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7" r:id="rId2"/>
  </p:sldMasterIdLst>
  <p:notesMasterIdLst>
    <p:notesMasterId r:id="rId36"/>
  </p:notesMasterIdLst>
  <p:sldIdLst>
    <p:sldId id="279" r:id="rId3"/>
    <p:sldId id="381" r:id="rId4"/>
    <p:sldId id="336" r:id="rId5"/>
    <p:sldId id="337" r:id="rId6"/>
    <p:sldId id="339" r:id="rId7"/>
    <p:sldId id="340" r:id="rId8"/>
    <p:sldId id="345" r:id="rId9"/>
    <p:sldId id="346" r:id="rId10"/>
    <p:sldId id="347" r:id="rId11"/>
    <p:sldId id="348" r:id="rId12"/>
    <p:sldId id="349" r:id="rId13"/>
    <p:sldId id="350" r:id="rId14"/>
    <p:sldId id="351" r:id="rId15"/>
    <p:sldId id="352" r:id="rId16"/>
    <p:sldId id="357" r:id="rId17"/>
    <p:sldId id="358" r:id="rId18"/>
    <p:sldId id="359" r:id="rId19"/>
    <p:sldId id="360" r:id="rId20"/>
    <p:sldId id="361" r:id="rId21"/>
    <p:sldId id="363" r:id="rId22"/>
    <p:sldId id="365" r:id="rId23"/>
    <p:sldId id="368" r:id="rId24"/>
    <p:sldId id="369" r:id="rId25"/>
    <p:sldId id="371" r:id="rId26"/>
    <p:sldId id="372" r:id="rId27"/>
    <p:sldId id="373" r:id="rId28"/>
    <p:sldId id="374" r:id="rId29"/>
    <p:sldId id="375" r:id="rId30"/>
    <p:sldId id="376" r:id="rId31"/>
    <p:sldId id="377" r:id="rId32"/>
    <p:sldId id="333" r:id="rId33"/>
    <p:sldId id="383" r:id="rId34"/>
    <p:sldId id="270"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141" autoAdjust="0"/>
  </p:normalViewPr>
  <p:slideViewPr>
    <p:cSldViewPr>
      <p:cViewPr varScale="1">
        <p:scale>
          <a:sx n="58" d="100"/>
          <a:sy n="58" d="100"/>
        </p:scale>
        <p:origin x="-76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12</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13</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15</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16</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17</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18</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19</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20</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21</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Image Placeholder 1"/>
          <p:cNvSpPr>
            <a:spLocks noGrp="1" noRot="1" noChangeAspect="1" noTextEdit="1"/>
          </p:cNvSpPr>
          <p:nvPr>
            <p:ph type="sldImg"/>
          </p:nvPr>
        </p:nvSpPr>
        <p:spPr>
          <a:ln/>
        </p:spPr>
      </p:sp>
      <p:sp>
        <p:nvSpPr>
          <p:cNvPr id="201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z="1000" i="1" smtClean="0"/>
          </a:p>
        </p:txBody>
      </p:sp>
      <p:sp>
        <p:nvSpPr>
          <p:cNvPr id="2017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fld id="{4494AA04-C0E4-4A6D-A267-9EE77CF2BA5E}" type="slidenum">
              <a:rPr lang="en-US" sz="1200" b="0" smtClean="0">
                <a:latin typeface="Arial" charset="0"/>
              </a:rPr>
              <a:pPr/>
              <a:t>3</a:t>
            </a:fld>
            <a:endParaRPr lang="en-US" sz="1200" b="0"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22</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23</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24</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25</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26</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27</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28</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29</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fld id="{E435B939-EA7E-4762-A58F-86BC1B7876AB}" type="slidenum">
              <a:rPr lang="en-US" sz="1200" b="0" smtClean="0">
                <a:latin typeface="Franklin Gothic Medium" pitchFamily="34" charset="0"/>
              </a:rPr>
              <a:pPr/>
              <a:t>30</a:t>
            </a:fld>
            <a:endParaRPr lang="en-US" sz="1200" b="0" smtClean="0">
              <a:latin typeface="Franklin Gothic Medium" pitchFamily="34"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31</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Image Placeholder 1"/>
          <p:cNvSpPr>
            <a:spLocks noGrp="1" noRot="1" noChangeAspect="1" noTextEdit="1"/>
          </p:cNvSpPr>
          <p:nvPr>
            <p:ph type="sldImg"/>
          </p:nvPr>
        </p:nvSpPr>
        <p:spPr>
          <a:ln/>
        </p:spPr>
      </p:sp>
      <p:sp>
        <p:nvSpPr>
          <p:cNvPr id="201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z="1000" i="1" smtClean="0"/>
          </a:p>
        </p:txBody>
      </p:sp>
      <p:sp>
        <p:nvSpPr>
          <p:cNvPr id="2017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fld id="{4494AA04-C0E4-4A6D-A267-9EE77CF2BA5E}" type="slidenum">
              <a:rPr lang="en-US" sz="1200" b="0" smtClean="0">
                <a:latin typeface="Arial" charset="0"/>
              </a:rPr>
              <a:pPr/>
              <a:t>5</a:t>
            </a:fld>
            <a:endParaRPr lang="en-US" sz="1200" b="0"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5:07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6</a:t>
            </a:fld>
            <a:endParaRPr lang="en-AU" dirty="0"/>
          </a:p>
        </p:txBody>
      </p:sp>
    </p:spTree>
    <p:extLst>
      <p:ext uri="{BB962C8B-B14F-4D97-AF65-F5344CB8AC3E}">
        <p14:creationId xmlns:p14="http://schemas.microsoft.com/office/powerpoint/2010/main" val="4266710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7</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8</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9</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r>
              <a:rPr lang="en-US" sz="1200" b="0" smtClean="0">
                <a:latin typeface="Arial" charset="0"/>
              </a:rPr>
              <a:t>Greg Shields </a:t>
            </a:r>
            <a:fld id="{0E8CB444-5003-42C7-8FFB-8387025DD99E}" type="slidenum">
              <a:rPr lang="en-US" sz="1200" b="0" smtClean="0">
                <a:latin typeface="Arial" charset="0"/>
              </a:rPr>
              <a:pPr/>
              <a:t>10</a:t>
            </a:fld>
            <a:endParaRPr lang="en-US" sz="1200" b="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55047"/>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89144"/>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199168886"/>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59947473"/>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7938084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3233975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1932710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69343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31/08/2011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5329236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34470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97014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905501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31/08/2011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147363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19453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509195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576309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033626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662660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68865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7675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7"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4" r:id="rId14"/>
    <p:sldLayoutId id="2147483665" r:id="rId15"/>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48707219"/>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1.emf"/><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3.emf"/><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4.emf"/><Relationship Id="rId4" Type="http://schemas.openxmlformats.org/officeDocument/2006/relationships/oleObject" Target="../embeddings/oleObject4.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5.emf"/><Relationship Id="rId4" Type="http://schemas.openxmlformats.org/officeDocument/2006/relationships/oleObject" Target="../embeddings/oleObject5.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6.emf"/><Relationship Id="rId4" Type="http://schemas.openxmlformats.org/officeDocument/2006/relationships/oleObject" Target="../embeddings/oleObject6.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7.emf"/><Relationship Id="rId4" Type="http://schemas.openxmlformats.org/officeDocument/2006/relationships/oleObject" Target="../embeddings/oleObject7.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youtube.com/Demartek"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www.demartek.com/iSCS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video" Target="http://www.youtube.com/v/Abhmaemzi5Y?version=3&amp;hl=en_US&amp;hd=1" TargetMode="Externa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a:t>Getting Better Performance &amp; Availability</a:t>
            </a:r>
            <a:endParaRPr lang="en-US" dirty="0" smtClean="0"/>
          </a:p>
        </p:txBody>
      </p:sp>
      <p:sp>
        <p:nvSpPr>
          <p:cNvPr id="3075" name="Rectangle 3"/>
          <p:cNvSpPr>
            <a:spLocks noGrp="1" noChangeArrowheads="1"/>
          </p:cNvSpPr>
          <p:nvPr>
            <p:ph idx="1"/>
          </p:nvPr>
        </p:nvSpPr>
        <p:spPr>
          <a:xfrm>
            <a:off x="-36512" y="1412776"/>
            <a:ext cx="8297364" cy="4267271"/>
          </a:xfrm>
        </p:spPr>
        <p:txBody>
          <a:bodyPr/>
          <a:lstStyle/>
          <a:p>
            <a:r>
              <a:rPr lang="en-US" dirty="0" smtClean="0"/>
              <a:t>MCS = Multiple Connections per Session</a:t>
            </a:r>
          </a:p>
          <a:p>
            <a:pPr lvl="1"/>
            <a:endParaRPr lang="en-US" dirty="0"/>
          </a:p>
          <a:p>
            <a:pPr lvl="1"/>
            <a:r>
              <a:rPr lang="en-US" dirty="0" smtClean="0"/>
              <a:t>Configured per-session and applies to</a:t>
            </a:r>
            <a:br>
              <a:rPr lang="en-US" dirty="0" smtClean="0"/>
            </a:br>
            <a:r>
              <a:rPr lang="en-US" dirty="0" smtClean="0"/>
              <a:t>all LUNs exposed to that session.</a:t>
            </a:r>
          </a:p>
          <a:p>
            <a:pPr lvl="1"/>
            <a:r>
              <a:rPr lang="en-US" dirty="0" smtClean="0"/>
              <a:t>Individual sessions are given policies.</a:t>
            </a:r>
          </a:p>
          <a:p>
            <a:pPr lvl="2"/>
            <a:r>
              <a:rPr lang="en-US" dirty="0" smtClean="0"/>
              <a:t>Fail Over Only</a:t>
            </a:r>
          </a:p>
          <a:p>
            <a:pPr lvl="2"/>
            <a:r>
              <a:rPr lang="en-US" dirty="0" smtClean="0"/>
              <a:t>Round Robin</a:t>
            </a:r>
          </a:p>
          <a:p>
            <a:pPr lvl="2"/>
            <a:r>
              <a:rPr lang="en-US" dirty="0" smtClean="0"/>
              <a:t>Round Robin with a subset of paths</a:t>
            </a:r>
          </a:p>
          <a:p>
            <a:pPr lvl="2"/>
            <a:r>
              <a:rPr lang="en-US" dirty="0" smtClean="0"/>
              <a:t>Least Queue Depth</a:t>
            </a:r>
          </a:p>
          <a:p>
            <a:pPr lvl="2"/>
            <a:r>
              <a:rPr lang="en-US" dirty="0" smtClean="0"/>
              <a:t>Weighted Paths</a:t>
            </a:r>
            <a:endParaRPr lang="en-US" dirty="0"/>
          </a:p>
        </p:txBody>
      </p:sp>
      <p:sp>
        <p:nvSpPr>
          <p:cNvPr id="3076" name="Slide Number Placeholder 4"/>
          <p:cNvSpPr>
            <a:spLocks noGrp="1"/>
          </p:cNvSpPr>
          <p:nvPr>
            <p:ph type="sldNum" sz="quarter" idx="4294967295"/>
          </p:nvPr>
        </p:nvSpPr>
        <p:spPr bwMode="auto">
          <a:xfrm>
            <a:off x="7009844" y="6245225"/>
            <a:ext cx="2134156"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fld id="{424024B4-9FF3-4EBC-8189-7BC826989B88}" type="slidenum">
              <a:rPr lang="en-US">
                <a:latin typeface="Arial" charset="0"/>
              </a:rPr>
              <a:pPr/>
              <a:t>10</a:t>
            </a:fld>
            <a:endParaRPr lang="en-US">
              <a:latin typeface="Arial" charset="0"/>
            </a:endParaRPr>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 name="Picture 6"/>
          <p:cNvPicPr/>
          <p:nvPr/>
        </p:nvPicPr>
        <p:blipFill>
          <a:blip r:embed="rId3" cstate="print"/>
          <a:srcRect/>
          <a:stretch>
            <a:fillRect/>
          </a:stretch>
        </p:blipFill>
        <p:spPr bwMode="auto">
          <a:xfrm>
            <a:off x="6193223" y="2042778"/>
            <a:ext cx="2823347" cy="4641629"/>
          </a:xfrm>
          <a:prstGeom prst="rect">
            <a:avLst/>
          </a:prstGeom>
          <a:noFill/>
          <a:ln w="9525">
            <a:noFill/>
            <a:miter lim="800000"/>
            <a:headEnd/>
            <a:tailEnd/>
          </a:ln>
        </p:spPr>
      </p:pic>
    </p:spTree>
    <p:extLst>
      <p:ext uri="{BB962C8B-B14F-4D97-AF65-F5344CB8AC3E}">
        <p14:creationId xmlns:p14="http://schemas.microsoft.com/office/powerpoint/2010/main" val="21491834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dirty="0" smtClean="0"/>
              <a:t>Multiple Connections per Session</a:t>
            </a:r>
            <a:endParaRPr lang="en-US" dirty="0"/>
          </a:p>
        </p:txBody>
      </p:sp>
      <p:sp>
        <p:nvSpPr>
          <p:cNvPr id="5" name="Subtitle 4"/>
          <p:cNvSpPr>
            <a:spLocks noGrp="1"/>
          </p:cNvSpPr>
          <p:nvPr>
            <p:ph type="subTitle" idx="1"/>
          </p:nvPr>
        </p:nvSpPr>
        <p:spPr/>
        <p:txBody>
          <a:bodyPr/>
          <a:lstStyle/>
          <a:p>
            <a:endParaRPr lang="en-CA"/>
          </a:p>
        </p:txBody>
      </p:sp>
    </p:spTree>
    <p:extLst>
      <p:ext uri="{BB962C8B-B14F-4D97-AF65-F5344CB8AC3E}">
        <p14:creationId xmlns:p14="http://schemas.microsoft.com/office/powerpoint/2010/main" val="275841312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a:t>Getting Better Performance &amp; Availability</a:t>
            </a:r>
            <a:endParaRPr lang="en-US" dirty="0" smtClean="0"/>
          </a:p>
        </p:txBody>
      </p:sp>
      <p:sp>
        <p:nvSpPr>
          <p:cNvPr id="3075" name="Rectangle 3"/>
          <p:cNvSpPr>
            <a:spLocks noGrp="1" noChangeArrowheads="1"/>
          </p:cNvSpPr>
          <p:nvPr>
            <p:ph idx="1"/>
          </p:nvPr>
        </p:nvSpPr>
        <p:spPr>
          <a:xfrm>
            <a:off x="-36512" y="1393859"/>
            <a:ext cx="6192688" cy="4987469"/>
          </a:xfrm>
        </p:spPr>
        <p:txBody>
          <a:bodyPr>
            <a:normAutofit fontScale="92500"/>
          </a:bodyPr>
          <a:lstStyle/>
          <a:p>
            <a:r>
              <a:rPr lang="en-US" dirty="0" smtClean="0"/>
              <a:t>MPIO = Multipath </a:t>
            </a:r>
            <a:r>
              <a:rPr lang="en-US" dirty="0" err="1" smtClean="0"/>
              <a:t>Input/Output</a:t>
            </a:r>
            <a:endParaRPr lang="en-US" dirty="0" smtClean="0"/>
          </a:p>
          <a:p>
            <a:pPr lvl="1"/>
            <a:endParaRPr lang="en-US" dirty="0"/>
          </a:p>
          <a:p>
            <a:pPr lvl="1"/>
            <a:r>
              <a:rPr lang="en-US" dirty="0" smtClean="0"/>
              <a:t>Same functional result as MCS,</a:t>
            </a:r>
            <a:br>
              <a:rPr lang="en-US" dirty="0" smtClean="0"/>
            </a:br>
            <a:r>
              <a:rPr lang="en-US" dirty="0" smtClean="0"/>
              <a:t>but with different approach.</a:t>
            </a:r>
          </a:p>
          <a:p>
            <a:pPr lvl="2"/>
            <a:r>
              <a:rPr lang="en-US" dirty="0" smtClean="0"/>
              <a:t>Manufacturers create MPIO-enabled drivers.</a:t>
            </a:r>
          </a:p>
          <a:p>
            <a:pPr lvl="2"/>
            <a:r>
              <a:rPr lang="en-US" dirty="0" smtClean="0"/>
              <a:t>Drivers include Device Specific Module</a:t>
            </a:r>
            <a:br>
              <a:rPr lang="en-US" dirty="0" smtClean="0"/>
            </a:br>
            <a:r>
              <a:rPr lang="en-US" dirty="0" smtClean="0"/>
              <a:t>that orchestrates requests across paths.</a:t>
            </a:r>
          </a:p>
          <a:p>
            <a:pPr lvl="2"/>
            <a:r>
              <a:rPr lang="en-US" dirty="0" smtClean="0"/>
              <a:t>A single DSM can support multiple transport</a:t>
            </a:r>
            <a:br>
              <a:rPr lang="en-US" dirty="0" smtClean="0"/>
            </a:br>
            <a:r>
              <a:rPr lang="en-US" dirty="0" smtClean="0"/>
              <a:t>protocols (such as Fibre Channel &amp; iSCSI).</a:t>
            </a:r>
          </a:p>
          <a:p>
            <a:pPr lvl="2"/>
            <a:r>
              <a:rPr lang="en-US" dirty="0" smtClean="0"/>
              <a:t>You must install and manage DSM drivers</a:t>
            </a:r>
            <a:br>
              <a:rPr lang="en-US" dirty="0" smtClean="0"/>
            </a:br>
            <a:r>
              <a:rPr lang="en-US" dirty="0" smtClean="0"/>
              <a:t>from your manufacturer.</a:t>
            </a:r>
          </a:p>
          <a:p>
            <a:pPr lvl="2"/>
            <a:r>
              <a:rPr lang="en-US" dirty="0" smtClean="0"/>
              <a:t>Windows includes a native DSM, not always</a:t>
            </a:r>
            <a:br>
              <a:rPr lang="en-US" dirty="0" smtClean="0"/>
            </a:br>
            <a:r>
              <a:rPr lang="en-US" dirty="0" smtClean="0"/>
              <a:t>supported by storage.</a:t>
            </a:r>
            <a:endParaRPr lang="en-US" dirty="0"/>
          </a:p>
        </p:txBody>
      </p:sp>
      <p:sp>
        <p:nvSpPr>
          <p:cNvPr id="3076" name="Slide Number Placeholder 4"/>
          <p:cNvSpPr>
            <a:spLocks noGrp="1"/>
          </p:cNvSpPr>
          <p:nvPr>
            <p:ph type="sldNum" sz="quarter" idx="4294967295"/>
          </p:nvPr>
        </p:nvSpPr>
        <p:spPr bwMode="auto">
          <a:xfrm>
            <a:off x="7009844" y="6245225"/>
            <a:ext cx="2134156"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fld id="{424024B4-9FF3-4EBC-8189-7BC826989B88}" type="slidenum">
              <a:rPr lang="en-US">
                <a:latin typeface="Arial" charset="0"/>
              </a:rPr>
              <a:pPr/>
              <a:t>12</a:t>
            </a:fld>
            <a:endParaRPr lang="en-US">
              <a:latin typeface="Arial" charset="0"/>
            </a:endParaRPr>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74422183"/>
              </p:ext>
            </p:extLst>
          </p:nvPr>
        </p:nvGraphicFramePr>
        <p:xfrm>
          <a:off x="6038771" y="2156605"/>
          <a:ext cx="2908074" cy="4472795"/>
        </p:xfrm>
        <a:graphic>
          <a:graphicData uri="http://schemas.openxmlformats.org/presentationml/2006/ole">
            <mc:AlternateContent xmlns:mc="http://schemas.openxmlformats.org/markup-compatibility/2006">
              <mc:Choice xmlns:v="urn:schemas-microsoft-com:vml" Requires="v">
                <p:oleObj spid="_x0000_s39955" name="Visio" r:id="rId4" imgW="2972918" imgH="3430158" progId="Visio.Drawing.11">
                  <p:embed/>
                </p:oleObj>
              </mc:Choice>
              <mc:Fallback>
                <p:oleObj name="Visio" r:id="rId4" imgW="2972918" imgH="3430158"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8771" y="2156605"/>
                        <a:ext cx="2908074" cy="4472795"/>
                      </a:xfrm>
                      <a:prstGeom prst="rect">
                        <a:avLst/>
                      </a:prstGeom>
                      <a:solidFill>
                        <a:schemeClr val="accent6">
                          <a:lumMod val="20000"/>
                          <a:lumOff val="80000"/>
                        </a:schemeClr>
                      </a:solidFill>
                    </p:spPr>
                  </p:pic>
                </p:oleObj>
              </mc:Fallback>
            </mc:AlternateContent>
          </a:graphicData>
        </a:graphic>
      </p:graphicFrame>
    </p:spTree>
    <p:extLst>
      <p:ext uri="{BB962C8B-B14F-4D97-AF65-F5344CB8AC3E}">
        <p14:creationId xmlns:p14="http://schemas.microsoft.com/office/powerpoint/2010/main" val="96116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a:t>Getting Better Performance &amp; Availability</a:t>
            </a:r>
            <a:endParaRPr lang="en-US" dirty="0" smtClean="0"/>
          </a:p>
        </p:txBody>
      </p:sp>
      <p:sp>
        <p:nvSpPr>
          <p:cNvPr id="3075" name="Rectangle 3"/>
          <p:cNvSpPr>
            <a:spLocks noGrp="1" noChangeArrowheads="1"/>
          </p:cNvSpPr>
          <p:nvPr>
            <p:ph idx="1"/>
          </p:nvPr>
        </p:nvSpPr>
        <p:spPr>
          <a:xfrm>
            <a:off x="-36512" y="1288845"/>
            <a:ext cx="8297364" cy="5164491"/>
          </a:xfrm>
        </p:spPr>
        <p:txBody>
          <a:bodyPr/>
          <a:lstStyle/>
          <a:p>
            <a:r>
              <a:rPr lang="en-US" dirty="0" smtClean="0"/>
              <a:t>MPIO = Multipath </a:t>
            </a:r>
            <a:r>
              <a:rPr lang="en-US" dirty="0" err="1" smtClean="0"/>
              <a:t>Input/Output</a:t>
            </a:r>
            <a:endParaRPr lang="en-US" dirty="0" smtClean="0"/>
          </a:p>
          <a:p>
            <a:pPr lvl="1"/>
            <a:endParaRPr lang="en-US" dirty="0"/>
          </a:p>
          <a:p>
            <a:pPr lvl="1"/>
            <a:r>
              <a:rPr lang="en-US" dirty="0" smtClean="0"/>
              <a:t>MPIO policies are applied to individual</a:t>
            </a:r>
            <a:br>
              <a:rPr lang="en-US" dirty="0" smtClean="0"/>
            </a:br>
            <a:r>
              <a:rPr lang="en-US" dirty="0" smtClean="0"/>
              <a:t>LUNs.  Each LUN gets its own policy.</a:t>
            </a:r>
          </a:p>
          <a:p>
            <a:pPr lvl="2"/>
            <a:r>
              <a:rPr lang="en-US" dirty="0"/>
              <a:t>Fail Over Only</a:t>
            </a:r>
          </a:p>
          <a:p>
            <a:pPr lvl="2"/>
            <a:r>
              <a:rPr lang="en-US" dirty="0"/>
              <a:t>Round Robin</a:t>
            </a:r>
          </a:p>
          <a:p>
            <a:pPr lvl="2"/>
            <a:r>
              <a:rPr lang="en-US" dirty="0"/>
              <a:t>Round Robin with a subset of paths</a:t>
            </a:r>
          </a:p>
          <a:p>
            <a:pPr lvl="2"/>
            <a:r>
              <a:rPr lang="en-US" dirty="0"/>
              <a:t>Least Queue Depth</a:t>
            </a:r>
          </a:p>
          <a:p>
            <a:pPr lvl="2"/>
            <a:r>
              <a:rPr lang="en-US" dirty="0"/>
              <a:t>Weighted </a:t>
            </a:r>
            <a:r>
              <a:rPr lang="en-US" dirty="0" smtClean="0"/>
              <a:t>Paths</a:t>
            </a:r>
          </a:p>
          <a:p>
            <a:pPr lvl="2"/>
            <a:r>
              <a:rPr lang="en-US" dirty="0" smtClean="0"/>
              <a:t>Least Blocks</a:t>
            </a:r>
          </a:p>
          <a:p>
            <a:pPr lvl="1"/>
            <a:endParaRPr lang="en-US" dirty="0"/>
          </a:p>
          <a:p>
            <a:pPr lvl="1"/>
            <a:r>
              <a:rPr lang="en-US" dirty="0" smtClean="0"/>
              <a:t>Not all storage supports every policy!</a:t>
            </a:r>
            <a:endParaRPr lang="en-US" dirty="0"/>
          </a:p>
        </p:txBody>
      </p:sp>
      <p:sp>
        <p:nvSpPr>
          <p:cNvPr id="3076" name="Slide Number Placeholder 4"/>
          <p:cNvSpPr>
            <a:spLocks noGrp="1"/>
          </p:cNvSpPr>
          <p:nvPr>
            <p:ph type="sldNum" sz="quarter" idx="4294967295"/>
          </p:nvPr>
        </p:nvSpPr>
        <p:spPr bwMode="auto">
          <a:xfrm>
            <a:off x="7009844" y="6245225"/>
            <a:ext cx="2134156"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fld id="{424024B4-9FF3-4EBC-8189-7BC826989B88}" type="slidenum">
              <a:rPr lang="en-US">
                <a:latin typeface="Arial" charset="0"/>
              </a:rPr>
              <a:pPr/>
              <a:t>13</a:t>
            </a:fld>
            <a:endParaRPr lang="en-US">
              <a:latin typeface="Arial" charset="0"/>
            </a:endParaRPr>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 name="Picture 7"/>
          <p:cNvPicPr/>
          <p:nvPr/>
        </p:nvPicPr>
        <p:blipFill>
          <a:blip r:embed="rId3" cstate="print"/>
          <a:srcRect/>
          <a:stretch>
            <a:fillRect/>
          </a:stretch>
        </p:blipFill>
        <p:spPr bwMode="auto">
          <a:xfrm>
            <a:off x="6041294" y="2078966"/>
            <a:ext cx="3002123" cy="4635896"/>
          </a:xfrm>
          <a:prstGeom prst="rect">
            <a:avLst/>
          </a:prstGeom>
          <a:noFill/>
          <a:ln w="9525">
            <a:noFill/>
            <a:miter lim="800000"/>
            <a:headEnd/>
            <a:tailEnd/>
          </a:ln>
        </p:spPr>
      </p:pic>
    </p:spTree>
    <p:extLst>
      <p:ext uri="{BB962C8B-B14F-4D97-AF65-F5344CB8AC3E}">
        <p14:creationId xmlns:p14="http://schemas.microsoft.com/office/powerpoint/2010/main" val="9059923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dirty="0" smtClean="0"/>
              <a:t>Multipath I/O</a:t>
            </a:r>
            <a:endParaRPr lang="en-US" dirty="0"/>
          </a:p>
        </p:txBody>
      </p:sp>
      <p:sp>
        <p:nvSpPr>
          <p:cNvPr id="5" name="Subtitle 4"/>
          <p:cNvSpPr>
            <a:spLocks noGrp="1"/>
          </p:cNvSpPr>
          <p:nvPr>
            <p:ph type="subTitle" idx="1"/>
          </p:nvPr>
        </p:nvSpPr>
        <p:spPr/>
        <p:txBody>
          <a:bodyPr/>
          <a:lstStyle/>
          <a:p>
            <a:endParaRPr lang="en-CA"/>
          </a:p>
        </p:txBody>
      </p:sp>
    </p:spTree>
    <p:extLst>
      <p:ext uri="{BB962C8B-B14F-4D97-AF65-F5344CB8AC3E}">
        <p14:creationId xmlns:p14="http://schemas.microsoft.com/office/powerpoint/2010/main" val="31901067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smtClean="0"/>
              <a:t>Which Option to Choose?</a:t>
            </a:r>
          </a:p>
        </p:txBody>
      </p:sp>
      <p:sp>
        <p:nvSpPr>
          <p:cNvPr id="3075" name="Rectangle 3"/>
          <p:cNvSpPr>
            <a:spLocks noGrp="1" noChangeArrowheads="1"/>
          </p:cNvSpPr>
          <p:nvPr>
            <p:ph idx="1"/>
          </p:nvPr>
        </p:nvSpPr>
        <p:spPr>
          <a:xfrm>
            <a:off x="389437" y="1447801"/>
            <a:ext cx="8297364" cy="4879747"/>
          </a:xfrm>
        </p:spPr>
        <p:txBody>
          <a:bodyPr>
            <a:normAutofit fontScale="85000" lnSpcReduction="10000"/>
          </a:bodyPr>
          <a:lstStyle/>
          <a:p>
            <a:pPr lvl="0"/>
            <a:r>
              <a:rPr lang="en-US" sz="2400" dirty="0" smtClean="0"/>
              <a:t>Many storage </a:t>
            </a:r>
            <a:r>
              <a:rPr lang="en-US" sz="2400" dirty="0"/>
              <a:t>devices do not support the use of </a:t>
            </a:r>
            <a:r>
              <a:rPr lang="en-US" sz="2400" dirty="0" smtClean="0"/>
              <a:t>MCS.</a:t>
            </a:r>
          </a:p>
          <a:p>
            <a:pPr lvl="1"/>
            <a:r>
              <a:rPr lang="en-US" sz="1800" dirty="0" smtClean="0"/>
              <a:t>In </a:t>
            </a:r>
            <a:r>
              <a:rPr lang="en-US" sz="1800" dirty="0"/>
              <a:t>these cases, your only option is to use MPIO.</a:t>
            </a:r>
          </a:p>
          <a:p>
            <a:pPr lvl="0"/>
            <a:r>
              <a:rPr lang="en-US" sz="2400" dirty="0"/>
              <a:t>Use MPIO if you need to support different load balancing policies on a per-LUN </a:t>
            </a:r>
            <a:r>
              <a:rPr lang="en-US" sz="2400" dirty="0" smtClean="0"/>
              <a:t>basis.</a:t>
            </a:r>
          </a:p>
          <a:p>
            <a:pPr lvl="1"/>
            <a:r>
              <a:rPr lang="en-US" sz="1800" dirty="0" smtClean="0"/>
              <a:t>This </a:t>
            </a:r>
            <a:r>
              <a:rPr lang="en-US" sz="1800" dirty="0"/>
              <a:t>is suggested because MCS can only define policies on a per-session </a:t>
            </a:r>
            <a:r>
              <a:rPr lang="en-US" sz="1800" dirty="0" smtClean="0"/>
              <a:t>basis.</a:t>
            </a:r>
          </a:p>
          <a:p>
            <a:pPr lvl="1"/>
            <a:r>
              <a:rPr lang="en-US" sz="1800" dirty="0" smtClean="0"/>
              <a:t>MPIO </a:t>
            </a:r>
            <a:r>
              <a:rPr lang="en-US" sz="1800" dirty="0"/>
              <a:t>can define policies on a per-LUN basis.</a:t>
            </a:r>
          </a:p>
          <a:p>
            <a:pPr lvl="0"/>
            <a:r>
              <a:rPr lang="en-US" sz="2400" dirty="0"/>
              <a:t>Hardware iSCSI HBAs tend to support MPIO over </a:t>
            </a:r>
            <a:r>
              <a:rPr lang="en-US" sz="2400" dirty="0" smtClean="0"/>
              <a:t>MCS.</a:t>
            </a:r>
          </a:p>
          <a:p>
            <a:pPr lvl="1"/>
            <a:r>
              <a:rPr lang="en-US" sz="1800" dirty="0"/>
              <a:t>Not that many of us use hardware iSCSI HBAs…</a:t>
            </a:r>
          </a:p>
          <a:p>
            <a:pPr lvl="1"/>
            <a:r>
              <a:rPr lang="en-US" sz="1800" dirty="0"/>
              <a:t>But if you are, you’ll probably be running MPIO.</a:t>
            </a:r>
          </a:p>
          <a:p>
            <a:pPr lvl="0"/>
            <a:r>
              <a:rPr lang="en-US" sz="2400" dirty="0" smtClean="0"/>
              <a:t>MPIO </a:t>
            </a:r>
            <a:r>
              <a:rPr lang="en-US" sz="2400" dirty="0"/>
              <a:t>is not available on Windows XP, Windows Vista, or Windows </a:t>
            </a:r>
            <a:r>
              <a:rPr lang="en-US" sz="2400" dirty="0" smtClean="0"/>
              <a:t>7.</a:t>
            </a:r>
          </a:p>
          <a:p>
            <a:pPr lvl="1"/>
            <a:r>
              <a:rPr lang="en-US" sz="1800" dirty="0" smtClean="0"/>
              <a:t>If </a:t>
            </a:r>
            <a:r>
              <a:rPr lang="en-US" sz="1800" dirty="0"/>
              <a:t>you need to create iSCSI direct connections to virtual machines, you must use MCS.</a:t>
            </a:r>
          </a:p>
          <a:p>
            <a:pPr lvl="0"/>
            <a:r>
              <a:rPr lang="en-US" sz="2400" dirty="0" smtClean="0"/>
              <a:t>MCS tends to have </a:t>
            </a:r>
            <a:r>
              <a:rPr lang="en-US" sz="2400" dirty="0"/>
              <a:t>marginally better performance over </a:t>
            </a:r>
            <a:r>
              <a:rPr lang="en-US" sz="2400" dirty="0" smtClean="0"/>
              <a:t>MPIO.</a:t>
            </a:r>
          </a:p>
          <a:p>
            <a:pPr lvl="1"/>
            <a:r>
              <a:rPr lang="en-US" sz="1800" dirty="0" smtClean="0"/>
              <a:t>However, it can require more processing power.  Offloads reduce this impact.</a:t>
            </a:r>
          </a:p>
          <a:p>
            <a:pPr lvl="1"/>
            <a:r>
              <a:rPr lang="en-US" sz="1800" dirty="0" smtClean="0"/>
              <a:t>This may a </a:t>
            </a:r>
            <a:r>
              <a:rPr lang="en-US" sz="1800" dirty="0"/>
              <a:t>negative impact in high-utilization </a:t>
            </a:r>
            <a:r>
              <a:rPr lang="en-US" sz="1800" dirty="0" smtClean="0"/>
              <a:t>environments.</a:t>
            </a:r>
          </a:p>
          <a:p>
            <a:pPr lvl="1"/>
            <a:r>
              <a:rPr lang="en-US" sz="1800" dirty="0" smtClean="0"/>
              <a:t>For </a:t>
            </a:r>
            <a:r>
              <a:rPr lang="en-US" sz="1800" dirty="0"/>
              <a:t>this reason, MPIO may be a better selection for these types of environments</a:t>
            </a:r>
            <a:r>
              <a:rPr lang="en-US" sz="1800" dirty="0" smtClean="0"/>
              <a:t>.</a:t>
            </a:r>
            <a:endParaRPr lang="en-US" sz="2000" dirty="0"/>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7134264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250"/>
                                  </p:stCondLst>
                                  <p:childTnLst>
                                    <p:set>
                                      <p:cBhvr>
                                        <p:cTn id="9" dur="1" fill="hold">
                                          <p:stCondLst>
                                            <p:cond delay="0"/>
                                          </p:stCondLst>
                                        </p:cTn>
                                        <p:tgtEl>
                                          <p:spTgt spid="3075">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075">
                                            <p:txEl>
                                              <p:pRg st="2" end="2"/>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250"/>
                                  </p:stCondLst>
                                  <p:childTnLst>
                                    <p:set>
                                      <p:cBhvr>
                                        <p:cTn id="16" dur="1" fill="hold">
                                          <p:stCondLst>
                                            <p:cond delay="0"/>
                                          </p:stCondLst>
                                        </p:cTn>
                                        <p:tgtEl>
                                          <p:spTgt spid="3075">
                                            <p:txEl>
                                              <p:pRg st="3" end="3"/>
                                            </p:txEl>
                                          </p:spTgt>
                                        </p:tgtEl>
                                        <p:attrNameLst>
                                          <p:attrName>style.visibility</p:attrName>
                                        </p:attrNameLst>
                                      </p:cBhvr>
                                      <p:to>
                                        <p:strVal val="visible"/>
                                      </p:to>
                                    </p:set>
                                  </p:childTnLst>
                                </p:cTn>
                              </p:par>
                            </p:childTnLst>
                          </p:cTn>
                        </p:par>
                        <p:par>
                          <p:cTn id="17" fill="hold">
                            <p:stCondLst>
                              <p:cond delay="250"/>
                            </p:stCondLst>
                            <p:childTnLst>
                              <p:par>
                                <p:cTn id="18" presetID="1" presetClass="entr" presetSubtype="0" fill="hold" nodeType="afterEffect">
                                  <p:stCondLst>
                                    <p:cond delay="250"/>
                                  </p:stCondLst>
                                  <p:childTnLst>
                                    <p:set>
                                      <p:cBhvr>
                                        <p:cTn id="19"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075">
                                            <p:txEl>
                                              <p:pRg st="5" end="5"/>
                                            </p:txEl>
                                          </p:spTgt>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nodeType="afterEffect">
                                  <p:stCondLst>
                                    <p:cond delay="250"/>
                                  </p:stCondLst>
                                  <p:childTnLst>
                                    <p:set>
                                      <p:cBhvr>
                                        <p:cTn id="26" dur="1" fill="hold">
                                          <p:stCondLst>
                                            <p:cond delay="0"/>
                                          </p:stCondLst>
                                        </p:cTn>
                                        <p:tgtEl>
                                          <p:spTgt spid="3075">
                                            <p:txEl>
                                              <p:pRg st="6" end="6"/>
                                            </p:txEl>
                                          </p:spTgt>
                                        </p:tgtEl>
                                        <p:attrNameLst>
                                          <p:attrName>style.visibility</p:attrName>
                                        </p:attrNameLst>
                                      </p:cBhvr>
                                      <p:to>
                                        <p:strVal val="visible"/>
                                      </p:to>
                                    </p:set>
                                  </p:childTnLst>
                                </p:cTn>
                              </p:par>
                            </p:childTnLst>
                          </p:cTn>
                        </p:par>
                        <p:par>
                          <p:cTn id="27" fill="hold">
                            <p:stCondLst>
                              <p:cond delay="250"/>
                            </p:stCondLst>
                            <p:childTnLst>
                              <p:par>
                                <p:cTn id="28" presetID="1" presetClass="entr" presetSubtype="0" fill="hold" nodeType="afterEffect">
                                  <p:stCondLst>
                                    <p:cond delay="250"/>
                                  </p:stCondLst>
                                  <p:childTnLst>
                                    <p:set>
                                      <p:cBhvr>
                                        <p:cTn id="29" dur="1" fill="hold">
                                          <p:stCondLst>
                                            <p:cond delay="0"/>
                                          </p:stCondLst>
                                        </p:cTn>
                                        <p:tgtEl>
                                          <p:spTgt spid="3075">
                                            <p:txEl>
                                              <p:pRg st="7" end="7"/>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075">
                                            <p:txEl>
                                              <p:pRg st="8" end="8"/>
                                            </p:txEl>
                                          </p:spTgt>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nodeType="afterEffect">
                                  <p:stCondLst>
                                    <p:cond delay="250"/>
                                  </p:stCondLst>
                                  <p:childTnLst>
                                    <p:set>
                                      <p:cBhvr>
                                        <p:cTn id="36" dur="1" fill="hold">
                                          <p:stCondLst>
                                            <p:cond delay="0"/>
                                          </p:stCondLst>
                                        </p:cTn>
                                        <p:tgtEl>
                                          <p:spTgt spid="3075">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075">
                                            <p:txEl>
                                              <p:pRg st="10" end="10"/>
                                            </p:txEl>
                                          </p:spTgt>
                                        </p:tgtEl>
                                        <p:attrNameLst>
                                          <p:attrName>style.visibility</p:attrName>
                                        </p:attrNameLst>
                                      </p:cBhvr>
                                      <p:to>
                                        <p:strVal val="visible"/>
                                      </p:to>
                                    </p:set>
                                  </p:childTnLst>
                                </p:cTn>
                              </p:par>
                            </p:childTnLst>
                          </p:cTn>
                        </p:par>
                        <p:par>
                          <p:cTn id="41" fill="hold">
                            <p:stCondLst>
                              <p:cond delay="0"/>
                            </p:stCondLst>
                            <p:childTnLst>
                              <p:par>
                                <p:cTn id="42" presetID="1" presetClass="entr" presetSubtype="0" fill="hold" nodeType="afterEffect">
                                  <p:stCondLst>
                                    <p:cond delay="250"/>
                                  </p:stCondLst>
                                  <p:childTnLst>
                                    <p:set>
                                      <p:cBhvr>
                                        <p:cTn id="43" dur="1" fill="hold">
                                          <p:stCondLst>
                                            <p:cond delay="0"/>
                                          </p:stCondLst>
                                        </p:cTn>
                                        <p:tgtEl>
                                          <p:spTgt spid="3075">
                                            <p:txEl>
                                              <p:pRg st="11" end="11"/>
                                            </p:txEl>
                                          </p:spTgt>
                                        </p:tgtEl>
                                        <p:attrNameLst>
                                          <p:attrName>style.visibility</p:attrName>
                                        </p:attrNameLst>
                                      </p:cBhvr>
                                      <p:to>
                                        <p:strVal val="visible"/>
                                      </p:to>
                                    </p:set>
                                  </p:childTnLst>
                                </p:cTn>
                              </p:par>
                            </p:childTnLst>
                          </p:cTn>
                        </p:par>
                        <p:par>
                          <p:cTn id="44" fill="hold">
                            <p:stCondLst>
                              <p:cond delay="250"/>
                            </p:stCondLst>
                            <p:childTnLst>
                              <p:par>
                                <p:cTn id="45" presetID="1" presetClass="entr" presetSubtype="0" fill="hold" nodeType="afterEffect">
                                  <p:stCondLst>
                                    <p:cond delay="250"/>
                                  </p:stCondLst>
                                  <p:childTnLst>
                                    <p:set>
                                      <p:cBhvr>
                                        <p:cTn id="46" dur="1" fill="hold">
                                          <p:stCondLst>
                                            <p:cond delay="0"/>
                                          </p:stCondLst>
                                        </p:cTn>
                                        <p:tgtEl>
                                          <p:spTgt spid="3075">
                                            <p:txEl>
                                              <p:pRg st="12" end="12"/>
                                            </p:txEl>
                                          </p:spTgt>
                                        </p:tgtEl>
                                        <p:attrNameLst>
                                          <p:attrName>style.visibility</p:attrName>
                                        </p:attrNameLst>
                                      </p:cBhvr>
                                      <p:to>
                                        <p:strVal val="visible"/>
                                      </p:to>
                                    </p:set>
                                  </p:childTnLst>
                                </p:cTn>
                              </p:par>
                            </p:childTnLst>
                          </p:cTn>
                        </p:par>
                        <p:par>
                          <p:cTn id="47" fill="hold">
                            <p:stCondLst>
                              <p:cond delay="500"/>
                            </p:stCondLst>
                            <p:childTnLst>
                              <p:par>
                                <p:cTn id="48" presetID="1" presetClass="entr" presetSubtype="0" fill="hold" nodeType="afterEffect">
                                  <p:stCondLst>
                                    <p:cond delay="250"/>
                                  </p:stCondLst>
                                  <p:childTnLst>
                                    <p:set>
                                      <p:cBhvr>
                                        <p:cTn id="49" dur="1" fill="hold">
                                          <p:stCondLst>
                                            <p:cond delay="0"/>
                                          </p:stCondLst>
                                        </p:cTn>
                                        <p:tgtEl>
                                          <p:spTgt spid="307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smtClean="0"/>
              <a:t>Better Hyper-V Virtualization</a:t>
            </a:r>
          </a:p>
        </p:txBody>
      </p:sp>
      <p:sp>
        <p:nvSpPr>
          <p:cNvPr id="3075" name="Rectangle 3"/>
          <p:cNvSpPr>
            <a:spLocks noGrp="1" noChangeArrowheads="1"/>
          </p:cNvSpPr>
          <p:nvPr>
            <p:ph idx="1"/>
          </p:nvPr>
        </p:nvSpPr>
        <p:spPr>
          <a:xfrm>
            <a:off x="251520" y="1447800"/>
            <a:ext cx="8754563" cy="2155924"/>
          </a:xfrm>
        </p:spPr>
        <p:txBody>
          <a:bodyPr>
            <a:normAutofit fontScale="92500"/>
          </a:bodyPr>
          <a:lstStyle/>
          <a:p>
            <a:r>
              <a:rPr lang="en-US" dirty="0" smtClean="0"/>
              <a:t>iSCSI for Hyper-V best practices suggest using</a:t>
            </a:r>
            <a:br>
              <a:rPr lang="en-US" dirty="0" smtClean="0"/>
            </a:br>
            <a:r>
              <a:rPr lang="en-US" dirty="0" smtClean="0"/>
              <a:t>network </a:t>
            </a:r>
            <a:r>
              <a:rPr lang="en-US" u="sng" dirty="0" smtClean="0"/>
              <a:t>aggregation</a:t>
            </a:r>
            <a:r>
              <a:rPr lang="en-US" dirty="0" smtClean="0"/>
              <a:t> and </a:t>
            </a:r>
            <a:r>
              <a:rPr lang="en-US" u="sng" dirty="0" smtClean="0"/>
              <a:t>segregation</a:t>
            </a:r>
            <a:r>
              <a:rPr lang="en-US" dirty="0" smtClean="0"/>
              <a:t>.</a:t>
            </a:r>
          </a:p>
          <a:p>
            <a:pPr lvl="1"/>
            <a:endParaRPr lang="en-US" i="1" dirty="0" smtClean="0"/>
          </a:p>
          <a:p>
            <a:pPr lvl="1"/>
            <a:r>
              <a:rPr lang="en-US" i="1" dirty="0" smtClean="0"/>
              <a:t>Aggregation</a:t>
            </a:r>
            <a:r>
              <a:rPr lang="en-US" dirty="0" smtClean="0"/>
              <a:t> of networks for increased throughput and failover.</a:t>
            </a:r>
          </a:p>
          <a:p>
            <a:pPr lvl="1"/>
            <a:r>
              <a:rPr lang="en-US" i="1" dirty="0" smtClean="0"/>
              <a:t>Segregation </a:t>
            </a:r>
            <a:r>
              <a:rPr lang="en-US" dirty="0" smtClean="0"/>
              <a:t>of networks for oversubscription prevention.</a:t>
            </a:r>
            <a:endParaRPr lang="en-US" dirty="0"/>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9376684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smtClean="0"/>
              <a:t>Single Server, Redundant Connections</a:t>
            </a:r>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923210056"/>
              </p:ext>
            </p:extLst>
          </p:nvPr>
        </p:nvGraphicFramePr>
        <p:xfrm>
          <a:off x="1805550" y="2622431"/>
          <a:ext cx="5227647" cy="2165230"/>
        </p:xfrm>
        <a:graphic>
          <a:graphicData uri="http://schemas.openxmlformats.org/presentationml/2006/ole">
            <mc:AlternateContent xmlns:mc="http://schemas.openxmlformats.org/markup-compatibility/2006">
              <mc:Choice xmlns:v="urn:schemas-microsoft-com:vml" Requires="v">
                <p:oleObj spid="_x0000_s40979" name="Visio" r:id="rId4" imgW="4348065" imgH="1356926" progId="Visio.Drawing.11">
                  <p:embed/>
                </p:oleObj>
              </mc:Choice>
              <mc:Fallback>
                <p:oleObj name="Visio" r:id="rId4" imgW="4348065" imgH="1356926"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5550" y="2622431"/>
                        <a:ext cx="5227647" cy="2165230"/>
                      </a:xfrm>
                      <a:prstGeom prst="rect">
                        <a:avLst/>
                      </a:prstGeom>
                      <a:solidFill>
                        <a:schemeClr val="accent6">
                          <a:lumMod val="20000"/>
                          <a:lumOff val="80000"/>
                        </a:schemeClr>
                      </a:solidFill>
                    </p:spPr>
                  </p:pic>
                </p:oleObj>
              </mc:Fallback>
            </mc:AlternateContent>
          </a:graphicData>
        </a:graphic>
      </p:graphicFrame>
      <p:sp>
        <p:nvSpPr>
          <p:cNvPr id="4" name="TextBox 3"/>
          <p:cNvSpPr txBox="1"/>
          <p:nvPr/>
        </p:nvSpPr>
        <p:spPr>
          <a:xfrm>
            <a:off x="6948264" y="5805264"/>
            <a:ext cx="2092304" cy="923330"/>
          </a:xfrm>
          <a:prstGeom prst="rect">
            <a:avLst/>
          </a:prstGeom>
          <a:solidFill>
            <a:schemeClr val="accent6">
              <a:lumMod val="20000"/>
              <a:lumOff val="80000"/>
              <a:alpha val="90000"/>
            </a:schemeClr>
          </a:solidFill>
        </p:spPr>
        <p:txBody>
          <a:bodyPr wrap="none" rtlCol="0">
            <a:spAutoFit/>
          </a:bodyPr>
          <a:lstStyle/>
          <a:p>
            <a:pPr algn="r"/>
            <a:r>
              <a:rPr lang="en-CA" b="1" dirty="0" smtClean="0"/>
              <a:t>Legend:</a:t>
            </a:r>
          </a:p>
          <a:p>
            <a:pPr algn="r"/>
            <a:r>
              <a:rPr lang="en-CA" b="1" dirty="0" smtClean="0">
                <a:solidFill>
                  <a:schemeClr val="accent3"/>
                </a:solidFill>
              </a:rPr>
              <a:t>Storage network</a:t>
            </a:r>
          </a:p>
          <a:p>
            <a:pPr algn="r"/>
            <a:r>
              <a:rPr lang="en-CA" b="1" dirty="0" smtClean="0">
                <a:solidFill>
                  <a:srgbClr val="FF0000"/>
                </a:solidFill>
              </a:rPr>
              <a:t>Production network</a:t>
            </a:r>
            <a:endParaRPr lang="en-CA" b="1" dirty="0">
              <a:solidFill>
                <a:srgbClr val="FF0000"/>
              </a:solidFill>
            </a:endParaRPr>
          </a:p>
        </p:txBody>
      </p:sp>
    </p:spTree>
    <p:extLst>
      <p:ext uri="{BB962C8B-B14F-4D97-AF65-F5344CB8AC3E}">
        <p14:creationId xmlns:p14="http://schemas.microsoft.com/office/powerpoint/2010/main" val="25559696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smtClean="0"/>
              <a:t>Single Server, Redundant Path</a:t>
            </a:r>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790822221"/>
              </p:ext>
            </p:extLst>
          </p:nvPr>
        </p:nvGraphicFramePr>
        <p:xfrm>
          <a:off x="1999693" y="1647645"/>
          <a:ext cx="4594629" cy="3864634"/>
        </p:xfrm>
        <a:graphic>
          <a:graphicData uri="http://schemas.openxmlformats.org/presentationml/2006/ole">
            <mc:AlternateContent xmlns:mc="http://schemas.openxmlformats.org/markup-compatibility/2006">
              <mc:Choice xmlns:v="urn:schemas-microsoft-com:vml" Requires="v">
                <p:oleObj spid="_x0000_s42003" name="Visio" r:id="rId4" imgW="4360747" imgH="2748992" progId="Visio.Drawing.11">
                  <p:embed/>
                </p:oleObj>
              </mc:Choice>
              <mc:Fallback>
                <p:oleObj name="Visio" r:id="rId4" imgW="4360747" imgH="2748992"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99693" y="1647645"/>
                        <a:ext cx="4594629" cy="3864634"/>
                      </a:xfrm>
                      <a:prstGeom prst="rect">
                        <a:avLst/>
                      </a:prstGeom>
                      <a:solidFill>
                        <a:schemeClr val="accent6">
                          <a:lumMod val="20000"/>
                          <a:lumOff val="80000"/>
                        </a:schemeClr>
                      </a:solidFill>
                    </p:spPr>
                  </p:pic>
                </p:oleObj>
              </mc:Fallback>
            </mc:AlternateContent>
          </a:graphicData>
        </a:graphic>
      </p:graphicFrame>
      <p:sp>
        <p:nvSpPr>
          <p:cNvPr id="9" name="TextBox 8"/>
          <p:cNvSpPr txBox="1"/>
          <p:nvPr/>
        </p:nvSpPr>
        <p:spPr>
          <a:xfrm>
            <a:off x="6948264" y="5805264"/>
            <a:ext cx="2092304" cy="923330"/>
          </a:xfrm>
          <a:prstGeom prst="rect">
            <a:avLst/>
          </a:prstGeom>
          <a:solidFill>
            <a:schemeClr val="accent6">
              <a:lumMod val="20000"/>
              <a:lumOff val="80000"/>
              <a:alpha val="90000"/>
            </a:schemeClr>
          </a:solidFill>
        </p:spPr>
        <p:txBody>
          <a:bodyPr wrap="none" rtlCol="0">
            <a:spAutoFit/>
          </a:bodyPr>
          <a:lstStyle/>
          <a:p>
            <a:pPr algn="r"/>
            <a:r>
              <a:rPr lang="en-CA" b="1" dirty="0" smtClean="0"/>
              <a:t>Legend:</a:t>
            </a:r>
          </a:p>
          <a:p>
            <a:pPr algn="r"/>
            <a:r>
              <a:rPr lang="en-CA" b="1" dirty="0" smtClean="0">
                <a:solidFill>
                  <a:schemeClr val="accent3"/>
                </a:solidFill>
              </a:rPr>
              <a:t>Storage network</a:t>
            </a:r>
          </a:p>
          <a:p>
            <a:pPr algn="r"/>
            <a:r>
              <a:rPr lang="en-CA" b="1" dirty="0" smtClean="0">
                <a:solidFill>
                  <a:srgbClr val="FF0000"/>
                </a:solidFill>
              </a:rPr>
              <a:t>Production network</a:t>
            </a:r>
            <a:endParaRPr lang="en-CA" b="1" dirty="0">
              <a:solidFill>
                <a:srgbClr val="FF0000"/>
              </a:solidFill>
            </a:endParaRPr>
          </a:p>
        </p:txBody>
      </p:sp>
    </p:spTree>
    <p:extLst>
      <p:ext uri="{BB962C8B-B14F-4D97-AF65-F5344CB8AC3E}">
        <p14:creationId xmlns:p14="http://schemas.microsoft.com/office/powerpoint/2010/main" val="35505309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smtClean="0"/>
              <a:t>Hyper-V Cluster, Minimal Configuration</a:t>
            </a:r>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3433872175"/>
              </p:ext>
            </p:extLst>
          </p:nvPr>
        </p:nvGraphicFramePr>
        <p:xfrm>
          <a:off x="991173" y="2156605"/>
          <a:ext cx="7161653" cy="2104845"/>
        </p:xfrm>
        <a:graphic>
          <a:graphicData uri="http://schemas.openxmlformats.org/presentationml/2006/ole">
            <mc:AlternateContent xmlns:mc="http://schemas.openxmlformats.org/markup-compatibility/2006">
              <mc:Choice xmlns:v="urn:schemas-microsoft-com:vml" Requires="v">
                <p:oleObj spid="_x0000_s43027" name="Visio" r:id="rId4" imgW="5977678" imgH="1315029" progId="Visio.Drawing.11">
                  <p:embed/>
                </p:oleObj>
              </mc:Choice>
              <mc:Fallback>
                <p:oleObj name="Visio" r:id="rId4" imgW="5977678" imgH="1315029"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1173" y="2156605"/>
                        <a:ext cx="7161653" cy="2104845"/>
                      </a:xfrm>
                      <a:prstGeom prst="rect">
                        <a:avLst/>
                      </a:prstGeom>
                      <a:solidFill>
                        <a:schemeClr val="accent6">
                          <a:lumMod val="20000"/>
                          <a:lumOff val="80000"/>
                        </a:schemeClr>
                      </a:solidFill>
                    </p:spPr>
                  </p:pic>
                </p:oleObj>
              </mc:Fallback>
            </mc:AlternateContent>
          </a:graphicData>
        </a:graphic>
      </p:graphicFrame>
      <p:sp>
        <p:nvSpPr>
          <p:cNvPr id="9" name="TextBox 8"/>
          <p:cNvSpPr txBox="1"/>
          <p:nvPr/>
        </p:nvSpPr>
        <p:spPr>
          <a:xfrm>
            <a:off x="6948264" y="5517232"/>
            <a:ext cx="2092304" cy="1200329"/>
          </a:xfrm>
          <a:prstGeom prst="rect">
            <a:avLst/>
          </a:prstGeom>
          <a:solidFill>
            <a:schemeClr val="accent6">
              <a:lumMod val="20000"/>
              <a:lumOff val="80000"/>
              <a:alpha val="90000"/>
            </a:schemeClr>
          </a:solidFill>
        </p:spPr>
        <p:txBody>
          <a:bodyPr wrap="none" rtlCol="0">
            <a:spAutoFit/>
          </a:bodyPr>
          <a:lstStyle/>
          <a:p>
            <a:pPr algn="r"/>
            <a:r>
              <a:rPr lang="en-CA" b="1" dirty="0" smtClean="0"/>
              <a:t>Legend:</a:t>
            </a:r>
          </a:p>
          <a:p>
            <a:pPr algn="r"/>
            <a:r>
              <a:rPr lang="en-CA" b="1" dirty="0" smtClean="0">
                <a:solidFill>
                  <a:schemeClr val="accent1"/>
                </a:solidFill>
              </a:rPr>
              <a:t>Cluster Network</a:t>
            </a:r>
          </a:p>
          <a:p>
            <a:pPr algn="r"/>
            <a:r>
              <a:rPr lang="en-CA" b="1" dirty="0" smtClean="0">
                <a:solidFill>
                  <a:schemeClr val="accent3"/>
                </a:solidFill>
              </a:rPr>
              <a:t>Storage network</a:t>
            </a:r>
          </a:p>
          <a:p>
            <a:pPr algn="r"/>
            <a:r>
              <a:rPr lang="en-CA" b="1" dirty="0" smtClean="0">
                <a:solidFill>
                  <a:srgbClr val="FF0000"/>
                </a:solidFill>
              </a:rPr>
              <a:t>Production network</a:t>
            </a:r>
            <a:endParaRPr lang="en-CA" b="1" dirty="0">
              <a:solidFill>
                <a:srgbClr val="FF0000"/>
              </a:solidFill>
            </a:endParaRPr>
          </a:p>
        </p:txBody>
      </p:sp>
    </p:spTree>
    <p:extLst>
      <p:ext uri="{BB962C8B-B14F-4D97-AF65-F5344CB8AC3E}">
        <p14:creationId xmlns:p14="http://schemas.microsoft.com/office/powerpoint/2010/main" val="39555879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2" y="4406900"/>
            <a:ext cx="8314183" cy="1362075"/>
          </a:xfrm>
        </p:spPr>
        <p:txBody>
          <a:bodyPr>
            <a:noAutofit/>
          </a:bodyPr>
          <a:lstStyle/>
          <a:p>
            <a:pPr lvl="0"/>
            <a:r>
              <a:rPr lang="en-CA" sz="3200" dirty="0" err="1">
                <a:effectLst>
                  <a:outerShdw blurRad="38100" dist="38100" dir="2700000" algn="tl">
                    <a:srgbClr val="000000">
                      <a:alpha val="43137"/>
                    </a:srgbClr>
                  </a:outerShdw>
                </a:effectLst>
              </a:rPr>
              <a:t>iSCSI</a:t>
            </a:r>
            <a:r>
              <a:rPr lang="en-CA" sz="3200" dirty="0">
                <a:effectLst>
                  <a:outerShdw blurRad="38100" dist="38100" dir="2700000" algn="tl">
                    <a:srgbClr val="000000">
                      <a:alpha val="43137"/>
                    </a:srgbClr>
                  </a:outerShdw>
                </a:effectLst>
              </a:rPr>
              <a:t>: Getting Best Performance, High-Availability </a:t>
            </a:r>
            <a:r>
              <a:rPr lang="en-CA" sz="3200" dirty="0" smtClean="0">
                <a:effectLst>
                  <a:outerShdw blurRad="38100" dist="38100" dir="2700000" algn="tl">
                    <a:srgbClr val="000000">
                      <a:alpha val="43137"/>
                    </a:srgbClr>
                  </a:outerShdw>
                </a:effectLst>
              </a:rPr>
              <a:t>&amp; </a:t>
            </a:r>
            <a:r>
              <a:rPr lang="en-CA" sz="3200" dirty="0">
                <a:effectLst>
                  <a:outerShdw blurRad="38100" dist="38100" dir="2700000" algn="tl">
                    <a:srgbClr val="000000">
                      <a:alpha val="43137"/>
                    </a:srgbClr>
                  </a:outerShdw>
                </a:effectLst>
              </a:rPr>
              <a:t>Virtualization</a:t>
            </a:r>
            <a:endParaRPr lang="en-AU" sz="3200" dirty="0"/>
          </a:p>
        </p:txBody>
      </p:sp>
      <p:sp>
        <p:nvSpPr>
          <p:cNvPr id="3" name="Text Placeholder 2"/>
          <p:cNvSpPr>
            <a:spLocks noGrp="1"/>
          </p:cNvSpPr>
          <p:nvPr>
            <p:ph type="body" idx="1"/>
          </p:nvPr>
        </p:nvSpPr>
        <p:spPr/>
        <p:txBody>
          <a:bodyPr>
            <a:normAutofit fontScale="70000" lnSpcReduction="20000"/>
          </a:bodyPr>
          <a:lstStyle/>
          <a:p>
            <a:pPr lvl="0">
              <a:defRPr/>
            </a:pPr>
            <a:r>
              <a:rPr lang="en-US" sz="2600" dirty="0"/>
              <a:t>Rick Claus</a:t>
            </a:r>
          </a:p>
          <a:p>
            <a:pPr lvl="0">
              <a:defRPr/>
            </a:pPr>
            <a:r>
              <a:rPr lang="en-US" sz="2600" dirty="0"/>
              <a:t>Sr. Technical Evangelist</a:t>
            </a:r>
          </a:p>
          <a:p>
            <a:pPr lvl="0">
              <a:defRPr/>
            </a:pPr>
            <a:r>
              <a:rPr lang="en-US" sz="2600" dirty="0"/>
              <a:t>Microsoft Canada, eh?</a:t>
            </a:r>
          </a:p>
          <a:p>
            <a:pPr lvl="0">
              <a:defRPr/>
            </a:pPr>
            <a:endParaRPr lang="en-US" dirty="0"/>
          </a:p>
          <a:p>
            <a:pPr lvl="0">
              <a:defRPr/>
            </a:pPr>
            <a:r>
              <a:rPr lang="en-US" dirty="0"/>
              <a:t>rick.claus@microsoft.com</a:t>
            </a:r>
          </a:p>
          <a:p>
            <a:pPr lvl="0">
              <a:defRPr/>
            </a:pPr>
            <a:r>
              <a:rPr lang="en-US" dirty="0"/>
              <a:t>Twitter: </a:t>
            </a:r>
            <a:r>
              <a:rPr lang="en-US" dirty="0" err="1"/>
              <a:t>RicksterCDN</a:t>
            </a:r>
            <a:endParaRPr lang="en-US"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a:ln w="3175">
                  <a:noFill/>
                </a:ln>
                <a:solidFill>
                  <a:schemeClr val="bg1"/>
                </a:solidFill>
                <a:latin typeface="Calibri" pitchFamily="34" charset="0"/>
                <a:cs typeface="Arial" charset="0"/>
              </a:rPr>
              <a:t>SRV/VIR308</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702903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smtClean="0"/>
              <a:t>Hyper-V Cluster, Minimal Redundancy</a:t>
            </a:r>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2067850455"/>
              </p:ext>
            </p:extLst>
          </p:nvPr>
        </p:nvGraphicFramePr>
        <p:xfrm>
          <a:off x="776580" y="1906438"/>
          <a:ext cx="7595297" cy="2337758"/>
        </p:xfrm>
        <a:graphic>
          <a:graphicData uri="http://schemas.openxmlformats.org/presentationml/2006/ole">
            <mc:AlternateContent xmlns:mc="http://schemas.openxmlformats.org/markup-compatibility/2006">
              <mc:Choice xmlns:v="urn:schemas-microsoft-com:vml" Requires="v">
                <p:oleObj spid="_x0000_s45075" name="Visio" r:id="rId4" imgW="6251844" imgH="1442342" progId="Visio.Drawing.11">
                  <p:embed/>
                </p:oleObj>
              </mc:Choice>
              <mc:Fallback>
                <p:oleObj name="Visio" r:id="rId4" imgW="6251844" imgH="1442342"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6580" y="1906438"/>
                        <a:ext cx="7595297" cy="2337758"/>
                      </a:xfrm>
                      <a:prstGeom prst="rect">
                        <a:avLst/>
                      </a:prstGeom>
                      <a:solidFill>
                        <a:schemeClr val="accent6">
                          <a:lumMod val="20000"/>
                          <a:lumOff val="80000"/>
                        </a:schemeClr>
                      </a:solidFill>
                    </p:spPr>
                  </p:pic>
                </p:oleObj>
              </mc:Fallback>
            </mc:AlternateContent>
          </a:graphicData>
        </a:graphic>
      </p:graphicFrame>
      <p:sp>
        <p:nvSpPr>
          <p:cNvPr id="8" name="Rounded Rectangular Callout 7"/>
          <p:cNvSpPr/>
          <p:nvPr/>
        </p:nvSpPr>
        <p:spPr bwMode="auto">
          <a:xfrm>
            <a:off x="2483768" y="4615133"/>
            <a:ext cx="4167644" cy="1647645"/>
          </a:xfrm>
          <a:prstGeom prst="wedgeRoundRectCallout">
            <a:avLst>
              <a:gd name="adj1" fmla="val 21248"/>
              <a:gd name="adj2" fmla="val -99804"/>
              <a:gd name="adj3" fmla="val 16667"/>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bg1">
                    <a:alpha val="99000"/>
                  </a:schemeClr>
                </a:solidFill>
              </a:rPr>
              <a:t>Note the </a:t>
            </a:r>
            <a:r>
              <a:rPr lang="en-US" sz="2200" dirty="0">
                <a:solidFill>
                  <a:schemeClr val="bg1">
                    <a:alpha val="99000"/>
                  </a:schemeClr>
                </a:solidFill>
              </a:rPr>
              <a:t>s</a:t>
            </a:r>
            <a:r>
              <a:rPr lang="en-US" sz="2200" dirty="0" smtClean="0">
                <a:solidFill>
                  <a:schemeClr val="bg1">
                    <a:alpha val="99000"/>
                  </a:schemeClr>
                </a:solidFill>
              </a:rPr>
              <a:t>eparate management connection for segregation of security domains and/or Live Migration traffic.</a:t>
            </a:r>
          </a:p>
        </p:txBody>
      </p:sp>
      <p:sp>
        <p:nvSpPr>
          <p:cNvPr id="11" name="TextBox 10"/>
          <p:cNvSpPr txBox="1"/>
          <p:nvPr/>
        </p:nvSpPr>
        <p:spPr>
          <a:xfrm>
            <a:off x="6948264" y="5229200"/>
            <a:ext cx="2092304" cy="1477328"/>
          </a:xfrm>
          <a:prstGeom prst="rect">
            <a:avLst/>
          </a:prstGeom>
          <a:solidFill>
            <a:schemeClr val="accent6">
              <a:lumMod val="20000"/>
              <a:lumOff val="80000"/>
              <a:alpha val="90000"/>
            </a:schemeClr>
          </a:solidFill>
        </p:spPr>
        <p:txBody>
          <a:bodyPr wrap="none" rtlCol="0">
            <a:spAutoFit/>
          </a:bodyPr>
          <a:lstStyle/>
          <a:p>
            <a:pPr algn="r"/>
            <a:r>
              <a:rPr lang="en-CA" b="1" dirty="0" smtClean="0">
                <a:solidFill>
                  <a:schemeClr val="tx1">
                    <a:lumMod val="75000"/>
                    <a:lumOff val="25000"/>
                  </a:schemeClr>
                </a:solidFill>
              </a:rPr>
              <a:t>Legend:</a:t>
            </a:r>
          </a:p>
          <a:p>
            <a:pPr algn="r"/>
            <a:r>
              <a:rPr lang="en-CA" b="1" dirty="0" smtClean="0">
                <a:solidFill>
                  <a:schemeClr val="accent1"/>
                </a:solidFill>
              </a:rPr>
              <a:t>Cluster Network</a:t>
            </a:r>
          </a:p>
          <a:p>
            <a:pPr algn="r"/>
            <a:r>
              <a:rPr lang="en-CA" b="1" dirty="0" smtClean="0">
                <a:solidFill>
                  <a:schemeClr val="accent3"/>
                </a:solidFill>
              </a:rPr>
              <a:t>Storage network</a:t>
            </a:r>
          </a:p>
          <a:p>
            <a:pPr algn="r"/>
            <a:r>
              <a:rPr lang="en-CA" b="1" dirty="0" smtClean="0">
                <a:solidFill>
                  <a:srgbClr val="FF0000"/>
                </a:solidFill>
              </a:rPr>
              <a:t>Production network</a:t>
            </a:r>
          </a:p>
          <a:p>
            <a:pPr algn="r"/>
            <a:r>
              <a:rPr lang="en-CA" b="1" dirty="0" smtClean="0">
                <a:solidFill>
                  <a:schemeClr val="tx2"/>
                </a:solidFill>
              </a:rPr>
              <a:t>Management / LM</a:t>
            </a:r>
            <a:endParaRPr lang="en-CA" b="1" dirty="0">
              <a:solidFill>
                <a:schemeClr val="tx2"/>
              </a:solidFill>
            </a:endParaRPr>
          </a:p>
        </p:txBody>
      </p:sp>
    </p:spTree>
    <p:extLst>
      <p:ext uri="{BB962C8B-B14F-4D97-AF65-F5344CB8AC3E}">
        <p14:creationId xmlns:p14="http://schemas.microsoft.com/office/powerpoint/2010/main" val="21046312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smtClean="0"/>
              <a:t>Hyper-V Cluster, Maximum Redundancy</a:t>
            </a:r>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102916974"/>
              </p:ext>
            </p:extLst>
          </p:nvPr>
        </p:nvGraphicFramePr>
        <p:xfrm>
          <a:off x="886589" y="1196752"/>
          <a:ext cx="7143165" cy="3752491"/>
        </p:xfrm>
        <a:graphic>
          <a:graphicData uri="http://schemas.openxmlformats.org/presentationml/2006/ole">
            <mc:AlternateContent xmlns:mc="http://schemas.openxmlformats.org/markup-compatibility/2006">
              <mc:Choice xmlns:v="urn:schemas-microsoft-com:vml" Requires="v">
                <p:oleObj spid="_x0000_s47123" name="Visio" r:id="rId4" imgW="7453478" imgH="2931988" progId="Visio.Drawing.11">
                  <p:embed/>
                </p:oleObj>
              </mc:Choice>
              <mc:Fallback>
                <p:oleObj name="Visio" r:id="rId4" imgW="7453478" imgH="2931988"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6589" y="1196752"/>
                        <a:ext cx="7143165" cy="3752491"/>
                      </a:xfrm>
                      <a:prstGeom prst="rect">
                        <a:avLst/>
                      </a:prstGeom>
                      <a:solidFill>
                        <a:schemeClr val="accent6">
                          <a:lumMod val="20000"/>
                          <a:lumOff val="80000"/>
                        </a:schemeClr>
                      </a:solidFill>
                    </p:spPr>
                  </p:pic>
                </p:oleObj>
              </mc:Fallback>
            </mc:AlternateContent>
          </a:graphicData>
        </a:graphic>
      </p:graphicFrame>
      <p:sp>
        <p:nvSpPr>
          <p:cNvPr id="9" name="Rectangular Callout 8"/>
          <p:cNvSpPr/>
          <p:nvPr/>
        </p:nvSpPr>
        <p:spPr bwMode="auto">
          <a:xfrm>
            <a:off x="395536" y="3689159"/>
            <a:ext cx="2400925" cy="2260121"/>
          </a:xfrm>
          <a:prstGeom prst="wedgeRectCallout">
            <a:avLst>
              <a:gd name="adj1" fmla="val 43215"/>
              <a:gd name="adj2" fmla="val -73782"/>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bg1">
                    <a:alpha val="99000"/>
                  </a:schemeClr>
                </a:solidFill>
              </a:rPr>
              <a:t>10Gig-E and VLANs significantly reduce physical complexity.</a:t>
            </a:r>
          </a:p>
        </p:txBody>
      </p:sp>
      <p:sp>
        <p:nvSpPr>
          <p:cNvPr id="13" name="TextBox 12"/>
          <p:cNvSpPr txBox="1"/>
          <p:nvPr/>
        </p:nvSpPr>
        <p:spPr>
          <a:xfrm>
            <a:off x="6948264" y="5229200"/>
            <a:ext cx="2092304" cy="1477328"/>
          </a:xfrm>
          <a:prstGeom prst="rect">
            <a:avLst/>
          </a:prstGeom>
          <a:solidFill>
            <a:schemeClr val="accent6">
              <a:lumMod val="20000"/>
              <a:lumOff val="80000"/>
              <a:alpha val="90000"/>
            </a:schemeClr>
          </a:solidFill>
        </p:spPr>
        <p:txBody>
          <a:bodyPr wrap="none" rtlCol="0">
            <a:spAutoFit/>
          </a:bodyPr>
          <a:lstStyle/>
          <a:p>
            <a:pPr algn="r"/>
            <a:r>
              <a:rPr lang="en-CA" b="1" dirty="0" smtClean="0">
                <a:solidFill>
                  <a:schemeClr val="tx1">
                    <a:lumMod val="75000"/>
                    <a:lumOff val="25000"/>
                  </a:schemeClr>
                </a:solidFill>
              </a:rPr>
              <a:t>Legend:</a:t>
            </a:r>
          </a:p>
          <a:p>
            <a:pPr algn="r"/>
            <a:r>
              <a:rPr lang="en-CA" b="1" dirty="0" smtClean="0">
                <a:solidFill>
                  <a:schemeClr val="accent1"/>
                </a:solidFill>
              </a:rPr>
              <a:t>Cluster Network</a:t>
            </a:r>
          </a:p>
          <a:p>
            <a:pPr algn="r"/>
            <a:r>
              <a:rPr lang="en-CA" b="1" dirty="0" smtClean="0">
                <a:solidFill>
                  <a:schemeClr val="accent3"/>
                </a:solidFill>
              </a:rPr>
              <a:t>Storage network</a:t>
            </a:r>
          </a:p>
          <a:p>
            <a:pPr algn="r"/>
            <a:r>
              <a:rPr lang="en-CA" b="1" dirty="0" smtClean="0">
                <a:solidFill>
                  <a:srgbClr val="FF0000"/>
                </a:solidFill>
              </a:rPr>
              <a:t>Production network</a:t>
            </a:r>
          </a:p>
          <a:p>
            <a:pPr algn="r"/>
            <a:r>
              <a:rPr lang="en-CA" b="1" dirty="0" smtClean="0">
                <a:solidFill>
                  <a:schemeClr val="tx2"/>
                </a:solidFill>
              </a:rPr>
              <a:t>Management / LM</a:t>
            </a:r>
            <a:endParaRPr lang="en-CA" b="1" dirty="0">
              <a:solidFill>
                <a:schemeClr val="tx2"/>
              </a:solidFill>
            </a:endParaRPr>
          </a:p>
        </p:txBody>
      </p:sp>
    </p:spTree>
    <p:extLst>
      <p:ext uri="{BB962C8B-B14F-4D97-AF65-F5344CB8AC3E}">
        <p14:creationId xmlns:p14="http://schemas.microsoft.com/office/powerpoint/2010/main" val="13837887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smtClean="0"/>
              <a:t>Hyper-V iSCSI Disk Options</a:t>
            </a:r>
          </a:p>
        </p:txBody>
      </p:sp>
      <p:sp>
        <p:nvSpPr>
          <p:cNvPr id="3075" name="Rectangle 3"/>
          <p:cNvSpPr>
            <a:spLocks noGrp="1" noChangeArrowheads="1"/>
          </p:cNvSpPr>
          <p:nvPr>
            <p:ph idx="1"/>
          </p:nvPr>
        </p:nvSpPr>
        <p:spPr>
          <a:xfrm>
            <a:off x="389437" y="1447801"/>
            <a:ext cx="8297364" cy="4218027"/>
          </a:xfrm>
        </p:spPr>
        <p:txBody>
          <a:bodyPr/>
          <a:lstStyle/>
          <a:p>
            <a:r>
              <a:rPr lang="en-US" dirty="0" smtClean="0"/>
              <a:t>Option #1:  Fixed VHDs</a:t>
            </a:r>
            <a:endParaRPr lang="en-US" dirty="0"/>
          </a:p>
          <a:p>
            <a:pPr lvl="1"/>
            <a:r>
              <a:rPr lang="en-US" dirty="0" smtClean="0"/>
              <a:t>Server </a:t>
            </a:r>
            <a:r>
              <a:rPr lang="en-US" dirty="0"/>
              <a:t>2008 </a:t>
            </a:r>
            <a:r>
              <a:rPr lang="en-US" dirty="0" smtClean="0"/>
              <a:t>RTM: </a:t>
            </a:r>
            <a:r>
              <a:rPr lang="en-US" dirty="0"/>
              <a:t>~96% of native</a:t>
            </a:r>
          </a:p>
          <a:p>
            <a:pPr lvl="1"/>
            <a:r>
              <a:rPr lang="en-US" dirty="0" smtClean="0"/>
              <a:t>Server </a:t>
            </a:r>
            <a:r>
              <a:rPr lang="en-US" dirty="0"/>
              <a:t>2008 R2: Equal to </a:t>
            </a:r>
            <a:r>
              <a:rPr lang="en-US" dirty="0" smtClean="0"/>
              <a:t>Native</a:t>
            </a:r>
          </a:p>
          <a:p>
            <a:r>
              <a:rPr lang="en-US" dirty="0" smtClean="0"/>
              <a:t>Option #2:  Pass Through Disks</a:t>
            </a:r>
          </a:p>
          <a:p>
            <a:pPr lvl="1"/>
            <a:r>
              <a:rPr lang="en-US" dirty="0" smtClean="0"/>
              <a:t>Server 2008 RTM: Equal to Native</a:t>
            </a:r>
          </a:p>
          <a:p>
            <a:pPr lvl="1"/>
            <a:r>
              <a:rPr lang="en-US" dirty="0" smtClean="0"/>
              <a:t>Server 2008 R2: Equal to Native</a:t>
            </a:r>
          </a:p>
          <a:p>
            <a:r>
              <a:rPr lang="en-US" dirty="0" smtClean="0"/>
              <a:t>Option #3:  Dynamic VHDs</a:t>
            </a:r>
          </a:p>
          <a:p>
            <a:pPr lvl="1"/>
            <a:r>
              <a:rPr lang="en-US" dirty="0" smtClean="0"/>
              <a:t>Server 2008 RTM:  Not a great idea</a:t>
            </a:r>
          </a:p>
          <a:p>
            <a:pPr lvl="1"/>
            <a:r>
              <a:rPr lang="en-US" dirty="0" smtClean="0"/>
              <a:t>Server 2008 R2:  ~85%-94% of native</a:t>
            </a:r>
            <a:endParaRPr lang="en-US" dirty="0"/>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805030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250"/>
                                  </p:stCondLst>
                                  <p:childTnLst>
                                    <p:set>
                                      <p:cBhvr>
                                        <p:cTn id="9" dur="1" fill="hold">
                                          <p:stCondLst>
                                            <p:cond delay="0"/>
                                          </p:stCondLst>
                                        </p:cTn>
                                        <p:tgtEl>
                                          <p:spTgt spid="3075">
                                            <p:txEl>
                                              <p:pRg st="1" end="1"/>
                                            </p:txEl>
                                          </p:spTgt>
                                        </p:tgtEl>
                                        <p:attrNameLst>
                                          <p:attrName>style.visibility</p:attrName>
                                        </p:attrNameLst>
                                      </p:cBhvr>
                                      <p:to>
                                        <p:strVal val="visible"/>
                                      </p:to>
                                    </p:set>
                                  </p:childTnLst>
                                </p:cTn>
                              </p:par>
                            </p:childTnLst>
                          </p:cTn>
                        </p:par>
                        <p:par>
                          <p:cTn id="10" fill="hold">
                            <p:stCondLst>
                              <p:cond delay="250"/>
                            </p:stCondLst>
                            <p:childTnLst>
                              <p:par>
                                <p:cTn id="11" presetID="1" presetClass="entr" presetSubtype="0" fill="hold" nodeType="afterEffect">
                                  <p:stCondLst>
                                    <p:cond delay="250"/>
                                  </p:stCondLst>
                                  <p:childTnLst>
                                    <p:set>
                                      <p:cBhvr>
                                        <p:cTn id="12" dur="1" fill="hold">
                                          <p:stCondLst>
                                            <p:cond delay="0"/>
                                          </p:stCondLst>
                                        </p:cTn>
                                        <p:tgtEl>
                                          <p:spTgt spid="307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075">
                                            <p:txEl>
                                              <p:pRg st="3" end="3"/>
                                            </p:txEl>
                                          </p:spTgt>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nodeType="afterEffect">
                                  <p:stCondLst>
                                    <p:cond delay="250"/>
                                  </p:stCondLst>
                                  <p:childTnLst>
                                    <p:set>
                                      <p:cBhvr>
                                        <p:cTn id="19" dur="1" fill="hold">
                                          <p:stCondLst>
                                            <p:cond delay="0"/>
                                          </p:stCondLst>
                                        </p:cTn>
                                        <p:tgtEl>
                                          <p:spTgt spid="3075">
                                            <p:txEl>
                                              <p:pRg st="4" end="4"/>
                                            </p:txEl>
                                          </p:spTgt>
                                        </p:tgtEl>
                                        <p:attrNameLst>
                                          <p:attrName>style.visibility</p:attrName>
                                        </p:attrNameLst>
                                      </p:cBhvr>
                                      <p:to>
                                        <p:strVal val="visible"/>
                                      </p:to>
                                    </p:set>
                                  </p:childTnLst>
                                </p:cTn>
                              </p:par>
                            </p:childTnLst>
                          </p:cTn>
                        </p:par>
                        <p:par>
                          <p:cTn id="20" fill="hold">
                            <p:stCondLst>
                              <p:cond delay="250"/>
                            </p:stCondLst>
                            <p:childTnLst>
                              <p:par>
                                <p:cTn id="21" presetID="1" presetClass="entr" presetSubtype="0" fill="hold" nodeType="afterEffect">
                                  <p:stCondLst>
                                    <p:cond delay="250"/>
                                  </p:stCondLst>
                                  <p:childTnLst>
                                    <p:set>
                                      <p:cBhvr>
                                        <p:cTn id="22"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75">
                                            <p:txEl>
                                              <p:pRg st="6" end="6"/>
                                            </p:txEl>
                                          </p:spTgt>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nodeType="afterEffect">
                                  <p:stCondLst>
                                    <p:cond delay="250"/>
                                  </p:stCondLst>
                                  <p:childTnLst>
                                    <p:set>
                                      <p:cBhvr>
                                        <p:cTn id="29" dur="1" fill="hold">
                                          <p:stCondLst>
                                            <p:cond delay="0"/>
                                          </p:stCondLst>
                                        </p:cTn>
                                        <p:tgtEl>
                                          <p:spTgt spid="3075">
                                            <p:txEl>
                                              <p:pRg st="7" end="7"/>
                                            </p:txEl>
                                          </p:spTgt>
                                        </p:tgtEl>
                                        <p:attrNameLst>
                                          <p:attrName>style.visibility</p:attrName>
                                        </p:attrNameLst>
                                      </p:cBhvr>
                                      <p:to>
                                        <p:strVal val="visible"/>
                                      </p:to>
                                    </p:set>
                                  </p:childTnLst>
                                </p:cTn>
                              </p:par>
                            </p:childTnLst>
                          </p:cTn>
                        </p:par>
                        <p:par>
                          <p:cTn id="30" fill="hold">
                            <p:stCondLst>
                              <p:cond delay="250"/>
                            </p:stCondLst>
                            <p:childTnLst>
                              <p:par>
                                <p:cTn id="31" presetID="1" presetClass="entr" presetSubtype="0" fill="hold" nodeType="afterEffect">
                                  <p:stCondLst>
                                    <p:cond delay="250"/>
                                  </p:stCondLst>
                                  <p:childTnLst>
                                    <p:set>
                                      <p:cBhvr>
                                        <p:cTn id="32" dur="1" fill="hold">
                                          <p:stCondLst>
                                            <p:cond delay="0"/>
                                          </p:stCondLst>
                                        </p:cTn>
                                        <p:tgtEl>
                                          <p:spTgt spid="307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smtClean="0"/>
              <a:t>Which to Use?</a:t>
            </a:r>
          </a:p>
        </p:txBody>
      </p:sp>
      <p:sp>
        <p:nvSpPr>
          <p:cNvPr id="3075" name="Rectangle 3"/>
          <p:cNvSpPr>
            <a:spLocks noGrp="1" noChangeArrowheads="1"/>
          </p:cNvSpPr>
          <p:nvPr>
            <p:ph idx="1"/>
          </p:nvPr>
        </p:nvSpPr>
        <p:spPr>
          <a:xfrm>
            <a:off x="389437" y="1447801"/>
            <a:ext cx="8297364" cy="4593515"/>
          </a:xfrm>
        </p:spPr>
        <p:txBody>
          <a:bodyPr/>
          <a:lstStyle/>
          <a:p>
            <a:r>
              <a:rPr lang="en-US" dirty="0" smtClean="0"/>
              <a:t>VHDs are believed to be most commonly used option.</a:t>
            </a:r>
          </a:p>
          <a:p>
            <a:pPr lvl="1"/>
            <a:r>
              <a:rPr lang="en-US" dirty="0" smtClean="0"/>
              <a:t>Particularly in the case of System drives.</a:t>
            </a:r>
          </a:p>
          <a:p>
            <a:pPr lvl="1"/>
            <a:endParaRPr lang="en-US" dirty="0"/>
          </a:p>
          <a:p>
            <a:r>
              <a:rPr lang="en-US" dirty="0" smtClean="0"/>
              <a:t>Choose Pass Through Disks not necessarily for performance, but VM workload requirements.</a:t>
            </a:r>
          </a:p>
          <a:p>
            <a:pPr lvl="1"/>
            <a:r>
              <a:rPr lang="en-US" dirty="0" smtClean="0"/>
              <a:t>Backup and recovery</a:t>
            </a:r>
          </a:p>
          <a:p>
            <a:pPr lvl="1"/>
            <a:r>
              <a:rPr lang="en-US" dirty="0" smtClean="0"/>
              <a:t>Extremely large volumes</a:t>
            </a:r>
          </a:p>
          <a:p>
            <a:pPr lvl="1"/>
            <a:r>
              <a:rPr lang="en-US" dirty="0" smtClean="0"/>
              <a:t>Support for storage management software</a:t>
            </a:r>
          </a:p>
          <a:p>
            <a:pPr lvl="1"/>
            <a:r>
              <a:rPr lang="en-US" dirty="0" smtClean="0"/>
              <a:t>App </a:t>
            </a:r>
            <a:r>
              <a:rPr lang="en-US" dirty="0" err="1" smtClean="0"/>
              <a:t>Compat</a:t>
            </a:r>
            <a:r>
              <a:rPr lang="en-US" dirty="0" smtClean="0"/>
              <a:t> requirement for unfiltered SCSI.</a:t>
            </a:r>
          </a:p>
          <a:p>
            <a:pPr lvl="1"/>
            <a:endParaRPr lang="en-US" dirty="0" smtClean="0"/>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1901470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smtClean="0"/>
              <a:t>Hyper-V iSCSI Option #4</a:t>
            </a:r>
          </a:p>
        </p:txBody>
      </p:sp>
      <p:sp>
        <p:nvSpPr>
          <p:cNvPr id="3075" name="Rectangle 3"/>
          <p:cNvSpPr>
            <a:spLocks noGrp="1" noChangeArrowheads="1"/>
          </p:cNvSpPr>
          <p:nvPr>
            <p:ph idx="1"/>
          </p:nvPr>
        </p:nvSpPr>
        <p:spPr>
          <a:xfrm>
            <a:off x="389437" y="1447800"/>
            <a:ext cx="8297364" cy="4789512"/>
          </a:xfrm>
        </p:spPr>
        <p:txBody>
          <a:bodyPr>
            <a:normAutofit lnSpcReduction="10000"/>
          </a:bodyPr>
          <a:lstStyle/>
          <a:p>
            <a:r>
              <a:rPr lang="en-US" dirty="0" smtClean="0"/>
              <a:t>iSCSI Direct</a:t>
            </a:r>
          </a:p>
          <a:p>
            <a:pPr lvl="1"/>
            <a:r>
              <a:rPr lang="en-US" dirty="0" smtClean="0"/>
              <a:t>Essentially, connect a VM directly to an iSCSI target.</a:t>
            </a:r>
          </a:p>
          <a:p>
            <a:pPr lvl="1"/>
            <a:r>
              <a:rPr lang="en-US" dirty="0" smtClean="0"/>
              <a:t>Hyper-V host does not participate in connection.</a:t>
            </a:r>
          </a:p>
          <a:p>
            <a:pPr lvl="1"/>
            <a:r>
              <a:rPr lang="en-US" dirty="0" smtClean="0"/>
              <a:t>VM LUN not visible to Hyper-V host.</a:t>
            </a:r>
          </a:p>
          <a:p>
            <a:pPr lvl="1"/>
            <a:r>
              <a:rPr lang="en-US" dirty="0" smtClean="0"/>
              <a:t>VM LUNs can be hot added/removed without requiring reboot.</a:t>
            </a:r>
          </a:p>
          <a:p>
            <a:pPr lvl="1"/>
            <a:r>
              <a:rPr lang="en-US" dirty="0" smtClean="0"/>
              <a:t>Transparent support for VSS hardware provider.</a:t>
            </a:r>
          </a:p>
          <a:p>
            <a:pPr lvl="1"/>
            <a:r>
              <a:rPr lang="en-US" dirty="0" smtClean="0"/>
              <a:t>Enables guest clustering.</a:t>
            </a:r>
            <a:endParaRPr lang="en-US" dirty="0"/>
          </a:p>
          <a:p>
            <a:r>
              <a:rPr lang="en-US" dirty="0" smtClean="0"/>
              <a:t>Potential concern…</a:t>
            </a:r>
          </a:p>
          <a:p>
            <a:pPr lvl="1"/>
            <a:r>
              <a:rPr lang="en-US" dirty="0" smtClean="0"/>
              <a:t>Virtually no degradation in performance.</a:t>
            </a:r>
          </a:p>
          <a:p>
            <a:pPr lvl="1"/>
            <a:r>
              <a:rPr lang="en-US" dirty="0" smtClean="0"/>
              <a:t>Some NIC accelerations not pulled into VM.</a:t>
            </a:r>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1618696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250"/>
                                  </p:stCondLst>
                                  <p:childTnLst>
                                    <p:set>
                                      <p:cBhvr>
                                        <p:cTn id="9" dur="1" fill="hold">
                                          <p:stCondLst>
                                            <p:cond delay="0"/>
                                          </p:stCondLst>
                                        </p:cTn>
                                        <p:tgtEl>
                                          <p:spTgt spid="3075">
                                            <p:txEl>
                                              <p:pRg st="1" end="1"/>
                                            </p:txEl>
                                          </p:spTgt>
                                        </p:tgtEl>
                                        <p:attrNameLst>
                                          <p:attrName>style.visibility</p:attrName>
                                        </p:attrNameLst>
                                      </p:cBhvr>
                                      <p:to>
                                        <p:strVal val="visible"/>
                                      </p:to>
                                    </p:set>
                                  </p:childTnLst>
                                </p:cTn>
                              </p:par>
                            </p:childTnLst>
                          </p:cTn>
                        </p:par>
                        <p:par>
                          <p:cTn id="10" fill="hold">
                            <p:stCondLst>
                              <p:cond delay="250"/>
                            </p:stCondLst>
                            <p:childTnLst>
                              <p:par>
                                <p:cTn id="11" presetID="1" presetClass="entr" presetSubtype="0" fill="hold" nodeType="afterEffect">
                                  <p:stCondLst>
                                    <p:cond delay="250"/>
                                  </p:stCondLst>
                                  <p:childTnLst>
                                    <p:set>
                                      <p:cBhvr>
                                        <p:cTn id="12" dur="1" fill="hold">
                                          <p:stCondLst>
                                            <p:cond delay="0"/>
                                          </p:stCondLst>
                                        </p:cTn>
                                        <p:tgtEl>
                                          <p:spTgt spid="3075">
                                            <p:txEl>
                                              <p:pRg st="2" end="2"/>
                                            </p:txEl>
                                          </p:spTgt>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nodeType="afterEffect">
                                  <p:stCondLst>
                                    <p:cond delay="250"/>
                                  </p:stCondLst>
                                  <p:childTnLst>
                                    <p:set>
                                      <p:cBhvr>
                                        <p:cTn id="15" dur="1" fill="hold">
                                          <p:stCondLst>
                                            <p:cond delay="0"/>
                                          </p:stCondLst>
                                        </p:cTn>
                                        <p:tgtEl>
                                          <p:spTgt spid="3075">
                                            <p:txEl>
                                              <p:pRg st="3" end="3"/>
                                            </p:txEl>
                                          </p:spTgt>
                                        </p:tgtEl>
                                        <p:attrNameLst>
                                          <p:attrName>style.visibility</p:attrName>
                                        </p:attrNameLst>
                                      </p:cBhvr>
                                      <p:to>
                                        <p:strVal val="visible"/>
                                      </p:to>
                                    </p:set>
                                  </p:childTnLst>
                                </p:cTn>
                              </p:par>
                            </p:childTnLst>
                          </p:cTn>
                        </p:par>
                        <p:par>
                          <p:cTn id="16" fill="hold">
                            <p:stCondLst>
                              <p:cond delay="750"/>
                            </p:stCondLst>
                            <p:childTnLst>
                              <p:par>
                                <p:cTn id="17" presetID="1" presetClass="entr" presetSubtype="0" fill="hold" nodeType="afterEffect">
                                  <p:stCondLst>
                                    <p:cond delay="250"/>
                                  </p:stCondLst>
                                  <p:childTnLst>
                                    <p:set>
                                      <p:cBhvr>
                                        <p:cTn id="18" dur="1" fill="hold">
                                          <p:stCondLst>
                                            <p:cond delay="0"/>
                                          </p:stCondLst>
                                        </p:cTn>
                                        <p:tgtEl>
                                          <p:spTgt spid="3075">
                                            <p:txEl>
                                              <p:pRg st="4" end="4"/>
                                            </p:txEl>
                                          </p:spTgt>
                                        </p:tgtEl>
                                        <p:attrNameLst>
                                          <p:attrName>style.visibility</p:attrName>
                                        </p:attrNameLst>
                                      </p:cBhvr>
                                      <p:to>
                                        <p:strVal val="visible"/>
                                      </p:to>
                                    </p:set>
                                  </p:childTnLst>
                                </p:cTn>
                              </p:par>
                            </p:childTnLst>
                          </p:cTn>
                        </p:par>
                        <p:par>
                          <p:cTn id="19" fill="hold">
                            <p:stCondLst>
                              <p:cond delay="1000"/>
                            </p:stCondLst>
                            <p:childTnLst>
                              <p:par>
                                <p:cTn id="20" presetID="1" presetClass="entr" presetSubtype="0" fill="hold" nodeType="afterEffect">
                                  <p:stCondLst>
                                    <p:cond delay="250"/>
                                  </p:stCondLst>
                                  <p:childTnLst>
                                    <p:set>
                                      <p:cBhvr>
                                        <p:cTn id="21" dur="1" fill="hold">
                                          <p:stCondLst>
                                            <p:cond delay="0"/>
                                          </p:stCondLst>
                                        </p:cTn>
                                        <p:tgtEl>
                                          <p:spTgt spid="3075">
                                            <p:txEl>
                                              <p:pRg st="5" end="5"/>
                                            </p:txEl>
                                          </p:spTgt>
                                        </p:tgtEl>
                                        <p:attrNameLst>
                                          <p:attrName>style.visibility</p:attrName>
                                        </p:attrNameLst>
                                      </p:cBhvr>
                                      <p:to>
                                        <p:strVal val="visible"/>
                                      </p:to>
                                    </p:set>
                                  </p:childTnLst>
                                </p:cTn>
                              </p:par>
                            </p:childTnLst>
                          </p:cTn>
                        </p:par>
                        <p:par>
                          <p:cTn id="22" fill="hold">
                            <p:stCondLst>
                              <p:cond delay="1250"/>
                            </p:stCondLst>
                            <p:childTnLst>
                              <p:par>
                                <p:cTn id="23" presetID="1" presetClass="entr" presetSubtype="0" fill="hold" nodeType="afterEffect">
                                  <p:stCondLst>
                                    <p:cond delay="250"/>
                                  </p:stCondLst>
                                  <p:childTnLst>
                                    <p:set>
                                      <p:cBhvr>
                                        <p:cTn id="24" dur="1" fill="hold">
                                          <p:stCondLst>
                                            <p:cond delay="0"/>
                                          </p:stCondLst>
                                        </p:cTn>
                                        <p:tgtEl>
                                          <p:spTgt spid="3075">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075">
                                            <p:txEl>
                                              <p:pRg st="7" end="7"/>
                                            </p:txEl>
                                          </p:spTgt>
                                        </p:tgtEl>
                                        <p:attrNameLst>
                                          <p:attrName>style.visibility</p:attrName>
                                        </p:attrNameLst>
                                      </p:cBhvr>
                                      <p:to>
                                        <p:strVal val="visible"/>
                                      </p:to>
                                    </p:set>
                                  </p:childTnLst>
                                </p:cTn>
                              </p:par>
                              <p:par>
                                <p:cTn id="29" presetID="1" presetClass="entr" presetSubtype="0" fill="hold" nodeType="withEffect">
                                  <p:stCondLst>
                                    <p:cond delay="250"/>
                                  </p:stCondLst>
                                  <p:childTnLst>
                                    <p:set>
                                      <p:cBhvr>
                                        <p:cTn id="30" dur="1" fill="hold">
                                          <p:stCondLst>
                                            <p:cond delay="0"/>
                                          </p:stCondLst>
                                        </p:cTn>
                                        <p:tgtEl>
                                          <p:spTgt spid="3075">
                                            <p:txEl>
                                              <p:pRg st="8" end="8"/>
                                            </p:txEl>
                                          </p:spTgt>
                                        </p:tgtEl>
                                        <p:attrNameLst>
                                          <p:attrName>style.visibility</p:attrName>
                                        </p:attrNameLst>
                                      </p:cBhvr>
                                      <p:to>
                                        <p:strVal val="visible"/>
                                      </p:to>
                                    </p:set>
                                  </p:childTnLst>
                                </p:cTn>
                              </p:par>
                              <p:par>
                                <p:cTn id="31" presetID="1" presetClass="entr" presetSubtype="0" fill="hold" nodeType="withEffect">
                                  <p:stCondLst>
                                    <p:cond delay="250"/>
                                  </p:stCondLst>
                                  <p:childTnLst>
                                    <p:set>
                                      <p:cBhvr>
                                        <p:cTn id="32" dur="1" fill="hold">
                                          <p:stCondLst>
                                            <p:cond delay="0"/>
                                          </p:stCondLst>
                                        </p:cTn>
                                        <p:tgtEl>
                                          <p:spTgt spid="307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eaLnBrk="1" hangingPunct="1">
              <a:defRPr/>
            </a:pPr>
            <a:r>
              <a:rPr lang="en-US" dirty="0" smtClean="0"/>
              <a:t>Demartek Test Lab – Hyper-V </a:t>
            </a:r>
          </a:p>
        </p:txBody>
      </p:sp>
      <p:sp>
        <p:nvSpPr>
          <p:cNvPr id="3076" name="Slide Number Placeholder 4"/>
          <p:cNvSpPr>
            <a:spLocks noGrp="1"/>
          </p:cNvSpPr>
          <p:nvPr>
            <p:ph type="sldNum" sz="quarter" idx="4294967295"/>
          </p:nvPr>
        </p:nvSpPr>
        <p:spPr bwMode="auto">
          <a:xfrm>
            <a:off x="7010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fld id="{424024B4-9FF3-4EBC-8189-7BC826989B88}" type="slidenum">
              <a:rPr lang="en-US">
                <a:latin typeface="Arial" charset="0"/>
              </a:rPr>
              <a:pPr/>
              <a:t>25</a:t>
            </a:fld>
            <a:endParaRPr lang="en-US">
              <a:latin typeface="Arial"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6193468"/>
            <a:ext cx="2143415" cy="571429"/>
          </a:xfrm>
          <a:prstGeom prst="rect">
            <a:avLst/>
          </a:prstGeom>
        </p:spPr>
      </p:pic>
      <p:sp>
        <p:nvSpPr>
          <p:cNvPr id="2" name="Content Placeholder 1"/>
          <p:cNvSpPr>
            <a:spLocks noGrp="1"/>
          </p:cNvSpPr>
          <p:nvPr>
            <p:ph idx="1"/>
          </p:nvPr>
        </p:nvSpPr>
        <p:spPr>
          <a:xfrm>
            <a:off x="389436" y="1418302"/>
            <a:ext cx="8218490" cy="2252924"/>
          </a:xfrm>
        </p:spPr>
        <p:txBody>
          <a:bodyPr>
            <a:normAutofit fontScale="92500"/>
          </a:bodyPr>
          <a:lstStyle/>
          <a:p>
            <a:r>
              <a:rPr lang="en-US" dirty="0" smtClean="0"/>
              <a:t>Comparison of 10Gb iSCSI performance</a:t>
            </a:r>
          </a:p>
          <a:p>
            <a:pPr lvl="1"/>
            <a:r>
              <a:rPr lang="en-US" dirty="0" smtClean="0"/>
              <a:t>Native server vs. Hyper-V guest, iSCSI direct</a:t>
            </a:r>
          </a:p>
          <a:p>
            <a:pPr lvl="1"/>
            <a:r>
              <a:rPr lang="en-US" dirty="0" smtClean="0"/>
              <a:t>Same iSCSI target &amp; LUNs (Windows iSCSI Storage Target)</a:t>
            </a:r>
          </a:p>
          <a:p>
            <a:pPr lvl="1"/>
            <a:r>
              <a:rPr lang="en-US" dirty="0" smtClean="0"/>
              <a:t>Exchange Jetstress 2010: mailboxes=1500, size=750MB, Exchange IOPS=0.18, Threads=2</a:t>
            </a:r>
          </a:p>
        </p:txBody>
      </p:sp>
      <p:graphicFrame>
        <p:nvGraphicFramePr>
          <p:cNvPr id="4" name="Table 3"/>
          <p:cNvGraphicFramePr>
            <a:graphicFrameLocks noGrp="1"/>
          </p:cNvGraphicFramePr>
          <p:nvPr>
            <p:extLst>
              <p:ext uri="{D42A27DB-BD31-4B8C-83A1-F6EECF244321}">
                <p14:modId xmlns:p14="http://schemas.microsoft.com/office/powerpoint/2010/main" val="3274800431"/>
              </p:ext>
            </p:extLst>
          </p:nvPr>
        </p:nvGraphicFramePr>
        <p:xfrm>
          <a:off x="1748137" y="3731341"/>
          <a:ext cx="5941461" cy="2360217"/>
        </p:xfrm>
        <a:graphic>
          <a:graphicData uri="http://schemas.openxmlformats.org/drawingml/2006/table">
            <a:tbl>
              <a:tblPr firstRow="1" bandRow="1">
                <a:tableStyleId>{5C22544A-7EE6-4342-B048-85BDC9FD1C3A}</a:tableStyleId>
              </a:tblPr>
              <a:tblGrid>
                <a:gridCol w="3197547"/>
                <a:gridCol w="1371957"/>
                <a:gridCol w="1371957"/>
              </a:tblGrid>
              <a:tr h="573379">
                <a:tc>
                  <a:txBody>
                    <a:bodyPr/>
                    <a:lstStyle/>
                    <a:p>
                      <a:pPr algn="ctr"/>
                      <a:endParaRPr lang="en-US" dirty="0">
                        <a:solidFill>
                          <a:schemeClr val="tx2"/>
                        </a:solidFill>
                      </a:endParaRPr>
                    </a:p>
                  </a:txBody>
                  <a:tcPr marL="68598" marR="68598" anchor="ctr"/>
                </a:tc>
                <a:tc>
                  <a:txBody>
                    <a:bodyPr/>
                    <a:lstStyle/>
                    <a:p>
                      <a:pPr algn="ctr"/>
                      <a:r>
                        <a:rPr lang="en-US" dirty="0" smtClean="0">
                          <a:solidFill>
                            <a:schemeClr val="tx2"/>
                          </a:solidFill>
                        </a:rPr>
                        <a:t>Native</a:t>
                      </a:r>
                      <a:endParaRPr lang="en-US" dirty="0">
                        <a:solidFill>
                          <a:schemeClr val="tx2"/>
                        </a:solidFill>
                      </a:endParaRPr>
                    </a:p>
                  </a:txBody>
                  <a:tcPr marL="68598" marR="68598" anchor="ctr"/>
                </a:tc>
                <a:tc>
                  <a:txBody>
                    <a:bodyPr/>
                    <a:lstStyle/>
                    <a:p>
                      <a:pPr algn="ctr"/>
                      <a:r>
                        <a:rPr lang="en-US" baseline="0" dirty="0" smtClean="0">
                          <a:solidFill>
                            <a:schemeClr val="tx2"/>
                          </a:solidFill>
                        </a:rPr>
                        <a:t>iSCSI Direct</a:t>
                      </a:r>
                      <a:endParaRPr lang="en-US" dirty="0">
                        <a:solidFill>
                          <a:schemeClr val="tx2"/>
                        </a:solidFill>
                      </a:endParaRPr>
                    </a:p>
                  </a:txBody>
                  <a:tcPr marL="68598" marR="68598" anchor="ctr"/>
                </a:tc>
              </a:tr>
              <a:tr h="573379">
                <a:tc>
                  <a:txBody>
                    <a:bodyPr/>
                    <a:lstStyle/>
                    <a:p>
                      <a:pPr marL="0" algn="ctr" defTabSz="914363" rtl="0" eaLnBrk="1" latinLnBrk="0" hangingPunct="1"/>
                      <a:r>
                        <a:rPr lang="en-US" sz="1800" b="1" kern="1200" dirty="0" smtClean="0">
                          <a:solidFill>
                            <a:schemeClr val="tx2"/>
                          </a:solidFill>
                          <a:latin typeface="+mn-lt"/>
                          <a:ea typeface="+mn-ea"/>
                          <a:cs typeface="+mn-cs"/>
                        </a:rPr>
                        <a:t>Achieved IOPS</a:t>
                      </a:r>
                      <a:endParaRPr lang="en-US" sz="1800" b="1" kern="1200" dirty="0">
                        <a:solidFill>
                          <a:schemeClr val="tx2"/>
                        </a:solidFill>
                        <a:latin typeface="+mn-lt"/>
                        <a:ea typeface="+mn-ea"/>
                        <a:cs typeface="+mn-cs"/>
                      </a:endParaRPr>
                    </a:p>
                  </a:txBody>
                  <a:tcPr marL="68598" marR="68598" anchor="ctr"/>
                </a:tc>
                <a:tc>
                  <a:txBody>
                    <a:bodyPr/>
                    <a:lstStyle/>
                    <a:p>
                      <a:pPr algn="ctr"/>
                      <a:r>
                        <a:rPr lang="en-US" b="1" dirty="0" smtClean="0"/>
                        <a:t>519.816</a:t>
                      </a:r>
                      <a:endParaRPr lang="en-US" b="1" dirty="0"/>
                    </a:p>
                  </a:txBody>
                  <a:tcPr marL="68598" marR="68598" anchor="ctr"/>
                </a:tc>
                <a:tc>
                  <a:txBody>
                    <a:bodyPr/>
                    <a:lstStyle/>
                    <a:p>
                      <a:pPr algn="ctr"/>
                      <a:r>
                        <a:rPr lang="en-US" b="1" dirty="0" smtClean="0"/>
                        <a:t>464.12</a:t>
                      </a:r>
                      <a:endParaRPr lang="en-US" b="1" dirty="0"/>
                    </a:p>
                  </a:txBody>
                  <a:tcPr marL="68598" marR="68598" anchor="ctr"/>
                </a:tc>
              </a:tr>
              <a:tr h="573379">
                <a:tc>
                  <a:txBody>
                    <a:bodyPr/>
                    <a:lstStyle/>
                    <a:p>
                      <a:pPr marL="0" algn="ctr" defTabSz="914363" rtl="0" eaLnBrk="1" latinLnBrk="0" hangingPunct="1"/>
                      <a:r>
                        <a:rPr lang="en-US" sz="1800" b="1" kern="1200" dirty="0" smtClean="0">
                          <a:solidFill>
                            <a:schemeClr val="tx2"/>
                          </a:solidFill>
                          <a:latin typeface="+mn-lt"/>
                          <a:ea typeface="+mn-ea"/>
                          <a:cs typeface="+mn-cs"/>
                        </a:rPr>
                        <a:t>Database</a:t>
                      </a:r>
                      <a:r>
                        <a:rPr lang="en-US" sz="1800" b="1" kern="1200" baseline="0" dirty="0" smtClean="0">
                          <a:solidFill>
                            <a:schemeClr val="tx2"/>
                          </a:solidFill>
                          <a:latin typeface="+mn-lt"/>
                          <a:ea typeface="+mn-ea"/>
                          <a:cs typeface="+mn-cs"/>
                        </a:rPr>
                        <a:t> Read Average Latency</a:t>
                      </a:r>
                      <a:endParaRPr lang="en-US" sz="1800" b="1" kern="1200" dirty="0">
                        <a:solidFill>
                          <a:schemeClr val="tx2"/>
                        </a:solidFill>
                        <a:latin typeface="+mn-lt"/>
                        <a:ea typeface="+mn-ea"/>
                        <a:cs typeface="+mn-cs"/>
                      </a:endParaRPr>
                    </a:p>
                  </a:txBody>
                  <a:tcPr marL="68598" marR="68598" anchor="ctr"/>
                </a:tc>
                <a:tc>
                  <a:txBody>
                    <a:bodyPr/>
                    <a:lstStyle/>
                    <a:p>
                      <a:pPr algn="ctr"/>
                      <a:r>
                        <a:rPr lang="en-US" b="1" dirty="0" smtClean="0"/>
                        <a:t>9.459 msec.</a:t>
                      </a:r>
                      <a:endParaRPr lang="en-US" b="1" dirty="0"/>
                    </a:p>
                  </a:txBody>
                  <a:tcPr marL="68598" marR="68598" anchor="ctr"/>
                </a:tc>
                <a:tc>
                  <a:txBody>
                    <a:bodyPr/>
                    <a:lstStyle/>
                    <a:p>
                      <a:pPr algn="ctr"/>
                      <a:r>
                        <a:rPr lang="en-US" b="1" dirty="0" smtClean="0"/>
                        <a:t>11.909 msec.</a:t>
                      </a:r>
                      <a:endParaRPr lang="en-US" b="1" dirty="0"/>
                    </a:p>
                  </a:txBody>
                  <a:tcPr marL="68598" marR="68598" anchor="ctr"/>
                </a:tc>
              </a:tr>
              <a:tr h="573379">
                <a:tc>
                  <a:txBody>
                    <a:bodyPr/>
                    <a:lstStyle/>
                    <a:p>
                      <a:pPr marL="0" algn="ctr" defTabSz="914363" rtl="0" eaLnBrk="1" latinLnBrk="0" hangingPunct="1"/>
                      <a:r>
                        <a:rPr lang="en-US" sz="1800" b="1" kern="1200" dirty="0" smtClean="0">
                          <a:solidFill>
                            <a:schemeClr val="tx2"/>
                          </a:solidFill>
                          <a:latin typeface="+mn-lt"/>
                          <a:ea typeface="+mn-ea"/>
                          <a:cs typeface="+mn-cs"/>
                        </a:rPr>
                        <a:t>Log Write Average Latency</a:t>
                      </a:r>
                      <a:endParaRPr lang="en-US" sz="1800" b="1" kern="1200" dirty="0">
                        <a:solidFill>
                          <a:schemeClr val="tx2"/>
                        </a:solidFill>
                        <a:latin typeface="+mn-lt"/>
                        <a:ea typeface="+mn-ea"/>
                        <a:cs typeface="+mn-cs"/>
                      </a:endParaRPr>
                    </a:p>
                  </a:txBody>
                  <a:tcPr marL="68598" marR="68598" anchor="ctr"/>
                </a:tc>
                <a:tc>
                  <a:txBody>
                    <a:bodyPr/>
                    <a:lstStyle/>
                    <a:p>
                      <a:pPr algn="ctr"/>
                      <a:r>
                        <a:rPr lang="en-US" b="1" dirty="0" smtClean="0"/>
                        <a:t>8.236 msec.</a:t>
                      </a:r>
                      <a:endParaRPr lang="en-US" b="1" dirty="0"/>
                    </a:p>
                  </a:txBody>
                  <a:tcPr marL="68598" marR="68598" anchor="ctr"/>
                </a:tc>
                <a:tc>
                  <a:txBody>
                    <a:bodyPr/>
                    <a:lstStyle/>
                    <a:p>
                      <a:pPr algn="ctr"/>
                      <a:r>
                        <a:rPr lang="en-US" b="1" dirty="0" smtClean="0"/>
                        <a:t>9.732 msec.</a:t>
                      </a:r>
                      <a:endParaRPr lang="en-US" b="1" dirty="0"/>
                    </a:p>
                  </a:txBody>
                  <a:tcPr marL="68598" marR="68598" anchor="ctr"/>
                </a:tc>
              </a:tr>
            </a:tbl>
          </a:graphicData>
        </a:graphic>
      </p:graphicFrame>
    </p:spTree>
    <p:extLst>
      <p:ext uri="{BB962C8B-B14F-4D97-AF65-F5344CB8AC3E}">
        <p14:creationId xmlns:p14="http://schemas.microsoft.com/office/powerpoint/2010/main" val="2584360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eaLnBrk="1" hangingPunct="1">
              <a:defRPr/>
            </a:pPr>
            <a:r>
              <a:rPr lang="en-US" dirty="0" smtClean="0"/>
              <a:t>Demartek Test Lab – 10Gb iSCSI Performance </a:t>
            </a:r>
          </a:p>
        </p:txBody>
      </p:sp>
      <p:sp>
        <p:nvSpPr>
          <p:cNvPr id="3076" name="Slide Number Placeholder 4"/>
          <p:cNvSpPr>
            <a:spLocks noGrp="1"/>
          </p:cNvSpPr>
          <p:nvPr>
            <p:ph type="sldNum" sz="quarter" idx="4294967295"/>
          </p:nvPr>
        </p:nvSpPr>
        <p:spPr bwMode="auto">
          <a:xfrm>
            <a:off x="7010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fld id="{424024B4-9FF3-4EBC-8189-7BC826989B88}" type="slidenum">
              <a:rPr lang="en-US">
                <a:latin typeface="Arial" charset="0"/>
              </a:rPr>
              <a:pPr/>
              <a:t>26</a:t>
            </a:fld>
            <a:endParaRPr lang="en-US">
              <a:latin typeface="Arial"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6193468"/>
            <a:ext cx="2143415" cy="571429"/>
          </a:xfrm>
          <a:prstGeom prst="rect">
            <a:avLst/>
          </a:prstGeom>
        </p:spPr>
      </p:pic>
      <p:sp>
        <p:nvSpPr>
          <p:cNvPr id="4" name="Content Placeholder 3"/>
          <p:cNvSpPr>
            <a:spLocks noGrp="1"/>
          </p:cNvSpPr>
          <p:nvPr>
            <p:ph idx="1"/>
          </p:nvPr>
        </p:nvSpPr>
        <p:spPr>
          <a:xfrm>
            <a:off x="389436" y="1460089"/>
            <a:ext cx="2454056" cy="4513008"/>
          </a:xfrm>
        </p:spPr>
        <p:txBody>
          <a:bodyPr>
            <a:normAutofit/>
          </a:bodyPr>
          <a:lstStyle/>
          <a:p>
            <a:pPr marL="0" indent="0">
              <a:buNone/>
            </a:pPr>
            <a:r>
              <a:rPr lang="en-US" sz="2400" dirty="0" err="1" smtClean="0"/>
              <a:t>Perfmon</a:t>
            </a:r>
            <a:r>
              <a:rPr lang="en-US" sz="2400" dirty="0" smtClean="0"/>
              <a:t> trace of single-host Exchange Jetstress to fast Windows iSCSI storage target consuming </a:t>
            </a:r>
            <a:r>
              <a:rPr lang="en-US" sz="2400" b="1" dirty="0" smtClean="0">
                <a:solidFill>
                  <a:srgbClr val="FFFF00"/>
                </a:solidFill>
              </a:rPr>
              <a:t>37%</a:t>
            </a:r>
            <a:r>
              <a:rPr lang="en-US" sz="2400" dirty="0" smtClean="0"/>
              <a:t> of 10Gb pipe</a:t>
            </a:r>
            <a:endParaRPr lang="en-US" sz="2400" dirty="0"/>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9261"/>
          <a:stretch/>
        </p:blipFill>
        <p:spPr>
          <a:xfrm>
            <a:off x="2899711" y="1342103"/>
            <a:ext cx="6136785" cy="4630994"/>
          </a:xfrm>
          <a:prstGeom prst="rect">
            <a:avLst/>
          </a:prstGeom>
        </p:spPr>
      </p:pic>
    </p:spTree>
    <p:extLst>
      <p:ext uri="{BB962C8B-B14F-4D97-AF65-F5344CB8AC3E}">
        <p14:creationId xmlns:p14="http://schemas.microsoft.com/office/powerpoint/2010/main" val="2810891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eaLnBrk="1" hangingPunct="1">
              <a:defRPr/>
            </a:pPr>
            <a:r>
              <a:rPr lang="en-US" dirty="0" smtClean="0"/>
              <a:t>Demartek Test Lab – Jumbo Frames</a:t>
            </a:r>
          </a:p>
        </p:txBody>
      </p:sp>
      <p:sp>
        <p:nvSpPr>
          <p:cNvPr id="3076" name="Slide Number Placeholder 4"/>
          <p:cNvSpPr>
            <a:spLocks noGrp="1"/>
          </p:cNvSpPr>
          <p:nvPr>
            <p:ph type="sldNum" sz="quarter" idx="4294967295"/>
          </p:nvPr>
        </p:nvSpPr>
        <p:spPr bwMode="auto">
          <a:xfrm>
            <a:off x="7010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fld id="{424024B4-9FF3-4EBC-8189-7BC826989B88}" type="slidenum">
              <a:rPr lang="en-US">
                <a:latin typeface="Arial" charset="0"/>
              </a:rPr>
              <a:pPr/>
              <a:t>27</a:t>
            </a:fld>
            <a:endParaRPr lang="en-US">
              <a:latin typeface="Arial" charset="0"/>
            </a:endParaRPr>
          </a:p>
        </p:txBody>
      </p:sp>
      <p:sp>
        <p:nvSpPr>
          <p:cNvPr id="2" name="Content Placeholder 1"/>
          <p:cNvSpPr>
            <a:spLocks noGrp="1"/>
          </p:cNvSpPr>
          <p:nvPr>
            <p:ph idx="1"/>
          </p:nvPr>
        </p:nvSpPr>
        <p:spPr>
          <a:xfrm>
            <a:off x="389436" y="1447799"/>
            <a:ext cx="8363938" cy="3539430"/>
          </a:xfrm>
        </p:spPr>
        <p:txBody>
          <a:bodyPr/>
          <a:lstStyle/>
          <a:p>
            <a:r>
              <a:rPr lang="en-US" dirty="0" smtClean="0"/>
              <a:t>Jumbo Frames allow larger packet sizes to be transmitted and received</a:t>
            </a:r>
          </a:p>
          <a:p>
            <a:r>
              <a:rPr lang="en-US" dirty="0" smtClean="0"/>
              <a:t>Jumbo Frames testing has yielded variable results</a:t>
            </a:r>
          </a:p>
          <a:p>
            <a:pPr lvl="1"/>
            <a:r>
              <a:rPr lang="en-US" dirty="0" smtClean="0"/>
              <a:t>All adapters, switches and storage targets must agree on size of jumbo frame</a:t>
            </a:r>
          </a:p>
          <a:p>
            <a:pPr lvl="1"/>
            <a:r>
              <a:rPr lang="en-US" dirty="0" smtClean="0"/>
              <a:t>Some storage targets do not fully support jumbo frames or have not tuned their systems for jumbo frames – check with your supplier</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6193468"/>
            <a:ext cx="2143415" cy="571429"/>
          </a:xfrm>
          <a:prstGeom prst="rect">
            <a:avLst/>
          </a:prstGeom>
        </p:spPr>
      </p:pic>
    </p:spTree>
    <p:extLst>
      <p:ext uri="{BB962C8B-B14F-4D97-AF65-F5344CB8AC3E}">
        <p14:creationId xmlns:p14="http://schemas.microsoft.com/office/powerpoint/2010/main" val="16041334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eaLnBrk="1" hangingPunct="1">
              <a:defRPr/>
            </a:pPr>
            <a:r>
              <a:rPr lang="en-US" dirty="0" smtClean="0"/>
              <a:t>Demartek Test Lab – 1Gb vs. 10Gb iSCSI</a:t>
            </a:r>
          </a:p>
        </p:txBody>
      </p:sp>
      <p:sp>
        <p:nvSpPr>
          <p:cNvPr id="3076" name="Slide Number Placeholder 4"/>
          <p:cNvSpPr>
            <a:spLocks noGrp="1"/>
          </p:cNvSpPr>
          <p:nvPr>
            <p:ph type="sldNum" sz="quarter" idx="4294967295"/>
          </p:nvPr>
        </p:nvSpPr>
        <p:spPr bwMode="auto">
          <a:xfrm>
            <a:off x="7010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fld id="{424024B4-9FF3-4EBC-8189-7BC826989B88}" type="slidenum">
              <a:rPr lang="en-US">
                <a:latin typeface="Arial" charset="0"/>
              </a:rPr>
              <a:pPr/>
              <a:t>28</a:t>
            </a:fld>
            <a:endParaRPr lang="en-US">
              <a:latin typeface="Arial" charset="0"/>
            </a:endParaRPr>
          </a:p>
        </p:txBody>
      </p:sp>
      <p:sp>
        <p:nvSpPr>
          <p:cNvPr id="2" name="Content Placeholder 1"/>
          <p:cNvSpPr>
            <a:spLocks noGrp="1"/>
          </p:cNvSpPr>
          <p:nvPr>
            <p:ph idx="1"/>
          </p:nvPr>
        </p:nvSpPr>
        <p:spPr>
          <a:xfrm>
            <a:off x="389436" y="1447799"/>
            <a:ext cx="8363938" cy="3994940"/>
          </a:xfrm>
        </p:spPr>
        <p:txBody>
          <a:bodyPr/>
          <a:lstStyle/>
          <a:p>
            <a:r>
              <a:rPr lang="en-US" dirty="0" smtClean="0"/>
              <a:t>10GbE adoption is increasing</a:t>
            </a:r>
          </a:p>
          <a:p>
            <a:pPr lvl="1"/>
            <a:r>
              <a:rPr lang="en-US" dirty="0" smtClean="0"/>
              <a:t>Server Virtualization is a big driver</a:t>
            </a:r>
          </a:p>
          <a:p>
            <a:pPr lvl="2"/>
            <a:r>
              <a:rPr lang="en-US" dirty="0" smtClean="0"/>
              <a:t>Not too difficult for one host to consume a single 1GbE pipe</a:t>
            </a:r>
          </a:p>
          <a:p>
            <a:pPr lvl="2"/>
            <a:r>
              <a:rPr lang="en-US" dirty="0" smtClean="0"/>
              <a:t>Difficult for one host to consume a single 10GbE pipe</a:t>
            </a:r>
          </a:p>
          <a:p>
            <a:pPr lvl="1"/>
            <a:r>
              <a:rPr lang="en-US" dirty="0" smtClean="0"/>
              <a:t>SSD adoption in storage targets increases performance of the storage and can put higher loads on the network</a:t>
            </a:r>
          </a:p>
          <a:p>
            <a:pPr lvl="1"/>
            <a:r>
              <a:rPr lang="en-US" dirty="0" smtClean="0"/>
              <a:t>Big server vendors are beginning to offer 10GbE on server motherboards</a:t>
            </a:r>
          </a:p>
          <a:p>
            <a:endParaRPr lang="en-US" dirty="0" smtClean="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6193468"/>
            <a:ext cx="2143415" cy="571429"/>
          </a:xfrm>
          <a:prstGeom prst="rect">
            <a:avLst/>
          </a:prstGeom>
        </p:spPr>
      </p:pic>
    </p:spTree>
    <p:extLst>
      <p:ext uri="{BB962C8B-B14F-4D97-AF65-F5344CB8AC3E}">
        <p14:creationId xmlns:p14="http://schemas.microsoft.com/office/powerpoint/2010/main" val="2696509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eaLnBrk="1" hangingPunct="1">
              <a:defRPr/>
            </a:pPr>
            <a:r>
              <a:rPr lang="en-US" dirty="0" smtClean="0"/>
              <a:t>Demartek Test Lab – iSCSI </a:t>
            </a:r>
          </a:p>
        </p:txBody>
      </p:sp>
      <p:sp>
        <p:nvSpPr>
          <p:cNvPr id="3076" name="Slide Number Placeholder 4"/>
          <p:cNvSpPr>
            <a:spLocks noGrp="1"/>
          </p:cNvSpPr>
          <p:nvPr>
            <p:ph type="sldNum" sz="quarter" idx="4294967295"/>
          </p:nvPr>
        </p:nvSpPr>
        <p:spPr bwMode="auto">
          <a:xfrm>
            <a:off x="7010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fld id="{424024B4-9FF3-4EBC-8189-7BC826989B88}" type="slidenum">
              <a:rPr lang="en-US">
                <a:latin typeface="Arial" charset="0"/>
              </a:rPr>
              <a:pPr/>
              <a:t>29</a:t>
            </a:fld>
            <a:endParaRPr lang="en-US">
              <a:latin typeface="Arial" charset="0"/>
            </a:endParaRPr>
          </a:p>
        </p:txBody>
      </p:sp>
      <p:sp>
        <p:nvSpPr>
          <p:cNvPr id="2" name="Content Placeholder 1"/>
          <p:cNvSpPr>
            <a:spLocks noGrp="1"/>
          </p:cNvSpPr>
          <p:nvPr>
            <p:ph idx="1"/>
          </p:nvPr>
        </p:nvSpPr>
        <p:spPr>
          <a:xfrm>
            <a:off x="389436" y="1447799"/>
            <a:ext cx="7786987" cy="4413516"/>
          </a:xfrm>
        </p:spPr>
        <p:txBody>
          <a:bodyPr/>
          <a:lstStyle/>
          <a:p>
            <a:r>
              <a:rPr lang="en-US" dirty="0" smtClean="0"/>
              <a:t>Demartek Lab video of ten-year old girl deploying iSCSI on Windows 7:</a:t>
            </a:r>
            <a:r>
              <a:rPr lang="en-US" dirty="0"/>
              <a:t/>
            </a:r>
            <a:br>
              <a:rPr lang="en-US" dirty="0"/>
            </a:br>
            <a:r>
              <a:rPr lang="en-US" dirty="0" smtClean="0">
                <a:hlinkClick r:id="rId3"/>
              </a:rPr>
              <a:t>www.youtube.com/Demartek</a:t>
            </a:r>
            <a:endParaRPr lang="en-US" dirty="0" smtClean="0"/>
          </a:p>
          <a:p>
            <a:endParaRPr lang="en-US" dirty="0"/>
          </a:p>
          <a:p>
            <a:r>
              <a:rPr lang="en-US" dirty="0" smtClean="0"/>
              <a:t>Demartek iSCSI Zone: </a:t>
            </a:r>
            <a:r>
              <a:rPr lang="en-US" dirty="0" smtClean="0">
                <a:hlinkClick r:id="rId4"/>
              </a:rPr>
              <a:t>www.demartek.com/iSCSI</a:t>
            </a:r>
            <a:endParaRPr lang="en-US" dirty="0" smtClean="0"/>
          </a:p>
          <a:p>
            <a:pPr lvl="1"/>
            <a:r>
              <a:rPr lang="en-US" dirty="0" smtClean="0"/>
              <a:t>Includes more test results</a:t>
            </a:r>
          </a:p>
          <a:p>
            <a:pPr lvl="1"/>
            <a:r>
              <a:rPr lang="en-US" dirty="0" smtClean="0"/>
              <a:t>The </a:t>
            </a:r>
            <a:r>
              <a:rPr lang="en-US" b="1" i="1" dirty="0" smtClean="0"/>
              <a:t>Demartek iSCSI Deployment Guide 2011 </a:t>
            </a:r>
            <a:r>
              <a:rPr lang="en-US" dirty="0" smtClean="0"/>
              <a:t>will be published this month</a:t>
            </a:r>
          </a:p>
          <a:p>
            <a:pPr marL="0" indent="0">
              <a:buNone/>
            </a:pPr>
            <a:endParaRPr lang="en-US" dirty="0"/>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16216" y="6193468"/>
            <a:ext cx="2143415" cy="571429"/>
          </a:xfrm>
          <a:prstGeom prst="rect">
            <a:avLst/>
          </a:prstGeom>
        </p:spPr>
      </p:pic>
    </p:spTree>
    <p:extLst>
      <p:ext uri="{BB962C8B-B14F-4D97-AF65-F5344CB8AC3E}">
        <p14:creationId xmlns:p14="http://schemas.microsoft.com/office/powerpoint/2010/main" val="1722886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To Begin, A Poll…</a:t>
            </a:r>
          </a:p>
        </p:txBody>
      </p:sp>
      <p:sp>
        <p:nvSpPr>
          <p:cNvPr id="56323" name="Content Placeholder 2"/>
          <p:cNvSpPr>
            <a:spLocks noGrp="1"/>
          </p:cNvSpPr>
          <p:nvPr>
            <p:ph idx="1"/>
          </p:nvPr>
        </p:nvSpPr>
        <p:spPr>
          <a:xfrm>
            <a:off x="389436" y="1447799"/>
            <a:ext cx="8363938" cy="4881336"/>
          </a:xfrm>
        </p:spPr>
        <p:txBody>
          <a:bodyPr/>
          <a:lstStyle/>
          <a:p>
            <a:r>
              <a:rPr lang="en-US" dirty="0" smtClean="0"/>
              <a:t>What’s the best SAN for business today?</a:t>
            </a:r>
          </a:p>
          <a:p>
            <a:pPr lvl="1"/>
            <a:r>
              <a:rPr lang="en-US" dirty="0" smtClean="0"/>
              <a:t>Fibre Channel?</a:t>
            </a:r>
          </a:p>
          <a:p>
            <a:pPr lvl="1"/>
            <a:r>
              <a:rPr lang="en-US" dirty="0" smtClean="0"/>
              <a:t>iSCSI?</a:t>
            </a:r>
          </a:p>
          <a:p>
            <a:pPr lvl="1"/>
            <a:r>
              <a:rPr lang="en-US" dirty="0" smtClean="0"/>
              <a:t>Fibre Channel over Ethernet?</a:t>
            </a:r>
          </a:p>
          <a:p>
            <a:pPr lvl="1"/>
            <a:r>
              <a:rPr lang="en-US" dirty="0" err="1" smtClean="0"/>
              <a:t>Infiniband</a:t>
            </a:r>
            <a:r>
              <a:rPr lang="en-US" dirty="0" smtClean="0"/>
              <a:t>?</a:t>
            </a:r>
          </a:p>
          <a:p>
            <a:pPr lvl="1"/>
            <a:r>
              <a:rPr lang="en-US" dirty="0" smtClean="0"/>
              <a:t>An-array-of-USB-sticks-all-linked-together?</a:t>
            </a:r>
          </a:p>
          <a:p>
            <a:endParaRPr lang="en-US" dirty="0" smtClean="0"/>
          </a:p>
          <a:p>
            <a:r>
              <a:rPr lang="en-US" dirty="0" smtClean="0"/>
              <a:t>Studies suggest the answer to this question</a:t>
            </a:r>
            <a:br>
              <a:rPr lang="en-US" dirty="0" smtClean="0"/>
            </a:br>
            <a:r>
              <a:rPr lang="en-US" i="1" dirty="0" smtClean="0"/>
              <a:t>doesn’t matter</a:t>
            </a:r>
            <a:r>
              <a:rPr lang="en-US" dirty="0" smtClean="0"/>
              <a:t>…</a:t>
            </a:r>
          </a:p>
        </p:txBody>
      </p:sp>
    </p:spTree>
    <p:extLst>
      <p:ext uri="{BB962C8B-B14F-4D97-AF65-F5344CB8AC3E}">
        <p14:creationId xmlns:p14="http://schemas.microsoft.com/office/powerpoint/2010/main" val="2092702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56323">
                                            <p:txEl>
                                              <p:pRg st="1" end="1"/>
                                            </p:txEl>
                                          </p:spTgt>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56323">
                                            <p:txEl>
                                              <p:pRg st="2" end="2"/>
                                            </p:txEl>
                                          </p:spTgt>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500"/>
                                  </p:stCondLst>
                                  <p:childTnLst>
                                    <p:set>
                                      <p:cBhvr>
                                        <p:cTn id="15" dur="1" fill="hold">
                                          <p:stCondLst>
                                            <p:cond delay="0"/>
                                          </p:stCondLst>
                                        </p:cTn>
                                        <p:tgtEl>
                                          <p:spTgt spid="56323">
                                            <p:txEl>
                                              <p:pRg st="3" end="3"/>
                                            </p:txEl>
                                          </p:spTgt>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grpId="0" nodeType="afterEffect">
                                  <p:stCondLst>
                                    <p:cond delay="500"/>
                                  </p:stCondLst>
                                  <p:childTnLst>
                                    <p:set>
                                      <p:cBhvr>
                                        <p:cTn id="18" dur="1" fill="hold">
                                          <p:stCondLst>
                                            <p:cond delay="0"/>
                                          </p:stCondLst>
                                        </p:cTn>
                                        <p:tgtEl>
                                          <p:spTgt spid="56323">
                                            <p:txEl>
                                              <p:pRg st="4" end="4"/>
                                            </p:txEl>
                                          </p:spTgt>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grpId="0" nodeType="afterEffect">
                                  <p:stCondLst>
                                    <p:cond delay="500"/>
                                  </p:stCondLst>
                                  <p:childTnLst>
                                    <p:set>
                                      <p:cBhvr>
                                        <p:cTn id="21" dur="1" fill="hold">
                                          <p:stCondLst>
                                            <p:cond delay="0"/>
                                          </p:stCondLst>
                                        </p:cTn>
                                        <p:tgtEl>
                                          <p:spTgt spid="56323">
                                            <p:txEl>
                                              <p:pRg st="5" end="5"/>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632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uiExpand="1" build="p" bldLvl="2"/>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89436" y="228600"/>
            <a:ext cx="6897189" cy="776288"/>
          </a:xfrm>
        </p:spPr>
        <p:txBody>
          <a:bodyPr/>
          <a:lstStyle/>
          <a:p>
            <a:pPr>
              <a:defRPr/>
            </a:pPr>
            <a:r>
              <a:rPr lang="en-US" dirty="0" smtClean="0"/>
              <a:t>Final Thoughts</a:t>
            </a:r>
          </a:p>
        </p:txBody>
      </p:sp>
      <p:sp>
        <p:nvSpPr>
          <p:cNvPr id="37891" name="Rectangle 3"/>
          <p:cNvSpPr>
            <a:spLocks noGrp="1" noChangeArrowheads="1"/>
          </p:cNvSpPr>
          <p:nvPr>
            <p:ph idx="1"/>
          </p:nvPr>
        </p:nvSpPr>
        <p:spPr>
          <a:xfrm>
            <a:off x="389437" y="1447801"/>
            <a:ext cx="7867152" cy="3602701"/>
          </a:xfrm>
        </p:spPr>
        <p:txBody>
          <a:bodyPr>
            <a:normAutofit lnSpcReduction="10000"/>
          </a:bodyPr>
          <a:lstStyle/>
          <a:p>
            <a:r>
              <a:rPr lang="en-US" dirty="0" smtClean="0"/>
              <a:t>Server 2008 R2 adds significant performance improvements to iSCSI storage.</a:t>
            </a:r>
          </a:p>
          <a:p>
            <a:pPr lvl="1"/>
            <a:r>
              <a:rPr lang="en-US" dirty="0" smtClean="0"/>
              <a:t>Hardware accelerations and MPIO improvements</a:t>
            </a:r>
          </a:p>
          <a:p>
            <a:pPr lvl="1"/>
            <a:r>
              <a:rPr lang="en-US" dirty="0" smtClean="0"/>
              <a:t>Hyper-V enhancements</a:t>
            </a:r>
          </a:p>
          <a:p>
            <a:r>
              <a:rPr lang="en-US" dirty="0" smtClean="0"/>
              <a:t>Configuring iSCSI is easy, if…</a:t>
            </a:r>
          </a:p>
          <a:p>
            <a:pPr lvl="1"/>
            <a:r>
              <a:rPr lang="en-US" dirty="0" smtClean="0"/>
              <a:t>Keep network aggregation and separation in mind.</a:t>
            </a:r>
          </a:p>
          <a:p>
            <a:pPr lvl="1"/>
            <a:r>
              <a:rPr lang="en-US" dirty="0" smtClean="0"/>
              <a:t>Avoid the most common mistakes.</a:t>
            </a:r>
          </a:p>
          <a:p>
            <a:pPr lvl="1"/>
            <a:r>
              <a:rPr lang="en-US" dirty="0" smtClean="0"/>
              <a:t>Get on 10Gig-E as soon as you can!</a:t>
            </a:r>
          </a:p>
        </p:txBody>
      </p:sp>
    </p:spTree>
    <p:extLst>
      <p:ext uri="{BB962C8B-B14F-4D97-AF65-F5344CB8AC3E}">
        <p14:creationId xmlns:p14="http://schemas.microsoft.com/office/powerpoint/2010/main" val="1859024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76872"/>
            <a:ext cx="7452320" cy="1362075"/>
          </a:xfrm>
        </p:spPr>
        <p:txBody>
          <a:bodyPr>
            <a:normAutofit/>
          </a:bodyPr>
          <a:lstStyle/>
          <a:p>
            <a:pPr lvl="0" algn="ctr"/>
            <a:r>
              <a:rPr lang="en-CA" sz="6600" dirty="0" smtClean="0">
                <a:effectLst>
                  <a:outerShdw blurRad="38100" dist="38100" dir="2700000" algn="tl">
                    <a:srgbClr val="000000">
                      <a:alpha val="43137"/>
                    </a:srgbClr>
                  </a:outerShdw>
                </a:effectLst>
              </a:rPr>
              <a:t>Q and      </a:t>
            </a:r>
            <a:endParaRPr lang="en-AU" sz="4400" dirty="0">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a:xfrm>
            <a:off x="722313" y="3945037"/>
            <a:ext cx="7772400" cy="2436291"/>
          </a:xfrm>
        </p:spPr>
        <p:txBody>
          <a:bodyPr>
            <a:normAutofit lnSpcReduction="10000"/>
          </a:bodyPr>
          <a:lstStyle/>
          <a:p>
            <a:pPr lvl="0">
              <a:defRPr/>
            </a:pPr>
            <a:r>
              <a:rPr lang="en-US" sz="3200" b="1" dirty="0" smtClean="0">
                <a:effectLst>
                  <a:outerShdw blurRad="38100" dist="38100" dir="2700000" algn="tl">
                    <a:srgbClr val="000000">
                      <a:alpha val="43137"/>
                    </a:srgbClr>
                  </a:outerShdw>
                </a:effectLst>
              </a:rPr>
              <a:t>Rick Claus</a:t>
            </a:r>
            <a:endParaRPr lang="en-US" b="1" dirty="0" smtClean="0">
              <a:effectLst>
                <a:outerShdw blurRad="38100" dist="38100" dir="2700000" algn="tl">
                  <a:srgbClr val="000000">
                    <a:alpha val="43137"/>
                  </a:srgbClr>
                </a:outerShdw>
              </a:effectLst>
            </a:endParaRPr>
          </a:p>
          <a:p>
            <a:pPr lvl="0">
              <a:defRPr/>
            </a:pPr>
            <a:r>
              <a:rPr lang="en-US" dirty="0" smtClean="0">
                <a:effectLst>
                  <a:outerShdw blurRad="38100" dist="38100" dir="2700000" algn="tl">
                    <a:srgbClr val="000000">
                      <a:alpha val="43137"/>
                    </a:srgbClr>
                  </a:outerShdw>
                </a:effectLst>
              </a:rPr>
              <a:t>Sr. Technical Evangelist</a:t>
            </a:r>
          </a:p>
          <a:p>
            <a:pPr lvl="0">
              <a:defRPr/>
            </a:pPr>
            <a:r>
              <a:rPr lang="en-US" dirty="0" smtClean="0">
                <a:effectLst>
                  <a:outerShdw blurRad="38100" dist="38100" dir="2700000" algn="tl">
                    <a:srgbClr val="000000">
                      <a:alpha val="43137"/>
                    </a:srgbClr>
                  </a:outerShdw>
                </a:effectLst>
              </a:rPr>
              <a:t>Microsoft Canada</a:t>
            </a:r>
          </a:p>
          <a:p>
            <a:pPr lvl="0">
              <a:defRPr/>
            </a:pPr>
            <a:endParaRPr lang="en-US" dirty="0">
              <a:effectLst>
                <a:outerShdw blurRad="38100" dist="38100" dir="2700000" algn="tl">
                  <a:srgbClr val="000000">
                    <a:alpha val="43137"/>
                  </a:srgbClr>
                </a:outerShdw>
              </a:effectLst>
            </a:endParaRPr>
          </a:p>
          <a:p>
            <a:pPr lvl="0">
              <a:defRPr/>
            </a:pPr>
            <a:r>
              <a:rPr lang="en-US" sz="2400" dirty="0">
                <a:effectLst>
                  <a:outerShdw blurRad="38100" dist="38100" dir="2700000" algn="tl">
                    <a:srgbClr val="000000">
                      <a:alpha val="43137"/>
                    </a:srgbClr>
                  </a:outerShdw>
                </a:effectLst>
              </a:rPr>
              <a:t>r</a:t>
            </a:r>
            <a:r>
              <a:rPr lang="en-US" sz="2400" dirty="0" smtClean="0">
                <a:effectLst>
                  <a:outerShdw blurRad="38100" dist="38100" dir="2700000" algn="tl">
                    <a:srgbClr val="000000">
                      <a:alpha val="43137"/>
                    </a:srgbClr>
                  </a:outerShdw>
                </a:effectLst>
              </a:rPr>
              <a:t>ick.claus@microsoft.com</a:t>
            </a:r>
          </a:p>
          <a:p>
            <a:pPr lvl="0">
              <a:defRPr/>
            </a:pPr>
            <a:r>
              <a:rPr lang="en-US" sz="2400" dirty="0" smtClean="0">
                <a:effectLst>
                  <a:outerShdw blurRad="38100" dist="38100" dir="2700000" algn="tl">
                    <a:srgbClr val="000000">
                      <a:alpha val="43137"/>
                    </a:srgbClr>
                  </a:outerShdw>
                </a:effectLst>
              </a:rPr>
              <a:t>Twitter: </a:t>
            </a:r>
            <a:r>
              <a:rPr lang="en-US" sz="2400" dirty="0" err="1" smtClean="0">
                <a:effectLst>
                  <a:outerShdw blurRad="38100" dist="38100" dir="2700000" algn="tl">
                    <a:srgbClr val="000000">
                      <a:alpha val="43137"/>
                    </a:srgbClr>
                  </a:outerShdw>
                </a:effectLst>
              </a:rPr>
              <a:t>RicksterCDN</a:t>
            </a:r>
            <a:endParaRPr lang="en-US" sz="2400" dirty="0" smtClean="0">
              <a:effectLst>
                <a:outerShdw blurRad="38100" dist="38100" dir="2700000" algn="tl">
                  <a:srgbClr val="000000">
                    <a:alpha val="43137"/>
                  </a:srgbClr>
                </a:outerShdw>
              </a:effectLst>
            </a:endParaRP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SRV305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itle 1"/>
          <p:cNvSpPr txBox="1">
            <a:spLocks/>
          </p:cNvSpPr>
          <p:nvPr/>
        </p:nvSpPr>
        <p:spPr>
          <a:xfrm>
            <a:off x="2843808" y="2276872"/>
            <a:ext cx="6228183" cy="1362075"/>
          </a:xfrm>
          <a:prstGeom prst="rect">
            <a:avLst/>
          </a:prstGeom>
        </p:spPr>
        <p:txBody>
          <a:bodyPr vert="horz" lIns="91440" tIns="45720" rIns="91440" bIns="45720" rtlCol="0" anchor="t">
            <a:normAutofit/>
          </a:bodyPr>
          <a:lstStyle>
            <a:lvl1pPr algn="l" defTabSz="914400" rtl="0" eaLnBrk="1" latinLnBrk="0" hangingPunct="1">
              <a:spcBef>
                <a:spcPct val="0"/>
              </a:spcBef>
              <a:buNone/>
              <a:defRPr sz="4000" b="1" kern="1200" cap="all" baseline="0">
                <a:solidFill>
                  <a:srgbClr val="03C2F1"/>
                </a:solidFill>
                <a:latin typeface="Segoe UI" pitchFamily="34" charset="0"/>
                <a:ea typeface="Segoe UI" pitchFamily="34" charset="0"/>
                <a:cs typeface="Segoe UI" pitchFamily="34" charset="0"/>
              </a:defRPr>
            </a:lvl1pPr>
          </a:lstStyle>
          <a:p>
            <a:pPr algn="ctr"/>
            <a:r>
              <a:rPr lang="en-CA" sz="6600" dirty="0" smtClean="0">
                <a:effectLst>
                  <a:outerShdw blurRad="38100" dist="38100" dir="2700000" algn="tl">
                    <a:srgbClr val="000000">
                      <a:alpha val="43137"/>
                    </a:srgbClr>
                  </a:outerShdw>
                </a:effectLst>
              </a:rPr>
              <a:t>eh?</a:t>
            </a:r>
            <a:endParaRPr lang="en-AU" sz="4400" dirty="0">
              <a:effectLst>
                <a:outerShdw blurRad="38100" dist="38100" dir="2700000" algn="tl">
                  <a:srgbClr val="000000">
                    <a:alpha val="43137"/>
                  </a:srgbClr>
                </a:outerShdw>
              </a:effectLst>
            </a:endParaRPr>
          </a:p>
        </p:txBody>
      </p:sp>
      <p:sp>
        <p:nvSpPr>
          <p:cNvPr id="8" name="Title 1"/>
          <p:cNvSpPr txBox="1">
            <a:spLocks/>
          </p:cNvSpPr>
          <p:nvPr/>
        </p:nvSpPr>
        <p:spPr>
          <a:xfrm>
            <a:off x="2699792" y="2276872"/>
            <a:ext cx="6228183" cy="1362075"/>
          </a:xfrm>
          <a:prstGeom prst="rect">
            <a:avLst/>
          </a:prstGeom>
        </p:spPr>
        <p:txBody>
          <a:bodyPr vert="horz" lIns="91440" tIns="45720" rIns="91440" bIns="45720" rtlCol="0" anchor="t">
            <a:normAutofit/>
          </a:bodyPr>
          <a:lstStyle>
            <a:lvl1pPr algn="l" defTabSz="914400" rtl="0" eaLnBrk="1" latinLnBrk="0" hangingPunct="1">
              <a:spcBef>
                <a:spcPct val="0"/>
              </a:spcBef>
              <a:buNone/>
              <a:defRPr sz="4000" b="1" kern="1200" cap="all" baseline="0">
                <a:solidFill>
                  <a:srgbClr val="03C2F1"/>
                </a:solidFill>
                <a:latin typeface="Segoe UI" pitchFamily="34" charset="0"/>
                <a:ea typeface="Segoe UI" pitchFamily="34" charset="0"/>
                <a:cs typeface="Segoe UI" pitchFamily="34" charset="0"/>
              </a:defRPr>
            </a:lvl1pPr>
          </a:lstStyle>
          <a:p>
            <a:pPr algn="ctr"/>
            <a:r>
              <a:rPr lang="en-CA" sz="6600" dirty="0" smtClean="0">
                <a:effectLst>
                  <a:outerShdw blurRad="38100" dist="38100" dir="2700000" algn="tl">
                    <a:srgbClr val="000000">
                      <a:alpha val="43137"/>
                    </a:srgbClr>
                  </a:outerShdw>
                </a:effectLst>
              </a:rPr>
              <a:t>A?</a:t>
            </a:r>
            <a:endParaRPr lang="en-AU" sz="4400" dirty="0">
              <a:effectLst>
                <a:outerShdw blurRad="38100" dist="38100" dir="2700000" algn="tl">
                  <a:srgbClr val="000000">
                    <a:alpha val="43137"/>
                  </a:srgbClr>
                </a:outerShdw>
              </a:effectLst>
            </a:endParaRPr>
          </a:p>
        </p:txBody>
      </p:sp>
      <p:sp>
        <p:nvSpPr>
          <p:cNvPr id="9" name="Title 1"/>
          <p:cNvSpPr txBox="1">
            <a:spLocks/>
          </p:cNvSpPr>
          <p:nvPr/>
        </p:nvSpPr>
        <p:spPr>
          <a:xfrm>
            <a:off x="2520281" y="2060848"/>
            <a:ext cx="6228183" cy="1362075"/>
          </a:xfrm>
          <a:prstGeom prst="rect">
            <a:avLst/>
          </a:prstGeom>
        </p:spPr>
        <p:txBody>
          <a:bodyPr vert="horz" lIns="91440" tIns="45720" rIns="91440" bIns="45720" rtlCol="0" anchor="t">
            <a:noAutofit/>
          </a:bodyPr>
          <a:lstStyle>
            <a:lvl1pPr algn="l" defTabSz="914400" rtl="0" eaLnBrk="1" latinLnBrk="0" hangingPunct="1">
              <a:spcBef>
                <a:spcPct val="0"/>
              </a:spcBef>
              <a:buNone/>
              <a:defRPr sz="4000" b="1" kern="1200" cap="all" baseline="0">
                <a:solidFill>
                  <a:srgbClr val="03C2F1"/>
                </a:solidFill>
                <a:latin typeface="Segoe UI" pitchFamily="34" charset="0"/>
                <a:ea typeface="Segoe UI" pitchFamily="34" charset="0"/>
                <a:cs typeface="Segoe UI" pitchFamily="34" charset="0"/>
              </a:defRPr>
            </a:lvl1pPr>
          </a:lstStyle>
          <a:p>
            <a:pPr algn="ctr"/>
            <a:r>
              <a:rPr lang="en-CA" sz="9600" dirty="0">
                <a:solidFill>
                  <a:srgbClr val="C00000"/>
                </a:solidFill>
                <a:effectLst>
                  <a:outerShdw blurRad="38100" dist="38100" dir="2700000" algn="tl">
                    <a:srgbClr val="000000">
                      <a:alpha val="43137"/>
                    </a:srgbClr>
                  </a:outerShdw>
                </a:effectLst>
              </a:rPr>
              <a:t>X</a:t>
            </a:r>
            <a:endParaRPr lang="en-AU" sz="9600"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6788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par>
                          <p:cTn id="14" fill="hold">
                            <p:stCondLst>
                              <p:cond delay="0"/>
                            </p:stCondLst>
                            <p:childTnLst>
                              <p:par>
                                <p:cTn id="15" presetID="1" presetClass="exit" presetSubtype="0" fill="hold" grpId="1" nodeType="afterEffect">
                                  <p:stCondLst>
                                    <p:cond delay="100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xit" presetSubtype="0" fill="hold" grpId="2" nodeType="withEffect">
                                  <p:stCondLst>
                                    <p:cond delay="1000"/>
                                  </p:stCondLst>
                                  <p:childTnLst>
                                    <p:set>
                                      <p:cBhvr>
                                        <p:cTn id="18" dur="1" fill="hold">
                                          <p:stCondLst>
                                            <p:cond delay="0"/>
                                          </p:stCondLst>
                                        </p:cTn>
                                        <p:tgtEl>
                                          <p:spTgt spid="9"/>
                                        </p:tgtEl>
                                        <p:attrNameLst>
                                          <p:attrName>style.visibility</p:attrName>
                                        </p:attrNameLst>
                                      </p:cBhvr>
                                      <p:to>
                                        <p:strVal val="hidden"/>
                                      </p:to>
                                    </p:set>
                                  </p:childTnLst>
                                </p:cTn>
                              </p:par>
                            </p:childTnLst>
                          </p:cTn>
                        </p:par>
                        <p:par>
                          <p:cTn id="19" fill="hold">
                            <p:stCondLst>
                              <p:cond delay="1000"/>
                            </p:stCondLst>
                            <p:childTnLst>
                              <p:par>
                                <p:cTn id="20" presetID="1"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8" grpId="1"/>
      <p:bldP spid="9" grpId="0"/>
      <p:bldP spid="9" grpId="2"/>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2765274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Storage War is Over &amp; Everybody Won</a:t>
            </a:r>
            <a:endParaRPr lang="en-US" dirty="0"/>
          </a:p>
        </p:txBody>
      </p:sp>
      <p:sp>
        <p:nvSpPr>
          <p:cNvPr id="57347" name="Content Placeholder 2"/>
          <p:cNvSpPr>
            <a:spLocks noGrp="1"/>
          </p:cNvSpPr>
          <p:nvPr>
            <p:ph idx="1"/>
          </p:nvPr>
        </p:nvSpPr>
        <p:spPr/>
        <p:txBody>
          <a:bodyPr>
            <a:normAutofit/>
          </a:bodyPr>
          <a:lstStyle/>
          <a:p>
            <a:r>
              <a:rPr lang="en-US" sz="2800" dirty="0" smtClean="0"/>
              <a:t>An EMC Survey from 2009 found that…</a:t>
            </a:r>
          </a:p>
          <a:p>
            <a:pPr lvl="1"/>
            <a:r>
              <a:rPr lang="en-US" sz="2400" dirty="0" smtClean="0"/>
              <a:t>Selected SAN medium does not appear to be based on virtual platform.</a:t>
            </a:r>
          </a:p>
          <a:p>
            <a:pPr lvl="1"/>
            <a:r>
              <a:rPr lang="en-US" sz="2400" dirty="0" smtClean="0"/>
              <a:t>While this study was virtualization-related, it does suggest one thing…</a:t>
            </a:r>
          </a:p>
        </p:txBody>
      </p:sp>
      <p:grpSp>
        <p:nvGrpSpPr>
          <p:cNvPr id="3" name="Group 2"/>
          <p:cNvGrpSpPr/>
          <p:nvPr/>
        </p:nvGrpSpPr>
        <p:grpSpPr>
          <a:xfrm>
            <a:off x="0" y="1594532"/>
            <a:ext cx="9144000" cy="5113499"/>
            <a:chOff x="0" y="1433869"/>
            <a:chExt cx="9144000" cy="5113499"/>
          </a:xfrm>
        </p:grpSpPr>
        <p:pic>
          <p:nvPicPr>
            <p:cNvPr id="57348"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1433869"/>
              <a:ext cx="9144000" cy="5113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5" name="TextBox 4"/>
            <p:cNvSpPr txBox="1"/>
            <p:nvPr/>
          </p:nvSpPr>
          <p:spPr>
            <a:xfrm>
              <a:off x="179512" y="5993370"/>
              <a:ext cx="2640466" cy="553998"/>
            </a:xfrm>
            <a:prstGeom prst="rect">
              <a:avLst/>
            </a:prstGeom>
            <a:noFill/>
          </p:spPr>
          <p:txBody>
            <a:bodyPr wrap="none">
              <a:spAutoFit/>
            </a:bodyPr>
            <a:lstStyle/>
            <a:p>
              <a:pPr>
                <a:defRPr/>
              </a:pPr>
              <a:r>
                <a:rPr lang="en-US" sz="1000" dirty="0">
                  <a:latin typeface="+mn-lt"/>
                </a:rPr>
                <a:t>Source:  http://www.emc.com/collateral/</a:t>
              </a:r>
              <a:br>
                <a:rPr lang="en-US" sz="1000" dirty="0">
                  <a:latin typeface="+mn-lt"/>
                </a:rPr>
              </a:br>
              <a:r>
                <a:rPr lang="en-US" sz="1000" dirty="0">
                  <a:latin typeface="+mn-lt"/>
                </a:rPr>
                <a:t>analyst-reports/2009-forrester-storage-choices</a:t>
              </a:r>
              <a:br>
                <a:rPr lang="en-US" sz="1000" dirty="0">
                  <a:latin typeface="+mn-lt"/>
                </a:rPr>
              </a:br>
              <a:r>
                <a:rPr lang="en-US" sz="1000" dirty="0">
                  <a:latin typeface="+mn-lt"/>
                </a:rPr>
                <a:t>-virtual-server.pdf</a:t>
              </a:r>
            </a:p>
          </p:txBody>
        </p:sp>
      </p:grpSp>
      <p:sp>
        <p:nvSpPr>
          <p:cNvPr id="4" name="Oval 3"/>
          <p:cNvSpPr/>
          <p:nvPr/>
        </p:nvSpPr>
        <p:spPr>
          <a:xfrm>
            <a:off x="4523276" y="5220073"/>
            <a:ext cx="2785028" cy="1334815"/>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545070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iSCSI, the Protocol.  iSCSI, the Cabling.</a:t>
            </a:r>
          </a:p>
        </p:txBody>
      </p:sp>
      <p:sp>
        <p:nvSpPr>
          <p:cNvPr id="56323" name="Content Placeholder 2"/>
          <p:cNvSpPr>
            <a:spLocks noGrp="1"/>
          </p:cNvSpPr>
          <p:nvPr>
            <p:ph idx="1"/>
          </p:nvPr>
        </p:nvSpPr>
        <p:spPr>
          <a:xfrm>
            <a:off x="389436" y="1447799"/>
            <a:ext cx="8363938" cy="5724644"/>
          </a:xfrm>
        </p:spPr>
        <p:txBody>
          <a:bodyPr/>
          <a:lstStyle/>
          <a:p>
            <a:r>
              <a:rPr lang="en-US" dirty="0" err="1"/>
              <a:t>iSCSI’s</a:t>
            </a:r>
            <a:r>
              <a:rPr lang="en-US" dirty="0"/>
              <a:t> Biggest Detractors</a:t>
            </a:r>
          </a:p>
          <a:p>
            <a:pPr lvl="1"/>
            <a:r>
              <a:rPr lang="en-US" dirty="0"/>
              <a:t>Potential for oversubscription</a:t>
            </a:r>
          </a:p>
          <a:p>
            <a:pPr lvl="1"/>
            <a:r>
              <a:rPr lang="en-US" dirty="0"/>
              <a:t>Less performance for some workloads</a:t>
            </a:r>
          </a:p>
          <a:p>
            <a:pPr lvl="1"/>
            <a:r>
              <a:rPr lang="en-US" dirty="0"/>
              <a:t>TCP/IP security concerns</a:t>
            </a:r>
          </a:p>
          <a:p>
            <a:pPr lvl="2"/>
            <a:r>
              <a:rPr lang="en-US" dirty="0"/>
              <a:t>E.g., you just can’t hack a strand of light that easily</a:t>
            </a:r>
            <a:r>
              <a:rPr lang="en-US" dirty="0" smtClean="0"/>
              <a:t>…</a:t>
            </a:r>
          </a:p>
          <a:p>
            <a:r>
              <a:rPr lang="en-US" dirty="0" err="1" smtClean="0"/>
              <a:t>iSCSI’s</a:t>
            </a:r>
            <a:r>
              <a:rPr lang="en-US" dirty="0" smtClean="0"/>
              <a:t> Biggest Benefits</a:t>
            </a:r>
          </a:p>
          <a:p>
            <a:pPr lvl="1"/>
            <a:r>
              <a:rPr lang="en-US" dirty="0" smtClean="0"/>
              <a:t>Reduced administrative complexity</a:t>
            </a:r>
          </a:p>
          <a:p>
            <a:pPr lvl="1"/>
            <a:r>
              <a:rPr lang="en-US" dirty="0" smtClean="0"/>
              <a:t>Existing in-house experience</a:t>
            </a:r>
          </a:p>
          <a:p>
            <a:pPr lvl="1"/>
            <a:r>
              <a:rPr lang="en-US" dirty="0" smtClean="0"/>
              <a:t>(Potentially) lower cost</a:t>
            </a:r>
          </a:p>
          <a:p>
            <a:pPr lvl="1"/>
            <a:r>
              <a:rPr lang="en-US" dirty="0" smtClean="0"/>
              <a:t>Existing cabling investment and infrastructure</a:t>
            </a:r>
          </a:p>
          <a:p>
            <a:pPr lvl="1"/>
            <a:endParaRPr lang="en-US" dirty="0" smtClean="0"/>
          </a:p>
        </p:txBody>
      </p:sp>
    </p:spTree>
    <p:extLst>
      <p:ext uri="{BB962C8B-B14F-4D97-AF65-F5344CB8AC3E}">
        <p14:creationId xmlns:p14="http://schemas.microsoft.com/office/powerpoint/2010/main" val="2408915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250"/>
                                  </p:stCondLst>
                                  <p:childTnLst>
                                    <p:set>
                                      <p:cBhvr>
                                        <p:cTn id="9" dur="1" fill="hold">
                                          <p:stCondLst>
                                            <p:cond delay="0"/>
                                          </p:stCondLst>
                                        </p:cTn>
                                        <p:tgtEl>
                                          <p:spTgt spid="56323">
                                            <p:txEl>
                                              <p:pRg st="1" end="1"/>
                                            </p:txEl>
                                          </p:spTgt>
                                        </p:tgtEl>
                                        <p:attrNameLst>
                                          <p:attrName>style.visibility</p:attrName>
                                        </p:attrNameLst>
                                      </p:cBhvr>
                                      <p:to>
                                        <p:strVal val="visible"/>
                                      </p:to>
                                    </p:set>
                                  </p:childTnLst>
                                </p:cTn>
                              </p:par>
                            </p:childTnLst>
                          </p:cTn>
                        </p:par>
                        <p:par>
                          <p:cTn id="10" fill="hold">
                            <p:stCondLst>
                              <p:cond delay="250"/>
                            </p:stCondLst>
                            <p:childTnLst>
                              <p:par>
                                <p:cTn id="11" presetID="1" presetClass="entr" presetSubtype="0" fill="hold" nodeType="afterEffect">
                                  <p:stCondLst>
                                    <p:cond delay="250"/>
                                  </p:stCondLst>
                                  <p:childTnLst>
                                    <p:set>
                                      <p:cBhvr>
                                        <p:cTn id="12" dur="1" fill="hold">
                                          <p:stCondLst>
                                            <p:cond delay="0"/>
                                          </p:stCondLst>
                                        </p:cTn>
                                        <p:tgtEl>
                                          <p:spTgt spid="56323">
                                            <p:txEl>
                                              <p:pRg st="2" end="2"/>
                                            </p:txEl>
                                          </p:spTgt>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nodeType="afterEffect">
                                  <p:stCondLst>
                                    <p:cond delay="250"/>
                                  </p:stCondLst>
                                  <p:childTnLst>
                                    <p:set>
                                      <p:cBhvr>
                                        <p:cTn id="15" dur="1" fill="hold">
                                          <p:stCondLst>
                                            <p:cond delay="0"/>
                                          </p:stCondLst>
                                        </p:cTn>
                                        <p:tgtEl>
                                          <p:spTgt spid="56323">
                                            <p:txEl>
                                              <p:pRg st="3" end="3"/>
                                            </p:txEl>
                                          </p:spTgt>
                                        </p:tgtEl>
                                        <p:attrNameLst>
                                          <p:attrName>style.visibility</p:attrName>
                                        </p:attrNameLst>
                                      </p:cBhvr>
                                      <p:to>
                                        <p:strVal val="visible"/>
                                      </p:to>
                                    </p:set>
                                  </p:childTnLst>
                                </p:cTn>
                              </p:par>
                            </p:childTnLst>
                          </p:cTn>
                        </p:par>
                        <p:par>
                          <p:cTn id="16" fill="hold">
                            <p:stCondLst>
                              <p:cond delay="750"/>
                            </p:stCondLst>
                            <p:childTnLst>
                              <p:par>
                                <p:cTn id="17" presetID="1" presetClass="entr" presetSubtype="0" fill="hold" nodeType="afterEffect">
                                  <p:stCondLst>
                                    <p:cond delay="250"/>
                                  </p:stCondLst>
                                  <p:childTnLst>
                                    <p:set>
                                      <p:cBhvr>
                                        <p:cTn id="18" dur="1" fill="hold">
                                          <p:stCondLst>
                                            <p:cond delay="0"/>
                                          </p:stCondLst>
                                        </p:cTn>
                                        <p:tgtEl>
                                          <p:spTgt spid="5632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6323">
                                            <p:txEl>
                                              <p:pRg st="5" end="5"/>
                                            </p:txEl>
                                          </p:spTgt>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nodeType="afterEffect">
                                  <p:stCondLst>
                                    <p:cond delay="250"/>
                                  </p:stCondLst>
                                  <p:childTnLst>
                                    <p:set>
                                      <p:cBhvr>
                                        <p:cTn id="25" dur="1" fill="hold">
                                          <p:stCondLst>
                                            <p:cond delay="0"/>
                                          </p:stCondLst>
                                        </p:cTn>
                                        <p:tgtEl>
                                          <p:spTgt spid="56323">
                                            <p:txEl>
                                              <p:pRg st="6" end="6"/>
                                            </p:txEl>
                                          </p:spTgt>
                                        </p:tgtEl>
                                        <p:attrNameLst>
                                          <p:attrName>style.visibility</p:attrName>
                                        </p:attrNameLst>
                                      </p:cBhvr>
                                      <p:to>
                                        <p:strVal val="visible"/>
                                      </p:to>
                                    </p:set>
                                  </p:childTnLst>
                                </p:cTn>
                              </p:par>
                            </p:childTnLst>
                          </p:cTn>
                        </p:par>
                        <p:par>
                          <p:cTn id="26" fill="hold">
                            <p:stCondLst>
                              <p:cond delay="250"/>
                            </p:stCondLst>
                            <p:childTnLst>
                              <p:par>
                                <p:cTn id="27" presetID="1" presetClass="entr" presetSubtype="0" fill="hold" nodeType="afterEffect">
                                  <p:stCondLst>
                                    <p:cond delay="250"/>
                                  </p:stCondLst>
                                  <p:childTnLst>
                                    <p:set>
                                      <p:cBhvr>
                                        <p:cTn id="28" dur="1" fill="hold">
                                          <p:stCondLst>
                                            <p:cond delay="0"/>
                                          </p:stCondLst>
                                        </p:cTn>
                                        <p:tgtEl>
                                          <p:spTgt spid="56323">
                                            <p:txEl>
                                              <p:pRg st="7" end="7"/>
                                            </p:txEl>
                                          </p:spTgt>
                                        </p:tgtEl>
                                        <p:attrNameLst>
                                          <p:attrName>style.visibility</p:attrName>
                                        </p:attrNameLst>
                                      </p:cBhvr>
                                      <p:to>
                                        <p:strVal val="visible"/>
                                      </p:to>
                                    </p:set>
                                  </p:childTnLst>
                                </p:cTn>
                              </p:par>
                            </p:childTnLst>
                          </p:cTn>
                        </p:par>
                        <p:par>
                          <p:cTn id="29" fill="hold">
                            <p:stCondLst>
                              <p:cond delay="500"/>
                            </p:stCondLst>
                            <p:childTnLst>
                              <p:par>
                                <p:cTn id="30" presetID="1" presetClass="entr" presetSubtype="0" fill="hold" nodeType="afterEffect">
                                  <p:stCondLst>
                                    <p:cond delay="250"/>
                                  </p:stCondLst>
                                  <p:childTnLst>
                                    <p:set>
                                      <p:cBhvr>
                                        <p:cTn id="31" dur="1" fill="hold">
                                          <p:stCondLst>
                                            <p:cond delay="0"/>
                                          </p:stCondLst>
                                        </p:cTn>
                                        <p:tgtEl>
                                          <p:spTgt spid="56323">
                                            <p:txEl>
                                              <p:pRg st="8" end="8"/>
                                            </p:txEl>
                                          </p:spTgt>
                                        </p:tgtEl>
                                        <p:attrNameLst>
                                          <p:attrName>style.visibility</p:attrName>
                                        </p:attrNameLst>
                                      </p:cBhvr>
                                      <p:to>
                                        <p:strVal val="visible"/>
                                      </p:to>
                                    </p:set>
                                  </p:childTnLst>
                                </p:cTn>
                              </p:par>
                            </p:childTnLst>
                          </p:cTn>
                        </p:par>
                        <p:par>
                          <p:cTn id="32" fill="hold">
                            <p:stCondLst>
                              <p:cond delay="750"/>
                            </p:stCondLst>
                            <p:childTnLst>
                              <p:par>
                                <p:cTn id="33" presetID="1" presetClass="entr" presetSubtype="0" fill="hold" nodeType="afterEffect">
                                  <p:stCondLst>
                                    <p:cond delay="250"/>
                                  </p:stCondLst>
                                  <p:childTnLst>
                                    <p:set>
                                      <p:cBhvr>
                                        <p:cTn id="34" dur="1" fill="hold">
                                          <p:stCondLst>
                                            <p:cond delay="0"/>
                                          </p:stCondLst>
                                        </p:cTn>
                                        <p:tgtEl>
                                          <p:spTgt spid="5632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err="1" smtClean="0"/>
              <a:t>iSCSI</a:t>
            </a:r>
            <a:r>
              <a:rPr lang="en-US" dirty="0" smtClean="0"/>
              <a:t>:  Easy Enough for a Ten Year Old…Easy Enough for You!</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t>Video</a:t>
            </a:r>
            <a:endParaRPr lang="en-US" dirty="0"/>
          </a:p>
        </p:txBody>
      </p:sp>
      <p:pic>
        <p:nvPicPr>
          <p:cNvPr id="2" name="Abhmaemzi5Y?version=3&amp;hl=en_US&amp;hd=1"/>
          <p:cNvPicPr>
            <a:picLocks noRot="1" noChangeAspect="1"/>
          </p:cNvPicPr>
          <p:nvPr>
            <a:videoFile r:link="rId1"/>
          </p:nvPr>
        </p:nvPicPr>
        <p:blipFill>
          <a:blip r:embed="rId4"/>
          <a:stretch>
            <a:fillRect/>
          </a:stretch>
        </p:blipFill>
        <p:spPr>
          <a:xfrm>
            <a:off x="539552" y="404664"/>
            <a:ext cx="8064896" cy="6048672"/>
          </a:xfrm>
          <a:prstGeom prst="rect">
            <a:avLst/>
          </a:prstGeom>
        </p:spPr>
      </p:pic>
    </p:spTree>
    <p:extLst>
      <p:ext uri="{BB962C8B-B14F-4D97-AF65-F5344CB8AC3E}">
        <p14:creationId xmlns:p14="http://schemas.microsoft.com/office/powerpoint/2010/main" val="38483039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eaLnBrk="1" hangingPunct="1">
              <a:defRPr/>
            </a:pPr>
            <a:r>
              <a:rPr lang="en-US" dirty="0" smtClean="0"/>
              <a:t>Network Accelerations in Server 2008 &amp; R2</a:t>
            </a:r>
          </a:p>
        </p:txBody>
      </p:sp>
      <p:sp>
        <p:nvSpPr>
          <p:cNvPr id="3075" name="Rectangle 3"/>
          <p:cNvSpPr>
            <a:spLocks noGrp="1" noChangeArrowheads="1"/>
          </p:cNvSpPr>
          <p:nvPr>
            <p:ph idx="1"/>
          </p:nvPr>
        </p:nvSpPr>
        <p:spPr>
          <a:xfrm>
            <a:off x="389437" y="1447801"/>
            <a:ext cx="8229600" cy="5181600"/>
          </a:xfrm>
        </p:spPr>
        <p:txBody>
          <a:bodyPr>
            <a:normAutofit fontScale="85000" lnSpcReduction="10000"/>
          </a:bodyPr>
          <a:lstStyle/>
          <a:p>
            <a:r>
              <a:rPr lang="en-US" sz="2200" b="1" dirty="0" smtClean="0"/>
              <a:t>TCP </a:t>
            </a:r>
            <a:r>
              <a:rPr lang="en-US" sz="2200" b="1" dirty="0"/>
              <a:t>Chimney </a:t>
            </a:r>
            <a:r>
              <a:rPr lang="en-US" sz="2200" b="1" dirty="0" smtClean="0"/>
              <a:t>Offload</a:t>
            </a:r>
            <a:endParaRPr lang="en-US" sz="2200" dirty="0" smtClean="0"/>
          </a:p>
          <a:p>
            <a:pPr lvl="1"/>
            <a:r>
              <a:rPr lang="en-US" sz="1800" dirty="0" smtClean="0"/>
              <a:t>Transfers </a:t>
            </a:r>
            <a:r>
              <a:rPr lang="en-US" sz="1800" dirty="0"/>
              <a:t>TCP/IP protocol processing from the CPU to </a:t>
            </a:r>
            <a:r>
              <a:rPr lang="en-US" sz="1800" dirty="0" smtClean="0"/>
              <a:t>network adapter. </a:t>
            </a:r>
          </a:p>
          <a:p>
            <a:pPr lvl="1"/>
            <a:r>
              <a:rPr lang="en-US" sz="1800" dirty="0" smtClean="0"/>
              <a:t>First available Server</a:t>
            </a:r>
            <a:r>
              <a:rPr lang="en-US" sz="1800" dirty="0"/>
              <a:t> </a:t>
            </a:r>
            <a:r>
              <a:rPr lang="en-US" sz="1800" dirty="0" smtClean="0"/>
              <a:t>2008 RTM, R2 adds automatic </a:t>
            </a:r>
            <a:r>
              <a:rPr lang="en-US" sz="1800" dirty="0"/>
              <a:t>mode and </a:t>
            </a:r>
            <a:r>
              <a:rPr lang="en-US" sz="1800" dirty="0" smtClean="0"/>
              <a:t>new </a:t>
            </a:r>
            <a:r>
              <a:rPr lang="en-US" sz="1800" dirty="0" err="1" smtClean="0"/>
              <a:t>PerfMon</a:t>
            </a:r>
            <a:r>
              <a:rPr lang="en-US" sz="1800" dirty="0" smtClean="0"/>
              <a:t> counters.</a:t>
            </a:r>
          </a:p>
          <a:p>
            <a:pPr lvl="1"/>
            <a:r>
              <a:rPr lang="en-US" sz="1800" dirty="0" smtClean="0"/>
              <a:t>Often an extra licensable feature in hardware, with accompanying cost.</a:t>
            </a:r>
          </a:p>
          <a:p>
            <a:r>
              <a:rPr lang="en-US" sz="2200" b="1" dirty="0" smtClean="0"/>
              <a:t>Virtual </a:t>
            </a:r>
            <a:r>
              <a:rPr lang="en-US" sz="2200" b="1" dirty="0"/>
              <a:t>Machine </a:t>
            </a:r>
            <a:r>
              <a:rPr lang="en-US" sz="2200" b="1" dirty="0" smtClean="0"/>
              <a:t>Queue</a:t>
            </a:r>
            <a:r>
              <a:rPr lang="en-US" sz="2200" dirty="0" smtClean="0"/>
              <a:t> </a:t>
            </a:r>
          </a:p>
          <a:p>
            <a:pPr lvl="1"/>
            <a:r>
              <a:rPr lang="en-US" sz="1800" dirty="0" smtClean="0"/>
              <a:t>Distributes received </a:t>
            </a:r>
            <a:r>
              <a:rPr lang="en-US" sz="1800" dirty="0"/>
              <a:t>frames into different queues based on </a:t>
            </a:r>
            <a:r>
              <a:rPr lang="en-US" sz="1800" dirty="0" smtClean="0"/>
              <a:t>target </a:t>
            </a:r>
            <a:r>
              <a:rPr lang="en-US" sz="1800" dirty="0"/>
              <a:t>VM</a:t>
            </a:r>
            <a:r>
              <a:rPr lang="en-US" sz="1800" dirty="0" smtClean="0"/>
              <a:t>.  Different CPUs can process.</a:t>
            </a:r>
          </a:p>
          <a:p>
            <a:pPr lvl="1"/>
            <a:r>
              <a:rPr lang="en-US" sz="1800" dirty="0" smtClean="0"/>
              <a:t>Hardware </a:t>
            </a:r>
            <a:r>
              <a:rPr lang="en-US" sz="1800" dirty="0"/>
              <a:t>packet filtering to reduce the overhead of routing packets to </a:t>
            </a:r>
            <a:r>
              <a:rPr lang="en-US" sz="1800" dirty="0" smtClean="0"/>
              <a:t>VMs. </a:t>
            </a:r>
          </a:p>
          <a:p>
            <a:pPr lvl="1"/>
            <a:r>
              <a:rPr lang="en-US" sz="1800" dirty="0" smtClean="0"/>
              <a:t>VMQ </a:t>
            </a:r>
            <a:r>
              <a:rPr lang="en-US" sz="1800" dirty="0"/>
              <a:t>must be supported by the network </a:t>
            </a:r>
            <a:r>
              <a:rPr lang="en-US" sz="1800" dirty="0" smtClean="0"/>
              <a:t>hardware</a:t>
            </a:r>
            <a:r>
              <a:rPr lang="en-US" sz="1800" dirty="0"/>
              <a:t>. Typically Intel NICs &amp; </a:t>
            </a:r>
            <a:r>
              <a:rPr lang="en-US" sz="1800" dirty="0" err="1"/>
              <a:t>Procs</a:t>
            </a:r>
            <a:r>
              <a:rPr lang="en-US" sz="1800" dirty="0"/>
              <a:t> only.</a:t>
            </a:r>
            <a:endParaRPr lang="en-US" sz="1800" dirty="0" smtClean="0"/>
          </a:p>
          <a:p>
            <a:r>
              <a:rPr lang="en-US" sz="2200" b="1" dirty="0" smtClean="0"/>
              <a:t>Receive </a:t>
            </a:r>
            <a:r>
              <a:rPr lang="en-US" sz="2200" b="1" dirty="0"/>
              <a:t>Side </a:t>
            </a:r>
            <a:r>
              <a:rPr lang="en-US" sz="2200" b="1" dirty="0" smtClean="0"/>
              <a:t>Scaling</a:t>
            </a:r>
            <a:endParaRPr lang="en-US" sz="2200" dirty="0"/>
          </a:p>
          <a:p>
            <a:pPr lvl="1"/>
            <a:r>
              <a:rPr lang="en-US" sz="1800" dirty="0" smtClean="0"/>
              <a:t>Distributes load </a:t>
            </a:r>
            <a:r>
              <a:rPr lang="en-US" sz="1800" dirty="0"/>
              <a:t>from </a:t>
            </a:r>
            <a:r>
              <a:rPr lang="en-US" sz="1800" dirty="0" smtClean="0"/>
              <a:t>network adapters across </a:t>
            </a:r>
            <a:r>
              <a:rPr lang="en-US" sz="1800" dirty="0"/>
              <a:t>multiple </a:t>
            </a:r>
            <a:r>
              <a:rPr lang="en-US" sz="1800" dirty="0" smtClean="0"/>
              <a:t>CPUs.</a:t>
            </a:r>
          </a:p>
          <a:p>
            <a:pPr lvl="1"/>
            <a:r>
              <a:rPr lang="en-US" sz="1800" dirty="0" smtClean="0"/>
              <a:t>First available in Server</a:t>
            </a:r>
            <a:r>
              <a:rPr lang="en-US" sz="1800" dirty="0"/>
              <a:t> </a:t>
            </a:r>
            <a:r>
              <a:rPr lang="en-US" sz="1800" dirty="0" smtClean="0"/>
              <a:t>2008 RTM, R2 improves initialization </a:t>
            </a:r>
            <a:r>
              <a:rPr lang="en-US" sz="1800" dirty="0"/>
              <a:t>and CPU selection at startup, </a:t>
            </a:r>
            <a:r>
              <a:rPr lang="en-US" sz="1800" dirty="0" smtClean="0"/>
              <a:t>adds registry </a:t>
            </a:r>
            <a:r>
              <a:rPr lang="en-US" sz="1800" dirty="0"/>
              <a:t>keys for tuning </a:t>
            </a:r>
            <a:r>
              <a:rPr lang="en-US" sz="1800" dirty="0" smtClean="0"/>
              <a:t>performance, </a:t>
            </a:r>
            <a:r>
              <a:rPr lang="en-US" sz="1800" dirty="0"/>
              <a:t>and new </a:t>
            </a:r>
            <a:r>
              <a:rPr lang="en-US" sz="1800" dirty="0" err="1" smtClean="0"/>
              <a:t>PerfMon</a:t>
            </a:r>
            <a:r>
              <a:rPr lang="en-US" sz="1800" dirty="0" smtClean="0"/>
              <a:t> counters.</a:t>
            </a:r>
          </a:p>
          <a:p>
            <a:pPr lvl="1"/>
            <a:r>
              <a:rPr lang="en-US" sz="1800" dirty="0" smtClean="0"/>
              <a:t>Most server-class NICs include support.</a:t>
            </a:r>
          </a:p>
          <a:p>
            <a:r>
              <a:rPr lang="en-US" sz="2200" b="1" dirty="0" err="1" smtClean="0"/>
              <a:t>NetDMA</a:t>
            </a:r>
            <a:endParaRPr lang="en-US" sz="2200" b="1" dirty="0" smtClean="0"/>
          </a:p>
          <a:p>
            <a:pPr lvl="1"/>
            <a:r>
              <a:rPr lang="en-US" sz="1800" dirty="0" smtClean="0"/>
              <a:t>Offloads the network subsystem memory </a:t>
            </a:r>
            <a:r>
              <a:rPr lang="en-US" sz="1800" dirty="0"/>
              <a:t>copy operation </a:t>
            </a:r>
            <a:r>
              <a:rPr lang="en-US" sz="1800" dirty="0" smtClean="0"/>
              <a:t>to </a:t>
            </a:r>
            <a:r>
              <a:rPr lang="en-US" sz="1800" dirty="0"/>
              <a:t>a dedicated DMA </a:t>
            </a:r>
            <a:r>
              <a:rPr lang="en-US" sz="1800" dirty="0" smtClean="0"/>
              <a:t>engine.</a:t>
            </a:r>
          </a:p>
          <a:p>
            <a:pPr lvl="1"/>
            <a:r>
              <a:rPr lang="en-US" sz="1800" dirty="0" smtClean="0"/>
              <a:t>First available in Server 2008 RTM, R2 adds no new capabilities</a:t>
            </a:r>
            <a:r>
              <a:rPr lang="en-US" sz="1800" dirty="0"/>
              <a:t/>
            </a:r>
            <a:br>
              <a:rPr lang="en-US" sz="1800" dirty="0"/>
            </a:br>
            <a:endParaRPr lang="en-US" sz="1800" dirty="0"/>
          </a:p>
        </p:txBody>
      </p:sp>
      <p:sp>
        <p:nvSpPr>
          <p:cNvPr id="5" name="Rounded Rectangle 4"/>
          <p:cNvSpPr/>
          <p:nvPr/>
        </p:nvSpPr>
        <p:spPr bwMode="auto">
          <a:xfrm>
            <a:off x="1294299" y="2380891"/>
            <a:ext cx="6355010" cy="2700067"/>
          </a:xfrm>
          <a:prstGeom prst="roundRect">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2000" dirty="0"/>
              <a:t>Acceleration features were </a:t>
            </a:r>
            <a:r>
              <a:rPr lang="en-US" sz="2000" dirty="0" smtClean="0"/>
              <a:t>available</a:t>
            </a:r>
            <a:br>
              <a:rPr lang="en-US" sz="2000" dirty="0" smtClean="0"/>
            </a:br>
            <a:r>
              <a:rPr lang="en-US" sz="2000" dirty="0" smtClean="0"/>
              <a:t>in </a:t>
            </a:r>
            <a:r>
              <a:rPr lang="en-US" sz="2000" dirty="0"/>
              <a:t>Server </a:t>
            </a:r>
            <a:r>
              <a:rPr lang="en-US" sz="2000" dirty="0" smtClean="0"/>
              <a:t>2003’s </a:t>
            </a:r>
            <a:r>
              <a:rPr lang="en-US" sz="2000" i="1" dirty="0" smtClean="0"/>
              <a:t>Scalable </a:t>
            </a:r>
            <a:r>
              <a:rPr lang="en-US" sz="2000" i="1" dirty="0"/>
              <a:t>Networking </a:t>
            </a:r>
            <a:r>
              <a:rPr lang="en-US" sz="2000" i="1" dirty="0" smtClean="0"/>
              <a:t>Pack.</a:t>
            </a:r>
            <a:endParaRPr lang="en-US" sz="2000" dirty="0"/>
          </a:p>
          <a:p>
            <a:pPr algn="ctr"/>
            <a:endParaRPr lang="en-US" sz="2000" dirty="0" smtClean="0"/>
          </a:p>
          <a:p>
            <a:pPr algn="ctr"/>
            <a:r>
              <a:rPr lang="en-US" sz="2000" dirty="0" smtClean="0"/>
              <a:t>Server</a:t>
            </a:r>
            <a:r>
              <a:rPr lang="en-US" sz="2000" dirty="0"/>
              <a:t> 2008 </a:t>
            </a:r>
            <a:r>
              <a:rPr lang="en-US" sz="2000" dirty="0" smtClean="0"/>
              <a:t>&amp; R2 now include </a:t>
            </a:r>
            <a:r>
              <a:rPr lang="en-US" sz="2000" dirty="0"/>
              <a:t>these </a:t>
            </a:r>
            <a:r>
              <a:rPr lang="en-US" sz="2000" dirty="0" smtClean="0"/>
              <a:t>in the OS.</a:t>
            </a:r>
          </a:p>
          <a:p>
            <a:pPr algn="ctr"/>
            <a:endParaRPr lang="en-US" sz="2000" dirty="0"/>
          </a:p>
          <a:p>
            <a:pPr algn="ctr"/>
            <a:r>
              <a:rPr lang="en-US" sz="2000" dirty="0" smtClean="0"/>
              <a:t>However, ensure your NICs support them!</a:t>
            </a:r>
            <a:endParaRPr lang="en-US" sz="2000" dirty="0"/>
          </a:p>
        </p:txBody>
      </p:sp>
    </p:spTree>
    <p:extLst>
      <p:ext uri="{BB962C8B-B14F-4D97-AF65-F5344CB8AC3E}">
        <p14:creationId xmlns:p14="http://schemas.microsoft.com/office/powerpoint/2010/main" val="35368984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250"/>
                                  </p:stCondLst>
                                  <p:childTnLst>
                                    <p:set>
                                      <p:cBhvr>
                                        <p:cTn id="9" dur="1" fill="hold">
                                          <p:stCondLst>
                                            <p:cond delay="0"/>
                                          </p:stCondLst>
                                        </p:cTn>
                                        <p:tgtEl>
                                          <p:spTgt spid="3075">
                                            <p:txEl>
                                              <p:pRg st="1" end="1"/>
                                            </p:txEl>
                                          </p:spTgt>
                                        </p:tgtEl>
                                        <p:attrNameLst>
                                          <p:attrName>style.visibility</p:attrName>
                                        </p:attrNameLst>
                                      </p:cBhvr>
                                      <p:to>
                                        <p:strVal val="visible"/>
                                      </p:to>
                                    </p:set>
                                  </p:childTnLst>
                                </p:cTn>
                              </p:par>
                            </p:childTnLst>
                          </p:cTn>
                        </p:par>
                        <p:par>
                          <p:cTn id="10" fill="hold">
                            <p:stCondLst>
                              <p:cond delay="250"/>
                            </p:stCondLst>
                            <p:childTnLst>
                              <p:par>
                                <p:cTn id="11" presetID="1" presetClass="entr" presetSubtype="0" fill="hold" nodeType="afterEffect">
                                  <p:stCondLst>
                                    <p:cond delay="250"/>
                                  </p:stCondLst>
                                  <p:childTnLst>
                                    <p:set>
                                      <p:cBhvr>
                                        <p:cTn id="12" dur="1" fill="hold">
                                          <p:stCondLst>
                                            <p:cond delay="0"/>
                                          </p:stCondLst>
                                        </p:cTn>
                                        <p:tgtEl>
                                          <p:spTgt spid="3075">
                                            <p:txEl>
                                              <p:pRg st="2" end="2"/>
                                            </p:txEl>
                                          </p:spTgt>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nodeType="afterEffect">
                                  <p:stCondLst>
                                    <p:cond delay="250"/>
                                  </p:stCondLst>
                                  <p:childTnLst>
                                    <p:set>
                                      <p:cBhvr>
                                        <p:cTn id="15" dur="1" fill="hold">
                                          <p:stCondLst>
                                            <p:cond delay="0"/>
                                          </p:stCondLst>
                                        </p:cTn>
                                        <p:tgtEl>
                                          <p:spTgt spid="3075">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075">
                                            <p:txEl>
                                              <p:pRg st="4" end="4"/>
                                            </p:txEl>
                                          </p:spTgt>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nodeType="afterEffect">
                                  <p:stCondLst>
                                    <p:cond delay="250"/>
                                  </p:stCondLst>
                                  <p:childTnLst>
                                    <p:set>
                                      <p:cBhvr>
                                        <p:cTn id="22" dur="1" fill="hold">
                                          <p:stCondLst>
                                            <p:cond delay="0"/>
                                          </p:stCondLst>
                                        </p:cTn>
                                        <p:tgtEl>
                                          <p:spTgt spid="3075">
                                            <p:txEl>
                                              <p:pRg st="5" end="5"/>
                                            </p:txEl>
                                          </p:spTgt>
                                        </p:tgtEl>
                                        <p:attrNameLst>
                                          <p:attrName>style.visibility</p:attrName>
                                        </p:attrNameLst>
                                      </p:cBhvr>
                                      <p:to>
                                        <p:strVal val="visible"/>
                                      </p:to>
                                    </p:set>
                                  </p:childTnLst>
                                </p:cTn>
                              </p:par>
                            </p:childTnLst>
                          </p:cTn>
                        </p:par>
                        <p:par>
                          <p:cTn id="23" fill="hold">
                            <p:stCondLst>
                              <p:cond delay="250"/>
                            </p:stCondLst>
                            <p:childTnLst>
                              <p:par>
                                <p:cTn id="24" presetID="1" presetClass="entr" presetSubtype="0" fill="hold" nodeType="afterEffect">
                                  <p:stCondLst>
                                    <p:cond delay="250"/>
                                  </p:stCondLst>
                                  <p:childTnLst>
                                    <p:set>
                                      <p:cBhvr>
                                        <p:cTn id="25" dur="1" fill="hold">
                                          <p:stCondLst>
                                            <p:cond delay="0"/>
                                          </p:stCondLst>
                                        </p:cTn>
                                        <p:tgtEl>
                                          <p:spTgt spid="3075">
                                            <p:txEl>
                                              <p:pRg st="6" end="6"/>
                                            </p:txEl>
                                          </p:spTgt>
                                        </p:tgtEl>
                                        <p:attrNameLst>
                                          <p:attrName>style.visibility</p:attrName>
                                        </p:attrNameLst>
                                      </p:cBhvr>
                                      <p:to>
                                        <p:strVal val="visible"/>
                                      </p:to>
                                    </p:set>
                                  </p:childTnLst>
                                </p:cTn>
                              </p:par>
                            </p:childTnLst>
                          </p:cTn>
                        </p:par>
                        <p:par>
                          <p:cTn id="26" fill="hold">
                            <p:stCondLst>
                              <p:cond delay="500"/>
                            </p:stCondLst>
                            <p:childTnLst>
                              <p:par>
                                <p:cTn id="27" presetID="1" presetClass="entr" presetSubtype="0" fill="hold" nodeType="afterEffect">
                                  <p:stCondLst>
                                    <p:cond delay="250"/>
                                  </p:stCondLst>
                                  <p:childTnLst>
                                    <p:set>
                                      <p:cBhvr>
                                        <p:cTn id="28" dur="1" fill="hold">
                                          <p:stCondLst>
                                            <p:cond delay="0"/>
                                          </p:stCondLst>
                                        </p:cTn>
                                        <p:tgtEl>
                                          <p:spTgt spid="3075">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075">
                                            <p:txEl>
                                              <p:pRg st="8" end="8"/>
                                            </p:txEl>
                                          </p:spTgt>
                                        </p:tgtEl>
                                        <p:attrNameLst>
                                          <p:attrName>style.visibility</p:attrName>
                                        </p:attrNameLst>
                                      </p:cBhvr>
                                      <p:to>
                                        <p:strVal val="visible"/>
                                      </p:to>
                                    </p:set>
                                  </p:childTnLst>
                                </p:cTn>
                              </p:par>
                            </p:childTnLst>
                          </p:cTn>
                        </p:par>
                        <p:par>
                          <p:cTn id="33" fill="hold">
                            <p:stCondLst>
                              <p:cond delay="0"/>
                            </p:stCondLst>
                            <p:childTnLst>
                              <p:par>
                                <p:cTn id="34" presetID="1" presetClass="entr" presetSubtype="0" fill="hold" nodeType="afterEffect">
                                  <p:stCondLst>
                                    <p:cond delay="250"/>
                                  </p:stCondLst>
                                  <p:childTnLst>
                                    <p:set>
                                      <p:cBhvr>
                                        <p:cTn id="35" dur="1" fill="hold">
                                          <p:stCondLst>
                                            <p:cond delay="0"/>
                                          </p:stCondLst>
                                        </p:cTn>
                                        <p:tgtEl>
                                          <p:spTgt spid="3075">
                                            <p:txEl>
                                              <p:pRg st="9" end="9"/>
                                            </p:txEl>
                                          </p:spTgt>
                                        </p:tgtEl>
                                        <p:attrNameLst>
                                          <p:attrName>style.visibility</p:attrName>
                                        </p:attrNameLst>
                                      </p:cBhvr>
                                      <p:to>
                                        <p:strVal val="visible"/>
                                      </p:to>
                                    </p:set>
                                  </p:childTnLst>
                                </p:cTn>
                              </p:par>
                            </p:childTnLst>
                          </p:cTn>
                        </p:par>
                        <p:par>
                          <p:cTn id="36" fill="hold">
                            <p:stCondLst>
                              <p:cond delay="250"/>
                            </p:stCondLst>
                            <p:childTnLst>
                              <p:par>
                                <p:cTn id="37" presetID="1" presetClass="entr" presetSubtype="0" fill="hold" nodeType="afterEffect">
                                  <p:stCondLst>
                                    <p:cond delay="250"/>
                                  </p:stCondLst>
                                  <p:childTnLst>
                                    <p:set>
                                      <p:cBhvr>
                                        <p:cTn id="38" dur="1" fill="hold">
                                          <p:stCondLst>
                                            <p:cond delay="0"/>
                                          </p:stCondLst>
                                        </p:cTn>
                                        <p:tgtEl>
                                          <p:spTgt spid="3075">
                                            <p:txEl>
                                              <p:pRg st="10" end="10"/>
                                            </p:txEl>
                                          </p:spTgt>
                                        </p:tgtEl>
                                        <p:attrNameLst>
                                          <p:attrName>style.visibility</p:attrName>
                                        </p:attrNameLst>
                                      </p:cBhvr>
                                      <p:to>
                                        <p:strVal val="visible"/>
                                      </p:to>
                                    </p:set>
                                  </p:childTnLst>
                                </p:cTn>
                              </p:par>
                            </p:childTnLst>
                          </p:cTn>
                        </p:par>
                        <p:par>
                          <p:cTn id="39" fill="hold">
                            <p:stCondLst>
                              <p:cond delay="500"/>
                            </p:stCondLst>
                            <p:childTnLst>
                              <p:par>
                                <p:cTn id="40" presetID="1" presetClass="entr" presetSubtype="0" fill="hold" nodeType="afterEffect">
                                  <p:stCondLst>
                                    <p:cond delay="250"/>
                                  </p:stCondLst>
                                  <p:childTnLst>
                                    <p:set>
                                      <p:cBhvr>
                                        <p:cTn id="41" dur="1" fill="hold">
                                          <p:stCondLst>
                                            <p:cond delay="0"/>
                                          </p:stCondLst>
                                        </p:cTn>
                                        <p:tgtEl>
                                          <p:spTgt spid="3075">
                                            <p:txEl>
                                              <p:pRg st="11" end="11"/>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3075">
                                            <p:txEl>
                                              <p:pRg st="12" end="12"/>
                                            </p:txEl>
                                          </p:spTgt>
                                        </p:tgtEl>
                                        <p:attrNameLst>
                                          <p:attrName>style.visibility</p:attrName>
                                        </p:attrNameLst>
                                      </p:cBhvr>
                                      <p:to>
                                        <p:strVal val="visible"/>
                                      </p:to>
                                    </p:set>
                                  </p:childTnLst>
                                </p:cTn>
                              </p:par>
                            </p:childTnLst>
                          </p:cTn>
                        </p:par>
                        <p:par>
                          <p:cTn id="46" fill="hold">
                            <p:stCondLst>
                              <p:cond delay="0"/>
                            </p:stCondLst>
                            <p:childTnLst>
                              <p:par>
                                <p:cTn id="47" presetID="1" presetClass="entr" presetSubtype="0" fill="hold" nodeType="afterEffect">
                                  <p:stCondLst>
                                    <p:cond delay="250"/>
                                  </p:stCondLst>
                                  <p:childTnLst>
                                    <p:set>
                                      <p:cBhvr>
                                        <p:cTn id="48" dur="1" fill="hold">
                                          <p:stCondLst>
                                            <p:cond delay="0"/>
                                          </p:stCondLst>
                                        </p:cTn>
                                        <p:tgtEl>
                                          <p:spTgt spid="3075">
                                            <p:txEl>
                                              <p:pRg st="13" end="13"/>
                                            </p:txEl>
                                          </p:spTgt>
                                        </p:tgtEl>
                                        <p:attrNameLst>
                                          <p:attrName>style.visibility</p:attrName>
                                        </p:attrNameLst>
                                      </p:cBhvr>
                                      <p:to>
                                        <p:strVal val="visible"/>
                                      </p:to>
                                    </p:set>
                                  </p:childTnLst>
                                </p:cTn>
                              </p:par>
                            </p:childTnLst>
                          </p:cTn>
                        </p:par>
                        <p:par>
                          <p:cTn id="49" fill="hold">
                            <p:stCondLst>
                              <p:cond delay="250"/>
                            </p:stCondLst>
                            <p:childTnLst>
                              <p:par>
                                <p:cTn id="50" presetID="1" presetClass="entr" presetSubtype="0" fill="hold" nodeType="afterEffect">
                                  <p:stCondLst>
                                    <p:cond delay="250"/>
                                  </p:stCondLst>
                                  <p:childTnLst>
                                    <p:set>
                                      <p:cBhvr>
                                        <p:cTn id="51" dur="1" fill="hold">
                                          <p:stCondLst>
                                            <p:cond delay="0"/>
                                          </p:stCondLst>
                                        </p:cTn>
                                        <p:tgtEl>
                                          <p:spTgt spid="3075">
                                            <p:txEl>
                                              <p:pRg st="14" end="14"/>
                                            </p:txEl>
                                          </p:spTgt>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fade">
                                      <p:cBhvr>
                                        <p:cTn id="5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eaLnBrk="1" hangingPunct="1">
              <a:defRPr/>
            </a:pPr>
            <a:r>
              <a:rPr lang="en-US" dirty="0" smtClean="0"/>
              <a:t>Getting Better Performance &amp; Availability</a:t>
            </a:r>
          </a:p>
        </p:txBody>
      </p:sp>
      <p:sp>
        <p:nvSpPr>
          <p:cNvPr id="3075" name="Rectangle 3"/>
          <p:cNvSpPr>
            <a:spLocks noGrp="1" noChangeArrowheads="1"/>
          </p:cNvSpPr>
          <p:nvPr>
            <p:ph idx="1"/>
          </p:nvPr>
        </p:nvSpPr>
        <p:spPr>
          <a:xfrm>
            <a:off x="389437" y="1447800"/>
            <a:ext cx="8297364" cy="3103876"/>
          </a:xfrm>
        </p:spPr>
        <p:txBody>
          <a:bodyPr>
            <a:normAutofit lnSpcReduction="10000"/>
          </a:bodyPr>
          <a:lstStyle/>
          <a:p>
            <a:r>
              <a:rPr lang="en-US" dirty="0" smtClean="0"/>
              <a:t>Big Mistake #1:</a:t>
            </a:r>
            <a:br>
              <a:rPr lang="en-US" dirty="0" smtClean="0"/>
            </a:br>
            <a:r>
              <a:rPr lang="en-US" dirty="0" smtClean="0"/>
              <a:t>Assuming NIC Teaming = iSCSI Teaming</a:t>
            </a:r>
          </a:p>
          <a:p>
            <a:pPr lvl="1"/>
            <a:endParaRPr lang="en-US" dirty="0" smtClean="0"/>
          </a:p>
          <a:p>
            <a:pPr lvl="1"/>
            <a:r>
              <a:rPr lang="en-US" dirty="0" smtClean="0"/>
              <a:t>NIC Teaming is common in production networks</a:t>
            </a:r>
          </a:p>
          <a:p>
            <a:pPr lvl="1"/>
            <a:r>
              <a:rPr lang="en-US" dirty="0" smtClean="0"/>
              <a:t>Leverages proprietary driver from NIC manufacturer</a:t>
            </a:r>
          </a:p>
          <a:p>
            <a:pPr lvl="1"/>
            <a:r>
              <a:rPr lang="en-US" dirty="0" smtClean="0"/>
              <a:t>However, iSCSI teaming requires MPIO or MCS</a:t>
            </a:r>
          </a:p>
          <a:p>
            <a:pPr lvl="1"/>
            <a:r>
              <a:rPr lang="en-US" dirty="0" smtClean="0"/>
              <a:t>These are protocol-driven, not driver-driven.</a:t>
            </a:r>
            <a:endParaRPr lang="en-US" dirty="0"/>
          </a:p>
        </p:txBody>
      </p:sp>
    </p:spTree>
    <p:extLst>
      <p:ext uri="{BB962C8B-B14F-4D97-AF65-F5344CB8AC3E}">
        <p14:creationId xmlns:p14="http://schemas.microsoft.com/office/powerpoint/2010/main" val="34111800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230188"/>
            <a:ext cx="8382000" cy="609398"/>
          </a:xfrm>
        </p:spPr>
        <p:txBody>
          <a:bodyPr>
            <a:normAutofit fontScale="90000"/>
          </a:bodyPr>
          <a:lstStyle/>
          <a:p>
            <a:pPr>
              <a:defRPr/>
            </a:pPr>
            <a:r>
              <a:rPr lang="en-US" dirty="0"/>
              <a:t>Getting Better Performance &amp; Availability</a:t>
            </a:r>
            <a:endParaRPr lang="en-US" dirty="0" smtClean="0"/>
          </a:p>
        </p:txBody>
      </p:sp>
      <p:sp>
        <p:nvSpPr>
          <p:cNvPr id="3075" name="Rectangle 3"/>
          <p:cNvSpPr>
            <a:spLocks noGrp="1" noChangeArrowheads="1"/>
          </p:cNvSpPr>
          <p:nvPr>
            <p:ph idx="1"/>
          </p:nvPr>
        </p:nvSpPr>
        <p:spPr>
          <a:xfrm>
            <a:off x="-31914" y="1412776"/>
            <a:ext cx="8297364" cy="4384227"/>
          </a:xfrm>
        </p:spPr>
        <p:txBody>
          <a:bodyPr/>
          <a:lstStyle/>
          <a:p>
            <a:r>
              <a:rPr lang="en-US" dirty="0" smtClean="0"/>
              <a:t>MCS = Multiple Connections per Session</a:t>
            </a:r>
          </a:p>
          <a:p>
            <a:pPr lvl="1"/>
            <a:endParaRPr lang="en-US" dirty="0"/>
          </a:p>
          <a:p>
            <a:pPr lvl="1"/>
            <a:r>
              <a:rPr lang="en-US" dirty="0" smtClean="0"/>
              <a:t>Operates at the iSCSI Initiator level.</a:t>
            </a:r>
          </a:p>
          <a:p>
            <a:pPr lvl="1"/>
            <a:r>
              <a:rPr lang="en-US" dirty="0" smtClean="0"/>
              <a:t>Part of the iSCSI protocol itself.</a:t>
            </a:r>
          </a:p>
          <a:p>
            <a:pPr lvl="1"/>
            <a:r>
              <a:rPr lang="en-US" dirty="0" smtClean="0"/>
              <a:t>Enables multiple, parallel connections</a:t>
            </a:r>
            <a:br>
              <a:rPr lang="en-US" dirty="0" smtClean="0"/>
            </a:br>
            <a:r>
              <a:rPr lang="en-US" dirty="0" smtClean="0"/>
              <a:t>to target.</a:t>
            </a:r>
          </a:p>
          <a:p>
            <a:pPr lvl="1"/>
            <a:endParaRPr lang="en-US" dirty="0"/>
          </a:p>
          <a:p>
            <a:pPr lvl="1"/>
            <a:r>
              <a:rPr lang="en-US" dirty="0" smtClean="0"/>
              <a:t>Does not require special multipathing</a:t>
            </a:r>
            <a:br>
              <a:rPr lang="en-US" dirty="0" smtClean="0"/>
            </a:br>
            <a:r>
              <a:rPr lang="en-US" dirty="0" smtClean="0"/>
              <a:t>technology for manufacturer.</a:t>
            </a:r>
          </a:p>
          <a:p>
            <a:pPr lvl="1"/>
            <a:r>
              <a:rPr lang="en-US" dirty="0" smtClean="0"/>
              <a:t>Does require storage device support.</a:t>
            </a:r>
            <a:endParaRPr lang="en-US" dirty="0"/>
          </a:p>
        </p:txBody>
      </p:sp>
      <p:sp>
        <p:nvSpPr>
          <p:cNvPr id="3076" name="Slide Number Placeholder 4"/>
          <p:cNvSpPr>
            <a:spLocks noGrp="1"/>
          </p:cNvSpPr>
          <p:nvPr>
            <p:ph type="sldNum" sz="quarter" idx="4294967295"/>
          </p:nvPr>
        </p:nvSpPr>
        <p:spPr bwMode="auto">
          <a:xfrm>
            <a:off x="7009844" y="6245225"/>
            <a:ext cx="2134156"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b="1">
                <a:solidFill>
                  <a:schemeClr val="tx1"/>
                </a:solidFill>
                <a:latin typeface="Lucida Console" pitchFamily="49" charset="0"/>
              </a:defRPr>
            </a:lvl1pPr>
            <a:lvl2pPr marL="742950" indent="-285750">
              <a:defRPr sz="1600" b="1">
                <a:solidFill>
                  <a:schemeClr val="tx1"/>
                </a:solidFill>
                <a:latin typeface="Lucida Console" pitchFamily="49" charset="0"/>
              </a:defRPr>
            </a:lvl2pPr>
            <a:lvl3pPr marL="1143000" indent="-228600">
              <a:defRPr sz="1600" b="1">
                <a:solidFill>
                  <a:schemeClr val="tx1"/>
                </a:solidFill>
                <a:latin typeface="Lucida Console" pitchFamily="49" charset="0"/>
              </a:defRPr>
            </a:lvl3pPr>
            <a:lvl4pPr marL="1600200" indent="-228600">
              <a:defRPr sz="1600" b="1">
                <a:solidFill>
                  <a:schemeClr val="tx1"/>
                </a:solidFill>
                <a:latin typeface="Lucida Console" pitchFamily="49" charset="0"/>
              </a:defRPr>
            </a:lvl4pPr>
            <a:lvl5pPr marL="2057400" indent="-228600">
              <a:defRPr sz="1600" b="1">
                <a:solidFill>
                  <a:schemeClr val="tx1"/>
                </a:solidFill>
                <a:latin typeface="Lucida Console" pitchFamily="49" charset="0"/>
              </a:defRPr>
            </a:lvl5pPr>
            <a:lvl6pPr marL="2514600" indent="-228600" eaLnBrk="0" fontAlgn="base" hangingPunct="0">
              <a:spcBef>
                <a:spcPct val="0"/>
              </a:spcBef>
              <a:spcAft>
                <a:spcPct val="0"/>
              </a:spcAft>
              <a:defRPr sz="1600" b="1">
                <a:solidFill>
                  <a:schemeClr val="tx1"/>
                </a:solidFill>
                <a:latin typeface="Lucida Console" pitchFamily="49" charset="0"/>
              </a:defRPr>
            </a:lvl6pPr>
            <a:lvl7pPr marL="2971800" indent="-228600" eaLnBrk="0" fontAlgn="base" hangingPunct="0">
              <a:spcBef>
                <a:spcPct val="0"/>
              </a:spcBef>
              <a:spcAft>
                <a:spcPct val="0"/>
              </a:spcAft>
              <a:defRPr sz="1600" b="1">
                <a:solidFill>
                  <a:schemeClr val="tx1"/>
                </a:solidFill>
                <a:latin typeface="Lucida Console" pitchFamily="49" charset="0"/>
              </a:defRPr>
            </a:lvl7pPr>
            <a:lvl8pPr marL="3429000" indent="-228600" eaLnBrk="0" fontAlgn="base" hangingPunct="0">
              <a:spcBef>
                <a:spcPct val="0"/>
              </a:spcBef>
              <a:spcAft>
                <a:spcPct val="0"/>
              </a:spcAft>
              <a:defRPr sz="1600" b="1">
                <a:solidFill>
                  <a:schemeClr val="tx1"/>
                </a:solidFill>
                <a:latin typeface="Lucida Console" pitchFamily="49" charset="0"/>
              </a:defRPr>
            </a:lvl8pPr>
            <a:lvl9pPr marL="3886200" indent="-228600" eaLnBrk="0" fontAlgn="base" hangingPunct="0">
              <a:spcBef>
                <a:spcPct val="0"/>
              </a:spcBef>
              <a:spcAft>
                <a:spcPct val="0"/>
              </a:spcAft>
              <a:defRPr sz="1600" b="1">
                <a:solidFill>
                  <a:schemeClr val="tx1"/>
                </a:solidFill>
                <a:latin typeface="Lucida Console" pitchFamily="49" charset="0"/>
              </a:defRPr>
            </a:lvl9pPr>
          </a:lstStyle>
          <a:p>
            <a:fld id="{424024B4-9FF3-4EBC-8189-7BC826989B88}" type="slidenum">
              <a:rPr lang="en-US">
                <a:latin typeface="Arial" charset="0"/>
              </a:rPr>
              <a:pPr/>
              <a:t>9</a:t>
            </a:fld>
            <a:endParaRPr lang="en-US">
              <a:latin typeface="Arial" charset="0"/>
            </a:endParaRPr>
          </a:p>
        </p:txBody>
      </p:sp>
      <p:sp>
        <p:nvSpPr>
          <p:cNvPr id="2"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1214535451"/>
              </p:ext>
            </p:extLst>
          </p:nvPr>
        </p:nvGraphicFramePr>
        <p:xfrm>
          <a:off x="6037910" y="2142671"/>
          <a:ext cx="2844222" cy="4374587"/>
        </p:xfrm>
        <a:graphic>
          <a:graphicData uri="http://schemas.openxmlformats.org/presentationml/2006/ole">
            <mc:AlternateContent xmlns:mc="http://schemas.openxmlformats.org/markup-compatibility/2006">
              <mc:Choice xmlns:v="urn:schemas-microsoft-com:vml" Requires="v">
                <p:oleObj spid="_x0000_s38931" name="Visio" r:id="rId4" imgW="2973014" imgH="3430081" progId="Visio.Drawing.11">
                  <p:embed/>
                </p:oleObj>
              </mc:Choice>
              <mc:Fallback>
                <p:oleObj name="Visio" r:id="rId4" imgW="2973014" imgH="3430081" progId="Visio.Drawing.11">
                  <p:embed/>
                  <p:pic>
                    <p:nvPicPr>
                      <p:cNvPr id="0" name=""/>
                      <p:cNvPicPr>
                        <a:picLocks noChangeAspect="1" noChangeArrowheads="1"/>
                      </p:cNvPicPr>
                      <p:nvPr/>
                    </p:nvPicPr>
                    <p:blipFill>
                      <a:blip r:embed="rId5"/>
                      <a:srcRect/>
                      <a:stretch>
                        <a:fillRect/>
                      </a:stretch>
                    </p:blipFill>
                    <p:spPr bwMode="auto">
                      <a:xfrm>
                        <a:off x="6037910" y="2142671"/>
                        <a:ext cx="2844222" cy="4374587"/>
                      </a:xfrm>
                      <a:prstGeom prst="rect">
                        <a:avLst/>
                      </a:prstGeom>
                      <a:solidFill>
                        <a:schemeClr val="accent6">
                          <a:lumMod val="20000"/>
                          <a:lumOff val="80000"/>
                        </a:schemeClr>
                      </a:solidFill>
                    </p:spPr>
                  </p:pic>
                </p:oleObj>
              </mc:Fallback>
            </mc:AlternateContent>
          </a:graphicData>
        </a:graphic>
      </p:graphicFrame>
    </p:spTree>
    <p:extLst>
      <p:ext uri="{BB962C8B-B14F-4D97-AF65-F5344CB8AC3E}">
        <p14:creationId xmlns:p14="http://schemas.microsoft.com/office/powerpoint/2010/main" val="17566194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7402</TotalTime>
  <Words>1700</Words>
  <Application>Microsoft Office PowerPoint</Application>
  <PresentationFormat>On-screen Show (4:3)</PresentationFormat>
  <Paragraphs>302</Paragraphs>
  <Slides>33</Slides>
  <Notes>30</Notes>
  <HiddenSlides>0</HiddenSlides>
  <MMClips>1</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33</vt:i4>
      </vt:variant>
    </vt:vector>
  </HeadingPairs>
  <TitlesOfParts>
    <vt:vector size="36" baseType="lpstr">
      <vt:lpstr>Office Theme</vt:lpstr>
      <vt:lpstr>1_Office Theme</vt:lpstr>
      <vt:lpstr>Visio</vt:lpstr>
      <vt:lpstr>PowerPoint Presentation</vt:lpstr>
      <vt:lpstr>iSCSI: Getting Best Performance, High-Availability &amp; Virtualization</vt:lpstr>
      <vt:lpstr>To Begin, A Poll…</vt:lpstr>
      <vt:lpstr>The Storage War is Over &amp; Everybody Won</vt:lpstr>
      <vt:lpstr>iSCSI, the Protocol.  iSCSI, the Cabling.</vt:lpstr>
      <vt:lpstr>iSCSI:  Easy Enough for a Ten Year Old…Easy Enough for You!</vt:lpstr>
      <vt:lpstr>Network Accelerations in Server 2008 &amp; R2</vt:lpstr>
      <vt:lpstr>Getting Better Performance &amp; Availability</vt:lpstr>
      <vt:lpstr>Getting Better Performance &amp; Availability</vt:lpstr>
      <vt:lpstr>Getting Better Performance &amp; Availability</vt:lpstr>
      <vt:lpstr>Multiple Connections per Session</vt:lpstr>
      <vt:lpstr>Getting Better Performance &amp; Availability</vt:lpstr>
      <vt:lpstr>Getting Better Performance &amp; Availability</vt:lpstr>
      <vt:lpstr>Multipath I/O</vt:lpstr>
      <vt:lpstr>Which Option to Choose?</vt:lpstr>
      <vt:lpstr>Better Hyper-V Virtualization</vt:lpstr>
      <vt:lpstr>Single Server, Redundant Connections</vt:lpstr>
      <vt:lpstr>Single Server, Redundant Path</vt:lpstr>
      <vt:lpstr>Hyper-V Cluster, Minimal Configuration</vt:lpstr>
      <vt:lpstr>Hyper-V Cluster, Minimal Redundancy</vt:lpstr>
      <vt:lpstr>Hyper-V Cluster, Maximum Redundancy</vt:lpstr>
      <vt:lpstr>Hyper-V iSCSI Disk Options</vt:lpstr>
      <vt:lpstr>Which to Use?</vt:lpstr>
      <vt:lpstr>Hyper-V iSCSI Option #4</vt:lpstr>
      <vt:lpstr>Demartek Test Lab – Hyper-V </vt:lpstr>
      <vt:lpstr>Demartek Test Lab – 10Gb iSCSI Performance </vt:lpstr>
      <vt:lpstr>Demartek Test Lab – Jumbo Frames</vt:lpstr>
      <vt:lpstr>Demartek Test Lab – 1Gb vs. 10Gb iSCSI</vt:lpstr>
      <vt:lpstr>Demartek Test Lab – iSCSI </vt:lpstr>
      <vt:lpstr>Final Thoughts</vt:lpstr>
      <vt:lpstr>Q and      </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293</cp:revision>
  <dcterms:created xsi:type="dcterms:W3CDTF">2011-04-01T05:55:34Z</dcterms:created>
  <dcterms:modified xsi:type="dcterms:W3CDTF">2011-08-31T07:08:15Z</dcterms:modified>
</cp:coreProperties>
</file>