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tiff" ContentType="image/tiff"/>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1.xml" ContentType="application/vnd.openxmlformats-officedocument.presentationml.tags+xml"/>
  <Override PartName="/ppt/notesSlides/notesSlide22.xml" ContentType="application/vnd.openxmlformats-officedocument.presentationml.notesSlide+xml"/>
  <Override PartName="/ppt/tags/tag2.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1" r:id="rId1"/>
    <p:sldMasterId id="2147483675" r:id="rId2"/>
  </p:sldMasterIdLst>
  <p:notesMasterIdLst>
    <p:notesMasterId r:id="rId75"/>
  </p:notesMasterIdLst>
  <p:sldIdLst>
    <p:sldId id="256" r:id="rId3"/>
    <p:sldId id="257" r:id="rId4"/>
    <p:sldId id="258" r:id="rId5"/>
    <p:sldId id="259" r:id="rId6"/>
    <p:sldId id="261" r:id="rId7"/>
    <p:sldId id="263" r:id="rId8"/>
    <p:sldId id="262" r:id="rId9"/>
    <p:sldId id="264" r:id="rId10"/>
    <p:sldId id="266" r:id="rId11"/>
    <p:sldId id="267" r:id="rId12"/>
    <p:sldId id="270" r:id="rId13"/>
    <p:sldId id="265" r:id="rId14"/>
    <p:sldId id="271" r:id="rId15"/>
    <p:sldId id="273" r:id="rId16"/>
    <p:sldId id="337" r:id="rId17"/>
    <p:sldId id="274" r:id="rId18"/>
    <p:sldId id="276" r:id="rId19"/>
    <p:sldId id="281" r:id="rId20"/>
    <p:sldId id="277" r:id="rId21"/>
    <p:sldId id="278" r:id="rId22"/>
    <p:sldId id="285" r:id="rId23"/>
    <p:sldId id="279" r:id="rId24"/>
    <p:sldId id="289" r:id="rId25"/>
    <p:sldId id="290" r:id="rId26"/>
    <p:sldId id="291" r:id="rId27"/>
    <p:sldId id="292" r:id="rId28"/>
    <p:sldId id="338" r:id="rId29"/>
    <p:sldId id="339" r:id="rId30"/>
    <p:sldId id="293" r:id="rId31"/>
    <p:sldId id="294" r:id="rId32"/>
    <p:sldId id="280" r:id="rId33"/>
    <p:sldId id="275" r:id="rId34"/>
    <p:sldId id="283" r:id="rId35"/>
    <p:sldId id="284" r:id="rId36"/>
    <p:sldId id="328" r:id="rId37"/>
    <p:sldId id="329" r:id="rId38"/>
    <p:sldId id="299" r:id="rId39"/>
    <p:sldId id="314" r:id="rId40"/>
    <p:sldId id="315" r:id="rId41"/>
    <p:sldId id="316" r:id="rId42"/>
    <p:sldId id="317" r:id="rId43"/>
    <p:sldId id="318" r:id="rId44"/>
    <p:sldId id="319" r:id="rId45"/>
    <p:sldId id="320" r:id="rId46"/>
    <p:sldId id="321" r:id="rId47"/>
    <p:sldId id="322" r:id="rId48"/>
    <p:sldId id="323" r:id="rId49"/>
    <p:sldId id="324" r:id="rId50"/>
    <p:sldId id="325" r:id="rId51"/>
    <p:sldId id="326" r:id="rId52"/>
    <p:sldId id="327" r:id="rId53"/>
    <p:sldId id="300" r:id="rId54"/>
    <p:sldId id="301" r:id="rId55"/>
    <p:sldId id="303" r:id="rId56"/>
    <p:sldId id="312" r:id="rId57"/>
    <p:sldId id="336" r:id="rId58"/>
    <p:sldId id="305" r:id="rId59"/>
    <p:sldId id="306" r:id="rId60"/>
    <p:sldId id="307" r:id="rId61"/>
    <p:sldId id="308" r:id="rId62"/>
    <p:sldId id="331" r:id="rId63"/>
    <p:sldId id="332" r:id="rId64"/>
    <p:sldId id="340" r:id="rId65"/>
    <p:sldId id="341" r:id="rId66"/>
    <p:sldId id="333" r:id="rId67"/>
    <p:sldId id="334" r:id="rId68"/>
    <p:sldId id="309" r:id="rId69"/>
    <p:sldId id="310" r:id="rId70"/>
    <p:sldId id="311" r:id="rId71"/>
    <p:sldId id="313" r:id="rId72"/>
    <p:sldId id="345" r:id="rId73"/>
    <p:sldId id="347" r:id="rId74"/>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5D5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18" autoAdjust="0"/>
    <p:restoredTop sz="89522" autoAdjust="0"/>
  </p:normalViewPr>
  <p:slideViewPr>
    <p:cSldViewPr>
      <p:cViewPr varScale="1">
        <p:scale>
          <a:sx n="75" d="100"/>
          <a:sy n="75" d="100"/>
        </p:scale>
        <p:origin x="-1474" y="-8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1546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E06EBA33-9912-4E6D-8641-74AF26120610}" type="datetimeFigureOut">
              <a:rPr lang="en-AU" smtClean="0"/>
              <a:pPr/>
              <a:t>2/09/2011</a:t>
            </a:fld>
            <a:endParaRPr lang="en-AU" dirty="0"/>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7197675D-4387-41F8-B8C6-7CC8478FE5B9}" type="slidenum">
              <a:rPr lang="en-AU" smtClean="0"/>
              <a:pPr/>
              <a:t>‹#›</a:t>
            </a:fld>
            <a:endParaRPr lang="en-AU" dirty="0"/>
          </a:p>
        </p:txBody>
      </p:sp>
    </p:spTree>
    <p:extLst>
      <p:ext uri="{BB962C8B-B14F-4D97-AF65-F5344CB8AC3E}">
        <p14:creationId xmlns:p14="http://schemas.microsoft.com/office/powerpoint/2010/main" val="36434015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7197675D-4387-41F8-B8C6-7CC8478FE5B9}" type="slidenum">
              <a:rPr lang="en-AU" smtClean="0"/>
              <a:pPr/>
              <a:t>1</a:t>
            </a:fld>
            <a:endParaRPr lang="en-AU"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7197675D-4387-41F8-B8C6-7CC8478FE5B9}" type="slidenum">
              <a:rPr lang="en-AU" smtClean="0"/>
              <a:pPr/>
              <a:t>10</a:t>
            </a:fld>
            <a:endParaRPr lang="en-AU"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7197675D-4387-41F8-B8C6-7CC8478FE5B9}" type="slidenum">
              <a:rPr lang="en-AU" smtClean="0"/>
              <a:pPr/>
              <a:t>11</a:t>
            </a:fld>
            <a:endParaRPr lang="en-AU"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197675D-4387-41F8-B8C6-7CC8478FE5B9}" type="slidenum">
              <a:rPr lang="en-AU" smtClean="0"/>
              <a:pPr/>
              <a:t>12</a:t>
            </a:fld>
            <a:endParaRPr lang="en-AU" dirty="0"/>
          </a:p>
        </p:txBody>
      </p:sp>
    </p:spTree>
    <p:extLst>
      <p:ext uri="{BB962C8B-B14F-4D97-AF65-F5344CB8AC3E}">
        <p14:creationId xmlns:p14="http://schemas.microsoft.com/office/powerpoint/2010/main" val="42706608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7197675D-4387-41F8-B8C6-7CC8478FE5B9}" type="slidenum">
              <a:rPr lang="en-AU" smtClean="0"/>
              <a:pPr/>
              <a:t>13</a:t>
            </a:fld>
            <a:endParaRPr lang="en-AU"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7197675D-4387-41F8-B8C6-7CC8478FE5B9}" type="slidenum">
              <a:rPr lang="en-AU" smtClean="0"/>
              <a:pPr/>
              <a:t>14</a:t>
            </a:fld>
            <a:endParaRPr lang="en-AU"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7197675D-4387-41F8-B8C6-7CC8478FE5B9}" type="slidenum">
              <a:rPr lang="en-AU" smtClean="0"/>
              <a:pPr/>
              <a:t>15</a:t>
            </a:fld>
            <a:endParaRPr lang="en-AU"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7197675D-4387-41F8-B8C6-7CC8478FE5B9}" type="slidenum">
              <a:rPr lang="en-AU" smtClean="0"/>
              <a:pPr/>
              <a:t>16</a:t>
            </a:fld>
            <a:endParaRPr lang="en-AU"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7197675D-4387-41F8-B8C6-7CC8478FE5B9}" type="slidenum">
              <a:rPr lang="en-AU" smtClean="0"/>
              <a:pPr/>
              <a:t>17</a:t>
            </a:fld>
            <a:endParaRPr lang="en-AU"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7197675D-4387-41F8-B8C6-7CC8478FE5B9}" type="slidenum">
              <a:rPr lang="en-AU" smtClean="0"/>
              <a:pPr/>
              <a:t>18</a:t>
            </a:fld>
            <a:endParaRPr lang="en-AU"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p:txBody>
      </p:sp>
      <p:sp>
        <p:nvSpPr>
          <p:cNvPr id="4" name="Slide Number Placeholder 3"/>
          <p:cNvSpPr>
            <a:spLocks noGrp="1"/>
          </p:cNvSpPr>
          <p:nvPr>
            <p:ph type="sldNum" sz="quarter" idx="10"/>
          </p:nvPr>
        </p:nvSpPr>
        <p:spPr/>
        <p:txBody>
          <a:bodyPr/>
          <a:lstStyle/>
          <a:p>
            <a:fld id="{50C66ECA-9018-44B2-BEC1-789DE54611FB}" type="slidenum">
              <a:rPr lang="en-US" smtClean="0"/>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197675D-4387-41F8-B8C6-7CC8478FE5B9}" type="slidenum">
              <a:rPr lang="en-AU" smtClean="0"/>
              <a:pPr/>
              <a:t>2</a:t>
            </a:fld>
            <a:endParaRPr lang="en-AU" dirty="0"/>
          </a:p>
        </p:txBody>
      </p:sp>
    </p:spTree>
    <p:extLst>
      <p:ext uri="{BB962C8B-B14F-4D97-AF65-F5344CB8AC3E}">
        <p14:creationId xmlns:p14="http://schemas.microsoft.com/office/powerpoint/2010/main" val="4533045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50C66ECA-9018-44B2-BEC1-789DE54611FB}" type="slidenum">
              <a:rPr lang="en-US" smtClean="0"/>
              <a:pPr/>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50C66ECA-9018-44B2-BEC1-789DE54611FB}" type="slidenum">
              <a:rPr lang="en-US" smtClean="0"/>
              <a:pPr/>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pPr>
              <a:defRPr/>
            </a:pPr>
            <a:fld id="{9D773873-F532-4777-9134-4D8BDD268C96}" type="slidenum">
              <a:rPr lang="en-US" smtClean="0"/>
              <a:pPr>
                <a:defRPr/>
              </a:pPr>
              <a:t>33</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pPr>
              <a:defRPr/>
            </a:pPr>
            <a:fld id="{9D773873-F532-4777-9134-4D8BDD268C96}" type="slidenum">
              <a:rPr lang="en-US" smtClean="0"/>
              <a:pPr>
                <a:defRPr/>
              </a:pPr>
              <a:t>34</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9/2/2011 11:54 AM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72</a:t>
            </a:fld>
            <a:endParaRPr lang="en-US" dirty="0"/>
          </a:p>
        </p:txBody>
      </p:sp>
      <p:sp>
        <p:nvSpPr>
          <p:cNvPr id="12" name="Slide Image Placeholder 11"/>
          <p:cNvSpPr>
            <a:spLocks noGrp="1" noRot="1" noChangeAspect="1"/>
          </p:cNvSpPr>
          <p:nvPr>
            <p:ph type="sldImg"/>
          </p:nvPr>
        </p:nvSpPr>
        <p:spPr>
          <a:xfrm>
            <a:off x="1521610" y="496332"/>
            <a:ext cx="3704103" cy="3041757"/>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7197675D-4387-41F8-B8C6-7CC8478FE5B9}" type="slidenum">
              <a:rPr lang="en-AU" smtClean="0"/>
              <a:pPr/>
              <a:t>3</a:t>
            </a:fld>
            <a:endParaRPr lang="en-AU"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7197675D-4387-41F8-B8C6-7CC8478FE5B9}" type="slidenum">
              <a:rPr lang="en-AU" smtClean="0"/>
              <a:pPr/>
              <a:t>4</a:t>
            </a:fld>
            <a:endParaRPr lang="en-AU"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197675D-4387-41F8-B8C6-7CC8478FE5B9}" type="slidenum">
              <a:rPr lang="en-AU" smtClean="0"/>
              <a:pPr/>
              <a:t>5</a:t>
            </a:fld>
            <a:endParaRPr lang="en-AU" dirty="0"/>
          </a:p>
        </p:txBody>
      </p:sp>
    </p:spTree>
    <p:extLst>
      <p:ext uri="{BB962C8B-B14F-4D97-AF65-F5344CB8AC3E}">
        <p14:creationId xmlns:p14="http://schemas.microsoft.com/office/powerpoint/2010/main" val="31744188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197675D-4387-41F8-B8C6-7CC8478FE5B9}" type="slidenum">
              <a:rPr lang="en-AU" smtClean="0"/>
              <a:pPr/>
              <a:t>6</a:t>
            </a:fld>
            <a:endParaRPr lang="en-AU" dirty="0"/>
          </a:p>
        </p:txBody>
      </p:sp>
    </p:spTree>
    <p:extLst>
      <p:ext uri="{BB962C8B-B14F-4D97-AF65-F5344CB8AC3E}">
        <p14:creationId xmlns:p14="http://schemas.microsoft.com/office/powerpoint/2010/main" val="1368820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197675D-4387-41F8-B8C6-7CC8478FE5B9}" type="slidenum">
              <a:rPr lang="en-AU" smtClean="0"/>
              <a:pPr/>
              <a:t>7</a:t>
            </a:fld>
            <a:endParaRPr lang="en-AU" dirty="0"/>
          </a:p>
        </p:txBody>
      </p:sp>
    </p:spTree>
    <p:extLst>
      <p:ext uri="{BB962C8B-B14F-4D97-AF65-F5344CB8AC3E}">
        <p14:creationId xmlns:p14="http://schemas.microsoft.com/office/powerpoint/2010/main" val="33921783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7197675D-4387-41F8-B8C6-7CC8478FE5B9}" type="slidenum">
              <a:rPr lang="en-AU" smtClean="0"/>
              <a:pPr/>
              <a:t>8</a:t>
            </a:fld>
            <a:endParaRPr lang="en-AU"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AU" dirty="0"/>
          </a:p>
        </p:txBody>
      </p:sp>
      <p:sp>
        <p:nvSpPr>
          <p:cNvPr id="4" name="Slide Number Placeholder 3"/>
          <p:cNvSpPr>
            <a:spLocks noGrp="1"/>
          </p:cNvSpPr>
          <p:nvPr>
            <p:ph type="sldNum" sz="quarter" idx="10"/>
          </p:nvPr>
        </p:nvSpPr>
        <p:spPr/>
        <p:txBody>
          <a:bodyPr/>
          <a:lstStyle/>
          <a:p>
            <a:fld id="{7197675D-4387-41F8-B8C6-7CC8478FE5B9}" type="slidenum">
              <a:rPr lang="en-AU" smtClean="0"/>
              <a:pPr/>
              <a:t>9</a:t>
            </a:fld>
            <a:endParaRPr lang="en-AU"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8" y="2348880"/>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473A7FEB-CE57-4E4E-B682-F2FD78146B20}" type="datetimeFigureOut">
              <a:rPr lang="en-AU" smtClean="0"/>
              <a:pPr/>
              <a:t>2/09/2011</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35E1FB18-456E-4705-9351-4AC860C0E36A}" type="slidenum">
              <a:rPr lang="en-AU" smtClean="0"/>
              <a:pPr/>
              <a:t>‹#›</a:t>
            </a:fld>
            <a:endParaRPr lang="en-A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73A7FEB-CE57-4E4E-B682-F2FD78146B20}" type="datetimeFigureOut">
              <a:rPr lang="en-AU" smtClean="0"/>
              <a:pPr/>
              <a:t>2/09/2011</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35E1FB18-456E-4705-9351-4AC860C0E36A}"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473A7FEB-CE57-4E4E-B682-F2FD78146B20}" type="datetimeFigureOut">
              <a:rPr lang="en-AU" smtClean="0"/>
              <a:pPr/>
              <a:t>2/09/2011</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35E1FB18-456E-4705-9351-4AC860C0E36A}"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Date Placeholder 3"/>
          <p:cNvSpPr>
            <a:spLocks noGrp="1"/>
          </p:cNvSpPr>
          <p:nvPr>
            <p:ph type="dt" sz="half" idx="10"/>
          </p:nvPr>
        </p:nvSpPr>
        <p:spPr/>
        <p:txBody>
          <a:bodyPr/>
          <a:lstStyle/>
          <a:p>
            <a:fld id="{473A7FEB-CE57-4E4E-B682-F2FD78146B20}" type="datetimeFigureOut">
              <a:rPr lang="en-AU" smtClean="0"/>
              <a:pPr/>
              <a:t>2/09/2011</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35E1FB18-456E-4705-9351-4AC860C0E36A}"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rot="5400000">
            <a:off x="281379" y="662836"/>
            <a:ext cx="1475656" cy="671279"/>
          </a:xfrm>
          <a:prstGeom prst="rect">
            <a:avLst/>
          </a:prstGeom>
          <a:noFill/>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p:nvPicPr>
        <p:blipFill>
          <a:blip r:embed="rId2" cstate="email"/>
          <a:srcRect/>
          <a:stretch>
            <a:fillRect/>
          </a:stretch>
        </p:blipFill>
        <p:spPr bwMode="auto">
          <a:xfrm>
            <a:off x="0" y="0"/>
            <a:ext cx="9144000" cy="6858000"/>
          </a:xfrm>
          <a:prstGeom prst="rect">
            <a:avLst/>
          </a:prstGeom>
          <a:noFill/>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8" y="2348880"/>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solidFill>
                  <a:srgbClr val="FFFFFF"/>
                </a:solidFill>
              </a:rPr>
              <a:pPr/>
              <a:t>2/09/2011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21097973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2/09/2011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9137170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2/09/2011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l="71250" t="7222" r="5833" b="65833"/>
          <a:stretch/>
        </p:blipFill>
        <p:spPr bwMode="auto">
          <a:xfrm>
            <a:off x="6515100" y="1619250"/>
            <a:ext cx="2095500" cy="1847850"/>
          </a:xfrm>
          <a:prstGeom prst="rect">
            <a:avLst/>
          </a:prstGeom>
          <a:noFill/>
        </p:spPr>
      </p:pic>
    </p:spTree>
    <p:extLst>
      <p:ext uri="{BB962C8B-B14F-4D97-AF65-F5344CB8AC3E}">
        <p14:creationId xmlns:p14="http://schemas.microsoft.com/office/powerpoint/2010/main" val="10778824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pic>
        <p:nvPicPr>
          <p:cNvPr id="9"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r="70625" b="72361"/>
          <a:stretch/>
        </p:blipFill>
        <p:spPr bwMode="auto">
          <a:xfrm>
            <a:off x="6432476" y="-12923"/>
            <a:ext cx="2686050" cy="1895475"/>
          </a:xfrm>
          <a:prstGeom prst="rect">
            <a:avLst/>
          </a:prstGeom>
          <a:noFill/>
          <a:effectLst>
            <a:softEdge rad="127000"/>
          </a:effectLst>
        </p:spPr>
      </p:pic>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2/09/2011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l="71250" t="7222" r="5833" b="65833"/>
          <a:stretch/>
        </p:blipFill>
        <p:spPr bwMode="auto">
          <a:xfrm>
            <a:off x="6515100" y="1619250"/>
            <a:ext cx="2095500" cy="1847850"/>
          </a:xfrm>
          <a:prstGeom prst="rect">
            <a:avLst/>
          </a:prstGeom>
          <a:noFill/>
        </p:spPr>
      </p:pic>
    </p:spTree>
    <p:extLst>
      <p:ext uri="{BB962C8B-B14F-4D97-AF65-F5344CB8AC3E}">
        <p14:creationId xmlns:p14="http://schemas.microsoft.com/office/powerpoint/2010/main" val="18114982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userDrawn="1"/>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AU" dirty="0">
              <a:solidFill>
                <a:srgbClr val="000000"/>
              </a:solidFill>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72"/>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solidFill>
                  <a:srgbClr val="000000">
                    <a:lumMod val="50000"/>
                    <a:lumOff val="50000"/>
                  </a:srgbClr>
                </a:solidFill>
              </a:rPr>
              <a:pPr/>
              <a:t>2/09/2011</a:t>
            </a:fld>
            <a:endParaRPr lang="en-AU" dirty="0">
              <a:solidFill>
                <a:srgbClr val="000000">
                  <a:lumMod val="50000"/>
                  <a:lumOff val="50000"/>
                </a:srgbClr>
              </a:solidFill>
            </a:endParaRPr>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solidFill>
                  <a:srgbClr val="000000">
                    <a:lumMod val="50000"/>
                    <a:lumOff val="50000"/>
                  </a:srgbClr>
                </a:solidFill>
              </a:rPr>
              <a:pPr/>
              <a:t>‹#›</a:t>
            </a:fld>
            <a:endParaRPr lang="en-AU" dirty="0">
              <a:solidFill>
                <a:srgbClr val="000000">
                  <a:lumMod val="50000"/>
                  <a:lumOff val="50000"/>
                </a:srgbClr>
              </a:solidFill>
            </a:endParaRPr>
          </a:p>
        </p:txBody>
      </p:sp>
    </p:spTree>
    <p:extLst>
      <p:ext uri="{BB962C8B-B14F-4D97-AF65-F5344CB8AC3E}">
        <p14:creationId xmlns:p14="http://schemas.microsoft.com/office/powerpoint/2010/main" val="37130965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2/09/2011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12100878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Date Placeholder 3"/>
          <p:cNvSpPr>
            <a:spLocks noGrp="1"/>
          </p:cNvSpPr>
          <p:nvPr>
            <p:ph type="dt" sz="half" idx="10"/>
          </p:nvPr>
        </p:nvSpPr>
        <p:spPr/>
        <p:txBody>
          <a:bodyPr/>
          <a:lstStyle/>
          <a:p>
            <a:fld id="{473A7FEB-CE57-4E4E-B682-F2FD78146B20}" type="datetimeFigureOut">
              <a:rPr lang="en-AU" smtClean="0"/>
              <a:pPr/>
              <a:t>2/09/2011</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35E1FB18-456E-4705-9351-4AC860C0E36A}"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2/09/2011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3" descr="O:\Wunderman\CLIENTS\Microsoft\_SMIC_FY11\SMIC1062 TechEd 2011\Creative\Digital\2_concept\powerpoint\teched11_powerpoint_page1.jpg"/>
          <p:cNvPicPr>
            <a:picLocks noChangeAspect="1" noChangeArrowheads="1"/>
          </p:cNvPicPr>
          <p:nvPr userDrawn="1"/>
        </p:nvPicPr>
        <p:blipFill rotWithShape="1">
          <a:blip r:embed="rId2" cstate="email"/>
          <a:srcRect r="62392" b="75756"/>
          <a:stretch/>
        </p:blipFill>
        <p:spPr bwMode="auto">
          <a:xfrm>
            <a:off x="5940152" y="476672"/>
            <a:ext cx="2502743" cy="1210040"/>
          </a:xfrm>
          <a:prstGeom prst="rect">
            <a:avLst/>
          </a:prstGeom>
          <a:noFill/>
        </p:spPr>
      </p:pic>
    </p:spTree>
    <p:extLst>
      <p:ext uri="{BB962C8B-B14F-4D97-AF65-F5344CB8AC3E}">
        <p14:creationId xmlns:p14="http://schemas.microsoft.com/office/powerpoint/2010/main" val="15325554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solidFill>
                  <a:srgbClr val="FFFFFF"/>
                </a:solidFill>
              </a:rPr>
              <a:pPr/>
              <a:t>2/09/2011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258603017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solidFill>
                  <a:srgbClr val="FFFFFF"/>
                </a:solidFill>
              </a:rPr>
              <a:pPr/>
              <a:t>2/09/2011</a:t>
            </a:fld>
            <a:endParaRPr lang="en-AU" dirty="0">
              <a:solidFill>
                <a:srgbClr val="FFFFFF"/>
              </a:solidFill>
            </a:endParaRPr>
          </a:p>
        </p:txBody>
      </p:sp>
      <p:sp>
        <p:nvSpPr>
          <p:cNvPr id="8" name="Footer Placeholder 7"/>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9" name="Slide Number Placeholder 8"/>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48514192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5" name="Slide Number Placeholder 4"/>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59724894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4" name="Slide Number Placeholder 3"/>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259761273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solidFill>
                  <a:srgbClr val="FFFFFF"/>
                </a:solidFill>
              </a:rPr>
              <a:pPr/>
              <a:t>2/09/2011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39933374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solidFill>
                  <a:srgbClr val="FFFFFF"/>
                </a:solidFill>
              </a:rPr>
              <a:pPr/>
              <a:t>2/09/2011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246577763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solidFill>
                  <a:srgbClr val="FFFFFF"/>
                </a:solidFill>
              </a:rPr>
              <a:pPr/>
              <a:t>2/09/2011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82584862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solidFill>
                  <a:srgbClr val="FFFFFF"/>
                </a:solidFill>
              </a:rPr>
              <a:pPr/>
              <a:t>2/09/2011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rot="5400000">
            <a:off x="281379" y="662836"/>
            <a:ext cx="1475656" cy="671279"/>
          </a:xfrm>
          <a:prstGeom prst="rect">
            <a:avLst/>
          </a:prstGeom>
          <a:noFill/>
        </p:spPr>
      </p:pic>
    </p:spTree>
    <p:extLst>
      <p:ext uri="{BB962C8B-B14F-4D97-AF65-F5344CB8AC3E}">
        <p14:creationId xmlns:p14="http://schemas.microsoft.com/office/powerpoint/2010/main" val="102908382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extLst>
      <p:ext uri="{BB962C8B-B14F-4D97-AF65-F5344CB8AC3E}">
        <p14:creationId xmlns:p14="http://schemas.microsoft.com/office/powerpoint/2010/main" val="8062786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AU" dirty="0">
              <a:ln>
                <a:noFill/>
              </a:ln>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72"/>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473A7FEB-CE57-4E4E-B682-F2FD78146B20}" type="datetimeFigureOut">
              <a:rPr lang="en-AU" smtClean="0"/>
              <a:pPr/>
              <a:t>2/09/2011</a:t>
            </a:fld>
            <a:endParaRPr lang="en-AU" dirty="0"/>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endParaRPr lang="en-AU" dirty="0"/>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35E1FB18-456E-4705-9351-4AC860C0E36A}" type="slidenum">
              <a:rPr lang="en-AU" smtClean="0"/>
              <a:pPr/>
              <a:t>‹#›</a:t>
            </a:fld>
            <a:endParaRPr lang="en-A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73A7FEB-CE57-4E4E-B682-F2FD78146B20}" type="datetimeFigureOut">
              <a:rPr lang="en-AU" smtClean="0"/>
              <a:pPr/>
              <a:t>2/09/2011</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35E1FB18-456E-4705-9351-4AC860C0E36A}" type="slidenum">
              <a:rPr lang="en-AU" smtClean="0"/>
              <a:pPr/>
              <a:t>‹#›</a:t>
            </a:fld>
            <a:endParaRPr lang="en-A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473A7FEB-CE57-4E4E-B682-F2FD78146B20}" type="datetimeFigureOut">
              <a:rPr lang="en-AU" smtClean="0"/>
              <a:pPr/>
              <a:t>2/09/2011</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35E1FB18-456E-4705-9351-4AC860C0E36A}"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7" name="Date Placeholder 6"/>
          <p:cNvSpPr>
            <a:spLocks noGrp="1"/>
          </p:cNvSpPr>
          <p:nvPr>
            <p:ph type="dt" sz="half" idx="10"/>
          </p:nvPr>
        </p:nvSpPr>
        <p:spPr/>
        <p:txBody>
          <a:bodyPr/>
          <a:lstStyle/>
          <a:p>
            <a:fld id="{473A7FEB-CE57-4E4E-B682-F2FD78146B20}" type="datetimeFigureOut">
              <a:rPr lang="en-AU" smtClean="0"/>
              <a:pPr/>
              <a:t>2/09/2011</a:t>
            </a:fld>
            <a:endParaRPr lang="en-AU" dirty="0"/>
          </a:p>
        </p:txBody>
      </p:sp>
      <p:sp>
        <p:nvSpPr>
          <p:cNvPr id="8" name="Footer Placeholder 7"/>
          <p:cNvSpPr>
            <a:spLocks noGrp="1"/>
          </p:cNvSpPr>
          <p:nvPr>
            <p:ph type="ftr" sz="quarter" idx="11"/>
          </p:nvPr>
        </p:nvSpPr>
        <p:spPr/>
        <p:txBody>
          <a:bodyPr/>
          <a:lstStyle/>
          <a:p>
            <a:endParaRPr lang="en-AU" dirty="0"/>
          </a:p>
        </p:txBody>
      </p:sp>
      <p:sp>
        <p:nvSpPr>
          <p:cNvPr id="9" name="Slide Number Placeholder 8"/>
          <p:cNvSpPr>
            <a:spLocks noGrp="1"/>
          </p:cNvSpPr>
          <p:nvPr>
            <p:ph type="sldNum" sz="quarter" idx="12"/>
          </p:nvPr>
        </p:nvSpPr>
        <p:spPr/>
        <p:txBody>
          <a:bodyPr/>
          <a:lstStyle/>
          <a:p>
            <a:fld id="{35E1FB18-456E-4705-9351-4AC860C0E36A}" type="slidenum">
              <a:rPr lang="en-AU" smtClean="0"/>
              <a:pPr/>
              <a:t>‹#›</a:t>
            </a:fld>
            <a:endParaRPr lang="en-AU" dirty="0"/>
          </a:p>
        </p:txBody>
      </p:sp>
      <p:pic>
        <p:nvPicPr>
          <p:cNvPr id="11"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endParaRPr lang="en-AU" dirty="0"/>
          </a:p>
        </p:txBody>
      </p:sp>
      <p:sp>
        <p:nvSpPr>
          <p:cNvPr id="5" name="Slide Number Placeholder 4"/>
          <p:cNvSpPr>
            <a:spLocks noGrp="1"/>
          </p:cNvSpPr>
          <p:nvPr>
            <p:ph type="sldNum" sz="quarter" idx="12"/>
          </p:nvPr>
        </p:nvSpPr>
        <p:spPr/>
        <p:txBody>
          <a:bodyPr/>
          <a:lstStyle/>
          <a:p>
            <a:fld id="{35E1FB18-456E-4705-9351-4AC860C0E36A}" type="slidenum">
              <a:rPr lang="en-AU" smtClean="0"/>
              <a:pPr/>
              <a:t>‹#›</a:t>
            </a:fld>
            <a:endParaRPr lang="en-AU" dirty="0"/>
          </a:p>
        </p:txBody>
      </p:sp>
      <p:pic>
        <p:nvPicPr>
          <p:cNvPr id="6146"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AU" dirty="0"/>
          </a:p>
        </p:txBody>
      </p:sp>
      <p:sp>
        <p:nvSpPr>
          <p:cNvPr id="4" name="Slide Number Placeholder 3"/>
          <p:cNvSpPr>
            <a:spLocks noGrp="1"/>
          </p:cNvSpPr>
          <p:nvPr>
            <p:ph type="sldNum" sz="quarter" idx="12"/>
          </p:nvPr>
        </p:nvSpPr>
        <p:spPr/>
        <p:txBody>
          <a:bodyPr/>
          <a:lstStyle/>
          <a:p>
            <a:fld id="{35E1FB18-456E-4705-9351-4AC860C0E36A}" type="slidenum">
              <a:rPr lang="en-AU" smtClean="0"/>
              <a:pPr/>
              <a:t>‹#›</a:t>
            </a:fld>
            <a:endParaRPr lang="en-AU" dirty="0"/>
          </a:p>
        </p:txBody>
      </p:sp>
      <p:pic>
        <p:nvPicPr>
          <p:cNvPr id="5"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73A7FEB-CE57-4E4E-B682-F2FD78146B20}" type="datetimeFigureOut">
              <a:rPr lang="en-AU" smtClean="0"/>
              <a:pPr/>
              <a:t>2/09/2011</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35E1FB18-456E-4705-9351-4AC860C0E36A}"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image" Target="../media/image1.jpe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theme" Target="../theme/theme2.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15"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fld id="{473A7FEB-CE57-4E4E-B682-F2FD78146B20}" type="datetimeFigureOut">
              <a:rPr lang="en-AU" smtClean="0"/>
              <a:pPr/>
              <a:t>2/09/2011</a:t>
            </a:fld>
            <a:endParaRPr lang="en-AU"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endParaRPr lang="en-AU"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fld id="{35E1FB18-456E-4705-9351-4AC860C0E36A}" type="slidenum">
              <a:rPr lang="en-AU" smtClean="0"/>
              <a:pPr/>
              <a:t>‹#›</a:t>
            </a:fld>
            <a:endParaRPr lang="en-AU" dirty="0"/>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18"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fld id="{1434DAEF-ADEF-4314-AB1F-69B7FB6E84BE}" type="datetime1">
              <a:rPr lang="en-AU" smtClean="0">
                <a:solidFill>
                  <a:srgbClr val="FFFFFF"/>
                </a:solidFill>
              </a:rPr>
              <a:pPr/>
              <a:t>2/09/2011</a:t>
            </a:fld>
            <a:endParaRPr lang="en-AU" dirty="0">
              <a:solidFill>
                <a:srgbClr val="FFFFFF"/>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2237036760"/>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 id="2147483690" r:id="rId15"/>
    <p:sldLayoutId id="2147483691" r:id="rId16"/>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8" Type="http://schemas.openxmlformats.org/officeDocument/2006/relationships/image" Target="../media/image19.gif"/><Relationship Id="rId3" Type="http://schemas.openxmlformats.org/officeDocument/2006/relationships/image" Target="../media/image14.png"/><Relationship Id="rId7" Type="http://schemas.openxmlformats.org/officeDocument/2006/relationships/image" Target="../media/image18.gif"/><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20.jpe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20.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21.png"/><Relationship Id="rId7" Type="http://schemas.openxmlformats.org/officeDocument/2006/relationships/image" Target="../media/image16.png"/><Relationship Id="rId12"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image" Target="../media/image24.png"/><Relationship Id="rId5" Type="http://schemas.openxmlformats.org/officeDocument/2006/relationships/image" Target="../media/image14.png"/><Relationship Id="rId10" Type="http://schemas.openxmlformats.org/officeDocument/2006/relationships/image" Target="../media/image23.png"/><Relationship Id="rId4" Type="http://schemas.openxmlformats.org/officeDocument/2006/relationships/image" Target="../media/image22.png"/><Relationship Id="rId9" Type="http://schemas.openxmlformats.org/officeDocument/2006/relationships/image" Target="../media/image20.jpeg"/></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14.png"/><Relationship Id="rId7" Type="http://schemas.openxmlformats.org/officeDocument/2006/relationships/image" Target="../media/image20.jpeg"/><Relationship Id="rId12"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7.jpeg"/><Relationship Id="rId11" Type="http://schemas.openxmlformats.org/officeDocument/2006/relationships/image" Target="../media/image24.png"/><Relationship Id="rId5" Type="http://schemas.openxmlformats.org/officeDocument/2006/relationships/image" Target="../media/image16.png"/><Relationship Id="rId10" Type="http://schemas.openxmlformats.org/officeDocument/2006/relationships/image" Target="../media/image23.png"/><Relationship Id="rId4" Type="http://schemas.openxmlformats.org/officeDocument/2006/relationships/image" Target="../media/image15.png"/><Relationship Id="rId9" Type="http://schemas.openxmlformats.org/officeDocument/2006/relationships/image" Target="../media/image5.jpeg"/></Relationships>
</file>

<file path=ppt/slides/_rels/slide1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4.png"/><Relationship Id="rId7" Type="http://schemas.openxmlformats.org/officeDocument/2006/relationships/image" Target="../media/image20.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png"/><Relationship Id="rId10" Type="http://schemas.openxmlformats.org/officeDocument/2006/relationships/image" Target="../media/image25.png"/><Relationship Id="rId4" Type="http://schemas.openxmlformats.org/officeDocument/2006/relationships/image" Target="../media/image15.png"/><Relationship Id="rId9" Type="http://schemas.openxmlformats.org/officeDocument/2006/relationships/image" Target="../media/image24.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Layout" Target="../slideLayouts/slideLayout2.xml"/><Relationship Id="rId1" Type="http://schemas.openxmlformats.org/officeDocument/2006/relationships/video" Target="file:///H:\SEC317_Clarke\mptour-faster.wmv"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Layout" Target="../slideLayouts/slideLayout2.xml"/><Relationship Id="rId1" Type="http://schemas.openxmlformats.org/officeDocument/2006/relationships/video" Target="file:///H:\SEC317_Clarke\Topology%20Viewer%20demo.wmv"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Layout" Target="../slideLayouts/slideLayout2.xml"/><Relationship Id="rId1" Type="http://schemas.openxmlformats.org/officeDocument/2006/relationships/video" Target="file:///H:\SEC317_Clarke\Reporting%20demo.wmv"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7.tiff"/><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2.xml"/><Relationship Id="rId1" Type="http://schemas.openxmlformats.org/officeDocument/2006/relationships/video" Target="file:///H:\SEC317_Clarke\SLD%20demo.wmv"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0.png"/><Relationship Id="rId3" Type="http://schemas.openxmlformats.org/officeDocument/2006/relationships/notesSlide" Target="../notesSlides/notesSlide22.xml"/><Relationship Id="rId7" Type="http://schemas.openxmlformats.org/officeDocument/2006/relationships/image" Target="../media/image37.png"/><Relationship Id="rId12" Type="http://schemas.openxmlformats.org/officeDocument/2006/relationships/image" Target="../media/image39.png"/><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36.png"/><Relationship Id="rId11" Type="http://schemas.openxmlformats.org/officeDocument/2006/relationships/image" Target="../media/image23.png"/><Relationship Id="rId5" Type="http://schemas.openxmlformats.org/officeDocument/2006/relationships/image" Target="../media/image35.png"/><Relationship Id="rId15" Type="http://schemas.openxmlformats.org/officeDocument/2006/relationships/image" Target="../media/image42.png"/><Relationship Id="rId10" Type="http://schemas.openxmlformats.org/officeDocument/2006/relationships/image" Target="../media/image25.png"/><Relationship Id="rId4" Type="http://schemas.openxmlformats.org/officeDocument/2006/relationships/image" Target="../media/image34.png"/><Relationship Id="rId9" Type="http://schemas.openxmlformats.org/officeDocument/2006/relationships/image" Target="../media/image24.png"/><Relationship Id="rId14" Type="http://schemas.openxmlformats.org/officeDocument/2006/relationships/image" Target="../media/image41.png"/></Relationships>
</file>

<file path=ppt/slides/_rels/slide34.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39.png"/><Relationship Id="rId3" Type="http://schemas.openxmlformats.org/officeDocument/2006/relationships/notesSlide" Target="../notesSlides/notesSlide23.xml"/><Relationship Id="rId7" Type="http://schemas.openxmlformats.org/officeDocument/2006/relationships/image" Target="../media/image25.png"/><Relationship Id="rId12" Type="http://schemas.openxmlformats.org/officeDocument/2006/relationships/image" Target="../media/image38.png"/><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image" Target="../media/image24.png"/><Relationship Id="rId11" Type="http://schemas.openxmlformats.org/officeDocument/2006/relationships/image" Target="../media/image36.png"/><Relationship Id="rId5" Type="http://schemas.openxmlformats.org/officeDocument/2006/relationships/image" Target="../media/image23.png"/><Relationship Id="rId10" Type="http://schemas.openxmlformats.org/officeDocument/2006/relationships/image" Target="../media/image35.png"/><Relationship Id="rId4" Type="http://schemas.openxmlformats.org/officeDocument/2006/relationships/image" Target="../media/image37.png"/><Relationship Id="rId9" Type="http://schemas.openxmlformats.org/officeDocument/2006/relationships/image" Target="../media/image34.png"/><Relationship Id="rId14" Type="http://schemas.openxmlformats.org/officeDocument/2006/relationships/image" Target="../media/image40.png"/></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43.emf"/></Relationships>
</file>

<file path=ppt/slides/_rels/slide36.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24.png"/><Relationship Id="rId7" Type="http://schemas.openxmlformats.org/officeDocument/2006/relationships/image" Target="../media/image39.pn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37.png"/><Relationship Id="rId4" Type="http://schemas.openxmlformats.org/officeDocument/2006/relationships/image" Target="../media/image25.png"/><Relationship Id="rId9" Type="http://schemas.openxmlformats.org/officeDocument/2006/relationships/image" Target="../media/image45.png"/></Relationships>
</file>

<file path=ppt/slides/_rels/slide3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slideLayout" Target="../slideLayouts/slideLayout2.xml"/><Relationship Id="rId1" Type="http://schemas.openxmlformats.org/officeDocument/2006/relationships/video" Target="file:///H:\SEC317_Clarke\4.%20HyperV%20VM%20recovery.wmv" TargetMode="Externa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slideLayout" Target="../slideLayouts/slideLayout2.xml"/><Relationship Id="rId1" Type="http://schemas.openxmlformats.org/officeDocument/2006/relationships/video" Target="file:///H:\SEC317_Clarke\3.%20HyperV%20file%20restore%20in%20VEM.wmv" TargetMode="Externa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slideLayout" Target="../slideLayouts/slideLayout2.xml"/><Relationship Id="rId1" Type="http://schemas.openxmlformats.org/officeDocument/2006/relationships/video" Target="file:///H:\SEC317_Clarke\6.%20HyperV%20failover%20and%20failback.wmv" TargetMode="Externa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8" Type="http://schemas.openxmlformats.org/officeDocument/2006/relationships/image" Target="../media/image63.jpeg"/><Relationship Id="rId3" Type="http://schemas.openxmlformats.org/officeDocument/2006/relationships/image" Target="../media/image24.png"/><Relationship Id="rId7" Type="http://schemas.openxmlformats.org/officeDocument/2006/relationships/image" Target="../media/image62.pn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61.png"/><Relationship Id="rId5" Type="http://schemas.openxmlformats.org/officeDocument/2006/relationships/image" Target="../media/image45.png"/><Relationship Id="rId4" Type="http://schemas.openxmlformats.org/officeDocument/2006/relationships/image" Target="../media/image25.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hyperlink" Target="http://www.microsoftvirtualacademy.com/Home.aspx?WT.mc_id=otc-n-au-jtc-DPR-40787" TargetMode="External"/><Relationship Id="rId1" Type="http://schemas.openxmlformats.org/officeDocument/2006/relationships/slideLayout" Target="../slideLayouts/slideLayout15.xml"/></Relationships>
</file>

<file path=ppt/slides/_rels/slide7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4.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11560" y="4077072"/>
            <a:ext cx="7704856" cy="1656184"/>
          </a:xfrm>
        </p:spPr>
        <p:txBody>
          <a:bodyPr>
            <a:noAutofit/>
          </a:bodyPr>
          <a:lstStyle/>
          <a:p>
            <a:r>
              <a:rPr lang="en-US" b="1" dirty="0" smtClean="0"/>
              <a:t>Virtualization </a:t>
            </a:r>
            <a:r>
              <a:rPr lang="en-US" b="1" dirty="0"/>
              <a:t>Monitoring and Management with Veeam and System Center</a:t>
            </a:r>
            <a:endParaRPr lang="en-AU" dirty="0"/>
          </a:p>
        </p:txBody>
      </p:sp>
      <p:sp>
        <p:nvSpPr>
          <p:cNvPr id="3" name="Subtitle 2"/>
          <p:cNvSpPr>
            <a:spLocks noGrp="1"/>
          </p:cNvSpPr>
          <p:nvPr>
            <p:ph type="subTitle" idx="1"/>
          </p:nvPr>
        </p:nvSpPr>
        <p:spPr>
          <a:xfrm>
            <a:off x="539552" y="1484784"/>
            <a:ext cx="5580112" cy="1752600"/>
          </a:xfrm>
        </p:spPr>
        <p:txBody>
          <a:bodyPr>
            <a:noAutofit/>
          </a:bodyPr>
          <a:lstStyle/>
          <a:p>
            <a:pPr algn="l"/>
            <a:r>
              <a:rPr lang="en-AU" sz="2400" dirty="0" smtClean="0"/>
              <a:t>Charles Clarke   [t:</a:t>
            </a:r>
            <a:r>
              <a:rPr lang="en-AU" sz="2400" b="1" dirty="0" smtClean="0"/>
              <a:t>@chas_clarke]</a:t>
            </a:r>
            <a:endParaRPr lang="en-AU" sz="2400" dirty="0" smtClean="0"/>
          </a:p>
          <a:p>
            <a:pPr algn="l"/>
            <a:r>
              <a:rPr lang="en-AU" sz="2000" dirty="0" smtClean="0"/>
              <a:t>Veeam Software – </a:t>
            </a:r>
            <a:r>
              <a:rPr lang="en-AU" sz="1600" dirty="0" smtClean="0"/>
              <a:t>Lead Pre-Sales Engineer APAC</a:t>
            </a:r>
          </a:p>
          <a:p>
            <a:pPr algn="l"/>
            <a:r>
              <a:rPr lang="en-AU" sz="1800" b="1" dirty="0" smtClean="0"/>
              <a:t>			</a:t>
            </a:r>
          </a:p>
          <a:p>
            <a:pPr algn="l"/>
            <a:r>
              <a:rPr lang="en-AU" sz="2400" dirty="0" smtClean="0"/>
              <a:t>Michael Pell </a:t>
            </a:r>
          </a:p>
          <a:p>
            <a:pPr algn="l"/>
            <a:r>
              <a:rPr lang="en-AU" sz="2400" dirty="0" smtClean="0"/>
              <a:t>ETSA Utilities - </a:t>
            </a:r>
            <a:r>
              <a:rPr lang="en-AU" sz="1800" dirty="0" smtClean="0"/>
              <a:t>Server Support Engineer</a:t>
            </a:r>
            <a:endParaRPr lang="en-AU" sz="2400" dirty="0"/>
          </a:p>
        </p:txBody>
      </p:sp>
      <p:sp>
        <p:nvSpPr>
          <p:cNvPr id="4" name="TextBox 3"/>
          <p:cNvSpPr txBox="1"/>
          <p:nvPr/>
        </p:nvSpPr>
        <p:spPr>
          <a:xfrm>
            <a:off x="395536" y="548680"/>
            <a:ext cx="2664296" cy="369332"/>
          </a:xfrm>
          <a:prstGeom prst="rect">
            <a:avLst/>
          </a:prstGeom>
          <a:noFill/>
        </p:spPr>
        <p:txBody>
          <a:bodyPr wrap="square" rtlCol="0">
            <a:spAutoFit/>
          </a:bodyPr>
          <a:lstStyle/>
          <a:p>
            <a:r>
              <a:rPr lang="en-AU" dirty="0" smtClean="0">
                <a:solidFill>
                  <a:schemeClr val="bg1"/>
                </a:solidFill>
              </a:rPr>
              <a:t>Session code: SEC317</a:t>
            </a:r>
            <a:endParaRPr lang="en-AU"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GB" dirty="0" smtClean="0">
                <a:solidFill>
                  <a:schemeClr val="accent1"/>
                </a:solidFill>
              </a:rPr>
              <a:t>Multiple monitoring tools can be expensive...</a:t>
            </a:r>
            <a:endParaRPr lang="en-GB" dirty="0">
              <a:solidFill>
                <a:schemeClr val="accent1"/>
              </a:solidFill>
            </a:endParaRPr>
          </a:p>
        </p:txBody>
      </p:sp>
      <p:sp>
        <p:nvSpPr>
          <p:cNvPr id="7" name="Content Placeholder 6"/>
          <p:cNvSpPr>
            <a:spLocks noGrp="1"/>
          </p:cNvSpPr>
          <p:nvPr>
            <p:ph idx="1"/>
          </p:nvPr>
        </p:nvSpPr>
        <p:spPr>
          <a:xfrm>
            <a:off x="395536" y="2060848"/>
            <a:ext cx="8229600" cy="3849291"/>
          </a:xfrm>
          <a:prstGeom prst="rect">
            <a:avLst/>
          </a:prstGeom>
        </p:spPr>
        <p:txBody>
          <a:bodyPr>
            <a:normAutofit/>
          </a:bodyPr>
          <a:lstStyle/>
          <a:p>
            <a:pPr lvl="0">
              <a:buFont typeface="Arial" pitchFamily="34" charset="0"/>
              <a:buChar char="•"/>
            </a:pPr>
            <a:r>
              <a:rPr lang="en-GB" dirty="0">
                <a:solidFill>
                  <a:schemeClr val="tx1">
                    <a:lumMod val="75000"/>
                    <a:lumOff val="25000"/>
                  </a:schemeClr>
                </a:solidFill>
                <a:latin typeface="+mn-lt"/>
                <a:ea typeface="+mn-ea"/>
                <a:cs typeface="+mn-cs"/>
              </a:rPr>
              <a:t>Duplication of training costs</a:t>
            </a:r>
          </a:p>
          <a:p>
            <a:pPr lvl="0">
              <a:buFont typeface="Arial" pitchFamily="34" charset="0"/>
              <a:buChar char="•"/>
            </a:pPr>
            <a:r>
              <a:rPr lang="en-GB" dirty="0" smtClean="0">
                <a:solidFill>
                  <a:schemeClr val="tx1">
                    <a:lumMod val="75000"/>
                    <a:lumOff val="25000"/>
                  </a:schemeClr>
                </a:solidFill>
                <a:latin typeface="+mn-lt"/>
                <a:ea typeface="+mn-ea"/>
                <a:cs typeface="+mn-cs"/>
              </a:rPr>
              <a:t>Duplication </a:t>
            </a:r>
            <a:r>
              <a:rPr lang="en-GB" dirty="0">
                <a:solidFill>
                  <a:schemeClr val="tx1">
                    <a:lumMod val="75000"/>
                    <a:lumOff val="25000"/>
                  </a:schemeClr>
                </a:solidFill>
                <a:latin typeface="+mn-lt"/>
                <a:ea typeface="+mn-ea"/>
                <a:cs typeface="+mn-cs"/>
              </a:rPr>
              <a:t>of management teams with different methodologies and processes</a:t>
            </a:r>
          </a:p>
          <a:p>
            <a:pPr lvl="0">
              <a:buFont typeface="Arial" pitchFamily="34" charset="0"/>
              <a:buChar char="•"/>
            </a:pPr>
            <a:r>
              <a:rPr lang="en-GB" dirty="0">
                <a:solidFill>
                  <a:schemeClr val="tx1">
                    <a:lumMod val="75000"/>
                    <a:lumOff val="25000"/>
                  </a:schemeClr>
                </a:solidFill>
                <a:latin typeface="+mn-lt"/>
                <a:ea typeface="+mn-ea"/>
                <a:cs typeface="+mn-cs"/>
              </a:rPr>
              <a:t>Disparate servers and systems for management infrastructure and </a:t>
            </a:r>
            <a:r>
              <a:rPr lang="en-GB" dirty="0" smtClean="0">
                <a:solidFill>
                  <a:schemeClr val="tx1">
                    <a:lumMod val="75000"/>
                    <a:lumOff val="25000"/>
                  </a:schemeClr>
                </a:solidFill>
                <a:latin typeface="+mn-lt"/>
                <a:ea typeface="+mn-ea"/>
                <a:cs typeface="+mn-cs"/>
              </a:rPr>
              <a:t>software</a:t>
            </a:r>
          </a:p>
          <a:p>
            <a:pPr lvl="0">
              <a:buFont typeface="Arial" pitchFamily="34" charset="0"/>
              <a:buChar char="•"/>
            </a:pPr>
            <a:r>
              <a:rPr lang="en-GB" dirty="0" smtClean="0">
                <a:solidFill>
                  <a:schemeClr val="tx1">
                    <a:lumMod val="75000"/>
                    <a:lumOff val="25000"/>
                  </a:schemeClr>
                </a:solidFill>
                <a:latin typeface="+mn-lt"/>
                <a:cs typeface="+mn-cs"/>
              </a:rPr>
              <a:t>Often have ‘tunnel vision’</a:t>
            </a:r>
            <a:endParaRPr lang="en-GB" dirty="0" smtClean="0">
              <a:solidFill>
                <a:schemeClr val="tx1">
                  <a:lumMod val="75000"/>
                  <a:lumOff val="25000"/>
                </a:schemeClr>
              </a:solidFill>
              <a:latin typeface="+mn-lt"/>
              <a:ea typeface="+mn-ea"/>
              <a:cs typeface="+mn-cs"/>
            </a:endParaRPr>
          </a:p>
          <a:p>
            <a:pPr lvl="0">
              <a:buFont typeface="Arial" pitchFamily="34" charset="0"/>
              <a:buChar char="•"/>
            </a:pPr>
            <a:r>
              <a:rPr lang="en-GB" dirty="0" smtClean="0">
                <a:solidFill>
                  <a:schemeClr val="tx1">
                    <a:lumMod val="75000"/>
                    <a:lumOff val="25000"/>
                  </a:schemeClr>
                </a:solidFill>
                <a:latin typeface="+mn-lt"/>
                <a:ea typeface="+mn-ea"/>
                <a:cs typeface="+mn-cs"/>
              </a:rPr>
              <a:t>Longer time to resolution </a:t>
            </a:r>
          </a:p>
          <a:p>
            <a:pPr lvl="0">
              <a:buFont typeface="Arial" pitchFamily="34" charset="0"/>
              <a:buChar char="•"/>
            </a:pPr>
            <a:endParaRPr lang="en-GB" dirty="0">
              <a:solidFill>
                <a:schemeClr val="tx1"/>
              </a:solidFill>
              <a:latin typeface="+mn-lt"/>
              <a:ea typeface="+mn-ea"/>
              <a:cs typeface="+mn-cs"/>
            </a:endParaRPr>
          </a:p>
        </p:txBody>
      </p:sp>
      <p:pic>
        <p:nvPicPr>
          <p:cNvPr id="5" name="Picture 2" descr="C:\Users\betsy.bender\Documents\Artwork\Losing Money.jpg"/>
          <p:cNvPicPr>
            <a:picLocks noChangeAspect="1" noChangeArrowheads="1"/>
          </p:cNvPicPr>
          <p:nvPr/>
        </p:nvPicPr>
        <p:blipFill>
          <a:blip r:embed="rId3" cstate="print"/>
          <a:srcRect/>
          <a:stretch>
            <a:fillRect/>
          </a:stretch>
        </p:blipFill>
        <p:spPr bwMode="auto">
          <a:xfrm>
            <a:off x="5292080" y="4077072"/>
            <a:ext cx="3333751" cy="2209800"/>
          </a:xfrm>
          <a:prstGeom prst="rect">
            <a:avLst/>
          </a:prstGeom>
          <a:noFill/>
        </p:spPr>
      </p:pic>
      <p:sp>
        <p:nvSpPr>
          <p:cNvPr id="8" name="Rectangle 7"/>
          <p:cNvSpPr/>
          <p:nvPr/>
        </p:nvSpPr>
        <p:spPr>
          <a:xfrm>
            <a:off x="6732240" y="6453336"/>
            <a:ext cx="2232248" cy="200055"/>
          </a:xfrm>
          <a:prstGeom prst="rect">
            <a:avLst/>
          </a:prstGeom>
        </p:spPr>
        <p:txBody>
          <a:bodyPr wrap="square">
            <a:spAutoFit/>
          </a:bodyPr>
          <a:lstStyle/>
          <a:p>
            <a:r>
              <a:rPr lang="en-AU" sz="700" dirty="0" smtClean="0"/>
              <a:t>Copyright © 2003-2011 Shutterstock Images LLC</a:t>
            </a:r>
            <a:endParaRPr lang="en-AU" sz="7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descr="shutterstock_74739943.jpg"/>
          <p:cNvPicPr>
            <a:picLocks noGrp="1" noChangeAspect="1"/>
          </p:cNvPicPr>
          <p:nvPr>
            <p:ph idx="4294967295"/>
          </p:nvPr>
        </p:nvPicPr>
        <p:blipFill>
          <a:blip r:embed="rId3" cstate="print">
            <a:lum/>
          </a:blip>
          <a:stretch>
            <a:fillRect/>
          </a:stretch>
        </p:blipFill>
        <p:spPr>
          <a:xfrm>
            <a:off x="1212105" y="980727"/>
            <a:ext cx="6719790" cy="4896546"/>
          </a:xfrm>
          <a:noFill/>
          <a:ln w="12700">
            <a:solidFill>
              <a:schemeClr val="accent6"/>
            </a:solidFill>
          </a:ln>
        </p:spPr>
      </p:pic>
      <p:sp>
        <p:nvSpPr>
          <p:cNvPr id="10" name="Rectangle 9"/>
          <p:cNvSpPr/>
          <p:nvPr/>
        </p:nvSpPr>
        <p:spPr>
          <a:xfrm>
            <a:off x="6732240" y="6453336"/>
            <a:ext cx="2232248" cy="215444"/>
          </a:xfrm>
          <a:prstGeom prst="rect">
            <a:avLst/>
          </a:prstGeom>
        </p:spPr>
        <p:txBody>
          <a:bodyPr wrap="square">
            <a:spAutoFit/>
          </a:bodyPr>
          <a:lstStyle/>
          <a:p>
            <a:r>
              <a:rPr lang="en-AU" sz="800" dirty="0" smtClean="0"/>
              <a:t>Copyright © 2003-2011 Shutterstock Images LLC</a:t>
            </a:r>
            <a:endParaRPr lang="en-AU" sz="8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016" y="0"/>
            <a:ext cx="8856984" cy="1143000"/>
          </a:xfrm>
        </p:spPr>
        <p:txBody>
          <a:bodyPr>
            <a:noAutofit/>
          </a:bodyPr>
          <a:lstStyle/>
          <a:p>
            <a:r>
              <a:rPr lang="en-GB" sz="3600" dirty="0" smtClean="0"/>
              <a:t>High-Level Anatomy of a Monitoring Solution</a:t>
            </a:r>
            <a:endParaRPr lang="en-GB" sz="3600" dirty="0"/>
          </a:p>
        </p:txBody>
      </p:sp>
      <p:pic>
        <p:nvPicPr>
          <p:cNvPr id="4" name="Picture 26" descr="Database-Green.png"/>
          <p:cNvPicPr>
            <a:picLocks noGrp="1" noChangeAspect="1"/>
          </p:cNvPicPr>
          <p:nvPr>
            <p:ph idx="1"/>
          </p:nvPr>
        </p:nvPicPr>
        <p:blipFill>
          <a:blip r:embed="rId3" cstate="print"/>
          <a:stretch>
            <a:fillRect/>
          </a:stretch>
        </p:blipFill>
        <p:spPr bwMode="auto">
          <a:xfrm>
            <a:off x="4932040" y="3356992"/>
            <a:ext cx="2410951" cy="2410951"/>
          </a:xfrm>
          <a:prstGeom prst="rect">
            <a:avLst/>
          </a:prstGeom>
          <a:noFill/>
          <a:ln w="9525">
            <a:noFill/>
            <a:miter lim="800000"/>
            <a:headEnd/>
            <a:tailEnd/>
          </a:ln>
        </p:spPr>
      </p:pic>
      <p:pic>
        <p:nvPicPr>
          <p:cNvPr id="5" name="Picture 157" descr="D:\Quest Software\Freelance\Icon-Library-13813\Work In Progress\Phase I\PNG24\Server.png"/>
          <p:cNvPicPr>
            <a:picLocks noChangeAspect="1" noChangeArrowheads="1"/>
          </p:cNvPicPr>
          <p:nvPr/>
        </p:nvPicPr>
        <p:blipFill>
          <a:blip r:embed="rId4" cstate="print"/>
          <a:srcRect l="6654" t="26776" r="6383" b="26935"/>
          <a:stretch>
            <a:fillRect/>
          </a:stretch>
        </p:blipFill>
        <p:spPr bwMode="auto">
          <a:xfrm>
            <a:off x="5148064" y="2780928"/>
            <a:ext cx="1584176" cy="842527"/>
          </a:xfrm>
          <a:prstGeom prst="rect">
            <a:avLst/>
          </a:prstGeom>
          <a:noFill/>
          <a:ln w="9525">
            <a:noFill/>
            <a:miter lim="800000"/>
            <a:headEnd/>
            <a:tailEnd/>
          </a:ln>
        </p:spPr>
      </p:pic>
      <p:pic>
        <p:nvPicPr>
          <p:cNvPr id="6" name="Picture 42" descr="Monitor-Green.png"/>
          <p:cNvPicPr>
            <a:picLocks noChangeAspect="1"/>
          </p:cNvPicPr>
          <p:nvPr/>
        </p:nvPicPr>
        <p:blipFill>
          <a:blip r:embed="rId5" cstate="print"/>
          <a:srcRect l="22517" t="18710" r="22247" b="14622"/>
          <a:stretch>
            <a:fillRect/>
          </a:stretch>
        </p:blipFill>
        <p:spPr bwMode="auto">
          <a:xfrm>
            <a:off x="5652120" y="1124744"/>
            <a:ext cx="942975" cy="1139825"/>
          </a:xfrm>
          <a:prstGeom prst="rect">
            <a:avLst/>
          </a:prstGeom>
          <a:noFill/>
          <a:ln w="9525">
            <a:noFill/>
            <a:miter lim="800000"/>
            <a:headEnd/>
            <a:tailEnd/>
          </a:ln>
        </p:spPr>
      </p:pic>
      <p:grpSp>
        <p:nvGrpSpPr>
          <p:cNvPr id="10" name="Group 9"/>
          <p:cNvGrpSpPr/>
          <p:nvPr/>
        </p:nvGrpSpPr>
        <p:grpSpPr>
          <a:xfrm>
            <a:off x="4932040" y="5517232"/>
            <a:ext cx="2304256" cy="864096"/>
            <a:chOff x="611560" y="2564904"/>
            <a:chExt cx="4217888" cy="1625600"/>
          </a:xfrm>
        </p:grpSpPr>
        <p:pic>
          <p:nvPicPr>
            <p:cNvPr id="7" name="Picture 6" descr="server_icon.jpg"/>
            <p:cNvPicPr>
              <a:picLocks noChangeAspect="1"/>
            </p:cNvPicPr>
            <p:nvPr/>
          </p:nvPicPr>
          <p:blipFill>
            <a:blip r:embed="rId6" cstate="print"/>
            <a:stretch>
              <a:fillRect/>
            </a:stretch>
          </p:blipFill>
          <p:spPr>
            <a:xfrm>
              <a:off x="611560" y="2564904"/>
              <a:ext cx="1625600" cy="1625600"/>
            </a:xfrm>
            <a:prstGeom prst="rect">
              <a:avLst/>
            </a:prstGeom>
          </p:spPr>
        </p:pic>
        <p:pic>
          <p:nvPicPr>
            <p:cNvPr id="8" name="Picture 7" descr="server_icon.jpg"/>
            <p:cNvPicPr>
              <a:picLocks noChangeAspect="1"/>
            </p:cNvPicPr>
            <p:nvPr/>
          </p:nvPicPr>
          <p:blipFill>
            <a:blip r:embed="rId6" cstate="print"/>
            <a:stretch>
              <a:fillRect/>
            </a:stretch>
          </p:blipFill>
          <p:spPr>
            <a:xfrm>
              <a:off x="1907704" y="2564904"/>
              <a:ext cx="1625600" cy="1625600"/>
            </a:xfrm>
            <a:prstGeom prst="rect">
              <a:avLst/>
            </a:prstGeom>
          </p:spPr>
        </p:pic>
        <p:pic>
          <p:nvPicPr>
            <p:cNvPr id="9" name="Picture 8" descr="server_icon.jpg"/>
            <p:cNvPicPr>
              <a:picLocks noChangeAspect="1"/>
            </p:cNvPicPr>
            <p:nvPr/>
          </p:nvPicPr>
          <p:blipFill>
            <a:blip r:embed="rId6" cstate="print"/>
            <a:stretch>
              <a:fillRect/>
            </a:stretch>
          </p:blipFill>
          <p:spPr>
            <a:xfrm>
              <a:off x="3203848" y="2564904"/>
              <a:ext cx="1625600" cy="1625600"/>
            </a:xfrm>
            <a:prstGeom prst="rect">
              <a:avLst/>
            </a:prstGeom>
          </p:spPr>
        </p:pic>
      </p:grpSp>
      <p:cxnSp>
        <p:nvCxnSpPr>
          <p:cNvPr id="12" name="Straight Connector 11"/>
          <p:cNvCxnSpPr/>
          <p:nvPr/>
        </p:nvCxnSpPr>
        <p:spPr>
          <a:xfrm>
            <a:off x="4355976" y="5301208"/>
            <a:ext cx="3312368" cy="0"/>
          </a:xfrm>
          <a:prstGeom prst="line">
            <a:avLst/>
          </a:prstGeom>
        </p:spPr>
        <p:style>
          <a:lnRef idx="3">
            <a:schemeClr val="accent2"/>
          </a:lnRef>
          <a:fillRef idx="0">
            <a:schemeClr val="accent2"/>
          </a:fillRef>
          <a:effectRef idx="2">
            <a:schemeClr val="accent2"/>
          </a:effectRef>
          <a:fontRef idx="minor">
            <a:schemeClr val="tx1"/>
          </a:fontRef>
        </p:style>
      </p:cxnSp>
      <p:sp>
        <p:nvSpPr>
          <p:cNvPr id="13" name="TextBox 12"/>
          <p:cNvSpPr txBox="1"/>
          <p:nvPr/>
        </p:nvSpPr>
        <p:spPr>
          <a:xfrm>
            <a:off x="1259632" y="5805264"/>
            <a:ext cx="2736304" cy="369332"/>
          </a:xfrm>
          <a:prstGeom prst="rect">
            <a:avLst/>
          </a:prstGeom>
          <a:noFill/>
        </p:spPr>
        <p:txBody>
          <a:bodyPr wrap="square" rtlCol="0">
            <a:spAutoFit/>
          </a:bodyPr>
          <a:lstStyle/>
          <a:p>
            <a:r>
              <a:rPr lang="en-AU" b="1" dirty="0" smtClean="0">
                <a:solidFill>
                  <a:schemeClr val="bg1"/>
                </a:solidFill>
                <a:effectLst>
                  <a:outerShdw blurRad="38100" dist="38100" dir="2700000" algn="tl">
                    <a:srgbClr val="000000">
                      <a:alpha val="43137"/>
                    </a:srgbClr>
                  </a:outerShdw>
                </a:effectLst>
              </a:rPr>
              <a:t>What needs monitored - </a:t>
            </a:r>
            <a:endParaRPr lang="en-AU" b="1" dirty="0">
              <a:solidFill>
                <a:schemeClr val="bg1"/>
              </a:solidFill>
              <a:effectLst>
                <a:outerShdw blurRad="38100" dist="38100" dir="2700000" algn="tl">
                  <a:srgbClr val="000000">
                    <a:alpha val="43137"/>
                  </a:srgbClr>
                </a:outerShdw>
              </a:effectLst>
            </a:endParaRPr>
          </a:p>
        </p:txBody>
      </p:sp>
      <p:sp>
        <p:nvSpPr>
          <p:cNvPr id="14" name="TextBox 13"/>
          <p:cNvSpPr txBox="1"/>
          <p:nvPr/>
        </p:nvSpPr>
        <p:spPr>
          <a:xfrm>
            <a:off x="1907704" y="4365104"/>
            <a:ext cx="2088232" cy="369332"/>
          </a:xfrm>
          <a:prstGeom prst="rect">
            <a:avLst/>
          </a:prstGeom>
          <a:noFill/>
        </p:spPr>
        <p:txBody>
          <a:bodyPr wrap="square" rtlCol="0">
            <a:spAutoFit/>
          </a:bodyPr>
          <a:lstStyle/>
          <a:p>
            <a:r>
              <a:rPr lang="en-AU" b="1" dirty="0" smtClean="0">
                <a:solidFill>
                  <a:schemeClr val="bg1"/>
                </a:solidFill>
                <a:effectLst>
                  <a:outerShdw blurRad="38100" dist="38100" dir="2700000" algn="tl">
                    <a:srgbClr val="000000">
                      <a:alpha val="43137"/>
                    </a:srgbClr>
                  </a:outerShdw>
                </a:effectLst>
              </a:rPr>
              <a:t>Database layer -</a:t>
            </a:r>
            <a:endParaRPr lang="en-AU" b="1" dirty="0">
              <a:solidFill>
                <a:schemeClr val="bg1"/>
              </a:solidFill>
              <a:effectLst>
                <a:outerShdw blurRad="38100" dist="38100" dir="2700000" algn="tl">
                  <a:srgbClr val="000000">
                    <a:alpha val="43137"/>
                  </a:srgbClr>
                </a:outerShdw>
              </a:effectLst>
            </a:endParaRPr>
          </a:p>
        </p:txBody>
      </p:sp>
      <p:sp>
        <p:nvSpPr>
          <p:cNvPr id="15" name="TextBox 14"/>
          <p:cNvSpPr txBox="1"/>
          <p:nvPr/>
        </p:nvSpPr>
        <p:spPr>
          <a:xfrm>
            <a:off x="2195736" y="2996952"/>
            <a:ext cx="1944216" cy="369332"/>
          </a:xfrm>
          <a:prstGeom prst="rect">
            <a:avLst/>
          </a:prstGeom>
          <a:noFill/>
        </p:spPr>
        <p:txBody>
          <a:bodyPr wrap="square" rtlCol="0">
            <a:spAutoFit/>
          </a:bodyPr>
          <a:lstStyle/>
          <a:p>
            <a:r>
              <a:rPr lang="en-AU" b="1" dirty="0" smtClean="0">
                <a:solidFill>
                  <a:schemeClr val="bg1"/>
                </a:solidFill>
                <a:effectLst>
                  <a:outerShdw blurRad="38100" dist="38100" dir="2700000" algn="tl">
                    <a:srgbClr val="000000">
                      <a:alpha val="43137"/>
                    </a:srgbClr>
                  </a:outerShdw>
                </a:effectLst>
              </a:rPr>
              <a:t>Application Layer -</a:t>
            </a:r>
            <a:endParaRPr lang="en-AU" b="1" dirty="0">
              <a:solidFill>
                <a:schemeClr val="bg1"/>
              </a:solidFill>
              <a:effectLst>
                <a:outerShdw blurRad="38100" dist="38100" dir="2700000" algn="tl">
                  <a:srgbClr val="000000">
                    <a:alpha val="43137"/>
                  </a:srgbClr>
                </a:outerShdw>
              </a:effectLst>
            </a:endParaRPr>
          </a:p>
        </p:txBody>
      </p:sp>
      <p:sp>
        <p:nvSpPr>
          <p:cNvPr id="16" name="TextBox 15"/>
          <p:cNvSpPr txBox="1"/>
          <p:nvPr/>
        </p:nvSpPr>
        <p:spPr>
          <a:xfrm>
            <a:off x="2627784" y="1412776"/>
            <a:ext cx="2304256" cy="369332"/>
          </a:xfrm>
          <a:prstGeom prst="rect">
            <a:avLst/>
          </a:prstGeom>
          <a:noFill/>
        </p:spPr>
        <p:txBody>
          <a:bodyPr wrap="square" rtlCol="0">
            <a:spAutoFit/>
          </a:bodyPr>
          <a:lstStyle/>
          <a:p>
            <a:r>
              <a:rPr lang="en-AU" b="1" dirty="0" smtClean="0">
                <a:solidFill>
                  <a:schemeClr val="bg1"/>
                </a:solidFill>
                <a:effectLst>
                  <a:outerShdw blurRad="38100" dist="38100" dir="2700000" algn="tl">
                    <a:srgbClr val="000000">
                      <a:alpha val="43137"/>
                    </a:srgbClr>
                  </a:outerShdw>
                </a:effectLst>
              </a:rPr>
              <a:t>Presentation Layer -</a:t>
            </a:r>
            <a:endParaRPr lang="en-AU" b="1" dirty="0">
              <a:solidFill>
                <a:schemeClr val="bg1"/>
              </a:solidFill>
              <a:effectLst>
                <a:outerShdw blurRad="38100" dist="38100" dir="2700000" algn="tl">
                  <a:srgbClr val="000000">
                    <a:alpha val="43137"/>
                  </a:srgbClr>
                </a:outerShdw>
              </a:effectLst>
            </a:endParaRPr>
          </a:p>
        </p:txBody>
      </p:sp>
      <p:sp>
        <p:nvSpPr>
          <p:cNvPr id="18" name="Curved Up Arrow 17"/>
          <p:cNvSpPr/>
          <p:nvPr/>
        </p:nvSpPr>
        <p:spPr>
          <a:xfrm rot="15675590">
            <a:off x="6154137" y="3635749"/>
            <a:ext cx="3302780" cy="1567619"/>
          </a:xfrm>
          <a:prstGeom prst="curvedUpArrow">
            <a:avLst>
              <a:gd name="adj1" fmla="val 27933"/>
              <a:gd name="adj2" fmla="val 50880"/>
              <a:gd name="adj3" fmla="val 43291"/>
            </a:avLst>
          </a:prstGeom>
          <a:solidFill>
            <a:srgbClr val="FFC000"/>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AU" dirty="0">
              <a:solidFill>
                <a:schemeClr val="tx1"/>
              </a:solidFill>
            </a:endParaRPr>
          </a:p>
        </p:txBody>
      </p:sp>
      <p:sp>
        <p:nvSpPr>
          <p:cNvPr id="19" name="Up-Down Arrow 18"/>
          <p:cNvSpPr/>
          <p:nvPr/>
        </p:nvSpPr>
        <p:spPr>
          <a:xfrm>
            <a:off x="6012160" y="3501008"/>
            <a:ext cx="216024" cy="432048"/>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20" name="Up-Down Arrow 19"/>
          <p:cNvSpPr/>
          <p:nvPr/>
        </p:nvSpPr>
        <p:spPr>
          <a:xfrm>
            <a:off x="6012160" y="2276872"/>
            <a:ext cx="216024" cy="432048"/>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22" name="Picture 21" descr="agent-icon.gif"/>
          <p:cNvPicPr>
            <a:picLocks noChangeAspect="1"/>
          </p:cNvPicPr>
          <p:nvPr/>
        </p:nvPicPr>
        <p:blipFill>
          <a:blip r:embed="rId7" cstate="print"/>
          <a:stretch>
            <a:fillRect/>
          </a:stretch>
        </p:blipFill>
        <p:spPr>
          <a:xfrm>
            <a:off x="5325466" y="3140968"/>
            <a:ext cx="413288" cy="487680"/>
          </a:xfrm>
          <a:prstGeom prst="rect">
            <a:avLst/>
          </a:prstGeom>
        </p:spPr>
      </p:pic>
      <p:pic>
        <p:nvPicPr>
          <p:cNvPr id="23" name="Picture 22" descr="agent-icon.gif"/>
          <p:cNvPicPr>
            <a:picLocks noChangeAspect="1"/>
          </p:cNvPicPr>
          <p:nvPr/>
        </p:nvPicPr>
        <p:blipFill>
          <a:blip r:embed="rId7" cstate="print"/>
          <a:stretch>
            <a:fillRect/>
          </a:stretch>
        </p:blipFill>
        <p:spPr>
          <a:xfrm>
            <a:off x="5364088" y="2996952"/>
            <a:ext cx="413288" cy="487680"/>
          </a:xfrm>
          <a:prstGeom prst="rect">
            <a:avLst/>
          </a:prstGeom>
        </p:spPr>
      </p:pic>
      <p:pic>
        <p:nvPicPr>
          <p:cNvPr id="24" name="Picture 23" descr="agent-icon.gif"/>
          <p:cNvPicPr>
            <a:picLocks noChangeAspect="1"/>
          </p:cNvPicPr>
          <p:nvPr/>
        </p:nvPicPr>
        <p:blipFill>
          <a:blip r:embed="rId7" cstate="print"/>
          <a:stretch>
            <a:fillRect/>
          </a:stretch>
        </p:blipFill>
        <p:spPr>
          <a:xfrm>
            <a:off x="5580112" y="2924944"/>
            <a:ext cx="413288" cy="487680"/>
          </a:xfrm>
          <a:prstGeom prst="rect">
            <a:avLst/>
          </a:prstGeom>
        </p:spPr>
      </p:pic>
      <p:pic>
        <p:nvPicPr>
          <p:cNvPr id="25" name="Picture 24" descr="warning.gif"/>
          <p:cNvPicPr>
            <a:picLocks noChangeAspect="1"/>
          </p:cNvPicPr>
          <p:nvPr/>
        </p:nvPicPr>
        <p:blipFill>
          <a:blip r:embed="rId8" cstate="print"/>
          <a:stretch>
            <a:fillRect/>
          </a:stretch>
        </p:blipFill>
        <p:spPr>
          <a:xfrm>
            <a:off x="5148064" y="1484784"/>
            <a:ext cx="579120" cy="502920"/>
          </a:xfrm>
          <a:prstGeom prst="rect">
            <a:avLst/>
          </a:prstGeom>
        </p:spPr>
      </p:pic>
      <p:pic>
        <p:nvPicPr>
          <p:cNvPr id="2050" name="Picture 2" descr="http://www.intelliadmin.com/images/Windows%202008%20Logo.jpg"/>
          <p:cNvPicPr>
            <a:picLocks noChangeAspect="1" noChangeArrowheads="1"/>
          </p:cNvPicPr>
          <p:nvPr/>
        </p:nvPicPr>
        <p:blipFill>
          <a:blip r:embed="rId9" cstate="print"/>
          <a:srcRect/>
          <a:stretch>
            <a:fillRect/>
          </a:stretch>
        </p:blipFill>
        <p:spPr bwMode="auto">
          <a:xfrm>
            <a:off x="5868144" y="6381328"/>
            <a:ext cx="936104" cy="350172"/>
          </a:xfrm>
          <a:prstGeom prst="rect">
            <a:avLst/>
          </a:prstGeom>
          <a:noFill/>
        </p:spPr>
      </p:pic>
    </p:spTree>
    <p:extLst>
      <p:ext uri="{BB962C8B-B14F-4D97-AF65-F5344CB8AC3E}">
        <p14:creationId xmlns:p14="http://schemas.microsoft.com/office/powerpoint/2010/main" val="1561954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childTnLst>
                                </p:cTn>
                              </p:par>
                              <p:par>
                                <p:cTn id="11" presetID="10" presetClass="entr" presetSubtype="0" fill="hold" nodeType="withEffect">
                                  <p:stCondLst>
                                    <p:cond delay="0"/>
                                  </p:stCondLst>
                                  <p:childTnLst>
                                    <p:set>
                                      <p:cBhvr>
                                        <p:cTn id="12" dur="1" fill="hold">
                                          <p:stCondLst>
                                            <p:cond delay="0"/>
                                          </p:stCondLst>
                                        </p:cTn>
                                        <p:tgtEl>
                                          <p:spTgt spid="2050"/>
                                        </p:tgtEl>
                                        <p:attrNameLst>
                                          <p:attrName>style.visibility</p:attrName>
                                        </p:attrNameLst>
                                      </p:cBhvr>
                                      <p:to>
                                        <p:strVal val="visible"/>
                                      </p:to>
                                    </p:set>
                                    <p:animEffect transition="in" filter="fade">
                                      <p:cBhvr>
                                        <p:cTn id="13" dur="2000"/>
                                        <p:tgtEl>
                                          <p:spTgt spid="2050"/>
                                        </p:tgtEl>
                                      </p:cBhvr>
                                    </p:animEffect>
                                  </p:childTnLst>
                                </p:cTn>
                              </p:par>
                              <p:par>
                                <p:cTn id="14" presetID="10" presetClass="entr" presetSubtype="0"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childTnLst>
                                </p:cTn>
                              </p:par>
                              <p:par>
                                <p:cTn id="22" presetID="10" presetClass="entr" presetSubtype="0"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10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1" fill="hold" nodeType="click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fill="hold"/>
                                        <p:tgtEl>
                                          <p:spTgt spid="23"/>
                                        </p:tgtEl>
                                        <p:attrNameLst>
                                          <p:attrName>ppt_x</p:attrName>
                                        </p:attrNameLst>
                                      </p:cBhvr>
                                      <p:tavLst>
                                        <p:tav tm="0">
                                          <p:val>
                                            <p:strVal val="#ppt_x"/>
                                          </p:val>
                                        </p:tav>
                                        <p:tav tm="100000">
                                          <p:val>
                                            <p:strVal val="#ppt_x"/>
                                          </p:val>
                                        </p:tav>
                                      </p:tavLst>
                                    </p:anim>
                                    <p:anim calcmode="lin" valueType="num">
                                      <p:cBhvr additive="base">
                                        <p:cTn id="33" dur="500" fill="hold"/>
                                        <p:tgtEl>
                                          <p:spTgt spid="23"/>
                                        </p:tgtEl>
                                        <p:attrNameLst>
                                          <p:attrName>ppt_y</p:attrName>
                                        </p:attrNameLst>
                                      </p:cBhvr>
                                      <p:tavLst>
                                        <p:tav tm="0">
                                          <p:val>
                                            <p:strVal val="0-#ppt_h/2"/>
                                          </p:val>
                                        </p:tav>
                                        <p:tav tm="100000">
                                          <p:val>
                                            <p:strVal val="#ppt_y"/>
                                          </p:val>
                                        </p:tav>
                                      </p:tavLst>
                                    </p:anim>
                                  </p:childTnLst>
                                </p:cTn>
                              </p:par>
                              <p:par>
                                <p:cTn id="34" presetID="2" presetClass="entr" presetSubtype="1" fill="hold" nodeType="with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500" fill="hold"/>
                                        <p:tgtEl>
                                          <p:spTgt spid="22"/>
                                        </p:tgtEl>
                                        <p:attrNameLst>
                                          <p:attrName>ppt_x</p:attrName>
                                        </p:attrNameLst>
                                      </p:cBhvr>
                                      <p:tavLst>
                                        <p:tav tm="0">
                                          <p:val>
                                            <p:strVal val="#ppt_x"/>
                                          </p:val>
                                        </p:tav>
                                        <p:tav tm="100000">
                                          <p:val>
                                            <p:strVal val="#ppt_x"/>
                                          </p:val>
                                        </p:tav>
                                      </p:tavLst>
                                    </p:anim>
                                    <p:anim calcmode="lin" valueType="num">
                                      <p:cBhvr additive="base">
                                        <p:cTn id="37" dur="500" fill="hold"/>
                                        <p:tgtEl>
                                          <p:spTgt spid="22"/>
                                        </p:tgtEl>
                                        <p:attrNameLst>
                                          <p:attrName>ppt_y</p:attrName>
                                        </p:attrNameLst>
                                      </p:cBhvr>
                                      <p:tavLst>
                                        <p:tav tm="0">
                                          <p:val>
                                            <p:strVal val="0-#ppt_h/2"/>
                                          </p:val>
                                        </p:tav>
                                        <p:tav tm="100000">
                                          <p:val>
                                            <p:strVal val="#ppt_y"/>
                                          </p:val>
                                        </p:tav>
                                      </p:tavLst>
                                    </p:anim>
                                  </p:childTnLst>
                                </p:cTn>
                              </p:par>
                              <p:par>
                                <p:cTn id="38" presetID="2" presetClass="entr" presetSubtype="1" fill="hold" nodeType="withEffect">
                                  <p:stCondLst>
                                    <p:cond delay="0"/>
                                  </p:stCondLst>
                                  <p:childTnLst>
                                    <p:set>
                                      <p:cBhvr>
                                        <p:cTn id="39" dur="1" fill="hold">
                                          <p:stCondLst>
                                            <p:cond delay="0"/>
                                          </p:stCondLst>
                                        </p:cTn>
                                        <p:tgtEl>
                                          <p:spTgt spid="24"/>
                                        </p:tgtEl>
                                        <p:attrNameLst>
                                          <p:attrName>style.visibility</p:attrName>
                                        </p:attrNameLst>
                                      </p:cBhvr>
                                      <p:to>
                                        <p:strVal val="visible"/>
                                      </p:to>
                                    </p:set>
                                    <p:anim calcmode="lin" valueType="num">
                                      <p:cBhvr additive="base">
                                        <p:cTn id="40" dur="500" fill="hold"/>
                                        <p:tgtEl>
                                          <p:spTgt spid="24"/>
                                        </p:tgtEl>
                                        <p:attrNameLst>
                                          <p:attrName>ppt_x</p:attrName>
                                        </p:attrNameLst>
                                      </p:cBhvr>
                                      <p:tavLst>
                                        <p:tav tm="0">
                                          <p:val>
                                            <p:strVal val="#ppt_x"/>
                                          </p:val>
                                        </p:tav>
                                        <p:tav tm="100000">
                                          <p:val>
                                            <p:strVal val="#ppt_x"/>
                                          </p:val>
                                        </p:tav>
                                      </p:tavLst>
                                    </p:anim>
                                    <p:anim calcmode="lin" valueType="num">
                                      <p:cBhvr additive="base">
                                        <p:cTn id="41" dur="500" fill="hold"/>
                                        <p:tgtEl>
                                          <p:spTgt spid="24"/>
                                        </p:tgtEl>
                                        <p:attrNameLst>
                                          <p:attrName>ppt_y</p:attrName>
                                        </p:attrNameLst>
                                      </p:cBhvr>
                                      <p:tavLst>
                                        <p:tav tm="0">
                                          <p:val>
                                            <p:strVal val="0-#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0" presetClass="path" presetSubtype="0" accel="50000" decel="50000" fill="hold" nodeType="clickEffect">
                                  <p:stCondLst>
                                    <p:cond delay="0"/>
                                  </p:stCondLst>
                                  <p:childTnLst>
                                    <p:animMotion origin="layout" path="M 1.66667E-6 -4.81481E-6 L -0.03142 0.36736 " pathEditMode="relative" ptsTypes="AA">
                                      <p:cBhvr>
                                        <p:cTn id="45" dur="500" fill="hold"/>
                                        <p:tgtEl>
                                          <p:spTgt spid="22"/>
                                        </p:tgtEl>
                                        <p:attrNameLst>
                                          <p:attrName>ppt_x</p:attrName>
                                          <p:attrName>ppt_y</p:attrName>
                                        </p:attrNameLst>
                                      </p:cBhvr>
                                    </p:animMotion>
                                  </p:childTnLst>
                                </p:cTn>
                              </p:par>
                              <p:par>
                                <p:cTn id="46" presetID="0" presetClass="path" presetSubtype="0" accel="50000" decel="50000" fill="hold" nodeType="withEffect">
                                  <p:stCondLst>
                                    <p:cond delay="0"/>
                                  </p:stCondLst>
                                  <p:childTnLst>
                                    <p:animMotion origin="layout" path="M -1.38889E-6 -3.7037E-6 L 0.03247 0.38449 " pathEditMode="relative" rAng="0" ptsTypes="AA">
                                      <p:cBhvr>
                                        <p:cTn id="47" dur="500" fill="hold"/>
                                        <p:tgtEl>
                                          <p:spTgt spid="23"/>
                                        </p:tgtEl>
                                        <p:attrNameLst>
                                          <p:attrName>ppt_x</p:attrName>
                                          <p:attrName>ppt_y</p:attrName>
                                        </p:attrNameLst>
                                      </p:cBhvr>
                                      <p:rCtr x="1600" y="19200"/>
                                    </p:animMotion>
                                  </p:childTnLst>
                                </p:cTn>
                              </p:par>
                              <p:par>
                                <p:cTn id="48" presetID="0" presetClass="path" presetSubtype="0" accel="50000" decel="50000" fill="hold" nodeType="withEffect">
                                  <p:stCondLst>
                                    <p:cond delay="0"/>
                                  </p:stCondLst>
                                  <p:childTnLst>
                                    <p:animMotion origin="layout" path="M -2.5E-6 2.96296E-6 L 0.09549 0.37407 " pathEditMode="relative" rAng="0" ptsTypes="AA">
                                      <p:cBhvr>
                                        <p:cTn id="49" dur="500" fill="hold"/>
                                        <p:tgtEl>
                                          <p:spTgt spid="24"/>
                                        </p:tgtEl>
                                        <p:attrNameLst>
                                          <p:attrName>ppt_x</p:attrName>
                                          <p:attrName>ppt_y</p:attrName>
                                        </p:attrNameLst>
                                      </p:cBhvr>
                                      <p:rCtr x="4800" y="18700"/>
                                    </p:animMotion>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500"/>
                                        <p:tgtEl>
                                          <p:spTgt spid="19"/>
                                        </p:tgtEl>
                                      </p:cBhvr>
                                    </p:animEffect>
                                  </p:childTnLst>
                                </p:cTn>
                              </p:par>
                            </p:childTnLst>
                          </p:cTn>
                        </p:par>
                        <p:par>
                          <p:cTn id="55" fill="hold">
                            <p:stCondLst>
                              <p:cond delay="500"/>
                            </p:stCondLst>
                            <p:childTnLst>
                              <p:par>
                                <p:cTn id="56" presetID="10" presetClass="entr" presetSubtype="0" fill="hold" nodeType="after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fade">
                                      <p:cBhvr>
                                        <p:cTn id="58" dur="1000"/>
                                        <p:tgtEl>
                                          <p:spTgt spid="4"/>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2000"/>
                                        <p:tgtEl>
                                          <p:spTgt spid="14"/>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500"/>
                                        <p:tgtEl>
                                          <p:spTgt spid="20"/>
                                        </p:tgtEl>
                                      </p:cBhvr>
                                    </p:animEffect>
                                  </p:childTnLst>
                                </p:cTn>
                              </p:par>
                            </p:childTnLst>
                          </p:cTn>
                        </p:par>
                        <p:par>
                          <p:cTn id="67" fill="hold">
                            <p:stCondLst>
                              <p:cond delay="500"/>
                            </p:stCondLst>
                            <p:childTnLst>
                              <p:par>
                                <p:cTn id="68" presetID="10" presetClass="entr" presetSubtype="0" fill="hold" nodeType="afterEffect">
                                  <p:stCondLst>
                                    <p:cond delay="0"/>
                                  </p:stCondLst>
                                  <p:childTnLst>
                                    <p:set>
                                      <p:cBhvr>
                                        <p:cTn id="69" dur="1" fill="hold">
                                          <p:stCondLst>
                                            <p:cond delay="0"/>
                                          </p:stCondLst>
                                        </p:cTn>
                                        <p:tgtEl>
                                          <p:spTgt spid="6"/>
                                        </p:tgtEl>
                                        <p:attrNameLst>
                                          <p:attrName>style.visibility</p:attrName>
                                        </p:attrNameLst>
                                      </p:cBhvr>
                                      <p:to>
                                        <p:strVal val="visible"/>
                                      </p:to>
                                    </p:set>
                                    <p:animEffect transition="in" filter="fade">
                                      <p:cBhvr>
                                        <p:cTn id="70" dur="1000"/>
                                        <p:tgtEl>
                                          <p:spTgt spid="6"/>
                                        </p:tgtEl>
                                      </p:cBhvr>
                                    </p:animEffect>
                                  </p:childTnLst>
                                </p:cTn>
                              </p:par>
                            </p:childTnLst>
                          </p:cTn>
                        </p:par>
                        <p:par>
                          <p:cTn id="71" fill="hold">
                            <p:stCondLst>
                              <p:cond delay="1500"/>
                            </p:stCondLst>
                            <p:childTnLst>
                              <p:par>
                                <p:cTn id="72" presetID="39" presetClass="entr" presetSubtype="0" accel="100000" fill="hold" nodeType="afterEffect">
                                  <p:stCondLst>
                                    <p:cond delay="0"/>
                                  </p:stCondLst>
                                  <p:childTnLst>
                                    <p:set>
                                      <p:cBhvr>
                                        <p:cTn id="73" dur="1" fill="hold">
                                          <p:stCondLst>
                                            <p:cond delay="0"/>
                                          </p:stCondLst>
                                        </p:cTn>
                                        <p:tgtEl>
                                          <p:spTgt spid="25"/>
                                        </p:tgtEl>
                                        <p:attrNameLst>
                                          <p:attrName>style.visibility</p:attrName>
                                        </p:attrNameLst>
                                      </p:cBhvr>
                                      <p:to>
                                        <p:strVal val="visible"/>
                                      </p:to>
                                    </p:set>
                                    <p:anim calcmode="lin" valueType="num">
                                      <p:cBhvr>
                                        <p:cTn id="74" dur="500" fill="hold"/>
                                        <p:tgtEl>
                                          <p:spTgt spid="25"/>
                                        </p:tgtEl>
                                        <p:attrNameLst>
                                          <p:attrName>ppt_h</p:attrName>
                                        </p:attrNameLst>
                                      </p:cBhvr>
                                      <p:tavLst>
                                        <p:tav tm="0">
                                          <p:val>
                                            <p:strVal val="#ppt_h/20"/>
                                          </p:val>
                                        </p:tav>
                                        <p:tav tm="50000">
                                          <p:val>
                                            <p:strVal val="#ppt_h/20"/>
                                          </p:val>
                                        </p:tav>
                                        <p:tav tm="100000">
                                          <p:val>
                                            <p:strVal val="#ppt_h"/>
                                          </p:val>
                                        </p:tav>
                                      </p:tavLst>
                                    </p:anim>
                                    <p:anim calcmode="lin" valueType="num">
                                      <p:cBhvr>
                                        <p:cTn id="75" dur="500" fill="hold"/>
                                        <p:tgtEl>
                                          <p:spTgt spid="25"/>
                                        </p:tgtEl>
                                        <p:attrNameLst>
                                          <p:attrName>ppt_w</p:attrName>
                                        </p:attrNameLst>
                                      </p:cBhvr>
                                      <p:tavLst>
                                        <p:tav tm="0">
                                          <p:val>
                                            <p:strVal val="#ppt_w+.3"/>
                                          </p:val>
                                        </p:tav>
                                        <p:tav tm="50000">
                                          <p:val>
                                            <p:strVal val="#ppt_w+.3"/>
                                          </p:val>
                                        </p:tav>
                                        <p:tav tm="100000">
                                          <p:val>
                                            <p:strVal val="#ppt_w"/>
                                          </p:val>
                                        </p:tav>
                                      </p:tavLst>
                                    </p:anim>
                                    <p:anim calcmode="lin" valueType="num">
                                      <p:cBhvr>
                                        <p:cTn id="76" dur="500" fill="hold"/>
                                        <p:tgtEl>
                                          <p:spTgt spid="25"/>
                                        </p:tgtEl>
                                        <p:attrNameLst>
                                          <p:attrName>ppt_x</p:attrName>
                                        </p:attrNameLst>
                                      </p:cBhvr>
                                      <p:tavLst>
                                        <p:tav tm="0">
                                          <p:val>
                                            <p:strVal val="#ppt_x-.3"/>
                                          </p:val>
                                        </p:tav>
                                        <p:tav tm="50000">
                                          <p:val>
                                            <p:strVal val="#ppt_x"/>
                                          </p:val>
                                        </p:tav>
                                        <p:tav tm="100000">
                                          <p:val>
                                            <p:strVal val="#ppt_x"/>
                                          </p:val>
                                        </p:tav>
                                      </p:tavLst>
                                    </p:anim>
                                    <p:anim calcmode="lin" valueType="num">
                                      <p:cBhvr>
                                        <p:cTn id="77" dur="500" fill="hold"/>
                                        <p:tgtEl>
                                          <p:spTgt spid="25"/>
                                        </p:tgtEl>
                                        <p:attrNameLst>
                                          <p:attrName>ppt_y</p:attrName>
                                        </p:attrNameLst>
                                      </p:cBhvr>
                                      <p:tavLst>
                                        <p:tav tm="0">
                                          <p:val>
                                            <p:strVal val="#ppt_y"/>
                                          </p:val>
                                        </p:tav>
                                        <p:tav tm="100000">
                                          <p:val>
                                            <p:strVal val="#ppt_y"/>
                                          </p:val>
                                        </p:tav>
                                      </p:tavLst>
                                    </p:anim>
                                  </p:childTnLst>
                                </p:cTn>
                              </p:par>
                              <p:par>
                                <p:cTn id="78" presetID="10" presetClass="entr" presetSubtype="0" fill="hold" grpId="0" nodeType="withEffect">
                                  <p:stCondLst>
                                    <p:cond delay="0"/>
                                  </p:stCondLst>
                                  <p:childTnLst>
                                    <p:set>
                                      <p:cBhvr>
                                        <p:cTn id="79" dur="1" fill="hold">
                                          <p:stCondLst>
                                            <p:cond delay="0"/>
                                          </p:stCondLst>
                                        </p:cTn>
                                        <p:tgtEl>
                                          <p:spTgt spid="16"/>
                                        </p:tgtEl>
                                        <p:attrNameLst>
                                          <p:attrName>style.visibility</p:attrName>
                                        </p:attrNameLst>
                                      </p:cBhvr>
                                      <p:to>
                                        <p:strVal val="visible"/>
                                      </p:to>
                                    </p:set>
                                    <p:animEffect transition="in" filter="fade">
                                      <p:cBhvr>
                                        <p:cTn id="80"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8" grpId="0" animBg="1"/>
      <p:bldP spid="19" grpId="0" animBg="1"/>
      <p:bldP spid="2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0"/>
            <a:ext cx="8229600" cy="1143000"/>
          </a:xfrm>
        </p:spPr>
        <p:txBody>
          <a:bodyPr>
            <a:normAutofit/>
          </a:bodyPr>
          <a:lstStyle/>
          <a:p>
            <a:r>
              <a:rPr lang="en-AU" dirty="0" smtClean="0"/>
              <a:t>System Center Operations Manager</a:t>
            </a:r>
            <a:endParaRPr lang="en-AU" dirty="0"/>
          </a:p>
        </p:txBody>
      </p:sp>
      <p:pic>
        <p:nvPicPr>
          <p:cNvPr id="4" name="Picture 26" descr="Database-Green.png"/>
          <p:cNvPicPr>
            <a:picLocks noChangeAspect="1"/>
          </p:cNvPicPr>
          <p:nvPr/>
        </p:nvPicPr>
        <p:blipFill>
          <a:blip r:embed="rId3" cstate="print"/>
          <a:srcRect l="26782" t="29395" r="25481" b="17896"/>
          <a:stretch>
            <a:fillRect/>
          </a:stretch>
        </p:blipFill>
        <p:spPr bwMode="auto">
          <a:xfrm>
            <a:off x="5436096" y="3933056"/>
            <a:ext cx="1197308" cy="1322013"/>
          </a:xfrm>
          <a:prstGeom prst="rect">
            <a:avLst/>
          </a:prstGeom>
          <a:noFill/>
          <a:ln w="9525">
            <a:noFill/>
            <a:miter lim="800000"/>
            <a:headEnd/>
            <a:tailEnd/>
          </a:ln>
        </p:spPr>
      </p:pic>
      <p:pic>
        <p:nvPicPr>
          <p:cNvPr id="5" name="Picture 157" descr="D:\Quest Software\Freelance\Icon-Library-13813\Work In Progress\Phase I\PNG24\Server.png"/>
          <p:cNvPicPr>
            <a:picLocks noChangeAspect="1" noChangeArrowheads="1"/>
          </p:cNvPicPr>
          <p:nvPr/>
        </p:nvPicPr>
        <p:blipFill>
          <a:blip r:embed="rId4" cstate="print"/>
          <a:srcRect l="6654" t="26776" r="6383" b="26935"/>
          <a:stretch>
            <a:fillRect/>
          </a:stretch>
        </p:blipFill>
        <p:spPr bwMode="auto">
          <a:xfrm>
            <a:off x="5148064" y="2780928"/>
            <a:ext cx="1584176" cy="842527"/>
          </a:xfrm>
          <a:prstGeom prst="rect">
            <a:avLst/>
          </a:prstGeom>
          <a:noFill/>
          <a:ln w="9525">
            <a:noFill/>
            <a:miter lim="800000"/>
            <a:headEnd/>
            <a:tailEnd/>
          </a:ln>
        </p:spPr>
      </p:pic>
      <p:pic>
        <p:nvPicPr>
          <p:cNvPr id="6" name="Picture 42" descr="Monitor-Green.png"/>
          <p:cNvPicPr>
            <a:picLocks noChangeAspect="1"/>
          </p:cNvPicPr>
          <p:nvPr/>
        </p:nvPicPr>
        <p:blipFill>
          <a:blip r:embed="rId5" cstate="print"/>
          <a:srcRect l="22517" t="18710" r="22247" b="14622"/>
          <a:stretch>
            <a:fillRect/>
          </a:stretch>
        </p:blipFill>
        <p:spPr bwMode="auto">
          <a:xfrm>
            <a:off x="5652120" y="1124744"/>
            <a:ext cx="942975" cy="1139825"/>
          </a:xfrm>
          <a:prstGeom prst="rect">
            <a:avLst/>
          </a:prstGeom>
          <a:noFill/>
          <a:ln w="9525">
            <a:noFill/>
            <a:miter lim="800000"/>
            <a:headEnd/>
            <a:tailEnd/>
          </a:ln>
        </p:spPr>
      </p:pic>
      <p:grpSp>
        <p:nvGrpSpPr>
          <p:cNvPr id="7" name="Group 6"/>
          <p:cNvGrpSpPr/>
          <p:nvPr/>
        </p:nvGrpSpPr>
        <p:grpSpPr>
          <a:xfrm>
            <a:off x="4932040" y="5517232"/>
            <a:ext cx="2304256" cy="864096"/>
            <a:chOff x="611560" y="2564904"/>
            <a:chExt cx="4217888" cy="1625600"/>
          </a:xfrm>
        </p:grpSpPr>
        <p:pic>
          <p:nvPicPr>
            <p:cNvPr id="8" name="Picture 7" descr="server_icon.jpg"/>
            <p:cNvPicPr>
              <a:picLocks noChangeAspect="1"/>
            </p:cNvPicPr>
            <p:nvPr/>
          </p:nvPicPr>
          <p:blipFill>
            <a:blip r:embed="rId6" cstate="print"/>
            <a:stretch>
              <a:fillRect/>
            </a:stretch>
          </p:blipFill>
          <p:spPr>
            <a:xfrm>
              <a:off x="611560" y="2564904"/>
              <a:ext cx="1625600" cy="1625600"/>
            </a:xfrm>
            <a:prstGeom prst="rect">
              <a:avLst/>
            </a:prstGeom>
          </p:spPr>
        </p:pic>
        <p:pic>
          <p:nvPicPr>
            <p:cNvPr id="9" name="Picture 8" descr="server_icon.jpg"/>
            <p:cNvPicPr>
              <a:picLocks noChangeAspect="1"/>
            </p:cNvPicPr>
            <p:nvPr/>
          </p:nvPicPr>
          <p:blipFill>
            <a:blip r:embed="rId6" cstate="print"/>
            <a:stretch>
              <a:fillRect/>
            </a:stretch>
          </p:blipFill>
          <p:spPr>
            <a:xfrm>
              <a:off x="1907704" y="2564904"/>
              <a:ext cx="1625600" cy="1625600"/>
            </a:xfrm>
            <a:prstGeom prst="rect">
              <a:avLst/>
            </a:prstGeom>
          </p:spPr>
        </p:pic>
        <p:pic>
          <p:nvPicPr>
            <p:cNvPr id="10" name="Picture 9" descr="server_icon.jpg"/>
            <p:cNvPicPr>
              <a:picLocks noChangeAspect="1"/>
            </p:cNvPicPr>
            <p:nvPr/>
          </p:nvPicPr>
          <p:blipFill>
            <a:blip r:embed="rId6" cstate="print"/>
            <a:stretch>
              <a:fillRect/>
            </a:stretch>
          </p:blipFill>
          <p:spPr>
            <a:xfrm>
              <a:off x="3203848" y="2564904"/>
              <a:ext cx="1625600" cy="1625600"/>
            </a:xfrm>
            <a:prstGeom prst="rect">
              <a:avLst/>
            </a:prstGeom>
          </p:spPr>
        </p:pic>
      </p:grpSp>
      <p:cxnSp>
        <p:nvCxnSpPr>
          <p:cNvPr id="11" name="Straight Connector 10"/>
          <p:cNvCxnSpPr/>
          <p:nvPr/>
        </p:nvCxnSpPr>
        <p:spPr>
          <a:xfrm>
            <a:off x="4355976" y="5301208"/>
            <a:ext cx="3312368" cy="0"/>
          </a:xfrm>
          <a:prstGeom prst="line">
            <a:avLst/>
          </a:prstGeom>
        </p:spPr>
        <p:style>
          <a:lnRef idx="3">
            <a:schemeClr val="accent2"/>
          </a:lnRef>
          <a:fillRef idx="0">
            <a:schemeClr val="accent2"/>
          </a:fillRef>
          <a:effectRef idx="2">
            <a:schemeClr val="accent2"/>
          </a:effectRef>
          <a:fontRef idx="minor">
            <a:schemeClr val="tx1"/>
          </a:fontRef>
        </p:style>
      </p:cxnSp>
      <p:sp>
        <p:nvSpPr>
          <p:cNvPr id="12" name="TextBox 11"/>
          <p:cNvSpPr txBox="1"/>
          <p:nvPr/>
        </p:nvSpPr>
        <p:spPr>
          <a:xfrm>
            <a:off x="1331640" y="5733256"/>
            <a:ext cx="2736304" cy="369332"/>
          </a:xfrm>
          <a:prstGeom prst="rect">
            <a:avLst/>
          </a:prstGeom>
          <a:noFill/>
        </p:spPr>
        <p:txBody>
          <a:bodyPr wrap="square" rtlCol="0">
            <a:spAutoFit/>
          </a:bodyPr>
          <a:lstStyle/>
          <a:p>
            <a:r>
              <a:rPr lang="en-AU" b="1" dirty="0" smtClean="0">
                <a:solidFill>
                  <a:schemeClr val="bg1"/>
                </a:solidFill>
                <a:effectLst>
                  <a:outerShdw blurRad="38100" dist="38100" dir="2700000" algn="tl">
                    <a:srgbClr val="000000">
                      <a:alpha val="43137"/>
                    </a:srgbClr>
                  </a:outerShdw>
                </a:effectLst>
              </a:rPr>
              <a:t>What needs monitored - </a:t>
            </a:r>
            <a:endParaRPr lang="en-AU" b="1" dirty="0">
              <a:solidFill>
                <a:schemeClr val="bg1"/>
              </a:solidFill>
              <a:effectLst>
                <a:outerShdw blurRad="38100" dist="38100" dir="2700000" algn="tl">
                  <a:srgbClr val="000000">
                    <a:alpha val="43137"/>
                  </a:srgbClr>
                </a:outerShdw>
              </a:effectLst>
            </a:endParaRPr>
          </a:p>
        </p:txBody>
      </p:sp>
      <p:sp>
        <p:nvSpPr>
          <p:cNvPr id="13" name="TextBox 12"/>
          <p:cNvSpPr txBox="1"/>
          <p:nvPr/>
        </p:nvSpPr>
        <p:spPr>
          <a:xfrm>
            <a:off x="1907704" y="4365104"/>
            <a:ext cx="2088232" cy="369332"/>
          </a:xfrm>
          <a:prstGeom prst="rect">
            <a:avLst/>
          </a:prstGeom>
          <a:noFill/>
        </p:spPr>
        <p:txBody>
          <a:bodyPr wrap="square" rtlCol="0">
            <a:spAutoFit/>
          </a:bodyPr>
          <a:lstStyle/>
          <a:p>
            <a:r>
              <a:rPr lang="en-AU" b="1" dirty="0" smtClean="0">
                <a:solidFill>
                  <a:schemeClr val="bg1"/>
                </a:solidFill>
                <a:effectLst>
                  <a:outerShdw blurRad="38100" dist="38100" dir="2700000" algn="tl">
                    <a:srgbClr val="000000">
                      <a:alpha val="43137"/>
                    </a:srgbClr>
                  </a:outerShdw>
                </a:effectLst>
              </a:rPr>
              <a:t>Database layer -</a:t>
            </a:r>
            <a:endParaRPr lang="en-AU" b="1" dirty="0">
              <a:solidFill>
                <a:schemeClr val="bg1"/>
              </a:solidFill>
              <a:effectLst>
                <a:outerShdw blurRad="38100" dist="38100" dir="2700000" algn="tl">
                  <a:srgbClr val="000000">
                    <a:alpha val="43137"/>
                  </a:srgbClr>
                </a:outerShdw>
              </a:effectLst>
            </a:endParaRPr>
          </a:p>
        </p:txBody>
      </p:sp>
      <p:sp>
        <p:nvSpPr>
          <p:cNvPr id="14" name="TextBox 13"/>
          <p:cNvSpPr txBox="1"/>
          <p:nvPr/>
        </p:nvSpPr>
        <p:spPr>
          <a:xfrm>
            <a:off x="2195736" y="2996952"/>
            <a:ext cx="1944216" cy="369332"/>
          </a:xfrm>
          <a:prstGeom prst="rect">
            <a:avLst/>
          </a:prstGeom>
          <a:noFill/>
        </p:spPr>
        <p:txBody>
          <a:bodyPr wrap="square" rtlCol="0">
            <a:spAutoFit/>
          </a:bodyPr>
          <a:lstStyle/>
          <a:p>
            <a:r>
              <a:rPr lang="en-AU" b="1" dirty="0" smtClean="0">
                <a:solidFill>
                  <a:schemeClr val="bg1"/>
                </a:solidFill>
                <a:effectLst>
                  <a:outerShdw blurRad="38100" dist="38100" dir="2700000" algn="tl">
                    <a:srgbClr val="000000">
                      <a:alpha val="43137"/>
                    </a:srgbClr>
                  </a:outerShdw>
                </a:effectLst>
              </a:rPr>
              <a:t>Application Layer -</a:t>
            </a:r>
            <a:endParaRPr lang="en-AU" b="1" dirty="0">
              <a:solidFill>
                <a:schemeClr val="bg1"/>
              </a:solidFill>
              <a:effectLst>
                <a:outerShdw blurRad="38100" dist="38100" dir="2700000" algn="tl">
                  <a:srgbClr val="000000">
                    <a:alpha val="43137"/>
                  </a:srgbClr>
                </a:outerShdw>
              </a:effectLst>
            </a:endParaRPr>
          </a:p>
        </p:txBody>
      </p:sp>
      <p:sp>
        <p:nvSpPr>
          <p:cNvPr id="15" name="TextBox 14"/>
          <p:cNvSpPr txBox="1"/>
          <p:nvPr/>
        </p:nvSpPr>
        <p:spPr>
          <a:xfrm>
            <a:off x="2627784" y="1412776"/>
            <a:ext cx="2304256" cy="369332"/>
          </a:xfrm>
          <a:prstGeom prst="rect">
            <a:avLst/>
          </a:prstGeom>
          <a:noFill/>
        </p:spPr>
        <p:txBody>
          <a:bodyPr wrap="square" rtlCol="0">
            <a:spAutoFit/>
          </a:bodyPr>
          <a:lstStyle/>
          <a:p>
            <a:r>
              <a:rPr lang="en-AU" b="1" dirty="0" smtClean="0">
                <a:solidFill>
                  <a:schemeClr val="bg1"/>
                </a:solidFill>
                <a:effectLst>
                  <a:outerShdw blurRad="38100" dist="38100" dir="2700000" algn="tl">
                    <a:srgbClr val="000000">
                      <a:alpha val="43137"/>
                    </a:srgbClr>
                  </a:outerShdw>
                </a:effectLst>
              </a:rPr>
              <a:t>Presentation Layer -</a:t>
            </a:r>
            <a:endParaRPr lang="en-AU" b="1" dirty="0">
              <a:solidFill>
                <a:schemeClr val="bg1"/>
              </a:solidFill>
              <a:effectLst>
                <a:outerShdw blurRad="38100" dist="38100" dir="2700000" algn="tl">
                  <a:srgbClr val="000000">
                    <a:alpha val="43137"/>
                  </a:srgbClr>
                </a:outerShdw>
              </a:effectLst>
            </a:endParaRPr>
          </a:p>
        </p:txBody>
      </p:sp>
      <p:sp>
        <p:nvSpPr>
          <p:cNvPr id="16" name="Up-Down Arrow 15"/>
          <p:cNvSpPr/>
          <p:nvPr/>
        </p:nvSpPr>
        <p:spPr>
          <a:xfrm>
            <a:off x="6012160" y="3501008"/>
            <a:ext cx="216024" cy="432048"/>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17" name="Up-Down Arrow 16"/>
          <p:cNvSpPr/>
          <p:nvPr/>
        </p:nvSpPr>
        <p:spPr>
          <a:xfrm>
            <a:off x="6012160" y="2276872"/>
            <a:ext cx="216024" cy="432048"/>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22" name="Picture 2" descr="http://www.intelliadmin.com/images/Windows%202008%20Logo.jpg"/>
          <p:cNvPicPr>
            <a:picLocks noChangeAspect="1" noChangeArrowheads="1"/>
          </p:cNvPicPr>
          <p:nvPr/>
        </p:nvPicPr>
        <p:blipFill>
          <a:blip r:embed="rId7" cstate="print"/>
          <a:srcRect/>
          <a:stretch>
            <a:fillRect/>
          </a:stretch>
        </p:blipFill>
        <p:spPr bwMode="auto">
          <a:xfrm>
            <a:off x="5868144" y="6381328"/>
            <a:ext cx="936104" cy="350172"/>
          </a:xfrm>
          <a:prstGeom prst="rect">
            <a:avLst/>
          </a:prstGeom>
          <a:noFill/>
        </p:spPr>
      </p:pic>
      <p:sp>
        <p:nvSpPr>
          <p:cNvPr id="23" name="TextBox 22"/>
          <p:cNvSpPr txBox="1"/>
          <p:nvPr/>
        </p:nvSpPr>
        <p:spPr>
          <a:xfrm>
            <a:off x="5292080" y="1412776"/>
            <a:ext cx="2304256" cy="923330"/>
          </a:xfrm>
          <a:prstGeom prst="rect">
            <a:avLst/>
          </a:prstGeom>
          <a:noFill/>
        </p:spPr>
        <p:txBody>
          <a:bodyPr wrap="square" rtlCol="0">
            <a:spAutoFit/>
          </a:bodyPr>
          <a:lstStyle/>
          <a:p>
            <a:r>
              <a:rPr lang="en-AU" dirty="0" smtClean="0">
                <a:solidFill>
                  <a:schemeClr val="accent5"/>
                </a:solidFill>
              </a:rPr>
              <a:t>- Monitoring Console</a:t>
            </a:r>
          </a:p>
          <a:p>
            <a:pPr>
              <a:buFontTx/>
              <a:buChar char="-"/>
            </a:pPr>
            <a:r>
              <a:rPr lang="en-AU" dirty="0" smtClean="0">
                <a:solidFill>
                  <a:schemeClr val="accent5"/>
                </a:solidFill>
              </a:rPr>
              <a:t> Notifications</a:t>
            </a:r>
          </a:p>
          <a:p>
            <a:pPr>
              <a:buFontTx/>
              <a:buChar char="-"/>
            </a:pPr>
            <a:r>
              <a:rPr lang="en-AU" dirty="0" smtClean="0">
                <a:solidFill>
                  <a:schemeClr val="accent5"/>
                </a:solidFill>
              </a:rPr>
              <a:t> Reporting</a:t>
            </a:r>
            <a:endParaRPr lang="en-AU" dirty="0">
              <a:solidFill>
                <a:schemeClr val="accent5"/>
              </a:solidFill>
            </a:endParaRPr>
          </a:p>
        </p:txBody>
      </p:sp>
      <p:sp>
        <p:nvSpPr>
          <p:cNvPr id="24" name="TextBox 23"/>
          <p:cNvSpPr txBox="1"/>
          <p:nvPr/>
        </p:nvSpPr>
        <p:spPr>
          <a:xfrm>
            <a:off x="5292080" y="2924944"/>
            <a:ext cx="2267744" cy="646331"/>
          </a:xfrm>
          <a:prstGeom prst="rect">
            <a:avLst/>
          </a:prstGeom>
          <a:noFill/>
        </p:spPr>
        <p:txBody>
          <a:bodyPr wrap="square" rtlCol="0">
            <a:spAutoFit/>
          </a:bodyPr>
          <a:lstStyle/>
          <a:p>
            <a:pPr>
              <a:buFontTx/>
              <a:buChar char="-"/>
            </a:pPr>
            <a:r>
              <a:rPr lang="en-AU" dirty="0" smtClean="0">
                <a:solidFill>
                  <a:schemeClr val="accent5"/>
                </a:solidFill>
              </a:rPr>
              <a:t>Management Server</a:t>
            </a:r>
          </a:p>
          <a:p>
            <a:pPr>
              <a:buFontTx/>
              <a:buChar char="-"/>
            </a:pPr>
            <a:r>
              <a:rPr lang="en-AU" dirty="0" smtClean="0">
                <a:solidFill>
                  <a:schemeClr val="accent5"/>
                </a:solidFill>
              </a:rPr>
              <a:t> OpsMgr Agents</a:t>
            </a:r>
            <a:endParaRPr lang="en-AU" dirty="0">
              <a:solidFill>
                <a:schemeClr val="accent5"/>
              </a:solidFill>
            </a:endParaRPr>
          </a:p>
        </p:txBody>
      </p:sp>
      <p:sp>
        <p:nvSpPr>
          <p:cNvPr id="25" name="TextBox 24"/>
          <p:cNvSpPr txBox="1"/>
          <p:nvPr/>
        </p:nvSpPr>
        <p:spPr>
          <a:xfrm>
            <a:off x="5292080" y="4293096"/>
            <a:ext cx="2088232" cy="646331"/>
          </a:xfrm>
          <a:prstGeom prst="rect">
            <a:avLst/>
          </a:prstGeom>
          <a:noFill/>
        </p:spPr>
        <p:txBody>
          <a:bodyPr wrap="square" rtlCol="0">
            <a:spAutoFit/>
          </a:bodyPr>
          <a:lstStyle/>
          <a:p>
            <a:pPr>
              <a:buFontTx/>
              <a:buChar char="-"/>
            </a:pPr>
            <a:r>
              <a:rPr lang="en-AU" dirty="0" smtClean="0">
                <a:solidFill>
                  <a:schemeClr val="accent5"/>
                </a:solidFill>
              </a:rPr>
              <a:t> OpsMgr Database</a:t>
            </a:r>
          </a:p>
          <a:p>
            <a:pPr>
              <a:buFontTx/>
              <a:buChar char="-"/>
            </a:pPr>
            <a:r>
              <a:rPr lang="en-AU" dirty="0" smtClean="0">
                <a:solidFill>
                  <a:schemeClr val="accent5"/>
                </a:solidFill>
              </a:rPr>
              <a:t> Data Warehouse</a:t>
            </a:r>
            <a:endParaRPr lang="en-AU" dirty="0">
              <a:solidFill>
                <a:schemeClr val="accent5"/>
              </a:solidFill>
            </a:endParaRPr>
          </a:p>
        </p:txBody>
      </p:sp>
      <p:sp>
        <p:nvSpPr>
          <p:cNvPr id="26" name="TextBox 25"/>
          <p:cNvSpPr txBox="1"/>
          <p:nvPr/>
        </p:nvSpPr>
        <p:spPr>
          <a:xfrm>
            <a:off x="7668344" y="1556792"/>
            <a:ext cx="461665" cy="2376264"/>
          </a:xfrm>
          <a:prstGeom prst="rect">
            <a:avLst/>
          </a:prstGeom>
          <a:noFill/>
        </p:spPr>
        <p:txBody>
          <a:bodyPr vert="vert" wrap="square" rtlCol="0">
            <a:spAutoFit/>
          </a:bodyPr>
          <a:lstStyle/>
          <a:p>
            <a:r>
              <a:rPr lang="en-AU" b="1" u="sng" dirty="0" smtClean="0">
                <a:solidFill>
                  <a:schemeClr val="accent5"/>
                </a:solidFill>
              </a:rPr>
              <a:t>Management Packs</a:t>
            </a:r>
            <a:endParaRPr lang="en-AU" b="1" u="sng" dirty="0">
              <a:solidFill>
                <a:schemeClr val="accent5"/>
              </a:solidFill>
            </a:endParaRPr>
          </a:p>
        </p:txBody>
      </p:sp>
      <p:sp>
        <p:nvSpPr>
          <p:cNvPr id="27" name="Right Bracket 26"/>
          <p:cNvSpPr/>
          <p:nvPr/>
        </p:nvSpPr>
        <p:spPr>
          <a:xfrm>
            <a:off x="7452320" y="1340768"/>
            <a:ext cx="216024" cy="2376264"/>
          </a:xfrm>
          <a:prstGeom prst="rightBracket">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grpId="0" nodeType="clickEffect">
                                  <p:stCondLst>
                                    <p:cond delay="0"/>
                                  </p:stCondLst>
                                  <p:childTnLst>
                                    <p:animMotion origin="layout" path="M 0 0  L -0.25 0  E" pathEditMode="relative" ptsTypes="">
                                      <p:cBhvr>
                                        <p:cTn id="6" dur="2000" fill="hold"/>
                                        <p:tgtEl>
                                          <p:spTgt spid="15"/>
                                        </p:tgtEl>
                                        <p:attrNameLst>
                                          <p:attrName>ppt_x</p:attrName>
                                          <p:attrName>ppt_y</p:attrName>
                                        </p:attrNameLst>
                                      </p:cBhvr>
                                    </p:animMotion>
                                  </p:childTnLst>
                                </p:cTn>
                              </p:par>
                              <p:par>
                                <p:cTn id="7" presetID="35" presetClass="path" presetSubtype="0" accel="50000" decel="50000" fill="hold" nodeType="withEffect">
                                  <p:stCondLst>
                                    <p:cond delay="0"/>
                                  </p:stCondLst>
                                  <p:childTnLst>
                                    <p:animMotion origin="layout" path="M 0 0  L -0.25 0  E" pathEditMode="relative" ptsTypes="">
                                      <p:cBhvr>
                                        <p:cTn id="8" dur="2000" fill="hold"/>
                                        <p:tgtEl>
                                          <p:spTgt spid="6"/>
                                        </p:tgtEl>
                                        <p:attrNameLst>
                                          <p:attrName>ppt_x</p:attrName>
                                          <p:attrName>ppt_y</p:attrName>
                                        </p:attrNameLst>
                                      </p:cBhvr>
                                    </p:animMotion>
                                  </p:childTnLst>
                                </p:cTn>
                              </p:par>
                              <p:par>
                                <p:cTn id="9" presetID="35" presetClass="path" presetSubtype="0" accel="50000" decel="50000" fill="hold" grpId="0" nodeType="withEffect">
                                  <p:stCondLst>
                                    <p:cond delay="0"/>
                                  </p:stCondLst>
                                  <p:childTnLst>
                                    <p:animMotion origin="layout" path="M 0 0  L -0.25 0  E" pathEditMode="relative" ptsTypes="">
                                      <p:cBhvr>
                                        <p:cTn id="10" dur="2000" fill="hold"/>
                                        <p:tgtEl>
                                          <p:spTgt spid="17"/>
                                        </p:tgtEl>
                                        <p:attrNameLst>
                                          <p:attrName>ppt_x</p:attrName>
                                          <p:attrName>ppt_y</p:attrName>
                                        </p:attrNameLst>
                                      </p:cBhvr>
                                    </p:animMotion>
                                  </p:childTnLst>
                                </p:cTn>
                              </p:par>
                              <p:par>
                                <p:cTn id="11" presetID="35" presetClass="path" presetSubtype="0" accel="50000" decel="50000" fill="hold" nodeType="withEffect">
                                  <p:stCondLst>
                                    <p:cond delay="0"/>
                                  </p:stCondLst>
                                  <p:childTnLst>
                                    <p:animMotion origin="layout" path="M 0 0  L -0.25 0  E" pathEditMode="relative" ptsTypes="">
                                      <p:cBhvr>
                                        <p:cTn id="12" dur="2000" fill="hold"/>
                                        <p:tgtEl>
                                          <p:spTgt spid="5"/>
                                        </p:tgtEl>
                                        <p:attrNameLst>
                                          <p:attrName>ppt_x</p:attrName>
                                          <p:attrName>ppt_y</p:attrName>
                                        </p:attrNameLst>
                                      </p:cBhvr>
                                    </p:animMotion>
                                  </p:childTnLst>
                                </p:cTn>
                              </p:par>
                              <p:par>
                                <p:cTn id="13" presetID="35" presetClass="path" presetSubtype="0" accel="50000" decel="50000" fill="hold" grpId="0" nodeType="withEffect">
                                  <p:stCondLst>
                                    <p:cond delay="0"/>
                                  </p:stCondLst>
                                  <p:childTnLst>
                                    <p:animMotion origin="layout" path="M 0 0  L -0.25 0  E" pathEditMode="relative" ptsTypes="">
                                      <p:cBhvr>
                                        <p:cTn id="14" dur="2000" fill="hold"/>
                                        <p:tgtEl>
                                          <p:spTgt spid="16"/>
                                        </p:tgtEl>
                                        <p:attrNameLst>
                                          <p:attrName>ppt_x</p:attrName>
                                          <p:attrName>ppt_y</p:attrName>
                                        </p:attrNameLst>
                                      </p:cBhvr>
                                    </p:animMotion>
                                  </p:childTnLst>
                                </p:cTn>
                              </p:par>
                              <p:par>
                                <p:cTn id="15" presetID="35" presetClass="path" presetSubtype="0" accel="50000" decel="50000" fill="hold" nodeType="withEffect">
                                  <p:stCondLst>
                                    <p:cond delay="0"/>
                                  </p:stCondLst>
                                  <p:childTnLst>
                                    <p:animMotion origin="layout" path="M 0 0  L -0.25 0  E" pathEditMode="relative" ptsTypes="">
                                      <p:cBhvr>
                                        <p:cTn id="16" dur="2000" fill="hold"/>
                                        <p:tgtEl>
                                          <p:spTgt spid="4"/>
                                        </p:tgtEl>
                                        <p:attrNameLst>
                                          <p:attrName>ppt_x</p:attrName>
                                          <p:attrName>ppt_y</p:attrName>
                                        </p:attrNameLst>
                                      </p:cBhvr>
                                    </p:animMotion>
                                  </p:childTnLst>
                                </p:cTn>
                              </p:par>
                              <p:par>
                                <p:cTn id="17" presetID="0" presetClass="path" presetSubtype="0" accel="50000" decel="50000" fill="hold" grpId="0" nodeType="withEffect">
                                  <p:stCondLst>
                                    <p:cond delay="0"/>
                                  </p:stCondLst>
                                  <p:childTnLst>
                                    <p:animMotion origin="layout" path="M -5.55556E-7 3.7037E-7 L -0.16545 3.7037E-7 " pathEditMode="relative" ptsTypes="AA">
                                      <p:cBhvr>
                                        <p:cTn id="18" dur="2000" fill="hold"/>
                                        <p:tgtEl>
                                          <p:spTgt spid="13"/>
                                        </p:tgtEl>
                                        <p:attrNameLst>
                                          <p:attrName>ppt_x</p:attrName>
                                          <p:attrName>ppt_y</p:attrName>
                                        </p:attrNameLst>
                                      </p:cBhvr>
                                    </p:animMotion>
                                  </p:childTnLst>
                                </p:cTn>
                              </p:par>
                              <p:par>
                                <p:cTn id="19" presetID="35" presetClass="path" presetSubtype="0" accel="50000" decel="50000" fill="hold" nodeType="withEffect">
                                  <p:stCondLst>
                                    <p:cond delay="0"/>
                                  </p:stCondLst>
                                  <p:childTnLst>
                                    <p:animMotion origin="layout" path="M 0 0  L -0.25 0  E" pathEditMode="relative" ptsTypes="">
                                      <p:cBhvr>
                                        <p:cTn id="20" dur="2000" fill="hold"/>
                                        <p:tgtEl>
                                          <p:spTgt spid="11"/>
                                        </p:tgtEl>
                                        <p:attrNameLst>
                                          <p:attrName>ppt_x</p:attrName>
                                          <p:attrName>ppt_y</p:attrName>
                                        </p:attrNameLst>
                                      </p:cBhvr>
                                    </p:animMotion>
                                  </p:childTnLst>
                                </p:cTn>
                              </p:par>
                              <p:par>
                                <p:cTn id="21" presetID="0" presetClass="path" presetSubtype="0" accel="50000" decel="50000" fill="hold" grpId="0" nodeType="withEffect">
                                  <p:stCondLst>
                                    <p:cond delay="0"/>
                                  </p:stCondLst>
                                  <p:childTnLst>
                                    <p:animMotion origin="layout" path="M 3.61111E-6 3.7037E-7 L -0.14167 3.7037E-7 " pathEditMode="relative" ptsTypes="AA">
                                      <p:cBhvr>
                                        <p:cTn id="22" dur="2000" fill="hold"/>
                                        <p:tgtEl>
                                          <p:spTgt spid="12"/>
                                        </p:tgtEl>
                                        <p:attrNameLst>
                                          <p:attrName>ppt_x</p:attrName>
                                          <p:attrName>ppt_y</p:attrName>
                                        </p:attrNameLst>
                                      </p:cBhvr>
                                    </p:animMotion>
                                  </p:childTnLst>
                                </p:cTn>
                              </p:par>
                              <p:par>
                                <p:cTn id="23" presetID="35" presetClass="path" presetSubtype="0" accel="50000" decel="50000" fill="hold" nodeType="withEffect">
                                  <p:stCondLst>
                                    <p:cond delay="0"/>
                                  </p:stCondLst>
                                  <p:childTnLst>
                                    <p:animMotion origin="layout" path="M 0 0  L -0.25 0  E" pathEditMode="relative" ptsTypes="">
                                      <p:cBhvr>
                                        <p:cTn id="24" dur="2000" fill="hold"/>
                                        <p:tgtEl>
                                          <p:spTgt spid="7"/>
                                        </p:tgtEl>
                                        <p:attrNameLst>
                                          <p:attrName>ppt_x</p:attrName>
                                          <p:attrName>ppt_y</p:attrName>
                                        </p:attrNameLst>
                                      </p:cBhvr>
                                    </p:animMotion>
                                  </p:childTnLst>
                                </p:cTn>
                              </p:par>
                              <p:par>
                                <p:cTn id="25" presetID="35" presetClass="path" presetSubtype="0" accel="50000" decel="50000" fill="hold" nodeType="withEffect">
                                  <p:stCondLst>
                                    <p:cond delay="0"/>
                                  </p:stCondLst>
                                  <p:childTnLst>
                                    <p:animMotion origin="layout" path="M 0 0  L -0.25 0  E" pathEditMode="relative" ptsTypes="">
                                      <p:cBhvr>
                                        <p:cTn id="26" dur="2000" fill="hold"/>
                                        <p:tgtEl>
                                          <p:spTgt spid="22"/>
                                        </p:tgtEl>
                                        <p:attrNameLst>
                                          <p:attrName>ppt_x</p:attrName>
                                          <p:attrName>ppt_y</p:attrName>
                                        </p:attrNameLst>
                                      </p:cBhvr>
                                    </p:animMotion>
                                  </p:childTnLst>
                                </p:cTn>
                              </p:par>
                              <p:par>
                                <p:cTn id="27" presetID="0" presetClass="path" presetSubtype="0" accel="50000" decel="50000" fill="hold" grpId="0" nodeType="withEffect">
                                  <p:stCondLst>
                                    <p:cond delay="0"/>
                                  </p:stCondLst>
                                  <p:childTnLst>
                                    <p:animMotion origin="layout" path="M -4.16667E-6 1.11111E-6 L -0.19288 -0.00579 " pathEditMode="relative" rAng="0" ptsTypes="AA">
                                      <p:cBhvr>
                                        <p:cTn id="28" dur="2000" fill="hold"/>
                                        <p:tgtEl>
                                          <p:spTgt spid="14"/>
                                        </p:tgtEl>
                                        <p:attrNameLst>
                                          <p:attrName>ppt_x</p:attrName>
                                          <p:attrName>ppt_y</p:attrName>
                                        </p:attrNameLst>
                                      </p:cBhvr>
                                      <p:rCtr x="-9700" y="-300"/>
                                    </p:animMotion>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1000"/>
                                        <p:tgtEl>
                                          <p:spTgt spid="2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1000"/>
                                        <p:tgtEl>
                                          <p:spTgt spid="2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1000"/>
                                        <p:tgtEl>
                                          <p:spTgt spid="23"/>
                                        </p:tgtEl>
                                      </p:cBhvr>
                                    </p:animEffect>
                                  </p:childTnLst>
                                </p:cTn>
                              </p:par>
                            </p:childTnLst>
                          </p:cTn>
                        </p:par>
                        <p:par>
                          <p:cTn id="40" fill="hold">
                            <p:stCondLst>
                              <p:cond delay="1000"/>
                            </p:stCondLst>
                            <p:childTnLst>
                              <p:par>
                                <p:cTn id="41" presetID="10" presetClass="entr" presetSubtype="0"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500"/>
                                        <p:tgtEl>
                                          <p:spTgt spid="2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animBg="1"/>
      <p:bldP spid="17" grpId="0" animBg="1"/>
      <p:bldP spid="23" grpId="0"/>
      <p:bldP spid="24" grpId="0"/>
      <p:bldP spid="25" grpId="0"/>
      <p:bldP spid="26" grpId="0"/>
      <p:bldP spid="2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6" descr="Database-Green.png"/>
          <p:cNvPicPr>
            <a:picLocks noChangeAspect="1"/>
          </p:cNvPicPr>
          <p:nvPr/>
        </p:nvPicPr>
        <p:blipFill>
          <a:blip r:embed="rId3" cstate="print"/>
          <a:stretch>
            <a:fillRect/>
          </a:stretch>
        </p:blipFill>
        <p:spPr bwMode="auto">
          <a:xfrm>
            <a:off x="5436096" y="3942727"/>
            <a:ext cx="1197308" cy="1302671"/>
          </a:xfrm>
          <a:prstGeom prst="rect">
            <a:avLst/>
          </a:prstGeom>
          <a:noFill/>
          <a:ln w="9525">
            <a:noFill/>
            <a:miter lim="800000"/>
            <a:headEnd/>
            <a:tailEnd/>
          </a:ln>
        </p:spPr>
      </p:pic>
      <p:pic>
        <p:nvPicPr>
          <p:cNvPr id="27" name="Picture 42" descr="Monitor-Green.png"/>
          <p:cNvPicPr>
            <a:picLocks noChangeAspect="1"/>
          </p:cNvPicPr>
          <p:nvPr/>
        </p:nvPicPr>
        <p:blipFill>
          <a:blip r:embed="rId4" cstate="print"/>
          <a:stretch>
            <a:fillRect/>
          </a:stretch>
        </p:blipFill>
        <p:spPr bwMode="auto">
          <a:xfrm>
            <a:off x="5664678" y="1124744"/>
            <a:ext cx="917859" cy="1139825"/>
          </a:xfrm>
          <a:prstGeom prst="rect">
            <a:avLst/>
          </a:prstGeom>
          <a:noFill/>
          <a:ln w="9525">
            <a:noFill/>
            <a:miter lim="800000"/>
            <a:headEnd/>
            <a:tailEnd/>
          </a:ln>
        </p:spPr>
      </p:pic>
      <p:sp>
        <p:nvSpPr>
          <p:cNvPr id="2" name="Title 1"/>
          <p:cNvSpPr>
            <a:spLocks noGrp="1"/>
          </p:cNvSpPr>
          <p:nvPr>
            <p:ph type="title"/>
          </p:nvPr>
        </p:nvSpPr>
        <p:spPr>
          <a:xfrm>
            <a:off x="539552" y="0"/>
            <a:ext cx="8229600" cy="1143000"/>
          </a:xfrm>
        </p:spPr>
        <p:txBody>
          <a:bodyPr>
            <a:normAutofit/>
          </a:bodyPr>
          <a:lstStyle/>
          <a:p>
            <a:r>
              <a:rPr lang="en-AU" dirty="0" smtClean="0"/>
              <a:t>Another monitoring framework</a:t>
            </a:r>
            <a:endParaRPr lang="en-AU" dirty="0"/>
          </a:p>
        </p:txBody>
      </p:sp>
      <p:pic>
        <p:nvPicPr>
          <p:cNvPr id="4" name="Picture 26" descr="Database-Green.png"/>
          <p:cNvPicPr>
            <a:picLocks noChangeAspect="1"/>
          </p:cNvPicPr>
          <p:nvPr/>
        </p:nvPicPr>
        <p:blipFill>
          <a:blip r:embed="rId5" cstate="print"/>
          <a:srcRect l="26782" t="29395" r="25481" b="17896"/>
          <a:stretch>
            <a:fillRect/>
          </a:stretch>
        </p:blipFill>
        <p:spPr bwMode="auto">
          <a:xfrm>
            <a:off x="5436096" y="3933056"/>
            <a:ext cx="1197308" cy="1322013"/>
          </a:xfrm>
          <a:prstGeom prst="rect">
            <a:avLst/>
          </a:prstGeom>
          <a:noFill/>
          <a:ln w="9525">
            <a:noFill/>
            <a:miter lim="800000"/>
            <a:headEnd/>
            <a:tailEnd/>
          </a:ln>
        </p:spPr>
      </p:pic>
      <p:pic>
        <p:nvPicPr>
          <p:cNvPr id="5" name="Picture 157" descr="D:\Quest Software\Freelance\Icon-Library-13813\Work In Progress\Phase I\PNG24\Server.png"/>
          <p:cNvPicPr>
            <a:picLocks noChangeAspect="1" noChangeArrowheads="1"/>
          </p:cNvPicPr>
          <p:nvPr/>
        </p:nvPicPr>
        <p:blipFill>
          <a:blip r:embed="rId6" cstate="print"/>
          <a:srcRect l="6654" t="26776" r="6383" b="26935"/>
          <a:stretch>
            <a:fillRect/>
          </a:stretch>
        </p:blipFill>
        <p:spPr bwMode="auto">
          <a:xfrm>
            <a:off x="5148064" y="2780928"/>
            <a:ext cx="1584176" cy="842527"/>
          </a:xfrm>
          <a:prstGeom prst="rect">
            <a:avLst/>
          </a:prstGeom>
          <a:noFill/>
          <a:ln w="9525">
            <a:noFill/>
            <a:miter lim="800000"/>
            <a:headEnd/>
            <a:tailEnd/>
          </a:ln>
        </p:spPr>
      </p:pic>
      <p:pic>
        <p:nvPicPr>
          <p:cNvPr id="6" name="Picture 42" descr="Monitor-Green.png"/>
          <p:cNvPicPr>
            <a:picLocks noChangeAspect="1"/>
          </p:cNvPicPr>
          <p:nvPr/>
        </p:nvPicPr>
        <p:blipFill>
          <a:blip r:embed="rId7" cstate="print"/>
          <a:srcRect l="22517" t="18710" r="22247" b="14622"/>
          <a:stretch>
            <a:fillRect/>
          </a:stretch>
        </p:blipFill>
        <p:spPr bwMode="auto">
          <a:xfrm>
            <a:off x="5652120" y="1124744"/>
            <a:ext cx="942975" cy="1139825"/>
          </a:xfrm>
          <a:prstGeom prst="rect">
            <a:avLst/>
          </a:prstGeom>
          <a:noFill/>
          <a:ln w="9525">
            <a:noFill/>
            <a:miter lim="800000"/>
            <a:headEnd/>
            <a:tailEnd/>
          </a:ln>
        </p:spPr>
      </p:pic>
      <p:grpSp>
        <p:nvGrpSpPr>
          <p:cNvPr id="3" name="Group 6"/>
          <p:cNvGrpSpPr/>
          <p:nvPr/>
        </p:nvGrpSpPr>
        <p:grpSpPr>
          <a:xfrm>
            <a:off x="4932040" y="5517232"/>
            <a:ext cx="2304256" cy="864096"/>
            <a:chOff x="611560" y="2564904"/>
            <a:chExt cx="4217888" cy="1625600"/>
          </a:xfrm>
        </p:grpSpPr>
        <p:pic>
          <p:nvPicPr>
            <p:cNvPr id="8" name="Picture 7" descr="server_icon.jpg"/>
            <p:cNvPicPr>
              <a:picLocks noChangeAspect="1"/>
            </p:cNvPicPr>
            <p:nvPr/>
          </p:nvPicPr>
          <p:blipFill>
            <a:blip r:embed="rId8" cstate="print"/>
            <a:stretch>
              <a:fillRect/>
            </a:stretch>
          </p:blipFill>
          <p:spPr>
            <a:xfrm>
              <a:off x="611560" y="2564904"/>
              <a:ext cx="1625600" cy="1625600"/>
            </a:xfrm>
            <a:prstGeom prst="rect">
              <a:avLst/>
            </a:prstGeom>
          </p:spPr>
        </p:pic>
        <p:pic>
          <p:nvPicPr>
            <p:cNvPr id="9" name="Picture 8" descr="server_icon.jpg"/>
            <p:cNvPicPr>
              <a:picLocks noChangeAspect="1"/>
            </p:cNvPicPr>
            <p:nvPr/>
          </p:nvPicPr>
          <p:blipFill>
            <a:blip r:embed="rId8" cstate="print"/>
            <a:stretch>
              <a:fillRect/>
            </a:stretch>
          </p:blipFill>
          <p:spPr>
            <a:xfrm>
              <a:off x="1907704" y="2564904"/>
              <a:ext cx="1625600" cy="1625600"/>
            </a:xfrm>
            <a:prstGeom prst="rect">
              <a:avLst/>
            </a:prstGeom>
          </p:spPr>
        </p:pic>
        <p:pic>
          <p:nvPicPr>
            <p:cNvPr id="10" name="Picture 9" descr="server_icon.jpg"/>
            <p:cNvPicPr>
              <a:picLocks noChangeAspect="1"/>
            </p:cNvPicPr>
            <p:nvPr/>
          </p:nvPicPr>
          <p:blipFill>
            <a:blip r:embed="rId8" cstate="print"/>
            <a:stretch>
              <a:fillRect/>
            </a:stretch>
          </p:blipFill>
          <p:spPr>
            <a:xfrm>
              <a:off x="3203848" y="2564904"/>
              <a:ext cx="1625600" cy="1625600"/>
            </a:xfrm>
            <a:prstGeom prst="rect">
              <a:avLst/>
            </a:prstGeom>
          </p:spPr>
        </p:pic>
      </p:grpSp>
      <p:cxnSp>
        <p:nvCxnSpPr>
          <p:cNvPr id="11" name="Straight Connector 10"/>
          <p:cNvCxnSpPr/>
          <p:nvPr/>
        </p:nvCxnSpPr>
        <p:spPr>
          <a:xfrm>
            <a:off x="4355976" y="5301208"/>
            <a:ext cx="3312368" cy="0"/>
          </a:xfrm>
          <a:prstGeom prst="line">
            <a:avLst/>
          </a:prstGeom>
        </p:spPr>
        <p:style>
          <a:lnRef idx="3">
            <a:schemeClr val="accent2"/>
          </a:lnRef>
          <a:fillRef idx="0">
            <a:schemeClr val="accent2"/>
          </a:fillRef>
          <a:effectRef idx="2">
            <a:schemeClr val="accent2"/>
          </a:effectRef>
          <a:fontRef idx="minor">
            <a:schemeClr val="tx1"/>
          </a:fontRef>
        </p:style>
      </p:cxnSp>
      <p:sp>
        <p:nvSpPr>
          <p:cNvPr id="12" name="TextBox 11"/>
          <p:cNvSpPr txBox="1"/>
          <p:nvPr/>
        </p:nvSpPr>
        <p:spPr>
          <a:xfrm>
            <a:off x="1259632" y="5733256"/>
            <a:ext cx="2736304" cy="369332"/>
          </a:xfrm>
          <a:prstGeom prst="rect">
            <a:avLst/>
          </a:prstGeom>
          <a:noFill/>
        </p:spPr>
        <p:txBody>
          <a:bodyPr wrap="square" rtlCol="0">
            <a:spAutoFit/>
          </a:bodyPr>
          <a:lstStyle/>
          <a:p>
            <a:r>
              <a:rPr lang="en-AU" b="1" dirty="0" smtClean="0">
                <a:solidFill>
                  <a:schemeClr val="bg1"/>
                </a:solidFill>
                <a:effectLst>
                  <a:outerShdw blurRad="38100" dist="38100" dir="2700000" algn="tl">
                    <a:srgbClr val="000000">
                      <a:alpha val="43137"/>
                    </a:srgbClr>
                  </a:outerShdw>
                </a:effectLst>
              </a:rPr>
              <a:t>What needs monitored - </a:t>
            </a:r>
            <a:endParaRPr lang="en-AU" b="1" dirty="0">
              <a:solidFill>
                <a:schemeClr val="bg1"/>
              </a:solidFill>
              <a:effectLst>
                <a:outerShdw blurRad="38100" dist="38100" dir="2700000" algn="tl">
                  <a:srgbClr val="000000">
                    <a:alpha val="43137"/>
                  </a:srgbClr>
                </a:outerShdw>
              </a:effectLst>
            </a:endParaRPr>
          </a:p>
        </p:txBody>
      </p:sp>
      <p:sp>
        <p:nvSpPr>
          <p:cNvPr id="13" name="TextBox 12"/>
          <p:cNvSpPr txBox="1"/>
          <p:nvPr/>
        </p:nvSpPr>
        <p:spPr>
          <a:xfrm>
            <a:off x="1907704" y="4365104"/>
            <a:ext cx="2088232" cy="369332"/>
          </a:xfrm>
          <a:prstGeom prst="rect">
            <a:avLst/>
          </a:prstGeom>
          <a:noFill/>
        </p:spPr>
        <p:txBody>
          <a:bodyPr wrap="square" rtlCol="0">
            <a:spAutoFit/>
          </a:bodyPr>
          <a:lstStyle/>
          <a:p>
            <a:r>
              <a:rPr lang="en-AU" b="1" dirty="0" smtClean="0">
                <a:solidFill>
                  <a:schemeClr val="bg1"/>
                </a:solidFill>
                <a:effectLst>
                  <a:outerShdw blurRad="38100" dist="38100" dir="2700000" algn="tl">
                    <a:srgbClr val="000000">
                      <a:alpha val="43137"/>
                    </a:srgbClr>
                  </a:outerShdw>
                </a:effectLst>
              </a:rPr>
              <a:t>Database layer -</a:t>
            </a:r>
            <a:endParaRPr lang="en-AU" b="1" dirty="0">
              <a:solidFill>
                <a:schemeClr val="bg1"/>
              </a:solidFill>
              <a:effectLst>
                <a:outerShdw blurRad="38100" dist="38100" dir="2700000" algn="tl">
                  <a:srgbClr val="000000">
                    <a:alpha val="43137"/>
                  </a:srgbClr>
                </a:outerShdw>
              </a:effectLst>
            </a:endParaRPr>
          </a:p>
        </p:txBody>
      </p:sp>
      <p:sp>
        <p:nvSpPr>
          <p:cNvPr id="14" name="TextBox 13"/>
          <p:cNvSpPr txBox="1"/>
          <p:nvPr/>
        </p:nvSpPr>
        <p:spPr>
          <a:xfrm>
            <a:off x="2195736" y="2996952"/>
            <a:ext cx="1944216" cy="369332"/>
          </a:xfrm>
          <a:prstGeom prst="rect">
            <a:avLst/>
          </a:prstGeom>
          <a:noFill/>
        </p:spPr>
        <p:txBody>
          <a:bodyPr wrap="square" rtlCol="0">
            <a:spAutoFit/>
          </a:bodyPr>
          <a:lstStyle/>
          <a:p>
            <a:r>
              <a:rPr lang="en-AU" b="1" dirty="0" smtClean="0">
                <a:solidFill>
                  <a:schemeClr val="bg1"/>
                </a:solidFill>
                <a:effectLst>
                  <a:outerShdw blurRad="38100" dist="38100" dir="2700000" algn="tl">
                    <a:srgbClr val="000000">
                      <a:alpha val="43137"/>
                    </a:srgbClr>
                  </a:outerShdw>
                </a:effectLst>
              </a:rPr>
              <a:t>Application Layer -</a:t>
            </a:r>
            <a:endParaRPr lang="en-AU" b="1" dirty="0">
              <a:solidFill>
                <a:schemeClr val="bg1"/>
              </a:solidFill>
              <a:effectLst>
                <a:outerShdw blurRad="38100" dist="38100" dir="2700000" algn="tl">
                  <a:srgbClr val="000000">
                    <a:alpha val="43137"/>
                  </a:srgbClr>
                </a:outerShdw>
              </a:effectLst>
            </a:endParaRPr>
          </a:p>
        </p:txBody>
      </p:sp>
      <p:sp>
        <p:nvSpPr>
          <p:cNvPr id="15" name="TextBox 14"/>
          <p:cNvSpPr txBox="1"/>
          <p:nvPr/>
        </p:nvSpPr>
        <p:spPr>
          <a:xfrm>
            <a:off x="2627784" y="1412776"/>
            <a:ext cx="2304256" cy="369332"/>
          </a:xfrm>
          <a:prstGeom prst="rect">
            <a:avLst/>
          </a:prstGeom>
          <a:noFill/>
        </p:spPr>
        <p:txBody>
          <a:bodyPr wrap="square" rtlCol="0">
            <a:spAutoFit/>
          </a:bodyPr>
          <a:lstStyle/>
          <a:p>
            <a:r>
              <a:rPr lang="en-AU" b="1" dirty="0" smtClean="0">
                <a:solidFill>
                  <a:schemeClr val="bg1"/>
                </a:solidFill>
                <a:effectLst>
                  <a:outerShdw blurRad="38100" dist="38100" dir="2700000" algn="tl">
                    <a:srgbClr val="000000">
                      <a:alpha val="43137"/>
                    </a:srgbClr>
                  </a:outerShdw>
                </a:effectLst>
              </a:rPr>
              <a:t>Presentation Layer -</a:t>
            </a:r>
            <a:endParaRPr lang="en-AU" b="1" dirty="0">
              <a:solidFill>
                <a:schemeClr val="bg1"/>
              </a:solidFill>
              <a:effectLst>
                <a:outerShdw blurRad="38100" dist="38100" dir="2700000" algn="tl">
                  <a:srgbClr val="000000">
                    <a:alpha val="43137"/>
                  </a:srgbClr>
                </a:outerShdw>
              </a:effectLst>
            </a:endParaRPr>
          </a:p>
        </p:txBody>
      </p:sp>
      <p:sp>
        <p:nvSpPr>
          <p:cNvPr id="16" name="Up-Down Arrow 15"/>
          <p:cNvSpPr/>
          <p:nvPr/>
        </p:nvSpPr>
        <p:spPr>
          <a:xfrm>
            <a:off x="6012160" y="3501008"/>
            <a:ext cx="216024" cy="432048"/>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17" name="Up-Down Arrow 16"/>
          <p:cNvSpPr/>
          <p:nvPr/>
        </p:nvSpPr>
        <p:spPr>
          <a:xfrm>
            <a:off x="6012160" y="2276872"/>
            <a:ext cx="216024" cy="432048"/>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22" name="Picture 2" descr="http://www.intelliadmin.com/images/Windows%202008%20Logo.jpg"/>
          <p:cNvPicPr>
            <a:picLocks noChangeAspect="1" noChangeArrowheads="1"/>
          </p:cNvPicPr>
          <p:nvPr/>
        </p:nvPicPr>
        <p:blipFill>
          <a:blip r:embed="rId9" cstate="print"/>
          <a:srcRect/>
          <a:stretch>
            <a:fillRect/>
          </a:stretch>
        </p:blipFill>
        <p:spPr bwMode="auto">
          <a:xfrm>
            <a:off x="5868144" y="6381328"/>
            <a:ext cx="936104" cy="350172"/>
          </a:xfrm>
          <a:prstGeom prst="rect">
            <a:avLst/>
          </a:prstGeom>
          <a:noFill/>
        </p:spPr>
      </p:pic>
      <p:pic>
        <p:nvPicPr>
          <p:cNvPr id="26" name="Picture 157" descr="D:\Quest Software\Freelance\Icon-Library-13813\Work In Progress\Phase I\PNG24\Server.png"/>
          <p:cNvPicPr>
            <a:picLocks noChangeAspect="1" noChangeArrowheads="1"/>
          </p:cNvPicPr>
          <p:nvPr/>
        </p:nvPicPr>
        <p:blipFill>
          <a:blip r:embed="rId6" cstate="print"/>
          <a:srcRect l="6654" t="26776" r="6383" b="26935"/>
          <a:stretch>
            <a:fillRect/>
          </a:stretch>
        </p:blipFill>
        <p:spPr bwMode="auto">
          <a:xfrm>
            <a:off x="5148064" y="2780928"/>
            <a:ext cx="1584176" cy="842527"/>
          </a:xfrm>
          <a:prstGeom prst="rect">
            <a:avLst/>
          </a:prstGeom>
          <a:noFill/>
          <a:ln w="9525">
            <a:noFill/>
            <a:miter lim="800000"/>
            <a:headEnd/>
            <a:tailEnd/>
          </a:ln>
        </p:spPr>
      </p:pic>
      <p:cxnSp>
        <p:nvCxnSpPr>
          <p:cNvPr id="28" name="Straight Connector 27"/>
          <p:cNvCxnSpPr/>
          <p:nvPr/>
        </p:nvCxnSpPr>
        <p:spPr>
          <a:xfrm>
            <a:off x="4355976" y="5301208"/>
            <a:ext cx="3312368" cy="0"/>
          </a:xfrm>
          <a:prstGeom prst="line">
            <a:avLst/>
          </a:prstGeom>
        </p:spPr>
        <p:style>
          <a:lnRef idx="3">
            <a:schemeClr val="accent2"/>
          </a:lnRef>
          <a:fillRef idx="0">
            <a:schemeClr val="accent2"/>
          </a:fillRef>
          <a:effectRef idx="2">
            <a:schemeClr val="accent2"/>
          </a:effectRef>
          <a:fontRef idx="minor">
            <a:schemeClr val="tx1"/>
          </a:fontRef>
        </p:style>
      </p:cxnSp>
      <p:sp>
        <p:nvSpPr>
          <p:cNvPr id="29" name="Up-Down Arrow 28"/>
          <p:cNvSpPr/>
          <p:nvPr/>
        </p:nvSpPr>
        <p:spPr>
          <a:xfrm>
            <a:off x="6012160" y="3501008"/>
            <a:ext cx="216024" cy="432048"/>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30" name="Up-Down Arrow 29"/>
          <p:cNvSpPr/>
          <p:nvPr/>
        </p:nvSpPr>
        <p:spPr>
          <a:xfrm>
            <a:off x="6012160" y="2276872"/>
            <a:ext cx="216024" cy="432048"/>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grpSp>
        <p:nvGrpSpPr>
          <p:cNvPr id="32" name="Group 64"/>
          <p:cNvGrpSpPr/>
          <p:nvPr/>
        </p:nvGrpSpPr>
        <p:grpSpPr>
          <a:xfrm>
            <a:off x="6228184" y="5373216"/>
            <a:ext cx="788640" cy="1110952"/>
            <a:chOff x="7540205" y="3673877"/>
            <a:chExt cx="392379" cy="643969"/>
          </a:xfrm>
        </p:grpSpPr>
        <p:pic>
          <p:nvPicPr>
            <p:cNvPr id="33" name="Picture 10" descr="E:\_VEEAM_files\datasheet-template\diagrams\nworks\diagram_graphics\serverEXSi.png"/>
            <p:cNvPicPr>
              <a:picLocks noChangeAspect="1" noChangeArrowheads="1"/>
            </p:cNvPicPr>
            <p:nvPr/>
          </p:nvPicPr>
          <p:blipFill>
            <a:blip r:embed="rId10" cstate="print"/>
            <a:srcRect l="32116" r="30401" b="32571"/>
            <a:stretch>
              <a:fillRect/>
            </a:stretch>
          </p:blipFill>
          <p:spPr bwMode="auto">
            <a:xfrm>
              <a:off x="7540205" y="3686274"/>
              <a:ext cx="392379" cy="631572"/>
            </a:xfrm>
            <a:prstGeom prst="rect">
              <a:avLst/>
            </a:prstGeom>
            <a:noFill/>
          </p:spPr>
        </p:pic>
        <p:pic>
          <p:nvPicPr>
            <p:cNvPr id="34" name="Picture 8" descr="E:\_VEEAM_files\datasheet-template\diagrams\nworks\diagram_graphics\serverarrow.png"/>
            <p:cNvPicPr>
              <a:picLocks noChangeAspect="1" noChangeArrowheads="1"/>
            </p:cNvPicPr>
            <p:nvPr/>
          </p:nvPicPr>
          <p:blipFill>
            <a:blip r:embed="rId11" cstate="print"/>
            <a:srcRect/>
            <a:stretch>
              <a:fillRect/>
            </a:stretch>
          </p:blipFill>
          <p:spPr bwMode="auto">
            <a:xfrm>
              <a:off x="7608959" y="3744126"/>
              <a:ext cx="247934" cy="180441"/>
            </a:xfrm>
            <a:prstGeom prst="rect">
              <a:avLst/>
            </a:prstGeom>
            <a:noFill/>
          </p:spPr>
        </p:pic>
        <p:pic>
          <p:nvPicPr>
            <p:cNvPr id="35" name="Picture 4" descr="E:\_VEEAM_files\datasheet-template\diagrams\nworks\diagram_graphics\blueboxvm.png"/>
            <p:cNvPicPr>
              <a:picLocks noChangeAspect="1" noChangeArrowheads="1"/>
            </p:cNvPicPr>
            <p:nvPr/>
          </p:nvPicPr>
          <p:blipFill>
            <a:blip r:embed="rId12" cstate="print"/>
            <a:srcRect/>
            <a:stretch>
              <a:fillRect/>
            </a:stretch>
          </p:blipFill>
          <p:spPr bwMode="auto">
            <a:xfrm>
              <a:off x="7737059" y="3673877"/>
              <a:ext cx="89532" cy="137741"/>
            </a:xfrm>
            <a:prstGeom prst="rect">
              <a:avLst/>
            </a:prstGeom>
            <a:noFill/>
          </p:spPr>
        </p:pic>
        <p:pic>
          <p:nvPicPr>
            <p:cNvPr id="36" name="Picture 4" descr="E:\_VEEAM_files\datasheet-template\diagrams\nworks\diagram_graphics\blueboxvm.png"/>
            <p:cNvPicPr>
              <a:picLocks noChangeAspect="1" noChangeArrowheads="1"/>
            </p:cNvPicPr>
            <p:nvPr/>
          </p:nvPicPr>
          <p:blipFill>
            <a:blip r:embed="rId12" cstate="print"/>
            <a:srcRect/>
            <a:stretch>
              <a:fillRect/>
            </a:stretch>
          </p:blipFill>
          <p:spPr bwMode="auto">
            <a:xfrm>
              <a:off x="7691586" y="3702793"/>
              <a:ext cx="89532" cy="137741"/>
            </a:xfrm>
            <a:prstGeom prst="rect">
              <a:avLst/>
            </a:prstGeom>
            <a:noFill/>
          </p:spPr>
        </p:pic>
        <p:pic>
          <p:nvPicPr>
            <p:cNvPr id="37" name="Picture 4" descr="E:\_VEEAM_files\datasheet-template\diagrams\nworks\diagram_graphics\blueboxvm.png"/>
            <p:cNvPicPr>
              <a:picLocks noChangeAspect="1" noChangeArrowheads="1"/>
            </p:cNvPicPr>
            <p:nvPr/>
          </p:nvPicPr>
          <p:blipFill>
            <a:blip r:embed="rId12" cstate="print"/>
            <a:srcRect/>
            <a:stretch>
              <a:fillRect/>
            </a:stretch>
          </p:blipFill>
          <p:spPr bwMode="auto">
            <a:xfrm>
              <a:off x="7641994" y="3731721"/>
              <a:ext cx="89532" cy="137741"/>
            </a:xfrm>
            <a:prstGeom prst="rect">
              <a:avLst/>
            </a:prstGeom>
            <a:noFill/>
          </p:spPr>
        </p:pic>
      </p:grpSp>
      <p:grpSp>
        <p:nvGrpSpPr>
          <p:cNvPr id="38" name="Group 64"/>
          <p:cNvGrpSpPr/>
          <p:nvPr/>
        </p:nvGrpSpPr>
        <p:grpSpPr>
          <a:xfrm>
            <a:off x="6588224" y="5376192"/>
            <a:ext cx="788640" cy="1110952"/>
            <a:chOff x="7540205" y="3673877"/>
            <a:chExt cx="392379" cy="643969"/>
          </a:xfrm>
        </p:grpSpPr>
        <p:pic>
          <p:nvPicPr>
            <p:cNvPr id="39" name="Picture 10" descr="E:\_VEEAM_files\datasheet-template\diagrams\nworks\diagram_graphics\serverEXSi.png"/>
            <p:cNvPicPr>
              <a:picLocks noChangeAspect="1" noChangeArrowheads="1"/>
            </p:cNvPicPr>
            <p:nvPr/>
          </p:nvPicPr>
          <p:blipFill>
            <a:blip r:embed="rId10" cstate="print"/>
            <a:srcRect l="32116" r="30401" b="32571"/>
            <a:stretch>
              <a:fillRect/>
            </a:stretch>
          </p:blipFill>
          <p:spPr bwMode="auto">
            <a:xfrm>
              <a:off x="7540205" y="3686274"/>
              <a:ext cx="392379" cy="631572"/>
            </a:xfrm>
            <a:prstGeom prst="rect">
              <a:avLst/>
            </a:prstGeom>
            <a:noFill/>
          </p:spPr>
        </p:pic>
        <p:pic>
          <p:nvPicPr>
            <p:cNvPr id="40" name="Picture 8" descr="E:\_VEEAM_files\datasheet-template\diagrams\nworks\diagram_graphics\serverarrow.png"/>
            <p:cNvPicPr>
              <a:picLocks noChangeAspect="1" noChangeArrowheads="1"/>
            </p:cNvPicPr>
            <p:nvPr/>
          </p:nvPicPr>
          <p:blipFill>
            <a:blip r:embed="rId11" cstate="print"/>
            <a:srcRect/>
            <a:stretch>
              <a:fillRect/>
            </a:stretch>
          </p:blipFill>
          <p:spPr bwMode="auto">
            <a:xfrm>
              <a:off x="7608959" y="3744126"/>
              <a:ext cx="247934" cy="180441"/>
            </a:xfrm>
            <a:prstGeom prst="rect">
              <a:avLst/>
            </a:prstGeom>
            <a:noFill/>
          </p:spPr>
        </p:pic>
        <p:pic>
          <p:nvPicPr>
            <p:cNvPr id="41" name="Picture 4" descr="E:\_VEEAM_files\datasheet-template\diagrams\nworks\diagram_graphics\blueboxvm.png"/>
            <p:cNvPicPr>
              <a:picLocks noChangeAspect="1" noChangeArrowheads="1"/>
            </p:cNvPicPr>
            <p:nvPr/>
          </p:nvPicPr>
          <p:blipFill>
            <a:blip r:embed="rId12" cstate="print"/>
            <a:srcRect/>
            <a:stretch>
              <a:fillRect/>
            </a:stretch>
          </p:blipFill>
          <p:spPr bwMode="auto">
            <a:xfrm>
              <a:off x="7737059" y="3673877"/>
              <a:ext cx="89532" cy="137741"/>
            </a:xfrm>
            <a:prstGeom prst="rect">
              <a:avLst/>
            </a:prstGeom>
            <a:noFill/>
          </p:spPr>
        </p:pic>
        <p:pic>
          <p:nvPicPr>
            <p:cNvPr id="42" name="Picture 4" descr="E:\_VEEAM_files\datasheet-template\diagrams\nworks\diagram_graphics\blueboxvm.png"/>
            <p:cNvPicPr>
              <a:picLocks noChangeAspect="1" noChangeArrowheads="1"/>
            </p:cNvPicPr>
            <p:nvPr/>
          </p:nvPicPr>
          <p:blipFill>
            <a:blip r:embed="rId12" cstate="print"/>
            <a:srcRect/>
            <a:stretch>
              <a:fillRect/>
            </a:stretch>
          </p:blipFill>
          <p:spPr bwMode="auto">
            <a:xfrm>
              <a:off x="7691586" y="3702793"/>
              <a:ext cx="89532" cy="137741"/>
            </a:xfrm>
            <a:prstGeom prst="rect">
              <a:avLst/>
            </a:prstGeom>
            <a:noFill/>
          </p:spPr>
        </p:pic>
        <p:pic>
          <p:nvPicPr>
            <p:cNvPr id="43" name="Picture 4" descr="E:\_VEEAM_files\datasheet-template\diagrams\nworks\diagram_graphics\blueboxvm.png"/>
            <p:cNvPicPr>
              <a:picLocks noChangeAspect="1" noChangeArrowheads="1"/>
            </p:cNvPicPr>
            <p:nvPr/>
          </p:nvPicPr>
          <p:blipFill>
            <a:blip r:embed="rId12" cstate="print"/>
            <a:srcRect/>
            <a:stretch>
              <a:fillRect/>
            </a:stretch>
          </p:blipFill>
          <p:spPr bwMode="auto">
            <a:xfrm>
              <a:off x="7641994" y="3731721"/>
              <a:ext cx="89532" cy="137741"/>
            </a:xfrm>
            <a:prstGeom prst="rect">
              <a:avLst/>
            </a:prstGeom>
            <a:noFill/>
          </p:spPr>
        </p:pic>
      </p:grpSp>
      <p:grpSp>
        <p:nvGrpSpPr>
          <p:cNvPr id="44" name="Group 64"/>
          <p:cNvGrpSpPr/>
          <p:nvPr/>
        </p:nvGrpSpPr>
        <p:grpSpPr>
          <a:xfrm>
            <a:off x="6948264" y="5376192"/>
            <a:ext cx="788640" cy="1110952"/>
            <a:chOff x="7540205" y="3673877"/>
            <a:chExt cx="392379" cy="643969"/>
          </a:xfrm>
        </p:grpSpPr>
        <p:pic>
          <p:nvPicPr>
            <p:cNvPr id="45" name="Picture 10" descr="E:\_VEEAM_files\datasheet-template\diagrams\nworks\diagram_graphics\serverEXSi.png"/>
            <p:cNvPicPr>
              <a:picLocks noChangeAspect="1" noChangeArrowheads="1"/>
            </p:cNvPicPr>
            <p:nvPr/>
          </p:nvPicPr>
          <p:blipFill>
            <a:blip r:embed="rId10" cstate="print"/>
            <a:srcRect l="32116" r="30401" b="32571"/>
            <a:stretch>
              <a:fillRect/>
            </a:stretch>
          </p:blipFill>
          <p:spPr bwMode="auto">
            <a:xfrm>
              <a:off x="7540205" y="3686274"/>
              <a:ext cx="392379" cy="631572"/>
            </a:xfrm>
            <a:prstGeom prst="rect">
              <a:avLst/>
            </a:prstGeom>
            <a:noFill/>
          </p:spPr>
        </p:pic>
        <p:pic>
          <p:nvPicPr>
            <p:cNvPr id="46" name="Picture 8" descr="E:\_VEEAM_files\datasheet-template\diagrams\nworks\diagram_graphics\serverarrow.png"/>
            <p:cNvPicPr>
              <a:picLocks noChangeAspect="1" noChangeArrowheads="1"/>
            </p:cNvPicPr>
            <p:nvPr/>
          </p:nvPicPr>
          <p:blipFill>
            <a:blip r:embed="rId11" cstate="print"/>
            <a:srcRect/>
            <a:stretch>
              <a:fillRect/>
            </a:stretch>
          </p:blipFill>
          <p:spPr bwMode="auto">
            <a:xfrm>
              <a:off x="7608959" y="3744126"/>
              <a:ext cx="247934" cy="180441"/>
            </a:xfrm>
            <a:prstGeom prst="rect">
              <a:avLst/>
            </a:prstGeom>
            <a:noFill/>
          </p:spPr>
        </p:pic>
        <p:pic>
          <p:nvPicPr>
            <p:cNvPr id="47" name="Picture 4" descr="E:\_VEEAM_files\datasheet-template\diagrams\nworks\diagram_graphics\blueboxvm.png"/>
            <p:cNvPicPr>
              <a:picLocks noChangeAspect="1" noChangeArrowheads="1"/>
            </p:cNvPicPr>
            <p:nvPr/>
          </p:nvPicPr>
          <p:blipFill>
            <a:blip r:embed="rId12" cstate="print"/>
            <a:srcRect/>
            <a:stretch>
              <a:fillRect/>
            </a:stretch>
          </p:blipFill>
          <p:spPr bwMode="auto">
            <a:xfrm>
              <a:off x="7737059" y="3673877"/>
              <a:ext cx="89532" cy="137741"/>
            </a:xfrm>
            <a:prstGeom prst="rect">
              <a:avLst/>
            </a:prstGeom>
            <a:noFill/>
          </p:spPr>
        </p:pic>
        <p:pic>
          <p:nvPicPr>
            <p:cNvPr id="48" name="Picture 4" descr="E:\_VEEAM_files\datasheet-template\diagrams\nworks\diagram_graphics\blueboxvm.png"/>
            <p:cNvPicPr>
              <a:picLocks noChangeAspect="1" noChangeArrowheads="1"/>
            </p:cNvPicPr>
            <p:nvPr/>
          </p:nvPicPr>
          <p:blipFill>
            <a:blip r:embed="rId12" cstate="print"/>
            <a:srcRect/>
            <a:stretch>
              <a:fillRect/>
            </a:stretch>
          </p:blipFill>
          <p:spPr bwMode="auto">
            <a:xfrm>
              <a:off x="7691586" y="3702793"/>
              <a:ext cx="89532" cy="137741"/>
            </a:xfrm>
            <a:prstGeom prst="rect">
              <a:avLst/>
            </a:prstGeom>
            <a:noFill/>
          </p:spPr>
        </p:pic>
        <p:pic>
          <p:nvPicPr>
            <p:cNvPr id="49" name="Picture 4" descr="E:\_VEEAM_files\datasheet-template\diagrams\nworks\diagram_graphics\blueboxvm.png"/>
            <p:cNvPicPr>
              <a:picLocks noChangeAspect="1" noChangeArrowheads="1"/>
            </p:cNvPicPr>
            <p:nvPr/>
          </p:nvPicPr>
          <p:blipFill>
            <a:blip r:embed="rId12" cstate="print"/>
            <a:srcRect/>
            <a:stretch>
              <a:fillRect/>
            </a:stretch>
          </p:blipFill>
          <p:spPr bwMode="auto">
            <a:xfrm>
              <a:off x="7641994" y="3731721"/>
              <a:ext cx="89532" cy="137741"/>
            </a:xfrm>
            <a:prstGeom prst="rect">
              <a:avLst/>
            </a:prstGeom>
            <a:noFill/>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grpId="0" nodeType="clickEffect">
                                  <p:stCondLst>
                                    <p:cond delay="0"/>
                                  </p:stCondLst>
                                  <p:childTnLst>
                                    <p:animMotion origin="layout" path="M 0 0  L -0.25 0  E" pathEditMode="relative" ptsTypes="">
                                      <p:cBhvr>
                                        <p:cTn id="6" dur="2000" fill="hold"/>
                                        <p:tgtEl>
                                          <p:spTgt spid="15"/>
                                        </p:tgtEl>
                                        <p:attrNameLst>
                                          <p:attrName>ppt_x</p:attrName>
                                          <p:attrName>ppt_y</p:attrName>
                                        </p:attrNameLst>
                                      </p:cBhvr>
                                    </p:animMotion>
                                  </p:childTnLst>
                                </p:cTn>
                              </p:par>
                              <p:par>
                                <p:cTn id="7" presetID="35" presetClass="path" presetSubtype="0" accel="50000" decel="50000" fill="hold" nodeType="withEffect">
                                  <p:stCondLst>
                                    <p:cond delay="0"/>
                                  </p:stCondLst>
                                  <p:childTnLst>
                                    <p:animMotion origin="layout" path="M 0 0  L -0.25 0  E" pathEditMode="relative" ptsTypes="">
                                      <p:cBhvr>
                                        <p:cTn id="8" dur="2000" fill="hold"/>
                                        <p:tgtEl>
                                          <p:spTgt spid="6"/>
                                        </p:tgtEl>
                                        <p:attrNameLst>
                                          <p:attrName>ppt_x</p:attrName>
                                          <p:attrName>ppt_y</p:attrName>
                                        </p:attrNameLst>
                                      </p:cBhvr>
                                    </p:animMotion>
                                  </p:childTnLst>
                                </p:cTn>
                              </p:par>
                              <p:par>
                                <p:cTn id="9" presetID="35" presetClass="path" presetSubtype="0" accel="50000" decel="50000" fill="hold" grpId="0" nodeType="withEffect">
                                  <p:stCondLst>
                                    <p:cond delay="0"/>
                                  </p:stCondLst>
                                  <p:childTnLst>
                                    <p:animMotion origin="layout" path="M 0 0  L -0.25 0  E" pathEditMode="relative" ptsTypes="">
                                      <p:cBhvr>
                                        <p:cTn id="10" dur="2000" fill="hold"/>
                                        <p:tgtEl>
                                          <p:spTgt spid="17"/>
                                        </p:tgtEl>
                                        <p:attrNameLst>
                                          <p:attrName>ppt_x</p:attrName>
                                          <p:attrName>ppt_y</p:attrName>
                                        </p:attrNameLst>
                                      </p:cBhvr>
                                    </p:animMotion>
                                  </p:childTnLst>
                                </p:cTn>
                              </p:par>
                              <p:par>
                                <p:cTn id="11" presetID="35" presetClass="path" presetSubtype="0" accel="50000" decel="50000" fill="hold" nodeType="withEffect">
                                  <p:stCondLst>
                                    <p:cond delay="0"/>
                                  </p:stCondLst>
                                  <p:childTnLst>
                                    <p:animMotion origin="layout" path="M 0 0  L -0.25 0  E" pathEditMode="relative" ptsTypes="">
                                      <p:cBhvr>
                                        <p:cTn id="12" dur="2000" fill="hold"/>
                                        <p:tgtEl>
                                          <p:spTgt spid="5"/>
                                        </p:tgtEl>
                                        <p:attrNameLst>
                                          <p:attrName>ppt_x</p:attrName>
                                          <p:attrName>ppt_y</p:attrName>
                                        </p:attrNameLst>
                                      </p:cBhvr>
                                    </p:animMotion>
                                  </p:childTnLst>
                                </p:cTn>
                              </p:par>
                              <p:par>
                                <p:cTn id="13" presetID="35" presetClass="path" presetSubtype="0" accel="50000" decel="50000" fill="hold" grpId="0" nodeType="withEffect">
                                  <p:stCondLst>
                                    <p:cond delay="0"/>
                                  </p:stCondLst>
                                  <p:childTnLst>
                                    <p:animMotion origin="layout" path="M 0 0  L -0.25 0  E" pathEditMode="relative" ptsTypes="">
                                      <p:cBhvr>
                                        <p:cTn id="14" dur="2000" fill="hold"/>
                                        <p:tgtEl>
                                          <p:spTgt spid="16"/>
                                        </p:tgtEl>
                                        <p:attrNameLst>
                                          <p:attrName>ppt_x</p:attrName>
                                          <p:attrName>ppt_y</p:attrName>
                                        </p:attrNameLst>
                                      </p:cBhvr>
                                    </p:animMotion>
                                  </p:childTnLst>
                                </p:cTn>
                              </p:par>
                              <p:par>
                                <p:cTn id="15" presetID="35" presetClass="path" presetSubtype="0" accel="50000" decel="50000" fill="hold" nodeType="withEffect">
                                  <p:stCondLst>
                                    <p:cond delay="0"/>
                                  </p:stCondLst>
                                  <p:childTnLst>
                                    <p:animMotion origin="layout" path="M 0 0  L -0.25 0  E" pathEditMode="relative" ptsTypes="">
                                      <p:cBhvr>
                                        <p:cTn id="16" dur="2000" fill="hold"/>
                                        <p:tgtEl>
                                          <p:spTgt spid="4"/>
                                        </p:tgtEl>
                                        <p:attrNameLst>
                                          <p:attrName>ppt_x</p:attrName>
                                          <p:attrName>ppt_y</p:attrName>
                                        </p:attrNameLst>
                                      </p:cBhvr>
                                    </p:animMotion>
                                  </p:childTnLst>
                                </p:cTn>
                              </p:par>
                              <p:par>
                                <p:cTn id="17" presetID="0" presetClass="path" presetSubtype="0" accel="50000" decel="50000" fill="hold" grpId="0" nodeType="withEffect">
                                  <p:stCondLst>
                                    <p:cond delay="0"/>
                                  </p:stCondLst>
                                  <p:childTnLst>
                                    <p:animMotion origin="layout" path="M -5.55556E-7 3.7037E-7 L -0.16545 3.7037E-7 " pathEditMode="relative" ptsTypes="AA">
                                      <p:cBhvr>
                                        <p:cTn id="18" dur="2000" fill="hold"/>
                                        <p:tgtEl>
                                          <p:spTgt spid="13"/>
                                        </p:tgtEl>
                                        <p:attrNameLst>
                                          <p:attrName>ppt_x</p:attrName>
                                          <p:attrName>ppt_y</p:attrName>
                                        </p:attrNameLst>
                                      </p:cBhvr>
                                    </p:animMotion>
                                  </p:childTnLst>
                                </p:cTn>
                              </p:par>
                              <p:par>
                                <p:cTn id="19" presetID="35" presetClass="path" presetSubtype="0" accel="50000" decel="50000" fill="hold" nodeType="withEffect">
                                  <p:stCondLst>
                                    <p:cond delay="0"/>
                                  </p:stCondLst>
                                  <p:childTnLst>
                                    <p:animMotion origin="layout" path="M 0 0  L -0.25 0  E" pathEditMode="relative" ptsTypes="">
                                      <p:cBhvr>
                                        <p:cTn id="20" dur="2000" fill="hold"/>
                                        <p:tgtEl>
                                          <p:spTgt spid="11"/>
                                        </p:tgtEl>
                                        <p:attrNameLst>
                                          <p:attrName>ppt_x</p:attrName>
                                          <p:attrName>ppt_y</p:attrName>
                                        </p:attrNameLst>
                                      </p:cBhvr>
                                    </p:animMotion>
                                  </p:childTnLst>
                                </p:cTn>
                              </p:par>
                              <p:par>
                                <p:cTn id="21" presetID="0" presetClass="path" presetSubtype="0" accel="50000" decel="50000" fill="hold" grpId="0" nodeType="withEffect">
                                  <p:stCondLst>
                                    <p:cond delay="0"/>
                                  </p:stCondLst>
                                  <p:childTnLst>
                                    <p:animMotion origin="layout" path="M 3.61111E-6 3.7037E-7 L -0.14167 3.7037E-7 " pathEditMode="relative" ptsTypes="AA">
                                      <p:cBhvr>
                                        <p:cTn id="22" dur="2000" fill="hold"/>
                                        <p:tgtEl>
                                          <p:spTgt spid="12"/>
                                        </p:tgtEl>
                                        <p:attrNameLst>
                                          <p:attrName>ppt_x</p:attrName>
                                          <p:attrName>ppt_y</p:attrName>
                                        </p:attrNameLst>
                                      </p:cBhvr>
                                    </p:animMotion>
                                  </p:childTnLst>
                                </p:cTn>
                              </p:par>
                              <p:par>
                                <p:cTn id="23" presetID="35" presetClass="path" presetSubtype="0" accel="50000" decel="50000" fill="hold" nodeType="withEffect">
                                  <p:stCondLst>
                                    <p:cond delay="0"/>
                                  </p:stCondLst>
                                  <p:childTnLst>
                                    <p:animMotion origin="layout" path="M 0 0  L -0.25 0  E" pathEditMode="relative" ptsTypes="">
                                      <p:cBhvr>
                                        <p:cTn id="24" dur="2000" fill="hold"/>
                                        <p:tgtEl>
                                          <p:spTgt spid="3"/>
                                        </p:tgtEl>
                                        <p:attrNameLst>
                                          <p:attrName>ppt_x</p:attrName>
                                          <p:attrName>ppt_y</p:attrName>
                                        </p:attrNameLst>
                                      </p:cBhvr>
                                    </p:animMotion>
                                  </p:childTnLst>
                                </p:cTn>
                              </p:par>
                              <p:par>
                                <p:cTn id="25" presetID="35" presetClass="path" presetSubtype="0" accel="50000" decel="50000" fill="hold" nodeType="withEffect">
                                  <p:stCondLst>
                                    <p:cond delay="0"/>
                                  </p:stCondLst>
                                  <p:childTnLst>
                                    <p:animMotion origin="layout" path="M 0 0  L -0.25 0  E" pathEditMode="relative" ptsTypes="">
                                      <p:cBhvr>
                                        <p:cTn id="26" dur="2000" fill="hold"/>
                                        <p:tgtEl>
                                          <p:spTgt spid="22"/>
                                        </p:tgtEl>
                                        <p:attrNameLst>
                                          <p:attrName>ppt_x</p:attrName>
                                          <p:attrName>ppt_y</p:attrName>
                                        </p:attrNameLst>
                                      </p:cBhvr>
                                    </p:animMotion>
                                  </p:childTnLst>
                                </p:cTn>
                              </p:par>
                              <p:par>
                                <p:cTn id="27" presetID="0" presetClass="path" presetSubtype="0" accel="50000" decel="50000" fill="hold" grpId="0" nodeType="withEffect">
                                  <p:stCondLst>
                                    <p:cond delay="0"/>
                                  </p:stCondLst>
                                  <p:childTnLst>
                                    <p:animMotion origin="layout" path="M -4.16667E-6 1.11111E-6 L -0.19288 -0.00579 " pathEditMode="relative" rAng="0" ptsTypes="AA">
                                      <p:cBhvr>
                                        <p:cTn id="28" dur="2000" fill="hold"/>
                                        <p:tgtEl>
                                          <p:spTgt spid="14"/>
                                        </p:tgtEl>
                                        <p:attrNameLst>
                                          <p:attrName>ppt_x</p:attrName>
                                          <p:attrName>ppt_y</p:attrName>
                                        </p:attrNameLst>
                                      </p:cBhvr>
                                      <p:rCtr x="-9700" y="-300"/>
                                    </p:animMotion>
                                  </p:childTnLst>
                                </p:cTn>
                              </p:par>
                              <p:par>
                                <p:cTn id="29" presetID="0" presetClass="path" presetSubtype="0" accel="50000" decel="50000" fill="hold" nodeType="withEffect">
                                  <p:stCondLst>
                                    <p:cond delay="0"/>
                                  </p:stCondLst>
                                  <p:childTnLst>
                                    <p:animMotion origin="layout" path="M 0 0 L 0.09445 0 " pathEditMode="relative" ptsTypes="AA">
                                      <p:cBhvr>
                                        <p:cTn id="30" dur="2000" fill="hold"/>
                                        <p:tgtEl>
                                          <p:spTgt spid="27"/>
                                        </p:tgtEl>
                                        <p:attrNameLst>
                                          <p:attrName>ppt_x</p:attrName>
                                          <p:attrName>ppt_y</p:attrName>
                                        </p:attrNameLst>
                                      </p:cBhvr>
                                    </p:animMotion>
                                  </p:childTnLst>
                                </p:cTn>
                              </p:par>
                              <p:par>
                                <p:cTn id="31" presetID="0" presetClass="path" presetSubtype="0" accel="50000" decel="50000" fill="hold" grpId="0" nodeType="withEffect">
                                  <p:stCondLst>
                                    <p:cond delay="0"/>
                                  </p:stCondLst>
                                  <p:childTnLst>
                                    <p:animMotion origin="layout" path="M 0 0 L 0.09445 0 " pathEditMode="relative" ptsTypes="AA">
                                      <p:cBhvr>
                                        <p:cTn id="32" dur="2000" fill="hold"/>
                                        <p:tgtEl>
                                          <p:spTgt spid="30"/>
                                        </p:tgtEl>
                                        <p:attrNameLst>
                                          <p:attrName>ppt_x</p:attrName>
                                          <p:attrName>ppt_y</p:attrName>
                                        </p:attrNameLst>
                                      </p:cBhvr>
                                    </p:animMotion>
                                  </p:childTnLst>
                                </p:cTn>
                              </p:par>
                              <p:par>
                                <p:cTn id="33" presetID="0" presetClass="path" presetSubtype="0" accel="50000" decel="50000" fill="hold" nodeType="withEffect">
                                  <p:stCondLst>
                                    <p:cond delay="0"/>
                                  </p:stCondLst>
                                  <p:childTnLst>
                                    <p:animMotion origin="layout" path="M 0 0 L 0.09445 0 " pathEditMode="relative" ptsTypes="AA">
                                      <p:cBhvr>
                                        <p:cTn id="34" dur="2000" fill="hold"/>
                                        <p:tgtEl>
                                          <p:spTgt spid="26"/>
                                        </p:tgtEl>
                                        <p:attrNameLst>
                                          <p:attrName>ppt_x</p:attrName>
                                          <p:attrName>ppt_y</p:attrName>
                                        </p:attrNameLst>
                                      </p:cBhvr>
                                    </p:animMotion>
                                  </p:childTnLst>
                                </p:cTn>
                              </p:par>
                              <p:par>
                                <p:cTn id="35" presetID="0" presetClass="path" presetSubtype="0" accel="50000" decel="50000" fill="hold" grpId="0" nodeType="withEffect">
                                  <p:stCondLst>
                                    <p:cond delay="0"/>
                                  </p:stCondLst>
                                  <p:childTnLst>
                                    <p:animMotion origin="layout" path="M 0 0 L 0.09445 0 " pathEditMode="relative" ptsTypes="AA">
                                      <p:cBhvr>
                                        <p:cTn id="36" dur="2000" fill="hold"/>
                                        <p:tgtEl>
                                          <p:spTgt spid="29"/>
                                        </p:tgtEl>
                                        <p:attrNameLst>
                                          <p:attrName>ppt_x</p:attrName>
                                          <p:attrName>ppt_y</p:attrName>
                                        </p:attrNameLst>
                                      </p:cBhvr>
                                    </p:animMotion>
                                  </p:childTnLst>
                                </p:cTn>
                              </p:par>
                              <p:par>
                                <p:cTn id="37" presetID="0" presetClass="path" presetSubtype="0" accel="50000" decel="50000" fill="hold" nodeType="withEffect">
                                  <p:stCondLst>
                                    <p:cond delay="0"/>
                                  </p:stCondLst>
                                  <p:childTnLst>
                                    <p:animMotion origin="layout" path="M 0 0 L 0.09445 0 " pathEditMode="relative" ptsTypes="AA">
                                      <p:cBhvr>
                                        <p:cTn id="38" dur="2000" fill="hold"/>
                                        <p:tgtEl>
                                          <p:spTgt spid="21"/>
                                        </p:tgtEl>
                                        <p:attrNameLst>
                                          <p:attrName>ppt_x</p:attrName>
                                          <p:attrName>ppt_y</p:attrName>
                                        </p:attrNameLst>
                                      </p:cBhvr>
                                    </p:animMotion>
                                  </p:childTnLst>
                                </p:cTn>
                              </p:par>
                              <p:par>
                                <p:cTn id="39" presetID="0" presetClass="path" presetSubtype="0" accel="50000" decel="50000" fill="hold" nodeType="withEffect">
                                  <p:stCondLst>
                                    <p:cond delay="0"/>
                                  </p:stCondLst>
                                  <p:childTnLst>
                                    <p:animMotion origin="layout" path="M 0 0 L 0.09445 0 " pathEditMode="relative" ptsTypes="AA">
                                      <p:cBhvr>
                                        <p:cTn id="40" dur="2000" fill="hold"/>
                                        <p:tgtEl>
                                          <p:spTgt spid="28"/>
                                        </p:tgtEl>
                                        <p:attrNameLst>
                                          <p:attrName>ppt_x</p:attrName>
                                          <p:attrName>ppt_y</p:attrName>
                                        </p:attrNameLst>
                                      </p:cBhvr>
                                    </p:animMotion>
                                  </p:childTnLst>
                                </p:cTn>
                              </p:par>
                            </p:childTnLst>
                          </p:cTn>
                        </p:par>
                        <p:par>
                          <p:cTn id="41" fill="hold">
                            <p:stCondLst>
                              <p:cond delay="2000"/>
                            </p:stCondLst>
                            <p:childTnLst>
                              <p:par>
                                <p:cTn id="42" presetID="10" presetClass="entr" presetSubtype="0" fill="hold" nodeType="after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fade">
                                      <p:cBhvr>
                                        <p:cTn id="44" dur="500"/>
                                        <p:tgtEl>
                                          <p:spTgt spid="44"/>
                                        </p:tgtEl>
                                      </p:cBhvr>
                                    </p:animEffect>
                                  </p:childTnLst>
                                </p:cTn>
                              </p:par>
                            </p:childTnLst>
                          </p:cTn>
                        </p:par>
                        <p:par>
                          <p:cTn id="45" fill="hold">
                            <p:stCondLst>
                              <p:cond delay="2500"/>
                            </p:stCondLst>
                            <p:childTnLst>
                              <p:par>
                                <p:cTn id="46" presetID="10" presetClass="entr" presetSubtype="0" fill="hold" nodeType="after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fade">
                                      <p:cBhvr>
                                        <p:cTn id="48" dur="500"/>
                                        <p:tgtEl>
                                          <p:spTgt spid="38"/>
                                        </p:tgtEl>
                                      </p:cBhvr>
                                    </p:animEffect>
                                  </p:childTnLst>
                                </p:cTn>
                              </p:par>
                            </p:childTnLst>
                          </p:cTn>
                        </p:par>
                        <p:par>
                          <p:cTn id="49" fill="hold">
                            <p:stCondLst>
                              <p:cond delay="3000"/>
                            </p:stCondLst>
                            <p:childTnLst>
                              <p:par>
                                <p:cTn id="50" presetID="10" presetClass="entr" presetSubtype="0" fill="hold"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animBg="1"/>
      <p:bldP spid="17" grpId="0" animBg="1"/>
      <p:bldP spid="29" grpId="0" animBg="1"/>
      <p:bldP spid="3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251520" y="1196752"/>
            <a:ext cx="8610600" cy="838200"/>
          </a:xfrm>
        </p:spPr>
        <p:txBody>
          <a:bodyPr>
            <a:normAutofit fontScale="90000"/>
          </a:bodyPr>
          <a:lstStyle/>
          <a:p>
            <a:pPr algn="ctr"/>
            <a:r>
              <a:rPr lang="en-GB" sz="3100" dirty="0" smtClean="0"/>
              <a:t>Why not simply extend Operations Manager?</a:t>
            </a:r>
            <a:br>
              <a:rPr lang="en-GB" sz="3100" dirty="0" smtClean="0"/>
            </a:br>
            <a:r>
              <a:rPr lang="en-GB" sz="3100" dirty="0" smtClean="0"/>
              <a:t>Have a single ‘pane of glass’?</a:t>
            </a:r>
            <a:endParaRPr lang="en-GB" sz="3100" dirty="0"/>
          </a:p>
        </p:txBody>
      </p:sp>
      <p:pic>
        <p:nvPicPr>
          <p:cNvPr id="10241" name="Picture 1" descr="ella"/>
          <p:cNvPicPr>
            <a:picLocks noChangeAspect="1" noChangeArrowheads="1"/>
          </p:cNvPicPr>
          <p:nvPr/>
        </p:nvPicPr>
        <p:blipFill>
          <a:blip r:embed="rId3" cstate="print">
            <a:lum bright="10000" contrast="2000"/>
          </a:blip>
          <a:srcRect/>
          <a:stretch>
            <a:fillRect/>
          </a:stretch>
        </p:blipFill>
        <p:spPr bwMode="auto">
          <a:xfrm>
            <a:off x="381000" y="3124200"/>
            <a:ext cx="8382000" cy="228977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0"/>
            <a:ext cx="8229600" cy="1143000"/>
          </a:xfrm>
        </p:spPr>
        <p:txBody>
          <a:bodyPr>
            <a:normAutofit/>
          </a:bodyPr>
          <a:lstStyle/>
          <a:p>
            <a:r>
              <a:rPr lang="en-AU" dirty="0" smtClean="0"/>
              <a:t>Veeam Management Pack for VMware</a:t>
            </a:r>
            <a:endParaRPr lang="en-AU" dirty="0"/>
          </a:p>
        </p:txBody>
      </p:sp>
      <p:pic>
        <p:nvPicPr>
          <p:cNvPr id="4" name="Picture 26" descr="Database-Green.png"/>
          <p:cNvPicPr>
            <a:picLocks noChangeAspect="1"/>
          </p:cNvPicPr>
          <p:nvPr/>
        </p:nvPicPr>
        <p:blipFill>
          <a:blip r:embed="rId3" cstate="print"/>
          <a:srcRect l="26782" t="29395" r="25481" b="17896"/>
          <a:stretch>
            <a:fillRect/>
          </a:stretch>
        </p:blipFill>
        <p:spPr bwMode="auto">
          <a:xfrm>
            <a:off x="5436096" y="3933056"/>
            <a:ext cx="1197308" cy="1322013"/>
          </a:xfrm>
          <a:prstGeom prst="rect">
            <a:avLst/>
          </a:prstGeom>
          <a:noFill/>
          <a:ln w="9525">
            <a:noFill/>
            <a:miter lim="800000"/>
            <a:headEnd/>
            <a:tailEnd/>
          </a:ln>
        </p:spPr>
      </p:pic>
      <p:pic>
        <p:nvPicPr>
          <p:cNvPr id="5" name="Picture 157" descr="D:\Quest Software\Freelance\Icon-Library-13813\Work In Progress\Phase I\PNG24\Server.png"/>
          <p:cNvPicPr>
            <a:picLocks noChangeAspect="1" noChangeArrowheads="1"/>
          </p:cNvPicPr>
          <p:nvPr/>
        </p:nvPicPr>
        <p:blipFill>
          <a:blip r:embed="rId4" cstate="print"/>
          <a:srcRect l="6654" t="26776" r="6383" b="26935"/>
          <a:stretch>
            <a:fillRect/>
          </a:stretch>
        </p:blipFill>
        <p:spPr bwMode="auto">
          <a:xfrm>
            <a:off x="5148064" y="2780928"/>
            <a:ext cx="1584176" cy="842527"/>
          </a:xfrm>
          <a:prstGeom prst="rect">
            <a:avLst/>
          </a:prstGeom>
          <a:noFill/>
          <a:ln w="9525">
            <a:noFill/>
            <a:miter lim="800000"/>
            <a:headEnd/>
            <a:tailEnd/>
          </a:ln>
        </p:spPr>
      </p:pic>
      <p:pic>
        <p:nvPicPr>
          <p:cNvPr id="6" name="Picture 42" descr="Monitor-Green.png"/>
          <p:cNvPicPr>
            <a:picLocks noChangeAspect="1"/>
          </p:cNvPicPr>
          <p:nvPr/>
        </p:nvPicPr>
        <p:blipFill>
          <a:blip r:embed="rId5" cstate="print"/>
          <a:srcRect l="22517" t="18710" r="22247" b="14622"/>
          <a:stretch>
            <a:fillRect/>
          </a:stretch>
        </p:blipFill>
        <p:spPr bwMode="auto">
          <a:xfrm>
            <a:off x="5652120" y="1124744"/>
            <a:ext cx="942975" cy="1139825"/>
          </a:xfrm>
          <a:prstGeom prst="rect">
            <a:avLst/>
          </a:prstGeom>
          <a:noFill/>
          <a:ln w="9525">
            <a:noFill/>
            <a:miter lim="800000"/>
            <a:headEnd/>
            <a:tailEnd/>
          </a:ln>
        </p:spPr>
      </p:pic>
      <p:grpSp>
        <p:nvGrpSpPr>
          <p:cNvPr id="3" name="Group 6"/>
          <p:cNvGrpSpPr/>
          <p:nvPr/>
        </p:nvGrpSpPr>
        <p:grpSpPr>
          <a:xfrm>
            <a:off x="4932040" y="5517232"/>
            <a:ext cx="2304256" cy="864096"/>
            <a:chOff x="611560" y="2564904"/>
            <a:chExt cx="4217888" cy="1625600"/>
          </a:xfrm>
        </p:grpSpPr>
        <p:pic>
          <p:nvPicPr>
            <p:cNvPr id="8" name="Picture 7" descr="server_icon.jpg"/>
            <p:cNvPicPr>
              <a:picLocks noChangeAspect="1"/>
            </p:cNvPicPr>
            <p:nvPr/>
          </p:nvPicPr>
          <p:blipFill>
            <a:blip r:embed="rId6" cstate="print"/>
            <a:stretch>
              <a:fillRect/>
            </a:stretch>
          </p:blipFill>
          <p:spPr>
            <a:xfrm>
              <a:off x="611560" y="2564904"/>
              <a:ext cx="1625600" cy="1625600"/>
            </a:xfrm>
            <a:prstGeom prst="rect">
              <a:avLst/>
            </a:prstGeom>
          </p:spPr>
        </p:pic>
        <p:pic>
          <p:nvPicPr>
            <p:cNvPr id="9" name="Picture 8" descr="server_icon.jpg"/>
            <p:cNvPicPr>
              <a:picLocks noChangeAspect="1"/>
            </p:cNvPicPr>
            <p:nvPr/>
          </p:nvPicPr>
          <p:blipFill>
            <a:blip r:embed="rId6" cstate="print"/>
            <a:stretch>
              <a:fillRect/>
            </a:stretch>
          </p:blipFill>
          <p:spPr>
            <a:xfrm>
              <a:off x="1907704" y="2564904"/>
              <a:ext cx="1625600" cy="1625600"/>
            </a:xfrm>
            <a:prstGeom prst="rect">
              <a:avLst/>
            </a:prstGeom>
          </p:spPr>
        </p:pic>
        <p:pic>
          <p:nvPicPr>
            <p:cNvPr id="10" name="Picture 9" descr="server_icon.jpg"/>
            <p:cNvPicPr>
              <a:picLocks noChangeAspect="1"/>
            </p:cNvPicPr>
            <p:nvPr/>
          </p:nvPicPr>
          <p:blipFill>
            <a:blip r:embed="rId6" cstate="print"/>
            <a:stretch>
              <a:fillRect/>
            </a:stretch>
          </p:blipFill>
          <p:spPr>
            <a:xfrm>
              <a:off x="3203848" y="2564904"/>
              <a:ext cx="1625600" cy="1625600"/>
            </a:xfrm>
            <a:prstGeom prst="rect">
              <a:avLst/>
            </a:prstGeom>
          </p:spPr>
        </p:pic>
      </p:grpSp>
      <p:cxnSp>
        <p:nvCxnSpPr>
          <p:cNvPr id="11" name="Straight Connector 10"/>
          <p:cNvCxnSpPr/>
          <p:nvPr/>
        </p:nvCxnSpPr>
        <p:spPr>
          <a:xfrm>
            <a:off x="4355976" y="5301208"/>
            <a:ext cx="3312368" cy="0"/>
          </a:xfrm>
          <a:prstGeom prst="line">
            <a:avLst/>
          </a:prstGeom>
        </p:spPr>
        <p:style>
          <a:lnRef idx="3">
            <a:schemeClr val="accent2"/>
          </a:lnRef>
          <a:fillRef idx="0">
            <a:schemeClr val="accent2"/>
          </a:fillRef>
          <a:effectRef idx="2">
            <a:schemeClr val="accent2"/>
          </a:effectRef>
          <a:fontRef idx="minor">
            <a:schemeClr val="tx1"/>
          </a:fontRef>
        </p:style>
      </p:cxnSp>
      <p:sp>
        <p:nvSpPr>
          <p:cNvPr id="12" name="TextBox 11"/>
          <p:cNvSpPr txBox="1"/>
          <p:nvPr/>
        </p:nvSpPr>
        <p:spPr>
          <a:xfrm>
            <a:off x="1259632" y="5805264"/>
            <a:ext cx="2736304" cy="369332"/>
          </a:xfrm>
          <a:prstGeom prst="rect">
            <a:avLst/>
          </a:prstGeom>
          <a:noFill/>
        </p:spPr>
        <p:txBody>
          <a:bodyPr wrap="square" rtlCol="0">
            <a:spAutoFit/>
          </a:bodyPr>
          <a:lstStyle/>
          <a:p>
            <a:r>
              <a:rPr lang="en-AU" b="1" dirty="0" smtClean="0">
                <a:solidFill>
                  <a:schemeClr val="bg1"/>
                </a:solidFill>
                <a:effectLst>
                  <a:outerShdw blurRad="38100" dist="38100" dir="2700000" algn="tl">
                    <a:srgbClr val="000000">
                      <a:alpha val="43137"/>
                    </a:srgbClr>
                  </a:outerShdw>
                </a:effectLst>
              </a:rPr>
              <a:t>What needs monitored - </a:t>
            </a:r>
            <a:endParaRPr lang="en-AU" b="1" dirty="0">
              <a:solidFill>
                <a:schemeClr val="bg1"/>
              </a:solidFill>
              <a:effectLst>
                <a:outerShdw blurRad="38100" dist="38100" dir="2700000" algn="tl">
                  <a:srgbClr val="000000">
                    <a:alpha val="43137"/>
                  </a:srgbClr>
                </a:outerShdw>
              </a:effectLst>
            </a:endParaRPr>
          </a:p>
        </p:txBody>
      </p:sp>
      <p:sp>
        <p:nvSpPr>
          <p:cNvPr id="13" name="TextBox 12"/>
          <p:cNvSpPr txBox="1"/>
          <p:nvPr/>
        </p:nvSpPr>
        <p:spPr>
          <a:xfrm>
            <a:off x="1907704" y="4365104"/>
            <a:ext cx="2088232" cy="369332"/>
          </a:xfrm>
          <a:prstGeom prst="rect">
            <a:avLst/>
          </a:prstGeom>
          <a:noFill/>
        </p:spPr>
        <p:txBody>
          <a:bodyPr wrap="square" rtlCol="0">
            <a:spAutoFit/>
          </a:bodyPr>
          <a:lstStyle/>
          <a:p>
            <a:r>
              <a:rPr lang="en-AU" b="1" dirty="0" smtClean="0">
                <a:solidFill>
                  <a:schemeClr val="bg1"/>
                </a:solidFill>
                <a:effectLst>
                  <a:outerShdw blurRad="38100" dist="38100" dir="2700000" algn="tl">
                    <a:srgbClr val="000000">
                      <a:alpha val="43137"/>
                    </a:srgbClr>
                  </a:outerShdw>
                </a:effectLst>
              </a:rPr>
              <a:t>Database layer -</a:t>
            </a:r>
            <a:endParaRPr lang="en-AU" b="1" dirty="0">
              <a:solidFill>
                <a:schemeClr val="bg1"/>
              </a:solidFill>
              <a:effectLst>
                <a:outerShdw blurRad="38100" dist="38100" dir="2700000" algn="tl">
                  <a:srgbClr val="000000">
                    <a:alpha val="43137"/>
                  </a:srgbClr>
                </a:outerShdw>
              </a:effectLst>
            </a:endParaRPr>
          </a:p>
        </p:txBody>
      </p:sp>
      <p:sp>
        <p:nvSpPr>
          <p:cNvPr id="14" name="TextBox 13"/>
          <p:cNvSpPr txBox="1"/>
          <p:nvPr/>
        </p:nvSpPr>
        <p:spPr>
          <a:xfrm>
            <a:off x="2195736" y="2996952"/>
            <a:ext cx="1944216" cy="369332"/>
          </a:xfrm>
          <a:prstGeom prst="rect">
            <a:avLst/>
          </a:prstGeom>
          <a:noFill/>
        </p:spPr>
        <p:txBody>
          <a:bodyPr wrap="square" rtlCol="0">
            <a:spAutoFit/>
          </a:bodyPr>
          <a:lstStyle/>
          <a:p>
            <a:r>
              <a:rPr lang="en-AU" b="1" dirty="0" smtClean="0">
                <a:solidFill>
                  <a:schemeClr val="bg1"/>
                </a:solidFill>
                <a:effectLst>
                  <a:outerShdw blurRad="38100" dist="38100" dir="2700000" algn="tl">
                    <a:srgbClr val="000000">
                      <a:alpha val="43137"/>
                    </a:srgbClr>
                  </a:outerShdw>
                </a:effectLst>
              </a:rPr>
              <a:t>Application Layer -</a:t>
            </a:r>
            <a:endParaRPr lang="en-AU" b="1" dirty="0">
              <a:solidFill>
                <a:schemeClr val="bg1"/>
              </a:solidFill>
              <a:effectLst>
                <a:outerShdw blurRad="38100" dist="38100" dir="2700000" algn="tl">
                  <a:srgbClr val="000000">
                    <a:alpha val="43137"/>
                  </a:srgbClr>
                </a:outerShdw>
              </a:effectLst>
            </a:endParaRPr>
          </a:p>
        </p:txBody>
      </p:sp>
      <p:sp>
        <p:nvSpPr>
          <p:cNvPr id="15" name="TextBox 14"/>
          <p:cNvSpPr txBox="1"/>
          <p:nvPr/>
        </p:nvSpPr>
        <p:spPr>
          <a:xfrm>
            <a:off x="2627784" y="1412776"/>
            <a:ext cx="2304256" cy="369332"/>
          </a:xfrm>
          <a:prstGeom prst="rect">
            <a:avLst/>
          </a:prstGeom>
          <a:noFill/>
        </p:spPr>
        <p:txBody>
          <a:bodyPr wrap="square" rtlCol="0">
            <a:spAutoFit/>
          </a:bodyPr>
          <a:lstStyle/>
          <a:p>
            <a:r>
              <a:rPr lang="en-AU" b="1" dirty="0" smtClean="0">
                <a:solidFill>
                  <a:schemeClr val="bg1"/>
                </a:solidFill>
                <a:effectLst>
                  <a:outerShdw blurRad="38100" dist="38100" dir="2700000" algn="tl">
                    <a:srgbClr val="000000">
                      <a:alpha val="43137"/>
                    </a:srgbClr>
                  </a:outerShdw>
                </a:effectLst>
              </a:rPr>
              <a:t>Presentation Layer -</a:t>
            </a:r>
            <a:endParaRPr lang="en-AU" b="1" dirty="0">
              <a:solidFill>
                <a:schemeClr val="bg1"/>
              </a:solidFill>
              <a:effectLst>
                <a:outerShdw blurRad="38100" dist="38100" dir="2700000" algn="tl">
                  <a:srgbClr val="000000">
                    <a:alpha val="43137"/>
                  </a:srgbClr>
                </a:outerShdw>
              </a:effectLst>
            </a:endParaRPr>
          </a:p>
        </p:txBody>
      </p:sp>
      <p:sp>
        <p:nvSpPr>
          <p:cNvPr id="16" name="Up-Down Arrow 15"/>
          <p:cNvSpPr/>
          <p:nvPr/>
        </p:nvSpPr>
        <p:spPr>
          <a:xfrm>
            <a:off x="6012160" y="3501008"/>
            <a:ext cx="216024" cy="432048"/>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17" name="Up-Down Arrow 16"/>
          <p:cNvSpPr/>
          <p:nvPr/>
        </p:nvSpPr>
        <p:spPr>
          <a:xfrm>
            <a:off x="6012160" y="2276872"/>
            <a:ext cx="216024" cy="432048"/>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22" name="Picture 2" descr="http://www.intelliadmin.com/images/Windows%202008%20Logo.jpg"/>
          <p:cNvPicPr>
            <a:picLocks noChangeAspect="1" noChangeArrowheads="1"/>
          </p:cNvPicPr>
          <p:nvPr/>
        </p:nvPicPr>
        <p:blipFill>
          <a:blip r:embed="rId7" cstate="print"/>
          <a:srcRect/>
          <a:stretch>
            <a:fillRect/>
          </a:stretch>
        </p:blipFill>
        <p:spPr bwMode="auto">
          <a:xfrm>
            <a:off x="5868144" y="6381328"/>
            <a:ext cx="936104" cy="350172"/>
          </a:xfrm>
          <a:prstGeom prst="rect">
            <a:avLst/>
          </a:prstGeom>
          <a:noFill/>
        </p:spPr>
      </p:pic>
      <p:sp>
        <p:nvSpPr>
          <p:cNvPr id="23" name="TextBox 22"/>
          <p:cNvSpPr txBox="1"/>
          <p:nvPr/>
        </p:nvSpPr>
        <p:spPr>
          <a:xfrm>
            <a:off x="4860032" y="1412776"/>
            <a:ext cx="2304256" cy="923330"/>
          </a:xfrm>
          <a:prstGeom prst="rect">
            <a:avLst/>
          </a:prstGeom>
          <a:noFill/>
        </p:spPr>
        <p:txBody>
          <a:bodyPr wrap="square" rtlCol="0">
            <a:spAutoFit/>
          </a:bodyPr>
          <a:lstStyle/>
          <a:p>
            <a:r>
              <a:rPr lang="en-AU" dirty="0" smtClean="0">
                <a:solidFill>
                  <a:schemeClr val="bg1"/>
                </a:solidFill>
              </a:rPr>
              <a:t>- </a:t>
            </a:r>
            <a:r>
              <a:rPr lang="en-AU" dirty="0" smtClean="0">
                <a:solidFill>
                  <a:schemeClr val="accent5"/>
                </a:solidFill>
              </a:rPr>
              <a:t>Monitoring Console</a:t>
            </a:r>
          </a:p>
          <a:p>
            <a:pPr>
              <a:buFontTx/>
              <a:buChar char="-"/>
            </a:pPr>
            <a:r>
              <a:rPr lang="en-AU" dirty="0" smtClean="0">
                <a:solidFill>
                  <a:schemeClr val="accent5"/>
                </a:solidFill>
              </a:rPr>
              <a:t> Notifications</a:t>
            </a:r>
          </a:p>
          <a:p>
            <a:pPr>
              <a:buFontTx/>
              <a:buChar char="-"/>
            </a:pPr>
            <a:r>
              <a:rPr lang="en-AU" dirty="0" smtClean="0">
                <a:solidFill>
                  <a:schemeClr val="accent5"/>
                </a:solidFill>
              </a:rPr>
              <a:t> Reporting</a:t>
            </a:r>
            <a:endParaRPr lang="en-AU" dirty="0">
              <a:solidFill>
                <a:schemeClr val="accent5"/>
              </a:solidFill>
            </a:endParaRPr>
          </a:p>
        </p:txBody>
      </p:sp>
      <p:sp>
        <p:nvSpPr>
          <p:cNvPr id="24" name="TextBox 23"/>
          <p:cNvSpPr txBox="1"/>
          <p:nvPr/>
        </p:nvSpPr>
        <p:spPr>
          <a:xfrm>
            <a:off x="4860032" y="2924944"/>
            <a:ext cx="2267744" cy="646331"/>
          </a:xfrm>
          <a:prstGeom prst="rect">
            <a:avLst/>
          </a:prstGeom>
          <a:noFill/>
        </p:spPr>
        <p:txBody>
          <a:bodyPr wrap="square" rtlCol="0">
            <a:spAutoFit/>
          </a:bodyPr>
          <a:lstStyle/>
          <a:p>
            <a:pPr>
              <a:buFontTx/>
              <a:buChar char="-"/>
            </a:pPr>
            <a:r>
              <a:rPr lang="en-AU" dirty="0" smtClean="0">
                <a:solidFill>
                  <a:schemeClr val="accent5"/>
                </a:solidFill>
              </a:rPr>
              <a:t> Management Server</a:t>
            </a:r>
          </a:p>
          <a:p>
            <a:pPr>
              <a:buFontTx/>
              <a:buChar char="-"/>
            </a:pPr>
            <a:r>
              <a:rPr lang="en-AU" dirty="0" smtClean="0">
                <a:solidFill>
                  <a:schemeClr val="accent5"/>
                </a:solidFill>
              </a:rPr>
              <a:t> OpsMgr Agents</a:t>
            </a:r>
            <a:endParaRPr lang="en-AU" dirty="0">
              <a:solidFill>
                <a:schemeClr val="accent5"/>
              </a:solidFill>
            </a:endParaRPr>
          </a:p>
        </p:txBody>
      </p:sp>
      <p:sp>
        <p:nvSpPr>
          <p:cNvPr id="25" name="TextBox 24"/>
          <p:cNvSpPr txBox="1"/>
          <p:nvPr/>
        </p:nvSpPr>
        <p:spPr>
          <a:xfrm>
            <a:off x="4860032" y="4293096"/>
            <a:ext cx="2088232" cy="646331"/>
          </a:xfrm>
          <a:prstGeom prst="rect">
            <a:avLst/>
          </a:prstGeom>
          <a:noFill/>
        </p:spPr>
        <p:txBody>
          <a:bodyPr wrap="square" rtlCol="0">
            <a:spAutoFit/>
          </a:bodyPr>
          <a:lstStyle/>
          <a:p>
            <a:pPr>
              <a:buFontTx/>
              <a:buChar char="-"/>
            </a:pPr>
            <a:r>
              <a:rPr lang="en-AU" dirty="0" smtClean="0">
                <a:solidFill>
                  <a:schemeClr val="accent5"/>
                </a:solidFill>
              </a:rPr>
              <a:t> OpsMgr Database</a:t>
            </a:r>
          </a:p>
          <a:p>
            <a:pPr>
              <a:buFontTx/>
              <a:buChar char="-"/>
            </a:pPr>
            <a:r>
              <a:rPr lang="en-AU" dirty="0" smtClean="0">
                <a:solidFill>
                  <a:schemeClr val="accent5"/>
                </a:solidFill>
              </a:rPr>
              <a:t> Data Warehouse</a:t>
            </a:r>
            <a:endParaRPr lang="en-AU" dirty="0">
              <a:solidFill>
                <a:schemeClr val="accent5"/>
              </a:solidFill>
            </a:endParaRPr>
          </a:p>
        </p:txBody>
      </p:sp>
      <p:pic>
        <p:nvPicPr>
          <p:cNvPr id="21" name="Picture 20" descr="scom-small.png"/>
          <p:cNvPicPr>
            <a:picLocks noChangeAspect="1"/>
          </p:cNvPicPr>
          <p:nvPr/>
        </p:nvPicPr>
        <p:blipFill>
          <a:blip r:embed="rId8" cstate="print"/>
          <a:stretch>
            <a:fillRect/>
          </a:stretch>
        </p:blipFill>
        <p:spPr>
          <a:xfrm>
            <a:off x="6948264" y="1412776"/>
            <a:ext cx="1220825" cy="360040"/>
          </a:xfrm>
          <a:prstGeom prst="rect">
            <a:avLst/>
          </a:prstGeom>
        </p:spPr>
      </p:pic>
      <p:pic>
        <p:nvPicPr>
          <p:cNvPr id="26" name="Picture 25" descr="scom-small.png"/>
          <p:cNvPicPr>
            <a:picLocks noChangeAspect="1"/>
          </p:cNvPicPr>
          <p:nvPr/>
        </p:nvPicPr>
        <p:blipFill>
          <a:blip r:embed="rId8" cstate="print"/>
          <a:stretch>
            <a:fillRect/>
          </a:stretch>
        </p:blipFill>
        <p:spPr>
          <a:xfrm>
            <a:off x="7020272" y="2924944"/>
            <a:ext cx="1220825" cy="360040"/>
          </a:xfrm>
          <a:prstGeom prst="rect">
            <a:avLst/>
          </a:prstGeom>
        </p:spPr>
      </p:pic>
      <p:pic>
        <p:nvPicPr>
          <p:cNvPr id="27" name="Picture 26" descr="scom-small.png"/>
          <p:cNvPicPr>
            <a:picLocks noChangeAspect="1"/>
          </p:cNvPicPr>
          <p:nvPr/>
        </p:nvPicPr>
        <p:blipFill>
          <a:blip r:embed="rId8" cstate="print"/>
          <a:stretch>
            <a:fillRect/>
          </a:stretch>
        </p:blipFill>
        <p:spPr>
          <a:xfrm>
            <a:off x="6876256" y="4293096"/>
            <a:ext cx="1220825" cy="360040"/>
          </a:xfrm>
          <a:prstGeom prst="rect">
            <a:avLst/>
          </a:prstGeom>
        </p:spPr>
      </p:pic>
      <p:pic>
        <p:nvPicPr>
          <p:cNvPr id="28" name="Picture 27" descr="veeamlogo.JPG"/>
          <p:cNvPicPr>
            <a:picLocks noChangeAspect="1"/>
          </p:cNvPicPr>
          <p:nvPr/>
        </p:nvPicPr>
        <p:blipFill>
          <a:blip r:embed="rId9" cstate="print"/>
          <a:stretch>
            <a:fillRect/>
          </a:stretch>
        </p:blipFill>
        <p:spPr>
          <a:xfrm>
            <a:off x="7164288" y="1772816"/>
            <a:ext cx="1296144" cy="376853"/>
          </a:xfrm>
          <a:prstGeom prst="rect">
            <a:avLst/>
          </a:prstGeom>
        </p:spPr>
      </p:pic>
      <p:pic>
        <p:nvPicPr>
          <p:cNvPr id="30" name="Picture 29" descr="veeamlogo.JPG"/>
          <p:cNvPicPr>
            <a:picLocks noChangeAspect="1"/>
          </p:cNvPicPr>
          <p:nvPr/>
        </p:nvPicPr>
        <p:blipFill>
          <a:blip r:embed="rId9" cstate="print"/>
          <a:stretch>
            <a:fillRect/>
          </a:stretch>
        </p:blipFill>
        <p:spPr>
          <a:xfrm>
            <a:off x="7236296" y="3356992"/>
            <a:ext cx="1296144" cy="376853"/>
          </a:xfrm>
          <a:prstGeom prst="rect">
            <a:avLst/>
          </a:prstGeom>
        </p:spPr>
      </p:pic>
      <p:grpSp>
        <p:nvGrpSpPr>
          <p:cNvPr id="49" name="Group 48"/>
          <p:cNvGrpSpPr/>
          <p:nvPr/>
        </p:nvGrpSpPr>
        <p:grpSpPr>
          <a:xfrm>
            <a:off x="6228184" y="5373216"/>
            <a:ext cx="1508720" cy="1113928"/>
            <a:chOff x="6228184" y="5373216"/>
            <a:chExt cx="1508720" cy="1113928"/>
          </a:xfrm>
        </p:grpSpPr>
        <p:grpSp>
          <p:nvGrpSpPr>
            <p:cNvPr id="31" name="Group 64"/>
            <p:cNvGrpSpPr/>
            <p:nvPr/>
          </p:nvGrpSpPr>
          <p:grpSpPr>
            <a:xfrm>
              <a:off x="6228184" y="5373216"/>
              <a:ext cx="788640" cy="1110952"/>
              <a:chOff x="7540205" y="3673877"/>
              <a:chExt cx="392379" cy="643969"/>
            </a:xfrm>
          </p:grpSpPr>
          <p:pic>
            <p:nvPicPr>
              <p:cNvPr id="32" name="Picture 10" descr="E:\_VEEAM_files\datasheet-template\diagrams\nworks\diagram_graphics\serverEXSi.png"/>
              <p:cNvPicPr>
                <a:picLocks noChangeAspect="1" noChangeArrowheads="1"/>
              </p:cNvPicPr>
              <p:nvPr/>
            </p:nvPicPr>
            <p:blipFill>
              <a:blip r:embed="rId10" cstate="print"/>
              <a:srcRect l="32116" r="30401" b="32571"/>
              <a:stretch>
                <a:fillRect/>
              </a:stretch>
            </p:blipFill>
            <p:spPr bwMode="auto">
              <a:xfrm>
                <a:off x="7540205" y="3686274"/>
                <a:ext cx="392379" cy="631572"/>
              </a:xfrm>
              <a:prstGeom prst="rect">
                <a:avLst/>
              </a:prstGeom>
              <a:noFill/>
            </p:spPr>
          </p:pic>
          <p:pic>
            <p:nvPicPr>
              <p:cNvPr id="33" name="Picture 8" descr="E:\_VEEAM_files\datasheet-template\diagrams\nworks\diagram_graphics\serverarrow.png"/>
              <p:cNvPicPr>
                <a:picLocks noChangeAspect="1" noChangeArrowheads="1"/>
              </p:cNvPicPr>
              <p:nvPr/>
            </p:nvPicPr>
            <p:blipFill>
              <a:blip r:embed="rId11" cstate="print"/>
              <a:srcRect/>
              <a:stretch>
                <a:fillRect/>
              </a:stretch>
            </p:blipFill>
            <p:spPr bwMode="auto">
              <a:xfrm>
                <a:off x="7608959" y="3744126"/>
                <a:ext cx="247934" cy="180441"/>
              </a:xfrm>
              <a:prstGeom prst="rect">
                <a:avLst/>
              </a:prstGeom>
              <a:noFill/>
            </p:spPr>
          </p:pic>
          <p:pic>
            <p:nvPicPr>
              <p:cNvPr id="34" name="Picture 4" descr="E:\_VEEAM_files\datasheet-template\diagrams\nworks\diagram_graphics\blueboxvm.png"/>
              <p:cNvPicPr>
                <a:picLocks noChangeAspect="1" noChangeArrowheads="1"/>
              </p:cNvPicPr>
              <p:nvPr/>
            </p:nvPicPr>
            <p:blipFill>
              <a:blip r:embed="rId12" cstate="print"/>
              <a:srcRect/>
              <a:stretch>
                <a:fillRect/>
              </a:stretch>
            </p:blipFill>
            <p:spPr bwMode="auto">
              <a:xfrm>
                <a:off x="7737059" y="3673877"/>
                <a:ext cx="89532" cy="137741"/>
              </a:xfrm>
              <a:prstGeom prst="rect">
                <a:avLst/>
              </a:prstGeom>
              <a:noFill/>
            </p:spPr>
          </p:pic>
          <p:pic>
            <p:nvPicPr>
              <p:cNvPr id="35" name="Picture 4" descr="E:\_VEEAM_files\datasheet-template\diagrams\nworks\diagram_graphics\blueboxvm.png"/>
              <p:cNvPicPr>
                <a:picLocks noChangeAspect="1" noChangeArrowheads="1"/>
              </p:cNvPicPr>
              <p:nvPr/>
            </p:nvPicPr>
            <p:blipFill>
              <a:blip r:embed="rId12" cstate="print"/>
              <a:srcRect/>
              <a:stretch>
                <a:fillRect/>
              </a:stretch>
            </p:blipFill>
            <p:spPr bwMode="auto">
              <a:xfrm>
                <a:off x="7691586" y="3702793"/>
                <a:ext cx="89532" cy="137741"/>
              </a:xfrm>
              <a:prstGeom prst="rect">
                <a:avLst/>
              </a:prstGeom>
              <a:noFill/>
            </p:spPr>
          </p:pic>
          <p:pic>
            <p:nvPicPr>
              <p:cNvPr id="36" name="Picture 4" descr="E:\_VEEAM_files\datasheet-template\diagrams\nworks\diagram_graphics\blueboxvm.png"/>
              <p:cNvPicPr>
                <a:picLocks noChangeAspect="1" noChangeArrowheads="1"/>
              </p:cNvPicPr>
              <p:nvPr/>
            </p:nvPicPr>
            <p:blipFill>
              <a:blip r:embed="rId12" cstate="print"/>
              <a:srcRect/>
              <a:stretch>
                <a:fillRect/>
              </a:stretch>
            </p:blipFill>
            <p:spPr bwMode="auto">
              <a:xfrm>
                <a:off x="7641994" y="3731721"/>
                <a:ext cx="89532" cy="137741"/>
              </a:xfrm>
              <a:prstGeom prst="rect">
                <a:avLst/>
              </a:prstGeom>
              <a:noFill/>
            </p:spPr>
          </p:pic>
        </p:grpSp>
        <p:grpSp>
          <p:nvGrpSpPr>
            <p:cNvPr id="37" name="Group 64"/>
            <p:cNvGrpSpPr/>
            <p:nvPr/>
          </p:nvGrpSpPr>
          <p:grpSpPr>
            <a:xfrm>
              <a:off x="6588224" y="5376192"/>
              <a:ext cx="788640" cy="1110952"/>
              <a:chOff x="7540205" y="3673877"/>
              <a:chExt cx="392379" cy="643969"/>
            </a:xfrm>
          </p:grpSpPr>
          <p:pic>
            <p:nvPicPr>
              <p:cNvPr id="38" name="Picture 10" descr="E:\_VEEAM_files\datasheet-template\diagrams\nworks\diagram_graphics\serverEXSi.png"/>
              <p:cNvPicPr>
                <a:picLocks noChangeAspect="1" noChangeArrowheads="1"/>
              </p:cNvPicPr>
              <p:nvPr/>
            </p:nvPicPr>
            <p:blipFill>
              <a:blip r:embed="rId10" cstate="print"/>
              <a:srcRect l="32116" r="30401" b="32571"/>
              <a:stretch>
                <a:fillRect/>
              </a:stretch>
            </p:blipFill>
            <p:spPr bwMode="auto">
              <a:xfrm>
                <a:off x="7540205" y="3686274"/>
                <a:ext cx="392379" cy="631572"/>
              </a:xfrm>
              <a:prstGeom prst="rect">
                <a:avLst/>
              </a:prstGeom>
              <a:noFill/>
            </p:spPr>
          </p:pic>
          <p:pic>
            <p:nvPicPr>
              <p:cNvPr id="39" name="Picture 8" descr="E:\_VEEAM_files\datasheet-template\diagrams\nworks\diagram_graphics\serverarrow.png"/>
              <p:cNvPicPr>
                <a:picLocks noChangeAspect="1" noChangeArrowheads="1"/>
              </p:cNvPicPr>
              <p:nvPr/>
            </p:nvPicPr>
            <p:blipFill>
              <a:blip r:embed="rId11" cstate="print"/>
              <a:srcRect/>
              <a:stretch>
                <a:fillRect/>
              </a:stretch>
            </p:blipFill>
            <p:spPr bwMode="auto">
              <a:xfrm>
                <a:off x="7608959" y="3744126"/>
                <a:ext cx="247934" cy="180441"/>
              </a:xfrm>
              <a:prstGeom prst="rect">
                <a:avLst/>
              </a:prstGeom>
              <a:noFill/>
            </p:spPr>
          </p:pic>
          <p:pic>
            <p:nvPicPr>
              <p:cNvPr id="40" name="Picture 4" descr="E:\_VEEAM_files\datasheet-template\diagrams\nworks\diagram_graphics\blueboxvm.png"/>
              <p:cNvPicPr>
                <a:picLocks noChangeAspect="1" noChangeArrowheads="1"/>
              </p:cNvPicPr>
              <p:nvPr/>
            </p:nvPicPr>
            <p:blipFill>
              <a:blip r:embed="rId12" cstate="print"/>
              <a:srcRect/>
              <a:stretch>
                <a:fillRect/>
              </a:stretch>
            </p:blipFill>
            <p:spPr bwMode="auto">
              <a:xfrm>
                <a:off x="7737059" y="3673877"/>
                <a:ext cx="89532" cy="137741"/>
              </a:xfrm>
              <a:prstGeom prst="rect">
                <a:avLst/>
              </a:prstGeom>
              <a:noFill/>
            </p:spPr>
          </p:pic>
          <p:pic>
            <p:nvPicPr>
              <p:cNvPr id="41" name="Picture 4" descr="E:\_VEEAM_files\datasheet-template\diagrams\nworks\diagram_graphics\blueboxvm.png"/>
              <p:cNvPicPr>
                <a:picLocks noChangeAspect="1" noChangeArrowheads="1"/>
              </p:cNvPicPr>
              <p:nvPr/>
            </p:nvPicPr>
            <p:blipFill>
              <a:blip r:embed="rId12" cstate="print"/>
              <a:srcRect/>
              <a:stretch>
                <a:fillRect/>
              </a:stretch>
            </p:blipFill>
            <p:spPr bwMode="auto">
              <a:xfrm>
                <a:off x="7691586" y="3702793"/>
                <a:ext cx="89532" cy="137741"/>
              </a:xfrm>
              <a:prstGeom prst="rect">
                <a:avLst/>
              </a:prstGeom>
              <a:noFill/>
            </p:spPr>
          </p:pic>
          <p:pic>
            <p:nvPicPr>
              <p:cNvPr id="42" name="Picture 4" descr="E:\_VEEAM_files\datasheet-template\diagrams\nworks\diagram_graphics\blueboxvm.png"/>
              <p:cNvPicPr>
                <a:picLocks noChangeAspect="1" noChangeArrowheads="1"/>
              </p:cNvPicPr>
              <p:nvPr/>
            </p:nvPicPr>
            <p:blipFill>
              <a:blip r:embed="rId12" cstate="print"/>
              <a:srcRect/>
              <a:stretch>
                <a:fillRect/>
              </a:stretch>
            </p:blipFill>
            <p:spPr bwMode="auto">
              <a:xfrm>
                <a:off x="7641994" y="3731721"/>
                <a:ext cx="89532" cy="137741"/>
              </a:xfrm>
              <a:prstGeom prst="rect">
                <a:avLst/>
              </a:prstGeom>
              <a:noFill/>
            </p:spPr>
          </p:pic>
        </p:grpSp>
        <p:grpSp>
          <p:nvGrpSpPr>
            <p:cNvPr id="43" name="Group 64"/>
            <p:cNvGrpSpPr/>
            <p:nvPr/>
          </p:nvGrpSpPr>
          <p:grpSpPr>
            <a:xfrm>
              <a:off x="6948264" y="5376192"/>
              <a:ext cx="788640" cy="1110952"/>
              <a:chOff x="7540205" y="3673877"/>
              <a:chExt cx="392379" cy="643969"/>
            </a:xfrm>
          </p:grpSpPr>
          <p:pic>
            <p:nvPicPr>
              <p:cNvPr id="44" name="Picture 10" descr="E:\_VEEAM_files\datasheet-template\diagrams\nworks\diagram_graphics\serverEXSi.png"/>
              <p:cNvPicPr>
                <a:picLocks noChangeAspect="1" noChangeArrowheads="1"/>
              </p:cNvPicPr>
              <p:nvPr/>
            </p:nvPicPr>
            <p:blipFill>
              <a:blip r:embed="rId10" cstate="print"/>
              <a:srcRect l="32116" r="30401" b="32571"/>
              <a:stretch>
                <a:fillRect/>
              </a:stretch>
            </p:blipFill>
            <p:spPr bwMode="auto">
              <a:xfrm>
                <a:off x="7540205" y="3686274"/>
                <a:ext cx="392379" cy="631572"/>
              </a:xfrm>
              <a:prstGeom prst="rect">
                <a:avLst/>
              </a:prstGeom>
              <a:noFill/>
            </p:spPr>
          </p:pic>
          <p:pic>
            <p:nvPicPr>
              <p:cNvPr id="45" name="Picture 8" descr="E:\_VEEAM_files\datasheet-template\diagrams\nworks\diagram_graphics\serverarrow.png"/>
              <p:cNvPicPr>
                <a:picLocks noChangeAspect="1" noChangeArrowheads="1"/>
              </p:cNvPicPr>
              <p:nvPr/>
            </p:nvPicPr>
            <p:blipFill>
              <a:blip r:embed="rId11" cstate="print"/>
              <a:srcRect/>
              <a:stretch>
                <a:fillRect/>
              </a:stretch>
            </p:blipFill>
            <p:spPr bwMode="auto">
              <a:xfrm>
                <a:off x="7608959" y="3744126"/>
                <a:ext cx="247934" cy="180441"/>
              </a:xfrm>
              <a:prstGeom prst="rect">
                <a:avLst/>
              </a:prstGeom>
              <a:noFill/>
            </p:spPr>
          </p:pic>
          <p:pic>
            <p:nvPicPr>
              <p:cNvPr id="46" name="Picture 4" descr="E:\_VEEAM_files\datasheet-template\diagrams\nworks\diagram_graphics\blueboxvm.png"/>
              <p:cNvPicPr>
                <a:picLocks noChangeAspect="1" noChangeArrowheads="1"/>
              </p:cNvPicPr>
              <p:nvPr/>
            </p:nvPicPr>
            <p:blipFill>
              <a:blip r:embed="rId12" cstate="print"/>
              <a:srcRect/>
              <a:stretch>
                <a:fillRect/>
              </a:stretch>
            </p:blipFill>
            <p:spPr bwMode="auto">
              <a:xfrm>
                <a:off x="7737059" y="3673877"/>
                <a:ext cx="89532" cy="137741"/>
              </a:xfrm>
              <a:prstGeom prst="rect">
                <a:avLst/>
              </a:prstGeom>
              <a:noFill/>
            </p:spPr>
          </p:pic>
          <p:pic>
            <p:nvPicPr>
              <p:cNvPr id="47" name="Picture 4" descr="E:\_VEEAM_files\datasheet-template\diagrams\nworks\diagram_graphics\blueboxvm.png"/>
              <p:cNvPicPr>
                <a:picLocks noChangeAspect="1" noChangeArrowheads="1"/>
              </p:cNvPicPr>
              <p:nvPr/>
            </p:nvPicPr>
            <p:blipFill>
              <a:blip r:embed="rId12" cstate="print"/>
              <a:srcRect/>
              <a:stretch>
                <a:fillRect/>
              </a:stretch>
            </p:blipFill>
            <p:spPr bwMode="auto">
              <a:xfrm>
                <a:off x="7691586" y="3702793"/>
                <a:ext cx="89532" cy="137741"/>
              </a:xfrm>
              <a:prstGeom prst="rect">
                <a:avLst/>
              </a:prstGeom>
              <a:noFill/>
            </p:spPr>
          </p:pic>
          <p:pic>
            <p:nvPicPr>
              <p:cNvPr id="48" name="Picture 4" descr="E:\_VEEAM_files\datasheet-template\diagrams\nworks\diagram_graphics\blueboxvm.png"/>
              <p:cNvPicPr>
                <a:picLocks noChangeAspect="1" noChangeArrowheads="1"/>
              </p:cNvPicPr>
              <p:nvPr/>
            </p:nvPicPr>
            <p:blipFill>
              <a:blip r:embed="rId12" cstate="print"/>
              <a:srcRect/>
              <a:stretch>
                <a:fillRect/>
              </a:stretch>
            </p:blipFill>
            <p:spPr bwMode="auto">
              <a:xfrm>
                <a:off x="7641994" y="3731721"/>
                <a:ext cx="89532" cy="137741"/>
              </a:xfrm>
              <a:prstGeom prst="rect">
                <a:avLst/>
              </a:prstGeom>
              <a:noFill/>
            </p:spPr>
          </p:pic>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grpId="0" nodeType="clickEffect">
                                  <p:stCondLst>
                                    <p:cond delay="0"/>
                                  </p:stCondLst>
                                  <p:childTnLst>
                                    <p:animMotion origin="layout" path="M 0 0  L -0.25 0  E" pathEditMode="relative" ptsTypes="">
                                      <p:cBhvr>
                                        <p:cTn id="6" dur="2000" fill="hold"/>
                                        <p:tgtEl>
                                          <p:spTgt spid="15"/>
                                        </p:tgtEl>
                                        <p:attrNameLst>
                                          <p:attrName>ppt_x</p:attrName>
                                          <p:attrName>ppt_y</p:attrName>
                                        </p:attrNameLst>
                                      </p:cBhvr>
                                    </p:animMotion>
                                  </p:childTnLst>
                                </p:cTn>
                              </p:par>
                              <p:par>
                                <p:cTn id="7" presetID="35" presetClass="path" presetSubtype="0" accel="50000" decel="50000" fill="hold" nodeType="withEffect">
                                  <p:stCondLst>
                                    <p:cond delay="0"/>
                                  </p:stCondLst>
                                  <p:childTnLst>
                                    <p:animMotion origin="layout" path="M 0 0  L -0.25 0  E" pathEditMode="relative" ptsTypes="">
                                      <p:cBhvr>
                                        <p:cTn id="8" dur="2000" fill="hold"/>
                                        <p:tgtEl>
                                          <p:spTgt spid="6"/>
                                        </p:tgtEl>
                                        <p:attrNameLst>
                                          <p:attrName>ppt_x</p:attrName>
                                          <p:attrName>ppt_y</p:attrName>
                                        </p:attrNameLst>
                                      </p:cBhvr>
                                    </p:animMotion>
                                  </p:childTnLst>
                                </p:cTn>
                              </p:par>
                              <p:par>
                                <p:cTn id="9" presetID="35" presetClass="path" presetSubtype="0" accel="50000" decel="50000" fill="hold" grpId="0" nodeType="withEffect">
                                  <p:stCondLst>
                                    <p:cond delay="0"/>
                                  </p:stCondLst>
                                  <p:childTnLst>
                                    <p:animMotion origin="layout" path="M 0 0  L -0.25 0  E" pathEditMode="relative" ptsTypes="">
                                      <p:cBhvr>
                                        <p:cTn id="10" dur="2000" fill="hold"/>
                                        <p:tgtEl>
                                          <p:spTgt spid="17"/>
                                        </p:tgtEl>
                                        <p:attrNameLst>
                                          <p:attrName>ppt_x</p:attrName>
                                          <p:attrName>ppt_y</p:attrName>
                                        </p:attrNameLst>
                                      </p:cBhvr>
                                    </p:animMotion>
                                  </p:childTnLst>
                                </p:cTn>
                              </p:par>
                              <p:par>
                                <p:cTn id="11" presetID="35" presetClass="path" presetSubtype="0" accel="50000" decel="50000" fill="hold" nodeType="withEffect">
                                  <p:stCondLst>
                                    <p:cond delay="0"/>
                                  </p:stCondLst>
                                  <p:childTnLst>
                                    <p:animMotion origin="layout" path="M 0 0  L -0.25 0  E" pathEditMode="relative" ptsTypes="">
                                      <p:cBhvr>
                                        <p:cTn id="12" dur="2000" fill="hold"/>
                                        <p:tgtEl>
                                          <p:spTgt spid="5"/>
                                        </p:tgtEl>
                                        <p:attrNameLst>
                                          <p:attrName>ppt_x</p:attrName>
                                          <p:attrName>ppt_y</p:attrName>
                                        </p:attrNameLst>
                                      </p:cBhvr>
                                    </p:animMotion>
                                  </p:childTnLst>
                                </p:cTn>
                              </p:par>
                              <p:par>
                                <p:cTn id="13" presetID="35" presetClass="path" presetSubtype="0" accel="50000" decel="50000" fill="hold" grpId="0" nodeType="withEffect">
                                  <p:stCondLst>
                                    <p:cond delay="0"/>
                                  </p:stCondLst>
                                  <p:childTnLst>
                                    <p:animMotion origin="layout" path="M 0 0  L -0.25 0  E" pathEditMode="relative" ptsTypes="">
                                      <p:cBhvr>
                                        <p:cTn id="14" dur="2000" fill="hold"/>
                                        <p:tgtEl>
                                          <p:spTgt spid="16"/>
                                        </p:tgtEl>
                                        <p:attrNameLst>
                                          <p:attrName>ppt_x</p:attrName>
                                          <p:attrName>ppt_y</p:attrName>
                                        </p:attrNameLst>
                                      </p:cBhvr>
                                    </p:animMotion>
                                  </p:childTnLst>
                                </p:cTn>
                              </p:par>
                              <p:par>
                                <p:cTn id="15" presetID="35" presetClass="path" presetSubtype="0" accel="50000" decel="50000" fill="hold" nodeType="withEffect">
                                  <p:stCondLst>
                                    <p:cond delay="0"/>
                                  </p:stCondLst>
                                  <p:childTnLst>
                                    <p:animMotion origin="layout" path="M 0 0  L -0.25 0  E" pathEditMode="relative" ptsTypes="">
                                      <p:cBhvr>
                                        <p:cTn id="16" dur="2000" fill="hold"/>
                                        <p:tgtEl>
                                          <p:spTgt spid="4"/>
                                        </p:tgtEl>
                                        <p:attrNameLst>
                                          <p:attrName>ppt_x</p:attrName>
                                          <p:attrName>ppt_y</p:attrName>
                                        </p:attrNameLst>
                                      </p:cBhvr>
                                    </p:animMotion>
                                  </p:childTnLst>
                                </p:cTn>
                              </p:par>
                              <p:par>
                                <p:cTn id="17" presetID="0" presetClass="path" presetSubtype="0" accel="50000" decel="50000" fill="hold" grpId="0" nodeType="withEffect">
                                  <p:stCondLst>
                                    <p:cond delay="0"/>
                                  </p:stCondLst>
                                  <p:childTnLst>
                                    <p:animMotion origin="layout" path="M -5.55556E-7 3.7037E-7 L -0.16545 3.7037E-7 " pathEditMode="relative" ptsTypes="AA">
                                      <p:cBhvr>
                                        <p:cTn id="18" dur="2000" fill="hold"/>
                                        <p:tgtEl>
                                          <p:spTgt spid="13"/>
                                        </p:tgtEl>
                                        <p:attrNameLst>
                                          <p:attrName>ppt_x</p:attrName>
                                          <p:attrName>ppt_y</p:attrName>
                                        </p:attrNameLst>
                                      </p:cBhvr>
                                    </p:animMotion>
                                  </p:childTnLst>
                                </p:cTn>
                              </p:par>
                              <p:par>
                                <p:cTn id="19" presetID="35" presetClass="path" presetSubtype="0" accel="50000" decel="50000" fill="hold" nodeType="withEffect">
                                  <p:stCondLst>
                                    <p:cond delay="0"/>
                                  </p:stCondLst>
                                  <p:childTnLst>
                                    <p:animMotion origin="layout" path="M 0 0  L -0.25 0  E" pathEditMode="relative" ptsTypes="">
                                      <p:cBhvr>
                                        <p:cTn id="20" dur="2000" fill="hold"/>
                                        <p:tgtEl>
                                          <p:spTgt spid="11"/>
                                        </p:tgtEl>
                                        <p:attrNameLst>
                                          <p:attrName>ppt_x</p:attrName>
                                          <p:attrName>ppt_y</p:attrName>
                                        </p:attrNameLst>
                                      </p:cBhvr>
                                    </p:animMotion>
                                  </p:childTnLst>
                                </p:cTn>
                              </p:par>
                              <p:par>
                                <p:cTn id="21" presetID="0" presetClass="path" presetSubtype="0" accel="50000" decel="50000" fill="hold" grpId="0" nodeType="withEffect">
                                  <p:stCondLst>
                                    <p:cond delay="0"/>
                                  </p:stCondLst>
                                  <p:childTnLst>
                                    <p:animMotion origin="layout" path="M 3.61111E-6 3.7037E-7 L -0.14167 3.7037E-7 " pathEditMode="relative" ptsTypes="AA">
                                      <p:cBhvr>
                                        <p:cTn id="22" dur="2000" fill="hold"/>
                                        <p:tgtEl>
                                          <p:spTgt spid="12"/>
                                        </p:tgtEl>
                                        <p:attrNameLst>
                                          <p:attrName>ppt_x</p:attrName>
                                          <p:attrName>ppt_y</p:attrName>
                                        </p:attrNameLst>
                                      </p:cBhvr>
                                    </p:animMotion>
                                  </p:childTnLst>
                                </p:cTn>
                              </p:par>
                              <p:par>
                                <p:cTn id="23" presetID="35" presetClass="path" presetSubtype="0" accel="50000" decel="50000" fill="hold" nodeType="withEffect">
                                  <p:stCondLst>
                                    <p:cond delay="0"/>
                                  </p:stCondLst>
                                  <p:childTnLst>
                                    <p:animMotion origin="layout" path="M -2.22222E-6 -4.81481E-6 L -0.29496 0.00278 " pathEditMode="relative" rAng="0" ptsTypes="AA">
                                      <p:cBhvr>
                                        <p:cTn id="24" dur="2000" fill="hold"/>
                                        <p:tgtEl>
                                          <p:spTgt spid="3"/>
                                        </p:tgtEl>
                                        <p:attrNameLst>
                                          <p:attrName>ppt_x</p:attrName>
                                          <p:attrName>ppt_y</p:attrName>
                                        </p:attrNameLst>
                                      </p:cBhvr>
                                      <p:rCtr x="-14800" y="100"/>
                                    </p:animMotion>
                                  </p:childTnLst>
                                </p:cTn>
                              </p:par>
                              <p:par>
                                <p:cTn id="25" presetID="35" presetClass="path" presetSubtype="0" accel="50000" decel="50000" fill="hold" nodeType="withEffect">
                                  <p:stCondLst>
                                    <p:cond delay="0"/>
                                  </p:stCondLst>
                                  <p:childTnLst>
                                    <p:animMotion origin="layout" path="M -1.94444E-6 1.48148E-6 L -0.31892 -0.00463 " pathEditMode="relative" rAng="0" ptsTypes="AA">
                                      <p:cBhvr>
                                        <p:cTn id="26" dur="2000" fill="hold"/>
                                        <p:tgtEl>
                                          <p:spTgt spid="22"/>
                                        </p:tgtEl>
                                        <p:attrNameLst>
                                          <p:attrName>ppt_x</p:attrName>
                                          <p:attrName>ppt_y</p:attrName>
                                        </p:attrNameLst>
                                      </p:cBhvr>
                                      <p:rCtr x="-16000" y="-200"/>
                                    </p:animMotion>
                                  </p:childTnLst>
                                </p:cTn>
                              </p:par>
                              <p:par>
                                <p:cTn id="27" presetID="0" presetClass="path" presetSubtype="0" accel="50000" decel="50000" fill="hold" grpId="0" nodeType="withEffect">
                                  <p:stCondLst>
                                    <p:cond delay="0"/>
                                  </p:stCondLst>
                                  <p:childTnLst>
                                    <p:animMotion origin="layout" path="M -4.16667E-6 1.11111E-6 L -0.19288 -0.00579 " pathEditMode="relative" rAng="0" ptsTypes="AA">
                                      <p:cBhvr>
                                        <p:cTn id="28" dur="2000" fill="hold"/>
                                        <p:tgtEl>
                                          <p:spTgt spid="14"/>
                                        </p:tgtEl>
                                        <p:attrNameLst>
                                          <p:attrName>ppt_x</p:attrName>
                                          <p:attrName>ppt_y</p:attrName>
                                        </p:attrNameLst>
                                      </p:cBhvr>
                                      <p:rCtr x="-9700" y="-300"/>
                                    </p:animMotion>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1000"/>
                                        <p:tgtEl>
                                          <p:spTgt spid="2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1000"/>
                                        <p:tgtEl>
                                          <p:spTgt spid="2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1000"/>
                                        <p:tgtEl>
                                          <p:spTgt spid="23"/>
                                        </p:tgtEl>
                                      </p:cBhvr>
                                    </p:animEffect>
                                  </p:childTnLst>
                                </p:cTn>
                              </p:par>
                              <p:par>
                                <p:cTn id="40" presetID="10" presetClass="entr" presetSubtype="0" fill="hold"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2000"/>
                                        <p:tgtEl>
                                          <p:spTgt spid="21"/>
                                        </p:tgtEl>
                                      </p:cBhvr>
                                    </p:animEffect>
                                  </p:childTnLst>
                                </p:cTn>
                              </p:par>
                              <p:par>
                                <p:cTn id="43" presetID="10" presetClass="entr" presetSubtype="0"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fade">
                                      <p:cBhvr>
                                        <p:cTn id="45" dur="2000"/>
                                        <p:tgtEl>
                                          <p:spTgt spid="28"/>
                                        </p:tgtEl>
                                      </p:cBhvr>
                                    </p:animEffect>
                                  </p:childTnLst>
                                </p:cTn>
                              </p:par>
                              <p:par>
                                <p:cTn id="46" presetID="10" presetClass="entr" presetSubtype="0" fill="hold" nodeType="with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2000"/>
                                        <p:tgtEl>
                                          <p:spTgt spid="26"/>
                                        </p:tgtEl>
                                      </p:cBhvr>
                                    </p:animEffect>
                                  </p:childTnLst>
                                </p:cTn>
                              </p:par>
                              <p:par>
                                <p:cTn id="49" presetID="10" presetClass="entr" presetSubtype="0" fill="hold" nodeType="with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fade">
                                      <p:cBhvr>
                                        <p:cTn id="51" dur="2000"/>
                                        <p:tgtEl>
                                          <p:spTgt spid="30"/>
                                        </p:tgtEl>
                                      </p:cBhvr>
                                    </p:animEffect>
                                  </p:childTnLst>
                                </p:cTn>
                              </p:par>
                              <p:par>
                                <p:cTn id="52" presetID="10" presetClass="entr" presetSubtype="0" fill="hold" nodeType="with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2000"/>
                                        <p:tgtEl>
                                          <p:spTgt spid="27"/>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49"/>
                                        </p:tgtEl>
                                        <p:attrNameLst>
                                          <p:attrName>style.visibility</p:attrName>
                                        </p:attrNameLst>
                                      </p:cBhvr>
                                      <p:to>
                                        <p:strVal val="visible"/>
                                      </p:to>
                                    </p:set>
                                    <p:animEffect transition="in" filter="fade">
                                      <p:cBhvr>
                                        <p:cTn id="59" dur="500"/>
                                        <p:tgtEl>
                                          <p:spTgt spid="49"/>
                                        </p:tgtEl>
                                      </p:cBhvr>
                                    </p:animEffect>
                                  </p:childTnLst>
                                </p:cTn>
                              </p:par>
                            </p:childTnLst>
                          </p:cTn>
                        </p:par>
                        <p:par>
                          <p:cTn id="60" fill="hold">
                            <p:stCondLst>
                              <p:cond delay="500"/>
                            </p:stCondLst>
                            <p:childTnLst>
                              <p:par>
                                <p:cTn id="61" presetID="0" presetClass="path" presetSubtype="0" accel="50000" decel="50000" fill="hold" nodeType="afterEffect">
                                  <p:stCondLst>
                                    <p:cond delay="0"/>
                                  </p:stCondLst>
                                  <p:childTnLst>
                                    <p:animMotion origin="layout" path="M 5.83333E-6 7.40741E-7 L -0.21267 7.40741E-7 " pathEditMode="relative" ptsTypes="AA">
                                      <p:cBhvr>
                                        <p:cTn id="62" dur="1000" fill="hold"/>
                                        <p:tgtEl>
                                          <p:spTgt spid="49"/>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animBg="1"/>
      <p:bldP spid="17" grpId="0" animBg="1"/>
      <p:bldP spid="23" grpId="0"/>
      <p:bldP spid="24" grpId="0"/>
      <p:bldP spid="2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2411760" y="-1107504"/>
            <a:ext cx="4116833" cy="9402574"/>
          </a:xfrm>
          <a:prstGeom prst="rect">
            <a:avLst/>
          </a:prstGeom>
          <a:noFill/>
        </p:spPr>
        <p:txBody>
          <a:bodyPr wrap="none" rtlCol="0">
            <a:spAutoFit/>
          </a:bodyPr>
          <a:lstStyle/>
          <a:p>
            <a:r>
              <a:rPr lang="en-AU" sz="60500" b="1" dirty="0" smtClean="0">
                <a:solidFill>
                  <a:srgbClr val="00B050"/>
                </a:solidFill>
                <a:cs typeface="Khmer UI" pitchFamily="34" charset="0"/>
              </a:rPr>
              <a:t>1</a:t>
            </a:r>
            <a:endParaRPr lang="en-AU" sz="60500" b="1" dirty="0">
              <a:solidFill>
                <a:srgbClr val="00B050"/>
              </a:solidFill>
              <a:cs typeface="Khmer UI" pitchFamily="34" charset="0"/>
            </a:endParaRPr>
          </a:p>
        </p:txBody>
      </p:sp>
      <p:sp>
        <p:nvSpPr>
          <p:cNvPr id="2" name="Title 1"/>
          <p:cNvSpPr>
            <a:spLocks noGrp="1"/>
          </p:cNvSpPr>
          <p:nvPr>
            <p:ph type="title"/>
          </p:nvPr>
        </p:nvSpPr>
        <p:spPr>
          <a:xfrm>
            <a:off x="539552" y="0"/>
            <a:ext cx="8229600" cy="1143000"/>
          </a:xfrm>
        </p:spPr>
        <p:txBody>
          <a:bodyPr>
            <a:normAutofit/>
          </a:bodyPr>
          <a:lstStyle/>
          <a:p>
            <a:r>
              <a:rPr lang="en-AU" dirty="0" smtClean="0"/>
              <a:t>Veeam Management Pack for VMware</a:t>
            </a:r>
            <a:endParaRPr lang="en-AU" dirty="0"/>
          </a:p>
        </p:txBody>
      </p:sp>
      <p:pic>
        <p:nvPicPr>
          <p:cNvPr id="4" name="Picture 26" descr="Database-Green.png"/>
          <p:cNvPicPr>
            <a:picLocks noChangeAspect="1"/>
          </p:cNvPicPr>
          <p:nvPr/>
        </p:nvPicPr>
        <p:blipFill>
          <a:blip r:embed="rId3" cstate="print"/>
          <a:srcRect l="26782" t="29395" r="25481" b="17896"/>
          <a:stretch>
            <a:fillRect/>
          </a:stretch>
        </p:blipFill>
        <p:spPr bwMode="auto">
          <a:xfrm>
            <a:off x="3203848" y="3861048"/>
            <a:ext cx="1197308" cy="1322013"/>
          </a:xfrm>
          <a:prstGeom prst="rect">
            <a:avLst/>
          </a:prstGeom>
          <a:noFill/>
          <a:ln w="9525">
            <a:noFill/>
            <a:miter lim="800000"/>
            <a:headEnd/>
            <a:tailEnd/>
          </a:ln>
        </p:spPr>
      </p:pic>
      <p:pic>
        <p:nvPicPr>
          <p:cNvPr id="5" name="Picture 157" descr="D:\Quest Software\Freelance\Icon-Library-13813\Work In Progress\Phase I\PNG24\Server.png"/>
          <p:cNvPicPr>
            <a:picLocks noChangeAspect="1" noChangeArrowheads="1"/>
          </p:cNvPicPr>
          <p:nvPr/>
        </p:nvPicPr>
        <p:blipFill>
          <a:blip r:embed="rId4" cstate="print"/>
          <a:srcRect l="6654" t="26776" r="6383" b="26935"/>
          <a:stretch>
            <a:fillRect/>
          </a:stretch>
        </p:blipFill>
        <p:spPr bwMode="auto">
          <a:xfrm>
            <a:off x="2915816" y="2708920"/>
            <a:ext cx="1584176" cy="842527"/>
          </a:xfrm>
          <a:prstGeom prst="rect">
            <a:avLst/>
          </a:prstGeom>
          <a:noFill/>
          <a:ln w="9525">
            <a:noFill/>
            <a:miter lim="800000"/>
            <a:headEnd/>
            <a:tailEnd/>
          </a:ln>
        </p:spPr>
      </p:pic>
      <p:pic>
        <p:nvPicPr>
          <p:cNvPr id="6" name="Picture 42" descr="Monitor-Green.png"/>
          <p:cNvPicPr>
            <a:picLocks noChangeAspect="1"/>
          </p:cNvPicPr>
          <p:nvPr/>
        </p:nvPicPr>
        <p:blipFill>
          <a:blip r:embed="rId5" cstate="print"/>
          <a:srcRect l="22517" t="18710" r="22247" b="14622"/>
          <a:stretch>
            <a:fillRect/>
          </a:stretch>
        </p:blipFill>
        <p:spPr bwMode="auto">
          <a:xfrm>
            <a:off x="3419872" y="1052736"/>
            <a:ext cx="942975" cy="1139825"/>
          </a:xfrm>
          <a:prstGeom prst="rect">
            <a:avLst/>
          </a:prstGeom>
          <a:noFill/>
          <a:ln w="9525">
            <a:noFill/>
            <a:miter lim="800000"/>
            <a:headEnd/>
            <a:tailEnd/>
          </a:ln>
        </p:spPr>
      </p:pic>
      <p:grpSp>
        <p:nvGrpSpPr>
          <p:cNvPr id="3" name="Group 6"/>
          <p:cNvGrpSpPr/>
          <p:nvPr/>
        </p:nvGrpSpPr>
        <p:grpSpPr>
          <a:xfrm>
            <a:off x="2051720" y="5445224"/>
            <a:ext cx="2304256" cy="864096"/>
            <a:chOff x="611560" y="2564904"/>
            <a:chExt cx="4217888" cy="1625600"/>
          </a:xfrm>
        </p:grpSpPr>
        <p:pic>
          <p:nvPicPr>
            <p:cNvPr id="8" name="Picture 7" descr="server_icon.jpg"/>
            <p:cNvPicPr>
              <a:picLocks noChangeAspect="1"/>
            </p:cNvPicPr>
            <p:nvPr/>
          </p:nvPicPr>
          <p:blipFill>
            <a:blip r:embed="rId6" cstate="print"/>
            <a:stretch>
              <a:fillRect/>
            </a:stretch>
          </p:blipFill>
          <p:spPr>
            <a:xfrm>
              <a:off x="611560" y="2564904"/>
              <a:ext cx="1625600" cy="1625600"/>
            </a:xfrm>
            <a:prstGeom prst="rect">
              <a:avLst/>
            </a:prstGeom>
          </p:spPr>
        </p:pic>
        <p:pic>
          <p:nvPicPr>
            <p:cNvPr id="9" name="Picture 8" descr="server_icon.jpg"/>
            <p:cNvPicPr>
              <a:picLocks noChangeAspect="1"/>
            </p:cNvPicPr>
            <p:nvPr/>
          </p:nvPicPr>
          <p:blipFill>
            <a:blip r:embed="rId6" cstate="print"/>
            <a:stretch>
              <a:fillRect/>
            </a:stretch>
          </p:blipFill>
          <p:spPr>
            <a:xfrm>
              <a:off x="1907704" y="2564904"/>
              <a:ext cx="1625600" cy="1625600"/>
            </a:xfrm>
            <a:prstGeom prst="rect">
              <a:avLst/>
            </a:prstGeom>
          </p:spPr>
        </p:pic>
        <p:pic>
          <p:nvPicPr>
            <p:cNvPr id="10" name="Picture 9" descr="server_icon.jpg"/>
            <p:cNvPicPr>
              <a:picLocks noChangeAspect="1"/>
            </p:cNvPicPr>
            <p:nvPr/>
          </p:nvPicPr>
          <p:blipFill>
            <a:blip r:embed="rId6" cstate="print"/>
            <a:stretch>
              <a:fillRect/>
            </a:stretch>
          </p:blipFill>
          <p:spPr>
            <a:xfrm>
              <a:off x="3203848" y="2564904"/>
              <a:ext cx="1625600" cy="1625600"/>
            </a:xfrm>
            <a:prstGeom prst="rect">
              <a:avLst/>
            </a:prstGeom>
          </p:spPr>
        </p:pic>
      </p:grpSp>
      <p:cxnSp>
        <p:nvCxnSpPr>
          <p:cNvPr id="11" name="Straight Connector 10"/>
          <p:cNvCxnSpPr/>
          <p:nvPr/>
        </p:nvCxnSpPr>
        <p:spPr>
          <a:xfrm>
            <a:off x="2123728" y="5229200"/>
            <a:ext cx="3312368" cy="0"/>
          </a:xfrm>
          <a:prstGeom prst="line">
            <a:avLst/>
          </a:prstGeom>
        </p:spPr>
        <p:style>
          <a:lnRef idx="3">
            <a:schemeClr val="accent2"/>
          </a:lnRef>
          <a:fillRef idx="0">
            <a:schemeClr val="accent2"/>
          </a:fillRef>
          <a:effectRef idx="2">
            <a:schemeClr val="accent2"/>
          </a:effectRef>
          <a:fontRef idx="minor">
            <a:schemeClr val="tx1"/>
          </a:fontRef>
        </p:style>
      </p:cxnSp>
      <p:sp>
        <p:nvSpPr>
          <p:cNvPr id="16" name="Up-Down Arrow 15"/>
          <p:cNvSpPr/>
          <p:nvPr/>
        </p:nvSpPr>
        <p:spPr>
          <a:xfrm>
            <a:off x="3779912" y="3429000"/>
            <a:ext cx="216024" cy="432048"/>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17" name="Up-Down Arrow 16"/>
          <p:cNvSpPr/>
          <p:nvPr/>
        </p:nvSpPr>
        <p:spPr>
          <a:xfrm>
            <a:off x="3779912" y="2204864"/>
            <a:ext cx="216024" cy="432048"/>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22" name="Picture 2" descr="http://www.intelliadmin.com/images/Windows%202008%20Logo.jpg"/>
          <p:cNvPicPr>
            <a:picLocks noChangeAspect="1" noChangeArrowheads="1"/>
          </p:cNvPicPr>
          <p:nvPr/>
        </p:nvPicPr>
        <p:blipFill>
          <a:blip r:embed="rId7" cstate="print"/>
          <a:srcRect/>
          <a:stretch>
            <a:fillRect/>
          </a:stretch>
        </p:blipFill>
        <p:spPr bwMode="auto">
          <a:xfrm>
            <a:off x="2771800" y="6381328"/>
            <a:ext cx="936104" cy="350172"/>
          </a:xfrm>
          <a:prstGeom prst="rect">
            <a:avLst/>
          </a:prstGeom>
          <a:noFill/>
        </p:spPr>
      </p:pic>
      <p:grpSp>
        <p:nvGrpSpPr>
          <p:cNvPr id="29" name="Group 28"/>
          <p:cNvGrpSpPr/>
          <p:nvPr/>
        </p:nvGrpSpPr>
        <p:grpSpPr>
          <a:xfrm>
            <a:off x="4211960" y="5301208"/>
            <a:ext cx="1508720" cy="1113928"/>
            <a:chOff x="6228184" y="5373216"/>
            <a:chExt cx="1508720" cy="1113928"/>
          </a:xfrm>
        </p:grpSpPr>
        <p:grpSp>
          <p:nvGrpSpPr>
            <p:cNvPr id="31" name="Group 64"/>
            <p:cNvGrpSpPr/>
            <p:nvPr/>
          </p:nvGrpSpPr>
          <p:grpSpPr>
            <a:xfrm>
              <a:off x="6228184" y="5373216"/>
              <a:ext cx="788640" cy="1110952"/>
              <a:chOff x="7540205" y="3673877"/>
              <a:chExt cx="392379" cy="643969"/>
            </a:xfrm>
          </p:grpSpPr>
          <p:pic>
            <p:nvPicPr>
              <p:cNvPr id="44" name="Picture 10" descr="E:\_VEEAM_files\datasheet-template\diagrams\nworks\diagram_graphics\serverEXSi.png"/>
              <p:cNvPicPr>
                <a:picLocks noChangeAspect="1" noChangeArrowheads="1"/>
              </p:cNvPicPr>
              <p:nvPr/>
            </p:nvPicPr>
            <p:blipFill>
              <a:blip r:embed="rId8" cstate="print"/>
              <a:srcRect l="32116" r="30401" b="32571"/>
              <a:stretch>
                <a:fillRect/>
              </a:stretch>
            </p:blipFill>
            <p:spPr bwMode="auto">
              <a:xfrm>
                <a:off x="7540205" y="3686274"/>
                <a:ext cx="392379" cy="631572"/>
              </a:xfrm>
              <a:prstGeom prst="rect">
                <a:avLst/>
              </a:prstGeom>
              <a:noFill/>
            </p:spPr>
          </p:pic>
          <p:pic>
            <p:nvPicPr>
              <p:cNvPr id="45" name="Picture 8" descr="E:\_VEEAM_files\datasheet-template\diagrams\nworks\diagram_graphics\serverarrow.png"/>
              <p:cNvPicPr>
                <a:picLocks noChangeAspect="1" noChangeArrowheads="1"/>
              </p:cNvPicPr>
              <p:nvPr/>
            </p:nvPicPr>
            <p:blipFill>
              <a:blip r:embed="rId9" cstate="print"/>
              <a:srcRect/>
              <a:stretch>
                <a:fillRect/>
              </a:stretch>
            </p:blipFill>
            <p:spPr bwMode="auto">
              <a:xfrm>
                <a:off x="7608959" y="3744126"/>
                <a:ext cx="247934" cy="180441"/>
              </a:xfrm>
              <a:prstGeom prst="rect">
                <a:avLst/>
              </a:prstGeom>
              <a:noFill/>
            </p:spPr>
          </p:pic>
          <p:pic>
            <p:nvPicPr>
              <p:cNvPr id="46" name="Picture 4" descr="E:\_VEEAM_files\datasheet-template\diagrams\nworks\diagram_graphics\blueboxvm.png"/>
              <p:cNvPicPr>
                <a:picLocks noChangeAspect="1" noChangeArrowheads="1"/>
              </p:cNvPicPr>
              <p:nvPr/>
            </p:nvPicPr>
            <p:blipFill>
              <a:blip r:embed="rId10" cstate="print"/>
              <a:srcRect/>
              <a:stretch>
                <a:fillRect/>
              </a:stretch>
            </p:blipFill>
            <p:spPr bwMode="auto">
              <a:xfrm>
                <a:off x="7737059" y="3673877"/>
                <a:ext cx="89532" cy="137741"/>
              </a:xfrm>
              <a:prstGeom prst="rect">
                <a:avLst/>
              </a:prstGeom>
              <a:noFill/>
            </p:spPr>
          </p:pic>
          <p:pic>
            <p:nvPicPr>
              <p:cNvPr id="47" name="Picture 4" descr="E:\_VEEAM_files\datasheet-template\diagrams\nworks\diagram_graphics\blueboxvm.png"/>
              <p:cNvPicPr>
                <a:picLocks noChangeAspect="1" noChangeArrowheads="1"/>
              </p:cNvPicPr>
              <p:nvPr/>
            </p:nvPicPr>
            <p:blipFill>
              <a:blip r:embed="rId10" cstate="print"/>
              <a:srcRect/>
              <a:stretch>
                <a:fillRect/>
              </a:stretch>
            </p:blipFill>
            <p:spPr bwMode="auto">
              <a:xfrm>
                <a:off x="7691586" y="3702793"/>
                <a:ext cx="89532" cy="137741"/>
              </a:xfrm>
              <a:prstGeom prst="rect">
                <a:avLst/>
              </a:prstGeom>
              <a:noFill/>
            </p:spPr>
          </p:pic>
          <p:pic>
            <p:nvPicPr>
              <p:cNvPr id="48" name="Picture 4" descr="E:\_VEEAM_files\datasheet-template\diagrams\nworks\diagram_graphics\blueboxvm.png"/>
              <p:cNvPicPr>
                <a:picLocks noChangeAspect="1" noChangeArrowheads="1"/>
              </p:cNvPicPr>
              <p:nvPr/>
            </p:nvPicPr>
            <p:blipFill>
              <a:blip r:embed="rId10" cstate="print"/>
              <a:srcRect/>
              <a:stretch>
                <a:fillRect/>
              </a:stretch>
            </p:blipFill>
            <p:spPr bwMode="auto">
              <a:xfrm>
                <a:off x="7641994" y="3731721"/>
                <a:ext cx="89532" cy="137741"/>
              </a:xfrm>
              <a:prstGeom prst="rect">
                <a:avLst/>
              </a:prstGeom>
              <a:noFill/>
            </p:spPr>
          </p:pic>
        </p:grpSp>
        <p:grpSp>
          <p:nvGrpSpPr>
            <p:cNvPr id="32" name="Group 64"/>
            <p:cNvGrpSpPr/>
            <p:nvPr/>
          </p:nvGrpSpPr>
          <p:grpSpPr>
            <a:xfrm>
              <a:off x="6588224" y="5376192"/>
              <a:ext cx="788640" cy="1110952"/>
              <a:chOff x="7540205" y="3673877"/>
              <a:chExt cx="392379" cy="643969"/>
            </a:xfrm>
          </p:grpSpPr>
          <p:pic>
            <p:nvPicPr>
              <p:cNvPr id="39" name="Picture 10" descr="E:\_VEEAM_files\datasheet-template\diagrams\nworks\diagram_graphics\serverEXSi.png"/>
              <p:cNvPicPr>
                <a:picLocks noChangeAspect="1" noChangeArrowheads="1"/>
              </p:cNvPicPr>
              <p:nvPr/>
            </p:nvPicPr>
            <p:blipFill>
              <a:blip r:embed="rId8" cstate="print"/>
              <a:srcRect l="32116" r="30401" b="32571"/>
              <a:stretch>
                <a:fillRect/>
              </a:stretch>
            </p:blipFill>
            <p:spPr bwMode="auto">
              <a:xfrm>
                <a:off x="7540205" y="3686274"/>
                <a:ext cx="392379" cy="631572"/>
              </a:xfrm>
              <a:prstGeom prst="rect">
                <a:avLst/>
              </a:prstGeom>
              <a:noFill/>
            </p:spPr>
          </p:pic>
          <p:pic>
            <p:nvPicPr>
              <p:cNvPr id="40" name="Picture 8" descr="E:\_VEEAM_files\datasheet-template\diagrams\nworks\diagram_graphics\serverarrow.png"/>
              <p:cNvPicPr>
                <a:picLocks noChangeAspect="1" noChangeArrowheads="1"/>
              </p:cNvPicPr>
              <p:nvPr/>
            </p:nvPicPr>
            <p:blipFill>
              <a:blip r:embed="rId9" cstate="print"/>
              <a:srcRect/>
              <a:stretch>
                <a:fillRect/>
              </a:stretch>
            </p:blipFill>
            <p:spPr bwMode="auto">
              <a:xfrm>
                <a:off x="7608959" y="3744126"/>
                <a:ext cx="247934" cy="180441"/>
              </a:xfrm>
              <a:prstGeom prst="rect">
                <a:avLst/>
              </a:prstGeom>
              <a:noFill/>
            </p:spPr>
          </p:pic>
          <p:pic>
            <p:nvPicPr>
              <p:cNvPr id="41" name="Picture 4" descr="E:\_VEEAM_files\datasheet-template\diagrams\nworks\diagram_graphics\blueboxvm.png"/>
              <p:cNvPicPr>
                <a:picLocks noChangeAspect="1" noChangeArrowheads="1"/>
              </p:cNvPicPr>
              <p:nvPr/>
            </p:nvPicPr>
            <p:blipFill>
              <a:blip r:embed="rId10" cstate="print"/>
              <a:srcRect/>
              <a:stretch>
                <a:fillRect/>
              </a:stretch>
            </p:blipFill>
            <p:spPr bwMode="auto">
              <a:xfrm>
                <a:off x="7737059" y="3673877"/>
                <a:ext cx="89532" cy="137741"/>
              </a:xfrm>
              <a:prstGeom prst="rect">
                <a:avLst/>
              </a:prstGeom>
              <a:noFill/>
            </p:spPr>
          </p:pic>
          <p:pic>
            <p:nvPicPr>
              <p:cNvPr id="42" name="Picture 4" descr="E:\_VEEAM_files\datasheet-template\diagrams\nworks\diagram_graphics\blueboxvm.png"/>
              <p:cNvPicPr>
                <a:picLocks noChangeAspect="1" noChangeArrowheads="1"/>
              </p:cNvPicPr>
              <p:nvPr/>
            </p:nvPicPr>
            <p:blipFill>
              <a:blip r:embed="rId10" cstate="print"/>
              <a:srcRect/>
              <a:stretch>
                <a:fillRect/>
              </a:stretch>
            </p:blipFill>
            <p:spPr bwMode="auto">
              <a:xfrm>
                <a:off x="7691586" y="3702793"/>
                <a:ext cx="89532" cy="137741"/>
              </a:xfrm>
              <a:prstGeom prst="rect">
                <a:avLst/>
              </a:prstGeom>
              <a:noFill/>
            </p:spPr>
          </p:pic>
          <p:pic>
            <p:nvPicPr>
              <p:cNvPr id="43" name="Picture 4" descr="E:\_VEEAM_files\datasheet-template\diagrams\nworks\diagram_graphics\blueboxvm.png"/>
              <p:cNvPicPr>
                <a:picLocks noChangeAspect="1" noChangeArrowheads="1"/>
              </p:cNvPicPr>
              <p:nvPr/>
            </p:nvPicPr>
            <p:blipFill>
              <a:blip r:embed="rId10" cstate="print"/>
              <a:srcRect/>
              <a:stretch>
                <a:fillRect/>
              </a:stretch>
            </p:blipFill>
            <p:spPr bwMode="auto">
              <a:xfrm>
                <a:off x="7641994" y="3731721"/>
                <a:ext cx="89532" cy="137741"/>
              </a:xfrm>
              <a:prstGeom prst="rect">
                <a:avLst/>
              </a:prstGeom>
              <a:noFill/>
            </p:spPr>
          </p:pic>
        </p:grpSp>
        <p:grpSp>
          <p:nvGrpSpPr>
            <p:cNvPr id="33" name="Group 64"/>
            <p:cNvGrpSpPr/>
            <p:nvPr/>
          </p:nvGrpSpPr>
          <p:grpSpPr>
            <a:xfrm>
              <a:off x="6948264" y="5376192"/>
              <a:ext cx="788640" cy="1110952"/>
              <a:chOff x="7540205" y="3673877"/>
              <a:chExt cx="392379" cy="643969"/>
            </a:xfrm>
          </p:grpSpPr>
          <p:pic>
            <p:nvPicPr>
              <p:cNvPr id="34" name="Picture 10" descr="E:\_VEEAM_files\datasheet-template\diagrams\nworks\diagram_graphics\serverEXSi.png"/>
              <p:cNvPicPr>
                <a:picLocks noChangeAspect="1" noChangeArrowheads="1"/>
              </p:cNvPicPr>
              <p:nvPr/>
            </p:nvPicPr>
            <p:blipFill>
              <a:blip r:embed="rId8" cstate="print"/>
              <a:srcRect l="32116" r="30401" b="32571"/>
              <a:stretch>
                <a:fillRect/>
              </a:stretch>
            </p:blipFill>
            <p:spPr bwMode="auto">
              <a:xfrm>
                <a:off x="7540205" y="3686274"/>
                <a:ext cx="392379" cy="631572"/>
              </a:xfrm>
              <a:prstGeom prst="rect">
                <a:avLst/>
              </a:prstGeom>
              <a:noFill/>
            </p:spPr>
          </p:pic>
          <p:pic>
            <p:nvPicPr>
              <p:cNvPr id="35" name="Picture 8" descr="E:\_VEEAM_files\datasheet-template\diagrams\nworks\diagram_graphics\serverarrow.png"/>
              <p:cNvPicPr>
                <a:picLocks noChangeAspect="1" noChangeArrowheads="1"/>
              </p:cNvPicPr>
              <p:nvPr/>
            </p:nvPicPr>
            <p:blipFill>
              <a:blip r:embed="rId9" cstate="print"/>
              <a:srcRect/>
              <a:stretch>
                <a:fillRect/>
              </a:stretch>
            </p:blipFill>
            <p:spPr bwMode="auto">
              <a:xfrm>
                <a:off x="7608959" y="3744126"/>
                <a:ext cx="247934" cy="180441"/>
              </a:xfrm>
              <a:prstGeom prst="rect">
                <a:avLst/>
              </a:prstGeom>
              <a:noFill/>
            </p:spPr>
          </p:pic>
          <p:pic>
            <p:nvPicPr>
              <p:cNvPr id="36" name="Picture 4" descr="E:\_VEEAM_files\datasheet-template\diagrams\nworks\diagram_graphics\blueboxvm.png"/>
              <p:cNvPicPr>
                <a:picLocks noChangeAspect="1" noChangeArrowheads="1"/>
              </p:cNvPicPr>
              <p:nvPr/>
            </p:nvPicPr>
            <p:blipFill>
              <a:blip r:embed="rId10" cstate="print"/>
              <a:srcRect/>
              <a:stretch>
                <a:fillRect/>
              </a:stretch>
            </p:blipFill>
            <p:spPr bwMode="auto">
              <a:xfrm>
                <a:off x="7737059" y="3673877"/>
                <a:ext cx="89532" cy="137741"/>
              </a:xfrm>
              <a:prstGeom prst="rect">
                <a:avLst/>
              </a:prstGeom>
              <a:noFill/>
            </p:spPr>
          </p:pic>
          <p:pic>
            <p:nvPicPr>
              <p:cNvPr id="37" name="Picture 4" descr="E:\_VEEAM_files\datasheet-template\diagrams\nworks\diagram_graphics\blueboxvm.png"/>
              <p:cNvPicPr>
                <a:picLocks noChangeAspect="1" noChangeArrowheads="1"/>
              </p:cNvPicPr>
              <p:nvPr/>
            </p:nvPicPr>
            <p:blipFill>
              <a:blip r:embed="rId10" cstate="print"/>
              <a:srcRect/>
              <a:stretch>
                <a:fillRect/>
              </a:stretch>
            </p:blipFill>
            <p:spPr bwMode="auto">
              <a:xfrm>
                <a:off x="7691586" y="3702793"/>
                <a:ext cx="89532" cy="137741"/>
              </a:xfrm>
              <a:prstGeom prst="rect">
                <a:avLst/>
              </a:prstGeom>
              <a:noFill/>
            </p:spPr>
          </p:pic>
          <p:pic>
            <p:nvPicPr>
              <p:cNvPr id="38" name="Picture 4" descr="E:\_VEEAM_files\datasheet-template\diagrams\nworks\diagram_graphics\blueboxvm.png"/>
              <p:cNvPicPr>
                <a:picLocks noChangeAspect="1" noChangeArrowheads="1"/>
              </p:cNvPicPr>
              <p:nvPr/>
            </p:nvPicPr>
            <p:blipFill>
              <a:blip r:embed="rId10" cstate="print"/>
              <a:srcRect/>
              <a:stretch>
                <a:fillRect/>
              </a:stretch>
            </p:blipFill>
            <p:spPr bwMode="auto">
              <a:xfrm>
                <a:off x="7641994" y="3731721"/>
                <a:ext cx="89532" cy="137741"/>
              </a:xfrm>
              <a:prstGeom prst="rect">
                <a:avLst/>
              </a:prstGeom>
              <a:noFill/>
            </p:spPr>
          </p:pic>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4.44444E-6 3.33333E-6 L 0.09079 0.00277 " pathEditMode="relative" rAng="0" ptsTypes="AA">
                                      <p:cBhvr>
                                        <p:cTn id="6" dur="2000" fill="hold"/>
                                        <p:tgtEl>
                                          <p:spTgt spid="29"/>
                                        </p:tgtEl>
                                        <p:attrNameLst>
                                          <p:attrName>ppt_x</p:attrName>
                                          <p:attrName>ppt_y</p:attrName>
                                        </p:attrNameLst>
                                      </p:cBhvr>
                                      <p:rCtr x="45" y="1"/>
                                    </p:animMotion>
                                  </p:childTnLst>
                                </p:cTn>
                              </p:par>
                              <p:par>
                                <p:cTn id="7" presetID="0" presetClass="path" presetSubtype="0" accel="50000" decel="50000" fill="hold" nodeType="withEffect">
                                  <p:stCondLst>
                                    <p:cond delay="0"/>
                                  </p:stCondLst>
                                  <p:childTnLst>
                                    <p:animMotion origin="layout" path="M 2.77778E-6 -4.44444E-6 L 0.09444 -4.44444E-6 " pathEditMode="relative" rAng="0" ptsTypes="AA">
                                      <p:cBhvr>
                                        <p:cTn id="8" dur="2000" fill="hold"/>
                                        <p:tgtEl>
                                          <p:spTgt spid="3"/>
                                        </p:tgtEl>
                                        <p:attrNameLst>
                                          <p:attrName>ppt_x</p:attrName>
                                          <p:attrName>ppt_y</p:attrName>
                                        </p:attrNameLst>
                                      </p:cBhvr>
                                      <p:rCtr x="47" y="0"/>
                                    </p:animMotion>
                                  </p:childTnLst>
                                </p:cTn>
                              </p:par>
                              <p:par>
                                <p:cTn id="9" presetID="0" presetClass="path" presetSubtype="0" accel="50000" decel="50000" fill="hold" nodeType="withEffect">
                                  <p:stCondLst>
                                    <p:cond delay="0"/>
                                  </p:stCondLst>
                                  <p:childTnLst>
                                    <p:animMotion origin="layout" path="M -2.77778E-7 1.48148E-6 L 0.10625 -0.00463 " pathEditMode="relative" rAng="0" ptsTypes="AA">
                                      <p:cBhvr>
                                        <p:cTn id="10" dur="2000" fill="hold"/>
                                        <p:tgtEl>
                                          <p:spTgt spid="22"/>
                                        </p:tgtEl>
                                        <p:attrNameLst>
                                          <p:attrName>ppt_x</p:attrName>
                                          <p:attrName>ppt_y</p:attrName>
                                        </p:attrNameLst>
                                      </p:cBhvr>
                                      <p:rCtr x="53" y="-2"/>
                                    </p:animMotion>
                                  </p:childTnLst>
                                </p:cTn>
                              </p:par>
                              <p:par>
                                <p:cTn id="11" presetID="0" presetClass="path" presetSubtype="0" accel="50000" decel="50000" fill="hold" nodeType="withEffect">
                                  <p:stCondLst>
                                    <p:cond delay="0"/>
                                  </p:stCondLst>
                                  <p:childTnLst>
                                    <p:animMotion origin="layout" path="M 1.94444E-6 0 L 0.08663 0 " pathEditMode="relative" rAng="0" ptsTypes="AA">
                                      <p:cBhvr>
                                        <p:cTn id="12" dur="2000" fill="hold"/>
                                        <p:tgtEl>
                                          <p:spTgt spid="11"/>
                                        </p:tgtEl>
                                        <p:attrNameLst>
                                          <p:attrName>ppt_x</p:attrName>
                                          <p:attrName>ppt_y</p:attrName>
                                        </p:attrNameLst>
                                      </p:cBhvr>
                                      <p:rCtr x="43" y="0"/>
                                    </p:animMotion>
                                  </p:childTnLst>
                                </p:cTn>
                              </p:par>
                              <p:par>
                                <p:cTn id="13" presetID="0" presetClass="path" presetSubtype="0" accel="50000" decel="50000" fill="hold" nodeType="withEffect">
                                  <p:stCondLst>
                                    <p:cond delay="0"/>
                                  </p:stCondLst>
                                  <p:childTnLst>
                                    <p:animMotion origin="layout" path="M 1.38889E-6 7.40741E-7 L 0.09201 -0.00185 " pathEditMode="relative" rAng="0" ptsTypes="AA">
                                      <p:cBhvr>
                                        <p:cTn id="14" dur="2000" fill="hold"/>
                                        <p:tgtEl>
                                          <p:spTgt spid="4"/>
                                        </p:tgtEl>
                                        <p:attrNameLst>
                                          <p:attrName>ppt_x</p:attrName>
                                          <p:attrName>ppt_y</p:attrName>
                                        </p:attrNameLst>
                                      </p:cBhvr>
                                      <p:rCtr x="46" y="-1"/>
                                    </p:animMotion>
                                  </p:childTnLst>
                                </p:cTn>
                              </p:par>
                              <p:par>
                                <p:cTn id="15" presetID="0" presetClass="path" presetSubtype="0" accel="50000" decel="50000" fill="hold" grpId="0" nodeType="withEffect">
                                  <p:stCondLst>
                                    <p:cond delay="0"/>
                                  </p:stCondLst>
                                  <p:childTnLst>
                                    <p:animMotion origin="layout" path="M -3.61111E-6 -1.48148E-6 L 0.09063 -1.48148E-6 " pathEditMode="relative" rAng="0" ptsTypes="AA">
                                      <p:cBhvr>
                                        <p:cTn id="16" dur="2000" fill="hold"/>
                                        <p:tgtEl>
                                          <p:spTgt spid="16"/>
                                        </p:tgtEl>
                                        <p:attrNameLst>
                                          <p:attrName>ppt_x</p:attrName>
                                          <p:attrName>ppt_y</p:attrName>
                                        </p:attrNameLst>
                                      </p:cBhvr>
                                      <p:rCtr x="45" y="0"/>
                                    </p:animMotion>
                                  </p:childTnLst>
                                </p:cTn>
                              </p:par>
                              <p:par>
                                <p:cTn id="17" presetID="0" presetClass="path" presetSubtype="0" accel="50000" decel="50000" fill="hold" nodeType="withEffect">
                                  <p:stCondLst>
                                    <p:cond delay="0"/>
                                  </p:stCondLst>
                                  <p:childTnLst>
                                    <p:animMotion origin="layout" path="M 4.44444E-6 -5.55112E-17 L 0.09444 0.00185 " pathEditMode="relative" rAng="0" ptsTypes="AA">
                                      <p:cBhvr>
                                        <p:cTn id="18" dur="2000" fill="hold"/>
                                        <p:tgtEl>
                                          <p:spTgt spid="5"/>
                                        </p:tgtEl>
                                        <p:attrNameLst>
                                          <p:attrName>ppt_x</p:attrName>
                                          <p:attrName>ppt_y</p:attrName>
                                        </p:attrNameLst>
                                      </p:cBhvr>
                                      <p:rCtr x="47" y="1"/>
                                    </p:animMotion>
                                  </p:childTnLst>
                                </p:cTn>
                              </p:par>
                              <p:par>
                                <p:cTn id="19" presetID="0" presetClass="path" presetSubtype="0" accel="50000" decel="50000" fill="hold" grpId="0" nodeType="withEffect">
                                  <p:stCondLst>
                                    <p:cond delay="0"/>
                                  </p:stCondLst>
                                  <p:childTnLst>
                                    <p:animMotion origin="layout" path="M -3.61111E-6 7.40741E-7 L 0.09844 7.40741E-7 " pathEditMode="relative" rAng="0" ptsTypes="AA">
                                      <p:cBhvr>
                                        <p:cTn id="20" dur="2000" fill="hold"/>
                                        <p:tgtEl>
                                          <p:spTgt spid="17"/>
                                        </p:tgtEl>
                                        <p:attrNameLst>
                                          <p:attrName>ppt_x</p:attrName>
                                          <p:attrName>ppt_y</p:attrName>
                                        </p:attrNameLst>
                                      </p:cBhvr>
                                      <p:rCtr x="49" y="0"/>
                                    </p:animMotion>
                                  </p:childTnLst>
                                </p:cTn>
                              </p:par>
                              <p:par>
                                <p:cTn id="21" presetID="0" presetClass="path" presetSubtype="0" accel="50000" decel="50000" fill="hold" nodeType="withEffect">
                                  <p:stCondLst>
                                    <p:cond delay="0"/>
                                  </p:stCondLst>
                                  <p:childTnLst>
                                    <p:animMotion origin="layout" path="M -8.33333E-7 -4.07407E-6 L 0.09028 0.00093 " pathEditMode="relative" rAng="0" ptsTypes="AA">
                                      <p:cBhvr>
                                        <p:cTn id="22" dur="2000" fill="hold"/>
                                        <p:tgtEl>
                                          <p:spTgt spid="6"/>
                                        </p:tgtEl>
                                        <p:attrNameLst>
                                          <p:attrName>ppt_x</p:attrName>
                                          <p:attrName>ppt_y</p:attrName>
                                        </p:attrNameLst>
                                      </p:cBhvr>
                                      <p:rCtr x="45" y="0"/>
                                    </p:animMotion>
                                  </p:childTnLst>
                                </p:cTn>
                              </p:par>
                            </p:childTnLst>
                          </p:cTn>
                        </p:par>
                        <p:par>
                          <p:cTn id="23" fill="hold">
                            <p:stCondLst>
                              <p:cond delay="2000"/>
                            </p:stCondLst>
                            <p:childTnLst>
                              <p:par>
                                <p:cTn id="24" presetID="10" presetClass="exit" presetSubtype="0" fill="hold" nodeType="afterEffect">
                                  <p:stCondLst>
                                    <p:cond delay="0"/>
                                  </p:stCondLst>
                                  <p:childTnLst>
                                    <p:animEffect transition="out" filter="fade">
                                      <p:cBhvr>
                                        <p:cTn id="25" dur="2000"/>
                                        <p:tgtEl>
                                          <p:spTgt spid="6"/>
                                        </p:tgtEl>
                                      </p:cBhvr>
                                    </p:animEffect>
                                    <p:set>
                                      <p:cBhvr>
                                        <p:cTn id="26" dur="1" fill="hold">
                                          <p:stCondLst>
                                            <p:cond delay="1999"/>
                                          </p:stCondLst>
                                        </p:cTn>
                                        <p:tgtEl>
                                          <p:spTgt spid="6"/>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2000"/>
                                        <p:tgtEl>
                                          <p:spTgt spid="17"/>
                                        </p:tgtEl>
                                      </p:cBhvr>
                                    </p:animEffect>
                                    <p:set>
                                      <p:cBhvr>
                                        <p:cTn id="29" dur="1" fill="hold">
                                          <p:stCondLst>
                                            <p:cond delay="1999"/>
                                          </p:stCondLst>
                                        </p:cTn>
                                        <p:tgtEl>
                                          <p:spTgt spid="17"/>
                                        </p:tgtEl>
                                        <p:attrNameLst>
                                          <p:attrName>style.visibility</p:attrName>
                                        </p:attrNameLst>
                                      </p:cBhvr>
                                      <p:to>
                                        <p:strVal val="hidden"/>
                                      </p:to>
                                    </p:set>
                                  </p:childTnLst>
                                </p:cTn>
                              </p:par>
                              <p:par>
                                <p:cTn id="30" presetID="10" presetClass="exit" presetSubtype="0" fill="hold" nodeType="withEffect">
                                  <p:stCondLst>
                                    <p:cond delay="0"/>
                                  </p:stCondLst>
                                  <p:childTnLst>
                                    <p:animEffect transition="out" filter="fade">
                                      <p:cBhvr>
                                        <p:cTn id="31" dur="2000"/>
                                        <p:tgtEl>
                                          <p:spTgt spid="5"/>
                                        </p:tgtEl>
                                      </p:cBhvr>
                                    </p:animEffect>
                                    <p:set>
                                      <p:cBhvr>
                                        <p:cTn id="32" dur="1" fill="hold">
                                          <p:stCondLst>
                                            <p:cond delay="1999"/>
                                          </p:stCondLst>
                                        </p:cTn>
                                        <p:tgtEl>
                                          <p:spTgt spid="5"/>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2000"/>
                                        <p:tgtEl>
                                          <p:spTgt spid="16"/>
                                        </p:tgtEl>
                                      </p:cBhvr>
                                    </p:animEffect>
                                    <p:set>
                                      <p:cBhvr>
                                        <p:cTn id="35" dur="1" fill="hold">
                                          <p:stCondLst>
                                            <p:cond delay="1999"/>
                                          </p:stCondLst>
                                        </p:cTn>
                                        <p:tgtEl>
                                          <p:spTgt spid="16"/>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2000"/>
                                        <p:tgtEl>
                                          <p:spTgt spid="4"/>
                                        </p:tgtEl>
                                      </p:cBhvr>
                                    </p:animEffect>
                                    <p:set>
                                      <p:cBhvr>
                                        <p:cTn id="38" dur="1" fill="hold">
                                          <p:stCondLst>
                                            <p:cond delay="1999"/>
                                          </p:stCondLst>
                                        </p:cTn>
                                        <p:tgtEl>
                                          <p:spTgt spid="4"/>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2000"/>
                                        <p:tgtEl>
                                          <p:spTgt spid="11"/>
                                        </p:tgtEl>
                                      </p:cBhvr>
                                    </p:animEffect>
                                    <p:set>
                                      <p:cBhvr>
                                        <p:cTn id="41" dur="1" fill="hold">
                                          <p:stCondLst>
                                            <p:cond delay="1999"/>
                                          </p:stCondLst>
                                        </p:cTn>
                                        <p:tgtEl>
                                          <p:spTgt spid="11"/>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2000"/>
                                        <p:tgtEl>
                                          <p:spTgt spid="3"/>
                                        </p:tgtEl>
                                      </p:cBhvr>
                                    </p:animEffect>
                                    <p:set>
                                      <p:cBhvr>
                                        <p:cTn id="44" dur="1" fill="hold">
                                          <p:stCondLst>
                                            <p:cond delay="1999"/>
                                          </p:stCondLst>
                                        </p:cTn>
                                        <p:tgtEl>
                                          <p:spTgt spid="3"/>
                                        </p:tgtEl>
                                        <p:attrNameLst>
                                          <p:attrName>style.visibility</p:attrName>
                                        </p:attrNameLst>
                                      </p:cBhvr>
                                      <p:to>
                                        <p:strVal val="hidden"/>
                                      </p:to>
                                    </p:set>
                                  </p:childTnLst>
                                </p:cTn>
                              </p:par>
                              <p:par>
                                <p:cTn id="45" presetID="10" presetClass="exit" presetSubtype="0" fill="hold" nodeType="withEffect">
                                  <p:stCondLst>
                                    <p:cond delay="0"/>
                                  </p:stCondLst>
                                  <p:childTnLst>
                                    <p:animEffect transition="out" filter="fade">
                                      <p:cBhvr>
                                        <p:cTn id="46" dur="2000"/>
                                        <p:tgtEl>
                                          <p:spTgt spid="29"/>
                                        </p:tgtEl>
                                      </p:cBhvr>
                                    </p:animEffect>
                                    <p:set>
                                      <p:cBhvr>
                                        <p:cTn id="47" dur="1" fill="hold">
                                          <p:stCondLst>
                                            <p:cond delay="1999"/>
                                          </p:stCondLst>
                                        </p:cTn>
                                        <p:tgtEl>
                                          <p:spTgt spid="29"/>
                                        </p:tgtEl>
                                        <p:attrNameLst>
                                          <p:attrName>style.visibility</p:attrName>
                                        </p:attrNameLst>
                                      </p:cBhvr>
                                      <p:to>
                                        <p:strVal val="hidden"/>
                                      </p:to>
                                    </p:set>
                                  </p:childTnLst>
                                </p:cTn>
                              </p:par>
                              <p:par>
                                <p:cTn id="48" presetID="10" presetClass="exit" presetSubtype="0" fill="hold" nodeType="withEffect">
                                  <p:stCondLst>
                                    <p:cond delay="0"/>
                                  </p:stCondLst>
                                  <p:childTnLst>
                                    <p:animEffect transition="out" filter="fade">
                                      <p:cBhvr>
                                        <p:cTn id="49" dur="2000"/>
                                        <p:tgtEl>
                                          <p:spTgt spid="22"/>
                                        </p:tgtEl>
                                      </p:cBhvr>
                                    </p:animEffect>
                                    <p:set>
                                      <p:cBhvr>
                                        <p:cTn id="50" dur="1" fill="hold">
                                          <p:stCondLst>
                                            <p:cond delay="1999"/>
                                          </p:stCondLst>
                                        </p:cTn>
                                        <p:tgtEl>
                                          <p:spTgt spid="22"/>
                                        </p:tgtEl>
                                        <p:attrNameLst>
                                          <p:attrName>style.visibility</p:attrName>
                                        </p:attrNameLst>
                                      </p:cBhvr>
                                      <p:to>
                                        <p:strVal val="hidden"/>
                                      </p:to>
                                    </p:set>
                                  </p:childTnLst>
                                </p:cTn>
                              </p:par>
                              <p:par>
                                <p:cTn id="51" presetID="10" presetClass="entr" presetSubtype="0" fill="hold" grpId="0" nodeType="withEffect">
                                  <p:stCondLst>
                                    <p:cond delay="0"/>
                                  </p:stCondLst>
                                  <p:childTnLst>
                                    <p:set>
                                      <p:cBhvr>
                                        <p:cTn id="52" dur="1" fill="hold">
                                          <p:stCondLst>
                                            <p:cond delay="0"/>
                                          </p:stCondLst>
                                        </p:cTn>
                                        <p:tgtEl>
                                          <p:spTgt spid="49"/>
                                        </p:tgtEl>
                                        <p:attrNameLst>
                                          <p:attrName>style.visibility</p:attrName>
                                        </p:attrNameLst>
                                      </p:cBhvr>
                                      <p:to>
                                        <p:strVal val="visible"/>
                                      </p:to>
                                    </p:set>
                                    <p:animEffect transition="in" filter="fade">
                                      <p:cBhvr>
                                        <p:cTn id="53" dur="20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16" grpId="0" animBg="1"/>
      <p:bldP spid="16" grpId="1" animBg="1"/>
      <p:bldP spid="17" grpId="0" animBg="1"/>
      <p:bldP spid="17"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smtClean="0"/>
              <a:t>Integration</a:t>
            </a:r>
            <a:endParaRPr lang="en-AU" dirty="0"/>
          </a:p>
        </p:txBody>
      </p:sp>
      <p:sp>
        <p:nvSpPr>
          <p:cNvPr id="4" name="Subtitle 3"/>
          <p:cNvSpPr>
            <a:spLocks noGrp="1"/>
          </p:cNvSpPr>
          <p:nvPr>
            <p:ph type="subTitle" idx="1"/>
          </p:nvPr>
        </p:nvSpPr>
        <p:spPr/>
        <p:txBody>
          <a:bodyPr/>
          <a:lstStyle/>
          <a:p>
            <a:endParaRPr lang="en-AU"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chemeClr val="accent1"/>
                </a:solidFill>
              </a:rPr>
              <a:t>Complete integration</a:t>
            </a:r>
            <a:endParaRPr lang="en-US" dirty="0">
              <a:solidFill>
                <a:schemeClr val="accent1"/>
              </a:solidFill>
            </a:endParaRPr>
          </a:p>
        </p:txBody>
      </p:sp>
      <p:sp>
        <p:nvSpPr>
          <p:cNvPr id="6" name="Content Placeholder 1"/>
          <p:cNvSpPr txBox="1">
            <a:spLocks/>
          </p:cNvSpPr>
          <p:nvPr/>
        </p:nvSpPr>
        <p:spPr>
          <a:xfrm>
            <a:off x="683568" y="2204864"/>
            <a:ext cx="3554288" cy="3209528"/>
          </a:xfrm>
        </p:spPr>
        <p:txBody>
          <a:bodyPr/>
          <a:lstStyle/>
          <a:p>
            <a:pPr marL="457200" marR="0" lvl="0" algn="l" defTabSz="914400" rtl="0" eaLnBrk="1" fontAlgn="base" latinLnBrk="0" hangingPunct="1">
              <a:lnSpc>
                <a:spcPct val="100000"/>
              </a:lnSpc>
              <a:spcBef>
                <a:spcPct val="20000"/>
              </a:spcBef>
              <a:spcAft>
                <a:spcPct val="0"/>
              </a:spcAft>
              <a:buClr>
                <a:srgbClr val="00B050"/>
              </a:buClr>
              <a:buSzTx/>
              <a:tabLst/>
              <a:defRPr/>
            </a:pPr>
            <a:r>
              <a:rPr lang="en-US" sz="2400" dirty="0" smtClean="0">
                <a:solidFill>
                  <a:schemeClr val="tx1">
                    <a:lumMod val="75000"/>
                    <a:lumOff val="25000"/>
                  </a:schemeClr>
                </a:solidFill>
                <a:latin typeface="Arial" pitchFamily="34" charset="0"/>
                <a:cs typeface="Arial" pitchFamily="34" charset="0"/>
              </a:rPr>
              <a:t>F</a:t>
            </a:r>
            <a:r>
              <a:rPr kumimoji="0" lang="en-US" sz="2400" b="0" i="0" u="none" strike="noStrike" kern="1200" cap="none" spc="0" normalizeH="0" baseline="0" noProof="0" dirty="0" smtClean="0">
                <a:ln>
                  <a:noFill/>
                </a:ln>
                <a:solidFill>
                  <a:schemeClr val="tx1">
                    <a:lumMod val="75000"/>
                    <a:lumOff val="25000"/>
                  </a:schemeClr>
                </a:solidFill>
                <a:effectLst/>
                <a:uLnTx/>
                <a:uFillTx/>
                <a:latin typeface="Arial" pitchFamily="34" charset="0"/>
                <a:ea typeface="+mn-ea"/>
                <a:cs typeface="Arial" pitchFamily="34" charset="0"/>
              </a:rPr>
              <a:t>or all VMware</a:t>
            </a:r>
            <a:br>
              <a:rPr kumimoji="0" lang="en-US" sz="2400" b="0" i="0" u="none" strike="noStrike" kern="1200" cap="none" spc="0" normalizeH="0" baseline="0" noProof="0" dirty="0" smtClean="0">
                <a:ln>
                  <a:noFill/>
                </a:ln>
                <a:solidFill>
                  <a:schemeClr val="tx1">
                    <a:lumMod val="75000"/>
                    <a:lumOff val="25000"/>
                  </a:schemeClr>
                </a:solidFill>
                <a:effectLst/>
                <a:uLnTx/>
                <a:uFillTx/>
                <a:latin typeface="Arial" pitchFamily="34" charset="0"/>
                <a:ea typeface="+mn-ea"/>
                <a:cs typeface="Arial" pitchFamily="34" charset="0"/>
              </a:rPr>
            </a:br>
            <a:r>
              <a:rPr kumimoji="0" lang="en-US" sz="2400" b="0" i="0" u="none" strike="noStrike" kern="1200" cap="none" spc="0" normalizeH="0" baseline="0" noProof="0" dirty="0" smtClean="0">
                <a:ln>
                  <a:noFill/>
                </a:ln>
                <a:solidFill>
                  <a:schemeClr val="tx1">
                    <a:lumMod val="75000"/>
                    <a:lumOff val="25000"/>
                  </a:schemeClr>
                </a:solidFill>
                <a:effectLst/>
                <a:uLnTx/>
                <a:uFillTx/>
                <a:latin typeface="Arial" pitchFamily="34" charset="0"/>
                <a:ea typeface="+mn-ea"/>
                <a:cs typeface="Arial" pitchFamily="34" charset="0"/>
              </a:rPr>
              <a:t>components</a:t>
            </a:r>
          </a:p>
          <a:p>
            <a:pPr marL="742950" marR="0" lvl="1" indent="-285750" algn="l" defTabSz="914400" rtl="0" eaLnBrk="1" fontAlgn="base" latinLnBrk="0" hangingPunct="1">
              <a:lnSpc>
                <a:spcPct val="100000"/>
              </a:lnSpc>
              <a:spcBef>
                <a:spcPct val="20000"/>
              </a:spcBef>
              <a:spcAft>
                <a:spcPct val="0"/>
              </a:spcAft>
              <a:buClr>
                <a:schemeClr val="tx2"/>
              </a:buClr>
              <a:buSzTx/>
              <a:buFont typeface="Arial" charset="0"/>
              <a:buChar char="–"/>
              <a:tabLst/>
              <a:defRPr/>
            </a:pPr>
            <a:r>
              <a:rPr kumimoji="0" lang="en-US" sz="2000" b="0" i="0" u="none" strike="noStrike" kern="1200" cap="none" spc="0" normalizeH="0" baseline="0" noProof="0" dirty="0" smtClean="0">
                <a:ln>
                  <a:noFill/>
                </a:ln>
                <a:solidFill>
                  <a:schemeClr val="tx1">
                    <a:lumMod val="75000"/>
                    <a:lumOff val="25000"/>
                  </a:schemeClr>
                </a:solidFill>
                <a:effectLst/>
                <a:uLnTx/>
                <a:uFillTx/>
                <a:latin typeface="Arial" pitchFamily="34" charset="0"/>
                <a:ea typeface="+mn-ea"/>
                <a:cs typeface="Arial" pitchFamily="34" charset="0"/>
              </a:rPr>
              <a:t>vCenter</a:t>
            </a:r>
          </a:p>
          <a:p>
            <a:pPr marL="742950" marR="0" lvl="1" indent="-285750" algn="l" defTabSz="914400" rtl="0" eaLnBrk="1" fontAlgn="base" latinLnBrk="0" hangingPunct="1">
              <a:lnSpc>
                <a:spcPct val="100000"/>
              </a:lnSpc>
              <a:spcBef>
                <a:spcPct val="20000"/>
              </a:spcBef>
              <a:spcAft>
                <a:spcPct val="0"/>
              </a:spcAft>
              <a:buClr>
                <a:schemeClr val="tx2"/>
              </a:buClr>
              <a:buSzTx/>
              <a:buFont typeface="Arial" charset="0"/>
              <a:buChar char="–"/>
              <a:tabLst/>
              <a:defRPr/>
            </a:pPr>
            <a:r>
              <a:rPr kumimoji="0" lang="en-US" sz="2000" b="0" i="0" u="none" strike="noStrike" kern="1200" cap="none" spc="0" normalizeH="0" baseline="0" noProof="0" dirty="0" smtClean="0">
                <a:ln>
                  <a:noFill/>
                </a:ln>
                <a:solidFill>
                  <a:schemeClr val="tx1">
                    <a:lumMod val="75000"/>
                    <a:lumOff val="25000"/>
                  </a:schemeClr>
                </a:solidFill>
                <a:effectLst/>
                <a:uLnTx/>
                <a:uFillTx/>
                <a:latin typeface="Arial" pitchFamily="34" charset="0"/>
                <a:ea typeface="+mn-ea"/>
                <a:cs typeface="Arial" pitchFamily="34" charset="0"/>
              </a:rPr>
              <a:t>ESX(i) hosts</a:t>
            </a:r>
          </a:p>
          <a:p>
            <a:pPr marL="742950" marR="0" lvl="1" indent="-285750" algn="l" defTabSz="914400" rtl="0" eaLnBrk="1" fontAlgn="base" latinLnBrk="0" hangingPunct="1">
              <a:lnSpc>
                <a:spcPct val="100000"/>
              </a:lnSpc>
              <a:spcBef>
                <a:spcPct val="20000"/>
              </a:spcBef>
              <a:spcAft>
                <a:spcPct val="0"/>
              </a:spcAft>
              <a:buClr>
                <a:schemeClr val="tx2"/>
              </a:buClr>
              <a:buSzTx/>
              <a:buFont typeface="Arial" charset="0"/>
              <a:buChar char="–"/>
              <a:tabLst/>
              <a:defRPr/>
            </a:pPr>
            <a:r>
              <a:rPr kumimoji="0" lang="en-US" sz="2000" b="0" i="0" u="none" strike="noStrike" kern="1200" cap="none" spc="0" normalizeH="0" baseline="0" noProof="0" dirty="0" smtClean="0">
                <a:ln>
                  <a:noFill/>
                </a:ln>
                <a:solidFill>
                  <a:schemeClr val="tx1">
                    <a:lumMod val="75000"/>
                    <a:lumOff val="25000"/>
                  </a:schemeClr>
                </a:solidFill>
                <a:effectLst/>
                <a:uLnTx/>
                <a:uFillTx/>
                <a:latin typeface="Arial" pitchFamily="34" charset="0"/>
                <a:ea typeface="+mn-ea"/>
                <a:cs typeface="Arial" pitchFamily="34" charset="0"/>
              </a:rPr>
              <a:t>Clusters</a:t>
            </a:r>
          </a:p>
          <a:p>
            <a:pPr marL="742950" marR="0" lvl="1" indent="-285750" algn="l" defTabSz="914400" rtl="0" eaLnBrk="1" fontAlgn="base" latinLnBrk="0" hangingPunct="1">
              <a:lnSpc>
                <a:spcPct val="100000"/>
              </a:lnSpc>
              <a:spcBef>
                <a:spcPct val="20000"/>
              </a:spcBef>
              <a:spcAft>
                <a:spcPct val="0"/>
              </a:spcAft>
              <a:buClr>
                <a:schemeClr val="tx2"/>
              </a:buClr>
              <a:buSzTx/>
              <a:buFont typeface="Arial" charset="0"/>
              <a:buChar char="–"/>
              <a:tabLst/>
              <a:defRPr/>
            </a:pPr>
            <a:r>
              <a:rPr kumimoji="0" lang="en-US" sz="2000" b="0" i="0" u="none" strike="noStrike" kern="1200" cap="none" spc="0" normalizeH="0" baseline="0" noProof="0" dirty="0" smtClean="0">
                <a:ln>
                  <a:noFill/>
                </a:ln>
                <a:solidFill>
                  <a:schemeClr val="tx1">
                    <a:lumMod val="75000"/>
                    <a:lumOff val="25000"/>
                  </a:schemeClr>
                </a:solidFill>
                <a:effectLst/>
                <a:uLnTx/>
                <a:uFillTx/>
                <a:latin typeface="Arial" pitchFamily="34" charset="0"/>
                <a:ea typeface="+mn-ea"/>
                <a:cs typeface="Arial" pitchFamily="34" charset="0"/>
              </a:rPr>
              <a:t>Virtual machines</a:t>
            </a:r>
          </a:p>
          <a:p>
            <a:pPr marL="742950" marR="0" lvl="1" indent="-285750" algn="l" defTabSz="914400" rtl="0" eaLnBrk="1" fontAlgn="base" latinLnBrk="0" hangingPunct="1">
              <a:lnSpc>
                <a:spcPct val="100000"/>
              </a:lnSpc>
              <a:spcBef>
                <a:spcPct val="20000"/>
              </a:spcBef>
              <a:spcAft>
                <a:spcPct val="0"/>
              </a:spcAft>
              <a:buClr>
                <a:schemeClr val="tx2"/>
              </a:buClr>
              <a:buSzTx/>
              <a:buFont typeface="Arial" charset="0"/>
              <a:buChar char="–"/>
              <a:tabLst/>
              <a:defRPr/>
            </a:pPr>
            <a:r>
              <a:rPr lang="en-US" sz="2000" dirty="0" smtClean="0">
                <a:solidFill>
                  <a:schemeClr val="tx1">
                    <a:lumMod val="75000"/>
                    <a:lumOff val="25000"/>
                  </a:schemeClr>
                </a:solidFill>
                <a:latin typeface="Arial" pitchFamily="34" charset="0"/>
                <a:cs typeface="Arial" pitchFamily="34" charset="0"/>
              </a:rPr>
              <a:t>Storage</a:t>
            </a:r>
          </a:p>
          <a:p>
            <a:pPr marL="742950" marR="0" lvl="1" indent="-285750" algn="l" defTabSz="914400" rtl="0" eaLnBrk="1" fontAlgn="base" latinLnBrk="0" hangingPunct="1">
              <a:lnSpc>
                <a:spcPct val="100000"/>
              </a:lnSpc>
              <a:spcBef>
                <a:spcPct val="20000"/>
              </a:spcBef>
              <a:spcAft>
                <a:spcPct val="0"/>
              </a:spcAft>
              <a:buClr>
                <a:schemeClr val="tx2"/>
              </a:buClr>
              <a:buSzTx/>
              <a:buFont typeface="Arial" charset="0"/>
              <a:buChar char="–"/>
              <a:tabLst/>
              <a:defRPr/>
            </a:pPr>
            <a:r>
              <a:rPr lang="en-US" sz="2000" dirty="0" smtClean="0">
                <a:solidFill>
                  <a:schemeClr val="tx1">
                    <a:lumMod val="75000"/>
                    <a:lumOff val="25000"/>
                  </a:schemeClr>
                </a:solidFill>
                <a:latin typeface="Arial" pitchFamily="34" charset="0"/>
                <a:cs typeface="Arial" pitchFamily="34" charset="0"/>
              </a:rPr>
              <a:t>Hardware</a:t>
            </a:r>
          </a:p>
          <a:p>
            <a:pPr marL="742950" marR="0" lvl="1" indent="-285750" algn="l" defTabSz="914400" rtl="0" eaLnBrk="1" fontAlgn="base" latinLnBrk="0" hangingPunct="1">
              <a:lnSpc>
                <a:spcPct val="100000"/>
              </a:lnSpc>
              <a:spcBef>
                <a:spcPct val="20000"/>
              </a:spcBef>
              <a:spcAft>
                <a:spcPct val="0"/>
              </a:spcAft>
              <a:buClr>
                <a:schemeClr val="tx2"/>
              </a:buClr>
              <a:buSzTx/>
              <a:buFont typeface="Arial" charset="0"/>
              <a:buChar char="–"/>
              <a:tabLst/>
              <a:defRPr/>
            </a:pPr>
            <a:r>
              <a:rPr kumimoji="0" lang="en-US" sz="2000" b="0" i="0" u="none" strike="noStrike" kern="1200" cap="none" spc="0" normalizeH="0" baseline="0" noProof="0" dirty="0" err="1" smtClean="0">
                <a:ln>
                  <a:noFill/>
                </a:ln>
                <a:solidFill>
                  <a:schemeClr val="tx1">
                    <a:lumMod val="75000"/>
                    <a:lumOff val="25000"/>
                  </a:schemeClr>
                </a:solidFill>
                <a:effectLst/>
                <a:uLnTx/>
                <a:uFillTx/>
                <a:latin typeface="Arial" pitchFamily="34" charset="0"/>
                <a:ea typeface="+mn-ea"/>
                <a:cs typeface="Arial" pitchFamily="34" charset="0"/>
              </a:rPr>
              <a:t>vShield</a:t>
            </a:r>
            <a:endParaRPr kumimoji="0" lang="en-US" sz="2000" b="0" i="0" u="none" strike="noStrike" kern="1200" cap="none" spc="0" normalizeH="0" baseline="0" noProof="0" dirty="0" smtClean="0">
              <a:ln>
                <a:noFill/>
              </a:ln>
              <a:solidFill>
                <a:schemeClr val="tx1">
                  <a:lumMod val="75000"/>
                  <a:lumOff val="25000"/>
                </a:schemeClr>
              </a:solidFill>
              <a:effectLst/>
              <a:uLnTx/>
              <a:uFillTx/>
              <a:latin typeface="Arial" pitchFamily="34" charset="0"/>
              <a:ea typeface="+mn-ea"/>
              <a:cs typeface="Arial" pitchFamily="34" charset="0"/>
            </a:endParaRPr>
          </a:p>
          <a:p>
            <a:pPr marL="742950" marR="0" lvl="1" indent="-285750" algn="l" defTabSz="914400" rtl="0" eaLnBrk="1" fontAlgn="base" latinLnBrk="0" hangingPunct="1">
              <a:lnSpc>
                <a:spcPct val="100000"/>
              </a:lnSpc>
              <a:spcBef>
                <a:spcPct val="20000"/>
              </a:spcBef>
              <a:spcAft>
                <a:spcPct val="0"/>
              </a:spcAft>
              <a:buClr>
                <a:schemeClr val="tx2"/>
              </a:buClr>
              <a:buSzTx/>
              <a:buFont typeface="Arial" charset="0"/>
              <a:buChar char="–"/>
              <a:tabLst/>
              <a:defRPr/>
            </a:pPr>
            <a:r>
              <a:rPr lang="en-US" sz="2000" dirty="0" smtClean="0">
                <a:solidFill>
                  <a:schemeClr val="tx1">
                    <a:lumMod val="75000"/>
                    <a:lumOff val="25000"/>
                  </a:schemeClr>
                </a:solidFill>
                <a:latin typeface="Arial" pitchFamily="34" charset="0"/>
                <a:cs typeface="Arial" pitchFamily="34" charset="0"/>
              </a:rPr>
              <a:t>VSA</a:t>
            </a:r>
            <a:endParaRPr kumimoji="0" lang="en-US" sz="2000" b="0" i="0" u="none" strike="noStrike" kern="1200" cap="none" spc="0" normalizeH="0" baseline="0" noProof="0" dirty="0" smtClean="0">
              <a:ln>
                <a:noFill/>
              </a:ln>
              <a:solidFill>
                <a:schemeClr val="tx1">
                  <a:lumMod val="75000"/>
                  <a:lumOff val="25000"/>
                </a:schemeClr>
              </a:solidFill>
              <a:effectLst/>
              <a:uLnTx/>
              <a:uFillTx/>
              <a:latin typeface="Arial" pitchFamily="34" charset="0"/>
              <a:ea typeface="+mn-ea"/>
              <a:cs typeface="Arial" pitchFamily="34" charset="0"/>
            </a:endParaRPr>
          </a:p>
        </p:txBody>
      </p:sp>
      <p:sp>
        <p:nvSpPr>
          <p:cNvPr id="7" name="Content Placeholder 1"/>
          <p:cNvSpPr txBox="1">
            <a:spLocks/>
          </p:cNvSpPr>
          <p:nvPr/>
        </p:nvSpPr>
        <p:spPr>
          <a:xfrm>
            <a:off x="4694312" y="2132856"/>
            <a:ext cx="4198168" cy="3353544"/>
          </a:xfrm>
        </p:spPr>
        <p:txBody>
          <a:bodyPr/>
          <a:lstStyle/>
          <a:p>
            <a:pPr marL="457200" marR="0" lvl="0" algn="l" defTabSz="914400" rtl="0" eaLnBrk="1" fontAlgn="base" latinLnBrk="0" hangingPunct="1">
              <a:lnSpc>
                <a:spcPct val="100000"/>
              </a:lnSpc>
              <a:spcBef>
                <a:spcPct val="20000"/>
              </a:spcBef>
              <a:spcAft>
                <a:spcPct val="0"/>
              </a:spcAft>
              <a:buClr>
                <a:srgbClr val="00B050"/>
              </a:buClr>
              <a:buSzTx/>
              <a:tabLst/>
              <a:defRPr/>
            </a:pPr>
            <a:r>
              <a:rPr lang="en-US" sz="2400" dirty="0" smtClean="0">
                <a:solidFill>
                  <a:schemeClr val="tx1">
                    <a:lumMod val="75000"/>
                    <a:lumOff val="25000"/>
                  </a:schemeClr>
                </a:solidFill>
                <a:latin typeface="Arial" pitchFamily="34" charset="0"/>
                <a:cs typeface="Arial" pitchFamily="34" charset="0"/>
              </a:rPr>
              <a:t>…e</a:t>
            </a:r>
            <a:r>
              <a:rPr kumimoji="0" lang="en-US" sz="2400" b="0" i="0" u="none" strike="noStrike" kern="1200" cap="none" spc="0" normalizeH="0" baseline="0" noProof="0" dirty="0" err="1" smtClean="0">
                <a:ln>
                  <a:noFill/>
                </a:ln>
                <a:solidFill>
                  <a:schemeClr val="tx1">
                    <a:lumMod val="75000"/>
                    <a:lumOff val="25000"/>
                  </a:schemeClr>
                </a:solidFill>
                <a:effectLst/>
                <a:uLnTx/>
                <a:uFillTx/>
                <a:latin typeface="Arial" pitchFamily="34" charset="0"/>
                <a:ea typeface="+mn-ea"/>
                <a:cs typeface="Arial" pitchFamily="34" charset="0"/>
              </a:rPr>
              <a:t>nable</a:t>
            </a:r>
            <a:r>
              <a:rPr kumimoji="0" lang="en-US" sz="2400" b="0" i="0" u="none" strike="noStrike" kern="1200" cap="none" spc="0" normalizeH="0" baseline="0" noProof="0" dirty="0" smtClean="0">
                <a:ln>
                  <a:noFill/>
                </a:ln>
                <a:solidFill>
                  <a:schemeClr val="tx1">
                    <a:lumMod val="75000"/>
                    <a:lumOff val="25000"/>
                  </a:schemeClr>
                </a:solidFill>
                <a:effectLst/>
                <a:uLnTx/>
                <a:uFillTx/>
                <a:latin typeface="Arial" pitchFamily="34" charset="0"/>
                <a:ea typeface="+mn-ea"/>
                <a:cs typeface="Arial" pitchFamily="34" charset="0"/>
              </a:rPr>
              <a:t> all Ops</a:t>
            </a:r>
            <a:r>
              <a:rPr lang="en-US" sz="2400" dirty="0" smtClean="0">
                <a:solidFill>
                  <a:schemeClr val="tx1">
                    <a:lumMod val="75000"/>
                    <a:lumOff val="25000"/>
                  </a:schemeClr>
                </a:solidFill>
                <a:latin typeface="Arial" pitchFamily="34" charset="0"/>
                <a:cs typeface="Arial" pitchFamily="34" charset="0"/>
              </a:rPr>
              <a:t> Manager</a:t>
            </a:r>
            <a:r>
              <a:rPr kumimoji="0" lang="en-US" sz="2400" b="0" i="0" u="none" strike="noStrike" kern="1200" cap="none" spc="0" normalizeH="0" baseline="0" noProof="0" dirty="0" smtClean="0">
                <a:ln>
                  <a:noFill/>
                </a:ln>
                <a:solidFill>
                  <a:schemeClr val="tx1">
                    <a:lumMod val="75000"/>
                    <a:lumOff val="25000"/>
                  </a:schemeClr>
                </a:solidFill>
                <a:effectLst/>
                <a:uLnTx/>
                <a:uFillTx/>
                <a:latin typeface="Arial" pitchFamily="34" charset="0"/>
                <a:ea typeface="+mn-ea"/>
                <a:cs typeface="Arial" pitchFamily="34" charset="0"/>
              </a:rPr>
              <a:t/>
            </a:r>
            <a:br>
              <a:rPr kumimoji="0" lang="en-US" sz="2400" b="0" i="0" u="none" strike="noStrike" kern="1200" cap="none" spc="0" normalizeH="0" baseline="0" noProof="0" dirty="0" smtClean="0">
                <a:ln>
                  <a:noFill/>
                </a:ln>
                <a:solidFill>
                  <a:schemeClr val="tx1">
                    <a:lumMod val="75000"/>
                    <a:lumOff val="25000"/>
                  </a:schemeClr>
                </a:solidFill>
                <a:effectLst/>
                <a:uLnTx/>
                <a:uFillTx/>
                <a:latin typeface="Arial" pitchFamily="34" charset="0"/>
                <a:ea typeface="+mn-ea"/>
                <a:cs typeface="Arial" pitchFamily="34" charset="0"/>
              </a:rPr>
            </a:br>
            <a:r>
              <a:rPr kumimoji="0" lang="en-US" sz="2400" b="0" i="0" u="none" strike="noStrike" kern="1200" cap="none" spc="0" normalizeH="0" noProof="0" dirty="0" smtClean="0">
                <a:ln>
                  <a:noFill/>
                </a:ln>
                <a:solidFill>
                  <a:schemeClr val="tx1">
                    <a:lumMod val="75000"/>
                    <a:lumOff val="25000"/>
                  </a:schemeClr>
                </a:solidFill>
                <a:effectLst/>
                <a:uLnTx/>
                <a:uFillTx/>
                <a:latin typeface="Arial" pitchFamily="34" charset="0"/>
                <a:ea typeface="+mn-ea"/>
                <a:cs typeface="Arial" pitchFamily="34" charset="0"/>
              </a:rPr>
              <a:t>functionality</a:t>
            </a:r>
          </a:p>
          <a:p>
            <a:pPr marL="740664" lvl="1" indent="-283464">
              <a:spcBef>
                <a:spcPts val="384"/>
              </a:spcBef>
              <a:buClr>
                <a:schemeClr val="tx2"/>
              </a:buClr>
              <a:buFont typeface="Arial" pitchFamily="34" charset="0"/>
              <a:buChar char="–"/>
            </a:pPr>
            <a:r>
              <a:rPr lang="en-US" dirty="0" smtClean="0">
                <a:solidFill>
                  <a:schemeClr val="tx1">
                    <a:lumMod val="75000"/>
                    <a:lumOff val="25000"/>
                  </a:schemeClr>
                </a:solidFill>
                <a:latin typeface="Arial" pitchFamily="34" charset="0"/>
                <a:cs typeface="Arial" pitchFamily="34" charset="0"/>
              </a:rPr>
              <a:t>Alert on performance and events</a:t>
            </a:r>
          </a:p>
          <a:p>
            <a:pPr marL="740664" lvl="1" indent="-283464">
              <a:spcBef>
                <a:spcPct val="20000"/>
              </a:spcBef>
              <a:buClr>
                <a:schemeClr val="tx2"/>
              </a:buClr>
              <a:buFont typeface="Arial" pitchFamily="34" charset="0"/>
              <a:buChar char="–"/>
            </a:pPr>
            <a:r>
              <a:rPr kumimoji="0" lang="en-US" b="0" i="0" u="none" strike="noStrike" kern="1200" cap="none" spc="0" normalizeH="0" noProof="0" dirty="0" smtClean="0">
                <a:ln>
                  <a:noFill/>
                </a:ln>
                <a:solidFill>
                  <a:schemeClr val="tx1">
                    <a:lumMod val="75000"/>
                    <a:lumOff val="25000"/>
                  </a:schemeClr>
                </a:solidFill>
                <a:effectLst/>
                <a:uLnTx/>
                <a:uFillTx/>
                <a:latin typeface="Arial" pitchFamily="34" charset="0"/>
                <a:ea typeface="+mn-ea"/>
                <a:cs typeface="Arial" pitchFamily="34" charset="0"/>
              </a:rPr>
              <a:t>View service maps &amp; dashboards</a:t>
            </a:r>
          </a:p>
          <a:p>
            <a:pPr marL="740664" lvl="1" indent="-283464">
              <a:spcBef>
                <a:spcPct val="20000"/>
              </a:spcBef>
              <a:buClr>
                <a:schemeClr val="tx2"/>
              </a:buClr>
              <a:buFont typeface="Arial" pitchFamily="34" charset="0"/>
              <a:buChar char="–"/>
            </a:pPr>
            <a:r>
              <a:rPr kumimoji="0" lang="en-US" b="0" i="0" u="none" strike="noStrike" kern="1200" cap="none" spc="0" normalizeH="0" noProof="0" dirty="0" smtClean="0">
                <a:ln>
                  <a:noFill/>
                </a:ln>
                <a:solidFill>
                  <a:schemeClr val="tx1">
                    <a:lumMod val="75000"/>
                    <a:lumOff val="25000"/>
                  </a:schemeClr>
                </a:solidFill>
                <a:effectLst/>
                <a:uLnTx/>
                <a:uFillTx/>
                <a:latin typeface="Arial" pitchFamily="34" charset="0"/>
                <a:ea typeface="+mn-ea"/>
                <a:cs typeface="Arial" pitchFamily="34" charset="0"/>
              </a:rPr>
              <a:t>Get detailed reporting &amp; auditing</a:t>
            </a:r>
          </a:p>
          <a:p>
            <a:pPr marL="740664" lvl="1" indent="-283464">
              <a:spcBef>
                <a:spcPct val="20000"/>
              </a:spcBef>
              <a:buClr>
                <a:schemeClr val="tx2"/>
              </a:buClr>
              <a:buFont typeface="Arial" pitchFamily="34" charset="0"/>
              <a:buChar char="–"/>
            </a:pPr>
            <a:r>
              <a:rPr lang="en-US" dirty="0" smtClean="0">
                <a:solidFill>
                  <a:schemeClr val="tx1">
                    <a:lumMod val="75000"/>
                    <a:lumOff val="25000"/>
                  </a:schemeClr>
                </a:solidFill>
                <a:latin typeface="Arial" pitchFamily="34" charset="0"/>
                <a:cs typeface="Arial" pitchFamily="34" charset="0"/>
              </a:rPr>
              <a:t>Integrate notifications, responses</a:t>
            </a:r>
            <a:br>
              <a:rPr lang="en-US" dirty="0" smtClean="0">
                <a:solidFill>
                  <a:schemeClr val="tx1">
                    <a:lumMod val="75000"/>
                    <a:lumOff val="25000"/>
                  </a:schemeClr>
                </a:solidFill>
                <a:latin typeface="Arial" pitchFamily="34" charset="0"/>
                <a:cs typeface="Arial" pitchFamily="34" charset="0"/>
              </a:rPr>
            </a:br>
            <a:r>
              <a:rPr lang="en-US" dirty="0" smtClean="0">
                <a:solidFill>
                  <a:schemeClr val="tx1">
                    <a:lumMod val="75000"/>
                    <a:lumOff val="25000"/>
                  </a:schemeClr>
                </a:solidFill>
                <a:latin typeface="Arial" pitchFamily="34" charset="0"/>
                <a:cs typeface="Arial" pitchFamily="34" charset="0"/>
              </a:rPr>
              <a:t>and automation</a:t>
            </a:r>
            <a:endParaRPr kumimoji="0" lang="en-US" sz="2400" b="1" i="0" u="none" strike="noStrike" kern="1200" cap="none" spc="0" normalizeH="0" noProof="0" dirty="0" smtClean="0">
              <a:ln>
                <a:noFill/>
              </a:ln>
              <a:solidFill>
                <a:schemeClr val="tx1">
                  <a:lumMod val="75000"/>
                  <a:lumOff val="25000"/>
                </a:schemeClr>
              </a:solidFill>
              <a:effectLst/>
              <a:uLnTx/>
              <a:uFillTx/>
              <a:latin typeface="Arial" pitchFamily="34" charset="0"/>
              <a:ea typeface="+mn-ea"/>
              <a:cs typeface="Arial" pitchFamily="34" charset="0"/>
            </a:endParaRPr>
          </a:p>
        </p:txBody>
      </p:sp>
      <p:pic>
        <p:nvPicPr>
          <p:cNvPr id="8" name="Picture 1" descr="C:\Users\Alec\AppData\Local\Microsoft\Windows\Temporary Internet Files\Content.IE5\Z45J1KUP\MCj04413100000[1].png"/>
          <p:cNvPicPr>
            <a:picLocks noChangeAspect="1" noChangeArrowheads="1"/>
          </p:cNvPicPr>
          <p:nvPr/>
        </p:nvPicPr>
        <p:blipFill>
          <a:blip r:embed="rId3" cstate="print"/>
          <a:srcRect b="19192"/>
          <a:stretch>
            <a:fillRect/>
          </a:stretch>
        </p:blipFill>
        <p:spPr bwMode="auto">
          <a:xfrm>
            <a:off x="4067944" y="2204864"/>
            <a:ext cx="758952" cy="613295"/>
          </a:xfrm>
          <a:prstGeom prst="rect">
            <a:avLst/>
          </a:prstGeom>
          <a:noFill/>
        </p:spPr>
      </p:pic>
      <p:pic>
        <p:nvPicPr>
          <p:cNvPr id="9" name="Picture 1" descr="C:\Users\Alec\AppData\Local\Microsoft\Windows\Temporary Internet Files\Content.IE5\Z45J1KUP\MCj04413100000[1].png"/>
          <p:cNvPicPr>
            <a:picLocks noChangeAspect="1" noChangeArrowheads="1"/>
          </p:cNvPicPr>
          <p:nvPr/>
        </p:nvPicPr>
        <p:blipFill>
          <a:blip r:embed="rId3" cstate="print"/>
          <a:srcRect b="19192"/>
          <a:stretch>
            <a:fillRect/>
          </a:stretch>
        </p:blipFill>
        <p:spPr bwMode="auto">
          <a:xfrm>
            <a:off x="323528" y="2132856"/>
            <a:ext cx="758952" cy="613295"/>
          </a:xfrm>
          <a:prstGeom prst="rect">
            <a:avLst/>
          </a:prstGeom>
          <a:noFill/>
        </p:spPr>
      </p:pic>
    </p:spTree>
    <p:extLst>
      <p:ext uri="{BB962C8B-B14F-4D97-AF65-F5344CB8AC3E}">
        <p14:creationId xmlns:p14="http://schemas.microsoft.com/office/powerpoint/2010/main" val="90234142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Agenda</a:t>
            </a:r>
            <a:endParaRPr lang="en-AU" dirty="0"/>
          </a:p>
        </p:txBody>
      </p:sp>
      <p:sp>
        <p:nvSpPr>
          <p:cNvPr id="3" name="Content Placeholder 2"/>
          <p:cNvSpPr>
            <a:spLocks noGrp="1"/>
          </p:cNvSpPr>
          <p:nvPr>
            <p:ph idx="1"/>
          </p:nvPr>
        </p:nvSpPr>
        <p:spPr>
          <a:xfrm>
            <a:off x="457200" y="2276873"/>
            <a:ext cx="8229600" cy="3024336"/>
          </a:xfrm>
        </p:spPr>
        <p:txBody>
          <a:bodyPr/>
          <a:lstStyle/>
          <a:p>
            <a:r>
              <a:rPr lang="en-AU" dirty="0" smtClean="0">
                <a:solidFill>
                  <a:schemeClr val="tx1">
                    <a:lumMod val="75000"/>
                    <a:lumOff val="25000"/>
                  </a:schemeClr>
                </a:solidFill>
              </a:rPr>
              <a:t>Who are Veeam? </a:t>
            </a:r>
          </a:p>
          <a:p>
            <a:r>
              <a:rPr lang="en-AU" dirty="0" smtClean="0">
                <a:solidFill>
                  <a:schemeClr val="tx1">
                    <a:lumMod val="75000"/>
                    <a:lumOff val="25000"/>
                  </a:schemeClr>
                </a:solidFill>
              </a:rPr>
              <a:t>Why is unity of monitoring important?</a:t>
            </a:r>
          </a:p>
          <a:p>
            <a:r>
              <a:rPr lang="en-AU" dirty="0" smtClean="0">
                <a:solidFill>
                  <a:schemeClr val="tx1">
                    <a:lumMod val="75000"/>
                    <a:lumOff val="25000"/>
                  </a:schemeClr>
                </a:solidFill>
              </a:rPr>
              <a:t>What do Veeam and System Center deliver?</a:t>
            </a:r>
          </a:p>
          <a:p>
            <a:r>
              <a:rPr lang="en-AU" dirty="0" smtClean="0">
                <a:solidFill>
                  <a:schemeClr val="tx1">
                    <a:lumMod val="75000"/>
                    <a:lumOff val="25000"/>
                  </a:schemeClr>
                </a:solidFill>
              </a:rPr>
              <a:t>Case study – ETSA Utilities</a:t>
            </a:r>
          </a:p>
          <a:p>
            <a:r>
              <a:rPr lang="en-AU" dirty="0" smtClean="0">
                <a:solidFill>
                  <a:schemeClr val="tx1">
                    <a:lumMod val="75000"/>
                    <a:lumOff val="25000"/>
                  </a:schemeClr>
                </a:solidFill>
              </a:rPr>
              <a:t>Unity in business continuity</a:t>
            </a:r>
          </a:p>
          <a:p>
            <a:endParaRPr lang="en-AU"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chemeClr val="accent1"/>
                </a:solidFill>
              </a:rPr>
              <a:t>Detailed health model</a:t>
            </a:r>
            <a:endParaRPr lang="en-US" dirty="0">
              <a:solidFill>
                <a:schemeClr val="accent1"/>
              </a:solidFill>
            </a:endParaRPr>
          </a:p>
        </p:txBody>
      </p:sp>
      <p:sp>
        <p:nvSpPr>
          <p:cNvPr id="4" name="Text Placeholder 2"/>
          <p:cNvSpPr>
            <a:spLocks noGrp="1"/>
          </p:cNvSpPr>
          <p:nvPr>
            <p:ph idx="1"/>
          </p:nvPr>
        </p:nvSpPr>
        <p:spPr>
          <a:xfrm>
            <a:off x="467544" y="1772816"/>
            <a:ext cx="3888432" cy="3672408"/>
          </a:xfrm>
        </p:spPr>
        <p:txBody>
          <a:bodyPr>
            <a:noAutofit/>
          </a:bodyPr>
          <a:lstStyle/>
          <a:p>
            <a:pPr>
              <a:spcBef>
                <a:spcPts val="1200"/>
              </a:spcBef>
              <a:buClr>
                <a:schemeClr val="accent1"/>
              </a:buClr>
              <a:buFont typeface="Wingdings" pitchFamily="2" charset="2"/>
              <a:buChar char="§"/>
            </a:pPr>
            <a:r>
              <a:rPr lang="en-US" sz="2000" dirty="0" smtClean="0">
                <a:latin typeface="Arial" pitchFamily="34" charset="0"/>
                <a:cs typeface="Arial" pitchFamily="34" charset="0"/>
              </a:rPr>
              <a:t>  </a:t>
            </a:r>
            <a:r>
              <a:rPr lang="en-US" sz="2000" b="1" dirty="0" smtClean="0">
                <a:solidFill>
                  <a:schemeClr val="accent1"/>
                </a:solidFill>
                <a:latin typeface="Arial" pitchFamily="34" charset="0"/>
                <a:cs typeface="Arial" pitchFamily="34" charset="0"/>
              </a:rPr>
              <a:t>Standard metrics</a:t>
            </a:r>
            <a:r>
              <a:rPr lang="en-US" sz="1600" dirty="0" smtClean="0">
                <a:solidFill>
                  <a:schemeClr val="tx1">
                    <a:lumMod val="85000"/>
                    <a:lumOff val="15000"/>
                  </a:schemeClr>
                </a:solidFill>
                <a:latin typeface="Arial" pitchFamily="34" charset="0"/>
                <a:cs typeface="Arial" pitchFamily="34" charset="0"/>
              </a:rPr>
              <a:t>, such as:</a:t>
            </a:r>
            <a:endParaRPr lang="en-US" sz="2000" dirty="0" smtClean="0">
              <a:solidFill>
                <a:schemeClr val="tx1">
                  <a:lumMod val="85000"/>
                  <a:lumOff val="15000"/>
                </a:schemeClr>
              </a:solidFill>
              <a:latin typeface="Arial" pitchFamily="34" charset="0"/>
              <a:cs typeface="Arial" pitchFamily="34" charset="0"/>
            </a:endParaRPr>
          </a:p>
          <a:p>
            <a:pPr lvl="1"/>
            <a:r>
              <a:rPr lang="en-US" sz="1800" dirty="0" smtClean="0">
                <a:solidFill>
                  <a:schemeClr val="tx1">
                    <a:lumMod val="85000"/>
                    <a:lumOff val="15000"/>
                  </a:schemeClr>
                </a:solidFill>
                <a:latin typeface="Arial" pitchFamily="34" charset="0"/>
                <a:cs typeface="Arial" pitchFamily="34" charset="0"/>
              </a:rPr>
              <a:t>Cluster memory %</a:t>
            </a:r>
          </a:p>
          <a:p>
            <a:pPr lvl="1"/>
            <a:r>
              <a:rPr lang="en-US" sz="1800" dirty="0" smtClean="0">
                <a:solidFill>
                  <a:schemeClr val="tx1">
                    <a:lumMod val="85000"/>
                    <a:lumOff val="15000"/>
                  </a:schemeClr>
                </a:solidFill>
                <a:latin typeface="Arial" pitchFamily="34" charset="0"/>
                <a:cs typeface="Arial" pitchFamily="34" charset="0"/>
              </a:rPr>
              <a:t>Host CPU %</a:t>
            </a:r>
          </a:p>
          <a:p>
            <a:pPr lvl="1"/>
            <a:r>
              <a:rPr lang="en-US" sz="1800" dirty="0" smtClean="0">
                <a:solidFill>
                  <a:schemeClr val="tx1">
                    <a:lumMod val="85000"/>
                    <a:lumOff val="15000"/>
                  </a:schemeClr>
                </a:solidFill>
                <a:latin typeface="Arial" pitchFamily="34" charset="0"/>
                <a:cs typeface="Arial" pitchFamily="34" charset="0"/>
              </a:rPr>
              <a:t>VM CPU ready %</a:t>
            </a:r>
          </a:p>
          <a:p>
            <a:pPr lvl="1"/>
            <a:r>
              <a:rPr lang="en-US" sz="1800" dirty="0" smtClean="0">
                <a:solidFill>
                  <a:schemeClr val="tx1">
                    <a:lumMod val="85000"/>
                    <a:lumOff val="15000"/>
                  </a:schemeClr>
                </a:solidFill>
                <a:latin typeface="Arial" pitchFamily="34" charset="0"/>
                <a:cs typeface="Arial" pitchFamily="34" charset="0"/>
              </a:rPr>
              <a:t>Snapshot Age</a:t>
            </a:r>
          </a:p>
          <a:p>
            <a:pPr>
              <a:spcBef>
                <a:spcPts val="1200"/>
              </a:spcBef>
              <a:buClr>
                <a:schemeClr val="accent1"/>
              </a:buClr>
              <a:buFont typeface="Wingdings" pitchFamily="2" charset="2"/>
              <a:buChar char="§"/>
            </a:pPr>
            <a:r>
              <a:rPr lang="en-US" sz="1800" dirty="0" smtClean="0">
                <a:solidFill>
                  <a:schemeClr val="accent1"/>
                </a:solidFill>
                <a:latin typeface="Arial" pitchFamily="34" charset="0"/>
                <a:cs typeface="Arial" pitchFamily="34" charset="0"/>
              </a:rPr>
              <a:t>   </a:t>
            </a:r>
            <a:r>
              <a:rPr lang="en-US" sz="2000" b="1" dirty="0" smtClean="0">
                <a:solidFill>
                  <a:schemeClr val="accent1"/>
                </a:solidFill>
                <a:latin typeface="Arial" pitchFamily="34" charset="0"/>
                <a:cs typeface="Arial" pitchFamily="34" charset="0"/>
              </a:rPr>
              <a:t>Advanced metrics</a:t>
            </a:r>
            <a:r>
              <a:rPr lang="en-US" sz="1600" dirty="0" smtClean="0">
                <a:solidFill>
                  <a:schemeClr val="tx1">
                    <a:lumMod val="85000"/>
                    <a:lumOff val="15000"/>
                  </a:schemeClr>
                </a:solidFill>
                <a:latin typeface="Arial" pitchFamily="34" charset="0"/>
                <a:cs typeface="Arial" pitchFamily="34" charset="0"/>
              </a:rPr>
              <a:t>, such as:</a:t>
            </a:r>
            <a:endParaRPr lang="en-US" sz="2000" dirty="0" smtClean="0">
              <a:solidFill>
                <a:schemeClr val="tx1">
                  <a:lumMod val="85000"/>
                  <a:lumOff val="15000"/>
                </a:schemeClr>
              </a:solidFill>
              <a:latin typeface="Arial" pitchFamily="34" charset="0"/>
              <a:cs typeface="Arial" pitchFamily="34" charset="0"/>
            </a:endParaRPr>
          </a:p>
          <a:p>
            <a:pPr lvl="1"/>
            <a:r>
              <a:rPr lang="en-US" sz="1800" dirty="0" smtClean="0">
                <a:solidFill>
                  <a:schemeClr val="tx1">
                    <a:lumMod val="85000"/>
                    <a:lumOff val="15000"/>
                  </a:schemeClr>
                </a:solidFill>
                <a:latin typeface="Arial" pitchFamily="34" charset="0"/>
                <a:cs typeface="Arial" pitchFamily="34" charset="0"/>
              </a:rPr>
              <a:t>Memory Pressure</a:t>
            </a:r>
          </a:p>
          <a:p>
            <a:pPr lvl="1"/>
            <a:r>
              <a:rPr lang="en-US" sz="1800" dirty="0" smtClean="0">
                <a:solidFill>
                  <a:schemeClr val="tx1">
                    <a:lumMod val="85000"/>
                    <a:lumOff val="15000"/>
                  </a:schemeClr>
                </a:solidFill>
                <a:latin typeface="Arial" pitchFamily="34" charset="0"/>
                <a:cs typeface="Arial" pitchFamily="34" charset="0"/>
              </a:rPr>
              <a:t>Memory Compression</a:t>
            </a:r>
          </a:p>
          <a:p>
            <a:pPr lvl="1">
              <a:spcBef>
                <a:spcPts val="300"/>
              </a:spcBef>
            </a:pPr>
            <a:r>
              <a:rPr lang="en-US" sz="1800" dirty="0" smtClean="0">
                <a:solidFill>
                  <a:schemeClr val="tx1">
                    <a:lumMod val="85000"/>
                    <a:lumOff val="15000"/>
                  </a:schemeClr>
                </a:solidFill>
                <a:latin typeface="Arial" pitchFamily="34" charset="0"/>
                <a:cs typeface="Arial" pitchFamily="34" charset="0"/>
              </a:rPr>
              <a:t>Memory swap file I/O</a:t>
            </a:r>
          </a:p>
          <a:p>
            <a:pPr lvl="1">
              <a:spcBef>
                <a:spcPts val="300"/>
              </a:spcBef>
            </a:pPr>
            <a:r>
              <a:rPr lang="en-US" sz="1800" dirty="0" smtClean="0">
                <a:solidFill>
                  <a:schemeClr val="tx1">
                    <a:lumMod val="85000"/>
                    <a:lumOff val="15000"/>
                  </a:schemeClr>
                </a:solidFill>
                <a:latin typeface="Arial" pitchFamily="34" charset="0"/>
                <a:cs typeface="Arial" pitchFamily="34" charset="0"/>
              </a:rPr>
              <a:t>Disk IOPS</a:t>
            </a:r>
          </a:p>
          <a:p>
            <a:pPr lvl="1">
              <a:spcBef>
                <a:spcPts val="300"/>
              </a:spcBef>
            </a:pPr>
            <a:r>
              <a:rPr lang="en-US" sz="1800" dirty="0" smtClean="0">
                <a:solidFill>
                  <a:schemeClr val="tx1">
                    <a:lumMod val="85000"/>
                    <a:lumOff val="15000"/>
                  </a:schemeClr>
                </a:solidFill>
                <a:latin typeface="Arial" pitchFamily="34" charset="0"/>
                <a:cs typeface="Arial" pitchFamily="34" charset="0"/>
              </a:rPr>
              <a:t>Disk Queue Latency</a:t>
            </a:r>
          </a:p>
          <a:p>
            <a:pPr lvl="1">
              <a:spcBef>
                <a:spcPts val="300"/>
              </a:spcBef>
            </a:pPr>
            <a:r>
              <a:rPr lang="en-US" sz="1800" dirty="0" smtClean="0">
                <a:solidFill>
                  <a:schemeClr val="tx1">
                    <a:lumMod val="85000"/>
                    <a:lumOff val="15000"/>
                  </a:schemeClr>
                </a:solidFill>
                <a:latin typeface="Arial" pitchFamily="34" charset="0"/>
                <a:cs typeface="Arial" pitchFamily="34" charset="0"/>
              </a:rPr>
              <a:t>Total network traffic</a:t>
            </a:r>
          </a:p>
          <a:p>
            <a:pPr lvl="1">
              <a:spcBef>
                <a:spcPts val="300"/>
              </a:spcBef>
            </a:pPr>
            <a:r>
              <a:rPr lang="en-US" sz="1800" dirty="0" smtClean="0">
                <a:solidFill>
                  <a:schemeClr val="tx1">
                    <a:lumMod val="85000"/>
                    <a:lumOff val="15000"/>
                  </a:schemeClr>
                </a:solidFill>
                <a:latin typeface="Arial" pitchFamily="34" charset="0"/>
                <a:cs typeface="Arial" pitchFamily="34" charset="0"/>
              </a:rPr>
              <a:t>Packet Loss</a:t>
            </a:r>
          </a:p>
        </p:txBody>
      </p:sp>
      <p:sp>
        <p:nvSpPr>
          <p:cNvPr id="5" name="Text Placeholder 2"/>
          <p:cNvSpPr txBox="1">
            <a:spLocks/>
          </p:cNvSpPr>
          <p:nvPr/>
        </p:nvSpPr>
        <p:spPr>
          <a:xfrm>
            <a:off x="4572000" y="1772816"/>
            <a:ext cx="4248472" cy="4869944"/>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
                <a:schemeClr val="accent1"/>
              </a:buClr>
              <a:buSzTx/>
              <a:buFont typeface="Wingdings" pitchFamily="2" charset="2"/>
              <a:buChar char="§"/>
              <a:tabLst/>
              <a:defRPr/>
            </a:pPr>
            <a:r>
              <a:rPr kumimoji="0" lang="en-US" sz="2400" b="0" i="0" u="none" strike="noStrike" kern="1200" cap="none" spc="0" normalizeH="0" baseline="0" noProof="0" dirty="0" smtClean="0">
                <a:ln>
                  <a:noFill/>
                </a:ln>
                <a:solidFill>
                  <a:schemeClr val="accent1"/>
                </a:solidFill>
                <a:effectLst/>
                <a:uLnTx/>
                <a:uFillTx/>
                <a:latin typeface="Arial" pitchFamily="34" charset="0"/>
                <a:ea typeface="+mn-ea"/>
                <a:cs typeface="Arial" pitchFamily="34" charset="0"/>
              </a:rPr>
              <a:t>vCenter events</a:t>
            </a:r>
            <a:r>
              <a:rPr kumimoji="0" lang="en-US" sz="2000" b="0" i="0" u="none" strike="noStrike" kern="1200" cap="none" spc="0" normalizeH="0" baseline="0" noProof="0" dirty="0" smtClean="0">
                <a:ln>
                  <a:noFill/>
                </a:ln>
                <a:solidFill>
                  <a:schemeClr val="tx1">
                    <a:lumMod val="85000"/>
                    <a:lumOff val="15000"/>
                  </a:schemeClr>
                </a:solidFill>
                <a:effectLst/>
                <a:uLnTx/>
                <a:uFillTx/>
                <a:latin typeface="Arial" pitchFamily="34" charset="0"/>
                <a:ea typeface="+mn-ea"/>
                <a:cs typeface="Arial" pitchFamily="34" charset="0"/>
              </a:rPr>
              <a:t>, such as:</a:t>
            </a:r>
          </a:p>
          <a:p>
            <a:pPr marL="742950" marR="0" lvl="1" indent="-285750" algn="l" defTabSz="914400" rtl="0" eaLnBrk="1" fontAlgn="auto" latinLnBrk="0" hangingPunct="1">
              <a:lnSpc>
                <a:spcPct val="100000"/>
              </a:lnSpc>
              <a:spcBef>
                <a:spcPct val="20000"/>
              </a:spcBef>
              <a:spcAft>
                <a:spcPts val="0"/>
              </a:spcAft>
              <a:buClr>
                <a:srgbClr val="59B948"/>
              </a:buClr>
              <a:buSzTx/>
              <a:buFont typeface="Arial" pitchFamily="34" charset="0"/>
              <a:buChar char="●"/>
              <a:tabLst/>
              <a:defRPr/>
            </a:pPr>
            <a:r>
              <a:rPr kumimoji="0" lang="en-US" sz="1800" b="0" i="0" u="none" strike="noStrike" kern="1200" cap="none" spc="0" normalizeH="0" baseline="0" noProof="0" dirty="0" smtClean="0">
                <a:ln>
                  <a:noFill/>
                </a:ln>
                <a:solidFill>
                  <a:schemeClr val="tx1">
                    <a:lumMod val="85000"/>
                    <a:lumOff val="15000"/>
                  </a:schemeClr>
                </a:solidFill>
                <a:effectLst/>
                <a:uLnTx/>
                <a:uFillTx/>
                <a:latin typeface="Arial" pitchFamily="34" charset="0"/>
                <a:ea typeface="+mn-ea"/>
                <a:cs typeface="Arial" pitchFamily="34" charset="0"/>
              </a:rPr>
              <a:t>HA/DRS cluster status</a:t>
            </a:r>
          </a:p>
          <a:p>
            <a:pPr marL="742950" marR="0" lvl="1" indent="-285750" algn="l" defTabSz="914400" rtl="0" eaLnBrk="1" fontAlgn="auto" latinLnBrk="0" hangingPunct="1">
              <a:lnSpc>
                <a:spcPct val="100000"/>
              </a:lnSpc>
              <a:spcBef>
                <a:spcPts val="300"/>
              </a:spcBef>
              <a:spcAft>
                <a:spcPts val="0"/>
              </a:spcAft>
              <a:buClr>
                <a:srgbClr val="59B948"/>
              </a:buClr>
              <a:buSzTx/>
              <a:buFont typeface="Arial" pitchFamily="34" charset="0"/>
              <a:buChar char="●"/>
              <a:tabLst/>
              <a:defRPr/>
            </a:pPr>
            <a:r>
              <a:rPr kumimoji="0" lang="en-US" sz="1800" b="0" i="0" u="none" strike="noStrike" kern="1200" cap="none" spc="0" normalizeH="0" baseline="0" noProof="0" dirty="0" smtClean="0">
                <a:ln>
                  <a:noFill/>
                </a:ln>
                <a:solidFill>
                  <a:schemeClr val="tx1">
                    <a:lumMod val="85000"/>
                    <a:lumOff val="15000"/>
                  </a:schemeClr>
                </a:solidFill>
                <a:effectLst/>
                <a:uLnTx/>
                <a:uFillTx/>
                <a:latin typeface="Arial" pitchFamily="34" charset="0"/>
                <a:ea typeface="+mn-ea"/>
                <a:cs typeface="Arial" pitchFamily="34" charset="0"/>
              </a:rPr>
              <a:t>VMotion issues</a:t>
            </a:r>
          </a:p>
          <a:p>
            <a:pPr marL="742950" marR="0" lvl="1" indent="-285750" algn="l" defTabSz="914400" rtl="0" eaLnBrk="1" fontAlgn="auto" latinLnBrk="0" hangingPunct="1">
              <a:lnSpc>
                <a:spcPct val="100000"/>
              </a:lnSpc>
              <a:spcBef>
                <a:spcPts val="300"/>
              </a:spcBef>
              <a:spcAft>
                <a:spcPts val="0"/>
              </a:spcAft>
              <a:buClr>
                <a:srgbClr val="59B948"/>
              </a:buClr>
              <a:buSzTx/>
              <a:buFont typeface="Arial" pitchFamily="34" charset="0"/>
              <a:buChar char="●"/>
              <a:tabLst/>
              <a:defRPr/>
            </a:pPr>
            <a:r>
              <a:rPr lang="en-US" dirty="0" smtClean="0">
                <a:solidFill>
                  <a:schemeClr val="tx1">
                    <a:lumMod val="85000"/>
                    <a:lumOff val="15000"/>
                  </a:schemeClr>
                </a:solidFill>
                <a:latin typeface="Arial" pitchFamily="34" charset="0"/>
                <a:cs typeface="Arial" pitchFamily="34" charset="0"/>
              </a:rPr>
              <a:t>Storage connectivity</a:t>
            </a:r>
            <a:endParaRPr kumimoji="0" lang="en-US" sz="1800" b="0" i="0" u="none" strike="noStrike" kern="1200" cap="none" spc="0" normalizeH="0" baseline="0" noProof="0" dirty="0" smtClean="0">
              <a:ln>
                <a:noFill/>
              </a:ln>
              <a:solidFill>
                <a:schemeClr val="tx1">
                  <a:lumMod val="85000"/>
                  <a:lumOff val="15000"/>
                </a:schemeClr>
              </a:solidFill>
              <a:effectLst/>
              <a:uLnTx/>
              <a:uFillTx/>
              <a:latin typeface="Arial" pitchFamily="34" charset="0"/>
              <a:ea typeface="+mn-ea"/>
              <a:cs typeface="Arial" pitchFamily="34" charset="0"/>
            </a:endParaRPr>
          </a:p>
          <a:p>
            <a:pPr marL="342900" marR="0" lvl="0" indent="-342900" algn="l" defTabSz="914400" rtl="0" eaLnBrk="1" fontAlgn="auto" latinLnBrk="0" hangingPunct="1">
              <a:lnSpc>
                <a:spcPct val="100000"/>
              </a:lnSpc>
              <a:spcBef>
                <a:spcPts val="1200"/>
              </a:spcBef>
              <a:spcAft>
                <a:spcPts val="0"/>
              </a:spcAft>
              <a:buClr>
                <a:schemeClr val="accent1"/>
              </a:buClr>
              <a:buSzTx/>
              <a:buFont typeface="Wingdings" pitchFamily="2" charset="2"/>
              <a:buChar char="§"/>
              <a:tabLst/>
              <a:defRPr/>
            </a:pPr>
            <a:r>
              <a:rPr kumimoji="0" lang="en-US" sz="2400" b="0" i="0" u="none" strike="noStrike" kern="1200" cap="none" spc="0" normalizeH="0" baseline="0" noProof="0" dirty="0" smtClean="0">
                <a:ln>
                  <a:noFill/>
                </a:ln>
                <a:solidFill>
                  <a:schemeClr val="accent1"/>
                </a:solidFill>
                <a:effectLst/>
                <a:uLnTx/>
                <a:uFillTx/>
                <a:latin typeface="Arial" pitchFamily="34" charset="0"/>
                <a:ea typeface="+mn-ea"/>
                <a:cs typeface="Arial" pitchFamily="34" charset="0"/>
              </a:rPr>
              <a:t>Hardware alerts</a:t>
            </a:r>
            <a:r>
              <a:rPr kumimoji="0" lang="en-US" sz="2000" b="0" i="0" u="none" strike="noStrike" kern="1200" cap="none" spc="0" normalizeH="0" baseline="0" noProof="0" dirty="0" smtClean="0">
                <a:ln>
                  <a:noFill/>
                </a:ln>
                <a:solidFill>
                  <a:schemeClr val="tx1">
                    <a:lumMod val="85000"/>
                    <a:lumOff val="15000"/>
                  </a:schemeClr>
                </a:solidFill>
                <a:effectLst/>
                <a:uLnTx/>
                <a:uFillTx/>
                <a:latin typeface="Arial" pitchFamily="34" charset="0"/>
                <a:ea typeface="+mn-ea"/>
                <a:cs typeface="Arial" pitchFamily="34" charset="0"/>
              </a:rPr>
              <a:t>, such as:</a:t>
            </a:r>
            <a:endParaRPr kumimoji="0" lang="en-US" sz="2400" b="0" i="0" u="none" strike="noStrike" kern="1200" cap="none" spc="0" normalizeH="0" baseline="0" noProof="0" dirty="0" smtClean="0">
              <a:ln>
                <a:noFill/>
              </a:ln>
              <a:solidFill>
                <a:schemeClr val="tx1">
                  <a:lumMod val="85000"/>
                  <a:lumOff val="15000"/>
                </a:schemeClr>
              </a:solidFill>
              <a:effectLst/>
              <a:uLnTx/>
              <a:uFillTx/>
              <a:latin typeface="Arial" pitchFamily="34" charset="0"/>
              <a:ea typeface="+mn-ea"/>
              <a:cs typeface="Arial" pitchFamily="34" charset="0"/>
            </a:endParaRPr>
          </a:p>
          <a:p>
            <a:pPr marL="742950" marR="0" lvl="1" indent="-285750" algn="l" defTabSz="914400" rtl="0" eaLnBrk="1" fontAlgn="auto" latinLnBrk="0" hangingPunct="1">
              <a:lnSpc>
                <a:spcPct val="100000"/>
              </a:lnSpc>
              <a:spcBef>
                <a:spcPct val="20000"/>
              </a:spcBef>
              <a:spcAft>
                <a:spcPts val="0"/>
              </a:spcAft>
              <a:buClr>
                <a:srgbClr val="59B948"/>
              </a:buClr>
              <a:buSzTx/>
              <a:buFont typeface="Arial" pitchFamily="34" charset="0"/>
              <a:buChar char="●"/>
              <a:tabLst/>
              <a:defRPr/>
            </a:pPr>
            <a:r>
              <a:rPr kumimoji="0" lang="en-US" sz="1800" b="0" i="0" u="none" strike="noStrike" kern="1200" cap="none" spc="0" normalizeH="0" baseline="0" noProof="0" dirty="0" smtClean="0">
                <a:ln>
                  <a:noFill/>
                </a:ln>
                <a:solidFill>
                  <a:schemeClr val="tx1">
                    <a:lumMod val="85000"/>
                    <a:lumOff val="15000"/>
                  </a:schemeClr>
                </a:solidFill>
                <a:effectLst/>
                <a:uLnTx/>
                <a:uFillTx/>
                <a:latin typeface="Arial" pitchFamily="34" charset="0"/>
                <a:ea typeface="+mn-ea"/>
                <a:cs typeface="Arial" pitchFamily="34" charset="0"/>
              </a:rPr>
              <a:t>Power supply</a:t>
            </a:r>
            <a:r>
              <a:rPr kumimoji="0" lang="en-US" sz="1800" b="0" i="0" u="none" strike="noStrike" kern="1200" cap="none" spc="0" normalizeH="0" noProof="0" dirty="0" smtClean="0">
                <a:ln>
                  <a:noFill/>
                </a:ln>
                <a:solidFill>
                  <a:schemeClr val="tx1">
                    <a:lumMod val="85000"/>
                    <a:lumOff val="15000"/>
                  </a:schemeClr>
                </a:solidFill>
                <a:effectLst/>
                <a:uLnTx/>
                <a:uFillTx/>
                <a:latin typeface="Arial" pitchFamily="34" charset="0"/>
                <a:ea typeface="+mn-ea"/>
                <a:cs typeface="Arial" pitchFamily="34" charset="0"/>
              </a:rPr>
              <a:t> failure</a:t>
            </a:r>
          </a:p>
          <a:p>
            <a:pPr marL="742950" marR="0" lvl="1" indent="-285750" algn="l" defTabSz="914400" rtl="0" eaLnBrk="1" fontAlgn="auto" latinLnBrk="0" hangingPunct="1">
              <a:lnSpc>
                <a:spcPct val="100000"/>
              </a:lnSpc>
              <a:spcBef>
                <a:spcPct val="20000"/>
              </a:spcBef>
              <a:spcAft>
                <a:spcPts val="0"/>
              </a:spcAft>
              <a:buClr>
                <a:srgbClr val="59B948"/>
              </a:buClr>
              <a:buSzTx/>
              <a:buFont typeface="Arial" pitchFamily="34" charset="0"/>
              <a:buChar char="●"/>
              <a:tabLst/>
              <a:defRPr/>
            </a:pPr>
            <a:r>
              <a:rPr lang="en-US" baseline="0" dirty="0" smtClean="0">
                <a:solidFill>
                  <a:schemeClr val="tx1">
                    <a:lumMod val="85000"/>
                    <a:lumOff val="15000"/>
                  </a:schemeClr>
                </a:solidFill>
                <a:latin typeface="Arial" pitchFamily="34" charset="0"/>
                <a:cs typeface="Arial" pitchFamily="34" charset="0"/>
              </a:rPr>
              <a:t>Temperatur</a:t>
            </a:r>
            <a:r>
              <a:rPr lang="en-US" dirty="0" smtClean="0">
                <a:solidFill>
                  <a:schemeClr val="tx1">
                    <a:lumMod val="85000"/>
                    <a:lumOff val="15000"/>
                  </a:schemeClr>
                </a:solidFill>
                <a:latin typeface="Arial" pitchFamily="34" charset="0"/>
                <a:cs typeface="Arial" pitchFamily="34" charset="0"/>
              </a:rPr>
              <a:t>e sensors</a:t>
            </a:r>
          </a:p>
          <a:p>
            <a:pPr marL="742950" marR="0" lvl="1" indent="-285750" algn="l" defTabSz="914400" rtl="0" eaLnBrk="1" fontAlgn="auto" latinLnBrk="0" hangingPunct="1">
              <a:lnSpc>
                <a:spcPct val="100000"/>
              </a:lnSpc>
              <a:spcBef>
                <a:spcPct val="20000"/>
              </a:spcBef>
              <a:spcAft>
                <a:spcPts val="0"/>
              </a:spcAft>
              <a:buClr>
                <a:srgbClr val="59B948"/>
              </a:buClr>
              <a:buSzTx/>
              <a:buFont typeface="Arial" pitchFamily="34" charset="0"/>
              <a:buChar char="●"/>
              <a:tabLst/>
              <a:defRPr/>
            </a:pPr>
            <a:r>
              <a:rPr kumimoji="0" lang="en-US" sz="1800" b="0" i="0" u="none" strike="noStrike" kern="1200" cap="none" spc="0" normalizeH="0" baseline="0" noProof="0" dirty="0" smtClean="0">
                <a:ln>
                  <a:noFill/>
                </a:ln>
                <a:solidFill>
                  <a:schemeClr val="tx1">
                    <a:lumMod val="85000"/>
                    <a:lumOff val="15000"/>
                  </a:schemeClr>
                </a:solidFill>
                <a:effectLst/>
                <a:uLnTx/>
                <a:uFillTx/>
                <a:latin typeface="Arial" pitchFamily="34" charset="0"/>
                <a:ea typeface="+mn-ea"/>
                <a:cs typeface="Arial" pitchFamily="34" charset="0"/>
              </a:rPr>
              <a:t>Fan status</a:t>
            </a:r>
          </a:p>
          <a:p>
            <a:pPr marL="742950" marR="0" lvl="1" indent="-285750" algn="l" defTabSz="914400" rtl="0" eaLnBrk="1" fontAlgn="auto" latinLnBrk="0" hangingPunct="1">
              <a:lnSpc>
                <a:spcPct val="100000"/>
              </a:lnSpc>
              <a:spcBef>
                <a:spcPct val="20000"/>
              </a:spcBef>
              <a:spcAft>
                <a:spcPts val="0"/>
              </a:spcAft>
              <a:buClr>
                <a:srgbClr val="59B948"/>
              </a:buClr>
              <a:buSzTx/>
              <a:buFont typeface="Arial" pitchFamily="34" charset="0"/>
              <a:buChar char="●"/>
              <a:tabLst/>
              <a:defRPr/>
            </a:pPr>
            <a:r>
              <a:rPr lang="en-US" dirty="0" smtClean="0">
                <a:solidFill>
                  <a:schemeClr val="tx1">
                    <a:lumMod val="85000"/>
                    <a:lumOff val="15000"/>
                  </a:schemeClr>
                </a:solidFill>
                <a:latin typeface="Arial" pitchFamily="34" charset="0"/>
                <a:cs typeface="Arial" pitchFamily="34" charset="0"/>
              </a:rPr>
              <a:t>RAID disks</a:t>
            </a:r>
            <a:endParaRPr kumimoji="0" lang="en-US" sz="1800" b="0" i="0" u="none" strike="noStrike" kern="1200" cap="none" spc="0" normalizeH="0" baseline="0" noProof="0" dirty="0" smtClean="0">
              <a:ln>
                <a:noFill/>
              </a:ln>
              <a:solidFill>
                <a:schemeClr val="tx1">
                  <a:lumMod val="85000"/>
                  <a:lumOff val="15000"/>
                </a:scheme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90234142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chemeClr val="accent1"/>
                </a:solidFill>
              </a:rPr>
              <a:t>Full and Integrated Knowledge base</a:t>
            </a:r>
            <a:endParaRPr lang="en-US" dirty="0">
              <a:solidFill>
                <a:schemeClr val="accent1"/>
              </a:solidFill>
            </a:endParaRPr>
          </a:p>
        </p:txBody>
      </p:sp>
      <p:sp>
        <p:nvSpPr>
          <p:cNvPr id="4" name="Text Placeholder 2"/>
          <p:cNvSpPr>
            <a:spLocks noGrp="1"/>
          </p:cNvSpPr>
          <p:nvPr>
            <p:ph idx="1"/>
          </p:nvPr>
        </p:nvSpPr>
        <p:spPr/>
        <p:txBody>
          <a:bodyPr>
            <a:normAutofit/>
          </a:bodyPr>
          <a:lstStyle/>
          <a:p>
            <a:pPr>
              <a:spcBef>
                <a:spcPts val="1200"/>
              </a:spcBef>
              <a:buClr>
                <a:schemeClr val="accent1"/>
              </a:buClr>
            </a:pPr>
            <a:r>
              <a:rPr lang="en-US" sz="4000" dirty="0" smtClean="0"/>
              <a:t>VMware</a:t>
            </a:r>
            <a:br>
              <a:rPr lang="en-US" sz="4000" dirty="0" smtClean="0"/>
            </a:br>
            <a:r>
              <a:rPr lang="en-US" sz="4000" dirty="0" smtClean="0"/>
              <a:t>“guru in a box”</a:t>
            </a:r>
          </a:p>
        </p:txBody>
      </p:sp>
      <p:pic>
        <p:nvPicPr>
          <p:cNvPr id="9" name="Picture 8" descr="shutterstock_44985592.jpg"/>
          <p:cNvPicPr>
            <a:picLocks noChangeAspect="1"/>
          </p:cNvPicPr>
          <p:nvPr/>
        </p:nvPicPr>
        <p:blipFill>
          <a:blip r:embed="rId3" cstate="print"/>
          <a:stretch>
            <a:fillRect/>
          </a:stretch>
        </p:blipFill>
        <p:spPr>
          <a:xfrm>
            <a:off x="5292080" y="1844824"/>
            <a:ext cx="3024336" cy="4534237"/>
          </a:xfrm>
          <a:prstGeom prst="rect">
            <a:avLst/>
          </a:prstGeom>
          <a:ln w="9525" cap="sq">
            <a:solidFill>
              <a:srgbClr val="000000"/>
            </a:solidFill>
            <a:miter lim="800000"/>
          </a:ln>
          <a:effectLst>
            <a:outerShdw blurRad="57150" dist="50800" dir="2700000" algn="tl" rotWithShape="0">
              <a:srgbClr val="000000">
                <a:alpha val="40000"/>
              </a:srgbClr>
            </a:outerShdw>
          </a:effectLst>
        </p:spPr>
      </p:pic>
      <p:sp>
        <p:nvSpPr>
          <p:cNvPr id="10" name="Rectangle 9"/>
          <p:cNvSpPr/>
          <p:nvPr/>
        </p:nvSpPr>
        <p:spPr>
          <a:xfrm>
            <a:off x="5652120" y="6381328"/>
            <a:ext cx="2232248" cy="215444"/>
          </a:xfrm>
          <a:prstGeom prst="rect">
            <a:avLst/>
          </a:prstGeom>
        </p:spPr>
        <p:txBody>
          <a:bodyPr wrap="square">
            <a:spAutoFit/>
          </a:bodyPr>
          <a:lstStyle/>
          <a:p>
            <a:r>
              <a:rPr lang="en-AU" sz="800" dirty="0" smtClean="0"/>
              <a:t>Copyright © 2003-2011 Shutterstock Images LLC</a:t>
            </a:r>
            <a:endParaRPr lang="en-AU" sz="800" dirty="0"/>
          </a:p>
        </p:txBody>
      </p:sp>
    </p:spTree>
    <p:extLst>
      <p:ext uri="{BB962C8B-B14F-4D97-AF65-F5344CB8AC3E}">
        <p14:creationId xmlns:p14="http://schemas.microsoft.com/office/powerpoint/2010/main" val="90234142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AU" dirty="0" smtClean="0"/>
              <a:t>Complete Integration</a:t>
            </a:r>
            <a:endParaRPr lang="en-AU" dirty="0"/>
          </a:p>
        </p:txBody>
      </p:sp>
      <p:sp>
        <p:nvSpPr>
          <p:cNvPr id="5" name="Subtitle 4"/>
          <p:cNvSpPr>
            <a:spLocks noGrp="1"/>
          </p:cNvSpPr>
          <p:nvPr>
            <p:ph type="subTitle" idx="1"/>
          </p:nvPr>
        </p:nvSpPr>
        <p:spPr/>
        <p:txBody>
          <a:bodyPr/>
          <a:lstStyle/>
          <a:p>
            <a:r>
              <a:rPr lang="en-AU" dirty="0" smtClean="0"/>
              <a:t>Demo’s</a:t>
            </a:r>
            <a:endParaRPr lang="en-AU"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323528" y="1988840"/>
            <a:ext cx="7772400" cy="1470025"/>
          </a:xfrm>
        </p:spPr>
        <p:txBody>
          <a:bodyPr/>
          <a:lstStyle/>
          <a:p>
            <a:r>
              <a:rPr lang="en-AU" dirty="0" smtClean="0"/>
              <a:t>Tour of the Management Pack</a:t>
            </a:r>
            <a:endParaRPr lang="en-AU" dirty="0"/>
          </a:p>
        </p:txBody>
      </p:sp>
      <p:sp>
        <p:nvSpPr>
          <p:cNvPr id="5" name="Subtitle 4"/>
          <p:cNvSpPr>
            <a:spLocks noGrp="1"/>
          </p:cNvSpPr>
          <p:nvPr>
            <p:ph type="subTitle" idx="1"/>
          </p:nvPr>
        </p:nvSpPr>
        <p:spPr/>
        <p:txBody>
          <a:bodyPr/>
          <a:lstStyle/>
          <a:p>
            <a:endParaRPr lang="en-AU"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dirty="0"/>
          </a:p>
        </p:txBody>
      </p:sp>
      <p:pic>
        <p:nvPicPr>
          <p:cNvPr id="6" name="mptour-faster.wmv">
            <a:hlinkClick r:id="" action="ppaction://media"/>
          </p:cNvPr>
          <p:cNvPicPr>
            <a:picLocks noGrp="1" noRot="1" noChangeAspect="1"/>
          </p:cNvPicPr>
          <p:nvPr>
            <p:ph idx="1"/>
            <a:videoFile r:link="rId1"/>
          </p:nvPr>
        </p:nvPicPr>
        <p:blipFill>
          <a:blip r:embed="rId3" cstate="print"/>
          <a:stretch>
            <a:fillRect/>
          </a:stretch>
        </p:blipFill>
        <p:spPr>
          <a:xfrm>
            <a:off x="251520" y="296651"/>
            <a:ext cx="8748464" cy="6561349"/>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AU" dirty="0" smtClean="0"/>
              <a:t>Topology View</a:t>
            </a:r>
            <a:endParaRPr lang="en-AU" dirty="0"/>
          </a:p>
        </p:txBody>
      </p:sp>
      <p:sp>
        <p:nvSpPr>
          <p:cNvPr id="5" name="Subtitle 4"/>
          <p:cNvSpPr>
            <a:spLocks noGrp="1"/>
          </p:cNvSpPr>
          <p:nvPr>
            <p:ph type="subTitle" idx="1"/>
          </p:nvPr>
        </p:nvSpPr>
        <p:spPr/>
        <p:txBody>
          <a:bodyPr/>
          <a:lstStyle/>
          <a:p>
            <a:endParaRPr lang="en-AU"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dirty="0"/>
          </a:p>
        </p:txBody>
      </p:sp>
      <p:pic>
        <p:nvPicPr>
          <p:cNvPr id="6" name="Topology Viewer demo.wmv">
            <a:hlinkClick r:id="" action="ppaction://media"/>
          </p:cNvPr>
          <p:cNvPicPr>
            <a:picLocks noGrp="1" noRot="1" noChangeAspect="1"/>
          </p:cNvPicPr>
          <p:nvPr>
            <p:ph idx="1"/>
            <a:videoFile r:link="rId1"/>
          </p:nvPr>
        </p:nvPicPr>
        <p:blipFill>
          <a:blip r:embed="rId3" cstate="print"/>
          <a:stretch>
            <a:fillRect/>
          </a:stretch>
        </p:blipFill>
        <p:spPr>
          <a:xfrm>
            <a:off x="251520" y="0"/>
            <a:ext cx="8892480" cy="6669361"/>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AU" dirty="0" smtClean="0"/>
              <a:t>Reporting</a:t>
            </a:r>
            <a:endParaRPr lang="en-AU" dirty="0"/>
          </a:p>
        </p:txBody>
      </p:sp>
      <p:sp>
        <p:nvSpPr>
          <p:cNvPr id="5" name="Subtitle 4"/>
          <p:cNvSpPr>
            <a:spLocks noGrp="1"/>
          </p:cNvSpPr>
          <p:nvPr>
            <p:ph type="subTitle" idx="1"/>
          </p:nvPr>
        </p:nvSpPr>
        <p:spPr/>
        <p:txBody>
          <a:bodyPr/>
          <a:lstStyle/>
          <a:p>
            <a:endParaRPr lang="en-AU"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dirty="0"/>
          </a:p>
        </p:txBody>
      </p:sp>
      <p:pic>
        <p:nvPicPr>
          <p:cNvPr id="6" name="Reporting demo.wmv">
            <a:hlinkClick r:id="" action="ppaction://media"/>
          </p:cNvPr>
          <p:cNvPicPr>
            <a:picLocks noGrp="1" noRot="1" noChangeAspect="1"/>
          </p:cNvPicPr>
          <p:nvPr>
            <p:ph idx="1"/>
            <a:videoFile r:link="rId1"/>
          </p:nvPr>
        </p:nvPicPr>
        <p:blipFill>
          <a:blip r:embed="rId3" cstate="print"/>
          <a:stretch>
            <a:fillRect/>
          </a:stretch>
        </p:blipFill>
        <p:spPr>
          <a:xfrm>
            <a:off x="0" y="0"/>
            <a:ext cx="8942784" cy="6707089"/>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AU" dirty="0" smtClean="0"/>
              <a:t>Service Level Dashboards</a:t>
            </a:r>
            <a:endParaRPr lang="en-AU" dirty="0"/>
          </a:p>
        </p:txBody>
      </p:sp>
      <p:sp>
        <p:nvSpPr>
          <p:cNvPr id="5" name="Subtitle 4"/>
          <p:cNvSpPr>
            <a:spLocks noGrp="1"/>
          </p:cNvSpPr>
          <p:nvPr>
            <p:ph type="subTitle" idx="1"/>
          </p:nvPr>
        </p:nvSpPr>
        <p:spPr/>
        <p:txBody>
          <a:bodyPr/>
          <a:lstStyle/>
          <a:p>
            <a:endParaRPr lang="en-A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Who are Veeam?</a:t>
            </a:r>
            <a:endParaRPr lang="en-AU" dirty="0"/>
          </a:p>
        </p:txBody>
      </p:sp>
      <p:pic>
        <p:nvPicPr>
          <p:cNvPr id="4" name="Content Placeholder 3" descr="veeamlogo.JPG"/>
          <p:cNvPicPr>
            <a:picLocks noGrp="1" noChangeAspect="1"/>
          </p:cNvPicPr>
          <p:nvPr>
            <p:ph idx="1"/>
          </p:nvPr>
        </p:nvPicPr>
        <p:blipFill>
          <a:blip r:embed="rId3" cstate="print"/>
          <a:stretch>
            <a:fillRect/>
          </a:stretch>
        </p:blipFill>
        <p:spPr>
          <a:xfrm>
            <a:off x="3707130" y="3949859"/>
            <a:ext cx="1729740" cy="502920"/>
          </a:xfr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41247" y="3789040"/>
            <a:ext cx="7302753" cy="2593567"/>
          </a:xfrm>
          <a:prstGeom prst="rect">
            <a:avLst/>
          </a:prstGeom>
        </p:spPr>
      </p:pic>
      <p:pic>
        <p:nvPicPr>
          <p:cNvPr id="5" name="Content Placeholder 3" descr="veeamlogo.JPG"/>
          <p:cNvPicPr>
            <a:picLocks noChangeAspect="1"/>
          </p:cNvPicPr>
          <p:nvPr/>
        </p:nvPicPr>
        <p:blipFill>
          <a:blip r:embed="rId5" cstate="print"/>
          <a:stretch>
            <a:fillRect/>
          </a:stretch>
        </p:blipFill>
        <p:spPr>
          <a:xfrm>
            <a:off x="323528" y="1916832"/>
            <a:ext cx="6571169" cy="1474678"/>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dirty="0"/>
          </a:p>
        </p:txBody>
      </p:sp>
      <p:pic>
        <p:nvPicPr>
          <p:cNvPr id="6" name="SLD demo.wmv">
            <a:hlinkClick r:id="" action="ppaction://media"/>
          </p:cNvPr>
          <p:cNvPicPr>
            <a:picLocks noGrp="1" noRot="1" noChangeAspect="1"/>
          </p:cNvPicPr>
          <p:nvPr>
            <p:ph idx="1"/>
            <a:videoFile r:link="rId1"/>
          </p:nvPr>
        </p:nvPicPr>
        <p:blipFill>
          <a:blip r:embed="rId3" cstate="print"/>
          <a:stretch>
            <a:fillRect/>
          </a:stretch>
        </p:blipFill>
        <p:spPr>
          <a:xfrm>
            <a:off x="0" y="0"/>
            <a:ext cx="8940998" cy="6705749"/>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smtClean="0"/>
              <a:t>Deployment Considerations</a:t>
            </a:r>
            <a:endParaRPr lang="en-AU" dirty="0"/>
          </a:p>
        </p:txBody>
      </p:sp>
      <p:sp>
        <p:nvSpPr>
          <p:cNvPr id="4" name="Subtitle 3"/>
          <p:cNvSpPr>
            <a:spLocks noGrp="1"/>
          </p:cNvSpPr>
          <p:nvPr>
            <p:ph type="subTitle" idx="1"/>
          </p:nvPr>
        </p:nvSpPr>
        <p:spPr/>
        <p:txBody>
          <a:bodyPr/>
          <a:lstStyle/>
          <a:p>
            <a:endParaRPr lang="en-AU"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AU" dirty="0" smtClean="0"/>
              <a:t>vSphere API</a:t>
            </a:r>
            <a:endParaRPr lang="en-AU" dirty="0"/>
          </a:p>
        </p:txBody>
      </p:sp>
      <p:sp>
        <p:nvSpPr>
          <p:cNvPr id="3" name="Content Placeholder 2"/>
          <p:cNvSpPr>
            <a:spLocks noGrp="1"/>
          </p:cNvSpPr>
          <p:nvPr>
            <p:ph idx="1"/>
          </p:nvPr>
        </p:nvSpPr>
        <p:spPr>
          <a:xfrm>
            <a:off x="457200" y="1772816"/>
            <a:ext cx="8229600" cy="4608512"/>
          </a:xfrm>
        </p:spPr>
        <p:txBody>
          <a:bodyPr>
            <a:normAutofit fontScale="47500" lnSpcReduction="20000"/>
          </a:bodyPr>
          <a:lstStyle/>
          <a:p>
            <a:pPr>
              <a:spcBef>
                <a:spcPts val="1200"/>
              </a:spcBef>
              <a:buClr>
                <a:schemeClr val="accent1"/>
              </a:buClr>
              <a:buFont typeface="Wingdings" pitchFamily="2" charset="2"/>
              <a:buChar char="§"/>
            </a:pPr>
            <a:r>
              <a:rPr lang="en-US" sz="5100" b="1" dirty="0" smtClean="0">
                <a:solidFill>
                  <a:schemeClr val="tx1">
                    <a:lumMod val="75000"/>
                    <a:lumOff val="25000"/>
                  </a:schemeClr>
                </a:solidFill>
              </a:rPr>
              <a:t>Secure</a:t>
            </a:r>
          </a:p>
          <a:p>
            <a:pPr lvl="1">
              <a:spcBef>
                <a:spcPts val="200"/>
              </a:spcBef>
            </a:pPr>
            <a:r>
              <a:rPr lang="en-US" sz="5100" dirty="0" smtClean="0">
                <a:solidFill>
                  <a:schemeClr val="tx1">
                    <a:lumMod val="75000"/>
                    <a:lumOff val="25000"/>
                  </a:schemeClr>
                </a:solidFill>
              </a:rPr>
              <a:t>AD-integrated authentication </a:t>
            </a:r>
          </a:p>
          <a:p>
            <a:pPr lvl="1">
              <a:spcBef>
                <a:spcPts val="100"/>
              </a:spcBef>
            </a:pPr>
            <a:r>
              <a:rPr lang="en-US" sz="5100" dirty="0" smtClean="0">
                <a:solidFill>
                  <a:schemeClr val="tx1">
                    <a:lumMod val="75000"/>
                    <a:lumOff val="25000"/>
                  </a:schemeClr>
                </a:solidFill>
              </a:rPr>
              <a:t>Encrypted data traffic</a:t>
            </a:r>
          </a:p>
          <a:p>
            <a:pPr>
              <a:spcBef>
                <a:spcPts val="1200"/>
              </a:spcBef>
              <a:buClr>
                <a:schemeClr val="accent1"/>
              </a:buClr>
              <a:buFont typeface="Wingdings" pitchFamily="2" charset="2"/>
              <a:buChar char="§"/>
            </a:pPr>
            <a:r>
              <a:rPr lang="en-US" sz="5100" b="1" dirty="0" smtClean="0">
                <a:solidFill>
                  <a:schemeClr val="tx1">
                    <a:lumMod val="75000"/>
                    <a:lumOff val="25000"/>
                  </a:schemeClr>
                </a:solidFill>
              </a:rPr>
              <a:t>Scalable</a:t>
            </a:r>
          </a:p>
          <a:p>
            <a:pPr lvl="1">
              <a:spcBef>
                <a:spcPts val="200"/>
              </a:spcBef>
            </a:pPr>
            <a:r>
              <a:rPr lang="en-US" sz="5100" dirty="0" smtClean="0">
                <a:solidFill>
                  <a:schemeClr val="tx1">
                    <a:lumMod val="75000"/>
                    <a:lumOff val="25000"/>
                  </a:schemeClr>
                </a:solidFill>
              </a:rPr>
              <a:t>Supports hundreds of ESX(i) hosts from one vCenter connection</a:t>
            </a:r>
          </a:p>
          <a:p>
            <a:pPr>
              <a:spcBef>
                <a:spcPts val="1200"/>
              </a:spcBef>
              <a:buClr>
                <a:schemeClr val="accent1"/>
              </a:buClr>
              <a:buFont typeface="Wingdings" pitchFamily="2" charset="2"/>
              <a:buChar char="§"/>
            </a:pPr>
            <a:r>
              <a:rPr lang="en-US" sz="5100" b="1" dirty="0" smtClean="0">
                <a:solidFill>
                  <a:schemeClr val="tx1">
                    <a:lumMod val="75000"/>
                    <a:lumOff val="25000"/>
                  </a:schemeClr>
                </a:solidFill>
              </a:rPr>
              <a:t>Easy to configure</a:t>
            </a:r>
          </a:p>
          <a:p>
            <a:pPr lvl="1">
              <a:spcBef>
                <a:spcPts val="200"/>
              </a:spcBef>
            </a:pPr>
            <a:r>
              <a:rPr lang="en-US" sz="5100" dirty="0" smtClean="0">
                <a:solidFill>
                  <a:schemeClr val="tx1">
                    <a:lumMod val="75000"/>
                    <a:lumOff val="25000"/>
                  </a:schemeClr>
                </a:solidFill>
              </a:rPr>
              <a:t>One port to open, one user to configure</a:t>
            </a:r>
          </a:p>
          <a:p>
            <a:pPr>
              <a:spcBef>
                <a:spcPts val="1200"/>
              </a:spcBef>
              <a:buClr>
                <a:schemeClr val="accent1"/>
              </a:buClr>
              <a:buFont typeface="Wingdings" pitchFamily="2" charset="2"/>
              <a:buChar char="§"/>
            </a:pPr>
            <a:r>
              <a:rPr lang="en-US" sz="5100" b="1" dirty="0" smtClean="0">
                <a:solidFill>
                  <a:schemeClr val="tx1">
                    <a:lumMod val="75000"/>
                    <a:lumOff val="25000"/>
                  </a:schemeClr>
                </a:solidFill>
              </a:rPr>
              <a:t>Rich data source</a:t>
            </a:r>
          </a:p>
          <a:p>
            <a:pPr lvl="1">
              <a:spcBef>
                <a:spcPts val="200"/>
              </a:spcBef>
            </a:pPr>
            <a:r>
              <a:rPr lang="en-US" sz="5100" dirty="0" smtClean="0">
                <a:solidFill>
                  <a:schemeClr val="tx1">
                    <a:lumMod val="75000"/>
                    <a:lumOff val="25000"/>
                  </a:schemeClr>
                </a:solidFill>
              </a:rPr>
              <a:t>Provides hundreds of events, metrics and properties</a:t>
            </a:r>
          </a:p>
          <a:p>
            <a:pPr lvl="1">
              <a:spcBef>
                <a:spcPts val="100"/>
              </a:spcBef>
            </a:pPr>
            <a:r>
              <a:rPr lang="en-US" sz="5100" dirty="0" smtClean="0">
                <a:solidFill>
                  <a:schemeClr val="tx1">
                    <a:lumMod val="75000"/>
                    <a:lumOff val="25000"/>
                  </a:schemeClr>
                </a:solidFill>
              </a:rPr>
              <a:t>Very granular</a:t>
            </a:r>
          </a:p>
          <a:p>
            <a:endParaRPr lang="en-AU"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8"/>
          <p:cNvGrpSpPr/>
          <p:nvPr/>
        </p:nvGrpSpPr>
        <p:grpSpPr>
          <a:xfrm>
            <a:off x="3086100" y="1666175"/>
            <a:ext cx="3017520" cy="3657600"/>
            <a:chOff x="152400" y="2438400"/>
            <a:chExt cx="2685714" cy="3657600"/>
          </a:xfrm>
        </p:grpSpPr>
        <p:pic>
          <p:nvPicPr>
            <p:cNvPr id="10" name="Picture 9" descr="SPI diagram_base_only.png"/>
            <p:cNvPicPr>
              <a:picLocks/>
            </p:cNvPicPr>
            <p:nvPr/>
          </p:nvPicPr>
          <p:blipFill>
            <a:blip r:embed="rId4" cstate="print"/>
            <a:stretch>
              <a:fillRect/>
            </a:stretch>
          </p:blipFill>
          <p:spPr>
            <a:xfrm>
              <a:off x="429981" y="2438400"/>
              <a:ext cx="2130552" cy="3657600"/>
            </a:xfrm>
            <a:prstGeom prst="rect">
              <a:avLst/>
            </a:prstGeom>
          </p:spPr>
        </p:pic>
        <p:pic>
          <p:nvPicPr>
            <p:cNvPr id="11" name="Picture 10" descr="SPI diagram_base_circle.png"/>
            <p:cNvPicPr>
              <a:picLocks noChangeAspect="1"/>
            </p:cNvPicPr>
            <p:nvPr/>
          </p:nvPicPr>
          <p:blipFill>
            <a:blip r:embed="rId5" cstate="print"/>
            <a:srcRect t="48930" b="5674"/>
            <a:stretch>
              <a:fillRect/>
            </a:stretch>
          </p:blipFill>
          <p:spPr>
            <a:xfrm>
              <a:off x="152400" y="3657600"/>
              <a:ext cx="2685714" cy="1828800"/>
            </a:xfrm>
            <a:prstGeom prst="rect">
              <a:avLst/>
            </a:prstGeom>
          </p:spPr>
        </p:pic>
      </p:grpSp>
      <p:pic>
        <p:nvPicPr>
          <p:cNvPr id="1026" name="Picture 2"/>
          <p:cNvPicPr>
            <a:picLocks noChangeAspect="1" noChangeArrowheads="1"/>
          </p:cNvPicPr>
          <p:nvPr/>
        </p:nvPicPr>
        <p:blipFill>
          <a:blip r:embed="rId6" cstate="print"/>
          <a:srcRect/>
          <a:stretch>
            <a:fillRect/>
          </a:stretch>
        </p:blipFill>
        <p:spPr bwMode="auto">
          <a:xfrm>
            <a:off x="4114800" y="2428175"/>
            <a:ext cx="937778" cy="1506667"/>
          </a:xfrm>
          <a:prstGeom prst="rect">
            <a:avLst/>
          </a:prstGeom>
          <a:noFill/>
          <a:ln w="9525">
            <a:noFill/>
            <a:miter lim="800000"/>
            <a:headEnd/>
            <a:tailEnd/>
          </a:ln>
          <a:effectLst/>
        </p:spPr>
      </p:pic>
      <p:grpSp>
        <p:nvGrpSpPr>
          <p:cNvPr id="5" name="Group 11"/>
          <p:cNvGrpSpPr/>
          <p:nvPr/>
        </p:nvGrpSpPr>
        <p:grpSpPr>
          <a:xfrm>
            <a:off x="6248400" y="1666175"/>
            <a:ext cx="3017520" cy="3657600"/>
            <a:chOff x="152400" y="2438400"/>
            <a:chExt cx="2685714" cy="3657600"/>
          </a:xfrm>
        </p:grpSpPr>
        <p:pic>
          <p:nvPicPr>
            <p:cNvPr id="13" name="Picture 12" descr="SPI diagram_base_only.png"/>
            <p:cNvPicPr>
              <a:picLocks/>
            </p:cNvPicPr>
            <p:nvPr/>
          </p:nvPicPr>
          <p:blipFill>
            <a:blip r:embed="rId4" cstate="print"/>
            <a:stretch>
              <a:fillRect/>
            </a:stretch>
          </p:blipFill>
          <p:spPr>
            <a:xfrm>
              <a:off x="429981" y="2438400"/>
              <a:ext cx="2130552" cy="3657600"/>
            </a:xfrm>
            <a:prstGeom prst="rect">
              <a:avLst/>
            </a:prstGeom>
          </p:spPr>
        </p:pic>
        <p:pic>
          <p:nvPicPr>
            <p:cNvPr id="14" name="Picture 13" descr="SPI diagram_base_circle.png"/>
            <p:cNvPicPr>
              <a:picLocks noChangeAspect="1"/>
            </p:cNvPicPr>
            <p:nvPr/>
          </p:nvPicPr>
          <p:blipFill>
            <a:blip r:embed="rId5" cstate="print"/>
            <a:srcRect t="48930" b="5674"/>
            <a:stretch>
              <a:fillRect/>
            </a:stretch>
          </p:blipFill>
          <p:spPr>
            <a:xfrm>
              <a:off x="152400" y="3657600"/>
              <a:ext cx="2685714" cy="1828800"/>
            </a:xfrm>
            <a:prstGeom prst="rect">
              <a:avLst/>
            </a:prstGeom>
          </p:spPr>
        </p:pic>
      </p:grpSp>
      <p:pic>
        <p:nvPicPr>
          <p:cNvPr id="91" name="Picture 11" descr="E:\_VEEAM_files\datasheet-template\diagrams\nworks\diagram_graphics\servervcenter.png"/>
          <p:cNvPicPr>
            <a:picLocks noChangeAspect="1" noChangeArrowheads="1"/>
          </p:cNvPicPr>
          <p:nvPr/>
        </p:nvPicPr>
        <p:blipFill>
          <a:blip r:embed="rId7" cstate="print"/>
          <a:srcRect l="23317" r="19902" b="29025"/>
          <a:stretch>
            <a:fillRect/>
          </a:stretch>
        </p:blipFill>
        <p:spPr bwMode="auto">
          <a:xfrm>
            <a:off x="6858000" y="2351975"/>
            <a:ext cx="1364556" cy="1549925"/>
          </a:xfrm>
          <a:prstGeom prst="rect">
            <a:avLst/>
          </a:prstGeom>
          <a:noFill/>
        </p:spPr>
      </p:pic>
      <p:pic>
        <p:nvPicPr>
          <p:cNvPr id="17" name="Picture 11" descr="E:\_VEEAM_files\datasheet-template\diagrams\nworks\diagram_graphics\servervcenter.png"/>
          <p:cNvPicPr>
            <a:picLocks noChangeAspect="1" noChangeArrowheads="1"/>
          </p:cNvPicPr>
          <p:nvPr/>
        </p:nvPicPr>
        <p:blipFill>
          <a:blip r:embed="rId7" cstate="print"/>
          <a:srcRect l="23317" r="19902" b="29025"/>
          <a:stretch>
            <a:fillRect/>
          </a:stretch>
        </p:blipFill>
        <p:spPr bwMode="auto">
          <a:xfrm>
            <a:off x="6865044" y="2656775"/>
            <a:ext cx="1364556" cy="1549925"/>
          </a:xfrm>
          <a:prstGeom prst="rect">
            <a:avLst/>
          </a:prstGeom>
          <a:noFill/>
        </p:spPr>
      </p:pic>
      <p:pic>
        <p:nvPicPr>
          <p:cNvPr id="92" name="Picture 11" descr="E:\_VEEAM_files\datasheet-template\diagrams\nworks\diagram_graphics\servervcenter.png"/>
          <p:cNvPicPr>
            <a:picLocks noChangeAspect="1" noChangeArrowheads="1"/>
          </p:cNvPicPr>
          <p:nvPr/>
        </p:nvPicPr>
        <p:blipFill>
          <a:blip r:embed="rId7" cstate="print"/>
          <a:srcRect l="23317" r="19902" b="29025"/>
          <a:stretch>
            <a:fillRect/>
          </a:stretch>
        </p:blipFill>
        <p:spPr bwMode="auto">
          <a:xfrm>
            <a:off x="7474644" y="2630850"/>
            <a:ext cx="1364556" cy="1549925"/>
          </a:xfrm>
          <a:prstGeom prst="rect">
            <a:avLst/>
          </a:prstGeom>
          <a:noFill/>
        </p:spPr>
      </p:pic>
      <p:grpSp>
        <p:nvGrpSpPr>
          <p:cNvPr id="6" name="Group 43"/>
          <p:cNvGrpSpPr/>
          <p:nvPr/>
        </p:nvGrpSpPr>
        <p:grpSpPr>
          <a:xfrm>
            <a:off x="7592118" y="3494975"/>
            <a:ext cx="561282" cy="817290"/>
            <a:chOff x="7263969" y="3520985"/>
            <a:chExt cx="439465" cy="639909"/>
          </a:xfrm>
        </p:grpSpPr>
        <p:pic>
          <p:nvPicPr>
            <p:cNvPr id="19" name="Picture 9" descr="E:\_VEEAM_files\datasheet-template\diagrams\nworks\diagram_graphics\serverEXS.png"/>
            <p:cNvPicPr>
              <a:picLocks noChangeAspect="1" noChangeArrowheads="1"/>
            </p:cNvPicPr>
            <p:nvPr/>
          </p:nvPicPr>
          <p:blipFill>
            <a:blip r:embed="rId8" cstate="print"/>
            <a:srcRect l="29807" r="28212" b="32122"/>
            <a:stretch>
              <a:fillRect/>
            </a:stretch>
          </p:blipFill>
          <p:spPr bwMode="auto">
            <a:xfrm>
              <a:off x="7263969" y="3525118"/>
              <a:ext cx="439465" cy="635776"/>
            </a:xfrm>
            <a:prstGeom prst="rect">
              <a:avLst/>
            </a:prstGeom>
            <a:noFill/>
          </p:spPr>
        </p:pic>
        <p:pic>
          <p:nvPicPr>
            <p:cNvPr id="20" name="Picture 8" descr="E:\_VEEAM_files\datasheet-template\diagrams\nworks\diagram_graphics\serverarrow.png"/>
            <p:cNvPicPr>
              <a:picLocks noChangeAspect="1" noChangeArrowheads="1"/>
            </p:cNvPicPr>
            <p:nvPr/>
          </p:nvPicPr>
          <p:blipFill>
            <a:blip r:embed="rId9" cstate="print"/>
            <a:srcRect/>
            <a:stretch>
              <a:fillRect/>
            </a:stretch>
          </p:blipFill>
          <p:spPr bwMode="auto">
            <a:xfrm>
              <a:off x="7348629" y="3591234"/>
              <a:ext cx="247934" cy="180441"/>
            </a:xfrm>
            <a:prstGeom prst="rect">
              <a:avLst/>
            </a:prstGeom>
            <a:noFill/>
          </p:spPr>
        </p:pic>
        <p:pic>
          <p:nvPicPr>
            <p:cNvPr id="21" name="Picture 4" descr="E:\_VEEAM_files\datasheet-template\diagrams\nworks\diagram_graphics\blueboxvm.png"/>
            <p:cNvPicPr>
              <a:picLocks noChangeAspect="1" noChangeArrowheads="1"/>
            </p:cNvPicPr>
            <p:nvPr/>
          </p:nvPicPr>
          <p:blipFill>
            <a:blip r:embed="rId10" cstate="print"/>
            <a:srcRect/>
            <a:stretch>
              <a:fillRect/>
            </a:stretch>
          </p:blipFill>
          <p:spPr bwMode="auto">
            <a:xfrm>
              <a:off x="7476728" y="3520985"/>
              <a:ext cx="89532" cy="137741"/>
            </a:xfrm>
            <a:prstGeom prst="rect">
              <a:avLst/>
            </a:prstGeom>
            <a:noFill/>
          </p:spPr>
        </p:pic>
        <p:pic>
          <p:nvPicPr>
            <p:cNvPr id="22" name="Picture 4" descr="E:\_VEEAM_files\datasheet-template\diagrams\nworks\diagram_graphics\blueboxvm.png"/>
            <p:cNvPicPr>
              <a:picLocks noChangeAspect="1" noChangeArrowheads="1"/>
            </p:cNvPicPr>
            <p:nvPr/>
          </p:nvPicPr>
          <p:blipFill>
            <a:blip r:embed="rId10" cstate="print"/>
            <a:srcRect/>
            <a:stretch>
              <a:fillRect/>
            </a:stretch>
          </p:blipFill>
          <p:spPr bwMode="auto">
            <a:xfrm>
              <a:off x="7431255" y="3549900"/>
              <a:ext cx="89532" cy="137741"/>
            </a:xfrm>
            <a:prstGeom prst="rect">
              <a:avLst/>
            </a:prstGeom>
            <a:noFill/>
          </p:spPr>
        </p:pic>
        <p:pic>
          <p:nvPicPr>
            <p:cNvPr id="23" name="Picture 4" descr="E:\_VEEAM_files\datasheet-template\diagrams\nworks\diagram_graphics\blueboxvm.png"/>
            <p:cNvPicPr>
              <a:picLocks noChangeAspect="1" noChangeArrowheads="1"/>
            </p:cNvPicPr>
            <p:nvPr/>
          </p:nvPicPr>
          <p:blipFill>
            <a:blip r:embed="rId10" cstate="print"/>
            <a:srcRect/>
            <a:stretch>
              <a:fillRect/>
            </a:stretch>
          </p:blipFill>
          <p:spPr bwMode="auto">
            <a:xfrm>
              <a:off x="7381663" y="3578829"/>
              <a:ext cx="89532" cy="137741"/>
            </a:xfrm>
            <a:prstGeom prst="rect">
              <a:avLst/>
            </a:prstGeom>
            <a:noFill/>
          </p:spPr>
        </p:pic>
      </p:grpSp>
      <p:grpSp>
        <p:nvGrpSpPr>
          <p:cNvPr id="8" name="Group 64"/>
          <p:cNvGrpSpPr/>
          <p:nvPr/>
        </p:nvGrpSpPr>
        <p:grpSpPr>
          <a:xfrm>
            <a:off x="8049126" y="3478615"/>
            <a:ext cx="501145" cy="822476"/>
            <a:chOff x="7540205" y="3673877"/>
            <a:chExt cx="392379" cy="643969"/>
          </a:xfrm>
        </p:grpSpPr>
        <p:pic>
          <p:nvPicPr>
            <p:cNvPr id="25" name="Picture 10" descr="E:\_VEEAM_files\datasheet-template\diagrams\nworks\diagram_graphics\serverEXSi.png"/>
            <p:cNvPicPr>
              <a:picLocks noChangeAspect="1" noChangeArrowheads="1"/>
            </p:cNvPicPr>
            <p:nvPr/>
          </p:nvPicPr>
          <p:blipFill>
            <a:blip r:embed="rId11" cstate="print"/>
            <a:srcRect l="32116" r="30401" b="32571"/>
            <a:stretch>
              <a:fillRect/>
            </a:stretch>
          </p:blipFill>
          <p:spPr bwMode="auto">
            <a:xfrm>
              <a:off x="7540205" y="3686274"/>
              <a:ext cx="392379" cy="631572"/>
            </a:xfrm>
            <a:prstGeom prst="rect">
              <a:avLst/>
            </a:prstGeom>
            <a:noFill/>
          </p:spPr>
        </p:pic>
        <p:pic>
          <p:nvPicPr>
            <p:cNvPr id="26" name="Picture 8" descr="E:\_VEEAM_files\datasheet-template\diagrams\nworks\diagram_graphics\serverarrow.png"/>
            <p:cNvPicPr>
              <a:picLocks noChangeAspect="1" noChangeArrowheads="1"/>
            </p:cNvPicPr>
            <p:nvPr/>
          </p:nvPicPr>
          <p:blipFill>
            <a:blip r:embed="rId9" cstate="print"/>
            <a:srcRect/>
            <a:stretch>
              <a:fillRect/>
            </a:stretch>
          </p:blipFill>
          <p:spPr bwMode="auto">
            <a:xfrm>
              <a:off x="7608959" y="3744126"/>
              <a:ext cx="247934" cy="180441"/>
            </a:xfrm>
            <a:prstGeom prst="rect">
              <a:avLst/>
            </a:prstGeom>
            <a:noFill/>
          </p:spPr>
        </p:pic>
        <p:pic>
          <p:nvPicPr>
            <p:cNvPr id="27" name="Picture 4" descr="E:\_VEEAM_files\datasheet-template\diagrams\nworks\diagram_graphics\blueboxvm.png"/>
            <p:cNvPicPr>
              <a:picLocks noChangeAspect="1" noChangeArrowheads="1"/>
            </p:cNvPicPr>
            <p:nvPr/>
          </p:nvPicPr>
          <p:blipFill>
            <a:blip r:embed="rId10" cstate="print"/>
            <a:srcRect/>
            <a:stretch>
              <a:fillRect/>
            </a:stretch>
          </p:blipFill>
          <p:spPr bwMode="auto">
            <a:xfrm>
              <a:off x="7737059" y="3673877"/>
              <a:ext cx="89532" cy="137741"/>
            </a:xfrm>
            <a:prstGeom prst="rect">
              <a:avLst/>
            </a:prstGeom>
            <a:noFill/>
          </p:spPr>
        </p:pic>
        <p:pic>
          <p:nvPicPr>
            <p:cNvPr id="28" name="Picture 4" descr="E:\_VEEAM_files\datasheet-template\diagrams\nworks\diagram_graphics\blueboxvm.png"/>
            <p:cNvPicPr>
              <a:picLocks noChangeAspect="1" noChangeArrowheads="1"/>
            </p:cNvPicPr>
            <p:nvPr/>
          </p:nvPicPr>
          <p:blipFill>
            <a:blip r:embed="rId10" cstate="print"/>
            <a:srcRect/>
            <a:stretch>
              <a:fillRect/>
            </a:stretch>
          </p:blipFill>
          <p:spPr bwMode="auto">
            <a:xfrm>
              <a:off x="7691586" y="3702793"/>
              <a:ext cx="89532" cy="137741"/>
            </a:xfrm>
            <a:prstGeom prst="rect">
              <a:avLst/>
            </a:prstGeom>
            <a:noFill/>
          </p:spPr>
        </p:pic>
        <p:pic>
          <p:nvPicPr>
            <p:cNvPr id="29" name="Picture 4" descr="E:\_VEEAM_files\datasheet-template\diagrams\nworks\diagram_graphics\blueboxvm.png"/>
            <p:cNvPicPr>
              <a:picLocks noChangeAspect="1" noChangeArrowheads="1"/>
            </p:cNvPicPr>
            <p:nvPr/>
          </p:nvPicPr>
          <p:blipFill>
            <a:blip r:embed="rId10" cstate="print"/>
            <a:srcRect/>
            <a:stretch>
              <a:fillRect/>
            </a:stretch>
          </p:blipFill>
          <p:spPr bwMode="auto">
            <a:xfrm>
              <a:off x="7641994" y="3731721"/>
              <a:ext cx="89532" cy="137741"/>
            </a:xfrm>
            <a:prstGeom prst="rect">
              <a:avLst/>
            </a:prstGeom>
            <a:noFill/>
          </p:spPr>
        </p:pic>
      </p:grpSp>
      <p:grpSp>
        <p:nvGrpSpPr>
          <p:cNvPr id="9" name="Group 92"/>
          <p:cNvGrpSpPr/>
          <p:nvPr/>
        </p:nvGrpSpPr>
        <p:grpSpPr>
          <a:xfrm>
            <a:off x="-76200" y="1666175"/>
            <a:ext cx="3017520" cy="3657600"/>
            <a:chOff x="-76200" y="2438400"/>
            <a:chExt cx="3017520" cy="3657600"/>
          </a:xfrm>
        </p:grpSpPr>
        <p:grpSp>
          <p:nvGrpSpPr>
            <p:cNvPr id="12" name="Group 7"/>
            <p:cNvGrpSpPr/>
            <p:nvPr/>
          </p:nvGrpSpPr>
          <p:grpSpPr>
            <a:xfrm>
              <a:off x="-76200" y="2438400"/>
              <a:ext cx="3017520" cy="3657600"/>
              <a:chOff x="152400" y="2438400"/>
              <a:chExt cx="2685714" cy="3657600"/>
            </a:xfrm>
          </p:grpSpPr>
          <p:pic>
            <p:nvPicPr>
              <p:cNvPr id="4" name="Picture 3" descr="SPI diagram_base_only.png"/>
              <p:cNvPicPr>
                <a:picLocks/>
              </p:cNvPicPr>
              <p:nvPr/>
            </p:nvPicPr>
            <p:blipFill>
              <a:blip r:embed="rId4" cstate="print"/>
              <a:stretch>
                <a:fillRect/>
              </a:stretch>
            </p:blipFill>
            <p:spPr>
              <a:xfrm>
                <a:off x="429981" y="2438400"/>
                <a:ext cx="2130552" cy="3657600"/>
              </a:xfrm>
              <a:prstGeom prst="rect">
                <a:avLst/>
              </a:prstGeom>
            </p:spPr>
          </p:pic>
          <p:pic>
            <p:nvPicPr>
              <p:cNvPr id="7" name="Picture 6" descr="SPI diagram_base_circle.png"/>
              <p:cNvPicPr>
                <a:picLocks noChangeAspect="1"/>
              </p:cNvPicPr>
              <p:nvPr/>
            </p:nvPicPr>
            <p:blipFill>
              <a:blip r:embed="rId5" cstate="print"/>
              <a:srcRect t="48930" b="5674"/>
              <a:stretch>
                <a:fillRect/>
              </a:stretch>
            </p:blipFill>
            <p:spPr>
              <a:xfrm>
                <a:off x="152400" y="3657600"/>
                <a:ext cx="2685714" cy="1828800"/>
              </a:xfrm>
              <a:prstGeom prst="rect">
                <a:avLst/>
              </a:prstGeom>
            </p:spPr>
          </p:pic>
        </p:grpSp>
        <p:pic>
          <p:nvPicPr>
            <p:cNvPr id="16" name="Picture 7" descr="E:\_VEEAM_files\datasheet-template\diagrams\nworks\diagram_graphics\server.png"/>
            <p:cNvPicPr>
              <a:picLocks noChangeAspect="1" noChangeArrowheads="1"/>
            </p:cNvPicPr>
            <p:nvPr/>
          </p:nvPicPr>
          <p:blipFill>
            <a:blip r:embed="rId12" cstate="print"/>
            <a:srcRect l="26226" r="29461" b="31741"/>
            <a:stretch>
              <a:fillRect/>
            </a:stretch>
          </p:blipFill>
          <p:spPr bwMode="auto">
            <a:xfrm>
              <a:off x="685800" y="3324726"/>
              <a:ext cx="1291874" cy="1739441"/>
            </a:xfrm>
            <a:prstGeom prst="rect">
              <a:avLst/>
            </a:prstGeom>
            <a:noFill/>
          </p:spPr>
        </p:pic>
        <p:sp>
          <p:nvSpPr>
            <p:cNvPr id="36" name="TextBox 35"/>
            <p:cNvSpPr txBox="1"/>
            <p:nvPr/>
          </p:nvSpPr>
          <p:spPr>
            <a:xfrm>
              <a:off x="461294" y="2606842"/>
              <a:ext cx="1900184" cy="746358"/>
            </a:xfrm>
            <a:prstGeom prst="rect">
              <a:avLst/>
            </a:prstGeom>
            <a:noFill/>
          </p:spPr>
          <p:txBody>
            <a:bodyPr wrap="square" rtlCol="0">
              <a:spAutoFit/>
            </a:bodyPr>
            <a:lstStyle/>
            <a:p>
              <a:pPr algn="ctr">
                <a:spcAft>
                  <a:spcPts val="300"/>
                </a:spcAft>
              </a:pPr>
              <a:r>
                <a:rPr lang="en-US" sz="1100" b="1" dirty="0" smtClean="0">
                  <a:latin typeface="Arial" pitchFamily="34" charset="0"/>
                  <a:cs typeface="Arial" pitchFamily="34" charset="0"/>
                </a:rPr>
                <a:t>Microsoft System Center</a:t>
              </a:r>
            </a:p>
            <a:p>
              <a:pPr marL="73152" indent="-73152" algn="ctr">
                <a:spcBef>
                  <a:spcPts val="0"/>
                </a:spcBef>
              </a:pPr>
              <a:r>
                <a:rPr lang="en-US" sz="1200" dirty="0" smtClean="0">
                  <a:latin typeface="Arial" pitchFamily="34" charset="0"/>
                  <a:cs typeface="Arial" pitchFamily="34" charset="0"/>
                </a:rPr>
                <a:t>Operations Manager</a:t>
              </a:r>
              <a:endParaRPr lang="en-US" sz="900" dirty="0" smtClean="0">
                <a:latin typeface="Arial" pitchFamily="34" charset="0"/>
                <a:cs typeface="Arial" pitchFamily="34" charset="0"/>
              </a:endParaRPr>
            </a:p>
            <a:p>
              <a:pPr marL="73152" indent="-73152">
                <a:spcBef>
                  <a:spcPts val="0"/>
                </a:spcBef>
              </a:pPr>
              <a:endParaRPr lang="en-US" sz="900" dirty="0" smtClean="0">
                <a:latin typeface="Arial" pitchFamily="34" charset="0"/>
                <a:cs typeface="Arial" pitchFamily="34" charset="0"/>
              </a:endParaRPr>
            </a:p>
            <a:p>
              <a:endParaRPr lang="en-US" sz="800" dirty="0">
                <a:cs typeface="Arial" pitchFamily="34" charset="0"/>
              </a:endParaRPr>
            </a:p>
          </p:txBody>
        </p:sp>
      </p:grpSp>
      <p:sp>
        <p:nvSpPr>
          <p:cNvPr id="37" name="TextBox 36"/>
          <p:cNvSpPr txBox="1"/>
          <p:nvPr/>
        </p:nvSpPr>
        <p:spPr>
          <a:xfrm>
            <a:off x="3602258" y="1834617"/>
            <a:ext cx="1944300" cy="430887"/>
          </a:xfrm>
          <a:prstGeom prst="rect">
            <a:avLst/>
          </a:prstGeom>
          <a:noFill/>
        </p:spPr>
        <p:txBody>
          <a:bodyPr wrap="square" rtlCol="0">
            <a:spAutoFit/>
          </a:bodyPr>
          <a:lstStyle/>
          <a:p>
            <a:pPr algn="ctr">
              <a:spcAft>
                <a:spcPts val="300"/>
              </a:spcAft>
            </a:pPr>
            <a:r>
              <a:rPr lang="en-US" sz="1100" b="1" dirty="0" smtClean="0">
                <a:latin typeface="Arial" pitchFamily="34" charset="0"/>
                <a:cs typeface="Arial" pitchFamily="34" charset="0"/>
              </a:rPr>
              <a:t>nworks</a:t>
            </a:r>
            <a:br>
              <a:rPr lang="en-US" sz="1100" b="1" dirty="0" smtClean="0">
                <a:latin typeface="Arial" pitchFamily="34" charset="0"/>
                <a:cs typeface="Arial" pitchFamily="34" charset="0"/>
              </a:rPr>
            </a:br>
            <a:r>
              <a:rPr lang="en-US" sz="1100" b="1" dirty="0" smtClean="0">
                <a:latin typeface="Arial" pitchFamily="34" charset="0"/>
                <a:cs typeface="Arial" pitchFamily="34" charset="0"/>
              </a:rPr>
              <a:t>Management Pack</a:t>
            </a:r>
            <a:endParaRPr lang="en-US" sz="800" dirty="0">
              <a:cs typeface="Arial" pitchFamily="34" charset="0"/>
            </a:endParaRPr>
          </a:p>
        </p:txBody>
      </p:sp>
      <p:sp>
        <p:nvSpPr>
          <p:cNvPr id="38" name="TextBox 37"/>
          <p:cNvSpPr txBox="1"/>
          <p:nvPr/>
        </p:nvSpPr>
        <p:spPr>
          <a:xfrm>
            <a:off x="6770574" y="1834617"/>
            <a:ext cx="1900184" cy="438582"/>
          </a:xfrm>
          <a:prstGeom prst="rect">
            <a:avLst/>
          </a:prstGeom>
          <a:noFill/>
        </p:spPr>
        <p:txBody>
          <a:bodyPr wrap="square" rtlCol="0">
            <a:spAutoFit/>
          </a:bodyPr>
          <a:lstStyle/>
          <a:p>
            <a:pPr algn="ctr">
              <a:spcAft>
                <a:spcPts val="300"/>
              </a:spcAft>
            </a:pPr>
            <a:r>
              <a:rPr lang="en-US" sz="1100" b="1" dirty="0" smtClean="0">
                <a:latin typeface="Arial" pitchFamily="34" charset="0"/>
                <a:cs typeface="Arial" pitchFamily="34" charset="0"/>
              </a:rPr>
              <a:t>VMware </a:t>
            </a:r>
          </a:p>
          <a:p>
            <a:pPr algn="ctr">
              <a:spcAft>
                <a:spcPts val="300"/>
              </a:spcAft>
            </a:pPr>
            <a:r>
              <a:rPr lang="en-US" sz="900" dirty="0" smtClean="0">
                <a:latin typeface="Arial" pitchFamily="34" charset="0"/>
                <a:cs typeface="Arial" pitchFamily="34" charset="0"/>
              </a:rPr>
              <a:t>vSphere 4 and VI3</a:t>
            </a:r>
            <a:endParaRPr lang="en-US" sz="800" dirty="0">
              <a:cs typeface="Arial" pitchFamily="34" charset="0"/>
            </a:endParaRPr>
          </a:p>
        </p:txBody>
      </p:sp>
      <p:sp>
        <p:nvSpPr>
          <p:cNvPr id="41" name="TextBox 40"/>
          <p:cNvSpPr txBox="1"/>
          <p:nvPr/>
        </p:nvSpPr>
        <p:spPr>
          <a:xfrm>
            <a:off x="3604177" y="4287455"/>
            <a:ext cx="1898265" cy="1020792"/>
          </a:xfrm>
          <a:prstGeom prst="rect">
            <a:avLst/>
          </a:prstGeom>
          <a:noFill/>
        </p:spPr>
        <p:txBody>
          <a:bodyPr wrap="square" rtlCol="0">
            <a:spAutoFit/>
          </a:bodyPr>
          <a:lstStyle/>
          <a:p>
            <a:pPr marL="73152" indent="-73152" algn="ctr">
              <a:spcAft>
                <a:spcPts val="100"/>
              </a:spcAft>
            </a:pPr>
            <a:r>
              <a:rPr lang="en-US" sz="1200" dirty="0" smtClean="0">
                <a:latin typeface="Arial" pitchFamily="34" charset="0"/>
                <a:cs typeface="Arial" pitchFamily="34" charset="0"/>
              </a:rPr>
              <a:t>Agentless</a:t>
            </a:r>
          </a:p>
          <a:p>
            <a:pPr marL="73152" indent="-73152" algn="ctr">
              <a:spcAft>
                <a:spcPts val="100"/>
              </a:spcAft>
            </a:pPr>
            <a:r>
              <a:rPr lang="en-US" sz="1200" dirty="0" smtClean="0">
                <a:latin typeface="Arial" pitchFamily="34" charset="0"/>
                <a:cs typeface="Arial" pitchFamily="34" charset="0"/>
              </a:rPr>
              <a:t>Scalable</a:t>
            </a:r>
          </a:p>
          <a:p>
            <a:pPr marL="73152" indent="-73152" algn="ctr">
              <a:spcAft>
                <a:spcPts val="100"/>
              </a:spcAft>
            </a:pPr>
            <a:r>
              <a:rPr lang="en-US" sz="1200" dirty="0" smtClean="0">
                <a:latin typeface="Arial" pitchFamily="34" charset="0"/>
                <a:cs typeface="Arial" pitchFamily="34" charset="0"/>
              </a:rPr>
              <a:t>Centrally managed</a:t>
            </a:r>
          </a:p>
          <a:p>
            <a:pPr marL="73152" indent="-73152" algn="ctr">
              <a:spcAft>
                <a:spcPts val="100"/>
              </a:spcAft>
            </a:pPr>
            <a:r>
              <a:rPr lang="en-US" sz="1200" dirty="0" smtClean="0">
                <a:latin typeface="Arial" pitchFamily="34" charset="0"/>
                <a:cs typeface="Arial" pitchFamily="34" charset="0"/>
              </a:rPr>
              <a:t>Fault-tolerant</a:t>
            </a:r>
          </a:p>
          <a:p>
            <a:pPr marL="73152" indent="-73152">
              <a:spcAft>
                <a:spcPts val="100"/>
              </a:spcAft>
            </a:pPr>
            <a:endParaRPr lang="en-US" sz="900" dirty="0" smtClean="0">
              <a:latin typeface="Arial" pitchFamily="34" charset="0"/>
              <a:cs typeface="Arial" pitchFamily="34" charset="0"/>
            </a:endParaRPr>
          </a:p>
        </p:txBody>
      </p:sp>
      <p:pic>
        <p:nvPicPr>
          <p:cNvPr id="43" name="Picture 13" descr="E:\_VEEAM_files\datasheet-template\diagrams\nworks\diagram_graphics\arrow2.png"/>
          <p:cNvPicPr>
            <a:picLocks noChangeAspect="1" noChangeArrowheads="1"/>
          </p:cNvPicPr>
          <p:nvPr/>
        </p:nvPicPr>
        <p:blipFill>
          <a:blip r:embed="rId13" cstate="print"/>
          <a:srcRect/>
          <a:stretch>
            <a:fillRect/>
          </a:stretch>
        </p:blipFill>
        <p:spPr bwMode="auto">
          <a:xfrm rot="19373515">
            <a:off x="1728351" y="2413998"/>
            <a:ext cx="2578177" cy="2553179"/>
          </a:xfrm>
          <a:prstGeom prst="rect">
            <a:avLst/>
          </a:prstGeom>
          <a:noFill/>
        </p:spPr>
      </p:pic>
      <p:pic>
        <p:nvPicPr>
          <p:cNvPr id="45" name="Picture 13" descr="E:\_VEEAM_files\datasheet-template\diagrams\nworks\diagram_graphics\arrow2.png"/>
          <p:cNvPicPr>
            <a:picLocks noChangeAspect="1" noChangeArrowheads="1"/>
          </p:cNvPicPr>
          <p:nvPr/>
        </p:nvPicPr>
        <p:blipFill>
          <a:blip r:embed="rId13" cstate="print"/>
          <a:srcRect/>
          <a:stretch>
            <a:fillRect/>
          </a:stretch>
        </p:blipFill>
        <p:spPr bwMode="auto">
          <a:xfrm rot="19373515">
            <a:off x="4852550" y="2413997"/>
            <a:ext cx="2578177" cy="2553179"/>
          </a:xfrm>
          <a:prstGeom prst="rect">
            <a:avLst/>
          </a:prstGeom>
          <a:noFill/>
        </p:spPr>
      </p:pic>
      <p:grpSp>
        <p:nvGrpSpPr>
          <p:cNvPr id="15" name="Group 64"/>
          <p:cNvGrpSpPr/>
          <p:nvPr/>
        </p:nvGrpSpPr>
        <p:grpSpPr>
          <a:xfrm>
            <a:off x="7848600" y="3663099"/>
            <a:ext cx="501145" cy="822476"/>
            <a:chOff x="7540205" y="3673877"/>
            <a:chExt cx="392379" cy="643969"/>
          </a:xfrm>
        </p:grpSpPr>
        <p:pic>
          <p:nvPicPr>
            <p:cNvPr id="50" name="Picture 10" descr="E:\_VEEAM_files\datasheet-template\diagrams\nworks\diagram_graphics\serverEXSi.png"/>
            <p:cNvPicPr>
              <a:picLocks noChangeAspect="1" noChangeArrowheads="1"/>
            </p:cNvPicPr>
            <p:nvPr/>
          </p:nvPicPr>
          <p:blipFill>
            <a:blip r:embed="rId11" cstate="print"/>
            <a:srcRect l="32116" r="30401" b="32571"/>
            <a:stretch>
              <a:fillRect/>
            </a:stretch>
          </p:blipFill>
          <p:spPr bwMode="auto">
            <a:xfrm>
              <a:off x="7540205" y="3686274"/>
              <a:ext cx="392379" cy="631572"/>
            </a:xfrm>
            <a:prstGeom prst="rect">
              <a:avLst/>
            </a:prstGeom>
            <a:noFill/>
          </p:spPr>
        </p:pic>
        <p:pic>
          <p:nvPicPr>
            <p:cNvPr id="51" name="Picture 8" descr="E:\_VEEAM_files\datasheet-template\diagrams\nworks\diagram_graphics\serverarrow.png"/>
            <p:cNvPicPr>
              <a:picLocks noChangeAspect="1" noChangeArrowheads="1"/>
            </p:cNvPicPr>
            <p:nvPr/>
          </p:nvPicPr>
          <p:blipFill>
            <a:blip r:embed="rId9" cstate="print"/>
            <a:srcRect/>
            <a:stretch>
              <a:fillRect/>
            </a:stretch>
          </p:blipFill>
          <p:spPr bwMode="auto">
            <a:xfrm>
              <a:off x="7608959" y="3744126"/>
              <a:ext cx="247934" cy="180441"/>
            </a:xfrm>
            <a:prstGeom prst="rect">
              <a:avLst/>
            </a:prstGeom>
            <a:noFill/>
          </p:spPr>
        </p:pic>
        <p:pic>
          <p:nvPicPr>
            <p:cNvPr id="52" name="Picture 4" descr="E:\_VEEAM_files\datasheet-template\diagrams\nworks\diagram_graphics\blueboxvm.png"/>
            <p:cNvPicPr>
              <a:picLocks noChangeAspect="1" noChangeArrowheads="1"/>
            </p:cNvPicPr>
            <p:nvPr/>
          </p:nvPicPr>
          <p:blipFill>
            <a:blip r:embed="rId10" cstate="print"/>
            <a:srcRect/>
            <a:stretch>
              <a:fillRect/>
            </a:stretch>
          </p:blipFill>
          <p:spPr bwMode="auto">
            <a:xfrm>
              <a:off x="7737059" y="3673877"/>
              <a:ext cx="89532" cy="137741"/>
            </a:xfrm>
            <a:prstGeom prst="rect">
              <a:avLst/>
            </a:prstGeom>
            <a:noFill/>
          </p:spPr>
        </p:pic>
        <p:pic>
          <p:nvPicPr>
            <p:cNvPr id="53" name="Picture 4" descr="E:\_VEEAM_files\datasheet-template\diagrams\nworks\diagram_graphics\blueboxvm.png"/>
            <p:cNvPicPr>
              <a:picLocks noChangeAspect="1" noChangeArrowheads="1"/>
            </p:cNvPicPr>
            <p:nvPr/>
          </p:nvPicPr>
          <p:blipFill>
            <a:blip r:embed="rId10" cstate="print"/>
            <a:srcRect/>
            <a:stretch>
              <a:fillRect/>
            </a:stretch>
          </p:blipFill>
          <p:spPr bwMode="auto">
            <a:xfrm>
              <a:off x="7691586" y="3702793"/>
              <a:ext cx="89532" cy="137741"/>
            </a:xfrm>
            <a:prstGeom prst="rect">
              <a:avLst/>
            </a:prstGeom>
            <a:noFill/>
          </p:spPr>
        </p:pic>
        <p:pic>
          <p:nvPicPr>
            <p:cNvPr id="54" name="Picture 4" descr="E:\_VEEAM_files\datasheet-template\diagrams\nworks\diagram_graphics\blueboxvm.png"/>
            <p:cNvPicPr>
              <a:picLocks noChangeAspect="1" noChangeArrowheads="1"/>
            </p:cNvPicPr>
            <p:nvPr/>
          </p:nvPicPr>
          <p:blipFill>
            <a:blip r:embed="rId10" cstate="print"/>
            <a:srcRect/>
            <a:stretch>
              <a:fillRect/>
            </a:stretch>
          </p:blipFill>
          <p:spPr bwMode="auto">
            <a:xfrm>
              <a:off x="7641994" y="3731721"/>
              <a:ext cx="89532" cy="137741"/>
            </a:xfrm>
            <a:prstGeom prst="rect">
              <a:avLst/>
            </a:prstGeom>
            <a:noFill/>
          </p:spPr>
        </p:pic>
      </p:grpSp>
      <p:grpSp>
        <p:nvGrpSpPr>
          <p:cNvPr id="18" name="Group 64"/>
          <p:cNvGrpSpPr/>
          <p:nvPr/>
        </p:nvGrpSpPr>
        <p:grpSpPr>
          <a:xfrm>
            <a:off x="8261855" y="3510699"/>
            <a:ext cx="501145" cy="822476"/>
            <a:chOff x="7540205" y="3673877"/>
            <a:chExt cx="392379" cy="643969"/>
          </a:xfrm>
        </p:grpSpPr>
        <p:pic>
          <p:nvPicPr>
            <p:cNvPr id="56" name="Picture 10" descr="E:\_VEEAM_files\datasheet-template\diagrams\nworks\diagram_graphics\serverEXSi.png"/>
            <p:cNvPicPr>
              <a:picLocks noChangeAspect="1" noChangeArrowheads="1"/>
            </p:cNvPicPr>
            <p:nvPr/>
          </p:nvPicPr>
          <p:blipFill>
            <a:blip r:embed="rId11" cstate="print"/>
            <a:srcRect l="32116" r="30401" b="32571"/>
            <a:stretch>
              <a:fillRect/>
            </a:stretch>
          </p:blipFill>
          <p:spPr bwMode="auto">
            <a:xfrm>
              <a:off x="7540205" y="3686274"/>
              <a:ext cx="392379" cy="631572"/>
            </a:xfrm>
            <a:prstGeom prst="rect">
              <a:avLst/>
            </a:prstGeom>
            <a:noFill/>
          </p:spPr>
        </p:pic>
        <p:pic>
          <p:nvPicPr>
            <p:cNvPr id="57" name="Picture 8" descr="E:\_VEEAM_files\datasheet-template\diagrams\nworks\diagram_graphics\serverarrow.png"/>
            <p:cNvPicPr>
              <a:picLocks noChangeAspect="1" noChangeArrowheads="1"/>
            </p:cNvPicPr>
            <p:nvPr/>
          </p:nvPicPr>
          <p:blipFill>
            <a:blip r:embed="rId9" cstate="print"/>
            <a:srcRect/>
            <a:stretch>
              <a:fillRect/>
            </a:stretch>
          </p:blipFill>
          <p:spPr bwMode="auto">
            <a:xfrm>
              <a:off x="7608959" y="3744126"/>
              <a:ext cx="247934" cy="180441"/>
            </a:xfrm>
            <a:prstGeom prst="rect">
              <a:avLst/>
            </a:prstGeom>
            <a:noFill/>
          </p:spPr>
        </p:pic>
        <p:pic>
          <p:nvPicPr>
            <p:cNvPr id="58" name="Picture 4" descr="E:\_VEEAM_files\datasheet-template\diagrams\nworks\diagram_graphics\blueboxvm.png"/>
            <p:cNvPicPr>
              <a:picLocks noChangeAspect="1" noChangeArrowheads="1"/>
            </p:cNvPicPr>
            <p:nvPr/>
          </p:nvPicPr>
          <p:blipFill>
            <a:blip r:embed="rId10" cstate="print"/>
            <a:srcRect/>
            <a:stretch>
              <a:fillRect/>
            </a:stretch>
          </p:blipFill>
          <p:spPr bwMode="auto">
            <a:xfrm>
              <a:off x="7737059" y="3673877"/>
              <a:ext cx="89532" cy="137741"/>
            </a:xfrm>
            <a:prstGeom prst="rect">
              <a:avLst/>
            </a:prstGeom>
            <a:noFill/>
          </p:spPr>
        </p:pic>
        <p:pic>
          <p:nvPicPr>
            <p:cNvPr id="59" name="Picture 4" descr="E:\_VEEAM_files\datasheet-template\diagrams\nworks\diagram_graphics\blueboxvm.png"/>
            <p:cNvPicPr>
              <a:picLocks noChangeAspect="1" noChangeArrowheads="1"/>
            </p:cNvPicPr>
            <p:nvPr/>
          </p:nvPicPr>
          <p:blipFill>
            <a:blip r:embed="rId10" cstate="print"/>
            <a:srcRect/>
            <a:stretch>
              <a:fillRect/>
            </a:stretch>
          </p:blipFill>
          <p:spPr bwMode="auto">
            <a:xfrm>
              <a:off x="7691586" y="3702793"/>
              <a:ext cx="89532" cy="137741"/>
            </a:xfrm>
            <a:prstGeom prst="rect">
              <a:avLst/>
            </a:prstGeom>
            <a:noFill/>
          </p:spPr>
        </p:pic>
        <p:pic>
          <p:nvPicPr>
            <p:cNvPr id="60" name="Picture 4" descr="E:\_VEEAM_files\datasheet-template\diagrams\nworks\diagram_graphics\blueboxvm.png"/>
            <p:cNvPicPr>
              <a:picLocks noChangeAspect="1" noChangeArrowheads="1"/>
            </p:cNvPicPr>
            <p:nvPr/>
          </p:nvPicPr>
          <p:blipFill>
            <a:blip r:embed="rId10" cstate="print"/>
            <a:srcRect/>
            <a:stretch>
              <a:fillRect/>
            </a:stretch>
          </p:blipFill>
          <p:spPr bwMode="auto">
            <a:xfrm>
              <a:off x="7641994" y="3731721"/>
              <a:ext cx="89532" cy="137741"/>
            </a:xfrm>
            <a:prstGeom prst="rect">
              <a:avLst/>
            </a:prstGeom>
            <a:noFill/>
          </p:spPr>
        </p:pic>
      </p:grpSp>
      <p:grpSp>
        <p:nvGrpSpPr>
          <p:cNvPr id="24" name="Group 64"/>
          <p:cNvGrpSpPr/>
          <p:nvPr/>
        </p:nvGrpSpPr>
        <p:grpSpPr>
          <a:xfrm>
            <a:off x="7271255" y="3571175"/>
            <a:ext cx="501145" cy="822476"/>
            <a:chOff x="7540205" y="3673877"/>
            <a:chExt cx="392379" cy="643969"/>
          </a:xfrm>
        </p:grpSpPr>
        <p:pic>
          <p:nvPicPr>
            <p:cNvPr id="62" name="Picture 10" descr="E:\_VEEAM_files\datasheet-template\diagrams\nworks\diagram_graphics\serverEXSi.png"/>
            <p:cNvPicPr>
              <a:picLocks noChangeAspect="1" noChangeArrowheads="1"/>
            </p:cNvPicPr>
            <p:nvPr/>
          </p:nvPicPr>
          <p:blipFill>
            <a:blip r:embed="rId11" cstate="print"/>
            <a:srcRect l="32116" r="30401" b="32571"/>
            <a:stretch>
              <a:fillRect/>
            </a:stretch>
          </p:blipFill>
          <p:spPr bwMode="auto">
            <a:xfrm>
              <a:off x="7540205" y="3686274"/>
              <a:ext cx="392379" cy="631572"/>
            </a:xfrm>
            <a:prstGeom prst="rect">
              <a:avLst/>
            </a:prstGeom>
            <a:noFill/>
          </p:spPr>
        </p:pic>
        <p:pic>
          <p:nvPicPr>
            <p:cNvPr id="63" name="Picture 8" descr="E:\_VEEAM_files\datasheet-template\diagrams\nworks\diagram_graphics\serverarrow.png"/>
            <p:cNvPicPr>
              <a:picLocks noChangeAspect="1" noChangeArrowheads="1"/>
            </p:cNvPicPr>
            <p:nvPr/>
          </p:nvPicPr>
          <p:blipFill>
            <a:blip r:embed="rId9" cstate="print"/>
            <a:srcRect/>
            <a:stretch>
              <a:fillRect/>
            </a:stretch>
          </p:blipFill>
          <p:spPr bwMode="auto">
            <a:xfrm>
              <a:off x="7608959" y="3744126"/>
              <a:ext cx="247934" cy="180441"/>
            </a:xfrm>
            <a:prstGeom prst="rect">
              <a:avLst/>
            </a:prstGeom>
            <a:noFill/>
          </p:spPr>
        </p:pic>
        <p:pic>
          <p:nvPicPr>
            <p:cNvPr id="64" name="Picture 4" descr="E:\_VEEAM_files\datasheet-template\diagrams\nworks\diagram_graphics\blueboxvm.png"/>
            <p:cNvPicPr>
              <a:picLocks noChangeAspect="1" noChangeArrowheads="1"/>
            </p:cNvPicPr>
            <p:nvPr/>
          </p:nvPicPr>
          <p:blipFill>
            <a:blip r:embed="rId10" cstate="print"/>
            <a:srcRect/>
            <a:stretch>
              <a:fillRect/>
            </a:stretch>
          </p:blipFill>
          <p:spPr bwMode="auto">
            <a:xfrm>
              <a:off x="7737059" y="3673877"/>
              <a:ext cx="89532" cy="137741"/>
            </a:xfrm>
            <a:prstGeom prst="rect">
              <a:avLst/>
            </a:prstGeom>
            <a:noFill/>
          </p:spPr>
        </p:pic>
        <p:pic>
          <p:nvPicPr>
            <p:cNvPr id="65" name="Picture 4" descr="E:\_VEEAM_files\datasheet-template\diagrams\nworks\diagram_graphics\blueboxvm.png"/>
            <p:cNvPicPr>
              <a:picLocks noChangeAspect="1" noChangeArrowheads="1"/>
            </p:cNvPicPr>
            <p:nvPr/>
          </p:nvPicPr>
          <p:blipFill>
            <a:blip r:embed="rId10" cstate="print"/>
            <a:srcRect/>
            <a:stretch>
              <a:fillRect/>
            </a:stretch>
          </p:blipFill>
          <p:spPr bwMode="auto">
            <a:xfrm>
              <a:off x="7691586" y="3702793"/>
              <a:ext cx="89532" cy="137741"/>
            </a:xfrm>
            <a:prstGeom prst="rect">
              <a:avLst/>
            </a:prstGeom>
            <a:noFill/>
          </p:spPr>
        </p:pic>
        <p:pic>
          <p:nvPicPr>
            <p:cNvPr id="66" name="Picture 4" descr="E:\_VEEAM_files\datasheet-template\diagrams\nworks\diagram_graphics\blueboxvm.png"/>
            <p:cNvPicPr>
              <a:picLocks noChangeAspect="1" noChangeArrowheads="1"/>
            </p:cNvPicPr>
            <p:nvPr/>
          </p:nvPicPr>
          <p:blipFill>
            <a:blip r:embed="rId10" cstate="print"/>
            <a:srcRect/>
            <a:stretch>
              <a:fillRect/>
            </a:stretch>
          </p:blipFill>
          <p:spPr bwMode="auto">
            <a:xfrm>
              <a:off x="7641994" y="3731721"/>
              <a:ext cx="89532" cy="137741"/>
            </a:xfrm>
            <a:prstGeom prst="rect">
              <a:avLst/>
            </a:prstGeom>
            <a:noFill/>
          </p:spPr>
        </p:pic>
      </p:grpSp>
      <p:grpSp>
        <p:nvGrpSpPr>
          <p:cNvPr id="30" name="Group 64"/>
          <p:cNvGrpSpPr/>
          <p:nvPr/>
        </p:nvGrpSpPr>
        <p:grpSpPr>
          <a:xfrm>
            <a:off x="6737855" y="3586899"/>
            <a:ext cx="501145" cy="822476"/>
            <a:chOff x="7540205" y="3673877"/>
            <a:chExt cx="392379" cy="643969"/>
          </a:xfrm>
        </p:grpSpPr>
        <p:pic>
          <p:nvPicPr>
            <p:cNvPr id="68" name="Picture 10" descr="E:\_VEEAM_files\datasheet-template\diagrams\nworks\diagram_graphics\serverEXSi.png"/>
            <p:cNvPicPr>
              <a:picLocks noChangeAspect="1" noChangeArrowheads="1"/>
            </p:cNvPicPr>
            <p:nvPr/>
          </p:nvPicPr>
          <p:blipFill>
            <a:blip r:embed="rId11" cstate="print"/>
            <a:srcRect l="32116" r="30401" b="32571"/>
            <a:stretch>
              <a:fillRect/>
            </a:stretch>
          </p:blipFill>
          <p:spPr bwMode="auto">
            <a:xfrm>
              <a:off x="7540205" y="3686274"/>
              <a:ext cx="392379" cy="631572"/>
            </a:xfrm>
            <a:prstGeom prst="rect">
              <a:avLst/>
            </a:prstGeom>
            <a:noFill/>
          </p:spPr>
        </p:pic>
        <p:pic>
          <p:nvPicPr>
            <p:cNvPr id="69" name="Picture 8" descr="E:\_VEEAM_files\datasheet-template\diagrams\nworks\diagram_graphics\serverarrow.png"/>
            <p:cNvPicPr>
              <a:picLocks noChangeAspect="1" noChangeArrowheads="1"/>
            </p:cNvPicPr>
            <p:nvPr/>
          </p:nvPicPr>
          <p:blipFill>
            <a:blip r:embed="rId9" cstate="print"/>
            <a:srcRect/>
            <a:stretch>
              <a:fillRect/>
            </a:stretch>
          </p:blipFill>
          <p:spPr bwMode="auto">
            <a:xfrm>
              <a:off x="7608959" y="3744126"/>
              <a:ext cx="247934" cy="180441"/>
            </a:xfrm>
            <a:prstGeom prst="rect">
              <a:avLst/>
            </a:prstGeom>
            <a:noFill/>
          </p:spPr>
        </p:pic>
        <p:pic>
          <p:nvPicPr>
            <p:cNvPr id="70" name="Picture 4" descr="E:\_VEEAM_files\datasheet-template\diagrams\nworks\diagram_graphics\blueboxvm.png"/>
            <p:cNvPicPr>
              <a:picLocks noChangeAspect="1" noChangeArrowheads="1"/>
            </p:cNvPicPr>
            <p:nvPr/>
          </p:nvPicPr>
          <p:blipFill>
            <a:blip r:embed="rId10" cstate="print"/>
            <a:srcRect/>
            <a:stretch>
              <a:fillRect/>
            </a:stretch>
          </p:blipFill>
          <p:spPr bwMode="auto">
            <a:xfrm>
              <a:off x="7737059" y="3673877"/>
              <a:ext cx="89532" cy="137741"/>
            </a:xfrm>
            <a:prstGeom prst="rect">
              <a:avLst/>
            </a:prstGeom>
            <a:noFill/>
          </p:spPr>
        </p:pic>
        <p:pic>
          <p:nvPicPr>
            <p:cNvPr id="71" name="Picture 4" descr="E:\_VEEAM_files\datasheet-template\diagrams\nworks\diagram_graphics\blueboxvm.png"/>
            <p:cNvPicPr>
              <a:picLocks noChangeAspect="1" noChangeArrowheads="1"/>
            </p:cNvPicPr>
            <p:nvPr/>
          </p:nvPicPr>
          <p:blipFill>
            <a:blip r:embed="rId10" cstate="print"/>
            <a:srcRect/>
            <a:stretch>
              <a:fillRect/>
            </a:stretch>
          </p:blipFill>
          <p:spPr bwMode="auto">
            <a:xfrm>
              <a:off x="7691586" y="3702793"/>
              <a:ext cx="89532" cy="137741"/>
            </a:xfrm>
            <a:prstGeom prst="rect">
              <a:avLst/>
            </a:prstGeom>
            <a:noFill/>
          </p:spPr>
        </p:pic>
        <p:pic>
          <p:nvPicPr>
            <p:cNvPr id="72" name="Picture 4" descr="E:\_VEEAM_files\datasheet-template\diagrams\nworks\diagram_graphics\blueboxvm.png"/>
            <p:cNvPicPr>
              <a:picLocks noChangeAspect="1" noChangeArrowheads="1"/>
            </p:cNvPicPr>
            <p:nvPr/>
          </p:nvPicPr>
          <p:blipFill>
            <a:blip r:embed="rId10" cstate="print"/>
            <a:srcRect/>
            <a:stretch>
              <a:fillRect/>
            </a:stretch>
          </p:blipFill>
          <p:spPr bwMode="auto">
            <a:xfrm>
              <a:off x="7641994" y="3731721"/>
              <a:ext cx="89532" cy="137741"/>
            </a:xfrm>
            <a:prstGeom prst="rect">
              <a:avLst/>
            </a:prstGeom>
            <a:noFill/>
          </p:spPr>
        </p:pic>
      </p:grpSp>
      <p:grpSp>
        <p:nvGrpSpPr>
          <p:cNvPr id="31" name="Group 64"/>
          <p:cNvGrpSpPr/>
          <p:nvPr/>
        </p:nvGrpSpPr>
        <p:grpSpPr>
          <a:xfrm>
            <a:off x="6966455" y="3663099"/>
            <a:ext cx="501145" cy="822476"/>
            <a:chOff x="7540205" y="3673877"/>
            <a:chExt cx="392379" cy="643969"/>
          </a:xfrm>
        </p:grpSpPr>
        <p:pic>
          <p:nvPicPr>
            <p:cNvPr id="74" name="Picture 10" descr="E:\_VEEAM_files\datasheet-template\diagrams\nworks\diagram_graphics\serverEXSi.png"/>
            <p:cNvPicPr>
              <a:picLocks noChangeAspect="1" noChangeArrowheads="1"/>
            </p:cNvPicPr>
            <p:nvPr/>
          </p:nvPicPr>
          <p:blipFill>
            <a:blip r:embed="rId11" cstate="print"/>
            <a:srcRect l="32116" r="30401" b="32571"/>
            <a:stretch>
              <a:fillRect/>
            </a:stretch>
          </p:blipFill>
          <p:spPr bwMode="auto">
            <a:xfrm>
              <a:off x="7540205" y="3686274"/>
              <a:ext cx="392379" cy="631572"/>
            </a:xfrm>
            <a:prstGeom prst="rect">
              <a:avLst/>
            </a:prstGeom>
            <a:noFill/>
          </p:spPr>
        </p:pic>
        <p:pic>
          <p:nvPicPr>
            <p:cNvPr id="75" name="Picture 8" descr="E:\_VEEAM_files\datasheet-template\diagrams\nworks\diagram_graphics\serverarrow.png"/>
            <p:cNvPicPr>
              <a:picLocks noChangeAspect="1" noChangeArrowheads="1"/>
            </p:cNvPicPr>
            <p:nvPr/>
          </p:nvPicPr>
          <p:blipFill>
            <a:blip r:embed="rId9" cstate="print"/>
            <a:srcRect/>
            <a:stretch>
              <a:fillRect/>
            </a:stretch>
          </p:blipFill>
          <p:spPr bwMode="auto">
            <a:xfrm>
              <a:off x="7608959" y="3744126"/>
              <a:ext cx="247934" cy="180441"/>
            </a:xfrm>
            <a:prstGeom prst="rect">
              <a:avLst/>
            </a:prstGeom>
            <a:noFill/>
          </p:spPr>
        </p:pic>
        <p:pic>
          <p:nvPicPr>
            <p:cNvPr id="76" name="Picture 4" descr="E:\_VEEAM_files\datasheet-template\diagrams\nworks\diagram_graphics\blueboxvm.png"/>
            <p:cNvPicPr>
              <a:picLocks noChangeAspect="1" noChangeArrowheads="1"/>
            </p:cNvPicPr>
            <p:nvPr/>
          </p:nvPicPr>
          <p:blipFill>
            <a:blip r:embed="rId10" cstate="print"/>
            <a:srcRect/>
            <a:stretch>
              <a:fillRect/>
            </a:stretch>
          </p:blipFill>
          <p:spPr bwMode="auto">
            <a:xfrm>
              <a:off x="7737059" y="3673877"/>
              <a:ext cx="89532" cy="137741"/>
            </a:xfrm>
            <a:prstGeom prst="rect">
              <a:avLst/>
            </a:prstGeom>
            <a:noFill/>
          </p:spPr>
        </p:pic>
        <p:pic>
          <p:nvPicPr>
            <p:cNvPr id="77" name="Picture 4" descr="E:\_VEEAM_files\datasheet-template\diagrams\nworks\diagram_graphics\blueboxvm.png"/>
            <p:cNvPicPr>
              <a:picLocks noChangeAspect="1" noChangeArrowheads="1"/>
            </p:cNvPicPr>
            <p:nvPr/>
          </p:nvPicPr>
          <p:blipFill>
            <a:blip r:embed="rId10" cstate="print"/>
            <a:srcRect/>
            <a:stretch>
              <a:fillRect/>
            </a:stretch>
          </p:blipFill>
          <p:spPr bwMode="auto">
            <a:xfrm>
              <a:off x="7691586" y="3702793"/>
              <a:ext cx="89532" cy="137741"/>
            </a:xfrm>
            <a:prstGeom prst="rect">
              <a:avLst/>
            </a:prstGeom>
            <a:noFill/>
          </p:spPr>
        </p:pic>
        <p:pic>
          <p:nvPicPr>
            <p:cNvPr id="78" name="Picture 4" descr="E:\_VEEAM_files\datasheet-template\diagrams\nworks\diagram_graphics\blueboxvm.png"/>
            <p:cNvPicPr>
              <a:picLocks noChangeAspect="1" noChangeArrowheads="1"/>
            </p:cNvPicPr>
            <p:nvPr/>
          </p:nvPicPr>
          <p:blipFill>
            <a:blip r:embed="rId10" cstate="print"/>
            <a:srcRect/>
            <a:stretch>
              <a:fillRect/>
            </a:stretch>
          </p:blipFill>
          <p:spPr bwMode="auto">
            <a:xfrm>
              <a:off x="7641994" y="3731721"/>
              <a:ext cx="89532" cy="137741"/>
            </a:xfrm>
            <a:prstGeom prst="rect">
              <a:avLst/>
            </a:prstGeom>
            <a:noFill/>
          </p:spPr>
        </p:pic>
      </p:grpSp>
      <p:grpSp>
        <p:nvGrpSpPr>
          <p:cNvPr id="32" name="Group 64"/>
          <p:cNvGrpSpPr/>
          <p:nvPr/>
        </p:nvGrpSpPr>
        <p:grpSpPr>
          <a:xfrm>
            <a:off x="7576055" y="3815499"/>
            <a:ext cx="501145" cy="822476"/>
            <a:chOff x="7540205" y="3673877"/>
            <a:chExt cx="392379" cy="643969"/>
          </a:xfrm>
        </p:grpSpPr>
        <p:pic>
          <p:nvPicPr>
            <p:cNvPr id="80" name="Picture 10" descr="E:\_VEEAM_files\datasheet-template\diagrams\nworks\diagram_graphics\serverEXSi.png"/>
            <p:cNvPicPr>
              <a:picLocks noChangeAspect="1" noChangeArrowheads="1"/>
            </p:cNvPicPr>
            <p:nvPr/>
          </p:nvPicPr>
          <p:blipFill>
            <a:blip r:embed="rId11" cstate="print"/>
            <a:srcRect l="32116" r="30401" b="32571"/>
            <a:stretch>
              <a:fillRect/>
            </a:stretch>
          </p:blipFill>
          <p:spPr bwMode="auto">
            <a:xfrm>
              <a:off x="7540205" y="3686274"/>
              <a:ext cx="392379" cy="631572"/>
            </a:xfrm>
            <a:prstGeom prst="rect">
              <a:avLst/>
            </a:prstGeom>
            <a:noFill/>
          </p:spPr>
        </p:pic>
        <p:pic>
          <p:nvPicPr>
            <p:cNvPr id="81" name="Picture 8" descr="E:\_VEEAM_files\datasheet-template\diagrams\nworks\diagram_graphics\serverarrow.png"/>
            <p:cNvPicPr>
              <a:picLocks noChangeAspect="1" noChangeArrowheads="1"/>
            </p:cNvPicPr>
            <p:nvPr/>
          </p:nvPicPr>
          <p:blipFill>
            <a:blip r:embed="rId9" cstate="print"/>
            <a:srcRect/>
            <a:stretch>
              <a:fillRect/>
            </a:stretch>
          </p:blipFill>
          <p:spPr bwMode="auto">
            <a:xfrm>
              <a:off x="7608959" y="3744126"/>
              <a:ext cx="247934" cy="180441"/>
            </a:xfrm>
            <a:prstGeom prst="rect">
              <a:avLst/>
            </a:prstGeom>
            <a:noFill/>
          </p:spPr>
        </p:pic>
        <p:pic>
          <p:nvPicPr>
            <p:cNvPr id="82" name="Picture 4" descr="E:\_VEEAM_files\datasheet-template\diagrams\nworks\diagram_graphics\blueboxvm.png"/>
            <p:cNvPicPr>
              <a:picLocks noChangeAspect="1" noChangeArrowheads="1"/>
            </p:cNvPicPr>
            <p:nvPr/>
          </p:nvPicPr>
          <p:blipFill>
            <a:blip r:embed="rId10" cstate="print"/>
            <a:srcRect/>
            <a:stretch>
              <a:fillRect/>
            </a:stretch>
          </p:blipFill>
          <p:spPr bwMode="auto">
            <a:xfrm>
              <a:off x="7737059" y="3673877"/>
              <a:ext cx="89532" cy="137741"/>
            </a:xfrm>
            <a:prstGeom prst="rect">
              <a:avLst/>
            </a:prstGeom>
            <a:noFill/>
          </p:spPr>
        </p:pic>
        <p:pic>
          <p:nvPicPr>
            <p:cNvPr id="83" name="Picture 4" descr="E:\_VEEAM_files\datasheet-template\diagrams\nworks\diagram_graphics\blueboxvm.png"/>
            <p:cNvPicPr>
              <a:picLocks noChangeAspect="1" noChangeArrowheads="1"/>
            </p:cNvPicPr>
            <p:nvPr/>
          </p:nvPicPr>
          <p:blipFill>
            <a:blip r:embed="rId10" cstate="print"/>
            <a:srcRect/>
            <a:stretch>
              <a:fillRect/>
            </a:stretch>
          </p:blipFill>
          <p:spPr bwMode="auto">
            <a:xfrm>
              <a:off x="7691586" y="3702793"/>
              <a:ext cx="89532" cy="137741"/>
            </a:xfrm>
            <a:prstGeom prst="rect">
              <a:avLst/>
            </a:prstGeom>
            <a:noFill/>
          </p:spPr>
        </p:pic>
        <p:pic>
          <p:nvPicPr>
            <p:cNvPr id="84" name="Picture 4" descr="E:\_VEEAM_files\datasheet-template\diagrams\nworks\diagram_graphics\blueboxvm.png"/>
            <p:cNvPicPr>
              <a:picLocks noChangeAspect="1" noChangeArrowheads="1"/>
            </p:cNvPicPr>
            <p:nvPr/>
          </p:nvPicPr>
          <p:blipFill>
            <a:blip r:embed="rId10" cstate="print"/>
            <a:srcRect/>
            <a:stretch>
              <a:fillRect/>
            </a:stretch>
          </p:blipFill>
          <p:spPr bwMode="auto">
            <a:xfrm>
              <a:off x="7641994" y="3731721"/>
              <a:ext cx="89532" cy="137741"/>
            </a:xfrm>
            <a:prstGeom prst="rect">
              <a:avLst/>
            </a:prstGeom>
            <a:noFill/>
          </p:spPr>
        </p:pic>
      </p:grpSp>
      <p:grpSp>
        <p:nvGrpSpPr>
          <p:cNvPr id="33" name="Group 64"/>
          <p:cNvGrpSpPr/>
          <p:nvPr/>
        </p:nvGrpSpPr>
        <p:grpSpPr>
          <a:xfrm>
            <a:off x="7239000" y="3739299"/>
            <a:ext cx="501145" cy="822476"/>
            <a:chOff x="7540205" y="3673877"/>
            <a:chExt cx="392379" cy="643969"/>
          </a:xfrm>
        </p:grpSpPr>
        <p:pic>
          <p:nvPicPr>
            <p:cNvPr id="86" name="Picture 10" descr="E:\_VEEAM_files\datasheet-template\diagrams\nworks\diagram_graphics\serverEXSi.png"/>
            <p:cNvPicPr>
              <a:picLocks noChangeAspect="1" noChangeArrowheads="1"/>
            </p:cNvPicPr>
            <p:nvPr/>
          </p:nvPicPr>
          <p:blipFill>
            <a:blip r:embed="rId11" cstate="print"/>
            <a:srcRect l="32116" r="30401" b="32571"/>
            <a:stretch>
              <a:fillRect/>
            </a:stretch>
          </p:blipFill>
          <p:spPr bwMode="auto">
            <a:xfrm>
              <a:off x="7540205" y="3686274"/>
              <a:ext cx="392379" cy="631572"/>
            </a:xfrm>
            <a:prstGeom prst="rect">
              <a:avLst/>
            </a:prstGeom>
            <a:noFill/>
          </p:spPr>
        </p:pic>
        <p:pic>
          <p:nvPicPr>
            <p:cNvPr id="87" name="Picture 8" descr="E:\_VEEAM_files\datasheet-template\diagrams\nworks\diagram_graphics\serverarrow.png"/>
            <p:cNvPicPr>
              <a:picLocks noChangeAspect="1" noChangeArrowheads="1"/>
            </p:cNvPicPr>
            <p:nvPr/>
          </p:nvPicPr>
          <p:blipFill>
            <a:blip r:embed="rId9" cstate="print"/>
            <a:srcRect/>
            <a:stretch>
              <a:fillRect/>
            </a:stretch>
          </p:blipFill>
          <p:spPr bwMode="auto">
            <a:xfrm>
              <a:off x="7608959" y="3744126"/>
              <a:ext cx="247934" cy="180441"/>
            </a:xfrm>
            <a:prstGeom prst="rect">
              <a:avLst/>
            </a:prstGeom>
            <a:noFill/>
          </p:spPr>
        </p:pic>
        <p:pic>
          <p:nvPicPr>
            <p:cNvPr id="88" name="Picture 4" descr="E:\_VEEAM_files\datasheet-template\diagrams\nworks\diagram_graphics\blueboxvm.png"/>
            <p:cNvPicPr>
              <a:picLocks noChangeAspect="1" noChangeArrowheads="1"/>
            </p:cNvPicPr>
            <p:nvPr/>
          </p:nvPicPr>
          <p:blipFill>
            <a:blip r:embed="rId10" cstate="print"/>
            <a:srcRect/>
            <a:stretch>
              <a:fillRect/>
            </a:stretch>
          </p:blipFill>
          <p:spPr bwMode="auto">
            <a:xfrm>
              <a:off x="7737059" y="3673877"/>
              <a:ext cx="89532" cy="137741"/>
            </a:xfrm>
            <a:prstGeom prst="rect">
              <a:avLst/>
            </a:prstGeom>
            <a:noFill/>
          </p:spPr>
        </p:pic>
        <p:pic>
          <p:nvPicPr>
            <p:cNvPr id="89" name="Picture 4" descr="E:\_VEEAM_files\datasheet-template\diagrams\nworks\diagram_graphics\blueboxvm.png"/>
            <p:cNvPicPr>
              <a:picLocks noChangeAspect="1" noChangeArrowheads="1"/>
            </p:cNvPicPr>
            <p:nvPr/>
          </p:nvPicPr>
          <p:blipFill>
            <a:blip r:embed="rId10" cstate="print"/>
            <a:srcRect/>
            <a:stretch>
              <a:fillRect/>
            </a:stretch>
          </p:blipFill>
          <p:spPr bwMode="auto">
            <a:xfrm>
              <a:off x="7691586" y="3702793"/>
              <a:ext cx="89532" cy="137741"/>
            </a:xfrm>
            <a:prstGeom prst="rect">
              <a:avLst/>
            </a:prstGeom>
            <a:noFill/>
          </p:spPr>
        </p:pic>
        <p:pic>
          <p:nvPicPr>
            <p:cNvPr id="90" name="Picture 4" descr="E:\_VEEAM_files\datasheet-template\diagrams\nworks\diagram_graphics\blueboxvm.png"/>
            <p:cNvPicPr>
              <a:picLocks noChangeAspect="1" noChangeArrowheads="1"/>
            </p:cNvPicPr>
            <p:nvPr/>
          </p:nvPicPr>
          <p:blipFill>
            <a:blip r:embed="rId10" cstate="print"/>
            <a:srcRect/>
            <a:stretch>
              <a:fillRect/>
            </a:stretch>
          </p:blipFill>
          <p:spPr bwMode="auto">
            <a:xfrm>
              <a:off x="7641994" y="3731721"/>
              <a:ext cx="89532" cy="137741"/>
            </a:xfrm>
            <a:prstGeom prst="rect">
              <a:avLst/>
            </a:prstGeom>
            <a:noFill/>
          </p:spPr>
        </p:pic>
      </p:grpSp>
      <p:pic>
        <p:nvPicPr>
          <p:cNvPr id="103" name="Picture 102" descr="server_VEM.png"/>
          <p:cNvPicPr>
            <a:picLocks noChangeAspect="1"/>
          </p:cNvPicPr>
          <p:nvPr/>
        </p:nvPicPr>
        <p:blipFill>
          <a:blip r:embed="rId14" cstate="print"/>
          <a:srcRect l="29718" r="28677" b="34256"/>
          <a:stretch>
            <a:fillRect/>
          </a:stretch>
        </p:blipFill>
        <p:spPr>
          <a:xfrm>
            <a:off x="3733800" y="3374659"/>
            <a:ext cx="586740" cy="838200"/>
          </a:xfrm>
          <a:prstGeom prst="rect">
            <a:avLst/>
          </a:prstGeom>
        </p:spPr>
      </p:pic>
      <p:pic>
        <p:nvPicPr>
          <p:cNvPr id="102" name="Picture 101" descr="server_VEM.png"/>
          <p:cNvPicPr>
            <a:picLocks noChangeAspect="1"/>
          </p:cNvPicPr>
          <p:nvPr/>
        </p:nvPicPr>
        <p:blipFill>
          <a:blip r:embed="rId14" cstate="print"/>
          <a:srcRect l="29718" r="28677" b="34256"/>
          <a:stretch>
            <a:fillRect/>
          </a:stretch>
        </p:blipFill>
        <p:spPr>
          <a:xfrm>
            <a:off x="4010526" y="3390701"/>
            <a:ext cx="586740" cy="838200"/>
          </a:xfrm>
          <a:prstGeom prst="rect">
            <a:avLst/>
          </a:prstGeom>
        </p:spPr>
      </p:pic>
      <p:pic>
        <p:nvPicPr>
          <p:cNvPr id="101" name="Picture 100" descr="server_VEM.png"/>
          <p:cNvPicPr>
            <a:picLocks noChangeAspect="1"/>
          </p:cNvPicPr>
          <p:nvPr/>
        </p:nvPicPr>
        <p:blipFill>
          <a:blip r:embed="rId14" cstate="print"/>
          <a:srcRect l="29718" r="28677" b="34256"/>
          <a:stretch>
            <a:fillRect/>
          </a:stretch>
        </p:blipFill>
        <p:spPr>
          <a:xfrm>
            <a:off x="4278028" y="3386691"/>
            <a:ext cx="586740" cy="838200"/>
          </a:xfrm>
          <a:prstGeom prst="rect">
            <a:avLst/>
          </a:prstGeom>
        </p:spPr>
      </p:pic>
      <p:grpSp>
        <p:nvGrpSpPr>
          <p:cNvPr id="34" name="Group 109"/>
          <p:cNvGrpSpPr/>
          <p:nvPr/>
        </p:nvGrpSpPr>
        <p:grpSpPr>
          <a:xfrm>
            <a:off x="4021213" y="2791476"/>
            <a:ext cx="1128302" cy="292283"/>
            <a:chOff x="4021214" y="3060517"/>
            <a:chExt cx="1128302" cy="292283"/>
          </a:xfrm>
        </p:grpSpPr>
        <p:pic>
          <p:nvPicPr>
            <p:cNvPr id="108" name="Picture 6" descr="E:\_VEEAM_files\datasheet-template\diagrams\nworks\diagram_graphics\box1.png"/>
            <p:cNvPicPr>
              <a:picLocks noChangeAspect="1" noChangeArrowheads="1"/>
            </p:cNvPicPr>
            <p:nvPr/>
          </p:nvPicPr>
          <p:blipFill>
            <a:blip r:embed="rId15" cstate="print"/>
            <a:srcRect/>
            <a:stretch>
              <a:fillRect/>
            </a:stretch>
          </p:blipFill>
          <p:spPr bwMode="auto">
            <a:xfrm>
              <a:off x="4021214" y="3060517"/>
              <a:ext cx="1128302" cy="292283"/>
            </a:xfrm>
            <a:prstGeom prst="rect">
              <a:avLst/>
            </a:prstGeom>
            <a:noFill/>
          </p:spPr>
        </p:pic>
        <p:sp>
          <p:nvSpPr>
            <p:cNvPr id="109" name="TextBox 108"/>
            <p:cNvSpPr txBox="1"/>
            <p:nvPr/>
          </p:nvSpPr>
          <p:spPr>
            <a:xfrm>
              <a:off x="4070688" y="3089884"/>
              <a:ext cx="1032334" cy="230832"/>
            </a:xfrm>
            <a:prstGeom prst="rect">
              <a:avLst/>
            </a:prstGeom>
            <a:noFill/>
          </p:spPr>
          <p:txBody>
            <a:bodyPr wrap="none" lIns="0" rIns="0" rtlCol="0">
              <a:spAutoFit/>
            </a:bodyPr>
            <a:lstStyle/>
            <a:p>
              <a:pPr algn="ctr"/>
              <a:r>
                <a:rPr lang="en-US" sz="900" dirty="0" smtClean="0">
                  <a:latin typeface="Arial" pitchFamily="34" charset="0"/>
                  <a:cs typeface="Arial" pitchFamily="34" charset="0"/>
                </a:rPr>
                <a:t>Ops Manager Agent</a:t>
              </a:r>
              <a:endParaRPr lang="en-US" sz="900" dirty="0">
                <a:latin typeface="Arial" pitchFamily="34" charset="0"/>
                <a:cs typeface="Arial" pitchFamily="34" charset="0"/>
              </a:endParaRPr>
            </a:p>
          </p:txBody>
        </p:sp>
      </p:grpSp>
      <p:pic>
        <p:nvPicPr>
          <p:cNvPr id="100" name="Picture 99" descr="server_VEM.png"/>
          <p:cNvPicPr>
            <a:picLocks noChangeAspect="1"/>
          </p:cNvPicPr>
          <p:nvPr/>
        </p:nvPicPr>
        <p:blipFill>
          <a:blip r:embed="rId14" cstate="print"/>
          <a:srcRect l="29718" r="28677" b="34256"/>
          <a:stretch>
            <a:fillRect/>
          </a:stretch>
        </p:blipFill>
        <p:spPr>
          <a:xfrm>
            <a:off x="4550744" y="3386691"/>
            <a:ext cx="586740" cy="838200"/>
          </a:xfrm>
          <a:prstGeom prst="rect">
            <a:avLst/>
          </a:prstGeom>
        </p:spPr>
      </p:pic>
      <p:grpSp>
        <p:nvGrpSpPr>
          <p:cNvPr id="35" name="Group 110"/>
          <p:cNvGrpSpPr/>
          <p:nvPr/>
        </p:nvGrpSpPr>
        <p:grpSpPr>
          <a:xfrm>
            <a:off x="4010526" y="2351975"/>
            <a:ext cx="1143000" cy="292283"/>
            <a:chOff x="4006517" y="3060517"/>
            <a:chExt cx="1143000" cy="292283"/>
          </a:xfrm>
        </p:grpSpPr>
        <p:pic>
          <p:nvPicPr>
            <p:cNvPr id="112" name="Picture 6" descr="E:\_VEEAM_files\datasheet-template\diagrams\nworks\diagram_graphics\box1.png"/>
            <p:cNvPicPr>
              <a:picLocks noChangeAspect="1" noChangeArrowheads="1"/>
            </p:cNvPicPr>
            <p:nvPr/>
          </p:nvPicPr>
          <p:blipFill>
            <a:blip r:embed="rId15" cstate="print"/>
            <a:srcRect/>
            <a:stretch>
              <a:fillRect/>
            </a:stretch>
          </p:blipFill>
          <p:spPr bwMode="auto">
            <a:xfrm>
              <a:off x="4021214" y="3060517"/>
              <a:ext cx="1128302" cy="292283"/>
            </a:xfrm>
            <a:prstGeom prst="rect">
              <a:avLst/>
            </a:prstGeom>
            <a:noFill/>
          </p:spPr>
        </p:pic>
        <p:sp>
          <p:nvSpPr>
            <p:cNvPr id="113" name="TextBox 112"/>
            <p:cNvSpPr txBox="1"/>
            <p:nvPr/>
          </p:nvSpPr>
          <p:spPr>
            <a:xfrm>
              <a:off x="4006517" y="3089884"/>
              <a:ext cx="1143000" cy="230832"/>
            </a:xfrm>
            <a:prstGeom prst="rect">
              <a:avLst/>
            </a:prstGeom>
            <a:noFill/>
          </p:spPr>
          <p:txBody>
            <a:bodyPr wrap="square" rtlCol="0">
              <a:spAutoFit/>
            </a:bodyPr>
            <a:lstStyle/>
            <a:p>
              <a:pPr algn="ctr"/>
              <a:r>
                <a:rPr lang="en-US" sz="900" dirty="0" smtClean="0">
                  <a:latin typeface="Arial" pitchFamily="34" charset="0"/>
                  <a:cs typeface="Arial" pitchFamily="34" charset="0"/>
                </a:rPr>
                <a:t>nworks Collector</a:t>
              </a:r>
              <a:endParaRPr lang="en-US" sz="900" dirty="0">
                <a:latin typeface="Arial" pitchFamily="34" charset="0"/>
                <a:cs typeface="Arial" pitchFamily="34" charset="0"/>
              </a:endParaRPr>
            </a:p>
          </p:txBody>
        </p:sp>
      </p:grpSp>
      <p:cxnSp>
        <p:nvCxnSpPr>
          <p:cNvPr id="114" name="Straight Arrow Connector 113"/>
          <p:cNvCxnSpPr/>
          <p:nvPr/>
        </p:nvCxnSpPr>
        <p:spPr>
          <a:xfrm rot="5400000">
            <a:off x="4478161" y="2747421"/>
            <a:ext cx="274320" cy="1588"/>
          </a:xfrm>
          <a:prstGeom prst="straightConnector1">
            <a:avLst/>
          </a:prstGeom>
          <a:ln>
            <a:solidFill>
              <a:schemeClr val="tx1">
                <a:lumMod val="50000"/>
                <a:lumOff val="50000"/>
              </a:schemeClr>
            </a:solidFill>
            <a:headEnd type="none"/>
            <a:tailEnd type="arrow"/>
          </a:ln>
          <a:scene3d>
            <a:camera prst="orthographicFront"/>
            <a:lightRig rig="threePt" dir="t"/>
          </a:scene3d>
          <a:sp3d extrusionH="76200">
            <a:extrusionClr>
              <a:schemeClr val="tx1">
                <a:lumMod val="50000"/>
                <a:lumOff val="50000"/>
              </a:schemeClr>
            </a:extrusionClr>
            <a:contourClr>
              <a:schemeClr val="bg1"/>
            </a:contourClr>
          </a:sp3d>
        </p:spPr>
        <p:style>
          <a:lnRef idx="1">
            <a:schemeClr val="accent1"/>
          </a:lnRef>
          <a:fillRef idx="0">
            <a:schemeClr val="accent1"/>
          </a:fillRef>
          <a:effectRef idx="0">
            <a:schemeClr val="accent1"/>
          </a:effectRef>
          <a:fontRef idx="minor">
            <a:schemeClr val="tx1"/>
          </a:fontRef>
        </p:style>
      </p:cxnSp>
      <p:pic>
        <p:nvPicPr>
          <p:cNvPr id="115" name="Picture 114" descr="server_VEM.png"/>
          <p:cNvPicPr>
            <a:picLocks noChangeAspect="1"/>
          </p:cNvPicPr>
          <p:nvPr/>
        </p:nvPicPr>
        <p:blipFill>
          <a:blip r:embed="rId14" cstate="print"/>
          <a:srcRect l="29718" r="28677" b="34256"/>
          <a:stretch>
            <a:fillRect/>
          </a:stretch>
        </p:blipFill>
        <p:spPr>
          <a:xfrm>
            <a:off x="4191000" y="3048661"/>
            <a:ext cx="739140" cy="1055914"/>
          </a:xfrm>
          <a:prstGeom prst="rect">
            <a:avLst/>
          </a:prstGeom>
        </p:spPr>
      </p:pic>
      <p:sp>
        <p:nvSpPr>
          <p:cNvPr id="97" name="Right Triangle 96"/>
          <p:cNvSpPr/>
          <p:nvPr/>
        </p:nvSpPr>
        <p:spPr>
          <a:xfrm rot="10800000" flipV="1">
            <a:off x="8685316" y="6405832"/>
            <a:ext cx="457200" cy="4572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6" name="Rectangle 95"/>
          <p:cNvSpPr/>
          <p:nvPr/>
        </p:nvSpPr>
        <p:spPr>
          <a:xfrm>
            <a:off x="8807116" y="6548826"/>
            <a:ext cx="389850" cy="369332"/>
          </a:xfrm>
          <a:prstGeom prst="rect">
            <a:avLst/>
          </a:prstGeom>
        </p:spPr>
        <p:txBody>
          <a:bodyPr wrap="none">
            <a:spAutoFit/>
          </a:bodyPr>
          <a:lstStyle/>
          <a:p>
            <a:r>
              <a:rPr lang="en-US" dirty="0" smtClean="0">
                <a:sym typeface="Wingdings"/>
              </a:rPr>
              <a:t></a:t>
            </a:r>
            <a:endParaRPr lang="en-US" dirty="0"/>
          </a:p>
        </p:txBody>
      </p:sp>
      <p:sp>
        <p:nvSpPr>
          <p:cNvPr id="95" name="TextBox 94"/>
          <p:cNvSpPr txBox="1"/>
          <p:nvPr/>
        </p:nvSpPr>
        <p:spPr>
          <a:xfrm>
            <a:off x="467544" y="332656"/>
            <a:ext cx="3888432" cy="769441"/>
          </a:xfrm>
          <a:prstGeom prst="rect">
            <a:avLst/>
          </a:prstGeom>
          <a:noFill/>
        </p:spPr>
        <p:txBody>
          <a:bodyPr wrap="square" rtlCol="0">
            <a:spAutoFit/>
          </a:bodyPr>
          <a:lstStyle/>
          <a:p>
            <a:r>
              <a:rPr lang="en-AU" sz="4400" dirty="0" smtClean="0">
                <a:solidFill>
                  <a:schemeClr val="accent1"/>
                </a:solidFill>
                <a:latin typeface="+mj-lt"/>
              </a:rPr>
              <a:t>Scalable</a:t>
            </a:r>
            <a:endParaRPr lang="en-AU" sz="4400" dirty="0">
              <a:solidFill>
                <a:schemeClr val="accent1"/>
              </a:solidFill>
              <a:latin typeface="+mj-lt"/>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1" nodeType="clickEffect">
                                  <p:stCondLst>
                                    <p:cond delay="0"/>
                                  </p:stCondLst>
                                  <p:childTnLst>
                                    <p:set>
                                      <p:cBhvr>
                                        <p:cTn id="18" dur="1" fill="hold">
                                          <p:stCondLst>
                                            <p:cond delay="0"/>
                                          </p:stCondLst>
                                        </p:cTn>
                                        <p:tgtEl>
                                          <p:spTgt spid="9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15"/>
                                        </p:tgtEl>
                                        <p:attrNameLst>
                                          <p:attrName>style.visibility</p:attrName>
                                        </p:attrNameLst>
                                      </p:cBhvr>
                                      <p:to>
                                        <p:strVal val="visible"/>
                                      </p:to>
                                    </p:set>
                                  </p:childTnLst>
                                </p:cTn>
                              </p:par>
                            </p:childTnLst>
                          </p:cTn>
                        </p:par>
                        <p:par>
                          <p:cTn id="25" fill="hold">
                            <p:stCondLst>
                              <p:cond delay="0"/>
                            </p:stCondLst>
                            <p:childTnLst>
                              <p:par>
                                <p:cTn id="26" presetID="22" presetClass="entr" presetSubtype="2" fill="hold" nodeType="afterEffect">
                                  <p:stCondLst>
                                    <p:cond delay="500"/>
                                  </p:stCondLst>
                                  <p:childTnLst>
                                    <p:set>
                                      <p:cBhvr>
                                        <p:cTn id="27" dur="1" fill="hold">
                                          <p:stCondLst>
                                            <p:cond delay="0"/>
                                          </p:stCondLst>
                                        </p:cTn>
                                        <p:tgtEl>
                                          <p:spTgt spid="45"/>
                                        </p:tgtEl>
                                        <p:attrNameLst>
                                          <p:attrName>style.visibility</p:attrName>
                                        </p:attrNameLst>
                                      </p:cBhvr>
                                      <p:to>
                                        <p:strVal val="visible"/>
                                      </p:to>
                                    </p:set>
                                    <p:animEffect transition="in" filter="wipe(right)">
                                      <p:cBhvr>
                                        <p:cTn id="28" dur="1000"/>
                                        <p:tgtEl>
                                          <p:spTgt spid="45"/>
                                        </p:tgtEl>
                                      </p:cBhvr>
                                    </p:animEffect>
                                  </p:childTnLst>
                                </p:cTn>
                              </p:par>
                              <p:par>
                                <p:cTn id="29" presetID="1" presetClass="entr" presetSubtype="0" fill="hold" nodeType="withEffect">
                                  <p:stCondLst>
                                    <p:cond delay="0"/>
                                  </p:stCondLst>
                                  <p:childTnLst>
                                    <p:set>
                                      <p:cBhvr>
                                        <p:cTn id="30" dur="1" fill="hold">
                                          <p:stCondLst>
                                            <p:cond delay="0"/>
                                          </p:stCondLst>
                                        </p:cTn>
                                        <p:tgtEl>
                                          <p:spTgt spid="114"/>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5"/>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4"/>
                                        </p:tgtEl>
                                        <p:attrNameLst>
                                          <p:attrName>style.visibility</p:attrName>
                                        </p:attrNameLst>
                                      </p:cBhvr>
                                      <p:to>
                                        <p:strVal val="visible"/>
                                      </p:to>
                                    </p:set>
                                  </p:childTnLst>
                                </p:cTn>
                              </p:par>
                            </p:childTnLst>
                          </p:cTn>
                        </p:par>
                        <p:par>
                          <p:cTn id="35" fill="hold">
                            <p:stCondLst>
                              <p:cond delay="2000"/>
                            </p:stCondLst>
                            <p:childTnLst>
                              <p:par>
                                <p:cTn id="36" presetID="22" presetClass="entr" presetSubtype="2" fill="hold"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wipe(right)">
                                      <p:cBhvr>
                                        <p:cTn id="38" dur="1000"/>
                                        <p:tgtEl>
                                          <p:spTgt spid="43"/>
                                        </p:tgtEl>
                                      </p:cBhvr>
                                    </p:animEffect>
                                  </p:childTnLst>
                                </p:cTn>
                              </p:par>
                            </p:childTnLst>
                          </p:cTn>
                        </p:par>
                        <p:par>
                          <p:cTn id="39" fill="hold">
                            <p:stCondLst>
                              <p:cond delay="3000"/>
                            </p:stCondLst>
                            <p:childTnLst>
                              <p:par>
                                <p:cTn id="40" presetID="1" presetClass="exit" presetSubtype="0" fill="hold" grpId="2" nodeType="afterEffect">
                                  <p:stCondLst>
                                    <p:cond delay="0"/>
                                  </p:stCondLst>
                                  <p:childTnLst>
                                    <p:set>
                                      <p:cBhvr>
                                        <p:cTn id="41" dur="1" fill="hold">
                                          <p:stCondLst>
                                            <p:cond delay="0"/>
                                          </p:stCondLst>
                                        </p:cTn>
                                        <p:tgtEl>
                                          <p:spTgt spid="96"/>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3" nodeType="clickEffect">
                                  <p:stCondLst>
                                    <p:cond delay="0"/>
                                  </p:stCondLst>
                                  <p:childTnLst>
                                    <p:set>
                                      <p:cBhvr>
                                        <p:cTn id="45" dur="1" fill="hold">
                                          <p:stCondLst>
                                            <p:cond delay="0"/>
                                          </p:stCondLst>
                                        </p:cTn>
                                        <p:tgtEl>
                                          <p:spTgt spid="96"/>
                                        </p:tgtEl>
                                        <p:attrNameLst>
                                          <p:attrName>style.visibility</p:attrName>
                                        </p:attrNameLst>
                                      </p:cBhvr>
                                      <p:to>
                                        <p:strVal val="visible"/>
                                      </p:to>
                                    </p:set>
                                  </p:childTnLst>
                                </p:cTn>
                              </p:par>
                              <p:par>
                                <p:cTn id="46" presetID="1" presetClass="entr" presetSubtype="0" fill="hold" nodeType="withEffect">
                                  <p:stCondLst>
                                    <p:cond delay="0"/>
                                  </p:stCondLst>
                                  <p:childTnLst>
                                    <p:set>
                                      <p:cBhvr>
                                        <p:cTn id="47" dur="1" fill="hold">
                                          <p:stCondLst>
                                            <p:cond delay="0"/>
                                          </p:stCondLst>
                                        </p:cTn>
                                        <p:tgtEl>
                                          <p:spTgt spid="15"/>
                                        </p:tgtEl>
                                        <p:attrNameLst>
                                          <p:attrName>style.visibility</p:attrName>
                                        </p:attrNameLst>
                                      </p:cBhvr>
                                      <p:to>
                                        <p:strVal val="visible"/>
                                      </p:to>
                                    </p:set>
                                  </p:childTnLst>
                                </p:cTn>
                              </p:par>
                            </p:childTnLst>
                          </p:cTn>
                        </p:par>
                        <p:par>
                          <p:cTn id="48" fill="hold">
                            <p:stCondLst>
                              <p:cond delay="0"/>
                            </p:stCondLst>
                            <p:childTnLst>
                              <p:par>
                                <p:cTn id="49" presetID="1" presetClass="entr" presetSubtype="0" fill="hold" nodeType="afterEffect">
                                  <p:stCondLst>
                                    <p:cond delay="200"/>
                                  </p:stCondLst>
                                  <p:childTnLst>
                                    <p:set>
                                      <p:cBhvr>
                                        <p:cTn id="50" dur="1" fill="hold">
                                          <p:stCondLst>
                                            <p:cond delay="0"/>
                                          </p:stCondLst>
                                        </p:cTn>
                                        <p:tgtEl>
                                          <p:spTgt spid="18"/>
                                        </p:tgtEl>
                                        <p:attrNameLst>
                                          <p:attrName>style.visibility</p:attrName>
                                        </p:attrNameLst>
                                      </p:cBhvr>
                                      <p:to>
                                        <p:strVal val="visible"/>
                                      </p:to>
                                    </p:set>
                                  </p:childTnLst>
                                </p:cTn>
                              </p:par>
                            </p:childTnLst>
                          </p:cTn>
                        </p:par>
                        <p:par>
                          <p:cTn id="51" fill="hold">
                            <p:stCondLst>
                              <p:cond delay="200"/>
                            </p:stCondLst>
                            <p:childTnLst>
                              <p:par>
                                <p:cTn id="52" presetID="1" presetClass="entr" presetSubtype="0" fill="hold" nodeType="afterEffect">
                                  <p:stCondLst>
                                    <p:cond delay="200"/>
                                  </p:stCondLst>
                                  <p:childTnLst>
                                    <p:set>
                                      <p:cBhvr>
                                        <p:cTn id="53" dur="1" fill="hold">
                                          <p:stCondLst>
                                            <p:cond delay="0"/>
                                          </p:stCondLst>
                                        </p:cTn>
                                        <p:tgtEl>
                                          <p:spTgt spid="92"/>
                                        </p:tgtEl>
                                        <p:attrNameLst>
                                          <p:attrName>style.visibility</p:attrName>
                                        </p:attrNameLst>
                                      </p:cBhvr>
                                      <p:to>
                                        <p:strVal val="visible"/>
                                      </p:to>
                                    </p:set>
                                  </p:childTnLst>
                                </p:cTn>
                              </p:par>
                            </p:childTnLst>
                          </p:cTn>
                        </p:par>
                        <p:par>
                          <p:cTn id="54" fill="hold">
                            <p:stCondLst>
                              <p:cond delay="400"/>
                            </p:stCondLst>
                            <p:childTnLst>
                              <p:par>
                                <p:cTn id="55" presetID="1" presetClass="entr" presetSubtype="0" fill="hold" nodeType="afterEffect">
                                  <p:stCondLst>
                                    <p:cond delay="200"/>
                                  </p:stCondLst>
                                  <p:childTnLst>
                                    <p:set>
                                      <p:cBhvr>
                                        <p:cTn id="56" dur="1" fill="hold">
                                          <p:stCondLst>
                                            <p:cond delay="0"/>
                                          </p:stCondLst>
                                        </p:cTn>
                                        <p:tgtEl>
                                          <p:spTgt spid="30"/>
                                        </p:tgtEl>
                                        <p:attrNameLst>
                                          <p:attrName>style.visibility</p:attrName>
                                        </p:attrNameLst>
                                      </p:cBhvr>
                                      <p:to>
                                        <p:strVal val="visible"/>
                                      </p:to>
                                    </p:set>
                                  </p:childTnLst>
                                </p:cTn>
                              </p:par>
                            </p:childTnLst>
                          </p:cTn>
                        </p:par>
                        <p:par>
                          <p:cTn id="57" fill="hold">
                            <p:stCondLst>
                              <p:cond delay="600"/>
                            </p:stCondLst>
                            <p:childTnLst>
                              <p:par>
                                <p:cTn id="58" presetID="1" presetClass="entr" presetSubtype="0" fill="hold" nodeType="afterEffect">
                                  <p:stCondLst>
                                    <p:cond delay="200"/>
                                  </p:stCondLst>
                                  <p:childTnLst>
                                    <p:set>
                                      <p:cBhvr>
                                        <p:cTn id="59" dur="1" fill="hold">
                                          <p:stCondLst>
                                            <p:cond delay="0"/>
                                          </p:stCondLst>
                                        </p:cTn>
                                        <p:tgtEl>
                                          <p:spTgt spid="8"/>
                                        </p:tgtEl>
                                        <p:attrNameLst>
                                          <p:attrName>style.visibility</p:attrName>
                                        </p:attrNameLst>
                                      </p:cBhvr>
                                      <p:to>
                                        <p:strVal val="visible"/>
                                      </p:to>
                                    </p:set>
                                  </p:childTnLst>
                                </p:cTn>
                              </p:par>
                            </p:childTnLst>
                          </p:cTn>
                        </p:par>
                        <p:par>
                          <p:cTn id="60" fill="hold">
                            <p:stCondLst>
                              <p:cond delay="800"/>
                            </p:stCondLst>
                            <p:childTnLst>
                              <p:par>
                                <p:cTn id="61" presetID="1" presetClass="entr" presetSubtype="0" fill="hold" nodeType="afterEffect">
                                  <p:stCondLst>
                                    <p:cond delay="200"/>
                                  </p:stCondLst>
                                  <p:childTnLst>
                                    <p:set>
                                      <p:cBhvr>
                                        <p:cTn id="62" dur="1" fill="hold">
                                          <p:stCondLst>
                                            <p:cond delay="0"/>
                                          </p:stCondLst>
                                        </p:cTn>
                                        <p:tgtEl>
                                          <p:spTgt spid="31"/>
                                        </p:tgtEl>
                                        <p:attrNameLst>
                                          <p:attrName>style.visibility</p:attrName>
                                        </p:attrNameLst>
                                      </p:cBhvr>
                                      <p:to>
                                        <p:strVal val="visible"/>
                                      </p:to>
                                    </p:set>
                                  </p:childTnLst>
                                </p:cTn>
                              </p:par>
                            </p:childTnLst>
                          </p:cTn>
                        </p:par>
                        <p:par>
                          <p:cTn id="63" fill="hold">
                            <p:stCondLst>
                              <p:cond delay="1000"/>
                            </p:stCondLst>
                            <p:childTnLst>
                              <p:par>
                                <p:cTn id="64" presetID="1" presetClass="entr" presetSubtype="0" fill="hold" nodeType="afterEffect">
                                  <p:stCondLst>
                                    <p:cond delay="200"/>
                                  </p:stCondLst>
                                  <p:childTnLst>
                                    <p:set>
                                      <p:cBhvr>
                                        <p:cTn id="65" dur="1" fill="hold">
                                          <p:stCondLst>
                                            <p:cond delay="0"/>
                                          </p:stCondLst>
                                        </p:cTn>
                                        <p:tgtEl>
                                          <p:spTgt spid="33"/>
                                        </p:tgtEl>
                                        <p:attrNameLst>
                                          <p:attrName>style.visibility</p:attrName>
                                        </p:attrNameLst>
                                      </p:cBhvr>
                                      <p:to>
                                        <p:strVal val="visible"/>
                                      </p:to>
                                    </p:set>
                                  </p:childTnLst>
                                </p:cTn>
                              </p:par>
                            </p:childTnLst>
                          </p:cTn>
                        </p:par>
                        <p:par>
                          <p:cTn id="66" fill="hold">
                            <p:stCondLst>
                              <p:cond delay="1200"/>
                            </p:stCondLst>
                            <p:childTnLst>
                              <p:par>
                                <p:cTn id="67" presetID="1" presetClass="entr" presetSubtype="0" fill="hold" nodeType="afterEffect">
                                  <p:stCondLst>
                                    <p:cond delay="200"/>
                                  </p:stCondLst>
                                  <p:childTnLst>
                                    <p:set>
                                      <p:cBhvr>
                                        <p:cTn id="68" dur="1" fill="hold">
                                          <p:stCondLst>
                                            <p:cond delay="0"/>
                                          </p:stCondLst>
                                        </p:cTn>
                                        <p:tgtEl>
                                          <p:spTgt spid="91"/>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115"/>
                                        </p:tgtEl>
                                        <p:attrNameLst>
                                          <p:attrName>style.visibility</p:attrName>
                                        </p:attrNameLst>
                                      </p:cBhvr>
                                      <p:to>
                                        <p:strVal val="visible"/>
                                      </p:to>
                                    </p:set>
                                  </p:childTnLst>
                                </p:cTn>
                              </p:par>
                            </p:childTnLst>
                          </p:cTn>
                        </p:par>
                        <p:par>
                          <p:cTn id="71" fill="hold">
                            <p:stCondLst>
                              <p:cond delay="1400"/>
                            </p:stCondLst>
                            <p:childTnLst>
                              <p:par>
                                <p:cTn id="72" presetID="1" presetClass="entr" presetSubtype="0" fill="hold" nodeType="afterEffect">
                                  <p:stCondLst>
                                    <p:cond delay="200"/>
                                  </p:stCondLst>
                                  <p:childTnLst>
                                    <p:set>
                                      <p:cBhvr>
                                        <p:cTn id="73" dur="1" fill="hold">
                                          <p:stCondLst>
                                            <p:cond delay="0"/>
                                          </p:stCondLst>
                                        </p:cTn>
                                        <p:tgtEl>
                                          <p:spTgt spid="32"/>
                                        </p:tgtEl>
                                        <p:attrNameLst>
                                          <p:attrName>style.visibility</p:attrName>
                                        </p:attrNameLst>
                                      </p:cBhvr>
                                      <p:to>
                                        <p:strVal val="visible"/>
                                      </p:to>
                                    </p:set>
                                  </p:childTnLst>
                                </p:cTn>
                              </p:par>
                            </p:childTnLst>
                          </p:cTn>
                        </p:par>
                        <p:par>
                          <p:cTn id="74" fill="hold">
                            <p:stCondLst>
                              <p:cond delay="1600"/>
                            </p:stCondLst>
                            <p:childTnLst>
                              <p:par>
                                <p:cTn id="75" presetID="1" presetClass="exit" presetSubtype="0" fill="hold" grpId="0" nodeType="afterEffect">
                                  <p:stCondLst>
                                    <p:cond delay="0"/>
                                  </p:stCondLst>
                                  <p:childTnLst>
                                    <p:set>
                                      <p:cBhvr>
                                        <p:cTn id="76" dur="1" fill="hold">
                                          <p:stCondLst>
                                            <p:cond delay="0"/>
                                          </p:stCondLst>
                                        </p:cTn>
                                        <p:tgtEl>
                                          <p:spTgt spid="96"/>
                                        </p:tgtEl>
                                        <p:attrNameLst>
                                          <p:attrName>style.visibility</p:attrName>
                                        </p:attrNameLst>
                                      </p:cBhvr>
                                      <p:to>
                                        <p:strVal val="hidden"/>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4" nodeType="clickEffect">
                                  <p:stCondLst>
                                    <p:cond delay="0"/>
                                  </p:stCondLst>
                                  <p:childTnLst>
                                    <p:set>
                                      <p:cBhvr>
                                        <p:cTn id="80" dur="1" fill="hold">
                                          <p:stCondLst>
                                            <p:cond delay="0"/>
                                          </p:stCondLst>
                                        </p:cTn>
                                        <p:tgtEl>
                                          <p:spTgt spid="96"/>
                                        </p:tgtEl>
                                        <p:attrNameLst>
                                          <p:attrName>style.visibility</p:attrName>
                                        </p:attrNameLst>
                                      </p:cBhvr>
                                      <p:to>
                                        <p:strVal val="visible"/>
                                      </p:to>
                                    </p:set>
                                  </p:childTnLst>
                                </p:cTn>
                              </p:par>
                              <p:par>
                                <p:cTn id="81" presetID="55" presetClass="exit" presetSubtype="0" fill="hold" nodeType="withEffect">
                                  <p:stCondLst>
                                    <p:cond delay="0"/>
                                  </p:stCondLst>
                                  <p:childTnLst>
                                    <p:anim calcmode="lin" valueType="num">
                                      <p:cBhvr>
                                        <p:cTn id="82" dur="1000"/>
                                        <p:tgtEl>
                                          <p:spTgt spid="115"/>
                                        </p:tgtEl>
                                        <p:attrNameLst>
                                          <p:attrName>ppt_w</p:attrName>
                                        </p:attrNameLst>
                                      </p:cBhvr>
                                      <p:tavLst>
                                        <p:tav tm="0">
                                          <p:val>
                                            <p:strVal val="ppt_w"/>
                                          </p:val>
                                        </p:tav>
                                        <p:tav tm="100000">
                                          <p:val>
                                            <p:strVal val="ppt_w*0.70"/>
                                          </p:val>
                                        </p:tav>
                                      </p:tavLst>
                                    </p:anim>
                                    <p:anim calcmode="lin" valueType="num">
                                      <p:cBhvr>
                                        <p:cTn id="83" dur="1000"/>
                                        <p:tgtEl>
                                          <p:spTgt spid="115"/>
                                        </p:tgtEl>
                                        <p:attrNameLst>
                                          <p:attrName>ppt_h</p:attrName>
                                        </p:attrNameLst>
                                      </p:cBhvr>
                                      <p:tavLst>
                                        <p:tav tm="0">
                                          <p:val>
                                            <p:strVal val="ppt_h"/>
                                          </p:val>
                                        </p:tav>
                                        <p:tav tm="100000">
                                          <p:val>
                                            <p:strVal val="ppt_h"/>
                                          </p:val>
                                        </p:tav>
                                      </p:tavLst>
                                    </p:anim>
                                    <p:animEffect transition="out" filter="fade">
                                      <p:cBhvr>
                                        <p:cTn id="84" dur="1000"/>
                                        <p:tgtEl>
                                          <p:spTgt spid="115"/>
                                        </p:tgtEl>
                                      </p:cBhvr>
                                    </p:animEffect>
                                    <p:set>
                                      <p:cBhvr>
                                        <p:cTn id="85" dur="1" fill="hold">
                                          <p:stCondLst>
                                            <p:cond delay="999"/>
                                          </p:stCondLst>
                                        </p:cTn>
                                        <p:tgtEl>
                                          <p:spTgt spid="115"/>
                                        </p:tgtEl>
                                        <p:attrNameLst>
                                          <p:attrName>style.visibility</p:attrName>
                                        </p:attrNameLst>
                                      </p:cBhvr>
                                      <p:to>
                                        <p:strVal val="hidden"/>
                                      </p:to>
                                    </p:set>
                                  </p:childTnLst>
                                </p:cTn>
                              </p:par>
                              <p:par>
                                <p:cTn id="86" presetID="1" presetClass="entr" presetSubtype="0" fill="hold" nodeType="withEffect">
                                  <p:stCondLst>
                                    <p:cond delay="0"/>
                                  </p:stCondLst>
                                  <p:childTnLst>
                                    <p:set>
                                      <p:cBhvr>
                                        <p:cTn id="87" dur="1" fill="hold">
                                          <p:stCondLst>
                                            <p:cond delay="0"/>
                                          </p:stCondLst>
                                        </p:cTn>
                                        <p:tgtEl>
                                          <p:spTgt spid="101"/>
                                        </p:tgtEl>
                                        <p:attrNameLst>
                                          <p:attrName>style.visibility</p:attrName>
                                        </p:attrNameLst>
                                      </p:cBhvr>
                                      <p:to>
                                        <p:strVal val="visible"/>
                                      </p:to>
                                    </p:set>
                                  </p:childTnLst>
                                </p:cTn>
                              </p:par>
                            </p:childTnLst>
                          </p:cTn>
                        </p:par>
                        <p:par>
                          <p:cTn id="88" fill="hold">
                            <p:stCondLst>
                              <p:cond delay="1000"/>
                            </p:stCondLst>
                            <p:childTnLst>
                              <p:par>
                                <p:cTn id="89" presetID="1" presetClass="entr" presetSubtype="0" fill="hold" nodeType="afterEffect">
                                  <p:stCondLst>
                                    <p:cond delay="0"/>
                                  </p:stCondLst>
                                  <p:childTnLst>
                                    <p:set>
                                      <p:cBhvr>
                                        <p:cTn id="90" dur="1" fill="hold">
                                          <p:stCondLst>
                                            <p:cond delay="0"/>
                                          </p:stCondLst>
                                        </p:cTn>
                                        <p:tgtEl>
                                          <p:spTgt spid="102"/>
                                        </p:tgtEl>
                                        <p:attrNameLst>
                                          <p:attrName>style.visibility</p:attrName>
                                        </p:attrNameLst>
                                      </p:cBhvr>
                                      <p:to>
                                        <p:strVal val="visible"/>
                                      </p:to>
                                    </p:set>
                                  </p:childTnLst>
                                </p:cTn>
                              </p:par>
                            </p:childTnLst>
                          </p:cTn>
                        </p:par>
                        <p:par>
                          <p:cTn id="91" fill="hold">
                            <p:stCondLst>
                              <p:cond delay="1000"/>
                            </p:stCondLst>
                            <p:childTnLst>
                              <p:par>
                                <p:cTn id="92" presetID="1" presetClass="entr" presetSubtype="0" fill="hold" nodeType="afterEffect">
                                  <p:stCondLst>
                                    <p:cond delay="500"/>
                                  </p:stCondLst>
                                  <p:childTnLst>
                                    <p:set>
                                      <p:cBhvr>
                                        <p:cTn id="93" dur="1" fill="hold">
                                          <p:stCondLst>
                                            <p:cond delay="0"/>
                                          </p:stCondLst>
                                        </p:cTn>
                                        <p:tgtEl>
                                          <p:spTgt spid="103"/>
                                        </p:tgtEl>
                                        <p:attrNameLst>
                                          <p:attrName>style.visibility</p:attrName>
                                        </p:attrNameLst>
                                      </p:cBhvr>
                                      <p:to>
                                        <p:strVal val="visible"/>
                                      </p:to>
                                    </p:set>
                                  </p:childTnLst>
                                </p:cTn>
                              </p:par>
                            </p:childTnLst>
                          </p:cTn>
                        </p:par>
                        <p:par>
                          <p:cTn id="94" fill="hold">
                            <p:stCondLst>
                              <p:cond delay="1500"/>
                            </p:stCondLst>
                            <p:childTnLst>
                              <p:par>
                                <p:cTn id="95" presetID="1" presetClass="entr" presetSubtype="0" fill="hold" nodeType="afterEffect">
                                  <p:stCondLst>
                                    <p:cond delay="500"/>
                                  </p:stCondLst>
                                  <p:childTnLst>
                                    <p:set>
                                      <p:cBhvr>
                                        <p:cTn id="96" dur="1" fill="hold">
                                          <p:stCondLst>
                                            <p:cond delay="0"/>
                                          </p:stCondLst>
                                        </p:cTn>
                                        <p:tgtEl>
                                          <p:spTgt spid="100"/>
                                        </p:tgtEl>
                                        <p:attrNameLst>
                                          <p:attrName>style.visibility</p:attrName>
                                        </p:attrNameLst>
                                      </p:cBhvr>
                                      <p:to>
                                        <p:strVal val="visible"/>
                                      </p:to>
                                    </p:set>
                                  </p:childTnLst>
                                </p:cTn>
                              </p:par>
                            </p:childTnLst>
                          </p:cTn>
                        </p:par>
                        <p:par>
                          <p:cTn id="97" fill="hold">
                            <p:stCondLst>
                              <p:cond delay="2000"/>
                            </p:stCondLst>
                            <p:childTnLst>
                              <p:par>
                                <p:cTn id="98" presetID="1" presetClass="entr" presetSubtype="0" fill="hold" nodeType="afterEffect">
                                  <p:stCondLst>
                                    <p:cond delay="500"/>
                                  </p:stCondLst>
                                  <p:childTnLst>
                                    <p:set>
                                      <p:cBhvr>
                                        <p:cTn id="99" dur="1" fill="hold">
                                          <p:stCondLst>
                                            <p:cond delay="0"/>
                                          </p:stCondLst>
                                        </p:cTn>
                                        <p:tgtEl>
                                          <p:spTgt spid="1026"/>
                                        </p:tgtEl>
                                        <p:attrNameLst>
                                          <p:attrName>style.visibility</p:attrName>
                                        </p:attrNameLst>
                                      </p:cBhvr>
                                      <p:to>
                                        <p:strVal val="visible"/>
                                      </p:to>
                                    </p:set>
                                  </p:childTnLst>
                                </p:cTn>
                              </p:par>
                            </p:childTnLst>
                          </p:cTn>
                        </p:par>
                        <p:par>
                          <p:cTn id="100" fill="hold">
                            <p:stCondLst>
                              <p:cond delay="2500"/>
                            </p:stCondLst>
                            <p:childTnLst>
                              <p:par>
                                <p:cTn id="101" presetID="1" presetClass="exit" presetSubtype="0" fill="hold" grpId="5" nodeType="afterEffect">
                                  <p:stCondLst>
                                    <p:cond delay="0"/>
                                  </p:stCondLst>
                                  <p:childTnLst>
                                    <p:set>
                                      <p:cBhvr>
                                        <p:cTn id="102" dur="1" fill="hold">
                                          <p:stCondLst>
                                            <p:cond delay="0"/>
                                          </p:stCondLst>
                                        </p:cTn>
                                        <p:tgtEl>
                                          <p:spTgt spid="96"/>
                                        </p:tgtEl>
                                        <p:attrNameLst>
                                          <p:attrName>style.visibility</p:attrName>
                                        </p:attrNameLst>
                                      </p:cBhvr>
                                      <p:to>
                                        <p:strVal val="hidden"/>
                                      </p:to>
                                    </p:set>
                                  </p:childTnLst>
                                </p:cTn>
                              </p:par>
                              <p:par>
                                <p:cTn id="103" presetID="55" presetClass="exit" presetSubtype="0" fill="hold" nodeType="withEffect">
                                  <p:stCondLst>
                                    <p:cond delay="0"/>
                                  </p:stCondLst>
                                  <p:childTnLst>
                                    <p:anim calcmode="lin" valueType="num">
                                      <p:cBhvr>
                                        <p:cTn id="104" dur="1000"/>
                                        <p:tgtEl>
                                          <p:spTgt spid="114"/>
                                        </p:tgtEl>
                                        <p:attrNameLst>
                                          <p:attrName>ppt_w</p:attrName>
                                        </p:attrNameLst>
                                      </p:cBhvr>
                                      <p:tavLst>
                                        <p:tav tm="0">
                                          <p:val>
                                            <p:strVal val="ppt_w"/>
                                          </p:val>
                                        </p:tav>
                                        <p:tav tm="100000">
                                          <p:val>
                                            <p:strVal val="ppt_w*0.70"/>
                                          </p:val>
                                        </p:tav>
                                      </p:tavLst>
                                    </p:anim>
                                    <p:anim calcmode="lin" valueType="num">
                                      <p:cBhvr>
                                        <p:cTn id="105" dur="1000"/>
                                        <p:tgtEl>
                                          <p:spTgt spid="114"/>
                                        </p:tgtEl>
                                        <p:attrNameLst>
                                          <p:attrName>ppt_h</p:attrName>
                                        </p:attrNameLst>
                                      </p:cBhvr>
                                      <p:tavLst>
                                        <p:tav tm="0">
                                          <p:val>
                                            <p:strVal val="ppt_h"/>
                                          </p:val>
                                        </p:tav>
                                        <p:tav tm="100000">
                                          <p:val>
                                            <p:strVal val="ppt_h"/>
                                          </p:val>
                                        </p:tav>
                                      </p:tavLst>
                                    </p:anim>
                                    <p:animEffect transition="out" filter="fade">
                                      <p:cBhvr>
                                        <p:cTn id="106" dur="1000"/>
                                        <p:tgtEl>
                                          <p:spTgt spid="114"/>
                                        </p:tgtEl>
                                      </p:cBhvr>
                                    </p:animEffect>
                                    <p:set>
                                      <p:cBhvr>
                                        <p:cTn id="107" dur="1" fill="hold">
                                          <p:stCondLst>
                                            <p:cond delay="999"/>
                                          </p:stCondLst>
                                        </p:cTn>
                                        <p:tgtEl>
                                          <p:spTgt spid="114"/>
                                        </p:tgtEl>
                                        <p:attrNameLst>
                                          <p:attrName>style.visibility</p:attrName>
                                        </p:attrNameLst>
                                      </p:cBhvr>
                                      <p:to>
                                        <p:strVal val="hidden"/>
                                      </p:to>
                                    </p:set>
                                  </p:childTnLst>
                                </p:cTn>
                              </p:par>
                              <p:par>
                                <p:cTn id="108" presetID="55" presetClass="exit" presetSubtype="0" fill="hold" nodeType="withEffect">
                                  <p:stCondLst>
                                    <p:cond delay="0"/>
                                  </p:stCondLst>
                                  <p:childTnLst>
                                    <p:anim calcmode="lin" valueType="num">
                                      <p:cBhvr>
                                        <p:cTn id="109" dur="1000"/>
                                        <p:tgtEl>
                                          <p:spTgt spid="35"/>
                                        </p:tgtEl>
                                        <p:attrNameLst>
                                          <p:attrName>ppt_w</p:attrName>
                                        </p:attrNameLst>
                                      </p:cBhvr>
                                      <p:tavLst>
                                        <p:tav tm="0">
                                          <p:val>
                                            <p:strVal val="ppt_w"/>
                                          </p:val>
                                        </p:tav>
                                        <p:tav tm="100000">
                                          <p:val>
                                            <p:strVal val="ppt_w*0.70"/>
                                          </p:val>
                                        </p:tav>
                                      </p:tavLst>
                                    </p:anim>
                                    <p:anim calcmode="lin" valueType="num">
                                      <p:cBhvr>
                                        <p:cTn id="110" dur="1000"/>
                                        <p:tgtEl>
                                          <p:spTgt spid="35"/>
                                        </p:tgtEl>
                                        <p:attrNameLst>
                                          <p:attrName>ppt_h</p:attrName>
                                        </p:attrNameLst>
                                      </p:cBhvr>
                                      <p:tavLst>
                                        <p:tav tm="0">
                                          <p:val>
                                            <p:strVal val="ppt_h"/>
                                          </p:val>
                                        </p:tav>
                                        <p:tav tm="100000">
                                          <p:val>
                                            <p:strVal val="ppt_h"/>
                                          </p:val>
                                        </p:tav>
                                      </p:tavLst>
                                    </p:anim>
                                    <p:animEffect transition="out" filter="fade">
                                      <p:cBhvr>
                                        <p:cTn id="111" dur="1000"/>
                                        <p:tgtEl>
                                          <p:spTgt spid="35"/>
                                        </p:tgtEl>
                                      </p:cBhvr>
                                    </p:animEffect>
                                    <p:set>
                                      <p:cBhvr>
                                        <p:cTn id="112" dur="1" fill="hold">
                                          <p:stCondLst>
                                            <p:cond delay="999"/>
                                          </p:stCondLst>
                                        </p:cTn>
                                        <p:tgtEl>
                                          <p:spTgt spid="35"/>
                                        </p:tgtEl>
                                        <p:attrNameLst>
                                          <p:attrName>style.visibility</p:attrName>
                                        </p:attrNameLst>
                                      </p:cBhvr>
                                      <p:to>
                                        <p:strVal val="hidden"/>
                                      </p:to>
                                    </p:set>
                                  </p:childTnLst>
                                </p:cTn>
                              </p:par>
                              <p:par>
                                <p:cTn id="113" presetID="55" presetClass="exit" presetSubtype="0" fill="hold" nodeType="withEffect">
                                  <p:stCondLst>
                                    <p:cond delay="0"/>
                                  </p:stCondLst>
                                  <p:childTnLst>
                                    <p:anim calcmode="lin" valueType="num">
                                      <p:cBhvr>
                                        <p:cTn id="114" dur="1000"/>
                                        <p:tgtEl>
                                          <p:spTgt spid="34"/>
                                        </p:tgtEl>
                                        <p:attrNameLst>
                                          <p:attrName>ppt_w</p:attrName>
                                        </p:attrNameLst>
                                      </p:cBhvr>
                                      <p:tavLst>
                                        <p:tav tm="0">
                                          <p:val>
                                            <p:strVal val="ppt_w"/>
                                          </p:val>
                                        </p:tav>
                                        <p:tav tm="100000">
                                          <p:val>
                                            <p:strVal val="ppt_w*0.70"/>
                                          </p:val>
                                        </p:tav>
                                      </p:tavLst>
                                    </p:anim>
                                    <p:anim calcmode="lin" valueType="num">
                                      <p:cBhvr>
                                        <p:cTn id="115" dur="1000"/>
                                        <p:tgtEl>
                                          <p:spTgt spid="34"/>
                                        </p:tgtEl>
                                        <p:attrNameLst>
                                          <p:attrName>ppt_h</p:attrName>
                                        </p:attrNameLst>
                                      </p:cBhvr>
                                      <p:tavLst>
                                        <p:tav tm="0">
                                          <p:val>
                                            <p:strVal val="ppt_h"/>
                                          </p:val>
                                        </p:tav>
                                        <p:tav tm="100000">
                                          <p:val>
                                            <p:strVal val="ppt_h"/>
                                          </p:val>
                                        </p:tav>
                                      </p:tavLst>
                                    </p:anim>
                                    <p:animEffect transition="out" filter="fade">
                                      <p:cBhvr>
                                        <p:cTn id="116" dur="1000"/>
                                        <p:tgtEl>
                                          <p:spTgt spid="34"/>
                                        </p:tgtEl>
                                      </p:cBhvr>
                                    </p:animEffect>
                                    <p:set>
                                      <p:cBhvr>
                                        <p:cTn id="117" dur="1" fill="hold">
                                          <p:stCondLst>
                                            <p:cond delay="999"/>
                                          </p:stCondLst>
                                        </p:cTn>
                                        <p:tgtEl>
                                          <p:spTgt spid="34"/>
                                        </p:tgtEl>
                                        <p:attrNameLst>
                                          <p:attrName>style.visibility</p:attrName>
                                        </p:attrNameLst>
                                      </p:cBhvr>
                                      <p:to>
                                        <p:strVal val="hidden"/>
                                      </p:to>
                                    </p:set>
                                  </p:childTnLst>
                                </p:cTn>
                              </p:par>
                            </p:childTnLst>
                          </p:cTn>
                        </p:par>
                        <p:par>
                          <p:cTn id="118" fill="hold">
                            <p:stCondLst>
                              <p:cond delay="3500"/>
                            </p:stCondLst>
                            <p:childTnLst>
                              <p:par>
                                <p:cTn id="119" presetID="1" presetClass="exit" presetSubtype="0" fill="hold" grpId="0" nodeType="afterEffect">
                                  <p:stCondLst>
                                    <p:cond delay="200"/>
                                  </p:stCondLst>
                                  <p:childTnLst>
                                    <p:set>
                                      <p:cBhvr>
                                        <p:cTn id="120" dur="1" fill="hold">
                                          <p:stCondLst>
                                            <p:cond delay="0"/>
                                          </p:stCondLst>
                                        </p:cTn>
                                        <p:tgtEl>
                                          <p:spTgt spid="97"/>
                                        </p:tgtEl>
                                        <p:attrNameLst>
                                          <p:attrName>style.visibility</p:attrName>
                                        </p:attrNameLst>
                                      </p:cBhvr>
                                      <p:to>
                                        <p:strVal val="hidden"/>
                                      </p:to>
                                    </p:set>
                                  </p:childTnLst>
                                </p:cTn>
                              </p:par>
                            </p:childTnLst>
                          </p:cTn>
                        </p:par>
                        <p:par>
                          <p:cTn id="121" fill="hold">
                            <p:stCondLst>
                              <p:cond delay="3700"/>
                            </p:stCondLst>
                            <p:childTnLst>
                              <p:par>
                                <p:cTn id="122" presetID="1" presetClass="entr" presetSubtype="0" fill="hold" grpId="0" nodeType="afterEffect">
                                  <p:stCondLst>
                                    <p:cond delay="0"/>
                                  </p:stCondLst>
                                  <p:childTnLst>
                                    <p:set>
                                      <p:cBhvr>
                                        <p:cTn id="123"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41" grpId="0"/>
      <p:bldP spid="97" grpId="0" animBg="1"/>
      <p:bldP spid="96" grpId="0"/>
      <p:bldP spid="96" grpId="1"/>
      <p:bldP spid="96" grpId="2"/>
      <p:bldP spid="96" grpId="3"/>
      <p:bldP spid="96" grpId="4"/>
      <p:bldP spid="96" grpId="5"/>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Right Triangle 96"/>
          <p:cNvSpPr/>
          <p:nvPr/>
        </p:nvSpPr>
        <p:spPr>
          <a:xfrm rot="10800000" flipV="1">
            <a:off x="8685316" y="6414247"/>
            <a:ext cx="457200" cy="4572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6" name="Rectangle 95"/>
          <p:cNvSpPr/>
          <p:nvPr/>
        </p:nvSpPr>
        <p:spPr>
          <a:xfrm>
            <a:off x="8820563" y="6543794"/>
            <a:ext cx="389850" cy="369332"/>
          </a:xfrm>
          <a:prstGeom prst="rect">
            <a:avLst/>
          </a:prstGeom>
        </p:spPr>
        <p:txBody>
          <a:bodyPr wrap="none">
            <a:spAutoFit/>
          </a:bodyPr>
          <a:lstStyle/>
          <a:p>
            <a:r>
              <a:rPr lang="en-US" dirty="0" smtClean="0">
                <a:sym typeface="Wingdings"/>
              </a:rPr>
              <a:t></a:t>
            </a:r>
            <a:endParaRPr lang="en-US" dirty="0"/>
          </a:p>
        </p:txBody>
      </p:sp>
      <p:grpSp>
        <p:nvGrpSpPr>
          <p:cNvPr id="2" name="Group 223"/>
          <p:cNvGrpSpPr/>
          <p:nvPr/>
        </p:nvGrpSpPr>
        <p:grpSpPr>
          <a:xfrm>
            <a:off x="845244" y="4173196"/>
            <a:ext cx="1516956" cy="1843556"/>
            <a:chOff x="4648200" y="5181600"/>
            <a:chExt cx="1516956" cy="1843556"/>
          </a:xfrm>
        </p:grpSpPr>
        <p:pic>
          <p:nvPicPr>
            <p:cNvPr id="199" name="Picture 11" descr="E:\_VEEAM_files\datasheet-template\diagrams\nworks\diagram_graphics\servervcenter.png"/>
            <p:cNvPicPr>
              <a:picLocks noChangeAspect="1" noChangeArrowheads="1"/>
            </p:cNvPicPr>
            <p:nvPr/>
          </p:nvPicPr>
          <p:blipFill>
            <a:blip r:embed="rId4" cstate="print"/>
            <a:srcRect l="23317" r="19902" b="29025"/>
            <a:stretch>
              <a:fillRect/>
            </a:stretch>
          </p:blipFill>
          <p:spPr bwMode="auto">
            <a:xfrm>
              <a:off x="4800600" y="5181600"/>
              <a:ext cx="1364556" cy="1549925"/>
            </a:xfrm>
            <a:prstGeom prst="rect">
              <a:avLst/>
            </a:prstGeom>
            <a:noFill/>
          </p:spPr>
        </p:pic>
        <p:grpSp>
          <p:nvGrpSpPr>
            <p:cNvPr id="3" name="Group 64"/>
            <p:cNvGrpSpPr/>
            <p:nvPr/>
          </p:nvGrpSpPr>
          <p:grpSpPr>
            <a:xfrm>
              <a:off x="4648200" y="5943600"/>
              <a:ext cx="501145" cy="822476"/>
              <a:chOff x="7540205" y="3673877"/>
              <a:chExt cx="392379" cy="643969"/>
            </a:xfrm>
          </p:grpSpPr>
          <p:pic>
            <p:nvPicPr>
              <p:cNvPr id="213" name="Picture 10" descr="E:\_VEEAM_files\datasheet-template\diagrams\nworks\diagram_graphics\serverEXSi.png"/>
              <p:cNvPicPr>
                <a:picLocks noChangeAspect="1" noChangeArrowheads="1"/>
              </p:cNvPicPr>
              <p:nvPr/>
            </p:nvPicPr>
            <p:blipFill>
              <a:blip r:embed="rId5" cstate="print"/>
              <a:srcRect l="32116" r="30401" b="32571"/>
              <a:stretch>
                <a:fillRect/>
              </a:stretch>
            </p:blipFill>
            <p:spPr bwMode="auto">
              <a:xfrm>
                <a:off x="7540205" y="3686274"/>
                <a:ext cx="392379" cy="631572"/>
              </a:xfrm>
              <a:prstGeom prst="rect">
                <a:avLst/>
              </a:prstGeom>
              <a:noFill/>
            </p:spPr>
          </p:pic>
          <p:pic>
            <p:nvPicPr>
              <p:cNvPr id="214" name="Picture 8" descr="E:\_VEEAM_files\datasheet-template\diagrams\nworks\diagram_graphics\serverarrow.png"/>
              <p:cNvPicPr>
                <a:picLocks noChangeAspect="1" noChangeArrowheads="1"/>
              </p:cNvPicPr>
              <p:nvPr/>
            </p:nvPicPr>
            <p:blipFill>
              <a:blip r:embed="rId6" cstate="print"/>
              <a:srcRect/>
              <a:stretch>
                <a:fillRect/>
              </a:stretch>
            </p:blipFill>
            <p:spPr bwMode="auto">
              <a:xfrm>
                <a:off x="7608959" y="3744126"/>
                <a:ext cx="247934" cy="180441"/>
              </a:xfrm>
              <a:prstGeom prst="rect">
                <a:avLst/>
              </a:prstGeom>
              <a:noFill/>
            </p:spPr>
          </p:pic>
          <p:pic>
            <p:nvPicPr>
              <p:cNvPr id="215"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737059" y="3673877"/>
                <a:ext cx="89532" cy="137741"/>
              </a:xfrm>
              <a:prstGeom prst="rect">
                <a:avLst/>
              </a:prstGeom>
              <a:noFill/>
            </p:spPr>
          </p:pic>
          <p:pic>
            <p:nvPicPr>
              <p:cNvPr id="216"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691586" y="3702793"/>
                <a:ext cx="89532" cy="137741"/>
              </a:xfrm>
              <a:prstGeom prst="rect">
                <a:avLst/>
              </a:prstGeom>
              <a:noFill/>
            </p:spPr>
          </p:pic>
          <p:pic>
            <p:nvPicPr>
              <p:cNvPr id="217"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641994" y="3731721"/>
                <a:ext cx="89532" cy="137741"/>
              </a:xfrm>
              <a:prstGeom prst="rect">
                <a:avLst/>
              </a:prstGeom>
              <a:noFill/>
            </p:spPr>
          </p:pic>
        </p:grpSp>
        <p:grpSp>
          <p:nvGrpSpPr>
            <p:cNvPr id="4" name="Group 64"/>
            <p:cNvGrpSpPr/>
            <p:nvPr/>
          </p:nvGrpSpPr>
          <p:grpSpPr>
            <a:xfrm>
              <a:off x="4756655" y="6096000"/>
              <a:ext cx="501145" cy="822476"/>
              <a:chOff x="7540205" y="3673877"/>
              <a:chExt cx="392379" cy="643969"/>
            </a:xfrm>
          </p:grpSpPr>
          <p:pic>
            <p:nvPicPr>
              <p:cNvPr id="219" name="Picture 10" descr="E:\_VEEAM_files\datasheet-template\diagrams\nworks\diagram_graphics\serverEXSi.png"/>
              <p:cNvPicPr>
                <a:picLocks noChangeAspect="1" noChangeArrowheads="1"/>
              </p:cNvPicPr>
              <p:nvPr/>
            </p:nvPicPr>
            <p:blipFill>
              <a:blip r:embed="rId5" cstate="print"/>
              <a:srcRect l="32116" r="30401" b="32571"/>
              <a:stretch>
                <a:fillRect/>
              </a:stretch>
            </p:blipFill>
            <p:spPr bwMode="auto">
              <a:xfrm>
                <a:off x="7540205" y="3686274"/>
                <a:ext cx="392379" cy="631572"/>
              </a:xfrm>
              <a:prstGeom prst="rect">
                <a:avLst/>
              </a:prstGeom>
              <a:noFill/>
            </p:spPr>
          </p:pic>
          <p:pic>
            <p:nvPicPr>
              <p:cNvPr id="220" name="Picture 8" descr="E:\_VEEAM_files\datasheet-template\diagrams\nworks\diagram_graphics\serverarrow.png"/>
              <p:cNvPicPr>
                <a:picLocks noChangeAspect="1" noChangeArrowheads="1"/>
              </p:cNvPicPr>
              <p:nvPr/>
            </p:nvPicPr>
            <p:blipFill>
              <a:blip r:embed="rId6" cstate="print"/>
              <a:srcRect/>
              <a:stretch>
                <a:fillRect/>
              </a:stretch>
            </p:blipFill>
            <p:spPr bwMode="auto">
              <a:xfrm>
                <a:off x="7608959" y="3744126"/>
                <a:ext cx="247934" cy="180441"/>
              </a:xfrm>
              <a:prstGeom prst="rect">
                <a:avLst/>
              </a:prstGeom>
              <a:noFill/>
            </p:spPr>
          </p:pic>
          <p:pic>
            <p:nvPicPr>
              <p:cNvPr id="221"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737059" y="3673877"/>
                <a:ext cx="89532" cy="137741"/>
              </a:xfrm>
              <a:prstGeom prst="rect">
                <a:avLst/>
              </a:prstGeom>
              <a:noFill/>
            </p:spPr>
          </p:pic>
          <p:pic>
            <p:nvPicPr>
              <p:cNvPr id="222"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691586" y="3702793"/>
                <a:ext cx="89532" cy="137741"/>
              </a:xfrm>
              <a:prstGeom prst="rect">
                <a:avLst/>
              </a:prstGeom>
              <a:noFill/>
            </p:spPr>
          </p:pic>
          <p:pic>
            <p:nvPicPr>
              <p:cNvPr id="223"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641994" y="3731721"/>
                <a:ext cx="89532" cy="137741"/>
              </a:xfrm>
              <a:prstGeom prst="rect">
                <a:avLst/>
              </a:prstGeom>
              <a:noFill/>
            </p:spPr>
          </p:pic>
        </p:grpSp>
        <p:grpSp>
          <p:nvGrpSpPr>
            <p:cNvPr id="5" name="Group 64"/>
            <p:cNvGrpSpPr/>
            <p:nvPr/>
          </p:nvGrpSpPr>
          <p:grpSpPr>
            <a:xfrm>
              <a:off x="4922520" y="6202680"/>
              <a:ext cx="501145" cy="822476"/>
              <a:chOff x="7540205" y="3673877"/>
              <a:chExt cx="392379" cy="643969"/>
            </a:xfrm>
          </p:grpSpPr>
          <p:pic>
            <p:nvPicPr>
              <p:cNvPr id="208" name="Picture 10" descr="E:\_VEEAM_files\datasheet-template\diagrams\nworks\diagram_graphics\serverEXSi.png"/>
              <p:cNvPicPr>
                <a:picLocks noChangeAspect="1" noChangeArrowheads="1"/>
              </p:cNvPicPr>
              <p:nvPr/>
            </p:nvPicPr>
            <p:blipFill>
              <a:blip r:embed="rId5" cstate="print"/>
              <a:srcRect l="32116" r="30401" b="32571"/>
              <a:stretch>
                <a:fillRect/>
              </a:stretch>
            </p:blipFill>
            <p:spPr bwMode="auto">
              <a:xfrm>
                <a:off x="7540205" y="3686274"/>
                <a:ext cx="392379" cy="631572"/>
              </a:xfrm>
              <a:prstGeom prst="rect">
                <a:avLst/>
              </a:prstGeom>
              <a:noFill/>
            </p:spPr>
          </p:pic>
          <p:pic>
            <p:nvPicPr>
              <p:cNvPr id="209" name="Picture 8" descr="E:\_VEEAM_files\datasheet-template\diagrams\nworks\diagram_graphics\serverarrow.png"/>
              <p:cNvPicPr>
                <a:picLocks noChangeAspect="1" noChangeArrowheads="1"/>
              </p:cNvPicPr>
              <p:nvPr/>
            </p:nvPicPr>
            <p:blipFill>
              <a:blip r:embed="rId6" cstate="print"/>
              <a:srcRect/>
              <a:stretch>
                <a:fillRect/>
              </a:stretch>
            </p:blipFill>
            <p:spPr bwMode="auto">
              <a:xfrm>
                <a:off x="7608959" y="3744126"/>
                <a:ext cx="247934" cy="180441"/>
              </a:xfrm>
              <a:prstGeom prst="rect">
                <a:avLst/>
              </a:prstGeom>
              <a:noFill/>
            </p:spPr>
          </p:pic>
          <p:pic>
            <p:nvPicPr>
              <p:cNvPr id="210"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737059" y="3673877"/>
                <a:ext cx="89532" cy="137741"/>
              </a:xfrm>
              <a:prstGeom prst="rect">
                <a:avLst/>
              </a:prstGeom>
              <a:noFill/>
            </p:spPr>
          </p:pic>
          <p:pic>
            <p:nvPicPr>
              <p:cNvPr id="211"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691586" y="3702793"/>
                <a:ext cx="89532" cy="137741"/>
              </a:xfrm>
              <a:prstGeom prst="rect">
                <a:avLst/>
              </a:prstGeom>
              <a:noFill/>
            </p:spPr>
          </p:pic>
          <p:pic>
            <p:nvPicPr>
              <p:cNvPr id="212"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641994" y="3731721"/>
                <a:ext cx="89532" cy="137741"/>
              </a:xfrm>
              <a:prstGeom prst="rect">
                <a:avLst/>
              </a:prstGeom>
              <a:noFill/>
            </p:spPr>
          </p:pic>
        </p:grpSp>
        <p:grpSp>
          <p:nvGrpSpPr>
            <p:cNvPr id="6" name="Group 64"/>
            <p:cNvGrpSpPr/>
            <p:nvPr/>
          </p:nvGrpSpPr>
          <p:grpSpPr>
            <a:xfrm>
              <a:off x="5213855" y="6187924"/>
              <a:ext cx="501145" cy="822476"/>
              <a:chOff x="7540205" y="3673877"/>
              <a:chExt cx="392379" cy="643969"/>
            </a:xfrm>
          </p:grpSpPr>
          <p:pic>
            <p:nvPicPr>
              <p:cNvPr id="203" name="Picture 10" descr="E:\_VEEAM_files\datasheet-template\diagrams\nworks\diagram_graphics\serverEXSi.png"/>
              <p:cNvPicPr>
                <a:picLocks noChangeAspect="1" noChangeArrowheads="1"/>
              </p:cNvPicPr>
              <p:nvPr/>
            </p:nvPicPr>
            <p:blipFill>
              <a:blip r:embed="rId5" cstate="print"/>
              <a:srcRect l="32116" r="30401" b="32571"/>
              <a:stretch>
                <a:fillRect/>
              </a:stretch>
            </p:blipFill>
            <p:spPr bwMode="auto">
              <a:xfrm>
                <a:off x="7540205" y="3686274"/>
                <a:ext cx="392379" cy="631572"/>
              </a:xfrm>
              <a:prstGeom prst="rect">
                <a:avLst/>
              </a:prstGeom>
              <a:noFill/>
            </p:spPr>
          </p:pic>
          <p:pic>
            <p:nvPicPr>
              <p:cNvPr id="204" name="Picture 8" descr="E:\_VEEAM_files\datasheet-template\diagrams\nworks\diagram_graphics\serverarrow.png"/>
              <p:cNvPicPr>
                <a:picLocks noChangeAspect="1" noChangeArrowheads="1"/>
              </p:cNvPicPr>
              <p:nvPr/>
            </p:nvPicPr>
            <p:blipFill>
              <a:blip r:embed="rId6" cstate="print"/>
              <a:srcRect/>
              <a:stretch>
                <a:fillRect/>
              </a:stretch>
            </p:blipFill>
            <p:spPr bwMode="auto">
              <a:xfrm>
                <a:off x="7608959" y="3744126"/>
                <a:ext cx="247934" cy="180441"/>
              </a:xfrm>
              <a:prstGeom prst="rect">
                <a:avLst/>
              </a:prstGeom>
              <a:noFill/>
            </p:spPr>
          </p:pic>
          <p:pic>
            <p:nvPicPr>
              <p:cNvPr id="205"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737059" y="3673877"/>
                <a:ext cx="89532" cy="137741"/>
              </a:xfrm>
              <a:prstGeom prst="rect">
                <a:avLst/>
              </a:prstGeom>
              <a:noFill/>
            </p:spPr>
          </p:pic>
          <p:pic>
            <p:nvPicPr>
              <p:cNvPr id="206"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691586" y="3702793"/>
                <a:ext cx="89532" cy="137741"/>
              </a:xfrm>
              <a:prstGeom prst="rect">
                <a:avLst/>
              </a:prstGeom>
              <a:noFill/>
            </p:spPr>
          </p:pic>
          <p:pic>
            <p:nvPicPr>
              <p:cNvPr id="207"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641994" y="3731721"/>
                <a:ext cx="89532" cy="137741"/>
              </a:xfrm>
              <a:prstGeom prst="rect">
                <a:avLst/>
              </a:prstGeom>
              <a:noFill/>
            </p:spPr>
          </p:pic>
        </p:grpSp>
      </p:grpSp>
      <p:grpSp>
        <p:nvGrpSpPr>
          <p:cNvPr id="7" name="Group 224"/>
          <p:cNvGrpSpPr/>
          <p:nvPr/>
        </p:nvGrpSpPr>
        <p:grpSpPr>
          <a:xfrm>
            <a:off x="2927836" y="4176244"/>
            <a:ext cx="1408520" cy="1843556"/>
            <a:chOff x="4756636" y="5181600"/>
            <a:chExt cx="1408520" cy="1843556"/>
          </a:xfrm>
        </p:grpSpPr>
        <p:pic>
          <p:nvPicPr>
            <p:cNvPr id="226" name="Picture 11" descr="E:\_VEEAM_files\datasheet-template\diagrams\nworks\diagram_graphics\servervcenter.png"/>
            <p:cNvPicPr>
              <a:picLocks noChangeAspect="1" noChangeArrowheads="1"/>
            </p:cNvPicPr>
            <p:nvPr/>
          </p:nvPicPr>
          <p:blipFill>
            <a:blip r:embed="rId4" cstate="print"/>
            <a:srcRect l="23317" r="19902" b="29025"/>
            <a:stretch>
              <a:fillRect/>
            </a:stretch>
          </p:blipFill>
          <p:spPr bwMode="auto">
            <a:xfrm>
              <a:off x="4800600" y="5181600"/>
              <a:ext cx="1364556" cy="1549925"/>
            </a:xfrm>
            <a:prstGeom prst="rect">
              <a:avLst/>
            </a:prstGeom>
            <a:noFill/>
          </p:spPr>
        </p:pic>
        <p:grpSp>
          <p:nvGrpSpPr>
            <p:cNvPr id="8" name="Group 64"/>
            <p:cNvGrpSpPr/>
            <p:nvPr/>
          </p:nvGrpSpPr>
          <p:grpSpPr>
            <a:xfrm>
              <a:off x="4756636" y="6096006"/>
              <a:ext cx="501144" cy="822477"/>
              <a:chOff x="7540205" y="3673877"/>
              <a:chExt cx="392379" cy="643969"/>
            </a:xfrm>
          </p:grpSpPr>
          <p:pic>
            <p:nvPicPr>
              <p:cNvPr id="241" name="Picture 10" descr="E:\_VEEAM_files\datasheet-template\diagrams\nworks\diagram_graphics\serverEXSi.png"/>
              <p:cNvPicPr>
                <a:picLocks noChangeAspect="1" noChangeArrowheads="1"/>
              </p:cNvPicPr>
              <p:nvPr/>
            </p:nvPicPr>
            <p:blipFill>
              <a:blip r:embed="rId5" cstate="print"/>
              <a:srcRect l="32116" r="30401" b="32571"/>
              <a:stretch>
                <a:fillRect/>
              </a:stretch>
            </p:blipFill>
            <p:spPr bwMode="auto">
              <a:xfrm>
                <a:off x="7540205" y="3686274"/>
                <a:ext cx="392379" cy="631572"/>
              </a:xfrm>
              <a:prstGeom prst="rect">
                <a:avLst/>
              </a:prstGeom>
              <a:noFill/>
            </p:spPr>
          </p:pic>
          <p:pic>
            <p:nvPicPr>
              <p:cNvPr id="242" name="Picture 8" descr="E:\_VEEAM_files\datasheet-template\diagrams\nworks\diagram_graphics\serverarrow.png"/>
              <p:cNvPicPr>
                <a:picLocks noChangeAspect="1" noChangeArrowheads="1"/>
              </p:cNvPicPr>
              <p:nvPr/>
            </p:nvPicPr>
            <p:blipFill>
              <a:blip r:embed="rId6" cstate="print"/>
              <a:srcRect/>
              <a:stretch>
                <a:fillRect/>
              </a:stretch>
            </p:blipFill>
            <p:spPr bwMode="auto">
              <a:xfrm>
                <a:off x="7608959" y="3744126"/>
                <a:ext cx="247934" cy="180441"/>
              </a:xfrm>
              <a:prstGeom prst="rect">
                <a:avLst/>
              </a:prstGeom>
              <a:noFill/>
            </p:spPr>
          </p:pic>
          <p:pic>
            <p:nvPicPr>
              <p:cNvPr id="243"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737059" y="3673877"/>
                <a:ext cx="89532" cy="137741"/>
              </a:xfrm>
              <a:prstGeom prst="rect">
                <a:avLst/>
              </a:prstGeom>
              <a:noFill/>
            </p:spPr>
          </p:pic>
          <p:pic>
            <p:nvPicPr>
              <p:cNvPr id="244"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691586" y="3702793"/>
                <a:ext cx="89532" cy="137741"/>
              </a:xfrm>
              <a:prstGeom prst="rect">
                <a:avLst/>
              </a:prstGeom>
              <a:noFill/>
            </p:spPr>
          </p:pic>
          <p:pic>
            <p:nvPicPr>
              <p:cNvPr id="245"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641994" y="3731721"/>
                <a:ext cx="89532" cy="137741"/>
              </a:xfrm>
              <a:prstGeom prst="rect">
                <a:avLst/>
              </a:prstGeom>
              <a:noFill/>
            </p:spPr>
          </p:pic>
        </p:grpSp>
        <p:grpSp>
          <p:nvGrpSpPr>
            <p:cNvPr id="9" name="Group 64"/>
            <p:cNvGrpSpPr/>
            <p:nvPr/>
          </p:nvGrpSpPr>
          <p:grpSpPr>
            <a:xfrm>
              <a:off x="4922520" y="6202680"/>
              <a:ext cx="501145" cy="822476"/>
              <a:chOff x="7540205" y="3673877"/>
              <a:chExt cx="392379" cy="643969"/>
            </a:xfrm>
          </p:grpSpPr>
          <p:pic>
            <p:nvPicPr>
              <p:cNvPr id="236" name="Picture 10" descr="E:\_VEEAM_files\datasheet-template\diagrams\nworks\diagram_graphics\serverEXSi.png"/>
              <p:cNvPicPr>
                <a:picLocks noChangeAspect="1" noChangeArrowheads="1"/>
              </p:cNvPicPr>
              <p:nvPr/>
            </p:nvPicPr>
            <p:blipFill>
              <a:blip r:embed="rId5" cstate="print"/>
              <a:srcRect l="32116" r="30401" b="32571"/>
              <a:stretch>
                <a:fillRect/>
              </a:stretch>
            </p:blipFill>
            <p:spPr bwMode="auto">
              <a:xfrm>
                <a:off x="7540205" y="3686274"/>
                <a:ext cx="392379" cy="631572"/>
              </a:xfrm>
              <a:prstGeom prst="rect">
                <a:avLst/>
              </a:prstGeom>
              <a:noFill/>
            </p:spPr>
          </p:pic>
          <p:pic>
            <p:nvPicPr>
              <p:cNvPr id="237" name="Picture 8" descr="E:\_VEEAM_files\datasheet-template\diagrams\nworks\diagram_graphics\serverarrow.png"/>
              <p:cNvPicPr>
                <a:picLocks noChangeAspect="1" noChangeArrowheads="1"/>
              </p:cNvPicPr>
              <p:nvPr/>
            </p:nvPicPr>
            <p:blipFill>
              <a:blip r:embed="rId6" cstate="print"/>
              <a:srcRect/>
              <a:stretch>
                <a:fillRect/>
              </a:stretch>
            </p:blipFill>
            <p:spPr bwMode="auto">
              <a:xfrm>
                <a:off x="7608959" y="3744126"/>
                <a:ext cx="247934" cy="180441"/>
              </a:xfrm>
              <a:prstGeom prst="rect">
                <a:avLst/>
              </a:prstGeom>
              <a:noFill/>
            </p:spPr>
          </p:pic>
          <p:pic>
            <p:nvPicPr>
              <p:cNvPr id="238"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737059" y="3673877"/>
                <a:ext cx="89532" cy="137741"/>
              </a:xfrm>
              <a:prstGeom prst="rect">
                <a:avLst/>
              </a:prstGeom>
              <a:noFill/>
            </p:spPr>
          </p:pic>
          <p:pic>
            <p:nvPicPr>
              <p:cNvPr id="239"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691586" y="3702793"/>
                <a:ext cx="89532" cy="137741"/>
              </a:xfrm>
              <a:prstGeom prst="rect">
                <a:avLst/>
              </a:prstGeom>
              <a:noFill/>
            </p:spPr>
          </p:pic>
          <p:pic>
            <p:nvPicPr>
              <p:cNvPr id="240"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641994" y="3731721"/>
                <a:ext cx="89532" cy="137741"/>
              </a:xfrm>
              <a:prstGeom prst="rect">
                <a:avLst/>
              </a:prstGeom>
              <a:noFill/>
            </p:spPr>
          </p:pic>
        </p:grpSp>
      </p:grpSp>
      <p:sp>
        <p:nvSpPr>
          <p:cNvPr id="277" name="Right Arrow 276"/>
          <p:cNvSpPr/>
          <p:nvPr/>
        </p:nvSpPr>
        <p:spPr>
          <a:xfrm rot="16200000">
            <a:off x="1492944" y="3677896"/>
            <a:ext cx="609600" cy="228600"/>
          </a:xfrm>
          <a:prstGeom prst="rightArrow">
            <a:avLst/>
          </a:prstGeom>
          <a:solidFill>
            <a:srgbClr val="FC98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8" name="Right Arrow 277"/>
          <p:cNvSpPr/>
          <p:nvPr/>
        </p:nvSpPr>
        <p:spPr>
          <a:xfrm rot="16200000">
            <a:off x="3467100" y="3677896"/>
            <a:ext cx="609600" cy="228600"/>
          </a:xfrm>
          <a:prstGeom prst="rightArrow">
            <a:avLst/>
          </a:prstGeom>
          <a:solidFill>
            <a:srgbClr val="FC98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9" name="Right Arrow 278"/>
          <p:cNvSpPr/>
          <p:nvPr/>
        </p:nvSpPr>
        <p:spPr>
          <a:xfrm rot="16200000">
            <a:off x="5365056" y="3677897"/>
            <a:ext cx="609600" cy="228600"/>
          </a:xfrm>
          <a:prstGeom prst="rightArrow">
            <a:avLst/>
          </a:prstGeom>
          <a:solidFill>
            <a:srgbClr val="FC98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1" name="Right Arrow 280"/>
          <p:cNvSpPr/>
          <p:nvPr/>
        </p:nvSpPr>
        <p:spPr>
          <a:xfrm rot="18864529">
            <a:off x="6345895" y="3714623"/>
            <a:ext cx="685800" cy="228600"/>
          </a:xfrm>
          <a:prstGeom prst="rightArrow">
            <a:avLst/>
          </a:prstGeom>
          <a:solidFill>
            <a:srgbClr val="FC98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3" name="Picture 102" descr="server_VEM.png"/>
          <p:cNvPicPr>
            <a:picLocks noChangeAspect="1"/>
          </p:cNvPicPr>
          <p:nvPr/>
        </p:nvPicPr>
        <p:blipFill>
          <a:blip r:embed="rId8" cstate="print"/>
          <a:srcRect l="29718" r="28677" b="34256"/>
          <a:stretch>
            <a:fillRect/>
          </a:stretch>
        </p:blipFill>
        <p:spPr>
          <a:xfrm>
            <a:off x="3733800" y="3367080"/>
            <a:ext cx="586740" cy="838200"/>
          </a:xfrm>
          <a:prstGeom prst="rect">
            <a:avLst/>
          </a:prstGeom>
        </p:spPr>
      </p:pic>
      <p:pic>
        <p:nvPicPr>
          <p:cNvPr id="102" name="Picture 101" descr="server_VEM.png"/>
          <p:cNvPicPr>
            <a:picLocks noChangeAspect="1"/>
          </p:cNvPicPr>
          <p:nvPr/>
        </p:nvPicPr>
        <p:blipFill>
          <a:blip r:embed="rId8" cstate="print"/>
          <a:srcRect l="29718" r="28677" b="34256"/>
          <a:stretch>
            <a:fillRect/>
          </a:stretch>
        </p:blipFill>
        <p:spPr>
          <a:xfrm>
            <a:off x="4010526" y="3383122"/>
            <a:ext cx="586740" cy="838200"/>
          </a:xfrm>
          <a:prstGeom prst="rect">
            <a:avLst/>
          </a:prstGeom>
        </p:spPr>
      </p:pic>
      <p:pic>
        <p:nvPicPr>
          <p:cNvPr id="101" name="Picture 100" descr="server_VEM.png"/>
          <p:cNvPicPr>
            <a:picLocks noChangeAspect="1"/>
          </p:cNvPicPr>
          <p:nvPr/>
        </p:nvPicPr>
        <p:blipFill>
          <a:blip r:embed="rId8" cstate="print"/>
          <a:srcRect l="29718" r="28677" b="34256"/>
          <a:stretch>
            <a:fillRect/>
          </a:stretch>
        </p:blipFill>
        <p:spPr>
          <a:xfrm>
            <a:off x="4278028" y="3379112"/>
            <a:ext cx="586740" cy="838200"/>
          </a:xfrm>
          <a:prstGeom prst="rect">
            <a:avLst/>
          </a:prstGeom>
        </p:spPr>
      </p:pic>
      <p:sp>
        <p:nvSpPr>
          <p:cNvPr id="280" name="TextBox 279"/>
          <p:cNvSpPr txBox="1"/>
          <p:nvPr/>
        </p:nvSpPr>
        <p:spPr>
          <a:xfrm>
            <a:off x="5334000" y="2258373"/>
            <a:ext cx="697627" cy="1015663"/>
          </a:xfrm>
          <a:prstGeom prst="rect">
            <a:avLst/>
          </a:prstGeom>
          <a:noFill/>
        </p:spPr>
        <p:txBody>
          <a:bodyPr wrap="none" rtlCol="0">
            <a:spAutoFit/>
          </a:bodyPr>
          <a:lstStyle/>
          <a:p>
            <a:r>
              <a:rPr lang="en-US" sz="6000" b="1" dirty="0" smtClean="0">
                <a:solidFill>
                  <a:srgbClr val="FF0000"/>
                </a:solidFill>
              </a:rPr>
              <a:t>X</a:t>
            </a:r>
            <a:endParaRPr lang="en-US" b="1" dirty="0">
              <a:solidFill>
                <a:srgbClr val="FF0000"/>
              </a:solidFill>
            </a:endParaRPr>
          </a:p>
        </p:txBody>
      </p:sp>
      <p:pic>
        <p:nvPicPr>
          <p:cNvPr id="100" name="Picture 99" descr="server_VEM.png"/>
          <p:cNvPicPr>
            <a:picLocks noChangeAspect="1"/>
          </p:cNvPicPr>
          <p:nvPr/>
        </p:nvPicPr>
        <p:blipFill>
          <a:blip r:embed="rId8" cstate="print"/>
          <a:srcRect l="29718" r="28677" b="34256"/>
          <a:stretch>
            <a:fillRect/>
          </a:stretch>
        </p:blipFill>
        <p:spPr>
          <a:xfrm>
            <a:off x="4550744" y="3379112"/>
            <a:ext cx="586740" cy="838200"/>
          </a:xfrm>
          <a:prstGeom prst="rect">
            <a:avLst/>
          </a:prstGeom>
        </p:spPr>
      </p:pic>
      <p:grpSp>
        <p:nvGrpSpPr>
          <p:cNvPr id="10" name="Group 250"/>
          <p:cNvGrpSpPr/>
          <p:nvPr/>
        </p:nvGrpSpPr>
        <p:grpSpPr>
          <a:xfrm>
            <a:off x="4426644" y="4205756"/>
            <a:ext cx="1516956" cy="1843556"/>
            <a:chOff x="4648200" y="5181600"/>
            <a:chExt cx="1516956" cy="1843556"/>
          </a:xfrm>
        </p:grpSpPr>
        <p:pic>
          <p:nvPicPr>
            <p:cNvPr id="284" name="Picture 11" descr="E:\_VEEAM_files\datasheet-template\diagrams\nworks\diagram_graphics\servervcenter.png"/>
            <p:cNvPicPr>
              <a:picLocks noChangeAspect="1" noChangeArrowheads="1"/>
            </p:cNvPicPr>
            <p:nvPr/>
          </p:nvPicPr>
          <p:blipFill>
            <a:blip r:embed="rId4" cstate="print"/>
            <a:srcRect l="23317" r="19902" b="29025"/>
            <a:stretch>
              <a:fillRect/>
            </a:stretch>
          </p:blipFill>
          <p:spPr bwMode="auto">
            <a:xfrm>
              <a:off x="4800600" y="5181600"/>
              <a:ext cx="1364556" cy="1549925"/>
            </a:xfrm>
            <a:prstGeom prst="rect">
              <a:avLst/>
            </a:prstGeom>
            <a:noFill/>
          </p:spPr>
        </p:pic>
        <p:grpSp>
          <p:nvGrpSpPr>
            <p:cNvPr id="11" name="Group 64"/>
            <p:cNvGrpSpPr/>
            <p:nvPr/>
          </p:nvGrpSpPr>
          <p:grpSpPr>
            <a:xfrm>
              <a:off x="4648200" y="5943600"/>
              <a:ext cx="501145" cy="822476"/>
              <a:chOff x="7540205" y="3673877"/>
              <a:chExt cx="392379" cy="643969"/>
            </a:xfrm>
          </p:grpSpPr>
          <p:pic>
            <p:nvPicPr>
              <p:cNvPr id="338" name="Picture 10" descr="E:\_VEEAM_files\datasheet-template\diagrams\nworks\diagram_graphics\serverEXSi.png"/>
              <p:cNvPicPr>
                <a:picLocks noChangeAspect="1" noChangeArrowheads="1"/>
              </p:cNvPicPr>
              <p:nvPr/>
            </p:nvPicPr>
            <p:blipFill>
              <a:blip r:embed="rId5" cstate="print"/>
              <a:srcRect l="32116" r="30401" b="32571"/>
              <a:stretch>
                <a:fillRect/>
              </a:stretch>
            </p:blipFill>
            <p:spPr bwMode="auto">
              <a:xfrm>
                <a:off x="7540205" y="3686274"/>
                <a:ext cx="392379" cy="631572"/>
              </a:xfrm>
              <a:prstGeom prst="rect">
                <a:avLst/>
              </a:prstGeom>
              <a:noFill/>
            </p:spPr>
          </p:pic>
          <p:pic>
            <p:nvPicPr>
              <p:cNvPr id="339" name="Picture 8" descr="E:\_VEEAM_files\datasheet-template\diagrams\nworks\diagram_graphics\serverarrow.png"/>
              <p:cNvPicPr>
                <a:picLocks noChangeAspect="1" noChangeArrowheads="1"/>
              </p:cNvPicPr>
              <p:nvPr/>
            </p:nvPicPr>
            <p:blipFill>
              <a:blip r:embed="rId6" cstate="print"/>
              <a:srcRect/>
              <a:stretch>
                <a:fillRect/>
              </a:stretch>
            </p:blipFill>
            <p:spPr bwMode="auto">
              <a:xfrm>
                <a:off x="7608959" y="3744126"/>
                <a:ext cx="247934" cy="180441"/>
              </a:xfrm>
              <a:prstGeom prst="rect">
                <a:avLst/>
              </a:prstGeom>
              <a:noFill/>
            </p:spPr>
          </p:pic>
          <p:pic>
            <p:nvPicPr>
              <p:cNvPr id="340"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737059" y="3673877"/>
                <a:ext cx="89532" cy="137741"/>
              </a:xfrm>
              <a:prstGeom prst="rect">
                <a:avLst/>
              </a:prstGeom>
              <a:noFill/>
            </p:spPr>
          </p:pic>
          <p:pic>
            <p:nvPicPr>
              <p:cNvPr id="341"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691586" y="3702793"/>
                <a:ext cx="89532" cy="137741"/>
              </a:xfrm>
              <a:prstGeom prst="rect">
                <a:avLst/>
              </a:prstGeom>
              <a:noFill/>
            </p:spPr>
          </p:pic>
          <p:pic>
            <p:nvPicPr>
              <p:cNvPr id="342"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641994" y="3731721"/>
                <a:ext cx="89532" cy="137741"/>
              </a:xfrm>
              <a:prstGeom prst="rect">
                <a:avLst/>
              </a:prstGeom>
              <a:noFill/>
            </p:spPr>
          </p:pic>
        </p:grpSp>
        <p:grpSp>
          <p:nvGrpSpPr>
            <p:cNvPr id="12" name="Group 64"/>
            <p:cNvGrpSpPr/>
            <p:nvPr/>
          </p:nvGrpSpPr>
          <p:grpSpPr>
            <a:xfrm>
              <a:off x="4756655" y="6096000"/>
              <a:ext cx="501145" cy="822476"/>
              <a:chOff x="7540205" y="3673877"/>
              <a:chExt cx="392379" cy="643969"/>
            </a:xfrm>
          </p:grpSpPr>
          <p:pic>
            <p:nvPicPr>
              <p:cNvPr id="333" name="Picture 10" descr="E:\_VEEAM_files\datasheet-template\diagrams\nworks\diagram_graphics\serverEXSi.png"/>
              <p:cNvPicPr>
                <a:picLocks noChangeAspect="1" noChangeArrowheads="1"/>
              </p:cNvPicPr>
              <p:nvPr/>
            </p:nvPicPr>
            <p:blipFill>
              <a:blip r:embed="rId5" cstate="print"/>
              <a:srcRect l="32116" r="30401" b="32571"/>
              <a:stretch>
                <a:fillRect/>
              </a:stretch>
            </p:blipFill>
            <p:spPr bwMode="auto">
              <a:xfrm>
                <a:off x="7540205" y="3686274"/>
                <a:ext cx="392379" cy="631572"/>
              </a:xfrm>
              <a:prstGeom prst="rect">
                <a:avLst/>
              </a:prstGeom>
              <a:noFill/>
            </p:spPr>
          </p:pic>
          <p:pic>
            <p:nvPicPr>
              <p:cNvPr id="334" name="Picture 8" descr="E:\_VEEAM_files\datasheet-template\diagrams\nworks\diagram_graphics\serverarrow.png"/>
              <p:cNvPicPr>
                <a:picLocks noChangeAspect="1" noChangeArrowheads="1"/>
              </p:cNvPicPr>
              <p:nvPr/>
            </p:nvPicPr>
            <p:blipFill>
              <a:blip r:embed="rId6" cstate="print"/>
              <a:srcRect/>
              <a:stretch>
                <a:fillRect/>
              </a:stretch>
            </p:blipFill>
            <p:spPr bwMode="auto">
              <a:xfrm>
                <a:off x="7608959" y="3744126"/>
                <a:ext cx="247934" cy="180441"/>
              </a:xfrm>
              <a:prstGeom prst="rect">
                <a:avLst/>
              </a:prstGeom>
              <a:noFill/>
            </p:spPr>
          </p:pic>
          <p:pic>
            <p:nvPicPr>
              <p:cNvPr id="335"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737059" y="3673877"/>
                <a:ext cx="89532" cy="137741"/>
              </a:xfrm>
              <a:prstGeom prst="rect">
                <a:avLst/>
              </a:prstGeom>
              <a:noFill/>
            </p:spPr>
          </p:pic>
          <p:pic>
            <p:nvPicPr>
              <p:cNvPr id="336"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691586" y="3702793"/>
                <a:ext cx="89532" cy="137741"/>
              </a:xfrm>
              <a:prstGeom prst="rect">
                <a:avLst/>
              </a:prstGeom>
              <a:noFill/>
            </p:spPr>
          </p:pic>
          <p:pic>
            <p:nvPicPr>
              <p:cNvPr id="337"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641994" y="3731721"/>
                <a:ext cx="89532" cy="137741"/>
              </a:xfrm>
              <a:prstGeom prst="rect">
                <a:avLst/>
              </a:prstGeom>
              <a:noFill/>
            </p:spPr>
          </p:pic>
        </p:grpSp>
        <p:grpSp>
          <p:nvGrpSpPr>
            <p:cNvPr id="13" name="Group 64"/>
            <p:cNvGrpSpPr/>
            <p:nvPr/>
          </p:nvGrpSpPr>
          <p:grpSpPr>
            <a:xfrm>
              <a:off x="4922520" y="6202680"/>
              <a:ext cx="501145" cy="822476"/>
              <a:chOff x="7540205" y="3673877"/>
              <a:chExt cx="392379" cy="643969"/>
            </a:xfrm>
          </p:grpSpPr>
          <p:pic>
            <p:nvPicPr>
              <p:cNvPr id="310" name="Picture 10" descr="E:\_VEEAM_files\datasheet-template\diagrams\nworks\diagram_graphics\serverEXSi.png"/>
              <p:cNvPicPr>
                <a:picLocks noChangeAspect="1" noChangeArrowheads="1"/>
              </p:cNvPicPr>
              <p:nvPr/>
            </p:nvPicPr>
            <p:blipFill>
              <a:blip r:embed="rId5" cstate="print"/>
              <a:srcRect l="32116" r="30401" b="32571"/>
              <a:stretch>
                <a:fillRect/>
              </a:stretch>
            </p:blipFill>
            <p:spPr bwMode="auto">
              <a:xfrm>
                <a:off x="7540205" y="3686274"/>
                <a:ext cx="392379" cy="631572"/>
              </a:xfrm>
              <a:prstGeom prst="rect">
                <a:avLst/>
              </a:prstGeom>
              <a:noFill/>
            </p:spPr>
          </p:pic>
          <p:pic>
            <p:nvPicPr>
              <p:cNvPr id="329" name="Picture 8" descr="E:\_VEEAM_files\datasheet-template\diagrams\nworks\diagram_graphics\serverarrow.png"/>
              <p:cNvPicPr>
                <a:picLocks noChangeAspect="1" noChangeArrowheads="1"/>
              </p:cNvPicPr>
              <p:nvPr/>
            </p:nvPicPr>
            <p:blipFill>
              <a:blip r:embed="rId6" cstate="print"/>
              <a:srcRect/>
              <a:stretch>
                <a:fillRect/>
              </a:stretch>
            </p:blipFill>
            <p:spPr bwMode="auto">
              <a:xfrm>
                <a:off x="7608959" y="3744126"/>
                <a:ext cx="247934" cy="180441"/>
              </a:xfrm>
              <a:prstGeom prst="rect">
                <a:avLst/>
              </a:prstGeom>
              <a:noFill/>
            </p:spPr>
          </p:pic>
          <p:pic>
            <p:nvPicPr>
              <p:cNvPr id="330"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737059" y="3673877"/>
                <a:ext cx="89532" cy="137741"/>
              </a:xfrm>
              <a:prstGeom prst="rect">
                <a:avLst/>
              </a:prstGeom>
              <a:noFill/>
            </p:spPr>
          </p:pic>
          <p:pic>
            <p:nvPicPr>
              <p:cNvPr id="331"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691586" y="3702793"/>
                <a:ext cx="89532" cy="137741"/>
              </a:xfrm>
              <a:prstGeom prst="rect">
                <a:avLst/>
              </a:prstGeom>
              <a:noFill/>
            </p:spPr>
          </p:pic>
          <p:pic>
            <p:nvPicPr>
              <p:cNvPr id="332"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641994" y="3731721"/>
                <a:ext cx="89532" cy="137741"/>
              </a:xfrm>
              <a:prstGeom prst="rect">
                <a:avLst/>
              </a:prstGeom>
              <a:noFill/>
            </p:spPr>
          </p:pic>
        </p:grpSp>
      </p:grpSp>
      <p:grpSp>
        <p:nvGrpSpPr>
          <p:cNvPr id="14" name="Group 223"/>
          <p:cNvGrpSpPr/>
          <p:nvPr/>
        </p:nvGrpSpPr>
        <p:grpSpPr>
          <a:xfrm>
            <a:off x="5264844" y="4191000"/>
            <a:ext cx="1516956" cy="1843556"/>
            <a:chOff x="4648200" y="5181600"/>
            <a:chExt cx="1516956" cy="1843556"/>
          </a:xfrm>
        </p:grpSpPr>
        <p:pic>
          <p:nvPicPr>
            <p:cNvPr id="344" name="Picture 11" descr="E:\_VEEAM_files\datasheet-template\diagrams\nworks\diagram_graphics\servervcenter.png"/>
            <p:cNvPicPr>
              <a:picLocks noChangeAspect="1" noChangeArrowheads="1"/>
            </p:cNvPicPr>
            <p:nvPr/>
          </p:nvPicPr>
          <p:blipFill>
            <a:blip r:embed="rId4" cstate="print"/>
            <a:srcRect l="23317" r="19902" b="29025"/>
            <a:stretch>
              <a:fillRect/>
            </a:stretch>
          </p:blipFill>
          <p:spPr bwMode="auto">
            <a:xfrm>
              <a:off x="4800600" y="5181600"/>
              <a:ext cx="1364556" cy="1549925"/>
            </a:xfrm>
            <a:prstGeom prst="rect">
              <a:avLst/>
            </a:prstGeom>
            <a:noFill/>
          </p:spPr>
        </p:pic>
        <p:grpSp>
          <p:nvGrpSpPr>
            <p:cNvPr id="15" name="Group 64"/>
            <p:cNvGrpSpPr/>
            <p:nvPr/>
          </p:nvGrpSpPr>
          <p:grpSpPr>
            <a:xfrm>
              <a:off x="4648200" y="5943600"/>
              <a:ext cx="501145" cy="822476"/>
              <a:chOff x="7540205" y="3673877"/>
              <a:chExt cx="392379" cy="643969"/>
            </a:xfrm>
          </p:grpSpPr>
          <p:pic>
            <p:nvPicPr>
              <p:cNvPr id="364" name="Picture 10" descr="E:\_VEEAM_files\datasheet-template\diagrams\nworks\diagram_graphics\serverEXSi.png"/>
              <p:cNvPicPr>
                <a:picLocks noChangeAspect="1" noChangeArrowheads="1"/>
              </p:cNvPicPr>
              <p:nvPr/>
            </p:nvPicPr>
            <p:blipFill>
              <a:blip r:embed="rId5" cstate="print"/>
              <a:srcRect l="32116" r="30401" b="32571"/>
              <a:stretch>
                <a:fillRect/>
              </a:stretch>
            </p:blipFill>
            <p:spPr bwMode="auto">
              <a:xfrm>
                <a:off x="7540205" y="3686274"/>
                <a:ext cx="392379" cy="631572"/>
              </a:xfrm>
              <a:prstGeom prst="rect">
                <a:avLst/>
              </a:prstGeom>
              <a:noFill/>
            </p:spPr>
          </p:pic>
          <p:pic>
            <p:nvPicPr>
              <p:cNvPr id="365" name="Picture 8" descr="E:\_VEEAM_files\datasheet-template\diagrams\nworks\diagram_graphics\serverarrow.png"/>
              <p:cNvPicPr>
                <a:picLocks noChangeAspect="1" noChangeArrowheads="1"/>
              </p:cNvPicPr>
              <p:nvPr/>
            </p:nvPicPr>
            <p:blipFill>
              <a:blip r:embed="rId6" cstate="print"/>
              <a:srcRect/>
              <a:stretch>
                <a:fillRect/>
              </a:stretch>
            </p:blipFill>
            <p:spPr bwMode="auto">
              <a:xfrm>
                <a:off x="7608959" y="3744126"/>
                <a:ext cx="247934" cy="180441"/>
              </a:xfrm>
              <a:prstGeom prst="rect">
                <a:avLst/>
              </a:prstGeom>
              <a:noFill/>
            </p:spPr>
          </p:pic>
          <p:pic>
            <p:nvPicPr>
              <p:cNvPr id="366"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737059" y="3673877"/>
                <a:ext cx="89532" cy="137741"/>
              </a:xfrm>
              <a:prstGeom prst="rect">
                <a:avLst/>
              </a:prstGeom>
              <a:noFill/>
            </p:spPr>
          </p:pic>
          <p:pic>
            <p:nvPicPr>
              <p:cNvPr id="367"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691586" y="3702793"/>
                <a:ext cx="89532" cy="137741"/>
              </a:xfrm>
              <a:prstGeom prst="rect">
                <a:avLst/>
              </a:prstGeom>
              <a:noFill/>
            </p:spPr>
          </p:pic>
          <p:pic>
            <p:nvPicPr>
              <p:cNvPr id="368"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641994" y="3731721"/>
                <a:ext cx="89532" cy="137741"/>
              </a:xfrm>
              <a:prstGeom prst="rect">
                <a:avLst/>
              </a:prstGeom>
              <a:noFill/>
            </p:spPr>
          </p:pic>
        </p:grpSp>
        <p:grpSp>
          <p:nvGrpSpPr>
            <p:cNvPr id="16" name="Group 64"/>
            <p:cNvGrpSpPr/>
            <p:nvPr/>
          </p:nvGrpSpPr>
          <p:grpSpPr>
            <a:xfrm>
              <a:off x="4756655" y="6096000"/>
              <a:ext cx="501145" cy="822476"/>
              <a:chOff x="7540205" y="3673877"/>
              <a:chExt cx="392379" cy="643969"/>
            </a:xfrm>
          </p:grpSpPr>
          <p:pic>
            <p:nvPicPr>
              <p:cNvPr id="359" name="Picture 10" descr="E:\_VEEAM_files\datasheet-template\diagrams\nworks\diagram_graphics\serverEXSi.png"/>
              <p:cNvPicPr>
                <a:picLocks noChangeAspect="1" noChangeArrowheads="1"/>
              </p:cNvPicPr>
              <p:nvPr/>
            </p:nvPicPr>
            <p:blipFill>
              <a:blip r:embed="rId5" cstate="print"/>
              <a:srcRect l="32116" r="30401" b="32571"/>
              <a:stretch>
                <a:fillRect/>
              </a:stretch>
            </p:blipFill>
            <p:spPr bwMode="auto">
              <a:xfrm>
                <a:off x="7540205" y="3686274"/>
                <a:ext cx="392379" cy="631572"/>
              </a:xfrm>
              <a:prstGeom prst="rect">
                <a:avLst/>
              </a:prstGeom>
              <a:noFill/>
            </p:spPr>
          </p:pic>
          <p:pic>
            <p:nvPicPr>
              <p:cNvPr id="360" name="Picture 8" descr="E:\_VEEAM_files\datasheet-template\diagrams\nworks\diagram_graphics\serverarrow.png"/>
              <p:cNvPicPr>
                <a:picLocks noChangeAspect="1" noChangeArrowheads="1"/>
              </p:cNvPicPr>
              <p:nvPr/>
            </p:nvPicPr>
            <p:blipFill>
              <a:blip r:embed="rId6" cstate="print"/>
              <a:srcRect/>
              <a:stretch>
                <a:fillRect/>
              </a:stretch>
            </p:blipFill>
            <p:spPr bwMode="auto">
              <a:xfrm>
                <a:off x="7608959" y="3744126"/>
                <a:ext cx="247934" cy="180441"/>
              </a:xfrm>
              <a:prstGeom prst="rect">
                <a:avLst/>
              </a:prstGeom>
              <a:noFill/>
            </p:spPr>
          </p:pic>
          <p:pic>
            <p:nvPicPr>
              <p:cNvPr id="361"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737059" y="3673877"/>
                <a:ext cx="89532" cy="137741"/>
              </a:xfrm>
              <a:prstGeom prst="rect">
                <a:avLst/>
              </a:prstGeom>
              <a:noFill/>
            </p:spPr>
          </p:pic>
          <p:pic>
            <p:nvPicPr>
              <p:cNvPr id="362"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691586" y="3702793"/>
                <a:ext cx="89532" cy="137741"/>
              </a:xfrm>
              <a:prstGeom prst="rect">
                <a:avLst/>
              </a:prstGeom>
              <a:noFill/>
            </p:spPr>
          </p:pic>
          <p:pic>
            <p:nvPicPr>
              <p:cNvPr id="363"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641994" y="3731721"/>
                <a:ext cx="89532" cy="137741"/>
              </a:xfrm>
              <a:prstGeom prst="rect">
                <a:avLst/>
              </a:prstGeom>
              <a:noFill/>
            </p:spPr>
          </p:pic>
        </p:grpSp>
        <p:grpSp>
          <p:nvGrpSpPr>
            <p:cNvPr id="17" name="Group 64"/>
            <p:cNvGrpSpPr/>
            <p:nvPr/>
          </p:nvGrpSpPr>
          <p:grpSpPr>
            <a:xfrm>
              <a:off x="4922520" y="6202680"/>
              <a:ext cx="501145" cy="822476"/>
              <a:chOff x="7540205" y="3673877"/>
              <a:chExt cx="392379" cy="643969"/>
            </a:xfrm>
          </p:grpSpPr>
          <p:pic>
            <p:nvPicPr>
              <p:cNvPr id="354" name="Picture 10" descr="E:\_VEEAM_files\datasheet-template\diagrams\nworks\diagram_graphics\serverEXSi.png"/>
              <p:cNvPicPr>
                <a:picLocks noChangeAspect="1" noChangeArrowheads="1"/>
              </p:cNvPicPr>
              <p:nvPr/>
            </p:nvPicPr>
            <p:blipFill>
              <a:blip r:embed="rId5" cstate="print"/>
              <a:srcRect l="32116" r="30401" b="32571"/>
              <a:stretch>
                <a:fillRect/>
              </a:stretch>
            </p:blipFill>
            <p:spPr bwMode="auto">
              <a:xfrm>
                <a:off x="7540205" y="3686274"/>
                <a:ext cx="392379" cy="631572"/>
              </a:xfrm>
              <a:prstGeom prst="rect">
                <a:avLst/>
              </a:prstGeom>
              <a:noFill/>
            </p:spPr>
          </p:pic>
          <p:pic>
            <p:nvPicPr>
              <p:cNvPr id="355" name="Picture 8" descr="E:\_VEEAM_files\datasheet-template\diagrams\nworks\diagram_graphics\serverarrow.png"/>
              <p:cNvPicPr>
                <a:picLocks noChangeAspect="1" noChangeArrowheads="1"/>
              </p:cNvPicPr>
              <p:nvPr/>
            </p:nvPicPr>
            <p:blipFill>
              <a:blip r:embed="rId6" cstate="print"/>
              <a:srcRect/>
              <a:stretch>
                <a:fillRect/>
              </a:stretch>
            </p:blipFill>
            <p:spPr bwMode="auto">
              <a:xfrm>
                <a:off x="7608959" y="3744126"/>
                <a:ext cx="247934" cy="180441"/>
              </a:xfrm>
              <a:prstGeom prst="rect">
                <a:avLst/>
              </a:prstGeom>
              <a:noFill/>
            </p:spPr>
          </p:pic>
          <p:pic>
            <p:nvPicPr>
              <p:cNvPr id="356"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737059" y="3673877"/>
                <a:ext cx="89532" cy="137741"/>
              </a:xfrm>
              <a:prstGeom prst="rect">
                <a:avLst/>
              </a:prstGeom>
              <a:noFill/>
            </p:spPr>
          </p:pic>
          <p:pic>
            <p:nvPicPr>
              <p:cNvPr id="357"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691586" y="3702793"/>
                <a:ext cx="89532" cy="137741"/>
              </a:xfrm>
              <a:prstGeom prst="rect">
                <a:avLst/>
              </a:prstGeom>
              <a:noFill/>
            </p:spPr>
          </p:pic>
          <p:pic>
            <p:nvPicPr>
              <p:cNvPr id="358"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641994" y="3731721"/>
                <a:ext cx="89532" cy="137741"/>
              </a:xfrm>
              <a:prstGeom prst="rect">
                <a:avLst/>
              </a:prstGeom>
              <a:noFill/>
            </p:spPr>
          </p:pic>
        </p:grpSp>
        <p:grpSp>
          <p:nvGrpSpPr>
            <p:cNvPr id="18" name="Group 64"/>
            <p:cNvGrpSpPr/>
            <p:nvPr/>
          </p:nvGrpSpPr>
          <p:grpSpPr>
            <a:xfrm>
              <a:off x="5213855" y="6187924"/>
              <a:ext cx="501145" cy="822476"/>
              <a:chOff x="7540205" y="3673877"/>
              <a:chExt cx="392379" cy="643969"/>
            </a:xfrm>
          </p:grpSpPr>
          <p:pic>
            <p:nvPicPr>
              <p:cNvPr id="349" name="Picture 10" descr="E:\_VEEAM_files\datasheet-template\diagrams\nworks\diagram_graphics\serverEXSi.png"/>
              <p:cNvPicPr>
                <a:picLocks noChangeAspect="1" noChangeArrowheads="1"/>
              </p:cNvPicPr>
              <p:nvPr/>
            </p:nvPicPr>
            <p:blipFill>
              <a:blip r:embed="rId5" cstate="print"/>
              <a:srcRect l="32116" r="30401" b="32571"/>
              <a:stretch>
                <a:fillRect/>
              </a:stretch>
            </p:blipFill>
            <p:spPr bwMode="auto">
              <a:xfrm>
                <a:off x="7540205" y="3686274"/>
                <a:ext cx="392379" cy="631572"/>
              </a:xfrm>
              <a:prstGeom prst="rect">
                <a:avLst/>
              </a:prstGeom>
              <a:noFill/>
            </p:spPr>
          </p:pic>
          <p:pic>
            <p:nvPicPr>
              <p:cNvPr id="350" name="Picture 8" descr="E:\_VEEAM_files\datasheet-template\diagrams\nworks\diagram_graphics\serverarrow.png"/>
              <p:cNvPicPr>
                <a:picLocks noChangeAspect="1" noChangeArrowheads="1"/>
              </p:cNvPicPr>
              <p:nvPr/>
            </p:nvPicPr>
            <p:blipFill>
              <a:blip r:embed="rId6" cstate="print"/>
              <a:srcRect/>
              <a:stretch>
                <a:fillRect/>
              </a:stretch>
            </p:blipFill>
            <p:spPr bwMode="auto">
              <a:xfrm>
                <a:off x="7608959" y="3744126"/>
                <a:ext cx="247934" cy="180441"/>
              </a:xfrm>
              <a:prstGeom prst="rect">
                <a:avLst/>
              </a:prstGeom>
              <a:noFill/>
            </p:spPr>
          </p:pic>
          <p:pic>
            <p:nvPicPr>
              <p:cNvPr id="351"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737059" y="3673877"/>
                <a:ext cx="89532" cy="137741"/>
              </a:xfrm>
              <a:prstGeom prst="rect">
                <a:avLst/>
              </a:prstGeom>
              <a:noFill/>
            </p:spPr>
          </p:pic>
          <p:pic>
            <p:nvPicPr>
              <p:cNvPr id="352"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691586" y="3702793"/>
                <a:ext cx="89532" cy="137741"/>
              </a:xfrm>
              <a:prstGeom prst="rect">
                <a:avLst/>
              </a:prstGeom>
              <a:noFill/>
            </p:spPr>
          </p:pic>
          <p:pic>
            <p:nvPicPr>
              <p:cNvPr id="353"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641994" y="3731721"/>
                <a:ext cx="89532" cy="137741"/>
              </a:xfrm>
              <a:prstGeom prst="rect">
                <a:avLst/>
              </a:prstGeom>
              <a:noFill/>
            </p:spPr>
          </p:pic>
        </p:grpSp>
      </p:grpSp>
      <p:sp>
        <p:nvSpPr>
          <p:cNvPr id="369" name="Right Arrow 368"/>
          <p:cNvSpPr/>
          <p:nvPr/>
        </p:nvSpPr>
        <p:spPr>
          <a:xfrm rot="2874920" flipH="1">
            <a:off x="4474505" y="3645793"/>
            <a:ext cx="685800" cy="228600"/>
          </a:xfrm>
          <a:prstGeom prst="rightArrow">
            <a:avLst/>
          </a:prstGeom>
          <a:solidFill>
            <a:srgbClr val="FC98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9" name="Group 176"/>
          <p:cNvGrpSpPr/>
          <p:nvPr/>
        </p:nvGrpSpPr>
        <p:grpSpPr>
          <a:xfrm>
            <a:off x="-73152" y="1658596"/>
            <a:ext cx="9342120" cy="3657600"/>
            <a:chOff x="-73152" y="1658596"/>
            <a:chExt cx="9342120" cy="3657600"/>
          </a:xfrm>
        </p:grpSpPr>
        <p:grpSp>
          <p:nvGrpSpPr>
            <p:cNvPr id="20" name="Group 167"/>
            <p:cNvGrpSpPr/>
            <p:nvPr/>
          </p:nvGrpSpPr>
          <p:grpSpPr>
            <a:xfrm>
              <a:off x="-73152" y="1658596"/>
              <a:ext cx="9342120" cy="3657600"/>
              <a:chOff x="-76200" y="1371600"/>
              <a:chExt cx="9342120" cy="3657600"/>
            </a:xfrm>
          </p:grpSpPr>
          <p:grpSp>
            <p:nvGrpSpPr>
              <p:cNvPr id="21" name="Group 8"/>
              <p:cNvGrpSpPr/>
              <p:nvPr/>
            </p:nvGrpSpPr>
            <p:grpSpPr>
              <a:xfrm>
                <a:off x="3086100" y="1371600"/>
                <a:ext cx="3017520" cy="3657600"/>
                <a:chOff x="152400" y="2438400"/>
                <a:chExt cx="2685714" cy="3657600"/>
              </a:xfrm>
            </p:grpSpPr>
            <p:pic>
              <p:nvPicPr>
                <p:cNvPr id="327" name="Picture 9" descr="SPI diagram_base_only.png"/>
                <p:cNvPicPr>
                  <a:picLocks/>
                </p:cNvPicPr>
                <p:nvPr/>
              </p:nvPicPr>
              <p:blipFill>
                <a:blip r:embed="rId9" cstate="print"/>
                <a:stretch>
                  <a:fillRect/>
                </a:stretch>
              </p:blipFill>
              <p:spPr>
                <a:xfrm>
                  <a:off x="429981" y="2438400"/>
                  <a:ext cx="2130552" cy="3657600"/>
                </a:xfrm>
                <a:prstGeom prst="rect">
                  <a:avLst/>
                </a:prstGeom>
              </p:spPr>
            </p:pic>
            <p:pic>
              <p:nvPicPr>
                <p:cNvPr id="328" name="Picture 10" descr="SPI diagram_base_circle.png"/>
                <p:cNvPicPr>
                  <a:picLocks noChangeAspect="1"/>
                </p:cNvPicPr>
                <p:nvPr/>
              </p:nvPicPr>
              <p:blipFill>
                <a:blip r:embed="rId10" cstate="print"/>
                <a:srcRect t="48930" b="5674"/>
                <a:stretch>
                  <a:fillRect/>
                </a:stretch>
              </p:blipFill>
              <p:spPr>
                <a:xfrm>
                  <a:off x="152400" y="3657600"/>
                  <a:ext cx="2685714" cy="1828800"/>
                </a:xfrm>
                <a:prstGeom prst="rect">
                  <a:avLst/>
                </a:prstGeom>
              </p:spPr>
            </p:pic>
          </p:grpSp>
          <p:pic>
            <p:nvPicPr>
              <p:cNvPr id="170" name="Picture 2"/>
              <p:cNvPicPr>
                <a:picLocks noChangeAspect="1" noChangeArrowheads="1"/>
              </p:cNvPicPr>
              <p:nvPr/>
            </p:nvPicPr>
            <p:blipFill>
              <a:blip r:embed="rId11" cstate="print"/>
              <a:srcRect/>
              <a:stretch>
                <a:fillRect/>
              </a:stretch>
            </p:blipFill>
            <p:spPr bwMode="auto">
              <a:xfrm>
                <a:off x="4114800" y="2133600"/>
                <a:ext cx="937778" cy="1506667"/>
              </a:xfrm>
              <a:prstGeom prst="rect">
                <a:avLst/>
              </a:prstGeom>
              <a:noFill/>
              <a:ln w="9525">
                <a:noFill/>
                <a:miter lim="800000"/>
                <a:headEnd/>
                <a:tailEnd/>
              </a:ln>
              <a:effectLst/>
            </p:spPr>
          </p:pic>
          <p:grpSp>
            <p:nvGrpSpPr>
              <p:cNvPr id="22" name="Group 11"/>
              <p:cNvGrpSpPr/>
              <p:nvPr/>
            </p:nvGrpSpPr>
            <p:grpSpPr>
              <a:xfrm>
                <a:off x="6248400" y="1371600"/>
                <a:ext cx="3017520" cy="3657600"/>
                <a:chOff x="152400" y="2438400"/>
                <a:chExt cx="2685714" cy="3657600"/>
              </a:xfrm>
            </p:grpSpPr>
            <p:pic>
              <p:nvPicPr>
                <p:cNvPr id="325" name="Picture 12" descr="SPI diagram_base_only.png"/>
                <p:cNvPicPr>
                  <a:picLocks/>
                </p:cNvPicPr>
                <p:nvPr/>
              </p:nvPicPr>
              <p:blipFill>
                <a:blip r:embed="rId9" cstate="print"/>
                <a:stretch>
                  <a:fillRect/>
                </a:stretch>
              </p:blipFill>
              <p:spPr>
                <a:xfrm>
                  <a:off x="429981" y="2438400"/>
                  <a:ext cx="2130552" cy="3657600"/>
                </a:xfrm>
                <a:prstGeom prst="rect">
                  <a:avLst/>
                </a:prstGeom>
              </p:spPr>
            </p:pic>
            <p:pic>
              <p:nvPicPr>
                <p:cNvPr id="326" name="Picture 13" descr="SPI diagram_base_circle.png"/>
                <p:cNvPicPr>
                  <a:picLocks noChangeAspect="1"/>
                </p:cNvPicPr>
                <p:nvPr/>
              </p:nvPicPr>
              <p:blipFill>
                <a:blip r:embed="rId10" cstate="print"/>
                <a:srcRect t="48930" b="5674"/>
                <a:stretch>
                  <a:fillRect/>
                </a:stretch>
              </p:blipFill>
              <p:spPr>
                <a:xfrm>
                  <a:off x="152400" y="3657600"/>
                  <a:ext cx="2685714" cy="1828800"/>
                </a:xfrm>
                <a:prstGeom prst="rect">
                  <a:avLst/>
                </a:prstGeom>
              </p:spPr>
            </p:pic>
          </p:grpSp>
          <p:pic>
            <p:nvPicPr>
              <p:cNvPr id="172" name="Picture 11" descr="E:\_VEEAM_files\datasheet-template\diagrams\nworks\diagram_graphics\servervcenter.png"/>
              <p:cNvPicPr>
                <a:picLocks noChangeAspect="1" noChangeArrowheads="1"/>
              </p:cNvPicPr>
              <p:nvPr/>
            </p:nvPicPr>
            <p:blipFill>
              <a:blip r:embed="rId4" cstate="print"/>
              <a:srcRect l="23317" r="19902" b="29025"/>
              <a:stretch>
                <a:fillRect/>
              </a:stretch>
            </p:blipFill>
            <p:spPr bwMode="auto">
              <a:xfrm>
                <a:off x="6858000" y="2057400"/>
                <a:ext cx="1364556" cy="1549925"/>
              </a:xfrm>
              <a:prstGeom prst="rect">
                <a:avLst/>
              </a:prstGeom>
              <a:noFill/>
            </p:spPr>
          </p:pic>
          <p:pic>
            <p:nvPicPr>
              <p:cNvPr id="173" name="Picture 11" descr="E:\_VEEAM_files\datasheet-template\diagrams\nworks\diagram_graphics\servervcenter.png"/>
              <p:cNvPicPr>
                <a:picLocks noChangeAspect="1" noChangeArrowheads="1"/>
              </p:cNvPicPr>
              <p:nvPr/>
            </p:nvPicPr>
            <p:blipFill>
              <a:blip r:embed="rId4" cstate="print"/>
              <a:srcRect l="23317" r="19902" b="29025"/>
              <a:stretch>
                <a:fillRect/>
              </a:stretch>
            </p:blipFill>
            <p:spPr bwMode="auto">
              <a:xfrm>
                <a:off x="6865044" y="2362200"/>
                <a:ext cx="1364556" cy="1549925"/>
              </a:xfrm>
              <a:prstGeom prst="rect">
                <a:avLst/>
              </a:prstGeom>
              <a:noFill/>
            </p:spPr>
          </p:pic>
          <p:pic>
            <p:nvPicPr>
              <p:cNvPr id="174" name="Picture 11" descr="E:\_VEEAM_files\datasheet-template\diagrams\nworks\diagram_graphics\servervcenter.png"/>
              <p:cNvPicPr>
                <a:picLocks noChangeAspect="1" noChangeArrowheads="1"/>
              </p:cNvPicPr>
              <p:nvPr/>
            </p:nvPicPr>
            <p:blipFill>
              <a:blip r:embed="rId4" cstate="print"/>
              <a:srcRect l="23317" r="19902" b="29025"/>
              <a:stretch>
                <a:fillRect/>
              </a:stretch>
            </p:blipFill>
            <p:spPr bwMode="auto">
              <a:xfrm>
                <a:off x="7474644" y="2336275"/>
                <a:ext cx="1364556" cy="1549925"/>
              </a:xfrm>
              <a:prstGeom prst="rect">
                <a:avLst/>
              </a:prstGeom>
              <a:noFill/>
            </p:spPr>
          </p:pic>
          <p:grpSp>
            <p:nvGrpSpPr>
              <p:cNvPr id="23" name="Group 43"/>
              <p:cNvGrpSpPr/>
              <p:nvPr/>
            </p:nvGrpSpPr>
            <p:grpSpPr>
              <a:xfrm>
                <a:off x="7592118" y="3200400"/>
                <a:ext cx="561282" cy="817290"/>
                <a:chOff x="7263969" y="3520985"/>
                <a:chExt cx="439465" cy="639909"/>
              </a:xfrm>
            </p:grpSpPr>
            <p:pic>
              <p:nvPicPr>
                <p:cNvPr id="320" name="Picture 9" descr="E:\_VEEAM_files\datasheet-template\diagrams\nworks\diagram_graphics\serverEXS.png"/>
                <p:cNvPicPr>
                  <a:picLocks noChangeAspect="1" noChangeArrowheads="1"/>
                </p:cNvPicPr>
                <p:nvPr/>
              </p:nvPicPr>
              <p:blipFill>
                <a:blip r:embed="rId12" cstate="print"/>
                <a:srcRect l="29807" r="28212" b="32122"/>
                <a:stretch>
                  <a:fillRect/>
                </a:stretch>
              </p:blipFill>
              <p:spPr bwMode="auto">
                <a:xfrm>
                  <a:off x="7263969" y="3525118"/>
                  <a:ext cx="439465" cy="635776"/>
                </a:xfrm>
                <a:prstGeom prst="rect">
                  <a:avLst/>
                </a:prstGeom>
                <a:noFill/>
              </p:spPr>
            </p:pic>
            <p:pic>
              <p:nvPicPr>
                <p:cNvPr id="321" name="Picture 8" descr="E:\_VEEAM_files\datasheet-template\diagrams\nworks\diagram_graphics\serverarrow.png"/>
                <p:cNvPicPr>
                  <a:picLocks noChangeAspect="1" noChangeArrowheads="1"/>
                </p:cNvPicPr>
                <p:nvPr/>
              </p:nvPicPr>
              <p:blipFill>
                <a:blip r:embed="rId6" cstate="print"/>
                <a:srcRect/>
                <a:stretch>
                  <a:fillRect/>
                </a:stretch>
              </p:blipFill>
              <p:spPr bwMode="auto">
                <a:xfrm>
                  <a:off x="7348629" y="3591234"/>
                  <a:ext cx="247934" cy="180441"/>
                </a:xfrm>
                <a:prstGeom prst="rect">
                  <a:avLst/>
                </a:prstGeom>
                <a:noFill/>
              </p:spPr>
            </p:pic>
            <p:pic>
              <p:nvPicPr>
                <p:cNvPr id="322"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476728" y="3520985"/>
                  <a:ext cx="89532" cy="137741"/>
                </a:xfrm>
                <a:prstGeom prst="rect">
                  <a:avLst/>
                </a:prstGeom>
                <a:noFill/>
              </p:spPr>
            </p:pic>
            <p:pic>
              <p:nvPicPr>
                <p:cNvPr id="323"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431255" y="3549900"/>
                  <a:ext cx="89532" cy="137741"/>
                </a:xfrm>
                <a:prstGeom prst="rect">
                  <a:avLst/>
                </a:prstGeom>
                <a:noFill/>
              </p:spPr>
            </p:pic>
            <p:pic>
              <p:nvPicPr>
                <p:cNvPr id="324"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381663" y="3578829"/>
                  <a:ext cx="89532" cy="137741"/>
                </a:xfrm>
                <a:prstGeom prst="rect">
                  <a:avLst/>
                </a:prstGeom>
                <a:noFill/>
              </p:spPr>
            </p:pic>
          </p:grpSp>
          <p:grpSp>
            <p:nvGrpSpPr>
              <p:cNvPr id="24" name="Group 64"/>
              <p:cNvGrpSpPr/>
              <p:nvPr/>
            </p:nvGrpSpPr>
            <p:grpSpPr>
              <a:xfrm>
                <a:off x="8049126" y="3184040"/>
                <a:ext cx="501145" cy="822476"/>
                <a:chOff x="7540205" y="3673877"/>
                <a:chExt cx="392379" cy="643969"/>
              </a:xfrm>
            </p:grpSpPr>
            <p:pic>
              <p:nvPicPr>
                <p:cNvPr id="315" name="Picture 10" descr="E:\_VEEAM_files\datasheet-template\diagrams\nworks\diagram_graphics\serverEXSi.png"/>
                <p:cNvPicPr>
                  <a:picLocks noChangeAspect="1" noChangeArrowheads="1"/>
                </p:cNvPicPr>
                <p:nvPr/>
              </p:nvPicPr>
              <p:blipFill>
                <a:blip r:embed="rId5" cstate="print"/>
                <a:srcRect l="32116" r="30401" b="32571"/>
                <a:stretch>
                  <a:fillRect/>
                </a:stretch>
              </p:blipFill>
              <p:spPr bwMode="auto">
                <a:xfrm>
                  <a:off x="7540205" y="3686274"/>
                  <a:ext cx="392379" cy="631572"/>
                </a:xfrm>
                <a:prstGeom prst="rect">
                  <a:avLst/>
                </a:prstGeom>
                <a:noFill/>
              </p:spPr>
            </p:pic>
            <p:pic>
              <p:nvPicPr>
                <p:cNvPr id="316" name="Picture 8" descr="E:\_VEEAM_files\datasheet-template\diagrams\nworks\diagram_graphics\serverarrow.png"/>
                <p:cNvPicPr>
                  <a:picLocks noChangeAspect="1" noChangeArrowheads="1"/>
                </p:cNvPicPr>
                <p:nvPr/>
              </p:nvPicPr>
              <p:blipFill>
                <a:blip r:embed="rId6" cstate="print"/>
                <a:srcRect/>
                <a:stretch>
                  <a:fillRect/>
                </a:stretch>
              </p:blipFill>
              <p:spPr bwMode="auto">
                <a:xfrm>
                  <a:off x="7608959" y="3744126"/>
                  <a:ext cx="247934" cy="180441"/>
                </a:xfrm>
                <a:prstGeom prst="rect">
                  <a:avLst/>
                </a:prstGeom>
                <a:noFill/>
              </p:spPr>
            </p:pic>
            <p:pic>
              <p:nvPicPr>
                <p:cNvPr id="317"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737059" y="3673877"/>
                  <a:ext cx="89532" cy="137741"/>
                </a:xfrm>
                <a:prstGeom prst="rect">
                  <a:avLst/>
                </a:prstGeom>
                <a:noFill/>
              </p:spPr>
            </p:pic>
            <p:pic>
              <p:nvPicPr>
                <p:cNvPr id="318"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691586" y="3702793"/>
                  <a:ext cx="89532" cy="137741"/>
                </a:xfrm>
                <a:prstGeom prst="rect">
                  <a:avLst/>
                </a:prstGeom>
                <a:noFill/>
              </p:spPr>
            </p:pic>
            <p:pic>
              <p:nvPicPr>
                <p:cNvPr id="319"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641994" y="3731721"/>
                  <a:ext cx="89532" cy="137741"/>
                </a:xfrm>
                <a:prstGeom prst="rect">
                  <a:avLst/>
                </a:prstGeom>
                <a:noFill/>
              </p:spPr>
            </p:pic>
          </p:grpSp>
          <p:grpSp>
            <p:nvGrpSpPr>
              <p:cNvPr id="25" name="Group 92"/>
              <p:cNvGrpSpPr/>
              <p:nvPr/>
            </p:nvGrpSpPr>
            <p:grpSpPr>
              <a:xfrm>
                <a:off x="-76200" y="1371600"/>
                <a:ext cx="3017520" cy="3657600"/>
                <a:chOff x="-76200" y="2438400"/>
                <a:chExt cx="3017520" cy="3657600"/>
              </a:xfrm>
            </p:grpSpPr>
            <p:grpSp>
              <p:nvGrpSpPr>
                <p:cNvPr id="26" name="Group 7"/>
                <p:cNvGrpSpPr/>
                <p:nvPr/>
              </p:nvGrpSpPr>
              <p:grpSpPr>
                <a:xfrm>
                  <a:off x="-76200" y="2438400"/>
                  <a:ext cx="3017520" cy="3657600"/>
                  <a:chOff x="152400" y="2438400"/>
                  <a:chExt cx="2685714" cy="3657600"/>
                </a:xfrm>
              </p:grpSpPr>
              <p:pic>
                <p:nvPicPr>
                  <p:cNvPr id="313" name="Picture 312" descr="SPI diagram_base_only.png"/>
                  <p:cNvPicPr>
                    <a:picLocks/>
                  </p:cNvPicPr>
                  <p:nvPr/>
                </p:nvPicPr>
                <p:blipFill>
                  <a:blip r:embed="rId9" cstate="print"/>
                  <a:stretch>
                    <a:fillRect/>
                  </a:stretch>
                </p:blipFill>
                <p:spPr>
                  <a:xfrm>
                    <a:off x="429981" y="2438400"/>
                    <a:ext cx="2130552" cy="3657600"/>
                  </a:xfrm>
                  <a:prstGeom prst="rect">
                    <a:avLst/>
                  </a:prstGeom>
                </p:spPr>
              </p:pic>
              <p:pic>
                <p:nvPicPr>
                  <p:cNvPr id="314" name="Picture 313" descr="SPI diagram_base_circle.png"/>
                  <p:cNvPicPr>
                    <a:picLocks noChangeAspect="1"/>
                  </p:cNvPicPr>
                  <p:nvPr/>
                </p:nvPicPr>
                <p:blipFill>
                  <a:blip r:embed="rId10" cstate="print"/>
                  <a:srcRect t="48930" b="5674"/>
                  <a:stretch>
                    <a:fillRect/>
                  </a:stretch>
                </p:blipFill>
                <p:spPr>
                  <a:xfrm>
                    <a:off x="152400" y="3657600"/>
                    <a:ext cx="2685714" cy="1828800"/>
                  </a:xfrm>
                  <a:prstGeom prst="rect">
                    <a:avLst/>
                  </a:prstGeom>
                </p:spPr>
              </p:pic>
            </p:grpSp>
            <p:pic>
              <p:nvPicPr>
                <p:cNvPr id="311" name="Picture 7" descr="E:\_VEEAM_files\datasheet-template\diagrams\nworks\diagram_graphics\server.png"/>
                <p:cNvPicPr>
                  <a:picLocks noChangeAspect="1" noChangeArrowheads="1"/>
                </p:cNvPicPr>
                <p:nvPr/>
              </p:nvPicPr>
              <p:blipFill>
                <a:blip r:embed="rId13" cstate="print"/>
                <a:srcRect l="26226" r="29461" b="31741"/>
                <a:stretch>
                  <a:fillRect/>
                </a:stretch>
              </p:blipFill>
              <p:spPr bwMode="auto">
                <a:xfrm>
                  <a:off x="685800" y="3324726"/>
                  <a:ext cx="1291874" cy="1739441"/>
                </a:xfrm>
                <a:prstGeom prst="rect">
                  <a:avLst/>
                </a:prstGeom>
                <a:noFill/>
              </p:spPr>
            </p:pic>
          </p:grpSp>
          <p:sp>
            <p:nvSpPr>
              <p:cNvPr id="178" name="TextBox 177"/>
              <p:cNvSpPr txBox="1"/>
              <p:nvPr/>
            </p:nvSpPr>
            <p:spPr>
              <a:xfrm>
                <a:off x="3602258" y="1540042"/>
                <a:ext cx="1944300" cy="430887"/>
              </a:xfrm>
              <a:prstGeom prst="rect">
                <a:avLst/>
              </a:prstGeom>
              <a:noFill/>
            </p:spPr>
            <p:txBody>
              <a:bodyPr wrap="square" rtlCol="0">
                <a:spAutoFit/>
              </a:bodyPr>
              <a:lstStyle/>
              <a:p>
                <a:pPr algn="ctr">
                  <a:spcAft>
                    <a:spcPts val="300"/>
                  </a:spcAft>
                </a:pPr>
                <a:r>
                  <a:rPr lang="en-US" sz="1100" b="1" dirty="0" smtClean="0">
                    <a:latin typeface="Arial" pitchFamily="34" charset="0"/>
                    <a:cs typeface="Arial" pitchFamily="34" charset="0"/>
                  </a:rPr>
                  <a:t>nworks</a:t>
                </a:r>
                <a:br>
                  <a:rPr lang="en-US" sz="1100" b="1" dirty="0" smtClean="0">
                    <a:latin typeface="Arial" pitchFamily="34" charset="0"/>
                    <a:cs typeface="Arial" pitchFamily="34" charset="0"/>
                  </a:rPr>
                </a:br>
                <a:r>
                  <a:rPr lang="en-US" sz="1100" b="1" dirty="0" smtClean="0">
                    <a:latin typeface="Arial" pitchFamily="34" charset="0"/>
                    <a:cs typeface="Arial" pitchFamily="34" charset="0"/>
                  </a:rPr>
                  <a:t>Management Pack</a:t>
                </a:r>
                <a:endParaRPr lang="en-US" sz="800" dirty="0">
                  <a:cs typeface="Arial" pitchFamily="34" charset="0"/>
                </a:endParaRPr>
              </a:p>
            </p:txBody>
          </p:sp>
          <p:sp>
            <p:nvSpPr>
              <p:cNvPr id="179" name="TextBox 178"/>
              <p:cNvSpPr txBox="1"/>
              <p:nvPr/>
            </p:nvSpPr>
            <p:spPr>
              <a:xfrm>
                <a:off x="6770574" y="1540042"/>
                <a:ext cx="1900184" cy="438582"/>
              </a:xfrm>
              <a:prstGeom prst="rect">
                <a:avLst/>
              </a:prstGeom>
              <a:noFill/>
            </p:spPr>
            <p:txBody>
              <a:bodyPr wrap="square" rtlCol="0">
                <a:spAutoFit/>
              </a:bodyPr>
              <a:lstStyle/>
              <a:p>
                <a:pPr algn="ctr">
                  <a:spcAft>
                    <a:spcPts val="300"/>
                  </a:spcAft>
                </a:pPr>
                <a:r>
                  <a:rPr lang="en-US" sz="1100" b="1" dirty="0" smtClean="0">
                    <a:latin typeface="Arial" pitchFamily="34" charset="0"/>
                    <a:cs typeface="Arial" pitchFamily="34" charset="0"/>
                  </a:rPr>
                  <a:t>VMware </a:t>
                </a:r>
              </a:p>
              <a:p>
                <a:pPr algn="ctr">
                  <a:spcAft>
                    <a:spcPts val="300"/>
                  </a:spcAft>
                </a:pPr>
                <a:r>
                  <a:rPr lang="en-US" sz="900" dirty="0" smtClean="0">
                    <a:latin typeface="Arial" pitchFamily="34" charset="0"/>
                    <a:cs typeface="Arial" pitchFamily="34" charset="0"/>
                  </a:rPr>
                  <a:t>vSphere 4 and VI3</a:t>
                </a:r>
                <a:endParaRPr lang="en-US" sz="800" dirty="0">
                  <a:cs typeface="Arial" pitchFamily="34" charset="0"/>
                </a:endParaRPr>
              </a:p>
            </p:txBody>
          </p:sp>
          <p:sp>
            <p:nvSpPr>
              <p:cNvPr id="180" name="TextBox 179"/>
              <p:cNvSpPr txBox="1"/>
              <p:nvPr/>
            </p:nvSpPr>
            <p:spPr>
              <a:xfrm>
                <a:off x="3604177" y="3992880"/>
                <a:ext cx="1898265" cy="1020792"/>
              </a:xfrm>
              <a:prstGeom prst="rect">
                <a:avLst/>
              </a:prstGeom>
              <a:noFill/>
            </p:spPr>
            <p:txBody>
              <a:bodyPr wrap="square" rtlCol="0">
                <a:spAutoFit/>
              </a:bodyPr>
              <a:lstStyle/>
              <a:p>
                <a:pPr marL="73152" indent="-73152" algn="ctr">
                  <a:spcAft>
                    <a:spcPts val="100"/>
                  </a:spcAft>
                </a:pPr>
                <a:r>
                  <a:rPr lang="en-US" sz="1200" dirty="0" smtClean="0">
                    <a:latin typeface="Arial" pitchFamily="34" charset="0"/>
                    <a:cs typeface="Arial" pitchFamily="34" charset="0"/>
                  </a:rPr>
                  <a:t>Agentless</a:t>
                </a:r>
              </a:p>
              <a:p>
                <a:pPr marL="73152" indent="-73152" algn="ctr">
                  <a:spcAft>
                    <a:spcPts val="100"/>
                  </a:spcAft>
                </a:pPr>
                <a:r>
                  <a:rPr lang="en-US" sz="1200" dirty="0" smtClean="0">
                    <a:latin typeface="Arial" pitchFamily="34" charset="0"/>
                    <a:cs typeface="Arial" pitchFamily="34" charset="0"/>
                  </a:rPr>
                  <a:t>Scalable</a:t>
                </a:r>
              </a:p>
              <a:p>
                <a:pPr marL="73152" indent="-73152" algn="ctr">
                  <a:spcAft>
                    <a:spcPts val="100"/>
                  </a:spcAft>
                </a:pPr>
                <a:r>
                  <a:rPr lang="en-US" sz="1200" dirty="0" smtClean="0">
                    <a:latin typeface="Arial" pitchFamily="34" charset="0"/>
                    <a:cs typeface="Arial" pitchFamily="34" charset="0"/>
                  </a:rPr>
                  <a:t>Centrally managed</a:t>
                </a:r>
              </a:p>
              <a:p>
                <a:pPr marL="73152" indent="-73152" algn="ctr">
                  <a:spcAft>
                    <a:spcPts val="100"/>
                  </a:spcAft>
                </a:pPr>
                <a:r>
                  <a:rPr lang="en-US" sz="1200" dirty="0" smtClean="0">
                    <a:latin typeface="Arial" pitchFamily="34" charset="0"/>
                    <a:cs typeface="Arial" pitchFamily="34" charset="0"/>
                  </a:rPr>
                  <a:t>Fault-tolerant</a:t>
                </a:r>
              </a:p>
              <a:p>
                <a:pPr marL="73152" indent="-73152">
                  <a:spcAft>
                    <a:spcPts val="100"/>
                  </a:spcAft>
                </a:pPr>
                <a:endParaRPr lang="en-US" sz="900" dirty="0" smtClean="0">
                  <a:latin typeface="Arial" pitchFamily="34" charset="0"/>
                  <a:cs typeface="Arial" pitchFamily="34" charset="0"/>
                </a:endParaRPr>
              </a:p>
            </p:txBody>
          </p:sp>
          <p:pic>
            <p:nvPicPr>
              <p:cNvPr id="181" name="Picture 13" descr="E:\_VEEAM_files\datasheet-template\diagrams\nworks\diagram_graphics\arrow2.png"/>
              <p:cNvPicPr>
                <a:picLocks noChangeAspect="1" noChangeArrowheads="1"/>
              </p:cNvPicPr>
              <p:nvPr/>
            </p:nvPicPr>
            <p:blipFill>
              <a:blip r:embed="rId14" cstate="print"/>
              <a:srcRect/>
              <a:stretch>
                <a:fillRect/>
              </a:stretch>
            </p:blipFill>
            <p:spPr bwMode="auto">
              <a:xfrm rot="19373515">
                <a:off x="1728351" y="2119423"/>
                <a:ext cx="2578177" cy="2553179"/>
              </a:xfrm>
              <a:prstGeom prst="rect">
                <a:avLst/>
              </a:prstGeom>
              <a:noFill/>
            </p:spPr>
          </p:pic>
          <p:pic>
            <p:nvPicPr>
              <p:cNvPr id="182" name="Picture 13" descr="E:\_VEEAM_files\datasheet-template\diagrams\nworks\diagram_graphics\arrow2.png"/>
              <p:cNvPicPr>
                <a:picLocks noChangeAspect="1" noChangeArrowheads="1"/>
              </p:cNvPicPr>
              <p:nvPr/>
            </p:nvPicPr>
            <p:blipFill>
              <a:blip r:embed="rId14" cstate="print"/>
              <a:srcRect/>
              <a:stretch>
                <a:fillRect/>
              </a:stretch>
            </p:blipFill>
            <p:spPr bwMode="auto">
              <a:xfrm rot="19373515">
                <a:off x="4910624" y="2119423"/>
                <a:ext cx="2578177" cy="2553179"/>
              </a:xfrm>
              <a:prstGeom prst="rect">
                <a:avLst/>
              </a:prstGeom>
              <a:noFill/>
            </p:spPr>
          </p:pic>
          <p:grpSp>
            <p:nvGrpSpPr>
              <p:cNvPr id="27" name="Group 64"/>
              <p:cNvGrpSpPr/>
              <p:nvPr/>
            </p:nvGrpSpPr>
            <p:grpSpPr>
              <a:xfrm>
                <a:off x="7848600" y="3368524"/>
                <a:ext cx="501145" cy="822476"/>
                <a:chOff x="7540205" y="3673877"/>
                <a:chExt cx="392379" cy="643969"/>
              </a:xfrm>
            </p:grpSpPr>
            <p:pic>
              <p:nvPicPr>
                <p:cNvPr id="305" name="Picture 10" descr="E:\_VEEAM_files\datasheet-template\diagrams\nworks\diagram_graphics\serverEXSi.png"/>
                <p:cNvPicPr>
                  <a:picLocks noChangeAspect="1" noChangeArrowheads="1"/>
                </p:cNvPicPr>
                <p:nvPr/>
              </p:nvPicPr>
              <p:blipFill>
                <a:blip r:embed="rId5" cstate="print"/>
                <a:srcRect l="32116" r="30401" b="32571"/>
                <a:stretch>
                  <a:fillRect/>
                </a:stretch>
              </p:blipFill>
              <p:spPr bwMode="auto">
                <a:xfrm>
                  <a:off x="7540205" y="3686274"/>
                  <a:ext cx="392379" cy="631572"/>
                </a:xfrm>
                <a:prstGeom prst="rect">
                  <a:avLst/>
                </a:prstGeom>
                <a:noFill/>
              </p:spPr>
            </p:pic>
            <p:pic>
              <p:nvPicPr>
                <p:cNvPr id="306" name="Picture 8" descr="E:\_VEEAM_files\datasheet-template\diagrams\nworks\diagram_graphics\serverarrow.png"/>
                <p:cNvPicPr>
                  <a:picLocks noChangeAspect="1" noChangeArrowheads="1"/>
                </p:cNvPicPr>
                <p:nvPr/>
              </p:nvPicPr>
              <p:blipFill>
                <a:blip r:embed="rId6" cstate="print"/>
                <a:srcRect/>
                <a:stretch>
                  <a:fillRect/>
                </a:stretch>
              </p:blipFill>
              <p:spPr bwMode="auto">
                <a:xfrm>
                  <a:off x="7608959" y="3744126"/>
                  <a:ext cx="247934" cy="180441"/>
                </a:xfrm>
                <a:prstGeom prst="rect">
                  <a:avLst/>
                </a:prstGeom>
                <a:noFill/>
              </p:spPr>
            </p:pic>
            <p:pic>
              <p:nvPicPr>
                <p:cNvPr id="307"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737059" y="3673877"/>
                  <a:ext cx="89532" cy="137741"/>
                </a:xfrm>
                <a:prstGeom prst="rect">
                  <a:avLst/>
                </a:prstGeom>
                <a:noFill/>
              </p:spPr>
            </p:pic>
            <p:pic>
              <p:nvPicPr>
                <p:cNvPr id="308"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691586" y="3702793"/>
                  <a:ext cx="89532" cy="137741"/>
                </a:xfrm>
                <a:prstGeom prst="rect">
                  <a:avLst/>
                </a:prstGeom>
                <a:noFill/>
              </p:spPr>
            </p:pic>
            <p:pic>
              <p:nvPicPr>
                <p:cNvPr id="309"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641994" y="3731721"/>
                  <a:ext cx="89532" cy="137741"/>
                </a:xfrm>
                <a:prstGeom prst="rect">
                  <a:avLst/>
                </a:prstGeom>
                <a:noFill/>
              </p:spPr>
            </p:pic>
          </p:grpSp>
          <p:grpSp>
            <p:nvGrpSpPr>
              <p:cNvPr id="28" name="Group 64"/>
              <p:cNvGrpSpPr/>
              <p:nvPr/>
            </p:nvGrpSpPr>
            <p:grpSpPr>
              <a:xfrm>
                <a:off x="8261855" y="3216124"/>
                <a:ext cx="501145" cy="822476"/>
                <a:chOff x="7540205" y="3673877"/>
                <a:chExt cx="392379" cy="643969"/>
              </a:xfrm>
            </p:grpSpPr>
            <p:pic>
              <p:nvPicPr>
                <p:cNvPr id="300" name="Picture 10" descr="E:\_VEEAM_files\datasheet-template\diagrams\nworks\diagram_graphics\serverEXSi.png"/>
                <p:cNvPicPr>
                  <a:picLocks noChangeAspect="1" noChangeArrowheads="1"/>
                </p:cNvPicPr>
                <p:nvPr/>
              </p:nvPicPr>
              <p:blipFill>
                <a:blip r:embed="rId5" cstate="print"/>
                <a:srcRect l="32116" r="30401" b="32571"/>
                <a:stretch>
                  <a:fillRect/>
                </a:stretch>
              </p:blipFill>
              <p:spPr bwMode="auto">
                <a:xfrm>
                  <a:off x="7540205" y="3686274"/>
                  <a:ext cx="392379" cy="631572"/>
                </a:xfrm>
                <a:prstGeom prst="rect">
                  <a:avLst/>
                </a:prstGeom>
                <a:noFill/>
              </p:spPr>
            </p:pic>
            <p:pic>
              <p:nvPicPr>
                <p:cNvPr id="301" name="Picture 8" descr="E:\_VEEAM_files\datasheet-template\diagrams\nworks\diagram_graphics\serverarrow.png"/>
                <p:cNvPicPr>
                  <a:picLocks noChangeAspect="1" noChangeArrowheads="1"/>
                </p:cNvPicPr>
                <p:nvPr/>
              </p:nvPicPr>
              <p:blipFill>
                <a:blip r:embed="rId6" cstate="print"/>
                <a:srcRect/>
                <a:stretch>
                  <a:fillRect/>
                </a:stretch>
              </p:blipFill>
              <p:spPr bwMode="auto">
                <a:xfrm>
                  <a:off x="7608959" y="3744126"/>
                  <a:ext cx="247934" cy="180441"/>
                </a:xfrm>
                <a:prstGeom prst="rect">
                  <a:avLst/>
                </a:prstGeom>
                <a:noFill/>
              </p:spPr>
            </p:pic>
            <p:pic>
              <p:nvPicPr>
                <p:cNvPr id="302"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737059" y="3673877"/>
                  <a:ext cx="89532" cy="137741"/>
                </a:xfrm>
                <a:prstGeom prst="rect">
                  <a:avLst/>
                </a:prstGeom>
                <a:noFill/>
              </p:spPr>
            </p:pic>
            <p:pic>
              <p:nvPicPr>
                <p:cNvPr id="303"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691586" y="3702793"/>
                  <a:ext cx="89532" cy="137741"/>
                </a:xfrm>
                <a:prstGeom prst="rect">
                  <a:avLst/>
                </a:prstGeom>
                <a:noFill/>
              </p:spPr>
            </p:pic>
            <p:pic>
              <p:nvPicPr>
                <p:cNvPr id="304"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641994" y="3731721"/>
                  <a:ext cx="89532" cy="137741"/>
                </a:xfrm>
                <a:prstGeom prst="rect">
                  <a:avLst/>
                </a:prstGeom>
                <a:noFill/>
              </p:spPr>
            </p:pic>
          </p:grpSp>
          <p:grpSp>
            <p:nvGrpSpPr>
              <p:cNvPr id="29" name="Group 64"/>
              <p:cNvGrpSpPr/>
              <p:nvPr/>
            </p:nvGrpSpPr>
            <p:grpSpPr>
              <a:xfrm>
                <a:off x="7271255" y="3276600"/>
                <a:ext cx="501145" cy="822476"/>
                <a:chOff x="7540205" y="3673877"/>
                <a:chExt cx="392379" cy="643969"/>
              </a:xfrm>
            </p:grpSpPr>
            <p:pic>
              <p:nvPicPr>
                <p:cNvPr id="295" name="Picture 10" descr="E:\_VEEAM_files\datasheet-template\diagrams\nworks\diagram_graphics\serverEXSi.png"/>
                <p:cNvPicPr>
                  <a:picLocks noChangeAspect="1" noChangeArrowheads="1"/>
                </p:cNvPicPr>
                <p:nvPr/>
              </p:nvPicPr>
              <p:blipFill>
                <a:blip r:embed="rId5" cstate="print"/>
                <a:srcRect l="32116" r="30401" b="32571"/>
                <a:stretch>
                  <a:fillRect/>
                </a:stretch>
              </p:blipFill>
              <p:spPr bwMode="auto">
                <a:xfrm>
                  <a:off x="7540205" y="3686274"/>
                  <a:ext cx="392379" cy="631572"/>
                </a:xfrm>
                <a:prstGeom prst="rect">
                  <a:avLst/>
                </a:prstGeom>
                <a:noFill/>
              </p:spPr>
            </p:pic>
            <p:pic>
              <p:nvPicPr>
                <p:cNvPr id="296" name="Picture 8" descr="E:\_VEEAM_files\datasheet-template\diagrams\nworks\diagram_graphics\serverarrow.png"/>
                <p:cNvPicPr>
                  <a:picLocks noChangeAspect="1" noChangeArrowheads="1"/>
                </p:cNvPicPr>
                <p:nvPr/>
              </p:nvPicPr>
              <p:blipFill>
                <a:blip r:embed="rId6" cstate="print"/>
                <a:srcRect/>
                <a:stretch>
                  <a:fillRect/>
                </a:stretch>
              </p:blipFill>
              <p:spPr bwMode="auto">
                <a:xfrm>
                  <a:off x="7608959" y="3744126"/>
                  <a:ext cx="247934" cy="180441"/>
                </a:xfrm>
                <a:prstGeom prst="rect">
                  <a:avLst/>
                </a:prstGeom>
                <a:noFill/>
              </p:spPr>
            </p:pic>
            <p:pic>
              <p:nvPicPr>
                <p:cNvPr id="297"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737059" y="3673877"/>
                  <a:ext cx="89532" cy="137741"/>
                </a:xfrm>
                <a:prstGeom prst="rect">
                  <a:avLst/>
                </a:prstGeom>
                <a:noFill/>
              </p:spPr>
            </p:pic>
            <p:pic>
              <p:nvPicPr>
                <p:cNvPr id="298"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691586" y="3702793"/>
                  <a:ext cx="89532" cy="137741"/>
                </a:xfrm>
                <a:prstGeom prst="rect">
                  <a:avLst/>
                </a:prstGeom>
                <a:noFill/>
              </p:spPr>
            </p:pic>
            <p:pic>
              <p:nvPicPr>
                <p:cNvPr id="299"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641994" y="3731721"/>
                  <a:ext cx="89532" cy="137741"/>
                </a:xfrm>
                <a:prstGeom prst="rect">
                  <a:avLst/>
                </a:prstGeom>
                <a:noFill/>
              </p:spPr>
            </p:pic>
          </p:grpSp>
          <p:grpSp>
            <p:nvGrpSpPr>
              <p:cNvPr id="30" name="Group 64"/>
              <p:cNvGrpSpPr/>
              <p:nvPr/>
            </p:nvGrpSpPr>
            <p:grpSpPr>
              <a:xfrm>
                <a:off x="6737855" y="3292324"/>
                <a:ext cx="501145" cy="822476"/>
                <a:chOff x="7540205" y="3673877"/>
                <a:chExt cx="392379" cy="643969"/>
              </a:xfrm>
            </p:grpSpPr>
            <p:pic>
              <p:nvPicPr>
                <p:cNvPr id="290" name="Picture 10" descr="E:\_VEEAM_files\datasheet-template\diagrams\nworks\diagram_graphics\serverEXSi.png"/>
                <p:cNvPicPr>
                  <a:picLocks noChangeAspect="1" noChangeArrowheads="1"/>
                </p:cNvPicPr>
                <p:nvPr/>
              </p:nvPicPr>
              <p:blipFill>
                <a:blip r:embed="rId5" cstate="print"/>
                <a:srcRect l="32116" r="30401" b="32571"/>
                <a:stretch>
                  <a:fillRect/>
                </a:stretch>
              </p:blipFill>
              <p:spPr bwMode="auto">
                <a:xfrm>
                  <a:off x="7540205" y="3686274"/>
                  <a:ext cx="392379" cy="631572"/>
                </a:xfrm>
                <a:prstGeom prst="rect">
                  <a:avLst/>
                </a:prstGeom>
                <a:noFill/>
              </p:spPr>
            </p:pic>
            <p:pic>
              <p:nvPicPr>
                <p:cNvPr id="291" name="Picture 8" descr="E:\_VEEAM_files\datasheet-template\diagrams\nworks\diagram_graphics\serverarrow.png"/>
                <p:cNvPicPr>
                  <a:picLocks noChangeAspect="1" noChangeArrowheads="1"/>
                </p:cNvPicPr>
                <p:nvPr/>
              </p:nvPicPr>
              <p:blipFill>
                <a:blip r:embed="rId6" cstate="print"/>
                <a:srcRect/>
                <a:stretch>
                  <a:fillRect/>
                </a:stretch>
              </p:blipFill>
              <p:spPr bwMode="auto">
                <a:xfrm>
                  <a:off x="7608959" y="3744126"/>
                  <a:ext cx="247934" cy="180441"/>
                </a:xfrm>
                <a:prstGeom prst="rect">
                  <a:avLst/>
                </a:prstGeom>
                <a:noFill/>
              </p:spPr>
            </p:pic>
            <p:pic>
              <p:nvPicPr>
                <p:cNvPr id="292"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737059" y="3673877"/>
                  <a:ext cx="89532" cy="137741"/>
                </a:xfrm>
                <a:prstGeom prst="rect">
                  <a:avLst/>
                </a:prstGeom>
                <a:noFill/>
              </p:spPr>
            </p:pic>
            <p:pic>
              <p:nvPicPr>
                <p:cNvPr id="293"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691586" y="3702793"/>
                  <a:ext cx="89532" cy="137741"/>
                </a:xfrm>
                <a:prstGeom prst="rect">
                  <a:avLst/>
                </a:prstGeom>
                <a:noFill/>
              </p:spPr>
            </p:pic>
            <p:pic>
              <p:nvPicPr>
                <p:cNvPr id="294"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641994" y="3731721"/>
                  <a:ext cx="89532" cy="137741"/>
                </a:xfrm>
                <a:prstGeom prst="rect">
                  <a:avLst/>
                </a:prstGeom>
                <a:noFill/>
              </p:spPr>
            </p:pic>
          </p:grpSp>
          <p:grpSp>
            <p:nvGrpSpPr>
              <p:cNvPr id="31" name="Group 64"/>
              <p:cNvGrpSpPr/>
              <p:nvPr/>
            </p:nvGrpSpPr>
            <p:grpSpPr>
              <a:xfrm>
                <a:off x="6966455" y="3368524"/>
                <a:ext cx="501145" cy="822476"/>
                <a:chOff x="7540205" y="3673877"/>
                <a:chExt cx="392379" cy="643969"/>
              </a:xfrm>
            </p:grpSpPr>
            <p:pic>
              <p:nvPicPr>
                <p:cNvPr id="201" name="Picture 10" descr="E:\_VEEAM_files\datasheet-template\diagrams\nworks\diagram_graphics\serverEXSi.png"/>
                <p:cNvPicPr>
                  <a:picLocks noChangeAspect="1" noChangeArrowheads="1"/>
                </p:cNvPicPr>
                <p:nvPr/>
              </p:nvPicPr>
              <p:blipFill>
                <a:blip r:embed="rId5" cstate="print"/>
                <a:srcRect l="32116" r="30401" b="32571"/>
                <a:stretch>
                  <a:fillRect/>
                </a:stretch>
              </p:blipFill>
              <p:spPr bwMode="auto">
                <a:xfrm>
                  <a:off x="7540205" y="3686274"/>
                  <a:ext cx="392379" cy="631572"/>
                </a:xfrm>
                <a:prstGeom prst="rect">
                  <a:avLst/>
                </a:prstGeom>
                <a:noFill/>
              </p:spPr>
            </p:pic>
            <p:pic>
              <p:nvPicPr>
                <p:cNvPr id="202" name="Picture 8" descr="E:\_VEEAM_files\datasheet-template\diagrams\nworks\diagram_graphics\serverarrow.png"/>
                <p:cNvPicPr>
                  <a:picLocks noChangeAspect="1" noChangeArrowheads="1"/>
                </p:cNvPicPr>
                <p:nvPr/>
              </p:nvPicPr>
              <p:blipFill>
                <a:blip r:embed="rId6" cstate="print"/>
                <a:srcRect/>
                <a:stretch>
                  <a:fillRect/>
                </a:stretch>
              </p:blipFill>
              <p:spPr bwMode="auto">
                <a:xfrm>
                  <a:off x="7608959" y="3744126"/>
                  <a:ext cx="247934" cy="180441"/>
                </a:xfrm>
                <a:prstGeom prst="rect">
                  <a:avLst/>
                </a:prstGeom>
                <a:noFill/>
              </p:spPr>
            </p:pic>
            <p:pic>
              <p:nvPicPr>
                <p:cNvPr id="218"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737059" y="3673877"/>
                  <a:ext cx="89532" cy="137741"/>
                </a:xfrm>
                <a:prstGeom prst="rect">
                  <a:avLst/>
                </a:prstGeom>
                <a:noFill/>
              </p:spPr>
            </p:pic>
            <p:pic>
              <p:nvPicPr>
                <p:cNvPr id="288"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691586" y="3702793"/>
                  <a:ext cx="89532" cy="137741"/>
                </a:xfrm>
                <a:prstGeom prst="rect">
                  <a:avLst/>
                </a:prstGeom>
                <a:noFill/>
              </p:spPr>
            </p:pic>
            <p:pic>
              <p:nvPicPr>
                <p:cNvPr id="289"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641994" y="3731721"/>
                  <a:ext cx="89532" cy="137741"/>
                </a:xfrm>
                <a:prstGeom prst="rect">
                  <a:avLst/>
                </a:prstGeom>
                <a:noFill/>
              </p:spPr>
            </p:pic>
          </p:grpSp>
          <p:grpSp>
            <p:nvGrpSpPr>
              <p:cNvPr id="224" name="Group 64"/>
              <p:cNvGrpSpPr/>
              <p:nvPr/>
            </p:nvGrpSpPr>
            <p:grpSpPr>
              <a:xfrm>
                <a:off x="7576055" y="3520924"/>
                <a:ext cx="501145" cy="822476"/>
                <a:chOff x="7540205" y="3673877"/>
                <a:chExt cx="392379" cy="643969"/>
              </a:xfrm>
            </p:grpSpPr>
            <p:pic>
              <p:nvPicPr>
                <p:cNvPr id="195" name="Picture 10" descr="E:\_VEEAM_files\datasheet-template\diagrams\nworks\diagram_graphics\serverEXSi.png"/>
                <p:cNvPicPr>
                  <a:picLocks noChangeAspect="1" noChangeArrowheads="1"/>
                </p:cNvPicPr>
                <p:nvPr/>
              </p:nvPicPr>
              <p:blipFill>
                <a:blip r:embed="rId5" cstate="print"/>
                <a:srcRect l="32116" r="30401" b="32571"/>
                <a:stretch>
                  <a:fillRect/>
                </a:stretch>
              </p:blipFill>
              <p:spPr bwMode="auto">
                <a:xfrm>
                  <a:off x="7540205" y="3686274"/>
                  <a:ext cx="392379" cy="631572"/>
                </a:xfrm>
                <a:prstGeom prst="rect">
                  <a:avLst/>
                </a:prstGeom>
                <a:noFill/>
              </p:spPr>
            </p:pic>
            <p:pic>
              <p:nvPicPr>
                <p:cNvPr id="196" name="Picture 8" descr="E:\_VEEAM_files\datasheet-template\diagrams\nworks\diagram_graphics\serverarrow.png"/>
                <p:cNvPicPr>
                  <a:picLocks noChangeAspect="1" noChangeArrowheads="1"/>
                </p:cNvPicPr>
                <p:nvPr/>
              </p:nvPicPr>
              <p:blipFill>
                <a:blip r:embed="rId6" cstate="print"/>
                <a:srcRect/>
                <a:stretch>
                  <a:fillRect/>
                </a:stretch>
              </p:blipFill>
              <p:spPr bwMode="auto">
                <a:xfrm>
                  <a:off x="7608959" y="3744126"/>
                  <a:ext cx="247934" cy="180441"/>
                </a:xfrm>
                <a:prstGeom prst="rect">
                  <a:avLst/>
                </a:prstGeom>
                <a:noFill/>
              </p:spPr>
            </p:pic>
            <p:pic>
              <p:nvPicPr>
                <p:cNvPr id="197"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737059" y="3673877"/>
                  <a:ext cx="89532" cy="137741"/>
                </a:xfrm>
                <a:prstGeom prst="rect">
                  <a:avLst/>
                </a:prstGeom>
                <a:noFill/>
              </p:spPr>
            </p:pic>
            <p:pic>
              <p:nvPicPr>
                <p:cNvPr id="198"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691586" y="3702793"/>
                  <a:ext cx="89532" cy="137741"/>
                </a:xfrm>
                <a:prstGeom prst="rect">
                  <a:avLst/>
                </a:prstGeom>
                <a:noFill/>
              </p:spPr>
            </p:pic>
            <p:pic>
              <p:nvPicPr>
                <p:cNvPr id="200"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641994" y="3731721"/>
                  <a:ext cx="89532" cy="137741"/>
                </a:xfrm>
                <a:prstGeom prst="rect">
                  <a:avLst/>
                </a:prstGeom>
                <a:noFill/>
              </p:spPr>
            </p:pic>
          </p:grpSp>
          <p:grpSp>
            <p:nvGrpSpPr>
              <p:cNvPr id="225" name="Group 64"/>
              <p:cNvGrpSpPr/>
              <p:nvPr/>
            </p:nvGrpSpPr>
            <p:grpSpPr>
              <a:xfrm>
                <a:off x="7239000" y="3444724"/>
                <a:ext cx="501145" cy="822476"/>
                <a:chOff x="7540205" y="3673877"/>
                <a:chExt cx="392379" cy="643969"/>
              </a:xfrm>
            </p:grpSpPr>
            <p:pic>
              <p:nvPicPr>
                <p:cNvPr id="190" name="Picture 10" descr="E:\_VEEAM_files\datasheet-template\diagrams\nworks\diagram_graphics\serverEXSi.png"/>
                <p:cNvPicPr>
                  <a:picLocks noChangeAspect="1" noChangeArrowheads="1"/>
                </p:cNvPicPr>
                <p:nvPr/>
              </p:nvPicPr>
              <p:blipFill>
                <a:blip r:embed="rId5" cstate="print"/>
                <a:srcRect l="32116" r="30401" b="32571"/>
                <a:stretch>
                  <a:fillRect/>
                </a:stretch>
              </p:blipFill>
              <p:spPr bwMode="auto">
                <a:xfrm>
                  <a:off x="7540205" y="3686274"/>
                  <a:ext cx="392379" cy="631572"/>
                </a:xfrm>
                <a:prstGeom prst="rect">
                  <a:avLst/>
                </a:prstGeom>
                <a:noFill/>
              </p:spPr>
            </p:pic>
            <p:pic>
              <p:nvPicPr>
                <p:cNvPr id="191" name="Picture 8" descr="E:\_VEEAM_files\datasheet-template\diagrams\nworks\diagram_graphics\serverarrow.png"/>
                <p:cNvPicPr>
                  <a:picLocks noChangeAspect="1" noChangeArrowheads="1"/>
                </p:cNvPicPr>
                <p:nvPr/>
              </p:nvPicPr>
              <p:blipFill>
                <a:blip r:embed="rId6" cstate="print"/>
                <a:srcRect/>
                <a:stretch>
                  <a:fillRect/>
                </a:stretch>
              </p:blipFill>
              <p:spPr bwMode="auto">
                <a:xfrm>
                  <a:off x="7608959" y="3744126"/>
                  <a:ext cx="247934" cy="180441"/>
                </a:xfrm>
                <a:prstGeom prst="rect">
                  <a:avLst/>
                </a:prstGeom>
                <a:noFill/>
              </p:spPr>
            </p:pic>
            <p:pic>
              <p:nvPicPr>
                <p:cNvPr id="192"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737059" y="3673877"/>
                  <a:ext cx="89532" cy="137741"/>
                </a:xfrm>
                <a:prstGeom prst="rect">
                  <a:avLst/>
                </a:prstGeom>
                <a:noFill/>
              </p:spPr>
            </p:pic>
            <p:pic>
              <p:nvPicPr>
                <p:cNvPr id="193"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691586" y="3702793"/>
                  <a:ext cx="89532" cy="137741"/>
                </a:xfrm>
                <a:prstGeom prst="rect">
                  <a:avLst/>
                </a:prstGeom>
                <a:noFill/>
              </p:spPr>
            </p:pic>
            <p:pic>
              <p:nvPicPr>
                <p:cNvPr id="194" name="Picture 4" descr="E:\_VEEAM_files\datasheet-template\diagrams\nworks\diagram_graphics\blueboxvm.png"/>
                <p:cNvPicPr>
                  <a:picLocks noChangeAspect="1" noChangeArrowheads="1"/>
                </p:cNvPicPr>
                <p:nvPr/>
              </p:nvPicPr>
              <p:blipFill>
                <a:blip r:embed="rId7" cstate="print"/>
                <a:srcRect/>
                <a:stretch>
                  <a:fillRect/>
                </a:stretch>
              </p:blipFill>
              <p:spPr bwMode="auto">
                <a:xfrm>
                  <a:off x="7641994" y="3731721"/>
                  <a:ext cx="89532" cy="137741"/>
                </a:xfrm>
                <a:prstGeom prst="rect">
                  <a:avLst/>
                </a:prstGeom>
                <a:noFill/>
              </p:spPr>
            </p:pic>
          </p:grpSp>
        </p:grpSp>
        <p:sp>
          <p:nvSpPr>
            <p:cNvPr id="176" name="TextBox 175"/>
            <p:cNvSpPr txBox="1"/>
            <p:nvPr/>
          </p:nvSpPr>
          <p:spPr>
            <a:xfrm>
              <a:off x="461294" y="1807723"/>
              <a:ext cx="1900184" cy="880241"/>
            </a:xfrm>
            <a:prstGeom prst="rect">
              <a:avLst/>
            </a:prstGeom>
            <a:noFill/>
          </p:spPr>
          <p:txBody>
            <a:bodyPr wrap="square" rtlCol="0">
              <a:spAutoFit/>
            </a:bodyPr>
            <a:lstStyle/>
            <a:p>
              <a:pPr algn="ctr">
                <a:spcAft>
                  <a:spcPts val="300"/>
                </a:spcAft>
              </a:pPr>
              <a:r>
                <a:rPr lang="en-US" sz="1100" b="1" dirty="0" smtClean="0">
                  <a:latin typeface="Arial" pitchFamily="34" charset="0"/>
                  <a:cs typeface="Arial" pitchFamily="34" charset="0"/>
                </a:rPr>
                <a:t>Microsoft System Center</a:t>
              </a:r>
            </a:p>
            <a:p>
              <a:pPr marL="73152" indent="-73152" algn="ctr">
                <a:spcBef>
                  <a:spcPts val="0"/>
                </a:spcBef>
              </a:pPr>
              <a:r>
                <a:rPr lang="en-US" sz="900" dirty="0" smtClean="0">
                  <a:latin typeface="Arial" pitchFamily="34" charset="0"/>
                  <a:cs typeface="Arial" pitchFamily="34" charset="0"/>
                </a:rPr>
                <a:t>Operations Manager 2007</a:t>
              </a:r>
            </a:p>
            <a:p>
              <a:pPr marL="73152" indent="-73152" algn="ctr">
                <a:lnSpc>
                  <a:spcPct val="130000"/>
                </a:lnSpc>
                <a:spcBef>
                  <a:spcPts val="0"/>
                </a:spcBef>
              </a:pPr>
              <a:r>
                <a:rPr lang="en-US" sz="900" dirty="0" smtClean="0">
                  <a:latin typeface="Arial" pitchFamily="34" charset="0"/>
                  <a:cs typeface="Arial" pitchFamily="34" charset="0"/>
                </a:rPr>
                <a:t>MOM 2005</a:t>
              </a:r>
            </a:p>
            <a:p>
              <a:pPr marL="73152" indent="-73152">
                <a:spcBef>
                  <a:spcPts val="0"/>
                </a:spcBef>
              </a:pPr>
              <a:endParaRPr lang="en-US" sz="900" dirty="0" smtClean="0">
                <a:latin typeface="Arial" pitchFamily="34" charset="0"/>
                <a:cs typeface="Arial" pitchFamily="34" charset="0"/>
              </a:endParaRPr>
            </a:p>
            <a:p>
              <a:endParaRPr lang="en-US" sz="800" dirty="0">
                <a:cs typeface="Arial" pitchFamily="34" charset="0"/>
              </a:endParaRPr>
            </a:p>
          </p:txBody>
        </p:sp>
      </p:grpSp>
      <p:grpSp>
        <p:nvGrpSpPr>
          <p:cNvPr id="227" name="Group 185"/>
          <p:cNvGrpSpPr/>
          <p:nvPr/>
        </p:nvGrpSpPr>
        <p:grpSpPr>
          <a:xfrm>
            <a:off x="3124200" y="152400"/>
            <a:ext cx="3017520" cy="2161674"/>
            <a:chOff x="3124200" y="152400"/>
            <a:chExt cx="3017520" cy="2161674"/>
          </a:xfrm>
        </p:grpSpPr>
        <p:pic>
          <p:nvPicPr>
            <p:cNvPr id="183" name="Picture 182" descr="SPI diagram_base_circle.png"/>
            <p:cNvPicPr>
              <a:picLocks noChangeAspect="1"/>
            </p:cNvPicPr>
            <p:nvPr/>
          </p:nvPicPr>
          <p:blipFill>
            <a:blip r:embed="rId10" cstate="print"/>
            <a:srcRect t="48930" b="5674"/>
            <a:stretch>
              <a:fillRect/>
            </a:stretch>
          </p:blipFill>
          <p:spPr>
            <a:xfrm>
              <a:off x="3124200" y="485274"/>
              <a:ext cx="3017520" cy="1828800"/>
            </a:xfrm>
            <a:prstGeom prst="rect">
              <a:avLst/>
            </a:prstGeom>
          </p:spPr>
        </p:pic>
        <p:pic>
          <p:nvPicPr>
            <p:cNvPr id="184" name="Picture 7" descr="E:\_VEEAM_files\datasheet-template\diagrams\nworks\diagram_graphics\server.png"/>
            <p:cNvPicPr>
              <a:picLocks noChangeAspect="1" noChangeArrowheads="1"/>
            </p:cNvPicPr>
            <p:nvPr/>
          </p:nvPicPr>
          <p:blipFill>
            <a:blip r:embed="rId13" cstate="print"/>
            <a:srcRect l="26226" r="29461" b="31741"/>
            <a:stretch>
              <a:fillRect/>
            </a:stretch>
          </p:blipFill>
          <p:spPr bwMode="auto">
            <a:xfrm>
              <a:off x="3886200" y="152400"/>
              <a:ext cx="1291874" cy="1739441"/>
            </a:xfrm>
            <a:prstGeom prst="rect">
              <a:avLst/>
            </a:prstGeom>
            <a:noFill/>
          </p:spPr>
        </p:pic>
        <p:sp>
          <p:nvSpPr>
            <p:cNvPr id="185" name="TextBox 184"/>
            <p:cNvSpPr txBox="1"/>
            <p:nvPr/>
          </p:nvSpPr>
          <p:spPr>
            <a:xfrm>
              <a:off x="3810000" y="1600200"/>
              <a:ext cx="1828800" cy="261610"/>
            </a:xfrm>
            <a:prstGeom prst="rect">
              <a:avLst/>
            </a:prstGeom>
            <a:noFill/>
          </p:spPr>
          <p:txBody>
            <a:bodyPr wrap="square" rtlCol="0">
              <a:spAutoFit/>
            </a:bodyPr>
            <a:lstStyle/>
            <a:p>
              <a:r>
                <a:rPr lang="en-AU" sz="1100" b="1" dirty="0" smtClean="0"/>
                <a:t>Management Server</a:t>
              </a:r>
              <a:endParaRPr lang="en-AU" sz="1100" b="1" dirty="0"/>
            </a:p>
          </p:txBody>
        </p:sp>
      </p:grpSp>
      <p:sp>
        <p:nvSpPr>
          <p:cNvPr id="187" name="TextBox 186"/>
          <p:cNvSpPr txBox="1"/>
          <p:nvPr/>
        </p:nvSpPr>
        <p:spPr>
          <a:xfrm>
            <a:off x="7620000" y="2590800"/>
            <a:ext cx="914400" cy="276999"/>
          </a:xfrm>
          <a:prstGeom prst="rect">
            <a:avLst/>
          </a:prstGeom>
          <a:noFill/>
        </p:spPr>
        <p:txBody>
          <a:bodyPr wrap="square" rtlCol="0">
            <a:spAutoFit/>
          </a:bodyPr>
          <a:lstStyle/>
          <a:p>
            <a:r>
              <a:rPr lang="en-AU" sz="1200" dirty="0" smtClean="0">
                <a:solidFill>
                  <a:schemeClr val="bg1"/>
                </a:solidFill>
              </a:rPr>
              <a:t>[standby]</a:t>
            </a:r>
            <a:endParaRPr lang="en-AU" sz="1200" dirty="0">
              <a:solidFill>
                <a:schemeClr val="bg1"/>
              </a:solidFill>
            </a:endParaRPr>
          </a:p>
        </p:txBody>
      </p:sp>
      <p:sp>
        <p:nvSpPr>
          <p:cNvPr id="186" name="TextBox 185"/>
          <p:cNvSpPr txBox="1"/>
          <p:nvPr/>
        </p:nvSpPr>
        <p:spPr>
          <a:xfrm>
            <a:off x="467544" y="188640"/>
            <a:ext cx="2088232" cy="1200329"/>
          </a:xfrm>
          <a:prstGeom prst="rect">
            <a:avLst/>
          </a:prstGeom>
          <a:noFill/>
        </p:spPr>
        <p:txBody>
          <a:bodyPr wrap="square" rtlCol="0">
            <a:spAutoFit/>
          </a:bodyPr>
          <a:lstStyle/>
          <a:p>
            <a:r>
              <a:rPr lang="en-AU" sz="3600" dirty="0" smtClean="0">
                <a:solidFill>
                  <a:schemeClr val="accent1"/>
                </a:solidFill>
                <a:latin typeface="+mj-lt"/>
              </a:rPr>
              <a:t>Fault Tolerant</a:t>
            </a:r>
            <a:endParaRPr lang="en-AU" sz="2400" dirty="0">
              <a:solidFill>
                <a:schemeClr val="accent1"/>
              </a:solidFill>
              <a:latin typeface="+mj-lt"/>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0"/>
                                  </p:stCondLst>
                                  <p:childTnLst>
                                    <p:animEffect transition="out" filter="fade">
                                      <p:cBhvr>
                                        <p:cTn id="6" dur="1000"/>
                                        <p:tgtEl>
                                          <p:spTgt spid="19"/>
                                        </p:tgtEl>
                                      </p:cBhvr>
                                    </p:animEffect>
                                    <p:set>
                                      <p:cBhvr>
                                        <p:cTn id="7" dur="1" fill="hold">
                                          <p:stCondLst>
                                            <p:cond delay="999"/>
                                          </p:stCondLst>
                                        </p:cTn>
                                        <p:tgtEl>
                                          <p:spTgt spid="1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7"/>
                                        </p:tgtEl>
                                        <p:attrNameLst>
                                          <p:attrName>style.visibility</p:attrName>
                                        </p:attrNameLst>
                                      </p:cBhvr>
                                      <p:to>
                                        <p:strVal val="visible"/>
                                      </p:to>
                                    </p:set>
                                    <p:animEffect transition="in" filter="fade">
                                      <p:cBhvr>
                                        <p:cTn id="12" dur="2000"/>
                                        <p:tgtEl>
                                          <p:spTgt spid="227"/>
                                        </p:tgtEl>
                                      </p:cBhvr>
                                    </p:animEffect>
                                  </p:childTnLst>
                                </p:cTn>
                              </p:par>
                            </p:childTnLst>
                          </p:cTn>
                        </p:par>
                        <p:par>
                          <p:cTn id="13" fill="hold">
                            <p:stCondLst>
                              <p:cond delay="2000"/>
                            </p:stCondLst>
                            <p:childTnLst>
                              <p:par>
                                <p:cTn id="14" presetID="0" presetClass="path" presetSubtype="0" accel="50000" decel="50000" fill="hold" nodeType="afterEffect">
                                  <p:stCondLst>
                                    <p:cond delay="0"/>
                                  </p:stCondLst>
                                  <p:childTnLst>
                                    <p:animMotion origin="layout" path="M -1.38889E-6 4.81481E-6 L -0.24045 -0.15463 " pathEditMode="relative" rAng="0" ptsTypes="AA">
                                      <p:cBhvr>
                                        <p:cTn id="15" dur="2000" fill="hold"/>
                                        <p:tgtEl>
                                          <p:spTgt spid="103"/>
                                        </p:tgtEl>
                                        <p:attrNameLst>
                                          <p:attrName>ppt_x</p:attrName>
                                          <p:attrName>ppt_y</p:attrName>
                                        </p:attrNameLst>
                                      </p:cBhvr>
                                      <p:rCtr x="-12000" y="-7700"/>
                                    </p:animMotion>
                                  </p:childTnLst>
                                </p:cTn>
                              </p:par>
                              <p:par>
                                <p:cTn id="16" presetID="0" presetClass="path" presetSubtype="0" accel="50000" decel="50000" fill="hold" nodeType="withEffect">
                                  <p:stCondLst>
                                    <p:cond delay="0"/>
                                  </p:stCondLst>
                                  <p:childTnLst>
                                    <p:animMotion origin="layout" path="M 2.77778E-7 -1.11022E-16 L -0.05399 -0.15694 " pathEditMode="fixed" rAng="0" ptsTypes="AA">
                                      <p:cBhvr>
                                        <p:cTn id="17" dur="2000" fill="hold"/>
                                        <p:tgtEl>
                                          <p:spTgt spid="102"/>
                                        </p:tgtEl>
                                        <p:attrNameLst>
                                          <p:attrName>ppt_x</p:attrName>
                                          <p:attrName>ppt_y</p:attrName>
                                        </p:attrNameLst>
                                      </p:cBhvr>
                                      <p:rCtr x="-2700" y="-7800"/>
                                    </p:animMotion>
                                  </p:childTnLst>
                                </p:cTn>
                              </p:par>
                              <p:par>
                                <p:cTn id="18" presetID="0" presetClass="path" presetSubtype="0" accel="50000" decel="50000" fill="hold" nodeType="withEffect">
                                  <p:stCondLst>
                                    <p:cond delay="0"/>
                                  </p:stCondLst>
                                  <p:childTnLst>
                                    <p:animMotion origin="layout" path="M -0.00018 0.01111 L 0.12517 -0.15648 " pathEditMode="relative" rAng="0" ptsTypes="AA">
                                      <p:cBhvr>
                                        <p:cTn id="19" dur="2000" fill="hold"/>
                                        <p:tgtEl>
                                          <p:spTgt spid="101"/>
                                        </p:tgtEl>
                                        <p:attrNameLst>
                                          <p:attrName>ppt_x</p:attrName>
                                          <p:attrName>ppt_y</p:attrName>
                                        </p:attrNameLst>
                                      </p:cBhvr>
                                      <p:rCtr x="6300" y="-8400"/>
                                    </p:animMotion>
                                  </p:childTnLst>
                                </p:cTn>
                              </p:par>
                              <p:par>
                                <p:cTn id="20" presetID="0" presetClass="path" presetSubtype="0" accel="50000" decel="50000" fill="hold" nodeType="withEffect">
                                  <p:stCondLst>
                                    <p:cond delay="0"/>
                                  </p:stCondLst>
                                  <p:childTnLst>
                                    <p:animMotion origin="layout" path="M 2.5E-6 2.96296E-6 L 0.27864 -0.15648 " pathEditMode="relative" rAng="0" ptsTypes="AA">
                                      <p:cBhvr>
                                        <p:cTn id="21" dur="2000" fill="hold"/>
                                        <p:tgtEl>
                                          <p:spTgt spid="100"/>
                                        </p:tgtEl>
                                        <p:attrNameLst>
                                          <p:attrName>ppt_x</p:attrName>
                                          <p:attrName>ppt_y</p:attrName>
                                        </p:attrNameLst>
                                      </p:cBhvr>
                                      <p:rCtr x="13900" y="-7800"/>
                                    </p:animMotion>
                                  </p:childTnLst>
                                </p:cTn>
                              </p:par>
                            </p:childTnLst>
                          </p:cTn>
                        </p:par>
                        <p:par>
                          <p:cTn id="22" fill="hold">
                            <p:stCondLst>
                              <p:cond delay="4000"/>
                            </p:stCondLst>
                            <p:childTnLst>
                              <p:par>
                                <p:cTn id="23" presetID="2" presetClass="entr" presetSubtype="2" fill="hold" grpId="0" nodeType="afterEffect">
                                  <p:stCondLst>
                                    <p:cond delay="0"/>
                                  </p:stCondLst>
                                  <p:childTnLst>
                                    <p:set>
                                      <p:cBhvr>
                                        <p:cTn id="24" dur="1" fill="hold">
                                          <p:stCondLst>
                                            <p:cond delay="0"/>
                                          </p:stCondLst>
                                        </p:cTn>
                                        <p:tgtEl>
                                          <p:spTgt spid="187"/>
                                        </p:tgtEl>
                                        <p:attrNameLst>
                                          <p:attrName>style.visibility</p:attrName>
                                        </p:attrNameLst>
                                      </p:cBhvr>
                                      <p:to>
                                        <p:strVal val="visible"/>
                                      </p:to>
                                    </p:set>
                                    <p:anim calcmode="lin" valueType="num">
                                      <p:cBhvr additive="base">
                                        <p:cTn id="25" dur="500" fill="hold"/>
                                        <p:tgtEl>
                                          <p:spTgt spid="187"/>
                                        </p:tgtEl>
                                        <p:attrNameLst>
                                          <p:attrName>ppt_x</p:attrName>
                                        </p:attrNameLst>
                                      </p:cBhvr>
                                      <p:tavLst>
                                        <p:tav tm="0">
                                          <p:val>
                                            <p:strVal val="1+#ppt_w/2"/>
                                          </p:val>
                                        </p:tav>
                                        <p:tav tm="100000">
                                          <p:val>
                                            <p:strVal val="#ppt_x"/>
                                          </p:val>
                                        </p:tav>
                                      </p:tavLst>
                                    </p:anim>
                                    <p:anim calcmode="lin" valueType="num">
                                      <p:cBhvr additive="base">
                                        <p:cTn id="26" dur="500" fill="hold"/>
                                        <p:tgtEl>
                                          <p:spTgt spid="187"/>
                                        </p:tgtEl>
                                        <p:attrNameLst>
                                          <p:attrName>ppt_y</p:attrName>
                                        </p:attrNameLst>
                                      </p:cBhvr>
                                      <p:tavLst>
                                        <p:tav tm="0">
                                          <p:val>
                                            <p:strVal val="#ppt_y"/>
                                          </p:val>
                                        </p:tav>
                                        <p:tav tm="100000">
                                          <p:val>
                                            <p:strVal val="#ppt_y"/>
                                          </p:val>
                                        </p:tav>
                                      </p:tavLst>
                                    </p:anim>
                                  </p:childTnLst>
                                </p:cTn>
                              </p:par>
                            </p:childTnLst>
                          </p:cTn>
                        </p:par>
                        <p:par>
                          <p:cTn id="27" fill="hold">
                            <p:stCondLst>
                              <p:cond delay="4500"/>
                            </p:stCondLst>
                            <p:childTnLst>
                              <p:par>
                                <p:cTn id="28" presetID="1" presetClass="entr" presetSubtype="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7"/>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childTnLst>
                                </p:cTn>
                              </p:par>
                              <p:par>
                                <p:cTn id="36" presetID="1" presetClass="entr" presetSubtype="0" fill="hold" grpId="0" nodeType="withEffect">
                                  <p:stCondLst>
                                    <p:cond delay="500"/>
                                  </p:stCondLst>
                                  <p:childTnLst>
                                    <p:set>
                                      <p:cBhvr>
                                        <p:cTn id="37" dur="1" fill="hold">
                                          <p:stCondLst>
                                            <p:cond delay="0"/>
                                          </p:stCondLst>
                                        </p:cTn>
                                        <p:tgtEl>
                                          <p:spTgt spid="277"/>
                                        </p:tgtEl>
                                        <p:attrNameLst>
                                          <p:attrName>style.visibility</p:attrName>
                                        </p:attrNameLst>
                                      </p:cBhvr>
                                      <p:to>
                                        <p:strVal val="visible"/>
                                      </p:to>
                                    </p:set>
                                  </p:childTnLst>
                                </p:cTn>
                              </p:par>
                              <p:par>
                                <p:cTn id="38" presetID="1" presetClass="entr" presetSubtype="0" fill="hold" grpId="0" nodeType="withEffect">
                                  <p:stCondLst>
                                    <p:cond delay="500"/>
                                  </p:stCondLst>
                                  <p:childTnLst>
                                    <p:set>
                                      <p:cBhvr>
                                        <p:cTn id="39" dur="1" fill="hold">
                                          <p:stCondLst>
                                            <p:cond delay="0"/>
                                          </p:stCondLst>
                                        </p:cTn>
                                        <p:tgtEl>
                                          <p:spTgt spid="278"/>
                                        </p:tgtEl>
                                        <p:attrNameLst>
                                          <p:attrName>style.visibility</p:attrName>
                                        </p:attrNameLst>
                                      </p:cBhvr>
                                      <p:to>
                                        <p:strVal val="visible"/>
                                      </p:to>
                                    </p:set>
                                  </p:childTnLst>
                                </p:cTn>
                              </p:par>
                              <p:par>
                                <p:cTn id="40" presetID="1" presetClass="entr" presetSubtype="0" fill="hold" grpId="0" nodeType="withEffect">
                                  <p:stCondLst>
                                    <p:cond delay="500"/>
                                  </p:stCondLst>
                                  <p:childTnLst>
                                    <p:set>
                                      <p:cBhvr>
                                        <p:cTn id="41" dur="1" fill="hold">
                                          <p:stCondLst>
                                            <p:cond delay="0"/>
                                          </p:stCondLst>
                                        </p:cTn>
                                        <p:tgtEl>
                                          <p:spTgt spid="279"/>
                                        </p:tgtEl>
                                        <p:attrNameLst>
                                          <p:attrName>style.visibility</p:attrName>
                                        </p:attrNameLst>
                                      </p:cBhvr>
                                      <p:to>
                                        <p:strVal val="visible"/>
                                      </p:to>
                                    </p:set>
                                  </p:childTnLst>
                                </p:cTn>
                              </p:par>
                            </p:childTnLst>
                          </p:cTn>
                        </p:par>
                        <p:par>
                          <p:cTn id="42" fill="hold">
                            <p:stCondLst>
                              <p:cond delay="5000"/>
                            </p:stCondLst>
                            <p:childTnLst>
                              <p:par>
                                <p:cTn id="43" presetID="1" presetClass="exit" presetSubtype="0" fill="hold" grpId="0" nodeType="afterEffect">
                                  <p:stCondLst>
                                    <p:cond delay="200"/>
                                  </p:stCondLst>
                                  <p:childTnLst>
                                    <p:set>
                                      <p:cBhvr>
                                        <p:cTn id="44" dur="1" fill="hold">
                                          <p:stCondLst>
                                            <p:cond delay="0"/>
                                          </p:stCondLst>
                                        </p:cTn>
                                        <p:tgtEl>
                                          <p:spTgt spid="96"/>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280"/>
                                        </p:tgtEl>
                                        <p:attrNameLst>
                                          <p:attrName>style.visibility</p:attrName>
                                        </p:attrNameLst>
                                      </p:cBhvr>
                                      <p:to>
                                        <p:strVal val="visible"/>
                                      </p:to>
                                    </p:set>
                                  </p:childTnLst>
                                </p:cTn>
                              </p:par>
                              <p:par>
                                <p:cTn id="49" presetID="55" presetClass="entr" presetSubtype="0" fill="hold" grpId="0" nodeType="withEffect">
                                  <p:stCondLst>
                                    <p:cond delay="500"/>
                                  </p:stCondLst>
                                  <p:childTnLst>
                                    <p:set>
                                      <p:cBhvr>
                                        <p:cTn id="50" dur="1" fill="hold">
                                          <p:stCondLst>
                                            <p:cond delay="0"/>
                                          </p:stCondLst>
                                        </p:cTn>
                                        <p:tgtEl>
                                          <p:spTgt spid="281"/>
                                        </p:tgtEl>
                                        <p:attrNameLst>
                                          <p:attrName>style.visibility</p:attrName>
                                        </p:attrNameLst>
                                      </p:cBhvr>
                                      <p:to>
                                        <p:strVal val="visible"/>
                                      </p:to>
                                    </p:set>
                                    <p:anim calcmode="lin" valueType="num">
                                      <p:cBhvr>
                                        <p:cTn id="51" dur="1000" fill="hold"/>
                                        <p:tgtEl>
                                          <p:spTgt spid="281"/>
                                        </p:tgtEl>
                                        <p:attrNameLst>
                                          <p:attrName>ppt_w</p:attrName>
                                        </p:attrNameLst>
                                      </p:cBhvr>
                                      <p:tavLst>
                                        <p:tav tm="0">
                                          <p:val>
                                            <p:strVal val="#ppt_w*0.70"/>
                                          </p:val>
                                        </p:tav>
                                        <p:tav tm="100000">
                                          <p:val>
                                            <p:strVal val="#ppt_w"/>
                                          </p:val>
                                        </p:tav>
                                      </p:tavLst>
                                    </p:anim>
                                    <p:anim calcmode="lin" valueType="num">
                                      <p:cBhvr>
                                        <p:cTn id="52" dur="1000" fill="hold"/>
                                        <p:tgtEl>
                                          <p:spTgt spid="281"/>
                                        </p:tgtEl>
                                        <p:attrNameLst>
                                          <p:attrName>ppt_h</p:attrName>
                                        </p:attrNameLst>
                                      </p:cBhvr>
                                      <p:tavLst>
                                        <p:tav tm="0">
                                          <p:val>
                                            <p:strVal val="#ppt_h"/>
                                          </p:val>
                                        </p:tav>
                                        <p:tav tm="100000">
                                          <p:val>
                                            <p:strVal val="#ppt_h"/>
                                          </p:val>
                                        </p:tav>
                                      </p:tavLst>
                                    </p:anim>
                                    <p:animEffect transition="in" filter="fade">
                                      <p:cBhvr>
                                        <p:cTn id="53" dur="1000"/>
                                        <p:tgtEl>
                                          <p:spTgt spid="281"/>
                                        </p:tgtEl>
                                      </p:cBhvr>
                                    </p:animEffect>
                                  </p:childTnLst>
                                </p:cTn>
                              </p:par>
                              <p:par>
                                <p:cTn id="54" presetID="55" presetClass="entr" presetSubtype="0" fill="hold" grpId="0" nodeType="withEffect">
                                  <p:stCondLst>
                                    <p:cond delay="500"/>
                                  </p:stCondLst>
                                  <p:childTnLst>
                                    <p:set>
                                      <p:cBhvr>
                                        <p:cTn id="55" dur="1" fill="hold">
                                          <p:stCondLst>
                                            <p:cond delay="0"/>
                                          </p:stCondLst>
                                        </p:cTn>
                                        <p:tgtEl>
                                          <p:spTgt spid="369"/>
                                        </p:tgtEl>
                                        <p:attrNameLst>
                                          <p:attrName>style.visibility</p:attrName>
                                        </p:attrNameLst>
                                      </p:cBhvr>
                                      <p:to>
                                        <p:strVal val="visible"/>
                                      </p:to>
                                    </p:set>
                                    <p:anim calcmode="lin" valueType="num">
                                      <p:cBhvr>
                                        <p:cTn id="56" dur="1000" fill="hold"/>
                                        <p:tgtEl>
                                          <p:spTgt spid="369"/>
                                        </p:tgtEl>
                                        <p:attrNameLst>
                                          <p:attrName>ppt_w</p:attrName>
                                        </p:attrNameLst>
                                      </p:cBhvr>
                                      <p:tavLst>
                                        <p:tav tm="0">
                                          <p:val>
                                            <p:strVal val="#ppt_w*0.70"/>
                                          </p:val>
                                        </p:tav>
                                        <p:tav tm="100000">
                                          <p:val>
                                            <p:strVal val="#ppt_w"/>
                                          </p:val>
                                        </p:tav>
                                      </p:tavLst>
                                    </p:anim>
                                    <p:anim calcmode="lin" valueType="num">
                                      <p:cBhvr>
                                        <p:cTn id="57" dur="1000" fill="hold"/>
                                        <p:tgtEl>
                                          <p:spTgt spid="369"/>
                                        </p:tgtEl>
                                        <p:attrNameLst>
                                          <p:attrName>ppt_h</p:attrName>
                                        </p:attrNameLst>
                                      </p:cBhvr>
                                      <p:tavLst>
                                        <p:tav tm="0">
                                          <p:val>
                                            <p:strVal val="#ppt_h"/>
                                          </p:val>
                                        </p:tav>
                                        <p:tav tm="100000">
                                          <p:val>
                                            <p:strVal val="#ppt_h"/>
                                          </p:val>
                                        </p:tav>
                                      </p:tavLst>
                                    </p:anim>
                                    <p:animEffect transition="in" filter="fade">
                                      <p:cBhvr>
                                        <p:cTn id="58" dur="1000"/>
                                        <p:tgtEl>
                                          <p:spTgt spid="369"/>
                                        </p:tgtEl>
                                      </p:cBhvr>
                                    </p:animEffect>
                                  </p:childTnLst>
                                </p:cTn>
                              </p:par>
                              <p:par>
                                <p:cTn id="59" presetID="10" presetClass="exit" presetSubtype="0" fill="hold" grpId="1" nodeType="withEffect">
                                  <p:stCondLst>
                                    <p:cond delay="200"/>
                                  </p:stCondLst>
                                  <p:childTnLst>
                                    <p:animEffect transition="out" filter="fade">
                                      <p:cBhvr>
                                        <p:cTn id="60" dur="500"/>
                                        <p:tgtEl>
                                          <p:spTgt spid="279"/>
                                        </p:tgtEl>
                                      </p:cBhvr>
                                    </p:animEffect>
                                    <p:set>
                                      <p:cBhvr>
                                        <p:cTn id="61" dur="1" fill="hold">
                                          <p:stCondLst>
                                            <p:cond delay="499"/>
                                          </p:stCondLst>
                                        </p:cTn>
                                        <p:tgtEl>
                                          <p:spTgt spid="279"/>
                                        </p:tgtEl>
                                        <p:attrNameLst>
                                          <p:attrName>style.visibility</p:attrName>
                                        </p:attrNameLst>
                                      </p:cBhvr>
                                      <p:to>
                                        <p:strVal val="hidden"/>
                                      </p:to>
                                    </p:set>
                                  </p:childTnLst>
                                </p:cTn>
                              </p:par>
                            </p:childTnLst>
                          </p:cTn>
                        </p:par>
                        <p:par>
                          <p:cTn id="62" fill="hold">
                            <p:stCondLst>
                              <p:cond delay="1500"/>
                            </p:stCondLst>
                            <p:childTnLst>
                              <p:par>
                                <p:cTn id="63" presetID="1" presetClass="exit" presetSubtype="0" fill="hold" grpId="0" nodeType="afterEffect">
                                  <p:stCondLst>
                                    <p:cond delay="200"/>
                                  </p:stCondLst>
                                  <p:childTnLst>
                                    <p:set>
                                      <p:cBhvr>
                                        <p:cTn id="64" dur="1" fill="hold">
                                          <p:stCondLst>
                                            <p:cond delay="0"/>
                                          </p:stCondLst>
                                        </p:cTn>
                                        <p:tgtEl>
                                          <p:spTgt spid="9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6" grpId="0"/>
      <p:bldP spid="277" grpId="0" animBg="1"/>
      <p:bldP spid="278" grpId="0" animBg="1"/>
      <p:bldP spid="279" grpId="0" animBg="1"/>
      <p:bldP spid="279" grpId="1" animBg="1"/>
      <p:bldP spid="281" grpId="0" animBg="1"/>
      <p:bldP spid="280" grpId="0"/>
      <p:bldP spid="369" grpId="0" animBg="1"/>
      <p:bldP spid="18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Object 10"/>
          <p:cNvGraphicFramePr>
            <a:graphicFrameLocks noChangeAspect="1"/>
          </p:cNvGraphicFramePr>
          <p:nvPr/>
        </p:nvGraphicFramePr>
        <p:xfrm>
          <a:off x="-1404665" y="1052736"/>
          <a:ext cx="11759997" cy="5616624"/>
        </p:xfrm>
        <a:graphic>
          <a:graphicData uri="http://schemas.openxmlformats.org/presentationml/2006/ole">
            <mc:AlternateContent xmlns:mc="http://schemas.openxmlformats.org/markup-compatibility/2006">
              <mc:Choice xmlns:v="urn:schemas-microsoft-com:vml" Requires="v">
                <p:oleObj spid="_x0000_s4106" name="Visio" r:id="rId3" imgW="15649341" imgH="7474896" progId="Visio.Drawing.11">
                  <p:embed/>
                </p:oleObj>
              </mc:Choice>
              <mc:Fallback>
                <p:oleObj name="Visio" r:id="rId3" imgW="15649341" imgH="7474896" progId="Visio.Drawing.11">
                  <p:embed/>
                  <p:pic>
                    <p:nvPicPr>
                      <p:cNvPr id="0"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4665" y="1052736"/>
                        <a:ext cx="11759997" cy="561662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p:nvPr>
        </p:nvSpPr>
        <p:spPr>
          <a:xfrm>
            <a:off x="457200" y="332656"/>
            <a:ext cx="7499176" cy="648072"/>
          </a:xfrm>
        </p:spPr>
        <p:txBody>
          <a:bodyPr/>
          <a:lstStyle/>
          <a:p>
            <a:r>
              <a:rPr lang="en-AU" dirty="0" smtClean="0"/>
              <a:t>Advanced Scenario’s</a:t>
            </a:r>
            <a:endParaRPr lang="en-AU" dirty="0"/>
          </a:p>
        </p:txBody>
      </p:sp>
      <p:grpSp>
        <p:nvGrpSpPr>
          <p:cNvPr id="14" name="Group 13"/>
          <p:cNvGrpSpPr/>
          <p:nvPr/>
        </p:nvGrpSpPr>
        <p:grpSpPr>
          <a:xfrm>
            <a:off x="827584" y="5013176"/>
            <a:ext cx="648072" cy="648072"/>
            <a:chOff x="323528" y="4869160"/>
            <a:chExt cx="864096" cy="792088"/>
          </a:xfrm>
        </p:grpSpPr>
        <p:sp>
          <p:nvSpPr>
            <p:cNvPr id="7" name="Isosceles Triangle 6"/>
            <p:cNvSpPr/>
            <p:nvPr/>
          </p:nvSpPr>
          <p:spPr>
            <a:xfrm>
              <a:off x="323528" y="4869160"/>
              <a:ext cx="504056" cy="36004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Isosceles Triangle 8"/>
            <p:cNvSpPr/>
            <p:nvPr/>
          </p:nvSpPr>
          <p:spPr>
            <a:xfrm>
              <a:off x="683568" y="5301208"/>
              <a:ext cx="504056" cy="36004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cxnSp>
          <p:nvCxnSpPr>
            <p:cNvPr id="12" name="Straight Connector 11"/>
            <p:cNvCxnSpPr>
              <a:stCxn id="7" idx="4"/>
              <a:endCxn id="9" idx="0"/>
            </p:cNvCxnSpPr>
            <p:nvPr/>
          </p:nvCxnSpPr>
          <p:spPr>
            <a:xfrm rot="16200000" flipH="1">
              <a:off x="845586" y="5211198"/>
              <a:ext cx="72008" cy="108012"/>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15" name="Group 14"/>
          <p:cNvGrpSpPr/>
          <p:nvPr/>
        </p:nvGrpSpPr>
        <p:grpSpPr>
          <a:xfrm>
            <a:off x="4860032" y="5445224"/>
            <a:ext cx="648072" cy="648072"/>
            <a:chOff x="323528" y="4869160"/>
            <a:chExt cx="864096" cy="792088"/>
          </a:xfrm>
        </p:grpSpPr>
        <p:sp>
          <p:nvSpPr>
            <p:cNvPr id="16" name="Isosceles Triangle 15"/>
            <p:cNvSpPr/>
            <p:nvPr/>
          </p:nvSpPr>
          <p:spPr>
            <a:xfrm>
              <a:off x="323528" y="4869160"/>
              <a:ext cx="504056" cy="36004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7" name="Isosceles Triangle 16"/>
            <p:cNvSpPr/>
            <p:nvPr/>
          </p:nvSpPr>
          <p:spPr>
            <a:xfrm>
              <a:off x="683568" y="5301208"/>
              <a:ext cx="504056" cy="36004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cxnSp>
          <p:nvCxnSpPr>
            <p:cNvPr id="18" name="Straight Connector 17"/>
            <p:cNvCxnSpPr>
              <a:stCxn id="16" idx="4"/>
              <a:endCxn id="17" idx="0"/>
            </p:cNvCxnSpPr>
            <p:nvPr/>
          </p:nvCxnSpPr>
          <p:spPr>
            <a:xfrm rot="16200000" flipH="1">
              <a:off x="845586" y="5211198"/>
              <a:ext cx="72008" cy="108012"/>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19" name="Group 18"/>
          <p:cNvGrpSpPr/>
          <p:nvPr/>
        </p:nvGrpSpPr>
        <p:grpSpPr>
          <a:xfrm>
            <a:off x="7452320" y="4509120"/>
            <a:ext cx="648072" cy="648072"/>
            <a:chOff x="323528" y="4869160"/>
            <a:chExt cx="864096" cy="792088"/>
          </a:xfrm>
        </p:grpSpPr>
        <p:sp>
          <p:nvSpPr>
            <p:cNvPr id="20" name="Isosceles Triangle 19"/>
            <p:cNvSpPr/>
            <p:nvPr/>
          </p:nvSpPr>
          <p:spPr>
            <a:xfrm>
              <a:off x="323528" y="4869160"/>
              <a:ext cx="504056" cy="36004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1" name="Isosceles Triangle 20"/>
            <p:cNvSpPr/>
            <p:nvPr/>
          </p:nvSpPr>
          <p:spPr>
            <a:xfrm>
              <a:off x="683568" y="5301208"/>
              <a:ext cx="504056" cy="36004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cxnSp>
          <p:nvCxnSpPr>
            <p:cNvPr id="22" name="Straight Connector 21"/>
            <p:cNvCxnSpPr>
              <a:stCxn id="20" idx="4"/>
              <a:endCxn id="21" idx="0"/>
            </p:cNvCxnSpPr>
            <p:nvPr/>
          </p:nvCxnSpPr>
          <p:spPr>
            <a:xfrm rot="16200000" flipH="1">
              <a:off x="845586" y="5211198"/>
              <a:ext cx="72008" cy="108012"/>
            </a:xfrm>
            <a:prstGeom prst="line">
              <a:avLst/>
            </a:prstGeom>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2000"/>
                                        <p:tgtEl>
                                          <p:spTgt spid="15"/>
                                        </p:tgtEl>
                                      </p:cBhvr>
                                    </p:animEffect>
                                  </p:childTnLst>
                                </p:cTn>
                              </p:par>
                              <p:par>
                                <p:cTn id="12" presetID="10" presetClass="entr" presetSubtype="0" fill="hold"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2000"/>
                                        <p:tgtEl>
                                          <p:spTgt spid="14"/>
                                        </p:tgtEl>
                                      </p:cBhvr>
                                    </p:animEffect>
                                  </p:childTnLst>
                                </p:cTn>
                              </p:par>
                              <p:par>
                                <p:cTn id="15" presetID="10" presetClass="entr" presetSubtype="0"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7859216" cy="936104"/>
          </a:xfrm>
        </p:spPr>
        <p:txBody>
          <a:bodyPr/>
          <a:lstStyle/>
          <a:p>
            <a:r>
              <a:rPr lang="en-AU" dirty="0" smtClean="0"/>
              <a:t>Advanced Scenario’s</a:t>
            </a:r>
            <a:endParaRPr lang="en-AU" dirty="0"/>
          </a:p>
        </p:txBody>
      </p:sp>
      <p:grpSp>
        <p:nvGrpSpPr>
          <p:cNvPr id="11" name="Group 10"/>
          <p:cNvGrpSpPr/>
          <p:nvPr/>
        </p:nvGrpSpPr>
        <p:grpSpPr>
          <a:xfrm>
            <a:off x="1331640" y="4293096"/>
            <a:ext cx="1584176" cy="1224136"/>
            <a:chOff x="6228184" y="5373216"/>
            <a:chExt cx="1508720" cy="1113928"/>
          </a:xfrm>
        </p:grpSpPr>
        <p:grpSp>
          <p:nvGrpSpPr>
            <p:cNvPr id="12" name="Group 64"/>
            <p:cNvGrpSpPr/>
            <p:nvPr/>
          </p:nvGrpSpPr>
          <p:grpSpPr>
            <a:xfrm>
              <a:off x="6228184" y="5373216"/>
              <a:ext cx="788640" cy="1110952"/>
              <a:chOff x="7540205" y="3673877"/>
              <a:chExt cx="392379" cy="643969"/>
            </a:xfrm>
          </p:grpSpPr>
          <p:pic>
            <p:nvPicPr>
              <p:cNvPr id="25" name="Picture 10" descr="E:\_VEEAM_files\datasheet-template\diagrams\nworks\diagram_graphics\serverEXSi.png"/>
              <p:cNvPicPr>
                <a:picLocks noChangeAspect="1" noChangeArrowheads="1"/>
              </p:cNvPicPr>
              <p:nvPr/>
            </p:nvPicPr>
            <p:blipFill>
              <a:blip r:embed="rId2" cstate="print"/>
              <a:srcRect l="32116" r="30401" b="32571"/>
              <a:stretch>
                <a:fillRect/>
              </a:stretch>
            </p:blipFill>
            <p:spPr bwMode="auto">
              <a:xfrm>
                <a:off x="7540205" y="3686274"/>
                <a:ext cx="392379" cy="631572"/>
              </a:xfrm>
              <a:prstGeom prst="rect">
                <a:avLst/>
              </a:prstGeom>
              <a:noFill/>
            </p:spPr>
          </p:pic>
          <p:pic>
            <p:nvPicPr>
              <p:cNvPr id="26" name="Picture 8" descr="E:\_VEEAM_files\datasheet-template\diagrams\nworks\diagram_graphics\serverarrow.png"/>
              <p:cNvPicPr>
                <a:picLocks noChangeAspect="1" noChangeArrowheads="1"/>
              </p:cNvPicPr>
              <p:nvPr/>
            </p:nvPicPr>
            <p:blipFill>
              <a:blip r:embed="rId3" cstate="print"/>
              <a:srcRect/>
              <a:stretch>
                <a:fillRect/>
              </a:stretch>
            </p:blipFill>
            <p:spPr bwMode="auto">
              <a:xfrm>
                <a:off x="7608959" y="3744126"/>
                <a:ext cx="247934" cy="180441"/>
              </a:xfrm>
              <a:prstGeom prst="rect">
                <a:avLst/>
              </a:prstGeom>
              <a:noFill/>
            </p:spPr>
          </p:pic>
          <p:pic>
            <p:nvPicPr>
              <p:cNvPr id="27" name="Picture 4" descr="E:\_VEEAM_files\datasheet-template\diagrams\nworks\diagram_graphics\blueboxvm.png"/>
              <p:cNvPicPr>
                <a:picLocks noChangeAspect="1" noChangeArrowheads="1"/>
              </p:cNvPicPr>
              <p:nvPr/>
            </p:nvPicPr>
            <p:blipFill>
              <a:blip r:embed="rId4" cstate="print"/>
              <a:srcRect/>
              <a:stretch>
                <a:fillRect/>
              </a:stretch>
            </p:blipFill>
            <p:spPr bwMode="auto">
              <a:xfrm>
                <a:off x="7737059" y="3673877"/>
                <a:ext cx="89532" cy="137741"/>
              </a:xfrm>
              <a:prstGeom prst="rect">
                <a:avLst/>
              </a:prstGeom>
              <a:noFill/>
            </p:spPr>
          </p:pic>
          <p:pic>
            <p:nvPicPr>
              <p:cNvPr id="28" name="Picture 4" descr="E:\_VEEAM_files\datasheet-template\diagrams\nworks\diagram_graphics\blueboxvm.png"/>
              <p:cNvPicPr>
                <a:picLocks noChangeAspect="1" noChangeArrowheads="1"/>
              </p:cNvPicPr>
              <p:nvPr/>
            </p:nvPicPr>
            <p:blipFill>
              <a:blip r:embed="rId4" cstate="print"/>
              <a:srcRect/>
              <a:stretch>
                <a:fillRect/>
              </a:stretch>
            </p:blipFill>
            <p:spPr bwMode="auto">
              <a:xfrm>
                <a:off x="7691586" y="3702793"/>
                <a:ext cx="89532" cy="137741"/>
              </a:xfrm>
              <a:prstGeom prst="rect">
                <a:avLst/>
              </a:prstGeom>
              <a:noFill/>
            </p:spPr>
          </p:pic>
          <p:pic>
            <p:nvPicPr>
              <p:cNvPr id="29" name="Picture 4" descr="E:\_VEEAM_files\datasheet-template\diagrams\nworks\diagram_graphics\blueboxvm.png"/>
              <p:cNvPicPr>
                <a:picLocks noChangeAspect="1" noChangeArrowheads="1"/>
              </p:cNvPicPr>
              <p:nvPr/>
            </p:nvPicPr>
            <p:blipFill>
              <a:blip r:embed="rId4" cstate="print"/>
              <a:srcRect/>
              <a:stretch>
                <a:fillRect/>
              </a:stretch>
            </p:blipFill>
            <p:spPr bwMode="auto">
              <a:xfrm>
                <a:off x="7641994" y="3731721"/>
                <a:ext cx="89532" cy="137741"/>
              </a:xfrm>
              <a:prstGeom prst="rect">
                <a:avLst/>
              </a:prstGeom>
              <a:noFill/>
            </p:spPr>
          </p:pic>
        </p:grpSp>
        <p:grpSp>
          <p:nvGrpSpPr>
            <p:cNvPr id="13" name="Group 64"/>
            <p:cNvGrpSpPr/>
            <p:nvPr/>
          </p:nvGrpSpPr>
          <p:grpSpPr>
            <a:xfrm>
              <a:off x="6588224" y="5376192"/>
              <a:ext cx="788640" cy="1110952"/>
              <a:chOff x="7540205" y="3673877"/>
              <a:chExt cx="392379" cy="643969"/>
            </a:xfrm>
          </p:grpSpPr>
          <p:pic>
            <p:nvPicPr>
              <p:cNvPr id="20" name="Picture 10" descr="E:\_VEEAM_files\datasheet-template\diagrams\nworks\diagram_graphics\serverEXSi.png"/>
              <p:cNvPicPr>
                <a:picLocks noChangeAspect="1" noChangeArrowheads="1"/>
              </p:cNvPicPr>
              <p:nvPr/>
            </p:nvPicPr>
            <p:blipFill>
              <a:blip r:embed="rId2" cstate="print"/>
              <a:srcRect l="32116" r="30401" b="32571"/>
              <a:stretch>
                <a:fillRect/>
              </a:stretch>
            </p:blipFill>
            <p:spPr bwMode="auto">
              <a:xfrm>
                <a:off x="7540205" y="3686274"/>
                <a:ext cx="392379" cy="631572"/>
              </a:xfrm>
              <a:prstGeom prst="rect">
                <a:avLst/>
              </a:prstGeom>
              <a:noFill/>
            </p:spPr>
          </p:pic>
          <p:pic>
            <p:nvPicPr>
              <p:cNvPr id="21" name="Picture 8" descr="E:\_VEEAM_files\datasheet-template\diagrams\nworks\diagram_graphics\serverarrow.png"/>
              <p:cNvPicPr>
                <a:picLocks noChangeAspect="1" noChangeArrowheads="1"/>
              </p:cNvPicPr>
              <p:nvPr/>
            </p:nvPicPr>
            <p:blipFill>
              <a:blip r:embed="rId3" cstate="print"/>
              <a:srcRect/>
              <a:stretch>
                <a:fillRect/>
              </a:stretch>
            </p:blipFill>
            <p:spPr bwMode="auto">
              <a:xfrm>
                <a:off x="7608959" y="3744126"/>
                <a:ext cx="247934" cy="180441"/>
              </a:xfrm>
              <a:prstGeom prst="rect">
                <a:avLst/>
              </a:prstGeom>
              <a:noFill/>
            </p:spPr>
          </p:pic>
          <p:pic>
            <p:nvPicPr>
              <p:cNvPr id="22" name="Picture 4" descr="E:\_VEEAM_files\datasheet-template\diagrams\nworks\diagram_graphics\blueboxvm.png"/>
              <p:cNvPicPr>
                <a:picLocks noChangeAspect="1" noChangeArrowheads="1"/>
              </p:cNvPicPr>
              <p:nvPr/>
            </p:nvPicPr>
            <p:blipFill>
              <a:blip r:embed="rId4" cstate="print"/>
              <a:srcRect/>
              <a:stretch>
                <a:fillRect/>
              </a:stretch>
            </p:blipFill>
            <p:spPr bwMode="auto">
              <a:xfrm>
                <a:off x="7737059" y="3673877"/>
                <a:ext cx="89532" cy="137741"/>
              </a:xfrm>
              <a:prstGeom prst="rect">
                <a:avLst/>
              </a:prstGeom>
              <a:noFill/>
            </p:spPr>
          </p:pic>
          <p:pic>
            <p:nvPicPr>
              <p:cNvPr id="23" name="Picture 4" descr="E:\_VEEAM_files\datasheet-template\diagrams\nworks\diagram_graphics\blueboxvm.png"/>
              <p:cNvPicPr>
                <a:picLocks noChangeAspect="1" noChangeArrowheads="1"/>
              </p:cNvPicPr>
              <p:nvPr/>
            </p:nvPicPr>
            <p:blipFill>
              <a:blip r:embed="rId4" cstate="print"/>
              <a:srcRect/>
              <a:stretch>
                <a:fillRect/>
              </a:stretch>
            </p:blipFill>
            <p:spPr bwMode="auto">
              <a:xfrm>
                <a:off x="7691586" y="3702793"/>
                <a:ext cx="89532" cy="137741"/>
              </a:xfrm>
              <a:prstGeom prst="rect">
                <a:avLst/>
              </a:prstGeom>
              <a:noFill/>
            </p:spPr>
          </p:pic>
          <p:pic>
            <p:nvPicPr>
              <p:cNvPr id="24" name="Picture 4" descr="E:\_VEEAM_files\datasheet-template\diagrams\nworks\diagram_graphics\blueboxvm.png"/>
              <p:cNvPicPr>
                <a:picLocks noChangeAspect="1" noChangeArrowheads="1"/>
              </p:cNvPicPr>
              <p:nvPr/>
            </p:nvPicPr>
            <p:blipFill>
              <a:blip r:embed="rId4" cstate="print"/>
              <a:srcRect/>
              <a:stretch>
                <a:fillRect/>
              </a:stretch>
            </p:blipFill>
            <p:spPr bwMode="auto">
              <a:xfrm>
                <a:off x="7641994" y="3731721"/>
                <a:ext cx="89532" cy="137741"/>
              </a:xfrm>
              <a:prstGeom prst="rect">
                <a:avLst/>
              </a:prstGeom>
              <a:noFill/>
            </p:spPr>
          </p:pic>
        </p:grpSp>
        <p:grpSp>
          <p:nvGrpSpPr>
            <p:cNvPr id="14" name="Group 64"/>
            <p:cNvGrpSpPr/>
            <p:nvPr/>
          </p:nvGrpSpPr>
          <p:grpSpPr>
            <a:xfrm>
              <a:off x="6948264" y="5376192"/>
              <a:ext cx="788640" cy="1110952"/>
              <a:chOff x="7540205" y="3673877"/>
              <a:chExt cx="392379" cy="643969"/>
            </a:xfrm>
          </p:grpSpPr>
          <p:pic>
            <p:nvPicPr>
              <p:cNvPr id="15" name="Picture 10" descr="E:\_VEEAM_files\datasheet-template\diagrams\nworks\diagram_graphics\serverEXSi.png"/>
              <p:cNvPicPr>
                <a:picLocks noChangeAspect="1" noChangeArrowheads="1"/>
              </p:cNvPicPr>
              <p:nvPr/>
            </p:nvPicPr>
            <p:blipFill>
              <a:blip r:embed="rId2" cstate="print"/>
              <a:srcRect l="32116" r="30401" b="32571"/>
              <a:stretch>
                <a:fillRect/>
              </a:stretch>
            </p:blipFill>
            <p:spPr bwMode="auto">
              <a:xfrm>
                <a:off x="7540205" y="3686274"/>
                <a:ext cx="392379" cy="631572"/>
              </a:xfrm>
              <a:prstGeom prst="rect">
                <a:avLst/>
              </a:prstGeom>
              <a:noFill/>
            </p:spPr>
          </p:pic>
          <p:pic>
            <p:nvPicPr>
              <p:cNvPr id="16" name="Picture 15" descr="E:\_VEEAM_files\datasheet-template\diagrams\nworks\diagram_graphics\serverarrow.png"/>
              <p:cNvPicPr>
                <a:picLocks noChangeAspect="1" noChangeArrowheads="1"/>
              </p:cNvPicPr>
              <p:nvPr/>
            </p:nvPicPr>
            <p:blipFill>
              <a:blip r:embed="rId3" cstate="print"/>
              <a:srcRect/>
              <a:stretch>
                <a:fillRect/>
              </a:stretch>
            </p:blipFill>
            <p:spPr bwMode="auto">
              <a:xfrm>
                <a:off x="7608959" y="3744126"/>
                <a:ext cx="247934" cy="180441"/>
              </a:xfrm>
              <a:prstGeom prst="rect">
                <a:avLst/>
              </a:prstGeom>
              <a:noFill/>
            </p:spPr>
          </p:pic>
          <p:pic>
            <p:nvPicPr>
              <p:cNvPr id="17" name="Picture 4" descr="E:\_VEEAM_files\datasheet-template\diagrams\nworks\diagram_graphics\blueboxvm.png"/>
              <p:cNvPicPr>
                <a:picLocks noChangeAspect="1" noChangeArrowheads="1"/>
              </p:cNvPicPr>
              <p:nvPr/>
            </p:nvPicPr>
            <p:blipFill>
              <a:blip r:embed="rId4" cstate="print"/>
              <a:srcRect/>
              <a:stretch>
                <a:fillRect/>
              </a:stretch>
            </p:blipFill>
            <p:spPr bwMode="auto">
              <a:xfrm>
                <a:off x="7737059" y="3673877"/>
                <a:ext cx="89532" cy="137741"/>
              </a:xfrm>
              <a:prstGeom prst="rect">
                <a:avLst/>
              </a:prstGeom>
              <a:noFill/>
            </p:spPr>
          </p:pic>
          <p:pic>
            <p:nvPicPr>
              <p:cNvPr id="18" name="Picture 4" descr="E:\_VEEAM_files\datasheet-template\diagrams\nworks\diagram_graphics\blueboxvm.png"/>
              <p:cNvPicPr>
                <a:picLocks noChangeAspect="1" noChangeArrowheads="1"/>
              </p:cNvPicPr>
              <p:nvPr/>
            </p:nvPicPr>
            <p:blipFill>
              <a:blip r:embed="rId4" cstate="print"/>
              <a:srcRect/>
              <a:stretch>
                <a:fillRect/>
              </a:stretch>
            </p:blipFill>
            <p:spPr bwMode="auto">
              <a:xfrm>
                <a:off x="7691586" y="3702793"/>
                <a:ext cx="89532" cy="137741"/>
              </a:xfrm>
              <a:prstGeom prst="rect">
                <a:avLst/>
              </a:prstGeom>
              <a:noFill/>
            </p:spPr>
          </p:pic>
          <p:pic>
            <p:nvPicPr>
              <p:cNvPr id="19" name="Picture 4" descr="E:\_VEEAM_files\datasheet-template\diagrams\nworks\diagram_graphics\blueboxvm.png"/>
              <p:cNvPicPr>
                <a:picLocks noChangeAspect="1" noChangeArrowheads="1"/>
              </p:cNvPicPr>
              <p:nvPr/>
            </p:nvPicPr>
            <p:blipFill>
              <a:blip r:embed="rId4" cstate="print"/>
              <a:srcRect/>
              <a:stretch>
                <a:fillRect/>
              </a:stretch>
            </p:blipFill>
            <p:spPr bwMode="auto">
              <a:xfrm>
                <a:off x="7641994" y="3731721"/>
                <a:ext cx="89532" cy="137741"/>
              </a:xfrm>
              <a:prstGeom prst="rect">
                <a:avLst/>
              </a:prstGeom>
              <a:noFill/>
            </p:spPr>
          </p:pic>
        </p:grpSp>
      </p:grpSp>
      <p:pic>
        <p:nvPicPr>
          <p:cNvPr id="30" name="Picture 11" descr="E:\_VEEAM_files\datasheet-template\diagrams\nworks\diagram_graphics\servervcenter.png"/>
          <p:cNvPicPr>
            <a:picLocks noChangeAspect="1" noChangeArrowheads="1"/>
          </p:cNvPicPr>
          <p:nvPr/>
        </p:nvPicPr>
        <p:blipFill>
          <a:blip r:embed="rId5" cstate="print"/>
          <a:srcRect l="23317" r="19902" b="29025"/>
          <a:stretch>
            <a:fillRect/>
          </a:stretch>
        </p:blipFill>
        <p:spPr bwMode="auto">
          <a:xfrm>
            <a:off x="2627784" y="3645024"/>
            <a:ext cx="1080120" cy="1226850"/>
          </a:xfrm>
          <a:prstGeom prst="rect">
            <a:avLst/>
          </a:prstGeom>
          <a:noFill/>
        </p:spPr>
      </p:pic>
      <p:sp>
        <p:nvSpPr>
          <p:cNvPr id="32" name="Cloud 31"/>
          <p:cNvSpPr/>
          <p:nvPr/>
        </p:nvSpPr>
        <p:spPr>
          <a:xfrm>
            <a:off x="6804248" y="476672"/>
            <a:ext cx="1872208" cy="1368152"/>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5126" name="Picture 6"/>
          <p:cNvPicPr>
            <a:picLocks noChangeAspect="1" noChangeArrowheads="1"/>
          </p:cNvPicPr>
          <p:nvPr/>
        </p:nvPicPr>
        <p:blipFill>
          <a:blip r:embed="rId6" cstate="print"/>
          <a:srcRect/>
          <a:stretch>
            <a:fillRect/>
          </a:stretch>
        </p:blipFill>
        <p:spPr bwMode="auto">
          <a:xfrm>
            <a:off x="4860032" y="1628800"/>
            <a:ext cx="936104" cy="1085850"/>
          </a:xfrm>
          <a:prstGeom prst="rect">
            <a:avLst/>
          </a:prstGeom>
          <a:noFill/>
          <a:ln w="9525">
            <a:noFill/>
            <a:miter lim="800000"/>
            <a:headEnd/>
            <a:tailEnd/>
          </a:ln>
        </p:spPr>
      </p:pic>
      <p:pic>
        <p:nvPicPr>
          <p:cNvPr id="34" name="Picture 7" descr="E:\_VEEAM_files\datasheet-template\diagrams\nworks\diagram_graphics\server.png"/>
          <p:cNvPicPr>
            <a:picLocks noChangeAspect="1" noChangeArrowheads="1"/>
          </p:cNvPicPr>
          <p:nvPr/>
        </p:nvPicPr>
        <p:blipFill>
          <a:blip r:embed="rId7" cstate="print"/>
          <a:srcRect l="26226" r="29461" b="31741"/>
          <a:stretch>
            <a:fillRect/>
          </a:stretch>
        </p:blipFill>
        <p:spPr bwMode="auto">
          <a:xfrm>
            <a:off x="4283968" y="2132856"/>
            <a:ext cx="1016120" cy="1368152"/>
          </a:xfrm>
          <a:prstGeom prst="rect">
            <a:avLst/>
          </a:prstGeom>
          <a:noFill/>
        </p:spPr>
      </p:pic>
      <p:sp>
        <p:nvSpPr>
          <p:cNvPr id="35" name="TextBox 34"/>
          <p:cNvSpPr txBox="1"/>
          <p:nvPr/>
        </p:nvSpPr>
        <p:spPr>
          <a:xfrm>
            <a:off x="4067944" y="3284984"/>
            <a:ext cx="1728192" cy="369332"/>
          </a:xfrm>
          <a:prstGeom prst="rect">
            <a:avLst/>
          </a:prstGeom>
          <a:noFill/>
        </p:spPr>
        <p:txBody>
          <a:bodyPr wrap="square" rtlCol="0">
            <a:spAutoFit/>
          </a:bodyPr>
          <a:lstStyle/>
          <a:p>
            <a:pPr algn="ctr"/>
            <a:r>
              <a:rPr lang="en-AU" dirty="0" smtClean="0">
                <a:solidFill>
                  <a:schemeClr val="bg1"/>
                </a:solidFill>
              </a:rPr>
              <a:t>SCOM Gateway</a:t>
            </a:r>
            <a:endParaRPr lang="en-AU" dirty="0">
              <a:solidFill>
                <a:schemeClr val="bg1"/>
              </a:solidFill>
            </a:endParaRPr>
          </a:p>
        </p:txBody>
      </p:sp>
      <p:grpSp>
        <p:nvGrpSpPr>
          <p:cNvPr id="36" name="Group 35"/>
          <p:cNvGrpSpPr/>
          <p:nvPr/>
        </p:nvGrpSpPr>
        <p:grpSpPr>
          <a:xfrm>
            <a:off x="5868144" y="5301208"/>
            <a:ext cx="1512168" cy="1152128"/>
            <a:chOff x="6228184" y="5373216"/>
            <a:chExt cx="1508720" cy="1113928"/>
          </a:xfrm>
        </p:grpSpPr>
        <p:grpSp>
          <p:nvGrpSpPr>
            <p:cNvPr id="37" name="Group 64"/>
            <p:cNvGrpSpPr/>
            <p:nvPr/>
          </p:nvGrpSpPr>
          <p:grpSpPr>
            <a:xfrm>
              <a:off x="6228184" y="5373216"/>
              <a:ext cx="788640" cy="1110952"/>
              <a:chOff x="7540205" y="3673877"/>
              <a:chExt cx="392379" cy="643969"/>
            </a:xfrm>
          </p:grpSpPr>
          <p:pic>
            <p:nvPicPr>
              <p:cNvPr id="50" name="Picture 10" descr="E:\_VEEAM_files\datasheet-template\diagrams\nworks\diagram_graphics\serverEXSi.png"/>
              <p:cNvPicPr>
                <a:picLocks noChangeAspect="1" noChangeArrowheads="1"/>
              </p:cNvPicPr>
              <p:nvPr/>
            </p:nvPicPr>
            <p:blipFill>
              <a:blip r:embed="rId2" cstate="print"/>
              <a:srcRect l="32116" r="30401" b="32571"/>
              <a:stretch>
                <a:fillRect/>
              </a:stretch>
            </p:blipFill>
            <p:spPr bwMode="auto">
              <a:xfrm>
                <a:off x="7540205" y="3686274"/>
                <a:ext cx="392379" cy="631572"/>
              </a:xfrm>
              <a:prstGeom prst="rect">
                <a:avLst/>
              </a:prstGeom>
              <a:noFill/>
            </p:spPr>
          </p:pic>
          <p:pic>
            <p:nvPicPr>
              <p:cNvPr id="51" name="Picture 8" descr="E:\_VEEAM_files\datasheet-template\diagrams\nworks\diagram_graphics\serverarrow.png"/>
              <p:cNvPicPr>
                <a:picLocks noChangeAspect="1" noChangeArrowheads="1"/>
              </p:cNvPicPr>
              <p:nvPr/>
            </p:nvPicPr>
            <p:blipFill>
              <a:blip r:embed="rId3" cstate="print"/>
              <a:srcRect/>
              <a:stretch>
                <a:fillRect/>
              </a:stretch>
            </p:blipFill>
            <p:spPr bwMode="auto">
              <a:xfrm>
                <a:off x="7608959" y="3744126"/>
                <a:ext cx="247934" cy="180441"/>
              </a:xfrm>
              <a:prstGeom prst="rect">
                <a:avLst/>
              </a:prstGeom>
              <a:noFill/>
            </p:spPr>
          </p:pic>
          <p:pic>
            <p:nvPicPr>
              <p:cNvPr id="52" name="Picture 4" descr="E:\_VEEAM_files\datasheet-template\diagrams\nworks\diagram_graphics\blueboxvm.png"/>
              <p:cNvPicPr>
                <a:picLocks noChangeAspect="1" noChangeArrowheads="1"/>
              </p:cNvPicPr>
              <p:nvPr/>
            </p:nvPicPr>
            <p:blipFill>
              <a:blip r:embed="rId4" cstate="print"/>
              <a:srcRect/>
              <a:stretch>
                <a:fillRect/>
              </a:stretch>
            </p:blipFill>
            <p:spPr bwMode="auto">
              <a:xfrm>
                <a:off x="7737059" y="3673877"/>
                <a:ext cx="89532" cy="137741"/>
              </a:xfrm>
              <a:prstGeom prst="rect">
                <a:avLst/>
              </a:prstGeom>
              <a:noFill/>
            </p:spPr>
          </p:pic>
          <p:pic>
            <p:nvPicPr>
              <p:cNvPr id="53" name="Picture 4" descr="E:\_VEEAM_files\datasheet-template\diagrams\nworks\diagram_graphics\blueboxvm.png"/>
              <p:cNvPicPr>
                <a:picLocks noChangeAspect="1" noChangeArrowheads="1"/>
              </p:cNvPicPr>
              <p:nvPr/>
            </p:nvPicPr>
            <p:blipFill>
              <a:blip r:embed="rId4" cstate="print"/>
              <a:srcRect/>
              <a:stretch>
                <a:fillRect/>
              </a:stretch>
            </p:blipFill>
            <p:spPr bwMode="auto">
              <a:xfrm>
                <a:off x="7691586" y="3702793"/>
                <a:ext cx="89532" cy="137741"/>
              </a:xfrm>
              <a:prstGeom prst="rect">
                <a:avLst/>
              </a:prstGeom>
              <a:noFill/>
            </p:spPr>
          </p:pic>
          <p:pic>
            <p:nvPicPr>
              <p:cNvPr id="54" name="Picture 4" descr="E:\_VEEAM_files\datasheet-template\diagrams\nworks\diagram_graphics\blueboxvm.png"/>
              <p:cNvPicPr>
                <a:picLocks noChangeAspect="1" noChangeArrowheads="1"/>
              </p:cNvPicPr>
              <p:nvPr/>
            </p:nvPicPr>
            <p:blipFill>
              <a:blip r:embed="rId4" cstate="print"/>
              <a:srcRect/>
              <a:stretch>
                <a:fillRect/>
              </a:stretch>
            </p:blipFill>
            <p:spPr bwMode="auto">
              <a:xfrm>
                <a:off x="7641994" y="3731721"/>
                <a:ext cx="89532" cy="137741"/>
              </a:xfrm>
              <a:prstGeom prst="rect">
                <a:avLst/>
              </a:prstGeom>
              <a:noFill/>
            </p:spPr>
          </p:pic>
        </p:grpSp>
        <p:grpSp>
          <p:nvGrpSpPr>
            <p:cNvPr id="38" name="Group 64"/>
            <p:cNvGrpSpPr/>
            <p:nvPr/>
          </p:nvGrpSpPr>
          <p:grpSpPr>
            <a:xfrm>
              <a:off x="6588224" y="5376192"/>
              <a:ext cx="788640" cy="1110952"/>
              <a:chOff x="7540205" y="3673877"/>
              <a:chExt cx="392379" cy="643969"/>
            </a:xfrm>
          </p:grpSpPr>
          <p:pic>
            <p:nvPicPr>
              <p:cNvPr id="45" name="Picture 10" descr="E:\_VEEAM_files\datasheet-template\diagrams\nworks\diagram_graphics\serverEXSi.png"/>
              <p:cNvPicPr>
                <a:picLocks noChangeAspect="1" noChangeArrowheads="1"/>
              </p:cNvPicPr>
              <p:nvPr/>
            </p:nvPicPr>
            <p:blipFill>
              <a:blip r:embed="rId2" cstate="print"/>
              <a:srcRect l="32116" r="30401" b="32571"/>
              <a:stretch>
                <a:fillRect/>
              </a:stretch>
            </p:blipFill>
            <p:spPr bwMode="auto">
              <a:xfrm>
                <a:off x="7540205" y="3686274"/>
                <a:ext cx="392379" cy="631572"/>
              </a:xfrm>
              <a:prstGeom prst="rect">
                <a:avLst/>
              </a:prstGeom>
              <a:noFill/>
            </p:spPr>
          </p:pic>
          <p:pic>
            <p:nvPicPr>
              <p:cNvPr id="46" name="Picture 8" descr="E:\_VEEAM_files\datasheet-template\diagrams\nworks\diagram_graphics\serverarrow.png"/>
              <p:cNvPicPr>
                <a:picLocks noChangeAspect="1" noChangeArrowheads="1"/>
              </p:cNvPicPr>
              <p:nvPr/>
            </p:nvPicPr>
            <p:blipFill>
              <a:blip r:embed="rId3" cstate="print"/>
              <a:srcRect/>
              <a:stretch>
                <a:fillRect/>
              </a:stretch>
            </p:blipFill>
            <p:spPr bwMode="auto">
              <a:xfrm>
                <a:off x="7608959" y="3744126"/>
                <a:ext cx="247934" cy="180441"/>
              </a:xfrm>
              <a:prstGeom prst="rect">
                <a:avLst/>
              </a:prstGeom>
              <a:noFill/>
            </p:spPr>
          </p:pic>
          <p:pic>
            <p:nvPicPr>
              <p:cNvPr id="47" name="Picture 4" descr="E:\_VEEAM_files\datasheet-template\diagrams\nworks\diagram_graphics\blueboxvm.png"/>
              <p:cNvPicPr>
                <a:picLocks noChangeAspect="1" noChangeArrowheads="1"/>
              </p:cNvPicPr>
              <p:nvPr/>
            </p:nvPicPr>
            <p:blipFill>
              <a:blip r:embed="rId4" cstate="print"/>
              <a:srcRect/>
              <a:stretch>
                <a:fillRect/>
              </a:stretch>
            </p:blipFill>
            <p:spPr bwMode="auto">
              <a:xfrm>
                <a:off x="7737059" y="3673877"/>
                <a:ext cx="89532" cy="137741"/>
              </a:xfrm>
              <a:prstGeom prst="rect">
                <a:avLst/>
              </a:prstGeom>
              <a:noFill/>
            </p:spPr>
          </p:pic>
          <p:pic>
            <p:nvPicPr>
              <p:cNvPr id="48" name="Picture 4" descr="E:\_VEEAM_files\datasheet-template\diagrams\nworks\diagram_graphics\blueboxvm.png"/>
              <p:cNvPicPr>
                <a:picLocks noChangeAspect="1" noChangeArrowheads="1"/>
              </p:cNvPicPr>
              <p:nvPr/>
            </p:nvPicPr>
            <p:blipFill>
              <a:blip r:embed="rId4" cstate="print"/>
              <a:srcRect/>
              <a:stretch>
                <a:fillRect/>
              </a:stretch>
            </p:blipFill>
            <p:spPr bwMode="auto">
              <a:xfrm>
                <a:off x="7691586" y="3702793"/>
                <a:ext cx="89532" cy="137741"/>
              </a:xfrm>
              <a:prstGeom prst="rect">
                <a:avLst/>
              </a:prstGeom>
              <a:noFill/>
            </p:spPr>
          </p:pic>
          <p:pic>
            <p:nvPicPr>
              <p:cNvPr id="49" name="Picture 4" descr="E:\_VEEAM_files\datasheet-template\diagrams\nworks\diagram_graphics\blueboxvm.png"/>
              <p:cNvPicPr>
                <a:picLocks noChangeAspect="1" noChangeArrowheads="1"/>
              </p:cNvPicPr>
              <p:nvPr/>
            </p:nvPicPr>
            <p:blipFill>
              <a:blip r:embed="rId4" cstate="print"/>
              <a:srcRect/>
              <a:stretch>
                <a:fillRect/>
              </a:stretch>
            </p:blipFill>
            <p:spPr bwMode="auto">
              <a:xfrm>
                <a:off x="7641994" y="3731721"/>
                <a:ext cx="89532" cy="137741"/>
              </a:xfrm>
              <a:prstGeom prst="rect">
                <a:avLst/>
              </a:prstGeom>
              <a:noFill/>
            </p:spPr>
          </p:pic>
        </p:grpSp>
        <p:grpSp>
          <p:nvGrpSpPr>
            <p:cNvPr id="39" name="Group 64"/>
            <p:cNvGrpSpPr/>
            <p:nvPr/>
          </p:nvGrpSpPr>
          <p:grpSpPr>
            <a:xfrm>
              <a:off x="6948264" y="5376192"/>
              <a:ext cx="788640" cy="1110952"/>
              <a:chOff x="7540205" y="3673877"/>
              <a:chExt cx="392379" cy="643969"/>
            </a:xfrm>
          </p:grpSpPr>
          <p:pic>
            <p:nvPicPr>
              <p:cNvPr id="40" name="Picture 10" descr="E:\_VEEAM_files\datasheet-template\diagrams\nworks\diagram_graphics\serverEXSi.png"/>
              <p:cNvPicPr>
                <a:picLocks noChangeAspect="1" noChangeArrowheads="1"/>
              </p:cNvPicPr>
              <p:nvPr/>
            </p:nvPicPr>
            <p:blipFill>
              <a:blip r:embed="rId2" cstate="print"/>
              <a:srcRect l="32116" r="30401" b="32571"/>
              <a:stretch>
                <a:fillRect/>
              </a:stretch>
            </p:blipFill>
            <p:spPr bwMode="auto">
              <a:xfrm>
                <a:off x="7540205" y="3686274"/>
                <a:ext cx="392379" cy="631572"/>
              </a:xfrm>
              <a:prstGeom prst="rect">
                <a:avLst/>
              </a:prstGeom>
              <a:noFill/>
            </p:spPr>
          </p:pic>
          <p:pic>
            <p:nvPicPr>
              <p:cNvPr id="41" name="Picture 40" descr="E:\_VEEAM_files\datasheet-template\diagrams\nworks\diagram_graphics\serverarrow.png"/>
              <p:cNvPicPr>
                <a:picLocks noChangeAspect="1" noChangeArrowheads="1"/>
              </p:cNvPicPr>
              <p:nvPr/>
            </p:nvPicPr>
            <p:blipFill>
              <a:blip r:embed="rId3" cstate="print"/>
              <a:srcRect/>
              <a:stretch>
                <a:fillRect/>
              </a:stretch>
            </p:blipFill>
            <p:spPr bwMode="auto">
              <a:xfrm>
                <a:off x="7608959" y="3744126"/>
                <a:ext cx="247934" cy="180441"/>
              </a:xfrm>
              <a:prstGeom prst="rect">
                <a:avLst/>
              </a:prstGeom>
              <a:noFill/>
            </p:spPr>
          </p:pic>
          <p:pic>
            <p:nvPicPr>
              <p:cNvPr id="42" name="Picture 4" descr="E:\_VEEAM_files\datasheet-template\diagrams\nworks\diagram_graphics\blueboxvm.png"/>
              <p:cNvPicPr>
                <a:picLocks noChangeAspect="1" noChangeArrowheads="1"/>
              </p:cNvPicPr>
              <p:nvPr/>
            </p:nvPicPr>
            <p:blipFill>
              <a:blip r:embed="rId4" cstate="print"/>
              <a:srcRect/>
              <a:stretch>
                <a:fillRect/>
              </a:stretch>
            </p:blipFill>
            <p:spPr bwMode="auto">
              <a:xfrm>
                <a:off x="7737059" y="3673877"/>
                <a:ext cx="89532" cy="137741"/>
              </a:xfrm>
              <a:prstGeom prst="rect">
                <a:avLst/>
              </a:prstGeom>
              <a:noFill/>
            </p:spPr>
          </p:pic>
          <p:pic>
            <p:nvPicPr>
              <p:cNvPr id="43" name="Picture 4" descr="E:\_VEEAM_files\datasheet-template\diagrams\nworks\diagram_graphics\blueboxvm.png"/>
              <p:cNvPicPr>
                <a:picLocks noChangeAspect="1" noChangeArrowheads="1"/>
              </p:cNvPicPr>
              <p:nvPr/>
            </p:nvPicPr>
            <p:blipFill>
              <a:blip r:embed="rId4" cstate="print"/>
              <a:srcRect/>
              <a:stretch>
                <a:fillRect/>
              </a:stretch>
            </p:blipFill>
            <p:spPr bwMode="auto">
              <a:xfrm>
                <a:off x="7691586" y="3702793"/>
                <a:ext cx="89532" cy="137741"/>
              </a:xfrm>
              <a:prstGeom prst="rect">
                <a:avLst/>
              </a:prstGeom>
              <a:noFill/>
            </p:spPr>
          </p:pic>
          <p:pic>
            <p:nvPicPr>
              <p:cNvPr id="44" name="Picture 4" descr="E:\_VEEAM_files\datasheet-template\diagrams\nworks\diagram_graphics\blueboxvm.png"/>
              <p:cNvPicPr>
                <a:picLocks noChangeAspect="1" noChangeArrowheads="1"/>
              </p:cNvPicPr>
              <p:nvPr/>
            </p:nvPicPr>
            <p:blipFill>
              <a:blip r:embed="rId4" cstate="print"/>
              <a:srcRect/>
              <a:stretch>
                <a:fillRect/>
              </a:stretch>
            </p:blipFill>
            <p:spPr bwMode="auto">
              <a:xfrm>
                <a:off x="7641994" y="3731721"/>
                <a:ext cx="89532" cy="137741"/>
              </a:xfrm>
              <a:prstGeom prst="rect">
                <a:avLst/>
              </a:prstGeom>
              <a:noFill/>
            </p:spPr>
          </p:pic>
        </p:grpSp>
      </p:grpSp>
      <p:pic>
        <p:nvPicPr>
          <p:cNvPr id="55" name="Picture 11" descr="E:\_VEEAM_files\datasheet-template\diagrams\nworks\diagram_graphics\servervcenter.png"/>
          <p:cNvPicPr>
            <a:picLocks noChangeAspect="1" noChangeArrowheads="1"/>
          </p:cNvPicPr>
          <p:nvPr/>
        </p:nvPicPr>
        <p:blipFill>
          <a:blip r:embed="rId5" cstate="print"/>
          <a:srcRect l="23317" r="19902" b="29025"/>
          <a:stretch>
            <a:fillRect/>
          </a:stretch>
        </p:blipFill>
        <p:spPr bwMode="auto">
          <a:xfrm>
            <a:off x="7092280" y="4725144"/>
            <a:ext cx="1080120" cy="1226850"/>
          </a:xfrm>
          <a:prstGeom prst="rect">
            <a:avLst/>
          </a:prstGeom>
          <a:noFill/>
        </p:spPr>
      </p:pic>
      <p:pic>
        <p:nvPicPr>
          <p:cNvPr id="56" name="Picture 55" descr="server_VEM.png"/>
          <p:cNvPicPr>
            <a:picLocks noChangeAspect="1"/>
          </p:cNvPicPr>
          <p:nvPr/>
        </p:nvPicPr>
        <p:blipFill>
          <a:blip r:embed="rId8" cstate="print"/>
          <a:srcRect l="29718" r="28677" b="34256"/>
          <a:stretch>
            <a:fillRect/>
          </a:stretch>
        </p:blipFill>
        <p:spPr>
          <a:xfrm>
            <a:off x="4572000" y="3830187"/>
            <a:ext cx="658748" cy="941069"/>
          </a:xfrm>
          <a:prstGeom prst="rect">
            <a:avLst/>
          </a:prstGeom>
        </p:spPr>
      </p:pic>
      <p:sp>
        <p:nvSpPr>
          <p:cNvPr id="58" name="Rectangular Callout 57"/>
          <p:cNvSpPr/>
          <p:nvPr/>
        </p:nvSpPr>
        <p:spPr>
          <a:xfrm>
            <a:off x="5868144" y="3356992"/>
            <a:ext cx="1656184" cy="720080"/>
          </a:xfrm>
          <a:prstGeom prst="wedgeRectCallout">
            <a:avLst>
              <a:gd name="adj1" fmla="val -88190"/>
              <a:gd name="adj2" fmla="val 80277"/>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smtClean="0"/>
              <a:t>SCOM Agent</a:t>
            </a:r>
          </a:p>
          <a:p>
            <a:pPr algn="ctr"/>
            <a:r>
              <a:rPr lang="en-AU" sz="1600" dirty="0" smtClean="0"/>
              <a:t>Veeam Collector</a:t>
            </a:r>
            <a:endParaRPr lang="en-AU" sz="1600" dirty="0"/>
          </a:p>
        </p:txBody>
      </p:sp>
      <p:sp>
        <p:nvSpPr>
          <p:cNvPr id="59" name="TextBox 58"/>
          <p:cNvSpPr txBox="1"/>
          <p:nvPr/>
        </p:nvSpPr>
        <p:spPr>
          <a:xfrm>
            <a:off x="5148064" y="2420888"/>
            <a:ext cx="720080" cy="261610"/>
          </a:xfrm>
          <a:prstGeom prst="rect">
            <a:avLst/>
          </a:prstGeom>
          <a:noFill/>
        </p:spPr>
        <p:txBody>
          <a:bodyPr wrap="square" rtlCol="0">
            <a:spAutoFit/>
          </a:bodyPr>
          <a:lstStyle/>
          <a:p>
            <a:r>
              <a:rPr lang="en-AU" sz="1100" b="1" dirty="0" smtClean="0"/>
              <a:t>TCP 5273</a:t>
            </a:r>
            <a:endParaRPr lang="en-AU" sz="1100" b="1" dirty="0"/>
          </a:p>
        </p:txBody>
      </p:sp>
      <p:cxnSp>
        <p:nvCxnSpPr>
          <p:cNvPr id="66" name="Straight Arrow Connector 65"/>
          <p:cNvCxnSpPr/>
          <p:nvPr/>
        </p:nvCxnSpPr>
        <p:spPr>
          <a:xfrm flipV="1">
            <a:off x="3419872" y="4437112"/>
            <a:ext cx="1080120" cy="3600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rot="10800000">
            <a:off x="5220072" y="4437112"/>
            <a:ext cx="1368152" cy="50405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9" name="Up Arrow 68"/>
          <p:cNvSpPr/>
          <p:nvPr/>
        </p:nvSpPr>
        <p:spPr>
          <a:xfrm>
            <a:off x="4788024" y="3645024"/>
            <a:ext cx="216024" cy="28803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71" name="Striped Right Arrow 70"/>
          <p:cNvSpPr/>
          <p:nvPr/>
        </p:nvSpPr>
        <p:spPr>
          <a:xfrm rot="20073379">
            <a:off x="5868144" y="1556792"/>
            <a:ext cx="936104" cy="432048"/>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grpSp>
        <p:nvGrpSpPr>
          <p:cNvPr id="72" name="Group 71"/>
          <p:cNvGrpSpPr/>
          <p:nvPr/>
        </p:nvGrpSpPr>
        <p:grpSpPr>
          <a:xfrm>
            <a:off x="827584" y="1700808"/>
            <a:ext cx="1800200" cy="1440160"/>
            <a:chOff x="3275856" y="836712"/>
            <a:chExt cx="2376264" cy="1973165"/>
          </a:xfrm>
        </p:grpSpPr>
        <p:pic>
          <p:nvPicPr>
            <p:cNvPr id="73" name="Picture 72" descr="HV.png"/>
            <p:cNvPicPr>
              <a:picLocks noChangeAspect="1"/>
            </p:cNvPicPr>
            <p:nvPr/>
          </p:nvPicPr>
          <p:blipFill>
            <a:blip r:embed="rId9" cstate="print"/>
            <a:stretch>
              <a:fillRect/>
            </a:stretch>
          </p:blipFill>
          <p:spPr>
            <a:xfrm>
              <a:off x="3275856" y="836712"/>
              <a:ext cx="1368152" cy="1613125"/>
            </a:xfrm>
            <a:prstGeom prst="rect">
              <a:avLst/>
            </a:prstGeom>
          </p:spPr>
        </p:pic>
        <p:pic>
          <p:nvPicPr>
            <p:cNvPr id="74" name="Picture 73" descr="HV.png"/>
            <p:cNvPicPr>
              <a:picLocks noChangeAspect="1"/>
            </p:cNvPicPr>
            <p:nvPr/>
          </p:nvPicPr>
          <p:blipFill>
            <a:blip r:embed="rId9" cstate="print"/>
            <a:stretch>
              <a:fillRect/>
            </a:stretch>
          </p:blipFill>
          <p:spPr>
            <a:xfrm>
              <a:off x="3779912" y="980728"/>
              <a:ext cx="1368152" cy="1613125"/>
            </a:xfrm>
            <a:prstGeom prst="rect">
              <a:avLst/>
            </a:prstGeom>
          </p:spPr>
        </p:pic>
        <p:pic>
          <p:nvPicPr>
            <p:cNvPr id="75" name="Picture 74" descr="HV.png"/>
            <p:cNvPicPr>
              <a:picLocks noChangeAspect="1"/>
            </p:cNvPicPr>
            <p:nvPr/>
          </p:nvPicPr>
          <p:blipFill>
            <a:blip r:embed="rId9" cstate="print"/>
            <a:stretch>
              <a:fillRect/>
            </a:stretch>
          </p:blipFill>
          <p:spPr>
            <a:xfrm>
              <a:off x="4283968" y="1196752"/>
              <a:ext cx="1368152" cy="1613125"/>
            </a:xfrm>
            <a:prstGeom prst="rect">
              <a:avLst/>
            </a:prstGeom>
          </p:spPr>
        </p:pic>
      </p:grpSp>
      <p:cxnSp>
        <p:nvCxnSpPr>
          <p:cNvPr id="77" name="Straight Arrow Connector 76"/>
          <p:cNvCxnSpPr/>
          <p:nvPr/>
        </p:nvCxnSpPr>
        <p:spPr>
          <a:xfrm>
            <a:off x="2843808" y="2564904"/>
            <a:ext cx="1296144" cy="14401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8" name="TextBox 77"/>
          <p:cNvSpPr txBox="1"/>
          <p:nvPr/>
        </p:nvSpPr>
        <p:spPr>
          <a:xfrm rot="20199802">
            <a:off x="5708627" y="971500"/>
            <a:ext cx="1152128" cy="523220"/>
          </a:xfrm>
          <a:prstGeom prst="rect">
            <a:avLst/>
          </a:prstGeom>
          <a:noFill/>
        </p:spPr>
        <p:txBody>
          <a:bodyPr wrap="square" rtlCol="0">
            <a:spAutoFit/>
          </a:bodyPr>
          <a:lstStyle/>
          <a:p>
            <a:r>
              <a:rPr lang="en-AU" sz="1400" dirty="0" smtClean="0">
                <a:solidFill>
                  <a:schemeClr val="bg1"/>
                </a:solidFill>
              </a:rPr>
              <a:t>Certificate-based  Auth</a:t>
            </a:r>
            <a:r>
              <a:rPr lang="en-AU" sz="1400" baseline="30000" dirty="0" smtClean="0">
                <a:solidFill>
                  <a:schemeClr val="bg1"/>
                </a:solidFill>
              </a:rPr>
              <a:t>n</a:t>
            </a:r>
            <a:endParaRPr lang="en-AU" sz="1400" baseline="30000" dirty="0">
              <a:solidFill>
                <a:schemeClr val="bg1"/>
              </a:solidFill>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67544" y="1556792"/>
            <a:ext cx="7772400" cy="1470025"/>
          </a:xfrm>
        </p:spPr>
        <p:txBody>
          <a:bodyPr>
            <a:normAutofit/>
          </a:bodyPr>
          <a:lstStyle/>
          <a:p>
            <a:r>
              <a:rPr lang="en-AU" sz="4400" dirty="0" smtClean="0"/>
              <a:t>Case Study</a:t>
            </a:r>
            <a:endParaRPr lang="en-AU" sz="4400" dirty="0"/>
          </a:p>
        </p:txBody>
      </p:sp>
      <p:sp>
        <p:nvSpPr>
          <p:cNvPr id="5" name="Subtitle 4"/>
          <p:cNvSpPr>
            <a:spLocks noGrp="1"/>
          </p:cNvSpPr>
          <p:nvPr>
            <p:ph type="subTitle" idx="1"/>
          </p:nvPr>
        </p:nvSpPr>
        <p:spPr>
          <a:xfrm>
            <a:off x="467544" y="3356992"/>
            <a:ext cx="6400800" cy="1752600"/>
          </a:xfrm>
        </p:spPr>
        <p:txBody>
          <a:bodyPr/>
          <a:lstStyle/>
          <a:p>
            <a:pPr algn="l"/>
            <a:r>
              <a:rPr lang="en-AU" dirty="0" smtClean="0"/>
              <a:t>Michael Pell – </a:t>
            </a:r>
            <a:endParaRPr lang="en-AU" dirty="0"/>
          </a:p>
        </p:txBody>
      </p:sp>
      <p:pic>
        <p:nvPicPr>
          <p:cNvPr id="2050" name="Picture 2" descr="C:\Users\Charles\Pictures\etsa\etsa\logo_blue.jpg"/>
          <p:cNvPicPr>
            <a:picLocks noChangeAspect="1" noChangeArrowheads="1"/>
          </p:cNvPicPr>
          <p:nvPr/>
        </p:nvPicPr>
        <p:blipFill>
          <a:blip r:embed="rId2" cstate="print"/>
          <a:srcRect/>
          <a:stretch>
            <a:fillRect/>
          </a:stretch>
        </p:blipFill>
        <p:spPr bwMode="auto">
          <a:xfrm>
            <a:off x="2915815" y="3429000"/>
            <a:ext cx="3134443" cy="432048"/>
          </a:xfrm>
          <a:prstGeom prst="rect">
            <a:avLst/>
          </a:prstGeom>
          <a:noFill/>
        </p:spPr>
      </p:pic>
      <p:pic>
        <p:nvPicPr>
          <p:cNvPr id="7" name="Picture 6" descr="Brand_Centre_image1.jpg"/>
          <p:cNvPicPr>
            <a:picLocks noChangeAspect="1"/>
          </p:cNvPicPr>
          <p:nvPr/>
        </p:nvPicPr>
        <p:blipFill>
          <a:blip r:embed="rId3" cstate="print"/>
          <a:stretch>
            <a:fillRect/>
          </a:stretch>
        </p:blipFill>
        <p:spPr>
          <a:xfrm>
            <a:off x="5652120" y="4365104"/>
            <a:ext cx="3132348" cy="2088232"/>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AU" dirty="0" smtClean="0">
                <a:solidFill>
                  <a:schemeClr val="accent1"/>
                </a:solidFill>
              </a:rPr>
              <a:t>ETSA Utilities</a:t>
            </a:r>
            <a:br>
              <a:rPr lang="en-AU" dirty="0" smtClean="0">
                <a:solidFill>
                  <a:schemeClr val="accent1"/>
                </a:solidFill>
              </a:rPr>
            </a:br>
            <a:endParaRPr lang="en-AU" dirty="0"/>
          </a:p>
        </p:txBody>
      </p:sp>
      <p:sp>
        <p:nvSpPr>
          <p:cNvPr id="3" name="Content Placeholder 2"/>
          <p:cNvSpPr>
            <a:spLocks noGrp="1"/>
          </p:cNvSpPr>
          <p:nvPr>
            <p:ph idx="1"/>
          </p:nvPr>
        </p:nvSpPr>
        <p:spPr>
          <a:xfrm>
            <a:off x="179512" y="1988840"/>
            <a:ext cx="8229600" cy="3849291"/>
          </a:xfrm>
        </p:spPr>
        <p:txBody>
          <a:bodyPr/>
          <a:lstStyle/>
          <a:p>
            <a:r>
              <a:rPr lang="en-AU" dirty="0" smtClean="0"/>
              <a:t>Electricity Distributor for South Australia</a:t>
            </a:r>
          </a:p>
          <a:p>
            <a:r>
              <a:rPr lang="en-AU" dirty="0" smtClean="0"/>
              <a:t>Delivers power to more than 800,000 homes and businesses</a:t>
            </a:r>
          </a:p>
          <a:p>
            <a:r>
              <a:rPr lang="en-AU" dirty="0" smtClean="0"/>
              <a:t>Employ around 1800 people</a:t>
            </a:r>
          </a:p>
          <a:p>
            <a:r>
              <a:rPr lang="en-AU" dirty="0" smtClean="0"/>
              <a:t>Head office in Adelaide</a:t>
            </a:r>
            <a:endParaRPr lang="en-AU" dirty="0"/>
          </a:p>
        </p:txBody>
      </p:sp>
      <p:pic>
        <p:nvPicPr>
          <p:cNvPr id="3074" name="Picture 2" descr="C:\Users\Charles\Pictures\etsa\etsa\Brand_Centre_image8.jpg"/>
          <p:cNvPicPr>
            <a:picLocks noChangeAspect="1" noChangeArrowheads="1"/>
          </p:cNvPicPr>
          <p:nvPr/>
        </p:nvPicPr>
        <p:blipFill>
          <a:blip r:embed="rId2" cstate="print"/>
          <a:srcRect/>
          <a:stretch>
            <a:fillRect/>
          </a:stretch>
        </p:blipFill>
        <p:spPr bwMode="auto">
          <a:xfrm>
            <a:off x="5076056" y="4005064"/>
            <a:ext cx="3672161" cy="2448272"/>
          </a:xfrm>
          <a:prstGeom prst="rect">
            <a:avLst/>
          </a:prstGeom>
          <a:noFill/>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AU" dirty="0" smtClean="0">
                <a:solidFill>
                  <a:schemeClr val="accent1"/>
                </a:solidFill>
              </a:rPr>
              <a:t>ETSA Computing Environment</a:t>
            </a:r>
            <a:br>
              <a:rPr lang="en-AU" dirty="0" smtClean="0">
                <a:solidFill>
                  <a:schemeClr val="accent1"/>
                </a:solidFill>
              </a:rPr>
            </a:br>
            <a:endParaRPr lang="en-AU" dirty="0"/>
          </a:p>
        </p:txBody>
      </p:sp>
      <p:sp>
        <p:nvSpPr>
          <p:cNvPr id="3" name="Content Placeholder 2"/>
          <p:cNvSpPr>
            <a:spLocks noGrp="1"/>
          </p:cNvSpPr>
          <p:nvPr>
            <p:ph idx="1"/>
          </p:nvPr>
        </p:nvSpPr>
        <p:spPr/>
        <p:txBody>
          <a:bodyPr>
            <a:normAutofit/>
          </a:bodyPr>
          <a:lstStyle/>
          <a:p>
            <a:r>
              <a:rPr lang="en-AU" dirty="0" smtClean="0"/>
              <a:t>400+ Windows servers</a:t>
            </a:r>
          </a:p>
          <a:p>
            <a:r>
              <a:rPr lang="en-AU" dirty="0" smtClean="0"/>
              <a:t>65% virtualisation using VMware</a:t>
            </a:r>
          </a:p>
          <a:p>
            <a:r>
              <a:rPr lang="en-AU" dirty="0" smtClean="0"/>
              <a:t>35 ESX servers</a:t>
            </a:r>
          </a:p>
          <a:p>
            <a:r>
              <a:rPr lang="en-AU" dirty="0" smtClean="0"/>
              <a:t>SQL and Oracle databases</a:t>
            </a:r>
          </a:p>
          <a:p>
            <a:r>
              <a:rPr lang="en-AU" dirty="0" smtClean="0"/>
              <a:t>35 remote offices</a:t>
            </a:r>
          </a:p>
          <a:p>
            <a:r>
              <a:rPr lang="en-AU" dirty="0" smtClean="0"/>
              <a:t>2 data centres</a:t>
            </a:r>
          </a:p>
          <a:p>
            <a:r>
              <a:rPr lang="en-AU" dirty="0" smtClean="0"/>
              <a:t>24x7 support</a:t>
            </a:r>
          </a:p>
          <a:p>
            <a:endParaRPr lang="en-AU" dirty="0" smtClean="0"/>
          </a:p>
          <a:p>
            <a:endParaRPr lang="en-A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AU" dirty="0" smtClean="0"/>
              <a:t>The Green Veeam Teeam</a:t>
            </a:r>
            <a:endParaRPr lang="en-AU" dirty="0"/>
          </a:p>
        </p:txBody>
      </p:sp>
      <p:sp>
        <p:nvSpPr>
          <p:cNvPr id="5" name="Subtitle 4"/>
          <p:cNvSpPr>
            <a:spLocks noGrp="1"/>
          </p:cNvSpPr>
          <p:nvPr>
            <p:ph type="subTitle" idx="1"/>
          </p:nvPr>
        </p:nvSpPr>
        <p:spPr/>
        <p:txBody>
          <a:bodyPr/>
          <a:lstStyle/>
          <a:p>
            <a:endParaRPr lang="en-AU"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41784"/>
            <a:ext cx="8229600" cy="1215008"/>
          </a:xfrm>
        </p:spPr>
        <p:txBody>
          <a:bodyPr>
            <a:normAutofit/>
          </a:bodyPr>
          <a:lstStyle/>
          <a:p>
            <a:r>
              <a:rPr lang="en-AU" dirty="0" smtClean="0">
                <a:solidFill>
                  <a:schemeClr val="accent1"/>
                </a:solidFill>
              </a:rPr>
              <a:t>Previous Monitoring Strategy</a:t>
            </a:r>
            <a:endParaRPr lang="en-AU" dirty="0"/>
          </a:p>
        </p:txBody>
      </p:sp>
      <p:sp>
        <p:nvSpPr>
          <p:cNvPr id="3" name="Content Placeholder 2"/>
          <p:cNvSpPr>
            <a:spLocks noGrp="1"/>
          </p:cNvSpPr>
          <p:nvPr>
            <p:ph idx="1"/>
          </p:nvPr>
        </p:nvSpPr>
        <p:spPr>
          <a:xfrm>
            <a:off x="457200" y="1988840"/>
            <a:ext cx="8229600" cy="4137323"/>
          </a:xfrm>
        </p:spPr>
        <p:txBody>
          <a:bodyPr>
            <a:normAutofit/>
          </a:bodyPr>
          <a:lstStyle/>
          <a:p>
            <a:r>
              <a:rPr lang="en-AU" dirty="0" smtClean="0"/>
              <a:t>Numerous disparate existing solutions</a:t>
            </a:r>
          </a:p>
          <a:p>
            <a:r>
              <a:rPr lang="en-AU" dirty="0" smtClean="0"/>
              <a:t>Reactive</a:t>
            </a:r>
          </a:p>
          <a:p>
            <a:r>
              <a:rPr lang="en-AU" dirty="0" smtClean="0"/>
              <a:t>No single view of the environment</a:t>
            </a:r>
          </a:p>
          <a:p>
            <a:r>
              <a:rPr lang="en-AU" dirty="0" smtClean="0"/>
              <a:t>Root cause analysis difficult</a:t>
            </a:r>
          </a:p>
          <a:p>
            <a:r>
              <a:rPr lang="en-AU" dirty="0" smtClean="0"/>
              <a:t>No common alerting methodology</a:t>
            </a:r>
          </a:p>
          <a:p>
            <a:r>
              <a:rPr lang="en-AU" dirty="0" smtClean="0"/>
              <a:t>No integration into Service Desk</a:t>
            </a:r>
          </a:p>
          <a:p>
            <a:r>
              <a:rPr lang="en-AU" dirty="0" smtClean="0"/>
              <a:t>Lack of historical information</a:t>
            </a:r>
          </a:p>
          <a:p>
            <a:r>
              <a:rPr lang="en-AU" dirty="0" smtClean="0"/>
              <a:t>Management reporting difficult</a:t>
            </a:r>
          </a:p>
          <a:p>
            <a:endParaRPr lang="en-AU" dirty="0" smtClean="0"/>
          </a:p>
          <a:p>
            <a:endParaRPr lang="en-AU" dirty="0" smtClean="0"/>
          </a:p>
          <a:p>
            <a:endParaRPr lang="en-AU" dirty="0" smtClean="0"/>
          </a:p>
          <a:p>
            <a:endParaRPr lang="en-AU"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AU" dirty="0" smtClean="0">
                <a:solidFill>
                  <a:schemeClr val="accent1"/>
                </a:solidFill>
              </a:rPr>
              <a:t>Why Operations Manager?</a:t>
            </a:r>
            <a:endParaRPr lang="en-AU" dirty="0"/>
          </a:p>
        </p:txBody>
      </p:sp>
      <p:sp>
        <p:nvSpPr>
          <p:cNvPr id="3" name="Content Placeholder 2"/>
          <p:cNvSpPr>
            <a:spLocks noGrp="1"/>
          </p:cNvSpPr>
          <p:nvPr>
            <p:ph idx="1"/>
          </p:nvPr>
        </p:nvSpPr>
        <p:spPr/>
        <p:txBody>
          <a:bodyPr>
            <a:normAutofit/>
          </a:bodyPr>
          <a:lstStyle/>
          <a:p>
            <a:r>
              <a:rPr lang="en-AU" dirty="0" smtClean="0"/>
              <a:t>Best of breed Windows monitoring</a:t>
            </a:r>
          </a:p>
          <a:p>
            <a:r>
              <a:rPr lang="en-AU" dirty="0" smtClean="0"/>
              <a:t>Holistic view of the environment</a:t>
            </a:r>
          </a:p>
          <a:p>
            <a:r>
              <a:rPr lang="en-AU" dirty="0" smtClean="0"/>
              <a:t>Single interface</a:t>
            </a:r>
          </a:p>
          <a:p>
            <a:r>
              <a:rPr lang="en-AU" dirty="0" smtClean="0"/>
              <a:t>Common alerting</a:t>
            </a:r>
          </a:p>
          <a:p>
            <a:r>
              <a:rPr lang="en-AU" dirty="0" smtClean="0"/>
              <a:t>MS products managed immediately</a:t>
            </a:r>
          </a:p>
          <a:p>
            <a:r>
              <a:rPr lang="en-AU" dirty="0" smtClean="0"/>
              <a:t>Specific application monitoring</a:t>
            </a:r>
          </a:p>
          <a:p>
            <a:r>
              <a:rPr lang="en-AU" dirty="0" smtClean="0"/>
              <a:t>Improve service availability</a:t>
            </a:r>
          </a:p>
          <a:p>
            <a:pPr>
              <a:buNone/>
            </a:pPr>
            <a:endParaRPr lang="en-AU" dirty="0" smtClean="0"/>
          </a:p>
          <a:p>
            <a:endParaRPr lang="en-AU" dirty="0" smtClean="0"/>
          </a:p>
          <a:p>
            <a:endParaRPr lang="en-AU" dirty="0" smtClean="0"/>
          </a:p>
          <a:p>
            <a:endParaRPr lang="en-AU"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AU" dirty="0" smtClean="0">
                <a:solidFill>
                  <a:schemeClr val="accent1"/>
                </a:solidFill>
              </a:rPr>
              <a:t>Why Veeam Management Pack?</a:t>
            </a:r>
            <a:endParaRPr lang="en-AU" dirty="0"/>
          </a:p>
        </p:txBody>
      </p:sp>
      <p:sp>
        <p:nvSpPr>
          <p:cNvPr id="3" name="Content Placeholder 2"/>
          <p:cNvSpPr>
            <a:spLocks noGrp="1"/>
          </p:cNvSpPr>
          <p:nvPr>
            <p:ph idx="1"/>
          </p:nvPr>
        </p:nvSpPr>
        <p:spPr>
          <a:xfrm>
            <a:off x="457200" y="2132856"/>
            <a:ext cx="8229600" cy="3993307"/>
          </a:xfrm>
        </p:spPr>
        <p:txBody>
          <a:bodyPr>
            <a:normAutofit/>
          </a:bodyPr>
          <a:lstStyle/>
          <a:p>
            <a:r>
              <a:rPr lang="en-AU" dirty="0" smtClean="0"/>
              <a:t>Integrates seamlessly into SCOM</a:t>
            </a:r>
          </a:p>
          <a:p>
            <a:r>
              <a:rPr lang="en-AU" dirty="0" smtClean="0"/>
              <a:t>Integrates seamlessly with vCenter</a:t>
            </a:r>
          </a:p>
          <a:p>
            <a:r>
              <a:rPr lang="en-AU" dirty="0" smtClean="0"/>
              <a:t>Utilises SCOM database</a:t>
            </a:r>
          </a:p>
          <a:p>
            <a:r>
              <a:rPr lang="en-AU" dirty="0" smtClean="0"/>
              <a:t>Look and feel same as SCOM</a:t>
            </a:r>
          </a:p>
          <a:p>
            <a:r>
              <a:rPr lang="en-AU" dirty="0" smtClean="0"/>
              <a:t>Correlation of events</a:t>
            </a:r>
          </a:p>
          <a:p>
            <a:r>
              <a:rPr lang="en-AU" dirty="0" smtClean="0"/>
              <a:t>Quick install</a:t>
            </a:r>
          </a:p>
          <a:p>
            <a:r>
              <a:rPr lang="en-AU" dirty="0" smtClean="0"/>
              <a:t>Simplicity</a:t>
            </a:r>
          </a:p>
          <a:p>
            <a:endParaRPr lang="en-AU"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a:solidFill>
                  <a:schemeClr val="accent1"/>
                </a:solidFill>
              </a:rPr>
              <a:t>ETSA Monitoring </a:t>
            </a:r>
            <a:r>
              <a:rPr lang="en-AU" dirty="0" smtClean="0">
                <a:solidFill>
                  <a:schemeClr val="accent1"/>
                </a:solidFill>
              </a:rPr>
              <a:t>Solution</a:t>
            </a:r>
            <a:endParaRPr lang="en-AU" dirty="0"/>
          </a:p>
        </p:txBody>
      </p:sp>
      <p:pic>
        <p:nvPicPr>
          <p:cNvPr id="1028" name="Picture 4"/>
          <p:cNvPicPr>
            <a:picLocks noChangeAspect="1" noChangeArrowheads="1"/>
          </p:cNvPicPr>
          <p:nvPr/>
        </p:nvPicPr>
        <p:blipFill>
          <a:blip r:embed="rId2" cstate="print"/>
          <a:srcRect/>
          <a:stretch>
            <a:fillRect/>
          </a:stretch>
        </p:blipFill>
        <p:spPr bwMode="auto">
          <a:xfrm>
            <a:off x="1259632" y="1625284"/>
            <a:ext cx="6592246" cy="504620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AU" dirty="0" smtClean="0">
                <a:solidFill>
                  <a:schemeClr val="accent1"/>
                </a:solidFill>
              </a:rPr>
              <a:t>Case Example – HBA Issue</a:t>
            </a:r>
            <a:endParaRPr lang="en-AU" dirty="0"/>
          </a:p>
        </p:txBody>
      </p:sp>
      <p:sp>
        <p:nvSpPr>
          <p:cNvPr id="3" name="Content Placeholder 2"/>
          <p:cNvSpPr>
            <a:spLocks noGrp="1"/>
          </p:cNvSpPr>
          <p:nvPr>
            <p:ph idx="1"/>
          </p:nvPr>
        </p:nvSpPr>
        <p:spPr/>
        <p:txBody>
          <a:bodyPr/>
          <a:lstStyle/>
          <a:p>
            <a:r>
              <a:rPr lang="en-AU" dirty="0" smtClean="0"/>
              <a:t>Alert generated</a:t>
            </a:r>
          </a:p>
          <a:p>
            <a:r>
              <a:rPr lang="en-AU" dirty="0" smtClean="0"/>
              <a:t>Datacenter Topology view</a:t>
            </a:r>
          </a:p>
          <a:p>
            <a:r>
              <a:rPr lang="en-AU" dirty="0" smtClean="0"/>
              <a:t>Health Explorer</a:t>
            </a:r>
          </a:p>
          <a:p>
            <a:r>
              <a:rPr lang="en-AU" dirty="0" smtClean="0"/>
              <a:t>Fix underlying issue</a:t>
            </a:r>
          </a:p>
          <a:p>
            <a:endParaRPr lang="en-AU" dirty="0" smtClean="0"/>
          </a:p>
          <a:p>
            <a:endParaRPr lang="en-AU" dirty="0" smtClean="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a:solidFill>
                  <a:schemeClr val="accent1"/>
                </a:solidFill>
              </a:rPr>
              <a:t>Alert generated to console and </a:t>
            </a:r>
            <a:r>
              <a:rPr lang="en-AU" dirty="0" smtClean="0">
                <a:solidFill>
                  <a:schemeClr val="accent1"/>
                </a:solidFill>
              </a:rPr>
              <a:t>SMS</a:t>
            </a:r>
            <a:endParaRPr lang="en-AU" dirty="0"/>
          </a:p>
        </p:txBody>
      </p:sp>
      <p:sp>
        <p:nvSpPr>
          <p:cNvPr id="3" name="Content Placeholder 2"/>
          <p:cNvSpPr>
            <a:spLocks noGrp="1"/>
          </p:cNvSpPr>
          <p:nvPr>
            <p:ph idx="1"/>
          </p:nvPr>
        </p:nvSpPr>
        <p:spPr/>
        <p:txBody>
          <a:bodyPr/>
          <a:lstStyle/>
          <a:p>
            <a:endParaRPr lang="en-AU" dirty="0" smtClean="0"/>
          </a:p>
        </p:txBody>
      </p:sp>
      <p:pic>
        <p:nvPicPr>
          <p:cNvPr id="4099" name="Picture 3"/>
          <p:cNvPicPr>
            <a:picLocks noChangeAspect="1" noChangeArrowheads="1"/>
          </p:cNvPicPr>
          <p:nvPr/>
        </p:nvPicPr>
        <p:blipFill>
          <a:blip r:embed="rId2" cstate="print"/>
          <a:srcRect/>
          <a:stretch>
            <a:fillRect/>
          </a:stretch>
        </p:blipFill>
        <p:spPr bwMode="auto">
          <a:xfrm>
            <a:off x="1047750" y="1900238"/>
            <a:ext cx="7048500" cy="30575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err="1">
                <a:solidFill>
                  <a:schemeClr val="accent1"/>
                </a:solidFill>
              </a:rPr>
              <a:t>Datacenter</a:t>
            </a:r>
            <a:r>
              <a:rPr lang="en-AU" dirty="0">
                <a:solidFill>
                  <a:schemeClr val="accent1"/>
                </a:solidFill>
              </a:rPr>
              <a:t> Topology</a:t>
            </a:r>
            <a:endParaRPr lang="en-AU" dirty="0"/>
          </a:p>
        </p:txBody>
      </p:sp>
      <p:pic>
        <p:nvPicPr>
          <p:cNvPr id="4" name="Picture 3"/>
          <p:cNvPicPr/>
          <p:nvPr/>
        </p:nvPicPr>
        <p:blipFill>
          <a:blip r:embed="rId2" cstate="print"/>
          <a:srcRect/>
          <a:stretch>
            <a:fillRect/>
          </a:stretch>
        </p:blipFill>
        <p:spPr bwMode="auto">
          <a:xfrm>
            <a:off x="2929806" y="1687066"/>
            <a:ext cx="3284388" cy="517093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a:solidFill>
                  <a:schemeClr val="accent1"/>
                </a:solidFill>
              </a:rPr>
              <a:t>Health Explorer </a:t>
            </a:r>
            <a:r>
              <a:rPr lang="en-AU" dirty="0" smtClean="0">
                <a:solidFill>
                  <a:schemeClr val="accent1"/>
                </a:solidFill>
              </a:rPr>
              <a:t>View</a:t>
            </a:r>
            <a:endParaRPr lang="en-AU" dirty="0"/>
          </a:p>
        </p:txBody>
      </p:sp>
      <p:pic>
        <p:nvPicPr>
          <p:cNvPr id="4" name="Picture 3"/>
          <p:cNvPicPr/>
          <p:nvPr/>
        </p:nvPicPr>
        <p:blipFill>
          <a:blip r:embed="rId2" cstate="print"/>
          <a:srcRect/>
          <a:stretch>
            <a:fillRect/>
          </a:stretch>
        </p:blipFill>
        <p:spPr bwMode="auto">
          <a:xfrm>
            <a:off x="2085975" y="1628775"/>
            <a:ext cx="4972050" cy="3600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a:solidFill>
                  <a:schemeClr val="accent1"/>
                </a:solidFill>
              </a:rPr>
              <a:t>In-built </a:t>
            </a:r>
            <a:r>
              <a:rPr lang="en-AU" dirty="0" smtClean="0">
                <a:solidFill>
                  <a:schemeClr val="accent1"/>
                </a:solidFill>
              </a:rPr>
              <a:t>Knowledge</a:t>
            </a:r>
            <a:endParaRPr lang="en-AU" dirty="0"/>
          </a:p>
        </p:txBody>
      </p:sp>
      <p:sp>
        <p:nvSpPr>
          <p:cNvPr id="3" name="Content Placeholder 2"/>
          <p:cNvSpPr>
            <a:spLocks noGrp="1"/>
          </p:cNvSpPr>
          <p:nvPr>
            <p:ph idx="1"/>
          </p:nvPr>
        </p:nvSpPr>
        <p:spPr/>
        <p:txBody>
          <a:bodyPr/>
          <a:lstStyle/>
          <a:p>
            <a:pPr>
              <a:buNone/>
            </a:pPr>
            <a:endParaRPr lang="en-AU" dirty="0" smtClean="0"/>
          </a:p>
          <a:p>
            <a:endParaRPr lang="en-AU" dirty="0" smtClean="0"/>
          </a:p>
        </p:txBody>
      </p:sp>
      <p:pic>
        <p:nvPicPr>
          <p:cNvPr id="5" name="Picture 4"/>
          <p:cNvPicPr/>
          <p:nvPr/>
        </p:nvPicPr>
        <p:blipFill>
          <a:blip r:embed="rId2" cstate="print"/>
          <a:srcRect/>
          <a:stretch>
            <a:fillRect/>
          </a:stretch>
        </p:blipFill>
        <p:spPr bwMode="auto">
          <a:xfrm>
            <a:off x="1668305" y="1729486"/>
            <a:ext cx="5731510" cy="509272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AU" dirty="0" smtClean="0">
                <a:solidFill>
                  <a:schemeClr val="accent1"/>
                </a:solidFill>
              </a:rPr>
              <a:t>Case Example – Reporting</a:t>
            </a:r>
            <a:endParaRPr lang="en-AU" dirty="0"/>
          </a:p>
        </p:txBody>
      </p:sp>
      <p:sp>
        <p:nvSpPr>
          <p:cNvPr id="3" name="Content Placeholder 2"/>
          <p:cNvSpPr>
            <a:spLocks noGrp="1"/>
          </p:cNvSpPr>
          <p:nvPr>
            <p:ph idx="1"/>
          </p:nvPr>
        </p:nvSpPr>
        <p:spPr/>
        <p:txBody>
          <a:bodyPr/>
          <a:lstStyle/>
          <a:p>
            <a:r>
              <a:rPr lang="en-AU" dirty="0" smtClean="0"/>
              <a:t>All reports can now utilise Veeam objects</a:t>
            </a:r>
          </a:p>
          <a:p>
            <a:r>
              <a:rPr lang="en-AU" dirty="0" smtClean="0"/>
              <a:t>Can see the whole environment</a:t>
            </a:r>
          </a:p>
          <a:p>
            <a:endParaRPr lang="en-AU" dirty="0" smtClean="0"/>
          </a:p>
          <a:p>
            <a:pPr>
              <a:buNone/>
            </a:pPr>
            <a:endParaRPr lang="en-AU"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dirty="0"/>
          </a:p>
        </p:txBody>
      </p:sp>
      <p:pic>
        <p:nvPicPr>
          <p:cNvPr id="6" name="Content Placeholder 5" descr="IMG_3461.JPG"/>
          <p:cNvPicPr>
            <a:picLocks noGrp="1" noChangeAspect="1"/>
          </p:cNvPicPr>
          <p:nvPr>
            <p:ph idx="1"/>
          </p:nvPr>
        </p:nvPicPr>
        <p:blipFill>
          <a:blip r:embed="rId3" cstate="print"/>
          <a:stretch>
            <a:fillRect/>
          </a:stretch>
        </p:blipFill>
        <p:spPr>
          <a:xfrm>
            <a:off x="4829002" y="476672"/>
            <a:ext cx="3552395" cy="5328592"/>
          </a:xfrm>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85729"/>
            <a:ext cx="7758138" cy="1214446"/>
          </a:xfrm>
        </p:spPr>
        <p:txBody>
          <a:bodyPr/>
          <a:lstStyle/>
          <a:p>
            <a:pPr>
              <a:buNone/>
            </a:pPr>
            <a:r>
              <a:rPr lang="en-AU" dirty="0" smtClean="0"/>
              <a:t>In-built Knowledge</a:t>
            </a:r>
          </a:p>
          <a:p>
            <a:pPr>
              <a:buNone/>
            </a:pPr>
            <a:endParaRPr lang="en-AU" dirty="0" smtClean="0"/>
          </a:p>
          <a:p>
            <a:pPr>
              <a:buNone/>
            </a:pPr>
            <a:endParaRPr lang="en-AU" dirty="0" smtClean="0"/>
          </a:p>
          <a:p>
            <a:endParaRPr lang="en-AU" dirty="0" smtClean="0"/>
          </a:p>
        </p:txBody>
      </p:sp>
      <p:pic>
        <p:nvPicPr>
          <p:cNvPr id="2050" name="Picture 2"/>
          <p:cNvPicPr>
            <a:picLocks noChangeAspect="1" noChangeArrowheads="1"/>
          </p:cNvPicPr>
          <p:nvPr/>
        </p:nvPicPr>
        <p:blipFill>
          <a:blip r:embed="rId2" cstate="print"/>
          <a:srcRect/>
          <a:stretch>
            <a:fillRect/>
          </a:stretch>
        </p:blipFill>
        <p:spPr bwMode="auto">
          <a:xfrm>
            <a:off x="0" y="0"/>
            <a:ext cx="9144000" cy="684231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AU" dirty="0" smtClean="0">
                <a:solidFill>
                  <a:schemeClr val="accent1"/>
                </a:solidFill>
              </a:rPr>
              <a:t>Summary</a:t>
            </a:r>
            <a:endParaRPr lang="en-AU" dirty="0"/>
          </a:p>
        </p:txBody>
      </p:sp>
      <p:sp>
        <p:nvSpPr>
          <p:cNvPr id="3" name="Content Placeholder 2"/>
          <p:cNvSpPr>
            <a:spLocks noGrp="1"/>
          </p:cNvSpPr>
          <p:nvPr>
            <p:ph idx="1"/>
          </p:nvPr>
        </p:nvSpPr>
        <p:spPr/>
        <p:txBody>
          <a:bodyPr>
            <a:normAutofit/>
          </a:bodyPr>
          <a:lstStyle/>
          <a:p>
            <a:r>
              <a:rPr lang="en-AU" dirty="0" smtClean="0"/>
              <a:t>Single view of the environment in SCOM</a:t>
            </a:r>
          </a:p>
          <a:p>
            <a:r>
              <a:rPr lang="en-AU" dirty="0" smtClean="0"/>
              <a:t>Simple installation</a:t>
            </a:r>
          </a:p>
          <a:p>
            <a:r>
              <a:rPr lang="en-AU" dirty="0" smtClean="0"/>
              <a:t>In-built knowledge</a:t>
            </a:r>
          </a:p>
          <a:p>
            <a:r>
              <a:rPr lang="en-AU" dirty="0" smtClean="0"/>
              <a:t>Faster resolution time - proactive</a:t>
            </a:r>
          </a:p>
          <a:p>
            <a:r>
              <a:rPr lang="en-AU" dirty="0" smtClean="0"/>
              <a:t>Improved service availability</a:t>
            </a:r>
          </a:p>
          <a:p>
            <a:r>
              <a:rPr lang="en-AU" dirty="0" smtClean="0"/>
              <a:t>IT as a strategic asset</a:t>
            </a:r>
          </a:p>
          <a:p>
            <a:endParaRPr lang="en-AU"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AU" dirty="0" smtClean="0"/>
              <a:t>Unity in Business Continuity</a:t>
            </a:r>
            <a:endParaRPr lang="en-AU" dirty="0"/>
          </a:p>
        </p:txBody>
      </p:sp>
      <p:sp>
        <p:nvSpPr>
          <p:cNvPr id="5" name="Subtitle 4"/>
          <p:cNvSpPr>
            <a:spLocks noGrp="1"/>
          </p:cNvSpPr>
          <p:nvPr>
            <p:ph type="subTitle" idx="1"/>
          </p:nvPr>
        </p:nvSpPr>
        <p:spPr/>
        <p:txBody>
          <a:bodyPr/>
          <a:lstStyle/>
          <a:p>
            <a:endParaRPr lang="en-AU"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hyper-v.png"/>
          <p:cNvPicPr>
            <a:picLocks noGrp="1" noChangeAspect="1"/>
          </p:cNvPicPr>
          <p:nvPr>
            <p:ph idx="1"/>
          </p:nvPr>
        </p:nvPicPr>
        <p:blipFill>
          <a:blip r:embed="rId2" cstate="print">
            <a:lum contrast="100000"/>
          </a:blip>
          <a:stretch>
            <a:fillRect/>
          </a:stretch>
        </p:blipFill>
        <p:spPr>
          <a:xfrm>
            <a:off x="1448342" y="2636912"/>
            <a:ext cx="6247316" cy="2489782"/>
          </a:xfrm>
          <a:prstGeom prst="rect">
            <a:avLst/>
          </a:prstGeom>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Veeam Backup &amp; Replication for Hyper-V</a:t>
            </a:r>
            <a:endParaRPr lang="en-AU" dirty="0"/>
          </a:p>
        </p:txBody>
      </p:sp>
      <p:sp>
        <p:nvSpPr>
          <p:cNvPr id="4" name="Content Placeholder 1"/>
          <p:cNvSpPr txBox="1">
            <a:spLocks noGrp="1"/>
          </p:cNvSpPr>
          <p:nvPr>
            <p:ph idx="1"/>
          </p:nvPr>
        </p:nvSpPr>
        <p:spPr/>
        <p:txBody>
          <a:bodyPr>
            <a:normAutofit/>
          </a:bodyPr>
          <a:lstStyle/>
          <a:p>
            <a:pPr marL="347472" marR="0" lvl="0" indent="-347472"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i="0" u="none" strike="noStrike" kern="1200" cap="none" spc="0" normalizeH="0" baseline="0" noProof="0" dirty="0" smtClean="0">
                <a:ln>
                  <a:noFill/>
                </a:ln>
                <a:solidFill>
                  <a:schemeClr val="tx1">
                    <a:lumMod val="85000"/>
                    <a:lumOff val="15000"/>
                  </a:schemeClr>
                </a:solidFill>
                <a:effectLst/>
                <a:uLnTx/>
                <a:uFillTx/>
                <a:latin typeface="Arial" pitchFamily="34" charset="0"/>
                <a:ea typeface="+mn-ea"/>
                <a:cs typeface="Arial" pitchFamily="34" charset="0"/>
              </a:rPr>
              <a:t>1: </a:t>
            </a:r>
            <a:r>
              <a:rPr kumimoji="0" lang="en-US" i="0" u="none" strike="noStrike" kern="1200" cap="none" spc="0" normalizeH="0" noProof="0" dirty="0" smtClean="0">
                <a:ln>
                  <a:noFill/>
                </a:ln>
                <a:solidFill>
                  <a:schemeClr val="tx1">
                    <a:lumMod val="85000"/>
                    <a:lumOff val="15000"/>
                  </a:schemeClr>
                </a:solidFill>
                <a:effectLst/>
                <a:uLnTx/>
                <a:uFillTx/>
                <a:latin typeface="Arial" pitchFamily="34" charset="0"/>
                <a:ea typeface="+mn-ea"/>
                <a:cs typeface="Arial" pitchFamily="34" charset="0"/>
              </a:rPr>
              <a:t> </a:t>
            </a:r>
            <a:r>
              <a:rPr kumimoji="0" lang="en-US" i="0" u="none" strike="noStrike" kern="1200" cap="none" spc="0" normalizeH="0" baseline="0" noProof="0" dirty="0" smtClean="0">
                <a:ln>
                  <a:noFill/>
                </a:ln>
                <a:solidFill>
                  <a:schemeClr val="tx1">
                    <a:lumMod val="85000"/>
                    <a:lumOff val="15000"/>
                  </a:schemeClr>
                </a:solidFill>
                <a:effectLst/>
                <a:uLnTx/>
                <a:uFillTx/>
                <a:latin typeface="Arial" pitchFamily="34" charset="0"/>
                <a:ea typeface="+mn-ea"/>
                <a:cs typeface="Arial" pitchFamily="34" charset="0"/>
              </a:rPr>
              <a:t>Image-based</a:t>
            </a:r>
            <a:r>
              <a:rPr kumimoji="0" lang="en-US" i="0" u="none" strike="noStrike" kern="1200" cap="none" spc="0" normalizeH="0" noProof="0" dirty="0" smtClean="0">
                <a:ln>
                  <a:noFill/>
                </a:ln>
                <a:solidFill>
                  <a:schemeClr val="tx1">
                    <a:lumMod val="85000"/>
                    <a:lumOff val="15000"/>
                  </a:schemeClr>
                </a:solidFill>
                <a:effectLst/>
                <a:uLnTx/>
                <a:uFillTx/>
                <a:latin typeface="Arial" pitchFamily="34" charset="0"/>
                <a:ea typeface="+mn-ea"/>
                <a:cs typeface="Arial" pitchFamily="34" charset="0"/>
              </a:rPr>
              <a:t> backup and replication</a:t>
            </a:r>
            <a:endParaRPr kumimoji="0" lang="en-US" b="0" i="0" u="none" strike="noStrike" kern="1200" cap="none" spc="0" normalizeH="0" baseline="0" noProof="0" dirty="0" smtClean="0">
              <a:ln>
                <a:noFill/>
              </a:ln>
              <a:solidFill>
                <a:schemeClr val="tx1">
                  <a:lumMod val="85000"/>
                  <a:lumOff val="15000"/>
                </a:schemeClr>
              </a:solidFill>
              <a:effectLst/>
              <a:uLnTx/>
              <a:uFillTx/>
              <a:latin typeface="Arial" pitchFamily="34" charset="0"/>
              <a:ea typeface="+mn-ea"/>
              <a:cs typeface="Arial" pitchFamily="34" charset="0"/>
            </a:endParaRPr>
          </a:p>
          <a:p>
            <a:pPr marL="347472" marR="0" lvl="0" indent="-347472" defTabSz="914400" rtl="0" eaLnBrk="1" fontAlgn="auto" latinLnBrk="0" hangingPunct="1">
              <a:lnSpc>
                <a:spcPct val="100000"/>
              </a:lnSpc>
              <a:spcBef>
                <a:spcPts val="1800"/>
              </a:spcBef>
              <a:spcAft>
                <a:spcPts val="0"/>
              </a:spcAft>
              <a:buClrTx/>
              <a:buSzTx/>
              <a:buFont typeface="Arial" pitchFamily="34" charset="0"/>
              <a:buNone/>
              <a:tabLst/>
              <a:defRPr/>
            </a:pPr>
            <a:r>
              <a:rPr lang="en-US" noProof="0" dirty="0" smtClean="0">
                <a:solidFill>
                  <a:schemeClr val="tx1">
                    <a:lumMod val="85000"/>
                    <a:lumOff val="15000"/>
                  </a:schemeClr>
                </a:solidFill>
                <a:latin typeface="Arial" pitchFamily="34" charset="0"/>
                <a:cs typeface="Arial" pitchFamily="34" charset="0"/>
              </a:rPr>
              <a:t>2:  Changed block tracking</a:t>
            </a:r>
            <a:endParaRPr kumimoji="0" lang="en-US" b="1" i="0" u="none" strike="noStrike" kern="1200" cap="none" spc="0" normalizeH="0" baseline="0" noProof="0" dirty="0" smtClean="0">
              <a:ln>
                <a:noFill/>
              </a:ln>
              <a:solidFill>
                <a:schemeClr val="tx1">
                  <a:lumMod val="85000"/>
                  <a:lumOff val="15000"/>
                </a:schemeClr>
              </a:solidFill>
              <a:effectLst/>
              <a:uLnTx/>
              <a:uFillTx/>
              <a:latin typeface="Arial" pitchFamily="34" charset="0"/>
              <a:ea typeface="+mn-ea"/>
              <a:cs typeface="Arial" pitchFamily="34" charset="0"/>
            </a:endParaRPr>
          </a:p>
          <a:p>
            <a:pPr marL="347472" marR="0" lvl="0" indent="-347472" defTabSz="914400" rtl="0" eaLnBrk="1" fontAlgn="auto" latinLnBrk="0" hangingPunct="1">
              <a:lnSpc>
                <a:spcPct val="100000"/>
              </a:lnSpc>
              <a:spcBef>
                <a:spcPts val="1800"/>
              </a:spcBef>
              <a:spcAft>
                <a:spcPts val="0"/>
              </a:spcAft>
              <a:buClrTx/>
              <a:buSzTx/>
              <a:buFont typeface="Arial" pitchFamily="34" charset="0"/>
              <a:buNone/>
              <a:tabLst/>
              <a:defRPr/>
            </a:pPr>
            <a:r>
              <a:rPr lang="en-US" dirty="0" smtClean="0">
                <a:solidFill>
                  <a:schemeClr val="tx1">
                    <a:lumMod val="85000"/>
                    <a:lumOff val="15000"/>
                  </a:schemeClr>
                </a:solidFill>
                <a:latin typeface="Arial" pitchFamily="34" charset="0"/>
                <a:cs typeface="Arial" pitchFamily="34" charset="0"/>
              </a:rPr>
              <a:t>3:  Deduplication and compression</a:t>
            </a:r>
            <a:endParaRPr kumimoji="0" lang="en-US" i="0" u="none" strike="noStrike" kern="1200" cap="none" spc="0" normalizeH="0" baseline="0" noProof="0" dirty="0">
              <a:ln>
                <a:noFill/>
              </a:ln>
              <a:solidFill>
                <a:schemeClr val="tx1">
                  <a:lumMod val="85000"/>
                  <a:lumOff val="15000"/>
                </a:schemeClr>
              </a:solidFill>
              <a:effectLst/>
              <a:uLnTx/>
              <a:uFillTx/>
              <a:latin typeface="Arial" pitchFamily="34" charset="0"/>
              <a:ea typeface="+mn-ea"/>
              <a:cs typeface="Arial" pitchFamily="34" charset="0"/>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dirty="0" smtClean="0">
                <a:solidFill>
                  <a:schemeClr val="accent1"/>
                </a:solidFill>
                <a:latin typeface="Arial" pitchFamily="34" charset="0"/>
                <a:ea typeface="+mn-ea"/>
                <a:cs typeface="Arial" pitchFamily="34" charset="0"/>
              </a:rPr>
              <a:t>Image-based Backup and Replication</a:t>
            </a:r>
            <a:br>
              <a:rPr lang="en-US" dirty="0" smtClean="0">
                <a:solidFill>
                  <a:schemeClr val="accent1"/>
                </a:solidFill>
                <a:latin typeface="Arial" pitchFamily="34" charset="0"/>
                <a:ea typeface="+mn-ea"/>
                <a:cs typeface="Arial" pitchFamily="34" charset="0"/>
              </a:rPr>
            </a:br>
            <a:endParaRPr lang="en-AU" dirty="0">
              <a:solidFill>
                <a:schemeClr val="accent1"/>
              </a:solidFill>
            </a:endParaRPr>
          </a:p>
        </p:txBody>
      </p:sp>
      <p:sp>
        <p:nvSpPr>
          <p:cNvPr id="3" name="Content Placeholder 2"/>
          <p:cNvSpPr>
            <a:spLocks noGrp="1"/>
          </p:cNvSpPr>
          <p:nvPr>
            <p:ph idx="1"/>
          </p:nvPr>
        </p:nvSpPr>
        <p:spPr/>
        <p:txBody>
          <a:bodyPr/>
          <a:lstStyle/>
          <a:p>
            <a:r>
              <a:rPr lang="en-AU" dirty="0"/>
              <a:t>Single solution for backup and replication: </a:t>
            </a:r>
          </a:p>
          <a:p>
            <a:pPr lvl="1"/>
            <a:r>
              <a:rPr lang="en-AU" dirty="0"/>
              <a:t>1 approach, 1 license</a:t>
            </a:r>
          </a:p>
          <a:p>
            <a:r>
              <a:rPr lang="en-AU" dirty="0"/>
              <a:t>Includes file-level recovery and failover to previous restore points</a:t>
            </a:r>
          </a:p>
          <a:p>
            <a:r>
              <a:rPr lang="en-AU" dirty="0"/>
              <a:t>Includes Failback</a:t>
            </a:r>
          </a:p>
          <a:p>
            <a:r>
              <a:rPr lang="en-AU" dirty="0"/>
              <a:t>Restore to any Hyper-V host</a:t>
            </a:r>
          </a:p>
          <a:p>
            <a:endParaRPr lang="en-AU"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Scalability</a:t>
            </a:r>
            <a:endParaRPr lang="en-AU" dirty="0"/>
          </a:p>
        </p:txBody>
      </p:sp>
      <p:sp>
        <p:nvSpPr>
          <p:cNvPr id="3" name="Content Placeholder 2"/>
          <p:cNvSpPr>
            <a:spLocks noGrp="1"/>
          </p:cNvSpPr>
          <p:nvPr>
            <p:ph idx="1"/>
          </p:nvPr>
        </p:nvSpPr>
        <p:spPr/>
        <p:txBody>
          <a:bodyPr>
            <a:normAutofit fontScale="92500" lnSpcReduction="10000"/>
          </a:bodyPr>
          <a:lstStyle/>
          <a:p>
            <a:r>
              <a:rPr lang="en-AU" dirty="0"/>
              <a:t>Enhanced distributed architecture</a:t>
            </a:r>
          </a:p>
          <a:p>
            <a:pPr lvl="1"/>
            <a:r>
              <a:rPr lang="en-AU" dirty="0"/>
              <a:t>Before: Backup Server</a:t>
            </a:r>
            <a:br>
              <a:rPr lang="en-AU" dirty="0"/>
            </a:br>
            <a:r>
              <a:rPr lang="en-AU" dirty="0"/>
              <a:t>Now: Backup Server + Proxy Server + Repository Server</a:t>
            </a:r>
          </a:p>
          <a:p>
            <a:pPr lvl="1"/>
            <a:r>
              <a:rPr lang="en-AU" dirty="0"/>
              <a:t>Also allows backup to remote storage/over WAN</a:t>
            </a:r>
            <a:br>
              <a:rPr lang="en-AU" dirty="0"/>
            </a:br>
            <a:r>
              <a:rPr lang="en-AU" dirty="0"/>
              <a:t>(e.g. cloud-based backup)</a:t>
            </a:r>
          </a:p>
          <a:p>
            <a:r>
              <a:rPr lang="en-AU" dirty="0"/>
              <a:t>Intelligent load balancing—within and across jobs</a:t>
            </a:r>
          </a:p>
          <a:p>
            <a:pPr lvl="1"/>
            <a:r>
              <a:rPr lang="en-AU" dirty="0"/>
              <a:t>Not just round robin—considers connections,</a:t>
            </a:r>
            <a:br>
              <a:rPr lang="en-AU" dirty="0"/>
            </a:br>
            <a:r>
              <a:rPr lang="en-AU" dirty="0"/>
              <a:t>parallel tasks, etc.</a:t>
            </a:r>
          </a:p>
          <a:p>
            <a:pPr lvl="1"/>
            <a:r>
              <a:rPr lang="en-AU" dirty="0"/>
              <a:t>Eliminates backup storms and target saturation</a:t>
            </a:r>
            <a:br>
              <a:rPr lang="en-AU" dirty="0"/>
            </a:br>
            <a:r>
              <a:rPr lang="en-AU" dirty="0"/>
              <a:t>(problems reported by users of other backup tools)</a:t>
            </a:r>
          </a:p>
          <a:p>
            <a:endParaRPr lang="en-AU"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Changed Block Tracking</a:t>
            </a:r>
            <a:endParaRPr lang="en-AU" dirty="0"/>
          </a:p>
        </p:txBody>
      </p:sp>
      <p:sp>
        <p:nvSpPr>
          <p:cNvPr id="4" name="Content Placeholder 3"/>
          <p:cNvSpPr>
            <a:spLocks noGrp="1"/>
          </p:cNvSpPr>
          <p:nvPr>
            <p:ph idx="1"/>
          </p:nvPr>
        </p:nvSpPr>
        <p:spPr/>
        <p:txBody>
          <a:bodyPr>
            <a:normAutofit fontScale="92500"/>
          </a:bodyPr>
          <a:lstStyle/>
          <a:p>
            <a:r>
              <a:rPr lang="en-AU" dirty="0" err="1"/>
              <a:t>Veeam</a:t>
            </a:r>
            <a:r>
              <a:rPr lang="en-AU" dirty="0"/>
              <a:t> technology that maintains a list of blocks that</a:t>
            </a:r>
            <a:br>
              <a:rPr lang="en-AU" dirty="0"/>
            </a:br>
            <a:r>
              <a:rPr lang="en-AU" dirty="0"/>
              <a:t>have changed</a:t>
            </a:r>
          </a:p>
          <a:p>
            <a:pPr lvl="1"/>
            <a:r>
              <a:rPr lang="en-AU" dirty="0"/>
              <a:t>Works with cluster shared volumes (CSVs)</a:t>
            </a:r>
          </a:p>
          <a:p>
            <a:r>
              <a:rPr lang="en-AU" dirty="0"/>
              <a:t>Facilitates incremental backup and replication</a:t>
            </a:r>
          </a:p>
          <a:p>
            <a:pPr lvl="1"/>
            <a:r>
              <a:rPr lang="en-AU" dirty="0"/>
              <a:t>Only transfer changed blocks</a:t>
            </a:r>
          </a:p>
          <a:p>
            <a:pPr lvl="1"/>
            <a:r>
              <a:rPr lang="en-AU" dirty="0"/>
              <a:t>Eliminates need to perform a comparison</a:t>
            </a:r>
          </a:p>
          <a:p>
            <a:r>
              <a:rPr lang="en-AU" dirty="0"/>
              <a:t>Reduces backup window: 10x faster</a:t>
            </a:r>
            <a:br>
              <a:rPr lang="en-AU" dirty="0"/>
            </a:br>
            <a:r>
              <a:rPr lang="en-AU" dirty="0"/>
              <a:t>Enables near-continuous data protection (near-CDP)</a:t>
            </a:r>
          </a:p>
          <a:p>
            <a:endParaRPr lang="en-AU" dirty="0"/>
          </a:p>
          <a:p>
            <a:endParaRPr lang="en-AU" dirty="0"/>
          </a:p>
          <a:p>
            <a:endParaRPr lang="en-AU"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Changed Block Tracking</a:t>
            </a:r>
            <a:endParaRPr lang="en-AU" dirty="0"/>
          </a:p>
        </p:txBody>
      </p:sp>
      <p:pic>
        <p:nvPicPr>
          <p:cNvPr id="4" name="Content Placeholder 3" descr="Changed block tracking.jpg"/>
          <p:cNvPicPr>
            <a:picLocks noGrp="1" noChangeAspect="1"/>
          </p:cNvPicPr>
          <p:nvPr>
            <p:ph idx="1"/>
          </p:nvPr>
        </p:nvPicPr>
        <p:blipFill>
          <a:blip r:embed="rId2" cstate="print"/>
          <a:stretch>
            <a:fillRect/>
          </a:stretch>
        </p:blipFill>
        <p:spPr>
          <a:xfrm>
            <a:off x="251520" y="1772816"/>
            <a:ext cx="8794341" cy="4464496"/>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De-duplication and Compression</a:t>
            </a:r>
            <a:endParaRPr lang="en-AU" dirty="0"/>
          </a:p>
        </p:txBody>
      </p:sp>
      <p:sp>
        <p:nvSpPr>
          <p:cNvPr id="4" name="Content Placeholder 3"/>
          <p:cNvSpPr>
            <a:spLocks noGrp="1"/>
          </p:cNvSpPr>
          <p:nvPr>
            <p:ph idx="1"/>
          </p:nvPr>
        </p:nvSpPr>
        <p:spPr/>
        <p:txBody>
          <a:bodyPr/>
          <a:lstStyle/>
          <a:p>
            <a:r>
              <a:rPr lang="en-AU" dirty="0"/>
              <a:t>Same proven technology </a:t>
            </a:r>
            <a:r>
              <a:rPr lang="en-AU" dirty="0" err="1"/>
              <a:t>Veeam</a:t>
            </a:r>
            <a:r>
              <a:rPr lang="en-AU" dirty="0"/>
              <a:t> has for VMware</a:t>
            </a:r>
          </a:p>
          <a:p>
            <a:r>
              <a:rPr lang="en-AU" dirty="0"/>
              <a:t>Leverages existing storage</a:t>
            </a:r>
          </a:p>
          <a:p>
            <a:r>
              <a:rPr lang="en-AU" dirty="0"/>
              <a:t>Optimizes hardware utilization</a:t>
            </a:r>
          </a:p>
          <a:p>
            <a:pPr lvl="1"/>
            <a:r>
              <a:rPr lang="en-AU" dirty="0"/>
              <a:t>Only transfer (and store) unique blocks</a:t>
            </a:r>
          </a:p>
          <a:p>
            <a:r>
              <a:rPr lang="en-AU" dirty="0"/>
              <a:t>Minimizes cost and complexity</a:t>
            </a:r>
          </a:p>
          <a:p>
            <a:pPr lvl="1"/>
            <a:r>
              <a:rPr lang="en-AU" dirty="0"/>
              <a:t>Everything is built-in</a:t>
            </a:r>
          </a:p>
          <a:p>
            <a:endParaRPr lang="en-AU" dirty="0"/>
          </a:p>
          <a:p>
            <a:endParaRPr lang="en-AU"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dirty="0"/>
          </a:p>
        </p:txBody>
      </p:sp>
      <p:pic>
        <p:nvPicPr>
          <p:cNvPr id="6" name="Content Placeholder 5" descr="IMG_3463.JPG"/>
          <p:cNvPicPr>
            <a:picLocks noGrp="1" noChangeAspect="1"/>
          </p:cNvPicPr>
          <p:nvPr>
            <p:ph idx="1"/>
          </p:nvPr>
        </p:nvPicPr>
        <p:blipFill>
          <a:blip r:embed="rId3" cstate="print"/>
          <a:stretch>
            <a:fillRect/>
          </a:stretch>
        </p:blipFill>
        <p:spPr>
          <a:xfrm>
            <a:off x="611560" y="404664"/>
            <a:ext cx="3672408" cy="5508611"/>
          </a:xfrm>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De-duplication and Compression</a:t>
            </a:r>
            <a:endParaRPr lang="en-AU" dirty="0"/>
          </a:p>
        </p:txBody>
      </p:sp>
      <p:pic>
        <p:nvPicPr>
          <p:cNvPr id="4" name="Content Placeholder 3" descr="Deduplication and compression.jpg"/>
          <p:cNvPicPr>
            <a:picLocks noGrp="1" noChangeAspect="1"/>
          </p:cNvPicPr>
          <p:nvPr>
            <p:ph idx="1"/>
          </p:nvPr>
        </p:nvPicPr>
        <p:blipFill>
          <a:blip r:embed="rId2" cstate="print"/>
          <a:stretch>
            <a:fillRect/>
          </a:stretch>
        </p:blipFill>
        <p:spPr>
          <a:xfrm>
            <a:off x="467544" y="1772816"/>
            <a:ext cx="8351188" cy="446449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AU" dirty="0" smtClean="0"/>
              <a:t>Demo</a:t>
            </a:r>
            <a:endParaRPr lang="en-AU" dirty="0"/>
          </a:p>
        </p:txBody>
      </p:sp>
      <p:sp>
        <p:nvSpPr>
          <p:cNvPr id="5" name="Subtitle 4"/>
          <p:cNvSpPr>
            <a:spLocks noGrp="1"/>
          </p:cNvSpPr>
          <p:nvPr>
            <p:ph type="subTitle" idx="1"/>
          </p:nvPr>
        </p:nvSpPr>
        <p:spPr/>
        <p:txBody>
          <a:bodyPr/>
          <a:lstStyle/>
          <a:p>
            <a:r>
              <a:rPr lang="en-AU" dirty="0" smtClean="0"/>
              <a:t>Hyper-V VM Recovery</a:t>
            </a:r>
            <a:endParaRPr lang="en-AU"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dirty="0"/>
          </a:p>
        </p:txBody>
      </p:sp>
      <p:pic>
        <p:nvPicPr>
          <p:cNvPr id="6" name="4. HyperV VM recovery.wmv">
            <a:hlinkClick r:id="" action="ppaction://media"/>
          </p:cNvPr>
          <p:cNvPicPr>
            <a:picLocks noGrp="1" noRot="1" noChangeAspect="1"/>
          </p:cNvPicPr>
          <p:nvPr>
            <p:ph idx="1"/>
            <a:videoFile r:link="rId1"/>
          </p:nvPr>
        </p:nvPicPr>
        <p:blipFill>
          <a:blip r:embed="rId3" cstate="print"/>
          <a:stretch>
            <a:fillRect/>
          </a:stretch>
        </p:blipFill>
        <p:spPr>
          <a:xfrm>
            <a:off x="0" y="0"/>
            <a:ext cx="9144000" cy="6858001"/>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dirty="0" smtClean="0"/>
              <a:t>Demo</a:t>
            </a:r>
            <a:endParaRPr lang="en-AU" dirty="0"/>
          </a:p>
        </p:txBody>
      </p:sp>
      <p:sp>
        <p:nvSpPr>
          <p:cNvPr id="5" name="Subtitle 4"/>
          <p:cNvSpPr>
            <a:spLocks noGrp="1"/>
          </p:cNvSpPr>
          <p:nvPr>
            <p:ph type="body" idx="1"/>
          </p:nvPr>
        </p:nvSpPr>
        <p:spPr/>
        <p:txBody>
          <a:bodyPr/>
          <a:lstStyle/>
          <a:p>
            <a:r>
              <a:rPr lang="en-AU" dirty="0" smtClean="0"/>
              <a:t>Hyper-V file-level recovery</a:t>
            </a:r>
            <a:endParaRPr lang="en-AU"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pic>
        <p:nvPicPr>
          <p:cNvPr id="4" name="3. HyperV file restore in VEM.wmv">
            <a:hlinkClick r:id="" action="ppaction://media"/>
          </p:cNvPr>
          <p:cNvPicPr>
            <a:picLocks noGrp="1" noRot="1" noChangeAspect="1"/>
          </p:cNvPicPr>
          <p:nvPr>
            <p:ph idx="1"/>
            <a:videoFile r:link="rId1"/>
          </p:nvPr>
        </p:nvPicPr>
        <p:blipFill>
          <a:blip r:embed="rId3" cstate="print"/>
          <a:stretch>
            <a:fillRect/>
          </a:stretch>
        </p:blipFill>
        <p:spPr>
          <a:xfrm>
            <a:off x="0" y="0"/>
            <a:ext cx="9143999" cy="68580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dirty="0" smtClean="0"/>
              <a:t>Demo</a:t>
            </a:r>
            <a:endParaRPr lang="en-AU" dirty="0"/>
          </a:p>
        </p:txBody>
      </p:sp>
      <p:sp>
        <p:nvSpPr>
          <p:cNvPr id="5" name="Subtitle 4"/>
          <p:cNvSpPr>
            <a:spLocks noGrp="1"/>
          </p:cNvSpPr>
          <p:nvPr>
            <p:ph type="body" idx="1"/>
          </p:nvPr>
        </p:nvSpPr>
        <p:spPr/>
        <p:txBody>
          <a:bodyPr/>
          <a:lstStyle/>
          <a:p>
            <a:r>
              <a:rPr lang="en-AU" dirty="0" smtClean="0"/>
              <a:t>Hyper-V Failover and Failback</a:t>
            </a:r>
            <a:endParaRPr lang="en-AU" dirty="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dirty="0"/>
          </a:p>
        </p:txBody>
      </p:sp>
      <p:pic>
        <p:nvPicPr>
          <p:cNvPr id="6" name="6. HyperV failover and failback.wmv">
            <a:hlinkClick r:id="" action="ppaction://media"/>
          </p:cNvPr>
          <p:cNvPicPr>
            <a:picLocks noGrp="1" noRot="1" noChangeAspect="1"/>
          </p:cNvPicPr>
          <p:nvPr>
            <p:ph idx="1"/>
            <a:videoFile r:link="rId1"/>
          </p:nvPr>
        </p:nvPicPr>
        <p:blipFill>
          <a:blip r:embed="rId3" cstate="print"/>
          <a:stretch>
            <a:fillRect/>
          </a:stretch>
        </p:blipFill>
        <p:spPr>
          <a:xfrm>
            <a:off x="35496" y="0"/>
            <a:ext cx="9045272" cy="68580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Compliments DPM</a:t>
            </a:r>
            <a:endParaRPr lang="en-AU" dirty="0"/>
          </a:p>
        </p:txBody>
      </p:sp>
      <p:sp>
        <p:nvSpPr>
          <p:cNvPr id="3" name="Content Placeholder 2"/>
          <p:cNvSpPr>
            <a:spLocks noGrp="1"/>
          </p:cNvSpPr>
          <p:nvPr>
            <p:ph idx="1"/>
          </p:nvPr>
        </p:nvSpPr>
        <p:spPr/>
        <p:txBody>
          <a:bodyPr/>
          <a:lstStyle/>
          <a:p>
            <a:r>
              <a:rPr lang="en-AU" dirty="0" smtClean="0"/>
              <a:t>Data Protection Manager will still perform application-level backup and item restore</a:t>
            </a:r>
          </a:p>
          <a:p>
            <a:endParaRPr lang="en-AU" dirty="0" smtClean="0"/>
          </a:p>
          <a:p>
            <a:r>
              <a:rPr lang="en-AU" dirty="0" smtClean="0"/>
              <a:t>Veeam Backup and Replication jobs can be daisy-chained to DPM</a:t>
            </a:r>
            <a:endParaRPr lang="en-AU"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403648" y="260648"/>
            <a:ext cx="2160240" cy="1656184"/>
            <a:chOff x="6228184" y="5373216"/>
            <a:chExt cx="1508720" cy="1113928"/>
          </a:xfrm>
        </p:grpSpPr>
        <p:grpSp>
          <p:nvGrpSpPr>
            <p:cNvPr id="5" name="Group 64"/>
            <p:cNvGrpSpPr/>
            <p:nvPr/>
          </p:nvGrpSpPr>
          <p:grpSpPr>
            <a:xfrm>
              <a:off x="6228184" y="5373216"/>
              <a:ext cx="788640" cy="1110952"/>
              <a:chOff x="7540205" y="3673877"/>
              <a:chExt cx="392379" cy="643969"/>
            </a:xfrm>
          </p:grpSpPr>
          <p:pic>
            <p:nvPicPr>
              <p:cNvPr id="18" name="Picture 10" descr="E:\_VEEAM_files\datasheet-template\diagrams\nworks\diagram_graphics\serverEXSi.png"/>
              <p:cNvPicPr>
                <a:picLocks noChangeAspect="1" noChangeArrowheads="1"/>
              </p:cNvPicPr>
              <p:nvPr/>
            </p:nvPicPr>
            <p:blipFill>
              <a:blip r:embed="rId2" cstate="print"/>
              <a:srcRect l="32116" r="30401" b="32571"/>
              <a:stretch>
                <a:fillRect/>
              </a:stretch>
            </p:blipFill>
            <p:spPr bwMode="auto">
              <a:xfrm>
                <a:off x="7540205" y="3686274"/>
                <a:ext cx="392379" cy="631572"/>
              </a:xfrm>
              <a:prstGeom prst="rect">
                <a:avLst/>
              </a:prstGeom>
              <a:noFill/>
            </p:spPr>
          </p:pic>
          <p:pic>
            <p:nvPicPr>
              <p:cNvPr id="19" name="Picture 8" descr="E:\_VEEAM_files\datasheet-template\diagrams\nworks\diagram_graphics\serverarrow.png"/>
              <p:cNvPicPr>
                <a:picLocks noChangeAspect="1" noChangeArrowheads="1"/>
              </p:cNvPicPr>
              <p:nvPr/>
            </p:nvPicPr>
            <p:blipFill>
              <a:blip r:embed="rId3" cstate="print"/>
              <a:srcRect/>
              <a:stretch>
                <a:fillRect/>
              </a:stretch>
            </p:blipFill>
            <p:spPr bwMode="auto">
              <a:xfrm>
                <a:off x="7608959" y="3744126"/>
                <a:ext cx="247934" cy="180441"/>
              </a:xfrm>
              <a:prstGeom prst="rect">
                <a:avLst/>
              </a:prstGeom>
              <a:noFill/>
            </p:spPr>
          </p:pic>
          <p:pic>
            <p:nvPicPr>
              <p:cNvPr id="20" name="Picture 4" descr="E:\_VEEAM_files\datasheet-template\diagrams\nworks\diagram_graphics\blueboxvm.png"/>
              <p:cNvPicPr>
                <a:picLocks noChangeAspect="1" noChangeArrowheads="1"/>
              </p:cNvPicPr>
              <p:nvPr/>
            </p:nvPicPr>
            <p:blipFill>
              <a:blip r:embed="rId4" cstate="print"/>
              <a:srcRect/>
              <a:stretch>
                <a:fillRect/>
              </a:stretch>
            </p:blipFill>
            <p:spPr bwMode="auto">
              <a:xfrm>
                <a:off x="7737059" y="3673877"/>
                <a:ext cx="89532" cy="137741"/>
              </a:xfrm>
              <a:prstGeom prst="rect">
                <a:avLst/>
              </a:prstGeom>
              <a:noFill/>
            </p:spPr>
          </p:pic>
          <p:pic>
            <p:nvPicPr>
              <p:cNvPr id="21" name="Picture 4" descr="E:\_VEEAM_files\datasheet-template\diagrams\nworks\diagram_graphics\blueboxvm.png"/>
              <p:cNvPicPr>
                <a:picLocks noChangeAspect="1" noChangeArrowheads="1"/>
              </p:cNvPicPr>
              <p:nvPr/>
            </p:nvPicPr>
            <p:blipFill>
              <a:blip r:embed="rId4" cstate="print"/>
              <a:srcRect/>
              <a:stretch>
                <a:fillRect/>
              </a:stretch>
            </p:blipFill>
            <p:spPr bwMode="auto">
              <a:xfrm>
                <a:off x="7691586" y="3702793"/>
                <a:ext cx="89532" cy="137741"/>
              </a:xfrm>
              <a:prstGeom prst="rect">
                <a:avLst/>
              </a:prstGeom>
              <a:noFill/>
            </p:spPr>
          </p:pic>
          <p:pic>
            <p:nvPicPr>
              <p:cNvPr id="22" name="Picture 4" descr="E:\_VEEAM_files\datasheet-template\diagrams\nworks\diagram_graphics\blueboxvm.png"/>
              <p:cNvPicPr>
                <a:picLocks noChangeAspect="1" noChangeArrowheads="1"/>
              </p:cNvPicPr>
              <p:nvPr/>
            </p:nvPicPr>
            <p:blipFill>
              <a:blip r:embed="rId4" cstate="print"/>
              <a:srcRect/>
              <a:stretch>
                <a:fillRect/>
              </a:stretch>
            </p:blipFill>
            <p:spPr bwMode="auto">
              <a:xfrm>
                <a:off x="7641994" y="3731721"/>
                <a:ext cx="89532" cy="137741"/>
              </a:xfrm>
              <a:prstGeom prst="rect">
                <a:avLst/>
              </a:prstGeom>
              <a:noFill/>
            </p:spPr>
          </p:pic>
        </p:grpSp>
        <p:grpSp>
          <p:nvGrpSpPr>
            <p:cNvPr id="6" name="Group 64"/>
            <p:cNvGrpSpPr/>
            <p:nvPr/>
          </p:nvGrpSpPr>
          <p:grpSpPr>
            <a:xfrm>
              <a:off x="6588224" y="5376192"/>
              <a:ext cx="788640" cy="1110952"/>
              <a:chOff x="7540205" y="3673877"/>
              <a:chExt cx="392379" cy="643969"/>
            </a:xfrm>
          </p:grpSpPr>
          <p:pic>
            <p:nvPicPr>
              <p:cNvPr id="13" name="Picture 10" descr="E:\_VEEAM_files\datasheet-template\diagrams\nworks\diagram_graphics\serverEXSi.png"/>
              <p:cNvPicPr>
                <a:picLocks noChangeAspect="1" noChangeArrowheads="1"/>
              </p:cNvPicPr>
              <p:nvPr/>
            </p:nvPicPr>
            <p:blipFill>
              <a:blip r:embed="rId2" cstate="print"/>
              <a:srcRect l="32116" r="30401" b="32571"/>
              <a:stretch>
                <a:fillRect/>
              </a:stretch>
            </p:blipFill>
            <p:spPr bwMode="auto">
              <a:xfrm>
                <a:off x="7540205" y="3686274"/>
                <a:ext cx="392379" cy="631572"/>
              </a:xfrm>
              <a:prstGeom prst="rect">
                <a:avLst/>
              </a:prstGeom>
              <a:noFill/>
            </p:spPr>
          </p:pic>
          <p:pic>
            <p:nvPicPr>
              <p:cNvPr id="14" name="Picture 8" descr="E:\_VEEAM_files\datasheet-template\diagrams\nworks\diagram_graphics\serverarrow.png"/>
              <p:cNvPicPr>
                <a:picLocks noChangeAspect="1" noChangeArrowheads="1"/>
              </p:cNvPicPr>
              <p:nvPr/>
            </p:nvPicPr>
            <p:blipFill>
              <a:blip r:embed="rId3" cstate="print"/>
              <a:srcRect/>
              <a:stretch>
                <a:fillRect/>
              </a:stretch>
            </p:blipFill>
            <p:spPr bwMode="auto">
              <a:xfrm>
                <a:off x="7608959" y="3744126"/>
                <a:ext cx="247934" cy="180441"/>
              </a:xfrm>
              <a:prstGeom prst="rect">
                <a:avLst/>
              </a:prstGeom>
              <a:noFill/>
            </p:spPr>
          </p:pic>
          <p:pic>
            <p:nvPicPr>
              <p:cNvPr id="15" name="Picture 4" descr="E:\_VEEAM_files\datasheet-template\diagrams\nworks\diagram_graphics\blueboxvm.png"/>
              <p:cNvPicPr>
                <a:picLocks noChangeAspect="1" noChangeArrowheads="1"/>
              </p:cNvPicPr>
              <p:nvPr/>
            </p:nvPicPr>
            <p:blipFill>
              <a:blip r:embed="rId4" cstate="print"/>
              <a:srcRect/>
              <a:stretch>
                <a:fillRect/>
              </a:stretch>
            </p:blipFill>
            <p:spPr bwMode="auto">
              <a:xfrm>
                <a:off x="7737059" y="3673877"/>
                <a:ext cx="89532" cy="137741"/>
              </a:xfrm>
              <a:prstGeom prst="rect">
                <a:avLst/>
              </a:prstGeom>
              <a:noFill/>
            </p:spPr>
          </p:pic>
          <p:pic>
            <p:nvPicPr>
              <p:cNvPr id="16" name="Picture 4" descr="E:\_VEEAM_files\datasheet-template\diagrams\nworks\diagram_graphics\blueboxvm.png"/>
              <p:cNvPicPr>
                <a:picLocks noChangeAspect="1" noChangeArrowheads="1"/>
              </p:cNvPicPr>
              <p:nvPr/>
            </p:nvPicPr>
            <p:blipFill>
              <a:blip r:embed="rId4" cstate="print"/>
              <a:srcRect/>
              <a:stretch>
                <a:fillRect/>
              </a:stretch>
            </p:blipFill>
            <p:spPr bwMode="auto">
              <a:xfrm>
                <a:off x="7691586" y="3702793"/>
                <a:ext cx="89532" cy="137741"/>
              </a:xfrm>
              <a:prstGeom prst="rect">
                <a:avLst/>
              </a:prstGeom>
              <a:noFill/>
            </p:spPr>
          </p:pic>
          <p:pic>
            <p:nvPicPr>
              <p:cNvPr id="17" name="Picture 4" descr="E:\_VEEAM_files\datasheet-template\diagrams\nworks\diagram_graphics\blueboxvm.png"/>
              <p:cNvPicPr>
                <a:picLocks noChangeAspect="1" noChangeArrowheads="1"/>
              </p:cNvPicPr>
              <p:nvPr/>
            </p:nvPicPr>
            <p:blipFill>
              <a:blip r:embed="rId4" cstate="print"/>
              <a:srcRect/>
              <a:stretch>
                <a:fillRect/>
              </a:stretch>
            </p:blipFill>
            <p:spPr bwMode="auto">
              <a:xfrm>
                <a:off x="7641994" y="3731721"/>
                <a:ext cx="89532" cy="137741"/>
              </a:xfrm>
              <a:prstGeom prst="rect">
                <a:avLst/>
              </a:prstGeom>
              <a:noFill/>
            </p:spPr>
          </p:pic>
        </p:grpSp>
        <p:grpSp>
          <p:nvGrpSpPr>
            <p:cNvPr id="7" name="Group 64"/>
            <p:cNvGrpSpPr/>
            <p:nvPr/>
          </p:nvGrpSpPr>
          <p:grpSpPr>
            <a:xfrm>
              <a:off x="6948264" y="5376192"/>
              <a:ext cx="788640" cy="1110952"/>
              <a:chOff x="7540205" y="3673877"/>
              <a:chExt cx="392379" cy="643969"/>
            </a:xfrm>
          </p:grpSpPr>
          <p:pic>
            <p:nvPicPr>
              <p:cNvPr id="8" name="Picture 10" descr="E:\_VEEAM_files\datasheet-template\diagrams\nworks\diagram_graphics\serverEXSi.png"/>
              <p:cNvPicPr>
                <a:picLocks noChangeAspect="1" noChangeArrowheads="1"/>
              </p:cNvPicPr>
              <p:nvPr/>
            </p:nvPicPr>
            <p:blipFill>
              <a:blip r:embed="rId2" cstate="print"/>
              <a:srcRect l="32116" r="30401" b="32571"/>
              <a:stretch>
                <a:fillRect/>
              </a:stretch>
            </p:blipFill>
            <p:spPr bwMode="auto">
              <a:xfrm>
                <a:off x="7540205" y="3686274"/>
                <a:ext cx="392379" cy="631572"/>
              </a:xfrm>
              <a:prstGeom prst="rect">
                <a:avLst/>
              </a:prstGeom>
              <a:noFill/>
            </p:spPr>
          </p:pic>
          <p:pic>
            <p:nvPicPr>
              <p:cNvPr id="9" name="Picture 8" descr="E:\_VEEAM_files\datasheet-template\diagrams\nworks\diagram_graphics\serverarrow.png"/>
              <p:cNvPicPr>
                <a:picLocks noChangeAspect="1" noChangeArrowheads="1"/>
              </p:cNvPicPr>
              <p:nvPr/>
            </p:nvPicPr>
            <p:blipFill>
              <a:blip r:embed="rId3" cstate="print"/>
              <a:srcRect/>
              <a:stretch>
                <a:fillRect/>
              </a:stretch>
            </p:blipFill>
            <p:spPr bwMode="auto">
              <a:xfrm>
                <a:off x="7608959" y="3744126"/>
                <a:ext cx="247934" cy="180441"/>
              </a:xfrm>
              <a:prstGeom prst="rect">
                <a:avLst/>
              </a:prstGeom>
              <a:noFill/>
            </p:spPr>
          </p:pic>
          <p:pic>
            <p:nvPicPr>
              <p:cNvPr id="10" name="Picture 4" descr="E:\_VEEAM_files\datasheet-template\diagrams\nworks\diagram_graphics\blueboxvm.png"/>
              <p:cNvPicPr>
                <a:picLocks noChangeAspect="1" noChangeArrowheads="1"/>
              </p:cNvPicPr>
              <p:nvPr/>
            </p:nvPicPr>
            <p:blipFill>
              <a:blip r:embed="rId4" cstate="print"/>
              <a:srcRect/>
              <a:stretch>
                <a:fillRect/>
              </a:stretch>
            </p:blipFill>
            <p:spPr bwMode="auto">
              <a:xfrm>
                <a:off x="7737059" y="3673877"/>
                <a:ext cx="89532" cy="137741"/>
              </a:xfrm>
              <a:prstGeom prst="rect">
                <a:avLst/>
              </a:prstGeom>
              <a:noFill/>
            </p:spPr>
          </p:pic>
          <p:pic>
            <p:nvPicPr>
              <p:cNvPr id="11" name="Picture 4" descr="E:\_VEEAM_files\datasheet-template\diagrams\nworks\diagram_graphics\blueboxvm.png"/>
              <p:cNvPicPr>
                <a:picLocks noChangeAspect="1" noChangeArrowheads="1"/>
              </p:cNvPicPr>
              <p:nvPr/>
            </p:nvPicPr>
            <p:blipFill>
              <a:blip r:embed="rId4" cstate="print"/>
              <a:srcRect/>
              <a:stretch>
                <a:fillRect/>
              </a:stretch>
            </p:blipFill>
            <p:spPr bwMode="auto">
              <a:xfrm>
                <a:off x="7691586" y="3702793"/>
                <a:ext cx="89532" cy="137741"/>
              </a:xfrm>
              <a:prstGeom prst="rect">
                <a:avLst/>
              </a:prstGeom>
              <a:noFill/>
            </p:spPr>
          </p:pic>
          <p:pic>
            <p:nvPicPr>
              <p:cNvPr id="12" name="Picture 4" descr="E:\_VEEAM_files\datasheet-template\diagrams\nworks\diagram_graphics\blueboxvm.png"/>
              <p:cNvPicPr>
                <a:picLocks noChangeAspect="1" noChangeArrowheads="1"/>
              </p:cNvPicPr>
              <p:nvPr/>
            </p:nvPicPr>
            <p:blipFill>
              <a:blip r:embed="rId4" cstate="print"/>
              <a:srcRect/>
              <a:stretch>
                <a:fillRect/>
              </a:stretch>
            </p:blipFill>
            <p:spPr bwMode="auto">
              <a:xfrm>
                <a:off x="7641994" y="3731721"/>
                <a:ext cx="89532" cy="137741"/>
              </a:xfrm>
              <a:prstGeom prst="rect">
                <a:avLst/>
              </a:prstGeom>
              <a:noFill/>
            </p:spPr>
          </p:pic>
        </p:grpSp>
      </p:grpSp>
      <p:grpSp>
        <p:nvGrpSpPr>
          <p:cNvPr id="47" name="Group 46"/>
          <p:cNvGrpSpPr/>
          <p:nvPr/>
        </p:nvGrpSpPr>
        <p:grpSpPr>
          <a:xfrm>
            <a:off x="4572000" y="260648"/>
            <a:ext cx="2520280" cy="2088232"/>
            <a:chOff x="3275856" y="836712"/>
            <a:chExt cx="2376264" cy="1973165"/>
          </a:xfrm>
        </p:grpSpPr>
        <p:pic>
          <p:nvPicPr>
            <p:cNvPr id="46" name="Picture 45" descr="HV.png"/>
            <p:cNvPicPr>
              <a:picLocks noChangeAspect="1"/>
            </p:cNvPicPr>
            <p:nvPr/>
          </p:nvPicPr>
          <p:blipFill>
            <a:blip r:embed="rId5" cstate="print"/>
            <a:stretch>
              <a:fillRect/>
            </a:stretch>
          </p:blipFill>
          <p:spPr>
            <a:xfrm>
              <a:off x="3275856" y="836712"/>
              <a:ext cx="1368152" cy="1613125"/>
            </a:xfrm>
            <a:prstGeom prst="rect">
              <a:avLst/>
            </a:prstGeom>
          </p:spPr>
        </p:pic>
        <p:pic>
          <p:nvPicPr>
            <p:cNvPr id="45" name="Picture 44" descr="HV.png"/>
            <p:cNvPicPr>
              <a:picLocks noChangeAspect="1"/>
            </p:cNvPicPr>
            <p:nvPr/>
          </p:nvPicPr>
          <p:blipFill>
            <a:blip r:embed="rId5" cstate="print"/>
            <a:stretch>
              <a:fillRect/>
            </a:stretch>
          </p:blipFill>
          <p:spPr>
            <a:xfrm>
              <a:off x="3779912" y="980728"/>
              <a:ext cx="1368152" cy="1613125"/>
            </a:xfrm>
            <a:prstGeom prst="rect">
              <a:avLst/>
            </a:prstGeom>
          </p:spPr>
        </p:pic>
        <p:pic>
          <p:nvPicPr>
            <p:cNvPr id="44" name="Picture 43" descr="HV.png"/>
            <p:cNvPicPr>
              <a:picLocks noChangeAspect="1"/>
            </p:cNvPicPr>
            <p:nvPr/>
          </p:nvPicPr>
          <p:blipFill>
            <a:blip r:embed="rId5" cstate="print"/>
            <a:stretch>
              <a:fillRect/>
            </a:stretch>
          </p:blipFill>
          <p:spPr>
            <a:xfrm>
              <a:off x="4283968" y="1196752"/>
              <a:ext cx="1368152" cy="1613125"/>
            </a:xfrm>
            <a:prstGeom prst="rect">
              <a:avLst/>
            </a:prstGeom>
          </p:spPr>
        </p:pic>
      </p:grpSp>
      <p:pic>
        <p:nvPicPr>
          <p:cNvPr id="50" name="Picture 49" descr="storage.png"/>
          <p:cNvPicPr>
            <a:picLocks noChangeAspect="1"/>
          </p:cNvPicPr>
          <p:nvPr/>
        </p:nvPicPr>
        <p:blipFill>
          <a:blip r:embed="rId6" cstate="print"/>
          <a:stretch>
            <a:fillRect/>
          </a:stretch>
        </p:blipFill>
        <p:spPr>
          <a:xfrm>
            <a:off x="3491880" y="4149080"/>
            <a:ext cx="1524000" cy="1143000"/>
          </a:xfrm>
          <a:prstGeom prst="rect">
            <a:avLst/>
          </a:prstGeom>
        </p:spPr>
      </p:pic>
      <p:pic>
        <p:nvPicPr>
          <p:cNvPr id="51" name="Picture 50" descr="stencil_icons.png"/>
          <p:cNvPicPr>
            <a:picLocks noChangeAspect="1"/>
          </p:cNvPicPr>
          <p:nvPr/>
        </p:nvPicPr>
        <p:blipFill>
          <a:blip r:embed="rId7" cstate="print"/>
          <a:srcRect l="87124" t="4868" r="2212" b="82011"/>
          <a:stretch>
            <a:fillRect/>
          </a:stretch>
        </p:blipFill>
        <p:spPr>
          <a:xfrm>
            <a:off x="3635896" y="1988840"/>
            <a:ext cx="1393723" cy="1600200"/>
          </a:xfrm>
          <a:prstGeom prst="rect">
            <a:avLst/>
          </a:prstGeom>
        </p:spPr>
      </p:pic>
      <p:pic>
        <p:nvPicPr>
          <p:cNvPr id="52" name="Picture 51" descr="veeamlogo.JPG"/>
          <p:cNvPicPr>
            <a:picLocks noChangeAspect="1"/>
          </p:cNvPicPr>
          <p:nvPr/>
        </p:nvPicPr>
        <p:blipFill>
          <a:blip r:embed="rId8" cstate="print">
            <a:lum contrast="10000"/>
          </a:blip>
          <a:stretch>
            <a:fillRect/>
          </a:stretch>
        </p:blipFill>
        <p:spPr>
          <a:xfrm rot="19850997">
            <a:off x="4289072" y="3294500"/>
            <a:ext cx="681951" cy="198276"/>
          </a:xfrm>
          <a:prstGeom prst="rect">
            <a:avLst/>
          </a:prstGeom>
        </p:spPr>
      </p:pic>
      <p:sp>
        <p:nvSpPr>
          <p:cNvPr id="54" name="Can 53"/>
          <p:cNvSpPr/>
          <p:nvPr/>
        </p:nvSpPr>
        <p:spPr>
          <a:xfrm>
            <a:off x="7236296" y="5013176"/>
            <a:ext cx="936104" cy="1080120"/>
          </a:xfrm>
          <a:prstGeom prst="can">
            <a:avLst/>
          </a:prstGeom>
          <a:gradFill flip="none" rotWithShape="1">
            <a:gsLst>
              <a:gs pos="0">
                <a:schemeClr val="dk1">
                  <a:tint val="50000"/>
                  <a:satMod val="300000"/>
                </a:schemeClr>
              </a:gs>
              <a:gs pos="35000">
                <a:schemeClr val="dk1">
                  <a:tint val="37000"/>
                  <a:satMod val="300000"/>
                </a:schemeClr>
              </a:gs>
              <a:gs pos="100000">
                <a:schemeClr val="dk1">
                  <a:tint val="15000"/>
                  <a:satMod val="350000"/>
                </a:schemeClr>
              </a:gs>
            </a:gsLst>
            <a:path path="circle">
              <a:fillToRect l="50000" t="50000" r="50000" b="50000"/>
            </a:path>
            <a:tileRect/>
          </a:gradFill>
          <a:effectLst>
            <a:glow rad="228600">
              <a:schemeClr val="accent6">
                <a:satMod val="175000"/>
                <a:alpha val="40000"/>
              </a:schemeClr>
            </a:glow>
            <a:outerShdw blurRad="40000" dist="20000" dir="5400000" rotWithShape="0">
              <a:srgbClr val="000000">
                <a:alpha val="38000"/>
              </a:srgbClr>
            </a:outerShdw>
          </a:effectLst>
        </p:spPr>
        <p:style>
          <a:lnRef idx="1">
            <a:schemeClr val="dk1"/>
          </a:lnRef>
          <a:fillRef idx="2">
            <a:schemeClr val="dk1"/>
          </a:fillRef>
          <a:effectRef idx="1">
            <a:schemeClr val="dk1"/>
          </a:effectRef>
          <a:fontRef idx="minor">
            <a:schemeClr val="dk1"/>
          </a:fontRef>
        </p:style>
        <p:txBody>
          <a:bodyPr rtlCol="0" anchor="ctr"/>
          <a:lstStyle/>
          <a:p>
            <a:pPr algn="ctr"/>
            <a:endParaRPr lang="en-AU" dirty="0"/>
          </a:p>
        </p:txBody>
      </p:sp>
      <p:sp>
        <p:nvSpPr>
          <p:cNvPr id="55" name="Right Arrow 54"/>
          <p:cNvSpPr/>
          <p:nvPr/>
        </p:nvSpPr>
        <p:spPr>
          <a:xfrm rot="2455757">
            <a:off x="2771800" y="1916832"/>
            <a:ext cx="792088" cy="3600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56" name="Right Arrow 55"/>
          <p:cNvSpPr/>
          <p:nvPr/>
        </p:nvSpPr>
        <p:spPr>
          <a:xfrm rot="8417586">
            <a:off x="5027697" y="2200330"/>
            <a:ext cx="792088" cy="3600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57" name="Down Arrow 56"/>
          <p:cNvSpPr/>
          <p:nvPr/>
        </p:nvSpPr>
        <p:spPr>
          <a:xfrm>
            <a:off x="4067944" y="3645024"/>
            <a:ext cx="288032" cy="36004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58" name="TextBox 57"/>
          <p:cNvSpPr txBox="1"/>
          <p:nvPr/>
        </p:nvSpPr>
        <p:spPr>
          <a:xfrm>
            <a:off x="3923928" y="4149080"/>
            <a:ext cx="720080" cy="369332"/>
          </a:xfrm>
          <a:prstGeom prst="rect">
            <a:avLst/>
          </a:prstGeom>
          <a:noFill/>
        </p:spPr>
        <p:txBody>
          <a:bodyPr wrap="square" rtlCol="0">
            <a:spAutoFit/>
          </a:bodyPr>
          <a:lstStyle/>
          <a:p>
            <a:r>
              <a:rPr lang="en-AU" dirty="0" smtClean="0"/>
              <a:t>.VBK</a:t>
            </a:r>
            <a:endParaRPr lang="en-AU" dirty="0"/>
          </a:p>
        </p:txBody>
      </p:sp>
      <p:sp>
        <p:nvSpPr>
          <p:cNvPr id="59" name="TextBox 58"/>
          <p:cNvSpPr txBox="1"/>
          <p:nvPr/>
        </p:nvSpPr>
        <p:spPr>
          <a:xfrm>
            <a:off x="3923928" y="4509120"/>
            <a:ext cx="720080" cy="369332"/>
          </a:xfrm>
          <a:prstGeom prst="rect">
            <a:avLst/>
          </a:prstGeom>
          <a:noFill/>
        </p:spPr>
        <p:txBody>
          <a:bodyPr wrap="square" rtlCol="0">
            <a:spAutoFit/>
          </a:bodyPr>
          <a:lstStyle/>
          <a:p>
            <a:r>
              <a:rPr lang="en-AU" dirty="0" smtClean="0"/>
              <a:t>.VBK</a:t>
            </a:r>
            <a:endParaRPr lang="en-AU" dirty="0"/>
          </a:p>
        </p:txBody>
      </p:sp>
      <p:sp>
        <p:nvSpPr>
          <p:cNvPr id="60" name="TextBox 59"/>
          <p:cNvSpPr txBox="1"/>
          <p:nvPr/>
        </p:nvSpPr>
        <p:spPr>
          <a:xfrm>
            <a:off x="3923928" y="4869160"/>
            <a:ext cx="720080" cy="369332"/>
          </a:xfrm>
          <a:prstGeom prst="rect">
            <a:avLst/>
          </a:prstGeom>
          <a:noFill/>
        </p:spPr>
        <p:txBody>
          <a:bodyPr wrap="square" rtlCol="0">
            <a:spAutoFit/>
          </a:bodyPr>
          <a:lstStyle/>
          <a:p>
            <a:r>
              <a:rPr lang="en-AU" dirty="0" smtClean="0"/>
              <a:t>.VBK</a:t>
            </a:r>
            <a:endParaRPr lang="en-AU" dirty="0"/>
          </a:p>
        </p:txBody>
      </p:sp>
      <p:sp>
        <p:nvSpPr>
          <p:cNvPr id="61" name="Striped Right Arrow 60"/>
          <p:cNvSpPr/>
          <p:nvPr/>
        </p:nvSpPr>
        <p:spPr>
          <a:xfrm>
            <a:off x="5796136" y="5445224"/>
            <a:ext cx="864096" cy="648072"/>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62" name="TextBox 61"/>
          <p:cNvSpPr txBox="1"/>
          <p:nvPr/>
        </p:nvSpPr>
        <p:spPr>
          <a:xfrm>
            <a:off x="3779912" y="5445224"/>
            <a:ext cx="1224136" cy="584775"/>
          </a:xfrm>
          <a:prstGeom prst="rect">
            <a:avLst/>
          </a:prstGeom>
          <a:noFill/>
        </p:spPr>
        <p:txBody>
          <a:bodyPr wrap="square" rtlCol="0">
            <a:spAutoFit/>
          </a:bodyPr>
          <a:lstStyle/>
          <a:p>
            <a:r>
              <a:rPr lang="en-AU" sz="3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DPM</a:t>
            </a:r>
            <a:endParaRPr lang="en-AU" sz="3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fade">
                                      <p:cBhvr>
                                        <p:cTn id="10" dur="2000"/>
                                        <p:tgtEl>
                                          <p:spTgt spid="47"/>
                                        </p:tgtEl>
                                      </p:cBhvr>
                                    </p:animEffect>
                                  </p:childTnLst>
                                </p:cTn>
                              </p:par>
                            </p:childTnLst>
                          </p:cTn>
                        </p:par>
                        <p:par>
                          <p:cTn id="11" fill="hold">
                            <p:stCondLst>
                              <p:cond delay="2000"/>
                            </p:stCondLst>
                            <p:childTnLst>
                              <p:par>
                                <p:cTn id="12" presetID="10" presetClass="entr" presetSubtype="0" fill="hold" grpId="0" nodeType="afterEffect">
                                  <p:stCondLst>
                                    <p:cond delay="0"/>
                                  </p:stCondLst>
                                  <p:childTnLst>
                                    <p:set>
                                      <p:cBhvr>
                                        <p:cTn id="13" dur="1" fill="hold">
                                          <p:stCondLst>
                                            <p:cond delay="0"/>
                                          </p:stCondLst>
                                        </p:cTn>
                                        <p:tgtEl>
                                          <p:spTgt spid="55"/>
                                        </p:tgtEl>
                                        <p:attrNameLst>
                                          <p:attrName>style.visibility</p:attrName>
                                        </p:attrNameLst>
                                      </p:cBhvr>
                                      <p:to>
                                        <p:strVal val="visible"/>
                                      </p:to>
                                    </p:set>
                                    <p:animEffect transition="in" filter="fade">
                                      <p:cBhvr>
                                        <p:cTn id="14" dur="2000"/>
                                        <p:tgtEl>
                                          <p:spTgt spid="55"/>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fade">
                                      <p:cBhvr>
                                        <p:cTn id="17" dur="2000"/>
                                        <p:tgtEl>
                                          <p:spTgt spid="5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2000"/>
                                        <p:tgtEl>
                                          <p:spTgt spid="51"/>
                                        </p:tgtEl>
                                      </p:cBhvr>
                                    </p:animEffect>
                                  </p:childTnLst>
                                </p:cTn>
                              </p:par>
                              <p:par>
                                <p:cTn id="23" presetID="10" presetClass="entr" presetSubtype="0" fill="hold" nodeType="withEffect">
                                  <p:stCondLst>
                                    <p:cond delay="0"/>
                                  </p:stCondLst>
                                  <p:childTnLst>
                                    <p:set>
                                      <p:cBhvr>
                                        <p:cTn id="24" dur="1" fill="hold">
                                          <p:stCondLst>
                                            <p:cond delay="0"/>
                                          </p:stCondLst>
                                        </p:cTn>
                                        <p:tgtEl>
                                          <p:spTgt spid="52"/>
                                        </p:tgtEl>
                                        <p:attrNameLst>
                                          <p:attrName>style.visibility</p:attrName>
                                        </p:attrNameLst>
                                      </p:cBhvr>
                                      <p:to>
                                        <p:strVal val="visible"/>
                                      </p:to>
                                    </p:set>
                                    <p:animEffect transition="in" filter="fade">
                                      <p:cBhvr>
                                        <p:cTn id="25" dur="2000"/>
                                        <p:tgtEl>
                                          <p:spTgt spid="52"/>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57"/>
                                        </p:tgtEl>
                                        <p:attrNameLst>
                                          <p:attrName>style.visibility</p:attrName>
                                        </p:attrNameLst>
                                      </p:cBhvr>
                                      <p:to>
                                        <p:strVal val="visible"/>
                                      </p:to>
                                    </p:set>
                                    <p:animEffect transition="in" filter="fade">
                                      <p:cBhvr>
                                        <p:cTn id="29" dur="2000"/>
                                        <p:tgtEl>
                                          <p:spTgt spid="57"/>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50"/>
                                        </p:tgtEl>
                                        <p:attrNameLst>
                                          <p:attrName>style.visibility</p:attrName>
                                        </p:attrNameLst>
                                      </p:cBhvr>
                                      <p:to>
                                        <p:strVal val="visible"/>
                                      </p:to>
                                    </p:set>
                                    <p:animEffect transition="in" filter="fade">
                                      <p:cBhvr>
                                        <p:cTn id="34" dur="2000"/>
                                        <p:tgtEl>
                                          <p:spTgt spid="50"/>
                                        </p:tgtEl>
                                      </p:cBhvr>
                                    </p:animEffect>
                                  </p:childTnLst>
                                </p:cTn>
                              </p:par>
                            </p:childTnLst>
                          </p:cTn>
                        </p:par>
                        <p:par>
                          <p:cTn id="35" fill="hold">
                            <p:stCondLst>
                              <p:cond delay="2000"/>
                            </p:stCondLst>
                            <p:childTnLst>
                              <p:par>
                                <p:cTn id="36" presetID="45" presetClass="entr" presetSubtype="0" fill="hold" grpId="0" nodeType="afterEffect">
                                  <p:stCondLst>
                                    <p:cond delay="0"/>
                                  </p:stCondLst>
                                  <p:iterate type="lt">
                                    <p:tmPct val="10000"/>
                                  </p:iterate>
                                  <p:childTnLst>
                                    <p:set>
                                      <p:cBhvr>
                                        <p:cTn id="37" dur="1" fill="hold">
                                          <p:stCondLst>
                                            <p:cond delay="0"/>
                                          </p:stCondLst>
                                        </p:cTn>
                                        <p:tgtEl>
                                          <p:spTgt spid="58"/>
                                        </p:tgtEl>
                                        <p:attrNameLst>
                                          <p:attrName>style.visibility</p:attrName>
                                        </p:attrNameLst>
                                      </p:cBhvr>
                                      <p:to>
                                        <p:strVal val="visible"/>
                                      </p:to>
                                    </p:set>
                                    <p:animEffect transition="in" filter="fade">
                                      <p:cBhvr>
                                        <p:cTn id="38" dur="500"/>
                                        <p:tgtEl>
                                          <p:spTgt spid="58"/>
                                        </p:tgtEl>
                                      </p:cBhvr>
                                    </p:animEffect>
                                    <p:anim calcmode="lin" valueType="num">
                                      <p:cBhvr>
                                        <p:cTn id="39" dur="500" fill="hold"/>
                                        <p:tgtEl>
                                          <p:spTgt spid="58"/>
                                        </p:tgtEl>
                                        <p:attrNameLst>
                                          <p:attrName>ppt_w</p:attrName>
                                        </p:attrNameLst>
                                      </p:cBhvr>
                                      <p:tavLst>
                                        <p:tav tm="0" fmla="#ppt_w*sin(2.5*pi*$)">
                                          <p:val>
                                            <p:fltVal val="0"/>
                                          </p:val>
                                        </p:tav>
                                        <p:tav tm="100000">
                                          <p:val>
                                            <p:fltVal val="1"/>
                                          </p:val>
                                        </p:tav>
                                      </p:tavLst>
                                    </p:anim>
                                    <p:anim calcmode="lin" valueType="num">
                                      <p:cBhvr>
                                        <p:cTn id="40" dur="500" fill="hold"/>
                                        <p:tgtEl>
                                          <p:spTgt spid="58"/>
                                        </p:tgtEl>
                                        <p:attrNameLst>
                                          <p:attrName>ppt_h</p:attrName>
                                        </p:attrNameLst>
                                      </p:cBhvr>
                                      <p:tavLst>
                                        <p:tav tm="0">
                                          <p:val>
                                            <p:strVal val="#ppt_h"/>
                                          </p:val>
                                        </p:tav>
                                        <p:tav tm="100000">
                                          <p:val>
                                            <p:strVal val="#ppt_h"/>
                                          </p:val>
                                        </p:tav>
                                      </p:tavLst>
                                    </p:anim>
                                  </p:childTnLst>
                                </p:cTn>
                              </p:par>
                            </p:childTnLst>
                          </p:cTn>
                        </p:par>
                        <p:par>
                          <p:cTn id="41" fill="hold">
                            <p:stCondLst>
                              <p:cond delay="2650"/>
                            </p:stCondLst>
                            <p:childTnLst>
                              <p:par>
                                <p:cTn id="42" presetID="45" presetClass="entr" presetSubtype="0" fill="hold" grpId="0" nodeType="afterEffect">
                                  <p:stCondLst>
                                    <p:cond delay="0"/>
                                  </p:stCondLst>
                                  <p:iterate type="lt">
                                    <p:tmPct val="10000"/>
                                  </p:iterate>
                                  <p:childTnLst>
                                    <p:set>
                                      <p:cBhvr>
                                        <p:cTn id="43" dur="1" fill="hold">
                                          <p:stCondLst>
                                            <p:cond delay="0"/>
                                          </p:stCondLst>
                                        </p:cTn>
                                        <p:tgtEl>
                                          <p:spTgt spid="60"/>
                                        </p:tgtEl>
                                        <p:attrNameLst>
                                          <p:attrName>style.visibility</p:attrName>
                                        </p:attrNameLst>
                                      </p:cBhvr>
                                      <p:to>
                                        <p:strVal val="visible"/>
                                      </p:to>
                                    </p:set>
                                    <p:animEffect transition="in" filter="fade">
                                      <p:cBhvr>
                                        <p:cTn id="44" dur="500"/>
                                        <p:tgtEl>
                                          <p:spTgt spid="60"/>
                                        </p:tgtEl>
                                      </p:cBhvr>
                                    </p:animEffect>
                                    <p:anim calcmode="lin" valueType="num">
                                      <p:cBhvr>
                                        <p:cTn id="45" dur="500" fill="hold"/>
                                        <p:tgtEl>
                                          <p:spTgt spid="60"/>
                                        </p:tgtEl>
                                        <p:attrNameLst>
                                          <p:attrName>ppt_w</p:attrName>
                                        </p:attrNameLst>
                                      </p:cBhvr>
                                      <p:tavLst>
                                        <p:tav tm="0" fmla="#ppt_w*sin(2.5*pi*$)">
                                          <p:val>
                                            <p:fltVal val="0"/>
                                          </p:val>
                                        </p:tav>
                                        <p:tav tm="100000">
                                          <p:val>
                                            <p:fltVal val="1"/>
                                          </p:val>
                                        </p:tav>
                                      </p:tavLst>
                                    </p:anim>
                                    <p:anim calcmode="lin" valueType="num">
                                      <p:cBhvr>
                                        <p:cTn id="46" dur="500" fill="hold"/>
                                        <p:tgtEl>
                                          <p:spTgt spid="60"/>
                                        </p:tgtEl>
                                        <p:attrNameLst>
                                          <p:attrName>ppt_h</p:attrName>
                                        </p:attrNameLst>
                                      </p:cBhvr>
                                      <p:tavLst>
                                        <p:tav tm="0">
                                          <p:val>
                                            <p:strVal val="#ppt_h"/>
                                          </p:val>
                                        </p:tav>
                                        <p:tav tm="100000">
                                          <p:val>
                                            <p:strVal val="#ppt_h"/>
                                          </p:val>
                                        </p:tav>
                                      </p:tavLst>
                                    </p:anim>
                                  </p:childTnLst>
                                </p:cTn>
                              </p:par>
                            </p:childTnLst>
                          </p:cTn>
                        </p:par>
                        <p:par>
                          <p:cTn id="47" fill="hold">
                            <p:stCondLst>
                              <p:cond delay="3300"/>
                            </p:stCondLst>
                            <p:childTnLst>
                              <p:par>
                                <p:cTn id="48" presetID="45" presetClass="entr" presetSubtype="0" fill="hold" grpId="1" nodeType="afterEffect">
                                  <p:stCondLst>
                                    <p:cond delay="0"/>
                                  </p:stCondLst>
                                  <p:iterate type="lt">
                                    <p:tmPct val="10000"/>
                                  </p:iterate>
                                  <p:childTnLst>
                                    <p:set>
                                      <p:cBhvr>
                                        <p:cTn id="49" dur="1" fill="hold">
                                          <p:stCondLst>
                                            <p:cond delay="0"/>
                                          </p:stCondLst>
                                        </p:cTn>
                                        <p:tgtEl>
                                          <p:spTgt spid="59"/>
                                        </p:tgtEl>
                                        <p:attrNameLst>
                                          <p:attrName>style.visibility</p:attrName>
                                        </p:attrNameLst>
                                      </p:cBhvr>
                                      <p:to>
                                        <p:strVal val="visible"/>
                                      </p:to>
                                    </p:set>
                                    <p:animEffect transition="in" filter="fade">
                                      <p:cBhvr>
                                        <p:cTn id="50" dur="500"/>
                                        <p:tgtEl>
                                          <p:spTgt spid="59"/>
                                        </p:tgtEl>
                                      </p:cBhvr>
                                    </p:animEffect>
                                    <p:anim calcmode="lin" valueType="num">
                                      <p:cBhvr>
                                        <p:cTn id="51" dur="500" fill="hold"/>
                                        <p:tgtEl>
                                          <p:spTgt spid="59"/>
                                        </p:tgtEl>
                                        <p:attrNameLst>
                                          <p:attrName>ppt_w</p:attrName>
                                        </p:attrNameLst>
                                      </p:cBhvr>
                                      <p:tavLst>
                                        <p:tav tm="0" fmla="#ppt_w*sin(2.5*pi*$)">
                                          <p:val>
                                            <p:fltVal val="0"/>
                                          </p:val>
                                        </p:tav>
                                        <p:tav tm="100000">
                                          <p:val>
                                            <p:fltVal val="1"/>
                                          </p:val>
                                        </p:tav>
                                      </p:tavLst>
                                    </p:anim>
                                    <p:anim calcmode="lin" valueType="num">
                                      <p:cBhvr>
                                        <p:cTn id="52" dur="500" fill="hold"/>
                                        <p:tgtEl>
                                          <p:spTgt spid="59"/>
                                        </p:tgtEl>
                                        <p:attrNameLst>
                                          <p:attrName>ppt_h</p:attrName>
                                        </p:attrNameLst>
                                      </p:cBhvr>
                                      <p:tavLst>
                                        <p:tav tm="0">
                                          <p:val>
                                            <p:strVal val="#ppt_h"/>
                                          </p:val>
                                        </p:tav>
                                        <p:tav tm="100000">
                                          <p:val>
                                            <p:strVal val="#ppt_h"/>
                                          </p:val>
                                        </p:tav>
                                      </p:tavLst>
                                    </p:anim>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62"/>
                                        </p:tgtEl>
                                        <p:attrNameLst>
                                          <p:attrName>style.visibility</p:attrName>
                                        </p:attrNameLst>
                                      </p:cBhvr>
                                      <p:to>
                                        <p:strVal val="visible"/>
                                      </p:to>
                                    </p:set>
                                    <p:animEffect transition="in" filter="fade">
                                      <p:cBhvr>
                                        <p:cTn id="57" dur="2000"/>
                                        <p:tgtEl>
                                          <p:spTgt spid="62"/>
                                        </p:tgtEl>
                                      </p:cBhvr>
                                    </p:animEffect>
                                  </p:childTnLst>
                                </p:cTn>
                              </p:par>
                            </p:childTnLst>
                          </p:cTn>
                        </p:par>
                        <p:par>
                          <p:cTn id="58" fill="hold">
                            <p:stCondLst>
                              <p:cond delay="2000"/>
                            </p:stCondLst>
                            <p:childTnLst>
                              <p:par>
                                <p:cTn id="59" presetID="10" presetClass="entr" presetSubtype="0" fill="hold" grpId="0" nodeType="afterEffect">
                                  <p:stCondLst>
                                    <p:cond delay="0"/>
                                  </p:stCondLst>
                                  <p:childTnLst>
                                    <p:set>
                                      <p:cBhvr>
                                        <p:cTn id="60" dur="1" fill="hold">
                                          <p:stCondLst>
                                            <p:cond delay="0"/>
                                          </p:stCondLst>
                                        </p:cTn>
                                        <p:tgtEl>
                                          <p:spTgt spid="61"/>
                                        </p:tgtEl>
                                        <p:attrNameLst>
                                          <p:attrName>style.visibility</p:attrName>
                                        </p:attrNameLst>
                                      </p:cBhvr>
                                      <p:to>
                                        <p:strVal val="visible"/>
                                      </p:to>
                                    </p:set>
                                    <p:animEffect transition="in" filter="fade">
                                      <p:cBhvr>
                                        <p:cTn id="61" dur="1000"/>
                                        <p:tgtEl>
                                          <p:spTgt spid="61"/>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fade">
                                      <p:cBhvr>
                                        <p:cTn id="64" dur="2000"/>
                                        <p:tgtEl>
                                          <p:spTgt spid="54"/>
                                        </p:tgtEl>
                                      </p:cBhvr>
                                    </p:animEffect>
                                  </p:childTnLst>
                                </p:cTn>
                              </p:par>
                            </p:childTnLst>
                          </p:cTn>
                        </p:par>
                        <p:par>
                          <p:cTn id="65" fill="hold">
                            <p:stCondLst>
                              <p:cond delay="4000"/>
                            </p:stCondLst>
                            <p:childTnLst>
                              <p:par>
                                <p:cTn id="66" presetID="0" presetClass="path" presetSubtype="0" accel="50000" decel="50000" fill="hold" grpId="1" nodeType="afterEffect">
                                  <p:stCondLst>
                                    <p:cond delay="0"/>
                                  </p:stCondLst>
                                  <p:iterate type="lt">
                                    <p:tmPct val="0"/>
                                  </p:iterate>
                                  <p:childTnLst>
                                    <p:animMotion origin="layout" path="M -2.77778E-6 4.44444E-6 C 0.09514 0.0449 0.19045 0.09004 0.25348 0.10092 C 0.3165 0.1118 0.35643 0.07129 0.37813 0.06504 " pathEditMode="relative" rAng="0" ptsTypes="aaA">
                                      <p:cBhvr>
                                        <p:cTn id="67" dur="2000" fill="hold"/>
                                        <p:tgtEl>
                                          <p:spTgt spid="60"/>
                                        </p:tgtEl>
                                        <p:attrNameLst>
                                          <p:attrName>ppt_x</p:attrName>
                                          <p:attrName>ppt_y</p:attrName>
                                        </p:attrNameLst>
                                      </p:cBhvr>
                                      <p:rCtr x="18900" y="56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P spid="56" grpId="0" animBg="1"/>
      <p:bldP spid="57" grpId="0" animBg="1"/>
      <p:bldP spid="58" grpId="0"/>
      <p:bldP spid="59" grpId="1"/>
      <p:bldP spid="60" grpId="0"/>
      <p:bldP spid="60" grpId="1"/>
      <p:bldP spid="61" grpId="0" animBg="1"/>
      <p:bldP spid="6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Summary</a:t>
            </a:r>
            <a:endParaRPr lang="en-AU" dirty="0"/>
          </a:p>
        </p:txBody>
      </p:sp>
      <p:sp>
        <p:nvSpPr>
          <p:cNvPr id="3" name="Content Placeholder 2"/>
          <p:cNvSpPr>
            <a:spLocks noGrp="1"/>
          </p:cNvSpPr>
          <p:nvPr>
            <p:ph idx="1"/>
          </p:nvPr>
        </p:nvSpPr>
        <p:spPr>
          <a:xfrm>
            <a:off x="395536" y="2132856"/>
            <a:ext cx="8229600" cy="3849291"/>
          </a:xfrm>
        </p:spPr>
        <p:txBody>
          <a:bodyPr/>
          <a:lstStyle/>
          <a:p>
            <a:r>
              <a:rPr lang="en-AU" dirty="0" smtClean="0"/>
              <a:t>Unity in monitoring and business continuity</a:t>
            </a:r>
          </a:p>
          <a:p>
            <a:pPr lvl="1"/>
            <a:r>
              <a:rPr lang="en-AU" dirty="0" smtClean="0"/>
              <a:t>Easier</a:t>
            </a:r>
          </a:p>
          <a:p>
            <a:pPr lvl="1"/>
            <a:r>
              <a:rPr lang="en-AU" dirty="0" smtClean="0"/>
              <a:t>Faster</a:t>
            </a:r>
          </a:p>
          <a:p>
            <a:pPr lvl="1"/>
            <a:r>
              <a:rPr lang="en-AU" dirty="0" smtClean="0"/>
              <a:t>Cost-effective</a:t>
            </a:r>
          </a:p>
          <a:p>
            <a:r>
              <a:rPr lang="en-AU" dirty="0" smtClean="0"/>
              <a:t>System Center provides a compelling platform for monitoring and management</a:t>
            </a:r>
          </a:p>
          <a:p>
            <a:pPr lvl="1"/>
            <a:r>
              <a:rPr lang="en-AU" dirty="0" smtClean="0"/>
              <a:t>Veeam fills the VMware monitoring gap</a:t>
            </a:r>
          </a:p>
          <a:p>
            <a:pPr lvl="1"/>
            <a:endParaRPr lang="en-AU" dirty="0" smtClean="0"/>
          </a:p>
          <a:p>
            <a:pPr lvl="1"/>
            <a:endParaRPr lang="en-AU"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dirty="0"/>
          </a:p>
        </p:txBody>
      </p:sp>
      <p:pic>
        <p:nvPicPr>
          <p:cNvPr id="6" name="Content Placeholder 5" descr="IMG_3464.JPG"/>
          <p:cNvPicPr>
            <a:picLocks noGrp="1" noChangeAspect="1"/>
          </p:cNvPicPr>
          <p:nvPr>
            <p:ph idx="1"/>
          </p:nvPr>
        </p:nvPicPr>
        <p:blipFill>
          <a:blip r:embed="rId3" cstate="print"/>
          <a:stretch>
            <a:fillRect/>
          </a:stretch>
        </p:blipFill>
        <p:spPr>
          <a:xfrm>
            <a:off x="4283968" y="764704"/>
            <a:ext cx="3809397" cy="5714095"/>
          </a:xfrm>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764704"/>
            <a:ext cx="8229600" cy="1143000"/>
          </a:xfrm>
        </p:spPr>
        <p:txBody>
          <a:bodyPr>
            <a:normAutofit/>
          </a:bodyPr>
          <a:lstStyle/>
          <a:p>
            <a:r>
              <a:rPr lang="en-AU" sz="5400" dirty="0" smtClean="0"/>
              <a:t>Thank You!</a:t>
            </a:r>
            <a:endParaRPr lang="en-AU" sz="5400" dirty="0"/>
          </a:p>
        </p:txBody>
      </p:sp>
      <p:sp>
        <p:nvSpPr>
          <p:cNvPr id="3" name="Content Placeholder 2"/>
          <p:cNvSpPr>
            <a:spLocks noGrp="1"/>
          </p:cNvSpPr>
          <p:nvPr>
            <p:ph idx="1"/>
          </p:nvPr>
        </p:nvSpPr>
        <p:spPr>
          <a:xfrm>
            <a:off x="755576" y="2060848"/>
            <a:ext cx="4978896" cy="1689051"/>
          </a:xfrm>
        </p:spPr>
        <p:txBody>
          <a:bodyPr>
            <a:normAutofit fontScale="77500" lnSpcReduction="20000"/>
          </a:bodyPr>
          <a:lstStyle/>
          <a:p>
            <a:r>
              <a:rPr lang="en-AU" dirty="0" smtClean="0"/>
              <a:t>Booth 22 and 39</a:t>
            </a:r>
          </a:p>
          <a:p>
            <a:r>
              <a:rPr lang="en-AU" dirty="0" smtClean="0"/>
              <a:t>Live Demo’s of Management Pack</a:t>
            </a:r>
          </a:p>
          <a:p>
            <a:r>
              <a:rPr lang="en-AU" dirty="0" smtClean="0"/>
              <a:t>Recorded demo’s of Hyper-V failover and failback</a:t>
            </a:r>
          </a:p>
          <a:p>
            <a:r>
              <a:rPr lang="en-AU" dirty="0" smtClean="0"/>
              <a:t>X-Box Giveaway</a:t>
            </a:r>
            <a:endParaRPr lang="en-AU" dirty="0"/>
          </a:p>
        </p:txBody>
      </p:sp>
      <p:pic>
        <p:nvPicPr>
          <p:cNvPr id="4" name="Picture 3" descr="laurentlittlegreenalien.png"/>
          <p:cNvPicPr>
            <a:picLocks noChangeAspect="1"/>
          </p:cNvPicPr>
          <p:nvPr/>
        </p:nvPicPr>
        <p:blipFill>
          <a:blip r:embed="rId2" cstate="print"/>
          <a:stretch>
            <a:fillRect/>
          </a:stretch>
        </p:blipFill>
        <p:spPr>
          <a:xfrm>
            <a:off x="6156176" y="2564904"/>
            <a:ext cx="2591171" cy="3087812"/>
          </a:xfrm>
          <a:prstGeom prst="rect">
            <a:avLst/>
          </a:prstGeom>
        </p:spPr>
      </p:pic>
      <p:pic>
        <p:nvPicPr>
          <p:cNvPr id="5" name="Picture 4" descr="veeamlogo.JPG"/>
          <p:cNvPicPr>
            <a:picLocks noChangeAspect="1"/>
          </p:cNvPicPr>
          <p:nvPr/>
        </p:nvPicPr>
        <p:blipFill>
          <a:blip r:embed="rId3" cstate="print"/>
          <a:stretch>
            <a:fillRect/>
          </a:stretch>
        </p:blipFill>
        <p:spPr>
          <a:xfrm>
            <a:off x="7020272" y="5661248"/>
            <a:ext cx="1729740" cy="504056"/>
          </a:xfrm>
          <a:prstGeom prst="rect">
            <a:avLst/>
          </a:prstGeom>
        </p:spPr>
      </p:pic>
      <p:sp>
        <p:nvSpPr>
          <p:cNvPr id="6" name="TextBox 5"/>
          <p:cNvSpPr txBox="1"/>
          <p:nvPr/>
        </p:nvSpPr>
        <p:spPr>
          <a:xfrm>
            <a:off x="6300192" y="5661248"/>
            <a:ext cx="720080" cy="507831"/>
          </a:xfrm>
          <a:prstGeom prst="rect">
            <a:avLst/>
          </a:prstGeom>
          <a:solidFill>
            <a:schemeClr val="bg1"/>
          </a:solidFill>
        </p:spPr>
        <p:txBody>
          <a:bodyPr wrap="square" rtlCol="0">
            <a:spAutoFit/>
          </a:bodyPr>
          <a:lstStyle/>
          <a:p>
            <a:r>
              <a:rPr lang="en-AU" sz="2700" b="1" dirty="0" smtClean="0"/>
              <a:t>V</a:t>
            </a:r>
            <a:r>
              <a:rPr lang="en-AU" dirty="0" smtClean="0"/>
              <a:t> for </a:t>
            </a:r>
            <a:endParaRPr lang="en-AU" dirty="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3172" y="274637"/>
            <a:ext cx="8471316" cy="1143000"/>
          </a:xfrm>
        </p:spPr>
        <p:txBody>
          <a:bodyPr>
            <a:normAutofit/>
          </a:bodyPr>
          <a:lstStyle/>
          <a:p>
            <a:r>
              <a:rPr lang="en-GB" sz="3200" dirty="0" smtClean="0"/>
              <a:t>Enrol in Microsoft Virtual Academy Today</a:t>
            </a:r>
            <a:endParaRPr lang="en-GB" sz="3200" dirty="0"/>
          </a:p>
        </p:txBody>
      </p:sp>
      <p:sp>
        <p:nvSpPr>
          <p:cNvPr id="8" name="TextBox 7"/>
          <p:cNvSpPr txBox="1"/>
          <p:nvPr/>
        </p:nvSpPr>
        <p:spPr>
          <a:xfrm>
            <a:off x="493172" y="1412777"/>
            <a:ext cx="8471316" cy="1138773"/>
          </a:xfrm>
          <a:prstGeom prst="rect">
            <a:avLst/>
          </a:prstGeom>
          <a:noFill/>
          <a:effectLst>
            <a:innerShdw blurRad="63500" dist="50800" dir="2700000">
              <a:prstClr val="black">
                <a:alpha val="50000"/>
              </a:prstClr>
            </a:innerShdw>
          </a:effectLst>
          <a:scene3d>
            <a:camera prst="orthographicFront"/>
            <a:lightRig rig="threePt" dir="t"/>
          </a:scene3d>
          <a:sp3d>
            <a:bevelT/>
          </a:sp3d>
        </p:spPr>
        <p:txBody>
          <a:bodyPr wrap="square" rtlCol="0">
            <a:spAutoFit/>
          </a:bodyPr>
          <a:lstStyle/>
          <a:p>
            <a:r>
              <a:rPr lang="en-US" sz="2000" b="1" dirty="0" smtClean="0">
                <a:solidFill>
                  <a:srgbClr val="FFFFFF"/>
                </a:solidFill>
                <a:latin typeface="Segoe UI" pitchFamily="34" charset="0"/>
                <a:cs typeface="Segoe UI" pitchFamily="34" charset="0"/>
              </a:rPr>
              <a:t>Why Enroll, other than it being free?</a:t>
            </a:r>
          </a:p>
          <a:p>
            <a:r>
              <a:rPr lang="en-US" sz="1600" dirty="0" smtClean="0">
                <a:solidFill>
                  <a:srgbClr val="FFFFFF"/>
                </a:solidFill>
                <a:latin typeface="Segoe UI" pitchFamily="34" charset="0"/>
                <a:cs typeface="Segoe UI" pitchFamily="34" charset="0"/>
              </a:rPr>
              <a:t>The MVA helps improve </a:t>
            </a:r>
            <a:r>
              <a:rPr lang="en-US" sz="1600" dirty="0">
                <a:solidFill>
                  <a:srgbClr val="FFFFFF"/>
                </a:solidFill>
                <a:latin typeface="Segoe UI" pitchFamily="34" charset="0"/>
                <a:cs typeface="Segoe UI" pitchFamily="34" charset="0"/>
              </a:rPr>
              <a:t>your IT skill set and advance your career with </a:t>
            </a:r>
            <a:r>
              <a:rPr lang="en-US" sz="1600" dirty="0" smtClean="0">
                <a:solidFill>
                  <a:srgbClr val="FFFFFF"/>
                </a:solidFill>
                <a:latin typeface="Segoe UI" pitchFamily="34" charset="0"/>
                <a:cs typeface="Segoe UI" pitchFamily="34" charset="0"/>
              </a:rPr>
              <a:t>a </a:t>
            </a:r>
            <a:r>
              <a:rPr lang="en-US" sz="1600" dirty="0">
                <a:solidFill>
                  <a:srgbClr val="FFFFFF"/>
                </a:solidFill>
                <a:latin typeface="Segoe UI" pitchFamily="34" charset="0"/>
                <a:cs typeface="Segoe UI" pitchFamily="34" charset="0"/>
              </a:rPr>
              <a:t>free, easy to access training portal that allows you to learn at your own pace, focusing on Microsoft </a:t>
            </a:r>
            <a:r>
              <a:rPr lang="en-US" sz="1600" dirty="0" smtClean="0">
                <a:solidFill>
                  <a:srgbClr val="FFFFFF"/>
                </a:solidFill>
                <a:latin typeface="Segoe UI" pitchFamily="34" charset="0"/>
                <a:cs typeface="Segoe UI" pitchFamily="34" charset="0"/>
              </a:rPr>
              <a:t>technologies.</a:t>
            </a:r>
            <a:endParaRPr lang="en-GB" sz="1600" dirty="0">
              <a:solidFill>
                <a:srgbClr val="FFFFFF"/>
              </a:solidFill>
              <a:latin typeface="Segoe UI" pitchFamily="34" charset="0"/>
              <a:cs typeface="Segoe UI" pitchFamily="34" charset="0"/>
            </a:endParaRPr>
          </a:p>
        </p:txBody>
      </p:sp>
      <p:sp>
        <p:nvSpPr>
          <p:cNvPr id="9" name="TextBox 8"/>
          <p:cNvSpPr txBox="1"/>
          <p:nvPr/>
        </p:nvSpPr>
        <p:spPr>
          <a:xfrm>
            <a:off x="493173" y="2697734"/>
            <a:ext cx="8038829" cy="1323439"/>
          </a:xfrm>
          <a:prstGeom prst="rect">
            <a:avLst/>
          </a:prstGeom>
          <a:noFill/>
        </p:spPr>
        <p:txBody>
          <a:bodyPr wrap="square" rtlCol="0">
            <a:spAutoFit/>
          </a:bodyPr>
          <a:lstStyle/>
          <a:p>
            <a:r>
              <a:rPr lang="en-GB" sz="2000" b="1" dirty="0">
                <a:solidFill>
                  <a:srgbClr val="FFFFFF"/>
                </a:solidFill>
                <a:latin typeface="Segoe UI" pitchFamily="34" charset="0"/>
                <a:cs typeface="Segoe UI" pitchFamily="34" charset="0"/>
              </a:rPr>
              <a:t>What Do I </a:t>
            </a:r>
            <a:r>
              <a:rPr lang="en-GB" sz="2000" b="1" dirty="0" smtClean="0">
                <a:solidFill>
                  <a:srgbClr val="FFFFFF"/>
                </a:solidFill>
                <a:latin typeface="Segoe UI" pitchFamily="34" charset="0"/>
                <a:cs typeface="Segoe UI" pitchFamily="34" charset="0"/>
              </a:rPr>
              <a:t>get for enrolment?</a:t>
            </a:r>
            <a:r>
              <a:rPr lang="en-GB" sz="2000" b="1" dirty="0">
                <a:solidFill>
                  <a:srgbClr val="FFFFFF"/>
                </a:solidFill>
                <a:latin typeface="Segoe UI" pitchFamily="34" charset="0"/>
                <a:cs typeface="Segoe UI" pitchFamily="34" charset="0"/>
              </a:rPr>
              <a:t>	</a:t>
            </a:r>
          </a:p>
          <a:p>
            <a:pPr marL="342900" indent="-3429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Free training to make you become the Cloud-Hero in my Organization</a:t>
            </a:r>
          </a:p>
          <a:p>
            <a:pPr marL="342900" indent="-3429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Help mastering your Training Path and get the recognition</a:t>
            </a:r>
          </a:p>
          <a:p>
            <a:pPr marL="342900" indent="-3429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Connect with other IT Pros and discuss The Cloud </a:t>
            </a:r>
          </a:p>
        </p:txBody>
      </p:sp>
      <p:sp>
        <p:nvSpPr>
          <p:cNvPr id="12" name="TextBox 11"/>
          <p:cNvSpPr txBox="1"/>
          <p:nvPr/>
        </p:nvSpPr>
        <p:spPr>
          <a:xfrm>
            <a:off x="493172" y="4167356"/>
            <a:ext cx="7416824" cy="817245"/>
          </a:xfrm>
          <a:prstGeom prst="roundRect">
            <a:avLst/>
          </a:prstGeom>
          <a:noFill/>
        </p:spPr>
        <p:txBody>
          <a:bodyPr wrap="square" rtlCol="0">
            <a:spAutoFit/>
          </a:bodyPr>
          <a:lstStyle/>
          <a:p>
            <a:r>
              <a:rPr lang="en-GB" b="1" dirty="0">
                <a:solidFill>
                  <a:srgbClr val="FFFFFF"/>
                </a:solidFill>
                <a:latin typeface="Segoe UI" pitchFamily="34" charset="0"/>
                <a:cs typeface="Segoe UI" pitchFamily="34" charset="0"/>
              </a:rPr>
              <a:t>Where do I </a:t>
            </a:r>
            <a:r>
              <a:rPr lang="en-GB" b="1" dirty="0" smtClean="0">
                <a:solidFill>
                  <a:srgbClr val="FFFFFF"/>
                </a:solidFill>
                <a:latin typeface="Segoe UI" pitchFamily="34" charset="0"/>
                <a:cs typeface="Segoe UI" pitchFamily="34" charset="0"/>
              </a:rPr>
              <a:t>Enrol?</a:t>
            </a:r>
            <a:endParaRPr lang="en-GB" sz="1600" b="1" dirty="0">
              <a:solidFill>
                <a:srgbClr val="FFFFFF"/>
              </a:solidFill>
              <a:latin typeface="Segoe UI" pitchFamily="34" charset="0"/>
              <a:cs typeface="Segoe UI" pitchFamily="34" charset="0"/>
            </a:endParaRPr>
          </a:p>
          <a:p>
            <a:r>
              <a:rPr lang="en-GB" sz="2400" b="1" dirty="0" smtClean="0">
                <a:solidFill>
                  <a:srgbClr val="00B0F0"/>
                </a:solidFill>
                <a:latin typeface="Segoe UI" pitchFamily="34" charset="0"/>
                <a:cs typeface="Segoe UI" pitchFamily="34" charset="0"/>
                <a:hlinkClick r:id="rId2"/>
              </a:rPr>
              <a:t>www.microsoftvirtualacademy.com</a:t>
            </a:r>
            <a:r>
              <a:rPr lang="en-GB" sz="2400" b="1" dirty="0" smtClean="0">
                <a:solidFill>
                  <a:srgbClr val="00B0F0"/>
                </a:solidFill>
                <a:latin typeface="Segoe UI" pitchFamily="34" charset="0"/>
                <a:cs typeface="Segoe UI" pitchFamily="34" charset="0"/>
              </a:rPr>
              <a:t> </a:t>
            </a:r>
            <a:endParaRPr lang="en-GB" sz="2400" b="1" dirty="0">
              <a:solidFill>
                <a:srgbClr val="00B0F0"/>
              </a:solidFill>
              <a:latin typeface="Segoe UI" pitchFamily="34" charset="0"/>
              <a:cs typeface="Segoe UI" pitchFamily="34" charset="0"/>
            </a:endParaRPr>
          </a:p>
        </p:txBody>
      </p:sp>
      <p:sp>
        <p:nvSpPr>
          <p:cNvPr id="13" name="TextBox 12"/>
          <p:cNvSpPr txBox="1"/>
          <p:nvPr/>
        </p:nvSpPr>
        <p:spPr>
          <a:xfrm>
            <a:off x="521747" y="5213559"/>
            <a:ext cx="7416824" cy="400110"/>
          </a:xfrm>
          <a:prstGeom prst="rect">
            <a:avLst/>
          </a:prstGeom>
          <a:noFill/>
        </p:spPr>
        <p:txBody>
          <a:bodyPr wrap="square" rtlCol="0">
            <a:spAutoFit/>
          </a:bodyPr>
          <a:lstStyle/>
          <a:p>
            <a:r>
              <a:rPr lang="en-GB" sz="2000" b="1" dirty="0">
                <a:solidFill>
                  <a:srgbClr val="FFFFFF"/>
                </a:solidFill>
                <a:latin typeface="Segoe UI" pitchFamily="34" charset="0"/>
                <a:cs typeface="Segoe UI" pitchFamily="34" charset="0"/>
              </a:rPr>
              <a:t>Then tell us what you </a:t>
            </a:r>
            <a:r>
              <a:rPr lang="en-GB" sz="2000" b="1" dirty="0" smtClean="0">
                <a:solidFill>
                  <a:srgbClr val="FFFFFF"/>
                </a:solidFill>
                <a:latin typeface="Segoe UI" pitchFamily="34" charset="0"/>
                <a:cs typeface="Segoe UI" pitchFamily="34" charset="0"/>
              </a:rPr>
              <a:t>think. </a:t>
            </a:r>
            <a:r>
              <a:rPr lang="en-GB" sz="1600" dirty="0" smtClean="0">
                <a:solidFill>
                  <a:srgbClr val="FFFFFF"/>
                </a:solidFill>
                <a:latin typeface="Segoe UI" pitchFamily="34" charset="0"/>
                <a:cs typeface="Segoe UI" pitchFamily="34" charset="0"/>
              </a:rPr>
              <a:t>TellTheDean@microsoft.com</a:t>
            </a:r>
          </a:p>
        </p:txBody>
      </p:sp>
      <p:grpSp>
        <p:nvGrpSpPr>
          <p:cNvPr id="5" name="Group 4"/>
          <p:cNvGrpSpPr/>
          <p:nvPr/>
        </p:nvGrpSpPr>
        <p:grpSpPr>
          <a:xfrm>
            <a:off x="6228184" y="3621020"/>
            <a:ext cx="2549302" cy="1258207"/>
            <a:chOff x="6732240" y="2211710"/>
            <a:chExt cx="2160240" cy="799639"/>
          </a:xfrm>
          <a:effectLst>
            <a:reflection blurRad="6350" stA="52000" endA="300" endPos="35000" dir="5400000" sy="-100000" algn="bl" rotWithShape="0"/>
          </a:effectLst>
        </p:grpSpPr>
        <p:sp>
          <p:nvSpPr>
            <p:cNvPr id="3" name="Rounded Rectangle 2"/>
            <p:cNvSpPr/>
            <p:nvPr/>
          </p:nvSpPr>
          <p:spPr>
            <a:xfrm>
              <a:off x="6732240" y="2211710"/>
              <a:ext cx="2160240" cy="799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04248" y="2302400"/>
              <a:ext cx="2031581" cy="629389"/>
            </a:xfrm>
            <a:prstGeom prst="roundRect">
              <a:avLst>
                <a:gd name="adj" fmla="val 12264"/>
              </a:avLst>
            </a:prstGeom>
          </p:spPr>
        </p:pic>
      </p:grpSp>
    </p:spTree>
    <p:extLst>
      <p:ext uri="{BB962C8B-B14F-4D97-AF65-F5344CB8AC3E}">
        <p14:creationId xmlns:p14="http://schemas.microsoft.com/office/powerpoint/2010/main" val="1431742187"/>
      </p:ext>
    </p:extLst>
  </p:cSld>
  <p:clrMapOvr>
    <a:masterClrMapping/>
  </p:clrMapOvr>
  <p:transition spd="slow">
    <p:wipe dir="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blackWhite">
          <a:xfrm>
            <a:off x="395536" y="5301208"/>
            <a:ext cx="8382000" cy="707872"/>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800" dirty="0">
                <a:solidFill>
                  <a:schemeClr val="bg2"/>
                </a:solidFill>
                <a:latin typeface="Calibri" pitchFamily="34" charset="0"/>
                <a:cs typeface="Arial" charset="0"/>
              </a:rPr>
              <a:t>© </a:t>
            </a:r>
            <a:r>
              <a:rPr lang="en-US" sz="800" dirty="0" smtClean="0">
                <a:solidFill>
                  <a:schemeClr val="bg2"/>
                </a:solidFill>
                <a:latin typeface="Calibri" pitchFamily="34" charset="0"/>
                <a:cs typeface="Arial" charset="0"/>
              </a:rPr>
              <a:t>2010 Microsoft </a:t>
            </a:r>
            <a:r>
              <a:rPr lang="en-US" sz="800" dirty="0">
                <a:solidFill>
                  <a:schemeClr val="bg2"/>
                </a:solidFill>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800" dirty="0">
                <a:solidFill>
                  <a:schemeClr val="bg2"/>
                </a:solidFill>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800" dirty="0" smtClean="0">
                <a:solidFill>
                  <a:schemeClr val="bg2"/>
                </a:solidFill>
                <a:latin typeface="Calibri" pitchFamily="34" charset="0"/>
                <a:cs typeface="Arial" charset="0"/>
              </a:rPr>
              <a:t>MICROSOFT </a:t>
            </a:r>
            <a:r>
              <a:rPr lang="en-US" sz="800" dirty="0">
                <a:solidFill>
                  <a:schemeClr val="bg2"/>
                </a:solidFill>
                <a:latin typeface="Calibri" pitchFamily="34" charset="0"/>
                <a:cs typeface="Arial" charset="0"/>
              </a:rPr>
              <a:t>MAKES NO WARRANTIES, EXPRESS, IMPLIED OR STATUTORY, AS TO THE INFORMATION IN THIS PRESENTATION.</a:t>
            </a:r>
          </a:p>
        </p:txBody>
      </p:sp>
      <p:pic>
        <p:nvPicPr>
          <p:cNvPr id="7" name="Picture 2" descr="Microsoft logo and tagline"/>
          <p:cNvPicPr>
            <a:picLocks noChangeAspect="1" noChangeArrowheads="1"/>
          </p:cNvPicPr>
          <p:nvPr/>
        </p:nvPicPr>
        <p:blipFill>
          <a:blip r:embed="rId3" cstate="print"/>
          <a:srcRect r="25754" b="36106"/>
          <a:stretch>
            <a:fillRect/>
          </a:stretch>
        </p:blipFill>
        <p:spPr bwMode="black">
          <a:xfrm>
            <a:off x="2213840" y="2666735"/>
            <a:ext cx="4718061" cy="875731"/>
          </a:xfrm>
          <a:prstGeom prst="rect">
            <a:avLst/>
          </a:prstGeom>
          <a:noFill/>
          <a:ln>
            <a:noFill/>
          </a:ln>
        </p:spPr>
      </p:pic>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1606971312"/>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dirty="0"/>
          </a:p>
        </p:txBody>
      </p:sp>
      <p:pic>
        <p:nvPicPr>
          <p:cNvPr id="4" name="Content Placeholder 3" descr="greenalien.JPG"/>
          <p:cNvPicPr>
            <a:picLocks noGrp="1" noChangeAspect="1"/>
          </p:cNvPicPr>
          <p:nvPr>
            <p:ph idx="1"/>
          </p:nvPr>
        </p:nvPicPr>
        <p:blipFill>
          <a:blip r:embed="rId3" cstate="print"/>
          <a:stretch>
            <a:fillRect/>
          </a:stretch>
        </p:blipFill>
        <p:spPr>
          <a:xfrm>
            <a:off x="2843808" y="692696"/>
            <a:ext cx="3672408" cy="5517570"/>
          </a:xfr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AU" dirty="0" smtClean="0"/>
              <a:t>Simplify and Standardize </a:t>
            </a:r>
            <a:br>
              <a:rPr lang="en-AU" dirty="0" smtClean="0"/>
            </a:br>
            <a:r>
              <a:rPr lang="en-AU" dirty="0" smtClean="0"/>
              <a:t>VMware Monitoring</a:t>
            </a:r>
            <a:endParaRPr lang="en-AU" dirty="0"/>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8.3|4.6|54.4|4.9|3.4"/>
</p:tagLst>
</file>

<file path=ppt/tags/tag2.xml><?xml version="1.0" encoding="utf-8"?>
<p:tagLst xmlns:a="http://schemas.openxmlformats.org/drawingml/2006/main" xmlns:r="http://schemas.openxmlformats.org/officeDocument/2006/relationships" xmlns:p="http://schemas.openxmlformats.org/presentationml/2006/main">
  <p:tag name="TIMING" val="|8.3|4.6|54.4|4.9|3.4"/>
</p:tagLst>
</file>

<file path=ppt/theme/theme1.xml><?xml version="1.0" encoding="utf-8"?>
<a:theme xmlns:a="http://schemas.openxmlformats.org/drawingml/2006/main" name="Tech.Ed 2011 Presentation Template Speakers">
  <a:themeElements>
    <a:clrScheme name="Custom 3">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TEch Ed 2011">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3C2F1"/>
      </a:hlink>
      <a:folHlink>
        <a:srgbClr val="FFFF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Tech.Ed 2011 Presentation Template Speakers</Template>
  <TotalTime>0</TotalTime>
  <Words>1216</Words>
  <Application>Microsoft Office PowerPoint</Application>
  <PresentationFormat>On-screen Show (4:3)</PresentationFormat>
  <Paragraphs>325</Paragraphs>
  <Slides>72</Slides>
  <Notes>24</Notes>
  <HiddenSlides>0</HiddenSlides>
  <MMClips>7</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72</vt:i4>
      </vt:variant>
    </vt:vector>
  </HeadingPairs>
  <TitlesOfParts>
    <vt:vector size="75" baseType="lpstr">
      <vt:lpstr>Tech.Ed 2011 Presentation Template Speakers</vt:lpstr>
      <vt:lpstr>Office Theme</vt:lpstr>
      <vt:lpstr>Visio</vt:lpstr>
      <vt:lpstr>Virtualization Monitoring and Management with Veeam and System Center</vt:lpstr>
      <vt:lpstr>Agenda</vt:lpstr>
      <vt:lpstr>Who are Veeam?</vt:lpstr>
      <vt:lpstr>The Green Veeam Teeam</vt:lpstr>
      <vt:lpstr>PowerPoint Presentation</vt:lpstr>
      <vt:lpstr>PowerPoint Presentation</vt:lpstr>
      <vt:lpstr>PowerPoint Presentation</vt:lpstr>
      <vt:lpstr>PowerPoint Presentation</vt:lpstr>
      <vt:lpstr>Simplify and Standardize  VMware Monitoring</vt:lpstr>
      <vt:lpstr>Multiple monitoring tools can be expensive...</vt:lpstr>
      <vt:lpstr>PowerPoint Presentation</vt:lpstr>
      <vt:lpstr>High-Level Anatomy of a Monitoring Solution</vt:lpstr>
      <vt:lpstr>System Center Operations Manager</vt:lpstr>
      <vt:lpstr>Another monitoring framework</vt:lpstr>
      <vt:lpstr>Why not simply extend Operations Manager? Have a single ‘pane of glass’?</vt:lpstr>
      <vt:lpstr>Veeam Management Pack for VMware</vt:lpstr>
      <vt:lpstr>Veeam Management Pack for VMware</vt:lpstr>
      <vt:lpstr>Integration</vt:lpstr>
      <vt:lpstr>Complete integration</vt:lpstr>
      <vt:lpstr>Detailed health model</vt:lpstr>
      <vt:lpstr>Full and Integrated Knowledge base</vt:lpstr>
      <vt:lpstr>Complete Integration</vt:lpstr>
      <vt:lpstr>Tour of the Management Pack</vt:lpstr>
      <vt:lpstr>PowerPoint Presentation</vt:lpstr>
      <vt:lpstr>Topology View</vt:lpstr>
      <vt:lpstr>PowerPoint Presentation</vt:lpstr>
      <vt:lpstr>Reporting</vt:lpstr>
      <vt:lpstr>PowerPoint Presentation</vt:lpstr>
      <vt:lpstr>Service Level Dashboards</vt:lpstr>
      <vt:lpstr>PowerPoint Presentation</vt:lpstr>
      <vt:lpstr>Deployment Considerations</vt:lpstr>
      <vt:lpstr>vSphere API</vt:lpstr>
      <vt:lpstr>PowerPoint Presentation</vt:lpstr>
      <vt:lpstr>PowerPoint Presentation</vt:lpstr>
      <vt:lpstr>Advanced Scenario’s</vt:lpstr>
      <vt:lpstr>Advanced Scenario’s</vt:lpstr>
      <vt:lpstr>Case Study</vt:lpstr>
      <vt:lpstr>ETSA Utilities </vt:lpstr>
      <vt:lpstr>ETSA Computing Environment </vt:lpstr>
      <vt:lpstr>Previous Monitoring Strategy</vt:lpstr>
      <vt:lpstr>Why Operations Manager?</vt:lpstr>
      <vt:lpstr>Why Veeam Management Pack?</vt:lpstr>
      <vt:lpstr>ETSA Monitoring Solution</vt:lpstr>
      <vt:lpstr>Case Example – HBA Issue</vt:lpstr>
      <vt:lpstr>Alert generated to console and SMS</vt:lpstr>
      <vt:lpstr>Datacenter Topology</vt:lpstr>
      <vt:lpstr>Health Explorer View</vt:lpstr>
      <vt:lpstr>In-built Knowledge</vt:lpstr>
      <vt:lpstr>Case Example – Reporting</vt:lpstr>
      <vt:lpstr>PowerPoint Presentation</vt:lpstr>
      <vt:lpstr>Summary</vt:lpstr>
      <vt:lpstr>Unity in Business Continuity</vt:lpstr>
      <vt:lpstr>PowerPoint Presentation</vt:lpstr>
      <vt:lpstr>Veeam Backup &amp; Replication for Hyper-V</vt:lpstr>
      <vt:lpstr>Image-based Backup and Replication </vt:lpstr>
      <vt:lpstr>Scalability</vt:lpstr>
      <vt:lpstr>Changed Block Tracking</vt:lpstr>
      <vt:lpstr>Changed Block Tracking</vt:lpstr>
      <vt:lpstr>De-duplication and Compression</vt:lpstr>
      <vt:lpstr>De-duplication and Compression</vt:lpstr>
      <vt:lpstr>Demo</vt:lpstr>
      <vt:lpstr>PowerPoint Presentation</vt:lpstr>
      <vt:lpstr>Demo</vt:lpstr>
      <vt:lpstr>PowerPoint Presentation</vt:lpstr>
      <vt:lpstr>Demo</vt:lpstr>
      <vt:lpstr>PowerPoint Presentation</vt:lpstr>
      <vt:lpstr>Compliments DPM</vt:lpstr>
      <vt:lpstr>PowerPoint Presentation</vt:lpstr>
      <vt:lpstr>Summary</vt:lpstr>
      <vt:lpstr>Thank You!</vt:lpstr>
      <vt:lpstr>Enrol in Microsoft Virtual Academy Today</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2011-09-02T01:54:12Z</dcterms:created>
  <dcterms:modified xsi:type="dcterms:W3CDTF">2011-09-02T01:54:54Z</dcterms:modified>
</cp:coreProperties>
</file>