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4" r:id="rId1"/>
    <p:sldMasterId id="2147483686" r:id="rId2"/>
    <p:sldMasterId id="2147483703" r:id="rId3"/>
  </p:sldMasterIdLst>
  <p:notesMasterIdLst>
    <p:notesMasterId r:id="rId38"/>
  </p:notesMasterIdLst>
  <p:sldIdLst>
    <p:sldId id="279" r:id="rId4"/>
    <p:sldId id="280" r:id="rId5"/>
    <p:sldId id="260" r:id="rId6"/>
    <p:sldId id="285" r:id="rId7"/>
    <p:sldId id="286" r:id="rId8"/>
    <p:sldId id="287"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 id="305" r:id="rId26"/>
    <p:sldId id="306" r:id="rId27"/>
    <p:sldId id="307" r:id="rId28"/>
    <p:sldId id="308" r:id="rId29"/>
    <p:sldId id="309" r:id="rId30"/>
    <p:sldId id="310" r:id="rId31"/>
    <p:sldId id="311" r:id="rId32"/>
    <p:sldId id="313" r:id="rId33"/>
    <p:sldId id="314" r:id="rId34"/>
    <p:sldId id="315" r:id="rId35"/>
    <p:sldId id="316" r:id="rId36"/>
    <p:sldId id="317"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60" d="100"/>
          <a:sy n="60" d="100"/>
        </p:scale>
        <p:origin x="-366" y="-4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lang="en-GB">
                <a:solidFill>
                  <a:schemeClr val="bg2"/>
                </a:solidFill>
                <a:effectLst/>
              </a:defRPr>
            </a:pPr>
            <a:r>
              <a:rPr lang="en-US">
                <a:solidFill>
                  <a:schemeClr val="bg2"/>
                </a:solidFill>
                <a:effectLst/>
              </a:rPr>
              <a:t>Chart Title</a:t>
            </a:r>
          </a:p>
        </c:rich>
      </c:tx>
      <c:layout>
        <c:manualLayout>
          <c:xMode val="edge"/>
          <c:yMode val="edge"/>
          <c:x val="0.41764957868963831"/>
          <c:y val="3.8622073883723435E-2"/>
        </c:manualLayout>
      </c:layout>
      <c:overlay val="0"/>
    </c:title>
    <c:autoTitleDeleted val="0"/>
    <c:view3D>
      <c:rotX val="30"/>
      <c:hPercent val="50"/>
      <c:rotY val="0"/>
      <c:depthPercent val="100"/>
      <c:rAngAx val="0"/>
      <c:perspective val="30"/>
    </c:view3D>
    <c:floor>
      <c:thickness val="0"/>
    </c:floor>
    <c:sideWall>
      <c:thickness val="0"/>
    </c:sideWall>
    <c:backWall>
      <c:thickness val="0"/>
    </c:backWall>
    <c:plotArea>
      <c:layout>
        <c:manualLayout>
          <c:layoutTarget val="inner"/>
          <c:xMode val="edge"/>
          <c:yMode val="edge"/>
          <c:x val="1.171172621827218E-3"/>
          <c:y val="0.12338833980573995"/>
          <c:w val="0.75412423036392184"/>
          <c:h val="0.87121407839719511"/>
        </c:manualLayout>
      </c:layout>
      <c:pie3DChart>
        <c:varyColors val="1"/>
        <c:dLbls>
          <c:showLegendKey val="0"/>
          <c:showVal val="0"/>
          <c:showCatName val="0"/>
          <c:showSerName val="0"/>
          <c:showPercent val="0"/>
          <c:showBubbleSize val="0"/>
          <c:showLeaderLines val="1"/>
        </c:dLbls>
      </c:pie3DChart>
    </c:plotArea>
    <c:legend>
      <c:legendPos val="r"/>
      <c:layout>
        <c:manualLayout>
          <c:xMode val="edge"/>
          <c:yMode val="edge"/>
          <c:x val="0.74929122630269984"/>
          <c:y val="0.38231552149031794"/>
          <c:w val="0.25070877369730432"/>
          <c:h val="0.33293096575821113"/>
        </c:manualLayout>
      </c:layout>
      <c:overlay val="0"/>
      <c:txPr>
        <a:bodyPr/>
        <a:lstStyle/>
        <a:p>
          <a:pPr>
            <a:defRPr lang="en-GB" sz="2000">
              <a:solidFill>
                <a:schemeClr val="bg2"/>
              </a:solidFill>
              <a:effectLst/>
            </a:defRPr>
          </a:pPr>
          <a:endParaRPr lang="en-US"/>
        </a:p>
      </c:txPr>
    </c:legend>
    <c:plotVisOnly val="1"/>
    <c:dispBlanksAs val="zero"/>
    <c:showDLblsOverMax val="0"/>
  </c:chart>
  <c:txPr>
    <a:bodyPr/>
    <a:lstStyle/>
    <a:p>
      <a:pPr>
        <a:defRPr sz="1800">
          <a:effectLst>
            <a:outerShdw blurRad="50800" dist="38100" dir="2700000" algn="ctr" rotWithShape="0">
              <a:srgbClr val="000000">
                <a:alpha val="60000"/>
              </a:srgbClr>
            </a:outerShdw>
          </a:effectLst>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5C924C-8DFE-487F-8742-788072D3778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F71F0AB4-6DA2-4FD2-BA91-887FC31C2DBD}">
      <dgm:prSet phldrT="[Text]" custT="1"/>
      <dgm:spPr/>
      <dgm:t>
        <a:bodyPr/>
        <a:lstStyle/>
        <a:p>
          <a:r>
            <a:rPr lang="en-US" sz="2800" dirty="0" smtClean="0">
              <a:solidFill>
                <a:schemeClr val="bg1"/>
              </a:solidFill>
            </a:rPr>
            <a:t>VMM Server</a:t>
          </a:r>
          <a:endParaRPr lang="en-US" sz="2800" dirty="0">
            <a:solidFill>
              <a:schemeClr val="bg1"/>
            </a:solidFill>
          </a:endParaRPr>
        </a:p>
      </dgm:t>
    </dgm:pt>
    <dgm:pt modelId="{92DD0E54-3B5C-4793-8A5A-EECF1BE549BC}" type="parTrans" cxnId="{E9D5C968-09D5-466F-BADA-750EEF8E2830}">
      <dgm:prSet/>
      <dgm:spPr/>
      <dgm:t>
        <a:bodyPr/>
        <a:lstStyle/>
        <a:p>
          <a:endParaRPr lang="en-US" sz="1600"/>
        </a:p>
      </dgm:t>
    </dgm:pt>
    <dgm:pt modelId="{56A3C2A5-5929-470F-A34F-CAC9FCADC258}" type="sibTrans" cxnId="{E9D5C968-09D5-466F-BADA-750EEF8E2830}">
      <dgm:prSet/>
      <dgm:spPr/>
      <dgm:t>
        <a:bodyPr/>
        <a:lstStyle/>
        <a:p>
          <a:endParaRPr lang="en-US" sz="1600"/>
        </a:p>
      </dgm:t>
    </dgm:pt>
    <dgm:pt modelId="{069E5E85-6F20-4C4F-8560-C51BBBCF9C6C}">
      <dgm:prSet phldrT="[Text]" custT="1"/>
      <dgm:spPr/>
      <dgm:t>
        <a:bodyPr/>
        <a:lstStyle/>
        <a:p>
          <a:r>
            <a:rPr lang="en-US" sz="1600" b="1" dirty="0" smtClean="0"/>
            <a:t>Windows Server 2008 SP2 </a:t>
          </a:r>
          <a:r>
            <a:rPr lang="en-US" sz="1600" dirty="0" smtClean="0"/>
            <a:t>- 64bit (Standard, Enterprise, Datacenter</a:t>
          </a:r>
          <a:r>
            <a:rPr lang="en-US" sz="1600" dirty="0" smtClean="0">
              <a:solidFill>
                <a:schemeClr val="bg1"/>
              </a:solidFill>
            </a:rPr>
            <a:t>) –</a:t>
          </a:r>
          <a:r>
            <a:rPr lang="en-US" sz="1600" dirty="0" smtClean="0">
              <a:solidFill>
                <a:srgbClr val="FF0000"/>
              </a:solidFill>
            </a:rPr>
            <a:t> supported in RTM only</a:t>
          </a:r>
          <a:endParaRPr lang="en-US" sz="1600" dirty="0">
            <a:solidFill>
              <a:srgbClr val="FF0000"/>
            </a:solidFill>
          </a:endParaRPr>
        </a:p>
      </dgm:t>
    </dgm:pt>
    <dgm:pt modelId="{AEEA113A-C142-47C7-8CA7-55EEDFB514E0}" type="parTrans" cxnId="{AB849BCE-1E97-4C9D-B2C4-84BAFDE9A214}">
      <dgm:prSet/>
      <dgm:spPr/>
      <dgm:t>
        <a:bodyPr/>
        <a:lstStyle/>
        <a:p>
          <a:endParaRPr lang="en-US" sz="1600"/>
        </a:p>
      </dgm:t>
    </dgm:pt>
    <dgm:pt modelId="{E4C05F5B-E0D1-43A6-87D3-842BA0951362}" type="sibTrans" cxnId="{AB849BCE-1E97-4C9D-B2C4-84BAFDE9A214}">
      <dgm:prSet/>
      <dgm:spPr/>
      <dgm:t>
        <a:bodyPr/>
        <a:lstStyle/>
        <a:p>
          <a:endParaRPr lang="en-US" sz="1600"/>
        </a:p>
      </dgm:t>
    </dgm:pt>
    <dgm:pt modelId="{A97B09DF-0649-4415-BAB5-8712C7ADA00B}">
      <dgm:prSet phldrT="[Text]" custT="1"/>
      <dgm:spPr/>
      <dgm:t>
        <a:bodyPr/>
        <a:lstStyle/>
        <a:p>
          <a:r>
            <a:rPr lang="en-US" sz="1600" b="1" dirty="0" smtClean="0"/>
            <a:t>Windows Server 2008 R2 </a:t>
          </a:r>
          <a:r>
            <a:rPr lang="en-US" sz="1600" dirty="0" smtClean="0"/>
            <a:t>- 64bit (Standard, Enterprise, Datacenter)</a:t>
          </a:r>
          <a:endParaRPr lang="en-US" sz="1600" dirty="0"/>
        </a:p>
      </dgm:t>
    </dgm:pt>
    <dgm:pt modelId="{3E7159F7-E68E-4247-B908-0814C6168CDB}" type="parTrans" cxnId="{6B78F345-0F7F-4A00-9031-A92C29E0DE0A}">
      <dgm:prSet/>
      <dgm:spPr/>
      <dgm:t>
        <a:bodyPr/>
        <a:lstStyle/>
        <a:p>
          <a:endParaRPr lang="en-US" sz="1600"/>
        </a:p>
      </dgm:t>
    </dgm:pt>
    <dgm:pt modelId="{A7EA4214-6CAF-4A4D-A08C-B242236477D5}" type="sibTrans" cxnId="{6B78F345-0F7F-4A00-9031-A92C29E0DE0A}">
      <dgm:prSet/>
      <dgm:spPr/>
      <dgm:t>
        <a:bodyPr/>
        <a:lstStyle/>
        <a:p>
          <a:endParaRPr lang="en-US" sz="1600"/>
        </a:p>
      </dgm:t>
    </dgm:pt>
    <dgm:pt modelId="{4B9B6843-40C5-4547-BEBB-4F8C1FE0A8C8}">
      <dgm:prSet phldrT="[Text]" custT="1"/>
      <dgm:spPr/>
      <dgm:t>
        <a:bodyPr/>
        <a:lstStyle/>
        <a:p>
          <a:r>
            <a:rPr lang="en-US" sz="2800" dirty="0" smtClean="0">
              <a:solidFill>
                <a:schemeClr val="bg1"/>
              </a:solidFill>
            </a:rPr>
            <a:t>HA VMM Server</a:t>
          </a:r>
          <a:endParaRPr lang="en-US" sz="2800" dirty="0">
            <a:solidFill>
              <a:schemeClr val="bg1"/>
            </a:solidFill>
          </a:endParaRPr>
        </a:p>
      </dgm:t>
    </dgm:pt>
    <dgm:pt modelId="{8B2081A0-1047-4F04-BB14-08477D7CBA3F}" type="parTrans" cxnId="{F32094C4-70D5-4231-9800-FE28CEBCEE94}">
      <dgm:prSet/>
      <dgm:spPr/>
      <dgm:t>
        <a:bodyPr/>
        <a:lstStyle/>
        <a:p>
          <a:endParaRPr lang="en-US" sz="1600"/>
        </a:p>
      </dgm:t>
    </dgm:pt>
    <dgm:pt modelId="{D3CD4068-1BA6-4C20-BBA8-1C2E9C575921}" type="sibTrans" cxnId="{F32094C4-70D5-4231-9800-FE28CEBCEE94}">
      <dgm:prSet/>
      <dgm:spPr/>
      <dgm:t>
        <a:bodyPr/>
        <a:lstStyle/>
        <a:p>
          <a:endParaRPr lang="en-US" sz="1600"/>
        </a:p>
      </dgm:t>
    </dgm:pt>
    <dgm:pt modelId="{4E53C68A-4E34-4937-8854-A2D6DCDA6FB2}">
      <dgm:prSet phldrT="[Text]" custT="1"/>
      <dgm:spPr/>
      <dgm:t>
        <a:bodyPr/>
        <a:lstStyle/>
        <a:p>
          <a:r>
            <a:rPr lang="en-US" sz="1600" b="1" dirty="0" smtClean="0"/>
            <a:t>Windows Server 2008 R2 </a:t>
          </a:r>
          <a:r>
            <a:rPr lang="en-US" sz="1600" dirty="0" smtClean="0"/>
            <a:t>- 64bit (Standard, Enterprise, Datacenter)</a:t>
          </a:r>
          <a:endParaRPr lang="en-US" sz="1600" dirty="0"/>
        </a:p>
      </dgm:t>
    </dgm:pt>
    <dgm:pt modelId="{477D1899-10EB-438E-BA02-BB7953F87EAD}" type="parTrans" cxnId="{29B2AA82-9939-466D-A7B6-485C71FA1CDD}">
      <dgm:prSet/>
      <dgm:spPr/>
      <dgm:t>
        <a:bodyPr/>
        <a:lstStyle/>
        <a:p>
          <a:endParaRPr lang="en-US" sz="1600"/>
        </a:p>
      </dgm:t>
    </dgm:pt>
    <dgm:pt modelId="{F1844C18-E54B-4615-8CF9-A29AE484F36E}" type="sibTrans" cxnId="{29B2AA82-9939-466D-A7B6-485C71FA1CDD}">
      <dgm:prSet/>
      <dgm:spPr/>
      <dgm:t>
        <a:bodyPr/>
        <a:lstStyle/>
        <a:p>
          <a:endParaRPr lang="en-US" sz="1600"/>
        </a:p>
      </dgm:t>
    </dgm:pt>
    <dgm:pt modelId="{470408F6-7A87-433F-9A61-22AD581792D9}">
      <dgm:prSet phldrT="[Text]" custT="1"/>
      <dgm:spPr/>
      <dgm:t>
        <a:bodyPr/>
        <a:lstStyle/>
        <a:p>
          <a:r>
            <a:rPr lang="en-US" sz="1600" b="1" dirty="0" smtClean="0"/>
            <a:t>Windows Server 2008 R2 SP1 </a:t>
          </a:r>
          <a:r>
            <a:rPr lang="en-US" sz="1600" dirty="0" smtClean="0"/>
            <a:t>- 64bit (Standard, Enterprise, Datacenter)</a:t>
          </a:r>
          <a:endParaRPr lang="en-US" sz="1600" dirty="0"/>
        </a:p>
      </dgm:t>
    </dgm:pt>
    <dgm:pt modelId="{64A52E2A-5164-4567-81F4-DE035CF32ABA}" type="parTrans" cxnId="{D6D8CB65-8F38-452A-BF64-0EBE69F95D23}">
      <dgm:prSet/>
      <dgm:spPr/>
      <dgm:t>
        <a:bodyPr/>
        <a:lstStyle/>
        <a:p>
          <a:endParaRPr lang="en-US" sz="1600"/>
        </a:p>
      </dgm:t>
    </dgm:pt>
    <dgm:pt modelId="{535E4FCE-FC9E-47F4-8E5B-697F758D5342}" type="sibTrans" cxnId="{D6D8CB65-8F38-452A-BF64-0EBE69F95D23}">
      <dgm:prSet/>
      <dgm:spPr/>
      <dgm:t>
        <a:bodyPr/>
        <a:lstStyle/>
        <a:p>
          <a:endParaRPr lang="en-US" sz="1600"/>
        </a:p>
      </dgm:t>
    </dgm:pt>
    <dgm:pt modelId="{0C607A0E-26D5-47DB-B651-6D2BB048BC1A}">
      <dgm:prSet phldrT="[Text]" custT="1"/>
      <dgm:spPr/>
      <dgm:t>
        <a:bodyPr/>
        <a:lstStyle/>
        <a:p>
          <a:r>
            <a:rPr lang="en-US" sz="3200" dirty="0" smtClean="0">
              <a:solidFill>
                <a:schemeClr val="bg1"/>
              </a:solidFill>
            </a:rPr>
            <a:t>Database Server</a:t>
          </a:r>
          <a:endParaRPr lang="en-US" sz="3200" dirty="0">
            <a:solidFill>
              <a:schemeClr val="bg1"/>
            </a:solidFill>
          </a:endParaRPr>
        </a:p>
      </dgm:t>
    </dgm:pt>
    <dgm:pt modelId="{C4917996-5818-4758-B88B-B857C0F7673D}" type="parTrans" cxnId="{C14A3DA7-510B-414E-8FA2-4A6E61B76192}">
      <dgm:prSet/>
      <dgm:spPr/>
      <dgm:t>
        <a:bodyPr/>
        <a:lstStyle/>
        <a:p>
          <a:endParaRPr lang="en-US" sz="1600"/>
        </a:p>
      </dgm:t>
    </dgm:pt>
    <dgm:pt modelId="{6CE588C1-76D6-4524-92C2-59F390AB925B}" type="sibTrans" cxnId="{C14A3DA7-510B-414E-8FA2-4A6E61B76192}">
      <dgm:prSet/>
      <dgm:spPr/>
      <dgm:t>
        <a:bodyPr/>
        <a:lstStyle/>
        <a:p>
          <a:endParaRPr lang="en-US" sz="1600"/>
        </a:p>
      </dgm:t>
    </dgm:pt>
    <dgm:pt modelId="{F7B8BE9C-1312-46A3-B43F-D62ECC3C8050}">
      <dgm:prSet phldrT="[Text]" custT="1"/>
      <dgm:spPr/>
      <dgm:t>
        <a:bodyPr/>
        <a:lstStyle/>
        <a:p>
          <a:r>
            <a:rPr lang="en-US" sz="1600" b="1" dirty="0" smtClean="0"/>
            <a:t>SQL Server 2008 SP2 </a:t>
          </a:r>
          <a:r>
            <a:rPr lang="en-US" sz="1600" dirty="0" smtClean="0"/>
            <a:t>- (Standard, Enterprise, Datacenter) </a:t>
          </a:r>
          <a:endParaRPr lang="en-US" sz="1600" dirty="0"/>
        </a:p>
      </dgm:t>
    </dgm:pt>
    <dgm:pt modelId="{6BFD43C2-3BB3-4621-9AA5-3C98D8FD9605}" type="parTrans" cxnId="{C5593E0A-BF37-4701-8EA0-A06A4DB58520}">
      <dgm:prSet/>
      <dgm:spPr/>
      <dgm:t>
        <a:bodyPr/>
        <a:lstStyle/>
        <a:p>
          <a:endParaRPr lang="en-US" sz="1600"/>
        </a:p>
      </dgm:t>
    </dgm:pt>
    <dgm:pt modelId="{61ACBF61-EC45-4B93-A397-D602A8094BC2}" type="sibTrans" cxnId="{C5593E0A-BF37-4701-8EA0-A06A4DB58520}">
      <dgm:prSet/>
      <dgm:spPr/>
      <dgm:t>
        <a:bodyPr/>
        <a:lstStyle/>
        <a:p>
          <a:endParaRPr lang="en-US" sz="1600"/>
        </a:p>
      </dgm:t>
    </dgm:pt>
    <dgm:pt modelId="{F02E9C2C-D3B0-4825-B6DD-9F3BC660A74C}">
      <dgm:prSet phldrT="[Text]" custT="1"/>
      <dgm:spPr/>
      <dgm:t>
        <a:bodyPr/>
        <a:lstStyle/>
        <a:p>
          <a:r>
            <a:rPr lang="en-US" sz="1600" b="1" dirty="0" smtClean="0"/>
            <a:t>SQL Server 2008 R2 </a:t>
          </a:r>
          <a:r>
            <a:rPr lang="en-US" sz="1600" dirty="0" smtClean="0"/>
            <a:t>- (Standard, Enterprise, Datacenter)</a:t>
          </a:r>
          <a:endParaRPr lang="en-US" sz="1600" dirty="0"/>
        </a:p>
      </dgm:t>
    </dgm:pt>
    <dgm:pt modelId="{CEABE840-CA3C-4989-B0B0-E03566BB895E}" type="parTrans" cxnId="{72704A67-EDB2-4DDF-A5AB-D484AC4C8BCF}">
      <dgm:prSet/>
      <dgm:spPr/>
      <dgm:t>
        <a:bodyPr/>
        <a:lstStyle/>
        <a:p>
          <a:endParaRPr lang="en-US" sz="1600"/>
        </a:p>
      </dgm:t>
    </dgm:pt>
    <dgm:pt modelId="{E02D6829-F050-4572-A975-83B01309F2D4}" type="sibTrans" cxnId="{72704A67-EDB2-4DDF-A5AB-D484AC4C8BCF}">
      <dgm:prSet/>
      <dgm:spPr/>
      <dgm:t>
        <a:bodyPr/>
        <a:lstStyle/>
        <a:p>
          <a:endParaRPr lang="en-US" sz="1600"/>
        </a:p>
      </dgm:t>
    </dgm:pt>
    <dgm:pt modelId="{E2133A60-8611-4D23-BBFC-A281EC05253D}">
      <dgm:prSet phldrT="[Text]" custT="1"/>
      <dgm:spPr/>
      <dgm:t>
        <a:bodyPr/>
        <a:lstStyle/>
        <a:p>
          <a:r>
            <a:rPr lang="en-US" sz="1600" b="1" dirty="0" smtClean="0"/>
            <a:t>Windows Server 2008 R2 SP1 </a:t>
          </a:r>
          <a:r>
            <a:rPr lang="en-US" sz="1600" dirty="0" smtClean="0"/>
            <a:t>- 64bit (Standard, Enterprise, Datacenter</a:t>
          </a:r>
          <a:r>
            <a:rPr lang="en-US" sz="1200" dirty="0" smtClean="0"/>
            <a:t>)</a:t>
          </a:r>
          <a:endParaRPr lang="en-US" sz="1200" dirty="0"/>
        </a:p>
      </dgm:t>
    </dgm:pt>
    <dgm:pt modelId="{EF3BBE67-D86A-474C-B67A-2BCD7F9662DA}" type="parTrans" cxnId="{42AA79D3-36BB-45C7-B70E-0CBA700454BA}">
      <dgm:prSet/>
      <dgm:spPr/>
      <dgm:t>
        <a:bodyPr/>
        <a:lstStyle/>
        <a:p>
          <a:endParaRPr lang="en-US" sz="1600"/>
        </a:p>
      </dgm:t>
    </dgm:pt>
    <dgm:pt modelId="{3EC5ED7B-6C65-409E-B0FE-16C71ACEE3C2}" type="sibTrans" cxnId="{42AA79D3-36BB-45C7-B70E-0CBA700454BA}">
      <dgm:prSet/>
      <dgm:spPr/>
      <dgm:t>
        <a:bodyPr/>
        <a:lstStyle/>
        <a:p>
          <a:endParaRPr lang="en-US" sz="1600"/>
        </a:p>
      </dgm:t>
    </dgm:pt>
    <dgm:pt modelId="{8E752C28-142A-45A2-B811-81887E29BEAE}" type="pres">
      <dgm:prSet presAssocID="{4F5C924C-8DFE-487F-8742-788072D3778D}" presName="linear" presStyleCnt="0">
        <dgm:presLayoutVars>
          <dgm:dir/>
          <dgm:animLvl val="lvl"/>
          <dgm:resizeHandles val="exact"/>
        </dgm:presLayoutVars>
      </dgm:prSet>
      <dgm:spPr/>
      <dgm:t>
        <a:bodyPr/>
        <a:lstStyle/>
        <a:p>
          <a:endParaRPr lang="en-US"/>
        </a:p>
      </dgm:t>
    </dgm:pt>
    <dgm:pt modelId="{E5B8A9FD-8132-49B5-9703-4F019835365C}" type="pres">
      <dgm:prSet presAssocID="{F71F0AB4-6DA2-4FD2-BA91-887FC31C2DBD}" presName="parentLin" presStyleCnt="0"/>
      <dgm:spPr/>
    </dgm:pt>
    <dgm:pt modelId="{86B96454-0042-47B4-946F-C5C219E94A76}" type="pres">
      <dgm:prSet presAssocID="{F71F0AB4-6DA2-4FD2-BA91-887FC31C2DBD}" presName="parentLeftMargin" presStyleLbl="node1" presStyleIdx="0" presStyleCnt="3"/>
      <dgm:spPr/>
      <dgm:t>
        <a:bodyPr/>
        <a:lstStyle/>
        <a:p>
          <a:endParaRPr lang="en-US"/>
        </a:p>
      </dgm:t>
    </dgm:pt>
    <dgm:pt modelId="{2A805521-C2B2-40EE-8C12-91C7B38C85D9}" type="pres">
      <dgm:prSet presAssocID="{F71F0AB4-6DA2-4FD2-BA91-887FC31C2DBD}" presName="parentText" presStyleLbl="node1" presStyleIdx="0" presStyleCnt="3">
        <dgm:presLayoutVars>
          <dgm:chMax val="0"/>
          <dgm:bulletEnabled val="1"/>
        </dgm:presLayoutVars>
      </dgm:prSet>
      <dgm:spPr/>
      <dgm:t>
        <a:bodyPr/>
        <a:lstStyle/>
        <a:p>
          <a:endParaRPr lang="en-US"/>
        </a:p>
      </dgm:t>
    </dgm:pt>
    <dgm:pt modelId="{7B122FBA-475A-4D72-BAA2-A236F4690BC8}" type="pres">
      <dgm:prSet presAssocID="{F71F0AB4-6DA2-4FD2-BA91-887FC31C2DBD}" presName="negativeSpace" presStyleCnt="0"/>
      <dgm:spPr/>
    </dgm:pt>
    <dgm:pt modelId="{11A6F71D-56AF-4F6F-902E-4810EB7D1ACF}" type="pres">
      <dgm:prSet presAssocID="{F71F0AB4-6DA2-4FD2-BA91-887FC31C2DBD}" presName="childText" presStyleLbl="conFgAcc1" presStyleIdx="0" presStyleCnt="3">
        <dgm:presLayoutVars>
          <dgm:bulletEnabled val="1"/>
        </dgm:presLayoutVars>
      </dgm:prSet>
      <dgm:spPr/>
      <dgm:t>
        <a:bodyPr/>
        <a:lstStyle/>
        <a:p>
          <a:endParaRPr lang="en-US"/>
        </a:p>
      </dgm:t>
    </dgm:pt>
    <dgm:pt modelId="{2E0FB522-354D-4B21-AA30-6E29A8F01508}" type="pres">
      <dgm:prSet presAssocID="{56A3C2A5-5929-470F-A34F-CAC9FCADC258}" presName="spaceBetweenRectangles" presStyleCnt="0"/>
      <dgm:spPr/>
    </dgm:pt>
    <dgm:pt modelId="{62D120E6-862D-48DB-ABB0-930D0E805233}" type="pres">
      <dgm:prSet presAssocID="{4B9B6843-40C5-4547-BEBB-4F8C1FE0A8C8}" presName="parentLin" presStyleCnt="0"/>
      <dgm:spPr/>
    </dgm:pt>
    <dgm:pt modelId="{7BEBE7AD-AE2A-4295-B32E-2A3634220CF5}" type="pres">
      <dgm:prSet presAssocID="{4B9B6843-40C5-4547-BEBB-4F8C1FE0A8C8}" presName="parentLeftMargin" presStyleLbl="node1" presStyleIdx="0" presStyleCnt="3"/>
      <dgm:spPr/>
      <dgm:t>
        <a:bodyPr/>
        <a:lstStyle/>
        <a:p>
          <a:endParaRPr lang="en-US"/>
        </a:p>
      </dgm:t>
    </dgm:pt>
    <dgm:pt modelId="{EB3E15D0-1B4D-4023-8D29-32CF5279FD9A}" type="pres">
      <dgm:prSet presAssocID="{4B9B6843-40C5-4547-BEBB-4F8C1FE0A8C8}" presName="parentText" presStyleLbl="node1" presStyleIdx="1" presStyleCnt="3">
        <dgm:presLayoutVars>
          <dgm:chMax val="0"/>
          <dgm:bulletEnabled val="1"/>
        </dgm:presLayoutVars>
      </dgm:prSet>
      <dgm:spPr/>
      <dgm:t>
        <a:bodyPr/>
        <a:lstStyle/>
        <a:p>
          <a:endParaRPr lang="en-US"/>
        </a:p>
      </dgm:t>
    </dgm:pt>
    <dgm:pt modelId="{5FAFB17A-6301-4EE8-8641-48F5FE454723}" type="pres">
      <dgm:prSet presAssocID="{4B9B6843-40C5-4547-BEBB-4F8C1FE0A8C8}" presName="negativeSpace" presStyleCnt="0"/>
      <dgm:spPr/>
    </dgm:pt>
    <dgm:pt modelId="{FF126F9D-DBA3-4F09-A341-E0E8446BB526}" type="pres">
      <dgm:prSet presAssocID="{4B9B6843-40C5-4547-BEBB-4F8C1FE0A8C8}" presName="childText" presStyleLbl="conFgAcc1" presStyleIdx="1" presStyleCnt="3">
        <dgm:presLayoutVars>
          <dgm:bulletEnabled val="1"/>
        </dgm:presLayoutVars>
      </dgm:prSet>
      <dgm:spPr/>
      <dgm:t>
        <a:bodyPr/>
        <a:lstStyle/>
        <a:p>
          <a:endParaRPr lang="en-US"/>
        </a:p>
      </dgm:t>
    </dgm:pt>
    <dgm:pt modelId="{39CC1EEA-91E6-4E3C-A06C-446BF6A41819}" type="pres">
      <dgm:prSet presAssocID="{D3CD4068-1BA6-4C20-BBA8-1C2E9C575921}" presName="spaceBetweenRectangles" presStyleCnt="0"/>
      <dgm:spPr/>
    </dgm:pt>
    <dgm:pt modelId="{FAEE77B5-89D4-4C5F-AE2A-207DA021D594}" type="pres">
      <dgm:prSet presAssocID="{0C607A0E-26D5-47DB-B651-6D2BB048BC1A}" presName="parentLin" presStyleCnt="0"/>
      <dgm:spPr/>
    </dgm:pt>
    <dgm:pt modelId="{9DF07240-B230-420C-B585-A8645DC115C8}" type="pres">
      <dgm:prSet presAssocID="{0C607A0E-26D5-47DB-B651-6D2BB048BC1A}" presName="parentLeftMargin" presStyleLbl="node1" presStyleIdx="1" presStyleCnt="3"/>
      <dgm:spPr/>
      <dgm:t>
        <a:bodyPr/>
        <a:lstStyle/>
        <a:p>
          <a:endParaRPr lang="en-US"/>
        </a:p>
      </dgm:t>
    </dgm:pt>
    <dgm:pt modelId="{418B8007-BB66-4775-87BC-D8B3DDDE21BB}" type="pres">
      <dgm:prSet presAssocID="{0C607A0E-26D5-47DB-B651-6D2BB048BC1A}" presName="parentText" presStyleLbl="node1" presStyleIdx="2" presStyleCnt="3">
        <dgm:presLayoutVars>
          <dgm:chMax val="0"/>
          <dgm:bulletEnabled val="1"/>
        </dgm:presLayoutVars>
      </dgm:prSet>
      <dgm:spPr/>
      <dgm:t>
        <a:bodyPr/>
        <a:lstStyle/>
        <a:p>
          <a:endParaRPr lang="en-US"/>
        </a:p>
      </dgm:t>
    </dgm:pt>
    <dgm:pt modelId="{3958BC99-6748-47A3-8817-BF8610718EC2}" type="pres">
      <dgm:prSet presAssocID="{0C607A0E-26D5-47DB-B651-6D2BB048BC1A}" presName="negativeSpace" presStyleCnt="0"/>
      <dgm:spPr/>
    </dgm:pt>
    <dgm:pt modelId="{764D0D1A-464E-41FD-AF5A-337FFA0FC52E}" type="pres">
      <dgm:prSet presAssocID="{0C607A0E-26D5-47DB-B651-6D2BB048BC1A}" presName="childText" presStyleLbl="conFgAcc1" presStyleIdx="2" presStyleCnt="3">
        <dgm:presLayoutVars>
          <dgm:bulletEnabled val="1"/>
        </dgm:presLayoutVars>
      </dgm:prSet>
      <dgm:spPr/>
      <dgm:t>
        <a:bodyPr/>
        <a:lstStyle/>
        <a:p>
          <a:endParaRPr lang="en-US"/>
        </a:p>
      </dgm:t>
    </dgm:pt>
  </dgm:ptLst>
  <dgm:cxnLst>
    <dgm:cxn modelId="{15D50CC8-B4C7-4E25-90C7-2F697916E39E}" type="presOf" srcId="{0C607A0E-26D5-47DB-B651-6D2BB048BC1A}" destId="{418B8007-BB66-4775-87BC-D8B3DDDE21BB}" srcOrd="1" destOrd="0" presId="urn:microsoft.com/office/officeart/2005/8/layout/list1"/>
    <dgm:cxn modelId="{C14A3DA7-510B-414E-8FA2-4A6E61B76192}" srcId="{4F5C924C-8DFE-487F-8742-788072D3778D}" destId="{0C607A0E-26D5-47DB-B651-6D2BB048BC1A}" srcOrd="2" destOrd="0" parTransId="{C4917996-5818-4758-B88B-B857C0F7673D}" sibTransId="{6CE588C1-76D6-4524-92C2-59F390AB925B}"/>
    <dgm:cxn modelId="{AB849BCE-1E97-4C9D-B2C4-84BAFDE9A214}" srcId="{F71F0AB4-6DA2-4FD2-BA91-887FC31C2DBD}" destId="{069E5E85-6F20-4C4F-8560-C51BBBCF9C6C}" srcOrd="0" destOrd="0" parTransId="{AEEA113A-C142-47C7-8CA7-55EEDFB514E0}" sibTransId="{E4C05F5B-E0D1-43A6-87D3-842BA0951362}"/>
    <dgm:cxn modelId="{29B2AA82-9939-466D-A7B6-485C71FA1CDD}" srcId="{4B9B6843-40C5-4547-BEBB-4F8C1FE0A8C8}" destId="{4E53C68A-4E34-4937-8854-A2D6DCDA6FB2}" srcOrd="0" destOrd="0" parTransId="{477D1899-10EB-438E-BA02-BB7953F87EAD}" sibTransId="{F1844C18-E54B-4615-8CF9-A29AE484F36E}"/>
    <dgm:cxn modelId="{7C056F79-2960-47B4-95DF-C108FC29B2B6}" type="presOf" srcId="{0C607A0E-26D5-47DB-B651-6D2BB048BC1A}" destId="{9DF07240-B230-420C-B585-A8645DC115C8}" srcOrd="0" destOrd="0" presId="urn:microsoft.com/office/officeart/2005/8/layout/list1"/>
    <dgm:cxn modelId="{55DA85CD-88EC-4D11-9C7D-C33AD895F5FB}" type="presOf" srcId="{4E53C68A-4E34-4937-8854-A2D6DCDA6FB2}" destId="{FF126F9D-DBA3-4F09-A341-E0E8446BB526}" srcOrd="0" destOrd="0" presId="urn:microsoft.com/office/officeart/2005/8/layout/list1"/>
    <dgm:cxn modelId="{E53990AF-9052-47A1-9CB4-3FF9EECA211D}" type="presOf" srcId="{F71F0AB4-6DA2-4FD2-BA91-887FC31C2DBD}" destId="{86B96454-0042-47B4-946F-C5C219E94A76}" srcOrd="0" destOrd="0" presId="urn:microsoft.com/office/officeart/2005/8/layout/list1"/>
    <dgm:cxn modelId="{D6D9712B-C961-4B5A-A26A-744BD02D9EDB}" type="presOf" srcId="{F71F0AB4-6DA2-4FD2-BA91-887FC31C2DBD}" destId="{2A805521-C2B2-40EE-8C12-91C7B38C85D9}" srcOrd="1" destOrd="0" presId="urn:microsoft.com/office/officeart/2005/8/layout/list1"/>
    <dgm:cxn modelId="{A72F944A-1AB5-4BC9-8A67-4F0D707F767E}" type="presOf" srcId="{4F5C924C-8DFE-487F-8742-788072D3778D}" destId="{8E752C28-142A-45A2-B811-81887E29BEAE}" srcOrd="0" destOrd="0" presId="urn:microsoft.com/office/officeart/2005/8/layout/list1"/>
    <dgm:cxn modelId="{72704A67-EDB2-4DDF-A5AB-D484AC4C8BCF}" srcId="{0C607A0E-26D5-47DB-B651-6D2BB048BC1A}" destId="{F02E9C2C-D3B0-4825-B6DD-9F3BC660A74C}" srcOrd="1" destOrd="0" parTransId="{CEABE840-CA3C-4989-B0B0-E03566BB895E}" sibTransId="{E02D6829-F050-4572-A975-83B01309F2D4}"/>
    <dgm:cxn modelId="{D6D8CB65-8F38-452A-BF64-0EBE69F95D23}" srcId="{4B9B6843-40C5-4547-BEBB-4F8C1FE0A8C8}" destId="{470408F6-7A87-433F-9A61-22AD581792D9}" srcOrd="1" destOrd="0" parTransId="{64A52E2A-5164-4567-81F4-DE035CF32ABA}" sibTransId="{535E4FCE-FC9E-47F4-8E5B-697F758D5342}"/>
    <dgm:cxn modelId="{225CBB73-EBCA-48CD-8206-6C41A1918DEF}" type="presOf" srcId="{F02E9C2C-D3B0-4825-B6DD-9F3BC660A74C}" destId="{764D0D1A-464E-41FD-AF5A-337FFA0FC52E}" srcOrd="0" destOrd="1" presId="urn:microsoft.com/office/officeart/2005/8/layout/list1"/>
    <dgm:cxn modelId="{0DF29E44-952E-4A9D-B67C-B9D64C5D4016}" type="presOf" srcId="{470408F6-7A87-433F-9A61-22AD581792D9}" destId="{FF126F9D-DBA3-4F09-A341-E0E8446BB526}" srcOrd="0" destOrd="1" presId="urn:microsoft.com/office/officeart/2005/8/layout/list1"/>
    <dgm:cxn modelId="{57B323EE-F4C3-4C36-88F1-55FAF6D678B6}" type="presOf" srcId="{A97B09DF-0649-4415-BAB5-8712C7ADA00B}" destId="{11A6F71D-56AF-4F6F-902E-4810EB7D1ACF}" srcOrd="0" destOrd="1" presId="urn:microsoft.com/office/officeart/2005/8/layout/list1"/>
    <dgm:cxn modelId="{F32094C4-70D5-4231-9800-FE28CEBCEE94}" srcId="{4F5C924C-8DFE-487F-8742-788072D3778D}" destId="{4B9B6843-40C5-4547-BEBB-4F8C1FE0A8C8}" srcOrd="1" destOrd="0" parTransId="{8B2081A0-1047-4F04-BB14-08477D7CBA3F}" sibTransId="{D3CD4068-1BA6-4C20-BBA8-1C2E9C575921}"/>
    <dgm:cxn modelId="{FCC70586-C7CD-466E-AE3A-428B20374416}" type="presOf" srcId="{069E5E85-6F20-4C4F-8560-C51BBBCF9C6C}" destId="{11A6F71D-56AF-4F6F-902E-4810EB7D1ACF}" srcOrd="0" destOrd="0" presId="urn:microsoft.com/office/officeart/2005/8/layout/list1"/>
    <dgm:cxn modelId="{AA9A5F0A-4CB3-43FE-B4EA-B4811CF472B5}" type="presOf" srcId="{F7B8BE9C-1312-46A3-B43F-D62ECC3C8050}" destId="{764D0D1A-464E-41FD-AF5A-337FFA0FC52E}" srcOrd="0" destOrd="0" presId="urn:microsoft.com/office/officeart/2005/8/layout/list1"/>
    <dgm:cxn modelId="{E9D5C968-09D5-466F-BADA-750EEF8E2830}" srcId="{4F5C924C-8DFE-487F-8742-788072D3778D}" destId="{F71F0AB4-6DA2-4FD2-BA91-887FC31C2DBD}" srcOrd="0" destOrd="0" parTransId="{92DD0E54-3B5C-4793-8A5A-EECF1BE549BC}" sibTransId="{56A3C2A5-5929-470F-A34F-CAC9FCADC258}"/>
    <dgm:cxn modelId="{6B78F345-0F7F-4A00-9031-A92C29E0DE0A}" srcId="{F71F0AB4-6DA2-4FD2-BA91-887FC31C2DBD}" destId="{A97B09DF-0649-4415-BAB5-8712C7ADA00B}" srcOrd="1" destOrd="0" parTransId="{3E7159F7-E68E-4247-B908-0814C6168CDB}" sibTransId="{A7EA4214-6CAF-4A4D-A08C-B242236477D5}"/>
    <dgm:cxn modelId="{4813FF2E-8314-408A-AF35-3F526F1FCFF5}" type="presOf" srcId="{E2133A60-8611-4D23-BBFC-A281EC05253D}" destId="{11A6F71D-56AF-4F6F-902E-4810EB7D1ACF}" srcOrd="0" destOrd="2" presId="urn:microsoft.com/office/officeart/2005/8/layout/list1"/>
    <dgm:cxn modelId="{42AA79D3-36BB-45C7-B70E-0CBA700454BA}" srcId="{F71F0AB4-6DA2-4FD2-BA91-887FC31C2DBD}" destId="{E2133A60-8611-4D23-BBFC-A281EC05253D}" srcOrd="2" destOrd="0" parTransId="{EF3BBE67-D86A-474C-B67A-2BCD7F9662DA}" sibTransId="{3EC5ED7B-6C65-409E-B0FE-16C71ACEE3C2}"/>
    <dgm:cxn modelId="{86E9C68E-5A24-41AE-B414-F8DF05C296AB}" type="presOf" srcId="{4B9B6843-40C5-4547-BEBB-4F8C1FE0A8C8}" destId="{7BEBE7AD-AE2A-4295-B32E-2A3634220CF5}" srcOrd="0" destOrd="0" presId="urn:microsoft.com/office/officeart/2005/8/layout/list1"/>
    <dgm:cxn modelId="{A83F7778-C8C5-4BCD-9D04-E48CB87D8EF2}" type="presOf" srcId="{4B9B6843-40C5-4547-BEBB-4F8C1FE0A8C8}" destId="{EB3E15D0-1B4D-4023-8D29-32CF5279FD9A}" srcOrd="1" destOrd="0" presId="urn:microsoft.com/office/officeart/2005/8/layout/list1"/>
    <dgm:cxn modelId="{C5593E0A-BF37-4701-8EA0-A06A4DB58520}" srcId="{0C607A0E-26D5-47DB-B651-6D2BB048BC1A}" destId="{F7B8BE9C-1312-46A3-B43F-D62ECC3C8050}" srcOrd="0" destOrd="0" parTransId="{6BFD43C2-3BB3-4621-9AA5-3C98D8FD9605}" sibTransId="{61ACBF61-EC45-4B93-A397-D602A8094BC2}"/>
    <dgm:cxn modelId="{B40BA23E-0F78-4E19-BBF4-236FC32AFEDD}" type="presParOf" srcId="{8E752C28-142A-45A2-B811-81887E29BEAE}" destId="{E5B8A9FD-8132-49B5-9703-4F019835365C}" srcOrd="0" destOrd="0" presId="urn:microsoft.com/office/officeart/2005/8/layout/list1"/>
    <dgm:cxn modelId="{78B56359-F200-4E86-BDBF-3CA551E70D04}" type="presParOf" srcId="{E5B8A9FD-8132-49B5-9703-4F019835365C}" destId="{86B96454-0042-47B4-946F-C5C219E94A76}" srcOrd="0" destOrd="0" presId="urn:microsoft.com/office/officeart/2005/8/layout/list1"/>
    <dgm:cxn modelId="{2A3AF5A3-7E8D-4207-884A-0E66706F901F}" type="presParOf" srcId="{E5B8A9FD-8132-49B5-9703-4F019835365C}" destId="{2A805521-C2B2-40EE-8C12-91C7B38C85D9}" srcOrd="1" destOrd="0" presId="urn:microsoft.com/office/officeart/2005/8/layout/list1"/>
    <dgm:cxn modelId="{50824A87-5090-43A6-98EF-8CB6F3AC6A99}" type="presParOf" srcId="{8E752C28-142A-45A2-B811-81887E29BEAE}" destId="{7B122FBA-475A-4D72-BAA2-A236F4690BC8}" srcOrd="1" destOrd="0" presId="urn:microsoft.com/office/officeart/2005/8/layout/list1"/>
    <dgm:cxn modelId="{94BFA991-D759-4584-843D-44D53E022EE3}" type="presParOf" srcId="{8E752C28-142A-45A2-B811-81887E29BEAE}" destId="{11A6F71D-56AF-4F6F-902E-4810EB7D1ACF}" srcOrd="2" destOrd="0" presId="urn:microsoft.com/office/officeart/2005/8/layout/list1"/>
    <dgm:cxn modelId="{269BD9E8-41ED-4C74-9D47-04F2B79C9F78}" type="presParOf" srcId="{8E752C28-142A-45A2-B811-81887E29BEAE}" destId="{2E0FB522-354D-4B21-AA30-6E29A8F01508}" srcOrd="3" destOrd="0" presId="urn:microsoft.com/office/officeart/2005/8/layout/list1"/>
    <dgm:cxn modelId="{580ADA44-0553-46E7-8E0D-643F9585FB64}" type="presParOf" srcId="{8E752C28-142A-45A2-B811-81887E29BEAE}" destId="{62D120E6-862D-48DB-ABB0-930D0E805233}" srcOrd="4" destOrd="0" presId="urn:microsoft.com/office/officeart/2005/8/layout/list1"/>
    <dgm:cxn modelId="{2767DABB-E43D-4FED-ABB3-03261F59747E}" type="presParOf" srcId="{62D120E6-862D-48DB-ABB0-930D0E805233}" destId="{7BEBE7AD-AE2A-4295-B32E-2A3634220CF5}" srcOrd="0" destOrd="0" presId="urn:microsoft.com/office/officeart/2005/8/layout/list1"/>
    <dgm:cxn modelId="{8209887F-DD0E-4316-B277-F475855A3B4F}" type="presParOf" srcId="{62D120E6-862D-48DB-ABB0-930D0E805233}" destId="{EB3E15D0-1B4D-4023-8D29-32CF5279FD9A}" srcOrd="1" destOrd="0" presId="urn:microsoft.com/office/officeart/2005/8/layout/list1"/>
    <dgm:cxn modelId="{0B72B9AA-82A8-4EC0-B4F7-BB3FFFD527F0}" type="presParOf" srcId="{8E752C28-142A-45A2-B811-81887E29BEAE}" destId="{5FAFB17A-6301-4EE8-8641-48F5FE454723}" srcOrd="5" destOrd="0" presId="urn:microsoft.com/office/officeart/2005/8/layout/list1"/>
    <dgm:cxn modelId="{476E6003-E9B8-4D9C-9B56-8204546644F8}" type="presParOf" srcId="{8E752C28-142A-45A2-B811-81887E29BEAE}" destId="{FF126F9D-DBA3-4F09-A341-E0E8446BB526}" srcOrd="6" destOrd="0" presId="urn:microsoft.com/office/officeart/2005/8/layout/list1"/>
    <dgm:cxn modelId="{21D9CCB9-4FF1-4C37-9437-F9B9D71645B9}" type="presParOf" srcId="{8E752C28-142A-45A2-B811-81887E29BEAE}" destId="{39CC1EEA-91E6-4E3C-A06C-446BF6A41819}" srcOrd="7" destOrd="0" presId="urn:microsoft.com/office/officeart/2005/8/layout/list1"/>
    <dgm:cxn modelId="{E1B26D7D-3483-4381-88CD-622BE9F9097E}" type="presParOf" srcId="{8E752C28-142A-45A2-B811-81887E29BEAE}" destId="{FAEE77B5-89D4-4C5F-AE2A-207DA021D594}" srcOrd="8" destOrd="0" presId="urn:microsoft.com/office/officeart/2005/8/layout/list1"/>
    <dgm:cxn modelId="{A10C0333-5CF4-41AE-9555-5665B388C2C7}" type="presParOf" srcId="{FAEE77B5-89D4-4C5F-AE2A-207DA021D594}" destId="{9DF07240-B230-420C-B585-A8645DC115C8}" srcOrd="0" destOrd="0" presId="urn:microsoft.com/office/officeart/2005/8/layout/list1"/>
    <dgm:cxn modelId="{930580D1-ADF8-42E4-9BCB-56EE39FAA5FB}" type="presParOf" srcId="{FAEE77B5-89D4-4C5F-AE2A-207DA021D594}" destId="{418B8007-BB66-4775-87BC-D8B3DDDE21BB}" srcOrd="1" destOrd="0" presId="urn:microsoft.com/office/officeart/2005/8/layout/list1"/>
    <dgm:cxn modelId="{3D294A7B-9B87-4996-A976-160935D1DF90}" type="presParOf" srcId="{8E752C28-142A-45A2-B811-81887E29BEAE}" destId="{3958BC99-6748-47A3-8817-BF8610718EC2}" srcOrd="9" destOrd="0" presId="urn:microsoft.com/office/officeart/2005/8/layout/list1"/>
    <dgm:cxn modelId="{97F3E542-534F-4B89-8F4D-379432B69DD6}" type="presParOf" srcId="{8E752C28-142A-45A2-B811-81887E29BEAE}" destId="{764D0D1A-464E-41FD-AF5A-337FFA0FC52E}"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F5C924C-8DFE-487F-8742-788072D3778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F71F0AB4-6DA2-4FD2-BA91-887FC31C2DBD}">
      <dgm:prSet phldrT="[Text]" custT="1"/>
      <dgm:spPr/>
      <dgm:t>
        <a:bodyPr/>
        <a:lstStyle/>
        <a:p>
          <a:r>
            <a:rPr lang="en-US" sz="2800" dirty="0" smtClean="0">
              <a:solidFill>
                <a:schemeClr val="bg1"/>
              </a:solidFill>
            </a:rPr>
            <a:t>VMM Console </a:t>
          </a:r>
          <a:endParaRPr lang="en-US" sz="2800" dirty="0">
            <a:solidFill>
              <a:schemeClr val="bg1"/>
            </a:solidFill>
          </a:endParaRPr>
        </a:p>
      </dgm:t>
    </dgm:pt>
    <dgm:pt modelId="{92DD0E54-3B5C-4793-8A5A-EECF1BE549BC}" type="parTrans" cxnId="{E9D5C968-09D5-466F-BADA-750EEF8E2830}">
      <dgm:prSet/>
      <dgm:spPr/>
      <dgm:t>
        <a:bodyPr/>
        <a:lstStyle/>
        <a:p>
          <a:endParaRPr lang="en-US" sz="1600"/>
        </a:p>
      </dgm:t>
    </dgm:pt>
    <dgm:pt modelId="{56A3C2A5-5929-470F-A34F-CAC9FCADC258}" type="sibTrans" cxnId="{E9D5C968-09D5-466F-BADA-750EEF8E2830}">
      <dgm:prSet/>
      <dgm:spPr/>
      <dgm:t>
        <a:bodyPr/>
        <a:lstStyle/>
        <a:p>
          <a:endParaRPr lang="en-US" sz="1600"/>
        </a:p>
      </dgm:t>
    </dgm:pt>
    <dgm:pt modelId="{82BA3B82-C3D9-4ADF-8658-9C5866A3F823}">
      <dgm:prSet custT="1"/>
      <dgm:spPr/>
      <dgm:t>
        <a:bodyPr/>
        <a:lstStyle/>
        <a:p>
          <a:r>
            <a:rPr lang="en-US" sz="1600" b="1" dirty="0" smtClean="0"/>
            <a:t>Windows Server OS support same as VMM server</a:t>
          </a:r>
          <a:endParaRPr lang="en-US" sz="1600" b="1" dirty="0"/>
        </a:p>
      </dgm:t>
    </dgm:pt>
    <dgm:pt modelId="{820BAD11-E589-40A0-AA96-014C79EA131B}" type="parTrans" cxnId="{AACA9446-E003-41C0-A56C-8D60E79A3948}">
      <dgm:prSet/>
      <dgm:spPr/>
      <dgm:t>
        <a:bodyPr/>
        <a:lstStyle/>
        <a:p>
          <a:endParaRPr lang="en-US"/>
        </a:p>
      </dgm:t>
    </dgm:pt>
    <dgm:pt modelId="{62238AA3-295E-45E4-BFA5-5135B8E4BFF4}" type="sibTrans" cxnId="{AACA9446-E003-41C0-A56C-8D60E79A3948}">
      <dgm:prSet/>
      <dgm:spPr/>
      <dgm:t>
        <a:bodyPr/>
        <a:lstStyle/>
        <a:p>
          <a:endParaRPr lang="en-US"/>
        </a:p>
      </dgm:t>
    </dgm:pt>
    <dgm:pt modelId="{92940FC5-A1D8-490C-9736-6A8AE090F756}">
      <dgm:prSet custT="1"/>
      <dgm:spPr/>
      <dgm:t>
        <a:bodyPr/>
        <a:lstStyle/>
        <a:p>
          <a:r>
            <a:rPr lang="en-US" sz="1600" b="1" dirty="0" smtClean="0"/>
            <a:t>Windows7</a:t>
          </a:r>
          <a:r>
            <a:rPr lang="en-US" sz="1600" dirty="0" smtClean="0"/>
            <a:t> 32 and 64bit (Professional, Enterprise, Ultimate)</a:t>
          </a:r>
        </a:p>
      </dgm:t>
    </dgm:pt>
    <dgm:pt modelId="{D0FF0FD8-363A-4F7B-8EAC-E84F3C3F794C}" type="parTrans" cxnId="{8EE2EA20-B900-4D66-80B5-EADECB731C1F}">
      <dgm:prSet/>
      <dgm:spPr/>
      <dgm:t>
        <a:bodyPr/>
        <a:lstStyle/>
        <a:p>
          <a:endParaRPr lang="en-US"/>
        </a:p>
      </dgm:t>
    </dgm:pt>
    <dgm:pt modelId="{AF956C35-886F-4D51-8FCC-09257463EE2E}" type="sibTrans" cxnId="{8EE2EA20-B900-4D66-80B5-EADECB731C1F}">
      <dgm:prSet/>
      <dgm:spPr/>
      <dgm:t>
        <a:bodyPr/>
        <a:lstStyle/>
        <a:p>
          <a:endParaRPr lang="en-US"/>
        </a:p>
      </dgm:t>
    </dgm:pt>
    <dgm:pt modelId="{14287EC7-BBA6-4DF3-AA43-BB4A2F81FA8B}">
      <dgm:prSet custT="1"/>
      <dgm:spPr/>
      <dgm:t>
        <a:bodyPr/>
        <a:lstStyle/>
        <a:p>
          <a:r>
            <a:rPr lang="en-US" sz="2800" dirty="0" smtClean="0">
              <a:solidFill>
                <a:schemeClr val="bg1"/>
              </a:solidFill>
            </a:rPr>
            <a:t>Self-Service Portal</a:t>
          </a:r>
        </a:p>
      </dgm:t>
    </dgm:pt>
    <dgm:pt modelId="{D50D8B18-A665-4DF5-9518-6BFC5569D591}" type="parTrans" cxnId="{90DB438B-E0A5-4E0D-8C92-0AA51641A7ED}">
      <dgm:prSet/>
      <dgm:spPr/>
      <dgm:t>
        <a:bodyPr/>
        <a:lstStyle/>
        <a:p>
          <a:endParaRPr lang="en-US"/>
        </a:p>
      </dgm:t>
    </dgm:pt>
    <dgm:pt modelId="{118DA84D-7598-472B-8363-76741B3B29FC}" type="sibTrans" cxnId="{90DB438B-E0A5-4E0D-8C92-0AA51641A7ED}">
      <dgm:prSet/>
      <dgm:spPr/>
      <dgm:t>
        <a:bodyPr/>
        <a:lstStyle/>
        <a:p>
          <a:endParaRPr lang="en-US"/>
        </a:p>
      </dgm:t>
    </dgm:pt>
    <dgm:pt modelId="{E78DE728-F3C1-4111-9BB1-7EEEDD31FC1B}">
      <dgm:prSet custT="1"/>
      <dgm:spPr/>
      <dgm:t>
        <a:bodyPr/>
        <a:lstStyle/>
        <a:p>
          <a:r>
            <a:rPr lang="en-US" sz="1600" b="1" dirty="0" smtClean="0"/>
            <a:t>IIS Server: Windows Server OS support same as VMM server </a:t>
          </a:r>
        </a:p>
      </dgm:t>
    </dgm:pt>
    <dgm:pt modelId="{0A50ADEE-A91A-4C68-AAEB-026346897A47}" type="parTrans" cxnId="{397BB202-1AC0-4FAD-9FD1-F8F74DF46664}">
      <dgm:prSet/>
      <dgm:spPr/>
      <dgm:t>
        <a:bodyPr/>
        <a:lstStyle/>
        <a:p>
          <a:endParaRPr lang="en-US"/>
        </a:p>
      </dgm:t>
    </dgm:pt>
    <dgm:pt modelId="{59923FB7-57DF-4274-A104-DBC6A0D82408}" type="sibTrans" cxnId="{397BB202-1AC0-4FAD-9FD1-F8F74DF46664}">
      <dgm:prSet/>
      <dgm:spPr/>
      <dgm:t>
        <a:bodyPr/>
        <a:lstStyle/>
        <a:p>
          <a:endParaRPr lang="en-US"/>
        </a:p>
      </dgm:t>
    </dgm:pt>
    <dgm:pt modelId="{F4996C2F-2EBA-4465-8004-42D08739B75A}">
      <dgm:prSet custT="1"/>
      <dgm:spPr/>
      <dgm:t>
        <a:bodyPr/>
        <a:lstStyle/>
        <a:p>
          <a:r>
            <a:rPr lang="en-US" sz="1600" b="1" dirty="0" smtClean="0"/>
            <a:t>Browser: </a:t>
          </a:r>
          <a:r>
            <a:rPr lang="en-US" sz="1600" dirty="0" smtClean="0"/>
            <a:t>Internet Explorer 8 and Internet Explorer 9 </a:t>
          </a:r>
        </a:p>
      </dgm:t>
    </dgm:pt>
    <dgm:pt modelId="{32303C5A-9F59-41CD-B7F5-49EB10B16672}" type="parTrans" cxnId="{8821630B-2D26-40FD-B658-9E2A9F8E0309}">
      <dgm:prSet/>
      <dgm:spPr/>
      <dgm:t>
        <a:bodyPr/>
        <a:lstStyle/>
        <a:p>
          <a:endParaRPr lang="en-US"/>
        </a:p>
      </dgm:t>
    </dgm:pt>
    <dgm:pt modelId="{C01303BB-8601-43C6-BECE-5158F9D29D59}" type="sibTrans" cxnId="{8821630B-2D26-40FD-B658-9E2A9F8E0309}">
      <dgm:prSet/>
      <dgm:spPr/>
      <dgm:t>
        <a:bodyPr/>
        <a:lstStyle/>
        <a:p>
          <a:endParaRPr lang="en-US"/>
        </a:p>
      </dgm:t>
    </dgm:pt>
    <dgm:pt modelId="{204BB206-4CBB-4520-95D0-A4B6FEAF3FF4}">
      <dgm:prSet custT="1"/>
      <dgm:spPr/>
      <dgm:t>
        <a:bodyPr/>
        <a:lstStyle/>
        <a:p>
          <a:r>
            <a:rPr lang="en-US" sz="2800" dirty="0" smtClean="0">
              <a:solidFill>
                <a:schemeClr val="bg1"/>
              </a:solidFill>
            </a:rPr>
            <a:t>VMM Library Servers</a:t>
          </a:r>
        </a:p>
      </dgm:t>
    </dgm:pt>
    <dgm:pt modelId="{FCFD4F30-BB5A-458D-9D5A-7AC0EE7BDDA4}" type="parTrans" cxnId="{98A98C1C-280D-4C78-B13B-622A06171DA1}">
      <dgm:prSet/>
      <dgm:spPr/>
      <dgm:t>
        <a:bodyPr/>
        <a:lstStyle/>
        <a:p>
          <a:endParaRPr lang="en-US"/>
        </a:p>
      </dgm:t>
    </dgm:pt>
    <dgm:pt modelId="{C99117D9-B098-47F6-977F-88C33A51A94B}" type="sibTrans" cxnId="{98A98C1C-280D-4C78-B13B-622A06171DA1}">
      <dgm:prSet/>
      <dgm:spPr/>
      <dgm:t>
        <a:bodyPr/>
        <a:lstStyle/>
        <a:p>
          <a:endParaRPr lang="en-US"/>
        </a:p>
      </dgm:t>
    </dgm:pt>
    <dgm:pt modelId="{00D2EEDB-CD1C-4BC8-95C7-F543FDFC9923}">
      <dgm:prSet custT="1"/>
      <dgm:spPr/>
      <dgm:t>
        <a:bodyPr/>
        <a:lstStyle/>
        <a:p>
          <a:r>
            <a:rPr lang="en-US" sz="1600" b="1" dirty="0" smtClean="0"/>
            <a:t>Windows Server OS support same as VMM server </a:t>
          </a:r>
        </a:p>
      </dgm:t>
    </dgm:pt>
    <dgm:pt modelId="{5E672C2C-F67A-47C6-A657-FACD51F15E32}" type="parTrans" cxnId="{C7689E8F-F5B5-4241-BEDF-B5D276E0178A}">
      <dgm:prSet/>
      <dgm:spPr/>
      <dgm:t>
        <a:bodyPr/>
        <a:lstStyle/>
        <a:p>
          <a:endParaRPr lang="en-US"/>
        </a:p>
      </dgm:t>
    </dgm:pt>
    <dgm:pt modelId="{FCCDA501-AB2A-4E32-9A32-4C7CECD73C51}" type="sibTrans" cxnId="{C7689E8F-F5B5-4241-BEDF-B5D276E0178A}">
      <dgm:prSet/>
      <dgm:spPr/>
      <dgm:t>
        <a:bodyPr/>
        <a:lstStyle/>
        <a:p>
          <a:endParaRPr lang="en-US"/>
        </a:p>
      </dgm:t>
    </dgm:pt>
    <dgm:pt modelId="{3295CAFF-E596-47E5-BF65-D16E532440DF}">
      <dgm:prSet custT="1"/>
      <dgm:spPr/>
      <dgm:t>
        <a:bodyPr/>
        <a:lstStyle/>
        <a:p>
          <a:r>
            <a:rPr lang="en-US" sz="1600" dirty="0" smtClean="0">
              <a:solidFill>
                <a:srgbClr val="FF0000"/>
              </a:solidFill>
            </a:rPr>
            <a:t>No Windows Server 2003 support</a:t>
          </a:r>
          <a:endParaRPr lang="en-US" sz="1600" dirty="0">
            <a:solidFill>
              <a:srgbClr val="FF0000"/>
            </a:solidFill>
          </a:endParaRPr>
        </a:p>
      </dgm:t>
    </dgm:pt>
    <dgm:pt modelId="{D4257838-03FD-4E0D-A310-751993FD1C9B}" type="parTrans" cxnId="{D422C638-3902-43AF-906B-77E37725E5D9}">
      <dgm:prSet/>
      <dgm:spPr/>
      <dgm:t>
        <a:bodyPr/>
        <a:lstStyle/>
        <a:p>
          <a:endParaRPr lang="en-US"/>
        </a:p>
      </dgm:t>
    </dgm:pt>
    <dgm:pt modelId="{C90185AF-40B6-4833-A790-092D47515C02}" type="sibTrans" cxnId="{D422C638-3902-43AF-906B-77E37725E5D9}">
      <dgm:prSet/>
      <dgm:spPr/>
      <dgm:t>
        <a:bodyPr/>
        <a:lstStyle/>
        <a:p>
          <a:endParaRPr lang="en-US"/>
        </a:p>
      </dgm:t>
    </dgm:pt>
    <dgm:pt modelId="{8E752C28-142A-45A2-B811-81887E29BEAE}" type="pres">
      <dgm:prSet presAssocID="{4F5C924C-8DFE-487F-8742-788072D3778D}" presName="linear" presStyleCnt="0">
        <dgm:presLayoutVars>
          <dgm:dir/>
          <dgm:animLvl val="lvl"/>
          <dgm:resizeHandles val="exact"/>
        </dgm:presLayoutVars>
      </dgm:prSet>
      <dgm:spPr/>
      <dgm:t>
        <a:bodyPr/>
        <a:lstStyle/>
        <a:p>
          <a:endParaRPr lang="en-US"/>
        </a:p>
      </dgm:t>
    </dgm:pt>
    <dgm:pt modelId="{E5B8A9FD-8132-49B5-9703-4F019835365C}" type="pres">
      <dgm:prSet presAssocID="{F71F0AB4-6DA2-4FD2-BA91-887FC31C2DBD}" presName="parentLin" presStyleCnt="0"/>
      <dgm:spPr/>
    </dgm:pt>
    <dgm:pt modelId="{86B96454-0042-47B4-946F-C5C219E94A76}" type="pres">
      <dgm:prSet presAssocID="{F71F0AB4-6DA2-4FD2-BA91-887FC31C2DBD}" presName="parentLeftMargin" presStyleLbl="node1" presStyleIdx="0" presStyleCnt="3"/>
      <dgm:spPr/>
      <dgm:t>
        <a:bodyPr/>
        <a:lstStyle/>
        <a:p>
          <a:endParaRPr lang="en-US"/>
        </a:p>
      </dgm:t>
    </dgm:pt>
    <dgm:pt modelId="{2A805521-C2B2-40EE-8C12-91C7B38C85D9}" type="pres">
      <dgm:prSet presAssocID="{F71F0AB4-6DA2-4FD2-BA91-887FC31C2DBD}" presName="parentText" presStyleLbl="node1" presStyleIdx="0" presStyleCnt="3" custScaleY="61783">
        <dgm:presLayoutVars>
          <dgm:chMax val="0"/>
          <dgm:bulletEnabled val="1"/>
        </dgm:presLayoutVars>
      </dgm:prSet>
      <dgm:spPr/>
      <dgm:t>
        <a:bodyPr/>
        <a:lstStyle/>
        <a:p>
          <a:endParaRPr lang="en-US"/>
        </a:p>
      </dgm:t>
    </dgm:pt>
    <dgm:pt modelId="{7B122FBA-475A-4D72-BAA2-A236F4690BC8}" type="pres">
      <dgm:prSet presAssocID="{F71F0AB4-6DA2-4FD2-BA91-887FC31C2DBD}" presName="negativeSpace" presStyleCnt="0"/>
      <dgm:spPr/>
    </dgm:pt>
    <dgm:pt modelId="{11A6F71D-56AF-4F6F-902E-4810EB7D1ACF}" type="pres">
      <dgm:prSet presAssocID="{F71F0AB4-6DA2-4FD2-BA91-887FC31C2DBD}" presName="childText" presStyleLbl="conFgAcc1" presStyleIdx="0" presStyleCnt="3" custLinFactNeighborY="55130">
        <dgm:presLayoutVars>
          <dgm:bulletEnabled val="1"/>
        </dgm:presLayoutVars>
      </dgm:prSet>
      <dgm:spPr/>
      <dgm:t>
        <a:bodyPr/>
        <a:lstStyle/>
        <a:p>
          <a:endParaRPr lang="en-US"/>
        </a:p>
      </dgm:t>
    </dgm:pt>
    <dgm:pt modelId="{2E0FB522-354D-4B21-AA30-6E29A8F01508}" type="pres">
      <dgm:prSet presAssocID="{56A3C2A5-5929-470F-A34F-CAC9FCADC258}" presName="spaceBetweenRectangles" presStyleCnt="0"/>
      <dgm:spPr/>
    </dgm:pt>
    <dgm:pt modelId="{4ADD31DA-6BD4-496E-A784-534C636CE8ED}" type="pres">
      <dgm:prSet presAssocID="{14287EC7-BBA6-4DF3-AA43-BB4A2F81FA8B}" presName="parentLin" presStyleCnt="0"/>
      <dgm:spPr/>
    </dgm:pt>
    <dgm:pt modelId="{4284EF3B-6DB6-464B-B6CF-0C44004BCCDC}" type="pres">
      <dgm:prSet presAssocID="{14287EC7-BBA6-4DF3-AA43-BB4A2F81FA8B}" presName="parentLeftMargin" presStyleLbl="node1" presStyleIdx="0" presStyleCnt="3"/>
      <dgm:spPr/>
      <dgm:t>
        <a:bodyPr/>
        <a:lstStyle/>
        <a:p>
          <a:endParaRPr lang="en-US"/>
        </a:p>
      </dgm:t>
    </dgm:pt>
    <dgm:pt modelId="{D77556F6-CC31-45AE-AA91-A8CD7C95C6EE}" type="pres">
      <dgm:prSet presAssocID="{14287EC7-BBA6-4DF3-AA43-BB4A2F81FA8B}" presName="parentText" presStyleLbl="node1" presStyleIdx="1" presStyleCnt="3" custScaleY="55150">
        <dgm:presLayoutVars>
          <dgm:chMax val="0"/>
          <dgm:bulletEnabled val="1"/>
        </dgm:presLayoutVars>
      </dgm:prSet>
      <dgm:spPr/>
      <dgm:t>
        <a:bodyPr/>
        <a:lstStyle/>
        <a:p>
          <a:endParaRPr lang="en-US"/>
        </a:p>
      </dgm:t>
    </dgm:pt>
    <dgm:pt modelId="{195ADC20-52F3-47A9-8B96-97776D042E6A}" type="pres">
      <dgm:prSet presAssocID="{14287EC7-BBA6-4DF3-AA43-BB4A2F81FA8B}" presName="negativeSpace" presStyleCnt="0"/>
      <dgm:spPr/>
    </dgm:pt>
    <dgm:pt modelId="{E9B55666-F86B-465A-AF62-49595EC17F1D}" type="pres">
      <dgm:prSet presAssocID="{14287EC7-BBA6-4DF3-AA43-BB4A2F81FA8B}" presName="childText" presStyleLbl="conFgAcc1" presStyleIdx="1" presStyleCnt="3" custLinFactNeighborY="59888">
        <dgm:presLayoutVars>
          <dgm:bulletEnabled val="1"/>
        </dgm:presLayoutVars>
      </dgm:prSet>
      <dgm:spPr/>
      <dgm:t>
        <a:bodyPr/>
        <a:lstStyle/>
        <a:p>
          <a:endParaRPr lang="en-US"/>
        </a:p>
      </dgm:t>
    </dgm:pt>
    <dgm:pt modelId="{B436214D-4C29-4C2C-BB69-C455C3E0793D}" type="pres">
      <dgm:prSet presAssocID="{118DA84D-7598-472B-8363-76741B3B29FC}" presName="spaceBetweenRectangles" presStyleCnt="0"/>
      <dgm:spPr/>
    </dgm:pt>
    <dgm:pt modelId="{78B7E099-BC1F-4C13-A08E-4AE06A5A6B14}" type="pres">
      <dgm:prSet presAssocID="{204BB206-4CBB-4520-95D0-A4B6FEAF3FF4}" presName="parentLin" presStyleCnt="0"/>
      <dgm:spPr/>
    </dgm:pt>
    <dgm:pt modelId="{E4843343-7030-44AC-A723-A9CF860F310C}" type="pres">
      <dgm:prSet presAssocID="{204BB206-4CBB-4520-95D0-A4B6FEAF3FF4}" presName="parentLeftMargin" presStyleLbl="node1" presStyleIdx="1" presStyleCnt="3"/>
      <dgm:spPr/>
      <dgm:t>
        <a:bodyPr/>
        <a:lstStyle/>
        <a:p>
          <a:endParaRPr lang="en-US"/>
        </a:p>
      </dgm:t>
    </dgm:pt>
    <dgm:pt modelId="{DB22A35B-C2D5-4027-90E9-688DEE98B218}" type="pres">
      <dgm:prSet presAssocID="{204BB206-4CBB-4520-95D0-A4B6FEAF3FF4}" presName="parentText" presStyleLbl="node1" presStyleIdx="2" presStyleCnt="3" custScaleY="57416">
        <dgm:presLayoutVars>
          <dgm:chMax val="0"/>
          <dgm:bulletEnabled val="1"/>
        </dgm:presLayoutVars>
      </dgm:prSet>
      <dgm:spPr/>
      <dgm:t>
        <a:bodyPr/>
        <a:lstStyle/>
        <a:p>
          <a:endParaRPr lang="en-US"/>
        </a:p>
      </dgm:t>
    </dgm:pt>
    <dgm:pt modelId="{75DCB959-7294-43AC-A26A-471711F7FC9A}" type="pres">
      <dgm:prSet presAssocID="{204BB206-4CBB-4520-95D0-A4B6FEAF3FF4}" presName="negativeSpace" presStyleCnt="0"/>
      <dgm:spPr/>
    </dgm:pt>
    <dgm:pt modelId="{FAE97BFD-3102-4512-A02A-B252616B73A7}" type="pres">
      <dgm:prSet presAssocID="{204BB206-4CBB-4520-95D0-A4B6FEAF3FF4}" presName="childText" presStyleLbl="conFgAcc1" presStyleIdx="2" presStyleCnt="3">
        <dgm:presLayoutVars>
          <dgm:bulletEnabled val="1"/>
        </dgm:presLayoutVars>
      </dgm:prSet>
      <dgm:spPr/>
      <dgm:t>
        <a:bodyPr/>
        <a:lstStyle/>
        <a:p>
          <a:endParaRPr lang="en-US"/>
        </a:p>
      </dgm:t>
    </dgm:pt>
  </dgm:ptLst>
  <dgm:cxnLst>
    <dgm:cxn modelId="{6C1BD8F3-EF37-4FCA-88C4-EA0ADD1B5AA2}" type="presOf" srcId="{92940FC5-A1D8-490C-9736-6A8AE090F756}" destId="{11A6F71D-56AF-4F6F-902E-4810EB7D1ACF}" srcOrd="0" destOrd="1" presId="urn:microsoft.com/office/officeart/2005/8/layout/list1"/>
    <dgm:cxn modelId="{C5A75A11-6CD4-4856-9F92-A3F432DDD015}" type="presOf" srcId="{F4996C2F-2EBA-4465-8004-42D08739B75A}" destId="{E9B55666-F86B-465A-AF62-49595EC17F1D}" srcOrd="0" destOrd="1" presId="urn:microsoft.com/office/officeart/2005/8/layout/list1"/>
    <dgm:cxn modelId="{B7FD9822-905C-495A-A2AD-1044C1732B45}" type="presOf" srcId="{14287EC7-BBA6-4DF3-AA43-BB4A2F81FA8B}" destId="{4284EF3B-6DB6-464B-B6CF-0C44004BCCDC}" srcOrd="0" destOrd="0" presId="urn:microsoft.com/office/officeart/2005/8/layout/list1"/>
    <dgm:cxn modelId="{0E8170DC-149B-45E1-9BFC-325FA6C51F84}" type="presOf" srcId="{F71F0AB4-6DA2-4FD2-BA91-887FC31C2DBD}" destId="{2A805521-C2B2-40EE-8C12-91C7B38C85D9}" srcOrd="1" destOrd="0" presId="urn:microsoft.com/office/officeart/2005/8/layout/list1"/>
    <dgm:cxn modelId="{3E35728A-77C7-45BE-AA69-E92F7D46E74E}" type="presOf" srcId="{204BB206-4CBB-4520-95D0-A4B6FEAF3FF4}" destId="{DB22A35B-C2D5-4027-90E9-688DEE98B218}" srcOrd="1" destOrd="0" presId="urn:microsoft.com/office/officeart/2005/8/layout/list1"/>
    <dgm:cxn modelId="{7595B549-6018-432A-975A-8694081977A9}" type="presOf" srcId="{4F5C924C-8DFE-487F-8742-788072D3778D}" destId="{8E752C28-142A-45A2-B811-81887E29BEAE}" srcOrd="0" destOrd="0" presId="urn:microsoft.com/office/officeart/2005/8/layout/list1"/>
    <dgm:cxn modelId="{8821630B-2D26-40FD-B658-9E2A9F8E0309}" srcId="{14287EC7-BBA6-4DF3-AA43-BB4A2F81FA8B}" destId="{F4996C2F-2EBA-4465-8004-42D08739B75A}" srcOrd="1" destOrd="0" parTransId="{32303C5A-9F59-41CD-B7F5-49EB10B16672}" sibTransId="{C01303BB-8601-43C6-BECE-5158F9D29D59}"/>
    <dgm:cxn modelId="{F61103CC-4B02-435C-BADB-D53D3F8C7DE6}" type="presOf" srcId="{3295CAFF-E596-47E5-BF65-D16E532440DF}" destId="{FAE97BFD-3102-4512-A02A-B252616B73A7}" srcOrd="0" destOrd="1" presId="urn:microsoft.com/office/officeart/2005/8/layout/list1"/>
    <dgm:cxn modelId="{19F9BA9B-98DB-4654-A10B-DF1EA4B839DF}" type="presOf" srcId="{00D2EEDB-CD1C-4BC8-95C7-F543FDFC9923}" destId="{FAE97BFD-3102-4512-A02A-B252616B73A7}" srcOrd="0" destOrd="0" presId="urn:microsoft.com/office/officeart/2005/8/layout/list1"/>
    <dgm:cxn modelId="{10A249F8-8970-4DA9-8687-908495706C5F}" type="presOf" srcId="{E78DE728-F3C1-4111-9BB1-7EEEDD31FC1B}" destId="{E9B55666-F86B-465A-AF62-49595EC17F1D}" srcOrd="0" destOrd="0" presId="urn:microsoft.com/office/officeart/2005/8/layout/list1"/>
    <dgm:cxn modelId="{8EE2EA20-B900-4D66-80B5-EADECB731C1F}" srcId="{F71F0AB4-6DA2-4FD2-BA91-887FC31C2DBD}" destId="{92940FC5-A1D8-490C-9736-6A8AE090F756}" srcOrd="1" destOrd="0" parTransId="{D0FF0FD8-363A-4F7B-8EAC-E84F3C3F794C}" sibTransId="{AF956C35-886F-4D51-8FCC-09257463EE2E}"/>
    <dgm:cxn modelId="{E9D5C968-09D5-466F-BADA-750EEF8E2830}" srcId="{4F5C924C-8DFE-487F-8742-788072D3778D}" destId="{F71F0AB4-6DA2-4FD2-BA91-887FC31C2DBD}" srcOrd="0" destOrd="0" parTransId="{92DD0E54-3B5C-4793-8A5A-EECF1BE549BC}" sibTransId="{56A3C2A5-5929-470F-A34F-CAC9FCADC258}"/>
    <dgm:cxn modelId="{98A98C1C-280D-4C78-B13B-622A06171DA1}" srcId="{4F5C924C-8DFE-487F-8742-788072D3778D}" destId="{204BB206-4CBB-4520-95D0-A4B6FEAF3FF4}" srcOrd="2" destOrd="0" parTransId="{FCFD4F30-BB5A-458D-9D5A-7AC0EE7BDDA4}" sibTransId="{C99117D9-B098-47F6-977F-88C33A51A94B}"/>
    <dgm:cxn modelId="{5C0E153B-6A24-4783-803B-21F79A8F8BB8}" type="presOf" srcId="{204BB206-4CBB-4520-95D0-A4B6FEAF3FF4}" destId="{E4843343-7030-44AC-A723-A9CF860F310C}" srcOrd="0" destOrd="0" presId="urn:microsoft.com/office/officeart/2005/8/layout/list1"/>
    <dgm:cxn modelId="{397BB202-1AC0-4FAD-9FD1-F8F74DF46664}" srcId="{14287EC7-BBA6-4DF3-AA43-BB4A2F81FA8B}" destId="{E78DE728-F3C1-4111-9BB1-7EEEDD31FC1B}" srcOrd="0" destOrd="0" parTransId="{0A50ADEE-A91A-4C68-AAEB-026346897A47}" sibTransId="{59923FB7-57DF-4274-A104-DBC6A0D82408}"/>
    <dgm:cxn modelId="{1AFC87E3-9B3B-422C-B16F-9DDC63895505}" type="presOf" srcId="{14287EC7-BBA6-4DF3-AA43-BB4A2F81FA8B}" destId="{D77556F6-CC31-45AE-AA91-A8CD7C95C6EE}" srcOrd="1" destOrd="0" presId="urn:microsoft.com/office/officeart/2005/8/layout/list1"/>
    <dgm:cxn modelId="{C7689E8F-F5B5-4241-BEDF-B5D276E0178A}" srcId="{204BB206-4CBB-4520-95D0-A4B6FEAF3FF4}" destId="{00D2EEDB-CD1C-4BC8-95C7-F543FDFC9923}" srcOrd="0" destOrd="0" parTransId="{5E672C2C-F67A-47C6-A657-FACD51F15E32}" sibTransId="{FCCDA501-AB2A-4E32-9A32-4C7CECD73C51}"/>
    <dgm:cxn modelId="{18680068-74A1-4890-B214-9801DBB9424A}" type="presOf" srcId="{82BA3B82-C3D9-4ADF-8658-9C5866A3F823}" destId="{11A6F71D-56AF-4F6F-902E-4810EB7D1ACF}" srcOrd="0" destOrd="0" presId="urn:microsoft.com/office/officeart/2005/8/layout/list1"/>
    <dgm:cxn modelId="{4557B01A-9CA5-44D2-9F2C-72DD85679735}" type="presOf" srcId="{F71F0AB4-6DA2-4FD2-BA91-887FC31C2DBD}" destId="{86B96454-0042-47B4-946F-C5C219E94A76}" srcOrd="0" destOrd="0" presId="urn:microsoft.com/office/officeart/2005/8/layout/list1"/>
    <dgm:cxn modelId="{90DB438B-E0A5-4E0D-8C92-0AA51641A7ED}" srcId="{4F5C924C-8DFE-487F-8742-788072D3778D}" destId="{14287EC7-BBA6-4DF3-AA43-BB4A2F81FA8B}" srcOrd="1" destOrd="0" parTransId="{D50D8B18-A665-4DF5-9518-6BFC5569D591}" sibTransId="{118DA84D-7598-472B-8363-76741B3B29FC}"/>
    <dgm:cxn modelId="{D422C638-3902-43AF-906B-77E37725E5D9}" srcId="{204BB206-4CBB-4520-95D0-A4B6FEAF3FF4}" destId="{3295CAFF-E596-47E5-BF65-D16E532440DF}" srcOrd="1" destOrd="0" parTransId="{D4257838-03FD-4E0D-A310-751993FD1C9B}" sibTransId="{C90185AF-40B6-4833-A790-092D47515C02}"/>
    <dgm:cxn modelId="{AACA9446-E003-41C0-A56C-8D60E79A3948}" srcId="{F71F0AB4-6DA2-4FD2-BA91-887FC31C2DBD}" destId="{82BA3B82-C3D9-4ADF-8658-9C5866A3F823}" srcOrd="0" destOrd="0" parTransId="{820BAD11-E589-40A0-AA96-014C79EA131B}" sibTransId="{62238AA3-295E-45E4-BFA5-5135B8E4BFF4}"/>
    <dgm:cxn modelId="{E90D3B66-B94B-4F4C-86D7-8A9FF0C07031}" type="presParOf" srcId="{8E752C28-142A-45A2-B811-81887E29BEAE}" destId="{E5B8A9FD-8132-49B5-9703-4F019835365C}" srcOrd="0" destOrd="0" presId="urn:microsoft.com/office/officeart/2005/8/layout/list1"/>
    <dgm:cxn modelId="{BDE7681D-5DE0-4A5D-8175-F652409EDC29}" type="presParOf" srcId="{E5B8A9FD-8132-49B5-9703-4F019835365C}" destId="{86B96454-0042-47B4-946F-C5C219E94A76}" srcOrd="0" destOrd="0" presId="urn:microsoft.com/office/officeart/2005/8/layout/list1"/>
    <dgm:cxn modelId="{2CACB523-268E-49C7-8E18-7A5D3D6894D6}" type="presParOf" srcId="{E5B8A9FD-8132-49B5-9703-4F019835365C}" destId="{2A805521-C2B2-40EE-8C12-91C7B38C85D9}" srcOrd="1" destOrd="0" presId="urn:microsoft.com/office/officeart/2005/8/layout/list1"/>
    <dgm:cxn modelId="{BE137D42-04B2-40D0-9BCE-A93066BDC83F}" type="presParOf" srcId="{8E752C28-142A-45A2-B811-81887E29BEAE}" destId="{7B122FBA-475A-4D72-BAA2-A236F4690BC8}" srcOrd="1" destOrd="0" presId="urn:microsoft.com/office/officeart/2005/8/layout/list1"/>
    <dgm:cxn modelId="{AB99D481-82D1-418A-A518-F3BFF5F95FE0}" type="presParOf" srcId="{8E752C28-142A-45A2-B811-81887E29BEAE}" destId="{11A6F71D-56AF-4F6F-902E-4810EB7D1ACF}" srcOrd="2" destOrd="0" presId="urn:microsoft.com/office/officeart/2005/8/layout/list1"/>
    <dgm:cxn modelId="{2AAF8ED8-D64A-482D-BAEC-C7DC6402253D}" type="presParOf" srcId="{8E752C28-142A-45A2-B811-81887E29BEAE}" destId="{2E0FB522-354D-4B21-AA30-6E29A8F01508}" srcOrd="3" destOrd="0" presId="urn:microsoft.com/office/officeart/2005/8/layout/list1"/>
    <dgm:cxn modelId="{142B1EA4-2621-4267-9C26-6664DBDFE34E}" type="presParOf" srcId="{8E752C28-142A-45A2-B811-81887E29BEAE}" destId="{4ADD31DA-6BD4-496E-A784-534C636CE8ED}" srcOrd="4" destOrd="0" presId="urn:microsoft.com/office/officeart/2005/8/layout/list1"/>
    <dgm:cxn modelId="{4CEF3CB2-AF76-4B8E-82C2-BFC74FC05E34}" type="presParOf" srcId="{4ADD31DA-6BD4-496E-A784-534C636CE8ED}" destId="{4284EF3B-6DB6-464B-B6CF-0C44004BCCDC}" srcOrd="0" destOrd="0" presId="urn:microsoft.com/office/officeart/2005/8/layout/list1"/>
    <dgm:cxn modelId="{36646A5E-D110-4ABE-816C-8AEB8C6A3FD9}" type="presParOf" srcId="{4ADD31DA-6BD4-496E-A784-534C636CE8ED}" destId="{D77556F6-CC31-45AE-AA91-A8CD7C95C6EE}" srcOrd="1" destOrd="0" presId="urn:microsoft.com/office/officeart/2005/8/layout/list1"/>
    <dgm:cxn modelId="{6D6B6477-22D4-4463-A036-29769927566C}" type="presParOf" srcId="{8E752C28-142A-45A2-B811-81887E29BEAE}" destId="{195ADC20-52F3-47A9-8B96-97776D042E6A}" srcOrd="5" destOrd="0" presId="urn:microsoft.com/office/officeart/2005/8/layout/list1"/>
    <dgm:cxn modelId="{BC22AD53-A289-49DA-A383-83D0A7B2F852}" type="presParOf" srcId="{8E752C28-142A-45A2-B811-81887E29BEAE}" destId="{E9B55666-F86B-465A-AF62-49595EC17F1D}" srcOrd="6" destOrd="0" presId="urn:microsoft.com/office/officeart/2005/8/layout/list1"/>
    <dgm:cxn modelId="{4F9ED4AE-B5A3-467F-A20E-599D04926CC2}" type="presParOf" srcId="{8E752C28-142A-45A2-B811-81887E29BEAE}" destId="{B436214D-4C29-4C2C-BB69-C455C3E0793D}" srcOrd="7" destOrd="0" presId="urn:microsoft.com/office/officeart/2005/8/layout/list1"/>
    <dgm:cxn modelId="{A0805E42-9244-43DC-B26A-8AC477C3B1F8}" type="presParOf" srcId="{8E752C28-142A-45A2-B811-81887E29BEAE}" destId="{78B7E099-BC1F-4C13-A08E-4AE06A5A6B14}" srcOrd="8" destOrd="0" presId="urn:microsoft.com/office/officeart/2005/8/layout/list1"/>
    <dgm:cxn modelId="{9BFF89E1-BEA4-4B64-A339-88422A7B196D}" type="presParOf" srcId="{78B7E099-BC1F-4C13-A08E-4AE06A5A6B14}" destId="{E4843343-7030-44AC-A723-A9CF860F310C}" srcOrd="0" destOrd="0" presId="urn:microsoft.com/office/officeart/2005/8/layout/list1"/>
    <dgm:cxn modelId="{F4F6F50A-50B7-41A2-BEAA-E627416689EE}" type="presParOf" srcId="{78B7E099-BC1F-4C13-A08E-4AE06A5A6B14}" destId="{DB22A35B-C2D5-4027-90E9-688DEE98B218}" srcOrd="1" destOrd="0" presId="urn:microsoft.com/office/officeart/2005/8/layout/list1"/>
    <dgm:cxn modelId="{B832067D-1740-4AE9-A210-7ED6148CD8AD}" type="presParOf" srcId="{8E752C28-142A-45A2-B811-81887E29BEAE}" destId="{75DCB959-7294-43AC-A26A-471711F7FC9A}" srcOrd="9" destOrd="0" presId="urn:microsoft.com/office/officeart/2005/8/layout/list1"/>
    <dgm:cxn modelId="{29D55BD6-1B8E-420E-A87C-E4B0BC804C43}" type="presParOf" srcId="{8E752C28-142A-45A2-B811-81887E29BEAE}" destId="{FAE97BFD-3102-4512-A02A-B252616B73A7}"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95833A4-CBF4-46D3-B4A1-B85DBF6A7A35}"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en-US"/>
        </a:p>
      </dgm:t>
    </dgm:pt>
    <dgm:pt modelId="{8D6A79B3-8AC5-4290-8659-D9E0E94A1DB0}" type="pres">
      <dgm:prSet presAssocID="{995833A4-CBF4-46D3-B4A1-B85DBF6A7A35}" presName="Name0" presStyleCnt="0">
        <dgm:presLayoutVars>
          <dgm:chMax val="1"/>
          <dgm:chPref val="1"/>
          <dgm:dir/>
          <dgm:animOne val="branch"/>
          <dgm:animLvl val="lvl"/>
        </dgm:presLayoutVars>
      </dgm:prSet>
      <dgm:spPr/>
      <dgm:t>
        <a:bodyPr/>
        <a:lstStyle/>
        <a:p>
          <a:endParaRPr lang="en-US"/>
        </a:p>
      </dgm:t>
    </dgm:pt>
  </dgm:ptLst>
  <dgm:cxnLst>
    <dgm:cxn modelId="{75D0E924-70BF-4B19-99B8-0252F3561194}" type="presOf" srcId="{995833A4-CBF4-46D3-B4A1-B85DBF6A7A35}" destId="{8D6A79B3-8AC5-4290-8659-D9E0E94A1DB0}" srcOrd="0"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95833A4-CBF4-46D3-B4A1-B85DBF6A7A35}"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en-US"/>
        </a:p>
      </dgm:t>
    </dgm:pt>
    <dgm:pt modelId="{8D6A79B3-8AC5-4290-8659-D9E0E94A1DB0}" type="pres">
      <dgm:prSet presAssocID="{995833A4-CBF4-46D3-B4A1-B85DBF6A7A35}" presName="Name0" presStyleCnt="0">
        <dgm:presLayoutVars>
          <dgm:chMax val="1"/>
          <dgm:chPref val="1"/>
          <dgm:dir/>
          <dgm:animOne val="branch"/>
          <dgm:animLvl val="lvl"/>
        </dgm:presLayoutVars>
      </dgm:prSet>
      <dgm:spPr/>
      <dgm:t>
        <a:bodyPr/>
        <a:lstStyle/>
        <a:p>
          <a:endParaRPr lang="en-US"/>
        </a:p>
      </dgm:t>
    </dgm:pt>
  </dgm:ptLst>
  <dgm:cxnLst>
    <dgm:cxn modelId="{7BF0FA00-2ECB-4797-8BDC-D001640945E9}" type="presOf" srcId="{995833A4-CBF4-46D3-B4A1-B85DBF6A7A35}" destId="{8D6A79B3-8AC5-4290-8659-D9E0E94A1DB0}" srcOrd="0"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95833A4-CBF4-46D3-B4A1-B85DBF6A7A35}"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en-US"/>
        </a:p>
      </dgm:t>
    </dgm:pt>
    <dgm:pt modelId="{8D6A79B3-8AC5-4290-8659-D9E0E94A1DB0}" type="pres">
      <dgm:prSet presAssocID="{995833A4-CBF4-46D3-B4A1-B85DBF6A7A35}" presName="Name0" presStyleCnt="0">
        <dgm:presLayoutVars>
          <dgm:chMax val="1"/>
          <dgm:chPref val="1"/>
          <dgm:dir/>
          <dgm:animOne val="branch"/>
          <dgm:animLvl val="lvl"/>
        </dgm:presLayoutVars>
      </dgm:prSet>
      <dgm:spPr/>
      <dgm:t>
        <a:bodyPr/>
        <a:lstStyle/>
        <a:p>
          <a:endParaRPr lang="en-US"/>
        </a:p>
      </dgm:t>
    </dgm:pt>
  </dgm:ptLst>
  <dgm:cxnLst>
    <dgm:cxn modelId="{F7BB1C4A-1088-4C77-B2F9-B5449D43C6CD}" type="presOf" srcId="{995833A4-CBF4-46D3-B4A1-B85DBF6A7A35}" destId="{8D6A79B3-8AC5-4290-8659-D9E0E94A1DB0}" srcOrd="0"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A6F71D-56AF-4F6F-902E-4810EB7D1ACF}">
      <dsp:nvSpPr>
        <dsp:cNvPr id="0" name=""/>
        <dsp:cNvSpPr/>
      </dsp:nvSpPr>
      <dsp:spPr>
        <a:xfrm>
          <a:off x="0" y="376207"/>
          <a:ext cx="7815999" cy="15592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6608" tIns="458216" rIns="606608"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Windows Server 2008 SP2 </a:t>
          </a:r>
          <a:r>
            <a:rPr lang="en-US" sz="1600" kern="1200" dirty="0" smtClean="0"/>
            <a:t>- 64bit (Standard, Enterprise, Datacenter</a:t>
          </a:r>
          <a:r>
            <a:rPr lang="en-US" sz="1600" kern="1200" dirty="0" smtClean="0">
              <a:solidFill>
                <a:schemeClr val="bg1"/>
              </a:solidFill>
            </a:rPr>
            <a:t>) –</a:t>
          </a:r>
          <a:r>
            <a:rPr lang="en-US" sz="1600" kern="1200" dirty="0" smtClean="0">
              <a:solidFill>
                <a:srgbClr val="FF0000"/>
              </a:solidFill>
            </a:rPr>
            <a:t> supported in RTM only</a:t>
          </a:r>
          <a:endParaRPr lang="en-US" sz="1600" kern="1200" dirty="0">
            <a:solidFill>
              <a:srgbClr val="FF0000"/>
            </a:solidFill>
          </a:endParaRPr>
        </a:p>
        <a:p>
          <a:pPr marL="171450" lvl="1" indent="-171450" algn="l" defTabSz="711200">
            <a:lnSpc>
              <a:spcPct val="90000"/>
            </a:lnSpc>
            <a:spcBef>
              <a:spcPct val="0"/>
            </a:spcBef>
            <a:spcAft>
              <a:spcPct val="15000"/>
            </a:spcAft>
            <a:buChar char="••"/>
          </a:pPr>
          <a:r>
            <a:rPr lang="en-US" sz="1600" b="1" kern="1200" dirty="0" smtClean="0"/>
            <a:t>Windows Server 2008 R2 </a:t>
          </a:r>
          <a:r>
            <a:rPr lang="en-US" sz="1600" kern="1200" dirty="0" smtClean="0"/>
            <a:t>- 64bit (Standard, Enterprise, Datacenter)</a:t>
          </a:r>
          <a:endParaRPr lang="en-US" sz="1600" kern="1200" dirty="0"/>
        </a:p>
        <a:p>
          <a:pPr marL="171450" lvl="1" indent="-171450" algn="l" defTabSz="711200">
            <a:lnSpc>
              <a:spcPct val="90000"/>
            </a:lnSpc>
            <a:spcBef>
              <a:spcPct val="0"/>
            </a:spcBef>
            <a:spcAft>
              <a:spcPct val="15000"/>
            </a:spcAft>
            <a:buChar char="••"/>
          </a:pPr>
          <a:r>
            <a:rPr lang="en-US" sz="1600" b="1" kern="1200" dirty="0" smtClean="0"/>
            <a:t>Windows Server 2008 R2 SP1 </a:t>
          </a:r>
          <a:r>
            <a:rPr lang="en-US" sz="1600" kern="1200" dirty="0" smtClean="0"/>
            <a:t>- 64bit (Standard, Enterprise, Datacenter</a:t>
          </a:r>
          <a:r>
            <a:rPr lang="en-US" sz="1200" kern="1200" dirty="0" smtClean="0"/>
            <a:t>)</a:t>
          </a:r>
          <a:endParaRPr lang="en-US" sz="1200" kern="1200" dirty="0"/>
        </a:p>
      </dsp:txBody>
      <dsp:txXfrm>
        <a:off x="0" y="376207"/>
        <a:ext cx="7815999" cy="1559250"/>
      </dsp:txXfrm>
    </dsp:sp>
    <dsp:sp modelId="{2A805521-C2B2-40EE-8C12-91C7B38C85D9}">
      <dsp:nvSpPr>
        <dsp:cNvPr id="0" name=""/>
        <dsp:cNvSpPr/>
      </dsp:nvSpPr>
      <dsp:spPr>
        <a:xfrm>
          <a:off x="390799" y="51487"/>
          <a:ext cx="5471199"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798" tIns="0" rIns="206798" bIns="0" numCol="1" spcCol="1270" anchor="ctr" anchorCtr="0">
          <a:noAutofit/>
        </a:bodyPr>
        <a:lstStyle/>
        <a:p>
          <a:pPr lvl="0" algn="l" defTabSz="1244600">
            <a:lnSpc>
              <a:spcPct val="90000"/>
            </a:lnSpc>
            <a:spcBef>
              <a:spcPct val="0"/>
            </a:spcBef>
            <a:spcAft>
              <a:spcPct val="35000"/>
            </a:spcAft>
          </a:pPr>
          <a:r>
            <a:rPr lang="en-US" sz="2800" kern="1200" dirty="0" smtClean="0">
              <a:solidFill>
                <a:schemeClr val="bg1"/>
              </a:solidFill>
            </a:rPr>
            <a:t>VMM Server</a:t>
          </a:r>
          <a:endParaRPr lang="en-US" sz="2800" kern="1200" dirty="0">
            <a:solidFill>
              <a:schemeClr val="bg1"/>
            </a:solidFill>
          </a:endParaRPr>
        </a:p>
      </dsp:txBody>
      <dsp:txXfrm>
        <a:off x="422502" y="83190"/>
        <a:ext cx="5407793" cy="586034"/>
      </dsp:txXfrm>
    </dsp:sp>
    <dsp:sp modelId="{FF126F9D-DBA3-4F09-A341-E0E8446BB526}">
      <dsp:nvSpPr>
        <dsp:cNvPr id="0" name=""/>
        <dsp:cNvSpPr/>
      </dsp:nvSpPr>
      <dsp:spPr>
        <a:xfrm>
          <a:off x="0" y="2378978"/>
          <a:ext cx="7815999" cy="105682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6608" tIns="458216" rIns="606608"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Windows Server 2008 R2 </a:t>
          </a:r>
          <a:r>
            <a:rPr lang="en-US" sz="1600" kern="1200" dirty="0" smtClean="0"/>
            <a:t>- 64bit (Standard, Enterprise, Datacenter)</a:t>
          </a:r>
          <a:endParaRPr lang="en-US" sz="1600" kern="1200" dirty="0"/>
        </a:p>
        <a:p>
          <a:pPr marL="171450" lvl="1" indent="-171450" algn="l" defTabSz="711200">
            <a:lnSpc>
              <a:spcPct val="90000"/>
            </a:lnSpc>
            <a:spcBef>
              <a:spcPct val="0"/>
            </a:spcBef>
            <a:spcAft>
              <a:spcPct val="15000"/>
            </a:spcAft>
            <a:buChar char="••"/>
          </a:pPr>
          <a:r>
            <a:rPr lang="en-US" sz="1600" b="1" kern="1200" dirty="0" smtClean="0"/>
            <a:t>Windows Server 2008 R2 SP1 </a:t>
          </a:r>
          <a:r>
            <a:rPr lang="en-US" sz="1600" kern="1200" dirty="0" smtClean="0"/>
            <a:t>- 64bit (Standard, Enterprise, Datacenter)</a:t>
          </a:r>
          <a:endParaRPr lang="en-US" sz="1600" kern="1200" dirty="0"/>
        </a:p>
      </dsp:txBody>
      <dsp:txXfrm>
        <a:off x="0" y="2378978"/>
        <a:ext cx="7815999" cy="1056825"/>
      </dsp:txXfrm>
    </dsp:sp>
    <dsp:sp modelId="{EB3E15D0-1B4D-4023-8D29-32CF5279FD9A}">
      <dsp:nvSpPr>
        <dsp:cNvPr id="0" name=""/>
        <dsp:cNvSpPr/>
      </dsp:nvSpPr>
      <dsp:spPr>
        <a:xfrm>
          <a:off x="390799" y="2054257"/>
          <a:ext cx="5471199"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798" tIns="0" rIns="206798" bIns="0" numCol="1" spcCol="1270" anchor="ctr" anchorCtr="0">
          <a:noAutofit/>
        </a:bodyPr>
        <a:lstStyle/>
        <a:p>
          <a:pPr lvl="0" algn="l" defTabSz="1244600">
            <a:lnSpc>
              <a:spcPct val="90000"/>
            </a:lnSpc>
            <a:spcBef>
              <a:spcPct val="0"/>
            </a:spcBef>
            <a:spcAft>
              <a:spcPct val="35000"/>
            </a:spcAft>
          </a:pPr>
          <a:r>
            <a:rPr lang="en-US" sz="2800" kern="1200" dirty="0" smtClean="0">
              <a:solidFill>
                <a:schemeClr val="bg1"/>
              </a:solidFill>
            </a:rPr>
            <a:t>HA VMM Server</a:t>
          </a:r>
          <a:endParaRPr lang="en-US" sz="2800" kern="1200" dirty="0">
            <a:solidFill>
              <a:schemeClr val="bg1"/>
            </a:solidFill>
          </a:endParaRPr>
        </a:p>
      </dsp:txBody>
      <dsp:txXfrm>
        <a:off x="422502" y="2085960"/>
        <a:ext cx="5407793" cy="586034"/>
      </dsp:txXfrm>
    </dsp:sp>
    <dsp:sp modelId="{764D0D1A-464E-41FD-AF5A-337FFA0FC52E}">
      <dsp:nvSpPr>
        <dsp:cNvPr id="0" name=""/>
        <dsp:cNvSpPr/>
      </dsp:nvSpPr>
      <dsp:spPr>
        <a:xfrm>
          <a:off x="0" y="3879323"/>
          <a:ext cx="7815999" cy="105682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6608" tIns="458216" rIns="606608"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SQL Server 2008 SP2 </a:t>
          </a:r>
          <a:r>
            <a:rPr lang="en-US" sz="1600" kern="1200" dirty="0" smtClean="0"/>
            <a:t>- (Standard, Enterprise, Datacenter) </a:t>
          </a:r>
          <a:endParaRPr lang="en-US" sz="1600" kern="1200" dirty="0"/>
        </a:p>
        <a:p>
          <a:pPr marL="171450" lvl="1" indent="-171450" algn="l" defTabSz="711200">
            <a:lnSpc>
              <a:spcPct val="90000"/>
            </a:lnSpc>
            <a:spcBef>
              <a:spcPct val="0"/>
            </a:spcBef>
            <a:spcAft>
              <a:spcPct val="15000"/>
            </a:spcAft>
            <a:buChar char="••"/>
          </a:pPr>
          <a:r>
            <a:rPr lang="en-US" sz="1600" b="1" kern="1200" dirty="0" smtClean="0"/>
            <a:t>SQL Server 2008 R2 </a:t>
          </a:r>
          <a:r>
            <a:rPr lang="en-US" sz="1600" kern="1200" dirty="0" smtClean="0"/>
            <a:t>- (Standard, Enterprise, Datacenter)</a:t>
          </a:r>
          <a:endParaRPr lang="en-US" sz="1600" kern="1200" dirty="0"/>
        </a:p>
      </dsp:txBody>
      <dsp:txXfrm>
        <a:off x="0" y="3879323"/>
        <a:ext cx="7815999" cy="1056825"/>
      </dsp:txXfrm>
    </dsp:sp>
    <dsp:sp modelId="{418B8007-BB66-4775-87BC-D8B3DDDE21BB}">
      <dsp:nvSpPr>
        <dsp:cNvPr id="0" name=""/>
        <dsp:cNvSpPr/>
      </dsp:nvSpPr>
      <dsp:spPr>
        <a:xfrm>
          <a:off x="390799" y="3554603"/>
          <a:ext cx="5471199" cy="6494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798" tIns="0" rIns="206798" bIns="0" numCol="1" spcCol="1270" anchor="ctr" anchorCtr="0">
          <a:noAutofit/>
        </a:bodyPr>
        <a:lstStyle/>
        <a:p>
          <a:pPr lvl="0" algn="l" defTabSz="1422400">
            <a:lnSpc>
              <a:spcPct val="90000"/>
            </a:lnSpc>
            <a:spcBef>
              <a:spcPct val="0"/>
            </a:spcBef>
            <a:spcAft>
              <a:spcPct val="35000"/>
            </a:spcAft>
          </a:pPr>
          <a:r>
            <a:rPr lang="en-US" sz="3200" kern="1200" dirty="0" smtClean="0">
              <a:solidFill>
                <a:schemeClr val="bg1"/>
              </a:solidFill>
            </a:rPr>
            <a:t>Database Server</a:t>
          </a:r>
          <a:endParaRPr lang="en-US" sz="3200" kern="1200" dirty="0">
            <a:solidFill>
              <a:schemeClr val="bg1"/>
            </a:solidFill>
          </a:endParaRPr>
        </a:p>
      </dsp:txBody>
      <dsp:txXfrm>
        <a:off x="422502" y="3586306"/>
        <a:ext cx="5407793" cy="5860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A6F71D-56AF-4F6F-902E-4810EB7D1ACF}">
      <dsp:nvSpPr>
        <dsp:cNvPr id="0" name=""/>
        <dsp:cNvSpPr/>
      </dsp:nvSpPr>
      <dsp:spPr>
        <a:xfrm>
          <a:off x="0" y="235108"/>
          <a:ext cx="7815999" cy="135056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6608" tIns="728980" rIns="606608"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Windows Server OS support same as VMM server</a:t>
          </a:r>
          <a:endParaRPr lang="en-US" sz="1600" b="1" kern="1200" dirty="0"/>
        </a:p>
        <a:p>
          <a:pPr marL="171450" lvl="1" indent="-171450" algn="l" defTabSz="711200">
            <a:lnSpc>
              <a:spcPct val="90000"/>
            </a:lnSpc>
            <a:spcBef>
              <a:spcPct val="0"/>
            </a:spcBef>
            <a:spcAft>
              <a:spcPct val="15000"/>
            </a:spcAft>
            <a:buChar char="••"/>
          </a:pPr>
          <a:r>
            <a:rPr lang="en-US" sz="1600" b="1" kern="1200" dirty="0" smtClean="0"/>
            <a:t>Windows7</a:t>
          </a:r>
          <a:r>
            <a:rPr lang="en-US" sz="1600" kern="1200" dirty="0" smtClean="0"/>
            <a:t> 32 and 64bit (Professional, Enterprise, Ultimate)</a:t>
          </a:r>
        </a:p>
      </dsp:txBody>
      <dsp:txXfrm>
        <a:off x="0" y="235108"/>
        <a:ext cx="7815999" cy="1350562"/>
      </dsp:txXfrm>
    </dsp:sp>
    <dsp:sp modelId="{2A805521-C2B2-40EE-8C12-91C7B38C85D9}">
      <dsp:nvSpPr>
        <dsp:cNvPr id="0" name=""/>
        <dsp:cNvSpPr/>
      </dsp:nvSpPr>
      <dsp:spPr>
        <a:xfrm>
          <a:off x="390799" y="9171"/>
          <a:ext cx="5471199" cy="63834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798" tIns="0" rIns="206798" bIns="0" numCol="1" spcCol="1270" anchor="ctr" anchorCtr="0">
          <a:noAutofit/>
        </a:bodyPr>
        <a:lstStyle/>
        <a:p>
          <a:pPr lvl="0" algn="l" defTabSz="1244600">
            <a:lnSpc>
              <a:spcPct val="90000"/>
            </a:lnSpc>
            <a:spcBef>
              <a:spcPct val="0"/>
            </a:spcBef>
            <a:spcAft>
              <a:spcPct val="35000"/>
            </a:spcAft>
          </a:pPr>
          <a:r>
            <a:rPr lang="en-US" sz="2800" kern="1200" dirty="0" smtClean="0">
              <a:solidFill>
                <a:schemeClr val="bg1"/>
              </a:solidFill>
            </a:rPr>
            <a:t>VMM Console </a:t>
          </a:r>
          <a:endParaRPr lang="en-US" sz="2800" kern="1200" dirty="0">
            <a:solidFill>
              <a:schemeClr val="bg1"/>
            </a:solidFill>
          </a:endParaRPr>
        </a:p>
      </dsp:txBody>
      <dsp:txXfrm>
        <a:off x="421960" y="40332"/>
        <a:ext cx="5408877" cy="576019"/>
      </dsp:txXfrm>
    </dsp:sp>
    <dsp:sp modelId="{E9B55666-F86B-465A-AF62-49595EC17F1D}">
      <dsp:nvSpPr>
        <dsp:cNvPr id="0" name=""/>
        <dsp:cNvSpPr/>
      </dsp:nvSpPr>
      <dsp:spPr>
        <a:xfrm>
          <a:off x="0" y="1836873"/>
          <a:ext cx="7815999" cy="135056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6608" tIns="728980" rIns="606608"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IIS Server: Windows Server OS support same as VMM server </a:t>
          </a:r>
        </a:p>
        <a:p>
          <a:pPr marL="171450" lvl="1" indent="-171450" algn="l" defTabSz="711200">
            <a:lnSpc>
              <a:spcPct val="90000"/>
            </a:lnSpc>
            <a:spcBef>
              <a:spcPct val="0"/>
            </a:spcBef>
            <a:spcAft>
              <a:spcPct val="15000"/>
            </a:spcAft>
            <a:buChar char="••"/>
          </a:pPr>
          <a:r>
            <a:rPr lang="en-US" sz="1600" b="1" kern="1200" dirty="0" smtClean="0"/>
            <a:t>Browser: </a:t>
          </a:r>
          <a:r>
            <a:rPr lang="en-US" sz="1600" kern="1200" dirty="0" smtClean="0"/>
            <a:t>Internet Explorer 8 and Internet Explorer 9 </a:t>
          </a:r>
        </a:p>
      </dsp:txBody>
      <dsp:txXfrm>
        <a:off x="0" y="1836873"/>
        <a:ext cx="7815999" cy="1350562"/>
      </dsp:txXfrm>
    </dsp:sp>
    <dsp:sp modelId="{D77556F6-CC31-45AE-AA91-A8CD7C95C6EE}">
      <dsp:nvSpPr>
        <dsp:cNvPr id="0" name=""/>
        <dsp:cNvSpPr/>
      </dsp:nvSpPr>
      <dsp:spPr>
        <a:xfrm>
          <a:off x="390799" y="1670475"/>
          <a:ext cx="5471199" cy="56980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798" tIns="0" rIns="206798" bIns="0" numCol="1" spcCol="1270" anchor="ctr" anchorCtr="0">
          <a:noAutofit/>
        </a:bodyPr>
        <a:lstStyle/>
        <a:p>
          <a:pPr lvl="0" algn="l" defTabSz="1244600">
            <a:lnSpc>
              <a:spcPct val="90000"/>
            </a:lnSpc>
            <a:spcBef>
              <a:spcPct val="0"/>
            </a:spcBef>
            <a:spcAft>
              <a:spcPct val="35000"/>
            </a:spcAft>
          </a:pPr>
          <a:r>
            <a:rPr lang="en-US" sz="2800" kern="1200" dirty="0" smtClean="0">
              <a:solidFill>
                <a:schemeClr val="bg1"/>
              </a:solidFill>
            </a:rPr>
            <a:t>Self-Service Portal</a:t>
          </a:r>
        </a:p>
      </dsp:txBody>
      <dsp:txXfrm>
        <a:off x="418615" y="1698291"/>
        <a:ext cx="5415567" cy="514177"/>
      </dsp:txXfrm>
    </dsp:sp>
    <dsp:sp modelId="{FAE97BFD-3102-4512-A02A-B252616B73A7}">
      <dsp:nvSpPr>
        <dsp:cNvPr id="0" name=""/>
        <dsp:cNvSpPr/>
      </dsp:nvSpPr>
      <dsp:spPr>
        <a:xfrm>
          <a:off x="0" y="3339870"/>
          <a:ext cx="7815999" cy="1350562"/>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6608" tIns="728980" rIns="606608" bIns="113792"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Windows Server OS support same as VMM server </a:t>
          </a:r>
        </a:p>
        <a:p>
          <a:pPr marL="171450" lvl="1" indent="-171450" algn="l" defTabSz="711200">
            <a:lnSpc>
              <a:spcPct val="90000"/>
            </a:lnSpc>
            <a:spcBef>
              <a:spcPct val="0"/>
            </a:spcBef>
            <a:spcAft>
              <a:spcPct val="15000"/>
            </a:spcAft>
            <a:buChar char="••"/>
          </a:pPr>
          <a:r>
            <a:rPr lang="en-US" sz="1600" kern="1200" dirty="0" smtClean="0">
              <a:solidFill>
                <a:srgbClr val="FF0000"/>
              </a:solidFill>
            </a:rPr>
            <a:t>No Windows Server 2003 support</a:t>
          </a:r>
          <a:endParaRPr lang="en-US" sz="1600" kern="1200" dirty="0">
            <a:solidFill>
              <a:srgbClr val="FF0000"/>
            </a:solidFill>
          </a:endParaRPr>
        </a:p>
      </dsp:txBody>
      <dsp:txXfrm>
        <a:off x="0" y="3339870"/>
        <a:ext cx="7815999" cy="1350562"/>
      </dsp:txXfrm>
    </dsp:sp>
    <dsp:sp modelId="{DB22A35B-C2D5-4027-90E9-688DEE98B218}">
      <dsp:nvSpPr>
        <dsp:cNvPr id="0" name=""/>
        <dsp:cNvSpPr/>
      </dsp:nvSpPr>
      <dsp:spPr>
        <a:xfrm>
          <a:off x="390799" y="3263248"/>
          <a:ext cx="5471199" cy="59322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798" tIns="0" rIns="206798" bIns="0" numCol="1" spcCol="1270" anchor="ctr" anchorCtr="0">
          <a:noAutofit/>
        </a:bodyPr>
        <a:lstStyle/>
        <a:p>
          <a:pPr lvl="0" algn="l" defTabSz="1244600">
            <a:lnSpc>
              <a:spcPct val="90000"/>
            </a:lnSpc>
            <a:spcBef>
              <a:spcPct val="0"/>
            </a:spcBef>
            <a:spcAft>
              <a:spcPct val="35000"/>
            </a:spcAft>
          </a:pPr>
          <a:r>
            <a:rPr lang="en-US" sz="2800" kern="1200" dirty="0" smtClean="0">
              <a:solidFill>
                <a:schemeClr val="bg1"/>
              </a:solidFill>
            </a:rPr>
            <a:t>VMM Library Servers</a:t>
          </a:r>
        </a:p>
      </dsp:txBody>
      <dsp:txXfrm>
        <a:off x="419758" y="3292207"/>
        <a:ext cx="5413281" cy="5353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
        <p:nvSpPr>
          <p:cNvPr id="6" name="Slide Image Placeholder 5"/>
          <p:cNvSpPr>
            <a:spLocks noGrp="1" noRot="1" noChangeAspect="1"/>
          </p:cNvSpPr>
          <p:nvPr>
            <p:ph type="sldImg"/>
          </p:nvPr>
        </p:nvSpPr>
        <p:spPr>
          <a:xfrm>
            <a:off x="1535113" y="457200"/>
            <a:ext cx="3736975" cy="2801938"/>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E3428193-140B-457B-BE76-6D8B81F89E3F}" type="datetime1">
              <a:rPr lang="en-US" smtClean="0"/>
              <a:t>9/1/2011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29018515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2:49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
        <p:nvSpPr>
          <p:cNvPr id="8"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2:49 PM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24</a:t>
            </a:fld>
            <a:endParaRPr lang="en-US" dirty="0"/>
          </a:p>
        </p:txBody>
      </p:sp>
      <p:sp>
        <p:nvSpPr>
          <p:cNvPr id="8"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33</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2:49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34</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599137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89744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9046979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2859412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186625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1022049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19318585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6797369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03823" y="1447800"/>
            <a:ext cx="8030575" cy="1523494"/>
          </a:xfrm>
        </p:spPr>
        <p:txBody>
          <a:bodyPr anchor="ctr" anchorCtr="0">
            <a:noAutofit/>
          </a:bodyPr>
          <a:lstStyle>
            <a:lvl1pPr>
              <a:lnSpc>
                <a:spcPct val="90000"/>
              </a:lnSpc>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503824" y="4114800"/>
            <a:ext cx="8030576" cy="461665"/>
          </a:xfrm>
        </p:spPr>
        <p:txBody>
          <a:bodyPr>
            <a:noAutofit/>
          </a:bodyPr>
          <a:lstStyle>
            <a:lvl1pPr marL="0" indent="0" algn="l" defTabSz="914363" rtl="0" eaLnBrk="1" latinLnBrk="0" hangingPunct="1">
              <a:lnSpc>
                <a:spcPct val="90000"/>
              </a:lnSpc>
              <a:spcBef>
                <a:spcPts val="0"/>
              </a:spcBef>
              <a:buFontTx/>
              <a:buNone/>
              <a:defRPr lang="en-US" sz="2400" kern="1200" dirty="0">
                <a:gradFill>
                  <a:gsLst>
                    <a:gs pos="0">
                      <a:srgbClr val="031C4E"/>
                    </a:gs>
                    <a:gs pos="86000">
                      <a:srgbClr val="031C4E"/>
                    </a:gs>
                  </a:gsLst>
                  <a:lin ang="5400000" scaled="0"/>
                </a:gradFill>
                <a:latin typeface="+mn-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hasCustomPrompt="1"/>
          </p:nvPr>
        </p:nvSpPr>
        <p:spPr>
          <a:xfrm>
            <a:off x="727661" y="5257800"/>
            <a:ext cx="8032163" cy="9214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7200" b="1" i="0" u="none" strike="noStrike" kern="1200" cap="none" spc="-500" normalizeH="0" baseline="0" noProof="0" dirty="0" smtClean="0">
                <a:ln w="11430"/>
                <a:gradFill>
                  <a:gsLst>
                    <a:gs pos="0">
                      <a:schemeClr val="tx1"/>
                    </a:gs>
                    <a:gs pos="88000">
                      <a:schemeClr val="tx1"/>
                    </a:gs>
                  </a:gsLst>
                  <a:lin ang="5400000"/>
                </a:gradFill>
                <a:effectLst>
                  <a:outerShdw blurRad="127000" sx="102000" sy="102000" algn="ctr" rotWithShape="0">
                    <a:schemeClr val="tx1">
                      <a:alpha val="40000"/>
                    </a:schemeClr>
                  </a:outerShdw>
                </a:effectLst>
                <a:uLnTx/>
                <a:uFillTx/>
                <a:latin typeface="Segoe UI" pitchFamily="34" charset="0"/>
                <a:ea typeface="+mn-ea"/>
                <a:cs typeface="+mn-cs"/>
              </a:defRPr>
            </a:lvl1pPr>
          </a:lstStyle>
          <a:p>
            <a:pPr marL="0" lvl="0" indent="0" algn="r" defTabSz="914363" rtl="0" eaLnBrk="1" latinLnBrk="0" hangingPunct="1">
              <a:lnSpc>
                <a:spcPct val="90000"/>
              </a:lnSpc>
              <a:spcBef>
                <a:spcPct val="20000"/>
              </a:spcBef>
              <a:buClr>
                <a:schemeClr val="tx1"/>
              </a:buClr>
              <a:buSzPct val="90000"/>
              <a:buFont typeface="Arial" pitchFamily="34" charset="0"/>
              <a:buNone/>
            </a:pPr>
            <a:r>
              <a:rPr lang="en-US" dirty="0" smtClean="0"/>
              <a:t>click to…</a:t>
            </a:r>
          </a:p>
        </p:txBody>
      </p:sp>
      <p:pic>
        <p:nvPicPr>
          <p:cNvPr id="5" name="Picture 4" descr="MSconfidential.png"/>
          <p:cNvPicPr>
            <a:picLocks noChangeAspect="1"/>
          </p:cNvPicPr>
          <p:nvPr userDrawn="1"/>
        </p:nvPicPr>
        <p:blipFill>
          <a:blip r:embed="rId3"/>
          <a:stretch>
            <a:fillRect/>
          </a:stretch>
        </p:blipFill>
        <p:spPr bwMode="invGray">
          <a:xfrm>
            <a:off x="3346805" y="6495198"/>
            <a:ext cx="2450390" cy="365730"/>
          </a:xfrm>
          <a:prstGeom prst="rect">
            <a:avLst/>
          </a:prstGeom>
        </p:spPr>
      </p:pic>
    </p:spTree>
    <p:extLst>
      <p:ext uri="{BB962C8B-B14F-4D97-AF65-F5344CB8AC3E}">
        <p14:creationId xmlns:p14="http://schemas.microsoft.com/office/powerpoint/2010/main" val="3947530522"/>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278272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8411517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413791175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53478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839918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290905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194847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224394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image" Target="../media/image1.jpeg"/><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theme" Target="../theme/theme2.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slideLayout" Target="../slideLayouts/slideLayout3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image" Target="../media/image1.jpeg"/><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21"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70057326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5" r:id="rId17"/>
    <p:sldLayoutId id="2147483653" r:id="rId18"/>
    <p:sldLayoutId id="2147483660" r:id="rId19"/>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13" Type="http://schemas.microsoft.com/office/2007/relationships/hdphoto" Target="../media/hdphoto1.wdp"/><Relationship Id="rId18" Type="http://schemas.openxmlformats.org/officeDocument/2006/relationships/image" Target="../media/image19.png"/><Relationship Id="rId3" Type="http://schemas.openxmlformats.org/officeDocument/2006/relationships/diagramLayout" Target="../diagrams/layout3.xml"/><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8.png"/><Relationship Id="rId2" Type="http://schemas.openxmlformats.org/officeDocument/2006/relationships/diagramData" Target="../diagrams/data3.xml"/><Relationship Id="rId16" Type="http://schemas.openxmlformats.org/officeDocument/2006/relationships/image" Target="../media/image17.jpeg"/><Relationship Id="rId1" Type="http://schemas.openxmlformats.org/officeDocument/2006/relationships/slideLayout" Target="../slideLayouts/slideLayout2.xml"/><Relationship Id="rId6" Type="http://schemas.microsoft.com/office/2007/relationships/diagramDrawing" Target="../diagrams/drawing3.xml"/><Relationship Id="rId11" Type="http://schemas.openxmlformats.org/officeDocument/2006/relationships/image" Target="../media/image13.png"/><Relationship Id="rId5" Type="http://schemas.openxmlformats.org/officeDocument/2006/relationships/diagramColors" Target="../diagrams/colors3.xml"/><Relationship Id="rId15" Type="http://schemas.openxmlformats.org/officeDocument/2006/relationships/image" Target="../media/image16.png"/><Relationship Id="rId10" Type="http://schemas.openxmlformats.org/officeDocument/2006/relationships/image" Target="../media/image12.png"/><Relationship Id="rId4" Type="http://schemas.openxmlformats.org/officeDocument/2006/relationships/diagramQuickStyle" Target="../diagrams/quickStyle3.xml"/><Relationship Id="rId9" Type="http://schemas.openxmlformats.org/officeDocument/2006/relationships/image" Target="../media/image11.png"/><Relationship Id="rId1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10.png"/><Relationship Id="rId13" Type="http://schemas.microsoft.com/office/2007/relationships/hdphoto" Target="../media/hdphoto1.wdp"/><Relationship Id="rId18" Type="http://schemas.openxmlformats.org/officeDocument/2006/relationships/image" Target="../media/image18.png"/><Relationship Id="rId3" Type="http://schemas.openxmlformats.org/officeDocument/2006/relationships/diagramLayout" Target="../diagrams/layout4.xml"/><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29.jpeg"/><Relationship Id="rId2" Type="http://schemas.openxmlformats.org/officeDocument/2006/relationships/diagramData" Target="../diagrams/data4.xml"/><Relationship Id="rId16" Type="http://schemas.openxmlformats.org/officeDocument/2006/relationships/image" Target="../media/image28.png"/><Relationship Id="rId1" Type="http://schemas.openxmlformats.org/officeDocument/2006/relationships/slideLayout" Target="../slideLayouts/slideLayout2.xml"/><Relationship Id="rId6" Type="http://schemas.microsoft.com/office/2007/relationships/diagramDrawing" Target="../diagrams/drawing4.xml"/><Relationship Id="rId11" Type="http://schemas.openxmlformats.org/officeDocument/2006/relationships/image" Target="../media/image13.png"/><Relationship Id="rId5" Type="http://schemas.openxmlformats.org/officeDocument/2006/relationships/diagramColors" Target="../diagrams/colors4.xml"/><Relationship Id="rId15" Type="http://schemas.openxmlformats.org/officeDocument/2006/relationships/image" Target="../media/image27.png"/><Relationship Id="rId10" Type="http://schemas.openxmlformats.org/officeDocument/2006/relationships/image" Target="../media/image26.png"/><Relationship Id="rId19" Type="http://schemas.openxmlformats.org/officeDocument/2006/relationships/image" Target="../media/image19.png"/><Relationship Id="rId4" Type="http://schemas.openxmlformats.org/officeDocument/2006/relationships/diagramQuickStyle" Target="../diagrams/quickStyle4.xml"/><Relationship Id="rId9" Type="http://schemas.openxmlformats.org/officeDocument/2006/relationships/image" Target="../media/image25.png"/><Relationship Id="rId14" Type="http://schemas.openxmlformats.org/officeDocument/2006/relationships/image" Target="../media/image16.png"/></Relationships>
</file>

<file path=ppt/slides/_rels/slide23.xml.rels><?xml version="1.0" encoding="UTF-8" standalone="yes"?>
<Relationships xmlns="http://schemas.openxmlformats.org/package/2006/relationships"><Relationship Id="rId8" Type="http://schemas.openxmlformats.org/officeDocument/2006/relationships/image" Target="../media/image10.png"/><Relationship Id="rId13" Type="http://schemas.microsoft.com/office/2007/relationships/hdphoto" Target="../media/hdphoto1.wdp"/><Relationship Id="rId18" Type="http://schemas.openxmlformats.org/officeDocument/2006/relationships/image" Target="../media/image18.png"/><Relationship Id="rId3" Type="http://schemas.openxmlformats.org/officeDocument/2006/relationships/diagramLayout" Target="../diagrams/layout5.xml"/><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33.jpeg"/><Relationship Id="rId2" Type="http://schemas.openxmlformats.org/officeDocument/2006/relationships/diagramData" Target="../diagrams/data5.xml"/><Relationship Id="rId16" Type="http://schemas.openxmlformats.org/officeDocument/2006/relationships/image" Target="../media/image32.png"/><Relationship Id="rId1" Type="http://schemas.openxmlformats.org/officeDocument/2006/relationships/slideLayout" Target="../slideLayouts/slideLayout2.xml"/><Relationship Id="rId6" Type="http://schemas.microsoft.com/office/2007/relationships/diagramDrawing" Target="../diagrams/drawing5.xml"/><Relationship Id="rId11" Type="http://schemas.openxmlformats.org/officeDocument/2006/relationships/image" Target="../media/image13.png"/><Relationship Id="rId5" Type="http://schemas.openxmlformats.org/officeDocument/2006/relationships/diagramColors" Target="../diagrams/colors5.xml"/><Relationship Id="rId15" Type="http://schemas.openxmlformats.org/officeDocument/2006/relationships/image" Target="../media/image27.png"/><Relationship Id="rId10" Type="http://schemas.openxmlformats.org/officeDocument/2006/relationships/image" Target="../media/image31.png"/><Relationship Id="rId19" Type="http://schemas.openxmlformats.org/officeDocument/2006/relationships/image" Target="../media/image19.png"/><Relationship Id="rId4" Type="http://schemas.openxmlformats.org/officeDocument/2006/relationships/diagramQuickStyle" Target="../diagrams/quickStyle5.xml"/><Relationship Id="rId9" Type="http://schemas.openxmlformats.org/officeDocument/2006/relationships/image" Target="../media/image30.png"/><Relationship Id="rId14"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37.png"/><Relationship Id="rId7"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29.xml"/><Relationship Id="rId6" Type="http://schemas.openxmlformats.org/officeDocument/2006/relationships/image" Target="../media/image38.png"/><Relationship Id="rId11" Type="http://schemas.openxmlformats.org/officeDocument/2006/relationships/image" Target="../media/image41.png"/><Relationship Id="rId5" Type="http://schemas.openxmlformats.org/officeDocument/2006/relationships/hyperlink" Target="http://technet.microsoft.com/en-au" TargetMode="External"/><Relationship Id="rId10" Type="http://schemas.openxmlformats.org/officeDocument/2006/relationships/image" Target="../media/image40.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Deployment Planning</a:t>
            </a:r>
            <a:br>
              <a:rPr lang="en-AU" dirty="0"/>
            </a:br>
            <a:r>
              <a:rPr lang="en-AU" dirty="0">
                <a:solidFill>
                  <a:schemeClr val="accent2"/>
                </a:solidFill>
              </a:rPr>
              <a:t>R</a:t>
            </a:r>
            <a:r>
              <a:rPr lang="en-US" dirty="0" err="1">
                <a:solidFill>
                  <a:schemeClr val="accent2"/>
                </a:solidFill>
              </a:rPr>
              <a:t>edistributables</a:t>
            </a:r>
            <a:endParaRPr lang="en-US" dirty="0">
              <a:solidFill>
                <a:schemeClr val="accent2"/>
              </a:solidFill>
            </a:endParaRPr>
          </a:p>
        </p:txBody>
      </p:sp>
      <p:sp>
        <p:nvSpPr>
          <p:cNvPr id="3" name="Content Placeholder 2"/>
          <p:cNvSpPr>
            <a:spLocks noGrp="1"/>
          </p:cNvSpPr>
          <p:nvPr>
            <p:ph idx="1"/>
          </p:nvPr>
        </p:nvSpPr>
        <p:spPr>
          <a:xfrm>
            <a:off x="611560" y="1556792"/>
            <a:ext cx="4176464" cy="4530520"/>
          </a:xfrm>
        </p:spPr>
        <p:txBody>
          <a:bodyPr>
            <a:noAutofit/>
          </a:bodyPr>
          <a:lstStyle/>
          <a:p>
            <a:pPr marL="574675" indent="-514350" defTabSz="914363">
              <a:lnSpc>
                <a:spcPct val="90000"/>
              </a:lnSpc>
              <a:buSzPct val="85000"/>
              <a:buFont typeface="+mj-lt"/>
              <a:buAutoNum type="arabicPeriod"/>
            </a:pPr>
            <a:r>
              <a:rPr lang="en-US" sz="2400" b="1" dirty="0"/>
              <a:t>SQL DAC Framework</a:t>
            </a:r>
          </a:p>
          <a:p>
            <a:pPr marL="855663" lvl="1" indent="-395288" defTabSz="914363">
              <a:lnSpc>
                <a:spcPct val="90000"/>
              </a:lnSpc>
              <a:buSzPct val="85000"/>
              <a:buBlip>
                <a:blip r:embed="rId2"/>
              </a:buBlip>
            </a:pPr>
            <a:r>
              <a:rPr lang="en-US" sz="2200" dirty="0"/>
              <a:t>SQL Data-Tier </a:t>
            </a:r>
            <a:r>
              <a:rPr lang="en-US" sz="2200" dirty="0" smtClean="0"/>
              <a:t>     </a:t>
            </a:r>
            <a:r>
              <a:rPr lang="en-US" sz="2200" dirty="0"/>
              <a:t>Application Framework</a:t>
            </a:r>
          </a:p>
          <a:p>
            <a:pPr marL="855663" lvl="1" indent="-395288" defTabSz="914363">
              <a:lnSpc>
                <a:spcPct val="90000"/>
              </a:lnSpc>
              <a:buSzPct val="85000"/>
              <a:buBlip>
                <a:blip r:embed="rId2"/>
              </a:buBlip>
            </a:pPr>
            <a:r>
              <a:rPr lang="en-US" sz="2200" dirty="0"/>
              <a:t>SQL 2008 R2 Management Objects</a:t>
            </a:r>
          </a:p>
          <a:p>
            <a:pPr marL="855663" lvl="1" indent="-395288" defTabSz="914363">
              <a:lnSpc>
                <a:spcPct val="90000"/>
              </a:lnSpc>
              <a:buSzPct val="85000"/>
              <a:buBlip>
                <a:blip r:embed="rId2"/>
              </a:buBlip>
            </a:pPr>
            <a:r>
              <a:rPr lang="en-US" sz="2200" dirty="0"/>
              <a:t>SQL System CLR Types</a:t>
            </a:r>
          </a:p>
          <a:p>
            <a:pPr marL="855663" lvl="1" indent="-395288" defTabSz="914363">
              <a:lnSpc>
                <a:spcPct val="90000"/>
              </a:lnSpc>
              <a:buSzPct val="85000"/>
              <a:buBlip>
                <a:blip r:embed="rId2"/>
              </a:buBlip>
            </a:pPr>
            <a:r>
              <a:rPr lang="en-US" sz="2200" dirty="0"/>
              <a:t>Transact-SQL Language </a:t>
            </a:r>
            <a:br>
              <a:rPr lang="en-US" sz="2200" dirty="0"/>
            </a:br>
            <a:r>
              <a:rPr lang="en-US" sz="2200" dirty="0" smtClean="0"/>
              <a:t>Service</a:t>
            </a:r>
            <a:br>
              <a:rPr lang="en-US" sz="2200" dirty="0" smtClean="0"/>
            </a:br>
            <a:endParaRPr lang="en-US" sz="2200" dirty="0"/>
          </a:p>
          <a:p>
            <a:pPr marL="574675" indent="-514350" defTabSz="914363">
              <a:lnSpc>
                <a:spcPct val="90000"/>
              </a:lnSpc>
              <a:buSzPct val="85000"/>
              <a:buFont typeface="+mj-lt"/>
              <a:buAutoNum type="arabicPeriod"/>
            </a:pPr>
            <a:r>
              <a:rPr lang="en-US" sz="2400" b="1" dirty="0"/>
              <a:t>Windows/IIS</a:t>
            </a:r>
            <a:endParaRPr lang="en-US" b="1" dirty="0"/>
          </a:p>
          <a:p>
            <a:pPr marL="855663" lvl="1" indent="-395288" defTabSz="914363">
              <a:lnSpc>
                <a:spcPct val="90000"/>
              </a:lnSpc>
              <a:buSzPct val="85000"/>
              <a:buBlip>
                <a:blip r:embed="rId2"/>
              </a:buBlip>
            </a:pPr>
            <a:r>
              <a:rPr lang="en-US" sz="2200" dirty="0"/>
              <a:t>Web Deployment Tool (</a:t>
            </a:r>
            <a:r>
              <a:rPr lang="en-US" sz="2200" dirty="0" err="1"/>
              <a:t>WebDeploy</a:t>
            </a:r>
            <a:r>
              <a:rPr lang="en-US" sz="2200" dirty="0"/>
              <a:t>)</a:t>
            </a:r>
          </a:p>
        </p:txBody>
      </p:sp>
      <p:sp>
        <p:nvSpPr>
          <p:cNvPr id="4" name="Content Placeholder 2"/>
          <p:cNvSpPr txBox="1">
            <a:spLocks/>
          </p:cNvSpPr>
          <p:nvPr/>
        </p:nvSpPr>
        <p:spPr>
          <a:xfrm>
            <a:off x="4572000" y="1628800"/>
            <a:ext cx="4298085" cy="4502771"/>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85000"/>
              <a:buFontTx/>
              <a:buBlip>
                <a:blip r:embed="rId2"/>
              </a:buBlip>
              <a:defRPr lang="en-US"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85000"/>
              <a:buFontTx/>
              <a:buBlip>
                <a:blip r:embed="rId2"/>
              </a:buBlip>
              <a:defRPr lang="en-US"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85000"/>
              <a:buFontTx/>
              <a:buBlip>
                <a:blip r:embed="rId2"/>
              </a:buBlip>
              <a:defRPr lang="en-US"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85000"/>
              <a:buFontTx/>
              <a:buBlip>
                <a:blip r:embed="rId2"/>
              </a:buBlip>
              <a:defRPr lang="en-US"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85000"/>
              <a:buFontTx/>
              <a:buBlip>
                <a:blip r:embed="rId2"/>
              </a:buBlip>
              <a:defRPr lang="en-US"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79437" indent="-514350">
              <a:buClr>
                <a:srgbClr val="03C2F1"/>
              </a:buClr>
              <a:buFont typeface="+mj-lt"/>
              <a:buAutoNum type="arabicPeriod" startAt="3"/>
            </a:pPr>
            <a:r>
              <a:rPr lang="en-US" sz="2400" b="1" dirty="0">
                <a:solidFill>
                  <a:schemeClr val="bg1"/>
                </a:solidFill>
                <a:latin typeface="Segoe UI" pitchFamily="34" charset="0"/>
                <a:ea typeface="Segoe UI" pitchFamily="34" charset="0"/>
                <a:cs typeface="Segoe UI" pitchFamily="34" charset="0"/>
              </a:rPr>
              <a:t>Server App-V </a:t>
            </a:r>
          </a:p>
          <a:p>
            <a:pPr lvl="1">
              <a:buClr>
                <a:srgbClr val="03C2F1"/>
              </a:buClr>
            </a:pPr>
            <a:r>
              <a:rPr lang="en-US" sz="2200" dirty="0">
                <a:solidFill>
                  <a:schemeClr val="bg1"/>
                </a:solidFill>
                <a:latin typeface="Segoe UI" pitchFamily="34" charset="0"/>
                <a:ea typeface="Segoe UI" pitchFamily="34" charset="0"/>
                <a:cs typeface="Segoe UI" pitchFamily="34" charset="0"/>
              </a:rPr>
              <a:t>Application Virtualization Sequencer </a:t>
            </a:r>
          </a:p>
          <a:p>
            <a:pPr lvl="1">
              <a:buClr>
                <a:srgbClr val="03C2F1"/>
              </a:buClr>
            </a:pPr>
            <a:r>
              <a:rPr lang="en-US" sz="2200" dirty="0">
                <a:solidFill>
                  <a:schemeClr val="bg1"/>
                </a:solidFill>
                <a:latin typeface="Segoe UI" pitchFamily="34" charset="0"/>
                <a:ea typeface="Segoe UI" pitchFamily="34" charset="0"/>
                <a:cs typeface="Segoe UI" pitchFamily="34" charset="0"/>
              </a:rPr>
              <a:t>Server Application Virtualization Agent </a:t>
            </a:r>
          </a:p>
          <a:p>
            <a:pPr lvl="1">
              <a:buClr>
                <a:srgbClr val="03C2F1"/>
              </a:buClr>
            </a:pPr>
            <a:r>
              <a:rPr lang="en-US" sz="2200" dirty="0">
                <a:solidFill>
                  <a:schemeClr val="bg1"/>
                </a:solidFill>
                <a:latin typeface="Segoe UI" pitchFamily="34" charset="0"/>
                <a:ea typeface="Segoe UI" pitchFamily="34" charset="0"/>
                <a:cs typeface="Segoe UI" pitchFamily="34" charset="0"/>
              </a:rPr>
              <a:t>App-V </a:t>
            </a:r>
            <a:r>
              <a:rPr lang="en-US" sz="2200" dirty="0" err="1">
                <a:solidFill>
                  <a:schemeClr val="bg1"/>
                </a:solidFill>
                <a:latin typeface="Segoe UI" pitchFamily="34" charset="0"/>
                <a:ea typeface="Segoe UI" pitchFamily="34" charset="0"/>
                <a:cs typeface="Segoe UI" pitchFamily="34" charset="0"/>
              </a:rPr>
              <a:t>Cmdlets</a:t>
            </a:r>
            <a:r>
              <a:rPr lang="en-US" sz="2200" dirty="0">
                <a:solidFill>
                  <a:schemeClr val="bg1"/>
                </a:solidFill>
                <a:latin typeface="Segoe UI" pitchFamily="34" charset="0"/>
                <a:ea typeface="Segoe UI" pitchFamily="34" charset="0"/>
                <a:cs typeface="Segoe UI" pitchFamily="34" charset="0"/>
              </a:rPr>
              <a:t> for </a:t>
            </a:r>
            <a:r>
              <a:rPr lang="en-US" sz="2200" dirty="0" smtClean="0">
                <a:solidFill>
                  <a:schemeClr val="bg1"/>
                </a:solidFill>
                <a:latin typeface="Segoe UI" pitchFamily="34" charset="0"/>
                <a:ea typeface="Segoe UI" pitchFamily="34" charset="0"/>
                <a:cs typeface="Segoe UI" pitchFamily="34" charset="0"/>
              </a:rPr>
              <a:t>PowerShell</a:t>
            </a:r>
            <a:br>
              <a:rPr lang="en-US" sz="2200" dirty="0" smtClean="0">
                <a:solidFill>
                  <a:schemeClr val="bg1"/>
                </a:solidFill>
                <a:latin typeface="Segoe UI" pitchFamily="34" charset="0"/>
                <a:ea typeface="Segoe UI" pitchFamily="34" charset="0"/>
                <a:cs typeface="Segoe UI" pitchFamily="34" charset="0"/>
              </a:rPr>
            </a:br>
            <a:endParaRPr lang="en-US" sz="2200" dirty="0">
              <a:solidFill>
                <a:schemeClr val="bg1"/>
              </a:solidFill>
              <a:latin typeface="Segoe UI" pitchFamily="34" charset="0"/>
              <a:ea typeface="Segoe UI" pitchFamily="34" charset="0"/>
              <a:cs typeface="Segoe UI" pitchFamily="34" charset="0"/>
            </a:endParaRPr>
          </a:p>
          <a:p>
            <a:pPr>
              <a:buClr>
                <a:srgbClr val="03C2F1"/>
              </a:buClr>
              <a:buFont typeface="+mj-lt"/>
              <a:buAutoNum type="arabicPeriod" startAt="3"/>
            </a:pPr>
            <a:r>
              <a:rPr lang="en-US" sz="2400" b="1" dirty="0">
                <a:solidFill>
                  <a:schemeClr val="bg1"/>
                </a:solidFill>
                <a:latin typeface="Segoe UI" pitchFamily="34" charset="0"/>
                <a:ea typeface="Segoe UI" pitchFamily="34" charset="0"/>
                <a:cs typeface="Segoe UI" pitchFamily="34" charset="0"/>
              </a:rPr>
              <a:t>Storage Management Service</a:t>
            </a:r>
            <a:r>
              <a:rPr lang="en-US" b="1" dirty="0" smtClean="0">
                <a:solidFill>
                  <a:schemeClr val="bg1"/>
                </a:solidFill>
                <a:latin typeface="Segoe UI" pitchFamily="34" charset="0"/>
                <a:ea typeface="Segoe UI" pitchFamily="34" charset="0"/>
                <a:cs typeface="Segoe UI" pitchFamily="34" charset="0"/>
              </a:rPr>
              <a:t/>
            </a:r>
            <a:br>
              <a:rPr lang="en-US" b="1" dirty="0" smtClean="0">
                <a:solidFill>
                  <a:schemeClr val="bg1"/>
                </a:solidFill>
                <a:latin typeface="Segoe UI" pitchFamily="34" charset="0"/>
                <a:ea typeface="Segoe UI" pitchFamily="34" charset="0"/>
                <a:cs typeface="Segoe UI" pitchFamily="34" charset="0"/>
              </a:rPr>
            </a:br>
            <a:endParaRPr lang="en-US" b="1" dirty="0" smtClean="0">
              <a:solidFill>
                <a:schemeClr val="bg1"/>
              </a:solidFill>
              <a:latin typeface="Segoe UI" pitchFamily="34" charset="0"/>
              <a:ea typeface="Segoe UI" pitchFamily="34" charset="0"/>
              <a:cs typeface="Segoe UI" pitchFamily="34" charset="0"/>
            </a:endParaRPr>
          </a:p>
          <a:p>
            <a:endParaRPr lang="en-US" dirty="0">
              <a:solidFill>
                <a:schemeClr val="bg1"/>
              </a:solidFill>
            </a:endParaRPr>
          </a:p>
        </p:txBody>
      </p:sp>
    </p:spTree>
    <p:extLst>
      <p:ext uri="{BB962C8B-B14F-4D97-AF65-F5344CB8AC3E}">
        <p14:creationId xmlns:p14="http://schemas.microsoft.com/office/powerpoint/2010/main" val="4212035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Setup Improvements</a:t>
            </a:r>
            <a:endParaRPr lang="en-US" dirty="0"/>
          </a:p>
        </p:txBody>
      </p:sp>
      <p:sp>
        <p:nvSpPr>
          <p:cNvPr id="3" name="Content Placeholder 2"/>
          <p:cNvSpPr>
            <a:spLocks noGrp="1"/>
          </p:cNvSpPr>
          <p:nvPr>
            <p:ph idx="1"/>
          </p:nvPr>
        </p:nvSpPr>
        <p:spPr>
          <a:xfrm>
            <a:off x="395536" y="1412776"/>
            <a:ext cx="8363938" cy="4958680"/>
          </a:xfrm>
        </p:spPr>
        <p:txBody>
          <a:bodyPr>
            <a:noAutofit/>
          </a:bodyPr>
          <a:lstStyle/>
          <a:p>
            <a:pPr marL="457200" indent="-457200">
              <a:buSzPct val="100000"/>
              <a:buFont typeface="+mj-lt"/>
              <a:buAutoNum type="arabicPeriod"/>
            </a:pPr>
            <a:r>
              <a:rPr lang="en-US" sz="2400" dirty="0" smtClean="0"/>
              <a:t>Highly</a:t>
            </a:r>
            <a:r>
              <a:rPr lang="en-US" sz="2000" dirty="0" smtClean="0"/>
              <a:t> </a:t>
            </a:r>
            <a:r>
              <a:rPr lang="en-US" sz="2400" dirty="0" smtClean="0"/>
              <a:t>Available VMM Management Server (HA VMM)</a:t>
            </a:r>
            <a:endParaRPr lang="en-US" sz="2400" dirty="0"/>
          </a:p>
          <a:p>
            <a:pPr lvl="2"/>
            <a:r>
              <a:rPr lang="en-US" sz="1800" dirty="0" smtClean="0"/>
              <a:t>Cluster aware, fault tolerant VMM</a:t>
            </a:r>
          </a:p>
          <a:p>
            <a:pPr lvl="3"/>
            <a:r>
              <a:rPr lang="en-US" sz="2000" dirty="0"/>
              <a:t>Guards against OS and VMM failures </a:t>
            </a:r>
          </a:p>
          <a:p>
            <a:pPr lvl="3"/>
            <a:r>
              <a:rPr lang="en-US" sz="2000" dirty="0" smtClean="0"/>
              <a:t>There can be one active management server at anytime </a:t>
            </a:r>
          </a:p>
          <a:p>
            <a:pPr lvl="3"/>
            <a:r>
              <a:rPr lang="en-US" sz="2000" dirty="0"/>
              <a:t>Can failover </a:t>
            </a:r>
            <a:r>
              <a:rPr lang="en-US" sz="2000" dirty="0" smtClean="0"/>
              <a:t>automatically or manually</a:t>
            </a:r>
          </a:p>
          <a:p>
            <a:pPr lvl="4"/>
            <a:r>
              <a:rPr lang="en-US" sz="2000" dirty="0" smtClean="0"/>
              <a:t>Manual failover may be helpful in planned maintenance scenarios</a:t>
            </a:r>
          </a:p>
          <a:p>
            <a:pPr lvl="2"/>
            <a:r>
              <a:rPr lang="en-US" sz="1800" dirty="0" smtClean="0"/>
              <a:t>Requires </a:t>
            </a:r>
            <a:r>
              <a:rPr lang="en-US" sz="1800" dirty="0"/>
              <a:t>a pre-created container in AD to store Distributed Key Management (DKM) </a:t>
            </a:r>
            <a:r>
              <a:rPr lang="en-US" sz="1800" dirty="0" smtClean="0"/>
              <a:t>group</a:t>
            </a:r>
          </a:p>
          <a:p>
            <a:pPr lvl="3"/>
            <a:r>
              <a:rPr lang="en-US" sz="1600" dirty="0" smtClean="0"/>
              <a:t>DKM </a:t>
            </a:r>
            <a:r>
              <a:rPr lang="en-US" sz="1600" dirty="0"/>
              <a:t>manages </a:t>
            </a:r>
            <a:r>
              <a:rPr lang="en-US" sz="1600" dirty="0" smtClean="0"/>
              <a:t>crypto </a:t>
            </a:r>
            <a:r>
              <a:rPr lang="en-US" sz="1600" dirty="0"/>
              <a:t>keys in </a:t>
            </a:r>
            <a:r>
              <a:rPr lang="en-US" sz="1600" dirty="0" smtClean="0"/>
              <a:t>Active Directory, VMM keeps its encryption keys in this container </a:t>
            </a:r>
          </a:p>
          <a:p>
            <a:pPr lvl="3"/>
            <a:r>
              <a:rPr lang="en-US" sz="1600" dirty="0" err="1" smtClean="0"/>
              <a:t>E.g</a:t>
            </a:r>
            <a:r>
              <a:rPr lang="en-US" sz="1600" dirty="0" smtClean="0"/>
              <a:t>: CN=</a:t>
            </a:r>
            <a:r>
              <a:rPr lang="en-US" sz="1600" dirty="0" err="1" smtClean="0"/>
              <a:t>DKMGroup,DC</a:t>
            </a:r>
            <a:r>
              <a:rPr lang="en-US" sz="1600" dirty="0" smtClean="0"/>
              <a:t>=</a:t>
            </a:r>
            <a:r>
              <a:rPr lang="en-US" sz="1600" dirty="0" err="1" smtClean="0"/>
              <a:t>contoso,DC</a:t>
            </a:r>
            <a:r>
              <a:rPr lang="en-US" sz="1600" dirty="0" smtClean="0"/>
              <a:t>=com</a:t>
            </a:r>
          </a:p>
        </p:txBody>
      </p:sp>
    </p:spTree>
    <p:extLst>
      <p:ext uri="{BB962C8B-B14F-4D97-AF65-F5344CB8AC3E}">
        <p14:creationId xmlns:p14="http://schemas.microsoft.com/office/powerpoint/2010/main" val="22719850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Setup Improvements</a:t>
            </a:r>
            <a:endParaRPr lang="en-US" dirty="0"/>
          </a:p>
        </p:txBody>
      </p:sp>
      <p:sp>
        <p:nvSpPr>
          <p:cNvPr id="3" name="Content Placeholder 2"/>
          <p:cNvSpPr>
            <a:spLocks noGrp="1"/>
          </p:cNvSpPr>
          <p:nvPr>
            <p:ph idx="1"/>
          </p:nvPr>
        </p:nvSpPr>
        <p:spPr/>
        <p:txBody>
          <a:bodyPr>
            <a:noAutofit/>
          </a:bodyPr>
          <a:lstStyle/>
          <a:p>
            <a:pPr lvl="1"/>
            <a:r>
              <a:rPr lang="en-US" sz="3200" b="1" dirty="0" smtClean="0"/>
              <a:t>Highly Available VMM Console Connectivity</a:t>
            </a:r>
          </a:p>
          <a:p>
            <a:pPr lvl="2"/>
            <a:r>
              <a:rPr lang="en-US" sz="2800" dirty="0" smtClean="0"/>
              <a:t>VMM console will connect to VMM service cluster name so that no connectivity is lost during migrations or failures </a:t>
            </a:r>
          </a:p>
          <a:p>
            <a:pPr lvl="1"/>
            <a:r>
              <a:rPr lang="en-US" sz="3200" dirty="0" smtClean="0"/>
              <a:t>Make sure to </a:t>
            </a:r>
            <a:r>
              <a:rPr lang="en-US" sz="3200" dirty="0"/>
              <a:t>f</a:t>
            </a:r>
            <a:r>
              <a:rPr lang="en-US" sz="3200" dirty="0" smtClean="0"/>
              <a:t>ollow </a:t>
            </a:r>
            <a:r>
              <a:rPr lang="en-US" sz="3200" dirty="0"/>
              <a:t>HA </a:t>
            </a:r>
            <a:r>
              <a:rPr lang="en-US" sz="3200" dirty="0" smtClean="0"/>
              <a:t>best practices </a:t>
            </a:r>
            <a:endParaRPr lang="en-US" sz="3200" dirty="0"/>
          </a:p>
          <a:p>
            <a:pPr lvl="2"/>
            <a:r>
              <a:rPr lang="en-US" sz="2800" dirty="0"/>
              <a:t>Make sure all Library servers are on HA File Servers</a:t>
            </a:r>
          </a:p>
          <a:p>
            <a:pPr lvl="2"/>
            <a:r>
              <a:rPr lang="en-US" sz="2800" dirty="0"/>
              <a:t>Make sure VMM DB is on HA SQL Server </a:t>
            </a:r>
          </a:p>
        </p:txBody>
      </p:sp>
    </p:spTree>
    <p:extLst>
      <p:ext uri="{BB962C8B-B14F-4D97-AF65-F5344CB8AC3E}">
        <p14:creationId xmlns:p14="http://schemas.microsoft.com/office/powerpoint/2010/main" val="3238729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498598"/>
          </a:xfrm>
        </p:spPr>
        <p:txBody>
          <a:bodyPr>
            <a:normAutofit fontScale="90000"/>
          </a:bodyPr>
          <a:lstStyle/>
          <a:p>
            <a:r>
              <a:rPr lang="en-US" sz="3600" dirty="0" smtClean="0"/>
              <a:t>HA VMM Server Setup</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51558082"/>
              </p:ext>
            </p:extLst>
          </p:nvPr>
        </p:nvGraphicFramePr>
        <p:xfrm>
          <a:off x="457200" y="1050930"/>
          <a:ext cx="8229600" cy="5167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1772656" y="3078543"/>
            <a:ext cx="2265944" cy="738664"/>
          </a:xfrm>
          <a:prstGeom prst="rect">
            <a:avLst/>
          </a:prstGeom>
          <a:ln/>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400" dirty="0">
                <a:solidFill>
                  <a:schemeClr val="bg1"/>
                </a:solidFill>
                <a:effectLst>
                  <a:outerShdw blurRad="38100" dist="38100" dir="2700000" algn="tl">
                    <a:srgbClr val="000000">
                      <a:alpha val="43137"/>
                    </a:srgbClr>
                  </a:outerShdw>
                </a:effectLst>
              </a:rPr>
              <a:t>Node1</a:t>
            </a:r>
          </a:p>
          <a:p>
            <a:r>
              <a:rPr lang="en-US" sz="1400" dirty="0" smtClean="0">
                <a:solidFill>
                  <a:schemeClr val="bg1"/>
                </a:solidFill>
                <a:effectLst>
                  <a:outerShdw blurRad="38100" dist="38100" dir="2700000" algn="tl">
                    <a:srgbClr val="000000">
                      <a:alpha val="43137"/>
                    </a:srgbClr>
                  </a:outerShdw>
                </a:effectLst>
              </a:rPr>
              <a:t>Windows Server 2008 R2 Failover Clustering</a:t>
            </a:r>
            <a:endParaRPr lang="en-US" sz="1400" dirty="0">
              <a:solidFill>
                <a:schemeClr val="bg1"/>
              </a:solidFill>
              <a:effectLst>
                <a:outerShdw blurRad="38100" dist="38100" dir="2700000" algn="tl">
                  <a:srgbClr val="000000">
                    <a:alpha val="43137"/>
                  </a:srgbClr>
                </a:outerShdw>
              </a:effectLst>
            </a:endParaRPr>
          </a:p>
        </p:txBody>
      </p:sp>
      <p:sp>
        <p:nvSpPr>
          <p:cNvPr id="21" name="TextBox 20"/>
          <p:cNvSpPr txBox="1"/>
          <p:nvPr/>
        </p:nvSpPr>
        <p:spPr>
          <a:xfrm>
            <a:off x="5265151" y="3064775"/>
            <a:ext cx="2156103" cy="738664"/>
          </a:xfrm>
          <a:prstGeom prst="rect">
            <a:avLst/>
          </a:prstGeom>
          <a:ln/>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sz="1400" dirty="0">
                <a:solidFill>
                  <a:schemeClr val="bg1"/>
                </a:solidFill>
                <a:effectLst>
                  <a:outerShdw blurRad="38100" dist="38100" dir="2700000" algn="tl">
                    <a:srgbClr val="000000">
                      <a:alpha val="43137"/>
                    </a:srgbClr>
                  </a:outerShdw>
                </a:effectLst>
              </a:rPr>
              <a:t>Node 2</a:t>
            </a:r>
          </a:p>
          <a:p>
            <a:r>
              <a:rPr lang="en-US" sz="1400" dirty="0" smtClean="0">
                <a:solidFill>
                  <a:schemeClr val="bg1"/>
                </a:solidFill>
                <a:effectLst>
                  <a:outerShdw blurRad="38100" dist="38100" dir="2700000" algn="tl">
                    <a:srgbClr val="000000">
                      <a:alpha val="43137"/>
                    </a:srgbClr>
                  </a:outerShdw>
                </a:effectLst>
              </a:rPr>
              <a:t>Windows </a:t>
            </a:r>
            <a:r>
              <a:rPr lang="en-US" sz="1400" dirty="0">
                <a:solidFill>
                  <a:schemeClr val="bg1"/>
                </a:solidFill>
                <a:effectLst>
                  <a:outerShdw blurRad="38100" dist="38100" dir="2700000" algn="tl">
                    <a:srgbClr val="000000">
                      <a:alpha val="43137"/>
                    </a:srgbClr>
                  </a:outerShdw>
                </a:effectLst>
              </a:rPr>
              <a:t>Server 2008 R2</a:t>
            </a:r>
          </a:p>
          <a:p>
            <a:r>
              <a:rPr lang="en-US" sz="1400" dirty="0" smtClean="0">
                <a:solidFill>
                  <a:schemeClr val="bg1"/>
                </a:solidFill>
                <a:effectLst>
                  <a:outerShdw blurRad="38100" dist="38100" dir="2700000" algn="tl">
                    <a:srgbClr val="000000">
                      <a:alpha val="43137"/>
                    </a:srgbClr>
                  </a:outerShdw>
                </a:effectLst>
              </a:rPr>
              <a:t>Failover Clustering</a:t>
            </a:r>
            <a:endParaRPr lang="en-US" sz="1400" dirty="0">
              <a:solidFill>
                <a:schemeClr val="bg1"/>
              </a:solidFill>
              <a:effectLst>
                <a:outerShdw blurRad="38100" dist="38100" dir="2700000" algn="tl">
                  <a:srgbClr val="000000">
                    <a:alpha val="43137"/>
                  </a:srgbClr>
                </a:outerShdw>
              </a:effectLst>
            </a:endParaRPr>
          </a:p>
        </p:txBody>
      </p:sp>
      <p:sp>
        <p:nvSpPr>
          <p:cNvPr id="22" name="TextBox 21"/>
          <p:cNvSpPr txBox="1"/>
          <p:nvPr/>
        </p:nvSpPr>
        <p:spPr>
          <a:xfrm>
            <a:off x="1765396" y="3810000"/>
            <a:ext cx="2273204" cy="738664"/>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smtClean="0">
                <a:effectLst>
                  <a:outerShdw blurRad="38100" dist="38100" dir="2700000" algn="tl">
                    <a:srgbClr val="000000">
                      <a:alpha val="43137"/>
                    </a:srgbClr>
                  </a:outerShdw>
                </a:effectLst>
              </a:rPr>
              <a:t>VMM 2012 </a:t>
            </a:r>
            <a:r>
              <a:rPr lang="en-US" sz="1400" dirty="0" err="1" smtClean="0">
                <a:effectLst>
                  <a:outerShdw blurRad="38100" dist="38100" dir="2700000" algn="tl">
                    <a:srgbClr val="000000">
                      <a:alpha val="43137"/>
                    </a:srgbClr>
                  </a:outerShdw>
                </a:effectLst>
              </a:rPr>
              <a:t>Mgmt</a:t>
            </a:r>
            <a:r>
              <a:rPr lang="en-US" sz="1400" dirty="0" smtClean="0">
                <a:effectLst>
                  <a:outerShdw blurRad="38100" dist="38100" dir="2700000" algn="tl">
                    <a:srgbClr val="000000">
                      <a:alpha val="43137"/>
                    </a:srgbClr>
                  </a:outerShdw>
                </a:effectLst>
              </a:rPr>
              <a:t> Server</a:t>
            </a:r>
          </a:p>
          <a:p>
            <a:r>
              <a:rPr lang="en-US" sz="1400" dirty="0" smtClean="0">
                <a:effectLst>
                  <a:outerShdw blurRad="38100" dist="38100" dir="2700000" algn="tl">
                    <a:srgbClr val="000000">
                      <a:alpha val="43137"/>
                    </a:srgbClr>
                  </a:outerShdw>
                </a:effectLst>
              </a:rPr>
              <a:t>VMM 2012 Console (Active)</a:t>
            </a:r>
            <a:endParaRPr lang="en-US" sz="1400" dirty="0">
              <a:effectLst>
                <a:outerShdw blurRad="38100" dist="38100" dir="2700000" algn="tl">
                  <a:srgbClr val="000000">
                    <a:alpha val="43137"/>
                  </a:srgbClr>
                </a:outerShdw>
              </a:effectLst>
            </a:endParaRPr>
          </a:p>
        </p:txBody>
      </p:sp>
      <p:sp>
        <p:nvSpPr>
          <p:cNvPr id="23" name="TextBox 22"/>
          <p:cNvSpPr txBox="1"/>
          <p:nvPr/>
        </p:nvSpPr>
        <p:spPr>
          <a:xfrm>
            <a:off x="5261070" y="3810000"/>
            <a:ext cx="2160184" cy="738664"/>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smtClean="0">
                <a:effectLst>
                  <a:outerShdw blurRad="38100" dist="38100" dir="2700000" algn="tl">
                    <a:srgbClr val="000000">
                      <a:alpha val="43137"/>
                    </a:srgbClr>
                  </a:outerShdw>
                </a:effectLst>
              </a:rPr>
              <a:t>VMM 2012 </a:t>
            </a:r>
            <a:r>
              <a:rPr lang="en-US" sz="1400" dirty="0" err="1" smtClean="0">
                <a:effectLst>
                  <a:outerShdw blurRad="38100" dist="38100" dir="2700000" algn="tl">
                    <a:srgbClr val="000000">
                      <a:alpha val="43137"/>
                    </a:srgbClr>
                  </a:outerShdw>
                </a:effectLst>
              </a:rPr>
              <a:t>Mgmt</a:t>
            </a:r>
            <a:r>
              <a:rPr lang="en-US" sz="1400" dirty="0" smtClean="0">
                <a:effectLst>
                  <a:outerShdw blurRad="38100" dist="38100" dir="2700000" algn="tl">
                    <a:srgbClr val="000000">
                      <a:alpha val="43137"/>
                    </a:srgbClr>
                  </a:outerShdw>
                </a:effectLst>
              </a:rPr>
              <a:t> Server</a:t>
            </a:r>
          </a:p>
          <a:p>
            <a:r>
              <a:rPr lang="en-US" sz="1400" dirty="0" smtClean="0">
                <a:effectLst>
                  <a:outerShdw blurRad="38100" dist="38100" dir="2700000" algn="tl">
                    <a:srgbClr val="000000">
                      <a:alpha val="43137"/>
                    </a:srgbClr>
                  </a:outerShdw>
                </a:effectLst>
              </a:rPr>
              <a:t>VMM 2012 Console (Passive) </a:t>
            </a:r>
            <a:endParaRPr lang="en-US" sz="1400" dirty="0">
              <a:effectLst>
                <a:outerShdw blurRad="38100" dist="38100" dir="2700000" algn="tl">
                  <a:srgbClr val="000000">
                    <a:alpha val="43137"/>
                  </a:srgbClr>
                </a:outerShdw>
              </a:effectLst>
            </a:endParaRPr>
          </a:p>
        </p:txBody>
      </p:sp>
      <p:sp>
        <p:nvSpPr>
          <p:cNvPr id="26" name="TextBox 25"/>
          <p:cNvSpPr txBox="1"/>
          <p:nvPr/>
        </p:nvSpPr>
        <p:spPr>
          <a:xfrm>
            <a:off x="3657602" y="1573544"/>
            <a:ext cx="1967204" cy="307777"/>
          </a:xfrm>
          <a:prstGeom prst="rect">
            <a:avLst/>
          </a:prstGeom>
          <a:ln/>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rPr>
              <a:t>Cluster Resources</a:t>
            </a:r>
            <a:endParaRPr lang="en-US" sz="1400" dirty="0">
              <a:solidFill>
                <a:schemeClr val="bg1"/>
              </a:solidFill>
              <a:effectLst>
                <a:outerShdw blurRad="38100" dist="38100" dir="2700000" algn="tl">
                  <a:srgbClr val="000000">
                    <a:alpha val="43137"/>
                  </a:srgbClr>
                </a:outerShdw>
              </a:effectLst>
            </a:endParaRPr>
          </a:p>
        </p:txBody>
      </p:sp>
      <p:sp>
        <p:nvSpPr>
          <p:cNvPr id="32" name="TextBox 31"/>
          <p:cNvSpPr txBox="1"/>
          <p:nvPr/>
        </p:nvSpPr>
        <p:spPr>
          <a:xfrm>
            <a:off x="153985" y="5325939"/>
            <a:ext cx="1884948" cy="523220"/>
          </a:xfrm>
          <a:prstGeom prst="rect">
            <a:avLst/>
          </a:prstGeom>
          <a:ln/>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1400" dirty="0" smtClean="0">
                <a:solidFill>
                  <a:schemeClr val="bg1"/>
                </a:solidFill>
                <a:effectLst>
                  <a:outerShdw blurRad="38100" dist="38100" dir="2700000" algn="tl">
                    <a:srgbClr val="000000">
                      <a:alpha val="43137"/>
                    </a:srgbClr>
                  </a:outerShdw>
                </a:effectLst>
              </a:rPr>
              <a:t>Active Directory</a:t>
            </a:r>
            <a:br>
              <a:rPr lang="en-US" sz="1400" dirty="0" smtClean="0">
                <a:solidFill>
                  <a:schemeClr val="bg1"/>
                </a:solidFill>
                <a:effectLst>
                  <a:outerShdw blurRad="38100" dist="38100" dir="2700000" algn="tl">
                    <a:srgbClr val="000000">
                      <a:alpha val="43137"/>
                    </a:srgbClr>
                  </a:outerShdw>
                </a:effectLst>
              </a:rPr>
            </a:br>
            <a:r>
              <a:rPr lang="en-US" sz="1400" dirty="0" smtClean="0">
                <a:solidFill>
                  <a:schemeClr val="bg1"/>
                </a:solidFill>
                <a:effectLst>
                  <a:outerShdw blurRad="38100" dist="38100" dir="2700000" algn="tl">
                    <a:srgbClr val="000000">
                      <a:alpha val="43137"/>
                    </a:srgbClr>
                  </a:outerShdw>
                </a:effectLst>
              </a:rPr>
              <a:t>DKM Group </a:t>
            </a:r>
          </a:p>
        </p:txBody>
      </p:sp>
      <p:sp>
        <p:nvSpPr>
          <p:cNvPr id="37" name="TextBox 36"/>
          <p:cNvSpPr txBox="1"/>
          <p:nvPr/>
        </p:nvSpPr>
        <p:spPr>
          <a:xfrm>
            <a:off x="153985" y="5867400"/>
            <a:ext cx="1884948" cy="523220"/>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smtClean="0">
                <a:effectLst>
                  <a:outerShdw blurRad="38100" dist="38100" dir="2700000" algn="tl">
                    <a:srgbClr val="000000">
                      <a:alpha val="43137"/>
                    </a:srgbClr>
                  </a:outerShdw>
                </a:effectLst>
              </a:rPr>
              <a:t>VMM Encryption Keys</a:t>
            </a:r>
          </a:p>
        </p:txBody>
      </p:sp>
      <p:grpSp>
        <p:nvGrpSpPr>
          <p:cNvPr id="40" name="Group 39"/>
          <p:cNvGrpSpPr/>
          <p:nvPr/>
        </p:nvGrpSpPr>
        <p:grpSpPr>
          <a:xfrm>
            <a:off x="1464303" y="4935683"/>
            <a:ext cx="1171880" cy="1241425"/>
            <a:chOff x="1425261" y="5136075"/>
            <a:chExt cx="1562100" cy="1241425"/>
          </a:xfrm>
        </p:grpSpPr>
        <p:pic>
          <p:nvPicPr>
            <p:cNvPr id="2052" name="Picture 4" descr="\\eventsql\dvd\Online_ART\DVD_Art_Sept-2-2010\Artwork_Imagery\Icons - Illustrations\_ VIRTUALIZATION ICONS\serve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25261" y="5136075"/>
              <a:ext cx="1562100" cy="1241425"/>
            </a:xfrm>
            <a:prstGeom prst="rect">
              <a:avLst/>
            </a:prstGeom>
            <a:noFill/>
            <a:extLst>
              <a:ext uri="{909E8E84-426E-40DD-AFC4-6F175D3DCCD1}">
                <a14:hiddenFill xmlns:a14="http://schemas.microsoft.com/office/drawing/2010/main">
                  <a:solidFill>
                    <a:srgbClr val="FFFFFF"/>
                  </a:solidFill>
                </a14:hiddenFill>
              </a:ext>
            </a:extLst>
          </p:spPr>
        </p:pic>
        <p:pic>
          <p:nvPicPr>
            <p:cNvPr id="2061" name="Picture 13" descr="\\eventsql\dvd\Online_ART\DVD_Art_Sept-2-2010\Artwork_Imagery\Shapes\Pyramid Triangle\MSN On Line triangles\triangle gold.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50522" y="5442470"/>
              <a:ext cx="536839" cy="463403"/>
            </a:xfrm>
            <a:prstGeom prst="rect">
              <a:avLst/>
            </a:prstGeom>
            <a:noFill/>
            <a:extLst>
              <a:ext uri="{909E8E84-426E-40DD-AFC4-6F175D3DCCD1}">
                <a14:hiddenFill xmlns:a14="http://schemas.microsoft.com/office/drawing/2010/main">
                  <a:solidFill>
                    <a:srgbClr val="FFFFFF"/>
                  </a:solidFill>
                </a14:hiddenFill>
              </a:ext>
            </a:extLst>
          </p:spPr>
        </p:pic>
      </p:grpSp>
      <p:pic>
        <p:nvPicPr>
          <p:cNvPr id="52" name="Picture 4" descr="\\eventsql\dvd\Online_ART\DVD_Art_Sept-2-2010\Artwork_Imagery\Icons - Illustrations\_ VIRTUALIZATION ICONS\serve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85722" y="2289891"/>
            <a:ext cx="1171880" cy="1241425"/>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4" descr="\\eventsql\dvd\Online_ART\DVD_Art_Sept-2-2010\Artwork_Imagery\Icons - Illustrations\_ VIRTUALIZATION ICONS\serve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67070" y="2256629"/>
            <a:ext cx="1171880" cy="1241425"/>
          </a:xfrm>
          <a:prstGeom prst="rect">
            <a:avLst/>
          </a:prstGeom>
          <a:noFill/>
          <a:extLst>
            <a:ext uri="{909E8E84-426E-40DD-AFC4-6F175D3DCCD1}">
              <a14:hiddenFill xmlns:a14="http://schemas.microsoft.com/office/drawing/2010/main">
                <a:solidFill>
                  <a:srgbClr val="FFFFFF"/>
                </a:solidFill>
              </a14:hiddenFill>
            </a:ext>
          </a:extLst>
        </p:spPr>
      </p:pic>
      <p:grpSp>
        <p:nvGrpSpPr>
          <p:cNvPr id="39" name="Group 38"/>
          <p:cNvGrpSpPr/>
          <p:nvPr/>
        </p:nvGrpSpPr>
        <p:grpSpPr>
          <a:xfrm>
            <a:off x="3689574" y="4800600"/>
            <a:ext cx="1841402" cy="1500677"/>
            <a:chOff x="4918149" y="4501324"/>
            <a:chExt cx="2454562" cy="1799953"/>
          </a:xfrm>
        </p:grpSpPr>
        <p:pic>
          <p:nvPicPr>
            <p:cNvPr id="2054" name="Picture 6" descr="\\eventsql\dvd\Online_ART\DVD_Art_Sept-2-2010\Artwork_Imagery\Icons - Illustrations\_ XML ICONS\Database 4 blue.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184436" y="4501324"/>
              <a:ext cx="1766153" cy="143752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4918149" y="5993500"/>
              <a:ext cx="2454562" cy="307777"/>
            </a:xfrm>
            <a:prstGeom prst="rect">
              <a:avLst/>
            </a:prstGeom>
            <a:ln/>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sz="1400" dirty="0" smtClean="0">
                  <a:effectLst>
                    <a:outerShdw blurRad="38100" dist="38100" dir="2700000" algn="tl">
                      <a:srgbClr val="000000">
                        <a:alpha val="43137"/>
                      </a:srgbClr>
                    </a:outerShdw>
                  </a:effectLst>
                </a:rPr>
                <a:t>VMM 2012 Database</a:t>
              </a:r>
              <a:endParaRPr lang="en-US" sz="1400" dirty="0">
                <a:effectLst>
                  <a:outerShdw blurRad="38100" dist="38100" dir="2700000" algn="tl">
                    <a:srgbClr val="000000">
                      <a:alpha val="43137"/>
                    </a:srgbClr>
                  </a:outerShdw>
                </a:effectLst>
              </a:endParaRPr>
            </a:p>
          </p:txBody>
        </p:sp>
      </p:grpSp>
      <p:pic>
        <p:nvPicPr>
          <p:cNvPr id="2060" name="Picture 12" descr="\\eventsql\dvd\Online_ART\DVD_Art_Sept-2-2010\Artwork_Imagery\Icons - Illustrations\_ XML ICONS\Database blue.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370713" y="2438400"/>
            <a:ext cx="540985" cy="747132"/>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eventsql\dvd\Online_ART\DVD_Art_Sept-2-2010\Artwork_Imagery\Shapes\Arrows\Straight\red up arrow.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rot="16200000">
            <a:off x="4987447" y="2338471"/>
            <a:ext cx="800100" cy="1014677"/>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14" descr="\\eventsql\dvd\Online_ART\DVD_Art_Sept-2-2010\Artwork_Imagery\Shapes\Arrows\Straight\red up arrow.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rot="5400000">
            <a:off x="3508382" y="2332721"/>
            <a:ext cx="800100" cy="1014677"/>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3657604" y="1915180"/>
            <a:ext cx="1967205" cy="523220"/>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US" sz="1400" dirty="0" smtClean="0">
                <a:effectLst>
                  <a:outerShdw blurRad="38100" dist="38100" dir="2700000" algn="tl">
                    <a:srgbClr val="000000">
                      <a:alpha val="43137"/>
                    </a:srgbClr>
                  </a:outerShdw>
                </a:effectLst>
              </a:rPr>
              <a:t>VMM Cluster Resources</a:t>
            </a:r>
            <a:endParaRPr lang="en-US" sz="1400" dirty="0">
              <a:effectLst>
                <a:outerShdw blurRad="38100" dist="38100" dir="2700000" algn="tl">
                  <a:srgbClr val="000000">
                    <a:alpha val="43137"/>
                  </a:srgbClr>
                </a:outerShdw>
              </a:effectLst>
            </a:endParaRPr>
          </a:p>
        </p:txBody>
      </p:sp>
      <p:grpSp>
        <p:nvGrpSpPr>
          <p:cNvPr id="41" name="Group 40"/>
          <p:cNvGrpSpPr/>
          <p:nvPr/>
        </p:nvGrpSpPr>
        <p:grpSpPr>
          <a:xfrm>
            <a:off x="278901" y="3078542"/>
            <a:ext cx="1493754" cy="962159"/>
            <a:chOff x="371771" y="2877338"/>
            <a:chExt cx="1991153" cy="1163364"/>
          </a:xfrm>
        </p:grpSpPr>
        <p:pic>
          <p:nvPicPr>
            <p:cNvPr id="60" name="Picture 14" descr="\\eventsql\dvd\Online_ART\DVD_Art_Sept-2-2010\Artwork_Imagery\Shapes\Arrows\Straight\red up arrow.png"/>
            <p:cNvPicPr>
              <a:picLocks noChangeAspect="1" noChangeArrowheads="1"/>
            </p:cNvPicPr>
            <p:nvPr/>
          </p:nvPicPr>
          <p:blipFill>
            <a:blip r:embed="rId12">
              <a:extLst>
                <a:ext uri="{BEBA8EAE-BF5A-486C-A8C5-ECC9F3942E4B}">
                  <a14:imgProps xmlns:a14="http://schemas.microsoft.com/office/drawing/2010/main">
                    <a14:imgLayer r:embed="rId1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5400000">
              <a:off x="1286599" y="2863932"/>
              <a:ext cx="8001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2" descr="\\eventsql\dvd\Online_ART\DVD_Art_Sept-2-2010\Artwork_Imagery\Icons - Illustrations\_ VISTA STYLE\compact dvd disk.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371771" y="2877338"/>
              <a:ext cx="1163364" cy="1163364"/>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42" name="Group 41"/>
          <p:cNvGrpSpPr/>
          <p:nvPr/>
        </p:nvGrpSpPr>
        <p:grpSpPr>
          <a:xfrm>
            <a:off x="7303956" y="2979192"/>
            <a:ext cx="1736451" cy="1061509"/>
            <a:chOff x="9736070" y="2877338"/>
            <a:chExt cx="2314665" cy="1163364"/>
          </a:xfrm>
        </p:grpSpPr>
        <p:pic>
          <p:nvPicPr>
            <p:cNvPr id="70" name="Picture 14" descr="\\eventsql\dvd\Online_ART\DVD_Art_Sept-2-2010\Artwork_Imagery\Shapes\Arrows\Straight\red up arrow.png"/>
            <p:cNvPicPr>
              <a:picLocks noChangeAspect="1" noChangeArrowheads="1"/>
            </p:cNvPicPr>
            <p:nvPr/>
          </p:nvPicPr>
          <p:blipFill>
            <a:blip r:embed="rId12">
              <a:extLst>
                <a:ext uri="{BEBA8EAE-BF5A-486C-A8C5-ECC9F3942E4B}">
                  <a14:imgProps xmlns:a14="http://schemas.microsoft.com/office/drawing/2010/main">
                    <a14:imgLayer r:embed="rId1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16200000">
              <a:off x="10012295" y="2863932"/>
              <a:ext cx="8001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2" descr="\\eventsql\dvd\Online_ART\DVD_Art_Sept-2-2010\Artwork_Imagery\Icons - Illustrations\_ VISTA STYLE\compact dvd disk.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0887371" y="2877338"/>
              <a:ext cx="1163364" cy="1163364"/>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73" name="Picture 72"/>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421278" y="2438400"/>
            <a:ext cx="515573" cy="50849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4" name="Picture 73"/>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133613" y="2438400"/>
            <a:ext cx="515573" cy="5077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7" name="Picture 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276600" y="2403116"/>
            <a:ext cx="2639112" cy="1635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241803" y="2438400"/>
            <a:ext cx="2639112" cy="1633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7412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left)">
                                      <p:cBhvr>
                                        <p:cTn id="11" dur="500"/>
                                        <p:tgtEl>
                                          <p:spTgt spid="41"/>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027"/>
                                        </p:tgtEl>
                                        <p:attrNameLst>
                                          <p:attrName>style.visibility</p:attrName>
                                        </p:attrNameLst>
                                      </p:cBhvr>
                                      <p:to>
                                        <p:strVal val="visible"/>
                                      </p:to>
                                    </p:set>
                                  </p:childTnLst>
                                </p:cTn>
                              </p:par>
                            </p:childTnLst>
                          </p:cTn>
                        </p:par>
                        <p:par>
                          <p:cTn id="16" fill="hold">
                            <p:stCondLst>
                              <p:cond delay="0"/>
                            </p:stCondLst>
                            <p:childTnLst>
                              <p:par>
                                <p:cTn id="17" presetID="1" presetClass="exit" presetSubtype="0" fill="hold" nodeType="afterEffect">
                                  <p:stCondLst>
                                    <p:cond delay="0"/>
                                  </p:stCondLst>
                                  <p:childTnLst>
                                    <p:set>
                                      <p:cBhvr>
                                        <p:cTn id="18" dur="1" fill="hold">
                                          <p:stCondLst>
                                            <p:cond delay="0"/>
                                          </p:stCondLst>
                                        </p:cTn>
                                        <p:tgtEl>
                                          <p:spTgt spid="41"/>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1027"/>
                                        </p:tgtEl>
                                        <p:attrNameLst>
                                          <p:attrName>style.visibility</p:attrName>
                                        </p:attrNameLst>
                                      </p:cBhvr>
                                      <p:to>
                                        <p:strVal val="hidden"/>
                                      </p:to>
                                    </p:set>
                                  </p:childTnLst>
                                </p:cTn>
                              </p:par>
                            </p:childTnLst>
                          </p:cTn>
                        </p:par>
                        <p:par>
                          <p:cTn id="23" fill="hold">
                            <p:stCondLst>
                              <p:cond delay="0"/>
                            </p:stCondLst>
                            <p:childTnLst>
                              <p:par>
                                <p:cTn id="24" presetID="22" presetClass="entr" presetSubtype="1"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wipe(up)">
                                      <p:cBhvr>
                                        <p:cTn id="26" dur="500"/>
                                        <p:tgtEl>
                                          <p:spTgt spid="22"/>
                                        </p:tgtEl>
                                      </p:cBhvr>
                                    </p:animEffect>
                                  </p:childTnLst>
                                </p:cTn>
                              </p:par>
                            </p:childTnLst>
                          </p:cTn>
                        </p:par>
                        <p:par>
                          <p:cTn id="27" fill="hold">
                            <p:stCondLst>
                              <p:cond delay="500"/>
                            </p:stCondLst>
                            <p:childTnLst>
                              <p:par>
                                <p:cTn id="28" presetID="1" presetClass="entr" presetSubtype="0" fill="hold" nodeType="afterEffect">
                                  <p:stCondLst>
                                    <p:cond delay="0"/>
                                  </p:stCondLst>
                                  <p:childTnLst>
                                    <p:set>
                                      <p:cBhvr>
                                        <p:cTn id="29" dur="1" fill="hold">
                                          <p:stCondLst>
                                            <p:cond delay="0"/>
                                          </p:stCondLst>
                                        </p:cTn>
                                        <p:tgtEl>
                                          <p:spTgt spid="7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39"/>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up)">
                                      <p:cBhvr>
                                        <p:cTn id="38" dur="500"/>
                                        <p:tgtEl>
                                          <p:spTgt spid="24"/>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up)">
                                      <p:cBhvr>
                                        <p:cTn id="43" dur="500"/>
                                        <p:tgtEl>
                                          <p:spTgt spid="37"/>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2" fill="hold" nodeType="click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wipe(right)">
                                      <p:cBhvr>
                                        <p:cTn id="48" dur="500"/>
                                        <p:tgtEl>
                                          <p:spTgt spid="42"/>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026"/>
                                        </p:tgtEl>
                                        <p:attrNameLst>
                                          <p:attrName>style.visibility</p:attrName>
                                        </p:attrNameLst>
                                      </p:cBhvr>
                                      <p:to>
                                        <p:strVal val="visible"/>
                                      </p:to>
                                    </p:set>
                                  </p:childTnLst>
                                </p:cTn>
                              </p:par>
                            </p:childTnLst>
                          </p:cTn>
                        </p:par>
                        <p:par>
                          <p:cTn id="53" fill="hold">
                            <p:stCondLst>
                              <p:cond delay="0"/>
                            </p:stCondLst>
                            <p:childTnLst>
                              <p:par>
                                <p:cTn id="54" presetID="1" presetClass="exit" presetSubtype="0" fill="hold" nodeType="afterEffect">
                                  <p:stCondLst>
                                    <p:cond delay="0"/>
                                  </p:stCondLst>
                                  <p:childTnLst>
                                    <p:set>
                                      <p:cBhvr>
                                        <p:cTn id="55" dur="1" fill="hold">
                                          <p:stCondLst>
                                            <p:cond delay="0"/>
                                          </p:stCondLst>
                                        </p:cTn>
                                        <p:tgtEl>
                                          <p:spTgt spid="42"/>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1" presetClass="exit" presetSubtype="0" fill="hold" nodeType="clickEffect">
                                  <p:stCondLst>
                                    <p:cond delay="0"/>
                                  </p:stCondLst>
                                  <p:childTnLst>
                                    <p:set>
                                      <p:cBhvr>
                                        <p:cTn id="59" dur="1" fill="hold">
                                          <p:stCondLst>
                                            <p:cond delay="0"/>
                                          </p:stCondLst>
                                        </p:cTn>
                                        <p:tgtEl>
                                          <p:spTgt spid="1026"/>
                                        </p:tgtEl>
                                        <p:attrNameLst>
                                          <p:attrName>style.visibility</p:attrName>
                                        </p:attrNameLst>
                                      </p:cBhvr>
                                      <p:to>
                                        <p:strVal val="hidden"/>
                                      </p:to>
                                    </p:set>
                                  </p:childTnLst>
                                </p:cTn>
                              </p:par>
                            </p:childTnLst>
                          </p:cTn>
                        </p:par>
                        <p:par>
                          <p:cTn id="60" fill="hold">
                            <p:stCondLst>
                              <p:cond delay="0"/>
                            </p:stCondLst>
                            <p:childTnLst>
                              <p:par>
                                <p:cTn id="61" presetID="22" presetClass="entr" presetSubtype="1"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up)">
                                      <p:cBhvr>
                                        <p:cTn id="63" dur="500"/>
                                        <p:tgtEl>
                                          <p:spTgt spid="23"/>
                                        </p:tgtEl>
                                      </p:cBhvr>
                                    </p:animEffect>
                                  </p:childTnLst>
                                </p:cTn>
                              </p:par>
                            </p:childTnLst>
                          </p:cTn>
                        </p:par>
                        <p:par>
                          <p:cTn id="64" fill="hold">
                            <p:stCondLst>
                              <p:cond delay="500"/>
                            </p:stCondLst>
                            <p:childTnLst>
                              <p:par>
                                <p:cTn id="65" presetID="1" presetClass="entr" presetSubtype="0"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37" grpId="0" animBg="1"/>
      <p:bldP spid="2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SCVMM 2012</a:t>
            </a:r>
            <a:endParaRPr lang="en-US" dirty="0"/>
          </a:p>
        </p:txBody>
      </p:sp>
      <p:sp>
        <p:nvSpPr>
          <p:cNvPr id="4" name="Text Placeholder 3"/>
          <p:cNvSpPr>
            <a:spLocks noGrp="1"/>
          </p:cNvSpPr>
          <p:nvPr>
            <p:ph type="body" sz="quarter" idx="10"/>
          </p:nvPr>
        </p:nvSpPr>
        <p:spPr/>
        <p:txBody>
          <a:bodyPr/>
          <a:lstStyle/>
          <a:p>
            <a:pPr algn="r"/>
            <a:r>
              <a:rPr lang="en-US" smtClean="0"/>
              <a:t>demo </a:t>
            </a:r>
            <a:endParaRPr lang="en-US" dirty="0"/>
          </a:p>
        </p:txBody>
      </p:sp>
    </p:spTree>
    <p:extLst>
      <p:ext uri="{BB962C8B-B14F-4D97-AF65-F5344CB8AC3E}">
        <p14:creationId xmlns:p14="http://schemas.microsoft.com/office/powerpoint/2010/main" val="317294257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Setup Improvements </a:t>
            </a:r>
            <a:endParaRPr lang="en-US" sz="2000" dirty="0"/>
          </a:p>
        </p:txBody>
      </p:sp>
      <p:sp>
        <p:nvSpPr>
          <p:cNvPr id="3" name="Content Placeholder 2"/>
          <p:cNvSpPr>
            <a:spLocks noGrp="1"/>
          </p:cNvSpPr>
          <p:nvPr>
            <p:ph idx="1"/>
          </p:nvPr>
        </p:nvSpPr>
        <p:spPr/>
        <p:txBody>
          <a:bodyPr>
            <a:normAutofit fontScale="25000" lnSpcReduction="20000"/>
          </a:bodyPr>
          <a:lstStyle/>
          <a:p>
            <a:pPr marL="457200" indent="-457200">
              <a:buSzPct val="100000"/>
              <a:buFont typeface="+mj-lt"/>
              <a:buAutoNum type="arabicPeriod" startAt="2"/>
            </a:pPr>
            <a:r>
              <a:rPr lang="en-US" sz="12800" dirty="0"/>
              <a:t>Update </a:t>
            </a:r>
            <a:r>
              <a:rPr lang="en-US" sz="12800" dirty="0" smtClean="0"/>
              <a:t>Setup* </a:t>
            </a:r>
            <a:endParaRPr lang="en-US" sz="12800" dirty="0"/>
          </a:p>
          <a:p>
            <a:pPr lvl="1"/>
            <a:r>
              <a:rPr lang="en-US" sz="11200" dirty="0" smtClean="0"/>
              <a:t>Setup can update itself before it starts</a:t>
            </a:r>
          </a:p>
          <a:p>
            <a:pPr lvl="1"/>
            <a:endParaRPr lang="en-US" sz="11200" dirty="0"/>
          </a:p>
          <a:p>
            <a:endParaRPr lang="en-US" sz="12800" dirty="0" smtClean="0"/>
          </a:p>
          <a:p>
            <a:pPr marL="0" indent="0">
              <a:buNone/>
            </a:pPr>
            <a:r>
              <a:rPr lang="en-US" sz="12800" dirty="0" smtClean="0"/>
              <a:t/>
            </a:r>
            <a:br>
              <a:rPr lang="en-US" sz="12800" dirty="0" smtClean="0"/>
            </a:br>
            <a:r>
              <a:rPr lang="en-US" sz="4000" dirty="0" smtClean="0">
                <a:solidFill>
                  <a:srgbClr val="FF0000"/>
                </a:solidFill>
              </a:rPr>
              <a:t>	</a:t>
            </a:r>
            <a:endParaRPr lang="en-US" sz="9600" dirty="0">
              <a:solidFill>
                <a:srgbClr val="FFFF00"/>
              </a:solidFill>
            </a:endParaRPr>
          </a:p>
          <a:p>
            <a:pPr marL="457200" indent="-457200">
              <a:buSzPct val="100000"/>
              <a:buFont typeface="+mj-lt"/>
              <a:buAutoNum type="arabicPeriod" startAt="3"/>
            </a:pPr>
            <a:r>
              <a:rPr lang="en-US" sz="12800" dirty="0" smtClean="0"/>
              <a:t>Chained </a:t>
            </a:r>
            <a:r>
              <a:rPr lang="en-US" sz="12800" dirty="0"/>
              <a:t>Installation </a:t>
            </a:r>
            <a:r>
              <a:rPr lang="en-US" sz="12800" dirty="0" smtClean="0"/>
              <a:t>and Uninstallation of Components</a:t>
            </a:r>
            <a:endParaRPr lang="en-US" sz="12800" dirty="0"/>
          </a:p>
          <a:p>
            <a:pPr lvl="1"/>
            <a:r>
              <a:rPr lang="en-US" sz="8000" dirty="0" smtClean="0"/>
              <a:t>VMM Management Server, VMM Console, Self-Service Portal</a:t>
            </a:r>
            <a:endParaRPr lang="en-US" sz="8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4619" y="2286000"/>
            <a:ext cx="3632181" cy="1162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2756" y="4800600"/>
            <a:ext cx="4376044" cy="1360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437317" y="2985436"/>
            <a:ext cx="3086060" cy="33113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893254" y="2752371"/>
            <a:ext cx="3875869" cy="369332"/>
          </a:xfrm>
          <a:prstGeom prst="rect">
            <a:avLst/>
          </a:prstGeom>
        </p:spPr>
        <p:txBody>
          <a:bodyPr wrap="none">
            <a:spAutoFit/>
          </a:bodyPr>
          <a:lstStyle/>
          <a:p>
            <a:r>
              <a:rPr lang="en-US" dirty="0">
                <a:solidFill>
                  <a:srgbClr val="FFFF00"/>
                </a:solidFill>
              </a:rPr>
              <a:t>* Will be </a:t>
            </a:r>
            <a:r>
              <a:rPr lang="en-US" dirty="0" smtClean="0">
                <a:solidFill>
                  <a:srgbClr val="FFFF00"/>
                </a:solidFill>
              </a:rPr>
              <a:t>available at RTM timeframe</a:t>
            </a:r>
            <a:endParaRPr lang="en-US" dirty="0"/>
          </a:p>
        </p:txBody>
      </p:sp>
    </p:spTree>
    <p:extLst>
      <p:ext uri="{BB962C8B-B14F-4D97-AF65-F5344CB8AC3E}">
        <p14:creationId xmlns:p14="http://schemas.microsoft.com/office/powerpoint/2010/main" val="7853729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1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41"/>
            <a:ext cx="8229600" cy="609398"/>
          </a:xfrm>
        </p:spPr>
        <p:txBody>
          <a:bodyPr>
            <a:normAutofit fontScale="90000"/>
          </a:bodyPr>
          <a:lstStyle/>
          <a:p>
            <a:r>
              <a:rPr lang="en-US" dirty="0" smtClean="0"/>
              <a:t>Setup Improvements </a:t>
            </a:r>
            <a:endParaRPr lang="en-US" sz="2000" dirty="0"/>
          </a:p>
        </p:txBody>
      </p:sp>
      <p:sp>
        <p:nvSpPr>
          <p:cNvPr id="3" name="Content Placeholder 2"/>
          <p:cNvSpPr>
            <a:spLocks noGrp="1"/>
          </p:cNvSpPr>
          <p:nvPr>
            <p:ph idx="1"/>
          </p:nvPr>
        </p:nvSpPr>
        <p:spPr/>
        <p:txBody>
          <a:bodyPr>
            <a:noAutofit/>
          </a:bodyPr>
          <a:lstStyle/>
          <a:p>
            <a:pPr marL="457200" indent="-457200">
              <a:buSzPct val="100000"/>
              <a:buFont typeface="+mj-lt"/>
              <a:buAutoNum type="arabicPeriod" startAt="4"/>
            </a:pPr>
            <a:r>
              <a:rPr lang="en-US" dirty="0" smtClean="0"/>
              <a:t>No need to type CDKEY, will complete </a:t>
            </a:r>
            <a:r>
              <a:rPr lang="en-US" dirty="0"/>
              <a:t>as </a:t>
            </a:r>
            <a:r>
              <a:rPr lang="en-US" dirty="0" smtClean="0"/>
              <a:t>“Evaluation Edition” if </a:t>
            </a:r>
            <a:r>
              <a:rPr lang="en-US" dirty="0"/>
              <a:t>n</a:t>
            </a:r>
            <a:r>
              <a:rPr lang="en-US" dirty="0" smtClean="0"/>
              <a:t>o key is </a:t>
            </a:r>
            <a:r>
              <a:rPr lang="en-US" dirty="0"/>
              <a:t>e</a:t>
            </a:r>
            <a:r>
              <a:rPr lang="en-US" dirty="0" smtClean="0"/>
              <a:t>ntered</a:t>
            </a:r>
            <a:endParaRPr lang="en-US" dirty="0"/>
          </a:p>
          <a:p>
            <a:endParaRPr lang="en-US" dirty="0" smtClean="0"/>
          </a:p>
          <a:p>
            <a:endParaRPr lang="en-US" dirty="0"/>
          </a:p>
          <a:p>
            <a:endParaRPr lang="en-US" dirty="0" smtClean="0"/>
          </a:p>
          <a:p>
            <a:pPr marL="457200" indent="-457200">
              <a:buSzPct val="100000"/>
              <a:buFont typeface="+mj-lt"/>
              <a:buAutoNum type="arabicPeriod" startAt="5"/>
            </a:pPr>
            <a:r>
              <a:rPr lang="en-US" dirty="0" smtClean="0"/>
              <a:t>Upgrade “Evaluation Edition” </a:t>
            </a:r>
            <a:r>
              <a:rPr lang="en-US" dirty="0"/>
              <a:t>to </a:t>
            </a:r>
            <a:r>
              <a:rPr lang="en-US" dirty="0" smtClean="0"/>
              <a:t>“Licensed Build” using Console </a:t>
            </a:r>
          </a:p>
          <a:p>
            <a:pPr lvl="2"/>
            <a:r>
              <a:rPr lang="en-US" dirty="0">
                <a:solidFill>
                  <a:schemeClr val="accent5"/>
                </a:solidFill>
              </a:rPr>
              <a:t>Use </a:t>
            </a:r>
            <a:r>
              <a:rPr lang="en-US" dirty="0" smtClean="0">
                <a:solidFill>
                  <a:schemeClr val="accent5"/>
                </a:solidFill>
              </a:rPr>
              <a:t>VMM console </a:t>
            </a:r>
            <a:r>
              <a:rPr lang="en-US" dirty="0">
                <a:solidFill>
                  <a:schemeClr val="accent5"/>
                </a:solidFill>
              </a:rPr>
              <a:t>to upgrade your evaluation version to a licensed </a:t>
            </a:r>
            <a:r>
              <a:rPr lang="en-US" dirty="0" smtClean="0">
                <a:solidFill>
                  <a:schemeClr val="accent5"/>
                </a:solidFill>
              </a:rPr>
              <a:t>version</a:t>
            </a:r>
          </a:p>
          <a:p>
            <a:pPr lvl="2"/>
            <a:r>
              <a:rPr lang="en-US" dirty="0" smtClean="0">
                <a:solidFill>
                  <a:schemeClr val="accent5"/>
                </a:solidFill>
              </a:rPr>
              <a:t>In case of HA VMM you only do this in one node</a:t>
            </a:r>
            <a:endParaRPr lang="en-US" dirty="0">
              <a:solidFill>
                <a:schemeClr val="accent5"/>
              </a:solidFill>
            </a:endParaRPr>
          </a:p>
          <a:p>
            <a:pPr marL="0" indent="0">
              <a:buNone/>
            </a:pP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3" y="2423164"/>
            <a:ext cx="3860871" cy="1463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762255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9436" y="228603"/>
            <a:ext cx="8363938" cy="1218795"/>
          </a:xfrm>
        </p:spPr>
        <p:txBody>
          <a:bodyPr/>
          <a:lstStyle/>
          <a:p>
            <a:r>
              <a:rPr lang="en-US" dirty="0" smtClean="0"/>
              <a:t>Upgrading to VMM 2012</a:t>
            </a:r>
            <a:r>
              <a:rPr lang="en-US" dirty="0"/>
              <a:t/>
            </a:r>
            <a:br>
              <a:rPr lang="en-US" dirty="0"/>
            </a:br>
            <a:r>
              <a:rPr lang="en-US" sz="3200" dirty="0">
                <a:solidFill>
                  <a:schemeClr val="accent2"/>
                </a:solidFill>
              </a:rPr>
              <a:t>Preparation </a:t>
            </a:r>
          </a:p>
        </p:txBody>
      </p:sp>
      <p:sp>
        <p:nvSpPr>
          <p:cNvPr id="3" name="Content Placeholder 2"/>
          <p:cNvSpPr>
            <a:spLocks noGrp="1"/>
          </p:cNvSpPr>
          <p:nvPr>
            <p:ph idx="1"/>
          </p:nvPr>
        </p:nvSpPr>
        <p:spPr>
          <a:xfrm>
            <a:off x="457200" y="1661159"/>
            <a:ext cx="8382000" cy="5166360"/>
          </a:xfrm>
        </p:spPr>
        <p:txBody>
          <a:bodyPr>
            <a:normAutofit/>
          </a:bodyPr>
          <a:lstStyle/>
          <a:p>
            <a:r>
              <a:rPr lang="en-US" dirty="0" smtClean="0"/>
              <a:t>Support for only for VMM </a:t>
            </a:r>
            <a:r>
              <a:rPr lang="en-US" dirty="0"/>
              <a:t>2008 R2 </a:t>
            </a:r>
            <a:r>
              <a:rPr lang="en-US" dirty="0" smtClean="0"/>
              <a:t>SP1</a:t>
            </a:r>
          </a:p>
          <a:p>
            <a:r>
              <a:rPr lang="en-US" dirty="0" smtClean="0">
                <a:solidFill>
                  <a:srgbClr val="FFFF00"/>
                </a:solidFill>
              </a:rPr>
              <a:t>No </a:t>
            </a:r>
            <a:r>
              <a:rPr lang="en-US" dirty="0">
                <a:solidFill>
                  <a:srgbClr val="FFFF00"/>
                </a:solidFill>
              </a:rPr>
              <a:t>support for </a:t>
            </a:r>
            <a:r>
              <a:rPr lang="en-US" dirty="0" smtClean="0">
                <a:solidFill>
                  <a:srgbClr val="FFFF00"/>
                </a:solidFill>
              </a:rPr>
              <a:t>“direct” </a:t>
            </a:r>
            <a:r>
              <a:rPr lang="en-US" dirty="0">
                <a:solidFill>
                  <a:srgbClr val="FFFF00"/>
                </a:solidFill>
              </a:rPr>
              <a:t>upgrade from VMM 2007, VMM 2008  or </a:t>
            </a:r>
            <a:r>
              <a:rPr lang="en-US" dirty="0" smtClean="0">
                <a:solidFill>
                  <a:srgbClr val="FFFF00"/>
                </a:solidFill>
              </a:rPr>
              <a:t>VMM </a:t>
            </a:r>
            <a:r>
              <a:rPr lang="en-US" dirty="0">
                <a:solidFill>
                  <a:srgbClr val="FFFF00"/>
                </a:solidFill>
              </a:rPr>
              <a:t>2008 </a:t>
            </a:r>
            <a:r>
              <a:rPr lang="en-US" dirty="0" smtClean="0">
                <a:solidFill>
                  <a:srgbClr val="FFFF00"/>
                </a:solidFill>
              </a:rPr>
              <a:t>R2</a:t>
            </a:r>
            <a:endParaRPr lang="en-US" dirty="0">
              <a:solidFill>
                <a:srgbClr val="FFFF00"/>
              </a:solidFill>
            </a:endParaRPr>
          </a:p>
        </p:txBody>
      </p:sp>
    </p:spTree>
    <p:extLst>
      <p:ext uri="{BB962C8B-B14F-4D97-AF65-F5344CB8AC3E}">
        <p14:creationId xmlns:p14="http://schemas.microsoft.com/office/powerpoint/2010/main" val="41319532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9436" y="228603"/>
            <a:ext cx="8363938" cy="1218795"/>
          </a:xfrm>
        </p:spPr>
        <p:txBody>
          <a:bodyPr/>
          <a:lstStyle/>
          <a:p>
            <a:r>
              <a:rPr lang="en-US" dirty="0" smtClean="0"/>
              <a:t>Upgrading to VMM 2012</a:t>
            </a:r>
            <a:r>
              <a:rPr lang="en-US" dirty="0"/>
              <a:t/>
            </a:r>
            <a:br>
              <a:rPr lang="en-US" dirty="0"/>
            </a:br>
            <a:r>
              <a:rPr lang="en-US" sz="3200" dirty="0">
                <a:solidFill>
                  <a:schemeClr val="accent2"/>
                </a:solidFill>
              </a:rPr>
              <a:t>Preparation </a:t>
            </a:r>
          </a:p>
        </p:txBody>
      </p:sp>
      <p:sp>
        <p:nvSpPr>
          <p:cNvPr id="3" name="Content Placeholder 2"/>
          <p:cNvSpPr>
            <a:spLocks noGrp="1"/>
          </p:cNvSpPr>
          <p:nvPr>
            <p:ph idx="1"/>
          </p:nvPr>
        </p:nvSpPr>
        <p:spPr>
          <a:xfrm>
            <a:off x="457200" y="1661159"/>
            <a:ext cx="8382000" cy="5166360"/>
          </a:xfrm>
        </p:spPr>
        <p:txBody>
          <a:bodyPr>
            <a:normAutofit/>
          </a:bodyPr>
          <a:lstStyle/>
          <a:p>
            <a:r>
              <a:rPr lang="en-US" dirty="0" smtClean="0"/>
              <a:t>Uninstall WAIK 1.0 from VMM server</a:t>
            </a:r>
          </a:p>
          <a:p>
            <a:pPr lvl="1"/>
            <a:r>
              <a:rPr lang="en-US" sz="2200" dirty="0"/>
              <a:t>VMM 2012 does not come with </a:t>
            </a:r>
            <a:r>
              <a:rPr lang="en-US" sz="2200" dirty="0" smtClean="0"/>
              <a:t>WAIK </a:t>
            </a:r>
            <a:r>
              <a:rPr lang="en-US" sz="2200" dirty="0"/>
              <a:t>anymore </a:t>
            </a:r>
          </a:p>
          <a:p>
            <a:pPr lvl="1"/>
            <a:r>
              <a:rPr lang="en-US" sz="2200" dirty="0" smtClean="0"/>
              <a:t>WAIK </a:t>
            </a:r>
            <a:r>
              <a:rPr lang="en-US" sz="2200" dirty="0"/>
              <a:t>2.0 does not support direct upgrade </a:t>
            </a:r>
          </a:p>
          <a:p>
            <a:pPr lvl="1"/>
            <a:r>
              <a:rPr lang="en-US" sz="2200" dirty="0" smtClean="0">
                <a:solidFill>
                  <a:srgbClr val="FFFF00"/>
                </a:solidFill>
              </a:rPr>
              <a:t>WAIK 1.0 needs to be uninstalled and </a:t>
            </a:r>
            <a:r>
              <a:rPr lang="en-US" sz="2200" dirty="0">
                <a:solidFill>
                  <a:srgbClr val="FFFF00"/>
                </a:solidFill>
              </a:rPr>
              <a:t>WAIK </a:t>
            </a:r>
            <a:r>
              <a:rPr lang="en-US" sz="2200" dirty="0" smtClean="0">
                <a:solidFill>
                  <a:srgbClr val="FFFF00"/>
                </a:solidFill>
              </a:rPr>
              <a:t>2.0 must be downloaded and installed manually (on all nodes if HA VMM)</a:t>
            </a:r>
          </a:p>
          <a:p>
            <a:r>
              <a:rPr lang="en-US" dirty="0" smtClean="0"/>
              <a:t>If upgrading directly to HA VMM</a:t>
            </a:r>
          </a:p>
          <a:p>
            <a:pPr lvl="1"/>
            <a:r>
              <a:rPr lang="en-US" sz="2200" dirty="0" smtClean="0"/>
              <a:t>Have DKM </a:t>
            </a:r>
            <a:r>
              <a:rPr lang="en-US" sz="2200" dirty="0"/>
              <a:t>group </a:t>
            </a:r>
            <a:r>
              <a:rPr lang="en-US" sz="2200" dirty="0" smtClean="0"/>
              <a:t>pre-created, HA VMM requires DKM group name at setup time</a:t>
            </a:r>
          </a:p>
          <a:p>
            <a:pPr lvl="1"/>
            <a:r>
              <a:rPr lang="en-US" sz="2200" dirty="0" smtClean="0">
                <a:solidFill>
                  <a:schemeClr val="accent5"/>
                </a:solidFill>
              </a:rPr>
              <a:t>Have domain account for VMM service (recommended to use a dedicated account)</a:t>
            </a:r>
          </a:p>
        </p:txBody>
      </p:sp>
    </p:spTree>
    <p:extLst>
      <p:ext uri="{BB962C8B-B14F-4D97-AF65-F5344CB8AC3E}">
        <p14:creationId xmlns:p14="http://schemas.microsoft.com/office/powerpoint/2010/main" val="2940997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3"/>
            <a:ext cx="8363938" cy="1218795"/>
          </a:xfrm>
        </p:spPr>
        <p:txBody>
          <a:bodyPr/>
          <a:lstStyle/>
          <a:p>
            <a:r>
              <a:rPr lang="en-US" dirty="0" smtClean="0"/>
              <a:t>Upgrading to VMM 2012</a:t>
            </a:r>
            <a:r>
              <a:rPr lang="en-US" dirty="0"/>
              <a:t/>
            </a:r>
            <a:br>
              <a:rPr lang="en-US" dirty="0"/>
            </a:br>
            <a:r>
              <a:rPr lang="en-US" sz="3200" dirty="0">
                <a:solidFill>
                  <a:schemeClr val="accent2"/>
                </a:solidFill>
              </a:rPr>
              <a:t>Preparation</a:t>
            </a:r>
            <a:r>
              <a:rPr lang="en-US" dirty="0" smtClean="0"/>
              <a:t> </a:t>
            </a:r>
            <a:endParaRPr lang="en-US" dirty="0"/>
          </a:p>
        </p:txBody>
      </p:sp>
      <p:sp>
        <p:nvSpPr>
          <p:cNvPr id="3" name="Content Placeholder 2"/>
          <p:cNvSpPr>
            <a:spLocks noGrp="1"/>
          </p:cNvSpPr>
          <p:nvPr>
            <p:ph idx="1"/>
          </p:nvPr>
        </p:nvSpPr>
        <p:spPr>
          <a:xfrm>
            <a:off x="396224" y="1762759"/>
            <a:ext cx="8382000" cy="5166360"/>
          </a:xfrm>
        </p:spPr>
        <p:txBody>
          <a:bodyPr>
            <a:normAutofit/>
          </a:bodyPr>
          <a:lstStyle/>
          <a:p>
            <a:r>
              <a:rPr lang="en-US" sz="2800" dirty="0" smtClean="0"/>
              <a:t>Make sure the database server you will use for VMM is SQL Server 2008 and higher version</a:t>
            </a:r>
          </a:p>
          <a:p>
            <a:pPr lvl="1"/>
            <a:r>
              <a:rPr lang="en-US" sz="2400" dirty="0" smtClean="0">
                <a:solidFill>
                  <a:srgbClr val="FFFF00"/>
                </a:solidFill>
              </a:rPr>
              <a:t>Make sure to upgrade your SQL Server for VMM 2012 </a:t>
            </a:r>
            <a:r>
              <a:rPr lang="en-US" sz="2400" dirty="0">
                <a:solidFill>
                  <a:srgbClr val="FFFF00"/>
                </a:solidFill>
              </a:rPr>
              <a:t>prior to upgrade</a:t>
            </a:r>
            <a:endParaRPr lang="en-US" sz="2400" dirty="0" smtClean="0">
              <a:solidFill>
                <a:srgbClr val="FFFF00"/>
              </a:solidFill>
            </a:endParaRPr>
          </a:p>
          <a:p>
            <a:pPr lvl="1"/>
            <a:r>
              <a:rPr lang="en-US" sz="2400" dirty="0" smtClean="0"/>
              <a:t>Alternate approach to upgrading SQL Server: </a:t>
            </a:r>
          </a:p>
          <a:p>
            <a:pPr lvl="2"/>
            <a:r>
              <a:rPr lang="en-US" dirty="0" smtClean="0"/>
              <a:t>Example: VMM 2008 R2 SP1 database on SQL Server 2005</a:t>
            </a:r>
          </a:p>
        </p:txBody>
      </p:sp>
      <p:pic>
        <p:nvPicPr>
          <p:cNvPr id="6" name="Picture 14" descr="\\eventsql\dvd\Online_ART\DVD_Art_Sept-2-2010\Artwork_Imagery\Shapes\Arrows\Straight\red up arrow.pn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5400000">
            <a:off x="2674011" y="4807611"/>
            <a:ext cx="800100" cy="101467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1048679" y="4724400"/>
            <a:ext cx="1561193" cy="1200329"/>
          </a:xfrm>
          <a:prstGeom prst="rect">
            <a:avLst/>
          </a:prstGeom>
        </p:spPr>
        <p:style>
          <a:lnRef idx="0">
            <a:schemeClr val="accent1"/>
          </a:lnRef>
          <a:fillRef idx="3">
            <a:schemeClr val="accent1"/>
          </a:fillRef>
          <a:effectRef idx="3">
            <a:schemeClr val="accent1"/>
          </a:effectRef>
          <a:fontRef idx="minor">
            <a:schemeClr val="lt1"/>
          </a:fontRef>
        </p:style>
        <p:txBody>
          <a:bodyPr wrap="square" lIns="91440" tIns="91440" rIns="91440" bIns="91440" rtlCol="0">
            <a:spAutoFit/>
          </a:bodyPr>
          <a:lstStyle/>
          <a:p>
            <a:pPr lvl="0"/>
            <a:r>
              <a:rPr lang="en-US" sz="1600" dirty="0">
                <a:solidFill>
                  <a:schemeClr val="bg1"/>
                </a:solidFill>
                <a:effectLst>
                  <a:outerShdw blurRad="38100" dist="38100" dir="2700000" algn="tl">
                    <a:srgbClr val="000000">
                      <a:alpha val="43137"/>
                    </a:srgbClr>
                  </a:outerShdw>
                </a:effectLst>
              </a:rPr>
              <a:t>Backup </a:t>
            </a:r>
            <a:endParaRPr lang="en-US" sz="1600" dirty="0" smtClean="0">
              <a:solidFill>
                <a:schemeClr val="bg1"/>
              </a:solidFill>
              <a:effectLst>
                <a:outerShdw blurRad="38100" dist="38100" dir="2700000" algn="tl">
                  <a:srgbClr val="000000">
                    <a:alpha val="43137"/>
                  </a:srgbClr>
                </a:outerShdw>
              </a:effectLst>
            </a:endParaRPr>
          </a:p>
          <a:p>
            <a:pPr lvl="0"/>
            <a:r>
              <a:rPr lang="en-US" sz="1600" dirty="0" smtClean="0">
                <a:solidFill>
                  <a:schemeClr val="bg1"/>
                </a:solidFill>
                <a:effectLst>
                  <a:outerShdw blurRad="38100" dist="38100" dir="2700000" algn="tl">
                    <a:srgbClr val="000000">
                      <a:alpha val="43137"/>
                    </a:srgbClr>
                  </a:outerShdw>
                </a:effectLst>
              </a:rPr>
              <a:t>SQL </a:t>
            </a:r>
            <a:r>
              <a:rPr lang="en-US" sz="1600" dirty="0">
                <a:solidFill>
                  <a:schemeClr val="bg1"/>
                </a:solidFill>
                <a:effectLst>
                  <a:outerShdw blurRad="38100" dist="38100" dir="2700000" algn="tl">
                    <a:srgbClr val="000000">
                      <a:alpha val="43137"/>
                    </a:srgbClr>
                  </a:outerShdw>
                </a:effectLst>
              </a:rPr>
              <a:t>Server 2005 </a:t>
            </a:r>
            <a:endParaRPr lang="en-US" sz="1600" dirty="0" smtClean="0">
              <a:solidFill>
                <a:schemeClr val="bg1"/>
              </a:solidFill>
              <a:effectLst>
                <a:outerShdw blurRad="38100" dist="38100" dir="2700000" algn="tl">
                  <a:srgbClr val="000000">
                    <a:alpha val="43137"/>
                  </a:srgbClr>
                </a:outerShdw>
              </a:effectLst>
            </a:endParaRPr>
          </a:p>
          <a:p>
            <a:pPr lvl="0"/>
            <a:r>
              <a:rPr lang="en-US" sz="1600" dirty="0" smtClean="0">
                <a:solidFill>
                  <a:schemeClr val="bg1"/>
                </a:solidFill>
                <a:effectLst>
                  <a:outerShdw blurRad="38100" dist="38100" dir="2700000" algn="tl">
                    <a:srgbClr val="000000">
                      <a:alpha val="43137"/>
                    </a:srgbClr>
                  </a:outerShdw>
                </a:effectLst>
              </a:rPr>
              <a:t>Database</a:t>
            </a:r>
          </a:p>
        </p:txBody>
      </p:sp>
      <p:sp>
        <p:nvSpPr>
          <p:cNvPr id="10" name="TextBox 9"/>
          <p:cNvSpPr txBox="1"/>
          <p:nvPr/>
        </p:nvSpPr>
        <p:spPr>
          <a:xfrm>
            <a:off x="3581400" y="4724400"/>
            <a:ext cx="1561193" cy="1200329"/>
          </a:xfrm>
          <a:prstGeom prst="rect">
            <a:avLst/>
          </a:prstGeom>
        </p:spPr>
        <p:style>
          <a:lnRef idx="0">
            <a:schemeClr val="accent1"/>
          </a:lnRef>
          <a:fillRef idx="3">
            <a:schemeClr val="accent1"/>
          </a:fillRef>
          <a:effectRef idx="3">
            <a:schemeClr val="accent1"/>
          </a:effectRef>
          <a:fontRef idx="minor">
            <a:schemeClr val="lt1"/>
          </a:fontRef>
        </p:style>
        <p:txBody>
          <a:bodyPr wrap="square" lIns="91440" tIns="91440" rIns="91440" bIns="91440" rtlCol="0">
            <a:spAutoFit/>
          </a:bodyPr>
          <a:lstStyle/>
          <a:p>
            <a:pPr lvl="0"/>
            <a:r>
              <a:rPr lang="en-US" sz="1600" dirty="0" smtClean="0">
                <a:solidFill>
                  <a:schemeClr val="bg1"/>
                </a:solidFill>
                <a:effectLst>
                  <a:outerShdw blurRad="38100" dist="38100" dir="2700000" algn="tl">
                    <a:srgbClr val="000000">
                      <a:alpha val="43137"/>
                    </a:srgbClr>
                  </a:outerShdw>
                </a:effectLst>
              </a:rPr>
              <a:t>Restore to </a:t>
            </a:r>
          </a:p>
          <a:p>
            <a:pPr lvl="0"/>
            <a:r>
              <a:rPr lang="en-US" sz="1600" dirty="0" smtClean="0">
                <a:solidFill>
                  <a:schemeClr val="bg1"/>
                </a:solidFill>
                <a:effectLst>
                  <a:outerShdw blurRad="38100" dist="38100" dir="2700000" algn="tl">
                    <a:srgbClr val="000000">
                      <a:alpha val="43137"/>
                    </a:srgbClr>
                  </a:outerShdw>
                </a:effectLst>
              </a:rPr>
              <a:t>SQL </a:t>
            </a:r>
            <a:r>
              <a:rPr lang="en-US" sz="1600" dirty="0">
                <a:solidFill>
                  <a:schemeClr val="bg1"/>
                </a:solidFill>
                <a:effectLst>
                  <a:outerShdw blurRad="38100" dist="38100" dir="2700000" algn="tl">
                    <a:srgbClr val="000000">
                      <a:alpha val="43137"/>
                    </a:srgbClr>
                  </a:outerShdw>
                </a:effectLst>
              </a:rPr>
              <a:t>Server </a:t>
            </a:r>
            <a:r>
              <a:rPr lang="en-US" sz="1600" dirty="0" smtClean="0">
                <a:solidFill>
                  <a:schemeClr val="bg1"/>
                </a:solidFill>
                <a:effectLst>
                  <a:outerShdw blurRad="38100" dist="38100" dir="2700000" algn="tl">
                    <a:srgbClr val="000000">
                      <a:alpha val="43137"/>
                    </a:srgbClr>
                  </a:outerShdw>
                </a:effectLst>
              </a:rPr>
              <a:t>2008+ </a:t>
            </a:r>
          </a:p>
          <a:p>
            <a:pPr lvl="0"/>
            <a:r>
              <a:rPr lang="en-US" sz="1600" dirty="0" smtClean="0">
                <a:solidFill>
                  <a:schemeClr val="bg1"/>
                </a:solidFill>
                <a:effectLst>
                  <a:outerShdw blurRad="38100" dist="38100" dir="2700000" algn="tl">
                    <a:srgbClr val="000000">
                      <a:alpha val="43137"/>
                    </a:srgbClr>
                  </a:outerShdw>
                </a:effectLst>
              </a:rPr>
              <a:t>Server</a:t>
            </a:r>
          </a:p>
        </p:txBody>
      </p:sp>
      <p:pic>
        <p:nvPicPr>
          <p:cNvPr id="12" name="Picture 14" descr="\\eventsql\dvd\Online_ART\DVD_Art_Sept-2-2010\Artwork_Imagery\Shapes\Arrows\Straight\red up arrow.pn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16200000">
            <a:off x="5288889" y="4807611"/>
            <a:ext cx="800100" cy="101467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2" descr="\\eventsql\dvd\Online_ART\DVD_Art_Sept-2-2010\Artwork_Imagery\Icons - Illustrations\_ XML ICONS\Database blu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39309" y="5388803"/>
            <a:ext cx="540985" cy="783398"/>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p:cNvGrpSpPr/>
          <p:nvPr/>
        </p:nvGrpSpPr>
        <p:grpSpPr>
          <a:xfrm>
            <a:off x="6096000" y="4114800"/>
            <a:ext cx="1784619" cy="2148796"/>
            <a:chOff x="8480339" y="4477408"/>
            <a:chExt cx="2378873" cy="2700586"/>
          </a:xfrm>
        </p:grpSpPr>
        <p:sp>
          <p:nvSpPr>
            <p:cNvPr id="13" name="TextBox 12"/>
            <p:cNvSpPr txBox="1"/>
            <p:nvPr/>
          </p:nvSpPr>
          <p:spPr>
            <a:xfrm>
              <a:off x="8480339" y="4777337"/>
              <a:ext cx="2081048" cy="2400657"/>
            </a:xfrm>
            <a:prstGeom prst="rect">
              <a:avLst/>
            </a:prstGeom>
          </p:spPr>
          <p:style>
            <a:lnRef idx="0">
              <a:schemeClr val="accent1"/>
            </a:lnRef>
            <a:fillRef idx="3">
              <a:schemeClr val="accent1"/>
            </a:fillRef>
            <a:effectRef idx="3">
              <a:schemeClr val="accent1"/>
            </a:effectRef>
            <a:fontRef idx="minor">
              <a:schemeClr val="lt1"/>
            </a:fontRef>
          </p:style>
          <p:txBody>
            <a:bodyPr wrap="square" lIns="91440" tIns="91440" rIns="91440" bIns="91440" rtlCol="0">
              <a:spAutoFit/>
            </a:bodyPr>
            <a:lstStyle/>
            <a:p>
              <a:pPr lvl="0"/>
              <a:r>
                <a:rPr lang="en-US" sz="1600" dirty="0">
                  <a:solidFill>
                    <a:schemeClr val="bg1"/>
                  </a:solidFill>
                  <a:effectLst>
                    <a:outerShdw blurRad="38100" dist="38100" dir="2700000" algn="tl">
                      <a:srgbClr val="000000">
                        <a:alpha val="43137"/>
                      </a:srgbClr>
                    </a:outerShdw>
                  </a:effectLst>
                </a:rPr>
                <a:t>Install </a:t>
              </a:r>
              <a:br>
                <a:rPr lang="en-US" sz="1600" dirty="0">
                  <a:solidFill>
                    <a:schemeClr val="bg1"/>
                  </a:solidFill>
                  <a:effectLst>
                    <a:outerShdw blurRad="38100" dist="38100" dir="2700000" algn="tl">
                      <a:srgbClr val="000000">
                        <a:alpha val="43137"/>
                      </a:srgbClr>
                    </a:outerShdw>
                  </a:effectLst>
                </a:rPr>
              </a:br>
              <a:r>
                <a:rPr lang="en-US" sz="1600" dirty="0">
                  <a:solidFill>
                    <a:schemeClr val="bg1"/>
                  </a:solidFill>
                  <a:effectLst>
                    <a:outerShdw blurRad="38100" dist="38100" dir="2700000" algn="tl">
                      <a:srgbClr val="000000">
                        <a:alpha val="43137"/>
                      </a:srgbClr>
                    </a:outerShdw>
                  </a:effectLst>
                </a:rPr>
                <a:t>VMM 2012 using this </a:t>
              </a:r>
              <a:r>
                <a:rPr lang="en-US" sz="1600" dirty="0" smtClean="0">
                  <a:solidFill>
                    <a:schemeClr val="bg1"/>
                  </a:solidFill>
                  <a:effectLst>
                    <a:outerShdw blurRad="38100" dist="38100" dir="2700000" algn="tl">
                      <a:srgbClr val="000000">
                        <a:alpha val="43137"/>
                      </a:srgbClr>
                    </a:outerShdw>
                  </a:effectLst>
                </a:rPr>
                <a:t>database, it will be upgraded during installation</a:t>
              </a:r>
              <a:endParaRPr lang="en-US" sz="1600" dirty="0">
                <a:solidFill>
                  <a:schemeClr val="bg1"/>
                </a:solidFill>
                <a:effectLst>
                  <a:outerShdw blurRad="38100" dist="38100" dir="2700000" algn="tl">
                    <a:srgbClr val="000000">
                      <a:alpha val="43137"/>
                    </a:srgbClr>
                  </a:outerShdw>
                </a:effectLst>
              </a:endParaRPr>
            </a:p>
          </p:txBody>
        </p:sp>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71960" y="4477408"/>
              <a:ext cx="687252" cy="6652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Tree>
    <p:extLst>
      <p:ext uri="{BB962C8B-B14F-4D97-AF65-F5344CB8AC3E}">
        <p14:creationId xmlns:p14="http://schemas.microsoft.com/office/powerpoint/2010/main" val="3097837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500"/>
                            </p:stCondLst>
                            <p:childTnLst>
                              <p:par>
                                <p:cTn id="21" presetID="1"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63" presetClass="path" presetSubtype="0" accel="50000" decel="50000" fill="hold" nodeType="clickEffect">
                                  <p:stCondLst>
                                    <p:cond delay="0"/>
                                  </p:stCondLst>
                                  <p:childTnLst>
                                    <p:animMotion origin="layout" path="M -4.16667E-7 -8.99838E-7 L 0.2819 -8.99838E-7 " pathEditMode="relative" rAng="0" ptsTypes="AA">
                                      <p:cBhvr>
                                        <p:cTn id="26" dur="2000" fill="hold"/>
                                        <p:tgtEl>
                                          <p:spTgt spid="5"/>
                                        </p:tgtEl>
                                        <p:attrNameLst>
                                          <p:attrName>ppt_x</p:attrName>
                                          <p:attrName>ppt_y</p:attrName>
                                        </p:attrNameLst>
                                      </p:cBhvr>
                                      <p:rCtr x="14089" y="0"/>
                                    </p:animMotion>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par>
                          <p:cTn id="31" fill="hold">
                            <p:stCondLst>
                              <p:cond delay="0"/>
                            </p:stCondLst>
                            <p:childTnLst>
                              <p:par>
                                <p:cTn id="32" presetID="22" presetClass="entr" presetSubtype="2"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right)">
                                      <p:cBhvr>
                                        <p:cTn id="34" dur="500"/>
                                        <p:tgtEl>
                                          <p:spTgt spid="12"/>
                                        </p:tgtEl>
                                      </p:cBhvr>
                                    </p:animEffect>
                                  </p:childTnLst>
                                </p:cTn>
                              </p:par>
                            </p:childTnLst>
                          </p:cTn>
                        </p:par>
                        <p:par>
                          <p:cTn id="35" fill="hold">
                            <p:stCondLst>
                              <p:cond delay="500"/>
                            </p:stCondLst>
                            <p:childTnLst>
                              <p:par>
                                <p:cTn id="36" presetID="26" presetClass="emph" presetSubtype="0" fill="hold" nodeType="afterEffect">
                                  <p:stCondLst>
                                    <p:cond delay="0"/>
                                  </p:stCondLst>
                                  <p:childTnLst>
                                    <p:animEffect transition="out" filter="fade">
                                      <p:cBhvr>
                                        <p:cTn id="37" dur="1000" tmFilter="0, 0; .2, .5; .8, .5; 1, 0"/>
                                        <p:tgtEl>
                                          <p:spTgt spid="5"/>
                                        </p:tgtEl>
                                      </p:cBhvr>
                                    </p:animEffect>
                                    <p:animScale>
                                      <p:cBhvr>
                                        <p:cTn id="38" dur="50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AU" dirty="0" smtClean="0"/>
              <a:t>SCVMM </a:t>
            </a:r>
            <a:r>
              <a:rPr lang="en-AU" dirty="0"/>
              <a:t>2012: Deployment, Planning, </a:t>
            </a:r>
            <a:r>
              <a:rPr lang="en-AU" dirty="0" smtClean="0"/>
              <a:t>Upgrade</a:t>
            </a:r>
            <a:endParaRPr lang="en-AU" dirty="0"/>
          </a:p>
        </p:txBody>
      </p:sp>
      <p:sp>
        <p:nvSpPr>
          <p:cNvPr id="3" name="Text Placeholder 2"/>
          <p:cNvSpPr>
            <a:spLocks noGrp="1"/>
          </p:cNvSpPr>
          <p:nvPr>
            <p:ph type="body" idx="1"/>
          </p:nvPr>
        </p:nvSpPr>
        <p:spPr/>
        <p:txBody>
          <a:bodyPr/>
          <a:lstStyle/>
          <a:p>
            <a:pPr lvl="0">
              <a:defRPr/>
            </a:pPr>
            <a:r>
              <a:rPr lang="en-US" sz="2400" b="1" dirty="0" smtClean="0"/>
              <a:t>Alessandro Cardoso</a:t>
            </a:r>
          </a:p>
          <a:p>
            <a:pPr lvl="0">
              <a:defRPr/>
            </a:pPr>
            <a:r>
              <a:rPr lang="en-US" b="1" dirty="0" smtClean="0"/>
              <a:t>Dell</a:t>
            </a:r>
            <a:r>
              <a:rPr lang="en-US" dirty="0" smtClean="0"/>
              <a:t> Senior Technical Consultant</a:t>
            </a:r>
            <a:br>
              <a:rPr lang="en-US" dirty="0" smtClean="0"/>
            </a:br>
            <a:r>
              <a:rPr lang="en-US" dirty="0" smtClean="0"/>
              <a:t>Microsoft MVP</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lvl="0" defTabSz="914363">
              <a:lnSpc>
                <a:spcPct val="90000"/>
              </a:lnSpc>
              <a:spcBef>
                <a:spcPct val="0"/>
              </a:spcBef>
              <a:defRPr/>
            </a:pPr>
            <a:r>
              <a:rPr lang="en-US" b="1" dirty="0">
                <a:solidFill>
                  <a:schemeClr val="bg1"/>
                </a:solidFill>
                <a:latin typeface="Segoe UI" pitchFamily="34" charset="0"/>
                <a:ea typeface="Segoe UI" pitchFamily="34" charset="0"/>
                <a:cs typeface="Segoe UI" pitchFamily="34" charset="0"/>
              </a:rPr>
              <a:t>SESSION CODE</a:t>
            </a:r>
            <a:r>
              <a:rPr lang="en-US" b="1">
                <a:solidFill>
                  <a:schemeClr val="bg1"/>
                </a:solidFill>
                <a:latin typeface="Segoe UI" pitchFamily="34" charset="0"/>
                <a:ea typeface="Segoe UI" pitchFamily="34" charset="0"/>
                <a:cs typeface="Segoe UI" pitchFamily="34" charset="0"/>
              </a:rPr>
              <a:t>: </a:t>
            </a:r>
            <a:r>
              <a:rPr lang="en-AU" b="1" smtClean="0">
                <a:solidFill>
                  <a:schemeClr val="bg1"/>
                </a:solidFill>
                <a:latin typeface="Segoe UI" pitchFamily="34" charset="0"/>
                <a:ea typeface="Segoe UI" pitchFamily="34" charset="0"/>
                <a:cs typeface="Segoe UI" pitchFamily="34" charset="0"/>
              </a:rPr>
              <a:t>SEC312</a:t>
            </a:r>
            <a:endParaRPr lang="en-US" b="1" dirty="0">
              <a:solidFill>
                <a:schemeClr val="bg1"/>
              </a:solidFill>
              <a:latin typeface="Segoe UI" pitchFamily="34" charset="0"/>
              <a:ea typeface="Segoe UI" pitchFamily="34" charset="0"/>
              <a:cs typeface="Segoe U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9436" y="228603"/>
            <a:ext cx="8363938" cy="1107996"/>
          </a:xfrm>
        </p:spPr>
        <p:txBody>
          <a:bodyPr>
            <a:normAutofit fontScale="90000"/>
          </a:bodyPr>
          <a:lstStyle/>
          <a:p>
            <a:r>
              <a:rPr lang="en-US" dirty="0" smtClean="0"/>
              <a:t>Upgrading to VMM 2012</a:t>
            </a:r>
            <a:r>
              <a:rPr lang="en-US" dirty="0"/>
              <a:t/>
            </a:r>
            <a:br>
              <a:rPr lang="en-US" dirty="0"/>
            </a:br>
            <a:r>
              <a:rPr lang="en-US" dirty="0">
                <a:solidFill>
                  <a:schemeClr val="accent2"/>
                </a:solidFill>
              </a:rPr>
              <a:t>Upgrade Paths</a:t>
            </a:r>
          </a:p>
        </p:txBody>
      </p:sp>
      <p:sp>
        <p:nvSpPr>
          <p:cNvPr id="3" name="Content Placeholder 2"/>
          <p:cNvSpPr>
            <a:spLocks noGrp="1"/>
          </p:cNvSpPr>
          <p:nvPr>
            <p:ph idx="1"/>
          </p:nvPr>
        </p:nvSpPr>
        <p:spPr>
          <a:xfrm>
            <a:off x="457200" y="1742439"/>
            <a:ext cx="8382000" cy="5166360"/>
          </a:xfrm>
        </p:spPr>
        <p:txBody>
          <a:bodyPr>
            <a:normAutofit/>
          </a:bodyPr>
          <a:lstStyle/>
          <a:p>
            <a:r>
              <a:rPr lang="en-US" dirty="0" smtClean="0"/>
              <a:t>RTM Versions</a:t>
            </a:r>
          </a:p>
          <a:p>
            <a:pPr lvl="1"/>
            <a:r>
              <a:rPr lang="en-US" dirty="0" smtClean="0"/>
              <a:t>VMM 2008 R2 SP1 RTM -&gt; VMM 2012 RTM</a:t>
            </a:r>
            <a:r>
              <a:rPr lang="en-US" dirty="0" smtClean="0">
                <a:solidFill>
                  <a:srgbClr val="FF0000"/>
                </a:solidFill>
              </a:rPr>
              <a:t> </a:t>
            </a:r>
            <a:r>
              <a:rPr lang="en-US" dirty="0" smtClean="0">
                <a:solidFill>
                  <a:srgbClr val="FFFF00"/>
                </a:solidFill>
              </a:rPr>
              <a:t>(from within Setup)</a:t>
            </a:r>
          </a:p>
          <a:p>
            <a:r>
              <a:rPr lang="en-US" dirty="0" smtClean="0"/>
              <a:t>Pre-Release Versions</a:t>
            </a:r>
          </a:p>
          <a:p>
            <a:pPr lvl="1"/>
            <a:r>
              <a:rPr lang="en-US" dirty="0" smtClean="0"/>
              <a:t>Beta public </a:t>
            </a:r>
          </a:p>
          <a:p>
            <a:pPr lvl="2"/>
            <a:r>
              <a:rPr lang="en-US" sz="2800" dirty="0" smtClean="0"/>
              <a:t>There will be no </a:t>
            </a:r>
            <a:r>
              <a:rPr lang="en-US" sz="2800" dirty="0"/>
              <a:t>upgrade support for </a:t>
            </a:r>
            <a:r>
              <a:rPr lang="en-US" sz="2800" dirty="0" smtClean="0"/>
              <a:t>this release</a:t>
            </a:r>
            <a:r>
              <a:rPr lang="en-US" sz="2400" dirty="0" smtClean="0">
                <a:solidFill>
                  <a:srgbClr val="FFFF00"/>
                </a:solidFill>
              </a:rPr>
              <a:t> </a:t>
            </a:r>
            <a:endParaRPr lang="en-US" sz="2400" dirty="0">
              <a:solidFill>
                <a:srgbClr val="FFFF00"/>
              </a:solidFill>
            </a:endParaRPr>
          </a:p>
        </p:txBody>
      </p:sp>
    </p:spTree>
    <p:extLst>
      <p:ext uri="{BB962C8B-B14F-4D97-AF65-F5344CB8AC3E}">
        <p14:creationId xmlns:p14="http://schemas.microsoft.com/office/powerpoint/2010/main" val="4002977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9436" y="228603"/>
            <a:ext cx="8363938" cy="1107996"/>
          </a:xfrm>
        </p:spPr>
        <p:txBody>
          <a:bodyPr>
            <a:normAutofit fontScale="90000"/>
          </a:bodyPr>
          <a:lstStyle/>
          <a:p>
            <a:r>
              <a:rPr lang="en-US" dirty="0" smtClean="0"/>
              <a:t>Upgrading to VMM 2012</a:t>
            </a:r>
            <a:r>
              <a:rPr lang="en-US" dirty="0"/>
              <a:t/>
            </a:r>
            <a:br>
              <a:rPr lang="en-US" dirty="0"/>
            </a:br>
            <a:r>
              <a:rPr lang="en-US" dirty="0">
                <a:solidFill>
                  <a:schemeClr val="accent2"/>
                </a:solidFill>
              </a:rPr>
              <a:t>VMM Server</a:t>
            </a:r>
          </a:p>
        </p:txBody>
      </p:sp>
      <p:sp>
        <p:nvSpPr>
          <p:cNvPr id="3" name="Content Placeholder 2"/>
          <p:cNvSpPr>
            <a:spLocks noGrp="1"/>
          </p:cNvSpPr>
          <p:nvPr>
            <p:ph idx="1"/>
          </p:nvPr>
        </p:nvSpPr>
        <p:spPr>
          <a:xfrm>
            <a:off x="389436" y="1671322"/>
            <a:ext cx="8363938" cy="4061934"/>
          </a:xfrm>
        </p:spPr>
        <p:txBody>
          <a:bodyPr>
            <a:noAutofit/>
          </a:bodyPr>
          <a:lstStyle/>
          <a:p>
            <a:r>
              <a:rPr lang="en-US" dirty="0" smtClean="0"/>
              <a:t>Multiple ways to upgrade </a:t>
            </a:r>
          </a:p>
          <a:p>
            <a:pPr lvl="1"/>
            <a:r>
              <a:rPr lang="en-US" sz="2800" dirty="0" smtClean="0"/>
              <a:t>In-Place Upgrade </a:t>
            </a:r>
          </a:p>
          <a:p>
            <a:pPr lvl="2"/>
            <a:r>
              <a:rPr lang="en-US" sz="2800" dirty="0" smtClean="0"/>
              <a:t>Standalone VMM server</a:t>
            </a:r>
          </a:p>
          <a:p>
            <a:pPr lvl="2"/>
            <a:r>
              <a:rPr lang="en-US" sz="2800" dirty="0" smtClean="0"/>
              <a:t>Upgrade Directly to HA VMM Server</a:t>
            </a:r>
          </a:p>
          <a:p>
            <a:pPr lvl="1"/>
            <a:r>
              <a:rPr lang="en-US" sz="2800" dirty="0" smtClean="0"/>
              <a:t>Database Upgrade</a:t>
            </a:r>
          </a:p>
          <a:p>
            <a:pPr lvl="2"/>
            <a:r>
              <a:rPr lang="en-US" sz="2800" dirty="0"/>
              <a:t>Standalone VMM server</a:t>
            </a:r>
          </a:p>
          <a:p>
            <a:pPr lvl="2"/>
            <a:r>
              <a:rPr lang="en-US" sz="2800" dirty="0"/>
              <a:t>Upgrade Directly to HA VMM Server</a:t>
            </a:r>
          </a:p>
          <a:p>
            <a:pPr lvl="2"/>
            <a:endParaRPr lang="en-US" sz="2000" dirty="0"/>
          </a:p>
          <a:p>
            <a:endParaRPr lang="en-US" dirty="0"/>
          </a:p>
        </p:txBody>
      </p:sp>
    </p:spTree>
    <p:extLst>
      <p:ext uri="{BB962C8B-B14F-4D97-AF65-F5344CB8AC3E}">
        <p14:creationId xmlns:p14="http://schemas.microsoft.com/office/powerpoint/2010/main" val="33247754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In-Place Upgrade (to HA VMM)</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7659284"/>
              </p:ext>
            </p:extLst>
          </p:nvPr>
        </p:nvGraphicFramePr>
        <p:xfrm>
          <a:off x="457200" y="1050930"/>
          <a:ext cx="8229600" cy="5167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1772656" y="3078543"/>
            <a:ext cx="2296836" cy="738664"/>
          </a:xfrm>
          <a:prstGeom prst="rect">
            <a:avLst/>
          </a:prstGeom>
          <a:ln/>
        </p:spPr>
        <p:style>
          <a:lnRef idx="0">
            <a:schemeClr val="accent2"/>
          </a:lnRef>
          <a:fillRef idx="3">
            <a:schemeClr val="accent2"/>
          </a:fillRef>
          <a:effectRef idx="3">
            <a:schemeClr val="accent2"/>
          </a:effectRef>
          <a:fontRef idx="minor">
            <a:schemeClr val="lt1"/>
          </a:fontRef>
        </p:style>
        <p:txBody>
          <a:bodyPr wrap="square" rtlCol="0">
            <a:spAutoFit/>
          </a:bodyPr>
          <a:lstStyle/>
          <a:p>
            <a:endParaRPr lang="en-US" sz="1400" dirty="0" smtClean="0">
              <a:solidFill>
                <a:schemeClr val="bg1"/>
              </a:solidFill>
              <a:effectLst>
                <a:outerShdw blurRad="38100" dist="38100" dir="2700000" algn="tl">
                  <a:srgbClr val="000000">
                    <a:alpha val="43137"/>
                  </a:srgbClr>
                </a:outerShdw>
              </a:effectLst>
            </a:endParaRPr>
          </a:p>
          <a:p>
            <a:r>
              <a:rPr lang="en-US" sz="1400" dirty="0" smtClean="0">
                <a:solidFill>
                  <a:schemeClr val="tx1"/>
                </a:solidFill>
                <a:effectLst>
                  <a:outerShdw blurRad="38100" dist="38100" dir="2700000" algn="tl">
                    <a:srgbClr val="000000">
                      <a:alpha val="43137"/>
                    </a:srgbClr>
                  </a:outerShdw>
                </a:effectLst>
              </a:rPr>
              <a:t>Windows Server 2008 R2</a:t>
            </a:r>
          </a:p>
          <a:p>
            <a:endParaRPr lang="en-US" sz="1400" dirty="0">
              <a:solidFill>
                <a:schemeClr val="bg1"/>
              </a:solidFill>
              <a:effectLst>
                <a:outerShdw blurRad="38100" dist="38100" dir="2700000" algn="tl">
                  <a:srgbClr val="000000">
                    <a:alpha val="43137"/>
                  </a:srgbClr>
                </a:outerShdw>
              </a:effectLst>
            </a:endParaRPr>
          </a:p>
        </p:txBody>
      </p:sp>
      <p:sp>
        <p:nvSpPr>
          <p:cNvPr id="22" name="TextBox 21"/>
          <p:cNvSpPr txBox="1"/>
          <p:nvPr/>
        </p:nvSpPr>
        <p:spPr>
          <a:xfrm>
            <a:off x="1772656" y="3886200"/>
            <a:ext cx="2031905" cy="646331"/>
          </a:xfrm>
          <a:prstGeom prst="rect">
            <a:avLst/>
          </a:prstGeom>
          <a:ln/>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1200" dirty="0" smtClean="0">
                <a:solidFill>
                  <a:schemeClr val="bg1"/>
                </a:solidFill>
                <a:effectLst>
                  <a:outerShdw blurRad="38100" dist="38100" dir="2700000" algn="tl">
                    <a:srgbClr val="000000">
                      <a:alpha val="43137"/>
                    </a:srgbClr>
                  </a:outerShdw>
                </a:effectLst>
              </a:rPr>
              <a:t>VMM 2008 R2 SP1 Server</a:t>
            </a:r>
          </a:p>
          <a:p>
            <a:r>
              <a:rPr lang="en-US" sz="1200" dirty="0" smtClean="0">
                <a:solidFill>
                  <a:schemeClr val="bg1"/>
                </a:solidFill>
                <a:effectLst>
                  <a:outerShdw blurRad="38100" dist="38100" dir="2700000" algn="tl">
                    <a:srgbClr val="000000">
                      <a:alpha val="43137"/>
                    </a:srgbClr>
                  </a:outerShdw>
                </a:effectLst>
              </a:rPr>
              <a:t>VMM </a:t>
            </a:r>
            <a:r>
              <a:rPr lang="en-US" sz="1200" dirty="0">
                <a:solidFill>
                  <a:schemeClr val="bg1"/>
                </a:solidFill>
                <a:effectLst>
                  <a:outerShdw blurRad="38100" dist="38100" dir="2700000" algn="tl">
                    <a:srgbClr val="000000">
                      <a:alpha val="43137"/>
                    </a:srgbClr>
                  </a:outerShdw>
                </a:effectLst>
              </a:rPr>
              <a:t>2012 R2 SP1 </a:t>
            </a:r>
            <a:r>
              <a:rPr lang="en-US" sz="1200" dirty="0" smtClean="0">
                <a:solidFill>
                  <a:schemeClr val="bg1"/>
                </a:solidFill>
                <a:effectLst>
                  <a:outerShdw blurRad="38100" dist="38100" dir="2700000" algn="tl">
                    <a:srgbClr val="000000">
                      <a:alpha val="43137"/>
                    </a:srgbClr>
                  </a:outerShdw>
                </a:effectLst>
              </a:rPr>
              <a:t>Administrator Console</a:t>
            </a:r>
            <a:endParaRPr lang="en-US" sz="1200" dirty="0">
              <a:solidFill>
                <a:schemeClr val="bg1"/>
              </a:solidFill>
              <a:effectLst>
                <a:outerShdw blurRad="38100" dist="38100" dir="2700000" algn="tl">
                  <a:srgbClr val="000000">
                    <a:alpha val="43137"/>
                  </a:srgbClr>
                </a:outerShdw>
              </a:effectLst>
            </a:endParaRPr>
          </a:p>
        </p:txBody>
      </p:sp>
      <p:sp>
        <p:nvSpPr>
          <p:cNvPr id="23" name="TextBox 22"/>
          <p:cNvSpPr txBox="1"/>
          <p:nvPr/>
        </p:nvSpPr>
        <p:spPr>
          <a:xfrm>
            <a:off x="5260649" y="3810000"/>
            <a:ext cx="2206951" cy="738664"/>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smtClean="0">
                <a:effectLst>
                  <a:outerShdw blurRad="38100" dist="38100" dir="2700000" algn="tl">
                    <a:srgbClr val="000000">
                      <a:alpha val="43137"/>
                    </a:srgbClr>
                  </a:outerShdw>
                </a:effectLst>
              </a:rPr>
              <a:t>VMM 2012 </a:t>
            </a:r>
            <a:r>
              <a:rPr lang="en-US" sz="1400" dirty="0" err="1" smtClean="0">
                <a:effectLst>
                  <a:outerShdw blurRad="38100" dist="38100" dir="2700000" algn="tl">
                    <a:srgbClr val="000000">
                      <a:alpha val="43137"/>
                    </a:srgbClr>
                  </a:outerShdw>
                </a:effectLst>
              </a:rPr>
              <a:t>Mgmt</a:t>
            </a:r>
            <a:r>
              <a:rPr lang="en-US" sz="1400" dirty="0" smtClean="0">
                <a:effectLst>
                  <a:outerShdw blurRad="38100" dist="38100" dir="2700000" algn="tl">
                    <a:srgbClr val="000000">
                      <a:alpha val="43137"/>
                    </a:srgbClr>
                  </a:outerShdw>
                </a:effectLst>
              </a:rPr>
              <a:t> Server</a:t>
            </a:r>
          </a:p>
          <a:p>
            <a:r>
              <a:rPr lang="en-US" sz="1400" dirty="0" smtClean="0">
                <a:effectLst>
                  <a:outerShdw blurRad="38100" dist="38100" dir="2700000" algn="tl">
                    <a:srgbClr val="000000">
                      <a:alpha val="43137"/>
                    </a:srgbClr>
                  </a:outerShdw>
                </a:effectLst>
              </a:rPr>
              <a:t>VMM 2012 Console (Passive) </a:t>
            </a:r>
            <a:endParaRPr lang="en-US" sz="1400" dirty="0">
              <a:effectLst>
                <a:outerShdw blurRad="38100" dist="38100" dir="2700000" algn="tl">
                  <a:srgbClr val="000000">
                    <a:alpha val="43137"/>
                  </a:srgbClr>
                </a:outerShdw>
              </a:effectLst>
            </a:endParaRPr>
          </a:p>
        </p:txBody>
      </p:sp>
      <p:sp>
        <p:nvSpPr>
          <p:cNvPr id="26" name="TextBox 25"/>
          <p:cNvSpPr txBox="1"/>
          <p:nvPr/>
        </p:nvSpPr>
        <p:spPr>
          <a:xfrm>
            <a:off x="3657602" y="1573544"/>
            <a:ext cx="1967204" cy="307777"/>
          </a:xfrm>
          <a:prstGeom prst="rect">
            <a:avLst/>
          </a:prstGeom>
          <a:ln/>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rPr>
              <a:t>Cluster Resources</a:t>
            </a:r>
            <a:endParaRPr lang="en-US" sz="1400" dirty="0">
              <a:solidFill>
                <a:schemeClr val="bg1"/>
              </a:solidFill>
              <a:effectLst>
                <a:outerShdw blurRad="38100" dist="38100" dir="2700000" algn="tl">
                  <a:srgbClr val="000000">
                    <a:alpha val="43137"/>
                  </a:srgbClr>
                </a:outerShdw>
              </a:effectLst>
            </a:endParaRPr>
          </a:p>
        </p:txBody>
      </p:sp>
      <p:sp>
        <p:nvSpPr>
          <p:cNvPr id="32" name="TextBox 31"/>
          <p:cNvSpPr txBox="1"/>
          <p:nvPr/>
        </p:nvSpPr>
        <p:spPr>
          <a:xfrm>
            <a:off x="153985" y="5325939"/>
            <a:ext cx="1884948" cy="523220"/>
          </a:xfrm>
          <a:prstGeom prst="rect">
            <a:avLst/>
          </a:prstGeom>
          <a:ln/>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1400" dirty="0" smtClean="0">
                <a:solidFill>
                  <a:schemeClr val="bg1"/>
                </a:solidFill>
                <a:effectLst>
                  <a:outerShdw blurRad="38100" dist="38100" dir="2700000" algn="tl">
                    <a:srgbClr val="000000">
                      <a:alpha val="43137"/>
                    </a:srgbClr>
                  </a:outerShdw>
                </a:effectLst>
              </a:rPr>
              <a:t>Active Directory</a:t>
            </a:r>
            <a:br>
              <a:rPr lang="en-US" sz="1400" dirty="0" smtClean="0">
                <a:solidFill>
                  <a:schemeClr val="bg1"/>
                </a:solidFill>
                <a:effectLst>
                  <a:outerShdw blurRad="38100" dist="38100" dir="2700000" algn="tl">
                    <a:srgbClr val="000000">
                      <a:alpha val="43137"/>
                    </a:srgbClr>
                  </a:outerShdw>
                </a:effectLst>
              </a:rPr>
            </a:br>
            <a:r>
              <a:rPr lang="en-US" sz="1400" dirty="0" smtClean="0">
                <a:solidFill>
                  <a:schemeClr val="bg1"/>
                </a:solidFill>
                <a:effectLst>
                  <a:outerShdw blurRad="38100" dist="38100" dir="2700000" algn="tl">
                    <a:srgbClr val="000000">
                      <a:alpha val="43137"/>
                    </a:srgbClr>
                  </a:outerShdw>
                </a:effectLst>
              </a:rPr>
              <a:t>DKM Group </a:t>
            </a:r>
          </a:p>
        </p:txBody>
      </p:sp>
      <p:sp>
        <p:nvSpPr>
          <p:cNvPr id="37" name="TextBox 36"/>
          <p:cNvSpPr txBox="1"/>
          <p:nvPr/>
        </p:nvSpPr>
        <p:spPr>
          <a:xfrm>
            <a:off x="153985" y="5867400"/>
            <a:ext cx="1884948" cy="523220"/>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smtClean="0">
                <a:effectLst>
                  <a:outerShdw blurRad="38100" dist="38100" dir="2700000" algn="tl">
                    <a:srgbClr val="000000">
                      <a:alpha val="43137"/>
                    </a:srgbClr>
                  </a:outerShdw>
                </a:effectLst>
              </a:rPr>
              <a:t>VMM Encryption Keys</a:t>
            </a:r>
          </a:p>
        </p:txBody>
      </p:sp>
      <p:grpSp>
        <p:nvGrpSpPr>
          <p:cNvPr id="40" name="Group 39"/>
          <p:cNvGrpSpPr/>
          <p:nvPr/>
        </p:nvGrpSpPr>
        <p:grpSpPr>
          <a:xfrm>
            <a:off x="1464303" y="4935683"/>
            <a:ext cx="1171880" cy="1241425"/>
            <a:chOff x="1425261" y="5136075"/>
            <a:chExt cx="1562100" cy="1241425"/>
          </a:xfrm>
        </p:grpSpPr>
        <p:pic>
          <p:nvPicPr>
            <p:cNvPr id="2052" name="Picture 4" descr="\\eventsql\dvd\Online_ART\DVD_Art_Sept-2-2010\Artwork_Imagery\Icons - Illustrations\_ VIRTUALIZATION ICONS\serve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25261" y="5136075"/>
              <a:ext cx="1562100" cy="1241425"/>
            </a:xfrm>
            <a:prstGeom prst="rect">
              <a:avLst/>
            </a:prstGeom>
            <a:noFill/>
            <a:extLst>
              <a:ext uri="{909E8E84-426E-40DD-AFC4-6F175D3DCCD1}">
                <a14:hiddenFill xmlns:a14="http://schemas.microsoft.com/office/drawing/2010/main">
                  <a:solidFill>
                    <a:srgbClr val="FFFFFF"/>
                  </a:solidFill>
                </a14:hiddenFill>
              </a:ext>
            </a:extLst>
          </p:spPr>
        </p:pic>
        <p:pic>
          <p:nvPicPr>
            <p:cNvPr id="2061" name="Picture 13" descr="\\eventsql\dvd\Online_ART\DVD_Art_Sept-2-2010\Artwork_Imagery\Shapes\Pyramid Triangle\MSN On Line triangles\triangle gold.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50522" y="5442470"/>
              <a:ext cx="536839" cy="463403"/>
            </a:xfrm>
            <a:prstGeom prst="rect">
              <a:avLst/>
            </a:prstGeom>
            <a:noFill/>
            <a:extLst>
              <a:ext uri="{909E8E84-426E-40DD-AFC4-6F175D3DCCD1}">
                <a14:hiddenFill xmlns:a14="http://schemas.microsoft.com/office/drawing/2010/main">
                  <a:solidFill>
                    <a:srgbClr val="FFFFFF"/>
                  </a:solidFill>
                </a14:hiddenFill>
              </a:ext>
            </a:extLst>
          </p:spPr>
        </p:pic>
      </p:grpSp>
      <p:pic>
        <p:nvPicPr>
          <p:cNvPr id="52" name="Picture 4" descr="\\eventsql\dvd\Online_ART\DVD_Art_Sept-2-2010\Artwork_Imagery\Icons - Illustrations\_ VIRTUALIZATION ICONS\serve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85722" y="2289891"/>
            <a:ext cx="1171880" cy="1241425"/>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5265150" y="2256629"/>
            <a:ext cx="2156103" cy="1546813"/>
            <a:chOff x="7018374" y="2256626"/>
            <a:chExt cx="2874054" cy="1546813"/>
          </a:xfrm>
        </p:grpSpPr>
        <p:sp>
          <p:nvSpPr>
            <p:cNvPr id="21" name="TextBox 20"/>
            <p:cNvSpPr txBox="1"/>
            <p:nvPr/>
          </p:nvSpPr>
          <p:spPr>
            <a:xfrm>
              <a:off x="7018374" y="3064775"/>
              <a:ext cx="2874054" cy="738664"/>
            </a:xfrm>
            <a:prstGeom prst="rect">
              <a:avLst/>
            </a:prstGeom>
            <a:ln/>
          </p:spPr>
          <p:style>
            <a:lnRef idx="0">
              <a:schemeClr val="accent2"/>
            </a:lnRef>
            <a:fillRef idx="3">
              <a:schemeClr val="accent2"/>
            </a:fillRef>
            <a:effectRef idx="3">
              <a:schemeClr val="accent2"/>
            </a:effectRef>
            <a:fontRef idx="minor">
              <a:schemeClr val="lt1"/>
            </a:fontRef>
          </p:style>
          <p:txBody>
            <a:bodyPr wrap="none" rtlCol="0">
              <a:spAutoFit/>
            </a:bodyPr>
            <a:lstStyle/>
            <a:p>
              <a:endParaRPr lang="en-US" sz="1400" dirty="0">
                <a:solidFill>
                  <a:schemeClr val="bg1"/>
                </a:solidFill>
                <a:effectLst>
                  <a:outerShdw blurRad="38100" dist="38100" dir="2700000" algn="tl">
                    <a:srgbClr val="000000">
                      <a:alpha val="43137"/>
                    </a:srgbClr>
                  </a:outerShdw>
                </a:effectLst>
              </a:endParaRPr>
            </a:p>
            <a:p>
              <a:r>
                <a:rPr lang="en-US" sz="1400" dirty="0" smtClean="0">
                  <a:solidFill>
                    <a:schemeClr val="tx1"/>
                  </a:solidFill>
                  <a:effectLst>
                    <a:outerShdw blurRad="38100" dist="38100" dir="2700000" algn="tl">
                      <a:srgbClr val="000000">
                        <a:alpha val="43137"/>
                      </a:srgbClr>
                    </a:outerShdw>
                  </a:effectLst>
                </a:rPr>
                <a:t>Windows </a:t>
              </a:r>
              <a:r>
                <a:rPr lang="en-US" sz="1400" dirty="0">
                  <a:solidFill>
                    <a:schemeClr val="tx1"/>
                  </a:solidFill>
                  <a:effectLst>
                    <a:outerShdw blurRad="38100" dist="38100" dir="2700000" algn="tl">
                      <a:srgbClr val="000000">
                        <a:alpha val="43137"/>
                      </a:srgbClr>
                    </a:outerShdw>
                  </a:effectLst>
                </a:rPr>
                <a:t>Server 2008 </a:t>
              </a:r>
              <a:r>
                <a:rPr lang="en-US" sz="1400" dirty="0" smtClean="0">
                  <a:solidFill>
                    <a:schemeClr val="tx1"/>
                  </a:solidFill>
                  <a:effectLst>
                    <a:outerShdw blurRad="38100" dist="38100" dir="2700000" algn="tl">
                      <a:srgbClr val="000000">
                        <a:alpha val="43137"/>
                      </a:srgbClr>
                    </a:outerShdw>
                  </a:effectLst>
                </a:rPr>
                <a:t>R2</a:t>
              </a:r>
            </a:p>
            <a:p>
              <a:endParaRPr lang="en-US" sz="1400" dirty="0">
                <a:solidFill>
                  <a:schemeClr val="bg1"/>
                </a:solidFill>
                <a:effectLst>
                  <a:outerShdw blurRad="38100" dist="38100" dir="2700000" algn="tl">
                    <a:srgbClr val="000000">
                      <a:alpha val="43137"/>
                    </a:srgbClr>
                  </a:outerShdw>
                </a:effectLst>
              </a:endParaRPr>
            </a:p>
          </p:txBody>
        </p:sp>
        <p:pic>
          <p:nvPicPr>
            <p:cNvPr id="53" name="Picture 4" descr="\\eventsql\dvd\Online_ART\DVD_Art_Sept-2-2010\Artwork_Imagery\Icons - Illustrations\_ VIRTUALIZATION ICONS\serve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87424" y="2256626"/>
              <a:ext cx="1562100" cy="12414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9" name="Group 38"/>
          <p:cNvGrpSpPr/>
          <p:nvPr/>
        </p:nvGrpSpPr>
        <p:grpSpPr>
          <a:xfrm>
            <a:off x="3437268" y="4684155"/>
            <a:ext cx="2437719" cy="1648383"/>
            <a:chOff x="4581829" y="4501324"/>
            <a:chExt cx="3249443" cy="1834750"/>
          </a:xfrm>
        </p:grpSpPr>
        <p:pic>
          <p:nvPicPr>
            <p:cNvPr id="2054" name="Picture 6" descr="\\eventsql\dvd\Online_ART\DVD_Art_Sept-2-2010\Artwork_Imagery\Icons - Illustrations\_ XML ICONS\Database 4 blue.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184436" y="4501324"/>
              <a:ext cx="1766153" cy="143752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4581829" y="5993500"/>
              <a:ext cx="3249443" cy="342574"/>
            </a:xfrm>
            <a:prstGeom prst="rect">
              <a:avLst/>
            </a:prstGeom>
            <a:ln/>
          </p:spPr>
          <p:style>
            <a:lnRef idx="0">
              <a:schemeClr val="accent1"/>
            </a:lnRef>
            <a:fillRef idx="3">
              <a:schemeClr val="accent1"/>
            </a:fillRef>
            <a:effectRef idx="3">
              <a:schemeClr val="accent1"/>
            </a:effectRef>
            <a:fontRef idx="minor">
              <a:schemeClr val="lt1"/>
            </a:fontRef>
          </p:style>
          <p:txBody>
            <a:bodyPr wrap="none" rtlCol="0">
              <a:spAutoFit/>
            </a:bodyPr>
            <a:lstStyle/>
            <a:p>
              <a:r>
                <a:rPr lang="en-US" sz="1400" dirty="0" smtClean="0">
                  <a:solidFill>
                    <a:schemeClr val="bg1"/>
                  </a:solidFill>
                  <a:effectLst>
                    <a:outerShdw blurRad="38100" dist="38100" dir="2700000" algn="tl">
                      <a:srgbClr val="000000">
                        <a:alpha val="43137"/>
                      </a:srgbClr>
                    </a:outerShdw>
                  </a:effectLst>
                </a:rPr>
                <a:t>VMM 2008 R2 SP1 Database</a:t>
              </a:r>
              <a:endParaRPr lang="en-US" sz="1400" dirty="0">
                <a:solidFill>
                  <a:schemeClr val="bg1"/>
                </a:solidFill>
                <a:effectLst>
                  <a:outerShdw blurRad="38100" dist="38100" dir="2700000" algn="tl">
                    <a:srgbClr val="000000">
                      <a:alpha val="43137"/>
                    </a:srgbClr>
                  </a:outerShdw>
                </a:effectLst>
              </a:endParaRPr>
            </a:p>
          </p:txBody>
        </p:sp>
      </p:grpSp>
      <p:pic>
        <p:nvPicPr>
          <p:cNvPr id="2060" name="Picture 12" descr="\\eventsql\dvd\Online_ART\DVD_Art_Sept-2-2010\Artwork_Imagery\Icons - Illustrations\_ XML ICONS\Database blue.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370713" y="2518991"/>
            <a:ext cx="540985" cy="726870"/>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eventsql\dvd\Online_ART\DVD_Art_Sept-2-2010\Artwork_Imagery\Shapes\Arrows\Straight\red up arrow.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rot="16200000">
            <a:off x="4987447" y="2338471"/>
            <a:ext cx="800100" cy="1014677"/>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14" descr="\\eventsql\dvd\Online_ART\DVD_Art_Sept-2-2010\Artwork_Imagery\Shapes\Arrows\Straight\red up arrow.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rot="5400000">
            <a:off x="3508382" y="2332721"/>
            <a:ext cx="800100" cy="1014677"/>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3657604" y="1905000"/>
            <a:ext cx="1967205" cy="523220"/>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US" sz="1400" dirty="0" smtClean="0">
                <a:effectLst>
                  <a:outerShdw blurRad="38100" dist="38100" dir="2700000" algn="tl">
                    <a:srgbClr val="000000">
                      <a:alpha val="43137"/>
                    </a:srgbClr>
                  </a:outerShdw>
                </a:effectLst>
              </a:rPr>
              <a:t>VMM Cluster Resources</a:t>
            </a:r>
            <a:endParaRPr lang="en-US" sz="1400" dirty="0">
              <a:effectLst>
                <a:outerShdw blurRad="38100" dist="38100" dir="2700000" algn="tl">
                  <a:srgbClr val="000000">
                    <a:alpha val="43137"/>
                  </a:srgbClr>
                </a:outerShdw>
              </a:effectLst>
            </a:endParaRPr>
          </a:p>
        </p:txBody>
      </p:sp>
      <p:grpSp>
        <p:nvGrpSpPr>
          <p:cNvPr id="41" name="Group 40"/>
          <p:cNvGrpSpPr/>
          <p:nvPr/>
        </p:nvGrpSpPr>
        <p:grpSpPr>
          <a:xfrm>
            <a:off x="278901" y="2877338"/>
            <a:ext cx="1493754" cy="1163364"/>
            <a:chOff x="371771" y="2877338"/>
            <a:chExt cx="1991153" cy="1163364"/>
          </a:xfrm>
        </p:grpSpPr>
        <p:pic>
          <p:nvPicPr>
            <p:cNvPr id="60" name="Picture 14" descr="\\eventsql\dvd\Online_ART\DVD_Art_Sept-2-2010\Artwork_Imagery\Shapes\Arrows\Straight\red up arrow.png"/>
            <p:cNvPicPr>
              <a:picLocks noChangeAspect="1" noChangeArrowheads="1"/>
            </p:cNvPicPr>
            <p:nvPr/>
          </p:nvPicPr>
          <p:blipFill>
            <a:blip r:embed="rId12">
              <a:extLst>
                <a:ext uri="{BEBA8EAE-BF5A-486C-A8C5-ECC9F3942E4B}">
                  <a14:imgProps xmlns:a14="http://schemas.microsoft.com/office/drawing/2010/main">
                    <a14:imgLayer r:embed="rId1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5400000">
              <a:off x="1286599" y="2863932"/>
              <a:ext cx="8001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2" descr="\\eventsql\dvd\Online_ART\DVD_Art_Sept-2-2010\Artwork_Imagery\Icons - Illustrations\_ VISTA STYLE\compact dvd disk.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1771" y="2877338"/>
              <a:ext cx="1163364" cy="1163364"/>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42" name="Group 41"/>
          <p:cNvGrpSpPr/>
          <p:nvPr/>
        </p:nvGrpSpPr>
        <p:grpSpPr>
          <a:xfrm>
            <a:off x="7303956" y="2877338"/>
            <a:ext cx="1736451" cy="1163364"/>
            <a:chOff x="9736070" y="2877338"/>
            <a:chExt cx="2314665" cy="1163364"/>
          </a:xfrm>
        </p:grpSpPr>
        <p:pic>
          <p:nvPicPr>
            <p:cNvPr id="70" name="Picture 14" descr="\\eventsql\dvd\Online_ART\DVD_Art_Sept-2-2010\Artwork_Imagery\Shapes\Arrows\Straight\red up arrow.png"/>
            <p:cNvPicPr>
              <a:picLocks noChangeAspect="1" noChangeArrowheads="1"/>
            </p:cNvPicPr>
            <p:nvPr/>
          </p:nvPicPr>
          <p:blipFill>
            <a:blip r:embed="rId12">
              <a:extLst>
                <a:ext uri="{BEBA8EAE-BF5A-486C-A8C5-ECC9F3942E4B}">
                  <a14:imgProps xmlns:a14="http://schemas.microsoft.com/office/drawing/2010/main">
                    <a14:imgLayer r:embed="rId1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16200000">
              <a:off x="10012295" y="2863932"/>
              <a:ext cx="8001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2" descr="\\eventsql\dvd\Online_ART\DVD_Art_Sept-2-2010\Artwork_Imagery\Icons - Illustrations\_ VISTA STYLE\compact dvd disk.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887371" y="2877338"/>
              <a:ext cx="1163364" cy="1163364"/>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3" name="Rectangle 2"/>
          <p:cNvSpPr/>
          <p:nvPr/>
        </p:nvSpPr>
        <p:spPr>
          <a:xfrm>
            <a:off x="1778893" y="3066313"/>
            <a:ext cx="1642698" cy="738664"/>
          </a:xfrm>
          <a:prstGeom prst="rect">
            <a:avLst/>
          </a:prstGeom>
        </p:spPr>
        <p:txBody>
          <a:bodyPr wrap="square">
            <a:spAutoFit/>
          </a:bodyPr>
          <a:lstStyle/>
          <a:p>
            <a:r>
              <a:rPr lang="en-US" sz="1400" dirty="0">
                <a:solidFill>
                  <a:schemeClr val="bg1"/>
                </a:solidFill>
                <a:effectLst>
                  <a:outerShdw blurRad="38100" dist="38100" dir="2700000" algn="tl">
                    <a:srgbClr val="000000">
                      <a:alpha val="43137"/>
                    </a:srgbClr>
                  </a:outerShdw>
                </a:effectLst>
              </a:rPr>
              <a:t>Node1</a:t>
            </a:r>
          </a:p>
          <a:p>
            <a:endParaRPr lang="en-US" sz="1400" dirty="0" smtClean="0">
              <a:solidFill>
                <a:schemeClr val="bg1"/>
              </a:solidFill>
              <a:effectLst>
                <a:outerShdw blurRad="38100" dist="38100" dir="2700000" algn="tl">
                  <a:srgbClr val="000000">
                    <a:alpha val="43137"/>
                  </a:srgbClr>
                </a:outerShdw>
              </a:effectLst>
            </a:endParaRPr>
          </a:p>
          <a:p>
            <a:r>
              <a:rPr lang="en-US" sz="1400" dirty="0" smtClean="0">
                <a:solidFill>
                  <a:schemeClr val="bg1"/>
                </a:solidFill>
                <a:effectLst>
                  <a:outerShdw blurRad="38100" dist="38100" dir="2700000" algn="tl">
                    <a:srgbClr val="000000">
                      <a:alpha val="43137"/>
                    </a:srgbClr>
                  </a:outerShdw>
                </a:effectLst>
              </a:rPr>
              <a:t>Failover </a:t>
            </a:r>
            <a:r>
              <a:rPr lang="en-US" sz="1400" dirty="0">
                <a:solidFill>
                  <a:schemeClr val="bg1"/>
                </a:solidFill>
                <a:effectLst>
                  <a:outerShdw blurRad="38100" dist="38100" dir="2700000" algn="tl">
                    <a:srgbClr val="000000">
                      <a:alpha val="43137"/>
                    </a:srgbClr>
                  </a:outerShdw>
                </a:effectLst>
              </a:rPr>
              <a:t>Clustering</a:t>
            </a:r>
          </a:p>
        </p:txBody>
      </p:sp>
      <p:sp>
        <p:nvSpPr>
          <p:cNvPr id="36" name="Rectangle 35"/>
          <p:cNvSpPr/>
          <p:nvPr/>
        </p:nvSpPr>
        <p:spPr>
          <a:xfrm>
            <a:off x="5258774" y="3066313"/>
            <a:ext cx="1642698" cy="738664"/>
          </a:xfrm>
          <a:prstGeom prst="rect">
            <a:avLst/>
          </a:prstGeom>
        </p:spPr>
        <p:txBody>
          <a:bodyPr wrap="square">
            <a:spAutoFit/>
          </a:bodyPr>
          <a:lstStyle/>
          <a:p>
            <a:r>
              <a:rPr lang="en-US" sz="1400" dirty="0" smtClean="0">
                <a:solidFill>
                  <a:schemeClr val="bg1"/>
                </a:solidFill>
                <a:effectLst>
                  <a:outerShdw blurRad="38100" dist="38100" dir="2700000" algn="tl">
                    <a:srgbClr val="000000">
                      <a:alpha val="43137"/>
                    </a:srgbClr>
                  </a:outerShdw>
                </a:effectLst>
              </a:rPr>
              <a:t>Node2</a:t>
            </a:r>
            <a:endParaRPr lang="en-US" sz="1400" dirty="0">
              <a:solidFill>
                <a:schemeClr val="bg1"/>
              </a:solidFill>
              <a:effectLst>
                <a:outerShdw blurRad="38100" dist="38100" dir="2700000" algn="tl">
                  <a:srgbClr val="000000">
                    <a:alpha val="43137"/>
                  </a:srgbClr>
                </a:outerShdw>
              </a:effectLst>
            </a:endParaRPr>
          </a:p>
          <a:p>
            <a:endParaRPr lang="en-US" sz="1400" dirty="0" smtClean="0">
              <a:solidFill>
                <a:schemeClr val="bg1"/>
              </a:solidFill>
              <a:effectLst>
                <a:outerShdw blurRad="38100" dist="38100" dir="2700000" algn="tl">
                  <a:srgbClr val="000000">
                    <a:alpha val="43137"/>
                  </a:srgbClr>
                </a:outerShdw>
              </a:effectLst>
            </a:endParaRPr>
          </a:p>
          <a:p>
            <a:r>
              <a:rPr lang="en-US" sz="1400" dirty="0" smtClean="0">
                <a:solidFill>
                  <a:schemeClr val="bg1"/>
                </a:solidFill>
                <a:effectLst>
                  <a:outerShdw blurRad="38100" dist="38100" dir="2700000" algn="tl">
                    <a:srgbClr val="000000">
                      <a:alpha val="43137"/>
                    </a:srgbClr>
                  </a:outerShdw>
                </a:effectLst>
              </a:rPr>
              <a:t>Failover </a:t>
            </a:r>
            <a:r>
              <a:rPr lang="en-US" sz="1400" dirty="0">
                <a:solidFill>
                  <a:schemeClr val="bg1"/>
                </a:solidFill>
                <a:effectLst>
                  <a:outerShdw blurRad="38100" dist="38100" dir="2700000" algn="tl">
                    <a:srgbClr val="000000">
                      <a:alpha val="43137"/>
                    </a:srgbClr>
                  </a:outerShdw>
                </a:effectLst>
              </a:rPr>
              <a:t>Clustering</a:t>
            </a:r>
          </a:p>
        </p:txBody>
      </p:sp>
      <p:sp>
        <p:nvSpPr>
          <p:cNvPr id="38" name="TextBox 37"/>
          <p:cNvSpPr txBox="1"/>
          <p:nvPr/>
        </p:nvSpPr>
        <p:spPr>
          <a:xfrm>
            <a:off x="1772330" y="3886200"/>
            <a:ext cx="2297161" cy="738664"/>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smtClean="0">
                <a:effectLst>
                  <a:outerShdw blurRad="38100" dist="38100" dir="2700000" algn="tl">
                    <a:srgbClr val="000000">
                      <a:alpha val="43137"/>
                    </a:srgbClr>
                  </a:outerShdw>
                </a:effectLst>
              </a:rPr>
              <a:t>VMM 2012 </a:t>
            </a:r>
            <a:r>
              <a:rPr lang="en-US" sz="1400" dirty="0" err="1" smtClean="0">
                <a:effectLst>
                  <a:outerShdw blurRad="38100" dist="38100" dir="2700000" algn="tl">
                    <a:srgbClr val="000000">
                      <a:alpha val="43137"/>
                    </a:srgbClr>
                  </a:outerShdw>
                </a:effectLst>
              </a:rPr>
              <a:t>Mgmt</a:t>
            </a:r>
            <a:r>
              <a:rPr lang="en-US" sz="1400" dirty="0" smtClean="0">
                <a:effectLst>
                  <a:outerShdw blurRad="38100" dist="38100" dir="2700000" algn="tl">
                    <a:srgbClr val="000000">
                      <a:alpha val="43137"/>
                    </a:srgbClr>
                  </a:outerShdw>
                </a:effectLst>
              </a:rPr>
              <a:t> Server</a:t>
            </a:r>
          </a:p>
          <a:p>
            <a:r>
              <a:rPr lang="en-US" sz="1400" dirty="0" smtClean="0">
                <a:effectLst>
                  <a:outerShdw blurRad="38100" dist="38100" dir="2700000" algn="tl">
                    <a:srgbClr val="000000">
                      <a:alpha val="43137"/>
                    </a:srgbClr>
                  </a:outerShdw>
                </a:effectLst>
              </a:rPr>
              <a:t>VMM 2012 Console (Active)</a:t>
            </a:r>
            <a:endParaRPr lang="en-US" sz="1400" dirty="0">
              <a:effectLst>
                <a:outerShdw blurRad="38100" dist="38100" dir="2700000" algn="tl">
                  <a:srgbClr val="000000">
                    <a:alpha val="43137"/>
                  </a:srgbClr>
                </a:outerShdw>
              </a:effectLst>
            </a:endParaRPr>
          </a:p>
        </p:txBody>
      </p:sp>
      <p:sp>
        <p:nvSpPr>
          <p:cNvPr id="43" name="TextBox 42"/>
          <p:cNvSpPr txBox="1"/>
          <p:nvPr/>
        </p:nvSpPr>
        <p:spPr>
          <a:xfrm>
            <a:off x="3421591" y="6019800"/>
            <a:ext cx="2473008" cy="307777"/>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US" sz="1400" dirty="0" smtClean="0">
                <a:effectLst>
                  <a:outerShdw blurRad="38100" dist="38100" dir="2700000" algn="tl">
                    <a:srgbClr val="000000">
                      <a:alpha val="43137"/>
                    </a:srgbClr>
                  </a:outerShdw>
                </a:effectLst>
              </a:rPr>
              <a:t>VMM 2012 Database</a:t>
            </a:r>
            <a:endParaRPr lang="en-US" sz="1400" dirty="0">
              <a:effectLst>
                <a:outerShdw blurRad="38100" dist="38100" dir="2700000" algn="tl">
                  <a:srgbClr val="000000">
                    <a:alpha val="43137"/>
                  </a:srgbClr>
                </a:outerShdw>
              </a:effectLst>
            </a:endParaRPr>
          </a:p>
        </p:txBody>
      </p:sp>
      <p:pic>
        <p:nvPicPr>
          <p:cNvPr id="44" name="Picture 14" descr="\\eventsql\dvd\Online_ART\DVD_Art_Sept-2-2010\Artwork_Imagery\Shapes\Arrows\Straight\red up arrow.png"/>
          <p:cNvPicPr>
            <a:picLocks noChangeAspect="1" noChangeArrowheads="1"/>
          </p:cNvPicPr>
          <p:nvPr/>
        </p:nvPicPr>
        <p:blipFill>
          <a:blip r:embed="rId15">
            <a:extLst>
              <a:ext uri="{BEBA8EAE-BF5A-486C-A8C5-ECC9F3942E4B}">
                <a14:imgProps xmlns:a14="http://schemas.microsoft.com/office/drawing/2010/main">
                  <a14:imgLayer r:embed="rId13">
                    <a14:imgEffect>
                      <a14:sharpenSoften amount="-10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4069492" y="5473779"/>
            <a:ext cx="964657" cy="1190357"/>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14" descr="\\eventsql\dvd\Online_ART\DVD_Art_Sept-2-2010\Artwork_Imagery\Shapes\Arrows\Straight\red up arrow.png"/>
          <p:cNvPicPr>
            <a:picLocks noChangeAspect="1" noChangeArrowheads="1"/>
          </p:cNvPicPr>
          <p:nvPr/>
        </p:nvPicPr>
        <p:blipFill>
          <a:blip r:embed="rId15">
            <a:extLst>
              <a:ext uri="{BEBA8EAE-BF5A-486C-A8C5-ECC9F3942E4B}">
                <a14:imgProps xmlns:a14="http://schemas.microsoft.com/office/drawing/2010/main">
                  <a14:imgLayer r:embed="rId13">
                    <a14:imgEffect>
                      <a14:sharpenSoften amount="-10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2335949" y="3945306"/>
            <a:ext cx="964657" cy="1190357"/>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259902" y="3089905"/>
            <a:ext cx="1493754" cy="1594251"/>
            <a:chOff x="346445" y="3110925"/>
            <a:chExt cx="1991153" cy="1594251"/>
          </a:xfrm>
        </p:grpSpPr>
        <p:grpSp>
          <p:nvGrpSpPr>
            <p:cNvPr id="46" name="Group 45"/>
            <p:cNvGrpSpPr/>
            <p:nvPr/>
          </p:nvGrpSpPr>
          <p:grpSpPr>
            <a:xfrm>
              <a:off x="346445" y="3110925"/>
              <a:ext cx="1991153" cy="1163364"/>
              <a:chOff x="371771" y="2877338"/>
              <a:chExt cx="1991153" cy="1163364"/>
            </a:xfrm>
          </p:grpSpPr>
          <p:pic>
            <p:nvPicPr>
              <p:cNvPr id="47" name="Picture 14" descr="\\eventsql\dvd\Online_ART\DVD_Art_Sept-2-2010\Artwork_Imagery\Shapes\Arrows\Straight\red up arrow.png"/>
              <p:cNvPicPr>
                <a:picLocks noChangeAspect="1" noChangeArrowheads="1"/>
              </p:cNvPicPr>
              <p:nvPr/>
            </p:nvPicPr>
            <p:blipFill>
              <a:blip r:embed="rId12">
                <a:extLst>
                  <a:ext uri="{BEBA8EAE-BF5A-486C-A8C5-ECC9F3942E4B}">
                    <a14:imgProps xmlns:a14="http://schemas.microsoft.com/office/drawing/2010/main">
                      <a14:imgLayer r:embed="rId1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5400000">
                <a:off x="1286599" y="2863932"/>
                <a:ext cx="8001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eventsql\dvd\Online_ART\DVD_Art_Sept-2-2010\Artwork_Imagery\Icons - Illustrations\_ VISTA STYLE\compact dvd disk.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1771" y="2877338"/>
                <a:ext cx="1163364" cy="1163364"/>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5" name="TextBox 4"/>
            <p:cNvSpPr txBox="1"/>
            <p:nvPr/>
          </p:nvSpPr>
          <p:spPr>
            <a:xfrm>
              <a:off x="371770" y="4274289"/>
              <a:ext cx="1846179" cy="430887"/>
            </a:xfrm>
            <a:prstGeom prst="rect">
              <a:avLst/>
            </a:prstGeom>
            <a:noFill/>
          </p:spPr>
          <p:txBody>
            <a:bodyPr wrap="none" lIns="0" tIns="0" rIns="0" bIns="0" rtlCol="0">
              <a:spAutoFit/>
            </a:bodyPr>
            <a:lstStyle/>
            <a:p>
              <a:r>
                <a:rPr lang="en-US" sz="14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Install VMM 2012</a:t>
              </a:r>
            </a:p>
            <a:p>
              <a:r>
                <a:rPr lang="en-US" sz="1400" dirty="0" err="1" smtClean="0">
                  <a:gradFill>
                    <a:gsLst>
                      <a:gs pos="0">
                        <a:schemeClr val="tx1"/>
                      </a:gs>
                      <a:gs pos="86000">
                        <a:schemeClr val="tx1"/>
                      </a:gs>
                    </a:gsLst>
                    <a:lin ang="5400000" scaled="0"/>
                  </a:gradFill>
                  <a:effectLst>
                    <a:outerShdw blurRad="38100" dist="38100" dir="2700000" algn="tl">
                      <a:srgbClr val="000000">
                        <a:alpha val="43137"/>
                      </a:srgbClr>
                    </a:outerShdw>
                  </a:effectLst>
                </a:rPr>
                <a:t>Prereqs</a:t>
              </a:r>
              <a:endParaRPr lang="en-US" sz="1400" dirty="0" smtClean="0">
                <a:gradFill>
                  <a:gsLst>
                    <a:gs pos="0">
                      <a:schemeClr val="tx1"/>
                    </a:gs>
                    <a:gs pos="86000">
                      <a:schemeClr val="tx1"/>
                    </a:gs>
                  </a:gsLst>
                  <a:lin ang="5400000" scaled="0"/>
                </a:gradFill>
                <a:effectLst>
                  <a:outerShdw blurRad="38100" dist="38100" dir="2700000" algn="tl">
                    <a:srgbClr val="000000">
                      <a:alpha val="43137"/>
                    </a:srgbClr>
                  </a:outerShdw>
                </a:effectLst>
              </a:endParaRPr>
            </a:p>
          </p:txBody>
        </p:sp>
      </p:grpSp>
      <p:grpSp>
        <p:nvGrpSpPr>
          <p:cNvPr id="8" name="Group 7"/>
          <p:cNvGrpSpPr/>
          <p:nvPr/>
        </p:nvGrpSpPr>
        <p:grpSpPr>
          <a:xfrm>
            <a:off x="7300018" y="3064780"/>
            <a:ext cx="1736452" cy="1516562"/>
            <a:chOff x="9730820" y="3071778"/>
            <a:chExt cx="2314665" cy="1510096"/>
          </a:xfrm>
        </p:grpSpPr>
        <p:grpSp>
          <p:nvGrpSpPr>
            <p:cNvPr id="57" name="Group 56"/>
            <p:cNvGrpSpPr/>
            <p:nvPr/>
          </p:nvGrpSpPr>
          <p:grpSpPr>
            <a:xfrm>
              <a:off x="9730820" y="3071778"/>
              <a:ext cx="2314665" cy="1163364"/>
              <a:chOff x="9736070" y="2877338"/>
              <a:chExt cx="2314665" cy="1163364"/>
            </a:xfrm>
          </p:grpSpPr>
          <p:pic>
            <p:nvPicPr>
              <p:cNvPr id="58" name="Picture 14" descr="\\eventsql\dvd\Online_ART\DVD_Art_Sept-2-2010\Artwork_Imagery\Shapes\Arrows\Straight\red up arrow.png"/>
              <p:cNvPicPr>
                <a:picLocks noChangeAspect="1" noChangeArrowheads="1"/>
              </p:cNvPicPr>
              <p:nvPr/>
            </p:nvPicPr>
            <p:blipFill>
              <a:blip r:embed="rId12">
                <a:extLst>
                  <a:ext uri="{BEBA8EAE-BF5A-486C-A8C5-ECC9F3942E4B}">
                    <a14:imgProps xmlns:a14="http://schemas.microsoft.com/office/drawing/2010/main">
                      <a14:imgLayer r:embed="rId1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16200000">
                <a:off x="10012295" y="2863932"/>
                <a:ext cx="8001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2" descr="\\eventsql\dvd\Online_ART\DVD_Art_Sept-2-2010\Artwork_Imagery\Icons - Illustrations\_ VISTA STYLE\compact dvd disk.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887371" y="2877338"/>
                <a:ext cx="1163364" cy="1163364"/>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62" name="TextBox 61"/>
            <p:cNvSpPr txBox="1"/>
            <p:nvPr/>
          </p:nvSpPr>
          <p:spPr>
            <a:xfrm>
              <a:off x="9855399" y="4152824"/>
              <a:ext cx="1846178" cy="429050"/>
            </a:xfrm>
            <a:prstGeom prst="rect">
              <a:avLst/>
            </a:prstGeom>
            <a:noFill/>
          </p:spPr>
          <p:txBody>
            <a:bodyPr wrap="none" lIns="0" tIns="0" rIns="0" bIns="0" rtlCol="0">
              <a:spAutoFit/>
            </a:bodyPr>
            <a:lstStyle/>
            <a:p>
              <a:r>
                <a:rPr lang="en-US" sz="14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Install VMM 2012</a:t>
              </a:r>
            </a:p>
            <a:p>
              <a:r>
                <a:rPr lang="en-US" sz="1400" dirty="0" err="1" smtClean="0">
                  <a:gradFill>
                    <a:gsLst>
                      <a:gs pos="0">
                        <a:schemeClr val="tx1"/>
                      </a:gs>
                      <a:gs pos="86000">
                        <a:schemeClr val="tx1"/>
                      </a:gs>
                    </a:gsLst>
                    <a:lin ang="5400000" scaled="0"/>
                  </a:gradFill>
                  <a:effectLst>
                    <a:outerShdw blurRad="38100" dist="38100" dir="2700000" algn="tl">
                      <a:srgbClr val="000000">
                        <a:alpha val="43137"/>
                      </a:srgbClr>
                    </a:outerShdw>
                  </a:effectLst>
                </a:rPr>
                <a:t>Prereqs</a:t>
              </a:r>
              <a:endParaRPr lang="en-US" sz="1400" dirty="0" smtClean="0">
                <a:gradFill>
                  <a:gsLst>
                    <a:gs pos="0">
                      <a:schemeClr val="tx1"/>
                    </a:gs>
                    <a:gs pos="86000">
                      <a:schemeClr val="tx1"/>
                    </a:gs>
                  </a:gsLst>
                  <a:lin ang="5400000" scaled="0"/>
                </a:gradFill>
                <a:effectLst>
                  <a:outerShdw blurRad="38100" dist="38100" dir="2700000" algn="tl">
                    <a:srgbClr val="000000">
                      <a:alpha val="43137"/>
                    </a:srgbClr>
                  </a:outerShdw>
                </a:effectLst>
              </a:endParaRPr>
            </a:p>
          </p:txBody>
        </p:sp>
      </p:grpSp>
      <p:pic>
        <p:nvPicPr>
          <p:cNvPr id="63" name="Picture 62"/>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421278" y="2440008"/>
            <a:ext cx="515573" cy="50688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4" name="Picture 63"/>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133613" y="2428220"/>
            <a:ext cx="515573" cy="5179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255487" y="2845808"/>
            <a:ext cx="2639112" cy="1594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256594" y="2840059"/>
            <a:ext cx="2639112" cy="159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2903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nodeType="clickEffect">
                                  <p:stCondLst>
                                    <p:cond delay="0"/>
                                  </p:stCondLst>
                                  <p:childTnLst>
                                    <p:set>
                                      <p:cBhvr>
                                        <p:cTn id="19" dur="1" fill="hold">
                                          <p:stCondLst>
                                            <p:cond delay="0"/>
                                          </p:stCondLst>
                                        </p:cTn>
                                        <p:tgtEl>
                                          <p:spTgt spid="6"/>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right)">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8"/>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06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06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left)">
                                      <p:cBhvr>
                                        <p:cTn id="47" dur="500"/>
                                        <p:tgtEl>
                                          <p:spTgt spid="41"/>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1027"/>
                                        </p:tgtEl>
                                        <p:attrNameLst>
                                          <p:attrName>style.visibility</p:attrName>
                                        </p:attrNameLst>
                                      </p:cBhvr>
                                      <p:to>
                                        <p:strVal val="visible"/>
                                      </p:to>
                                    </p:set>
                                  </p:childTnLst>
                                </p:cTn>
                              </p:par>
                            </p:childTnLst>
                          </p:cTn>
                        </p:par>
                        <p:par>
                          <p:cTn id="52" fill="hold">
                            <p:stCondLst>
                              <p:cond delay="0"/>
                            </p:stCondLst>
                            <p:childTnLst>
                              <p:par>
                                <p:cTn id="53" presetID="1" presetClass="exit" presetSubtype="0" fill="hold" nodeType="afterEffect">
                                  <p:stCondLst>
                                    <p:cond delay="0"/>
                                  </p:stCondLst>
                                  <p:childTnLst>
                                    <p:set>
                                      <p:cBhvr>
                                        <p:cTn id="54" dur="1" fill="hold">
                                          <p:stCondLst>
                                            <p:cond delay="0"/>
                                          </p:stCondLst>
                                        </p:cTn>
                                        <p:tgtEl>
                                          <p:spTgt spid="41"/>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1027"/>
                                        </p:tgtEl>
                                        <p:attrNameLst>
                                          <p:attrName>style.visibility</p:attrName>
                                        </p:attrNameLst>
                                      </p:cBhvr>
                                      <p:to>
                                        <p:strVal val="hidden"/>
                                      </p:to>
                                    </p:set>
                                  </p:childTnLst>
                                </p:cTn>
                              </p:par>
                            </p:childTnLst>
                          </p:cTn>
                        </p:par>
                        <p:par>
                          <p:cTn id="59" fill="hold">
                            <p:stCondLst>
                              <p:cond delay="0"/>
                            </p:stCondLst>
                            <p:childTnLst>
                              <p:par>
                                <p:cTn id="60" presetID="22" presetClass="entr" presetSubtype="4" fill="hold" nodeType="after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wipe(down)">
                                      <p:cBhvr>
                                        <p:cTn id="62" dur="500"/>
                                        <p:tgtEl>
                                          <p:spTgt spid="45"/>
                                        </p:tgtEl>
                                      </p:cBhvr>
                                    </p:animEffect>
                                  </p:childTnLst>
                                </p:cTn>
                              </p:par>
                            </p:childTnLst>
                          </p:cTn>
                        </p:par>
                        <p:par>
                          <p:cTn id="63" fill="hold">
                            <p:stCondLst>
                              <p:cond delay="500"/>
                            </p:stCondLst>
                            <p:childTnLst>
                              <p:par>
                                <p:cTn id="64" presetID="10" presetClass="exit" presetSubtype="0" fill="hold" nodeType="afterEffect">
                                  <p:stCondLst>
                                    <p:cond delay="0"/>
                                  </p:stCondLst>
                                  <p:childTnLst>
                                    <p:animEffect transition="out" filter="fade">
                                      <p:cBhvr>
                                        <p:cTn id="65" dur="500"/>
                                        <p:tgtEl>
                                          <p:spTgt spid="45"/>
                                        </p:tgtEl>
                                      </p:cBhvr>
                                    </p:animEffect>
                                    <p:set>
                                      <p:cBhvr>
                                        <p:cTn id="66" dur="1" fill="hold">
                                          <p:stCondLst>
                                            <p:cond delay="499"/>
                                          </p:stCondLst>
                                        </p:cTn>
                                        <p:tgtEl>
                                          <p:spTgt spid="45"/>
                                        </p:tgtEl>
                                        <p:attrNameLst>
                                          <p:attrName>style.visibility</p:attrName>
                                        </p:attrNameLst>
                                      </p:cBhvr>
                                      <p:to>
                                        <p:strVal val="hidden"/>
                                      </p:to>
                                    </p:set>
                                  </p:childTnLst>
                                </p:cTn>
                              </p:par>
                            </p:childTnLst>
                          </p:cTn>
                        </p:par>
                        <p:par>
                          <p:cTn id="67" fill="hold">
                            <p:stCondLst>
                              <p:cond delay="1000"/>
                            </p:stCondLst>
                            <p:childTnLst>
                              <p:par>
                                <p:cTn id="68" presetID="22" presetClass="entr" presetSubtype="1" fill="hold" grpId="0"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up)">
                                      <p:cBhvr>
                                        <p:cTn id="70" dur="500"/>
                                        <p:tgtEl>
                                          <p:spTgt spid="38"/>
                                        </p:tgtEl>
                                      </p:cBhvr>
                                    </p:animEffect>
                                  </p:childTnLst>
                                </p:cTn>
                              </p:par>
                            </p:childTnLst>
                          </p:cTn>
                        </p:par>
                        <p:par>
                          <p:cTn id="71" fill="hold">
                            <p:stCondLst>
                              <p:cond delay="1500"/>
                            </p:stCondLst>
                            <p:childTnLst>
                              <p:par>
                                <p:cTn id="72" presetID="1" presetClass="entr" presetSubtype="0" fill="hold" nodeType="afterEffect">
                                  <p:stCondLst>
                                    <p:cond delay="0"/>
                                  </p:stCondLst>
                                  <p:childTnLst>
                                    <p:set>
                                      <p:cBhvr>
                                        <p:cTn id="73" dur="1" fill="hold">
                                          <p:stCondLst>
                                            <p:cond delay="0"/>
                                          </p:stCondLst>
                                        </p:cTn>
                                        <p:tgtEl>
                                          <p:spTgt spid="64"/>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22" presetClass="entr" presetSubtype="4" fill="hold" nodeType="click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wipe(down)">
                                      <p:cBhvr>
                                        <p:cTn id="78" dur="500"/>
                                        <p:tgtEl>
                                          <p:spTgt spid="44"/>
                                        </p:tgtEl>
                                      </p:cBhvr>
                                    </p:animEffect>
                                  </p:childTnLst>
                                </p:cTn>
                              </p:par>
                            </p:childTnLst>
                          </p:cTn>
                        </p:par>
                        <p:par>
                          <p:cTn id="79" fill="hold">
                            <p:stCondLst>
                              <p:cond delay="500"/>
                            </p:stCondLst>
                            <p:childTnLst>
                              <p:par>
                                <p:cTn id="80" presetID="1" presetClass="exit" presetSubtype="0" fill="hold" nodeType="afterEffect">
                                  <p:stCondLst>
                                    <p:cond delay="0"/>
                                  </p:stCondLst>
                                  <p:childTnLst>
                                    <p:set>
                                      <p:cBhvr>
                                        <p:cTn id="81" dur="1" fill="hold">
                                          <p:stCondLst>
                                            <p:cond delay="0"/>
                                          </p:stCondLst>
                                        </p:cTn>
                                        <p:tgtEl>
                                          <p:spTgt spid="44"/>
                                        </p:tgtEl>
                                        <p:attrNameLst>
                                          <p:attrName>style.visibility</p:attrName>
                                        </p:attrNameLst>
                                      </p:cBhvr>
                                      <p:to>
                                        <p:strVal val="hidden"/>
                                      </p:to>
                                    </p:set>
                                  </p:childTnLst>
                                </p:cTn>
                              </p:par>
                            </p:childTnLst>
                          </p:cTn>
                        </p:par>
                        <p:par>
                          <p:cTn id="82" fill="hold">
                            <p:stCondLst>
                              <p:cond delay="500"/>
                            </p:stCondLst>
                            <p:childTnLst>
                              <p:par>
                                <p:cTn id="83" presetID="22" presetClass="entr" presetSubtype="1" fill="hold" grpId="0" nodeType="after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wipe(up)">
                                      <p:cBhvr>
                                        <p:cTn id="85" dur="500"/>
                                        <p:tgtEl>
                                          <p:spTgt spid="43"/>
                                        </p:tgtEl>
                                      </p:cBhvr>
                                    </p:animEffect>
                                  </p:childTnLst>
                                </p:cTn>
                              </p:par>
                            </p:childTnLst>
                          </p:cTn>
                        </p:par>
                        <p:par>
                          <p:cTn id="86" fill="hold">
                            <p:stCondLst>
                              <p:cond delay="1000"/>
                            </p:stCondLst>
                            <p:childTnLst>
                              <p:par>
                                <p:cTn id="87" presetID="22" presetClass="entr" presetSubtype="1" fill="hold" grpId="0" nodeType="after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up)">
                                      <p:cBhvr>
                                        <p:cTn id="89" dur="500"/>
                                        <p:tgtEl>
                                          <p:spTgt spid="24"/>
                                        </p:tgtEl>
                                      </p:cBhvr>
                                    </p:animEffect>
                                  </p:childTnLst>
                                </p:cTn>
                              </p:par>
                            </p:childTnLst>
                          </p:cTn>
                        </p:par>
                        <p:par>
                          <p:cTn id="90" fill="hold">
                            <p:stCondLst>
                              <p:cond delay="1500"/>
                            </p:stCondLst>
                            <p:childTnLst>
                              <p:par>
                                <p:cTn id="91" presetID="22" presetClass="entr" presetSubtype="1" fill="hold" grpId="0" nodeType="after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up)">
                                      <p:cBhvr>
                                        <p:cTn id="93" dur="500"/>
                                        <p:tgtEl>
                                          <p:spTgt spid="37"/>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2" fill="hold" nodeType="clickEffect">
                                  <p:stCondLst>
                                    <p:cond delay="0"/>
                                  </p:stCondLst>
                                  <p:childTnLst>
                                    <p:set>
                                      <p:cBhvr>
                                        <p:cTn id="97" dur="1" fill="hold">
                                          <p:stCondLst>
                                            <p:cond delay="0"/>
                                          </p:stCondLst>
                                        </p:cTn>
                                        <p:tgtEl>
                                          <p:spTgt spid="42"/>
                                        </p:tgtEl>
                                        <p:attrNameLst>
                                          <p:attrName>style.visibility</p:attrName>
                                        </p:attrNameLst>
                                      </p:cBhvr>
                                      <p:to>
                                        <p:strVal val="visible"/>
                                      </p:to>
                                    </p:set>
                                    <p:animEffect transition="in" filter="wipe(right)">
                                      <p:cBhvr>
                                        <p:cTn id="98" dur="500"/>
                                        <p:tgtEl>
                                          <p:spTgt spid="42"/>
                                        </p:tgtEl>
                                      </p:cBhvr>
                                    </p:animEffec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nodeType="clickEffect">
                                  <p:stCondLst>
                                    <p:cond delay="0"/>
                                  </p:stCondLst>
                                  <p:childTnLst>
                                    <p:set>
                                      <p:cBhvr>
                                        <p:cTn id="102" dur="1" fill="hold">
                                          <p:stCondLst>
                                            <p:cond delay="0"/>
                                          </p:stCondLst>
                                        </p:cTn>
                                        <p:tgtEl>
                                          <p:spTgt spid="1026"/>
                                        </p:tgtEl>
                                        <p:attrNameLst>
                                          <p:attrName>style.visibility</p:attrName>
                                        </p:attrNameLst>
                                      </p:cBhvr>
                                      <p:to>
                                        <p:strVal val="visible"/>
                                      </p:to>
                                    </p:set>
                                  </p:childTnLst>
                                </p:cTn>
                              </p:par>
                            </p:childTnLst>
                          </p:cTn>
                        </p:par>
                        <p:par>
                          <p:cTn id="103" fill="hold">
                            <p:stCondLst>
                              <p:cond delay="0"/>
                            </p:stCondLst>
                            <p:childTnLst>
                              <p:par>
                                <p:cTn id="104" presetID="1" presetClass="exit" presetSubtype="0" fill="hold" nodeType="afterEffect">
                                  <p:stCondLst>
                                    <p:cond delay="0"/>
                                  </p:stCondLst>
                                  <p:childTnLst>
                                    <p:set>
                                      <p:cBhvr>
                                        <p:cTn id="105" dur="1" fill="hold">
                                          <p:stCondLst>
                                            <p:cond delay="0"/>
                                          </p:stCondLst>
                                        </p:cTn>
                                        <p:tgtEl>
                                          <p:spTgt spid="42"/>
                                        </p:tgtEl>
                                        <p:attrNameLst>
                                          <p:attrName>style.visibility</p:attrName>
                                        </p:attrNameLst>
                                      </p:cBhvr>
                                      <p:to>
                                        <p:strVal val="hidden"/>
                                      </p:to>
                                    </p:set>
                                  </p:childTnLst>
                                </p:cTn>
                              </p:par>
                            </p:childTnLst>
                          </p:cTn>
                        </p:par>
                      </p:childTnLst>
                    </p:cTn>
                  </p:par>
                  <p:par>
                    <p:cTn id="106" fill="hold">
                      <p:stCondLst>
                        <p:cond delay="indefinite"/>
                      </p:stCondLst>
                      <p:childTnLst>
                        <p:par>
                          <p:cTn id="107" fill="hold">
                            <p:stCondLst>
                              <p:cond delay="0"/>
                            </p:stCondLst>
                            <p:childTnLst>
                              <p:par>
                                <p:cTn id="108" presetID="1" presetClass="exit" presetSubtype="0" fill="hold" nodeType="clickEffect">
                                  <p:stCondLst>
                                    <p:cond delay="0"/>
                                  </p:stCondLst>
                                  <p:childTnLst>
                                    <p:set>
                                      <p:cBhvr>
                                        <p:cTn id="109" dur="1" fill="hold">
                                          <p:stCondLst>
                                            <p:cond delay="0"/>
                                          </p:stCondLst>
                                        </p:cTn>
                                        <p:tgtEl>
                                          <p:spTgt spid="1026"/>
                                        </p:tgtEl>
                                        <p:attrNameLst>
                                          <p:attrName>style.visibility</p:attrName>
                                        </p:attrNameLst>
                                      </p:cBhvr>
                                      <p:to>
                                        <p:strVal val="hidden"/>
                                      </p:to>
                                    </p:set>
                                  </p:childTnLst>
                                </p:cTn>
                              </p:par>
                            </p:childTnLst>
                          </p:cTn>
                        </p:par>
                        <p:par>
                          <p:cTn id="110" fill="hold">
                            <p:stCondLst>
                              <p:cond delay="0"/>
                            </p:stCondLst>
                            <p:childTnLst>
                              <p:par>
                                <p:cTn id="111" presetID="22" presetClass="entr" presetSubtype="1" fill="hold" grpId="0" nodeType="afterEffect">
                                  <p:stCondLst>
                                    <p:cond delay="0"/>
                                  </p:stCondLst>
                                  <p:childTnLst>
                                    <p:set>
                                      <p:cBhvr>
                                        <p:cTn id="112" dur="1" fill="hold">
                                          <p:stCondLst>
                                            <p:cond delay="0"/>
                                          </p:stCondLst>
                                        </p:cTn>
                                        <p:tgtEl>
                                          <p:spTgt spid="23"/>
                                        </p:tgtEl>
                                        <p:attrNameLst>
                                          <p:attrName>style.visibility</p:attrName>
                                        </p:attrNameLst>
                                      </p:cBhvr>
                                      <p:to>
                                        <p:strVal val="visible"/>
                                      </p:to>
                                    </p:set>
                                    <p:animEffect transition="in" filter="wipe(up)">
                                      <p:cBhvr>
                                        <p:cTn id="113" dur="500"/>
                                        <p:tgtEl>
                                          <p:spTgt spid="23"/>
                                        </p:tgtEl>
                                      </p:cBhvr>
                                    </p:animEffect>
                                  </p:childTnLst>
                                </p:cTn>
                              </p:par>
                            </p:childTnLst>
                          </p:cTn>
                        </p:par>
                        <p:par>
                          <p:cTn id="114" fill="hold">
                            <p:stCondLst>
                              <p:cond delay="500"/>
                            </p:stCondLst>
                            <p:childTnLst>
                              <p:par>
                                <p:cTn id="115" presetID="1" presetClass="entr" presetSubtype="0" fill="hold" nodeType="afterEffect">
                                  <p:stCondLst>
                                    <p:cond delay="0"/>
                                  </p:stCondLst>
                                  <p:childTnLst>
                                    <p:set>
                                      <p:cBhvr>
                                        <p:cTn id="116"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32" grpId="0" animBg="1"/>
      <p:bldP spid="37" grpId="0" animBg="1"/>
      <p:bldP spid="24" grpId="0" animBg="1"/>
      <p:bldP spid="3" grpId="0"/>
      <p:bldP spid="36" grpId="0"/>
      <p:bldP spid="38" grpId="0" animBg="1"/>
      <p:bldP spid="4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Upgrade (to HA VMM)</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31185786"/>
              </p:ext>
            </p:extLst>
          </p:nvPr>
        </p:nvGraphicFramePr>
        <p:xfrm>
          <a:off x="457200" y="1050930"/>
          <a:ext cx="8229600" cy="51673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TextBox 19"/>
          <p:cNvSpPr txBox="1"/>
          <p:nvPr/>
        </p:nvSpPr>
        <p:spPr>
          <a:xfrm>
            <a:off x="1772656" y="3078543"/>
            <a:ext cx="2296836" cy="738664"/>
          </a:xfrm>
          <a:prstGeom prst="rect">
            <a:avLst/>
          </a:prstGeom>
          <a:ln/>
        </p:spPr>
        <p:style>
          <a:lnRef idx="0">
            <a:schemeClr val="accent2"/>
          </a:lnRef>
          <a:fillRef idx="3">
            <a:schemeClr val="accent2"/>
          </a:fillRef>
          <a:effectRef idx="3">
            <a:schemeClr val="accent2"/>
          </a:effectRef>
          <a:fontRef idx="minor">
            <a:schemeClr val="lt1"/>
          </a:fontRef>
        </p:style>
        <p:txBody>
          <a:bodyPr wrap="square" rtlCol="0">
            <a:spAutoFit/>
          </a:bodyPr>
          <a:lstStyle/>
          <a:p>
            <a:endParaRPr lang="en-US" sz="1400" dirty="0" smtClean="0">
              <a:solidFill>
                <a:schemeClr val="bg1"/>
              </a:solidFill>
              <a:effectLst>
                <a:outerShdw blurRad="38100" dist="38100" dir="2700000" algn="tl">
                  <a:srgbClr val="000000">
                    <a:alpha val="43137"/>
                  </a:srgbClr>
                </a:outerShdw>
              </a:effectLst>
            </a:endParaRPr>
          </a:p>
          <a:p>
            <a:r>
              <a:rPr lang="en-US" sz="1400" dirty="0" smtClean="0">
                <a:solidFill>
                  <a:schemeClr val="tx1"/>
                </a:solidFill>
                <a:effectLst>
                  <a:outerShdw blurRad="38100" dist="38100" dir="2700000" algn="tl">
                    <a:srgbClr val="000000">
                      <a:alpha val="43137"/>
                    </a:srgbClr>
                  </a:outerShdw>
                </a:effectLst>
              </a:rPr>
              <a:t>Windows Server 2008 R2</a:t>
            </a:r>
          </a:p>
          <a:p>
            <a:endParaRPr lang="en-US" sz="1400" dirty="0">
              <a:solidFill>
                <a:schemeClr val="bg1"/>
              </a:solidFill>
              <a:effectLst>
                <a:outerShdw blurRad="38100" dist="38100" dir="2700000" algn="tl">
                  <a:srgbClr val="000000">
                    <a:alpha val="43137"/>
                  </a:srgbClr>
                </a:outerShdw>
              </a:effectLst>
            </a:endParaRPr>
          </a:p>
        </p:txBody>
      </p:sp>
      <p:sp>
        <p:nvSpPr>
          <p:cNvPr id="22" name="TextBox 21"/>
          <p:cNvSpPr txBox="1"/>
          <p:nvPr/>
        </p:nvSpPr>
        <p:spPr>
          <a:xfrm>
            <a:off x="5922999" y="5929574"/>
            <a:ext cx="2031905" cy="646331"/>
          </a:xfrm>
          <a:prstGeom prst="rect">
            <a:avLst/>
          </a:prstGeom>
          <a:ln/>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1200" dirty="0" smtClean="0">
                <a:solidFill>
                  <a:schemeClr val="bg1"/>
                </a:solidFill>
                <a:effectLst>
                  <a:outerShdw blurRad="38100" dist="38100" dir="2700000" algn="tl">
                    <a:srgbClr val="000000">
                      <a:alpha val="43137"/>
                    </a:srgbClr>
                  </a:outerShdw>
                </a:effectLst>
              </a:rPr>
              <a:t>VMM 2008 R2 SP1 Server</a:t>
            </a:r>
          </a:p>
          <a:p>
            <a:r>
              <a:rPr lang="en-US" sz="1200" dirty="0" smtClean="0">
                <a:solidFill>
                  <a:schemeClr val="bg1"/>
                </a:solidFill>
                <a:effectLst>
                  <a:outerShdw blurRad="38100" dist="38100" dir="2700000" algn="tl">
                    <a:srgbClr val="000000">
                      <a:alpha val="43137"/>
                    </a:srgbClr>
                  </a:outerShdw>
                </a:effectLst>
              </a:rPr>
              <a:t>VMM </a:t>
            </a:r>
            <a:r>
              <a:rPr lang="en-US" sz="1200" dirty="0">
                <a:solidFill>
                  <a:schemeClr val="bg1"/>
                </a:solidFill>
                <a:effectLst>
                  <a:outerShdw blurRad="38100" dist="38100" dir="2700000" algn="tl">
                    <a:srgbClr val="000000">
                      <a:alpha val="43137"/>
                    </a:srgbClr>
                  </a:outerShdw>
                </a:effectLst>
              </a:rPr>
              <a:t>2012 R2 SP1 </a:t>
            </a:r>
            <a:r>
              <a:rPr lang="en-US" sz="1200" dirty="0" smtClean="0">
                <a:solidFill>
                  <a:schemeClr val="bg1"/>
                </a:solidFill>
                <a:effectLst>
                  <a:outerShdw blurRad="38100" dist="38100" dir="2700000" algn="tl">
                    <a:srgbClr val="000000">
                      <a:alpha val="43137"/>
                    </a:srgbClr>
                  </a:outerShdw>
                </a:effectLst>
              </a:rPr>
              <a:t>Administrator Console</a:t>
            </a:r>
            <a:endParaRPr lang="en-US" sz="1200" dirty="0">
              <a:solidFill>
                <a:schemeClr val="bg1"/>
              </a:solidFill>
              <a:effectLst>
                <a:outerShdw blurRad="38100" dist="38100" dir="2700000" algn="tl">
                  <a:srgbClr val="000000">
                    <a:alpha val="43137"/>
                  </a:srgbClr>
                </a:outerShdw>
              </a:effectLst>
            </a:endParaRPr>
          </a:p>
        </p:txBody>
      </p:sp>
      <p:sp>
        <p:nvSpPr>
          <p:cNvPr id="23" name="TextBox 22"/>
          <p:cNvSpPr txBox="1"/>
          <p:nvPr/>
        </p:nvSpPr>
        <p:spPr>
          <a:xfrm>
            <a:off x="5261069" y="3810000"/>
            <a:ext cx="2132407" cy="738664"/>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smtClean="0">
                <a:effectLst>
                  <a:outerShdw blurRad="38100" dist="38100" dir="2700000" algn="tl">
                    <a:srgbClr val="000000">
                      <a:alpha val="43137"/>
                    </a:srgbClr>
                  </a:outerShdw>
                </a:effectLst>
              </a:rPr>
              <a:t>VMM 2012 </a:t>
            </a:r>
            <a:r>
              <a:rPr lang="en-US" sz="1400" dirty="0" err="1" smtClean="0">
                <a:effectLst>
                  <a:outerShdw blurRad="38100" dist="38100" dir="2700000" algn="tl">
                    <a:srgbClr val="000000">
                      <a:alpha val="43137"/>
                    </a:srgbClr>
                  </a:outerShdw>
                </a:effectLst>
              </a:rPr>
              <a:t>Mgmt</a:t>
            </a:r>
            <a:r>
              <a:rPr lang="en-US" sz="1400" dirty="0" smtClean="0">
                <a:effectLst>
                  <a:outerShdw blurRad="38100" dist="38100" dir="2700000" algn="tl">
                    <a:srgbClr val="000000">
                      <a:alpha val="43137"/>
                    </a:srgbClr>
                  </a:outerShdw>
                </a:effectLst>
              </a:rPr>
              <a:t> Server</a:t>
            </a:r>
          </a:p>
          <a:p>
            <a:r>
              <a:rPr lang="en-US" sz="1400" dirty="0" smtClean="0">
                <a:effectLst>
                  <a:outerShdw blurRad="38100" dist="38100" dir="2700000" algn="tl">
                    <a:srgbClr val="000000">
                      <a:alpha val="43137"/>
                    </a:srgbClr>
                  </a:outerShdw>
                </a:effectLst>
              </a:rPr>
              <a:t>VMM 2012 Console (Passive) </a:t>
            </a:r>
            <a:endParaRPr lang="en-US" sz="1400" dirty="0">
              <a:effectLst>
                <a:outerShdw blurRad="38100" dist="38100" dir="2700000" algn="tl">
                  <a:srgbClr val="000000">
                    <a:alpha val="43137"/>
                  </a:srgbClr>
                </a:outerShdw>
              </a:effectLst>
            </a:endParaRPr>
          </a:p>
        </p:txBody>
      </p:sp>
      <p:sp>
        <p:nvSpPr>
          <p:cNvPr id="26" name="TextBox 25"/>
          <p:cNvSpPr txBox="1"/>
          <p:nvPr/>
        </p:nvSpPr>
        <p:spPr>
          <a:xfrm>
            <a:off x="3657602" y="1573544"/>
            <a:ext cx="1967204" cy="307777"/>
          </a:xfrm>
          <a:prstGeom prst="rect">
            <a:avLst/>
          </a:prstGeom>
          <a:ln/>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sz="1400" dirty="0" smtClean="0">
                <a:solidFill>
                  <a:schemeClr val="bg1"/>
                </a:solidFill>
                <a:effectLst>
                  <a:outerShdw blurRad="38100" dist="38100" dir="2700000" algn="tl">
                    <a:srgbClr val="000000">
                      <a:alpha val="43137"/>
                    </a:srgbClr>
                  </a:outerShdw>
                </a:effectLst>
              </a:rPr>
              <a:t>Cluster Resources</a:t>
            </a:r>
            <a:endParaRPr lang="en-US" sz="1400" dirty="0">
              <a:solidFill>
                <a:schemeClr val="bg1"/>
              </a:solidFill>
              <a:effectLst>
                <a:outerShdw blurRad="38100" dist="38100" dir="2700000" algn="tl">
                  <a:srgbClr val="000000">
                    <a:alpha val="43137"/>
                  </a:srgbClr>
                </a:outerShdw>
              </a:effectLst>
            </a:endParaRPr>
          </a:p>
        </p:txBody>
      </p:sp>
      <p:sp>
        <p:nvSpPr>
          <p:cNvPr id="32" name="TextBox 31"/>
          <p:cNvSpPr txBox="1"/>
          <p:nvPr/>
        </p:nvSpPr>
        <p:spPr>
          <a:xfrm>
            <a:off x="153985" y="5325939"/>
            <a:ext cx="1884948" cy="523220"/>
          </a:xfrm>
          <a:prstGeom prst="rect">
            <a:avLst/>
          </a:prstGeom>
          <a:ln/>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1400" dirty="0" smtClean="0">
                <a:solidFill>
                  <a:schemeClr val="bg1"/>
                </a:solidFill>
                <a:effectLst>
                  <a:outerShdw blurRad="38100" dist="38100" dir="2700000" algn="tl">
                    <a:srgbClr val="000000">
                      <a:alpha val="43137"/>
                    </a:srgbClr>
                  </a:outerShdw>
                </a:effectLst>
              </a:rPr>
              <a:t>Active Directory</a:t>
            </a:r>
            <a:br>
              <a:rPr lang="en-US" sz="1400" dirty="0" smtClean="0">
                <a:solidFill>
                  <a:schemeClr val="bg1"/>
                </a:solidFill>
                <a:effectLst>
                  <a:outerShdw blurRad="38100" dist="38100" dir="2700000" algn="tl">
                    <a:srgbClr val="000000">
                      <a:alpha val="43137"/>
                    </a:srgbClr>
                  </a:outerShdw>
                </a:effectLst>
              </a:rPr>
            </a:br>
            <a:r>
              <a:rPr lang="en-US" sz="1400" dirty="0" smtClean="0">
                <a:solidFill>
                  <a:schemeClr val="bg1"/>
                </a:solidFill>
                <a:effectLst>
                  <a:outerShdw blurRad="38100" dist="38100" dir="2700000" algn="tl">
                    <a:srgbClr val="000000">
                      <a:alpha val="43137"/>
                    </a:srgbClr>
                  </a:outerShdw>
                </a:effectLst>
              </a:rPr>
              <a:t>DKM Group </a:t>
            </a:r>
          </a:p>
        </p:txBody>
      </p:sp>
      <p:sp>
        <p:nvSpPr>
          <p:cNvPr id="37" name="TextBox 36"/>
          <p:cNvSpPr txBox="1"/>
          <p:nvPr/>
        </p:nvSpPr>
        <p:spPr>
          <a:xfrm>
            <a:off x="153985" y="5867400"/>
            <a:ext cx="1884948" cy="523220"/>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smtClean="0">
                <a:effectLst>
                  <a:outerShdw blurRad="38100" dist="38100" dir="2700000" algn="tl">
                    <a:srgbClr val="000000">
                      <a:alpha val="43137"/>
                    </a:srgbClr>
                  </a:outerShdw>
                </a:effectLst>
              </a:rPr>
              <a:t>VMM Encryption Keys</a:t>
            </a:r>
          </a:p>
        </p:txBody>
      </p:sp>
      <p:grpSp>
        <p:nvGrpSpPr>
          <p:cNvPr id="40" name="Group 39"/>
          <p:cNvGrpSpPr/>
          <p:nvPr/>
        </p:nvGrpSpPr>
        <p:grpSpPr>
          <a:xfrm>
            <a:off x="1464303" y="4935683"/>
            <a:ext cx="1171880" cy="1241425"/>
            <a:chOff x="1425261" y="5136075"/>
            <a:chExt cx="1562100" cy="1241425"/>
          </a:xfrm>
        </p:grpSpPr>
        <p:pic>
          <p:nvPicPr>
            <p:cNvPr id="2052" name="Picture 4" descr="\\eventsql\dvd\Online_ART\DVD_Art_Sept-2-2010\Artwork_Imagery\Icons - Illustrations\_ VIRTUALIZATION ICONS\serve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25261" y="5136075"/>
              <a:ext cx="1562100" cy="1241425"/>
            </a:xfrm>
            <a:prstGeom prst="rect">
              <a:avLst/>
            </a:prstGeom>
            <a:noFill/>
            <a:extLst>
              <a:ext uri="{909E8E84-426E-40DD-AFC4-6F175D3DCCD1}">
                <a14:hiddenFill xmlns:a14="http://schemas.microsoft.com/office/drawing/2010/main">
                  <a:solidFill>
                    <a:srgbClr val="FFFFFF"/>
                  </a:solidFill>
                </a14:hiddenFill>
              </a:ext>
            </a:extLst>
          </p:spPr>
        </p:pic>
        <p:pic>
          <p:nvPicPr>
            <p:cNvPr id="2061" name="Picture 13" descr="\\eventsql\dvd\Online_ART\DVD_Art_Sept-2-2010\Artwork_Imagery\Shapes\Pyramid Triangle\MSN On Line triangles\triangle gold.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50522" y="5442470"/>
              <a:ext cx="536839" cy="463403"/>
            </a:xfrm>
            <a:prstGeom prst="rect">
              <a:avLst/>
            </a:prstGeom>
            <a:noFill/>
            <a:extLst>
              <a:ext uri="{909E8E84-426E-40DD-AFC4-6F175D3DCCD1}">
                <a14:hiddenFill xmlns:a14="http://schemas.microsoft.com/office/drawing/2010/main">
                  <a:solidFill>
                    <a:srgbClr val="FFFFFF"/>
                  </a:solidFill>
                </a14:hiddenFill>
              </a:ext>
            </a:extLst>
          </p:spPr>
        </p:pic>
      </p:grpSp>
      <p:pic>
        <p:nvPicPr>
          <p:cNvPr id="52" name="Picture 4" descr="\\eventsql\dvd\Online_ART\DVD_Art_Sept-2-2010\Artwork_Imagery\Icons - Illustrations\_ VIRTUALIZATION ICONS\serve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85722" y="2289891"/>
            <a:ext cx="1171880" cy="1241425"/>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5265150" y="2256629"/>
            <a:ext cx="2156103" cy="1546813"/>
            <a:chOff x="7018374" y="2256626"/>
            <a:chExt cx="2874054" cy="1546813"/>
          </a:xfrm>
        </p:grpSpPr>
        <p:sp>
          <p:nvSpPr>
            <p:cNvPr id="21" name="TextBox 20"/>
            <p:cNvSpPr txBox="1"/>
            <p:nvPr/>
          </p:nvSpPr>
          <p:spPr>
            <a:xfrm>
              <a:off x="7018374" y="3064775"/>
              <a:ext cx="2874054" cy="738664"/>
            </a:xfrm>
            <a:prstGeom prst="rect">
              <a:avLst/>
            </a:prstGeom>
            <a:ln/>
          </p:spPr>
          <p:style>
            <a:lnRef idx="0">
              <a:schemeClr val="accent2"/>
            </a:lnRef>
            <a:fillRef idx="3">
              <a:schemeClr val="accent2"/>
            </a:fillRef>
            <a:effectRef idx="3">
              <a:schemeClr val="accent2"/>
            </a:effectRef>
            <a:fontRef idx="minor">
              <a:schemeClr val="lt1"/>
            </a:fontRef>
          </p:style>
          <p:txBody>
            <a:bodyPr wrap="none" rtlCol="0">
              <a:spAutoFit/>
            </a:bodyPr>
            <a:lstStyle/>
            <a:p>
              <a:endParaRPr lang="en-US" sz="1400" dirty="0">
                <a:solidFill>
                  <a:schemeClr val="bg1"/>
                </a:solidFill>
                <a:effectLst>
                  <a:outerShdw blurRad="38100" dist="38100" dir="2700000" algn="tl">
                    <a:srgbClr val="000000">
                      <a:alpha val="43137"/>
                    </a:srgbClr>
                  </a:outerShdw>
                </a:effectLst>
              </a:endParaRPr>
            </a:p>
            <a:p>
              <a:r>
                <a:rPr lang="en-US" sz="1400" dirty="0" smtClean="0">
                  <a:solidFill>
                    <a:schemeClr val="tx1"/>
                  </a:solidFill>
                  <a:effectLst>
                    <a:outerShdw blurRad="38100" dist="38100" dir="2700000" algn="tl">
                      <a:srgbClr val="000000">
                        <a:alpha val="43137"/>
                      </a:srgbClr>
                    </a:outerShdw>
                  </a:effectLst>
                </a:rPr>
                <a:t>Windows </a:t>
              </a:r>
              <a:r>
                <a:rPr lang="en-US" sz="1400" dirty="0">
                  <a:solidFill>
                    <a:schemeClr val="tx1"/>
                  </a:solidFill>
                  <a:effectLst>
                    <a:outerShdw blurRad="38100" dist="38100" dir="2700000" algn="tl">
                      <a:srgbClr val="000000">
                        <a:alpha val="43137"/>
                      </a:srgbClr>
                    </a:outerShdw>
                  </a:effectLst>
                </a:rPr>
                <a:t>Server 2008 </a:t>
              </a:r>
              <a:r>
                <a:rPr lang="en-US" sz="1400" dirty="0" smtClean="0">
                  <a:solidFill>
                    <a:schemeClr val="tx1"/>
                  </a:solidFill>
                  <a:effectLst>
                    <a:outerShdw blurRad="38100" dist="38100" dir="2700000" algn="tl">
                      <a:srgbClr val="000000">
                        <a:alpha val="43137"/>
                      </a:srgbClr>
                    </a:outerShdw>
                  </a:effectLst>
                </a:rPr>
                <a:t>R2</a:t>
              </a:r>
            </a:p>
            <a:p>
              <a:endParaRPr lang="en-US" sz="1400" dirty="0">
                <a:solidFill>
                  <a:schemeClr val="bg1"/>
                </a:solidFill>
                <a:effectLst>
                  <a:outerShdw blurRad="38100" dist="38100" dir="2700000" algn="tl">
                    <a:srgbClr val="000000">
                      <a:alpha val="43137"/>
                    </a:srgbClr>
                  </a:outerShdw>
                </a:effectLst>
              </a:endParaRPr>
            </a:p>
          </p:txBody>
        </p:sp>
        <p:pic>
          <p:nvPicPr>
            <p:cNvPr id="53" name="Picture 4" descr="\\eventsql\dvd\Online_ART\DVD_Art_Sept-2-2010\Artwork_Imagery\Icons - Illustrations\_ VIRTUALIZATION ICONS\serve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87424" y="2256626"/>
              <a:ext cx="1562100" cy="12414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9" name="Group 38"/>
          <p:cNvGrpSpPr/>
          <p:nvPr/>
        </p:nvGrpSpPr>
        <p:grpSpPr>
          <a:xfrm>
            <a:off x="3437268" y="4501324"/>
            <a:ext cx="2437719" cy="1799953"/>
            <a:chOff x="4581829" y="4501324"/>
            <a:chExt cx="3249443" cy="1799953"/>
          </a:xfrm>
        </p:grpSpPr>
        <p:pic>
          <p:nvPicPr>
            <p:cNvPr id="2054" name="Picture 6" descr="\\eventsql\dvd\Online_ART\DVD_Art_Sept-2-2010\Artwork_Imagery\Icons - Illustrations\_ XML ICONS\Database 4 blue.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184436" y="4501324"/>
              <a:ext cx="1766153" cy="143752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4581829" y="5993500"/>
              <a:ext cx="3249443" cy="307777"/>
            </a:xfrm>
            <a:prstGeom prst="rect">
              <a:avLst/>
            </a:prstGeom>
            <a:ln/>
          </p:spPr>
          <p:style>
            <a:lnRef idx="0">
              <a:schemeClr val="accent1"/>
            </a:lnRef>
            <a:fillRef idx="3">
              <a:schemeClr val="accent1"/>
            </a:fillRef>
            <a:effectRef idx="3">
              <a:schemeClr val="accent1"/>
            </a:effectRef>
            <a:fontRef idx="minor">
              <a:schemeClr val="lt1"/>
            </a:fontRef>
          </p:style>
          <p:txBody>
            <a:bodyPr wrap="none" rtlCol="0">
              <a:spAutoFit/>
            </a:bodyPr>
            <a:lstStyle/>
            <a:p>
              <a:r>
                <a:rPr lang="en-US" sz="1400" dirty="0" smtClean="0">
                  <a:solidFill>
                    <a:schemeClr val="bg1"/>
                  </a:solidFill>
                  <a:effectLst>
                    <a:outerShdw blurRad="38100" dist="38100" dir="2700000" algn="tl">
                      <a:srgbClr val="000000">
                        <a:alpha val="43137"/>
                      </a:srgbClr>
                    </a:outerShdw>
                  </a:effectLst>
                </a:rPr>
                <a:t>VMM 2008 R2 SP1 Database</a:t>
              </a:r>
              <a:endParaRPr lang="en-US" sz="1400" dirty="0">
                <a:solidFill>
                  <a:schemeClr val="bg1"/>
                </a:solidFill>
                <a:effectLst>
                  <a:outerShdw blurRad="38100" dist="38100" dir="2700000" algn="tl">
                    <a:srgbClr val="000000">
                      <a:alpha val="43137"/>
                    </a:srgbClr>
                  </a:outerShdw>
                </a:effectLst>
              </a:endParaRPr>
            </a:p>
          </p:txBody>
        </p:sp>
      </p:grpSp>
      <p:pic>
        <p:nvPicPr>
          <p:cNvPr id="2060" name="Picture 12" descr="\\eventsql\dvd\Online_ART\DVD_Art_Sept-2-2010\Artwork_Imagery\Icons - Illustrations\_ XML ICONS\Database blue.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370713" y="2518990"/>
            <a:ext cx="540985" cy="920405"/>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eventsql\dvd\Online_ART\DVD_Art_Sept-2-2010\Artwork_Imagery\Shapes\Arrows\Straight\red up arrow.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rot="16200000">
            <a:off x="4987447" y="2338471"/>
            <a:ext cx="800100" cy="1014677"/>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14" descr="\\eventsql\dvd\Online_ART\DVD_Art_Sept-2-2010\Artwork_Imagery\Shapes\Arrows\Straight\red up arrow.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rot="5400000">
            <a:off x="3508382" y="2332721"/>
            <a:ext cx="800100" cy="1014677"/>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3657604" y="1905000"/>
            <a:ext cx="1967205" cy="523220"/>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US" sz="1400" dirty="0" smtClean="0">
                <a:effectLst>
                  <a:outerShdw blurRad="38100" dist="38100" dir="2700000" algn="tl">
                    <a:srgbClr val="000000">
                      <a:alpha val="43137"/>
                    </a:srgbClr>
                  </a:outerShdw>
                </a:effectLst>
              </a:rPr>
              <a:t>VMM Cluster Resources</a:t>
            </a:r>
            <a:endParaRPr lang="en-US" sz="1400" dirty="0">
              <a:effectLst>
                <a:outerShdw blurRad="38100" dist="38100" dir="2700000" algn="tl">
                  <a:srgbClr val="000000">
                    <a:alpha val="43137"/>
                  </a:srgbClr>
                </a:outerShdw>
              </a:effectLst>
            </a:endParaRPr>
          </a:p>
        </p:txBody>
      </p:sp>
      <p:grpSp>
        <p:nvGrpSpPr>
          <p:cNvPr id="41" name="Group 40"/>
          <p:cNvGrpSpPr/>
          <p:nvPr/>
        </p:nvGrpSpPr>
        <p:grpSpPr>
          <a:xfrm>
            <a:off x="278901" y="2877338"/>
            <a:ext cx="1493754" cy="1163364"/>
            <a:chOff x="371771" y="2877338"/>
            <a:chExt cx="1991153" cy="1163364"/>
          </a:xfrm>
        </p:grpSpPr>
        <p:pic>
          <p:nvPicPr>
            <p:cNvPr id="60" name="Picture 14" descr="\\eventsql\dvd\Online_ART\DVD_Art_Sept-2-2010\Artwork_Imagery\Shapes\Arrows\Straight\red up arrow.png"/>
            <p:cNvPicPr>
              <a:picLocks noChangeAspect="1" noChangeArrowheads="1"/>
            </p:cNvPicPr>
            <p:nvPr/>
          </p:nvPicPr>
          <p:blipFill>
            <a:blip r:embed="rId12">
              <a:extLst>
                <a:ext uri="{BEBA8EAE-BF5A-486C-A8C5-ECC9F3942E4B}">
                  <a14:imgProps xmlns:a14="http://schemas.microsoft.com/office/drawing/2010/main">
                    <a14:imgLayer r:embed="rId1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5400000">
              <a:off x="1286599" y="2863932"/>
              <a:ext cx="8001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2" descr="\\eventsql\dvd\Online_ART\DVD_Art_Sept-2-2010\Artwork_Imagery\Icons - Illustrations\_ VISTA STYLE\compact dvd disk.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1771" y="2877338"/>
              <a:ext cx="1163364" cy="1163364"/>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42" name="Group 41"/>
          <p:cNvGrpSpPr/>
          <p:nvPr/>
        </p:nvGrpSpPr>
        <p:grpSpPr>
          <a:xfrm>
            <a:off x="7303956" y="2877338"/>
            <a:ext cx="1736451" cy="1163364"/>
            <a:chOff x="9736070" y="2877338"/>
            <a:chExt cx="2314665" cy="1163364"/>
          </a:xfrm>
        </p:grpSpPr>
        <p:pic>
          <p:nvPicPr>
            <p:cNvPr id="70" name="Picture 14" descr="\\eventsql\dvd\Online_ART\DVD_Art_Sept-2-2010\Artwork_Imagery\Shapes\Arrows\Straight\red up arrow.png"/>
            <p:cNvPicPr>
              <a:picLocks noChangeAspect="1" noChangeArrowheads="1"/>
            </p:cNvPicPr>
            <p:nvPr/>
          </p:nvPicPr>
          <p:blipFill>
            <a:blip r:embed="rId12">
              <a:extLst>
                <a:ext uri="{BEBA8EAE-BF5A-486C-A8C5-ECC9F3942E4B}">
                  <a14:imgProps xmlns:a14="http://schemas.microsoft.com/office/drawing/2010/main">
                    <a14:imgLayer r:embed="rId1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16200000">
              <a:off x="10012295" y="2863932"/>
              <a:ext cx="8001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2" descr="\\eventsql\dvd\Online_ART\DVD_Art_Sept-2-2010\Artwork_Imagery\Icons - Illustrations\_ VISTA STYLE\compact dvd disk.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887371" y="2877338"/>
              <a:ext cx="1163364" cy="1163364"/>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3" name="Rectangle 2"/>
          <p:cNvSpPr/>
          <p:nvPr/>
        </p:nvSpPr>
        <p:spPr>
          <a:xfrm>
            <a:off x="1778893" y="3066313"/>
            <a:ext cx="1642698" cy="738664"/>
          </a:xfrm>
          <a:prstGeom prst="rect">
            <a:avLst/>
          </a:prstGeom>
        </p:spPr>
        <p:txBody>
          <a:bodyPr wrap="square">
            <a:spAutoFit/>
          </a:bodyPr>
          <a:lstStyle/>
          <a:p>
            <a:r>
              <a:rPr lang="en-US" sz="1400" dirty="0">
                <a:solidFill>
                  <a:schemeClr val="bg1"/>
                </a:solidFill>
                <a:effectLst>
                  <a:outerShdw blurRad="38100" dist="38100" dir="2700000" algn="tl">
                    <a:srgbClr val="000000">
                      <a:alpha val="43137"/>
                    </a:srgbClr>
                  </a:outerShdw>
                </a:effectLst>
              </a:rPr>
              <a:t>Node1</a:t>
            </a:r>
          </a:p>
          <a:p>
            <a:endParaRPr lang="en-US" sz="1400" dirty="0" smtClean="0">
              <a:solidFill>
                <a:schemeClr val="bg1"/>
              </a:solidFill>
              <a:effectLst>
                <a:outerShdw blurRad="38100" dist="38100" dir="2700000" algn="tl">
                  <a:srgbClr val="000000">
                    <a:alpha val="43137"/>
                  </a:srgbClr>
                </a:outerShdw>
              </a:effectLst>
            </a:endParaRPr>
          </a:p>
          <a:p>
            <a:r>
              <a:rPr lang="en-US" sz="1400" dirty="0" smtClean="0">
                <a:solidFill>
                  <a:schemeClr val="bg1"/>
                </a:solidFill>
                <a:effectLst>
                  <a:outerShdw blurRad="38100" dist="38100" dir="2700000" algn="tl">
                    <a:srgbClr val="000000">
                      <a:alpha val="43137"/>
                    </a:srgbClr>
                  </a:outerShdw>
                </a:effectLst>
              </a:rPr>
              <a:t>Failover </a:t>
            </a:r>
            <a:r>
              <a:rPr lang="en-US" sz="1400" dirty="0">
                <a:solidFill>
                  <a:schemeClr val="bg1"/>
                </a:solidFill>
                <a:effectLst>
                  <a:outerShdw blurRad="38100" dist="38100" dir="2700000" algn="tl">
                    <a:srgbClr val="000000">
                      <a:alpha val="43137"/>
                    </a:srgbClr>
                  </a:outerShdw>
                </a:effectLst>
              </a:rPr>
              <a:t>Clustering</a:t>
            </a:r>
          </a:p>
        </p:txBody>
      </p:sp>
      <p:sp>
        <p:nvSpPr>
          <p:cNvPr id="36" name="Rectangle 35"/>
          <p:cNvSpPr/>
          <p:nvPr/>
        </p:nvSpPr>
        <p:spPr>
          <a:xfrm>
            <a:off x="5258774" y="3066313"/>
            <a:ext cx="1642698" cy="738664"/>
          </a:xfrm>
          <a:prstGeom prst="rect">
            <a:avLst/>
          </a:prstGeom>
        </p:spPr>
        <p:txBody>
          <a:bodyPr wrap="square">
            <a:spAutoFit/>
          </a:bodyPr>
          <a:lstStyle/>
          <a:p>
            <a:r>
              <a:rPr lang="en-US" sz="1400" dirty="0" smtClean="0">
                <a:solidFill>
                  <a:schemeClr val="bg1"/>
                </a:solidFill>
                <a:effectLst>
                  <a:outerShdw blurRad="38100" dist="38100" dir="2700000" algn="tl">
                    <a:srgbClr val="000000">
                      <a:alpha val="43137"/>
                    </a:srgbClr>
                  </a:outerShdw>
                </a:effectLst>
              </a:rPr>
              <a:t>Node2</a:t>
            </a:r>
            <a:endParaRPr lang="en-US" sz="1400" dirty="0">
              <a:solidFill>
                <a:schemeClr val="bg1"/>
              </a:solidFill>
              <a:effectLst>
                <a:outerShdw blurRad="38100" dist="38100" dir="2700000" algn="tl">
                  <a:srgbClr val="000000">
                    <a:alpha val="43137"/>
                  </a:srgbClr>
                </a:outerShdw>
              </a:effectLst>
            </a:endParaRPr>
          </a:p>
          <a:p>
            <a:endParaRPr lang="en-US" sz="1400" dirty="0" smtClean="0">
              <a:solidFill>
                <a:schemeClr val="bg1"/>
              </a:solidFill>
              <a:effectLst>
                <a:outerShdw blurRad="38100" dist="38100" dir="2700000" algn="tl">
                  <a:srgbClr val="000000">
                    <a:alpha val="43137"/>
                  </a:srgbClr>
                </a:outerShdw>
              </a:effectLst>
            </a:endParaRPr>
          </a:p>
          <a:p>
            <a:r>
              <a:rPr lang="en-US" sz="1400" dirty="0" smtClean="0">
                <a:solidFill>
                  <a:schemeClr val="bg1"/>
                </a:solidFill>
                <a:effectLst>
                  <a:outerShdw blurRad="38100" dist="38100" dir="2700000" algn="tl">
                    <a:srgbClr val="000000">
                      <a:alpha val="43137"/>
                    </a:srgbClr>
                  </a:outerShdw>
                </a:effectLst>
              </a:rPr>
              <a:t>Failover </a:t>
            </a:r>
            <a:r>
              <a:rPr lang="en-US" sz="1400" dirty="0">
                <a:solidFill>
                  <a:schemeClr val="bg1"/>
                </a:solidFill>
                <a:effectLst>
                  <a:outerShdw blurRad="38100" dist="38100" dir="2700000" algn="tl">
                    <a:srgbClr val="000000">
                      <a:alpha val="43137"/>
                    </a:srgbClr>
                  </a:outerShdw>
                </a:effectLst>
              </a:rPr>
              <a:t>Clustering</a:t>
            </a:r>
          </a:p>
        </p:txBody>
      </p:sp>
      <p:sp>
        <p:nvSpPr>
          <p:cNvPr id="38" name="TextBox 37"/>
          <p:cNvSpPr txBox="1"/>
          <p:nvPr/>
        </p:nvSpPr>
        <p:spPr>
          <a:xfrm>
            <a:off x="1753656" y="3833336"/>
            <a:ext cx="2315836" cy="738664"/>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1400" dirty="0" smtClean="0">
                <a:effectLst>
                  <a:outerShdw blurRad="38100" dist="38100" dir="2700000" algn="tl">
                    <a:srgbClr val="000000">
                      <a:alpha val="43137"/>
                    </a:srgbClr>
                  </a:outerShdw>
                </a:effectLst>
              </a:rPr>
              <a:t>VMM 2012 </a:t>
            </a:r>
            <a:r>
              <a:rPr lang="en-US" sz="1400" dirty="0" err="1" smtClean="0">
                <a:effectLst>
                  <a:outerShdw blurRad="38100" dist="38100" dir="2700000" algn="tl">
                    <a:srgbClr val="000000">
                      <a:alpha val="43137"/>
                    </a:srgbClr>
                  </a:outerShdw>
                </a:effectLst>
              </a:rPr>
              <a:t>Mgmt</a:t>
            </a:r>
            <a:r>
              <a:rPr lang="en-US" sz="1400" dirty="0" smtClean="0">
                <a:effectLst>
                  <a:outerShdw blurRad="38100" dist="38100" dir="2700000" algn="tl">
                    <a:srgbClr val="000000">
                      <a:alpha val="43137"/>
                    </a:srgbClr>
                  </a:outerShdw>
                </a:effectLst>
              </a:rPr>
              <a:t> Server</a:t>
            </a:r>
          </a:p>
          <a:p>
            <a:r>
              <a:rPr lang="en-US" sz="1400" dirty="0" smtClean="0">
                <a:effectLst>
                  <a:outerShdw blurRad="38100" dist="38100" dir="2700000" algn="tl">
                    <a:srgbClr val="000000">
                      <a:alpha val="43137"/>
                    </a:srgbClr>
                  </a:outerShdw>
                </a:effectLst>
              </a:rPr>
              <a:t>VMM 2012 Console (Active)</a:t>
            </a:r>
            <a:endParaRPr lang="en-US" sz="1400" dirty="0">
              <a:effectLst>
                <a:outerShdw blurRad="38100" dist="38100" dir="2700000" algn="tl">
                  <a:srgbClr val="000000">
                    <a:alpha val="43137"/>
                  </a:srgbClr>
                </a:outerShdw>
              </a:effectLst>
            </a:endParaRPr>
          </a:p>
        </p:txBody>
      </p:sp>
      <p:sp>
        <p:nvSpPr>
          <p:cNvPr id="43" name="TextBox 42"/>
          <p:cNvSpPr txBox="1"/>
          <p:nvPr/>
        </p:nvSpPr>
        <p:spPr>
          <a:xfrm>
            <a:off x="3437267" y="6012875"/>
            <a:ext cx="2437720" cy="307777"/>
          </a:xfrm>
          <a:prstGeom prst="rect">
            <a:avLst/>
          </a:prstGeom>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US" sz="1400" dirty="0" smtClean="0">
                <a:effectLst>
                  <a:outerShdw blurRad="38100" dist="38100" dir="2700000" algn="tl">
                    <a:srgbClr val="000000">
                      <a:alpha val="43137"/>
                    </a:srgbClr>
                  </a:outerShdw>
                </a:effectLst>
              </a:rPr>
              <a:t>VMM 2012 Database</a:t>
            </a:r>
            <a:endParaRPr lang="en-US" sz="1400" dirty="0">
              <a:effectLst>
                <a:outerShdw blurRad="38100" dist="38100" dir="2700000" algn="tl">
                  <a:srgbClr val="000000">
                    <a:alpha val="43137"/>
                  </a:srgbClr>
                </a:outerShdw>
              </a:effectLst>
            </a:endParaRPr>
          </a:p>
        </p:txBody>
      </p:sp>
      <p:pic>
        <p:nvPicPr>
          <p:cNvPr id="44" name="Picture 14" descr="\\eventsql\dvd\Online_ART\DVD_Art_Sept-2-2010\Artwork_Imagery\Shapes\Arrows\Straight\red up arrow.png"/>
          <p:cNvPicPr>
            <a:picLocks noChangeAspect="1" noChangeArrowheads="1"/>
          </p:cNvPicPr>
          <p:nvPr/>
        </p:nvPicPr>
        <p:blipFill>
          <a:blip r:embed="rId15">
            <a:extLst>
              <a:ext uri="{BEBA8EAE-BF5A-486C-A8C5-ECC9F3942E4B}">
                <a14:imgProps xmlns:a14="http://schemas.microsoft.com/office/drawing/2010/main">
                  <a14:imgLayer r:embed="rId13">
                    <a14:imgEffect>
                      <a14:sharpenSoften amount="-10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4069492" y="5325939"/>
            <a:ext cx="964657" cy="1190357"/>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14" descr="\\eventsql\dvd\Online_ART\DVD_Art_Sept-2-2010\Artwork_Imagery\Shapes\Arrows\Straight\red up arrow.png"/>
          <p:cNvPicPr>
            <a:picLocks noChangeAspect="1" noChangeArrowheads="1"/>
          </p:cNvPicPr>
          <p:nvPr/>
        </p:nvPicPr>
        <p:blipFill>
          <a:blip r:embed="rId15">
            <a:extLst>
              <a:ext uri="{BEBA8EAE-BF5A-486C-A8C5-ECC9F3942E4B}">
                <a14:imgProps xmlns:a14="http://schemas.microsoft.com/office/drawing/2010/main">
                  <a14:imgLayer r:embed="rId13">
                    <a14:imgEffect>
                      <a14:sharpenSoften amount="-10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10800000">
            <a:off x="6456622" y="5676040"/>
            <a:ext cx="964657" cy="1190357"/>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259902" y="3089905"/>
            <a:ext cx="1493754" cy="1594251"/>
            <a:chOff x="346445" y="3110925"/>
            <a:chExt cx="1991153" cy="1594251"/>
          </a:xfrm>
        </p:grpSpPr>
        <p:grpSp>
          <p:nvGrpSpPr>
            <p:cNvPr id="46" name="Group 45"/>
            <p:cNvGrpSpPr/>
            <p:nvPr/>
          </p:nvGrpSpPr>
          <p:grpSpPr>
            <a:xfrm>
              <a:off x="346445" y="3110925"/>
              <a:ext cx="1991153" cy="1163364"/>
              <a:chOff x="371771" y="2877338"/>
              <a:chExt cx="1991153" cy="1163364"/>
            </a:xfrm>
          </p:grpSpPr>
          <p:pic>
            <p:nvPicPr>
              <p:cNvPr id="47" name="Picture 14" descr="\\eventsql\dvd\Online_ART\DVD_Art_Sept-2-2010\Artwork_Imagery\Shapes\Arrows\Straight\red up arrow.png"/>
              <p:cNvPicPr>
                <a:picLocks noChangeAspect="1" noChangeArrowheads="1"/>
              </p:cNvPicPr>
              <p:nvPr/>
            </p:nvPicPr>
            <p:blipFill>
              <a:blip r:embed="rId12">
                <a:extLst>
                  <a:ext uri="{BEBA8EAE-BF5A-486C-A8C5-ECC9F3942E4B}">
                    <a14:imgProps xmlns:a14="http://schemas.microsoft.com/office/drawing/2010/main">
                      <a14:imgLayer r:embed="rId1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5400000">
                <a:off x="1286599" y="2863932"/>
                <a:ext cx="8001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 descr="\\eventsql\dvd\Online_ART\DVD_Art_Sept-2-2010\Artwork_Imagery\Icons - Illustrations\_ VISTA STYLE\compact dvd disk.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1771" y="2877338"/>
                <a:ext cx="1163364" cy="1163364"/>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5" name="TextBox 4"/>
            <p:cNvSpPr txBox="1"/>
            <p:nvPr/>
          </p:nvSpPr>
          <p:spPr>
            <a:xfrm>
              <a:off x="371770" y="4274289"/>
              <a:ext cx="1846179" cy="430887"/>
            </a:xfrm>
            <a:prstGeom prst="rect">
              <a:avLst/>
            </a:prstGeom>
            <a:noFill/>
          </p:spPr>
          <p:txBody>
            <a:bodyPr wrap="none" lIns="0" tIns="0" rIns="0" bIns="0" rtlCol="0">
              <a:spAutoFit/>
            </a:bodyPr>
            <a:lstStyle/>
            <a:p>
              <a:r>
                <a:rPr lang="en-US" sz="14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Install VMM 2012</a:t>
              </a:r>
            </a:p>
            <a:p>
              <a:r>
                <a:rPr lang="en-US" sz="1400" dirty="0" err="1" smtClean="0">
                  <a:gradFill>
                    <a:gsLst>
                      <a:gs pos="0">
                        <a:schemeClr val="tx1"/>
                      </a:gs>
                      <a:gs pos="86000">
                        <a:schemeClr val="tx1"/>
                      </a:gs>
                    </a:gsLst>
                    <a:lin ang="5400000" scaled="0"/>
                  </a:gradFill>
                  <a:effectLst>
                    <a:outerShdw blurRad="38100" dist="38100" dir="2700000" algn="tl">
                      <a:srgbClr val="000000">
                        <a:alpha val="43137"/>
                      </a:srgbClr>
                    </a:outerShdw>
                  </a:effectLst>
                </a:rPr>
                <a:t>Prereqs</a:t>
              </a:r>
              <a:endParaRPr lang="en-US" sz="1400" dirty="0" smtClean="0">
                <a:gradFill>
                  <a:gsLst>
                    <a:gs pos="0">
                      <a:schemeClr val="tx1"/>
                    </a:gs>
                    <a:gs pos="86000">
                      <a:schemeClr val="tx1"/>
                    </a:gs>
                  </a:gsLst>
                  <a:lin ang="5400000" scaled="0"/>
                </a:gradFill>
                <a:effectLst>
                  <a:outerShdw blurRad="38100" dist="38100" dir="2700000" algn="tl">
                    <a:srgbClr val="000000">
                      <a:alpha val="43137"/>
                    </a:srgbClr>
                  </a:outerShdw>
                </a:effectLst>
              </a:endParaRPr>
            </a:p>
          </p:txBody>
        </p:sp>
      </p:grpSp>
      <p:grpSp>
        <p:nvGrpSpPr>
          <p:cNvPr id="8" name="Group 7"/>
          <p:cNvGrpSpPr/>
          <p:nvPr/>
        </p:nvGrpSpPr>
        <p:grpSpPr>
          <a:xfrm>
            <a:off x="7300018" y="3071778"/>
            <a:ext cx="1736452" cy="1511933"/>
            <a:chOff x="9730820" y="3071778"/>
            <a:chExt cx="2314665" cy="1511933"/>
          </a:xfrm>
        </p:grpSpPr>
        <p:grpSp>
          <p:nvGrpSpPr>
            <p:cNvPr id="57" name="Group 56"/>
            <p:cNvGrpSpPr/>
            <p:nvPr/>
          </p:nvGrpSpPr>
          <p:grpSpPr>
            <a:xfrm>
              <a:off x="9730820" y="3071778"/>
              <a:ext cx="2314665" cy="1163364"/>
              <a:chOff x="9736070" y="2877338"/>
              <a:chExt cx="2314665" cy="1163364"/>
            </a:xfrm>
          </p:grpSpPr>
          <p:pic>
            <p:nvPicPr>
              <p:cNvPr id="58" name="Picture 14" descr="\\eventsql\dvd\Online_ART\DVD_Art_Sept-2-2010\Artwork_Imagery\Shapes\Arrows\Straight\red up arrow.png"/>
              <p:cNvPicPr>
                <a:picLocks noChangeAspect="1" noChangeArrowheads="1"/>
              </p:cNvPicPr>
              <p:nvPr/>
            </p:nvPicPr>
            <p:blipFill>
              <a:blip r:embed="rId12">
                <a:extLst>
                  <a:ext uri="{BEBA8EAE-BF5A-486C-A8C5-ECC9F3942E4B}">
                    <a14:imgProps xmlns:a14="http://schemas.microsoft.com/office/drawing/2010/main">
                      <a14:imgLayer r:embed="rId1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16200000">
                <a:off x="10012295" y="2863932"/>
                <a:ext cx="800100" cy="1352550"/>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2" descr="\\eventsql\dvd\Online_ART\DVD_Art_Sept-2-2010\Artwork_Imagery\Icons - Illustrations\_ VISTA STYLE\compact dvd disk.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887371" y="2877338"/>
                <a:ext cx="1163364" cy="1163364"/>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62" name="TextBox 61"/>
            <p:cNvSpPr txBox="1"/>
            <p:nvPr/>
          </p:nvSpPr>
          <p:spPr>
            <a:xfrm>
              <a:off x="9855399" y="4152824"/>
              <a:ext cx="1846178" cy="430887"/>
            </a:xfrm>
            <a:prstGeom prst="rect">
              <a:avLst/>
            </a:prstGeom>
            <a:noFill/>
          </p:spPr>
          <p:txBody>
            <a:bodyPr wrap="none" lIns="0" tIns="0" rIns="0" bIns="0" rtlCol="0">
              <a:spAutoFit/>
            </a:bodyPr>
            <a:lstStyle/>
            <a:p>
              <a:r>
                <a:rPr lang="en-US" sz="14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Install VMM 2012</a:t>
              </a:r>
            </a:p>
            <a:p>
              <a:r>
                <a:rPr lang="en-US" sz="1400" dirty="0" err="1" smtClean="0">
                  <a:gradFill>
                    <a:gsLst>
                      <a:gs pos="0">
                        <a:schemeClr val="tx1"/>
                      </a:gs>
                      <a:gs pos="86000">
                        <a:schemeClr val="tx1"/>
                      </a:gs>
                    </a:gsLst>
                    <a:lin ang="5400000" scaled="0"/>
                  </a:gradFill>
                  <a:effectLst>
                    <a:outerShdw blurRad="38100" dist="38100" dir="2700000" algn="tl">
                      <a:srgbClr val="000000">
                        <a:alpha val="43137"/>
                      </a:srgbClr>
                    </a:outerShdw>
                  </a:effectLst>
                </a:rPr>
                <a:t>Prereqs</a:t>
              </a:r>
              <a:endParaRPr lang="en-US" sz="1400" dirty="0" smtClean="0">
                <a:gradFill>
                  <a:gsLst>
                    <a:gs pos="0">
                      <a:schemeClr val="tx1"/>
                    </a:gs>
                    <a:gs pos="86000">
                      <a:schemeClr val="tx1"/>
                    </a:gs>
                  </a:gsLst>
                  <a:lin ang="5400000" scaled="0"/>
                </a:gradFill>
                <a:effectLst>
                  <a:outerShdw blurRad="38100" dist="38100" dir="2700000" algn="tl">
                    <a:srgbClr val="000000">
                      <a:alpha val="43137"/>
                    </a:srgbClr>
                  </a:outerShdw>
                </a:effectLst>
              </a:endParaRPr>
            </a:p>
          </p:txBody>
        </p:sp>
      </p:grpSp>
      <p:pic>
        <p:nvPicPr>
          <p:cNvPr id="49" name="Picture 4" descr="\\eventsql\dvd\Online_ART\DVD_Art_Sept-2-2010\Artwork_Imagery\Icons - Illustrations\_ VIRTUALIZATION ICONS\serve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31978" y="4926155"/>
            <a:ext cx="1171880" cy="1241425"/>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5258771" y="4968716"/>
            <a:ext cx="3227252" cy="800100"/>
            <a:chOff x="7009872" y="4968716"/>
            <a:chExt cx="4301882" cy="800100"/>
          </a:xfrm>
        </p:grpSpPr>
        <p:pic>
          <p:nvPicPr>
            <p:cNvPr id="51" name="Picture 14" descr="\\eventsql\dvd\Online_ART\DVD_Art_Sept-2-2010\Artwork_Imagery\Shapes\Arrows\Straight\red up arrow.png"/>
            <p:cNvPicPr>
              <a:picLocks noChangeAspect="1" noChangeArrowheads="1"/>
            </p:cNvPicPr>
            <p:nvPr/>
          </p:nvPicPr>
          <p:blipFill>
            <a:blip r:embed="rId12">
              <a:extLst>
                <a:ext uri="{BEBA8EAE-BF5A-486C-A8C5-ECC9F3942E4B}">
                  <a14:imgProps xmlns:a14="http://schemas.microsoft.com/office/drawing/2010/main">
                    <a14:imgLayer r:embed="rId1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16200000">
              <a:off x="7286098" y="4692490"/>
              <a:ext cx="800100" cy="1352551"/>
            </a:xfrm>
            <a:prstGeom prst="rect">
              <a:avLst/>
            </a:prstGeom>
            <a:noFill/>
            <a:extLst>
              <a:ext uri="{909E8E84-426E-40DD-AFC4-6F175D3DCCD1}">
                <a14:hiddenFill xmlns:a14="http://schemas.microsoft.com/office/drawing/2010/main">
                  <a:solidFill>
                    <a:srgbClr val="FFFFFF"/>
                  </a:solidFill>
                </a14:hiddenFill>
              </a:ext>
            </a:extLst>
          </p:spPr>
        </p:pic>
        <p:sp>
          <p:nvSpPr>
            <p:cNvPr id="54" name="TextBox 53"/>
            <p:cNvSpPr txBox="1"/>
            <p:nvPr/>
          </p:nvSpPr>
          <p:spPr>
            <a:xfrm>
              <a:off x="7256059" y="5235176"/>
              <a:ext cx="4055695" cy="215444"/>
            </a:xfrm>
            <a:prstGeom prst="rect">
              <a:avLst/>
            </a:prstGeom>
            <a:noFill/>
          </p:spPr>
          <p:txBody>
            <a:bodyPr wrap="none" lIns="0" tIns="0" rIns="0" bIns="0" rtlCol="0">
              <a:spAutoFit/>
            </a:bodyPr>
            <a:lstStyle/>
            <a:p>
              <a:r>
                <a:rPr lang="en-US" sz="1400" dirty="0" smtClean="0">
                  <a:gradFill>
                    <a:gsLst>
                      <a:gs pos="0">
                        <a:schemeClr val="tx1"/>
                      </a:gs>
                      <a:gs pos="86000">
                        <a:schemeClr val="tx1"/>
                      </a:gs>
                    </a:gsLst>
                    <a:lin ang="5400000" scaled="0"/>
                  </a:gradFill>
                  <a:effectLst>
                    <a:outerShdw blurRad="38100" dist="38100" dir="2700000" algn="tl">
                      <a:srgbClr val="000000">
                        <a:alpha val="43137"/>
                      </a:srgbClr>
                    </a:outerShdw>
                  </a:effectLst>
                </a:rPr>
                <a:t>Uninstall with “retain” database option</a:t>
              </a:r>
            </a:p>
          </p:txBody>
        </p:sp>
      </p:grpSp>
      <p:pic>
        <p:nvPicPr>
          <p:cNvPr id="56" name="Picture 5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421278" y="2428220"/>
            <a:ext cx="515573" cy="5186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3" name="Picture 62"/>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133613" y="2428220"/>
            <a:ext cx="515573" cy="5179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283885" y="2614285"/>
            <a:ext cx="2639112" cy="143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271163" y="2614286"/>
            <a:ext cx="2639112" cy="1426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0909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xit" presetSubtype="0" fill="hold" nodeType="clickEffect">
                                  <p:stCondLst>
                                    <p:cond delay="0"/>
                                  </p:stCondLst>
                                  <p:childTnLst>
                                    <p:set>
                                      <p:cBhvr>
                                        <p:cTn id="11" dur="1" fill="hold">
                                          <p:stCondLst>
                                            <p:cond delay="0"/>
                                          </p:stCondLst>
                                        </p:cTn>
                                        <p:tgtEl>
                                          <p:spTgt spid="9"/>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wipe(up)">
                                      <p:cBhvr>
                                        <p:cTn id="16" dur="500"/>
                                        <p:tgtEl>
                                          <p:spTgt spid="45"/>
                                        </p:tgtEl>
                                      </p:cBhvr>
                                    </p:animEffect>
                                  </p:childTnLst>
                                </p:cTn>
                              </p:par>
                            </p:childTnLst>
                          </p:cTn>
                        </p:par>
                        <p:par>
                          <p:cTn id="17" fill="hold">
                            <p:stCondLst>
                              <p:cond delay="500"/>
                            </p:stCondLst>
                            <p:childTnLst>
                              <p:par>
                                <p:cTn id="18" presetID="10" presetClass="exit" presetSubtype="0" fill="hold" nodeType="afterEffect">
                                  <p:stCondLst>
                                    <p:cond delay="0"/>
                                  </p:stCondLst>
                                  <p:childTnLst>
                                    <p:animEffect transition="out" filter="fade">
                                      <p:cBhvr>
                                        <p:cTn id="19" dur="500"/>
                                        <p:tgtEl>
                                          <p:spTgt spid="45"/>
                                        </p:tgtEl>
                                      </p:cBhvr>
                                    </p:animEffect>
                                    <p:set>
                                      <p:cBhvr>
                                        <p:cTn id="20" dur="1" fill="hold">
                                          <p:stCondLst>
                                            <p:cond delay="499"/>
                                          </p:stCondLst>
                                        </p:cTn>
                                        <p:tgtEl>
                                          <p:spTgt spid="45"/>
                                        </p:tgtEl>
                                        <p:attrNameLst>
                                          <p:attrName>style.visibility</p:attrName>
                                        </p:attrNameLst>
                                      </p:cBhvr>
                                      <p:to>
                                        <p:strVal val="hidden"/>
                                      </p:to>
                                    </p:set>
                                  </p:childTnLst>
                                </p:cTn>
                              </p:par>
                            </p:childTnLst>
                          </p:cTn>
                        </p:par>
                        <p:par>
                          <p:cTn id="21" fill="hold">
                            <p:stCondLst>
                              <p:cond delay="1000"/>
                            </p:stCondLst>
                            <p:childTnLst>
                              <p:par>
                                <p:cTn id="22" presetID="22" presetClass="exit" presetSubtype="4" fill="hold" grpId="0" nodeType="afterEffect">
                                  <p:stCondLst>
                                    <p:cond delay="0"/>
                                  </p:stCondLst>
                                  <p:childTnLst>
                                    <p:animEffect transition="out" filter="wipe(down)">
                                      <p:cBhvr>
                                        <p:cTn id="23" dur="500"/>
                                        <p:tgtEl>
                                          <p:spTgt spid="22"/>
                                        </p:tgtEl>
                                      </p:cBhvr>
                                    </p:animEffect>
                                    <p:set>
                                      <p:cBhvr>
                                        <p:cTn id="24" dur="1" fill="hold">
                                          <p:stCondLst>
                                            <p:cond delay="499"/>
                                          </p:stCondLst>
                                        </p:cTn>
                                        <p:tgtEl>
                                          <p:spTgt spid="22"/>
                                        </p:tgtEl>
                                        <p:attrNameLst>
                                          <p:attrName>style.visibility</p:attrName>
                                        </p:attrNameLst>
                                      </p:cBhvr>
                                      <p:to>
                                        <p:strVal val="hidden"/>
                                      </p:to>
                                    </p:set>
                                  </p:childTnLst>
                                </p:cTn>
                              </p:par>
                            </p:childTnLst>
                          </p:cTn>
                        </p:par>
                        <p:par>
                          <p:cTn id="25" fill="hold">
                            <p:stCondLst>
                              <p:cond delay="1500"/>
                            </p:stCondLst>
                            <p:childTnLst>
                              <p:par>
                                <p:cTn id="26" presetID="1" presetClass="exit" presetSubtype="0" fill="hold" nodeType="afterEffect">
                                  <p:stCondLst>
                                    <p:cond delay="0"/>
                                  </p:stCondLst>
                                  <p:childTnLst>
                                    <p:set>
                                      <p:cBhvr>
                                        <p:cTn id="27" dur="1" fill="hold">
                                          <p:stCondLst>
                                            <p:cond delay="0"/>
                                          </p:stCondLst>
                                        </p:cTn>
                                        <p:tgtEl>
                                          <p:spTgt spid="49"/>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52"/>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32"/>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ipe(left)">
                                      <p:cBhvr>
                                        <p:cTn id="46" dur="500"/>
                                        <p:tgtEl>
                                          <p:spTgt spid="6"/>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nodeType="clickEffect">
                                  <p:stCondLst>
                                    <p:cond delay="0"/>
                                  </p:stCondLst>
                                  <p:childTnLst>
                                    <p:set>
                                      <p:cBhvr>
                                        <p:cTn id="50" dur="1" fill="hold">
                                          <p:stCondLst>
                                            <p:cond delay="0"/>
                                          </p:stCondLst>
                                        </p:cTn>
                                        <p:tgtEl>
                                          <p:spTgt spid="6"/>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2" presetClass="entr" presetSubtype="2" fill="hold" nodeType="click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ipe(right)">
                                      <p:cBhvr>
                                        <p:cTn id="55" dur="500"/>
                                        <p:tgtEl>
                                          <p:spTgt spid="8"/>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xit" presetSubtype="0" fill="hold" nodeType="clickEffect">
                                  <p:stCondLst>
                                    <p:cond delay="0"/>
                                  </p:stCondLst>
                                  <p:childTnLst>
                                    <p:set>
                                      <p:cBhvr>
                                        <p:cTn id="59" dur="1" fill="hold">
                                          <p:stCondLst>
                                            <p:cond delay="0"/>
                                          </p:stCondLst>
                                        </p:cTn>
                                        <p:tgtEl>
                                          <p:spTgt spid="8"/>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3"/>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26"/>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childTnLst>
                                </p:cTn>
                              </p:par>
                              <p:par>
                                <p:cTn id="68" presetID="1" presetClass="entr" presetSubtype="0" fill="hold" nodeType="withEffect">
                                  <p:stCondLst>
                                    <p:cond delay="0"/>
                                  </p:stCondLst>
                                  <p:childTnLst>
                                    <p:set>
                                      <p:cBhvr>
                                        <p:cTn id="69" dur="1" fill="hold">
                                          <p:stCondLst>
                                            <p:cond delay="0"/>
                                          </p:stCondLst>
                                        </p:cTn>
                                        <p:tgtEl>
                                          <p:spTgt spid="55"/>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2060"/>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2062"/>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nodeType="click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wipe(left)">
                                      <p:cBhvr>
                                        <p:cTn id="78" dur="500"/>
                                        <p:tgtEl>
                                          <p:spTgt spid="41"/>
                                        </p:tgtEl>
                                      </p:cBhvr>
                                    </p:animEffec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1027"/>
                                        </p:tgtEl>
                                        <p:attrNameLst>
                                          <p:attrName>style.visibility</p:attrName>
                                        </p:attrNameLst>
                                      </p:cBhvr>
                                      <p:to>
                                        <p:strVal val="visible"/>
                                      </p:to>
                                    </p:set>
                                  </p:childTnLst>
                                </p:cTn>
                              </p:par>
                            </p:childTnLst>
                          </p:cTn>
                        </p:par>
                        <p:par>
                          <p:cTn id="83" fill="hold">
                            <p:stCondLst>
                              <p:cond delay="0"/>
                            </p:stCondLst>
                            <p:childTnLst>
                              <p:par>
                                <p:cTn id="84" presetID="1" presetClass="exit" presetSubtype="0" fill="hold" nodeType="afterEffect">
                                  <p:stCondLst>
                                    <p:cond delay="0"/>
                                  </p:stCondLst>
                                  <p:childTnLst>
                                    <p:set>
                                      <p:cBhvr>
                                        <p:cTn id="85" dur="1" fill="hold">
                                          <p:stCondLst>
                                            <p:cond delay="0"/>
                                          </p:stCondLst>
                                        </p:cTn>
                                        <p:tgtEl>
                                          <p:spTgt spid="41"/>
                                        </p:tgtEl>
                                        <p:attrNameLst>
                                          <p:attrName>style.visibility</p:attrName>
                                        </p:attrNameLst>
                                      </p:cBhvr>
                                      <p:to>
                                        <p:strVal val="hidden"/>
                                      </p:to>
                                    </p:set>
                                  </p:childTnLst>
                                </p:cTn>
                              </p:par>
                            </p:childTnLst>
                          </p:cTn>
                        </p:par>
                      </p:childTnLst>
                    </p:cTn>
                  </p:par>
                  <p:par>
                    <p:cTn id="86" fill="hold">
                      <p:stCondLst>
                        <p:cond delay="indefinite"/>
                      </p:stCondLst>
                      <p:childTnLst>
                        <p:par>
                          <p:cTn id="87" fill="hold">
                            <p:stCondLst>
                              <p:cond delay="0"/>
                            </p:stCondLst>
                            <p:childTnLst>
                              <p:par>
                                <p:cTn id="88" presetID="1" presetClass="exit" presetSubtype="0" fill="hold" nodeType="clickEffect">
                                  <p:stCondLst>
                                    <p:cond delay="0"/>
                                  </p:stCondLst>
                                  <p:childTnLst>
                                    <p:set>
                                      <p:cBhvr>
                                        <p:cTn id="89" dur="1" fill="hold">
                                          <p:stCondLst>
                                            <p:cond delay="0"/>
                                          </p:stCondLst>
                                        </p:cTn>
                                        <p:tgtEl>
                                          <p:spTgt spid="1027"/>
                                        </p:tgtEl>
                                        <p:attrNameLst>
                                          <p:attrName>style.visibility</p:attrName>
                                        </p:attrNameLst>
                                      </p:cBhvr>
                                      <p:to>
                                        <p:strVal val="hidden"/>
                                      </p:to>
                                    </p:set>
                                  </p:childTnLst>
                                </p:cTn>
                              </p:par>
                            </p:childTnLst>
                          </p:cTn>
                        </p:par>
                        <p:par>
                          <p:cTn id="90" fill="hold">
                            <p:stCondLst>
                              <p:cond delay="0"/>
                            </p:stCondLst>
                            <p:childTnLst>
                              <p:par>
                                <p:cTn id="91" presetID="22" presetClass="entr" presetSubtype="1" fill="hold" grpId="0" nodeType="afterEffect">
                                  <p:stCondLst>
                                    <p:cond delay="0"/>
                                  </p:stCondLst>
                                  <p:childTnLst>
                                    <p:set>
                                      <p:cBhvr>
                                        <p:cTn id="92" dur="1" fill="hold">
                                          <p:stCondLst>
                                            <p:cond delay="0"/>
                                          </p:stCondLst>
                                        </p:cTn>
                                        <p:tgtEl>
                                          <p:spTgt spid="38"/>
                                        </p:tgtEl>
                                        <p:attrNameLst>
                                          <p:attrName>style.visibility</p:attrName>
                                        </p:attrNameLst>
                                      </p:cBhvr>
                                      <p:to>
                                        <p:strVal val="visible"/>
                                      </p:to>
                                    </p:set>
                                    <p:animEffect transition="in" filter="wipe(up)">
                                      <p:cBhvr>
                                        <p:cTn id="93" dur="500"/>
                                        <p:tgtEl>
                                          <p:spTgt spid="38"/>
                                        </p:tgtEl>
                                      </p:cBhvr>
                                    </p:animEffect>
                                  </p:childTnLst>
                                </p:cTn>
                              </p:par>
                            </p:childTnLst>
                          </p:cTn>
                        </p:par>
                        <p:par>
                          <p:cTn id="94" fill="hold">
                            <p:stCondLst>
                              <p:cond delay="500"/>
                            </p:stCondLst>
                            <p:childTnLst>
                              <p:par>
                                <p:cTn id="95" presetID="1" presetClass="entr" presetSubtype="0" fill="hold" nodeType="afterEffect">
                                  <p:stCondLst>
                                    <p:cond delay="0"/>
                                  </p:stCondLst>
                                  <p:childTnLst>
                                    <p:set>
                                      <p:cBhvr>
                                        <p:cTn id="96" dur="1" fill="hold">
                                          <p:stCondLst>
                                            <p:cond delay="0"/>
                                          </p:stCondLst>
                                        </p:cTn>
                                        <p:tgtEl>
                                          <p:spTgt spid="63"/>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22" presetClass="entr" presetSubtype="4" fill="hold" nodeType="clickEffect">
                                  <p:stCondLst>
                                    <p:cond delay="0"/>
                                  </p:stCondLst>
                                  <p:childTnLst>
                                    <p:set>
                                      <p:cBhvr>
                                        <p:cTn id="100" dur="1" fill="hold">
                                          <p:stCondLst>
                                            <p:cond delay="0"/>
                                          </p:stCondLst>
                                        </p:cTn>
                                        <p:tgtEl>
                                          <p:spTgt spid="44"/>
                                        </p:tgtEl>
                                        <p:attrNameLst>
                                          <p:attrName>style.visibility</p:attrName>
                                        </p:attrNameLst>
                                      </p:cBhvr>
                                      <p:to>
                                        <p:strVal val="visible"/>
                                      </p:to>
                                    </p:set>
                                    <p:animEffect transition="in" filter="wipe(down)">
                                      <p:cBhvr>
                                        <p:cTn id="101" dur="500"/>
                                        <p:tgtEl>
                                          <p:spTgt spid="44"/>
                                        </p:tgtEl>
                                      </p:cBhvr>
                                    </p:animEffect>
                                  </p:childTnLst>
                                </p:cTn>
                              </p:par>
                            </p:childTnLst>
                          </p:cTn>
                        </p:par>
                        <p:par>
                          <p:cTn id="102" fill="hold">
                            <p:stCondLst>
                              <p:cond delay="500"/>
                            </p:stCondLst>
                            <p:childTnLst>
                              <p:par>
                                <p:cTn id="103" presetID="1" presetClass="exit" presetSubtype="0" fill="hold" nodeType="afterEffect">
                                  <p:stCondLst>
                                    <p:cond delay="0"/>
                                  </p:stCondLst>
                                  <p:childTnLst>
                                    <p:set>
                                      <p:cBhvr>
                                        <p:cTn id="104" dur="1" fill="hold">
                                          <p:stCondLst>
                                            <p:cond delay="0"/>
                                          </p:stCondLst>
                                        </p:cTn>
                                        <p:tgtEl>
                                          <p:spTgt spid="44"/>
                                        </p:tgtEl>
                                        <p:attrNameLst>
                                          <p:attrName>style.visibility</p:attrName>
                                        </p:attrNameLst>
                                      </p:cBhvr>
                                      <p:to>
                                        <p:strVal val="hidden"/>
                                      </p:to>
                                    </p:set>
                                  </p:childTnLst>
                                </p:cTn>
                              </p:par>
                            </p:childTnLst>
                          </p:cTn>
                        </p:par>
                        <p:par>
                          <p:cTn id="105" fill="hold">
                            <p:stCondLst>
                              <p:cond delay="500"/>
                            </p:stCondLst>
                            <p:childTnLst>
                              <p:par>
                                <p:cTn id="106" presetID="22" presetClass="entr" presetSubtype="1" fill="hold" grpId="0" nodeType="afterEffect">
                                  <p:stCondLst>
                                    <p:cond delay="0"/>
                                  </p:stCondLst>
                                  <p:childTnLst>
                                    <p:set>
                                      <p:cBhvr>
                                        <p:cTn id="107" dur="1" fill="hold">
                                          <p:stCondLst>
                                            <p:cond delay="0"/>
                                          </p:stCondLst>
                                        </p:cTn>
                                        <p:tgtEl>
                                          <p:spTgt spid="43"/>
                                        </p:tgtEl>
                                        <p:attrNameLst>
                                          <p:attrName>style.visibility</p:attrName>
                                        </p:attrNameLst>
                                      </p:cBhvr>
                                      <p:to>
                                        <p:strVal val="visible"/>
                                      </p:to>
                                    </p:set>
                                    <p:animEffect transition="in" filter="wipe(up)">
                                      <p:cBhvr>
                                        <p:cTn id="108" dur="500"/>
                                        <p:tgtEl>
                                          <p:spTgt spid="43"/>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1" fill="hold" grpId="0" nodeType="clickEffect">
                                  <p:stCondLst>
                                    <p:cond delay="0"/>
                                  </p:stCondLst>
                                  <p:childTnLst>
                                    <p:set>
                                      <p:cBhvr>
                                        <p:cTn id="112" dur="1" fill="hold">
                                          <p:stCondLst>
                                            <p:cond delay="0"/>
                                          </p:stCondLst>
                                        </p:cTn>
                                        <p:tgtEl>
                                          <p:spTgt spid="24"/>
                                        </p:tgtEl>
                                        <p:attrNameLst>
                                          <p:attrName>style.visibility</p:attrName>
                                        </p:attrNameLst>
                                      </p:cBhvr>
                                      <p:to>
                                        <p:strVal val="visible"/>
                                      </p:to>
                                    </p:set>
                                    <p:animEffect transition="in" filter="wipe(up)">
                                      <p:cBhvr>
                                        <p:cTn id="113" dur="500"/>
                                        <p:tgtEl>
                                          <p:spTgt spid="24"/>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1" fill="hold" grpId="0" nodeType="clickEffect">
                                  <p:stCondLst>
                                    <p:cond delay="0"/>
                                  </p:stCondLst>
                                  <p:childTnLst>
                                    <p:set>
                                      <p:cBhvr>
                                        <p:cTn id="117" dur="1" fill="hold">
                                          <p:stCondLst>
                                            <p:cond delay="0"/>
                                          </p:stCondLst>
                                        </p:cTn>
                                        <p:tgtEl>
                                          <p:spTgt spid="37"/>
                                        </p:tgtEl>
                                        <p:attrNameLst>
                                          <p:attrName>style.visibility</p:attrName>
                                        </p:attrNameLst>
                                      </p:cBhvr>
                                      <p:to>
                                        <p:strVal val="visible"/>
                                      </p:to>
                                    </p:set>
                                    <p:animEffect transition="in" filter="wipe(up)">
                                      <p:cBhvr>
                                        <p:cTn id="118" dur="500"/>
                                        <p:tgtEl>
                                          <p:spTgt spid="37"/>
                                        </p:tgtEl>
                                      </p:cBhvr>
                                    </p:animEffect>
                                  </p:childTnLst>
                                </p:cTn>
                              </p:par>
                            </p:childTnLst>
                          </p:cTn>
                        </p:par>
                      </p:childTnLst>
                    </p:cTn>
                  </p:par>
                  <p:par>
                    <p:cTn id="119" fill="hold">
                      <p:stCondLst>
                        <p:cond delay="indefinite"/>
                      </p:stCondLst>
                      <p:childTnLst>
                        <p:par>
                          <p:cTn id="120" fill="hold">
                            <p:stCondLst>
                              <p:cond delay="0"/>
                            </p:stCondLst>
                            <p:childTnLst>
                              <p:par>
                                <p:cTn id="121" presetID="22" presetClass="entr" presetSubtype="2" fill="hold" nodeType="clickEffect">
                                  <p:stCondLst>
                                    <p:cond delay="0"/>
                                  </p:stCondLst>
                                  <p:childTnLst>
                                    <p:set>
                                      <p:cBhvr>
                                        <p:cTn id="122" dur="1" fill="hold">
                                          <p:stCondLst>
                                            <p:cond delay="0"/>
                                          </p:stCondLst>
                                        </p:cTn>
                                        <p:tgtEl>
                                          <p:spTgt spid="42"/>
                                        </p:tgtEl>
                                        <p:attrNameLst>
                                          <p:attrName>style.visibility</p:attrName>
                                        </p:attrNameLst>
                                      </p:cBhvr>
                                      <p:to>
                                        <p:strVal val="visible"/>
                                      </p:to>
                                    </p:set>
                                    <p:animEffect transition="in" filter="wipe(right)">
                                      <p:cBhvr>
                                        <p:cTn id="123" dur="500"/>
                                        <p:tgtEl>
                                          <p:spTgt spid="42"/>
                                        </p:tgtEl>
                                      </p:cBhvr>
                                    </p:animEffect>
                                  </p:childTnLst>
                                </p:cTn>
                              </p:par>
                            </p:childTnLst>
                          </p:cTn>
                        </p:par>
                      </p:childTnLst>
                    </p:cTn>
                  </p:par>
                  <p:par>
                    <p:cTn id="124" fill="hold">
                      <p:stCondLst>
                        <p:cond delay="indefinite"/>
                      </p:stCondLst>
                      <p:childTnLst>
                        <p:par>
                          <p:cTn id="125" fill="hold">
                            <p:stCondLst>
                              <p:cond delay="0"/>
                            </p:stCondLst>
                            <p:childTnLst>
                              <p:par>
                                <p:cTn id="126" presetID="1" presetClass="entr" presetSubtype="0" fill="hold" nodeType="clickEffect">
                                  <p:stCondLst>
                                    <p:cond delay="0"/>
                                  </p:stCondLst>
                                  <p:childTnLst>
                                    <p:set>
                                      <p:cBhvr>
                                        <p:cTn id="127" dur="1" fill="hold">
                                          <p:stCondLst>
                                            <p:cond delay="0"/>
                                          </p:stCondLst>
                                        </p:cTn>
                                        <p:tgtEl>
                                          <p:spTgt spid="1026"/>
                                        </p:tgtEl>
                                        <p:attrNameLst>
                                          <p:attrName>style.visibility</p:attrName>
                                        </p:attrNameLst>
                                      </p:cBhvr>
                                      <p:to>
                                        <p:strVal val="visible"/>
                                      </p:to>
                                    </p:set>
                                  </p:childTnLst>
                                </p:cTn>
                              </p:par>
                            </p:childTnLst>
                          </p:cTn>
                        </p:par>
                        <p:par>
                          <p:cTn id="128" fill="hold">
                            <p:stCondLst>
                              <p:cond delay="0"/>
                            </p:stCondLst>
                            <p:childTnLst>
                              <p:par>
                                <p:cTn id="129" presetID="1" presetClass="exit" presetSubtype="0" fill="hold" nodeType="afterEffect">
                                  <p:stCondLst>
                                    <p:cond delay="0"/>
                                  </p:stCondLst>
                                  <p:childTnLst>
                                    <p:set>
                                      <p:cBhvr>
                                        <p:cTn id="130" dur="1" fill="hold">
                                          <p:stCondLst>
                                            <p:cond delay="0"/>
                                          </p:stCondLst>
                                        </p:cTn>
                                        <p:tgtEl>
                                          <p:spTgt spid="42"/>
                                        </p:tgtEl>
                                        <p:attrNameLst>
                                          <p:attrName>style.visibility</p:attrName>
                                        </p:attrNameLst>
                                      </p:cBhvr>
                                      <p:to>
                                        <p:strVal val="hidden"/>
                                      </p:to>
                                    </p:set>
                                  </p:childTnLst>
                                </p:cTn>
                              </p:par>
                            </p:childTnLst>
                          </p:cTn>
                        </p:par>
                      </p:childTnLst>
                    </p:cTn>
                  </p:par>
                  <p:par>
                    <p:cTn id="131" fill="hold">
                      <p:stCondLst>
                        <p:cond delay="indefinite"/>
                      </p:stCondLst>
                      <p:childTnLst>
                        <p:par>
                          <p:cTn id="132" fill="hold">
                            <p:stCondLst>
                              <p:cond delay="0"/>
                            </p:stCondLst>
                            <p:childTnLst>
                              <p:par>
                                <p:cTn id="133" presetID="1" presetClass="exit" presetSubtype="0" fill="hold" nodeType="clickEffect">
                                  <p:stCondLst>
                                    <p:cond delay="0"/>
                                  </p:stCondLst>
                                  <p:childTnLst>
                                    <p:set>
                                      <p:cBhvr>
                                        <p:cTn id="134" dur="1" fill="hold">
                                          <p:stCondLst>
                                            <p:cond delay="0"/>
                                          </p:stCondLst>
                                        </p:cTn>
                                        <p:tgtEl>
                                          <p:spTgt spid="1026"/>
                                        </p:tgtEl>
                                        <p:attrNameLst>
                                          <p:attrName>style.visibility</p:attrName>
                                        </p:attrNameLst>
                                      </p:cBhvr>
                                      <p:to>
                                        <p:strVal val="hidden"/>
                                      </p:to>
                                    </p:set>
                                  </p:childTnLst>
                                </p:cTn>
                              </p:par>
                            </p:childTnLst>
                          </p:cTn>
                        </p:par>
                        <p:par>
                          <p:cTn id="135" fill="hold">
                            <p:stCondLst>
                              <p:cond delay="0"/>
                            </p:stCondLst>
                            <p:childTnLst>
                              <p:par>
                                <p:cTn id="136" presetID="22" presetClass="entr" presetSubtype="1" fill="hold" grpId="0" nodeType="afterEffect">
                                  <p:stCondLst>
                                    <p:cond delay="0"/>
                                  </p:stCondLst>
                                  <p:childTnLst>
                                    <p:set>
                                      <p:cBhvr>
                                        <p:cTn id="137" dur="1" fill="hold">
                                          <p:stCondLst>
                                            <p:cond delay="0"/>
                                          </p:stCondLst>
                                        </p:cTn>
                                        <p:tgtEl>
                                          <p:spTgt spid="23"/>
                                        </p:tgtEl>
                                        <p:attrNameLst>
                                          <p:attrName>style.visibility</p:attrName>
                                        </p:attrNameLst>
                                      </p:cBhvr>
                                      <p:to>
                                        <p:strVal val="visible"/>
                                      </p:to>
                                    </p:set>
                                    <p:animEffect transition="in" filter="wipe(up)">
                                      <p:cBhvr>
                                        <p:cTn id="138" dur="500"/>
                                        <p:tgtEl>
                                          <p:spTgt spid="23"/>
                                        </p:tgtEl>
                                      </p:cBhvr>
                                    </p:animEffect>
                                  </p:childTnLst>
                                </p:cTn>
                              </p:par>
                            </p:childTnLst>
                          </p:cTn>
                        </p:par>
                        <p:par>
                          <p:cTn id="139" fill="hold">
                            <p:stCondLst>
                              <p:cond delay="500"/>
                            </p:stCondLst>
                            <p:childTnLst>
                              <p:par>
                                <p:cTn id="140" presetID="1" presetClass="entr" presetSubtype="0" fill="hold" nodeType="afterEffect">
                                  <p:stCondLst>
                                    <p:cond delay="0"/>
                                  </p:stCondLst>
                                  <p:childTnLst>
                                    <p:set>
                                      <p:cBhvr>
                                        <p:cTn id="141"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3" grpId="0" animBg="1"/>
      <p:bldP spid="26" grpId="0" animBg="1"/>
      <p:bldP spid="32" grpId="0" animBg="1"/>
      <p:bldP spid="37" grpId="0" animBg="1"/>
      <p:bldP spid="24" grpId="0" animBg="1"/>
      <p:bldP spid="3" grpId="0"/>
      <p:bldP spid="36" grpId="0"/>
      <p:bldP spid="38" grpId="0" animBg="1"/>
      <p:bldP spid="4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SCVMM 2012</a:t>
            </a:r>
            <a:endParaRPr lang="en-US" dirty="0"/>
          </a:p>
        </p:txBody>
      </p:sp>
      <p:sp>
        <p:nvSpPr>
          <p:cNvPr id="4" name="Text Placeholder 3"/>
          <p:cNvSpPr>
            <a:spLocks noGrp="1"/>
          </p:cNvSpPr>
          <p:nvPr>
            <p:ph type="body" sz="quarter" idx="10"/>
          </p:nvPr>
        </p:nvSpPr>
        <p:spPr/>
        <p:txBody>
          <a:bodyPr/>
          <a:lstStyle/>
          <a:p>
            <a:pPr algn="r"/>
            <a:r>
              <a:rPr lang="en-US" smtClean="0"/>
              <a:t>demo </a:t>
            </a:r>
            <a:endParaRPr lang="en-US" dirty="0"/>
          </a:p>
        </p:txBody>
      </p:sp>
    </p:spTree>
    <p:extLst>
      <p:ext uri="{BB962C8B-B14F-4D97-AF65-F5344CB8AC3E}">
        <p14:creationId xmlns:p14="http://schemas.microsoft.com/office/powerpoint/2010/main" val="1892885898"/>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9436" y="228603"/>
            <a:ext cx="8363938" cy="1107996"/>
          </a:xfrm>
        </p:spPr>
        <p:txBody>
          <a:bodyPr>
            <a:normAutofit fontScale="90000"/>
          </a:bodyPr>
          <a:lstStyle/>
          <a:p>
            <a:r>
              <a:rPr lang="en-US" dirty="0" smtClean="0"/>
              <a:t>Upgrading to VMM 2012</a:t>
            </a:r>
            <a:r>
              <a:rPr lang="en-US" dirty="0"/>
              <a:t/>
            </a:r>
            <a:br>
              <a:rPr lang="en-US" dirty="0"/>
            </a:br>
            <a:r>
              <a:rPr lang="en-US" dirty="0">
                <a:solidFill>
                  <a:schemeClr val="accent2"/>
                </a:solidFill>
              </a:rPr>
              <a:t>VMM Component Upgrades</a:t>
            </a:r>
          </a:p>
        </p:txBody>
      </p:sp>
      <p:sp>
        <p:nvSpPr>
          <p:cNvPr id="3" name="Content Placeholder 2"/>
          <p:cNvSpPr>
            <a:spLocks noGrp="1"/>
          </p:cNvSpPr>
          <p:nvPr>
            <p:ph idx="1"/>
          </p:nvPr>
        </p:nvSpPr>
        <p:spPr>
          <a:xfrm>
            <a:off x="389436" y="1671322"/>
            <a:ext cx="8363938" cy="1973561"/>
          </a:xfrm>
        </p:spPr>
        <p:txBody>
          <a:bodyPr>
            <a:noAutofit/>
          </a:bodyPr>
          <a:lstStyle/>
          <a:p>
            <a:r>
              <a:rPr lang="en-US" sz="3600" dirty="0" smtClean="0"/>
              <a:t>VMM Console </a:t>
            </a:r>
            <a:endParaRPr lang="en-US" sz="3600" dirty="0"/>
          </a:p>
          <a:p>
            <a:pPr lvl="1"/>
            <a:r>
              <a:rPr lang="en-US" dirty="0" smtClean="0"/>
              <a:t>Run VMM 2012 Setup on </a:t>
            </a:r>
            <a:r>
              <a:rPr lang="en-US" dirty="0"/>
              <a:t>computers </a:t>
            </a:r>
            <a:r>
              <a:rPr lang="en-US" dirty="0" smtClean="0"/>
              <a:t>that have VMM 2008 R2 SP1 Administrator Console installed</a:t>
            </a:r>
          </a:p>
          <a:p>
            <a:pPr lvl="1"/>
            <a:r>
              <a:rPr lang="en-US" dirty="0" smtClean="0"/>
              <a:t>Setup will detect </a:t>
            </a:r>
            <a:r>
              <a:rPr lang="en-US" dirty="0"/>
              <a:t>and ask you if you want to </a:t>
            </a:r>
            <a:r>
              <a:rPr lang="en-US" dirty="0" smtClean="0"/>
              <a:t>upgrade the component</a:t>
            </a:r>
            <a:endParaRPr lang="en-US" dirty="0"/>
          </a:p>
          <a:p>
            <a:r>
              <a:rPr lang="en-US" sz="3600" dirty="0"/>
              <a:t>Self-Service Portal</a:t>
            </a:r>
          </a:p>
          <a:p>
            <a:pPr lvl="1"/>
            <a:r>
              <a:rPr lang="en-US" dirty="0" smtClean="0"/>
              <a:t>Uninstall VMM 2008 R2 SP1 Self-Service Porta</a:t>
            </a:r>
            <a:r>
              <a:rPr lang="en-US" dirty="0"/>
              <a:t>l</a:t>
            </a:r>
            <a:r>
              <a:rPr lang="en-US" dirty="0" smtClean="0"/>
              <a:t> </a:t>
            </a:r>
          </a:p>
          <a:p>
            <a:pPr lvl="1"/>
            <a:r>
              <a:rPr lang="en-US" dirty="0" smtClean="0"/>
              <a:t>Install VMM 2012 </a:t>
            </a:r>
            <a:r>
              <a:rPr lang="en-US" dirty="0"/>
              <a:t>Self-Service Portal</a:t>
            </a:r>
            <a:endParaRPr lang="en-US" dirty="0" smtClean="0"/>
          </a:p>
          <a:p>
            <a:endParaRPr lang="en-US" sz="3600" dirty="0"/>
          </a:p>
        </p:txBody>
      </p:sp>
    </p:spTree>
    <p:extLst>
      <p:ext uri="{BB962C8B-B14F-4D97-AF65-F5344CB8AC3E}">
        <p14:creationId xmlns:p14="http://schemas.microsoft.com/office/powerpoint/2010/main" val="29817174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89436" y="228603"/>
            <a:ext cx="8363938" cy="1107996"/>
          </a:xfrm>
        </p:spPr>
        <p:txBody>
          <a:bodyPr>
            <a:normAutofit fontScale="90000"/>
          </a:bodyPr>
          <a:lstStyle/>
          <a:p>
            <a:r>
              <a:rPr lang="en-US" dirty="0" smtClean="0"/>
              <a:t>Upgrading to VMM 2012</a:t>
            </a:r>
            <a:r>
              <a:rPr lang="en-US" dirty="0"/>
              <a:t/>
            </a:r>
            <a:br>
              <a:rPr lang="en-US" dirty="0"/>
            </a:br>
            <a:r>
              <a:rPr lang="en-US" dirty="0">
                <a:solidFill>
                  <a:schemeClr val="accent2"/>
                </a:solidFill>
              </a:rPr>
              <a:t>VMM Component Upgrades</a:t>
            </a:r>
          </a:p>
        </p:txBody>
      </p:sp>
      <p:sp>
        <p:nvSpPr>
          <p:cNvPr id="3" name="Content Placeholder 2"/>
          <p:cNvSpPr>
            <a:spLocks noGrp="1"/>
          </p:cNvSpPr>
          <p:nvPr>
            <p:ph idx="1"/>
          </p:nvPr>
        </p:nvSpPr>
        <p:spPr/>
        <p:txBody>
          <a:bodyPr>
            <a:noAutofit/>
          </a:bodyPr>
          <a:lstStyle/>
          <a:p>
            <a:r>
              <a:rPr lang="en-US" dirty="0" smtClean="0"/>
              <a:t>Host Agents</a:t>
            </a:r>
            <a:endParaRPr lang="en-US" dirty="0"/>
          </a:p>
          <a:p>
            <a:pPr lvl="1"/>
            <a:r>
              <a:rPr lang="en-US" dirty="0" smtClean="0"/>
              <a:t>N-2 agents will be supported </a:t>
            </a:r>
          </a:p>
          <a:p>
            <a:pPr lvl="2"/>
            <a:r>
              <a:rPr lang="en-US" dirty="0" smtClean="0"/>
              <a:t>W2K8 R2 </a:t>
            </a:r>
          </a:p>
          <a:p>
            <a:pPr lvl="2"/>
            <a:r>
              <a:rPr lang="en-US" dirty="0" smtClean="0"/>
              <a:t>W2K8 </a:t>
            </a:r>
            <a:r>
              <a:rPr lang="en-US" dirty="0"/>
              <a:t>R2 </a:t>
            </a:r>
            <a:r>
              <a:rPr lang="en-US" dirty="0" smtClean="0"/>
              <a:t>SP1 </a:t>
            </a:r>
          </a:p>
          <a:p>
            <a:pPr lvl="1"/>
            <a:r>
              <a:rPr lang="en-US" dirty="0" smtClean="0"/>
              <a:t>These hosts are </a:t>
            </a:r>
            <a:r>
              <a:rPr lang="en-US" dirty="0"/>
              <a:t>not supported and will be removed by setup during </a:t>
            </a:r>
            <a:r>
              <a:rPr lang="en-US" dirty="0" smtClean="0"/>
              <a:t>upgrade</a:t>
            </a:r>
          </a:p>
          <a:p>
            <a:pPr lvl="2"/>
            <a:r>
              <a:rPr lang="en-US" dirty="0" smtClean="0"/>
              <a:t>Virtual Server hosts </a:t>
            </a:r>
          </a:p>
          <a:p>
            <a:pPr lvl="2"/>
            <a:r>
              <a:rPr lang="en-US" dirty="0" smtClean="0"/>
              <a:t>VMware </a:t>
            </a:r>
            <a:r>
              <a:rPr lang="en-US" dirty="0" err="1" smtClean="0"/>
              <a:t>vCenter</a:t>
            </a:r>
            <a:r>
              <a:rPr lang="en-US" dirty="0" smtClean="0"/>
              <a:t> versions lower than 4.1 </a:t>
            </a:r>
          </a:p>
          <a:p>
            <a:pPr lvl="2"/>
            <a:r>
              <a:rPr lang="en-US" dirty="0" smtClean="0"/>
              <a:t>ESX host versions lower than 3.5</a:t>
            </a:r>
          </a:p>
          <a:p>
            <a:pPr lvl="1"/>
            <a:r>
              <a:rPr lang="en-US" dirty="0" smtClean="0"/>
              <a:t>Upgrade Compatibility report will warn you about this fact</a:t>
            </a:r>
          </a:p>
          <a:p>
            <a:pPr marL="0" indent="0">
              <a:buNone/>
            </a:pPr>
            <a:endParaRPr lang="en-US" sz="28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6564" y="1796459"/>
            <a:ext cx="7192523" cy="4592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bwMode="auto">
          <a:xfrm>
            <a:off x="1380577" y="4092618"/>
            <a:ext cx="6882652" cy="1088981"/>
          </a:xfrm>
          <a:prstGeom prst="rect">
            <a:avLst/>
          </a:prstGeom>
          <a:noFill/>
          <a:ln w="60325">
            <a:solidFill>
              <a:srgbClr val="FF00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6" name="Rectangle 5"/>
          <p:cNvSpPr/>
          <p:nvPr/>
        </p:nvSpPr>
        <p:spPr bwMode="auto">
          <a:xfrm>
            <a:off x="1380577" y="2514600"/>
            <a:ext cx="6882652" cy="1600200"/>
          </a:xfrm>
          <a:prstGeom prst="rect">
            <a:avLst/>
          </a:prstGeom>
          <a:noFill/>
          <a:ln w="60325">
            <a:solidFill>
              <a:srgbClr val="FF00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8" name="Rectangle 7"/>
          <p:cNvSpPr/>
          <p:nvPr/>
        </p:nvSpPr>
        <p:spPr bwMode="auto">
          <a:xfrm>
            <a:off x="1380577" y="5181600"/>
            <a:ext cx="6882652" cy="381000"/>
          </a:xfrm>
          <a:prstGeom prst="rect">
            <a:avLst/>
          </a:prstGeom>
          <a:noFill/>
          <a:ln w="60325">
            <a:solidFill>
              <a:srgbClr val="FF00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9" name="Rectangle 8"/>
          <p:cNvSpPr/>
          <p:nvPr/>
        </p:nvSpPr>
        <p:spPr bwMode="auto">
          <a:xfrm>
            <a:off x="1380577" y="5552439"/>
            <a:ext cx="6882652" cy="467361"/>
          </a:xfrm>
          <a:prstGeom prst="rect">
            <a:avLst/>
          </a:prstGeom>
          <a:noFill/>
          <a:ln w="60325">
            <a:solidFill>
              <a:srgbClr val="FF00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0" name="Rectangle 9"/>
          <p:cNvSpPr/>
          <p:nvPr/>
        </p:nvSpPr>
        <p:spPr bwMode="auto">
          <a:xfrm>
            <a:off x="1380577" y="6019800"/>
            <a:ext cx="6882652" cy="338504"/>
          </a:xfrm>
          <a:prstGeom prst="rect">
            <a:avLst/>
          </a:prstGeom>
          <a:noFill/>
          <a:ln w="60325">
            <a:solidFill>
              <a:srgbClr val="FF0000"/>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7142778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2"/>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6"/>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8"/>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grpId="1" nodeType="clickEffect">
                                  <p:stCondLst>
                                    <p:cond delay="0"/>
                                  </p:stCondLst>
                                  <p:childTnLst>
                                    <p:set>
                                      <p:cBhvr>
                                        <p:cTn id="50" dur="1" fill="hold">
                                          <p:stCondLst>
                                            <p:cond delay="0"/>
                                          </p:stCondLst>
                                        </p:cTn>
                                        <p:tgtEl>
                                          <p:spTgt spid="9"/>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1" nodeType="clickEffect">
                                  <p:stCondLst>
                                    <p:cond delay="0"/>
                                  </p:stCondLst>
                                  <p:childTnLst>
                                    <p:set>
                                      <p:cBhvr>
                                        <p:cTn id="58"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6" grpId="0" animBg="1"/>
      <p:bldP spid="6" grpId="1" animBg="1"/>
      <p:bldP spid="8" grpId="0" animBg="1"/>
      <p:bldP spid="8" grpId="1" animBg="1"/>
      <p:bldP spid="9" grpId="0" animBg="1"/>
      <p:bldP spid="9" grpId="1" animBg="1"/>
      <p:bldP spid="10" grpId="0" animBg="1"/>
      <p:bldP spid="10"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89436" y="228603"/>
            <a:ext cx="8363938" cy="1107996"/>
          </a:xfrm>
        </p:spPr>
        <p:txBody>
          <a:bodyPr>
            <a:normAutofit fontScale="90000"/>
          </a:bodyPr>
          <a:lstStyle/>
          <a:p>
            <a:r>
              <a:rPr lang="en-US" dirty="0" smtClean="0"/>
              <a:t>Upgrading to VMM 2012</a:t>
            </a:r>
            <a:r>
              <a:rPr lang="en-US" dirty="0"/>
              <a:t/>
            </a:r>
            <a:br>
              <a:rPr lang="en-US" dirty="0"/>
            </a:br>
            <a:r>
              <a:rPr lang="en-US" dirty="0">
                <a:solidFill>
                  <a:schemeClr val="accent2"/>
                </a:solidFill>
              </a:rPr>
              <a:t>VMM Component Upgrades</a:t>
            </a:r>
          </a:p>
        </p:txBody>
      </p:sp>
      <p:sp>
        <p:nvSpPr>
          <p:cNvPr id="3" name="Content Placeholder 2"/>
          <p:cNvSpPr>
            <a:spLocks noGrp="1"/>
          </p:cNvSpPr>
          <p:nvPr>
            <p:ph idx="1"/>
          </p:nvPr>
        </p:nvSpPr>
        <p:spPr>
          <a:xfrm>
            <a:off x="389436" y="1571722"/>
            <a:ext cx="8363938" cy="5097638"/>
          </a:xfrm>
        </p:spPr>
        <p:txBody>
          <a:bodyPr>
            <a:noAutofit/>
          </a:bodyPr>
          <a:lstStyle/>
          <a:p>
            <a:r>
              <a:rPr lang="en-US" dirty="0" smtClean="0"/>
              <a:t>Host Agents</a:t>
            </a:r>
            <a:endParaRPr lang="en-US" sz="1200" dirty="0"/>
          </a:p>
          <a:p>
            <a:pPr lvl="1"/>
            <a:r>
              <a:rPr lang="en-US" dirty="0" smtClean="0"/>
              <a:t>After upgrade all agents will need to be re-associated </a:t>
            </a:r>
          </a:p>
          <a:p>
            <a:pPr lvl="2"/>
            <a:r>
              <a:rPr lang="en-US" sz="2000" dirty="0" smtClean="0"/>
              <a:t>There will be a optional way for setup to start re-association at the end of upgrade wizard</a:t>
            </a:r>
          </a:p>
          <a:p>
            <a:pPr lvl="2"/>
            <a:r>
              <a:rPr lang="en-US" sz="2000" dirty="0" smtClean="0"/>
              <a:t>After re-association all agents will have status “Update </a:t>
            </a:r>
            <a:r>
              <a:rPr lang="en-US" sz="2000" dirty="0"/>
              <a:t>Needed”</a:t>
            </a:r>
          </a:p>
          <a:p>
            <a:pPr lvl="2"/>
            <a:r>
              <a:rPr lang="en-US" sz="2000" dirty="0"/>
              <a:t>Multi-select </a:t>
            </a:r>
            <a:r>
              <a:rPr lang="en-US" sz="2000" dirty="0" smtClean="0"/>
              <a:t>agents and select “update”</a:t>
            </a:r>
          </a:p>
          <a:p>
            <a:pPr lvl="2"/>
            <a:r>
              <a:rPr lang="en-US" sz="2000" dirty="0" smtClean="0">
                <a:solidFill>
                  <a:srgbClr val="FFFF00"/>
                </a:solidFill>
              </a:rPr>
              <a:t>DMZ/Untrusted Domain hosts will be in “Access Denied” state, they can’t be re-associated, they will need to be removed and re-added to VMM 2012 management</a:t>
            </a:r>
            <a:endParaRPr lang="en-US" sz="2000" dirty="0">
              <a:solidFill>
                <a:srgbClr val="FFFF00"/>
              </a:solidFill>
            </a:endParaRPr>
          </a:p>
          <a:p>
            <a:r>
              <a:rPr lang="en-US" sz="2800" dirty="0" smtClean="0"/>
              <a:t>Library Agents are treated same as host agents therefore same procedure needs to be applied</a:t>
            </a:r>
          </a:p>
          <a:p>
            <a:pPr marL="0" indent="0">
              <a:buNone/>
            </a:pP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1628800"/>
            <a:ext cx="385863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16602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9436" y="228603"/>
            <a:ext cx="8363938" cy="1107996"/>
          </a:xfrm>
        </p:spPr>
        <p:txBody>
          <a:bodyPr>
            <a:normAutofit fontScale="90000"/>
          </a:bodyPr>
          <a:lstStyle/>
          <a:p>
            <a:r>
              <a:rPr lang="en-US" dirty="0" smtClean="0"/>
              <a:t>Upgrading to VMM 2012</a:t>
            </a:r>
            <a:r>
              <a:rPr lang="en-US" dirty="0"/>
              <a:t/>
            </a:r>
            <a:br>
              <a:rPr lang="en-US" dirty="0"/>
            </a:br>
            <a:r>
              <a:rPr lang="en-US" dirty="0">
                <a:solidFill>
                  <a:schemeClr val="accent2"/>
                </a:solidFill>
              </a:rPr>
              <a:t>VMM Component Upgrades</a:t>
            </a:r>
          </a:p>
        </p:txBody>
      </p:sp>
      <p:sp>
        <p:nvSpPr>
          <p:cNvPr id="3" name="Content Placeholder 2"/>
          <p:cNvSpPr>
            <a:spLocks noGrp="1"/>
          </p:cNvSpPr>
          <p:nvPr>
            <p:ph idx="1"/>
          </p:nvPr>
        </p:nvSpPr>
        <p:spPr>
          <a:xfrm>
            <a:off x="389436" y="1711962"/>
            <a:ext cx="8363938" cy="1973561"/>
          </a:xfrm>
        </p:spPr>
        <p:txBody>
          <a:bodyPr>
            <a:noAutofit/>
          </a:bodyPr>
          <a:lstStyle/>
          <a:p>
            <a:r>
              <a:rPr lang="en-US" dirty="0" smtClean="0"/>
              <a:t>HA VMM Library Considerations </a:t>
            </a:r>
          </a:p>
          <a:p>
            <a:pPr lvl="1"/>
            <a:r>
              <a:rPr lang="en-US" dirty="0" smtClean="0"/>
              <a:t>VMM 2012 HA VMM install does not create a local library share</a:t>
            </a:r>
          </a:p>
          <a:p>
            <a:pPr lvl="1"/>
            <a:r>
              <a:rPr lang="en-US" dirty="0" smtClean="0"/>
              <a:t>But if upgraded directly to HA VMM server it doesn’t remove the existing one</a:t>
            </a:r>
          </a:p>
          <a:p>
            <a:pPr lvl="2"/>
            <a:r>
              <a:rPr lang="en-US" dirty="0" smtClean="0"/>
              <a:t>You will end up with a library server on HA VMM Server Recommendation is not to use this and create new library server and share on an HA file server.</a:t>
            </a:r>
          </a:p>
          <a:p>
            <a:pPr lvl="3"/>
            <a:endParaRPr lang="en-US" sz="1600" dirty="0" smtClean="0"/>
          </a:p>
          <a:p>
            <a:pPr marL="0" indent="0">
              <a:buNone/>
            </a:pPr>
            <a:endParaRPr lang="en-US" dirty="0"/>
          </a:p>
        </p:txBody>
      </p:sp>
    </p:spTree>
    <p:extLst>
      <p:ext uri="{BB962C8B-B14F-4D97-AF65-F5344CB8AC3E}">
        <p14:creationId xmlns:p14="http://schemas.microsoft.com/office/powerpoint/2010/main" val="18826835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9436" y="228603"/>
            <a:ext cx="8363938" cy="1107996"/>
          </a:xfrm>
        </p:spPr>
        <p:txBody>
          <a:bodyPr>
            <a:normAutofit fontScale="90000"/>
          </a:bodyPr>
          <a:lstStyle/>
          <a:p>
            <a:r>
              <a:rPr lang="en-US" dirty="0" smtClean="0"/>
              <a:t>Upgrading to VMM 2012</a:t>
            </a:r>
            <a:r>
              <a:rPr lang="en-US" dirty="0"/>
              <a:t/>
            </a:r>
            <a:br>
              <a:rPr lang="en-US" dirty="0"/>
            </a:br>
            <a:r>
              <a:rPr lang="en-US" dirty="0">
                <a:solidFill>
                  <a:schemeClr val="accent2"/>
                </a:solidFill>
              </a:rPr>
              <a:t>VMM Component Upgrades</a:t>
            </a:r>
          </a:p>
        </p:txBody>
      </p:sp>
      <p:sp>
        <p:nvSpPr>
          <p:cNvPr id="3" name="Content Placeholder 2"/>
          <p:cNvSpPr>
            <a:spLocks noGrp="1"/>
          </p:cNvSpPr>
          <p:nvPr>
            <p:ph idx="1"/>
          </p:nvPr>
        </p:nvSpPr>
        <p:spPr>
          <a:xfrm>
            <a:off x="389436" y="1711962"/>
            <a:ext cx="8363938" cy="4669366"/>
          </a:xfrm>
        </p:spPr>
        <p:txBody>
          <a:bodyPr>
            <a:noAutofit/>
          </a:bodyPr>
          <a:lstStyle/>
          <a:p>
            <a:r>
              <a:rPr lang="en-US" dirty="0" smtClean="0"/>
              <a:t>HA VMM Library Considerations</a:t>
            </a:r>
            <a:r>
              <a:rPr lang="en-US" sz="1800" spc="-150" dirty="0" smtClean="0">
                <a:ln w="3175">
                  <a:noFill/>
                </a:ln>
                <a:gradFill flip="none" rotWithShape="1">
                  <a:gsLst>
                    <a:gs pos="0">
                      <a:srgbClr val="FFFFFF"/>
                    </a:gs>
                    <a:gs pos="86000">
                      <a:srgbClr val="FFFFFF"/>
                    </a:gs>
                  </a:gsLst>
                  <a:lin ang="5400000" scaled="0"/>
                  <a:tileRect/>
                </a:gradFill>
                <a:cs typeface="Arial" charset="0"/>
              </a:rPr>
              <a:t>.</a:t>
            </a:r>
            <a:endParaRPr lang="en-US" dirty="0" smtClean="0"/>
          </a:p>
          <a:p>
            <a:pPr lvl="2"/>
            <a:r>
              <a:rPr lang="en-US" sz="2800" dirty="0" smtClean="0"/>
              <a:t>Suggested library content transfer methods</a:t>
            </a:r>
          </a:p>
          <a:p>
            <a:pPr lvl="3"/>
            <a:r>
              <a:rPr lang="en-US" sz="2000" dirty="0" smtClean="0"/>
              <a:t>All objects with “disk representation” VHDs, Scripts, ISOs etc..</a:t>
            </a:r>
          </a:p>
          <a:p>
            <a:pPr lvl="4"/>
            <a:r>
              <a:rPr lang="en-US" sz="2000" dirty="0" smtClean="0"/>
              <a:t>File copy</a:t>
            </a:r>
          </a:p>
          <a:p>
            <a:pPr lvl="3"/>
            <a:r>
              <a:rPr lang="en-US" sz="2000" dirty="0" smtClean="0"/>
              <a:t>VM Templates </a:t>
            </a:r>
          </a:p>
          <a:p>
            <a:pPr lvl="4"/>
            <a:r>
              <a:rPr lang="en-US" sz="2000" dirty="0" smtClean="0"/>
              <a:t>Use new VMM 2012 template export/import wizard </a:t>
            </a:r>
          </a:p>
          <a:p>
            <a:pPr lvl="3"/>
            <a:r>
              <a:rPr lang="en-US" sz="2000" dirty="0" smtClean="0"/>
              <a:t>Saved VMs</a:t>
            </a:r>
          </a:p>
          <a:p>
            <a:pPr lvl="4"/>
            <a:r>
              <a:rPr lang="en-US" sz="2000" dirty="0" smtClean="0"/>
              <a:t>Deploy and save to the new HA library file share</a:t>
            </a:r>
          </a:p>
          <a:p>
            <a:pPr lvl="4"/>
            <a:r>
              <a:rPr lang="en-US" sz="2000" dirty="0" smtClean="0"/>
              <a:t>This way Custom fields will be preserved</a:t>
            </a:r>
            <a:r>
              <a:rPr lang="en-US" sz="2000" dirty="0"/>
              <a:t>. </a:t>
            </a:r>
            <a:endParaRPr lang="en-US" sz="2000" dirty="0" smtClean="0"/>
          </a:p>
          <a:p>
            <a:pPr lvl="3"/>
            <a:r>
              <a:rPr lang="en-US" sz="2000" dirty="0" smtClean="0"/>
              <a:t>OS </a:t>
            </a:r>
            <a:r>
              <a:rPr lang="en-US" sz="2000" dirty="0"/>
              <a:t>and HW profiles</a:t>
            </a:r>
          </a:p>
          <a:p>
            <a:pPr lvl="4"/>
            <a:r>
              <a:rPr lang="en-US" sz="2000" dirty="0" smtClean="0"/>
              <a:t>Need to be recreated on the new library share</a:t>
            </a:r>
            <a:endParaRPr lang="en-US" sz="2000" dirty="0"/>
          </a:p>
          <a:p>
            <a:pPr lvl="4"/>
            <a:endParaRPr lang="en-US" sz="2400" dirty="0" smtClean="0"/>
          </a:p>
          <a:p>
            <a:pPr lvl="3"/>
            <a:endParaRPr lang="en-US" sz="1600" dirty="0" smtClean="0"/>
          </a:p>
          <a:p>
            <a:pPr marL="0" indent="0">
              <a:buNone/>
            </a:pPr>
            <a:endParaRPr lang="en-US" dirty="0"/>
          </a:p>
        </p:txBody>
      </p:sp>
    </p:spTree>
    <p:extLst>
      <p:ext uri="{BB962C8B-B14F-4D97-AF65-F5344CB8AC3E}">
        <p14:creationId xmlns:p14="http://schemas.microsoft.com/office/powerpoint/2010/main" val="3811503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AU" sz="3600" dirty="0" smtClean="0">
                <a:solidFill>
                  <a:schemeClr val="accent2"/>
                </a:solidFill>
              </a:rPr>
              <a:t>SCVMM 2012</a:t>
            </a:r>
            <a:endParaRPr lang="en-US" dirty="0">
              <a:solidFill>
                <a:schemeClr val="accent2"/>
              </a:solidFill>
            </a:endParaRPr>
          </a:p>
        </p:txBody>
      </p:sp>
      <p:sp>
        <p:nvSpPr>
          <p:cNvPr id="3" name="Text Placeholder 2"/>
          <p:cNvSpPr>
            <a:spLocks noGrp="1"/>
          </p:cNvSpPr>
          <p:nvPr>
            <p:ph idx="1"/>
          </p:nvPr>
        </p:nvSpPr>
        <p:spPr/>
        <p:txBody>
          <a:bodyPr>
            <a:normAutofit lnSpcReduction="10000"/>
          </a:bodyPr>
          <a:lstStyle/>
          <a:p>
            <a:r>
              <a:rPr lang="en-US" dirty="0" smtClean="0"/>
              <a:t>Topology and components</a:t>
            </a:r>
          </a:p>
          <a:p>
            <a:r>
              <a:rPr lang="en-US" b="1" dirty="0" smtClean="0"/>
              <a:t>Deployment Planning</a:t>
            </a:r>
          </a:p>
          <a:p>
            <a:r>
              <a:rPr lang="en-US" dirty="0" smtClean="0"/>
              <a:t>Get </a:t>
            </a:r>
            <a:r>
              <a:rPr lang="en-US" dirty="0"/>
              <a:t>you ready to test VMM 2012 with minimum effort </a:t>
            </a:r>
          </a:p>
          <a:p>
            <a:r>
              <a:rPr lang="en-US" b="1" dirty="0" smtClean="0"/>
              <a:t>Setup Improvements </a:t>
            </a:r>
            <a:r>
              <a:rPr lang="en-US" dirty="0" smtClean="0"/>
              <a:t>: Prepare </a:t>
            </a:r>
            <a:r>
              <a:rPr lang="en-US" dirty="0"/>
              <a:t>your environment </a:t>
            </a:r>
            <a:r>
              <a:rPr lang="en-US" dirty="0" smtClean="0"/>
              <a:t>for </a:t>
            </a:r>
            <a:r>
              <a:rPr lang="en-US" dirty="0"/>
              <a:t>brand new </a:t>
            </a:r>
            <a:r>
              <a:rPr lang="en-US" dirty="0" smtClean="0"/>
              <a:t>installation</a:t>
            </a:r>
          </a:p>
          <a:p>
            <a:r>
              <a:rPr lang="en-US" b="1" dirty="0" smtClean="0"/>
              <a:t>Upgrading</a:t>
            </a:r>
            <a:r>
              <a:rPr lang="en-US" dirty="0" smtClean="0"/>
              <a:t> </a:t>
            </a:r>
            <a:r>
              <a:rPr lang="en-US" dirty="0"/>
              <a:t>from previous VMM version</a:t>
            </a:r>
          </a:p>
          <a:p>
            <a:r>
              <a:rPr lang="en-US" b="1" dirty="0" smtClean="0"/>
              <a:t>Demo</a:t>
            </a:r>
            <a:r>
              <a:rPr lang="en-US" dirty="0" smtClean="0"/>
              <a:t> : Installing SCVMM 2012</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AU" dirty="0" smtClean="0"/>
              <a:t>My TIP’s – Part I</a:t>
            </a:r>
            <a:endParaRPr lang="en-AU" dirty="0"/>
          </a:p>
        </p:txBody>
      </p:sp>
      <p:sp>
        <p:nvSpPr>
          <p:cNvPr id="9" name="Content Placeholder 8"/>
          <p:cNvSpPr>
            <a:spLocks noGrp="1"/>
          </p:cNvSpPr>
          <p:nvPr>
            <p:ph idx="1"/>
          </p:nvPr>
        </p:nvSpPr>
        <p:spPr/>
        <p:txBody>
          <a:bodyPr/>
          <a:lstStyle/>
          <a:p>
            <a:r>
              <a:rPr lang="en-AU" dirty="0" smtClean="0"/>
              <a:t>Dedicate time to DESIGN your solution. The better time you spent in design the better the implementation will be.</a:t>
            </a:r>
          </a:p>
          <a:p>
            <a:r>
              <a:rPr lang="en-AU" dirty="0" smtClean="0"/>
              <a:t>Use the right </a:t>
            </a:r>
            <a:r>
              <a:rPr lang="en-AU" dirty="0"/>
              <a:t>number of NIC’s. </a:t>
            </a:r>
            <a:r>
              <a:rPr lang="en-AU" dirty="0" smtClean="0"/>
              <a:t>Network </a:t>
            </a:r>
            <a:r>
              <a:rPr lang="en-AU" dirty="0"/>
              <a:t>technologies that provide teaming or virtual network interface cards </a:t>
            </a:r>
            <a:r>
              <a:rPr lang="en-AU" dirty="0" smtClean="0"/>
              <a:t>(e.g. NPAR) </a:t>
            </a:r>
            <a:r>
              <a:rPr lang="en-AU" dirty="0"/>
              <a:t>can be </a:t>
            </a:r>
            <a:r>
              <a:rPr lang="en-AU" dirty="0" smtClean="0"/>
              <a:t>utilized</a:t>
            </a:r>
          </a:p>
          <a:p>
            <a:r>
              <a:rPr lang="en-AU" dirty="0" smtClean="0"/>
              <a:t>Check the Network Configuration and create standard names across </a:t>
            </a:r>
            <a:r>
              <a:rPr lang="en-AU" smtClean="0"/>
              <a:t>ALL Hosts.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0898640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AU" dirty="0" smtClean="0"/>
              <a:t>My TIP’s – Part II : Network Configuration</a:t>
            </a:r>
            <a:endParaRPr lang="en-AU" dirty="0"/>
          </a:p>
        </p:txBody>
      </p:sp>
      <p:sp>
        <p:nvSpPr>
          <p:cNvPr id="9" name="Content Placeholder 8"/>
          <p:cNvSpPr>
            <a:spLocks noGrp="1"/>
          </p:cNvSpPr>
          <p:nvPr>
            <p:ph idx="1"/>
          </p:nvPr>
        </p:nvSpPr>
        <p:spPr/>
        <p:txBody>
          <a:bodyPr>
            <a:normAutofit/>
          </a:bodyPr>
          <a:lstStyle/>
          <a:p>
            <a:pPr marL="0" indent="0">
              <a:buNone/>
            </a:pPr>
            <a:r>
              <a:rPr lang="en-AU" dirty="0"/>
              <a:t>In Production, </a:t>
            </a:r>
            <a:r>
              <a:rPr lang="en-AU" dirty="0" smtClean="0"/>
              <a:t>for </a:t>
            </a:r>
            <a:r>
              <a:rPr lang="en-AU" dirty="0"/>
              <a:t>a complete HA environment, I recommend at least 8 :</a:t>
            </a:r>
          </a:p>
          <a:p>
            <a:r>
              <a:rPr lang="en-AU" b="1" dirty="0"/>
              <a:t>1 for Management. </a:t>
            </a:r>
            <a:endParaRPr lang="en-AU" dirty="0"/>
          </a:p>
          <a:p>
            <a:r>
              <a:rPr lang="en-AU" b="1" dirty="0"/>
              <a:t>2 (teamed ) for Virtual </a:t>
            </a:r>
            <a:r>
              <a:rPr lang="en-AU" b="1" dirty="0" smtClean="0"/>
              <a:t>machines.</a:t>
            </a:r>
            <a:endParaRPr lang="en-AU" dirty="0"/>
          </a:p>
          <a:p>
            <a:r>
              <a:rPr lang="en-AU" b="1" dirty="0" smtClean="0"/>
              <a:t>2 </a:t>
            </a:r>
            <a:r>
              <a:rPr lang="en-AU" b="1" dirty="0"/>
              <a:t>(MPIO ) for </a:t>
            </a:r>
            <a:r>
              <a:rPr lang="en-AU" b="1" dirty="0" smtClean="0"/>
              <a:t>SCSI.</a:t>
            </a:r>
            <a:r>
              <a:rPr lang="en-AU" dirty="0" smtClean="0"/>
              <a:t> </a:t>
            </a:r>
          </a:p>
          <a:p>
            <a:r>
              <a:rPr lang="en-AU" b="1" dirty="0" smtClean="0"/>
              <a:t>1 </a:t>
            </a:r>
            <a:r>
              <a:rPr lang="en-AU" b="1" dirty="0"/>
              <a:t>for Failover cluster</a:t>
            </a:r>
            <a:r>
              <a:rPr lang="en-AU" b="1" dirty="0" smtClean="0"/>
              <a:t>.</a:t>
            </a:r>
            <a:endParaRPr lang="en-AU" dirty="0"/>
          </a:p>
          <a:p>
            <a:r>
              <a:rPr lang="en-AU" b="1" dirty="0"/>
              <a:t>1 for Live migration</a:t>
            </a:r>
            <a:r>
              <a:rPr lang="en-AU" b="1" dirty="0" smtClean="0"/>
              <a:t>.</a:t>
            </a:r>
            <a:endParaRPr lang="en-AU" dirty="0"/>
          </a:p>
          <a:p>
            <a:r>
              <a:rPr lang="en-AU" b="1" dirty="0"/>
              <a:t>1 for CSV.</a:t>
            </a:r>
            <a:r>
              <a:rPr lang="en-AU" dirty="0"/>
              <a:t> </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995608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AU" dirty="0" smtClean="0"/>
              <a:t>Topology</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aphicFrame>
        <p:nvGraphicFramePr>
          <p:cNvPr id="3" name="Chart 2"/>
          <p:cNvGraphicFramePr/>
          <p:nvPr>
            <p:extLst>
              <p:ext uri="{D42A27DB-BD31-4B8C-83A1-F6EECF244321}">
                <p14:modId xmlns:p14="http://schemas.microsoft.com/office/powerpoint/2010/main" val="194941199"/>
              </p:ext>
            </p:extLst>
          </p:nvPr>
        </p:nvGraphicFramePr>
        <p:xfrm>
          <a:off x="683568" y="1340768"/>
          <a:ext cx="7789863" cy="460358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772146064"/>
              </p:ext>
            </p:extLst>
          </p:nvPr>
        </p:nvGraphicFramePr>
        <p:xfrm>
          <a:off x="467544" y="1052736"/>
          <a:ext cx="8140518" cy="5483956"/>
        </p:xfrm>
        <a:graphic>
          <a:graphicData uri="http://schemas.openxmlformats.org/presentationml/2006/ole">
            <mc:AlternateContent xmlns:mc="http://schemas.openxmlformats.org/markup-compatibility/2006">
              <mc:Choice xmlns:v="urn:schemas-microsoft-com:vml" Requires="v">
                <p:oleObj spid="_x0000_s38942" name="Visio" r:id="rId5" imgW="10426085" imgH="7162261" progId="Visio.Drawing.11">
                  <p:embed/>
                </p:oleObj>
              </mc:Choice>
              <mc:Fallback>
                <p:oleObj name="Visio" r:id="rId5" imgW="10426085" imgH="7162261" progId="Visio.Drawing.11">
                  <p:embed/>
                  <p:pic>
                    <p:nvPicPr>
                      <p:cNvPr id="0" name=""/>
                      <p:cNvPicPr>
                        <a:picLocks noChangeAspect="1" noChangeArrowheads="1"/>
                      </p:cNvPicPr>
                      <p:nvPr/>
                    </p:nvPicPr>
                    <p:blipFill>
                      <a:blip r:embed="rId6"/>
                      <a:srcRect/>
                      <a:stretch>
                        <a:fillRect/>
                      </a:stretch>
                    </p:blipFill>
                    <p:spPr bwMode="auto">
                      <a:xfrm>
                        <a:off x="467544" y="1052736"/>
                        <a:ext cx="8140518" cy="5483956"/>
                      </a:xfrm>
                      <a:prstGeom prst="rect">
                        <a:avLst/>
                      </a:prstGeom>
                      <a:noFill/>
                      <a:ln>
                        <a:noFill/>
                      </a:ln>
                      <a:effectLst/>
                    </p:spPr>
                  </p:pic>
                </p:oleObj>
              </mc:Fallback>
            </mc:AlternateContent>
          </a:graphicData>
        </a:graphic>
      </p:graphicFrame>
      <p:sp>
        <p:nvSpPr>
          <p:cNvPr id="14" name="Oval 13"/>
          <p:cNvSpPr/>
          <p:nvPr/>
        </p:nvSpPr>
        <p:spPr bwMode="auto">
          <a:xfrm>
            <a:off x="2843808" y="3505731"/>
            <a:ext cx="4472965" cy="2011501"/>
          </a:xfrm>
          <a:prstGeom prst="ellipse">
            <a:avLst/>
          </a:prstGeom>
          <a:noFill/>
          <a:ln w="44450">
            <a:headEnd type="none" w="med" len="med"/>
            <a:tailEnd type="none" w="med" len="med"/>
          </a:ln>
          <a:effectLst>
            <a:outerShdw blurRad="65500" dist="38100" dir="5400000" rotWithShape="0">
              <a:srgbClr val="000000">
                <a:alpha val="40000"/>
              </a:srgbClr>
            </a:outerShdw>
            <a:reflection endPos="0" dir="5400000" sy="-100000" algn="bl" rotWithShape="0"/>
            <a:softEdge rad="0"/>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5" name="Oval 14"/>
          <p:cNvSpPr/>
          <p:nvPr/>
        </p:nvSpPr>
        <p:spPr bwMode="auto">
          <a:xfrm>
            <a:off x="3707904" y="4204026"/>
            <a:ext cx="950030" cy="1097182"/>
          </a:xfrm>
          <a:prstGeom prst="ellipse">
            <a:avLst/>
          </a:prstGeom>
          <a:noFill/>
          <a:ln w="44450">
            <a:headEnd type="none" w="med" len="med"/>
            <a:tailEnd type="none" w="med" len="med"/>
          </a:ln>
          <a:effectLst>
            <a:glow>
              <a:schemeClr val="accent1"/>
            </a:glow>
            <a:outerShdw blurRad="65500" dist="38100" dir="5400000" rotWithShape="0">
              <a:srgbClr val="000000">
                <a:alpha val="40000"/>
              </a:srgbClr>
            </a:outerShdw>
            <a:reflection endPos="0" dir="5400000" sy="-100000" algn="bl" rotWithShape="0"/>
            <a:softEdge rad="0"/>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6" name="Oval 15"/>
          <p:cNvSpPr/>
          <p:nvPr/>
        </p:nvSpPr>
        <p:spPr bwMode="auto">
          <a:xfrm>
            <a:off x="1444781" y="2636912"/>
            <a:ext cx="1615051" cy="1630691"/>
          </a:xfrm>
          <a:prstGeom prst="ellipse">
            <a:avLst/>
          </a:prstGeom>
          <a:noFill/>
          <a:ln w="44450">
            <a:headEnd type="none" w="med" len="med"/>
            <a:tailEnd type="none" w="med" len="med"/>
          </a:ln>
          <a:effectLst>
            <a:glow>
              <a:schemeClr val="accent1"/>
            </a:glow>
            <a:outerShdw blurRad="65500" dist="38100" dir="5400000" rotWithShape="0">
              <a:srgbClr val="000000">
                <a:alpha val="40000"/>
              </a:srgbClr>
            </a:outerShdw>
            <a:reflection endPos="0" dir="5400000" sy="-100000" algn="bl" rotWithShape="0"/>
            <a:softEdge rad="0"/>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Oval 16"/>
          <p:cNvSpPr/>
          <p:nvPr/>
        </p:nvSpPr>
        <p:spPr bwMode="auto">
          <a:xfrm>
            <a:off x="4067944" y="2267967"/>
            <a:ext cx="1145065" cy="1089025"/>
          </a:xfrm>
          <a:prstGeom prst="ellipse">
            <a:avLst/>
          </a:prstGeom>
          <a:noFill/>
          <a:ln w="44450">
            <a:headEnd type="none" w="med" len="med"/>
            <a:tailEnd type="none" w="med" len="med"/>
          </a:ln>
          <a:effectLst>
            <a:glow>
              <a:schemeClr val="accent1"/>
            </a:glow>
            <a:outerShdw blurRad="65500" dist="38100" dir="5400000" rotWithShape="0">
              <a:srgbClr val="000000">
                <a:alpha val="40000"/>
              </a:srgbClr>
            </a:outerShdw>
            <a:reflection endPos="0" dir="5400000" sy="-100000" algn="bl" rotWithShape="0"/>
            <a:softEdge rad="0"/>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8" name="Oval 17"/>
          <p:cNvSpPr/>
          <p:nvPr/>
        </p:nvSpPr>
        <p:spPr bwMode="auto">
          <a:xfrm>
            <a:off x="2677216" y="1008672"/>
            <a:ext cx="4703096" cy="2564344"/>
          </a:xfrm>
          <a:prstGeom prst="ellipse">
            <a:avLst/>
          </a:prstGeom>
          <a:noFill/>
          <a:ln w="44450">
            <a:headEnd type="none" w="med" len="med"/>
            <a:tailEnd type="none" w="med" len="med"/>
          </a:ln>
          <a:effectLst>
            <a:outerShdw blurRad="65500" dist="38100" dir="5400000" rotWithShape="0">
              <a:srgbClr val="000000">
                <a:alpha val="40000"/>
              </a:srgbClr>
            </a:outerShdw>
            <a:reflection endPos="0" dir="5400000" sy="-100000" algn="bl" rotWithShape="0"/>
            <a:softEdge rad="0"/>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23310085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Deployment Planning</a:t>
            </a:r>
            <a:br>
              <a:rPr lang="en-US" dirty="0" smtClean="0"/>
            </a:br>
            <a:r>
              <a:rPr sz="3600" dirty="0" smtClean="0">
                <a:solidFill>
                  <a:schemeClr val="accent2"/>
                </a:solidFill>
              </a:rPr>
              <a:t>S</a:t>
            </a:r>
            <a:r>
              <a:rPr lang="en-US" dirty="0" smtClean="0">
                <a:solidFill>
                  <a:schemeClr val="accent2"/>
                </a:solidFill>
              </a:rPr>
              <a:t>upported OS and Servers</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aphicFrame>
        <p:nvGraphicFramePr>
          <p:cNvPr id="6" name="Diagram 5"/>
          <p:cNvGraphicFramePr/>
          <p:nvPr>
            <p:extLst>
              <p:ext uri="{D42A27DB-BD31-4B8C-83A1-F6EECF244321}">
                <p14:modId xmlns:p14="http://schemas.microsoft.com/office/powerpoint/2010/main" val="686520467"/>
              </p:ext>
            </p:extLst>
          </p:nvPr>
        </p:nvGraphicFramePr>
        <p:xfrm>
          <a:off x="665192" y="1565564"/>
          <a:ext cx="7815999" cy="49876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6084168" y="5888134"/>
            <a:ext cx="2328010" cy="492443"/>
          </a:xfrm>
          <a:prstGeom prst="rect">
            <a:avLst/>
          </a:prstGeom>
          <a:noFill/>
        </p:spPr>
        <p:txBody>
          <a:bodyPr wrap="none" lIns="0" tIns="0" rIns="0" bIns="0" rtlCol="0">
            <a:spAutoFit/>
          </a:bodyPr>
          <a:lstStyle/>
          <a:p>
            <a:pPr marL="457200" lvl="2" indent="-166688">
              <a:buFont typeface="Arial" pitchFamily="34" charset="0"/>
              <a:buChar char="•"/>
            </a:pPr>
            <a:r>
              <a:rPr lang="en-US" sz="1600" dirty="0" smtClean="0">
                <a:solidFill>
                  <a:srgbClr val="FF0000"/>
                </a:solidFill>
              </a:rPr>
              <a:t>No SQL </a:t>
            </a:r>
            <a:r>
              <a:rPr lang="en-US" sz="1600" dirty="0">
                <a:solidFill>
                  <a:srgbClr val="FF0000"/>
                </a:solidFill>
              </a:rPr>
              <a:t>Server </a:t>
            </a:r>
            <a:r>
              <a:rPr lang="en-US" sz="1600" dirty="0" smtClean="0">
                <a:solidFill>
                  <a:srgbClr val="FF0000"/>
                </a:solidFill>
              </a:rPr>
              <a:t>2005</a:t>
            </a:r>
            <a:endParaRPr lang="en-US" sz="1600" dirty="0">
              <a:solidFill>
                <a:srgbClr val="FF0000"/>
              </a:solidFill>
            </a:endParaRPr>
          </a:p>
          <a:p>
            <a:pPr marL="457200" lvl="2" indent="-166688">
              <a:buFont typeface="Arial" pitchFamily="34" charset="0"/>
              <a:buChar char="•"/>
            </a:pPr>
            <a:r>
              <a:rPr lang="en-US" sz="1600" dirty="0" smtClean="0">
                <a:solidFill>
                  <a:srgbClr val="FF0000"/>
                </a:solidFill>
              </a:rPr>
              <a:t>No SQL </a:t>
            </a:r>
            <a:r>
              <a:rPr lang="en-US" sz="1600" dirty="0">
                <a:solidFill>
                  <a:srgbClr val="FF0000"/>
                </a:solidFill>
              </a:rPr>
              <a:t>Server </a:t>
            </a:r>
            <a:r>
              <a:rPr lang="en-US" sz="1600" dirty="0" smtClean="0">
                <a:solidFill>
                  <a:srgbClr val="FF0000"/>
                </a:solidFill>
              </a:rPr>
              <a:t>Express</a:t>
            </a:r>
            <a:endParaRPr lang="en-US" sz="2800" dirty="0" smtClean="0">
              <a:gradFill>
                <a:gsLst>
                  <a:gs pos="0">
                    <a:schemeClr val="tx1"/>
                  </a:gs>
                  <a:gs pos="86000">
                    <a:schemeClr val="tx1"/>
                  </a:gs>
                </a:gsLst>
                <a:lin ang="5400000" scaled="0"/>
              </a:gradFill>
            </a:endParaRPr>
          </a:p>
        </p:txBody>
      </p:sp>
    </p:spTree>
    <p:extLst>
      <p:ext uri="{BB962C8B-B14F-4D97-AF65-F5344CB8AC3E}">
        <p14:creationId xmlns:p14="http://schemas.microsoft.com/office/powerpoint/2010/main" val="83966006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79208090"/>
              </p:ext>
            </p:extLst>
          </p:nvPr>
        </p:nvGraphicFramePr>
        <p:xfrm>
          <a:off x="665192" y="1681724"/>
          <a:ext cx="7815999" cy="46996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p:cNvSpPr>
            <a:spLocks noGrp="1"/>
          </p:cNvSpPr>
          <p:nvPr>
            <p:ph type="title"/>
          </p:nvPr>
        </p:nvSpPr>
        <p:spPr/>
        <p:txBody>
          <a:bodyPr>
            <a:normAutofit fontScale="90000"/>
          </a:bodyPr>
          <a:lstStyle/>
          <a:p>
            <a:r>
              <a:rPr lang="en-US" dirty="0" smtClean="0"/>
              <a:t>Deployment Planning</a:t>
            </a:r>
            <a:br>
              <a:rPr lang="en-US" dirty="0" smtClean="0"/>
            </a:br>
            <a:r>
              <a:rPr sz="3600" dirty="0" smtClean="0">
                <a:solidFill>
                  <a:schemeClr val="accent2"/>
                </a:solidFill>
              </a:rPr>
              <a:t>S</a:t>
            </a:r>
            <a:r>
              <a:rPr lang="en-US" dirty="0" smtClean="0">
                <a:solidFill>
                  <a:schemeClr val="accent2"/>
                </a:solidFill>
              </a:rPr>
              <a:t>upported OS and Servers</a:t>
            </a:r>
            <a:endParaRPr sz="3600" dirty="0">
              <a:solidFill>
                <a:schemeClr val="accent2"/>
              </a:solidFill>
            </a:endParaRPr>
          </a:p>
        </p:txBody>
      </p:sp>
    </p:spTree>
    <p:extLst>
      <p:ext uri="{BB962C8B-B14F-4D97-AF65-F5344CB8AC3E}">
        <p14:creationId xmlns:p14="http://schemas.microsoft.com/office/powerpoint/2010/main" val="28320526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Deployment Planning</a:t>
            </a:r>
            <a:br>
              <a:rPr lang="en-AU" dirty="0"/>
            </a:br>
            <a:r>
              <a:rPr lang="en-AU" dirty="0">
                <a:solidFill>
                  <a:schemeClr val="accent2"/>
                </a:solidFill>
              </a:rPr>
              <a:t>Required pre-installed software's</a:t>
            </a:r>
            <a:endParaRPr lang="en-US" dirty="0"/>
          </a:p>
        </p:txBody>
      </p:sp>
      <p:sp>
        <p:nvSpPr>
          <p:cNvPr id="3" name="Content Placeholder 2"/>
          <p:cNvSpPr>
            <a:spLocks noGrp="1"/>
          </p:cNvSpPr>
          <p:nvPr>
            <p:ph idx="1"/>
          </p:nvPr>
        </p:nvSpPr>
        <p:spPr>
          <a:xfrm>
            <a:off x="389436" y="1447799"/>
            <a:ext cx="8363938" cy="3730252"/>
          </a:xfrm>
        </p:spPr>
        <p:txBody>
          <a:bodyPr>
            <a:normAutofit fontScale="85000" lnSpcReduction="20000"/>
          </a:bodyPr>
          <a:lstStyle/>
          <a:p>
            <a:r>
              <a:rPr lang="en-US" sz="3000" dirty="0" smtClean="0"/>
              <a:t>On </a:t>
            </a:r>
            <a:r>
              <a:rPr lang="en-US" sz="3000" u="sng" dirty="0" smtClean="0"/>
              <a:t>VMM Server</a:t>
            </a:r>
            <a:r>
              <a:rPr lang="en-US" sz="3000" dirty="0" smtClean="0"/>
              <a:t> box:</a:t>
            </a:r>
          </a:p>
          <a:p>
            <a:endParaRPr lang="en-US" dirty="0"/>
          </a:p>
          <a:p>
            <a:pPr lvl="1"/>
            <a:r>
              <a:rPr lang="en-US" sz="3000" b="1" dirty="0" smtClean="0"/>
              <a:t>Windows </a:t>
            </a:r>
            <a:r>
              <a:rPr lang="en-US" sz="3000" b="1" dirty="0"/>
              <a:t>Automated Installation Kit 2.0 </a:t>
            </a:r>
            <a:r>
              <a:rPr lang="en-US" sz="3000" dirty="0" smtClean="0"/>
              <a:t>(WAIK)</a:t>
            </a:r>
            <a:endParaRPr lang="en-US" sz="3000" dirty="0"/>
          </a:p>
          <a:p>
            <a:pPr lvl="2"/>
            <a:r>
              <a:rPr lang="en-US" sz="3000" dirty="0" smtClean="0">
                <a:solidFill>
                  <a:srgbClr val="FFFF00"/>
                </a:solidFill>
              </a:rPr>
              <a:t>WAIK </a:t>
            </a:r>
            <a:r>
              <a:rPr lang="en-US" sz="3000" dirty="0">
                <a:solidFill>
                  <a:srgbClr val="FFFF00"/>
                </a:solidFill>
              </a:rPr>
              <a:t>1.0 is no longer </a:t>
            </a:r>
            <a:r>
              <a:rPr lang="en-US" sz="3000" dirty="0" smtClean="0">
                <a:solidFill>
                  <a:srgbClr val="FFFF00"/>
                </a:solidFill>
              </a:rPr>
              <a:t>included and supported</a:t>
            </a:r>
          </a:p>
          <a:p>
            <a:pPr lvl="1"/>
            <a:r>
              <a:rPr lang="en-US" sz="3000" b="1" dirty="0" err="1" smtClean="0"/>
              <a:t>.Net</a:t>
            </a:r>
            <a:r>
              <a:rPr lang="en-US" sz="3000" b="1" dirty="0" smtClean="0"/>
              <a:t> 3.5.1</a:t>
            </a:r>
            <a:r>
              <a:rPr lang="en-US" sz="3000" dirty="0" smtClean="0"/>
              <a:t>(enabled in W2K8 R2)</a:t>
            </a:r>
          </a:p>
          <a:p>
            <a:pPr lvl="1"/>
            <a:r>
              <a:rPr lang="en-US" sz="3000" b="1" dirty="0" smtClean="0"/>
              <a:t>PowerShell 2.0</a:t>
            </a:r>
          </a:p>
          <a:p>
            <a:pPr lvl="1"/>
            <a:r>
              <a:rPr lang="en-US" sz="3000" b="1" dirty="0" err="1" smtClean="0"/>
              <a:t>WinRM</a:t>
            </a:r>
            <a:r>
              <a:rPr lang="en-US" sz="3000" b="1" dirty="0" smtClean="0"/>
              <a:t> 2.0</a:t>
            </a:r>
          </a:p>
          <a:p>
            <a:pPr lvl="1"/>
            <a:r>
              <a:rPr lang="en-US" sz="3000" b="1" dirty="0" smtClean="0"/>
              <a:t>SQL Server 2008 or SQL Server 2008 R2 Mgmt. tools</a:t>
            </a:r>
            <a:endParaRPr lang="en-US" sz="3000" b="1" dirty="0"/>
          </a:p>
          <a:p>
            <a:endParaRPr lang="en-US" dirty="0"/>
          </a:p>
        </p:txBody>
      </p:sp>
    </p:spTree>
    <p:extLst>
      <p:ext uri="{BB962C8B-B14F-4D97-AF65-F5344CB8AC3E}">
        <p14:creationId xmlns:p14="http://schemas.microsoft.com/office/powerpoint/2010/main" val="12834514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Deployment Planning</a:t>
            </a:r>
            <a:br>
              <a:rPr lang="en-AU" dirty="0"/>
            </a:br>
            <a:r>
              <a:rPr lang="en-AU" dirty="0" smtClean="0">
                <a:solidFill>
                  <a:schemeClr val="accent2"/>
                </a:solidFill>
              </a:rPr>
              <a:t>Required pre-installed software's</a:t>
            </a:r>
            <a:endParaRPr lang="en-US" dirty="0"/>
          </a:p>
        </p:txBody>
      </p:sp>
      <p:sp>
        <p:nvSpPr>
          <p:cNvPr id="3" name="Content Placeholder 2"/>
          <p:cNvSpPr>
            <a:spLocks noGrp="1"/>
          </p:cNvSpPr>
          <p:nvPr>
            <p:ph idx="1"/>
          </p:nvPr>
        </p:nvSpPr>
        <p:spPr>
          <a:xfrm>
            <a:off x="389436" y="1447801"/>
            <a:ext cx="8363938" cy="4861519"/>
          </a:xfrm>
        </p:spPr>
        <p:txBody>
          <a:bodyPr>
            <a:normAutofit/>
          </a:bodyPr>
          <a:lstStyle/>
          <a:p>
            <a:r>
              <a:rPr lang="en-US" dirty="0" smtClean="0"/>
              <a:t>On </a:t>
            </a:r>
            <a:r>
              <a:rPr lang="en-US" u="sng" dirty="0" smtClean="0"/>
              <a:t>your environment</a:t>
            </a:r>
            <a:r>
              <a:rPr lang="en-US" dirty="0" smtClean="0"/>
              <a:t> for VMM 2012 Feature Requirements</a:t>
            </a:r>
          </a:p>
          <a:p>
            <a:pPr lvl="1"/>
            <a:r>
              <a:rPr lang="en-US" sz="2800" b="1" dirty="0"/>
              <a:t>Bare Metal </a:t>
            </a:r>
            <a:r>
              <a:rPr lang="en-US" sz="2800" b="1" dirty="0" smtClean="0"/>
              <a:t>Provisioning (OSD)</a:t>
            </a:r>
          </a:p>
          <a:p>
            <a:pPr lvl="2"/>
            <a:r>
              <a:rPr lang="en-US" sz="2800" dirty="0" smtClean="0"/>
              <a:t>Windows Deployment Services (W2008 R2 only)</a:t>
            </a:r>
          </a:p>
          <a:p>
            <a:pPr lvl="1"/>
            <a:r>
              <a:rPr lang="en-US" sz="2800" b="1" dirty="0" smtClean="0"/>
              <a:t>Host Patching </a:t>
            </a:r>
          </a:p>
          <a:p>
            <a:pPr lvl="2"/>
            <a:r>
              <a:rPr lang="en-US" sz="2800" dirty="0" smtClean="0"/>
              <a:t>WSUS 3.0 SP2 64bit</a:t>
            </a:r>
          </a:p>
          <a:p>
            <a:pPr lvl="1"/>
            <a:r>
              <a:rPr lang="en-US" sz="2800" b="1" dirty="0" smtClean="0"/>
              <a:t>PRO </a:t>
            </a:r>
          </a:p>
          <a:p>
            <a:pPr lvl="2"/>
            <a:r>
              <a:rPr lang="en-US" sz="2800" dirty="0" smtClean="0"/>
              <a:t>Operations Manager 2007 R2+</a:t>
            </a:r>
            <a:endParaRPr lang="en-US" dirty="0"/>
          </a:p>
        </p:txBody>
      </p:sp>
    </p:spTree>
    <p:extLst>
      <p:ext uri="{BB962C8B-B14F-4D97-AF65-F5344CB8AC3E}">
        <p14:creationId xmlns:p14="http://schemas.microsoft.com/office/powerpoint/2010/main" val="3807170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Deployment </a:t>
            </a:r>
            <a:r>
              <a:rPr lang="en-US" dirty="0" smtClean="0"/>
              <a:t>Planning</a:t>
            </a:r>
            <a:endParaRPr lang="en-US" dirty="0"/>
          </a:p>
        </p:txBody>
      </p:sp>
      <p:sp>
        <p:nvSpPr>
          <p:cNvPr id="3" name="Content Placeholder 2"/>
          <p:cNvSpPr>
            <a:spLocks noGrp="1"/>
          </p:cNvSpPr>
          <p:nvPr>
            <p:ph idx="1"/>
          </p:nvPr>
        </p:nvSpPr>
        <p:spPr>
          <a:xfrm>
            <a:off x="389436" y="1340768"/>
            <a:ext cx="8363938" cy="4752528"/>
          </a:xfrm>
        </p:spPr>
        <p:txBody>
          <a:bodyPr>
            <a:normAutofit lnSpcReduction="10000"/>
          </a:bodyPr>
          <a:lstStyle/>
          <a:p>
            <a:pPr lvl="1"/>
            <a:r>
              <a:rPr lang="en-US" dirty="0" smtClean="0"/>
              <a:t>Citrix </a:t>
            </a:r>
            <a:r>
              <a:rPr lang="en-US" dirty="0" err="1" smtClean="0"/>
              <a:t>XenServer</a:t>
            </a:r>
            <a:endParaRPr lang="en-US" dirty="0"/>
          </a:p>
          <a:p>
            <a:pPr lvl="2"/>
            <a:r>
              <a:rPr lang="en-US" dirty="0"/>
              <a:t>Microsoft SCVMM </a:t>
            </a:r>
            <a:r>
              <a:rPr lang="en-US" dirty="0" err="1"/>
              <a:t>XenServer</a:t>
            </a:r>
            <a:r>
              <a:rPr lang="en-US" dirty="0"/>
              <a:t> Integration Suite </a:t>
            </a:r>
          </a:p>
          <a:p>
            <a:pPr lvl="2"/>
            <a:r>
              <a:rPr lang="en-US" dirty="0" smtClean="0">
                <a:solidFill>
                  <a:srgbClr val="FFFF00"/>
                </a:solidFill>
              </a:rPr>
              <a:t>Needs to be </a:t>
            </a:r>
            <a:r>
              <a:rPr lang="en-US" dirty="0">
                <a:solidFill>
                  <a:srgbClr val="FFFF00"/>
                </a:solidFill>
              </a:rPr>
              <a:t>i</a:t>
            </a:r>
            <a:r>
              <a:rPr lang="en-US" dirty="0" smtClean="0">
                <a:solidFill>
                  <a:srgbClr val="FFFF00"/>
                </a:solidFill>
              </a:rPr>
              <a:t>nstalled on </a:t>
            </a:r>
            <a:r>
              <a:rPr lang="en-US" dirty="0" err="1" smtClean="0">
                <a:solidFill>
                  <a:srgbClr val="FFFF00"/>
                </a:solidFill>
              </a:rPr>
              <a:t>XenServers</a:t>
            </a:r>
            <a:endParaRPr lang="en-US" dirty="0" smtClean="0">
              <a:solidFill>
                <a:srgbClr val="FFFF00"/>
              </a:solidFill>
            </a:endParaRPr>
          </a:p>
          <a:p>
            <a:pPr lvl="1"/>
            <a:r>
              <a:rPr lang="en-US" dirty="0" smtClean="0"/>
              <a:t>Storage Automation (SMI-S)</a:t>
            </a:r>
            <a:endParaRPr lang="en-US" dirty="0"/>
          </a:p>
          <a:p>
            <a:pPr lvl="2"/>
            <a:r>
              <a:rPr lang="en-US" dirty="0" smtClean="0"/>
              <a:t>Dell, HP, IBM, EMC, </a:t>
            </a:r>
            <a:r>
              <a:rPr lang="en-US" dirty="0" err="1" smtClean="0"/>
              <a:t>NetAPP</a:t>
            </a:r>
            <a:r>
              <a:rPr lang="en-US" dirty="0" smtClean="0"/>
              <a:t>, LSI, </a:t>
            </a:r>
            <a:r>
              <a:rPr lang="en-US" dirty="0" err="1" smtClean="0"/>
              <a:t>Compellent</a:t>
            </a:r>
            <a:r>
              <a:rPr lang="en-US" dirty="0" smtClean="0"/>
              <a:t>, Hitachi</a:t>
            </a:r>
          </a:p>
          <a:p>
            <a:pPr lvl="1"/>
            <a:r>
              <a:rPr lang="en-US" dirty="0" smtClean="0"/>
              <a:t>Load Balancer Integration </a:t>
            </a:r>
          </a:p>
          <a:p>
            <a:pPr lvl="2"/>
            <a:r>
              <a:rPr lang="en-US" dirty="0"/>
              <a:t>Custom provider (F5, Citrix, Brocade (RTM))</a:t>
            </a:r>
          </a:p>
          <a:p>
            <a:pPr lvl="2"/>
            <a:r>
              <a:rPr lang="en-US" dirty="0" smtClean="0">
                <a:solidFill>
                  <a:srgbClr val="FFFF00"/>
                </a:solidFill>
              </a:rPr>
              <a:t>Needs to be installed on VMM server(s)</a:t>
            </a:r>
          </a:p>
          <a:p>
            <a:pPr lvl="1"/>
            <a:r>
              <a:rPr lang="en-US" dirty="0" smtClean="0"/>
              <a:t>Power Management/OSD (IPMI, SMASH, Custom Providers)</a:t>
            </a:r>
            <a:endParaRPr lang="en-US" dirty="0"/>
          </a:p>
          <a:p>
            <a:pPr lvl="2"/>
            <a:r>
              <a:rPr lang="en-US" dirty="0"/>
              <a:t>No action is needed for SMASH and IPMI supported hardware since these are built in</a:t>
            </a:r>
          </a:p>
          <a:p>
            <a:pPr lvl="2"/>
            <a:r>
              <a:rPr lang="en-US" dirty="0" smtClean="0"/>
              <a:t>Custom </a:t>
            </a:r>
            <a:r>
              <a:rPr lang="en-US" dirty="0" err="1" smtClean="0"/>
              <a:t>iLO</a:t>
            </a:r>
            <a:r>
              <a:rPr lang="en-US" dirty="0" smtClean="0"/>
              <a:t> provider needs to be installed </a:t>
            </a:r>
            <a:r>
              <a:rPr lang="en-US" dirty="0"/>
              <a:t>on VMM </a:t>
            </a:r>
            <a:r>
              <a:rPr lang="en-US" dirty="0" smtClean="0"/>
              <a:t>server(s)</a:t>
            </a:r>
          </a:p>
          <a:p>
            <a:pPr marL="855663" lvl="2" indent="0">
              <a:buNone/>
            </a:pPr>
            <a:endParaRPr lang="en-US" dirty="0" smtClean="0"/>
          </a:p>
          <a:p>
            <a:pPr lvl="1"/>
            <a:endParaRPr lang="en-US" dirty="0"/>
          </a:p>
          <a:p>
            <a:endParaRPr lang="en-US" dirty="0"/>
          </a:p>
        </p:txBody>
      </p:sp>
    </p:spTree>
    <p:extLst>
      <p:ext uri="{BB962C8B-B14F-4D97-AF65-F5344CB8AC3E}">
        <p14:creationId xmlns:p14="http://schemas.microsoft.com/office/powerpoint/2010/main" val="27358809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7510</TotalTime>
  <Words>2469</Words>
  <Application>Microsoft Office PowerPoint</Application>
  <PresentationFormat>On-screen Show (4:3)</PresentationFormat>
  <Paragraphs>339</Paragraphs>
  <Slides>34</Slides>
  <Notes>9</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34</vt:i4>
      </vt:variant>
    </vt:vector>
  </HeadingPairs>
  <TitlesOfParts>
    <vt:vector size="38" baseType="lpstr">
      <vt:lpstr>1_Office Theme</vt:lpstr>
      <vt:lpstr>Office Theme</vt:lpstr>
      <vt:lpstr>2_Office Theme</vt:lpstr>
      <vt:lpstr>Visio</vt:lpstr>
      <vt:lpstr>PowerPoint Presentation</vt:lpstr>
      <vt:lpstr>SCVMM 2012: Deployment, Planning, Upgrade</vt:lpstr>
      <vt:lpstr>Agenda SCVMM 2012</vt:lpstr>
      <vt:lpstr>Topology</vt:lpstr>
      <vt:lpstr>Deployment Planning Supported OS and Servers</vt:lpstr>
      <vt:lpstr>Deployment Planning Supported OS and Servers</vt:lpstr>
      <vt:lpstr>Deployment Planning Required pre-installed software's</vt:lpstr>
      <vt:lpstr>Deployment Planning Required pre-installed software's</vt:lpstr>
      <vt:lpstr>Deployment Planning</vt:lpstr>
      <vt:lpstr>Deployment Planning Redistributables</vt:lpstr>
      <vt:lpstr>Setup Improvements</vt:lpstr>
      <vt:lpstr>Setup Improvements</vt:lpstr>
      <vt:lpstr>HA VMM Server Setup</vt:lpstr>
      <vt:lpstr>SCVMM 2012</vt:lpstr>
      <vt:lpstr>Setup Improvements </vt:lpstr>
      <vt:lpstr>Setup Improvements </vt:lpstr>
      <vt:lpstr>Upgrading to VMM 2012 Preparation </vt:lpstr>
      <vt:lpstr>Upgrading to VMM 2012 Preparation </vt:lpstr>
      <vt:lpstr>Upgrading to VMM 2012 Preparation </vt:lpstr>
      <vt:lpstr>Upgrading to VMM 2012 Upgrade Paths</vt:lpstr>
      <vt:lpstr>Upgrading to VMM 2012 VMM Server</vt:lpstr>
      <vt:lpstr>In-Place Upgrade (to HA VMM)</vt:lpstr>
      <vt:lpstr>Database Upgrade (to HA VMM)</vt:lpstr>
      <vt:lpstr>SCVMM 2012</vt:lpstr>
      <vt:lpstr>Upgrading to VMM 2012 VMM Component Upgrades</vt:lpstr>
      <vt:lpstr>Upgrading to VMM 2012 VMM Component Upgrades</vt:lpstr>
      <vt:lpstr>Upgrading to VMM 2012 VMM Component Upgrades</vt:lpstr>
      <vt:lpstr>Upgrading to VMM 2012 VMM Component Upgrades</vt:lpstr>
      <vt:lpstr>Upgrading to VMM 2012 VMM Component Upgrades</vt:lpstr>
      <vt:lpstr>My TIP’s – Part I</vt:lpstr>
      <vt:lpstr>My TIP’s – Part II : Network Configuration</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288</cp:revision>
  <dcterms:created xsi:type="dcterms:W3CDTF">2011-04-01T05:55:34Z</dcterms:created>
  <dcterms:modified xsi:type="dcterms:W3CDTF">2011-09-01T04:49:32Z</dcterms:modified>
</cp:coreProperties>
</file>