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39"/>
  </p:notesMasterIdLst>
  <p:sldIdLst>
    <p:sldId id="279" r:id="rId3"/>
    <p:sldId id="280" r:id="rId4"/>
    <p:sldId id="262" r:id="rId5"/>
    <p:sldId id="284" r:id="rId6"/>
    <p:sldId id="285" r:id="rId7"/>
    <p:sldId id="286" r:id="rId8"/>
    <p:sldId id="287" r:id="rId9"/>
    <p:sldId id="288" r:id="rId10"/>
    <p:sldId id="289" r:id="rId11"/>
    <p:sldId id="290" r:id="rId12"/>
    <p:sldId id="291" r:id="rId13"/>
    <p:sldId id="292" r:id="rId14"/>
    <p:sldId id="293" r:id="rId15"/>
    <p:sldId id="295" r:id="rId16"/>
    <p:sldId id="294" r:id="rId17"/>
    <p:sldId id="296" r:id="rId18"/>
    <p:sldId id="298" r:id="rId19"/>
    <p:sldId id="300" r:id="rId20"/>
    <p:sldId id="310" r:id="rId21"/>
    <p:sldId id="301" r:id="rId22"/>
    <p:sldId id="303" r:id="rId23"/>
    <p:sldId id="304" r:id="rId24"/>
    <p:sldId id="306" r:id="rId25"/>
    <p:sldId id="307" r:id="rId26"/>
    <p:sldId id="308" r:id="rId27"/>
    <p:sldId id="309" r:id="rId28"/>
    <p:sldId id="302" r:id="rId29"/>
    <p:sldId id="311" r:id="rId30"/>
    <p:sldId id="312" r:id="rId31"/>
    <p:sldId id="313" r:id="rId32"/>
    <p:sldId id="315" r:id="rId33"/>
    <p:sldId id="316" r:id="rId34"/>
    <p:sldId id="314" r:id="rId35"/>
    <p:sldId id="317" r:id="rId36"/>
    <p:sldId id="318" r:id="rId37"/>
    <p:sldId id="319"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3634B81-A924-4A17-BBFC-A700472B666D}">
          <p14:sldIdLst>
            <p14:sldId id="279"/>
            <p14:sldId id="280"/>
            <p14:sldId id="262"/>
            <p14:sldId id="284"/>
            <p14:sldId id="285"/>
            <p14:sldId id="286"/>
            <p14:sldId id="287"/>
            <p14:sldId id="288"/>
          </p14:sldIdLst>
        </p14:section>
        <p14:section name="DPM 2010" id="{247101E0-A346-4055-A681-CD2B6CBD5463}">
          <p14:sldIdLst>
            <p14:sldId id="289"/>
            <p14:sldId id="290"/>
            <p14:sldId id="291"/>
            <p14:sldId id="292"/>
            <p14:sldId id="293"/>
            <p14:sldId id="295"/>
            <p14:sldId id="294"/>
            <p14:sldId id="296"/>
          </p14:sldIdLst>
        </p14:section>
        <p14:section name="Orchestrate DR" id="{96496E7E-B5A1-4AEB-89CA-DEAEEC1FFD4C}">
          <p14:sldIdLst>
            <p14:sldId id="298"/>
            <p14:sldId id="300"/>
            <p14:sldId id="310"/>
            <p14:sldId id="301"/>
            <p14:sldId id="303"/>
            <p14:sldId id="304"/>
            <p14:sldId id="306"/>
            <p14:sldId id="307"/>
            <p14:sldId id="308"/>
            <p14:sldId id="309"/>
            <p14:sldId id="302"/>
            <p14:sldId id="311"/>
            <p14:sldId id="312"/>
            <p14:sldId id="313"/>
            <p14:sldId id="315"/>
            <p14:sldId id="316"/>
            <p14:sldId id="314"/>
            <p14:sldId id="317"/>
            <p14:sldId id="318"/>
            <p14:sldId id="31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176E"/>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35</a:t>
            </a:fld>
            <a:endParaRPr 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2:26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36</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15.png"/><Relationship Id="rId18" Type="http://schemas.openxmlformats.org/officeDocument/2006/relationships/image" Target="../media/image49.png"/><Relationship Id="rId26" Type="http://schemas.openxmlformats.org/officeDocument/2006/relationships/image" Target="../media/image23.png"/><Relationship Id="rId3" Type="http://schemas.openxmlformats.org/officeDocument/2006/relationships/image" Target="../media/image42.png"/><Relationship Id="rId21" Type="http://schemas.openxmlformats.org/officeDocument/2006/relationships/image" Target="../media/image28.png"/><Relationship Id="rId7" Type="http://schemas.openxmlformats.org/officeDocument/2006/relationships/image" Target="../media/image44.png"/><Relationship Id="rId12" Type="http://schemas.openxmlformats.org/officeDocument/2006/relationships/image" Target="../media/image13.png"/><Relationship Id="rId17" Type="http://schemas.openxmlformats.org/officeDocument/2006/relationships/image" Target="../media/image18.png"/><Relationship Id="rId25" Type="http://schemas.openxmlformats.org/officeDocument/2006/relationships/image" Target="../media/image22.png"/><Relationship Id="rId2" Type="http://schemas.openxmlformats.org/officeDocument/2006/relationships/notesSlide" Target="../notesSlides/notesSlide9.xml"/><Relationship Id="rId16" Type="http://schemas.openxmlformats.org/officeDocument/2006/relationships/image" Target="../media/image32.png"/><Relationship Id="rId20" Type="http://schemas.openxmlformats.org/officeDocument/2006/relationships/image" Target="../media/image21.png"/><Relationship Id="rId29"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image" Target="../media/image48.png"/><Relationship Id="rId24" Type="http://schemas.openxmlformats.org/officeDocument/2006/relationships/image" Target="../media/image38.png"/><Relationship Id="rId5" Type="http://schemas.openxmlformats.org/officeDocument/2006/relationships/image" Target="../media/image14.png"/><Relationship Id="rId15" Type="http://schemas.openxmlformats.org/officeDocument/2006/relationships/image" Target="../media/image31.png"/><Relationship Id="rId23" Type="http://schemas.openxmlformats.org/officeDocument/2006/relationships/image" Target="../media/image37.png"/><Relationship Id="rId28" Type="http://schemas.openxmlformats.org/officeDocument/2006/relationships/image" Target="../media/image27.png"/><Relationship Id="rId10" Type="http://schemas.openxmlformats.org/officeDocument/2006/relationships/image" Target="../media/image47.png"/><Relationship Id="rId19" Type="http://schemas.openxmlformats.org/officeDocument/2006/relationships/image" Target="../media/image20.png"/><Relationship Id="rId4" Type="http://schemas.openxmlformats.org/officeDocument/2006/relationships/image" Target="../media/image43.png"/><Relationship Id="rId9" Type="http://schemas.openxmlformats.org/officeDocument/2006/relationships/image" Target="../media/image46.png"/><Relationship Id="rId14" Type="http://schemas.openxmlformats.org/officeDocument/2006/relationships/image" Target="../media/image34.png"/><Relationship Id="rId22" Type="http://schemas.openxmlformats.org/officeDocument/2006/relationships/image" Target="../media/image50.png"/><Relationship Id="rId27"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37.png"/><Relationship Id="rId3" Type="http://schemas.openxmlformats.org/officeDocument/2006/relationships/image" Target="../media/image22.png"/><Relationship Id="rId7" Type="http://schemas.openxmlformats.org/officeDocument/2006/relationships/image" Target="../media/image13.png"/><Relationship Id="rId12"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8.png"/><Relationship Id="rId5" Type="http://schemas.openxmlformats.org/officeDocument/2006/relationships/image" Target="../media/image20.png"/><Relationship Id="rId10" Type="http://schemas.openxmlformats.org/officeDocument/2006/relationships/image" Target="../media/image19.png"/><Relationship Id="rId4" Type="http://schemas.openxmlformats.org/officeDocument/2006/relationships/image" Target="../media/image23.png"/><Relationship Id="rId9" Type="http://schemas.openxmlformats.org/officeDocument/2006/relationships/image" Target="../media/image18.png"/><Relationship Id="rId14" Type="http://schemas.openxmlformats.org/officeDocument/2006/relationships/image" Target="../media/image3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4.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54.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60.png"/><Relationship Id="rId11" Type="http://schemas.openxmlformats.org/officeDocument/2006/relationships/image" Target="../media/image52.png"/><Relationship Id="rId5" Type="http://schemas.openxmlformats.org/officeDocument/2006/relationships/image" Target="../media/image59.png"/><Relationship Id="rId10" Type="http://schemas.openxmlformats.org/officeDocument/2006/relationships/image" Target="../media/image63.png"/><Relationship Id="rId4" Type="http://schemas.openxmlformats.org/officeDocument/2006/relationships/image" Target="../media/image58.png"/><Relationship Id="rId9"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68.png"/><Relationship Id="rId7" Type="http://schemas.openxmlformats.org/officeDocument/2006/relationships/image" Target="../media/image70.png"/><Relationship Id="rId2" Type="http://schemas.openxmlformats.org/officeDocument/2006/relationships/notesSlide" Target="../notesSlides/notesSlide32.xml"/><Relationship Id="rId1" Type="http://schemas.openxmlformats.org/officeDocument/2006/relationships/slideLayout" Target="../slideLayouts/slideLayout23.xml"/><Relationship Id="rId6" Type="http://schemas.openxmlformats.org/officeDocument/2006/relationships/image" Target="../media/image69.png"/><Relationship Id="rId11" Type="http://schemas.openxmlformats.org/officeDocument/2006/relationships/image" Target="../media/image72.png"/><Relationship Id="rId5" Type="http://schemas.openxmlformats.org/officeDocument/2006/relationships/hyperlink" Target="http://technet.microsoft.com/en-au" TargetMode="External"/><Relationship Id="rId10" Type="http://schemas.openxmlformats.org/officeDocument/2006/relationships/image" Target="../media/image7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26" Type="http://schemas.openxmlformats.org/officeDocument/2006/relationships/image" Target="../media/image29.png"/><Relationship Id="rId3" Type="http://schemas.openxmlformats.org/officeDocument/2006/relationships/image" Target="../media/image6.png"/><Relationship Id="rId21" Type="http://schemas.openxmlformats.org/officeDocument/2006/relationships/image" Target="../media/image24.png"/><Relationship Id="rId34" Type="http://schemas.openxmlformats.org/officeDocument/2006/relationships/image" Target="../media/image37.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33" Type="http://schemas.openxmlformats.org/officeDocument/2006/relationships/image" Target="../media/image36.png"/><Relationship Id="rId38" Type="http://schemas.openxmlformats.org/officeDocument/2006/relationships/image" Target="../media/image41.png"/><Relationship Id="rId2" Type="http://schemas.openxmlformats.org/officeDocument/2006/relationships/notesSlide" Target="../notesSlides/notesSlide8.xml"/><Relationship Id="rId16" Type="http://schemas.openxmlformats.org/officeDocument/2006/relationships/image" Target="../media/image19.png"/><Relationship Id="rId20" Type="http://schemas.openxmlformats.org/officeDocument/2006/relationships/image" Target="../media/image23.png"/><Relationship Id="rId29"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24" Type="http://schemas.openxmlformats.org/officeDocument/2006/relationships/image" Target="../media/image27.png"/><Relationship Id="rId32" Type="http://schemas.openxmlformats.org/officeDocument/2006/relationships/image" Target="../media/image35.png"/><Relationship Id="rId37" Type="http://schemas.openxmlformats.org/officeDocument/2006/relationships/image" Target="../media/image40.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png"/><Relationship Id="rId36" Type="http://schemas.openxmlformats.org/officeDocument/2006/relationships/image" Target="../media/image39.png"/><Relationship Id="rId10" Type="http://schemas.openxmlformats.org/officeDocument/2006/relationships/image" Target="../media/image13.png"/><Relationship Id="rId19" Type="http://schemas.openxmlformats.org/officeDocument/2006/relationships/image" Target="../media/image22.png"/><Relationship Id="rId31" Type="http://schemas.openxmlformats.org/officeDocument/2006/relationships/image" Target="../media/image34.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 Id="rId27" Type="http://schemas.openxmlformats.org/officeDocument/2006/relationships/image" Target="../media/image30.png"/><Relationship Id="rId30" Type="http://schemas.openxmlformats.org/officeDocument/2006/relationships/image" Target="../media/image33.png"/><Relationship Id="rId35"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Rectangle 115"/>
          <p:cNvSpPr/>
          <p:nvPr/>
        </p:nvSpPr>
        <p:spPr>
          <a:xfrm>
            <a:off x="0" y="5541813"/>
            <a:ext cx="1908080" cy="1316187"/>
          </a:xfrm>
          <a:prstGeom prst="rect">
            <a:avLst/>
          </a:prstGeom>
          <a:solidFill>
            <a:srgbClr val="431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 name="Group 69"/>
          <p:cNvGrpSpPr/>
          <p:nvPr/>
        </p:nvGrpSpPr>
        <p:grpSpPr>
          <a:xfrm>
            <a:off x="399941" y="233619"/>
            <a:ext cx="8399675" cy="6266575"/>
            <a:chOff x="399939" y="233617"/>
            <a:chExt cx="8399675" cy="6266574"/>
          </a:xfrm>
        </p:grpSpPr>
        <p:grpSp>
          <p:nvGrpSpPr>
            <p:cNvPr id="3" name="Group 107"/>
            <p:cNvGrpSpPr/>
            <p:nvPr/>
          </p:nvGrpSpPr>
          <p:grpSpPr>
            <a:xfrm>
              <a:off x="399939" y="233617"/>
              <a:ext cx="8399675" cy="6266574"/>
              <a:chOff x="399939" y="233617"/>
              <a:chExt cx="8399675" cy="6266574"/>
            </a:xfrm>
          </p:grpSpPr>
          <p:grpSp>
            <p:nvGrpSpPr>
              <p:cNvPr id="10" name="Group 68"/>
              <p:cNvGrpSpPr/>
              <p:nvPr/>
            </p:nvGrpSpPr>
            <p:grpSpPr>
              <a:xfrm>
                <a:off x="399939" y="246102"/>
                <a:ext cx="8399675" cy="6254089"/>
                <a:chOff x="55564" y="174852"/>
                <a:chExt cx="8399675" cy="6254089"/>
              </a:xfrm>
            </p:grpSpPr>
            <p:sp>
              <p:nvSpPr>
                <p:cNvPr id="12" name="Flowchart: Stored Data 11"/>
                <p:cNvSpPr/>
                <p:nvPr/>
              </p:nvSpPr>
              <p:spPr bwMode="auto">
                <a:xfrm rot="3156287">
                  <a:off x="3303119" y="559884"/>
                  <a:ext cx="1248782" cy="607466"/>
                </a:xfrm>
                <a:prstGeom prst="flowChartOnlineStorage">
                  <a:avLst/>
                </a:prstGeom>
                <a:gradFill>
                  <a:gsLst>
                    <a:gs pos="36000">
                      <a:srgbClr val="0078D2"/>
                    </a:gs>
                    <a:gs pos="76000">
                      <a:srgbClr val="0078D2"/>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685835">
                    <a:defRPr/>
                  </a:pPr>
                  <a:endParaRPr lang="en-US" sz="800" dirty="0">
                    <a:solidFill>
                      <a:srgbClr val="FFFFFF"/>
                    </a:solidFill>
                  </a:endParaRPr>
                </a:p>
              </p:txBody>
            </p:sp>
            <p:sp>
              <p:nvSpPr>
                <p:cNvPr id="13" name="Rounded Rectangle 12"/>
                <p:cNvSpPr/>
                <p:nvPr/>
              </p:nvSpPr>
              <p:spPr>
                <a:xfrm>
                  <a:off x="55564" y="177800"/>
                  <a:ext cx="4005806" cy="6251141"/>
                </a:xfrm>
                <a:prstGeom prst="roundRect">
                  <a:avLst>
                    <a:gd name="adj" fmla="val 5512"/>
                  </a:avLst>
                </a:prstGeom>
                <a:gradFill>
                  <a:gsLst>
                    <a:gs pos="36000">
                      <a:srgbClr val="0078D2"/>
                    </a:gs>
                    <a:gs pos="100000">
                      <a:srgbClr val="0070C0">
                        <a:alpha val="46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800" dirty="0">
                    <a:solidFill>
                      <a:srgbClr val="FFFFFF"/>
                    </a:solidFill>
                  </a:endParaRPr>
                </a:p>
                <a:p>
                  <a:pPr defTabSz="685835">
                    <a:defRPr/>
                  </a:pPr>
                  <a:endParaRPr lang="en-US" sz="1200" dirty="0">
                    <a:solidFill>
                      <a:srgbClr val="FFFFFF"/>
                    </a:solidFill>
                  </a:endParaRPr>
                </a:p>
              </p:txBody>
            </p:sp>
            <p:sp>
              <p:nvSpPr>
                <p:cNvPr id="14" name="Rounded Rectangle 13"/>
                <p:cNvSpPr/>
                <p:nvPr/>
              </p:nvSpPr>
              <p:spPr>
                <a:xfrm>
                  <a:off x="141515" y="174852"/>
                  <a:ext cx="8313724" cy="1008062"/>
                </a:xfrm>
                <a:prstGeom prst="roundRect">
                  <a:avLst/>
                </a:prstGeom>
                <a:gradFill>
                  <a:gsLst>
                    <a:gs pos="36000">
                      <a:srgbClr val="0078D2"/>
                    </a:gs>
                    <a:gs pos="76000">
                      <a:srgbClr val="0078D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685835">
                    <a:defRPr/>
                  </a:pPr>
                  <a:endParaRPr lang="en-US" sz="1200" dirty="0">
                    <a:solidFill>
                      <a:srgbClr val="FFFFFF"/>
                    </a:solidFill>
                    <a:effectLst>
                      <a:outerShdw blurRad="38100" dist="38100" dir="2700000" algn="tl">
                        <a:srgbClr val="000000">
                          <a:alpha val="43137"/>
                        </a:srgbClr>
                      </a:outerShdw>
                    </a:effectLst>
                  </a:endParaRPr>
                </a:p>
              </p:txBody>
            </p:sp>
          </p:grpSp>
          <p:sp>
            <p:nvSpPr>
              <p:cNvPr id="11" name="Rectangle 10"/>
              <p:cNvSpPr/>
              <p:nvPr/>
            </p:nvSpPr>
            <p:spPr>
              <a:xfrm>
                <a:off x="540323" y="233617"/>
                <a:ext cx="7796150" cy="830997"/>
              </a:xfrm>
              <a:prstGeom prst="rect">
                <a:avLst/>
              </a:prstGeom>
            </p:spPr>
            <p:txBody>
              <a:bodyPr wrap="square">
                <a:spAutoFit/>
              </a:bodyPr>
              <a:lstStyle/>
              <a:p>
                <a:pPr defTabSz="685835">
                  <a:defRPr/>
                </a:pPr>
                <a:r>
                  <a:rPr lang="en-US" sz="1100" b="1" u="sng" dirty="0">
                    <a:solidFill>
                      <a:srgbClr val="FFFFFF"/>
                    </a:solidFill>
                    <a:effectLst>
                      <a:outerShdw blurRad="38100" dist="38100" dir="2700000" algn="tl">
                        <a:srgbClr val="000000">
                          <a:alpha val="43137"/>
                        </a:srgbClr>
                      </a:outerShdw>
                    </a:effectLst>
                  </a:rPr>
                  <a:t>Enterprise DPML </a:t>
                </a:r>
                <a:r>
                  <a:rPr lang="en-US" sz="1100" b="1" dirty="0">
                    <a:solidFill>
                      <a:srgbClr val="FFFFFF"/>
                    </a:solidFill>
                    <a:effectLst>
                      <a:outerShdw blurRad="38100" dist="38100" dir="2700000" algn="tl">
                        <a:srgbClr val="000000">
                          <a:alpha val="43137"/>
                        </a:srgbClr>
                      </a:outerShdw>
                    </a:effectLst>
                  </a:rPr>
                  <a:t>– “</a:t>
                </a:r>
                <a:r>
                  <a:rPr lang="en-US" sz="1100" b="1" i="1" dirty="0">
                    <a:solidFill>
                      <a:srgbClr val="FFFFFF"/>
                    </a:solidFill>
                    <a:effectLst>
                      <a:outerShdw blurRad="38100" dist="38100" dir="2700000" algn="tl">
                        <a:srgbClr val="000000">
                          <a:alpha val="43137"/>
                        </a:srgbClr>
                      </a:outerShdw>
                    </a:effectLst>
                  </a:rPr>
                  <a:t>Application Agent</a:t>
                </a:r>
                <a:r>
                  <a:rPr lang="en-US" sz="1100" b="1" dirty="0">
                    <a:solidFill>
                      <a:srgbClr val="FFFFFF"/>
                    </a:solidFill>
                    <a:effectLst>
                      <a:outerShdw blurRad="38100" dist="38100" dir="2700000" algn="tl">
                        <a:srgbClr val="000000">
                          <a:alpha val="43137"/>
                        </a:srgbClr>
                      </a:outerShdw>
                    </a:effectLst>
                  </a:rPr>
                  <a:t>” </a:t>
                </a:r>
                <a:r>
                  <a:rPr lang="en-US" sz="1500" dirty="0">
                    <a:solidFill>
                      <a:srgbClr val="FFFFFF"/>
                    </a:solidFill>
                    <a:effectLst>
                      <a:outerShdw blurRad="38100" dist="38100" dir="2700000" algn="tl">
                        <a:srgbClr val="000000">
                          <a:alpha val="43137"/>
                        </a:srgbClr>
                      </a:outerShdw>
                    </a:effectLst>
                  </a:rPr>
                  <a:t>– </a:t>
                </a:r>
                <a:r>
                  <a:rPr lang="en-US" sz="900" dirty="0">
                    <a:solidFill>
                      <a:srgbClr val="FFFFFF"/>
                    </a:solidFill>
                    <a:effectLst>
                      <a:outerShdw blurRad="38100" dist="38100" dir="2700000" algn="tl">
                        <a:srgbClr val="000000">
                          <a:alpha val="43137"/>
                        </a:srgbClr>
                      </a:outerShdw>
                    </a:effectLst>
                  </a:rPr>
                  <a:t>per protected server</a:t>
                </a:r>
                <a:endParaRPr lang="en-US" sz="1500" dirty="0">
                  <a:solidFill>
                    <a:srgbClr val="FFFFFF"/>
                  </a:solidFill>
                  <a:effectLst>
                    <a:outerShdw blurRad="38100" dist="38100" dir="2700000" algn="tl">
                      <a:srgbClr val="000000">
                        <a:alpha val="43137"/>
                      </a:srgbClr>
                    </a:outerShdw>
                  </a:effectLst>
                </a:endParaRPr>
              </a:p>
              <a:p>
                <a:pPr defTabSz="685835">
                  <a:defRPr/>
                </a:pPr>
                <a:r>
                  <a:rPr lang="en-US" sz="1100" dirty="0">
                    <a:solidFill>
                      <a:srgbClr val="FFFFFF"/>
                    </a:solidFill>
                    <a:effectLst>
                      <a:outerShdw blurRad="38100" dist="38100" dir="2700000" algn="tl">
                        <a:srgbClr val="000000">
                          <a:alpha val="43137"/>
                        </a:srgbClr>
                      </a:outerShdw>
                    </a:effectLst>
                  </a:rPr>
                  <a:t>Unified support of Microsoft applications SQL, Exchange, SharePoint, &amp; Virtualization – and files Protect DPM 2 DPM 4 DR – disaster recovery</a:t>
                </a:r>
              </a:p>
              <a:p>
                <a:pPr defTabSz="685835">
                  <a:defRPr/>
                </a:pPr>
                <a:r>
                  <a:rPr lang="en-US" sz="1100" dirty="0">
                    <a:solidFill>
                      <a:srgbClr val="FFFFFF"/>
                    </a:solidFill>
                    <a:effectLst>
                      <a:outerShdw blurRad="38100" dist="38100" dir="2700000" algn="tl">
                        <a:srgbClr val="000000">
                          <a:alpha val="43137"/>
                        </a:srgbClr>
                      </a:outerShdw>
                    </a:effectLst>
                  </a:rPr>
                  <a:t>Bare Metal Recovery</a:t>
                </a:r>
              </a:p>
            </p:txBody>
          </p:sp>
        </p:grpSp>
        <p:pic>
          <p:nvPicPr>
            <p:cNvPr id="4" name="Picture 2" descr="D:\MyPictures\MediaBank\DPM v2 protected workload logos (Exchange, SQL, SharePoint, Virtual Server)\ExchSvr_bL.png"/>
            <p:cNvPicPr>
              <a:picLocks noChangeAspect="1" noChangeArrowheads="1"/>
            </p:cNvPicPr>
            <p:nvPr/>
          </p:nvPicPr>
          <p:blipFill>
            <a:blip r:embed="rId3">
              <a:lum bright="100000" contrast="100000"/>
            </a:blip>
            <a:srcRect/>
            <a:stretch>
              <a:fillRect/>
            </a:stretch>
          </p:blipFill>
          <p:spPr bwMode="auto">
            <a:xfrm>
              <a:off x="824168" y="1546577"/>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 name="Picture 3" descr="D:\MyPictures\MediaBank\DPM v2 protected workload logos (Exchange, SQL, SharePoint, Virtual Server)\SQL_bL.png"/>
            <p:cNvPicPr>
              <a:picLocks noChangeAspect="1" noChangeArrowheads="1"/>
            </p:cNvPicPr>
            <p:nvPr/>
          </p:nvPicPr>
          <p:blipFill>
            <a:blip r:embed="rId4">
              <a:lum bright="100000" contrast="100000"/>
            </a:blip>
            <a:srcRect/>
            <a:stretch>
              <a:fillRect/>
            </a:stretch>
          </p:blipFill>
          <p:spPr bwMode="auto">
            <a:xfrm>
              <a:off x="1076187" y="2492063"/>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6" name="Picture 5" descr="SharePoint_Prod_Tech_bw.png"/>
            <p:cNvPicPr>
              <a:picLocks noChangeAspect="1"/>
            </p:cNvPicPr>
            <p:nvPr/>
          </p:nvPicPr>
          <p:blipFill>
            <a:blip r:embed="rId5" cstate="print">
              <a:lum bright="100000" contrast="100000"/>
            </a:blip>
            <a:stretch>
              <a:fillRect/>
            </a:stretch>
          </p:blipFill>
          <p:spPr>
            <a:xfrm>
              <a:off x="619674" y="3200272"/>
              <a:ext cx="1375162" cy="414327"/>
            </a:xfrm>
            <a:prstGeom prst="rect">
              <a:avLst/>
            </a:prstGeom>
            <a:effectLst>
              <a:outerShdw blurRad="50800" dist="38100" dir="2700000" algn="tl" rotWithShape="0">
                <a:prstClr val="black">
                  <a:alpha val="40000"/>
                </a:prstClr>
              </a:outerShdw>
            </a:effectLst>
          </p:spPr>
        </p:pic>
        <p:grpSp>
          <p:nvGrpSpPr>
            <p:cNvPr id="7" name="Group 162"/>
            <p:cNvGrpSpPr/>
            <p:nvPr/>
          </p:nvGrpSpPr>
          <p:grpSpPr>
            <a:xfrm>
              <a:off x="683755" y="4133624"/>
              <a:ext cx="1195420" cy="484945"/>
              <a:chOff x="228531" y="3551577"/>
              <a:chExt cx="1312830" cy="532575"/>
            </a:xfrm>
          </p:grpSpPr>
          <p:pic>
            <p:nvPicPr>
              <p:cNvPr id="8" name="Picture 7" descr="D:\MyPictures\MediaBank\DPM v2 protected workload logos (Exchange, SQL, SharePoint, Virtual Server)\Virtual_05-R2_bL.png"/>
              <p:cNvPicPr>
                <a:picLocks noChangeAspect="1" noChangeArrowheads="1"/>
              </p:cNvPicPr>
              <p:nvPr/>
            </p:nvPicPr>
            <p:blipFill>
              <a:blip r:embed="rId6"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9" name="Picture 2" descr="D:\Projects\Microsoft\DPM_Deck\031209\images\WS08-HypeV_h_rgb_r.png"/>
              <p:cNvPicPr>
                <a:picLocks noChangeAspect="1" noChangeArrowheads="1"/>
              </p:cNvPicPr>
              <p:nvPr/>
            </p:nvPicPr>
            <p:blipFill>
              <a:blip r:embed="rId7"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grpSp>
      <p:grpSp>
        <p:nvGrpSpPr>
          <p:cNvPr id="15" name="Group 83"/>
          <p:cNvGrpSpPr/>
          <p:nvPr/>
        </p:nvGrpSpPr>
        <p:grpSpPr>
          <a:xfrm>
            <a:off x="2524322" y="1374365"/>
            <a:ext cx="3829050" cy="4508281"/>
            <a:chOff x="2524322" y="1374359"/>
            <a:chExt cx="3829050" cy="4508281"/>
          </a:xfrm>
        </p:grpSpPr>
        <p:grpSp>
          <p:nvGrpSpPr>
            <p:cNvPr id="16" name="Group 513"/>
            <p:cNvGrpSpPr/>
            <p:nvPr/>
          </p:nvGrpSpPr>
          <p:grpSpPr>
            <a:xfrm>
              <a:off x="2524322" y="1374359"/>
              <a:ext cx="3829050" cy="4508281"/>
              <a:chOff x="2524322" y="1374359"/>
              <a:chExt cx="3829050" cy="4508281"/>
            </a:xfrm>
          </p:grpSpPr>
          <p:grpSp>
            <p:nvGrpSpPr>
              <p:cNvPr id="21" name="Group 361"/>
              <p:cNvGrpSpPr/>
              <p:nvPr/>
            </p:nvGrpSpPr>
            <p:grpSpPr>
              <a:xfrm>
                <a:off x="2524322" y="1374359"/>
                <a:ext cx="3829050" cy="4508281"/>
                <a:chOff x="2524322" y="1374359"/>
                <a:chExt cx="3829050" cy="4508281"/>
              </a:xfrm>
            </p:grpSpPr>
            <p:grpSp>
              <p:nvGrpSpPr>
                <p:cNvPr id="23" name="Group 60"/>
                <p:cNvGrpSpPr/>
                <p:nvPr/>
              </p:nvGrpSpPr>
              <p:grpSpPr>
                <a:xfrm>
                  <a:off x="2524322" y="1374359"/>
                  <a:ext cx="3829050" cy="4508281"/>
                  <a:chOff x="2473862" y="1520824"/>
                  <a:chExt cx="3829050" cy="4508281"/>
                </a:xfrm>
              </p:grpSpPr>
              <p:sp>
                <p:nvSpPr>
                  <p:cNvPr id="25" name="Flowchart: Stored Data 24"/>
                  <p:cNvSpPr/>
                  <p:nvPr/>
                </p:nvSpPr>
                <p:spPr bwMode="auto">
                  <a:xfrm rot="18367359">
                    <a:off x="3822212" y="4883118"/>
                    <a:ext cx="880473" cy="596730"/>
                  </a:xfrm>
                  <a:prstGeom prst="flowChartOnlineStorage">
                    <a:avLst/>
                  </a:prstGeom>
                  <a:gradFill>
                    <a:gsLst>
                      <a:gs pos="16000">
                        <a:srgbClr val="F77C37"/>
                      </a:gs>
                      <a:gs pos="46000">
                        <a:srgbClr val="F88D5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defTabSz="685835">
                      <a:defRPr/>
                    </a:pPr>
                    <a:endParaRPr lang="en-US" sz="1200" dirty="0">
                      <a:solidFill>
                        <a:srgbClr val="FFFFFF"/>
                      </a:solidFill>
                    </a:endParaRPr>
                  </a:p>
                </p:txBody>
              </p:sp>
              <p:sp>
                <p:nvSpPr>
                  <p:cNvPr id="26" name="Rounded Rectangle 25"/>
                  <p:cNvSpPr/>
                  <p:nvPr/>
                </p:nvSpPr>
                <p:spPr bwMode="auto">
                  <a:xfrm>
                    <a:off x="2474913" y="1520824"/>
                    <a:ext cx="1879373" cy="4001201"/>
                  </a:xfrm>
                  <a:prstGeom prst="roundRect">
                    <a:avLst>
                      <a:gd name="adj" fmla="val 10875"/>
                    </a:avLst>
                  </a:prstGeom>
                  <a:gradFill>
                    <a:gsLst>
                      <a:gs pos="31000">
                        <a:srgbClr val="F77C37"/>
                      </a:gs>
                      <a:gs pos="72000">
                        <a:srgbClr val="F88D5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defTabSz="685835">
                      <a:defRPr/>
                    </a:pPr>
                    <a:endParaRPr lang="en-US" sz="1200" dirty="0">
                      <a:solidFill>
                        <a:srgbClr val="FFFFFF"/>
                      </a:solidFill>
                    </a:endParaRPr>
                  </a:p>
                </p:txBody>
              </p:sp>
              <p:sp>
                <p:nvSpPr>
                  <p:cNvPr id="27" name="Rounded Rectangle 26"/>
                  <p:cNvSpPr/>
                  <p:nvPr/>
                </p:nvSpPr>
                <p:spPr bwMode="auto">
                  <a:xfrm>
                    <a:off x="2473862" y="4977181"/>
                    <a:ext cx="3829050" cy="1051924"/>
                  </a:xfrm>
                  <a:prstGeom prst="roundRect">
                    <a:avLst>
                      <a:gd name="adj" fmla="val 22405"/>
                    </a:avLst>
                  </a:prstGeom>
                  <a:gradFill>
                    <a:gsLst>
                      <a:gs pos="16000">
                        <a:srgbClr val="F77C37"/>
                      </a:gs>
                      <a:gs pos="46000">
                        <a:srgbClr val="F88D5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defTabSz="685835">
                      <a:defRPr/>
                    </a:pPr>
                    <a:endParaRPr lang="en-US" sz="1200" dirty="0">
                      <a:solidFill>
                        <a:srgbClr val="FFFFFF"/>
                      </a:solidFill>
                    </a:endParaRPr>
                  </a:p>
                </p:txBody>
              </p:sp>
            </p:grpSp>
            <p:sp>
              <p:nvSpPr>
                <p:cNvPr id="24" name="Rectangle 23"/>
                <p:cNvSpPr/>
                <p:nvPr/>
              </p:nvSpPr>
              <p:spPr>
                <a:xfrm>
                  <a:off x="2684811" y="5013441"/>
                  <a:ext cx="3461653" cy="584775"/>
                </a:xfrm>
                <a:prstGeom prst="rect">
                  <a:avLst/>
                </a:prstGeom>
              </p:spPr>
              <p:txBody>
                <a:bodyPr wrap="square">
                  <a:spAutoFit/>
                </a:bodyPr>
                <a:lstStyle/>
                <a:p>
                  <a:pPr algn="ctr" defTabSz="685835">
                    <a:defRPr/>
                  </a:pPr>
                  <a:r>
                    <a:rPr lang="en-US" sz="1100" b="1" u="sng" dirty="0">
                      <a:solidFill>
                        <a:srgbClr val="FFFFFF"/>
                      </a:solidFill>
                    </a:rPr>
                    <a:t>Standard DPML </a:t>
                  </a:r>
                  <a:r>
                    <a:rPr lang="en-US" sz="1100" b="1" dirty="0">
                      <a:solidFill>
                        <a:srgbClr val="FFFFFF"/>
                      </a:solidFill>
                    </a:rPr>
                    <a:t>= “</a:t>
                  </a:r>
                  <a:r>
                    <a:rPr lang="en-US" sz="1100" b="1" i="1" dirty="0">
                      <a:solidFill>
                        <a:srgbClr val="FFFFFF"/>
                      </a:solidFill>
                    </a:rPr>
                    <a:t>File agent</a:t>
                  </a:r>
                  <a:r>
                    <a:rPr lang="en-US" sz="1100" b="1" dirty="0">
                      <a:solidFill>
                        <a:srgbClr val="FFFFFF"/>
                      </a:solidFill>
                    </a:rPr>
                    <a:t>”</a:t>
                  </a:r>
                  <a:r>
                    <a:rPr lang="en-US" sz="1400" b="1" dirty="0">
                      <a:solidFill>
                        <a:srgbClr val="FFFFFF"/>
                      </a:solidFill>
                    </a:rPr>
                    <a:t> </a:t>
                  </a:r>
                </a:p>
                <a:p>
                  <a:pPr algn="ctr" defTabSz="685835">
                    <a:defRPr/>
                  </a:pPr>
                  <a:r>
                    <a:rPr lang="en-US" sz="900" dirty="0">
                      <a:solidFill>
                        <a:srgbClr val="FFFFFF"/>
                      </a:solidFill>
                    </a:rPr>
                    <a:t>per protected Windows Server</a:t>
                  </a:r>
                </a:p>
                <a:p>
                  <a:pPr algn="ctr" defTabSz="685835">
                    <a:defRPr/>
                  </a:pPr>
                  <a:r>
                    <a:rPr lang="en-US" sz="900" dirty="0">
                      <a:solidFill>
                        <a:srgbClr val="FFFFFF"/>
                      </a:solidFill>
                    </a:rPr>
                    <a:t>No additional “Open File” or add-on modules</a:t>
                  </a:r>
                </a:p>
              </p:txBody>
            </p:sp>
          </p:grpSp>
          <p:sp>
            <p:nvSpPr>
              <p:cNvPr id="22" name="Text Box 61"/>
              <p:cNvSpPr txBox="1">
                <a:spLocks noChangeArrowheads="1"/>
              </p:cNvSpPr>
              <p:nvPr/>
            </p:nvSpPr>
            <p:spPr bwMode="auto">
              <a:xfrm>
                <a:off x="2673369" y="4832885"/>
                <a:ext cx="1690863" cy="215438"/>
              </a:xfrm>
              <a:prstGeom prst="rect">
                <a:avLst/>
              </a:prstGeom>
              <a:noFill/>
              <a:ln w="9525">
                <a:noFill/>
                <a:miter lim="800000"/>
                <a:headEnd/>
                <a:tailEnd/>
              </a:ln>
              <a:effectLst/>
            </p:spPr>
            <p:txBody>
              <a:bodyPr wrap="square" lIns="91435" tIns="45717" rIns="91435" bIns="45717">
                <a:spAutoFit/>
              </a:bodyPr>
              <a:lstStyle/>
              <a:p>
                <a:pPr defTabSz="685835" eaLnBrk="0" hangingPunct="0">
                  <a:defRPr/>
                </a:pPr>
                <a:r>
                  <a:rPr lang="en-US" sz="800" i="1" dirty="0">
                    <a:solidFill>
                      <a:srgbClr val="FFFFFF"/>
                    </a:solidFill>
                    <a:effectLst>
                      <a:outerShdw blurRad="38100" dist="38100" dir="2700000" algn="tl">
                        <a:srgbClr val="000000">
                          <a:alpha val="43137"/>
                        </a:srgbClr>
                      </a:outerShdw>
                    </a:effectLst>
                  </a:rPr>
                  <a:t>file shares and directories</a:t>
                </a:r>
              </a:p>
            </p:txBody>
          </p:sp>
        </p:grpSp>
        <p:pic>
          <p:nvPicPr>
            <p:cNvPr id="17" name="Picture 8" descr="D:\Projects\Microsoft\DPM PartnerVideo\images\server08_bl.png"/>
            <p:cNvPicPr>
              <a:picLocks noChangeAspect="1" noChangeArrowheads="1"/>
            </p:cNvPicPr>
            <p:nvPr/>
          </p:nvPicPr>
          <p:blipFill>
            <a:blip r:embed="rId8" cstate="print"/>
            <a:stretch>
              <a:fillRect/>
            </a:stretch>
          </p:blipFill>
          <p:spPr bwMode="auto">
            <a:xfrm>
              <a:off x="3000351" y="4592492"/>
              <a:ext cx="1371198" cy="205679"/>
            </a:xfrm>
            <a:prstGeom prst="rect">
              <a:avLst/>
            </a:prstGeom>
            <a:noFill/>
            <a:effectLst>
              <a:outerShdw blurRad="50800" dist="38100" dir="2700000" algn="tl" rotWithShape="0">
                <a:prstClr val="black">
                  <a:alpha val="40000"/>
                </a:prstClr>
              </a:outerShdw>
            </a:effectLst>
          </p:spPr>
        </p:pic>
        <p:grpSp>
          <p:nvGrpSpPr>
            <p:cNvPr id="18" name="Group 208"/>
            <p:cNvGrpSpPr/>
            <p:nvPr/>
          </p:nvGrpSpPr>
          <p:grpSpPr>
            <a:xfrm>
              <a:off x="3031545" y="4332008"/>
              <a:ext cx="1340036" cy="218602"/>
              <a:chOff x="2228462" y="4332009"/>
              <a:chExt cx="1340036" cy="218602"/>
            </a:xfrm>
          </p:grpSpPr>
          <p:pic>
            <p:nvPicPr>
              <p:cNvPr id="19" name="Picture 7" descr="D:\Projects\Microsoft\DPM PartnerVideo\images\server03_bl.png"/>
              <p:cNvPicPr>
                <a:picLocks noChangeAspect="1" noChangeArrowheads="1"/>
              </p:cNvPicPr>
              <p:nvPr/>
            </p:nvPicPr>
            <p:blipFill>
              <a:blip r:embed="rId9" cstate="print">
                <a:lum bright="100000"/>
              </a:blip>
              <a:srcRect t="64581"/>
              <a:stretch>
                <a:fillRect/>
              </a:stretch>
            </p:blipFill>
            <p:spPr bwMode="auto">
              <a:xfrm>
                <a:off x="2435381" y="4404669"/>
                <a:ext cx="1133117" cy="145942"/>
              </a:xfrm>
              <a:prstGeom prst="rect">
                <a:avLst/>
              </a:prstGeom>
              <a:noFill/>
              <a:effectLst>
                <a:outerShdw blurRad="50800" dist="38100" dir="2700000" algn="tl" rotWithShape="0">
                  <a:prstClr val="black">
                    <a:alpha val="40000"/>
                  </a:prstClr>
                </a:outerShdw>
              </a:effectLst>
            </p:spPr>
          </p:pic>
          <p:pic>
            <p:nvPicPr>
              <p:cNvPr id="20" name="Picture 8" descr="D:\Projects\Microsoft\DPM PartnerVideo\images\server08_bl.png"/>
              <p:cNvPicPr>
                <a:picLocks noChangeAspect="1" noChangeArrowheads="1"/>
              </p:cNvPicPr>
              <p:nvPr/>
            </p:nvPicPr>
            <p:blipFill>
              <a:blip r:embed="rId8" cstate="print"/>
              <a:srcRect r="82429" b="-4123"/>
              <a:stretch>
                <a:fillRect/>
              </a:stretch>
            </p:blipFill>
            <p:spPr bwMode="auto">
              <a:xfrm>
                <a:off x="2228462" y="4332009"/>
                <a:ext cx="240934" cy="214160"/>
              </a:xfrm>
              <a:prstGeom prst="rect">
                <a:avLst/>
              </a:prstGeom>
              <a:noFill/>
              <a:effectLst>
                <a:outerShdw blurRad="50800" dist="38100" dir="2700000" algn="tl" rotWithShape="0">
                  <a:prstClr val="black">
                    <a:alpha val="40000"/>
                  </a:prstClr>
                </a:outerShdw>
              </a:effectLst>
            </p:spPr>
          </p:pic>
        </p:grpSp>
      </p:grpSp>
      <p:grpSp>
        <p:nvGrpSpPr>
          <p:cNvPr id="28" name="Group 109"/>
          <p:cNvGrpSpPr/>
          <p:nvPr/>
        </p:nvGrpSpPr>
        <p:grpSpPr>
          <a:xfrm>
            <a:off x="485897" y="4699656"/>
            <a:ext cx="2013857" cy="1684315"/>
            <a:chOff x="485893" y="4699655"/>
            <a:chExt cx="2013857" cy="1684314"/>
          </a:xfrm>
        </p:grpSpPr>
        <p:grpSp>
          <p:nvGrpSpPr>
            <p:cNvPr id="29" name="Group 264"/>
            <p:cNvGrpSpPr/>
            <p:nvPr/>
          </p:nvGrpSpPr>
          <p:grpSpPr>
            <a:xfrm>
              <a:off x="485893" y="4699655"/>
              <a:ext cx="2013857" cy="1684314"/>
              <a:chOff x="485893" y="4699655"/>
              <a:chExt cx="2013857" cy="1684314"/>
            </a:xfrm>
          </p:grpSpPr>
          <p:sp>
            <p:nvSpPr>
              <p:cNvPr id="33" name="Rounded Rectangle 32"/>
              <p:cNvSpPr/>
              <p:nvPr/>
            </p:nvSpPr>
            <p:spPr bwMode="auto">
              <a:xfrm>
                <a:off x="534381" y="4699655"/>
                <a:ext cx="1953896" cy="1684314"/>
              </a:xfrm>
              <a:prstGeom prst="roundRect">
                <a:avLst>
                  <a:gd name="adj" fmla="val 11497"/>
                </a:avLst>
              </a:prstGeom>
              <a:solidFill>
                <a:srgbClr val="30BE30">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35">
                  <a:defRPr/>
                </a:pPr>
                <a:endParaRPr lang="en-US" sz="1200" u="sng" dirty="0">
                  <a:solidFill>
                    <a:srgbClr val="FFFFFF"/>
                  </a:solidFill>
                </a:endParaRPr>
              </a:p>
              <a:p>
                <a:pPr algn="ctr" defTabSz="685835">
                  <a:defRPr/>
                </a:pPr>
                <a:endParaRPr lang="en-US" sz="1200" u="sng" dirty="0">
                  <a:solidFill>
                    <a:srgbClr val="FFFFFF"/>
                  </a:solidFill>
                </a:endParaRPr>
              </a:p>
              <a:p>
                <a:pPr algn="ctr" defTabSz="685835">
                  <a:defRPr/>
                </a:pPr>
                <a:endParaRPr lang="en-US" sz="1200" u="sng" dirty="0">
                  <a:solidFill>
                    <a:srgbClr val="FFFFFF"/>
                  </a:solidFill>
                </a:endParaRPr>
              </a:p>
            </p:txBody>
          </p:sp>
          <p:sp>
            <p:nvSpPr>
              <p:cNvPr id="34" name="Rectangle 33"/>
              <p:cNvSpPr/>
              <p:nvPr/>
            </p:nvSpPr>
            <p:spPr>
              <a:xfrm>
                <a:off x="485893" y="5489397"/>
                <a:ext cx="2013857" cy="569387"/>
              </a:xfrm>
              <a:prstGeom prst="rect">
                <a:avLst/>
              </a:prstGeom>
            </p:spPr>
            <p:txBody>
              <a:bodyPr wrap="square">
                <a:spAutoFit/>
              </a:bodyPr>
              <a:lstStyle/>
              <a:p>
                <a:pPr algn="ctr" defTabSz="685835">
                  <a:defRPr/>
                </a:pPr>
                <a:r>
                  <a:rPr lang="en-US" sz="1100" b="1" u="sng" dirty="0">
                    <a:solidFill>
                      <a:srgbClr val="FFFFFF"/>
                    </a:solidFill>
                  </a:rPr>
                  <a:t>Client DPML</a:t>
                </a:r>
              </a:p>
              <a:p>
                <a:pPr algn="ctr" defTabSz="685835">
                  <a:defRPr/>
                </a:pPr>
                <a:r>
                  <a:rPr lang="en-US" sz="1100" b="1" dirty="0">
                    <a:solidFill>
                      <a:srgbClr val="FFFFFF"/>
                    </a:solidFill>
                  </a:rPr>
                  <a:t>“</a:t>
                </a:r>
                <a:r>
                  <a:rPr lang="en-US" sz="1100" b="1" i="1" dirty="0">
                    <a:solidFill>
                      <a:srgbClr val="FFFFFF"/>
                    </a:solidFill>
                  </a:rPr>
                  <a:t>Desktop agent</a:t>
                </a:r>
                <a:r>
                  <a:rPr lang="en-US" sz="1100" b="1" dirty="0">
                    <a:solidFill>
                      <a:srgbClr val="FFFFFF"/>
                    </a:solidFill>
                  </a:rPr>
                  <a:t>” </a:t>
                </a:r>
              </a:p>
              <a:p>
                <a:pPr algn="ctr" defTabSz="685835">
                  <a:defRPr/>
                </a:pPr>
                <a:r>
                  <a:rPr lang="en-US" sz="900" dirty="0">
                    <a:solidFill>
                      <a:srgbClr val="FFFFFF"/>
                    </a:solidFill>
                  </a:rPr>
                  <a:t>XP Pro &amp; Vista &amp; W7</a:t>
                </a:r>
              </a:p>
            </p:txBody>
          </p:sp>
        </p:grpSp>
        <p:grpSp>
          <p:nvGrpSpPr>
            <p:cNvPr id="30" name="Group 112"/>
            <p:cNvGrpSpPr/>
            <p:nvPr/>
          </p:nvGrpSpPr>
          <p:grpSpPr>
            <a:xfrm>
              <a:off x="878668" y="4928084"/>
              <a:ext cx="983797" cy="449926"/>
              <a:chOff x="451365" y="4269009"/>
              <a:chExt cx="1072810" cy="490635"/>
            </a:xfrm>
          </p:grpSpPr>
          <p:pic>
            <p:nvPicPr>
              <p:cNvPr id="31" name="Picture 2" descr="D:\Projects\Microsoft\DPM PartnerVideo\images\XP_bw.png"/>
              <p:cNvPicPr>
                <a:picLocks noChangeAspect="1" noChangeArrowheads="1"/>
              </p:cNvPicPr>
              <p:nvPr/>
            </p:nvPicPr>
            <p:blipFill>
              <a:blip r:embed="rId10"/>
              <a:stretch>
                <a:fillRect/>
              </a:stretch>
            </p:blipFill>
            <p:spPr bwMode="auto">
              <a:xfrm>
                <a:off x="454551" y="4269009"/>
                <a:ext cx="1069624" cy="231039"/>
              </a:xfrm>
              <a:prstGeom prst="rect">
                <a:avLst/>
              </a:prstGeom>
              <a:noFill/>
              <a:effectLst>
                <a:outerShdw blurRad="50800" dist="38100" dir="2700000" algn="tl" rotWithShape="0">
                  <a:prstClr val="black">
                    <a:alpha val="40000"/>
                  </a:prstClr>
                </a:outerShdw>
              </a:effectLst>
            </p:spPr>
          </p:pic>
          <p:pic>
            <p:nvPicPr>
              <p:cNvPr id="32" name="Picture 3" descr="D:\Projects\Microsoft\DPM PartnerVideo\images\Vista_bw.png"/>
              <p:cNvPicPr>
                <a:picLocks noChangeAspect="1" noChangeArrowheads="1"/>
              </p:cNvPicPr>
              <p:nvPr/>
            </p:nvPicPr>
            <p:blipFill>
              <a:blip r:embed="rId11" cstate="print"/>
              <a:stretch>
                <a:fillRect/>
              </a:stretch>
            </p:blipFill>
            <p:spPr bwMode="auto">
              <a:xfrm>
                <a:off x="451365" y="4554148"/>
                <a:ext cx="1027479" cy="205496"/>
              </a:xfrm>
              <a:prstGeom prst="rect">
                <a:avLst/>
              </a:prstGeom>
              <a:noFill/>
              <a:effectLst>
                <a:outerShdw blurRad="50800" dist="38100" dir="2700000" algn="tl" rotWithShape="0">
                  <a:prstClr val="black">
                    <a:alpha val="40000"/>
                  </a:prstClr>
                </a:outerShdw>
              </a:effectLst>
            </p:spPr>
          </p:pic>
        </p:grpSp>
      </p:grpSp>
      <p:grpSp>
        <p:nvGrpSpPr>
          <p:cNvPr id="35" name="Group 115"/>
          <p:cNvGrpSpPr/>
          <p:nvPr/>
        </p:nvGrpSpPr>
        <p:grpSpPr>
          <a:xfrm>
            <a:off x="1842993" y="2365732"/>
            <a:ext cx="640203" cy="555912"/>
            <a:chOff x="1705369" y="2022475"/>
            <a:chExt cx="708891" cy="615556"/>
          </a:xfrm>
        </p:grpSpPr>
        <p:pic>
          <p:nvPicPr>
            <p:cNvPr id="36" name="Picture 2" descr="D:\Projects\Microsoft\DPM_Deck\images\Vista (344).png"/>
            <p:cNvPicPr>
              <a:picLocks noChangeAspect="1" noChangeArrowheads="1"/>
            </p:cNvPicPr>
            <p:nvPr/>
          </p:nvPicPr>
          <p:blipFill>
            <a:blip r:embed="rId12" cstate="print"/>
            <a:srcRect/>
            <a:stretch>
              <a:fillRect/>
            </a:stretch>
          </p:blipFill>
          <p:spPr bwMode="auto">
            <a:xfrm>
              <a:off x="1705369" y="2022475"/>
              <a:ext cx="615556" cy="615556"/>
            </a:xfrm>
            <a:prstGeom prst="rect">
              <a:avLst/>
            </a:prstGeom>
            <a:noFill/>
          </p:spPr>
        </p:pic>
        <p:grpSp>
          <p:nvGrpSpPr>
            <p:cNvPr id="37" name="Group 16"/>
            <p:cNvGrpSpPr/>
            <p:nvPr/>
          </p:nvGrpSpPr>
          <p:grpSpPr>
            <a:xfrm>
              <a:off x="2089904" y="2320602"/>
              <a:ext cx="324356" cy="317429"/>
              <a:chOff x="6691381" y="3538566"/>
              <a:chExt cx="1282751" cy="1346654"/>
            </a:xfrm>
          </p:grpSpPr>
          <p:sp>
            <p:nvSpPr>
              <p:cNvPr id="38" name="Oval 3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35">
                  <a:defRPr/>
                </a:pPr>
                <a:endParaRPr lang="en-US" sz="1400" dirty="0">
                  <a:solidFill>
                    <a:srgbClr val="FFFFFF"/>
                  </a:solidFill>
                  <a:latin typeface="Calibri"/>
                </a:endParaRPr>
              </a:p>
            </p:txBody>
          </p:sp>
          <p:grpSp>
            <p:nvGrpSpPr>
              <p:cNvPr id="39" name="Group 17"/>
              <p:cNvGrpSpPr/>
              <p:nvPr/>
            </p:nvGrpSpPr>
            <p:grpSpPr>
              <a:xfrm flipH="1">
                <a:off x="6802955" y="3538566"/>
                <a:ext cx="915230" cy="1242090"/>
                <a:chOff x="8100716" y="3773214"/>
                <a:chExt cx="441437" cy="599089"/>
              </a:xfrm>
            </p:grpSpPr>
            <p:sp>
              <p:nvSpPr>
                <p:cNvPr id="40" name="Flowchart: Magnetic Disk 3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685835">
                    <a:defRPr/>
                  </a:pPr>
                  <a:endParaRPr lang="en-US" sz="1400" dirty="0">
                    <a:solidFill>
                      <a:srgbClr val="FFFFFF"/>
                    </a:solidFill>
                    <a:latin typeface="Calibri"/>
                  </a:endParaRPr>
                </a:p>
              </p:txBody>
            </p:sp>
            <p:sp>
              <p:nvSpPr>
                <p:cNvPr id="41" name="Oval 4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685835">
                    <a:defRPr/>
                  </a:pPr>
                  <a:endParaRPr lang="en-US" sz="1400" dirty="0">
                    <a:solidFill>
                      <a:srgbClr val="FFFFFF"/>
                    </a:solidFill>
                    <a:latin typeface="Calibri"/>
                  </a:endParaRPr>
                </a:p>
              </p:txBody>
            </p:sp>
          </p:grpSp>
        </p:grpSp>
      </p:grpSp>
      <p:grpSp>
        <p:nvGrpSpPr>
          <p:cNvPr id="42" name="Group 124"/>
          <p:cNvGrpSpPr/>
          <p:nvPr/>
        </p:nvGrpSpPr>
        <p:grpSpPr>
          <a:xfrm>
            <a:off x="1831323" y="3252056"/>
            <a:ext cx="641433" cy="538537"/>
            <a:chOff x="1705369" y="2742142"/>
            <a:chExt cx="733168" cy="615556"/>
          </a:xfrm>
        </p:grpSpPr>
        <p:pic>
          <p:nvPicPr>
            <p:cNvPr id="43" name="Picture 2" descr="D:\Projects\Microsoft\DPM_Deck\images\Vista (344).png"/>
            <p:cNvPicPr>
              <a:picLocks noChangeAspect="1" noChangeArrowheads="1"/>
            </p:cNvPicPr>
            <p:nvPr/>
          </p:nvPicPr>
          <p:blipFill>
            <a:blip r:embed="rId13" cstate="print"/>
            <a:srcRect/>
            <a:stretch>
              <a:fillRect/>
            </a:stretch>
          </p:blipFill>
          <p:spPr bwMode="auto">
            <a:xfrm>
              <a:off x="1705369" y="2742142"/>
              <a:ext cx="615556" cy="615556"/>
            </a:xfrm>
            <a:prstGeom prst="rect">
              <a:avLst/>
            </a:prstGeom>
            <a:noFill/>
          </p:spPr>
        </p:pic>
        <p:grpSp>
          <p:nvGrpSpPr>
            <p:cNvPr id="44" name="Group 16"/>
            <p:cNvGrpSpPr/>
            <p:nvPr/>
          </p:nvGrpSpPr>
          <p:grpSpPr>
            <a:xfrm>
              <a:off x="2114181" y="3040269"/>
              <a:ext cx="324356" cy="317429"/>
              <a:chOff x="6691381" y="3538566"/>
              <a:chExt cx="1282751" cy="1346654"/>
            </a:xfrm>
          </p:grpSpPr>
          <p:sp>
            <p:nvSpPr>
              <p:cNvPr id="45" name="Oval 4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35">
                  <a:defRPr/>
                </a:pPr>
                <a:endParaRPr lang="en-US" sz="1400" kern="0" dirty="0">
                  <a:solidFill>
                    <a:srgbClr val="FFFFFF"/>
                  </a:solidFill>
                  <a:latin typeface="Calibri"/>
                </a:endParaRPr>
              </a:p>
            </p:txBody>
          </p:sp>
          <p:grpSp>
            <p:nvGrpSpPr>
              <p:cNvPr id="46" name="Group 17"/>
              <p:cNvGrpSpPr/>
              <p:nvPr/>
            </p:nvGrpSpPr>
            <p:grpSpPr>
              <a:xfrm flipH="1">
                <a:off x="6802955" y="3538566"/>
                <a:ext cx="915230" cy="1242090"/>
                <a:chOff x="8100716" y="3773214"/>
                <a:chExt cx="441437" cy="599089"/>
              </a:xfrm>
            </p:grpSpPr>
            <p:sp>
              <p:nvSpPr>
                <p:cNvPr id="47" name="Flowchart: Magnetic Disk 46"/>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defTabSz="685835">
                    <a:defRPr/>
                  </a:pPr>
                  <a:endParaRPr lang="en-US" sz="1400" kern="0" dirty="0">
                    <a:solidFill>
                      <a:srgbClr val="FFFFFF"/>
                    </a:solidFill>
                    <a:latin typeface="Calibri"/>
                  </a:endParaRPr>
                </a:p>
              </p:txBody>
            </p:sp>
            <p:sp>
              <p:nvSpPr>
                <p:cNvPr id="48" name="Oval 47"/>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algn="ctr" defTabSz="685835">
                    <a:defRPr/>
                  </a:pPr>
                  <a:endParaRPr lang="en-US" sz="1400" kern="0" dirty="0">
                    <a:solidFill>
                      <a:srgbClr val="FFFFFF"/>
                    </a:solidFill>
                    <a:latin typeface="Calibri"/>
                  </a:endParaRPr>
                </a:p>
              </p:txBody>
            </p:sp>
          </p:grpSp>
        </p:grpSp>
      </p:grpSp>
      <p:grpSp>
        <p:nvGrpSpPr>
          <p:cNvPr id="49" name="Group 137"/>
          <p:cNvGrpSpPr/>
          <p:nvPr/>
        </p:nvGrpSpPr>
        <p:grpSpPr>
          <a:xfrm>
            <a:off x="1844095" y="4979096"/>
            <a:ext cx="671184" cy="640949"/>
            <a:chOff x="4368800" y="4343400"/>
            <a:chExt cx="939803" cy="897467"/>
          </a:xfrm>
        </p:grpSpPr>
        <p:pic>
          <p:nvPicPr>
            <p:cNvPr id="50" name="Picture 2" descr="D:\Projects\Microsoft\DPM_Deck\images\Vista (344).png"/>
            <p:cNvPicPr>
              <a:picLocks noChangeAspect="1" noChangeArrowheads="1"/>
            </p:cNvPicPr>
            <p:nvPr/>
          </p:nvPicPr>
          <p:blipFill>
            <a:blip r:embed="rId14" cstate="print"/>
            <a:srcRect/>
            <a:stretch>
              <a:fillRect/>
            </a:stretch>
          </p:blipFill>
          <p:spPr bwMode="auto">
            <a:xfrm>
              <a:off x="4368800" y="4343400"/>
              <a:ext cx="615556" cy="615556"/>
            </a:xfrm>
            <a:prstGeom prst="rect">
              <a:avLst/>
            </a:prstGeom>
            <a:noFill/>
          </p:spPr>
        </p:pic>
        <p:pic>
          <p:nvPicPr>
            <p:cNvPr id="51" name="Picture 4" descr="D:\ref\air\buttons\All_Vista\VISTA_05\oobefldr.dll_I006d_0409.png"/>
            <p:cNvPicPr>
              <a:picLocks noChangeAspect="1" noChangeArrowheads="1"/>
            </p:cNvPicPr>
            <p:nvPr/>
          </p:nvPicPr>
          <p:blipFill>
            <a:blip r:embed="rId15" cstate="print"/>
            <a:srcRect/>
            <a:stretch>
              <a:fillRect/>
            </a:stretch>
          </p:blipFill>
          <p:spPr bwMode="auto">
            <a:xfrm>
              <a:off x="4699002" y="4411133"/>
              <a:ext cx="609601" cy="609601"/>
            </a:xfrm>
            <a:prstGeom prst="rect">
              <a:avLst/>
            </a:prstGeom>
            <a:noFill/>
          </p:spPr>
        </p:pic>
        <p:pic>
          <p:nvPicPr>
            <p:cNvPr id="52" name="Picture 3" descr="D:\ref\air\buttons\All_Vista\VISTA_07\Keyboard.png"/>
            <p:cNvPicPr>
              <a:picLocks noChangeAspect="1" noChangeArrowheads="1"/>
            </p:cNvPicPr>
            <p:nvPr/>
          </p:nvPicPr>
          <p:blipFill>
            <a:blip r:embed="rId16" cstate="print"/>
            <a:srcRect/>
            <a:stretch>
              <a:fillRect/>
            </a:stretch>
          </p:blipFill>
          <p:spPr bwMode="auto">
            <a:xfrm>
              <a:off x="4555066" y="4707467"/>
              <a:ext cx="533400" cy="533400"/>
            </a:xfrm>
            <a:prstGeom prst="rect">
              <a:avLst/>
            </a:prstGeom>
            <a:noFill/>
          </p:spPr>
        </p:pic>
      </p:grpSp>
      <p:grpSp>
        <p:nvGrpSpPr>
          <p:cNvPr id="53" name="Group 141"/>
          <p:cNvGrpSpPr/>
          <p:nvPr/>
        </p:nvGrpSpPr>
        <p:grpSpPr>
          <a:xfrm>
            <a:off x="1862851" y="1427529"/>
            <a:ext cx="534760" cy="531599"/>
            <a:chOff x="1705369" y="1277408"/>
            <a:chExt cx="619218" cy="615556"/>
          </a:xfrm>
        </p:grpSpPr>
        <p:pic>
          <p:nvPicPr>
            <p:cNvPr id="54" name="Picture 2" descr="D:\Projects\Microsoft\DPM_Deck\images\Vista (344).png"/>
            <p:cNvPicPr>
              <a:picLocks noChangeAspect="1" noChangeArrowheads="1"/>
            </p:cNvPicPr>
            <p:nvPr/>
          </p:nvPicPr>
          <p:blipFill>
            <a:blip r:embed="rId17" cstate="print"/>
            <a:srcRect/>
            <a:stretch>
              <a:fillRect/>
            </a:stretch>
          </p:blipFill>
          <p:spPr bwMode="auto">
            <a:xfrm>
              <a:off x="1705369" y="1277408"/>
              <a:ext cx="615556" cy="615556"/>
            </a:xfrm>
            <a:prstGeom prst="rect">
              <a:avLst/>
            </a:prstGeom>
            <a:noFill/>
          </p:spPr>
        </p:pic>
        <p:pic>
          <p:nvPicPr>
            <p:cNvPr id="55" name="Picture 5" descr="D:\ref\air\buttons\All_Vista\VISTA_05\oobefldr.dll_I0066_0409.png"/>
            <p:cNvPicPr>
              <a:picLocks noChangeAspect="1" noChangeArrowheads="1"/>
            </p:cNvPicPr>
            <p:nvPr/>
          </p:nvPicPr>
          <p:blipFill>
            <a:blip r:embed="rId18" cstate="print"/>
            <a:srcRect/>
            <a:stretch>
              <a:fillRect/>
            </a:stretch>
          </p:blipFill>
          <p:spPr bwMode="auto">
            <a:xfrm>
              <a:off x="1995628" y="1516229"/>
              <a:ext cx="328959" cy="328960"/>
            </a:xfrm>
            <a:prstGeom prst="rect">
              <a:avLst/>
            </a:prstGeom>
            <a:noFill/>
          </p:spPr>
        </p:pic>
      </p:grpSp>
      <p:grpSp>
        <p:nvGrpSpPr>
          <p:cNvPr id="56" name="Group 144"/>
          <p:cNvGrpSpPr/>
          <p:nvPr/>
        </p:nvGrpSpPr>
        <p:grpSpPr>
          <a:xfrm>
            <a:off x="2665486" y="1675885"/>
            <a:ext cx="607209" cy="535475"/>
            <a:chOff x="2636703" y="1590675"/>
            <a:chExt cx="698018" cy="615556"/>
          </a:xfrm>
        </p:grpSpPr>
        <p:pic>
          <p:nvPicPr>
            <p:cNvPr id="57" name="Picture 2" descr="D:\Projects\Microsoft\DPM_Deck\images\Vista (344).png"/>
            <p:cNvPicPr>
              <a:picLocks noChangeAspect="1" noChangeArrowheads="1"/>
            </p:cNvPicPr>
            <p:nvPr/>
          </p:nvPicPr>
          <p:blipFill>
            <a:blip r:embed="rId19" cstate="print"/>
            <a:srcRect/>
            <a:stretch>
              <a:fillRect/>
            </a:stretch>
          </p:blipFill>
          <p:spPr bwMode="auto">
            <a:xfrm>
              <a:off x="2636703" y="1590675"/>
              <a:ext cx="615556" cy="615556"/>
            </a:xfrm>
            <a:prstGeom prst="rect">
              <a:avLst/>
            </a:prstGeom>
            <a:noFill/>
          </p:spPr>
        </p:pic>
        <p:pic>
          <p:nvPicPr>
            <p:cNvPr id="58" name="Picture 6" descr="D:\Projects\Microsoft\DPM PartnerVideo\images\windows.png"/>
            <p:cNvPicPr>
              <a:picLocks noChangeAspect="1" noChangeArrowheads="1"/>
            </p:cNvPicPr>
            <p:nvPr/>
          </p:nvPicPr>
          <p:blipFill>
            <a:blip r:embed="rId20" cstate="print"/>
            <a:srcRect/>
            <a:stretch>
              <a:fillRect/>
            </a:stretch>
          </p:blipFill>
          <p:spPr bwMode="auto">
            <a:xfrm>
              <a:off x="3047264" y="1949658"/>
              <a:ext cx="287457" cy="256573"/>
            </a:xfrm>
            <a:prstGeom prst="rect">
              <a:avLst/>
            </a:prstGeom>
            <a:noFill/>
          </p:spPr>
        </p:pic>
      </p:grpSp>
      <p:grpSp>
        <p:nvGrpSpPr>
          <p:cNvPr id="59" name="Group 147"/>
          <p:cNvGrpSpPr/>
          <p:nvPr/>
        </p:nvGrpSpPr>
        <p:grpSpPr>
          <a:xfrm>
            <a:off x="2508457" y="4289198"/>
            <a:ext cx="538012" cy="538012"/>
            <a:chOff x="1705369" y="3512608"/>
            <a:chExt cx="615556" cy="615556"/>
          </a:xfrm>
        </p:grpSpPr>
        <p:pic>
          <p:nvPicPr>
            <p:cNvPr id="60" name="Picture 2" descr="D:\Projects\Microsoft\DPM_Deck\images\Vista (344).png"/>
            <p:cNvPicPr>
              <a:picLocks noChangeAspect="1" noChangeArrowheads="1"/>
            </p:cNvPicPr>
            <p:nvPr/>
          </p:nvPicPr>
          <p:blipFill>
            <a:blip r:embed="rId21" cstate="print"/>
            <a:srcRect/>
            <a:stretch>
              <a:fillRect/>
            </a:stretch>
          </p:blipFill>
          <p:spPr bwMode="auto">
            <a:xfrm>
              <a:off x="1705369" y="3512608"/>
              <a:ext cx="615556" cy="615556"/>
            </a:xfrm>
            <a:prstGeom prst="rect">
              <a:avLst/>
            </a:prstGeom>
            <a:noFill/>
          </p:spPr>
        </p:pic>
        <p:pic>
          <p:nvPicPr>
            <p:cNvPr id="61" name="Picture 6" descr="D:\ref\air\buttons\All_Vista\VISTA_01\3.png"/>
            <p:cNvPicPr>
              <a:picLocks noChangeAspect="1" noChangeArrowheads="1"/>
            </p:cNvPicPr>
            <p:nvPr/>
          </p:nvPicPr>
          <p:blipFill>
            <a:blip r:embed="rId22" cstate="print"/>
            <a:srcRect/>
            <a:stretch>
              <a:fillRect/>
            </a:stretch>
          </p:blipFill>
          <p:spPr bwMode="auto">
            <a:xfrm>
              <a:off x="2015537" y="3815427"/>
              <a:ext cx="277784" cy="277783"/>
            </a:xfrm>
            <a:prstGeom prst="rect">
              <a:avLst/>
            </a:prstGeom>
            <a:noFill/>
          </p:spPr>
        </p:pic>
      </p:grpSp>
      <p:grpSp>
        <p:nvGrpSpPr>
          <p:cNvPr id="62" name="Group 150"/>
          <p:cNvGrpSpPr/>
          <p:nvPr/>
        </p:nvGrpSpPr>
        <p:grpSpPr>
          <a:xfrm>
            <a:off x="1854833" y="4120995"/>
            <a:ext cx="527692" cy="527692"/>
            <a:chOff x="2636703" y="1590675"/>
            <a:chExt cx="615556" cy="615556"/>
          </a:xfrm>
        </p:grpSpPr>
        <p:pic>
          <p:nvPicPr>
            <p:cNvPr id="63" name="Picture 2" descr="D:\Projects\Microsoft\DPM_Deck\images\Vista (344).png"/>
            <p:cNvPicPr>
              <a:picLocks noChangeAspect="1" noChangeArrowheads="1"/>
            </p:cNvPicPr>
            <p:nvPr/>
          </p:nvPicPr>
          <p:blipFill>
            <a:blip r:embed="rId23" cstate="print"/>
            <a:srcRect/>
            <a:stretch>
              <a:fillRect/>
            </a:stretch>
          </p:blipFill>
          <p:spPr bwMode="auto">
            <a:xfrm>
              <a:off x="2636703" y="1590675"/>
              <a:ext cx="615556" cy="615556"/>
            </a:xfrm>
            <a:prstGeom prst="rect">
              <a:avLst/>
            </a:prstGeom>
            <a:noFill/>
          </p:spPr>
        </p:pic>
        <p:pic>
          <p:nvPicPr>
            <p:cNvPr id="64" name="Picture 6" descr="D:\Projects\Microsoft\DPM PartnerVideo\images\windows.png"/>
            <p:cNvPicPr>
              <a:picLocks noChangeAspect="1" noChangeArrowheads="1"/>
            </p:cNvPicPr>
            <p:nvPr/>
          </p:nvPicPr>
          <p:blipFill>
            <a:blip r:embed="rId24" cstate="print"/>
            <a:srcRect/>
            <a:stretch>
              <a:fillRect/>
            </a:stretch>
          </p:blipFill>
          <p:spPr bwMode="auto">
            <a:xfrm>
              <a:off x="2998712" y="1844461"/>
              <a:ext cx="249053" cy="222295"/>
            </a:xfrm>
            <a:prstGeom prst="rect">
              <a:avLst/>
            </a:prstGeom>
            <a:noFill/>
          </p:spPr>
        </p:pic>
      </p:grpSp>
      <p:sp>
        <p:nvSpPr>
          <p:cNvPr id="65" name="Text Box 50"/>
          <p:cNvSpPr txBox="1">
            <a:spLocks noChangeArrowheads="1"/>
          </p:cNvSpPr>
          <p:nvPr/>
        </p:nvSpPr>
        <p:spPr bwMode="auto">
          <a:xfrm>
            <a:off x="4175013" y="4266107"/>
            <a:ext cx="138568" cy="192362"/>
          </a:xfrm>
          <a:prstGeom prst="rect">
            <a:avLst/>
          </a:prstGeom>
          <a:noFill/>
          <a:ln w="9525">
            <a:noFill/>
            <a:miter lim="800000"/>
            <a:headEnd/>
            <a:tailEnd/>
          </a:ln>
          <a:effectLst/>
        </p:spPr>
        <p:txBody>
          <a:bodyPr wrap="none" lIns="68582" tIns="34291" rIns="68582" bIns="34291">
            <a:spAutoFit/>
          </a:bodyPr>
          <a:lstStyle/>
          <a:p>
            <a:pPr defTabSz="685835" eaLnBrk="0" hangingPunct="0">
              <a:defRPr/>
            </a:pPr>
            <a:endParaRPr lang="en-US" sz="800" i="1" dirty="0">
              <a:solidFill>
                <a:srgbClr val="000000"/>
              </a:solidFill>
            </a:endParaRPr>
          </a:p>
        </p:txBody>
      </p:sp>
      <p:grpSp>
        <p:nvGrpSpPr>
          <p:cNvPr id="66" name="Group 65"/>
          <p:cNvGrpSpPr/>
          <p:nvPr/>
        </p:nvGrpSpPr>
        <p:grpSpPr>
          <a:xfrm>
            <a:off x="4444962" y="2531428"/>
            <a:ext cx="4349789" cy="2220680"/>
            <a:chOff x="5925072" y="2531428"/>
            <a:chExt cx="5798208" cy="2220680"/>
          </a:xfrm>
        </p:grpSpPr>
        <p:sp>
          <p:nvSpPr>
            <p:cNvPr id="67" name="Rounded Rectangle 66"/>
            <p:cNvSpPr/>
            <p:nvPr/>
          </p:nvSpPr>
          <p:spPr>
            <a:xfrm>
              <a:off x="5973042" y="2531428"/>
              <a:ext cx="5750238" cy="2220680"/>
            </a:xfrm>
            <a:prstGeom prst="roundRect">
              <a:avLst>
                <a:gd name="adj" fmla="val 11220"/>
              </a:avLst>
            </a:prstGeom>
            <a:ln/>
          </p:spPr>
          <p:style>
            <a:lnRef idx="0">
              <a:schemeClr val="accent4"/>
            </a:lnRef>
            <a:fillRef idx="3">
              <a:schemeClr val="accent4"/>
            </a:fillRef>
            <a:effectRef idx="3">
              <a:schemeClr val="accent4"/>
            </a:effectRef>
            <a:fontRef idx="minor">
              <a:schemeClr val="lt1"/>
            </a:fontRef>
          </p:style>
          <p:txBody>
            <a:bodyPr anchor="ctr"/>
            <a:lstStyle/>
            <a:p>
              <a:pPr algn="r" defTabSz="685835">
                <a:defRPr/>
              </a:pPr>
              <a:endParaRPr lang="en-US" sz="1200" dirty="0">
                <a:solidFill>
                  <a:srgbClr val="000000"/>
                </a:solidFill>
              </a:endParaRPr>
            </a:p>
            <a:p>
              <a:pPr algn="r" defTabSz="685835">
                <a:defRPr/>
              </a:pPr>
              <a:endParaRPr lang="en-US" sz="1200" dirty="0">
                <a:solidFill>
                  <a:srgbClr val="000000"/>
                </a:solidFill>
              </a:endParaRPr>
            </a:p>
            <a:p>
              <a:pPr algn="r" defTabSz="685835">
                <a:defRPr/>
              </a:pPr>
              <a:endParaRPr lang="en-US" sz="1200" dirty="0">
                <a:solidFill>
                  <a:srgbClr val="000000"/>
                </a:solidFill>
              </a:endParaRPr>
            </a:p>
            <a:p>
              <a:pPr algn="r" defTabSz="685835">
                <a:defRPr/>
              </a:pPr>
              <a:endParaRPr lang="en-US" sz="1200" dirty="0">
                <a:solidFill>
                  <a:srgbClr val="000000"/>
                </a:solidFill>
              </a:endParaRPr>
            </a:p>
            <a:p>
              <a:pPr algn="r" defTabSz="685835">
                <a:defRPr/>
              </a:pPr>
              <a:endParaRPr lang="en-US" sz="1200" dirty="0">
                <a:solidFill>
                  <a:srgbClr val="000000"/>
                </a:solidFill>
              </a:endParaRPr>
            </a:p>
          </p:txBody>
        </p:sp>
        <p:sp>
          <p:nvSpPr>
            <p:cNvPr id="68" name="Text Box 66"/>
            <p:cNvSpPr txBox="1">
              <a:spLocks noChangeArrowheads="1"/>
            </p:cNvSpPr>
            <p:nvPr/>
          </p:nvSpPr>
          <p:spPr bwMode="auto">
            <a:xfrm>
              <a:off x="5925072" y="3789634"/>
              <a:ext cx="2864616" cy="384715"/>
            </a:xfrm>
            <a:prstGeom prst="rect">
              <a:avLst/>
            </a:prstGeom>
            <a:noFill/>
            <a:ln w="9525">
              <a:noFill/>
              <a:miter lim="800000"/>
              <a:headEnd/>
              <a:tailEnd/>
            </a:ln>
            <a:effectLst/>
          </p:spPr>
          <p:txBody>
            <a:bodyPr wrap="square" lIns="91435" tIns="45717" rIns="91435" bIns="45717">
              <a:spAutoFit/>
            </a:bodyPr>
            <a:lstStyle/>
            <a:p>
              <a:pPr algn="ctr" defTabSz="685835" eaLnBrk="0" hangingPunct="0">
                <a:defRPr/>
              </a:pPr>
              <a:r>
                <a:rPr lang="en-US" sz="1000" b="1" dirty="0">
                  <a:solidFill>
                    <a:srgbClr val="000000"/>
                  </a:solidFill>
                </a:rPr>
                <a:t>DPM Server</a:t>
              </a:r>
            </a:p>
            <a:p>
              <a:pPr algn="ctr" defTabSz="685835" eaLnBrk="0" hangingPunct="0">
                <a:defRPr/>
              </a:pPr>
              <a:r>
                <a:rPr lang="en-US" sz="900" i="1" dirty="0">
                  <a:solidFill>
                    <a:srgbClr val="000000"/>
                  </a:solidFill>
                </a:rPr>
                <a:t>with integrated Disk &amp; Tape</a:t>
              </a:r>
            </a:p>
          </p:txBody>
        </p:sp>
        <p:sp>
          <p:nvSpPr>
            <p:cNvPr id="69" name="Rectangle 68"/>
            <p:cNvSpPr/>
            <p:nvPr/>
          </p:nvSpPr>
          <p:spPr>
            <a:xfrm>
              <a:off x="6330777" y="4222517"/>
              <a:ext cx="5310838" cy="430887"/>
            </a:xfrm>
            <a:prstGeom prst="rect">
              <a:avLst/>
            </a:prstGeom>
          </p:spPr>
          <p:txBody>
            <a:bodyPr wrap="square">
              <a:spAutoFit/>
            </a:bodyPr>
            <a:lstStyle/>
            <a:p>
              <a:pPr algn="r" defTabSz="685835">
                <a:defRPr/>
              </a:pPr>
              <a:r>
                <a:rPr lang="en-US" sz="1100" b="1" dirty="0">
                  <a:solidFill>
                    <a:srgbClr val="000000"/>
                  </a:solidFill>
                </a:rPr>
                <a:t>Also available as a DPM OEM Appliance</a:t>
              </a:r>
            </a:p>
            <a:p>
              <a:pPr algn="r" defTabSz="685835">
                <a:defRPr/>
              </a:pPr>
              <a:r>
                <a:rPr lang="en-US" sz="1100" b="1" dirty="0">
                  <a:solidFill>
                    <a:srgbClr val="000000"/>
                  </a:solidFill>
                </a:rPr>
                <a:t>running on Windows Storage Server</a:t>
              </a:r>
            </a:p>
          </p:txBody>
        </p:sp>
        <p:sp>
          <p:nvSpPr>
            <p:cNvPr id="70" name="Rectangle 69"/>
            <p:cNvSpPr/>
            <p:nvPr/>
          </p:nvSpPr>
          <p:spPr>
            <a:xfrm>
              <a:off x="10470230" y="2641083"/>
              <a:ext cx="1171383" cy="261610"/>
            </a:xfrm>
            <a:prstGeom prst="rect">
              <a:avLst/>
            </a:prstGeom>
          </p:spPr>
          <p:txBody>
            <a:bodyPr wrap="none">
              <a:spAutoFit/>
            </a:bodyPr>
            <a:lstStyle/>
            <a:p>
              <a:pPr algn="r" defTabSz="685835">
                <a:defRPr/>
              </a:pPr>
              <a:r>
                <a:rPr lang="en-US" sz="1100" b="1" dirty="0">
                  <a:solidFill>
                    <a:srgbClr val="000000"/>
                  </a:solidFill>
                </a:rPr>
                <a:t>DPM Server</a:t>
              </a:r>
            </a:p>
          </p:txBody>
        </p:sp>
      </p:grpSp>
      <p:sp>
        <p:nvSpPr>
          <p:cNvPr id="71" name="Text Box 61"/>
          <p:cNvSpPr txBox="1">
            <a:spLocks noChangeArrowheads="1"/>
          </p:cNvSpPr>
          <p:nvPr/>
        </p:nvSpPr>
        <p:spPr bwMode="auto">
          <a:xfrm>
            <a:off x="2596453" y="2211062"/>
            <a:ext cx="1666875" cy="315473"/>
          </a:xfrm>
          <a:prstGeom prst="rect">
            <a:avLst/>
          </a:prstGeom>
          <a:noFill/>
          <a:ln w="9525">
            <a:noFill/>
            <a:miter lim="800000"/>
            <a:headEnd/>
            <a:tailEnd/>
          </a:ln>
          <a:effectLst/>
        </p:spPr>
        <p:txBody>
          <a:bodyPr lIns="68582" tIns="34291" rIns="68582" bIns="34291">
            <a:spAutoFit/>
          </a:bodyPr>
          <a:lstStyle/>
          <a:p>
            <a:pPr defTabSz="685835" eaLnBrk="0" hangingPunct="0">
              <a:defRPr/>
            </a:pPr>
            <a:r>
              <a:rPr lang="en-US" sz="800" b="1" dirty="0">
                <a:solidFill>
                  <a:srgbClr val="FFFFFF"/>
                </a:solidFill>
              </a:rPr>
              <a:t>Active Directory</a:t>
            </a:r>
            <a:endParaRPr lang="en-US" sz="800" b="1" baseline="30000" dirty="0">
              <a:solidFill>
                <a:srgbClr val="FFFFFF"/>
              </a:solidFill>
            </a:endParaRPr>
          </a:p>
          <a:p>
            <a:pPr defTabSz="685835" eaLnBrk="0" hangingPunct="0">
              <a:defRPr/>
            </a:pPr>
            <a:r>
              <a:rPr lang="en-US" sz="800" b="1" dirty="0">
                <a:solidFill>
                  <a:srgbClr val="FFFFFF"/>
                </a:solidFill>
              </a:rPr>
              <a:t>System State</a:t>
            </a:r>
          </a:p>
        </p:txBody>
      </p:sp>
      <p:grpSp>
        <p:nvGrpSpPr>
          <p:cNvPr id="72" name="Group 187"/>
          <p:cNvGrpSpPr/>
          <p:nvPr/>
        </p:nvGrpSpPr>
        <p:grpSpPr>
          <a:xfrm>
            <a:off x="2136130" y="1551981"/>
            <a:ext cx="631894" cy="3707067"/>
            <a:chOff x="2136130" y="1551981"/>
            <a:chExt cx="631894" cy="3707066"/>
          </a:xfrm>
        </p:grpSpPr>
        <p:sp>
          <p:nvSpPr>
            <p:cNvPr id="73" name="Line 54"/>
            <p:cNvSpPr>
              <a:spLocks noChangeShapeType="1"/>
            </p:cNvSpPr>
            <p:nvPr/>
          </p:nvSpPr>
          <p:spPr bwMode="auto">
            <a:xfrm>
              <a:off x="2136130" y="3436085"/>
              <a:ext cx="338081" cy="310"/>
            </a:xfrm>
            <a:prstGeom prst="line">
              <a:avLst/>
            </a:prstGeom>
            <a:noFill/>
            <a:ln w="38100" cap="rnd">
              <a:solidFill>
                <a:srgbClr val="000000"/>
              </a:solidFill>
              <a:prstDash val="sysDot"/>
              <a:round/>
              <a:headEnd/>
              <a:tailEnd/>
            </a:ln>
          </p:spPr>
          <p:txBody>
            <a:bodyPr/>
            <a:lstStyle/>
            <a:p>
              <a:pPr defTabSz="685835" eaLnBrk="0" hangingPunct="0">
                <a:defRPr/>
              </a:pPr>
              <a:endParaRPr lang="en-US" sz="1400" dirty="0">
                <a:solidFill>
                  <a:srgbClr val="FFFFFF"/>
                </a:solidFill>
              </a:endParaRPr>
            </a:p>
          </p:txBody>
        </p:sp>
        <p:sp>
          <p:nvSpPr>
            <p:cNvPr id="74" name="Line 52"/>
            <p:cNvSpPr>
              <a:spLocks noChangeShapeType="1"/>
            </p:cNvSpPr>
            <p:nvPr/>
          </p:nvSpPr>
          <p:spPr bwMode="auto">
            <a:xfrm>
              <a:off x="2372549" y="5259047"/>
              <a:ext cx="125412" cy="0"/>
            </a:xfrm>
            <a:prstGeom prst="line">
              <a:avLst/>
            </a:prstGeom>
            <a:noFill/>
            <a:ln w="38100" cap="rnd">
              <a:solidFill>
                <a:srgbClr val="000000"/>
              </a:solidFill>
              <a:prstDash val="sysDot"/>
              <a:round/>
              <a:headEnd/>
              <a:tailEnd/>
            </a:ln>
          </p:spPr>
          <p:txBody>
            <a:bodyPr/>
            <a:lstStyle/>
            <a:p>
              <a:pPr defTabSz="685835" eaLnBrk="0" hangingPunct="0">
                <a:defRPr/>
              </a:pPr>
              <a:endParaRPr lang="en-US" sz="1400" dirty="0">
                <a:solidFill>
                  <a:srgbClr val="FFFFFF"/>
                </a:solidFill>
              </a:endParaRPr>
            </a:p>
          </p:txBody>
        </p:sp>
        <p:sp>
          <p:nvSpPr>
            <p:cNvPr id="75" name="Line 51"/>
            <p:cNvSpPr>
              <a:spLocks noChangeShapeType="1"/>
            </p:cNvSpPr>
            <p:nvPr/>
          </p:nvSpPr>
          <p:spPr bwMode="auto">
            <a:xfrm>
              <a:off x="2477449" y="1551981"/>
              <a:ext cx="0" cy="3657600"/>
            </a:xfrm>
            <a:prstGeom prst="line">
              <a:avLst/>
            </a:prstGeom>
            <a:noFill/>
            <a:ln w="38100" cap="rnd">
              <a:solidFill>
                <a:srgbClr val="000000"/>
              </a:solidFill>
              <a:prstDash val="sysDot"/>
              <a:round/>
              <a:headEnd/>
              <a:tailEnd/>
            </a:ln>
          </p:spPr>
          <p:txBody>
            <a:bodyPr/>
            <a:lstStyle/>
            <a:p>
              <a:pPr defTabSz="685835" eaLnBrk="0" hangingPunct="0">
                <a:defRPr/>
              </a:pPr>
              <a:endParaRPr lang="en-US" sz="1400" dirty="0">
                <a:solidFill>
                  <a:srgbClr val="FFFFFF"/>
                </a:solidFill>
              </a:endParaRPr>
            </a:p>
          </p:txBody>
        </p:sp>
        <p:sp>
          <p:nvSpPr>
            <p:cNvPr id="76" name="Line 57"/>
            <p:cNvSpPr>
              <a:spLocks noChangeShapeType="1"/>
            </p:cNvSpPr>
            <p:nvPr/>
          </p:nvSpPr>
          <p:spPr bwMode="auto">
            <a:xfrm>
              <a:off x="2529899" y="1842749"/>
              <a:ext cx="238125" cy="0"/>
            </a:xfrm>
            <a:prstGeom prst="line">
              <a:avLst/>
            </a:prstGeom>
            <a:noFill/>
            <a:ln w="38100" cap="rnd">
              <a:solidFill>
                <a:srgbClr val="000000"/>
              </a:solidFill>
              <a:prstDash val="sysDot"/>
              <a:round/>
              <a:headEnd/>
              <a:tailEnd/>
            </a:ln>
          </p:spPr>
          <p:txBody>
            <a:bodyPr/>
            <a:lstStyle/>
            <a:p>
              <a:pPr defTabSz="685835" eaLnBrk="0" hangingPunct="0">
                <a:defRPr/>
              </a:pPr>
              <a:endParaRPr lang="en-US" sz="1400" dirty="0">
                <a:solidFill>
                  <a:srgbClr val="FFFFFF"/>
                </a:solidFill>
              </a:endParaRPr>
            </a:p>
          </p:txBody>
        </p:sp>
        <p:sp>
          <p:nvSpPr>
            <p:cNvPr id="77" name="Line 58"/>
            <p:cNvSpPr>
              <a:spLocks noChangeShapeType="1"/>
            </p:cNvSpPr>
            <p:nvPr/>
          </p:nvSpPr>
          <p:spPr bwMode="auto">
            <a:xfrm>
              <a:off x="2495880" y="4477700"/>
              <a:ext cx="228600" cy="0"/>
            </a:xfrm>
            <a:prstGeom prst="line">
              <a:avLst/>
            </a:prstGeom>
            <a:noFill/>
            <a:ln w="38100" cap="rnd">
              <a:solidFill>
                <a:srgbClr val="000000"/>
              </a:solidFill>
              <a:prstDash val="sysDot"/>
              <a:round/>
              <a:headEnd/>
              <a:tailEnd/>
            </a:ln>
          </p:spPr>
          <p:txBody>
            <a:bodyPr/>
            <a:lstStyle/>
            <a:p>
              <a:pPr defTabSz="685835" eaLnBrk="0" hangingPunct="0">
                <a:defRPr/>
              </a:pPr>
              <a:endParaRPr lang="en-US" sz="1400" dirty="0">
                <a:solidFill>
                  <a:srgbClr val="FFFFFF"/>
                </a:solidFill>
              </a:endParaRPr>
            </a:p>
          </p:txBody>
        </p:sp>
        <p:sp>
          <p:nvSpPr>
            <p:cNvPr id="78" name="Line 56"/>
            <p:cNvSpPr>
              <a:spLocks noChangeShapeType="1"/>
            </p:cNvSpPr>
            <p:nvPr/>
          </p:nvSpPr>
          <p:spPr bwMode="auto">
            <a:xfrm>
              <a:off x="2325049" y="1553569"/>
              <a:ext cx="125412" cy="0"/>
            </a:xfrm>
            <a:prstGeom prst="line">
              <a:avLst/>
            </a:prstGeom>
            <a:noFill/>
            <a:ln w="38100" cap="rnd">
              <a:solidFill>
                <a:srgbClr val="000000"/>
              </a:solidFill>
              <a:prstDash val="sysDot"/>
              <a:round/>
              <a:headEnd/>
              <a:tailEnd/>
            </a:ln>
          </p:spPr>
          <p:txBody>
            <a:bodyPr/>
            <a:lstStyle/>
            <a:p>
              <a:pPr defTabSz="685835" eaLnBrk="0" hangingPunct="0">
                <a:defRPr/>
              </a:pPr>
              <a:endParaRPr lang="en-US" sz="1400" dirty="0">
                <a:solidFill>
                  <a:srgbClr val="FFFFFF"/>
                </a:solidFill>
              </a:endParaRPr>
            </a:p>
          </p:txBody>
        </p:sp>
        <p:sp>
          <p:nvSpPr>
            <p:cNvPr id="79" name="Line 55"/>
            <p:cNvSpPr>
              <a:spLocks noChangeShapeType="1"/>
            </p:cNvSpPr>
            <p:nvPr/>
          </p:nvSpPr>
          <p:spPr bwMode="auto">
            <a:xfrm>
              <a:off x="2325049" y="2553984"/>
              <a:ext cx="125412" cy="0"/>
            </a:xfrm>
            <a:prstGeom prst="line">
              <a:avLst/>
            </a:prstGeom>
            <a:noFill/>
            <a:ln w="38100" cap="rnd">
              <a:solidFill>
                <a:srgbClr val="000000"/>
              </a:solidFill>
              <a:prstDash val="sysDot"/>
              <a:round/>
              <a:headEnd/>
              <a:tailEnd/>
            </a:ln>
          </p:spPr>
          <p:txBody>
            <a:bodyPr/>
            <a:lstStyle/>
            <a:p>
              <a:pPr defTabSz="685835" eaLnBrk="0" hangingPunct="0">
                <a:defRPr/>
              </a:pPr>
              <a:endParaRPr lang="en-US" sz="1400" dirty="0">
                <a:solidFill>
                  <a:srgbClr val="FFFFFF"/>
                </a:solidFill>
              </a:endParaRPr>
            </a:p>
          </p:txBody>
        </p:sp>
        <p:sp>
          <p:nvSpPr>
            <p:cNvPr id="80" name="Line 53"/>
            <p:cNvSpPr>
              <a:spLocks noChangeShapeType="1"/>
            </p:cNvSpPr>
            <p:nvPr/>
          </p:nvSpPr>
          <p:spPr bwMode="auto">
            <a:xfrm>
              <a:off x="2325049" y="4300417"/>
              <a:ext cx="125412" cy="0"/>
            </a:xfrm>
            <a:prstGeom prst="line">
              <a:avLst/>
            </a:prstGeom>
            <a:noFill/>
            <a:ln w="38100" cap="rnd">
              <a:solidFill>
                <a:srgbClr val="000000"/>
              </a:solidFill>
              <a:prstDash val="sysDot"/>
              <a:round/>
              <a:headEnd/>
              <a:tailEnd/>
            </a:ln>
          </p:spPr>
          <p:txBody>
            <a:bodyPr/>
            <a:lstStyle/>
            <a:p>
              <a:pPr defTabSz="685835" eaLnBrk="0" hangingPunct="0">
                <a:defRPr/>
              </a:pPr>
              <a:endParaRPr lang="en-US" sz="1400" dirty="0">
                <a:solidFill>
                  <a:srgbClr val="FFFFFF"/>
                </a:solidFill>
              </a:endParaRPr>
            </a:p>
          </p:txBody>
        </p:sp>
        <p:sp>
          <p:nvSpPr>
            <p:cNvPr id="81" name="Line 52"/>
            <p:cNvSpPr>
              <a:spLocks noChangeShapeType="1"/>
            </p:cNvSpPr>
            <p:nvPr/>
          </p:nvSpPr>
          <p:spPr bwMode="auto">
            <a:xfrm>
              <a:off x="2325049" y="5164047"/>
              <a:ext cx="125412" cy="0"/>
            </a:xfrm>
            <a:prstGeom prst="line">
              <a:avLst/>
            </a:prstGeom>
            <a:noFill/>
            <a:ln w="38100" cap="rnd">
              <a:solidFill>
                <a:srgbClr val="000000"/>
              </a:solidFill>
              <a:prstDash val="sysDot"/>
              <a:round/>
              <a:headEnd/>
              <a:tailEnd/>
            </a:ln>
          </p:spPr>
          <p:txBody>
            <a:bodyPr/>
            <a:lstStyle/>
            <a:p>
              <a:pPr defTabSz="685835" eaLnBrk="0" hangingPunct="0">
                <a:defRPr/>
              </a:pPr>
              <a:endParaRPr lang="en-US" sz="1400" dirty="0">
                <a:solidFill>
                  <a:srgbClr val="FFFFFF"/>
                </a:solidFill>
              </a:endParaRPr>
            </a:p>
          </p:txBody>
        </p:sp>
      </p:grpSp>
      <p:sp>
        <p:nvSpPr>
          <p:cNvPr id="82" name="TextBox 81"/>
          <p:cNvSpPr txBox="1"/>
          <p:nvPr/>
        </p:nvSpPr>
        <p:spPr>
          <a:xfrm>
            <a:off x="6718675" y="6484995"/>
            <a:ext cx="2382716" cy="207757"/>
          </a:xfrm>
          <a:prstGeom prst="rect">
            <a:avLst/>
          </a:prstGeom>
          <a:noFill/>
        </p:spPr>
        <p:txBody>
          <a:bodyPr wrap="none" lIns="68586" tIns="34294" rIns="68586" bIns="34294">
            <a:spAutoFit/>
          </a:bodyPr>
          <a:lstStyle/>
          <a:p>
            <a:pPr algn="r" defTabSz="685835">
              <a:defRPr/>
            </a:pPr>
            <a:r>
              <a:rPr lang="en-US" sz="900" dirty="0">
                <a:solidFill>
                  <a:srgbClr val="FFFFFF"/>
                </a:solidFill>
              </a:rPr>
              <a:t>Pricing guidance posted on </a:t>
            </a:r>
            <a:r>
              <a:rPr lang="en-US" sz="900" dirty="0">
                <a:solidFill>
                  <a:srgbClr val="C1BB00">
                    <a:lumMod val="40000"/>
                    <a:lumOff val="60000"/>
                  </a:srgbClr>
                </a:solidFill>
              </a:rPr>
              <a:t>microsoft.com/DPM</a:t>
            </a:r>
          </a:p>
        </p:txBody>
      </p:sp>
      <p:pic>
        <p:nvPicPr>
          <p:cNvPr id="83" name="Picture 2" descr="D:\Projects\Microsoft\DPM PartnerVideo\images\platform.png"/>
          <p:cNvPicPr>
            <a:picLocks noChangeAspect="1" noChangeArrowheads="1"/>
          </p:cNvPicPr>
          <p:nvPr/>
        </p:nvPicPr>
        <p:blipFill>
          <a:blip r:embed="rId25">
            <a:duotone>
              <a:srgbClr val="5082B9">
                <a:shade val="45000"/>
                <a:satMod val="135000"/>
              </a:srgbClr>
              <a:prstClr val="white"/>
            </a:duotone>
            <a:lum bright="-30000"/>
          </a:blip>
          <a:srcRect/>
          <a:stretch>
            <a:fillRect/>
          </a:stretch>
        </p:blipFill>
        <p:spPr bwMode="auto">
          <a:xfrm>
            <a:off x="4500239" y="2884332"/>
            <a:ext cx="1975555" cy="1063963"/>
          </a:xfrm>
          <a:prstGeom prst="rect">
            <a:avLst/>
          </a:prstGeom>
          <a:noFill/>
          <a:effectLst>
            <a:outerShdw blurRad="50800" dist="38100" dir="2700000" algn="tl" rotWithShape="0">
              <a:prstClr val="black">
                <a:alpha val="40000"/>
              </a:prstClr>
            </a:outerShdw>
          </a:effectLst>
        </p:spPr>
      </p:pic>
      <p:pic>
        <p:nvPicPr>
          <p:cNvPr id="84" name="Picture 8" descr="E:\Projects\Microsoft\DPM_video\connect.dll_I2908_0409.png"/>
          <p:cNvPicPr>
            <a:picLocks noChangeAspect="1" noChangeArrowheads="1"/>
          </p:cNvPicPr>
          <p:nvPr/>
        </p:nvPicPr>
        <p:blipFill>
          <a:blip r:embed="rId26">
            <a:grayscl/>
          </a:blip>
          <a:srcRect/>
          <a:stretch>
            <a:fillRect/>
          </a:stretch>
        </p:blipFill>
        <p:spPr bwMode="auto">
          <a:xfrm>
            <a:off x="4627949" y="2671161"/>
            <a:ext cx="940019" cy="940019"/>
          </a:xfrm>
          <a:prstGeom prst="rect">
            <a:avLst/>
          </a:prstGeom>
          <a:noFill/>
        </p:spPr>
      </p:pic>
      <p:grpSp>
        <p:nvGrpSpPr>
          <p:cNvPr id="85" name="Group 155"/>
          <p:cNvGrpSpPr/>
          <p:nvPr/>
        </p:nvGrpSpPr>
        <p:grpSpPr>
          <a:xfrm>
            <a:off x="5744770" y="3057360"/>
            <a:ext cx="517152" cy="558269"/>
            <a:chOff x="8040821" y="2812715"/>
            <a:chExt cx="566688" cy="611743"/>
          </a:xfrm>
        </p:grpSpPr>
        <p:grpSp>
          <p:nvGrpSpPr>
            <p:cNvPr id="86" name="Group 186"/>
            <p:cNvGrpSpPr/>
            <p:nvPr/>
          </p:nvGrpSpPr>
          <p:grpSpPr>
            <a:xfrm>
              <a:off x="8040821" y="3031577"/>
              <a:ext cx="566688" cy="392881"/>
              <a:chOff x="7696436" y="4575160"/>
              <a:chExt cx="566688" cy="392881"/>
            </a:xfrm>
          </p:grpSpPr>
          <p:pic>
            <p:nvPicPr>
              <p:cNvPr id="91" name="Picture 10" descr="D:\Projects\Microsoft\DPM PartnerVideo\images\tape.png"/>
              <p:cNvPicPr>
                <a:picLocks noChangeAspect="1" noChangeArrowheads="1"/>
              </p:cNvPicPr>
              <p:nvPr/>
            </p:nvPicPr>
            <p:blipFill>
              <a:blip r:embed="rId27"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92" name="Picture 10" descr="D:\Projects\Microsoft\DPM PartnerVideo\images\tape.png"/>
              <p:cNvPicPr>
                <a:picLocks noChangeAspect="1" noChangeArrowheads="1"/>
              </p:cNvPicPr>
              <p:nvPr/>
            </p:nvPicPr>
            <p:blipFill>
              <a:blip r:embed="rId27"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87" name="Group 183"/>
            <p:cNvGrpSpPr/>
            <p:nvPr/>
          </p:nvGrpSpPr>
          <p:grpSpPr>
            <a:xfrm>
              <a:off x="8090784" y="2812715"/>
              <a:ext cx="512445" cy="448263"/>
              <a:chOff x="5801888" y="2848326"/>
              <a:chExt cx="331718" cy="291135"/>
            </a:xfrm>
          </p:grpSpPr>
          <p:pic>
            <p:nvPicPr>
              <p:cNvPr id="88" name="Picture 10" descr="D:\Projects\Microsoft\DPM PartnerVideo\images\tape.png"/>
              <p:cNvPicPr>
                <a:picLocks noChangeAspect="1" noChangeArrowheads="1"/>
              </p:cNvPicPr>
              <p:nvPr/>
            </p:nvPicPr>
            <p:blipFill>
              <a:blip r:embed="rId28"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89" name="Picture 10" descr="D:\Projects\Microsoft\DPM PartnerVideo\images\tape.png"/>
              <p:cNvPicPr>
                <a:picLocks noChangeAspect="1" noChangeArrowheads="1"/>
              </p:cNvPicPr>
              <p:nvPr/>
            </p:nvPicPr>
            <p:blipFill>
              <a:blip r:embed="rId28"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90" name="Picture 10" descr="D:\Projects\Microsoft\DPM PartnerVideo\images\tape.png"/>
              <p:cNvPicPr>
                <a:picLocks noChangeAspect="1" noChangeArrowheads="1"/>
              </p:cNvPicPr>
              <p:nvPr/>
            </p:nvPicPr>
            <p:blipFill>
              <a:blip r:embed="rId28"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93" name="Group 132"/>
          <p:cNvGrpSpPr/>
          <p:nvPr/>
        </p:nvGrpSpPr>
        <p:grpSpPr>
          <a:xfrm>
            <a:off x="5252607" y="3000900"/>
            <a:ext cx="676889" cy="564461"/>
            <a:chOff x="4797868" y="2793219"/>
            <a:chExt cx="654664" cy="545929"/>
          </a:xfrm>
        </p:grpSpPr>
        <p:grpSp>
          <p:nvGrpSpPr>
            <p:cNvPr id="94" name="Group 207"/>
            <p:cNvGrpSpPr/>
            <p:nvPr/>
          </p:nvGrpSpPr>
          <p:grpSpPr>
            <a:xfrm>
              <a:off x="4797868" y="3023255"/>
              <a:ext cx="654664" cy="315893"/>
              <a:chOff x="4848128" y="2984430"/>
              <a:chExt cx="676566" cy="326460"/>
            </a:xfrm>
          </p:grpSpPr>
          <p:sp>
            <p:nvSpPr>
              <p:cNvPr id="112" name="Oval 111"/>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35">
                  <a:defRPr/>
                </a:pPr>
                <a:endParaRPr lang="en-US" sz="1400" kern="0" dirty="0">
                  <a:solidFill>
                    <a:srgbClr val="000000"/>
                  </a:solidFill>
                  <a:latin typeface="Calibri"/>
                </a:endParaRPr>
              </a:p>
            </p:txBody>
          </p:sp>
          <p:sp>
            <p:nvSpPr>
              <p:cNvPr id="113" name="Oval 112"/>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35">
                  <a:defRPr/>
                </a:pPr>
                <a:endParaRPr lang="en-US" sz="1400" kern="0" dirty="0">
                  <a:solidFill>
                    <a:srgbClr val="000000"/>
                  </a:solidFill>
                  <a:latin typeface="Calibri"/>
                </a:endParaRPr>
              </a:p>
            </p:txBody>
          </p:sp>
          <p:sp>
            <p:nvSpPr>
              <p:cNvPr id="114" name="Oval 113"/>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35">
                  <a:defRPr/>
                </a:pPr>
                <a:endParaRPr lang="en-US" sz="1400" kern="0" dirty="0">
                  <a:solidFill>
                    <a:srgbClr val="000000"/>
                  </a:solidFill>
                  <a:latin typeface="Calibri"/>
                </a:endParaRPr>
              </a:p>
            </p:txBody>
          </p:sp>
        </p:grpSp>
        <p:grpSp>
          <p:nvGrpSpPr>
            <p:cNvPr id="95" name="Group 204"/>
            <p:cNvGrpSpPr/>
            <p:nvPr/>
          </p:nvGrpSpPr>
          <p:grpSpPr>
            <a:xfrm>
              <a:off x="4822453" y="2793223"/>
              <a:ext cx="551050" cy="520930"/>
              <a:chOff x="4572000" y="2655375"/>
              <a:chExt cx="720817" cy="681417"/>
            </a:xfrm>
          </p:grpSpPr>
          <p:grpSp>
            <p:nvGrpSpPr>
              <p:cNvPr id="96" name="Group 189"/>
              <p:cNvGrpSpPr/>
              <p:nvPr/>
            </p:nvGrpSpPr>
            <p:grpSpPr>
              <a:xfrm>
                <a:off x="4673854" y="2655375"/>
                <a:ext cx="403810" cy="395185"/>
                <a:chOff x="4904375" y="2755269"/>
                <a:chExt cx="324356" cy="317428"/>
              </a:xfrm>
            </p:grpSpPr>
            <p:sp>
              <p:nvSpPr>
                <p:cNvPr id="109" name="Oval 10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sp>
              <p:nvSpPr>
                <p:cNvPr id="110" name="Flowchart: Magnetic Disk 10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sp>
              <p:nvSpPr>
                <p:cNvPr id="111" name="Oval 11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grpSp>
          <p:grpSp>
            <p:nvGrpSpPr>
              <p:cNvPr id="97" name="Group 190"/>
              <p:cNvGrpSpPr/>
              <p:nvPr/>
            </p:nvGrpSpPr>
            <p:grpSpPr>
              <a:xfrm>
                <a:off x="4889007" y="2747583"/>
                <a:ext cx="403810" cy="395185"/>
                <a:chOff x="4904375" y="2755269"/>
                <a:chExt cx="324356" cy="317428"/>
              </a:xfrm>
            </p:grpSpPr>
            <p:sp>
              <p:nvSpPr>
                <p:cNvPr id="106" name="Oval 10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sp>
              <p:nvSpPr>
                <p:cNvPr id="107" name="Flowchart: Magnetic Disk 10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sp>
              <p:nvSpPr>
                <p:cNvPr id="108" name="Oval 10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grpSp>
          <p:grpSp>
            <p:nvGrpSpPr>
              <p:cNvPr id="98" name="Group 195"/>
              <p:cNvGrpSpPr/>
              <p:nvPr/>
            </p:nvGrpSpPr>
            <p:grpSpPr>
              <a:xfrm>
                <a:off x="4572000" y="2832108"/>
                <a:ext cx="403810" cy="395185"/>
                <a:chOff x="4904375" y="2755269"/>
                <a:chExt cx="324356" cy="317428"/>
              </a:xfrm>
            </p:grpSpPr>
            <p:sp>
              <p:nvSpPr>
                <p:cNvPr id="103" name="Oval 10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sp>
              <p:nvSpPr>
                <p:cNvPr id="104" name="Flowchart: Magnetic Disk 10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sp>
              <p:nvSpPr>
                <p:cNvPr id="105" name="Oval 10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grpSp>
          <p:grpSp>
            <p:nvGrpSpPr>
              <p:cNvPr id="99" name="Group 199"/>
              <p:cNvGrpSpPr/>
              <p:nvPr/>
            </p:nvGrpSpPr>
            <p:grpSpPr>
              <a:xfrm>
                <a:off x="4810205" y="2941607"/>
                <a:ext cx="403810" cy="395185"/>
                <a:chOff x="4904375" y="2755269"/>
                <a:chExt cx="324356" cy="317428"/>
              </a:xfrm>
            </p:grpSpPr>
            <p:sp>
              <p:nvSpPr>
                <p:cNvPr id="100" name="Oval 9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sp>
              <p:nvSpPr>
                <p:cNvPr id="101" name="Flowchart: Magnetic Disk 10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sp>
              <p:nvSpPr>
                <p:cNvPr id="102" name="Oval 10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685835">
                    <a:defRPr/>
                  </a:pPr>
                  <a:endParaRPr lang="en-US" sz="1400" dirty="0">
                    <a:solidFill>
                      <a:srgbClr val="000000"/>
                    </a:solidFill>
                    <a:latin typeface="Calibri"/>
                  </a:endParaRPr>
                </a:p>
              </p:txBody>
            </p:sp>
          </p:grpSp>
        </p:grpSp>
      </p:grpSp>
      <p:pic>
        <p:nvPicPr>
          <p:cNvPr id="115" name="Picture 114" descr="SysCnt-DPM_h_rgb_r.png"/>
          <p:cNvPicPr>
            <a:picLocks noChangeAspect="1"/>
          </p:cNvPicPr>
          <p:nvPr/>
        </p:nvPicPr>
        <p:blipFill>
          <a:blip r:embed="rId29"/>
          <a:stretch>
            <a:fillRect/>
          </a:stretch>
        </p:blipFill>
        <p:spPr>
          <a:xfrm>
            <a:off x="4813442" y="1442726"/>
            <a:ext cx="3264796" cy="800049"/>
          </a:xfrm>
          <a:prstGeom prst="rect">
            <a:avLst/>
          </a:prstGeom>
        </p:spPr>
      </p:pic>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a:spLocks noGrp="1"/>
          </p:cNvSpPr>
          <p:nvPr>
            <p:ph type="title"/>
          </p:nvPr>
        </p:nvSpPr>
        <p:spPr/>
        <p:txBody>
          <a:bodyPr/>
          <a:lstStyle/>
          <a:p>
            <a:r>
              <a:rPr lang="en-US" dirty="0" smtClean="0"/>
              <a:t>DPM 2010 scalability</a:t>
            </a:r>
            <a:endParaRPr lang="en-US" dirty="0"/>
          </a:p>
        </p:txBody>
      </p:sp>
      <p:sp>
        <p:nvSpPr>
          <p:cNvPr id="5" name="Content Placeholder 4"/>
          <p:cNvSpPr>
            <a:spLocks noGrp="1"/>
          </p:cNvSpPr>
          <p:nvPr>
            <p:ph idx="1"/>
          </p:nvPr>
        </p:nvSpPr>
        <p:spPr>
          <a:xfrm>
            <a:off x="457200" y="1600201"/>
            <a:ext cx="8229600" cy="4061048"/>
          </a:xfrm>
        </p:spPr>
        <p:txBody>
          <a:bodyPr>
            <a:normAutofit fontScale="92500" lnSpcReduction="20000"/>
          </a:bodyPr>
          <a:lstStyle/>
          <a:p>
            <a:pPr marL="0" indent="0">
              <a:buNone/>
            </a:pPr>
            <a:r>
              <a:rPr lang="en-US" b="1" dirty="0"/>
              <a:t>A single DPM 2010 server can protect: *</a:t>
            </a:r>
          </a:p>
          <a:p>
            <a:pPr>
              <a:lnSpc>
                <a:spcPct val="150000"/>
              </a:lnSpc>
            </a:pPr>
            <a:r>
              <a:rPr lang="en-US" dirty="0"/>
              <a:t>100 production servers</a:t>
            </a:r>
          </a:p>
          <a:p>
            <a:pPr>
              <a:lnSpc>
                <a:spcPct val="150000"/>
              </a:lnSpc>
            </a:pPr>
            <a:r>
              <a:rPr lang="en-US" dirty="0"/>
              <a:t>3000 Windows clients</a:t>
            </a:r>
          </a:p>
          <a:p>
            <a:pPr>
              <a:lnSpc>
                <a:spcPct val="150000"/>
              </a:lnSpc>
            </a:pPr>
            <a:r>
              <a:rPr lang="en-US" dirty="0"/>
              <a:t>2000 SQL Server databases</a:t>
            </a:r>
          </a:p>
          <a:p>
            <a:pPr>
              <a:lnSpc>
                <a:spcPct val="150000"/>
              </a:lnSpc>
            </a:pPr>
            <a:r>
              <a:rPr lang="en-US" dirty="0"/>
              <a:t>25 Terabyte SharePoint farms with over 1M objects</a:t>
            </a:r>
          </a:p>
          <a:p>
            <a:pPr>
              <a:lnSpc>
                <a:spcPct val="150000"/>
              </a:lnSpc>
            </a:pPr>
            <a:r>
              <a:rPr lang="en-US" dirty="0"/>
              <a:t>40 Terabytes of Exchange storage groups &amp; databases</a:t>
            </a:r>
          </a:p>
          <a:p>
            <a:pPr marL="0" indent="0">
              <a:buNone/>
            </a:pPr>
            <a:endParaRPr lang="en-US" dirty="0"/>
          </a:p>
        </p:txBody>
      </p:sp>
      <p:sp>
        <p:nvSpPr>
          <p:cNvPr id="4" name="TextBox 3"/>
          <p:cNvSpPr txBox="1"/>
          <p:nvPr/>
        </p:nvSpPr>
        <p:spPr>
          <a:xfrm>
            <a:off x="1349130" y="5589240"/>
            <a:ext cx="7559762" cy="553998"/>
          </a:xfrm>
          <a:prstGeom prst="rect">
            <a:avLst/>
          </a:prstGeom>
          <a:noFill/>
        </p:spPr>
        <p:txBody>
          <a:bodyPr wrap="none" lIns="0" tIns="0" rIns="0" bIns="0" rtlCol="0">
            <a:spAutoFit/>
          </a:bodyPr>
          <a:lstStyle/>
          <a:p>
            <a:pPr marL="285750" indent="-285750">
              <a:buFont typeface="Arial" charset="0"/>
              <a:buChar char="•"/>
            </a:pPr>
            <a:r>
              <a:rPr lang="en-US" i="1" dirty="0" smtClean="0">
                <a:solidFill>
                  <a:schemeClr val="bg1"/>
                </a:solidFill>
                <a:latin typeface="Segoe Light" pitchFamily="34" charset="0"/>
              </a:rPr>
              <a:t>May vary based on size of each </a:t>
            </a:r>
            <a:r>
              <a:rPr lang="en-US" i="1" dirty="0" err="1" smtClean="0">
                <a:solidFill>
                  <a:schemeClr val="bg1"/>
                </a:solidFill>
                <a:latin typeface="Segoe Light" pitchFamily="34" charset="0"/>
              </a:rPr>
              <a:t>datasource</a:t>
            </a:r>
            <a:r>
              <a:rPr lang="en-US" i="1" dirty="0" smtClean="0">
                <a:solidFill>
                  <a:schemeClr val="bg1"/>
                </a:solidFill>
                <a:latin typeface="Segoe Light" pitchFamily="34" charset="0"/>
              </a:rPr>
              <a:t>, as well as scaling of DPM </a:t>
            </a:r>
          </a:p>
          <a:p>
            <a:pPr marL="285750" indent="-285750">
              <a:buFont typeface="Arial" charset="0"/>
              <a:buChar char="•"/>
            </a:pPr>
            <a:r>
              <a:rPr lang="en-US" i="1" dirty="0" smtClean="0">
                <a:solidFill>
                  <a:schemeClr val="bg1"/>
                </a:solidFill>
                <a:latin typeface="Segoe Light" pitchFamily="34" charset="0"/>
              </a:rPr>
              <a:t>server memory, disk and I/O architecture</a:t>
            </a:r>
          </a:p>
        </p:txBody>
      </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lstStyle/>
          <a:p>
            <a:r>
              <a:rPr lang="en-US" smtClean="0"/>
              <a:t>Traditional DPM Agent Deployment</a:t>
            </a:r>
            <a:endParaRPr lang="en-US" dirty="0"/>
          </a:p>
        </p:txBody>
      </p:sp>
      <p:sp>
        <p:nvSpPr>
          <p:cNvPr id="4" name="Content Placeholder 3"/>
          <p:cNvSpPr>
            <a:spLocks noGrp="1"/>
          </p:cNvSpPr>
          <p:nvPr>
            <p:ph idx="1"/>
          </p:nvPr>
        </p:nvSpPr>
        <p:spPr/>
        <p:txBody>
          <a:bodyPr/>
          <a:lstStyle/>
          <a:p>
            <a:r>
              <a:rPr lang="en-US" sz="2100" dirty="0"/>
              <a:t>Many Ways to Deploy</a:t>
            </a:r>
          </a:p>
          <a:p>
            <a:pPr lvl="1"/>
            <a:r>
              <a:rPr lang="en-US" sz="1800" dirty="0"/>
              <a:t>Active Directory</a:t>
            </a:r>
          </a:p>
          <a:p>
            <a:pPr lvl="1"/>
            <a:r>
              <a:rPr lang="en-US" sz="1800" dirty="0"/>
              <a:t>SCCM or SCE – Most scalable option</a:t>
            </a:r>
          </a:p>
          <a:p>
            <a:pPr lvl="1"/>
            <a:r>
              <a:rPr lang="en-US" sz="1800" dirty="0"/>
              <a:t>Pushed from DPM – Simplest Option, relationship auto-established</a:t>
            </a:r>
          </a:p>
          <a:p>
            <a:pPr lvl="1"/>
            <a:r>
              <a:rPr lang="en-US" sz="1800" dirty="0" err="1"/>
              <a:t>Sysprep</a:t>
            </a:r>
            <a:r>
              <a:rPr lang="en-US" sz="1800" dirty="0"/>
              <a:t> – Great for System Replacements</a:t>
            </a:r>
          </a:p>
          <a:p>
            <a:pPr marL="0" indent="0">
              <a:buNone/>
            </a:pPr>
            <a:endParaRPr lang="en-US" sz="2100" dirty="0"/>
          </a:p>
          <a:p>
            <a:r>
              <a:rPr lang="en-US" sz="2100" dirty="0"/>
              <a:t>Two binary packages = x86 or x64</a:t>
            </a:r>
          </a:p>
          <a:p>
            <a:pPr lvl="1"/>
            <a:r>
              <a:rPr lang="en-US" sz="1800" dirty="0"/>
              <a:t>DPM Pushes the appropriate version</a:t>
            </a:r>
          </a:p>
          <a:p>
            <a:pPr marL="0" indent="0">
              <a:buNone/>
            </a:pPr>
            <a:endParaRPr lang="en-US" sz="2100" dirty="0"/>
          </a:p>
          <a:p>
            <a:r>
              <a:rPr lang="en-US" sz="2100" dirty="0"/>
              <a:t>Two Step Process</a:t>
            </a:r>
          </a:p>
          <a:p>
            <a:pPr lvl="1"/>
            <a:r>
              <a:rPr lang="en-US" sz="1800" dirty="0"/>
              <a:t>Install the Agent</a:t>
            </a:r>
          </a:p>
          <a:p>
            <a:pPr lvl="1"/>
            <a:r>
              <a:rPr lang="en-US" sz="1800" dirty="0"/>
              <a:t>Establish a relationship to the DPM </a:t>
            </a:r>
            <a:r>
              <a:rPr lang="en-US" sz="1800" dirty="0" smtClean="0"/>
              <a:t>Server</a:t>
            </a:r>
            <a:endParaRPr lang="en-US" sz="1800" dirty="0"/>
          </a:p>
        </p:txBody>
      </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sz="4000" b="1" dirty="0" smtClean="0"/>
              <a:t>Attach DPM Agents</a:t>
            </a:r>
            <a:endParaRPr lang="en-US" sz="4000" b="1" dirty="0"/>
          </a:p>
        </p:txBody>
      </p:sp>
      <p:sp>
        <p:nvSpPr>
          <p:cNvPr id="3" name="Text Placeholder 2"/>
          <p:cNvSpPr>
            <a:spLocks noGrp="1"/>
          </p:cNvSpPr>
          <p:nvPr>
            <p:ph type="body" idx="1"/>
          </p:nvPr>
        </p:nvSpPr>
        <p:spPr/>
        <p:txBody>
          <a:bodyPr>
            <a:normAutofit/>
          </a:bodyPr>
          <a:lstStyle/>
          <a:p>
            <a:r>
              <a:rPr lang="en-AU" sz="3600" dirty="0" smtClean="0"/>
              <a:t>demo</a:t>
            </a:r>
            <a:endParaRPr lang="en-AU" sz="3600" dirty="0"/>
          </a:p>
        </p:txBody>
      </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6"/>
          <p:cNvSpPr txBox="1">
            <a:spLocks noChangeArrowheads="1"/>
          </p:cNvSpPr>
          <p:nvPr/>
        </p:nvSpPr>
        <p:spPr bwMode="auto">
          <a:xfrm>
            <a:off x="1370766" y="2435479"/>
            <a:ext cx="1783644" cy="207753"/>
          </a:xfrm>
          <a:prstGeom prst="rect">
            <a:avLst/>
          </a:prstGeom>
          <a:noFill/>
          <a:ln w="9525">
            <a:noFill/>
            <a:miter lim="800000"/>
            <a:headEnd/>
            <a:tailEnd/>
          </a:ln>
          <a:effectLst/>
        </p:spPr>
        <p:txBody>
          <a:bodyPr wrap="square" lIns="68585" tIns="34292" rIns="68585" bIns="34292">
            <a:spAutoFit/>
          </a:bodyPr>
          <a:lstStyle/>
          <a:p>
            <a:pPr algn="ctr" eaLnBrk="0" hangingPunct="0">
              <a:defRPr/>
            </a:pPr>
            <a:r>
              <a:rPr lang="en-US" sz="900" b="1" dirty="0">
                <a:latin typeface="Segoe"/>
              </a:rPr>
              <a:t>Data Protection Manager</a:t>
            </a:r>
          </a:p>
        </p:txBody>
      </p:sp>
      <p:pic>
        <p:nvPicPr>
          <p:cNvPr id="3" name="Picture 2" descr="D:\Projects\Microsoft\DPM PartnerVideo\images\platform.png"/>
          <p:cNvPicPr>
            <a:picLocks noChangeAspect="1" noChangeArrowheads="1"/>
          </p:cNvPicPr>
          <p:nvPr/>
        </p:nvPicPr>
        <p:blipFill>
          <a:blip r:embed="rId3">
            <a:duotone>
              <a:srgbClr val="5082B9">
                <a:shade val="45000"/>
                <a:satMod val="135000"/>
              </a:srgbClr>
              <a:prstClr val="white"/>
            </a:duotone>
            <a:lum bright="-30000"/>
          </a:blip>
          <a:srcRect/>
          <a:stretch>
            <a:fillRect/>
          </a:stretch>
        </p:blipFill>
        <p:spPr bwMode="auto">
          <a:xfrm>
            <a:off x="1432229" y="1809813"/>
            <a:ext cx="1674492" cy="798631"/>
          </a:xfrm>
          <a:prstGeom prst="rect">
            <a:avLst/>
          </a:prstGeom>
          <a:noFill/>
          <a:effectLst>
            <a:outerShdw blurRad="50800" dist="38100" dir="2700000" algn="tl" rotWithShape="0">
              <a:prstClr val="black">
                <a:alpha val="40000"/>
              </a:prstClr>
            </a:outerShdw>
          </a:effectLst>
        </p:spPr>
      </p:pic>
      <p:pic>
        <p:nvPicPr>
          <p:cNvPr id="4" name="Picture 8" descr="E:\Projects\Microsoft\DPM_video\connect.dll_I2908_0409.png"/>
          <p:cNvPicPr>
            <a:picLocks noChangeAspect="1" noChangeArrowheads="1"/>
          </p:cNvPicPr>
          <p:nvPr/>
        </p:nvPicPr>
        <p:blipFill>
          <a:blip r:embed="rId4">
            <a:grayscl/>
          </a:blip>
          <a:srcRect/>
          <a:stretch>
            <a:fillRect/>
          </a:stretch>
        </p:blipFill>
        <p:spPr bwMode="auto">
          <a:xfrm>
            <a:off x="1685669" y="1368679"/>
            <a:ext cx="843576" cy="940019"/>
          </a:xfrm>
          <a:prstGeom prst="rect">
            <a:avLst/>
          </a:prstGeom>
          <a:noFill/>
        </p:spPr>
      </p:pic>
      <p:grpSp>
        <p:nvGrpSpPr>
          <p:cNvPr id="5" name="Group 4"/>
          <p:cNvGrpSpPr/>
          <p:nvPr/>
        </p:nvGrpSpPr>
        <p:grpSpPr>
          <a:xfrm>
            <a:off x="2204459" y="1690074"/>
            <a:ext cx="676888" cy="564465"/>
            <a:chOff x="4797868" y="2793215"/>
            <a:chExt cx="654664" cy="545933"/>
          </a:xfrm>
        </p:grpSpPr>
        <p:grpSp>
          <p:nvGrpSpPr>
            <p:cNvPr id="6" name="Group 207"/>
            <p:cNvGrpSpPr/>
            <p:nvPr/>
          </p:nvGrpSpPr>
          <p:grpSpPr>
            <a:xfrm>
              <a:off x="4797868" y="3023255"/>
              <a:ext cx="654664" cy="315893"/>
              <a:chOff x="4848128" y="2984430"/>
              <a:chExt cx="676566" cy="326460"/>
            </a:xfrm>
          </p:grpSpPr>
          <p:sp>
            <p:nvSpPr>
              <p:cNvPr id="24" name="Oval 23"/>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25" name="Oval 24"/>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26" name="Oval 25"/>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grpSp>
        <p:grpSp>
          <p:nvGrpSpPr>
            <p:cNvPr id="7" name="Group 204"/>
            <p:cNvGrpSpPr/>
            <p:nvPr/>
          </p:nvGrpSpPr>
          <p:grpSpPr>
            <a:xfrm>
              <a:off x="4822458" y="2793218"/>
              <a:ext cx="551050" cy="520930"/>
              <a:chOff x="4572000" y="2655375"/>
              <a:chExt cx="720817" cy="681417"/>
            </a:xfrm>
          </p:grpSpPr>
          <p:grpSp>
            <p:nvGrpSpPr>
              <p:cNvPr id="8" name="Group 189"/>
              <p:cNvGrpSpPr/>
              <p:nvPr/>
            </p:nvGrpSpPr>
            <p:grpSpPr>
              <a:xfrm>
                <a:off x="4673854" y="2655375"/>
                <a:ext cx="403810" cy="395185"/>
                <a:chOff x="4904375" y="2755269"/>
                <a:chExt cx="324356" cy="317428"/>
              </a:xfrm>
            </p:grpSpPr>
            <p:sp>
              <p:nvSpPr>
                <p:cNvPr id="21" name="Oval 2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2" name="Flowchart: Magnetic Disk 2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3" name="Oval 2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9" name="Group 190"/>
              <p:cNvGrpSpPr/>
              <p:nvPr/>
            </p:nvGrpSpPr>
            <p:grpSpPr>
              <a:xfrm>
                <a:off x="4889007" y="2747583"/>
                <a:ext cx="403810" cy="395185"/>
                <a:chOff x="4904375" y="2755269"/>
                <a:chExt cx="324356" cy="317428"/>
              </a:xfrm>
            </p:grpSpPr>
            <p:sp>
              <p:nvSpPr>
                <p:cNvPr id="18" name="Oval 1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9" name="Flowchart: Magnetic Disk 1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0" name="Oval 1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0" name="Group 195"/>
              <p:cNvGrpSpPr/>
              <p:nvPr/>
            </p:nvGrpSpPr>
            <p:grpSpPr>
              <a:xfrm>
                <a:off x="4572000" y="2832108"/>
                <a:ext cx="403810" cy="395185"/>
                <a:chOff x="4904375" y="2755269"/>
                <a:chExt cx="324356" cy="317428"/>
              </a:xfrm>
            </p:grpSpPr>
            <p:sp>
              <p:nvSpPr>
                <p:cNvPr id="15" name="Oval 1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6" name="Flowchart: Magnetic Disk 1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7" name="Oval 1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1" name="Group 199"/>
              <p:cNvGrpSpPr/>
              <p:nvPr/>
            </p:nvGrpSpPr>
            <p:grpSpPr>
              <a:xfrm>
                <a:off x="4810205" y="2941607"/>
                <a:ext cx="403810" cy="395185"/>
                <a:chOff x="4904375" y="2755269"/>
                <a:chExt cx="324356" cy="317428"/>
              </a:xfrm>
            </p:grpSpPr>
            <p:sp>
              <p:nvSpPr>
                <p:cNvPr id="12" name="Oval 1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3" name="Flowchart: Magnetic Disk 1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4" name="Oval 1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sp>
        <p:nvSpPr>
          <p:cNvPr id="27" name="Text Box 61"/>
          <p:cNvSpPr txBox="1">
            <a:spLocks noChangeArrowheads="1"/>
          </p:cNvSpPr>
          <p:nvPr/>
        </p:nvSpPr>
        <p:spPr bwMode="auto">
          <a:xfrm>
            <a:off x="7258751" y="4317711"/>
            <a:ext cx="1223125" cy="192364"/>
          </a:xfrm>
          <a:prstGeom prst="rect">
            <a:avLst/>
          </a:prstGeom>
          <a:noFill/>
          <a:ln w="9525">
            <a:noFill/>
            <a:miter lim="800000"/>
            <a:headEnd/>
            <a:tailEnd/>
          </a:ln>
          <a:effectLst/>
        </p:spPr>
        <p:txBody>
          <a:bodyPr wrap="square" lIns="68585" tIns="34292" rIns="68585" bIns="34292">
            <a:spAutoFit/>
          </a:bodyPr>
          <a:lstStyle/>
          <a:p>
            <a:pPr algn="l" rtl="0" eaLnBrk="0" hangingPunct="0">
              <a:defRPr/>
            </a:pPr>
            <a:r>
              <a:rPr lang="en-US" sz="800" dirty="0">
                <a:solidFill>
                  <a:srgbClr val="FFFFFF"/>
                </a:solidFill>
                <a:effectLst>
                  <a:outerShdw blurRad="38100" dist="38100" dir="2700000" algn="tl">
                    <a:srgbClr val="000000">
                      <a:alpha val="43137"/>
                    </a:srgbClr>
                  </a:outerShdw>
                </a:effectLst>
                <a:latin typeface="Segoe"/>
              </a:rPr>
              <a:t>Active Directory</a:t>
            </a:r>
            <a:r>
              <a:rPr lang="en-US" sz="800" baseline="30000" dirty="0">
                <a:solidFill>
                  <a:srgbClr val="FFFFFF"/>
                </a:solidFill>
                <a:effectLst>
                  <a:outerShdw blurRad="38100" dist="38100" dir="2700000" algn="tl">
                    <a:srgbClr val="000000">
                      <a:alpha val="43137"/>
                    </a:srgbClr>
                  </a:outerShdw>
                </a:effectLst>
                <a:latin typeface="Segoe"/>
              </a:rPr>
              <a:t>®</a:t>
            </a:r>
          </a:p>
        </p:txBody>
      </p:sp>
      <p:grpSp>
        <p:nvGrpSpPr>
          <p:cNvPr id="28" name="Group 27"/>
          <p:cNvGrpSpPr/>
          <p:nvPr/>
        </p:nvGrpSpPr>
        <p:grpSpPr>
          <a:xfrm>
            <a:off x="7394402" y="3229198"/>
            <a:ext cx="967388" cy="1152411"/>
            <a:chOff x="2636703" y="1590675"/>
            <a:chExt cx="698018" cy="615556"/>
          </a:xfrm>
        </p:grpSpPr>
        <p:pic>
          <p:nvPicPr>
            <p:cNvPr id="29"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0" name="Picture 6" descr="D:\Projects\Microsoft\DPM PartnerVideo\images\windows.png"/>
            <p:cNvPicPr>
              <a:picLocks noChangeAspect="1" noChangeArrowheads="1"/>
            </p:cNvPicPr>
            <p:nvPr/>
          </p:nvPicPr>
          <p:blipFill>
            <a:blip r:embed="rId6" cstate="print"/>
            <a:srcRect/>
            <a:stretch>
              <a:fillRect/>
            </a:stretch>
          </p:blipFill>
          <p:spPr bwMode="auto">
            <a:xfrm>
              <a:off x="3047264" y="1949658"/>
              <a:ext cx="287457" cy="256573"/>
            </a:xfrm>
            <a:prstGeom prst="rect">
              <a:avLst/>
            </a:prstGeom>
            <a:noFill/>
          </p:spPr>
        </p:pic>
      </p:grpSp>
      <p:sp>
        <p:nvSpPr>
          <p:cNvPr id="31" name="Text Box 66"/>
          <p:cNvSpPr txBox="1">
            <a:spLocks noChangeArrowheads="1"/>
          </p:cNvSpPr>
          <p:nvPr/>
        </p:nvSpPr>
        <p:spPr bwMode="auto">
          <a:xfrm>
            <a:off x="3531499" y="2443432"/>
            <a:ext cx="1783644" cy="207753"/>
          </a:xfrm>
          <a:prstGeom prst="rect">
            <a:avLst/>
          </a:prstGeom>
          <a:noFill/>
          <a:ln w="9525">
            <a:noFill/>
            <a:miter lim="800000"/>
            <a:headEnd/>
            <a:tailEnd/>
          </a:ln>
          <a:effectLst/>
        </p:spPr>
        <p:txBody>
          <a:bodyPr wrap="square" lIns="68585" tIns="34292" rIns="68585" bIns="34292">
            <a:spAutoFit/>
          </a:bodyPr>
          <a:lstStyle/>
          <a:p>
            <a:pPr algn="ctr" eaLnBrk="0" hangingPunct="0">
              <a:defRPr/>
            </a:pPr>
            <a:r>
              <a:rPr lang="en-US" sz="900" b="1" dirty="0">
                <a:latin typeface="Segoe"/>
              </a:rPr>
              <a:t>Data Protection Manager</a:t>
            </a:r>
          </a:p>
        </p:txBody>
      </p:sp>
      <p:pic>
        <p:nvPicPr>
          <p:cNvPr id="32" name="Picture 2" descr="D:\Projects\Microsoft\DPM PartnerVideo\images\platform.png"/>
          <p:cNvPicPr>
            <a:picLocks noChangeAspect="1" noChangeArrowheads="1"/>
          </p:cNvPicPr>
          <p:nvPr/>
        </p:nvPicPr>
        <p:blipFill>
          <a:blip r:embed="rId3">
            <a:duotone>
              <a:srgbClr val="5082B9">
                <a:shade val="45000"/>
                <a:satMod val="135000"/>
              </a:srgbClr>
              <a:prstClr val="white"/>
            </a:duotone>
            <a:lum bright="-30000"/>
          </a:blip>
          <a:srcRect/>
          <a:stretch>
            <a:fillRect/>
          </a:stretch>
        </p:blipFill>
        <p:spPr bwMode="auto">
          <a:xfrm>
            <a:off x="3579279" y="1817765"/>
            <a:ext cx="1674492" cy="798631"/>
          </a:xfrm>
          <a:prstGeom prst="rect">
            <a:avLst/>
          </a:prstGeom>
          <a:noFill/>
          <a:effectLst>
            <a:outerShdw blurRad="50800" dist="38100" dir="2700000" algn="tl" rotWithShape="0">
              <a:prstClr val="black">
                <a:alpha val="40000"/>
              </a:prstClr>
            </a:outerShdw>
          </a:effectLst>
        </p:spPr>
      </p:pic>
      <p:pic>
        <p:nvPicPr>
          <p:cNvPr id="33" name="Picture 8" descr="E:\Projects\Microsoft\DPM_video\connect.dll_I2908_0409.png"/>
          <p:cNvPicPr>
            <a:picLocks noChangeAspect="1" noChangeArrowheads="1"/>
          </p:cNvPicPr>
          <p:nvPr/>
        </p:nvPicPr>
        <p:blipFill>
          <a:blip r:embed="rId4">
            <a:grayscl/>
          </a:blip>
          <a:srcRect/>
          <a:stretch>
            <a:fillRect/>
          </a:stretch>
        </p:blipFill>
        <p:spPr bwMode="auto">
          <a:xfrm>
            <a:off x="3832720" y="1376631"/>
            <a:ext cx="843576" cy="940019"/>
          </a:xfrm>
          <a:prstGeom prst="rect">
            <a:avLst/>
          </a:prstGeom>
          <a:noFill/>
        </p:spPr>
      </p:pic>
      <p:grpSp>
        <p:nvGrpSpPr>
          <p:cNvPr id="34" name="Group 33"/>
          <p:cNvGrpSpPr/>
          <p:nvPr/>
        </p:nvGrpSpPr>
        <p:grpSpPr>
          <a:xfrm>
            <a:off x="4351510" y="1698026"/>
            <a:ext cx="676888" cy="564465"/>
            <a:chOff x="4797868" y="2793215"/>
            <a:chExt cx="654664" cy="545933"/>
          </a:xfrm>
        </p:grpSpPr>
        <p:grpSp>
          <p:nvGrpSpPr>
            <p:cNvPr id="35" name="Group 207"/>
            <p:cNvGrpSpPr/>
            <p:nvPr/>
          </p:nvGrpSpPr>
          <p:grpSpPr>
            <a:xfrm>
              <a:off x="4797868" y="3023255"/>
              <a:ext cx="654664" cy="315893"/>
              <a:chOff x="4848128" y="2984430"/>
              <a:chExt cx="676566" cy="326460"/>
            </a:xfrm>
          </p:grpSpPr>
          <p:sp>
            <p:nvSpPr>
              <p:cNvPr id="53" name="Oval 52"/>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54" name="Oval 53"/>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55" name="Oval 54"/>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grpSp>
        <p:grpSp>
          <p:nvGrpSpPr>
            <p:cNvPr id="36" name="Group 204"/>
            <p:cNvGrpSpPr/>
            <p:nvPr/>
          </p:nvGrpSpPr>
          <p:grpSpPr>
            <a:xfrm>
              <a:off x="4822458" y="2793218"/>
              <a:ext cx="551050" cy="520930"/>
              <a:chOff x="4572000" y="2655375"/>
              <a:chExt cx="720817" cy="681417"/>
            </a:xfrm>
          </p:grpSpPr>
          <p:grpSp>
            <p:nvGrpSpPr>
              <p:cNvPr id="37" name="Group 189"/>
              <p:cNvGrpSpPr/>
              <p:nvPr/>
            </p:nvGrpSpPr>
            <p:grpSpPr>
              <a:xfrm>
                <a:off x="4673854" y="2655375"/>
                <a:ext cx="403810" cy="395185"/>
                <a:chOff x="4904375" y="2755269"/>
                <a:chExt cx="324356" cy="317428"/>
              </a:xfrm>
            </p:grpSpPr>
            <p:sp>
              <p:nvSpPr>
                <p:cNvPr id="50" name="Oval 4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51" name="Flowchart: Magnetic Disk 5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52" name="Oval 5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38" name="Group 190"/>
              <p:cNvGrpSpPr/>
              <p:nvPr/>
            </p:nvGrpSpPr>
            <p:grpSpPr>
              <a:xfrm>
                <a:off x="4889007" y="2747583"/>
                <a:ext cx="403810" cy="395185"/>
                <a:chOff x="4904375" y="2755269"/>
                <a:chExt cx="324356" cy="317428"/>
              </a:xfrm>
            </p:grpSpPr>
            <p:sp>
              <p:nvSpPr>
                <p:cNvPr id="47" name="Oval 4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48" name="Flowchart: Magnetic Disk 4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49" name="Oval 4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39" name="Group 195"/>
              <p:cNvGrpSpPr/>
              <p:nvPr/>
            </p:nvGrpSpPr>
            <p:grpSpPr>
              <a:xfrm>
                <a:off x="4572000" y="2832108"/>
                <a:ext cx="403810" cy="395185"/>
                <a:chOff x="4904375" y="2755269"/>
                <a:chExt cx="324356" cy="317428"/>
              </a:xfrm>
            </p:grpSpPr>
            <p:sp>
              <p:nvSpPr>
                <p:cNvPr id="44" name="Oval 4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45" name="Flowchart: Magnetic Disk 4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46" name="Oval 4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40" name="Group 199"/>
              <p:cNvGrpSpPr/>
              <p:nvPr/>
            </p:nvGrpSpPr>
            <p:grpSpPr>
              <a:xfrm>
                <a:off x="4810205" y="2941607"/>
                <a:ext cx="403810" cy="395185"/>
                <a:chOff x="4904375" y="2755269"/>
                <a:chExt cx="324356" cy="317428"/>
              </a:xfrm>
            </p:grpSpPr>
            <p:sp>
              <p:nvSpPr>
                <p:cNvPr id="41" name="Oval 4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42" name="Flowchart: Magnetic Disk 4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43" name="Oval 4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sp>
        <p:nvSpPr>
          <p:cNvPr id="56" name="Text Box 66"/>
          <p:cNvSpPr txBox="1">
            <a:spLocks noChangeArrowheads="1"/>
          </p:cNvSpPr>
          <p:nvPr/>
        </p:nvSpPr>
        <p:spPr bwMode="auto">
          <a:xfrm>
            <a:off x="5703765" y="2443432"/>
            <a:ext cx="1783644" cy="207753"/>
          </a:xfrm>
          <a:prstGeom prst="rect">
            <a:avLst/>
          </a:prstGeom>
          <a:noFill/>
          <a:ln w="9525">
            <a:noFill/>
            <a:miter lim="800000"/>
            <a:headEnd/>
            <a:tailEnd/>
          </a:ln>
          <a:effectLst/>
        </p:spPr>
        <p:txBody>
          <a:bodyPr wrap="square" lIns="68585" tIns="34292" rIns="68585" bIns="34292">
            <a:spAutoFit/>
          </a:bodyPr>
          <a:lstStyle/>
          <a:p>
            <a:pPr algn="ctr" eaLnBrk="0" hangingPunct="0">
              <a:defRPr/>
            </a:pPr>
            <a:r>
              <a:rPr lang="en-US" sz="900" b="1" dirty="0">
                <a:latin typeface="Segoe"/>
              </a:rPr>
              <a:t>Data Protection Manager</a:t>
            </a:r>
          </a:p>
        </p:txBody>
      </p:sp>
      <p:pic>
        <p:nvPicPr>
          <p:cNvPr id="57" name="Picture 2" descr="D:\Projects\Microsoft\DPM PartnerVideo\images\platform.png"/>
          <p:cNvPicPr>
            <a:picLocks noChangeAspect="1" noChangeArrowheads="1"/>
          </p:cNvPicPr>
          <p:nvPr/>
        </p:nvPicPr>
        <p:blipFill>
          <a:blip r:embed="rId3">
            <a:duotone>
              <a:srgbClr val="5082B9">
                <a:shade val="45000"/>
                <a:satMod val="135000"/>
              </a:srgbClr>
              <a:prstClr val="white"/>
            </a:duotone>
            <a:lum bright="-30000"/>
          </a:blip>
          <a:srcRect/>
          <a:stretch>
            <a:fillRect/>
          </a:stretch>
        </p:blipFill>
        <p:spPr bwMode="auto">
          <a:xfrm>
            <a:off x="5675459" y="1577025"/>
            <a:ext cx="1726055" cy="1063963"/>
          </a:xfrm>
          <a:prstGeom prst="rect">
            <a:avLst/>
          </a:prstGeom>
          <a:noFill/>
          <a:effectLst>
            <a:outerShdw blurRad="50800" dist="38100" dir="2700000" algn="tl" rotWithShape="0">
              <a:prstClr val="black">
                <a:alpha val="40000"/>
              </a:prstClr>
            </a:outerShdw>
          </a:effectLst>
        </p:spPr>
      </p:pic>
      <p:pic>
        <p:nvPicPr>
          <p:cNvPr id="58" name="Picture 8" descr="E:\Projects\Microsoft\DPM_video\connect.dll_I2908_0409.png"/>
          <p:cNvPicPr>
            <a:picLocks noChangeAspect="1" noChangeArrowheads="1"/>
          </p:cNvPicPr>
          <p:nvPr/>
        </p:nvPicPr>
        <p:blipFill>
          <a:blip r:embed="rId4">
            <a:grayscl/>
          </a:blip>
          <a:srcRect/>
          <a:stretch>
            <a:fillRect/>
          </a:stretch>
        </p:blipFill>
        <p:spPr bwMode="auto">
          <a:xfrm>
            <a:off x="6005661" y="1368679"/>
            <a:ext cx="818376" cy="926247"/>
          </a:xfrm>
          <a:prstGeom prst="rect">
            <a:avLst/>
          </a:prstGeom>
          <a:noFill/>
        </p:spPr>
      </p:pic>
      <p:grpSp>
        <p:nvGrpSpPr>
          <p:cNvPr id="59" name="Group 58"/>
          <p:cNvGrpSpPr/>
          <p:nvPr/>
        </p:nvGrpSpPr>
        <p:grpSpPr>
          <a:xfrm>
            <a:off x="6499251" y="1698026"/>
            <a:ext cx="676888" cy="564465"/>
            <a:chOff x="4797868" y="2793215"/>
            <a:chExt cx="654664" cy="545933"/>
          </a:xfrm>
        </p:grpSpPr>
        <p:grpSp>
          <p:nvGrpSpPr>
            <p:cNvPr id="60" name="Group 207"/>
            <p:cNvGrpSpPr/>
            <p:nvPr/>
          </p:nvGrpSpPr>
          <p:grpSpPr>
            <a:xfrm>
              <a:off x="4797868" y="3023255"/>
              <a:ext cx="654664" cy="315893"/>
              <a:chOff x="4848128" y="2984430"/>
              <a:chExt cx="676566" cy="326460"/>
            </a:xfrm>
          </p:grpSpPr>
          <p:sp>
            <p:nvSpPr>
              <p:cNvPr id="78" name="Oval 77"/>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79" name="Oval 7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80" name="Oval 79"/>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grpSp>
        <p:grpSp>
          <p:nvGrpSpPr>
            <p:cNvPr id="61" name="Group 204"/>
            <p:cNvGrpSpPr/>
            <p:nvPr/>
          </p:nvGrpSpPr>
          <p:grpSpPr>
            <a:xfrm>
              <a:off x="4822458" y="2793218"/>
              <a:ext cx="551050" cy="520930"/>
              <a:chOff x="4572000" y="2655375"/>
              <a:chExt cx="720817" cy="681417"/>
            </a:xfrm>
          </p:grpSpPr>
          <p:grpSp>
            <p:nvGrpSpPr>
              <p:cNvPr id="62" name="Group 189"/>
              <p:cNvGrpSpPr/>
              <p:nvPr/>
            </p:nvGrpSpPr>
            <p:grpSpPr>
              <a:xfrm>
                <a:off x="4673854" y="2655375"/>
                <a:ext cx="403810" cy="395185"/>
                <a:chOff x="4904375" y="2755269"/>
                <a:chExt cx="324356" cy="317428"/>
              </a:xfrm>
            </p:grpSpPr>
            <p:sp>
              <p:nvSpPr>
                <p:cNvPr id="75" name="Oval 7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6" name="Flowchart: Magnetic Disk 7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7" name="Oval 7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63" name="Group 190"/>
              <p:cNvGrpSpPr/>
              <p:nvPr/>
            </p:nvGrpSpPr>
            <p:grpSpPr>
              <a:xfrm>
                <a:off x="4889007" y="2747583"/>
                <a:ext cx="403810" cy="395185"/>
                <a:chOff x="4904375" y="2755269"/>
                <a:chExt cx="324356" cy="317428"/>
              </a:xfrm>
            </p:grpSpPr>
            <p:sp>
              <p:nvSpPr>
                <p:cNvPr id="72" name="Oval 7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3" name="Flowchart: Magnetic Disk 7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4" name="Oval 7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64" name="Group 195"/>
              <p:cNvGrpSpPr/>
              <p:nvPr/>
            </p:nvGrpSpPr>
            <p:grpSpPr>
              <a:xfrm>
                <a:off x="4572000" y="2832108"/>
                <a:ext cx="403810" cy="395185"/>
                <a:chOff x="4904375" y="2755269"/>
                <a:chExt cx="324356" cy="317428"/>
              </a:xfrm>
            </p:grpSpPr>
            <p:sp>
              <p:nvSpPr>
                <p:cNvPr id="69" name="Oval 6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0" name="Flowchart: Magnetic Disk 6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1" name="Oval 7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65" name="Group 199"/>
              <p:cNvGrpSpPr/>
              <p:nvPr/>
            </p:nvGrpSpPr>
            <p:grpSpPr>
              <a:xfrm>
                <a:off x="4810205" y="2941607"/>
                <a:ext cx="403810" cy="395185"/>
                <a:chOff x="4904375" y="2755269"/>
                <a:chExt cx="324356" cy="317428"/>
              </a:xfrm>
            </p:grpSpPr>
            <p:sp>
              <p:nvSpPr>
                <p:cNvPr id="66" name="Oval 6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67" name="Flowchart: Magnetic Disk 6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68" name="Oval 6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pic>
        <p:nvPicPr>
          <p:cNvPr id="81" name="Picture 2" descr="D:\Projects\Microsoft\DPM PartnerVideo\images\platform.png"/>
          <p:cNvPicPr>
            <a:picLocks noChangeAspect="1" noChangeArrowheads="1"/>
          </p:cNvPicPr>
          <p:nvPr/>
        </p:nvPicPr>
        <p:blipFill>
          <a:blip r:embed="rId3">
            <a:duotone>
              <a:srgbClr val="5082B9">
                <a:shade val="45000"/>
                <a:satMod val="135000"/>
              </a:srgbClr>
              <a:prstClr val="white"/>
            </a:duotone>
            <a:lum bright="-30000"/>
          </a:blip>
          <a:srcRect/>
          <a:stretch>
            <a:fillRect/>
          </a:stretch>
        </p:blipFill>
        <p:spPr bwMode="auto">
          <a:xfrm>
            <a:off x="4474362" y="3657893"/>
            <a:ext cx="1363653" cy="840575"/>
          </a:xfrm>
          <a:prstGeom prst="rect">
            <a:avLst/>
          </a:prstGeom>
          <a:noFill/>
          <a:effectLst>
            <a:outerShdw blurRad="50800" dist="38100" dir="2700000" algn="tl" rotWithShape="0">
              <a:prstClr val="black">
                <a:alpha val="40000"/>
              </a:prstClr>
            </a:outerShdw>
          </a:effectLst>
        </p:spPr>
      </p:pic>
      <p:pic>
        <p:nvPicPr>
          <p:cNvPr id="82" name="Picture 8" descr="E:\Projects\Microsoft\DPM_video\connect.dll_I2908_0409.png"/>
          <p:cNvPicPr>
            <a:picLocks noChangeAspect="1" noChangeArrowheads="1"/>
          </p:cNvPicPr>
          <p:nvPr/>
        </p:nvPicPr>
        <p:blipFill>
          <a:blip r:embed="rId4">
            <a:duotone>
              <a:prstClr val="black"/>
              <a:schemeClr val="accent5">
                <a:tint val="45000"/>
                <a:satMod val="400000"/>
              </a:schemeClr>
            </a:duotone>
          </a:blip>
          <a:srcRect/>
          <a:stretch>
            <a:fillRect/>
          </a:stretch>
        </p:blipFill>
        <p:spPr bwMode="auto">
          <a:xfrm>
            <a:off x="4517887" y="3165031"/>
            <a:ext cx="742653" cy="1009099"/>
          </a:xfrm>
          <a:prstGeom prst="rect">
            <a:avLst/>
          </a:prstGeom>
          <a:noFill/>
        </p:spPr>
      </p:pic>
      <p:grpSp>
        <p:nvGrpSpPr>
          <p:cNvPr id="83" name="Group 207"/>
          <p:cNvGrpSpPr/>
          <p:nvPr/>
        </p:nvGrpSpPr>
        <p:grpSpPr>
          <a:xfrm>
            <a:off x="5077872" y="3862981"/>
            <a:ext cx="534769" cy="256988"/>
            <a:chOff x="4848128" y="2984430"/>
            <a:chExt cx="676566" cy="326460"/>
          </a:xfrm>
        </p:grpSpPr>
        <p:sp>
          <p:nvSpPr>
            <p:cNvPr id="84" name="Oval 83"/>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solidFill>
                  <a:srgbClr val="FFFF00"/>
                </a:solidFill>
                <a:latin typeface="Calibri"/>
              </a:endParaRPr>
            </a:p>
          </p:txBody>
        </p:sp>
        <p:sp>
          <p:nvSpPr>
            <p:cNvPr id="85" name="Oval 84"/>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solidFill>
                  <a:srgbClr val="FFFF00"/>
                </a:solidFill>
                <a:latin typeface="Calibri"/>
              </a:endParaRPr>
            </a:p>
          </p:txBody>
        </p:sp>
        <p:sp>
          <p:nvSpPr>
            <p:cNvPr id="86" name="Oval 85"/>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solidFill>
                  <a:srgbClr val="FFFF00"/>
                </a:solidFill>
                <a:latin typeface="Calibri"/>
              </a:endParaRPr>
            </a:p>
          </p:txBody>
        </p:sp>
      </p:grpSp>
      <p:grpSp>
        <p:nvGrpSpPr>
          <p:cNvPr id="87" name="Group 204"/>
          <p:cNvGrpSpPr/>
          <p:nvPr/>
        </p:nvGrpSpPr>
        <p:grpSpPr>
          <a:xfrm>
            <a:off x="5080804" y="3670330"/>
            <a:ext cx="450131" cy="423791"/>
            <a:chOff x="4572000" y="2655375"/>
            <a:chExt cx="720817" cy="681417"/>
          </a:xfrm>
        </p:grpSpPr>
        <p:grpSp>
          <p:nvGrpSpPr>
            <p:cNvPr id="88" name="Group 189"/>
            <p:cNvGrpSpPr/>
            <p:nvPr/>
          </p:nvGrpSpPr>
          <p:grpSpPr>
            <a:xfrm>
              <a:off x="4673854" y="2655375"/>
              <a:ext cx="403810" cy="395185"/>
              <a:chOff x="4904375" y="2755269"/>
              <a:chExt cx="324356" cy="317428"/>
            </a:xfrm>
          </p:grpSpPr>
          <p:sp>
            <p:nvSpPr>
              <p:cNvPr id="101" name="Oval 10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02" name="Flowchart: Magnetic Disk 10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03" name="Oval 10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grpSp>
        <p:grpSp>
          <p:nvGrpSpPr>
            <p:cNvPr id="89" name="Group 190"/>
            <p:cNvGrpSpPr/>
            <p:nvPr/>
          </p:nvGrpSpPr>
          <p:grpSpPr>
            <a:xfrm>
              <a:off x="4889007" y="2747583"/>
              <a:ext cx="403810" cy="395185"/>
              <a:chOff x="4904375" y="2755269"/>
              <a:chExt cx="324356" cy="317428"/>
            </a:xfrm>
          </p:grpSpPr>
          <p:sp>
            <p:nvSpPr>
              <p:cNvPr id="98" name="Oval 9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99" name="Flowchart: Magnetic Disk 9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00" name="Oval 9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grpSp>
        <p:grpSp>
          <p:nvGrpSpPr>
            <p:cNvPr id="90" name="Group 195"/>
            <p:cNvGrpSpPr/>
            <p:nvPr/>
          </p:nvGrpSpPr>
          <p:grpSpPr>
            <a:xfrm>
              <a:off x="4572000" y="2832108"/>
              <a:ext cx="403810" cy="395185"/>
              <a:chOff x="4904375" y="2755269"/>
              <a:chExt cx="324356" cy="317428"/>
            </a:xfrm>
          </p:grpSpPr>
          <p:sp>
            <p:nvSpPr>
              <p:cNvPr id="95" name="Oval 9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96" name="Flowchart: Magnetic Disk 9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97" name="Oval 9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grpSp>
        <p:grpSp>
          <p:nvGrpSpPr>
            <p:cNvPr id="91" name="Group 199"/>
            <p:cNvGrpSpPr/>
            <p:nvPr/>
          </p:nvGrpSpPr>
          <p:grpSpPr>
            <a:xfrm>
              <a:off x="4810205" y="2941607"/>
              <a:ext cx="403810" cy="395185"/>
              <a:chOff x="4904375" y="2755269"/>
              <a:chExt cx="324356" cy="317428"/>
            </a:xfrm>
          </p:grpSpPr>
          <p:sp>
            <p:nvSpPr>
              <p:cNvPr id="92" name="Oval 9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93" name="Flowchart: Magnetic Disk 9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94" name="Oval 9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grpSp>
      </p:grpSp>
      <p:sp>
        <p:nvSpPr>
          <p:cNvPr id="104" name="Text Box 66"/>
          <p:cNvSpPr txBox="1">
            <a:spLocks noChangeArrowheads="1"/>
          </p:cNvSpPr>
          <p:nvPr/>
        </p:nvSpPr>
        <p:spPr bwMode="auto">
          <a:xfrm>
            <a:off x="4277173" y="4129100"/>
            <a:ext cx="1783644" cy="346253"/>
          </a:xfrm>
          <a:prstGeom prst="rect">
            <a:avLst/>
          </a:prstGeom>
          <a:noFill/>
          <a:ln w="9525">
            <a:noFill/>
            <a:miter lim="800000"/>
            <a:headEnd/>
            <a:tailEnd/>
          </a:ln>
          <a:effectLst/>
        </p:spPr>
        <p:txBody>
          <a:bodyPr wrap="square" lIns="68585" tIns="34292" rIns="68585" bIns="34292">
            <a:spAutoFit/>
          </a:bodyPr>
          <a:lstStyle/>
          <a:p>
            <a:pPr algn="ctr" eaLnBrk="0" hangingPunct="0">
              <a:defRPr/>
            </a:pPr>
            <a:r>
              <a:rPr lang="en-US" sz="900" b="1" dirty="0">
                <a:solidFill>
                  <a:schemeClr val="bg1"/>
                </a:solidFill>
                <a:latin typeface="Segoe"/>
              </a:rPr>
              <a:t>System Center </a:t>
            </a:r>
          </a:p>
          <a:p>
            <a:pPr algn="ctr" eaLnBrk="0" hangingPunct="0">
              <a:defRPr/>
            </a:pPr>
            <a:r>
              <a:rPr lang="en-US" sz="900" b="1" dirty="0">
                <a:solidFill>
                  <a:schemeClr val="bg1"/>
                </a:solidFill>
                <a:latin typeface="Segoe"/>
              </a:rPr>
              <a:t>Operations Manager</a:t>
            </a:r>
          </a:p>
        </p:txBody>
      </p:sp>
      <p:pic>
        <p:nvPicPr>
          <p:cNvPr id="105" name="Picture 2" descr="D:\Projects\Microsoft\DPM PartnerVideo\images\platform.png"/>
          <p:cNvPicPr>
            <a:picLocks noChangeAspect="1" noChangeArrowheads="1"/>
          </p:cNvPicPr>
          <p:nvPr/>
        </p:nvPicPr>
        <p:blipFill>
          <a:blip r:embed="rId3">
            <a:duotone>
              <a:srgbClr val="5082B9">
                <a:shade val="45000"/>
                <a:satMod val="135000"/>
              </a:srgbClr>
              <a:prstClr val="white"/>
            </a:duotone>
            <a:lum bright="-30000"/>
          </a:blip>
          <a:srcRect/>
          <a:stretch>
            <a:fillRect/>
          </a:stretch>
        </p:blipFill>
        <p:spPr bwMode="auto">
          <a:xfrm>
            <a:off x="953144" y="3633830"/>
            <a:ext cx="1363653" cy="840575"/>
          </a:xfrm>
          <a:prstGeom prst="rect">
            <a:avLst/>
          </a:prstGeom>
          <a:noFill/>
          <a:effectLst>
            <a:outerShdw blurRad="50800" dist="38100" dir="2700000" algn="tl" rotWithShape="0">
              <a:prstClr val="black">
                <a:alpha val="40000"/>
              </a:prstClr>
            </a:outerShdw>
          </a:effectLst>
        </p:spPr>
      </p:pic>
      <p:pic>
        <p:nvPicPr>
          <p:cNvPr id="106" name="Picture 8" descr="E:\Projects\Microsoft\DPM_video\connect.dll_I2908_0409.png"/>
          <p:cNvPicPr>
            <a:picLocks noChangeAspect="1" noChangeArrowheads="1"/>
          </p:cNvPicPr>
          <p:nvPr/>
        </p:nvPicPr>
        <p:blipFill>
          <a:blip r:embed="rId4">
            <a:duotone>
              <a:prstClr val="black"/>
              <a:schemeClr val="accent3">
                <a:tint val="45000"/>
                <a:satMod val="400000"/>
              </a:schemeClr>
            </a:duotone>
          </a:blip>
          <a:srcRect/>
          <a:stretch>
            <a:fillRect/>
          </a:stretch>
        </p:blipFill>
        <p:spPr bwMode="auto">
          <a:xfrm>
            <a:off x="996668" y="3140968"/>
            <a:ext cx="742653" cy="1009099"/>
          </a:xfrm>
          <a:prstGeom prst="rect">
            <a:avLst/>
          </a:prstGeom>
          <a:noFill/>
          <a:ln>
            <a:noFill/>
          </a:ln>
        </p:spPr>
      </p:pic>
      <p:grpSp>
        <p:nvGrpSpPr>
          <p:cNvPr id="107" name="Group 207"/>
          <p:cNvGrpSpPr/>
          <p:nvPr/>
        </p:nvGrpSpPr>
        <p:grpSpPr>
          <a:xfrm>
            <a:off x="1556654" y="3838918"/>
            <a:ext cx="534769" cy="256988"/>
            <a:chOff x="4848128" y="2984430"/>
            <a:chExt cx="676566" cy="326460"/>
          </a:xfrm>
        </p:grpSpPr>
        <p:sp>
          <p:nvSpPr>
            <p:cNvPr id="108" name="Oval 107"/>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solidFill>
                  <a:srgbClr val="FFFF00"/>
                </a:solidFill>
                <a:latin typeface="Calibri"/>
              </a:endParaRPr>
            </a:p>
          </p:txBody>
        </p:sp>
        <p:sp>
          <p:nvSpPr>
            <p:cNvPr id="109" name="Oval 10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solidFill>
                  <a:srgbClr val="FFFF00"/>
                </a:solidFill>
                <a:latin typeface="Calibri"/>
              </a:endParaRPr>
            </a:p>
          </p:txBody>
        </p:sp>
        <p:sp>
          <p:nvSpPr>
            <p:cNvPr id="110" name="Oval 109"/>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solidFill>
                  <a:srgbClr val="FFFF00"/>
                </a:solidFill>
                <a:latin typeface="Calibri"/>
              </a:endParaRPr>
            </a:p>
          </p:txBody>
        </p:sp>
      </p:grpSp>
      <p:grpSp>
        <p:nvGrpSpPr>
          <p:cNvPr id="111" name="Group 204"/>
          <p:cNvGrpSpPr/>
          <p:nvPr/>
        </p:nvGrpSpPr>
        <p:grpSpPr>
          <a:xfrm>
            <a:off x="1559587" y="3646269"/>
            <a:ext cx="450131" cy="423791"/>
            <a:chOff x="4572000" y="2655375"/>
            <a:chExt cx="720817" cy="681417"/>
          </a:xfrm>
        </p:grpSpPr>
        <p:grpSp>
          <p:nvGrpSpPr>
            <p:cNvPr id="112" name="Group 189"/>
            <p:cNvGrpSpPr/>
            <p:nvPr/>
          </p:nvGrpSpPr>
          <p:grpSpPr>
            <a:xfrm>
              <a:off x="4673854" y="2655375"/>
              <a:ext cx="403810" cy="395185"/>
              <a:chOff x="4904375" y="2755269"/>
              <a:chExt cx="324356" cy="317428"/>
            </a:xfrm>
          </p:grpSpPr>
          <p:sp>
            <p:nvSpPr>
              <p:cNvPr id="125" name="Oval 12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26" name="Flowchart: Magnetic Disk 12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27" name="Oval 12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grpSp>
        <p:grpSp>
          <p:nvGrpSpPr>
            <p:cNvPr id="113" name="Group 190"/>
            <p:cNvGrpSpPr/>
            <p:nvPr/>
          </p:nvGrpSpPr>
          <p:grpSpPr>
            <a:xfrm>
              <a:off x="4889007" y="2747583"/>
              <a:ext cx="403810" cy="395185"/>
              <a:chOff x="4904375" y="2755269"/>
              <a:chExt cx="324356" cy="317428"/>
            </a:xfrm>
          </p:grpSpPr>
          <p:sp>
            <p:nvSpPr>
              <p:cNvPr id="122" name="Oval 12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23" name="Flowchart: Magnetic Disk 12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24" name="Oval 12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grpSp>
        <p:grpSp>
          <p:nvGrpSpPr>
            <p:cNvPr id="114" name="Group 195"/>
            <p:cNvGrpSpPr/>
            <p:nvPr/>
          </p:nvGrpSpPr>
          <p:grpSpPr>
            <a:xfrm>
              <a:off x="4572000" y="2832108"/>
              <a:ext cx="403810" cy="395185"/>
              <a:chOff x="4904375" y="2755269"/>
              <a:chExt cx="324356" cy="317428"/>
            </a:xfrm>
          </p:grpSpPr>
          <p:sp>
            <p:nvSpPr>
              <p:cNvPr id="119" name="Oval 11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20" name="Flowchart: Magnetic Disk 11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21" name="Oval 12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grpSp>
        <p:grpSp>
          <p:nvGrpSpPr>
            <p:cNvPr id="115" name="Group 199"/>
            <p:cNvGrpSpPr/>
            <p:nvPr/>
          </p:nvGrpSpPr>
          <p:grpSpPr>
            <a:xfrm>
              <a:off x="4810205" y="2941607"/>
              <a:ext cx="403810" cy="395185"/>
              <a:chOff x="4904375" y="2755269"/>
              <a:chExt cx="324356" cy="317428"/>
            </a:xfrm>
          </p:grpSpPr>
          <p:sp>
            <p:nvSpPr>
              <p:cNvPr id="116" name="Oval 11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17" name="Flowchart: Magnetic Disk 11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sp>
            <p:nvSpPr>
              <p:cNvPr id="118" name="Oval 11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rgbClr val="FFFF00"/>
                  </a:solidFill>
                  <a:latin typeface="Calibri"/>
                  <a:ea typeface="+mn-ea"/>
                  <a:cs typeface="+mn-cs"/>
                </a:endParaRPr>
              </a:p>
            </p:txBody>
          </p:sp>
        </p:grpSp>
      </p:grpSp>
      <p:sp>
        <p:nvSpPr>
          <p:cNvPr id="128" name="Text Box 66"/>
          <p:cNvSpPr txBox="1">
            <a:spLocks noChangeArrowheads="1"/>
          </p:cNvSpPr>
          <p:nvPr/>
        </p:nvSpPr>
        <p:spPr bwMode="auto">
          <a:xfrm>
            <a:off x="324857" y="4105038"/>
            <a:ext cx="2214742" cy="346253"/>
          </a:xfrm>
          <a:prstGeom prst="rect">
            <a:avLst/>
          </a:prstGeom>
          <a:noFill/>
          <a:ln w="9525">
            <a:noFill/>
            <a:miter lim="800000"/>
            <a:headEnd/>
            <a:tailEnd/>
          </a:ln>
          <a:effectLst/>
        </p:spPr>
        <p:txBody>
          <a:bodyPr wrap="square" lIns="68585" tIns="34292" rIns="68585" bIns="34292">
            <a:spAutoFit/>
          </a:bodyPr>
          <a:lstStyle/>
          <a:p>
            <a:pPr algn="ctr" eaLnBrk="0" hangingPunct="0">
              <a:defRPr/>
            </a:pPr>
            <a:r>
              <a:rPr lang="en-US" sz="900" b="1" dirty="0">
                <a:solidFill>
                  <a:schemeClr val="bg1"/>
                </a:solidFill>
                <a:latin typeface="Segoe"/>
              </a:rPr>
              <a:t>System Center </a:t>
            </a:r>
          </a:p>
          <a:p>
            <a:pPr algn="ctr" eaLnBrk="0" hangingPunct="0">
              <a:defRPr/>
            </a:pPr>
            <a:r>
              <a:rPr lang="en-US" sz="900" b="1" dirty="0">
                <a:solidFill>
                  <a:schemeClr val="bg1"/>
                </a:solidFill>
                <a:latin typeface="Segoe"/>
              </a:rPr>
              <a:t>Configuration Manager</a:t>
            </a:r>
          </a:p>
        </p:txBody>
      </p:sp>
      <p:sp>
        <p:nvSpPr>
          <p:cNvPr id="129" name="TextBox 128"/>
          <p:cNvSpPr txBox="1"/>
          <p:nvPr/>
        </p:nvSpPr>
        <p:spPr>
          <a:xfrm>
            <a:off x="685925" y="6269053"/>
            <a:ext cx="7944783" cy="184666"/>
          </a:xfrm>
          <a:prstGeom prst="rect">
            <a:avLst/>
          </a:prstGeom>
          <a:noFill/>
        </p:spPr>
        <p:txBody>
          <a:bodyPr wrap="square" lIns="0" tIns="0" rIns="0" bIns="0" rtlCol="0">
            <a:spAutoFit/>
          </a:bodyPr>
          <a:lstStyle/>
          <a:p>
            <a:pPr algn="ctr"/>
            <a:r>
              <a:rPr lang="en-US" sz="1200" b="1" i="1" dirty="0">
                <a:solidFill>
                  <a:srgbClr val="FFFF00"/>
                </a:solidFill>
              </a:rPr>
              <a:t>1. </a:t>
            </a:r>
            <a:r>
              <a:rPr lang="en-US" sz="1200" b="1" i="1" dirty="0" smtClean="0">
                <a:solidFill>
                  <a:srgbClr val="FFFF00"/>
                </a:solidFill>
              </a:rPr>
              <a:t>Clients </a:t>
            </a:r>
            <a:r>
              <a:rPr lang="en-US" sz="1200" b="1" i="1" dirty="0">
                <a:solidFill>
                  <a:srgbClr val="FFFF00"/>
                </a:solidFill>
              </a:rPr>
              <a:t>with DPM Agents pre-installed using </a:t>
            </a:r>
            <a:r>
              <a:rPr lang="en-US" sz="1200" b="1" i="1" dirty="0" err="1">
                <a:solidFill>
                  <a:srgbClr val="FFFF00"/>
                </a:solidFill>
              </a:rPr>
              <a:t>CfgMgr</a:t>
            </a:r>
            <a:r>
              <a:rPr lang="en-US" sz="1200" b="1" i="1" dirty="0">
                <a:solidFill>
                  <a:srgbClr val="FFFF00"/>
                </a:solidFill>
              </a:rPr>
              <a:t> or as part of image.</a:t>
            </a:r>
          </a:p>
        </p:txBody>
      </p:sp>
      <p:sp>
        <p:nvSpPr>
          <p:cNvPr id="130" name="TextBox 129"/>
          <p:cNvSpPr txBox="1"/>
          <p:nvPr/>
        </p:nvSpPr>
        <p:spPr>
          <a:xfrm>
            <a:off x="5943957" y="3766691"/>
            <a:ext cx="1648160" cy="184666"/>
          </a:xfrm>
          <a:prstGeom prst="rect">
            <a:avLst/>
          </a:prstGeom>
          <a:noFill/>
        </p:spPr>
        <p:txBody>
          <a:bodyPr wrap="square" lIns="0" tIns="0" rIns="0" bIns="0" rtlCol="0">
            <a:spAutoFit/>
          </a:bodyPr>
          <a:lstStyle/>
          <a:p>
            <a:r>
              <a:rPr lang="en-US" sz="1200" b="1" i="1" dirty="0">
                <a:solidFill>
                  <a:srgbClr val="FFFF00"/>
                </a:solidFill>
              </a:rPr>
              <a:t>2. List of Clients</a:t>
            </a:r>
          </a:p>
        </p:txBody>
      </p:sp>
      <p:cxnSp>
        <p:nvCxnSpPr>
          <p:cNvPr id="131" name="Straight Arrow Connector 130"/>
          <p:cNvCxnSpPr/>
          <p:nvPr/>
        </p:nvCxnSpPr>
        <p:spPr>
          <a:xfrm>
            <a:off x="5805929" y="4079864"/>
            <a:ext cx="1696286" cy="0"/>
          </a:xfrm>
          <a:prstGeom prst="straightConnector1">
            <a:avLst/>
          </a:prstGeom>
          <a:ln w="28575">
            <a:solidFill>
              <a:srgbClr val="FFFF00"/>
            </a:solidFill>
            <a:headEnd type="triangle" w="lg" len="med"/>
            <a:tailEnd type="none"/>
          </a:ln>
        </p:spPr>
        <p:style>
          <a:lnRef idx="1">
            <a:schemeClr val="accent1"/>
          </a:lnRef>
          <a:fillRef idx="0">
            <a:schemeClr val="accent1"/>
          </a:fillRef>
          <a:effectRef idx="0">
            <a:schemeClr val="accent1"/>
          </a:effectRef>
          <a:fontRef idx="minor">
            <a:schemeClr val="tx1"/>
          </a:fontRef>
        </p:style>
      </p:cxnSp>
      <p:sp>
        <p:nvSpPr>
          <p:cNvPr id="132" name="TextBox 131"/>
          <p:cNvSpPr txBox="1"/>
          <p:nvPr/>
        </p:nvSpPr>
        <p:spPr>
          <a:xfrm>
            <a:off x="1770920" y="2740278"/>
            <a:ext cx="5377778" cy="184666"/>
          </a:xfrm>
          <a:prstGeom prst="rect">
            <a:avLst/>
          </a:prstGeom>
          <a:noFill/>
        </p:spPr>
        <p:txBody>
          <a:bodyPr wrap="square" lIns="0" tIns="0" rIns="0" bIns="0" rtlCol="0">
            <a:spAutoFit/>
          </a:bodyPr>
          <a:lstStyle/>
          <a:p>
            <a:pPr algn="ctr"/>
            <a:r>
              <a:rPr lang="en-US" sz="1200" b="1" i="1" dirty="0">
                <a:solidFill>
                  <a:srgbClr val="FFFF00"/>
                </a:solidFill>
              </a:rPr>
              <a:t>3. Associates clients to available DPM servers &amp; Protection Groups</a:t>
            </a:r>
          </a:p>
        </p:txBody>
      </p:sp>
      <p:cxnSp>
        <p:nvCxnSpPr>
          <p:cNvPr id="133" name="Straight Arrow Connector 132"/>
          <p:cNvCxnSpPr>
            <a:stCxn id="105" idx="3"/>
          </p:cNvCxnSpPr>
          <p:nvPr/>
        </p:nvCxnSpPr>
        <p:spPr>
          <a:xfrm>
            <a:off x="2316796" y="4054116"/>
            <a:ext cx="2184075" cy="40003"/>
          </a:xfrm>
          <a:prstGeom prst="straightConnector1">
            <a:avLst/>
          </a:prstGeom>
          <a:ln w="28575">
            <a:solidFill>
              <a:srgbClr val="FFFF00"/>
            </a:solidFill>
            <a:headEnd type="triangle" w="lg" len="med"/>
            <a:tailEnd type="none"/>
          </a:ln>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2013273" y="3520468"/>
            <a:ext cx="1872748" cy="369332"/>
          </a:xfrm>
          <a:prstGeom prst="rect">
            <a:avLst/>
          </a:prstGeom>
          <a:noFill/>
        </p:spPr>
        <p:txBody>
          <a:bodyPr wrap="square" lIns="0" tIns="0" rIns="0" bIns="0" rtlCol="0">
            <a:spAutoFit/>
          </a:bodyPr>
          <a:lstStyle/>
          <a:p>
            <a:pPr algn="ctr"/>
            <a:r>
              <a:rPr lang="en-US" sz="1200" b="1" i="1" dirty="0">
                <a:solidFill>
                  <a:srgbClr val="FFFF00"/>
                </a:solidFill>
              </a:rPr>
              <a:t>4. Association List</a:t>
            </a:r>
          </a:p>
          <a:p>
            <a:pPr algn="ctr"/>
            <a:r>
              <a:rPr lang="en-US" sz="1200" b="1" i="1" dirty="0">
                <a:solidFill>
                  <a:srgbClr val="FFFF00"/>
                </a:solidFill>
              </a:rPr>
              <a:t>    </a:t>
            </a:r>
            <a:r>
              <a:rPr lang="en-US" sz="1200" b="1" i="1" dirty="0" err="1">
                <a:solidFill>
                  <a:srgbClr val="FFFF00"/>
                </a:solidFill>
              </a:rPr>
              <a:t>CfgMgr</a:t>
            </a:r>
            <a:r>
              <a:rPr lang="en-US" sz="1200" b="1" i="1" dirty="0">
                <a:solidFill>
                  <a:srgbClr val="FFFF00"/>
                </a:solidFill>
              </a:rPr>
              <a:t> Package</a:t>
            </a:r>
          </a:p>
        </p:txBody>
      </p:sp>
      <p:cxnSp>
        <p:nvCxnSpPr>
          <p:cNvPr id="135" name="Straight Arrow Connector 134"/>
          <p:cNvCxnSpPr/>
          <p:nvPr/>
        </p:nvCxnSpPr>
        <p:spPr>
          <a:xfrm flipV="1">
            <a:off x="785861" y="4590759"/>
            <a:ext cx="673972" cy="523787"/>
          </a:xfrm>
          <a:prstGeom prst="straightConnector1">
            <a:avLst/>
          </a:prstGeom>
          <a:ln w="28575">
            <a:solidFill>
              <a:srgbClr val="FFFF00"/>
            </a:solidFill>
            <a:headEnd type="triangle" w="lg" len="med"/>
            <a:tailEnd type="none"/>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H="1" flipV="1">
            <a:off x="1459832" y="4590757"/>
            <a:ext cx="594776" cy="569668"/>
          </a:xfrm>
          <a:prstGeom prst="straightConnector1">
            <a:avLst/>
          </a:prstGeom>
          <a:ln w="28575">
            <a:solidFill>
              <a:srgbClr val="FFFF00"/>
            </a:solidFill>
            <a:headEnd type="triangle" w="lg" len="med"/>
            <a:tailEnd type="none"/>
          </a:ln>
        </p:spPr>
        <p:style>
          <a:lnRef idx="1">
            <a:schemeClr val="accent1"/>
          </a:lnRef>
          <a:fillRef idx="0">
            <a:schemeClr val="accent1"/>
          </a:fillRef>
          <a:effectRef idx="0">
            <a:schemeClr val="accent1"/>
          </a:effectRef>
          <a:fontRef idx="minor">
            <a:schemeClr val="tx1"/>
          </a:fontRef>
        </p:style>
      </p:cxnSp>
      <p:sp>
        <p:nvSpPr>
          <p:cNvPr id="137" name="TextBox 136"/>
          <p:cNvSpPr txBox="1"/>
          <p:nvPr/>
        </p:nvSpPr>
        <p:spPr>
          <a:xfrm>
            <a:off x="2212168" y="4638514"/>
            <a:ext cx="2579354" cy="369332"/>
          </a:xfrm>
          <a:prstGeom prst="rect">
            <a:avLst/>
          </a:prstGeom>
          <a:noFill/>
        </p:spPr>
        <p:txBody>
          <a:bodyPr wrap="square" lIns="0" tIns="0" rIns="0" bIns="0" rtlCol="0">
            <a:spAutoFit/>
          </a:bodyPr>
          <a:lstStyle/>
          <a:p>
            <a:r>
              <a:rPr lang="en-US" sz="1200" b="1" i="1" dirty="0">
                <a:solidFill>
                  <a:srgbClr val="FFFF00"/>
                </a:solidFill>
              </a:rPr>
              <a:t>5. Client associated </a:t>
            </a:r>
          </a:p>
          <a:p>
            <a:r>
              <a:rPr lang="en-US" sz="1200" b="1" i="1" dirty="0">
                <a:solidFill>
                  <a:srgbClr val="FFFF00"/>
                </a:solidFill>
              </a:rPr>
              <a:t>     with owner DPM server</a:t>
            </a:r>
          </a:p>
        </p:txBody>
      </p:sp>
      <p:sp>
        <p:nvSpPr>
          <p:cNvPr id="138" name="Title 1"/>
          <p:cNvSpPr>
            <a:spLocks noGrp="1"/>
          </p:cNvSpPr>
          <p:nvPr>
            <p:ph type="title"/>
          </p:nvPr>
        </p:nvSpPr>
        <p:spPr>
          <a:xfrm>
            <a:off x="0" y="332656"/>
            <a:ext cx="9144000" cy="1143000"/>
          </a:xfrm>
        </p:spPr>
        <p:txBody>
          <a:bodyPr>
            <a:normAutofit/>
          </a:bodyPr>
          <a:lstStyle/>
          <a:p>
            <a:r>
              <a:rPr lang="en-US" sz="3000" dirty="0"/>
              <a:t>System Center Unified Deployment of DPM Clients</a:t>
            </a:r>
          </a:p>
        </p:txBody>
      </p:sp>
      <p:grpSp>
        <p:nvGrpSpPr>
          <p:cNvPr id="139" name="Group 138"/>
          <p:cNvGrpSpPr/>
          <p:nvPr/>
        </p:nvGrpSpPr>
        <p:grpSpPr>
          <a:xfrm>
            <a:off x="1771558" y="5287287"/>
            <a:ext cx="640203" cy="555912"/>
            <a:chOff x="1705369" y="2022475"/>
            <a:chExt cx="708891" cy="615556"/>
          </a:xfrm>
        </p:grpSpPr>
        <p:pic>
          <p:nvPicPr>
            <p:cNvPr id="140" name="Picture 2" descr="D:\Projects\Microsoft\DPM_Deck\images\Vista (344).png"/>
            <p:cNvPicPr>
              <a:picLocks noChangeAspect="1" noChangeArrowheads="1"/>
            </p:cNvPicPr>
            <p:nvPr/>
          </p:nvPicPr>
          <p:blipFill>
            <a:blip r:embed="rId7" cstate="print"/>
            <a:srcRect/>
            <a:stretch>
              <a:fillRect/>
            </a:stretch>
          </p:blipFill>
          <p:spPr bwMode="auto">
            <a:xfrm>
              <a:off x="1705369" y="2022475"/>
              <a:ext cx="615556" cy="615556"/>
            </a:xfrm>
            <a:prstGeom prst="rect">
              <a:avLst/>
            </a:prstGeom>
            <a:noFill/>
          </p:spPr>
        </p:pic>
        <p:grpSp>
          <p:nvGrpSpPr>
            <p:cNvPr id="141" name="Group 16"/>
            <p:cNvGrpSpPr/>
            <p:nvPr/>
          </p:nvGrpSpPr>
          <p:grpSpPr>
            <a:xfrm>
              <a:off x="2089904" y="2320602"/>
              <a:ext cx="324356" cy="317429"/>
              <a:chOff x="6691381" y="3538566"/>
              <a:chExt cx="1282751" cy="1346654"/>
            </a:xfrm>
          </p:grpSpPr>
          <p:sp>
            <p:nvSpPr>
              <p:cNvPr id="142" name="Oval 14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43" name="Group 17"/>
              <p:cNvGrpSpPr/>
              <p:nvPr/>
            </p:nvGrpSpPr>
            <p:grpSpPr>
              <a:xfrm flipH="1">
                <a:off x="6802955" y="3538566"/>
                <a:ext cx="915230" cy="1242090"/>
                <a:chOff x="8100716" y="3773214"/>
                <a:chExt cx="441437" cy="599089"/>
              </a:xfrm>
            </p:grpSpPr>
            <p:sp>
              <p:nvSpPr>
                <p:cNvPr id="144" name="Flowchart: Magnetic Disk 14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45" name="Oval 144"/>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146" name="Group 145"/>
          <p:cNvGrpSpPr/>
          <p:nvPr/>
        </p:nvGrpSpPr>
        <p:grpSpPr>
          <a:xfrm>
            <a:off x="2994464" y="5304663"/>
            <a:ext cx="641433" cy="538537"/>
            <a:chOff x="1705369" y="2742142"/>
            <a:chExt cx="733168" cy="615556"/>
          </a:xfrm>
        </p:grpSpPr>
        <p:pic>
          <p:nvPicPr>
            <p:cNvPr id="147" name="Picture 2" descr="D:\Projects\Microsoft\DPM_Deck\images\Vista (344).png"/>
            <p:cNvPicPr>
              <a:picLocks noChangeAspect="1" noChangeArrowheads="1"/>
            </p:cNvPicPr>
            <p:nvPr/>
          </p:nvPicPr>
          <p:blipFill>
            <a:blip r:embed="rId8" cstate="print"/>
            <a:srcRect/>
            <a:stretch>
              <a:fillRect/>
            </a:stretch>
          </p:blipFill>
          <p:spPr bwMode="auto">
            <a:xfrm>
              <a:off x="1705369" y="2742142"/>
              <a:ext cx="615556" cy="615556"/>
            </a:xfrm>
            <a:prstGeom prst="rect">
              <a:avLst/>
            </a:prstGeom>
            <a:noFill/>
          </p:spPr>
        </p:pic>
        <p:grpSp>
          <p:nvGrpSpPr>
            <p:cNvPr id="148" name="Group 16"/>
            <p:cNvGrpSpPr/>
            <p:nvPr/>
          </p:nvGrpSpPr>
          <p:grpSpPr>
            <a:xfrm>
              <a:off x="2114181" y="3040269"/>
              <a:ext cx="324356" cy="317429"/>
              <a:chOff x="6691381" y="3538566"/>
              <a:chExt cx="1282751" cy="1346654"/>
            </a:xfrm>
          </p:grpSpPr>
          <p:sp>
            <p:nvSpPr>
              <p:cNvPr id="149" name="Oval 14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solidFill>
                    <a:sysClr val="window" lastClr="FFFFFF"/>
                  </a:solidFill>
                  <a:latin typeface="Calibri"/>
                </a:endParaRPr>
              </a:p>
            </p:txBody>
          </p:sp>
          <p:grpSp>
            <p:nvGrpSpPr>
              <p:cNvPr id="150" name="Group 149"/>
              <p:cNvGrpSpPr/>
              <p:nvPr/>
            </p:nvGrpSpPr>
            <p:grpSpPr>
              <a:xfrm flipH="1">
                <a:off x="6802955" y="3538566"/>
                <a:ext cx="915230" cy="1242090"/>
                <a:chOff x="8100716" y="3773214"/>
                <a:chExt cx="441437" cy="599089"/>
              </a:xfrm>
            </p:grpSpPr>
            <p:sp>
              <p:nvSpPr>
                <p:cNvPr id="151" name="Flowchart: Magnetic Disk 150"/>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defTabSz="685891">
                    <a:defRPr/>
                  </a:pPr>
                  <a:endParaRPr lang="en-US" sz="1400" kern="0">
                    <a:solidFill>
                      <a:sysClr val="window" lastClr="FFFFFF"/>
                    </a:solidFill>
                    <a:latin typeface="Calibri"/>
                  </a:endParaRPr>
                </a:p>
              </p:txBody>
            </p:sp>
            <p:sp>
              <p:nvSpPr>
                <p:cNvPr id="152" name="Oval 151"/>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algn="ctr" defTabSz="685891">
                    <a:defRPr/>
                  </a:pPr>
                  <a:endParaRPr lang="en-US" sz="1400" kern="0">
                    <a:solidFill>
                      <a:sysClr val="window" lastClr="FFFFFF"/>
                    </a:solidFill>
                    <a:latin typeface="Calibri"/>
                  </a:endParaRPr>
                </a:p>
              </p:txBody>
            </p:sp>
          </p:grpSp>
        </p:grpSp>
      </p:grpSp>
      <p:grpSp>
        <p:nvGrpSpPr>
          <p:cNvPr id="153" name="Group 152"/>
          <p:cNvGrpSpPr/>
          <p:nvPr/>
        </p:nvGrpSpPr>
        <p:grpSpPr>
          <a:xfrm>
            <a:off x="467544" y="5311601"/>
            <a:ext cx="531598" cy="531599"/>
            <a:chOff x="1705369" y="1277408"/>
            <a:chExt cx="615556" cy="615556"/>
          </a:xfrm>
        </p:grpSpPr>
        <p:pic>
          <p:nvPicPr>
            <p:cNvPr id="154" name="Picture 2" descr="D:\Projects\Microsoft\DPM_Deck\images\Vista (344).png"/>
            <p:cNvPicPr>
              <a:picLocks noChangeAspect="1" noChangeArrowheads="1"/>
            </p:cNvPicPr>
            <p:nvPr/>
          </p:nvPicPr>
          <p:blipFill>
            <a:blip r:embed="rId9" cstate="print"/>
            <a:srcRect/>
            <a:stretch>
              <a:fillRect/>
            </a:stretch>
          </p:blipFill>
          <p:spPr bwMode="auto">
            <a:xfrm>
              <a:off x="1705369" y="1277408"/>
              <a:ext cx="615556" cy="615556"/>
            </a:xfrm>
            <a:prstGeom prst="rect">
              <a:avLst/>
            </a:prstGeom>
            <a:noFill/>
          </p:spPr>
        </p:pic>
        <p:pic>
          <p:nvPicPr>
            <p:cNvPr id="155" name="Picture 5" descr="D:\ref\air\buttons\All_Vista\VISTA_05\oobefldr.dll_I0066_0409.png"/>
            <p:cNvPicPr>
              <a:picLocks noChangeAspect="1" noChangeArrowheads="1"/>
            </p:cNvPicPr>
            <p:nvPr/>
          </p:nvPicPr>
          <p:blipFill>
            <a:blip r:embed="rId10" cstate="print"/>
            <a:srcRect/>
            <a:stretch>
              <a:fillRect/>
            </a:stretch>
          </p:blipFill>
          <p:spPr bwMode="auto">
            <a:xfrm>
              <a:off x="2001817" y="1552655"/>
              <a:ext cx="316754" cy="316755"/>
            </a:xfrm>
            <a:prstGeom prst="rect">
              <a:avLst/>
            </a:prstGeom>
            <a:noFill/>
          </p:spPr>
        </p:pic>
      </p:grpSp>
      <p:grpSp>
        <p:nvGrpSpPr>
          <p:cNvPr id="156" name="Group 155"/>
          <p:cNvGrpSpPr/>
          <p:nvPr/>
        </p:nvGrpSpPr>
        <p:grpSpPr>
          <a:xfrm>
            <a:off x="5220073" y="5267136"/>
            <a:ext cx="602307" cy="538012"/>
            <a:chOff x="1705369" y="3512608"/>
            <a:chExt cx="689118" cy="615556"/>
          </a:xfrm>
        </p:grpSpPr>
        <p:pic>
          <p:nvPicPr>
            <p:cNvPr id="157" name="Picture 2" descr="D:\Projects\Microsoft\DPM_Deck\images\Vista (344).png"/>
            <p:cNvPicPr>
              <a:picLocks noChangeAspect="1" noChangeArrowheads="1"/>
            </p:cNvPicPr>
            <p:nvPr/>
          </p:nvPicPr>
          <p:blipFill>
            <a:blip r:embed="rId11" cstate="print"/>
            <a:srcRect/>
            <a:stretch>
              <a:fillRect/>
            </a:stretch>
          </p:blipFill>
          <p:spPr bwMode="auto">
            <a:xfrm>
              <a:off x="1705369" y="3512608"/>
              <a:ext cx="615556" cy="615556"/>
            </a:xfrm>
            <a:prstGeom prst="rect">
              <a:avLst/>
            </a:prstGeom>
            <a:noFill/>
          </p:spPr>
        </p:pic>
        <p:pic>
          <p:nvPicPr>
            <p:cNvPr id="158" name="Picture 6" descr="D:\ref\air\buttons\All_Vista\VISTA_01\3.png"/>
            <p:cNvPicPr>
              <a:picLocks noChangeAspect="1" noChangeArrowheads="1"/>
            </p:cNvPicPr>
            <p:nvPr/>
          </p:nvPicPr>
          <p:blipFill>
            <a:blip r:embed="rId12" cstate="print"/>
            <a:srcRect/>
            <a:stretch>
              <a:fillRect/>
            </a:stretch>
          </p:blipFill>
          <p:spPr bwMode="auto">
            <a:xfrm>
              <a:off x="2070120" y="3769943"/>
              <a:ext cx="324367" cy="324367"/>
            </a:xfrm>
            <a:prstGeom prst="rect">
              <a:avLst/>
            </a:prstGeom>
            <a:noFill/>
          </p:spPr>
        </p:pic>
      </p:grpSp>
      <p:grpSp>
        <p:nvGrpSpPr>
          <p:cNvPr id="159" name="Group 158"/>
          <p:cNvGrpSpPr/>
          <p:nvPr/>
        </p:nvGrpSpPr>
        <p:grpSpPr>
          <a:xfrm>
            <a:off x="4188324" y="5267136"/>
            <a:ext cx="527692" cy="527692"/>
            <a:chOff x="2636703" y="1590675"/>
            <a:chExt cx="615556" cy="615556"/>
          </a:xfrm>
        </p:grpSpPr>
        <p:pic>
          <p:nvPicPr>
            <p:cNvPr id="160" name="Picture 2" descr="D:\Projects\Microsoft\DPM_Deck\images\Vista (344).png"/>
            <p:cNvPicPr>
              <a:picLocks noChangeAspect="1" noChangeArrowheads="1"/>
            </p:cNvPicPr>
            <p:nvPr/>
          </p:nvPicPr>
          <p:blipFill>
            <a:blip r:embed="rId13" cstate="print"/>
            <a:srcRect/>
            <a:stretch>
              <a:fillRect/>
            </a:stretch>
          </p:blipFill>
          <p:spPr bwMode="auto">
            <a:xfrm>
              <a:off x="2636703" y="1590675"/>
              <a:ext cx="615556" cy="615556"/>
            </a:xfrm>
            <a:prstGeom prst="rect">
              <a:avLst/>
            </a:prstGeom>
            <a:noFill/>
          </p:spPr>
        </p:pic>
        <p:pic>
          <p:nvPicPr>
            <p:cNvPr id="161" name="Picture 6" descr="D:\Projects\Microsoft\DPM PartnerVideo\images\windows.png"/>
            <p:cNvPicPr>
              <a:picLocks noChangeAspect="1" noChangeArrowheads="1"/>
            </p:cNvPicPr>
            <p:nvPr/>
          </p:nvPicPr>
          <p:blipFill>
            <a:blip r:embed="rId14" cstate="print"/>
            <a:srcRect/>
            <a:stretch>
              <a:fillRect/>
            </a:stretch>
          </p:blipFill>
          <p:spPr bwMode="auto">
            <a:xfrm>
              <a:off x="2998712" y="1844461"/>
              <a:ext cx="249053" cy="222295"/>
            </a:xfrm>
            <a:prstGeom prst="rect">
              <a:avLst/>
            </a:prstGeom>
            <a:noFill/>
          </p:spPr>
        </p:pic>
      </p:grpSp>
      <p:grpSp>
        <p:nvGrpSpPr>
          <p:cNvPr id="162" name="Group 161"/>
          <p:cNvGrpSpPr/>
          <p:nvPr/>
        </p:nvGrpSpPr>
        <p:grpSpPr>
          <a:xfrm>
            <a:off x="6380070" y="5191276"/>
            <a:ext cx="640203" cy="555912"/>
            <a:chOff x="1705369" y="2022475"/>
            <a:chExt cx="708891" cy="615556"/>
          </a:xfrm>
        </p:grpSpPr>
        <p:pic>
          <p:nvPicPr>
            <p:cNvPr id="163" name="Picture 2" descr="D:\Projects\Microsoft\DPM_Deck\images\Vista (344).png"/>
            <p:cNvPicPr>
              <a:picLocks noChangeAspect="1" noChangeArrowheads="1"/>
            </p:cNvPicPr>
            <p:nvPr/>
          </p:nvPicPr>
          <p:blipFill>
            <a:blip r:embed="rId7" cstate="print"/>
            <a:srcRect/>
            <a:stretch>
              <a:fillRect/>
            </a:stretch>
          </p:blipFill>
          <p:spPr bwMode="auto">
            <a:xfrm>
              <a:off x="1705369" y="2022475"/>
              <a:ext cx="615556" cy="615556"/>
            </a:xfrm>
            <a:prstGeom prst="rect">
              <a:avLst/>
            </a:prstGeom>
            <a:noFill/>
          </p:spPr>
        </p:pic>
        <p:grpSp>
          <p:nvGrpSpPr>
            <p:cNvPr id="164" name="Group 16"/>
            <p:cNvGrpSpPr/>
            <p:nvPr/>
          </p:nvGrpSpPr>
          <p:grpSpPr>
            <a:xfrm>
              <a:off x="2089904" y="2320602"/>
              <a:ext cx="324356" cy="317429"/>
              <a:chOff x="6691381" y="3538566"/>
              <a:chExt cx="1282751" cy="1346654"/>
            </a:xfrm>
          </p:grpSpPr>
          <p:sp>
            <p:nvSpPr>
              <p:cNvPr id="165" name="Oval 16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66" name="Group 17"/>
              <p:cNvGrpSpPr/>
              <p:nvPr/>
            </p:nvGrpSpPr>
            <p:grpSpPr>
              <a:xfrm flipH="1">
                <a:off x="6802955" y="3538566"/>
                <a:ext cx="915230" cy="1242090"/>
                <a:chOff x="8100716" y="3773214"/>
                <a:chExt cx="441437" cy="599089"/>
              </a:xfrm>
            </p:grpSpPr>
            <p:sp>
              <p:nvSpPr>
                <p:cNvPr id="167" name="Flowchart: Magnetic Disk 16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68" name="Oval 16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169" name="Group 168"/>
          <p:cNvGrpSpPr/>
          <p:nvPr/>
        </p:nvGrpSpPr>
        <p:grpSpPr>
          <a:xfrm>
            <a:off x="7572700" y="5171125"/>
            <a:ext cx="527692" cy="527692"/>
            <a:chOff x="2636703" y="1590675"/>
            <a:chExt cx="615556" cy="615556"/>
          </a:xfrm>
        </p:grpSpPr>
        <p:pic>
          <p:nvPicPr>
            <p:cNvPr id="170" name="Picture 2" descr="D:\Projects\Microsoft\DPM_Deck\images\Vista (344).png"/>
            <p:cNvPicPr>
              <a:picLocks noChangeAspect="1" noChangeArrowheads="1"/>
            </p:cNvPicPr>
            <p:nvPr/>
          </p:nvPicPr>
          <p:blipFill>
            <a:blip r:embed="rId13" cstate="print"/>
            <a:srcRect/>
            <a:stretch>
              <a:fillRect/>
            </a:stretch>
          </p:blipFill>
          <p:spPr bwMode="auto">
            <a:xfrm>
              <a:off x="2636703" y="1590675"/>
              <a:ext cx="615556" cy="615556"/>
            </a:xfrm>
            <a:prstGeom prst="rect">
              <a:avLst/>
            </a:prstGeom>
            <a:noFill/>
          </p:spPr>
        </p:pic>
        <p:pic>
          <p:nvPicPr>
            <p:cNvPr id="171" name="Picture 6" descr="D:\Projects\Microsoft\DPM PartnerVideo\images\windows.png"/>
            <p:cNvPicPr>
              <a:picLocks noChangeAspect="1" noChangeArrowheads="1"/>
            </p:cNvPicPr>
            <p:nvPr/>
          </p:nvPicPr>
          <p:blipFill>
            <a:blip r:embed="rId14" cstate="print"/>
            <a:srcRect/>
            <a:stretch>
              <a:fillRect/>
            </a:stretch>
          </p:blipFill>
          <p:spPr bwMode="auto">
            <a:xfrm>
              <a:off x="2998712" y="1844461"/>
              <a:ext cx="249053" cy="222295"/>
            </a:xfrm>
            <a:prstGeom prst="rect">
              <a:avLst/>
            </a:prstGeom>
            <a:noFill/>
          </p:spPr>
        </p:pic>
      </p:gr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3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3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04" grpId="0"/>
      <p:bldP spid="128" grpId="0"/>
      <p:bldP spid="129" grpId="0"/>
      <p:bldP spid="130" grpId="0"/>
      <p:bldP spid="132" grpId="0"/>
      <p:bldP spid="134" grpId="0"/>
      <p:bldP spid="1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b="1" dirty="0" smtClean="0"/>
              <a:t>DPM Protection/Recovery </a:t>
            </a:r>
            <a:r>
              <a:rPr lang="en-US" b="1" dirty="0" err="1" smtClean="0"/>
              <a:t>Config</a:t>
            </a:r>
            <a:endParaRPr lang="en-US" b="1" dirty="0"/>
          </a:p>
        </p:txBody>
      </p:sp>
      <p:sp>
        <p:nvSpPr>
          <p:cNvPr id="3" name="Text Placeholder 2"/>
          <p:cNvSpPr>
            <a:spLocks noGrp="1"/>
          </p:cNvSpPr>
          <p:nvPr>
            <p:ph type="body" idx="1"/>
          </p:nvPr>
        </p:nvSpPr>
        <p:spPr/>
        <p:txBody>
          <a:bodyPr>
            <a:normAutofit/>
          </a:bodyPr>
          <a:lstStyle/>
          <a:p>
            <a:r>
              <a:rPr lang="en-AU" sz="3200" dirty="0" smtClean="0"/>
              <a:t>demo</a:t>
            </a:r>
            <a:endParaRPr lang="en-AU" sz="3200" dirty="0"/>
          </a:p>
        </p:txBody>
      </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b="1" dirty="0" smtClean="0"/>
              <a:t>Traditional SQL Protection</a:t>
            </a:r>
            <a:endParaRPr lang="en-US" b="1" dirty="0"/>
          </a:p>
        </p:txBody>
      </p:sp>
      <p:sp>
        <p:nvSpPr>
          <p:cNvPr id="3" name="Text Placeholder 2"/>
          <p:cNvSpPr>
            <a:spLocks noGrp="1"/>
          </p:cNvSpPr>
          <p:nvPr>
            <p:ph type="body" idx="1"/>
          </p:nvPr>
        </p:nvSpPr>
        <p:spPr/>
        <p:txBody>
          <a:bodyPr>
            <a:normAutofit/>
          </a:bodyPr>
          <a:lstStyle/>
          <a:p>
            <a:r>
              <a:rPr lang="en-AU" sz="3200" dirty="0" smtClean="0"/>
              <a:t>demo</a:t>
            </a:r>
            <a:endParaRPr lang="en-AU" sz="3200" dirty="0"/>
          </a:p>
        </p:txBody>
      </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670043"/>
            <a:ext cx="8229600" cy="1143000"/>
          </a:xfrm>
        </p:spPr>
        <p:txBody>
          <a:bodyPr/>
          <a:lstStyle/>
          <a:p>
            <a:r>
              <a:rPr lang="en-US" dirty="0" smtClean="0"/>
              <a:t>Why automate Disaster Recovery?</a:t>
            </a:r>
            <a:endParaRPr lang="en-US" dirty="0"/>
          </a:p>
        </p:txBody>
      </p:sp>
      <p:sp>
        <p:nvSpPr>
          <p:cNvPr id="3" name="Footer Placeholder 4"/>
          <p:cNvSpPr>
            <a:spLocks noGrp="1"/>
          </p:cNvSpPr>
          <p:nvPr>
            <p:ph type="ftr" sz="quarter" idx="11"/>
          </p:nvPr>
        </p:nvSpPr>
        <p:spPr>
          <a:xfrm>
            <a:off x="5943600" y="6356351"/>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11809628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186236"/>
            <a:ext cx="9144000" cy="3905531"/>
          </a:xfrm>
          <a:prstGeom prst="rect">
            <a:avLst/>
          </a:prstGeom>
          <a:gradFill flip="none" rotWithShape="1">
            <a:gsLst>
              <a:gs pos="0">
                <a:srgbClr val="4B92DB">
                  <a:alpha val="89000"/>
                </a:srgbClr>
              </a:gs>
              <a:gs pos="100000">
                <a:schemeClr val="bg1">
                  <a:alpha val="0"/>
                </a:schemeClr>
              </a:gs>
            </a:gsLst>
            <a:lin ang="5400000" scaled="1"/>
            <a:tileRect/>
          </a:gradFill>
          <a:ln w="9525" cap="flat" cmpd="sng" algn="ctr">
            <a:noFill/>
            <a:prstDash val="solid"/>
            <a:round/>
            <a:headEnd type="none" w="med" len="med"/>
            <a:tailEnd type="none" w="med" len="med"/>
          </a:ln>
          <a:effectLst>
            <a:outerShdw blurRad="40000" dist="23000" dir="5400000" rotWithShape="0">
              <a:srgbClr val="000000">
                <a:alpha val="34000"/>
              </a:srgbClr>
            </a:outerShdw>
          </a:effectLst>
        </p:spPr>
        <p:style>
          <a:lnRef idx="1">
            <a:schemeClr val="accent1"/>
          </a:lnRef>
          <a:fillRef idx="3">
            <a:schemeClr val="accent1"/>
          </a:fillRef>
          <a:effectRef idx="2">
            <a:schemeClr val="accent1"/>
          </a:effectRef>
          <a:fontRef idx="minor">
            <a:schemeClr val="lt1"/>
          </a:fontRef>
        </p:style>
        <p:txBody>
          <a:bodyPr lIns="68589" tIns="34295" rIns="68589" bIns="34295" rtlCol="0" anchor="ctr"/>
          <a:lstStyle/>
          <a:p>
            <a:pPr algn="ctr"/>
            <a:endParaRPr lang="en-US"/>
          </a:p>
        </p:txBody>
      </p:sp>
      <p:cxnSp>
        <p:nvCxnSpPr>
          <p:cNvPr id="3" name="Straight Connector 2"/>
          <p:cNvCxnSpPr/>
          <p:nvPr/>
        </p:nvCxnSpPr>
        <p:spPr>
          <a:xfrm>
            <a:off x="0" y="2186515"/>
            <a:ext cx="9144000" cy="1588"/>
          </a:xfrm>
          <a:prstGeom prst="line">
            <a:avLst/>
          </a:prstGeom>
          <a:ln w="12700" cap="flat" cmpd="sng" algn="ctr">
            <a:solidFill>
              <a:schemeClr val="accent5">
                <a:lumMod val="60000"/>
                <a:lumOff val="4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 name="Title 1"/>
          <p:cNvSpPr>
            <a:spLocks noGrp="1"/>
          </p:cNvSpPr>
          <p:nvPr>
            <p:ph type="title"/>
          </p:nvPr>
        </p:nvSpPr>
        <p:spPr>
          <a:xfrm>
            <a:off x="380980" y="300040"/>
            <a:ext cx="8686800" cy="1630361"/>
          </a:xfrm>
        </p:spPr>
        <p:txBody>
          <a:bodyPr>
            <a:normAutofit/>
          </a:bodyPr>
          <a:lstStyle/>
          <a:p>
            <a:pPr>
              <a:lnSpc>
                <a:spcPts val="3420"/>
              </a:lnSpc>
            </a:pPr>
            <a:r>
              <a:rPr lang="en-US" dirty="0" smtClean="0"/>
              <a:t>System Center Orchestrator 2012: </a:t>
            </a:r>
            <a:br>
              <a:rPr lang="en-US" dirty="0" smtClean="0"/>
            </a:br>
            <a:r>
              <a:rPr lang="en-US" dirty="0" smtClean="0"/>
              <a:t>Process Automation Simplifies Datacenter Management</a:t>
            </a:r>
            <a:endParaRPr lang="en-US" dirty="0"/>
          </a:p>
        </p:txBody>
      </p:sp>
      <p:pic>
        <p:nvPicPr>
          <p:cNvPr id="5" name="Picture 4" descr="Connecting systems icon.png"/>
          <p:cNvPicPr>
            <a:picLocks noChangeAspect="1"/>
          </p:cNvPicPr>
          <p:nvPr/>
        </p:nvPicPr>
        <p:blipFill>
          <a:blip r:embed="rId3" cstate="print"/>
          <a:stretch>
            <a:fillRect/>
          </a:stretch>
        </p:blipFill>
        <p:spPr>
          <a:xfrm>
            <a:off x="895585" y="2420888"/>
            <a:ext cx="1600617" cy="2133600"/>
          </a:xfrm>
          <a:prstGeom prst="rect">
            <a:avLst/>
          </a:prstGeom>
        </p:spPr>
      </p:pic>
      <p:pic>
        <p:nvPicPr>
          <p:cNvPr id="6" name="Picture 5" descr="clock time efficient.png"/>
          <p:cNvPicPr>
            <a:picLocks noChangeAspect="1"/>
          </p:cNvPicPr>
          <p:nvPr/>
        </p:nvPicPr>
        <p:blipFill>
          <a:blip r:embed="rId4" cstate="print"/>
          <a:stretch>
            <a:fillRect/>
          </a:stretch>
        </p:blipFill>
        <p:spPr>
          <a:xfrm>
            <a:off x="6876257" y="2836812"/>
            <a:ext cx="1152128" cy="1201667"/>
          </a:xfrm>
          <a:prstGeom prst="rect">
            <a:avLst/>
          </a:prstGeom>
        </p:spPr>
      </p:pic>
      <p:pic>
        <p:nvPicPr>
          <p:cNvPr id="7" name="Picture 6" descr="people icon .png"/>
          <p:cNvPicPr>
            <a:picLocks noChangeAspect="1"/>
          </p:cNvPicPr>
          <p:nvPr/>
        </p:nvPicPr>
        <p:blipFill>
          <a:blip r:embed="rId5" cstate="print"/>
          <a:stretch>
            <a:fillRect/>
          </a:stretch>
        </p:blipFill>
        <p:spPr>
          <a:xfrm>
            <a:off x="1421352" y="3332089"/>
            <a:ext cx="409240" cy="482117"/>
          </a:xfrm>
          <a:prstGeom prst="rect">
            <a:avLst/>
          </a:prstGeom>
        </p:spPr>
      </p:pic>
      <p:pic>
        <p:nvPicPr>
          <p:cNvPr id="8" name="Picture 7" descr="visio process chart 3.png"/>
          <p:cNvPicPr>
            <a:picLocks noChangeAspect="1"/>
          </p:cNvPicPr>
          <p:nvPr/>
        </p:nvPicPr>
        <p:blipFill>
          <a:blip r:embed="rId6" cstate="print"/>
          <a:stretch>
            <a:fillRect/>
          </a:stretch>
        </p:blipFill>
        <p:spPr>
          <a:xfrm>
            <a:off x="3665327" y="2836813"/>
            <a:ext cx="1697011" cy="1168713"/>
          </a:xfrm>
          <a:prstGeom prst="rect">
            <a:avLst/>
          </a:prstGeom>
        </p:spPr>
      </p:pic>
      <p:sp>
        <p:nvSpPr>
          <p:cNvPr id="9" name="TextBox 8"/>
          <p:cNvSpPr txBox="1"/>
          <p:nvPr/>
        </p:nvSpPr>
        <p:spPr>
          <a:xfrm>
            <a:off x="3419176" y="2313065"/>
            <a:ext cx="2464044" cy="453981"/>
          </a:xfrm>
          <a:prstGeom prst="rect">
            <a:avLst/>
          </a:prstGeom>
          <a:noFill/>
          <a:effectLst>
            <a:outerShdw blurRad="50800" dist="38100" dir="2700000">
              <a:srgbClr val="000000">
                <a:alpha val="43000"/>
              </a:srgbClr>
            </a:outerShdw>
          </a:effectLst>
        </p:spPr>
        <p:txBody>
          <a:bodyPr lIns="68589" tIns="34295" rIns="68589" bIns="34295">
            <a:spAutoFit/>
          </a:bodyPr>
          <a:lstStyle/>
          <a:p>
            <a:pPr algn="ctr">
              <a:lnSpc>
                <a:spcPts val="1500"/>
              </a:lnSpc>
              <a:spcAft>
                <a:spcPts val="300"/>
              </a:spcAft>
            </a:pPr>
            <a:r>
              <a:rPr lang="en-US" sz="1200" b="1" cap="all" dirty="0">
                <a:solidFill>
                  <a:srgbClr val="FFFFFF"/>
                </a:solidFill>
                <a:latin typeface="Arial"/>
                <a:ea typeface="Calibri"/>
              </a:rPr>
              <a:t>Deliver flexible and reliable services</a:t>
            </a:r>
          </a:p>
        </p:txBody>
      </p:sp>
      <p:sp>
        <p:nvSpPr>
          <p:cNvPr id="10" name="TextBox 9"/>
          <p:cNvSpPr txBox="1"/>
          <p:nvPr/>
        </p:nvSpPr>
        <p:spPr>
          <a:xfrm>
            <a:off x="359664" y="2313065"/>
            <a:ext cx="2757015" cy="453981"/>
          </a:xfrm>
          <a:prstGeom prst="rect">
            <a:avLst/>
          </a:prstGeom>
          <a:noFill/>
          <a:effectLst>
            <a:outerShdw blurRad="50800" dist="38100" dir="2700000">
              <a:srgbClr val="000000">
                <a:alpha val="43000"/>
              </a:srgbClr>
            </a:outerShdw>
          </a:effectLst>
        </p:spPr>
        <p:txBody>
          <a:bodyPr lIns="68589" tIns="34295" rIns="68589" bIns="34295">
            <a:spAutoFit/>
          </a:bodyPr>
          <a:lstStyle/>
          <a:p>
            <a:pPr algn="ctr">
              <a:lnSpc>
                <a:spcPts val="1500"/>
              </a:lnSpc>
              <a:spcAft>
                <a:spcPts val="300"/>
              </a:spcAft>
            </a:pPr>
            <a:r>
              <a:rPr lang="en-US" sz="1200" b="1" cap="all" dirty="0">
                <a:solidFill>
                  <a:schemeClr val="bg1"/>
                </a:solidFill>
                <a:latin typeface="Arial"/>
                <a:ea typeface="Calibri"/>
              </a:rPr>
              <a:t>Optimize and extend existing investments</a:t>
            </a:r>
          </a:p>
        </p:txBody>
      </p:sp>
      <p:sp>
        <p:nvSpPr>
          <p:cNvPr id="11" name="TextBox 10"/>
          <p:cNvSpPr txBox="1"/>
          <p:nvPr/>
        </p:nvSpPr>
        <p:spPr>
          <a:xfrm>
            <a:off x="6353640" y="2313065"/>
            <a:ext cx="2389016" cy="453981"/>
          </a:xfrm>
          <a:prstGeom prst="rect">
            <a:avLst/>
          </a:prstGeom>
          <a:noFill/>
          <a:effectLst>
            <a:outerShdw blurRad="50800" dist="38100" dir="2700000">
              <a:srgbClr val="000000">
                <a:alpha val="43000"/>
              </a:srgbClr>
            </a:outerShdw>
          </a:effectLst>
        </p:spPr>
        <p:txBody>
          <a:bodyPr lIns="68589" tIns="34295" rIns="68589" bIns="34295">
            <a:spAutoFit/>
          </a:bodyPr>
          <a:lstStyle/>
          <a:p>
            <a:pPr algn="ctr">
              <a:lnSpc>
                <a:spcPts val="1500"/>
              </a:lnSpc>
              <a:spcAft>
                <a:spcPts val="300"/>
              </a:spcAft>
            </a:pPr>
            <a:r>
              <a:rPr lang="en-US" sz="1200" b="1" cap="all" dirty="0">
                <a:solidFill>
                  <a:srgbClr val="FFFFFF"/>
                </a:solidFill>
                <a:latin typeface="Arial"/>
                <a:ea typeface="Calibri"/>
              </a:rPr>
              <a:t>Lower costs and improve predictability</a:t>
            </a:r>
          </a:p>
        </p:txBody>
      </p:sp>
      <p:sp>
        <p:nvSpPr>
          <p:cNvPr id="12" name="Rectangle 23"/>
          <p:cNvSpPr>
            <a:spLocks noChangeArrowheads="1"/>
          </p:cNvSpPr>
          <p:nvPr/>
        </p:nvSpPr>
        <p:spPr bwMode="auto">
          <a:xfrm>
            <a:off x="638344" y="4683149"/>
            <a:ext cx="2381454" cy="1149043"/>
          </a:xfrm>
          <a:prstGeom prst="rect">
            <a:avLst/>
          </a:prstGeom>
          <a:noFill/>
          <a:ln w="9525">
            <a:noFill/>
            <a:miter lim="800000"/>
            <a:headEnd/>
            <a:tailEnd/>
          </a:ln>
          <a:effectLst>
            <a:outerShdw blurRad="50800" dist="38100" dir="2700000">
              <a:srgbClr val="000000">
                <a:alpha val="43000"/>
              </a:srgbClr>
            </a:outerShdw>
          </a:effectLst>
        </p:spPr>
        <p:txBody>
          <a:bodyPr wrap="square" lIns="68589" tIns="34295" rIns="68589" bIns="34295">
            <a:spAutoFit/>
          </a:bodyPr>
          <a:lstStyle/>
          <a:p>
            <a:pPr marL="133368" indent="-133368" fontAlgn="t">
              <a:spcAft>
                <a:spcPts val="450"/>
              </a:spcAft>
              <a:buClr>
                <a:srgbClr val="FFFF00"/>
              </a:buClr>
              <a:buFont typeface="Wingdings" charset="2"/>
              <a:buChar char="§"/>
            </a:pPr>
            <a:r>
              <a:rPr lang="en-US" sz="1100" dirty="0">
                <a:solidFill>
                  <a:srgbClr val="FFFFFF"/>
                </a:solidFill>
                <a:latin typeface="Arial"/>
                <a:cs typeface="Arial"/>
              </a:rPr>
              <a:t>Optimize heterogeneous environments with integration packs</a:t>
            </a:r>
          </a:p>
          <a:p>
            <a:pPr marL="133368" indent="-133368" fontAlgn="t">
              <a:spcAft>
                <a:spcPts val="450"/>
              </a:spcAft>
              <a:buClr>
                <a:srgbClr val="FFFF00"/>
              </a:buClr>
              <a:buFont typeface="Wingdings" charset="2"/>
              <a:buChar char="§"/>
            </a:pPr>
            <a:r>
              <a:rPr lang="en-US" sz="1100" dirty="0">
                <a:solidFill>
                  <a:srgbClr val="FFFFFF"/>
                </a:solidFill>
                <a:latin typeface="Arial"/>
                <a:cs typeface="Arial"/>
              </a:rPr>
              <a:t>Easy–to-extend platform for building custom integrations with the Quick Integration Kit (QIK)</a:t>
            </a:r>
          </a:p>
        </p:txBody>
      </p:sp>
      <p:sp>
        <p:nvSpPr>
          <p:cNvPr id="13" name="Rectangle 24"/>
          <p:cNvSpPr>
            <a:spLocks noChangeArrowheads="1"/>
          </p:cNvSpPr>
          <p:nvPr/>
        </p:nvSpPr>
        <p:spPr bwMode="auto">
          <a:xfrm>
            <a:off x="3464835" y="4683149"/>
            <a:ext cx="2203230" cy="979765"/>
          </a:xfrm>
          <a:prstGeom prst="rect">
            <a:avLst/>
          </a:prstGeom>
          <a:noFill/>
          <a:ln w="9525">
            <a:noFill/>
            <a:miter lim="800000"/>
            <a:headEnd/>
            <a:tailEnd/>
          </a:ln>
          <a:effectLst>
            <a:outerShdw blurRad="50800" dist="38100" dir="2700000">
              <a:srgbClr val="000000">
                <a:alpha val="43000"/>
              </a:srgbClr>
            </a:outerShdw>
          </a:effectLst>
        </p:spPr>
        <p:txBody>
          <a:bodyPr lIns="68589" tIns="34295" rIns="68589" bIns="34295">
            <a:spAutoFit/>
          </a:bodyPr>
          <a:lstStyle/>
          <a:p>
            <a:pPr marL="133368" indent="-133368" fontAlgn="t">
              <a:spcAft>
                <a:spcPts val="450"/>
              </a:spcAft>
              <a:buClr>
                <a:srgbClr val="FFFF00"/>
              </a:buClr>
              <a:buFont typeface="Wingdings" charset="2"/>
              <a:buChar char="§"/>
            </a:pPr>
            <a:r>
              <a:rPr lang="en-US" sz="1100" dirty="0">
                <a:solidFill>
                  <a:srgbClr val="FFFFFF"/>
                </a:solidFill>
                <a:latin typeface="Arial"/>
                <a:cs typeface="Arial"/>
              </a:rPr>
              <a:t>Accelerate time to value with flexible process workflows</a:t>
            </a:r>
          </a:p>
          <a:p>
            <a:pPr marL="133368" indent="-133368" fontAlgn="t">
              <a:spcAft>
                <a:spcPts val="450"/>
              </a:spcAft>
              <a:buClr>
                <a:srgbClr val="FFFF00"/>
              </a:buClr>
              <a:buFont typeface="Wingdings" charset="2"/>
              <a:buChar char="§"/>
            </a:pPr>
            <a:r>
              <a:rPr lang="en-US" sz="1100" dirty="0">
                <a:solidFill>
                  <a:srgbClr val="FFFFFF"/>
                </a:solidFill>
                <a:latin typeface="Arial"/>
                <a:cs typeface="Arial"/>
              </a:rPr>
              <a:t>Improve service reliability across multiple tools, systems, and department silos</a:t>
            </a:r>
          </a:p>
        </p:txBody>
      </p:sp>
      <p:sp>
        <p:nvSpPr>
          <p:cNvPr id="14" name="Rectangle 27"/>
          <p:cNvSpPr>
            <a:spLocks noChangeArrowheads="1"/>
          </p:cNvSpPr>
          <p:nvPr/>
        </p:nvSpPr>
        <p:spPr bwMode="auto">
          <a:xfrm>
            <a:off x="6488219" y="4683149"/>
            <a:ext cx="2192512" cy="979765"/>
          </a:xfrm>
          <a:prstGeom prst="rect">
            <a:avLst/>
          </a:prstGeom>
          <a:noFill/>
          <a:ln w="9525">
            <a:noFill/>
            <a:miter lim="800000"/>
            <a:headEnd/>
            <a:tailEnd/>
          </a:ln>
          <a:effectLst>
            <a:outerShdw blurRad="50800" dist="38100" dir="2700000">
              <a:srgbClr val="000000">
                <a:alpha val="43000"/>
              </a:srgbClr>
            </a:outerShdw>
          </a:effectLst>
        </p:spPr>
        <p:txBody>
          <a:bodyPr lIns="68589" tIns="34295" rIns="68589" bIns="34295">
            <a:spAutoFit/>
          </a:bodyPr>
          <a:lstStyle/>
          <a:p>
            <a:pPr marL="133368" indent="-133368" fontAlgn="t">
              <a:spcAft>
                <a:spcPts val="450"/>
              </a:spcAft>
              <a:buClr>
                <a:srgbClr val="FFFF00"/>
              </a:buClr>
              <a:buFont typeface="Wingdings" charset="2"/>
              <a:buChar char="§"/>
            </a:pPr>
            <a:r>
              <a:rPr lang="en-US" sz="1100" dirty="0">
                <a:solidFill>
                  <a:srgbClr val="FFFFFF"/>
                </a:solidFill>
                <a:latin typeface="Arial"/>
                <a:cs typeface="Arial"/>
              </a:rPr>
              <a:t>Enable IT resources to focus on work that adds business value</a:t>
            </a:r>
          </a:p>
          <a:p>
            <a:pPr marL="133368" indent="-133368" fontAlgn="t">
              <a:buClr>
                <a:srgbClr val="FFFF00"/>
              </a:buClr>
              <a:buFont typeface="Wingdings" charset="2"/>
              <a:buChar char="§"/>
            </a:pPr>
            <a:r>
              <a:rPr lang="en-US" sz="1100" dirty="0">
                <a:solidFill>
                  <a:srgbClr val="FFFFFF"/>
                </a:solidFill>
                <a:latin typeface="Arial"/>
                <a:cs typeface="Arial"/>
              </a:rPr>
              <a:t>Reduce error-prone manual activities while lowering costs</a:t>
            </a:r>
          </a:p>
        </p:txBody>
      </p:sp>
      <p:cxnSp>
        <p:nvCxnSpPr>
          <p:cNvPr id="15" name="Straight Connector 14"/>
          <p:cNvCxnSpPr/>
          <p:nvPr/>
        </p:nvCxnSpPr>
        <p:spPr>
          <a:xfrm>
            <a:off x="413392" y="4611714"/>
            <a:ext cx="2425161" cy="0"/>
          </a:xfrm>
          <a:prstGeom prst="line">
            <a:avLst/>
          </a:prstGeom>
          <a:ln w="19050" cap="flat" cmpd="sng" algn="ctr">
            <a:gradFill flip="none" rotWithShape="1">
              <a:gsLst>
                <a:gs pos="8000">
                  <a:schemeClr val="accent1">
                    <a:tint val="66000"/>
                    <a:satMod val="160000"/>
                    <a:alpha val="0"/>
                  </a:schemeClr>
                </a:gs>
                <a:gs pos="50000">
                  <a:srgbClr val="4B92DB"/>
                </a:gs>
                <a:gs pos="93000">
                  <a:schemeClr val="accent1">
                    <a:tint val="23500"/>
                    <a:satMod val="16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359420" y="4611714"/>
            <a:ext cx="2425161" cy="0"/>
          </a:xfrm>
          <a:prstGeom prst="line">
            <a:avLst/>
          </a:prstGeom>
          <a:ln w="19050" cap="flat" cmpd="sng" algn="ctr">
            <a:gradFill flip="none" rotWithShape="1">
              <a:gsLst>
                <a:gs pos="8000">
                  <a:schemeClr val="accent1">
                    <a:tint val="66000"/>
                    <a:satMod val="160000"/>
                    <a:alpha val="0"/>
                  </a:schemeClr>
                </a:gs>
                <a:gs pos="50000">
                  <a:srgbClr val="4B92DB"/>
                </a:gs>
                <a:gs pos="93000">
                  <a:schemeClr val="accent1">
                    <a:tint val="23500"/>
                    <a:satMod val="16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196315" y="4611714"/>
            <a:ext cx="2425161" cy="0"/>
          </a:xfrm>
          <a:prstGeom prst="line">
            <a:avLst/>
          </a:prstGeom>
          <a:ln w="19050" cap="flat" cmpd="sng" algn="ctr">
            <a:gradFill flip="none" rotWithShape="1">
              <a:gsLst>
                <a:gs pos="8000">
                  <a:schemeClr val="accent1">
                    <a:tint val="66000"/>
                    <a:satMod val="160000"/>
                    <a:alpha val="0"/>
                  </a:schemeClr>
                </a:gs>
                <a:gs pos="50000">
                  <a:srgbClr val="4B92DB"/>
                </a:gs>
                <a:gs pos="93000">
                  <a:schemeClr val="accent1">
                    <a:tint val="23500"/>
                    <a:satMod val="16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353640" y="4237064"/>
            <a:ext cx="2389016" cy="248796"/>
          </a:xfrm>
          <a:prstGeom prst="rect">
            <a:avLst/>
          </a:prstGeom>
          <a:noFill/>
          <a:effectLst>
            <a:outerShdw blurRad="50800" dist="38100" dir="2700000">
              <a:srgbClr val="000000">
                <a:alpha val="43000"/>
              </a:srgbClr>
            </a:outerShdw>
          </a:effectLst>
        </p:spPr>
        <p:txBody>
          <a:bodyPr lIns="68589" tIns="34295" rIns="68589" bIns="34295">
            <a:spAutoFit/>
          </a:bodyPr>
          <a:lstStyle/>
          <a:p>
            <a:pPr algn="ctr">
              <a:lnSpc>
                <a:spcPts val="1425"/>
              </a:lnSpc>
              <a:spcAft>
                <a:spcPts val="300"/>
              </a:spcAft>
            </a:pPr>
            <a:r>
              <a:rPr lang="en-US" sz="1200" b="1" dirty="0">
                <a:solidFill>
                  <a:srgbClr val="FFFFFF"/>
                </a:solidFill>
                <a:latin typeface="Arial"/>
                <a:ea typeface="Calibri"/>
              </a:rPr>
              <a:t>Automation</a:t>
            </a:r>
            <a:endParaRPr lang="en-US" sz="1200" b="1" cap="all" dirty="0">
              <a:solidFill>
                <a:srgbClr val="FFFFFF"/>
              </a:solidFill>
              <a:latin typeface="Arial"/>
              <a:ea typeface="Calibri"/>
            </a:endParaRPr>
          </a:p>
        </p:txBody>
      </p:sp>
      <p:sp>
        <p:nvSpPr>
          <p:cNvPr id="19" name="TextBox 18"/>
          <p:cNvSpPr txBox="1"/>
          <p:nvPr/>
        </p:nvSpPr>
        <p:spPr>
          <a:xfrm>
            <a:off x="3371538" y="4237064"/>
            <a:ext cx="2389016" cy="248796"/>
          </a:xfrm>
          <a:prstGeom prst="rect">
            <a:avLst/>
          </a:prstGeom>
          <a:noFill/>
          <a:effectLst>
            <a:outerShdw blurRad="50800" dist="38100" dir="2700000">
              <a:srgbClr val="000000">
                <a:alpha val="43000"/>
              </a:srgbClr>
            </a:outerShdw>
          </a:effectLst>
        </p:spPr>
        <p:txBody>
          <a:bodyPr lIns="68589" tIns="34295" rIns="68589" bIns="34295">
            <a:spAutoFit/>
          </a:bodyPr>
          <a:lstStyle/>
          <a:p>
            <a:pPr algn="ctr">
              <a:lnSpc>
                <a:spcPts val="1425"/>
              </a:lnSpc>
              <a:spcAft>
                <a:spcPts val="300"/>
              </a:spcAft>
            </a:pPr>
            <a:r>
              <a:rPr lang="en-US" sz="1200" b="1" dirty="0">
                <a:solidFill>
                  <a:srgbClr val="FFFFFF"/>
                </a:solidFill>
                <a:latin typeface="Arial"/>
                <a:ea typeface="Calibri"/>
              </a:rPr>
              <a:t>Orchestration</a:t>
            </a:r>
            <a:endParaRPr lang="en-US" sz="1200" b="1" cap="all" dirty="0">
              <a:solidFill>
                <a:srgbClr val="FFFFFF"/>
              </a:solidFill>
              <a:latin typeface="Arial"/>
              <a:ea typeface="Calibri"/>
            </a:endParaRPr>
          </a:p>
        </p:txBody>
      </p:sp>
      <p:sp>
        <p:nvSpPr>
          <p:cNvPr id="20" name="TextBox 19"/>
          <p:cNvSpPr txBox="1"/>
          <p:nvPr/>
        </p:nvSpPr>
        <p:spPr>
          <a:xfrm>
            <a:off x="408491" y="4237064"/>
            <a:ext cx="2389016" cy="248796"/>
          </a:xfrm>
          <a:prstGeom prst="rect">
            <a:avLst/>
          </a:prstGeom>
          <a:noFill/>
          <a:effectLst>
            <a:outerShdw blurRad="50800" dist="38100" dir="2700000">
              <a:srgbClr val="000000">
                <a:alpha val="43000"/>
              </a:srgbClr>
            </a:outerShdw>
          </a:effectLst>
        </p:spPr>
        <p:txBody>
          <a:bodyPr lIns="68589" tIns="34295" rIns="68589" bIns="34295">
            <a:spAutoFit/>
          </a:bodyPr>
          <a:lstStyle/>
          <a:p>
            <a:pPr algn="ctr">
              <a:lnSpc>
                <a:spcPts val="1425"/>
              </a:lnSpc>
              <a:spcAft>
                <a:spcPts val="300"/>
              </a:spcAft>
            </a:pPr>
            <a:r>
              <a:rPr lang="en-US" sz="1200" b="1" dirty="0">
                <a:solidFill>
                  <a:srgbClr val="FFFFFF"/>
                </a:solidFill>
                <a:latin typeface="Arial"/>
                <a:ea typeface="Calibri"/>
              </a:rPr>
              <a:t>Integration</a:t>
            </a:r>
            <a:endParaRPr lang="en-US" sz="1200" b="1" cap="all" dirty="0">
              <a:solidFill>
                <a:srgbClr val="FFFFFF"/>
              </a:solidFill>
              <a:latin typeface="Arial"/>
              <a:ea typeface="Calibri"/>
            </a:endParaRPr>
          </a:p>
        </p:txBody>
      </p:sp>
    </p:spTree>
    <p:extLst>
      <p:ext uri="{BB962C8B-B14F-4D97-AF65-F5344CB8AC3E}">
        <p14:creationId xmlns:p14="http://schemas.microsoft.com/office/powerpoint/2010/main" val="111809628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b="1" dirty="0" smtClean="0"/>
              <a:t>System Center Integration Packs</a:t>
            </a:r>
            <a:endParaRPr lang="en-US" b="1" dirty="0"/>
          </a:p>
        </p:txBody>
      </p:sp>
      <p:sp>
        <p:nvSpPr>
          <p:cNvPr id="3" name="Text Placeholder 2"/>
          <p:cNvSpPr>
            <a:spLocks noGrp="1"/>
          </p:cNvSpPr>
          <p:nvPr>
            <p:ph type="body" idx="1"/>
          </p:nvPr>
        </p:nvSpPr>
        <p:spPr/>
        <p:txBody>
          <a:bodyPr>
            <a:normAutofit/>
          </a:bodyPr>
          <a:lstStyle/>
          <a:p>
            <a:r>
              <a:rPr lang="en-AU" sz="3600" dirty="0" smtClean="0"/>
              <a:t>demo</a:t>
            </a:r>
            <a:endParaRPr lang="en-AU" sz="3600" dirty="0"/>
          </a:p>
        </p:txBody>
      </p:sp>
    </p:spTree>
    <p:extLst>
      <p:ext uri="{BB962C8B-B14F-4D97-AF65-F5344CB8AC3E}">
        <p14:creationId xmlns:p14="http://schemas.microsoft.com/office/powerpoint/2010/main" val="158722464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PRIVATE CLOUD BACKUP AND RECOVERY</a:t>
            </a:r>
            <a:endParaRPr lang="en-AU" dirty="0"/>
          </a:p>
        </p:txBody>
      </p:sp>
      <p:sp>
        <p:nvSpPr>
          <p:cNvPr id="3" name="Text Placeholder 2"/>
          <p:cNvSpPr>
            <a:spLocks noGrp="1"/>
          </p:cNvSpPr>
          <p:nvPr>
            <p:ph type="body" idx="1"/>
          </p:nvPr>
        </p:nvSpPr>
        <p:spPr/>
        <p:txBody>
          <a:bodyPr/>
          <a:lstStyle/>
          <a:p>
            <a:pPr lvl="0">
              <a:defRPr/>
            </a:pPr>
            <a:r>
              <a:rPr lang="en-US" dirty="0" smtClean="0"/>
              <a:t>Orin Thomas</a:t>
            </a:r>
          </a:p>
          <a:p>
            <a:pPr lvl="0">
              <a:defRPr/>
            </a:pPr>
            <a:r>
              <a:rPr lang="en-US" dirty="0" smtClean="0"/>
              <a:t>@</a:t>
            </a:r>
            <a:r>
              <a:rPr lang="en-US" dirty="0" err="1" smtClean="0"/>
              <a:t>orinthomas</a:t>
            </a:r>
            <a:endParaRPr lang="en-US" dirty="0" smtClean="0"/>
          </a:p>
          <a:p>
            <a:pPr lvl="0">
              <a:defRPr/>
            </a:pPr>
            <a:r>
              <a:rPr lang="en-US" dirty="0" smtClean="0"/>
              <a:t>orin@windowsitpro.com</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#SEC307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dirty="0" smtClean="0"/>
              <a:t>Orchestrator DPM Integration Pack</a:t>
            </a:r>
            <a:endParaRPr lang="en-US" dirty="0"/>
          </a:p>
        </p:txBody>
      </p:sp>
      <p:sp>
        <p:nvSpPr>
          <p:cNvPr id="5" name="Content Placeholder 4"/>
          <p:cNvSpPr>
            <a:spLocks noGrp="1"/>
          </p:cNvSpPr>
          <p:nvPr>
            <p:ph idx="1"/>
          </p:nvPr>
        </p:nvSpPr>
        <p:spPr>
          <a:xfrm>
            <a:off x="457200" y="1600200"/>
            <a:ext cx="3538736" cy="4525963"/>
          </a:xfrm>
        </p:spPr>
        <p:txBody>
          <a:bodyPr>
            <a:normAutofit/>
          </a:bodyPr>
          <a:lstStyle/>
          <a:p>
            <a:r>
              <a:rPr lang="en-AU" sz="2000" dirty="0"/>
              <a:t>Create Recovery Point</a:t>
            </a:r>
          </a:p>
          <a:p>
            <a:r>
              <a:rPr lang="en-AU" sz="2000" dirty="0"/>
              <a:t>Get Data Source</a:t>
            </a:r>
          </a:p>
          <a:p>
            <a:r>
              <a:rPr lang="en-AU" sz="2000" dirty="0"/>
              <a:t>Get DPM Server Capacity</a:t>
            </a:r>
          </a:p>
          <a:p>
            <a:r>
              <a:rPr lang="en-AU" sz="2000" dirty="0"/>
              <a:t>Get Recovery Point</a:t>
            </a:r>
          </a:p>
          <a:p>
            <a:r>
              <a:rPr lang="en-AU" sz="2000" dirty="0"/>
              <a:t>Protect Data Source</a:t>
            </a:r>
          </a:p>
          <a:p>
            <a:r>
              <a:rPr lang="en-AU" sz="2000" dirty="0"/>
              <a:t>Recover SharePoint</a:t>
            </a:r>
          </a:p>
          <a:p>
            <a:r>
              <a:rPr lang="en-AU" sz="2000" dirty="0"/>
              <a:t>Recover SQL</a:t>
            </a:r>
          </a:p>
          <a:p>
            <a:r>
              <a:rPr lang="en-AU" sz="2000" dirty="0"/>
              <a:t>Recover VM</a:t>
            </a:r>
          </a:p>
          <a:p>
            <a:endParaRPr lang="en-AU"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936" y="1681890"/>
            <a:ext cx="4752528" cy="3403294"/>
          </a:xfrm>
          <a:prstGeom prst="rect">
            <a:avLst/>
          </a:prstGeom>
        </p:spPr>
      </p:pic>
    </p:spTree>
    <p:extLst>
      <p:ext uri="{BB962C8B-B14F-4D97-AF65-F5344CB8AC3E}">
        <p14:creationId xmlns:p14="http://schemas.microsoft.com/office/powerpoint/2010/main" val="111809628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b="1" dirty="0" smtClean="0"/>
              <a:t>Connect DPM to Scorch</a:t>
            </a:r>
            <a:endParaRPr lang="en-US" b="1" dirty="0"/>
          </a:p>
        </p:txBody>
      </p:sp>
      <p:sp>
        <p:nvSpPr>
          <p:cNvPr id="3" name="Text Placeholder 2"/>
          <p:cNvSpPr>
            <a:spLocks noGrp="1"/>
          </p:cNvSpPr>
          <p:nvPr>
            <p:ph type="body" idx="1"/>
          </p:nvPr>
        </p:nvSpPr>
        <p:spPr/>
        <p:txBody>
          <a:bodyPr>
            <a:normAutofit/>
          </a:bodyPr>
          <a:lstStyle/>
          <a:p>
            <a:r>
              <a:rPr lang="en-AU" sz="3600" dirty="0" smtClean="0"/>
              <a:t>demo</a:t>
            </a:r>
            <a:endParaRPr lang="en-AU" sz="3600" dirty="0"/>
          </a:p>
        </p:txBody>
      </p:sp>
    </p:spTree>
    <p:extLst>
      <p:ext uri="{BB962C8B-B14F-4D97-AF65-F5344CB8AC3E}">
        <p14:creationId xmlns:p14="http://schemas.microsoft.com/office/powerpoint/2010/main" val="331267933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b="1" dirty="0" smtClean="0"/>
              <a:t>Automate Protection</a:t>
            </a:r>
            <a:endParaRPr lang="en-US" b="1" dirty="0"/>
          </a:p>
        </p:txBody>
      </p:sp>
      <p:sp>
        <p:nvSpPr>
          <p:cNvPr id="3" name="Text Placeholder 2"/>
          <p:cNvSpPr>
            <a:spLocks noGrp="1"/>
          </p:cNvSpPr>
          <p:nvPr>
            <p:ph type="body" idx="1"/>
          </p:nvPr>
        </p:nvSpPr>
        <p:spPr/>
        <p:txBody>
          <a:bodyPr>
            <a:normAutofit/>
          </a:bodyPr>
          <a:lstStyle/>
          <a:p>
            <a:r>
              <a:rPr lang="en-AU" sz="3600" dirty="0" smtClean="0"/>
              <a:t>demo</a:t>
            </a:r>
            <a:endParaRPr lang="en-AU" sz="3600" dirty="0"/>
          </a:p>
        </p:txBody>
      </p:sp>
    </p:spTree>
    <p:extLst>
      <p:ext uri="{BB962C8B-B14F-4D97-AF65-F5344CB8AC3E}">
        <p14:creationId xmlns:p14="http://schemas.microsoft.com/office/powerpoint/2010/main" val="331267933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b="1" dirty="0" smtClean="0"/>
              <a:t>Web Console Protection</a:t>
            </a:r>
            <a:endParaRPr lang="en-US" b="1" dirty="0"/>
          </a:p>
        </p:txBody>
      </p:sp>
      <p:sp>
        <p:nvSpPr>
          <p:cNvPr id="3" name="Text Placeholder 2"/>
          <p:cNvSpPr>
            <a:spLocks noGrp="1"/>
          </p:cNvSpPr>
          <p:nvPr>
            <p:ph type="body" idx="1"/>
          </p:nvPr>
        </p:nvSpPr>
        <p:spPr/>
        <p:txBody>
          <a:bodyPr/>
          <a:lstStyle/>
          <a:p>
            <a:pPr lvl="0"/>
            <a:r>
              <a:rPr lang="en-AU" sz="3600" dirty="0" smtClean="0">
                <a:solidFill>
                  <a:srgbClr val="FFFFFF"/>
                </a:solidFill>
              </a:rPr>
              <a:t>demo</a:t>
            </a:r>
            <a:endParaRPr lang="en-AU" sz="3600" dirty="0">
              <a:solidFill>
                <a:srgbClr val="FFFFFF"/>
              </a:solidFill>
            </a:endParaRPr>
          </a:p>
        </p:txBody>
      </p:sp>
    </p:spTree>
    <p:extLst>
      <p:ext uri="{BB962C8B-B14F-4D97-AF65-F5344CB8AC3E}">
        <p14:creationId xmlns:p14="http://schemas.microsoft.com/office/powerpoint/2010/main" val="62977129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b="1" dirty="0" smtClean="0"/>
              <a:t>Automate Backup Snap</a:t>
            </a:r>
            <a:endParaRPr lang="en-US" b="1" dirty="0"/>
          </a:p>
        </p:txBody>
      </p:sp>
      <p:sp>
        <p:nvSpPr>
          <p:cNvPr id="3" name="Text Placeholder 2"/>
          <p:cNvSpPr>
            <a:spLocks noGrp="1"/>
          </p:cNvSpPr>
          <p:nvPr>
            <p:ph type="body" idx="1"/>
          </p:nvPr>
        </p:nvSpPr>
        <p:spPr/>
        <p:txBody>
          <a:bodyPr/>
          <a:lstStyle/>
          <a:p>
            <a:pPr lvl="0"/>
            <a:r>
              <a:rPr lang="en-AU" sz="3600" dirty="0" smtClean="0">
                <a:solidFill>
                  <a:srgbClr val="FFFFFF"/>
                </a:solidFill>
              </a:rPr>
              <a:t>demo</a:t>
            </a:r>
            <a:endParaRPr lang="en-AU" sz="3600" dirty="0">
              <a:solidFill>
                <a:srgbClr val="FFFFFF"/>
              </a:solidFill>
            </a:endParaRPr>
          </a:p>
        </p:txBody>
      </p:sp>
    </p:spTree>
    <p:extLst>
      <p:ext uri="{BB962C8B-B14F-4D97-AF65-F5344CB8AC3E}">
        <p14:creationId xmlns:p14="http://schemas.microsoft.com/office/powerpoint/2010/main" val="62977129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b="1" dirty="0" smtClean="0"/>
              <a:t>Automate Recovery</a:t>
            </a:r>
            <a:endParaRPr lang="en-US" b="1" dirty="0"/>
          </a:p>
        </p:txBody>
      </p:sp>
      <p:sp>
        <p:nvSpPr>
          <p:cNvPr id="3" name="Text Placeholder 2"/>
          <p:cNvSpPr>
            <a:spLocks noGrp="1"/>
          </p:cNvSpPr>
          <p:nvPr>
            <p:ph type="body" idx="1"/>
          </p:nvPr>
        </p:nvSpPr>
        <p:spPr/>
        <p:txBody>
          <a:bodyPr/>
          <a:lstStyle/>
          <a:p>
            <a:pPr lvl="0"/>
            <a:r>
              <a:rPr lang="en-AU" sz="3600" dirty="0" smtClean="0">
                <a:solidFill>
                  <a:srgbClr val="FFFFFF"/>
                </a:solidFill>
              </a:rPr>
              <a:t>demo</a:t>
            </a:r>
            <a:endParaRPr lang="en-AU" sz="3600" dirty="0">
              <a:solidFill>
                <a:srgbClr val="FFFFFF"/>
              </a:solidFill>
            </a:endParaRPr>
          </a:p>
        </p:txBody>
      </p:sp>
    </p:spTree>
    <p:extLst>
      <p:ext uri="{BB962C8B-B14F-4D97-AF65-F5344CB8AC3E}">
        <p14:creationId xmlns:p14="http://schemas.microsoft.com/office/powerpoint/2010/main" val="62977129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p:txBody>
          <a:bodyPr>
            <a:normAutofit/>
          </a:bodyPr>
          <a:lstStyle/>
          <a:p>
            <a:r>
              <a:rPr lang="en-US" b="1" dirty="0" smtClean="0"/>
              <a:t>SharePoint Backup/Recovery</a:t>
            </a:r>
            <a:endParaRPr lang="en-US" b="1" dirty="0"/>
          </a:p>
        </p:txBody>
      </p:sp>
      <p:sp>
        <p:nvSpPr>
          <p:cNvPr id="3" name="Text Placeholder 2"/>
          <p:cNvSpPr>
            <a:spLocks noGrp="1"/>
          </p:cNvSpPr>
          <p:nvPr>
            <p:ph type="body" idx="1"/>
          </p:nvPr>
        </p:nvSpPr>
        <p:spPr/>
        <p:txBody>
          <a:bodyPr/>
          <a:lstStyle/>
          <a:p>
            <a:pPr lvl="0"/>
            <a:r>
              <a:rPr lang="en-AU" sz="3600" dirty="0" smtClean="0">
                <a:solidFill>
                  <a:srgbClr val="FFFFFF"/>
                </a:solidFill>
              </a:rPr>
              <a:t>demo</a:t>
            </a:r>
            <a:endParaRPr lang="en-AU" sz="3600" dirty="0">
              <a:solidFill>
                <a:srgbClr val="FFFFFF"/>
              </a:solidFill>
            </a:endParaRPr>
          </a:p>
        </p:txBody>
      </p:sp>
    </p:spTree>
    <p:extLst>
      <p:ext uri="{BB962C8B-B14F-4D97-AF65-F5344CB8AC3E}">
        <p14:creationId xmlns:p14="http://schemas.microsoft.com/office/powerpoint/2010/main" val="62977129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503052" y="1755499"/>
            <a:ext cx="4504593" cy="4415443"/>
          </a:xfrm>
          <a:prstGeom prst="ellipse">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3500000" scaled="1"/>
            <a:tileRect/>
          </a:gra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fontAlgn="base">
              <a:spcBef>
                <a:spcPct val="0"/>
              </a:spcBef>
              <a:spcAft>
                <a:spcPct val="0"/>
              </a:spcAft>
            </a:pPr>
            <a:endParaRPr lang="en-US" sz="1700" dirty="0">
              <a:gradFill>
                <a:gsLst>
                  <a:gs pos="0">
                    <a:srgbClr val="FFFFFF"/>
                  </a:gs>
                  <a:gs pos="100000">
                    <a:srgbClr val="FFFFFF"/>
                  </a:gs>
                </a:gsLst>
                <a:lin ang="5400000" scaled="0"/>
              </a:gradFill>
            </a:endParaRPr>
          </a:p>
        </p:txBody>
      </p:sp>
      <p:sp>
        <p:nvSpPr>
          <p:cNvPr id="3" name="Title 1"/>
          <p:cNvSpPr>
            <a:spLocks noGrp="1"/>
          </p:cNvSpPr>
          <p:nvPr>
            <p:ph type="title"/>
          </p:nvPr>
        </p:nvSpPr>
        <p:spPr>
          <a:xfrm>
            <a:off x="380980" y="68628"/>
            <a:ext cx="8686800" cy="1630361"/>
          </a:xfrm>
        </p:spPr>
        <p:txBody>
          <a:bodyPr>
            <a:normAutofit/>
          </a:bodyPr>
          <a:lstStyle/>
          <a:p>
            <a:pPr>
              <a:lnSpc>
                <a:spcPts val="3420"/>
              </a:lnSpc>
            </a:pPr>
            <a:r>
              <a:rPr lang="en-US" dirty="0" smtClean="0"/>
              <a:t>Service Manager + Orchestrator</a:t>
            </a:r>
            <a:endParaRPr lang="en-US" dirty="0"/>
          </a:p>
        </p:txBody>
      </p:sp>
      <p:grpSp>
        <p:nvGrpSpPr>
          <p:cNvPr id="4" name="Group 3"/>
          <p:cNvGrpSpPr/>
          <p:nvPr/>
        </p:nvGrpSpPr>
        <p:grpSpPr>
          <a:xfrm>
            <a:off x="1596661" y="2178319"/>
            <a:ext cx="3134185" cy="2881222"/>
            <a:chOff x="7925300" y="1931787"/>
            <a:chExt cx="4177825" cy="3149476"/>
          </a:xfrm>
        </p:grpSpPr>
        <p:grpSp>
          <p:nvGrpSpPr>
            <p:cNvPr id="5" name="Group 31"/>
            <p:cNvGrpSpPr/>
            <p:nvPr/>
          </p:nvGrpSpPr>
          <p:grpSpPr>
            <a:xfrm>
              <a:off x="8205549" y="3023868"/>
              <a:ext cx="2942178" cy="2057395"/>
              <a:chOff x="4866294" y="626051"/>
              <a:chExt cx="2148834" cy="1579392"/>
            </a:xfrm>
          </p:grpSpPr>
          <p:pic>
            <p:nvPicPr>
              <p:cNvPr id="8"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66294" y="626051"/>
                <a:ext cx="2148834" cy="1579392"/>
              </a:xfrm>
              <a:prstGeom prst="rect">
                <a:avLst/>
              </a:prstGeom>
              <a:noFill/>
              <a:ln w="9525">
                <a:noFill/>
                <a:miter lim="800000"/>
                <a:headEnd/>
                <a:tailEnd/>
              </a:ln>
            </p:spPr>
          </p:pic>
          <p:grpSp>
            <p:nvGrpSpPr>
              <p:cNvPr id="9" name="Group 67"/>
              <p:cNvGrpSpPr>
                <a:grpSpLocks/>
              </p:cNvGrpSpPr>
              <p:nvPr/>
            </p:nvGrpSpPr>
            <p:grpSpPr bwMode="auto">
              <a:xfrm>
                <a:off x="5000448" y="763120"/>
                <a:ext cx="672900" cy="733205"/>
                <a:chOff x="3644020" y="1771226"/>
                <a:chExt cx="593775" cy="646987"/>
              </a:xfrm>
            </p:grpSpPr>
            <p:pic>
              <p:nvPicPr>
                <p:cNvPr id="13" name="Picture 12" descr="112.png"/>
                <p:cNvPicPr>
                  <a:picLocks noChangeAspect="1"/>
                </p:cNvPicPr>
                <p:nvPr/>
              </p:nvPicPr>
              <p:blipFill>
                <a:blip r:embed="rId4" cstate="print"/>
                <a:srcRect b="5998"/>
                <a:stretch>
                  <a:fillRect/>
                </a:stretch>
              </p:blipFill>
              <p:spPr>
                <a:xfrm>
                  <a:off x="3725785" y="1771226"/>
                  <a:ext cx="512010" cy="480661"/>
                </a:xfrm>
                <a:prstGeom prst="rect">
                  <a:avLst/>
                </a:prstGeom>
                <a:effectLst>
                  <a:outerShdw blurRad="76200" dir="18900000" sy="23000" kx="-1200000" algn="bl" rotWithShape="0">
                    <a:prstClr val="black">
                      <a:alpha val="20000"/>
                    </a:prstClr>
                  </a:outerShdw>
                </a:effectLst>
              </p:spPr>
            </p:pic>
            <p:pic>
              <p:nvPicPr>
                <p:cNvPr id="14" name="Picture 13" descr="52.png"/>
                <p:cNvPicPr>
                  <a:picLocks noChangeAspect="1"/>
                </p:cNvPicPr>
                <p:nvPr/>
              </p:nvPicPr>
              <p:blipFill>
                <a:blip r:embed="rId5" cstate="print"/>
                <a:stretch>
                  <a:fillRect/>
                </a:stretch>
              </p:blipFill>
              <p:spPr bwMode="auto">
                <a:xfrm>
                  <a:off x="3644020" y="2033543"/>
                  <a:ext cx="400293" cy="384670"/>
                </a:xfrm>
                <a:prstGeom prst="rect">
                  <a:avLst/>
                </a:prstGeom>
                <a:noFill/>
                <a:ln>
                  <a:noFill/>
                </a:ln>
                <a:effectLst>
                  <a:outerShdw blurRad="76200" dir="18900000" sy="23000" kx="-1200000" algn="bl" rotWithShape="0">
                    <a:prstClr val="black">
                      <a:alpha val="20000"/>
                    </a:prstClr>
                  </a:outerShdw>
                </a:effectLst>
              </p:spPr>
            </p:pic>
          </p:grpSp>
          <p:grpSp>
            <p:nvGrpSpPr>
              <p:cNvPr id="10" name="Group 67"/>
              <p:cNvGrpSpPr/>
              <p:nvPr/>
            </p:nvGrpSpPr>
            <p:grpSpPr>
              <a:xfrm>
                <a:off x="5335946" y="825123"/>
                <a:ext cx="959148" cy="800361"/>
                <a:chOff x="4355096" y="2665717"/>
                <a:chExt cx="959148" cy="800361"/>
              </a:xfrm>
            </p:grpSpPr>
            <p:pic>
              <p:nvPicPr>
                <p:cNvPr id="11" name="Picture 10" descr="Picture1.png"/>
                <p:cNvPicPr>
                  <a:picLocks noChangeAspect="1"/>
                </p:cNvPicPr>
                <p:nvPr/>
              </p:nvPicPr>
              <p:blipFill>
                <a:blip r:embed="rId6" cstate="print"/>
                <a:stretch>
                  <a:fillRect/>
                </a:stretch>
              </p:blipFill>
              <p:spPr>
                <a:xfrm>
                  <a:off x="4629694" y="2665717"/>
                  <a:ext cx="684550" cy="716640"/>
                </a:xfrm>
                <a:prstGeom prst="rect">
                  <a:avLst/>
                </a:prstGeom>
              </p:spPr>
            </p:pic>
            <p:pic>
              <p:nvPicPr>
                <p:cNvPr id="12" name="Picture 11" descr="Configurations.png"/>
                <p:cNvPicPr>
                  <a:picLocks noChangeAspect="1"/>
                </p:cNvPicPr>
                <p:nvPr/>
              </p:nvPicPr>
              <p:blipFill>
                <a:blip r:embed="rId7" cstate="print"/>
                <a:srcRect b="11680"/>
                <a:stretch>
                  <a:fillRect/>
                </a:stretch>
              </p:blipFill>
              <p:spPr>
                <a:xfrm>
                  <a:off x="4355096" y="3114727"/>
                  <a:ext cx="397817" cy="351351"/>
                </a:xfrm>
                <a:prstGeom prst="rect">
                  <a:avLst/>
                </a:prstGeom>
                <a:effectLst>
                  <a:outerShdw blurRad="76200" dir="18900000" sy="23000" kx="-1200000" algn="bl" rotWithShape="0">
                    <a:prstClr val="black">
                      <a:alpha val="20000"/>
                    </a:prstClr>
                  </a:outerShdw>
                </a:effectLst>
              </p:spPr>
            </p:pic>
          </p:grpSp>
        </p:grpSp>
        <p:sp>
          <p:nvSpPr>
            <p:cNvPr id="6" name="TextBox 5"/>
            <p:cNvSpPr txBox="1"/>
            <p:nvPr/>
          </p:nvSpPr>
          <p:spPr>
            <a:xfrm>
              <a:off x="7925300" y="2620202"/>
              <a:ext cx="2091908" cy="249299"/>
            </a:xfrm>
            <a:prstGeom prst="rect">
              <a:avLst/>
            </a:prstGeom>
            <a:noFill/>
          </p:spPr>
          <p:txBody>
            <a:bodyPr wrap="none" lIns="0" tIns="0" rIns="0" bIns="0" rtlCol="0">
              <a:spAutoFit/>
            </a:bodyPr>
            <a:lstStyle/>
            <a:p>
              <a:pPr defTabSz="685891">
                <a:lnSpc>
                  <a:spcPct val="90000"/>
                </a:lnSpc>
                <a:defRPr/>
              </a:pPr>
              <a:r>
                <a:rPr lang="en-US" kern="0" dirty="0">
                  <a:solidFill>
                    <a:schemeClr val="bg1"/>
                  </a:solidFill>
                </a:rPr>
                <a:t>Service Manager</a:t>
              </a:r>
            </a:p>
          </p:txBody>
        </p:sp>
        <p:pic>
          <p:nvPicPr>
            <p:cNvPr id="7" name="Picture 8" descr="C:\Program Files\Microsoft Resource DVD Artwork\DVD_ART\BoxShots_Logos\Systems Center Data Protection Manager\Systems Center Data Protection Manager logo black.png"/>
            <p:cNvPicPr>
              <a:picLocks noChangeAspect="1" noChangeArrowheads="1"/>
            </p:cNvPicPr>
            <p:nvPr/>
          </p:nvPicPr>
          <p:blipFill rotWithShape="1">
            <a:blip r:embed="rId8" cstate="print">
              <a:lum bright="70000" contrast="-70000"/>
              <a:extLst>
                <a:ext uri="{BEBA8EAE-BF5A-486C-A8C5-ECC9F3942E4B}">
                  <a14:imgProps xmlns:a14="http://schemas.microsoft.com/office/drawing/2010/main">
                    <a14:imgLayer r:embed="rId9">
                      <a14:imgEffect>
                        <a14:colorTemperature colorTemp="7200"/>
                      </a14:imgEffect>
                      <a14:imgEffect>
                        <a14:saturation sat="400000"/>
                      </a14:imgEffect>
                    </a14:imgLayer>
                  </a14:imgProps>
                </a:ext>
              </a:extLst>
            </a:blip>
            <a:srcRect b="35147"/>
            <a:stretch/>
          </p:blipFill>
          <p:spPr bwMode="auto">
            <a:xfrm>
              <a:off x="7925300" y="1931787"/>
              <a:ext cx="4177825" cy="688415"/>
            </a:xfrm>
            <a:prstGeom prst="rect">
              <a:avLst/>
            </a:prstGeom>
            <a:noFill/>
            <a:ln w="9525">
              <a:noFill/>
              <a:miter lim="800000"/>
              <a:headEnd/>
              <a:tailEnd/>
            </a:ln>
          </p:spPr>
        </p:pic>
      </p:grpSp>
      <p:sp>
        <p:nvSpPr>
          <p:cNvPr id="15" name="Oval 14"/>
          <p:cNvSpPr/>
          <p:nvPr/>
        </p:nvSpPr>
        <p:spPr bwMode="auto">
          <a:xfrm>
            <a:off x="4037765" y="1650121"/>
            <a:ext cx="4628432" cy="4508496"/>
          </a:xfrm>
          <a:prstGeom prst="ellipse">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2700000" scaled="1"/>
            <a:tileRect/>
          </a:gra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fontAlgn="base">
              <a:spcBef>
                <a:spcPct val="0"/>
              </a:spcBef>
              <a:spcAft>
                <a:spcPct val="0"/>
              </a:spcAft>
            </a:pPr>
            <a:endParaRPr lang="en-US" sz="1700" dirty="0">
              <a:gradFill>
                <a:gsLst>
                  <a:gs pos="0">
                    <a:srgbClr val="FFFFFF"/>
                  </a:gs>
                  <a:gs pos="100000">
                    <a:srgbClr val="FFFFFF"/>
                  </a:gs>
                </a:gsLst>
                <a:lin ang="5400000" scaled="0"/>
              </a:gradFill>
            </a:endParaRPr>
          </a:p>
        </p:txBody>
      </p:sp>
      <p:grpSp>
        <p:nvGrpSpPr>
          <p:cNvPr id="16" name="Group 15"/>
          <p:cNvGrpSpPr/>
          <p:nvPr/>
        </p:nvGrpSpPr>
        <p:grpSpPr>
          <a:xfrm>
            <a:off x="5257610" y="1700823"/>
            <a:ext cx="2551706" cy="3427588"/>
            <a:chOff x="7287285" y="1026894"/>
            <a:chExt cx="3401388" cy="3806611"/>
          </a:xfrm>
        </p:grpSpPr>
        <p:grpSp>
          <p:nvGrpSpPr>
            <p:cNvPr id="17" name="Group 16"/>
            <p:cNvGrpSpPr/>
            <p:nvPr/>
          </p:nvGrpSpPr>
          <p:grpSpPr>
            <a:xfrm>
              <a:off x="7287285" y="1026894"/>
              <a:ext cx="3401388" cy="3806611"/>
              <a:chOff x="228600" y="1528157"/>
              <a:chExt cx="3401388" cy="3806611"/>
            </a:xfrm>
          </p:grpSpPr>
          <p:pic>
            <p:nvPicPr>
              <p:cNvPr id="19" name="Picture 18" descr="SysCnt-Orchestrator_R.ai"/>
              <p:cNvPicPr>
                <a:picLocks noChangeAspect="1"/>
              </p:cNvPicPr>
              <p:nvPr/>
            </p:nvPicPr>
            <p:blipFill rotWithShape="1">
              <a:blip r:embed="rId10" cstate="print"/>
              <a:srcRect l="21459"/>
              <a:stretch/>
            </p:blipFill>
            <p:spPr>
              <a:xfrm>
                <a:off x="228600" y="1528157"/>
                <a:ext cx="3401388" cy="1753978"/>
              </a:xfrm>
              <a:prstGeom prst="rect">
                <a:avLst/>
              </a:prstGeom>
              <a:effectLst>
                <a:outerShdw blurRad="50800" dist="25400" dir="2700000">
                  <a:srgbClr val="000000">
                    <a:alpha val="76000"/>
                  </a:srgbClr>
                </a:outerShdw>
              </a:effectLst>
            </p:spPr>
          </p:pic>
          <p:pic>
            <p:nvPicPr>
              <p:cNvPr id="20" name="Picture 19" descr="Connecting systems icon.png"/>
              <p:cNvPicPr>
                <a:picLocks noChangeAspect="1"/>
              </p:cNvPicPr>
              <p:nvPr/>
            </p:nvPicPr>
            <p:blipFill>
              <a:blip r:embed="rId11" cstate="print"/>
              <a:stretch>
                <a:fillRect/>
              </a:stretch>
            </p:blipFill>
            <p:spPr>
              <a:xfrm>
                <a:off x="488720" y="2673535"/>
                <a:ext cx="2773854" cy="2661233"/>
              </a:xfrm>
              <a:prstGeom prst="rect">
                <a:avLst/>
              </a:prstGeom>
            </p:spPr>
          </p:pic>
        </p:grpSp>
        <p:pic>
          <p:nvPicPr>
            <p:cNvPr id="18" name="Picture 17" descr="people icon .png"/>
            <p:cNvPicPr>
              <a:picLocks noChangeAspect="1"/>
            </p:cNvPicPr>
            <p:nvPr/>
          </p:nvPicPr>
          <p:blipFill>
            <a:blip r:embed="rId12" cstate="print"/>
            <a:stretch>
              <a:fillRect/>
            </a:stretch>
          </p:blipFill>
          <p:spPr>
            <a:xfrm>
              <a:off x="8439974" y="3381210"/>
              <a:ext cx="545511" cy="545511"/>
            </a:xfrm>
            <a:prstGeom prst="rect">
              <a:avLst/>
            </a:prstGeom>
          </p:spPr>
        </p:pic>
      </p:grpSp>
      <p:sp>
        <p:nvSpPr>
          <p:cNvPr id="21" name="Rectangle 20"/>
          <p:cNvSpPr/>
          <p:nvPr/>
        </p:nvSpPr>
        <p:spPr>
          <a:xfrm>
            <a:off x="5295342" y="4754358"/>
            <a:ext cx="2949066" cy="807924"/>
          </a:xfrm>
          <a:prstGeom prst="rect">
            <a:avLst/>
          </a:prstGeom>
        </p:spPr>
        <p:txBody>
          <a:bodyPr wrap="square" lIns="68589" tIns="34295" rIns="68589" bIns="34295">
            <a:spAutoFit/>
          </a:bodyPr>
          <a:lstStyle/>
          <a:p>
            <a:r>
              <a:rPr lang="en-US" sz="1600" dirty="0" smtClean="0">
                <a:solidFill>
                  <a:schemeClr val="bg1"/>
                </a:solidFill>
              </a:rPr>
              <a:t>Systems Automation for IT Pros</a:t>
            </a:r>
          </a:p>
          <a:p>
            <a:r>
              <a:rPr lang="en-US" sz="1600" dirty="0" smtClean="0">
                <a:solidFill>
                  <a:schemeClr val="bg1"/>
                </a:solidFill>
              </a:rPr>
              <a:t>Heterogeneous Support</a:t>
            </a:r>
          </a:p>
          <a:p>
            <a:r>
              <a:rPr lang="en-US" sz="1600" dirty="0" smtClean="0">
                <a:solidFill>
                  <a:schemeClr val="bg1"/>
                </a:solidFill>
              </a:rPr>
              <a:t>Extensible</a:t>
            </a:r>
          </a:p>
        </p:txBody>
      </p:sp>
      <p:sp>
        <p:nvSpPr>
          <p:cNvPr id="22" name="Rectangle 21"/>
          <p:cNvSpPr/>
          <p:nvPr/>
        </p:nvSpPr>
        <p:spPr>
          <a:xfrm>
            <a:off x="1084464" y="4778690"/>
            <a:ext cx="3226946" cy="561702"/>
          </a:xfrm>
          <a:prstGeom prst="rect">
            <a:avLst/>
          </a:prstGeom>
        </p:spPr>
        <p:txBody>
          <a:bodyPr wrap="square" lIns="68589" tIns="34295" rIns="68589" bIns="34295">
            <a:spAutoFit/>
          </a:bodyPr>
          <a:lstStyle/>
          <a:p>
            <a:r>
              <a:rPr lang="en-US" sz="1600" dirty="0" smtClean="0">
                <a:solidFill>
                  <a:schemeClr val="bg1"/>
                </a:solidFill>
              </a:rPr>
              <a:t>Self Service Request </a:t>
            </a:r>
            <a:r>
              <a:rPr lang="en-US" sz="1600" dirty="0">
                <a:solidFill>
                  <a:schemeClr val="bg1"/>
                </a:solidFill>
              </a:rPr>
              <a:t>Management</a:t>
            </a:r>
          </a:p>
          <a:p>
            <a:r>
              <a:rPr lang="en-US" sz="1600" dirty="0" smtClean="0">
                <a:solidFill>
                  <a:schemeClr val="bg1"/>
                </a:solidFill>
              </a:rPr>
              <a:t>Standardized IT Process Automation</a:t>
            </a:r>
          </a:p>
        </p:txBody>
      </p:sp>
      <p:pic>
        <p:nvPicPr>
          <p:cNvPr id="23" name="Picture 3" descr="C:\Program Files\Microsoft Resource DVD Artwork\DVD_ART\Artwork_Imagery\Shapes and Graphics\Internet Cloud\cloud 2.png"/>
          <p:cNvPicPr>
            <a:picLocks noChangeAspect="1" noChangeArrowheads="1"/>
          </p:cNvPicPr>
          <p:nvPr/>
        </p:nvPicPr>
        <p:blipFill>
          <a:blip r:embed="rId13" cstate="print"/>
          <a:srcRect/>
          <a:stretch>
            <a:fillRect/>
          </a:stretch>
        </p:blipFill>
        <p:spPr bwMode="auto">
          <a:xfrm>
            <a:off x="3394505" y="2956163"/>
            <a:ext cx="2275538" cy="1918019"/>
          </a:xfrm>
          <a:prstGeom prst="rect">
            <a:avLst/>
          </a:prstGeom>
          <a:noFill/>
          <a:ln w="9525">
            <a:noFill/>
            <a:miter lim="800000"/>
            <a:headEnd/>
            <a:tailEnd/>
          </a:ln>
        </p:spPr>
      </p:pic>
    </p:spTree>
    <p:extLst>
      <p:ext uri="{BB962C8B-B14F-4D97-AF65-F5344CB8AC3E}">
        <p14:creationId xmlns:p14="http://schemas.microsoft.com/office/powerpoint/2010/main" val="111809628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80" y="-27383"/>
            <a:ext cx="8686800" cy="1630361"/>
          </a:xfrm>
        </p:spPr>
        <p:txBody>
          <a:bodyPr>
            <a:normAutofit/>
          </a:bodyPr>
          <a:lstStyle/>
          <a:p>
            <a:pPr>
              <a:lnSpc>
                <a:spcPts val="3420"/>
              </a:lnSpc>
            </a:pPr>
            <a:r>
              <a:rPr lang="en-US" dirty="0" smtClean="0"/>
              <a:t>SCSM and Orchestrator: Better Together</a:t>
            </a:r>
            <a:endParaRPr lang="en-US" dirty="0"/>
          </a:p>
        </p:txBody>
      </p:sp>
      <p:pic>
        <p:nvPicPr>
          <p:cNvPr id="3" name="Picture 2" descr="visio process chart 3.png"/>
          <p:cNvPicPr>
            <a:picLocks noChangeAspect="1"/>
          </p:cNvPicPr>
          <p:nvPr/>
        </p:nvPicPr>
        <p:blipFill>
          <a:blip r:embed="rId3" cstate="print"/>
          <a:stretch>
            <a:fillRect/>
          </a:stretch>
        </p:blipFill>
        <p:spPr>
          <a:xfrm>
            <a:off x="1289293" y="1714383"/>
            <a:ext cx="1093539" cy="926544"/>
          </a:xfrm>
          <a:prstGeom prst="rect">
            <a:avLst/>
          </a:prstGeom>
        </p:spPr>
      </p:pic>
      <p:sp>
        <p:nvSpPr>
          <p:cNvPr id="4" name="Curved Down Arrow 3"/>
          <p:cNvSpPr/>
          <p:nvPr/>
        </p:nvSpPr>
        <p:spPr bwMode="auto">
          <a:xfrm rot="10800000">
            <a:off x="570075" y="2201542"/>
            <a:ext cx="2412358" cy="601791"/>
          </a:xfrm>
          <a:prstGeom prst="curvedDown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fontAlgn="base">
              <a:spcBef>
                <a:spcPct val="0"/>
              </a:spcBef>
              <a:spcAft>
                <a:spcPct val="0"/>
              </a:spcAft>
            </a:pPr>
            <a:endParaRPr lang="en-US" sz="1700" dirty="0">
              <a:gradFill>
                <a:gsLst>
                  <a:gs pos="0">
                    <a:srgbClr val="FFFFFF"/>
                  </a:gs>
                  <a:gs pos="100000">
                    <a:srgbClr val="FFFFFF"/>
                  </a:gs>
                </a:gsLst>
                <a:lin ang="5400000" scaled="0"/>
              </a:gradFill>
            </a:endParaRPr>
          </a:p>
        </p:txBody>
      </p:sp>
      <p:sp>
        <p:nvSpPr>
          <p:cNvPr id="5" name="Left-Right Arrow 4"/>
          <p:cNvSpPr/>
          <p:nvPr/>
        </p:nvSpPr>
        <p:spPr bwMode="auto">
          <a:xfrm>
            <a:off x="558643" y="4317018"/>
            <a:ext cx="2629585" cy="575825"/>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fontAlgn="base">
              <a:spcBef>
                <a:spcPct val="0"/>
              </a:spcBef>
              <a:spcAft>
                <a:spcPct val="0"/>
              </a:spcAft>
            </a:pPr>
            <a:endParaRPr lang="en-US" sz="1700" dirty="0">
              <a:gradFill>
                <a:gsLst>
                  <a:gs pos="0">
                    <a:srgbClr val="FFFFFF"/>
                  </a:gs>
                  <a:gs pos="100000">
                    <a:srgbClr val="FFFFFF"/>
                  </a:gs>
                </a:gsLst>
                <a:lin ang="5400000" scaled="0"/>
              </a:gradFill>
            </a:endParaRPr>
          </a:p>
        </p:txBody>
      </p:sp>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079" y="3942624"/>
            <a:ext cx="1850713" cy="141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363363" y="2847008"/>
            <a:ext cx="2825664" cy="623258"/>
          </a:xfrm>
          <a:prstGeom prst="rect">
            <a:avLst/>
          </a:prstGeom>
        </p:spPr>
        <p:txBody>
          <a:bodyPr wrap="none" lIns="68589" tIns="34295" rIns="68589" bIns="34295">
            <a:spAutoFit/>
          </a:bodyPr>
          <a:lstStyle/>
          <a:p>
            <a:pPr algn="ctr"/>
            <a:r>
              <a:rPr lang="en-US" b="1" dirty="0" smtClean="0">
                <a:solidFill>
                  <a:schemeClr val="bg1"/>
                </a:solidFill>
              </a:rPr>
              <a:t>Service Manager Connector </a:t>
            </a:r>
          </a:p>
          <a:p>
            <a:pPr algn="ctr"/>
            <a:r>
              <a:rPr lang="en-US" b="1" dirty="0" smtClean="0">
                <a:solidFill>
                  <a:schemeClr val="bg1"/>
                </a:solidFill>
              </a:rPr>
              <a:t>for Orchestrator</a:t>
            </a:r>
            <a:endParaRPr lang="en-US" b="1" dirty="0">
              <a:solidFill>
                <a:schemeClr val="bg1"/>
              </a:solidFill>
            </a:endParaRPr>
          </a:p>
        </p:txBody>
      </p:sp>
      <p:sp>
        <p:nvSpPr>
          <p:cNvPr id="8" name="Rectangle 7"/>
          <p:cNvSpPr/>
          <p:nvPr/>
        </p:nvSpPr>
        <p:spPr>
          <a:xfrm>
            <a:off x="149064" y="5376848"/>
            <a:ext cx="3277134" cy="623258"/>
          </a:xfrm>
          <a:prstGeom prst="rect">
            <a:avLst/>
          </a:prstGeom>
        </p:spPr>
        <p:txBody>
          <a:bodyPr wrap="none" lIns="68589" tIns="34295" rIns="68589" bIns="34295">
            <a:spAutoFit/>
          </a:bodyPr>
          <a:lstStyle/>
          <a:p>
            <a:pPr algn="ctr"/>
            <a:r>
              <a:rPr lang="en-US" b="1" dirty="0" smtClean="0">
                <a:solidFill>
                  <a:schemeClr val="bg1"/>
                </a:solidFill>
              </a:rPr>
              <a:t>Orchestrator Integration Pack for</a:t>
            </a:r>
            <a:endParaRPr lang="en-US" b="1" dirty="0">
              <a:solidFill>
                <a:schemeClr val="bg1"/>
              </a:solidFill>
            </a:endParaRPr>
          </a:p>
          <a:p>
            <a:pPr algn="ctr"/>
            <a:r>
              <a:rPr lang="en-US" b="1" dirty="0" smtClean="0">
                <a:solidFill>
                  <a:schemeClr val="bg1"/>
                </a:solidFill>
              </a:rPr>
              <a:t>Service Manager</a:t>
            </a:r>
          </a:p>
        </p:txBody>
      </p:sp>
      <p:sp>
        <p:nvSpPr>
          <p:cNvPr id="9" name="Curved Down Arrow 8"/>
          <p:cNvSpPr/>
          <p:nvPr/>
        </p:nvSpPr>
        <p:spPr bwMode="auto">
          <a:xfrm>
            <a:off x="627240" y="1453670"/>
            <a:ext cx="2412358" cy="601791"/>
          </a:xfrm>
          <a:prstGeom prst="curvedDown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fontAlgn="base">
              <a:spcBef>
                <a:spcPct val="0"/>
              </a:spcBef>
              <a:spcAft>
                <a:spcPct val="0"/>
              </a:spcAft>
            </a:pPr>
            <a:endParaRPr lang="en-US" sz="1700" dirty="0">
              <a:gradFill>
                <a:gsLst>
                  <a:gs pos="0">
                    <a:srgbClr val="FFFFFF"/>
                  </a:gs>
                  <a:gs pos="100000">
                    <a:srgbClr val="FFFFFF"/>
                  </a:gs>
                </a:gsLst>
                <a:lin ang="5400000" scaled="0"/>
              </a:gradFill>
            </a:endParaRPr>
          </a:p>
        </p:txBody>
      </p:sp>
      <p:sp>
        <p:nvSpPr>
          <p:cNvPr id="10" name="Rectangle 9"/>
          <p:cNvSpPr/>
          <p:nvPr/>
        </p:nvSpPr>
        <p:spPr>
          <a:xfrm>
            <a:off x="3357126" y="1542085"/>
            <a:ext cx="5469132" cy="900257"/>
          </a:xfrm>
          <a:prstGeom prst="rect">
            <a:avLst/>
          </a:prstGeom>
        </p:spPr>
        <p:txBody>
          <a:bodyPr wrap="square" lIns="68589" tIns="34295" rIns="68589" bIns="34295">
            <a:spAutoFit/>
          </a:bodyPr>
          <a:lstStyle/>
          <a:p>
            <a:r>
              <a:rPr lang="en-US" dirty="0">
                <a:solidFill>
                  <a:schemeClr val="bg1"/>
                </a:solidFill>
              </a:rPr>
              <a:t>Uses NEW Orchestrator 2012 </a:t>
            </a:r>
            <a:r>
              <a:rPr lang="en-US" dirty="0" smtClean="0">
                <a:solidFill>
                  <a:schemeClr val="bg1"/>
                </a:solidFill>
              </a:rPr>
              <a:t>Web </a:t>
            </a:r>
            <a:r>
              <a:rPr lang="en-US" dirty="0">
                <a:solidFill>
                  <a:schemeClr val="bg1"/>
                </a:solidFill>
              </a:rPr>
              <a:t>Service to synchronize runbook definitions, invoke runbooks with parameters and get runbook results.  </a:t>
            </a:r>
          </a:p>
        </p:txBody>
      </p:sp>
      <p:sp>
        <p:nvSpPr>
          <p:cNvPr id="11" name="Rectangle 10"/>
          <p:cNvSpPr/>
          <p:nvPr/>
        </p:nvSpPr>
        <p:spPr>
          <a:xfrm>
            <a:off x="3357126" y="3945168"/>
            <a:ext cx="5469132" cy="1177255"/>
          </a:xfrm>
          <a:prstGeom prst="rect">
            <a:avLst/>
          </a:prstGeom>
        </p:spPr>
        <p:txBody>
          <a:bodyPr wrap="square" lIns="68589" tIns="34295" rIns="68589" bIns="34295">
            <a:spAutoFit/>
          </a:bodyPr>
          <a:lstStyle/>
          <a:p>
            <a:r>
              <a:rPr lang="en-US" dirty="0">
                <a:solidFill>
                  <a:schemeClr val="bg1"/>
                </a:solidFill>
              </a:rPr>
              <a:t>Uses Service Manager API to allow runbook authors to interact with Service Manager objects.  Allows Runbooks interact </a:t>
            </a:r>
            <a:r>
              <a:rPr lang="en-US" dirty="0" smtClean="0">
                <a:solidFill>
                  <a:schemeClr val="bg1"/>
                </a:solidFill>
              </a:rPr>
              <a:t>with, </a:t>
            </a:r>
            <a:r>
              <a:rPr lang="en-US" dirty="0">
                <a:solidFill>
                  <a:schemeClr val="bg1"/>
                </a:solidFill>
              </a:rPr>
              <a:t>Service Manager Work Items, use Service Manager Templates, interact with attachments, etc.  </a:t>
            </a:r>
          </a:p>
        </p:txBody>
      </p:sp>
    </p:spTree>
    <p:extLst>
      <p:ext uri="{BB962C8B-B14F-4D97-AF65-F5344CB8AC3E}">
        <p14:creationId xmlns:p14="http://schemas.microsoft.com/office/powerpoint/2010/main" val="103372263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2"/>
          <p:cNvSpPr>
            <a:spLocks noGrp="1"/>
          </p:cNvSpPr>
          <p:nvPr>
            <p:ph type="ftr" sz="quarter" idx="11"/>
          </p:nvPr>
        </p:nvSpPr>
        <p:spPr>
          <a:xfrm>
            <a:off x="5943600" y="6356351"/>
            <a:ext cx="2895600" cy="365125"/>
          </a:xfrm>
        </p:spPr>
        <p:txBody>
          <a:bodyPr/>
          <a:lstStyle/>
          <a:p>
            <a:r>
              <a:rPr lang="en-AU" smtClean="0"/>
              <a:t>(c) 2011 Microsoft. All rights reserved.</a:t>
            </a:r>
            <a:endParaRPr lang="en-AU"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1239"/>
            <a:ext cx="9144000" cy="6535523"/>
          </a:xfrm>
          <a:prstGeom prst="rect">
            <a:avLst/>
          </a:prstGeom>
        </p:spPr>
      </p:pic>
    </p:spTree>
    <p:extLst>
      <p:ext uri="{BB962C8B-B14F-4D97-AF65-F5344CB8AC3E}">
        <p14:creationId xmlns:p14="http://schemas.microsoft.com/office/powerpoint/2010/main" val="103372263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457200" y="332656"/>
            <a:ext cx="8229600" cy="1143000"/>
          </a:xfrm>
        </p:spPr>
        <p:txBody>
          <a:bodyPr/>
          <a:lstStyle/>
          <a:p>
            <a:r>
              <a:rPr lang="en-US" dirty="0" smtClean="0"/>
              <a:t>Agenda</a:t>
            </a:r>
            <a:endParaRPr lang="en-US" dirty="0"/>
          </a:p>
        </p:txBody>
      </p:sp>
      <p:sp>
        <p:nvSpPr>
          <p:cNvPr id="15" name="Text Placeholder 2"/>
          <p:cNvSpPr>
            <a:spLocks noGrp="1"/>
          </p:cNvSpPr>
          <p:nvPr>
            <p:ph idx="1"/>
          </p:nvPr>
        </p:nvSpPr>
        <p:spPr>
          <a:xfrm>
            <a:off x="457200" y="1508787"/>
            <a:ext cx="8229600" cy="4525963"/>
          </a:xfrm>
        </p:spPr>
        <p:txBody>
          <a:bodyPr>
            <a:normAutofit/>
          </a:bodyPr>
          <a:lstStyle/>
          <a:p>
            <a:r>
              <a:rPr lang="en-US" dirty="0"/>
              <a:t>Why you still need backup in the datacenter and private cloud.</a:t>
            </a:r>
          </a:p>
          <a:p>
            <a:r>
              <a:rPr lang="en-US" dirty="0"/>
              <a:t>DPM 2010 and Orchestrator 2012</a:t>
            </a:r>
          </a:p>
          <a:p>
            <a:r>
              <a:rPr lang="en-US" dirty="0"/>
              <a:t>Private Cloud Backup workloads</a:t>
            </a:r>
          </a:p>
          <a:p>
            <a:r>
              <a:rPr lang="en-US" dirty="0"/>
              <a:t>Automating backup and recovery with DPM and </a:t>
            </a:r>
            <a:r>
              <a:rPr lang="en-US" dirty="0" smtClean="0"/>
              <a:t>Orchestrator</a:t>
            </a:r>
          </a:p>
          <a:p>
            <a:r>
              <a:rPr lang="en-US" dirty="0" smtClean="0"/>
              <a:t>Integration with Service Manager 2012</a:t>
            </a:r>
            <a:endParaRPr lang="en-US" dirty="0"/>
          </a:p>
          <a:p>
            <a:endParaRPr lang="en-US" dirty="0" smtClean="0"/>
          </a:p>
        </p:txBody>
      </p:sp>
      <p:sp>
        <p:nvSpPr>
          <p:cNvPr id="18" name="Footer Placeholder 4"/>
          <p:cNvSpPr>
            <a:spLocks noGrp="1"/>
          </p:cNvSpPr>
          <p:nvPr>
            <p:ph type="ftr" sz="quarter" idx="11"/>
          </p:nvPr>
        </p:nvSpPr>
        <p:spPr>
          <a:xfrm>
            <a:off x="5943600" y="6356351"/>
            <a:ext cx="2895600" cy="365125"/>
          </a:xfr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670043"/>
            <a:ext cx="7509520" cy="1143000"/>
          </a:xfrm>
        </p:spPr>
        <p:txBody>
          <a:bodyPr>
            <a:normAutofit fontScale="90000"/>
          </a:bodyPr>
          <a:lstStyle/>
          <a:p>
            <a:r>
              <a:rPr lang="en-US" dirty="0" smtClean="0"/>
              <a:t>By leveraging the entire system center suite, you can perform datacenter migration and failover</a:t>
            </a:r>
            <a:endParaRPr lang="en-US" dirty="0"/>
          </a:p>
        </p:txBody>
      </p:sp>
      <p:sp>
        <p:nvSpPr>
          <p:cNvPr id="3" name="Footer Placeholder 4"/>
          <p:cNvSpPr>
            <a:spLocks noGrp="1"/>
          </p:cNvSpPr>
          <p:nvPr>
            <p:ph type="ftr" sz="quarter" idx="11"/>
          </p:nvPr>
        </p:nvSpPr>
        <p:spPr>
          <a:xfrm>
            <a:off x="5943600" y="6356351"/>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3372263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coming in DPM 2012</a:t>
            </a:r>
            <a:endParaRPr lang="en-US" dirty="0"/>
          </a:p>
        </p:txBody>
      </p:sp>
      <p:sp>
        <p:nvSpPr>
          <p:cNvPr id="3" name="Text Placeholder 2"/>
          <p:cNvSpPr>
            <a:spLocks noGrp="1"/>
          </p:cNvSpPr>
          <p:nvPr>
            <p:ph idx="1"/>
          </p:nvPr>
        </p:nvSpPr>
        <p:spPr/>
        <p:txBody>
          <a:bodyPr/>
          <a:lstStyle/>
          <a:p>
            <a:r>
              <a:rPr lang="en-US" dirty="0" smtClean="0"/>
              <a:t>Centralized console. Manager 100 DPM server &amp; 50,000 protected data sources.</a:t>
            </a:r>
          </a:p>
          <a:p>
            <a:r>
              <a:rPr lang="en-US" dirty="0" smtClean="0"/>
              <a:t>Can protect apps that have their own VSS writers.</a:t>
            </a:r>
          </a:p>
          <a:p>
            <a:r>
              <a:rPr lang="en-US" dirty="0" smtClean="0"/>
              <a:t>Improved media management</a:t>
            </a:r>
          </a:p>
          <a:p>
            <a:r>
              <a:rPr lang="en-US" dirty="0" smtClean="0"/>
              <a:t>Certificate based authentication for non-trusted workloads</a:t>
            </a:r>
          </a:p>
          <a:p>
            <a:r>
              <a:rPr lang="en-US" dirty="0" smtClean="0"/>
              <a:t>RBAC</a:t>
            </a:r>
          </a:p>
          <a:p>
            <a:r>
              <a:rPr lang="en-US" dirty="0" smtClean="0"/>
              <a:t>Optimized SharePoint ILR</a:t>
            </a:r>
          </a:p>
        </p:txBody>
      </p:sp>
      <p:sp>
        <p:nvSpPr>
          <p:cNvPr id="4"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3768538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DPM 2012 Quick View Demo</a:t>
            </a:r>
            <a:endParaRPr lang="en-AU" dirty="0"/>
          </a:p>
        </p:txBody>
      </p:sp>
      <p:sp>
        <p:nvSpPr>
          <p:cNvPr id="3" name="Text Placeholder 2"/>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885446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689935"/>
            <a:ext cx="7653536" cy="1143000"/>
          </a:xfrm>
        </p:spPr>
        <p:txBody>
          <a:bodyPr>
            <a:normAutofit fontScale="90000"/>
          </a:bodyPr>
          <a:lstStyle/>
          <a:p>
            <a:r>
              <a:rPr lang="en-US" dirty="0" smtClean="0"/>
              <a:t>Automate the protection of new private cloud / datacenter applications as you automate their deployment</a:t>
            </a:r>
            <a:endParaRPr lang="en-US" dirty="0"/>
          </a:p>
        </p:txBody>
      </p:sp>
      <p:sp>
        <p:nvSpPr>
          <p:cNvPr id="3" name="Footer Placeholder 4"/>
          <p:cNvSpPr>
            <a:spLocks noGrp="1"/>
          </p:cNvSpPr>
          <p:nvPr>
            <p:ph type="ftr" sz="quarter" idx="11"/>
          </p:nvPr>
        </p:nvSpPr>
        <p:spPr>
          <a:xfrm>
            <a:off x="5943600" y="6376243"/>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3372263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normAutofit fontScale="90000"/>
          </a:bodyPr>
          <a:lstStyle/>
          <a:p>
            <a:r>
              <a:rPr lang="en-US" dirty="0" smtClean="0"/>
              <a:t>Modern Datacenters and Private Clouds are:</a:t>
            </a:r>
            <a:endParaRPr lang="en-US" dirty="0"/>
          </a:p>
        </p:txBody>
      </p:sp>
      <p:sp>
        <p:nvSpPr>
          <p:cNvPr id="3" name="Text Placeholder 2"/>
          <p:cNvSpPr>
            <a:spLocks noGrp="1"/>
          </p:cNvSpPr>
          <p:nvPr>
            <p:ph idx="1"/>
          </p:nvPr>
        </p:nvSpPr>
        <p:spPr>
          <a:xfrm>
            <a:off x="457200" y="1508787"/>
            <a:ext cx="8229600" cy="4525963"/>
          </a:xfrm>
        </p:spPr>
        <p:txBody>
          <a:bodyPr/>
          <a:lstStyle/>
          <a:p>
            <a:r>
              <a:rPr lang="en-US" dirty="0" smtClean="0"/>
              <a:t>Highly resilient</a:t>
            </a:r>
          </a:p>
          <a:p>
            <a:r>
              <a:rPr lang="en-US" dirty="0" smtClean="0"/>
              <a:t>Highly automated</a:t>
            </a:r>
          </a:p>
          <a:p>
            <a:endParaRPr lang="en-US" dirty="0" smtClean="0"/>
          </a:p>
        </p:txBody>
      </p:sp>
      <p:sp>
        <p:nvSpPr>
          <p:cNvPr id="4" name="Footer Placeholder 4"/>
          <p:cNvSpPr>
            <a:spLocks noGrp="1"/>
          </p:cNvSpPr>
          <p:nvPr>
            <p:ph type="ftr" sz="quarter" idx="11"/>
          </p:nvPr>
        </p:nvSpPr>
        <p:spPr>
          <a:xfrm>
            <a:off x="5943600" y="6356351"/>
            <a:ext cx="2895600" cy="365125"/>
          </a:xfrm>
        </p:spPr>
        <p:txBody>
          <a:bodyPr/>
          <a:lstStyle/>
          <a:p>
            <a:r>
              <a:rPr lang="en-AU" smtClean="0"/>
              <a:t>(c) 2011 Microsoft. All rights reserved.</a:t>
            </a:r>
            <a:endParaRPr lang="en-AU"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1920" y="1426465"/>
            <a:ext cx="4950718" cy="4306792"/>
          </a:xfrm>
          <a:prstGeom prst="rect">
            <a:avLst/>
          </a:prstGeom>
        </p:spPr>
      </p:pic>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628800"/>
            <a:ext cx="7581528" cy="2808312"/>
          </a:xfrm>
        </p:spPr>
        <p:txBody>
          <a:bodyPr>
            <a:noAutofit/>
          </a:bodyPr>
          <a:lstStyle/>
          <a:p>
            <a:r>
              <a:rPr lang="en-US" sz="4000" dirty="0" smtClean="0"/>
              <a:t>Important to remember: </a:t>
            </a:r>
            <a:br>
              <a:rPr lang="en-US" sz="4000" dirty="0" smtClean="0"/>
            </a:br>
            <a:r>
              <a:rPr lang="en-US" sz="4000" dirty="0" smtClean="0"/>
              <a:t>Private cloud workloads </a:t>
            </a:r>
            <a:br>
              <a:rPr lang="en-US" sz="4000" dirty="0" smtClean="0"/>
            </a:br>
            <a:r>
              <a:rPr lang="en-US" sz="4000" dirty="0" smtClean="0"/>
              <a:t>are *still* traditional workloads</a:t>
            </a:r>
            <a:endParaRPr lang="en-US" sz="4000" dirty="0"/>
          </a:p>
        </p:txBody>
      </p:sp>
      <p:sp>
        <p:nvSpPr>
          <p:cNvPr id="3" name="Footer Placeholder 4"/>
          <p:cNvSpPr>
            <a:spLocks noGrp="1"/>
          </p:cNvSpPr>
          <p:nvPr>
            <p:ph type="ftr" sz="quarter" idx="11"/>
          </p:nvPr>
        </p:nvSpPr>
        <p:spPr>
          <a:xfrm>
            <a:off x="5943600" y="6356351"/>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dirty="0" smtClean="0"/>
              <a:t>Private Clouds do not protect you from:</a:t>
            </a:r>
            <a:endParaRPr lang="en-US" dirty="0"/>
          </a:p>
        </p:txBody>
      </p:sp>
      <p:sp>
        <p:nvSpPr>
          <p:cNvPr id="3" name="Text Placeholder 2"/>
          <p:cNvSpPr>
            <a:spLocks noGrp="1"/>
          </p:cNvSpPr>
          <p:nvPr>
            <p:ph idx="1"/>
          </p:nvPr>
        </p:nvSpPr>
        <p:spPr>
          <a:xfrm>
            <a:off x="457200" y="1508787"/>
            <a:ext cx="8229600" cy="4525963"/>
          </a:xfrm>
        </p:spPr>
        <p:txBody>
          <a:bodyPr/>
          <a:lstStyle/>
          <a:p>
            <a:r>
              <a:rPr lang="en-US" dirty="0"/>
              <a:t>Data corrupting malware</a:t>
            </a:r>
          </a:p>
          <a:p>
            <a:r>
              <a:rPr lang="en-US" dirty="0"/>
              <a:t>Unforced </a:t>
            </a:r>
            <a:r>
              <a:rPr lang="en-US" dirty="0" smtClean="0"/>
              <a:t>user errors</a:t>
            </a:r>
          </a:p>
          <a:p>
            <a:r>
              <a:rPr lang="en-US" dirty="0" smtClean="0"/>
              <a:t>Misbehaving applications</a:t>
            </a:r>
          </a:p>
          <a:p>
            <a:r>
              <a:rPr lang="en-US" dirty="0" smtClean="0"/>
              <a:t>Updates that go awry </a:t>
            </a:r>
            <a:endParaRPr lang="en-US" dirty="0"/>
          </a:p>
          <a:p>
            <a:endParaRPr lang="en-US" dirty="0" smtClean="0"/>
          </a:p>
        </p:txBody>
      </p:sp>
      <p:sp>
        <p:nvSpPr>
          <p:cNvPr id="4" name="Footer Placeholder 4"/>
          <p:cNvSpPr>
            <a:spLocks noGrp="1"/>
          </p:cNvSpPr>
          <p:nvPr>
            <p:ph type="ftr" sz="quarter" idx="11"/>
          </p:nvPr>
        </p:nvSpPr>
        <p:spPr>
          <a:xfrm>
            <a:off x="5943600" y="6356351"/>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36912"/>
            <a:ext cx="8229600" cy="1143000"/>
          </a:xfrm>
        </p:spPr>
        <p:txBody>
          <a:bodyPr>
            <a:noAutofit/>
          </a:bodyPr>
          <a:lstStyle/>
          <a:p>
            <a:r>
              <a:rPr lang="en-US" sz="4000" dirty="0" smtClean="0"/>
              <a:t>Majority of data restore scenarios are not related to hardware failure</a:t>
            </a:r>
            <a:endParaRPr lang="en-US" sz="4000" dirty="0"/>
          </a:p>
        </p:txBody>
      </p:sp>
      <p:sp>
        <p:nvSpPr>
          <p:cNvPr id="3" name="Footer Placeholder 4"/>
          <p:cNvSpPr>
            <a:spLocks noGrp="1"/>
          </p:cNvSpPr>
          <p:nvPr>
            <p:ph type="ftr" sz="quarter" idx="11"/>
          </p:nvPr>
        </p:nvSpPr>
        <p:spPr>
          <a:xfrm>
            <a:off x="5943600" y="6356351"/>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670043"/>
            <a:ext cx="8229600" cy="1143000"/>
          </a:xfrm>
        </p:spPr>
        <p:txBody>
          <a:bodyPr>
            <a:noAutofit/>
          </a:bodyPr>
          <a:lstStyle/>
          <a:p>
            <a:r>
              <a:rPr lang="en-US" sz="4000" dirty="0" smtClean="0"/>
              <a:t>Orchestration, Automation and</a:t>
            </a:r>
            <a:br>
              <a:rPr lang="en-US" sz="4000" dirty="0" smtClean="0"/>
            </a:br>
            <a:r>
              <a:rPr lang="en-US" sz="4000" dirty="0" smtClean="0"/>
              <a:t>Blue Collar / White Collar IT</a:t>
            </a:r>
            <a:endParaRPr lang="en-US" sz="4000" dirty="0"/>
          </a:p>
        </p:txBody>
      </p:sp>
      <p:sp>
        <p:nvSpPr>
          <p:cNvPr id="3" name="Footer Placeholder 4"/>
          <p:cNvSpPr>
            <a:spLocks noGrp="1"/>
          </p:cNvSpPr>
          <p:nvPr>
            <p:ph type="ftr" sz="quarter" idx="11"/>
          </p:nvPr>
        </p:nvSpPr>
        <p:spPr>
          <a:xfrm>
            <a:off x="5943600" y="6356351"/>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770019" y="1788618"/>
            <a:ext cx="886919" cy="4284924"/>
            <a:chOff x="1770017" y="1562986"/>
            <a:chExt cx="886919" cy="4284924"/>
          </a:xfrm>
        </p:grpSpPr>
        <p:cxnSp>
          <p:nvCxnSpPr>
            <p:cNvPr id="3" name="Straight Connector 2"/>
            <p:cNvCxnSpPr/>
            <p:nvPr/>
          </p:nvCxnSpPr>
          <p:spPr>
            <a:xfrm rot="16200000" flipH="1">
              <a:off x="-69114" y="3684182"/>
              <a:ext cx="4284924" cy="42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flipV="1">
              <a:off x="1770017" y="1879600"/>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795895" y="2666620"/>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1813147" y="3389953"/>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1813147" y="4088263"/>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813147" y="4786573"/>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813147" y="5571319"/>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069066" y="2075132"/>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103570" y="5262113"/>
              <a:ext cx="553366" cy="2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2" name="Picture 2" descr="D:\Pictures\- MediaBank\DPM2010\SysCnt-DPM2010_h_rgb_r.png"/>
          <p:cNvPicPr>
            <a:picLocks noChangeArrowheads="1"/>
          </p:cNvPicPr>
          <p:nvPr/>
        </p:nvPicPr>
        <p:blipFill>
          <a:blip r:embed="rId3">
            <a:extLst/>
          </a:blip>
          <a:srcRect/>
          <a:stretch>
            <a:fillRect/>
          </a:stretch>
        </p:blipFill>
        <p:spPr bwMode="auto">
          <a:xfrm>
            <a:off x="2830706" y="291843"/>
            <a:ext cx="3406987" cy="740664"/>
          </a:xfrm>
          <a:prstGeom prst="rect">
            <a:avLst/>
          </a:prstGeom>
          <a:extLst/>
        </p:spPr>
      </p:pic>
      <p:grpSp>
        <p:nvGrpSpPr>
          <p:cNvPr id="13" name="Group 12"/>
          <p:cNvGrpSpPr/>
          <p:nvPr/>
        </p:nvGrpSpPr>
        <p:grpSpPr>
          <a:xfrm>
            <a:off x="4696800" y="2126734"/>
            <a:ext cx="1960714" cy="1283079"/>
            <a:chOff x="4696800" y="1901102"/>
            <a:chExt cx="1960714" cy="1283078"/>
          </a:xfrm>
        </p:grpSpPr>
        <p:sp>
          <p:nvSpPr>
            <p:cNvPr id="14" name="Text Box 67"/>
            <p:cNvSpPr txBox="1">
              <a:spLocks noChangeArrowheads="1"/>
            </p:cNvSpPr>
            <p:nvPr/>
          </p:nvSpPr>
          <p:spPr bwMode="auto">
            <a:xfrm>
              <a:off x="4904086" y="1901102"/>
              <a:ext cx="1725142" cy="246215"/>
            </a:xfrm>
            <a:prstGeom prst="rect">
              <a:avLst/>
            </a:prstGeom>
            <a:noFill/>
            <a:ln w="9525">
              <a:noFill/>
              <a:miter lim="800000"/>
              <a:headEnd/>
              <a:tailEnd/>
            </a:ln>
            <a:effectLst/>
          </p:spPr>
          <p:txBody>
            <a:bodyPr wrap="none" lIns="91435" tIns="45717" rIns="91435" bIns="45717">
              <a:spAutoFit/>
            </a:bodyPr>
            <a:lstStyle/>
            <a:p>
              <a:pPr algn="l" rtl="0" eaLnBrk="0" hangingPunct="0">
                <a:defRPr/>
              </a:pPr>
              <a:r>
                <a:rPr lang="en-US" sz="1000" dirty="0">
                  <a:solidFill>
                    <a:schemeClr val="bg1"/>
                  </a:solidFill>
                  <a:effectLst>
                    <a:outerShdw blurRad="38100" dist="38100" dir="2700000" algn="tl">
                      <a:srgbClr val="000000">
                        <a:alpha val="43137"/>
                      </a:srgbClr>
                    </a:outerShdw>
                  </a:effectLst>
                  <a:latin typeface="Segoe"/>
                </a:rPr>
                <a:t>Online Snapshots </a:t>
              </a:r>
              <a:r>
                <a:rPr lang="en-US" sz="800" dirty="0">
                  <a:solidFill>
                    <a:schemeClr val="bg1"/>
                  </a:solidFill>
                  <a:effectLst>
                    <a:outerShdw blurRad="38100" dist="38100" dir="2700000" algn="tl">
                      <a:srgbClr val="000000">
                        <a:alpha val="43137"/>
                      </a:srgbClr>
                    </a:outerShdw>
                  </a:effectLst>
                  <a:latin typeface="Segoe"/>
                </a:rPr>
                <a:t>(up to 512)</a:t>
              </a:r>
            </a:p>
          </p:txBody>
        </p:sp>
        <p:grpSp>
          <p:nvGrpSpPr>
            <p:cNvPr id="15" name="Group 14"/>
            <p:cNvGrpSpPr/>
            <p:nvPr/>
          </p:nvGrpSpPr>
          <p:grpSpPr>
            <a:xfrm>
              <a:off x="5080192" y="2223673"/>
              <a:ext cx="1577322" cy="691184"/>
              <a:chOff x="4878173" y="1575080"/>
              <a:chExt cx="1577322" cy="691184"/>
            </a:xfrm>
          </p:grpSpPr>
          <p:sp>
            <p:nvSpPr>
              <p:cNvPr id="17" name="TextBox 89"/>
              <p:cNvSpPr txBox="1">
                <a:spLocks noChangeArrowheads="1"/>
              </p:cNvSpPr>
              <p:nvPr/>
            </p:nvSpPr>
            <p:spPr bwMode="auto">
              <a:xfrm>
                <a:off x="5525442" y="1575080"/>
                <a:ext cx="930053" cy="430880"/>
              </a:xfrm>
              <a:prstGeom prst="rect">
                <a:avLst/>
              </a:prstGeom>
              <a:noFill/>
              <a:ln w="9525">
                <a:noFill/>
                <a:miter lim="800000"/>
                <a:headEnd/>
                <a:tailEnd/>
              </a:ln>
            </p:spPr>
            <p:txBody>
              <a:bodyPr wrap="none" lIns="91435" tIns="45717" rIns="91435" bIns="45717">
                <a:spAutoFit/>
              </a:bodyPr>
              <a:lstStyle/>
              <a:p>
                <a:pPr algn="l" rtl="0" eaLnBrk="0" hangingPunct="0">
                  <a:defRPr/>
                </a:pPr>
                <a:r>
                  <a:rPr lang="en-US" sz="1100" dirty="0">
                    <a:solidFill>
                      <a:schemeClr val="bg1"/>
                    </a:solidFill>
                    <a:effectLst>
                      <a:outerShdw blurRad="38100" dist="38100" dir="2700000" algn="tl">
                        <a:srgbClr val="000000">
                          <a:alpha val="43137"/>
                        </a:srgbClr>
                      </a:outerShdw>
                    </a:effectLst>
                    <a:latin typeface="Segoe"/>
                  </a:rPr>
                  <a:t>Disk-based </a:t>
                </a:r>
              </a:p>
              <a:p>
                <a:pPr algn="l" rtl="0" eaLnBrk="0" hangingPunct="0">
                  <a:defRPr/>
                </a:pPr>
                <a:r>
                  <a:rPr lang="en-US" sz="1100" dirty="0" smtClean="0">
                    <a:solidFill>
                      <a:schemeClr val="bg1"/>
                    </a:solidFill>
                    <a:effectLst>
                      <a:outerShdw blurRad="38100" dist="38100" dir="2700000" algn="tl">
                        <a:srgbClr val="000000">
                          <a:alpha val="43137"/>
                        </a:srgbClr>
                      </a:outerShdw>
                    </a:effectLst>
                    <a:latin typeface="Segoe"/>
                  </a:rPr>
                  <a:t>Recovery</a:t>
                </a:r>
              </a:p>
            </p:txBody>
          </p:sp>
          <p:grpSp>
            <p:nvGrpSpPr>
              <p:cNvPr id="18" name="Group 17"/>
              <p:cNvGrpSpPr/>
              <p:nvPr/>
            </p:nvGrpSpPr>
            <p:grpSpPr>
              <a:xfrm>
                <a:off x="4878173" y="1640582"/>
                <a:ext cx="698536" cy="625682"/>
                <a:chOff x="5047509" y="1561560"/>
                <a:chExt cx="838220" cy="750798"/>
              </a:xfrm>
            </p:grpSpPr>
            <p:pic>
              <p:nvPicPr>
                <p:cNvPr id="19" name="Picture 64"/>
                <p:cNvPicPr>
                  <a:picLocks noChangeAspect="1" noChangeArrowheads="1"/>
                </p:cNvPicPr>
                <p:nvPr/>
              </p:nvPicPr>
              <p:blipFill>
                <a:blip r:embed="rId4"/>
                <a:srcRect/>
                <a:stretch>
                  <a:fillRect/>
                </a:stretch>
              </p:blipFill>
              <p:spPr bwMode="auto">
                <a:xfrm>
                  <a:off x="5047509" y="1561560"/>
                  <a:ext cx="500074" cy="368256"/>
                </a:xfrm>
                <a:prstGeom prst="rect">
                  <a:avLst/>
                </a:prstGeom>
                <a:noFill/>
                <a:ln w="9525">
                  <a:noFill/>
                  <a:miter lim="800000"/>
                  <a:headEnd/>
                  <a:tailEnd/>
                </a:ln>
              </p:spPr>
            </p:pic>
            <p:pic>
              <p:nvPicPr>
                <p:cNvPr id="20" name="Picture 65"/>
                <p:cNvPicPr>
                  <a:picLocks noChangeAspect="1" noChangeArrowheads="1"/>
                </p:cNvPicPr>
                <p:nvPr/>
              </p:nvPicPr>
              <p:blipFill>
                <a:blip r:embed="rId5" cstate="print"/>
                <a:srcRect/>
                <a:stretch>
                  <a:fillRect/>
                </a:stretch>
              </p:blipFill>
              <p:spPr bwMode="auto">
                <a:xfrm>
                  <a:off x="5131648" y="1656798"/>
                  <a:ext cx="501662" cy="368256"/>
                </a:xfrm>
                <a:prstGeom prst="rect">
                  <a:avLst/>
                </a:prstGeom>
                <a:noFill/>
                <a:ln w="9525">
                  <a:noFill/>
                  <a:miter lim="800000"/>
                  <a:headEnd/>
                  <a:tailEnd/>
                </a:ln>
              </p:spPr>
            </p:pic>
            <p:pic>
              <p:nvPicPr>
                <p:cNvPr id="21" name="Picture 66"/>
                <p:cNvPicPr>
                  <a:picLocks noChangeAspect="1" noChangeArrowheads="1"/>
                </p:cNvPicPr>
                <p:nvPr/>
              </p:nvPicPr>
              <p:blipFill>
                <a:blip r:embed="rId6"/>
                <a:srcRect/>
                <a:stretch>
                  <a:fillRect/>
                </a:stretch>
              </p:blipFill>
              <p:spPr bwMode="auto">
                <a:xfrm>
                  <a:off x="5215788" y="1752037"/>
                  <a:ext cx="501662" cy="369844"/>
                </a:xfrm>
                <a:prstGeom prst="rect">
                  <a:avLst/>
                </a:prstGeom>
                <a:noFill/>
                <a:ln w="9525">
                  <a:noFill/>
                  <a:miter lim="800000"/>
                  <a:headEnd/>
                  <a:tailEnd/>
                </a:ln>
              </p:spPr>
            </p:pic>
            <p:pic>
              <p:nvPicPr>
                <p:cNvPr id="22" name="Picture 67"/>
                <p:cNvPicPr>
                  <a:picLocks noChangeAspect="1" noChangeArrowheads="1"/>
                </p:cNvPicPr>
                <p:nvPr/>
              </p:nvPicPr>
              <p:blipFill>
                <a:blip r:embed="rId7"/>
                <a:srcRect/>
                <a:stretch>
                  <a:fillRect/>
                </a:stretch>
              </p:blipFill>
              <p:spPr bwMode="auto">
                <a:xfrm>
                  <a:off x="5299927" y="1848863"/>
                  <a:ext cx="501662" cy="368256"/>
                </a:xfrm>
                <a:prstGeom prst="rect">
                  <a:avLst/>
                </a:prstGeom>
                <a:noFill/>
                <a:ln w="9525">
                  <a:noFill/>
                  <a:miter lim="800000"/>
                  <a:headEnd/>
                  <a:tailEnd/>
                </a:ln>
              </p:spPr>
            </p:pic>
            <p:pic>
              <p:nvPicPr>
                <p:cNvPr id="23" name="Picture 68"/>
                <p:cNvPicPr>
                  <a:picLocks noChangeAspect="1" noChangeArrowheads="1"/>
                </p:cNvPicPr>
                <p:nvPr/>
              </p:nvPicPr>
              <p:blipFill>
                <a:blip r:embed="rId8"/>
                <a:srcRect/>
                <a:stretch>
                  <a:fillRect/>
                </a:stretch>
              </p:blipFill>
              <p:spPr bwMode="auto">
                <a:xfrm>
                  <a:off x="5384067" y="1944102"/>
                  <a:ext cx="501662" cy="368256"/>
                </a:xfrm>
                <a:prstGeom prst="rect">
                  <a:avLst/>
                </a:prstGeom>
                <a:noFill/>
                <a:ln w="9525">
                  <a:noFill/>
                  <a:miter lim="800000"/>
                  <a:headEnd/>
                  <a:tailEnd/>
                </a:ln>
              </p:spPr>
            </p:pic>
          </p:grpSp>
        </p:grpSp>
        <p:sp>
          <p:nvSpPr>
            <p:cNvPr id="16" name="AutoShape 69"/>
            <p:cNvSpPr>
              <a:spLocks noChangeArrowheads="1"/>
            </p:cNvSpPr>
            <p:nvPr/>
          </p:nvSpPr>
          <p:spPr bwMode="auto">
            <a:xfrm rot="19375050">
              <a:off x="4696800" y="2833620"/>
              <a:ext cx="660205" cy="350560"/>
            </a:xfrm>
            <a:prstGeom prst="rightArrow">
              <a:avLst>
                <a:gd name="adj1" fmla="val 64315"/>
                <a:gd name="adj2" fmla="val 66256"/>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685891" eaLnBrk="0" hangingPunct="0">
                <a:defRPr/>
              </a:pPr>
              <a:endParaRPr lang="en-GB" sz="700">
                <a:effectLst>
                  <a:outerShdw blurRad="38100" dist="38100" dir="2700000" algn="tl">
                    <a:srgbClr val="000000">
                      <a:alpha val="43137"/>
                    </a:srgbClr>
                  </a:outerShdw>
                </a:effectLst>
                <a:latin typeface="Segoe"/>
              </a:endParaRPr>
            </a:p>
          </p:txBody>
        </p:sp>
      </p:grpSp>
      <p:sp>
        <p:nvSpPr>
          <p:cNvPr id="24" name="Text Box 61"/>
          <p:cNvSpPr txBox="1">
            <a:spLocks noChangeArrowheads="1"/>
          </p:cNvSpPr>
          <p:nvPr/>
        </p:nvSpPr>
        <p:spPr bwMode="auto">
          <a:xfrm>
            <a:off x="2226197" y="2526950"/>
            <a:ext cx="1086349" cy="284697"/>
          </a:xfrm>
          <a:prstGeom prst="rect">
            <a:avLst/>
          </a:prstGeom>
          <a:noFill/>
          <a:ln w="9525">
            <a:noFill/>
            <a:miter lim="800000"/>
            <a:headEnd/>
            <a:tailEnd/>
          </a:ln>
          <a:effectLst/>
        </p:spPr>
        <p:txBody>
          <a:bodyPr wrap="square" lIns="68585" tIns="34292" rIns="68585" bIns="34292">
            <a:spAutoFit/>
          </a:bodyPr>
          <a:lstStyle/>
          <a:p>
            <a:pPr algn="l" rtl="0" eaLnBrk="0" hangingPunct="0">
              <a:defRPr/>
            </a:pPr>
            <a:r>
              <a:rPr lang="en-US" sz="700" dirty="0">
                <a:solidFill>
                  <a:srgbClr val="FFFFFF"/>
                </a:solidFill>
                <a:effectLst>
                  <a:outerShdw blurRad="38100" dist="38100" dir="2700000" algn="tl">
                    <a:srgbClr val="000000">
                      <a:alpha val="43137"/>
                    </a:srgbClr>
                  </a:outerShdw>
                </a:effectLst>
                <a:latin typeface="Segoe"/>
              </a:rPr>
              <a:t>Active Directory</a:t>
            </a:r>
            <a:r>
              <a:rPr lang="en-US" sz="700" baseline="30000" dirty="0">
                <a:solidFill>
                  <a:srgbClr val="FFFFFF"/>
                </a:solidFill>
                <a:effectLst>
                  <a:outerShdw blurRad="38100" dist="38100" dir="2700000" algn="tl">
                    <a:srgbClr val="000000">
                      <a:alpha val="43137"/>
                    </a:srgbClr>
                  </a:outerShdw>
                </a:effectLst>
                <a:latin typeface="Segoe"/>
              </a:rPr>
              <a:t>®</a:t>
            </a:r>
          </a:p>
          <a:p>
            <a:pPr algn="l" rtl="0" eaLnBrk="0" hangingPunct="0">
              <a:defRPr/>
            </a:pPr>
            <a:r>
              <a:rPr lang="en-US" sz="700" dirty="0">
                <a:solidFill>
                  <a:srgbClr val="FFFFFF"/>
                </a:solidFill>
                <a:effectLst>
                  <a:outerShdw blurRad="38100" dist="38100" dir="2700000" algn="tl">
                    <a:srgbClr val="000000">
                      <a:alpha val="43137"/>
                    </a:srgbClr>
                  </a:outerShdw>
                </a:effectLst>
                <a:latin typeface="Segoe"/>
              </a:rPr>
              <a:t>System State</a:t>
            </a:r>
          </a:p>
        </p:txBody>
      </p:sp>
      <p:grpSp>
        <p:nvGrpSpPr>
          <p:cNvPr id="25" name="Group 24"/>
          <p:cNvGrpSpPr/>
          <p:nvPr/>
        </p:nvGrpSpPr>
        <p:grpSpPr>
          <a:xfrm>
            <a:off x="234532" y="2503777"/>
            <a:ext cx="1702260" cy="518076"/>
            <a:chOff x="234531" y="2259228"/>
            <a:chExt cx="1702260" cy="555912"/>
          </a:xfrm>
        </p:grpSpPr>
        <p:pic>
          <p:nvPicPr>
            <p:cNvPr id="26" name="Picture 3"/>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234531" y="2447910"/>
              <a:ext cx="1128593" cy="286751"/>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7" name="Group 26"/>
            <p:cNvGrpSpPr/>
            <p:nvPr/>
          </p:nvGrpSpPr>
          <p:grpSpPr>
            <a:xfrm>
              <a:off x="1296588" y="2259228"/>
              <a:ext cx="640203" cy="555912"/>
              <a:chOff x="1705369" y="2022475"/>
              <a:chExt cx="708891" cy="615556"/>
            </a:xfrm>
          </p:grpSpPr>
          <p:pic>
            <p:nvPicPr>
              <p:cNvPr id="28" name="Picture 2" descr="D:\Projects\Microsoft\DPM_Deck\images\Vista (344).png"/>
              <p:cNvPicPr>
                <a:picLocks noChangeAspect="1" noChangeArrowheads="1"/>
              </p:cNvPicPr>
              <p:nvPr/>
            </p:nvPicPr>
            <p:blipFill>
              <a:blip r:embed="rId10" cstate="print"/>
              <a:srcRect/>
              <a:stretch>
                <a:fillRect/>
              </a:stretch>
            </p:blipFill>
            <p:spPr bwMode="auto">
              <a:xfrm>
                <a:off x="1705369" y="2022475"/>
                <a:ext cx="615556" cy="615556"/>
              </a:xfrm>
              <a:prstGeom prst="rect">
                <a:avLst/>
              </a:prstGeom>
              <a:noFill/>
            </p:spPr>
          </p:pic>
          <p:grpSp>
            <p:nvGrpSpPr>
              <p:cNvPr id="29" name="Group 16"/>
              <p:cNvGrpSpPr/>
              <p:nvPr/>
            </p:nvGrpSpPr>
            <p:grpSpPr>
              <a:xfrm>
                <a:off x="2089904" y="2320602"/>
                <a:ext cx="324356" cy="317429"/>
                <a:chOff x="6691381" y="3538566"/>
                <a:chExt cx="1282751" cy="1346654"/>
              </a:xfrm>
            </p:grpSpPr>
            <p:sp>
              <p:nvSpPr>
                <p:cNvPr id="30" name="Oval 2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31" name="Group 17"/>
                <p:cNvGrpSpPr/>
                <p:nvPr/>
              </p:nvGrpSpPr>
              <p:grpSpPr>
                <a:xfrm flipH="1">
                  <a:off x="6802955" y="3538566"/>
                  <a:ext cx="915230" cy="1242090"/>
                  <a:chOff x="8100716" y="3773214"/>
                  <a:chExt cx="441437" cy="599089"/>
                </a:xfrm>
              </p:grpSpPr>
              <p:sp>
                <p:nvSpPr>
                  <p:cNvPr id="32" name="Flowchart: Magnetic Disk 31"/>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3" name="Oval 3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grpSp>
        <p:nvGrpSpPr>
          <p:cNvPr id="34" name="Group 33"/>
          <p:cNvGrpSpPr/>
          <p:nvPr/>
        </p:nvGrpSpPr>
        <p:grpSpPr>
          <a:xfrm>
            <a:off x="104727" y="3215317"/>
            <a:ext cx="1832064" cy="527336"/>
            <a:chOff x="94286" y="2970427"/>
            <a:chExt cx="1832064" cy="565847"/>
          </a:xfrm>
        </p:grpSpPr>
        <p:pic>
          <p:nvPicPr>
            <p:cNvPr id="35" name="Picture 34" descr="SharePoint_Prod_Tech_bw.png"/>
            <p:cNvPicPr>
              <a:picLocks noChangeAspect="1"/>
            </p:cNvPicPr>
            <p:nvPr/>
          </p:nvPicPr>
          <p:blipFill>
            <a:blip r:embed="rId11" cstate="print">
              <a:lum bright="100000" contrast="100000"/>
            </a:blip>
            <a:stretch>
              <a:fillRect/>
            </a:stretch>
          </p:blipFill>
          <p:spPr>
            <a:xfrm>
              <a:off x="94286" y="3121947"/>
              <a:ext cx="1375162" cy="414327"/>
            </a:xfrm>
            <a:prstGeom prst="rect">
              <a:avLst/>
            </a:prstGeom>
            <a:effectLst>
              <a:outerShdw blurRad="50800" dist="38100" dir="2700000" algn="tl" rotWithShape="0">
                <a:prstClr val="black">
                  <a:alpha val="40000"/>
                </a:prstClr>
              </a:outerShdw>
            </a:effectLst>
          </p:spPr>
        </p:pic>
        <p:grpSp>
          <p:nvGrpSpPr>
            <p:cNvPr id="36" name="Group 35"/>
            <p:cNvGrpSpPr/>
            <p:nvPr/>
          </p:nvGrpSpPr>
          <p:grpSpPr>
            <a:xfrm>
              <a:off x="1284917" y="2970427"/>
              <a:ext cx="641433" cy="538537"/>
              <a:chOff x="1705369" y="2742142"/>
              <a:chExt cx="733168" cy="615556"/>
            </a:xfrm>
          </p:grpSpPr>
          <p:pic>
            <p:nvPicPr>
              <p:cNvPr id="37" name="Picture 2" descr="D:\Projects\Microsoft\DPM_Deck\images\Vista (344).png"/>
              <p:cNvPicPr>
                <a:picLocks noChangeAspect="1" noChangeArrowheads="1"/>
              </p:cNvPicPr>
              <p:nvPr/>
            </p:nvPicPr>
            <p:blipFill>
              <a:blip r:embed="rId12" cstate="print"/>
              <a:srcRect/>
              <a:stretch>
                <a:fillRect/>
              </a:stretch>
            </p:blipFill>
            <p:spPr bwMode="auto">
              <a:xfrm>
                <a:off x="1705369" y="2742142"/>
                <a:ext cx="615556" cy="615556"/>
              </a:xfrm>
              <a:prstGeom prst="rect">
                <a:avLst/>
              </a:prstGeom>
              <a:noFill/>
            </p:spPr>
          </p:pic>
          <p:grpSp>
            <p:nvGrpSpPr>
              <p:cNvPr id="38" name="Group 16"/>
              <p:cNvGrpSpPr/>
              <p:nvPr/>
            </p:nvGrpSpPr>
            <p:grpSpPr>
              <a:xfrm>
                <a:off x="2114181" y="3040269"/>
                <a:ext cx="324356" cy="317429"/>
                <a:chOff x="6691381" y="3538566"/>
                <a:chExt cx="1282751" cy="1346654"/>
              </a:xfrm>
            </p:grpSpPr>
            <p:sp>
              <p:nvSpPr>
                <p:cNvPr id="39" name="Oval 3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solidFill>
                      <a:sysClr val="window" lastClr="FFFFFF"/>
                    </a:solidFill>
                    <a:latin typeface="Calibri"/>
                  </a:endParaRPr>
                </a:p>
              </p:txBody>
            </p:sp>
            <p:grpSp>
              <p:nvGrpSpPr>
                <p:cNvPr id="40" name="Group 17"/>
                <p:cNvGrpSpPr/>
                <p:nvPr/>
              </p:nvGrpSpPr>
              <p:grpSpPr>
                <a:xfrm flipH="1">
                  <a:off x="6802955" y="3538566"/>
                  <a:ext cx="915230" cy="1242090"/>
                  <a:chOff x="8100716" y="3773214"/>
                  <a:chExt cx="441437" cy="599089"/>
                </a:xfrm>
              </p:grpSpPr>
              <p:sp>
                <p:nvSpPr>
                  <p:cNvPr id="41" name="Flowchart: Magnetic Disk 40"/>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defTabSz="685891">
                      <a:defRPr/>
                    </a:pPr>
                    <a:endParaRPr lang="en-US" sz="1400" kern="0">
                      <a:solidFill>
                        <a:sysClr val="window" lastClr="FFFFFF"/>
                      </a:solidFill>
                      <a:latin typeface="Calibri"/>
                    </a:endParaRPr>
                  </a:p>
                </p:txBody>
              </p:sp>
              <p:sp>
                <p:nvSpPr>
                  <p:cNvPr id="42" name="Oval 41"/>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algn="ctr" defTabSz="685891">
                      <a:defRPr/>
                    </a:pPr>
                    <a:endParaRPr lang="en-US" sz="1400" kern="0">
                      <a:solidFill>
                        <a:sysClr val="window" lastClr="FFFFFF"/>
                      </a:solidFill>
                      <a:latin typeface="Calibri"/>
                    </a:endParaRPr>
                  </a:p>
                </p:txBody>
              </p:sp>
            </p:grpSp>
          </p:grpSp>
        </p:grpSp>
      </p:grpSp>
      <p:grpSp>
        <p:nvGrpSpPr>
          <p:cNvPr id="43" name="Group 42"/>
          <p:cNvGrpSpPr/>
          <p:nvPr/>
        </p:nvGrpSpPr>
        <p:grpSpPr>
          <a:xfrm>
            <a:off x="4708147" y="4831694"/>
            <a:ext cx="1995855" cy="1038668"/>
            <a:chOff x="4708145" y="4606063"/>
            <a:chExt cx="1995854" cy="1038668"/>
          </a:xfrm>
        </p:grpSpPr>
        <p:sp>
          <p:nvSpPr>
            <p:cNvPr id="44" name="AutoShape 69"/>
            <p:cNvSpPr>
              <a:spLocks noChangeArrowheads="1"/>
            </p:cNvSpPr>
            <p:nvPr/>
          </p:nvSpPr>
          <p:spPr bwMode="auto">
            <a:xfrm rot="2224950" flipV="1">
              <a:off x="4708145" y="4606063"/>
              <a:ext cx="660205" cy="348802"/>
            </a:xfrm>
            <a:prstGeom prst="rightArrow">
              <a:avLst>
                <a:gd name="adj1" fmla="val 64315"/>
                <a:gd name="adj2" fmla="val 7442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685891" eaLnBrk="0" hangingPunct="0">
                <a:defRPr/>
              </a:pPr>
              <a:endParaRPr lang="en-GB" sz="700">
                <a:effectLst>
                  <a:outerShdw blurRad="38100" dist="38100" dir="2700000" algn="tl">
                    <a:srgbClr val="000000">
                      <a:alpha val="43137"/>
                    </a:srgbClr>
                  </a:outerShdw>
                </a:effectLst>
                <a:latin typeface="Segoe"/>
              </a:endParaRPr>
            </a:p>
          </p:txBody>
        </p:sp>
        <p:grpSp>
          <p:nvGrpSpPr>
            <p:cNvPr id="45" name="Group 44"/>
            <p:cNvGrpSpPr/>
            <p:nvPr/>
          </p:nvGrpSpPr>
          <p:grpSpPr>
            <a:xfrm>
              <a:off x="5066680" y="4974435"/>
              <a:ext cx="1637319" cy="670296"/>
              <a:chOff x="4864661" y="4195217"/>
              <a:chExt cx="1637319" cy="670296"/>
            </a:xfrm>
          </p:grpSpPr>
          <p:sp>
            <p:nvSpPr>
              <p:cNvPr id="46" name="TextBox 97"/>
              <p:cNvSpPr txBox="1">
                <a:spLocks noChangeArrowheads="1"/>
              </p:cNvSpPr>
              <p:nvPr/>
            </p:nvSpPr>
            <p:spPr bwMode="auto">
              <a:xfrm>
                <a:off x="5525442" y="4255340"/>
                <a:ext cx="976538" cy="430881"/>
              </a:xfrm>
              <a:prstGeom prst="rect">
                <a:avLst/>
              </a:prstGeom>
              <a:noFill/>
              <a:ln w="9525">
                <a:noFill/>
                <a:miter lim="800000"/>
                <a:headEnd/>
                <a:tailEnd/>
              </a:ln>
            </p:spPr>
            <p:txBody>
              <a:bodyPr wrap="none" lIns="91435" tIns="45717" rIns="91435" bIns="45717">
                <a:spAutoFit/>
              </a:bodyPr>
              <a:lstStyle/>
              <a:p>
                <a:pPr algn="l" rtl="0" eaLnBrk="0" hangingPunct="0">
                  <a:defRPr/>
                </a:pPr>
                <a:r>
                  <a:rPr lang="en-US" sz="1100" dirty="0">
                    <a:solidFill>
                      <a:schemeClr val="bg1"/>
                    </a:solidFill>
                    <a:effectLst>
                      <a:outerShdw blurRad="38100" dist="38100" dir="2700000" algn="tl">
                        <a:srgbClr val="000000">
                          <a:alpha val="43137"/>
                        </a:srgbClr>
                      </a:outerShdw>
                    </a:effectLst>
                    <a:latin typeface="Segoe"/>
                  </a:rPr>
                  <a:t>Tape-based </a:t>
                </a:r>
              </a:p>
              <a:p>
                <a:pPr algn="l" rtl="0" eaLnBrk="0" hangingPunct="0">
                  <a:defRPr/>
                </a:pPr>
                <a:r>
                  <a:rPr lang="en-US" sz="1100" dirty="0">
                    <a:solidFill>
                      <a:schemeClr val="bg1"/>
                    </a:solidFill>
                    <a:effectLst>
                      <a:outerShdw blurRad="38100" dist="38100" dir="2700000" algn="tl">
                        <a:srgbClr val="000000">
                          <a:alpha val="43137"/>
                        </a:srgbClr>
                      </a:outerShdw>
                    </a:effectLst>
                    <a:latin typeface="Segoe"/>
                  </a:rPr>
                  <a:t>Backup</a:t>
                </a:r>
              </a:p>
            </p:txBody>
          </p:sp>
          <p:grpSp>
            <p:nvGrpSpPr>
              <p:cNvPr id="47" name="Group 190"/>
              <p:cNvGrpSpPr/>
              <p:nvPr/>
            </p:nvGrpSpPr>
            <p:grpSpPr>
              <a:xfrm>
                <a:off x="4864661" y="4195217"/>
                <a:ext cx="793273" cy="670296"/>
                <a:chOff x="6517947" y="3648401"/>
                <a:chExt cx="978544" cy="826845"/>
              </a:xfrm>
            </p:grpSpPr>
            <p:sp>
              <p:nvSpPr>
                <p:cNvPr id="48" name="Oval 47"/>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grpSp>
              <p:nvGrpSpPr>
                <p:cNvPr id="49" name="Group 226"/>
                <p:cNvGrpSpPr/>
                <p:nvPr/>
              </p:nvGrpSpPr>
              <p:grpSpPr>
                <a:xfrm>
                  <a:off x="6577525" y="3648397"/>
                  <a:ext cx="754063" cy="809275"/>
                  <a:chOff x="5231969" y="4111454"/>
                  <a:chExt cx="754063" cy="929276"/>
                </a:xfrm>
              </p:grpSpPr>
              <p:pic>
                <p:nvPicPr>
                  <p:cNvPr id="50" name="Picture 10" descr="D:\Projects\Microsoft\DPM PartnerVideo\images\tape.png"/>
                  <p:cNvPicPr>
                    <a:picLocks noChangeAspect="1" noChangeArrowheads="1"/>
                  </p:cNvPicPr>
                  <p:nvPr/>
                </p:nvPicPr>
                <p:blipFill>
                  <a:blip r:embed="rId13">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51" name="Picture 10" descr="D:\Projects\Microsoft\DPM PartnerVideo\images\tape.png"/>
                  <p:cNvPicPr>
                    <a:picLocks noChangeAspect="1" noChangeArrowheads="1"/>
                  </p:cNvPicPr>
                  <p:nvPr/>
                </p:nvPicPr>
                <p:blipFill>
                  <a:blip r:embed="rId13">
                    <a:lum contrast="20000"/>
                  </a:blip>
                  <a:srcRect/>
                  <a:stretch>
                    <a:fillRect/>
                  </a:stretch>
                </p:blipFill>
                <p:spPr bwMode="auto">
                  <a:xfrm>
                    <a:off x="5316581" y="4463621"/>
                    <a:ext cx="663272" cy="454368"/>
                  </a:xfrm>
                  <a:prstGeom prst="rect">
                    <a:avLst/>
                  </a:prstGeom>
                  <a:noFill/>
                </p:spPr>
              </p:pic>
              <p:pic>
                <p:nvPicPr>
                  <p:cNvPr id="52" name="Picture 10" descr="D:\Projects\Microsoft\DPM PartnerVideo\images\tape.png"/>
                  <p:cNvPicPr>
                    <a:picLocks noChangeAspect="1" noChangeArrowheads="1"/>
                  </p:cNvPicPr>
                  <p:nvPr/>
                </p:nvPicPr>
                <p:blipFill>
                  <a:blip r:embed="rId13">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53" name="Picture 10" descr="D:\Projects\Microsoft\DPM PartnerVideo\images\tape.png"/>
                  <p:cNvPicPr>
                    <a:picLocks noChangeAspect="1" noChangeArrowheads="1"/>
                  </p:cNvPicPr>
                  <p:nvPr/>
                </p:nvPicPr>
                <p:blipFill>
                  <a:blip r:embed="rId13">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54" name="Picture 10" descr="D:\Projects\Microsoft\DPM PartnerVideo\images\tape.png"/>
                  <p:cNvPicPr>
                    <a:picLocks noChangeAspect="1" noChangeArrowheads="1"/>
                  </p:cNvPicPr>
                  <p:nvPr/>
                </p:nvPicPr>
                <p:blipFill>
                  <a:blip r:embed="rId13">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grpSp>
      </p:grpSp>
      <p:grpSp>
        <p:nvGrpSpPr>
          <p:cNvPr id="55" name="Group 54"/>
          <p:cNvGrpSpPr/>
          <p:nvPr/>
        </p:nvGrpSpPr>
        <p:grpSpPr>
          <a:xfrm>
            <a:off x="68246" y="1803038"/>
            <a:ext cx="1788785" cy="495418"/>
            <a:chOff x="59263" y="1559316"/>
            <a:chExt cx="1788785" cy="531598"/>
          </a:xfrm>
        </p:grpSpPr>
        <p:pic>
          <p:nvPicPr>
            <p:cNvPr id="56" name="Picture 2"/>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59263" y="1797021"/>
              <a:ext cx="1323679" cy="250731"/>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57" name="Group 56"/>
            <p:cNvGrpSpPr/>
            <p:nvPr/>
          </p:nvGrpSpPr>
          <p:grpSpPr>
            <a:xfrm>
              <a:off x="1316450" y="1559316"/>
              <a:ext cx="531598" cy="531598"/>
              <a:chOff x="1705369" y="1277408"/>
              <a:chExt cx="615556" cy="615556"/>
            </a:xfrm>
          </p:grpSpPr>
          <p:pic>
            <p:nvPicPr>
              <p:cNvPr id="58" name="Picture 2" descr="D:\Projects\Microsoft\DPM_Deck\images\Vista (344).png"/>
              <p:cNvPicPr>
                <a:picLocks noChangeAspect="1" noChangeArrowheads="1"/>
              </p:cNvPicPr>
              <p:nvPr/>
            </p:nvPicPr>
            <p:blipFill>
              <a:blip r:embed="rId15" cstate="print"/>
              <a:srcRect/>
              <a:stretch>
                <a:fillRect/>
              </a:stretch>
            </p:blipFill>
            <p:spPr bwMode="auto">
              <a:xfrm>
                <a:off x="1705369" y="1277408"/>
                <a:ext cx="615556" cy="615556"/>
              </a:xfrm>
              <a:prstGeom prst="rect">
                <a:avLst/>
              </a:prstGeom>
              <a:noFill/>
            </p:spPr>
          </p:pic>
          <p:pic>
            <p:nvPicPr>
              <p:cNvPr id="59" name="Picture 5" descr="D:\ref\air\buttons\All_Vista\VISTA_05\oobefldr.dll_I0066_0409.png"/>
              <p:cNvPicPr>
                <a:picLocks noChangeAspect="1" noChangeArrowheads="1"/>
              </p:cNvPicPr>
              <p:nvPr/>
            </p:nvPicPr>
            <p:blipFill>
              <a:blip r:embed="rId16" cstate="print"/>
              <a:srcRect/>
              <a:stretch>
                <a:fillRect/>
              </a:stretch>
            </p:blipFill>
            <p:spPr bwMode="auto">
              <a:xfrm>
                <a:off x="2001817" y="1552655"/>
                <a:ext cx="316754" cy="316755"/>
              </a:xfrm>
              <a:prstGeom prst="rect">
                <a:avLst/>
              </a:prstGeom>
              <a:noFill/>
            </p:spPr>
          </p:pic>
        </p:grpSp>
      </p:grpSp>
      <p:grpSp>
        <p:nvGrpSpPr>
          <p:cNvPr id="60" name="Group 59"/>
          <p:cNvGrpSpPr/>
          <p:nvPr/>
        </p:nvGrpSpPr>
        <p:grpSpPr>
          <a:xfrm>
            <a:off x="2295230" y="1991777"/>
            <a:ext cx="607209" cy="535475"/>
            <a:chOff x="2636703" y="1590675"/>
            <a:chExt cx="698018" cy="615556"/>
          </a:xfrm>
        </p:grpSpPr>
        <p:pic>
          <p:nvPicPr>
            <p:cNvPr id="61" name="Picture 2" descr="D:\Projects\Microsoft\DPM_Deck\images\Vista (344).png"/>
            <p:cNvPicPr>
              <a:picLocks noChangeAspect="1" noChangeArrowheads="1"/>
            </p:cNvPicPr>
            <p:nvPr/>
          </p:nvPicPr>
          <p:blipFill>
            <a:blip r:embed="rId17" cstate="print"/>
            <a:srcRect/>
            <a:stretch>
              <a:fillRect/>
            </a:stretch>
          </p:blipFill>
          <p:spPr bwMode="auto">
            <a:xfrm>
              <a:off x="2636703" y="1590675"/>
              <a:ext cx="615556" cy="615556"/>
            </a:xfrm>
            <a:prstGeom prst="rect">
              <a:avLst/>
            </a:prstGeom>
            <a:noFill/>
          </p:spPr>
        </p:pic>
        <p:pic>
          <p:nvPicPr>
            <p:cNvPr id="62" name="Picture 6" descr="D:\Projects\Microsoft\DPM PartnerVideo\images\windows.png"/>
            <p:cNvPicPr>
              <a:picLocks noChangeAspect="1" noChangeArrowheads="1"/>
            </p:cNvPicPr>
            <p:nvPr/>
          </p:nvPicPr>
          <p:blipFill>
            <a:blip r:embed="rId18" cstate="print"/>
            <a:srcRect/>
            <a:stretch>
              <a:fillRect/>
            </a:stretch>
          </p:blipFill>
          <p:spPr bwMode="auto">
            <a:xfrm>
              <a:off x="3047264" y="1949658"/>
              <a:ext cx="287457" cy="256573"/>
            </a:xfrm>
            <a:prstGeom prst="rect">
              <a:avLst/>
            </a:prstGeom>
            <a:noFill/>
          </p:spPr>
        </p:pic>
      </p:grpSp>
      <p:grpSp>
        <p:nvGrpSpPr>
          <p:cNvPr id="63" name="Group 62"/>
          <p:cNvGrpSpPr/>
          <p:nvPr/>
        </p:nvGrpSpPr>
        <p:grpSpPr>
          <a:xfrm>
            <a:off x="2070340" y="3357780"/>
            <a:ext cx="3132654" cy="1286235"/>
            <a:chOff x="2759734" y="3357780"/>
            <a:chExt cx="4175784" cy="1286235"/>
          </a:xfrm>
        </p:grpSpPr>
        <p:sp>
          <p:nvSpPr>
            <p:cNvPr id="64" name="Text Box 66"/>
            <p:cNvSpPr txBox="1">
              <a:spLocks noChangeArrowheads="1"/>
            </p:cNvSpPr>
            <p:nvPr/>
          </p:nvSpPr>
          <p:spPr bwMode="auto">
            <a:xfrm>
              <a:off x="4512799" y="4413189"/>
              <a:ext cx="2377573" cy="230826"/>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900" b="1" dirty="0">
                  <a:latin typeface="Segoe"/>
                </a:rPr>
                <a:t>Data Protection Manager</a:t>
              </a:r>
            </a:p>
          </p:txBody>
        </p:sp>
        <p:pic>
          <p:nvPicPr>
            <p:cNvPr id="65" name="Picture 2" descr="D:\Projects\Microsoft\DPM PartnerVideo\images\platform.png"/>
            <p:cNvPicPr>
              <a:picLocks noChangeAspect="1" noChangeArrowheads="1"/>
            </p:cNvPicPr>
            <p:nvPr/>
          </p:nvPicPr>
          <p:blipFill>
            <a:blip r:embed="rId19">
              <a:duotone>
                <a:srgbClr val="5082B9">
                  <a:shade val="45000"/>
                  <a:satMod val="135000"/>
                </a:srgbClr>
                <a:prstClr val="white"/>
              </a:duotone>
              <a:lum bright="-30000"/>
            </a:blip>
            <a:srcRect/>
            <a:stretch>
              <a:fillRect/>
            </a:stretch>
          </p:blipFill>
          <p:spPr bwMode="auto">
            <a:xfrm>
              <a:off x="4634711" y="3558173"/>
              <a:ext cx="2300807" cy="1063963"/>
            </a:xfrm>
            <a:prstGeom prst="rect">
              <a:avLst/>
            </a:prstGeom>
            <a:noFill/>
            <a:effectLst>
              <a:outerShdw blurRad="50800" dist="38100" dir="2700000" algn="tl" rotWithShape="0">
                <a:prstClr val="black">
                  <a:alpha val="40000"/>
                </a:prstClr>
              </a:outerShdw>
            </a:effectLst>
          </p:spPr>
        </p:pic>
        <p:sp>
          <p:nvSpPr>
            <p:cNvPr id="66" name="AutoShape 65"/>
            <p:cNvSpPr>
              <a:spLocks noChangeArrowheads="1"/>
            </p:cNvSpPr>
            <p:nvPr/>
          </p:nvSpPr>
          <p:spPr bwMode="auto">
            <a:xfrm>
              <a:off x="2759734" y="3694534"/>
              <a:ext cx="2294797" cy="519334"/>
            </a:xfrm>
            <a:prstGeom prst="rightArrow">
              <a:avLst>
                <a:gd name="adj1" fmla="val 59620"/>
                <a:gd name="adj2" fmla="val 7580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defTabSz="685891" eaLnBrk="0" hangingPunct="0">
                <a:defRPr/>
              </a:pPr>
              <a:r>
                <a:rPr lang="en-GB" sz="700" dirty="0">
                  <a:solidFill>
                    <a:srgbClr val="FFFF99"/>
                  </a:solidFill>
                  <a:effectLst>
                    <a:outerShdw blurRad="38100" dist="38100" dir="2700000" algn="tl">
                      <a:srgbClr val="000000">
                        <a:alpha val="43137"/>
                      </a:srgbClr>
                    </a:outerShdw>
                  </a:effectLst>
                  <a:latin typeface="Segoe"/>
                </a:rPr>
                <a:t>Up to </a:t>
              </a:r>
            </a:p>
            <a:p>
              <a:pPr algn="ctr" defTabSz="685891" eaLnBrk="0" hangingPunct="0">
                <a:defRPr/>
              </a:pPr>
              <a:r>
                <a:rPr lang="en-GB" sz="800" dirty="0">
                  <a:solidFill>
                    <a:srgbClr val="FFFF99"/>
                  </a:solidFill>
                  <a:effectLst>
                    <a:outerShdw blurRad="38100" dist="38100" dir="2700000" algn="tl">
                      <a:srgbClr val="000000">
                        <a:alpha val="43137"/>
                      </a:srgbClr>
                    </a:outerShdw>
                  </a:effectLst>
                  <a:latin typeface="Segoe"/>
                </a:rPr>
                <a:t>Every 15 minutes</a:t>
              </a:r>
            </a:p>
          </p:txBody>
        </p:sp>
        <p:pic>
          <p:nvPicPr>
            <p:cNvPr id="67" name="Picture 8" descr="E:\Projects\Microsoft\DPM_video\connect.dll_I2908_0409.png"/>
            <p:cNvPicPr>
              <a:picLocks noChangeAspect="1" noChangeArrowheads="1"/>
            </p:cNvPicPr>
            <p:nvPr/>
          </p:nvPicPr>
          <p:blipFill>
            <a:blip r:embed="rId20">
              <a:grayscl/>
            </a:blip>
            <a:srcRect/>
            <a:stretch>
              <a:fillRect/>
            </a:stretch>
          </p:blipFill>
          <p:spPr bwMode="auto">
            <a:xfrm>
              <a:off x="4912720" y="3357780"/>
              <a:ext cx="1253032" cy="940019"/>
            </a:xfrm>
            <a:prstGeom prst="rect">
              <a:avLst/>
            </a:prstGeom>
            <a:noFill/>
          </p:spPr>
        </p:pic>
        <p:grpSp>
          <p:nvGrpSpPr>
            <p:cNvPr id="68" name="Group 67"/>
            <p:cNvGrpSpPr/>
            <p:nvPr/>
          </p:nvGrpSpPr>
          <p:grpSpPr>
            <a:xfrm>
              <a:off x="5732816" y="3679173"/>
              <a:ext cx="902282" cy="564465"/>
              <a:chOff x="4797868" y="2793215"/>
              <a:chExt cx="654664" cy="545933"/>
            </a:xfrm>
          </p:grpSpPr>
          <p:grpSp>
            <p:nvGrpSpPr>
              <p:cNvPr id="69" name="Group 207"/>
              <p:cNvGrpSpPr/>
              <p:nvPr/>
            </p:nvGrpSpPr>
            <p:grpSpPr>
              <a:xfrm>
                <a:off x="4797868" y="3023255"/>
                <a:ext cx="654664" cy="315893"/>
                <a:chOff x="4848128" y="2984430"/>
                <a:chExt cx="676566" cy="326460"/>
              </a:xfrm>
            </p:grpSpPr>
            <p:sp>
              <p:nvSpPr>
                <p:cNvPr id="87" name="Oval 86"/>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88" name="Oval 87"/>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89" name="Oval 88"/>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grpSp>
          <p:grpSp>
            <p:nvGrpSpPr>
              <p:cNvPr id="70" name="Group 204"/>
              <p:cNvGrpSpPr/>
              <p:nvPr/>
            </p:nvGrpSpPr>
            <p:grpSpPr>
              <a:xfrm>
                <a:off x="4822458" y="2793218"/>
                <a:ext cx="551050" cy="520930"/>
                <a:chOff x="4572000" y="2655375"/>
                <a:chExt cx="720817" cy="681417"/>
              </a:xfrm>
            </p:grpSpPr>
            <p:grpSp>
              <p:nvGrpSpPr>
                <p:cNvPr id="71" name="Group 189"/>
                <p:cNvGrpSpPr/>
                <p:nvPr/>
              </p:nvGrpSpPr>
              <p:grpSpPr>
                <a:xfrm>
                  <a:off x="4673854" y="2655375"/>
                  <a:ext cx="403810" cy="395185"/>
                  <a:chOff x="4904375" y="2755269"/>
                  <a:chExt cx="324356" cy="317428"/>
                </a:xfrm>
              </p:grpSpPr>
              <p:sp>
                <p:nvSpPr>
                  <p:cNvPr id="84" name="Oval 8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5" name="Flowchart: Magnetic Disk 8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6" name="Oval 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72" name="Group 190"/>
                <p:cNvGrpSpPr/>
                <p:nvPr/>
              </p:nvGrpSpPr>
              <p:grpSpPr>
                <a:xfrm>
                  <a:off x="4889007" y="2747583"/>
                  <a:ext cx="403810" cy="395185"/>
                  <a:chOff x="4904375" y="2755269"/>
                  <a:chExt cx="324356" cy="317428"/>
                </a:xfrm>
              </p:grpSpPr>
              <p:sp>
                <p:nvSpPr>
                  <p:cNvPr id="81" name="Oval 8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2" name="Flowchart: Magnetic Disk 8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3" name="Oval 8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73" name="Group 195"/>
                <p:cNvGrpSpPr/>
                <p:nvPr/>
              </p:nvGrpSpPr>
              <p:grpSpPr>
                <a:xfrm>
                  <a:off x="4572000" y="2832108"/>
                  <a:ext cx="403810" cy="395185"/>
                  <a:chOff x="4904375" y="2755269"/>
                  <a:chExt cx="324356" cy="317428"/>
                </a:xfrm>
              </p:grpSpPr>
              <p:sp>
                <p:nvSpPr>
                  <p:cNvPr id="78" name="Oval 7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9" name="Flowchart: Magnetic Disk 7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80" name="Oval 7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74" name="Group 199"/>
                <p:cNvGrpSpPr/>
                <p:nvPr/>
              </p:nvGrpSpPr>
              <p:grpSpPr>
                <a:xfrm>
                  <a:off x="4810205" y="2941607"/>
                  <a:ext cx="403810" cy="395185"/>
                  <a:chOff x="4904375" y="2755269"/>
                  <a:chExt cx="324356" cy="317428"/>
                </a:xfrm>
              </p:grpSpPr>
              <p:sp>
                <p:nvSpPr>
                  <p:cNvPr id="75" name="Oval 7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6" name="Flowchart: Magnetic Disk 7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77" name="Oval 7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grpSp>
      <p:grpSp>
        <p:nvGrpSpPr>
          <p:cNvPr id="90" name="Group 89"/>
          <p:cNvGrpSpPr/>
          <p:nvPr/>
        </p:nvGrpSpPr>
        <p:grpSpPr>
          <a:xfrm>
            <a:off x="5155807" y="3316783"/>
            <a:ext cx="3988195" cy="1642415"/>
            <a:chOff x="5155805" y="3091151"/>
            <a:chExt cx="3988195" cy="1642415"/>
          </a:xfrm>
        </p:grpSpPr>
        <p:sp>
          <p:nvSpPr>
            <p:cNvPr id="91" name="AutoShape 69"/>
            <p:cNvSpPr>
              <a:spLocks noChangeArrowheads="1"/>
            </p:cNvSpPr>
            <p:nvPr/>
          </p:nvSpPr>
          <p:spPr bwMode="auto">
            <a:xfrm>
              <a:off x="5155805" y="3661738"/>
              <a:ext cx="838771" cy="305092"/>
            </a:xfrm>
            <a:prstGeom prst="rightArrow">
              <a:avLst>
                <a:gd name="adj1" fmla="val 64315"/>
                <a:gd name="adj2" fmla="val 6804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GB" sz="700">
                <a:effectLst>
                  <a:outerShdw blurRad="38100" dist="38100" dir="2700000" algn="tl">
                    <a:srgbClr val="000000">
                      <a:alpha val="43137"/>
                    </a:srgbClr>
                  </a:outerShdw>
                </a:effectLst>
                <a:latin typeface="Segoe"/>
              </a:endParaRPr>
            </a:p>
          </p:txBody>
        </p:sp>
        <p:sp>
          <p:nvSpPr>
            <p:cNvPr id="92" name="Rectangle 91"/>
            <p:cNvSpPr/>
            <p:nvPr/>
          </p:nvSpPr>
          <p:spPr bwMode="auto">
            <a:xfrm>
              <a:off x="7839762" y="4041361"/>
              <a:ext cx="533400" cy="381000"/>
            </a:xfrm>
            <a:prstGeom prst="rect">
              <a:avLst/>
            </a:prstGeom>
            <a:noFill/>
          </p:spPr>
          <p:txBody>
            <a:bodyPr lIns="91435" tIns="45717" rIns="91435" bIns="45717"/>
            <a:lstStyle/>
            <a:p>
              <a:pPr algn="l" rtl="0" eaLnBrk="0" hangingPunct="0">
                <a:defRPr/>
              </a:pPr>
              <a:endParaRPr lang="en-US" sz="2400" dirty="0">
                <a:latin typeface="Segoe"/>
              </a:endParaRPr>
            </a:p>
          </p:txBody>
        </p:sp>
        <p:pic>
          <p:nvPicPr>
            <p:cNvPr id="93" name="Picture 2" descr="D:\Projects\Microsoft\DPM PartnerVideo\images\platform.png"/>
            <p:cNvPicPr>
              <a:picLocks noChangeAspect="1" noChangeArrowheads="1"/>
            </p:cNvPicPr>
            <p:nvPr/>
          </p:nvPicPr>
          <p:blipFill>
            <a:blip r:embed="rId19">
              <a:duotone>
                <a:srgbClr val="5082B9">
                  <a:shade val="45000"/>
                  <a:satMod val="135000"/>
                </a:srgbClr>
                <a:prstClr val="white"/>
              </a:duotone>
              <a:lum bright="-30000"/>
            </a:blip>
            <a:srcRect/>
            <a:stretch>
              <a:fillRect/>
            </a:stretch>
          </p:blipFill>
          <p:spPr bwMode="auto">
            <a:xfrm>
              <a:off x="7031798" y="3304320"/>
              <a:ext cx="1975555" cy="1063963"/>
            </a:xfrm>
            <a:prstGeom prst="rect">
              <a:avLst/>
            </a:prstGeom>
            <a:noFill/>
            <a:effectLst>
              <a:outerShdw blurRad="50800" dist="38100" dir="2700000" algn="tl" rotWithShape="0">
                <a:prstClr val="black">
                  <a:alpha val="40000"/>
                </a:prstClr>
              </a:outerShdw>
            </a:effectLst>
          </p:spPr>
        </p:pic>
        <p:pic>
          <p:nvPicPr>
            <p:cNvPr id="94" name="Picture 8" descr="E:\Projects\Microsoft\DPM_video\connect.dll_I2908_0409.png"/>
            <p:cNvPicPr>
              <a:picLocks noChangeAspect="1" noChangeArrowheads="1"/>
            </p:cNvPicPr>
            <p:nvPr/>
          </p:nvPicPr>
          <p:blipFill>
            <a:blip r:embed="rId20">
              <a:grayscl/>
            </a:blip>
            <a:srcRect/>
            <a:stretch>
              <a:fillRect/>
            </a:stretch>
          </p:blipFill>
          <p:spPr bwMode="auto">
            <a:xfrm>
              <a:off x="7159510" y="3091151"/>
              <a:ext cx="940019" cy="940019"/>
            </a:xfrm>
            <a:prstGeom prst="rect">
              <a:avLst/>
            </a:prstGeom>
            <a:noFill/>
          </p:spPr>
        </p:pic>
        <p:sp>
          <p:nvSpPr>
            <p:cNvPr id="95" name="Text Box 50"/>
            <p:cNvSpPr txBox="1">
              <a:spLocks noChangeArrowheads="1"/>
            </p:cNvSpPr>
            <p:nvPr/>
          </p:nvSpPr>
          <p:spPr bwMode="auto">
            <a:xfrm>
              <a:off x="7306350" y="4395018"/>
              <a:ext cx="1499118" cy="338548"/>
            </a:xfrm>
            <a:prstGeom prst="rect">
              <a:avLst/>
            </a:prstGeom>
            <a:noFill/>
            <a:ln w="9525">
              <a:noFill/>
              <a:miter lim="800000"/>
              <a:headEnd/>
              <a:tailEnd/>
            </a:ln>
            <a:effectLst/>
          </p:spPr>
          <p:txBody>
            <a:bodyPr wrap="none" lIns="91435" tIns="45717" rIns="91435" bIns="45717">
              <a:spAutoFit/>
            </a:bodyPr>
            <a:lstStyle/>
            <a:p>
              <a:pPr algn="ctr" rtl="0" eaLnBrk="0" hangingPunct="0">
                <a:defRPr/>
              </a:pPr>
              <a:r>
                <a:rPr lang="en-US" sz="800" b="1" dirty="0">
                  <a:solidFill>
                    <a:schemeClr val="bg1"/>
                  </a:solidFill>
                  <a:latin typeface="Segoe"/>
                </a:rPr>
                <a:t>Disaster Recovery</a:t>
              </a:r>
            </a:p>
            <a:p>
              <a:pPr algn="ctr" rtl="0" eaLnBrk="0" hangingPunct="0">
                <a:defRPr/>
              </a:pPr>
              <a:r>
                <a:rPr lang="en-US" sz="800" i="1" dirty="0">
                  <a:solidFill>
                    <a:schemeClr val="bg1"/>
                  </a:solidFill>
                  <a:latin typeface="Segoe"/>
                </a:rPr>
                <a:t>with offsite replication &amp; tape</a:t>
              </a:r>
            </a:p>
          </p:txBody>
        </p:sp>
        <p:sp>
          <p:nvSpPr>
            <p:cNvPr id="96" name="Text Box 66"/>
            <p:cNvSpPr txBox="1">
              <a:spLocks noChangeArrowheads="1"/>
            </p:cNvSpPr>
            <p:nvPr/>
          </p:nvSpPr>
          <p:spPr bwMode="auto">
            <a:xfrm>
              <a:off x="7006856" y="4206372"/>
              <a:ext cx="2137144" cy="215438"/>
            </a:xfrm>
            <a:prstGeom prst="rect">
              <a:avLst/>
            </a:prstGeom>
            <a:noFill/>
            <a:ln w="9525">
              <a:noFill/>
              <a:miter lim="800000"/>
              <a:headEnd/>
              <a:tailEnd/>
            </a:ln>
            <a:effectLst/>
          </p:spPr>
          <p:txBody>
            <a:bodyPr wrap="square" lIns="91435" tIns="45717" rIns="91435" bIns="45717">
              <a:spAutoFit/>
            </a:bodyPr>
            <a:lstStyle/>
            <a:p>
              <a:pPr algn="ctr" rtl="0" eaLnBrk="0" hangingPunct="0">
                <a:defRPr/>
              </a:pPr>
              <a:r>
                <a:rPr lang="en-US" sz="800" b="1" dirty="0">
                  <a:solidFill>
                    <a:schemeClr val="bg1"/>
                  </a:solidFill>
                  <a:latin typeface="Segoe"/>
                </a:rPr>
                <a:t>Data Protection Manager</a:t>
              </a:r>
              <a:endParaRPr lang="en-US" sz="800" dirty="0">
                <a:solidFill>
                  <a:schemeClr val="bg1"/>
                </a:solidFill>
                <a:latin typeface="Segoe"/>
              </a:endParaRPr>
            </a:p>
          </p:txBody>
        </p:sp>
        <p:sp>
          <p:nvSpPr>
            <p:cNvPr id="97" name="AutoShape 69"/>
            <p:cNvSpPr>
              <a:spLocks noChangeArrowheads="1"/>
            </p:cNvSpPr>
            <p:nvPr/>
          </p:nvSpPr>
          <p:spPr bwMode="auto">
            <a:xfrm>
              <a:off x="5933541" y="3654968"/>
              <a:ext cx="1148731" cy="305436"/>
            </a:xfrm>
            <a:prstGeom prst="rightArrow">
              <a:avLst>
                <a:gd name="adj1" fmla="val 64315"/>
                <a:gd name="adj2" fmla="val 10093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GB" sz="700">
                <a:effectLst>
                  <a:outerShdw blurRad="38100" dist="38100" dir="2700000" algn="tl">
                    <a:srgbClr val="000000">
                      <a:alpha val="43137"/>
                    </a:srgbClr>
                  </a:outerShdw>
                </a:effectLst>
                <a:latin typeface="Segoe"/>
              </a:endParaRPr>
            </a:p>
          </p:txBody>
        </p:sp>
        <p:grpSp>
          <p:nvGrpSpPr>
            <p:cNvPr id="98" name="Group 97"/>
            <p:cNvGrpSpPr/>
            <p:nvPr/>
          </p:nvGrpSpPr>
          <p:grpSpPr>
            <a:xfrm>
              <a:off x="5494542" y="3538950"/>
              <a:ext cx="973096" cy="541468"/>
              <a:chOff x="577712" y="2466885"/>
              <a:chExt cx="1131345" cy="629523"/>
            </a:xfrm>
          </p:grpSpPr>
          <p:pic>
            <p:nvPicPr>
              <p:cNvPr id="129" name="Picture 21" descr="cloud_01"/>
              <p:cNvPicPr>
                <a:picLocks noChangeAspect="1" noChangeArrowheads="1"/>
              </p:cNvPicPr>
              <p:nvPr/>
            </p:nvPicPr>
            <p:blipFill>
              <a:blip r:embed="rId21" cstate="print">
                <a:grayscl/>
              </a:blip>
              <a:srcRect/>
              <a:stretch>
                <a:fillRect/>
              </a:stretch>
            </p:blipFill>
            <p:spPr bwMode="auto">
              <a:xfrm>
                <a:off x="577712" y="2466885"/>
                <a:ext cx="864002" cy="440527"/>
              </a:xfrm>
              <a:prstGeom prst="rect">
                <a:avLst/>
              </a:prstGeom>
              <a:noFill/>
            </p:spPr>
          </p:pic>
          <p:pic>
            <p:nvPicPr>
              <p:cNvPr id="130" name="Picture 21" descr="cloud_01"/>
              <p:cNvPicPr>
                <a:picLocks noChangeAspect="1" noChangeArrowheads="1"/>
              </p:cNvPicPr>
              <p:nvPr/>
            </p:nvPicPr>
            <p:blipFill>
              <a:blip r:embed="rId22" cstate="print">
                <a:grayscl/>
              </a:blip>
              <a:srcRect/>
              <a:stretch>
                <a:fillRect/>
              </a:stretch>
            </p:blipFill>
            <p:spPr bwMode="auto">
              <a:xfrm>
                <a:off x="838199" y="2652385"/>
                <a:ext cx="870858" cy="444023"/>
              </a:xfrm>
              <a:prstGeom prst="rect">
                <a:avLst/>
              </a:prstGeom>
              <a:noFill/>
            </p:spPr>
          </p:pic>
        </p:grpSp>
        <p:grpSp>
          <p:nvGrpSpPr>
            <p:cNvPr id="99" name="Group 98"/>
            <p:cNvGrpSpPr/>
            <p:nvPr/>
          </p:nvGrpSpPr>
          <p:grpSpPr>
            <a:xfrm>
              <a:off x="8276333" y="3477350"/>
              <a:ext cx="517152" cy="558269"/>
              <a:chOff x="8040821" y="2812715"/>
              <a:chExt cx="566688" cy="611743"/>
            </a:xfrm>
          </p:grpSpPr>
          <p:grpSp>
            <p:nvGrpSpPr>
              <p:cNvPr id="122" name="Group 121"/>
              <p:cNvGrpSpPr/>
              <p:nvPr/>
            </p:nvGrpSpPr>
            <p:grpSpPr>
              <a:xfrm>
                <a:off x="8040821" y="3031577"/>
                <a:ext cx="566688" cy="392881"/>
                <a:chOff x="7696436" y="4575160"/>
                <a:chExt cx="566688" cy="392881"/>
              </a:xfrm>
            </p:grpSpPr>
            <p:pic>
              <p:nvPicPr>
                <p:cNvPr id="127" name="Picture 10" descr="D:\Projects\Microsoft\DPM PartnerVideo\images\tape.png"/>
                <p:cNvPicPr>
                  <a:picLocks noChangeAspect="1" noChangeArrowheads="1"/>
                </p:cNvPicPr>
                <p:nvPr/>
              </p:nvPicPr>
              <p:blipFill>
                <a:blip r:embed="rId23"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28" name="Picture 10" descr="D:\Projects\Microsoft\DPM PartnerVideo\images\tape.png"/>
                <p:cNvPicPr>
                  <a:picLocks noChangeAspect="1" noChangeArrowheads="1"/>
                </p:cNvPicPr>
                <p:nvPr/>
              </p:nvPicPr>
              <p:blipFill>
                <a:blip r:embed="rId23"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123" name="Group 183"/>
              <p:cNvGrpSpPr/>
              <p:nvPr/>
            </p:nvGrpSpPr>
            <p:grpSpPr>
              <a:xfrm>
                <a:off x="8090872" y="2812715"/>
                <a:ext cx="512450" cy="448263"/>
                <a:chOff x="5801888" y="2848326"/>
                <a:chExt cx="331718" cy="291135"/>
              </a:xfrm>
            </p:grpSpPr>
            <p:pic>
              <p:nvPicPr>
                <p:cNvPr id="124" name="Picture 10" descr="D:\Projects\Microsoft\DPM PartnerVideo\images\tape.png"/>
                <p:cNvPicPr>
                  <a:picLocks noChangeAspect="1" noChangeArrowheads="1"/>
                </p:cNvPicPr>
                <p:nvPr/>
              </p:nvPicPr>
              <p:blipFill>
                <a:blip r:embed="rId24"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125" name="Picture 10" descr="D:\Projects\Microsoft\DPM PartnerVideo\images\tape.png"/>
                <p:cNvPicPr>
                  <a:picLocks noChangeAspect="1" noChangeArrowheads="1"/>
                </p:cNvPicPr>
                <p:nvPr/>
              </p:nvPicPr>
              <p:blipFill>
                <a:blip r:embed="rId24"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26" name="Picture 10" descr="D:\Projects\Microsoft\DPM PartnerVideo\images\tape.png"/>
                <p:cNvPicPr>
                  <a:picLocks noChangeAspect="1" noChangeArrowheads="1"/>
                </p:cNvPicPr>
                <p:nvPr/>
              </p:nvPicPr>
              <p:blipFill>
                <a:blip r:embed="rId24"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100" name="Group 99"/>
            <p:cNvGrpSpPr/>
            <p:nvPr/>
          </p:nvGrpSpPr>
          <p:grpSpPr>
            <a:xfrm>
              <a:off x="7784161" y="3420885"/>
              <a:ext cx="676888" cy="564465"/>
              <a:chOff x="4797868" y="2793215"/>
              <a:chExt cx="654664" cy="545933"/>
            </a:xfrm>
          </p:grpSpPr>
          <p:grpSp>
            <p:nvGrpSpPr>
              <p:cNvPr id="101" name="Group 207"/>
              <p:cNvGrpSpPr/>
              <p:nvPr/>
            </p:nvGrpSpPr>
            <p:grpSpPr>
              <a:xfrm>
                <a:off x="4797868" y="3023255"/>
                <a:ext cx="654664" cy="315893"/>
                <a:chOff x="4848128" y="2984430"/>
                <a:chExt cx="676566" cy="326460"/>
              </a:xfrm>
            </p:grpSpPr>
            <p:sp>
              <p:nvSpPr>
                <p:cNvPr id="119" name="Oval 118"/>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120" name="Oval 119"/>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sp>
              <p:nvSpPr>
                <p:cNvPr id="121" name="Oval 120"/>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defTabSz="685891">
                    <a:defRPr/>
                  </a:pPr>
                  <a:endParaRPr lang="en-US" sz="1400" kern="0">
                    <a:latin typeface="Calibri"/>
                  </a:endParaRPr>
                </a:p>
              </p:txBody>
            </p:sp>
          </p:grpSp>
          <p:grpSp>
            <p:nvGrpSpPr>
              <p:cNvPr id="102" name="Group 204"/>
              <p:cNvGrpSpPr/>
              <p:nvPr/>
            </p:nvGrpSpPr>
            <p:grpSpPr>
              <a:xfrm>
                <a:off x="4822461" y="2793215"/>
                <a:ext cx="551050" cy="520930"/>
                <a:chOff x="4572000" y="2655375"/>
                <a:chExt cx="720817" cy="681417"/>
              </a:xfrm>
            </p:grpSpPr>
            <p:grpSp>
              <p:nvGrpSpPr>
                <p:cNvPr id="103" name="Group 189"/>
                <p:cNvGrpSpPr/>
                <p:nvPr/>
              </p:nvGrpSpPr>
              <p:grpSpPr>
                <a:xfrm>
                  <a:off x="4673854" y="2655375"/>
                  <a:ext cx="403810" cy="395185"/>
                  <a:chOff x="4904375" y="2755269"/>
                  <a:chExt cx="324356" cy="317428"/>
                </a:xfrm>
              </p:grpSpPr>
              <p:sp>
                <p:nvSpPr>
                  <p:cNvPr id="116" name="Oval 11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7" name="Flowchart: Magnetic Disk 11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8" name="Oval 11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04" name="Group 190"/>
                <p:cNvGrpSpPr/>
                <p:nvPr/>
              </p:nvGrpSpPr>
              <p:grpSpPr>
                <a:xfrm>
                  <a:off x="4889007" y="2747583"/>
                  <a:ext cx="403810" cy="395185"/>
                  <a:chOff x="4904375" y="2755269"/>
                  <a:chExt cx="324356" cy="317428"/>
                </a:xfrm>
              </p:grpSpPr>
              <p:sp>
                <p:nvSpPr>
                  <p:cNvPr id="113" name="Oval 11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4" name="Flowchart: Magnetic Disk 11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5" name="Oval 11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05" name="Group 195"/>
                <p:cNvGrpSpPr/>
                <p:nvPr/>
              </p:nvGrpSpPr>
              <p:grpSpPr>
                <a:xfrm>
                  <a:off x="4572000" y="2832108"/>
                  <a:ext cx="403810" cy="395185"/>
                  <a:chOff x="4904375" y="2755269"/>
                  <a:chExt cx="324356" cy="317428"/>
                </a:xfrm>
              </p:grpSpPr>
              <p:sp>
                <p:nvSpPr>
                  <p:cNvPr id="110" name="Oval 10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1" name="Flowchart: Magnetic Disk 11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12" name="Oval 11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106" name="Group 199"/>
                <p:cNvGrpSpPr/>
                <p:nvPr/>
              </p:nvGrpSpPr>
              <p:grpSpPr>
                <a:xfrm>
                  <a:off x="4810205" y="2941607"/>
                  <a:ext cx="403810" cy="395185"/>
                  <a:chOff x="4904375" y="2755269"/>
                  <a:chExt cx="324356" cy="317428"/>
                </a:xfrm>
              </p:grpSpPr>
              <p:sp>
                <p:nvSpPr>
                  <p:cNvPr id="107" name="Oval 10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08" name="Flowchart: Magnetic Disk 10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09" name="Oval 10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grpSp>
      <p:grpSp>
        <p:nvGrpSpPr>
          <p:cNvPr id="131" name="Group 130"/>
          <p:cNvGrpSpPr/>
          <p:nvPr/>
        </p:nvGrpSpPr>
        <p:grpSpPr>
          <a:xfrm>
            <a:off x="201801" y="5426733"/>
            <a:ext cx="1781671" cy="501396"/>
            <a:chOff x="201799" y="5182788"/>
            <a:chExt cx="1781671" cy="538012"/>
          </a:xfrm>
        </p:grpSpPr>
        <p:sp>
          <p:nvSpPr>
            <p:cNvPr id="132" name="Text Box 61"/>
            <p:cNvSpPr txBox="1">
              <a:spLocks noChangeArrowheads="1"/>
            </p:cNvSpPr>
            <p:nvPr/>
          </p:nvSpPr>
          <p:spPr bwMode="auto">
            <a:xfrm>
              <a:off x="490649" y="5502442"/>
              <a:ext cx="1014301" cy="200049"/>
            </a:xfrm>
            <a:prstGeom prst="rect">
              <a:avLst/>
            </a:prstGeom>
            <a:noFill/>
            <a:ln w="9525">
              <a:noFill/>
              <a:miter lim="800000"/>
              <a:headEnd/>
              <a:tailEnd/>
            </a:ln>
            <a:effectLst/>
          </p:spPr>
          <p:txBody>
            <a:bodyPr wrap="square" lIns="91435" tIns="45717" rIns="91435" bIns="45717">
              <a:spAutoFit/>
            </a:bodyPr>
            <a:lstStyle/>
            <a:p>
              <a:pPr algn="l" rtl="0" eaLnBrk="0" hangingPunct="0">
                <a:defRPr/>
              </a:pPr>
              <a:r>
                <a:rPr lang="en-US" sz="700" i="1" dirty="0">
                  <a:solidFill>
                    <a:srgbClr val="FFFFFF"/>
                  </a:solidFill>
                  <a:effectLst>
                    <a:outerShdw blurRad="38100" dist="38100" dir="2700000" algn="tl">
                      <a:srgbClr val="000000">
                        <a:alpha val="43137"/>
                      </a:srgbClr>
                    </a:outerShdw>
                  </a:effectLst>
                  <a:latin typeface="Segoe"/>
                </a:rPr>
                <a:t>file services</a:t>
              </a:r>
              <a:endParaRPr lang="en-US" sz="800" i="1" dirty="0">
                <a:solidFill>
                  <a:srgbClr val="FFFFFF"/>
                </a:solidFill>
                <a:effectLst>
                  <a:outerShdw blurRad="38100" dist="38100" dir="2700000" algn="tl">
                    <a:srgbClr val="000000">
                      <a:alpha val="43137"/>
                    </a:srgbClr>
                  </a:outerShdw>
                </a:effectLst>
                <a:latin typeface="Segoe"/>
              </a:endParaRPr>
            </a:p>
          </p:txBody>
        </p:sp>
        <p:grpSp>
          <p:nvGrpSpPr>
            <p:cNvPr id="133" name="Group 132"/>
            <p:cNvGrpSpPr/>
            <p:nvPr/>
          </p:nvGrpSpPr>
          <p:grpSpPr>
            <a:xfrm>
              <a:off x="1381163" y="5182788"/>
              <a:ext cx="602307" cy="538012"/>
              <a:chOff x="1705369" y="3512608"/>
              <a:chExt cx="689118" cy="615556"/>
            </a:xfrm>
          </p:grpSpPr>
          <p:pic>
            <p:nvPicPr>
              <p:cNvPr id="135" name="Picture 2" descr="D:\Projects\Microsoft\DPM_Deck\images\Vista (344).png"/>
              <p:cNvPicPr>
                <a:picLocks noChangeAspect="1" noChangeArrowheads="1"/>
              </p:cNvPicPr>
              <p:nvPr/>
            </p:nvPicPr>
            <p:blipFill>
              <a:blip r:embed="rId25" cstate="print"/>
              <a:srcRect/>
              <a:stretch>
                <a:fillRect/>
              </a:stretch>
            </p:blipFill>
            <p:spPr bwMode="auto">
              <a:xfrm>
                <a:off x="1705369" y="3512608"/>
                <a:ext cx="615556" cy="615556"/>
              </a:xfrm>
              <a:prstGeom prst="rect">
                <a:avLst/>
              </a:prstGeom>
              <a:noFill/>
            </p:spPr>
          </p:pic>
          <p:pic>
            <p:nvPicPr>
              <p:cNvPr id="136" name="Picture 6" descr="D:\ref\air\buttons\All_Vista\VISTA_01\3.png"/>
              <p:cNvPicPr>
                <a:picLocks noChangeAspect="1" noChangeArrowheads="1"/>
              </p:cNvPicPr>
              <p:nvPr/>
            </p:nvPicPr>
            <p:blipFill>
              <a:blip r:embed="rId26" cstate="print"/>
              <a:srcRect/>
              <a:stretch>
                <a:fillRect/>
              </a:stretch>
            </p:blipFill>
            <p:spPr bwMode="auto">
              <a:xfrm>
                <a:off x="2070120" y="3769943"/>
                <a:ext cx="324367" cy="324367"/>
              </a:xfrm>
              <a:prstGeom prst="rect">
                <a:avLst/>
              </a:prstGeom>
              <a:noFill/>
            </p:spPr>
          </p:pic>
        </p:grpSp>
        <p:pic>
          <p:nvPicPr>
            <p:cNvPr id="134" name="Picture 5" descr="D:\Pictures\- MediaBank\Windows Server\ws03_rgb_r.png"/>
            <p:cNvPicPr>
              <a:picLocks noChangeAspect="1" noChangeArrowheads="1"/>
            </p:cNvPicPr>
            <p:nvPr/>
          </p:nvPicPr>
          <p:blipFill rotWithShape="1">
            <a:blip r:embed="rId27" cstate="print">
              <a:extLst/>
            </a:blip>
            <a:srcRect r="14311"/>
            <a:stretch/>
          </p:blipFill>
          <p:spPr bwMode="auto">
            <a:xfrm>
              <a:off x="201799" y="5347734"/>
              <a:ext cx="1244229" cy="220871"/>
            </a:xfrm>
            <a:prstGeom prst="rect">
              <a:avLst/>
            </a:prstGeom>
            <a:extLst/>
          </p:spPr>
        </p:pic>
      </p:grpSp>
      <p:grpSp>
        <p:nvGrpSpPr>
          <p:cNvPr id="137" name="Group 136"/>
          <p:cNvGrpSpPr/>
          <p:nvPr/>
        </p:nvGrpSpPr>
        <p:grpSpPr>
          <a:xfrm>
            <a:off x="2421431" y="5315698"/>
            <a:ext cx="1179020" cy="560236"/>
            <a:chOff x="2939015" y="5849191"/>
            <a:chExt cx="1179020" cy="560236"/>
          </a:xfrm>
        </p:grpSpPr>
        <p:grpSp>
          <p:nvGrpSpPr>
            <p:cNvPr id="138" name="Group 137"/>
            <p:cNvGrpSpPr/>
            <p:nvPr/>
          </p:nvGrpSpPr>
          <p:grpSpPr>
            <a:xfrm>
              <a:off x="2939015" y="5849191"/>
              <a:ext cx="563310" cy="560236"/>
              <a:chOff x="4555066" y="4411133"/>
              <a:chExt cx="753537" cy="829734"/>
            </a:xfrm>
          </p:grpSpPr>
          <p:pic>
            <p:nvPicPr>
              <p:cNvPr id="140" name="Picture 4" descr="D:\ref\air\buttons\All_Vista\VISTA_05\oobefldr.dll_I006d_0409.png"/>
              <p:cNvPicPr>
                <a:picLocks noChangeAspect="1" noChangeArrowheads="1"/>
              </p:cNvPicPr>
              <p:nvPr/>
            </p:nvPicPr>
            <p:blipFill>
              <a:blip r:embed="rId28" cstate="print"/>
              <a:srcRect/>
              <a:stretch>
                <a:fillRect/>
              </a:stretch>
            </p:blipFill>
            <p:spPr bwMode="auto">
              <a:xfrm>
                <a:off x="4699002" y="4411133"/>
                <a:ext cx="609601" cy="609601"/>
              </a:xfrm>
              <a:prstGeom prst="rect">
                <a:avLst/>
              </a:prstGeom>
              <a:noFill/>
            </p:spPr>
          </p:pic>
          <p:pic>
            <p:nvPicPr>
              <p:cNvPr id="141" name="Picture 3" descr="D:\ref\air\buttons\All_Vista\VISTA_07\Keyboard.png"/>
              <p:cNvPicPr>
                <a:picLocks noChangeAspect="1" noChangeArrowheads="1"/>
              </p:cNvPicPr>
              <p:nvPr/>
            </p:nvPicPr>
            <p:blipFill>
              <a:blip r:embed="rId29" cstate="print"/>
              <a:srcRect/>
              <a:stretch>
                <a:fillRect/>
              </a:stretch>
            </p:blipFill>
            <p:spPr bwMode="auto">
              <a:xfrm>
                <a:off x="4555066" y="4707467"/>
                <a:ext cx="533400" cy="533400"/>
              </a:xfrm>
              <a:prstGeom prst="rect">
                <a:avLst/>
              </a:prstGeom>
              <a:noFill/>
            </p:spPr>
          </p:pic>
        </p:grpSp>
        <p:pic>
          <p:nvPicPr>
            <p:cNvPr id="139" name="Picture 5" descr="D:\Pictures\- MediaBank\Windows Server\ws03_rgb_r.png"/>
            <p:cNvPicPr>
              <a:picLocks noChangeAspect="1" noChangeArrowheads="1"/>
            </p:cNvPicPr>
            <p:nvPr/>
          </p:nvPicPr>
          <p:blipFill rotWithShape="1">
            <a:blip r:embed="rId30" cstate="print">
              <a:extLst/>
            </a:blip>
            <a:srcRect r="41649" b="-3700"/>
            <a:stretch/>
          </p:blipFill>
          <p:spPr bwMode="auto">
            <a:xfrm>
              <a:off x="3231027" y="6159909"/>
              <a:ext cx="887008" cy="239781"/>
            </a:xfrm>
            <a:prstGeom prst="rect">
              <a:avLst/>
            </a:prstGeom>
            <a:extLst/>
          </p:spPr>
        </p:pic>
      </p:grpSp>
      <p:grpSp>
        <p:nvGrpSpPr>
          <p:cNvPr id="142" name="Group 141"/>
          <p:cNvGrpSpPr/>
          <p:nvPr/>
        </p:nvGrpSpPr>
        <p:grpSpPr>
          <a:xfrm>
            <a:off x="373801" y="3923865"/>
            <a:ext cx="1486896" cy="505106"/>
            <a:chOff x="373801" y="3679788"/>
            <a:chExt cx="1486896" cy="541993"/>
          </a:xfrm>
        </p:grpSpPr>
        <p:grpSp>
          <p:nvGrpSpPr>
            <p:cNvPr id="143" name="Group 142"/>
            <p:cNvGrpSpPr/>
            <p:nvPr/>
          </p:nvGrpSpPr>
          <p:grpSpPr>
            <a:xfrm>
              <a:off x="373801" y="3679788"/>
              <a:ext cx="1477926" cy="541993"/>
              <a:chOff x="372139" y="3669155"/>
              <a:chExt cx="1477926" cy="541993"/>
            </a:xfrm>
          </p:grpSpPr>
          <p:pic>
            <p:nvPicPr>
              <p:cNvPr id="145" name="Picture 2" descr="D:\Projects\Microsoft\DPM_Deck\images\Vista (344).png"/>
              <p:cNvPicPr>
                <a:picLocks noChangeAspect="1" noChangeArrowheads="1"/>
              </p:cNvPicPr>
              <p:nvPr/>
            </p:nvPicPr>
            <p:blipFill>
              <a:blip r:embed="rId31" cstate="print"/>
              <a:srcRect/>
              <a:stretch>
                <a:fillRect/>
              </a:stretch>
            </p:blipFill>
            <p:spPr bwMode="auto">
              <a:xfrm>
                <a:off x="1308072" y="3669155"/>
                <a:ext cx="541993" cy="541993"/>
              </a:xfrm>
              <a:prstGeom prst="rect">
                <a:avLst/>
              </a:prstGeom>
              <a:noFill/>
            </p:spPr>
          </p:pic>
          <p:pic>
            <p:nvPicPr>
              <p:cNvPr id="146" name="Picture 3" descr="D:\Pictures\- MediaBank\BizTalk and Dynamics\Dynmc-brand_rgb_alt_r.png"/>
              <p:cNvPicPr>
                <a:picLocks noChangeAspect="1" noChangeArrowheads="1"/>
              </p:cNvPicPr>
              <p:nvPr/>
            </p:nvPicPr>
            <p:blipFill>
              <a:blip r:embed="rId32" cstate="print">
                <a:extLst/>
              </a:blip>
              <a:srcRect/>
              <a:stretch>
                <a:fillRect/>
              </a:stretch>
            </p:blipFill>
            <p:spPr bwMode="auto">
              <a:xfrm>
                <a:off x="372139" y="3781856"/>
                <a:ext cx="988827" cy="343575"/>
              </a:xfrm>
              <a:prstGeom prst="rect">
                <a:avLst/>
              </a:prstGeom>
              <a:extLst/>
            </p:spPr>
          </p:pic>
        </p:grpSp>
        <p:pic>
          <p:nvPicPr>
            <p:cNvPr id="144" name="Picture 3" descr="D:\Pictures\- MediaBank\BizTalk and Dynamics\Dynmc-brand_rgb_alt_r.png"/>
            <p:cNvPicPr>
              <a:picLocks noChangeAspect="1" noChangeArrowheads="1"/>
            </p:cNvPicPr>
            <p:nvPr/>
          </p:nvPicPr>
          <p:blipFill rotWithShape="1">
            <a:blip r:embed="rId33" cstate="print">
              <a:extLst/>
            </a:blip>
            <a:srcRect r="61817" b="1031"/>
            <a:stretch/>
          </p:blipFill>
          <p:spPr bwMode="auto">
            <a:xfrm>
              <a:off x="1600090" y="3944889"/>
              <a:ext cx="260607" cy="234701"/>
            </a:xfrm>
            <a:prstGeom prst="rect">
              <a:avLst/>
            </a:prstGeom>
            <a:extLst/>
          </p:spPr>
        </p:pic>
      </p:grpSp>
      <p:grpSp>
        <p:nvGrpSpPr>
          <p:cNvPr id="147" name="Group 146"/>
          <p:cNvGrpSpPr/>
          <p:nvPr/>
        </p:nvGrpSpPr>
        <p:grpSpPr>
          <a:xfrm>
            <a:off x="143195" y="4681040"/>
            <a:ext cx="1751064" cy="572464"/>
            <a:chOff x="143195" y="4660136"/>
            <a:chExt cx="1751064" cy="614272"/>
          </a:xfrm>
        </p:grpSpPr>
        <p:grpSp>
          <p:nvGrpSpPr>
            <p:cNvPr id="148" name="Group 147"/>
            <p:cNvGrpSpPr/>
            <p:nvPr/>
          </p:nvGrpSpPr>
          <p:grpSpPr>
            <a:xfrm>
              <a:off x="143195" y="4660136"/>
              <a:ext cx="1751064" cy="552960"/>
              <a:chOff x="159486" y="4434505"/>
              <a:chExt cx="1751064" cy="552960"/>
            </a:xfrm>
          </p:grpSpPr>
          <p:grpSp>
            <p:nvGrpSpPr>
              <p:cNvPr id="150" name="Group 149"/>
              <p:cNvGrpSpPr/>
              <p:nvPr/>
            </p:nvGrpSpPr>
            <p:grpSpPr>
              <a:xfrm>
                <a:off x="1382858" y="4459773"/>
                <a:ext cx="527692" cy="527692"/>
                <a:chOff x="2636703" y="1590675"/>
                <a:chExt cx="615556" cy="615556"/>
              </a:xfrm>
            </p:grpSpPr>
            <p:pic>
              <p:nvPicPr>
                <p:cNvPr id="153" name="Picture 2" descr="D:\Projects\Microsoft\DPM_Deck\images\Vista (344).png"/>
                <p:cNvPicPr>
                  <a:picLocks noChangeAspect="1" noChangeArrowheads="1"/>
                </p:cNvPicPr>
                <p:nvPr/>
              </p:nvPicPr>
              <p:blipFill>
                <a:blip r:embed="rId34" cstate="print"/>
                <a:srcRect/>
                <a:stretch>
                  <a:fillRect/>
                </a:stretch>
              </p:blipFill>
              <p:spPr bwMode="auto">
                <a:xfrm>
                  <a:off x="2636703" y="1590675"/>
                  <a:ext cx="615556" cy="615556"/>
                </a:xfrm>
                <a:prstGeom prst="rect">
                  <a:avLst/>
                </a:prstGeom>
                <a:noFill/>
              </p:spPr>
            </p:pic>
            <p:pic>
              <p:nvPicPr>
                <p:cNvPr id="154" name="Picture 6" descr="D:\Projects\Microsoft\DPM PartnerVideo\images\windows.png"/>
                <p:cNvPicPr>
                  <a:picLocks noChangeAspect="1" noChangeArrowheads="1"/>
                </p:cNvPicPr>
                <p:nvPr/>
              </p:nvPicPr>
              <p:blipFill>
                <a:blip r:embed="rId35" cstate="print"/>
                <a:srcRect/>
                <a:stretch>
                  <a:fillRect/>
                </a:stretch>
              </p:blipFill>
              <p:spPr bwMode="auto">
                <a:xfrm>
                  <a:off x="2998712" y="1844461"/>
                  <a:ext cx="249053" cy="222295"/>
                </a:xfrm>
                <a:prstGeom prst="rect">
                  <a:avLst/>
                </a:prstGeom>
                <a:noFill/>
              </p:spPr>
            </p:pic>
          </p:grpSp>
          <p:pic>
            <p:nvPicPr>
              <p:cNvPr id="151" name="Picture 7" descr="D:\MyPictures\MediaBank\DPM v2 protected workload logos (Exchange, SQL, SharePoint, Virtual Server)\Virtual_05-R2_bL.png"/>
              <p:cNvPicPr>
                <a:picLocks noChangeAspect="1" noChangeArrowheads="1"/>
              </p:cNvPicPr>
              <p:nvPr/>
            </p:nvPicPr>
            <p:blipFill>
              <a:blip r:embed="rId36" cstate="print">
                <a:lum bright="100000" contrast="100000"/>
              </a:blip>
              <a:srcRect/>
              <a:stretch>
                <a:fillRect/>
              </a:stretch>
            </p:blipFill>
            <p:spPr bwMode="auto">
              <a:xfrm>
                <a:off x="336924" y="4434505"/>
                <a:ext cx="1091793" cy="15177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52" name="Picture 4" descr="D:\Pictures\- MediaBank\Windows Server\HyperV\HyperV-Svr-1_bL_r.png"/>
              <p:cNvPicPr>
                <a:picLocks noChangeAspect="1" noChangeArrowheads="1"/>
              </p:cNvPicPr>
              <p:nvPr/>
            </p:nvPicPr>
            <p:blipFill>
              <a:blip r:embed="rId37" cstate="print">
                <a:extLst/>
              </a:blip>
              <a:srcRect/>
              <a:stretch>
                <a:fillRect/>
              </a:stretch>
            </p:blipFill>
            <p:spPr bwMode="auto">
              <a:xfrm>
                <a:off x="159486" y="4655444"/>
                <a:ext cx="1286541" cy="122043"/>
              </a:xfrm>
              <a:prstGeom prst="rect">
                <a:avLst/>
              </a:prstGeom>
              <a:extLst/>
            </p:spPr>
          </p:pic>
        </p:grpSp>
        <p:pic>
          <p:nvPicPr>
            <p:cNvPr id="149" name="Picture 6" descr="D:\Pictures\- MediaBank\Virtualization\HyperV\WS08-HypeV_h_rgb_r.png"/>
            <p:cNvPicPr>
              <a:picLocks noChangeAspect="1" noChangeArrowheads="1"/>
            </p:cNvPicPr>
            <p:nvPr/>
          </p:nvPicPr>
          <p:blipFill rotWithShape="1">
            <a:blip r:embed="rId38" cstate="print">
              <a:extLst/>
            </a:blip>
            <a:srcRect r="14008"/>
            <a:stretch/>
          </p:blipFill>
          <p:spPr bwMode="auto">
            <a:xfrm>
              <a:off x="379021" y="4992214"/>
              <a:ext cx="1093519" cy="282194"/>
            </a:xfrm>
            <a:prstGeom prst="rect">
              <a:avLst/>
            </a:prstGeom>
            <a:extLst/>
          </p:spPr>
        </p:pic>
      </p:grpSp>
    </p:spTree>
    <p:extLst>
      <p:ext uri="{BB962C8B-B14F-4D97-AF65-F5344CB8AC3E}">
        <p14:creationId xmlns:p14="http://schemas.microsoft.com/office/powerpoint/2010/main" val="2637525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up)">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wipe(left)">
                                      <p:cBhvr>
                                        <p:cTn id="2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8269</TotalTime>
  <Words>4285</Words>
  <Application>Microsoft Office PowerPoint</Application>
  <PresentationFormat>On-screen Show (4:3)</PresentationFormat>
  <Paragraphs>351</Paragraphs>
  <Slides>36</Slides>
  <Notes>33</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1_Office Theme</vt:lpstr>
      <vt:lpstr>PowerPoint Presentation</vt:lpstr>
      <vt:lpstr>PRIVATE CLOUD BACKUP AND RECOVERY</vt:lpstr>
      <vt:lpstr>Agenda</vt:lpstr>
      <vt:lpstr>Modern Datacenters and Private Clouds are:</vt:lpstr>
      <vt:lpstr>Important to remember:  Private cloud workloads  are *still* traditional workloads</vt:lpstr>
      <vt:lpstr>Private Clouds do not protect you from:</vt:lpstr>
      <vt:lpstr>Majority of data restore scenarios are not related to hardware failure</vt:lpstr>
      <vt:lpstr>Orchestration, Automation and Blue Collar / White Collar IT</vt:lpstr>
      <vt:lpstr>PowerPoint Presentation</vt:lpstr>
      <vt:lpstr>PowerPoint Presentation</vt:lpstr>
      <vt:lpstr>DPM 2010 scalability</vt:lpstr>
      <vt:lpstr>Traditional DPM Agent Deployment</vt:lpstr>
      <vt:lpstr>Attach DPM Agents</vt:lpstr>
      <vt:lpstr>System Center Unified Deployment of DPM Clients</vt:lpstr>
      <vt:lpstr>DPM Protection/Recovery Config</vt:lpstr>
      <vt:lpstr>Traditional SQL Protection</vt:lpstr>
      <vt:lpstr>Why automate Disaster Recovery?</vt:lpstr>
      <vt:lpstr>System Center Orchestrator 2012:  Process Automation Simplifies Datacenter Management</vt:lpstr>
      <vt:lpstr>System Center Integration Packs</vt:lpstr>
      <vt:lpstr>Orchestrator DPM Integration Pack</vt:lpstr>
      <vt:lpstr>Connect DPM to Scorch</vt:lpstr>
      <vt:lpstr>Automate Protection</vt:lpstr>
      <vt:lpstr>Web Console Protection</vt:lpstr>
      <vt:lpstr>Automate Backup Snap</vt:lpstr>
      <vt:lpstr>Automate Recovery</vt:lpstr>
      <vt:lpstr>SharePoint Backup/Recovery</vt:lpstr>
      <vt:lpstr>Service Manager + Orchestrator</vt:lpstr>
      <vt:lpstr>SCSM and Orchestrator: Better Together</vt:lpstr>
      <vt:lpstr>PowerPoint Presentation</vt:lpstr>
      <vt:lpstr>By leveraging the entire system center suite, you can perform datacenter migration and failover</vt:lpstr>
      <vt:lpstr>What’s coming in DPM 2012</vt:lpstr>
      <vt:lpstr>DPM 2012 Quick View Demo</vt:lpstr>
      <vt:lpstr>Automate the protection of new private cloud / datacenter applications as you automate their deployment</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273</cp:revision>
  <dcterms:created xsi:type="dcterms:W3CDTF">2011-04-01T05:55:34Z</dcterms:created>
  <dcterms:modified xsi:type="dcterms:W3CDTF">2011-09-01T04:26:23Z</dcterms:modified>
</cp:coreProperties>
</file>