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Lst>
  <p:notesMasterIdLst>
    <p:notesMasterId r:id="rId38"/>
  </p:notesMasterIdLst>
  <p:handoutMasterIdLst>
    <p:handoutMasterId r:id="rId39"/>
  </p:handoutMasterIdLst>
  <p:sldIdLst>
    <p:sldId id="279" r:id="rId3"/>
    <p:sldId id="280" r:id="rId4"/>
    <p:sldId id="260" r:id="rId5"/>
    <p:sldId id="301" r:id="rId6"/>
    <p:sldId id="285" r:id="rId7"/>
    <p:sldId id="316" r:id="rId8"/>
    <p:sldId id="287" r:id="rId9"/>
    <p:sldId id="302" r:id="rId10"/>
    <p:sldId id="324" r:id="rId11"/>
    <p:sldId id="317" r:id="rId12"/>
    <p:sldId id="290" r:id="rId13"/>
    <p:sldId id="294" r:id="rId14"/>
    <p:sldId id="318" r:id="rId15"/>
    <p:sldId id="261" r:id="rId16"/>
    <p:sldId id="313" r:id="rId17"/>
    <p:sldId id="310" r:id="rId18"/>
    <p:sldId id="319" r:id="rId19"/>
    <p:sldId id="289" r:id="rId20"/>
    <p:sldId id="305" r:id="rId21"/>
    <p:sldId id="306" r:id="rId22"/>
    <p:sldId id="311" r:id="rId23"/>
    <p:sldId id="303" r:id="rId24"/>
    <p:sldId id="304" r:id="rId25"/>
    <p:sldId id="320" r:id="rId26"/>
    <p:sldId id="288" r:id="rId27"/>
    <p:sldId id="312" r:id="rId28"/>
    <p:sldId id="307" r:id="rId29"/>
    <p:sldId id="309" r:id="rId30"/>
    <p:sldId id="308" r:id="rId31"/>
    <p:sldId id="295" r:id="rId32"/>
    <p:sldId id="298" r:id="rId33"/>
    <p:sldId id="296" r:id="rId34"/>
    <p:sldId id="325" r:id="rId35"/>
    <p:sldId id="270" r:id="rId36"/>
    <p:sldId id="271" r:id="rId37"/>
  </p:sldIdLst>
  <p:sldSz cx="9144000" cy="6858000" type="screen4x3"/>
  <p:notesSz cx="6788150" cy="9923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12A812"/>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4" autoAdjust="0"/>
    <p:restoredTop sz="88155" autoAdjust="0"/>
  </p:normalViewPr>
  <p:slideViewPr>
    <p:cSldViewPr>
      <p:cViewPr>
        <p:scale>
          <a:sx n="66" d="100"/>
          <a:sy n="66" d="100"/>
        </p:scale>
        <p:origin x="-2106" y="-420"/>
      </p:cViewPr>
      <p:guideLst>
        <p:guide orient="horz" pos="2160"/>
        <p:guide pos="2880"/>
      </p:guideLst>
    </p:cSldViewPr>
  </p:slideViewPr>
  <p:outlineViewPr>
    <p:cViewPr>
      <p:scale>
        <a:sx n="33" d="100"/>
        <a:sy n="33" d="100"/>
      </p:scale>
      <p:origin x="0" y="26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1734" cy="496173"/>
          </a:xfrm>
          <a:prstGeom prst="rect">
            <a:avLst/>
          </a:prstGeom>
        </p:spPr>
        <p:txBody>
          <a:bodyPr vert="horz" lIns="88212" tIns="44106" rIns="88212" bIns="44106" rtlCol="0"/>
          <a:lstStyle>
            <a:lvl1pPr algn="l">
              <a:defRPr sz="1200"/>
            </a:lvl1pPr>
          </a:lstStyle>
          <a:p>
            <a:endParaRPr lang="en-AU"/>
          </a:p>
        </p:txBody>
      </p:sp>
      <p:sp>
        <p:nvSpPr>
          <p:cNvPr id="3" name="Date Placeholder 2"/>
          <p:cNvSpPr>
            <a:spLocks noGrp="1"/>
          </p:cNvSpPr>
          <p:nvPr>
            <p:ph type="dt" sz="quarter" idx="1"/>
          </p:nvPr>
        </p:nvSpPr>
        <p:spPr>
          <a:xfrm>
            <a:off x="3844899" y="1"/>
            <a:ext cx="2941734" cy="496173"/>
          </a:xfrm>
          <a:prstGeom prst="rect">
            <a:avLst/>
          </a:prstGeom>
        </p:spPr>
        <p:txBody>
          <a:bodyPr vert="horz" lIns="88212" tIns="44106" rIns="88212" bIns="44106" rtlCol="0"/>
          <a:lstStyle>
            <a:lvl1pPr algn="r">
              <a:defRPr sz="1200"/>
            </a:lvl1pPr>
          </a:lstStyle>
          <a:p>
            <a:fld id="{1941F71E-FA07-477B-8316-6DAD459B5A05}" type="datetimeFigureOut">
              <a:rPr lang="en-AU" smtClean="0"/>
              <a:t>2/09/2011</a:t>
            </a:fld>
            <a:endParaRPr lang="en-AU"/>
          </a:p>
        </p:txBody>
      </p:sp>
      <p:sp>
        <p:nvSpPr>
          <p:cNvPr id="4" name="Footer Placeholder 3"/>
          <p:cNvSpPr>
            <a:spLocks noGrp="1"/>
          </p:cNvSpPr>
          <p:nvPr>
            <p:ph type="ftr" sz="quarter" idx="2"/>
          </p:nvPr>
        </p:nvSpPr>
        <p:spPr>
          <a:xfrm>
            <a:off x="1" y="9425750"/>
            <a:ext cx="2941734" cy="496173"/>
          </a:xfrm>
          <a:prstGeom prst="rect">
            <a:avLst/>
          </a:prstGeom>
        </p:spPr>
        <p:txBody>
          <a:bodyPr vert="horz" lIns="88212" tIns="44106" rIns="88212" bIns="44106" rtlCol="0" anchor="b"/>
          <a:lstStyle>
            <a:lvl1pPr algn="l">
              <a:defRPr sz="1200"/>
            </a:lvl1pPr>
          </a:lstStyle>
          <a:p>
            <a:endParaRPr lang="en-AU"/>
          </a:p>
        </p:txBody>
      </p:sp>
      <p:sp>
        <p:nvSpPr>
          <p:cNvPr id="5" name="Slide Number Placeholder 4"/>
          <p:cNvSpPr>
            <a:spLocks noGrp="1"/>
          </p:cNvSpPr>
          <p:nvPr>
            <p:ph type="sldNum" sz="quarter" idx="3"/>
          </p:nvPr>
        </p:nvSpPr>
        <p:spPr>
          <a:xfrm>
            <a:off x="3844899" y="9425750"/>
            <a:ext cx="2941734" cy="496173"/>
          </a:xfrm>
          <a:prstGeom prst="rect">
            <a:avLst/>
          </a:prstGeom>
        </p:spPr>
        <p:txBody>
          <a:bodyPr vert="horz" lIns="88212" tIns="44106" rIns="88212" bIns="44106" rtlCol="0" anchor="b"/>
          <a:lstStyle>
            <a:lvl1pPr algn="r">
              <a:defRPr sz="1200"/>
            </a:lvl1pPr>
          </a:lstStyle>
          <a:p>
            <a:fld id="{B230B092-CDE7-4E5E-90CA-1FD9565A8E7B}" type="slidenum">
              <a:rPr lang="en-AU" smtClean="0"/>
              <a:t>‹#›</a:t>
            </a:fld>
            <a:endParaRPr lang="en-AU"/>
          </a:p>
        </p:txBody>
      </p:sp>
    </p:spTree>
    <p:extLst>
      <p:ext uri="{BB962C8B-B14F-4D97-AF65-F5344CB8AC3E}">
        <p14:creationId xmlns:p14="http://schemas.microsoft.com/office/powerpoint/2010/main" val="403465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1531" cy="496173"/>
          </a:xfrm>
          <a:prstGeom prst="rect">
            <a:avLst/>
          </a:prstGeom>
        </p:spPr>
        <p:txBody>
          <a:bodyPr vert="horz" lIns="95490" tIns="47745" rIns="95490" bIns="47745" rtlCol="0"/>
          <a:lstStyle>
            <a:lvl1pPr algn="l">
              <a:defRPr sz="1300"/>
            </a:lvl1pPr>
          </a:lstStyle>
          <a:p>
            <a:endParaRPr lang="en-AU" dirty="0"/>
          </a:p>
        </p:txBody>
      </p:sp>
      <p:sp>
        <p:nvSpPr>
          <p:cNvPr id="3" name="Date Placeholder 2"/>
          <p:cNvSpPr>
            <a:spLocks noGrp="1"/>
          </p:cNvSpPr>
          <p:nvPr>
            <p:ph type="dt" idx="1"/>
          </p:nvPr>
        </p:nvSpPr>
        <p:spPr>
          <a:xfrm>
            <a:off x="3845049" y="2"/>
            <a:ext cx="2941531" cy="496173"/>
          </a:xfrm>
          <a:prstGeom prst="rect">
            <a:avLst/>
          </a:prstGeom>
        </p:spPr>
        <p:txBody>
          <a:bodyPr vert="horz" lIns="95490" tIns="47745" rIns="95490" bIns="47745" rtlCol="0"/>
          <a:lstStyle>
            <a:lvl1pPr algn="r">
              <a:defRPr sz="13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914400" y="742950"/>
            <a:ext cx="4959350" cy="3721100"/>
          </a:xfrm>
          <a:prstGeom prst="rect">
            <a:avLst/>
          </a:prstGeom>
          <a:noFill/>
          <a:ln w="12700">
            <a:solidFill>
              <a:prstClr val="black"/>
            </a:solidFill>
          </a:ln>
        </p:spPr>
        <p:txBody>
          <a:bodyPr vert="horz" lIns="95490" tIns="47745" rIns="95490" bIns="47745" rtlCol="0" anchor="ctr"/>
          <a:lstStyle/>
          <a:p>
            <a:endParaRPr lang="en-AU" dirty="0"/>
          </a:p>
        </p:txBody>
      </p:sp>
      <p:sp>
        <p:nvSpPr>
          <p:cNvPr id="5" name="Notes Placeholder 4"/>
          <p:cNvSpPr>
            <a:spLocks noGrp="1"/>
          </p:cNvSpPr>
          <p:nvPr>
            <p:ph type="body" sz="quarter" idx="3"/>
          </p:nvPr>
        </p:nvSpPr>
        <p:spPr>
          <a:xfrm>
            <a:off x="678815" y="4713647"/>
            <a:ext cx="5430520" cy="4465558"/>
          </a:xfrm>
          <a:prstGeom prst="rect">
            <a:avLst/>
          </a:prstGeom>
        </p:spPr>
        <p:txBody>
          <a:bodyPr vert="horz" lIns="95490" tIns="47745" rIns="95490" bIns="4774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425569"/>
            <a:ext cx="2941531" cy="496173"/>
          </a:xfrm>
          <a:prstGeom prst="rect">
            <a:avLst/>
          </a:prstGeom>
        </p:spPr>
        <p:txBody>
          <a:bodyPr vert="horz" lIns="95490" tIns="47745" rIns="95490" bIns="47745" rtlCol="0" anchor="b"/>
          <a:lstStyle>
            <a:lvl1pPr algn="l">
              <a:defRPr sz="1300"/>
            </a:lvl1pPr>
          </a:lstStyle>
          <a:p>
            <a:endParaRPr lang="en-AU" dirty="0"/>
          </a:p>
        </p:txBody>
      </p:sp>
      <p:sp>
        <p:nvSpPr>
          <p:cNvPr id="7" name="Slide Number Placeholder 6"/>
          <p:cNvSpPr>
            <a:spLocks noGrp="1"/>
          </p:cNvSpPr>
          <p:nvPr>
            <p:ph type="sldNum" sz="quarter" idx="5"/>
          </p:nvPr>
        </p:nvSpPr>
        <p:spPr>
          <a:xfrm>
            <a:off x="3845049" y="9425569"/>
            <a:ext cx="2941531" cy="496173"/>
          </a:xfrm>
          <a:prstGeom prst="rect">
            <a:avLst/>
          </a:prstGeom>
        </p:spPr>
        <p:txBody>
          <a:bodyPr vert="horz" lIns="95490" tIns="47745" rIns="95490" bIns="47745" rtlCol="0" anchor="b"/>
          <a:lstStyle>
            <a:lvl1pPr algn="r">
              <a:defRPr sz="13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3430315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9350" cy="37211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12</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1853396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1889233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pPr marL="179043" indent="-179043">
              <a:buFontTx/>
              <a:buChar cha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pPr marL="179043" indent="-179043">
              <a:buFontTx/>
              <a:buChar cha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pPr marL="179043" indent="-179043">
              <a:buFontTx/>
              <a:buChar cha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914400" y="742950"/>
            <a:ext cx="4959350" cy="3721100"/>
          </a:xfrm>
          <a:ln/>
        </p:spPr>
      </p:sp>
      <p:sp>
        <p:nvSpPr>
          <p:cNvPr id="27651" name="Notes Placeholder 2"/>
          <p:cNvSpPr>
            <a:spLocks noGrp="1"/>
          </p:cNvSpPr>
          <p:nvPr>
            <p:ph type="body" idx="1"/>
          </p:nvPr>
        </p:nvSpPr>
        <p:spPr>
          <a:xfrm>
            <a:off x="678498" y="4713370"/>
            <a:ext cx="5431155" cy="4465796"/>
          </a:xfrm>
          <a:prstGeom prst="rect">
            <a:avLst/>
          </a:prstGeom>
          <a:noFill/>
        </p:spPr>
        <p:txBody>
          <a:bodyPr/>
          <a:lstStyle/>
          <a:p>
            <a:endParaRPr lang="en-AU" dirty="0"/>
          </a:p>
        </p:txBody>
      </p:sp>
      <p:sp>
        <p:nvSpPr>
          <p:cNvPr id="2765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75233" indent="-298166" eaLnBrk="0" hangingPunct="0">
              <a:defRPr>
                <a:solidFill>
                  <a:schemeClr val="tx1"/>
                </a:solidFill>
                <a:latin typeface="Arial" charset="0"/>
              </a:defRPr>
            </a:lvl2pPr>
            <a:lvl3pPr marL="1192666" indent="-238533" eaLnBrk="0" hangingPunct="0">
              <a:defRPr>
                <a:solidFill>
                  <a:schemeClr val="tx1"/>
                </a:solidFill>
                <a:latin typeface="Arial" charset="0"/>
              </a:defRPr>
            </a:lvl3pPr>
            <a:lvl4pPr marL="1669733" indent="-238533" eaLnBrk="0" hangingPunct="0">
              <a:defRPr>
                <a:solidFill>
                  <a:schemeClr val="tx1"/>
                </a:solidFill>
                <a:latin typeface="Arial" charset="0"/>
              </a:defRPr>
            </a:lvl4pPr>
            <a:lvl5pPr marL="2146799" indent="-238533" eaLnBrk="0" hangingPunct="0">
              <a:defRPr>
                <a:solidFill>
                  <a:schemeClr val="tx1"/>
                </a:solidFill>
                <a:latin typeface="Arial" charset="0"/>
              </a:defRPr>
            </a:lvl5pPr>
            <a:lvl6pPr marL="2623865" indent="-238533" eaLnBrk="0" fontAlgn="base" hangingPunct="0">
              <a:spcBef>
                <a:spcPct val="0"/>
              </a:spcBef>
              <a:spcAft>
                <a:spcPct val="0"/>
              </a:spcAft>
              <a:defRPr>
                <a:solidFill>
                  <a:schemeClr val="tx1"/>
                </a:solidFill>
                <a:latin typeface="Arial" charset="0"/>
              </a:defRPr>
            </a:lvl6pPr>
            <a:lvl7pPr marL="3100932" indent="-238533" eaLnBrk="0" fontAlgn="base" hangingPunct="0">
              <a:spcBef>
                <a:spcPct val="0"/>
              </a:spcBef>
              <a:spcAft>
                <a:spcPct val="0"/>
              </a:spcAft>
              <a:defRPr>
                <a:solidFill>
                  <a:schemeClr val="tx1"/>
                </a:solidFill>
                <a:latin typeface="Arial" charset="0"/>
              </a:defRPr>
            </a:lvl7pPr>
            <a:lvl8pPr marL="3577998" indent="-238533" eaLnBrk="0" fontAlgn="base" hangingPunct="0">
              <a:spcBef>
                <a:spcPct val="0"/>
              </a:spcBef>
              <a:spcAft>
                <a:spcPct val="0"/>
              </a:spcAft>
              <a:defRPr>
                <a:solidFill>
                  <a:schemeClr val="tx1"/>
                </a:solidFill>
                <a:latin typeface="Arial" charset="0"/>
              </a:defRPr>
            </a:lvl8pPr>
            <a:lvl9pPr marL="4055064" indent="-238533" eaLnBrk="0" fontAlgn="base" hangingPunct="0">
              <a:spcBef>
                <a:spcPct val="0"/>
              </a:spcBef>
              <a:spcAft>
                <a:spcPct val="0"/>
              </a:spcAft>
              <a:defRPr>
                <a:solidFill>
                  <a:schemeClr val="tx1"/>
                </a:solidFill>
                <a:latin typeface="Arial" charset="0"/>
              </a:defRPr>
            </a:lvl9pPr>
          </a:lstStyle>
          <a:p>
            <a:pPr eaLnBrk="1" hangingPunct="1"/>
            <a:fld id="{471AF067-A72E-43BC-82EF-60215407B20D}" type="slidenum">
              <a:rPr lang="fr-CA" smtClean="0"/>
              <a:pPr eaLnBrk="1" hangingPunct="1"/>
              <a:t>22</a:t>
            </a:fld>
            <a:endParaRPr lang="fr-C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9350" cy="3721100"/>
          </a:xfrm>
        </p:spPr>
      </p:sp>
      <p:sp>
        <p:nvSpPr>
          <p:cNvPr id="3" name="Notes Placeholder 2"/>
          <p:cNvSpPr>
            <a:spLocks noGrp="1"/>
          </p:cNvSpPr>
          <p:nvPr>
            <p:ph type="body" idx="1"/>
          </p:nvPr>
        </p:nvSpPr>
        <p:spPr>
          <a:xfrm>
            <a:off x="678498" y="4713370"/>
            <a:ext cx="5431155" cy="4465796"/>
          </a:xfrm>
          <a:prstGeom prst="rect">
            <a:avLst/>
          </a:prstGeom>
        </p:spPr>
        <p:txBody>
          <a:bodyPr/>
          <a:lstStyle/>
          <a:p>
            <a:endParaRPr lang="en-AU" dirty="0"/>
          </a:p>
        </p:txBody>
      </p:sp>
      <p:sp>
        <p:nvSpPr>
          <p:cNvPr id="4" name="Slide Number Placeholder 3"/>
          <p:cNvSpPr>
            <a:spLocks noGrp="1"/>
          </p:cNvSpPr>
          <p:nvPr>
            <p:ph type="sldNum" sz="quarter" idx="10"/>
          </p:nvPr>
        </p:nvSpPr>
        <p:spPr/>
        <p:txBody>
          <a:bodyPr/>
          <a:lstStyle/>
          <a:p>
            <a:pPr>
              <a:defRPr/>
            </a:pPr>
            <a:fld id="{50FAD778-A310-4F35-B68F-A4881176940F}" type="slidenum">
              <a:rPr lang="fr-CA" smtClean="0"/>
              <a:pPr>
                <a:defRPr/>
              </a:pPr>
              <a:t>23</a:t>
            </a:fld>
            <a:endParaRPr lang="fr-CA"/>
          </a:p>
        </p:txBody>
      </p:sp>
    </p:spTree>
    <p:extLst>
      <p:ext uri="{BB962C8B-B14F-4D97-AF65-F5344CB8AC3E}">
        <p14:creationId xmlns:p14="http://schemas.microsoft.com/office/powerpoint/2010/main" val="2537931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9350" cy="37211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30</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extLst>
      <p:ext uri="{BB962C8B-B14F-4D97-AF65-F5344CB8AC3E}">
        <p14:creationId xmlns:p14="http://schemas.microsoft.com/office/powerpoint/2010/main" val="1169520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32</a:t>
            </a:fld>
            <a:endParaRPr lang="en-AU" dirty="0"/>
          </a:p>
        </p:txBody>
      </p:sp>
    </p:spTree>
    <p:extLst>
      <p:ext uri="{BB962C8B-B14F-4D97-AF65-F5344CB8AC3E}">
        <p14:creationId xmlns:p14="http://schemas.microsoft.com/office/powerpoint/2010/main" val="9673298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3818880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1510356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12:06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7</a:t>
            </a:fld>
            <a:endParaRPr lang="en-US" dirty="0">
              <a:solidFill>
                <a:prstClr val="black"/>
              </a:solidFill>
            </a:endParaRPr>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12:06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8</a:t>
            </a:fld>
            <a:endParaRPr lang="en-US" dirty="0">
              <a:solidFill>
                <a:prstClr val="black"/>
              </a:solidFill>
            </a:endParaRPr>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12:06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9</a:t>
            </a:fld>
            <a:endParaRPr lang="en-US" dirty="0">
              <a:solidFill>
                <a:prstClr val="black"/>
              </a:solidFill>
            </a:endParaRPr>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343025" y="498475"/>
            <a:ext cx="4049713" cy="3038475"/>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image" Target="../media/image2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359152"/>
            <a:ext cx="6994362"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57473" y="3886201"/>
            <a:ext cx="3313277"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391008" y="228600"/>
            <a:ext cx="836208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385763966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2717014" y="1644651"/>
            <a:ext cx="1358507"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727663" y="2265473"/>
            <a:ext cx="7683913"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727662" y="4703873"/>
            <a:ext cx="7683914"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rot="10800000">
            <a:off x="4072997" y="1644647"/>
            <a:ext cx="771726"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2803756" y="1837299"/>
            <a:ext cx="1641654"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72029795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656751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29727114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23355743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35777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46565681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51186084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5166876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620708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9436" y="1447799"/>
            <a:ext cx="8363938"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708410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9436" y="1447801"/>
            <a:ext cx="4115872" cy="2129814"/>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1"/>
            <a:ext cx="4115872" cy="2129814"/>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148758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855893"/>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855893"/>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5412993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40747894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17592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34054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470330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4297"/>
          <a:stretch/>
        </p:blipFill>
        <p:spPr bwMode="auto">
          <a:xfrm flipH="1">
            <a:off x="0" y="0"/>
            <a:ext cx="875337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4539755" y="1941977"/>
            <a:ext cx="3086904" cy="886397"/>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659078" y="5637071"/>
            <a:ext cx="1702409"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27521" y="158469"/>
            <a:ext cx="2339484" cy="4431983"/>
          </a:xfrm>
          <a:prstGeom prst="rect">
            <a:avLst/>
          </a:prstGeom>
          <a:noFill/>
        </p:spPr>
        <p:txBody>
          <a:bodyPr wrap="square" lIns="0" tIns="0" rIns="0" bIns="0" rtlCol="0">
            <a:spAutoFit/>
          </a:bodyPr>
          <a:lstStyle/>
          <a:p>
            <a:pPr defTabSz="914363"/>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1721657" y="3255201"/>
            <a:ext cx="4131321" cy="1504874"/>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2360907" y="2769643"/>
            <a:ext cx="1017755"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401681" y="497187"/>
            <a:ext cx="1703913" cy="811495"/>
          </a:xfrm>
          <a:prstGeom prst="rect">
            <a:avLst/>
          </a:prstGeom>
        </p:spPr>
      </p:pic>
    </p:spTree>
    <p:extLst>
      <p:ext uri="{BB962C8B-B14F-4D97-AF65-F5344CB8AC3E}">
        <p14:creationId xmlns:p14="http://schemas.microsoft.com/office/powerpoint/2010/main" val="293010218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32464589"/>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790628136"/>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3" y="2265473"/>
            <a:ext cx="7683913"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703873"/>
            <a:ext cx="7683914"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70691376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theme" Target="../theme/theme2.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image" Target="../media/image7.png"/><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40711823"/>
      </p:ext>
    </p:extLst>
  </p:cSld>
  <p:clrMap bg1="dk1" tx1="lt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3.jpe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45.gif"/></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1.gif"/><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7.png"/><Relationship Id="rId11" Type="http://schemas.openxmlformats.org/officeDocument/2006/relationships/image" Target="../media/image60.png"/><Relationship Id="rId5" Type="http://schemas.openxmlformats.org/officeDocument/2006/relationships/hyperlink" Target="http://technet.microsoft.com/en-au" TargetMode="External"/><Relationship Id="rId10" Type="http://schemas.openxmlformats.org/officeDocument/2006/relationships/image" Target="../media/image5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5.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7.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 Id="rId1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jp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Custom application -WS</a:t>
            </a:r>
            <a:endParaRPr lang="en-AU" dirty="0"/>
          </a:p>
        </p:txBody>
      </p:sp>
      <p:sp>
        <p:nvSpPr>
          <p:cNvPr id="6" name="Text Placeholder 5"/>
          <p:cNvSpPr>
            <a:spLocks noGrp="1"/>
          </p:cNvSpPr>
          <p:nvPr>
            <p:ph type="body" idx="1"/>
          </p:nvPr>
        </p:nvSpPr>
        <p:spPr/>
        <p:txBody>
          <a:bodyPr/>
          <a:lstStyle/>
          <a:p>
            <a:r>
              <a:rPr lang="en-AU" dirty="0" smtClean="0"/>
              <a:t>FIM Extension Points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781" y="3239117"/>
            <a:ext cx="740200" cy="693939"/>
          </a:xfrm>
          <a:prstGeom prst="rect">
            <a:avLst/>
          </a:prstGeom>
          <a:effectLst>
            <a:softEdge rad="25400"/>
          </a:effectLst>
        </p:spPr>
      </p:pic>
    </p:spTree>
    <p:extLst>
      <p:ext uri="{BB962C8B-B14F-4D97-AF65-F5344CB8AC3E}">
        <p14:creationId xmlns:p14="http://schemas.microsoft.com/office/powerpoint/2010/main" val="32235129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sz="3600" dirty="0" smtClean="0">
                <a:solidFill>
                  <a:schemeClr val="accent2"/>
                </a:solidFill>
              </a:rPr>
              <a:t>Custom - WS</a:t>
            </a:r>
            <a:endParaRPr sz="3600" dirty="0">
              <a:solidFill>
                <a:schemeClr val="accent2"/>
              </a:solidFill>
            </a:endParaRPr>
          </a:p>
        </p:txBody>
      </p:sp>
      <p:sp>
        <p:nvSpPr>
          <p:cNvPr id="3" name="Text Placeholder 2"/>
          <p:cNvSpPr>
            <a:spLocks noGrp="1"/>
          </p:cNvSpPr>
          <p:nvPr>
            <p:ph idx="1"/>
          </p:nvPr>
        </p:nvSpPr>
        <p:spPr>
          <a:xfrm>
            <a:off x="457200" y="1916832"/>
            <a:ext cx="8229600" cy="4464496"/>
          </a:xfrm>
        </p:spPr>
        <p:txBody>
          <a:bodyPr>
            <a:normAutofit fontScale="85000" lnSpcReduction="20000"/>
          </a:bodyPr>
          <a:lstStyle/>
          <a:p>
            <a:r>
              <a:rPr lang="en-AU" dirty="0"/>
              <a:t>Web service </a:t>
            </a:r>
            <a:r>
              <a:rPr lang="en-AU" dirty="0" smtClean="0"/>
              <a:t>APIs</a:t>
            </a:r>
          </a:p>
          <a:p>
            <a:endParaRPr lang="en-AU" dirty="0" smtClean="0"/>
          </a:p>
          <a:p>
            <a:r>
              <a:rPr lang="en-US" dirty="0" smtClean="0"/>
              <a:t>Multiple Endpoints</a:t>
            </a:r>
          </a:p>
          <a:p>
            <a:pPr lvl="1"/>
            <a:r>
              <a:rPr lang="en-US" dirty="0" smtClean="0"/>
              <a:t>Create – Resource Factory</a:t>
            </a:r>
          </a:p>
          <a:p>
            <a:pPr lvl="1"/>
            <a:r>
              <a:rPr lang="en-US" dirty="0" smtClean="0"/>
              <a:t>Edit / Delete – Resource </a:t>
            </a:r>
          </a:p>
          <a:p>
            <a:pPr lvl="1"/>
            <a:r>
              <a:rPr lang="en-US" dirty="0" smtClean="0"/>
              <a:t>Alternate endpoint – Anonymous access</a:t>
            </a:r>
          </a:p>
          <a:p>
            <a:pPr lvl="1"/>
            <a:r>
              <a:rPr lang="en-US" dirty="0" smtClean="0"/>
              <a:t>Security Token Service (STS)</a:t>
            </a:r>
          </a:p>
          <a:p>
            <a:pPr lvl="1"/>
            <a:endParaRPr lang="en-US" dirty="0" smtClean="0"/>
          </a:p>
          <a:p>
            <a:r>
              <a:rPr lang="en-US" dirty="0" smtClean="0"/>
              <a:t>Additional uses</a:t>
            </a:r>
          </a:p>
          <a:p>
            <a:pPr lvl="1"/>
            <a:r>
              <a:rPr lang="en-US" dirty="0" smtClean="0"/>
              <a:t>Client based application</a:t>
            </a:r>
          </a:p>
          <a:p>
            <a:pPr lvl="1"/>
            <a:r>
              <a:rPr lang="en-US" dirty="0" smtClean="0"/>
              <a:t>Password reset</a:t>
            </a:r>
          </a:p>
          <a:p>
            <a:pPr lvl="1"/>
            <a:r>
              <a:rPr lang="en-US" dirty="0" smtClean="0"/>
              <a:t>Web based application (Silverlight Demo)</a:t>
            </a:r>
          </a:p>
          <a:p>
            <a:pPr lvl="1"/>
            <a:r>
              <a:rPr lang="en-US" dirty="0" smtClean="0"/>
              <a:t>ADFS </a:t>
            </a:r>
            <a:r>
              <a:rPr lang="en-US" dirty="0"/>
              <a:t>attribute store</a:t>
            </a:r>
          </a:p>
          <a:p>
            <a:pPr lvl="1"/>
            <a:endParaRPr lang="en-US" dirty="0" smtClean="0"/>
          </a:p>
          <a:p>
            <a:pPr marL="457200" lvl="1"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526" y="538437"/>
            <a:ext cx="740200" cy="693939"/>
          </a:xfrm>
          <a:prstGeom prst="rect">
            <a:avLst/>
          </a:prstGeom>
          <a:effectLst>
            <a:softEdge rad="25400"/>
          </a:effectLst>
        </p:spPr>
      </p:pic>
      <p:sp>
        <p:nvSpPr>
          <p:cNvPr id="7" name="Rounded Rectangle 6"/>
          <p:cNvSpPr/>
          <p:nvPr/>
        </p:nvSpPr>
        <p:spPr>
          <a:xfrm>
            <a:off x="443794" y="52417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2159229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Silverlight Integration</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solidFill>
                  <a:srgbClr val="00C2F1"/>
                </a:solidFill>
              </a:rPr>
              <a:t>demo</a:t>
            </a:r>
            <a:r>
              <a:rPr lang="en-US" dirty="0" smtClean="0"/>
              <a:t> </a:t>
            </a:r>
            <a:endParaRPr lang="en-US" dirty="0"/>
          </a:p>
        </p:txBody>
      </p:sp>
    </p:spTree>
    <p:extLst>
      <p:ext uri="{BB962C8B-B14F-4D97-AF65-F5344CB8AC3E}">
        <p14:creationId xmlns:p14="http://schemas.microsoft.com/office/powerpoint/2010/main" val="4079315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err="1" smtClean="0"/>
              <a:t>Powershell</a:t>
            </a:r>
            <a:endParaRPr lang="en-AU" dirty="0"/>
          </a:p>
        </p:txBody>
      </p:sp>
      <p:sp>
        <p:nvSpPr>
          <p:cNvPr id="6" name="Text Placeholder 5"/>
          <p:cNvSpPr>
            <a:spLocks noGrp="1"/>
          </p:cNvSpPr>
          <p:nvPr>
            <p:ph type="body" idx="1"/>
          </p:nvPr>
        </p:nvSpPr>
        <p:spPr/>
        <p:txBody>
          <a:bodyPr/>
          <a:lstStyle/>
          <a:p>
            <a:r>
              <a:rPr lang="en-AU" dirty="0" smtClean="0"/>
              <a:t>FIM Extension Points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899" y="3140968"/>
            <a:ext cx="863492" cy="787302"/>
          </a:xfrm>
          <a:prstGeom prst="rect">
            <a:avLst/>
          </a:prstGeom>
          <a:effectLst>
            <a:softEdge rad="88900"/>
          </a:effectLst>
        </p:spPr>
      </p:pic>
    </p:spTree>
    <p:extLst>
      <p:ext uri="{BB962C8B-B14F-4D97-AF65-F5344CB8AC3E}">
        <p14:creationId xmlns:p14="http://schemas.microsoft.com/office/powerpoint/2010/main" val="3142858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dirty="0"/>
              <a:t>FIM </a:t>
            </a:r>
            <a:r>
              <a:rPr lang="en-US" dirty="0" smtClean="0"/>
              <a:t>Customisations</a:t>
            </a:r>
            <a:br>
              <a:rPr lang="en-US" dirty="0" smtClean="0"/>
            </a:br>
            <a:r>
              <a:rPr lang="en-US" dirty="0" smtClean="0"/>
              <a:t>       </a:t>
            </a:r>
            <a:r>
              <a:rPr lang="en-AU" sz="3600" dirty="0" smtClean="0">
                <a:solidFill>
                  <a:schemeClr val="accent2"/>
                </a:solidFill>
              </a:rPr>
              <a:t>Powershe</a:t>
            </a:r>
            <a:r>
              <a:rPr lang="en-AU" dirty="0" smtClean="0">
                <a:solidFill>
                  <a:schemeClr val="accent2"/>
                </a:solidFill>
              </a:rPr>
              <a:t>ll</a:t>
            </a:r>
            <a:endParaRPr sz="3600" dirty="0">
              <a:solidFill>
                <a:schemeClr val="accent2"/>
              </a:solidFill>
            </a:endParaRPr>
          </a:p>
        </p:txBody>
      </p:sp>
      <p:sp>
        <p:nvSpPr>
          <p:cNvPr id="3" name="Text Placeholder 2"/>
          <p:cNvSpPr>
            <a:spLocks noGrp="1"/>
          </p:cNvSpPr>
          <p:nvPr>
            <p:ph idx="1"/>
          </p:nvPr>
        </p:nvSpPr>
        <p:spPr>
          <a:xfrm>
            <a:off x="457200" y="1988840"/>
            <a:ext cx="8229600" cy="4137323"/>
          </a:xfrm>
        </p:spPr>
        <p:txBody>
          <a:bodyPr>
            <a:normAutofit fontScale="77500" lnSpcReduction="20000"/>
          </a:bodyPr>
          <a:lstStyle/>
          <a:p>
            <a:r>
              <a:rPr lang="en-US" dirty="0" err="1" smtClean="0"/>
              <a:t>FIMAutomation</a:t>
            </a:r>
            <a:r>
              <a:rPr lang="en-US" dirty="0" smtClean="0"/>
              <a:t> </a:t>
            </a:r>
            <a:r>
              <a:rPr lang="en-US" dirty="0" err="1" smtClean="0"/>
              <a:t>snapin</a:t>
            </a:r>
            <a:endParaRPr lang="en-US" dirty="0" smtClean="0"/>
          </a:p>
          <a:p>
            <a:pPr lvl="1"/>
            <a:r>
              <a:rPr lang="en-US" dirty="0"/>
              <a:t>Export-</a:t>
            </a:r>
            <a:r>
              <a:rPr lang="en-US" dirty="0" err="1"/>
              <a:t>FIMConfig</a:t>
            </a:r>
            <a:r>
              <a:rPr lang="en-US" dirty="0"/>
              <a:t> / Import-</a:t>
            </a:r>
            <a:r>
              <a:rPr lang="en-US" dirty="0" err="1"/>
              <a:t>FIMConfig</a:t>
            </a:r>
            <a:endParaRPr lang="en-US" dirty="0"/>
          </a:p>
          <a:p>
            <a:pPr lvl="1"/>
            <a:r>
              <a:rPr lang="en-US" dirty="0" err="1" smtClean="0"/>
              <a:t>ConvertFrom-FIMResource</a:t>
            </a:r>
            <a:r>
              <a:rPr lang="en-US" dirty="0" smtClean="0"/>
              <a:t> / </a:t>
            </a:r>
            <a:r>
              <a:rPr lang="en-US" dirty="0" err="1" smtClean="0"/>
              <a:t>ConvertTo-FIMResource</a:t>
            </a:r>
            <a:endParaRPr lang="en-US" dirty="0" smtClean="0"/>
          </a:p>
          <a:p>
            <a:pPr lvl="1"/>
            <a:r>
              <a:rPr lang="en-US" dirty="0" smtClean="0"/>
              <a:t>Join-</a:t>
            </a:r>
            <a:r>
              <a:rPr lang="en-US" dirty="0" err="1" smtClean="0"/>
              <a:t>FIMConfig</a:t>
            </a:r>
            <a:endParaRPr lang="en-US" dirty="0" smtClean="0"/>
          </a:p>
          <a:p>
            <a:pPr lvl="1"/>
            <a:r>
              <a:rPr lang="en-US" dirty="0" smtClean="0"/>
              <a:t>Compare-</a:t>
            </a:r>
            <a:r>
              <a:rPr lang="en-US" dirty="0" err="1" smtClean="0"/>
              <a:t>FIMConfig</a:t>
            </a:r>
            <a:endParaRPr lang="en-US" dirty="0" smtClean="0"/>
          </a:p>
          <a:p>
            <a:pPr lvl="1"/>
            <a:endParaRPr lang="en-US" dirty="0" smtClean="0"/>
          </a:p>
          <a:p>
            <a:r>
              <a:rPr lang="en-US" dirty="0" smtClean="0"/>
              <a:t>Migration Between Environments</a:t>
            </a:r>
            <a:endParaRPr lang="en-US" dirty="0"/>
          </a:p>
          <a:p>
            <a:endParaRPr lang="en-US" dirty="0" smtClean="0"/>
          </a:p>
          <a:p>
            <a:r>
              <a:rPr lang="en-US" dirty="0" smtClean="0"/>
              <a:t>Bulk import or export</a:t>
            </a:r>
          </a:p>
          <a:p>
            <a:pPr lvl="1"/>
            <a:endParaRPr lang="en-US" dirty="0"/>
          </a:p>
          <a:p>
            <a:r>
              <a:rPr lang="en-US" dirty="0" smtClean="0"/>
              <a:t>FIM </a:t>
            </a:r>
            <a:r>
              <a:rPr lang="en-US" dirty="0" err="1" smtClean="0"/>
              <a:t>Scriptbox</a:t>
            </a:r>
            <a:endParaRPr lang="en-US" dirty="0" smtClean="0"/>
          </a:p>
          <a:p>
            <a:endParaRPr lang="en-US" dirty="0"/>
          </a:p>
          <a:p>
            <a:r>
              <a:rPr lang="en-US" dirty="0"/>
              <a:t>FIM </a:t>
            </a:r>
            <a:r>
              <a:rPr lang="en-US" dirty="0" err="1"/>
              <a:t>Powershell</a:t>
            </a:r>
            <a:r>
              <a:rPr lang="en-US" dirty="0"/>
              <a:t> </a:t>
            </a:r>
            <a:r>
              <a:rPr lang="en-US" dirty="0" err="1"/>
              <a:t>Commandlets</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153" y="476672"/>
            <a:ext cx="863492" cy="787302"/>
          </a:xfrm>
          <a:prstGeom prst="rect">
            <a:avLst/>
          </a:prstGeom>
          <a:effectLst>
            <a:softEdge rad="88900"/>
          </a:effectLst>
        </p:spPr>
      </p:pic>
      <p:sp>
        <p:nvSpPr>
          <p:cNvPr id="6" name="Rounded Rectangle 5"/>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Arrow Connector 10"/>
          <p:cNvCxnSpPr>
            <a:stCxn id="5" idx="2"/>
            <a:endCxn id="7" idx="0"/>
          </p:cNvCxnSpPr>
          <p:nvPr/>
        </p:nvCxnSpPr>
        <p:spPr>
          <a:xfrm>
            <a:off x="1871700" y="2852936"/>
            <a:ext cx="2346548" cy="576064"/>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a:endCxn id="7" idx="0"/>
          </p:cNvCxnSpPr>
          <p:nvPr/>
        </p:nvCxnSpPr>
        <p:spPr>
          <a:xfrm flipH="1">
            <a:off x="4218248" y="2843932"/>
            <a:ext cx="2517700" cy="585068"/>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1043608" y="2132856"/>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DEV</a:t>
            </a:r>
          </a:p>
          <a:p>
            <a:pPr algn="ctr"/>
            <a:r>
              <a:rPr lang="en-AU" dirty="0" smtClean="0"/>
              <a:t>Export</a:t>
            </a:r>
            <a:endParaRPr lang="en-AU" dirty="0"/>
          </a:p>
        </p:txBody>
      </p:sp>
      <p:sp>
        <p:nvSpPr>
          <p:cNvPr id="6" name="Rounded Rectangle 5"/>
          <p:cNvSpPr/>
          <p:nvPr/>
        </p:nvSpPr>
        <p:spPr>
          <a:xfrm>
            <a:off x="5907856" y="2123852"/>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PROD</a:t>
            </a:r>
          </a:p>
          <a:p>
            <a:pPr algn="ctr"/>
            <a:r>
              <a:rPr lang="en-AU" dirty="0" smtClean="0"/>
              <a:t>Export</a:t>
            </a:r>
          </a:p>
        </p:txBody>
      </p:sp>
      <p:sp>
        <p:nvSpPr>
          <p:cNvPr id="7" name="Rounded Rectangle 6"/>
          <p:cNvSpPr/>
          <p:nvPr/>
        </p:nvSpPr>
        <p:spPr>
          <a:xfrm>
            <a:off x="3390156" y="3429000"/>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JOIN</a:t>
            </a:r>
            <a:endParaRPr lang="en-AU" dirty="0"/>
          </a:p>
        </p:txBody>
      </p:sp>
      <p:sp>
        <p:nvSpPr>
          <p:cNvPr id="8" name="Rounded Rectangle 7"/>
          <p:cNvSpPr/>
          <p:nvPr/>
        </p:nvSpPr>
        <p:spPr>
          <a:xfrm>
            <a:off x="3411364" y="4509120"/>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COMPARE</a:t>
            </a:r>
          </a:p>
        </p:txBody>
      </p:sp>
      <p:sp>
        <p:nvSpPr>
          <p:cNvPr id="9" name="Rounded Rectangle 8"/>
          <p:cNvSpPr/>
          <p:nvPr/>
        </p:nvSpPr>
        <p:spPr>
          <a:xfrm>
            <a:off x="3419872" y="5517232"/>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IMPORT</a:t>
            </a:r>
          </a:p>
        </p:txBody>
      </p:sp>
      <p:cxnSp>
        <p:nvCxnSpPr>
          <p:cNvPr id="15" name="Straight Arrow Connector 14"/>
          <p:cNvCxnSpPr>
            <a:stCxn id="7" idx="2"/>
            <a:endCxn id="8" idx="0"/>
          </p:cNvCxnSpPr>
          <p:nvPr/>
        </p:nvCxnSpPr>
        <p:spPr>
          <a:xfrm>
            <a:off x="4218248" y="4149080"/>
            <a:ext cx="21208"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2"/>
            <a:endCxn id="9" idx="0"/>
          </p:cNvCxnSpPr>
          <p:nvPr/>
        </p:nvCxnSpPr>
        <p:spPr>
          <a:xfrm>
            <a:off x="4239456" y="5229200"/>
            <a:ext cx="8508" cy="288032"/>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64088" y="4653136"/>
            <a:ext cx="2199952" cy="369332"/>
          </a:xfrm>
          <a:prstGeom prst="rect">
            <a:avLst/>
          </a:prstGeom>
          <a:noFill/>
        </p:spPr>
        <p:txBody>
          <a:bodyPr wrap="square" rtlCol="0">
            <a:spAutoFit/>
          </a:bodyPr>
          <a:lstStyle/>
          <a:p>
            <a:r>
              <a:rPr lang="en-AU" dirty="0" smtClean="0"/>
              <a:t>Generates the deltas</a:t>
            </a:r>
            <a:endParaRPr lang="en-AU" dirty="0"/>
          </a:p>
        </p:txBody>
      </p:sp>
      <p:sp>
        <p:nvSpPr>
          <p:cNvPr id="19" name="TextBox 18"/>
          <p:cNvSpPr txBox="1"/>
          <p:nvPr/>
        </p:nvSpPr>
        <p:spPr>
          <a:xfrm>
            <a:off x="5364088" y="3604374"/>
            <a:ext cx="2808312" cy="369332"/>
          </a:xfrm>
          <a:prstGeom prst="rect">
            <a:avLst/>
          </a:prstGeom>
          <a:noFill/>
        </p:spPr>
        <p:txBody>
          <a:bodyPr wrap="square" rtlCol="0">
            <a:spAutoFit/>
          </a:bodyPr>
          <a:lstStyle/>
          <a:p>
            <a:r>
              <a:rPr lang="en-AU" dirty="0" smtClean="0"/>
              <a:t>Joins matching objects</a:t>
            </a:r>
            <a:endParaRPr lang="en-AU" dirty="0"/>
          </a:p>
        </p:txBody>
      </p:sp>
      <p:sp>
        <p:nvSpPr>
          <p:cNvPr id="25" name="Title 1"/>
          <p:cNvSpPr>
            <a:spLocks noGrp="1"/>
          </p:cNvSpPr>
          <p:nvPr>
            <p:ph type="title"/>
          </p:nvPr>
        </p:nvSpPr>
        <p:spPr>
          <a:xfrm>
            <a:off x="457200" y="341784"/>
            <a:ext cx="8229600" cy="1143000"/>
          </a:xfrm>
        </p:spPr>
        <p:txBody>
          <a:bodyPr>
            <a:normAutofit fontScale="90000"/>
          </a:bodyPr>
          <a:lstStyle/>
          <a:p>
            <a:r>
              <a:rPr lang="en-US" dirty="0" smtClean="0"/>
              <a:t>       </a:t>
            </a:r>
            <a:r>
              <a:rPr lang="en-US" dirty="0"/>
              <a:t>FIM </a:t>
            </a:r>
            <a:r>
              <a:rPr lang="en-US" dirty="0" smtClean="0"/>
              <a:t>Customisations</a:t>
            </a:r>
            <a:br>
              <a:rPr lang="en-US" dirty="0" smtClean="0"/>
            </a:br>
            <a:r>
              <a:rPr lang="en-US" dirty="0" smtClean="0"/>
              <a:t>       </a:t>
            </a:r>
            <a:r>
              <a:rPr lang="en-AU" sz="3600" dirty="0" err="1" smtClean="0">
                <a:solidFill>
                  <a:schemeClr val="accent2"/>
                </a:solidFill>
              </a:rPr>
              <a:t>Powershe</a:t>
            </a:r>
            <a:r>
              <a:rPr lang="en-AU" dirty="0" err="1" smtClean="0">
                <a:solidFill>
                  <a:schemeClr val="accent2"/>
                </a:solidFill>
              </a:rPr>
              <a:t>ll</a:t>
            </a:r>
            <a:r>
              <a:rPr lang="en-AU" dirty="0" smtClean="0">
                <a:solidFill>
                  <a:schemeClr val="accent2"/>
                </a:solidFill>
              </a:rPr>
              <a:t> - Migration</a:t>
            </a:r>
            <a:endParaRPr sz="3600" dirty="0">
              <a:solidFill>
                <a:schemeClr val="accent2"/>
              </a:solidFill>
            </a:endParaRPr>
          </a:p>
        </p:txBody>
      </p: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153" y="476672"/>
            <a:ext cx="863492" cy="787302"/>
          </a:xfrm>
          <a:prstGeom prst="rect">
            <a:avLst/>
          </a:prstGeom>
          <a:effectLst>
            <a:softEdge rad="88900"/>
          </a:effectLst>
        </p:spPr>
      </p:pic>
      <p:sp>
        <p:nvSpPr>
          <p:cNvPr id="27" name="Rounded Rectangle 26"/>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76035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7200000" s="0" l="0"/>
                                      </p:by>
                                    </p:animClr>
                                    <p:animClr clrSpc="hsl" dir="cw">
                                      <p:cBhvr>
                                        <p:cTn id="7" dur="500" fill="hold"/>
                                        <p:tgtEl>
                                          <p:spTgt spid="5"/>
                                        </p:tgtEl>
                                        <p:attrNameLst>
                                          <p:attrName>fillcolor</p:attrName>
                                        </p:attrNameLst>
                                      </p:cBhvr>
                                      <p:by>
                                        <p:hsl h="7200000" s="0" l="0"/>
                                      </p:by>
                                    </p:animClr>
                                    <p:animClr clrSpc="hsl" dir="cw">
                                      <p:cBhvr>
                                        <p:cTn id="8" dur="500" fill="hold"/>
                                        <p:tgtEl>
                                          <p:spTgt spid="5"/>
                                        </p:tgtEl>
                                        <p:attrNameLst>
                                          <p:attrName>stroke.color</p:attrName>
                                        </p:attrNameLst>
                                      </p:cBhvr>
                                      <p:by>
                                        <p:hsl h="7200000" s="0" l="0"/>
                                      </p:by>
                                    </p:animClr>
                                    <p:set>
                                      <p:cBhvr>
                                        <p:cTn id="9" dur="500" fill="hold"/>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mph" presetSubtype="0" fill="hold" grpId="0" nodeType="clickEffect">
                                  <p:stCondLst>
                                    <p:cond delay="0"/>
                                  </p:stCondLst>
                                  <p:childTnLst>
                                    <p:animClr clrSpc="hsl" dir="cw">
                                      <p:cBhvr override="childStyle">
                                        <p:cTn id="13" dur="500" fill="hold"/>
                                        <p:tgtEl>
                                          <p:spTgt spid="6"/>
                                        </p:tgtEl>
                                        <p:attrNameLst>
                                          <p:attrName>style.color</p:attrName>
                                        </p:attrNameLst>
                                      </p:cBhvr>
                                      <p:by>
                                        <p:hsl h="7200000" s="0" l="0"/>
                                      </p:by>
                                    </p:animClr>
                                    <p:animClr clrSpc="hsl" dir="cw">
                                      <p:cBhvr>
                                        <p:cTn id="14" dur="500" fill="hold"/>
                                        <p:tgtEl>
                                          <p:spTgt spid="6"/>
                                        </p:tgtEl>
                                        <p:attrNameLst>
                                          <p:attrName>fillcolor</p:attrName>
                                        </p:attrNameLst>
                                      </p:cBhvr>
                                      <p:by>
                                        <p:hsl h="7200000" s="0" l="0"/>
                                      </p:by>
                                    </p:animClr>
                                    <p:animClr clrSpc="hsl" dir="cw">
                                      <p:cBhvr>
                                        <p:cTn id="15" dur="500" fill="hold"/>
                                        <p:tgtEl>
                                          <p:spTgt spid="6"/>
                                        </p:tgtEl>
                                        <p:attrNameLst>
                                          <p:attrName>stroke.color</p:attrName>
                                        </p:attrNameLst>
                                      </p:cBhvr>
                                      <p:by>
                                        <p:hsl h="7200000" s="0" l="0"/>
                                      </p:by>
                                    </p:animClr>
                                    <p:set>
                                      <p:cBhvr>
                                        <p:cTn id="16" dur="500" fill="hold"/>
                                        <p:tgtEl>
                                          <p:spTgt spid="6"/>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1" presetClass="emph" presetSubtype="0" fill="hold" grpId="0" nodeType="clickEffect">
                                  <p:stCondLst>
                                    <p:cond delay="0"/>
                                  </p:stCondLst>
                                  <p:childTnLst>
                                    <p:animClr clrSpc="hsl" dir="cw">
                                      <p:cBhvr override="childStyle">
                                        <p:cTn id="20" dur="500" fill="hold"/>
                                        <p:tgtEl>
                                          <p:spTgt spid="7"/>
                                        </p:tgtEl>
                                        <p:attrNameLst>
                                          <p:attrName>style.color</p:attrName>
                                        </p:attrNameLst>
                                      </p:cBhvr>
                                      <p:by>
                                        <p:hsl h="7200000" s="0" l="0"/>
                                      </p:by>
                                    </p:animClr>
                                    <p:animClr clrSpc="hsl" dir="cw">
                                      <p:cBhvr>
                                        <p:cTn id="21" dur="500" fill="hold"/>
                                        <p:tgtEl>
                                          <p:spTgt spid="7"/>
                                        </p:tgtEl>
                                        <p:attrNameLst>
                                          <p:attrName>fillcolor</p:attrName>
                                        </p:attrNameLst>
                                      </p:cBhvr>
                                      <p:by>
                                        <p:hsl h="7200000" s="0" l="0"/>
                                      </p:by>
                                    </p:animClr>
                                    <p:animClr clrSpc="hsl" dir="cw">
                                      <p:cBhvr>
                                        <p:cTn id="22" dur="500" fill="hold"/>
                                        <p:tgtEl>
                                          <p:spTgt spid="7"/>
                                        </p:tgtEl>
                                        <p:attrNameLst>
                                          <p:attrName>stroke.color</p:attrName>
                                        </p:attrNameLst>
                                      </p:cBhvr>
                                      <p:by>
                                        <p:hsl h="7200000" s="0" l="0"/>
                                      </p:by>
                                    </p:animClr>
                                    <p:set>
                                      <p:cBhvr>
                                        <p:cTn id="23" dur="500" fill="hold"/>
                                        <p:tgtEl>
                                          <p:spTgt spid="7"/>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1" presetClass="emph" presetSubtype="0" fill="hold" grpId="0" nodeType="clickEffect">
                                  <p:stCondLst>
                                    <p:cond delay="0"/>
                                  </p:stCondLst>
                                  <p:childTnLst>
                                    <p:animClr clrSpc="hsl" dir="cw">
                                      <p:cBhvr override="childStyle">
                                        <p:cTn id="27" dur="500" fill="hold"/>
                                        <p:tgtEl>
                                          <p:spTgt spid="8"/>
                                        </p:tgtEl>
                                        <p:attrNameLst>
                                          <p:attrName>style.color</p:attrName>
                                        </p:attrNameLst>
                                      </p:cBhvr>
                                      <p:by>
                                        <p:hsl h="7200000" s="0" l="0"/>
                                      </p:by>
                                    </p:animClr>
                                    <p:animClr clrSpc="hsl" dir="cw">
                                      <p:cBhvr>
                                        <p:cTn id="28" dur="500" fill="hold"/>
                                        <p:tgtEl>
                                          <p:spTgt spid="8"/>
                                        </p:tgtEl>
                                        <p:attrNameLst>
                                          <p:attrName>fillcolor</p:attrName>
                                        </p:attrNameLst>
                                      </p:cBhvr>
                                      <p:by>
                                        <p:hsl h="7200000" s="0" l="0"/>
                                      </p:by>
                                    </p:animClr>
                                    <p:animClr clrSpc="hsl" dir="cw">
                                      <p:cBhvr>
                                        <p:cTn id="29" dur="500" fill="hold"/>
                                        <p:tgtEl>
                                          <p:spTgt spid="8"/>
                                        </p:tgtEl>
                                        <p:attrNameLst>
                                          <p:attrName>stroke.color</p:attrName>
                                        </p:attrNameLst>
                                      </p:cBhvr>
                                      <p:by>
                                        <p:hsl h="7200000" s="0" l="0"/>
                                      </p:by>
                                    </p:animClr>
                                    <p:set>
                                      <p:cBhvr>
                                        <p:cTn id="30" dur="500" fill="hold"/>
                                        <p:tgtEl>
                                          <p:spTgt spid="8"/>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1" presetClass="emph" presetSubtype="0" fill="hold" grpId="0" nodeType="clickEffect">
                                  <p:stCondLst>
                                    <p:cond delay="0"/>
                                  </p:stCondLst>
                                  <p:childTnLst>
                                    <p:animClr clrSpc="hsl" dir="cw">
                                      <p:cBhvr override="childStyle">
                                        <p:cTn id="34" dur="500" fill="hold"/>
                                        <p:tgtEl>
                                          <p:spTgt spid="9"/>
                                        </p:tgtEl>
                                        <p:attrNameLst>
                                          <p:attrName>style.color</p:attrName>
                                        </p:attrNameLst>
                                      </p:cBhvr>
                                      <p:by>
                                        <p:hsl h="7200000" s="0" l="0"/>
                                      </p:by>
                                    </p:animClr>
                                    <p:animClr clrSpc="hsl" dir="cw">
                                      <p:cBhvr>
                                        <p:cTn id="35" dur="500" fill="hold"/>
                                        <p:tgtEl>
                                          <p:spTgt spid="9"/>
                                        </p:tgtEl>
                                        <p:attrNameLst>
                                          <p:attrName>fillcolor</p:attrName>
                                        </p:attrNameLst>
                                      </p:cBhvr>
                                      <p:by>
                                        <p:hsl h="7200000" s="0" l="0"/>
                                      </p:by>
                                    </p:animClr>
                                    <p:animClr clrSpc="hsl" dir="cw">
                                      <p:cBhvr>
                                        <p:cTn id="36" dur="500" fill="hold"/>
                                        <p:tgtEl>
                                          <p:spTgt spid="9"/>
                                        </p:tgtEl>
                                        <p:attrNameLst>
                                          <p:attrName>stroke.color</p:attrName>
                                        </p:attrNameLst>
                                      </p:cBhvr>
                                      <p:by>
                                        <p:hsl h="7200000" s="0" l="0"/>
                                      </p:by>
                                    </p:animClr>
                                    <p:set>
                                      <p:cBhvr>
                                        <p:cTn id="37"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1" name="Title 1"/>
          <p:cNvSpPr>
            <a:spLocks noGrp="1"/>
          </p:cNvSpPr>
          <p:nvPr>
            <p:ph type="title"/>
          </p:nvPr>
        </p:nvSpPr>
        <p:spPr>
          <a:xfrm>
            <a:off x="457200" y="341784"/>
            <a:ext cx="8229600" cy="1143000"/>
          </a:xfrm>
        </p:spPr>
        <p:txBody>
          <a:bodyPr>
            <a:normAutofit fontScale="90000"/>
          </a:bodyPr>
          <a:lstStyle/>
          <a:p>
            <a:r>
              <a:rPr lang="en-US" dirty="0" smtClean="0"/>
              <a:t>       </a:t>
            </a:r>
            <a:r>
              <a:rPr lang="en-US" dirty="0"/>
              <a:t>FIM </a:t>
            </a:r>
            <a:r>
              <a:rPr lang="en-US" dirty="0" smtClean="0"/>
              <a:t>Customisations</a:t>
            </a:r>
            <a:br>
              <a:rPr lang="en-US" dirty="0" smtClean="0"/>
            </a:br>
            <a:r>
              <a:rPr lang="en-US" dirty="0" smtClean="0"/>
              <a:t>       </a:t>
            </a:r>
            <a:r>
              <a:rPr lang="en-AU" sz="3600" dirty="0" smtClean="0">
                <a:solidFill>
                  <a:schemeClr val="accent2"/>
                </a:solidFill>
              </a:rPr>
              <a:t>Powershe</a:t>
            </a:r>
            <a:r>
              <a:rPr lang="en-AU" dirty="0" smtClean="0">
                <a:solidFill>
                  <a:schemeClr val="accent2"/>
                </a:solidFill>
              </a:rPr>
              <a:t>ll</a:t>
            </a:r>
            <a:endParaRPr sz="3600" dirty="0">
              <a:solidFill>
                <a:schemeClr val="accent2"/>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153" y="476672"/>
            <a:ext cx="863492" cy="787302"/>
          </a:xfrm>
          <a:prstGeom prst="rect">
            <a:avLst/>
          </a:prstGeom>
          <a:effectLst>
            <a:softEdge rad="88900"/>
          </a:effectLst>
        </p:spPr>
      </p:pic>
      <p:sp>
        <p:nvSpPr>
          <p:cNvPr id="13" name="Rounded Rectangle 12"/>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700808"/>
            <a:ext cx="9144000" cy="45164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4648" y="3861048"/>
            <a:ext cx="2105744" cy="1112541"/>
          </a:xfrm>
          <a:prstGeom prst="rect">
            <a:avLst/>
          </a:prstGeom>
          <a:effectLst/>
        </p:spPr>
      </p:pic>
    </p:spTree>
    <p:extLst>
      <p:ext uri="{BB962C8B-B14F-4D97-AF65-F5344CB8AC3E}">
        <p14:creationId xmlns:p14="http://schemas.microsoft.com/office/powerpoint/2010/main" val="305360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Custom WORKFLOWS</a:t>
            </a:r>
            <a:endParaRPr lang="en-AU" dirty="0"/>
          </a:p>
        </p:txBody>
      </p:sp>
      <p:sp>
        <p:nvSpPr>
          <p:cNvPr id="6" name="Text Placeholder 5"/>
          <p:cNvSpPr>
            <a:spLocks noGrp="1"/>
          </p:cNvSpPr>
          <p:nvPr>
            <p:ph type="body" idx="1"/>
          </p:nvPr>
        </p:nvSpPr>
        <p:spPr/>
        <p:txBody>
          <a:bodyPr/>
          <a:lstStyle/>
          <a:p>
            <a:r>
              <a:rPr lang="en-AU" dirty="0" smtClean="0"/>
              <a:t>FIM Extension Points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489" y="3239117"/>
            <a:ext cx="659543" cy="702093"/>
          </a:xfrm>
          <a:prstGeom prst="rect">
            <a:avLst/>
          </a:prstGeom>
          <a:effectLst>
            <a:softEdge rad="25400"/>
          </a:effectLst>
        </p:spPr>
      </p:pic>
    </p:spTree>
    <p:extLst>
      <p:ext uri="{BB962C8B-B14F-4D97-AF65-F5344CB8AC3E}">
        <p14:creationId xmlns:p14="http://schemas.microsoft.com/office/powerpoint/2010/main" val="4032456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sz="3600" dirty="0" smtClean="0">
                <a:solidFill>
                  <a:schemeClr val="accent2"/>
                </a:solidFill>
              </a:rPr>
              <a:t>Workflows</a:t>
            </a:r>
            <a:endParaRPr sz="3600" dirty="0">
              <a:solidFill>
                <a:schemeClr val="accent2"/>
              </a:solidFill>
            </a:endParaRPr>
          </a:p>
        </p:txBody>
      </p:sp>
      <p:sp>
        <p:nvSpPr>
          <p:cNvPr id="3" name="Text Placeholder 2"/>
          <p:cNvSpPr>
            <a:spLocks noGrp="1"/>
          </p:cNvSpPr>
          <p:nvPr>
            <p:ph idx="1"/>
          </p:nvPr>
        </p:nvSpPr>
        <p:spPr>
          <a:xfrm>
            <a:off x="457200" y="2060848"/>
            <a:ext cx="8229600" cy="4065315"/>
          </a:xfrm>
        </p:spPr>
        <p:txBody>
          <a:bodyPr>
            <a:normAutofit fontScale="92500" lnSpcReduction="10000"/>
          </a:bodyPr>
          <a:lstStyle/>
          <a:p>
            <a:r>
              <a:rPr lang="en-US" dirty="0"/>
              <a:t>Custom business policy Integration</a:t>
            </a:r>
          </a:p>
          <a:p>
            <a:endParaRPr lang="en-US" dirty="0" smtClean="0"/>
          </a:p>
          <a:p>
            <a:r>
              <a:rPr lang="en-US" dirty="0" smtClean="0"/>
              <a:t>Windows Workflow Foundation</a:t>
            </a:r>
          </a:p>
          <a:p>
            <a:endParaRPr lang="en-US" dirty="0" smtClean="0"/>
          </a:p>
          <a:p>
            <a:r>
              <a:rPr lang="en-US" dirty="0" smtClean="0"/>
              <a:t>Activity (Service) / Activity Settings Part (Portal)</a:t>
            </a:r>
          </a:p>
          <a:p>
            <a:pPr marL="457200" lvl="1" indent="0">
              <a:buNone/>
            </a:pPr>
            <a:endParaRPr lang="en-US" dirty="0" smtClean="0"/>
          </a:p>
          <a:p>
            <a:r>
              <a:rPr lang="en-US" dirty="0" smtClean="0"/>
              <a:t>Pass values to Workflow Parameters</a:t>
            </a:r>
          </a:p>
          <a:p>
            <a:endParaRPr lang="en-US" dirty="0" smtClean="0"/>
          </a:p>
          <a:p>
            <a:r>
              <a:rPr lang="en-US" dirty="0" smtClean="0"/>
              <a:t>Authentication </a:t>
            </a:r>
            <a:r>
              <a:rPr lang="en-US" dirty="0"/>
              <a:t>/ Authorization / Action</a:t>
            </a:r>
          </a:p>
          <a:p>
            <a:endParaRPr lang="en-US"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85665"/>
            <a:ext cx="659543" cy="702093"/>
          </a:xfrm>
          <a:prstGeom prst="rect">
            <a:avLst/>
          </a:prstGeom>
          <a:effectLst>
            <a:softEdge rad="25400"/>
          </a:effectLst>
        </p:spPr>
      </p:pic>
      <p:sp>
        <p:nvSpPr>
          <p:cNvPr id="10" name="Rounded Rectangle 9"/>
          <p:cNvSpPr/>
          <p:nvPr/>
        </p:nvSpPr>
        <p:spPr>
          <a:xfrm>
            <a:off x="400321" y="476672"/>
            <a:ext cx="643287"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2159229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p:cNvCxnSpPr/>
          <p:nvPr/>
        </p:nvCxnSpPr>
        <p:spPr>
          <a:xfrm>
            <a:off x="1344340" y="4187180"/>
            <a:ext cx="6696744" cy="0"/>
          </a:xfrm>
          <a:prstGeom prst="line">
            <a:avLst/>
          </a:prstGeom>
          <a:ln w="825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sz="3600" dirty="0" smtClean="0">
                <a:solidFill>
                  <a:schemeClr val="accent2"/>
                </a:solidFill>
              </a:rPr>
              <a:t>Workflows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85665"/>
            <a:ext cx="659543" cy="702093"/>
          </a:xfrm>
          <a:prstGeom prst="rect">
            <a:avLst/>
          </a:prstGeom>
          <a:effectLst>
            <a:softEdge rad="25400"/>
          </a:effectLst>
        </p:spPr>
      </p:pic>
      <p:sp>
        <p:nvSpPr>
          <p:cNvPr id="10" name="Rounded Rectangle 9"/>
          <p:cNvSpPr/>
          <p:nvPr/>
        </p:nvSpPr>
        <p:spPr>
          <a:xfrm>
            <a:off x="400321" y="476672"/>
            <a:ext cx="643287"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69330"/>
            <a:ext cx="8208912" cy="2535934"/>
          </a:xfrm>
          <a:prstGeom prst="rect">
            <a:avLst/>
          </a:prstGeom>
        </p:spPr>
      </p:pic>
      <p:sp>
        <p:nvSpPr>
          <p:cNvPr id="12" name="TextBox 11"/>
          <p:cNvSpPr txBox="1"/>
          <p:nvPr/>
        </p:nvSpPr>
        <p:spPr>
          <a:xfrm>
            <a:off x="5292080" y="1935778"/>
            <a:ext cx="2455224" cy="369332"/>
          </a:xfrm>
          <a:prstGeom prst="rect">
            <a:avLst/>
          </a:prstGeom>
          <a:noFill/>
        </p:spPr>
        <p:txBody>
          <a:bodyPr wrap="none" rtlCol="0">
            <a:spAutoFit/>
          </a:bodyPr>
          <a:lstStyle/>
          <a:p>
            <a:r>
              <a:rPr lang="en-AU" b="1" dirty="0" smtClean="0"/>
              <a:t>Committed to Database</a:t>
            </a:r>
            <a:endParaRPr lang="en-AU" b="1" dirty="0"/>
          </a:p>
        </p:txBody>
      </p:sp>
      <p:cxnSp>
        <p:nvCxnSpPr>
          <p:cNvPr id="14" name="Straight Arrow Connector 13"/>
          <p:cNvCxnSpPr>
            <a:stCxn id="12" idx="2"/>
          </p:cNvCxnSpPr>
          <p:nvPr/>
        </p:nvCxnSpPr>
        <p:spPr>
          <a:xfrm>
            <a:off x="6519692" y="2305110"/>
            <a:ext cx="68532" cy="148393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31640" y="1935778"/>
            <a:ext cx="1900970" cy="369332"/>
          </a:xfrm>
          <a:prstGeom prst="rect">
            <a:avLst/>
          </a:prstGeom>
          <a:noFill/>
        </p:spPr>
        <p:txBody>
          <a:bodyPr wrap="none" rtlCol="0">
            <a:spAutoFit/>
          </a:bodyPr>
          <a:lstStyle/>
          <a:p>
            <a:r>
              <a:rPr lang="en-AU" b="1" dirty="0" smtClean="0"/>
              <a:t>Rights based MPR</a:t>
            </a:r>
            <a:endParaRPr lang="en-AU" b="1" dirty="0"/>
          </a:p>
        </p:txBody>
      </p:sp>
      <p:cxnSp>
        <p:nvCxnSpPr>
          <p:cNvPr id="17" name="Straight Arrow Connector 16"/>
          <p:cNvCxnSpPr>
            <a:stCxn id="16" idx="2"/>
          </p:cNvCxnSpPr>
          <p:nvPr/>
        </p:nvCxnSpPr>
        <p:spPr>
          <a:xfrm>
            <a:off x="2282125" y="2305110"/>
            <a:ext cx="345659" cy="148393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8676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Extending </a:t>
            </a:r>
            <a:r>
              <a:rPr lang="en-AU" dirty="0"/>
              <a:t>Forefront Identity Manager</a:t>
            </a:r>
          </a:p>
        </p:txBody>
      </p:sp>
      <p:sp>
        <p:nvSpPr>
          <p:cNvPr id="3" name="Text Placeholder 2"/>
          <p:cNvSpPr>
            <a:spLocks noGrp="1"/>
          </p:cNvSpPr>
          <p:nvPr>
            <p:ph type="body" idx="1"/>
          </p:nvPr>
        </p:nvSpPr>
        <p:spPr>
          <a:xfrm>
            <a:off x="772878" y="2924944"/>
            <a:ext cx="2728114" cy="1500187"/>
          </a:xfrm>
        </p:spPr>
        <p:txBody>
          <a:bodyPr/>
          <a:lstStyle/>
          <a:p>
            <a:pPr lvl="0">
              <a:defRPr/>
            </a:pPr>
            <a:r>
              <a:rPr lang="en-US" b="1" dirty="0" smtClean="0"/>
              <a:t>Phil Whipps</a:t>
            </a:r>
          </a:p>
          <a:p>
            <a:pPr lvl="0">
              <a:defRPr/>
            </a:pPr>
            <a:r>
              <a:rPr lang="en-US" dirty="0" smtClean="0"/>
              <a:t>Principal Consultant</a:t>
            </a:r>
          </a:p>
          <a:p>
            <a:pPr lvl="0">
              <a:defRPr/>
            </a:pPr>
            <a:r>
              <a:rPr lang="en-US" dirty="0" smtClean="0"/>
              <a:t>CGI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a:t>
            </a:r>
            <a:r>
              <a:rPr kumimoji="0" lang="en-US" b="1" i="0" u="none" strike="noStrike" kern="600" cap="none" spc="40" normalizeH="0" noProof="0" dirty="0" smtClean="0">
                <a:ln w="3175">
                  <a:noFill/>
                </a:ln>
                <a:solidFill>
                  <a:schemeClr val="bg1"/>
                </a:solidFill>
                <a:effectLst/>
                <a:uLnTx/>
                <a:uFillTx/>
                <a:latin typeface="Calibri" pitchFamily="34" charset="0"/>
                <a:ea typeface="+mn-ea"/>
                <a:cs typeface="Arial" charset="0"/>
              </a:rPr>
              <a:t>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CODE: SEC304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1948556"/>
            <a:ext cx="1792397" cy="116413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1344340" y="4187180"/>
            <a:ext cx="6696744" cy="0"/>
          </a:xfrm>
          <a:prstGeom prst="line">
            <a:avLst/>
          </a:prstGeom>
          <a:ln w="82550"/>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56100"/>
            <a:ext cx="8190408" cy="2530217"/>
          </a:xfrm>
          <a:prstGeom prst="rect">
            <a:avLst/>
          </a:prstGeom>
        </p:spPr>
      </p:pic>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sz="3600" dirty="0" smtClean="0">
                <a:solidFill>
                  <a:schemeClr val="accent2"/>
                </a:solidFill>
              </a:rPr>
              <a:t>Workflows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85665"/>
            <a:ext cx="659543" cy="702093"/>
          </a:xfrm>
          <a:prstGeom prst="rect">
            <a:avLst/>
          </a:prstGeom>
          <a:effectLst>
            <a:softEdge rad="25400"/>
          </a:effectLst>
        </p:spPr>
      </p:pic>
      <p:sp>
        <p:nvSpPr>
          <p:cNvPr id="10" name="Rounded Rectangle 9"/>
          <p:cNvSpPr/>
          <p:nvPr/>
        </p:nvSpPr>
        <p:spPr>
          <a:xfrm>
            <a:off x="400321" y="476672"/>
            <a:ext cx="643287"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p:cNvSpPr txBox="1"/>
          <p:nvPr/>
        </p:nvSpPr>
        <p:spPr>
          <a:xfrm>
            <a:off x="1055079" y="2137450"/>
            <a:ext cx="6728124" cy="523220"/>
          </a:xfrm>
          <a:prstGeom prst="rect">
            <a:avLst/>
          </a:prstGeom>
          <a:noFill/>
        </p:spPr>
        <p:txBody>
          <a:bodyPr wrap="none" rtlCol="0">
            <a:spAutoFit/>
          </a:bodyPr>
          <a:lstStyle/>
          <a:p>
            <a:r>
              <a:rPr lang="en-AU" sz="2800" b="1" dirty="0" smtClean="0"/>
              <a:t>Synchronisation</a:t>
            </a:r>
            <a:r>
              <a:rPr lang="en-AU" b="1" dirty="0" smtClean="0"/>
              <a:t> </a:t>
            </a:r>
            <a:r>
              <a:rPr lang="en-AU" sz="2800" b="1" dirty="0" smtClean="0"/>
              <a:t>Service – No </a:t>
            </a:r>
            <a:r>
              <a:rPr lang="en-AU" sz="2800" b="1" dirty="0" err="1" smtClean="0"/>
              <a:t>AuthN</a:t>
            </a:r>
            <a:r>
              <a:rPr lang="en-AU" sz="2800" b="1" dirty="0" smtClean="0"/>
              <a:t> / </a:t>
            </a:r>
            <a:r>
              <a:rPr lang="en-AU" sz="2800" b="1" dirty="0" err="1" smtClean="0"/>
              <a:t>AuthZ</a:t>
            </a:r>
            <a:endParaRPr lang="en-AU" sz="2800" b="1" dirty="0"/>
          </a:p>
        </p:txBody>
      </p:sp>
    </p:spTree>
    <p:extLst>
      <p:ext uri="{BB962C8B-B14F-4D97-AF65-F5344CB8AC3E}">
        <p14:creationId xmlns:p14="http://schemas.microsoft.com/office/powerpoint/2010/main" val="25259890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91231485"/>
              </p:ext>
            </p:extLst>
          </p:nvPr>
        </p:nvGraphicFramePr>
        <p:xfrm>
          <a:off x="395536" y="692696"/>
          <a:ext cx="8424936" cy="5215684"/>
        </p:xfrm>
        <a:graphic>
          <a:graphicData uri="http://schemas.openxmlformats.org/drawingml/2006/table">
            <a:tbl>
              <a:tblPr firstRow="1" bandRow="1">
                <a:tableStyleId>{B301B821-A1FF-4177-AEE7-76D212191A09}</a:tableStyleId>
              </a:tblPr>
              <a:tblGrid>
                <a:gridCol w="1839733"/>
                <a:gridCol w="1400627"/>
                <a:gridCol w="5184576"/>
              </a:tblGrid>
              <a:tr h="551715">
                <a:tc gridSpan="3">
                  <a:txBody>
                    <a:bodyPr/>
                    <a:lstStyle/>
                    <a:p>
                      <a:pPr marL="0" algn="ctr" defTabSz="914099" rtl="0" eaLnBrk="1" fontAlgn="base" latinLnBrk="0" hangingPunct="1">
                        <a:spcBef>
                          <a:spcPct val="0"/>
                        </a:spcBef>
                        <a:spcAft>
                          <a:spcPct val="0"/>
                        </a:spcAft>
                      </a:pPr>
                      <a:r>
                        <a:rPr lang="en-US" sz="2800" kern="1200" dirty="0" smtClean="0">
                          <a:effectLst/>
                        </a:rPr>
                        <a:t>Out Of the Box Activities</a:t>
                      </a:r>
                      <a:endParaRPr lang="en-US" sz="2800" kern="1200" dirty="0" smtClean="0">
                        <a:solidFill>
                          <a:srgbClr val="FFFFFF"/>
                        </a:solidFill>
                        <a:effectLst/>
                        <a:latin typeface="Calibri" pitchFamily="34" charset="0"/>
                        <a:ea typeface="+mn-ea"/>
                        <a:cs typeface="+mn-cs"/>
                      </a:endParaRPr>
                    </a:p>
                  </a:txBody>
                  <a:tcPr marL="89777" marR="89777" anchor="ctr">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89446">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Activity Name</a:t>
                      </a: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Type</a:t>
                      </a: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Description</a:t>
                      </a: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6622">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Lockout Gate</a:t>
                      </a: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AuthN</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Used</a:t>
                      </a:r>
                      <a:r>
                        <a:rPr lang="en-US" sz="1600" kern="1200" baseline="0" dirty="0" smtClean="0">
                          <a:solidFill>
                            <a:schemeClr val="tx1"/>
                          </a:solidFill>
                          <a:effectLst/>
                          <a:latin typeface="+mn-lt"/>
                          <a:ea typeface="+mn-ea"/>
                          <a:cs typeface="+mn-cs"/>
                        </a:rPr>
                        <a:t> by password registration to lock on to many failed attempts</a:t>
                      </a:r>
                      <a:endParaRPr lang="en-US" sz="1600" kern="1200" dirty="0" smtClean="0">
                        <a:solidFill>
                          <a:schemeClr val="tx1"/>
                        </a:solidFill>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403995">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QA Gate</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AU" sz="1600" kern="1200" dirty="0" err="1" smtClean="0">
                          <a:solidFill>
                            <a:schemeClr val="tx1"/>
                          </a:solidFill>
                          <a:effectLst/>
                          <a:latin typeface="+mn-lt"/>
                          <a:ea typeface="+mn-ea"/>
                          <a:cs typeface="+mn-cs"/>
                        </a:rPr>
                        <a:t>AuthN</a:t>
                      </a:r>
                      <a:endParaRPr lang="en-AU" sz="1600" kern="1200" dirty="0" smtClean="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Question and Answers for password reset</a:t>
                      </a:r>
                    </a:p>
                  </a:txBody>
                  <a:tcPr marL="89777" marR="89777" anchor="ctr">
                    <a:lnL w="12700" cap="flat" cmpd="sng" algn="ctr">
                      <a:solidFill>
                        <a:schemeClr val="tx1"/>
                      </a:solidFill>
                      <a:prstDash val="solid"/>
                      <a:round/>
                      <a:headEnd type="none" w="med" len="med"/>
                      <a:tailEnd type="none" w="med" len="med"/>
                    </a:lnL>
                  </a:tcPr>
                </a:tc>
              </a:tr>
              <a:tr h="529403">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Function Evaluator</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AuthZ</a:t>
                      </a:r>
                      <a:r>
                        <a:rPr lang="en-AU" sz="1600" kern="1200" dirty="0" smtClean="0">
                          <a:solidFill>
                            <a:schemeClr val="tx1"/>
                          </a:solidFill>
                          <a:effectLst/>
                          <a:latin typeface="+mn-lt"/>
                          <a:ea typeface="+mn-ea"/>
                          <a:cs typeface="+mn-cs"/>
                        </a:rPr>
                        <a:t> / Action</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A</a:t>
                      </a:r>
                      <a:r>
                        <a:rPr lang="en-US" sz="1600" kern="1200" baseline="0" dirty="0" smtClean="0">
                          <a:solidFill>
                            <a:schemeClr val="tx1"/>
                          </a:solidFill>
                          <a:effectLst/>
                          <a:latin typeface="+mn-lt"/>
                          <a:ea typeface="+mn-ea"/>
                          <a:cs typeface="+mn-cs"/>
                        </a:rPr>
                        <a:t> handful of functions to used in workflow</a:t>
                      </a:r>
                      <a:endParaRPr lang="en-US" sz="1600" kern="1200" dirty="0" smtClean="0">
                        <a:solidFill>
                          <a:schemeClr val="tx1"/>
                        </a:solidFill>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tcPr>
                </a:tc>
              </a:tr>
              <a:tr h="529403">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Notification</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AuthZ</a:t>
                      </a:r>
                      <a:r>
                        <a:rPr lang="en-AU" sz="1600" kern="1200" dirty="0" smtClean="0">
                          <a:solidFill>
                            <a:schemeClr val="tx1"/>
                          </a:solidFill>
                          <a:effectLst/>
                          <a:latin typeface="+mn-lt"/>
                          <a:ea typeface="+mn-ea"/>
                          <a:cs typeface="+mn-cs"/>
                        </a:rPr>
                        <a:t> / Action</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Email a user – based on an email template</a:t>
                      </a:r>
                    </a:p>
                  </a:txBody>
                  <a:tcPr marL="89777" marR="89777" anchor="ctr">
                    <a:lnL w="12700" cap="flat" cmpd="sng" algn="ctr">
                      <a:solidFill>
                        <a:schemeClr val="tx1"/>
                      </a:solidFill>
                      <a:prstDash val="solid"/>
                      <a:round/>
                      <a:headEnd type="none" w="med" len="med"/>
                      <a:tailEnd type="none" w="med" len="med"/>
                    </a:lnL>
                  </a:tcPr>
                </a:tc>
              </a:tr>
              <a:tr h="403995">
                <a:tc>
                  <a:txBody>
                    <a:bodyPr/>
                    <a:lstStyle/>
                    <a:p>
                      <a:pPr marL="0" algn="ctr" defTabSz="914099" rtl="0" eaLnBrk="1" fontAlgn="base" latinLnBrk="0" hangingPunct="1">
                        <a:spcBef>
                          <a:spcPct val="0"/>
                        </a:spcBef>
                        <a:spcAft>
                          <a:spcPct val="0"/>
                        </a:spcAft>
                        <a:defRPr/>
                      </a:pPr>
                      <a:r>
                        <a:rPr lang="en-AU" sz="1600" kern="1200">
                          <a:solidFill>
                            <a:schemeClr val="tx1"/>
                          </a:solidFill>
                          <a:effectLst/>
                          <a:latin typeface="+mn-lt"/>
                          <a:ea typeface="+mn-ea"/>
                          <a:cs typeface="+mn-cs"/>
                        </a:rPr>
                        <a:t>Filter Validation</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AuthZ</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List of “Allowed</a:t>
                      </a:r>
                      <a:r>
                        <a:rPr lang="en-US" sz="1600" kern="1200" baseline="0" dirty="0" smtClean="0">
                          <a:solidFill>
                            <a:schemeClr val="tx1"/>
                          </a:solidFill>
                          <a:effectLst/>
                          <a:latin typeface="+mn-lt"/>
                          <a:ea typeface="+mn-ea"/>
                          <a:cs typeface="+mn-cs"/>
                        </a:rPr>
                        <a:t>” attributes for Sets &amp; Groups</a:t>
                      </a:r>
                      <a:endParaRPr lang="en-US" sz="1600" kern="1200" dirty="0" smtClean="0">
                        <a:solidFill>
                          <a:schemeClr val="tx1"/>
                        </a:solidFill>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tcPr>
                </a:tc>
              </a:tr>
              <a:tr h="403995">
                <a:tc>
                  <a:txBody>
                    <a:bodyPr/>
                    <a:lstStyle/>
                    <a:p>
                      <a:pPr marL="0" algn="ctr" defTabSz="914099" rtl="0" eaLnBrk="1" fontAlgn="base" latinLnBrk="0" hangingPunct="1">
                        <a:spcBef>
                          <a:spcPct val="0"/>
                        </a:spcBef>
                        <a:spcAft>
                          <a:spcPct val="0"/>
                        </a:spcAft>
                        <a:defRPr/>
                      </a:pPr>
                      <a:r>
                        <a:rPr lang="en-AU" sz="1600" kern="1200">
                          <a:solidFill>
                            <a:schemeClr val="tx1"/>
                          </a:solidFill>
                          <a:effectLst/>
                          <a:latin typeface="+mn-lt"/>
                          <a:ea typeface="+mn-ea"/>
                          <a:cs typeface="+mn-cs"/>
                        </a:rPr>
                        <a:t>Group Validation</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AuthZ</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Validates attributes on groups – </a:t>
                      </a:r>
                      <a:r>
                        <a:rPr lang="en-US" sz="1600" kern="1200" dirty="0" err="1" smtClean="0">
                          <a:solidFill>
                            <a:schemeClr val="tx1"/>
                          </a:solidFill>
                          <a:effectLst/>
                          <a:latin typeface="+mn-lt"/>
                          <a:ea typeface="+mn-ea"/>
                          <a:cs typeface="+mn-cs"/>
                        </a:rPr>
                        <a:t>eg</a:t>
                      </a:r>
                      <a:r>
                        <a:rPr lang="en-US" sz="1600" kern="1200" dirty="0" smtClean="0">
                          <a:solidFill>
                            <a:schemeClr val="tx1"/>
                          </a:solidFill>
                          <a:effectLst/>
                          <a:latin typeface="+mn-lt"/>
                          <a:ea typeface="+mn-ea"/>
                          <a:cs typeface="+mn-cs"/>
                        </a:rPr>
                        <a:t> must have</a:t>
                      </a:r>
                      <a:r>
                        <a:rPr lang="en-US" sz="1600" kern="1200" baseline="0" dirty="0" smtClean="0">
                          <a:solidFill>
                            <a:schemeClr val="tx1"/>
                          </a:solidFill>
                          <a:effectLst/>
                          <a:latin typeface="+mn-lt"/>
                          <a:ea typeface="+mn-ea"/>
                          <a:cs typeface="+mn-cs"/>
                        </a:rPr>
                        <a:t> alias on distribution lists</a:t>
                      </a:r>
                      <a:endParaRPr lang="en-US" sz="1600" kern="1200" dirty="0" smtClean="0">
                        <a:solidFill>
                          <a:schemeClr val="tx1"/>
                        </a:solidFill>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tcPr>
                </a:tc>
              </a:tr>
              <a:tr h="403995">
                <a:tc>
                  <a:txBody>
                    <a:bodyPr/>
                    <a:lstStyle/>
                    <a:p>
                      <a:pPr marL="0" algn="ctr" defTabSz="914099" rtl="0" eaLnBrk="1" fontAlgn="base" latinLnBrk="0" hangingPunct="1">
                        <a:spcBef>
                          <a:spcPct val="0"/>
                        </a:spcBef>
                        <a:spcAft>
                          <a:spcPct val="0"/>
                        </a:spcAft>
                        <a:defRPr/>
                      </a:pPr>
                      <a:r>
                        <a:rPr lang="en-AU" sz="1600" kern="1200">
                          <a:solidFill>
                            <a:schemeClr val="tx1"/>
                          </a:solidFill>
                          <a:effectLst/>
                          <a:latin typeface="+mn-lt"/>
                          <a:ea typeface="+mn-ea"/>
                          <a:cs typeface="+mn-cs"/>
                        </a:rPr>
                        <a:t>Approval</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err="1" smtClean="0">
                          <a:solidFill>
                            <a:schemeClr val="tx1"/>
                          </a:solidFill>
                          <a:effectLst/>
                          <a:latin typeface="+mn-lt"/>
                          <a:ea typeface="+mn-ea"/>
                          <a:cs typeface="+mn-cs"/>
                        </a:rPr>
                        <a:t>AuthZ</a:t>
                      </a:r>
                      <a:endParaRPr lang="en-AU" sz="1600" kern="1200" dirty="0">
                        <a:solidFill>
                          <a:schemeClr val="tx1"/>
                        </a:solidFill>
                        <a:effectLst/>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kern="1200" dirty="0" smtClean="0">
                          <a:solidFill>
                            <a:schemeClr val="tx1"/>
                          </a:solidFill>
                          <a:effectLst/>
                          <a:latin typeface="+mn-lt"/>
                          <a:ea typeface="+mn-ea"/>
                          <a:cs typeface="+mn-cs"/>
                        </a:rPr>
                        <a:t>Send Approval email – based on an email template</a:t>
                      </a:r>
                    </a:p>
                  </a:txBody>
                  <a:tcPr marL="89777" marR="89777" anchor="ctr">
                    <a:lnL w="12700" cap="flat" cmpd="sng" algn="ctr">
                      <a:solidFill>
                        <a:schemeClr val="tx1"/>
                      </a:solidFill>
                      <a:prstDash val="solid"/>
                      <a:round/>
                      <a:headEnd type="none" w="med" len="med"/>
                      <a:tailEnd type="none" w="med" len="med"/>
                    </a:lnL>
                  </a:tcPr>
                </a:tc>
              </a:tr>
              <a:tr h="403995">
                <a:tc>
                  <a:txBody>
                    <a:bodyPr/>
                    <a:lstStyle/>
                    <a:p>
                      <a:pPr marL="0" algn="ctr" defTabSz="914099" rtl="0" eaLnBrk="1" fontAlgn="base" latinLnBrk="0" hangingPunct="1">
                        <a:spcBef>
                          <a:spcPct val="0"/>
                        </a:spcBef>
                        <a:spcAft>
                          <a:spcPct val="0"/>
                        </a:spcAft>
                        <a:defRPr/>
                      </a:pPr>
                      <a:r>
                        <a:rPr lang="en-AU" sz="1600" kern="1200">
                          <a:solidFill>
                            <a:schemeClr val="tx1"/>
                          </a:solidFill>
                          <a:effectLst/>
                          <a:latin typeface="+mn-lt"/>
                          <a:ea typeface="+mn-ea"/>
                          <a:cs typeface="+mn-cs"/>
                        </a:rPr>
                        <a:t>Password Reset</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Action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Resets the password for the user</a:t>
                      </a:r>
                    </a:p>
                  </a:txBody>
                  <a:tcPr marL="89777" marR="89777" anchor="ctr">
                    <a:lnL w="12700" cap="flat" cmpd="sng" algn="ctr">
                      <a:solidFill>
                        <a:schemeClr val="tx1"/>
                      </a:solidFill>
                      <a:prstDash val="solid"/>
                      <a:round/>
                      <a:headEnd type="none" w="med" len="med"/>
                      <a:tailEnd type="none" w="med" len="med"/>
                    </a:lnL>
                  </a:tcPr>
                </a:tc>
              </a:tr>
              <a:tr h="403995">
                <a:tc>
                  <a:txBody>
                    <a:bodyPr/>
                    <a:lstStyle/>
                    <a:p>
                      <a:pPr marL="0" algn="ctr" defTabSz="914099" rtl="0" eaLnBrk="1" fontAlgn="base" latinLnBrk="0" hangingPunct="1">
                        <a:spcBef>
                          <a:spcPct val="0"/>
                        </a:spcBef>
                        <a:spcAft>
                          <a:spcPct val="0"/>
                        </a:spcAft>
                        <a:defRPr/>
                      </a:pPr>
                      <a:r>
                        <a:rPr lang="en-AU" sz="1600" kern="1200">
                          <a:solidFill>
                            <a:schemeClr val="tx1"/>
                          </a:solidFill>
                          <a:effectLst/>
                          <a:latin typeface="+mn-lt"/>
                          <a:ea typeface="+mn-ea"/>
                          <a:cs typeface="+mn-cs"/>
                        </a:rPr>
                        <a:t>Synchronization Rule</a:t>
                      </a:r>
                    </a:p>
                  </a:txBody>
                  <a:tcPr marL="9525" marR="9525" marT="9525" marB="0" anchor="b">
                    <a:lnR w="12700" cap="flat" cmpd="sng" algn="ctr">
                      <a:solidFill>
                        <a:schemeClr val="tx1"/>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defRPr/>
                      </a:pPr>
                      <a:r>
                        <a:rPr lang="en-AU" sz="1600" kern="1200" dirty="0">
                          <a:solidFill>
                            <a:schemeClr val="tx1"/>
                          </a:solidFill>
                          <a:effectLst/>
                          <a:latin typeface="+mn-lt"/>
                          <a:ea typeface="+mn-ea"/>
                          <a:cs typeface="+mn-cs"/>
                        </a:rPr>
                        <a:t>Action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600" kern="1200" dirty="0" smtClean="0">
                          <a:solidFill>
                            <a:schemeClr val="tx1"/>
                          </a:solidFill>
                          <a:effectLst/>
                          <a:latin typeface="+mn-lt"/>
                          <a:ea typeface="+mn-ea"/>
                          <a:cs typeface="+mn-cs"/>
                        </a:rPr>
                        <a:t>Assigns an ERE to a</a:t>
                      </a:r>
                      <a:r>
                        <a:rPr lang="en-US" sz="1600" kern="1200" baseline="0" dirty="0" smtClean="0">
                          <a:solidFill>
                            <a:schemeClr val="tx1"/>
                          </a:solidFill>
                          <a:effectLst/>
                          <a:latin typeface="+mn-lt"/>
                          <a:ea typeface="+mn-ea"/>
                          <a:cs typeface="+mn-cs"/>
                        </a:rPr>
                        <a:t> Resource for Outbound Sync</a:t>
                      </a:r>
                      <a:endParaRPr lang="en-US" sz="1600" kern="1200" dirty="0" smtClean="0">
                        <a:solidFill>
                          <a:schemeClr val="tx1"/>
                        </a:solidFill>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tcPr>
                </a:tc>
              </a:tr>
            </a:tbl>
          </a:graphicData>
        </a:graphic>
      </p:graphicFrame>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9714743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Customisation - Workflow Activity</a:t>
            </a:r>
            <a:endParaRPr lang="en-AU" dirty="0" smtClean="0"/>
          </a:p>
        </p:txBody>
      </p:sp>
      <p:pic>
        <p:nvPicPr>
          <p:cNvPr id="12292"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843808" y="1149379"/>
            <a:ext cx="3524250" cy="5087937"/>
          </a:xfrm>
          <a:effectLst>
            <a:softEdge rad="63500"/>
          </a:effectLst>
        </p:spPr>
      </p:pic>
    </p:spTree>
    <p:extLst>
      <p:ext uri="{BB962C8B-B14F-4D97-AF65-F5344CB8AC3E}">
        <p14:creationId xmlns:p14="http://schemas.microsoft.com/office/powerpoint/2010/main" val="27473392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43995"/>
            <a:ext cx="8721854" cy="12592331"/>
          </a:xfrm>
          <a:prstGeom prst="rect">
            <a:avLst/>
          </a:prstGeom>
          <a:effectLst>
            <a:softEdge rad="127000"/>
          </a:effectLst>
        </p:spPr>
      </p:pic>
    </p:spTree>
    <p:extLst>
      <p:ext uri="{BB962C8B-B14F-4D97-AF65-F5344CB8AC3E}">
        <p14:creationId xmlns:p14="http://schemas.microsoft.com/office/powerpoint/2010/main" val="6888332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fill="hold" nodeType="withEffect">
                                  <p:stCondLst>
                                    <p:cond delay="0"/>
                                  </p:stCondLst>
                                  <p:childTnLst>
                                    <p:animMotion origin="layout" path="M -4.35897E-6 2.96296E-6 L -0.00176 -0.87778 " pathEditMode="relative" rAng="0" ptsTypes="AA">
                                      <p:cBhvr>
                                        <p:cTn id="6" dur="15000" fill="hold"/>
                                        <p:tgtEl>
                                          <p:spTgt spid="4"/>
                                        </p:tgtEl>
                                        <p:attrNameLst>
                                          <p:attrName>ppt_x</p:attrName>
                                          <p:attrName>ppt_y</p:attrName>
                                        </p:attrNameLst>
                                      </p:cBhvr>
                                      <p:rCtr x="-96" y="-438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Extensible management agents</a:t>
            </a:r>
            <a:endParaRPr lang="en-AU" dirty="0"/>
          </a:p>
        </p:txBody>
      </p:sp>
      <p:sp>
        <p:nvSpPr>
          <p:cNvPr id="6" name="Text Placeholder 5"/>
          <p:cNvSpPr>
            <a:spLocks noGrp="1"/>
          </p:cNvSpPr>
          <p:nvPr>
            <p:ph type="body" idx="1"/>
          </p:nvPr>
        </p:nvSpPr>
        <p:spPr/>
        <p:txBody>
          <a:bodyPr/>
          <a:lstStyle/>
          <a:p>
            <a:r>
              <a:rPr lang="en-AU" dirty="0" smtClean="0"/>
              <a:t>FIM Extension Points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3356992"/>
            <a:ext cx="812698" cy="507937"/>
          </a:xfrm>
          <a:prstGeom prst="rect">
            <a:avLst/>
          </a:prstGeom>
          <a:effectLst>
            <a:softEdge rad="25400"/>
          </a:effectLst>
        </p:spPr>
      </p:pic>
    </p:spTree>
    <p:extLst>
      <p:ext uri="{BB962C8B-B14F-4D97-AF65-F5344CB8AC3E}">
        <p14:creationId xmlns:p14="http://schemas.microsoft.com/office/powerpoint/2010/main" val="40216795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dirty="0" smtClean="0">
                <a:solidFill>
                  <a:schemeClr val="accent2"/>
                </a:solidFill>
              </a:rPr>
              <a:t>Extensible Management Agents</a:t>
            </a:r>
            <a:endParaRPr sz="3600" dirty="0">
              <a:solidFill>
                <a:schemeClr val="accent2"/>
              </a:solidFill>
            </a:endParaRPr>
          </a:p>
        </p:txBody>
      </p:sp>
      <p:sp>
        <p:nvSpPr>
          <p:cNvPr id="3" name="Text Placeholder 2"/>
          <p:cNvSpPr>
            <a:spLocks noGrp="1"/>
          </p:cNvSpPr>
          <p:nvPr>
            <p:ph idx="1"/>
          </p:nvPr>
        </p:nvSpPr>
        <p:spPr>
          <a:xfrm>
            <a:off x="457200" y="2060848"/>
            <a:ext cx="8507288" cy="4065315"/>
          </a:xfrm>
        </p:spPr>
        <p:txBody>
          <a:bodyPr>
            <a:normAutofit fontScale="92500" lnSpcReduction="10000"/>
          </a:bodyPr>
          <a:lstStyle/>
          <a:p>
            <a:r>
              <a:rPr lang="en-US" dirty="0" smtClean="0"/>
              <a:t>Cookie cutter for application Integration</a:t>
            </a:r>
          </a:p>
          <a:p>
            <a:endParaRPr lang="en-US" dirty="0" smtClean="0"/>
          </a:p>
          <a:p>
            <a:r>
              <a:rPr lang="en-US" dirty="0" smtClean="0"/>
              <a:t>Export / Import / Password sync</a:t>
            </a:r>
          </a:p>
          <a:p>
            <a:endParaRPr lang="en-US" dirty="0" smtClean="0"/>
          </a:p>
          <a:p>
            <a:r>
              <a:rPr lang="en-US" dirty="0" smtClean="0"/>
              <a:t>Can be packaged and deployed to other Sync Servers</a:t>
            </a:r>
          </a:p>
          <a:p>
            <a:endParaRPr lang="en-US" dirty="0" smtClean="0"/>
          </a:p>
          <a:p>
            <a:r>
              <a:rPr lang="en-US" dirty="0" smtClean="0"/>
              <a:t>Enterprise applications</a:t>
            </a:r>
          </a:p>
          <a:p>
            <a:endParaRPr lang="en-US" dirty="0" smtClean="0"/>
          </a:p>
          <a:p>
            <a:r>
              <a:rPr lang="en-US" dirty="0" smtClean="0"/>
              <a:t>Cloud based services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20688"/>
            <a:ext cx="812698" cy="507937"/>
          </a:xfrm>
          <a:prstGeom prst="rect">
            <a:avLst/>
          </a:prstGeom>
          <a:effectLst>
            <a:softEdge rad="25400"/>
          </a:effectLst>
        </p:spPr>
      </p:pic>
      <p:sp>
        <p:nvSpPr>
          <p:cNvPr id="6" name="Rounded Rectangle 5"/>
          <p:cNvSpPr/>
          <p:nvPr/>
        </p:nvSpPr>
        <p:spPr>
          <a:xfrm>
            <a:off x="395536" y="616807"/>
            <a:ext cx="812698" cy="507937"/>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2159229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64274615"/>
              </p:ext>
            </p:extLst>
          </p:nvPr>
        </p:nvGraphicFramePr>
        <p:xfrm>
          <a:off x="251520" y="332655"/>
          <a:ext cx="8640959" cy="6408712"/>
        </p:xfrm>
        <a:graphic>
          <a:graphicData uri="http://schemas.openxmlformats.org/drawingml/2006/table">
            <a:tbl>
              <a:tblPr firstRow="1" bandRow="1">
                <a:tableStyleId>{B301B821-A1FF-4177-AEE7-76D212191A09}</a:tableStyleId>
              </a:tblPr>
              <a:tblGrid>
                <a:gridCol w="3384376"/>
                <a:gridCol w="3572329"/>
                <a:gridCol w="1684254"/>
              </a:tblGrid>
              <a:tr h="592088">
                <a:tc gridSpan="3">
                  <a:txBody>
                    <a:bodyPr/>
                    <a:lstStyle/>
                    <a:p>
                      <a:pPr marL="0" algn="ctr" defTabSz="914099" rtl="0" eaLnBrk="1" fontAlgn="base" latinLnBrk="0" hangingPunct="1">
                        <a:spcBef>
                          <a:spcPct val="0"/>
                        </a:spcBef>
                        <a:spcAft>
                          <a:spcPct val="0"/>
                        </a:spcAft>
                      </a:pPr>
                      <a:r>
                        <a:rPr lang="en-US" sz="2800" kern="1200" dirty="0" smtClean="0">
                          <a:effectLst/>
                        </a:rPr>
                        <a:t>FIM Management Agents</a:t>
                      </a:r>
                      <a:endParaRPr lang="en-US" sz="2800" kern="1200" dirty="0" smtClean="0">
                        <a:solidFill>
                          <a:srgbClr val="FFFFFF"/>
                        </a:solidFill>
                        <a:effectLst/>
                        <a:latin typeface="Calibri" pitchFamily="34" charset="0"/>
                        <a:ea typeface="+mn-ea"/>
                        <a:cs typeface="+mn-cs"/>
                      </a:endParaRPr>
                    </a:p>
                  </a:txBody>
                  <a:tcPr marL="89777" marR="89777" anchor="ctr">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417944">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Management Agent</a:t>
                      </a: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Versions</a:t>
                      </a:r>
                      <a:r>
                        <a:rPr lang="en-US" sz="1800" kern="1200" baseline="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 Supported</a:t>
                      </a:r>
                      <a:endPar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8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rPr>
                        <a:t>Type</a:t>
                      </a:r>
                    </a:p>
                  </a:txBody>
                  <a:tcPr marL="89777" marR="8977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994">
                <a:tc>
                  <a:txBody>
                    <a:bodyPr/>
                    <a:lstStyle/>
                    <a:p>
                      <a:pPr algn="l" fontAlgn="ctr"/>
                      <a:r>
                        <a:rPr lang="en-AU" sz="1100" b="0" i="0" u="none" strike="noStrike" dirty="0">
                          <a:solidFill>
                            <a:srgbClr val="000000"/>
                          </a:solidFill>
                          <a:effectLst/>
                          <a:latin typeface="Verdana"/>
                        </a:rPr>
                        <a:t>AD Domain Services</a:t>
                      </a:r>
                    </a:p>
                  </a:txBody>
                  <a:tcPr marL="3600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ctr"/>
                      <a:r>
                        <a:rPr lang="pt-BR" sz="1100" b="0" i="0" u="none" strike="noStrike" dirty="0">
                          <a:solidFill>
                            <a:srgbClr val="000000"/>
                          </a:solidFill>
                          <a:effectLst/>
                          <a:latin typeface="Verdana"/>
                        </a:rPr>
                        <a:t>2000, 2003, 2003 R2, 2008, 2008 R2</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292994">
                <a:tc>
                  <a:txBody>
                    <a:bodyPr/>
                    <a:lstStyle/>
                    <a:p>
                      <a:pPr algn="l" fontAlgn="ctr"/>
                      <a:r>
                        <a:rPr lang="en-AU" sz="1100" b="0" i="0" u="none" strike="noStrike" dirty="0">
                          <a:solidFill>
                            <a:srgbClr val="000000"/>
                          </a:solidFill>
                          <a:effectLst/>
                          <a:latin typeface="Verdana"/>
                        </a:rPr>
                        <a:t>AD Lightweight Directory Services (ADLDS)</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AD Lightweight Directory Services (ADLDS)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AD Global Address List (GAL)</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fr-FR" sz="1100" b="0" i="0" u="none" strike="noStrike" dirty="0">
                          <a:solidFill>
                            <a:srgbClr val="000000"/>
                          </a:solidFill>
                          <a:effectLst/>
                          <a:latin typeface="Verdana"/>
                        </a:rPr>
                        <a:t>Exchange 2000, 2003, 2007, 2010</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Attribute-Value Pair text file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Attribute-value pair text files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339449">
                <a:tc>
                  <a:txBody>
                    <a:bodyPr/>
                    <a:lstStyle/>
                    <a:p>
                      <a:pPr algn="l" fontAlgn="ctr"/>
                      <a:r>
                        <a:rPr lang="en-AU" sz="1100" b="0" i="0" u="none" strike="noStrike" dirty="0">
                          <a:solidFill>
                            <a:srgbClr val="000000"/>
                          </a:solidFill>
                          <a:effectLst/>
                          <a:latin typeface="Verdana"/>
                        </a:rPr>
                        <a:t>FIM Certificate Management</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FIM 2010 Certificate Management</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Delimited text file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Delimited text files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371327">
                <a:tc>
                  <a:txBody>
                    <a:bodyPr/>
                    <a:lstStyle/>
                    <a:p>
                      <a:pPr algn="l" fontAlgn="ctr"/>
                      <a:r>
                        <a:rPr lang="en-AU" sz="1100" b="0" i="0" u="none" strike="noStrike" dirty="0">
                          <a:solidFill>
                            <a:srgbClr val="000000"/>
                          </a:solidFill>
                          <a:effectLst/>
                          <a:latin typeface="Verdana"/>
                        </a:rPr>
                        <a:t>Directory Services Mark-up Language (DSML)</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Directory Services </a:t>
                      </a:r>
                      <a:r>
                        <a:rPr lang="en-AU" sz="1100" b="0" i="0" u="none" strike="noStrike" dirty="0" err="1">
                          <a:solidFill>
                            <a:srgbClr val="000000"/>
                          </a:solidFill>
                          <a:effectLst/>
                          <a:latin typeface="Verdana"/>
                        </a:rPr>
                        <a:t>Markup</a:t>
                      </a:r>
                      <a:r>
                        <a:rPr lang="en-AU" sz="1100" b="0" i="0" u="none" strike="noStrike" dirty="0">
                          <a:solidFill>
                            <a:srgbClr val="000000"/>
                          </a:solidFill>
                          <a:effectLst/>
                          <a:latin typeface="Verdana"/>
                        </a:rPr>
                        <a:t> Language (DSML) 2.0</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Fixed-Width text file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Fixed-width text files</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FIM Service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Forefront Identity Manager 2010</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a:solidFill>
                            <a:srgbClr val="000000"/>
                          </a:solidFill>
                          <a:effectLst/>
                          <a:latin typeface="Verdana"/>
                        </a:rPr>
                        <a:t>IBM DB2 Universal Database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DB2 v9.1 or v9.5</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IBM Directory Server</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IBM Tivoli Directory Server 6.0 or 6.2</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nn-NO" sz="1100" b="0" i="0" u="none" strike="noStrike" dirty="0">
                          <a:solidFill>
                            <a:srgbClr val="000000"/>
                          </a:solidFill>
                          <a:effectLst/>
                          <a:latin typeface="Verdana"/>
                        </a:rPr>
                        <a:t>LDAP Data Interchange Format (LDIF)</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nn-NO" sz="1100" b="0" i="0" u="none" strike="noStrike" dirty="0">
                          <a:solidFill>
                            <a:srgbClr val="000000"/>
                          </a:solidFill>
                          <a:effectLst/>
                          <a:latin typeface="Verdana"/>
                        </a:rPr>
                        <a:t>LDAP Data Interchange Format (LDIF)</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Lotus Notes</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Lotus Notes Release v6.5 or v7.0</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Novell </a:t>
                      </a:r>
                      <a:r>
                        <a:rPr lang="en-AU" sz="1100" b="0" i="0" u="none" strike="noStrike" dirty="0" err="1">
                          <a:solidFill>
                            <a:srgbClr val="000000"/>
                          </a:solidFill>
                          <a:effectLst/>
                          <a:latin typeface="Verdana"/>
                        </a:rPr>
                        <a:t>eDirectory</a:t>
                      </a:r>
                      <a:endParaRPr lang="en-AU" sz="1100" b="0" i="0" u="none" strike="noStrike" dirty="0">
                        <a:solidFill>
                          <a:srgbClr val="000000"/>
                        </a:solidFill>
                        <a:effectLst/>
                        <a:latin typeface="Verdana"/>
                      </a:endParaRP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Novell </a:t>
                      </a:r>
                      <a:r>
                        <a:rPr lang="en-AU" sz="1100" b="0" i="0" u="none" strike="noStrike" dirty="0" err="1">
                          <a:solidFill>
                            <a:srgbClr val="000000"/>
                          </a:solidFill>
                          <a:effectLst/>
                          <a:latin typeface="Verdana"/>
                        </a:rPr>
                        <a:t>eDirectory</a:t>
                      </a:r>
                      <a:r>
                        <a:rPr lang="en-AU" sz="1100" b="0" i="0" u="none" strike="noStrike" dirty="0">
                          <a:solidFill>
                            <a:srgbClr val="000000"/>
                          </a:solidFill>
                          <a:effectLst/>
                          <a:latin typeface="Verdana"/>
                        </a:rPr>
                        <a:t> version 8.7.3 or 8.8.5</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Oracle Database</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Oracle Database 10g, 11g (64 Bit)</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a:solidFill>
                            <a:srgbClr val="000000"/>
                          </a:solidFill>
                          <a:effectLst/>
                          <a:latin typeface="Verdana"/>
                        </a:rPr>
                        <a:t>SAP R/3</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R/3 Enterprise (4.7) / </a:t>
                      </a:r>
                      <a:r>
                        <a:rPr lang="en-AU" sz="1100" b="0" i="0" u="none" strike="noStrike" dirty="0" err="1">
                          <a:solidFill>
                            <a:srgbClr val="000000"/>
                          </a:solidFill>
                          <a:effectLst/>
                          <a:latin typeface="Verdana"/>
                        </a:rPr>
                        <a:t>mySAP</a:t>
                      </a:r>
                      <a:r>
                        <a:rPr lang="en-AU" sz="1100" b="0" i="0" u="none" strike="noStrike" dirty="0">
                          <a:solidFill>
                            <a:srgbClr val="000000"/>
                          </a:solidFill>
                          <a:effectLst/>
                          <a:latin typeface="Verdana"/>
                        </a:rPr>
                        <a:t> 2004 (ECC 5.0)</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File-based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a:solidFill>
                            <a:srgbClr val="000000"/>
                          </a:solidFill>
                          <a:effectLst/>
                          <a:latin typeface="Verdana"/>
                        </a:rPr>
                        <a:t>Microsoft SQL Server</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b"/>
                      <a:r>
                        <a:rPr lang="en-AU" sz="1100" b="0" i="0" u="none" strike="noStrike" dirty="0">
                          <a:solidFill>
                            <a:srgbClr val="000000"/>
                          </a:solidFill>
                          <a:effectLst/>
                          <a:latin typeface="Verdana"/>
                        </a:rPr>
                        <a:t>SQL Server 2000, 2005, 2008</a:t>
                      </a:r>
                      <a:endParaRPr lang="en-AU" sz="1100" b="0" i="0" u="none" strike="noStrike" dirty="0">
                        <a:solidFill>
                          <a:srgbClr val="000000"/>
                        </a:solidFill>
                        <a:effectLst/>
                        <a:latin typeface="Calibri"/>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Call-based</a:t>
                      </a:r>
                    </a:p>
                  </a:txBody>
                  <a:tcPr marL="36000" marR="0" marT="0" marB="0" anchor="ctr">
                    <a:lnL w="12700" cap="flat" cmpd="sng" algn="ctr">
                      <a:solidFill>
                        <a:schemeClr val="tx1"/>
                      </a:solidFill>
                      <a:prstDash val="solid"/>
                      <a:round/>
                      <a:headEnd type="none" w="med" len="med"/>
                      <a:tailEnd type="none" w="med" len="med"/>
                    </a:lnL>
                  </a:tcPr>
                </a:tc>
              </a:tr>
              <a:tr h="292994">
                <a:tc>
                  <a:txBody>
                    <a:bodyPr/>
                    <a:lstStyle/>
                    <a:p>
                      <a:pPr algn="l" fontAlgn="ctr"/>
                      <a:r>
                        <a:rPr lang="en-AU" sz="1100" b="0" i="0" u="none" strike="noStrike" dirty="0">
                          <a:solidFill>
                            <a:srgbClr val="000000"/>
                          </a:solidFill>
                          <a:effectLst/>
                          <a:latin typeface="Verdana"/>
                        </a:rPr>
                        <a:t>Sun and Netscape Directory Servers</a:t>
                      </a:r>
                    </a:p>
                  </a:txBody>
                  <a:tcPr marL="36000" marR="0" marT="0" marB="0" anchor="ctr">
                    <a:lnR w="12700" cap="flat" cmpd="sng" algn="ctr">
                      <a:solidFill>
                        <a:schemeClr val="tx1"/>
                      </a:solidFill>
                      <a:prstDash val="solid"/>
                      <a:round/>
                      <a:headEnd type="none" w="med" len="med"/>
                      <a:tailEnd type="none" w="med" len="med"/>
                    </a:lnR>
                  </a:tcPr>
                </a:tc>
                <a:tc>
                  <a:txBody>
                    <a:bodyPr/>
                    <a:lstStyle/>
                    <a:p>
                      <a:pPr algn="l" fontAlgn="ctr"/>
                      <a:r>
                        <a:rPr lang="en-AU" sz="1100" b="0" i="0" u="none" strike="noStrike" dirty="0">
                          <a:solidFill>
                            <a:srgbClr val="000000"/>
                          </a:solidFill>
                          <a:effectLst/>
                          <a:latin typeface="Verdana"/>
                        </a:rPr>
                        <a:t>Sun Directory Server 5.x and 6.x</a:t>
                      </a: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ctr"/>
                      <a:r>
                        <a:rPr lang="en-AU" sz="1100" b="0" i="0" u="none" strike="noStrike" dirty="0">
                          <a:solidFill>
                            <a:srgbClr val="000000"/>
                          </a:solidFill>
                          <a:effectLst/>
                          <a:latin typeface="Verdana"/>
                        </a:rPr>
                        <a:t>Call-based </a:t>
                      </a:r>
                    </a:p>
                  </a:txBody>
                  <a:tcPr marL="36000" marR="0" marT="0" marB="0" anchor="ctr">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298577233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dirty="0" smtClean="0">
                <a:solidFill>
                  <a:schemeClr val="accent2"/>
                </a:solidFill>
              </a:rPr>
              <a:t>ECMA 2 Features</a:t>
            </a:r>
            <a:endParaRPr sz="3600" dirty="0">
              <a:solidFill>
                <a:schemeClr val="accent2"/>
              </a:solidFill>
            </a:endParaRPr>
          </a:p>
        </p:txBody>
      </p:sp>
      <p:sp>
        <p:nvSpPr>
          <p:cNvPr id="3" name="Text Placeholder 2"/>
          <p:cNvSpPr>
            <a:spLocks noGrp="1"/>
          </p:cNvSpPr>
          <p:nvPr>
            <p:ph idx="1"/>
          </p:nvPr>
        </p:nvSpPr>
        <p:spPr/>
        <p:txBody>
          <a:bodyPr>
            <a:normAutofit fontScale="92500" lnSpcReduction="20000"/>
          </a:bodyPr>
          <a:lstStyle/>
          <a:p>
            <a:r>
              <a:rPr lang="en-US" dirty="0" smtClean="0"/>
              <a:t>Call based Import</a:t>
            </a:r>
          </a:p>
          <a:p>
            <a:endParaRPr lang="en-US" dirty="0" smtClean="0"/>
          </a:p>
          <a:p>
            <a:r>
              <a:rPr lang="en-US" dirty="0" smtClean="0"/>
              <a:t>Batched Import &amp; Export</a:t>
            </a:r>
          </a:p>
          <a:p>
            <a:endParaRPr lang="en-US" dirty="0" smtClean="0"/>
          </a:p>
          <a:p>
            <a:r>
              <a:rPr lang="en-US" dirty="0" smtClean="0"/>
              <a:t>Schema / Partition discovery</a:t>
            </a:r>
          </a:p>
          <a:p>
            <a:endParaRPr lang="en-US" dirty="0" smtClean="0"/>
          </a:p>
          <a:p>
            <a:r>
              <a:rPr lang="en-US" dirty="0" smtClean="0"/>
              <a:t>Customizable parameters &amp; Interface</a:t>
            </a:r>
          </a:p>
          <a:p>
            <a:endParaRPr lang="en-US" dirty="0" smtClean="0"/>
          </a:p>
          <a:p>
            <a:r>
              <a:rPr lang="en-US" dirty="0" smtClean="0"/>
              <a:t>Definable capabilities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20688"/>
            <a:ext cx="812698" cy="507937"/>
          </a:xfrm>
          <a:prstGeom prst="rect">
            <a:avLst/>
          </a:prstGeom>
          <a:effectLst>
            <a:softEdge rad="25400"/>
          </a:effectLst>
        </p:spPr>
      </p:pic>
      <p:sp>
        <p:nvSpPr>
          <p:cNvPr id="6" name="Rounded Rectangle 5"/>
          <p:cNvSpPr/>
          <p:nvPr/>
        </p:nvSpPr>
        <p:spPr>
          <a:xfrm>
            <a:off x="395536" y="616807"/>
            <a:ext cx="812698" cy="507937"/>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16344466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dirty="0" smtClean="0">
                <a:solidFill>
                  <a:schemeClr val="accent2"/>
                </a:solidFill>
              </a:rPr>
              <a:t>ECMA 2 Features</a:t>
            </a:r>
            <a:endParaRPr sz="3600" dirty="0">
              <a:solidFill>
                <a:schemeClr val="accent2"/>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6077" y="2276872"/>
            <a:ext cx="5206545" cy="3849688"/>
          </a:xfrm>
        </p:spPr>
      </p:pic>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620688"/>
            <a:ext cx="812698" cy="507937"/>
          </a:xfrm>
          <a:prstGeom prst="rect">
            <a:avLst/>
          </a:prstGeom>
          <a:effectLst>
            <a:softEdge rad="25400"/>
          </a:effectLst>
        </p:spPr>
      </p:pic>
      <p:sp>
        <p:nvSpPr>
          <p:cNvPr id="6" name="Rounded Rectangle 5"/>
          <p:cNvSpPr/>
          <p:nvPr/>
        </p:nvSpPr>
        <p:spPr>
          <a:xfrm>
            <a:off x="395536" y="616807"/>
            <a:ext cx="812698" cy="507937"/>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2132856"/>
            <a:ext cx="3352800" cy="1981200"/>
          </a:xfrm>
          <a:prstGeom prst="rect">
            <a:avLst/>
          </a:prstGeom>
        </p:spPr>
      </p:pic>
    </p:spTree>
    <p:extLst>
      <p:ext uri="{BB962C8B-B14F-4D97-AF65-F5344CB8AC3E}">
        <p14:creationId xmlns:p14="http://schemas.microsoft.com/office/powerpoint/2010/main" val="118103943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AU" dirty="0" smtClean="0">
                <a:solidFill>
                  <a:schemeClr val="accent2"/>
                </a:solidFill>
              </a:rPr>
              <a:t>ECMA 2 Features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20688"/>
            <a:ext cx="812698" cy="507937"/>
          </a:xfrm>
          <a:prstGeom prst="rect">
            <a:avLst/>
          </a:prstGeom>
          <a:effectLst>
            <a:softEdge rad="25400"/>
          </a:effectLst>
        </p:spPr>
      </p:pic>
      <p:sp>
        <p:nvSpPr>
          <p:cNvPr id="6" name="Rounded Rectangle 5"/>
          <p:cNvSpPr/>
          <p:nvPr/>
        </p:nvSpPr>
        <p:spPr>
          <a:xfrm>
            <a:off x="395536" y="616807"/>
            <a:ext cx="812698" cy="507937"/>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2" descr="\\brandaiDev3\bbpack\Parameters\Parameters.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716016" y="2204863"/>
            <a:ext cx="4320480" cy="4028557"/>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2"/>
          <p:cNvSpPr txBox="1">
            <a:spLocks/>
          </p:cNvSpPr>
          <p:nvPr/>
        </p:nvSpPr>
        <p:spPr>
          <a:xfrm>
            <a:off x="457200" y="2276872"/>
            <a:ext cx="8229600" cy="384929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String </a:t>
            </a:r>
            <a:r>
              <a:rPr lang="en-US" dirty="0" smtClean="0"/>
              <a:t>(</a:t>
            </a:r>
            <a:r>
              <a:rPr lang="en-US" dirty="0" err="1" smtClean="0"/>
              <a:t>RegEx</a:t>
            </a:r>
            <a:r>
              <a:rPr lang="en-US" dirty="0" smtClean="0"/>
              <a:t> </a:t>
            </a:r>
            <a:r>
              <a:rPr lang="en-US" dirty="0"/>
              <a:t>validation)</a:t>
            </a:r>
          </a:p>
          <a:p>
            <a:r>
              <a:rPr lang="en-US" dirty="0"/>
              <a:t>Label (descriptive text)</a:t>
            </a:r>
          </a:p>
          <a:p>
            <a:r>
              <a:rPr lang="en-US" dirty="0"/>
              <a:t>String </a:t>
            </a:r>
            <a:r>
              <a:rPr lang="en-US" dirty="0" smtClean="0"/>
              <a:t>Encrypted</a:t>
            </a:r>
            <a:endParaRPr lang="en-US" dirty="0"/>
          </a:p>
          <a:p>
            <a:r>
              <a:rPr lang="en-US" dirty="0"/>
              <a:t>Text (</a:t>
            </a:r>
            <a:r>
              <a:rPr lang="en-US" dirty="0" smtClean="0"/>
              <a:t>multi-line)</a:t>
            </a:r>
            <a:endParaRPr lang="en-US" dirty="0"/>
          </a:p>
          <a:p>
            <a:r>
              <a:rPr lang="en-US" dirty="0"/>
              <a:t>Checkbox</a:t>
            </a:r>
          </a:p>
          <a:p>
            <a:r>
              <a:rPr lang="en-US" dirty="0"/>
              <a:t>Divider</a:t>
            </a:r>
          </a:p>
          <a:p>
            <a:r>
              <a:rPr lang="en-US" dirty="0"/>
              <a:t>Drop down</a:t>
            </a:r>
          </a:p>
          <a:p>
            <a:r>
              <a:rPr lang="en-US" dirty="0"/>
              <a:t>File</a:t>
            </a:r>
            <a:endParaRPr lang="en-US" dirty="0" smtClean="0"/>
          </a:p>
        </p:txBody>
      </p:sp>
      <p:cxnSp>
        <p:nvCxnSpPr>
          <p:cNvPr id="11" name="Straight Arrow Connector 10"/>
          <p:cNvCxnSpPr/>
          <p:nvPr/>
        </p:nvCxnSpPr>
        <p:spPr>
          <a:xfrm>
            <a:off x="4644008" y="2636912"/>
            <a:ext cx="1008112"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644008" y="3068960"/>
            <a:ext cx="1008112"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067944" y="3501008"/>
            <a:ext cx="2016224"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635896" y="4005064"/>
            <a:ext cx="1512168" cy="43204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627784" y="4437112"/>
            <a:ext cx="2160240" cy="57606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123728" y="4869160"/>
            <a:ext cx="2808312"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699792" y="5373216"/>
            <a:ext cx="3240360" cy="7200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835696" y="5661248"/>
            <a:ext cx="4104456" cy="144016"/>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658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a:xfrm>
            <a:off x="457200" y="1844824"/>
            <a:ext cx="8229600" cy="4392488"/>
          </a:xfrm>
        </p:spPr>
        <p:txBody>
          <a:bodyPr>
            <a:normAutofit lnSpcReduction="10000"/>
          </a:bodyPr>
          <a:lstStyle/>
          <a:p>
            <a:r>
              <a:rPr lang="en-US" dirty="0" smtClean="0"/>
              <a:t>FIM 2010 Overview</a:t>
            </a:r>
          </a:p>
          <a:p>
            <a:r>
              <a:rPr lang="en-US" dirty="0" smtClean="0"/>
              <a:t>Portal Customisation</a:t>
            </a:r>
          </a:p>
          <a:p>
            <a:r>
              <a:rPr lang="en-US" dirty="0" smtClean="0"/>
              <a:t>Custom Applications</a:t>
            </a:r>
          </a:p>
          <a:p>
            <a:pPr lvl="1"/>
            <a:r>
              <a:rPr lang="en-US" dirty="0" smtClean="0"/>
              <a:t>Silverlight Contractor Portal Demo</a:t>
            </a:r>
          </a:p>
          <a:p>
            <a:r>
              <a:rPr lang="en-US" dirty="0" smtClean="0"/>
              <a:t>PowerShell</a:t>
            </a:r>
          </a:p>
          <a:p>
            <a:r>
              <a:rPr lang="en-US" dirty="0" smtClean="0"/>
              <a:t>Workflows</a:t>
            </a:r>
          </a:p>
          <a:p>
            <a:r>
              <a:rPr lang="en-US" dirty="0" smtClean="0"/>
              <a:t>Application Integration</a:t>
            </a:r>
          </a:p>
          <a:p>
            <a:pPr lvl="1"/>
            <a:r>
              <a:rPr lang="en-US" dirty="0" smtClean="0"/>
              <a:t>Twitter ECMA 2 </a:t>
            </a:r>
            <a:r>
              <a:rPr lang="en-US" dirty="0"/>
              <a:t>Demo - </a:t>
            </a:r>
            <a:r>
              <a:rPr lang="en-US" b="1" dirty="0"/>
              <a:t>@</a:t>
            </a:r>
            <a:r>
              <a:rPr lang="en-US" b="1" dirty="0" err="1"/>
              <a:t>FIMTips</a:t>
            </a:r>
            <a:endParaRPr lang="en-US" dirty="0" smtClean="0"/>
          </a:p>
          <a:p>
            <a:r>
              <a:rPr lang="en-US" dirty="0" smtClean="0"/>
              <a:t>Health</a:t>
            </a:r>
            <a:r>
              <a:rPr lang="en-US" i="1" dirty="0" smtClean="0"/>
              <a:t>SMART</a:t>
            </a:r>
            <a:r>
              <a:rPr lang="en-US" dirty="0" smtClean="0"/>
              <a:t> </a:t>
            </a:r>
            <a:r>
              <a:rPr lang="en-US" dirty="0"/>
              <a:t>Case </a:t>
            </a:r>
            <a:r>
              <a:rPr lang="en-US" dirty="0" smtClean="0"/>
              <a:t>Study	</a:t>
            </a:r>
            <a:endParaRPr lang="en-US"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ECMA 2 – Twitter Integration</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solidFill>
                  <a:srgbClr val="00C2F1"/>
                </a:solidFill>
              </a:rPr>
              <a:t>demo</a:t>
            </a:r>
            <a:r>
              <a:rPr lang="en-US" dirty="0" smtClean="0"/>
              <a:t> </a:t>
            </a:r>
            <a:endParaRPr lang="en-US" dirty="0"/>
          </a:p>
        </p:txBody>
      </p:sp>
    </p:spTree>
    <p:extLst>
      <p:ext uri="{BB962C8B-B14F-4D97-AF65-F5344CB8AC3E}">
        <p14:creationId xmlns:p14="http://schemas.microsoft.com/office/powerpoint/2010/main" val="353859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Health</a:t>
            </a:r>
            <a:r>
              <a:rPr lang="en-AU" i="1" dirty="0" smtClean="0"/>
              <a:t>SMART</a:t>
            </a:r>
            <a:r>
              <a:rPr lang="en-AU" dirty="0" smtClean="0"/>
              <a:t> Case study</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Content Placeholder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79" y="1623563"/>
            <a:ext cx="5788833" cy="5112568"/>
          </a:xfrm>
          <a:prstGeom prst="rect">
            <a:avLst/>
          </a:prstGeom>
        </p:spPr>
      </p:pic>
    </p:spTree>
    <p:extLst>
      <p:ext uri="{BB962C8B-B14F-4D97-AF65-F5344CB8AC3E}">
        <p14:creationId xmlns:p14="http://schemas.microsoft.com/office/powerpoint/2010/main" val="8731853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7772400" cy="714003"/>
          </a:xfrm>
        </p:spPr>
        <p:txBody>
          <a:bodyPr/>
          <a:lstStyle/>
          <a:p>
            <a:r>
              <a:rPr lang="en-US" dirty="0" smtClean="0"/>
              <a:t>Next Steps</a:t>
            </a:r>
            <a:endParaRPr lang="en-AU" dirty="0"/>
          </a:p>
        </p:txBody>
      </p:sp>
      <p:sp>
        <p:nvSpPr>
          <p:cNvPr id="3" name="Text Placeholder 2"/>
          <p:cNvSpPr>
            <a:spLocks noGrp="1"/>
          </p:cNvSpPr>
          <p:nvPr>
            <p:ph type="body" idx="1"/>
          </p:nvPr>
        </p:nvSpPr>
        <p:spPr>
          <a:xfrm>
            <a:off x="611560" y="1700808"/>
            <a:ext cx="7920880" cy="4680520"/>
          </a:xfrm>
        </p:spPr>
        <p:txBody>
          <a:bodyPr anchor="t" anchorCtr="0">
            <a:normAutofit fontScale="62500" lnSpcReduction="20000"/>
          </a:bodyPr>
          <a:lstStyle/>
          <a:p>
            <a:r>
              <a:rPr lang="en-AU" dirty="0"/>
              <a:t>FIM Extensibility Roadmap</a:t>
            </a:r>
          </a:p>
          <a:p>
            <a:pPr lvl="1" fontAlgn="ctr"/>
            <a:r>
              <a:rPr lang="en-AU" b="1" dirty="0"/>
              <a:t>http://msdn.microsoft.com/en-us/library/ff182370.aspx</a:t>
            </a:r>
          </a:p>
          <a:p>
            <a:pPr fontAlgn="ctr"/>
            <a:endParaRPr lang="en-AU" dirty="0"/>
          </a:p>
          <a:p>
            <a:pPr marL="0" lvl="1" fontAlgn="ctr"/>
            <a:r>
              <a:rPr lang="en-AU" sz="2000" dirty="0">
                <a:solidFill>
                  <a:schemeClr val="bg1"/>
                </a:solidFill>
              </a:rPr>
              <a:t>Portal Customisation</a:t>
            </a:r>
          </a:p>
          <a:p>
            <a:pPr lvl="1" fontAlgn="ctr"/>
            <a:r>
              <a:rPr lang="en-AU" b="1" dirty="0"/>
              <a:t>http://technet.microsoft.com/en-us/library/ee534913(WS.10).aspx</a:t>
            </a:r>
          </a:p>
          <a:p>
            <a:pPr lvl="1" fontAlgn="ctr"/>
            <a:endParaRPr lang="en-AU" b="1" dirty="0"/>
          </a:p>
          <a:p>
            <a:pPr fontAlgn="ctr"/>
            <a:r>
              <a:rPr lang="en-AU" dirty="0"/>
              <a:t>Web Service</a:t>
            </a:r>
          </a:p>
          <a:p>
            <a:pPr lvl="1" fontAlgn="ctr"/>
            <a:r>
              <a:rPr lang="en-AU" b="1" dirty="0"/>
              <a:t>http://fim2010client.codeplex.com/</a:t>
            </a:r>
          </a:p>
          <a:p>
            <a:pPr lvl="1" fontAlgn="ctr"/>
            <a:endParaRPr lang="en-AU" b="1" dirty="0"/>
          </a:p>
          <a:p>
            <a:pPr marL="0" lvl="1" fontAlgn="ctr"/>
            <a:r>
              <a:rPr lang="en-AU" sz="2100" dirty="0">
                <a:solidFill>
                  <a:schemeClr val="bg1"/>
                </a:solidFill>
              </a:rPr>
              <a:t>FIM Script Box</a:t>
            </a:r>
          </a:p>
          <a:p>
            <a:pPr lvl="1" fontAlgn="ctr"/>
            <a:r>
              <a:rPr lang="en-AU" b="1" dirty="0"/>
              <a:t>http://social.technet.microsoft.com/Forums/en-US/ilm2/thread/807617bc-b560-4cbe-a137-b9f338bfbd8e/</a:t>
            </a:r>
          </a:p>
          <a:p>
            <a:pPr lvl="1" fontAlgn="ctr"/>
            <a:endParaRPr lang="en-AU" b="1" dirty="0"/>
          </a:p>
          <a:p>
            <a:pPr fontAlgn="ctr"/>
            <a:r>
              <a:rPr lang="en-AU" dirty="0"/>
              <a:t>FIM </a:t>
            </a:r>
            <a:r>
              <a:rPr lang="en-AU" dirty="0" err="1"/>
              <a:t>Powershell</a:t>
            </a:r>
            <a:r>
              <a:rPr lang="en-AU" dirty="0"/>
              <a:t> </a:t>
            </a:r>
            <a:r>
              <a:rPr lang="en-AU" dirty="0" err="1"/>
              <a:t>Cmdlets</a:t>
            </a:r>
            <a:endParaRPr lang="en-AU" dirty="0"/>
          </a:p>
          <a:p>
            <a:pPr lvl="1" fontAlgn="ctr"/>
            <a:r>
              <a:rPr lang="en-AU" b="1" dirty="0"/>
              <a:t>http://fimpscmdlets.codeplex.com/</a:t>
            </a:r>
          </a:p>
          <a:p>
            <a:pPr lvl="1" fontAlgn="ctr"/>
            <a:endParaRPr lang="en-AU" b="1" dirty="0"/>
          </a:p>
          <a:p>
            <a:pPr fontAlgn="ctr"/>
            <a:r>
              <a:rPr lang="en-AU" dirty="0"/>
              <a:t>Custom Workflow</a:t>
            </a:r>
          </a:p>
          <a:p>
            <a:pPr lvl="1" fontAlgn="ctr"/>
            <a:r>
              <a:rPr lang="en-AU" b="1" dirty="0"/>
              <a:t>http://msdn.microsoft.com/en-us/library/ee652258.aspx</a:t>
            </a:r>
          </a:p>
          <a:p>
            <a:pPr lvl="1" fontAlgn="ctr"/>
            <a:endParaRPr lang="en-AU" b="1" dirty="0"/>
          </a:p>
          <a:p>
            <a:pPr fontAlgn="ctr"/>
            <a:r>
              <a:rPr lang="en-AU" dirty="0"/>
              <a:t>XMA 2.0</a:t>
            </a:r>
          </a:p>
          <a:p>
            <a:pPr lvl="1" fontAlgn="ctr"/>
            <a:r>
              <a:rPr lang="en-AU" b="1" dirty="0"/>
              <a:t>https://connect.microsoft.com/site433/fimcep</a:t>
            </a:r>
          </a:p>
          <a:p>
            <a:pPr lvl="1" fontAlgn="ctr"/>
            <a:endParaRPr lang="en-AU" b="1" dirty="0"/>
          </a:p>
          <a:p>
            <a:pPr fontAlgn="ctr"/>
            <a:r>
              <a:rPr lang="en-AU" dirty="0"/>
              <a:t>FIM TIPs</a:t>
            </a:r>
          </a:p>
          <a:p>
            <a:pPr lvl="1" fontAlgn="ctr"/>
            <a:r>
              <a:rPr lang="en-AU" b="1" dirty="0"/>
              <a:t>http://www.fimtips.com</a:t>
            </a:r>
          </a:p>
          <a:p>
            <a:pPr lvl="1" fontAlgn="ctr"/>
            <a:r>
              <a:rPr lang="en-AU" b="1" dirty="0"/>
              <a:t>@</a:t>
            </a:r>
            <a:r>
              <a:rPr lang="en-AU" b="1" dirty="0" err="1"/>
              <a:t>FIMTips</a:t>
            </a:r>
            <a:endParaRPr lang="en-AU" b="1"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150215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FIM 2010 </a:t>
            </a:r>
            <a:r>
              <a:rPr lang="en-US" dirty="0" smtClean="0"/>
              <a:t>Overview</a:t>
            </a:r>
            <a:br>
              <a:rPr lang="en-US" dirty="0" smtClean="0"/>
            </a:br>
            <a:r>
              <a:rPr lang="en-US" dirty="0" smtClean="0">
                <a:solidFill>
                  <a:schemeClr val="accent2"/>
                </a:solidFill>
              </a:rPr>
              <a:t>Evolution</a:t>
            </a:r>
            <a:endParaRPr lang="en-US" dirty="0"/>
          </a:p>
        </p:txBody>
      </p:sp>
      <p:sp>
        <p:nvSpPr>
          <p:cNvPr id="48" name="Rounded Rectangle 47"/>
          <p:cNvSpPr/>
          <p:nvPr/>
        </p:nvSpPr>
        <p:spPr bwMode="auto">
          <a:xfrm>
            <a:off x="2707900" y="1628800"/>
            <a:ext cx="2288702" cy="3516923"/>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chemeClr val="bg1"/>
              </a:solidFill>
              <a:latin typeface="Calibri" pitchFamily="34" charset="0"/>
            </a:endParaRPr>
          </a:p>
        </p:txBody>
      </p:sp>
      <p:sp>
        <p:nvSpPr>
          <p:cNvPr id="49" name="Rounded Rectangle 48"/>
          <p:cNvSpPr/>
          <p:nvPr/>
        </p:nvSpPr>
        <p:spPr bwMode="auto">
          <a:xfrm>
            <a:off x="151780" y="1628800"/>
            <a:ext cx="1810424" cy="3516681"/>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chemeClr val="bg1"/>
              </a:solidFill>
              <a:latin typeface="Calibri" pitchFamily="34" charset="0"/>
            </a:endParaRPr>
          </a:p>
        </p:txBody>
      </p:sp>
      <p:pic>
        <p:nvPicPr>
          <p:cNvPr id="50" name="Picture 3" descr="C:\Program Files\Microsoft Resource DVD Artwork\DVD_ART\Artwork_Imagery\Shapes and Graphics\Arrows - arrow\Curved\circular arrow orange.png"/>
          <p:cNvPicPr>
            <a:picLocks noChangeAspect="1" noChangeArrowheads="1"/>
          </p:cNvPicPr>
          <p:nvPr/>
        </p:nvPicPr>
        <p:blipFill>
          <a:blip r:embed="rId3" cstate="email"/>
          <a:srcRect/>
          <a:stretch>
            <a:fillRect/>
          </a:stretch>
        </p:blipFill>
        <p:spPr bwMode="auto">
          <a:xfrm>
            <a:off x="3251182" y="2542612"/>
            <a:ext cx="1185284" cy="1068472"/>
          </a:xfrm>
          <a:prstGeom prst="rect">
            <a:avLst/>
          </a:prstGeom>
          <a:ln>
            <a:headEnd type="none" w="med" len="med"/>
            <a:tailEnd type="none" w="med" len="med"/>
          </a:ln>
        </p:spPr>
      </p:pic>
      <p:grpSp>
        <p:nvGrpSpPr>
          <p:cNvPr id="51" name="Group 29"/>
          <p:cNvGrpSpPr>
            <a:grpSpLocks/>
          </p:cNvGrpSpPr>
          <p:nvPr/>
        </p:nvGrpSpPr>
        <p:grpSpPr bwMode="auto">
          <a:xfrm>
            <a:off x="533330" y="2707196"/>
            <a:ext cx="925125" cy="778096"/>
            <a:chOff x="1857" y="1769"/>
            <a:chExt cx="727" cy="538"/>
          </a:xfrm>
        </p:grpSpPr>
        <p:grpSp>
          <p:nvGrpSpPr>
            <p:cNvPr id="52" name="Group 58"/>
            <p:cNvGrpSpPr>
              <a:grpSpLocks/>
            </p:cNvGrpSpPr>
            <p:nvPr/>
          </p:nvGrpSpPr>
          <p:grpSpPr bwMode="auto">
            <a:xfrm>
              <a:off x="1857" y="1769"/>
              <a:ext cx="430" cy="370"/>
              <a:chOff x="5074" y="1317"/>
              <a:chExt cx="245" cy="227"/>
            </a:xfrm>
          </p:grpSpPr>
          <p:sp>
            <p:nvSpPr>
              <p:cNvPr id="54" name="AutoShape 59"/>
              <p:cNvSpPr>
                <a:spLocks noChangeArrowheads="1"/>
              </p:cNvSpPr>
              <p:nvPr/>
            </p:nvSpPr>
            <p:spPr bwMode="auto">
              <a:xfrm>
                <a:off x="5074" y="1317"/>
                <a:ext cx="245" cy="227"/>
              </a:xfrm>
              <a:prstGeom prst="triangle">
                <a:avLst>
                  <a:gd name="adj" fmla="val 50000"/>
                </a:avLst>
              </a:prstGeom>
              <a:gradFill rotWithShape="0">
                <a:gsLst>
                  <a:gs pos="0">
                    <a:schemeClr val="hlink"/>
                  </a:gs>
                  <a:gs pos="100000">
                    <a:schemeClr val="hlink">
                      <a:gamma/>
                      <a:shade val="46275"/>
                      <a:invGamma/>
                    </a:schemeClr>
                  </a:gs>
                </a:gsLst>
                <a:lin ang="0" scaled="1"/>
              </a:gradFill>
              <a:ln w="9525" algn="ctr">
                <a:solidFill>
                  <a:schemeClr val="tx1"/>
                </a:solidFill>
                <a:miter lim="800000"/>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55" name="Line 60"/>
              <p:cNvSpPr>
                <a:spLocks noChangeShapeType="1"/>
              </p:cNvSpPr>
              <p:nvPr/>
            </p:nvSpPr>
            <p:spPr bwMode="auto">
              <a:xfrm flipH="1">
                <a:off x="5130" y="1392"/>
                <a:ext cx="57" cy="108"/>
              </a:xfrm>
              <a:prstGeom prst="line">
                <a:avLst/>
              </a:prstGeom>
              <a:noFill/>
              <a:ln w="19050">
                <a:solidFill>
                  <a:srgbClr val="00CCFF"/>
                </a:solidFill>
                <a:round/>
                <a:headEnd/>
                <a:tailEnd/>
              </a:ln>
              <a:effectLst>
                <a:outerShdw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56" name="Line 61"/>
              <p:cNvSpPr>
                <a:spLocks noChangeShapeType="1"/>
              </p:cNvSpPr>
              <p:nvPr/>
            </p:nvSpPr>
            <p:spPr bwMode="auto">
              <a:xfrm>
                <a:off x="5202" y="1392"/>
                <a:ext cx="57" cy="120"/>
              </a:xfrm>
              <a:prstGeom prst="line">
                <a:avLst/>
              </a:prstGeom>
              <a:noFill/>
              <a:ln w="19050">
                <a:solidFill>
                  <a:srgbClr val="00CCFF"/>
                </a:solidFill>
                <a:round/>
                <a:headEnd/>
                <a:tailEnd/>
              </a:ln>
              <a:effectLst>
                <a:outerShdw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57" name="Line 62"/>
              <p:cNvSpPr>
                <a:spLocks noChangeShapeType="1"/>
              </p:cNvSpPr>
              <p:nvPr/>
            </p:nvSpPr>
            <p:spPr bwMode="auto">
              <a:xfrm>
                <a:off x="5157" y="1446"/>
                <a:ext cx="42" cy="60"/>
              </a:xfrm>
              <a:prstGeom prst="line">
                <a:avLst/>
              </a:prstGeom>
              <a:noFill/>
              <a:ln w="19050">
                <a:solidFill>
                  <a:srgbClr val="00CCFF"/>
                </a:solidFill>
                <a:round/>
                <a:headEnd/>
                <a:tailEnd/>
              </a:ln>
              <a:effectLst>
                <a:outerShdw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58" name="Oval 63"/>
              <p:cNvSpPr>
                <a:spLocks noChangeAspect="1" noChangeArrowheads="1"/>
              </p:cNvSpPr>
              <p:nvPr/>
            </p:nvSpPr>
            <p:spPr bwMode="auto">
              <a:xfrm>
                <a:off x="5183" y="1362"/>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59" name="Oval 64"/>
              <p:cNvSpPr>
                <a:spLocks noChangeAspect="1" noChangeArrowheads="1"/>
              </p:cNvSpPr>
              <p:nvPr/>
            </p:nvSpPr>
            <p:spPr bwMode="auto">
              <a:xfrm>
                <a:off x="5145" y="1427"/>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60" name="Oval 65"/>
              <p:cNvSpPr>
                <a:spLocks noChangeAspect="1" noChangeArrowheads="1"/>
              </p:cNvSpPr>
              <p:nvPr/>
            </p:nvSpPr>
            <p:spPr bwMode="auto">
              <a:xfrm>
                <a:off x="5211" y="1427"/>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61" name="Oval 66"/>
              <p:cNvSpPr>
                <a:spLocks noChangeAspect="1" noChangeArrowheads="1"/>
              </p:cNvSpPr>
              <p:nvPr/>
            </p:nvSpPr>
            <p:spPr bwMode="auto">
              <a:xfrm>
                <a:off x="5118" y="1490"/>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62" name="Oval 67"/>
              <p:cNvSpPr>
                <a:spLocks noChangeAspect="1" noChangeArrowheads="1"/>
              </p:cNvSpPr>
              <p:nvPr/>
            </p:nvSpPr>
            <p:spPr bwMode="auto">
              <a:xfrm>
                <a:off x="5181" y="1490"/>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sp>
            <p:nvSpPr>
              <p:cNvPr id="63" name="Oval 68"/>
              <p:cNvSpPr>
                <a:spLocks noChangeAspect="1" noChangeArrowheads="1"/>
              </p:cNvSpPr>
              <p:nvPr/>
            </p:nvSpPr>
            <p:spPr bwMode="auto">
              <a:xfrm>
                <a:off x="5244" y="1490"/>
                <a:ext cx="27" cy="35"/>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chemeClr val="tx1"/>
                </a:solidFill>
                <a:round/>
                <a:headEnd/>
                <a:tailEnd/>
              </a:ln>
              <a:effectLst>
                <a:outerShdw dist="17961" dir="2700000" algn="ctr" rotWithShape="0">
                  <a:schemeClr val="bg2"/>
                </a:outerShdw>
              </a:effectLst>
            </p:spPr>
            <p:txBody>
              <a:bodyPr wrap="none" anchor="ctr"/>
              <a:lstStyle/>
              <a:p>
                <a:pPr defTabSz="914400" eaLnBrk="0" hangingPunct="0">
                  <a:lnSpc>
                    <a:spcPct val="90000"/>
                  </a:lnSpc>
                  <a:spcAft>
                    <a:spcPct val="30000"/>
                  </a:spcAft>
                  <a:buClr>
                    <a:schemeClr val="tx2"/>
                  </a:buClr>
                  <a:buFont typeface="Wingdings 2" pitchFamily="18" charset="2"/>
                  <a:buChar char="•"/>
                  <a:defRPr/>
                </a:pPr>
                <a:endParaRPr lang="en-US" sz="1050" dirty="0">
                  <a:solidFill>
                    <a:schemeClr val="bg1"/>
                  </a:solidFill>
                  <a:effectLst>
                    <a:outerShdw blurRad="38100" dist="38100" dir="2700000" algn="tl">
                      <a:srgbClr val="000000">
                        <a:alpha val="43137"/>
                      </a:srgbClr>
                    </a:outerShdw>
                  </a:effectLst>
                  <a:latin typeface="+mj-lt"/>
                  <a:cs typeface="Arial" pitchFamily="34" charset="0"/>
                </a:endParaRPr>
              </a:p>
            </p:txBody>
          </p:sp>
        </p:grpSp>
        <p:pic>
          <p:nvPicPr>
            <p:cNvPr id="53" name="Picture 29" descr="SmartCard for Windows"/>
            <p:cNvPicPr>
              <a:picLocks noChangeAspect="1" noChangeArrowheads="1"/>
            </p:cNvPicPr>
            <p:nvPr/>
          </p:nvPicPr>
          <p:blipFill>
            <a:blip r:embed="rId4" cstate="print"/>
            <a:stretch>
              <a:fillRect/>
            </a:stretch>
          </p:blipFill>
          <p:spPr bwMode="auto">
            <a:xfrm>
              <a:off x="2248" y="2043"/>
              <a:ext cx="336" cy="264"/>
            </a:xfrm>
            <a:prstGeom prst="rect">
              <a:avLst/>
            </a:prstGeom>
            <a:ln>
              <a:headEnd type="none" w="med" len="med"/>
              <a:tailEnd type="none" w="med" len="med"/>
            </a:ln>
          </p:spPr>
        </p:pic>
      </p:grpSp>
      <p:sp>
        <p:nvSpPr>
          <p:cNvPr id="65" name="TextBox 102"/>
          <p:cNvSpPr txBox="1"/>
          <p:nvPr/>
        </p:nvSpPr>
        <p:spPr>
          <a:xfrm>
            <a:off x="2846105" y="3744290"/>
            <a:ext cx="2201437" cy="948721"/>
          </a:xfrm>
          <a:prstGeom prst="rect">
            <a:avLst/>
          </a:prstGeom>
          <a:noFill/>
        </p:spPr>
        <p:txBody>
          <a:bodyPr wrap="square">
            <a:spAutoFit/>
          </a:bodyPr>
          <a:lstStyle/>
          <a:p>
            <a:pPr marL="144000" indent="-144000">
              <a:lnSpc>
                <a:spcPct val="90000"/>
              </a:lnSpc>
              <a:spcBef>
                <a:spcPct val="20000"/>
              </a:spcBef>
              <a:buClr>
                <a:schemeClr val="accent1"/>
              </a:buClr>
              <a:buSzPct val="90000"/>
              <a:buBlip>
                <a:blip r:embed="rId5"/>
              </a:buBlip>
              <a:defRPr/>
            </a:pPr>
            <a:r>
              <a:rPr lang="en-US" sz="1050" dirty="0">
                <a:gradFill>
                  <a:gsLst>
                    <a:gs pos="0">
                      <a:srgbClr val="FFFFFF"/>
                    </a:gs>
                    <a:gs pos="86000">
                      <a:srgbClr val="FFFFFF"/>
                    </a:gs>
                  </a:gsLst>
                  <a:lin ang="5400000" scaled="0"/>
                </a:gradFill>
              </a:rPr>
              <a:t>Office Integration for Self-Service</a:t>
            </a:r>
          </a:p>
          <a:p>
            <a:pPr marL="144000" indent="-144000">
              <a:lnSpc>
                <a:spcPct val="90000"/>
              </a:lnSpc>
              <a:spcBef>
                <a:spcPct val="20000"/>
              </a:spcBef>
              <a:buClr>
                <a:schemeClr val="accent1"/>
              </a:buClr>
              <a:buSzPct val="90000"/>
              <a:buBlip>
                <a:blip r:embed="rId5"/>
              </a:buBlip>
              <a:defRPr/>
            </a:pPr>
            <a:r>
              <a:rPr lang="en-US" sz="1050" dirty="0">
                <a:gradFill>
                  <a:gsLst>
                    <a:gs pos="0">
                      <a:srgbClr val="FFFFFF"/>
                    </a:gs>
                    <a:gs pos="86000">
                      <a:srgbClr val="FFFFFF"/>
                    </a:gs>
                  </a:gsLst>
                  <a:lin ang="5400000" scaled="0"/>
                </a:gradFill>
              </a:rPr>
              <a:t>Declarative Provisioning</a:t>
            </a:r>
          </a:p>
          <a:p>
            <a:pPr marL="144000" indent="-144000">
              <a:lnSpc>
                <a:spcPct val="90000"/>
              </a:lnSpc>
              <a:spcBef>
                <a:spcPct val="20000"/>
              </a:spcBef>
              <a:buClr>
                <a:schemeClr val="accent1"/>
              </a:buClr>
              <a:buSzPct val="90000"/>
              <a:buBlip>
                <a:blip r:embed="rId5"/>
              </a:buBlip>
              <a:defRPr/>
            </a:pPr>
            <a:r>
              <a:rPr lang="en-US" sz="1050" dirty="0">
                <a:gradFill>
                  <a:gsLst>
                    <a:gs pos="0">
                      <a:srgbClr val="FFFFFF"/>
                    </a:gs>
                    <a:gs pos="86000">
                      <a:srgbClr val="FFFFFF"/>
                    </a:gs>
                  </a:gsLst>
                  <a:lin ang="5400000" scaled="0"/>
                </a:gradFill>
              </a:rPr>
              <a:t>Group &amp; DL Management</a:t>
            </a:r>
          </a:p>
          <a:p>
            <a:pPr marL="144000" indent="-144000">
              <a:lnSpc>
                <a:spcPct val="90000"/>
              </a:lnSpc>
              <a:spcBef>
                <a:spcPct val="20000"/>
              </a:spcBef>
              <a:buClr>
                <a:schemeClr val="accent1"/>
              </a:buClr>
              <a:buSzPct val="90000"/>
              <a:buBlip>
                <a:blip r:embed="rId5"/>
              </a:buBlip>
              <a:defRPr/>
            </a:pPr>
            <a:r>
              <a:rPr lang="en-US" sz="1050" dirty="0">
                <a:gradFill>
                  <a:gsLst>
                    <a:gs pos="0">
                      <a:srgbClr val="FFFFFF"/>
                    </a:gs>
                    <a:gs pos="86000">
                      <a:srgbClr val="FFFFFF"/>
                    </a:gs>
                  </a:gsLst>
                  <a:lin ang="5400000" scaled="0"/>
                </a:gradFill>
              </a:rPr>
              <a:t>Workflow and Policy</a:t>
            </a:r>
          </a:p>
          <a:p>
            <a:pPr marL="144000" indent="-144000">
              <a:lnSpc>
                <a:spcPct val="90000"/>
              </a:lnSpc>
              <a:spcBef>
                <a:spcPct val="20000"/>
              </a:spcBef>
              <a:buClr>
                <a:schemeClr val="accent1"/>
              </a:buClr>
              <a:buSzPct val="90000"/>
              <a:buBlip>
                <a:blip r:embed="rId5"/>
              </a:buBlip>
              <a:defRPr/>
            </a:pPr>
            <a:r>
              <a:rPr lang="en-US" sz="1050" dirty="0">
                <a:gradFill>
                  <a:gsLst>
                    <a:gs pos="0">
                      <a:srgbClr val="FFFFFF"/>
                    </a:gs>
                    <a:gs pos="86000">
                      <a:srgbClr val="FFFFFF"/>
                    </a:gs>
                  </a:gsLst>
                  <a:lin ang="5400000" scaled="0"/>
                </a:gradFill>
              </a:rPr>
              <a:t>Support for 3rd Party CAs</a:t>
            </a:r>
          </a:p>
        </p:txBody>
      </p:sp>
      <p:sp>
        <p:nvSpPr>
          <p:cNvPr id="67" name="TextBox 12"/>
          <p:cNvSpPr txBox="1">
            <a:spLocks noChangeArrowheads="1"/>
          </p:cNvSpPr>
          <p:nvPr/>
        </p:nvSpPr>
        <p:spPr bwMode="auto">
          <a:xfrm>
            <a:off x="2750699" y="2745113"/>
            <a:ext cx="516487" cy="331373"/>
          </a:xfrm>
          <a:prstGeom prst="rect">
            <a:avLst/>
          </a:prstGeom>
          <a:noFill/>
          <a:ln w="9525">
            <a:noFill/>
            <a:miter lim="800000"/>
            <a:headEnd/>
            <a:tailEnd/>
          </a:ln>
        </p:spPr>
        <p:txBody>
          <a:bodyPr wrap="none">
            <a:spAutoFit/>
          </a:bodyPr>
          <a:lstStyle/>
          <a:p>
            <a:pPr algn="ctr" defTabSz="914400" eaLnBrk="0" hangingPunct="0">
              <a:lnSpc>
                <a:spcPct val="70000"/>
              </a:lnSpc>
              <a:spcAft>
                <a:spcPts val="100"/>
              </a:spcAft>
              <a:buClr>
                <a:schemeClr val="tx2"/>
              </a:buClr>
              <a:buFont typeface="Wingdings 2" pitchFamily="18" charset="2"/>
              <a:buNone/>
            </a:pPr>
            <a:r>
              <a:rPr lang="en-US" sz="1050" dirty="0">
                <a:solidFill>
                  <a:schemeClr val="bg1"/>
                </a:solidFill>
                <a:effectLst>
                  <a:outerShdw blurRad="38100" dist="38100" dir="2700000" algn="tl">
                    <a:srgbClr val="000000">
                      <a:alpha val="43137"/>
                    </a:srgbClr>
                  </a:outerShdw>
                </a:effectLst>
                <a:cs typeface="Arial" charset="0"/>
              </a:rPr>
              <a:t>User </a:t>
            </a:r>
          </a:p>
          <a:p>
            <a:pPr algn="ctr" defTabSz="914400" eaLnBrk="0" hangingPunct="0">
              <a:lnSpc>
                <a:spcPct val="70000"/>
              </a:lnSpc>
              <a:spcAft>
                <a:spcPts val="100"/>
              </a:spcAft>
              <a:buClr>
                <a:schemeClr val="tx2"/>
              </a:buClr>
              <a:buFont typeface="Wingdings 2" pitchFamily="18" charset="2"/>
              <a:buNone/>
            </a:pPr>
            <a:r>
              <a:rPr lang="en-US" sz="1050" dirty="0" err="1" smtClean="0">
                <a:solidFill>
                  <a:schemeClr val="bg1"/>
                </a:solidFill>
                <a:effectLst>
                  <a:outerShdw blurRad="38100" dist="38100" dir="2700000" algn="tl">
                    <a:srgbClr val="000000">
                      <a:alpha val="43137"/>
                    </a:srgbClr>
                  </a:outerShdw>
                </a:effectLst>
                <a:cs typeface="Arial" charset="0"/>
              </a:rPr>
              <a:t>Mgmt</a:t>
            </a:r>
            <a:endParaRPr lang="en-US" sz="1050" dirty="0">
              <a:solidFill>
                <a:schemeClr val="bg1"/>
              </a:solidFill>
              <a:effectLst>
                <a:outerShdw blurRad="38100" dist="38100" dir="2700000" algn="tl">
                  <a:srgbClr val="000000">
                    <a:alpha val="43137"/>
                  </a:srgbClr>
                </a:outerShdw>
              </a:effectLst>
              <a:cs typeface="Arial" charset="0"/>
            </a:endParaRPr>
          </a:p>
        </p:txBody>
      </p:sp>
      <p:grpSp>
        <p:nvGrpSpPr>
          <p:cNvPr id="68" name="Group 25"/>
          <p:cNvGrpSpPr>
            <a:grpSpLocks/>
          </p:cNvGrpSpPr>
          <p:nvPr/>
        </p:nvGrpSpPr>
        <p:grpSpPr bwMode="auto">
          <a:xfrm>
            <a:off x="2797552" y="2408417"/>
            <a:ext cx="426923" cy="351717"/>
            <a:chOff x="567459" y="4532889"/>
            <a:chExt cx="1249363" cy="927774"/>
          </a:xfrm>
        </p:grpSpPr>
        <p:pic>
          <p:nvPicPr>
            <p:cNvPr id="69" name="Rectangle 10246"/>
            <p:cNvPicPr>
              <a:picLocks noChangeArrowheads="1"/>
            </p:cNvPicPr>
            <p:nvPr/>
          </p:nvPicPr>
          <p:blipFill>
            <a:blip r:embed="rId6" cstate="email"/>
            <a:srcRect/>
            <a:stretch>
              <a:fillRect/>
            </a:stretch>
          </p:blipFill>
          <p:spPr bwMode="auto">
            <a:xfrm>
              <a:off x="567459" y="4890748"/>
              <a:ext cx="1249363" cy="569915"/>
            </a:xfrm>
            <a:prstGeom prst="rect">
              <a:avLst/>
            </a:prstGeom>
            <a:ln>
              <a:headEnd type="none" w="med" len="med"/>
              <a:tailEnd type="none" w="med" len="med"/>
            </a:ln>
          </p:spPr>
        </p:pic>
        <p:pic>
          <p:nvPicPr>
            <p:cNvPr id="70" name="Rectangle 10248" descr="XP icon user accounts"/>
            <p:cNvPicPr>
              <a:picLocks noChangeAspect="1" noChangeArrowheads="1"/>
            </p:cNvPicPr>
            <p:nvPr/>
          </p:nvPicPr>
          <p:blipFill>
            <a:blip r:embed="rId7" cstate="print"/>
            <a:stretch>
              <a:fillRect/>
            </a:stretch>
          </p:blipFill>
          <p:spPr bwMode="auto">
            <a:xfrm>
              <a:off x="871875" y="4532889"/>
              <a:ext cx="633627" cy="684657"/>
            </a:xfrm>
            <a:prstGeom prst="rect">
              <a:avLst/>
            </a:prstGeom>
            <a:ln>
              <a:headEnd type="none" w="med" len="med"/>
              <a:tailEnd type="none" w="med" len="med"/>
            </a:ln>
          </p:spPr>
        </p:pic>
      </p:grpSp>
      <p:grpSp>
        <p:nvGrpSpPr>
          <p:cNvPr id="71" name="Group 29"/>
          <p:cNvGrpSpPr>
            <a:grpSpLocks/>
          </p:cNvGrpSpPr>
          <p:nvPr/>
        </p:nvGrpSpPr>
        <p:grpSpPr bwMode="auto">
          <a:xfrm>
            <a:off x="4422343" y="2420888"/>
            <a:ext cx="543740" cy="653992"/>
            <a:chOff x="3730339" y="2470057"/>
            <a:chExt cx="850930" cy="922349"/>
          </a:xfrm>
        </p:grpSpPr>
        <p:sp>
          <p:nvSpPr>
            <p:cNvPr id="72" name="TextBox 11"/>
            <p:cNvSpPr txBox="1">
              <a:spLocks noChangeArrowheads="1"/>
            </p:cNvSpPr>
            <p:nvPr/>
          </p:nvSpPr>
          <p:spPr bwMode="auto">
            <a:xfrm>
              <a:off x="3730339" y="2906972"/>
              <a:ext cx="850930" cy="485434"/>
            </a:xfrm>
            <a:prstGeom prst="rect">
              <a:avLst/>
            </a:prstGeom>
            <a:noFill/>
            <a:ln w="9525">
              <a:noFill/>
              <a:miter lim="800000"/>
              <a:headEnd/>
              <a:tailEnd/>
            </a:ln>
          </p:spPr>
          <p:txBody>
            <a:bodyPr wrap="none">
              <a:spAutoFit/>
            </a:bodyPr>
            <a:lstStyle/>
            <a:p>
              <a:pPr algn="ctr" defTabSz="914400" eaLnBrk="0" hangingPunct="0">
                <a:lnSpc>
                  <a:spcPct val="70000"/>
                </a:lnSpc>
                <a:spcAft>
                  <a:spcPts val="200"/>
                </a:spcAft>
                <a:buClr>
                  <a:schemeClr val="tx2"/>
                </a:buClr>
                <a:buFont typeface="Wingdings 2" pitchFamily="18" charset="2"/>
                <a:buNone/>
              </a:pPr>
              <a:r>
                <a:rPr lang="en-US" sz="1050" dirty="0" smtClean="0">
                  <a:solidFill>
                    <a:schemeClr val="bg1"/>
                  </a:solidFill>
                  <a:effectLst>
                    <a:outerShdw blurRad="38100" dist="38100" dir="2700000" algn="tl">
                      <a:srgbClr val="000000">
                        <a:alpha val="43137"/>
                      </a:srgbClr>
                    </a:outerShdw>
                  </a:effectLst>
                  <a:cs typeface="Arial" charset="0"/>
                </a:rPr>
                <a:t>Group</a:t>
              </a:r>
              <a:endParaRPr lang="en-US" sz="1050" dirty="0">
                <a:solidFill>
                  <a:schemeClr val="bg1"/>
                </a:solidFill>
                <a:effectLst>
                  <a:outerShdw blurRad="38100" dist="38100" dir="2700000" algn="tl">
                    <a:srgbClr val="000000">
                      <a:alpha val="43137"/>
                    </a:srgbClr>
                  </a:outerShdw>
                </a:effectLst>
                <a:cs typeface="Arial" charset="0"/>
              </a:endParaRPr>
            </a:p>
            <a:p>
              <a:pPr algn="ctr" defTabSz="914400" eaLnBrk="0" hangingPunct="0">
                <a:lnSpc>
                  <a:spcPct val="70000"/>
                </a:lnSpc>
                <a:spcAft>
                  <a:spcPts val="200"/>
                </a:spcAft>
                <a:buClr>
                  <a:schemeClr val="tx2"/>
                </a:buClr>
                <a:buFont typeface="Wingdings 2" pitchFamily="18" charset="2"/>
                <a:buNone/>
              </a:pPr>
              <a:r>
                <a:rPr lang="en-US" sz="1050" dirty="0" err="1" smtClean="0">
                  <a:solidFill>
                    <a:schemeClr val="bg1"/>
                  </a:solidFill>
                  <a:effectLst>
                    <a:outerShdw blurRad="38100" dist="38100" dir="2700000" algn="tl">
                      <a:srgbClr val="000000">
                        <a:alpha val="43137"/>
                      </a:srgbClr>
                    </a:outerShdw>
                  </a:effectLst>
                  <a:cs typeface="Arial" charset="0"/>
                </a:rPr>
                <a:t>Mgmt</a:t>
              </a:r>
              <a:endParaRPr lang="en-US" sz="1050" dirty="0">
                <a:solidFill>
                  <a:schemeClr val="bg1"/>
                </a:solidFill>
                <a:effectLst>
                  <a:outerShdw blurRad="38100" dist="38100" dir="2700000" algn="tl">
                    <a:srgbClr val="000000">
                      <a:alpha val="43137"/>
                    </a:srgbClr>
                  </a:outerShdw>
                </a:effectLst>
                <a:cs typeface="Arial" charset="0"/>
              </a:endParaRPr>
            </a:p>
          </p:txBody>
        </p:sp>
        <p:grpSp>
          <p:nvGrpSpPr>
            <p:cNvPr id="73" name="Group 26"/>
            <p:cNvGrpSpPr>
              <a:grpSpLocks/>
            </p:cNvGrpSpPr>
            <p:nvPr/>
          </p:nvGrpSpPr>
          <p:grpSpPr bwMode="auto">
            <a:xfrm>
              <a:off x="3811539" y="2470057"/>
              <a:ext cx="668117" cy="470313"/>
              <a:chOff x="2427288" y="2024063"/>
              <a:chExt cx="1249362" cy="879475"/>
            </a:xfrm>
          </p:grpSpPr>
          <p:pic>
            <p:nvPicPr>
              <p:cNvPr id="74" name="Rectangle 10250"/>
              <p:cNvPicPr>
                <a:picLocks noChangeArrowheads="1"/>
              </p:cNvPicPr>
              <p:nvPr/>
            </p:nvPicPr>
            <p:blipFill>
              <a:blip r:embed="rId6" cstate="email"/>
              <a:srcRect/>
              <a:stretch>
                <a:fillRect/>
              </a:stretch>
            </p:blipFill>
            <p:spPr bwMode="auto">
              <a:xfrm>
                <a:off x="2427288" y="2333625"/>
                <a:ext cx="1249362" cy="569913"/>
              </a:xfrm>
              <a:prstGeom prst="rect">
                <a:avLst/>
              </a:prstGeom>
              <a:ln>
                <a:headEnd type="none" w="med" len="med"/>
                <a:tailEnd type="none" w="med" len="med"/>
              </a:ln>
            </p:spPr>
          </p:pic>
          <p:pic>
            <p:nvPicPr>
              <p:cNvPr id="75" name="Rectangle 10251" descr="\\showsrus\infoDVD\Clip_Installer\DVD_ART\Artwork_Imagery\HARDWARE_IMAGERY\Illustration - Misc Hardware\XML Icons\secure lock and key.png"/>
              <p:cNvPicPr>
                <a:picLocks noChangeAspect="1" noChangeArrowheads="1"/>
              </p:cNvPicPr>
              <p:nvPr/>
            </p:nvPicPr>
            <p:blipFill>
              <a:blip r:embed="rId8" cstate="print"/>
              <a:stretch>
                <a:fillRect/>
              </a:stretch>
            </p:blipFill>
            <p:spPr bwMode="auto">
              <a:xfrm>
                <a:off x="2835594" y="2024063"/>
                <a:ext cx="387324" cy="748594"/>
              </a:xfrm>
              <a:prstGeom prst="rect">
                <a:avLst/>
              </a:prstGeom>
              <a:ln>
                <a:headEnd type="none" w="med" len="med"/>
                <a:tailEnd type="none" w="med" len="med"/>
              </a:ln>
            </p:spPr>
          </p:pic>
        </p:grpSp>
      </p:grpSp>
      <p:grpSp>
        <p:nvGrpSpPr>
          <p:cNvPr id="76" name="Group 31"/>
          <p:cNvGrpSpPr>
            <a:grpSpLocks/>
          </p:cNvGrpSpPr>
          <p:nvPr/>
        </p:nvGrpSpPr>
        <p:grpSpPr bwMode="auto">
          <a:xfrm>
            <a:off x="2583090" y="3072931"/>
            <a:ext cx="998310" cy="641599"/>
            <a:chOff x="1113614" y="3673056"/>
            <a:chExt cx="1562313" cy="904105"/>
          </a:xfrm>
        </p:grpSpPr>
        <p:sp>
          <p:nvSpPr>
            <p:cNvPr id="77" name="TextBox 41"/>
            <p:cNvSpPr txBox="1">
              <a:spLocks noChangeArrowheads="1"/>
            </p:cNvSpPr>
            <p:nvPr/>
          </p:nvSpPr>
          <p:spPr bwMode="auto">
            <a:xfrm>
              <a:off x="1113614" y="4092139"/>
              <a:ext cx="1562313" cy="485022"/>
            </a:xfrm>
            <a:prstGeom prst="rect">
              <a:avLst/>
            </a:prstGeom>
            <a:noFill/>
            <a:ln w="9525">
              <a:noFill/>
              <a:miter lim="800000"/>
              <a:headEnd/>
              <a:tailEnd/>
            </a:ln>
          </p:spPr>
          <p:txBody>
            <a:bodyPr wrap="square">
              <a:spAutoFit/>
            </a:bodyPr>
            <a:lstStyle/>
            <a:p>
              <a:pPr algn="ctr" defTabSz="914400" eaLnBrk="0" hangingPunct="0">
                <a:lnSpc>
                  <a:spcPct val="70000"/>
                </a:lnSpc>
                <a:spcAft>
                  <a:spcPts val="200"/>
                </a:spcAft>
                <a:buClr>
                  <a:schemeClr val="tx2"/>
                </a:buClr>
                <a:buFont typeface="Wingdings 2" pitchFamily="18" charset="2"/>
                <a:buNone/>
              </a:pPr>
              <a:r>
                <a:rPr lang="en-US" sz="1050" dirty="0">
                  <a:solidFill>
                    <a:schemeClr val="bg1"/>
                  </a:solidFill>
                  <a:effectLst>
                    <a:outerShdw blurRad="38100" dist="38100" dir="2700000" algn="tl">
                      <a:srgbClr val="000000">
                        <a:alpha val="43137"/>
                      </a:srgbClr>
                    </a:outerShdw>
                  </a:effectLst>
                  <a:cs typeface="Arial" charset="0"/>
                </a:rPr>
                <a:t>Credential </a:t>
              </a:r>
            </a:p>
            <a:p>
              <a:pPr algn="ctr" defTabSz="914400" eaLnBrk="0" hangingPunct="0">
                <a:lnSpc>
                  <a:spcPct val="70000"/>
                </a:lnSpc>
                <a:spcAft>
                  <a:spcPts val="200"/>
                </a:spcAft>
                <a:buClr>
                  <a:schemeClr val="tx2"/>
                </a:buClr>
                <a:buFont typeface="Wingdings 2" pitchFamily="18" charset="2"/>
                <a:buNone/>
              </a:pPr>
              <a:r>
                <a:rPr lang="en-US" sz="1050" dirty="0">
                  <a:solidFill>
                    <a:schemeClr val="bg1"/>
                  </a:solidFill>
                  <a:effectLst>
                    <a:outerShdw blurRad="38100" dist="38100" dir="2700000" algn="tl">
                      <a:srgbClr val="000000">
                        <a:alpha val="43137"/>
                      </a:srgbClr>
                    </a:outerShdw>
                  </a:effectLst>
                  <a:cs typeface="Arial" charset="0"/>
                </a:rPr>
                <a:t>Management</a:t>
              </a:r>
            </a:p>
          </p:txBody>
        </p:sp>
        <p:grpSp>
          <p:nvGrpSpPr>
            <p:cNvPr id="78" name="Group 27"/>
            <p:cNvGrpSpPr>
              <a:grpSpLocks/>
            </p:cNvGrpSpPr>
            <p:nvPr/>
          </p:nvGrpSpPr>
          <p:grpSpPr bwMode="auto">
            <a:xfrm>
              <a:off x="1489577" y="3673056"/>
              <a:ext cx="668116" cy="420225"/>
              <a:chOff x="5729288" y="2168525"/>
              <a:chExt cx="1249362" cy="785813"/>
            </a:xfrm>
          </p:grpSpPr>
          <p:pic>
            <p:nvPicPr>
              <p:cNvPr id="79" name="Rectangle 10253"/>
              <p:cNvPicPr>
                <a:picLocks noChangeArrowheads="1"/>
              </p:cNvPicPr>
              <p:nvPr/>
            </p:nvPicPr>
            <p:blipFill>
              <a:blip r:embed="rId6" cstate="email"/>
              <a:srcRect/>
              <a:stretch>
                <a:fillRect/>
              </a:stretch>
            </p:blipFill>
            <p:spPr bwMode="auto">
              <a:xfrm>
                <a:off x="5729288" y="2384425"/>
                <a:ext cx="1249362" cy="569913"/>
              </a:xfrm>
              <a:prstGeom prst="rect">
                <a:avLst/>
              </a:prstGeom>
              <a:ln>
                <a:headEnd type="none" w="med" len="med"/>
                <a:tailEnd type="none" w="med" len="med"/>
              </a:ln>
            </p:spPr>
          </p:pic>
          <p:pic>
            <p:nvPicPr>
              <p:cNvPr id="80" name="Rectangle 10254" descr="\\showsrus\infoDVD\Clip_Installer\DVD_ART\Artwork_Imagery\HARDWARE_IMAGERY\Illustration - Misc Hardware\XML Icons\secure key.png"/>
              <p:cNvPicPr>
                <a:picLocks noChangeAspect="1" noChangeArrowheads="1"/>
              </p:cNvPicPr>
              <p:nvPr/>
            </p:nvPicPr>
            <p:blipFill>
              <a:blip r:embed="rId9" cstate="print"/>
              <a:srcRect/>
              <a:stretch>
                <a:fillRect/>
              </a:stretch>
            </p:blipFill>
            <p:spPr bwMode="auto">
              <a:xfrm>
                <a:off x="6038850" y="2168525"/>
                <a:ext cx="623888" cy="623888"/>
              </a:xfrm>
              <a:prstGeom prst="rect">
                <a:avLst/>
              </a:prstGeom>
              <a:ln>
                <a:headEnd type="none" w="med" len="med"/>
                <a:tailEnd type="none" w="med" len="med"/>
              </a:ln>
            </p:spPr>
          </p:pic>
        </p:grpSp>
      </p:grpSp>
      <p:sp>
        <p:nvSpPr>
          <p:cNvPr id="81" name="TextBox 29"/>
          <p:cNvSpPr txBox="1">
            <a:spLocks noChangeArrowheads="1"/>
          </p:cNvSpPr>
          <p:nvPr/>
        </p:nvSpPr>
        <p:spPr bwMode="auto">
          <a:xfrm>
            <a:off x="3372416" y="2730507"/>
            <a:ext cx="965329" cy="867930"/>
          </a:xfrm>
          <a:prstGeom prst="rect">
            <a:avLst/>
          </a:prstGeom>
          <a:noFill/>
          <a:ln w="9525">
            <a:noFill/>
            <a:miter lim="800000"/>
            <a:headEnd/>
            <a:tailEnd/>
          </a:ln>
        </p:spPr>
        <p:txBody>
          <a:bodyPr wrap="none">
            <a:spAutoFit/>
          </a:bodyPr>
          <a:lstStyle/>
          <a:p>
            <a:pPr marL="174625" indent="-174625" algn="ctr" defTabSz="914400" eaLnBrk="0" hangingPunct="0">
              <a:lnSpc>
                <a:spcPct val="90000"/>
              </a:lnSpc>
              <a:buClr>
                <a:schemeClr val="tx2"/>
              </a:buClr>
              <a:buFont typeface="Wingdings 2" pitchFamily="18" charset="2"/>
              <a:buNone/>
            </a:pPr>
            <a:r>
              <a:rPr lang="en-US" sz="800" b="1" u="sng" dirty="0">
                <a:solidFill>
                  <a:schemeClr val="bg1"/>
                </a:solidFill>
                <a:effectLst>
                  <a:outerShdw blurRad="38100" dist="38100" dir="2700000" algn="tl">
                    <a:srgbClr val="000000">
                      <a:alpha val="43137"/>
                    </a:srgbClr>
                  </a:outerShdw>
                </a:effectLst>
                <a:cs typeface="Arial" charset="0"/>
              </a:rPr>
              <a:t>Common Platform</a:t>
            </a:r>
          </a:p>
          <a:p>
            <a:pPr marL="174625" indent="-174625" algn="ctr" defTabSz="914400" eaLnBrk="0" hangingPunct="0">
              <a:lnSpc>
                <a:spcPct val="90000"/>
              </a:lnSpc>
              <a:buClr>
                <a:schemeClr val="tx2"/>
              </a:buClr>
              <a:buFont typeface="Wingdings 2" pitchFamily="18" charset="2"/>
              <a:buNone/>
            </a:pPr>
            <a:r>
              <a:rPr lang="en-US" sz="800" dirty="0" smtClean="0">
                <a:solidFill>
                  <a:schemeClr val="bg1"/>
                </a:solidFill>
                <a:effectLst>
                  <a:outerShdw blurRad="38100" dist="38100" dir="2700000" algn="tl">
                    <a:srgbClr val="000000">
                      <a:alpha val="43137"/>
                    </a:srgbClr>
                  </a:outerShdw>
                </a:effectLst>
                <a:cs typeface="Arial" charset="0"/>
              </a:rPr>
              <a:t>Workflow</a:t>
            </a:r>
          </a:p>
          <a:p>
            <a:pPr marL="174625" indent="-174625" algn="ctr" defTabSz="914400" eaLnBrk="0" hangingPunct="0">
              <a:lnSpc>
                <a:spcPct val="90000"/>
              </a:lnSpc>
              <a:buClr>
                <a:schemeClr val="tx2"/>
              </a:buClr>
              <a:buFont typeface="Wingdings 2" pitchFamily="18" charset="2"/>
              <a:buNone/>
            </a:pPr>
            <a:r>
              <a:rPr lang="en-US" sz="800" dirty="0" smtClean="0">
                <a:solidFill>
                  <a:schemeClr val="bg1"/>
                </a:solidFill>
                <a:effectLst>
                  <a:outerShdw blurRad="38100" dist="38100" dir="2700000" algn="tl">
                    <a:srgbClr val="000000">
                      <a:alpha val="43137"/>
                    </a:srgbClr>
                  </a:outerShdw>
                </a:effectLst>
                <a:cs typeface="Arial" charset="0"/>
              </a:rPr>
              <a:t>Connectors</a:t>
            </a:r>
            <a:endParaRPr lang="en-US" sz="800" dirty="0">
              <a:solidFill>
                <a:schemeClr val="bg1"/>
              </a:solidFill>
              <a:effectLst>
                <a:outerShdw blurRad="38100" dist="38100" dir="2700000" algn="tl">
                  <a:srgbClr val="000000">
                    <a:alpha val="43137"/>
                  </a:srgbClr>
                </a:outerShdw>
              </a:effectLst>
              <a:cs typeface="Arial" charset="0"/>
            </a:endParaRPr>
          </a:p>
          <a:p>
            <a:pPr marL="174625" indent="-174625" algn="ctr" defTabSz="914400" eaLnBrk="0" hangingPunct="0">
              <a:lnSpc>
                <a:spcPct val="90000"/>
              </a:lnSpc>
              <a:buClr>
                <a:schemeClr val="tx2"/>
              </a:buClr>
              <a:buFont typeface="Wingdings 2" pitchFamily="18" charset="2"/>
              <a:buNone/>
            </a:pPr>
            <a:r>
              <a:rPr lang="en-US" sz="800" dirty="0" smtClean="0">
                <a:solidFill>
                  <a:schemeClr val="bg1"/>
                </a:solidFill>
                <a:effectLst>
                  <a:outerShdw blurRad="38100" dist="38100" dir="2700000" algn="tl">
                    <a:srgbClr val="000000">
                      <a:alpha val="43137"/>
                    </a:srgbClr>
                  </a:outerShdw>
                </a:effectLst>
                <a:cs typeface="Arial" charset="0"/>
              </a:rPr>
              <a:t>Logging</a:t>
            </a:r>
            <a:endParaRPr lang="en-US" sz="800" dirty="0">
              <a:solidFill>
                <a:schemeClr val="bg1"/>
              </a:solidFill>
              <a:effectLst>
                <a:outerShdw blurRad="38100" dist="38100" dir="2700000" algn="tl">
                  <a:srgbClr val="000000">
                    <a:alpha val="43137"/>
                  </a:srgbClr>
                </a:outerShdw>
              </a:effectLst>
              <a:cs typeface="Arial" charset="0"/>
            </a:endParaRPr>
          </a:p>
          <a:p>
            <a:pPr marL="174625" indent="-174625" algn="ctr" defTabSz="914400" eaLnBrk="0" hangingPunct="0">
              <a:lnSpc>
                <a:spcPct val="90000"/>
              </a:lnSpc>
              <a:buClr>
                <a:schemeClr val="tx2"/>
              </a:buClr>
              <a:buFont typeface="Wingdings 2" pitchFamily="18" charset="2"/>
              <a:buNone/>
            </a:pPr>
            <a:r>
              <a:rPr lang="en-US" sz="800" dirty="0">
                <a:solidFill>
                  <a:schemeClr val="bg1"/>
                </a:solidFill>
                <a:effectLst>
                  <a:outerShdw blurRad="38100" dist="38100" dir="2700000" algn="tl">
                    <a:srgbClr val="000000">
                      <a:alpha val="43137"/>
                    </a:srgbClr>
                  </a:outerShdw>
                </a:effectLst>
                <a:cs typeface="Arial" charset="0"/>
              </a:rPr>
              <a:t>Web Service </a:t>
            </a:r>
            <a:r>
              <a:rPr lang="en-US" sz="800" dirty="0" smtClean="0">
                <a:solidFill>
                  <a:schemeClr val="bg1"/>
                </a:solidFill>
                <a:effectLst>
                  <a:outerShdw blurRad="38100" dist="38100" dir="2700000" algn="tl">
                    <a:srgbClr val="000000">
                      <a:alpha val="43137"/>
                    </a:srgbClr>
                  </a:outerShdw>
                </a:effectLst>
                <a:cs typeface="Arial" charset="0"/>
              </a:rPr>
              <a:t>API</a:t>
            </a:r>
          </a:p>
          <a:p>
            <a:pPr marL="174625" indent="-174625" algn="ctr" defTabSz="914400" eaLnBrk="0" hangingPunct="0">
              <a:lnSpc>
                <a:spcPct val="90000"/>
              </a:lnSpc>
              <a:buClr>
                <a:schemeClr val="tx2"/>
              </a:buClr>
              <a:buFont typeface="Wingdings 2" pitchFamily="18" charset="2"/>
              <a:buNone/>
            </a:pPr>
            <a:r>
              <a:rPr lang="en-US" sz="800" dirty="0" smtClean="0">
                <a:solidFill>
                  <a:schemeClr val="bg1"/>
                </a:solidFill>
                <a:effectLst>
                  <a:outerShdw blurRad="38100" dist="38100" dir="2700000" algn="tl">
                    <a:srgbClr val="000000">
                      <a:alpha val="43137"/>
                    </a:srgbClr>
                  </a:outerShdw>
                </a:effectLst>
                <a:cs typeface="Arial" charset="0"/>
              </a:rPr>
              <a:t>Synchronization</a:t>
            </a:r>
            <a:endParaRPr lang="en-US" sz="800" dirty="0">
              <a:solidFill>
                <a:schemeClr val="bg1"/>
              </a:solidFill>
              <a:effectLst>
                <a:outerShdw blurRad="38100" dist="38100" dir="2700000" algn="tl">
                  <a:srgbClr val="000000">
                    <a:alpha val="43137"/>
                  </a:srgbClr>
                </a:outerShdw>
              </a:effectLst>
              <a:cs typeface="Arial" charset="0"/>
            </a:endParaRPr>
          </a:p>
          <a:p>
            <a:pPr marL="174625" indent="-174625" defTabSz="914400" eaLnBrk="0" hangingPunct="0">
              <a:lnSpc>
                <a:spcPct val="90000"/>
              </a:lnSpc>
              <a:buClr>
                <a:schemeClr val="tx2"/>
              </a:buClr>
              <a:buFont typeface="Wingdings 2" pitchFamily="18" charset="2"/>
              <a:buNone/>
            </a:pPr>
            <a:endParaRPr lang="en-US" sz="800" dirty="0">
              <a:solidFill>
                <a:schemeClr val="bg1"/>
              </a:solidFill>
              <a:effectLst>
                <a:outerShdw blurRad="38100" dist="38100" dir="2700000" algn="tl">
                  <a:srgbClr val="000000">
                    <a:alpha val="43137"/>
                  </a:srgbClr>
                </a:outerShdw>
              </a:effectLst>
              <a:latin typeface="+mj-lt"/>
              <a:cs typeface="Arial" charset="0"/>
            </a:endParaRPr>
          </a:p>
        </p:txBody>
      </p:sp>
      <p:sp>
        <p:nvSpPr>
          <p:cNvPr id="83" name="TextBox 10"/>
          <p:cNvSpPr txBox="1">
            <a:spLocks noChangeArrowheads="1"/>
          </p:cNvSpPr>
          <p:nvPr/>
        </p:nvSpPr>
        <p:spPr bwMode="auto">
          <a:xfrm>
            <a:off x="4102100" y="3356820"/>
            <a:ext cx="1027999" cy="344197"/>
          </a:xfrm>
          <a:prstGeom prst="rect">
            <a:avLst/>
          </a:prstGeom>
          <a:noFill/>
          <a:ln w="9525">
            <a:noFill/>
            <a:miter lim="800000"/>
            <a:headEnd/>
            <a:tailEnd/>
          </a:ln>
        </p:spPr>
        <p:txBody>
          <a:bodyPr wrap="square">
            <a:spAutoFit/>
          </a:bodyPr>
          <a:lstStyle/>
          <a:p>
            <a:pPr algn="ctr" defTabSz="914400" eaLnBrk="0" hangingPunct="0">
              <a:lnSpc>
                <a:spcPct val="70000"/>
              </a:lnSpc>
              <a:spcAft>
                <a:spcPts val="200"/>
              </a:spcAft>
              <a:buClr>
                <a:schemeClr val="tx2"/>
              </a:buClr>
              <a:buFont typeface="Wingdings 2" pitchFamily="18" charset="2"/>
              <a:buNone/>
            </a:pPr>
            <a:r>
              <a:rPr lang="en-US" sz="1050" dirty="0">
                <a:solidFill>
                  <a:schemeClr val="bg1"/>
                </a:solidFill>
                <a:effectLst>
                  <a:outerShdw blurRad="38100" dist="38100" dir="2700000" algn="tl">
                    <a:srgbClr val="000000">
                      <a:alpha val="43137"/>
                    </a:srgbClr>
                  </a:outerShdw>
                </a:effectLst>
                <a:cs typeface="Arial" charset="0"/>
              </a:rPr>
              <a:t>Policy</a:t>
            </a:r>
          </a:p>
          <a:p>
            <a:pPr algn="ctr" defTabSz="914400" eaLnBrk="0" hangingPunct="0">
              <a:lnSpc>
                <a:spcPct val="70000"/>
              </a:lnSpc>
              <a:spcAft>
                <a:spcPts val="200"/>
              </a:spcAft>
              <a:buClr>
                <a:schemeClr val="tx2"/>
              </a:buClr>
              <a:buFont typeface="Wingdings 2" pitchFamily="18" charset="2"/>
              <a:buNone/>
            </a:pPr>
            <a:r>
              <a:rPr lang="en-US" sz="1050" dirty="0">
                <a:solidFill>
                  <a:schemeClr val="bg1"/>
                </a:solidFill>
                <a:effectLst>
                  <a:outerShdw blurRad="38100" dist="38100" dir="2700000" algn="tl">
                    <a:srgbClr val="000000">
                      <a:alpha val="43137"/>
                    </a:srgbClr>
                  </a:outerShdw>
                </a:effectLst>
                <a:cs typeface="Arial" charset="0"/>
              </a:rPr>
              <a:t>Management</a:t>
            </a:r>
          </a:p>
        </p:txBody>
      </p:sp>
      <p:grpSp>
        <p:nvGrpSpPr>
          <p:cNvPr id="84" name="Group 28"/>
          <p:cNvGrpSpPr>
            <a:grpSpLocks/>
          </p:cNvGrpSpPr>
          <p:nvPr/>
        </p:nvGrpSpPr>
        <p:grpSpPr bwMode="auto">
          <a:xfrm>
            <a:off x="4449892" y="3059413"/>
            <a:ext cx="426924" cy="288574"/>
            <a:chOff x="6970713" y="4327524"/>
            <a:chExt cx="1249362" cy="760414"/>
          </a:xfrm>
        </p:grpSpPr>
        <p:pic>
          <p:nvPicPr>
            <p:cNvPr id="85" name="Rectangle 10256"/>
            <p:cNvPicPr>
              <a:picLocks noChangeArrowheads="1"/>
            </p:cNvPicPr>
            <p:nvPr/>
          </p:nvPicPr>
          <p:blipFill>
            <a:blip r:embed="rId6" cstate="email"/>
            <a:srcRect/>
            <a:stretch>
              <a:fillRect/>
            </a:stretch>
          </p:blipFill>
          <p:spPr bwMode="auto">
            <a:xfrm>
              <a:off x="6970713" y="4518025"/>
              <a:ext cx="1249362" cy="569913"/>
            </a:xfrm>
            <a:prstGeom prst="rect">
              <a:avLst/>
            </a:prstGeom>
            <a:ln>
              <a:headEnd type="none" w="med" len="med"/>
              <a:tailEnd type="none" w="med" len="med"/>
            </a:ln>
          </p:spPr>
        </p:pic>
        <p:pic>
          <p:nvPicPr>
            <p:cNvPr id="86" name="Rectangle 10257" descr="\\showsrus\infoDVD\Clip_Installer\DVD_ART\Artwork_Imagery\Shapes and Graphics\documents folders Pages\xml policy rules illustration icon.png"/>
            <p:cNvPicPr>
              <a:picLocks noChangeAspect="1" noChangeArrowheads="1"/>
            </p:cNvPicPr>
            <p:nvPr/>
          </p:nvPicPr>
          <p:blipFill>
            <a:blip r:embed="rId10" cstate="print"/>
            <a:stretch>
              <a:fillRect/>
            </a:stretch>
          </p:blipFill>
          <p:spPr bwMode="auto">
            <a:xfrm>
              <a:off x="7236146" y="4327524"/>
              <a:ext cx="347256" cy="534258"/>
            </a:xfrm>
            <a:prstGeom prst="rect">
              <a:avLst/>
            </a:prstGeom>
            <a:ln>
              <a:headEnd type="none" w="med" len="med"/>
              <a:tailEnd type="none" w="med" len="med"/>
            </a:ln>
          </p:spPr>
        </p:pic>
        <p:pic>
          <p:nvPicPr>
            <p:cNvPr id="87" name="Rectangle 10258" descr="XP icon properties or options"/>
            <p:cNvPicPr>
              <a:picLocks noChangeAspect="1" noChangeArrowheads="1"/>
            </p:cNvPicPr>
            <p:nvPr/>
          </p:nvPicPr>
          <p:blipFill>
            <a:blip r:embed="rId11" cstate="print"/>
            <a:stretch>
              <a:fillRect/>
            </a:stretch>
          </p:blipFill>
          <p:spPr bwMode="auto">
            <a:xfrm>
              <a:off x="7704137" y="4349750"/>
              <a:ext cx="253764" cy="445215"/>
            </a:xfrm>
            <a:prstGeom prst="rect">
              <a:avLst/>
            </a:prstGeom>
            <a:ln>
              <a:headEnd type="none" w="med" len="med"/>
              <a:tailEnd type="none" w="med" len="med"/>
            </a:ln>
          </p:spPr>
        </p:pic>
        <p:pic>
          <p:nvPicPr>
            <p:cNvPr id="88" name="Rectangle 10259" descr="arrow 0 gold  arrow 6"/>
            <p:cNvPicPr>
              <a:picLocks noChangeAspect="1" noChangeArrowheads="1"/>
            </p:cNvPicPr>
            <p:nvPr/>
          </p:nvPicPr>
          <p:blipFill>
            <a:blip r:embed="rId12" cstate="print"/>
            <a:stretch>
              <a:fillRect/>
            </a:stretch>
          </p:blipFill>
          <p:spPr bwMode="auto">
            <a:xfrm>
              <a:off x="7524592" y="4567345"/>
              <a:ext cx="240409" cy="89043"/>
            </a:xfrm>
            <a:prstGeom prst="rect">
              <a:avLst/>
            </a:prstGeom>
            <a:ln>
              <a:headEnd type="none" w="med" len="med"/>
              <a:tailEnd type="none" w="med" len="med"/>
            </a:ln>
          </p:spPr>
        </p:pic>
      </p:grpSp>
      <p:sp>
        <p:nvSpPr>
          <p:cNvPr id="89" name="Right Arrow 88"/>
          <p:cNvSpPr/>
          <p:nvPr/>
        </p:nvSpPr>
        <p:spPr bwMode="auto">
          <a:xfrm>
            <a:off x="2122172" y="2822088"/>
            <a:ext cx="482011" cy="113106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050" dirty="0" smtClean="0">
              <a:solidFill>
                <a:schemeClr val="tx1"/>
              </a:solidFill>
              <a:effectLst>
                <a:outerShdw blurRad="38100" dist="38100" dir="2700000" algn="tl">
                  <a:srgbClr val="000000">
                    <a:alpha val="43137"/>
                  </a:srgbClr>
                </a:outerShdw>
              </a:effectLst>
              <a:latin typeface="+mj-lt"/>
            </a:endParaRPr>
          </a:p>
        </p:txBody>
      </p:sp>
      <p:pic>
        <p:nvPicPr>
          <p:cNvPr id="90" name="Picture 89" descr="IdLifeMgr07_bL_r.png"/>
          <p:cNvPicPr>
            <a:picLocks noChangeAspect="1"/>
          </p:cNvPicPr>
          <p:nvPr/>
        </p:nvPicPr>
        <p:blipFill>
          <a:blip r:embed="rId13" cstate="print"/>
          <a:stretch>
            <a:fillRect/>
          </a:stretch>
        </p:blipFill>
        <p:spPr>
          <a:xfrm>
            <a:off x="393959" y="1772269"/>
            <a:ext cx="1363246" cy="643742"/>
          </a:xfrm>
          <a:prstGeom prst="rect">
            <a:avLst/>
          </a:prstGeom>
          <a:ln>
            <a:headEnd type="none" w="med" len="med"/>
            <a:tailEnd type="none" w="med" len="med"/>
          </a:ln>
        </p:spPr>
      </p:pic>
      <p:pic>
        <p:nvPicPr>
          <p:cNvPr id="91" name="Picture 90"/>
          <p:cNvPicPr>
            <a:picLocks noChangeAspect="1"/>
          </p:cNvPicPr>
          <p:nvPr/>
        </p:nvPicPr>
        <p:blipFill>
          <a:blip r:embed="rId14" cstate="print">
            <a:extLst/>
          </a:blip>
          <a:stretch>
            <a:fillRect/>
          </a:stretch>
        </p:blipFill>
        <p:spPr>
          <a:xfrm>
            <a:off x="2991084" y="1681917"/>
            <a:ext cx="1727994" cy="666299"/>
          </a:xfrm>
          <a:prstGeom prst="rect">
            <a:avLst/>
          </a:prstGeom>
          <a:ln>
            <a:headEnd type="none" w="med" len="med"/>
            <a:tailEnd type="none" w="med" len="med"/>
          </a:ln>
        </p:spPr>
      </p:pic>
      <p:pic>
        <p:nvPicPr>
          <p:cNvPr id="92" name="Picture 3" descr="C:\Program Files\Microsoft Resource DVD Artwork\DVD_ART\Artwork_Imagery\Shapes and Graphics\Arrows - arrow\Curved\circular arrow orange.png"/>
          <p:cNvPicPr>
            <a:picLocks noChangeAspect="1" noChangeArrowheads="1"/>
          </p:cNvPicPr>
          <p:nvPr/>
        </p:nvPicPr>
        <p:blipFill>
          <a:blip r:embed="rId3" cstate="email"/>
          <a:srcRect/>
          <a:stretch>
            <a:fillRect/>
          </a:stretch>
        </p:blipFill>
        <p:spPr bwMode="auto">
          <a:xfrm>
            <a:off x="370897" y="2618501"/>
            <a:ext cx="1185284" cy="1068472"/>
          </a:xfrm>
          <a:prstGeom prst="rect">
            <a:avLst/>
          </a:prstGeom>
          <a:ln>
            <a:headEnd type="none" w="med" len="med"/>
            <a:tailEnd type="none" w="med" len="med"/>
          </a:ln>
        </p:spPr>
      </p:pic>
      <p:sp>
        <p:nvSpPr>
          <p:cNvPr id="4" name="Rectangle 3"/>
          <p:cNvSpPr/>
          <p:nvPr/>
        </p:nvSpPr>
        <p:spPr>
          <a:xfrm>
            <a:off x="237852" y="3768931"/>
            <a:ext cx="1638280" cy="1029513"/>
          </a:xfrm>
          <a:prstGeom prst="rect">
            <a:avLst/>
          </a:prstGeom>
        </p:spPr>
        <p:txBody>
          <a:bodyPr wrap="square">
            <a:spAutoFit/>
          </a:bodyPr>
          <a:lstStyle/>
          <a:p>
            <a:pPr marL="290513" lvl="0" indent="-290513">
              <a:lnSpc>
                <a:spcPct val="90000"/>
              </a:lnSpc>
              <a:spcBef>
                <a:spcPct val="20000"/>
              </a:spcBef>
              <a:buSzPct val="90000"/>
              <a:buBlip>
                <a:blip r:embed="rId5"/>
              </a:buBlip>
            </a:pPr>
            <a:r>
              <a:rPr lang="en-US" sz="1050" dirty="0" smtClean="0">
                <a:gradFill>
                  <a:gsLst>
                    <a:gs pos="0">
                      <a:srgbClr val="FFFFFF"/>
                    </a:gs>
                    <a:gs pos="86000">
                      <a:srgbClr val="FFFFFF"/>
                    </a:gs>
                  </a:gsLst>
                  <a:lin ang="5400000" scaled="0"/>
                </a:gradFill>
              </a:rPr>
              <a:t>Identity Synchronization</a:t>
            </a:r>
          </a:p>
          <a:p>
            <a:pPr marL="290513" lvl="0" indent="-290513">
              <a:lnSpc>
                <a:spcPct val="90000"/>
              </a:lnSpc>
              <a:spcBef>
                <a:spcPct val="20000"/>
              </a:spcBef>
              <a:buSzPct val="90000"/>
              <a:buBlip>
                <a:blip r:embed="rId5"/>
              </a:buBlip>
            </a:pPr>
            <a:r>
              <a:rPr lang="en-US" sz="1050" dirty="0" smtClean="0">
                <a:gradFill>
                  <a:gsLst>
                    <a:gs pos="0">
                      <a:srgbClr val="FFFFFF"/>
                    </a:gs>
                    <a:gs pos="86000">
                      <a:srgbClr val="FFFFFF"/>
                    </a:gs>
                  </a:gsLst>
                  <a:lin ang="5400000" scaled="0"/>
                </a:gradFill>
              </a:rPr>
              <a:t>User Provisioning </a:t>
            </a:r>
          </a:p>
          <a:p>
            <a:pPr marL="290513" lvl="0" indent="-290513">
              <a:lnSpc>
                <a:spcPct val="90000"/>
              </a:lnSpc>
              <a:spcBef>
                <a:spcPct val="20000"/>
              </a:spcBef>
              <a:buSzPct val="90000"/>
              <a:buBlip>
                <a:blip r:embed="rId5"/>
              </a:buBlip>
            </a:pPr>
            <a:r>
              <a:rPr lang="en-US" sz="1050" dirty="0" smtClean="0">
                <a:gradFill>
                  <a:gsLst>
                    <a:gs pos="0">
                      <a:srgbClr val="FFFFFF"/>
                    </a:gs>
                    <a:gs pos="86000">
                      <a:srgbClr val="FFFFFF"/>
                    </a:gs>
                  </a:gsLst>
                  <a:lin ang="5400000" scaled="0"/>
                </a:gradFill>
              </a:rPr>
              <a:t>Certificate and Smartcard Management</a:t>
            </a:r>
            <a:endParaRPr lang="en-US" sz="1050" dirty="0">
              <a:gradFill>
                <a:gsLst>
                  <a:gs pos="0">
                    <a:srgbClr val="FFFFFF"/>
                  </a:gs>
                  <a:gs pos="86000">
                    <a:srgbClr val="FFFFFF"/>
                  </a:gs>
                </a:gsLst>
                <a:lin ang="5400000" scaled="0"/>
              </a:gradFill>
            </a:endParaRPr>
          </a:p>
        </p:txBody>
      </p:sp>
      <p:sp>
        <p:nvSpPr>
          <p:cNvPr id="113" name="Rounded Rectangle 112"/>
          <p:cNvSpPr/>
          <p:nvPr/>
        </p:nvSpPr>
        <p:spPr bwMode="auto">
          <a:xfrm>
            <a:off x="5346897" y="1628800"/>
            <a:ext cx="3582906" cy="5229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chemeClr val="bg1"/>
              </a:solidFill>
              <a:latin typeface="Calibri" pitchFamily="34" charset="0"/>
            </a:endParaRPr>
          </a:p>
        </p:txBody>
      </p:sp>
      <p:pic>
        <p:nvPicPr>
          <p:cNvPr id="114" name="Picture 3" descr="C:\Program Files\Microsoft Resource DVD Artwork\DVD_ART\Artwork_Imagery\Shapes and Graphics\Arrows - arrow\Curved\circular arrow orange.png"/>
          <p:cNvPicPr>
            <a:picLocks noChangeAspect="1" noChangeArrowheads="1"/>
          </p:cNvPicPr>
          <p:nvPr/>
        </p:nvPicPr>
        <p:blipFill>
          <a:blip r:embed="rId3" cstate="email"/>
          <a:srcRect/>
          <a:stretch>
            <a:fillRect/>
          </a:stretch>
        </p:blipFill>
        <p:spPr bwMode="auto">
          <a:xfrm>
            <a:off x="6197392" y="2670176"/>
            <a:ext cx="1855532" cy="1505691"/>
          </a:xfrm>
          <a:prstGeom prst="rect">
            <a:avLst/>
          </a:prstGeom>
          <a:noFill/>
        </p:spPr>
      </p:pic>
      <p:sp>
        <p:nvSpPr>
          <p:cNvPr id="115" name="TextBox 102"/>
          <p:cNvSpPr txBox="1"/>
          <p:nvPr/>
        </p:nvSpPr>
        <p:spPr>
          <a:xfrm>
            <a:off x="5563254" y="4363579"/>
            <a:ext cx="3446295" cy="2339102"/>
          </a:xfrm>
          <a:prstGeom prst="rect">
            <a:avLst/>
          </a:prstGeom>
          <a:noFill/>
        </p:spPr>
        <p:txBody>
          <a:bodyPr wrap="square">
            <a:spAutoFit/>
          </a:bodyPr>
          <a:lstStyle/>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Web based password reset</a:t>
            </a:r>
            <a:endParaRPr lang="en-US" sz="2000" dirty="0">
              <a:gradFill>
                <a:gsLst>
                  <a:gs pos="0">
                    <a:srgbClr val="FFFFFF"/>
                  </a:gs>
                  <a:gs pos="86000">
                    <a:srgbClr val="FFFFFF"/>
                  </a:gs>
                </a:gsLst>
                <a:lin ang="5400000" scaled="0"/>
              </a:gradFill>
            </a:endParaRPr>
          </a:p>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Reporting</a:t>
            </a:r>
            <a:endParaRPr lang="en-US" sz="2000" dirty="0">
              <a:gradFill>
                <a:gsLst>
                  <a:gs pos="0">
                    <a:srgbClr val="FFFFFF"/>
                  </a:gs>
                  <a:gs pos="86000">
                    <a:srgbClr val="FFFFFF"/>
                  </a:gs>
                </a:gsLst>
                <a:lin ang="5400000" scaled="0"/>
              </a:gradFill>
            </a:endParaRPr>
          </a:p>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Simplified deployment and troubleshooting</a:t>
            </a:r>
            <a:endParaRPr lang="en-US" sz="2000" dirty="0">
              <a:gradFill>
                <a:gsLst>
                  <a:gs pos="0">
                    <a:srgbClr val="FFFFFF"/>
                  </a:gs>
                  <a:gs pos="86000">
                    <a:srgbClr val="FFFFFF"/>
                  </a:gs>
                </a:gsLst>
                <a:lin ang="5400000" scaled="0"/>
              </a:gradFill>
            </a:endParaRPr>
          </a:p>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Enhanced performance</a:t>
            </a:r>
          </a:p>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Enhanced MA connectivity</a:t>
            </a:r>
            <a:endParaRPr lang="en-US" sz="2000" dirty="0">
              <a:gradFill>
                <a:gsLst>
                  <a:gs pos="0">
                    <a:srgbClr val="FFFFFF"/>
                  </a:gs>
                  <a:gs pos="86000">
                    <a:srgbClr val="FFFFFF"/>
                  </a:gs>
                </a:gsLst>
                <a:lin ang="5400000" scaled="0"/>
              </a:gradFill>
            </a:endParaRPr>
          </a:p>
          <a:p>
            <a:pPr marL="290513" indent="-290513">
              <a:lnSpc>
                <a:spcPct val="90000"/>
              </a:lnSpc>
              <a:spcBef>
                <a:spcPct val="20000"/>
              </a:spcBef>
              <a:buClr>
                <a:schemeClr val="accent1"/>
              </a:buClr>
              <a:buSzPct val="90000"/>
              <a:buBlip>
                <a:blip r:embed="rId5"/>
              </a:buBlip>
              <a:defRPr/>
            </a:pPr>
            <a:r>
              <a:rPr lang="en-US" sz="2000" dirty="0" smtClean="0">
                <a:gradFill>
                  <a:gsLst>
                    <a:gs pos="0">
                      <a:srgbClr val="FFFFFF"/>
                    </a:gs>
                    <a:gs pos="86000">
                      <a:srgbClr val="FFFFFF"/>
                    </a:gs>
                  </a:gsLst>
                  <a:lin ang="5400000" scaled="0"/>
                </a:gradFill>
              </a:rPr>
              <a:t>Added language support</a:t>
            </a:r>
            <a:endParaRPr lang="en-US" sz="2000" dirty="0">
              <a:gradFill>
                <a:gsLst>
                  <a:gs pos="0">
                    <a:srgbClr val="FFFFFF"/>
                  </a:gs>
                  <a:gs pos="86000">
                    <a:srgbClr val="FFFFFF"/>
                  </a:gs>
                </a:gsLst>
                <a:lin ang="5400000" scaled="0"/>
              </a:gradFill>
            </a:endParaRPr>
          </a:p>
        </p:txBody>
      </p:sp>
      <p:sp>
        <p:nvSpPr>
          <p:cNvPr id="116" name="TextBox 12"/>
          <p:cNvSpPr txBox="1">
            <a:spLocks noChangeArrowheads="1"/>
          </p:cNvSpPr>
          <p:nvPr/>
        </p:nvSpPr>
        <p:spPr bwMode="auto">
          <a:xfrm>
            <a:off x="5235288" y="2955541"/>
            <a:ext cx="1203612" cy="406778"/>
          </a:xfrm>
          <a:prstGeom prst="rect">
            <a:avLst/>
          </a:prstGeom>
          <a:noFill/>
          <a:ln w="9525">
            <a:noFill/>
            <a:miter lim="800000"/>
            <a:headEnd/>
            <a:tailEnd/>
          </a:ln>
        </p:spPr>
        <p:txBody>
          <a:bodyPr wrap="square">
            <a:spAutoFit/>
          </a:bodyPr>
          <a:lstStyle/>
          <a:p>
            <a:pPr algn="ctr" defTabSz="914400" eaLnBrk="0" hangingPunct="0">
              <a:lnSpc>
                <a:spcPct val="70000"/>
              </a:lnSpc>
              <a:spcAft>
                <a:spcPts val="1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User </a:t>
            </a:r>
          </a:p>
          <a:p>
            <a:pPr algn="ctr" defTabSz="914400" eaLnBrk="0" hangingPunct="0">
              <a:lnSpc>
                <a:spcPct val="70000"/>
              </a:lnSpc>
              <a:spcAft>
                <a:spcPts val="1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Management</a:t>
            </a:r>
          </a:p>
        </p:txBody>
      </p:sp>
      <p:grpSp>
        <p:nvGrpSpPr>
          <p:cNvPr id="117" name="Group 25"/>
          <p:cNvGrpSpPr>
            <a:grpSpLocks/>
          </p:cNvGrpSpPr>
          <p:nvPr/>
        </p:nvGrpSpPr>
        <p:grpSpPr bwMode="auto">
          <a:xfrm>
            <a:off x="5487245" y="2481069"/>
            <a:ext cx="668337" cy="495639"/>
            <a:chOff x="567459" y="4532889"/>
            <a:chExt cx="1249363" cy="927774"/>
          </a:xfrm>
        </p:grpSpPr>
        <p:pic>
          <p:nvPicPr>
            <p:cNvPr id="118" name="Rectangle 10246"/>
            <p:cNvPicPr>
              <a:picLocks noChangeArrowheads="1"/>
            </p:cNvPicPr>
            <p:nvPr/>
          </p:nvPicPr>
          <p:blipFill>
            <a:blip r:embed="rId6" cstate="email"/>
            <a:srcRect/>
            <a:stretch>
              <a:fillRect/>
            </a:stretch>
          </p:blipFill>
          <p:spPr bwMode="auto">
            <a:xfrm>
              <a:off x="567459" y="4890748"/>
              <a:ext cx="1249363" cy="569915"/>
            </a:xfrm>
            <a:prstGeom prst="rect">
              <a:avLst/>
            </a:prstGeom>
            <a:noFill/>
            <a:ln w="9525">
              <a:noFill/>
              <a:miter lim="800000"/>
              <a:headEnd/>
              <a:tailEnd/>
            </a:ln>
          </p:spPr>
        </p:pic>
        <p:pic>
          <p:nvPicPr>
            <p:cNvPr id="119" name="Rectangle 10248" descr="XP icon user accounts"/>
            <p:cNvPicPr>
              <a:picLocks noChangeAspect="1" noChangeArrowheads="1"/>
            </p:cNvPicPr>
            <p:nvPr/>
          </p:nvPicPr>
          <p:blipFill>
            <a:blip r:embed="rId7" cstate="print"/>
            <a:stretch>
              <a:fillRect/>
            </a:stretch>
          </p:blipFill>
          <p:spPr bwMode="auto">
            <a:xfrm>
              <a:off x="871875" y="4532889"/>
              <a:ext cx="633627" cy="684657"/>
            </a:xfrm>
            <a:prstGeom prst="rect">
              <a:avLst/>
            </a:prstGeom>
            <a:noFill/>
            <a:ln>
              <a:noFill/>
            </a:ln>
          </p:spPr>
        </p:pic>
      </p:grpSp>
      <p:grpSp>
        <p:nvGrpSpPr>
          <p:cNvPr id="120" name="Group 29"/>
          <p:cNvGrpSpPr>
            <a:grpSpLocks/>
          </p:cNvGrpSpPr>
          <p:nvPr/>
        </p:nvGrpSpPr>
        <p:grpSpPr bwMode="auto">
          <a:xfrm>
            <a:off x="7835438" y="2539609"/>
            <a:ext cx="1203867" cy="856165"/>
            <a:chOff x="3535026" y="2470057"/>
            <a:chExt cx="1203469" cy="856855"/>
          </a:xfrm>
        </p:grpSpPr>
        <p:sp>
          <p:nvSpPr>
            <p:cNvPr id="121" name="TextBox 11"/>
            <p:cNvSpPr txBox="1">
              <a:spLocks noChangeArrowheads="1"/>
            </p:cNvSpPr>
            <p:nvPr/>
          </p:nvSpPr>
          <p:spPr bwMode="auto">
            <a:xfrm>
              <a:off x="3535026" y="2906972"/>
              <a:ext cx="1203469" cy="419940"/>
            </a:xfrm>
            <a:prstGeom prst="rect">
              <a:avLst/>
            </a:prstGeom>
            <a:noFill/>
            <a:ln w="9525">
              <a:noFill/>
              <a:miter lim="800000"/>
              <a:headEnd/>
              <a:tailEnd/>
            </a:ln>
          </p:spPr>
          <p:txBody>
            <a:bodyPr wrap="square">
              <a:spAutoFit/>
            </a:bodyPr>
            <a:lstStyle/>
            <a:p>
              <a:pPr algn="ctr" defTabSz="914400" eaLnBrk="0" hangingPunct="0">
                <a:lnSpc>
                  <a:spcPct val="70000"/>
                </a:lnSpc>
                <a:spcAft>
                  <a:spcPts val="200"/>
                </a:spcAft>
                <a:buClr>
                  <a:schemeClr val="tx2"/>
                </a:buClr>
                <a:buFont typeface="Wingdings 2" pitchFamily="18" charset="2"/>
                <a:buNone/>
              </a:pPr>
              <a:r>
                <a:rPr lang="en-US" sz="1400" dirty="0" smtClean="0">
                  <a:solidFill>
                    <a:schemeClr val="bg1"/>
                  </a:solidFill>
                  <a:effectLst>
                    <a:outerShdw blurRad="38100" dist="38100" dir="2700000" algn="tl">
                      <a:srgbClr val="000000">
                        <a:alpha val="43137"/>
                      </a:srgbClr>
                    </a:outerShdw>
                  </a:effectLst>
                  <a:cs typeface="Arial" charset="0"/>
                </a:rPr>
                <a:t>Group</a:t>
              </a:r>
              <a:endParaRPr lang="en-US" sz="1400" dirty="0">
                <a:solidFill>
                  <a:schemeClr val="bg1"/>
                </a:solidFill>
                <a:effectLst>
                  <a:outerShdw blurRad="38100" dist="38100" dir="2700000" algn="tl">
                    <a:srgbClr val="000000">
                      <a:alpha val="43137"/>
                    </a:srgbClr>
                  </a:outerShdw>
                </a:effectLst>
                <a:cs typeface="Arial" charset="0"/>
              </a:endParaRPr>
            </a:p>
            <a:p>
              <a:pPr algn="ctr" defTabSz="914400" eaLnBrk="0" hangingPunct="0">
                <a:lnSpc>
                  <a:spcPct val="70000"/>
                </a:lnSpc>
                <a:spcAft>
                  <a:spcPts val="2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Management</a:t>
              </a:r>
            </a:p>
          </p:txBody>
        </p:sp>
        <p:grpSp>
          <p:nvGrpSpPr>
            <p:cNvPr id="122" name="Group 26"/>
            <p:cNvGrpSpPr>
              <a:grpSpLocks/>
            </p:cNvGrpSpPr>
            <p:nvPr/>
          </p:nvGrpSpPr>
          <p:grpSpPr bwMode="auto">
            <a:xfrm>
              <a:off x="3811539" y="2470057"/>
              <a:ext cx="668117" cy="470313"/>
              <a:chOff x="2427288" y="2024063"/>
              <a:chExt cx="1249362" cy="879475"/>
            </a:xfrm>
          </p:grpSpPr>
          <p:pic>
            <p:nvPicPr>
              <p:cNvPr id="123" name="Rectangle 10250"/>
              <p:cNvPicPr>
                <a:picLocks noChangeArrowheads="1"/>
              </p:cNvPicPr>
              <p:nvPr/>
            </p:nvPicPr>
            <p:blipFill>
              <a:blip r:embed="rId6" cstate="email"/>
              <a:srcRect/>
              <a:stretch>
                <a:fillRect/>
              </a:stretch>
            </p:blipFill>
            <p:spPr bwMode="auto">
              <a:xfrm>
                <a:off x="2427288" y="2333625"/>
                <a:ext cx="1249362" cy="569913"/>
              </a:xfrm>
              <a:prstGeom prst="rect">
                <a:avLst/>
              </a:prstGeom>
              <a:noFill/>
              <a:ln w="9525">
                <a:noFill/>
                <a:miter lim="800000"/>
                <a:headEnd/>
                <a:tailEnd/>
              </a:ln>
            </p:spPr>
          </p:pic>
          <p:pic>
            <p:nvPicPr>
              <p:cNvPr id="124" name="Rectangle 10251" descr="\\showsrus\infoDVD\Clip_Installer\DVD_ART\Artwork_Imagery\HARDWARE_IMAGERY\Illustration - Misc Hardware\XML Icons\secure lock and key.png"/>
              <p:cNvPicPr>
                <a:picLocks noChangeAspect="1" noChangeArrowheads="1"/>
              </p:cNvPicPr>
              <p:nvPr/>
            </p:nvPicPr>
            <p:blipFill>
              <a:blip r:embed="rId8" cstate="print"/>
              <a:stretch>
                <a:fillRect/>
              </a:stretch>
            </p:blipFill>
            <p:spPr bwMode="auto">
              <a:xfrm>
                <a:off x="2835594" y="2024063"/>
                <a:ext cx="387324" cy="748594"/>
              </a:xfrm>
              <a:prstGeom prst="rect">
                <a:avLst/>
              </a:prstGeom>
              <a:noFill/>
              <a:ln>
                <a:noFill/>
              </a:ln>
            </p:spPr>
          </p:pic>
        </p:grpSp>
      </p:grpSp>
      <p:grpSp>
        <p:nvGrpSpPr>
          <p:cNvPr id="125" name="Group 31"/>
          <p:cNvGrpSpPr>
            <a:grpSpLocks/>
          </p:cNvGrpSpPr>
          <p:nvPr/>
        </p:nvGrpSpPr>
        <p:grpSpPr bwMode="auto">
          <a:xfrm>
            <a:off x="5289090" y="3417499"/>
            <a:ext cx="1165768" cy="838702"/>
            <a:chOff x="1251150" y="3673056"/>
            <a:chExt cx="1165383" cy="838668"/>
          </a:xfrm>
        </p:grpSpPr>
        <p:sp>
          <p:nvSpPr>
            <p:cNvPr id="126" name="TextBox 41"/>
            <p:cNvSpPr txBox="1">
              <a:spLocks noChangeArrowheads="1"/>
            </p:cNvSpPr>
            <p:nvPr/>
          </p:nvSpPr>
          <p:spPr bwMode="auto">
            <a:xfrm>
              <a:off x="1251150" y="4092139"/>
              <a:ext cx="1165383" cy="419585"/>
            </a:xfrm>
            <a:prstGeom prst="rect">
              <a:avLst/>
            </a:prstGeom>
            <a:noFill/>
            <a:ln w="9525">
              <a:noFill/>
              <a:miter lim="800000"/>
              <a:headEnd/>
              <a:tailEnd/>
            </a:ln>
          </p:spPr>
          <p:txBody>
            <a:bodyPr wrap="none">
              <a:spAutoFit/>
            </a:bodyPr>
            <a:lstStyle/>
            <a:p>
              <a:pPr algn="ctr" defTabSz="914400" eaLnBrk="0" hangingPunct="0">
                <a:lnSpc>
                  <a:spcPct val="70000"/>
                </a:lnSpc>
                <a:spcAft>
                  <a:spcPts val="2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Credential </a:t>
              </a:r>
            </a:p>
            <a:p>
              <a:pPr algn="ctr" defTabSz="914400" eaLnBrk="0" hangingPunct="0">
                <a:lnSpc>
                  <a:spcPct val="70000"/>
                </a:lnSpc>
                <a:spcAft>
                  <a:spcPts val="2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Management</a:t>
              </a:r>
            </a:p>
          </p:txBody>
        </p:sp>
        <p:grpSp>
          <p:nvGrpSpPr>
            <p:cNvPr id="127" name="Group 27"/>
            <p:cNvGrpSpPr>
              <a:grpSpLocks/>
            </p:cNvGrpSpPr>
            <p:nvPr/>
          </p:nvGrpSpPr>
          <p:grpSpPr bwMode="auto">
            <a:xfrm>
              <a:off x="1489577" y="3673056"/>
              <a:ext cx="668116" cy="420225"/>
              <a:chOff x="5729288" y="2168525"/>
              <a:chExt cx="1249362" cy="785813"/>
            </a:xfrm>
          </p:grpSpPr>
          <p:pic>
            <p:nvPicPr>
              <p:cNvPr id="128" name="Rectangle 10253"/>
              <p:cNvPicPr>
                <a:picLocks noChangeArrowheads="1"/>
              </p:cNvPicPr>
              <p:nvPr/>
            </p:nvPicPr>
            <p:blipFill>
              <a:blip r:embed="rId6" cstate="email"/>
              <a:srcRect/>
              <a:stretch>
                <a:fillRect/>
              </a:stretch>
            </p:blipFill>
            <p:spPr bwMode="auto">
              <a:xfrm>
                <a:off x="5729288" y="2384425"/>
                <a:ext cx="1249362" cy="569913"/>
              </a:xfrm>
              <a:prstGeom prst="rect">
                <a:avLst/>
              </a:prstGeom>
              <a:noFill/>
              <a:ln w="9525">
                <a:noFill/>
                <a:miter lim="800000"/>
                <a:headEnd/>
                <a:tailEnd/>
              </a:ln>
            </p:spPr>
          </p:pic>
          <p:pic>
            <p:nvPicPr>
              <p:cNvPr id="129" name="Rectangle 10254" descr="\\showsrus\infoDVD\Clip_Installer\DVD_ART\Artwork_Imagery\HARDWARE_IMAGERY\Illustration - Misc Hardware\XML Icons\secure key.png"/>
              <p:cNvPicPr>
                <a:picLocks noChangeAspect="1" noChangeArrowheads="1"/>
              </p:cNvPicPr>
              <p:nvPr/>
            </p:nvPicPr>
            <p:blipFill>
              <a:blip r:embed="rId9" cstate="print"/>
              <a:srcRect/>
              <a:stretch>
                <a:fillRect/>
              </a:stretch>
            </p:blipFill>
            <p:spPr bwMode="auto">
              <a:xfrm>
                <a:off x="6038850" y="2168525"/>
                <a:ext cx="623888" cy="623888"/>
              </a:xfrm>
              <a:prstGeom prst="rect">
                <a:avLst/>
              </a:prstGeom>
              <a:noFill/>
              <a:ln w="9525">
                <a:noFill/>
                <a:miter lim="800000"/>
                <a:headEnd/>
                <a:tailEnd/>
              </a:ln>
            </p:spPr>
          </p:pic>
        </p:grpSp>
      </p:grpSp>
      <p:sp>
        <p:nvSpPr>
          <p:cNvPr id="130" name="TextBox 29"/>
          <p:cNvSpPr txBox="1">
            <a:spLocks noChangeArrowheads="1"/>
          </p:cNvSpPr>
          <p:nvPr/>
        </p:nvSpPr>
        <p:spPr bwMode="auto">
          <a:xfrm>
            <a:off x="6464004" y="2934957"/>
            <a:ext cx="1357551" cy="1255728"/>
          </a:xfrm>
          <a:prstGeom prst="rect">
            <a:avLst/>
          </a:prstGeom>
          <a:noFill/>
          <a:ln w="9525">
            <a:noFill/>
            <a:miter lim="800000"/>
            <a:headEnd/>
            <a:tailEnd/>
          </a:ln>
        </p:spPr>
        <p:txBody>
          <a:bodyPr wrap="none">
            <a:spAutoFit/>
          </a:bodyPr>
          <a:lstStyle/>
          <a:p>
            <a:pPr marL="174625" indent="-174625" algn="ctr" defTabSz="914400" eaLnBrk="0" hangingPunct="0">
              <a:lnSpc>
                <a:spcPct val="90000"/>
              </a:lnSpc>
              <a:buClr>
                <a:schemeClr val="tx2"/>
              </a:buClr>
              <a:buFont typeface="Wingdings 2" pitchFamily="18" charset="2"/>
              <a:buNone/>
            </a:pPr>
            <a:r>
              <a:rPr lang="en-US" sz="1200" b="1" u="sng" dirty="0">
                <a:solidFill>
                  <a:schemeClr val="bg1"/>
                </a:solidFill>
                <a:effectLst>
                  <a:outerShdw blurRad="38100" dist="38100" dir="2700000" algn="tl">
                    <a:srgbClr val="000000">
                      <a:alpha val="43137"/>
                    </a:srgbClr>
                  </a:outerShdw>
                </a:effectLst>
                <a:cs typeface="Arial" charset="0"/>
              </a:rPr>
              <a:t>Common Platform</a:t>
            </a:r>
          </a:p>
          <a:p>
            <a:pPr marL="174625" indent="-174625" algn="ctr" defTabSz="914400" eaLnBrk="0" hangingPunct="0">
              <a:lnSpc>
                <a:spcPct val="90000"/>
              </a:lnSpc>
              <a:buClr>
                <a:schemeClr val="tx2"/>
              </a:buClr>
              <a:buFont typeface="Wingdings 2" pitchFamily="18" charset="2"/>
              <a:buNone/>
            </a:pPr>
            <a:r>
              <a:rPr lang="en-US" sz="1200" dirty="0" smtClean="0">
                <a:solidFill>
                  <a:schemeClr val="bg1"/>
                </a:solidFill>
                <a:effectLst>
                  <a:outerShdw blurRad="38100" dist="38100" dir="2700000" algn="tl">
                    <a:srgbClr val="000000">
                      <a:alpha val="43137"/>
                    </a:srgbClr>
                  </a:outerShdw>
                </a:effectLst>
                <a:cs typeface="Arial" charset="0"/>
              </a:rPr>
              <a:t>Workflow</a:t>
            </a:r>
          </a:p>
          <a:p>
            <a:pPr marL="174625" indent="-174625" algn="ctr" defTabSz="914400" eaLnBrk="0" hangingPunct="0">
              <a:lnSpc>
                <a:spcPct val="90000"/>
              </a:lnSpc>
              <a:buClr>
                <a:schemeClr val="tx2"/>
              </a:buClr>
              <a:buFont typeface="Wingdings 2" pitchFamily="18" charset="2"/>
              <a:buNone/>
            </a:pPr>
            <a:r>
              <a:rPr lang="en-US" sz="1200" dirty="0" smtClean="0">
                <a:solidFill>
                  <a:schemeClr val="bg1"/>
                </a:solidFill>
                <a:effectLst>
                  <a:outerShdw blurRad="38100" dist="38100" dir="2700000" algn="tl">
                    <a:srgbClr val="000000">
                      <a:alpha val="43137"/>
                    </a:srgbClr>
                  </a:outerShdw>
                </a:effectLst>
                <a:cs typeface="Arial" charset="0"/>
              </a:rPr>
              <a:t>Connectors</a:t>
            </a:r>
            <a:endParaRPr lang="en-US" sz="1200" dirty="0">
              <a:solidFill>
                <a:schemeClr val="bg1"/>
              </a:solidFill>
              <a:effectLst>
                <a:outerShdw blurRad="38100" dist="38100" dir="2700000" algn="tl">
                  <a:srgbClr val="000000">
                    <a:alpha val="43137"/>
                  </a:srgbClr>
                </a:outerShdw>
              </a:effectLst>
              <a:cs typeface="Arial" charset="0"/>
            </a:endParaRPr>
          </a:p>
          <a:p>
            <a:pPr marL="174625" indent="-174625" algn="ctr" defTabSz="914400" eaLnBrk="0" hangingPunct="0">
              <a:lnSpc>
                <a:spcPct val="90000"/>
              </a:lnSpc>
              <a:buClr>
                <a:schemeClr val="tx2"/>
              </a:buClr>
              <a:buFont typeface="Wingdings 2" pitchFamily="18" charset="2"/>
              <a:buNone/>
            </a:pPr>
            <a:r>
              <a:rPr lang="en-US" sz="1200" dirty="0" smtClean="0">
                <a:solidFill>
                  <a:schemeClr val="bg1"/>
                </a:solidFill>
                <a:effectLst>
                  <a:outerShdw blurRad="38100" dist="38100" dir="2700000" algn="tl">
                    <a:srgbClr val="000000">
                      <a:alpha val="43137"/>
                    </a:srgbClr>
                  </a:outerShdw>
                </a:effectLst>
                <a:cs typeface="Arial" charset="0"/>
              </a:rPr>
              <a:t>Logging</a:t>
            </a:r>
            <a:endParaRPr lang="en-US" sz="1200" dirty="0">
              <a:solidFill>
                <a:schemeClr val="bg1"/>
              </a:solidFill>
              <a:effectLst>
                <a:outerShdw blurRad="38100" dist="38100" dir="2700000" algn="tl">
                  <a:srgbClr val="000000">
                    <a:alpha val="43137"/>
                  </a:srgbClr>
                </a:outerShdw>
              </a:effectLst>
              <a:cs typeface="Arial" charset="0"/>
            </a:endParaRPr>
          </a:p>
          <a:p>
            <a:pPr marL="174625" indent="-174625" algn="ctr" defTabSz="914400" eaLnBrk="0" hangingPunct="0">
              <a:lnSpc>
                <a:spcPct val="90000"/>
              </a:lnSpc>
              <a:buClr>
                <a:schemeClr val="tx2"/>
              </a:buClr>
              <a:buFont typeface="Wingdings 2" pitchFamily="18" charset="2"/>
              <a:buNone/>
            </a:pPr>
            <a:r>
              <a:rPr lang="en-US" sz="1200" dirty="0">
                <a:solidFill>
                  <a:schemeClr val="bg1"/>
                </a:solidFill>
                <a:effectLst>
                  <a:outerShdw blurRad="38100" dist="38100" dir="2700000" algn="tl">
                    <a:srgbClr val="000000">
                      <a:alpha val="43137"/>
                    </a:srgbClr>
                  </a:outerShdw>
                </a:effectLst>
                <a:cs typeface="Arial" charset="0"/>
              </a:rPr>
              <a:t>Web Service </a:t>
            </a:r>
            <a:r>
              <a:rPr lang="en-US" sz="1200" dirty="0" smtClean="0">
                <a:solidFill>
                  <a:schemeClr val="bg1"/>
                </a:solidFill>
                <a:effectLst>
                  <a:outerShdw blurRad="38100" dist="38100" dir="2700000" algn="tl">
                    <a:srgbClr val="000000">
                      <a:alpha val="43137"/>
                    </a:srgbClr>
                  </a:outerShdw>
                </a:effectLst>
                <a:cs typeface="Arial" charset="0"/>
              </a:rPr>
              <a:t>API</a:t>
            </a:r>
          </a:p>
          <a:p>
            <a:pPr marL="174625" indent="-174625" algn="ctr" defTabSz="914400" eaLnBrk="0" hangingPunct="0">
              <a:lnSpc>
                <a:spcPct val="90000"/>
              </a:lnSpc>
              <a:buClr>
                <a:schemeClr val="tx2"/>
              </a:buClr>
              <a:buFont typeface="Wingdings 2" pitchFamily="18" charset="2"/>
              <a:buNone/>
            </a:pPr>
            <a:r>
              <a:rPr lang="en-US" sz="1200" dirty="0" smtClean="0">
                <a:solidFill>
                  <a:schemeClr val="bg1"/>
                </a:solidFill>
                <a:effectLst>
                  <a:outerShdw blurRad="38100" dist="38100" dir="2700000" algn="tl">
                    <a:srgbClr val="000000">
                      <a:alpha val="43137"/>
                    </a:srgbClr>
                  </a:outerShdw>
                </a:effectLst>
                <a:cs typeface="Arial" charset="0"/>
              </a:rPr>
              <a:t>Synchronization</a:t>
            </a:r>
            <a:endParaRPr lang="en-US" sz="1200" dirty="0">
              <a:solidFill>
                <a:schemeClr val="bg1"/>
              </a:solidFill>
              <a:effectLst>
                <a:outerShdw blurRad="38100" dist="38100" dir="2700000" algn="tl">
                  <a:srgbClr val="000000">
                    <a:alpha val="43137"/>
                  </a:srgbClr>
                </a:outerShdw>
              </a:effectLst>
              <a:cs typeface="Arial" charset="0"/>
            </a:endParaRPr>
          </a:p>
          <a:p>
            <a:pPr marL="174625" indent="-174625" defTabSz="914400" eaLnBrk="0" hangingPunct="0">
              <a:lnSpc>
                <a:spcPct val="90000"/>
              </a:lnSpc>
              <a:buClr>
                <a:schemeClr val="tx2"/>
              </a:buClr>
              <a:buFont typeface="Wingdings 2" pitchFamily="18" charset="2"/>
              <a:buNone/>
            </a:pPr>
            <a:endParaRPr lang="en-US" sz="1200" dirty="0">
              <a:effectLst>
                <a:outerShdw blurRad="38100" dist="38100" dir="2700000" algn="tl">
                  <a:srgbClr val="000000">
                    <a:alpha val="43137"/>
                  </a:srgbClr>
                </a:outerShdw>
              </a:effectLst>
              <a:latin typeface="+mj-lt"/>
              <a:cs typeface="Arial" charset="0"/>
            </a:endParaRPr>
          </a:p>
        </p:txBody>
      </p:sp>
      <p:sp>
        <p:nvSpPr>
          <p:cNvPr id="131" name="TextBox 10"/>
          <p:cNvSpPr txBox="1">
            <a:spLocks noChangeArrowheads="1"/>
          </p:cNvSpPr>
          <p:nvPr/>
        </p:nvSpPr>
        <p:spPr bwMode="auto">
          <a:xfrm>
            <a:off x="7835436" y="3817557"/>
            <a:ext cx="1165768" cy="419602"/>
          </a:xfrm>
          <a:prstGeom prst="rect">
            <a:avLst/>
          </a:prstGeom>
          <a:noFill/>
          <a:ln w="9525">
            <a:noFill/>
            <a:miter lim="800000"/>
            <a:headEnd/>
            <a:tailEnd/>
          </a:ln>
        </p:spPr>
        <p:txBody>
          <a:bodyPr wrap="none">
            <a:spAutoFit/>
          </a:bodyPr>
          <a:lstStyle/>
          <a:p>
            <a:pPr algn="ctr" defTabSz="914400" eaLnBrk="0" hangingPunct="0">
              <a:lnSpc>
                <a:spcPct val="70000"/>
              </a:lnSpc>
              <a:spcAft>
                <a:spcPts val="2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Policy</a:t>
            </a:r>
          </a:p>
          <a:p>
            <a:pPr algn="ctr" defTabSz="914400" eaLnBrk="0" hangingPunct="0">
              <a:lnSpc>
                <a:spcPct val="70000"/>
              </a:lnSpc>
              <a:spcAft>
                <a:spcPts val="200"/>
              </a:spcAft>
              <a:buClr>
                <a:schemeClr val="tx2"/>
              </a:buClr>
              <a:buFont typeface="Wingdings 2" pitchFamily="18" charset="2"/>
              <a:buNone/>
            </a:pPr>
            <a:r>
              <a:rPr lang="en-US" sz="1400" dirty="0">
                <a:solidFill>
                  <a:schemeClr val="bg1"/>
                </a:solidFill>
                <a:effectLst>
                  <a:outerShdw blurRad="38100" dist="38100" dir="2700000" algn="tl">
                    <a:srgbClr val="000000">
                      <a:alpha val="43137"/>
                    </a:srgbClr>
                  </a:outerShdw>
                </a:effectLst>
                <a:cs typeface="Arial" charset="0"/>
              </a:rPr>
              <a:t>Management</a:t>
            </a:r>
          </a:p>
        </p:txBody>
      </p:sp>
      <p:grpSp>
        <p:nvGrpSpPr>
          <p:cNvPr id="132" name="Group 28"/>
          <p:cNvGrpSpPr>
            <a:grpSpLocks/>
          </p:cNvGrpSpPr>
          <p:nvPr/>
        </p:nvGrpSpPr>
        <p:grpSpPr bwMode="auto">
          <a:xfrm>
            <a:off x="8073941" y="3398452"/>
            <a:ext cx="668339" cy="406659"/>
            <a:chOff x="6970713" y="4327524"/>
            <a:chExt cx="1249362" cy="760414"/>
          </a:xfrm>
        </p:grpSpPr>
        <p:pic>
          <p:nvPicPr>
            <p:cNvPr id="133" name="Rectangle 10256"/>
            <p:cNvPicPr>
              <a:picLocks noChangeArrowheads="1"/>
            </p:cNvPicPr>
            <p:nvPr/>
          </p:nvPicPr>
          <p:blipFill>
            <a:blip r:embed="rId6" cstate="email"/>
            <a:srcRect/>
            <a:stretch>
              <a:fillRect/>
            </a:stretch>
          </p:blipFill>
          <p:spPr bwMode="auto">
            <a:xfrm>
              <a:off x="6970713" y="4518025"/>
              <a:ext cx="1249362" cy="569913"/>
            </a:xfrm>
            <a:prstGeom prst="rect">
              <a:avLst/>
            </a:prstGeom>
            <a:noFill/>
            <a:ln w="9525">
              <a:noFill/>
              <a:miter lim="800000"/>
              <a:headEnd/>
              <a:tailEnd/>
            </a:ln>
          </p:spPr>
        </p:pic>
        <p:pic>
          <p:nvPicPr>
            <p:cNvPr id="134" name="Rectangle 10257" descr="\\showsrus\infoDVD\Clip_Installer\DVD_ART\Artwork_Imagery\Shapes and Graphics\documents folders Pages\xml policy rules illustration icon.png"/>
            <p:cNvPicPr>
              <a:picLocks noChangeAspect="1" noChangeArrowheads="1"/>
            </p:cNvPicPr>
            <p:nvPr/>
          </p:nvPicPr>
          <p:blipFill>
            <a:blip r:embed="rId10" cstate="print"/>
            <a:stretch>
              <a:fillRect/>
            </a:stretch>
          </p:blipFill>
          <p:spPr bwMode="auto">
            <a:xfrm>
              <a:off x="7236146" y="4327524"/>
              <a:ext cx="347256" cy="534258"/>
            </a:xfrm>
            <a:prstGeom prst="rect">
              <a:avLst/>
            </a:prstGeom>
            <a:noFill/>
            <a:ln>
              <a:noFill/>
            </a:ln>
          </p:spPr>
        </p:pic>
        <p:pic>
          <p:nvPicPr>
            <p:cNvPr id="135" name="Rectangle 10258" descr="XP icon properties or options"/>
            <p:cNvPicPr>
              <a:picLocks noChangeAspect="1" noChangeArrowheads="1"/>
            </p:cNvPicPr>
            <p:nvPr/>
          </p:nvPicPr>
          <p:blipFill>
            <a:blip r:embed="rId11" cstate="print"/>
            <a:stretch>
              <a:fillRect/>
            </a:stretch>
          </p:blipFill>
          <p:spPr bwMode="auto">
            <a:xfrm>
              <a:off x="7704137" y="4349750"/>
              <a:ext cx="253764" cy="445215"/>
            </a:xfrm>
            <a:prstGeom prst="rect">
              <a:avLst/>
            </a:prstGeom>
            <a:noFill/>
            <a:ln>
              <a:noFill/>
            </a:ln>
          </p:spPr>
        </p:pic>
        <p:pic>
          <p:nvPicPr>
            <p:cNvPr id="136" name="Rectangle 10259" descr="arrow 0 gold  arrow 6"/>
            <p:cNvPicPr>
              <a:picLocks noChangeAspect="1" noChangeArrowheads="1"/>
            </p:cNvPicPr>
            <p:nvPr/>
          </p:nvPicPr>
          <p:blipFill>
            <a:blip r:embed="rId12" cstate="print"/>
            <a:stretch>
              <a:fillRect/>
            </a:stretch>
          </p:blipFill>
          <p:spPr bwMode="auto">
            <a:xfrm>
              <a:off x="7524592" y="4567345"/>
              <a:ext cx="240409" cy="89043"/>
            </a:xfrm>
            <a:prstGeom prst="rect">
              <a:avLst/>
            </a:prstGeom>
            <a:noFill/>
            <a:ln>
              <a:noFill/>
            </a:ln>
          </p:spPr>
        </p:pic>
      </p:grpSp>
      <p:pic>
        <p:nvPicPr>
          <p:cNvPr id="137" name="Picture 136"/>
          <p:cNvPicPr>
            <a:picLocks noChangeAspect="1"/>
          </p:cNvPicPr>
          <p:nvPr/>
        </p:nvPicPr>
        <p:blipFill>
          <a:blip r:embed="rId14" cstate="print">
            <a:extLst/>
          </a:blip>
          <a:stretch>
            <a:fillRect/>
          </a:stretch>
        </p:blipFill>
        <p:spPr>
          <a:xfrm>
            <a:off x="5790214" y="1772269"/>
            <a:ext cx="2705132" cy="623962"/>
          </a:xfrm>
          <a:prstGeom prst="rect">
            <a:avLst/>
          </a:prstGeom>
        </p:spPr>
      </p:pic>
      <p:sp>
        <p:nvSpPr>
          <p:cNvPr id="5" name="TextBox 4"/>
          <p:cNvSpPr txBox="1"/>
          <p:nvPr/>
        </p:nvSpPr>
        <p:spPr>
          <a:xfrm>
            <a:off x="8534157" y="2104773"/>
            <a:ext cx="246223" cy="276999"/>
          </a:xfrm>
          <a:prstGeom prst="rect">
            <a:avLst/>
          </a:prstGeom>
          <a:noFill/>
        </p:spPr>
        <p:txBody>
          <a:bodyPr wrap="square" lIns="0" tIns="0" rIns="0" bIns="0" rtlCol="0">
            <a:spAutoFit/>
          </a:bodyPr>
          <a:lstStyle/>
          <a:p>
            <a:r>
              <a:rPr lang="en-US" dirty="0" smtClean="0">
                <a:solidFill>
                  <a:schemeClr val="bg1"/>
                </a:solidFill>
              </a:rPr>
              <a:t>R2</a:t>
            </a:r>
          </a:p>
        </p:txBody>
      </p:sp>
      <p:sp>
        <p:nvSpPr>
          <p:cNvPr id="138" name="Right Arrow 137"/>
          <p:cNvSpPr/>
          <p:nvPr/>
        </p:nvSpPr>
        <p:spPr bwMode="auto">
          <a:xfrm>
            <a:off x="4376788" y="5219475"/>
            <a:ext cx="754577" cy="1449885"/>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585490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FIM Extension Points</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15616" y="1844824"/>
            <a:ext cx="6958974" cy="4209331"/>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Rounded Rectangle 5"/>
          <p:cNvSpPr/>
          <p:nvPr/>
        </p:nvSpPr>
        <p:spPr>
          <a:xfrm>
            <a:off x="2555776" y="191683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ounded Rectangle 6"/>
          <p:cNvSpPr/>
          <p:nvPr/>
        </p:nvSpPr>
        <p:spPr>
          <a:xfrm>
            <a:off x="4427984" y="191683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ounded Rectangle 7"/>
          <p:cNvSpPr/>
          <p:nvPr/>
        </p:nvSpPr>
        <p:spPr>
          <a:xfrm>
            <a:off x="6300192" y="191683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ounded Rectangle 8"/>
          <p:cNvSpPr/>
          <p:nvPr/>
        </p:nvSpPr>
        <p:spPr>
          <a:xfrm>
            <a:off x="3230088" y="3501008"/>
            <a:ext cx="909864" cy="928488"/>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ounded Rectangle 9"/>
          <p:cNvSpPr/>
          <p:nvPr/>
        </p:nvSpPr>
        <p:spPr>
          <a:xfrm>
            <a:off x="4193505" y="3495236"/>
            <a:ext cx="829757" cy="928488"/>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ounded Rectangle 10"/>
          <p:cNvSpPr/>
          <p:nvPr/>
        </p:nvSpPr>
        <p:spPr>
          <a:xfrm>
            <a:off x="5436096" y="3495236"/>
            <a:ext cx="685741" cy="928488"/>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ounded Rectangle 11"/>
          <p:cNvSpPr/>
          <p:nvPr/>
        </p:nvSpPr>
        <p:spPr>
          <a:xfrm>
            <a:off x="6293922" y="4221088"/>
            <a:ext cx="700644" cy="445915"/>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30282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ircle(in)">
                                      <p:cBhvr>
                                        <p:cTn id="16" dur="2000"/>
                                        <p:tgtEl>
                                          <p:spTgt spid="12"/>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ircle(in)">
                                      <p:cBhvr>
                                        <p:cTn id="19" dur="2000"/>
                                        <p:tgtEl>
                                          <p:spTgt spid="11"/>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ircle(in)">
                                      <p:cBhvr>
                                        <p:cTn id="22" dur="2000"/>
                                        <p:tgtEl>
                                          <p:spTgt spid="10"/>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ircle(in)">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Portal Customisation</a:t>
            </a:r>
            <a:endParaRPr lang="en-AU" dirty="0"/>
          </a:p>
        </p:txBody>
      </p:sp>
      <p:sp>
        <p:nvSpPr>
          <p:cNvPr id="6" name="Text Placeholder 5"/>
          <p:cNvSpPr>
            <a:spLocks noGrp="1"/>
          </p:cNvSpPr>
          <p:nvPr>
            <p:ph type="body" idx="1"/>
          </p:nvPr>
        </p:nvSpPr>
        <p:spPr/>
        <p:txBody>
          <a:bodyPr/>
          <a:lstStyle/>
          <a:p>
            <a:r>
              <a:rPr lang="en-AU" dirty="0" smtClean="0"/>
              <a:t>FIM Extension Points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3212976"/>
            <a:ext cx="761905" cy="774603"/>
          </a:xfrm>
          <a:prstGeom prst="rect">
            <a:avLst/>
          </a:prstGeom>
          <a:effectLst>
            <a:softEdge rad="63500"/>
          </a:effectLst>
        </p:spPr>
      </p:pic>
    </p:spTree>
    <p:extLst>
      <p:ext uri="{BB962C8B-B14F-4D97-AF65-F5344CB8AC3E}">
        <p14:creationId xmlns:p14="http://schemas.microsoft.com/office/powerpoint/2010/main" val="2191630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US" dirty="0" smtClean="0">
                <a:solidFill>
                  <a:schemeClr val="accent2"/>
                </a:solidFill>
              </a:rPr>
              <a:t>Portals</a:t>
            </a:r>
            <a:endParaRPr sz="3600"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a:bodyPr>
          <a:lstStyle/>
          <a:p>
            <a:endParaRPr lang="en-US" dirty="0" smtClean="0"/>
          </a:p>
          <a:p>
            <a:r>
              <a:rPr lang="en-US" dirty="0" smtClean="0"/>
              <a:t>Portal Theme</a:t>
            </a:r>
          </a:p>
          <a:p>
            <a:pPr lvl="1"/>
            <a:r>
              <a:rPr lang="en-US" dirty="0" smtClean="0"/>
              <a:t>Corporate Logos &amp; Style</a:t>
            </a:r>
          </a:p>
          <a:p>
            <a:r>
              <a:rPr lang="en-US" dirty="0"/>
              <a:t>Portal </a:t>
            </a:r>
            <a:r>
              <a:rPr lang="en-US" dirty="0" err="1"/>
              <a:t>Config</a:t>
            </a:r>
            <a:r>
              <a:rPr lang="en-US" dirty="0"/>
              <a:t> / Search </a:t>
            </a:r>
            <a:r>
              <a:rPr lang="en-US" dirty="0" smtClean="0"/>
              <a:t>Scopes</a:t>
            </a:r>
          </a:p>
          <a:p>
            <a:r>
              <a:rPr lang="en-US" dirty="0" smtClean="0"/>
              <a:t>RCDC’s</a:t>
            </a:r>
            <a:endParaRPr lang="en-US" dirty="0"/>
          </a:p>
          <a:p>
            <a:pPr lvl="1"/>
            <a:r>
              <a:rPr lang="en-US" dirty="0"/>
              <a:t>Create / Edit / View</a:t>
            </a:r>
          </a:p>
          <a:p>
            <a:r>
              <a:rPr lang="en-US" dirty="0"/>
              <a:t>Schema</a:t>
            </a:r>
          </a:p>
          <a:p>
            <a:pPr lvl="1"/>
            <a:r>
              <a:rPr lang="en-US" dirty="0"/>
              <a:t>Custom resources &amp; </a:t>
            </a:r>
            <a:r>
              <a:rPr lang="en-US" dirty="0" smtClean="0"/>
              <a:t>Attributes</a:t>
            </a:r>
            <a:endParaRPr lang="en-US" dirty="0"/>
          </a:p>
        </p:txBody>
      </p:sp>
      <p:sp>
        <p:nvSpPr>
          <p:cNvPr id="5" name="Footer Placeholder 4"/>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59" y="476672"/>
            <a:ext cx="761905" cy="774603"/>
          </a:xfrm>
          <a:prstGeom prst="rect">
            <a:avLst/>
          </a:prstGeom>
          <a:effectLst>
            <a:softEdge rad="63500"/>
          </a:effectLst>
        </p:spPr>
      </p:pic>
      <p:sp>
        <p:nvSpPr>
          <p:cNvPr id="6" name="Rounded Rectangle 5"/>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7955354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US" dirty="0" smtClean="0">
                <a:solidFill>
                  <a:schemeClr val="accent2"/>
                </a:solidFill>
              </a:rPr>
              <a:t>Portals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59" y="476672"/>
            <a:ext cx="761905" cy="774603"/>
          </a:xfrm>
          <a:prstGeom prst="rect">
            <a:avLst/>
          </a:prstGeom>
          <a:effectLst>
            <a:softEdge rad="63500"/>
          </a:effectLst>
        </p:spPr>
      </p:pic>
      <p:sp>
        <p:nvSpPr>
          <p:cNvPr id="6" name="Rounded Rectangle 5"/>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Content Placeholder 10"/>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622342" y="2276475"/>
            <a:ext cx="5899315" cy="3849688"/>
          </a:xfrm>
          <a:effectLst>
            <a:outerShdw blurRad="76200" dir="13500000" sy="23000" kx="1200000" algn="br" rotWithShape="0">
              <a:prstClr val="black">
                <a:alpha val="20000"/>
              </a:prstClr>
            </a:outerShdw>
          </a:effec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5072" y="2939458"/>
            <a:ext cx="586482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8472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FIM Customisations</a:t>
            </a:r>
            <a:br>
              <a:rPr lang="en-US" dirty="0" smtClean="0"/>
            </a:br>
            <a:r>
              <a:rPr lang="en-US" dirty="0" smtClean="0"/>
              <a:t>       </a:t>
            </a:r>
            <a:r>
              <a:rPr lang="en-US" dirty="0" smtClean="0">
                <a:solidFill>
                  <a:schemeClr val="accent2"/>
                </a:solidFill>
              </a:rPr>
              <a:t>Portals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59" y="476672"/>
            <a:ext cx="761905" cy="774603"/>
          </a:xfrm>
          <a:prstGeom prst="rect">
            <a:avLst/>
          </a:prstGeom>
          <a:effectLst>
            <a:softEdge rad="63500"/>
          </a:effectLst>
        </p:spPr>
      </p:pic>
      <p:sp>
        <p:nvSpPr>
          <p:cNvPr id="6" name="Rounded Rectangle 5"/>
          <p:cNvSpPr/>
          <p:nvPr/>
        </p:nvSpPr>
        <p:spPr>
          <a:xfrm>
            <a:off x="426334" y="506082"/>
            <a:ext cx="720080" cy="720080"/>
          </a:xfrm>
          <a:prstGeom prst="roundRect">
            <a:avLst/>
          </a:prstGeom>
          <a:solidFill>
            <a:srgbClr val="7030A0">
              <a:alpha val="30000"/>
            </a:srgbClr>
          </a:solidFill>
          <a:ln>
            <a:solidFill>
              <a:srgbClr val="12A8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Content Placeholder 10"/>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622342" y="2276475"/>
            <a:ext cx="5899315" cy="3849688"/>
          </a:xfr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28684750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2920</Words>
  <Application>Microsoft Office PowerPoint</Application>
  <PresentationFormat>On-screen Show (4:3)</PresentationFormat>
  <Paragraphs>416</Paragraphs>
  <Slides>35</Slides>
  <Notes>29</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Office Theme</vt:lpstr>
      <vt:lpstr>TENA11_BreakoutSession_Template_16x9_Final_05132011</vt:lpstr>
      <vt:lpstr>PowerPoint Presentation</vt:lpstr>
      <vt:lpstr>Extending Forefront Identity Manager</vt:lpstr>
      <vt:lpstr>Agenda</vt:lpstr>
      <vt:lpstr>FIM 2010 Overview Evolution</vt:lpstr>
      <vt:lpstr>FIM Extension Points</vt:lpstr>
      <vt:lpstr>Portal Customisation</vt:lpstr>
      <vt:lpstr>       FIM Customisations        Portals</vt:lpstr>
      <vt:lpstr>       FIM Customisations        Portals</vt:lpstr>
      <vt:lpstr>       FIM Customisations        Portals</vt:lpstr>
      <vt:lpstr>Custom application -WS</vt:lpstr>
      <vt:lpstr>       FIM Customisations        Custom - WS</vt:lpstr>
      <vt:lpstr> Silverlight Integration</vt:lpstr>
      <vt:lpstr>Powershell</vt:lpstr>
      <vt:lpstr>       FIM Customisations        Powershell</vt:lpstr>
      <vt:lpstr>       FIM Customisations        Powershell - Migration</vt:lpstr>
      <vt:lpstr>       FIM Customisations        Powershell</vt:lpstr>
      <vt:lpstr>Custom WORKFLOWS</vt:lpstr>
      <vt:lpstr>       FIM Customisations        Workflows</vt:lpstr>
      <vt:lpstr>       FIM Customisations        Workflows</vt:lpstr>
      <vt:lpstr>       FIM Customisations        Workflows</vt:lpstr>
      <vt:lpstr>PowerPoint Presentation</vt:lpstr>
      <vt:lpstr>Customisation - Workflow Activity</vt:lpstr>
      <vt:lpstr>PowerPoint Presentation</vt:lpstr>
      <vt:lpstr>Extensible management agents</vt:lpstr>
      <vt:lpstr>       FIM Customisations        Extensible Management Agents</vt:lpstr>
      <vt:lpstr>PowerPoint Presentation</vt:lpstr>
      <vt:lpstr>       FIM Customisations        ECMA 2 Features</vt:lpstr>
      <vt:lpstr>       FIM Customisations        ECMA 2 Features</vt:lpstr>
      <vt:lpstr>       FIM Customisations        ECMA 2 Features</vt:lpstr>
      <vt:lpstr> ECMA 2 – Twitter Integration</vt:lpstr>
      <vt:lpstr>HealthSMART Case study</vt:lpstr>
      <vt:lpstr>Next Steps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2011-09-02T02:06:18Z</dcterms:created>
  <dcterms:modified xsi:type="dcterms:W3CDTF">2011-09-02T02:07:09Z</dcterms:modified>
</cp:coreProperties>
</file>