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sldIdLst>
    <p:sldId id="279" r:id="rId2"/>
    <p:sldId id="280" r:id="rId3"/>
    <p:sldId id="260" r:id="rId4"/>
    <p:sldId id="285" r:id="rId5"/>
    <p:sldId id="286" r:id="rId6"/>
    <p:sldId id="309" r:id="rId7"/>
    <p:sldId id="329" r:id="rId8"/>
    <p:sldId id="312" r:id="rId9"/>
    <p:sldId id="287" r:id="rId10"/>
    <p:sldId id="288" r:id="rId11"/>
    <p:sldId id="289" r:id="rId12"/>
    <p:sldId id="310" r:id="rId13"/>
    <p:sldId id="322" r:id="rId14"/>
    <p:sldId id="292" r:id="rId15"/>
    <p:sldId id="293" r:id="rId16"/>
    <p:sldId id="323" r:id="rId17"/>
    <p:sldId id="294" r:id="rId18"/>
    <p:sldId id="316" r:id="rId19"/>
    <p:sldId id="311" r:id="rId20"/>
    <p:sldId id="324" r:id="rId21"/>
    <p:sldId id="295" r:id="rId22"/>
    <p:sldId id="297" r:id="rId23"/>
    <p:sldId id="314" r:id="rId24"/>
    <p:sldId id="298" r:id="rId25"/>
    <p:sldId id="299" r:id="rId26"/>
    <p:sldId id="325" r:id="rId27"/>
    <p:sldId id="300" r:id="rId28"/>
    <p:sldId id="301" r:id="rId29"/>
    <p:sldId id="328" r:id="rId30"/>
    <p:sldId id="302" r:id="rId31"/>
    <p:sldId id="319" r:id="rId32"/>
    <p:sldId id="330" r:id="rId33"/>
    <p:sldId id="270" r:id="rId34"/>
    <p:sldId id="27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 Van Wesep" initials="CV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C44"/>
    <a:srgbClr val="03C2F1"/>
    <a:srgbClr val="00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68686" autoAdjust="0"/>
  </p:normalViewPr>
  <p:slideViewPr>
    <p:cSldViewPr>
      <p:cViewPr>
        <p:scale>
          <a:sx n="44" d="100"/>
          <a:sy n="44" d="100"/>
        </p:scale>
        <p:origin x="-1188" y="-12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2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4-21T10:15:36.675" idx="1">
    <p:pos x="13824" y="0"/>
    <p:text>Moving away from PAAS, SAAS, IAAS?  Should have a slide that is both "model &amp; location"</p:tex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6FD37B-7353-4EC0-8DCD-182DB8E39C4D}" type="doc">
      <dgm:prSet loTypeId="urn:microsoft.com/office/officeart/2005/8/layout/cycle8" loCatId="cycle" qsTypeId="urn:microsoft.com/office/officeart/2005/8/quickstyle/simple1" qsCatId="simple" csTypeId="urn:microsoft.com/office/officeart/2005/8/colors/accent0_3" csCatId="mainScheme" phldr="1"/>
      <dgm:spPr/>
    </dgm:pt>
    <dgm:pt modelId="{800435E3-6DB8-478D-90D4-A348F0546A9A}">
      <dgm:prSet phldrT="[Text]" custT="1">
        <dgm:style>
          <a:lnRef idx="0">
            <a:schemeClr val="accent3"/>
          </a:lnRef>
          <a:fillRef idx="3">
            <a:schemeClr val="accent3"/>
          </a:fillRef>
          <a:effectRef idx="3">
            <a:schemeClr val="accent3"/>
          </a:effectRef>
          <a:fontRef idx="minor">
            <a:schemeClr val="lt1"/>
          </a:fontRef>
        </dgm:style>
      </dgm:prSet>
      <dgm:spPr>
        <a:xfrm>
          <a:off x="582506" y="261442"/>
          <a:ext cx="3547850" cy="3547850"/>
        </a:xfrm>
        <a:gradFill rotWithShape="0">
          <a:gsLst>
            <a:gs pos="0">
              <a:srgbClr val="9BBB59">
                <a:shade val="51000"/>
                <a:satMod val="130000"/>
              </a:srgbClr>
            </a:gs>
            <a:gs pos="80000">
              <a:srgbClr val="9BBB59">
                <a:shade val="93000"/>
                <a:satMod val="130000"/>
                <a:alpha val="71000"/>
              </a:srgbClr>
            </a:gs>
            <a:gs pos="100000">
              <a:srgbClr val="9BBB59">
                <a:shade val="94000"/>
                <a:satMod val="135000"/>
                <a:alpha val="52000"/>
              </a:srgbClr>
            </a:gs>
          </a:gsLst>
          <a:lin ang="27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US" sz="1000" dirty="0" smtClean="0">
              <a:ln w="12700">
                <a:solidFill>
                  <a:sysClr val="window" lastClr="FFFFFF">
                    <a:alpha val="0"/>
                  </a:sysClr>
                </a:solidFill>
                <a:prstDash val="solid"/>
              </a:ln>
              <a:solidFill>
                <a:sysClr val="windowText" lastClr="000000"/>
              </a:solidFill>
              <a:effectLst/>
              <a:latin typeface="Segoe Semibold" pitchFamily="34" charset="0"/>
              <a:ea typeface="+mn-ea"/>
              <a:cs typeface="+mn-cs"/>
            </a:rPr>
            <a:t>Service Management</a:t>
          </a:r>
          <a:endParaRPr lang="en-US" sz="1000" dirty="0">
            <a:solidFill>
              <a:sysClr val="windowText" lastClr="000000"/>
            </a:solidFill>
            <a:effectLst/>
            <a:latin typeface="Calibri"/>
            <a:ea typeface="+mn-ea"/>
            <a:cs typeface="+mn-cs"/>
          </a:endParaRPr>
        </a:p>
      </dgm:t>
    </dgm:pt>
    <dgm:pt modelId="{75801984-02A4-4AFE-8AAC-ED45BFDDC0BF}" type="parTrans" cxnId="{06A0774A-D906-4612-8633-E06AE5CB246B}">
      <dgm:prSet/>
      <dgm:spPr/>
      <dgm:t>
        <a:bodyPr/>
        <a:lstStyle/>
        <a:p>
          <a:endParaRPr lang="en-US"/>
        </a:p>
      </dgm:t>
    </dgm:pt>
    <dgm:pt modelId="{4DAB1BB4-1465-41BF-874E-FDEB68F3E053}" type="sibTrans" cxnId="{06A0774A-D906-4612-8633-E06AE5CB246B}">
      <dgm:prSet/>
      <dgm:spPr/>
      <dgm:t>
        <a:bodyPr/>
        <a:lstStyle/>
        <a:p>
          <a:endParaRPr lang="en-US"/>
        </a:p>
      </dgm:t>
    </dgm:pt>
    <dgm:pt modelId="{6488A305-0755-45A8-BF96-1945B9A0F1E5}">
      <dgm:prSet phldrT="[Text]" custT="1">
        <dgm:style>
          <a:lnRef idx="0">
            <a:schemeClr val="accent1"/>
          </a:lnRef>
          <a:fillRef idx="3">
            <a:schemeClr val="accent1"/>
          </a:fillRef>
          <a:effectRef idx="3">
            <a:schemeClr val="accent1"/>
          </a:effectRef>
          <a:fontRef idx="minor">
            <a:schemeClr val="lt1"/>
          </a:fontRef>
        </dgm:style>
      </dgm:prSet>
      <dgm:spPr>
        <a:xfrm>
          <a:off x="208412" y="425833"/>
          <a:ext cx="4172661" cy="3547850"/>
        </a:xfrm>
        <a:gradFill rotWithShape="0">
          <a:gsLst>
            <a:gs pos="0">
              <a:srgbClr val="8064A2">
                <a:shade val="51000"/>
                <a:satMod val="130000"/>
              </a:srgbClr>
            </a:gs>
            <a:gs pos="80000">
              <a:srgbClr val="8064A2">
                <a:shade val="93000"/>
                <a:satMod val="130000"/>
                <a:alpha val="70000"/>
              </a:srgbClr>
            </a:gs>
            <a:gs pos="100000">
              <a:srgbClr val="8064A2">
                <a:shade val="94000"/>
                <a:satMod val="135000"/>
                <a:alpha val="58000"/>
              </a:srgbClr>
            </a:gs>
          </a:gsLst>
          <a:lin ang="27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lIns="0" tIns="0" rIns="0" bIns="0"/>
        <a:lstStyle/>
        <a:p>
          <a:r>
            <a:rPr lang="en-US" sz="1000" dirty="0" smtClean="0">
              <a:ln w="12700">
                <a:solidFill>
                  <a:sysClr val="window" lastClr="FFFFFF">
                    <a:alpha val="0"/>
                  </a:sysClr>
                </a:solidFill>
                <a:prstDash val="solid"/>
              </a:ln>
              <a:solidFill>
                <a:sysClr val="windowText" lastClr="000000"/>
              </a:solidFill>
              <a:effectLst>
                <a:outerShdw blurRad="38100" dist="38100" dir="2700000" algn="tl">
                  <a:srgbClr val="000000">
                    <a:alpha val="43137"/>
                  </a:srgbClr>
                </a:outerShdw>
              </a:effectLst>
              <a:latin typeface="Segoe Semibold" pitchFamily="34" charset="0"/>
              <a:ea typeface="+mn-ea"/>
              <a:cs typeface="+mn-cs"/>
            </a:rPr>
            <a:t>Configuration</a:t>
          </a:r>
          <a:r>
            <a:rPr lang="en-US" sz="1000" dirty="0" smtClean="0">
              <a:ln w="12700">
                <a:solidFill>
                  <a:sysClr val="window" lastClr="FFFFFF">
                    <a:alpha val="0"/>
                  </a:sysClr>
                </a:solidFill>
                <a:prstDash val="solid"/>
              </a:ln>
              <a:solidFill>
                <a:sysClr val="window" lastClr="FFFFFF"/>
              </a:solidFill>
              <a:effectLst>
                <a:outerShdw blurRad="38100" dist="38100" dir="2700000" algn="tl">
                  <a:srgbClr val="000000">
                    <a:alpha val="43137"/>
                  </a:srgbClr>
                </a:outerShdw>
              </a:effectLst>
              <a:latin typeface="Segoe Semibold" pitchFamily="34" charset="0"/>
              <a:ea typeface="+mn-ea"/>
              <a:cs typeface="+mn-cs"/>
            </a:rPr>
            <a:t> </a:t>
          </a:r>
          <a:endParaRPr lang="en-US" sz="1000" dirty="0">
            <a:solidFill>
              <a:sysClr val="window" lastClr="FFFFFF"/>
            </a:solidFill>
            <a:effectLst>
              <a:outerShdw blurRad="38100" dist="38100" dir="2700000" algn="tl">
                <a:srgbClr val="000000">
                  <a:alpha val="43137"/>
                </a:srgbClr>
              </a:outerShdw>
            </a:effectLst>
            <a:latin typeface="Calibri"/>
            <a:ea typeface="+mn-ea"/>
            <a:cs typeface="+mn-cs"/>
          </a:endParaRPr>
        </a:p>
      </dgm:t>
    </dgm:pt>
    <dgm:pt modelId="{988BC3EF-EFAE-4C9F-9170-E37719D40522}" type="parTrans" cxnId="{BBAFF910-D67A-49E7-AE1A-236B77F97C3C}">
      <dgm:prSet/>
      <dgm:spPr/>
      <dgm:t>
        <a:bodyPr/>
        <a:lstStyle/>
        <a:p>
          <a:endParaRPr lang="en-US"/>
        </a:p>
      </dgm:t>
    </dgm:pt>
    <dgm:pt modelId="{2E6D8301-C425-4328-BA2A-118EA9A8C45D}" type="sibTrans" cxnId="{BBAFF910-D67A-49E7-AE1A-236B77F97C3C}">
      <dgm:prSet/>
      <dgm:spPr/>
      <dgm:t>
        <a:bodyPr/>
        <a:lstStyle/>
        <a:p>
          <a:endParaRPr lang="en-US"/>
        </a:p>
      </dgm:t>
    </dgm:pt>
    <dgm:pt modelId="{C08415AD-75F7-49DD-9C94-99BF6B609B30}">
      <dgm:prSet phldrT="[Text]" custT="1"/>
      <dgm:spPr>
        <a:xfrm>
          <a:off x="452418" y="356052"/>
          <a:ext cx="3547850" cy="3547850"/>
        </a:xfrm>
        <a:gradFill rotWithShape="0">
          <a:gsLst>
            <a:gs pos="16000">
              <a:srgbClr val="A27400"/>
            </a:gs>
            <a:gs pos="87000">
              <a:srgbClr val="F79646">
                <a:shade val="93000"/>
                <a:satMod val="130000"/>
              </a:srgbClr>
            </a:gs>
            <a:gs pos="100000">
              <a:srgbClr val="F79646">
                <a:shade val="94000"/>
                <a:satMod val="135000"/>
              </a:srgbClr>
            </a:gs>
          </a:gsLst>
          <a:lin ang="2700000" scaled="0"/>
        </a:gradFill>
        <a:ln w="25400" cap="flat" cmpd="sng" algn="ctr">
          <a:noFill/>
          <a:prstDash val="solid"/>
        </a:ln>
        <a:effectLst/>
        <a:scene3d>
          <a:camera prst="orthographicFront"/>
          <a:lightRig rig="threePt" dir="t"/>
        </a:scene3d>
        <a:sp3d>
          <a:bevelT h="38100" prst="coolSlant"/>
        </a:sp3d>
      </dgm:spPr>
      <dgm:t>
        <a:bodyPr/>
        <a:lstStyle/>
        <a:p>
          <a:r>
            <a:rPr lang="en-US" sz="1050" dirty="0" smtClean="0">
              <a:ln w="12700">
                <a:solidFill>
                  <a:sysClr val="window" lastClr="FFFFFF">
                    <a:alpha val="0"/>
                  </a:sysClr>
                </a:solidFill>
                <a:prstDash val="solid"/>
              </a:ln>
              <a:solidFill>
                <a:sysClr val="windowText" lastClr="000000"/>
              </a:solidFill>
              <a:effectLst>
                <a:outerShdw blurRad="38100" dist="38100" dir="2700000" algn="tl">
                  <a:srgbClr val="000000">
                    <a:alpha val="43137"/>
                  </a:srgbClr>
                </a:outerShdw>
              </a:effectLst>
              <a:latin typeface="Segoe Semibold" pitchFamily="34" charset="0"/>
              <a:ea typeface="+mn-ea"/>
              <a:cs typeface="+mn-cs"/>
            </a:rPr>
            <a:t>Monitoring</a:t>
          </a:r>
          <a:endParaRPr lang="en-US" sz="1050" dirty="0">
            <a:solidFill>
              <a:sysClr val="windowText" lastClr="000000"/>
            </a:solidFill>
            <a:effectLst>
              <a:outerShdw blurRad="38100" dist="38100" dir="2700000" algn="tl">
                <a:srgbClr val="000000">
                  <a:alpha val="43137"/>
                </a:srgbClr>
              </a:outerShdw>
            </a:effectLst>
            <a:latin typeface="Calibri"/>
            <a:ea typeface="+mn-ea"/>
            <a:cs typeface="+mn-cs"/>
          </a:endParaRPr>
        </a:p>
      </dgm:t>
    </dgm:pt>
    <dgm:pt modelId="{DF2821AB-9041-4F1B-99C3-E97A6E68DA6C}" type="parTrans" cxnId="{E6D2CE37-3C69-4F45-AB3F-6F524FFBA16F}">
      <dgm:prSet/>
      <dgm:spPr/>
      <dgm:t>
        <a:bodyPr/>
        <a:lstStyle/>
        <a:p>
          <a:endParaRPr lang="en-US"/>
        </a:p>
      </dgm:t>
    </dgm:pt>
    <dgm:pt modelId="{23FDA28B-3844-4E7B-9474-4059AD72DE7C}" type="sibTrans" cxnId="{E6D2CE37-3C69-4F45-AB3F-6F524FFBA16F}">
      <dgm:prSet/>
      <dgm:spPr/>
      <dgm:t>
        <a:bodyPr/>
        <a:lstStyle/>
        <a:p>
          <a:endParaRPr lang="en-US"/>
        </a:p>
      </dgm:t>
    </dgm:pt>
    <dgm:pt modelId="{51051078-4DD0-4089-9167-BD0B3102DF2A}">
      <dgm:prSet phldrT="[Text]" custT="1">
        <dgm:style>
          <a:lnRef idx="0">
            <a:schemeClr val="accent2"/>
          </a:lnRef>
          <a:fillRef idx="3">
            <a:schemeClr val="accent2"/>
          </a:fillRef>
          <a:effectRef idx="3">
            <a:schemeClr val="accent2"/>
          </a:effectRef>
          <a:fontRef idx="minor">
            <a:schemeClr val="lt1"/>
          </a:fontRef>
        </dgm:style>
      </dgm:prSet>
      <dgm:spPr>
        <a:xfrm>
          <a:off x="612916" y="356052"/>
          <a:ext cx="3547850" cy="3547850"/>
        </a:xfrm>
        <a:gradFill rotWithShape="0">
          <a:gsLst>
            <a:gs pos="0">
              <a:srgbClr val="C0504D">
                <a:shade val="51000"/>
                <a:satMod val="130000"/>
              </a:srgbClr>
            </a:gs>
            <a:gs pos="80000">
              <a:srgbClr val="4F81BD">
                <a:lumMod val="75000"/>
              </a:srgbClr>
            </a:gs>
            <a:gs pos="100000">
              <a:srgbClr val="C0504D">
                <a:shade val="94000"/>
                <a:satMod val="135000"/>
              </a:srgbClr>
            </a:gs>
          </a:gsLst>
          <a:lin ang="27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US" sz="1000" dirty="0" smtClean="0">
              <a:ln w="12700">
                <a:solidFill>
                  <a:sysClr val="window" lastClr="FFFFFF">
                    <a:alpha val="0"/>
                  </a:sysClr>
                </a:solidFill>
                <a:prstDash val="solid"/>
              </a:ln>
              <a:solidFill>
                <a:sysClr val="windowText" lastClr="000000"/>
              </a:solidFill>
              <a:effectLst>
                <a:outerShdw blurRad="38100" dist="38100" dir="2700000" algn="tl">
                  <a:srgbClr val="000000">
                    <a:alpha val="43137"/>
                  </a:srgbClr>
                </a:outerShdw>
              </a:effectLst>
              <a:latin typeface="Segoe Semibold" pitchFamily="34" charset="0"/>
              <a:ea typeface="+mn-ea"/>
              <a:cs typeface="+mn-cs"/>
            </a:rPr>
            <a:t>Provisioning</a:t>
          </a:r>
          <a:endParaRPr lang="en-US" sz="1000" dirty="0">
            <a:solidFill>
              <a:sysClr val="windowText" lastClr="000000"/>
            </a:solidFill>
            <a:effectLst>
              <a:outerShdw blurRad="38100" dist="38100" dir="2700000" algn="tl">
                <a:srgbClr val="000000">
                  <a:alpha val="43137"/>
                </a:srgbClr>
              </a:outerShdw>
            </a:effectLst>
            <a:latin typeface="Calibri"/>
            <a:ea typeface="+mn-ea"/>
            <a:cs typeface="+mn-cs"/>
          </a:endParaRPr>
        </a:p>
      </dgm:t>
    </dgm:pt>
    <dgm:pt modelId="{454C2065-06BF-4881-AF13-56F63D5BCF63}" type="sibTrans" cxnId="{F96CE386-CCA5-4C23-99FB-B139EB3C54E1}">
      <dgm:prSet/>
      <dgm:spPr/>
      <dgm:t>
        <a:bodyPr/>
        <a:lstStyle/>
        <a:p>
          <a:endParaRPr lang="en-US"/>
        </a:p>
      </dgm:t>
    </dgm:pt>
    <dgm:pt modelId="{2E4A67B4-5C1C-40F6-B34D-A4796D40E81B}" type="parTrans" cxnId="{F96CE386-CCA5-4C23-99FB-B139EB3C54E1}">
      <dgm:prSet/>
      <dgm:spPr/>
      <dgm:t>
        <a:bodyPr/>
        <a:lstStyle/>
        <a:p>
          <a:endParaRPr lang="en-US"/>
        </a:p>
      </dgm:t>
    </dgm:pt>
    <dgm:pt modelId="{0C0A132B-9DAD-42BC-B730-8DF2D6146658}">
      <dgm:prSet phldrT="[Text]" custT="1">
        <dgm:style>
          <a:lnRef idx="0">
            <a:schemeClr val="accent5"/>
          </a:lnRef>
          <a:fillRef idx="3">
            <a:schemeClr val="accent5"/>
          </a:fillRef>
          <a:effectRef idx="3">
            <a:schemeClr val="accent5"/>
          </a:effectRef>
          <a:fontRef idx="minor">
            <a:schemeClr val="lt1"/>
          </a:fontRef>
        </dgm:style>
      </dgm:prSet>
      <dgm:spPr>
        <a:xfrm>
          <a:off x="482829" y="261442"/>
          <a:ext cx="3547850" cy="3547850"/>
        </a:xfrm>
        <a:gradFill rotWithShape="0">
          <a:gsLst>
            <a:gs pos="0">
              <a:srgbClr val="4F81BD">
                <a:shade val="51000"/>
                <a:satMod val="130000"/>
              </a:srgbClr>
            </a:gs>
            <a:gs pos="66000">
              <a:srgbClr val="4F81BD">
                <a:shade val="93000"/>
                <a:satMod val="130000"/>
              </a:srgbClr>
            </a:gs>
            <a:gs pos="100000">
              <a:srgbClr val="4F81BD">
                <a:shade val="94000"/>
                <a:satMod val="135000"/>
                <a:alpha val="63000"/>
              </a:srgbClr>
            </a:gs>
          </a:gsLst>
          <a:lin ang="27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r>
            <a:rPr lang="en-US" sz="1000" dirty="0" smtClean="0">
              <a:ln w="12700">
                <a:solidFill>
                  <a:sysClr val="window" lastClr="FFFFFF">
                    <a:alpha val="0"/>
                  </a:sysClr>
                </a:solidFill>
                <a:prstDash val="solid"/>
              </a:ln>
              <a:solidFill>
                <a:sysClr val="windowText" lastClr="000000"/>
              </a:solidFill>
              <a:effectLst>
                <a:outerShdw blurRad="38100" dist="38100" dir="2700000" algn="tl">
                  <a:srgbClr val="000000">
                    <a:alpha val="43137"/>
                  </a:srgbClr>
                </a:outerShdw>
              </a:effectLst>
              <a:latin typeface="Segoe Semibold" pitchFamily="34" charset="0"/>
              <a:ea typeface="+mn-ea"/>
              <a:cs typeface="+mn-cs"/>
            </a:rPr>
            <a:t>Protection</a:t>
          </a:r>
          <a:endParaRPr lang="en-US" sz="1000" dirty="0">
            <a:solidFill>
              <a:sysClr val="windowText" lastClr="000000"/>
            </a:solidFill>
            <a:effectLst>
              <a:outerShdw blurRad="38100" dist="38100" dir="2700000" algn="tl">
                <a:srgbClr val="000000">
                  <a:alpha val="43137"/>
                </a:srgbClr>
              </a:outerShdw>
            </a:effectLst>
            <a:latin typeface="Calibri"/>
            <a:ea typeface="+mn-ea"/>
            <a:cs typeface="+mn-cs"/>
          </a:endParaRPr>
        </a:p>
      </dgm:t>
    </dgm:pt>
    <dgm:pt modelId="{308A913F-29F0-4B8A-B359-F0D32643FB9A}" type="sibTrans" cxnId="{2C41B265-B431-465D-BF4C-79D134471639}">
      <dgm:prSet/>
      <dgm:spPr/>
      <dgm:t>
        <a:bodyPr/>
        <a:lstStyle/>
        <a:p>
          <a:endParaRPr lang="en-US"/>
        </a:p>
      </dgm:t>
    </dgm:pt>
    <dgm:pt modelId="{68029E3D-5DDC-4E3D-8A99-1FDD242BC478}" type="parTrans" cxnId="{2C41B265-B431-465D-BF4C-79D134471639}">
      <dgm:prSet/>
      <dgm:spPr/>
      <dgm:t>
        <a:bodyPr/>
        <a:lstStyle/>
        <a:p>
          <a:endParaRPr lang="en-US"/>
        </a:p>
      </dgm:t>
    </dgm:pt>
    <dgm:pt modelId="{9B1E5CC2-21EC-4E48-B6A7-1E1AFB2A2AE5}" type="pres">
      <dgm:prSet presAssocID="{AF6FD37B-7353-4EC0-8DCD-182DB8E39C4D}" presName="compositeShape" presStyleCnt="0">
        <dgm:presLayoutVars>
          <dgm:chMax val="7"/>
          <dgm:dir/>
          <dgm:resizeHandles val="exact"/>
        </dgm:presLayoutVars>
      </dgm:prSet>
      <dgm:spPr/>
    </dgm:pt>
    <dgm:pt modelId="{4E683B28-2F39-45AC-8E12-88ED4D3DA1BF}" type="pres">
      <dgm:prSet presAssocID="{AF6FD37B-7353-4EC0-8DCD-182DB8E39C4D}" presName="wedge1" presStyleLbl="node1" presStyleIdx="0" presStyleCnt="5"/>
      <dgm:spPr>
        <a:prstGeom prst="pie">
          <a:avLst>
            <a:gd name="adj1" fmla="val 16200000"/>
            <a:gd name="adj2" fmla="val 20520000"/>
          </a:avLst>
        </a:prstGeom>
      </dgm:spPr>
      <dgm:t>
        <a:bodyPr/>
        <a:lstStyle/>
        <a:p>
          <a:endParaRPr lang="en-US"/>
        </a:p>
      </dgm:t>
    </dgm:pt>
    <dgm:pt modelId="{5BF252F7-2EC9-4C46-8315-040717FE6EFE}" type="pres">
      <dgm:prSet presAssocID="{AF6FD37B-7353-4EC0-8DCD-182DB8E39C4D}" presName="dummy1a" presStyleCnt="0"/>
      <dgm:spPr/>
    </dgm:pt>
    <dgm:pt modelId="{D4D5DD7A-157B-447A-B754-816FED6A5533}" type="pres">
      <dgm:prSet presAssocID="{AF6FD37B-7353-4EC0-8DCD-182DB8E39C4D}" presName="dummy1b" presStyleCnt="0"/>
      <dgm:spPr/>
    </dgm:pt>
    <dgm:pt modelId="{BAB78E2A-E1D7-4315-A055-91C7C4FC21A9}" type="pres">
      <dgm:prSet presAssocID="{AF6FD37B-7353-4EC0-8DCD-182DB8E39C4D}" presName="wedge1Tx" presStyleLbl="node1" presStyleIdx="0" presStyleCnt="5">
        <dgm:presLayoutVars>
          <dgm:chMax val="0"/>
          <dgm:chPref val="0"/>
          <dgm:bulletEnabled val="1"/>
        </dgm:presLayoutVars>
      </dgm:prSet>
      <dgm:spPr/>
      <dgm:t>
        <a:bodyPr/>
        <a:lstStyle/>
        <a:p>
          <a:endParaRPr lang="en-US"/>
        </a:p>
      </dgm:t>
    </dgm:pt>
    <dgm:pt modelId="{D09BE494-DBD2-43D2-AFB6-BFDAF2107D1B}" type="pres">
      <dgm:prSet presAssocID="{AF6FD37B-7353-4EC0-8DCD-182DB8E39C4D}" presName="wedge2" presStyleLbl="node1" presStyleIdx="1" presStyleCnt="5"/>
      <dgm:spPr>
        <a:prstGeom prst="pie">
          <a:avLst>
            <a:gd name="adj1" fmla="val 20520000"/>
            <a:gd name="adj2" fmla="val 3240000"/>
          </a:avLst>
        </a:prstGeom>
      </dgm:spPr>
      <dgm:t>
        <a:bodyPr/>
        <a:lstStyle/>
        <a:p>
          <a:endParaRPr lang="en-US"/>
        </a:p>
      </dgm:t>
    </dgm:pt>
    <dgm:pt modelId="{DEF9D2F0-19A2-4A4F-B684-A06F0527F596}" type="pres">
      <dgm:prSet presAssocID="{AF6FD37B-7353-4EC0-8DCD-182DB8E39C4D}" presName="dummy2a" presStyleCnt="0"/>
      <dgm:spPr/>
    </dgm:pt>
    <dgm:pt modelId="{7C3FA37E-9EF3-47DC-9F16-AA12DAD00F64}" type="pres">
      <dgm:prSet presAssocID="{AF6FD37B-7353-4EC0-8DCD-182DB8E39C4D}" presName="dummy2b" presStyleCnt="0"/>
      <dgm:spPr/>
    </dgm:pt>
    <dgm:pt modelId="{271328A5-69D0-4BB3-A34A-15382B24A64D}" type="pres">
      <dgm:prSet presAssocID="{AF6FD37B-7353-4EC0-8DCD-182DB8E39C4D}" presName="wedge2Tx" presStyleLbl="node1" presStyleIdx="1" presStyleCnt="5">
        <dgm:presLayoutVars>
          <dgm:chMax val="0"/>
          <dgm:chPref val="0"/>
          <dgm:bulletEnabled val="1"/>
        </dgm:presLayoutVars>
      </dgm:prSet>
      <dgm:spPr/>
      <dgm:t>
        <a:bodyPr/>
        <a:lstStyle/>
        <a:p>
          <a:endParaRPr lang="en-US"/>
        </a:p>
      </dgm:t>
    </dgm:pt>
    <dgm:pt modelId="{E779F631-6FCD-4FF0-8C12-81663AB82704}" type="pres">
      <dgm:prSet presAssocID="{AF6FD37B-7353-4EC0-8DCD-182DB8E39C4D}" presName="wedge3" presStyleLbl="node1" presStyleIdx="2" presStyleCnt="5" custScaleX="117611" custLinFactNeighborX="-334" custLinFactNeighborY="324"/>
      <dgm:spPr>
        <a:prstGeom prst="pie">
          <a:avLst>
            <a:gd name="adj1" fmla="val 3240000"/>
            <a:gd name="adj2" fmla="val 7560000"/>
          </a:avLst>
        </a:prstGeom>
      </dgm:spPr>
      <dgm:t>
        <a:bodyPr/>
        <a:lstStyle/>
        <a:p>
          <a:endParaRPr lang="en-US"/>
        </a:p>
      </dgm:t>
    </dgm:pt>
    <dgm:pt modelId="{3C90EFB9-589B-41B4-BE78-17B490AE8D8C}" type="pres">
      <dgm:prSet presAssocID="{AF6FD37B-7353-4EC0-8DCD-182DB8E39C4D}" presName="dummy3a" presStyleCnt="0"/>
      <dgm:spPr/>
    </dgm:pt>
    <dgm:pt modelId="{E94EB5E9-7DD6-4F41-AB20-3184A22CA9E4}" type="pres">
      <dgm:prSet presAssocID="{AF6FD37B-7353-4EC0-8DCD-182DB8E39C4D}" presName="dummy3b" presStyleCnt="0"/>
      <dgm:spPr/>
    </dgm:pt>
    <dgm:pt modelId="{2B7F7202-27D2-4A4A-9C84-63E10982FE5A}" type="pres">
      <dgm:prSet presAssocID="{AF6FD37B-7353-4EC0-8DCD-182DB8E39C4D}" presName="wedge3Tx" presStyleLbl="node1" presStyleIdx="2" presStyleCnt="5">
        <dgm:presLayoutVars>
          <dgm:chMax val="0"/>
          <dgm:chPref val="0"/>
          <dgm:bulletEnabled val="1"/>
        </dgm:presLayoutVars>
      </dgm:prSet>
      <dgm:spPr/>
      <dgm:t>
        <a:bodyPr/>
        <a:lstStyle/>
        <a:p>
          <a:endParaRPr lang="en-US"/>
        </a:p>
      </dgm:t>
    </dgm:pt>
    <dgm:pt modelId="{57BE9798-62AD-4595-9913-161D01A26046}" type="pres">
      <dgm:prSet presAssocID="{AF6FD37B-7353-4EC0-8DCD-182DB8E39C4D}" presName="wedge4" presStyleLbl="node1" presStyleIdx="3" presStyleCnt="5"/>
      <dgm:spPr>
        <a:prstGeom prst="pie">
          <a:avLst>
            <a:gd name="adj1" fmla="val 7560000"/>
            <a:gd name="adj2" fmla="val 11880000"/>
          </a:avLst>
        </a:prstGeom>
      </dgm:spPr>
      <dgm:t>
        <a:bodyPr/>
        <a:lstStyle/>
        <a:p>
          <a:endParaRPr lang="en-US"/>
        </a:p>
      </dgm:t>
    </dgm:pt>
    <dgm:pt modelId="{95984CDB-9C2B-4C33-9013-0415F411317C}" type="pres">
      <dgm:prSet presAssocID="{AF6FD37B-7353-4EC0-8DCD-182DB8E39C4D}" presName="dummy4a" presStyleCnt="0"/>
      <dgm:spPr/>
    </dgm:pt>
    <dgm:pt modelId="{2006D854-E24A-46DF-90CA-EFFE51B86A9A}" type="pres">
      <dgm:prSet presAssocID="{AF6FD37B-7353-4EC0-8DCD-182DB8E39C4D}" presName="dummy4b" presStyleCnt="0"/>
      <dgm:spPr/>
    </dgm:pt>
    <dgm:pt modelId="{648734EE-BD49-4F3C-A395-FA89A15C8B2D}" type="pres">
      <dgm:prSet presAssocID="{AF6FD37B-7353-4EC0-8DCD-182DB8E39C4D}" presName="wedge4Tx" presStyleLbl="node1" presStyleIdx="3" presStyleCnt="5">
        <dgm:presLayoutVars>
          <dgm:chMax val="0"/>
          <dgm:chPref val="0"/>
          <dgm:bulletEnabled val="1"/>
        </dgm:presLayoutVars>
      </dgm:prSet>
      <dgm:spPr/>
      <dgm:t>
        <a:bodyPr/>
        <a:lstStyle/>
        <a:p>
          <a:endParaRPr lang="en-US"/>
        </a:p>
      </dgm:t>
    </dgm:pt>
    <dgm:pt modelId="{6CF42F59-B534-4462-8090-F26660D37D09}" type="pres">
      <dgm:prSet presAssocID="{AF6FD37B-7353-4EC0-8DCD-182DB8E39C4D}" presName="wedge5" presStyleLbl="node1" presStyleIdx="4" presStyleCnt="5"/>
      <dgm:spPr>
        <a:prstGeom prst="pie">
          <a:avLst>
            <a:gd name="adj1" fmla="val 11880000"/>
            <a:gd name="adj2" fmla="val 16200000"/>
          </a:avLst>
        </a:prstGeom>
      </dgm:spPr>
      <dgm:t>
        <a:bodyPr/>
        <a:lstStyle/>
        <a:p>
          <a:endParaRPr lang="en-US"/>
        </a:p>
      </dgm:t>
    </dgm:pt>
    <dgm:pt modelId="{F820D4D2-8CE4-4FC5-8323-9D2F4D56EC98}" type="pres">
      <dgm:prSet presAssocID="{AF6FD37B-7353-4EC0-8DCD-182DB8E39C4D}" presName="dummy5a" presStyleCnt="0"/>
      <dgm:spPr/>
    </dgm:pt>
    <dgm:pt modelId="{E25B9F81-56BC-44DF-8E9E-A6546959B1A3}" type="pres">
      <dgm:prSet presAssocID="{AF6FD37B-7353-4EC0-8DCD-182DB8E39C4D}" presName="dummy5b" presStyleCnt="0"/>
      <dgm:spPr/>
    </dgm:pt>
    <dgm:pt modelId="{5CDF3054-949B-4044-B22C-95635D23F1C7}" type="pres">
      <dgm:prSet presAssocID="{AF6FD37B-7353-4EC0-8DCD-182DB8E39C4D}" presName="wedge5Tx" presStyleLbl="node1" presStyleIdx="4" presStyleCnt="5">
        <dgm:presLayoutVars>
          <dgm:chMax val="0"/>
          <dgm:chPref val="0"/>
          <dgm:bulletEnabled val="1"/>
        </dgm:presLayoutVars>
      </dgm:prSet>
      <dgm:spPr/>
      <dgm:t>
        <a:bodyPr/>
        <a:lstStyle/>
        <a:p>
          <a:endParaRPr lang="en-US"/>
        </a:p>
      </dgm:t>
    </dgm:pt>
    <dgm:pt modelId="{F509C47D-9EBF-44F8-B928-E509612DB537}" type="pres">
      <dgm:prSet presAssocID="{4DAB1BB4-1465-41BF-874E-FDEB68F3E053}" presName="arrowWedge1" presStyleLbl="fgSibTrans2D1" presStyleIdx="0" presStyleCnt="5">
        <dgm:style>
          <a:lnRef idx="0">
            <a:schemeClr val="accent3"/>
          </a:lnRef>
          <a:fillRef idx="3">
            <a:schemeClr val="accent3"/>
          </a:fillRef>
          <a:effectRef idx="3">
            <a:schemeClr val="accent3"/>
          </a:effectRef>
          <a:fontRef idx="minor">
            <a:schemeClr val="lt1"/>
          </a:fontRef>
        </dgm:style>
      </dgm:prSet>
      <dgm:spPr>
        <a:xfrm>
          <a:off x="362710" y="41813"/>
          <a:ext cx="3987107" cy="3987107"/>
        </a:xfrm>
        <a:prstGeom prst="circularArrow">
          <a:avLst>
            <a:gd name="adj1" fmla="val 5085"/>
            <a:gd name="adj2" fmla="val 327528"/>
            <a:gd name="adj3" fmla="val 20192361"/>
            <a:gd name="adj4" fmla="val 16200324"/>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5414E31A-F597-440B-BEF9-A1198307DA31}" type="pres">
      <dgm:prSet presAssocID="{454C2065-06BF-4881-AF13-56F63D5BCF63}" presName="arrowWedge2" presStyleLbl="fgSibTrans2D1" presStyleIdx="1" presStyleCnt="5">
        <dgm:style>
          <a:lnRef idx="0">
            <a:schemeClr val="accent2"/>
          </a:lnRef>
          <a:fillRef idx="3">
            <a:schemeClr val="accent2"/>
          </a:fillRef>
          <a:effectRef idx="3">
            <a:schemeClr val="accent2"/>
          </a:effectRef>
          <a:fontRef idx="minor">
            <a:schemeClr val="lt1"/>
          </a:fontRef>
        </dgm:style>
      </dgm:prSet>
      <dgm:spPr>
        <a:xfrm>
          <a:off x="393533" y="136392"/>
          <a:ext cx="3987107" cy="3987107"/>
        </a:xfrm>
        <a:prstGeom prst="circularArrow">
          <a:avLst>
            <a:gd name="adj1" fmla="val 5085"/>
            <a:gd name="adj2" fmla="val 327528"/>
            <a:gd name="adj3" fmla="val 2912753"/>
            <a:gd name="adj4" fmla="val 20519953"/>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D3A946B7-FE1F-4934-B7E6-B96CF6A63412}" type="pres">
      <dgm:prSet presAssocID="{2E6D8301-C425-4328-BA2A-118EA9A8C45D}" presName="arrowWedge3" presStyleLbl="fgSibTrans2D1" presStyleIdx="2" presStyleCnt="5">
        <dgm:style>
          <a:lnRef idx="0">
            <a:schemeClr val="accent1"/>
          </a:lnRef>
          <a:fillRef idx="3">
            <a:schemeClr val="accent1"/>
          </a:fillRef>
          <a:effectRef idx="3">
            <a:schemeClr val="accent1"/>
          </a:effectRef>
          <a:fontRef idx="minor">
            <a:schemeClr val="lt1"/>
          </a:fontRef>
        </dgm:style>
      </dgm:prSet>
      <dgm:spPr>
        <a:xfrm>
          <a:off x="297461" y="206351"/>
          <a:ext cx="3987107" cy="3987107"/>
        </a:xfrm>
        <a:prstGeom prst="circularArrow">
          <a:avLst>
            <a:gd name="adj1" fmla="val 5085"/>
            <a:gd name="adj2" fmla="val 327528"/>
            <a:gd name="adj3" fmla="val 7232777"/>
            <a:gd name="adj4" fmla="val 3239695"/>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4F76B353-DB20-4998-9450-BE4D61433618}" type="pres">
      <dgm:prSet presAssocID="{23FDA28B-3844-4E7B-9474-4059AD72DE7C}" presName="arrowWedge4" presStyleLbl="fgSibTrans2D1" presStyleIdx="3" presStyleCnt="5">
        <dgm:style>
          <a:lnRef idx="0">
            <a:schemeClr val="accent4"/>
          </a:lnRef>
          <a:fillRef idx="3">
            <a:schemeClr val="accent4"/>
          </a:fillRef>
          <a:effectRef idx="3">
            <a:schemeClr val="accent4"/>
          </a:effectRef>
          <a:fontRef idx="minor">
            <a:schemeClr val="lt1"/>
          </a:fontRef>
        </dgm:style>
      </dgm:prSet>
      <dgm:spPr>
        <a:xfrm>
          <a:off x="232545" y="136392"/>
          <a:ext cx="3987107" cy="3987107"/>
        </a:xfrm>
        <a:prstGeom prst="circularArrow">
          <a:avLst>
            <a:gd name="adj1" fmla="val 5085"/>
            <a:gd name="adj2" fmla="val 327528"/>
            <a:gd name="adj3" fmla="val 11552519"/>
            <a:gd name="adj4" fmla="val 7559718"/>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EF5369E9-910F-4E6B-9E91-52154089FD5F}" type="pres">
      <dgm:prSet presAssocID="{308A913F-29F0-4B8A-B359-F0D32643FB9A}" presName="arrowWedge5" presStyleLbl="fgSibTrans2D1" presStyleIdx="4" presStyleCnt="5">
        <dgm:style>
          <a:lnRef idx="0">
            <a:schemeClr val="accent5"/>
          </a:lnRef>
          <a:fillRef idx="3">
            <a:schemeClr val="accent5"/>
          </a:fillRef>
          <a:effectRef idx="3">
            <a:schemeClr val="accent5"/>
          </a:effectRef>
          <a:fontRef idx="minor">
            <a:schemeClr val="lt1"/>
          </a:fontRef>
        </dgm:style>
      </dgm:prSet>
      <dgm:spPr>
        <a:xfrm>
          <a:off x="263367" y="41813"/>
          <a:ext cx="3987107" cy="3987107"/>
        </a:xfrm>
        <a:prstGeom prst="circularArrow">
          <a:avLst>
            <a:gd name="adj1" fmla="val 5085"/>
            <a:gd name="adj2" fmla="val 327528"/>
            <a:gd name="adj3" fmla="val 15872148"/>
            <a:gd name="adj4" fmla="val 11880111"/>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US"/>
        </a:p>
      </dgm:t>
    </dgm:pt>
  </dgm:ptLst>
  <dgm:cxnLst>
    <dgm:cxn modelId="{D03A0648-6E95-42EE-83E2-12C6B12713CF}" type="presOf" srcId="{800435E3-6DB8-478D-90D4-A348F0546A9A}" destId="{BAB78E2A-E1D7-4315-A055-91C7C4FC21A9}" srcOrd="1" destOrd="0" presId="urn:microsoft.com/office/officeart/2005/8/layout/cycle8"/>
    <dgm:cxn modelId="{B725281C-719E-42D0-8DCD-153849D38432}" type="presOf" srcId="{C08415AD-75F7-49DD-9C94-99BF6B609B30}" destId="{57BE9798-62AD-4595-9913-161D01A26046}" srcOrd="0" destOrd="0" presId="urn:microsoft.com/office/officeart/2005/8/layout/cycle8"/>
    <dgm:cxn modelId="{F96CE386-CCA5-4C23-99FB-B139EB3C54E1}" srcId="{AF6FD37B-7353-4EC0-8DCD-182DB8E39C4D}" destId="{51051078-4DD0-4089-9167-BD0B3102DF2A}" srcOrd="1" destOrd="0" parTransId="{2E4A67B4-5C1C-40F6-B34D-A4796D40E81B}" sibTransId="{454C2065-06BF-4881-AF13-56F63D5BCF63}"/>
    <dgm:cxn modelId="{BBAFF910-D67A-49E7-AE1A-236B77F97C3C}" srcId="{AF6FD37B-7353-4EC0-8DCD-182DB8E39C4D}" destId="{6488A305-0755-45A8-BF96-1945B9A0F1E5}" srcOrd="2" destOrd="0" parTransId="{988BC3EF-EFAE-4C9F-9170-E37719D40522}" sibTransId="{2E6D8301-C425-4328-BA2A-118EA9A8C45D}"/>
    <dgm:cxn modelId="{909851A2-8422-49EE-9BDC-028A1302BA79}" type="presOf" srcId="{0C0A132B-9DAD-42BC-B730-8DF2D6146658}" destId="{6CF42F59-B534-4462-8090-F26660D37D09}" srcOrd="0" destOrd="0" presId="urn:microsoft.com/office/officeart/2005/8/layout/cycle8"/>
    <dgm:cxn modelId="{E6D2CE37-3C69-4F45-AB3F-6F524FFBA16F}" srcId="{AF6FD37B-7353-4EC0-8DCD-182DB8E39C4D}" destId="{C08415AD-75F7-49DD-9C94-99BF6B609B30}" srcOrd="3" destOrd="0" parTransId="{DF2821AB-9041-4F1B-99C3-E97A6E68DA6C}" sibTransId="{23FDA28B-3844-4E7B-9474-4059AD72DE7C}"/>
    <dgm:cxn modelId="{3D6FF24C-A261-47AC-B137-3D306040F068}" type="presOf" srcId="{0C0A132B-9DAD-42BC-B730-8DF2D6146658}" destId="{5CDF3054-949B-4044-B22C-95635D23F1C7}" srcOrd="1" destOrd="0" presId="urn:microsoft.com/office/officeart/2005/8/layout/cycle8"/>
    <dgm:cxn modelId="{4C65CA47-7678-47BB-8B67-A5B4F1B44D46}" type="presOf" srcId="{6488A305-0755-45A8-BF96-1945B9A0F1E5}" destId="{2B7F7202-27D2-4A4A-9C84-63E10982FE5A}" srcOrd="1" destOrd="0" presId="urn:microsoft.com/office/officeart/2005/8/layout/cycle8"/>
    <dgm:cxn modelId="{6CAC43CC-EDC4-41AB-86A8-22F932615C7B}" type="presOf" srcId="{800435E3-6DB8-478D-90D4-A348F0546A9A}" destId="{4E683B28-2F39-45AC-8E12-88ED4D3DA1BF}" srcOrd="0" destOrd="0" presId="urn:microsoft.com/office/officeart/2005/8/layout/cycle8"/>
    <dgm:cxn modelId="{6CF6BC17-15E1-4BAF-B3F7-3E64120C3D8C}" type="presOf" srcId="{C08415AD-75F7-49DD-9C94-99BF6B609B30}" destId="{648734EE-BD49-4F3C-A395-FA89A15C8B2D}" srcOrd="1" destOrd="0" presId="urn:microsoft.com/office/officeart/2005/8/layout/cycle8"/>
    <dgm:cxn modelId="{390E1AB5-B6D2-4564-B184-E432372C8ADA}" type="presOf" srcId="{6488A305-0755-45A8-BF96-1945B9A0F1E5}" destId="{E779F631-6FCD-4FF0-8C12-81663AB82704}" srcOrd="0" destOrd="0" presId="urn:microsoft.com/office/officeart/2005/8/layout/cycle8"/>
    <dgm:cxn modelId="{A135F60B-31E7-4EBB-8588-F7FF864EFCB8}" type="presOf" srcId="{AF6FD37B-7353-4EC0-8DCD-182DB8E39C4D}" destId="{9B1E5CC2-21EC-4E48-B6A7-1E1AFB2A2AE5}" srcOrd="0" destOrd="0" presId="urn:microsoft.com/office/officeart/2005/8/layout/cycle8"/>
    <dgm:cxn modelId="{D2602EDD-0EF5-47B9-BA57-E7C1CB4B7F8B}" type="presOf" srcId="{51051078-4DD0-4089-9167-BD0B3102DF2A}" destId="{271328A5-69D0-4BB3-A34A-15382B24A64D}" srcOrd="1" destOrd="0" presId="urn:microsoft.com/office/officeart/2005/8/layout/cycle8"/>
    <dgm:cxn modelId="{2C41B265-B431-465D-BF4C-79D134471639}" srcId="{AF6FD37B-7353-4EC0-8DCD-182DB8E39C4D}" destId="{0C0A132B-9DAD-42BC-B730-8DF2D6146658}" srcOrd="4" destOrd="0" parTransId="{68029E3D-5DDC-4E3D-8A99-1FDD242BC478}" sibTransId="{308A913F-29F0-4B8A-B359-F0D32643FB9A}"/>
    <dgm:cxn modelId="{06A0774A-D906-4612-8633-E06AE5CB246B}" srcId="{AF6FD37B-7353-4EC0-8DCD-182DB8E39C4D}" destId="{800435E3-6DB8-478D-90D4-A348F0546A9A}" srcOrd="0" destOrd="0" parTransId="{75801984-02A4-4AFE-8AAC-ED45BFDDC0BF}" sibTransId="{4DAB1BB4-1465-41BF-874E-FDEB68F3E053}"/>
    <dgm:cxn modelId="{E1D0DEA4-9E18-4973-8D0E-0AA70E94C09A}" type="presOf" srcId="{51051078-4DD0-4089-9167-BD0B3102DF2A}" destId="{D09BE494-DBD2-43D2-AFB6-BFDAF2107D1B}" srcOrd="0" destOrd="0" presId="urn:microsoft.com/office/officeart/2005/8/layout/cycle8"/>
    <dgm:cxn modelId="{6E3DA154-B5D8-4A1A-AB19-278AA7C3B75D}" type="presParOf" srcId="{9B1E5CC2-21EC-4E48-B6A7-1E1AFB2A2AE5}" destId="{4E683B28-2F39-45AC-8E12-88ED4D3DA1BF}" srcOrd="0" destOrd="0" presId="urn:microsoft.com/office/officeart/2005/8/layout/cycle8"/>
    <dgm:cxn modelId="{3A328519-2609-4EA1-9886-B3A0A3C407EE}" type="presParOf" srcId="{9B1E5CC2-21EC-4E48-B6A7-1E1AFB2A2AE5}" destId="{5BF252F7-2EC9-4C46-8315-040717FE6EFE}" srcOrd="1" destOrd="0" presId="urn:microsoft.com/office/officeart/2005/8/layout/cycle8"/>
    <dgm:cxn modelId="{FE9BAC76-BAEF-4C6B-BFD9-2F597FCDD2E7}" type="presParOf" srcId="{9B1E5CC2-21EC-4E48-B6A7-1E1AFB2A2AE5}" destId="{D4D5DD7A-157B-447A-B754-816FED6A5533}" srcOrd="2" destOrd="0" presId="urn:microsoft.com/office/officeart/2005/8/layout/cycle8"/>
    <dgm:cxn modelId="{8654F8E8-FB0C-412D-AC75-0BFBF3B020A4}" type="presParOf" srcId="{9B1E5CC2-21EC-4E48-B6A7-1E1AFB2A2AE5}" destId="{BAB78E2A-E1D7-4315-A055-91C7C4FC21A9}" srcOrd="3" destOrd="0" presId="urn:microsoft.com/office/officeart/2005/8/layout/cycle8"/>
    <dgm:cxn modelId="{298C708B-056A-4AEC-88EA-C03368BD799C}" type="presParOf" srcId="{9B1E5CC2-21EC-4E48-B6A7-1E1AFB2A2AE5}" destId="{D09BE494-DBD2-43D2-AFB6-BFDAF2107D1B}" srcOrd="4" destOrd="0" presId="urn:microsoft.com/office/officeart/2005/8/layout/cycle8"/>
    <dgm:cxn modelId="{E1419207-B1DA-406A-A34F-EC8309D11AD6}" type="presParOf" srcId="{9B1E5CC2-21EC-4E48-B6A7-1E1AFB2A2AE5}" destId="{DEF9D2F0-19A2-4A4F-B684-A06F0527F596}" srcOrd="5" destOrd="0" presId="urn:microsoft.com/office/officeart/2005/8/layout/cycle8"/>
    <dgm:cxn modelId="{914CBFEA-8C47-4411-8465-73CC7A51C27F}" type="presParOf" srcId="{9B1E5CC2-21EC-4E48-B6A7-1E1AFB2A2AE5}" destId="{7C3FA37E-9EF3-47DC-9F16-AA12DAD00F64}" srcOrd="6" destOrd="0" presId="urn:microsoft.com/office/officeart/2005/8/layout/cycle8"/>
    <dgm:cxn modelId="{67F6E3EF-F29E-4537-BEC4-C523BBAFA5CE}" type="presParOf" srcId="{9B1E5CC2-21EC-4E48-B6A7-1E1AFB2A2AE5}" destId="{271328A5-69D0-4BB3-A34A-15382B24A64D}" srcOrd="7" destOrd="0" presId="urn:microsoft.com/office/officeart/2005/8/layout/cycle8"/>
    <dgm:cxn modelId="{6DC505CE-EFA6-40CB-B9CD-47C78DC820EB}" type="presParOf" srcId="{9B1E5CC2-21EC-4E48-B6A7-1E1AFB2A2AE5}" destId="{E779F631-6FCD-4FF0-8C12-81663AB82704}" srcOrd="8" destOrd="0" presId="urn:microsoft.com/office/officeart/2005/8/layout/cycle8"/>
    <dgm:cxn modelId="{7BD87E0F-E2F2-4AB7-8902-9C0A7606C710}" type="presParOf" srcId="{9B1E5CC2-21EC-4E48-B6A7-1E1AFB2A2AE5}" destId="{3C90EFB9-589B-41B4-BE78-17B490AE8D8C}" srcOrd="9" destOrd="0" presId="urn:microsoft.com/office/officeart/2005/8/layout/cycle8"/>
    <dgm:cxn modelId="{8DC7C249-7D60-4D83-8155-A218D3D56389}" type="presParOf" srcId="{9B1E5CC2-21EC-4E48-B6A7-1E1AFB2A2AE5}" destId="{E94EB5E9-7DD6-4F41-AB20-3184A22CA9E4}" srcOrd="10" destOrd="0" presId="urn:microsoft.com/office/officeart/2005/8/layout/cycle8"/>
    <dgm:cxn modelId="{E0DFF0C9-A019-4C63-B7C9-C52781102DE6}" type="presParOf" srcId="{9B1E5CC2-21EC-4E48-B6A7-1E1AFB2A2AE5}" destId="{2B7F7202-27D2-4A4A-9C84-63E10982FE5A}" srcOrd="11" destOrd="0" presId="urn:microsoft.com/office/officeart/2005/8/layout/cycle8"/>
    <dgm:cxn modelId="{A35EBC44-0CB7-4EAD-BC85-7E2AB075193F}" type="presParOf" srcId="{9B1E5CC2-21EC-4E48-B6A7-1E1AFB2A2AE5}" destId="{57BE9798-62AD-4595-9913-161D01A26046}" srcOrd="12" destOrd="0" presId="urn:microsoft.com/office/officeart/2005/8/layout/cycle8"/>
    <dgm:cxn modelId="{2738DF55-0300-49E5-8D48-5B680D2C0E44}" type="presParOf" srcId="{9B1E5CC2-21EC-4E48-B6A7-1E1AFB2A2AE5}" destId="{95984CDB-9C2B-4C33-9013-0415F411317C}" srcOrd="13" destOrd="0" presId="urn:microsoft.com/office/officeart/2005/8/layout/cycle8"/>
    <dgm:cxn modelId="{9308C966-7587-46FD-8BA9-33491855E75E}" type="presParOf" srcId="{9B1E5CC2-21EC-4E48-B6A7-1E1AFB2A2AE5}" destId="{2006D854-E24A-46DF-90CA-EFFE51B86A9A}" srcOrd="14" destOrd="0" presId="urn:microsoft.com/office/officeart/2005/8/layout/cycle8"/>
    <dgm:cxn modelId="{891CB8A3-B4C9-4797-86A2-445C92981809}" type="presParOf" srcId="{9B1E5CC2-21EC-4E48-B6A7-1E1AFB2A2AE5}" destId="{648734EE-BD49-4F3C-A395-FA89A15C8B2D}" srcOrd="15" destOrd="0" presId="urn:microsoft.com/office/officeart/2005/8/layout/cycle8"/>
    <dgm:cxn modelId="{896BCCE8-999A-4951-81B4-B16AB23604E5}" type="presParOf" srcId="{9B1E5CC2-21EC-4E48-B6A7-1E1AFB2A2AE5}" destId="{6CF42F59-B534-4462-8090-F26660D37D09}" srcOrd="16" destOrd="0" presId="urn:microsoft.com/office/officeart/2005/8/layout/cycle8"/>
    <dgm:cxn modelId="{9660F8E4-4795-415A-8BB8-677FE0643C19}" type="presParOf" srcId="{9B1E5CC2-21EC-4E48-B6A7-1E1AFB2A2AE5}" destId="{F820D4D2-8CE4-4FC5-8323-9D2F4D56EC98}" srcOrd="17" destOrd="0" presId="urn:microsoft.com/office/officeart/2005/8/layout/cycle8"/>
    <dgm:cxn modelId="{F43F00A4-9C6C-4853-88DD-051C3322C599}" type="presParOf" srcId="{9B1E5CC2-21EC-4E48-B6A7-1E1AFB2A2AE5}" destId="{E25B9F81-56BC-44DF-8E9E-A6546959B1A3}" srcOrd="18" destOrd="0" presId="urn:microsoft.com/office/officeart/2005/8/layout/cycle8"/>
    <dgm:cxn modelId="{8B571B8E-33EE-4489-A87C-F15FBC23CFE3}" type="presParOf" srcId="{9B1E5CC2-21EC-4E48-B6A7-1E1AFB2A2AE5}" destId="{5CDF3054-949B-4044-B22C-95635D23F1C7}" srcOrd="19" destOrd="0" presId="urn:microsoft.com/office/officeart/2005/8/layout/cycle8"/>
    <dgm:cxn modelId="{8689AC37-F553-4BBE-8C67-EB3962E56DF7}" type="presParOf" srcId="{9B1E5CC2-21EC-4E48-B6A7-1E1AFB2A2AE5}" destId="{F509C47D-9EBF-44F8-B928-E509612DB537}" srcOrd="20" destOrd="0" presId="urn:microsoft.com/office/officeart/2005/8/layout/cycle8"/>
    <dgm:cxn modelId="{CC8FE590-17E5-44CF-B079-90FB20AA1439}" type="presParOf" srcId="{9B1E5CC2-21EC-4E48-B6A7-1E1AFB2A2AE5}" destId="{5414E31A-F597-440B-BEF9-A1198307DA31}" srcOrd="21" destOrd="0" presId="urn:microsoft.com/office/officeart/2005/8/layout/cycle8"/>
    <dgm:cxn modelId="{EFA946F6-C7ED-4308-91D2-E5611E6F9226}" type="presParOf" srcId="{9B1E5CC2-21EC-4E48-B6A7-1E1AFB2A2AE5}" destId="{D3A946B7-FE1F-4934-B7E6-B96CF6A63412}" srcOrd="22" destOrd="0" presId="urn:microsoft.com/office/officeart/2005/8/layout/cycle8"/>
    <dgm:cxn modelId="{030911F1-BF6F-4241-86EC-EA9790F6BDED}" type="presParOf" srcId="{9B1E5CC2-21EC-4E48-B6A7-1E1AFB2A2AE5}" destId="{4F76B353-DB20-4998-9450-BE4D61433618}" srcOrd="23" destOrd="0" presId="urn:microsoft.com/office/officeart/2005/8/layout/cycle8"/>
    <dgm:cxn modelId="{E68218E0-C75E-4632-B7E3-9AE7FBAF9A1B}" type="presParOf" srcId="{9B1E5CC2-21EC-4E48-B6A7-1E1AFB2A2AE5}" destId="{EF5369E9-910F-4E6B-9E91-52154089FD5F}" srcOrd="24" destOrd="0" presId="urn:microsoft.com/office/officeart/2005/8/layout/cycle8"/>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683B28-2F39-45AC-8E12-88ED4D3DA1BF}">
      <dsp:nvSpPr>
        <dsp:cNvPr id="0" name=""/>
        <dsp:cNvSpPr/>
      </dsp:nvSpPr>
      <dsp:spPr>
        <a:xfrm>
          <a:off x="317700" y="595642"/>
          <a:ext cx="2907064" cy="2907064"/>
        </a:xfrm>
        <a:prstGeom prst="pie">
          <a:avLst>
            <a:gd name="adj1" fmla="val 16200000"/>
            <a:gd name="adj2" fmla="val 20520000"/>
          </a:avLst>
        </a:prstGeom>
        <a:gradFill rotWithShape="0">
          <a:gsLst>
            <a:gs pos="0">
              <a:srgbClr val="9BBB59">
                <a:shade val="51000"/>
                <a:satMod val="130000"/>
              </a:srgbClr>
            </a:gs>
            <a:gs pos="80000">
              <a:srgbClr val="9BBB59">
                <a:shade val="93000"/>
                <a:satMod val="130000"/>
                <a:alpha val="71000"/>
              </a:srgbClr>
            </a:gs>
            <a:gs pos="100000">
              <a:srgbClr val="9BBB59">
                <a:shade val="94000"/>
                <a:satMod val="135000"/>
                <a:alpha val="52000"/>
              </a:srgbClr>
            </a:gs>
          </a:gsLst>
          <a:lin ang="27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ln w="12700">
                <a:solidFill>
                  <a:sysClr val="window" lastClr="FFFFFF">
                    <a:alpha val="0"/>
                  </a:sysClr>
                </a:solidFill>
                <a:prstDash val="solid"/>
              </a:ln>
              <a:solidFill>
                <a:sysClr val="windowText" lastClr="000000"/>
              </a:solidFill>
              <a:effectLst/>
              <a:latin typeface="Segoe Semibold" pitchFamily="34" charset="0"/>
              <a:ea typeface="+mn-ea"/>
              <a:cs typeface="+mn-cs"/>
            </a:rPr>
            <a:t>Service Management</a:t>
          </a:r>
          <a:endParaRPr lang="en-US" sz="1000" kern="1200" dirty="0">
            <a:solidFill>
              <a:sysClr val="windowText" lastClr="000000"/>
            </a:solidFill>
            <a:effectLst/>
            <a:latin typeface="Calibri"/>
            <a:ea typeface="+mn-ea"/>
            <a:cs typeface="+mn-cs"/>
          </a:endParaRPr>
        </a:p>
      </dsp:txBody>
      <dsp:txXfrm>
        <a:off x="1834219" y="1084306"/>
        <a:ext cx="934413" cy="622942"/>
      </dsp:txXfrm>
    </dsp:sp>
    <dsp:sp modelId="{D09BE494-DBD2-43D2-AFB6-BFDAF2107D1B}">
      <dsp:nvSpPr>
        <dsp:cNvPr id="0" name=""/>
        <dsp:cNvSpPr/>
      </dsp:nvSpPr>
      <dsp:spPr>
        <a:xfrm>
          <a:off x="342618" y="673164"/>
          <a:ext cx="2907064" cy="2907064"/>
        </a:xfrm>
        <a:prstGeom prst="pie">
          <a:avLst>
            <a:gd name="adj1" fmla="val 20520000"/>
            <a:gd name="adj2" fmla="val 3240000"/>
          </a:avLst>
        </a:prstGeom>
        <a:gradFill rotWithShape="0">
          <a:gsLst>
            <a:gs pos="0">
              <a:srgbClr val="C0504D">
                <a:shade val="51000"/>
                <a:satMod val="130000"/>
              </a:srgbClr>
            </a:gs>
            <a:gs pos="80000">
              <a:srgbClr val="4F81BD">
                <a:lumMod val="75000"/>
              </a:srgbClr>
            </a:gs>
            <a:gs pos="100000">
              <a:srgbClr val="C0504D">
                <a:shade val="94000"/>
                <a:satMod val="135000"/>
              </a:srgbClr>
            </a:gs>
          </a:gsLst>
          <a:lin ang="27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ln w="12700">
                <a:solidFill>
                  <a:sysClr val="window" lastClr="FFFFFF">
                    <a:alpha val="0"/>
                  </a:sysClr>
                </a:solidFill>
                <a:prstDash val="solid"/>
              </a:ln>
              <a:solidFill>
                <a:sysClr val="windowText" lastClr="000000"/>
              </a:solidFill>
              <a:effectLst>
                <a:outerShdw blurRad="38100" dist="38100" dir="2700000" algn="tl">
                  <a:srgbClr val="000000">
                    <a:alpha val="43137"/>
                  </a:srgbClr>
                </a:outerShdw>
              </a:effectLst>
              <a:latin typeface="Segoe Semibold" pitchFamily="34" charset="0"/>
              <a:ea typeface="+mn-ea"/>
              <a:cs typeface="+mn-cs"/>
            </a:rPr>
            <a:t>Provisioning</a:t>
          </a:r>
          <a:endParaRPr lang="en-US" sz="1000" kern="1200" dirty="0">
            <a:solidFill>
              <a:sysClr val="windowText" lastClr="000000"/>
            </a:solidFill>
            <a:effectLst>
              <a:outerShdw blurRad="38100" dist="38100" dir="2700000" algn="tl">
                <a:srgbClr val="000000">
                  <a:alpha val="43137"/>
                </a:srgbClr>
              </a:outerShdw>
            </a:effectLst>
            <a:latin typeface="Calibri"/>
            <a:ea typeface="+mn-ea"/>
            <a:cs typeface="+mn-cs"/>
          </a:endParaRPr>
        </a:p>
      </dsp:txBody>
      <dsp:txXfrm>
        <a:off x="2214906" y="2001416"/>
        <a:ext cx="865197" cy="692158"/>
      </dsp:txXfrm>
    </dsp:sp>
    <dsp:sp modelId="{E779F631-6FCD-4FF0-8C12-81663AB82704}">
      <dsp:nvSpPr>
        <dsp:cNvPr id="0" name=""/>
        <dsp:cNvSpPr/>
      </dsp:nvSpPr>
      <dsp:spPr>
        <a:xfrm>
          <a:off x="11172" y="730342"/>
          <a:ext cx="3419027" cy="2907064"/>
        </a:xfrm>
        <a:prstGeom prst="pie">
          <a:avLst>
            <a:gd name="adj1" fmla="val 3240000"/>
            <a:gd name="adj2" fmla="val 7560000"/>
          </a:avLst>
        </a:prstGeom>
        <a:gradFill rotWithShape="0">
          <a:gsLst>
            <a:gs pos="0">
              <a:srgbClr val="8064A2">
                <a:shade val="51000"/>
                <a:satMod val="130000"/>
              </a:srgbClr>
            </a:gs>
            <a:gs pos="80000">
              <a:srgbClr val="8064A2">
                <a:shade val="93000"/>
                <a:satMod val="130000"/>
                <a:alpha val="70000"/>
              </a:srgbClr>
            </a:gs>
            <a:gs pos="100000">
              <a:srgbClr val="8064A2">
                <a:shade val="94000"/>
                <a:satMod val="135000"/>
                <a:alpha val="58000"/>
              </a:srgbClr>
            </a:gs>
          </a:gsLst>
          <a:lin ang="27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r>
            <a:rPr lang="en-US" sz="1000" kern="1200" dirty="0" smtClean="0">
              <a:ln w="12700">
                <a:solidFill>
                  <a:sysClr val="window" lastClr="FFFFFF">
                    <a:alpha val="0"/>
                  </a:sysClr>
                </a:solidFill>
                <a:prstDash val="solid"/>
              </a:ln>
              <a:solidFill>
                <a:sysClr val="windowText" lastClr="000000"/>
              </a:solidFill>
              <a:effectLst>
                <a:outerShdw blurRad="38100" dist="38100" dir="2700000" algn="tl">
                  <a:srgbClr val="000000">
                    <a:alpha val="43137"/>
                  </a:srgbClr>
                </a:outerShdw>
              </a:effectLst>
              <a:latin typeface="Segoe Semibold" pitchFamily="34" charset="0"/>
              <a:ea typeface="+mn-ea"/>
              <a:cs typeface="+mn-cs"/>
            </a:rPr>
            <a:t>Configuration</a:t>
          </a:r>
          <a:r>
            <a:rPr lang="en-US" sz="1000" kern="1200" dirty="0" smtClean="0">
              <a:ln w="12700">
                <a:solidFill>
                  <a:sysClr val="window" lastClr="FFFFFF">
                    <a:alpha val="0"/>
                  </a:sysClr>
                </a:solidFill>
                <a:prstDash val="solid"/>
              </a:ln>
              <a:solidFill>
                <a:sysClr val="window" lastClr="FFFFFF"/>
              </a:solidFill>
              <a:effectLst>
                <a:outerShdw blurRad="38100" dist="38100" dir="2700000" algn="tl">
                  <a:srgbClr val="000000">
                    <a:alpha val="43137"/>
                  </a:srgbClr>
                </a:outerShdw>
              </a:effectLst>
              <a:latin typeface="Segoe Semibold" pitchFamily="34" charset="0"/>
              <a:ea typeface="+mn-ea"/>
              <a:cs typeface="+mn-cs"/>
            </a:rPr>
            <a:t> </a:t>
          </a:r>
          <a:endParaRPr lang="en-US" sz="1000" kern="1200" dirty="0">
            <a:solidFill>
              <a:sysClr val="window" lastClr="FFFFFF"/>
            </a:solidFill>
            <a:effectLst>
              <a:outerShdw blurRad="38100" dist="38100" dir="2700000" algn="tl">
                <a:srgbClr val="000000">
                  <a:alpha val="43137"/>
                </a:srgbClr>
              </a:outerShdw>
            </a:effectLst>
            <a:latin typeface="Calibri"/>
            <a:ea typeface="+mn-ea"/>
            <a:cs typeface="+mn-cs"/>
          </a:endParaRPr>
        </a:p>
      </dsp:txBody>
      <dsp:txXfrm>
        <a:off x="1232253" y="2772209"/>
        <a:ext cx="976865" cy="761374"/>
      </dsp:txXfrm>
    </dsp:sp>
    <dsp:sp modelId="{57BE9798-62AD-4595-9913-161D01A26046}">
      <dsp:nvSpPr>
        <dsp:cNvPr id="0" name=""/>
        <dsp:cNvSpPr/>
      </dsp:nvSpPr>
      <dsp:spPr>
        <a:xfrm>
          <a:off x="211108" y="673164"/>
          <a:ext cx="2907064" cy="2907064"/>
        </a:xfrm>
        <a:prstGeom prst="pie">
          <a:avLst>
            <a:gd name="adj1" fmla="val 7560000"/>
            <a:gd name="adj2" fmla="val 11880000"/>
          </a:avLst>
        </a:prstGeom>
        <a:gradFill rotWithShape="0">
          <a:gsLst>
            <a:gs pos="16000">
              <a:srgbClr val="A27400"/>
            </a:gs>
            <a:gs pos="87000">
              <a:srgbClr val="F79646">
                <a:shade val="93000"/>
                <a:satMod val="130000"/>
              </a:srgbClr>
            </a:gs>
            <a:gs pos="100000">
              <a:srgbClr val="F79646">
                <a:shade val="94000"/>
                <a:satMod val="135000"/>
              </a:srgbClr>
            </a:gs>
          </a:gsLst>
          <a:lin ang="2700000" scaled="0"/>
        </a:gradFill>
        <a:ln w="25400" cap="flat" cmpd="sng" algn="ctr">
          <a:noFill/>
          <a:prstDash val="solid"/>
        </a:ln>
        <a:effectLst/>
        <a:scene3d>
          <a:camera prst="orthographicFront"/>
          <a:lightRig rig="threePt" dir="t"/>
        </a:scene3d>
        <a:sp3d>
          <a:bevelT h="38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kern="1200" dirty="0" smtClean="0">
              <a:ln w="12700">
                <a:solidFill>
                  <a:sysClr val="window" lastClr="FFFFFF">
                    <a:alpha val="0"/>
                  </a:sysClr>
                </a:solidFill>
                <a:prstDash val="solid"/>
              </a:ln>
              <a:solidFill>
                <a:sysClr val="windowText" lastClr="000000"/>
              </a:solidFill>
              <a:effectLst>
                <a:outerShdw blurRad="38100" dist="38100" dir="2700000" algn="tl">
                  <a:srgbClr val="000000">
                    <a:alpha val="43137"/>
                  </a:srgbClr>
                </a:outerShdw>
              </a:effectLst>
              <a:latin typeface="Segoe Semibold" pitchFamily="34" charset="0"/>
              <a:ea typeface="+mn-ea"/>
              <a:cs typeface="+mn-cs"/>
            </a:rPr>
            <a:t>Monitoring</a:t>
          </a:r>
          <a:endParaRPr lang="en-US" sz="1050" kern="1200" dirty="0">
            <a:solidFill>
              <a:sysClr val="windowText" lastClr="000000"/>
            </a:solidFill>
            <a:effectLst>
              <a:outerShdw blurRad="38100" dist="38100" dir="2700000" algn="tl">
                <a:srgbClr val="000000">
                  <a:alpha val="43137"/>
                </a:srgbClr>
              </a:outerShdw>
            </a:effectLst>
            <a:latin typeface="Calibri"/>
            <a:ea typeface="+mn-ea"/>
            <a:cs typeface="+mn-cs"/>
          </a:endParaRPr>
        </a:p>
      </dsp:txBody>
      <dsp:txXfrm>
        <a:off x="380687" y="2001416"/>
        <a:ext cx="865197" cy="692158"/>
      </dsp:txXfrm>
    </dsp:sp>
    <dsp:sp modelId="{6CF42F59-B534-4462-8090-F26660D37D09}">
      <dsp:nvSpPr>
        <dsp:cNvPr id="0" name=""/>
        <dsp:cNvSpPr/>
      </dsp:nvSpPr>
      <dsp:spPr>
        <a:xfrm>
          <a:off x="236025" y="595642"/>
          <a:ext cx="2907064" cy="2907064"/>
        </a:xfrm>
        <a:prstGeom prst="pie">
          <a:avLst>
            <a:gd name="adj1" fmla="val 11880000"/>
            <a:gd name="adj2" fmla="val 16200000"/>
          </a:avLst>
        </a:prstGeom>
        <a:gradFill rotWithShape="0">
          <a:gsLst>
            <a:gs pos="0">
              <a:srgbClr val="4F81BD">
                <a:shade val="51000"/>
                <a:satMod val="130000"/>
              </a:srgbClr>
            </a:gs>
            <a:gs pos="66000">
              <a:srgbClr val="4F81BD">
                <a:shade val="93000"/>
                <a:satMod val="130000"/>
              </a:srgbClr>
            </a:gs>
            <a:gs pos="100000">
              <a:srgbClr val="4F81BD">
                <a:shade val="94000"/>
                <a:satMod val="135000"/>
                <a:alpha val="63000"/>
              </a:srgbClr>
            </a:gs>
          </a:gsLst>
          <a:lin ang="27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ln w="12700">
                <a:solidFill>
                  <a:sysClr val="window" lastClr="FFFFFF">
                    <a:alpha val="0"/>
                  </a:sysClr>
                </a:solidFill>
                <a:prstDash val="solid"/>
              </a:ln>
              <a:solidFill>
                <a:sysClr val="windowText" lastClr="000000"/>
              </a:solidFill>
              <a:effectLst>
                <a:outerShdw blurRad="38100" dist="38100" dir="2700000" algn="tl">
                  <a:srgbClr val="000000">
                    <a:alpha val="43137"/>
                  </a:srgbClr>
                </a:outerShdw>
              </a:effectLst>
              <a:latin typeface="Segoe Semibold" pitchFamily="34" charset="0"/>
              <a:ea typeface="+mn-ea"/>
              <a:cs typeface="+mn-cs"/>
            </a:rPr>
            <a:t>Protection</a:t>
          </a:r>
          <a:endParaRPr lang="en-US" sz="1000" kern="1200" dirty="0">
            <a:solidFill>
              <a:sysClr val="windowText" lastClr="000000"/>
            </a:solidFill>
            <a:effectLst>
              <a:outerShdw blurRad="38100" dist="38100" dir="2700000" algn="tl">
                <a:srgbClr val="000000">
                  <a:alpha val="43137"/>
                </a:srgbClr>
              </a:outerShdw>
            </a:effectLst>
            <a:latin typeface="Calibri"/>
            <a:ea typeface="+mn-ea"/>
            <a:cs typeface="+mn-cs"/>
          </a:endParaRPr>
        </a:p>
      </dsp:txBody>
      <dsp:txXfrm>
        <a:off x="692158" y="1084306"/>
        <a:ext cx="934413" cy="622942"/>
      </dsp:txXfrm>
    </dsp:sp>
    <dsp:sp modelId="{F509C47D-9EBF-44F8-B928-E509612DB537}">
      <dsp:nvSpPr>
        <dsp:cNvPr id="0" name=""/>
        <dsp:cNvSpPr/>
      </dsp:nvSpPr>
      <dsp:spPr>
        <a:xfrm>
          <a:off x="137602" y="415681"/>
          <a:ext cx="3266986" cy="3266986"/>
        </a:xfrm>
        <a:prstGeom prst="circularArrow">
          <a:avLst>
            <a:gd name="adj1" fmla="val 5085"/>
            <a:gd name="adj2" fmla="val 327528"/>
            <a:gd name="adj3" fmla="val 20192361"/>
            <a:gd name="adj4" fmla="val 16200324"/>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sp>
    <dsp:sp modelId="{5414E31A-F597-440B-BEF9-A1198307DA31}">
      <dsp:nvSpPr>
        <dsp:cNvPr id="0" name=""/>
        <dsp:cNvSpPr/>
      </dsp:nvSpPr>
      <dsp:spPr>
        <a:xfrm>
          <a:off x="162858" y="493178"/>
          <a:ext cx="3266986" cy="3266986"/>
        </a:xfrm>
        <a:prstGeom prst="circularArrow">
          <a:avLst>
            <a:gd name="adj1" fmla="val 5085"/>
            <a:gd name="adj2" fmla="val 327528"/>
            <a:gd name="adj3" fmla="val 2912753"/>
            <a:gd name="adj4" fmla="val 20519953"/>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sp>
    <dsp:sp modelId="{D3A946B7-FE1F-4934-B7E6-B96CF6A63412}">
      <dsp:nvSpPr>
        <dsp:cNvPr id="0" name=""/>
        <dsp:cNvSpPr/>
      </dsp:nvSpPr>
      <dsp:spPr>
        <a:xfrm>
          <a:off x="84022" y="550501"/>
          <a:ext cx="3266986" cy="3266986"/>
        </a:xfrm>
        <a:prstGeom prst="circularArrow">
          <a:avLst>
            <a:gd name="adj1" fmla="val 5085"/>
            <a:gd name="adj2" fmla="val 327528"/>
            <a:gd name="adj3" fmla="val 7232777"/>
            <a:gd name="adj4" fmla="val 3239695"/>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sp>
    <dsp:sp modelId="{4F76B353-DB20-4998-9450-BE4D61433618}">
      <dsp:nvSpPr>
        <dsp:cNvPr id="0" name=""/>
        <dsp:cNvSpPr/>
      </dsp:nvSpPr>
      <dsp:spPr>
        <a:xfrm>
          <a:off x="30946" y="493178"/>
          <a:ext cx="3266986" cy="3266986"/>
        </a:xfrm>
        <a:prstGeom prst="circularArrow">
          <a:avLst>
            <a:gd name="adj1" fmla="val 5085"/>
            <a:gd name="adj2" fmla="val 327528"/>
            <a:gd name="adj3" fmla="val 11552519"/>
            <a:gd name="adj4" fmla="val 7559718"/>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sp>
    <dsp:sp modelId="{EF5369E9-910F-4E6B-9E91-52154089FD5F}">
      <dsp:nvSpPr>
        <dsp:cNvPr id="0" name=""/>
        <dsp:cNvSpPr/>
      </dsp:nvSpPr>
      <dsp:spPr>
        <a:xfrm>
          <a:off x="56201" y="415681"/>
          <a:ext cx="3266986" cy="3266986"/>
        </a:xfrm>
        <a:prstGeom prst="circularArrow">
          <a:avLst>
            <a:gd name="adj1" fmla="val 5085"/>
            <a:gd name="adj2" fmla="val 327528"/>
            <a:gd name="adj3" fmla="val 15872148"/>
            <a:gd name="adj4" fmla="val 11880111"/>
            <a:gd name="adj5" fmla="val 5932"/>
          </a:avLst>
        </a:prstGeom>
        <a:solidFill>
          <a:srgbClr val="CF391B"/>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2825095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1542818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1966956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21671928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1426714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extLst>
      <p:ext uri="{BB962C8B-B14F-4D97-AF65-F5344CB8AC3E}">
        <p14:creationId xmlns:p14="http://schemas.microsoft.com/office/powerpoint/2010/main" val="1265009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7330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25</a:t>
            </a:fld>
            <a:endParaRPr lang="en-AU" dirty="0"/>
          </a:p>
        </p:txBody>
      </p:sp>
    </p:spTree>
    <p:extLst>
      <p:ext uri="{BB962C8B-B14F-4D97-AF65-F5344CB8AC3E}">
        <p14:creationId xmlns:p14="http://schemas.microsoft.com/office/powerpoint/2010/main" val="1844705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27</a:t>
            </a:fld>
            <a:endParaRPr lang="en-AU" dirty="0"/>
          </a:p>
        </p:txBody>
      </p:sp>
    </p:spTree>
    <p:extLst>
      <p:ext uri="{BB962C8B-B14F-4D97-AF65-F5344CB8AC3E}">
        <p14:creationId xmlns:p14="http://schemas.microsoft.com/office/powerpoint/2010/main" val="6791441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28</a:t>
            </a:fld>
            <a:endParaRPr lang="en-AU" dirty="0"/>
          </a:p>
        </p:txBody>
      </p:sp>
    </p:spTree>
    <p:extLst>
      <p:ext uri="{BB962C8B-B14F-4D97-AF65-F5344CB8AC3E}">
        <p14:creationId xmlns:p14="http://schemas.microsoft.com/office/powerpoint/2010/main" val="31883412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29</a:t>
            </a:fld>
            <a:endParaRPr lang="en-AU" dirty="0"/>
          </a:p>
        </p:txBody>
      </p:sp>
    </p:spTree>
    <p:extLst>
      <p:ext uri="{BB962C8B-B14F-4D97-AF65-F5344CB8AC3E}">
        <p14:creationId xmlns:p14="http://schemas.microsoft.com/office/powerpoint/2010/main" val="634904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342900" indent="-342900" defTabSz="457200">
              <a:spcBef>
                <a:spcPct val="20000"/>
              </a:spcBef>
              <a:buClr>
                <a:srgbClr val="003E74"/>
              </a:buClr>
              <a:buSzPct val="80000"/>
              <a:buFont typeface="Wingdings" charset="2"/>
              <a:buChar char="§"/>
            </a:pPr>
            <a:endParaRPr lang="en-US" sz="2400" dirty="0" smtClean="0">
              <a:solidFill>
                <a:srgbClr val="FFFFFF"/>
              </a:solidFill>
              <a:latin typeface="Arial"/>
              <a:cs typeface="Arial"/>
            </a:endParaRPr>
          </a:p>
        </p:txBody>
      </p:sp>
      <p:sp>
        <p:nvSpPr>
          <p:cNvPr id="4" name="Slide Number Placeholder 3"/>
          <p:cNvSpPr>
            <a:spLocks noGrp="1"/>
          </p:cNvSpPr>
          <p:nvPr>
            <p:ph type="sldNum" sz="quarter" idx="10"/>
          </p:nvPr>
        </p:nvSpPr>
        <p:spPr/>
        <p:txBody>
          <a:bodyPr/>
          <a:lstStyle/>
          <a:p>
            <a:fld id="{434AC48C-614D-46D0-90EB-1AE9301A1F8C}" type="slidenum">
              <a:rPr lang="en-AU" smtClean="0"/>
              <a:pPr/>
              <a:t>30</a:t>
            </a:fld>
            <a:endParaRPr lang="en-AU" dirty="0"/>
          </a:p>
        </p:txBody>
      </p:sp>
    </p:spTree>
    <p:extLst>
      <p:ext uri="{BB962C8B-B14F-4D97-AF65-F5344CB8AC3E}">
        <p14:creationId xmlns:p14="http://schemas.microsoft.com/office/powerpoint/2010/main" val="8939530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087524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D0DCD3-3B7D-49FC-B63D-31188274A712}" type="slidenum">
              <a:rPr lang="en-US">
                <a:solidFill>
                  <a:srgbClr val="000000"/>
                </a:solidFill>
                <a:cs typeface="Arial" charset="0"/>
              </a:rPr>
              <a:pPr fontAlgn="base">
                <a:spcBef>
                  <a:spcPct val="0"/>
                </a:spcBef>
                <a:spcAft>
                  <a:spcPct val="0"/>
                </a:spcAft>
              </a:pPr>
              <a:t>5</a:t>
            </a:fld>
            <a:endParaRPr lang="en-US">
              <a:solidFill>
                <a:srgbClr val="000000"/>
              </a:solidFill>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3079958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A3669F-7B84-48DB-9D38-5B300B942236}"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sz="1200" dirty="0">
              <a:latin typeface="+mn-lt"/>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2454691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19271421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359152"/>
            <a:ext cx="6994362"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57473" y="3886201"/>
            <a:ext cx="3313277" cy="461665"/>
          </a:xfrm>
        </p:spPr>
        <p:txBody>
          <a:bodyPr>
            <a:noAutofit/>
          </a:bodyPr>
          <a:lstStyle>
            <a:lvl1pPr marL="0" indent="0" algn="l" defTabSz="914363" rtl="0" eaLnBrk="1" latinLnBrk="0" hangingPunct="1">
              <a:lnSpc>
                <a:spcPct val="90000"/>
              </a:lnSpc>
              <a:spcBef>
                <a:spcPts val="0"/>
              </a:spcBef>
              <a:buSzPct val="85000"/>
              <a:buFontTx/>
              <a:buNone/>
              <a:defRPr kumimoji="0" lang="en-US" sz="3200" b="0" i="0" u="none" strike="noStrike" kern="1200" cap="none" spc="0" normalizeH="0" baseline="0" dirty="0">
                <a:ln>
                  <a:noFill/>
                </a:ln>
                <a:gradFill>
                  <a:gsLst>
                    <a:gs pos="0">
                      <a:srgbClr val="FFE784"/>
                    </a:gs>
                    <a:gs pos="100000">
                      <a:srgbClr val="FFE784"/>
                    </a:gs>
                  </a:gsLst>
                  <a:path path="rect">
                    <a:fillToRect l="100000" t="100000"/>
                  </a:path>
                </a:gra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391008" y="228600"/>
            <a:ext cx="836208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400" b="1" i="1" u="none" strike="noStrike" kern="1200" cap="none" spc="-642" normalizeH="0" baseline="0" noProof="0" dirty="0" smtClean="0">
                <a:ln w="11430"/>
                <a:gradFill>
                  <a:gsLst>
                    <a:gs pos="0">
                      <a:schemeClr val="tx1"/>
                    </a:gs>
                    <a:gs pos="88000">
                      <a:schemeClr val="tx1">
                        <a:alpha val="35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extLst>
      <p:ext uri="{BB962C8B-B14F-4D97-AF65-F5344CB8AC3E}">
        <p14:creationId xmlns:p14="http://schemas.microsoft.com/office/powerpoint/2010/main" val="116656968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diagramColors" Target="../diagrams/colors1.xml"/><Relationship Id="rId18" Type="http://schemas.openxmlformats.org/officeDocument/2006/relationships/image" Target="../media/image32.png"/><Relationship Id="rId26" Type="http://schemas.openxmlformats.org/officeDocument/2006/relationships/image" Target="../media/image17.png"/><Relationship Id="rId39" Type="http://schemas.openxmlformats.org/officeDocument/2006/relationships/image" Target="../media/image49.png"/><Relationship Id="rId3" Type="http://schemas.openxmlformats.org/officeDocument/2006/relationships/image" Target="../media/image23.png"/><Relationship Id="rId21" Type="http://schemas.openxmlformats.org/officeDocument/2006/relationships/image" Target="../media/image35.png"/><Relationship Id="rId34" Type="http://schemas.openxmlformats.org/officeDocument/2006/relationships/image" Target="../media/image44.png"/><Relationship Id="rId7" Type="http://schemas.openxmlformats.org/officeDocument/2006/relationships/image" Target="../media/image26.png"/><Relationship Id="rId12" Type="http://schemas.openxmlformats.org/officeDocument/2006/relationships/diagramQuickStyle" Target="../diagrams/quickStyle1.xml"/><Relationship Id="rId17" Type="http://schemas.openxmlformats.org/officeDocument/2006/relationships/image" Target="../media/image31.png"/><Relationship Id="rId25" Type="http://schemas.openxmlformats.org/officeDocument/2006/relationships/image" Target="../media/image38.png"/><Relationship Id="rId33" Type="http://schemas.openxmlformats.org/officeDocument/2006/relationships/image" Target="../media/image43.png"/><Relationship Id="rId38" Type="http://schemas.openxmlformats.org/officeDocument/2006/relationships/image" Target="../media/image48.png"/><Relationship Id="rId2" Type="http://schemas.openxmlformats.org/officeDocument/2006/relationships/notesSlide" Target="../notesSlides/notesSlide8.xml"/><Relationship Id="rId16" Type="http://schemas.openxmlformats.org/officeDocument/2006/relationships/image" Target="../media/image30.png"/><Relationship Id="rId20" Type="http://schemas.openxmlformats.org/officeDocument/2006/relationships/image" Target="../media/image34.png"/><Relationship Id="rId29" Type="http://schemas.openxmlformats.org/officeDocument/2006/relationships/image" Target="../media/image40.png"/><Relationship Id="rId41" Type="http://schemas.openxmlformats.org/officeDocument/2006/relationships/image" Target="../media/image50.png"/><Relationship Id="rId1" Type="http://schemas.openxmlformats.org/officeDocument/2006/relationships/slideLayout" Target="../slideLayouts/slideLayout8.xml"/><Relationship Id="rId6" Type="http://schemas.openxmlformats.org/officeDocument/2006/relationships/image" Target="../media/image25.png"/><Relationship Id="rId11" Type="http://schemas.openxmlformats.org/officeDocument/2006/relationships/diagramLayout" Target="../diagrams/layout1.xml"/><Relationship Id="rId24" Type="http://schemas.openxmlformats.org/officeDocument/2006/relationships/image" Target="../media/image37.png"/><Relationship Id="rId32" Type="http://schemas.openxmlformats.org/officeDocument/2006/relationships/image" Target="../media/image42.png"/><Relationship Id="rId37" Type="http://schemas.openxmlformats.org/officeDocument/2006/relationships/image" Target="../media/image47.png"/><Relationship Id="rId40" Type="http://schemas.microsoft.com/office/2007/relationships/hdphoto" Target="../media/hdphoto1.wdp"/><Relationship Id="rId5" Type="http://schemas.openxmlformats.org/officeDocument/2006/relationships/image" Target="../media/image12.png"/><Relationship Id="rId15" Type="http://schemas.openxmlformats.org/officeDocument/2006/relationships/image" Target="../media/image29.png"/><Relationship Id="rId23" Type="http://schemas.openxmlformats.org/officeDocument/2006/relationships/image" Target="../media/image13.png"/><Relationship Id="rId28" Type="http://schemas.openxmlformats.org/officeDocument/2006/relationships/image" Target="../media/image39.png"/><Relationship Id="rId36" Type="http://schemas.openxmlformats.org/officeDocument/2006/relationships/image" Target="../media/image46.png"/><Relationship Id="rId10" Type="http://schemas.openxmlformats.org/officeDocument/2006/relationships/diagramData" Target="../diagrams/data1.xml"/><Relationship Id="rId19" Type="http://schemas.openxmlformats.org/officeDocument/2006/relationships/image" Target="../media/image33.png"/><Relationship Id="rId31" Type="http://schemas.openxmlformats.org/officeDocument/2006/relationships/image" Target="../media/image15.png"/><Relationship Id="rId4" Type="http://schemas.openxmlformats.org/officeDocument/2006/relationships/image" Target="../media/image24.png"/><Relationship Id="rId9" Type="http://schemas.openxmlformats.org/officeDocument/2006/relationships/image" Target="../media/image28.png"/><Relationship Id="rId14" Type="http://schemas.microsoft.com/office/2007/relationships/diagramDrawing" Target="../diagrams/drawing1.xml"/><Relationship Id="rId22" Type="http://schemas.openxmlformats.org/officeDocument/2006/relationships/image" Target="../media/image36.png"/><Relationship Id="rId27" Type="http://schemas.openxmlformats.org/officeDocument/2006/relationships/image" Target="../media/image14.png"/><Relationship Id="rId30" Type="http://schemas.openxmlformats.org/officeDocument/2006/relationships/image" Target="../media/image41.png"/><Relationship Id="rId35" Type="http://schemas.openxmlformats.org/officeDocument/2006/relationships/image" Target="../media/image45.png"/></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18" Type="http://schemas.openxmlformats.org/officeDocument/2006/relationships/image" Target="../media/image67.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17" Type="http://schemas.openxmlformats.org/officeDocument/2006/relationships/image" Target="../media/image66.png"/><Relationship Id="rId2" Type="http://schemas.openxmlformats.org/officeDocument/2006/relationships/notesSlide" Target="../notesSlides/notesSlide11.xml"/><Relationship Id="rId16"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5" Type="http://schemas.openxmlformats.org/officeDocument/2006/relationships/image" Target="../media/image6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 Id="rId14" Type="http://schemas.openxmlformats.org/officeDocument/2006/relationships/image" Target="../media/image63.png"/></Relationships>
</file>

<file path=ppt/slides/_rels/slide1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2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79.png"/><Relationship Id="rId4" Type="http://schemas.openxmlformats.org/officeDocument/2006/relationships/image" Target="../media/image78.png"/></Relationships>
</file>

<file path=ppt/slides/_rels/slide2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88.png"/><Relationship Id="rId7" Type="http://schemas.openxmlformats.org/officeDocument/2006/relationships/image" Target="../media/image90.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89.png"/><Relationship Id="rId11" Type="http://schemas.openxmlformats.org/officeDocument/2006/relationships/image" Target="../media/image92.png"/><Relationship Id="rId5" Type="http://schemas.openxmlformats.org/officeDocument/2006/relationships/hyperlink" Target="http://technet.microsoft.com/en-au" TargetMode="External"/><Relationship Id="rId10" Type="http://schemas.openxmlformats.org/officeDocument/2006/relationships/image" Target="../media/image9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6.xml"/><Relationship Id="rId7" Type="http://schemas.openxmlformats.org/officeDocument/2006/relationships/image" Target="../media/image15.png"/><Relationship Id="rId12"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4.png"/><Relationship Id="rId11" Type="http://schemas.openxmlformats.org/officeDocument/2006/relationships/image" Target="../media/image11.emf"/><Relationship Id="rId5" Type="http://schemas.openxmlformats.org/officeDocument/2006/relationships/image" Target="../media/image13.png"/><Relationship Id="rId10" Type="http://schemas.openxmlformats.org/officeDocument/2006/relationships/oleObject" Target="file:///E:\Drawing1\Drawing\~Page-1\Database" TargetMode="External"/><Relationship Id="rId4" Type="http://schemas.openxmlformats.org/officeDocument/2006/relationships/image" Target="../media/image12.pn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0" name="Group 239"/>
          <p:cNvGrpSpPr>
            <a:grpSpLocks noChangeAspect="1"/>
          </p:cNvGrpSpPr>
          <p:nvPr/>
        </p:nvGrpSpPr>
        <p:grpSpPr>
          <a:xfrm>
            <a:off x="14640" y="1299997"/>
            <a:ext cx="9144000" cy="3905530"/>
            <a:chOff x="0" y="1309936"/>
            <a:chExt cx="12188825" cy="3905530"/>
          </a:xfrm>
        </p:grpSpPr>
        <p:sp>
          <p:nvSpPr>
            <p:cNvPr id="241" name="Rectangle 240"/>
            <p:cNvSpPr/>
            <p:nvPr/>
          </p:nvSpPr>
          <p:spPr>
            <a:xfrm>
              <a:off x="0" y="1309936"/>
              <a:ext cx="12188825" cy="3905530"/>
            </a:xfrm>
            <a:prstGeom prst="rect">
              <a:avLst/>
            </a:prstGeom>
            <a:gradFill flip="none" rotWithShape="1">
              <a:gsLst>
                <a:gs pos="0">
                  <a:srgbClr val="0A1829">
                    <a:alpha val="89000"/>
                  </a:srgbClr>
                </a:gs>
                <a:gs pos="100000">
                  <a:sysClr val="window" lastClr="FFFFFF">
                    <a:alpha val="0"/>
                  </a:sysClr>
                </a:gs>
              </a:gsLst>
              <a:lin ang="5400000" scaled="1"/>
              <a:tileRect/>
            </a:gradFill>
            <a:ln w="9525" cap="flat" cmpd="sng" algn="ctr">
              <a:noFill/>
              <a:prstDash val="solid"/>
              <a:round/>
              <a:headEnd type="none" w="med" len="med"/>
              <a:tailEnd type="none" w="med" len="med"/>
            </a:ln>
            <a:effectLst>
              <a:outerShdw blurRad="40000" dist="23000" dir="5400000" rotWithShape="0">
                <a:srgbClr val="000000">
                  <a:alpha val="3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cxnSp>
          <p:nvCxnSpPr>
            <p:cNvPr id="242" name="Straight Connector 241"/>
            <p:cNvCxnSpPr/>
            <p:nvPr/>
          </p:nvCxnSpPr>
          <p:spPr>
            <a:xfrm>
              <a:off x="0" y="1310215"/>
              <a:ext cx="12188825" cy="1588"/>
            </a:xfrm>
            <a:prstGeom prst="line">
              <a:avLst/>
            </a:prstGeom>
            <a:noFill/>
            <a:ln w="12700" cap="flat" cmpd="sng" algn="ctr">
              <a:solidFill>
                <a:srgbClr val="4BACC6">
                  <a:lumMod val="60000"/>
                  <a:lumOff val="40000"/>
                </a:srgbClr>
              </a:solidFill>
              <a:prstDash val="solid"/>
              <a:round/>
              <a:headEnd type="none" w="med" len="med"/>
              <a:tailEnd type="none" w="med" len="med"/>
            </a:ln>
            <a:effectLst/>
          </p:spPr>
        </p:cxnSp>
      </p:grpSp>
      <p:grpSp>
        <p:nvGrpSpPr>
          <p:cNvPr id="243" name="Group 242"/>
          <p:cNvGrpSpPr>
            <a:grpSpLocks noChangeAspect="1"/>
          </p:cNvGrpSpPr>
          <p:nvPr/>
        </p:nvGrpSpPr>
        <p:grpSpPr>
          <a:xfrm>
            <a:off x="971600" y="4175760"/>
            <a:ext cx="2314153" cy="822960"/>
            <a:chOff x="548609" y="4612640"/>
            <a:chExt cx="2734030" cy="822960"/>
          </a:xfrm>
        </p:grpSpPr>
        <p:grpSp>
          <p:nvGrpSpPr>
            <p:cNvPr id="244" name="Group 243"/>
            <p:cNvGrpSpPr/>
            <p:nvPr/>
          </p:nvGrpSpPr>
          <p:grpSpPr>
            <a:xfrm>
              <a:off x="548609" y="4612640"/>
              <a:ext cx="2734030" cy="822960"/>
              <a:chOff x="1991254" y="4612640"/>
              <a:chExt cx="2734030" cy="822960"/>
            </a:xfrm>
          </p:grpSpPr>
          <p:sp>
            <p:nvSpPr>
              <p:cNvPr id="246" name="Rounded Rectangle 245"/>
              <p:cNvSpPr/>
              <p:nvPr/>
            </p:nvSpPr>
            <p:spPr>
              <a:xfrm>
                <a:off x="1991254" y="4612640"/>
                <a:ext cx="2397635" cy="822960"/>
              </a:xfrm>
              <a:prstGeom prst="roundRect">
                <a:avLst>
                  <a:gd name="adj" fmla="val 50000"/>
                </a:avLst>
              </a:prstGeom>
              <a:solidFill>
                <a:sysClr val="windowText" lastClr="000000">
                  <a:alpha val="72000"/>
                </a:sysClr>
              </a:solidFill>
              <a:ln w="9525" cap="flat" cmpd="sng" algn="ctr">
                <a:noFill/>
                <a:prstDash val="solid"/>
              </a:ln>
              <a:effectLst>
                <a:glow rad="101600">
                  <a:sysClr val="window" lastClr="FFFFFF">
                    <a:alpha val="0"/>
                  </a:sysClr>
                </a:glow>
                <a:outerShdw blurRad="40000" dist="23000" dir="5400000" rotWithShape="0">
                  <a:srgbClr val="000000">
                    <a:alpha val="35000"/>
                  </a:srgbClr>
                </a:outerShdw>
                <a:softEdge rad="139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247" name="Group 246"/>
              <p:cNvGrpSpPr/>
              <p:nvPr/>
            </p:nvGrpSpPr>
            <p:grpSpPr>
              <a:xfrm>
                <a:off x="2201878" y="4766345"/>
                <a:ext cx="2523406" cy="479896"/>
                <a:chOff x="1989962" y="4907041"/>
                <a:chExt cx="2523406" cy="479896"/>
              </a:xfrm>
            </p:grpSpPr>
            <p:sp>
              <p:nvSpPr>
                <p:cNvPr id="248" name="TextBox 247"/>
                <p:cNvSpPr txBox="1"/>
                <p:nvPr/>
              </p:nvSpPr>
              <p:spPr>
                <a:xfrm>
                  <a:off x="2477016" y="5078010"/>
                  <a:ext cx="2036352" cy="166199"/>
                </a:xfrm>
                <a:prstGeom prst="rect">
                  <a:avLst/>
                </a:prstGeom>
                <a:noFill/>
              </p:spPr>
              <p:txBody>
                <a:bodyPr wrap="none" lIns="0" tIns="0" rIns="0" bIns="0"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FFFFFF"/>
                      </a:solidFill>
                      <a:effectLst/>
                      <a:uLnTx/>
                      <a:uFillTx/>
                      <a:latin typeface="Segoe Semibold" pitchFamily="34" charset="0"/>
                    </a:rPr>
                    <a:t>OpenView Operations</a:t>
                  </a:r>
                  <a:endParaRPr kumimoji="0" lang="en-US" sz="1200" b="1" i="0" u="none" strike="noStrike" kern="0" cap="none" spc="0" normalizeH="0" baseline="0" noProof="0" dirty="0" smtClean="0">
                    <a:ln>
                      <a:noFill/>
                    </a:ln>
                    <a:solidFill>
                      <a:srgbClr val="FFFFFF"/>
                    </a:solidFill>
                    <a:effectLst/>
                    <a:uLnTx/>
                    <a:uFillTx/>
                    <a:latin typeface="Segoe Semibold" pitchFamily="34" charset="0"/>
                  </a:endParaRPr>
                </a:p>
              </p:txBody>
            </p:sp>
            <p:pic>
              <p:nvPicPr>
                <p:cNvPr id="249" name="Picture 8" descr="D:\0Projects\Microsoft\MMS facelift deck\images\h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9962" y="4907041"/>
                  <a:ext cx="473540" cy="479896"/>
                </a:xfrm>
                <a:prstGeom prst="rect">
                  <a:avLst/>
                </a:prstGeom>
                <a:noFill/>
                <a:extLst>
                  <a:ext uri="{909E8E84-426E-40DD-AFC4-6F175D3DCCD1}">
                    <a14:hiddenFill xmlns:a14="http://schemas.microsoft.com/office/drawing/2010/main">
                      <a:solidFill>
                        <a:srgbClr val="FFFFFF"/>
                      </a:solidFill>
                    </a14:hiddenFill>
                  </a:ext>
                </a:extLst>
              </p:spPr>
            </p:pic>
          </p:grpSp>
        </p:grpSp>
        <p:pic>
          <p:nvPicPr>
            <p:cNvPr id="245" name="Picture 244" descr="hp.png"/>
            <p:cNvPicPr>
              <a:picLocks noChangeAspect="1"/>
            </p:cNvPicPr>
            <p:nvPr/>
          </p:nvPicPr>
          <p:blipFill>
            <a:blip r:embed="rId4" cstate="print"/>
            <a:stretch>
              <a:fillRect/>
            </a:stretch>
          </p:blipFill>
          <p:spPr>
            <a:xfrm>
              <a:off x="796708" y="4820921"/>
              <a:ext cx="374195" cy="380999"/>
            </a:xfrm>
            <a:prstGeom prst="rect">
              <a:avLst/>
            </a:prstGeom>
          </p:spPr>
        </p:pic>
      </p:grpSp>
      <p:grpSp>
        <p:nvGrpSpPr>
          <p:cNvPr id="250" name="Group 249"/>
          <p:cNvGrpSpPr>
            <a:grpSpLocks noChangeAspect="1"/>
          </p:cNvGrpSpPr>
          <p:nvPr/>
        </p:nvGrpSpPr>
        <p:grpSpPr>
          <a:xfrm>
            <a:off x="1234697" y="1571067"/>
            <a:ext cx="1685294" cy="1668586"/>
            <a:chOff x="1861173" y="1778748"/>
            <a:chExt cx="1889939" cy="1668586"/>
          </a:xfrm>
        </p:grpSpPr>
        <p:pic>
          <p:nvPicPr>
            <p:cNvPr id="251" name="Picture 8" descr="C:\Program Files\Microsoft Resource DVD Artwork\DVD_ART\BoxShots_Logos\Systems Center Data Protection Manager\Systems Center Data Protection Manager logo black.png"/>
            <p:cNvPicPr>
              <a:picLocks noChangeAspect="1" noChangeArrowheads="1"/>
            </p:cNvPicPr>
            <p:nvPr/>
          </p:nvPicPr>
          <p:blipFill>
            <a:blip r:embed="rId5" cstate="print">
              <a:lum bright="70000" contrast="-70000"/>
            </a:blip>
            <a:srcRect/>
            <a:stretch>
              <a:fillRect/>
            </a:stretch>
          </p:blipFill>
          <p:spPr bwMode="auto">
            <a:xfrm>
              <a:off x="1905106" y="1778748"/>
              <a:ext cx="1806282" cy="471336"/>
            </a:xfrm>
            <a:prstGeom prst="rect">
              <a:avLst/>
            </a:prstGeom>
            <a:noFill/>
            <a:ln w="9525">
              <a:noFill/>
              <a:miter lim="800000"/>
              <a:headEnd/>
              <a:tailEnd/>
            </a:ln>
          </p:spPr>
        </p:pic>
        <p:grpSp>
          <p:nvGrpSpPr>
            <p:cNvPr id="252" name="Group 20"/>
            <p:cNvGrpSpPr/>
            <p:nvPr/>
          </p:nvGrpSpPr>
          <p:grpSpPr>
            <a:xfrm>
              <a:off x="1861173" y="2293346"/>
              <a:ext cx="1889939" cy="1153988"/>
              <a:chOff x="-704891" y="1739187"/>
              <a:chExt cx="2812522" cy="1717313"/>
            </a:xfrm>
          </p:grpSpPr>
          <p:pic>
            <p:nvPicPr>
              <p:cNvPr id="253"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12756" y="1990271"/>
                <a:ext cx="1994875" cy="1466229"/>
              </a:xfrm>
              <a:prstGeom prst="rect">
                <a:avLst/>
              </a:prstGeom>
              <a:noFill/>
              <a:ln w="9525">
                <a:noFill/>
                <a:miter lim="800000"/>
                <a:headEnd/>
                <a:tailEnd/>
              </a:ln>
            </p:spPr>
          </p:pic>
          <p:grpSp>
            <p:nvGrpSpPr>
              <p:cNvPr id="254" name="Group 57"/>
              <p:cNvGrpSpPr>
                <a:grpSpLocks/>
              </p:cNvGrpSpPr>
              <p:nvPr/>
            </p:nvGrpSpPr>
            <p:grpSpPr bwMode="auto">
              <a:xfrm>
                <a:off x="-704891" y="1739187"/>
                <a:ext cx="1753205" cy="1192864"/>
                <a:chOff x="2576" y="-3492"/>
                <a:chExt cx="978" cy="666"/>
              </a:xfrm>
            </p:grpSpPr>
            <p:pic>
              <p:nvPicPr>
                <p:cNvPr id="255" name="Picture 58" descr="User-State-Migration-Icon"/>
                <p:cNvPicPr>
                  <a:picLocks noChangeAspect="1" noChangeArrowheads="1"/>
                </p:cNvPicPr>
                <p:nvPr/>
              </p:nvPicPr>
              <p:blipFill>
                <a:blip r:embed="rId7" cstate="print"/>
                <a:srcRect/>
                <a:stretch>
                  <a:fillRect/>
                </a:stretch>
              </p:blipFill>
              <p:spPr bwMode="auto">
                <a:xfrm>
                  <a:off x="2576" y="-3395"/>
                  <a:ext cx="824" cy="569"/>
                </a:xfrm>
                <a:prstGeom prst="rect">
                  <a:avLst/>
                </a:prstGeom>
                <a:noFill/>
                <a:ln w="9525">
                  <a:noFill/>
                  <a:miter lim="800000"/>
                  <a:headEnd/>
                  <a:tailEnd/>
                </a:ln>
              </p:spPr>
            </p:pic>
            <p:pic>
              <p:nvPicPr>
                <p:cNvPr id="256" name="Picture 59" descr="data page"/>
                <p:cNvPicPr>
                  <a:picLocks noChangeAspect="1" noChangeArrowheads="1"/>
                </p:cNvPicPr>
                <p:nvPr/>
              </p:nvPicPr>
              <p:blipFill>
                <a:blip r:embed="rId8" cstate="print"/>
                <a:srcRect/>
                <a:stretch>
                  <a:fillRect/>
                </a:stretch>
              </p:blipFill>
              <p:spPr bwMode="auto">
                <a:xfrm>
                  <a:off x="2901" y="-3172"/>
                  <a:ext cx="200" cy="240"/>
                </a:xfrm>
                <a:prstGeom prst="rect">
                  <a:avLst/>
                </a:prstGeom>
                <a:noFill/>
                <a:ln w="9525">
                  <a:noFill/>
                  <a:miter lim="800000"/>
                  <a:headEnd/>
                  <a:tailEnd/>
                </a:ln>
              </p:spPr>
            </p:pic>
            <p:pic>
              <p:nvPicPr>
                <p:cNvPr id="257" name="Picture 60" descr="page"/>
                <p:cNvPicPr>
                  <a:picLocks noChangeAspect="1" noChangeArrowheads="1"/>
                </p:cNvPicPr>
                <p:nvPr/>
              </p:nvPicPr>
              <p:blipFill>
                <a:blip r:embed="rId9" cstate="print"/>
                <a:srcRect/>
                <a:stretch>
                  <a:fillRect/>
                </a:stretch>
              </p:blipFill>
              <p:spPr bwMode="auto">
                <a:xfrm>
                  <a:off x="3431" y="-3492"/>
                  <a:ext cx="123" cy="148"/>
                </a:xfrm>
                <a:prstGeom prst="rect">
                  <a:avLst/>
                </a:prstGeom>
                <a:noFill/>
                <a:ln w="9525">
                  <a:noFill/>
                  <a:miter lim="800000"/>
                  <a:headEnd/>
                  <a:tailEnd/>
                </a:ln>
              </p:spPr>
            </p:pic>
          </p:grpSp>
        </p:grpSp>
      </p:grpSp>
      <p:grpSp>
        <p:nvGrpSpPr>
          <p:cNvPr id="258" name="Group 257"/>
          <p:cNvGrpSpPr>
            <a:grpSpLocks noChangeAspect="1"/>
          </p:cNvGrpSpPr>
          <p:nvPr/>
        </p:nvGrpSpPr>
        <p:grpSpPr>
          <a:xfrm>
            <a:off x="2601003" y="1038271"/>
            <a:ext cx="3915795" cy="5258554"/>
            <a:chOff x="3234938" y="784425"/>
            <a:chExt cx="5860236" cy="5903858"/>
          </a:xfrm>
        </p:grpSpPr>
        <p:grpSp>
          <p:nvGrpSpPr>
            <p:cNvPr id="259" name="Group 4"/>
            <p:cNvGrpSpPr/>
            <p:nvPr/>
          </p:nvGrpSpPr>
          <p:grpSpPr>
            <a:xfrm rot="3586331">
              <a:off x="3213127" y="806236"/>
              <a:ext cx="5903858" cy="5860236"/>
              <a:chOff x="2446969" y="-191106"/>
              <a:chExt cx="7158506" cy="7049107"/>
            </a:xfrm>
          </p:grpSpPr>
          <p:sp>
            <p:nvSpPr>
              <p:cNvPr id="261" name="Circular Arrow - DPM"/>
              <p:cNvSpPr/>
              <p:nvPr/>
            </p:nvSpPr>
            <p:spPr bwMode="blackGray">
              <a:xfrm rot="14968484">
                <a:off x="2664100" y="-175376"/>
                <a:ext cx="6851869" cy="7030881"/>
              </a:xfrm>
              <a:prstGeom prst="circularArrow">
                <a:avLst>
                  <a:gd name="adj1" fmla="val 12500"/>
                  <a:gd name="adj2" fmla="val 1142319"/>
                  <a:gd name="adj3" fmla="val 20457681"/>
                  <a:gd name="adj4" fmla="val 16884024"/>
                  <a:gd name="adj5" fmla="val 12500"/>
                </a:avLst>
              </a:prstGeom>
              <a:gradFill flip="none" rotWithShape="1">
                <a:gsLst>
                  <a:gs pos="0">
                    <a:sysClr val="windowText" lastClr="000000">
                      <a:lumMod val="85000"/>
                      <a:alpha val="17000"/>
                    </a:sysClr>
                  </a:gs>
                  <a:gs pos="100000">
                    <a:sysClr val="windowText" lastClr="000000">
                      <a:lumMod val="85000"/>
                      <a:alpha val="34000"/>
                    </a:sysClr>
                  </a:gs>
                </a:gsLst>
                <a:lin ang="5400000" scaled="0"/>
                <a:tileRect/>
              </a:gradFill>
              <a:ln>
                <a:noFill/>
                <a:headEnd type="none" w="med" len="med"/>
                <a:tailEnd type="none" w="med" len="med"/>
              </a:ln>
              <a:effectLst/>
              <a:scene3d>
                <a:camera prst="orthographicFront">
                  <a:rot lat="0" lon="0" rev="0"/>
                </a:camera>
                <a:lightRig rig="soft" dir="t"/>
              </a:scene3d>
              <a:sp3d prstMaterial="matte">
                <a:bevelT h="38100"/>
              </a:sp3d>
            </p:spPr>
            <p:txBody>
              <a:bodyPr lIns="91432" tIns="45717" rIns="91432" bIns="45717" anchor="ctr"/>
              <a:lstStyle/>
              <a:p>
                <a:pPr marL="0" marR="0" lvl="0" indent="0" defTabSz="914063" eaLnBrk="1" fontAlgn="base" latinLnBrk="0" hangingPunct="1">
                  <a:lnSpc>
                    <a:spcPct val="100000"/>
                  </a:lnSpc>
                  <a:spcBef>
                    <a:spcPct val="0"/>
                  </a:spcBef>
                  <a:spcAft>
                    <a:spcPct val="0"/>
                  </a:spcAft>
                  <a:buClrTx/>
                  <a:buSzTx/>
                  <a:buFontTx/>
                  <a:buNone/>
                  <a:tabLst/>
                  <a:defRPr/>
                </a:pPr>
                <a:endParaRPr kumimoji="0" lang="en-US" altLang="zh-CN" sz="23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62" name="Circular Arrow - MOM"/>
              <p:cNvSpPr/>
              <p:nvPr/>
            </p:nvSpPr>
            <p:spPr bwMode="blackGray">
              <a:xfrm rot="10293507">
                <a:off x="2492518" y="-191106"/>
                <a:ext cx="7034251" cy="6848586"/>
              </a:xfrm>
              <a:prstGeom prst="circularArrow">
                <a:avLst>
                  <a:gd name="adj1" fmla="val 12500"/>
                  <a:gd name="adj2" fmla="val 1142319"/>
                  <a:gd name="adj3" fmla="val 20457681"/>
                  <a:gd name="adj4" fmla="val 15855872"/>
                  <a:gd name="adj5" fmla="val 12500"/>
                </a:avLst>
              </a:prstGeom>
              <a:gradFill flip="none" rotWithShape="1">
                <a:gsLst>
                  <a:gs pos="0">
                    <a:sysClr val="windowText" lastClr="000000">
                      <a:lumMod val="85000"/>
                      <a:alpha val="17000"/>
                    </a:sysClr>
                  </a:gs>
                  <a:gs pos="100000">
                    <a:sysClr val="windowText" lastClr="000000">
                      <a:lumMod val="85000"/>
                      <a:alpha val="34000"/>
                    </a:sysClr>
                  </a:gs>
                </a:gsLst>
                <a:lin ang="5400000" scaled="0"/>
                <a:tileRect/>
              </a:gradFill>
              <a:ln>
                <a:noFill/>
                <a:headEnd type="none" w="med" len="med"/>
                <a:tailEnd type="none" w="med" len="med"/>
              </a:ln>
              <a:effectLst/>
              <a:scene3d>
                <a:camera prst="orthographicFront">
                  <a:rot lat="0" lon="0" rev="0"/>
                </a:camera>
                <a:lightRig rig="soft" dir="t"/>
              </a:scene3d>
              <a:sp3d prstMaterial="matte">
                <a:bevelT h="38100"/>
              </a:sp3d>
            </p:spPr>
            <p:txBody>
              <a:bodyPr lIns="91432" tIns="45717" rIns="91432" bIns="45717" anchor="ctr"/>
              <a:lstStyle/>
              <a:p>
                <a:pPr marL="0" marR="0" lvl="0" indent="0" defTabSz="914063" eaLnBrk="1" fontAlgn="base" latinLnBrk="0" hangingPunct="1">
                  <a:lnSpc>
                    <a:spcPct val="100000"/>
                  </a:lnSpc>
                  <a:spcBef>
                    <a:spcPct val="0"/>
                  </a:spcBef>
                  <a:spcAft>
                    <a:spcPct val="0"/>
                  </a:spcAft>
                  <a:buClrTx/>
                  <a:buSzTx/>
                  <a:buFontTx/>
                  <a:buNone/>
                  <a:tabLst/>
                  <a:defRPr/>
                </a:pPr>
                <a:endParaRPr kumimoji="0" lang="en-US" altLang="zh-CN" sz="2300" b="0" i="0" u="none" strike="noStrike" kern="0" cap="none" spc="0" normalizeH="0" baseline="0" noProof="0" dirty="0" smtClean="0">
                  <a:ln>
                    <a:noFill/>
                  </a:ln>
                  <a:solidFill>
                    <a:sysClr val="window" lastClr="FFFFFF"/>
                  </a:solidFill>
                  <a:effectLst/>
                  <a:uLnTx/>
                  <a:uFillTx/>
                  <a:latin typeface="Calibri"/>
                  <a:ea typeface="宋体"/>
                  <a:cs typeface="+mn-cs"/>
                </a:endParaRPr>
              </a:p>
            </p:txBody>
          </p:sp>
          <p:sp>
            <p:nvSpPr>
              <p:cNvPr id="263" name="Circular Arrow - VMM"/>
              <p:cNvSpPr/>
              <p:nvPr/>
            </p:nvSpPr>
            <p:spPr bwMode="blackGray">
              <a:xfrm rot="21162785">
                <a:off x="2555485" y="9415"/>
                <a:ext cx="7034252" cy="6848586"/>
              </a:xfrm>
              <a:prstGeom prst="circularArrow">
                <a:avLst>
                  <a:gd name="adj1" fmla="val 12500"/>
                  <a:gd name="adj2" fmla="val 1142319"/>
                  <a:gd name="adj3" fmla="val 20457681"/>
                  <a:gd name="adj4" fmla="val 15369640"/>
                  <a:gd name="adj5" fmla="val 12500"/>
                </a:avLst>
              </a:prstGeom>
              <a:gradFill flip="none" rotWithShape="1">
                <a:gsLst>
                  <a:gs pos="0">
                    <a:sysClr val="windowText" lastClr="000000">
                      <a:lumMod val="85000"/>
                      <a:alpha val="17000"/>
                    </a:sysClr>
                  </a:gs>
                  <a:gs pos="100000">
                    <a:sysClr val="windowText" lastClr="000000">
                      <a:lumMod val="85000"/>
                      <a:alpha val="34000"/>
                    </a:sysClr>
                  </a:gs>
                </a:gsLst>
                <a:lin ang="5400000" scaled="0"/>
                <a:tileRect/>
              </a:gradFill>
              <a:ln>
                <a:noFill/>
                <a:headEnd type="none" w="med" len="med"/>
                <a:tailEnd type="none" w="med" len="med"/>
              </a:ln>
              <a:effectLst/>
              <a:scene3d>
                <a:camera prst="orthographicFront">
                  <a:rot lat="0" lon="0" rev="0"/>
                </a:camera>
                <a:lightRig rig="soft" dir="t"/>
              </a:scene3d>
              <a:sp3d prstMaterial="matte">
                <a:bevelT h="38100"/>
              </a:sp3d>
            </p:spPr>
            <p:txBody>
              <a:bodyPr lIns="91432" tIns="45717" rIns="91432" bIns="45717" anchor="ctr"/>
              <a:lstStyle/>
              <a:p>
                <a:pPr marL="0" marR="0" lvl="0" indent="0" defTabSz="914063" eaLnBrk="1" fontAlgn="base" latinLnBrk="0" hangingPunct="1">
                  <a:lnSpc>
                    <a:spcPct val="100000"/>
                  </a:lnSpc>
                  <a:spcBef>
                    <a:spcPct val="0"/>
                  </a:spcBef>
                  <a:spcAft>
                    <a:spcPct val="0"/>
                  </a:spcAft>
                  <a:buClrTx/>
                  <a:buSzTx/>
                  <a:buFontTx/>
                  <a:buNone/>
                  <a:tabLst/>
                  <a:defRPr/>
                </a:pPr>
                <a:endParaRPr kumimoji="0" lang="en-US" altLang="zh-CN" sz="23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64" name="Circular Arrow - SMS"/>
              <p:cNvSpPr/>
              <p:nvPr/>
            </p:nvSpPr>
            <p:spPr bwMode="blackGray">
              <a:xfrm rot="4488984">
                <a:off x="2536475" y="-207476"/>
                <a:ext cx="6851869" cy="7030881"/>
              </a:xfrm>
              <a:prstGeom prst="circularArrow">
                <a:avLst>
                  <a:gd name="adj1" fmla="val 12500"/>
                  <a:gd name="adj2" fmla="val 1142319"/>
                  <a:gd name="adj3" fmla="val 20457681"/>
                  <a:gd name="adj4" fmla="val 16604943"/>
                  <a:gd name="adj5" fmla="val 12500"/>
                </a:avLst>
              </a:prstGeom>
              <a:gradFill flip="none" rotWithShape="1">
                <a:gsLst>
                  <a:gs pos="0">
                    <a:sysClr val="windowText" lastClr="000000">
                      <a:lumMod val="85000"/>
                      <a:alpha val="17000"/>
                    </a:sysClr>
                  </a:gs>
                  <a:gs pos="100000">
                    <a:sysClr val="windowText" lastClr="000000">
                      <a:lumMod val="85000"/>
                      <a:alpha val="34000"/>
                    </a:sysClr>
                  </a:gs>
                </a:gsLst>
                <a:lin ang="5400000" scaled="0"/>
                <a:tileRect/>
              </a:gradFill>
              <a:ln>
                <a:noFill/>
                <a:headEnd type="none" w="med" len="med"/>
                <a:tailEnd type="none" w="med" len="med"/>
              </a:ln>
              <a:effectLst/>
              <a:scene3d>
                <a:camera prst="orthographicFront">
                  <a:rot lat="0" lon="0" rev="0"/>
                </a:camera>
                <a:lightRig rig="soft" dir="t"/>
              </a:scene3d>
              <a:sp3d prstMaterial="matte">
                <a:bevelT h="38100"/>
              </a:sp3d>
            </p:spPr>
            <p:txBody>
              <a:bodyPr lIns="91432" tIns="45717" rIns="91432" bIns="45717" anchor="ctr"/>
              <a:lstStyle/>
              <a:p>
                <a:pPr marL="0" marR="0" lvl="0" indent="0" defTabSz="914063" eaLnBrk="1" fontAlgn="base" latinLnBrk="0" hangingPunct="1">
                  <a:lnSpc>
                    <a:spcPct val="100000"/>
                  </a:lnSpc>
                  <a:spcBef>
                    <a:spcPct val="0"/>
                  </a:spcBef>
                  <a:spcAft>
                    <a:spcPct val="0"/>
                  </a:spcAft>
                  <a:buClrTx/>
                  <a:buSzTx/>
                  <a:buFontTx/>
                  <a:buNone/>
                  <a:tabLst/>
                  <a:defRPr/>
                </a:pPr>
                <a:endParaRPr kumimoji="0" lang="en-US" altLang="zh-CN" sz="2300" b="0" i="0" u="none" strike="noStrike" kern="0" cap="none" spc="0" normalizeH="0" baseline="0" noProof="0" dirty="0">
                  <a:ln>
                    <a:noFill/>
                  </a:ln>
                  <a:solidFill>
                    <a:sysClr val="window" lastClr="FFFFFF"/>
                  </a:solidFill>
                  <a:effectLst/>
                  <a:uLnTx/>
                  <a:uFillTx/>
                  <a:latin typeface="Calibri"/>
                  <a:ea typeface="宋体"/>
                  <a:cs typeface="+mn-cs"/>
                </a:endParaRPr>
              </a:p>
            </p:txBody>
          </p:sp>
        </p:grpSp>
        <p:graphicFrame>
          <p:nvGraphicFramePr>
            <p:cNvPr id="260" name="Diagram 259"/>
            <p:cNvGraphicFramePr/>
            <p:nvPr>
              <p:extLst>
                <p:ext uri="{D42A27DB-BD31-4B8C-83A1-F6EECF244321}">
                  <p14:modId xmlns:p14="http://schemas.microsoft.com/office/powerpoint/2010/main" val="1535868650"/>
                </p:ext>
              </p:extLst>
            </p:nvPr>
          </p:nvGraphicFramePr>
          <p:xfrm>
            <a:off x="3575409" y="1337428"/>
            <a:ext cx="5179294" cy="4741934"/>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grpSp>
        <p:nvGrpSpPr>
          <p:cNvPr id="265" name="Group 264"/>
          <p:cNvGrpSpPr>
            <a:grpSpLocks noChangeAspect="1"/>
          </p:cNvGrpSpPr>
          <p:nvPr/>
        </p:nvGrpSpPr>
        <p:grpSpPr>
          <a:xfrm>
            <a:off x="5990568" y="1767840"/>
            <a:ext cx="1493831" cy="619760"/>
            <a:chOff x="7985344" y="1767840"/>
            <a:chExt cx="1991256" cy="619760"/>
          </a:xfrm>
        </p:grpSpPr>
        <p:sp>
          <p:nvSpPr>
            <p:cNvPr id="266" name="Rounded Rectangle 265"/>
            <p:cNvSpPr/>
            <p:nvPr/>
          </p:nvSpPr>
          <p:spPr>
            <a:xfrm>
              <a:off x="7985344" y="1767840"/>
              <a:ext cx="1991256" cy="619760"/>
            </a:xfrm>
            <a:prstGeom prst="roundRect">
              <a:avLst>
                <a:gd name="adj" fmla="val 50000"/>
              </a:avLst>
            </a:prstGeom>
            <a:solidFill>
              <a:sysClr val="windowText" lastClr="000000"/>
            </a:solidFill>
            <a:ln w="9525" cap="flat" cmpd="sng" algn="ctr">
              <a:noFill/>
              <a:prstDash val="solid"/>
            </a:ln>
            <a:effectLst>
              <a:glow rad="101600">
                <a:sysClr val="window" lastClr="FFFFFF">
                  <a:alpha val="0"/>
                </a:sysClr>
              </a:glow>
              <a:outerShdw blurRad="40000" dist="23000" dir="5400000" rotWithShape="0">
                <a:srgbClr val="000000">
                  <a:alpha val="35000"/>
                </a:srgbClr>
              </a:outerShdw>
              <a:softEdge rad="889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267" name="Picture 266" descr="BMC_Software"/>
            <p:cNvPicPr>
              <a:picLocks noChangeAspect="1" noChangeArrowheads="1"/>
            </p:cNvPicPr>
            <p:nvPr/>
          </p:nvPicPr>
          <p:blipFill>
            <a:blip r:embed="rId15" cstate="print"/>
            <a:srcRect/>
            <a:stretch>
              <a:fillRect/>
            </a:stretch>
          </p:blipFill>
          <p:spPr bwMode="gray">
            <a:xfrm>
              <a:off x="8255848" y="1942378"/>
              <a:ext cx="1359153" cy="252061"/>
            </a:xfrm>
            <a:prstGeom prst="rect">
              <a:avLst/>
            </a:prstGeom>
            <a:noFill/>
            <a:ln>
              <a:noFill/>
            </a:ln>
            <a:effectLst/>
          </p:spPr>
        </p:pic>
      </p:grpSp>
      <p:grpSp>
        <p:nvGrpSpPr>
          <p:cNvPr id="268" name="Group 267"/>
          <p:cNvGrpSpPr>
            <a:grpSpLocks noChangeAspect="1"/>
          </p:cNvGrpSpPr>
          <p:nvPr/>
        </p:nvGrpSpPr>
        <p:grpSpPr>
          <a:xfrm>
            <a:off x="6196352" y="4724400"/>
            <a:ext cx="1413750" cy="619760"/>
            <a:chOff x="8208853" y="4612640"/>
            <a:chExt cx="1574717" cy="619760"/>
          </a:xfrm>
        </p:grpSpPr>
        <p:sp>
          <p:nvSpPr>
            <p:cNvPr id="269" name="Rounded Rectangle 268"/>
            <p:cNvSpPr/>
            <p:nvPr/>
          </p:nvSpPr>
          <p:spPr>
            <a:xfrm>
              <a:off x="8208853" y="4612640"/>
              <a:ext cx="1574717" cy="619760"/>
            </a:xfrm>
            <a:prstGeom prst="roundRect">
              <a:avLst>
                <a:gd name="adj" fmla="val 50000"/>
              </a:avLst>
            </a:prstGeom>
            <a:solidFill>
              <a:sysClr val="windowText" lastClr="000000"/>
            </a:solidFill>
            <a:ln w="9525" cap="flat" cmpd="sng" algn="ctr">
              <a:noFill/>
              <a:prstDash val="solid"/>
            </a:ln>
            <a:effectLst>
              <a:glow rad="101600">
                <a:sysClr val="window" lastClr="FFFFFF">
                  <a:alpha val="0"/>
                </a:sysClr>
              </a:glow>
              <a:outerShdw blurRad="40000" dist="23000" dir="5400000" rotWithShape="0">
                <a:srgbClr val="000000">
                  <a:alpha val="35000"/>
                </a:srgbClr>
              </a:outerShdw>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270" name="Picture 3" descr="D:\0Projects\Microsoft\MMS facelift deck\images\vmware.png"/>
            <p:cNvPicPr>
              <a:picLocks noChangeAspect="1" noChangeArrowheads="1"/>
            </p:cNvPicPr>
            <p:nvPr/>
          </p:nvPicPr>
          <p:blipFill>
            <a:blip r:embed="rId16" cstate="print">
              <a:duotone>
                <a:srgbClr val="4F81BD">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8428135" y="4771027"/>
              <a:ext cx="1195627" cy="301896"/>
            </a:xfrm>
            <a:prstGeom prst="rect">
              <a:avLst/>
            </a:prstGeom>
            <a:noFill/>
            <a:effectLst>
              <a:outerShdw blurRad="76200" dist="12700" dir="2700000">
                <a:srgbClr val="000000">
                  <a:alpha val="92000"/>
                </a:srgbClr>
              </a:outerShdw>
            </a:effectLst>
            <a:extLst>
              <a:ext uri="{909E8E84-426E-40DD-AFC4-6F175D3DCCD1}">
                <a14:hiddenFill xmlns:a14="http://schemas.microsoft.com/office/drawing/2010/main">
                  <a:solidFill>
                    <a:srgbClr val="FFFFFF"/>
                  </a:solidFill>
                </a14:hiddenFill>
              </a:ext>
            </a:extLst>
          </p:spPr>
        </p:pic>
      </p:grpSp>
      <p:grpSp>
        <p:nvGrpSpPr>
          <p:cNvPr id="271" name="Group 270"/>
          <p:cNvGrpSpPr>
            <a:grpSpLocks noChangeAspect="1"/>
          </p:cNvGrpSpPr>
          <p:nvPr/>
        </p:nvGrpSpPr>
        <p:grpSpPr>
          <a:xfrm>
            <a:off x="4092793" y="5811520"/>
            <a:ext cx="1271346" cy="762000"/>
            <a:chOff x="5455636" y="5811520"/>
            <a:chExt cx="1290254" cy="762000"/>
          </a:xfrm>
        </p:grpSpPr>
        <p:sp>
          <p:nvSpPr>
            <p:cNvPr id="272" name="Rounded Rectangle 271"/>
            <p:cNvSpPr/>
            <p:nvPr/>
          </p:nvSpPr>
          <p:spPr>
            <a:xfrm>
              <a:off x="5455636" y="5811520"/>
              <a:ext cx="1290254" cy="762000"/>
            </a:xfrm>
            <a:prstGeom prst="roundRect">
              <a:avLst>
                <a:gd name="adj" fmla="val 50000"/>
              </a:avLst>
            </a:prstGeom>
            <a:solidFill>
              <a:sysClr val="windowText" lastClr="000000"/>
            </a:solidFill>
            <a:ln w="9525" cap="flat" cmpd="sng" algn="ctr">
              <a:noFill/>
              <a:prstDash val="solid"/>
            </a:ln>
            <a:effectLst>
              <a:glow rad="101600">
                <a:sysClr val="window" lastClr="FFFFFF">
                  <a:alpha val="0"/>
                </a:sysClr>
              </a:glow>
              <a:outerShdw blurRad="40000" dist="23000" dir="5400000" rotWithShape="0">
                <a:srgbClr val="000000">
                  <a:alpha val="35000"/>
                </a:srgbClr>
              </a:outerShdw>
              <a:softEdge rad="152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273" name="Picture 4" descr="D:\0Projects\Microsoft\MMS facelift deck\images\ca-logo.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804203" y="5954756"/>
              <a:ext cx="639329" cy="535616"/>
            </a:xfrm>
            <a:prstGeom prst="rect">
              <a:avLst/>
            </a:prstGeom>
            <a:noFill/>
            <a:ln>
              <a:noFill/>
            </a:ln>
            <a:effectLst>
              <a:outerShdw blurRad="50800" dist="38100" dir="2700000">
                <a:srgbClr val="000000">
                  <a:alpha val="56000"/>
                </a:srgbClr>
              </a:outerShdw>
            </a:effectLst>
            <a:extLst>
              <a:ext uri="{909E8E84-426E-40DD-AFC4-6F175D3DCCD1}">
                <a14:hiddenFill xmlns:a14="http://schemas.microsoft.com/office/drawing/2010/main">
                  <a:solidFill>
                    <a:srgbClr val="FFFFFF"/>
                  </a:solidFill>
                </a14:hiddenFill>
              </a:ext>
            </a:extLst>
          </p:spPr>
        </p:pic>
      </p:grpSp>
      <p:grpSp>
        <p:nvGrpSpPr>
          <p:cNvPr id="274" name="Group 273"/>
          <p:cNvGrpSpPr>
            <a:grpSpLocks noChangeAspect="1"/>
          </p:cNvGrpSpPr>
          <p:nvPr/>
        </p:nvGrpSpPr>
        <p:grpSpPr>
          <a:xfrm>
            <a:off x="6118200" y="1526027"/>
            <a:ext cx="1766168" cy="1537850"/>
            <a:chOff x="8071504" y="-623448"/>
            <a:chExt cx="1885950" cy="1537850"/>
          </a:xfrm>
        </p:grpSpPr>
        <p:grpSp>
          <p:nvGrpSpPr>
            <p:cNvPr id="275" name="Group 31"/>
            <p:cNvGrpSpPr/>
            <p:nvPr/>
          </p:nvGrpSpPr>
          <p:grpSpPr>
            <a:xfrm>
              <a:off x="8405900" y="-176991"/>
              <a:ext cx="1484889" cy="1091393"/>
              <a:chOff x="4866294" y="626051"/>
              <a:chExt cx="2148834" cy="1579392"/>
            </a:xfrm>
          </p:grpSpPr>
          <p:pic>
            <p:nvPicPr>
              <p:cNvPr id="279" name="Picture 4"/>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4866294" y="626051"/>
                <a:ext cx="2148834" cy="1579392"/>
              </a:xfrm>
              <a:prstGeom prst="rect">
                <a:avLst/>
              </a:prstGeom>
              <a:noFill/>
              <a:ln w="9525">
                <a:noFill/>
                <a:miter lim="800000"/>
                <a:headEnd/>
                <a:tailEnd/>
              </a:ln>
            </p:spPr>
          </p:pic>
          <p:grpSp>
            <p:nvGrpSpPr>
              <p:cNvPr id="280" name="Group 67"/>
              <p:cNvGrpSpPr>
                <a:grpSpLocks/>
              </p:cNvGrpSpPr>
              <p:nvPr/>
            </p:nvGrpSpPr>
            <p:grpSpPr bwMode="auto">
              <a:xfrm>
                <a:off x="5000448" y="763120"/>
                <a:ext cx="672900" cy="733205"/>
                <a:chOff x="3644020" y="1771226"/>
                <a:chExt cx="593775" cy="646987"/>
              </a:xfrm>
            </p:grpSpPr>
            <p:pic>
              <p:nvPicPr>
                <p:cNvPr id="284" name="Picture 283" descr="112.png"/>
                <p:cNvPicPr>
                  <a:picLocks noChangeAspect="1"/>
                </p:cNvPicPr>
                <p:nvPr/>
              </p:nvPicPr>
              <p:blipFill>
                <a:blip r:embed="rId19" cstate="print"/>
                <a:srcRect b="5998"/>
                <a:stretch>
                  <a:fillRect/>
                </a:stretch>
              </p:blipFill>
              <p:spPr>
                <a:xfrm>
                  <a:off x="3725785" y="1771226"/>
                  <a:ext cx="512010" cy="480661"/>
                </a:xfrm>
                <a:prstGeom prst="rect">
                  <a:avLst/>
                </a:prstGeom>
                <a:effectLst>
                  <a:outerShdw blurRad="76200" dir="18900000" sy="23000" kx="-1200000" algn="bl" rotWithShape="0">
                    <a:prstClr val="black">
                      <a:alpha val="20000"/>
                    </a:prstClr>
                  </a:outerShdw>
                </a:effectLst>
              </p:spPr>
            </p:pic>
            <p:pic>
              <p:nvPicPr>
                <p:cNvPr id="285" name="Picture 284" descr="52.png"/>
                <p:cNvPicPr>
                  <a:picLocks noChangeAspect="1"/>
                </p:cNvPicPr>
                <p:nvPr/>
              </p:nvPicPr>
              <p:blipFill>
                <a:blip r:embed="rId20" cstate="print"/>
                <a:stretch>
                  <a:fillRect/>
                </a:stretch>
              </p:blipFill>
              <p:spPr bwMode="auto">
                <a:xfrm>
                  <a:off x="3644020" y="2033543"/>
                  <a:ext cx="400293" cy="384670"/>
                </a:xfrm>
                <a:prstGeom prst="rect">
                  <a:avLst/>
                </a:prstGeom>
                <a:noFill/>
                <a:ln>
                  <a:noFill/>
                </a:ln>
                <a:effectLst>
                  <a:outerShdw blurRad="76200" dir="18900000" sy="23000" kx="-1200000" algn="bl" rotWithShape="0">
                    <a:prstClr val="black">
                      <a:alpha val="20000"/>
                    </a:prstClr>
                  </a:outerShdw>
                </a:effectLst>
              </p:spPr>
            </p:pic>
          </p:grpSp>
          <p:grpSp>
            <p:nvGrpSpPr>
              <p:cNvPr id="281" name="Group 67"/>
              <p:cNvGrpSpPr/>
              <p:nvPr/>
            </p:nvGrpSpPr>
            <p:grpSpPr>
              <a:xfrm>
                <a:off x="5335946" y="825123"/>
                <a:ext cx="959149" cy="800361"/>
                <a:chOff x="4355096" y="2665717"/>
                <a:chExt cx="959149" cy="800361"/>
              </a:xfrm>
            </p:grpSpPr>
            <p:pic>
              <p:nvPicPr>
                <p:cNvPr id="282" name="Picture 281" descr="Picture1.png"/>
                <p:cNvPicPr>
                  <a:picLocks noChangeAspect="1"/>
                </p:cNvPicPr>
                <p:nvPr/>
              </p:nvPicPr>
              <p:blipFill>
                <a:blip r:embed="rId21" cstate="print"/>
                <a:stretch>
                  <a:fillRect/>
                </a:stretch>
              </p:blipFill>
              <p:spPr>
                <a:xfrm>
                  <a:off x="4629694" y="2665717"/>
                  <a:ext cx="684551" cy="716640"/>
                </a:xfrm>
                <a:prstGeom prst="rect">
                  <a:avLst/>
                </a:prstGeom>
              </p:spPr>
            </p:pic>
            <p:pic>
              <p:nvPicPr>
                <p:cNvPr id="283" name="Picture 282" descr="Configurations.png"/>
                <p:cNvPicPr>
                  <a:picLocks noChangeAspect="1"/>
                </p:cNvPicPr>
                <p:nvPr/>
              </p:nvPicPr>
              <p:blipFill>
                <a:blip r:embed="rId22" cstate="print"/>
                <a:srcRect b="11680"/>
                <a:stretch>
                  <a:fillRect/>
                </a:stretch>
              </p:blipFill>
              <p:spPr>
                <a:xfrm>
                  <a:off x="4355096" y="3114727"/>
                  <a:ext cx="397817" cy="351351"/>
                </a:xfrm>
                <a:prstGeom prst="rect">
                  <a:avLst/>
                </a:prstGeom>
                <a:effectLst>
                  <a:outerShdw blurRad="76200" dir="18900000" sy="23000" kx="-1200000" algn="bl" rotWithShape="0">
                    <a:prstClr val="black">
                      <a:alpha val="20000"/>
                    </a:prstClr>
                  </a:outerShdw>
                </a:effectLst>
              </p:spPr>
            </p:pic>
          </p:grpSp>
        </p:grpSp>
        <p:grpSp>
          <p:nvGrpSpPr>
            <p:cNvPr id="276" name="Group 39"/>
            <p:cNvGrpSpPr/>
            <p:nvPr/>
          </p:nvGrpSpPr>
          <p:grpSpPr>
            <a:xfrm>
              <a:off x="8071504" y="-623448"/>
              <a:ext cx="1885950" cy="485356"/>
              <a:chOff x="5952400" y="729388"/>
              <a:chExt cx="1885950" cy="485356"/>
            </a:xfrm>
          </p:grpSpPr>
          <p:sp>
            <p:nvSpPr>
              <p:cNvPr id="277" name="TextBox 276"/>
              <p:cNvSpPr txBox="1"/>
              <p:nvPr/>
            </p:nvSpPr>
            <p:spPr>
              <a:xfrm>
                <a:off x="5952400" y="1048545"/>
                <a:ext cx="1391044" cy="166199"/>
              </a:xfrm>
              <a:prstGeom prst="rect">
                <a:avLst/>
              </a:prstGeom>
              <a:noFill/>
            </p:spPr>
            <p:txBody>
              <a:bodyPr wrap="none" lIns="0" tIns="0" rIns="0" bIns="0"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Service Manager</a:t>
                </a:r>
              </a:p>
            </p:txBody>
          </p:sp>
          <p:pic>
            <p:nvPicPr>
              <p:cNvPr id="278" name="Picture 8" descr="C:\Program Files\Microsoft Resource DVD Artwork\DVD_ART\BoxShots_Logos\Systems Center Data Protection Manager\Systems Center Data Protection Manager logo black.png"/>
              <p:cNvPicPr>
                <a:picLocks noChangeAspect="1" noChangeArrowheads="1"/>
              </p:cNvPicPr>
              <p:nvPr/>
            </p:nvPicPr>
            <p:blipFill rotWithShape="1">
              <a:blip r:embed="rId5" cstate="print">
                <a:lum bright="70000" contrast="-70000"/>
              </a:blip>
              <a:srcRect b="35147"/>
              <a:stretch/>
            </p:blipFill>
            <p:spPr bwMode="auto">
              <a:xfrm>
                <a:off x="5952400" y="729388"/>
                <a:ext cx="1885950" cy="319157"/>
              </a:xfrm>
              <a:prstGeom prst="rect">
                <a:avLst/>
              </a:prstGeom>
              <a:noFill/>
              <a:ln w="9525">
                <a:noFill/>
                <a:miter lim="800000"/>
                <a:headEnd/>
                <a:tailEnd/>
              </a:ln>
            </p:spPr>
          </p:pic>
        </p:grpSp>
      </p:grpSp>
      <p:grpSp>
        <p:nvGrpSpPr>
          <p:cNvPr id="286" name="Group 285"/>
          <p:cNvGrpSpPr>
            <a:grpSpLocks noChangeAspect="1"/>
          </p:cNvGrpSpPr>
          <p:nvPr/>
        </p:nvGrpSpPr>
        <p:grpSpPr>
          <a:xfrm>
            <a:off x="6388846" y="3511054"/>
            <a:ext cx="1639538" cy="1596985"/>
            <a:chOff x="8416581" y="3109136"/>
            <a:chExt cx="1791215" cy="1596985"/>
          </a:xfrm>
        </p:grpSpPr>
        <p:pic>
          <p:nvPicPr>
            <p:cNvPr id="287" name="Picture 9" descr="C:\Program Files\Microsoft Resource DVD Artwork\DVD_ART\BoxShots_Logos\System Center Virtual Machine Manager\System Center Virtual Machine Manager logo bl.png"/>
            <p:cNvPicPr>
              <a:picLocks noChangeAspect="1" noChangeArrowheads="1"/>
            </p:cNvPicPr>
            <p:nvPr/>
          </p:nvPicPr>
          <p:blipFill>
            <a:blip r:embed="rId23" cstate="print">
              <a:lum bright="70000" contrast="-70000"/>
            </a:blip>
            <a:srcRect/>
            <a:stretch>
              <a:fillRect/>
            </a:stretch>
          </p:blipFill>
          <p:spPr bwMode="auto">
            <a:xfrm>
              <a:off x="8416581" y="3109136"/>
              <a:ext cx="1791215" cy="475488"/>
            </a:xfrm>
            <a:prstGeom prst="rect">
              <a:avLst/>
            </a:prstGeom>
            <a:noFill/>
            <a:ln w="9525">
              <a:noFill/>
              <a:miter lim="800000"/>
              <a:headEnd/>
              <a:tailEnd/>
            </a:ln>
          </p:spPr>
        </p:pic>
        <p:grpSp>
          <p:nvGrpSpPr>
            <p:cNvPr id="288" name="Group 42"/>
            <p:cNvGrpSpPr/>
            <p:nvPr/>
          </p:nvGrpSpPr>
          <p:grpSpPr>
            <a:xfrm>
              <a:off x="8652682" y="3659230"/>
              <a:ext cx="1373344" cy="1046891"/>
              <a:chOff x="6946209" y="5253393"/>
              <a:chExt cx="2040316" cy="1555320"/>
            </a:xfrm>
          </p:grpSpPr>
          <p:pic>
            <p:nvPicPr>
              <p:cNvPr id="289" name="Picture 4" descr="C:\Documents and Settings\davidg\My Documents\My Pictures\NewIcons\3-servers.png"/>
              <p:cNvPicPr>
                <a:picLocks noChangeAspect="1" noChangeArrowheads="1"/>
              </p:cNvPicPr>
              <p:nvPr/>
            </p:nvPicPr>
            <p:blipFill>
              <a:blip r:embed="rId24" cstate="print">
                <a:duotone>
                  <a:prstClr val="black"/>
                  <a:srgbClr val="D9C3A5">
                    <a:tint val="50000"/>
                    <a:satMod val="180000"/>
                  </a:srgbClr>
                </a:duotone>
              </a:blip>
              <a:srcRect/>
              <a:stretch>
                <a:fillRect/>
              </a:stretch>
            </p:blipFill>
            <p:spPr bwMode="auto">
              <a:xfrm>
                <a:off x="7221439" y="5253393"/>
                <a:ext cx="1475414" cy="1105165"/>
              </a:xfrm>
              <a:prstGeom prst="rect">
                <a:avLst/>
              </a:prstGeom>
              <a:noFill/>
              <a:ln w="9525">
                <a:noFill/>
                <a:miter lim="800000"/>
                <a:headEnd/>
                <a:tailEnd/>
              </a:ln>
            </p:spPr>
          </p:pic>
          <p:pic>
            <p:nvPicPr>
              <p:cNvPr id="290" name="Picture 4"/>
              <p:cNvPicPr>
                <a:picLocks noChangeAspect="1" noChangeArrowheads="1"/>
              </p:cNvPicPr>
              <p:nvPr/>
            </p:nvPicPr>
            <p:blipFill>
              <a:blip r:embed="rId25" cstate="print">
                <a:extLst>
                  <a:ext uri="{28A0092B-C50C-407E-A947-70E740481C1C}">
                    <a14:useLocalDpi xmlns:a14="http://schemas.microsoft.com/office/drawing/2010/main" val="0"/>
                  </a:ext>
                </a:extLst>
              </a:blip>
              <a:stretch>
                <a:fillRect/>
              </a:stretch>
            </p:blipFill>
            <p:spPr bwMode="auto">
              <a:xfrm>
                <a:off x="6946209" y="5309081"/>
                <a:ext cx="2040316" cy="1499632"/>
              </a:xfrm>
              <a:prstGeom prst="rect">
                <a:avLst/>
              </a:prstGeom>
              <a:noFill/>
              <a:ln w="9525">
                <a:noFill/>
                <a:miter lim="800000"/>
                <a:headEnd/>
                <a:tailEnd/>
              </a:ln>
            </p:spPr>
          </p:pic>
          <p:pic>
            <p:nvPicPr>
              <p:cNvPr id="291" name="Picture 290" descr="connection.png"/>
              <p:cNvPicPr>
                <a:picLocks noChangeAspect="1"/>
              </p:cNvPicPr>
              <p:nvPr/>
            </p:nvPicPr>
            <p:blipFill>
              <a:blip r:embed="rId26" cstate="print"/>
              <a:stretch>
                <a:fillRect/>
              </a:stretch>
            </p:blipFill>
            <p:spPr>
              <a:xfrm>
                <a:off x="7138825" y="5463046"/>
                <a:ext cx="828792" cy="616019"/>
              </a:xfrm>
              <a:prstGeom prst="rect">
                <a:avLst/>
              </a:prstGeom>
            </p:spPr>
          </p:pic>
        </p:grpSp>
      </p:grpSp>
      <p:grpSp>
        <p:nvGrpSpPr>
          <p:cNvPr id="292" name="Group 291"/>
          <p:cNvGrpSpPr>
            <a:grpSpLocks noChangeAspect="1"/>
          </p:cNvGrpSpPr>
          <p:nvPr/>
        </p:nvGrpSpPr>
        <p:grpSpPr>
          <a:xfrm>
            <a:off x="3554777" y="5832614"/>
            <a:ext cx="2563423" cy="999986"/>
            <a:chOff x="6050602" y="5659815"/>
            <a:chExt cx="3070060" cy="999986"/>
          </a:xfrm>
        </p:grpSpPr>
        <p:pic>
          <p:nvPicPr>
            <p:cNvPr id="293" name="Picture 28" descr="SysCenter-CM_bL.png"/>
            <p:cNvPicPr>
              <a:picLocks noChangeAspect="1"/>
            </p:cNvPicPr>
            <p:nvPr/>
          </p:nvPicPr>
          <p:blipFill>
            <a:blip r:embed="rId27" cstate="print">
              <a:lum bright="70000" contrast="-70000"/>
            </a:blip>
            <a:srcRect/>
            <a:stretch>
              <a:fillRect/>
            </a:stretch>
          </p:blipFill>
          <p:spPr bwMode="auto">
            <a:xfrm>
              <a:off x="6050602" y="5771251"/>
              <a:ext cx="1691364" cy="476401"/>
            </a:xfrm>
            <a:prstGeom prst="rect">
              <a:avLst/>
            </a:prstGeom>
            <a:noFill/>
            <a:ln w="9525">
              <a:noFill/>
              <a:miter lim="800000"/>
              <a:headEnd/>
              <a:tailEnd/>
            </a:ln>
          </p:spPr>
        </p:pic>
        <p:grpSp>
          <p:nvGrpSpPr>
            <p:cNvPr id="294" name="Group 26"/>
            <p:cNvGrpSpPr/>
            <p:nvPr/>
          </p:nvGrpSpPr>
          <p:grpSpPr>
            <a:xfrm>
              <a:off x="7760138" y="5659815"/>
              <a:ext cx="1360524" cy="999986"/>
              <a:chOff x="7157704" y="1943934"/>
              <a:chExt cx="2066673" cy="1262001"/>
            </a:xfrm>
          </p:grpSpPr>
          <p:pic>
            <p:nvPicPr>
              <p:cNvPr id="295" name="Picture 4"/>
              <p:cNvPicPr>
                <a:picLocks noChangeAspect="1" noChangeArrowheads="1"/>
              </p:cNvPicPr>
              <p:nvPr/>
            </p:nvPicPr>
            <p:blipFill>
              <a:blip r:embed="rId28" cstate="print">
                <a:extLst>
                  <a:ext uri="{28A0092B-C50C-407E-A947-70E740481C1C}">
                    <a14:useLocalDpi xmlns:a14="http://schemas.microsoft.com/office/drawing/2010/main" val="0"/>
                  </a:ext>
                </a:extLst>
              </a:blip>
              <a:stretch>
                <a:fillRect/>
              </a:stretch>
            </p:blipFill>
            <p:spPr bwMode="auto">
              <a:xfrm>
                <a:off x="7157704" y="1943934"/>
                <a:ext cx="2066673" cy="1262001"/>
              </a:xfrm>
              <a:prstGeom prst="rect">
                <a:avLst/>
              </a:prstGeom>
              <a:noFill/>
              <a:ln w="9525">
                <a:noFill/>
                <a:miter lim="800000"/>
                <a:headEnd/>
                <a:tailEnd/>
              </a:ln>
            </p:spPr>
          </p:pic>
          <p:grpSp>
            <p:nvGrpSpPr>
              <p:cNvPr id="296" name="Group 63"/>
              <p:cNvGrpSpPr>
                <a:grpSpLocks/>
              </p:cNvGrpSpPr>
              <p:nvPr/>
            </p:nvGrpSpPr>
            <p:grpSpPr bwMode="auto">
              <a:xfrm>
                <a:off x="7400164" y="2236094"/>
                <a:ext cx="814396" cy="788138"/>
                <a:chOff x="6827913" y="4234597"/>
                <a:chExt cx="1085863" cy="1135969"/>
              </a:xfrm>
            </p:grpSpPr>
            <p:pic>
              <p:nvPicPr>
                <p:cNvPr id="297" name="Picture 53" descr="double arrows"/>
                <p:cNvPicPr>
                  <a:picLocks noChangeAspect="1" noChangeArrowheads="1"/>
                </p:cNvPicPr>
                <p:nvPr/>
              </p:nvPicPr>
              <p:blipFill>
                <a:blip r:embed="rId29" cstate="print">
                  <a:duotone>
                    <a:prstClr val="black"/>
                    <a:srgbClr val="F79646">
                      <a:tint val="45000"/>
                      <a:satMod val="400000"/>
                    </a:srgbClr>
                  </a:duotone>
                </a:blip>
                <a:srcRect/>
                <a:stretch>
                  <a:fillRect/>
                </a:stretch>
              </p:blipFill>
              <p:spPr bwMode="auto">
                <a:xfrm>
                  <a:off x="6827913" y="4482056"/>
                  <a:ext cx="1085863" cy="888510"/>
                </a:xfrm>
                <a:prstGeom prst="rect">
                  <a:avLst/>
                </a:prstGeom>
                <a:noFill/>
                <a:ln w="9525">
                  <a:noFill/>
                  <a:miter lim="800000"/>
                  <a:headEnd/>
                  <a:tailEnd/>
                </a:ln>
              </p:spPr>
            </p:pic>
            <p:pic>
              <p:nvPicPr>
                <p:cNvPr id="298" name="Picture 54" descr="developer Tools toolbox"/>
                <p:cNvPicPr>
                  <a:picLocks noChangeAspect="1" noChangeArrowheads="1"/>
                </p:cNvPicPr>
                <p:nvPr/>
              </p:nvPicPr>
              <p:blipFill>
                <a:blip r:embed="rId30" cstate="print"/>
                <a:srcRect/>
                <a:stretch>
                  <a:fillRect/>
                </a:stretch>
              </p:blipFill>
              <p:spPr bwMode="auto">
                <a:xfrm>
                  <a:off x="7140159" y="4234597"/>
                  <a:ext cx="581875" cy="874771"/>
                </a:xfrm>
                <a:prstGeom prst="rect">
                  <a:avLst/>
                </a:prstGeom>
                <a:noFill/>
                <a:ln w="9525">
                  <a:noFill/>
                  <a:miter lim="800000"/>
                  <a:headEnd/>
                  <a:tailEnd/>
                </a:ln>
              </p:spPr>
            </p:pic>
          </p:grpSp>
        </p:grpSp>
      </p:grpSp>
      <p:grpSp>
        <p:nvGrpSpPr>
          <p:cNvPr id="299" name="Group 298"/>
          <p:cNvGrpSpPr>
            <a:grpSpLocks noChangeAspect="1"/>
          </p:cNvGrpSpPr>
          <p:nvPr/>
        </p:nvGrpSpPr>
        <p:grpSpPr>
          <a:xfrm>
            <a:off x="1501396" y="3955268"/>
            <a:ext cx="1571325" cy="1799977"/>
            <a:chOff x="2210830" y="4037443"/>
            <a:chExt cx="1720711" cy="1799977"/>
          </a:xfrm>
        </p:grpSpPr>
        <p:pic>
          <p:nvPicPr>
            <p:cNvPr id="300" name="Picture 3" descr="C:\Program Files\Microsoft Resource DVD Artwork\DVD_ART\BoxShots_Logos\System Center Operations Manager 2007 (generic)\System center Ops manager 2007 logo bl.png"/>
            <p:cNvPicPr>
              <a:picLocks noChangeAspect="1" noChangeArrowheads="1"/>
            </p:cNvPicPr>
            <p:nvPr/>
          </p:nvPicPr>
          <p:blipFill>
            <a:blip r:embed="rId31" cstate="print">
              <a:lum bright="70000" contrast="-70000"/>
            </a:blip>
            <a:srcRect r="14900"/>
            <a:stretch>
              <a:fillRect/>
            </a:stretch>
          </p:blipFill>
          <p:spPr bwMode="auto">
            <a:xfrm>
              <a:off x="2224680" y="4037443"/>
              <a:ext cx="1512395" cy="475488"/>
            </a:xfrm>
            <a:prstGeom prst="rect">
              <a:avLst/>
            </a:prstGeom>
            <a:noFill/>
            <a:ln w="9525">
              <a:noFill/>
              <a:miter lim="800000"/>
              <a:headEnd/>
              <a:tailEnd/>
            </a:ln>
          </p:spPr>
        </p:pic>
        <p:grpSp>
          <p:nvGrpSpPr>
            <p:cNvPr id="301" name="Group 46"/>
            <p:cNvGrpSpPr/>
            <p:nvPr/>
          </p:nvGrpSpPr>
          <p:grpSpPr>
            <a:xfrm>
              <a:off x="2210830" y="4460717"/>
              <a:ext cx="1720711" cy="1376703"/>
              <a:chOff x="304246" y="5087632"/>
              <a:chExt cx="2292441" cy="1834132"/>
            </a:xfrm>
          </p:grpSpPr>
          <p:pic>
            <p:nvPicPr>
              <p:cNvPr id="302" name="Picture 16" descr="enterprise sand"/>
              <p:cNvPicPr>
                <a:picLocks noChangeAspect="1" noChangeArrowheads="1"/>
              </p:cNvPicPr>
              <p:nvPr/>
            </p:nvPicPr>
            <p:blipFill>
              <a:blip r:embed="rId32" cstate="print"/>
              <a:srcRect/>
              <a:stretch>
                <a:fillRect/>
              </a:stretch>
            </p:blipFill>
            <p:spPr bwMode="auto">
              <a:xfrm>
                <a:off x="1958141" y="5335663"/>
                <a:ext cx="638546" cy="957211"/>
              </a:xfrm>
              <a:prstGeom prst="rect">
                <a:avLst/>
              </a:prstGeom>
              <a:noFill/>
              <a:ln w="9525">
                <a:noFill/>
                <a:miter lim="800000"/>
                <a:headEnd/>
                <a:tailEnd/>
              </a:ln>
            </p:spPr>
          </p:pic>
          <p:pic>
            <p:nvPicPr>
              <p:cNvPr id="303" name="Picture 103" descr="cloud illustration icon"/>
              <p:cNvPicPr>
                <a:picLocks noChangeAspect="1" noChangeArrowheads="1"/>
              </p:cNvPicPr>
              <p:nvPr/>
            </p:nvPicPr>
            <p:blipFill>
              <a:blip r:embed="rId33" cstate="print">
                <a:lum contrast="18000"/>
              </a:blip>
              <a:srcRect/>
              <a:stretch>
                <a:fillRect/>
              </a:stretch>
            </p:blipFill>
            <p:spPr bwMode="auto">
              <a:xfrm>
                <a:off x="304246" y="5087632"/>
                <a:ext cx="1646241" cy="1258888"/>
              </a:xfrm>
              <a:prstGeom prst="rect">
                <a:avLst/>
              </a:prstGeom>
              <a:noFill/>
              <a:ln w="9525">
                <a:noFill/>
                <a:miter lim="800000"/>
                <a:headEnd/>
                <a:tailEnd/>
              </a:ln>
            </p:spPr>
          </p:pic>
          <p:pic>
            <p:nvPicPr>
              <p:cNvPr id="304" name="Picture 4"/>
              <p:cNvPicPr>
                <a:picLocks noChangeAspect="1" noChangeArrowheads="1"/>
              </p:cNvPicPr>
              <p:nvPr/>
            </p:nvPicPr>
            <p:blipFill>
              <a:blip r:embed="rId34" cstate="print">
                <a:extLst>
                  <a:ext uri="{28A0092B-C50C-407E-A947-70E740481C1C}">
                    <a14:useLocalDpi xmlns:a14="http://schemas.microsoft.com/office/drawing/2010/main" val="0"/>
                  </a:ext>
                </a:extLst>
              </a:blip>
              <a:stretch>
                <a:fillRect/>
              </a:stretch>
            </p:blipFill>
            <p:spPr bwMode="auto">
              <a:xfrm>
                <a:off x="425225" y="5340913"/>
                <a:ext cx="2150817" cy="1580851"/>
              </a:xfrm>
              <a:prstGeom prst="rect">
                <a:avLst/>
              </a:prstGeom>
              <a:noFill/>
              <a:ln w="9525">
                <a:noFill/>
                <a:miter lim="800000"/>
                <a:headEnd/>
                <a:tailEnd/>
              </a:ln>
            </p:spPr>
          </p:pic>
          <p:pic>
            <p:nvPicPr>
              <p:cNvPr id="305" name="Picture 3" descr="\\showsrus\images\LOGOS\GEN_LOGO\L\Linux penguin.png"/>
              <p:cNvPicPr>
                <a:picLocks noChangeAspect="1" noChangeArrowheads="1"/>
              </p:cNvPicPr>
              <p:nvPr/>
            </p:nvPicPr>
            <p:blipFill>
              <a:blip r:embed="rId35" cstate="print"/>
              <a:srcRect/>
              <a:stretch>
                <a:fillRect/>
              </a:stretch>
            </p:blipFill>
            <p:spPr bwMode="auto">
              <a:xfrm>
                <a:off x="1167199" y="6148360"/>
                <a:ext cx="190809" cy="224154"/>
              </a:xfrm>
              <a:prstGeom prst="rect">
                <a:avLst/>
              </a:prstGeom>
              <a:noFill/>
              <a:scene3d>
                <a:camera prst="isometricOffAxis2Left"/>
                <a:lightRig rig="threePt" dir="t"/>
              </a:scene3d>
            </p:spPr>
          </p:pic>
          <p:pic>
            <p:nvPicPr>
              <p:cNvPr id="306" name="Picture 305" descr="Windows_Vista3.png"/>
              <p:cNvPicPr>
                <a:picLocks/>
              </p:cNvPicPr>
              <p:nvPr/>
            </p:nvPicPr>
            <p:blipFill>
              <a:blip r:embed="rId36" cstate="print"/>
              <a:srcRect r="76802" b="-2843"/>
              <a:stretch>
                <a:fillRect/>
              </a:stretch>
            </p:blipFill>
            <p:spPr>
              <a:xfrm>
                <a:off x="1637637" y="6254542"/>
                <a:ext cx="207344" cy="192297"/>
              </a:xfrm>
              <a:prstGeom prst="rect">
                <a:avLst/>
              </a:prstGeom>
              <a:scene3d>
                <a:camera prst="isometricOffAxis2Left"/>
                <a:lightRig rig="threePt" dir="t"/>
              </a:scene3d>
            </p:spPr>
          </p:pic>
          <p:pic>
            <p:nvPicPr>
              <p:cNvPr id="307" name="Picture 104" descr="arrow 0 gold  arrow curved double headed 1"/>
              <p:cNvPicPr>
                <a:picLocks noChangeAspect="1" noChangeArrowheads="1"/>
              </p:cNvPicPr>
              <p:nvPr/>
            </p:nvPicPr>
            <p:blipFill>
              <a:blip r:embed="rId37" cstate="print">
                <a:lum bright="6000" contrast="24000"/>
              </a:blip>
              <a:srcRect/>
              <a:stretch>
                <a:fillRect/>
              </a:stretch>
            </p:blipFill>
            <p:spPr bwMode="auto">
              <a:xfrm>
                <a:off x="526779" y="5393828"/>
                <a:ext cx="907605" cy="651205"/>
              </a:xfrm>
              <a:prstGeom prst="rect">
                <a:avLst/>
              </a:prstGeom>
              <a:noFill/>
              <a:ln w="9525">
                <a:noFill/>
                <a:miter lim="800000"/>
                <a:headEnd/>
                <a:tailEnd/>
              </a:ln>
            </p:spPr>
          </p:pic>
        </p:grpSp>
      </p:grpSp>
      <p:sp>
        <p:nvSpPr>
          <p:cNvPr id="308" name="Title 1"/>
          <p:cNvSpPr txBox="1">
            <a:spLocks noChangeAspect="1"/>
          </p:cNvSpPr>
          <p:nvPr/>
        </p:nvSpPr>
        <p:spPr>
          <a:xfrm>
            <a:off x="418852" y="431800"/>
            <a:ext cx="7099300" cy="823912"/>
          </a:xfrm>
          <a:prstGeom prst="rect">
            <a:avLst/>
          </a:prstGeom>
          <a:effectLst>
            <a:outerShdw blurRad="50800" dist="38100" dir="2700000">
              <a:srgbClr val="000000">
                <a:alpha val="43000"/>
              </a:srgbClr>
            </a:outerShdw>
          </a:effectLst>
        </p:spPr>
        <p:txBody>
          <a:bodyPr vert="horz" lIns="121899" tIns="60949" rIns="121899" bIns="60949" rtlCol="0" anchor="b">
            <a:noAutofit/>
          </a:bodyPr>
          <a:lstStyle/>
          <a:p>
            <a:pPr marL="0" marR="0" lvl="0" indent="0" algn="l" defTabSz="914099" rtl="0" eaLnBrk="1" fontAlgn="base" latinLnBrk="0" hangingPunct="1">
              <a:lnSpc>
                <a:spcPts val="3820"/>
              </a:lnSpc>
              <a:spcBef>
                <a:spcPct val="0"/>
              </a:spcBef>
              <a:spcAft>
                <a:spcPct val="0"/>
              </a:spcAft>
              <a:buClrTx/>
              <a:buSzTx/>
              <a:buFontTx/>
              <a:buNone/>
              <a:tabLst>
                <a:tab pos="1549400" algn="l"/>
              </a:tabLst>
              <a:defRPr/>
            </a:pPr>
            <a:r>
              <a:rPr kumimoji="0" lang="en-US" sz="3200" b="0" i="0" u="none" strike="noStrike" kern="1200" cap="none" spc="0" normalizeH="0" baseline="0" noProof="0" dirty="0" smtClean="0">
                <a:ln>
                  <a:noFill/>
                </a:ln>
                <a:solidFill>
                  <a:srgbClr val="03C2F1"/>
                </a:solidFill>
                <a:effectLst/>
                <a:uLnTx/>
                <a:uFillTx/>
                <a:latin typeface="Segoe UI" pitchFamily="34" charset="0"/>
                <a:ea typeface="Segoe UI" pitchFamily="34" charset="0"/>
                <a:cs typeface="Segoe UI" pitchFamily="34" charset="0"/>
              </a:rPr>
              <a:t>Optimize and Extend Existing Investments Through Integration</a:t>
            </a:r>
            <a:endParaRPr kumimoji="0" lang="en-US" sz="3200" b="0" i="0" u="none" strike="noStrike" kern="1200" cap="none" spc="0" normalizeH="0" baseline="0" noProof="0" dirty="0">
              <a:ln>
                <a:noFill/>
              </a:ln>
              <a:solidFill>
                <a:srgbClr val="03C2F1"/>
              </a:solidFill>
              <a:effectLst/>
              <a:uLnTx/>
              <a:uFillTx/>
              <a:latin typeface="Segoe UI" pitchFamily="34" charset="0"/>
              <a:ea typeface="Segoe UI" pitchFamily="34" charset="0"/>
              <a:cs typeface="Segoe UI" pitchFamily="34" charset="0"/>
            </a:endParaRPr>
          </a:p>
        </p:txBody>
      </p:sp>
      <p:grpSp>
        <p:nvGrpSpPr>
          <p:cNvPr id="309" name="Group 308"/>
          <p:cNvGrpSpPr>
            <a:grpSpLocks noChangeAspect="1"/>
          </p:cNvGrpSpPr>
          <p:nvPr/>
        </p:nvGrpSpPr>
        <p:grpSpPr>
          <a:xfrm>
            <a:off x="3171946" y="3162300"/>
            <a:ext cx="2866829" cy="1104900"/>
            <a:chOff x="3200400" y="2730499"/>
            <a:chExt cx="5803900" cy="1678091"/>
          </a:xfrm>
        </p:grpSpPr>
        <p:sp>
          <p:nvSpPr>
            <p:cNvPr id="310" name="Rectangle 309"/>
            <p:cNvSpPr/>
            <p:nvPr/>
          </p:nvSpPr>
          <p:spPr>
            <a:xfrm>
              <a:off x="3200400" y="2895600"/>
              <a:ext cx="5803900" cy="1409700"/>
            </a:xfrm>
            <a:prstGeom prst="rect">
              <a:avLst/>
            </a:prstGeom>
            <a:gradFill rotWithShape="1">
              <a:gsLst>
                <a:gs pos="1000">
                  <a:srgbClr val="003F72">
                    <a:alpha val="0"/>
                  </a:srgbClr>
                </a:gs>
                <a:gs pos="100000">
                  <a:srgbClr val="4F81BD">
                    <a:tint val="50000"/>
                    <a:shade val="100000"/>
                    <a:satMod val="350000"/>
                    <a:alpha val="0"/>
                  </a:srgbClr>
                </a:gs>
                <a:gs pos="75000">
                  <a:srgbClr val="003F72"/>
                </a:gs>
                <a:gs pos="21000">
                  <a:srgbClr val="003F72"/>
                </a:gs>
              </a:gsLst>
              <a:lin ang="0" scaled="0"/>
            </a:gra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311" name="Picture 310" descr="SysCnt-Orchestrator_R.ai"/>
            <p:cNvPicPr>
              <a:picLocks noChangeAspect="1"/>
            </p:cNvPicPr>
            <p:nvPr/>
          </p:nvPicPr>
          <p:blipFill>
            <a:blip r:embed="rId38" cstate="print"/>
            <a:stretch>
              <a:fillRect/>
            </a:stretch>
          </p:blipFill>
          <p:spPr>
            <a:xfrm>
              <a:off x="3702327" y="2730499"/>
              <a:ext cx="4956531" cy="1678091"/>
            </a:xfrm>
            <a:prstGeom prst="rect">
              <a:avLst/>
            </a:prstGeom>
            <a:effectLst>
              <a:outerShdw blurRad="50800" dist="25400" dir="2700000">
                <a:srgbClr val="000000">
                  <a:alpha val="76000"/>
                </a:srgbClr>
              </a:outerShdw>
            </a:effectLst>
          </p:spPr>
        </p:pic>
      </p:grpSp>
      <p:grpSp>
        <p:nvGrpSpPr>
          <p:cNvPr id="312" name="Group 311"/>
          <p:cNvGrpSpPr>
            <a:grpSpLocks noChangeAspect="1"/>
          </p:cNvGrpSpPr>
          <p:nvPr/>
        </p:nvGrpSpPr>
        <p:grpSpPr>
          <a:xfrm>
            <a:off x="2299296" y="4429760"/>
            <a:ext cx="4859015" cy="440267"/>
            <a:chOff x="3064929" y="4216399"/>
            <a:chExt cx="6477000" cy="440267"/>
          </a:xfrm>
        </p:grpSpPr>
        <p:sp>
          <p:nvSpPr>
            <p:cNvPr id="313" name="Rectangle 312"/>
            <p:cNvSpPr/>
            <p:nvPr/>
          </p:nvSpPr>
          <p:spPr>
            <a:xfrm>
              <a:off x="3208867" y="4216399"/>
              <a:ext cx="6121400" cy="440267"/>
            </a:xfrm>
            <a:prstGeom prst="rect">
              <a:avLst/>
            </a:prstGeom>
            <a:gradFill rotWithShape="1">
              <a:gsLst>
                <a:gs pos="0">
                  <a:srgbClr val="4F81BD">
                    <a:tint val="100000"/>
                    <a:shade val="100000"/>
                    <a:satMod val="130000"/>
                    <a:alpha val="0"/>
                  </a:srgbClr>
                </a:gs>
                <a:gs pos="100000">
                  <a:srgbClr val="4F81BD">
                    <a:tint val="50000"/>
                    <a:shade val="100000"/>
                    <a:satMod val="350000"/>
                    <a:alpha val="0"/>
                  </a:srgbClr>
                </a:gs>
                <a:gs pos="20000">
                  <a:srgbClr val="4F81BD">
                    <a:tint val="100000"/>
                    <a:shade val="100000"/>
                    <a:satMod val="130000"/>
                  </a:srgbClr>
                </a:gs>
                <a:gs pos="84000">
                  <a:srgbClr val="4F81BD">
                    <a:tint val="100000"/>
                    <a:shade val="100000"/>
                    <a:satMod val="130000"/>
                  </a:srgbClr>
                </a:gs>
              </a:gsLst>
              <a:lin ang="0" scaled="0"/>
            </a:gra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4" name="TextBox 313"/>
            <p:cNvSpPr txBox="1"/>
            <p:nvPr/>
          </p:nvSpPr>
          <p:spPr>
            <a:xfrm>
              <a:off x="3064929" y="4233333"/>
              <a:ext cx="6477000" cy="369332"/>
            </a:xfrm>
            <a:prstGeom prst="rect">
              <a:avLst/>
            </a:prstGeom>
            <a:noFill/>
            <a:effectLst>
              <a:outerShdw blurRad="50800" dist="25400" dir="2700000">
                <a:srgbClr val="000000">
                  <a:alpha val="6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 lastClr="FFFFFF"/>
                  </a:solidFill>
                  <a:effectLst/>
                  <a:uLnTx/>
                  <a:uFillTx/>
                  <a:latin typeface="Arial"/>
                  <a:cs typeface="Arial"/>
                </a:rPr>
                <a:t>Optimize heterogeneous environments</a:t>
              </a:r>
              <a:endParaRPr kumimoji="0" lang="en-US" sz="1800" b="1" i="0" u="none" strike="noStrike" kern="0" cap="none" spc="0" normalizeH="0" baseline="0" noProof="0" dirty="0">
                <a:ln>
                  <a:noFill/>
                </a:ln>
                <a:solidFill>
                  <a:sysClr val="window" lastClr="FFFFFF"/>
                </a:solidFill>
                <a:effectLst/>
                <a:uLnTx/>
                <a:uFillTx/>
                <a:latin typeface="Arial"/>
                <a:cs typeface="Arial"/>
              </a:endParaRPr>
            </a:p>
          </p:txBody>
        </p:sp>
      </p:grpSp>
      <p:grpSp>
        <p:nvGrpSpPr>
          <p:cNvPr id="315" name="Group 314"/>
          <p:cNvGrpSpPr>
            <a:grpSpLocks noChangeAspect="1"/>
          </p:cNvGrpSpPr>
          <p:nvPr/>
        </p:nvGrpSpPr>
        <p:grpSpPr>
          <a:xfrm>
            <a:off x="2399516" y="4432954"/>
            <a:ext cx="4859015" cy="440267"/>
            <a:chOff x="3064929" y="4216399"/>
            <a:chExt cx="6477000" cy="440267"/>
          </a:xfrm>
        </p:grpSpPr>
        <p:sp>
          <p:nvSpPr>
            <p:cNvPr id="316" name="Rectangle 315"/>
            <p:cNvSpPr/>
            <p:nvPr/>
          </p:nvSpPr>
          <p:spPr>
            <a:xfrm>
              <a:off x="3208867" y="4216399"/>
              <a:ext cx="6121400" cy="440267"/>
            </a:xfrm>
            <a:prstGeom prst="rect">
              <a:avLst/>
            </a:prstGeom>
            <a:gradFill rotWithShape="1">
              <a:gsLst>
                <a:gs pos="0">
                  <a:srgbClr val="4F81BD">
                    <a:tint val="100000"/>
                    <a:shade val="100000"/>
                    <a:satMod val="130000"/>
                    <a:alpha val="0"/>
                  </a:srgbClr>
                </a:gs>
                <a:gs pos="100000">
                  <a:srgbClr val="4F81BD">
                    <a:tint val="50000"/>
                    <a:shade val="100000"/>
                    <a:satMod val="350000"/>
                    <a:alpha val="0"/>
                  </a:srgbClr>
                </a:gs>
                <a:gs pos="20000">
                  <a:srgbClr val="4F81BD">
                    <a:tint val="100000"/>
                    <a:shade val="100000"/>
                    <a:satMod val="130000"/>
                  </a:srgbClr>
                </a:gs>
                <a:gs pos="84000">
                  <a:srgbClr val="4F81BD">
                    <a:tint val="100000"/>
                    <a:shade val="100000"/>
                    <a:satMod val="130000"/>
                  </a:srgbClr>
                </a:gs>
              </a:gsLst>
              <a:lin ang="0" scaled="0"/>
            </a:gra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7" name="TextBox 316"/>
            <p:cNvSpPr txBox="1"/>
            <p:nvPr/>
          </p:nvSpPr>
          <p:spPr>
            <a:xfrm>
              <a:off x="3064929" y="4233333"/>
              <a:ext cx="6477000" cy="369332"/>
            </a:xfrm>
            <a:prstGeom prst="rect">
              <a:avLst/>
            </a:prstGeom>
            <a:noFill/>
            <a:effectLst>
              <a:outerShdw blurRad="50800" dist="25400" dir="2700000">
                <a:srgbClr val="000000">
                  <a:alpha val="6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Arial"/>
                  <a:cs typeface="Arial"/>
                </a:rPr>
                <a:t>Deeply integrated with System Center</a:t>
              </a:r>
            </a:p>
          </p:txBody>
        </p:sp>
      </p:grpSp>
      <p:grpSp>
        <p:nvGrpSpPr>
          <p:cNvPr id="318" name="Group 317"/>
          <p:cNvGrpSpPr>
            <a:grpSpLocks noChangeAspect="1"/>
          </p:cNvGrpSpPr>
          <p:nvPr/>
        </p:nvGrpSpPr>
        <p:grpSpPr>
          <a:xfrm>
            <a:off x="1273873" y="3505200"/>
            <a:ext cx="1416547" cy="711200"/>
            <a:chOff x="2021735" y="3190240"/>
            <a:chExt cx="1564557" cy="711200"/>
          </a:xfrm>
        </p:grpSpPr>
        <p:sp>
          <p:nvSpPr>
            <p:cNvPr id="319" name="Rounded Rectangle 318"/>
            <p:cNvSpPr/>
            <p:nvPr/>
          </p:nvSpPr>
          <p:spPr>
            <a:xfrm>
              <a:off x="2021735" y="3190240"/>
              <a:ext cx="1564557" cy="711200"/>
            </a:xfrm>
            <a:prstGeom prst="roundRect">
              <a:avLst>
                <a:gd name="adj" fmla="val 50000"/>
              </a:avLst>
            </a:prstGeom>
            <a:solidFill>
              <a:sysClr val="windowText" lastClr="000000"/>
            </a:solidFill>
            <a:ln w="9525" cap="flat" cmpd="sng" algn="ctr">
              <a:noFill/>
              <a:prstDash val="solid"/>
            </a:ln>
            <a:effectLst>
              <a:glow rad="101600">
                <a:sysClr val="window" lastClr="FFFFFF">
                  <a:alpha val="0"/>
                </a:sysClr>
              </a:glow>
              <a:outerShdw blurRad="40000" dist="23000" dir="5400000" rotWithShape="0">
                <a:srgbClr val="000000">
                  <a:alpha val="35000"/>
                </a:srgbClr>
              </a:outerShdw>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320" name="Picture 2" descr="D:\0Projects\Microsoft\MMS facelift deck\images\emc-logo.png"/>
            <p:cNvPicPr>
              <a:picLocks noChangeAspect="1" noChangeArrowheads="1"/>
            </p:cNvPicPr>
            <p:nvPr/>
          </p:nvPicPr>
          <p:blipFill>
            <a:blip r:embed="rId39" cstate="print">
              <a:extLst>
                <a:ext uri="{BEBA8EAE-BF5A-486C-A8C5-ECC9F3942E4B}">
                  <a14:imgProps xmlns:a14="http://schemas.microsoft.com/office/drawing/2010/main">
                    <a14:imgLayer r:embed="rId4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258880" y="3292058"/>
              <a:ext cx="1075020" cy="457831"/>
            </a:xfrm>
            <a:prstGeom prst="rect">
              <a:avLst/>
            </a:prstGeom>
            <a:noFill/>
            <a:ln>
              <a:noFill/>
            </a:ln>
            <a:effectLst>
              <a:outerShdw blurRad="50800" dist="38100" dir="2700000">
                <a:srgbClr val="000000">
                  <a:alpha val="81000"/>
                </a:srgbClr>
              </a:outerShdw>
            </a:effectLst>
            <a:extLst>
              <a:ext uri="{909E8E84-426E-40DD-AFC4-6F175D3DCCD1}">
                <a14:hiddenFill xmlns:a14="http://schemas.microsoft.com/office/drawing/2010/main">
                  <a:solidFill>
                    <a:srgbClr val="FFFFFF"/>
                  </a:solidFill>
                </a14:hiddenFill>
              </a:ext>
            </a:extLst>
          </p:spPr>
        </p:pic>
      </p:grpSp>
      <p:grpSp>
        <p:nvGrpSpPr>
          <p:cNvPr id="321" name="Group 320"/>
          <p:cNvGrpSpPr>
            <a:grpSpLocks noChangeAspect="1"/>
          </p:cNvGrpSpPr>
          <p:nvPr/>
        </p:nvGrpSpPr>
        <p:grpSpPr>
          <a:xfrm>
            <a:off x="1420819" y="1717040"/>
            <a:ext cx="1719275" cy="741680"/>
            <a:chOff x="1950617" y="2540000"/>
            <a:chExt cx="2052213" cy="741680"/>
          </a:xfrm>
        </p:grpSpPr>
        <p:sp>
          <p:nvSpPr>
            <p:cNvPr id="322" name="Rounded Rectangle 321"/>
            <p:cNvSpPr/>
            <p:nvPr/>
          </p:nvSpPr>
          <p:spPr>
            <a:xfrm>
              <a:off x="1950617" y="2540000"/>
              <a:ext cx="2052213" cy="741680"/>
            </a:xfrm>
            <a:prstGeom prst="roundRect">
              <a:avLst>
                <a:gd name="adj" fmla="val 50000"/>
              </a:avLst>
            </a:prstGeom>
            <a:solidFill>
              <a:sysClr val="windowText" lastClr="000000"/>
            </a:solidFill>
            <a:ln w="9525" cap="flat" cmpd="sng" algn="ctr">
              <a:noFill/>
              <a:prstDash val="solid"/>
            </a:ln>
            <a:effectLst>
              <a:glow rad="38100">
                <a:sysClr val="window" lastClr="FFFFFF">
                  <a:alpha val="0"/>
                </a:sysClr>
              </a:glow>
              <a:outerShdw blurRad="40000" dist="23000" dir="5400000" rotWithShape="0">
                <a:srgbClr val="000000">
                  <a:alpha val="35000"/>
                </a:srgbClr>
              </a:outerShdw>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323" name="Picture 322" descr="te_152833.psd"/>
            <p:cNvPicPr>
              <a:picLocks noChangeAspect="1"/>
            </p:cNvPicPr>
            <p:nvPr/>
          </p:nvPicPr>
          <p:blipFill>
            <a:blip r:embed="rId41" cstate="print"/>
            <a:stretch>
              <a:fillRect/>
            </a:stretch>
          </p:blipFill>
          <p:spPr>
            <a:xfrm>
              <a:off x="2234949" y="2677497"/>
              <a:ext cx="1493576" cy="452150"/>
            </a:xfrm>
            <a:prstGeom prst="rect">
              <a:avLst/>
            </a:prstGeom>
          </p:spPr>
        </p:pic>
      </p:grpSp>
      <p:grpSp>
        <p:nvGrpSpPr>
          <p:cNvPr id="324" name="Group 323"/>
          <p:cNvGrpSpPr>
            <a:grpSpLocks noChangeAspect="1"/>
          </p:cNvGrpSpPr>
          <p:nvPr/>
        </p:nvGrpSpPr>
        <p:grpSpPr>
          <a:xfrm>
            <a:off x="6173485" y="2326640"/>
            <a:ext cx="2609344" cy="701040"/>
            <a:chOff x="8229171" y="2326640"/>
            <a:chExt cx="3478219" cy="701040"/>
          </a:xfrm>
        </p:grpSpPr>
        <p:sp>
          <p:nvSpPr>
            <p:cNvPr id="325" name="Rounded Rectangle 324"/>
            <p:cNvSpPr/>
            <p:nvPr/>
          </p:nvSpPr>
          <p:spPr>
            <a:xfrm>
              <a:off x="8229171" y="2326640"/>
              <a:ext cx="2925928" cy="701040"/>
            </a:xfrm>
            <a:prstGeom prst="roundRect">
              <a:avLst>
                <a:gd name="adj" fmla="val 50000"/>
              </a:avLst>
            </a:prstGeom>
            <a:solidFill>
              <a:sysClr val="windowText" lastClr="000000"/>
            </a:solidFill>
            <a:ln w="9525" cap="flat" cmpd="sng" algn="ctr">
              <a:noFill/>
              <a:prstDash val="solid"/>
            </a:ln>
            <a:effectLst>
              <a:glow rad="101600">
                <a:sysClr val="window" lastClr="FFFFFF">
                  <a:alpha val="0"/>
                </a:sysClr>
              </a:glow>
              <a:outerShdw blurRad="40000" dist="23000" dir="5400000" rotWithShape="0">
                <a:srgbClr val="000000">
                  <a:alpha val="35000"/>
                </a:srgbClr>
              </a:outerShdw>
              <a:softEdge rad="1143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326" name="Group 325"/>
            <p:cNvGrpSpPr/>
            <p:nvPr/>
          </p:nvGrpSpPr>
          <p:grpSpPr>
            <a:xfrm>
              <a:off x="8467101" y="2484121"/>
              <a:ext cx="3240289" cy="380999"/>
              <a:chOff x="8467101" y="2463801"/>
              <a:chExt cx="3240289" cy="380999"/>
            </a:xfrm>
          </p:grpSpPr>
          <p:sp>
            <p:nvSpPr>
              <p:cNvPr id="327" name="TextBox 326"/>
              <p:cNvSpPr txBox="1"/>
              <p:nvPr/>
            </p:nvSpPr>
            <p:spPr>
              <a:xfrm>
                <a:off x="8918891" y="2520244"/>
                <a:ext cx="2788499" cy="276999"/>
              </a:xfrm>
              <a:prstGeom prst="rect">
                <a:avLst/>
              </a:prstGeom>
              <a:noFill/>
            </p:spPr>
            <p:txBody>
              <a:bodyPr wrap="none" lIns="0" tIns="0" rIns="0" bIns="0"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 lastClr="FFFFFF"/>
                    </a:solidFill>
                    <a:effectLst/>
                    <a:uLnTx/>
                    <a:uFillTx/>
                    <a:latin typeface="Segoe Semibold" pitchFamily="34" charset="0"/>
                  </a:rPr>
                  <a:t>HP Service Manager </a:t>
                </a:r>
                <a:r>
                  <a:rPr kumimoji="0" lang="en-US" sz="1200" b="1" i="0" u="none" strike="noStrike" kern="0" cap="none" spc="0" normalizeH="0" baseline="0" noProof="0" dirty="0">
                    <a:ln>
                      <a:noFill/>
                    </a:ln>
                    <a:solidFill>
                      <a:sysClr val="window" lastClr="FFFFFF"/>
                    </a:solidFill>
                    <a:effectLst/>
                    <a:uLnTx/>
                    <a:uFillTx/>
                    <a:latin typeface="Segoe Semibold" pitchFamily="34" charset="0"/>
                  </a:rPr>
                  <a:t>Software</a:t>
                </a:r>
                <a:br>
                  <a:rPr kumimoji="0" lang="en-US" sz="1200" b="1" i="0" u="none" strike="noStrike" kern="0" cap="none" spc="0" normalizeH="0" baseline="0" noProof="0" dirty="0">
                    <a:ln>
                      <a:noFill/>
                    </a:ln>
                    <a:solidFill>
                      <a:sysClr val="window" lastClr="FFFFFF"/>
                    </a:solidFill>
                    <a:effectLst/>
                    <a:uLnTx/>
                    <a:uFillTx/>
                    <a:latin typeface="Segoe Semibold" pitchFamily="34" charset="0"/>
                  </a:rPr>
                </a:br>
                <a:r>
                  <a:rPr kumimoji="0" lang="en-US" sz="800" b="0" i="0" u="none" strike="noStrike" kern="0" cap="none" spc="0" normalizeH="0" baseline="0" noProof="0" dirty="0">
                    <a:ln>
                      <a:noFill/>
                    </a:ln>
                    <a:solidFill>
                      <a:sysClr val="window" lastClr="FFFFFF"/>
                    </a:solidFill>
                    <a:effectLst/>
                    <a:uLnTx/>
                    <a:uFillTx/>
                    <a:latin typeface="Arial" pitchFamily="34" charset="0"/>
                    <a:cs typeface="Arial" pitchFamily="34" charset="0"/>
                  </a:rPr>
                  <a:t>Make your IT service desk enterprise strength</a:t>
                </a:r>
                <a:endParaRPr kumimoji="0" lang="en-US" sz="800" b="0" i="0" u="none" strike="noStrike" kern="0" cap="none" spc="0" normalizeH="0" baseline="0" noProof="0" dirty="0" smtClean="0">
                  <a:ln>
                    <a:noFill/>
                  </a:ln>
                  <a:solidFill>
                    <a:sysClr val="window" lastClr="FFFFFF"/>
                  </a:solidFill>
                  <a:effectLst/>
                  <a:uLnTx/>
                  <a:uFillTx/>
                  <a:latin typeface="Arial" pitchFamily="34" charset="0"/>
                  <a:cs typeface="Arial" pitchFamily="34" charset="0"/>
                </a:endParaRPr>
              </a:p>
            </p:txBody>
          </p:sp>
          <p:pic>
            <p:nvPicPr>
              <p:cNvPr id="328" name="Picture 327" descr="hp.png"/>
              <p:cNvPicPr>
                <a:picLocks noChangeAspect="1"/>
              </p:cNvPicPr>
              <p:nvPr/>
            </p:nvPicPr>
            <p:blipFill>
              <a:blip r:embed="rId4" cstate="print"/>
              <a:stretch>
                <a:fillRect/>
              </a:stretch>
            </p:blipFill>
            <p:spPr>
              <a:xfrm>
                <a:off x="8467101" y="2463801"/>
                <a:ext cx="374195" cy="380999"/>
              </a:xfrm>
              <a:prstGeom prst="rect">
                <a:avLst/>
              </a:prstGeom>
            </p:spPr>
          </p:pic>
        </p:grpSp>
      </p:grpSp>
    </p:spTree>
    <p:extLst>
      <p:ext uri="{BB962C8B-B14F-4D97-AF65-F5344CB8AC3E}">
        <p14:creationId xmlns:p14="http://schemas.microsoft.com/office/powerpoint/2010/main" val="18141337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250"/>
                                  </p:stCondLst>
                                  <p:childTnLst>
                                    <p:set>
                                      <p:cBhvr>
                                        <p:cTn id="6" dur="1" fill="hold">
                                          <p:stCondLst>
                                            <p:cond delay="0"/>
                                          </p:stCondLst>
                                        </p:cTn>
                                        <p:tgtEl>
                                          <p:spTgt spid="258"/>
                                        </p:tgtEl>
                                        <p:attrNameLst>
                                          <p:attrName>style.visibility</p:attrName>
                                        </p:attrNameLst>
                                      </p:cBhvr>
                                      <p:to>
                                        <p:strVal val="visible"/>
                                      </p:to>
                                    </p:set>
                                    <p:animEffect transition="in" filter="wheel(1)">
                                      <p:cBhvr>
                                        <p:cTn id="7" dur="1500"/>
                                        <p:tgtEl>
                                          <p:spTgt spid="2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1"/>
                                        </p:tgtEl>
                                        <p:attrNameLst>
                                          <p:attrName>style.visibility</p:attrName>
                                        </p:attrNameLst>
                                      </p:cBhvr>
                                      <p:to>
                                        <p:strVal val="visible"/>
                                      </p:to>
                                    </p:set>
                                    <p:animEffect transition="in" filter="fade">
                                      <p:cBhvr>
                                        <p:cTn id="12" dur="500"/>
                                        <p:tgtEl>
                                          <p:spTgt spid="321"/>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65"/>
                                        </p:tgtEl>
                                        <p:attrNameLst>
                                          <p:attrName>style.visibility</p:attrName>
                                        </p:attrNameLst>
                                      </p:cBhvr>
                                      <p:to>
                                        <p:strVal val="visible"/>
                                      </p:to>
                                    </p:set>
                                    <p:animEffect transition="in" filter="fade">
                                      <p:cBhvr>
                                        <p:cTn id="16" dur="500"/>
                                        <p:tgtEl>
                                          <p:spTgt spid="265"/>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324"/>
                                        </p:tgtEl>
                                        <p:attrNameLst>
                                          <p:attrName>style.visibility</p:attrName>
                                        </p:attrNameLst>
                                      </p:cBhvr>
                                      <p:to>
                                        <p:strVal val="visible"/>
                                      </p:to>
                                    </p:set>
                                    <p:animEffect transition="in" filter="fade">
                                      <p:cBhvr>
                                        <p:cTn id="20" dur="500"/>
                                        <p:tgtEl>
                                          <p:spTgt spid="324"/>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68"/>
                                        </p:tgtEl>
                                        <p:attrNameLst>
                                          <p:attrName>style.visibility</p:attrName>
                                        </p:attrNameLst>
                                      </p:cBhvr>
                                      <p:to>
                                        <p:strVal val="visible"/>
                                      </p:to>
                                    </p:set>
                                    <p:animEffect transition="in" filter="fade">
                                      <p:cBhvr>
                                        <p:cTn id="24" dur="500"/>
                                        <p:tgtEl>
                                          <p:spTgt spid="268"/>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271"/>
                                        </p:tgtEl>
                                        <p:attrNameLst>
                                          <p:attrName>style.visibility</p:attrName>
                                        </p:attrNameLst>
                                      </p:cBhvr>
                                      <p:to>
                                        <p:strVal val="visible"/>
                                      </p:to>
                                    </p:set>
                                    <p:animEffect transition="in" filter="fade">
                                      <p:cBhvr>
                                        <p:cTn id="28" dur="500"/>
                                        <p:tgtEl>
                                          <p:spTgt spid="271"/>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243"/>
                                        </p:tgtEl>
                                        <p:attrNameLst>
                                          <p:attrName>style.visibility</p:attrName>
                                        </p:attrNameLst>
                                      </p:cBhvr>
                                      <p:to>
                                        <p:strVal val="visible"/>
                                      </p:to>
                                    </p:set>
                                    <p:animEffect transition="in" filter="fade">
                                      <p:cBhvr>
                                        <p:cTn id="32" dur="500"/>
                                        <p:tgtEl>
                                          <p:spTgt spid="243"/>
                                        </p:tgtEl>
                                      </p:cBhvr>
                                    </p:animEffect>
                                  </p:childTnLst>
                                </p:cTn>
                              </p:par>
                              <p:par>
                                <p:cTn id="33" presetID="10" presetClass="entr" presetSubtype="0" fill="hold" nodeType="withEffect">
                                  <p:stCondLst>
                                    <p:cond delay="0"/>
                                  </p:stCondLst>
                                  <p:childTnLst>
                                    <p:set>
                                      <p:cBhvr>
                                        <p:cTn id="34" dur="1" fill="hold">
                                          <p:stCondLst>
                                            <p:cond delay="0"/>
                                          </p:stCondLst>
                                        </p:cTn>
                                        <p:tgtEl>
                                          <p:spTgt spid="318"/>
                                        </p:tgtEl>
                                        <p:attrNameLst>
                                          <p:attrName>style.visibility</p:attrName>
                                        </p:attrNameLst>
                                      </p:cBhvr>
                                      <p:to>
                                        <p:strVal val="visible"/>
                                      </p:to>
                                    </p:set>
                                    <p:animEffect transition="in" filter="fade">
                                      <p:cBhvr>
                                        <p:cTn id="35" dur="500"/>
                                        <p:tgtEl>
                                          <p:spTgt spid="318"/>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09"/>
                                        </p:tgtEl>
                                        <p:attrNameLst>
                                          <p:attrName>style.visibility</p:attrName>
                                        </p:attrNameLst>
                                      </p:cBhvr>
                                      <p:to>
                                        <p:strVal val="visible"/>
                                      </p:to>
                                    </p:set>
                                  </p:childTnLst>
                                </p:cTn>
                              </p:par>
                            </p:childTnLst>
                          </p:cTn>
                        </p:par>
                        <p:par>
                          <p:cTn id="40" fill="hold">
                            <p:stCondLst>
                              <p:cond delay="0"/>
                            </p:stCondLst>
                            <p:childTnLst>
                              <p:par>
                                <p:cTn id="41" presetID="6" presetClass="emph" presetSubtype="0" accel="50000" decel="50000" fill="hold" nodeType="afterEffect">
                                  <p:stCondLst>
                                    <p:cond delay="0"/>
                                  </p:stCondLst>
                                  <p:childTnLst>
                                    <p:animScale>
                                      <p:cBhvr>
                                        <p:cTn id="42" dur="2000" fill="hold"/>
                                        <p:tgtEl>
                                          <p:spTgt spid="309"/>
                                        </p:tgtEl>
                                      </p:cBhvr>
                                      <p:by x="150000" y="150000"/>
                                    </p:animScale>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2"/>
                                        </p:tgtEl>
                                        <p:attrNameLst>
                                          <p:attrName>style.visibility</p:attrName>
                                        </p:attrNameLst>
                                      </p:cBhvr>
                                      <p:to>
                                        <p:strVal val="visible"/>
                                      </p:to>
                                    </p:set>
                                    <p:animEffect transition="in" filter="fade">
                                      <p:cBhvr>
                                        <p:cTn id="47" dur="2000"/>
                                        <p:tgtEl>
                                          <p:spTgt spid="31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xit" presetSubtype="8" fill="hold" nodeType="clickEffect">
                                  <p:stCondLst>
                                    <p:cond delay="0"/>
                                  </p:stCondLst>
                                  <p:childTnLst>
                                    <p:animEffect transition="out" filter="wipe(left)">
                                      <p:cBhvr>
                                        <p:cTn id="51" dur="500"/>
                                        <p:tgtEl>
                                          <p:spTgt spid="321"/>
                                        </p:tgtEl>
                                      </p:cBhvr>
                                    </p:animEffect>
                                    <p:set>
                                      <p:cBhvr>
                                        <p:cTn id="52" dur="1" fill="hold">
                                          <p:stCondLst>
                                            <p:cond delay="499"/>
                                          </p:stCondLst>
                                        </p:cTn>
                                        <p:tgtEl>
                                          <p:spTgt spid="321"/>
                                        </p:tgtEl>
                                        <p:attrNameLst>
                                          <p:attrName>style.visibility</p:attrName>
                                        </p:attrNameLst>
                                      </p:cBhvr>
                                      <p:to>
                                        <p:strVal val="hidden"/>
                                      </p:to>
                                    </p:set>
                                  </p:childTnLst>
                                </p:cTn>
                              </p:par>
                              <p:par>
                                <p:cTn id="53" presetID="22" presetClass="exit" presetSubtype="8" fill="hold" nodeType="withEffect">
                                  <p:stCondLst>
                                    <p:cond delay="0"/>
                                  </p:stCondLst>
                                  <p:childTnLst>
                                    <p:animEffect transition="out" filter="wipe(left)">
                                      <p:cBhvr>
                                        <p:cTn id="54" dur="500"/>
                                        <p:tgtEl>
                                          <p:spTgt spid="265"/>
                                        </p:tgtEl>
                                      </p:cBhvr>
                                    </p:animEffect>
                                    <p:set>
                                      <p:cBhvr>
                                        <p:cTn id="55" dur="1" fill="hold">
                                          <p:stCondLst>
                                            <p:cond delay="499"/>
                                          </p:stCondLst>
                                        </p:cTn>
                                        <p:tgtEl>
                                          <p:spTgt spid="265"/>
                                        </p:tgtEl>
                                        <p:attrNameLst>
                                          <p:attrName>style.visibility</p:attrName>
                                        </p:attrNameLst>
                                      </p:cBhvr>
                                      <p:to>
                                        <p:strVal val="hidden"/>
                                      </p:to>
                                    </p:set>
                                  </p:childTnLst>
                                </p:cTn>
                              </p:par>
                              <p:par>
                                <p:cTn id="56" presetID="22" presetClass="exit" presetSubtype="8" fill="hold" nodeType="withEffect">
                                  <p:stCondLst>
                                    <p:cond delay="0"/>
                                  </p:stCondLst>
                                  <p:childTnLst>
                                    <p:animEffect transition="out" filter="wipe(left)">
                                      <p:cBhvr>
                                        <p:cTn id="57" dur="500"/>
                                        <p:tgtEl>
                                          <p:spTgt spid="324"/>
                                        </p:tgtEl>
                                      </p:cBhvr>
                                    </p:animEffect>
                                    <p:set>
                                      <p:cBhvr>
                                        <p:cTn id="58" dur="1" fill="hold">
                                          <p:stCondLst>
                                            <p:cond delay="499"/>
                                          </p:stCondLst>
                                        </p:cTn>
                                        <p:tgtEl>
                                          <p:spTgt spid="324"/>
                                        </p:tgtEl>
                                        <p:attrNameLst>
                                          <p:attrName>style.visibility</p:attrName>
                                        </p:attrNameLst>
                                      </p:cBhvr>
                                      <p:to>
                                        <p:strVal val="hidden"/>
                                      </p:to>
                                    </p:set>
                                  </p:childTnLst>
                                </p:cTn>
                              </p:par>
                              <p:par>
                                <p:cTn id="59" presetID="22" presetClass="exit" presetSubtype="8" fill="hold" nodeType="withEffect">
                                  <p:stCondLst>
                                    <p:cond delay="0"/>
                                  </p:stCondLst>
                                  <p:childTnLst>
                                    <p:animEffect transition="out" filter="wipe(left)">
                                      <p:cBhvr>
                                        <p:cTn id="60" dur="500"/>
                                        <p:tgtEl>
                                          <p:spTgt spid="268"/>
                                        </p:tgtEl>
                                      </p:cBhvr>
                                    </p:animEffect>
                                    <p:set>
                                      <p:cBhvr>
                                        <p:cTn id="61" dur="1" fill="hold">
                                          <p:stCondLst>
                                            <p:cond delay="499"/>
                                          </p:stCondLst>
                                        </p:cTn>
                                        <p:tgtEl>
                                          <p:spTgt spid="268"/>
                                        </p:tgtEl>
                                        <p:attrNameLst>
                                          <p:attrName>style.visibility</p:attrName>
                                        </p:attrNameLst>
                                      </p:cBhvr>
                                      <p:to>
                                        <p:strVal val="hidden"/>
                                      </p:to>
                                    </p:set>
                                  </p:childTnLst>
                                </p:cTn>
                              </p:par>
                              <p:par>
                                <p:cTn id="62" presetID="22" presetClass="exit" presetSubtype="8" fill="hold" nodeType="withEffect">
                                  <p:stCondLst>
                                    <p:cond delay="0"/>
                                  </p:stCondLst>
                                  <p:childTnLst>
                                    <p:animEffect transition="out" filter="wipe(left)">
                                      <p:cBhvr>
                                        <p:cTn id="63" dur="500"/>
                                        <p:tgtEl>
                                          <p:spTgt spid="271"/>
                                        </p:tgtEl>
                                      </p:cBhvr>
                                    </p:animEffect>
                                    <p:set>
                                      <p:cBhvr>
                                        <p:cTn id="64" dur="1" fill="hold">
                                          <p:stCondLst>
                                            <p:cond delay="499"/>
                                          </p:stCondLst>
                                        </p:cTn>
                                        <p:tgtEl>
                                          <p:spTgt spid="271"/>
                                        </p:tgtEl>
                                        <p:attrNameLst>
                                          <p:attrName>style.visibility</p:attrName>
                                        </p:attrNameLst>
                                      </p:cBhvr>
                                      <p:to>
                                        <p:strVal val="hidden"/>
                                      </p:to>
                                    </p:set>
                                  </p:childTnLst>
                                </p:cTn>
                              </p:par>
                              <p:par>
                                <p:cTn id="65" presetID="22" presetClass="exit" presetSubtype="8" fill="hold" nodeType="withEffect">
                                  <p:stCondLst>
                                    <p:cond delay="0"/>
                                  </p:stCondLst>
                                  <p:childTnLst>
                                    <p:animEffect transition="out" filter="wipe(left)">
                                      <p:cBhvr>
                                        <p:cTn id="66" dur="500"/>
                                        <p:tgtEl>
                                          <p:spTgt spid="243"/>
                                        </p:tgtEl>
                                      </p:cBhvr>
                                    </p:animEffect>
                                    <p:set>
                                      <p:cBhvr>
                                        <p:cTn id="67" dur="1" fill="hold">
                                          <p:stCondLst>
                                            <p:cond delay="499"/>
                                          </p:stCondLst>
                                        </p:cTn>
                                        <p:tgtEl>
                                          <p:spTgt spid="243"/>
                                        </p:tgtEl>
                                        <p:attrNameLst>
                                          <p:attrName>style.visibility</p:attrName>
                                        </p:attrNameLst>
                                      </p:cBhvr>
                                      <p:to>
                                        <p:strVal val="hidden"/>
                                      </p:to>
                                    </p:set>
                                  </p:childTnLst>
                                </p:cTn>
                              </p:par>
                              <p:par>
                                <p:cTn id="68" presetID="22" presetClass="exit" presetSubtype="8" fill="hold" nodeType="withEffect">
                                  <p:stCondLst>
                                    <p:cond delay="0"/>
                                  </p:stCondLst>
                                  <p:childTnLst>
                                    <p:animEffect transition="out" filter="wipe(left)">
                                      <p:cBhvr>
                                        <p:cTn id="69" dur="500"/>
                                        <p:tgtEl>
                                          <p:spTgt spid="318"/>
                                        </p:tgtEl>
                                      </p:cBhvr>
                                    </p:animEffect>
                                    <p:set>
                                      <p:cBhvr>
                                        <p:cTn id="70" dur="1" fill="hold">
                                          <p:stCondLst>
                                            <p:cond delay="499"/>
                                          </p:stCondLst>
                                        </p:cTn>
                                        <p:tgtEl>
                                          <p:spTgt spid="318"/>
                                        </p:tgtEl>
                                        <p:attrNameLst>
                                          <p:attrName>style.visibility</p:attrName>
                                        </p:attrNameLst>
                                      </p:cBhvr>
                                      <p:to>
                                        <p:strVal val="hidden"/>
                                      </p:to>
                                    </p:set>
                                  </p:childTnLst>
                                </p:cTn>
                              </p:par>
                            </p:childTnLst>
                          </p:cTn>
                        </p:par>
                        <p:par>
                          <p:cTn id="71" fill="hold">
                            <p:stCondLst>
                              <p:cond delay="500"/>
                            </p:stCondLst>
                            <p:childTnLst>
                              <p:par>
                                <p:cTn id="72" presetID="22" presetClass="exit" presetSubtype="8" fill="hold" nodeType="afterEffect">
                                  <p:stCondLst>
                                    <p:cond delay="0"/>
                                  </p:stCondLst>
                                  <p:childTnLst>
                                    <p:animEffect transition="out" filter="wipe(left)">
                                      <p:cBhvr>
                                        <p:cTn id="73" dur="500"/>
                                        <p:tgtEl>
                                          <p:spTgt spid="312"/>
                                        </p:tgtEl>
                                      </p:cBhvr>
                                    </p:animEffect>
                                    <p:set>
                                      <p:cBhvr>
                                        <p:cTn id="74" dur="1" fill="hold">
                                          <p:stCondLst>
                                            <p:cond delay="499"/>
                                          </p:stCondLst>
                                        </p:cTn>
                                        <p:tgtEl>
                                          <p:spTgt spid="312"/>
                                        </p:tgtEl>
                                        <p:attrNameLst>
                                          <p:attrName>style.visibility</p:attrName>
                                        </p:attrNameLst>
                                      </p:cBhvr>
                                      <p:to>
                                        <p:strVal val="hidden"/>
                                      </p:to>
                                    </p:set>
                                  </p:childTnLst>
                                </p:cTn>
                              </p:par>
                            </p:childTnLst>
                          </p:cTn>
                        </p:par>
                        <p:par>
                          <p:cTn id="75" fill="hold">
                            <p:stCondLst>
                              <p:cond delay="1000"/>
                            </p:stCondLst>
                            <p:childTnLst>
                              <p:par>
                                <p:cTn id="76" presetID="47" presetClass="entr" presetSubtype="0" fill="hold" nodeType="afterEffect">
                                  <p:stCondLst>
                                    <p:cond delay="500"/>
                                  </p:stCondLst>
                                  <p:childTnLst>
                                    <p:set>
                                      <p:cBhvr>
                                        <p:cTn id="77" dur="1" fill="hold">
                                          <p:stCondLst>
                                            <p:cond delay="0"/>
                                          </p:stCondLst>
                                        </p:cTn>
                                        <p:tgtEl>
                                          <p:spTgt spid="274"/>
                                        </p:tgtEl>
                                        <p:attrNameLst>
                                          <p:attrName>style.visibility</p:attrName>
                                        </p:attrNameLst>
                                      </p:cBhvr>
                                      <p:to>
                                        <p:strVal val="visible"/>
                                      </p:to>
                                    </p:set>
                                    <p:animEffect transition="in" filter="fade">
                                      <p:cBhvr>
                                        <p:cTn id="78" dur="1000"/>
                                        <p:tgtEl>
                                          <p:spTgt spid="274"/>
                                        </p:tgtEl>
                                      </p:cBhvr>
                                    </p:animEffect>
                                    <p:anim calcmode="lin" valueType="num">
                                      <p:cBhvr>
                                        <p:cTn id="79" dur="1000" fill="hold"/>
                                        <p:tgtEl>
                                          <p:spTgt spid="274"/>
                                        </p:tgtEl>
                                        <p:attrNameLst>
                                          <p:attrName>ppt_x</p:attrName>
                                        </p:attrNameLst>
                                      </p:cBhvr>
                                      <p:tavLst>
                                        <p:tav tm="0">
                                          <p:val>
                                            <p:strVal val="#ppt_x"/>
                                          </p:val>
                                        </p:tav>
                                        <p:tav tm="100000">
                                          <p:val>
                                            <p:strVal val="#ppt_x"/>
                                          </p:val>
                                        </p:tav>
                                      </p:tavLst>
                                    </p:anim>
                                    <p:anim calcmode="lin" valueType="num">
                                      <p:cBhvr>
                                        <p:cTn id="80" dur="1000" fill="hold"/>
                                        <p:tgtEl>
                                          <p:spTgt spid="274"/>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47" presetClass="entr" presetSubtype="0" fill="hold" nodeType="afterEffect">
                                  <p:stCondLst>
                                    <p:cond delay="0"/>
                                  </p:stCondLst>
                                  <p:childTnLst>
                                    <p:set>
                                      <p:cBhvr>
                                        <p:cTn id="83" dur="1" fill="hold">
                                          <p:stCondLst>
                                            <p:cond delay="0"/>
                                          </p:stCondLst>
                                        </p:cTn>
                                        <p:tgtEl>
                                          <p:spTgt spid="286"/>
                                        </p:tgtEl>
                                        <p:attrNameLst>
                                          <p:attrName>style.visibility</p:attrName>
                                        </p:attrNameLst>
                                      </p:cBhvr>
                                      <p:to>
                                        <p:strVal val="visible"/>
                                      </p:to>
                                    </p:set>
                                    <p:animEffect transition="in" filter="fade">
                                      <p:cBhvr>
                                        <p:cTn id="84" dur="750"/>
                                        <p:tgtEl>
                                          <p:spTgt spid="286"/>
                                        </p:tgtEl>
                                      </p:cBhvr>
                                    </p:animEffect>
                                    <p:anim calcmode="lin" valueType="num">
                                      <p:cBhvr>
                                        <p:cTn id="85" dur="750" fill="hold"/>
                                        <p:tgtEl>
                                          <p:spTgt spid="286"/>
                                        </p:tgtEl>
                                        <p:attrNameLst>
                                          <p:attrName>ppt_x</p:attrName>
                                        </p:attrNameLst>
                                      </p:cBhvr>
                                      <p:tavLst>
                                        <p:tav tm="0">
                                          <p:val>
                                            <p:strVal val="#ppt_x"/>
                                          </p:val>
                                        </p:tav>
                                        <p:tav tm="100000">
                                          <p:val>
                                            <p:strVal val="#ppt_x"/>
                                          </p:val>
                                        </p:tav>
                                      </p:tavLst>
                                    </p:anim>
                                    <p:anim calcmode="lin" valueType="num">
                                      <p:cBhvr>
                                        <p:cTn id="86" dur="750" fill="hold"/>
                                        <p:tgtEl>
                                          <p:spTgt spid="286"/>
                                        </p:tgtEl>
                                        <p:attrNameLst>
                                          <p:attrName>ppt_y</p:attrName>
                                        </p:attrNameLst>
                                      </p:cBhvr>
                                      <p:tavLst>
                                        <p:tav tm="0">
                                          <p:val>
                                            <p:strVal val="#ppt_y-.1"/>
                                          </p:val>
                                        </p:tav>
                                        <p:tav tm="100000">
                                          <p:val>
                                            <p:strVal val="#ppt_y"/>
                                          </p:val>
                                        </p:tav>
                                      </p:tavLst>
                                    </p:anim>
                                  </p:childTnLst>
                                </p:cTn>
                              </p:par>
                            </p:childTnLst>
                          </p:cTn>
                        </p:par>
                        <p:par>
                          <p:cTn id="87" fill="hold">
                            <p:stCondLst>
                              <p:cond delay="3250"/>
                            </p:stCondLst>
                            <p:childTnLst>
                              <p:par>
                                <p:cTn id="88" presetID="47" presetClass="entr" presetSubtype="0" fill="hold" nodeType="afterEffect">
                                  <p:stCondLst>
                                    <p:cond delay="0"/>
                                  </p:stCondLst>
                                  <p:childTnLst>
                                    <p:set>
                                      <p:cBhvr>
                                        <p:cTn id="89" dur="1" fill="hold">
                                          <p:stCondLst>
                                            <p:cond delay="0"/>
                                          </p:stCondLst>
                                        </p:cTn>
                                        <p:tgtEl>
                                          <p:spTgt spid="292"/>
                                        </p:tgtEl>
                                        <p:attrNameLst>
                                          <p:attrName>style.visibility</p:attrName>
                                        </p:attrNameLst>
                                      </p:cBhvr>
                                      <p:to>
                                        <p:strVal val="visible"/>
                                      </p:to>
                                    </p:set>
                                    <p:animEffect transition="in" filter="fade">
                                      <p:cBhvr>
                                        <p:cTn id="90" dur="750"/>
                                        <p:tgtEl>
                                          <p:spTgt spid="292"/>
                                        </p:tgtEl>
                                      </p:cBhvr>
                                    </p:animEffect>
                                    <p:anim calcmode="lin" valueType="num">
                                      <p:cBhvr>
                                        <p:cTn id="91" dur="750" fill="hold"/>
                                        <p:tgtEl>
                                          <p:spTgt spid="292"/>
                                        </p:tgtEl>
                                        <p:attrNameLst>
                                          <p:attrName>ppt_x</p:attrName>
                                        </p:attrNameLst>
                                      </p:cBhvr>
                                      <p:tavLst>
                                        <p:tav tm="0">
                                          <p:val>
                                            <p:strVal val="#ppt_x"/>
                                          </p:val>
                                        </p:tav>
                                        <p:tav tm="100000">
                                          <p:val>
                                            <p:strVal val="#ppt_x"/>
                                          </p:val>
                                        </p:tav>
                                      </p:tavLst>
                                    </p:anim>
                                    <p:anim calcmode="lin" valueType="num">
                                      <p:cBhvr>
                                        <p:cTn id="92" dur="750" fill="hold"/>
                                        <p:tgtEl>
                                          <p:spTgt spid="292"/>
                                        </p:tgtEl>
                                        <p:attrNameLst>
                                          <p:attrName>ppt_y</p:attrName>
                                        </p:attrNameLst>
                                      </p:cBhvr>
                                      <p:tavLst>
                                        <p:tav tm="0">
                                          <p:val>
                                            <p:strVal val="#ppt_y-.1"/>
                                          </p:val>
                                        </p:tav>
                                        <p:tav tm="100000">
                                          <p:val>
                                            <p:strVal val="#ppt_y"/>
                                          </p:val>
                                        </p:tav>
                                      </p:tavLst>
                                    </p:anim>
                                  </p:childTnLst>
                                </p:cTn>
                              </p:par>
                            </p:childTnLst>
                          </p:cTn>
                        </p:par>
                        <p:par>
                          <p:cTn id="93" fill="hold">
                            <p:stCondLst>
                              <p:cond delay="4000"/>
                            </p:stCondLst>
                            <p:childTnLst>
                              <p:par>
                                <p:cTn id="94" presetID="47" presetClass="entr" presetSubtype="0" fill="hold" nodeType="afterEffect">
                                  <p:stCondLst>
                                    <p:cond delay="0"/>
                                  </p:stCondLst>
                                  <p:childTnLst>
                                    <p:set>
                                      <p:cBhvr>
                                        <p:cTn id="95" dur="1" fill="hold">
                                          <p:stCondLst>
                                            <p:cond delay="0"/>
                                          </p:stCondLst>
                                        </p:cTn>
                                        <p:tgtEl>
                                          <p:spTgt spid="299"/>
                                        </p:tgtEl>
                                        <p:attrNameLst>
                                          <p:attrName>style.visibility</p:attrName>
                                        </p:attrNameLst>
                                      </p:cBhvr>
                                      <p:to>
                                        <p:strVal val="visible"/>
                                      </p:to>
                                    </p:set>
                                    <p:animEffect transition="in" filter="fade">
                                      <p:cBhvr>
                                        <p:cTn id="96" dur="750"/>
                                        <p:tgtEl>
                                          <p:spTgt spid="299"/>
                                        </p:tgtEl>
                                      </p:cBhvr>
                                    </p:animEffect>
                                    <p:anim calcmode="lin" valueType="num">
                                      <p:cBhvr>
                                        <p:cTn id="97" dur="750" fill="hold"/>
                                        <p:tgtEl>
                                          <p:spTgt spid="299"/>
                                        </p:tgtEl>
                                        <p:attrNameLst>
                                          <p:attrName>ppt_x</p:attrName>
                                        </p:attrNameLst>
                                      </p:cBhvr>
                                      <p:tavLst>
                                        <p:tav tm="0">
                                          <p:val>
                                            <p:strVal val="#ppt_x"/>
                                          </p:val>
                                        </p:tav>
                                        <p:tav tm="100000">
                                          <p:val>
                                            <p:strVal val="#ppt_x"/>
                                          </p:val>
                                        </p:tav>
                                      </p:tavLst>
                                    </p:anim>
                                    <p:anim calcmode="lin" valueType="num">
                                      <p:cBhvr>
                                        <p:cTn id="98" dur="750" fill="hold"/>
                                        <p:tgtEl>
                                          <p:spTgt spid="299"/>
                                        </p:tgtEl>
                                        <p:attrNameLst>
                                          <p:attrName>ppt_y</p:attrName>
                                        </p:attrNameLst>
                                      </p:cBhvr>
                                      <p:tavLst>
                                        <p:tav tm="0">
                                          <p:val>
                                            <p:strVal val="#ppt_y-.1"/>
                                          </p:val>
                                        </p:tav>
                                        <p:tav tm="100000">
                                          <p:val>
                                            <p:strVal val="#ppt_y"/>
                                          </p:val>
                                        </p:tav>
                                      </p:tavLst>
                                    </p:anim>
                                  </p:childTnLst>
                                </p:cTn>
                              </p:par>
                            </p:childTnLst>
                          </p:cTn>
                        </p:par>
                        <p:par>
                          <p:cTn id="99" fill="hold">
                            <p:stCondLst>
                              <p:cond delay="4750"/>
                            </p:stCondLst>
                            <p:childTnLst>
                              <p:par>
                                <p:cTn id="100" presetID="47" presetClass="entr" presetSubtype="0" fill="hold" nodeType="afterEffect">
                                  <p:stCondLst>
                                    <p:cond delay="0"/>
                                  </p:stCondLst>
                                  <p:childTnLst>
                                    <p:set>
                                      <p:cBhvr>
                                        <p:cTn id="101" dur="1" fill="hold">
                                          <p:stCondLst>
                                            <p:cond delay="0"/>
                                          </p:stCondLst>
                                        </p:cTn>
                                        <p:tgtEl>
                                          <p:spTgt spid="250"/>
                                        </p:tgtEl>
                                        <p:attrNameLst>
                                          <p:attrName>style.visibility</p:attrName>
                                        </p:attrNameLst>
                                      </p:cBhvr>
                                      <p:to>
                                        <p:strVal val="visible"/>
                                      </p:to>
                                    </p:set>
                                    <p:animEffect transition="in" filter="fade">
                                      <p:cBhvr>
                                        <p:cTn id="102" dur="750"/>
                                        <p:tgtEl>
                                          <p:spTgt spid="250"/>
                                        </p:tgtEl>
                                      </p:cBhvr>
                                    </p:animEffect>
                                    <p:anim calcmode="lin" valueType="num">
                                      <p:cBhvr>
                                        <p:cTn id="103" dur="750" fill="hold"/>
                                        <p:tgtEl>
                                          <p:spTgt spid="250"/>
                                        </p:tgtEl>
                                        <p:attrNameLst>
                                          <p:attrName>ppt_x</p:attrName>
                                        </p:attrNameLst>
                                      </p:cBhvr>
                                      <p:tavLst>
                                        <p:tav tm="0">
                                          <p:val>
                                            <p:strVal val="#ppt_x"/>
                                          </p:val>
                                        </p:tav>
                                        <p:tav tm="100000">
                                          <p:val>
                                            <p:strVal val="#ppt_x"/>
                                          </p:val>
                                        </p:tav>
                                      </p:tavLst>
                                    </p:anim>
                                    <p:anim calcmode="lin" valueType="num">
                                      <p:cBhvr>
                                        <p:cTn id="104" dur="750" fill="hold"/>
                                        <p:tgtEl>
                                          <p:spTgt spid="250"/>
                                        </p:tgtEl>
                                        <p:attrNameLst>
                                          <p:attrName>ppt_y</p:attrName>
                                        </p:attrNameLst>
                                      </p:cBhvr>
                                      <p:tavLst>
                                        <p:tav tm="0">
                                          <p:val>
                                            <p:strVal val="#ppt_y-.1"/>
                                          </p:val>
                                        </p:tav>
                                        <p:tav tm="100000">
                                          <p:val>
                                            <p:strVal val="#ppt_y"/>
                                          </p:val>
                                        </p:tav>
                                      </p:tavLst>
                                    </p:anim>
                                  </p:childTnLst>
                                </p:cTn>
                              </p:par>
                            </p:childTnLst>
                          </p:cTn>
                        </p:par>
                        <p:par>
                          <p:cTn id="105" fill="hold">
                            <p:stCondLst>
                              <p:cond delay="5500"/>
                            </p:stCondLst>
                            <p:childTnLst>
                              <p:par>
                                <p:cTn id="106" presetID="10" presetClass="entr" presetSubtype="0" fill="hold" nodeType="afterEffect">
                                  <p:stCondLst>
                                    <p:cond delay="500"/>
                                  </p:stCondLst>
                                  <p:childTnLst>
                                    <p:set>
                                      <p:cBhvr>
                                        <p:cTn id="107" dur="1" fill="hold">
                                          <p:stCondLst>
                                            <p:cond delay="0"/>
                                          </p:stCondLst>
                                        </p:cTn>
                                        <p:tgtEl>
                                          <p:spTgt spid="315"/>
                                        </p:tgtEl>
                                        <p:attrNameLst>
                                          <p:attrName>style.visibility</p:attrName>
                                        </p:attrNameLst>
                                      </p:cBhvr>
                                      <p:to>
                                        <p:strVal val="visible"/>
                                      </p:to>
                                    </p:set>
                                    <p:animEffect transition="in" filter="fade">
                                      <p:cBhvr>
                                        <p:cTn id="108" dur="2000"/>
                                        <p:tgtEl>
                                          <p:spTgt spid="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296640" y="1112109"/>
            <a:ext cx="8537653" cy="5461687"/>
          </a:xfrm>
          <a:prstGeom prst="roundRect">
            <a:avLst>
              <a:gd name="adj" fmla="val 3934"/>
            </a:avLst>
          </a:prstGeom>
          <a:noFill/>
          <a:ln w="25400" cap="flat" cmpd="sng" algn="ctr">
            <a:solidFill>
              <a:schemeClr val="bg2"/>
            </a:solidFill>
            <a:prstDash val="solid"/>
          </a:ln>
          <a:effectLst/>
          <a:scene3d>
            <a:camera prst="orthographicFront"/>
            <a:lightRig rig="threePt" dir="t"/>
          </a:scene3d>
          <a:sp3d>
            <a:bevelT/>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UI"/>
              <a:ea typeface="+mn-ea"/>
              <a:cs typeface="+mn-cs"/>
            </a:endParaRPr>
          </a:p>
        </p:txBody>
      </p:sp>
      <p:sp>
        <p:nvSpPr>
          <p:cNvPr id="2" name="Title 1"/>
          <p:cNvSpPr>
            <a:spLocks noGrp="1"/>
          </p:cNvSpPr>
          <p:nvPr>
            <p:ph type="title"/>
          </p:nvPr>
        </p:nvSpPr>
        <p:spPr>
          <a:xfrm>
            <a:off x="306222" y="188640"/>
            <a:ext cx="8229600" cy="1143000"/>
          </a:xfrm>
        </p:spPr>
        <p:txBody>
          <a:bodyPr>
            <a:normAutofit/>
          </a:bodyPr>
          <a:lstStyle/>
          <a:p>
            <a:r>
              <a:rPr lang="en-US" sz="3200" dirty="0"/>
              <a:t>The </a:t>
            </a:r>
            <a:r>
              <a:rPr lang="en-US" sz="3200" dirty="0" smtClean="0"/>
              <a:t>Best Process Automation Solution</a:t>
            </a:r>
            <a:endParaRPr lang="en-US" sz="3200" dirty="0"/>
          </a:p>
        </p:txBody>
      </p:sp>
      <p:sp>
        <p:nvSpPr>
          <p:cNvPr id="4" name="Rectangle 3"/>
          <p:cNvSpPr/>
          <p:nvPr/>
        </p:nvSpPr>
        <p:spPr bwMode="auto">
          <a:xfrm>
            <a:off x="4647436" y="2117562"/>
            <a:ext cx="4078239" cy="3298597"/>
          </a:xfrm>
          <a:prstGeom prst="rect">
            <a:avLst/>
          </a:prstGeom>
          <a:solidFill>
            <a:srgbClr val="000000">
              <a:alpha val="50000"/>
            </a:srgbClr>
          </a:solidFill>
          <a:ln w="25400" cap="flat" cmpd="sng" algn="ctr">
            <a:noFill/>
            <a:prstDash val="solid"/>
          </a:ln>
          <a:effectLst/>
        </p:spPr>
        <p:txBody>
          <a:bodyPr wrap="square" tIns="91440"/>
          <a:lstStyle/>
          <a:p>
            <a:pPr marL="28575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Easy </a:t>
            </a:r>
            <a:r>
              <a:rPr lang="en-US" kern="0" dirty="0">
                <a:gradFill>
                  <a:gsLst>
                    <a:gs pos="0">
                      <a:srgbClr val="FFFFFF"/>
                    </a:gs>
                    <a:gs pos="86000">
                      <a:srgbClr val="FFFFFF"/>
                    </a:gs>
                  </a:gsLst>
                  <a:lin ang="5400000" scaled="0"/>
                </a:gradFill>
                <a:latin typeface="Segoe UI"/>
              </a:rPr>
              <a:t>to use ‘Drag and Drop’ Authoring Experience</a:t>
            </a:r>
          </a:p>
          <a:p>
            <a:pPr marL="28575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An </a:t>
            </a:r>
            <a:r>
              <a:rPr lang="en-US" kern="0" dirty="0">
                <a:gradFill>
                  <a:gsLst>
                    <a:gs pos="0">
                      <a:srgbClr val="FFFFFF"/>
                    </a:gs>
                    <a:gs pos="86000">
                      <a:srgbClr val="FFFFFF"/>
                    </a:gs>
                  </a:gsLst>
                  <a:lin ang="5400000" scaled="0"/>
                </a:gradFill>
                <a:latin typeface="Segoe UI"/>
              </a:rPr>
              <a:t>easy code free publish and subscribe </a:t>
            </a:r>
            <a:r>
              <a:rPr lang="en-US" kern="0" dirty="0" err="1">
                <a:gradFill>
                  <a:gsLst>
                    <a:gs pos="0">
                      <a:srgbClr val="FFFFFF"/>
                    </a:gs>
                    <a:gs pos="86000">
                      <a:srgbClr val="FFFFFF"/>
                    </a:gs>
                  </a:gsLst>
                  <a:lin ang="5400000" scaled="0"/>
                </a:gradFill>
                <a:latin typeface="Segoe UI"/>
              </a:rPr>
              <a:t>Databus</a:t>
            </a:r>
            <a:r>
              <a:rPr lang="en-US" kern="0" dirty="0">
                <a:gradFill>
                  <a:gsLst>
                    <a:gs pos="0">
                      <a:srgbClr val="FFFFFF"/>
                    </a:gs>
                    <a:gs pos="86000">
                      <a:srgbClr val="FFFFFF"/>
                    </a:gs>
                  </a:gsLst>
                  <a:lin ang="5400000" scaled="0"/>
                </a:gradFill>
                <a:latin typeface="Segoe UI"/>
              </a:rPr>
              <a:t> Model</a:t>
            </a:r>
          </a:p>
          <a:p>
            <a:pPr marL="28575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Connect </a:t>
            </a:r>
            <a:r>
              <a:rPr lang="en-US" kern="0" dirty="0">
                <a:gradFill>
                  <a:gsLst>
                    <a:gs pos="0">
                      <a:srgbClr val="FFFFFF"/>
                    </a:gs>
                    <a:gs pos="86000">
                      <a:srgbClr val="FFFFFF"/>
                    </a:gs>
                  </a:gsLst>
                  <a:lin ang="5400000" scaled="0"/>
                </a:gradFill>
                <a:latin typeface="Segoe UI"/>
              </a:rPr>
              <a:t>to Anything - </a:t>
            </a:r>
            <a:r>
              <a:rPr lang="en-US" kern="0" dirty="0" err="1">
                <a:gradFill>
                  <a:gsLst>
                    <a:gs pos="0">
                      <a:srgbClr val="FFFFFF"/>
                    </a:gs>
                    <a:gs pos="86000">
                      <a:srgbClr val="FFFFFF"/>
                    </a:gs>
                  </a:gsLst>
                  <a:lin ang="5400000" scaled="0"/>
                </a:gradFill>
                <a:latin typeface="Segoe UI"/>
              </a:rPr>
              <a:t>.Net</a:t>
            </a:r>
            <a:r>
              <a:rPr lang="en-US" kern="0" dirty="0">
                <a:gradFill>
                  <a:gsLst>
                    <a:gs pos="0">
                      <a:srgbClr val="FFFFFF"/>
                    </a:gs>
                    <a:gs pos="86000">
                      <a:srgbClr val="FFFFFF"/>
                    </a:gs>
                  </a:gsLst>
                  <a:lin ang="5400000" scaled="0"/>
                </a:gradFill>
                <a:latin typeface="Segoe UI"/>
              </a:rPr>
              <a:t>, PowerShell, Web Services, API, Command Line, Java</a:t>
            </a:r>
          </a:p>
          <a:p>
            <a:pPr marL="28575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Use </a:t>
            </a:r>
            <a:r>
              <a:rPr lang="en-US" kern="0" dirty="0">
                <a:gradFill>
                  <a:gsLst>
                    <a:gs pos="0">
                      <a:srgbClr val="FFFFFF"/>
                    </a:gs>
                    <a:gs pos="86000">
                      <a:srgbClr val="FFFFFF"/>
                    </a:gs>
                  </a:gsLst>
                  <a:lin ang="5400000" scaled="0"/>
                </a:gradFill>
                <a:latin typeface="Segoe UI"/>
              </a:rPr>
              <a:t>the QIK to build and extend, creating and publishing your own Integrations</a:t>
            </a:r>
          </a:p>
          <a:p>
            <a:pPr marL="285750" indent="-285750">
              <a:lnSpc>
                <a:spcPct val="90000"/>
              </a:lnSpc>
              <a:spcBef>
                <a:spcPts val="1200"/>
              </a:spcBef>
              <a:buSzPct val="100000"/>
              <a:buFont typeface="Arial" pitchFamily="34" charset="0"/>
              <a:buChar char="•"/>
            </a:pPr>
            <a:endParaRPr lang="en-US" kern="0" dirty="0">
              <a:gradFill>
                <a:gsLst>
                  <a:gs pos="0">
                    <a:srgbClr val="FFFFFF"/>
                  </a:gs>
                  <a:gs pos="86000">
                    <a:srgbClr val="FFFFFF"/>
                  </a:gs>
                </a:gsLst>
                <a:lin ang="5400000" scaled="0"/>
              </a:gradFill>
              <a:latin typeface="Segoe UI"/>
            </a:endParaRPr>
          </a:p>
          <a:p>
            <a:pPr marL="285750" indent="-285750">
              <a:lnSpc>
                <a:spcPct val="90000"/>
              </a:lnSpc>
              <a:spcBef>
                <a:spcPts val="1200"/>
              </a:spcBef>
              <a:buSzPct val="100000"/>
              <a:buFont typeface="Arial" pitchFamily="34" charset="0"/>
              <a:buChar char="•"/>
            </a:pPr>
            <a:endParaRPr lang="en-US" kern="0" dirty="0">
              <a:gradFill>
                <a:gsLst>
                  <a:gs pos="0">
                    <a:srgbClr val="FFFFFF"/>
                  </a:gs>
                  <a:gs pos="86000">
                    <a:srgbClr val="FFFFFF"/>
                  </a:gs>
                </a:gsLst>
                <a:lin ang="5400000" scaled="0"/>
              </a:gradFill>
              <a:latin typeface="Segoe UI"/>
            </a:endParaRPr>
          </a:p>
          <a:p>
            <a:pPr lvl="1"/>
            <a:endParaRPr lang="en-US" sz="2000" dirty="0"/>
          </a:p>
        </p:txBody>
      </p:sp>
      <p:sp>
        <p:nvSpPr>
          <p:cNvPr id="5" name="Rectangle 4"/>
          <p:cNvSpPr/>
          <p:nvPr/>
        </p:nvSpPr>
        <p:spPr bwMode="auto">
          <a:xfrm>
            <a:off x="398081" y="2269743"/>
            <a:ext cx="4078239" cy="3146417"/>
          </a:xfrm>
          <a:prstGeom prst="rect">
            <a:avLst/>
          </a:prstGeom>
          <a:solidFill>
            <a:srgbClr val="000000">
              <a:alpha val="50000"/>
            </a:srgbClr>
          </a:solidFill>
          <a:ln w="25400" cap="flat" cmpd="sng" algn="ctr">
            <a:noFill/>
            <a:prstDash val="solid"/>
          </a:ln>
          <a:effectLst/>
        </p:spPr>
        <p:txBody>
          <a:bodyPr wrap="square" tIns="91440"/>
          <a:lstStyle/>
          <a:p>
            <a:pPr marL="285750" lvl="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Best Integration </a:t>
            </a:r>
            <a:r>
              <a:rPr lang="en-US" kern="0" dirty="0">
                <a:gradFill>
                  <a:gsLst>
                    <a:gs pos="0">
                      <a:srgbClr val="FFFFFF"/>
                    </a:gs>
                    <a:gs pos="86000">
                      <a:srgbClr val="FFFFFF"/>
                    </a:gs>
                  </a:gsLst>
                  <a:lin ang="5400000" scaled="0"/>
                </a:gradFill>
                <a:latin typeface="Segoe UI"/>
              </a:rPr>
              <a:t>and Orchestration Suite for Microsoft Solutions</a:t>
            </a:r>
          </a:p>
          <a:p>
            <a:pPr marL="285750" lvl="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System </a:t>
            </a:r>
            <a:r>
              <a:rPr lang="en-US" kern="0" dirty="0">
                <a:gradFill>
                  <a:gsLst>
                    <a:gs pos="0">
                      <a:srgbClr val="FFFFFF"/>
                    </a:gs>
                    <a:gs pos="86000">
                      <a:srgbClr val="FFFFFF"/>
                    </a:gs>
                  </a:gsLst>
                  <a:lin ang="5400000" scaled="0"/>
                </a:gradFill>
                <a:latin typeface="Segoe UI"/>
              </a:rPr>
              <a:t>Center 2012 – Best in Class Cloud Management</a:t>
            </a:r>
          </a:p>
          <a:p>
            <a:pPr marL="285750" lvl="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Participate </a:t>
            </a:r>
            <a:r>
              <a:rPr lang="en-US" kern="0" dirty="0">
                <a:gradFill>
                  <a:gsLst>
                    <a:gs pos="0">
                      <a:srgbClr val="FFFFFF"/>
                    </a:gs>
                    <a:gs pos="86000">
                      <a:srgbClr val="FFFFFF"/>
                    </a:gs>
                  </a:gsLst>
                  <a:lin ang="5400000" scaled="0"/>
                </a:gradFill>
                <a:latin typeface="Segoe UI"/>
              </a:rPr>
              <a:t>in an Active Community with a large Install Base</a:t>
            </a:r>
          </a:p>
          <a:p>
            <a:pPr marL="285750" lvl="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Leverage </a:t>
            </a:r>
            <a:r>
              <a:rPr lang="en-US" kern="0" dirty="0">
                <a:gradFill>
                  <a:gsLst>
                    <a:gs pos="0">
                      <a:srgbClr val="FFFFFF"/>
                    </a:gs>
                    <a:gs pos="86000">
                      <a:srgbClr val="FFFFFF"/>
                    </a:gs>
                  </a:gsLst>
                  <a:lin ang="5400000" scaled="0"/>
                </a:gradFill>
                <a:latin typeface="Segoe UI"/>
              </a:rPr>
              <a:t>the Microsoft Partner ecosystem, community and knowledge</a:t>
            </a:r>
          </a:p>
          <a:p>
            <a:pPr marL="285750" marR="0" lvl="0" indent="-285750" defTabSz="914363" eaLnBrk="1" fontAlgn="auto" latinLnBrk="0" hangingPunct="1">
              <a:lnSpc>
                <a:spcPct val="90000"/>
              </a:lnSpc>
              <a:spcBef>
                <a:spcPts val="1200"/>
              </a:spcBef>
              <a:spcAft>
                <a:spcPts val="0"/>
              </a:spcAft>
              <a:buClrTx/>
              <a:buSzPct val="100000"/>
              <a:buFont typeface="Arial" pitchFamily="34" charset="0"/>
              <a:buChar char="•"/>
              <a:tabLst/>
              <a:defRPr/>
            </a:pPr>
            <a:endParaRPr kumimoji="0" lang="en-US" b="0" i="0" u="none" strike="noStrike" kern="0" cap="none" spc="0" normalizeH="0" baseline="0" noProof="0" dirty="0">
              <a:ln>
                <a:noFill/>
              </a:ln>
              <a:gradFill>
                <a:gsLst>
                  <a:gs pos="0">
                    <a:srgbClr val="FFFFFF"/>
                  </a:gs>
                  <a:gs pos="86000">
                    <a:srgbClr val="FFFFFF"/>
                  </a:gs>
                </a:gsLst>
                <a:lin ang="5400000" scaled="0"/>
              </a:gradFill>
              <a:effectLst/>
              <a:uLnTx/>
              <a:uFillTx/>
              <a:latin typeface="Segoe UI"/>
            </a:endParaRPr>
          </a:p>
        </p:txBody>
      </p:sp>
      <p:sp>
        <p:nvSpPr>
          <p:cNvPr id="6" name="Rectangle 5"/>
          <p:cNvSpPr/>
          <p:nvPr/>
        </p:nvSpPr>
        <p:spPr bwMode="auto">
          <a:xfrm>
            <a:off x="413748" y="1631787"/>
            <a:ext cx="4062572" cy="507831"/>
          </a:xfrm>
          <a:prstGeom prst="rect">
            <a:avLst/>
          </a:prstGeom>
          <a:ln/>
        </p:spPr>
        <p:style>
          <a:lnRef idx="1">
            <a:schemeClr val="accent3"/>
          </a:lnRef>
          <a:fillRef idx="3">
            <a:schemeClr val="accent3"/>
          </a:fillRef>
          <a:effectRef idx="2">
            <a:schemeClr val="accent3"/>
          </a:effectRef>
          <a:fontRef idx="minor">
            <a:schemeClr val="lt1"/>
          </a:fontRef>
        </p:style>
        <p:txBody>
          <a:bodyPr wrap="square" tIns="182880">
            <a:spAutoFit/>
          </a:bodyPr>
          <a:lstStyle/>
          <a:p>
            <a:pPr lvl="0" algn="ctr">
              <a:lnSpc>
                <a:spcPct val="90000"/>
              </a:lnSpc>
              <a:spcBef>
                <a:spcPct val="20000"/>
              </a:spcBef>
              <a:buSzPct val="100000"/>
            </a:pPr>
            <a:r>
              <a:rPr lang="en-US" sz="2000" i="1" kern="0" dirty="0">
                <a:gradFill>
                  <a:gsLst>
                    <a:gs pos="0">
                      <a:srgbClr val="FFFFFF"/>
                    </a:gs>
                    <a:gs pos="86000">
                      <a:srgbClr val="FFFFFF"/>
                    </a:gs>
                  </a:gsLst>
                  <a:lin ang="5400000" scaled="0"/>
                </a:gradFill>
                <a:latin typeface="Segoe UI"/>
              </a:rPr>
              <a:t>Leverage, Learn, Participate</a:t>
            </a:r>
          </a:p>
        </p:txBody>
      </p:sp>
      <p:sp>
        <p:nvSpPr>
          <p:cNvPr id="7" name="Rectangle 6"/>
          <p:cNvSpPr/>
          <p:nvPr/>
        </p:nvSpPr>
        <p:spPr bwMode="auto">
          <a:xfrm>
            <a:off x="4647435" y="1631787"/>
            <a:ext cx="4078239" cy="507831"/>
          </a:xfrm>
          <a:prstGeom prst="rect">
            <a:avLst/>
          </a:prstGeom>
          <a:solidFill>
            <a:srgbClr val="F15C44"/>
          </a:solidFill>
          <a:ln w="25400" cap="flat" cmpd="sng" algn="ctr">
            <a:noFill/>
            <a:prstDash val="solid"/>
          </a:ln>
          <a:effectLst/>
        </p:spPr>
        <p:txBody>
          <a:bodyPr wrap="square" tIns="182880">
            <a:spAutoFit/>
          </a:bodyPr>
          <a:lstStyle/>
          <a:p>
            <a:pPr lvl="0" algn="ctr">
              <a:lnSpc>
                <a:spcPct val="90000"/>
              </a:lnSpc>
              <a:spcBef>
                <a:spcPct val="20000"/>
              </a:spcBef>
              <a:buSzPct val="100000"/>
            </a:pPr>
            <a:r>
              <a:rPr lang="en-US" sz="2000" i="1" kern="0" dirty="0">
                <a:gradFill>
                  <a:gsLst>
                    <a:gs pos="0">
                      <a:srgbClr val="FFFFFF"/>
                    </a:gs>
                    <a:gs pos="86000">
                      <a:srgbClr val="FFFFFF"/>
                    </a:gs>
                  </a:gsLst>
                  <a:lin ang="5400000" scaled="0"/>
                </a:gradFill>
                <a:latin typeface="Segoe UI"/>
              </a:rPr>
              <a:t>Rich, Easy and Powerful</a:t>
            </a:r>
          </a:p>
        </p:txBody>
      </p:sp>
      <p:sp>
        <p:nvSpPr>
          <p:cNvPr id="8" name="Rounded Rectangle 7"/>
          <p:cNvSpPr/>
          <p:nvPr/>
        </p:nvSpPr>
        <p:spPr bwMode="auto">
          <a:xfrm>
            <a:off x="413748" y="1212685"/>
            <a:ext cx="4078239" cy="533400"/>
          </a:xfrm>
          <a:prstGeom prst="roundRect">
            <a:avLst>
              <a:gd name="adj" fmla="val 2264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ct val="0"/>
              </a:spcAft>
            </a:pPr>
            <a:r>
              <a:rPr lang="en-US" sz="2800" kern="0" dirty="0" smtClean="0">
                <a:gradFill>
                  <a:gsLst>
                    <a:gs pos="0">
                      <a:srgbClr val="FFFFFF"/>
                    </a:gs>
                    <a:gs pos="100000">
                      <a:srgbClr val="FFFFFF"/>
                    </a:gs>
                  </a:gsLst>
                  <a:lin ang="5400000" scaled="0"/>
                </a:gradFill>
                <a:latin typeface="Segoe UI"/>
              </a:rPr>
              <a:t>Collaborative</a:t>
            </a:r>
            <a:endParaRPr lang="en-US" sz="2800" kern="0" dirty="0">
              <a:gradFill>
                <a:gsLst>
                  <a:gs pos="0">
                    <a:srgbClr val="FFFFFF"/>
                  </a:gs>
                  <a:gs pos="100000">
                    <a:srgbClr val="FFFFFF"/>
                  </a:gs>
                </a:gsLst>
                <a:lin ang="5400000" scaled="0"/>
              </a:gradFill>
              <a:latin typeface="Segoe UI"/>
            </a:endParaRPr>
          </a:p>
        </p:txBody>
      </p:sp>
      <p:sp>
        <p:nvSpPr>
          <p:cNvPr id="9" name="Rounded Rectangle 8"/>
          <p:cNvSpPr/>
          <p:nvPr/>
        </p:nvSpPr>
        <p:spPr bwMode="auto">
          <a:xfrm>
            <a:off x="4647437" y="1212685"/>
            <a:ext cx="4078238" cy="533400"/>
          </a:xfrm>
          <a:prstGeom prst="roundRect">
            <a:avLst>
              <a:gd name="adj" fmla="val 28627"/>
            </a:avLst>
          </a:prstGeom>
          <a:solidFill>
            <a:srgbClr val="F15C44"/>
          </a:solidFill>
          <a:ln w="9525" cap="flat" cmpd="sng" algn="ctr">
            <a:solidFill>
              <a:schemeClr val="bg2"/>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ct val="0"/>
              </a:spcAft>
            </a:pPr>
            <a:r>
              <a:rPr lang="en-US" sz="2800" kern="0" dirty="0" smtClean="0">
                <a:gradFill>
                  <a:gsLst>
                    <a:gs pos="0">
                      <a:srgbClr val="FFFFFF"/>
                    </a:gs>
                    <a:gs pos="100000">
                      <a:srgbClr val="FFFFFF"/>
                    </a:gs>
                  </a:gsLst>
                  <a:lin ang="5400000" scaled="0"/>
                </a:gradFill>
                <a:latin typeface="Segoe UI"/>
              </a:rPr>
              <a:t>Connected</a:t>
            </a:r>
            <a:endParaRPr lang="en-US" sz="2800" kern="0" dirty="0">
              <a:gradFill>
                <a:gsLst>
                  <a:gs pos="0">
                    <a:srgbClr val="FFFFFF"/>
                  </a:gs>
                  <a:gs pos="100000">
                    <a:srgbClr val="FFFFFF"/>
                  </a:gs>
                </a:gsLst>
                <a:lin ang="5400000" scaled="0"/>
              </a:gradFill>
              <a:latin typeface="Segoe UI"/>
            </a:endParaRPr>
          </a:p>
        </p:txBody>
      </p:sp>
      <p:pic>
        <p:nvPicPr>
          <p:cNvPr id="29" name="Picture 2" descr="C:\userdata\adhall\Photos\SysCnt12_h_rgb_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91694" y="5445224"/>
            <a:ext cx="5200586" cy="908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36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Agenda</a:t>
            </a:r>
            <a:r>
              <a:rPr lang="en-US" dirty="0" smtClean="0"/>
              <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lnSpcReduction="10000"/>
          </a:bodyPr>
          <a:lstStyle/>
          <a:p>
            <a:r>
              <a:rPr lang="en-US" dirty="0" smtClean="0"/>
              <a:t>Objectives and Takeaways</a:t>
            </a:r>
          </a:p>
          <a:p>
            <a:r>
              <a:rPr lang="en-US" dirty="0" smtClean="0"/>
              <a:t>Cloud</a:t>
            </a:r>
          </a:p>
          <a:p>
            <a:r>
              <a:rPr lang="en-US" dirty="0" smtClean="0"/>
              <a:t>What is Orchestrator</a:t>
            </a:r>
          </a:p>
          <a:p>
            <a:r>
              <a:rPr lang="en-US" dirty="0" smtClean="0">
                <a:solidFill>
                  <a:srgbClr val="002060"/>
                </a:solidFill>
              </a:rPr>
              <a:t>How does Orchestrator work</a:t>
            </a:r>
          </a:p>
          <a:p>
            <a:pPr lvl="1"/>
            <a:r>
              <a:rPr lang="en-US" dirty="0" smtClean="0">
                <a:solidFill>
                  <a:srgbClr val="002060"/>
                </a:solidFill>
              </a:rPr>
              <a:t>Concepts</a:t>
            </a:r>
          </a:p>
          <a:p>
            <a:pPr lvl="1"/>
            <a:r>
              <a:rPr lang="en-US" dirty="0" smtClean="0">
                <a:solidFill>
                  <a:srgbClr val="002060"/>
                </a:solidFill>
              </a:rPr>
              <a:t>Activities</a:t>
            </a:r>
          </a:p>
          <a:p>
            <a:pPr lvl="1"/>
            <a:r>
              <a:rPr lang="en-US" dirty="0" smtClean="0">
                <a:solidFill>
                  <a:srgbClr val="002060"/>
                </a:solidFill>
              </a:rPr>
              <a:t>Integration Packs</a:t>
            </a:r>
          </a:p>
          <a:p>
            <a:r>
              <a:rPr lang="en-US" dirty="0" smtClean="0"/>
              <a:t>What's new in orchestrator</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8630358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27584" y="2996952"/>
            <a:ext cx="6994362" cy="1523494"/>
          </a:xfrm>
        </p:spPr>
        <p:txBody>
          <a:bodyPr/>
          <a:lstStyle/>
          <a:p>
            <a:r>
              <a:rPr lang="en-US" dirty="0" smtClean="0">
                <a:solidFill>
                  <a:schemeClr val="bg1"/>
                </a:solidFill>
              </a:rPr>
              <a:t>Basic </a:t>
            </a:r>
            <a:r>
              <a:rPr lang="en-US" dirty="0" err="1" smtClean="0">
                <a:solidFill>
                  <a:schemeClr val="bg1"/>
                </a:solidFill>
              </a:rPr>
              <a:t>Runbook</a:t>
            </a:r>
            <a:endParaRPr lang="en-US" dirty="0">
              <a:solidFill>
                <a:schemeClr val="bg1"/>
              </a:solidFill>
            </a:endParaRPr>
          </a:p>
        </p:txBody>
      </p:sp>
      <p:sp>
        <p:nvSpPr>
          <p:cNvPr id="6" name="Text Placeholder 5"/>
          <p:cNvSpPr>
            <a:spLocks noGrp="1"/>
          </p:cNvSpPr>
          <p:nvPr>
            <p:ph type="body" sz="quarter" idx="10"/>
          </p:nvPr>
        </p:nvSpPr>
        <p:spPr/>
        <p:txBody>
          <a:bodyPr/>
          <a:lstStyle/>
          <a:p>
            <a:r>
              <a:rPr lang="en-US" dirty="0" smtClean="0">
                <a:solidFill>
                  <a:schemeClr val="bg1"/>
                </a:solidFill>
              </a:rPr>
              <a:t>Demo</a:t>
            </a:r>
            <a:endParaRPr lang="en-US" dirty="0">
              <a:solidFill>
                <a:schemeClr val="bg1"/>
              </a:solidFill>
            </a:endParaRPr>
          </a:p>
        </p:txBody>
      </p:sp>
    </p:spTree>
    <p:extLst>
      <p:ext uri="{BB962C8B-B14F-4D97-AF65-F5344CB8AC3E}">
        <p14:creationId xmlns:p14="http://schemas.microsoft.com/office/powerpoint/2010/main" val="56970852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89" name="Rounded Rectangle 88"/>
          <p:cNvSpPr>
            <a:spLocks noChangeAspect="1"/>
          </p:cNvSpPr>
          <p:nvPr/>
        </p:nvSpPr>
        <p:spPr bwMode="auto">
          <a:xfrm>
            <a:off x="85748" y="1238250"/>
            <a:ext cx="8967742" cy="5410200"/>
          </a:xfrm>
          <a:prstGeom prst="roundRect">
            <a:avLst>
              <a:gd name="adj" fmla="val 3346"/>
            </a:avLst>
          </a:prstGeom>
          <a:noFill/>
          <a:ln w="9525" cap="flat" cmpd="sng" algn="ctr">
            <a:solidFill>
              <a:schemeClr val="bg2"/>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a:ln>
                <a:noFill/>
              </a:ln>
              <a:gradFill>
                <a:gsLst>
                  <a:gs pos="0">
                    <a:srgbClr val="FFFFFF"/>
                  </a:gs>
                  <a:gs pos="100000">
                    <a:srgbClr val="FFFFFF"/>
                  </a:gs>
                </a:gsLst>
                <a:lin ang="5400000" scaled="0"/>
              </a:gradFill>
              <a:effectLst/>
              <a:uLnTx/>
              <a:uFillTx/>
              <a:latin typeface="Segoe"/>
              <a:ea typeface="+mn-ea"/>
              <a:cs typeface="+mn-cs"/>
            </a:endParaRPr>
          </a:p>
        </p:txBody>
      </p:sp>
      <p:sp>
        <p:nvSpPr>
          <p:cNvPr id="85" name="Rectangle 84"/>
          <p:cNvSpPr/>
          <p:nvPr/>
        </p:nvSpPr>
        <p:spPr bwMode="auto">
          <a:xfrm>
            <a:off x="153803" y="2346107"/>
            <a:ext cx="8799615" cy="2116642"/>
          </a:xfrm>
          <a:prstGeom prst="rect">
            <a:avLst/>
          </a:prstGeom>
          <a:solidFill>
            <a:srgbClr val="000000">
              <a:alpha val="50000"/>
            </a:srgbClr>
          </a:solidFill>
          <a:ln w="25400" cap="flat" cmpd="sng" algn="ctr">
            <a:noFill/>
            <a:prstDash val="solid"/>
          </a:ln>
          <a:effectLst/>
        </p:spPr>
        <p:txBody>
          <a:bodyPr wrap="square" tIns="91440"/>
          <a:lstStyle/>
          <a:p>
            <a:pPr marL="285750" marR="0" lvl="0" indent="-285750" defTabSz="914363" eaLnBrk="1" fontAlgn="auto" latinLnBrk="0" hangingPunct="1">
              <a:lnSpc>
                <a:spcPct val="90000"/>
              </a:lnSpc>
              <a:spcBef>
                <a:spcPts val="1200"/>
              </a:spcBef>
              <a:spcAft>
                <a:spcPts val="0"/>
              </a:spcAft>
              <a:buClrTx/>
              <a:buSzPct val="100000"/>
              <a:buFont typeface="Arial" pitchFamily="34" charset="0"/>
              <a:buChar char="•"/>
              <a:tabLst/>
              <a:defRPr/>
            </a:pPr>
            <a:endParaRPr kumimoji="0" lang="en-US" b="0" i="0" u="none" strike="noStrike" kern="0" cap="none" spc="0" normalizeH="0" baseline="0" noProof="0" dirty="0">
              <a:ln>
                <a:noFill/>
              </a:ln>
              <a:gradFill>
                <a:gsLst>
                  <a:gs pos="0">
                    <a:srgbClr val="FFFFFF"/>
                  </a:gs>
                  <a:gs pos="86000">
                    <a:srgbClr val="FFFFFF"/>
                  </a:gs>
                </a:gsLst>
                <a:lin ang="5400000" scaled="0"/>
              </a:gradFill>
              <a:effectLst/>
              <a:uLnTx/>
              <a:uFillTx/>
              <a:latin typeface="Segoe UI"/>
            </a:endParaRPr>
          </a:p>
        </p:txBody>
      </p:sp>
      <p:sp>
        <p:nvSpPr>
          <p:cNvPr id="2" name="Title 1"/>
          <p:cNvSpPr>
            <a:spLocks noGrp="1"/>
          </p:cNvSpPr>
          <p:nvPr>
            <p:ph type="title"/>
          </p:nvPr>
        </p:nvSpPr>
        <p:spPr>
          <a:xfrm>
            <a:off x="389436" y="228600"/>
            <a:ext cx="8363938" cy="553998"/>
          </a:xfrm>
        </p:spPr>
        <p:txBody>
          <a:bodyPr>
            <a:normAutofit fontScale="90000"/>
          </a:bodyPr>
          <a:lstStyle/>
          <a:p>
            <a:r>
              <a:rPr lang="en-US" dirty="0" smtClean="0"/>
              <a:t>Orchestrator</a:t>
            </a:r>
            <a:r>
              <a:rPr lang="en-US" sz="4000" dirty="0" smtClean="0"/>
              <a:t> Concepts</a:t>
            </a:r>
            <a:endParaRPr lang="en-US" sz="4000" dirty="0"/>
          </a:p>
        </p:txBody>
      </p:sp>
      <p:sp>
        <p:nvSpPr>
          <p:cNvPr id="11" name="Rounded Rectangle 10"/>
          <p:cNvSpPr/>
          <p:nvPr/>
        </p:nvSpPr>
        <p:spPr>
          <a:xfrm flipV="1">
            <a:off x="153803" y="1429805"/>
            <a:ext cx="8799615" cy="335666"/>
          </a:xfrm>
          <a:prstGeom prst="round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 name="Rectangle 11"/>
          <p:cNvSpPr/>
          <p:nvPr/>
        </p:nvSpPr>
        <p:spPr>
          <a:xfrm>
            <a:off x="153804" y="1467003"/>
            <a:ext cx="7653874" cy="860382"/>
          </a:xfrm>
          <a:prstGeom prst="rect">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153804" y="1467003"/>
            <a:ext cx="2199904" cy="860382"/>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a:solidFill>
                  <a:schemeClr val="bg2"/>
                </a:solidFill>
              </a:rPr>
              <a:t>Activities</a:t>
            </a:r>
          </a:p>
        </p:txBody>
      </p:sp>
      <p:sp>
        <p:nvSpPr>
          <p:cNvPr id="25" name="Rectangle 24"/>
          <p:cNvSpPr/>
          <p:nvPr/>
        </p:nvSpPr>
        <p:spPr>
          <a:xfrm>
            <a:off x="2353707" y="1467003"/>
            <a:ext cx="2199904" cy="860382"/>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a:solidFill>
                  <a:schemeClr val="bg2"/>
                </a:solidFill>
              </a:rPr>
              <a:t>Runbooks</a:t>
            </a:r>
            <a:endParaRPr lang="en-US" sz="2400" dirty="0">
              <a:solidFill>
                <a:schemeClr val="bg2"/>
              </a:solidFill>
            </a:endParaRPr>
          </a:p>
        </p:txBody>
      </p:sp>
      <p:sp>
        <p:nvSpPr>
          <p:cNvPr id="27" name="Rectangle 26"/>
          <p:cNvSpPr/>
          <p:nvPr/>
        </p:nvSpPr>
        <p:spPr>
          <a:xfrm>
            <a:off x="4553611" y="1467003"/>
            <a:ext cx="2199904" cy="860382"/>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err="1">
                <a:solidFill>
                  <a:schemeClr val="bg2"/>
                </a:solidFill>
              </a:rPr>
              <a:t>Databus</a:t>
            </a:r>
            <a:endParaRPr lang="en-US" sz="2400" dirty="0">
              <a:solidFill>
                <a:schemeClr val="bg2"/>
              </a:solidFill>
            </a:endParaRPr>
          </a:p>
        </p:txBody>
      </p:sp>
      <p:sp>
        <p:nvSpPr>
          <p:cNvPr id="29" name="Rectangle 28"/>
          <p:cNvSpPr/>
          <p:nvPr/>
        </p:nvSpPr>
        <p:spPr>
          <a:xfrm>
            <a:off x="6753515" y="1467003"/>
            <a:ext cx="2199904" cy="856928"/>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2400" dirty="0" smtClean="0">
                <a:solidFill>
                  <a:schemeClr val="bg2"/>
                </a:solidFill>
              </a:rPr>
              <a:t>Standard Activities</a:t>
            </a:r>
            <a:endParaRPr lang="en-US" sz="2400" dirty="0">
              <a:solidFill>
                <a:schemeClr val="bg2"/>
              </a:solidFill>
            </a:endParaRPr>
          </a:p>
        </p:txBody>
      </p:sp>
      <p:sp>
        <p:nvSpPr>
          <p:cNvPr id="23" name="Rounded Rectangle 22"/>
          <p:cNvSpPr/>
          <p:nvPr/>
        </p:nvSpPr>
        <p:spPr>
          <a:xfrm>
            <a:off x="153803" y="4131640"/>
            <a:ext cx="8799615" cy="335666"/>
          </a:xfrm>
          <a:prstGeom prst="roundRect">
            <a:avLst/>
          </a:prstGeom>
          <a:solidFill>
            <a:srgbClr val="000000">
              <a:alpha val="50000"/>
            </a:srgbClr>
          </a:solidFill>
          <a:ln w="25400" cap="flat" cmpd="sng" algn="ctr">
            <a:noFill/>
            <a:prstDash val="solid"/>
          </a:ln>
          <a:effectLst/>
        </p:spPr>
        <p:txBody>
          <a:bodyPr wrap="square" tIns="91440"/>
          <a:lstStyle/>
          <a:p>
            <a:pPr marL="285750" indent="-285750">
              <a:lnSpc>
                <a:spcPct val="90000"/>
              </a:lnSpc>
              <a:spcBef>
                <a:spcPts val="1200"/>
              </a:spcBef>
              <a:buSzPct val="100000"/>
              <a:buFont typeface="Arial" pitchFamily="34" charset="0"/>
              <a:buChar char="•"/>
            </a:pPr>
            <a:endParaRPr lang="en-US" kern="0">
              <a:gradFill>
                <a:gsLst>
                  <a:gs pos="0">
                    <a:srgbClr val="FFFFFF"/>
                  </a:gs>
                  <a:gs pos="86000">
                    <a:srgbClr val="FFFFFF"/>
                  </a:gs>
                </a:gsLst>
                <a:lin ang="5400000" scaled="0"/>
              </a:gradFill>
              <a:latin typeface="Segoe UI"/>
            </a:endParaRPr>
          </a:p>
        </p:txBody>
      </p:sp>
      <p:grpSp>
        <p:nvGrpSpPr>
          <p:cNvPr id="67" name="Group 66"/>
          <p:cNvGrpSpPr/>
          <p:nvPr/>
        </p:nvGrpSpPr>
        <p:grpSpPr>
          <a:xfrm>
            <a:off x="379504" y="3868840"/>
            <a:ext cx="1804339" cy="1433395"/>
            <a:chOff x="506486" y="4450167"/>
            <a:chExt cx="2405159" cy="1433395"/>
          </a:xfrm>
        </p:grpSpPr>
        <p:grpSp>
          <p:nvGrpSpPr>
            <p:cNvPr id="7" name="Group 6"/>
            <p:cNvGrpSpPr/>
            <p:nvPr/>
          </p:nvGrpSpPr>
          <p:grpSpPr>
            <a:xfrm>
              <a:off x="506486" y="4600937"/>
              <a:ext cx="775062" cy="770658"/>
              <a:chOff x="734288" y="5158195"/>
              <a:chExt cx="775062" cy="770658"/>
            </a:xfrm>
          </p:grpSpPr>
          <p:pic>
            <p:nvPicPr>
              <p:cNvPr id="1028" name="Picture 4"/>
              <p:cNvPicPr>
                <a:picLocks noChangeAspect="1" noChangeArrowheads="1"/>
              </p:cNvPicPr>
              <p:nvPr/>
            </p:nvPicPr>
            <p:blipFill rotWithShape="1">
              <a:blip r:embed="rId3">
                <a:clrChange>
                  <a:clrFrom>
                    <a:srgbClr val="D6D3CE"/>
                  </a:clrFrom>
                  <a:clrTo>
                    <a:srgbClr val="D6D3CE">
                      <a:alpha val="0"/>
                    </a:srgbClr>
                  </a:clrTo>
                </a:clrChange>
                <a:extLst>
                  <a:ext uri="{28A0092B-C50C-407E-A947-70E740481C1C}">
                    <a14:useLocalDpi xmlns:a14="http://schemas.microsoft.com/office/drawing/2010/main" val="0"/>
                  </a:ext>
                </a:extLst>
              </a:blip>
              <a:srcRect b="45089"/>
              <a:stretch/>
            </p:blipFill>
            <p:spPr bwMode="auto">
              <a:xfrm>
                <a:off x="785314" y="5158195"/>
                <a:ext cx="638175" cy="33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34288" y="5467188"/>
                <a:ext cx="775062" cy="46166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Invoke Web Services</a:t>
                </a:r>
                <a:endParaRPr lang="en-US" sz="800" b="1" dirty="0">
                  <a:solidFill>
                    <a:schemeClr val="bg1"/>
                  </a:solidFill>
                  <a:effectLst>
                    <a:outerShdw blurRad="38100" dist="38100" dir="2700000" algn="tl">
                      <a:srgbClr val="000000">
                        <a:alpha val="43137"/>
                      </a:srgbClr>
                    </a:outerShdw>
                  </a:effectLst>
                </a:endParaRPr>
              </a:p>
            </p:txBody>
          </p:sp>
        </p:grpSp>
        <p:grpSp>
          <p:nvGrpSpPr>
            <p:cNvPr id="10" name="Group 9"/>
            <p:cNvGrpSpPr/>
            <p:nvPr/>
          </p:nvGrpSpPr>
          <p:grpSpPr>
            <a:xfrm>
              <a:off x="1734622" y="5219156"/>
              <a:ext cx="775062" cy="664406"/>
              <a:chOff x="1865030" y="5929858"/>
              <a:chExt cx="775062" cy="664406"/>
            </a:xfrm>
          </p:grpSpPr>
          <p:pic>
            <p:nvPicPr>
              <p:cNvPr id="1030" name="Picture 6"/>
              <p:cNvPicPr>
                <a:picLocks noChangeAspect="1" noChangeArrowheads="1"/>
              </p:cNvPicPr>
              <p:nvPr/>
            </p:nvPicPr>
            <p:blipFill rotWithShape="1">
              <a:blip r:embed="rId4">
                <a:clrChange>
                  <a:clrFrom>
                    <a:srgbClr val="D6D3CE"/>
                  </a:clrFrom>
                  <a:clrTo>
                    <a:srgbClr val="D6D3CE">
                      <a:alpha val="0"/>
                    </a:srgbClr>
                  </a:clrTo>
                </a:clrChange>
                <a:extLst>
                  <a:ext uri="{28A0092B-C50C-407E-A947-70E740481C1C}">
                    <a14:useLocalDpi xmlns:a14="http://schemas.microsoft.com/office/drawing/2010/main" val="0"/>
                  </a:ext>
                </a:extLst>
              </a:blip>
              <a:srcRect b="45377"/>
              <a:stretch/>
            </p:blipFill>
            <p:spPr bwMode="auto">
              <a:xfrm>
                <a:off x="2008858" y="5929858"/>
                <a:ext cx="504825" cy="36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1865030" y="6255710"/>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Compare Values</a:t>
                </a:r>
                <a:endParaRPr lang="en-US" sz="800" b="1" dirty="0">
                  <a:solidFill>
                    <a:schemeClr val="bg1"/>
                  </a:solidFill>
                  <a:effectLst>
                    <a:outerShdw blurRad="38100" dist="38100" dir="2700000" algn="tl">
                      <a:srgbClr val="000000">
                        <a:alpha val="43137"/>
                      </a:srgbClr>
                    </a:outerShdw>
                  </a:effectLst>
                </a:endParaRPr>
              </a:p>
            </p:txBody>
          </p:sp>
        </p:grpSp>
        <p:grpSp>
          <p:nvGrpSpPr>
            <p:cNvPr id="8" name="Group 7"/>
            <p:cNvGrpSpPr/>
            <p:nvPr/>
          </p:nvGrpSpPr>
          <p:grpSpPr>
            <a:xfrm>
              <a:off x="2136583" y="4600937"/>
              <a:ext cx="775062" cy="634509"/>
              <a:chOff x="2326270" y="5240518"/>
              <a:chExt cx="775062" cy="634509"/>
            </a:xfrm>
          </p:grpSpPr>
          <p:pic>
            <p:nvPicPr>
              <p:cNvPr id="1027" name="Picture 3"/>
              <p:cNvPicPr>
                <a:picLocks noChangeAspect="1" noChangeArrowheads="1"/>
              </p:cNvPicPr>
              <p:nvPr/>
            </p:nvPicPr>
            <p:blipFill rotWithShape="1">
              <a:blip r:embed="rId5">
                <a:clrChange>
                  <a:clrFrom>
                    <a:srgbClr val="D6D3CE"/>
                  </a:clrFrom>
                  <a:clrTo>
                    <a:srgbClr val="D6D3CE">
                      <a:alpha val="0"/>
                    </a:srgbClr>
                  </a:clrTo>
                </a:clrChange>
                <a:extLst>
                  <a:ext uri="{28A0092B-C50C-407E-A947-70E740481C1C}">
                    <a14:useLocalDpi xmlns:a14="http://schemas.microsoft.com/office/drawing/2010/main" val="0"/>
                  </a:ext>
                </a:extLst>
              </a:blip>
              <a:srcRect b="37493"/>
              <a:stretch/>
            </p:blipFill>
            <p:spPr bwMode="auto">
              <a:xfrm>
                <a:off x="2437576" y="5240518"/>
                <a:ext cx="552450" cy="315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2326270" y="5536473"/>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Send e-mail</a:t>
                </a:r>
                <a:endParaRPr lang="en-US" sz="800" b="1" dirty="0">
                  <a:solidFill>
                    <a:schemeClr val="bg1"/>
                  </a:solidFill>
                  <a:effectLst>
                    <a:outerShdw blurRad="38100" dist="38100" dir="2700000" algn="tl">
                      <a:srgbClr val="000000">
                        <a:alpha val="43137"/>
                      </a:srgbClr>
                    </a:outerShdw>
                  </a:effectLst>
                </a:endParaRPr>
              </a:p>
            </p:txBody>
          </p:sp>
        </p:grpSp>
        <p:grpSp>
          <p:nvGrpSpPr>
            <p:cNvPr id="9" name="Group 8"/>
            <p:cNvGrpSpPr/>
            <p:nvPr/>
          </p:nvGrpSpPr>
          <p:grpSpPr>
            <a:xfrm>
              <a:off x="904359" y="5211017"/>
              <a:ext cx="775062" cy="667981"/>
              <a:chOff x="982693" y="5929858"/>
              <a:chExt cx="775062" cy="667981"/>
            </a:xfrm>
          </p:grpSpPr>
          <p:pic>
            <p:nvPicPr>
              <p:cNvPr id="1029" name="Picture 5"/>
              <p:cNvPicPr>
                <a:picLocks noChangeAspect="1" noChangeArrowheads="1"/>
              </p:cNvPicPr>
              <p:nvPr/>
            </p:nvPicPr>
            <p:blipFill rotWithShape="1">
              <a:blip r:embed="rId6">
                <a:clrChange>
                  <a:clrFrom>
                    <a:srgbClr val="D6D3CE"/>
                  </a:clrFrom>
                  <a:clrTo>
                    <a:srgbClr val="D6D3CE">
                      <a:alpha val="0"/>
                    </a:srgbClr>
                  </a:clrTo>
                </a:clrChange>
                <a:extLst>
                  <a:ext uri="{28A0092B-C50C-407E-A947-70E740481C1C}">
                    <a14:useLocalDpi xmlns:a14="http://schemas.microsoft.com/office/drawing/2010/main" val="0"/>
                  </a:ext>
                </a:extLst>
              </a:blip>
              <a:srcRect b="42802"/>
              <a:stretch/>
            </p:blipFill>
            <p:spPr bwMode="auto">
              <a:xfrm>
                <a:off x="1078896" y="5929858"/>
                <a:ext cx="600075" cy="386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982693" y="6259285"/>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Query Database</a:t>
                </a:r>
                <a:endParaRPr lang="en-US" sz="800" b="1" dirty="0">
                  <a:solidFill>
                    <a:schemeClr val="bg1"/>
                  </a:solidFill>
                  <a:effectLst>
                    <a:outerShdw blurRad="38100" dist="38100" dir="2700000" algn="tl">
                      <a:srgbClr val="000000">
                        <a:alpha val="43137"/>
                      </a:srgbClr>
                    </a:outerShdw>
                  </a:effectLst>
                </a:endParaRPr>
              </a:p>
            </p:txBody>
          </p:sp>
        </p:grpSp>
        <p:grpSp>
          <p:nvGrpSpPr>
            <p:cNvPr id="6" name="Group 5"/>
            <p:cNvGrpSpPr/>
            <p:nvPr/>
          </p:nvGrpSpPr>
          <p:grpSpPr>
            <a:xfrm>
              <a:off x="1346896" y="4450167"/>
              <a:ext cx="775062" cy="636275"/>
              <a:chOff x="1587731" y="5169082"/>
              <a:chExt cx="775062" cy="636275"/>
            </a:xfrm>
          </p:grpSpPr>
          <p:pic>
            <p:nvPicPr>
              <p:cNvPr id="1026" name="Picture 2"/>
              <p:cNvPicPr>
                <a:picLocks noChangeAspect="1" noChangeArrowheads="1"/>
              </p:cNvPicPr>
              <p:nvPr/>
            </p:nvPicPr>
            <p:blipFill rotWithShape="1">
              <a:blip r:embed="rId7">
                <a:clrChange>
                  <a:clrFrom>
                    <a:srgbClr val="D6D3CE"/>
                  </a:clrFrom>
                  <a:clrTo>
                    <a:srgbClr val="D6D3CE">
                      <a:alpha val="0"/>
                    </a:srgbClr>
                  </a:clrTo>
                </a:clrChange>
                <a:extLst>
                  <a:ext uri="{28A0092B-C50C-407E-A947-70E740481C1C}">
                    <a14:useLocalDpi xmlns:a14="http://schemas.microsoft.com/office/drawing/2010/main" val="0"/>
                  </a:ext>
                </a:extLst>
              </a:blip>
              <a:srcRect b="50000"/>
              <a:stretch/>
            </p:blipFill>
            <p:spPr bwMode="auto">
              <a:xfrm>
                <a:off x="1707631" y="5169082"/>
                <a:ext cx="533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a:off x="1587731" y="5466803"/>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Run </a:t>
                </a:r>
                <a:r>
                  <a:rPr lang="en-US" sz="800" b="1" dirty="0" err="1" smtClean="0">
                    <a:solidFill>
                      <a:schemeClr val="bg1"/>
                    </a:solidFill>
                    <a:effectLst>
                      <a:outerShdw blurRad="38100" dist="38100" dir="2700000" algn="tl">
                        <a:srgbClr val="000000">
                          <a:alpha val="43137"/>
                        </a:srgbClr>
                      </a:outerShdw>
                    </a:effectLst>
                  </a:rPr>
                  <a:t>.Net</a:t>
                </a:r>
                <a:endParaRPr lang="en-US" sz="800" b="1" dirty="0" smtClean="0">
                  <a:solidFill>
                    <a:schemeClr val="bg1"/>
                  </a:solidFill>
                  <a:effectLst>
                    <a:outerShdw blurRad="38100" dist="38100" dir="2700000" algn="tl">
                      <a:srgbClr val="000000">
                        <a:alpha val="43137"/>
                      </a:srgbClr>
                    </a:outerShdw>
                  </a:effectLst>
                </a:endParaRPr>
              </a:p>
              <a:p>
                <a:pPr algn="ctr"/>
                <a:r>
                  <a:rPr lang="en-US" sz="800" b="1" dirty="0" smtClean="0">
                    <a:solidFill>
                      <a:schemeClr val="bg1"/>
                    </a:solidFill>
                    <a:effectLst>
                      <a:outerShdw blurRad="38100" dist="38100" dir="2700000" algn="tl">
                        <a:srgbClr val="000000">
                          <a:alpha val="43137"/>
                        </a:srgbClr>
                      </a:outerShdw>
                    </a:effectLst>
                  </a:rPr>
                  <a:t>Script</a:t>
                </a:r>
                <a:endParaRPr lang="en-US" sz="800" b="1" dirty="0">
                  <a:solidFill>
                    <a:schemeClr val="bg1"/>
                  </a:solidFill>
                  <a:effectLst>
                    <a:outerShdw blurRad="38100" dist="38100" dir="2700000" algn="tl">
                      <a:srgbClr val="000000">
                        <a:alpha val="43137"/>
                      </a:srgbClr>
                    </a:outerShdw>
                  </a:effectLst>
                </a:endParaRPr>
              </a:p>
            </p:txBody>
          </p:sp>
        </p:grpSp>
      </p:grpSp>
      <p:grpSp>
        <p:nvGrpSpPr>
          <p:cNvPr id="38" name="Group 37"/>
          <p:cNvGrpSpPr/>
          <p:nvPr/>
        </p:nvGrpSpPr>
        <p:grpSpPr>
          <a:xfrm>
            <a:off x="4831810" y="4166561"/>
            <a:ext cx="1752990" cy="832307"/>
            <a:chOff x="6502489" y="5402816"/>
            <a:chExt cx="2336711" cy="832307"/>
          </a:xfrm>
        </p:grpSpPr>
        <p:pic>
          <p:nvPicPr>
            <p:cNvPr id="1032" name="Picture 8"/>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46034" y="5402816"/>
              <a:ext cx="2162175"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 name="TextBox 61"/>
            <p:cNvSpPr txBox="1"/>
            <p:nvPr/>
          </p:nvSpPr>
          <p:spPr>
            <a:xfrm>
              <a:off x="6502489" y="5773458"/>
              <a:ext cx="851266" cy="46166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Get Server ID from DPM</a:t>
              </a:r>
            </a:p>
          </p:txBody>
        </p:sp>
        <p:sp>
          <p:nvSpPr>
            <p:cNvPr id="63" name="TextBox 62"/>
            <p:cNvSpPr txBox="1"/>
            <p:nvPr/>
          </p:nvSpPr>
          <p:spPr>
            <a:xfrm>
              <a:off x="7210197" y="5769072"/>
              <a:ext cx="851266"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Get Data Sources</a:t>
              </a:r>
            </a:p>
          </p:txBody>
        </p:sp>
        <p:sp>
          <p:nvSpPr>
            <p:cNvPr id="64" name="TextBox 63"/>
            <p:cNvSpPr txBox="1"/>
            <p:nvPr/>
          </p:nvSpPr>
          <p:spPr>
            <a:xfrm>
              <a:off x="7897809" y="5764766"/>
              <a:ext cx="941391" cy="46166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Create Recovery Point</a:t>
              </a:r>
            </a:p>
          </p:txBody>
        </p:sp>
        <p:cxnSp>
          <p:nvCxnSpPr>
            <p:cNvPr id="65" name="Straight Arrow Connector 64"/>
            <p:cNvCxnSpPr/>
            <p:nvPr/>
          </p:nvCxnSpPr>
          <p:spPr>
            <a:xfrm>
              <a:off x="7175361" y="5597833"/>
              <a:ext cx="200297" cy="0"/>
            </a:xfrm>
            <a:prstGeom prst="straightConnector1">
              <a:avLst/>
            </a:prstGeom>
            <a:ln>
              <a:tailEnd type="triangle" w="lg" len="med"/>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a:off x="7897809" y="5597263"/>
              <a:ext cx="200297" cy="0"/>
            </a:xfrm>
            <a:prstGeom prst="straightConnector1">
              <a:avLst/>
            </a:prstGeom>
            <a:ln>
              <a:tailEnd type="triangle" w="lg" len="med"/>
            </a:ln>
          </p:spPr>
          <p:style>
            <a:lnRef idx="2">
              <a:schemeClr val="accent1"/>
            </a:lnRef>
            <a:fillRef idx="0">
              <a:schemeClr val="accent1"/>
            </a:fillRef>
            <a:effectRef idx="1">
              <a:schemeClr val="accent1"/>
            </a:effectRef>
            <a:fontRef idx="minor">
              <a:schemeClr val="tx1"/>
            </a:fontRef>
          </p:style>
        </p:cxnSp>
      </p:grpSp>
      <p:grpSp>
        <p:nvGrpSpPr>
          <p:cNvPr id="61" name="Group 60"/>
          <p:cNvGrpSpPr/>
          <p:nvPr/>
        </p:nvGrpSpPr>
        <p:grpSpPr>
          <a:xfrm>
            <a:off x="2376869" y="4085629"/>
            <a:ext cx="2155748" cy="1948520"/>
            <a:chOff x="3186363" y="4589876"/>
            <a:chExt cx="2873582" cy="1948520"/>
          </a:xfrm>
        </p:grpSpPr>
        <p:grpSp>
          <p:nvGrpSpPr>
            <p:cNvPr id="37" name="Group 36"/>
            <p:cNvGrpSpPr/>
            <p:nvPr/>
          </p:nvGrpSpPr>
          <p:grpSpPr>
            <a:xfrm>
              <a:off x="3186363" y="4589876"/>
              <a:ext cx="2873582" cy="882230"/>
              <a:chOff x="3441312" y="5178733"/>
              <a:chExt cx="2873582" cy="882230"/>
            </a:xfrm>
          </p:grpSpPr>
          <p:pic>
            <p:nvPicPr>
              <p:cNvPr id="1031" name="Picture 7"/>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06755" y="5178733"/>
                <a:ext cx="257175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TextBox 41"/>
              <p:cNvSpPr txBox="1"/>
              <p:nvPr/>
            </p:nvSpPr>
            <p:spPr>
              <a:xfrm>
                <a:off x="3441312" y="5588554"/>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Create Incident</a:t>
                </a:r>
                <a:endParaRPr lang="en-US" sz="800" b="1" dirty="0">
                  <a:solidFill>
                    <a:schemeClr val="bg1"/>
                  </a:solidFill>
                  <a:effectLst>
                    <a:outerShdw blurRad="38100" dist="38100" dir="2700000" algn="tl">
                      <a:srgbClr val="000000">
                        <a:alpha val="43137"/>
                      </a:srgbClr>
                    </a:outerShdw>
                  </a:effectLst>
                </a:endParaRPr>
              </a:p>
            </p:txBody>
          </p:sp>
          <p:sp>
            <p:nvSpPr>
              <p:cNvPr id="43" name="TextBox 42"/>
              <p:cNvSpPr txBox="1"/>
              <p:nvPr/>
            </p:nvSpPr>
            <p:spPr>
              <a:xfrm>
                <a:off x="4117568" y="5588554"/>
                <a:ext cx="775062" cy="46166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Create Checkpoint</a:t>
                </a:r>
              </a:p>
            </p:txBody>
          </p:sp>
          <p:sp>
            <p:nvSpPr>
              <p:cNvPr id="44" name="TextBox 43"/>
              <p:cNvSpPr txBox="1"/>
              <p:nvPr/>
            </p:nvSpPr>
            <p:spPr>
              <a:xfrm>
                <a:off x="4856209" y="5597833"/>
                <a:ext cx="775062" cy="46166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Start </a:t>
                </a:r>
                <a:r>
                  <a:rPr lang="en-US" sz="800" b="1" dirty="0" err="1" smtClean="0">
                    <a:solidFill>
                      <a:schemeClr val="bg1"/>
                    </a:solidFill>
                    <a:effectLst>
                      <a:outerShdw blurRad="38100" dist="38100" dir="2700000" algn="tl">
                        <a:srgbClr val="000000">
                          <a:alpha val="43137"/>
                        </a:srgbClr>
                      </a:outerShdw>
                    </a:effectLst>
                  </a:rPr>
                  <a:t>Maint</a:t>
                </a:r>
                <a:r>
                  <a:rPr lang="en-US" sz="800" b="1" dirty="0" smtClean="0">
                    <a:solidFill>
                      <a:schemeClr val="bg1"/>
                    </a:solidFill>
                    <a:effectLst>
                      <a:outerShdw blurRad="38100" dist="38100" dir="2700000" algn="tl">
                        <a:srgbClr val="000000">
                          <a:alpha val="43137"/>
                        </a:srgbClr>
                      </a:outerShdw>
                    </a:effectLst>
                  </a:rPr>
                  <a:t> Mode</a:t>
                </a:r>
              </a:p>
            </p:txBody>
          </p:sp>
          <p:sp>
            <p:nvSpPr>
              <p:cNvPr id="45" name="TextBox 44"/>
              <p:cNvSpPr txBox="1"/>
              <p:nvPr/>
            </p:nvSpPr>
            <p:spPr>
              <a:xfrm>
                <a:off x="5539832" y="5599298"/>
                <a:ext cx="775062" cy="46166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Shut Down VM</a:t>
                </a:r>
              </a:p>
            </p:txBody>
          </p:sp>
          <p:cxnSp>
            <p:nvCxnSpPr>
              <p:cNvPr id="36" name="Straight Arrow Connector 35"/>
              <p:cNvCxnSpPr/>
              <p:nvPr/>
            </p:nvCxnSpPr>
            <p:spPr>
              <a:xfrm>
                <a:off x="4107516" y="5404425"/>
                <a:ext cx="200297" cy="0"/>
              </a:xfrm>
              <a:prstGeom prst="straightConnector1">
                <a:avLst/>
              </a:prstGeom>
              <a:ln>
                <a:tailEnd type="triangle" w="lg" len="med"/>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4798260" y="5406456"/>
                <a:ext cx="200297" cy="0"/>
              </a:xfrm>
              <a:prstGeom prst="straightConnector1">
                <a:avLst/>
              </a:prstGeom>
              <a:ln>
                <a:tailEnd type="triangle" w="lg" len="med"/>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5539832" y="5407212"/>
                <a:ext cx="200297" cy="0"/>
              </a:xfrm>
              <a:prstGeom prst="straightConnector1">
                <a:avLst/>
              </a:prstGeom>
              <a:ln>
                <a:tailEnd type="triangle" w="lg" len="med"/>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3914873" y="5751087"/>
              <a:ext cx="775062" cy="658961"/>
              <a:chOff x="3914873" y="5751087"/>
              <a:chExt cx="775062" cy="658961"/>
            </a:xfrm>
          </p:grpSpPr>
          <p:pic>
            <p:nvPicPr>
              <p:cNvPr id="1033" name="Picture 9"/>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82180" y="5751087"/>
                <a:ext cx="600075"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 name="TextBox 68"/>
              <p:cNvSpPr txBox="1"/>
              <p:nvPr/>
            </p:nvSpPr>
            <p:spPr>
              <a:xfrm>
                <a:off x="3914873" y="6071494"/>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E-mail on error</a:t>
                </a:r>
                <a:endParaRPr lang="en-US" sz="800" b="1" dirty="0">
                  <a:solidFill>
                    <a:schemeClr val="bg1"/>
                  </a:solidFill>
                  <a:effectLst>
                    <a:outerShdw blurRad="38100" dist="38100" dir="2700000" algn="tl">
                      <a:srgbClr val="000000">
                        <a:alpha val="43137"/>
                      </a:srgbClr>
                    </a:outerShdw>
                  </a:effectLst>
                </a:endParaRPr>
              </a:p>
            </p:txBody>
          </p:sp>
        </p:grpSp>
        <p:cxnSp>
          <p:nvCxnSpPr>
            <p:cNvPr id="71" name="Straight Arrow Connector 70"/>
            <p:cNvCxnSpPr/>
            <p:nvPr/>
          </p:nvCxnSpPr>
          <p:spPr>
            <a:xfrm>
              <a:off x="4282217" y="5428710"/>
              <a:ext cx="0" cy="292505"/>
            </a:xfrm>
            <a:prstGeom prst="straightConnector1">
              <a:avLst/>
            </a:prstGeom>
            <a:ln>
              <a:solidFill>
                <a:srgbClr val="FF0000"/>
              </a:solidFill>
              <a:tailEnd type="triangle" w="lg" len="med"/>
            </a:ln>
          </p:spPr>
          <p:style>
            <a:lnRef idx="2">
              <a:schemeClr val="accent1"/>
            </a:lnRef>
            <a:fillRef idx="0">
              <a:schemeClr val="accent1"/>
            </a:fillRef>
            <a:effectRef idx="1">
              <a:schemeClr val="accent1"/>
            </a:effectRef>
            <a:fontRef idx="minor">
              <a:schemeClr val="tx1"/>
            </a:fontRef>
          </p:style>
        </p:cxnSp>
        <p:grpSp>
          <p:nvGrpSpPr>
            <p:cNvPr id="46" name="Group 45"/>
            <p:cNvGrpSpPr/>
            <p:nvPr/>
          </p:nvGrpSpPr>
          <p:grpSpPr>
            <a:xfrm>
              <a:off x="5276174" y="5751087"/>
              <a:ext cx="775062" cy="787309"/>
              <a:chOff x="5237438" y="5741562"/>
              <a:chExt cx="775062" cy="787309"/>
            </a:xfrm>
          </p:grpSpPr>
          <p:pic>
            <p:nvPicPr>
              <p:cNvPr id="1035" name="Picture 11"/>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66175" y="5741562"/>
                <a:ext cx="3524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TextBox 74"/>
              <p:cNvSpPr txBox="1"/>
              <p:nvPr/>
            </p:nvSpPr>
            <p:spPr>
              <a:xfrm>
                <a:off x="5237438" y="6067206"/>
                <a:ext cx="775062" cy="46166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Update on success</a:t>
                </a:r>
                <a:endParaRPr lang="en-US" sz="800" b="1" dirty="0">
                  <a:solidFill>
                    <a:schemeClr val="bg1"/>
                  </a:solidFill>
                  <a:effectLst>
                    <a:outerShdw blurRad="38100" dist="38100" dir="2700000" algn="tl">
                      <a:srgbClr val="000000">
                        <a:alpha val="43137"/>
                      </a:srgbClr>
                    </a:outerShdw>
                  </a:effectLst>
                </a:endParaRPr>
              </a:p>
            </p:txBody>
          </p:sp>
        </p:grpSp>
        <p:cxnSp>
          <p:nvCxnSpPr>
            <p:cNvPr id="77" name="Straight Arrow Connector 76"/>
            <p:cNvCxnSpPr/>
            <p:nvPr/>
          </p:nvCxnSpPr>
          <p:spPr>
            <a:xfrm>
              <a:off x="5665660" y="5425832"/>
              <a:ext cx="0" cy="292505"/>
            </a:xfrm>
            <a:prstGeom prst="straightConnector1">
              <a:avLst/>
            </a:prstGeom>
            <a:ln>
              <a:solidFill>
                <a:srgbClr val="00B050"/>
              </a:solidFill>
              <a:tailEnd type="triangle" w="lg" len="med"/>
            </a:ln>
          </p:spPr>
          <p:style>
            <a:lnRef idx="2">
              <a:schemeClr val="accent1"/>
            </a:lnRef>
            <a:fillRef idx="0">
              <a:schemeClr val="accent1"/>
            </a:fillRef>
            <a:effectRef idx="1">
              <a:schemeClr val="accent1"/>
            </a:effectRef>
            <a:fontRef idx="minor">
              <a:schemeClr val="tx1"/>
            </a:fontRef>
          </p:style>
        </p:cxnSp>
      </p:grpSp>
      <p:pic>
        <p:nvPicPr>
          <p:cNvPr id="1039" name="Picture 15"/>
          <p:cNvPicPr>
            <a:picLocks noChangeAspect="1" noChangeArrowheads="1"/>
          </p:cNvPicPr>
          <p:nvPr/>
        </p:nvPicPr>
        <p:blipFill>
          <a:blip r:embed="rId12"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4979844" y="5350164"/>
            <a:ext cx="342547" cy="357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7" name="Straight Arrow Connector 96"/>
          <p:cNvCxnSpPr/>
          <p:nvPr/>
        </p:nvCxnSpPr>
        <p:spPr>
          <a:xfrm>
            <a:off x="5336595" y="5528903"/>
            <a:ext cx="150262" cy="0"/>
          </a:xfrm>
          <a:prstGeom prst="straightConnector1">
            <a:avLst/>
          </a:prstGeom>
          <a:ln>
            <a:solidFill>
              <a:srgbClr val="00B0F0"/>
            </a:solidFill>
            <a:tailEnd type="triangle" w="lg" len="med"/>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p:nvPr/>
        </p:nvCxnSpPr>
        <p:spPr>
          <a:xfrm>
            <a:off x="5884017" y="5536687"/>
            <a:ext cx="150262" cy="0"/>
          </a:xfrm>
          <a:prstGeom prst="straightConnector1">
            <a:avLst/>
          </a:prstGeom>
          <a:ln>
            <a:solidFill>
              <a:srgbClr val="00B0F0"/>
            </a:solidFill>
            <a:tailEnd type="triangle" w="lg" len="med"/>
          </a:ln>
        </p:spPr>
        <p:style>
          <a:lnRef idx="2">
            <a:schemeClr val="accent1"/>
          </a:lnRef>
          <a:fillRef idx="0">
            <a:schemeClr val="accent1"/>
          </a:fillRef>
          <a:effectRef idx="1">
            <a:schemeClr val="accent1"/>
          </a:effectRef>
          <a:fontRef idx="minor">
            <a:schemeClr val="tx1"/>
          </a:fontRef>
        </p:style>
      </p:cxnSp>
      <p:cxnSp>
        <p:nvCxnSpPr>
          <p:cNvPr id="115" name="Straight Arrow Connector 114"/>
          <p:cNvCxnSpPr/>
          <p:nvPr/>
        </p:nvCxnSpPr>
        <p:spPr>
          <a:xfrm>
            <a:off x="5693794" y="4933228"/>
            <a:ext cx="5067" cy="405986"/>
          </a:xfrm>
          <a:prstGeom prst="straightConnector1">
            <a:avLst/>
          </a:prstGeom>
          <a:ln w="12700">
            <a:solidFill>
              <a:srgbClr val="00B050"/>
            </a:solidFill>
            <a:tailEnd type="arrow" w="sm" len="sm"/>
          </a:ln>
        </p:spPr>
        <p:style>
          <a:lnRef idx="2">
            <a:schemeClr val="accent1"/>
          </a:lnRef>
          <a:fillRef idx="0">
            <a:schemeClr val="accent1"/>
          </a:fillRef>
          <a:effectRef idx="1">
            <a:schemeClr val="accent1"/>
          </a:effectRef>
          <a:fontRef idx="minor">
            <a:schemeClr val="tx1"/>
          </a:fontRef>
        </p:style>
      </p:cxnSp>
      <p:cxnSp>
        <p:nvCxnSpPr>
          <p:cNvPr id="116" name="Straight Arrow Connector 115"/>
          <p:cNvCxnSpPr/>
          <p:nvPr/>
        </p:nvCxnSpPr>
        <p:spPr>
          <a:xfrm>
            <a:off x="6289463" y="4936795"/>
            <a:ext cx="5067" cy="405986"/>
          </a:xfrm>
          <a:prstGeom prst="straightConnector1">
            <a:avLst/>
          </a:prstGeom>
          <a:ln w="12700">
            <a:solidFill>
              <a:srgbClr val="C00000"/>
            </a:solidFill>
            <a:tailEnd type="arrow" w="sm" len="sm"/>
          </a:ln>
        </p:spPr>
        <p:style>
          <a:lnRef idx="2">
            <a:schemeClr val="accent1"/>
          </a:lnRef>
          <a:fillRef idx="0">
            <a:schemeClr val="accent1"/>
          </a:fillRef>
          <a:effectRef idx="1">
            <a:schemeClr val="accent1"/>
          </a:effectRef>
          <a:fontRef idx="minor">
            <a:schemeClr val="tx1"/>
          </a:fontRef>
        </p:style>
      </p:cxnSp>
      <p:grpSp>
        <p:nvGrpSpPr>
          <p:cNvPr id="101" name="Group 100"/>
          <p:cNvGrpSpPr/>
          <p:nvPr/>
        </p:nvGrpSpPr>
        <p:grpSpPr>
          <a:xfrm>
            <a:off x="5504230" y="5340243"/>
            <a:ext cx="348310" cy="693906"/>
            <a:chOff x="7355092" y="5693062"/>
            <a:chExt cx="464292" cy="693906"/>
          </a:xfrm>
        </p:grpSpPr>
        <p:pic>
          <p:nvPicPr>
            <p:cNvPr id="91" name="Picture 15"/>
            <p:cNvPicPr>
              <a:picLocks noChangeAspect="1" noChangeArrowheads="1"/>
            </p:cNvPicPr>
            <p:nvPr/>
          </p:nvPicPr>
          <p:blipFill>
            <a:blip r:embed="rId12"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355092" y="5693062"/>
              <a:ext cx="456610" cy="357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0" name="Picture 16"/>
            <p:cNvPicPr>
              <a:picLocks noChangeAspect="1" noChangeArrowheads="1"/>
            </p:cNvPicPr>
            <p:nvPr/>
          </p:nvPicPr>
          <p:blipFill>
            <a:blip r:embed="rId1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364827" y="6032040"/>
              <a:ext cx="454557" cy="354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6047346" y="5339273"/>
            <a:ext cx="350843" cy="1079828"/>
            <a:chOff x="8079058" y="5692092"/>
            <a:chExt cx="467669" cy="1079828"/>
          </a:xfrm>
        </p:grpSpPr>
        <p:pic>
          <p:nvPicPr>
            <p:cNvPr id="93" name="Picture 15"/>
            <p:cNvPicPr>
              <a:picLocks noChangeAspect="1" noChangeArrowheads="1"/>
            </p:cNvPicPr>
            <p:nvPr/>
          </p:nvPicPr>
          <p:blipFill>
            <a:blip r:embed="rId12"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079058" y="5692092"/>
              <a:ext cx="456610" cy="357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 name="Picture 16"/>
            <p:cNvPicPr>
              <a:picLocks noChangeAspect="1" noChangeArrowheads="1"/>
            </p:cNvPicPr>
            <p:nvPr/>
          </p:nvPicPr>
          <p:blipFill>
            <a:blip r:embed="rId1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092170" y="6055120"/>
              <a:ext cx="454557" cy="354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1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100879" y="6415193"/>
              <a:ext cx="443498" cy="356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3" name="Group 102"/>
          <p:cNvGrpSpPr/>
          <p:nvPr/>
        </p:nvGrpSpPr>
        <p:grpSpPr>
          <a:xfrm>
            <a:off x="366437" y="5166051"/>
            <a:ext cx="581448" cy="664268"/>
            <a:chOff x="408952" y="5985739"/>
            <a:chExt cx="775062" cy="664268"/>
          </a:xfrm>
        </p:grpSpPr>
        <p:pic>
          <p:nvPicPr>
            <p:cNvPr id="1044" name="Picture 20"/>
            <p:cNvPicPr>
              <a:picLocks noChangeAspect="1" noChangeArrowheads="1"/>
            </p:cNvPicPr>
            <p:nvPr/>
          </p:nvPicPr>
          <p:blipFill rotWithShape="1">
            <a:blip r:embed="rId15">
              <a:clrChange>
                <a:clrFrom>
                  <a:srgbClr val="D6D3CE"/>
                </a:clrFrom>
                <a:clrTo>
                  <a:srgbClr val="D6D3CE">
                    <a:alpha val="0"/>
                  </a:srgbClr>
                </a:clrTo>
              </a:clrChange>
              <a:extLst>
                <a:ext uri="{28A0092B-C50C-407E-A947-70E740481C1C}">
                  <a14:useLocalDpi xmlns:a14="http://schemas.microsoft.com/office/drawing/2010/main" val="0"/>
                </a:ext>
              </a:extLst>
            </a:blip>
            <a:srcRect b="46121"/>
            <a:stretch/>
          </p:blipFill>
          <p:spPr bwMode="auto">
            <a:xfrm>
              <a:off x="488456" y="5985739"/>
              <a:ext cx="647700" cy="354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0" name="TextBox 129"/>
            <p:cNvSpPr txBox="1"/>
            <p:nvPr/>
          </p:nvSpPr>
          <p:spPr>
            <a:xfrm>
              <a:off x="408952" y="6311453"/>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Clone Linux VM</a:t>
              </a:r>
              <a:endParaRPr lang="en-US" sz="800" b="1" dirty="0">
                <a:solidFill>
                  <a:schemeClr val="bg1"/>
                </a:solidFill>
                <a:effectLst>
                  <a:outerShdw blurRad="38100" dist="38100" dir="2700000" algn="tl">
                    <a:srgbClr val="000000">
                      <a:alpha val="43137"/>
                    </a:srgbClr>
                  </a:outerShdw>
                </a:effectLst>
              </a:endParaRPr>
            </a:p>
          </p:txBody>
        </p:sp>
      </p:grpSp>
      <p:grpSp>
        <p:nvGrpSpPr>
          <p:cNvPr id="107" name="Group 106"/>
          <p:cNvGrpSpPr/>
          <p:nvPr/>
        </p:nvGrpSpPr>
        <p:grpSpPr>
          <a:xfrm>
            <a:off x="1001309" y="5415769"/>
            <a:ext cx="581448" cy="671416"/>
            <a:chOff x="1327252" y="5800529"/>
            <a:chExt cx="775062" cy="671416"/>
          </a:xfrm>
        </p:grpSpPr>
        <p:pic>
          <p:nvPicPr>
            <p:cNvPr id="1045" name="Picture 21"/>
            <p:cNvPicPr>
              <a:picLocks noChangeAspect="1" noChangeArrowheads="1"/>
            </p:cNvPicPr>
            <p:nvPr/>
          </p:nvPicPr>
          <p:blipFill rotWithShape="1">
            <a:blip r:embed="rId16">
              <a:clrChange>
                <a:clrFrom>
                  <a:srgbClr val="D6D3CE"/>
                </a:clrFrom>
                <a:clrTo>
                  <a:srgbClr val="D6D3CE">
                    <a:alpha val="0"/>
                  </a:srgbClr>
                </a:clrTo>
              </a:clrChange>
              <a:extLst>
                <a:ext uri="{28A0092B-C50C-407E-A947-70E740481C1C}">
                  <a14:useLocalDpi xmlns:a14="http://schemas.microsoft.com/office/drawing/2010/main" val="0"/>
                </a:ext>
              </a:extLst>
            </a:blip>
            <a:srcRect b="36950"/>
            <a:stretch/>
          </p:blipFill>
          <p:spPr bwMode="auto">
            <a:xfrm>
              <a:off x="1378454" y="5800529"/>
              <a:ext cx="676275" cy="330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 name="TextBox 132"/>
            <p:cNvSpPr txBox="1"/>
            <p:nvPr/>
          </p:nvSpPr>
          <p:spPr>
            <a:xfrm>
              <a:off x="1327252" y="6133391"/>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Return Data</a:t>
              </a:r>
              <a:endParaRPr lang="en-US" sz="800" b="1" dirty="0">
                <a:solidFill>
                  <a:schemeClr val="bg1"/>
                </a:solidFill>
                <a:effectLst>
                  <a:outerShdw blurRad="38100" dist="38100" dir="2700000" algn="tl">
                    <a:srgbClr val="000000">
                      <a:alpha val="43137"/>
                    </a:srgbClr>
                  </a:outerShdw>
                </a:effectLst>
              </a:endParaRPr>
            </a:p>
          </p:txBody>
        </p:sp>
      </p:grpSp>
      <p:grpSp>
        <p:nvGrpSpPr>
          <p:cNvPr id="109" name="Group 108"/>
          <p:cNvGrpSpPr/>
          <p:nvPr/>
        </p:nvGrpSpPr>
        <p:grpSpPr>
          <a:xfrm>
            <a:off x="1640673" y="5146887"/>
            <a:ext cx="581448" cy="683433"/>
            <a:chOff x="2112832" y="5551152"/>
            <a:chExt cx="775062" cy="683433"/>
          </a:xfrm>
        </p:grpSpPr>
        <p:pic>
          <p:nvPicPr>
            <p:cNvPr id="1046" name="Picture 22"/>
            <p:cNvPicPr>
              <a:picLocks noChangeAspect="1" noChangeArrowheads="1"/>
            </p:cNvPicPr>
            <p:nvPr/>
          </p:nvPicPr>
          <p:blipFill rotWithShape="1">
            <a:blip r:embed="rId17">
              <a:clrChange>
                <a:clrFrom>
                  <a:srgbClr val="D6D3CE"/>
                </a:clrFrom>
                <a:clrTo>
                  <a:srgbClr val="D6D3CE">
                    <a:alpha val="0"/>
                  </a:srgbClr>
                </a:clrTo>
              </a:clrChange>
              <a:extLst>
                <a:ext uri="{28A0092B-C50C-407E-A947-70E740481C1C}">
                  <a14:useLocalDpi xmlns:a14="http://schemas.microsoft.com/office/drawing/2010/main" val="0"/>
                </a:ext>
              </a:extLst>
            </a:blip>
            <a:srcRect b="47957"/>
            <a:stretch/>
          </p:blipFill>
          <p:spPr bwMode="auto">
            <a:xfrm>
              <a:off x="2258434" y="5551152"/>
              <a:ext cx="523875" cy="342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6" name="TextBox 135"/>
            <p:cNvSpPr txBox="1"/>
            <p:nvPr/>
          </p:nvSpPr>
          <p:spPr>
            <a:xfrm>
              <a:off x="2112832" y="5896031"/>
              <a:ext cx="775062" cy="338554"/>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rPr>
                <a:t>Check Schedule</a:t>
              </a:r>
              <a:endParaRPr lang="en-US" sz="800" b="1" dirty="0">
                <a:solidFill>
                  <a:schemeClr val="bg1"/>
                </a:solidFill>
                <a:effectLst>
                  <a:outerShdw blurRad="38100" dist="38100" dir="2700000" algn="tl">
                    <a:srgbClr val="000000">
                      <a:alpha val="43137"/>
                    </a:srgbClr>
                  </a:outerShdw>
                </a:effectLst>
              </a:endParaRPr>
            </a:p>
          </p:txBody>
        </p:sp>
      </p:grpSp>
      <p:sp>
        <p:nvSpPr>
          <p:cNvPr id="111" name="Rectangle 110"/>
          <p:cNvSpPr/>
          <p:nvPr/>
        </p:nvSpPr>
        <p:spPr>
          <a:xfrm>
            <a:off x="153804" y="2518086"/>
            <a:ext cx="2199903" cy="523220"/>
          </a:xfrm>
          <a:prstGeom prst="rect">
            <a:avLst/>
          </a:prstGeom>
        </p:spPr>
        <p:txBody>
          <a:bodyPr wrap="square">
            <a:spAutoFit/>
          </a:bodyPr>
          <a:lstStyle/>
          <a:p>
            <a:pPr algn="ctr"/>
            <a:r>
              <a:rPr lang="en-US" sz="1400" dirty="0">
                <a:solidFill>
                  <a:schemeClr val="bg1"/>
                </a:solidFill>
                <a:latin typeface="Segoe UI" pitchFamily="34" charset="0"/>
                <a:ea typeface="Segoe UI" pitchFamily="34" charset="0"/>
                <a:cs typeface="Segoe UI" pitchFamily="34" charset="0"/>
              </a:rPr>
              <a:t>Intelligent tasks that perform defined actions </a:t>
            </a:r>
          </a:p>
        </p:txBody>
      </p:sp>
      <p:sp>
        <p:nvSpPr>
          <p:cNvPr id="112" name="Rectangle 111"/>
          <p:cNvSpPr/>
          <p:nvPr/>
        </p:nvSpPr>
        <p:spPr>
          <a:xfrm>
            <a:off x="2353708" y="2518929"/>
            <a:ext cx="2172376" cy="1169551"/>
          </a:xfrm>
          <a:prstGeom prst="rect">
            <a:avLst/>
          </a:prstGeom>
        </p:spPr>
        <p:txBody>
          <a:bodyPr wrap="square">
            <a:spAutoFit/>
          </a:bodyPr>
          <a:lstStyle/>
          <a:p>
            <a:pPr algn="ctr"/>
            <a:r>
              <a:rPr lang="en-US" sz="1400" dirty="0">
                <a:solidFill>
                  <a:schemeClr val="bg1"/>
                </a:solidFill>
                <a:latin typeface="Segoe UI" pitchFamily="34" charset="0"/>
                <a:ea typeface="Segoe UI" pitchFamily="34" charset="0"/>
                <a:cs typeface="Segoe UI" pitchFamily="34" charset="0"/>
              </a:rPr>
              <a:t>System level workflows that execute a series of linked activities to complete a defined set of actions  </a:t>
            </a:r>
          </a:p>
        </p:txBody>
      </p:sp>
      <p:sp>
        <p:nvSpPr>
          <p:cNvPr id="113" name="Rectangle 112"/>
          <p:cNvSpPr/>
          <p:nvPr/>
        </p:nvSpPr>
        <p:spPr>
          <a:xfrm>
            <a:off x="4553612" y="2518085"/>
            <a:ext cx="2199903" cy="954107"/>
          </a:xfrm>
          <a:prstGeom prst="rect">
            <a:avLst/>
          </a:prstGeom>
        </p:spPr>
        <p:txBody>
          <a:bodyPr wrap="square">
            <a:spAutoFit/>
          </a:bodyPr>
          <a:lstStyle/>
          <a:p>
            <a:pPr algn="ctr"/>
            <a:r>
              <a:rPr lang="en-US" sz="1400" dirty="0">
                <a:solidFill>
                  <a:schemeClr val="bg1"/>
                </a:solidFill>
                <a:latin typeface="Segoe UI" pitchFamily="34" charset="0"/>
                <a:ea typeface="Segoe UI" pitchFamily="34" charset="0"/>
                <a:cs typeface="Segoe UI" pitchFamily="34" charset="0"/>
              </a:rPr>
              <a:t>Used to publish </a:t>
            </a:r>
          </a:p>
          <a:p>
            <a:pPr algn="ctr"/>
            <a:r>
              <a:rPr lang="en-US" sz="1400" dirty="0">
                <a:solidFill>
                  <a:schemeClr val="bg1"/>
                </a:solidFill>
                <a:latin typeface="Segoe UI" pitchFamily="34" charset="0"/>
                <a:ea typeface="Segoe UI" pitchFamily="34" charset="0"/>
                <a:cs typeface="Segoe UI" pitchFamily="34" charset="0"/>
              </a:rPr>
              <a:t>and consume information as a </a:t>
            </a:r>
            <a:r>
              <a:rPr lang="en-US" sz="1400" dirty="0" err="1">
                <a:solidFill>
                  <a:schemeClr val="bg1"/>
                </a:solidFill>
                <a:latin typeface="Segoe UI" pitchFamily="34" charset="0"/>
                <a:ea typeface="Segoe UI" pitchFamily="34" charset="0"/>
                <a:cs typeface="Segoe UI" pitchFamily="34" charset="0"/>
              </a:rPr>
              <a:t>runbook</a:t>
            </a:r>
            <a:r>
              <a:rPr lang="en-US" sz="1400" dirty="0">
                <a:solidFill>
                  <a:schemeClr val="bg1"/>
                </a:solidFill>
                <a:latin typeface="Segoe UI" pitchFamily="34" charset="0"/>
                <a:ea typeface="Segoe UI" pitchFamily="34" charset="0"/>
                <a:cs typeface="Segoe UI" pitchFamily="34" charset="0"/>
              </a:rPr>
              <a:t> executes </a:t>
            </a:r>
          </a:p>
        </p:txBody>
      </p:sp>
      <p:sp>
        <p:nvSpPr>
          <p:cNvPr id="114" name="Rectangle 113"/>
          <p:cNvSpPr/>
          <p:nvPr/>
        </p:nvSpPr>
        <p:spPr>
          <a:xfrm>
            <a:off x="6584800" y="2515967"/>
            <a:ext cx="2368619" cy="954107"/>
          </a:xfrm>
          <a:prstGeom prst="rect">
            <a:avLst/>
          </a:prstGeom>
        </p:spPr>
        <p:txBody>
          <a:bodyPr wrap="square">
            <a:spAutoFit/>
          </a:bodyPr>
          <a:lstStyle/>
          <a:p>
            <a:pPr algn="ctr"/>
            <a:r>
              <a:rPr lang="en-US" sz="1400" dirty="0" smtClean="0">
                <a:solidFill>
                  <a:schemeClr val="bg1"/>
                </a:solidFill>
                <a:latin typeface="Segoe UI" pitchFamily="34" charset="0"/>
                <a:ea typeface="Segoe UI" pitchFamily="34" charset="0"/>
                <a:cs typeface="Segoe UI" pitchFamily="34" charset="0"/>
              </a:rPr>
              <a:t>A rich set of Out-Of-Box functions that allow you to perform a wide variety of tasks and automations</a:t>
            </a:r>
            <a:endParaRPr lang="en-US" sz="1400" dirty="0">
              <a:solidFill>
                <a:schemeClr val="bg1"/>
              </a:solidFill>
              <a:latin typeface="Segoe UI" pitchFamily="34" charset="0"/>
              <a:ea typeface="Segoe UI" pitchFamily="34" charset="0"/>
              <a:cs typeface="Segoe UI" pitchFamily="34" charset="0"/>
            </a:endParaRPr>
          </a:p>
        </p:txBody>
      </p:sp>
      <p:cxnSp>
        <p:nvCxnSpPr>
          <p:cNvPr id="82" name="Straight Arrow Connector 81"/>
          <p:cNvCxnSpPr/>
          <p:nvPr/>
        </p:nvCxnSpPr>
        <p:spPr>
          <a:xfrm>
            <a:off x="5596224" y="4934878"/>
            <a:ext cx="5067" cy="405986"/>
          </a:xfrm>
          <a:prstGeom prst="straightConnector1">
            <a:avLst/>
          </a:prstGeom>
          <a:ln w="12700">
            <a:solidFill>
              <a:schemeClr val="bg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p:nvPr/>
        </p:nvCxnSpPr>
        <p:spPr>
          <a:xfrm>
            <a:off x="6210216" y="4933228"/>
            <a:ext cx="5067" cy="405986"/>
          </a:xfrm>
          <a:prstGeom prst="straightConnector1">
            <a:avLst/>
          </a:prstGeom>
          <a:ln w="12700">
            <a:solidFill>
              <a:srgbClr val="00B050"/>
            </a:solidFill>
            <a:tailEnd type="arrow" w="sm" len="sm"/>
          </a:ln>
        </p:spPr>
        <p:style>
          <a:lnRef idx="2">
            <a:schemeClr val="accent1"/>
          </a:lnRef>
          <a:fillRef idx="0">
            <a:schemeClr val="accent1"/>
          </a:fillRef>
          <a:effectRef idx="1">
            <a:schemeClr val="accent1"/>
          </a:effectRef>
          <a:fontRef idx="minor">
            <a:schemeClr val="tx1"/>
          </a:fontRef>
        </p:style>
      </p:cxnSp>
      <p:cxnSp>
        <p:nvCxnSpPr>
          <p:cNvPr id="87" name="Straight Arrow Connector 86"/>
          <p:cNvCxnSpPr/>
          <p:nvPr/>
        </p:nvCxnSpPr>
        <p:spPr>
          <a:xfrm>
            <a:off x="6112646" y="4934878"/>
            <a:ext cx="5067" cy="405986"/>
          </a:xfrm>
          <a:prstGeom prst="straightConnector1">
            <a:avLst/>
          </a:prstGeom>
          <a:ln w="12700">
            <a:solidFill>
              <a:schemeClr val="bg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a:off x="5151117" y="4934878"/>
            <a:ext cx="5067" cy="405986"/>
          </a:xfrm>
          <a:prstGeom prst="straightConnector1">
            <a:avLst/>
          </a:prstGeom>
          <a:ln w="12700">
            <a:solidFill>
              <a:schemeClr val="bg1"/>
            </a:solidFill>
            <a:tailEnd type="arrow" w="sm" len="sm"/>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992712" y="4097471"/>
            <a:ext cx="1687096" cy="2137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4738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1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ounded Rectangle 88"/>
          <p:cNvSpPr>
            <a:spLocks noChangeAspect="1"/>
          </p:cNvSpPr>
          <p:nvPr/>
        </p:nvSpPr>
        <p:spPr bwMode="auto">
          <a:xfrm>
            <a:off x="85748" y="1238250"/>
            <a:ext cx="8967742" cy="5410200"/>
          </a:xfrm>
          <a:prstGeom prst="roundRect">
            <a:avLst>
              <a:gd name="adj" fmla="val 3346"/>
            </a:avLst>
          </a:prstGeom>
          <a:noFill/>
          <a:ln w="9525" cap="flat" cmpd="sng" algn="ctr">
            <a:solidFill>
              <a:schemeClr val="bg2"/>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a:ln>
                <a:noFill/>
              </a:ln>
              <a:gradFill>
                <a:gsLst>
                  <a:gs pos="0">
                    <a:srgbClr val="FFFFFF"/>
                  </a:gs>
                  <a:gs pos="100000">
                    <a:srgbClr val="FFFFFF"/>
                  </a:gs>
                </a:gsLst>
                <a:lin ang="5400000" scaled="0"/>
              </a:gradFill>
              <a:effectLst/>
              <a:uLnTx/>
              <a:uFillTx/>
              <a:latin typeface="Segoe"/>
              <a:ea typeface="+mn-ea"/>
              <a:cs typeface="+mn-cs"/>
            </a:endParaRPr>
          </a:p>
        </p:txBody>
      </p:sp>
      <p:sp>
        <p:nvSpPr>
          <p:cNvPr id="85" name="Rectangle 84"/>
          <p:cNvSpPr/>
          <p:nvPr/>
        </p:nvSpPr>
        <p:spPr bwMode="auto">
          <a:xfrm>
            <a:off x="153803" y="3411853"/>
            <a:ext cx="8799615" cy="3176300"/>
          </a:xfrm>
          <a:prstGeom prst="rect">
            <a:avLst/>
          </a:prstGeom>
          <a:solidFill>
            <a:srgbClr val="000000">
              <a:alpha val="50000"/>
            </a:srgbClr>
          </a:solidFill>
          <a:ln w="25400" cap="flat" cmpd="sng" algn="ctr">
            <a:noFill/>
            <a:prstDash val="solid"/>
          </a:ln>
          <a:effectLst/>
        </p:spPr>
        <p:txBody>
          <a:bodyPr wrap="square" tIns="91440"/>
          <a:lstStyle/>
          <a:p>
            <a:pPr marL="285750" marR="0" lvl="0" indent="-285750" defTabSz="914363" eaLnBrk="1" fontAlgn="auto" latinLnBrk="0" hangingPunct="1">
              <a:lnSpc>
                <a:spcPct val="90000"/>
              </a:lnSpc>
              <a:spcBef>
                <a:spcPts val="1200"/>
              </a:spcBef>
              <a:spcAft>
                <a:spcPts val="0"/>
              </a:spcAft>
              <a:buClrTx/>
              <a:buSzPct val="100000"/>
              <a:buFont typeface="Arial" pitchFamily="34" charset="0"/>
              <a:buChar char="•"/>
              <a:tabLst/>
              <a:defRPr/>
            </a:pPr>
            <a:endParaRPr kumimoji="0" lang="en-US" b="0" i="0" u="none" strike="noStrike" kern="0" cap="none" spc="0" normalizeH="0" baseline="0" noProof="0" dirty="0">
              <a:ln>
                <a:noFill/>
              </a:ln>
              <a:gradFill>
                <a:gsLst>
                  <a:gs pos="0">
                    <a:srgbClr val="FFFFFF"/>
                  </a:gs>
                  <a:gs pos="86000">
                    <a:srgbClr val="FFFFFF"/>
                  </a:gs>
                </a:gsLst>
                <a:lin ang="5400000" scaled="0"/>
              </a:gradFill>
              <a:effectLst/>
              <a:uLnTx/>
              <a:uFillTx/>
              <a:latin typeface="Segoe UI"/>
            </a:endParaRPr>
          </a:p>
        </p:txBody>
      </p:sp>
      <p:sp>
        <p:nvSpPr>
          <p:cNvPr id="2" name="Title 1"/>
          <p:cNvSpPr>
            <a:spLocks noGrp="1"/>
          </p:cNvSpPr>
          <p:nvPr>
            <p:ph type="title"/>
          </p:nvPr>
        </p:nvSpPr>
        <p:spPr>
          <a:xfrm>
            <a:off x="389436" y="228600"/>
            <a:ext cx="8363938" cy="553998"/>
          </a:xfrm>
        </p:spPr>
        <p:txBody>
          <a:bodyPr>
            <a:normAutofit fontScale="90000"/>
          </a:bodyPr>
          <a:lstStyle/>
          <a:p>
            <a:r>
              <a:rPr lang="en-US" dirty="0" smtClean="0"/>
              <a:t>Powerful</a:t>
            </a:r>
            <a:r>
              <a:rPr lang="en-US" sz="4000" dirty="0" smtClean="0"/>
              <a:t> Out-of-Box Standard Activities</a:t>
            </a:r>
            <a:endParaRPr lang="en-US" sz="4000" dirty="0"/>
          </a:p>
        </p:txBody>
      </p:sp>
      <p:sp>
        <p:nvSpPr>
          <p:cNvPr id="11" name="Rounded Rectangle 10"/>
          <p:cNvSpPr/>
          <p:nvPr/>
        </p:nvSpPr>
        <p:spPr>
          <a:xfrm flipV="1">
            <a:off x="153803" y="1429805"/>
            <a:ext cx="8799615" cy="335666"/>
          </a:xfrm>
          <a:prstGeom prst="roundRect">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153804" y="1467003"/>
            <a:ext cx="7653874" cy="860382"/>
          </a:xfrm>
          <a:prstGeom prst="rect">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153804" y="1467003"/>
            <a:ext cx="2199904" cy="860382"/>
          </a:xfrm>
          <a:prstGeom prst="rect">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bg2"/>
                </a:solidFill>
                <a:latin typeface="Segoe UI" pitchFamily="34" charset="0"/>
                <a:ea typeface="Segoe UI" pitchFamily="34" charset="0"/>
                <a:cs typeface="Segoe UI" pitchFamily="34" charset="0"/>
              </a:rPr>
              <a:t>Connect</a:t>
            </a:r>
            <a:endParaRPr lang="en-US" sz="2000" dirty="0">
              <a:solidFill>
                <a:schemeClr val="bg2"/>
              </a:solidFill>
              <a:latin typeface="Segoe UI" pitchFamily="34" charset="0"/>
              <a:ea typeface="Segoe UI" pitchFamily="34" charset="0"/>
              <a:cs typeface="Segoe UI" pitchFamily="34" charset="0"/>
            </a:endParaRPr>
          </a:p>
        </p:txBody>
      </p:sp>
      <p:sp>
        <p:nvSpPr>
          <p:cNvPr id="25" name="Rectangle 24"/>
          <p:cNvSpPr/>
          <p:nvPr/>
        </p:nvSpPr>
        <p:spPr>
          <a:xfrm>
            <a:off x="2353707" y="1467003"/>
            <a:ext cx="2199904" cy="860382"/>
          </a:xfrm>
          <a:prstGeom prst="rect">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bg2"/>
                </a:solidFill>
                <a:latin typeface="Segoe UI" pitchFamily="34" charset="0"/>
                <a:ea typeface="Segoe UI" pitchFamily="34" charset="0"/>
                <a:cs typeface="Segoe UI" pitchFamily="34" charset="0"/>
              </a:rPr>
              <a:t>Execute</a:t>
            </a:r>
            <a:endParaRPr lang="en-US" sz="2000" dirty="0">
              <a:solidFill>
                <a:schemeClr val="bg2"/>
              </a:solidFill>
              <a:latin typeface="Segoe UI" pitchFamily="34" charset="0"/>
              <a:ea typeface="Segoe UI" pitchFamily="34" charset="0"/>
              <a:cs typeface="Segoe UI" pitchFamily="34" charset="0"/>
            </a:endParaRPr>
          </a:p>
        </p:txBody>
      </p:sp>
      <p:sp>
        <p:nvSpPr>
          <p:cNvPr id="27" name="Rectangle 26"/>
          <p:cNvSpPr/>
          <p:nvPr/>
        </p:nvSpPr>
        <p:spPr>
          <a:xfrm>
            <a:off x="4553611" y="1467003"/>
            <a:ext cx="2199904" cy="860382"/>
          </a:xfrm>
          <a:prstGeom prst="rect">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bg2"/>
                </a:solidFill>
                <a:latin typeface="Segoe UI" pitchFamily="34" charset="0"/>
                <a:ea typeface="Segoe UI" pitchFamily="34" charset="0"/>
                <a:cs typeface="Segoe UI" pitchFamily="34" charset="0"/>
              </a:rPr>
              <a:t>Manage</a:t>
            </a:r>
            <a:endParaRPr lang="en-US" sz="2000" dirty="0">
              <a:solidFill>
                <a:schemeClr val="bg2"/>
              </a:solidFill>
              <a:latin typeface="Segoe UI" pitchFamily="34" charset="0"/>
              <a:ea typeface="Segoe UI" pitchFamily="34" charset="0"/>
              <a:cs typeface="Segoe UI" pitchFamily="34" charset="0"/>
            </a:endParaRPr>
          </a:p>
        </p:txBody>
      </p:sp>
      <p:sp>
        <p:nvSpPr>
          <p:cNvPr id="29" name="Rectangle 28"/>
          <p:cNvSpPr/>
          <p:nvPr/>
        </p:nvSpPr>
        <p:spPr>
          <a:xfrm>
            <a:off x="6753515" y="1467003"/>
            <a:ext cx="2199904" cy="856928"/>
          </a:xfrm>
          <a:prstGeom prst="rect">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bg2"/>
                </a:solidFill>
                <a:latin typeface="Segoe UI" pitchFamily="34" charset="0"/>
                <a:ea typeface="Segoe UI" pitchFamily="34" charset="0"/>
                <a:cs typeface="Segoe UI" pitchFamily="34" charset="0"/>
              </a:rPr>
              <a:t>Communicate</a:t>
            </a:r>
            <a:endParaRPr lang="en-US" sz="2000" dirty="0">
              <a:solidFill>
                <a:schemeClr val="bg2"/>
              </a:solidFill>
              <a:latin typeface="Segoe UI" pitchFamily="34" charset="0"/>
              <a:ea typeface="Segoe UI" pitchFamily="34" charset="0"/>
              <a:cs typeface="Segoe UI" pitchFamily="34" charset="0"/>
            </a:endParaRPr>
          </a:p>
        </p:txBody>
      </p:sp>
      <p:sp>
        <p:nvSpPr>
          <p:cNvPr id="23" name="Rounded Rectangle 22"/>
          <p:cNvSpPr/>
          <p:nvPr/>
        </p:nvSpPr>
        <p:spPr>
          <a:xfrm>
            <a:off x="153803" y="6257044"/>
            <a:ext cx="8799615" cy="335666"/>
          </a:xfrm>
          <a:prstGeom prst="roundRect">
            <a:avLst/>
          </a:prstGeom>
          <a:solidFill>
            <a:srgbClr val="000000">
              <a:alpha val="50000"/>
            </a:srgbClr>
          </a:solidFill>
          <a:ln w="25400" cap="flat" cmpd="sng" algn="ctr">
            <a:noFill/>
            <a:prstDash val="solid"/>
          </a:ln>
          <a:effectLst/>
        </p:spPr>
        <p:txBody>
          <a:bodyPr wrap="square" tIns="91440"/>
          <a:lstStyle/>
          <a:p>
            <a:pPr marL="285750" indent="-285750">
              <a:lnSpc>
                <a:spcPct val="90000"/>
              </a:lnSpc>
              <a:spcBef>
                <a:spcPts val="1200"/>
              </a:spcBef>
              <a:buSzPct val="100000"/>
              <a:buFont typeface="Arial" pitchFamily="34" charset="0"/>
              <a:buChar char="•"/>
            </a:pPr>
            <a:endParaRPr lang="en-US" kern="0">
              <a:gradFill>
                <a:gsLst>
                  <a:gs pos="0">
                    <a:srgbClr val="FFFFFF"/>
                  </a:gs>
                  <a:gs pos="86000">
                    <a:srgbClr val="FFFFFF"/>
                  </a:gs>
                </a:gsLst>
                <a:lin ang="5400000" scaled="0"/>
              </a:gradFill>
              <a:latin typeface="Segoe UI"/>
            </a:endParaRPr>
          </a:p>
        </p:txBody>
      </p:sp>
      <p:sp>
        <p:nvSpPr>
          <p:cNvPr id="111" name="Rectangle 110"/>
          <p:cNvSpPr/>
          <p:nvPr/>
        </p:nvSpPr>
        <p:spPr>
          <a:xfrm>
            <a:off x="153804" y="3716715"/>
            <a:ext cx="2199903" cy="2369880"/>
          </a:xfrm>
          <a:prstGeom prst="rect">
            <a:avLst/>
          </a:prstGeom>
        </p:spPr>
        <p:txBody>
          <a:bodyPr wrap="square">
            <a:spAutoFit/>
          </a:bodyPr>
          <a:lstStyle/>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Connect </a:t>
            </a:r>
            <a:r>
              <a:rPr lang="en-US" sz="1600" dirty="0">
                <a:solidFill>
                  <a:schemeClr val="bg1"/>
                </a:solidFill>
                <a:latin typeface="Segoe UI" pitchFamily="34" charset="0"/>
                <a:ea typeface="Segoe UI" pitchFamily="34" charset="0"/>
                <a:cs typeface="Segoe UI" pitchFamily="34" charset="0"/>
              </a:rPr>
              <a:t>to Web </a:t>
            </a:r>
            <a:r>
              <a:rPr lang="en-US" sz="1600" dirty="0" smtClean="0">
                <a:solidFill>
                  <a:schemeClr val="bg1"/>
                </a:solidFill>
                <a:latin typeface="Segoe UI" pitchFamily="34" charset="0"/>
                <a:ea typeface="Segoe UI" pitchFamily="34" charset="0"/>
                <a:cs typeface="Segoe UI" pitchFamily="34" charset="0"/>
              </a:rPr>
              <a:t>Services</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Poll Internet Applications</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Leverage existing integration methods</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Cross Platform activities</a:t>
            </a:r>
            <a:endParaRPr lang="en-US" sz="1600" dirty="0">
              <a:solidFill>
                <a:schemeClr val="bg1"/>
              </a:solidFill>
              <a:latin typeface="Segoe UI" pitchFamily="34" charset="0"/>
              <a:ea typeface="Segoe UI" pitchFamily="34" charset="0"/>
              <a:cs typeface="Segoe UI" pitchFamily="34" charset="0"/>
            </a:endParaRPr>
          </a:p>
        </p:txBody>
      </p:sp>
      <p:sp>
        <p:nvSpPr>
          <p:cNvPr id="112" name="Rectangle 111"/>
          <p:cNvSpPr/>
          <p:nvPr/>
        </p:nvSpPr>
        <p:spPr>
          <a:xfrm>
            <a:off x="2353708" y="3717559"/>
            <a:ext cx="2172376" cy="2369880"/>
          </a:xfrm>
          <a:prstGeom prst="rect">
            <a:avLst/>
          </a:prstGeom>
        </p:spPr>
        <p:txBody>
          <a:bodyPr wrap="square">
            <a:spAutoFit/>
          </a:bodyPr>
          <a:lstStyle/>
          <a:p>
            <a:pPr marL="285750" indent="-285750">
              <a:buFont typeface="Arial" pitchFamily="34" charset="0"/>
              <a:buChar char="•"/>
            </a:pPr>
            <a:r>
              <a:rPr lang="en-US" sz="1600" dirty="0">
                <a:solidFill>
                  <a:schemeClr val="bg1"/>
                </a:solidFill>
                <a:latin typeface="Segoe UI" pitchFamily="34" charset="0"/>
                <a:ea typeface="Segoe UI" pitchFamily="34" charset="0"/>
                <a:cs typeface="Segoe UI" pitchFamily="34" charset="0"/>
              </a:rPr>
              <a:t>Run system level </a:t>
            </a:r>
            <a:r>
              <a:rPr lang="en-US" sz="1600" dirty="0" smtClean="0">
                <a:solidFill>
                  <a:schemeClr val="bg1"/>
                </a:solidFill>
                <a:latin typeface="Segoe UI" pitchFamily="34" charset="0"/>
                <a:ea typeface="Segoe UI" pitchFamily="34" charset="0"/>
                <a:cs typeface="Segoe UI" pitchFamily="34" charset="0"/>
              </a:rPr>
              <a:t>tasks</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Run </a:t>
            </a:r>
            <a:r>
              <a:rPr lang="en-US" sz="1600" dirty="0">
                <a:solidFill>
                  <a:schemeClr val="bg1"/>
                </a:solidFill>
                <a:latin typeface="Segoe UI" pitchFamily="34" charset="0"/>
                <a:ea typeface="Segoe UI" pitchFamily="34" charset="0"/>
                <a:cs typeface="Segoe UI" pitchFamily="34" charset="0"/>
              </a:rPr>
              <a:t>Programs and Commands</a:t>
            </a:r>
          </a:p>
          <a:p>
            <a:pPr marL="285750" indent="-285750">
              <a:buFont typeface="Arial" pitchFamily="34" charset="0"/>
              <a:buChar char="•"/>
            </a:pPr>
            <a:r>
              <a:rPr lang="en-US" sz="1600" dirty="0">
                <a:solidFill>
                  <a:schemeClr val="bg1"/>
                </a:solidFill>
                <a:latin typeface="Segoe UI" pitchFamily="34" charset="0"/>
                <a:ea typeface="Segoe UI" pitchFamily="34" charset="0"/>
                <a:cs typeface="Segoe UI" pitchFamily="34" charset="0"/>
              </a:rPr>
              <a:t>Execute code from PowerShell, </a:t>
            </a:r>
            <a:r>
              <a:rPr lang="en-US" sz="1600" dirty="0" err="1">
                <a:solidFill>
                  <a:schemeClr val="bg1"/>
                </a:solidFill>
                <a:latin typeface="Segoe UI" pitchFamily="34" charset="0"/>
                <a:ea typeface="Segoe UI" pitchFamily="34" charset="0"/>
                <a:cs typeface="Segoe UI" pitchFamily="34" charset="0"/>
              </a:rPr>
              <a:t>.Net</a:t>
            </a:r>
            <a:r>
              <a:rPr lang="en-US" sz="1600" dirty="0">
                <a:solidFill>
                  <a:schemeClr val="bg1"/>
                </a:solidFill>
                <a:latin typeface="Segoe UI" pitchFamily="34" charset="0"/>
                <a:ea typeface="Segoe UI" pitchFamily="34" charset="0"/>
                <a:cs typeface="Segoe UI" pitchFamily="34" charset="0"/>
              </a:rPr>
              <a:t>, Jscript and </a:t>
            </a:r>
            <a:r>
              <a:rPr lang="en-US" sz="1600" dirty="0" err="1">
                <a:solidFill>
                  <a:schemeClr val="bg1"/>
                </a:solidFill>
                <a:latin typeface="Segoe UI" pitchFamily="34" charset="0"/>
                <a:ea typeface="Segoe UI" pitchFamily="34" charset="0"/>
                <a:cs typeface="Segoe UI" pitchFamily="34" charset="0"/>
              </a:rPr>
              <a:t>VB.Net</a:t>
            </a:r>
            <a:r>
              <a:rPr lang="en-US" sz="1600" dirty="0">
                <a:solidFill>
                  <a:schemeClr val="bg1"/>
                </a:solidFill>
                <a:latin typeface="Segoe UI" pitchFamily="34" charset="0"/>
                <a:ea typeface="Segoe UI" pitchFamily="34" charset="0"/>
                <a:cs typeface="Segoe UI" pitchFamily="34" charset="0"/>
              </a:rPr>
              <a:t> </a:t>
            </a:r>
            <a:endParaRPr lang="en-US" sz="1600" dirty="0" smtClean="0">
              <a:solidFill>
                <a:schemeClr val="bg1"/>
              </a:solidFill>
              <a:latin typeface="Segoe UI" pitchFamily="34" charset="0"/>
              <a:ea typeface="Segoe UI" pitchFamily="34" charset="0"/>
              <a:cs typeface="Segoe UI" pitchFamily="34" charset="0"/>
            </a:endParaRP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Work with Databases</a:t>
            </a:r>
            <a:endParaRPr lang="en-US" sz="1600" dirty="0">
              <a:solidFill>
                <a:schemeClr val="bg1"/>
              </a:solidFill>
              <a:latin typeface="Segoe UI" pitchFamily="34" charset="0"/>
              <a:ea typeface="Segoe UI" pitchFamily="34" charset="0"/>
              <a:cs typeface="Segoe UI" pitchFamily="34" charset="0"/>
            </a:endParaRPr>
          </a:p>
        </p:txBody>
      </p:sp>
      <p:sp>
        <p:nvSpPr>
          <p:cNvPr id="113" name="Rectangle 112"/>
          <p:cNvSpPr/>
          <p:nvPr/>
        </p:nvSpPr>
        <p:spPr>
          <a:xfrm>
            <a:off x="4553612" y="3716715"/>
            <a:ext cx="2199903" cy="2062103"/>
          </a:xfrm>
          <a:prstGeom prst="rect">
            <a:avLst/>
          </a:prstGeom>
        </p:spPr>
        <p:txBody>
          <a:bodyPr wrap="square">
            <a:spAutoFit/>
          </a:bodyPr>
          <a:lstStyle/>
          <a:p>
            <a:pPr marL="285750" indent="-285750">
              <a:buFont typeface="Arial" pitchFamily="34" charset="0"/>
              <a:buChar char="•"/>
            </a:pPr>
            <a:r>
              <a:rPr lang="en-US" sz="1600" dirty="0">
                <a:solidFill>
                  <a:schemeClr val="bg1"/>
                </a:solidFill>
                <a:latin typeface="Segoe UI" pitchFamily="34" charset="0"/>
                <a:ea typeface="Segoe UI" pitchFamily="34" charset="0"/>
                <a:cs typeface="Segoe UI" pitchFamily="34" charset="0"/>
              </a:rPr>
              <a:t>Set up Monitors and </a:t>
            </a:r>
            <a:r>
              <a:rPr lang="en-US" sz="1600" dirty="0" smtClean="0">
                <a:solidFill>
                  <a:schemeClr val="bg1"/>
                </a:solidFill>
                <a:latin typeface="Segoe UI" pitchFamily="34" charset="0"/>
                <a:ea typeface="Segoe UI" pitchFamily="34" charset="0"/>
                <a:cs typeface="Segoe UI" pitchFamily="34" charset="0"/>
              </a:rPr>
              <a:t>Schedules</a:t>
            </a:r>
          </a:p>
          <a:p>
            <a:pPr marL="285750" indent="-285750">
              <a:buFont typeface="Arial" pitchFamily="34" charset="0"/>
              <a:buChar char="•"/>
            </a:pPr>
            <a:r>
              <a:rPr lang="en-US" sz="1600" dirty="0">
                <a:solidFill>
                  <a:schemeClr val="bg1"/>
                </a:solidFill>
                <a:latin typeface="Segoe UI" pitchFamily="34" charset="0"/>
                <a:ea typeface="Segoe UI" pitchFamily="34" charset="0"/>
                <a:cs typeface="Segoe UI" pitchFamily="34" charset="0"/>
              </a:rPr>
              <a:t>Work with files and </a:t>
            </a:r>
            <a:r>
              <a:rPr lang="en-US" sz="1600" dirty="0" smtClean="0">
                <a:solidFill>
                  <a:schemeClr val="bg1"/>
                </a:solidFill>
                <a:latin typeface="Segoe UI" pitchFamily="34" charset="0"/>
                <a:ea typeface="Segoe UI" pitchFamily="34" charset="0"/>
                <a:cs typeface="Segoe UI" pitchFamily="34" charset="0"/>
              </a:rPr>
              <a:t>folders</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Create multi-part </a:t>
            </a:r>
            <a:r>
              <a:rPr lang="en-US" sz="1600" dirty="0" err="1" smtClean="0">
                <a:solidFill>
                  <a:schemeClr val="bg1"/>
                </a:solidFill>
                <a:latin typeface="Segoe UI" pitchFamily="34" charset="0"/>
                <a:ea typeface="Segoe UI" pitchFamily="34" charset="0"/>
                <a:cs typeface="Segoe UI" pitchFamily="34" charset="0"/>
              </a:rPr>
              <a:t>Runbooks</a:t>
            </a:r>
            <a:endParaRPr lang="en-US" sz="1600" dirty="0" smtClean="0">
              <a:solidFill>
                <a:schemeClr val="bg1"/>
              </a:solidFill>
              <a:latin typeface="Segoe UI" pitchFamily="34" charset="0"/>
              <a:ea typeface="Segoe UI" pitchFamily="34" charset="0"/>
              <a:cs typeface="Segoe UI" pitchFamily="34" charset="0"/>
            </a:endParaRP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Leverage decision trees</a:t>
            </a:r>
            <a:endParaRPr lang="en-US" sz="1600" dirty="0">
              <a:solidFill>
                <a:schemeClr val="bg1"/>
              </a:solidFill>
              <a:latin typeface="Segoe UI" pitchFamily="34" charset="0"/>
              <a:ea typeface="Segoe UI" pitchFamily="34" charset="0"/>
              <a:cs typeface="Segoe UI" pitchFamily="34" charset="0"/>
            </a:endParaRPr>
          </a:p>
        </p:txBody>
      </p:sp>
      <p:sp>
        <p:nvSpPr>
          <p:cNvPr id="114" name="Rectangle 113"/>
          <p:cNvSpPr/>
          <p:nvPr/>
        </p:nvSpPr>
        <p:spPr>
          <a:xfrm>
            <a:off x="6677502" y="3714596"/>
            <a:ext cx="2275916" cy="2062103"/>
          </a:xfrm>
          <a:prstGeom prst="rect">
            <a:avLst/>
          </a:prstGeom>
        </p:spPr>
        <p:txBody>
          <a:bodyPr wrap="square">
            <a:spAutoFit/>
          </a:bodyPr>
          <a:lstStyle/>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Merge </a:t>
            </a:r>
            <a:r>
              <a:rPr lang="en-US" sz="1600" dirty="0" err="1">
                <a:solidFill>
                  <a:schemeClr val="bg1"/>
                </a:solidFill>
                <a:latin typeface="Segoe UI" pitchFamily="34" charset="0"/>
                <a:ea typeface="Segoe UI" pitchFamily="34" charset="0"/>
                <a:cs typeface="Segoe UI" pitchFamily="34" charset="0"/>
              </a:rPr>
              <a:t>R</a:t>
            </a:r>
            <a:r>
              <a:rPr lang="en-US" sz="1600" dirty="0" err="1" smtClean="0">
                <a:solidFill>
                  <a:schemeClr val="bg1"/>
                </a:solidFill>
                <a:latin typeface="Segoe UI" pitchFamily="34" charset="0"/>
                <a:ea typeface="Segoe UI" pitchFamily="34" charset="0"/>
                <a:cs typeface="Segoe UI" pitchFamily="34" charset="0"/>
              </a:rPr>
              <a:t>unbook</a:t>
            </a:r>
            <a:r>
              <a:rPr lang="en-US" sz="1600" dirty="0" smtClean="0">
                <a:solidFill>
                  <a:schemeClr val="bg1"/>
                </a:solidFill>
                <a:latin typeface="Segoe UI" pitchFamily="34" charset="0"/>
                <a:ea typeface="Segoe UI" pitchFamily="34" charset="0"/>
                <a:cs typeface="Segoe UI" pitchFamily="34" charset="0"/>
              </a:rPr>
              <a:t> execution paths and information</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Compare results</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Send Notifications</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Integrate with e-mail</a:t>
            </a:r>
          </a:p>
          <a:p>
            <a:pPr marL="285750" indent="-285750">
              <a:buFont typeface="Arial" pitchFamily="34" charset="0"/>
              <a:buChar char="•"/>
            </a:pPr>
            <a:r>
              <a:rPr lang="en-US" sz="1600" dirty="0" smtClean="0">
                <a:solidFill>
                  <a:schemeClr val="bg1"/>
                </a:solidFill>
                <a:latin typeface="Segoe UI" pitchFamily="34" charset="0"/>
                <a:ea typeface="Segoe UI" pitchFamily="34" charset="0"/>
                <a:cs typeface="Segoe UI" pitchFamily="34" charset="0"/>
              </a:rPr>
              <a:t>Publish results</a:t>
            </a:r>
            <a:endParaRPr lang="en-US" sz="1600" dirty="0">
              <a:solidFill>
                <a:schemeClr val="bg1"/>
              </a:solidFill>
              <a:latin typeface="Segoe UI" pitchFamily="34" charset="0"/>
              <a:ea typeface="Segoe UI" pitchFamily="34" charset="0"/>
              <a:cs typeface="Segoe UI" pitchFamily="34" charset="0"/>
            </a:endParaRPr>
          </a:p>
        </p:txBody>
      </p:sp>
      <p:pic>
        <p:nvPicPr>
          <p:cNvPr id="4" name="Picture 2" descr="C:\userdata\PowerPoint Content\DVD_Art_Sept-2-2010\Artwork_Imagery\Icons - Illustrations\Maps Globes\world globe network connected earth internet v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500" y="2117318"/>
            <a:ext cx="997799" cy="106157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C:\userdata\PowerPoint Content\DVD_Art_Sept-2-2010\Artwork_Imagery\Icons - Illustrations\Misc\gears tools connected cogs overlappe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3326" y="2191459"/>
            <a:ext cx="1007415" cy="105380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5" descr="C:\userdata\PowerPoint Content\DVD_Art_Sept-2-2010\Artwork_Imagery\Icons - Illustrations\_ MISC ICONS\Connecting devices ic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2478" y="2213131"/>
            <a:ext cx="995946" cy="96575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C:\userdata\PowerPoint Content\DVD_Art_Sept-2-2010\Artwork_Imagery\Icons - Illustrations\_ SUPER VISTA STYLE\cabinet filing file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96243" y="2171880"/>
            <a:ext cx="959933" cy="1087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6013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1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27584" y="2996952"/>
            <a:ext cx="6994362" cy="1523494"/>
          </a:xfrm>
        </p:spPr>
        <p:txBody>
          <a:bodyPr/>
          <a:lstStyle/>
          <a:p>
            <a:r>
              <a:rPr lang="en-US" dirty="0" err="1" smtClean="0">
                <a:solidFill>
                  <a:schemeClr val="bg1"/>
                </a:solidFill>
              </a:rPr>
              <a:t>Databus</a:t>
            </a:r>
            <a:r>
              <a:rPr lang="en-US" dirty="0" smtClean="0">
                <a:solidFill>
                  <a:schemeClr val="bg1"/>
                </a:solidFill>
              </a:rPr>
              <a:t> and Standard Activities</a:t>
            </a:r>
            <a:endParaRPr lang="en-US" dirty="0">
              <a:solidFill>
                <a:schemeClr val="bg1"/>
              </a:solidFill>
            </a:endParaRPr>
          </a:p>
        </p:txBody>
      </p:sp>
      <p:sp>
        <p:nvSpPr>
          <p:cNvPr id="6" name="Text Placeholder 5"/>
          <p:cNvSpPr>
            <a:spLocks noGrp="1"/>
          </p:cNvSpPr>
          <p:nvPr>
            <p:ph type="body" sz="quarter" idx="10"/>
          </p:nvPr>
        </p:nvSpPr>
        <p:spPr/>
        <p:txBody>
          <a:bodyPr/>
          <a:lstStyle/>
          <a:p>
            <a:r>
              <a:rPr lang="en-US" dirty="0" smtClean="0">
                <a:solidFill>
                  <a:schemeClr val="bg1"/>
                </a:solidFill>
              </a:rPr>
              <a:t>Demo</a:t>
            </a:r>
            <a:endParaRPr lang="en-US" dirty="0">
              <a:solidFill>
                <a:schemeClr val="bg1"/>
              </a:solidFill>
            </a:endParaRPr>
          </a:p>
        </p:txBody>
      </p:sp>
    </p:spTree>
    <p:extLst>
      <p:ext uri="{BB962C8B-B14F-4D97-AF65-F5344CB8AC3E}">
        <p14:creationId xmlns:p14="http://schemas.microsoft.com/office/powerpoint/2010/main" val="162283474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Extend and Simplify with Integration Packs</a:t>
            </a:r>
            <a:endParaRPr lang="en-US" dirty="0"/>
          </a:p>
        </p:txBody>
      </p:sp>
      <p:sp>
        <p:nvSpPr>
          <p:cNvPr id="3" name="Text Placeholder 2"/>
          <p:cNvSpPr>
            <a:spLocks noGrp="1"/>
          </p:cNvSpPr>
          <p:nvPr>
            <p:ph idx="1"/>
          </p:nvPr>
        </p:nvSpPr>
        <p:spPr>
          <a:xfrm>
            <a:off x="395536" y="1908128"/>
            <a:ext cx="8229600" cy="3849291"/>
          </a:xfrm>
        </p:spPr>
        <p:txBody>
          <a:bodyPr>
            <a:noAutofit/>
          </a:bodyPr>
          <a:lstStyle/>
          <a:p>
            <a:pPr lvl="0"/>
            <a:r>
              <a:rPr lang="en-US" sz="2400" dirty="0" smtClean="0"/>
              <a:t>Solution or Application specific</a:t>
            </a:r>
          </a:p>
          <a:p>
            <a:pPr lvl="1"/>
            <a:r>
              <a:rPr lang="en-US" sz="2000" dirty="0" smtClean="0">
                <a:latin typeface="Segoe UI" pitchFamily="34" charset="0"/>
                <a:ea typeface="Segoe UI" pitchFamily="34" charset="0"/>
                <a:cs typeface="Segoe UI" pitchFamily="34" charset="0"/>
              </a:rPr>
              <a:t>Provide ready-built defined activities</a:t>
            </a:r>
          </a:p>
          <a:p>
            <a:pPr lvl="1"/>
            <a:r>
              <a:rPr lang="en-US" sz="2000" dirty="0" smtClean="0">
                <a:latin typeface="Segoe UI" pitchFamily="34" charset="0"/>
                <a:ea typeface="Segoe UI" pitchFamily="34" charset="0"/>
                <a:cs typeface="Segoe UI" pitchFamily="34" charset="0"/>
              </a:rPr>
              <a:t>Packaged and Deployed</a:t>
            </a:r>
          </a:p>
          <a:p>
            <a:pPr lvl="1"/>
            <a:r>
              <a:rPr lang="en-US" sz="2000" dirty="0" smtClean="0">
                <a:latin typeface="Segoe UI" pitchFamily="34" charset="0"/>
                <a:ea typeface="Segoe UI" pitchFamily="34" charset="0"/>
                <a:cs typeface="Segoe UI" pitchFamily="34" charset="0"/>
              </a:rPr>
              <a:t>Brings version control to activities</a:t>
            </a:r>
          </a:p>
          <a:p>
            <a:r>
              <a:rPr lang="en-US" sz="2400" dirty="0" smtClean="0"/>
              <a:t>Microsoft and Partner provided</a:t>
            </a:r>
          </a:p>
          <a:p>
            <a:pPr lvl="1"/>
            <a:r>
              <a:rPr lang="en-US" sz="2000" dirty="0" smtClean="0">
                <a:latin typeface="Segoe UI" pitchFamily="34" charset="0"/>
                <a:ea typeface="Segoe UI" pitchFamily="34" charset="0"/>
                <a:cs typeface="Segoe UI" pitchFamily="34" charset="0"/>
              </a:rPr>
              <a:t>All </a:t>
            </a:r>
            <a:r>
              <a:rPr lang="en-US" sz="2000" dirty="0">
                <a:latin typeface="Segoe UI" pitchFamily="34" charset="0"/>
                <a:ea typeface="Segoe UI" pitchFamily="34" charset="0"/>
                <a:cs typeface="Segoe UI" pitchFamily="34" charset="0"/>
              </a:rPr>
              <a:t>major enterprise </a:t>
            </a:r>
            <a:r>
              <a:rPr lang="en-US" sz="2000" dirty="0" smtClean="0">
                <a:latin typeface="Segoe UI" pitchFamily="34" charset="0"/>
                <a:ea typeface="Segoe UI" pitchFamily="34" charset="0"/>
                <a:cs typeface="Segoe UI" pitchFamily="34" charset="0"/>
              </a:rPr>
              <a:t>management products </a:t>
            </a:r>
            <a:r>
              <a:rPr lang="en-US" sz="2000" dirty="0">
                <a:latin typeface="Segoe UI" pitchFamily="34" charset="0"/>
                <a:ea typeface="Segoe UI" pitchFamily="34" charset="0"/>
                <a:cs typeface="Segoe UI" pitchFamily="34" charset="0"/>
              </a:rPr>
              <a:t>covered </a:t>
            </a:r>
            <a:r>
              <a:rPr lang="en-US" sz="2000" dirty="0" smtClean="0">
                <a:latin typeface="Segoe UI" pitchFamily="34" charset="0"/>
                <a:ea typeface="Segoe UI" pitchFamily="34" charset="0"/>
                <a:cs typeface="Segoe UI" pitchFamily="34" charset="0"/>
              </a:rPr>
              <a:t>Out-Of-Box</a:t>
            </a:r>
            <a:endParaRPr lang="en-US" sz="2000" dirty="0">
              <a:latin typeface="Segoe UI" pitchFamily="34" charset="0"/>
              <a:ea typeface="Segoe UI" pitchFamily="34" charset="0"/>
              <a:cs typeface="Segoe UI" pitchFamily="34" charset="0"/>
            </a:endParaRPr>
          </a:p>
          <a:p>
            <a:pPr lvl="1"/>
            <a:r>
              <a:rPr lang="en-US" sz="2000" dirty="0">
                <a:latin typeface="Segoe UI" pitchFamily="34" charset="0"/>
                <a:ea typeface="Segoe UI" pitchFamily="34" charset="0"/>
                <a:cs typeface="Segoe UI" pitchFamily="34" charset="0"/>
              </a:rPr>
              <a:t>HP, IBM, CA, BMC, EMC </a:t>
            </a:r>
          </a:p>
          <a:p>
            <a:r>
              <a:rPr lang="en-US" sz="2400" dirty="0" smtClean="0"/>
              <a:t>Build your own with the QIK!</a:t>
            </a:r>
          </a:p>
          <a:p>
            <a:pPr lvl="1"/>
            <a:r>
              <a:rPr lang="en-US" sz="2000" dirty="0">
                <a:latin typeface="Segoe UI" pitchFamily="34" charset="0"/>
                <a:ea typeface="Segoe UI" pitchFamily="34" charset="0"/>
                <a:cs typeface="Segoe UI" pitchFamily="34" charset="0"/>
              </a:rPr>
              <a:t>Leverage the Community </a:t>
            </a:r>
            <a:r>
              <a:rPr lang="en-US" sz="2000" dirty="0" smtClean="0">
                <a:latin typeface="Segoe UI" pitchFamily="34" charset="0"/>
                <a:ea typeface="Segoe UI" pitchFamily="34" charset="0"/>
                <a:cs typeface="Segoe UI" pitchFamily="34" charset="0"/>
              </a:rPr>
              <a:t>ecosystem</a:t>
            </a:r>
            <a:endParaRPr lang="en-US" sz="2000" dirty="0">
              <a:latin typeface="Segoe UI" pitchFamily="34" charset="0"/>
              <a:ea typeface="Segoe UI" pitchFamily="34" charset="0"/>
              <a:cs typeface="Segoe UI" pitchFamily="34" charset="0"/>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1146" y="1558954"/>
            <a:ext cx="2971626" cy="4194146"/>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ContrastingLeftFacing" fov="3000000">
              <a:rot lat="780000" lon="1800000" rev="21420000"/>
            </a:camera>
            <a:lightRig rig="threePt" dir="t"/>
          </a:scene3d>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4550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68275"/>
            <a:ext cx="8229600" cy="1143000"/>
          </a:xfrm>
        </p:spPr>
        <p:txBody>
          <a:bodyPr>
            <a:normAutofit/>
          </a:bodyPr>
          <a:lstStyle/>
          <a:p>
            <a:r>
              <a:rPr lang="en-US" sz="3200" dirty="0" smtClean="0"/>
              <a:t>Orchestrator Integration Pack Roadmap</a:t>
            </a:r>
            <a:endParaRPr lang="en-US" sz="3200" dirty="0"/>
          </a:p>
        </p:txBody>
      </p:sp>
      <p:sp>
        <p:nvSpPr>
          <p:cNvPr id="5" name="Rectangle 4"/>
          <p:cNvSpPr/>
          <p:nvPr/>
        </p:nvSpPr>
        <p:spPr bwMode="auto">
          <a:xfrm>
            <a:off x="555285" y="2215822"/>
            <a:ext cx="2624512" cy="3832061"/>
          </a:xfrm>
          <a:prstGeom prst="rect">
            <a:avLst/>
          </a:prstGeom>
          <a:solidFill>
            <a:srgbClr val="000000">
              <a:alpha val="50000"/>
            </a:srgbClr>
          </a:solidFill>
          <a:ln w="25400" cap="flat" cmpd="sng" algn="ctr">
            <a:noFill/>
            <a:prstDash val="solid"/>
          </a:ln>
          <a:effectLst/>
        </p:spPr>
        <p:txBody>
          <a:bodyPr wrap="square" tIns="91440"/>
          <a:lstStyle/>
          <a:p>
            <a:pPr lvl="0">
              <a:lnSpc>
                <a:spcPct val="90000"/>
              </a:lnSpc>
              <a:spcBef>
                <a:spcPts val="1200"/>
              </a:spcBef>
              <a:buSzPct val="100000"/>
            </a:pPr>
            <a:r>
              <a:rPr lang="en-US" sz="1600" kern="0" dirty="0" smtClean="0">
                <a:solidFill>
                  <a:srgbClr val="FF0000"/>
                </a:solidFill>
                <a:latin typeface="Segoe UI"/>
              </a:rPr>
              <a:t>Beta releases</a:t>
            </a:r>
          </a:p>
          <a:p>
            <a:pPr marL="285750" lvl="0" indent="-285750">
              <a:spcBef>
                <a:spcPts val="600"/>
              </a:spcBef>
              <a:buSzPct val="100000"/>
              <a:buFont typeface="Arial" pitchFamily="34" charset="0"/>
              <a:buChar char="•"/>
            </a:pPr>
            <a:r>
              <a:rPr lang="en-US" sz="1600" kern="0" dirty="0" smtClean="0">
                <a:gradFill>
                  <a:gsLst>
                    <a:gs pos="0">
                      <a:srgbClr val="FFFFFF"/>
                    </a:gs>
                    <a:gs pos="86000">
                      <a:srgbClr val="FFFFFF"/>
                    </a:gs>
                  </a:gsLst>
                  <a:lin ang="5400000" scaled="0"/>
                </a:gradFill>
                <a:latin typeface="Segoe UI"/>
              </a:rPr>
              <a:t>VMware </a:t>
            </a:r>
            <a:r>
              <a:rPr lang="en-US" sz="1600" kern="0" dirty="0" err="1" smtClean="0">
                <a:gradFill>
                  <a:gsLst>
                    <a:gs pos="0">
                      <a:srgbClr val="FFFFFF"/>
                    </a:gs>
                    <a:gs pos="86000">
                      <a:srgbClr val="FFFFFF"/>
                    </a:gs>
                  </a:gsLst>
                  <a:lin ang="5400000" scaled="0"/>
                </a:gradFill>
                <a:latin typeface="Segoe UI"/>
              </a:rPr>
              <a:t>vSphere</a:t>
            </a:r>
            <a:r>
              <a:rPr lang="en-US" sz="1600" kern="0" dirty="0" smtClean="0">
                <a:gradFill>
                  <a:gsLst>
                    <a:gs pos="0">
                      <a:srgbClr val="FFFFFF"/>
                    </a:gs>
                    <a:gs pos="86000">
                      <a:srgbClr val="FFFFFF"/>
                    </a:gs>
                  </a:gsLst>
                  <a:lin ang="5400000" scaled="0"/>
                </a:gradFill>
                <a:latin typeface="Segoe UI"/>
              </a:rPr>
              <a:t> (</a:t>
            </a:r>
            <a:r>
              <a:rPr lang="en-US" sz="1600" kern="0" dirty="0">
                <a:gradFill>
                  <a:gsLst>
                    <a:gs pos="0">
                      <a:srgbClr val="FFFFFF"/>
                    </a:gs>
                    <a:gs pos="86000">
                      <a:srgbClr val="FFFFFF"/>
                    </a:gs>
                  </a:gsLst>
                  <a:lin ang="5400000" scaled="0"/>
                </a:gradFill>
                <a:latin typeface="Segoe UI"/>
              </a:rPr>
              <a:t>support for 4.1)</a:t>
            </a:r>
          </a:p>
          <a:p>
            <a:pPr marL="285750" lvl="0" indent="-285750">
              <a:spcBef>
                <a:spcPts val="600"/>
              </a:spcBef>
              <a:buSzPct val="100000"/>
              <a:buFont typeface="Arial" pitchFamily="34" charset="0"/>
              <a:buChar char="•"/>
            </a:pPr>
            <a:r>
              <a:rPr lang="en-US" sz="1600" kern="0" dirty="0" smtClean="0">
                <a:gradFill>
                  <a:gsLst>
                    <a:gs pos="0">
                      <a:srgbClr val="FFFFFF"/>
                    </a:gs>
                    <a:gs pos="86000">
                      <a:srgbClr val="FFFFFF"/>
                    </a:gs>
                  </a:gsLst>
                  <a:lin ang="5400000" scaled="0"/>
                </a:gradFill>
                <a:latin typeface="Segoe UI"/>
              </a:rPr>
              <a:t>IBM </a:t>
            </a:r>
            <a:r>
              <a:rPr lang="en-US" sz="1600" kern="0" dirty="0" err="1" smtClean="0">
                <a:gradFill>
                  <a:gsLst>
                    <a:gs pos="0">
                      <a:srgbClr val="FFFFFF"/>
                    </a:gs>
                    <a:gs pos="86000">
                      <a:srgbClr val="FFFFFF"/>
                    </a:gs>
                  </a:gsLst>
                  <a:lin ang="5400000" scaled="0"/>
                </a:gradFill>
                <a:latin typeface="Segoe UI"/>
              </a:rPr>
              <a:t>Netcool</a:t>
            </a:r>
            <a:r>
              <a:rPr lang="en-US" sz="1600" kern="0" dirty="0" smtClean="0">
                <a:gradFill>
                  <a:gsLst>
                    <a:gs pos="0">
                      <a:srgbClr val="FFFFFF"/>
                    </a:gs>
                    <a:gs pos="86000">
                      <a:srgbClr val="FFFFFF"/>
                    </a:gs>
                  </a:gsLst>
                  <a:lin ang="5400000" scaled="0"/>
                </a:gradFill>
                <a:latin typeface="Segoe UI"/>
              </a:rPr>
              <a:t> </a:t>
            </a:r>
            <a:r>
              <a:rPr lang="en-US" sz="1600" kern="0" dirty="0">
                <a:gradFill>
                  <a:gsLst>
                    <a:gs pos="0">
                      <a:srgbClr val="FFFFFF"/>
                    </a:gs>
                    <a:gs pos="86000">
                      <a:srgbClr val="FFFFFF"/>
                    </a:gs>
                  </a:gsLst>
                  <a:lin ang="5400000" scaled="0"/>
                </a:gradFill>
                <a:latin typeface="Segoe UI"/>
              </a:rPr>
              <a:t>Omnibus </a:t>
            </a:r>
            <a:r>
              <a:rPr lang="en-US" sz="1600" kern="0" dirty="0" smtClean="0">
                <a:gradFill>
                  <a:gsLst>
                    <a:gs pos="0">
                      <a:srgbClr val="FFFFFF"/>
                    </a:gs>
                    <a:gs pos="86000">
                      <a:srgbClr val="FFFFFF"/>
                    </a:gs>
                  </a:gsLst>
                  <a:lin ang="5400000" scaled="0"/>
                </a:gradFill>
                <a:latin typeface="Segoe UI"/>
              </a:rPr>
              <a:t>(</a:t>
            </a:r>
            <a:r>
              <a:rPr lang="en-US" sz="1600" kern="0" dirty="0">
                <a:gradFill>
                  <a:gsLst>
                    <a:gs pos="0">
                      <a:srgbClr val="FFFFFF"/>
                    </a:gs>
                    <a:gs pos="86000">
                      <a:srgbClr val="FFFFFF"/>
                    </a:gs>
                  </a:gsLst>
                  <a:lin ang="5400000" scaled="0"/>
                </a:gradFill>
                <a:latin typeface="Segoe UI"/>
              </a:rPr>
              <a:t>support for 7.3)</a:t>
            </a:r>
          </a:p>
          <a:p>
            <a:pPr marL="285750" lvl="0" indent="-285750">
              <a:spcBef>
                <a:spcPts val="600"/>
              </a:spcBef>
              <a:buSzPct val="100000"/>
              <a:buFont typeface="Arial" pitchFamily="34" charset="0"/>
              <a:buChar char="•"/>
            </a:pPr>
            <a:r>
              <a:rPr lang="en-US" sz="1600" kern="0" dirty="0" smtClean="0">
                <a:gradFill>
                  <a:gsLst>
                    <a:gs pos="0">
                      <a:srgbClr val="FFFFFF"/>
                    </a:gs>
                    <a:gs pos="86000">
                      <a:srgbClr val="FFFFFF"/>
                    </a:gs>
                  </a:gsLst>
                  <a:lin ang="5400000" scaled="0"/>
                </a:gradFill>
                <a:latin typeface="Segoe UI"/>
              </a:rPr>
              <a:t>AD </a:t>
            </a:r>
            <a:r>
              <a:rPr lang="en-US" sz="1600" kern="0" dirty="0">
                <a:gradFill>
                  <a:gsLst>
                    <a:gs pos="0">
                      <a:srgbClr val="FFFFFF"/>
                    </a:gs>
                    <a:gs pos="86000">
                      <a:srgbClr val="FFFFFF"/>
                    </a:gs>
                  </a:gsLst>
                  <a:lin ang="5400000" scaled="0"/>
                </a:gradFill>
                <a:latin typeface="Segoe UI"/>
              </a:rPr>
              <a:t>2008/R2 </a:t>
            </a:r>
            <a:r>
              <a:rPr lang="en-US" sz="1600" kern="0" dirty="0" smtClean="0">
                <a:gradFill>
                  <a:gsLst>
                    <a:gs pos="0">
                      <a:srgbClr val="FFFFFF"/>
                    </a:gs>
                    <a:gs pos="86000">
                      <a:srgbClr val="FFFFFF"/>
                    </a:gs>
                  </a:gsLst>
                  <a:lin ang="5400000" scaled="0"/>
                </a:gradFill>
                <a:latin typeface="Segoe UI"/>
              </a:rPr>
              <a:t>(</a:t>
            </a:r>
            <a:r>
              <a:rPr lang="en-US" sz="1600" kern="0" dirty="0">
                <a:gradFill>
                  <a:gsLst>
                    <a:gs pos="0">
                      <a:srgbClr val="FFFFFF"/>
                    </a:gs>
                    <a:gs pos="86000">
                      <a:srgbClr val="FFFFFF"/>
                    </a:gs>
                  </a:gsLst>
                  <a:lin ang="5400000" scaled="0"/>
                </a:gradFill>
                <a:latin typeface="Segoe UI"/>
              </a:rPr>
              <a:t>user onboarding activities)</a:t>
            </a:r>
          </a:p>
          <a:p>
            <a:pPr marL="285750" lvl="0" indent="-285750">
              <a:spcBef>
                <a:spcPts val="600"/>
              </a:spcBef>
              <a:buSzPct val="100000"/>
              <a:buFont typeface="Arial" pitchFamily="34" charset="0"/>
              <a:buChar char="•"/>
            </a:pPr>
            <a:r>
              <a:rPr lang="en-US" sz="1600" kern="0" dirty="0" smtClean="0">
                <a:gradFill>
                  <a:gsLst>
                    <a:gs pos="0">
                      <a:srgbClr val="FFFFFF"/>
                    </a:gs>
                    <a:gs pos="86000">
                      <a:srgbClr val="FFFFFF"/>
                    </a:gs>
                  </a:gsLst>
                  <a:lin ang="5400000" scaled="0"/>
                </a:gradFill>
                <a:latin typeface="Segoe UI"/>
              </a:rPr>
              <a:t>FTP</a:t>
            </a:r>
          </a:p>
          <a:p>
            <a:pPr marL="285750" lvl="0" indent="-285750">
              <a:spcBef>
                <a:spcPts val="600"/>
              </a:spcBef>
              <a:buSzPct val="100000"/>
              <a:buFont typeface="Arial" pitchFamily="34" charset="0"/>
              <a:buChar char="•"/>
            </a:pPr>
            <a:r>
              <a:rPr lang="en-US" sz="1600" kern="0" dirty="0" smtClean="0">
                <a:gradFill>
                  <a:gsLst>
                    <a:gs pos="0">
                      <a:srgbClr val="FFFFFF"/>
                    </a:gs>
                    <a:gs pos="86000">
                      <a:srgbClr val="FFFFFF"/>
                    </a:gs>
                  </a:gsLst>
                  <a:lin ang="5400000" scaled="0"/>
                </a:gradFill>
                <a:latin typeface="Segoe UI"/>
              </a:rPr>
              <a:t>System Center </a:t>
            </a:r>
          </a:p>
          <a:p>
            <a:pPr marL="742932" lvl="1" indent="-285750">
              <a:spcBef>
                <a:spcPts val="600"/>
              </a:spcBef>
              <a:buSzPct val="100000"/>
              <a:buFont typeface="Arial" pitchFamily="34" charset="0"/>
              <a:buChar char="•"/>
            </a:pPr>
            <a:r>
              <a:rPr lang="en-US" sz="1600" kern="0" dirty="0" smtClean="0">
                <a:gradFill>
                  <a:gsLst>
                    <a:gs pos="0">
                      <a:srgbClr val="FFFFFF"/>
                    </a:gs>
                    <a:gs pos="86000">
                      <a:srgbClr val="FFFFFF"/>
                    </a:gs>
                  </a:gsLst>
                  <a:lin ang="5400000" scaled="0"/>
                </a:gradFill>
                <a:latin typeface="Segoe UI"/>
              </a:rPr>
              <a:t>2007 / 2008 / 2010</a:t>
            </a:r>
            <a:endParaRPr lang="en-US" sz="1600" kern="0" dirty="0">
              <a:gradFill>
                <a:gsLst>
                  <a:gs pos="0">
                    <a:srgbClr val="FFFFFF"/>
                  </a:gs>
                  <a:gs pos="86000">
                    <a:srgbClr val="FFFFFF"/>
                  </a:gs>
                </a:gsLst>
                <a:lin ang="5400000" scaled="0"/>
              </a:gradFill>
              <a:latin typeface="Segoe UI"/>
            </a:endParaRPr>
          </a:p>
          <a:p>
            <a:pPr marL="285750" marR="0" lvl="0" indent="-285750" defTabSz="914363" eaLnBrk="1" fontAlgn="auto" latinLnBrk="0" hangingPunct="1">
              <a:lnSpc>
                <a:spcPct val="90000"/>
              </a:lnSpc>
              <a:spcBef>
                <a:spcPts val="1200"/>
              </a:spcBef>
              <a:spcAft>
                <a:spcPts val="0"/>
              </a:spcAft>
              <a:buClrTx/>
              <a:buSzPct val="100000"/>
              <a:buFont typeface="Arial" pitchFamily="34" charset="0"/>
              <a:buChar char="•"/>
              <a:tabLst/>
              <a:defRPr/>
            </a:pPr>
            <a:endParaRPr kumimoji="0" lang="en-US" sz="1600" b="0" i="0" u="none" strike="noStrike" kern="0" cap="none" spc="0" normalizeH="0" baseline="0" noProof="0" dirty="0">
              <a:ln>
                <a:noFill/>
              </a:ln>
              <a:gradFill>
                <a:gsLst>
                  <a:gs pos="0">
                    <a:srgbClr val="FFFFFF"/>
                  </a:gs>
                  <a:gs pos="86000">
                    <a:srgbClr val="FFFFFF"/>
                  </a:gs>
                </a:gsLst>
                <a:lin ang="5400000" scaled="0"/>
              </a:gradFill>
              <a:effectLst/>
              <a:uLnTx/>
              <a:uFillTx/>
              <a:latin typeface="Segoe UI"/>
            </a:endParaRPr>
          </a:p>
        </p:txBody>
      </p:sp>
      <p:sp>
        <p:nvSpPr>
          <p:cNvPr id="6" name="Rectangle 5"/>
          <p:cNvSpPr/>
          <p:nvPr/>
        </p:nvSpPr>
        <p:spPr bwMode="auto">
          <a:xfrm>
            <a:off x="555285" y="1730047"/>
            <a:ext cx="2624512" cy="507831"/>
          </a:xfrm>
          <a:prstGeom prst="rect">
            <a:avLst/>
          </a:prstGeom>
          <a:ln/>
        </p:spPr>
        <p:style>
          <a:lnRef idx="1">
            <a:schemeClr val="accent1"/>
          </a:lnRef>
          <a:fillRef idx="3">
            <a:schemeClr val="accent1"/>
          </a:fillRef>
          <a:effectRef idx="2">
            <a:schemeClr val="accent1"/>
          </a:effectRef>
          <a:fontRef idx="minor">
            <a:schemeClr val="lt1"/>
          </a:fontRef>
        </p:style>
        <p:txBody>
          <a:bodyPr wrap="square" tIns="182880">
            <a:spAutoFit/>
          </a:bodyPr>
          <a:lstStyle/>
          <a:p>
            <a:pPr lvl="0" algn="ctr">
              <a:lnSpc>
                <a:spcPct val="90000"/>
              </a:lnSpc>
              <a:spcBef>
                <a:spcPct val="20000"/>
              </a:spcBef>
              <a:buSzPct val="100000"/>
            </a:pPr>
            <a:r>
              <a:rPr lang="en-US" sz="2000" i="1" kern="0" dirty="0" smtClean="0">
                <a:gradFill>
                  <a:gsLst>
                    <a:gs pos="0">
                      <a:srgbClr val="FFFFFF"/>
                    </a:gs>
                    <a:gs pos="86000">
                      <a:srgbClr val="FFFFFF"/>
                    </a:gs>
                  </a:gsLst>
                  <a:lin ang="5400000" scaled="0"/>
                </a:gradFill>
                <a:latin typeface="Segoe UI"/>
              </a:rPr>
              <a:t>July-Sep</a:t>
            </a:r>
            <a:endParaRPr lang="en-US" sz="2000" i="1" kern="0" dirty="0">
              <a:gradFill>
                <a:gsLst>
                  <a:gs pos="0">
                    <a:srgbClr val="FFFFFF"/>
                  </a:gs>
                  <a:gs pos="86000">
                    <a:srgbClr val="FFFFFF"/>
                  </a:gs>
                </a:gsLst>
                <a:lin ang="5400000" scaled="0"/>
              </a:gradFill>
              <a:latin typeface="Segoe UI"/>
            </a:endParaRPr>
          </a:p>
        </p:txBody>
      </p:sp>
      <p:sp>
        <p:nvSpPr>
          <p:cNvPr id="8" name="Rounded Rectangle 7"/>
          <p:cNvSpPr/>
          <p:nvPr/>
        </p:nvSpPr>
        <p:spPr bwMode="auto">
          <a:xfrm>
            <a:off x="555285" y="1310945"/>
            <a:ext cx="2624512" cy="533400"/>
          </a:xfrm>
          <a:prstGeom prst="roundRect">
            <a:avLst>
              <a:gd name="adj" fmla="val 2264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ct val="0"/>
              </a:spcAft>
            </a:pPr>
            <a:r>
              <a:rPr lang="en-US" sz="2800" kern="0" dirty="0" smtClean="0">
                <a:gradFill>
                  <a:gsLst>
                    <a:gs pos="0">
                      <a:srgbClr val="FFFFFF"/>
                    </a:gs>
                    <a:gs pos="100000">
                      <a:srgbClr val="FFFFFF"/>
                    </a:gs>
                  </a:gsLst>
                  <a:lin ang="5400000" scaled="0"/>
                </a:gradFill>
                <a:latin typeface="Segoe UI"/>
              </a:rPr>
              <a:t>Q1 FY12</a:t>
            </a:r>
            <a:endParaRPr lang="en-US" sz="2800" kern="0" dirty="0">
              <a:gradFill>
                <a:gsLst>
                  <a:gs pos="0">
                    <a:srgbClr val="FFFFFF"/>
                  </a:gs>
                  <a:gs pos="100000">
                    <a:srgbClr val="FFFFFF"/>
                  </a:gs>
                </a:gsLst>
                <a:lin ang="5400000" scaled="0"/>
              </a:gradFill>
              <a:latin typeface="Segoe UI"/>
            </a:endParaRPr>
          </a:p>
        </p:txBody>
      </p:sp>
      <p:sp>
        <p:nvSpPr>
          <p:cNvPr id="13" name="Rectangle 12"/>
          <p:cNvSpPr/>
          <p:nvPr/>
        </p:nvSpPr>
        <p:spPr bwMode="auto">
          <a:xfrm>
            <a:off x="3294127" y="2215822"/>
            <a:ext cx="2624512" cy="3832061"/>
          </a:xfrm>
          <a:prstGeom prst="rect">
            <a:avLst/>
          </a:prstGeom>
          <a:solidFill>
            <a:srgbClr val="000000">
              <a:alpha val="50000"/>
            </a:srgbClr>
          </a:solidFill>
          <a:ln w="25400" cap="flat" cmpd="sng" algn="ctr">
            <a:noFill/>
            <a:prstDash val="solid"/>
          </a:ln>
          <a:effectLst/>
        </p:spPr>
        <p:txBody>
          <a:bodyPr wrap="square" tIns="91440"/>
          <a:lstStyle/>
          <a:p>
            <a:pPr lvl="0">
              <a:lnSpc>
                <a:spcPct val="90000"/>
              </a:lnSpc>
              <a:spcBef>
                <a:spcPts val="1200"/>
              </a:spcBef>
              <a:buSzPct val="100000"/>
            </a:pPr>
            <a:r>
              <a:rPr lang="en-US" sz="1400" kern="0" dirty="0" smtClean="0">
                <a:solidFill>
                  <a:srgbClr val="FF0000"/>
                </a:solidFill>
                <a:latin typeface="Segoe UI"/>
              </a:rPr>
              <a:t>RTM </a:t>
            </a:r>
            <a:r>
              <a:rPr lang="en-US" sz="1400" kern="0" dirty="0">
                <a:solidFill>
                  <a:srgbClr val="FF0000"/>
                </a:solidFill>
                <a:latin typeface="Segoe UI"/>
              </a:rPr>
              <a:t>releases</a:t>
            </a:r>
          </a:p>
          <a:p>
            <a:pPr marL="285750" lvl="0" indent="-285750">
              <a:spcBef>
                <a:spcPts val="6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VMware </a:t>
            </a:r>
            <a:r>
              <a:rPr lang="en-US" sz="1400" kern="0" dirty="0" err="1">
                <a:gradFill>
                  <a:gsLst>
                    <a:gs pos="0">
                      <a:srgbClr val="FFFFFF"/>
                    </a:gs>
                    <a:gs pos="86000">
                      <a:srgbClr val="FFFFFF"/>
                    </a:gs>
                  </a:gsLst>
                  <a:lin ang="5400000" scaled="0"/>
                </a:gradFill>
                <a:latin typeface="Segoe UI"/>
              </a:rPr>
              <a:t>vSphere</a:t>
            </a:r>
            <a:r>
              <a:rPr lang="en-US" sz="1400" kern="0" dirty="0">
                <a:gradFill>
                  <a:gsLst>
                    <a:gs pos="0">
                      <a:srgbClr val="FFFFFF"/>
                    </a:gs>
                    <a:gs pos="86000">
                      <a:srgbClr val="FFFFFF"/>
                    </a:gs>
                  </a:gsLst>
                  <a:lin ang="5400000" scaled="0"/>
                </a:gradFill>
                <a:latin typeface="Segoe UI"/>
              </a:rPr>
              <a:t> (support for 4.1)</a:t>
            </a:r>
          </a:p>
          <a:p>
            <a:pPr marL="285750" lvl="0" indent="-285750">
              <a:spcBef>
                <a:spcPts val="6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IBM </a:t>
            </a:r>
            <a:r>
              <a:rPr lang="en-US" sz="1400" kern="0" dirty="0" err="1">
                <a:gradFill>
                  <a:gsLst>
                    <a:gs pos="0">
                      <a:srgbClr val="FFFFFF"/>
                    </a:gs>
                    <a:gs pos="86000">
                      <a:srgbClr val="FFFFFF"/>
                    </a:gs>
                  </a:gsLst>
                  <a:lin ang="5400000" scaled="0"/>
                </a:gradFill>
                <a:latin typeface="Segoe UI"/>
              </a:rPr>
              <a:t>Netcool</a:t>
            </a:r>
            <a:r>
              <a:rPr lang="en-US" sz="1400" kern="0" dirty="0">
                <a:gradFill>
                  <a:gsLst>
                    <a:gs pos="0">
                      <a:srgbClr val="FFFFFF"/>
                    </a:gs>
                    <a:gs pos="86000">
                      <a:srgbClr val="FFFFFF"/>
                    </a:gs>
                  </a:gsLst>
                  <a:lin ang="5400000" scaled="0"/>
                </a:gradFill>
                <a:latin typeface="Segoe UI"/>
              </a:rPr>
              <a:t> Omnibus (support for 7.3)</a:t>
            </a:r>
          </a:p>
          <a:p>
            <a:pPr marL="285750" lvl="0" indent="-285750">
              <a:spcBef>
                <a:spcPts val="6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AD 2008/R2 </a:t>
            </a:r>
            <a:r>
              <a:rPr lang="en-US" sz="1400" kern="0" dirty="0" smtClean="0">
                <a:gradFill>
                  <a:gsLst>
                    <a:gs pos="0">
                      <a:srgbClr val="FFFFFF"/>
                    </a:gs>
                    <a:gs pos="86000">
                      <a:srgbClr val="FFFFFF"/>
                    </a:gs>
                  </a:gsLst>
                  <a:lin ang="5400000" scaled="0"/>
                </a:gradFill>
                <a:latin typeface="Segoe UI"/>
              </a:rPr>
              <a:t>(all </a:t>
            </a:r>
            <a:r>
              <a:rPr lang="en-US" sz="1400" kern="0" dirty="0">
                <a:gradFill>
                  <a:gsLst>
                    <a:gs pos="0">
                      <a:srgbClr val="FFFFFF"/>
                    </a:gs>
                    <a:gs pos="86000">
                      <a:srgbClr val="FFFFFF"/>
                    </a:gs>
                  </a:gsLst>
                  <a:lin ang="5400000" scaled="0"/>
                </a:gradFill>
                <a:latin typeface="Segoe UI"/>
              </a:rPr>
              <a:t>activities)</a:t>
            </a:r>
          </a:p>
          <a:p>
            <a:pPr marL="285750" lvl="0" indent="-285750">
              <a:spcBef>
                <a:spcPts val="6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FTP</a:t>
            </a:r>
          </a:p>
          <a:p>
            <a:pPr marL="285750" lvl="0" indent="-285750">
              <a:spcBef>
                <a:spcPts val="6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System Center </a:t>
            </a:r>
            <a:r>
              <a:rPr lang="en-US" sz="1400" kern="0" dirty="0" smtClean="0">
                <a:gradFill>
                  <a:gsLst>
                    <a:gs pos="0">
                      <a:srgbClr val="FFFFFF"/>
                    </a:gs>
                    <a:gs pos="86000">
                      <a:srgbClr val="FFFFFF"/>
                    </a:gs>
                  </a:gsLst>
                  <a:lin ang="5400000" scaled="0"/>
                </a:gradFill>
                <a:latin typeface="Segoe UI"/>
              </a:rPr>
              <a:t>(new activities)</a:t>
            </a:r>
            <a:endParaRPr lang="en-US" sz="1400" kern="0" dirty="0">
              <a:gradFill>
                <a:gsLst>
                  <a:gs pos="0">
                    <a:srgbClr val="FFFFFF"/>
                  </a:gs>
                  <a:gs pos="86000">
                    <a:srgbClr val="FFFFFF"/>
                  </a:gs>
                </a:gsLst>
                <a:lin ang="5400000" scaled="0"/>
              </a:gradFill>
              <a:latin typeface="Segoe UI"/>
            </a:endParaRPr>
          </a:p>
          <a:p>
            <a:pPr marL="742932" lvl="1" indent="-285750">
              <a:spcBef>
                <a:spcPts val="6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2007 / 2008 / 2010</a:t>
            </a:r>
          </a:p>
          <a:p>
            <a:pPr>
              <a:lnSpc>
                <a:spcPct val="90000"/>
              </a:lnSpc>
              <a:spcBef>
                <a:spcPts val="1200"/>
              </a:spcBef>
              <a:buSzPct val="100000"/>
            </a:pPr>
            <a:r>
              <a:rPr lang="en-US" sz="1400" kern="0" dirty="0">
                <a:solidFill>
                  <a:srgbClr val="FF0000"/>
                </a:solidFill>
                <a:latin typeface="Segoe UI"/>
              </a:rPr>
              <a:t>Beta releases</a:t>
            </a:r>
          </a:p>
          <a:p>
            <a:pPr marL="285750" lvl="0" indent="-285750">
              <a:lnSpc>
                <a:spcPct val="90000"/>
              </a:lnSpc>
              <a:spcBef>
                <a:spcPts val="1200"/>
              </a:spcBef>
              <a:buSzPct val="100000"/>
              <a:buFont typeface="Arial" pitchFamily="34" charset="0"/>
              <a:buChar char="•"/>
            </a:pPr>
            <a:r>
              <a:rPr lang="en-US" sz="1400" kern="0" dirty="0" smtClean="0">
                <a:gradFill>
                  <a:gsLst>
                    <a:gs pos="0">
                      <a:srgbClr val="FFFFFF"/>
                    </a:gs>
                    <a:gs pos="86000">
                      <a:srgbClr val="FFFFFF"/>
                    </a:gs>
                  </a:gsLst>
                  <a:lin ang="5400000" scaled="0"/>
                </a:gradFill>
                <a:latin typeface="Segoe UI"/>
              </a:rPr>
              <a:t>System </a:t>
            </a:r>
            <a:r>
              <a:rPr lang="en-US" sz="1400" kern="0" dirty="0">
                <a:gradFill>
                  <a:gsLst>
                    <a:gs pos="0">
                      <a:srgbClr val="FFFFFF"/>
                    </a:gs>
                    <a:gs pos="86000">
                      <a:srgbClr val="FFFFFF"/>
                    </a:gs>
                  </a:gsLst>
                  <a:lin ang="5400000" scaled="0"/>
                </a:gradFill>
                <a:latin typeface="Segoe UI"/>
              </a:rPr>
              <a:t>Center </a:t>
            </a:r>
            <a:r>
              <a:rPr lang="en-US" sz="1400" kern="0" dirty="0" smtClean="0">
                <a:gradFill>
                  <a:gsLst>
                    <a:gs pos="0">
                      <a:srgbClr val="FFFFFF"/>
                    </a:gs>
                    <a:gs pos="86000">
                      <a:srgbClr val="FFFFFF"/>
                    </a:gs>
                  </a:gsLst>
                  <a:lin ang="5400000" scaled="0"/>
                </a:gradFill>
                <a:latin typeface="Segoe UI"/>
              </a:rPr>
              <a:t>2012</a:t>
            </a:r>
            <a:endParaRPr kumimoji="0" lang="en-US" sz="1400" b="0" i="0" u="none" strike="noStrike" kern="0" cap="none" spc="0" normalizeH="0" baseline="0" noProof="0" dirty="0">
              <a:ln>
                <a:noFill/>
              </a:ln>
              <a:gradFill>
                <a:gsLst>
                  <a:gs pos="0">
                    <a:srgbClr val="FFFFFF"/>
                  </a:gs>
                  <a:gs pos="86000">
                    <a:srgbClr val="FFFFFF"/>
                  </a:gs>
                </a:gsLst>
                <a:lin ang="5400000" scaled="0"/>
              </a:gradFill>
              <a:effectLst/>
              <a:uLnTx/>
              <a:uFillTx/>
              <a:latin typeface="Segoe UI"/>
            </a:endParaRPr>
          </a:p>
        </p:txBody>
      </p:sp>
      <p:sp>
        <p:nvSpPr>
          <p:cNvPr id="14" name="Rectangle 13"/>
          <p:cNvSpPr/>
          <p:nvPr/>
        </p:nvSpPr>
        <p:spPr bwMode="auto">
          <a:xfrm>
            <a:off x="3294127" y="1730047"/>
            <a:ext cx="2624512" cy="507831"/>
          </a:xfrm>
          <a:prstGeom prst="rect">
            <a:avLst/>
          </a:prstGeom>
          <a:ln/>
        </p:spPr>
        <p:style>
          <a:lnRef idx="1">
            <a:schemeClr val="accent3"/>
          </a:lnRef>
          <a:fillRef idx="3">
            <a:schemeClr val="accent3"/>
          </a:fillRef>
          <a:effectRef idx="2">
            <a:schemeClr val="accent3"/>
          </a:effectRef>
          <a:fontRef idx="minor">
            <a:schemeClr val="lt1"/>
          </a:fontRef>
        </p:style>
        <p:txBody>
          <a:bodyPr wrap="square" tIns="182880">
            <a:spAutoFit/>
          </a:bodyPr>
          <a:lstStyle/>
          <a:p>
            <a:pPr lvl="0" algn="ctr">
              <a:lnSpc>
                <a:spcPct val="90000"/>
              </a:lnSpc>
              <a:spcBef>
                <a:spcPct val="20000"/>
              </a:spcBef>
              <a:buSzPct val="100000"/>
            </a:pPr>
            <a:r>
              <a:rPr lang="en-US" sz="2000" i="1" kern="0" dirty="0" smtClean="0">
                <a:gradFill>
                  <a:gsLst>
                    <a:gs pos="0">
                      <a:srgbClr val="FFFFFF"/>
                    </a:gs>
                    <a:gs pos="86000">
                      <a:srgbClr val="FFFFFF"/>
                    </a:gs>
                  </a:gsLst>
                  <a:lin ang="5400000" scaled="0"/>
                </a:gradFill>
                <a:latin typeface="Segoe UI"/>
              </a:rPr>
              <a:t>Oct-Dec</a:t>
            </a:r>
            <a:endParaRPr lang="en-US" sz="2000" i="1" kern="0" dirty="0">
              <a:gradFill>
                <a:gsLst>
                  <a:gs pos="0">
                    <a:srgbClr val="FFFFFF"/>
                  </a:gs>
                  <a:gs pos="86000">
                    <a:srgbClr val="FFFFFF"/>
                  </a:gs>
                </a:gsLst>
                <a:lin ang="5400000" scaled="0"/>
              </a:gradFill>
              <a:latin typeface="Segoe UI"/>
            </a:endParaRPr>
          </a:p>
        </p:txBody>
      </p:sp>
      <p:sp>
        <p:nvSpPr>
          <p:cNvPr id="15" name="Rounded Rectangle 14"/>
          <p:cNvSpPr/>
          <p:nvPr/>
        </p:nvSpPr>
        <p:spPr bwMode="auto">
          <a:xfrm>
            <a:off x="3294127" y="1310945"/>
            <a:ext cx="2624512" cy="533400"/>
          </a:xfrm>
          <a:prstGeom prst="roundRect">
            <a:avLst>
              <a:gd name="adj" fmla="val 2264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ct val="0"/>
              </a:spcAft>
            </a:pPr>
            <a:r>
              <a:rPr lang="en-US" sz="2800" kern="0" dirty="0" smtClean="0">
                <a:gradFill>
                  <a:gsLst>
                    <a:gs pos="0">
                      <a:srgbClr val="FFFFFF"/>
                    </a:gs>
                    <a:gs pos="100000">
                      <a:srgbClr val="FFFFFF"/>
                    </a:gs>
                  </a:gsLst>
                  <a:lin ang="5400000" scaled="0"/>
                </a:gradFill>
                <a:latin typeface="Segoe UI"/>
              </a:rPr>
              <a:t>Q2 FY12</a:t>
            </a:r>
            <a:endParaRPr lang="en-US" sz="2800" kern="0" dirty="0">
              <a:gradFill>
                <a:gsLst>
                  <a:gs pos="0">
                    <a:srgbClr val="FFFFFF"/>
                  </a:gs>
                  <a:gs pos="100000">
                    <a:srgbClr val="FFFFFF"/>
                  </a:gs>
                </a:gsLst>
                <a:lin ang="5400000" scaled="0"/>
              </a:gradFill>
              <a:latin typeface="Segoe UI"/>
            </a:endParaRPr>
          </a:p>
        </p:txBody>
      </p:sp>
      <p:sp>
        <p:nvSpPr>
          <p:cNvPr id="16" name="Rectangle 15"/>
          <p:cNvSpPr/>
          <p:nvPr/>
        </p:nvSpPr>
        <p:spPr bwMode="auto">
          <a:xfrm>
            <a:off x="6032968" y="2215822"/>
            <a:ext cx="2624512" cy="3832061"/>
          </a:xfrm>
          <a:prstGeom prst="rect">
            <a:avLst/>
          </a:prstGeom>
          <a:solidFill>
            <a:srgbClr val="000000">
              <a:alpha val="50000"/>
            </a:srgbClr>
          </a:solidFill>
          <a:ln w="25400" cap="flat" cmpd="sng" algn="ctr">
            <a:noFill/>
            <a:prstDash val="solid"/>
          </a:ln>
          <a:effectLst/>
        </p:spPr>
        <p:txBody>
          <a:bodyPr wrap="square" tIns="91440"/>
          <a:lstStyle/>
          <a:p>
            <a:pPr marL="285750" lvl="0" indent="-285750">
              <a:lnSpc>
                <a:spcPct val="90000"/>
              </a:lnSpc>
              <a:spcBef>
                <a:spcPts val="12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HP</a:t>
            </a:r>
          </a:p>
          <a:p>
            <a:pPr marL="742932" lvl="1" indent="-285750">
              <a:lnSpc>
                <a:spcPct val="90000"/>
              </a:lnSpc>
              <a:spcBef>
                <a:spcPts val="12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Service Manager 7.11, 9.x</a:t>
            </a:r>
          </a:p>
          <a:p>
            <a:pPr marL="742932" lvl="1" indent="-285750">
              <a:lnSpc>
                <a:spcPct val="90000"/>
              </a:lnSpc>
              <a:spcBef>
                <a:spcPts val="1200"/>
              </a:spcBef>
              <a:buSzPct val="100000"/>
              <a:buFont typeface="Arial" pitchFamily="34" charset="0"/>
              <a:buChar char="•"/>
            </a:pPr>
            <a:r>
              <a:rPr lang="en-US" sz="1400" kern="0" dirty="0">
                <a:gradFill>
                  <a:gsLst>
                    <a:gs pos="0">
                      <a:srgbClr val="FFFFFF"/>
                    </a:gs>
                    <a:gs pos="86000">
                      <a:srgbClr val="FFFFFF"/>
                    </a:gs>
                  </a:gsLst>
                  <a:lin ang="5400000" scaled="0"/>
                </a:gradFill>
                <a:latin typeface="Segoe UI"/>
              </a:rPr>
              <a:t>Operations Manager 9.x</a:t>
            </a:r>
          </a:p>
          <a:p>
            <a:pPr marL="742932" lvl="1" indent="-285750">
              <a:lnSpc>
                <a:spcPct val="90000"/>
              </a:lnSpc>
              <a:spcBef>
                <a:spcPts val="1200"/>
              </a:spcBef>
              <a:buSzPct val="100000"/>
              <a:buFont typeface="Arial" pitchFamily="34" charset="0"/>
              <a:buChar char="•"/>
            </a:pPr>
            <a:r>
              <a:rPr lang="en-US" sz="1400" kern="0" dirty="0" err="1">
                <a:gradFill>
                  <a:gsLst>
                    <a:gs pos="0">
                      <a:srgbClr val="FFFFFF"/>
                    </a:gs>
                    <a:gs pos="86000">
                      <a:srgbClr val="FFFFFF"/>
                    </a:gs>
                  </a:gsLst>
                  <a:lin ang="5400000" scaled="0"/>
                </a:gradFill>
                <a:latin typeface="Segoe UI"/>
              </a:rPr>
              <a:t>iLO</a:t>
            </a:r>
            <a:r>
              <a:rPr lang="en-US" sz="1400" kern="0" dirty="0">
                <a:gradFill>
                  <a:gsLst>
                    <a:gs pos="0">
                      <a:srgbClr val="FFFFFF"/>
                    </a:gs>
                    <a:gs pos="86000">
                      <a:srgbClr val="FFFFFF"/>
                    </a:gs>
                  </a:gsLst>
                  <a:lin ang="5400000" scaled="0"/>
                </a:gradFill>
                <a:latin typeface="Segoe UI"/>
              </a:rPr>
              <a:t> &amp; OA (</a:t>
            </a:r>
            <a:r>
              <a:rPr lang="en-US" sz="1400" kern="0" dirty="0" err="1">
                <a:gradFill>
                  <a:gsLst>
                    <a:gs pos="0">
                      <a:srgbClr val="FFFFFF"/>
                    </a:gs>
                    <a:gs pos="86000">
                      <a:srgbClr val="FFFFFF"/>
                    </a:gs>
                  </a:gsLst>
                  <a:lin ang="5400000" scaled="0"/>
                </a:gradFill>
                <a:latin typeface="Segoe UI"/>
              </a:rPr>
              <a:t>iLO</a:t>
            </a:r>
            <a:r>
              <a:rPr lang="en-US" sz="1400" kern="0" dirty="0">
                <a:gradFill>
                  <a:gsLst>
                    <a:gs pos="0">
                      <a:srgbClr val="FFFFFF"/>
                    </a:gs>
                    <a:gs pos="86000">
                      <a:srgbClr val="FFFFFF"/>
                    </a:gs>
                  </a:gsLst>
                  <a:lin ang="5400000" scaled="0"/>
                </a:gradFill>
                <a:latin typeface="Segoe UI"/>
              </a:rPr>
              <a:t> 2, </a:t>
            </a:r>
            <a:r>
              <a:rPr lang="en-US" sz="1400" kern="0" dirty="0" err="1">
                <a:gradFill>
                  <a:gsLst>
                    <a:gs pos="0">
                      <a:srgbClr val="FFFFFF"/>
                    </a:gs>
                    <a:gs pos="86000">
                      <a:srgbClr val="FFFFFF"/>
                    </a:gs>
                  </a:gsLst>
                  <a:lin ang="5400000" scaled="0"/>
                </a:gradFill>
                <a:latin typeface="Segoe UI"/>
              </a:rPr>
              <a:t>iLO</a:t>
            </a:r>
            <a:r>
              <a:rPr lang="en-US" sz="1400" kern="0" dirty="0">
                <a:gradFill>
                  <a:gsLst>
                    <a:gs pos="0">
                      <a:srgbClr val="FFFFFF"/>
                    </a:gs>
                    <a:gs pos="86000">
                      <a:srgbClr val="FFFFFF"/>
                    </a:gs>
                  </a:gsLst>
                  <a:lin ang="5400000" scaled="0"/>
                </a:gradFill>
                <a:latin typeface="Segoe UI"/>
              </a:rPr>
              <a:t> 3)</a:t>
            </a:r>
          </a:p>
          <a:p>
            <a:pPr marL="285750" lvl="0" indent="-285750">
              <a:lnSpc>
                <a:spcPct val="90000"/>
              </a:lnSpc>
              <a:spcBef>
                <a:spcPts val="1200"/>
              </a:spcBef>
              <a:buSzPct val="100000"/>
              <a:buFont typeface="Arial" pitchFamily="34" charset="0"/>
              <a:buChar char="•"/>
            </a:pPr>
            <a:r>
              <a:rPr lang="en-US" sz="1400" kern="0" dirty="0" smtClean="0">
                <a:gradFill>
                  <a:gsLst>
                    <a:gs pos="0">
                      <a:srgbClr val="FFFFFF"/>
                    </a:gs>
                    <a:gs pos="86000">
                      <a:srgbClr val="FFFFFF"/>
                    </a:gs>
                  </a:gsLst>
                  <a:lin ang="5400000" scaled="0"/>
                </a:gradFill>
                <a:latin typeface="Segoe UI"/>
              </a:rPr>
              <a:t>System </a:t>
            </a:r>
            <a:r>
              <a:rPr lang="en-US" sz="1400" kern="0" dirty="0">
                <a:gradFill>
                  <a:gsLst>
                    <a:gs pos="0">
                      <a:srgbClr val="FFFFFF"/>
                    </a:gs>
                    <a:gs pos="86000">
                      <a:srgbClr val="FFFFFF"/>
                    </a:gs>
                  </a:gsLst>
                  <a:lin ang="5400000" scaled="0"/>
                </a:gradFill>
                <a:latin typeface="Segoe UI"/>
              </a:rPr>
              <a:t>Center </a:t>
            </a:r>
            <a:r>
              <a:rPr lang="en-US" sz="1400" kern="0" dirty="0" smtClean="0">
                <a:gradFill>
                  <a:gsLst>
                    <a:gs pos="0">
                      <a:srgbClr val="FFFFFF"/>
                    </a:gs>
                    <a:gs pos="86000">
                      <a:srgbClr val="FFFFFF"/>
                    </a:gs>
                  </a:gsLst>
                  <a:lin ang="5400000" scaled="0"/>
                </a:gradFill>
                <a:latin typeface="Segoe UI"/>
              </a:rPr>
              <a:t>2012</a:t>
            </a:r>
          </a:p>
          <a:p>
            <a:pPr marL="631825" lvl="1" indent="-233363">
              <a:lnSpc>
                <a:spcPct val="90000"/>
              </a:lnSpc>
              <a:spcBef>
                <a:spcPts val="1200"/>
              </a:spcBef>
              <a:buSzPct val="100000"/>
              <a:buFont typeface="Arial" pitchFamily="34" charset="0"/>
              <a:buChar char="•"/>
            </a:pPr>
            <a:r>
              <a:rPr lang="en-US" sz="1200" kern="0" dirty="0" smtClean="0">
                <a:gradFill>
                  <a:gsLst>
                    <a:gs pos="0">
                      <a:srgbClr val="FFFFFF"/>
                    </a:gs>
                    <a:gs pos="86000">
                      <a:srgbClr val="FFFFFF"/>
                    </a:gs>
                  </a:gsLst>
                  <a:lin ang="5400000" scaled="0"/>
                </a:gradFill>
                <a:latin typeface="Segoe UI"/>
              </a:rPr>
              <a:t>Configuration Manager</a:t>
            </a:r>
          </a:p>
          <a:p>
            <a:pPr marL="631825" lvl="1" indent="-233363">
              <a:lnSpc>
                <a:spcPct val="90000"/>
              </a:lnSpc>
              <a:spcBef>
                <a:spcPts val="1200"/>
              </a:spcBef>
              <a:buSzPct val="100000"/>
              <a:buFont typeface="Arial" pitchFamily="34" charset="0"/>
              <a:buChar char="•"/>
            </a:pPr>
            <a:r>
              <a:rPr lang="en-US" sz="1200" kern="0" dirty="0" smtClean="0">
                <a:gradFill>
                  <a:gsLst>
                    <a:gs pos="0">
                      <a:srgbClr val="FFFFFF"/>
                    </a:gs>
                    <a:gs pos="86000">
                      <a:srgbClr val="FFFFFF"/>
                    </a:gs>
                  </a:gsLst>
                  <a:lin ang="5400000" scaled="0"/>
                </a:gradFill>
                <a:latin typeface="Segoe UI"/>
              </a:rPr>
              <a:t>Data Protection manager</a:t>
            </a:r>
          </a:p>
          <a:p>
            <a:pPr marL="631825" lvl="1" indent="-233363">
              <a:lnSpc>
                <a:spcPct val="90000"/>
              </a:lnSpc>
              <a:spcBef>
                <a:spcPts val="1200"/>
              </a:spcBef>
              <a:buSzPct val="100000"/>
              <a:buFont typeface="Arial" pitchFamily="34" charset="0"/>
              <a:buChar char="•"/>
            </a:pPr>
            <a:r>
              <a:rPr lang="en-US" sz="1200" kern="0" dirty="0" smtClean="0">
                <a:gradFill>
                  <a:gsLst>
                    <a:gs pos="0">
                      <a:srgbClr val="FFFFFF"/>
                    </a:gs>
                    <a:gs pos="86000">
                      <a:srgbClr val="FFFFFF"/>
                    </a:gs>
                  </a:gsLst>
                  <a:lin ang="5400000" scaled="0"/>
                </a:gradFill>
                <a:latin typeface="Segoe UI"/>
              </a:rPr>
              <a:t>Operations Manager</a:t>
            </a:r>
          </a:p>
          <a:p>
            <a:pPr marL="631825" lvl="1" indent="-233363">
              <a:lnSpc>
                <a:spcPct val="90000"/>
              </a:lnSpc>
              <a:spcBef>
                <a:spcPts val="1200"/>
              </a:spcBef>
              <a:buSzPct val="100000"/>
              <a:buFont typeface="Arial" pitchFamily="34" charset="0"/>
              <a:buChar char="•"/>
            </a:pPr>
            <a:r>
              <a:rPr lang="en-US" sz="1200" kern="0" dirty="0" smtClean="0">
                <a:gradFill>
                  <a:gsLst>
                    <a:gs pos="0">
                      <a:srgbClr val="FFFFFF"/>
                    </a:gs>
                    <a:gs pos="86000">
                      <a:srgbClr val="FFFFFF"/>
                    </a:gs>
                  </a:gsLst>
                  <a:lin ang="5400000" scaled="0"/>
                </a:gradFill>
                <a:latin typeface="Segoe UI"/>
              </a:rPr>
              <a:t>Service Manager</a:t>
            </a:r>
          </a:p>
          <a:p>
            <a:pPr marL="631825" lvl="1" indent="-233363">
              <a:lnSpc>
                <a:spcPct val="90000"/>
              </a:lnSpc>
              <a:spcBef>
                <a:spcPts val="1200"/>
              </a:spcBef>
              <a:buSzPct val="100000"/>
              <a:buFont typeface="Arial" pitchFamily="34" charset="0"/>
              <a:buChar char="•"/>
            </a:pPr>
            <a:r>
              <a:rPr lang="en-US" sz="1200" kern="0" dirty="0" smtClean="0">
                <a:gradFill>
                  <a:gsLst>
                    <a:gs pos="0">
                      <a:srgbClr val="FFFFFF"/>
                    </a:gs>
                    <a:gs pos="86000">
                      <a:srgbClr val="FFFFFF"/>
                    </a:gs>
                  </a:gsLst>
                  <a:lin ang="5400000" scaled="0"/>
                </a:gradFill>
                <a:latin typeface="Segoe UI"/>
              </a:rPr>
              <a:t>Virtual Machine Manager</a:t>
            </a:r>
            <a:endParaRPr lang="en-US" sz="1200" kern="0" dirty="0">
              <a:gradFill>
                <a:gsLst>
                  <a:gs pos="0">
                    <a:srgbClr val="FFFFFF"/>
                  </a:gs>
                  <a:gs pos="86000">
                    <a:srgbClr val="FFFFFF"/>
                  </a:gs>
                </a:gsLst>
                <a:lin ang="5400000" scaled="0"/>
              </a:gradFill>
              <a:latin typeface="Segoe UI"/>
            </a:endParaRPr>
          </a:p>
          <a:p>
            <a:pPr marL="285750" marR="0" lvl="0" indent="-285750" defTabSz="914363" eaLnBrk="1" fontAlgn="auto" latinLnBrk="0" hangingPunct="1">
              <a:lnSpc>
                <a:spcPct val="90000"/>
              </a:lnSpc>
              <a:spcBef>
                <a:spcPts val="1200"/>
              </a:spcBef>
              <a:spcAft>
                <a:spcPts val="0"/>
              </a:spcAft>
              <a:buClrTx/>
              <a:buSzPct val="100000"/>
              <a:buFont typeface="Arial" pitchFamily="34" charset="0"/>
              <a:buChar char="•"/>
              <a:tabLst/>
              <a:defRPr/>
            </a:pPr>
            <a:endParaRPr kumimoji="0" lang="en-US" sz="1400" b="0" i="0" u="none" strike="noStrike" kern="0" cap="none" spc="0" normalizeH="0" baseline="0" noProof="0" dirty="0">
              <a:ln>
                <a:noFill/>
              </a:ln>
              <a:gradFill>
                <a:gsLst>
                  <a:gs pos="0">
                    <a:srgbClr val="FFFFFF"/>
                  </a:gs>
                  <a:gs pos="86000">
                    <a:srgbClr val="FFFFFF"/>
                  </a:gs>
                </a:gsLst>
                <a:lin ang="5400000" scaled="0"/>
              </a:gradFill>
              <a:effectLst/>
              <a:uLnTx/>
              <a:uFillTx/>
              <a:latin typeface="Segoe UI"/>
            </a:endParaRPr>
          </a:p>
        </p:txBody>
      </p:sp>
      <p:sp>
        <p:nvSpPr>
          <p:cNvPr id="17" name="Rectangle 16"/>
          <p:cNvSpPr/>
          <p:nvPr/>
        </p:nvSpPr>
        <p:spPr bwMode="auto">
          <a:xfrm>
            <a:off x="6032969" y="1730047"/>
            <a:ext cx="2624511" cy="507831"/>
          </a:xfrm>
          <a:prstGeom prst="rect">
            <a:avLst/>
          </a:prstGeom>
          <a:ln/>
        </p:spPr>
        <p:style>
          <a:lnRef idx="1">
            <a:schemeClr val="accent2"/>
          </a:lnRef>
          <a:fillRef idx="3">
            <a:schemeClr val="accent2"/>
          </a:fillRef>
          <a:effectRef idx="2">
            <a:schemeClr val="accent2"/>
          </a:effectRef>
          <a:fontRef idx="minor">
            <a:schemeClr val="lt1"/>
          </a:fontRef>
        </p:style>
        <p:txBody>
          <a:bodyPr wrap="square" tIns="182880">
            <a:spAutoFit/>
          </a:bodyPr>
          <a:lstStyle/>
          <a:p>
            <a:pPr lvl="0" algn="ctr">
              <a:lnSpc>
                <a:spcPct val="90000"/>
              </a:lnSpc>
              <a:spcBef>
                <a:spcPct val="20000"/>
              </a:spcBef>
              <a:buSzPct val="100000"/>
            </a:pPr>
            <a:r>
              <a:rPr lang="en-US" sz="2000" i="1" kern="0" dirty="0" smtClean="0">
                <a:gradFill>
                  <a:gsLst>
                    <a:gs pos="0">
                      <a:srgbClr val="FFFFFF"/>
                    </a:gs>
                    <a:gs pos="86000">
                      <a:srgbClr val="FFFFFF"/>
                    </a:gs>
                  </a:gsLst>
                  <a:lin ang="5400000" scaled="0"/>
                </a:gradFill>
                <a:latin typeface="Segoe UI"/>
              </a:rPr>
              <a:t>Jan-June</a:t>
            </a:r>
            <a:endParaRPr lang="en-US" sz="2000" i="1" kern="0" dirty="0">
              <a:gradFill>
                <a:gsLst>
                  <a:gs pos="0">
                    <a:srgbClr val="FFFFFF"/>
                  </a:gs>
                  <a:gs pos="86000">
                    <a:srgbClr val="FFFFFF"/>
                  </a:gs>
                </a:gsLst>
                <a:lin ang="5400000" scaled="0"/>
              </a:gradFill>
              <a:latin typeface="Segoe UI"/>
            </a:endParaRPr>
          </a:p>
        </p:txBody>
      </p:sp>
      <p:sp>
        <p:nvSpPr>
          <p:cNvPr id="18" name="Rounded Rectangle 17"/>
          <p:cNvSpPr/>
          <p:nvPr/>
        </p:nvSpPr>
        <p:spPr bwMode="auto">
          <a:xfrm>
            <a:off x="6032968" y="1310945"/>
            <a:ext cx="2624512" cy="533400"/>
          </a:xfrm>
          <a:prstGeom prst="roundRect">
            <a:avLst>
              <a:gd name="adj" fmla="val 2264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ct val="0"/>
              </a:spcAft>
            </a:pPr>
            <a:r>
              <a:rPr lang="en-US" sz="2800" kern="0" dirty="0" smtClean="0">
                <a:gradFill>
                  <a:gsLst>
                    <a:gs pos="0">
                      <a:srgbClr val="FFFFFF"/>
                    </a:gs>
                    <a:gs pos="100000">
                      <a:srgbClr val="FFFFFF"/>
                    </a:gs>
                  </a:gsLst>
                  <a:lin ang="5400000" scaled="0"/>
                </a:gradFill>
                <a:latin typeface="Segoe UI"/>
              </a:rPr>
              <a:t>H2 FY12</a:t>
            </a:r>
            <a:endParaRPr lang="en-US" sz="2800" kern="0" dirty="0">
              <a:gradFill>
                <a:gsLst>
                  <a:gs pos="0">
                    <a:srgbClr val="FFFFFF"/>
                  </a:gs>
                  <a:gs pos="100000">
                    <a:srgbClr val="FFFFFF"/>
                  </a:gs>
                </a:gsLst>
                <a:lin ang="5400000" scaled="0"/>
              </a:gradFill>
              <a:latin typeface="Segoe UI"/>
            </a:endParaRPr>
          </a:p>
        </p:txBody>
      </p:sp>
      <p:sp>
        <p:nvSpPr>
          <p:cNvPr id="19" name="Rounded Rectangle 18"/>
          <p:cNvSpPr>
            <a:spLocks noChangeAspect="1"/>
          </p:cNvSpPr>
          <p:nvPr/>
        </p:nvSpPr>
        <p:spPr bwMode="auto">
          <a:xfrm>
            <a:off x="471610" y="1212686"/>
            <a:ext cx="8260327" cy="4962525"/>
          </a:xfrm>
          <a:prstGeom prst="roundRect">
            <a:avLst>
              <a:gd name="adj" fmla="val 3346"/>
            </a:avLst>
          </a:prstGeom>
          <a:noFill/>
          <a:ln w="9525" cap="flat" cmpd="sng" algn="ctr">
            <a:solidFill>
              <a:schemeClr val="bg2"/>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a:ln>
                <a:noFill/>
              </a:ln>
              <a:gradFill>
                <a:gsLst>
                  <a:gs pos="0">
                    <a:srgbClr val="FFFFFF"/>
                  </a:gs>
                  <a:gs pos="100000">
                    <a:srgbClr val="FFFFFF"/>
                  </a:gs>
                </a:gsLst>
                <a:lin ang="5400000" scaled="0"/>
              </a:gradFill>
              <a:effectLst/>
              <a:uLnTx/>
              <a:uFillTx/>
              <a:latin typeface="Segoe"/>
              <a:ea typeface="+mn-ea"/>
              <a:cs typeface="+mn-cs"/>
            </a:endParaRPr>
          </a:p>
        </p:txBody>
      </p:sp>
      <p:sp>
        <p:nvSpPr>
          <p:cNvPr id="20" name="Rectangle 19"/>
          <p:cNvSpPr/>
          <p:nvPr/>
        </p:nvSpPr>
        <p:spPr>
          <a:xfrm>
            <a:off x="5893559" y="6396336"/>
            <a:ext cx="3016275" cy="461665"/>
          </a:xfrm>
          <a:prstGeom prst="rect">
            <a:avLst/>
          </a:prstGeom>
        </p:spPr>
        <p:txBody>
          <a:bodyPr wrap="none">
            <a:spAutoFit/>
          </a:bodyPr>
          <a:lstStyle/>
          <a:p>
            <a:r>
              <a:rPr lang="en-US" sz="1200" dirty="0" smtClean="0">
                <a:solidFill>
                  <a:srgbClr val="002060"/>
                </a:solidFill>
              </a:rPr>
              <a:t>Note: All content is for the Orchestrator Beta </a:t>
            </a:r>
          </a:p>
          <a:p>
            <a:r>
              <a:rPr lang="en-US" sz="1200" dirty="0" smtClean="0">
                <a:solidFill>
                  <a:srgbClr val="002060"/>
                </a:solidFill>
              </a:rPr>
              <a:t>and as such is subject to change</a:t>
            </a:r>
            <a:endParaRPr lang="en-US" sz="1200" dirty="0">
              <a:solidFill>
                <a:srgbClr val="002060"/>
              </a:solidFill>
            </a:endParaRPr>
          </a:p>
        </p:txBody>
      </p:sp>
    </p:spTree>
    <p:extLst>
      <p:ext uri="{BB962C8B-B14F-4D97-AF65-F5344CB8AC3E}">
        <p14:creationId xmlns:p14="http://schemas.microsoft.com/office/powerpoint/2010/main" val="3465308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Agenda</a:t>
            </a:r>
            <a:r>
              <a:rPr lang="en-US" dirty="0" smtClean="0"/>
              <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Objectives and Takeaways</a:t>
            </a:r>
          </a:p>
          <a:p>
            <a:r>
              <a:rPr lang="en-US" dirty="0" smtClean="0"/>
              <a:t>Cloud</a:t>
            </a:r>
          </a:p>
          <a:p>
            <a:r>
              <a:rPr lang="en-US" dirty="0" smtClean="0"/>
              <a:t>What is Orchestrator</a:t>
            </a:r>
          </a:p>
          <a:p>
            <a:r>
              <a:rPr lang="en-US" dirty="0" smtClean="0"/>
              <a:t>How does Orchestrator work</a:t>
            </a:r>
          </a:p>
          <a:p>
            <a:r>
              <a:rPr lang="en-US" dirty="0" smtClean="0">
                <a:solidFill>
                  <a:srgbClr val="002060"/>
                </a:solidFill>
              </a:rPr>
              <a:t>What's new in </a:t>
            </a:r>
            <a:r>
              <a:rPr lang="en-US" dirty="0">
                <a:solidFill>
                  <a:srgbClr val="002060"/>
                </a:solidFill>
              </a:rPr>
              <a:t>O</a:t>
            </a:r>
            <a:r>
              <a:rPr lang="en-US" dirty="0" smtClean="0">
                <a:solidFill>
                  <a:srgbClr val="002060"/>
                </a:solidFill>
              </a:rPr>
              <a:t>rchestrator!</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21587165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System Center </a:t>
            </a:r>
            <a:br>
              <a:rPr lang="en-US" dirty="0" smtClean="0"/>
            </a:br>
            <a:r>
              <a:rPr lang="en-US" dirty="0" smtClean="0"/>
              <a:t>orchestrator 2012 overview</a:t>
            </a:r>
            <a:endParaRPr lang="en-AU" dirty="0"/>
          </a:p>
        </p:txBody>
      </p:sp>
      <p:sp>
        <p:nvSpPr>
          <p:cNvPr id="3" name="Text Placeholder 2"/>
          <p:cNvSpPr>
            <a:spLocks noGrp="1"/>
          </p:cNvSpPr>
          <p:nvPr>
            <p:ph type="body" idx="1"/>
          </p:nvPr>
        </p:nvSpPr>
        <p:spPr/>
        <p:txBody>
          <a:bodyPr/>
          <a:lstStyle/>
          <a:p>
            <a:pPr lvl="0">
              <a:defRPr/>
            </a:pPr>
            <a:r>
              <a:rPr lang="en-US" b="1" dirty="0" smtClean="0"/>
              <a:t>Ana Gabriela Hernandez</a:t>
            </a:r>
          </a:p>
          <a:p>
            <a:pPr lvl="0">
              <a:defRPr/>
            </a:pPr>
            <a:r>
              <a:rPr lang="en-US" dirty="0"/>
              <a:t>Technical Specialist – </a:t>
            </a:r>
            <a:r>
              <a:rPr lang="en-US" dirty="0" err="1"/>
              <a:t>Datacentre</a:t>
            </a:r>
            <a:r>
              <a:rPr lang="en-US" dirty="0" smtClean="0"/>
              <a:t> </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SEC</a:t>
            </a:r>
            <a:r>
              <a:rPr kumimoji="0" lang="en-US" b="1" i="0" u="none" strike="noStrike" kern="600" cap="none" spc="40" normalizeH="0" noProof="0" dirty="0" smtClean="0">
                <a:ln w="3175">
                  <a:noFill/>
                </a:ln>
                <a:solidFill>
                  <a:schemeClr val="bg1"/>
                </a:solidFill>
                <a:effectLst/>
                <a:uLnTx/>
                <a:uFillTx/>
                <a:latin typeface="Calibri" pitchFamily="34" charset="0"/>
                <a:ea typeface="+mn-ea"/>
                <a:cs typeface="Arial" charset="0"/>
              </a:rPr>
              <a:t>216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251520" y="260648"/>
            <a:ext cx="8364538" cy="554038"/>
          </a:xfrm>
        </p:spPr>
        <p:txBody>
          <a:bodyPr>
            <a:noAutofit/>
          </a:bodyPr>
          <a:lstStyle/>
          <a:p>
            <a:r>
              <a:rPr lang="en-US" sz="3200" dirty="0" smtClean="0"/>
              <a:t>Orchestrator Investments Areas</a:t>
            </a:r>
            <a:endParaRPr lang="en-US" sz="3200" dirty="0"/>
          </a:p>
        </p:txBody>
      </p:sp>
      <p:sp>
        <p:nvSpPr>
          <p:cNvPr id="16" name="Rounded Rectangle 15"/>
          <p:cNvSpPr/>
          <p:nvPr/>
        </p:nvSpPr>
        <p:spPr bwMode="auto">
          <a:xfrm>
            <a:off x="395536" y="3938553"/>
            <a:ext cx="8352928" cy="1130300"/>
          </a:xfrm>
          <a:prstGeom prst="roundRect">
            <a:avLst/>
          </a:prstGeom>
          <a:solidFill>
            <a:srgbClr val="0070C0"/>
          </a:solidFill>
          <a:ln>
            <a:solidFill>
              <a:schemeClr val="bg2"/>
            </a:solidFill>
            <a:headEnd type="none" w="med" len="med"/>
            <a:tailEnd type="none" w="med" len="med"/>
          </a:ln>
          <a:scene3d>
            <a:camera prst="orthographicFront"/>
            <a:lightRig rig="threePt" dir="t"/>
          </a:scene3d>
          <a:sp3d>
            <a:bevelT w="38100" h="25400"/>
          </a:sp3d>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gradFill>
                <a:gsLst>
                  <a:gs pos="0">
                    <a:srgbClr val="FFFFFF"/>
                  </a:gs>
                  <a:gs pos="100000">
                    <a:srgbClr val="FFFFFF"/>
                  </a:gs>
                </a:gsLst>
                <a:lin ang="5400000" scaled="0"/>
              </a:gradFill>
            </a:endParaRPr>
          </a:p>
        </p:txBody>
      </p:sp>
      <p:sp>
        <p:nvSpPr>
          <p:cNvPr id="14" name="Rounded Rectangle 13"/>
          <p:cNvSpPr/>
          <p:nvPr/>
        </p:nvSpPr>
        <p:spPr bwMode="auto">
          <a:xfrm>
            <a:off x="395536" y="5154118"/>
            <a:ext cx="8352928" cy="1130300"/>
          </a:xfrm>
          <a:prstGeom prst="roundRect">
            <a:avLst/>
          </a:prstGeom>
          <a:solidFill>
            <a:srgbClr val="0070C0"/>
          </a:solidFill>
          <a:ln>
            <a:solidFill>
              <a:schemeClr val="bg2"/>
            </a:solidFill>
            <a:headEnd type="none" w="med" len="med"/>
            <a:tailEnd type="none" w="med" len="med"/>
          </a:ln>
          <a:scene3d>
            <a:camera prst="orthographicFront"/>
            <a:lightRig rig="threePt" dir="t"/>
          </a:scene3d>
          <a:sp3d>
            <a:bevelT w="38100" h="25400"/>
          </a:sp3d>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gradFill>
                <a:gsLst>
                  <a:gs pos="0">
                    <a:srgbClr val="FFFFFF"/>
                  </a:gs>
                  <a:gs pos="100000">
                    <a:srgbClr val="FFFFFF"/>
                  </a:gs>
                </a:gsLst>
                <a:lin ang="5400000" scaled="0"/>
              </a:gradFill>
            </a:endParaRPr>
          </a:p>
        </p:txBody>
      </p:sp>
      <p:sp>
        <p:nvSpPr>
          <p:cNvPr id="4" name="Rounded Rectangle 3"/>
          <p:cNvSpPr/>
          <p:nvPr/>
        </p:nvSpPr>
        <p:spPr bwMode="auto">
          <a:xfrm>
            <a:off x="395536" y="2713558"/>
            <a:ext cx="8352928" cy="1130300"/>
          </a:xfrm>
          <a:prstGeom prst="roundRect">
            <a:avLst/>
          </a:prstGeom>
          <a:solidFill>
            <a:srgbClr val="0070C0"/>
          </a:solidFill>
          <a:ln>
            <a:solidFill>
              <a:schemeClr val="bg2"/>
            </a:solidFill>
            <a:headEnd type="none" w="med" len="med"/>
            <a:tailEnd type="none" w="med" len="med"/>
          </a:ln>
          <a:scene3d>
            <a:camera prst="orthographicFront"/>
            <a:lightRig rig="threePt" dir="t"/>
          </a:scene3d>
          <a:sp3d>
            <a:bevelT w="38100" h="25400"/>
          </a:sp3d>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gradFill>
                <a:gsLst>
                  <a:gs pos="0">
                    <a:srgbClr val="FFFFFF"/>
                  </a:gs>
                  <a:gs pos="100000">
                    <a:srgbClr val="FFFFFF"/>
                  </a:gs>
                </a:gsLst>
                <a:lin ang="5400000" scaled="0"/>
              </a:gradFill>
            </a:endParaRPr>
          </a:p>
        </p:txBody>
      </p:sp>
      <p:pic>
        <p:nvPicPr>
          <p:cNvPr id="8" name="Picture 4" descr="D:\0Projects\Microsoft\MMS facelift deck\images\MSB08_Christina_01.jpg"/>
          <p:cNvPicPr>
            <a:picLocks noChangeAspect="1" noChangeArrowheads="1"/>
          </p:cNvPicPr>
          <p:nvPr/>
        </p:nvPicPr>
        <p:blipFill rotWithShape="1">
          <a:blip r:embed="rId3">
            <a:extLst>
              <a:ext uri="{28A0092B-C50C-407E-A947-70E740481C1C}">
                <a14:useLocalDpi xmlns:a14="http://schemas.microsoft.com/office/drawing/2010/main" val="0"/>
              </a:ext>
            </a:extLst>
          </a:blip>
          <a:srcRect t="8677" b="9818"/>
          <a:stretch/>
        </p:blipFill>
        <p:spPr bwMode="auto">
          <a:xfrm>
            <a:off x="539552" y="2769980"/>
            <a:ext cx="2052735" cy="907647"/>
          </a:xfrm>
          <a:prstGeom prst="roundRect">
            <a:avLst>
              <a:gd name="adj" fmla="val 12339"/>
            </a:avLst>
          </a:prstGeom>
          <a:solidFill>
            <a:srgbClr val="FFFFFF">
              <a:shade val="85000"/>
            </a:srgbClr>
          </a:solidFill>
          <a:ln>
            <a:noFill/>
          </a:ln>
          <a:effectLst/>
          <a:scene3d>
            <a:camera prst="orthographicFront"/>
            <a:lightRig rig="threePt" dir="t"/>
          </a:scene3d>
          <a:sp3d prstMaterial="matte"/>
          <a:extLst/>
        </p:spPr>
      </p:pic>
      <p:pic>
        <p:nvPicPr>
          <p:cNvPr id="9" name="Picture 5" descr="D:\0Projects\Microsoft\MMS facelift deck\images\MSB08_Freb_01.jpg"/>
          <p:cNvPicPr>
            <a:picLocks noChangeAspect="1" noChangeArrowheads="1"/>
          </p:cNvPicPr>
          <p:nvPr/>
        </p:nvPicPr>
        <p:blipFill rotWithShape="1">
          <a:blip r:embed="rId4">
            <a:extLst>
              <a:ext uri="{28A0092B-C50C-407E-A947-70E740481C1C}">
                <a14:useLocalDpi xmlns:a14="http://schemas.microsoft.com/office/drawing/2010/main" val="0"/>
              </a:ext>
            </a:extLst>
          </a:blip>
          <a:srcRect t="10081" b="15724"/>
          <a:stretch/>
        </p:blipFill>
        <p:spPr bwMode="auto">
          <a:xfrm>
            <a:off x="539553" y="5194618"/>
            <a:ext cx="2052735" cy="917624"/>
          </a:xfrm>
          <a:prstGeom prst="roundRect">
            <a:avLst>
              <a:gd name="adj" fmla="val 12339"/>
            </a:avLst>
          </a:prstGeom>
          <a:solidFill>
            <a:srgbClr val="FFFFFF">
              <a:shade val="85000"/>
            </a:srgbClr>
          </a:solidFill>
          <a:ln>
            <a:noFill/>
          </a:ln>
          <a:effectLst/>
          <a:extLst/>
        </p:spPr>
      </p:pic>
      <p:sp>
        <p:nvSpPr>
          <p:cNvPr id="10" name="Rectangle 9"/>
          <p:cNvSpPr/>
          <p:nvPr/>
        </p:nvSpPr>
        <p:spPr>
          <a:xfrm>
            <a:off x="2571726" y="3104373"/>
            <a:ext cx="1275286" cy="400110"/>
          </a:xfrm>
          <a:prstGeom prst="rect">
            <a:avLst/>
          </a:prstGeom>
        </p:spPr>
        <p:txBody>
          <a:bodyPr wrap="none">
            <a:spAutoFit/>
          </a:bodyPr>
          <a:lstStyle/>
          <a:p>
            <a:pPr lvl="0"/>
            <a:r>
              <a:rPr lang="en-US" sz="2000" b="1" dirty="0" smtClean="0">
                <a:solidFill>
                  <a:schemeClr val="bg1"/>
                </a:solidFill>
                <a:latin typeface="Segoe UI" pitchFamily="34" charset="0"/>
                <a:ea typeface="Segoe UI" pitchFamily="34" charset="0"/>
                <a:cs typeface="Segoe UI" pitchFamily="34" charset="0"/>
              </a:rPr>
              <a:t>Operator</a:t>
            </a:r>
          </a:p>
        </p:txBody>
      </p:sp>
      <p:sp>
        <p:nvSpPr>
          <p:cNvPr id="17" name="Rectangle 16"/>
          <p:cNvSpPr/>
          <p:nvPr/>
        </p:nvSpPr>
        <p:spPr>
          <a:xfrm>
            <a:off x="2557541" y="5534603"/>
            <a:ext cx="1419684" cy="400110"/>
          </a:xfrm>
          <a:prstGeom prst="rect">
            <a:avLst/>
          </a:prstGeom>
        </p:spPr>
        <p:txBody>
          <a:bodyPr wrap="none">
            <a:spAutoFit/>
          </a:bodyPr>
          <a:lstStyle/>
          <a:p>
            <a:pPr lvl="0"/>
            <a:r>
              <a:rPr lang="en-US" sz="2000" b="1" dirty="0" smtClean="0">
                <a:solidFill>
                  <a:schemeClr val="bg1"/>
                </a:solidFill>
                <a:latin typeface="Segoe UI" pitchFamily="34" charset="0"/>
                <a:ea typeface="Segoe UI" pitchFamily="34" charset="0"/>
                <a:cs typeface="Segoe UI" pitchFamily="34" charset="0"/>
              </a:rPr>
              <a:t>Developer</a:t>
            </a:r>
            <a:endParaRPr lang="en-US" sz="2000" b="1" dirty="0">
              <a:solidFill>
                <a:schemeClr val="bg1"/>
              </a:solidFill>
              <a:latin typeface="Segoe UI" pitchFamily="34" charset="0"/>
              <a:ea typeface="Segoe UI" pitchFamily="34" charset="0"/>
              <a:cs typeface="Segoe UI" pitchFamily="34" charset="0"/>
            </a:endParaRPr>
          </a:p>
        </p:txBody>
      </p:sp>
      <p:sp>
        <p:nvSpPr>
          <p:cNvPr id="20" name="Rectangle 19"/>
          <p:cNvSpPr/>
          <p:nvPr/>
        </p:nvSpPr>
        <p:spPr>
          <a:xfrm>
            <a:off x="2571725" y="4319037"/>
            <a:ext cx="903389" cy="400110"/>
          </a:xfrm>
          <a:prstGeom prst="rect">
            <a:avLst/>
          </a:prstGeom>
        </p:spPr>
        <p:txBody>
          <a:bodyPr wrap="none">
            <a:spAutoFit/>
          </a:bodyPr>
          <a:lstStyle/>
          <a:p>
            <a:pPr lvl="0"/>
            <a:r>
              <a:rPr lang="en-US" sz="2000" b="1" dirty="0">
                <a:solidFill>
                  <a:schemeClr val="bg1"/>
                </a:solidFill>
                <a:latin typeface="Segoe UI" pitchFamily="34" charset="0"/>
                <a:ea typeface="Segoe UI" pitchFamily="34" charset="0"/>
                <a:cs typeface="Segoe UI" pitchFamily="34" charset="0"/>
              </a:rPr>
              <a:t>IT </a:t>
            </a:r>
            <a:r>
              <a:rPr lang="en-US" sz="2000" b="1" dirty="0" smtClean="0">
                <a:solidFill>
                  <a:schemeClr val="bg1"/>
                </a:solidFill>
                <a:latin typeface="Segoe UI" pitchFamily="34" charset="0"/>
                <a:ea typeface="Segoe UI" pitchFamily="34" charset="0"/>
                <a:cs typeface="Segoe UI" pitchFamily="34" charset="0"/>
              </a:rPr>
              <a:t>Pro</a:t>
            </a:r>
            <a:endParaRPr lang="en-US" sz="2000" b="1" dirty="0">
              <a:solidFill>
                <a:schemeClr val="bg1"/>
              </a:solidFill>
              <a:latin typeface="Segoe UI" pitchFamily="34" charset="0"/>
              <a:ea typeface="Segoe UI" pitchFamily="34" charset="0"/>
              <a:cs typeface="Segoe UI" pitchFamily="34" charset="0"/>
            </a:endParaRPr>
          </a:p>
        </p:txBody>
      </p:sp>
      <p:pic>
        <p:nvPicPr>
          <p:cNvPr id="22" name="Picture 2" descr="D:\0Projects\Microsoft\MMS facelift deck\images\MSIT08_Opal_04.jpg"/>
          <p:cNvPicPr>
            <a:picLocks noChangeAspect="1" noChangeArrowheads="1"/>
          </p:cNvPicPr>
          <p:nvPr/>
        </p:nvPicPr>
        <p:blipFill rotWithShape="1">
          <a:blip r:embed="rId5">
            <a:extLst>
              <a:ext uri="{28A0092B-C50C-407E-A947-70E740481C1C}">
                <a14:useLocalDpi xmlns:a14="http://schemas.microsoft.com/office/drawing/2010/main" val="0"/>
              </a:ext>
            </a:extLst>
          </a:blip>
          <a:srcRect t="9572" b="8028"/>
          <a:stretch/>
        </p:blipFill>
        <p:spPr bwMode="auto">
          <a:xfrm>
            <a:off x="549081" y="3979054"/>
            <a:ext cx="2052735" cy="917613"/>
          </a:xfrm>
          <a:prstGeom prst="roundRect">
            <a:avLst>
              <a:gd name="adj" fmla="val 12339"/>
            </a:avLst>
          </a:prstGeom>
          <a:solidFill>
            <a:srgbClr val="FFFFFF">
              <a:shade val="85000"/>
            </a:srgbClr>
          </a:solidFill>
          <a:ln>
            <a:noFill/>
          </a:ln>
          <a:effectLst/>
          <a:extLst/>
        </p:spPr>
      </p:pic>
      <p:sp>
        <p:nvSpPr>
          <p:cNvPr id="21" name="Rounded Rectangle 20"/>
          <p:cNvSpPr/>
          <p:nvPr/>
        </p:nvSpPr>
        <p:spPr bwMode="auto">
          <a:xfrm>
            <a:off x="395536" y="1506754"/>
            <a:ext cx="8352928" cy="1130300"/>
          </a:xfrm>
          <a:prstGeom prst="roundRect">
            <a:avLst/>
          </a:prstGeom>
          <a:solidFill>
            <a:srgbClr val="0070C0"/>
          </a:solidFill>
          <a:ln>
            <a:solidFill>
              <a:schemeClr val="bg2"/>
            </a:solidFill>
            <a:headEnd type="none" w="med" len="med"/>
            <a:tailEnd type="none" w="med" len="med"/>
          </a:ln>
          <a:scene3d>
            <a:camera prst="orthographicFront"/>
            <a:lightRig rig="threePt" dir="t"/>
          </a:scene3d>
          <a:sp3d>
            <a:bevelT w="38100" h="25400"/>
          </a:sp3d>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gradFill>
                <a:gsLst>
                  <a:gs pos="0">
                    <a:srgbClr val="FFFFFF"/>
                  </a:gs>
                  <a:gs pos="100000">
                    <a:srgbClr val="FFFFFF"/>
                  </a:gs>
                </a:gsLst>
                <a:lin ang="5400000" scaled="0"/>
              </a:gradFill>
            </a:endParaRPr>
          </a:p>
        </p:txBody>
      </p:sp>
      <p:sp>
        <p:nvSpPr>
          <p:cNvPr id="24" name="Rectangle 23"/>
          <p:cNvSpPr/>
          <p:nvPr/>
        </p:nvSpPr>
        <p:spPr>
          <a:xfrm>
            <a:off x="2542105" y="1887239"/>
            <a:ext cx="2659702" cy="400110"/>
          </a:xfrm>
          <a:prstGeom prst="rect">
            <a:avLst/>
          </a:prstGeom>
        </p:spPr>
        <p:txBody>
          <a:bodyPr wrap="none">
            <a:spAutoFit/>
          </a:bodyPr>
          <a:lstStyle/>
          <a:p>
            <a:pPr lvl="0"/>
            <a:r>
              <a:rPr lang="en-US" sz="2000" b="1" dirty="0">
                <a:solidFill>
                  <a:schemeClr val="bg1"/>
                </a:solidFill>
                <a:latin typeface="Segoe UI" pitchFamily="34" charset="0"/>
                <a:ea typeface="Segoe UI" pitchFamily="34" charset="0"/>
                <a:cs typeface="Segoe UI" pitchFamily="34" charset="0"/>
              </a:rPr>
              <a:t>IT Business </a:t>
            </a:r>
            <a:r>
              <a:rPr lang="en-US" sz="2000" b="1" dirty="0" smtClean="0">
                <a:solidFill>
                  <a:schemeClr val="bg1"/>
                </a:solidFill>
                <a:latin typeface="Segoe UI" pitchFamily="34" charset="0"/>
                <a:ea typeface="Segoe UI" pitchFamily="34" charset="0"/>
                <a:cs typeface="Segoe UI" pitchFamily="34" charset="0"/>
              </a:rPr>
              <a:t>Manager</a:t>
            </a:r>
            <a:endParaRPr lang="en-US" sz="2000" b="1" dirty="0">
              <a:solidFill>
                <a:schemeClr val="bg1"/>
              </a:solidFill>
              <a:latin typeface="Segoe UI" pitchFamily="34" charset="0"/>
              <a:ea typeface="Segoe UI" pitchFamily="34" charset="0"/>
              <a:cs typeface="Segoe UI" pitchFamily="34" charset="0"/>
            </a:endParaRPr>
          </a:p>
        </p:txBody>
      </p:sp>
      <p:pic>
        <p:nvPicPr>
          <p:cNvPr id="25" name="Picture 3" descr="D:\0Projects\Microsoft\MMS facelift deck\images\MSB08_Sherman_01.jpg"/>
          <p:cNvPicPr>
            <a:picLocks noChangeAspect="1" noChangeArrowheads="1"/>
          </p:cNvPicPr>
          <p:nvPr/>
        </p:nvPicPr>
        <p:blipFill rotWithShape="1">
          <a:blip r:embed="rId6">
            <a:extLst>
              <a:ext uri="{28A0092B-C50C-407E-A947-70E740481C1C}">
                <a14:useLocalDpi xmlns:a14="http://schemas.microsoft.com/office/drawing/2010/main" val="0"/>
              </a:ext>
            </a:extLst>
          </a:blip>
          <a:srcRect t="8078" b="9907"/>
          <a:stretch/>
        </p:blipFill>
        <p:spPr bwMode="auto">
          <a:xfrm>
            <a:off x="549082" y="1549239"/>
            <a:ext cx="2052735" cy="917535"/>
          </a:xfrm>
          <a:prstGeom prst="roundRect">
            <a:avLst>
              <a:gd name="adj" fmla="val 12339"/>
            </a:avLst>
          </a:prstGeom>
          <a:solidFill>
            <a:srgbClr val="FFFFFF">
              <a:shade val="85000"/>
            </a:srgbClr>
          </a:solidFill>
          <a:ln>
            <a:noFill/>
          </a:ln>
          <a:effectLst/>
          <a:extLst/>
        </p:spPr>
      </p:pic>
      <p:sp>
        <p:nvSpPr>
          <p:cNvPr id="15" name="Rounded Rectangle 14"/>
          <p:cNvSpPr>
            <a:spLocks noChangeAspect="1"/>
          </p:cNvSpPr>
          <p:nvPr/>
        </p:nvSpPr>
        <p:spPr bwMode="auto">
          <a:xfrm>
            <a:off x="251520" y="1343025"/>
            <a:ext cx="8640959" cy="5038726"/>
          </a:xfrm>
          <a:prstGeom prst="roundRect">
            <a:avLst>
              <a:gd name="adj" fmla="val 3346"/>
            </a:avLst>
          </a:prstGeom>
          <a:noFill/>
          <a:ln w="9525" cap="flat" cmpd="sng" algn="ctr">
            <a:solidFill>
              <a:schemeClr val="bg2"/>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a:ln>
                <a:noFill/>
              </a:ln>
              <a:gradFill>
                <a:gsLst>
                  <a:gs pos="0">
                    <a:srgbClr val="FFFFFF"/>
                  </a:gs>
                  <a:gs pos="100000">
                    <a:srgbClr val="FFFFFF"/>
                  </a:gs>
                </a:gsLst>
                <a:lin ang="5400000" scaled="0"/>
              </a:gradFill>
              <a:effectLst/>
              <a:uLnTx/>
              <a:uFillTx/>
              <a:latin typeface="Segoe"/>
              <a:ea typeface="+mn-ea"/>
              <a:cs typeface="+mn-cs"/>
            </a:endParaRPr>
          </a:p>
        </p:txBody>
      </p:sp>
      <p:sp>
        <p:nvSpPr>
          <p:cNvPr id="2" name="Rectangle 1"/>
          <p:cNvSpPr/>
          <p:nvPr/>
        </p:nvSpPr>
        <p:spPr>
          <a:xfrm>
            <a:off x="5403623" y="1748731"/>
            <a:ext cx="2608663" cy="646331"/>
          </a:xfrm>
          <a:prstGeom prst="rect">
            <a:avLst/>
          </a:prstGeom>
        </p:spPr>
        <p:txBody>
          <a:bodyPr wrap="none">
            <a:spAutoFit/>
          </a:bodyPr>
          <a:lstStyle/>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Visibility and Insight</a:t>
            </a:r>
          </a:p>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Reporting </a:t>
            </a:r>
            <a:r>
              <a:rPr lang="en-US" dirty="0">
                <a:solidFill>
                  <a:schemeClr val="bg1"/>
                </a:solidFill>
                <a:latin typeface="Segoe UI" pitchFamily="34" charset="0"/>
                <a:ea typeface="Segoe UI" pitchFamily="34" charset="0"/>
                <a:cs typeface="Segoe UI" pitchFamily="34" charset="0"/>
              </a:rPr>
              <a:t>&amp; </a:t>
            </a:r>
            <a:r>
              <a:rPr lang="en-US" dirty="0" smtClean="0">
                <a:solidFill>
                  <a:schemeClr val="bg1"/>
                </a:solidFill>
                <a:latin typeface="Segoe UI" pitchFamily="34" charset="0"/>
                <a:ea typeface="Segoe UI" pitchFamily="34" charset="0"/>
                <a:cs typeface="Segoe UI" pitchFamily="34" charset="0"/>
              </a:rPr>
              <a:t>Analysis</a:t>
            </a:r>
          </a:p>
        </p:txBody>
      </p:sp>
      <p:sp>
        <p:nvSpPr>
          <p:cNvPr id="3" name="Rectangle 2"/>
          <p:cNvSpPr/>
          <p:nvPr/>
        </p:nvSpPr>
        <p:spPr>
          <a:xfrm>
            <a:off x="5403624" y="2809832"/>
            <a:ext cx="1803058" cy="923330"/>
          </a:xfrm>
          <a:prstGeom prst="rect">
            <a:avLst/>
          </a:prstGeom>
        </p:spPr>
        <p:txBody>
          <a:bodyPr wrap="none">
            <a:spAutoFit/>
          </a:bodyPr>
          <a:lstStyle/>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Initiate</a:t>
            </a:r>
          </a:p>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Monitor</a:t>
            </a:r>
          </a:p>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Troubleshoot</a:t>
            </a:r>
            <a:endParaRPr lang="en-US" dirty="0">
              <a:solidFill>
                <a:schemeClr val="bg1"/>
              </a:solidFill>
              <a:latin typeface="Segoe UI" pitchFamily="34" charset="0"/>
              <a:ea typeface="Segoe UI" pitchFamily="34" charset="0"/>
              <a:cs typeface="Segoe UI" pitchFamily="34" charset="0"/>
            </a:endParaRPr>
          </a:p>
        </p:txBody>
      </p:sp>
      <p:sp>
        <p:nvSpPr>
          <p:cNvPr id="5" name="Rectangle 4"/>
          <p:cNvSpPr/>
          <p:nvPr/>
        </p:nvSpPr>
        <p:spPr>
          <a:xfrm>
            <a:off x="5403624" y="4170752"/>
            <a:ext cx="2839495" cy="646331"/>
          </a:xfrm>
          <a:prstGeom prst="rect">
            <a:avLst/>
          </a:prstGeom>
        </p:spPr>
        <p:txBody>
          <a:bodyPr wrap="none">
            <a:spAutoFit/>
          </a:bodyPr>
          <a:lstStyle/>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Authoring</a:t>
            </a:r>
          </a:p>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Testing and Debugging</a:t>
            </a:r>
          </a:p>
        </p:txBody>
      </p:sp>
      <p:sp>
        <p:nvSpPr>
          <p:cNvPr id="6" name="Rectangle 5"/>
          <p:cNvSpPr/>
          <p:nvPr/>
        </p:nvSpPr>
        <p:spPr>
          <a:xfrm>
            <a:off x="5403623" y="5373961"/>
            <a:ext cx="3403111" cy="646331"/>
          </a:xfrm>
          <a:prstGeom prst="rect">
            <a:avLst/>
          </a:prstGeom>
        </p:spPr>
        <p:txBody>
          <a:bodyPr wrap="none">
            <a:spAutoFit/>
          </a:bodyPr>
          <a:lstStyle/>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Application integration</a:t>
            </a:r>
          </a:p>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Create &amp; Extend Integrations</a:t>
            </a:r>
            <a:endParaRPr lang="en-US"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36979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0631" y="354525"/>
            <a:ext cx="8229600" cy="1143000"/>
          </a:xfrm>
        </p:spPr>
        <p:txBody>
          <a:bodyPr>
            <a:normAutofit/>
          </a:bodyPr>
          <a:lstStyle/>
          <a:p>
            <a:r>
              <a:rPr lang="en-US" sz="3200" dirty="0" smtClean="0"/>
              <a:t>Orchestrator System Requirements</a:t>
            </a:r>
            <a:endParaRPr lang="en-US" sz="3200" dirty="0"/>
          </a:p>
        </p:txBody>
      </p:sp>
      <p:sp>
        <p:nvSpPr>
          <p:cNvPr id="4" name="Rectangle 3"/>
          <p:cNvSpPr/>
          <p:nvPr/>
        </p:nvSpPr>
        <p:spPr bwMode="auto">
          <a:xfrm>
            <a:off x="4647437" y="2529238"/>
            <a:ext cx="4078239" cy="3832061"/>
          </a:xfrm>
          <a:prstGeom prst="rect">
            <a:avLst/>
          </a:prstGeom>
          <a:solidFill>
            <a:srgbClr val="000000">
              <a:alpha val="50000"/>
            </a:srgbClr>
          </a:solidFill>
          <a:ln w="25400" cap="flat" cmpd="sng" algn="ctr">
            <a:noFill/>
            <a:prstDash val="solid"/>
          </a:ln>
          <a:effectLst/>
        </p:spPr>
        <p:txBody>
          <a:bodyPr wrap="square" tIns="91440"/>
          <a:lstStyle/>
          <a:p>
            <a:pPr marL="285750" indent="-285750">
              <a:lnSpc>
                <a:spcPct val="90000"/>
              </a:lnSpc>
              <a:spcBef>
                <a:spcPts val="1200"/>
              </a:spcBef>
              <a:buSzPct val="100000"/>
              <a:buFont typeface="Arial" pitchFamily="34" charset="0"/>
              <a:buChar char="•"/>
            </a:pPr>
            <a:r>
              <a:rPr lang="en-US" kern="0" dirty="0" err="1" smtClean="0">
                <a:gradFill>
                  <a:gsLst>
                    <a:gs pos="0">
                      <a:srgbClr val="FFFFFF"/>
                    </a:gs>
                    <a:gs pos="86000">
                      <a:srgbClr val="FFFFFF"/>
                    </a:gs>
                  </a:gsLst>
                  <a:lin ang="5400000" scaled="0"/>
                </a:gradFill>
                <a:latin typeface="Segoe UI"/>
              </a:rPr>
              <a:t>Datastore</a:t>
            </a:r>
            <a:r>
              <a:rPr lang="en-US" kern="0" dirty="0" smtClean="0">
                <a:gradFill>
                  <a:gsLst>
                    <a:gs pos="0">
                      <a:srgbClr val="FFFFFF"/>
                    </a:gs>
                    <a:gs pos="86000">
                      <a:srgbClr val="FFFFFF"/>
                    </a:gs>
                  </a:gsLst>
                  <a:lin ang="5400000" scaled="0"/>
                </a:gradFill>
                <a:latin typeface="Segoe UI"/>
              </a:rPr>
              <a:t> </a:t>
            </a:r>
            <a:endParaRPr lang="en-US" kern="0" dirty="0">
              <a:gradFill>
                <a:gsLst>
                  <a:gs pos="0">
                    <a:srgbClr val="FFFFFF"/>
                  </a:gs>
                  <a:gs pos="86000">
                    <a:srgbClr val="FFFFFF"/>
                  </a:gs>
                </a:gsLst>
                <a:lin ang="5400000" scaled="0"/>
              </a:gradFill>
              <a:latin typeface="Segoe UI"/>
            </a:endParaRPr>
          </a:p>
          <a:p>
            <a:pPr marL="742932" lvl="1" indent="-285750">
              <a:lnSpc>
                <a:spcPct val="90000"/>
              </a:lnSpc>
              <a:spcBef>
                <a:spcPts val="1200"/>
              </a:spcBef>
              <a:buSzPct val="100000"/>
              <a:buFont typeface="Arial" pitchFamily="34" charset="0"/>
              <a:buChar char="•"/>
            </a:pPr>
            <a:r>
              <a:rPr lang="en-US" kern="0" dirty="0">
                <a:gradFill>
                  <a:gsLst>
                    <a:gs pos="0">
                      <a:srgbClr val="FFFFFF"/>
                    </a:gs>
                    <a:gs pos="86000">
                      <a:srgbClr val="FFFFFF"/>
                    </a:gs>
                  </a:gsLst>
                  <a:lin ang="5400000" scaled="0"/>
                </a:gradFill>
                <a:latin typeface="Segoe UI"/>
              </a:rPr>
              <a:t>Local or Remote Instance</a:t>
            </a:r>
          </a:p>
          <a:p>
            <a:pPr marL="742932" lvl="1" indent="-285750">
              <a:lnSpc>
                <a:spcPct val="90000"/>
              </a:lnSpc>
              <a:spcBef>
                <a:spcPts val="1200"/>
              </a:spcBef>
              <a:buSzPct val="100000"/>
              <a:buFont typeface="Arial" pitchFamily="34" charset="0"/>
              <a:buChar char="•"/>
            </a:pPr>
            <a:r>
              <a:rPr lang="en-US" kern="0" dirty="0">
                <a:gradFill>
                  <a:gsLst>
                    <a:gs pos="0">
                      <a:srgbClr val="FFFFFF"/>
                    </a:gs>
                    <a:gs pos="86000">
                      <a:srgbClr val="FFFFFF"/>
                    </a:gs>
                  </a:gsLst>
                  <a:lin ang="5400000" scaled="0"/>
                </a:gradFill>
                <a:latin typeface="Segoe UI"/>
              </a:rPr>
              <a:t>Windows or SQL authentication</a:t>
            </a:r>
          </a:p>
          <a:p>
            <a:pPr marL="28575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Scale and Performance through SQL</a:t>
            </a:r>
          </a:p>
          <a:p>
            <a:pPr marL="285750" indent="-285750">
              <a:lnSpc>
                <a:spcPct val="90000"/>
              </a:lnSpc>
              <a:spcBef>
                <a:spcPts val="1200"/>
              </a:spcBef>
              <a:buSzPct val="100000"/>
              <a:buFont typeface="Arial" pitchFamily="34" charset="0"/>
              <a:buChar char="•"/>
            </a:pPr>
            <a:endParaRPr lang="en-US" kern="0" dirty="0">
              <a:gradFill>
                <a:gsLst>
                  <a:gs pos="0">
                    <a:srgbClr val="FFFFFF"/>
                  </a:gs>
                  <a:gs pos="86000">
                    <a:srgbClr val="FFFFFF"/>
                  </a:gs>
                </a:gsLst>
                <a:lin ang="5400000" scaled="0"/>
              </a:gradFill>
              <a:latin typeface="Segoe UI"/>
            </a:endParaRPr>
          </a:p>
          <a:p>
            <a:pPr marL="285750" indent="-285750">
              <a:lnSpc>
                <a:spcPct val="90000"/>
              </a:lnSpc>
              <a:spcBef>
                <a:spcPts val="1200"/>
              </a:spcBef>
              <a:buSzPct val="100000"/>
              <a:buFont typeface="Arial" pitchFamily="34" charset="0"/>
              <a:buChar char="•"/>
            </a:pPr>
            <a:endParaRPr lang="en-US" kern="0" dirty="0">
              <a:gradFill>
                <a:gsLst>
                  <a:gs pos="0">
                    <a:srgbClr val="FFFFFF"/>
                  </a:gs>
                  <a:gs pos="86000">
                    <a:srgbClr val="FFFFFF"/>
                  </a:gs>
                </a:gsLst>
                <a:lin ang="5400000" scaled="0"/>
              </a:gradFill>
              <a:latin typeface="Segoe UI"/>
            </a:endParaRPr>
          </a:p>
          <a:p>
            <a:pPr lvl="1"/>
            <a:endParaRPr lang="en-US" sz="2000" dirty="0"/>
          </a:p>
        </p:txBody>
      </p:sp>
      <p:sp>
        <p:nvSpPr>
          <p:cNvPr id="5" name="Rectangle 4"/>
          <p:cNvSpPr/>
          <p:nvPr/>
        </p:nvSpPr>
        <p:spPr bwMode="auto">
          <a:xfrm>
            <a:off x="398082" y="2529238"/>
            <a:ext cx="4078239" cy="3832061"/>
          </a:xfrm>
          <a:prstGeom prst="rect">
            <a:avLst/>
          </a:prstGeom>
          <a:solidFill>
            <a:srgbClr val="000000">
              <a:alpha val="50000"/>
            </a:srgbClr>
          </a:solidFill>
          <a:ln w="25400" cap="flat" cmpd="sng" algn="ctr">
            <a:noFill/>
            <a:prstDash val="solid"/>
          </a:ln>
          <a:effectLst/>
        </p:spPr>
        <p:txBody>
          <a:bodyPr wrap="square" tIns="91440"/>
          <a:lstStyle/>
          <a:p>
            <a:pPr marL="285750" lvl="0" indent="-285750">
              <a:lnSpc>
                <a:spcPct val="90000"/>
              </a:lnSpc>
              <a:spcBef>
                <a:spcPts val="1200"/>
              </a:spcBef>
              <a:buSzPct val="100000"/>
              <a:buFont typeface="Arial" pitchFamily="34" charset="0"/>
              <a:buChar char="•"/>
            </a:pPr>
            <a:r>
              <a:rPr lang="en-US" kern="0" dirty="0" smtClean="0">
                <a:gradFill>
                  <a:gsLst>
                    <a:gs pos="0">
                      <a:srgbClr val="FFFFFF"/>
                    </a:gs>
                    <a:gs pos="86000">
                      <a:srgbClr val="FFFFFF"/>
                    </a:gs>
                  </a:gsLst>
                  <a:lin ang="5400000" scaled="0"/>
                </a:gradFill>
                <a:latin typeface="Segoe UI"/>
              </a:rPr>
              <a:t>Compute Resources - 2GB RAM, 200MB </a:t>
            </a:r>
            <a:r>
              <a:rPr lang="en-US" kern="0" dirty="0">
                <a:gradFill>
                  <a:gsLst>
                    <a:gs pos="0">
                      <a:srgbClr val="FFFFFF"/>
                    </a:gs>
                    <a:gs pos="86000">
                      <a:srgbClr val="FFFFFF"/>
                    </a:gs>
                  </a:gsLst>
                  <a:lin ang="5400000" scaled="0"/>
                </a:gradFill>
                <a:latin typeface="Segoe UI"/>
              </a:rPr>
              <a:t>disk </a:t>
            </a:r>
            <a:r>
              <a:rPr lang="en-US" kern="0" dirty="0" smtClean="0">
                <a:gradFill>
                  <a:gsLst>
                    <a:gs pos="0">
                      <a:srgbClr val="FFFFFF"/>
                    </a:gs>
                    <a:gs pos="86000">
                      <a:srgbClr val="FFFFFF"/>
                    </a:gs>
                  </a:gsLst>
                  <a:lin ang="5400000" scaled="0"/>
                </a:gradFill>
                <a:latin typeface="Segoe UI"/>
              </a:rPr>
              <a:t>space and Dual </a:t>
            </a:r>
            <a:r>
              <a:rPr lang="en-US" kern="0" dirty="0">
                <a:gradFill>
                  <a:gsLst>
                    <a:gs pos="0">
                      <a:srgbClr val="FFFFFF"/>
                    </a:gs>
                    <a:gs pos="86000">
                      <a:srgbClr val="FFFFFF"/>
                    </a:gs>
                  </a:gsLst>
                  <a:lin ang="5400000" scaled="0"/>
                </a:gradFill>
                <a:latin typeface="Segoe UI"/>
              </a:rPr>
              <a:t>Core </a:t>
            </a:r>
            <a:r>
              <a:rPr lang="en-US" kern="0" dirty="0" smtClean="0">
                <a:gradFill>
                  <a:gsLst>
                    <a:gs pos="0">
                      <a:srgbClr val="FFFFFF"/>
                    </a:gs>
                    <a:gs pos="86000">
                      <a:srgbClr val="FFFFFF"/>
                    </a:gs>
                  </a:gsLst>
                  <a:lin ang="5400000" scaled="0"/>
                </a:gradFill>
                <a:latin typeface="Segoe UI"/>
              </a:rPr>
              <a:t>CPU minimums</a:t>
            </a:r>
          </a:p>
          <a:p>
            <a:pPr marL="285750" indent="-285750">
              <a:lnSpc>
                <a:spcPct val="90000"/>
              </a:lnSpc>
              <a:spcBef>
                <a:spcPts val="1200"/>
              </a:spcBef>
              <a:buSzPct val="100000"/>
              <a:buFont typeface="Arial" pitchFamily="34" charset="0"/>
              <a:buChar char="•"/>
            </a:pPr>
            <a:r>
              <a:rPr lang="en-US" kern="0" dirty="0" err="1">
                <a:gradFill>
                  <a:gsLst>
                    <a:gs pos="0">
                      <a:srgbClr val="FFFFFF"/>
                    </a:gs>
                    <a:gs pos="86000">
                      <a:srgbClr val="FFFFFF"/>
                    </a:gs>
                  </a:gsLst>
                  <a:lin ang="5400000" scaled="0"/>
                </a:gradFill>
                <a:latin typeface="Segoe UI"/>
              </a:rPr>
              <a:t>.Net</a:t>
            </a:r>
            <a:r>
              <a:rPr lang="en-US" kern="0" dirty="0">
                <a:gradFill>
                  <a:gsLst>
                    <a:gs pos="0">
                      <a:srgbClr val="FFFFFF"/>
                    </a:gs>
                    <a:gs pos="86000">
                      <a:srgbClr val="FFFFFF"/>
                    </a:gs>
                  </a:gsLst>
                  <a:lin ang="5400000" scaled="0"/>
                </a:gradFill>
                <a:latin typeface="Segoe UI"/>
              </a:rPr>
              <a:t> 4.0 installed on Server</a:t>
            </a:r>
          </a:p>
          <a:p>
            <a:pPr marL="285750" indent="-285750">
              <a:lnSpc>
                <a:spcPct val="90000"/>
              </a:lnSpc>
              <a:spcBef>
                <a:spcPts val="1200"/>
              </a:spcBef>
              <a:buSzPct val="100000"/>
              <a:buFont typeface="Arial" pitchFamily="34" charset="0"/>
              <a:buChar char="•"/>
            </a:pPr>
            <a:r>
              <a:rPr lang="en-US" kern="0" dirty="0">
                <a:gradFill>
                  <a:gsLst>
                    <a:gs pos="0">
                      <a:srgbClr val="FFFFFF"/>
                    </a:gs>
                    <a:gs pos="86000">
                      <a:srgbClr val="FFFFFF"/>
                    </a:gs>
                  </a:gsLst>
                  <a:lin ang="5400000" scaled="0"/>
                </a:gradFill>
                <a:latin typeface="Segoe UI"/>
              </a:rPr>
              <a:t>IIS role enabled for the Orchestration Console</a:t>
            </a:r>
          </a:p>
          <a:p>
            <a:pPr marL="285750" indent="-285750">
              <a:lnSpc>
                <a:spcPct val="90000"/>
              </a:lnSpc>
              <a:spcBef>
                <a:spcPts val="1200"/>
              </a:spcBef>
              <a:buSzPct val="100000"/>
              <a:buFont typeface="Arial" pitchFamily="34" charset="0"/>
              <a:buChar char="•"/>
            </a:pPr>
            <a:endParaRPr lang="en-US" kern="0" dirty="0">
              <a:gradFill>
                <a:gsLst>
                  <a:gs pos="0">
                    <a:srgbClr val="FFFFFF"/>
                  </a:gs>
                  <a:gs pos="86000">
                    <a:srgbClr val="FFFFFF"/>
                  </a:gs>
                </a:gsLst>
                <a:lin ang="5400000" scaled="0"/>
              </a:gradFill>
              <a:latin typeface="Segoe UI"/>
            </a:endParaRPr>
          </a:p>
          <a:p>
            <a:pPr marL="285750" marR="0" lvl="0" indent="-285750" defTabSz="914363" eaLnBrk="1" fontAlgn="auto" latinLnBrk="0" hangingPunct="1">
              <a:lnSpc>
                <a:spcPct val="90000"/>
              </a:lnSpc>
              <a:spcBef>
                <a:spcPts val="1200"/>
              </a:spcBef>
              <a:spcAft>
                <a:spcPts val="0"/>
              </a:spcAft>
              <a:buClrTx/>
              <a:buSzPct val="100000"/>
              <a:buFont typeface="Arial" pitchFamily="34" charset="0"/>
              <a:buChar char="•"/>
              <a:tabLst/>
              <a:defRPr/>
            </a:pPr>
            <a:endParaRPr kumimoji="0" lang="en-US" b="0" i="0" u="none" strike="noStrike" kern="0" cap="none" spc="0" normalizeH="0" baseline="0" noProof="0" dirty="0">
              <a:ln>
                <a:noFill/>
              </a:ln>
              <a:gradFill>
                <a:gsLst>
                  <a:gs pos="0">
                    <a:srgbClr val="FFFFFF"/>
                  </a:gs>
                  <a:gs pos="86000">
                    <a:srgbClr val="FFFFFF"/>
                  </a:gs>
                </a:gsLst>
                <a:lin ang="5400000" scaled="0"/>
              </a:gradFill>
              <a:effectLst/>
              <a:uLnTx/>
              <a:uFillTx/>
              <a:latin typeface="Segoe UI"/>
            </a:endParaRPr>
          </a:p>
        </p:txBody>
      </p:sp>
      <p:sp>
        <p:nvSpPr>
          <p:cNvPr id="6" name="Rectangle 5"/>
          <p:cNvSpPr/>
          <p:nvPr/>
        </p:nvSpPr>
        <p:spPr bwMode="auto">
          <a:xfrm>
            <a:off x="398082" y="2043462"/>
            <a:ext cx="4078239" cy="507831"/>
          </a:xfrm>
          <a:prstGeom prst="rect">
            <a:avLst/>
          </a:prstGeom>
          <a:ln/>
        </p:spPr>
        <p:style>
          <a:lnRef idx="1">
            <a:schemeClr val="accent3"/>
          </a:lnRef>
          <a:fillRef idx="3">
            <a:schemeClr val="accent3"/>
          </a:fillRef>
          <a:effectRef idx="2">
            <a:schemeClr val="accent3"/>
          </a:effectRef>
          <a:fontRef idx="minor">
            <a:schemeClr val="lt1"/>
          </a:fontRef>
        </p:style>
        <p:txBody>
          <a:bodyPr wrap="square" tIns="182880">
            <a:spAutoFit/>
          </a:bodyPr>
          <a:lstStyle/>
          <a:p>
            <a:pPr lvl="0" algn="ctr">
              <a:lnSpc>
                <a:spcPct val="90000"/>
              </a:lnSpc>
              <a:spcBef>
                <a:spcPct val="20000"/>
              </a:spcBef>
              <a:buSzPct val="100000"/>
            </a:pPr>
            <a:r>
              <a:rPr lang="en-US" sz="2000" i="1" kern="0" dirty="0" smtClean="0">
                <a:gradFill>
                  <a:gsLst>
                    <a:gs pos="0">
                      <a:srgbClr val="FFFFFF"/>
                    </a:gs>
                    <a:gs pos="86000">
                      <a:srgbClr val="FFFFFF"/>
                    </a:gs>
                  </a:gsLst>
                  <a:lin ang="5400000" scaled="0"/>
                </a:gradFill>
                <a:latin typeface="Segoe UI"/>
              </a:rPr>
              <a:t>Industry Standard</a:t>
            </a:r>
            <a:endParaRPr lang="en-US" sz="2000" i="1" kern="0" dirty="0">
              <a:gradFill>
                <a:gsLst>
                  <a:gs pos="0">
                    <a:srgbClr val="FFFFFF"/>
                  </a:gs>
                  <a:gs pos="86000">
                    <a:srgbClr val="FFFFFF"/>
                  </a:gs>
                </a:gsLst>
                <a:lin ang="5400000" scaled="0"/>
              </a:gradFill>
              <a:latin typeface="Segoe UI"/>
            </a:endParaRPr>
          </a:p>
        </p:txBody>
      </p:sp>
      <p:sp>
        <p:nvSpPr>
          <p:cNvPr id="7" name="Rectangle 6"/>
          <p:cNvSpPr/>
          <p:nvPr/>
        </p:nvSpPr>
        <p:spPr bwMode="auto">
          <a:xfrm>
            <a:off x="4647436" y="2043462"/>
            <a:ext cx="4078239" cy="507831"/>
          </a:xfrm>
          <a:prstGeom prst="rect">
            <a:avLst/>
          </a:prstGeom>
          <a:ln/>
        </p:spPr>
        <p:style>
          <a:lnRef idx="1">
            <a:schemeClr val="accent2"/>
          </a:lnRef>
          <a:fillRef idx="3">
            <a:schemeClr val="accent2"/>
          </a:fillRef>
          <a:effectRef idx="2">
            <a:schemeClr val="accent2"/>
          </a:effectRef>
          <a:fontRef idx="minor">
            <a:schemeClr val="lt1"/>
          </a:fontRef>
        </p:style>
        <p:txBody>
          <a:bodyPr wrap="square" tIns="182880">
            <a:spAutoFit/>
          </a:bodyPr>
          <a:lstStyle/>
          <a:p>
            <a:pPr lvl="0" algn="ctr">
              <a:lnSpc>
                <a:spcPct val="90000"/>
              </a:lnSpc>
              <a:spcBef>
                <a:spcPct val="20000"/>
              </a:spcBef>
              <a:buSzPct val="100000"/>
            </a:pPr>
            <a:r>
              <a:rPr lang="en-US" sz="2000" i="1" kern="0" dirty="0" smtClean="0">
                <a:gradFill>
                  <a:gsLst>
                    <a:gs pos="0">
                      <a:srgbClr val="FFFFFF"/>
                    </a:gs>
                    <a:gs pos="86000">
                      <a:srgbClr val="FFFFFF"/>
                    </a:gs>
                  </a:gsLst>
                  <a:lin ang="5400000" scaled="0"/>
                </a:gradFill>
                <a:latin typeface="Segoe UI"/>
              </a:rPr>
              <a:t>Available and Scalable</a:t>
            </a:r>
            <a:endParaRPr lang="en-US" sz="2000" i="1" kern="0" dirty="0">
              <a:gradFill>
                <a:gsLst>
                  <a:gs pos="0">
                    <a:srgbClr val="FFFFFF"/>
                  </a:gs>
                  <a:gs pos="86000">
                    <a:srgbClr val="FFFFFF"/>
                  </a:gs>
                </a:gsLst>
                <a:lin ang="5400000" scaled="0"/>
              </a:gradFill>
              <a:latin typeface="Segoe UI"/>
            </a:endParaRPr>
          </a:p>
        </p:txBody>
      </p:sp>
      <p:sp>
        <p:nvSpPr>
          <p:cNvPr id="8" name="Rounded Rectangle 7"/>
          <p:cNvSpPr/>
          <p:nvPr/>
        </p:nvSpPr>
        <p:spPr bwMode="auto">
          <a:xfrm>
            <a:off x="398082" y="1624360"/>
            <a:ext cx="4078239" cy="533400"/>
          </a:xfrm>
          <a:prstGeom prst="roundRect">
            <a:avLst>
              <a:gd name="adj" fmla="val 2264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ct val="0"/>
              </a:spcAft>
            </a:pPr>
            <a:r>
              <a:rPr lang="en-US" sz="2800" kern="0" dirty="0" smtClean="0">
                <a:gradFill>
                  <a:gsLst>
                    <a:gs pos="0">
                      <a:srgbClr val="FFFFFF"/>
                    </a:gs>
                    <a:gs pos="100000">
                      <a:srgbClr val="FFFFFF"/>
                    </a:gs>
                  </a:gsLst>
                  <a:lin ang="5400000" scaled="0"/>
                </a:gradFill>
                <a:latin typeface="Segoe UI"/>
              </a:rPr>
              <a:t>Best in Class Foundation</a:t>
            </a:r>
            <a:endParaRPr lang="en-US" sz="2800" kern="0" dirty="0">
              <a:gradFill>
                <a:gsLst>
                  <a:gs pos="0">
                    <a:srgbClr val="FFFFFF"/>
                  </a:gs>
                  <a:gs pos="100000">
                    <a:srgbClr val="FFFFFF"/>
                  </a:gs>
                </a:gsLst>
                <a:lin ang="5400000" scaled="0"/>
              </a:gradFill>
              <a:latin typeface="Segoe UI"/>
            </a:endParaRPr>
          </a:p>
        </p:txBody>
      </p:sp>
      <p:sp>
        <p:nvSpPr>
          <p:cNvPr id="9" name="Rounded Rectangle 8"/>
          <p:cNvSpPr/>
          <p:nvPr/>
        </p:nvSpPr>
        <p:spPr bwMode="auto">
          <a:xfrm>
            <a:off x="4647437" y="1624360"/>
            <a:ext cx="4078239" cy="533400"/>
          </a:xfrm>
          <a:prstGeom prst="roundRect">
            <a:avLst>
              <a:gd name="adj" fmla="val 2862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ct val="0"/>
              </a:spcAft>
            </a:pPr>
            <a:r>
              <a:rPr lang="en-US" sz="2800" kern="0" dirty="0" smtClean="0">
                <a:gradFill>
                  <a:gsLst>
                    <a:gs pos="0">
                      <a:srgbClr val="FFFFFF"/>
                    </a:gs>
                    <a:gs pos="100000">
                      <a:srgbClr val="FFFFFF"/>
                    </a:gs>
                  </a:gsLst>
                  <a:lin ang="5400000" scaled="0"/>
                </a:gradFill>
                <a:latin typeface="Segoe UI"/>
              </a:rPr>
              <a:t>Best in Class Platform</a:t>
            </a:r>
            <a:endParaRPr lang="en-US" sz="2800" kern="0" dirty="0">
              <a:gradFill>
                <a:gsLst>
                  <a:gs pos="0">
                    <a:srgbClr val="FFFFFF"/>
                  </a:gs>
                  <a:gs pos="100000">
                    <a:srgbClr val="FFFFFF"/>
                  </a:gs>
                </a:gsLst>
                <a:lin ang="5400000" scaled="0"/>
              </a:gradFill>
              <a:latin typeface="Segoe UI"/>
            </a:endParaRPr>
          </a:p>
        </p:txBody>
      </p:sp>
      <p:pic>
        <p:nvPicPr>
          <p:cNvPr id="10" name="Picture 4" descr="C:\userdata\PowerPoint Content\DVD_Art_Sept-2-2010\Logos\Windows 7\_Windows 7 (brand)\Windows7_h_rgb_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9045" y="5731216"/>
            <a:ext cx="2330631" cy="42207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C:\userdata\PowerPoint Content\DVD_Art_Sept-2-2010\Logos\Windows Server 2008\2008 R2\Windows Server 2008 R2\windows server 2008 r2 rev h n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340" y="4918731"/>
            <a:ext cx="3611619" cy="5633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C:\userdata\PowerPoint Content\DVD_Art_Sept-2-2010\Logos\SQL Server\2008 R2\SQL Server 2008 R2\sql server 2008 r2 h rev.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9117" y="5019061"/>
            <a:ext cx="3325291" cy="712155"/>
          </a:xfrm>
          <a:prstGeom prst="rect">
            <a:avLst/>
          </a:prstGeom>
          <a:noFill/>
          <a:extLst>
            <a:ext uri="{909E8E84-426E-40DD-AFC4-6F175D3DCCD1}">
              <a14:hiddenFill xmlns:a14="http://schemas.microsoft.com/office/drawing/2010/main">
                <a:solidFill>
                  <a:srgbClr val="FFFFFF"/>
                </a:solidFill>
              </a14:hiddenFill>
            </a:ext>
          </a:extLst>
        </p:spPr>
      </p:pic>
      <p:sp>
        <p:nvSpPr>
          <p:cNvPr id="13" name="Rounded Rectangle 12"/>
          <p:cNvSpPr>
            <a:spLocks noChangeAspect="1"/>
          </p:cNvSpPr>
          <p:nvPr/>
        </p:nvSpPr>
        <p:spPr bwMode="auto">
          <a:xfrm>
            <a:off x="314407" y="1497525"/>
            <a:ext cx="8524714" cy="5010150"/>
          </a:xfrm>
          <a:prstGeom prst="roundRect">
            <a:avLst>
              <a:gd name="adj" fmla="val 3346"/>
            </a:avLst>
          </a:prstGeom>
          <a:noFill/>
          <a:ln w="9525" cap="flat" cmpd="sng" algn="ctr">
            <a:solidFill>
              <a:schemeClr val="bg2"/>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a:ln>
                <a:noFill/>
              </a:ln>
              <a:gradFill>
                <a:gsLst>
                  <a:gs pos="0">
                    <a:srgbClr val="FFFFFF"/>
                  </a:gs>
                  <a:gs pos="100000">
                    <a:srgbClr val="FFFFFF"/>
                  </a:gs>
                </a:gsLst>
                <a:lin ang="5400000" scaled="0"/>
              </a:gradFill>
              <a:effectLst/>
              <a:uLnTx/>
              <a:uFillTx/>
              <a:latin typeface="Segoe"/>
              <a:ea typeface="+mn-ea"/>
              <a:cs typeface="+mn-cs"/>
            </a:endParaRPr>
          </a:p>
        </p:txBody>
      </p:sp>
    </p:spTree>
    <p:extLst>
      <p:ext uri="{BB962C8B-B14F-4D97-AF65-F5344CB8AC3E}">
        <p14:creationId xmlns:p14="http://schemas.microsoft.com/office/powerpoint/2010/main" val="3146466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New Installer Experience</a:t>
            </a:r>
            <a:endParaRPr lang="en-US" dirty="0"/>
          </a:p>
        </p:txBody>
      </p:sp>
      <p:sp>
        <p:nvSpPr>
          <p:cNvPr id="3" name="Text Placeholder 2"/>
          <p:cNvSpPr>
            <a:spLocks noGrp="1"/>
          </p:cNvSpPr>
          <p:nvPr>
            <p:ph idx="1"/>
          </p:nvPr>
        </p:nvSpPr>
        <p:spPr>
          <a:xfrm>
            <a:off x="179512" y="1711814"/>
            <a:ext cx="8229600" cy="3849291"/>
          </a:xfrm>
        </p:spPr>
        <p:txBody>
          <a:bodyPr>
            <a:normAutofit/>
          </a:bodyPr>
          <a:lstStyle/>
          <a:p>
            <a:pPr lvl="0">
              <a:lnSpc>
                <a:spcPct val="150000"/>
              </a:lnSpc>
            </a:pPr>
            <a:endParaRPr lang="en-US" sz="2800" dirty="0" smtClean="0"/>
          </a:p>
          <a:p>
            <a:pPr marL="0" lvl="0" indent="0">
              <a:lnSpc>
                <a:spcPct val="150000"/>
              </a:lnSpc>
              <a:buNone/>
            </a:pPr>
            <a:r>
              <a:rPr lang="en-US" sz="2400" dirty="0" smtClean="0"/>
              <a:t>Get </a:t>
            </a:r>
            <a:r>
              <a:rPr lang="en-US" sz="2400" dirty="0"/>
              <a:t>up and running </a:t>
            </a:r>
            <a:r>
              <a:rPr lang="en-US" sz="2400" dirty="0" smtClean="0"/>
              <a:t>in minutes!</a:t>
            </a:r>
            <a:endParaRPr lang="en-US" sz="2400" dirty="0"/>
          </a:p>
          <a:p>
            <a:pPr marL="0" lvl="0" indent="0">
              <a:lnSpc>
                <a:spcPct val="150000"/>
              </a:lnSpc>
              <a:buNone/>
            </a:pPr>
            <a:r>
              <a:rPr lang="en-US" sz="2400" dirty="0" smtClean="0"/>
              <a:t>Simple </a:t>
            </a:r>
            <a:r>
              <a:rPr lang="en-US" sz="2400" dirty="0"/>
              <a:t>end-to-end install </a:t>
            </a:r>
          </a:p>
          <a:p>
            <a:pPr marL="0" indent="0">
              <a:lnSpc>
                <a:spcPct val="150000"/>
              </a:lnSpc>
              <a:buNone/>
            </a:pPr>
            <a:r>
              <a:rPr lang="en-US" sz="2400" dirty="0"/>
              <a:t>Modular Setup of Components </a:t>
            </a:r>
          </a:p>
          <a:p>
            <a:pPr marL="0" lvl="0" indent="0">
              <a:lnSpc>
                <a:spcPct val="150000"/>
              </a:lnSpc>
              <a:buNone/>
            </a:pPr>
            <a:r>
              <a:rPr lang="en-US" sz="2400" dirty="0" smtClean="0"/>
              <a:t>Automated </a:t>
            </a:r>
            <a:r>
              <a:rPr lang="en-US" sz="2400" dirty="0"/>
              <a:t>Prerequisite Remediation</a:t>
            </a:r>
          </a:p>
          <a:p>
            <a:pPr marL="0" indent="0">
              <a:lnSpc>
                <a:spcPct val="150000"/>
              </a:lnSpc>
              <a:buNone/>
            </a:pPr>
            <a:endParaRPr lang="en-US" sz="28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1020" y="1436915"/>
            <a:ext cx="3944434" cy="3936301"/>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ContrastingLeftFacing" fov="3000000">
              <a:rot lat="780000" lon="1800000" rev="2142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4960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27584" y="2996952"/>
            <a:ext cx="6994362" cy="1523494"/>
          </a:xfrm>
        </p:spPr>
        <p:txBody>
          <a:bodyPr/>
          <a:lstStyle/>
          <a:p>
            <a:r>
              <a:rPr lang="en-US" dirty="0" smtClean="0">
                <a:solidFill>
                  <a:schemeClr val="bg1"/>
                </a:solidFill>
              </a:rPr>
              <a:t>Installer</a:t>
            </a:r>
            <a:endParaRPr lang="en-US" dirty="0">
              <a:solidFill>
                <a:schemeClr val="bg1"/>
              </a:solidFill>
            </a:endParaRPr>
          </a:p>
        </p:txBody>
      </p:sp>
      <p:sp>
        <p:nvSpPr>
          <p:cNvPr id="6" name="Text Placeholder 5"/>
          <p:cNvSpPr>
            <a:spLocks noGrp="1"/>
          </p:cNvSpPr>
          <p:nvPr>
            <p:ph type="body" sz="quarter" idx="10"/>
          </p:nvPr>
        </p:nvSpPr>
        <p:spPr/>
        <p:txBody>
          <a:bodyPr/>
          <a:lstStyle/>
          <a:p>
            <a:r>
              <a:rPr lang="en-US" dirty="0" smtClean="0">
                <a:solidFill>
                  <a:schemeClr val="bg1"/>
                </a:solidFill>
              </a:rPr>
              <a:t>Demo</a:t>
            </a:r>
            <a:endParaRPr lang="en-US" dirty="0">
              <a:solidFill>
                <a:schemeClr val="bg1"/>
              </a:solidFill>
            </a:endParaRPr>
          </a:p>
        </p:txBody>
      </p:sp>
    </p:spTree>
    <p:extLst>
      <p:ext uri="{BB962C8B-B14F-4D97-AF65-F5344CB8AC3E}">
        <p14:creationId xmlns:p14="http://schemas.microsoft.com/office/powerpoint/2010/main" val="394725573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Runbook</a:t>
            </a:r>
            <a:r>
              <a:rPr lang="en-US" dirty="0" smtClean="0"/>
              <a:t> Designer</a:t>
            </a:r>
            <a:endParaRPr lang="en-US" dirty="0"/>
          </a:p>
        </p:txBody>
      </p:sp>
      <p:sp>
        <p:nvSpPr>
          <p:cNvPr id="3" name="Text Placeholder 2"/>
          <p:cNvSpPr>
            <a:spLocks noGrp="1"/>
          </p:cNvSpPr>
          <p:nvPr>
            <p:ph idx="1"/>
          </p:nvPr>
        </p:nvSpPr>
        <p:spPr>
          <a:xfrm>
            <a:off x="25116" y="1844824"/>
            <a:ext cx="5627004" cy="3849291"/>
          </a:xfrm>
        </p:spPr>
        <p:txBody>
          <a:bodyPr>
            <a:normAutofit/>
          </a:bodyPr>
          <a:lstStyle/>
          <a:p>
            <a:r>
              <a:rPr lang="en-US" sz="2400" dirty="0"/>
              <a:t>Easy authoring and debugging </a:t>
            </a:r>
          </a:p>
          <a:p>
            <a:pPr lvl="1"/>
            <a:r>
              <a:rPr lang="en-US" sz="2000" dirty="0"/>
              <a:t>Drag and drop, Visio-like authoring, nested </a:t>
            </a:r>
            <a:r>
              <a:rPr lang="en-US" sz="2000" dirty="0" err="1"/>
              <a:t>R</a:t>
            </a:r>
            <a:r>
              <a:rPr lang="en-US" sz="2000" dirty="0" err="1" smtClean="0"/>
              <a:t>unbooks</a:t>
            </a:r>
            <a:r>
              <a:rPr lang="en-US" sz="2000" dirty="0"/>
              <a:t>, built in features like looping and branching.  </a:t>
            </a:r>
          </a:p>
          <a:p>
            <a:r>
              <a:rPr lang="en-US" sz="2400" dirty="0" err="1"/>
              <a:t>Databus</a:t>
            </a:r>
            <a:endParaRPr lang="en-US" sz="2400" dirty="0"/>
          </a:p>
          <a:p>
            <a:pPr lvl="1"/>
            <a:r>
              <a:rPr lang="en-US" sz="2000" dirty="0"/>
              <a:t>Abstracts developer-level complexity from the </a:t>
            </a:r>
            <a:r>
              <a:rPr lang="en-US" sz="2000" dirty="0" err="1"/>
              <a:t>runbook</a:t>
            </a:r>
            <a:r>
              <a:rPr lang="en-US" sz="2000" dirty="0"/>
              <a:t> author and enables Hub-and-spoke integration </a:t>
            </a:r>
            <a:r>
              <a:rPr lang="en-US" sz="2000" dirty="0" smtClean="0"/>
              <a:t>model</a:t>
            </a:r>
          </a:p>
          <a:p>
            <a:r>
              <a:rPr lang="en-US" sz="2400" dirty="0" smtClean="0"/>
              <a:t>Powerful Out-Of-Box Standard Activities</a:t>
            </a:r>
            <a:endParaRPr lang="en-US" sz="2400" dirty="0"/>
          </a:p>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8117" y="1460666"/>
            <a:ext cx="4784597" cy="3744145"/>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ContrastingLeftFacing" fov="3000000">
              <a:rot lat="780000" lon="2100000" rev="2142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7607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Orchestration Console</a:t>
            </a:r>
            <a:endParaRPr lang="en-US" dirty="0"/>
          </a:p>
        </p:txBody>
      </p:sp>
      <p:sp>
        <p:nvSpPr>
          <p:cNvPr id="3" name="Text Placeholder 2"/>
          <p:cNvSpPr>
            <a:spLocks noGrp="1"/>
          </p:cNvSpPr>
          <p:nvPr>
            <p:ph idx="1"/>
          </p:nvPr>
        </p:nvSpPr>
        <p:spPr>
          <a:xfrm>
            <a:off x="0" y="2014903"/>
            <a:ext cx="8229600" cy="3849291"/>
          </a:xfrm>
        </p:spPr>
        <p:txBody>
          <a:bodyPr>
            <a:normAutofit/>
          </a:bodyPr>
          <a:lstStyle/>
          <a:p>
            <a:r>
              <a:rPr lang="en-US" sz="2400" dirty="0" smtClean="0"/>
              <a:t>New Silverlight web application </a:t>
            </a:r>
          </a:p>
          <a:p>
            <a:r>
              <a:rPr lang="en-US" sz="2400" dirty="0" smtClean="0"/>
              <a:t>Delegated permissions &amp; access</a:t>
            </a:r>
          </a:p>
          <a:p>
            <a:r>
              <a:rPr lang="en-US" sz="2400" dirty="0" smtClean="0"/>
              <a:t>Operate &amp; Manage </a:t>
            </a:r>
            <a:r>
              <a:rPr lang="en-US" sz="2400" dirty="0" err="1" smtClean="0"/>
              <a:t>Runbooks</a:t>
            </a:r>
            <a:endParaRPr lang="en-US" sz="2400" dirty="0" smtClean="0"/>
          </a:p>
          <a:p>
            <a:r>
              <a:rPr lang="en-US" sz="2400" dirty="0" smtClean="0"/>
              <a:t>Monitor current executions</a:t>
            </a:r>
          </a:p>
          <a:p>
            <a:r>
              <a:rPr lang="en-US" sz="2400" dirty="0" smtClean="0"/>
              <a:t>Initiate new instances</a:t>
            </a:r>
          </a:p>
          <a:p>
            <a:r>
              <a:rPr lang="en-US" sz="2400" dirty="0" smtClean="0"/>
              <a:t>Stop an executing </a:t>
            </a:r>
            <a:r>
              <a:rPr lang="en-US" sz="2400" dirty="0" err="1" smtClean="0"/>
              <a:t>Runbook</a:t>
            </a:r>
            <a:r>
              <a:rPr lang="en-US" sz="2400" dirty="0" smtClean="0"/>
              <a:t> </a:t>
            </a:r>
          </a:p>
          <a:p>
            <a:r>
              <a:rPr lang="en-US" sz="2400" dirty="0" smtClean="0"/>
              <a:t>Troubleshoot failures</a:t>
            </a:r>
          </a:p>
          <a:p>
            <a:r>
              <a:rPr lang="en-US" sz="2400" dirty="0" smtClean="0"/>
              <a:t>View </a:t>
            </a:r>
            <a:r>
              <a:rPr lang="en-US" sz="2400" dirty="0" err="1"/>
              <a:t>R</a:t>
            </a:r>
            <a:r>
              <a:rPr lang="en-US" sz="2400" dirty="0" err="1" smtClean="0"/>
              <a:t>unbook</a:t>
            </a:r>
            <a:r>
              <a:rPr lang="en-US" sz="2400" dirty="0" smtClean="0"/>
              <a:t> definitions</a:t>
            </a:r>
          </a:p>
          <a:p>
            <a:endParaRPr lang="en-US" sz="2400" dirty="0" smtClean="0"/>
          </a:p>
          <a:p>
            <a:endParaRPr lang="en-US" sz="2000" dirty="0"/>
          </a:p>
        </p:txBody>
      </p:sp>
      <p:pic>
        <p:nvPicPr>
          <p:cNvPr id="5"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0259" y="1556976"/>
            <a:ext cx="4840298" cy="4276005"/>
          </a:xfrm>
          <a:prstGeom prst="rect">
            <a:avLst/>
          </a:prstGeom>
          <a:effectLst>
            <a:reflection blurRad="6350" stA="52000" endA="300" endPos="35000" dir="5400000" sy="-100000" algn="bl" rotWithShape="0"/>
          </a:effectLst>
          <a:scene3d>
            <a:camera prst="perspectiveContrastingLeftFacing" fov="3000000">
              <a:rot lat="780000" lon="2100000" rev="21420000"/>
            </a:camera>
            <a:lightRig rig="threePt" dir="t"/>
          </a:scene3d>
        </p:spPr>
      </p:pic>
    </p:spTree>
    <p:extLst>
      <p:ext uri="{BB962C8B-B14F-4D97-AF65-F5344CB8AC3E}">
        <p14:creationId xmlns:p14="http://schemas.microsoft.com/office/powerpoint/2010/main" val="1016570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27584" y="2996952"/>
            <a:ext cx="6994362" cy="1523494"/>
          </a:xfrm>
        </p:spPr>
        <p:txBody>
          <a:bodyPr/>
          <a:lstStyle/>
          <a:p>
            <a:r>
              <a:rPr lang="en-US" dirty="0" smtClean="0">
                <a:solidFill>
                  <a:schemeClr val="bg1"/>
                </a:solidFill>
              </a:rPr>
              <a:t>Console</a:t>
            </a:r>
            <a:br>
              <a:rPr lang="en-US" dirty="0" smtClean="0">
                <a:solidFill>
                  <a:schemeClr val="bg1"/>
                </a:solidFill>
              </a:rPr>
            </a:br>
            <a:endParaRPr lang="en-US" dirty="0">
              <a:solidFill>
                <a:schemeClr val="bg1"/>
              </a:solidFill>
            </a:endParaRPr>
          </a:p>
        </p:txBody>
      </p:sp>
      <p:sp>
        <p:nvSpPr>
          <p:cNvPr id="6" name="Text Placeholder 5"/>
          <p:cNvSpPr>
            <a:spLocks noGrp="1"/>
          </p:cNvSpPr>
          <p:nvPr>
            <p:ph type="body" sz="quarter" idx="10"/>
          </p:nvPr>
        </p:nvSpPr>
        <p:spPr/>
        <p:txBody>
          <a:bodyPr/>
          <a:lstStyle/>
          <a:p>
            <a:r>
              <a:rPr lang="en-US" dirty="0" smtClean="0">
                <a:solidFill>
                  <a:schemeClr val="bg1"/>
                </a:solidFill>
              </a:rPr>
              <a:t>Demo</a:t>
            </a:r>
            <a:endParaRPr lang="en-US" dirty="0">
              <a:solidFill>
                <a:schemeClr val="bg1"/>
              </a:solidFill>
            </a:endParaRPr>
          </a:p>
        </p:txBody>
      </p:sp>
    </p:spTree>
    <p:extLst>
      <p:ext uri="{BB962C8B-B14F-4D97-AF65-F5344CB8AC3E}">
        <p14:creationId xmlns:p14="http://schemas.microsoft.com/office/powerpoint/2010/main" val="327932631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New Web Service</a:t>
            </a:r>
            <a:endParaRPr lang="en-US" sz="3200" dirty="0"/>
          </a:p>
        </p:txBody>
      </p:sp>
      <p:sp>
        <p:nvSpPr>
          <p:cNvPr id="3" name="Text Placeholder 2"/>
          <p:cNvSpPr>
            <a:spLocks noGrp="1"/>
          </p:cNvSpPr>
          <p:nvPr>
            <p:ph idx="1"/>
          </p:nvPr>
        </p:nvSpPr>
        <p:spPr>
          <a:xfrm>
            <a:off x="17312" y="1800341"/>
            <a:ext cx="5130752" cy="3849291"/>
          </a:xfrm>
        </p:spPr>
        <p:txBody>
          <a:bodyPr>
            <a:normAutofit fontScale="92500"/>
          </a:bodyPr>
          <a:lstStyle/>
          <a:p>
            <a:r>
              <a:rPr lang="en-US" sz="2400" dirty="0" smtClean="0"/>
              <a:t>Exposes </a:t>
            </a:r>
            <a:r>
              <a:rPr lang="en-US" sz="2400" dirty="0"/>
              <a:t>Orchestrator runtime functionality and data</a:t>
            </a:r>
          </a:p>
          <a:p>
            <a:pPr lvl="1"/>
            <a:r>
              <a:rPr lang="en-US" sz="2000" dirty="0" err="1"/>
              <a:t>Runbook</a:t>
            </a:r>
            <a:r>
              <a:rPr lang="en-US" sz="2000" dirty="0"/>
              <a:t> definitions</a:t>
            </a:r>
          </a:p>
          <a:p>
            <a:pPr lvl="1"/>
            <a:r>
              <a:rPr lang="en-US" sz="2000" dirty="0"/>
              <a:t>Runtime data (instances, </a:t>
            </a:r>
            <a:r>
              <a:rPr lang="en-US" sz="2000" dirty="0" smtClean="0"/>
              <a:t>status</a:t>
            </a:r>
            <a:r>
              <a:rPr lang="en-US" sz="2000" dirty="0"/>
              <a:t>)</a:t>
            </a:r>
          </a:p>
          <a:p>
            <a:pPr lvl="1"/>
            <a:r>
              <a:rPr lang="en-US" sz="2000" dirty="0"/>
              <a:t>Environment data (</a:t>
            </a:r>
            <a:r>
              <a:rPr lang="en-US" sz="2000" dirty="0" err="1"/>
              <a:t>runbook</a:t>
            </a:r>
            <a:r>
              <a:rPr lang="en-US" sz="2000" dirty="0"/>
              <a:t> servers</a:t>
            </a:r>
            <a:r>
              <a:rPr lang="en-US" sz="2000" dirty="0" smtClean="0"/>
              <a:t>)</a:t>
            </a:r>
          </a:p>
          <a:p>
            <a:r>
              <a:rPr lang="en-US" sz="2400" dirty="0" smtClean="0"/>
              <a:t>Reporting and Analytics</a:t>
            </a:r>
          </a:p>
          <a:p>
            <a:r>
              <a:rPr lang="en-US" sz="2400" dirty="0" smtClean="0"/>
              <a:t>External interface to System Center</a:t>
            </a:r>
          </a:p>
          <a:p>
            <a:r>
              <a:rPr lang="en-US" sz="2400" dirty="0" smtClean="0"/>
              <a:t>Standards Based</a:t>
            </a:r>
          </a:p>
          <a:p>
            <a:pPr lvl="1"/>
            <a:r>
              <a:rPr lang="en-US" sz="2000" dirty="0" err="1" smtClean="0"/>
              <a:t>RESTful</a:t>
            </a:r>
            <a:r>
              <a:rPr lang="en-US" sz="2000" dirty="0" smtClean="0"/>
              <a:t> </a:t>
            </a:r>
            <a:r>
              <a:rPr lang="en-US" sz="2000" dirty="0"/>
              <a:t>web interface</a:t>
            </a:r>
          </a:p>
          <a:p>
            <a:pPr lvl="1"/>
            <a:r>
              <a:rPr lang="en-US" sz="2000" dirty="0" smtClean="0"/>
              <a:t>Uses </a:t>
            </a:r>
            <a:r>
              <a:rPr lang="en-US" sz="2000" dirty="0" err="1" smtClean="0"/>
              <a:t>OData</a:t>
            </a:r>
            <a:r>
              <a:rPr lang="en-US" sz="2000" dirty="0" smtClean="0"/>
              <a:t> </a:t>
            </a:r>
            <a:r>
              <a:rPr lang="en-US" sz="2000" dirty="0"/>
              <a:t>(Open Data Protocol)</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9037" y="1495426"/>
            <a:ext cx="4465471" cy="4459123"/>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ContrastingLeftFacing" fov="3000000">
              <a:rot lat="780000" lon="2100000" rev="2142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9768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Using the Quick Integration Kit (QIK)</a:t>
            </a:r>
            <a:endParaRPr lang="en-US" dirty="0"/>
          </a:p>
        </p:txBody>
      </p:sp>
      <p:sp>
        <p:nvSpPr>
          <p:cNvPr id="3" name="Text Placeholder 2"/>
          <p:cNvSpPr>
            <a:spLocks noGrp="1"/>
          </p:cNvSpPr>
          <p:nvPr>
            <p:ph idx="1"/>
          </p:nvPr>
        </p:nvSpPr>
        <p:spPr>
          <a:xfrm>
            <a:off x="0" y="1988840"/>
            <a:ext cx="5796136" cy="3849291"/>
          </a:xfrm>
        </p:spPr>
        <p:txBody>
          <a:bodyPr>
            <a:normAutofit fontScale="92500" lnSpcReduction="10000"/>
          </a:bodyPr>
          <a:lstStyle/>
          <a:p>
            <a:r>
              <a:rPr lang="en-US" sz="2800" dirty="0" smtClean="0"/>
              <a:t>Build and distribute your own Integrations</a:t>
            </a:r>
          </a:p>
          <a:p>
            <a:r>
              <a:rPr lang="en-US" sz="2800" dirty="0" smtClean="0"/>
              <a:t>Use the QIK CLI </a:t>
            </a:r>
          </a:p>
          <a:p>
            <a:pPr lvl="1"/>
            <a:r>
              <a:rPr lang="en-US" sz="2400" dirty="0" smtClean="0"/>
              <a:t>Wizard </a:t>
            </a:r>
            <a:r>
              <a:rPr lang="en-US" sz="2400" dirty="0"/>
              <a:t>Based GUI </a:t>
            </a:r>
            <a:endParaRPr lang="en-US" sz="2400" dirty="0" smtClean="0"/>
          </a:p>
          <a:p>
            <a:pPr lvl="1"/>
            <a:r>
              <a:rPr lang="en-US" sz="2400" dirty="0"/>
              <a:t>W</a:t>
            </a:r>
            <a:r>
              <a:rPr lang="en-US" sz="2400" dirty="0" smtClean="0"/>
              <a:t>raps Command</a:t>
            </a:r>
            <a:r>
              <a:rPr lang="en-US" sz="2400" dirty="0"/>
              <a:t>, Program, SSH and PowerShell executions into </a:t>
            </a:r>
            <a:r>
              <a:rPr lang="en-US" sz="2400" dirty="0" smtClean="0"/>
              <a:t>activities</a:t>
            </a:r>
            <a:endParaRPr lang="en-US" sz="2400" dirty="0"/>
          </a:p>
          <a:p>
            <a:r>
              <a:rPr lang="en-US" sz="2800" dirty="0" smtClean="0"/>
              <a:t>Or leverage the QIK SDK</a:t>
            </a:r>
          </a:p>
          <a:p>
            <a:pPr lvl="1"/>
            <a:r>
              <a:rPr lang="en-US" sz="2400" dirty="0" smtClean="0"/>
              <a:t>No </a:t>
            </a:r>
            <a:r>
              <a:rPr lang="en-US" sz="2400" dirty="0"/>
              <a:t>Wizard, No </a:t>
            </a:r>
            <a:r>
              <a:rPr lang="en-US" sz="2400" dirty="0" smtClean="0"/>
              <a:t>GUI</a:t>
            </a:r>
          </a:p>
          <a:p>
            <a:pPr lvl="1"/>
            <a:r>
              <a:rPr lang="en-US" sz="2400" dirty="0" smtClean="0"/>
              <a:t>Use .</a:t>
            </a:r>
            <a:r>
              <a:rPr lang="en-US" sz="2400" dirty="0"/>
              <a:t>NET or Java </a:t>
            </a:r>
            <a:r>
              <a:rPr lang="en-US" sz="2400" dirty="0" smtClean="0"/>
              <a:t>IDEs </a:t>
            </a:r>
            <a:r>
              <a:rPr lang="en-US" sz="2400" dirty="0"/>
              <a:t>to compile DLL or JAR resource </a:t>
            </a:r>
            <a:r>
              <a:rPr lang="en-US" sz="2400" dirty="0" smtClean="0"/>
              <a:t>files</a:t>
            </a:r>
            <a:endParaRPr lang="en-US" sz="2400" dirty="0"/>
          </a:p>
          <a:p>
            <a:endParaRPr lang="en-US" sz="2800" dirty="0" smtClean="0"/>
          </a:p>
          <a:p>
            <a:endParaRPr lang="en-US" sz="2800" dirty="0"/>
          </a:p>
        </p:txBody>
      </p:sp>
      <p:pic>
        <p:nvPicPr>
          <p:cNvPr id="1026" name="Picture 2" descr="\\cpzaw-pro-10\MYDocs2\adhall\System Center\Orchestrator\Screenshots\QIK cod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075" y="1738313"/>
            <a:ext cx="3387020" cy="3476625"/>
          </a:xfrm>
          <a:prstGeom prst="rect">
            <a:avLst/>
          </a:prstGeom>
          <a:noFill/>
          <a:effectLst>
            <a:reflection blurRad="6350" stA="52000" endA="300" endPos="35000" dir="5400000" sy="-100000" algn="bl" rotWithShape="0"/>
          </a:effectLst>
          <a:scene3d>
            <a:camera prst="perspectiveContrastingLeftFacing" fov="3000000">
              <a:rot lat="780000" lon="2100000" rev="2142000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849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1" descr="Description: http://opalis.files.wordpress.com/2011/07/071911_1957_systemcente14.png?w=640"/>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bwMode="auto">
          <a:xfrm>
            <a:off x="211168" y="1484784"/>
            <a:ext cx="8721664"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457200" y="341784"/>
            <a:ext cx="8229600" cy="1143000"/>
          </a:xfrm>
          <a:prstGeom prst="rect">
            <a:avLst/>
          </a:prstGeom>
        </p:spPr>
        <p:txBody>
          <a:bodyPr>
            <a:normAutofit lnSpcReduction="1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Example of Community, QIK and imagination…</a:t>
            </a:r>
            <a:endParaRPr lang="en-US" dirty="0"/>
          </a:p>
        </p:txBody>
      </p:sp>
    </p:spTree>
    <p:extLst>
      <p:ext uri="{BB962C8B-B14F-4D97-AF65-F5344CB8AC3E}">
        <p14:creationId xmlns:p14="http://schemas.microsoft.com/office/powerpoint/2010/main" val="2572771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Agenda</a:t>
            </a:r>
            <a:r>
              <a:rPr lang="en-US" dirty="0" smtClean="0"/>
              <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a:bodyPr>
          <a:lstStyle/>
          <a:p>
            <a:r>
              <a:rPr lang="en-US" dirty="0" smtClean="0">
                <a:solidFill>
                  <a:srgbClr val="002060"/>
                </a:solidFill>
              </a:rPr>
              <a:t>Cloud</a:t>
            </a:r>
          </a:p>
          <a:p>
            <a:pPr lvl="1"/>
            <a:r>
              <a:rPr lang="en-US" dirty="0" smtClean="0">
                <a:solidFill>
                  <a:srgbClr val="002060"/>
                </a:solidFill>
              </a:rPr>
              <a:t>What is Cloud Computing</a:t>
            </a:r>
          </a:p>
          <a:p>
            <a:pPr lvl="1"/>
            <a:r>
              <a:rPr lang="en-US" dirty="0" smtClean="0">
                <a:solidFill>
                  <a:srgbClr val="002060"/>
                </a:solidFill>
              </a:rPr>
              <a:t>Datacenter Evolution</a:t>
            </a:r>
          </a:p>
          <a:p>
            <a:r>
              <a:rPr lang="en-US" dirty="0" smtClean="0"/>
              <a:t>What is System Center Orchestrator 2012</a:t>
            </a:r>
          </a:p>
          <a:p>
            <a:r>
              <a:rPr lang="en-US" dirty="0" smtClean="0"/>
              <a:t>How does Orchestrator work</a:t>
            </a:r>
          </a:p>
          <a:p>
            <a:r>
              <a:rPr lang="en-US" dirty="0" smtClean="0"/>
              <a:t>What's new in Orchestrator 2012</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Looking ahead to the Release Candidate</a:t>
            </a:r>
            <a:endParaRPr lang="en-US" dirty="0"/>
          </a:p>
        </p:txBody>
      </p:sp>
      <p:sp>
        <p:nvSpPr>
          <p:cNvPr id="3" name="Text Placeholder 2"/>
          <p:cNvSpPr>
            <a:spLocks noGrp="1"/>
          </p:cNvSpPr>
          <p:nvPr>
            <p:ph idx="1"/>
          </p:nvPr>
        </p:nvSpPr>
        <p:spPr/>
        <p:txBody>
          <a:bodyPr>
            <a:normAutofit/>
          </a:bodyPr>
          <a:lstStyle/>
          <a:p>
            <a:r>
              <a:rPr lang="en-US" sz="2400" dirty="0" smtClean="0"/>
              <a:t>Updates </a:t>
            </a:r>
            <a:r>
              <a:rPr lang="en-US" sz="2400" dirty="0"/>
              <a:t>to the Quick Integration </a:t>
            </a:r>
            <a:r>
              <a:rPr lang="en-US" sz="2400" dirty="0" smtClean="0"/>
              <a:t>Kit</a:t>
            </a:r>
          </a:p>
          <a:p>
            <a:r>
              <a:rPr lang="en-US" sz="2400" dirty="0" smtClean="0"/>
              <a:t>Enhancements to the Orchestration Console</a:t>
            </a:r>
          </a:p>
          <a:p>
            <a:r>
              <a:rPr lang="en-US" sz="2400" dirty="0" smtClean="0"/>
              <a:t>New and updated Documentation</a:t>
            </a:r>
          </a:p>
          <a:p>
            <a:r>
              <a:rPr lang="en-US" sz="2400" dirty="0" smtClean="0"/>
              <a:t>IPv6 support</a:t>
            </a:r>
          </a:p>
          <a:p>
            <a:r>
              <a:rPr lang="en-US" sz="2400" dirty="0" smtClean="0"/>
              <a:t>Globalization </a:t>
            </a:r>
          </a:p>
          <a:p>
            <a:r>
              <a:rPr lang="en-US" sz="2400" dirty="0" smtClean="0"/>
              <a:t>Updated existing System Center IPs </a:t>
            </a:r>
          </a:p>
          <a:p>
            <a:r>
              <a:rPr lang="en-US" sz="2400" dirty="0" smtClean="0"/>
              <a:t>Beta IPs for System Center 2012</a:t>
            </a:r>
          </a:p>
        </p:txBody>
      </p:sp>
    </p:spTree>
    <p:extLst>
      <p:ext uri="{BB962C8B-B14F-4D97-AF65-F5344CB8AC3E}">
        <p14:creationId xmlns:p14="http://schemas.microsoft.com/office/powerpoint/2010/main" val="1909869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a:t>
            </a:r>
            <a:endParaRPr sz="3600" dirty="0">
              <a:solidFill>
                <a:schemeClr val="accent2"/>
              </a:solidFill>
            </a:endParaRPr>
          </a:p>
        </p:txBody>
      </p:sp>
      <p:sp>
        <p:nvSpPr>
          <p:cNvPr id="3" name="Text Placeholder 2"/>
          <p:cNvSpPr>
            <a:spLocks noGrp="1"/>
          </p:cNvSpPr>
          <p:nvPr>
            <p:ph idx="1"/>
          </p:nvPr>
        </p:nvSpPr>
        <p:spPr>
          <a:xfrm>
            <a:off x="395536" y="1844824"/>
            <a:ext cx="8291264" cy="4281339"/>
          </a:xfrm>
        </p:spPr>
        <p:txBody>
          <a:bodyPr>
            <a:normAutofit/>
          </a:bodyPr>
          <a:lstStyle/>
          <a:p>
            <a:endParaRPr lang="en-US" dirty="0" smtClean="0"/>
          </a:p>
          <a:p>
            <a:pPr lvl="1"/>
            <a:r>
              <a:rPr lang="en-US" dirty="0" smtClean="0"/>
              <a:t>Orchestrator </a:t>
            </a:r>
            <a:r>
              <a:rPr lang="en-US" dirty="0"/>
              <a:t>is all about Integration, Orchestration and Automation</a:t>
            </a:r>
          </a:p>
          <a:p>
            <a:pPr lvl="1"/>
            <a:r>
              <a:rPr lang="en-US" dirty="0"/>
              <a:t>Orchestrator is part of the System Center </a:t>
            </a:r>
            <a:r>
              <a:rPr lang="en-US" dirty="0" smtClean="0"/>
              <a:t>Suite</a:t>
            </a:r>
          </a:p>
          <a:p>
            <a:pPr lvl="1"/>
            <a:r>
              <a:rPr lang="en-US" dirty="0"/>
              <a:t>Every organization has at least one scenario that Orchestrator answers</a:t>
            </a:r>
            <a:r>
              <a:rPr lang="en-US" dirty="0" smtClean="0"/>
              <a:t>!</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050" name="Picture 2" descr="http://icons.mysitemyway.com/wp-content/gallery/glossy-space-icons-symbols-shapes/018911-glossy-space-icon-symbols-shapes-smiley-happy.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164" y="4293096"/>
            <a:ext cx="1872208"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55017"/>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902177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97889" y="641454"/>
            <a:ext cx="8907316" cy="3988687"/>
          </a:xfrm>
          <a:prstGeom prst="rect">
            <a:avLst/>
          </a:prstGeom>
          <a:gradFill flip="none" rotWithShape="1">
            <a:gsLst>
              <a:gs pos="7000">
                <a:srgbClr val="000000">
                  <a:alpha val="75000"/>
                </a:srgbClr>
              </a:gs>
              <a:gs pos="39000">
                <a:srgbClr val="000000">
                  <a:alpha val="60000"/>
                </a:srgbClr>
              </a:gs>
              <a:gs pos="72000">
                <a:srgbClr val="000000">
                  <a:alpha val="60000"/>
                </a:srgbClr>
              </a:gs>
              <a:gs pos="100000">
                <a:srgbClr val="000000">
                  <a:alpha val="75000"/>
                </a:srgbClr>
              </a:gs>
            </a:gsLst>
            <a:path path="circle">
              <a:fillToRect t="100000" r="100000"/>
            </a:path>
            <a:tileRect l="-100000" b="-100000"/>
          </a:gradFill>
          <a:ln w="6350" cap="flat" cmpd="sng" algn="ctr">
            <a:gradFill flip="none" rotWithShape="1">
              <a:gsLst>
                <a:gs pos="0">
                  <a:schemeClr val="tx1"/>
                </a:gs>
                <a:gs pos="50000">
                  <a:schemeClr val="tx1">
                    <a:alpha val="0"/>
                  </a:schemeClr>
                </a:gs>
                <a:gs pos="100000">
                  <a:schemeClr val="tx1"/>
                </a:gs>
              </a:gsLst>
              <a:lin ang="0" scaled="1"/>
              <a:tileRect/>
            </a:gradFill>
            <a:prstDash val="solid"/>
            <a:round/>
            <a:headEnd type="none" w="med" len="med"/>
            <a:tailEnd type="none" w="med" len="med"/>
          </a:ln>
          <a:effectLst/>
        </p:spPr>
        <p:txBody>
          <a:bodyPr vert="horz" wrap="square" lIns="0" tIns="121725" rIns="0" bIns="0" numCol="1" rtlCol="0" anchor="t" anchorCtr="0" compatLnSpc="1">
            <a:prstTxWarp prst="textNoShape">
              <a:avLst/>
            </a:prstTxWarp>
          </a:bodyPr>
          <a:lstStyle>
            <a:defPPr>
              <a:defRPr lang="en-US"/>
            </a:defPPr>
            <a:lvl1pPr algn="ctr">
              <a:defRPr sz="2000" kern="0">
                <a:gradFill>
                  <a:gsLst>
                    <a:gs pos="0">
                      <a:srgbClr val="FFFFFF"/>
                    </a:gs>
                    <a:gs pos="86000">
                      <a:srgbClr val="FFFFFF"/>
                    </a:gs>
                  </a:gsLst>
                  <a:lin ang="5400000" scaled="0"/>
                </a:gra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1217200"/>
            <a:endParaRPr lang="en-US" sz="1200" dirty="0"/>
          </a:p>
        </p:txBody>
      </p:sp>
      <p:sp>
        <p:nvSpPr>
          <p:cNvPr id="21" name="Rectangle 20"/>
          <p:cNvSpPr/>
          <p:nvPr/>
        </p:nvSpPr>
        <p:spPr bwMode="invGray">
          <a:xfrm>
            <a:off x="102180" y="5604930"/>
            <a:ext cx="8899097" cy="1089301"/>
          </a:xfrm>
          <a:prstGeom prst="rect">
            <a:avLst/>
          </a:prstGeom>
          <a:gradFill flip="none" rotWithShape="1">
            <a:gsLst>
              <a:gs pos="7000">
                <a:srgbClr val="000000"/>
              </a:gs>
              <a:gs pos="39000">
                <a:srgbClr val="000000">
                  <a:alpha val="75000"/>
                </a:srgbClr>
              </a:gs>
              <a:gs pos="72000">
                <a:srgbClr val="000000">
                  <a:alpha val="75000"/>
                </a:srgbClr>
              </a:gs>
              <a:gs pos="100000">
                <a:srgbClr val="000000"/>
              </a:gs>
            </a:gsLst>
            <a:path path="circle">
              <a:fillToRect t="100000" r="100000"/>
            </a:path>
            <a:tileRect l="-100000" b="-100000"/>
          </a:gradFill>
          <a:ln w="6350" cap="flat" cmpd="sng" algn="ctr">
            <a:gradFill flip="none" rotWithShape="1">
              <a:gsLst>
                <a:gs pos="0">
                  <a:schemeClr val="tx1"/>
                </a:gs>
                <a:gs pos="50000">
                  <a:schemeClr val="tx1">
                    <a:alpha val="0"/>
                  </a:schemeClr>
                </a:gs>
                <a:gs pos="100000">
                  <a:schemeClr val="tx1"/>
                </a:gs>
              </a:gsLst>
              <a:lin ang="0" scaled="1"/>
              <a:tileRect/>
            </a:gradFill>
            <a:prstDash val="solid"/>
            <a:round/>
            <a:headEnd type="none" w="med" len="med"/>
            <a:tailEnd type="none" w="med" len="med"/>
          </a:ln>
          <a:effectLst/>
        </p:spPr>
        <p:txBody>
          <a:bodyPr vert="horz" wrap="square" lIns="0" tIns="121725" rIns="0" bIns="0" numCol="1" rtlCol="0" anchor="t" anchorCtr="0" compatLnSpc="1">
            <a:prstTxWarp prst="textNoShape">
              <a:avLst/>
            </a:prstTxWarp>
          </a:bodyPr>
          <a:lstStyle/>
          <a:p>
            <a:pPr algn="ctr" defTabSz="1217200">
              <a:defRPr/>
            </a:pPr>
            <a:endParaRPr lang="en-US" sz="1600" kern="0" dirty="0">
              <a:gradFill>
                <a:gsLst>
                  <a:gs pos="0">
                    <a:srgbClr val="FFFFFF"/>
                  </a:gs>
                  <a:gs pos="86000">
                    <a:srgbClr val="FFFFFF"/>
                  </a:gs>
                </a:gsLst>
                <a:lin ang="5400000" scaled="0"/>
              </a:gradFill>
            </a:endParaRPr>
          </a:p>
        </p:txBody>
      </p:sp>
      <p:sp>
        <p:nvSpPr>
          <p:cNvPr id="17" name="TextBox 16"/>
          <p:cNvSpPr txBox="1"/>
          <p:nvPr/>
        </p:nvSpPr>
        <p:spPr bwMode="invGray">
          <a:xfrm>
            <a:off x="1658410" y="5795939"/>
            <a:ext cx="5827180" cy="1242452"/>
          </a:xfrm>
          <a:prstGeom prst="rect">
            <a:avLst/>
          </a:prstGeom>
          <a:noFill/>
        </p:spPr>
        <p:txBody>
          <a:bodyPr wrap="square" lIns="0" tIns="0" rIns="0" bIns="0" rtlCol="0" anchor="ctr">
            <a:noAutofit/>
          </a:bodyPr>
          <a:lstStyle/>
          <a:p>
            <a:pPr algn="ctr" defTabSz="1217200">
              <a:lnSpc>
                <a:spcPct val="70000"/>
              </a:lnSpc>
              <a:defRPr/>
            </a:pPr>
            <a:r>
              <a:rPr lang="en-US" sz="6600" b="1" kern="2000" spc="-200" dirty="0">
                <a:solidFill>
                  <a:srgbClr val="FFFFFF">
                    <a:alpha val="75000"/>
                  </a:srgbClr>
                </a:solidFill>
                <a:latin typeface="Segoe Condensed" pitchFamily="34" charset="0"/>
              </a:rPr>
              <a:t>CLOUD COMPUTING</a:t>
            </a:r>
          </a:p>
        </p:txBody>
      </p:sp>
      <p:sp>
        <p:nvSpPr>
          <p:cNvPr id="46" name="Rectangle 45"/>
          <p:cNvSpPr/>
          <p:nvPr/>
        </p:nvSpPr>
        <p:spPr bwMode="invGray">
          <a:xfrm>
            <a:off x="122451" y="908720"/>
            <a:ext cx="8899097" cy="829944"/>
          </a:xfrm>
          <a:prstGeom prst="rect">
            <a:avLst/>
          </a:prstGeom>
          <a:gradFill flip="none" rotWithShape="1">
            <a:gsLst>
              <a:gs pos="7000">
                <a:srgbClr val="000000">
                  <a:alpha val="70000"/>
                </a:srgbClr>
              </a:gs>
              <a:gs pos="39000">
                <a:srgbClr val="000000">
                  <a:alpha val="55000"/>
                </a:srgbClr>
              </a:gs>
              <a:gs pos="72000">
                <a:srgbClr val="000000">
                  <a:alpha val="53000"/>
                </a:srgbClr>
              </a:gs>
              <a:gs pos="100000">
                <a:srgbClr val="000000"/>
              </a:gs>
            </a:gsLst>
            <a:path path="circle">
              <a:fillToRect t="100000" r="100000"/>
            </a:path>
            <a:tileRect l="-100000" b="-100000"/>
          </a:gradFill>
          <a:ln w="6350" cap="flat" cmpd="sng" algn="ctr">
            <a:gradFill flip="none" rotWithShape="1">
              <a:gsLst>
                <a:gs pos="0">
                  <a:schemeClr val="tx1"/>
                </a:gs>
                <a:gs pos="50000">
                  <a:schemeClr val="tx1">
                    <a:alpha val="0"/>
                  </a:schemeClr>
                </a:gs>
                <a:gs pos="100000">
                  <a:schemeClr val="tx1"/>
                </a:gs>
              </a:gsLst>
              <a:lin ang="0" scaled="1"/>
              <a:tileRect/>
            </a:gra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448786">
              <a:defRPr/>
            </a:pPr>
            <a:r>
              <a:rPr lang="en-US" sz="4400" dirty="0">
                <a:gradFill>
                  <a:gsLst>
                    <a:gs pos="0">
                      <a:srgbClr val="FFFFFF"/>
                    </a:gs>
                    <a:gs pos="99000">
                      <a:srgbClr val="FFFFFF"/>
                    </a:gs>
                  </a:gsLst>
                  <a:lin ang="16200000" scaled="0"/>
                </a:gradFill>
                <a:latin typeface="Segoe Condensed" pitchFamily="34" charset="0"/>
              </a:rPr>
              <a:t>SELF SERVICE</a:t>
            </a:r>
          </a:p>
        </p:txBody>
      </p:sp>
      <p:sp>
        <p:nvSpPr>
          <p:cNvPr id="51" name="Rectangle 50"/>
          <p:cNvSpPr/>
          <p:nvPr/>
        </p:nvSpPr>
        <p:spPr bwMode="invGray">
          <a:xfrm>
            <a:off x="122451" y="1899320"/>
            <a:ext cx="8899097" cy="829944"/>
          </a:xfrm>
          <a:prstGeom prst="rect">
            <a:avLst/>
          </a:prstGeom>
          <a:gradFill flip="none" rotWithShape="1">
            <a:gsLst>
              <a:gs pos="7000">
                <a:srgbClr val="000000">
                  <a:alpha val="70000"/>
                </a:srgbClr>
              </a:gs>
              <a:gs pos="39000">
                <a:srgbClr val="000000">
                  <a:alpha val="55000"/>
                </a:srgbClr>
              </a:gs>
              <a:gs pos="72000">
                <a:srgbClr val="000000">
                  <a:alpha val="53000"/>
                </a:srgbClr>
              </a:gs>
              <a:gs pos="100000">
                <a:srgbClr val="000000"/>
              </a:gs>
            </a:gsLst>
            <a:path path="circle">
              <a:fillToRect t="100000" r="100000"/>
            </a:path>
            <a:tileRect l="-100000" b="-100000"/>
          </a:gradFill>
          <a:ln w="6350" cap="flat" cmpd="sng" algn="ctr">
            <a:gradFill flip="none" rotWithShape="1">
              <a:gsLst>
                <a:gs pos="0">
                  <a:schemeClr val="tx1"/>
                </a:gs>
                <a:gs pos="50000">
                  <a:schemeClr val="tx1">
                    <a:alpha val="0"/>
                  </a:schemeClr>
                </a:gs>
                <a:gs pos="100000">
                  <a:schemeClr val="tx1"/>
                </a:gs>
              </a:gsLst>
              <a:lin ang="0" scaled="1"/>
              <a:tileRect/>
            </a:gradFill>
            <a:prstDash val="solid"/>
            <a:round/>
            <a:headEnd type="none" w="med" len="med"/>
            <a:tailEnd type="none" w="med" len="med"/>
          </a:ln>
          <a:effectLst/>
        </p:spPr>
        <p:txBody>
          <a:bodyPr vert="horz" wrap="square" lIns="0" tIns="121725" rIns="0" bIns="0" numCol="1" rtlCol="0" anchor="t" anchorCtr="0" compatLnSpc="1">
            <a:prstTxWarp prst="textNoShape">
              <a:avLst/>
            </a:prstTxWarp>
          </a:bodyPr>
          <a:lstStyle/>
          <a:p>
            <a:pPr algn="ctr" defTabSz="1448786">
              <a:defRPr/>
            </a:pPr>
            <a:r>
              <a:rPr lang="en-US" sz="4400" dirty="0">
                <a:gradFill>
                  <a:gsLst>
                    <a:gs pos="0">
                      <a:srgbClr val="FFFFFF"/>
                    </a:gs>
                    <a:gs pos="99000">
                      <a:srgbClr val="FFFFFF"/>
                    </a:gs>
                  </a:gsLst>
                  <a:lin ang="16200000" scaled="0"/>
                </a:gradFill>
                <a:latin typeface="Segoe Condensed" pitchFamily="34" charset="0"/>
              </a:rPr>
              <a:t>SHARED</a:t>
            </a:r>
          </a:p>
        </p:txBody>
      </p:sp>
      <p:sp>
        <p:nvSpPr>
          <p:cNvPr id="52" name="Rectangle 51"/>
          <p:cNvSpPr/>
          <p:nvPr/>
        </p:nvSpPr>
        <p:spPr bwMode="invGray">
          <a:xfrm>
            <a:off x="122451" y="2889920"/>
            <a:ext cx="8899097" cy="829944"/>
          </a:xfrm>
          <a:prstGeom prst="rect">
            <a:avLst/>
          </a:prstGeom>
          <a:gradFill flip="none" rotWithShape="1">
            <a:gsLst>
              <a:gs pos="7000">
                <a:srgbClr val="000000">
                  <a:alpha val="70000"/>
                </a:srgbClr>
              </a:gs>
              <a:gs pos="39000">
                <a:srgbClr val="000000">
                  <a:alpha val="55000"/>
                </a:srgbClr>
              </a:gs>
              <a:gs pos="72000">
                <a:srgbClr val="000000">
                  <a:alpha val="53000"/>
                </a:srgbClr>
              </a:gs>
              <a:gs pos="100000">
                <a:srgbClr val="000000"/>
              </a:gs>
            </a:gsLst>
            <a:path path="circle">
              <a:fillToRect t="100000" r="100000"/>
            </a:path>
            <a:tileRect l="-100000" b="-100000"/>
          </a:gradFill>
          <a:ln w="6350" cap="flat" cmpd="sng" algn="ctr">
            <a:gradFill flip="none" rotWithShape="1">
              <a:gsLst>
                <a:gs pos="0">
                  <a:schemeClr val="tx1"/>
                </a:gs>
                <a:gs pos="50000">
                  <a:schemeClr val="tx1">
                    <a:alpha val="0"/>
                  </a:schemeClr>
                </a:gs>
                <a:gs pos="100000">
                  <a:schemeClr val="tx1"/>
                </a:gs>
              </a:gsLst>
              <a:lin ang="0" scaled="1"/>
              <a:tileRect/>
            </a:gradFill>
            <a:prstDash val="solid"/>
            <a:round/>
            <a:headEnd type="none" w="med" len="med"/>
            <a:tailEnd type="none" w="med" len="med"/>
          </a:ln>
          <a:effectLst/>
        </p:spPr>
        <p:txBody>
          <a:bodyPr vert="horz" wrap="square" lIns="0" tIns="121725" rIns="0" bIns="0" numCol="1" rtlCol="0" anchor="t" anchorCtr="0" compatLnSpc="1">
            <a:prstTxWarp prst="textNoShape">
              <a:avLst/>
            </a:prstTxWarp>
          </a:bodyPr>
          <a:lstStyle/>
          <a:p>
            <a:pPr algn="ctr" defTabSz="1448786">
              <a:defRPr/>
            </a:pPr>
            <a:r>
              <a:rPr lang="en-US" sz="4400" dirty="0">
                <a:gradFill>
                  <a:gsLst>
                    <a:gs pos="0">
                      <a:srgbClr val="FFFFFF"/>
                    </a:gs>
                    <a:gs pos="99000">
                      <a:srgbClr val="FFFFFF"/>
                    </a:gs>
                  </a:gsLst>
                  <a:lin ang="16200000" scaled="0"/>
                </a:gradFill>
                <a:latin typeface="Segoe Condensed" pitchFamily="34" charset="0"/>
              </a:rPr>
              <a:t>SCALABLE &amp; ELASTIC</a:t>
            </a:r>
          </a:p>
        </p:txBody>
      </p:sp>
      <p:sp>
        <p:nvSpPr>
          <p:cNvPr id="53" name="Rectangle 52"/>
          <p:cNvSpPr/>
          <p:nvPr/>
        </p:nvSpPr>
        <p:spPr bwMode="invGray">
          <a:xfrm>
            <a:off x="122451" y="3880520"/>
            <a:ext cx="8899097" cy="829944"/>
          </a:xfrm>
          <a:prstGeom prst="rect">
            <a:avLst/>
          </a:prstGeom>
          <a:gradFill flip="none" rotWithShape="1">
            <a:gsLst>
              <a:gs pos="7000">
                <a:srgbClr val="000000">
                  <a:alpha val="70000"/>
                </a:srgbClr>
              </a:gs>
              <a:gs pos="39000">
                <a:srgbClr val="000000">
                  <a:alpha val="55000"/>
                </a:srgbClr>
              </a:gs>
              <a:gs pos="72000">
                <a:srgbClr val="000000">
                  <a:alpha val="53000"/>
                </a:srgbClr>
              </a:gs>
              <a:gs pos="100000">
                <a:srgbClr val="000000"/>
              </a:gs>
            </a:gsLst>
            <a:path path="circle">
              <a:fillToRect t="100000" r="100000"/>
            </a:path>
            <a:tileRect l="-100000" b="-100000"/>
          </a:gradFill>
          <a:ln w="6350" cap="flat" cmpd="sng" algn="ctr">
            <a:gradFill flip="none" rotWithShape="1">
              <a:gsLst>
                <a:gs pos="0">
                  <a:schemeClr val="tx1"/>
                </a:gs>
                <a:gs pos="50000">
                  <a:schemeClr val="tx1">
                    <a:alpha val="0"/>
                  </a:schemeClr>
                </a:gs>
                <a:gs pos="100000">
                  <a:schemeClr val="tx1"/>
                </a:gs>
              </a:gsLst>
              <a:lin ang="0" scaled="1"/>
              <a:tileRect/>
            </a:gradFill>
            <a:prstDash val="solid"/>
            <a:round/>
            <a:headEnd type="none" w="med" len="med"/>
            <a:tailEnd type="none" w="med" len="med"/>
          </a:ln>
          <a:effectLst/>
        </p:spPr>
        <p:txBody>
          <a:bodyPr vert="horz" wrap="square" lIns="0" tIns="121725" rIns="0" bIns="0" numCol="1" rtlCol="0" anchor="t" anchorCtr="0" compatLnSpc="1">
            <a:prstTxWarp prst="textNoShape">
              <a:avLst/>
            </a:prstTxWarp>
          </a:bodyPr>
          <a:lstStyle/>
          <a:p>
            <a:pPr algn="ctr" defTabSz="1448786">
              <a:defRPr/>
            </a:pPr>
            <a:r>
              <a:rPr lang="en-US" sz="4400" dirty="0">
                <a:gradFill>
                  <a:gsLst>
                    <a:gs pos="0">
                      <a:srgbClr val="FFFFFF"/>
                    </a:gs>
                    <a:gs pos="99000">
                      <a:srgbClr val="FFFFFF"/>
                    </a:gs>
                  </a:gsLst>
                  <a:lin ang="16200000" scaled="0"/>
                </a:gradFill>
                <a:latin typeface="Segoe Condensed" pitchFamily="34" charset="0"/>
              </a:rPr>
              <a:t>USAGE BASED</a:t>
            </a:r>
          </a:p>
        </p:txBody>
      </p:sp>
    </p:spTree>
    <p:extLst>
      <p:ext uri="{BB962C8B-B14F-4D97-AF65-F5344CB8AC3E}">
        <p14:creationId xmlns:p14="http://schemas.microsoft.com/office/powerpoint/2010/main" val="4099865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1250" fill="hold"/>
                                        <p:tgtEl>
                                          <p:spTgt spid="53"/>
                                        </p:tgtEl>
                                        <p:attrNameLst>
                                          <p:attrName>ppt_x</p:attrName>
                                        </p:attrNameLst>
                                      </p:cBhvr>
                                      <p:tavLst>
                                        <p:tav tm="0">
                                          <p:val>
                                            <p:strVal val="0-#ppt_w/2"/>
                                          </p:val>
                                        </p:tav>
                                        <p:tav tm="100000">
                                          <p:val>
                                            <p:strVal val="#ppt_x"/>
                                          </p:val>
                                        </p:tav>
                                      </p:tavLst>
                                    </p:anim>
                                    <p:anim calcmode="lin" valueType="num">
                                      <p:cBhvr additive="base">
                                        <p:cTn id="8" dur="1250" fill="hold"/>
                                        <p:tgtEl>
                                          <p:spTgt spid="5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250" fill="hold"/>
                                        <p:tgtEl>
                                          <p:spTgt spid="52"/>
                                        </p:tgtEl>
                                        <p:attrNameLst>
                                          <p:attrName>ppt_x</p:attrName>
                                        </p:attrNameLst>
                                      </p:cBhvr>
                                      <p:tavLst>
                                        <p:tav tm="0">
                                          <p:val>
                                            <p:strVal val="0-#ppt_w/2"/>
                                          </p:val>
                                        </p:tav>
                                        <p:tav tm="100000">
                                          <p:val>
                                            <p:strVal val="#ppt_x"/>
                                          </p:val>
                                        </p:tav>
                                      </p:tavLst>
                                    </p:anim>
                                    <p:anim calcmode="lin" valueType="num">
                                      <p:cBhvr additive="base">
                                        <p:cTn id="12" dur="125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250" fill="hold"/>
                                        <p:tgtEl>
                                          <p:spTgt spid="51"/>
                                        </p:tgtEl>
                                        <p:attrNameLst>
                                          <p:attrName>ppt_x</p:attrName>
                                        </p:attrNameLst>
                                      </p:cBhvr>
                                      <p:tavLst>
                                        <p:tav tm="0">
                                          <p:val>
                                            <p:strVal val="0-#ppt_w/2"/>
                                          </p:val>
                                        </p:tav>
                                        <p:tav tm="100000">
                                          <p:val>
                                            <p:strVal val="#ppt_x"/>
                                          </p:val>
                                        </p:tav>
                                      </p:tavLst>
                                    </p:anim>
                                    <p:anim calcmode="lin" valueType="num">
                                      <p:cBhvr additive="base">
                                        <p:cTn id="16" dur="125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50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1250" fill="hold"/>
                                        <p:tgtEl>
                                          <p:spTgt spid="46"/>
                                        </p:tgtEl>
                                        <p:attrNameLst>
                                          <p:attrName>ppt_x</p:attrName>
                                        </p:attrNameLst>
                                      </p:cBhvr>
                                      <p:tavLst>
                                        <p:tav tm="0">
                                          <p:val>
                                            <p:strVal val="0-#ppt_w/2"/>
                                          </p:val>
                                        </p:tav>
                                        <p:tav tm="100000">
                                          <p:val>
                                            <p:strVal val="#ppt_x"/>
                                          </p:val>
                                        </p:tav>
                                      </p:tavLst>
                                    </p:anim>
                                    <p:anim calcmode="lin" valueType="num">
                                      <p:cBhvr additive="base">
                                        <p:cTn id="20" dur="1250" fill="hold"/>
                                        <p:tgtEl>
                                          <p:spTgt spid="46"/>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42"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barn(outHorizontal)">
                                      <p:cBhvr>
                                        <p:cTn id="28" dur="1000"/>
                                        <p:tgtEl>
                                          <p:spTgt spid="29"/>
                                        </p:tgtEl>
                                      </p:cBhvr>
                                    </p:animEffect>
                                  </p:childTnLst>
                                </p:cTn>
                              </p:par>
                              <p:par>
                                <p:cTn id="29" presetID="16" presetClass="exit" presetSubtype="26" fill="hold" grpId="1" nodeType="withEffect">
                                  <p:stCondLst>
                                    <p:cond delay="0"/>
                                  </p:stCondLst>
                                  <p:childTnLst>
                                    <p:animEffect transition="out" filter="barn(inHorizontal)">
                                      <p:cBhvr>
                                        <p:cTn id="30" dur="1000"/>
                                        <p:tgtEl>
                                          <p:spTgt spid="53"/>
                                        </p:tgtEl>
                                      </p:cBhvr>
                                    </p:animEffect>
                                    <p:set>
                                      <p:cBhvr>
                                        <p:cTn id="31" dur="1" fill="hold">
                                          <p:stCondLst>
                                            <p:cond delay="999"/>
                                          </p:stCondLst>
                                        </p:cTn>
                                        <p:tgtEl>
                                          <p:spTgt spid="53"/>
                                        </p:tgtEl>
                                        <p:attrNameLst>
                                          <p:attrName>style.visibility</p:attrName>
                                        </p:attrNameLst>
                                      </p:cBhvr>
                                      <p:to>
                                        <p:strVal val="hidden"/>
                                      </p:to>
                                    </p:set>
                                  </p:childTnLst>
                                </p:cTn>
                              </p:par>
                              <p:par>
                                <p:cTn id="32" presetID="16" presetClass="exit" presetSubtype="26" fill="hold" grpId="1" nodeType="withEffect">
                                  <p:stCondLst>
                                    <p:cond delay="0"/>
                                  </p:stCondLst>
                                  <p:childTnLst>
                                    <p:animEffect transition="out" filter="barn(inHorizontal)">
                                      <p:cBhvr>
                                        <p:cTn id="33" dur="1000"/>
                                        <p:tgtEl>
                                          <p:spTgt spid="52"/>
                                        </p:tgtEl>
                                      </p:cBhvr>
                                    </p:animEffect>
                                    <p:set>
                                      <p:cBhvr>
                                        <p:cTn id="34" dur="1" fill="hold">
                                          <p:stCondLst>
                                            <p:cond delay="999"/>
                                          </p:stCondLst>
                                        </p:cTn>
                                        <p:tgtEl>
                                          <p:spTgt spid="52"/>
                                        </p:tgtEl>
                                        <p:attrNameLst>
                                          <p:attrName>style.visibility</p:attrName>
                                        </p:attrNameLst>
                                      </p:cBhvr>
                                      <p:to>
                                        <p:strVal val="hidden"/>
                                      </p:to>
                                    </p:set>
                                  </p:childTnLst>
                                </p:cTn>
                              </p:par>
                              <p:par>
                                <p:cTn id="35" presetID="16" presetClass="exit" presetSubtype="26" fill="hold" grpId="1" nodeType="withEffect">
                                  <p:stCondLst>
                                    <p:cond delay="0"/>
                                  </p:stCondLst>
                                  <p:childTnLst>
                                    <p:animEffect transition="out" filter="barn(inHorizontal)">
                                      <p:cBhvr>
                                        <p:cTn id="36" dur="1000"/>
                                        <p:tgtEl>
                                          <p:spTgt spid="51"/>
                                        </p:tgtEl>
                                      </p:cBhvr>
                                    </p:animEffect>
                                    <p:set>
                                      <p:cBhvr>
                                        <p:cTn id="37" dur="1" fill="hold">
                                          <p:stCondLst>
                                            <p:cond delay="999"/>
                                          </p:stCondLst>
                                        </p:cTn>
                                        <p:tgtEl>
                                          <p:spTgt spid="51"/>
                                        </p:tgtEl>
                                        <p:attrNameLst>
                                          <p:attrName>style.visibility</p:attrName>
                                        </p:attrNameLst>
                                      </p:cBhvr>
                                      <p:to>
                                        <p:strVal val="hidden"/>
                                      </p:to>
                                    </p:set>
                                  </p:childTnLst>
                                </p:cTn>
                              </p:par>
                              <p:par>
                                <p:cTn id="38" presetID="16" presetClass="exit" presetSubtype="26" fill="hold" grpId="1" nodeType="withEffect">
                                  <p:stCondLst>
                                    <p:cond delay="0"/>
                                  </p:stCondLst>
                                  <p:childTnLst>
                                    <p:animEffect transition="out" filter="barn(inHorizontal)">
                                      <p:cBhvr>
                                        <p:cTn id="39" dur="1000"/>
                                        <p:tgtEl>
                                          <p:spTgt spid="46"/>
                                        </p:tgtEl>
                                      </p:cBhvr>
                                    </p:animEffect>
                                    <p:set>
                                      <p:cBhvr>
                                        <p:cTn id="40" dur="1" fill="hold">
                                          <p:stCondLst>
                                            <p:cond delay="999"/>
                                          </p:stCondLst>
                                        </p:cTn>
                                        <p:tgtEl>
                                          <p:spTgt spid="46"/>
                                        </p:tgtEl>
                                        <p:attrNameLst>
                                          <p:attrName>style.visibility</p:attrName>
                                        </p:attrNameLst>
                                      </p:cBhvr>
                                      <p:to>
                                        <p:strVal val="hidden"/>
                                      </p:to>
                                    </p:set>
                                  </p:childTnLst>
                                </p:cTn>
                              </p:par>
                              <p:par>
                                <p:cTn id="41" presetID="10" presetClass="exit" presetSubtype="0" fill="hold" grpId="1" nodeType="withEffect">
                                  <p:stCondLst>
                                    <p:cond delay="300"/>
                                  </p:stCondLst>
                                  <p:childTnLst>
                                    <p:animEffect transition="out" filter="fade">
                                      <p:cBhvr>
                                        <p:cTn id="42" dur="500"/>
                                        <p:tgtEl>
                                          <p:spTgt spid="17"/>
                                        </p:tgtEl>
                                      </p:cBhvr>
                                    </p:animEffect>
                                    <p:set>
                                      <p:cBhvr>
                                        <p:cTn id="43"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7" grpId="0"/>
      <p:bldP spid="17" grpId="1"/>
      <p:bldP spid="46" grpId="0" animBg="1"/>
      <p:bldP spid="46" grpId="1" animBg="1"/>
      <p:bldP spid="51" grpId="0" animBg="1"/>
      <p:bldP spid="51" grpId="1" animBg="1"/>
      <p:bldP spid="52" grpId="0" animBg="1"/>
      <p:bldP spid="52" grpId="1" animBg="1"/>
      <p:bldP spid="53" grpId="0" animBg="1"/>
      <p:bldP spid="53"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745972"/>
            <a:ext cx="9144000" cy="4416333"/>
          </a:xfrm>
          <a:prstGeom prst="rect">
            <a:avLst/>
          </a:prstGeom>
          <a:gradFill flip="none" rotWithShape="1">
            <a:gsLst>
              <a:gs pos="0">
                <a:srgbClr val="4B92DB">
                  <a:alpha val="89000"/>
                </a:srgbClr>
              </a:gs>
              <a:gs pos="100000">
                <a:schemeClr val="bg1">
                  <a:alpha val="0"/>
                </a:schemeClr>
              </a:gs>
            </a:gsLst>
            <a:lin ang="5400000" scaled="1"/>
            <a:tileRect/>
          </a:gradFill>
          <a:ln w="9525" cap="flat" cmpd="sng" algn="ctr">
            <a:noFill/>
            <a:prstDash val="solid"/>
            <a:round/>
            <a:headEnd type="none" w="med" len="med"/>
            <a:tailEnd type="none" w="med" len="med"/>
          </a:ln>
          <a:effectLst>
            <a:outerShdw blurRad="40000" dist="23000" dir="5400000" rotWithShape="0">
              <a:srgbClr val="000000">
                <a:alpha val="34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1"/>
          <p:cNvSpPr>
            <a:spLocks noGrp="1"/>
          </p:cNvSpPr>
          <p:nvPr>
            <p:ph type="title" idx="4294967295"/>
          </p:nvPr>
        </p:nvSpPr>
        <p:spPr>
          <a:xfrm>
            <a:off x="0" y="341313"/>
            <a:ext cx="8229600" cy="1143000"/>
          </a:xfrm>
        </p:spPr>
        <p:txBody>
          <a:bodyPr>
            <a:noAutofit/>
          </a:bodyPr>
          <a:lstStyle/>
          <a:p>
            <a:r>
              <a:rPr lang="en-US" sz="3600" dirty="0" smtClean="0"/>
              <a:t>Datacenters Are in a State of Evolution</a:t>
            </a:r>
            <a:endParaRPr lang="en-US" sz="3600" dirty="0"/>
          </a:p>
        </p:txBody>
      </p:sp>
      <p:sp>
        <p:nvSpPr>
          <p:cNvPr id="6" name="Rectangle 5"/>
          <p:cNvSpPr/>
          <p:nvPr/>
        </p:nvSpPr>
        <p:spPr>
          <a:xfrm>
            <a:off x="386610" y="1741515"/>
            <a:ext cx="8259205" cy="618568"/>
          </a:xfrm>
          <a:prstGeom prst="rect">
            <a:avLst/>
          </a:prstGeom>
          <a:noFill/>
          <a:ln>
            <a:noFill/>
          </a:ln>
          <a:effectLst>
            <a:outerShdw blurRad="50800" dist="25400" dir="2700000">
              <a:srgbClr val="000000">
                <a:alpha val="65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2800" i="1" dirty="0">
                <a:solidFill>
                  <a:schemeClr val="bg1"/>
                </a:solidFill>
                <a:latin typeface="Arial"/>
                <a:cs typeface="Arial"/>
              </a:rPr>
              <a:t>Evolution </a:t>
            </a:r>
            <a:r>
              <a:rPr lang="en-US" sz="2800" i="1" dirty="0" smtClean="0">
                <a:solidFill>
                  <a:schemeClr val="bg1"/>
                </a:solidFill>
                <a:latin typeface="Arial"/>
                <a:cs typeface="Arial"/>
              </a:rPr>
              <a:t>toward highly </a:t>
            </a:r>
            <a:r>
              <a:rPr lang="en-US" sz="2800" i="1" dirty="0">
                <a:solidFill>
                  <a:schemeClr val="bg1"/>
                </a:solidFill>
                <a:latin typeface="Arial"/>
                <a:cs typeface="Arial"/>
              </a:rPr>
              <a:t>virtual and </a:t>
            </a:r>
            <a:r>
              <a:rPr lang="en-US" sz="2800" i="1" dirty="0" smtClean="0">
                <a:solidFill>
                  <a:schemeClr val="bg1"/>
                </a:solidFill>
                <a:latin typeface="Arial"/>
                <a:cs typeface="Arial"/>
              </a:rPr>
              <a:t>beyond to cloud</a:t>
            </a:r>
            <a:endParaRPr lang="en-US" sz="2800" i="1" dirty="0">
              <a:solidFill>
                <a:schemeClr val="bg1"/>
              </a:solidFill>
              <a:latin typeface="Arial"/>
              <a:cs typeface="Arial"/>
            </a:endParaRPr>
          </a:p>
        </p:txBody>
      </p:sp>
      <p:grpSp>
        <p:nvGrpSpPr>
          <p:cNvPr id="2" name="Group 48"/>
          <p:cNvGrpSpPr/>
          <p:nvPr/>
        </p:nvGrpSpPr>
        <p:grpSpPr>
          <a:xfrm>
            <a:off x="235977" y="2883960"/>
            <a:ext cx="1625626" cy="2693459"/>
            <a:chOff x="314553" y="2883959"/>
            <a:chExt cx="2166937" cy="2693459"/>
          </a:xfrm>
        </p:grpSpPr>
        <p:sp>
          <p:nvSpPr>
            <p:cNvPr id="20" name="Rectangle 19"/>
            <p:cNvSpPr/>
            <p:nvPr/>
          </p:nvSpPr>
          <p:spPr bwMode="auto">
            <a:xfrm>
              <a:off x="314553" y="4962534"/>
              <a:ext cx="2166937" cy="614884"/>
            </a:xfrm>
            <a:prstGeom prst="rect">
              <a:avLst/>
            </a:prstGeom>
            <a:noFill/>
            <a:ln w="3175">
              <a:noFill/>
            </a:ln>
            <a:effectLst>
              <a:outerShdw blurRad="50800" dist="38100" dir="2700000">
                <a:srgbClr val="000000">
                  <a:alpha val="43000"/>
                </a:srgbClr>
              </a:outerShdw>
            </a:effectLst>
          </p:spPr>
          <p:style>
            <a:lnRef idx="2">
              <a:schemeClr val="accent1"/>
            </a:lnRef>
            <a:fillRef idx="1">
              <a:schemeClr val="lt1"/>
            </a:fillRef>
            <a:effectRef idx="0">
              <a:schemeClr val="accent1"/>
            </a:effectRef>
            <a:fontRef idx="minor">
              <a:schemeClr val="dk1"/>
            </a:fontRef>
          </p:style>
          <p:txBody>
            <a:bodyPr lIns="91376" tIns="45688" rIns="91376" bIns="45688" anchor="b"/>
            <a:lstStyle/>
            <a:p>
              <a:pPr algn="ctr" defTabSz="684213"/>
              <a:r>
                <a:rPr lang="en-US" sz="2400" dirty="0">
                  <a:solidFill>
                    <a:srgbClr val="FFFFFF"/>
                  </a:solidFill>
                  <a:latin typeface="Arial"/>
                  <a:cs typeface="Arial"/>
                </a:rPr>
                <a:t>Physical</a:t>
              </a:r>
            </a:p>
          </p:txBody>
        </p:sp>
        <p:pic>
          <p:nvPicPr>
            <p:cNvPr id="21" name="Picture 284"/>
            <p:cNvPicPr>
              <a:picLocks noChangeAspect="1"/>
            </p:cNvPicPr>
            <p:nvPr/>
          </p:nvPicPr>
          <p:blipFill>
            <a:blip r:embed="rId3" cstate="print"/>
            <a:srcRect/>
            <a:stretch>
              <a:fillRect/>
            </a:stretch>
          </p:blipFill>
          <p:spPr bwMode="auto">
            <a:xfrm>
              <a:off x="1148664" y="2883959"/>
              <a:ext cx="789681" cy="1613387"/>
            </a:xfrm>
            <a:prstGeom prst="rect">
              <a:avLst/>
            </a:prstGeom>
            <a:noFill/>
            <a:ln w="9525">
              <a:noFill/>
              <a:miter lim="800000"/>
              <a:headEnd/>
              <a:tailEnd/>
            </a:ln>
            <a:effectLst>
              <a:outerShdw blurRad="50800" dist="38100" dir="2700000">
                <a:srgbClr val="000000">
                  <a:alpha val="62000"/>
                </a:srgbClr>
              </a:outerShdw>
            </a:effectLst>
          </p:spPr>
        </p:pic>
        <p:cxnSp>
          <p:nvCxnSpPr>
            <p:cNvPr id="36" name="Straight Connector 35"/>
            <p:cNvCxnSpPr/>
            <p:nvPr/>
          </p:nvCxnSpPr>
          <p:spPr>
            <a:xfrm>
              <a:off x="707389" y="5057496"/>
              <a:ext cx="1451517" cy="1588"/>
            </a:xfrm>
            <a:prstGeom prst="line">
              <a:avLst/>
            </a:prstGeom>
            <a:ln w="19050" cap="flat" cmpd="sng" algn="ctr">
              <a:gradFill flip="none" rotWithShape="1">
                <a:gsLst>
                  <a:gs pos="2000">
                    <a:schemeClr val="accent5">
                      <a:lumMod val="60000"/>
                      <a:lumOff val="40000"/>
                      <a:alpha val="0"/>
                    </a:schemeClr>
                  </a:gs>
                  <a:gs pos="50000">
                    <a:srgbClr val="147BC5"/>
                  </a:gs>
                  <a:gs pos="98000">
                    <a:schemeClr val="accent5">
                      <a:lumMod val="60000"/>
                      <a:lumOff val="4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3" name="Group 49"/>
          <p:cNvGrpSpPr/>
          <p:nvPr/>
        </p:nvGrpSpPr>
        <p:grpSpPr>
          <a:xfrm>
            <a:off x="2265670" y="2408767"/>
            <a:ext cx="1450559" cy="3172890"/>
            <a:chOff x="3020106" y="2408767"/>
            <a:chExt cx="1933575" cy="3172890"/>
          </a:xfrm>
        </p:grpSpPr>
        <p:sp>
          <p:nvSpPr>
            <p:cNvPr id="7" name="Rectangle 6"/>
            <p:cNvSpPr/>
            <p:nvPr/>
          </p:nvSpPr>
          <p:spPr bwMode="auto">
            <a:xfrm>
              <a:off x="3237594" y="4962533"/>
              <a:ext cx="1716087" cy="619124"/>
            </a:xfrm>
            <a:prstGeom prst="rect">
              <a:avLst/>
            </a:prstGeom>
            <a:noFill/>
            <a:ln w="3175">
              <a:noFill/>
            </a:ln>
            <a:effectLst>
              <a:outerShdw blurRad="50800" dist="38100" dir="2700000">
                <a:srgbClr val="000000">
                  <a:alpha val="43000"/>
                </a:srgbClr>
              </a:outerShdw>
            </a:effectLst>
          </p:spPr>
          <p:style>
            <a:lnRef idx="2">
              <a:schemeClr val="accent1"/>
            </a:lnRef>
            <a:fillRef idx="1">
              <a:schemeClr val="lt1"/>
            </a:fillRef>
            <a:effectRef idx="0">
              <a:schemeClr val="accent1"/>
            </a:effectRef>
            <a:fontRef idx="minor">
              <a:schemeClr val="dk1"/>
            </a:fontRef>
          </p:style>
          <p:txBody>
            <a:bodyPr lIns="91376" tIns="45688" rIns="91376" bIns="45688" anchor="b"/>
            <a:lstStyle/>
            <a:p>
              <a:pPr algn="ctr" defTabSz="684213"/>
              <a:r>
                <a:rPr lang="en-US" sz="2400" dirty="0">
                  <a:solidFill>
                    <a:srgbClr val="FFFFFF"/>
                  </a:solidFill>
                  <a:latin typeface="Arial"/>
                  <a:cs typeface="Arial"/>
                </a:rPr>
                <a:t>Virtual</a:t>
              </a:r>
            </a:p>
          </p:txBody>
        </p:sp>
        <p:sp>
          <p:nvSpPr>
            <p:cNvPr id="9" name="Isosceles Triangle 8"/>
            <p:cNvSpPr/>
            <p:nvPr/>
          </p:nvSpPr>
          <p:spPr bwMode="auto">
            <a:xfrm rot="8547863">
              <a:off x="3274106" y="3205692"/>
              <a:ext cx="336550" cy="866774"/>
            </a:xfrm>
            <a:prstGeom prst="triangle">
              <a:avLst/>
            </a:prstGeom>
            <a:solidFill>
              <a:schemeClr val="accent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a:solidFill>
                  <a:schemeClr val="tx1"/>
                </a:solidFill>
                <a:cs typeface="Arial" charset="0"/>
              </a:endParaRPr>
            </a:p>
          </p:txBody>
        </p:sp>
        <p:pic>
          <p:nvPicPr>
            <p:cNvPr id="10" name="Picture 290"/>
            <p:cNvPicPr>
              <a:picLocks noChangeAspect="1"/>
            </p:cNvPicPr>
            <p:nvPr/>
          </p:nvPicPr>
          <p:blipFill>
            <a:blip r:embed="rId4" cstate="print"/>
            <a:srcRect/>
            <a:stretch>
              <a:fillRect/>
            </a:stretch>
          </p:blipFill>
          <p:spPr bwMode="auto">
            <a:xfrm>
              <a:off x="3020106" y="3027758"/>
              <a:ext cx="343099" cy="701325"/>
            </a:xfrm>
            <a:prstGeom prst="rect">
              <a:avLst/>
            </a:prstGeom>
            <a:noFill/>
            <a:ln w="9525">
              <a:noFill/>
              <a:miter lim="800000"/>
              <a:headEnd/>
              <a:tailEnd/>
            </a:ln>
          </p:spPr>
        </p:pic>
        <p:sp>
          <p:nvSpPr>
            <p:cNvPr id="11" name="Isosceles Triangle 10"/>
            <p:cNvSpPr/>
            <p:nvPr/>
          </p:nvSpPr>
          <p:spPr bwMode="auto">
            <a:xfrm rot="2867710">
              <a:off x="3310618" y="4013728"/>
              <a:ext cx="328611" cy="849314"/>
            </a:xfrm>
            <a:prstGeom prst="triangle">
              <a:avLst/>
            </a:prstGeom>
            <a:solidFill>
              <a:schemeClr val="accent1"/>
            </a:solidFill>
            <a:ln>
              <a:noFill/>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a:solidFill>
                  <a:schemeClr val="tx1"/>
                </a:solidFill>
                <a:cs typeface="Arial" charset="0"/>
              </a:endParaRPr>
            </a:p>
          </p:txBody>
        </p:sp>
        <p:pic>
          <p:nvPicPr>
            <p:cNvPr id="12" name="Picture 303"/>
            <p:cNvPicPr>
              <a:picLocks noChangeAspect="1"/>
            </p:cNvPicPr>
            <p:nvPr/>
          </p:nvPicPr>
          <p:blipFill>
            <a:blip r:embed="rId4" cstate="print"/>
            <a:srcRect/>
            <a:stretch>
              <a:fillRect/>
            </a:stretch>
          </p:blipFill>
          <p:spPr bwMode="auto">
            <a:xfrm>
              <a:off x="3041549" y="4296290"/>
              <a:ext cx="343099" cy="701325"/>
            </a:xfrm>
            <a:prstGeom prst="rect">
              <a:avLst/>
            </a:prstGeom>
            <a:noFill/>
            <a:ln w="9525">
              <a:noFill/>
              <a:miter lim="800000"/>
              <a:headEnd/>
              <a:tailEnd/>
            </a:ln>
          </p:spPr>
        </p:pic>
        <p:sp>
          <p:nvSpPr>
            <p:cNvPr id="13" name="Isosceles Triangle 12"/>
            <p:cNvSpPr/>
            <p:nvPr/>
          </p:nvSpPr>
          <p:spPr bwMode="auto">
            <a:xfrm rot="13052137" flipH="1">
              <a:off x="4186918" y="3131080"/>
              <a:ext cx="336550" cy="871536"/>
            </a:xfrm>
            <a:prstGeom prst="triangle">
              <a:avLst/>
            </a:prstGeom>
            <a:solidFill>
              <a:schemeClr val="accent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a:solidFill>
                  <a:schemeClr val="tx1"/>
                </a:solidFill>
                <a:cs typeface="Arial" charset="0"/>
              </a:endParaRPr>
            </a:p>
          </p:txBody>
        </p:sp>
        <p:sp>
          <p:nvSpPr>
            <p:cNvPr id="14" name="Isosceles Triangle 13"/>
            <p:cNvSpPr/>
            <p:nvPr/>
          </p:nvSpPr>
          <p:spPr bwMode="auto">
            <a:xfrm rot="18732290" flipH="1">
              <a:off x="4223430" y="3943879"/>
              <a:ext cx="328611" cy="849312"/>
            </a:xfrm>
            <a:prstGeom prst="triangle">
              <a:avLst/>
            </a:prstGeom>
            <a:solidFill>
              <a:schemeClr val="accent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a:solidFill>
                  <a:schemeClr val="tx1"/>
                </a:solidFill>
                <a:cs typeface="Arial" charset="0"/>
              </a:endParaRPr>
            </a:p>
          </p:txBody>
        </p:sp>
        <p:pic>
          <p:nvPicPr>
            <p:cNvPr id="15" name="Picture 303"/>
            <p:cNvPicPr>
              <a:picLocks noChangeAspect="1"/>
            </p:cNvPicPr>
            <p:nvPr/>
          </p:nvPicPr>
          <p:blipFill>
            <a:blip r:embed="rId4" cstate="print"/>
            <a:srcRect/>
            <a:stretch>
              <a:fillRect/>
            </a:stretch>
          </p:blipFill>
          <p:spPr bwMode="auto">
            <a:xfrm>
              <a:off x="4447644" y="2909780"/>
              <a:ext cx="343099" cy="701325"/>
            </a:xfrm>
            <a:prstGeom prst="rect">
              <a:avLst/>
            </a:prstGeom>
            <a:noFill/>
            <a:ln w="9525">
              <a:noFill/>
              <a:miter lim="800000"/>
              <a:headEnd/>
              <a:tailEnd/>
            </a:ln>
          </p:spPr>
        </p:pic>
        <p:pic>
          <p:nvPicPr>
            <p:cNvPr id="16" name="Picture 303"/>
            <p:cNvPicPr>
              <a:picLocks noChangeAspect="1"/>
            </p:cNvPicPr>
            <p:nvPr/>
          </p:nvPicPr>
          <p:blipFill>
            <a:blip r:embed="rId4" cstate="print"/>
            <a:srcRect/>
            <a:stretch>
              <a:fillRect/>
            </a:stretch>
          </p:blipFill>
          <p:spPr bwMode="auto">
            <a:xfrm>
              <a:off x="4466025" y="4297095"/>
              <a:ext cx="343099" cy="701325"/>
            </a:xfrm>
            <a:prstGeom prst="rect">
              <a:avLst/>
            </a:prstGeom>
            <a:noFill/>
            <a:ln w="9525">
              <a:noFill/>
              <a:miter lim="800000"/>
              <a:headEnd/>
              <a:tailEnd/>
            </a:ln>
          </p:spPr>
        </p:pic>
        <p:sp>
          <p:nvSpPr>
            <p:cNvPr id="17" name="Isosceles Triangle 16"/>
            <p:cNvSpPr/>
            <p:nvPr/>
          </p:nvSpPr>
          <p:spPr bwMode="auto">
            <a:xfrm rot="10800000" flipH="1">
              <a:off x="3764643" y="2877079"/>
              <a:ext cx="290513" cy="757237"/>
            </a:xfrm>
            <a:prstGeom prst="triangle">
              <a:avLst/>
            </a:prstGeom>
            <a:solidFill>
              <a:schemeClr val="accent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a:solidFill>
                  <a:schemeClr val="tx1"/>
                </a:solidFill>
                <a:cs typeface="Arial" charset="0"/>
              </a:endParaRPr>
            </a:p>
          </p:txBody>
        </p:sp>
        <p:pic>
          <p:nvPicPr>
            <p:cNvPr id="18" name="Picture 296"/>
            <p:cNvPicPr>
              <a:picLocks noChangeAspect="1"/>
            </p:cNvPicPr>
            <p:nvPr/>
          </p:nvPicPr>
          <p:blipFill>
            <a:blip r:embed="rId4" cstate="print"/>
            <a:srcRect/>
            <a:stretch>
              <a:fillRect/>
            </a:stretch>
          </p:blipFill>
          <p:spPr bwMode="auto">
            <a:xfrm>
              <a:off x="3736939" y="2408767"/>
              <a:ext cx="343099" cy="701325"/>
            </a:xfrm>
            <a:prstGeom prst="rect">
              <a:avLst/>
            </a:prstGeom>
            <a:noFill/>
            <a:ln w="9525">
              <a:noFill/>
              <a:miter lim="800000"/>
              <a:headEnd/>
              <a:tailEnd/>
            </a:ln>
          </p:spPr>
        </p:pic>
        <p:pic>
          <p:nvPicPr>
            <p:cNvPr id="19" name="Picture 284"/>
            <p:cNvPicPr>
              <a:picLocks noChangeAspect="1"/>
            </p:cNvPicPr>
            <p:nvPr/>
          </p:nvPicPr>
          <p:blipFill>
            <a:blip r:embed="rId3" cstate="print"/>
            <a:srcRect/>
            <a:stretch>
              <a:fillRect/>
            </a:stretch>
          </p:blipFill>
          <p:spPr bwMode="auto">
            <a:xfrm>
              <a:off x="3614403" y="3421454"/>
              <a:ext cx="627993" cy="1283674"/>
            </a:xfrm>
            <a:prstGeom prst="rect">
              <a:avLst/>
            </a:prstGeom>
            <a:noFill/>
            <a:ln w="9525">
              <a:noFill/>
              <a:miter lim="800000"/>
              <a:headEnd/>
              <a:tailEnd/>
            </a:ln>
          </p:spPr>
        </p:pic>
        <p:cxnSp>
          <p:nvCxnSpPr>
            <p:cNvPr id="37" name="Straight Connector 36"/>
            <p:cNvCxnSpPr/>
            <p:nvPr/>
          </p:nvCxnSpPr>
          <p:spPr>
            <a:xfrm>
              <a:off x="3173199" y="5057496"/>
              <a:ext cx="1451517" cy="1588"/>
            </a:xfrm>
            <a:prstGeom prst="line">
              <a:avLst/>
            </a:prstGeom>
            <a:ln w="19050" cap="flat" cmpd="sng" algn="ctr">
              <a:gradFill flip="none" rotWithShape="1">
                <a:gsLst>
                  <a:gs pos="2000">
                    <a:schemeClr val="accent5">
                      <a:lumMod val="60000"/>
                      <a:lumOff val="40000"/>
                      <a:alpha val="0"/>
                    </a:schemeClr>
                  </a:gs>
                  <a:gs pos="50000">
                    <a:srgbClr val="147BC5"/>
                  </a:gs>
                  <a:gs pos="98000">
                    <a:schemeClr val="accent5">
                      <a:lumMod val="60000"/>
                      <a:lumOff val="4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40" name="Straight Connector 39"/>
          <p:cNvCxnSpPr/>
          <p:nvPr/>
        </p:nvCxnSpPr>
        <p:spPr>
          <a:xfrm>
            <a:off x="0" y="1748367"/>
            <a:ext cx="9144000" cy="1588"/>
          </a:xfrm>
          <a:prstGeom prst="line">
            <a:avLst/>
          </a:prstGeom>
          <a:ln w="12700" cap="flat" cmpd="sng" algn="ctr">
            <a:solidFill>
              <a:schemeClr val="accent5">
                <a:lumMod val="60000"/>
                <a:lumOff val="4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8" name="Group 50"/>
          <p:cNvGrpSpPr/>
          <p:nvPr/>
        </p:nvGrpSpPr>
        <p:grpSpPr>
          <a:xfrm>
            <a:off x="4222547" y="2479148"/>
            <a:ext cx="2132284" cy="3110449"/>
            <a:chOff x="5628596" y="2479147"/>
            <a:chExt cx="2842305" cy="3110449"/>
          </a:xfrm>
        </p:grpSpPr>
        <p:sp>
          <p:nvSpPr>
            <p:cNvPr id="22" name="Rectangle 21"/>
            <p:cNvSpPr/>
            <p:nvPr/>
          </p:nvSpPr>
          <p:spPr bwMode="auto">
            <a:xfrm>
              <a:off x="5628596" y="4962533"/>
              <a:ext cx="2738437" cy="627063"/>
            </a:xfrm>
            <a:prstGeom prst="rect">
              <a:avLst/>
            </a:prstGeom>
            <a:noFill/>
            <a:ln w="3175">
              <a:noFill/>
            </a:ln>
            <a:effectLst>
              <a:outerShdw blurRad="50800" dist="38100" dir="2700000">
                <a:srgbClr val="000000">
                  <a:alpha val="43000"/>
                </a:srgbClr>
              </a:outerShdw>
            </a:effectLst>
          </p:spPr>
          <p:style>
            <a:lnRef idx="2">
              <a:schemeClr val="accent1"/>
            </a:lnRef>
            <a:fillRef idx="1">
              <a:schemeClr val="lt1"/>
            </a:fillRef>
            <a:effectRef idx="0">
              <a:schemeClr val="accent1"/>
            </a:effectRef>
            <a:fontRef idx="minor">
              <a:schemeClr val="dk1"/>
            </a:fontRef>
          </p:style>
          <p:txBody>
            <a:bodyPr lIns="91376" tIns="45688" rIns="91376" bIns="45688" anchor="b"/>
            <a:lstStyle/>
            <a:p>
              <a:pPr algn="ctr" defTabSz="684213"/>
              <a:r>
                <a:rPr lang="en-US" sz="2400" dirty="0" err="1">
                  <a:solidFill>
                    <a:srgbClr val="FFFFFF"/>
                  </a:solidFill>
                  <a:latin typeface="Arial"/>
                  <a:cs typeface="Arial"/>
                </a:rPr>
                <a:t>IaaS</a:t>
              </a:r>
              <a:endParaRPr lang="en-US" sz="900" dirty="0">
                <a:solidFill>
                  <a:srgbClr val="FFFFFF"/>
                </a:solidFill>
                <a:latin typeface="Arial"/>
                <a:cs typeface="Arial"/>
              </a:endParaRPr>
            </a:p>
          </p:txBody>
        </p:sp>
        <p:sp>
          <p:nvSpPr>
            <p:cNvPr id="24" name="Isosceles Triangle 23"/>
            <p:cNvSpPr/>
            <p:nvPr/>
          </p:nvSpPr>
          <p:spPr bwMode="auto">
            <a:xfrm rot="8547863">
              <a:off x="6322331" y="3120498"/>
              <a:ext cx="412749" cy="1060449"/>
            </a:xfrm>
            <a:prstGeom prst="triangle">
              <a:avLst/>
            </a:prstGeom>
            <a:solidFill>
              <a:schemeClr val="accent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a:solidFill>
                  <a:schemeClr val="tx1"/>
                </a:solidFill>
                <a:cs typeface="Arial" charset="0"/>
              </a:endParaRPr>
            </a:p>
          </p:txBody>
        </p:sp>
        <p:pic>
          <p:nvPicPr>
            <p:cNvPr id="25" name="Picture 290"/>
            <p:cNvPicPr>
              <a:picLocks noChangeAspect="1"/>
            </p:cNvPicPr>
            <p:nvPr/>
          </p:nvPicPr>
          <p:blipFill>
            <a:blip r:embed="rId5" cstate="print"/>
            <a:srcRect/>
            <a:stretch>
              <a:fillRect/>
            </a:stretch>
          </p:blipFill>
          <p:spPr bwMode="auto">
            <a:xfrm>
              <a:off x="6011879" y="2899188"/>
              <a:ext cx="420063" cy="858340"/>
            </a:xfrm>
            <a:prstGeom prst="rect">
              <a:avLst/>
            </a:prstGeom>
            <a:noFill/>
            <a:ln w="9525">
              <a:noFill/>
              <a:miter lim="800000"/>
              <a:headEnd/>
              <a:tailEnd/>
            </a:ln>
          </p:spPr>
        </p:pic>
        <p:sp>
          <p:nvSpPr>
            <p:cNvPr id="26" name="Isosceles Triangle 25"/>
            <p:cNvSpPr/>
            <p:nvPr/>
          </p:nvSpPr>
          <p:spPr bwMode="auto">
            <a:xfrm rot="13052137" flipH="1">
              <a:off x="7439931" y="3030010"/>
              <a:ext cx="412749" cy="1062039"/>
            </a:xfrm>
            <a:prstGeom prst="triangle">
              <a:avLst/>
            </a:prstGeom>
            <a:solidFill>
              <a:schemeClr val="accent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a:solidFill>
                  <a:schemeClr val="tx1"/>
                </a:solidFill>
                <a:cs typeface="Arial" charset="0"/>
              </a:endParaRPr>
            </a:p>
          </p:txBody>
        </p:sp>
        <p:pic>
          <p:nvPicPr>
            <p:cNvPr id="27" name="Picture 303"/>
            <p:cNvPicPr>
              <a:picLocks noChangeAspect="1"/>
            </p:cNvPicPr>
            <p:nvPr/>
          </p:nvPicPr>
          <p:blipFill>
            <a:blip r:embed="rId5" cstate="print"/>
            <a:srcRect/>
            <a:stretch>
              <a:fillRect/>
            </a:stretch>
          </p:blipFill>
          <p:spPr bwMode="auto">
            <a:xfrm>
              <a:off x="7759642" y="2754800"/>
              <a:ext cx="420063" cy="858340"/>
            </a:xfrm>
            <a:prstGeom prst="rect">
              <a:avLst/>
            </a:prstGeom>
            <a:noFill/>
            <a:ln w="9525">
              <a:noFill/>
              <a:miter lim="800000"/>
              <a:headEnd/>
              <a:tailEnd/>
            </a:ln>
          </p:spPr>
        </p:pic>
        <p:sp>
          <p:nvSpPr>
            <p:cNvPr id="28" name="Isosceles Triangle 27"/>
            <p:cNvSpPr/>
            <p:nvPr/>
          </p:nvSpPr>
          <p:spPr bwMode="auto">
            <a:xfrm rot="10800000" flipH="1">
              <a:off x="6836682" y="3056998"/>
              <a:ext cx="355601" cy="922336"/>
            </a:xfrm>
            <a:prstGeom prst="triangle">
              <a:avLst/>
            </a:prstGeom>
            <a:solidFill>
              <a:schemeClr val="accent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a:solidFill>
                  <a:schemeClr val="tx1"/>
                </a:solidFill>
                <a:cs typeface="Arial" charset="0"/>
              </a:endParaRPr>
            </a:p>
          </p:txBody>
        </p:sp>
        <p:pic>
          <p:nvPicPr>
            <p:cNvPr id="29" name="Picture 296"/>
            <p:cNvPicPr>
              <a:picLocks noChangeAspect="1"/>
            </p:cNvPicPr>
            <p:nvPr/>
          </p:nvPicPr>
          <p:blipFill>
            <a:blip r:embed="rId5" cstate="print"/>
            <a:srcRect/>
            <a:stretch>
              <a:fillRect/>
            </a:stretch>
          </p:blipFill>
          <p:spPr bwMode="auto">
            <a:xfrm>
              <a:off x="6806999" y="2479147"/>
              <a:ext cx="420063" cy="858340"/>
            </a:xfrm>
            <a:prstGeom prst="rect">
              <a:avLst/>
            </a:prstGeom>
            <a:noFill/>
            <a:ln w="9525">
              <a:noFill/>
              <a:miter lim="800000"/>
              <a:headEnd/>
              <a:tailEnd/>
            </a:ln>
          </p:spPr>
        </p:pic>
        <p:cxnSp>
          <p:nvCxnSpPr>
            <p:cNvPr id="38" name="Straight Connector 37"/>
            <p:cNvCxnSpPr/>
            <p:nvPr/>
          </p:nvCxnSpPr>
          <p:spPr>
            <a:xfrm>
              <a:off x="6273981" y="5057496"/>
              <a:ext cx="1451517" cy="1588"/>
            </a:xfrm>
            <a:prstGeom prst="line">
              <a:avLst/>
            </a:prstGeom>
            <a:ln w="19050" cap="flat" cmpd="sng" algn="ctr">
              <a:gradFill flip="none" rotWithShape="1">
                <a:gsLst>
                  <a:gs pos="2000">
                    <a:schemeClr val="accent5">
                      <a:lumMod val="60000"/>
                      <a:lumOff val="40000"/>
                      <a:alpha val="0"/>
                    </a:schemeClr>
                  </a:gs>
                  <a:gs pos="50000">
                    <a:srgbClr val="147BC5"/>
                  </a:gs>
                  <a:gs pos="98000">
                    <a:schemeClr val="accent5">
                      <a:lumMod val="60000"/>
                      <a:lumOff val="4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42" name="Picture 3" descr="C:\Program Files\Microsoft Resource DVD Artwork\DVD_ART\Artwork_Imagery\Shapes and Graphics\Internet Cloud\cloud 2.png"/>
            <p:cNvPicPr>
              <a:picLocks noChangeAspect="1" noChangeArrowheads="1"/>
            </p:cNvPicPr>
            <p:nvPr/>
          </p:nvPicPr>
          <p:blipFill>
            <a:blip r:embed="rId6" cstate="print"/>
            <a:srcRect/>
            <a:stretch>
              <a:fillRect/>
            </a:stretch>
          </p:blipFill>
          <p:spPr bwMode="auto">
            <a:xfrm>
              <a:off x="5727700" y="4043301"/>
              <a:ext cx="1592584" cy="1080698"/>
            </a:xfrm>
            <a:prstGeom prst="rect">
              <a:avLst/>
            </a:prstGeom>
            <a:noFill/>
            <a:ln w="9525">
              <a:noFill/>
              <a:miter lim="800000"/>
              <a:headEnd/>
              <a:tailEnd/>
            </a:ln>
          </p:spPr>
        </p:pic>
        <p:pic>
          <p:nvPicPr>
            <p:cNvPr id="43" name="Picture 3" descr="C:\Program Files\Microsoft Resource DVD Artwork\DVD_ART\Artwork_Imagery\Shapes and Graphics\Internet Cloud\cloud 2.png"/>
            <p:cNvPicPr>
              <a:picLocks noChangeAspect="1" noChangeArrowheads="1"/>
            </p:cNvPicPr>
            <p:nvPr/>
          </p:nvPicPr>
          <p:blipFill>
            <a:blip r:embed="rId6" cstate="print"/>
            <a:srcRect/>
            <a:stretch>
              <a:fillRect/>
            </a:stretch>
          </p:blipFill>
          <p:spPr bwMode="auto">
            <a:xfrm>
              <a:off x="5891447" y="3635973"/>
              <a:ext cx="2579454" cy="1467124"/>
            </a:xfrm>
            <a:prstGeom prst="rect">
              <a:avLst/>
            </a:prstGeom>
            <a:noFill/>
            <a:ln w="9525">
              <a:noFill/>
              <a:miter lim="800000"/>
              <a:headEnd/>
              <a:tailEnd/>
            </a:ln>
          </p:spPr>
        </p:pic>
      </p:grpSp>
      <p:grpSp>
        <p:nvGrpSpPr>
          <p:cNvPr id="23" name="Group 51"/>
          <p:cNvGrpSpPr/>
          <p:nvPr/>
        </p:nvGrpSpPr>
        <p:grpSpPr>
          <a:xfrm>
            <a:off x="6688292" y="2460498"/>
            <a:ext cx="2057937" cy="3129098"/>
            <a:chOff x="8915400" y="2460498"/>
            <a:chExt cx="2743201" cy="3129098"/>
          </a:xfrm>
        </p:grpSpPr>
        <p:sp>
          <p:nvSpPr>
            <p:cNvPr id="31" name="Rectangle 30"/>
            <p:cNvSpPr/>
            <p:nvPr/>
          </p:nvSpPr>
          <p:spPr bwMode="auto">
            <a:xfrm>
              <a:off x="9165772" y="4962533"/>
              <a:ext cx="1999572" cy="627063"/>
            </a:xfrm>
            <a:prstGeom prst="rect">
              <a:avLst/>
            </a:prstGeom>
            <a:noFill/>
            <a:ln w="3175">
              <a:noFill/>
            </a:ln>
            <a:effectLst>
              <a:outerShdw blurRad="50800" dist="38100" dir="2700000">
                <a:srgbClr val="000000">
                  <a:alpha val="43000"/>
                </a:srgbClr>
              </a:outerShdw>
            </a:effectLst>
          </p:spPr>
          <p:style>
            <a:lnRef idx="2">
              <a:schemeClr val="accent1"/>
            </a:lnRef>
            <a:fillRef idx="1">
              <a:schemeClr val="lt1"/>
            </a:fillRef>
            <a:effectRef idx="0">
              <a:schemeClr val="accent1"/>
            </a:effectRef>
            <a:fontRef idx="minor">
              <a:schemeClr val="dk1"/>
            </a:fontRef>
          </p:style>
          <p:txBody>
            <a:bodyPr lIns="91376" tIns="45688" rIns="91376" bIns="45688" anchor="b"/>
            <a:lstStyle/>
            <a:p>
              <a:pPr algn="ctr" defTabSz="684213"/>
              <a:r>
                <a:rPr lang="en-US" sz="2400" dirty="0" err="1">
                  <a:solidFill>
                    <a:srgbClr val="FFFFFF"/>
                  </a:solidFill>
                  <a:latin typeface="Arial"/>
                  <a:cs typeface="Arial"/>
                </a:rPr>
                <a:t>P</a:t>
              </a:r>
              <a:r>
                <a:rPr lang="en-US" sz="2400" dirty="0" err="1" smtClean="0">
                  <a:solidFill>
                    <a:srgbClr val="FFFFFF"/>
                  </a:solidFill>
                  <a:latin typeface="Arial"/>
                  <a:cs typeface="Arial"/>
                </a:rPr>
                <a:t>aaS</a:t>
              </a:r>
              <a:endParaRPr lang="en-US" sz="900" dirty="0">
                <a:solidFill>
                  <a:srgbClr val="FFFFFF"/>
                </a:solidFill>
                <a:latin typeface="Arial"/>
                <a:cs typeface="Arial"/>
              </a:endParaRPr>
            </a:p>
          </p:txBody>
        </p:sp>
        <p:sp>
          <p:nvSpPr>
            <p:cNvPr id="33" name="Isosceles Triangle 32"/>
            <p:cNvSpPr/>
            <p:nvPr/>
          </p:nvSpPr>
          <p:spPr bwMode="auto">
            <a:xfrm rot="9063718">
              <a:off x="9558530" y="2910661"/>
              <a:ext cx="759233" cy="1507724"/>
            </a:xfrm>
            <a:prstGeom prst="triangle">
              <a:avLst/>
            </a:prstGeom>
            <a:solidFill>
              <a:schemeClr val="accent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68541" tIns="34271" rIns="68541" bIns="34271" anchor="ctr"/>
            <a:lstStyle/>
            <a:p>
              <a:pPr algn="ctr" defTabSz="684213"/>
              <a:endParaRPr lang="en-US" sz="1700" dirty="0">
                <a:solidFill>
                  <a:schemeClr val="tx1"/>
                </a:solidFill>
                <a:cs typeface="Arial" charset="0"/>
              </a:endParaRPr>
            </a:p>
          </p:txBody>
        </p:sp>
        <p:pic>
          <p:nvPicPr>
            <p:cNvPr id="35" name="Picture 79"/>
            <p:cNvPicPr>
              <a:picLocks noChangeAspect="1"/>
            </p:cNvPicPr>
            <p:nvPr/>
          </p:nvPicPr>
          <p:blipFill>
            <a:blip r:embed="rId7" cstate="print"/>
            <a:srcRect/>
            <a:stretch>
              <a:fillRect/>
            </a:stretch>
          </p:blipFill>
          <p:spPr bwMode="auto">
            <a:xfrm>
              <a:off x="9011776" y="2460498"/>
              <a:ext cx="1242708" cy="934717"/>
            </a:xfrm>
            <a:prstGeom prst="rect">
              <a:avLst/>
            </a:prstGeom>
            <a:noFill/>
            <a:ln w="9525">
              <a:noFill/>
              <a:miter lim="800000"/>
              <a:headEnd/>
              <a:tailEnd/>
            </a:ln>
          </p:spPr>
        </p:pic>
        <p:cxnSp>
          <p:nvCxnSpPr>
            <p:cNvPr id="39" name="Straight Connector 38"/>
            <p:cNvCxnSpPr/>
            <p:nvPr/>
          </p:nvCxnSpPr>
          <p:spPr>
            <a:xfrm>
              <a:off x="9374763" y="5057496"/>
              <a:ext cx="1451517" cy="1588"/>
            </a:xfrm>
            <a:prstGeom prst="line">
              <a:avLst/>
            </a:prstGeom>
            <a:ln w="19050" cap="flat" cmpd="sng" algn="ctr">
              <a:gradFill flip="none" rotWithShape="1">
                <a:gsLst>
                  <a:gs pos="2000">
                    <a:schemeClr val="accent5">
                      <a:lumMod val="60000"/>
                      <a:lumOff val="40000"/>
                      <a:alpha val="0"/>
                    </a:schemeClr>
                  </a:gs>
                  <a:gs pos="50000">
                    <a:srgbClr val="147BC5"/>
                  </a:gs>
                  <a:gs pos="98000">
                    <a:schemeClr val="accent5">
                      <a:lumMod val="60000"/>
                      <a:lumOff val="4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44" name="Picture 3" descr="C:\Program Files\Microsoft Resource DVD Artwork\DVD_ART\Artwork_Imagery\Shapes and Graphics\Internet Cloud\cloud 2.png"/>
            <p:cNvPicPr>
              <a:picLocks noChangeAspect="1" noChangeArrowheads="1"/>
            </p:cNvPicPr>
            <p:nvPr/>
          </p:nvPicPr>
          <p:blipFill>
            <a:blip r:embed="rId6" cstate="print"/>
            <a:srcRect/>
            <a:stretch>
              <a:fillRect/>
            </a:stretch>
          </p:blipFill>
          <p:spPr bwMode="auto">
            <a:xfrm>
              <a:off x="8915400" y="4043301"/>
              <a:ext cx="1592584" cy="1080698"/>
            </a:xfrm>
            <a:prstGeom prst="rect">
              <a:avLst/>
            </a:prstGeom>
            <a:noFill/>
            <a:ln w="9525">
              <a:noFill/>
              <a:miter lim="800000"/>
              <a:headEnd/>
              <a:tailEnd/>
            </a:ln>
          </p:spPr>
        </p:pic>
        <p:pic>
          <p:nvPicPr>
            <p:cNvPr id="45" name="Picture 3" descr="C:\Program Files\Microsoft Resource DVD Artwork\DVD_ART\Artwork_Imagery\Shapes and Graphics\Internet Cloud\cloud 2.png"/>
            <p:cNvPicPr>
              <a:picLocks noChangeAspect="1" noChangeArrowheads="1"/>
            </p:cNvPicPr>
            <p:nvPr/>
          </p:nvPicPr>
          <p:blipFill>
            <a:blip r:embed="rId6" cstate="print"/>
            <a:srcRect/>
            <a:stretch>
              <a:fillRect/>
            </a:stretch>
          </p:blipFill>
          <p:spPr bwMode="auto">
            <a:xfrm>
              <a:off x="9079147" y="3635973"/>
              <a:ext cx="2579454" cy="1467124"/>
            </a:xfrm>
            <a:prstGeom prst="rect">
              <a:avLst/>
            </a:prstGeom>
            <a:noFill/>
            <a:ln w="9525">
              <a:noFill/>
              <a:miter lim="800000"/>
              <a:headEnd/>
              <a:tailEnd/>
            </a:ln>
          </p:spPr>
        </p:pic>
      </p:grpSp>
    </p:spTree>
    <p:extLst>
      <p:ext uri="{BB962C8B-B14F-4D97-AF65-F5344CB8AC3E}">
        <p14:creationId xmlns:p14="http://schemas.microsoft.com/office/powerpoint/2010/main" val="4271001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5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250"/>
                            </p:stCondLst>
                            <p:childTnLst>
                              <p:par>
                                <p:cTn id="8" presetID="1" presetClass="entr" presetSubtype="0" fill="hold" nodeType="afterEffect">
                                  <p:stCondLst>
                                    <p:cond delay="250"/>
                                  </p:stCondLst>
                                  <p:childTnLst>
                                    <p:set>
                                      <p:cBhvr>
                                        <p:cTn id="9" dur="1" fill="hold">
                                          <p:stCondLst>
                                            <p:cond delay="0"/>
                                          </p:stCondLst>
                                        </p:cTn>
                                        <p:tgtEl>
                                          <p:spTgt spid="2"/>
                                        </p:tgtEl>
                                        <p:attrNameLst>
                                          <p:attrName>style.visibility</p:attrName>
                                        </p:attrNameLst>
                                      </p:cBhvr>
                                      <p:to>
                                        <p:strVal val="visible"/>
                                      </p:to>
                                    </p:set>
                                  </p:childTnLst>
                                </p:cTn>
                              </p:par>
                              <p:par>
                                <p:cTn id="10" presetID="10" presetClass="entr" presetSubtype="0"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0" presetClass="path" presetSubtype="0" accel="50000" decel="50000" fill="hold" nodeType="withEffect">
                                  <p:stCondLst>
                                    <p:cond delay="0"/>
                                  </p:stCondLst>
                                  <p:childTnLst>
                                    <p:animMotion origin="layout" path="M -0.20573 2.59259E-6 L -0.02148 2.59259E-6 " pathEditMode="relative" rAng="0" ptsTypes="AA">
                                      <p:cBhvr>
                                        <p:cTn id="14" dur="2000" fill="hold"/>
                                        <p:tgtEl>
                                          <p:spTgt spid="3"/>
                                        </p:tgtEl>
                                        <p:attrNameLst>
                                          <p:attrName>ppt_x</p:attrName>
                                          <p:attrName>ppt_y</p:attrName>
                                        </p:attrNameLst>
                                      </p:cBhvr>
                                      <p:rCtr x="92" y="0"/>
                                    </p:animMotion>
                                  </p:childTnLst>
                                </p:cTn>
                              </p:par>
                              <p:par>
                                <p:cTn id="15" presetID="10" presetClass="entr" presetSubtype="0" fill="hold" nodeType="withEffect">
                                  <p:stCondLst>
                                    <p:cond delay="1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par>
                                <p:cTn id="18" presetID="0" presetClass="path" presetSubtype="0" accel="50000" decel="50000" fill="hold" nodeType="withEffect">
                                  <p:stCondLst>
                                    <p:cond delay="0"/>
                                  </p:stCondLst>
                                  <p:childTnLst>
                                    <p:animMotion origin="layout" path="M -0.27278 -0.00579 L -0.00937 -0.00579 " pathEditMode="relative" rAng="0" ptsTypes="AA">
                                      <p:cBhvr>
                                        <p:cTn id="19" dur="2000" fill="hold"/>
                                        <p:tgtEl>
                                          <p:spTgt spid="8"/>
                                        </p:tgtEl>
                                        <p:attrNameLst>
                                          <p:attrName>ppt_x</p:attrName>
                                          <p:attrName>ppt_y</p:attrName>
                                        </p:attrNameLst>
                                      </p:cBhvr>
                                      <p:rCtr x="132" y="0"/>
                                    </p:animMotion>
                                  </p:childTnLst>
                                </p:cTn>
                              </p:par>
                              <p:par>
                                <p:cTn id="20" presetID="10" presetClass="entr" presetSubtype="0" fill="hold" nodeType="withEffect">
                                  <p:stCondLst>
                                    <p:cond delay="200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2000"/>
                                        <p:tgtEl>
                                          <p:spTgt spid="23"/>
                                        </p:tgtEl>
                                      </p:cBhvr>
                                    </p:animEffect>
                                  </p:childTnLst>
                                </p:cTn>
                              </p:par>
                              <p:par>
                                <p:cTn id="23" presetID="0" presetClass="path" presetSubtype="0" accel="50000" decel="50000" fill="hold" nodeType="withEffect">
                                  <p:stCondLst>
                                    <p:cond delay="0"/>
                                  </p:stCondLst>
                                  <p:childTnLst>
                                    <p:animMotion origin="layout" path="M -0.27487 -0.0044 L 0.00182 -0.0044 " pathEditMode="relative" rAng="0" ptsTypes="AA">
                                      <p:cBhvr>
                                        <p:cTn id="24" dur="2000" fill="hold"/>
                                        <p:tgtEl>
                                          <p:spTgt spid="23"/>
                                        </p:tgtEl>
                                        <p:attrNameLst>
                                          <p:attrName>ppt_x</p:attrName>
                                          <p:attrName>ppt_y</p:attrName>
                                        </p:attrNameLst>
                                      </p:cBhvr>
                                      <p:rCtr x="13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Agenda</a:t>
            </a:r>
            <a:r>
              <a:rPr lang="en-US" dirty="0" smtClean="0"/>
              <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lnSpcReduction="10000"/>
          </a:bodyPr>
          <a:lstStyle/>
          <a:p>
            <a:r>
              <a:rPr lang="en-US" dirty="0" smtClean="0"/>
              <a:t>Objectives and Takeaways</a:t>
            </a:r>
          </a:p>
          <a:p>
            <a:r>
              <a:rPr lang="en-US" dirty="0" smtClean="0"/>
              <a:t>Cloud</a:t>
            </a:r>
          </a:p>
          <a:p>
            <a:r>
              <a:rPr lang="en-US" dirty="0" smtClean="0">
                <a:solidFill>
                  <a:srgbClr val="002060"/>
                </a:solidFill>
              </a:rPr>
              <a:t>What is System Center Orchestrator 2012</a:t>
            </a:r>
          </a:p>
          <a:p>
            <a:pPr lvl="1"/>
            <a:r>
              <a:rPr lang="en-US" dirty="0" smtClean="0">
                <a:solidFill>
                  <a:srgbClr val="002060"/>
                </a:solidFill>
              </a:rPr>
              <a:t>Integration</a:t>
            </a:r>
          </a:p>
          <a:p>
            <a:pPr lvl="1"/>
            <a:r>
              <a:rPr lang="en-US" dirty="0" smtClean="0">
                <a:solidFill>
                  <a:srgbClr val="002060"/>
                </a:solidFill>
              </a:rPr>
              <a:t>Orchestration</a:t>
            </a:r>
          </a:p>
          <a:p>
            <a:pPr lvl="1"/>
            <a:r>
              <a:rPr lang="en-US" dirty="0" smtClean="0">
                <a:solidFill>
                  <a:srgbClr val="002060"/>
                </a:solidFill>
              </a:rPr>
              <a:t>Automation </a:t>
            </a:r>
          </a:p>
          <a:p>
            <a:r>
              <a:rPr lang="en-US" dirty="0" smtClean="0"/>
              <a:t>How does Orchestrator work</a:t>
            </a:r>
          </a:p>
          <a:p>
            <a:r>
              <a:rPr lang="en-US" dirty="0" smtClean="0"/>
              <a:t>What's new in Orchestrator 2012</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3011233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t>Orchestrating People, Process and Technology</a:t>
            </a:r>
            <a:endParaRPr lang="en-AU" dirty="0"/>
          </a:p>
        </p:txBody>
      </p:sp>
      <p:sp>
        <p:nvSpPr>
          <p:cNvPr id="6" name="Document"/>
          <p:cNvSpPr>
            <a:spLocks noEditPoints="1" noChangeArrowheads="1"/>
          </p:cNvSpPr>
          <p:nvPr/>
        </p:nvSpPr>
        <p:spPr bwMode="auto">
          <a:xfrm>
            <a:off x="4179875" y="2028729"/>
            <a:ext cx="936103" cy="1067693"/>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AU"/>
          </a:p>
        </p:txBody>
      </p:sp>
      <p:sp>
        <p:nvSpPr>
          <p:cNvPr id="7" name="TextBox 6"/>
          <p:cNvSpPr txBox="1"/>
          <p:nvPr/>
        </p:nvSpPr>
        <p:spPr>
          <a:xfrm>
            <a:off x="860467" y="2989447"/>
            <a:ext cx="864096" cy="646331"/>
          </a:xfrm>
          <a:prstGeom prst="rect">
            <a:avLst/>
          </a:prstGeom>
          <a:noFill/>
        </p:spPr>
        <p:txBody>
          <a:bodyPr wrap="square" rtlCol="0">
            <a:spAutoFit/>
          </a:bodyPr>
          <a:lstStyle/>
          <a:p>
            <a:pPr algn="ctr"/>
            <a:r>
              <a:rPr lang="en-AU" dirty="0" smtClean="0">
                <a:solidFill>
                  <a:schemeClr val="bg1"/>
                </a:solidFill>
              </a:rPr>
              <a:t>List of servers</a:t>
            </a:r>
            <a:endParaRPr lang="en-AU" dirty="0">
              <a:solidFill>
                <a:schemeClr val="bg1"/>
              </a:solidFill>
            </a:endParaRPr>
          </a:p>
        </p:txBody>
      </p:sp>
      <p:sp>
        <p:nvSpPr>
          <p:cNvPr id="10" name="TextBox 9"/>
          <p:cNvSpPr txBox="1"/>
          <p:nvPr/>
        </p:nvSpPr>
        <p:spPr>
          <a:xfrm>
            <a:off x="4179875" y="2162946"/>
            <a:ext cx="936104" cy="646331"/>
          </a:xfrm>
          <a:prstGeom prst="rect">
            <a:avLst/>
          </a:prstGeom>
          <a:noFill/>
        </p:spPr>
        <p:txBody>
          <a:bodyPr wrap="square" rtlCol="0">
            <a:spAutoFit/>
          </a:bodyPr>
          <a:lstStyle/>
          <a:p>
            <a:pPr algn="ctr"/>
            <a:r>
              <a:rPr lang="en-AU" dirty="0" smtClean="0"/>
              <a:t>Change Request</a:t>
            </a:r>
            <a:endParaRPr lang="en-AU" dirty="0"/>
          </a:p>
        </p:txBody>
      </p:sp>
      <p:sp>
        <p:nvSpPr>
          <p:cNvPr id="9" name="Right Arrow 8"/>
          <p:cNvSpPr/>
          <p:nvPr/>
        </p:nvSpPr>
        <p:spPr>
          <a:xfrm>
            <a:off x="2123728" y="2162946"/>
            <a:ext cx="1584176" cy="545974"/>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dirty="0" smtClean="0"/>
              <a:t>Create CR</a:t>
            </a:r>
            <a:endParaRPr lang="en-AU" dirty="0"/>
          </a:p>
        </p:txBody>
      </p:sp>
      <p:sp>
        <p:nvSpPr>
          <p:cNvPr id="13" name="Right Arrow 12"/>
          <p:cNvSpPr/>
          <p:nvPr/>
        </p:nvSpPr>
        <p:spPr>
          <a:xfrm rot="19623559" flipH="1">
            <a:off x="1903889" y="3463884"/>
            <a:ext cx="2244571" cy="718557"/>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dirty="0" smtClean="0"/>
              <a:t>Run P2V Process</a:t>
            </a:r>
            <a:endParaRPr lang="en-AU" dirty="0"/>
          </a:p>
        </p:txBody>
      </p:sp>
      <p:sp>
        <p:nvSpPr>
          <p:cNvPr id="14" name="Right Arrow 13"/>
          <p:cNvSpPr/>
          <p:nvPr/>
        </p:nvSpPr>
        <p:spPr>
          <a:xfrm flipH="1">
            <a:off x="5292080" y="2210621"/>
            <a:ext cx="1673329" cy="5509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Approval</a:t>
            </a:r>
            <a:endParaRPr lang="en-AU" dirty="0"/>
          </a:p>
        </p:txBody>
      </p:sp>
      <p:pic>
        <p:nvPicPr>
          <p:cNvPr id="15" name="Picture 8" descr="C:\Program Files\Microsoft Resource DVD Artwork\DVD_ART\BoxShots_Logos\Systems Center Data Protection Manager\Systems Center Data Protection Manager logo black.png"/>
          <p:cNvPicPr>
            <a:picLocks noChangeAspect="1" noChangeArrowheads="1"/>
          </p:cNvPicPr>
          <p:nvPr/>
        </p:nvPicPr>
        <p:blipFill>
          <a:blip r:embed="rId4" cstate="print">
            <a:lum bright="70000" contrast="-70000"/>
          </a:blip>
          <a:stretch>
            <a:fillRect/>
          </a:stretch>
        </p:blipFill>
        <p:spPr bwMode="auto">
          <a:xfrm>
            <a:off x="2018207" y="5859192"/>
            <a:ext cx="2015934" cy="523727"/>
          </a:xfrm>
          <a:prstGeom prst="rect">
            <a:avLst/>
          </a:prstGeom>
          <a:noFill/>
          <a:ln w="9525">
            <a:noFill/>
            <a:miter lim="800000"/>
            <a:headEnd/>
            <a:tailEnd/>
          </a:ln>
        </p:spPr>
      </p:pic>
      <p:grpSp>
        <p:nvGrpSpPr>
          <p:cNvPr id="24" name="Group 39"/>
          <p:cNvGrpSpPr/>
          <p:nvPr/>
        </p:nvGrpSpPr>
        <p:grpSpPr>
          <a:xfrm>
            <a:off x="4215618" y="3352800"/>
            <a:ext cx="2152924" cy="552385"/>
            <a:chOff x="5952400" y="729388"/>
            <a:chExt cx="1885950" cy="456509"/>
          </a:xfrm>
        </p:grpSpPr>
        <p:sp>
          <p:nvSpPr>
            <p:cNvPr id="25" name="TextBox 24"/>
            <p:cNvSpPr txBox="1"/>
            <p:nvPr/>
          </p:nvSpPr>
          <p:spPr>
            <a:xfrm>
              <a:off x="6190848" y="1048545"/>
              <a:ext cx="914149" cy="137352"/>
            </a:xfrm>
            <a:prstGeom prst="rect">
              <a:avLst/>
            </a:prstGeom>
            <a:noFill/>
          </p:spPr>
          <p:txBody>
            <a:bodyPr wrap="none" lIns="0" tIns="0" rIns="0" bIns="0"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Service Manager</a:t>
              </a:r>
            </a:p>
          </p:txBody>
        </p:sp>
        <p:pic>
          <p:nvPicPr>
            <p:cNvPr id="26" name="Picture 8" descr="C:\Program Files\Microsoft Resource DVD Artwork\DVD_ART\BoxShots_Logos\Systems Center Data Protection Manager\Systems Center Data Protection Manager logo black.png"/>
            <p:cNvPicPr>
              <a:picLocks noChangeAspect="1" noChangeArrowheads="1"/>
            </p:cNvPicPr>
            <p:nvPr/>
          </p:nvPicPr>
          <p:blipFill rotWithShape="1">
            <a:blip r:embed="rId4" cstate="print">
              <a:lum bright="70000" contrast="-70000"/>
            </a:blip>
            <a:srcRect b="35147"/>
            <a:stretch/>
          </p:blipFill>
          <p:spPr bwMode="auto">
            <a:xfrm>
              <a:off x="5952400" y="729388"/>
              <a:ext cx="1885950" cy="319157"/>
            </a:xfrm>
            <a:prstGeom prst="rect">
              <a:avLst/>
            </a:prstGeom>
            <a:noFill/>
            <a:ln w="9525">
              <a:noFill/>
              <a:miter lim="800000"/>
              <a:headEnd/>
              <a:tailEnd/>
            </a:ln>
          </p:spPr>
        </p:pic>
      </p:grpSp>
      <p:pic>
        <p:nvPicPr>
          <p:cNvPr id="35" name="Picture 9" descr="C:\Program Files\Microsoft Resource DVD Artwork\DVD_ART\BoxShots_Logos\System Center Virtual Machine Manager\System Center Virtual Machine Manager logo bl.png"/>
          <p:cNvPicPr>
            <a:picLocks noChangeAspect="1" noChangeArrowheads="1"/>
          </p:cNvPicPr>
          <p:nvPr/>
        </p:nvPicPr>
        <p:blipFill>
          <a:blip r:embed="rId5" cstate="print">
            <a:lum bright="70000" contrast="-70000"/>
          </a:blip>
          <a:stretch>
            <a:fillRect/>
          </a:stretch>
        </p:blipFill>
        <p:spPr bwMode="auto">
          <a:xfrm>
            <a:off x="4465217" y="5600797"/>
            <a:ext cx="2132317" cy="548666"/>
          </a:xfrm>
          <a:prstGeom prst="rect">
            <a:avLst/>
          </a:prstGeom>
          <a:noFill/>
          <a:ln w="9525">
            <a:noFill/>
            <a:miter lim="800000"/>
            <a:headEnd/>
            <a:tailEnd/>
          </a:ln>
        </p:spPr>
      </p:pic>
      <p:pic>
        <p:nvPicPr>
          <p:cNvPr id="41" name="Picture 28" descr="SysCenter-CM_bL.png"/>
          <p:cNvPicPr>
            <a:picLocks noChangeAspect="1"/>
          </p:cNvPicPr>
          <p:nvPr/>
        </p:nvPicPr>
        <p:blipFill>
          <a:blip r:embed="rId6" cstate="print">
            <a:lum bright="70000" contrast="-70000"/>
          </a:blip>
          <a:stretch>
            <a:fillRect/>
          </a:stretch>
        </p:blipFill>
        <p:spPr bwMode="auto">
          <a:xfrm>
            <a:off x="2209549" y="4914935"/>
            <a:ext cx="1845363" cy="517425"/>
          </a:xfrm>
          <a:prstGeom prst="rect">
            <a:avLst/>
          </a:prstGeom>
          <a:noFill/>
          <a:ln w="9525">
            <a:noFill/>
            <a:miter lim="800000"/>
            <a:headEnd/>
            <a:tailEnd/>
          </a:ln>
        </p:spPr>
      </p:pic>
      <p:pic>
        <p:nvPicPr>
          <p:cNvPr id="48" name="Picture 3" descr="C:\Program Files\Microsoft Resource DVD Artwork\DVD_ART\BoxShots_Logos\System Center Operations Manager 2007 (generic)\System center Ops manager 2007 logo bl.png"/>
          <p:cNvPicPr>
            <a:picLocks noChangeAspect="1" noChangeArrowheads="1"/>
          </p:cNvPicPr>
          <p:nvPr/>
        </p:nvPicPr>
        <p:blipFill>
          <a:blip r:embed="rId7" cstate="print">
            <a:lum bright="70000" contrast="-70000"/>
          </a:blip>
          <a:srcRect r="14900"/>
          <a:stretch>
            <a:fillRect/>
          </a:stretch>
        </p:blipFill>
        <p:spPr bwMode="auto">
          <a:xfrm>
            <a:off x="4086316" y="4571252"/>
            <a:ext cx="1763394" cy="465518"/>
          </a:xfrm>
          <a:prstGeom prst="rect">
            <a:avLst/>
          </a:prstGeom>
          <a:noFill/>
          <a:ln w="9525">
            <a:noFill/>
            <a:miter lim="800000"/>
            <a:headEnd/>
            <a:tailEnd/>
          </a:ln>
        </p:spPr>
      </p:pic>
      <p:pic>
        <p:nvPicPr>
          <p:cNvPr id="1026" name="Picture 2" descr="C:\Users\agher.SOUTHPACIFIC\AppData\Local\Microsoft\Windows\Temporary Internet Files\Content.IE5\UOZUHWHH\MC900435242[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3170" y="4507159"/>
            <a:ext cx="744915" cy="147386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55" descr="connection.png"/>
          <p:cNvPicPr>
            <a:picLocks noChangeAspect="1"/>
          </p:cNvPicPr>
          <p:nvPr/>
        </p:nvPicPr>
        <p:blipFill>
          <a:blip r:embed="rId9" cstate="print"/>
          <a:stretch>
            <a:fillRect/>
          </a:stretch>
        </p:blipFill>
        <p:spPr>
          <a:xfrm>
            <a:off x="1292515" y="4829448"/>
            <a:ext cx="510624" cy="414644"/>
          </a:xfrm>
          <a:prstGeom prst="rect">
            <a:avLst/>
          </a:prstGeom>
        </p:spPr>
      </p:pic>
      <p:graphicFrame>
        <p:nvGraphicFramePr>
          <p:cNvPr id="3" name="Object 2"/>
          <p:cNvGraphicFramePr>
            <a:graphicFrameLocks noChangeAspect="1"/>
          </p:cNvGraphicFramePr>
          <p:nvPr>
            <p:extLst>
              <p:ext uri="{D42A27DB-BD31-4B8C-83A1-F6EECF244321}">
                <p14:modId xmlns:p14="http://schemas.microsoft.com/office/powerpoint/2010/main" val="3791461966"/>
              </p:ext>
            </p:extLst>
          </p:nvPr>
        </p:nvGraphicFramePr>
        <p:xfrm>
          <a:off x="855158" y="1994608"/>
          <a:ext cx="874713" cy="882650"/>
        </p:xfrm>
        <a:graphic>
          <a:graphicData uri="http://schemas.openxmlformats.org/presentationml/2006/ole">
            <mc:AlternateContent xmlns:mc="http://schemas.openxmlformats.org/markup-compatibility/2006">
              <mc:Choice xmlns:v="urn:schemas-microsoft-com:vml" Requires="v">
                <p:oleObj spid="_x0000_s1032" name="Visio" r:id="rId10" imgW="874150" imgH="883440" progId="Visio.Drawing.11">
                  <p:link updateAutomatic="1"/>
                </p:oleObj>
              </mc:Choice>
              <mc:Fallback>
                <p:oleObj name="Visio" r:id="rId10" imgW="874150" imgH="883440" progId="Visio.Drawing.11">
                  <p:link updateAutomatic="1"/>
                  <p:pic>
                    <p:nvPicPr>
                      <p:cNvPr id="0" name=""/>
                      <p:cNvPicPr/>
                      <p:nvPr/>
                    </p:nvPicPr>
                    <p:blipFill>
                      <a:blip r:embed="rId11"/>
                      <a:stretch>
                        <a:fillRect/>
                      </a:stretch>
                    </p:blipFill>
                    <p:spPr>
                      <a:xfrm>
                        <a:off x="855158" y="1994608"/>
                        <a:ext cx="874713" cy="882650"/>
                      </a:xfrm>
                      <a:prstGeom prst="rect">
                        <a:avLst/>
                      </a:prstGeom>
                    </p:spPr>
                  </p:pic>
                </p:oleObj>
              </mc:Fallback>
            </mc:AlternateContent>
          </a:graphicData>
        </a:graphic>
      </p:graphicFrame>
      <p:pic>
        <p:nvPicPr>
          <p:cNvPr id="8"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92280" y="2016833"/>
            <a:ext cx="1215768" cy="972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04244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solidFill>
                  <a:schemeClr val="bg1"/>
                </a:solidFill>
              </a:rPr>
              <a:t>Demo</a:t>
            </a:r>
            <a:endParaRPr lang="en-US" dirty="0">
              <a:solidFill>
                <a:schemeClr val="bg1"/>
              </a:solidFill>
            </a:endParaRPr>
          </a:p>
        </p:txBody>
      </p:sp>
    </p:spTree>
    <p:extLst>
      <p:ext uri="{BB962C8B-B14F-4D97-AF65-F5344CB8AC3E}">
        <p14:creationId xmlns:p14="http://schemas.microsoft.com/office/powerpoint/2010/main" val="369137783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2144557"/>
            <a:ext cx="9144000" cy="3905530"/>
          </a:xfrm>
          <a:prstGeom prst="rect">
            <a:avLst/>
          </a:prstGeom>
          <a:gradFill flip="none" rotWithShape="1">
            <a:gsLst>
              <a:gs pos="0">
                <a:srgbClr val="4B92DB">
                  <a:alpha val="89000"/>
                </a:srgbClr>
              </a:gs>
              <a:gs pos="100000">
                <a:schemeClr val="bg1">
                  <a:alpha val="0"/>
                </a:schemeClr>
              </a:gs>
            </a:gsLst>
            <a:lin ang="5400000" scaled="1"/>
            <a:tileRect/>
          </a:gradFill>
          <a:ln w="9525" cap="flat" cmpd="sng" algn="ctr">
            <a:noFill/>
            <a:prstDash val="solid"/>
            <a:round/>
            <a:headEnd type="none" w="med" len="med"/>
            <a:tailEnd type="none" w="med" len="med"/>
          </a:ln>
          <a:effectLst>
            <a:outerShdw blurRad="40000" dist="23000" dir="5400000" rotWithShape="0">
              <a:srgbClr val="000000">
                <a:alpha val="34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p:nvCxnSpPr>
        <p:spPr>
          <a:xfrm>
            <a:off x="0" y="2186515"/>
            <a:ext cx="9144000" cy="1588"/>
          </a:xfrm>
          <a:prstGeom prst="line">
            <a:avLst/>
          </a:prstGeom>
          <a:ln w="12700" cap="flat" cmpd="sng" algn="ctr">
            <a:solidFill>
              <a:schemeClr val="accent5">
                <a:lumMod val="60000"/>
                <a:lumOff val="4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0980" y="300039"/>
            <a:ext cx="8686800" cy="1630361"/>
          </a:xfrm>
        </p:spPr>
        <p:txBody>
          <a:bodyPr>
            <a:normAutofit/>
          </a:bodyPr>
          <a:lstStyle/>
          <a:p>
            <a:pPr>
              <a:lnSpc>
                <a:spcPts val="4560"/>
              </a:lnSpc>
            </a:pPr>
            <a:r>
              <a:rPr lang="en-US" dirty="0" smtClean="0"/>
              <a:t>System Center Orchestrator 2012</a:t>
            </a:r>
            <a:endParaRPr lang="en-US" dirty="0"/>
          </a:p>
        </p:txBody>
      </p:sp>
      <p:pic>
        <p:nvPicPr>
          <p:cNvPr id="10" name="Picture 9" descr="Connecting systems icon.png"/>
          <p:cNvPicPr>
            <a:picLocks noChangeAspect="1"/>
          </p:cNvPicPr>
          <p:nvPr/>
        </p:nvPicPr>
        <p:blipFill>
          <a:blip r:embed="rId3" cstate="print"/>
          <a:stretch>
            <a:fillRect/>
          </a:stretch>
        </p:blipFill>
        <p:spPr>
          <a:xfrm>
            <a:off x="932557" y="2597890"/>
            <a:ext cx="1386829" cy="1541111"/>
          </a:xfrm>
          <a:prstGeom prst="rect">
            <a:avLst/>
          </a:prstGeom>
        </p:spPr>
      </p:pic>
      <p:pic>
        <p:nvPicPr>
          <p:cNvPr id="11" name="Picture 10" descr="clock time efficient.png"/>
          <p:cNvPicPr>
            <a:picLocks noChangeAspect="1"/>
          </p:cNvPicPr>
          <p:nvPr/>
        </p:nvPicPr>
        <p:blipFill>
          <a:blip r:embed="rId4" cstate="print"/>
          <a:stretch>
            <a:fillRect/>
          </a:stretch>
        </p:blipFill>
        <p:spPr>
          <a:xfrm>
            <a:off x="7163210" y="3174839"/>
            <a:ext cx="879075" cy="922483"/>
          </a:xfrm>
          <a:prstGeom prst="rect">
            <a:avLst/>
          </a:prstGeom>
        </p:spPr>
      </p:pic>
      <p:pic>
        <p:nvPicPr>
          <p:cNvPr id="12" name="Picture 11" descr="people icon .png"/>
          <p:cNvPicPr>
            <a:picLocks noChangeAspect="1"/>
          </p:cNvPicPr>
          <p:nvPr/>
        </p:nvPicPr>
        <p:blipFill>
          <a:blip r:embed="rId5" cstate="print"/>
          <a:stretch>
            <a:fillRect/>
          </a:stretch>
        </p:blipFill>
        <p:spPr>
          <a:xfrm>
            <a:off x="1421352" y="3516289"/>
            <a:ext cx="409240" cy="545511"/>
          </a:xfrm>
          <a:prstGeom prst="rect">
            <a:avLst/>
          </a:prstGeom>
        </p:spPr>
      </p:pic>
      <p:pic>
        <p:nvPicPr>
          <p:cNvPr id="13" name="Picture 12" descr="visio process chart 3.png"/>
          <p:cNvPicPr>
            <a:picLocks noChangeAspect="1"/>
          </p:cNvPicPr>
          <p:nvPr/>
        </p:nvPicPr>
        <p:blipFill>
          <a:blip r:embed="rId6" cstate="print"/>
          <a:stretch>
            <a:fillRect/>
          </a:stretch>
        </p:blipFill>
        <p:spPr>
          <a:xfrm>
            <a:off x="4010651" y="3021013"/>
            <a:ext cx="1122698" cy="874857"/>
          </a:xfrm>
          <a:prstGeom prst="rect">
            <a:avLst/>
          </a:prstGeom>
        </p:spPr>
      </p:pic>
      <p:sp>
        <p:nvSpPr>
          <p:cNvPr id="15" name="TextBox 14"/>
          <p:cNvSpPr txBox="1"/>
          <p:nvPr/>
        </p:nvSpPr>
        <p:spPr>
          <a:xfrm>
            <a:off x="3419176" y="2313065"/>
            <a:ext cx="2464044" cy="605294"/>
          </a:xfrm>
          <a:prstGeom prst="rect">
            <a:avLst/>
          </a:prstGeom>
          <a:noFill/>
          <a:effectLst>
            <a:outerShdw blurRad="50800" dist="38100" dir="2700000">
              <a:srgbClr val="000000">
                <a:alpha val="43000"/>
              </a:srgbClr>
            </a:outerShdw>
          </a:effectLst>
        </p:spPr>
        <p:txBody>
          <a:bodyPr>
            <a:spAutoFit/>
          </a:bodyPr>
          <a:lstStyle/>
          <a:p>
            <a:pPr algn="ctr">
              <a:lnSpc>
                <a:spcPts val="2000"/>
              </a:lnSpc>
              <a:spcAft>
                <a:spcPts val="400"/>
              </a:spcAft>
            </a:pPr>
            <a:r>
              <a:rPr lang="en-US" sz="1600" b="1" cap="all" dirty="0" smtClean="0">
                <a:solidFill>
                  <a:srgbClr val="FFFFFF"/>
                </a:solidFill>
                <a:latin typeface="Segoe UI" pitchFamily="34" charset="0"/>
                <a:ea typeface="Segoe UI" pitchFamily="34" charset="0"/>
                <a:cs typeface="Segoe UI" pitchFamily="34" charset="0"/>
              </a:rPr>
              <a:t>Deliver flexible and </a:t>
            </a:r>
            <a:r>
              <a:rPr lang="en-US" sz="1600" b="1" cap="all" dirty="0" err="1" smtClean="0">
                <a:solidFill>
                  <a:srgbClr val="FFFFFF"/>
                </a:solidFill>
                <a:latin typeface="Segoe UI" pitchFamily="34" charset="0"/>
                <a:ea typeface="Segoe UI" pitchFamily="34" charset="0"/>
                <a:cs typeface="Segoe UI" pitchFamily="34" charset="0"/>
              </a:rPr>
              <a:t>relable</a:t>
            </a:r>
            <a:r>
              <a:rPr lang="en-US" sz="1600" b="1" cap="all" dirty="0" smtClean="0">
                <a:solidFill>
                  <a:srgbClr val="FFFFFF"/>
                </a:solidFill>
                <a:latin typeface="Segoe UI" pitchFamily="34" charset="0"/>
                <a:ea typeface="Segoe UI" pitchFamily="34" charset="0"/>
                <a:cs typeface="Segoe UI" pitchFamily="34" charset="0"/>
              </a:rPr>
              <a:t> services</a:t>
            </a:r>
            <a:endParaRPr lang="en-US" sz="1600" b="1" cap="all" dirty="0">
              <a:solidFill>
                <a:srgbClr val="FFFFFF"/>
              </a:solidFill>
              <a:latin typeface="Segoe UI" pitchFamily="34" charset="0"/>
              <a:ea typeface="Segoe UI" pitchFamily="34" charset="0"/>
              <a:cs typeface="Segoe UI" pitchFamily="34" charset="0"/>
            </a:endParaRPr>
          </a:p>
        </p:txBody>
      </p:sp>
      <p:sp>
        <p:nvSpPr>
          <p:cNvPr id="16" name="TextBox 15"/>
          <p:cNvSpPr txBox="1"/>
          <p:nvPr/>
        </p:nvSpPr>
        <p:spPr>
          <a:xfrm>
            <a:off x="359663" y="2313065"/>
            <a:ext cx="2757015" cy="603584"/>
          </a:xfrm>
          <a:prstGeom prst="rect">
            <a:avLst/>
          </a:prstGeom>
          <a:noFill/>
          <a:effectLst>
            <a:outerShdw blurRad="50800" dist="38100" dir="2700000">
              <a:srgbClr val="000000">
                <a:alpha val="43000"/>
              </a:srgbClr>
            </a:outerShdw>
          </a:effectLst>
        </p:spPr>
        <p:txBody>
          <a:bodyPr>
            <a:spAutoFit/>
          </a:bodyPr>
          <a:lstStyle/>
          <a:p>
            <a:pPr algn="ctr">
              <a:lnSpc>
                <a:spcPts val="2000"/>
              </a:lnSpc>
              <a:spcAft>
                <a:spcPts val="400"/>
              </a:spcAft>
            </a:pPr>
            <a:r>
              <a:rPr lang="en-US" sz="1600" b="1" cap="all" dirty="0" smtClean="0">
                <a:solidFill>
                  <a:schemeClr val="bg1"/>
                </a:solidFill>
                <a:latin typeface="Segoe UI" pitchFamily="34" charset="0"/>
                <a:ea typeface="Segoe UI" pitchFamily="34" charset="0"/>
                <a:cs typeface="Segoe UI" pitchFamily="34" charset="0"/>
              </a:rPr>
              <a:t>Optimize and extend existing investments</a:t>
            </a:r>
            <a:endParaRPr lang="en-US" sz="1600" b="1" cap="all" dirty="0">
              <a:solidFill>
                <a:schemeClr val="bg1"/>
              </a:solidFill>
              <a:latin typeface="Segoe UI" pitchFamily="34" charset="0"/>
              <a:ea typeface="Segoe UI" pitchFamily="34" charset="0"/>
              <a:cs typeface="Segoe UI" pitchFamily="34" charset="0"/>
            </a:endParaRPr>
          </a:p>
        </p:txBody>
      </p:sp>
      <p:sp>
        <p:nvSpPr>
          <p:cNvPr id="17" name="TextBox 16"/>
          <p:cNvSpPr txBox="1"/>
          <p:nvPr/>
        </p:nvSpPr>
        <p:spPr>
          <a:xfrm>
            <a:off x="6353640" y="2313065"/>
            <a:ext cx="2389016" cy="861774"/>
          </a:xfrm>
          <a:prstGeom prst="rect">
            <a:avLst/>
          </a:prstGeom>
          <a:noFill/>
          <a:effectLst>
            <a:outerShdw blurRad="50800" dist="38100" dir="2700000">
              <a:srgbClr val="000000">
                <a:alpha val="43000"/>
              </a:srgbClr>
            </a:outerShdw>
          </a:effectLst>
        </p:spPr>
        <p:txBody>
          <a:bodyPr>
            <a:spAutoFit/>
          </a:bodyPr>
          <a:lstStyle/>
          <a:p>
            <a:pPr algn="ctr">
              <a:lnSpc>
                <a:spcPts val="2000"/>
              </a:lnSpc>
              <a:spcAft>
                <a:spcPts val="400"/>
              </a:spcAft>
            </a:pPr>
            <a:r>
              <a:rPr lang="en-US" sz="1600" b="1" cap="all" dirty="0" smtClean="0">
                <a:solidFill>
                  <a:srgbClr val="FFFFFF"/>
                </a:solidFill>
                <a:latin typeface="Segoe UI" pitchFamily="34" charset="0"/>
                <a:ea typeface="Segoe UI" pitchFamily="34" charset="0"/>
                <a:cs typeface="Segoe UI" pitchFamily="34" charset="0"/>
              </a:rPr>
              <a:t>Lower costs and improve predictability</a:t>
            </a:r>
            <a:endParaRPr lang="en-US" sz="1600" b="1" cap="all" dirty="0">
              <a:solidFill>
                <a:srgbClr val="FFFFFF"/>
              </a:solidFill>
              <a:latin typeface="Segoe UI" pitchFamily="34" charset="0"/>
              <a:ea typeface="Segoe UI" pitchFamily="34" charset="0"/>
              <a:cs typeface="Segoe UI" pitchFamily="34" charset="0"/>
            </a:endParaRPr>
          </a:p>
        </p:txBody>
      </p:sp>
      <p:sp>
        <p:nvSpPr>
          <p:cNvPr id="18" name="Rectangle 23"/>
          <p:cNvSpPr>
            <a:spLocks noChangeArrowheads="1"/>
          </p:cNvSpPr>
          <p:nvPr/>
        </p:nvSpPr>
        <p:spPr bwMode="auto">
          <a:xfrm>
            <a:off x="359663" y="4589253"/>
            <a:ext cx="3042228" cy="1461939"/>
          </a:xfrm>
          <a:prstGeom prst="rect">
            <a:avLst/>
          </a:prstGeom>
          <a:noFill/>
          <a:ln w="9525">
            <a:noFill/>
            <a:miter lim="800000"/>
            <a:headEnd/>
            <a:tailEnd/>
          </a:ln>
          <a:effectLst>
            <a:outerShdw blurRad="50800" dist="38100" dir="2700000">
              <a:srgbClr val="000000">
                <a:alpha val="43000"/>
              </a:srgbClr>
            </a:outerShdw>
          </a:effectLst>
        </p:spPr>
        <p:txBody>
          <a:bodyPr wrap="square">
            <a:spAutoFit/>
          </a:bodyPr>
          <a:lstStyle/>
          <a:p>
            <a:pPr marL="177800" indent="-177800" fontAlgn="t">
              <a:spcAft>
                <a:spcPts val="600"/>
              </a:spcAft>
              <a:buClr>
                <a:srgbClr val="FFFF00"/>
              </a:buClr>
              <a:buFont typeface="Wingdings" charset="2"/>
              <a:buChar char="§"/>
            </a:pPr>
            <a:r>
              <a:rPr lang="en-US" sz="1400" dirty="0" smtClean="0">
                <a:solidFill>
                  <a:srgbClr val="FFFFFF"/>
                </a:solidFill>
                <a:latin typeface="Arial"/>
                <a:cs typeface="Arial"/>
              </a:rPr>
              <a:t>Optimize heterogeneous environments with integration packs</a:t>
            </a:r>
          </a:p>
          <a:p>
            <a:pPr marL="177800" indent="-177800" fontAlgn="t">
              <a:spcAft>
                <a:spcPts val="600"/>
              </a:spcAft>
              <a:buClr>
                <a:srgbClr val="FFFF00"/>
              </a:buClr>
              <a:buFont typeface="Wingdings" charset="2"/>
              <a:buChar char="§"/>
            </a:pPr>
            <a:r>
              <a:rPr lang="en-US" sz="1400" dirty="0" smtClean="0">
                <a:solidFill>
                  <a:srgbClr val="FFFFFF"/>
                </a:solidFill>
                <a:latin typeface="Arial"/>
                <a:cs typeface="Arial"/>
              </a:rPr>
              <a:t>Easy–to-extend platform for building custom integrations with the Quick Integration Kit (QIK)</a:t>
            </a:r>
            <a:endParaRPr lang="en-US" sz="1400" dirty="0">
              <a:solidFill>
                <a:srgbClr val="FFFFFF"/>
              </a:solidFill>
              <a:latin typeface="Arial"/>
              <a:cs typeface="Arial"/>
            </a:endParaRPr>
          </a:p>
        </p:txBody>
      </p:sp>
      <p:sp>
        <p:nvSpPr>
          <p:cNvPr id="19" name="Rectangle 24"/>
          <p:cNvSpPr>
            <a:spLocks noChangeArrowheads="1"/>
          </p:cNvSpPr>
          <p:nvPr/>
        </p:nvSpPr>
        <p:spPr bwMode="auto">
          <a:xfrm>
            <a:off x="3507306" y="4589253"/>
            <a:ext cx="2504853" cy="1677382"/>
          </a:xfrm>
          <a:prstGeom prst="rect">
            <a:avLst/>
          </a:prstGeom>
          <a:noFill/>
          <a:ln w="9525">
            <a:noFill/>
            <a:miter lim="800000"/>
            <a:headEnd/>
            <a:tailEnd/>
          </a:ln>
          <a:effectLst>
            <a:outerShdw blurRad="50800" dist="38100" dir="2700000">
              <a:srgbClr val="000000">
                <a:alpha val="43000"/>
              </a:srgbClr>
            </a:outerShdw>
          </a:effectLst>
        </p:spPr>
        <p:txBody>
          <a:bodyPr wrap="square">
            <a:spAutoFit/>
          </a:bodyPr>
          <a:lstStyle/>
          <a:p>
            <a:pPr marL="177800" indent="-177800" fontAlgn="t">
              <a:spcAft>
                <a:spcPts val="600"/>
              </a:spcAft>
              <a:buClr>
                <a:srgbClr val="FFFF00"/>
              </a:buClr>
              <a:buFont typeface="Wingdings" charset="2"/>
              <a:buChar char="§"/>
            </a:pPr>
            <a:r>
              <a:rPr lang="en-US" sz="1400" dirty="0" smtClean="0">
                <a:solidFill>
                  <a:srgbClr val="FFFFFF"/>
                </a:solidFill>
                <a:latin typeface="Arial"/>
                <a:cs typeface="Arial"/>
              </a:rPr>
              <a:t>Accelerate time to value with flexible process workflows</a:t>
            </a:r>
          </a:p>
          <a:p>
            <a:pPr marL="177800" indent="-177800" fontAlgn="t">
              <a:spcAft>
                <a:spcPts val="600"/>
              </a:spcAft>
              <a:buClr>
                <a:srgbClr val="FFFF00"/>
              </a:buClr>
              <a:buFont typeface="Wingdings" charset="2"/>
              <a:buChar char="§"/>
            </a:pPr>
            <a:r>
              <a:rPr lang="en-US" sz="1400" dirty="0" smtClean="0">
                <a:solidFill>
                  <a:srgbClr val="FFFFFF"/>
                </a:solidFill>
                <a:latin typeface="Arial"/>
                <a:cs typeface="Arial"/>
              </a:rPr>
              <a:t>Improve service reliability across multiple tools, systems, and department silos</a:t>
            </a:r>
            <a:endParaRPr lang="en-US" sz="1400" dirty="0">
              <a:solidFill>
                <a:srgbClr val="FFFFFF"/>
              </a:solidFill>
              <a:latin typeface="Arial"/>
              <a:cs typeface="Arial"/>
            </a:endParaRPr>
          </a:p>
        </p:txBody>
      </p:sp>
      <p:sp>
        <p:nvSpPr>
          <p:cNvPr id="20" name="Rectangle 27"/>
          <p:cNvSpPr>
            <a:spLocks noChangeArrowheads="1"/>
          </p:cNvSpPr>
          <p:nvPr/>
        </p:nvSpPr>
        <p:spPr bwMode="auto">
          <a:xfrm>
            <a:off x="6530691" y="4589253"/>
            <a:ext cx="2192512" cy="1461939"/>
          </a:xfrm>
          <a:prstGeom prst="rect">
            <a:avLst/>
          </a:prstGeom>
          <a:noFill/>
          <a:ln w="9525">
            <a:noFill/>
            <a:miter lim="800000"/>
            <a:headEnd/>
            <a:tailEnd/>
          </a:ln>
          <a:effectLst>
            <a:outerShdw blurRad="50800" dist="38100" dir="2700000">
              <a:srgbClr val="000000">
                <a:alpha val="43000"/>
              </a:srgbClr>
            </a:outerShdw>
          </a:effectLst>
        </p:spPr>
        <p:txBody>
          <a:bodyPr>
            <a:spAutoFit/>
          </a:bodyPr>
          <a:lstStyle/>
          <a:p>
            <a:pPr marL="177800" indent="-177800" fontAlgn="t">
              <a:spcAft>
                <a:spcPts val="600"/>
              </a:spcAft>
              <a:buClr>
                <a:srgbClr val="FFFF00"/>
              </a:buClr>
              <a:buFont typeface="Wingdings" charset="2"/>
              <a:buChar char="§"/>
            </a:pPr>
            <a:r>
              <a:rPr lang="en-US" sz="1400" dirty="0" smtClean="0">
                <a:solidFill>
                  <a:srgbClr val="FFFFFF"/>
                </a:solidFill>
                <a:latin typeface="Arial"/>
                <a:cs typeface="Arial"/>
              </a:rPr>
              <a:t>Enable IT resources to focus on work that adds business value</a:t>
            </a:r>
          </a:p>
          <a:p>
            <a:pPr marL="177800" indent="-177800" fontAlgn="t">
              <a:buClr>
                <a:srgbClr val="FFFF00"/>
              </a:buClr>
              <a:buFont typeface="Wingdings" charset="2"/>
              <a:buChar char="§"/>
            </a:pPr>
            <a:r>
              <a:rPr lang="en-US" sz="1400" dirty="0" smtClean="0">
                <a:solidFill>
                  <a:srgbClr val="FFFFFF"/>
                </a:solidFill>
                <a:latin typeface="Arial"/>
                <a:cs typeface="Arial"/>
              </a:rPr>
              <a:t>Reduce error-prone manual activities while lowering costs</a:t>
            </a:r>
            <a:endParaRPr lang="en-US" sz="1400" dirty="0">
              <a:solidFill>
                <a:srgbClr val="FFFFFF"/>
              </a:solidFill>
              <a:latin typeface="Arial"/>
              <a:cs typeface="Arial"/>
            </a:endParaRPr>
          </a:p>
        </p:txBody>
      </p:sp>
      <p:cxnSp>
        <p:nvCxnSpPr>
          <p:cNvPr id="21" name="Straight Connector 20"/>
          <p:cNvCxnSpPr/>
          <p:nvPr/>
        </p:nvCxnSpPr>
        <p:spPr>
          <a:xfrm>
            <a:off x="455863" y="4517819"/>
            <a:ext cx="2425161" cy="0"/>
          </a:xfrm>
          <a:prstGeom prst="line">
            <a:avLst/>
          </a:prstGeom>
          <a:ln w="19050" cap="flat" cmpd="sng" algn="ctr">
            <a:gradFill flip="none" rotWithShape="1">
              <a:gsLst>
                <a:gs pos="8000">
                  <a:schemeClr val="accent1">
                    <a:tint val="66000"/>
                    <a:satMod val="160000"/>
                    <a:alpha val="0"/>
                  </a:schemeClr>
                </a:gs>
                <a:gs pos="50000">
                  <a:srgbClr val="4B92DB"/>
                </a:gs>
                <a:gs pos="93000">
                  <a:schemeClr val="accent1">
                    <a:tint val="23500"/>
                    <a:satMod val="16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401891" y="4517819"/>
            <a:ext cx="2425161" cy="0"/>
          </a:xfrm>
          <a:prstGeom prst="line">
            <a:avLst/>
          </a:prstGeom>
          <a:ln w="19050" cap="flat" cmpd="sng" algn="ctr">
            <a:gradFill flip="none" rotWithShape="1">
              <a:gsLst>
                <a:gs pos="8000">
                  <a:schemeClr val="accent1">
                    <a:tint val="66000"/>
                    <a:satMod val="160000"/>
                    <a:alpha val="0"/>
                  </a:schemeClr>
                </a:gs>
                <a:gs pos="50000">
                  <a:srgbClr val="4B92DB"/>
                </a:gs>
                <a:gs pos="93000">
                  <a:schemeClr val="accent1">
                    <a:tint val="23500"/>
                    <a:satMod val="16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238786" y="4517819"/>
            <a:ext cx="2425161" cy="0"/>
          </a:xfrm>
          <a:prstGeom prst="line">
            <a:avLst/>
          </a:prstGeom>
          <a:ln w="19050" cap="flat" cmpd="sng" algn="ctr">
            <a:gradFill flip="none" rotWithShape="1">
              <a:gsLst>
                <a:gs pos="8000">
                  <a:schemeClr val="accent1">
                    <a:tint val="66000"/>
                    <a:satMod val="160000"/>
                    <a:alpha val="0"/>
                  </a:schemeClr>
                </a:gs>
                <a:gs pos="50000">
                  <a:srgbClr val="4B92DB"/>
                </a:gs>
                <a:gs pos="93000">
                  <a:schemeClr val="accent1">
                    <a:tint val="23500"/>
                    <a:satMod val="160000"/>
                    <a:alpha val="0"/>
                  </a:schemeClr>
                </a:gs>
              </a:gsLst>
              <a:lin ang="0" scaled="1"/>
              <a:tileRect/>
            </a:gra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353640" y="4176272"/>
            <a:ext cx="2389016" cy="341547"/>
          </a:xfrm>
          <a:prstGeom prst="rect">
            <a:avLst/>
          </a:prstGeom>
          <a:noFill/>
          <a:effectLst>
            <a:outerShdw blurRad="50800" dist="38100" dir="2700000">
              <a:srgbClr val="000000">
                <a:alpha val="43000"/>
              </a:srgbClr>
            </a:outerShdw>
          </a:effectLst>
        </p:spPr>
        <p:txBody>
          <a:bodyPr>
            <a:spAutoFit/>
          </a:bodyPr>
          <a:lstStyle/>
          <a:p>
            <a:pPr algn="ctr">
              <a:lnSpc>
                <a:spcPts val="1900"/>
              </a:lnSpc>
              <a:spcAft>
                <a:spcPts val="400"/>
              </a:spcAft>
            </a:pPr>
            <a:r>
              <a:rPr lang="en-US" sz="1600" b="1" dirty="0" smtClean="0">
                <a:solidFill>
                  <a:srgbClr val="FFFFFF"/>
                </a:solidFill>
                <a:latin typeface="Arial"/>
                <a:ea typeface="Calibri"/>
              </a:rPr>
              <a:t>Automation</a:t>
            </a:r>
            <a:endParaRPr lang="en-US" sz="1600" b="1" cap="all" dirty="0">
              <a:solidFill>
                <a:srgbClr val="FFFFFF"/>
              </a:solidFill>
              <a:latin typeface="Arial"/>
              <a:ea typeface="Calibri"/>
            </a:endParaRPr>
          </a:p>
        </p:txBody>
      </p:sp>
      <p:sp>
        <p:nvSpPr>
          <p:cNvPr id="25" name="TextBox 24"/>
          <p:cNvSpPr txBox="1"/>
          <p:nvPr/>
        </p:nvSpPr>
        <p:spPr>
          <a:xfrm>
            <a:off x="3438036" y="4172626"/>
            <a:ext cx="2389016" cy="341547"/>
          </a:xfrm>
          <a:prstGeom prst="rect">
            <a:avLst/>
          </a:prstGeom>
          <a:noFill/>
          <a:effectLst>
            <a:outerShdw blurRad="50800" dist="38100" dir="2700000">
              <a:srgbClr val="000000">
                <a:alpha val="43000"/>
              </a:srgbClr>
            </a:outerShdw>
          </a:effectLst>
        </p:spPr>
        <p:txBody>
          <a:bodyPr>
            <a:spAutoFit/>
          </a:bodyPr>
          <a:lstStyle/>
          <a:p>
            <a:pPr algn="ctr">
              <a:lnSpc>
                <a:spcPts val="1900"/>
              </a:lnSpc>
              <a:spcAft>
                <a:spcPts val="400"/>
              </a:spcAft>
            </a:pPr>
            <a:r>
              <a:rPr lang="en-US" sz="1600" b="1" dirty="0" smtClean="0">
                <a:solidFill>
                  <a:srgbClr val="FFFFFF"/>
                </a:solidFill>
                <a:latin typeface="Arial"/>
                <a:ea typeface="Calibri"/>
              </a:rPr>
              <a:t>Orchestration</a:t>
            </a:r>
            <a:endParaRPr lang="en-US" sz="1600" b="1" cap="all" dirty="0">
              <a:solidFill>
                <a:srgbClr val="FFFFFF"/>
              </a:solidFill>
              <a:latin typeface="Arial"/>
              <a:ea typeface="Calibri"/>
            </a:endParaRPr>
          </a:p>
        </p:txBody>
      </p:sp>
      <p:sp>
        <p:nvSpPr>
          <p:cNvPr id="26" name="TextBox 25"/>
          <p:cNvSpPr txBox="1"/>
          <p:nvPr/>
        </p:nvSpPr>
        <p:spPr>
          <a:xfrm>
            <a:off x="408491" y="4172627"/>
            <a:ext cx="2389016" cy="341547"/>
          </a:xfrm>
          <a:prstGeom prst="rect">
            <a:avLst/>
          </a:prstGeom>
          <a:noFill/>
          <a:effectLst>
            <a:outerShdw blurRad="50800" dist="38100" dir="2700000">
              <a:srgbClr val="000000">
                <a:alpha val="43000"/>
              </a:srgbClr>
            </a:outerShdw>
          </a:effectLst>
        </p:spPr>
        <p:txBody>
          <a:bodyPr>
            <a:spAutoFit/>
          </a:bodyPr>
          <a:lstStyle/>
          <a:p>
            <a:pPr algn="ctr">
              <a:lnSpc>
                <a:spcPts val="1900"/>
              </a:lnSpc>
              <a:spcAft>
                <a:spcPts val="400"/>
              </a:spcAft>
            </a:pPr>
            <a:r>
              <a:rPr lang="en-US" sz="1600" b="1" dirty="0" smtClean="0">
                <a:solidFill>
                  <a:srgbClr val="FFFFFF"/>
                </a:solidFill>
                <a:latin typeface="Segoe UI" pitchFamily="34" charset="0"/>
                <a:ea typeface="Segoe UI" pitchFamily="34" charset="0"/>
                <a:cs typeface="Segoe UI" pitchFamily="34" charset="0"/>
              </a:rPr>
              <a:t>Integration</a:t>
            </a:r>
            <a:endParaRPr lang="en-US" sz="1600" b="1" cap="all" dirty="0">
              <a:solidFill>
                <a:srgbClr val="FFFFFF"/>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88311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1000" fill="hold"/>
                                        <p:tgtEl>
                                          <p:spTgt spid="15"/>
                                        </p:tgtEl>
                                        <p:attrNameLst>
                                          <p:attrName>ppt_w</p:attrName>
                                        </p:attrNameLst>
                                      </p:cBhvr>
                                      <p:tavLst>
                                        <p:tav tm="0">
                                          <p:val>
                                            <p:fltVal val="0"/>
                                          </p:val>
                                        </p:tav>
                                        <p:tav tm="100000">
                                          <p:val>
                                            <p:strVal val="#ppt_w"/>
                                          </p:val>
                                        </p:tav>
                                      </p:tavLst>
                                    </p:anim>
                                    <p:anim calcmode="lin" valueType="num">
                                      <p:cBhvr>
                                        <p:cTn id="16" dur="1000" fill="hold"/>
                                        <p:tgtEl>
                                          <p:spTgt spid="15"/>
                                        </p:tgtEl>
                                        <p:attrNameLst>
                                          <p:attrName>ppt_h</p:attrName>
                                        </p:attrNameLst>
                                      </p:cBhvr>
                                      <p:tavLst>
                                        <p:tav tm="0">
                                          <p:val>
                                            <p:fltVal val="0"/>
                                          </p:val>
                                        </p:tav>
                                        <p:tav tm="100000">
                                          <p:val>
                                            <p:strVal val="#ppt_h"/>
                                          </p:val>
                                        </p:tav>
                                      </p:tavLst>
                                    </p:anim>
                                    <p:anim calcmode="lin" valueType="num">
                                      <p:cBhvr>
                                        <p:cTn id="17" dur="1000" fill="hold"/>
                                        <p:tgtEl>
                                          <p:spTgt spid="15"/>
                                        </p:tgtEl>
                                        <p:attrNameLst>
                                          <p:attrName>style.rotation</p:attrName>
                                        </p:attrNameLst>
                                      </p:cBhvr>
                                      <p:tavLst>
                                        <p:tav tm="0">
                                          <p:val>
                                            <p:fltVal val="90"/>
                                          </p:val>
                                        </p:tav>
                                        <p:tav tm="100000">
                                          <p:val>
                                            <p:fltVal val="0"/>
                                          </p:val>
                                        </p:tav>
                                      </p:tavLst>
                                    </p:anim>
                                    <p:animEffect transition="in" filter="fade">
                                      <p:cBhvr>
                                        <p:cTn id="18" dur="1000"/>
                                        <p:tgtEl>
                                          <p:spTgt spid="15"/>
                                        </p:tgtEl>
                                      </p:cBhvr>
                                    </p:animEffect>
                                  </p:childTnLst>
                                </p:cTn>
                              </p:par>
                              <p:par>
                                <p:cTn id="19" presetID="3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1000" fill="hold"/>
                                        <p:tgtEl>
                                          <p:spTgt spid="13"/>
                                        </p:tgtEl>
                                        <p:attrNameLst>
                                          <p:attrName>ppt_w</p:attrName>
                                        </p:attrNameLst>
                                      </p:cBhvr>
                                      <p:tavLst>
                                        <p:tav tm="0">
                                          <p:val>
                                            <p:fltVal val="0"/>
                                          </p:val>
                                        </p:tav>
                                        <p:tav tm="100000">
                                          <p:val>
                                            <p:strVal val="#ppt_w"/>
                                          </p:val>
                                        </p:tav>
                                      </p:tavLst>
                                    </p:anim>
                                    <p:anim calcmode="lin" valueType="num">
                                      <p:cBhvr>
                                        <p:cTn id="22" dur="1000" fill="hold"/>
                                        <p:tgtEl>
                                          <p:spTgt spid="13"/>
                                        </p:tgtEl>
                                        <p:attrNameLst>
                                          <p:attrName>ppt_h</p:attrName>
                                        </p:attrNameLst>
                                      </p:cBhvr>
                                      <p:tavLst>
                                        <p:tav tm="0">
                                          <p:val>
                                            <p:fltVal val="0"/>
                                          </p:val>
                                        </p:tav>
                                        <p:tav tm="100000">
                                          <p:val>
                                            <p:strVal val="#ppt_h"/>
                                          </p:val>
                                        </p:tav>
                                      </p:tavLst>
                                    </p:anim>
                                    <p:anim calcmode="lin" valueType="num">
                                      <p:cBhvr>
                                        <p:cTn id="23" dur="1000" fill="hold"/>
                                        <p:tgtEl>
                                          <p:spTgt spid="13"/>
                                        </p:tgtEl>
                                        <p:attrNameLst>
                                          <p:attrName>style.rotation</p:attrName>
                                        </p:attrNameLst>
                                      </p:cBhvr>
                                      <p:tavLst>
                                        <p:tav tm="0">
                                          <p:val>
                                            <p:fltVal val="90"/>
                                          </p:val>
                                        </p:tav>
                                        <p:tav tm="100000">
                                          <p:val>
                                            <p:fltVal val="0"/>
                                          </p:val>
                                        </p:tav>
                                      </p:tavLst>
                                    </p:anim>
                                    <p:animEffect transition="in" filter="fade">
                                      <p:cBhvr>
                                        <p:cTn id="24" dur="1000"/>
                                        <p:tgtEl>
                                          <p:spTgt spid="13"/>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1000" fill="hold"/>
                                        <p:tgtEl>
                                          <p:spTgt spid="25"/>
                                        </p:tgtEl>
                                        <p:attrNameLst>
                                          <p:attrName>ppt_w</p:attrName>
                                        </p:attrNameLst>
                                      </p:cBhvr>
                                      <p:tavLst>
                                        <p:tav tm="0">
                                          <p:val>
                                            <p:fltVal val="0"/>
                                          </p:val>
                                        </p:tav>
                                        <p:tav tm="100000">
                                          <p:val>
                                            <p:strVal val="#ppt_w"/>
                                          </p:val>
                                        </p:tav>
                                      </p:tavLst>
                                    </p:anim>
                                    <p:anim calcmode="lin" valueType="num">
                                      <p:cBhvr>
                                        <p:cTn id="28" dur="1000" fill="hold"/>
                                        <p:tgtEl>
                                          <p:spTgt spid="25"/>
                                        </p:tgtEl>
                                        <p:attrNameLst>
                                          <p:attrName>ppt_h</p:attrName>
                                        </p:attrNameLst>
                                      </p:cBhvr>
                                      <p:tavLst>
                                        <p:tav tm="0">
                                          <p:val>
                                            <p:fltVal val="0"/>
                                          </p:val>
                                        </p:tav>
                                        <p:tav tm="100000">
                                          <p:val>
                                            <p:strVal val="#ppt_h"/>
                                          </p:val>
                                        </p:tav>
                                      </p:tavLst>
                                    </p:anim>
                                    <p:anim calcmode="lin" valueType="num">
                                      <p:cBhvr>
                                        <p:cTn id="29" dur="1000" fill="hold"/>
                                        <p:tgtEl>
                                          <p:spTgt spid="25"/>
                                        </p:tgtEl>
                                        <p:attrNameLst>
                                          <p:attrName>style.rotation</p:attrName>
                                        </p:attrNameLst>
                                      </p:cBhvr>
                                      <p:tavLst>
                                        <p:tav tm="0">
                                          <p:val>
                                            <p:fltVal val="90"/>
                                          </p:val>
                                        </p:tav>
                                        <p:tav tm="100000">
                                          <p:val>
                                            <p:fltVal val="0"/>
                                          </p:val>
                                        </p:tav>
                                      </p:tavLst>
                                    </p:anim>
                                    <p:animEffect transition="in" filter="fade">
                                      <p:cBhvr>
                                        <p:cTn id="30" dur="1000"/>
                                        <p:tgtEl>
                                          <p:spTgt spid="25"/>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1000" fill="hold"/>
                                        <p:tgtEl>
                                          <p:spTgt spid="19"/>
                                        </p:tgtEl>
                                        <p:attrNameLst>
                                          <p:attrName>ppt_w</p:attrName>
                                        </p:attrNameLst>
                                      </p:cBhvr>
                                      <p:tavLst>
                                        <p:tav tm="0">
                                          <p:val>
                                            <p:fltVal val="0"/>
                                          </p:val>
                                        </p:tav>
                                        <p:tav tm="100000">
                                          <p:val>
                                            <p:strVal val="#ppt_w"/>
                                          </p:val>
                                        </p:tav>
                                      </p:tavLst>
                                    </p:anim>
                                    <p:anim calcmode="lin" valueType="num">
                                      <p:cBhvr>
                                        <p:cTn id="34" dur="1000" fill="hold"/>
                                        <p:tgtEl>
                                          <p:spTgt spid="19"/>
                                        </p:tgtEl>
                                        <p:attrNameLst>
                                          <p:attrName>ppt_h</p:attrName>
                                        </p:attrNameLst>
                                      </p:cBhvr>
                                      <p:tavLst>
                                        <p:tav tm="0">
                                          <p:val>
                                            <p:fltVal val="0"/>
                                          </p:val>
                                        </p:tav>
                                        <p:tav tm="100000">
                                          <p:val>
                                            <p:strVal val="#ppt_h"/>
                                          </p:val>
                                        </p:tav>
                                      </p:tavLst>
                                    </p:anim>
                                    <p:anim calcmode="lin" valueType="num">
                                      <p:cBhvr>
                                        <p:cTn id="35" dur="1000" fill="hold"/>
                                        <p:tgtEl>
                                          <p:spTgt spid="19"/>
                                        </p:tgtEl>
                                        <p:attrNameLst>
                                          <p:attrName>style.rotation</p:attrName>
                                        </p:attrNameLst>
                                      </p:cBhvr>
                                      <p:tavLst>
                                        <p:tav tm="0">
                                          <p:val>
                                            <p:fltVal val="90"/>
                                          </p:val>
                                        </p:tav>
                                        <p:tav tm="100000">
                                          <p:val>
                                            <p:fltVal val="0"/>
                                          </p:val>
                                        </p:tav>
                                      </p:tavLst>
                                    </p:anim>
                                    <p:animEffect transition="in" filter="fade">
                                      <p:cBhvr>
                                        <p:cTn id="36" dur="10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1000" fill="hold"/>
                                        <p:tgtEl>
                                          <p:spTgt spid="17"/>
                                        </p:tgtEl>
                                        <p:attrNameLst>
                                          <p:attrName>ppt_w</p:attrName>
                                        </p:attrNameLst>
                                      </p:cBhvr>
                                      <p:tavLst>
                                        <p:tav tm="0">
                                          <p:val>
                                            <p:fltVal val="0"/>
                                          </p:val>
                                        </p:tav>
                                        <p:tav tm="100000">
                                          <p:val>
                                            <p:strVal val="#ppt_w"/>
                                          </p:val>
                                        </p:tav>
                                      </p:tavLst>
                                    </p:anim>
                                    <p:anim calcmode="lin" valueType="num">
                                      <p:cBhvr>
                                        <p:cTn id="42" dur="1000" fill="hold"/>
                                        <p:tgtEl>
                                          <p:spTgt spid="17"/>
                                        </p:tgtEl>
                                        <p:attrNameLst>
                                          <p:attrName>ppt_h</p:attrName>
                                        </p:attrNameLst>
                                      </p:cBhvr>
                                      <p:tavLst>
                                        <p:tav tm="0">
                                          <p:val>
                                            <p:fltVal val="0"/>
                                          </p:val>
                                        </p:tav>
                                        <p:tav tm="100000">
                                          <p:val>
                                            <p:strVal val="#ppt_h"/>
                                          </p:val>
                                        </p:tav>
                                      </p:tavLst>
                                    </p:anim>
                                    <p:anim calcmode="lin" valueType="num">
                                      <p:cBhvr>
                                        <p:cTn id="43" dur="1000" fill="hold"/>
                                        <p:tgtEl>
                                          <p:spTgt spid="17"/>
                                        </p:tgtEl>
                                        <p:attrNameLst>
                                          <p:attrName>style.rotation</p:attrName>
                                        </p:attrNameLst>
                                      </p:cBhvr>
                                      <p:tavLst>
                                        <p:tav tm="0">
                                          <p:val>
                                            <p:fltVal val="90"/>
                                          </p:val>
                                        </p:tav>
                                        <p:tav tm="100000">
                                          <p:val>
                                            <p:fltVal val="0"/>
                                          </p:val>
                                        </p:tav>
                                      </p:tavLst>
                                    </p:anim>
                                    <p:animEffect transition="in" filter="fade">
                                      <p:cBhvr>
                                        <p:cTn id="44" dur="1000"/>
                                        <p:tgtEl>
                                          <p:spTgt spid="17"/>
                                        </p:tgtEl>
                                      </p:cBhvr>
                                    </p:animEffect>
                                  </p:childTnLst>
                                </p:cTn>
                              </p:par>
                              <p:par>
                                <p:cTn id="45" presetID="31"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fltVal val="0"/>
                                          </p:val>
                                        </p:tav>
                                        <p:tav tm="100000">
                                          <p:val>
                                            <p:strVal val="#ppt_w"/>
                                          </p:val>
                                        </p:tav>
                                      </p:tavLst>
                                    </p:anim>
                                    <p:anim calcmode="lin" valueType="num">
                                      <p:cBhvr>
                                        <p:cTn id="48" dur="1000" fill="hold"/>
                                        <p:tgtEl>
                                          <p:spTgt spid="11"/>
                                        </p:tgtEl>
                                        <p:attrNameLst>
                                          <p:attrName>ppt_h</p:attrName>
                                        </p:attrNameLst>
                                      </p:cBhvr>
                                      <p:tavLst>
                                        <p:tav tm="0">
                                          <p:val>
                                            <p:fltVal val="0"/>
                                          </p:val>
                                        </p:tav>
                                        <p:tav tm="100000">
                                          <p:val>
                                            <p:strVal val="#ppt_h"/>
                                          </p:val>
                                        </p:tav>
                                      </p:tavLst>
                                    </p:anim>
                                    <p:anim calcmode="lin" valueType="num">
                                      <p:cBhvr>
                                        <p:cTn id="49" dur="1000" fill="hold"/>
                                        <p:tgtEl>
                                          <p:spTgt spid="11"/>
                                        </p:tgtEl>
                                        <p:attrNameLst>
                                          <p:attrName>style.rotation</p:attrName>
                                        </p:attrNameLst>
                                      </p:cBhvr>
                                      <p:tavLst>
                                        <p:tav tm="0">
                                          <p:val>
                                            <p:fltVal val="90"/>
                                          </p:val>
                                        </p:tav>
                                        <p:tav tm="100000">
                                          <p:val>
                                            <p:fltVal val="0"/>
                                          </p:val>
                                        </p:tav>
                                      </p:tavLst>
                                    </p:anim>
                                    <p:animEffect transition="in" filter="fade">
                                      <p:cBhvr>
                                        <p:cTn id="50" dur="1000"/>
                                        <p:tgtEl>
                                          <p:spTgt spid="11"/>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p:cTn id="53" dur="1000" fill="hold"/>
                                        <p:tgtEl>
                                          <p:spTgt spid="24"/>
                                        </p:tgtEl>
                                        <p:attrNameLst>
                                          <p:attrName>ppt_w</p:attrName>
                                        </p:attrNameLst>
                                      </p:cBhvr>
                                      <p:tavLst>
                                        <p:tav tm="0">
                                          <p:val>
                                            <p:fltVal val="0"/>
                                          </p:val>
                                        </p:tav>
                                        <p:tav tm="100000">
                                          <p:val>
                                            <p:strVal val="#ppt_w"/>
                                          </p:val>
                                        </p:tav>
                                      </p:tavLst>
                                    </p:anim>
                                    <p:anim calcmode="lin" valueType="num">
                                      <p:cBhvr>
                                        <p:cTn id="54" dur="1000" fill="hold"/>
                                        <p:tgtEl>
                                          <p:spTgt spid="24"/>
                                        </p:tgtEl>
                                        <p:attrNameLst>
                                          <p:attrName>ppt_h</p:attrName>
                                        </p:attrNameLst>
                                      </p:cBhvr>
                                      <p:tavLst>
                                        <p:tav tm="0">
                                          <p:val>
                                            <p:fltVal val="0"/>
                                          </p:val>
                                        </p:tav>
                                        <p:tav tm="100000">
                                          <p:val>
                                            <p:strVal val="#ppt_h"/>
                                          </p:val>
                                        </p:tav>
                                      </p:tavLst>
                                    </p:anim>
                                    <p:anim calcmode="lin" valueType="num">
                                      <p:cBhvr>
                                        <p:cTn id="55" dur="1000" fill="hold"/>
                                        <p:tgtEl>
                                          <p:spTgt spid="24"/>
                                        </p:tgtEl>
                                        <p:attrNameLst>
                                          <p:attrName>style.rotation</p:attrName>
                                        </p:attrNameLst>
                                      </p:cBhvr>
                                      <p:tavLst>
                                        <p:tav tm="0">
                                          <p:val>
                                            <p:fltVal val="90"/>
                                          </p:val>
                                        </p:tav>
                                        <p:tav tm="100000">
                                          <p:val>
                                            <p:fltVal val="0"/>
                                          </p:val>
                                        </p:tav>
                                      </p:tavLst>
                                    </p:anim>
                                    <p:animEffect transition="in" filter="fade">
                                      <p:cBhvr>
                                        <p:cTn id="56" dur="1000"/>
                                        <p:tgtEl>
                                          <p:spTgt spid="24"/>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1000" fill="hold"/>
                                        <p:tgtEl>
                                          <p:spTgt spid="20"/>
                                        </p:tgtEl>
                                        <p:attrNameLst>
                                          <p:attrName>ppt_w</p:attrName>
                                        </p:attrNameLst>
                                      </p:cBhvr>
                                      <p:tavLst>
                                        <p:tav tm="0">
                                          <p:val>
                                            <p:fltVal val="0"/>
                                          </p:val>
                                        </p:tav>
                                        <p:tav tm="100000">
                                          <p:val>
                                            <p:strVal val="#ppt_w"/>
                                          </p:val>
                                        </p:tav>
                                      </p:tavLst>
                                    </p:anim>
                                    <p:anim calcmode="lin" valueType="num">
                                      <p:cBhvr>
                                        <p:cTn id="60" dur="1000" fill="hold"/>
                                        <p:tgtEl>
                                          <p:spTgt spid="20"/>
                                        </p:tgtEl>
                                        <p:attrNameLst>
                                          <p:attrName>ppt_h</p:attrName>
                                        </p:attrNameLst>
                                      </p:cBhvr>
                                      <p:tavLst>
                                        <p:tav tm="0">
                                          <p:val>
                                            <p:fltVal val="0"/>
                                          </p:val>
                                        </p:tav>
                                        <p:tav tm="100000">
                                          <p:val>
                                            <p:strVal val="#ppt_h"/>
                                          </p:val>
                                        </p:tav>
                                      </p:tavLst>
                                    </p:anim>
                                    <p:anim calcmode="lin" valueType="num">
                                      <p:cBhvr>
                                        <p:cTn id="61" dur="1000" fill="hold"/>
                                        <p:tgtEl>
                                          <p:spTgt spid="20"/>
                                        </p:tgtEl>
                                        <p:attrNameLst>
                                          <p:attrName>style.rotation</p:attrName>
                                        </p:attrNameLst>
                                      </p:cBhvr>
                                      <p:tavLst>
                                        <p:tav tm="0">
                                          <p:val>
                                            <p:fltVal val="90"/>
                                          </p:val>
                                        </p:tav>
                                        <p:tav tm="100000">
                                          <p:val>
                                            <p:fltVal val="0"/>
                                          </p:val>
                                        </p:tav>
                                      </p:tavLst>
                                    </p:anim>
                                    <p:animEffect transition="in" filter="fade">
                                      <p:cBhvr>
                                        <p:cTn id="62"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p:bldP spid="17" grpId="0"/>
      <p:bldP spid="19" grpId="0"/>
      <p:bldP spid="20" grpId="0"/>
      <p:bldP spid="24" grpId="0"/>
      <p:bldP spid="25" grpId="0"/>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20136</TotalTime>
  <Words>2028</Words>
  <Application>Microsoft Office PowerPoint</Application>
  <PresentationFormat>On-screen Show (4:3)</PresentationFormat>
  <Paragraphs>354</Paragraphs>
  <Slides>34</Slides>
  <Notes>26</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34</vt:i4>
      </vt:variant>
    </vt:vector>
  </HeadingPairs>
  <TitlesOfParts>
    <vt:vector size="36" baseType="lpstr">
      <vt:lpstr>Office Theme</vt:lpstr>
      <vt:lpstr>E:\Drawing1\Drawing\~Page-1\Database</vt:lpstr>
      <vt:lpstr>PowerPoint Presentation</vt:lpstr>
      <vt:lpstr>System Center  orchestrator 2012 overview</vt:lpstr>
      <vt:lpstr>Agenda </vt:lpstr>
      <vt:lpstr>PowerPoint Presentation</vt:lpstr>
      <vt:lpstr>Datacenters Are in a State of Evolution</vt:lpstr>
      <vt:lpstr>Agenda </vt:lpstr>
      <vt:lpstr>Orchestrating People, Process and Technology</vt:lpstr>
      <vt:lpstr>PowerPoint Presentation</vt:lpstr>
      <vt:lpstr>System Center Orchestrator 2012</vt:lpstr>
      <vt:lpstr>PowerPoint Presentation</vt:lpstr>
      <vt:lpstr>The Best Process Automation Solution</vt:lpstr>
      <vt:lpstr>Agenda </vt:lpstr>
      <vt:lpstr>Basic Runbook</vt:lpstr>
      <vt:lpstr>Orchestrator Concepts</vt:lpstr>
      <vt:lpstr>Powerful Out-of-Box Standard Activities</vt:lpstr>
      <vt:lpstr>Databus and Standard Activities</vt:lpstr>
      <vt:lpstr>Extend and Simplify with Integration Packs</vt:lpstr>
      <vt:lpstr>Orchestrator Integration Pack Roadmap</vt:lpstr>
      <vt:lpstr>Agenda </vt:lpstr>
      <vt:lpstr>Orchestrator Investments Areas</vt:lpstr>
      <vt:lpstr>Orchestrator System Requirements</vt:lpstr>
      <vt:lpstr>The New Installer Experience</vt:lpstr>
      <vt:lpstr>Installer</vt:lpstr>
      <vt:lpstr>Runbook Designer</vt:lpstr>
      <vt:lpstr>The Orchestration Console</vt:lpstr>
      <vt:lpstr>Console </vt:lpstr>
      <vt:lpstr>The New Web Service</vt:lpstr>
      <vt:lpstr>Using the Quick Integration Kit (QIK)</vt:lpstr>
      <vt:lpstr>PowerPoint Presentation</vt:lpstr>
      <vt:lpstr>Looking ahead to the Release Candidate</vt:lpstr>
      <vt:lpstr>Summary</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381</cp:revision>
  <dcterms:created xsi:type="dcterms:W3CDTF">2011-04-01T05:55:34Z</dcterms:created>
  <dcterms:modified xsi:type="dcterms:W3CDTF">2011-08-31T07:00:24Z</dcterms:modified>
</cp:coreProperties>
</file>