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0"/>
  </p:notesMasterIdLst>
  <p:sldIdLst>
    <p:sldId id="279" r:id="rId3"/>
    <p:sldId id="280" r:id="rId4"/>
    <p:sldId id="260" r:id="rId5"/>
    <p:sldId id="292" r:id="rId6"/>
    <p:sldId id="320" r:id="rId7"/>
    <p:sldId id="323" r:id="rId8"/>
    <p:sldId id="326" r:id="rId9"/>
    <p:sldId id="327" r:id="rId10"/>
    <p:sldId id="329" r:id="rId11"/>
    <p:sldId id="328" r:id="rId12"/>
    <p:sldId id="334" r:id="rId13"/>
    <p:sldId id="336" r:id="rId14"/>
    <p:sldId id="335" r:id="rId15"/>
    <p:sldId id="330" r:id="rId16"/>
    <p:sldId id="333" r:id="rId17"/>
    <p:sldId id="331" r:id="rId18"/>
    <p:sldId id="293" r:id="rId19"/>
    <p:sldId id="332" r:id="rId20"/>
    <p:sldId id="299" r:id="rId21"/>
    <p:sldId id="337" r:id="rId22"/>
    <p:sldId id="302" r:id="rId23"/>
    <p:sldId id="338" r:id="rId24"/>
    <p:sldId id="339" r:id="rId25"/>
    <p:sldId id="340" r:id="rId26"/>
    <p:sldId id="341" r:id="rId27"/>
    <p:sldId id="344" r:id="rId28"/>
    <p:sldId id="27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9748" autoAdjust="0"/>
  </p:normalViewPr>
  <p:slideViewPr>
    <p:cSldViewPr>
      <p:cViewPr>
        <p:scale>
          <a:sx n="70" d="100"/>
          <a:sy n="70" d="100"/>
        </p:scale>
        <p:origin x="-43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34B86B-9197-4357-8D68-B0F1768D6A3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63CBCC20-25BF-487A-8789-463DE499CEE4}">
      <dgm:prSet phldrT="[Text]">
        <dgm:style>
          <a:lnRef idx="0">
            <a:schemeClr val="accent3"/>
          </a:lnRef>
          <a:fillRef idx="3">
            <a:schemeClr val="accent3"/>
          </a:fillRef>
          <a:effectRef idx="3">
            <a:schemeClr val="accent3"/>
          </a:effectRef>
          <a:fontRef idx="minor">
            <a:schemeClr val="lt1"/>
          </a:fontRef>
        </dgm:style>
      </dgm:prSet>
      <dgm:spPr/>
      <dgm:t>
        <a:bodyPr/>
        <a:lstStyle/>
        <a:p>
          <a:r>
            <a:rPr lang="en-US" b="1" dirty="0" smtClean="0">
              <a:solidFill>
                <a:schemeClr val="bg1"/>
              </a:solidFill>
            </a:rPr>
            <a:t>Private Cloud</a:t>
          </a:r>
          <a:endParaRPr lang="en-US" b="1" dirty="0">
            <a:solidFill>
              <a:schemeClr val="bg1"/>
            </a:solidFill>
          </a:endParaRPr>
        </a:p>
      </dgm:t>
    </dgm:pt>
    <dgm:pt modelId="{AA7FB924-7499-4EFC-A503-AB813F6AB862}" type="parTrans" cxnId="{310C0AB4-8C8B-40EC-B2AD-87045F4845B0}">
      <dgm:prSet/>
      <dgm:spPr/>
      <dgm:t>
        <a:bodyPr/>
        <a:lstStyle/>
        <a:p>
          <a:endParaRPr lang="en-US"/>
        </a:p>
      </dgm:t>
    </dgm:pt>
    <dgm:pt modelId="{9A347314-B84C-4A91-89D3-019F82727382}" type="sibTrans" cxnId="{310C0AB4-8C8B-40EC-B2AD-87045F4845B0}">
      <dgm:prSet/>
      <dgm:spPr/>
      <dgm:t>
        <a:bodyPr/>
        <a:lstStyle/>
        <a:p>
          <a:endParaRPr lang="en-US"/>
        </a:p>
      </dgm:t>
    </dgm:pt>
    <dgm:pt modelId="{E68E58F5-9F36-4C4C-AF18-514F84D9ADC7}">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VM Provisioning</a:t>
          </a:r>
          <a:endParaRPr lang="en-US" sz="1400" b="1" dirty="0">
            <a:solidFill>
              <a:schemeClr val="bg1"/>
            </a:solidFill>
          </a:endParaRPr>
        </a:p>
      </dgm:t>
    </dgm:pt>
    <dgm:pt modelId="{549DDC39-B943-46D0-8395-EF1D94D7EC0E}" type="parTrans" cxnId="{CA2B378C-2420-4610-A886-58EA194F4C5E}">
      <dgm:prSet/>
      <dgm:spPr/>
      <dgm:t>
        <a:bodyPr/>
        <a:lstStyle/>
        <a:p>
          <a:endParaRPr lang="en-US"/>
        </a:p>
      </dgm:t>
    </dgm:pt>
    <dgm:pt modelId="{35C0FDA3-2EEB-4061-9FD0-6DB789AD3DF0}" type="sibTrans" cxnId="{CA2B378C-2420-4610-A886-58EA194F4C5E}">
      <dgm:prSet/>
      <dgm:spPr/>
      <dgm:t>
        <a:bodyPr/>
        <a:lstStyle/>
        <a:p>
          <a:endParaRPr lang="en-US"/>
        </a:p>
      </dgm:t>
    </dgm:pt>
    <dgm:pt modelId="{8198691A-E837-4FE4-BA9C-F90BB9026FC2}">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Request Cloud</a:t>
          </a:r>
          <a:endParaRPr lang="en-US" sz="1400" b="1" dirty="0">
            <a:solidFill>
              <a:schemeClr val="bg1"/>
            </a:solidFill>
          </a:endParaRPr>
        </a:p>
      </dgm:t>
    </dgm:pt>
    <dgm:pt modelId="{9D0CC45E-F32A-4062-A350-491AC467E9FD}" type="parTrans" cxnId="{D3BE0525-7522-416B-A397-A3B657BA8FBE}">
      <dgm:prSet/>
      <dgm:spPr/>
      <dgm:t>
        <a:bodyPr/>
        <a:lstStyle/>
        <a:p>
          <a:endParaRPr lang="en-US"/>
        </a:p>
      </dgm:t>
    </dgm:pt>
    <dgm:pt modelId="{59A993D3-3284-4F0B-ABEC-AE461D430C9F}" type="sibTrans" cxnId="{D3BE0525-7522-416B-A397-A3B657BA8FBE}">
      <dgm:prSet/>
      <dgm:spPr/>
      <dgm:t>
        <a:bodyPr/>
        <a:lstStyle/>
        <a:p>
          <a:endParaRPr lang="en-US"/>
        </a:p>
      </dgm:t>
    </dgm:pt>
    <dgm:pt modelId="{6B21F3AA-B688-4215-B803-41D82E7E216A}">
      <dgm:prSet phldrT="[Text]">
        <dgm:style>
          <a:lnRef idx="1">
            <a:schemeClr val="accent3"/>
          </a:lnRef>
          <a:fillRef idx="3">
            <a:schemeClr val="accent3"/>
          </a:fillRef>
          <a:effectRef idx="2">
            <a:schemeClr val="accent3"/>
          </a:effectRef>
          <a:fontRef idx="minor">
            <a:schemeClr val="lt1"/>
          </a:fontRef>
        </dgm:style>
      </dgm:prSet>
      <dgm:spPr/>
      <dgm:t>
        <a:bodyPr/>
        <a:lstStyle/>
        <a:p>
          <a:r>
            <a:rPr lang="en-US" b="1" dirty="0" smtClean="0">
              <a:solidFill>
                <a:schemeClr val="bg1"/>
              </a:solidFill>
            </a:rPr>
            <a:t>Applications</a:t>
          </a:r>
          <a:endParaRPr lang="en-US" b="1" dirty="0">
            <a:solidFill>
              <a:schemeClr val="bg1"/>
            </a:solidFill>
          </a:endParaRPr>
        </a:p>
      </dgm:t>
    </dgm:pt>
    <dgm:pt modelId="{7AC36E63-7D97-47F9-BF3F-E75B698E02F2}" type="parTrans" cxnId="{A2864096-3133-4CA2-A6CF-96677CC3887A}">
      <dgm:prSet/>
      <dgm:spPr/>
      <dgm:t>
        <a:bodyPr/>
        <a:lstStyle/>
        <a:p>
          <a:endParaRPr lang="en-US"/>
        </a:p>
      </dgm:t>
    </dgm:pt>
    <dgm:pt modelId="{A9CF94C3-0100-47D7-87FA-D642351ED937}" type="sibTrans" cxnId="{A2864096-3133-4CA2-A6CF-96677CC3887A}">
      <dgm:prSet/>
      <dgm:spPr/>
      <dgm:t>
        <a:bodyPr/>
        <a:lstStyle/>
        <a:p>
          <a:endParaRPr lang="en-US"/>
        </a:p>
      </dgm:t>
    </dgm:pt>
    <dgm:pt modelId="{058B6A5F-DF66-444C-BC10-2F46FC20A16A}">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Service Provisioning</a:t>
          </a:r>
          <a:endParaRPr lang="en-US" sz="1400" b="1" dirty="0">
            <a:solidFill>
              <a:schemeClr val="bg1"/>
            </a:solidFill>
          </a:endParaRPr>
        </a:p>
      </dgm:t>
    </dgm:pt>
    <dgm:pt modelId="{854EA51F-DFEF-49D4-9271-AC3F52AE6395}" type="parTrans" cxnId="{AD0A6699-C949-414C-93A6-A87B936A232F}">
      <dgm:prSet/>
      <dgm:spPr/>
      <dgm:t>
        <a:bodyPr/>
        <a:lstStyle/>
        <a:p>
          <a:endParaRPr lang="en-US"/>
        </a:p>
      </dgm:t>
    </dgm:pt>
    <dgm:pt modelId="{C4467ADB-A611-47AD-8469-79E673F4DA1E}" type="sibTrans" cxnId="{AD0A6699-C949-414C-93A6-A87B936A232F}">
      <dgm:prSet/>
      <dgm:spPr/>
      <dgm:t>
        <a:bodyPr/>
        <a:lstStyle/>
        <a:p>
          <a:endParaRPr lang="en-US"/>
        </a:p>
      </dgm:t>
    </dgm:pt>
    <dgm:pt modelId="{21FA60D9-9706-45FA-BFC9-87FDA3DEDB8A}">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Request Fix for Service </a:t>
          </a:r>
          <a:endParaRPr lang="en-US" sz="1400" b="1" dirty="0">
            <a:solidFill>
              <a:schemeClr val="bg1"/>
            </a:solidFill>
          </a:endParaRPr>
        </a:p>
      </dgm:t>
    </dgm:pt>
    <dgm:pt modelId="{0F112183-E26D-4651-B647-DD49D5EBA312}" type="parTrans" cxnId="{B786C9ED-C362-4B66-A9EC-9845DBB8D31D}">
      <dgm:prSet/>
      <dgm:spPr/>
      <dgm:t>
        <a:bodyPr/>
        <a:lstStyle/>
        <a:p>
          <a:endParaRPr lang="en-US"/>
        </a:p>
      </dgm:t>
    </dgm:pt>
    <dgm:pt modelId="{AA7FAC62-E5DD-4D6D-9C99-7CDE41F17654}" type="sibTrans" cxnId="{B786C9ED-C362-4B66-A9EC-9845DBB8D31D}">
      <dgm:prSet/>
      <dgm:spPr/>
      <dgm:t>
        <a:bodyPr/>
        <a:lstStyle/>
        <a:p>
          <a:endParaRPr lang="en-US"/>
        </a:p>
      </dgm:t>
    </dgm:pt>
    <dgm:pt modelId="{1CA1FE71-4E05-4747-A831-1F88ED0668D8}">
      <dgm:prSet phldrT="[Text]">
        <dgm:style>
          <a:lnRef idx="1">
            <a:schemeClr val="accent3"/>
          </a:lnRef>
          <a:fillRef idx="3">
            <a:schemeClr val="accent3"/>
          </a:fillRef>
          <a:effectRef idx="2">
            <a:schemeClr val="accent3"/>
          </a:effectRef>
          <a:fontRef idx="minor">
            <a:schemeClr val="lt1"/>
          </a:fontRef>
        </dgm:style>
      </dgm:prSet>
      <dgm:spPr/>
      <dgm:t>
        <a:bodyPr/>
        <a:lstStyle/>
        <a:p>
          <a:r>
            <a:rPr lang="en-US" b="1" dirty="0" smtClean="0">
              <a:solidFill>
                <a:schemeClr val="bg1"/>
              </a:solidFill>
            </a:rPr>
            <a:t>Users</a:t>
          </a:r>
          <a:endParaRPr lang="en-US" b="1" dirty="0">
            <a:solidFill>
              <a:schemeClr val="bg1"/>
            </a:solidFill>
          </a:endParaRPr>
        </a:p>
      </dgm:t>
    </dgm:pt>
    <dgm:pt modelId="{88386242-282B-4CAC-BB31-08428D613B76}" type="parTrans" cxnId="{2C684879-767B-44D1-8135-8AF29BA5D949}">
      <dgm:prSet/>
      <dgm:spPr/>
      <dgm:t>
        <a:bodyPr/>
        <a:lstStyle/>
        <a:p>
          <a:endParaRPr lang="en-US"/>
        </a:p>
      </dgm:t>
    </dgm:pt>
    <dgm:pt modelId="{20926FD2-F743-461D-98AB-CB1540C64BA8}" type="sibTrans" cxnId="{2C684879-767B-44D1-8135-8AF29BA5D949}">
      <dgm:prSet/>
      <dgm:spPr/>
      <dgm:t>
        <a:bodyPr/>
        <a:lstStyle/>
        <a:p>
          <a:endParaRPr lang="en-US"/>
        </a:p>
      </dgm:t>
    </dgm:pt>
    <dgm:pt modelId="{06A08FC7-8769-44BD-953E-56A673B22BFE}">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Access Requests</a:t>
          </a:r>
          <a:endParaRPr lang="en-US" sz="1400" b="1" dirty="0">
            <a:solidFill>
              <a:schemeClr val="bg1"/>
            </a:solidFill>
          </a:endParaRPr>
        </a:p>
      </dgm:t>
    </dgm:pt>
    <dgm:pt modelId="{649EFF23-EB5C-49AD-952D-8FBF50747194}" type="parTrans" cxnId="{C496BA09-6085-443B-B88C-5D52B3131544}">
      <dgm:prSet/>
      <dgm:spPr/>
      <dgm:t>
        <a:bodyPr/>
        <a:lstStyle/>
        <a:p>
          <a:endParaRPr lang="en-US"/>
        </a:p>
      </dgm:t>
    </dgm:pt>
    <dgm:pt modelId="{74AFF233-E77E-4ACF-A5B8-C3E13E7B8897}" type="sibTrans" cxnId="{C496BA09-6085-443B-B88C-5D52B3131544}">
      <dgm:prSet/>
      <dgm:spPr/>
      <dgm:t>
        <a:bodyPr/>
        <a:lstStyle/>
        <a:p>
          <a:endParaRPr lang="en-US"/>
        </a:p>
      </dgm:t>
    </dgm:pt>
    <dgm:pt modelId="{6E989123-7A94-4783-A7E5-3F62703364C6}">
      <dgm:prSet phldrT="[Text]" custT="1">
        <dgm:style>
          <a:lnRef idx="1">
            <a:schemeClr val="accent6"/>
          </a:lnRef>
          <a:fillRef idx="3">
            <a:schemeClr val="accent6"/>
          </a:fillRef>
          <a:effectRef idx="2">
            <a:schemeClr val="accent6"/>
          </a:effectRef>
          <a:fontRef idx="minor">
            <a:schemeClr val="lt1"/>
          </a:fontRef>
        </dgm:style>
      </dgm:prSet>
      <dgm:spPr>
        <a:ln/>
      </dgm:spPr>
      <dgm:t>
        <a:bodyPr/>
        <a:lstStyle/>
        <a:p>
          <a:r>
            <a:rPr lang="en-US" sz="1400" b="1" dirty="0" smtClean="0">
              <a:solidFill>
                <a:schemeClr val="bg1"/>
              </a:solidFill>
            </a:rPr>
            <a:t>Request Quota Increase</a:t>
          </a:r>
          <a:endParaRPr lang="en-US" sz="1400" b="1" dirty="0">
            <a:solidFill>
              <a:schemeClr val="bg1"/>
            </a:solidFill>
          </a:endParaRPr>
        </a:p>
      </dgm:t>
    </dgm:pt>
    <dgm:pt modelId="{9C07279D-A9C1-4116-8B23-9B61B48C2207}" type="parTrans" cxnId="{676D9B97-5600-4D41-BAAA-EED233F0F51D}">
      <dgm:prSet/>
      <dgm:spPr/>
      <dgm:t>
        <a:bodyPr/>
        <a:lstStyle/>
        <a:p>
          <a:endParaRPr lang="en-US"/>
        </a:p>
      </dgm:t>
    </dgm:pt>
    <dgm:pt modelId="{19DA7CCE-A0CF-4366-87B7-015DE3C6F6C9}" type="sibTrans" cxnId="{676D9B97-5600-4D41-BAAA-EED233F0F51D}">
      <dgm:prSet/>
      <dgm:spPr/>
      <dgm:t>
        <a:bodyPr/>
        <a:lstStyle/>
        <a:p>
          <a:endParaRPr lang="en-US"/>
        </a:p>
      </dgm:t>
    </dgm:pt>
    <dgm:pt modelId="{8C5141F9-9C78-421B-A0E7-3E87CD3B09DF}" type="pres">
      <dgm:prSet presAssocID="{6F34B86B-9197-4357-8D68-B0F1768D6A3D}" presName="theList" presStyleCnt="0">
        <dgm:presLayoutVars>
          <dgm:dir/>
          <dgm:animLvl val="lvl"/>
          <dgm:resizeHandles val="exact"/>
        </dgm:presLayoutVars>
      </dgm:prSet>
      <dgm:spPr/>
      <dgm:t>
        <a:bodyPr/>
        <a:lstStyle/>
        <a:p>
          <a:endParaRPr lang="en-US"/>
        </a:p>
      </dgm:t>
    </dgm:pt>
    <dgm:pt modelId="{C952E042-1347-4AE1-BB9C-06F2DDCBA621}" type="pres">
      <dgm:prSet presAssocID="{63CBCC20-25BF-487A-8789-463DE499CEE4}" presName="compNode" presStyleCnt="0"/>
      <dgm:spPr/>
    </dgm:pt>
    <dgm:pt modelId="{2024EC18-0580-4219-B8BB-A25AAB1FC87E}" type="pres">
      <dgm:prSet presAssocID="{63CBCC20-25BF-487A-8789-463DE499CEE4}" presName="aNode" presStyleLbl="bgShp" presStyleIdx="0" presStyleCnt="3"/>
      <dgm:spPr/>
      <dgm:t>
        <a:bodyPr/>
        <a:lstStyle/>
        <a:p>
          <a:endParaRPr lang="en-US"/>
        </a:p>
      </dgm:t>
    </dgm:pt>
    <dgm:pt modelId="{F320FF76-B1CA-48CE-9EC0-BB64C43AE127}" type="pres">
      <dgm:prSet presAssocID="{63CBCC20-25BF-487A-8789-463DE499CEE4}" presName="textNode" presStyleLbl="bgShp" presStyleIdx="0" presStyleCnt="3"/>
      <dgm:spPr/>
      <dgm:t>
        <a:bodyPr/>
        <a:lstStyle/>
        <a:p>
          <a:endParaRPr lang="en-US"/>
        </a:p>
      </dgm:t>
    </dgm:pt>
    <dgm:pt modelId="{BC228448-B90A-4286-9340-764BDA97C154}" type="pres">
      <dgm:prSet presAssocID="{63CBCC20-25BF-487A-8789-463DE499CEE4}" presName="compChildNode" presStyleCnt="0"/>
      <dgm:spPr/>
    </dgm:pt>
    <dgm:pt modelId="{6A0D151D-01EB-4A80-B938-6C29072B3806}" type="pres">
      <dgm:prSet presAssocID="{63CBCC20-25BF-487A-8789-463DE499CEE4}" presName="theInnerList" presStyleCnt="0"/>
      <dgm:spPr/>
    </dgm:pt>
    <dgm:pt modelId="{75C55E21-5014-427C-8E3B-B2169F6A75CD}" type="pres">
      <dgm:prSet presAssocID="{E68E58F5-9F36-4C4C-AF18-514F84D9ADC7}" presName="childNode" presStyleLbl="node1" presStyleIdx="0" presStyleCnt="6">
        <dgm:presLayoutVars>
          <dgm:bulletEnabled val="1"/>
        </dgm:presLayoutVars>
      </dgm:prSet>
      <dgm:spPr/>
      <dgm:t>
        <a:bodyPr/>
        <a:lstStyle/>
        <a:p>
          <a:endParaRPr lang="en-US"/>
        </a:p>
      </dgm:t>
    </dgm:pt>
    <dgm:pt modelId="{5448A516-B22E-4C33-A04B-210E223E8DDE}" type="pres">
      <dgm:prSet presAssocID="{E68E58F5-9F36-4C4C-AF18-514F84D9ADC7}" presName="aSpace2" presStyleCnt="0"/>
      <dgm:spPr/>
    </dgm:pt>
    <dgm:pt modelId="{B42A968B-3909-4981-AA72-5CB07688A6B5}" type="pres">
      <dgm:prSet presAssocID="{8198691A-E837-4FE4-BA9C-F90BB9026FC2}" presName="childNode" presStyleLbl="node1" presStyleIdx="1" presStyleCnt="6">
        <dgm:presLayoutVars>
          <dgm:bulletEnabled val="1"/>
        </dgm:presLayoutVars>
      </dgm:prSet>
      <dgm:spPr/>
      <dgm:t>
        <a:bodyPr/>
        <a:lstStyle/>
        <a:p>
          <a:endParaRPr lang="en-US"/>
        </a:p>
      </dgm:t>
    </dgm:pt>
    <dgm:pt modelId="{0EBA441C-5C0A-4237-AEAA-5E176268D750}" type="pres">
      <dgm:prSet presAssocID="{63CBCC20-25BF-487A-8789-463DE499CEE4}" presName="aSpace" presStyleCnt="0"/>
      <dgm:spPr/>
    </dgm:pt>
    <dgm:pt modelId="{3302D0E5-49ED-4648-A7D6-3E17ACCCEBD0}" type="pres">
      <dgm:prSet presAssocID="{6B21F3AA-B688-4215-B803-41D82E7E216A}" presName="compNode" presStyleCnt="0"/>
      <dgm:spPr/>
    </dgm:pt>
    <dgm:pt modelId="{D98271D4-B1F2-4682-AF27-D9C8E0440775}" type="pres">
      <dgm:prSet presAssocID="{6B21F3AA-B688-4215-B803-41D82E7E216A}" presName="aNode" presStyleLbl="bgShp" presStyleIdx="1" presStyleCnt="3"/>
      <dgm:spPr/>
      <dgm:t>
        <a:bodyPr/>
        <a:lstStyle/>
        <a:p>
          <a:endParaRPr lang="en-US"/>
        </a:p>
      </dgm:t>
    </dgm:pt>
    <dgm:pt modelId="{4E50C058-1877-43DD-8D99-81E28A88DF56}" type="pres">
      <dgm:prSet presAssocID="{6B21F3AA-B688-4215-B803-41D82E7E216A}" presName="textNode" presStyleLbl="bgShp" presStyleIdx="1" presStyleCnt="3"/>
      <dgm:spPr/>
      <dgm:t>
        <a:bodyPr/>
        <a:lstStyle/>
        <a:p>
          <a:endParaRPr lang="en-US"/>
        </a:p>
      </dgm:t>
    </dgm:pt>
    <dgm:pt modelId="{05024BE6-4D4C-4006-95CA-4EF8292C0C7C}" type="pres">
      <dgm:prSet presAssocID="{6B21F3AA-B688-4215-B803-41D82E7E216A}" presName="compChildNode" presStyleCnt="0"/>
      <dgm:spPr/>
    </dgm:pt>
    <dgm:pt modelId="{0A394B9E-EE5E-42C7-9CCC-2AD8ADE65FFC}" type="pres">
      <dgm:prSet presAssocID="{6B21F3AA-B688-4215-B803-41D82E7E216A}" presName="theInnerList" presStyleCnt="0"/>
      <dgm:spPr/>
    </dgm:pt>
    <dgm:pt modelId="{FAB57A2C-1531-4323-BCC2-0FF2F4635486}" type="pres">
      <dgm:prSet presAssocID="{058B6A5F-DF66-444C-BC10-2F46FC20A16A}" presName="childNode" presStyleLbl="node1" presStyleIdx="2" presStyleCnt="6">
        <dgm:presLayoutVars>
          <dgm:bulletEnabled val="1"/>
        </dgm:presLayoutVars>
      </dgm:prSet>
      <dgm:spPr/>
      <dgm:t>
        <a:bodyPr/>
        <a:lstStyle/>
        <a:p>
          <a:endParaRPr lang="en-US"/>
        </a:p>
      </dgm:t>
    </dgm:pt>
    <dgm:pt modelId="{269DA263-6BAA-4D59-A9D5-013F837006E3}" type="pres">
      <dgm:prSet presAssocID="{058B6A5F-DF66-444C-BC10-2F46FC20A16A}" presName="aSpace2" presStyleCnt="0"/>
      <dgm:spPr/>
    </dgm:pt>
    <dgm:pt modelId="{5A4FE688-E390-45D0-B35D-99D48BE91F0D}" type="pres">
      <dgm:prSet presAssocID="{21FA60D9-9706-45FA-BFC9-87FDA3DEDB8A}" presName="childNode" presStyleLbl="node1" presStyleIdx="3" presStyleCnt="6">
        <dgm:presLayoutVars>
          <dgm:bulletEnabled val="1"/>
        </dgm:presLayoutVars>
      </dgm:prSet>
      <dgm:spPr/>
      <dgm:t>
        <a:bodyPr/>
        <a:lstStyle/>
        <a:p>
          <a:endParaRPr lang="en-US"/>
        </a:p>
      </dgm:t>
    </dgm:pt>
    <dgm:pt modelId="{A74BB2BA-BE1C-4A45-9243-FD1F69484080}" type="pres">
      <dgm:prSet presAssocID="{6B21F3AA-B688-4215-B803-41D82E7E216A}" presName="aSpace" presStyleCnt="0"/>
      <dgm:spPr/>
    </dgm:pt>
    <dgm:pt modelId="{106CC074-341B-48FB-8A82-8291C2794C53}" type="pres">
      <dgm:prSet presAssocID="{1CA1FE71-4E05-4747-A831-1F88ED0668D8}" presName="compNode" presStyleCnt="0"/>
      <dgm:spPr/>
    </dgm:pt>
    <dgm:pt modelId="{EC312F17-8F14-41DE-87C7-BD626D0FED63}" type="pres">
      <dgm:prSet presAssocID="{1CA1FE71-4E05-4747-A831-1F88ED0668D8}" presName="aNode" presStyleLbl="bgShp" presStyleIdx="2" presStyleCnt="3"/>
      <dgm:spPr/>
      <dgm:t>
        <a:bodyPr/>
        <a:lstStyle/>
        <a:p>
          <a:endParaRPr lang="en-US"/>
        </a:p>
      </dgm:t>
    </dgm:pt>
    <dgm:pt modelId="{C1F6B838-F9F1-477B-9540-27F20E028A87}" type="pres">
      <dgm:prSet presAssocID="{1CA1FE71-4E05-4747-A831-1F88ED0668D8}" presName="textNode" presStyleLbl="bgShp" presStyleIdx="2" presStyleCnt="3"/>
      <dgm:spPr/>
      <dgm:t>
        <a:bodyPr/>
        <a:lstStyle/>
        <a:p>
          <a:endParaRPr lang="en-US"/>
        </a:p>
      </dgm:t>
    </dgm:pt>
    <dgm:pt modelId="{A54E6F7B-ACC0-491E-97E7-F860F0FCBC5A}" type="pres">
      <dgm:prSet presAssocID="{1CA1FE71-4E05-4747-A831-1F88ED0668D8}" presName="compChildNode" presStyleCnt="0"/>
      <dgm:spPr/>
    </dgm:pt>
    <dgm:pt modelId="{AA7E1A05-5E18-4556-A810-2E35C04F9B09}" type="pres">
      <dgm:prSet presAssocID="{1CA1FE71-4E05-4747-A831-1F88ED0668D8}" presName="theInnerList" presStyleCnt="0"/>
      <dgm:spPr/>
    </dgm:pt>
    <dgm:pt modelId="{A483957F-0058-4D71-B33C-480179B34288}" type="pres">
      <dgm:prSet presAssocID="{06A08FC7-8769-44BD-953E-56A673B22BFE}" presName="childNode" presStyleLbl="node1" presStyleIdx="4" presStyleCnt="6">
        <dgm:presLayoutVars>
          <dgm:bulletEnabled val="1"/>
        </dgm:presLayoutVars>
      </dgm:prSet>
      <dgm:spPr/>
      <dgm:t>
        <a:bodyPr/>
        <a:lstStyle/>
        <a:p>
          <a:endParaRPr lang="en-US"/>
        </a:p>
      </dgm:t>
    </dgm:pt>
    <dgm:pt modelId="{EA0B2C10-D1A6-49BD-9AE1-FC14D7579F40}" type="pres">
      <dgm:prSet presAssocID="{06A08FC7-8769-44BD-953E-56A673B22BFE}" presName="aSpace2" presStyleCnt="0"/>
      <dgm:spPr/>
    </dgm:pt>
    <dgm:pt modelId="{54943B04-4D8D-4F47-B17C-6421294134AD}" type="pres">
      <dgm:prSet presAssocID="{6E989123-7A94-4783-A7E5-3F62703364C6}" presName="childNode" presStyleLbl="node1" presStyleIdx="5" presStyleCnt="6">
        <dgm:presLayoutVars>
          <dgm:bulletEnabled val="1"/>
        </dgm:presLayoutVars>
      </dgm:prSet>
      <dgm:spPr/>
      <dgm:t>
        <a:bodyPr/>
        <a:lstStyle/>
        <a:p>
          <a:endParaRPr lang="en-US"/>
        </a:p>
      </dgm:t>
    </dgm:pt>
  </dgm:ptLst>
  <dgm:cxnLst>
    <dgm:cxn modelId="{39E3E00D-C051-4F86-925C-F61346A25D1F}" type="presOf" srcId="{06A08FC7-8769-44BD-953E-56A673B22BFE}" destId="{A483957F-0058-4D71-B33C-480179B34288}" srcOrd="0" destOrd="0" presId="urn:microsoft.com/office/officeart/2005/8/layout/lProcess2"/>
    <dgm:cxn modelId="{CA2B378C-2420-4610-A886-58EA194F4C5E}" srcId="{63CBCC20-25BF-487A-8789-463DE499CEE4}" destId="{E68E58F5-9F36-4C4C-AF18-514F84D9ADC7}" srcOrd="0" destOrd="0" parTransId="{549DDC39-B943-46D0-8395-EF1D94D7EC0E}" sibTransId="{35C0FDA3-2EEB-4061-9FD0-6DB789AD3DF0}"/>
    <dgm:cxn modelId="{310C0AB4-8C8B-40EC-B2AD-87045F4845B0}" srcId="{6F34B86B-9197-4357-8D68-B0F1768D6A3D}" destId="{63CBCC20-25BF-487A-8789-463DE499CEE4}" srcOrd="0" destOrd="0" parTransId="{AA7FB924-7499-4EFC-A503-AB813F6AB862}" sibTransId="{9A347314-B84C-4A91-89D3-019F82727382}"/>
    <dgm:cxn modelId="{1A6B884B-CB15-453A-B36F-A7C69C500813}" type="presOf" srcId="{1CA1FE71-4E05-4747-A831-1F88ED0668D8}" destId="{C1F6B838-F9F1-477B-9540-27F20E028A87}" srcOrd="1" destOrd="0" presId="urn:microsoft.com/office/officeart/2005/8/layout/lProcess2"/>
    <dgm:cxn modelId="{C496BA09-6085-443B-B88C-5D52B3131544}" srcId="{1CA1FE71-4E05-4747-A831-1F88ED0668D8}" destId="{06A08FC7-8769-44BD-953E-56A673B22BFE}" srcOrd="0" destOrd="0" parTransId="{649EFF23-EB5C-49AD-952D-8FBF50747194}" sibTransId="{74AFF233-E77E-4ACF-A5B8-C3E13E7B8897}"/>
    <dgm:cxn modelId="{B786C9ED-C362-4B66-A9EC-9845DBB8D31D}" srcId="{6B21F3AA-B688-4215-B803-41D82E7E216A}" destId="{21FA60D9-9706-45FA-BFC9-87FDA3DEDB8A}" srcOrd="1" destOrd="0" parTransId="{0F112183-E26D-4651-B647-DD49D5EBA312}" sibTransId="{AA7FAC62-E5DD-4D6D-9C99-7CDE41F17654}"/>
    <dgm:cxn modelId="{1C166E82-5D8D-43C5-8601-852A15C5DF04}" type="presOf" srcId="{21FA60D9-9706-45FA-BFC9-87FDA3DEDB8A}" destId="{5A4FE688-E390-45D0-B35D-99D48BE91F0D}" srcOrd="0" destOrd="0" presId="urn:microsoft.com/office/officeart/2005/8/layout/lProcess2"/>
    <dgm:cxn modelId="{0701DE4F-B3A1-4B03-A22A-910EB0EA1C3E}" type="presOf" srcId="{1CA1FE71-4E05-4747-A831-1F88ED0668D8}" destId="{EC312F17-8F14-41DE-87C7-BD626D0FED63}" srcOrd="0" destOrd="0" presId="urn:microsoft.com/office/officeart/2005/8/layout/lProcess2"/>
    <dgm:cxn modelId="{12E4A054-05AE-47FA-9B6E-E370E1BD1F12}" type="presOf" srcId="{6B21F3AA-B688-4215-B803-41D82E7E216A}" destId="{4E50C058-1877-43DD-8D99-81E28A88DF56}" srcOrd="1" destOrd="0" presId="urn:microsoft.com/office/officeart/2005/8/layout/lProcess2"/>
    <dgm:cxn modelId="{EF89D683-A54B-446F-A112-5E747A71BBCB}" type="presOf" srcId="{8198691A-E837-4FE4-BA9C-F90BB9026FC2}" destId="{B42A968B-3909-4981-AA72-5CB07688A6B5}" srcOrd="0" destOrd="0" presId="urn:microsoft.com/office/officeart/2005/8/layout/lProcess2"/>
    <dgm:cxn modelId="{E5DAA9D2-E316-48AB-AC43-FA6B012E009E}" type="presOf" srcId="{6F34B86B-9197-4357-8D68-B0F1768D6A3D}" destId="{8C5141F9-9C78-421B-A0E7-3E87CD3B09DF}" srcOrd="0" destOrd="0" presId="urn:microsoft.com/office/officeart/2005/8/layout/lProcess2"/>
    <dgm:cxn modelId="{2C684879-767B-44D1-8135-8AF29BA5D949}" srcId="{6F34B86B-9197-4357-8D68-B0F1768D6A3D}" destId="{1CA1FE71-4E05-4747-A831-1F88ED0668D8}" srcOrd="2" destOrd="0" parTransId="{88386242-282B-4CAC-BB31-08428D613B76}" sibTransId="{20926FD2-F743-461D-98AB-CB1540C64BA8}"/>
    <dgm:cxn modelId="{AD0A6699-C949-414C-93A6-A87B936A232F}" srcId="{6B21F3AA-B688-4215-B803-41D82E7E216A}" destId="{058B6A5F-DF66-444C-BC10-2F46FC20A16A}" srcOrd="0" destOrd="0" parTransId="{854EA51F-DFEF-49D4-9271-AC3F52AE6395}" sibTransId="{C4467ADB-A611-47AD-8469-79E673F4DA1E}"/>
    <dgm:cxn modelId="{27757095-8EDD-4089-8CD5-0513F972D906}" type="presOf" srcId="{058B6A5F-DF66-444C-BC10-2F46FC20A16A}" destId="{FAB57A2C-1531-4323-BCC2-0FF2F4635486}" srcOrd="0" destOrd="0" presId="urn:microsoft.com/office/officeart/2005/8/layout/lProcess2"/>
    <dgm:cxn modelId="{676D9B97-5600-4D41-BAAA-EED233F0F51D}" srcId="{1CA1FE71-4E05-4747-A831-1F88ED0668D8}" destId="{6E989123-7A94-4783-A7E5-3F62703364C6}" srcOrd="1" destOrd="0" parTransId="{9C07279D-A9C1-4116-8B23-9B61B48C2207}" sibTransId="{19DA7CCE-A0CF-4366-87B7-015DE3C6F6C9}"/>
    <dgm:cxn modelId="{76F060DB-496D-43A1-A9D3-8523AA46866A}" type="presOf" srcId="{6B21F3AA-B688-4215-B803-41D82E7E216A}" destId="{D98271D4-B1F2-4682-AF27-D9C8E0440775}" srcOrd="0" destOrd="0" presId="urn:microsoft.com/office/officeart/2005/8/layout/lProcess2"/>
    <dgm:cxn modelId="{E9918BDE-1535-489B-99A7-4262DD7C9F6B}" type="presOf" srcId="{E68E58F5-9F36-4C4C-AF18-514F84D9ADC7}" destId="{75C55E21-5014-427C-8E3B-B2169F6A75CD}" srcOrd="0" destOrd="0" presId="urn:microsoft.com/office/officeart/2005/8/layout/lProcess2"/>
    <dgm:cxn modelId="{A2864096-3133-4CA2-A6CF-96677CC3887A}" srcId="{6F34B86B-9197-4357-8D68-B0F1768D6A3D}" destId="{6B21F3AA-B688-4215-B803-41D82E7E216A}" srcOrd="1" destOrd="0" parTransId="{7AC36E63-7D97-47F9-BF3F-E75B698E02F2}" sibTransId="{A9CF94C3-0100-47D7-87FA-D642351ED937}"/>
    <dgm:cxn modelId="{5587CD71-CE67-4001-A1E0-E4BBA29D775D}" type="presOf" srcId="{6E989123-7A94-4783-A7E5-3F62703364C6}" destId="{54943B04-4D8D-4F47-B17C-6421294134AD}" srcOrd="0" destOrd="0" presId="urn:microsoft.com/office/officeart/2005/8/layout/lProcess2"/>
    <dgm:cxn modelId="{D3BE0525-7522-416B-A397-A3B657BA8FBE}" srcId="{63CBCC20-25BF-487A-8789-463DE499CEE4}" destId="{8198691A-E837-4FE4-BA9C-F90BB9026FC2}" srcOrd="1" destOrd="0" parTransId="{9D0CC45E-F32A-4062-A350-491AC467E9FD}" sibTransId="{59A993D3-3284-4F0B-ABEC-AE461D430C9F}"/>
    <dgm:cxn modelId="{717FDFE5-3DB7-4429-AA40-6F3E1710CACB}" type="presOf" srcId="{63CBCC20-25BF-487A-8789-463DE499CEE4}" destId="{F320FF76-B1CA-48CE-9EC0-BB64C43AE127}" srcOrd="1" destOrd="0" presId="urn:microsoft.com/office/officeart/2005/8/layout/lProcess2"/>
    <dgm:cxn modelId="{A1B91DDB-E88F-442A-BF12-92A978592DFF}" type="presOf" srcId="{63CBCC20-25BF-487A-8789-463DE499CEE4}" destId="{2024EC18-0580-4219-B8BB-A25AAB1FC87E}" srcOrd="0" destOrd="0" presId="urn:microsoft.com/office/officeart/2005/8/layout/lProcess2"/>
    <dgm:cxn modelId="{68EE9066-99E1-4E2D-96EE-EEB0DC91C2DA}" type="presParOf" srcId="{8C5141F9-9C78-421B-A0E7-3E87CD3B09DF}" destId="{C952E042-1347-4AE1-BB9C-06F2DDCBA621}" srcOrd="0" destOrd="0" presId="urn:microsoft.com/office/officeart/2005/8/layout/lProcess2"/>
    <dgm:cxn modelId="{F648ECE1-FCDB-422A-863D-0ADDD19C76F5}" type="presParOf" srcId="{C952E042-1347-4AE1-BB9C-06F2DDCBA621}" destId="{2024EC18-0580-4219-B8BB-A25AAB1FC87E}" srcOrd="0" destOrd="0" presId="urn:microsoft.com/office/officeart/2005/8/layout/lProcess2"/>
    <dgm:cxn modelId="{99C19F37-95CE-4791-B867-3A7AE9DC262C}" type="presParOf" srcId="{C952E042-1347-4AE1-BB9C-06F2DDCBA621}" destId="{F320FF76-B1CA-48CE-9EC0-BB64C43AE127}" srcOrd="1" destOrd="0" presId="urn:microsoft.com/office/officeart/2005/8/layout/lProcess2"/>
    <dgm:cxn modelId="{41F5A71F-FAD6-4C75-8AA8-AE5C6DD75F12}" type="presParOf" srcId="{C952E042-1347-4AE1-BB9C-06F2DDCBA621}" destId="{BC228448-B90A-4286-9340-764BDA97C154}" srcOrd="2" destOrd="0" presId="urn:microsoft.com/office/officeart/2005/8/layout/lProcess2"/>
    <dgm:cxn modelId="{198E686E-2E52-4FFF-87D6-1B46F101B697}" type="presParOf" srcId="{BC228448-B90A-4286-9340-764BDA97C154}" destId="{6A0D151D-01EB-4A80-B938-6C29072B3806}" srcOrd="0" destOrd="0" presId="urn:microsoft.com/office/officeart/2005/8/layout/lProcess2"/>
    <dgm:cxn modelId="{8A851A3F-05DD-4179-9CB1-62FCEB1F1937}" type="presParOf" srcId="{6A0D151D-01EB-4A80-B938-6C29072B3806}" destId="{75C55E21-5014-427C-8E3B-B2169F6A75CD}" srcOrd="0" destOrd="0" presId="urn:microsoft.com/office/officeart/2005/8/layout/lProcess2"/>
    <dgm:cxn modelId="{843D27F9-3306-4E46-B422-0A71A1FA33BA}" type="presParOf" srcId="{6A0D151D-01EB-4A80-B938-6C29072B3806}" destId="{5448A516-B22E-4C33-A04B-210E223E8DDE}" srcOrd="1" destOrd="0" presId="urn:microsoft.com/office/officeart/2005/8/layout/lProcess2"/>
    <dgm:cxn modelId="{4EEB5420-84C9-4DF8-A497-6B6251547ECC}" type="presParOf" srcId="{6A0D151D-01EB-4A80-B938-6C29072B3806}" destId="{B42A968B-3909-4981-AA72-5CB07688A6B5}" srcOrd="2" destOrd="0" presId="urn:microsoft.com/office/officeart/2005/8/layout/lProcess2"/>
    <dgm:cxn modelId="{43B3E5EA-FFD7-4DE6-93D2-8E23BBF4B21F}" type="presParOf" srcId="{8C5141F9-9C78-421B-A0E7-3E87CD3B09DF}" destId="{0EBA441C-5C0A-4237-AEAA-5E176268D750}" srcOrd="1" destOrd="0" presId="urn:microsoft.com/office/officeart/2005/8/layout/lProcess2"/>
    <dgm:cxn modelId="{57F20C9D-D0CF-4AE1-B936-7D0733FD32B0}" type="presParOf" srcId="{8C5141F9-9C78-421B-A0E7-3E87CD3B09DF}" destId="{3302D0E5-49ED-4648-A7D6-3E17ACCCEBD0}" srcOrd="2" destOrd="0" presId="urn:microsoft.com/office/officeart/2005/8/layout/lProcess2"/>
    <dgm:cxn modelId="{F019A10F-7A27-4861-AA87-6FD524DA01B5}" type="presParOf" srcId="{3302D0E5-49ED-4648-A7D6-3E17ACCCEBD0}" destId="{D98271D4-B1F2-4682-AF27-D9C8E0440775}" srcOrd="0" destOrd="0" presId="urn:microsoft.com/office/officeart/2005/8/layout/lProcess2"/>
    <dgm:cxn modelId="{8ED62A35-B403-478B-9A95-D6742647629A}" type="presParOf" srcId="{3302D0E5-49ED-4648-A7D6-3E17ACCCEBD0}" destId="{4E50C058-1877-43DD-8D99-81E28A88DF56}" srcOrd="1" destOrd="0" presId="urn:microsoft.com/office/officeart/2005/8/layout/lProcess2"/>
    <dgm:cxn modelId="{7DEA6C62-045B-4620-8EFE-8D73BAE8F718}" type="presParOf" srcId="{3302D0E5-49ED-4648-A7D6-3E17ACCCEBD0}" destId="{05024BE6-4D4C-4006-95CA-4EF8292C0C7C}" srcOrd="2" destOrd="0" presId="urn:microsoft.com/office/officeart/2005/8/layout/lProcess2"/>
    <dgm:cxn modelId="{B85625A5-A9E8-49DD-9147-C44A44E49B7E}" type="presParOf" srcId="{05024BE6-4D4C-4006-95CA-4EF8292C0C7C}" destId="{0A394B9E-EE5E-42C7-9CCC-2AD8ADE65FFC}" srcOrd="0" destOrd="0" presId="urn:microsoft.com/office/officeart/2005/8/layout/lProcess2"/>
    <dgm:cxn modelId="{5067DA71-EF27-4CAE-A291-29A4A73189EC}" type="presParOf" srcId="{0A394B9E-EE5E-42C7-9CCC-2AD8ADE65FFC}" destId="{FAB57A2C-1531-4323-BCC2-0FF2F4635486}" srcOrd="0" destOrd="0" presId="urn:microsoft.com/office/officeart/2005/8/layout/lProcess2"/>
    <dgm:cxn modelId="{5FFD3840-A166-4966-B92D-8E90991A1588}" type="presParOf" srcId="{0A394B9E-EE5E-42C7-9CCC-2AD8ADE65FFC}" destId="{269DA263-6BAA-4D59-A9D5-013F837006E3}" srcOrd="1" destOrd="0" presId="urn:microsoft.com/office/officeart/2005/8/layout/lProcess2"/>
    <dgm:cxn modelId="{667AC337-768A-4036-94E0-8FD6D3204CA9}" type="presParOf" srcId="{0A394B9E-EE5E-42C7-9CCC-2AD8ADE65FFC}" destId="{5A4FE688-E390-45D0-B35D-99D48BE91F0D}" srcOrd="2" destOrd="0" presId="urn:microsoft.com/office/officeart/2005/8/layout/lProcess2"/>
    <dgm:cxn modelId="{FD4BD935-29C6-4AB0-9332-41FCF09A0136}" type="presParOf" srcId="{8C5141F9-9C78-421B-A0E7-3E87CD3B09DF}" destId="{A74BB2BA-BE1C-4A45-9243-FD1F69484080}" srcOrd="3" destOrd="0" presId="urn:microsoft.com/office/officeart/2005/8/layout/lProcess2"/>
    <dgm:cxn modelId="{B144C656-19BD-4283-A070-C0239089ADF8}" type="presParOf" srcId="{8C5141F9-9C78-421B-A0E7-3E87CD3B09DF}" destId="{106CC074-341B-48FB-8A82-8291C2794C53}" srcOrd="4" destOrd="0" presId="urn:microsoft.com/office/officeart/2005/8/layout/lProcess2"/>
    <dgm:cxn modelId="{68F71217-BBAD-456C-B5B6-685681C82076}" type="presParOf" srcId="{106CC074-341B-48FB-8A82-8291C2794C53}" destId="{EC312F17-8F14-41DE-87C7-BD626D0FED63}" srcOrd="0" destOrd="0" presId="urn:microsoft.com/office/officeart/2005/8/layout/lProcess2"/>
    <dgm:cxn modelId="{15BC5B5B-4BF3-4B37-9B76-4280C803C567}" type="presParOf" srcId="{106CC074-341B-48FB-8A82-8291C2794C53}" destId="{C1F6B838-F9F1-477B-9540-27F20E028A87}" srcOrd="1" destOrd="0" presId="urn:microsoft.com/office/officeart/2005/8/layout/lProcess2"/>
    <dgm:cxn modelId="{0B95C5CB-C9E0-4652-9A61-7E85631BED50}" type="presParOf" srcId="{106CC074-341B-48FB-8A82-8291C2794C53}" destId="{A54E6F7B-ACC0-491E-97E7-F860F0FCBC5A}" srcOrd="2" destOrd="0" presId="urn:microsoft.com/office/officeart/2005/8/layout/lProcess2"/>
    <dgm:cxn modelId="{C5DB9622-3E8E-4A32-8A56-240FC06256AE}" type="presParOf" srcId="{A54E6F7B-ACC0-491E-97E7-F860F0FCBC5A}" destId="{AA7E1A05-5E18-4556-A810-2E35C04F9B09}" srcOrd="0" destOrd="0" presId="urn:microsoft.com/office/officeart/2005/8/layout/lProcess2"/>
    <dgm:cxn modelId="{618865D9-1A6E-4D8B-BED5-49D8DBE6A3D8}" type="presParOf" srcId="{AA7E1A05-5E18-4556-A810-2E35C04F9B09}" destId="{A483957F-0058-4D71-B33C-480179B34288}" srcOrd="0" destOrd="0" presId="urn:microsoft.com/office/officeart/2005/8/layout/lProcess2"/>
    <dgm:cxn modelId="{9F445D79-95DE-4247-A402-22367004130A}" type="presParOf" srcId="{AA7E1A05-5E18-4556-A810-2E35C04F9B09}" destId="{EA0B2C10-D1A6-49BD-9AE1-FC14D7579F40}" srcOrd="1" destOrd="0" presId="urn:microsoft.com/office/officeart/2005/8/layout/lProcess2"/>
    <dgm:cxn modelId="{AFE55D1A-904B-444E-BE0D-3EF64A02FD00}" type="presParOf" srcId="{AA7E1A05-5E18-4556-A810-2E35C04F9B09}" destId="{54943B04-4D8D-4F47-B17C-6421294134AD}" srcOrd="2"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7E502F-751B-4F95-8BB2-D295CD868342}" type="doc">
      <dgm:prSet loTypeId="urn:microsoft.com/office/officeart/2005/8/layout/process1" loCatId="process" qsTypeId="urn:microsoft.com/office/officeart/2005/8/quickstyle/simple1" qsCatId="simple" csTypeId="urn:microsoft.com/office/officeart/2005/8/colors/accent1_2" csCatId="accent1" phldr="1"/>
      <dgm:spPr/>
    </dgm:pt>
    <dgm:pt modelId="{93B06CA6-A85A-47B6-AAE9-FB48AA34A9F3}">
      <dgm:prSet phldrT="[Text]" custT="1">
        <dgm:style>
          <a:lnRef idx="1">
            <a:schemeClr val="accent6"/>
          </a:lnRef>
          <a:fillRef idx="3">
            <a:schemeClr val="accent6"/>
          </a:fillRef>
          <a:effectRef idx="2">
            <a:schemeClr val="accent6"/>
          </a:effectRef>
          <a:fontRef idx="minor">
            <a:schemeClr val="lt1"/>
          </a:fontRef>
        </dgm:style>
      </dgm:prSet>
      <dgm:spPr>
        <a:solidFill>
          <a:schemeClr val="bg2">
            <a:lumMod val="75000"/>
          </a:schemeClr>
        </a:solidFill>
        <a:ln>
          <a:noFill/>
        </a:ln>
      </dgm:spPr>
      <dgm:t>
        <a:bodyPr/>
        <a:lstStyle/>
        <a:p>
          <a:r>
            <a:rPr lang="en-US" sz="1200" b="1" dirty="0" smtClean="0">
              <a:solidFill>
                <a:schemeClr val="tx1"/>
              </a:solidFill>
            </a:rPr>
            <a:t>Review</a:t>
          </a:r>
          <a:endParaRPr lang="en-US" sz="1200" b="1" dirty="0">
            <a:solidFill>
              <a:schemeClr val="tx1"/>
            </a:solidFill>
          </a:endParaRPr>
        </a:p>
      </dgm:t>
    </dgm:pt>
    <dgm:pt modelId="{B00852E9-EF1E-48D7-8DCF-CA326046ABEE}" type="parTrans" cxnId="{54704335-21F7-4499-B02F-5E4343D1C2D3}">
      <dgm:prSet/>
      <dgm:spPr/>
      <dgm:t>
        <a:bodyPr/>
        <a:lstStyle/>
        <a:p>
          <a:endParaRPr lang="en-US" sz="1200" b="1">
            <a:solidFill>
              <a:schemeClr val="bg1"/>
            </a:solidFill>
          </a:endParaRPr>
        </a:p>
      </dgm:t>
    </dgm:pt>
    <dgm:pt modelId="{7FFEBF05-376F-46F9-9AA3-46F24464CA66}" type="sibTrans" cxnId="{54704335-21F7-4499-B02F-5E4343D1C2D3}">
      <dgm:prSet custT="1">
        <dgm:style>
          <a:lnRef idx="0">
            <a:schemeClr val="accent5"/>
          </a:lnRef>
          <a:fillRef idx="3">
            <a:schemeClr val="accent5"/>
          </a:fillRef>
          <a:effectRef idx="3">
            <a:schemeClr val="accent5"/>
          </a:effectRef>
          <a:fontRef idx="minor">
            <a:schemeClr val="lt1"/>
          </a:fontRef>
        </dgm:style>
      </dgm:prSet>
      <dgm:spPr/>
      <dgm:t>
        <a:bodyPr/>
        <a:lstStyle/>
        <a:p>
          <a:endParaRPr lang="en-US" sz="1200" b="1">
            <a:solidFill>
              <a:schemeClr val="bg1"/>
            </a:solidFill>
          </a:endParaRPr>
        </a:p>
      </dgm:t>
    </dgm:pt>
    <dgm:pt modelId="{038A17CD-D2CE-482C-82FD-AB5A0536E8F5}">
      <dgm:prSet phldrT="[Text]" custT="1">
        <dgm:style>
          <a:lnRef idx="1">
            <a:schemeClr val="accent1"/>
          </a:lnRef>
          <a:fillRef idx="3">
            <a:schemeClr val="accent1"/>
          </a:fillRef>
          <a:effectRef idx="2">
            <a:schemeClr val="accent1"/>
          </a:effectRef>
          <a:fontRef idx="minor">
            <a:schemeClr val="lt1"/>
          </a:fontRef>
        </dgm:style>
      </dgm:prSet>
      <dgm:spPr/>
      <dgm:t>
        <a:bodyPr/>
        <a:lstStyle/>
        <a:p>
          <a:r>
            <a:rPr lang="en-US" sz="1200" b="1" dirty="0" smtClean="0">
              <a:solidFill>
                <a:schemeClr val="bg1"/>
              </a:solidFill>
            </a:rPr>
            <a:t>Runbook</a:t>
          </a:r>
          <a:endParaRPr lang="en-US" sz="1200" b="1" dirty="0">
            <a:solidFill>
              <a:schemeClr val="bg1"/>
            </a:solidFill>
          </a:endParaRPr>
        </a:p>
      </dgm:t>
    </dgm:pt>
    <dgm:pt modelId="{4AFE1118-054C-4A14-8A0F-58A63F92F45A}" type="parTrans" cxnId="{F1BC8573-EC1F-425F-9C83-5C40BFEAA147}">
      <dgm:prSet/>
      <dgm:spPr/>
      <dgm:t>
        <a:bodyPr/>
        <a:lstStyle/>
        <a:p>
          <a:endParaRPr lang="en-US" sz="1200" b="1">
            <a:solidFill>
              <a:schemeClr val="bg1"/>
            </a:solidFill>
          </a:endParaRPr>
        </a:p>
      </dgm:t>
    </dgm:pt>
    <dgm:pt modelId="{C8D83168-C04B-4833-ACC9-2A3D1949FF45}" type="sibTrans" cxnId="{F1BC8573-EC1F-425F-9C83-5C40BFEAA147}">
      <dgm:prSet custT="1">
        <dgm:style>
          <a:lnRef idx="0">
            <a:schemeClr val="accent5"/>
          </a:lnRef>
          <a:fillRef idx="3">
            <a:schemeClr val="accent5"/>
          </a:fillRef>
          <a:effectRef idx="3">
            <a:schemeClr val="accent5"/>
          </a:effectRef>
          <a:fontRef idx="minor">
            <a:schemeClr val="lt1"/>
          </a:fontRef>
        </dgm:style>
      </dgm:prSet>
      <dgm:spPr/>
      <dgm:t>
        <a:bodyPr/>
        <a:lstStyle/>
        <a:p>
          <a:endParaRPr lang="en-US" sz="1200" b="1">
            <a:solidFill>
              <a:schemeClr val="bg1"/>
            </a:solidFill>
          </a:endParaRPr>
        </a:p>
      </dgm:t>
    </dgm:pt>
    <dgm:pt modelId="{08BCFD15-6AAB-4EF7-B84E-B3A3C7CA8E4E}">
      <dgm:prSet phldrT="[Text]" custT="1">
        <dgm:style>
          <a:lnRef idx="1">
            <a:schemeClr val="accent2"/>
          </a:lnRef>
          <a:fillRef idx="3">
            <a:schemeClr val="accent2"/>
          </a:fillRef>
          <a:effectRef idx="2">
            <a:schemeClr val="accent2"/>
          </a:effectRef>
          <a:fontRef idx="minor">
            <a:schemeClr val="lt1"/>
          </a:fontRef>
        </dgm:style>
      </dgm:prSet>
      <dgm:spPr>
        <a:gradFill rotWithShape="0">
          <a:gsLst>
            <a:gs pos="0">
              <a:schemeClr val="bg2">
                <a:lumMod val="50000"/>
              </a:schemeClr>
            </a:gs>
            <a:gs pos="80000">
              <a:schemeClr val="bg2"/>
            </a:gs>
            <a:gs pos="100000">
              <a:schemeClr val="bg2"/>
            </a:gs>
          </a:gsLst>
        </a:gradFill>
        <a:ln>
          <a:noFill/>
        </a:ln>
      </dgm:spPr>
      <dgm:t>
        <a:bodyPr/>
        <a:lstStyle/>
        <a:p>
          <a:r>
            <a:rPr lang="en-US" sz="1200" b="1" dirty="0" smtClean="0">
              <a:solidFill>
                <a:schemeClr val="tx1"/>
              </a:solidFill>
            </a:rPr>
            <a:t>Email</a:t>
          </a:r>
          <a:endParaRPr lang="en-US" sz="1200" b="1" dirty="0">
            <a:solidFill>
              <a:schemeClr val="tx1"/>
            </a:solidFill>
          </a:endParaRPr>
        </a:p>
      </dgm:t>
    </dgm:pt>
    <dgm:pt modelId="{493F7756-2828-4EFC-8895-F08CF1F0D1AB}" type="parTrans" cxnId="{C5D2128E-3D34-4124-88B7-27AF8ED95131}">
      <dgm:prSet/>
      <dgm:spPr/>
      <dgm:t>
        <a:bodyPr/>
        <a:lstStyle/>
        <a:p>
          <a:endParaRPr lang="en-US" sz="1200" b="1">
            <a:solidFill>
              <a:schemeClr val="bg1"/>
            </a:solidFill>
          </a:endParaRPr>
        </a:p>
      </dgm:t>
    </dgm:pt>
    <dgm:pt modelId="{C1EAA90E-8ABD-4338-A8DB-3F6D6DEC8C1D}" type="sibTrans" cxnId="{C5D2128E-3D34-4124-88B7-27AF8ED95131}">
      <dgm:prSet/>
      <dgm:spPr/>
      <dgm:t>
        <a:bodyPr/>
        <a:lstStyle/>
        <a:p>
          <a:endParaRPr lang="en-US" sz="1200" b="1">
            <a:solidFill>
              <a:schemeClr val="bg1"/>
            </a:solidFill>
          </a:endParaRPr>
        </a:p>
      </dgm:t>
    </dgm:pt>
    <dgm:pt modelId="{1BC1E147-CCFD-4699-8186-B7E3E6CE55B1}" type="pres">
      <dgm:prSet presAssocID="{5F7E502F-751B-4F95-8BB2-D295CD868342}" presName="Name0" presStyleCnt="0">
        <dgm:presLayoutVars>
          <dgm:dir/>
          <dgm:resizeHandles val="exact"/>
        </dgm:presLayoutVars>
      </dgm:prSet>
      <dgm:spPr/>
    </dgm:pt>
    <dgm:pt modelId="{CDDE3FCE-FA1F-4754-99CD-A602DFC721BC}" type="pres">
      <dgm:prSet presAssocID="{93B06CA6-A85A-47B6-AAE9-FB48AA34A9F3}" presName="node" presStyleLbl="node1" presStyleIdx="0" presStyleCnt="3">
        <dgm:presLayoutVars>
          <dgm:bulletEnabled val="1"/>
        </dgm:presLayoutVars>
      </dgm:prSet>
      <dgm:spPr/>
      <dgm:t>
        <a:bodyPr/>
        <a:lstStyle/>
        <a:p>
          <a:endParaRPr lang="en-US"/>
        </a:p>
      </dgm:t>
    </dgm:pt>
    <dgm:pt modelId="{1BE1FD19-3185-42F6-A7D0-0666388F3FEF}" type="pres">
      <dgm:prSet presAssocID="{7FFEBF05-376F-46F9-9AA3-46F24464CA66}" presName="sibTrans" presStyleLbl="sibTrans2D1" presStyleIdx="0" presStyleCnt="2"/>
      <dgm:spPr/>
      <dgm:t>
        <a:bodyPr/>
        <a:lstStyle/>
        <a:p>
          <a:endParaRPr lang="en-US"/>
        </a:p>
      </dgm:t>
    </dgm:pt>
    <dgm:pt modelId="{B8FC6CD4-556D-445C-9853-40D44F3B7AC7}" type="pres">
      <dgm:prSet presAssocID="{7FFEBF05-376F-46F9-9AA3-46F24464CA66}" presName="connectorText" presStyleLbl="sibTrans2D1" presStyleIdx="0" presStyleCnt="2"/>
      <dgm:spPr/>
      <dgm:t>
        <a:bodyPr/>
        <a:lstStyle/>
        <a:p>
          <a:endParaRPr lang="en-US"/>
        </a:p>
      </dgm:t>
    </dgm:pt>
    <dgm:pt modelId="{FD6B9D8E-1E16-4432-9666-60BDD5856CDB}" type="pres">
      <dgm:prSet presAssocID="{038A17CD-D2CE-482C-82FD-AB5A0536E8F5}" presName="node" presStyleLbl="node1" presStyleIdx="1" presStyleCnt="3" custLinFactNeighborY="-16102">
        <dgm:presLayoutVars>
          <dgm:bulletEnabled val="1"/>
        </dgm:presLayoutVars>
      </dgm:prSet>
      <dgm:spPr/>
      <dgm:t>
        <a:bodyPr/>
        <a:lstStyle/>
        <a:p>
          <a:endParaRPr lang="en-US"/>
        </a:p>
      </dgm:t>
    </dgm:pt>
    <dgm:pt modelId="{7BD4B743-EA8A-4561-A383-1C176C102627}" type="pres">
      <dgm:prSet presAssocID="{C8D83168-C04B-4833-ACC9-2A3D1949FF45}" presName="sibTrans" presStyleLbl="sibTrans2D1" presStyleIdx="1" presStyleCnt="2"/>
      <dgm:spPr/>
      <dgm:t>
        <a:bodyPr/>
        <a:lstStyle/>
        <a:p>
          <a:endParaRPr lang="en-US"/>
        </a:p>
      </dgm:t>
    </dgm:pt>
    <dgm:pt modelId="{6FA20ED5-D315-4A59-B9AE-DD41AFE0651B}" type="pres">
      <dgm:prSet presAssocID="{C8D83168-C04B-4833-ACC9-2A3D1949FF45}" presName="connectorText" presStyleLbl="sibTrans2D1" presStyleIdx="1" presStyleCnt="2"/>
      <dgm:spPr/>
      <dgm:t>
        <a:bodyPr/>
        <a:lstStyle/>
        <a:p>
          <a:endParaRPr lang="en-US"/>
        </a:p>
      </dgm:t>
    </dgm:pt>
    <dgm:pt modelId="{7DCC8089-965B-4EA8-8192-C0805E7C239E}" type="pres">
      <dgm:prSet presAssocID="{08BCFD15-6AAB-4EF7-B84E-B3A3C7CA8E4E}" presName="node" presStyleLbl="node1" presStyleIdx="2" presStyleCnt="3" custLinFactX="162599" custLinFactNeighborX="200000" custLinFactNeighborY="4824">
        <dgm:presLayoutVars>
          <dgm:bulletEnabled val="1"/>
        </dgm:presLayoutVars>
      </dgm:prSet>
      <dgm:spPr/>
      <dgm:t>
        <a:bodyPr/>
        <a:lstStyle/>
        <a:p>
          <a:endParaRPr lang="en-US"/>
        </a:p>
      </dgm:t>
    </dgm:pt>
  </dgm:ptLst>
  <dgm:cxnLst>
    <dgm:cxn modelId="{BF41CA7A-87CE-4FAE-A1C0-D4E2856C5373}" type="presOf" srcId="{5F7E502F-751B-4F95-8BB2-D295CD868342}" destId="{1BC1E147-CCFD-4699-8186-B7E3E6CE55B1}" srcOrd="0" destOrd="0" presId="urn:microsoft.com/office/officeart/2005/8/layout/process1"/>
    <dgm:cxn modelId="{EF094BA0-74F1-4C36-949E-26A966376B7D}" type="presOf" srcId="{08BCFD15-6AAB-4EF7-B84E-B3A3C7CA8E4E}" destId="{7DCC8089-965B-4EA8-8192-C0805E7C239E}" srcOrd="0" destOrd="0" presId="urn:microsoft.com/office/officeart/2005/8/layout/process1"/>
    <dgm:cxn modelId="{485D107A-FB86-4BD8-A80B-CC1F461B5892}" type="presOf" srcId="{C8D83168-C04B-4833-ACC9-2A3D1949FF45}" destId="{6FA20ED5-D315-4A59-B9AE-DD41AFE0651B}" srcOrd="1" destOrd="0" presId="urn:microsoft.com/office/officeart/2005/8/layout/process1"/>
    <dgm:cxn modelId="{F1BC8573-EC1F-425F-9C83-5C40BFEAA147}" srcId="{5F7E502F-751B-4F95-8BB2-D295CD868342}" destId="{038A17CD-D2CE-482C-82FD-AB5A0536E8F5}" srcOrd="1" destOrd="0" parTransId="{4AFE1118-054C-4A14-8A0F-58A63F92F45A}" sibTransId="{C8D83168-C04B-4833-ACC9-2A3D1949FF45}"/>
    <dgm:cxn modelId="{F493B66E-C410-46DC-A76D-E02121752B6B}" type="presOf" srcId="{93B06CA6-A85A-47B6-AAE9-FB48AA34A9F3}" destId="{CDDE3FCE-FA1F-4754-99CD-A602DFC721BC}" srcOrd="0" destOrd="0" presId="urn:microsoft.com/office/officeart/2005/8/layout/process1"/>
    <dgm:cxn modelId="{8B59C3F7-050E-454F-B00E-532E27B5D0C5}" type="presOf" srcId="{7FFEBF05-376F-46F9-9AA3-46F24464CA66}" destId="{B8FC6CD4-556D-445C-9853-40D44F3B7AC7}" srcOrd="1" destOrd="0" presId="urn:microsoft.com/office/officeart/2005/8/layout/process1"/>
    <dgm:cxn modelId="{E85D69F7-B36D-4B57-B166-0C9B9938B625}" type="presOf" srcId="{038A17CD-D2CE-482C-82FD-AB5A0536E8F5}" destId="{FD6B9D8E-1E16-4432-9666-60BDD5856CDB}" srcOrd="0" destOrd="0" presId="urn:microsoft.com/office/officeart/2005/8/layout/process1"/>
    <dgm:cxn modelId="{C5D2128E-3D34-4124-88B7-27AF8ED95131}" srcId="{5F7E502F-751B-4F95-8BB2-D295CD868342}" destId="{08BCFD15-6AAB-4EF7-B84E-B3A3C7CA8E4E}" srcOrd="2" destOrd="0" parTransId="{493F7756-2828-4EFC-8895-F08CF1F0D1AB}" sibTransId="{C1EAA90E-8ABD-4338-A8DB-3F6D6DEC8C1D}"/>
    <dgm:cxn modelId="{54704335-21F7-4499-B02F-5E4343D1C2D3}" srcId="{5F7E502F-751B-4F95-8BB2-D295CD868342}" destId="{93B06CA6-A85A-47B6-AAE9-FB48AA34A9F3}" srcOrd="0" destOrd="0" parTransId="{B00852E9-EF1E-48D7-8DCF-CA326046ABEE}" sibTransId="{7FFEBF05-376F-46F9-9AA3-46F24464CA66}"/>
    <dgm:cxn modelId="{484EA26F-47F5-41AB-B900-627888AA53C1}" type="presOf" srcId="{7FFEBF05-376F-46F9-9AA3-46F24464CA66}" destId="{1BE1FD19-3185-42F6-A7D0-0666388F3FEF}" srcOrd="0" destOrd="0" presId="urn:microsoft.com/office/officeart/2005/8/layout/process1"/>
    <dgm:cxn modelId="{36F32AD9-8C34-4FFB-A48C-60F83786A007}" type="presOf" srcId="{C8D83168-C04B-4833-ACC9-2A3D1949FF45}" destId="{7BD4B743-EA8A-4561-A383-1C176C102627}" srcOrd="0" destOrd="0" presId="urn:microsoft.com/office/officeart/2005/8/layout/process1"/>
    <dgm:cxn modelId="{09C2F6C8-B2A2-4FCB-943E-244385BDD5A4}" type="presParOf" srcId="{1BC1E147-CCFD-4699-8186-B7E3E6CE55B1}" destId="{CDDE3FCE-FA1F-4754-99CD-A602DFC721BC}" srcOrd="0" destOrd="0" presId="urn:microsoft.com/office/officeart/2005/8/layout/process1"/>
    <dgm:cxn modelId="{FC188E11-58F5-4230-A981-A19B283D0EA9}" type="presParOf" srcId="{1BC1E147-CCFD-4699-8186-B7E3E6CE55B1}" destId="{1BE1FD19-3185-42F6-A7D0-0666388F3FEF}" srcOrd="1" destOrd="0" presId="urn:microsoft.com/office/officeart/2005/8/layout/process1"/>
    <dgm:cxn modelId="{A796A053-BC15-4C3A-BFE1-5B7C2E6F6A78}" type="presParOf" srcId="{1BE1FD19-3185-42F6-A7D0-0666388F3FEF}" destId="{B8FC6CD4-556D-445C-9853-40D44F3B7AC7}" srcOrd="0" destOrd="0" presId="urn:microsoft.com/office/officeart/2005/8/layout/process1"/>
    <dgm:cxn modelId="{586423AF-D0D9-41DB-891D-57E234CD7BE3}" type="presParOf" srcId="{1BC1E147-CCFD-4699-8186-B7E3E6CE55B1}" destId="{FD6B9D8E-1E16-4432-9666-60BDD5856CDB}" srcOrd="2" destOrd="0" presId="urn:microsoft.com/office/officeart/2005/8/layout/process1"/>
    <dgm:cxn modelId="{2A6B6CF6-3A33-4C4D-AD26-637292B6164A}" type="presParOf" srcId="{1BC1E147-CCFD-4699-8186-B7E3E6CE55B1}" destId="{7BD4B743-EA8A-4561-A383-1C176C102627}" srcOrd="3" destOrd="0" presId="urn:microsoft.com/office/officeart/2005/8/layout/process1"/>
    <dgm:cxn modelId="{DDD6314A-B381-4E54-88C6-974E09573921}" type="presParOf" srcId="{7BD4B743-EA8A-4561-A383-1C176C102627}" destId="{6FA20ED5-D315-4A59-B9AE-DD41AFE0651B}" srcOrd="0" destOrd="0" presId="urn:microsoft.com/office/officeart/2005/8/layout/process1"/>
    <dgm:cxn modelId="{E6937DAB-7B7E-467A-B9D5-6FB2FA5DEB30}" type="presParOf" srcId="{1BC1E147-CCFD-4699-8186-B7E3E6CE55B1}" destId="{7DCC8089-965B-4EA8-8192-C0805E7C239E}" srcOrd="4" destOrd="0" presId="urn:microsoft.com/office/officeart/2005/8/layout/process1"/>
  </dgm:cxnLst>
  <dgm:bg/>
  <dgm:whole>
    <a:ln>
      <a:noFill/>
    </a:ln>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7E502F-751B-4F95-8BB2-D295CD868342}" type="doc">
      <dgm:prSet loTypeId="urn:microsoft.com/office/officeart/2005/8/layout/process1" loCatId="process" qsTypeId="urn:microsoft.com/office/officeart/2005/8/quickstyle/simple1" qsCatId="simple" csTypeId="urn:microsoft.com/office/officeart/2005/8/colors/accent1_2" csCatId="accent1" phldr="1"/>
      <dgm:spPr/>
    </dgm:pt>
    <dgm:pt modelId="{93B06CA6-A85A-47B6-AAE9-FB48AA34A9F3}">
      <dgm:prSet phldrT="[Text]">
        <dgm:style>
          <a:lnRef idx="1">
            <a:schemeClr val="accent2"/>
          </a:lnRef>
          <a:fillRef idx="3">
            <a:schemeClr val="accent2"/>
          </a:fillRef>
          <a:effectRef idx="2">
            <a:schemeClr val="accent2"/>
          </a:effectRef>
          <a:fontRef idx="minor">
            <a:schemeClr val="lt1"/>
          </a:fontRef>
        </dgm:style>
      </dgm:prSet>
      <dgm:spPr>
        <a:solidFill>
          <a:schemeClr val="bg2">
            <a:lumMod val="50000"/>
          </a:schemeClr>
        </a:solidFill>
        <a:ln>
          <a:noFill/>
        </a:ln>
      </dgm:spPr>
      <dgm:t>
        <a:bodyPr/>
        <a:lstStyle/>
        <a:p>
          <a:r>
            <a:rPr lang="en-US" b="1" dirty="0" smtClean="0">
              <a:solidFill>
                <a:schemeClr val="tx1"/>
              </a:solidFill>
            </a:rPr>
            <a:t>Review</a:t>
          </a:r>
          <a:endParaRPr lang="en-US" b="1" dirty="0">
            <a:solidFill>
              <a:schemeClr val="tx1"/>
            </a:solidFill>
          </a:endParaRPr>
        </a:p>
      </dgm:t>
    </dgm:pt>
    <dgm:pt modelId="{B00852E9-EF1E-48D7-8DCF-CA326046ABEE}" type="parTrans" cxnId="{54704335-21F7-4499-B02F-5E4343D1C2D3}">
      <dgm:prSet/>
      <dgm:spPr/>
      <dgm:t>
        <a:bodyPr/>
        <a:lstStyle/>
        <a:p>
          <a:endParaRPr lang="en-US" b="1">
            <a:solidFill>
              <a:schemeClr val="bg1"/>
            </a:solidFill>
          </a:endParaRPr>
        </a:p>
      </dgm:t>
    </dgm:pt>
    <dgm:pt modelId="{7FFEBF05-376F-46F9-9AA3-46F24464CA66}" type="sibTrans" cxnId="{54704335-21F7-4499-B02F-5E4343D1C2D3}">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38A17CD-D2CE-482C-82FD-AB5A0536E8F5}">
      <dgm:prSet phldrT="[Text]">
        <dgm:style>
          <a:lnRef idx="1">
            <a:schemeClr val="accent1"/>
          </a:lnRef>
          <a:fillRef idx="3">
            <a:schemeClr val="accent1"/>
          </a:fillRef>
          <a:effectRef idx="2">
            <a:schemeClr val="accent1"/>
          </a:effectRef>
          <a:fontRef idx="minor">
            <a:schemeClr val="lt1"/>
          </a:fontRef>
        </dgm:style>
      </dgm:prSet>
      <dgm:spPr/>
      <dgm:t>
        <a:bodyPr/>
        <a:lstStyle/>
        <a:p>
          <a:r>
            <a:rPr lang="en-US" b="1" dirty="0" smtClean="0">
              <a:solidFill>
                <a:schemeClr val="bg1"/>
              </a:solidFill>
            </a:rPr>
            <a:t>Runbook</a:t>
          </a:r>
          <a:endParaRPr lang="en-US" b="1" dirty="0">
            <a:solidFill>
              <a:schemeClr val="bg1"/>
            </a:solidFill>
          </a:endParaRPr>
        </a:p>
      </dgm:t>
    </dgm:pt>
    <dgm:pt modelId="{4AFE1118-054C-4A14-8A0F-58A63F92F45A}" type="parTrans" cxnId="{F1BC8573-EC1F-425F-9C83-5C40BFEAA147}">
      <dgm:prSet/>
      <dgm:spPr/>
      <dgm:t>
        <a:bodyPr/>
        <a:lstStyle/>
        <a:p>
          <a:endParaRPr lang="en-US" b="1">
            <a:solidFill>
              <a:schemeClr val="bg1"/>
            </a:solidFill>
          </a:endParaRPr>
        </a:p>
      </dgm:t>
    </dgm:pt>
    <dgm:pt modelId="{C8D83168-C04B-4833-ACC9-2A3D1949FF45}" type="sibTrans" cxnId="{F1BC8573-EC1F-425F-9C83-5C40BFEAA147}">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8BCFD15-6AAB-4EF7-B84E-B3A3C7CA8E4E}">
      <dgm:prSet phldrT="[Text]">
        <dgm:style>
          <a:lnRef idx="1">
            <a:schemeClr val="accent5"/>
          </a:lnRef>
          <a:fillRef idx="3">
            <a:schemeClr val="accent5"/>
          </a:fillRef>
          <a:effectRef idx="2">
            <a:schemeClr val="accent5"/>
          </a:effectRef>
          <a:fontRef idx="minor">
            <a:schemeClr val="lt1"/>
          </a:fontRef>
        </dgm:style>
      </dgm:prSet>
      <dgm:spPr/>
      <dgm:t>
        <a:bodyPr/>
        <a:lstStyle/>
        <a:p>
          <a:r>
            <a:rPr lang="en-US" b="1" dirty="0" smtClean="0">
              <a:solidFill>
                <a:schemeClr val="tx1"/>
              </a:solidFill>
            </a:rPr>
            <a:t>Email</a:t>
          </a:r>
          <a:endParaRPr lang="en-US" b="1" dirty="0">
            <a:solidFill>
              <a:schemeClr val="tx1"/>
            </a:solidFill>
          </a:endParaRPr>
        </a:p>
      </dgm:t>
    </dgm:pt>
    <dgm:pt modelId="{493F7756-2828-4EFC-8895-F08CF1F0D1AB}" type="parTrans" cxnId="{C5D2128E-3D34-4124-88B7-27AF8ED95131}">
      <dgm:prSet/>
      <dgm:spPr/>
      <dgm:t>
        <a:bodyPr/>
        <a:lstStyle/>
        <a:p>
          <a:endParaRPr lang="en-US" b="1">
            <a:solidFill>
              <a:schemeClr val="bg1"/>
            </a:solidFill>
          </a:endParaRPr>
        </a:p>
      </dgm:t>
    </dgm:pt>
    <dgm:pt modelId="{C1EAA90E-8ABD-4338-A8DB-3F6D6DEC8C1D}" type="sibTrans" cxnId="{C5D2128E-3D34-4124-88B7-27AF8ED95131}">
      <dgm:prSet/>
      <dgm:spPr/>
      <dgm:t>
        <a:bodyPr/>
        <a:lstStyle/>
        <a:p>
          <a:endParaRPr lang="en-US" b="1">
            <a:solidFill>
              <a:schemeClr val="bg1"/>
            </a:solidFill>
          </a:endParaRPr>
        </a:p>
      </dgm:t>
    </dgm:pt>
    <dgm:pt modelId="{1BC1E147-CCFD-4699-8186-B7E3E6CE55B1}" type="pres">
      <dgm:prSet presAssocID="{5F7E502F-751B-4F95-8BB2-D295CD868342}" presName="Name0" presStyleCnt="0">
        <dgm:presLayoutVars>
          <dgm:dir/>
          <dgm:resizeHandles val="exact"/>
        </dgm:presLayoutVars>
      </dgm:prSet>
      <dgm:spPr/>
    </dgm:pt>
    <dgm:pt modelId="{CDDE3FCE-FA1F-4754-99CD-A602DFC721BC}" type="pres">
      <dgm:prSet presAssocID="{93B06CA6-A85A-47B6-AAE9-FB48AA34A9F3}" presName="node" presStyleLbl="node1" presStyleIdx="0" presStyleCnt="3">
        <dgm:presLayoutVars>
          <dgm:bulletEnabled val="1"/>
        </dgm:presLayoutVars>
      </dgm:prSet>
      <dgm:spPr/>
      <dgm:t>
        <a:bodyPr/>
        <a:lstStyle/>
        <a:p>
          <a:endParaRPr lang="en-US"/>
        </a:p>
      </dgm:t>
    </dgm:pt>
    <dgm:pt modelId="{1BE1FD19-3185-42F6-A7D0-0666388F3FEF}" type="pres">
      <dgm:prSet presAssocID="{7FFEBF05-376F-46F9-9AA3-46F24464CA66}" presName="sibTrans" presStyleLbl="sibTrans2D1" presStyleIdx="0" presStyleCnt="2"/>
      <dgm:spPr/>
      <dgm:t>
        <a:bodyPr/>
        <a:lstStyle/>
        <a:p>
          <a:endParaRPr lang="en-US"/>
        </a:p>
      </dgm:t>
    </dgm:pt>
    <dgm:pt modelId="{B8FC6CD4-556D-445C-9853-40D44F3B7AC7}" type="pres">
      <dgm:prSet presAssocID="{7FFEBF05-376F-46F9-9AA3-46F24464CA66}" presName="connectorText" presStyleLbl="sibTrans2D1" presStyleIdx="0" presStyleCnt="2"/>
      <dgm:spPr/>
      <dgm:t>
        <a:bodyPr/>
        <a:lstStyle/>
        <a:p>
          <a:endParaRPr lang="en-US"/>
        </a:p>
      </dgm:t>
    </dgm:pt>
    <dgm:pt modelId="{FD6B9D8E-1E16-4432-9666-60BDD5856CDB}" type="pres">
      <dgm:prSet presAssocID="{038A17CD-D2CE-482C-82FD-AB5A0536E8F5}" presName="node" presStyleLbl="node1" presStyleIdx="1" presStyleCnt="3">
        <dgm:presLayoutVars>
          <dgm:bulletEnabled val="1"/>
        </dgm:presLayoutVars>
      </dgm:prSet>
      <dgm:spPr/>
      <dgm:t>
        <a:bodyPr/>
        <a:lstStyle/>
        <a:p>
          <a:endParaRPr lang="en-US"/>
        </a:p>
      </dgm:t>
    </dgm:pt>
    <dgm:pt modelId="{7BD4B743-EA8A-4561-A383-1C176C102627}" type="pres">
      <dgm:prSet presAssocID="{C8D83168-C04B-4833-ACC9-2A3D1949FF45}" presName="sibTrans" presStyleLbl="sibTrans2D1" presStyleIdx="1" presStyleCnt="2"/>
      <dgm:spPr/>
      <dgm:t>
        <a:bodyPr/>
        <a:lstStyle/>
        <a:p>
          <a:endParaRPr lang="en-US"/>
        </a:p>
      </dgm:t>
    </dgm:pt>
    <dgm:pt modelId="{6FA20ED5-D315-4A59-B9AE-DD41AFE0651B}" type="pres">
      <dgm:prSet presAssocID="{C8D83168-C04B-4833-ACC9-2A3D1949FF45}" presName="connectorText" presStyleLbl="sibTrans2D1" presStyleIdx="1" presStyleCnt="2"/>
      <dgm:spPr/>
      <dgm:t>
        <a:bodyPr/>
        <a:lstStyle/>
        <a:p>
          <a:endParaRPr lang="en-US"/>
        </a:p>
      </dgm:t>
    </dgm:pt>
    <dgm:pt modelId="{7DCC8089-965B-4EA8-8192-C0805E7C239E}" type="pres">
      <dgm:prSet presAssocID="{08BCFD15-6AAB-4EF7-B84E-B3A3C7CA8E4E}" presName="node" presStyleLbl="node1" presStyleIdx="2" presStyleCnt="3">
        <dgm:presLayoutVars>
          <dgm:bulletEnabled val="1"/>
        </dgm:presLayoutVars>
      </dgm:prSet>
      <dgm:spPr/>
      <dgm:t>
        <a:bodyPr/>
        <a:lstStyle/>
        <a:p>
          <a:endParaRPr lang="en-US"/>
        </a:p>
      </dgm:t>
    </dgm:pt>
  </dgm:ptLst>
  <dgm:cxnLst>
    <dgm:cxn modelId="{F1BC8573-EC1F-425F-9C83-5C40BFEAA147}" srcId="{5F7E502F-751B-4F95-8BB2-D295CD868342}" destId="{038A17CD-D2CE-482C-82FD-AB5A0536E8F5}" srcOrd="1" destOrd="0" parTransId="{4AFE1118-054C-4A14-8A0F-58A63F92F45A}" sibTransId="{C8D83168-C04B-4833-ACC9-2A3D1949FF45}"/>
    <dgm:cxn modelId="{3CCC39E5-296A-43F4-9EEF-55E2E7AC92FA}" type="presOf" srcId="{7FFEBF05-376F-46F9-9AA3-46F24464CA66}" destId="{1BE1FD19-3185-42F6-A7D0-0666388F3FEF}" srcOrd="0" destOrd="0" presId="urn:microsoft.com/office/officeart/2005/8/layout/process1"/>
    <dgm:cxn modelId="{CC74A06A-6CC6-466A-8E22-F41B577F159A}" type="presOf" srcId="{C8D83168-C04B-4833-ACC9-2A3D1949FF45}" destId="{7BD4B743-EA8A-4561-A383-1C176C102627}" srcOrd="0" destOrd="0" presId="urn:microsoft.com/office/officeart/2005/8/layout/process1"/>
    <dgm:cxn modelId="{D69D271B-A765-4276-A69C-53D9A99E1932}" type="presOf" srcId="{08BCFD15-6AAB-4EF7-B84E-B3A3C7CA8E4E}" destId="{7DCC8089-965B-4EA8-8192-C0805E7C239E}" srcOrd="0" destOrd="0" presId="urn:microsoft.com/office/officeart/2005/8/layout/process1"/>
    <dgm:cxn modelId="{66EB6D5B-E9E8-46A6-A38C-55AC9D8CB8B9}" type="presOf" srcId="{93B06CA6-A85A-47B6-AAE9-FB48AA34A9F3}" destId="{CDDE3FCE-FA1F-4754-99CD-A602DFC721BC}" srcOrd="0" destOrd="0" presId="urn:microsoft.com/office/officeart/2005/8/layout/process1"/>
    <dgm:cxn modelId="{54704335-21F7-4499-B02F-5E4343D1C2D3}" srcId="{5F7E502F-751B-4F95-8BB2-D295CD868342}" destId="{93B06CA6-A85A-47B6-AAE9-FB48AA34A9F3}" srcOrd="0" destOrd="0" parTransId="{B00852E9-EF1E-48D7-8DCF-CA326046ABEE}" sibTransId="{7FFEBF05-376F-46F9-9AA3-46F24464CA66}"/>
    <dgm:cxn modelId="{6B14762A-D0C4-4A50-B000-F36D8EE0DAD4}" type="presOf" srcId="{C8D83168-C04B-4833-ACC9-2A3D1949FF45}" destId="{6FA20ED5-D315-4A59-B9AE-DD41AFE0651B}" srcOrd="1" destOrd="0" presId="urn:microsoft.com/office/officeart/2005/8/layout/process1"/>
    <dgm:cxn modelId="{DC880F7F-91A0-44AF-8740-A83A546E5320}" type="presOf" srcId="{7FFEBF05-376F-46F9-9AA3-46F24464CA66}" destId="{B8FC6CD4-556D-445C-9853-40D44F3B7AC7}" srcOrd="1" destOrd="0" presId="urn:microsoft.com/office/officeart/2005/8/layout/process1"/>
    <dgm:cxn modelId="{BB46402E-F1EF-49AC-8D7C-8B6B58D484A9}" type="presOf" srcId="{5F7E502F-751B-4F95-8BB2-D295CD868342}" destId="{1BC1E147-CCFD-4699-8186-B7E3E6CE55B1}" srcOrd="0" destOrd="0" presId="urn:microsoft.com/office/officeart/2005/8/layout/process1"/>
    <dgm:cxn modelId="{C5D2128E-3D34-4124-88B7-27AF8ED95131}" srcId="{5F7E502F-751B-4F95-8BB2-D295CD868342}" destId="{08BCFD15-6AAB-4EF7-B84E-B3A3C7CA8E4E}" srcOrd="2" destOrd="0" parTransId="{493F7756-2828-4EFC-8895-F08CF1F0D1AB}" sibTransId="{C1EAA90E-8ABD-4338-A8DB-3F6D6DEC8C1D}"/>
    <dgm:cxn modelId="{EC12A164-88C5-4363-9601-235441AB4DC0}" type="presOf" srcId="{038A17CD-D2CE-482C-82FD-AB5A0536E8F5}" destId="{FD6B9D8E-1E16-4432-9666-60BDD5856CDB}" srcOrd="0" destOrd="0" presId="urn:microsoft.com/office/officeart/2005/8/layout/process1"/>
    <dgm:cxn modelId="{C3200481-580D-445A-B598-C3D600C4D84D}" type="presParOf" srcId="{1BC1E147-CCFD-4699-8186-B7E3E6CE55B1}" destId="{CDDE3FCE-FA1F-4754-99CD-A602DFC721BC}" srcOrd="0" destOrd="0" presId="urn:microsoft.com/office/officeart/2005/8/layout/process1"/>
    <dgm:cxn modelId="{B1B76547-31E7-405B-A7AE-8FBED54457F3}" type="presParOf" srcId="{1BC1E147-CCFD-4699-8186-B7E3E6CE55B1}" destId="{1BE1FD19-3185-42F6-A7D0-0666388F3FEF}" srcOrd="1" destOrd="0" presId="urn:microsoft.com/office/officeart/2005/8/layout/process1"/>
    <dgm:cxn modelId="{EEF70C7A-0954-40F5-85CA-EB7CDFA37D06}" type="presParOf" srcId="{1BE1FD19-3185-42F6-A7D0-0666388F3FEF}" destId="{B8FC6CD4-556D-445C-9853-40D44F3B7AC7}" srcOrd="0" destOrd="0" presId="urn:microsoft.com/office/officeart/2005/8/layout/process1"/>
    <dgm:cxn modelId="{1924FA68-47FE-4416-9FFB-47D12A468369}" type="presParOf" srcId="{1BC1E147-CCFD-4699-8186-B7E3E6CE55B1}" destId="{FD6B9D8E-1E16-4432-9666-60BDD5856CDB}" srcOrd="2" destOrd="0" presId="urn:microsoft.com/office/officeart/2005/8/layout/process1"/>
    <dgm:cxn modelId="{F0431D48-AFB0-441B-83B5-175E61558326}" type="presParOf" srcId="{1BC1E147-CCFD-4699-8186-B7E3E6CE55B1}" destId="{7BD4B743-EA8A-4561-A383-1C176C102627}" srcOrd="3" destOrd="0" presId="urn:microsoft.com/office/officeart/2005/8/layout/process1"/>
    <dgm:cxn modelId="{B956E05A-E584-445F-B78D-EF7E091387E0}" type="presParOf" srcId="{7BD4B743-EA8A-4561-A383-1C176C102627}" destId="{6FA20ED5-D315-4A59-B9AE-DD41AFE0651B}" srcOrd="0" destOrd="0" presId="urn:microsoft.com/office/officeart/2005/8/layout/process1"/>
    <dgm:cxn modelId="{E2F732CE-B831-4C41-94A1-E9E2DDB75D39}" type="presParOf" srcId="{1BC1E147-CCFD-4699-8186-B7E3E6CE55B1}" destId="{7DCC8089-965B-4EA8-8192-C0805E7C239E}" srcOrd="4" destOrd="0" presId="urn:microsoft.com/office/officeart/2005/8/layout/process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7E502F-751B-4F95-8BB2-D295CD868342}" type="doc">
      <dgm:prSet loTypeId="urn:microsoft.com/office/officeart/2005/8/layout/process1" loCatId="process" qsTypeId="urn:microsoft.com/office/officeart/2005/8/quickstyle/simple1" qsCatId="simple" csTypeId="urn:microsoft.com/office/officeart/2005/8/colors/accent6_2" csCatId="accent6" phldr="1"/>
      <dgm:spPr/>
    </dgm:pt>
    <dgm:pt modelId="{93B06CA6-A85A-47B6-AAE9-FB48AA34A9F3}">
      <dgm:prSet phldrT="[Text]">
        <dgm:style>
          <a:lnRef idx="1">
            <a:schemeClr val="accent1"/>
          </a:lnRef>
          <a:fillRef idx="3">
            <a:schemeClr val="accent1"/>
          </a:fillRef>
          <a:effectRef idx="2">
            <a:schemeClr val="accent1"/>
          </a:effectRef>
          <a:fontRef idx="minor">
            <a:schemeClr val="lt1"/>
          </a:fontRef>
        </dgm:style>
      </dgm:prSet>
      <dgm:spPr>
        <a:solidFill>
          <a:schemeClr val="bg2">
            <a:lumMod val="25000"/>
          </a:schemeClr>
        </a:solidFill>
        <a:ln>
          <a:noFill/>
        </a:ln>
      </dgm:spPr>
      <dgm:t>
        <a:bodyPr/>
        <a:lstStyle/>
        <a:p>
          <a:r>
            <a:rPr lang="en-US" b="1" dirty="0" smtClean="0">
              <a:solidFill>
                <a:schemeClr val="tx1"/>
              </a:solidFill>
            </a:rPr>
            <a:t>Review</a:t>
          </a:r>
          <a:endParaRPr lang="en-US" b="1" dirty="0">
            <a:solidFill>
              <a:schemeClr val="tx1"/>
            </a:solidFill>
          </a:endParaRPr>
        </a:p>
      </dgm:t>
    </dgm:pt>
    <dgm:pt modelId="{B00852E9-EF1E-48D7-8DCF-CA326046ABEE}" type="parTrans" cxnId="{54704335-21F7-4499-B02F-5E4343D1C2D3}">
      <dgm:prSet/>
      <dgm:spPr/>
      <dgm:t>
        <a:bodyPr/>
        <a:lstStyle/>
        <a:p>
          <a:endParaRPr lang="en-US" b="1">
            <a:solidFill>
              <a:schemeClr val="bg1"/>
            </a:solidFill>
          </a:endParaRPr>
        </a:p>
      </dgm:t>
    </dgm:pt>
    <dgm:pt modelId="{7FFEBF05-376F-46F9-9AA3-46F24464CA66}" type="sibTrans" cxnId="{54704335-21F7-4499-B02F-5E4343D1C2D3}">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38A17CD-D2CE-482C-82FD-AB5A0536E8F5}">
      <dgm:prSet phldrT="[Text]">
        <dgm:style>
          <a:lnRef idx="1">
            <a:schemeClr val="accent1"/>
          </a:lnRef>
          <a:fillRef idx="3">
            <a:schemeClr val="accent1"/>
          </a:fillRef>
          <a:effectRef idx="2">
            <a:schemeClr val="accent1"/>
          </a:effectRef>
          <a:fontRef idx="minor">
            <a:schemeClr val="lt1"/>
          </a:fontRef>
        </dgm:style>
      </dgm:prSet>
      <dgm:spPr/>
      <dgm:t>
        <a:bodyPr/>
        <a:lstStyle/>
        <a:p>
          <a:r>
            <a:rPr lang="en-US" b="1" dirty="0" smtClean="0">
              <a:solidFill>
                <a:schemeClr val="bg1"/>
              </a:solidFill>
            </a:rPr>
            <a:t>Runbook</a:t>
          </a:r>
          <a:endParaRPr lang="en-US" b="1" dirty="0">
            <a:solidFill>
              <a:schemeClr val="bg1"/>
            </a:solidFill>
          </a:endParaRPr>
        </a:p>
      </dgm:t>
    </dgm:pt>
    <dgm:pt modelId="{4AFE1118-054C-4A14-8A0F-58A63F92F45A}" type="parTrans" cxnId="{F1BC8573-EC1F-425F-9C83-5C40BFEAA147}">
      <dgm:prSet/>
      <dgm:spPr/>
      <dgm:t>
        <a:bodyPr/>
        <a:lstStyle/>
        <a:p>
          <a:endParaRPr lang="en-US" b="1">
            <a:solidFill>
              <a:schemeClr val="bg1"/>
            </a:solidFill>
          </a:endParaRPr>
        </a:p>
      </dgm:t>
    </dgm:pt>
    <dgm:pt modelId="{C8D83168-C04B-4833-ACC9-2A3D1949FF45}" type="sibTrans" cxnId="{F1BC8573-EC1F-425F-9C83-5C40BFEAA147}">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8BCFD15-6AAB-4EF7-B84E-B3A3C7CA8E4E}">
      <dgm:prSet phldrT="[Text]">
        <dgm:style>
          <a:lnRef idx="1">
            <a:schemeClr val="accent2"/>
          </a:lnRef>
          <a:fillRef idx="3">
            <a:schemeClr val="accent2"/>
          </a:fillRef>
          <a:effectRef idx="2">
            <a:schemeClr val="accent2"/>
          </a:effectRef>
          <a:fontRef idx="minor">
            <a:schemeClr val="lt1"/>
          </a:fontRef>
        </dgm:style>
      </dgm:prSet>
      <dgm:spPr/>
      <dgm:t>
        <a:bodyPr/>
        <a:lstStyle/>
        <a:p>
          <a:r>
            <a:rPr lang="en-US" b="1" dirty="0" smtClean="0">
              <a:solidFill>
                <a:schemeClr val="tx1"/>
              </a:solidFill>
            </a:rPr>
            <a:t>Email</a:t>
          </a:r>
          <a:endParaRPr lang="en-US" b="1" dirty="0">
            <a:solidFill>
              <a:schemeClr val="tx1"/>
            </a:solidFill>
          </a:endParaRPr>
        </a:p>
      </dgm:t>
    </dgm:pt>
    <dgm:pt modelId="{493F7756-2828-4EFC-8895-F08CF1F0D1AB}" type="parTrans" cxnId="{C5D2128E-3D34-4124-88B7-27AF8ED95131}">
      <dgm:prSet/>
      <dgm:spPr/>
      <dgm:t>
        <a:bodyPr/>
        <a:lstStyle/>
        <a:p>
          <a:endParaRPr lang="en-US" b="1">
            <a:solidFill>
              <a:schemeClr val="bg1"/>
            </a:solidFill>
          </a:endParaRPr>
        </a:p>
      </dgm:t>
    </dgm:pt>
    <dgm:pt modelId="{C1EAA90E-8ABD-4338-A8DB-3F6D6DEC8C1D}" type="sibTrans" cxnId="{C5D2128E-3D34-4124-88B7-27AF8ED95131}">
      <dgm:prSet/>
      <dgm:spPr/>
      <dgm:t>
        <a:bodyPr/>
        <a:lstStyle/>
        <a:p>
          <a:endParaRPr lang="en-US" b="1">
            <a:solidFill>
              <a:schemeClr val="bg1"/>
            </a:solidFill>
          </a:endParaRPr>
        </a:p>
      </dgm:t>
    </dgm:pt>
    <dgm:pt modelId="{1BC1E147-CCFD-4699-8186-B7E3E6CE55B1}" type="pres">
      <dgm:prSet presAssocID="{5F7E502F-751B-4F95-8BB2-D295CD868342}" presName="Name0" presStyleCnt="0">
        <dgm:presLayoutVars>
          <dgm:dir/>
          <dgm:resizeHandles val="exact"/>
        </dgm:presLayoutVars>
      </dgm:prSet>
      <dgm:spPr/>
    </dgm:pt>
    <dgm:pt modelId="{CDDE3FCE-FA1F-4754-99CD-A602DFC721BC}" type="pres">
      <dgm:prSet presAssocID="{93B06CA6-A85A-47B6-AAE9-FB48AA34A9F3}" presName="node" presStyleLbl="node1" presStyleIdx="0" presStyleCnt="3">
        <dgm:presLayoutVars>
          <dgm:bulletEnabled val="1"/>
        </dgm:presLayoutVars>
      </dgm:prSet>
      <dgm:spPr/>
      <dgm:t>
        <a:bodyPr/>
        <a:lstStyle/>
        <a:p>
          <a:endParaRPr lang="en-US"/>
        </a:p>
      </dgm:t>
    </dgm:pt>
    <dgm:pt modelId="{1BE1FD19-3185-42F6-A7D0-0666388F3FEF}" type="pres">
      <dgm:prSet presAssocID="{7FFEBF05-376F-46F9-9AA3-46F24464CA66}" presName="sibTrans" presStyleLbl="sibTrans2D1" presStyleIdx="0" presStyleCnt="2"/>
      <dgm:spPr/>
      <dgm:t>
        <a:bodyPr/>
        <a:lstStyle/>
        <a:p>
          <a:endParaRPr lang="en-US"/>
        </a:p>
      </dgm:t>
    </dgm:pt>
    <dgm:pt modelId="{B8FC6CD4-556D-445C-9853-40D44F3B7AC7}" type="pres">
      <dgm:prSet presAssocID="{7FFEBF05-376F-46F9-9AA3-46F24464CA66}" presName="connectorText" presStyleLbl="sibTrans2D1" presStyleIdx="0" presStyleCnt="2"/>
      <dgm:spPr/>
      <dgm:t>
        <a:bodyPr/>
        <a:lstStyle/>
        <a:p>
          <a:endParaRPr lang="en-US"/>
        </a:p>
      </dgm:t>
    </dgm:pt>
    <dgm:pt modelId="{FD6B9D8E-1E16-4432-9666-60BDD5856CDB}" type="pres">
      <dgm:prSet presAssocID="{038A17CD-D2CE-482C-82FD-AB5A0536E8F5}" presName="node" presStyleLbl="node1" presStyleIdx="1" presStyleCnt="3">
        <dgm:presLayoutVars>
          <dgm:bulletEnabled val="1"/>
        </dgm:presLayoutVars>
      </dgm:prSet>
      <dgm:spPr/>
      <dgm:t>
        <a:bodyPr/>
        <a:lstStyle/>
        <a:p>
          <a:endParaRPr lang="en-US"/>
        </a:p>
      </dgm:t>
    </dgm:pt>
    <dgm:pt modelId="{7BD4B743-EA8A-4561-A383-1C176C102627}" type="pres">
      <dgm:prSet presAssocID="{C8D83168-C04B-4833-ACC9-2A3D1949FF45}" presName="sibTrans" presStyleLbl="sibTrans2D1" presStyleIdx="1" presStyleCnt="2"/>
      <dgm:spPr/>
      <dgm:t>
        <a:bodyPr/>
        <a:lstStyle/>
        <a:p>
          <a:endParaRPr lang="en-US"/>
        </a:p>
      </dgm:t>
    </dgm:pt>
    <dgm:pt modelId="{6FA20ED5-D315-4A59-B9AE-DD41AFE0651B}" type="pres">
      <dgm:prSet presAssocID="{C8D83168-C04B-4833-ACC9-2A3D1949FF45}" presName="connectorText" presStyleLbl="sibTrans2D1" presStyleIdx="1" presStyleCnt="2"/>
      <dgm:spPr/>
      <dgm:t>
        <a:bodyPr/>
        <a:lstStyle/>
        <a:p>
          <a:endParaRPr lang="en-US"/>
        </a:p>
      </dgm:t>
    </dgm:pt>
    <dgm:pt modelId="{7DCC8089-965B-4EA8-8192-C0805E7C239E}" type="pres">
      <dgm:prSet presAssocID="{08BCFD15-6AAB-4EF7-B84E-B3A3C7CA8E4E}" presName="node" presStyleLbl="node1" presStyleIdx="2" presStyleCnt="3" custLinFactNeighborX="20613">
        <dgm:presLayoutVars>
          <dgm:bulletEnabled val="1"/>
        </dgm:presLayoutVars>
      </dgm:prSet>
      <dgm:spPr/>
      <dgm:t>
        <a:bodyPr/>
        <a:lstStyle/>
        <a:p>
          <a:endParaRPr lang="en-US"/>
        </a:p>
      </dgm:t>
    </dgm:pt>
  </dgm:ptLst>
  <dgm:cxnLst>
    <dgm:cxn modelId="{3261C08E-BF87-43EF-A6B6-EDAEABF337F0}" type="presOf" srcId="{93B06CA6-A85A-47B6-AAE9-FB48AA34A9F3}" destId="{CDDE3FCE-FA1F-4754-99CD-A602DFC721BC}" srcOrd="0" destOrd="0" presId="urn:microsoft.com/office/officeart/2005/8/layout/process1"/>
    <dgm:cxn modelId="{7B24AD74-7F64-4594-BD33-98967F92F13D}" type="presOf" srcId="{C8D83168-C04B-4833-ACC9-2A3D1949FF45}" destId="{6FA20ED5-D315-4A59-B9AE-DD41AFE0651B}" srcOrd="1" destOrd="0" presId="urn:microsoft.com/office/officeart/2005/8/layout/process1"/>
    <dgm:cxn modelId="{F1BC8573-EC1F-425F-9C83-5C40BFEAA147}" srcId="{5F7E502F-751B-4F95-8BB2-D295CD868342}" destId="{038A17CD-D2CE-482C-82FD-AB5A0536E8F5}" srcOrd="1" destOrd="0" parTransId="{4AFE1118-054C-4A14-8A0F-58A63F92F45A}" sibTransId="{C8D83168-C04B-4833-ACC9-2A3D1949FF45}"/>
    <dgm:cxn modelId="{C6C3109C-42B8-4A4C-A303-37EED740B254}" type="presOf" srcId="{038A17CD-D2CE-482C-82FD-AB5A0536E8F5}" destId="{FD6B9D8E-1E16-4432-9666-60BDD5856CDB}" srcOrd="0" destOrd="0" presId="urn:microsoft.com/office/officeart/2005/8/layout/process1"/>
    <dgm:cxn modelId="{755B8421-0C1E-4393-B6B7-96C7ED3CC8D0}" type="presOf" srcId="{7FFEBF05-376F-46F9-9AA3-46F24464CA66}" destId="{B8FC6CD4-556D-445C-9853-40D44F3B7AC7}" srcOrd="1" destOrd="0" presId="urn:microsoft.com/office/officeart/2005/8/layout/process1"/>
    <dgm:cxn modelId="{5B803F63-E548-44E6-B8BC-8D6C30531B02}" type="presOf" srcId="{08BCFD15-6AAB-4EF7-B84E-B3A3C7CA8E4E}" destId="{7DCC8089-965B-4EA8-8192-C0805E7C239E}" srcOrd="0" destOrd="0" presId="urn:microsoft.com/office/officeart/2005/8/layout/process1"/>
    <dgm:cxn modelId="{C5D2128E-3D34-4124-88B7-27AF8ED95131}" srcId="{5F7E502F-751B-4F95-8BB2-D295CD868342}" destId="{08BCFD15-6AAB-4EF7-B84E-B3A3C7CA8E4E}" srcOrd="2" destOrd="0" parTransId="{493F7756-2828-4EFC-8895-F08CF1F0D1AB}" sibTransId="{C1EAA90E-8ABD-4338-A8DB-3F6D6DEC8C1D}"/>
    <dgm:cxn modelId="{47CB5C82-7F21-46F6-917C-9A11F5F2B359}" type="presOf" srcId="{5F7E502F-751B-4F95-8BB2-D295CD868342}" destId="{1BC1E147-CCFD-4699-8186-B7E3E6CE55B1}" srcOrd="0" destOrd="0" presId="urn:microsoft.com/office/officeart/2005/8/layout/process1"/>
    <dgm:cxn modelId="{83C483C9-CCFD-4B8C-A73C-927D3B1142B6}" type="presOf" srcId="{C8D83168-C04B-4833-ACC9-2A3D1949FF45}" destId="{7BD4B743-EA8A-4561-A383-1C176C102627}" srcOrd="0" destOrd="0" presId="urn:microsoft.com/office/officeart/2005/8/layout/process1"/>
    <dgm:cxn modelId="{897D222D-D60C-49E3-972C-33A57F589BD8}" type="presOf" srcId="{7FFEBF05-376F-46F9-9AA3-46F24464CA66}" destId="{1BE1FD19-3185-42F6-A7D0-0666388F3FEF}" srcOrd="0" destOrd="0" presId="urn:microsoft.com/office/officeart/2005/8/layout/process1"/>
    <dgm:cxn modelId="{54704335-21F7-4499-B02F-5E4343D1C2D3}" srcId="{5F7E502F-751B-4F95-8BB2-D295CD868342}" destId="{93B06CA6-A85A-47B6-AAE9-FB48AA34A9F3}" srcOrd="0" destOrd="0" parTransId="{B00852E9-EF1E-48D7-8DCF-CA326046ABEE}" sibTransId="{7FFEBF05-376F-46F9-9AA3-46F24464CA66}"/>
    <dgm:cxn modelId="{2ADDEF41-1716-4249-9DC3-E03A0A5FA161}" type="presParOf" srcId="{1BC1E147-CCFD-4699-8186-B7E3E6CE55B1}" destId="{CDDE3FCE-FA1F-4754-99CD-A602DFC721BC}" srcOrd="0" destOrd="0" presId="urn:microsoft.com/office/officeart/2005/8/layout/process1"/>
    <dgm:cxn modelId="{D1A5AA36-1F04-4961-ABEB-673C8211EDA4}" type="presParOf" srcId="{1BC1E147-CCFD-4699-8186-B7E3E6CE55B1}" destId="{1BE1FD19-3185-42F6-A7D0-0666388F3FEF}" srcOrd="1" destOrd="0" presId="urn:microsoft.com/office/officeart/2005/8/layout/process1"/>
    <dgm:cxn modelId="{1320DDD5-08CD-4872-81E2-276020B71ACB}" type="presParOf" srcId="{1BE1FD19-3185-42F6-A7D0-0666388F3FEF}" destId="{B8FC6CD4-556D-445C-9853-40D44F3B7AC7}" srcOrd="0" destOrd="0" presId="urn:microsoft.com/office/officeart/2005/8/layout/process1"/>
    <dgm:cxn modelId="{903C5A0D-6554-4AEA-94AB-8FA2EBC31F67}" type="presParOf" srcId="{1BC1E147-CCFD-4699-8186-B7E3E6CE55B1}" destId="{FD6B9D8E-1E16-4432-9666-60BDD5856CDB}" srcOrd="2" destOrd="0" presId="urn:microsoft.com/office/officeart/2005/8/layout/process1"/>
    <dgm:cxn modelId="{7D5A4040-77CF-4BDC-BBA2-44D0B24927A1}" type="presParOf" srcId="{1BC1E147-CCFD-4699-8186-B7E3E6CE55B1}" destId="{7BD4B743-EA8A-4561-A383-1C176C102627}" srcOrd="3" destOrd="0" presId="urn:microsoft.com/office/officeart/2005/8/layout/process1"/>
    <dgm:cxn modelId="{74437FFD-B9C3-4020-93A3-679E403D51D8}" type="presParOf" srcId="{7BD4B743-EA8A-4561-A383-1C176C102627}" destId="{6FA20ED5-D315-4A59-B9AE-DD41AFE0651B}" srcOrd="0" destOrd="0" presId="urn:microsoft.com/office/officeart/2005/8/layout/process1"/>
    <dgm:cxn modelId="{0AB0BD18-F1F5-4B9E-A24E-904EE5C44A50}" type="presParOf" srcId="{1BC1E147-CCFD-4699-8186-B7E3E6CE55B1}" destId="{7DCC8089-965B-4EA8-8192-C0805E7C239E}" srcOrd="4" destOrd="0" presId="urn:microsoft.com/office/officeart/2005/8/layout/process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7E502F-751B-4F95-8BB2-D295CD868342}" type="doc">
      <dgm:prSet loTypeId="urn:microsoft.com/office/officeart/2005/8/layout/process1" loCatId="process" qsTypeId="urn:microsoft.com/office/officeart/2005/8/quickstyle/simple1" qsCatId="simple" csTypeId="urn:microsoft.com/office/officeart/2005/8/colors/accent1_2" csCatId="accent1" phldr="1"/>
      <dgm:spPr/>
    </dgm:pt>
    <dgm:pt modelId="{93B06CA6-A85A-47B6-AAE9-FB48AA34A9F3}">
      <dgm:prSet phldrT="[Text]">
        <dgm:style>
          <a:lnRef idx="1">
            <a:schemeClr val="accent2"/>
          </a:lnRef>
          <a:fillRef idx="3">
            <a:schemeClr val="accent2"/>
          </a:fillRef>
          <a:effectRef idx="2">
            <a:schemeClr val="accent2"/>
          </a:effectRef>
          <a:fontRef idx="minor">
            <a:schemeClr val="lt1"/>
          </a:fontRef>
        </dgm:style>
      </dgm:prSet>
      <dgm:spPr>
        <a:gradFill rotWithShape="0">
          <a:gsLst>
            <a:gs pos="0">
              <a:schemeClr val="accent2">
                <a:shade val="51000"/>
                <a:satMod val="130000"/>
                <a:lumMod val="90000"/>
                <a:lumOff val="10000"/>
              </a:schemeClr>
            </a:gs>
            <a:gs pos="80000">
              <a:schemeClr val="accent2">
                <a:shade val="93000"/>
                <a:satMod val="130000"/>
                <a:lumMod val="90000"/>
                <a:lumOff val="10000"/>
              </a:schemeClr>
            </a:gs>
            <a:gs pos="100000">
              <a:schemeClr val="accent2">
                <a:shade val="94000"/>
                <a:satMod val="135000"/>
                <a:lumMod val="90000"/>
                <a:lumOff val="10000"/>
              </a:schemeClr>
            </a:gs>
          </a:gsLst>
        </a:gradFill>
      </dgm:spPr>
      <dgm:t>
        <a:bodyPr/>
        <a:lstStyle/>
        <a:p>
          <a:r>
            <a:rPr lang="en-US" b="1" dirty="0" smtClean="0">
              <a:solidFill>
                <a:schemeClr val="tx1"/>
              </a:solidFill>
            </a:rPr>
            <a:t>Review</a:t>
          </a:r>
          <a:endParaRPr lang="en-US" b="1" dirty="0">
            <a:solidFill>
              <a:schemeClr val="tx1"/>
            </a:solidFill>
          </a:endParaRPr>
        </a:p>
      </dgm:t>
    </dgm:pt>
    <dgm:pt modelId="{B00852E9-EF1E-48D7-8DCF-CA326046ABEE}" type="parTrans" cxnId="{54704335-21F7-4499-B02F-5E4343D1C2D3}">
      <dgm:prSet/>
      <dgm:spPr/>
      <dgm:t>
        <a:bodyPr/>
        <a:lstStyle/>
        <a:p>
          <a:endParaRPr lang="en-US" b="1">
            <a:solidFill>
              <a:schemeClr val="bg1"/>
            </a:solidFill>
          </a:endParaRPr>
        </a:p>
      </dgm:t>
    </dgm:pt>
    <dgm:pt modelId="{7FFEBF05-376F-46F9-9AA3-46F24464CA66}" type="sibTrans" cxnId="{54704335-21F7-4499-B02F-5E4343D1C2D3}">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38A17CD-D2CE-482C-82FD-AB5A0536E8F5}">
      <dgm:prSet phldrT="[Text]">
        <dgm:style>
          <a:lnRef idx="1">
            <a:schemeClr val="accent1"/>
          </a:lnRef>
          <a:fillRef idx="3">
            <a:schemeClr val="accent1"/>
          </a:fillRef>
          <a:effectRef idx="2">
            <a:schemeClr val="accent1"/>
          </a:effectRef>
          <a:fontRef idx="minor">
            <a:schemeClr val="lt1"/>
          </a:fontRef>
        </dgm:style>
      </dgm:prSet>
      <dgm:spPr/>
      <dgm:t>
        <a:bodyPr/>
        <a:lstStyle/>
        <a:p>
          <a:r>
            <a:rPr lang="en-US" b="1" dirty="0" smtClean="0">
              <a:solidFill>
                <a:schemeClr val="bg1"/>
              </a:solidFill>
            </a:rPr>
            <a:t>Runbook</a:t>
          </a:r>
          <a:endParaRPr lang="en-US" b="1" dirty="0">
            <a:solidFill>
              <a:schemeClr val="bg1"/>
            </a:solidFill>
          </a:endParaRPr>
        </a:p>
      </dgm:t>
    </dgm:pt>
    <dgm:pt modelId="{4AFE1118-054C-4A14-8A0F-58A63F92F45A}" type="parTrans" cxnId="{F1BC8573-EC1F-425F-9C83-5C40BFEAA147}">
      <dgm:prSet/>
      <dgm:spPr/>
      <dgm:t>
        <a:bodyPr/>
        <a:lstStyle/>
        <a:p>
          <a:endParaRPr lang="en-US" b="1">
            <a:solidFill>
              <a:schemeClr val="bg1"/>
            </a:solidFill>
          </a:endParaRPr>
        </a:p>
      </dgm:t>
    </dgm:pt>
    <dgm:pt modelId="{C8D83168-C04B-4833-ACC9-2A3D1949FF45}" type="sibTrans" cxnId="{F1BC8573-EC1F-425F-9C83-5C40BFEAA147}">
      <dgm:prSet>
        <dgm:style>
          <a:lnRef idx="0">
            <a:schemeClr val="accent5"/>
          </a:lnRef>
          <a:fillRef idx="3">
            <a:schemeClr val="accent5"/>
          </a:fillRef>
          <a:effectRef idx="3">
            <a:schemeClr val="accent5"/>
          </a:effectRef>
          <a:fontRef idx="minor">
            <a:schemeClr val="lt1"/>
          </a:fontRef>
        </dgm:style>
      </dgm:prSet>
      <dgm:spPr/>
      <dgm:t>
        <a:bodyPr/>
        <a:lstStyle/>
        <a:p>
          <a:endParaRPr lang="en-US" b="1">
            <a:solidFill>
              <a:schemeClr val="bg1"/>
            </a:solidFill>
          </a:endParaRPr>
        </a:p>
      </dgm:t>
    </dgm:pt>
    <dgm:pt modelId="{08BCFD15-6AAB-4EF7-B84E-B3A3C7CA8E4E}">
      <dgm:prSet phldrT="[Text]">
        <dgm:style>
          <a:lnRef idx="1">
            <a:schemeClr val="accent5"/>
          </a:lnRef>
          <a:fillRef idx="3">
            <a:schemeClr val="accent5"/>
          </a:fillRef>
          <a:effectRef idx="2">
            <a:schemeClr val="accent5"/>
          </a:effectRef>
          <a:fontRef idx="minor">
            <a:schemeClr val="lt1"/>
          </a:fontRef>
        </dgm:style>
      </dgm:prSet>
      <dgm:spPr/>
      <dgm:t>
        <a:bodyPr/>
        <a:lstStyle/>
        <a:p>
          <a:r>
            <a:rPr lang="en-US" b="1" dirty="0" smtClean="0">
              <a:solidFill>
                <a:schemeClr val="tx1"/>
              </a:solidFill>
            </a:rPr>
            <a:t>Email</a:t>
          </a:r>
          <a:endParaRPr lang="en-US" b="1" dirty="0">
            <a:solidFill>
              <a:schemeClr val="tx1"/>
            </a:solidFill>
          </a:endParaRPr>
        </a:p>
      </dgm:t>
    </dgm:pt>
    <dgm:pt modelId="{493F7756-2828-4EFC-8895-F08CF1F0D1AB}" type="parTrans" cxnId="{C5D2128E-3D34-4124-88B7-27AF8ED95131}">
      <dgm:prSet/>
      <dgm:spPr/>
      <dgm:t>
        <a:bodyPr/>
        <a:lstStyle/>
        <a:p>
          <a:endParaRPr lang="en-US" b="1">
            <a:solidFill>
              <a:schemeClr val="bg1"/>
            </a:solidFill>
          </a:endParaRPr>
        </a:p>
      </dgm:t>
    </dgm:pt>
    <dgm:pt modelId="{C1EAA90E-8ABD-4338-A8DB-3F6D6DEC8C1D}" type="sibTrans" cxnId="{C5D2128E-3D34-4124-88B7-27AF8ED95131}">
      <dgm:prSet/>
      <dgm:spPr/>
      <dgm:t>
        <a:bodyPr/>
        <a:lstStyle/>
        <a:p>
          <a:endParaRPr lang="en-US" b="1">
            <a:solidFill>
              <a:schemeClr val="bg1"/>
            </a:solidFill>
          </a:endParaRPr>
        </a:p>
      </dgm:t>
    </dgm:pt>
    <dgm:pt modelId="{1BC1E147-CCFD-4699-8186-B7E3E6CE55B1}" type="pres">
      <dgm:prSet presAssocID="{5F7E502F-751B-4F95-8BB2-D295CD868342}" presName="Name0" presStyleCnt="0">
        <dgm:presLayoutVars>
          <dgm:dir/>
          <dgm:resizeHandles val="exact"/>
        </dgm:presLayoutVars>
      </dgm:prSet>
      <dgm:spPr/>
    </dgm:pt>
    <dgm:pt modelId="{CDDE3FCE-FA1F-4754-99CD-A602DFC721BC}" type="pres">
      <dgm:prSet presAssocID="{93B06CA6-A85A-47B6-AAE9-FB48AA34A9F3}" presName="node" presStyleLbl="node1" presStyleIdx="0" presStyleCnt="3">
        <dgm:presLayoutVars>
          <dgm:bulletEnabled val="1"/>
        </dgm:presLayoutVars>
      </dgm:prSet>
      <dgm:spPr/>
      <dgm:t>
        <a:bodyPr/>
        <a:lstStyle/>
        <a:p>
          <a:endParaRPr lang="en-US"/>
        </a:p>
      </dgm:t>
    </dgm:pt>
    <dgm:pt modelId="{1BE1FD19-3185-42F6-A7D0-0666388F3FEF}" type="pres">
      <dgm:prSet presAssocID="{7FFEBF05-376F-46F9-9AA3-46F24464CA66}" presName="sibTrans" presStyleLbl="sibTrans2D1" presStyleIdx="0" presStyleCnt="2"/>
      <dgm:spPr/>
      <dgm:t>
        <a:bodyPr/>
        <a:lstStyle/>
        <a:p>
          <a:endParaRPr lang="en-US"/>
        </a:p>
      </dgm:t>
    </dgm:pt>
    <dgm:pt modelId="{B8FC6CD4-556D-445C-9853-40D44F3B7AC7}" type="pres">
      <dgm:prSet presAssocID="{7FFEBF05-376F-46F9-9AA3-46F24464CA66}" presName="connectorText" presStyleLbl="sibTrans2D1" presStyleIdx="0" presStyleCnt="2"/>
      <dgm:spPr/>
      <dgm:t>
        <a:bodyPr/>
        <a:lstStyle/>
        <a:p>
          <a:endParaRPr lang="en-US"/>
        </a:p>
      </dgm:t>
    </dgm:pt>
    <dgm:pt modelId="{FD6B9D8E-1E16-4432-9666-60BDD5856CDB}" type="pres">
      <dgm:prSet presAssocID="{038A17CD-D2CE-482C-82FD-AB5A0536E8F5}" presName="node" presStyleLbl="node1" presStyleIdx="1" presStyleCnt="3">
        <dgm:presLayoutVars>
          <dgm:bulletEnabled val="1"/>
        </dgm:presLayoutVars>
      </dgm:prSet>
      <dgm:spPr/>
      <dgm:t>
        <a:bodyPr/>
        <a:lstStyle/>
        <a:p>
          <a:endParaRPr lang="en-US"/>
        </a:p>
      </dgm:t>
    </dgm:pt>
    <dgm:pt modelId="{7BD4B743-EA8A-4561-A383-1C176C102627}" type="pres">
      <dgm:prSet presAssocID="{C8D83168-C04B-4833-ACC9-2A3D1949FF45}" presName="sibTrans" presStyleLbl="sibTrans2D1" presStyleIdx="1" presStyleCnt="2"/>
      <dgm:spPr/>
      <dgm:t>
        <a:bodyPr/>
        <a:lstStyle/>
        <a:p>
          <a:endParaRPr lang="en-US"/>
        </a:p>
      </dgm:t>
    </dgm:pt>
    <dgm:pt modelId="{6FA20ED5-D315-4A59-B9AE-DD41AFE0651B}" type="pres">
      <dgm:prSet presAssocID="{C8D83168-C04B-4833-ACC9-2A3D1949FF45}" presName="connectorText" presStyleLbl="sibTrans2D1" presStyleIdx="1" presStyleCnt="2"/>
      <dgm:spPr/>
      <dgm:t>
        <a:bodyPr/>
        <a:lstStyle/>
        <a:p>
          <a:endParaRPr lang="en-US"/>
        </a:p>
      </dgm:t>
    </dgm:pt>
    <dgm:pt modelId="{7DCC8089-965B-4EA8-8192-C0805E7C239E}" type="pres">
      <dgm:prSet presAssocID="{08BCFD15-6AAB-4EF7-B84E-B3A3C7CA8E4E}" presName="node" presStyleLbl="node1" presStyleIdx="2" presStyleCnt="3" custLinFactNeighborY="-20791">
        <dgm:presLayoutVars>
          <dgm:bulletEnabled val="1"/>
        </dgm:presLayoutVars>
      </dgm:prSet>
      <dgm:spPr/>
      <dgm:t>
        <a:bodyPr/>
        <a:lstStyle/>
        <a:p>
          <a:endParaRPr lang="en-US"/>
        </a:p>
      </dgm:t>
    </dgm:pt>
  </dgm:ptLst>
  <dgm:cxnLst>
    <dgm:cxn modelId="{C4F6770B-763C-43FD-A0C6-3B57AC438746}" type="presOf" srcId="{C8D83168-C04B-4833-ACC9-2A3D1949FF45}" destId="{6FA20ED5-D315-4A59-B9AE-DD41AFE0651B}" srcOrd="1" destOrd="0" presId="urn:microsoft.com/office/officeart/2005/8/layout/process1"/>
    <dgm:cxn modelId="{B33D7F04-397B-4FFD-B7C9-9DD170CACD47}" type="presOf" srcId="{93B06CA6-A85A-47B6-AAE9-FB48AA34A9F3}" destId="{CDDE3FCE-FA1F-4754-99CD-A602DFC721BC}" srcOrd="0" destOrd="0" presId="urn:microsoft.com/office/officeart/2005/8/layout/process1"/>
    <dgm:cxn modelId="{3D60A94B-7DD2-482F-AB5D-3F637043258C}" type="presOf" srcId="{7FFEBF05-376F-46F9-9AA3-46F24464CA66}" destId="{1BE1FD19-3185-42F6-A7D0-0666388F3FEF}" srcOrd="0" destOrd="0" presId="urn:microsoft.com/office/officeart/2005/8/layout/process1"/>
    <dgm:cxn modelId="{F1BC8573-EC1F-425F-9C83-5C40BFEAA147}" srcId="{5F7E502F-751B-4F95-8BB2-D295CD868342}" destId="{038A17CD-D2CE-482C-82FD-AB5A0536E8F5}" srcOrd="1" destOrd="0" parTransId="{4AFE1118-054C-4A14-8A0F-58A63F92F45A}" sibTransId="{C8D83168-C04B-4833-ACC9-2A3D1949FF45}"/>
    <dgm:cxn modelId="{5DE76377-073F-4AFC-8699-C40697ABC0B8}" type="presOf" srcId="{C8D83168-C04B-4833-ACC9-2A3D1949FF45}" destId="{7BD4B743-EA8A-4561-A383-1C176C102627}" srcOrd="0" destOrd="0" presId="urn:microsoft.com/office/officeart/2005/8/layout/process1"/>
    <dgm:cxn modelId="{14C0942D-590A-4C18-ACFE-8EB4574F5EC5}" type="presOf" srcId="{7FFEBF05-376F-46F9-9AA3-46F24464CA66}" destId="{B8FC6CD4-556D-445C-9853-40D44F3B7AC7}" srcOrd="1" destOrd="0" presId="urn:microsoft.com/office/officeart/2005/8/layout/process1"/>
    <dgm:cxn modelId="{6FF7527E-B7D0-48C2-AB1C-40F1EF04196F}" type="presOf" srcId="{038A17CD-D2CE-482C-82FD-AB5A0536E8F5}" destId="{FD6B9D8E-1E16-4432-9666-60BDD5856CDB}" srcOrd="0" destOrd="0" presId="urn:microsoft.com/office/officeart/2005/8/layout/process1"/>
    <dgm:cxn modelId="{42BFCF97-0482-4643-9C51-AC77527F4BC5}" type="presOf" srcId="{5F7E502F-751B-4F95-8BB2-D295CD868342}" destId="{1BC1E147-CCFD-4699-8186-B7E3E6CE55B1}" srcOrd="0" destOrd="0" presId="urn:microsoft.com/office/officeart/2005/8/layout/process1"/>
    <dgm:cxn modelId="{C5D2128E-3D34-4124-88B7-27AF8ED95131}" srcId="{5F7E502F-751B-4F95-8BB2-D295CD868342}" destId="{08BCFD15-6AAB-4EF7-B84E-B3A3C7CA8E4E}" srcOrd="2" destOrd="0" parTransId="{493F7756-2828-4EFC-8895-F08CF1F0D1AB}" sibTransId="{C1EAA90E-8ABD-4338-A8DB-3F6D6DEC8C1D}"/>
    <dgm:cxn modelId="{8A2F78C2-B371-4E57-9C48-4D0A389DF6FC}" type="presOf" srcId="{08BCFD15-6AAB-4EF7-B84E-B3A3C7CA8E4E}" destId="{7DCC8089-965B-4EA8-8192-C0805E7C239E}" srcOrd="0" destOrd="0" presId="urn:microsoft.com/office/officeart/2005/8/layout/process1"/>
    <dgm:cxn modelId="{54704335-21F7-4499-B02F-5E4343D1C2D3}" srcId="{5F7E502F-751B-4F95-8BB2-D295CD868342}" destId="{93B06CA6-A85A-47B6-AAE9-FB48AA34A9F3}" srcOrd="0" destOrd="0" parTransId="{B00852E9-EF1E-48D7-8DCF-CA326046ABEE}" sibTransId="{7FFEBF05-376F-46F9-9AA3-46F24464CA66}"/>
    <dgm:cxn modelId="{765304A5-4622-4050-B9DE-2D03D5CEB030}" type="presParOf" srcId="{1BC1E147-CCFD-4699-8186-B7E3E6CE55B1}" destId="{CDDE3FCE-FA1F-4754-99CD-A602DFC721BC}" srcOrd="0" destOrd="0" presId="urn:microsoft.com/office/officeart/2005/8/layout/process1"/>
    <dgm:cxn modelId="{7DE857AA-FBB3-43AA-9CD0-8B0BF56AB541}" type="presParOf" srcId="{1BC1E147-CCFD-4699-8186-B7E3E6CE55B1}" destId="{1BE1FD19-3185-42F6-A7D0-0666388F3FEF}" srcOrd="1" destOrd="0" presId="urn:microsoft.com/office/officeart/2005/8/layout/process1"/>
    <dgm:cxn modelId="{003BD850-55CA-4A0B-9666-028B7106B747}" type="presParOf" srcId="{1BE1FD19-3185-42F6-A7D0-0666388F3FEF}" destId="{B8FC6CD4-556D-445C-9853-40D44F3B7AC7}" srcOrd="0" destOrd="0" presId="urn:microsoft.com/office/officeart/2005/8/layout/process1"/>
    <dgm:cxn modelId="{E531534C-7453-4FCF-B799-A5AB34A7B303}" type="presParOf" srcId="{1BC1E147-CCFD-4699-8186-B7E3E6CE55B1}" destId="{FD6B9D8E-1E16-4432-9666-60BDD5856CDB}" srcOrd="2" destOrd="0" presId="urn:microsoft.com/office/officeart/2005/8/layout/process1"/>
    <dgm:cxn modelId="{0764EEB9-2F49-4381-9EE2-99A3453029A2}" type="presParOf" srcId="{1BC1E147-CCFD-4699-8186-B7E3E6CE55B1}" destId="{7BD4B743-EA8A-4561-A383-1C176C102627}" srcOrd="3" destOrd="0" presId="urn:microsoft.com/office/officeart/2005/8/layout/process1"/>
    <dgm:cxn modelId="{C2C2EB81-546D-4801-B586-4921158FC317}" type="presParOf" srcId="{7BD4B743-EA8A-4561-A383-1C176C102627}" destId="{6FA20ED5-D315-4A59-B9AE-DD41AFE0651B}" srcOrd="0" destOrd="0" presId="urn:microsoft.com/office/officeart/2005/8/layout/process1"/>
    <dgm:cxn modelId="{1FDBCBEE-E746-4D81-B01C-BC36C0918427}" type="presParOf" srcId="{1BC1E147-CCFD-4699-8186-B7E3E6CE55B1}" destId="{7DCC8089-965B-4EA8-8192-C0805E7C239E}" srcOrd="4" destOrd="0" presId="urn:microsoft.com/office/officeart/2005/8/layout/process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24EC18-0580-4219-B8BB-A25AAB1FC87E}">
      <dsp:nvSpPr>
        <dsp:cNvPr id="0" name=""/>
        <dsp:cNvSpPr/>
      </dsp:nvSpPr>
      <dsp:spPr>
        <a:xfrm>
          <a:off x="590" y="0"/>
          <a:ext cx="1534934" cy="1551023"/>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bg1"/>
              </a:solidFill>
            </a:rPr>
            <a:t>Private Cloud</a:t>
          </a:r>
          <a:endParaRPr lang="en-US" sz="1900" b="1" kern="1200" dirty="0">
            <a:solidFill>
              <a:schemeClr val="bg1"/>
            </a:solidFill>
          </a:endParaRPr>
        </a:p>
      </dsp:txBody>
      <dsp:txXfrm>
        <a:off x="590" y="0"/>
        <a:ext cx="1534934" cy="465306"/>
      </dsp:txXfrm>
    </dsp:sp>
    <dsp:sp modelId="{75C55E21-5014-427C-8E3B-B2169F6A75CD}">
      <dsp:nvSpPr>
        <dsp:cNvPr id="0" name=""/>
        <dsp:cNvSpPr/>
      </dsp:nvSpPr>
      <dsp:spPr>
        <a:xfrm>
          <a:off x="154083" y="465761"/>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VM Provisioning</a:t>
          </a:r>
          <a:endParaRPr lang="en-US" sz="1400" b="1" kern="1200" dirty="0">
            <a:solidFill>
              <a:schemeClr val="bg1"/>
            </a:solidFill>
          </a:endParaRPr>
        </a:p>
      </dsp:txBody>
      <dsp:txXfrm>
        <a:off x="167780" y="479458"/>
        <a:ext cx="1200553" cy="440260"/>
      </dsp:txXfrm>
    </dsp:sp>
    <dsp:sp modelId="{B42A968B-3909-4981-AA72-5CB07688A6B5}">
      <dsp:nvSpPr>
        <dsp:cNvPr id="0" name=""/>
        <dsp:cNvSpPr/>
      </dsp:nvSpPr>
      <dsp:spPr>
        <a:xfrm>
          <a:off x="154083" y="1005362"/>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Request Cloud</a:t>
          </a:r>
          <a:endParaRPr lang="en-US" sz="1400" b="1" kern="1200" dirty="0">
            <a:solidFill>
              <a:schemeClr val="bg1"/>
            </a:solidFill>
          </a:endParaRPr>
        </a:p>
      </dsp:txBody>
      <dsp:txXfrm>
        <a:off x="167780" y="1019059"/>
        <a:ext cx="1200553" cy="440260"/>
      </dsp:txXfrm>
    </dsp:sp>
    <dsp:sp modelId="{D98271D4-B1F2-4682-AF27-D9C8E0440775}">
      <dsp:nvSpPr>
        <dsp:cNvPr id="0" name=""/>
        <dsp:cNvSpPr/>
      </dsp:nvSpPr>
      <dsp:spPr>
        <a:xfrm>
          <a:off x="1650645" y="0"/>
          <a:ext cx="1534934" cy="1551023"/>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bg1"/>
              </a:solidFill>
            </a:rPr>
            <a:t>Applications</a:t>
          </a:r>
          <a:endParaRPr lang="en-US" sz="1900" b="1" kern="1200" dirty="0">
            <a:solidFill>
              <a:schemeClr val="bg1"/>
            </a:solidFill>
          </a:endParaRPr>
        </a:p>
      </dsp:txBody>
      <dsp:txXfrm>
        <a:off x="1650645" y="0"/>
        <a:ext cx="1534934" cy="465306"/>
      </dsp:txXfrm>
    </dsp:sp>
    <dsp:sp modelId="{FAB57A2C-1531-4323-BCC2-0FF2F4635486}">
      <dsp:nvSpPr>
        <dsp:cNvPr id="0" name=""/>
        <dsp:cNvSpPr/>
      </dsp:nvSpPr>
      <dsp:spPr>
        <a:xfrm>
          <a:off x="1804138" y="465761"/>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Service Provisioning</a:t>
          </a:r>
          <a:endParaRPr lang="en-US" sz="1400" b="1" kern="1200" dirty="0">
            <a:solidFill>
              <a:schemeClr val="bg1"/>
            </a:solidFill>
          </a:endParaRPr>
        </a:p>
      </dsp:txBody>
      <dsp:txXfrm>
        <a:off x="1817835" y="479458"/>
        <a:ext cx="1200553" cy="440260"/>
      </dsp:txXfrm>
    </dsp:sp>
    <dsp:sp modelId="{5A4FE688-E390-45D0-B35D-99D48BE91F0D}">
      <dsp:nvSpPr>
        <dsp:cNvPr id="0" name=""/>
        <dsp:cNvSpPr/>
      </dsp:nvSpPr>
      <dsp:spPr>
        <a:xfrm>
          <a:off x="1804138" y="1005362"/>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Request Fix for Service </a:t>
          </a:r>
          <a:endParaRPr lang="en-US" sz="1400" b="1" kern="1200" dirty="0">
            <a:solidFill>
              <a:schemeClr val="bg1"/>
            </a:solidFill>
          </a:endParaRPr>
        </a:p>
      </dsp:txBody>
      <dsp:txXfrm>
        <a:off x="1817835" y="1019059"/>
        <a:ext cx="1200553" cy="440260"/>
      </dsp:txXfrm>
    </dsp:sp>
    <dsp:sp modelId="{EC312F17-8F14-41DE-87C7-BD626D0FED63}">
      <dsp:nvSpPr>
        <dsp:cNvPr id="0" name=""/>
        <dsp:cNvSpPr/>
      </dsp:nvSpPr>
      <dsp:spPr>
        <a:xfrm>
          <a:off x="3300699" y="0"/>
          <a:ext cx="1534934" cy="1551023"/>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1" kern="1200" dirty="0" smtClean="0">
              <a:solidFill>
                <a:schemeClr val="bg1"/>
              </a:solidFill>
            </a:rPr>
            <a:t>Users</a:t>
          </a:r>
          <a:endParaRPr lang="en-US" sz="1900" b="1" kern="1200" dirty="0">
            <a:solidFill>
              <a:schemeClr val="bg1"/>
            </a:solidFill>
          </a:endParaRPr>
        </a:p>
      </dsp:txBody>
      <dsp:txXfrm>
        <a:off x="3300699" y="0"/>
        <a:ext cx="1534934" cy="465306"/>
      </dsp:txXfrm>
    </dsp:sp>
    <dsp:sp modelId="{A483957F-0058-4D71-B33C-480179B34288}">
      <dsp:nvSpPr>
        <dsp:cNvPr id="0" name=""/>
        <dsp:cNvSpPr/>
      </dsp:nvSpPr>
      <dsp:spPr>
        <a:xfrm>
          <a:off x="3454193" y="465761"/>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Access Requests</a:t>
          </a:r>
          <a:endParaRPr lang="en-US" sz="1400" b="1" kern="1200" dirty="0">
            <a:solidFill>
              <a:schemeClr val="bg1"/>
            </a:solidFill>
          </a:endParaRPr>
        </a:p>
      </dsp:txBody>
      <dsp:txXfrm>
        <a:off x="3467890" y="479458"/>
        <a:ext cx="1200553" cy="440260"/>
      </dsp:txXfrm>
    </dsp:sp>
    <dsp:sp modelId="{54943B04-4D8D-4F47-B17C-6421294134AD}">
      <dsp:nvSpPr>
        <dsp:cNvPr id="0" name=""/>
        <dsp:cNvSpPr/>
      </dsp:nvSpPr>
      <dsp:spPr>
        <a:xfrm>
          <a:off x="3454193" y="1005362"/>
          <a:ext cx="1227947" cy="467654"/>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solidFill>
            </a:rPr>
            <a:t>Request Quota Increase</a:t>
          </a:r>
          <a:endParaRPr lang="en-US" sz="1400" b="1" kern="1200" dirty="0">
            <a:solidFill>
              <a:schemeClr val="bg1"/>
            </a:solidFill>
          </a:endParaRPr>
        </a:p>
      </dsp:txBody>
      <dsp:txXfrm>
        <a:off x="3467890" y="1019059"/>
        <a:ext cx="1200553" cy="440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E3FCE-FA1F-4754-99CD-A602DFC721BC}">
      <dsp:nvSpPr>
        <dsp:cNvPr id="0" name=""/>
        <dsp:cNvSpPr/>
      </dsp:nvSpPr>
      <dsp:spPr>
        <a:xfrm>
          <a:off x="2322" y="0"/>
          <a:ext cx="694162" cy="310599"/>
        </a:xfrm>
        <a:prstGeom prst="roundRect">
          <a:avLst>
            <a:gd name="adj" fmla="val 10000"/>
          </a:avLst>
        </a:prstGeom>
        <a:solidFill>
          <a:schemeClr val="bg2">
            <a:lumMod val="75000"/>
          </a:schemeClr>
        </a:solidFill>
        <a:ln w="9525" cap="flat" cmpd="sng" algn="ctr">
          <a:no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Review</a:t>
          </a:r>
          <a:endParaRPr lang="en-US" sz="1200" b="1" kern="1200" dirty="0">
            <a:solidFill>
              <a:schemeClr val="tx1"/>
            </a:solidFill>
          </a:endParaRPr>
        </a:p>
      </dsp:txBody>
      <dsp:txXfrm>
        <a:off x="11419" y="9097"/>
        <a:ext cx="675968" cy="292405"/>
      </dsp:txXfrm>
    </dsp:sp>
    <dsp:sp modelId="{1BE1FD19-3185-42F6-A7D0-0666388F3FEF}">
      <dsp:nvSpPr>
        <dsp:cNvPr id="0" name=""/>
        <dsp:cNvSpPr/>
      </dsp:nvSpPr>
      <dsp:spPr>
        <a:xfrm>
          <a:off x="765900" y="69223"/>
          <a:ext cx="147162"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b="1" kern="1200">
            <a:solidFill>
              <a:schemeClr val="bg1"/>
            </a:solidFill>
          </a:endParaRPr>
        </a:p>
      </dsp:txBody>
      <dsp:txXfrm>
        <a:off x="765900" y="103653"/>
        <a:ext cx="103013" cy="103292"/>
      </dsp:txXfrm>
    </dsp:sp>
    <dsp:sp modelId="{FD6B9D8E-1E16-4432-9666-60BDD5856CDB}">
      <dsp:nvSpPr>
        <dsp:cNvPr id="0" name=""/>
        <dsp:cNvSpPr/>
      </dsp:nvSpPr>
      <dsp:spPr>
        <a:xfrm>
          <a:off x="974149" y="0"/>
          <a:ext cx="694162" cy="310599"/>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Runbook</a:t>
          </a:r>
          <a:endParaRPr lang="en-US" sz="1200" b="1" kern="1200" dirty="0">
            <a:solidFill>
              <a:schemeClr val="bg1"/>
            </a:solidFill>
          </a:endParaRPr>
        </a:p>
      </dsp:txBody>
      <dsp:txXfrm>
        <a:off x="983246" y="9097"/>
        <a:ext cx="675968" cy="292405"/>
      </dsp:txXfrm>
    </dsp:sp>
    <dsp:sp modelId="{7BD4B743-EA8A-4561-A383-1C176C102627}">
      <dsp:nvSpPr>
        <dsp:cNvPr id="0" name=""/>
        <dsp:cNvSpPr/>
      </dsp:nvSpPr>
      <dsp:spPr>
        <a:xfrm>
          <a:off x="1738308" y="69223"/>
          <a:ext cx="148393"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b="1" kern="1200">
            <a:solidFill>
              <a:schemeClr val="bg1"/>
            </a:solidFill>
          </a:endParaRPr>
        </a:p>
      </dsp:txBody>
      <dsp:txXfrm>
        <a:off x="1738308" y="103653"/>
        <a:ext cx="103875" cy="103292"/>
      </dsp:txXfrm>
    </dsp:sp>
    <dsp:sp modelId="{7DCC8089-965B-4EA8-8192-C0805E7C239E}">
      <dsp:nvSpPr>
        <dsp:cNvPr id="0" name=""/>
        <dsp:cNvSpPr/>
      </dsp:nvSpPr>
      <dsp:spPr>
        <a:xfrm>
          <a:off x="1948298" y="0"/>
          <a:ext cx="694162" cy="310599"/>
        </a:xfrm>
        <a:prstGeom prst="roundRect">
          <a:avLst>
            <a:gd name="adj" fmla="val 10000"/>
          </a:avLst>
        </a:prstGeom>
        <a:gradFill rotWithShape="0">
          <a:gsLst>
            <a:gs pos="0">
              <a:schemeClr val="bg2">
                <a:lumMod val="50000"/>
              </a:schemeClr>
            </a:gs>
            <a:gs pos="80000">
              <a:schemeClr val="bg2"/>
            </a:gs>
            <a:gs pos="100000">
              <a:schemeClr val="bg2"/>
            </a:gs>
          </a:gsLst>
          <a:lin ang="16200000" scaled="0"/>
        </a:gradFill>
        <a:ln w="9525" cap="flat" cmpd="sng" algn="ctr">
          <a:no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Email</a:t>
          </a:r>
          <a:endParaRPr lang="en-US" sz="1200" b="1" kern="1200" dirty="0">
            <a:solidFill>
              <a:schemeClr val="tx1"/>
            </a:solidFill>
          </a:endParaRPr>
        </a:p>
      </dsp:txBody>
      <dsp:txXfrm>
        <a:off x="1957395" y="9097"/>
        <a:ext cx="675968" cy="2924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E3FCE-FA1F-4754-99CD-A602DFC721BC}">
      <dsp:nvSpPr>
        <dsp:cNvPr id="0" name=""/>
        <dsp:cNvSpPr/>
      </dsp:nvSpPr>
      <dsp:spPr>
        <a:xfrm>
          <a:off x="2322" y="0"/>
          <a:ext cx="694163" cy="359260"/>
        </a:xfrm>
        <a:prstGeom prst="roundRect">
          <a:avLst>
            <a:gd name="adj" fmla="val 10000"/>
          </a:avLst>
        </a:prstGeom>
        <a:solidFill>
          <a:schemeClr val="bg2">
            <a:lumMod val="50000"/>
          </a:schemeClr>
        </a:solidFill>
        <a:ln w="9525" cap="flat" cmpd="sng" algn="ctr">
          <a:no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Review</a:t>
          </a:r>
          <a:endParaRPr lang="en-US" sz="1200" b="1" kern="1200" dirty="0">
            <a:solidFill>
              <a:schemeClr val="tx1"/>
            </a:solidFill>
          </a:endParaRPr>
        </a:p>
      </dsp:txBody>
      <dsp:txXfrm>
        <a:off x="12844" y="10522"/>
        <a:ext cx="673119" cy="338216"/>
      </dsp:txXfrm>
    </dsp:sp>
    <dsp:sp modelId="{1BE1FD19-3185-42F6-A7D0-0666388F3FEF}">
      <dsp:nvSpPr>
        <dsp:cNvPr id="0" name=""/>
        <dsp:cNvSpPr/>
      </dsp:nvSpPr>
      <dsp:spPr>
        <a:xfrm>
          <a:off x="765901" y="93553"/>
          <a:ext cx="147162"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765901" y="127983"/>
        <a:ext cx="103013" cy="103292"/>
      </dsp:txXfrm>
    </dsp:sp>
    <dsp:sp modelId="{FD6B9D8E-1E16-4432-9666-60BDD5856CDB}">
      <dsp:nvSpPr>
        <dsp:cNvPr id="0" name=""/>
        <dsp:cNvSpPr/>
      </dsp:nvSpPr>
      <dsp:spPr>
        <a:xfrm>
          <a:off x="974150" y="0"/>
          <a:ext cx="694163" cy="359260"/>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Runbook</a:t>
          </a:r>
          <a:endParaRPr lang="en-US" sz="1200" b="1" kern="1200" dirty="0">
            <a:solidFill>
              <a:schemeClr val="bg1"/>
            </a:solidFill>
          </a:endParaRPr>
        </a:p>
      </dsp:txBody>
      <dsp:txXfrm>
        <a:off x="984672" y="10522"/>
        <a:ext cx="673119" cy="338216"/>
      </dsp:txXfrm>
    </dsp:sp>
    <dsp:sp modelId="{7BD4B743-EA8A-4561-A383-1C176C102627}">
      <dsp:nvSpPr>
        <dsp:cNvPr id="0" name=""/>
        <dsp:cNvSpPr/>
      </dsp:nvSpPr>
      <dsp:spPr>
        <a:xfrm>
          <a:off x="1737730" y="93553"/>
          <a:ext cx="147162"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1737730" y="127983"/>
        <a:ext cx="103013" cy="103292"/>
      </dsp:txXfrm>
    </dsp:sp>
    <dsp:sp modelId="{7DCC8089-965B-4EA8-8192-C0805E7C239E}">
      <dsp:nvSpPr>
        <dsp:cNvPr id="0" name=""/>
        <dsp:cNvSpPr/>
      </dsp:nvSpPr>
      <dsp:spPr>
        <a:xfrm>
          <a:off x="1945979" y="0"/>
          <a:ext cx="694163" cy="359260"/>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Email</a:t>
          </a:r>
          <a:endParaRPr lang="en-US" sz="1200" b="1" kern="1200" dirty="0">
            <a:solidFill>
              <a:schemeClr val="tx1"/>
            </a:solidFill>
          </a:endParaRPr>
        </a:p>
      </dsp:txBody>
      <dsp:txXfrm>
        <a:off x="1956501" y="10522"/>
        <a:ext cx="673119" cy="3382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E3FCE-FA1F-4754-99CD-A602DFC721BC}">
      <dsp:nvSpPr>
        <dsp:cNvPr id="0" name=""/>
        <dsp:cNvSpPr/>
      </dsp:nvSpPr>
      <dsp:spPr>
        <a:xfrm>
          <a:off x="2322" y="0"/>
          <a:ext cx="694162" cy="359260"/>
        </a:xfrm>
        <a:prstGeom prst="roundRect">
          <a:avLst>
            <a:gd name="adj" fmla="val 10000"/>
          </a:avLst>
        </a:prstGeom>
        <a:solidFill>
          <a:schemeClr val="bg2">
            <a:lumMod val="25000"/>
          </a:schemeClr>
        </a:solidFill>
        <a:ln w="9525" cap="flat" cmpd="sng" algn="ctr">
          <a:no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Review</a:t>
          </a:r>
          <a:endParaRPr lang="en-US" sz="1200" b="1" kern="1200" dirty="0">
            <a:solidFill>
              <a:schemeClr val="tx1"/>
            </a:solidFill>
          </a:endParaRPr>
        </a:p>
      </dsp:txBody>
      <dsp:txXfrm>
        <a:off x="12844" y="10522"/>
        <a:ext cx="673118" cy="338216"/>
      </dsp:txXfrm>
    </dsp:sp>
    <dsp:sp modelId="{1BE1FD19-3185-42F6-A7D0-0666388F3FEF}">
      <dsp:nvSpPr>
        <dsp:cNvPr id="0" name=""/>
        <dsp:cNvSpPr/>
      </dsp:nvSpPr>
      <dsp:spPr>
        <a:xfrm>
          <a:off x="765900" y="93553"/>
          <a:ext cx="147162"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765900" y="127983"/>
        <a:ext cx="103013" cy="103292"/>
      </dsp:txXfrm>
    </dsp:sp>
    <dsp:sp modelId="{FD6B9D8E-1E16-4432-9666-60BDD5856CDB}">
      <dsp:nvSpPr>
        <dsp:cNvPr id="0" name=""/>
        <dsp:cNvSpPr/>
      </dsp:nvSpPr>
      <dsp:spPr>
        <a:xfrm>
          <a:off x="974149" y="0"/>
          <a:ext cx="694162" cy="359260"/>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Runbook</a:t>
          </a:r>
          <a:endParaRPr lang="en-US" sz="1200" b="1" kern="1200" dirty="0">
            <a:solidFill>
              <a:schemeClr val="bg1"/>
            </a:solidFill>
          </a:endParaRPr>
        </a:p>
      </dsp:txBody>
      <dsp:txXfrm>
        <a:off x="984671" y="10522"/>
        <a:ext cx="673118" cy="338216"/>
      </dsp:txXfrm>
    </dsp:sp>
    <dsp:sp modelId="{7BD4B743-EA8A-4561-A383-1C176C102627}">
      <dsp:nvSpPr>
        <dsp:cNvPr id="0" name=""/>
        <dsp:cNvSpPr/>
      </dsp:nvSpPr>
      <dsp:spPr>
        <a:xfrm>
          <a:off x="1738308" y="93553"/>
          <a:ext cx="148393" cy="172152"/>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1738308" y="127983"/>
        <a:ext cx="103875" cy="103292"/>
      </dsp:txXfrm>
    </dsp:sp>
    <dsp:sp modelId="{7DCC8089-965B-4EA8-8192-C0805E7C239E}">
      <dsp:nvSpPr>
        <dsp:cNvPr id="0" name=""/>
        <dsp:cNvSpPr/>
      </dsp:nvSpPr>
      <dsp:spPr>
        <a:xfrm>
          <a:off x="1948298" y="0"/>
          <a:ext cx="694162" cy="359260"/>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rPr>
            <a:t>Email</a:t>
          </a:r>
          <a:endParaRPr lang="en-US" sz="1200" b="1" kern="1200" dirty="0">
            <a:solidFill>
              <a:schemeClr val="tx1"/>
            </a:solidFill>
          </a:endParaRPr>
        </a:p>
      </dsp:txBody>
      <dsp:txXfrm>
        <a:off x="1958820" y="10522"/>
        <a:ext cx="673118" cy="3382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DE3FCE-FA1F-4754-99CD-A602DFC721BC}">
      <dsp:nvSpPr>
        <dsp:cNvPr id="0" name=""/>
        <dsp:cNvSpPr/>
      </dsp:nvSpPr>
      <dsp:spPr>
        <a:xfrm>
          <a:off x="2241" y="0"/>
          <a:ext cx="670019" cy="380767"/>
        </a:xfrm>
        <a:prstGeom prst="roundRect">
          <a:avLst>
            <a:gd name="adj" fmla="val 10000"/>
          </a:avLst>
        </a:prstGeom>
        <a:gradFill rotWithShape="0">
          <a:gsLst>
            <a:gs pos="0">
              <a:schemeClr val="accent2">
                <a:shade val="51000"/>
                <a:satMod val="130000"/>
                <a:lumMod val="90000"/>
                <a:lumOff val="10000"/>
              </a:schemeClr>
            </a:gs>
            <a:gs pos="80000">
              <a:schemeClr val="accent2">
                <a:shade val="93000"/>
                <a:satMod val="130000"/>
                <a:lumMod val="90000"/>
                <a:lumOff val="10000"/>
              </a:schemeClr>
            </a:gs>
            <a:gs pos="100000">
              <a:schemeClr val="accent2">
                <a:shade val="94000"/>
                <a:satMod val="135000"/>
                <a:lumMod val="90000"/>
                <a:lumOff val="10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rPr>
            <a:t>Review</a:t>
          </a:r>
          <a:endParaRPr lang="en-US" sz="1100" b="1" kern="1200" dirty="0">
            <a:solidFill>
              <a:schemeClr val="tx1"/>
            </a:solidFill>
          </a:endParaRPr>
        </a:p>
      </dsp:txBody>
      <dsp:txXfrm>
        <a:off x="13393" y="11152"/>
        <a:ext cx="647715" cy="358463"/>
      </dsp:txXfrm>
    </dsp:sp>
    <dsp:sp modelId="{1BE1FD19-3185-42F6-A7D0-0666388F3FEF}">
      <dsp:nvSpPr>
        <dsp:cNvPr id="0" name=""/>
        <dsp:cNvSpPr/>
      </dsp:nvSpPr>
      <dsp:spPr>
        <a:xfrm>
          <a:off x="739263" y="107301"/>
          <a:ext cx="142044" cy="166164"/>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739263" y="140534"/>
        <a:ext cx="99431" cy="99698"/>
      </dsp:txXfrm>
    </dsp:sp>
    <dsp:sp modelId="{FD6B9D8E-1E16-4432-9666-60BDD5856CDB}">
      <dsp:nvSpPr>
        <dsp:cNvPr id="0" name=""/>
        <dsp:cNvSpPr/>
      </dsp:nvSpPr>
      <dsp:spPr>
        <a:xfrm>
          <a:off x="940269" y="0"/>
          <a:ext cx="670019" cy="380767"/>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bg1"/>
              </a:solidFill>
            </a:rPr>
            <a:t>Runbook</a:t>
          </a:r>
          <a:endParaRPr lang="en-US" sz="1100" b="1" kern="1200" dirty="0">
            <a:solidFill>
              <a:schemeClr val="bg1"/>
            </a:solidFill>
          </a:endParaRPr>
        </a:p>
      </dsp:txBody>
      <dsp:txXfrm>
        <a:off x="951421" y="11152"/>
        <a:ext cx="647715" cy="358463"/>
      </dsp:txXfrm>
    </dsp:sp>
    <dsp:sp modelId="{7BD4B743-EA8A-4561-A383-1C176C102627}">
      <dsp:nvSpPr>
        <dsp:cNvPr id="0" name=""/>
        <dsp:cNvSpPr/>
      </dsp:nvSpPr>
      <dsp:spPr>
        <a:xfrm>
          <a:off x="1677290" y="107301"/>
          <a:ext cx="142044" cy="166164"/>
        </a:xfrm>
        <a:prstGeom prst="rightArrow">
          <a:avLst>
            <a:gd name="adj1" fmla="val 60000"/>
            <a:gd name="adj2" fmla="val 5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b="1" kern="1200">
            <a:solidFill>
              <a:schemeClr val="bg1"/>
            </a:solidFill>
          </a:endParaRPr>
        </a:p>
      </dsp:txBody>
      <dsp:txXfrm>
        <a:off x="1677290" y="140534"/>
        <a:ext cx="99431" cy="99698"/>
      </dsp:txXfrm>
    </dsp:sp>
    <dsp:sp modelId="{7DCC8089-965B-4EA8-8192-C0805E7C239E}">
      <dsp:nvSpPr>
        <dsp:cNvPr id="0" name=""/>
        <dsp:cNvSpPr/>
      </dsp:nvSpPr>
      <dsp:spPr>
        <a:xfrm>
          <a:off x="1878296" y="0"/>
          <a:ext cx="670019" cy="380767"/>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rPr>
            <a:t>Email</a:t>
          </a:r>
          <a:endParaRPr lang="en-US" sz="1100" b="1" kern="1200" dirty="0">
            <a:solidFill>
              <a:schemeClr val="tx1"/>
            </a:solidFill>
          </a:endParaRPr>
        </a:p>
      </dsp:txBody>
      <dsp:txXfrm>
        <a:off x="1889448" y="11152"/>
        <a:ext cx="647715" cy="35846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949594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3740432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1317413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8/31/2011 4:58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15</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42552068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3144662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2717972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18249206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18249206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8/31/2011 4:58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solidFill>
                <a:prstClr val="black"/>
              </a:solidFill>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6</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244580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3005164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indent="0">
              <a:buFontTx/>
              <a:buNone/>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25400960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7663" y="2265473"/>
            <a:ext cx="7683913"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727662" y="4703873"/>
            <a:ext cx="7683914"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728908436"/>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1869636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2526920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86607672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97850098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33169111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0066010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7224108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3331359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9436" y="1447799"/>
            <a:ext cx="8363938"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3488150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9436" y="1447801"/>
            <a:ext cx="4115872" cy="2129814"/>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7501" y="1447801"/>
            <a:ext cx="4115872" cy="2129814"/>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0801148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855893"/>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855893"/>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268212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13262920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4485432"/>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349122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304930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8738532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37775052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image" Target="../media/image6.png"/><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image" Target="../media/image5.jpe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theme" Target="../theme/theme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8363937"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00869789"/>
      </p:ext>
    </p:extLst>
  </p:cSld>
  <p:clrMap bg1="dk1" tx1="lt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1"/>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1"/>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1"/>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1"/>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18" Type="http://schemas.microsoft.com/office/2007/relationships/diagramDrawing" Target="../diagrams/drawing3.xml"/><Relationship Id="rId26" Type="http://schemas.openxmlformats.org/officeDocument/2006/relationships/diagramQuickStyle" Target="../diagrams/quickStyle5.xml"/><Relationship Id="rId39" Type="http://schemas.openxmlformats.org/officeDocument/2006/relationships/image" Target="../media/image46.png"/><Relationship Id="rId3" Type="http://schemas.openxmlformats.org/officeDocument/2006/relationships/image" Target="../media/image35.png"/><Relationship Id="rId21" Type="http://schemas.openxmlformats.org/officeDocument/2006/relationships/diagramQuickStyle" Target="../diagrams/quickStyle4.xml"/><Relationship Id="rId34" Type="http://schemas.openxmlformats.org/officeDocument/2006/relationships/image" Target="../media/image41.png"/><Relationship Id="rId42" Type="http://schemas.openxmlformats.org/officeDocument/2006/relationships/image" Target="../media/image49.png"/><Relationship Id="rId7" Type="http://schemas.openxmlformats.org/officeDocument/2006/relationships/diagramColors" Target="../diagrams/colors1.xml"/><Relationship Id="rId12" Type="http://schemas.openxmlformats.org/officeDocument/2006/relationships/diagramColors" Target="../diagrams/colors2.xml"/><Relationship Id="rId17" Type="http://schemas.openxmlformats.org/officeDocument/2006/relationships/diagramColors" Target="../diagrams/colors3.xml"/><Relationship Id="rId25" Type="http://schemas.openxmlformats.org/officeDocument/2006/relationships/diagramLayout" Target="../diagrams/layout5.xml"/><Relationship Id="rId33" Type="http://schemas.openxmlformats.org/officeDocument/2006/relationships/image" Target="../media/image40.png"/><Relationship Id="rId38" Type="http://schemas.openxmlformats.org/officeDocument/2006/relationships/image" Target="../media/image45.png"/><Relationship Id="rId2" Type="http://schemas.openxmlformats.org/officeDocument/2006/relationships/notesSlide" Target="../notesSlides/notesSlide11.xml"/><Relationship Id="rId16" Type="http://schemas.openxmlformats.org/officeDocument/2006/relationships/diagramQuickStyle" Target="../diagrams/quickStyle3.xml"/><Relationship Id="rId20" Type="http://schemas.openxmlformats.org/officeDocument/2006/relationships/diagramLayout" Target="../diagrams/layout4.xml"/><Relationship Id="rId29" Type="http://schemas.openxmlformats.org/officeDocument/2006/relationships/image" Target="../media/image36.png"/><Relationship Id="rId41"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24" Type="http://schemas.openxmlformats.org/officeDocument/2006/relationships/diagramData" Target="../diagrams/data5.xml"/><Relationship Id="rId32" Type="http://schemas.openxmlformats.org/officeDocument/2006/relationships/image" Target="../media/image39.png"/><Relationship Id="rId37" Type="http://schemas.openxmlformats.org/officeDocument/2006/relationships/image" Target="../media/image44.png"/><Relationship Id="rId40" Type="http://schemas.openxmlformats.org/officeDocument/2006/relationships/image" Target="../media/image47.png"/><Relationship Id="rId5" Type="http://schemas.openxmlformats.org/officeDocument/2006/relationships/diagramLayout" Target="../diagrams/layout1.xml"/><Relationship Id="rId15" Type="http://schemas.openxmlformats.org/officeDocument/2006/relationships/diagramLayout" Target="../diagrams/layout3.xml"/><Relationship Id="rId23" Type="http://schemas.microsoft.com/office/2007/relationships/diagramDrawing" Target="../diagrams/drawing4.xml"/><Relationship Id="rId28" Type="http://schemas.microsoft.com/office/2007/relationships/diagramDrawing" Target="../diagrams/drawing5.xml"/><Relationship Id="rId36" Type="http://schemas.openxmlformats.org/officeDocument/2006/relationships/image" Target="../media/image43.png"/><Relationship Id="rId10" Type="http://schemas.openxmlformats.org/officeDocument/2006/relationships/diagramLayout" Target="../diagrams/layout2.xml"/><Relationship Id="rId19" Type="http://schemas.openxmlformats.org/officeDocument/2006/relationships/diagramData" Target="../diagrams/data4.xml"/><Relationship Id="rId31" Type="http://schemas.openxmlformats.org/officeDocument/2006/relationships/image" Target="../media/image38.png"/><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diagramData" Target="../diagrams/data3.xml"/><Relationship Id="rId22" Type="http://schemas.openxmlformats.org/officeDocument/2006/relationships/diagramColors" Target="../diagrams/colors4.xml"/><Relationship Id="rId27" Type="http://schemas.openxmlformats.org/officeDocument/2006/relationships/diagramColors" Target="../diagrams/colors5.xml"/><Relationship Id="rId30" Type="http://schemas.openxmlformats.org/officeDocument/2006/relationships/image" Target="../media/image37.png"/><Relationship Id="rId35" Type="http://schemas.openxmlformats.org/officeDocument/2006/relationships/image" Target="../media/image42.png"/><Relationship Id="rId43" Type="http://schemas.openxmlformats.org/officeDocument/2006/relationships/image" Target="../media/image50.png"/></Relationships>
</file>

<file path=ppt/slides/_rels/slide1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6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3" Type="http://schemas.openxmlformats.org/officeDocument/2006/relationships/image" Target="../media/image35.png"/><Relationship Id="rId21" Type="http://schemas.openxmlformats.org/officeDocument/2006/relationships/image" Target="../media/image63.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5" Type="http://schemas.openxmlformats.org/officeDocument/2006/relationships/image" Target="../media/image67.png"/><Relationship Id="rId2" Type="http://schemas.openxmlformats.org/officeDocument/2006/relationships/notesSlide" Target="../notesSlides/notesSlide16.xml"/><Relationship Id="rId16" Type="http://schemas.openxmlformats.org/officeDocument/2006/relationships/image" Target="../media/image48.png"/><Relationship Id="rId20"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24" Type="http://schemas.openxmlformats.org/officeDocument/2006/relationships/image" Target="../media/image66.png"/><Relationship Id="rId5" Type="http://schemas.openxmlformats.org/officeDocument/2006/relationships/image" Target="../media/image37.png"/><Relationship Id="rId15" Type="http://schemas.openxmlformats.org/officeDocument/2006/relationships/image" Target="../media/image47.png"/><Relationship Id="rId23" Type="http://schemas.openxmlformats.org/officeDocument/2006/relationships/image" Target="../media/image65.png"/><Relationship Id="rId10" Type="http://schemas.openxmlformats.org/officeDocument/2006/relationships/image" Target="../media/image42.png"/><Relationship Id="rId19" Type="http://schemas.openxmlformats.org/officeDocument/2006/relationships/image" Target="../media/image61.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 Id="rId22" Type="http://schemas.openxmlformats.org/officeDocument/2006/relationships/image" Target="../media/image64.png"/></Relationships>
</file>

<file path=ppt/slides/_rels/slide1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68.png"/><Relationship Id="rId7" Type="http://schemas.openxmlformats.org/officeDocument/2006/relationships/image" Target="../media/image72.jpeg"/><Relationship Id="rId12" Type="http://schemas.openxmlformats.org/officeDocument/2006/relationships/image" Target="../media/image7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5.png"/><Relationship Id="rId5" Type="http://schemas.openxmlformats.org/officeDocument/2006/relationships/image" Target="../media/image70.png"/><Relationship Id="rId10" Type="http://schemas.openxmlformats.org/officeDocument/2006/relationships/image" Target="../media/image74.png"/><Relationship Id="rId4" Type="http://schemas.openxmlformats.org/officeDocument/2006/relationships/image" Target="../media/image69.png"/><Relationship Id="rId9" Type="http://schemas.openxmlformats.org/officeDocument/2006/relationships/image" Target="../media/image7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7.png"/><Relationship Id="rId7"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1.png"/><Relationship Id="rId11" Type="http://schemas.openxmlformats.org/officeDocument/2006/relationships/image" Target="../media/image81.png"/><Relationship Id="rId5" Type="http://schemas.openxmlformats.org/officeDocument/2006/relationships/image" Target="../media/image18.png"/><Relationship Id="rId10" Type="http://schemas.openxmlformats.org/officeDocument/2006/relationships/image" Target="../media/image80.png"/><Relationship Id="rId4" Type="http://schemas.openxmlformats.org/officeDocument/2006/relationships/image" Target="../media/image78.png"/><Relationship Id="rId9" Type="http://schemas.openxmlformats.org/officeDocument/2006/relationships/image" Target="../media/image2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9.gif"/><Relationship Id="rId5" Type="http://schemas.openxmlformats.org/officeDocument/2006/relationships/image" Target="../media/image28.png"/><Relationship Id="rId4"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24.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527942" y="1336517"/>
            <a:ext cx="8364538" cy="4235450"/>
          </a:xfrm>
        </p:spPr>
        <p:txBody>
          <a:bodyPr/>
          <a:lstStyle/>
          <a:p>
            <a:r>
              <a:rPr lang="en-US" dirty="0" smtClean="0"/>
              <a:t>Incident SLA</a:t>
            </a:r>
          </a:p>
          <a:p>
            <a:r>
              <a:rPr lang="en-US" dirty="0" smtClean="0"/>
              <a:t>Parent / Child Work Items</a:t>
            </a:r>
          </a:p>
          <a:p>
            <a:r>
              <a:rPr lang="en-US" dirty="0" smtClean="0"/>
              <a:t>AD Connector Improvements</a:t>
            </a:r>
          </a:p>
          <a:p>
            <a:r>
              <a:rPr lang="en-US" dirty="0" smtClean="0"/>
              <a:t>PowerShell</a:t>
            </a:r>
          </a:p>
          <a:p>
            <a:r>
              <a:rPr lang="en-US" dirty="0" smtClean="0"/>
              <a:t>Subscription Infrastructure Improvements</a:t>
            </a:r>
          </a:p>
          <a:p>
            <a:r>
              <a:rPr lang="en-US" dirty="0" smtClean="0"/>
              <a:t>Parallel Activities</a:t>
            </a:r>
          </a:p>
          <a:p>
            <a:r>
              <a:rPr lang="en-US" dirty="0" smtClean="0"/>
              <a:t>Performance Improvements</a:t>
            </a:r>
          </a:p>
          <a:p>
            <a:r>
              <a:rPr lang="en-US" dirty="0" smtClean="0"/>
              <a:t>Bug Fixes</a:t>
            </a:r>
            <a:endParaRPr lang="en-US" dirty="0"/>
          </a:p>
        </p:txBody>
      </p:sp>
      <p:sp>
        <p:nvSpPr>
          <p:cNvPr id="6" name="Title 1"/>
          <p:cNvSpPr txBox="1">
            <a:spLocks/>
          </p:cNvSpPr>
          <p:nvPr/>
        </p:nvSpPr>
        <p:spPr>
          <a:xfrm>
            <a:off x="251520" y="125760"/>
            <a:ext cx="8640960" cy="1143000"/>
          </a:xfrm>
          <a:prstGeom prst="rect">
            <a:avLst/>
          </a:prstGeom>
        </p:spPr>
        <p:txBody>
          <a:bodyPr>
            <a:normAutofit fontScale="9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Service Manager 2012 – What’s Coming?</a:t>
            </a:r>
            <a:br>
              <a:rPr lang="en-US" dirty="0" smtClean="0"/>
            </a:br>
            <a:r>
              <a:rPr lang="en-US" dirty="0" smtClean="0">
                <a:solidFill>
                  <a:schemeClr val="accent2"/>
                </a:solidFill>
              </a:rPr>
              <a:t>Your Feedback -&gt; Incremental Improvements</a:t>
            </a:r>
            <a:endParaRPr lang="en-US" dirty="0">
              <a:solidFill>
                <a:schemeClr val="accent2"/>
              </a:solidFill>
            </a:endParaRPr>
          </a:p>
        </p:txBody>
      </p:sp>
    </p:spTree>
    <p:custDataLst>
      <p:tags r:id="rId1"/>
    </p:custDataLst>
    <p:extLst>
      <p:ext uri="{BB962C8B-B14F-4D97-AF65-F5344CB8AC3E}">
        <p14:creationId xmlns:p14="http://schemas.microsoft.com/office/powerpoint/2010/main" val="2589162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567" y="5639852"/>
            <a:ext cx="153352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742724" y="990599"/>
            <a:ext cx="6323208" cy="657225"/>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b="1" dirty="0" smtClean="0">
                <a:solidFill>
                  <a:schemeClr val="bg1"/>
                </a:solidFill>
              </a:rPr>
              <a:t>Portal</a:t>
            </a:r>
            <a:r>
              <a:rPr lang="en-US" sz="2000" dirty="0" smtClean="0">
                <a:solidFill>
                  <a:schemeClr val="bg1"/>
                </a:solidFill>
              </a:rPr>
              <a:t>: Role-based Access, Self Service</a:t>
            </a:r>
            <a:endParaRPr lang="en-US" sz="2000" dirty="0">
              <a:solidFill>
                <a:schemeClr val="bg1"/>
              </a:solidFill>
            </a:endParaRPr>
          </a:p>
        </p:txBody>
      </p:sp>
      <p:sp>
        <p:nvSpPr>
          <p:cNvPr id="4" name="Can 3"/>
          <p:cNvSpPr/>
          <p:nvPr/>
        </p:nvSpPr>
        <p:spPr>
          <a:xfrm>
            <a:off x="227468" y="2274928"/>
            <a:ext cx="2172266" cy="2068472"/>
          </a:xfrm>
          <a:prstGeom prst="can">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b="1" dirty="0" smtClean="0">
                <a:solidFill>
                  <a:schemeClr val="tx1"/>
                </a:solidFill>
              </a:rPr>
              <a:t>CMDB</a:t>
            </a:r>
          </a:p>
          <a:p>
            <a:pPr algn="ctr"/>
            <a:endParaRPr lang="en-US" i="1" u="sng" dirty="0" smtClean="0">
              <a:solidFill>
                <a:schemeClr val="tx1"/>
              </a:solidFill>
            </a:endParaRPr>
          </a:p>
          <a:p>
            <a:pPr algn="ctr"/>
            <a:r>
              <a:rPr lang="en-US" i="1" u="sng" dirty="0" smtClean="0">
                <a:solidFill>
                  <a:schemeClr val="tx1"/>
                </a:solidFill>
              </a:rPr>
              <a:t>Models / Objects</a:t>
            </a:r>
            <a:r>
              <a:rPr lang="en-US" i="1" dirty="0" smtClean="0">
                <a:solidFill>
                  <a:schemeClr val="tx1"/>
                </a:solidFill>
              </a:rPr>
              <a:t>:</a:t>
            </a:r>
          </a:p>
          <a:p>
            <a:pPr algn="ctr"/>
            <a:r>
              <a:rPr lang="en-US" i="1" dirty="0" smtClean="0">
                <a:solidFill>
                  <a:schemeClr val="tx1"/>
                </a:solidFill>
              </a:rPr>
              <a:t>Quota, Access, Costs, Templates, VMs, Services, Clouds, Runbooks</a:t>
            </a:r>
          </a:p>
          <a:p>
            <a:pPr algn="ctr"/>
            <a:endParaRPr lang="en-US" dirty="0">
              <a:solidFill>
                <a:schemeClr val="tx1"/>
              </a:solidFill>
            </a:endParaRPr>
          </a:p>
        </p:txBody>
      </p:sp>
      <p:grpSp>
        <p:nvGrpSpPr>
          <p:cNvPr id="5" name="Group 4"/>
          <p:cNvGrpSpPr/>
          <p:nvPr/>
        </p:nvGrpSpPr>
        <p:grpSpPr>
          <a:xfrm>
            <a:off x="4343340" y="2893240"/>
            <a:ext cx="3029739" cy="1450160"/>
            <a:chOff x="3029465" y="2916195"/>
            <a:chExt cx="4368153" cy="914400"/>
          </a:xfrm>
          <a:solidFill>
            <a:schemeClr val="bg2">
              <a:lumMod val="40000"/>
              <a:lumOff val="60000"/>
            </a:schemeClr>
          </a:solidFill>
          <a:effectLst/>
        </p:grpSpPr>
        <p:sp>
          <p:nvSpPr>
            <p:cNvPr id="6" name="Rectangle 5"/>
            <p:cNvSpPr/>
            <p:nvPr/>
          </p:nvSpPr>
          <p:spPr>
            <a:xfrm>
              <a:off x="3029465" y="2916195"/>
              <a:ext cx="4368153" cy="914400"/>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b="1" dirty="0" smtClean="0">
                  <a:solidFill>
                    <a:schemeClr val="bg1"/>
                  </a:solidFill>
                </a:rPr>
                <a:t>Request Processing:</a:t>
              </a:r>
            </a:p>
            <a:p>
              <a:pPr algn="ctr"/>
              <a:r>
                <a:rPr lang="en-US" dirty="0">
                  <a:solidFill>
                    <a:schemeClr val="bg1"/>
                  </a:solidFill>
                </a:rPr>
                <a:t>Business </a:t>
              </a:r>
              <a:r>
                <a:rPr lang="en-US" dirty="0" smtClean="0">
                  <a:solidFill>
                    <a:schemeClr val="bg1"/>
                  </a:solidFill>
                </a:rPr>
                <a:t>process </a:t>
              </a:r>
              <a:r>
                <a:rPr lang="en-US" dirty="0">
                  <a:solidFill>
                    <a:schemeClr val="bg1"/>
                  </a:solidFill>
                </a:rPr>
                <a:t>WF </a:t>
              </a:r>
              <a:r>
                <a:rPr lang="en-US" dirty="0" smtClean="0">
                  <a:solidFill>
                    <a:schemeClr val="bg1"/>
                  </a:solidFill>
                </a:rPr>
                <a:t>engine</a:t>
              </a:r>
            </a:p>
            <a:p>
              <a:pPr algn="ctr"/>
              <a:r>
                <a:rPr lang="en-US" dirty="0" smtClean="0">
                  <a:solidFill>
                    <a:schemeClr val="bg1"/>
                  </a:solidFill>
                </a:rPr>
                <a:t> </a:t>
              </a:r>
              <a:endParaRPr lang="en-US" dirty="0">
                <a:solidFill>
                  <a:schemeClr val="bg1"/>
                </a:solidFill>
              </a:endParaRPr>
            </a:p>
            <a:p>
              <a:pPr algn="ctr"/>
              <a:endParaRPr lang="en-US" i="1" dirty="0" smtClean="0">
                <a:solidFill>
                  <a:schemeClr val="bg1"/>
                </a:solidFill>
              </a:endParaRPr>
            </a:p>
            <a:p>
              <a:pPr algn="ctr"/>
              <a:endParaRPr lang="en-US" i="1" dirty="0">
                <a:solidFill>
                  <a:schemeClr val="bg1"/>
                </a:solidFill>
              </a:endParaRPr>
            </a:p>
          </p:txBody>
        </p:sp>
        <p:pic>
          <p:nvPicPr>
            <p:cNvPr id="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1" y="3542307"/>
              <a:ext cx="1447799" cy="268244"/>
            </a:xfrm>
            <a:prstGeom prst="rect">
              <a:avLst/>
            </a:prstGeom>
            <a:gr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Rectangle 7"/>
          <p:cNvSpPr/>
          <p:nvPr/>
        </p:nvSpPr>
        <p:spPr>
          <a:xfrm>
            <a:off x="2742724" y="1730460"/>
            <a:ext cx="6323208" cy="703262"/>
          </a:xfrm>
          <a:prstGeom prst="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2000" b="1" dirty="0" smtClean="0">
                <a:solidFill>
                  <a:schemeClr val="bg1"/>
                </a:solidFill>
              </a:rPr>
              <a:t>Service Catalog</a:t>
            </a:r>
            <a:r>
              <a:rPr lang="en-US" sz="2000" dirty="0" smtClean="0">
                <a:solidFill>
                  <a:schemeClr val="bg1"/>
                </a:solidFill>
              </a:rPr>
              <a:t>: Service and Request Offerings</a:t>
            </a:r>
            <a:endParaRPr lang="en-US" sz="2000" dirty="0">
              <a:solidFill>
                <a:schemeClr val="bg1"/>
              </a:solidFill>
            </a:endParaRPr>
          </a:p>
        </p:txBody>
      </p:sp>
      <p:sp>
        <p:nvSpPr>
          <p:cNvPr id="10" name="Right Arrow 9"/>
          <p:cNvSpPr/>
          <p:nvPr/>
        </p:nvSpPr>
        <p:spPr>
          <a:xfrm>
            <a:off x="2399734" y="3483823"/>
            <a:ext cx="254352" cy="180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Down Arrow 10"/>
          <p:cNvSpPr/>
          <p:nvPr/>
        </p:nvSpPr>
        <p:spPr>
          <a:xfrm>
            <a:off x="5714702" y="2433723"/>
            <a:ext cx="135035" cy="461835"/>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000351" y="3497387"/>
            <a:ext cx="342989" cy="1800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736533" y="4815676"/>
            <a:ext cx="3544223" cy="1072729"/>
          </a:xfrm>
          <a:prstGeom prst="rect">
            <a:avLst/>
          </a:prstGeom>
          <a:ln/>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000" b="1" dirty="0" smtClean="0">
                <a:solidFill>
                  <a:schemeClr val="bg1"/>
                </a:solidFill>
              </a:rPr>
              <a:t>Orchestrator</a:t>
            </a:r>
            <a:r>
              <a:rPr lang="en-US" sz="2000" dirty="0" smtClean="0">
                <a:solidFill>
                  <a:schemeClr val="bg1"/>
                </a:solidFill>
              </a:rPr>
              <a:t>: IT process automation</a:t>
            </a:r>
          </a:p>
          <a:p>
            <a:pPr algn="ctr"/>
            <a:endParaRPr lang="en-US" dirty="0">
              <a:solidFill>
                <a:schemeClr val="bg1"/>
              </a:solidFill>
            </a:endParaRPr>
          </a:p>
        </p:txBody>
      </p:sp>
      <p:sp>
        <p:nvSpPr>
          <p:cNvPr id="14" name="Flowchart: Multidocument 13"/>
          <p:cNvSpPr/>
          <p:nvPr/>
        </p:nvSpPr>
        <p:spPr>
          <a:xfrm>
            <a:off x="6531496" y="4800601"/>
            <a:ext cx="841583" cy="904515"/>
          </a:xfrm>
          <a:prstGeom prst="flowChartMultidocument">
            <a:avLst/>
          </a:prstGeom>
          <a:ln/>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b="1" dirty="0">
                <a:solidFill>
                  <a:schemeClr val="bg1"/>
                </a:solidFill>
              </a:rPr>
              <a:t>Run books</a:t>
            </a:r>
          </a:p>
        </p:txBody>
      </p:sp>
      <p:sp>
        <p:nvSpPr>
          <p:cNvPr id="15" name="Left-Right Arrow 14"/>
          <p:cNvSpPr/>
          <p:nvPr/>
        </p:nvSpPr>
        <p:spPr>
          <a:xfrm>
            <a:off x="6286946" y="5097454"/>
            <a:ext cx="228660" cy="180000"/>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Rounded Rectangle 18"/>
          <p:cNvSpPr/>
          <p:nvPr/>
        </p:nvSpPr>
        <p:spPr>
          <a:xfrm>
            <a:off x="2736533" y="6096001"/>
            <a:ext cx="1028968" cy="521043"/>
          </a:xfrm>
          <a:prstGeom prst="roundRect">
            <a:avLst/>
          </a:prstGeom>
          <a:ln/>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b="1" dirty="0" smtClean="0">
                <a:solidFill>
                  <a:schemeClr val="bg1"/>
                </a:solidFill>
              </a:rPr>
              <a:t>OM</a:t>
            </a:r>
            <a:endParaRPr lang="en-US" sz="2000" b="1" dirty="0">
              <a:solidFill>
                <a:schemeClr val="bg1"/>
              </a:solidFill>
            </a:endParaRPr>
          </a:p>
        </p:txBody>
      </p:sp>
      <p:sp>
        <p:nvSpPr>
          <p:cNvPr id="20" name="Rounded Rectangle 19"/>
          <p:cNvSpPr/>
          <p:nvPr/>
        </p:nvSpPr>
        <p:spPr>
          <a:xfrm>
            <a:off x="5001909" y="6083643"/>
            <a:ext cx="1278848" cy="533400"/>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dirty="0">
                <a:solidFill>
                  <a:schemeClr val="bg1"/>
                </a:solidFill>
              </a:rPr>
              <a:t>Other IT </a:t>
            </a:r>
            <a:r>
              <a:rPr lang="en-US" b="1" dirty="0" smtClean="0">
                <a:solidFill>
                  <a:schemeClr val="bg1"/>
                </a:solidFill>
              </a:rPr>
              <a:t>Systems</a:t>
            </a:r>
            <a:endParaRPr lang="en-US" b="1" dirty="0">
              <a:solidFill>
                <a:schemeClr val="bg1"/>
              </a:solidFill>
            </a:endParaRPr>
          </a:p>
        </p:txBody>
      </p:sp>
      <p:sp>
        <p:nvSpPr>
          <p:cNvPr id="21" name="Rounded Rectangle 20"/>
          <p:cNvSpPr/>
          <p:nvPr/>
        </p:nvSpPr>
        <p:spPr>
          <a:xfrm>
            <a:off x="3830455" y="6096001"/>
            <a:ext cx="1086133" cy="521043"/>
          </a:xfrm>
          <a:prstGeom prst="round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bg1"/>
                </a:solidFill>
              </a:rPr>
              <a:t>VMM</a:t>
            </a:r>
          </a:p>
        </p:txBody>
      </p:sp>
      <p:sp>
        <p:nvSpPr>
          <p:cNvPr id="22" name="Right Brace 21"/>
          <p:cNvSpPr/>
          <p:nvPr/>
        </p:nvSpPr>
        <p:spPr>
          <a:xfrm rot="16200000">
            <a:off x="4130321" y="4072478"/>
            <a:ext cx="699655" cy="3880785"/>
          </a:xfrm>
          <a:prstGeom prst="rightBrace">
            <a:avLst>
              <a:gd name="adj1" fmla="val 57784"/>
              <a:gd name="adj2" fmla="val 50138"/>
            </a:avLst>
          </a:prstGeom>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bg1"/>
              </a:solidFill>
            </a:endParaRPr>
          </a:p>
        </p:txBody>
      </p:sp>
      <p:sp>
        <p:nvSpPr>
          <p:cNvPr id="23" name="Rounded Rectangle 22"/>
          <p:cNvSpPr/>
          <p:nvPr/>
        </p:nvSpPr>
        <p:spPr>
          <a:xfrm>
            <a:off x="611560" y="4991069"/>
            <a:ext cx="1353674" cy="897337"/>
          </a:xfrm>
          <a:prstGeom prst="roundRect">
            <a:avLst/>
          </a:prstGeom>
          <a:gradFill>
            <a:gsLst>
              <a:gs pos="0">
                <a:schemeClr val="bg2">
                  <a:lumMod val="50000"/>
                </a:schemeClr>
              </a:gs>
              <a:gs pos="80000">
                <a:schemeClr val="bg2"/>
              </a:gs>
              <a:gs pos="100000">
                <a:schemeClr val="bg2"/>
              </a:gs>
            </a:gsLst>
            <a:lin ang="162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Connectors</a:t>
            </a:r>
            <a:endParaRPr lang="en-US" b="1" dirty="0">
              <a:solidFill>
                <a:schemeClr val="tx1"/>
              </a:solidFill>
            </a:endParaRPr>
          </a:p>
        </p:txBody>
      </p:sp>
      <p:sp>
        <p:nvSpPr>
          <p:cNvPr id="24" name="Left-Up Arrow 23"/>
          <p:cNvSpPr/>
          <p:nvPr/>
        </p:nvSpPr>
        <p:spPr>
          <a:xfrm flipH="1">
            <a:off x="1171881" y="6012871"/>
            <a:ext cx="1482205" cy="527973"/>
          </a:xfrm>
          <a:prstGeom prst="leftUpArrow">
            <a:avLst>
              <a:gd name="adj1" fmla="val 21392"/>
              <a:gd name="adj2" fmla="val 25000"/>
              <a:gd name="adj3" fmla="val 25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Up-Down Arrow 24"/>
          <p:cNvSpPr/>
          <p:nvPr/>
        </p:nvSpPr>
        <p:spPr>
          <a:xfrm>
            <a:off x="1225477" y="4409814"/>
            <a:ext cx="135035" cy="478593"/>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p:cNvSpPr/>
          <p:nvPr/>
        </p:nvSpPr>
        <p:spPr>
          <a:xfrm>
            <a:off x="921423" y="904875"/>
            <a:ext cx="743144" cy="742950"/>
          </a:xfrm>
          <a:prstGeom prst="flowChartMagneticDisk">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b="1" dirty="0" smtClean="0">
                <a:solidFill>
                  <a:schemeClr val="tx1"/>
                </a:solidFill>
              </a:rPr>
              <a:t>DW</a:t>
            </a:r>
            <a:endParaRPr lang="en-US" sz="2000" b="1" dirty="0">
              <a:solidFill>
                <a:schemeClr val="tx1"/>
              </a:solidFill>
            </a:endParaRPr>
          </a:p>
        </p:txBody>
      </p:sp>
      <p:sp>
        <p:nvSpPr>
          <p:cNvPr id="27" name="Up-Down Arrow 26"/>
          <p:cNvSpPr/>
          <p:nvPr/>
        </p:nvSpPr>
        <p:spPr>
          <a:xfrm>
            <a:off x="1225477" y="1741530"/>
            <a:ext cx="135035" cy="388168"/>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Up-Down Arrow 27"/>
          <p:cNvSpPr/>
          <p:nvPr/>
        </p:nvSpPr>
        <p:spPr>
          <a:xfrm>
            <a:off x="5711429" y="4347503"/>
            <a:ext cx="135035" cy="468175"/>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Up-Down Arrow 28"/>
          <p:cNvSpPr/>
          <p:nvPr/>
        </p:nvSpPr>
        <p:spPr>
          <a:xfrm>
            <a:off x="4859424" y="4353843"/>
            <a:ext cx="135035" cy="461835"/>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5486638" y="4038600"/>
            <a:ext cx="1006062" cy="369332"/>
          </a:xfrm>
          <a:prstGeom prst="rect">
            <a:avLst/>
          </a:prstGeom>
          <a:noFill/>
          <a:ln>
            <a:noFill/>
          </a:ln>
        </p:spPr>
        <p:txBody>
          <a:bodyPr wrap="square" rtlCol="0">
            <a:spAutoFit/>
          </a:bodyPr>
          <a:lstStyle/>
          <a:p>
            <a:r>
              <a:rPr lang="en-US" i="1" dirty="0" smtClean="0">
                <a:solidFill>
                  <a:schemeClr val="bg1"/>
                </a:solidFill>
              </a:rPr>
              <a:t>Invoke</a:t>
            </a:r>
            <a:endParaRPr lang="en-US" i="1" dirty="0">
              <a:solidFill>
                <a:schemeClr val="bg1"/>
              </a:solidFill>
            </a:endParaRPr>
          </a:p>
        </p:txBody>
      </p:sp>
      <p:sp>
        <p:nvSpPr>
          <p:cNvPr id="31" name="TextBox 30"/>
          <p:cNvSpPr txBox="1"/>
          <p:nvPr/>
        </p:nvSpPr>
        <p:spPr>
          <a:xfrm>
            <a:off x="4452152" y="4038600"/>
            <a:ext cx="1055952" cy="369332"/>
          </a:xfrm>
          <a:prstGeom prst="rect">
            <a:avLst/>
          </a:prstGeom>
          <a:noFill/>
          <a:ln>
            <a:noFill/>
          </a:ln>
        </p:spPr>
        <p:txBody>
          <a:bodyPr wrap="square" rtlCol="0">
            <a:spAutoFit/>
          </a:bodyPr>
          <a:lstStyle/>
          <a:p>
            <a:r>
              <a:rPr lang="en-US" i="1" dirty="0" smtClean="0">
                <a:solidFill>
                  <a:schemeClr val="bg1"/>
                </a:solidFill>
              </a:rPr>
              <a:t>Monitor</a:t>
            </a:r>
            <a:endParaRPr lang="en-US" i="1" dirty="0">
              <a:solidFill>
                <a:schemeClr val="bg1"/>
              </a:solidFill>
            </a:endParaRPr>
          </a:p>
        </p:txBody>
      </p:sp>
      <p:sp>
        <p:nvSpPr>
          <p:cNvPr id="32" name="Left-Right Arrow 31"/>
          <p:cNvSpPr/>
          <p:nvPr/>
        </p:nvSpPr>
        <p:spPr>
          <a:xfrm>
            <a:off x="1961195" y="5234777"/>
            <a:ext cx="692891" cy="180000"/>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3707904" y="5538718"/>
            <a:ext cx="2073873" cy="338554"/>
          </a:xfrm>
          <a:prstGeom prst="rect">
            <a:avLst/>
          </a:prstGeom>
          <a:noFill/>
          <a:ln>
            <a:noFill/>
          </a:ln>
        </p:spPr>
        <p:txBody>
          <a:bodyPr wrap="square" rtlCol="0">
            <a:spAutoFit/>
          </a:bodyPr>
          <a:lstStyle/>
          <a:p>
            <a:r>
              <a:rPr lang="en-US" sz="1600" i="1" dirty="0" smtClean="0">
                <a:solidFill>
                  <a:schemeClr val="bg1"/>
                </a:solidFill>
              </a:rPr>
              <a:t>Integration Packs</a:t>
            </a:r>
            <a:endParaRPr lang="en-US" sz="1600" i="1" dirty="0">
              <a:solidFill>
                <a:schemeClr val="bg1"/>
              </a:solidFill>
            </a:endParaRPr>
          </a:p>
        </p:txBody>
      </p:sp>
      <p:sp>
        <p:nvSpPr>
          <p:cNvPr id="34" name="Rectangle 33"/>
          <p:cNvSpPr/>
          <p:nvPr/>
        </p:nvSpPr>
        <p:spPr>
          <a:xfrm>
            <a:off x="6228184" y="3573016"/>
            <a:ext cx="1202573" cy="338554"/>
          </a:xfrm>
          <a:prstGeom prst="rect">
            <a:avLst/>
          </a:prstGeom>
          <a:ln>
            <a:noFill/>
          </a:ln>
        </p:spPr>
        <p:txBody>
          <a:bodyPr wrap="none">
            <a:spAutoFit/>
          </a:bodyPr>
          <a:lstStyle/>
          <a:p>
            <a:r>
              <a:rPr lang="en-US" sz="1600" i="1" dirty="0" smtClean="0">
                <a:solidFill>
                  <a:schemeClr val="bg1"/>
                </a:solidFill>
              </a:rPr>
              <a:t>WI activities</a:t>
            </a:r>
            <a:endParaRPr lang="en-US" sz="1600" i="1" dirty="0">
              <a:solidFill>
                <a:schemeClr val="bg1"/>
              </a:solidFill>
            </a:endParaRPr>
          </a:p>
        </p:txBody>
      </p:sp>
      <p:sp>
        <p:nvSpPr>
          <p:cNvPr id="35" name="Rounded Rectangle 34"/>
          <p:cNvSpPr/>
          <p:nvPr/>
        </p:nvSpPr>
        <p:spPr>
          <a:xfrm>
            <a:off x="7686363" y="3137366"/>
            <a:ext cx="1379568" cy="897337"/>
          </a:xfrm>
          <a:prstGeom prst="roundRect">
            <a:avLst/>
          </a:prstGeom>
          <a:gradFill>
            <a:gsLst>
              <a:gs pos="0">
                <a:schemeClr val="bg2">
                  <a:lumMod val="50000"/>
                </a:schemeClr>
              </a:gs>
              <a:gs pos="80000">
                <a:schemeClr val="bg2"/>
              </a:gs>
              <a:gs pos="100000">
                <a:schemeClr val="bg2"/>
              </a:gs>
            </a:gsLst>
            <a:lin ang="162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Notifications</a:t>
            </a:r>
          </a:p>
          <a:p>
            <a:pPr algn="ctr"/>
            <a:r>
              <a:rPr lang="en-US" sz="1600" dirty="0" smtClean="0">
                <a:solidFill>
                  <a:schemeClr val="tx1"/>
                </a:solidFill>
              </a:rPr>
              <a:t>Approvals</a:t>
            </a:r>
            <a:endParaRPr lang="en-US" sz="1600" dirty="0">
              <a:solidFill>
                <a:schemeClr val="tx1"/>
              </a:solidFill>
            </a:endParaRPr>
          </a:p>
        </p:txBody>
      </p:sp>
      <p:sp>
        <p:nvSpPr>
          <p:cNvPr id="36" name="Left-Right Arrow 35"/>
          <p:cNvSpPr/>
          <p:nvPr/>
        </p:nvSpPr>
        <p:spPr>
          <a:xfrm>
            <a:off x="7308304" y="3497386"/>
            <a:ext cx="378059" cy="180000"/>
          </a:xfrm>
          <a:prstGeom prst="lef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Rounded Rectangle 38"/>
          <p:cNvSpPr/>
          <p:nvPr/>
        </p:nvSpPr>
        <p:spPr bwMode="auto">
          <a:xfrm>
            <a:off x="25087" y="886903"/>
            <a:ext cx="2409522" cy="5957887"/>
          </a:xfrm>
          <a:prstGeom prst="roundRect">
            <a:avLst>
              <a:gd name="adj" fmla="val 10406"/>
            </a:avLst>
          </a:prstGeom>
          <a:ln>
            <a:noFill/>
            <a:headEnd type="none" w="med" len="med"/>
            <a:tailEnd type="none" w="med" len="med"/>
          </a:ln>
        </p:spPr>
        <p:style>
          <a:lnRef idx="1">
            <a:schemeClr val="accent1"/>
          </a:lnRef>
          <a:fillRef idx="1003">
            <a:schemeClr val="dk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u="sng" dirty="0">
                <a:solidFill>
                  <a:schemeClr val="bg1"/>
                </a:solidFill>
                <a:effectLst>
                  <a:outerShdw blurRad="50800" dist="38100" algn="l" rotWithShape="0">
                    <a:prstClr val="black">
                      <a:alpha val="40000"/>
                    </a:prstClr>
                  </a:outerShdw>
                </a:effectLst>
              </a:rPr>
              <a:t>DATA</a:t>
            </a:r>
            <a:endParaRPr lang="en-US" sz="3200" b="1" dirty="0">
              <a:solidFill>
                <a:schemeClr val="bg1"/>
              </a:solidFill>
              <a:effectLst>
                <a:outerShdw blurRad="50800" dist="38100" algn="l" rotWithShape="0">
                  <a:prstClr val="black">
                    <a:alpha val="40000"/>
                  </a:prstClr>
                </a:outerShdw>
              </a:effectLst>
            </a:endParaRPr>
          </a:p>
          <a:p>
            <a:pPr algn="ctr" defTabSz="914099" fontAlgn="base">
              <a:spcBef>
                <a:spcPct val="0"/>
              </a:spcBef>
              <a:spcAft>
                <a:spcPct val="0"/>
              </a:spcAft>
            </a:pPr>
            <a:r>
              <a:rPr lang="en-US" sz="2500" b="1" dirty="0">
                <a:solidFill>
                  <a:schemeClr val="bg1"/>
                </a:solidFill>
                <a:effectLst>
                  <a:outerShdw blurRad="50800" dist="38100" algn="l" rotWithShape="0">
                    <a:prstClr val="black">
                      <a:alpha val="40000"/>
                    </a:prstClr>
                  </a:outerShdw>
                </a:effectLst>
              </a:rPr>
              <a:t>CMDB enables </a:t>
            </a:r>
            <a:r>
              <a:rPr lang="en-US" sz="2500" b="1" dirty="0" err="1" smtClean="0">
                <a:solidFill>
                  <a:schemeClr val="bg1"/>
                </a:solidFill>
                <a:effectLst>
                  <a:outerShdw blurRad="50800" dist="38100" algn="l" rotWithShape="0">
                    <a:prstClr val="black">
                      <a:alpha val="40000"/>
                    </a:prstClr>
                  </a:outerShdw>
                </a:effectLst>
              </a:rPr>
              <a:t>standardisation</a:t>
            </a:r>
            <a:r>
              <a:rPr lang="en-US" sz="2500" b="1" dirty="0" smtClean="0">
                <a:solidFill>
                  <a:schemeClr val="bg1"/>
                </a:solidFill>
                <a:effectLst>
                  <a:outerShdw blurRad="50800" dist="38100" algn="l" rotWithShape="0">
                    <a:prstClr val="black">
                      <a:alpha val="40000"/>
                    </a:prstClr>
                  </a:outerShdw>
                </a:effectLst>
              </a:rPr>
              <a:t> </a:t>
            </a:r>
            <a:r>
              <a:rPr lang="en-US" sz="2500" b="1" dirty="0">
                <a:solidFill>
                  <a:schemeClr val="bg1"/>
                </a:solidFill>
                <a:effectLst>
                  <a:outerShdw blurRad="50800" dist="38100" algn="l" rotWithShape="0">
                    <a:prstClr val="black">
                      <a:alpha val="40000"/>
                    </a:prstClr>
                  </a:outerShdw>
                </a:effectLst>
              </a:rPr>
              <a:t>and compliance</a:t>
            </a:r>
          </a:p>
        </p:txBody>
      </p:sp>
      <p:cxnSp>
        <p:nvCxnSpPr>
          <p:cNvPr id="17" name="Straight Arrow Connector 16"/>
          <p:cNvCxnSpPr/>
          <p:nvPr/>
        </p:nvCxnSpPr>
        <p:spPr>
          <a:xfrm>
            <a:off x="6813820" y="4215242"/>
            <a:ext cx="138467" cy="737759"/>
          </a:xfrm>
          <a:prstGeom prst="straightConnector1">
            <a:avLst/>
          </a:prstGeom>
          <a:ln>
            <a:noFill/>
            <a:tailEnd type="triangle"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420541" y="4038600"/>
            <a:ext cx="202878" cy="914400"/>
          </a:xfrm>
          <a:prstGeom prst="straightConnector1">
            <a:avLst/>
          </a:prstGeom>
          <a:ln w="28575">
            <a:solidFill>
              <a:schemeClr val="accent2">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6988640" y="4130288"/>
            <a:ext cx="168175" cy="703194"/>
          </a:xfrm>
          <a:prstGeom prst="straightConnector1">
            <a:avLst/>
          </a:prstGeom>
          <a:ln w="28575">
            <a:solidFill>
              <a:schemeClr val="accent2">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623419" y="4003543"/>
            <a:ext cx="191617" cy="838175"/>
          </a:xfrm>
          <a:prstGeom prst="straightConnector1">
            <a:avLst/>
          </a:prstGeom>
          <a:ln w="28575">
            <a:solidFill>
              <a:schemeClr val="accent2">
                <a:lumMod val="7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a:xfrm>
            <a:off x="2563971" y="4555360"/>
            <a:ext cx="6501961" cy="1358834"/>
          </a:xfrm>
          <a:prstGeom prst="roundRect">
            <a:avLst/>
          </a:prstGeom>
          <a:ln/>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3200" b="1" dirty="0" smtClean="0">
                <a:solidFill>
                  <a:schemeClr val="bg1"/>
                </a:solidFill>
              </a:rPr>
              <a:t>Automation</a:t>
            </a:r>
            <a:endParaRPr lang="en-US" sz="3200" b="1" dirty="0">
              <a:solidFill>
                <a:schemeClr val="bg1"/>
              </a:solidFill>
            </a:endParaRPr>
          </a:p>
        </p:txBody>
      </p:sp>
      <p:sp>
        <p:nvSpPr>
          <p:cNvPr id="37" name="Rounded Rectangle 36"/>
          <p:cNvSpPr/>
          <p:nvPr/>
        </p:nvSpPr>
        <p:spPr bwMode="auto">
          <a:xfrm>
            <a:off x="2396460" y="907256"/>
            <a:ext cx="6747540" cy="1988365"/>
          </a:xfrm>
          <a:prstGeom prst="roundRect">
            <a:avLst>
              <a:gd name="adj" fmla="val 12717"/>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u="sng" dirty="0">
                <a:solidFill>
                  <a:schemeClr val="bg1"/>
                </a:solidFill>
                <a:effectLst>
                  <a:outerShdw blurRad="50800" dist="38100" algn="l" rotWithShape="0">
                    <a:prstClr val="black">
                      <a:alpha val="40000"/>
                    </a:prstClr>
                  </a:outerShdw>
                </a:effectLst>
              </a:rPr>
              <a:t>PRESENTATION</a:t>
            </a:r>
          </a:p>
          <a:p>
            <a:pPr algn="ctr" defTabSz="914099" fontAlgn="base">
              <a:spcBef>
                <a:spcPct val="0"/>
              </a:spcBef>
              <a:spcAft>
                <a:spcPct val="0"/>
              </a:spcAft>
            </a:pPr>
            <a:r>
              <a:rPr lang="en-US" sz="2500" b="1" dirty="0">
                <a:solidFill>
                  <a:schemeClr val="bg1"/>
                </a:solidFill>
                <a:effectLst>
                  <a:outerShdw blurRad="50800" dist="38100" algn="l" rotWithShape="0">
                    <a:prstClr val="black">
                      <a:alpha val="40000"/>
                    </a:prstClr>
                  </a:outerShdw>
                </a:effectLst>
              </a:rPr>
              <a:t>IT Service Offerings</a:t>
            </a:r>
          </a:p>
        </p:txBody>
      </p:sp>
      <p:sp>
        <p:nvSpPr>
          <p:cNvPr id="48" name="Title 47"/>
          <p:cNvSpPr>
            <a:spLocks noGrp="1"/>
          </p:cNvSpPr>
          <p:nvPr>
            <p:ph type="title"/>
          </p:nvPr>
        </p:nvSpPr>
        <p:spPr>
          <a:xfrm>
            <a:off x="270183" y="116632"/>
            <a:ext cx="8363938" cy="997196"/>
          </a:xfrm>
        </p:spPr>
        <p:txBody>
          <a:bodyPr>
            <a:normAutofit fontScale="90000"/>
          </a:bodyPr>
          <a:lstStyle/>
          <a:p>
            <a:r>
              <a:rPr lang="en-US" sz="3300" dirty="0"/>
              <a:t>IT as a Service Architecture for Service </a:t>
            </a:r>
            <a:r>
              <a:rPr lang="en-US" sz="3300" dirty="0" smtClean="0"/>
              <a:t>Manager</a:t>
            </a:r>
            <a:r>
              <a:rPr lang="en-US" sz="3600" dirty="0"/>
              <a:t/>
            </a:r>
            <a:br>
              <a:rPr lang="en-US" sz="3600" dirty="0"/>
            </a:br>
            <a:endParaRPr lang="en-GB" sz="3600" dirty="0"/>
          </a:p>
        </p:txBody>
      </p:sp>
      <p:sp>
        <p:nvSpPr>
          <p:cNvPr id="9" name="Rounded Rectangle 8"/>
          <p:cNvSpPr/>
          <p:nvPr/>
        </p:nvSpPr>
        <p:spPr>
          <a:xfrm>
            <a:off x="2627784" y="3133468"/>
            <a:ext cx="1429122" cy="905132"/>
          </a:xfrm>
          <a:prstGeom prst="roundRect">
            <a:avLst/>
          </a:prstGeom>
          <a:gradFill>
            <a:gsLst>
              <a:gs pos="0">
                <a:schemeClr val="bg2">
                  <a:lumMod val="50000"/>
                </a:schemeClr>
              </a:gs>
              <a:gs pos="80000">
                <a:schemeClr val="bg2"/>
              </a:gs>
              <a:gs pos="100000">
                <a:schemeClr val="bg2"/>
              </a:gs>
            </a:gsLst>
            <a:lin ang="16200000" scaled="0"/>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Business Events Subscriptions</a:t>
            </a:r>
            <a:endParaRPr lang="en-US" sz="1600" dirty="0">
              <a:solidFill>
                <a:schemeClr val="tx1"/>
              </a:solidFill>
            </a:endParaRPr>
          </a:p>
        </p:txBody>
      </p:sp>
      <p:sp>
        <p:nvSpPr>
          <p:cNvPr id="40" name="Rounded Rectangle 39"/>
          <p:cNvSpPr/>
          <p:nvPr/>
        </p:nvSpPr>
        <p:spPr>
          <a:xfrm>
            <a:off x="2563529" y="2903729"/>
            <a:ext cx="6502403" cy="1635970"/>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3200" b="1" dirty="0" smtClean="0">
                <a:solidFill>
                  <a:schemeClr val="bg1"/>
                </a:solidFill>
              </a:rPr>
              <a:t>Request Processes</a:t>
            </a:r>
            <a:endParaRPr lang="en-US" sz="3200" b="1" dirty="0">
              <a:solidFill>
                <a:schemeClr val="bg1"/>
              </a:solidFill>
            </a:endParaRPr>
          </a:p>
        </p:txBody>
      </p:sp>
      <p:sp>
        <p:nvSpPr>
          <p:cNvPr id="38" name="Rounded Rectangle 37"/>
          <p:cNvSpPr/>
          <p:nvPr/>
        </p:nvSpPr>
        <p:spPr bwMode="auto">
          <a:xfrm>
            <a:off x="2411760" y="2924944"/>
            <a:ext cx="6744266" cy="3972323"/>
          </a:xfrm>
          <a:prstGeom prst="roundRect">
            <a:avLst>
              <a:gd name="adj" fmla="val 6748"/>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b="1" u="sng" dirty="0">
                <a:solidFill>
                  <a:schemeClr val="bg1"/>
                </a:solidFill>
                <a:effectLst>
                  <a:outerShdw blurRad="50800" dist="38100" algn="l" rotWithShape="0">
                    <a:prstClr val="black">
                      <a:alpha val="40000"/>
                    </a:prstClr>
                  </a:outerShdw>
                </a:effectLst>
              </a:rPr>
              <a:t>WORKFLOW</a:t>
            </a:r>
          </a:p>
          <a:p>
            <a:pPr algn="ctr" defTabSz="914099" fontAlgn="base">
              <a:spcBef>
                <a:spcPct val="0"/>
              </a:spcBef>
              <a:spcAft>
                <a:spcPct val="0"/>
              </a:spcAft>
            </a:pPr>
            <a:r>
              <a:rPr lang="en-US" sz="2500" b="1" dirty="0">
                <a:solidFill>
                  <a:schemeClr val="bg1"/>
                </a:solidFill>
                <a:effectLst>
                  <a:outerShdw blurRad="50800" dist="38100" algn="l" rotWithShape="0">
                    <a:prstClr val="black">
                      <a:alpha val="40000"/>
                    </a:prstClr>
                  </a:outerShdw>
                </a:effectLst>
              </a:rPr>
              <a:t>Request processes drive automation</a:t>
            </a:r>
          </a:p>
        </p:txBody>
      </p:sp>
    </p:spTree>
    <p:custDataLst>
      <p:tags r:id="rId1"/>
    </p:custDataLst>
    <p:extLst>
      <p:ext uri="{BB962C8B-B14F-4D97-AF65-F5344CB8AC3E}">
        <p14:creationId xmlns:p14="http://schemas.microsoft.com/office/powerpoint/2010/main" val="8577460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xit" presetSubtype="0" fill="hold" grpId="0" nodeType="clickEffect">
                                  <p:stCondLst>
                                    <p:cond delay="0"/>
                                  </p:stCondLst>
                                  <p:childTnLst>
                                    <p:anim calcmode="lin" valueType="num">
                                      <p:cBhvr>
                                        <p:cTn id="6" dur="1000"/>
                                        <p:tgtEl>
                                          <p:spTgt spid="37"/>
                                        </p:tgtEl>
                                        <p:attrNameLst>
                                          <p:attrName>ppt_w</p:attrName>
                                        </p:attrNameLst>
                                      </p:cBhvr>
                                      <p:tavLst>
                                        <p:tav tm="0">
                                          <p:val>
                                            <p:strVal val="ppt_w"/>
                                          </p:val>
                                        </p:tav>
                                        <p:tav tm="100000">
                                          <p:val>
                                            <p:fltVal val="0"/>
                                          </p:val>
                                        </p:tav>
                                      </p:tavLst>
                                    </p:anim>
                                    <p:anim calcmode="lin" valueType="num">
                                      <p:cBhvr>
                                        <p:cTn id="7" dur="1000"/>
                                        <p:tgtEl>
                                          <p:spTgt spid="37"/>
                                        </p:tgtEl>
                                        <p:attrNameLst>
                                          <p:attrName>ppt_h</p:attrName>
                                        </p:attrNameLst>
                                      </p:cBhvr>
                                      <p:tavLst>
                                        <p:tav tm="0">
                                          <p:val>
                                            <p:strVal val="ppt_h"/>
                                          </p:val>
                                        </p:tav>
                                        <p:tav tm="100000">
                                          <p:val>
                                            <p:fltVal val="0"/>
                                          </p:val>
                                        </p:tav>
                                      </p:tavLst>
                                    </p:anim>
                                    <p:anim calcmode="lin" valueType="num">
                                      <p:cBhvr>
                                        <p:cTn id="8" dur="1000"/>
                                        <p:tgtEl>
                                          <p:spTgt spid="37"/>
                                        </p:tgtEl>
                                        <p:attrNameLst>
                                          <p:attrName>style.rotation</p:attrName>
                                        </p:attrNameLst>
                                      </p:cBhvr>
                                      <p:tavLst>
                                        <p:tav tm="0">
                                          <p:val>
                                            <p:fltVal val="0"/>
                                          </p:val>
                                        </p:tav>
                                        <p:tav tm="100000">
                                          <p:val>
                                            <p:fltVal val="90"/>
                                          </p:val>
                                        </p:tav>
                                      </p:tavLst>
                                    </p:anim>
                                    <p:animEffect transition="out" filter="fade">
                                      <p:cBhvr>
                                        <p:cTn id="9" dur="1000"/>
                                        <p:tgtEl>
                                          <p:spTgt spid="37"/>
                                        </p:tgtEl>
                                      </p:cBhvr>
                                    </p:animEffect>
                                    <p:set>
                                      <p:cBhvr>
                                        <p:cTn id="10" dur="1" fill="hold">
                                          <p:stCondLst>
                                            <p:cond delay="999"/>
                                          </p:stCondLst>
                                        </p:cTn>
                                        <p:tgtEl>
                                          <p:spTgt spid="3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8"/>
                                        </p:tgtEl>
                                        <p:attrNameLst>
                                          <p:attrName>ppt_w</p:attrName>
                                        </p:attrNameLst>
                                      </p:cBhvr>
                                      <p:tavLst>
                                        <p:tav tm="0">
                                          <p:val>
                                            <p:strVal val="ppt_w"/>
                                          </p:val>
                                        </p:tav>
                                        <p:tav tm="100000">
                                          <p:val>
                                            <p:fltVal val="0"/>
                                          </p:val>
                                        </p:tav>
                                      </p:tavLst>
                                    </p:anim>
                                    <p:anim calcmode="lin" valueType="num">
                                      <p:cBhvr>
                                        <p:cTn id="15" dur="1000"/>
                                        <p:tgtEl>
                                          <p:spTgt spid="38"/>
                                        </p:tgtEl>
                                        <p:attrNameLst>
                                          <p:attrName>ppt_h</p:attrName>
                                        </p:attrNameLst>
                                      </p:cBhvr>
                                      <p:tavLst>
                                        <p:tav tm="0">
                                          <p:val>
                                            <p:strVal val="ppt_h"/>
                                          </p:val>
                                        </p:tav>
                                        <p:tav tm="100000">
                                          <p:val>
                                            <p:fltVal val="0"/>
                                          </p:val>
                                        </p:tav>
                                      </p:tavLst>
                                    </p:anim>
                                    <p:anim calcmode="lin" valueType="num">
                                      <p:cBhvr>
                                        <p:cTn id="16" dur="1000"/>
                                        <p:tgtEl>
                                          <p:spTgt spid="38"/>
                                        </p:tgtEl>
                                        <p:attrNameLst>
                                          <p:attrName>style.rotation</p:attrName>
                                        </p:attrNameLst>
                                      </p:cBhvr>
                                      <p:tavLst>
                                        <p:tav tm="0">
                                          <p:val>
                                            <p:fltVal val="0"/>
                                          </p:val>
                                        </p:tav>
                                        <p:tav tm="100000">
                                          <p:val>
                                            <p:fltVal val="90"/>
                                          </p:val>
                                        </p:tav>
                                      </p:tavLst>
                                    </p:anim>
                                    <p:animEffect transition="out" filter="fade">
                                      <p:cBhvr>
                                        <p:cTn id="17" dur="1000"/>
                                        <p:tgtEl>
                                          <p:spTgt spid="38"/>
                                        </p:tgtEl>
                                      </p:cBhvr>
                                    </p:animEffect>
                                    <p:set>
                                      <p:cBhvr>
                                        <p:cTn id="18" dur="1" fill="hold">
                                          <p:stCondLst>
                                            <p:cond delay="999"/>
                                          </p:stCondLst>
                                        </p:cTn>
                                        <p:tgtEl>
                                          <p:spTgt spid="3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1" presetClass="exit" presetSubtype="0" fill="hold" grpId="0" nodeType="clickEffect">
                                  <p:stCondLst>
                                    <p:cond delay="0"/>
                                  </p:stCondLst>
                                  <p:childTnLst>
                                    <p:anim calcmode="lin" valueType="num">
                                      <p:cBhvr>
                                        <p:cTn id="22" dur="1000"/>
                                        <p:tgtEl>
                                          <p:spTgt spid="40"/>
                                        </p:tgtEl>
                                        <p:attrNameLst>
                                          <p:attrName>ppt_w</p:attrName>
                                        </p:attrNameLst>
                                      </p:cBhvr>
                                      <p:tavLst>
                                        <p:tav tm="0">
                                          <p:val>
                                            <p:strVal val="ppt_w"/>
                                          </p:val>
                                        </p:tav>
                                        <p:tav tm="100000">
                                          <p:val>
                                            <p:fltVal val="0"/>
                                          </p:val>
                                        </p:tav>
                                      </p:tavLst>
                                    </p:anim>
                                    <p:anim calcmode="lin" valueType="num">
                                      <p:cBhvr>
                                        <p:cTn id="23" dur="1000"/>
                                        <p:tgtEl>
                                          <p:spTgt spid="40"/>
                                        </p:tgtEl>
                                        <p:attrNameLst>
                                          <p:attrName>ppt_h</p:attrName>
                                        </p:attrNameLst>
                                      </p:cBhvr>
                                      <p:tavLst>
                                        <p:tav tm="0">
                                          <p:val>
                                            <p:strVal val="ppt_h"/>
                                          </p:val>
                                        </p:tav>
                                        <p:tav tm="100000">
                                          <p:val>
                                            <p:fltVal val="0"/>
                                          </p:val>
                                        </p:tav>
                                      </p:tavLst>
                                    </p:anim>
                                    <p:anim calcmode="lin" valueType="num">
                                      <p:cBhvr>
                                        <p:cTn id="24" dur="1000"/>
                                        <p:tgtEl>
                                          <p:spTgt spid="40"/>
                                        </p:tgtEl>
                                        <p:attrNameLst>
                                          <p:attrName>style.rotation</p:attrName>
                                        </p:attrNameLst>
                                      </p:cBhvr>
                                      <p:tavLst>
                                        <p:tav tm="0">
                                          <p:val>
                                            <p:fltVal val="0"/>
                                          </p:val>
                                        </p:tav>
                                        <p:tav tm="100000">
                                          <p:val>
                                            <p:fltVal val="90"/>
                                          </p:val>
                                        </p:tav>
                                      </p:tavLst>
                                    </p:anim>
                                    <p:animEffect transition="out" filter="fade">
                                      <p:cBhvr>
                                        <p:cTn id="25" dur="1000"/>
                                        <p:tgtEl>
                                          <p:spTgt spid="40"/>
                                        </p:tgtEl>
                                      </p:cBhvr>
                                    </p:animEffect>
                                    <p:set>
                                      <p:cBhvr>
                                        <p:cTn id="26" dur="1" fill="hold">
                                          <p:stCondLst>
                                            <p:cond delay="999"/>
                                          </p:stCondLst>
                                        </p:cTn>
                                        <p:tgtEl>
                                          <p:spTgt spid="40"/>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31" presetClass="exit" presetSubtype="0" fill="hold" grpId="0" nodeType="clickEffect">
                                  <p:stCondLst>
                                    <p:cond delay="0"/>
                                  </p:stCondLst>
                                  <p:childTnLst>
                                    <p:anim calcmode="lin" valueType="num">
                                      <p:cBhvr>
                                        <p:cTn id="30" dur="1000"/>
                                        <p:tgtEl>
                                          <p:spTgt spid="41"/>
                                        </p:tgtEl>
                                        <p:attrNameLst>
                                          <p:attrName>ppt_w</p:attrName>
                                        </p:attrNameLst>
                                      </p:cBhvr>
                                      <p:tavLst>
                                        <p:tav tm="0">
                                          <p:val>
                                            <p:strVal val="ppt_w"/>
                                          </p:val>
                                        </p:tav>
                                        <p:tav tm="100000">
                                          <p:val>
                                            <p:fltVal val="0"/>
                                          </p:val>
                                        </p:tav>
                                      </p:tavLst>
                                    </p:anim>
                                    <p:anim calcmode="lin" valueType="num">
                                      <p:cBhvr>
                                        <p:cTn id="31" dur="1000"/>
                                        <p:tgtEl>
                                          <p:spTgt spid="41"/>
                                        </p:tgtEl>
                                        <p:attrNameLst>
                                          <p:attrName>ppt_h</p:attrName>
                                        </p:attrNameLst>
                                      </p:cBhvr>
                                      <p:tavLst>
                                        <p:tav tm="0">
                                          <p:val>
                                            <p:strVal val="ppt_h"/>
                                          </p:val>
                                        </p:tav>
                                        <p:tav tm="100000">
                                          <p:val>
                                            <p:fltVal val="0"/>
                                          </p:val>
                                        </p:tav>
                                      </p:tavLst>
                                    </p:anim>
                                    <p:anim calcmode="lin" valueType="num">
                                      <p:cBhvr>
                                        <p:cTn id="32" dur="1000"/>
                                        <p:tgtEl>
                                          <p:spTgt spid="41"/>
                                        </p:tgtEl>
                                        <p:attrNameLst>
                                          <p:attrName>style.rotation</p:attrName>
                                        </p:attrNameLst>
                                      </p:cBhvr>
                                      <p:tavLst>
                                        <p:tav tm="0">
                                          <p:val>
                                            <p:fltVal val="0"/>
                                          </p:val>
                                        </p:tav>
                                        <p:tav tm="100000">
                                          <p:val>
                                            <p:fltVal val="90"/>
                                          </p:val>
                                        </p:tav>
                                      </p:tavLst>
                                    </p:anim>
                                    <p:animEffect transition="out" filter="fade">
                                      <p:cBhvr>
                                        <p:cTn id="33" dur="1000"/>
                                        <p:tgtEl>
                                          <p:spTgt spid="41"/>
                                        </p:tgtEl>
                                      </p:cBhvr>
                                    </p:animEffect>
                                    <p:set>
                                      <p:cBhvr>
                                        <p:cTn id="34" dur="1" fill="hold">
                                          <p:stCondLst>
                                            <p:cond delay="999"/>
                                          </p:stCondLst>
                                        </p:cTn>
                                        <p:tgtEl>
                                          <p:spTgt spid="4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31" presetClass="exit" presetSubtype="0" fill="hold" grpId="0" nodeType="clickEffect">
                                  <p:stCondLst>
                                    <p:cond delay="0"/>
                                  </p:stCondLst>
                                  <p:childTnLst>
                                    <p:anim calcmode="lin" valueType="num">
                                      <p:cBhvr>
                                        <p:cTn id="38" dur="1000"/>
                                        <p:tgtEl>
                                          <p:spTgt spid="39"/>
                                        </p:tgtEl>
                                        <p:attrNameLst>
                                          <p:attrName>ppt_w</p:attrName>
                                        </p:attrNameLst>
                                      </p:cBhvr>
                                      <p:tavLst>
                                        <p:tav tm="0">
                                          <p:val>
                                            <p:strVal val="ppt_w"/>
                                          </p:val>
                                        </p:tav>
                                        <p:tav tm="100000">
                                          <p:val>
                                            <p:fltVal val="0"/>
                                          </p:val>
                                        </p:tav>
                                      </p:tavLst>
                                    </p:anim>
                                    <p:anim calcmode="lin" valueType="num">
                                      <p:cBhvr>
                                        <p:cTn id="39" dur="1000"/>
                                        <p:tgtEl>
                                          <p:spTgt spid="39"/>
                                        </p:tgtEl>
                                        <p:attrNameLst>
                                          <p:attrName>ppt_h</p:attrName>
                                        </p:attrNameLst>
                                      </p:cBhvr>
                                      <p:tavLst>
                                        <p:tav tm="0">
                                          <p:val>
                                            <p:strVal val="ppt_h"/>
                                          </p:val>
                                        </p:tav>
                                        <p:tav tm="100000">
                                          <p:val>
                                            <p:fltVal val="0"/>
                                          </p:val>
                                        </p:tav>
                                      </p:tavLst>
                                    </p:anim>
                                    <p:anim calcmode="lin" valueType="num">
                                      <p:cBhvr>
                                        <p:cTn id="40" dur="1000"/>
                                        <p:tgtEl>
                                          <p:spTgt spid="39"/>
                                        </p:tgtEl>
                                        <p:attrNameLst>
                                          <p:attrName>style.rotation</p:attrName>
                                        </p:attrNameLst>
                                      </p:cBhvr>
                                      <p:tavLst>
                                        <p:tav tm="0">
                                          <p:val>
                                            <p:fltVal val="0"/>
                                          </p:val>
                                        </p:tav>
                                        <p:tav tm="100000">
                                          <p:val>
                                            <p:fltVal val="90"/>
                                          </p:val>
                                        </p:tav>
                                      </p:tavLst>
                                    </p:anim>
                                    <p:animEffect transition="out" filter="fade">
                                      <p:cBhvr>
                                        <p:cTn id="41" dur="1000"/>
                                        <p:tgtEl>
                                          <p:spTgt spid="39"/>
                                        </p:tgtEl>
                                      </p:cBhvr>
                                    </p:animEffect>
                                    <p:set>
                                      <p:cBhvr>
                                        <p:cTn id="42" dur="1" fill="hold">
                                          <p:stCondLst>
                                            <p:cond delay="999"/>
                                          </p:stCondLst>
                                        </p:cTn>
                                        <p:tgtEl>
                                          <p:spTgt spid="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37" grpId="0" animBg="1"/>
      <p:bldP spid="40" grpId="0" animBg="1"/>
      <p:bldP spid="3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530" y="5733775"/>
            <a:ext cx="1476375"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ounded Rectangle 11"/>
          <p:cNvSpPr/>
          <p:nvPr/>
        </p:nvSpPr>
        <p:spPr>
          <a:xfrm>
            <a:off x="723900" y="3243892"/>
            <a:ext cx="6476997" cy="2335279"/>
          </a:xfrm>
          <a:prstGeom prst="roundRect">
            <a:avLst>
              <a:gd name="adj" fmla="val 9639"/>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a:noFill/>
          </a:ln>
        </p:spPr>
        <p:style>
          <a:lnRef idx="1">
            <a:schemeClr val="accent5"/>
          </a:lnRef>
          <a:fillRef idx="3">
            <a:schemeClr val="accent5"/>
          </a:fillRef>
          <a:effectRef idx="2">
            <a:schemeClr val="accent5"/>
          </a:effectRef>
          <a:fontRef idx="minor">
            <a:schemeClr val="lt1"/>
          </a:fontRef>
        </p:style>
        <p:txBody>
          <a:bodyPr rtlCol="0" anchor="t" anchorCtr="0"/>
          <a:lstStyle/>
          <a:p>
            <a:pPr algn="ctr"/>
            <a:r>
              <a:rPr lang="en-US" b="1" dirty="0" smtClean="0">
                <a:solidFill>
                  <a:schemeClr val="bg1"/>
                </a:solidFill>
              </a:rPr>
              <a:t>Business Process</a:t>
            </a:r>
          </a:p>
        </p:txBody>
      </p:sp>
      <p:sp>
        <p:nvSpPr>
          <p:cNvPr id="64" name="Rounded Rectangle 63"/>
          <p:cNvSpPr/>
          <p:nvPr/>
        </p:nvSpPr>
        <p:spPr>
          <a:xfrm>
            <a:off x="7283505" y="876302"/>
            <a:ext cx="1809285" cy="4984333"/>
          </a:xfrm>
          <a:prstGeom prst="roundRect">
            <a:avLst>
              <a:gd name="adj" fmla="val 7302"/>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a:noFill/>
          </a:ln>
        </p:spPr>
        <p:style>
          <a:lnRef idx="1">
            <a:schemeClr val="accent5"/>
          </a:lnRef>
          <a:fillRef idx="3">
            <a:schemeClr val="accent5"/>
          </a:fillRef>
          <a:effectRef idx="2">
            <a:schemeClr val="accent5"/>
          </a:effectRef>
          <a:fontRef idx="minor">
            <a:schemeClr val="lt1"/>
          </a:fontRef>
        </p:style>
        <p:txBody>
          <a:bodyPr rtlCol="0" anchor="t" anchorCtr="0"/>
          <a:lstStyle/>
          <a:p>
            <a:pPr algn="ctr"/>
            <a:endParaRPr lang="en-US" dirty="0" smtClean="0">
              <a:solidFill>
                <a:schemeClr val="bg1"/>
              </a:solidFill>
            </a:endParaRPr>
          </a:p>
        </p:txBody>
      </p:sp>
      <p:sp>
        <p:nvSpPr>
          <p:cNvPr id="4" name="Rounded Rectangle 3"/>
          <p:cNvSpPr/>
          <p:nvPr/>
        </p:nvSpPr>
        <p:spPr>
          <a:xfrm rot="16200000">
            <a:off x="-2580033" y="3532535"/>
            <a:ext cx="5845871" cy="533402"/>
          </a:xfrm>
          <a:prstGeom prst="roundRect">
            <a:avLst>
              <a:gd name="adj" fmla="val 18316"/>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2000" b="1" dirty="0" smtClean="0">
                <a:solidFill>
                  <a:schemeClr val="bg1"/>
                </a:solidFill>
              </a:rPr>
              <a:t>User Roles </a:t>
            </a:r>
            <a:endParaRPr lang="en-US" sz="2000" b="1" dirty="0">
              <a:solidFill>
                <a:schemeClr val="bg1"/>
              </a:solidFill>
            </a:endParaRPr>
          </a:p>
        </p:txBody>
      </p:sp>
      <p:sp>
        <p:nvSpPr>
          <p:cNvPr id="5" name="Rounded Rectangle 4"/>
          <p:cNvSpPr/>
          <p:nvPr/>
        </p:nvSpPr>
        <p:spPr>
          <a:xfrm>
            <a:off x="723900" y="876301"/>
            <a:ext cx="6476997" cy="2264469"/>
          </a:xfrm>
          <a:prstGeom prst="roundRect">
            <a:avLst>
              <a:gd name="adj" fmla="val 7866"/>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a:noFill/>
          </a:ln>
        </p:spPr>
        <p:style>
          <a:lnRef idx="1">
            <a:schemeClr val="accent5"/>
          </a:lnRef>
          <a:fillRef idx="3">
            <a:schemeClr val="accent5"/>
          </a:fillRef>
          <a:effectRef idx="2">
            <a:schemeClr val="accent5"/>
          </a:effectRef>
          <a:fontRef idx="minor">
            <a:schemeClr val="lt1"/>
          </a:fontRef>
        </p:style>
        <p:txBody>
          <a:bodyPr rtlCol="0" anchor="t" anchorCtr="0"/>
          <a:lstStyle/>
          <a:p>
            <a:pPr algn="ctr"/>
            <a:r>
              <a:rPr lang="en-US" b="1" dirty="0" smtClean="0">
                <a:solidFill>
                  <a:schemeClr val="bg1"/>
                </a:solidFill>
              </a:rPr>
              <a:t>Service &amp; Request Offerings</a:t>
            </a:r>
          </a:p>
        </p:txBody>
      </p:sp>
      <p:graphicFrame>
        <p:nvGraphicFramePr>
          <p:cNvPr id="6" name="Diagram 5"/>
          <p:cNvGraphicFramePr/>
          <p:nvPr>
            <p:extLst>
              <p:ext uri="{D42A27DB-BD31-4B8C-83A1-F6EECF244321}">
                <p14:modId xmlns:p14="http://schemas.microsoft.com/office/powerpoint/2010/main" val="2987257754"/>
              </p:ext>
            </p:extLst>
          </p:nvPr>
        </p:nvGraphicFramePr>
        <p:xfrm>
          <a:off x="2136073" y="1513548"/>
          <a:ext cx="4836225" cy="15510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34" name="Group 33"/>
          <p:cNvGrpSpPr/>
          <p:nvPr/>
        </p:nvGrpSpPr>
        <p:grpSpPr>
          <a:xfrm>
            <a:off x="914401" y="3674170"/>
            <a:ext cx="2899273" cy="1752600"/>
            <a:chOff x="2590800" y="3442309"/>
            <a:chExt cx="2290593" cy="1920607"/>
          </a:xfrm>
        </p:grpSpPr>
        <p:sp>
          <p:nvSpPr>
            <p:cNvPr id="7" name="Rounded Rectangle 6"/>
            <p:cNvSpPr/>
            <p:nvPr/>
          </p:nvSpPr>
          <p:spPr>
            <a:xfrm>
              <a:off x="2590800" y="3442309"/>
              <a:ext cx="2290593" cy="1920607"/>
            </a:xfrm>
            <a:prstGeom prst="roundRect">
              <a:avLst>
                <a:gd name="adj" fmla="val 9309"/>
              </a:avLst>
            </a:prstGeom>
            <a:ln/>
          </p:spPr>
          <p:style>
            <a:lnRef idx="0">
              <a:schemeClr val="accent3"/>
            </a:lnRef>
            <a:fillRef idx="3">
              <a:schemeClr val="accent3"/>
            </a:fillRef>
            <a:effectRef idx="3">
              <a:schemeClr val="accent3"/>
            </a:effectRef>
            <a:fontRef idx="minor">
              <a:schemeClr val="lt1"/>
            </a:fontRef>
          </p:style>
          <p:txBody>
            <a:bodyPr rtlCol="0" anchor="t" anchorCtr="0"/>
            <a:lstStyle/>
            <a:p>
              <a:pPr algn="ctr"/>
              <a:r>
                <a:rPr lang="en-US" sz="1600" b="1" dirty="0" smtClean="0">
                  <a:solidFill>
                    <a:schemeClr val="bg1"/>
                  </a:solidFill>
                </a:rPr>
                <a:t>Data and Process Templates</a:t>
              </a:r>
            </a:p>
            <a:p>
              <a:pPr algn="ctr"/>
              <a:r>
                <a:rPr lang="en-US" sz="1200" b="1" dirty="0" smtClean="0">
                  <a:solidFill>
                    <a:schemeClr val="bg1"/>
                  </a:solidFill>
                </a:rPr>
                <a:t>(</a:t>
              </a:r>
              <a:r>
                <a:rPr lang="en-US" sz="1600" b="1" dirty="0" err="1" smtClean="0">
                  <a:solidFill>
                    <a:schemeClr val="bg1"/>
                  </a:solidFill>
                </a:rPr>
                <a:t>standardised</a:t>
              </a:r>
              <a:r>
                <a:rPr lang="en-US" sz="1600" b="1" dirty="0" smtClean="0">
                  <a:solidFill>
                    <a:schemeClr val="bg1"/>
                  </a:solidFill>
                </a:rPr>
                <a:t> configurations</a:t>
              </a:r>
              <a:r>
                <a:rPr lang="en-US" sz="1000" b="1" dirty="0" smtClean="0">
                  <a:solidFill>
                    <a:schemeClr val="bg1"/>
                  </a:solidFill>
                </a:rPr>
                <a:t>)</a:t>
              </a:r>
              <a:endParaRPr lang="en-US" sz="1000" b="1" dirty="0">
                <a:solidFill>
                  <a:schemeClr val="bg1"/>
                </a:solidFill>
              </a:endParaRPr>
            </a:p>
          </p:txBody>
        </p:sp>
        <p:graphicFrame>
          <p:nvGraphicFramePr>
            <p:cNvPr id="8" name="Diagram 7"/>
            <p:cNvGraphicFramePr/>
            <p:nvPr>
              <p:extLst>
                <p:ext uri="{D42A27DB-BD31-4B8C-83A1-F6EECF244321}">
                  <p14:modId xmlns:p14="http://schemas.microsoft.com/office/powerpoint/2010/main" val="1299733250"/>
                </p:ext>
              </p:extLst>
            </p:nvPr>
          </p:nvGraphicFramePr>
          <p:xfrm>
            <a:off x="2692247" y="4175372"/>
            <a:ext cx="2087697" cy="34037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9" name="Diagram 8"/>
            <p:cNvGraphicFramePr/>
            <p:nvPr>
              <p:extLst>
                <p:ext uri="{D42A27DB-BD31-4B8C-83A1-F6EECF244321}">
                  <p14:modId xmlns:p14="http://schemas.microsoft.com/office/powerpoint/2010/main" val="2650749341"/>
                </p:ext>
              </p:extLst>
            </p:nvPr>
          </p:nvGraphicFramePr>
          <p:xfrm>
            <a:off x="2694840" y="4508279"/>
            <a:ext cx="2087700" cy="393699"/>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0" name="Diagram 9"/>
            <p:cNvGraphicFramePr/>
            <p:nvPr>
              <p:extLst>
                <p:ext uri="{D42A27DB-BD31-4B8C-83A1-F6EECF244321}">
                  <p14:modId xmlns:p14="http://schemas.microsoft.com/office/powerpoint/2010/main" val="1833889303"/>
                </p:ext>
              </p:extLst>
            </p:nvPr>
          </p:nvGraphicFramePr>
          <p:xfrm>
            <a:off x="2694843" y="4884079"/>
            <a:ext cx="2087697" cy="393699"/>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pSp>
      <p:sp>
        <p:nvSpPr>
          <p:cNvPr id="14" name="Rounded Rectangle 13"/>
          <p:cNvSpPr/>
          <p:nvPr/>
        </p:nvSpPr>
        <p:spPr>
          <a:xfrm>
            <a:off x="3976059" y="4426477"/>
            <a:ext cx="2996241" cy="1000295"/>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t" anchorCtr="0"/>
          <a:lstStyle/>
          <a:p>
            <a:pPr algn="ctr"/>
            <a:endParaRPr lang="en-US" sz="1400" b="1" dirty="0" smtClean="0">
              <a:solidFill>
                <a:schemeClr val="bg1"/>
              </a:solidFill>
            </a:endParaRPr>
          </a:p>
          <a:p>
            <a:pPr algn="ctr"/>
            <a:r>
              <a:rPr lang="en-US" sz="1400" b="1" dirty="0" smtClean="0">
                <a:solidFill>
                  <a:schemeClr val="bg1"/>
                </a:solidFill>
              </a:rPr>
              <a:t>Work Items </a:t>
            </a:r>
          </a:p>
        </p:txBody>
      </p:sp>
      <p:sp>
        <p:nvSpPr>
          <p:cNvPr id="15" name="Rounded Rectangle 14"/>
          <p:cNvSpPr/>
          <p:nvPr/>
        </p:nvSpPr>
        <p:spPr>
          <a:xfrm>
            <a:off x="723899" y="5698712"/>
            <a:ext cx="6476997" cy="1023458"/>
          </a:xfrm>
          <a:prstGeom prst="roundRect">
            <a:avLst>
              <a:gd name="adj" fmla="val 18958"/>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a:noFill/>
          </a:ln>
        </p:spPr>
        <p:style>
          <a:lnRef idx="1">
            <a:schemeClr val="accent5"/>
          </a:lnRef>
          <a:fillRef idx="3">
            <a:schemeClr val="accent5"/>
          </a:fillRef>
          <a:effectRef idx="2">
            <a:schemeClr val="accent5"/>
          </a:effectRef>
          <a:fontRef idx="minor">
            <a:schemeClr val="lt1"/>
          </a:fontRef>
        </p:style>
        <p:txBody>
          <a:bodyPr rtlCol="0" anchor="t" anchorCtr="0"/>
          <a:lstStyle/>
          <a:p>
            <a:pPr algn="ctr"/>
            <a:r>
              <a:rPr lang="en-US" b="1" dirty="0" smtClean="0">
                <a:solidFill>
                  <a:schemeClr val="bg1"/>
                </a:solidFill>
              </a:rPr>
              <a:t>CMDB Objects</a:t>
            </a:r>
            <a:endParaRPr lang="en-US" sz="1100" b="1" dirty="0" smtClean="0">
              <a:solidFill>
                <a:schemeClr val="bg1"/>
              </a:solidFill>
            </a:endParaRPr>
          </a:p>
        </p:txBody>
      </p:sp>
      <p:graphicFrame>
        <p:nvGraphicFramePr>
          <p:cNvPr id="18" name="Diagram 17"/>
          <p:cNvGraphicFramePr/>
          <p:nvPr>
            <p:extLst>
              <p:ext uri="{D42A27DB-BD31-4B8C-83A1-F6EECF244321}">
                <p14:modId xmlns:p14="http://schemas.microsoft.com/office/powerpoint/2010/main" val="659729061"/>
              </p:ext>
            </p:extLst>
          </p:nvPr>
        </p:nvGraphicFramePr>
        <p:xfrm>
          <a:off x="4193141" y="4969804"/>
          <a:ext cx="2550558" cy="380767"/>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sp>
        <p:nvSpPr>
          <p:cNvPr id="19" name="Rounded Rectangle 18"/>
          <p:cNvSpPr/>
          <p:nvPr/>
        </p:nvSpPr>
        <p:spPr>
          <a:xfrm>
            <a:off x="3976057" y="3674170"/>
            <a:ext cx="2996241" cy="692708"/>
          </a:xfrm>
          <a:prstGeom prst="roundRect">
            <a:avLst>
              <a:gd name="adj" fmla="val 21744"/>
            </a:avLst>
          </a:prstGeom>
          <a:ln/>
        </p:spPr>
        <p:style>
          <a:lnRef idx="1">
            <a:schemeClr val="accent3"/>
          </a:lnRef>
          <a:fillRef idx="3">
            <a:schemeClr val="accent3"/>
          </a:fillRef>
          <a:effectRef idx="2">
            <a:schemeClr val="accent3"/>
          </a:effectRef>
          <a:fontRef idx="minor">
            <a:schemeClr val="lt1"/>
          </a:fontRef>
        </p:style>
        <p:txBody>
          <a:bodyPr rtlCol="0" anchor="t" anchorCtr="0"/>
          <a:lstStyle/>
          <a:p>
            <a:pPr algn="ctr"/>
            <a:r>
              <a:rPr lang="en-US" b="1" dirty="0" smtClean="0">
                <a:solidFill>
                  <a:schemeClr val="bg1"/>
                </a:solidFill>
              </a:rPr>
              <a:t>Self service models and defaults</a:t>
            </a:r>
          </a:p>
          <a:p>
            <a:pPr algn="ctr"/>
            <a:endParaRPr lang="en-US" sz="1600" b="1" dirty="0" smtClean="0">
              <a:solidFill>
                <a:schemeClr val="bg1"/>
              </a:solidFill>
            </a:endParaRPr>
          </a:p>
          <a:p>
            <a:pPr algn="ctr"/>
            <a:r>
              <a:rPr lang="en-US" sz="1600" b="1" dirty="0" smtClean="0">
                <a:solidFill>
                  <a:schemeClr val="bg1"/>
                </a:solidFill>
              </a:rPr>
              <a:t>(Quotas, access  tiers, costs)</a:t>
            </a:r>
          </a:p>
        </p:txBody>
      </p:sp>
      <p:sp>
        <p:nvSpPr>
          <p:cNvPr id="21" name="Rounded Rectangle 20"/>
          <p:cNvSpPr/>
          <p:nvPr/>
        </p:nvSpPr>
        <p:spPr>
          <a:xfrm>
            <a:off x="919068" y="1540572"/>
            <a:ext cx="1060642" cy="312837"/>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b="1" dirty="0" smtClean="0">
                <a:solidFill>
                  <a:schemeClr val="bg1"/>
                </a:solidFill>
              </a:rPr>
              <a:t>SLA</a:t>
            </a:r>
            <a:endParaRPr lang="en-US" sz="1400" b="1" dirty="0">
              <a:solidFill>
                <a:schemeClr val="bg1"/>
              </a:solidFill>
            </a:endParaRPr>
          </a:p>
        </p:txBody>
      </p:sp>
      <p:sp>
        <p:nvSpPr>
          <p:cNvPr id="22" name="Rounded Rectangle 21"/>
          <p:cNvSpPr/>
          <p:nvPr/>
        </p:nvSpPr>
        <p:spPr>
          <a:xfrm>
            <a:off x="909579" y="1913534"/>
            <a:ext cx="1070130" cy="312837"/>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b="1" dirty="0" smtClean="0">
                <a:solidFill>
                  <a:schemeClr val="bg1"/>
                </a:solidFill>
              </a:rPr>
              <a:t>Knowledge</a:t>
            </a:r>
            <a:endParaRPr lang="en-US" sz="1400" b="1" dirty="0">
              <a:solidFill>
                <a:schemeClr val="bg1"/>
              </a:solidFill>
            </a:endParaRPr>
          </a:p>
        </p:txBody>
      </p:sp>
      <p:sp>
        <p:nvSpPr>
          <p:cNvPr id="23" name="Rounded Rectangle 22"/>
          <p:cNvSpPr/>
          <p:nvPr/>
        </p:nvSpPr>
        <p:spPr>
          <a:xfrm>
            <a:off x="919069" y="2294535"/>
            <a:ext cx="1060642" cy="312835"/>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b="1" dirty="0" smtClean="0">
                <a:solidFill>
                  <a:schemeClr val="bg1"/>
                </a:solidFill>
              </a:rPr>
              <a:t>Schedule</a:t>
            </a:r>
            <a:endParaRPr lang="en-US" sz="1400" b="1" dirty="0">
              <a:solidFill>
                <a:schemeClr val="bg1"/>
              </a:solidFill>
            </a:endParaRPr>
          </a:p>
        </p:txBody>
      </p:sp>
      <p:sp>
        <p:nvSpPr>
          <p:cNvPr id="24" name="Rounded Rectangle 23"/>
          <p:cNvSpPr/>
          <p:nvPr/>
        </p:nvSpPr>
        <p:spPr>
          <a:xfrm>
            <a:off x="919070" y="2675535"/>
            <a:ext cx="1060642" cy="312837"/>
          </a:xfrm>
          <a:prstGeom prst="roundRect">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400" b="1" dirty="0" smtClean="0">
                <a:solidFill>
                  <a:schemeClr val="bg1"/>
                </a:solidFill>
              </a:rPr>
              <a:t>Cost</a:t>
            </a:r>
            <a:endParaRPr lang="en-US" sz="1400" b="1" dirty="0">
              <a:solidFill>
                <a:schemeClr val="bg1"/>
              </a:solidFill>
            </a:endParaRPr>
          </a:p>
        </p:txBody>
      </p:sp>
      <p:sp>
        <p:nvSpPr>
          <p:cNvPr id="30" name="Left Arrow Callout 29"/>
          <p:cNvSpPr/>
          <p:nvPr/>
        </p:nvSpPr>
        <p:spPr>
          <a:xfrm>
            <a:off x="7074970" y="5989089"/>
            <a:ext cx="2017820" cy="656883"/>
          </a:xfrm>
          <a:prstGeom prst="leftArrowCallout">
            <a:avLst>
              <a:gd name="adj1" fmla="val 25000"/>
              <a:gd name="adj2" fmla="val 21800"/>
              <a:gd name="adj3" fmla="val 34600"/>
              <a:gd name="adj4" fmla="val 73704"/>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chemeClr val="bg1"/>
                </a:solidFill>
              </a:rPr>
              <a:t>Data Sources</a:t>
            </a:r>
          </a:p>
          <a:p>
            <a:pPr algn="ctr"/>
            <a:r>
              <a:rPr lang="en-US" sz="1400" b="1" dirty="0" smtClean="0">
                <a:solidFill>
                  <a:schemeClr val="bg1"/>
                </a:solidFill>
              </a:rPr>
              <a:t>(OM, AD, VMM, SCO, CM)</a:t>
            </a:r>
            <a:endParaRPr lang="en-US" sz="1400" b="1" dirty="0">
              <a:solidFill>
                <a:schemeClr val="bg1"/>
              </a:solidFill>
            </a:endParaRPr>
          </a:p>
        </p:txBody>
      </p:sp>
      <p:sp>
        <p:nvSpPr>
          <p:cNvPr id="36" name="TextBox 35"/>
          <p:cNvSpPr txBox="1"/>
          <p:nvPr/>
        </p:nvSpPr>
        <p:spPr>
          <a:xfrm>
            <a:off x="7324849" y="890717"/>
            <a:ext cx="1819151" cy="954107"/>
          </a:xfrm>
          <a:prstGeom prst="rect">
            <a:avLst/>
          </a:prstGeom>
          <a:noFill/>
        </p:spPr>
        <p:txBody>
          <a:bodyPr wrap="square" rtlCol="0">
            <a:spAutoFit/>
          </a:bodyPr>
          <a:lstStyle/>
          <a:p>
            <a:pPr>
              <a:spcBef>
                <a:spcPts val="600"/>
              </a:spcBef>
            </a:pPr>
            <a:r>
              <a:rPr lang="en-US" sz="1400" b="1" dirty="0" smtClean="0">
                <a:solidFill>
                  <a:schemeClr val="bg1"/>
                </a:solidFill>
              </a:rPr>
              <a:t>1. Connectors import VMM cloud objects, VMM templates  and SCO </a:t>
            </a:r>
            <a:r>
              <a:rPr lang="en-US" sz="1400" b="1" dirty="0" err="1" smtClean="0">
                <a:solidFill>
                  <a:schemeClr val="bg1"/>
                </a:solidFill>
              </a:rPr>
              <a:t>runbooks</a:t>
            </a:r>
            <a:endParaRPr lang="en-US" sz="1400" b="1" dirty="0" smtClean="0">
              <a:solidFill>
                <a:schemeClr val="bg1"/>
              </a:solidFill>
            </a:endParaRPr>
          </a:p>
        </p:txBody>
      </p:sp>
      <p:sp>
        <p:nvSpPr>
          <p:cNvPr id="2" name="Title 1"/>
          <p:cNvSpPr>
            <a:spLocks noGrp="1"/>
          </p:cNvSpPr>
          <p:nvPr>
            <p:ph type="title"/>
          </p:nvPr>
        </p:nvSpPr>
        <p:spPr>
          <a:xfrm>
            <a:off x="159730" y="-171400"/>
            <a:ext cx="9092790" cy="1143000"/>
          </a:xfrm>
        </p:spPr>
        <p:txBody>
          <a:bodyPr>
            <a:noAutofit/>
          </a:bodyPr>
          <a:lstStyle/>
          <a:p>
            <a:pPr defTabSz="914099" fontAlgn="base">
              <a:spcAft>
                <a:spcPct val="0"/>
              </a:spcAft>
            </a:pPr>
            <a:r>
              <a:rPr lang="en-US" sz="3200" dirty="0" smtClean="0"/>
              <a:t>CMDB Enables </a:t>
            </a:r>
            <a:r>
              <a:rPr lang="en-US" sz="3200" dirty="0" err="1" smtClean="0"/>
              <a:t>Standardisation</a:t>
            </a:r>
            <a:r>
              <a:rPr lang="en-US" sz="3200" dirty="0" smtClean="0"/>
              <a:t> </a:t>
            </a:r>
            <a:r>
              <a:rPr lang="en-US" sz="3200" dirty="0"/>
              <a:t>and </a:t>
            </a:r>
            <a:r>
              <a:rPr lang="en-US" sz="3200" dirty="0" smtClean="0"/>
              <a:t>Compliance</a:t>
            </a:r>
            <a:endParaRPr lang="en-US" sz="3200" dirty="0"/>
          </a:p>
        </p:txBody>
      </p:sp>
      <p:sp>
        <p:nvSpPr>
          <p:cNvPr id="3" name="TextBox 2"/>
          <p:cNvSpPr txBox="1"/>
          <p:nvPr/>
        </p:nvSpPr>
        <p:spPr>
          <a:xfrm>
            <a:off x="1986148" y="6392681"/>
            <a:ext cx="684803" cy="307777"/>
          </a:xfrm>
          <a:prstGeom prst="rect">
            <a:avLst/>
          </a:prstGeom>
          <a:noFill/>
        </p:spPr>
        <p:txBody>
          <a:bodyPr wrap="none" rtlCol="0">
            <a:spAutoFit/>
          </a:bodyPr>
          <a:lstStyle/>
          <a:p>
            <a:r>
              <a:rPr lang="en-US" sz="1400" b="1" dirty="0" smtClean="0">
                <a:solidFill>
                  <a:schemeClr val="bg1"/>
                </a:solidFill>
              </a:rPr>
              <a:t>Clouds</a:t>
            </a:r>
            <a:endParaRPr lang="en-US" sz="1400" b="1" dirty="0">
              <a:solidFill>
                <a:schemeClr val="bg1"/>
              </a:solidFill>
            </a:endParaRPr>
          </a:p>
        </p:txBody>
      </p:sp>
      <p:pic>
        <p:nvPicPr>
          <p:cNvPr id="26" name="Picture 2" descr="\\cstor01\data\PM Team\Cloud images\Cloud_32.png"/>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059873" y="6036370"/>
            <a:ext cx="457200" cy="4572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7" name="Picture 2" descr="\\cstor01\data\PM Team\Icons\UserGroup_32.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6515606" y="6059230"/>
            <a:ext cx="411480" cy="4114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6477306" y="6392681"/>
            <a:ext cx="597664" cy="307777"/>
          </a:xfrm>
          <a:prstGeom prst="rect">
            <a:avLst/>
          </a:prstGeom>
          <a:noFill/>
        </p:spPr>
        <p:txBody>
          <a:bodyPr wrap="none" rtlCol="0">
            <a:spAutoFit/>
          </a:bodyPr>
          <a:lstStyle/>
          <a:p>
            <a:r>
              <a:rPr lang="en-US" sz="1400" b="1" dirty="0" smtClean="0">
                <a:solidFill>
                  <a:schemeClr val="bg1"/>
                </a:solidFill>
              </a:rPr>
              <a:t>Users</a:t>
            </a:r>
            <a:endParaRPr lang="en-US" sz="1400" b="1" dirty="0">
              <a:solidFill>
                <a:schemeClr val="bg1"/>
              </a:solidFill>
            </a:endParaRPr>
          </a:p>
        </p:txBody>
      </p:sp>
      <p:pic>
        <p:nvPicPr>
          <p:cNvPr id="29" name="Picture 3" descr="\\cstor01\data\PM Team\Icons\FabricResources_32.pn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628467" y="6059230"/>
            <a:ext cx="411480" cy="3877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5562906" y="6392681"/>
            <a:ext cx="630173" cy="307777"/>
          </a:xfrm>
          <a:prstGeom prst="rect">
            <a:avLst/>
          </a:prstGeom>
          <a:noFill/>
        </p:spPr>
        <p:txBody>
          <a:bodyPr wrap="none" rtlCol="0">
            <a:spAutoFit/>
          </a:bodyPr>
          <a:lstStyle/>
          <a:p>
            <a:r>
              <a:rPr lang="en-US" sz="1400" b="1" dirty="0" smtClean="0">
                <a:solidFill>
                  <a:schemeClr val="bg1"/>
                </a:solidFill>
              </a:rPr>
              <a:t>Fabric</a:t>
            </a:r>
            <a:endParaRPr lang="en-US" sz="1400" b="1" dirty="0">
              <a:solidFill>
                <a:schemeClr val="bg1"/>
              </a:solidFill>
            </a:endParaRPr>
          </a:p>
        </p:txBody>
      </p:sp>
      <p:pic>
        <p:nvPicPr>
          <p:cNvPr id="32" name="Picture 2" descr="\\cstor01\data\PM Team\Icons\ServiceTemplate_32.png"/>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2918063" y="6077427"/>
            <a:ext cx="375086" cy="375086"/>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2683550" y="6392681"/>
            <a:ext cx="942759" cy="307777"/>
          </a:xfrm>
          <a:prstGeom prst="rect">
            <a:avLst/>
          </a:prstGeom>
          <a:noFill/>
        </p:spPr>
        <p:txBody>
          <a:bodyPr wrap="none" rtlCol="0">
            <a:spAutoFit/>
          </a:bodyPr>
          <a:lstStyle/>
          <a:p>
            <a:r>
              <a:rPr lang="en-US" sz="1400" b="1" dirty="0" smtClean="0">
                <a:solidFill>
                  <a:schemeClr val="bg1"/>
                </a:solidFill>
              </a:rPr>
              <a:t>Templates</a:t>
            </a:r>
            <a:endParaRPr lang="en-US" sz="1400" b="1" dirty="0">
              <a:solidFill>
                <a:schemeClr val="bg1"/>
              </a:solidFill>
            </a:endParaRPr>
          </a:p>
        </p:txBody>
      </p:sp>
      <p:grpSp>
        <p:nvGrpSpPr>
          <p:cNvPr id="35" name="Group 34"/>
          <p:cNvGrpSpPr>
            <a:grpSpLocks noChangeAspect="1"/>
          </p:cNvGrpSpPr>
          <p:nvPr/>
        </p:nvGrpSpPr>
        <p:grpSpPr>
          <a:xfrm>
            <a:off x="3878433" y="6083010"/>
            <a:ext cx="385016" cy="363920"/>
            <a:chOff x="1117886" y="2619174"/>
            <a:chExt cx="485525" cy="413973"/>
          </a:xfrm>
        </p:grpSpPr>
        <p:pic>
          <p:nvPicPr>
            <p:cNvPr id="37" name="Picture 3" descr="\\cstor01\data\PM Team\Icons\VirtualizedApplicationPackage_32.png"/>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117886" y="2788052"/>
              <a:ext cx="245095" cy="24509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5" descr="\\cstor01\data\PM Team\Icons\DataTierApplicationPackage_32.pn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1358316" y="2765999"/>
              <a:ext cx="245095" cy="24509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stor01\data\PM Team\Icons\WebDeployPackage_32.png"/>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216945" y="2619174"/>
              <a:ext cx="245095" cy="245096"/>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TextBox 39"/>
          <p:cNvSpPr txBox="1"/>
          <p:nvPr/>
        </p:nvSpPr>
        <p:spPr>
          <a:xfrm>
            <a:off x="3725677" y="6392681"/>
            <a:ext cx="792205" cy="307777"/>
          </a:xfrm>
          <a:prstGeom prst="rect">
            <a:avLst/>
          </a:prstGeom>
          <a:noFill/>
        </p:spPr>
        <p:txBody>
          <a:bodyPr wrap="none" rtlCol="0">
            <a:spAutoFit/>
          </a:bodyPr>
          <a:lstStyle/>
          <a:p>
            <a:r>
              <a:rPr lang="en-US" sz="1400" b="1" dirty="0" smtClean="0">
                <a:solidFill>
                  <a:schemeClr val="bg1"/>
                </a:solidFill>
              </a:rPr>
              <a:t>Services</a:t>
            </a:r>
            <a:endParaRPr lang="en-US" sz="1400" b="1" dirty="0">
              <a:solidFill>
                <a:schemeClr val="bg1"/>
              </a:solidFill>
            </a:endParaRPr>
          </a:p>
        </p:txBody>
      </p:sp>
      <p:pic>
        <p:nvPicPr>
          <p:cNvPr id="41" name="Picture 6" descr="\\cstor01\data\PM Team\Icons\VHD_32.png"/>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4724705" y="6036370"/>
            <a:ext cx="457200" cy="45720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4718318" y="6368973"/>
            <a:ext cx="519694" cy="307777"/>
          </a:xfrm>
          <a:prstGeom prst="rect">
            <a:avLst/>
          </a:prstGeom>
          <a:noFill/>
        </p:spPr>
        <p:txBody>
          <a:bodyPr wrap="none" rtlCol="0">
            <a:spAutoFit/>
          </a:bodyPr>
          <a:lstStyle/>
          <a:p>
            <a:r>
              <a:rPr lang="en-US" sz="1400" b="1" dirty="0" smtClean="0">
                <a:solidFill>
                  <a:schemeClr val="bg1"/>
                </a:solidFill>
              </a:rPr>
              <a:t>VMs</a:t>
            </a:r>
            <a:endParaRPr lang="en-US" sz="1400" b="1" dirty="0">
              <a:solidFill>
                <a:schemeClr val="bg1"/>
              </a:solidFill>
            </a:endParaRPr>
          </a:p>
        </p:txBody>
      </p:sp>
      <p:grpSp>
        <p:nvGrpSpPr>
          <p:cNvPr id="43" name="Group 61"/>
          <p:cNvGrpSpPr>
            <a:grpSpLocks/>
          </p:cNvGrpSpPr>
          <p:nvPr/>
        </p:nvGrpSpPr>
        <p:grpSpPr bwMode="auto">
          <a:xfrm>
            <a:off x="1017188" y="5960170"/>
            <a:ext cx="816253" cy="511928"/>
            <a:chOff x="690" y="1938"/>
            <a:chExt cx="3039" cy="1258"/>
          </a:xfrm>
        </p:grpSpPr>
        <p:pic>
          <p:nvPicPr>
            <p:cNvPr id="44" name="Picture 169" descr="start.gif"/>
            <p:cNvPicPr>
              <a:picLocks noChangeAspect="1"/>
            </p:cNvPicPr>
            <p:nvPr/>
          </p:nvPicPr>
          <p:blipFill>
            <a:blip r:embed="rId37" cstate="print"/>
            <a:srcRect/>
            <a:stretch>
              <a:fillRect/>
            </a:stretch>
          </p:blipFill>
          <p:spPr bwMode="auto">
            <a:xfrm flipH="1">
              <a:off x="690" y="1961"/>
              <a:ext cx="322" cy="387"/>
            </a:xfrm>
            <a:prstGeom prst="rect">
              <a:avLst/>
            </a:prstGeom>
            <a:noFill/>
            <a:ln w="9525">
              <a:noFill/>
              <a:miter lim="800000"/>
              <a:headEnd/>
              <a:tailEnd/>
            </a:ln>
          </p:spPr>
        </p:pic>
        <p:pic>
          <p:nvPicPr>
            <p:cNvPr id="45" name="Picture 173" descr="exportauditresults.gif"/>
            <p:cNvPicPr>
              <a:picLocks noChangeAspect="1"/>
            </p:cNvPicPr>
            <p:nvPr/>
          </p:nvPicPr>
          <p:blipFill>
            <a:blip r:embed="rId38" cstate="print"/>
            <a:srcRect/>
            <a:stretch>
              <a:fillRect/>
            </a:stretch>
          </p:blipFill>
          <p:spPr bwMode="auto">
            <a:xfrm flipH="1">
              <a:off x="1718" y="1938"/>
              <a:ext cx="349" cy="421"/>
            </a:xfrm>
            <a:prstGeom prst="rect">
              <a:avLst/>
            </a:prstGeom>
            <a:noFill/>
            <a:ln w="9525">
              <a:noFill/>
              <a:miter lim="800000"/>
              <a:headEnd/>
              <a:tailEnd/>
            </a:ln>
          </p:spPr>
        </p:pic>
        <p:pic>
          <p:nvPicPr>
            <p:cNvPr id="46" name="Picture 174" descr="setserverproperties.gif"/>
            <p:cNvPicPr>
              <a:picLocks noChangeAspect="1"/>
            </p:cNvPicPr>
            <p:nvPr/>
          </p:nvPicPr>
          <p:blipFill>
            <a:blip r:embed="rId39" cstate="print"/>
            <a:srcRect/>
            <a:stretch>
              <a:fillRect/>
            </a:stretch>
          </p:blipFill>
          <p:spPr bwMode="auto">
            <a:xfrm flipH="1">
              <a:off x="1196" y="1942"/>
              <a:ext cx="351" cy="423"/>
            </a:xfrm>
            <a:prstGeom prst="rect">
              <a:avLst/>
            </a:prstGeom>
            <a:noFill/>
            <a:ln w="9525">
              <a:noFill/>
              <a:miter lim="800000"/>
              <a:headEnd/>
              <a:tailEnd/>
            </a:ln>
          </p:spPr>
        </p:pic>
        <p:pic>
          <p:nvPicPr>
            <p:cNvPr id="47" name="Picture 42" descr="database-query-task_32.png"/>
            <p:cNvPicPr>
              <a:picLocks noChangeAspect="1"/>
            </p:cNvPicPr>
            <p:nvPr/>
          </p:nvPicPr>
          <p:blipFill>
            <a:blip r:embed="rId40" cstate="print"/>
            <a:srcRect/>
            <a:stretch>
              <a:fillRect/>
            </a:stretch>
          </p:blipFill>
          <p:spPr bwMode="auto">
            <a:xfrm flipH="1">
              <a:off x="2240" y="1940"/>
              <a:ext cx="416" cy="416"/>
            </a:xfrm>
            <a:prstGeom prst="rect">
              <a:avLst/>
            </a:prstGeom>
            <a:noFill/>
            <a:ln w="9525">
              <a:noFill/>
              <a:miter lim="800000"/>
              <a:headEnd/>
              <a:tailEnd/>
            </a:ln>
          </p:spPr>
        </p:pic>
        <p:pic>
          <p:nvPicPr>
            <p:cNvPr id="48" name="Picture 43" descr="get.png"/>
            <p:cNvPicPr>
              <a:picLocks noChangeAspect="1"/>
            </p:cNvPicPr>
            <p:nvPr/>
          </p:nvPicPr>
          <p:blipFill>
            <a:blip r:embed="rId41" cstate="print"/>
            <a:srcRect/>
            <a:stretch>
              <a:fillRect/>
            </a:stretch>
          </p:blipFill>
          <p:spPr bwMode="auto">
            <a:xfrm flipH="1">
              <a:off x="2794" y="1944"/>
              <a:ext cx="414" cy="416"/>
            </a:xfrm>
            <a:prstGeom prst="rect">
              <a:avLst/>
            </a:prstGeom>
            <a:noFill/>
            <a:ln w="9525">
              <a:noFill/>
              <a:miter lim="800000"/>
              <a:headEnd/>
              <a:tailEnd/>
            </a:ln>
          </p:spPr>
        </p:pic>
        <p:pic>
          <p:nvPicPr>
            <p:cNvPr id="49" name="Picture 49" descr="disk-space-status_32.png"/>
            <p:cNvPicPr>
              <a:picLocks noChangeAspect="1"/>
            </p:cNvPicPr>
            <p:nvPr/>
          </p:nvPicPr>
          <p:blipFill>
            <a:blip r:embed="rId42" cstate="print"/>
            <a:srcRect/>
            <a:stretch>
              <a:fillRect/>
            </a:stretch>
          </p:blipFill>
          <p:spPr bwMode="auto">
            <a:xfrm flipH="1">
              <a:off x="2781" y="2780"/>
              <a:ext cx="416" cy="416"/>
            </a:xfrm>
            <a:prstGeom prst="rect">
              <a:avLst/>
            </a:prstGeom>
            <a:noFill/>
            <a:ln w="9525">
              <a:noFill/>
              <a:miter lim="800000"/>
              <a:headEnd/>
              <a:tailEnd/>
            </a:ln>
          </p:spPr>
        </p:pic>
        <p:cxnSp>
          <p:nvCxnSpPr>
            <p:cNvPr id="50" name="Straight Arrow Connector 49"/>
            <p:cNvCxnSpPr/>
            <p:nvPr/>
          </p:nvCxnSpPr>
          <p:spPr bwMode="auto">
            <a:xfrm flipV="1">
              <a:off x="1010" y="2154"/>
              <a:ext cx="185" cy="0"/>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bwMode="auto">
            <a:xfrm flipV="1">
              <a:off x="1547" y="2147"/>
              <a:ext cx="171" cy="7"/>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bwMode="auto">
            <a:xfrm>
              <a:off x="2070" y="2147"/>
              <a:ext cx="171" cy="0"/>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bwMode="auto">
            <a:xfrm>
              <a:off x="2656" y="2147"/>
              <a:ext cx="140" cy="3"/>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hape 152"/>
            <p:cNvCxnSpPr>
              <a:cxnSpLocks noChangeShapeType="1"/>
            </p:cNvCxnSpPr>
            <p:nvPr/>
          </p:nvCxnSpPr>
          <p:spPr bwMode="auto">
            <a:xfrm rot="16200000" flipH="1">
              <a:off x="1765" y="1972"/>
              <a:ext cx="623" cy="1409"/>
            </a:xfrm>
            <a:prstGeom prst="bentConnector2">
              <a:avLst/>
            </a:prstGeom>
            <a:noFill/>
            <a:ln w="6350" algn="ctr">
              <a:solidFill>
                <a:srgbClr val="595959"/>
              </a:solidFill>
              <a:miter lim="800000"/>
              <a:headEnd/>
              <a:tailEnd type="triangle" w="med" len="med"/>
            </a:ln>
          </p:spPr>
        </p:cxnSp>
        <p:cxnSp>
          <p:nvCxnSpPr>
            <p:cNvPr id="55" name="Shape 153"/>
            <p:cNvCxnSpPr>
              <a:cxnSpLocks noChangeShapeType="1"/>
            </p:cNvCxnSpPr>
            <p:nvPr/>
          </p:nvCxnSpPr>
          <p:spPr bwMode="auto">
            <a:xfrm rot="16200000" flipH="1">
              <a:off x="2022" y="2230"/>
              <a:ext cx="629" cy="888"/>
            </a:xfrm>
            <a:prstGeom prst="bentConnector2">
              <a:avLst/>
            </a:prstGeom>
            <a:noFill/>
            <a:ln w="6350" algn="ctr">
              <a:solidFill>
                <a:srgbClr val="595959"/>
              </a:solidFill>
              <a:miter lim="800000"/>
              <a:headEnd/>
              <a:tailEnd type="triangle" w="med" len="med"/>
            </a:ln>
          </p:spPr>
        </p:cxnSp>
        <p:cxnSp>
          <p:nvCxnSpPr>
            <p:cNvPr id="56" name="Shape 154"/>
            <p:cNvCxnSpPr>
              <a:cxnSpLocks noChangeShapeType="1"/>
            </p:cNvCxnSpPr>
            <p:nvPr/>
          </p:nvCxnSpPr>
          <p:spPr bwMode="auto">
            <a:xfrm rot="16200000" flipH="1">
              <a:off x="2299" y="2505"/>
              <a:ext cx="632" cy="333"/>
            </a:xfrm>
            <a:prstGeom prst="bentConnector2">
              <a:avLst/>
            </a:prstGeom>
            <a:noFill/>
            <a:ln w="6350" algn="ctr">
              <a:solidFill>
                <a:srgbClr val="595959"/>
              </a:solidFill>
              <a:miter lim="800000"/>
              <a:headEnd/>
              <a:tailEnd type="triangle" w="med" len="med"/>
            </a:ln>
          </p:spPr>
        </p:cxnSp>
        <p:cxnSp>
          <p:nvCxnSpPr>
            <p:cNvPr id="57" name="Straight Arrow Connector 56"/>
            <p:cNvCxnSpPr/>
            <p:nvPr/>
          </p:nvCxnSpPr>
          <p:spPr bwMode="auto">
            <a:xfrm>
              <a:off x="3206" y="2150"/>
              <a:ext cx="167" cy="3"/>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58" name="Picture 201" descr="Close.png"/>
            <p:cNvPicPr>
              <a:picLocks noChangeAspect="1"/>
            </p:cNvPicPr>
            <p:nvPr/>
          </p:nvPicPr>
          <p:blipFill>
            <a:blip r:embed="rId43" cstate="print"/>
            <a:srcRect/>
            <a:stretch>
              <a:fillRect/>
            </a:stretch>
          </p:blipFill>
          <p:spPr bwMode="auto">
            <a:xfrm>
              <a:off x="3374" y="1976"/>
              <a:ext cx="355" cy="355"/>
            </a:xfrm>
            <a:prstGeom prst="rect">
              <a:avLst/>
            </a:prstGeom>
            <a:noFill/>
            <a:ln w="9525">
              <a:noFill/>
              <a:miter lim="800000"/>
              <a:headEnd/>
              <a:tailEnd/>
            </a:ln>
          </p:spPr>
        </p:pic>
      </p:grpSp>
      <p:sp>
        <p:nvSpPr>
          <p:cNvPr id="59" name="TextBox 58"/>
          <p:cNvSpPr txBox="1"/>
          <p:nvPr/>
        </p:nvSpPr>
        <p:spPr>
          <a:xfrm>
            <a:off x="1031429" y="6395900"/>
            <a:ext cx="923779" cy="307777"/>
          </a:xfrm>
          <a:prstGeom prst="rect">
            <a:avLst/>
          </a:prstGeom>
          <a:noFill/>
        </p:spPr>
        <p:txBody>
          <a:bodyPr wrap="none" rtlCol="0">
            <a:spAutoFit/>
          </a:bodyPr>
          <a:lstStyle/>
          <a:p>
            <a:r>
              <a:rPr lang="en-US" sz="1400" b="1" dirty="0" smtClean="0">
                <a:solidFill>
                  <a:schemeClr val="bg1"/>
                </a:solidFill>
              </a:rPr>
              <a:t>Runbooks</a:t>
            </a:r>
            <a:endParaRPr lang="en-US" sz="1400" b="1" dirty="0">
              <a:solidFill>
                <a:schemeClr val="bg1"/>
              </a:solidFill>
            </a:endParaRPr>
          </a:p>
        </p:txBody>
      </p:sp>
      <p:sp>
        <p:nvSpPr>
          <p:cNvPr id="13" name="Oval 12"/>
          <p:cNvSpPr/>
          <p:nvPr/>
        </p:nvSpPr>
        <p:spPr>
          <a:xfrm>
            <a:off x="684788" y="565537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1</a:t>
            </a:r>
            <a:endParaRPr lang="en-US" sz="2400" b="1" dirty="0">
              <a:solidFill>
                <a:schemeClr val="bg1"/>
              </a:solidFill>
            </a:endParaRPr>
          </a:p>
        </p:txBody>
      </p:sp>
      <p:sp>
        <p:nvSpPr>
          <p:cNvPr id="60" name="Oval 59"/>
          <p:cNvSpPr/>
          <p:nvPr/>
        </p:nvSpPr>
        <p:spPr>
          <a:xfrm>
            <a:off x="837341" y="352177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2</a:t>
            </a:r>
            <a:endParaRPr lang="en-US" sz="2400" b="1" dirty="0">
              <a:solidFill>
                <a:schemeClr val="bg1"/>
              </a:solidFill>
            </a:endParaRPr>
          </a:p>
        </p:txBody>
      </p:sp>
      <p:sp>
        <p:nvSpPr>
          <p:cNvPr id="61" name="Oval 60"/>
          <p:cNvSpPr/>
          <p:nvPr/>
        </p:nvSpPr>
        <p:spPr>
          <a:xfrm>
            <a:off x="3867079" y="3521768"/>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3</a:t>
            </a:r>
            <a:endParaRPr lang="en-US" sz="2400" b="1" dirty="0">
              <a:solidFill>
                <a:schemeClr val="bg1"/>
              </a:solidFill>
            </a:endParaRPr>
          </a:p>
        </p:txBody>
      </p:sp>
      <p:sp>
        <p:nvSpPr>
          <p:cNvPr id="62" name="Oval 61"/>
          <p:cNvSpPr/>
          <p:nvPr/>
        </p:nvSpPr>
        <p:spPr>
          <a:xfrm>
            <a:off x="734488" y="93097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4</a:t>
            </a:r>
            <a:endParaRPr lang="en-US" sz="2400" b="1" dirty="0">
              <a:solidFill>
                <a:schemeClr val="bg1"/>
              </a:solidFill>
            </a:endParaRPr>
          </a:p>
        </p:txBody>
      </p:sp>
      <p:sp>
        <p:nvSpPr>
          <p:cNvPr id="63" name="Oval 62"/>
          <p:cNvSpPr/>
          <p:nvPr/>
        </p:nvSpPr>
        <p:spPr>
          <a:xfrm>
            <a:off x="227468" y="260737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5</a:t>
            </a:r>
            <a:endParaRPr lang="en-US" sz="2400" b="1" dirty="0">
              <a:solidFill>
                <a:schemeClr val="bg1"/>
              </a:solidFill>
            </a:endParaRPr>
          </a:p>
        </p:txBody>
      </p:sp>
      <p:sp>
        <p:nvSpPr>
          <p:cNvPr id="16" name="TextBox 15"/>
          <p:cNvSpPr txBox="1"/>
          <p:nvPr/>
        </p:nvSpPr>
        <p:spPr>
          <a:xfrm>
            <a:off x="7324849" y="1971417"/>
            <a:ext cx="1819151" cy="1169551"/>
          </a:xfrm>
          <a:prstGeom prst="rect">
            <a:avLst/>
          </a:prstGeom>
          <a:noFill/>
        </p:spPr>
        <p:txBody>
          <a:bodyPr wrap="square" rtlCol="0">
            <a:spAutoFit/>
          </a:bodyPr>
          <a:lstStyle/>
          <a:p>
            <a:r>
              <a:rPr lang="en-US" sz="1400" b="1" dirty="0" smtClean="0">
                <a:solidFill>
                  <a:schemeClr val="bg1"/>
                </a:solidFill>
              </a:rPr>
              <a:t>2. SM </a:t>
            </a:r>
            <a:r>
              <a:rPr lang="en-US" sz="1400" b="1" dirty="0">
                <a:solidFill>
                  <a:schemeClr val="bg1"/>
                </a:solidFill>
              </a:rPr>
              <a:t>templates </a:t>
            </a:r>
            <a:r>
              <a:rPr lang="en-US" sz="1400" b="1" dirty="0" smtClean="0">
                <a:solidFill>
                  <a:schemeClr val="bg1"/>
                </a:solidFill>
              </a:rPr>
              <a:t>capture </a:t>
            </a:r>
            <a:r>
              <a:rPr lang="en-US" sz="1400" b="1" dirty="0">
                <a:solidFill>
                  <a:schemeClr val="bg1"/>
                </a:solidFill>
              </a:rPr>
              <a:t>business </a:t>
            </a:r>
            <a:r>
              <a:rPr lang="en-US" sz="1400" b="1" dirty="0" smtClean="0">
                <a:solidFill>
                  <a:schemeClr val="bg1"/>
                </a:solidFill>
              </a:rPr>
              <a:t>process and the </a:t>
            </a:r>
            <a:r>
              <a:rPr lang="en-US" sz="1400" b="1" dirty="0">
                <a:solidFill>
                  <a:schemeClr val="bg1"/>
                </a:solidFill>
              </a:rPr>
              <a:t>role of </a:t>
            </a:r>
            <a:r>
              <a:rPr lang="en-US" sz="1400" b="1" dirty="0" err="1">
                <a:solidFill>
                  <a:schemeClr val="bg1"/>
                </a:solidFill>
              </a:rPr>
              <a:t>runbooks</a:t>
            </a:r>
            <a:r>
              <a:rPr lang="en-US" sz="1400" b="1" dirty="0">
                <a:solidFill>
                  <a:schemeClr val="bg1"/>
                </a:solidFill>
              </a:rPr>
              <a:t> within </a:t>
            </a:r>
            <a:r>
              <a:rPr lang="en-US" sz="1400" b="1" dirty="0" smtClean="0">
                <a:solidFill>
                  <a:schemeClr val="bg1"/>
                </a:solidFill>
              </a:rPr>
              <a:t> the process</a:t>
            </a:r>
            <a:endParaRPr lang="en-US" sz="1400" b="1" dirty="0">
              <a:solidFill>
                <a:schemeClr val="bg1"/>
              </a:solidFill>
            </a:endParaRPr>
          </a:p>
        </p:txBody>
      </p:sp>
      <p:sp>
        <p:nvSpPr>
          <p:cNvPr id="17" name="TextBox 16"/>
          <p:cNvSpPr txBox="1"/>
          <p:nvPr/>
        </p:nvSpPr>
        <p:spPr>
          <a:xfrm>
            <a:off x="7324849" y="3284984"/>
            <a:ext cx="1819150" cy="738664"/>
          </a:xfrm>
          <a:prstGeom prst="rect">
            <a:avLst/>
          </a:prstGeom>
          <a:noFill/>
        </p:spPr>
        <p:txBody>
          <a:bodyPr wrap="square" rtlCol="0">
            <a:spAutoFit/>
          </a:bodyPr>
          <a:lstStyle/>
          <a:p>
            <a:r>
              <a:rPr lang="en-US" sz="1400" b="1" dirty="0" smtClean="0">
                <a:solidFill>
                  <a:schemeClr val="bg1"/>
                </a:solidFill>
              </a:rPr>
              <a:t>3. Models  </a:t>
            </a:r>
            <a:r>
              <a:rPr lang="en-US" sz="1400" b="1" dirty="0">
                <a:solidFill>
                  <a:schemeClr val="bg1"/>
                </a:solidFill>
              </a:rPr>
              <a:t>and defaults </a:t>
            </a:r>
            <a:r>
              <a:rPr lang="en-US" sz="1400" b="1" dirty="0" err="1" smtClean="0">
                <a:solidFill>
                  <a:schemeClr val="bg1"/>
                </a:solidFill>
              </a:rPr>
              <a:t>standardise</a:t>
            </a:r>
            <a:r>
              <a:rPr lang="en-US" sz="1400" b="1" dirty="0" smtClean="0">
                <a:solidFill>
                  <a:schemeClr val="bg1"/>
                </a:solidFill>
              </a:rPr>
              <a:t> offerings</a:t>
            </a:r>
            <a:endParaRPr lang="en-US" sz="1400" b="1" dirty="0">
              <a:solidFill>
                <a:schemeClr val="bg1"/>
              </a:solidFill>
            </a:endParaRPr>
          </a:p>
        </p:txBody>
      </p:sp>
      <p:sp>
        <p:nvSpPr>
          <p:cNvPr id="20" name="TextBox 19"/>
          <p:cNvSpPr txBox="1"/>
          <p:nvPr/>
        </p:nvSpPr>
        <p:spPr>
          <a:xfrm>
            <a:off x="7324849" y="4149080"/>
            <a:ext cx="1819151" cy="954107"/>
          </a:xfrm>
          <a:prstGeom prst="rect">
            <a:avLst/>
          </a:prstGeom>
          <a:noFill/>
        </p:spPr>
        <p:txBody>
          <a:bodyPr wrap="square" rtlCol="0">
            <a:spAutoFit/>
          </a:bodyPr>
          <a:lstStyle/>
          <a:p>
            <a:r>
              <a:rPr lang="en-US" sz="1400" b="1" dirty="0" smtClean="0">
                <a:solidFill>
                  <a:schemeClr val="bg1"/>
                </a:solidFill>
              </a:rPr>
              <a:t>4. Specify interaction </a:t>
            </a:r>
            <a:r>
              <a:rPr lang="en-US" sz="1400" b="1" dirty="0">
                <a:solidFill>
                  <a:schemeClr val="bg1"/>
                </a:solidFill>
              </a:rPr>
              <a:t>with users – </a:t>
            </a:r>
            <a:r>
              <a:rPr lang="en-US" sz="1400" b="1" dirty="0" smtClean="0">
                <a:solidFill>
                  <a:schemeClr val="bg1"/>
                </a:solidFill>
              </a:rPr>
              <a:t>create </a:t>
            </a:r>
            <a:r>
              <a:rPr lang="en-US" sz="1400" b="1" dirty="0">
                <a:solidFill>
                  <a:schemeClr val="bg1"/>
                </a:solidFill>
              </a:rPr>
              <a:t>questions and </a:t>
            </a:r>
            <a:r>
              <a:rPr lang="en-US" sz="1400" b="1" dirty="0" smtClean="0">
                <a:solidFill>
                  <a:schemeClr val="bg1"/>
                </a:solidFill>
              </a:rPr>
              <a:t>map </a:t>
            </a:r>
            <a:r>
              <a:rPr lang="en-US" sz="1400" b="1" dirty="0">
                <a:solidFill>
                  <a:schemeClr val="bg1"/>
                </a:solidFill>
              </a:rPr>
              <a:t>to CMDB </a:t>
            </a:r>
            <a:r>
              <a:rPr lang="en-US" sz="1400" b="1" dirty="0" smtClean="0">
                <a:solidFill>
                  <a:schemeClr val="bg1"/>
                </a:solidFill>
              </a:rPr>
              <a:t>data</a:t>
            </a:r>
            <a:endParaRPr lang="en-US" sz="1400" b="1" dirty="0">
              <a:solidFill>
                <a:schemeClr val="bg1"/>
              </a:solidFill>
            </a:endParaRPr>
          </a:p>
        </p:txBody>
      </p:sp>
      <p:sp>
        <p:nvSpPr>
          <p:cNvPr id="1024" name="TextBox 1023"/>
          <p:cNvSpPr txBox="1"/>
          <p:nvPr/>
        </p:nvSpPr>
        <p:spPr>
          <a:xfrm>
            <a:off x="7324849" y="5210036"/>
            <a:ext cx="1819150" cy="523220"/>
          </a:xfrm>
          <a:prstGeom prst="rect">
            <a:avLst/>
          </a:prstGeom>
          <a:noFill/>
        </p:spPr>
        <p:txBody>
          <a:bodyPr wrap="square" rtlCol="0">
            <a:spAutoFit/>
          </a:bodyPr>
          <a:lstStyle/>
          <a:p>
            <a:r>
              <a:rPr lang="en-US" sz="1400" b="1" dirty="0" smtClean="0">
                <a:solidFill>
                  <a:schemeClr val="bg1"/>
                </a:solidFill>
              </a:rPr>
              <a:t>5. Configure access </a:t>
            </a:r>
            <a:r>
              <a:rPr lang="en-US" sz="1400" b="1" dirty="0">
                <a:solidFill>
                  <a:schemeClr val="bg1"/>
                </a:solidFill>
              </a:rPr>
              <a:t>roles to the </a:t>
            </a:r>
            <a:r>
              <a:rPr lang="en-US" sz="1400" b="1" dirty="0" smtClean="0">
                <a:solidFill>
                  <a:schemeClr val="bg1"/>
                </a:solidFill>
              </a:rPr>
              <a:t>offerings</a:t>
            </a:r>
            <a:endParaRPr lang="en-US" sz="1400" b="1" dirty="0">
              <a:solidFill>
                <a:schemeClr val="bg1"/>
              </a:solidFill>
            </a:endParaRPr>
          </a:p>
        </p:txBody>
      </p:sp>
    </p:spTree>
    <p:extLst>
      <p:ext uri="{BB962C8B-B14F-4D97-AF65-F5344CB8AC3E}">
        <p14:creationId xmlns:p14="http://schemas.microsoft.com/office/powerpoint/2010/main" val="2795846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p:cTn id="36" dur="500" fill="hold"/>
                                        <p:tgtEl>
                                          <p:spTgt spid="61"/>
                                        </p:tgtEl>
                                        <p:attrNameLst>
                                          <p:attrName>ppt_w</p:attrName>
                                        </p:attrNameLst>
                                      </p:cBhvr>
                                      <p:tavLst>
                                        <p:tav tm="0">
                                          <p:val>
                                            <p:fltVal val="0"/>
                                          </p:val>
                                        </p:tav>
                                        <p:tav tm="100000">
                                          <p:val>
                                            <p:strVal val="#ppt_w"/>
                                          </p:val>
                                        </p:tav>
                                      </p:tavLst>
                                    </p:anim>
                                    <p:anim calcmode="lin" valueType="num">
                                      <p:cBhvr>
                                        <p:cTn id="37" dur="500" fill="hold"/>
                                        <p:tgtEl>
                                          <p:spTgt spid="61"/>
                                        </p:tgtEl>
                                        <p:attrNameLst>
                                          <p:attrName>ppt_h</p:attrName>
                                        </p:attrNameLst>
                                      </p:cBhvr>
                                      <p:tavLst>
                                        <p:tav tm="0">
                                          <p:val>
                                            <p:fltVal val="0"/>
                                          </p:val>
                                        </p:tav>
                                        <p:tav tm="100000">
                                          <p:val>
                                            <p:strVal val="#ppt_h"/>
                                          </p:val>
                                        </p:tav>
                                      </p:tavLst>
                                    </p:anim>
                                    <p:animEffect transition="in" filter="fade">
                                      <p:cBhvr>
                                        <p:cTn id="38" dur="500"/>
                                        <p:tgtEl>
                                          <p:spTgt spid="6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p:cTn id="48" dur="500" fill="hold"/>
                                        <p:tgtEl>
                                          <p:spTgt spid="62"/>
                                        </p:tgtEl>
                                        <p:attrNameLst>
                                          <p:attrName>ppt_w</p:attrName>
                                        </p:attrNameLst>
                                      </p:cBhvr>
                                      <p:tavLst>
                                        <p:tav tm="0">
                                          <p:val>
                                            <p:fltVal val="0"/>
                                          </p:val>
                                        </p:tav>
                                        <p:tav tm="100000">
                                          <p:val>
                                            <p:strVal val="#ppt_w"/>
                                          </p:val>
                                        </p:tav>
                                      </p:tavLst>
                                    </p:anim>
                                    <p:anim calcmode="lin" valueType="num">
                                      <p:cBhvr>
                                        <p:cTn id="49" dur="500" fill="hold"/>
                                        <p:tgtEl>
                                          <p:spTgt spid="62"/>
                                        </p:tgtEl>
                                        <p:attrNameLst>
                                          <p:attrName>ppt_h</p:attrName>
                                        </p:attrNameLst>
                                      </p:cBhvr>
                                      <p:tavLst>
                                        <p:tav tm="0">
                                          <p:val>
                                            <p:fltVal val="0"/>
                                          </p:val>
                                        </p:tav>
                                        <p:tav tm="100000">
                                          <p:val>
                                            <p:strVal val="#ppt_h"/>
                                          </p:val>
                                        </p:tav>
                                      </p:tavLst>
                                    </p:anim>
                                    <p:animEffect transition="in" filter="fade">
                                      <p:cBhvr>
                                        <p:cTn id="50" dur="500"/>
                                        <p:tgtEl>
                                          <p:spTgt spid="6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Effect transition="in" filter="fade">
                                      <p:cBhvr>
                                        <p:cTn id="55" dur="500"/>
                                        <p:tgtEl>
                                          <p:spTgt spid="20"/>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63"/>
                                        </p:tgtEl>
                                        <p:attrNameLst>
                                          <p:attrName>style.visibility</p:attrName>
                                        </p:attrNameLst>
                                      </p:cBhvr>
                                      <p:to>
                                        <p:strVal val="visible"/>
                                      </p:to>
                                    </p:set>
                                    <p:anim calcmode="lin" valueType="num">
                                      <p:cBhvr>
                                        <p:cTn id="60" dur="500" fill="hold"/>
                                        <p:tgtEl>
                                          <p:spTgt spid="63"/>
                                        </p:tgtEl>
                                        <p:attrNameLst>
                                          <p:attrName>ppt_w</p:attrName>
                                        </p:attrNameLst>
                                      </p:cBhvr>
                                      <p:tavLst>
                                        <p:tav tm="0">
                                          <p:val>
                                            <p:fltVal val="0"/>
                                          </p:val>
                                        </p:tav>
                                        <p:tav tm="100000">
                                          <p:val>
                                            <p:strVal val="#ppt_w"/>
                                          </p:val>
                                        </p:tav>
                                      </p:tavLst>
                                    </p:anim>
                                    <p:anim calcmode="lin" valueType="num">
                                      <p:cBhvr>
                                        <p:cTn id="61" dur="500" fill="hold"/>
                                        <p:tgtEl>
                                          <p:spTgt spid="63"/>
                                        </p:tgtEl>
                                        <p:attrNameLst>
                                          <p:attrName>ppt_h</p:attrName>
                                        </p:attrNameLst>
                                      </p:cBhvr>
                                      <p:tavLst>
                                        <p:tav tm="0">
                                          <p:val>
                                            <p:fltVal val="0"/>
                                          </p:val>
                                        </p:tav>
                                        <p:tav tm="100000">
                                          <p:val>
                                            <p:strVal val="#ppt_h"/>
                                          </p:val>
                                        </p:tav>
                                      </p:tavLst>
                                    </p:anim>
                                    <p:animEffect transition="in" filter="fade">
                                      <p:cBhvr>
                                        <p:cTn id="62" dur="500"/>
                                        <p:tgtEl>
                                          <p:spTgt spid="6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024"/>
                                        </p:tgtEl>
                                        <p:attrNameLst>
                                          <p:attrName>style.visibility</p:attrName>
                                        </p:attrNameLst>
                                      </p:cBhvr>
                                      <p:to>
                                        <p:strVal val="visible"/>
                                      </p:to>
                                    </p:set>
                                    <p:anim calcmode="lin" valueType="num">
                                      <p:cBhvr>
                                        <p:cTn id="65" dur="500" fill="hold"/>
                                        <p:tgtEl>
                                          <p:spTgt spid="1024"/>
                                        </p:tgtEl>
                                        <p:attrNameLst>
                                          <p:attrName>ppt_w</p:attrName>
                                        </p:attrNameLst>
                                      </p:cBhvr>
                                      <p:tavLst>
                                        <p:tav tm="0">
                                          <p:val>
                                            <p:fltVal val="0"/>
                                          </p:val>
                                        </p:tav>
                                        <p:tav tm="100000">
                                          <p:val>
                                            <p:strVal val="#ppt_w"/>
                                          </p:val>
                                        </p:tav>
                                      </p:tavLst>
                                    </p:anim>
                                    <p:anim calcmode="lin" valueType="num">
                                      <p:cBhvr>
                                        <p:cTn id="66" dur="500" fill="hold"/>
                                        <p:tgtEl>
                                          <p:spTgt spid="1024"/>
                                        </p:tgtEl>
                                        <p:attrNameLst>
                                          <p:attrName>ppt_h</p:attrName>
                                        </p:attrNameLst>
                                      </p:cBhvr>
                                      <p:tavLst>
                                        <p:tav tm="0">
                                          <p:val>
                                            <p:fltVal val="0"/>
                                          </p:val>
                                        </p:tav>
                                        <p:tav tm="100000">
                                          <p:val>
                                            <p:strVal val="#ppt_h"/>
                                          </p:val>
                                        </p:tav>
                                      </p:tavLst>
                                    </p:anim>
                                    <p:animEffect transition="in" filter="fade">
                                      <p:cBhvr>
                                        <p:cTn id="67" dur="500"/>
                                        <p:tgtEl>
                                          <p:spTgt spid="10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36" grpId="0"/>
      <p:bldP spid="13" grpId="0" animBg="1"/>
      <p:bldP spid="60" grpId="0" animBg="1"/>
      <p:bldP spid="61" grpId="0" animBg="1"/>
      <p:bldP spid="62" grpId="0" animBg="1"/>
      <p:bldP spid="63" grpId="0" animBg="1"/>
      <p:bldP spid="16" grpId="0"/>
      <p:bldP spid="17" grpId="0"/>
      <p:bldP spid="20" grpId="0"/>
      <p:bldP spid="10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Rounded Rectangle 138"/>
          <p:cNvSpPr/>
          <p:nvPr/>
        </p:nvSpPr>
        <p:spPr>
          <a:xfrm>
            <a:off x="152400" y="2934249"/>
            <a:ext cx="1966650" cy="1735204"/>
          </a:xfrm>
          <a:prstGeom prst="roundRect">
            <a:avLst>
              <a:gd name="adj" fmla="val 9911"/>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bg1"/>
              </a:solidFill>
            </a:endParaRPr>
          </a:p>
        </p:txBody>
      </p:sp>
      <p:sp>
        <p:nvSpPr>
          <p:cNvPr id="37" name="TextBox 36"/>
          <p:cNvSpPr txBox="1"/>
          <p:nvPr/>
        </p:nvSpPr>
        <p:spPr>
          <a:xfrm>
            <a:off x="259207" y="2962781"/>
            <a:ext cx="1779309" cy="338554"/>
          </a:xfrm>
          <a:prstGeom prst="rect">
            <a:avLst/>
          </a:prstGeom>
          <a:noFill/>
          <a:ln>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sz="1600" b="1" dirty="0" smtClean="0">
                <a:solidFill>
                  <a:schemeClr val="tx1"/>
                </a:solidFill>
              </a:rPr>
              <a:t>Request Template</a:t>
            </a:r>
            <a:endParaRPr lang="en-US" sz="1600" b="1" dirty="0">
              <a:solidFill>
                <a:schemeClr val="tx1"/>
              </a:solidFill>
            </a:endParaRPr>
          </a:p>
        </p:txBody>
      </p:sp>
      <p:pic>
        <p:nvPicPr>
          <p:cNvPr id="1036"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891" y="3288616"/>
            <a:ext cx="1435667" cy="1292649"/>
          </a:xfrm>
          <a:prstGeom prst="rect">
            <a:avLst/>
          </a:prstGeom>
          <a:ln>
            <a:noFill/>
          </a:ln>
          <a:extLst/>
        </p:spPr>
        <p:style>
          <a:lnRef idx="1">
            <a:schemeClr val="accent5"/>
          </a:lnRef>
          <a:fillRef idx="3">
            <a:schemeClr val="accent5"/>
          </a:fillRef>
          <a:effectRef idx="2">
            <a:schemeClr val="accent5"/>
          </a:effectRef>
          <a:fontRef idx="minor">
            <a:schemeClr val="lt1"/>
          </a:fontRef>
        </p:style>
      </p:pic>
      <p:sp>
        <p:nvSpPr>
          <p:cNvPr id="232" name="Rounded Rectangle 231"/>
          <p:cNvSpPr/>
          <p:nvPr/>
        </p:nvSpPr>
        <p:spPr>
          <a:xfrm>
            <a:off x="7001301" y="818268"/>
            <a:ext cx="2066498" cy="4038635"/>
          </a:xfrm>
          <a:prstGeom prst="roundRect">
            <a:avLst>
              <a:gd name="adj" fmla="val 5386"/>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b="1" dirty="0">
              <a:solidFill>
                <a:schemeClr val="bg1"/>
              </a:solidFill>
            </a:endParaRPr>
          </a:p>
        </p:txBody>
      </p:sp>
      <p:sp>
        <p:nvSpPr>
          <p:cNvPr id="2" name="Rounded Rectangle 1"/>
          <p:cNvSpPr/>
          <p:nvPr/>
        </p:nvSpPr>
        <p:spPr>
          <a:xfrm>
            <a:off x="2493590" y="2452034"/>
            <a:ext cx="2459411" cy="4251250"/>
          </a:xfrm>
          <a:prstGeom prst="roundRect">
            <a:avLst>
              <a:gd name="adj" fmla="val 5582"/>
            </a:avLst>
          </a:prstGeom>
          <a:ln/>
        </p:spPr>
        <p:style>
          <a:lnRef idx="0">
            <a:schemeClr val="accent1"/>
          </a:lnRef>
          <a:fillRef idx="3">
            <a:schemeClr val="accent1"/>
          </a:fillRef>
          <a:effectRef idx="3">
            <a:schemeClr val="accent1"/>
          </a:effectRef>
          <a:fontRef idx="minor">
            <a:schemeClr val="lt1"/>
          </a:fontRef>
        </p:style>
        <p:txBody>
          <a:bodyPr rtlCol="0" anchor="t"/>
          <a:lstStyle/>
          <a:p>
            <a:r>
              <a:rPr lang="en-US" sz="2400" b="1" dirty="0" smtClean="0">
                <a:solidFill>
                  <a:schemeClr val="tx1"/>
                </a:solidFill>
                <a:effectLst>
                  <a:outerShdw blurRad="50800" dist="38100" dir="2700000" algn="tl" rotWithShape="0">
                    <a:prstClr val="black">
                      <a:alpha val="40000"/>
                    </a:prstClr>
                  </a:outerShdw>
                </a:effectLst>
              </a:rPr>
              <a:t>CMDB</a:t>
            </a:r>
            <a:endParaRPr lang="en-US" sz="2400" b="1" dirty="0">
              <a:solidFill>
                <a:schemeClr val="tx1"/>
              </a:solidFill>
              <a:effectLst>
                <a:outerShdw blurRad="50800" dist="38100" dir="2700000" algn="tl" rotWithShape="0">
                  <a:prstClr val="black">
                    <a:alpha val="40000"/>
                  </a:prstClr>
                </a:outerShdw>
              </a:effectLst>
            </a:endParaRPr>
          </a:p>
        </p:txBody>
      </p:sp>
      <p:grpSp>
        <p:nvGrpSpPr>
          <p:cNvPr id="142" name="Group 141"/>
          <p:cNvGrpSpPr/>
          <p:nvPr/>
        </p:nvGrpSpPr>
        <p:grpSpPr>
          <a:xfrm>
            <a:off x="7115299" y="5338773"/>
            <a:ext cx="1464864" cy="762025"/>
            <a:chOff x="7705371" y="3931283"/>
            <a:chExt cx="1563290" cy="762025"/>
          </a:xfrm>
          <a:solidFill>
            <a:schemeClr val="tx1"/>
          </a:solidFill>
        </p:grpSpPr>
        <p:sp>
          <p:nvSpPr>
            <p:cNvPr id="20" name="Rectangle 19"/>
            <p:cNvSpPr/>
            <p:nvPr/>
          </p:nvSpPr>
          <p:spPr>
            <a:xfrm>
              <a:off x="7705371" y="3931283"/>
              <a:ext cx="1563290" cy="762025"/>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3786" y="4116333"/>
              <a:ext cx="1166460" cy="57528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8012366" y="3986291"/>
              <a:ext cx="1083359" cy="276999"/>
            </a:xfrm>
            <a:prstGeom prst="rect">
              <a:avLst/>
            </a:prstGeom>
            <a:solidFill>
              <a:schemeClr val="bg1"/>
            </a:solidFill>
          </p:spPr>
          <p:txBody>
            <a:bodyPr wrap="none" rtlCol="0">
              <a:spAutoFit/>
            </a:bodyPr>
            <a:lstStyle/>
            <a:p>
              <a:r>
                <a:rPr lang="en-US" sz="1200" i="1" dirty="0" smtClean="0"/>
                <a:t>SCO Runbook</a:t>
              </a:r>
              <a:endParaRPr lang="en-US" sz="1200" i="1" dirty="0"/>
            </a:p>
          </p:txBody>
        </p:sp>
      </p:grpSp>
      <p:sp>
        <p:nvSpPr>
          <p:cNvPr id="23" name="Rounded Rectangle 22"/>
          <p:cNvSpPr/>
          <p:nvPr/>
        </p:nvSpPr>
        <p:spPr>
          <a:xfrm rot="16200000">
            <a:off x="4818883" y="4710493"/>
            <a:ext cx="3073942" cy="717563"/>
          </a:xfrm>
          <a:prstGeom prst="roundRect">
            <a:avLst>
              <a:gd name="adj" fmla="val 12990"/>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2400">
              <a:solidFill>
                <a:schemeClr val="bg1"/>
              </a:solidFill>
            </a:endParaRPr>
          </a:p>
        </p:txBody>
      </p:sp>
      <p:sp>
        <p:nvSpPr>
          <p:cNvPr id="25" name="TextBox 24"/>
          <p:cNvSpPr txBox="1"/>
          <p:nvPr/>
        </p:nvSpPr>
        <p:spPr>
          <a:xfrm rot="16200000">
            <a:off x="4896280" y="4915841"/>
            <a:ext cx="2919143" cy="461665"/>
          </a:xfrm>
          <a:prstGeom prst="rect">
            <a:avLst/>
          </a:prstGeom>
          <a:noFill/>
          <a:ln>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sz="2400" b="1" dirty="0" smtClean="0">
                <a:solidFill>
                  <a:schemeClr val="tx1"/>
                </a:solidFill>
              </a:rPr>
              <a:t>SCO Web Service</a:t>
            </a:r>
            <a:endParaRPr lang="en-US" sz="2400" b="1" dirty="0">
              <a:solidFill>
                <a:schemeClr val="tx1"/>
              </a:solidFill>
            </a:endParaRPr>
          </a:p>
        </p:txBody>
      </p:sp>
      <p:sp>
        <p:nvSpPr>
          <p:cNvPr id="41" name="TextBox 40"/>
          <p:cNvSpPr txBox="1"/>
          <p:nvPr/>
        </p:nvSpPr>
        <p:spPr>
          <a:xfrm>
            <a:off x="7022911" y="818267"/>
            <a:ext cx="1977837" cy="523220"/>
          </a:xfrm>
          <a:prstGeom prst="rect">
            <a:avLst/>
          </a:prstGeom>
          <a:noFill/>
          <a:ln w="25400">
            <a:noFill/>
          </a:ln>
        </p:spPr>
        <p:txBody>
          <a:bodyPr wrap="square" rtlCol="0">
            <a:spAutoFit/>
          </a:bodyPr>
          <a:lstStyle/>
          <a:p>
            <a:r>
              <a:rPr lang="en-US" sz="1400" b="1" dirty="0" smtClean="0"/>
              <a:t>1. SCO Connector syncs Runbook data to CMDB</a:t>
            </a:r>
            <a:endParaRPr lang="en-US" sz="1400" b="1" dirty="0"/>
          </a:p>
        </p:txBody>
      </p:sp>
      <p:sp>
        <p:nvSpPr>
          <p:cNvPr id="42" name="TextBox 41"/>
          <p:cNvSpPr txBox="1"/>
          <p:nvPr/>
        </p:nvSpPr>
        <p:spPr>
          <a:xfrm>
            <a:off x="7039151" y="2204864"/>
            <a:ext cx="2028650" cy="954107"/>
          </a:xfrm>
          <a:prstGeom prst="rect">
            <a:avLst/>
          </a:prstGeom>
          <a:noFill/>
          <a:ln w="25400">
            <a:noFill/>
          </a:ln>
        </p:spPr>
        <p:txBody>
          <a:bodyPr wrap="square" rtlCol="0">
            <a:spAutoFit/>
          </a:bodyPr>
          <a:lstStyle/>
          <a:p>
            <a:r>
              <a:rPr lang="en-US" sz="1400" b="1" dirty="0" smtClean="0"/>
              <a:t>3. Create request template which includes </a:t>
            </a:r>
            <a:r>
              <a:rPr lang="en-US" sz="1400" b="1" dirty="0" err="1" smtClean="0"/>
              <a:t>Runbook</a:t>
            </a:r>
            <a:r>
              <a:rPr lang="en-US" sz="1400" b="1" dirty="0" smtClean="0"/>
              <a:t> activity and is  added to Service Catalog</a:t>
            </a:r>
            <a:endParaRPr lang="en-US" sz="1400" b="1" dirty="0"/>
          </a:p>
        </p:txBody>
      </p:sp>
      <p:sp>
        <p:nvSpPr>
          <p:cNvPr id="43" name="TextBox 42"/>
          <p:cNvSpPr txBox="1"/>
          <p:nvPr/>
        </p:nvSpPr>
        <p:spPr>
          <a:xfrm>
            <a:off x="7053016" y="4333646"/>
            <a:ext cx="1963975" cy="523220"/>
          </a:xfrm>
          <a:prstGeom prst="rect">
            <a:avLst/>
          </a:prstGeom>
          <a:noFill/>
          <a:ln w="25400">
            <a:noFill/>
          </a:ln>
        </p:spPr>
        <p:txBody>
          <a:bodyPr wrap="square" rtlCol="0">
            <a:spAutoFit/>
          </a:bodyPr>
          <a:lstStyle/>
          <a:p>
            <a:r>
              <a:rPr lang="en-US" sz="1400" b="1" dirty="0" smtClean="0"/>
              <a:t>6. SM workflow monitors RB status</a:t>
            </a:r>
            <a:endParaRPr lang="en-US" sz="1400" b="1" dirty="0"/>
          </a:p>
        </p:txBody>
      </p:sp>
      <p:grpSp>
        <p:nvGrpSpPr>
          <p:cNvPr id="85" name="Group 84"/>
          <p:cNvGrpSpPr/>
          <p:nvPr/>
        </p:nvGrpSpPr>
        <p:grpSpPr>
          <a:xfrm>
            <a:off x="2771800" y="5214657"/>
            <a:ext cx="1966043" cy="1356529"/>
            <a:chOff x="84116" y="2917047"/>
            <a:chExt cx="2042349" cy="1838943"/>
          </a:xfrm>
          <a:solidFill>
            <a:schemeClr val="tx1">
              <a:lumMod val="95000"/>
            </a:schemeClr>
          </a:solidFill>
        </p:grpSpPr>
        <p:sp>
          <p:nvSpPr>
            <p:cNvPr id="6" name="Rounded Rectangle 5"/>
            <p:cNvSpPr/>
            <p:nvPr/>
          </p:nvSpPr>
          <p:spPr>
            <a:xfrm>
              <a:off x="102435" y="2917047"/>
              <a:ext cx="1946022" cy="1838943"/>
            </a:xfrm>
            <a:prstGeom prst="roundRect">
              <a:avLst>
                <a:gd name="adj" fmla="val 12346"/>
              </a:avLst>
            </a:prstGeom>
            <a:ln>
              <a:noFill/>
            </a:ln>
          </p:spPr>
          <p:style>
            <a:lnRef idx="1">
              <a:schemeClr val="accent4"/>
            </a:lnRef>
            <a:fillRef idx="1003">
              <a:schemeClr val="dk2"/>
            </a:fillRef>
            <a:effectRef idx="2">
              <a:schemeClr val="accent4"/>
            </a:effectRef>
            <a:fontRef idx="minor">
              <a:schemeClr val="lt1"/>
            </a:fontRef>
          </p:style>
          <p:txBody>
            <a:bodyPr rtlCol="0" anchor="ctr"/>
            <a:lstStyle/>
            <a:p>
              <a:pPr algn="ctr"/>
              <a:endParaRPr lang="en-US">
                <a:solidFill>
                  <a:schemeClr val="bg1"/>
                </a:solidFill>
              </a:endParaRPr>
            </a:p>
          </p:txBody>
        </p:sp>
        <p:sp>
          <p:nvSpPr>
            <p:cNvPr id="7" name="TextBox 6"/>
            <p:cNvSpPr txBox="1"/>
            <p:nvPr/>
          </p:nvSpPr>
          <p:spPr>
            <a:xfrm>
              <a:off x="84116" y="2936762"/>
              <a:ext cx="2042349" cy="392196"/>
            </a:xfrm>
            <a:prstGeom prst="rect">
              <a:avLst/>
            </a:prstGeom>
            <a:no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lnSpc>
                  <a:spcPct val="80000"/>
                </a:lnSpc>
              </a:pPr>
              <a:r>
                <a:rPr lang="en-US" sz="1600" b="1" dirty="0" smtClean="0">
                  <a:solidFill>
                    <a:schemeClr val="bg1"/>
                  </a:solidFill>
                </a:rPr>
                <a:t>SM Runbook Items</a:t>
              </a:r>
              <a:endParaRPr lang="en-US" sz="1600" b="1" dirty="0">
                <a:solidFill>
                  <a:schemeClr val="bg1"/>
                </a:solidFill>
              </a:endParaRPr>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0231" y="3439224"/>
              <a:ext cx="1486474" cy="1213468"/>
            </a:xfrm>
            <a:prstGeom prst="rect">
              <a:avLst/>
            </a:prstGeom>
            <a:ln>
              <a:noFill/>
              <a:headEnd/>
              <a:tailEnd/>
            </a:ln>
            <a:extLst/>
          </p:spPr>
          <p:style>
            <a:lnRef idx="1">
              <a:schemeClr val="accent4"/>
            </a:lnRef>
            <a:fillRef idx="3">
              <a:schemeClr val="accent4"/>
            </a:fillRef>
            <a:effectRef idx="2">
              <a:schemeClr val="accent4"/>
            </a:effectRef>
            <a:fontRef idx="minor">
              <a:schemeClr val="lt1"/>
            </a:fontRef>
          </p:style>
        </p:pic>
      </p:grpSp>
      <p:sp>
        <p:nvSpPr>
          <p:cNvPr id="36" name="Rounded Rectangle 35"/>
          <p:cNvSpPr/>
          <p:nvPr/>
        </p:nvSpPr>
        <p:spPr>
          <a:xfrm>
            <a:off x="155076" y="5116874"/>
            <a:ext cx="1963973" cy="1566083"/>
          </a:xfrm>
          <a:prstGeom prst="roundRect">
            <a:avLst>
              <a:gd name="adj" fmla="val 11427"/>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bg1"/>
              </a:solidFill>
            </a:endParaRPr>
          </a:p>
        </p:txBody>
      </p:sp>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2720" y="5530028"/>
            <a:ext cx="1645981" cy="990289"/>
          </a:xfrm>
          <a:prstGeom prst="rect">
            <a:avLst/>
          </a:prstGeom>
          <a:ln>
            <a:noFill/>
            <a:headEnd/>
            <a:tailEnd/>
          </a:ln>
          <a:extLst/>
        </p:spPr>
        <p:style>
          <a:lnRef idx="1">
            <a:schemeClr val="accent5"/>
          </a:lnRef>
          <a:fillRef idx="3">
            <a:schemeClr val="accent5"/>
          </a:fillRef>
          <a:effectRef idx="2">
            <a:schemeClr val="accent5"/>
          </a:effectRef>
          <a:fontRef idx="minor">
            <a:schemeClr val="lt1"/>
          </a:fontRef>
        </p:style>
      </p:pic>
      <p:sp>
        <p:nvSpPr>
          <p:cNvPr id="64" name="TextBox 63"/>
          <p:cNvSpPr txBox="1"/>
          <p:nvPr/>
        </p:nvSpPr>
        <p:spPr>
          <a:xfrm>
            <a:off x="314562" y="5227922"/>
            <a:ext cx="1645002" cy="289310"/>
          </a:xfrm>
          <a:prstGeom prst="rect">
            <a:avLst/>
          </a:prstGeom>
          <a:noFill/>
          <a:ln>
            <a:noFill/>
          </a:ln>
        </p:spPr>
        <p:style>
          <a:lnRef idx="1">
            <a:schemeClr val="accent5"/>
          </a:lnRef>
          <a:fillRef idx="3">
            <a:schemeClr val="accent5"/>
          </a:fillRef>
          <a:effectRef idx="2">
            <a:schemeClr val="accent5"/>
          </a:effectRef>
          <a:fontRef idx="minor">
            <a:schemeClr val="lt1"/>
          </a:fontRef>
        </p:style>
        <p:txBody>
          <a:bodyPr wrap="none" rtlCol="0">
            <a:spAutoFit/>
          </a:bodyPr>
          <a:lstStyle/>
          <a:p>
            <a:pPr algn="ctr">
              <a:lnSpc>
                <a:spcPct val="80000"/>
              </a:lnSpc>
            </a:pPr>
            <a:r>
              <a:rPr lang="en-US" sz="1600" b="1" dirty="0" smtClean="0">
                <a:solidFill>
                  <a:schemeClr val="tx1"/>
                </a:solidFill>
              </a:rPr>
              <a:t>Runbook Activity</a:t>
            </a:r>
          </a:p>
        </p:txBody>
      </p:sp>
      <p:sp>
        <p:nvSpPr>
          <p:cNvPr id="75" name="TextBox 74"/>
          <p:cNvSpPr txBox="1"/>
          <p:nvPr/>
        </p:nvSpPr>
        <p:spPr>
          <a:xfrm>
            <a:off x="7028598" y="1394192"/>
            <a:ext cx="2039203" cy="738664"/>
          </a:xfrm>
          <a:prstGeom prst="rect">
            <a:avLst/>
          </a:prstGeom>
          <a:noFill/>
          <a:ln w="25400">
            <a:noFill/>
          </a:ln>
        </p:spPr>
        <p:txBody>
          <a:bodyPr wrap="square" rtlCol="0">
            <a:spAutoFit/>
          </a:bodyPr>
          <a:lstStyle/>
          <a:p>
            <a:r>
              <a:rPr lang="en-US" sz="1400" b="1" dirty="0" smtClean="0"/>
              <a:t>2. Create </a:t>
            </a:r>
            <a:r>
              <a:rPr lang="en-US" sz="1400" b="1" dirty="0" err="1" smtClean="0"/>
              <a:t>Runbook</a:t>
            </a:r>
            <a:r>
              <a:rPr lang="en-US" sz="1400" b="1" dirty="0" smtClean="0"/>
              <a:t> activity with parameters mapped to properties</a:t>
            </a:r>
            <a:endParaRPr lang="en-US" sz="1400" b="1" dirty="0"/>
          </a:p>
        </p:txBody>
      </p:sp>
      <p:sp>
        <p:nvSpPr>
          <p:cNvPr id="108" name="Rounded Rectangle 107"/>
          <p:cNvSpPr/>
          <p:nvPr/>
        </p:nvSpPr>
        <p:spPr>
          <a:xfrm>
            <a:off x="2789435" y="3255263"/>
            <a:ext cx="1866772" cy="1750423"/>
          </a:xfrm>
          <a:prstGeom prst="roundRect">
            <a:avLst>
              <a:gd name="adj" fmla="val 9970"/>
            </a:avLst>
          </a:prstGeom>
          <a:ln>
            <a:noFill/>
          </a:ln>
        </p:spPr>
        <p:style>
          <a:lnRef idx="1">
            <a:schemeClr val="accent4"/>
          </a:lnRef>
          <a:fillRef idx="1003">
            <a:schemeClr val="dk1"/>
          </a:fillRef>
          <a:effectRef idx="2">
            <a:schemeClr val="accent4"/>
          </a:effectRef>
          <a:fontRef idx="minor">
            <a:schemeClr val="lt1"/>
          </a:fontRef>
        </p:style>
        <p:txBody>
          <a:bodyPr rtlCol="0" anchor="ctr"/>
          <a:lstStyle/>
          <a:p>
            <a:pPr algn="ctr"/>
            <a:endParaRPr lang="en-US">
              <a:solidFill>
                <a:schemeClr val="bg1"/>
              </a:solidFill>
            </a:endParaRPr>
          </a:p>
        </p:txBody>
      </p:sp>
      <p:sp>
        <p:nvSpPr>
          <p:cNvPr id="109" name="TextBox 108"/>
          <p:cNvSpPr txBox="1"/>
          <p:nvPr/>
        </p:nvSpPr>
        <p:spPr>
          <a:xfrm>
            <a:off x="2986350" y="3356992"/>
            <a:ext cx="1518916" cy="338554"/>
          </a:xfrm>
          <a:prstGeom prst="rect">
            <a:avLst/>
          </a:prstGeom>
          <a:noFill/>
          <a:ln>
            <a:no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sz="1600" b="1" dirty="0" smtClean="0">
                <a:solidFill>
                  <a:schemeClr val="bg1"/>
                </a:solidFill>
              </a:rPr>
              <a:t>Service Request</a:t>
            </a:r>
          </a:p>
        </p:txBody>
      </p:sp>
      <p:pic>
        <p:nvPicPr>
          <p:cNvPr id="103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8720" y="3774531"/>
            <a:ext cx="1430937" cy="1082372"/>
          </a:xfrm>
          <a:prstGeom prst="rect">
            <a:avLst/>
          </a:prstGeom>
          <a:ln>
            <a:noFill/>
            <a:headEnd/>
            <a:tailEnd/>
          </a:ln>
          <a:extLst/>
        </p:spPr>
        <p:style>
          <a:lnRef idx="1">
            <a:schemeClr val="accent4"/>
          </a:lnRef>
          <a:fillRef idx="3">
            <a:schemeClr val="accent4"/>
          </a:fillRef>
          <a:effectRef idx="2">
            <a:schemeClr val="accent4"/>
          </a:effectRef>
          <a:fontRef idx="minor">
            <a:schemeClr val="lt1"/>
          </a:fontRef>
        </p:style>
      </p:pic>
      <p:sp>
        <p:nvSpPr>
          <p:cNvPr id="110" name="TextBox 109"/>
          <p:cNvSpPr txBox="1"/>
          <p:nvPr/>
        </p:nvSpPr>
        <p:spPr>
          <a:xfrm>
            <a:off x="7039153" y="3140968"/>
            <a:ext cx="1994458" cy="523220"/>
          </a:xfrm>
          <a:prstGeom prst="rect">
            <a:avLst/>
          </a:prstGeom>
          <a:noFill/>
          <a:ln w="25400">
            <a:noFill/>
          </a:ln>
        </p:spPr>
        <p:txBody>
          <a:bodyPr wrap="square" rtlCol="0">
            <a:spAutoFit/>
          </a:bodyPr>
          <a:lstStyle/>
          <a:p>
            <a:r>
              <a:rPr lang="en-US" sz="1400" b="1" dirty="0" smtClean="0"/>
              <a:t>4. User creates SR from request offering </a:t>
            </a:r>
            <a:endParaRPr lang="en-US" sz="1400" b="1" dirty="0"/>
          </a:p>
        </p:txBody>
      </p:sp>
      <p:sp>
        <p:nvSpPr>
          <p:cNvPr id="111" name="TextBox 110"/>
          <p:cNvSpPr txBox="1"/>
          <p:nvPr/>
        </p:nvSpPr>
        <p:spPr>
          <a:xfrm>
            <a:off x="7039153" y="3717032"/>
            <a:ext cx="1977838" cy="523220"/>
          </a:xfrm>
          <a:prstGeom prst="rect">
            <a:avLst/>
          </a:prstGeom>
          <a:noFill/>
          <a:ln w="25400">
            <a:noFill/>
          </a:ln>
        </p:spPr>
        <p:txBody>
          <a:bodyPr wrap="square" rtlCol="0">
            <a:spAutoFit/>
          </a:bodyPr>
          <a:lstStyle/>
          <a:p>
            <a:r>
              <a:rPr lang="en-US" sz="1400" b="1" dirty="0" smtClean="0"/>
              <a:t>5. Runbook invoked with user inputs</a:t>
            </a:r>
            <a:endParaRPr lang="en-US" sz="1400" b="1" dirty="0"/>
          </a:p>
        </p:txBody>
      </p:sp>
      <p:sp>
        <p:nvSpPr>
          <p:cNvPr id="105" name="Rectangle 104"/>
          <p:cNvSpPr/>
          <p:nvPr/>
        </p:nvSpPr>
        <p:spPr>
          <a:xfrm>
            <a:off x="4953001" y="5568323"/>
            <a:ext cx="1067536" cy="486287"/>
          </a:xfrm>
          <a:prstGeom prst="rect">
            <a:avLst/>
          </a:prstGeom>
        </p:spPr>
        <p:txBody>
          <a:bodyPr wrap="none">
            <a:spAutoFit/>
          </a:bodyPr>
          <a:lstStyle/>
          <a:p>
            <a:pPr algn="ctr">
              <a:lnSpc>
                <a:spcPct val="80000"/>
              </a:lnSpc>
            </a:pPr>
            <a:r>
              <a:rPr lang="en-US" sz="1600" b="1" dirty="0" smtClean="0">
                <a:solidFill>
                  <a:schemeClr val="bg1"/>
                </a:solidFill>
              </a:rPr>
              <a:t>SCO </a:t>
            </a:r>
          </a:p>
          <a:p>
            <a:pPr algn="ctr">
              <a:lnSpc>
                <a:spcPct val="80000"/>
              </a:lnSpc>
            </a:pPr>
            <a:r>
              <a:rPr lang="en-US" sz="1600" b="1" dirty="0" smtClean="0">
                <a:solidFill>
                  <a:schemeClr val="bg1"/>
                </a:solidFill>
              </a:rPr>
              <a:t>Connector</a:t>
            </a:r>
            <a:endParaRPr lang="en-US" sz="1600" b="1" dirty="0">
              <a:solidFill>
                <a:schemeClr val="bg1"/>
              </a:solidFill>
            </a:endParaRPr>
          </a:p>
        </p:txBody>
      </p:sp>
      <p:sp>
        <p:nvSpPr>
          <p:cNvPr id="141" name="Rounded Rectangle 140"/>
          <p:cNvSpPr/>
          <p:nvPr/>
        </p:nvSpPr>
        <p:spPr>
          <a:xfrm>
            <a:off x="2273220" y="818266"/>
            <a:ext cx="3803197" cy="1501302"/>
          </a:xfrm>
          <a:prstGeom prst="roundRect">
            <a:avLst>
              <a:gd name="adj" fmla="val 12763"/>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bg1"/>
              </a:solidFill>
            </a:endParaRPr>
          </a:p>
        </p:txBody>
      </p:sp>
      <p:sp>
        <p:nvSpPr>
          <p:cNvPr id="143" name="TextBox 142"/>
          <p:cNvSpPr txBox="1"/>
          <p:nvPr/>
        </p:nvSpPr>
        <p:spPr>
          <a:xfrm>
            <a:off x="2304201" y="836069"/>
            <a:ext cx="3698273" cy="338554"/>
          </a:xfrm>
          <a:prstGeom prst="rect">
            <a:avLst/>
          </a:prstGeom>
          <a:noFill/>
          <a:ln>
            <a:noFill/>
          </a:ln>
        </p:spPr>
        <p:style>
          <a:lnRef idx="1">
            <a:schemeClr val="accent5"/>
          </a:lnRef>
          <a:fillRef idx="3">
            <a:schemeClr val="accent5"/>
          </a:fillRef>
          <a:effectRef idx="2">
            <a:schemeClr val="accent5"/>
          </a:effectRef>
          <a:fontRef idx="minor">
            <a:schemeClr val="lt1"/>
          </a:fontRef>
        </p:style>
        <p:txBody>
          <a:bodyPr wrap="square" rtlCol="0">
            <a:spAutoFit/>
          </a:bodyPr>
          <a:lstStyle/>
          <a:p>
            <a:pPr algn="ctr"/>
            <a:r>
              <a:rPr lang="en-US" sz="1600" b="1" dirty="0" smtClean="0">
                <a:solidFill>
                  <a:schemeClr val="tx1"/>
                </a:solidFill>
              </a:rPr>
              <a:t>Service Catalog - Request Offering</a:t>
            </a:r>
            <a:endParaRPr lang="en-US" sz="1600" b="1" dirty="0">
              <a:solidFill>
                <a:schemeClr val="tx1"/>
              </a:solidFill>
            </a:endParaRPr>
          </a:p>
        </p:txBody>
      </p:sp>
      <p:pic>
        <p:nvPicPr>
          <p:cNvPr id="1037" name="Picture 1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38857" y="1174623"/>
            <a:ext cx="1561743" cy="1000819"/>
          </a:xfrm>
          <a:prstGeom prst="rect">
            <a:avLst/>
          </a:prstGeom>
          <a:ln>
            <a:noFill/>
          </a:ln>
          <a:extLst/>
        </p:spPr>
        <p:style>
          <a:lnRef idx="1">
            <a:schemeClr val="accent5"/>
          </a:lnRef>
          <a:fillRef idx="3">
            <a:schemeClr val="accent5"/>
          </a:fillRef>
          <a:effectRef idx="2">
            <a:schemeClr val="accent5"/>
          </a:effectRef>
          <a:fontRef idx="minor">
            <a:schemeClr val="lt1"/>
          </a:fontRef>
        </p:style>
      </p:pic>
      <p:grpSp>
        <p:nvGrpSpPr>
          <p:cNvPr id="178" name="Group 177"/>
          <p:cNvGrpSpPr/>
          <p:nvPr/>
        </p:nvGrpSpPr>
        <p:grpSpPr>
          <a:xfrm>
            <a:off x="7215287" y="5514212"/>
            <a:ext cx="1471423" cy="762025"/>
            <a:chOff x="7705371" y="3931283"/>
            <a:chExt cx="1563290" cy="762025"/>
          </a:xfrm>
          <a:solidFill>
            <a:schemeClr val="bg1"/>
          </a:solidFill>
        </p:grpSpPr>
        <p:sp>
          <p:nvSpPr>
            <p:cNvPr id="179" name="Rectangle 178"/>
            <p:cNvSpPr/>
            <p:nvPr/>
          </p:nvSpPr>
          <p:spPr>
            <a:xfrm>
              <a:off x="7705371" y="3931283"/>
              <a:ext cx="1563290" cy="762025"/>
            </a:xfrm>
            <a:prstGeom prst="rect">
              <a:avLst/>
            </a:prstGeom>
            <a:grp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pic>
          <p:nvPicPr>
            <p:cNvPr id="18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3786" y="4116333"/>
              <a:ext cx="1166460" cy="57528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1" name="TextBox 180"/>
            <p:cNvSpPr txBox="1"/>
            <p:nvPr/>
          </p:nvSpPr>
          <p:spPr>
            <a:xfrm>
              <a:off x="8012366" y="3986291"/>
              <a:ext cx="1078530" cy="276999"/>
            </a:xfrm>
            <a:prstGeom prst="rect">
              <a:avLst/>
            </a:prstGeom>
            <a:grpFill/>
          </p:spPr>
          <p:txBody>
            <a:bodyPr wrap="none" rtlCol="0">
              <a:spAutoFit/>
            </a:bodyPr>
            <a:lstStyle/>
            <a:p>
              <a:r>
                <a:rPr lang="en-US" sz="1200" i="1" dirty="0" smtClean="0"/>
                <a:t>SCO Runbook</a:t>
              </a:r>
              <a:endParaRPr lang="en-US" sz="1200" i="1" dirty="0"/>
            </a:p>
          </p:txBody>
        </p:sp>
      </p:grpSp>
      <p:grpSp>
        <p:nvGrpSpPr>
          <p:cNvPr id="182" name="Group 181"/>
          <p:cNvGrpSpPr/>
          <p:nvPr/>
        </p:nvGrpSpPr>
        <p:grpSpPr>
          <a:xfrm>
            <a:off x="7321836" y="5698277"/>
            <a:ext cx="1444908" cy="762025"/>
            <a:chOff x="7705371" y="3931283"/>
            <a:chExt cx="1563290" cy="762025"/>
          </a:xfrm>
          <a:solidFill>
            <a:schemeClr val="bg1"/>
          </a:solidFill>
        </p:grpSpPr>
        <p:sp>
          <p:nvSpPr>
            <p:cNvPr id="183" name="Rectangle 182"/>
            <p:cNvSpPr/>
            <p:nvPr/>
          </p:nvSpPr>
          <p:spPr>
            <a:xfrm>
              <a:off x="7705371" y="3931283"/>
              <a:ext cx="1563290" cy="762025"/>
            </a:xfrm>
            <a:prstGeom prst="rect">
              <a:avLst/>
            </a:prstGeom>
            <a:grp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pic>
          <p:nvPicPr>
            <p:cNvPr id="18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03786" y="4116333"/>
              <a:ext cx="1166460" cy="575289"/>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5" name="TextBox 184"/>
            <p:cNvSpPr txBox="1"/>
            <p:nvPr/>
          </p:nvSpPr>
          <p:spPr>
            <a:xfrm>
              <a:off x="8012366" y="3986291"/>
              <a:ext cx="1098322" cy="276999"/>
            </a:xfrm>
            <a:prstGeom prst="rect">
              <a:avLst/>
            </a:prstGeom>
            <a:grpFill/>
          </p:spPr>
          <p:txBody>
            <a:bodyPr wrap="none" rtlCol="0">
              <a:spAutoFit/>
            </a:bodyPr>
            <a:lstStyle/>
            <a:p>
              <a:r>
                <a:rPr lang="en-US" sz="1200" i="1" dirty="0" smtClean="0"/>
                <a:t>SCO Runbook</a:t>
              </a:r>
              <a:endParaRPr lang="en-US" sz="1200" i="1" dirty="0"/>
            </a:p>
          </p:txBody>
        </p:sp>
      </p:grpSp>
      <p:pic>
        <p:nvPicPr>
          <p:cNvPr id="212"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81800" y="4957773"/>
            <a:ext cx="181100" cy="232647"/>
          </a:xfrm>
          <a:prstGeom prst="rect">
            <a:avLst/>
          </a:prstGeom>
          <a:noFill/>
          <a:ln w="9525">
            <a:solidFill>
              <a:schemeClr val="accent1">
                <a:lumMod val="75000"/>
              </a:schemeClr>
            </a:solidFill>
            <a:miter lim="800000"/>
            <a:headEnd/>
            <a:tailEnd/>
          </a:ln>
          <a:effectLst/>
          <a:extLst/>
        </p:spPr>
      </p:pic>
      <p:sp>
        <p:nvSpPr>
          <p:cNvPr id="213" name="TextBox 212"/>
          <p:cNvSpPr txBox="1"/>
          <p:nvPr/>
        </p:nvSpPr>
        <p:spPr>
          <a:xfrm>
            <a:off x="6901268" y="4933068"/>
            <a:ext cx="1716688" cy="307777"/>
          </a:xfrm>
          <a:prstGeom prst="rect">
            <a:avLst/>
          </a:prstGeom>
          <a:noFill/>
        </p:spPr>
        <p:txBody>
          <a:bodyPr wrap="none" rtlCol="0">
            <a:spAutoFit/>
          </a:bodyPr>
          <a:lstStyle/>
          <a:p>
            <a:r>
              <a:rPr lang="en-US" sz="1400" b="1" dirty="0" smtClean="0">
                <a:solidFill>
                  <a:schemeClr val="bg1"/>
                </a:solidFill>
              </a:rPr>
              <a:t>SM Runbooks Folder</a:t>
            </a:r>
            <a:endParaRPr lang="en-US" sz="1400" b="1" dirty="0">
              <a:solidFill>
                <a:schemeClr val="bg1"/>
              </a:solidFill>
            </a:endParaRPr>
          </a:p>
        </p:txBody>
      </p:sp>
      <p:cxnSp>
        <p:nvCxnSpPr>
          <p:cNvPr id="214" name="Straight Connector 213"/>
          <p:cNvCxnSpPr/>
          <p:nvPr/>
        </p:nvCxnSpPr>
        <p:spPr>
          <a:xfrm flipH="1">
            <a:off x="6872350" y="5107883"/>
            <a:ext cx="1090" cy="703582"/>
          </a:xfrm>
          <a:prstGeom prst="line">
            <a:avLst/>
          </a:prstGeom>
        </p:spPr>
        <p:style>
          <a:lnRef idx="1">
            <a:schemeClr val="accent1"/>
          </a:lnRef>
          <a:fillRef idx="0">
            <a:schemeClr val="accent1"/>
          </a:fillRef>
          <a:effectRef idx="0">
            <a:schemeClr val="accent1"/>
          </a:effectRef>
          <a:fontRef idx="minor">
            <a:schemeClr val="tx1"/>
          </a:fontRef>
        </p:style>
      </p:cxnSp>
      <p:pic>
        <p:nvPicPr>
          <p:cNvPr id="217"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0499" y="5795973"/>
            <a:ext cx="104775" cy="10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18" name="Straight Connector 217"/>
          <p:cNvCxnSpPr/>
          <p:nvPr/>
        </p:nvCxnSpPr>
        <p:spPr>
          <a:xfrm>
            <a:off x="6887304" y="5845269"/>
            <a:ext cx="227995" cy="3091"/>
          </a:xfrm>
          <a:prstGeom prst="line">
            <a:avLst/>
          </a:prstGeom>
        </p:spPr>
        <p:style>
          <a:lnRef idx="1">
            <a:schemeClr val="accent1"/>
          </a:lnRef>
          <a:fillRef idx="0">
            <a:schemeClr val="accent1"/>
          </a:fillRef>
          <a:effectRef idx="0">
            <a:schemeClr val="accent1"/>
          </a:effectRef>
          <a:fontRef idx="minor">
            <a:schemeClr val="tx1"/>
          </a:fontRef>
        </p:style>
      </p:cxnSp>
      <p:sp>
        <p:nvSpPr>
          <p:cNvPr id="188" name="Rectangle 187"/>
          <p:cNvSpPr/>
          <p:nvPr/>
        </p:nvSpPr>
        <p:spPr>
          <a:xfrm>
            <a:off x="4973310" y="3908712"/>
            <a:ext cx="811825" cy="369332"/>
          </a:xfrm>
          <a:prstGeom prst="rect">
            <a:avLst/>
          </a:prstGeom>
        </p:spPr>
        <p:txBody>
          <a:bodyPr wrap="none">
            <a:spAutoFit/>
          </a:bodyPr>
          <a:lstStyle/>
          <a:p>
            <a:r>
              <a:rPr lang="en-US" b="1" i="1" dirty="0" smtClean="0">
                <a:solidFill>
                  <a:schemeClr val="bg1"/>
                </a:solidFill>
              </a:rPr>
              <a:t>Invoke</a:t>
            </a:r>
            <a:endParaRPr lang="en-US" b="1" i="1" dirty="0">
              <a:solidFill>
                <a:schemeClr val="bg1"/>
              </a:solidFill>
            </a:endParaRPr>
          </a:p>
        </p:txBody>
      </p:sp>
      <p:sp>
        <p:nvSpPr>
          <p:cNvPr id="227" name="Rectangle 226"/>
          <p:cNvSpPr/>
          <p:nvPr/>
        </p:nvSpPr>
        <p:spPr>
          <a:xfrm>
            <a:off x="4977976" y="4641689"/>
            <a:ext cx="967637" cy="369332"/>
          </a:xfrm>
          <a:prstGeom prst="rect">
            <a:avLst/>
          </a:prstGeom>
        </p:spPr>
        <p:txBody>
          <a:bodyPr wrap="none">
            <a:spAutoFit/>
          </a:bodyPr>
          <a:lstStyle/>
          <a:p>
            <a:r>
              <a:rPr lang="en-US" b="1" i="1" dirty="0">
                <a:solidFill>
                  <a:schemeClr val="bg1"/>
                </a:solidFill>
              </a:rPr>
              <a:t>Monitor</a:t>
            </a:r>
          </a:p>
        </p:txBody>
      </p:sp>
      <p:sp>
        <p:nvSpPr>
          <p:cNvPr id="233" name="Title 232"/>
          <p:cNvSpPr>
            <a:spLocks noGrp="1"/>
          </p:cNvSpPr>
          <p:nvPr>
            <p:ph type="title"/>
          </p:nvPr>
        </p:nvSpPr>
        <p:spPr>
          <a:xfrm>
            <a:off x="107504" y="-27384"/>
            <a:ext cx="8955486" cy="798013"/>
          </a:xfrm>
        </p:spPr>
        <p:txBody>
          <a:bodyPr>
            <a:normAutofit/>
          </a:bodyPr>
          <a:lstStyle/>
          <a:p>
            <a:r>
              <a:rPr lang="en-US" sz="3200" dirty="0" smtClean="0"/>
              <a:t>Workflow: </a:t>
            </a:r>
            <a:r>
              <a:rPr lang="en-US" sz="3200" dirty="0"/>
              <a:t>Request </a:t>
            </a:r>
            <a:r>
              <a:rPr lang="en-US" sz="3200" dirty="0" smtClean="0"/>
              <a:t>Processes Drive Automation</a:t>
            </a:r>
            <a:endParaRPr lang="en-US" sz="3200" dirty="0"/>
          </a:p>
        </p:txBody>
      </p:sp>
      <p:sp>
        <p:nvSpPr>
          <p:cNvPr id="240" name="Oval 239"/>
          <p:cNvSpPr/>
          <p:nvPr/>
        </p:nvSpPr>
        <p:spPr>
          <a:xfrm>
            <a:off x="5269101" y="620290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1</a:t>
            </a:r>
            <a:endParaRPr lang="en-US" sz="2400" b="1" dirty="0">
              <a:solidFill>
                <a:schemeClr val="bg1"/>
              </a:solidFill>
            </a:endParaRPr>
          </a:p>
        </p:txBody>
      </p:sp>
      <p:sp>
        <p:nvSpPr>
          <p:cNvPr id="241" name="Oval 240"/>
          <p:cNvSpPr/>
          <p:nvPr/>
        </p:nvSpPr>
        <p:spPr>
          <a:xfrm>
            <a:off x="2019304" y="538537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2</a:t>
            </a:r>
            <a:endParaRPr lang="en-US" sz="2400" b="1" dirty="0">
              <a:solidFill>
                <a:schemeClr val="bg1"/>
              </a:solidFill>
            </a:endParaRPr>
          </a:p>
        </p:txBody>
      </p:sp>
      <p:sp>
        <p:nvSpPr>
          <p:cNvPr id="242" name="Oval 241"/>
          <p:cNvSpPr/>
          <p:nvPr/>
        </p:nvSpPr>
        <p:spPr>
          <a:xfrm>
            <a:off x="729766" y="2342269"/>
            <a:ext cx="324084" cy="43886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3</a:t>
            </a:r>
            <a:endParaRPr lang="en-US" sz="2400" b="1" dirty="0">
              <a:solidFill>
                <a:schemeClr val="bg1"/>
              </a:solidFill>
            </a:endParaRPr>
          </a:p>
        </p:txBody>
      </p:sp>
      <p:sp>
        <p:nvSpPr>
          <p:cNvPr id="243" name="Oval 242"/>
          <p:cNvSpPr/>
          <p:nvPr/>
        </p:nvSpPr>
        <p:spPr>
          <a:xfrm>
            <a:off x="4286175" y="2642532"/>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4</a:t>
            </a:r>
            <a:endParaRPr lang="en-US" sz="2400" b="1" dirty="0">
              <a:solidFill>
                <a:schemeClr val="bg1"/>
              </a:solidFill>
            </a:endParaRPr>
          </a:p>
        </p:txBody>
      </p:sp>
      <p:sp>
        <p:nvSpPr>
          <p:cNvPr id="244" name="Oval 243"/>
          <p:cNvSpPr/>
          <p:nvPr/>
        </p:nvSpPr>
        <p:spPr>
          <a:xfrm>
            <a:off x="5262886" y="3342530"/>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5</a:t>
            </a:r>
            <a:endParaRPr lang="en-US" sz="2400" b="1" dirty="0">
              <a:solidFill>
                <a:schemeClr val="bg1"/>
              </a:solidFill>
            </a:endParaRPr>
          </a:p>
        </p:txBody>
      </p:sp>
      <p:sp>
        <p:nvSpPr>
          <p:cNvPr id="245" name="Oval 244"/>
          <p:cNvSpPr/>
          <p:nvPr/>
        </p:nvSpPr>
        <p:spPr>
          <a:xfrm>
            <a:off x="5262886" y="5009266"/>
            <a:ext cx="324084" cy="4320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400" b="1" dirty="0" smtClean="0">
                <a:solidFill>
                  <a:schemeClr val="bg1"/>
                </a:solidFill>
              </a:rPr>
              <a:t>6</a:t>
            </a:r>
            <a:endParaRPr lang="en-US" sz="2400" b="1" dirty="0">
              <a:solidFill>
                <a:schemeClr val="bg1"/>
              </a:solidFill>
            </a:endParaRPr>
          </a:p>
        </p:txBody>
      </p:sp>
      <p:sp>
        <p:nvSpPr>
          <p:cNvPr id="16" name="Right Arrow 15"/>
          <p:cNvSpPr/>
          <p:nvPr/>
        </p:nvSpPr>
        <p:spPr bwMode="auto">
          <a:xfrm rot="19103133">
            <a:off x="1093899" y="2068770"/>
            <a:ext cx="1313767" cy="312118"/>
          </a:xfrm>
          <a:prstGeom prst="rightArrow">
            <a:avLst/>
          </a:prstGeom>
          <a:solidFill>
            <a:schemeClr val="accent1"/>
          </a:solidFill>
          <a:ln w="254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79" name="Right Arrow 78"/>
          <p:cNvSpPr/>
          <p:nvPr/>
        </p:nvSpPr>
        <p:spPr bwMode="auto">
          <a:xfrm rot="10800000">
            <a:off x="1626999" y="5954780"/>
            <a:ext cx="1064145" cy="354540"/>
          </a:xfrm>
          <a:prstGeom prst="rightArrow">
            <a:avLst/>
          </a:prstGeom>
          <a:solidFill>
            <a:schemeClr val="accent1"/>
          </a:solidFill>
          <a:ln w="254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80" name="Right Arrow 79"/>
          <p:cNvSpPr/>
          <p:nvPr/>
        </p:nvSpPr>
        <p:spPr bwMode="auto">
          <a:xfrm>
            <a:off x="4762410" y="3818712"/>
            <a:ext cx="1177845" cy="274666"/>
          </a:xfrm>
          <a:prstGeom prst="rightArrow">
            <a:avLst/>
          </a:prstGeom>
          <a:solidFill>
            <a:schemeClr val="accent2">
              <a:lumMod val="75000"/>
            </a:schemeClr>
          </a:solidFill>
          <a:ln w="254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81" name="Right Arrow 80"/>
          <p:cNvSpPr/>
          <p:nvPr/>
        </p:nvSpPr>
        <p:spPr bwMode="auto">
          <a:xfrm rot="5400000">
            <a:off x="3445353" y="2651741"/>
            <a:ext cx="898725" cy="279790"/>
          </a:xfrm>
          <a:prstGeom prst="rightArrow">
            <a:avLst/>
          </a:prstGeom>
          <a:solidFill>
            <a:schemeClr val="accent1"/>
          </a:solidFill>
          <a:ln w="254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82" name="Right Arrow 81"/>
          <p:cNvSpPr/>
          <p:nvPr/>
        </p:nvSpPr>
        <p:spPr bwMode="auto">
          <a:xfrm rot="10800000">
            <a:off x="4773603" y="4437112"/>
            <a:ext cx="1177846" cy="294577"/>
          </a:xfrm>
          <a:prstGeom prst="rightArrow">
            <a:avLst/>
          </a:prstGeom>
          <a:solidFill>
            <a:schemeClr val="accent2">
              <a:lumMod val="75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83" name="Right Arrow 82"/>
          <p:cNvSpPr/>
          <p:nvPr/>
        </p:nvSpPr>
        <p:spPr bwMode="auto">
          <a:xfrm rot="10800000">
            <a:off x="4762410" y="5900747"/>
            <a:ext cx="1177844" cy="360000"/>
          </a:xfrm>
          <a:prstGeom prst="rightArrow">
            <a:avLst/>
          </a:prstGeom>
          <a:solidFill>
            <a:schemeClr val="accent1"/>
          </a:solidFill>
          <a:ln w="127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84" name="Right Arrow 83"/>
          <p:cNvSpPr/>
          <p:nvPr/>
        </p:nvSpPr>
        <p:spPr bwMode="auto">
          <a:xfrm rot="16200000">
            <a:off x="1002042" y="4788063"/>
            <a:ext cx="338687" cy="255554"/>
          </a:xfrm>
          <a:prstGeom prst="rightArrow">
            <a:avLst/>
          </a:prstGeom>
          <a:solidFill>
            <a:schemeClr val="accent1"/>
          </a:solidFill>
          <a:ln w="25400">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Tree>
    <p:extLst>
      <p:ext uri="{BB962C8B-B14F-4D97-AF65-F5344CB8AC3E}">
        <p14:creationId xmlns:p14="http://schemas.microsoft.com/office/powerpoint/2010/main" val="748567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40"/>
                                        </p:tgtEl>
                                        <p:attrNameLst>
                                          <p:attrName>style.visibility</p:attrName>
                                        </p:attrNameLst>
                                      </p:cBhvr>
                                      <p:to>
                                        <p:strVal val="visible"/>
                                      </p:to>
                                    </p:set>
                                    <p:anim calcmode="lin" valueType="num">
                                      <p:cBhvr>
                                        <p:cTn id="7" dur="500" fill="hold"/>
                                        <p:tgtEl>
                                          <p:spTgt spid="240"/>
                                        </p:tgtEl>
                                        <p:attrNameLst>
                                          <p:attrName>ppt_w</p:attrName>
                                        </p:attrNameLst>
                                      </p:cBhvr>
                                      <p:tavLst>
                                        <p:tav tm="0">
                                          <p:val>
                                            <p:fltVal val="0"/>
                                          </p:val>
                                        </p:tav>
                                        <p:tav tm="100000">
                                          <p:val>
                                            <p:strVal val="#ppt_w"/>
                                          </p:val>
                                        </p:tav>
                                      </p:tavLst>
                                    </p:anim>
                                    <p:anim calcmode="lin" valueType="num">
                                      <p:cBhvr>
                                        <p:cTn id="8" dur="500" fill="hold"/>
                                        <p:tgtEl>
                                          <p:spTgt spid="240"/>
                                        </p:tgtEl>
                                        <p:attrNameLst>
                                          <p:attrName>ppt_h</p:attrName>
                                        </p:attrNameLst>
                                      </p:cBhvr>
                                      <p:tavLst>
                                        <p:tav tm="0">
                                          <p:val>
                                            <p:fltVal val="0"/>
                                          </p:val>
                                        </p:tav>
                                        <p:tav tm="100000">
                                          <p:val>
                                            <p:strVal val="#ppt_h"/>
                                          </p:val>
                                        </p:tav>
                                      </p:tavLst>
                                    </p:anim>
                                    <p:animEffect transition="in" filter="fade">
                                      <p:cBhvr>
                                        <p:cTn id="9" dur="500"/>
                                        <p:tgtEl>
                                          <p:spTgt spid="24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fltVal val="0"/>
                                          </p:val>
                                        </p:tav>
                                        <p:tav tm="100000">
                                          <p:val>
                                            <p:strVal val="#ppt_w"/>
                                          </p:val>
                                        </p:tav>
                                      </p:tavLst>
                                    </p:anim>
                                    <p:anim calcmode="lin" valueType="num">
                                      <p:cBhvr>
                                        <p:cTn id="18" dur="500" fill="hold"/>
                                        <p:tgtEl>
                                          <p:spTgt spid="41"/>
                                        </p:tgtEl>
                                        <p:attrNameLst>
                                          <p:attrName>ppt_h</p:attrName>
                                        </p:attrNameLst>
                                      </p:cBhvr>
                                      <p:tavLst>
                                        <p:tav tm="0">
                                          <p:val>
                                            <p:fltVal val="0"/>
                                          </p:val>
                                        </p:tav>
                                        <p:tav tm="100000">
                                          <p:val>
                                            <p:strVal val="#ppt_h"/>
                                          </p:val>
                                        </p:tav>
                                      </p:tavLst>
                                    </p:anim>
                                    <p:animEffect transition="in" filter="fade">
                                      <p:cBhvr>
                                        <p:cTn id="19" dur="500"/>
                                        <p:tgtEl>
                                          <p:spTgt spid="4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5"/>
                                        </p:tgtEl>
                                        <p:attrNameLst>
                                          <p:attrName>style.visibility</p:attrName>
                                        </p:attrNameLst>
                                      </p:cBhvr>
                                      <p:to>
                                        <p:strVal val="visible"/>
                                      </p:to>
                                    </p:set>
                                    <p:anim calcmode="lin" valueType="num">
                                      <p:cBhvr>
                                        <p:cTn id="22" dur="500" fill="hold"/>
                                        <p:tgtEl>
                                          <p:spTgt spid="105"/>
                                        </p:tgtEl>
                                        <p:attrNameLst>
                                          <p:attrName>ppt_w</p:attrName>
                                        </p:attrNameLst>
                                      </p:cBhvr>
                                      <p:tavLst>
                                        <p:tav tm="0">
                                          <p:val>
                                            <p:fltVal val="0"/>
                                          </p:val>
                                        </p:tav>
                                        <p:tav tm="100000">
                                          <p:val>
                                            <p:strVal val="#ppt_w"/>
                                          </p:val>
                                        </p:tav>
                                      </p:tavLst>
                                    </p:anim>
                                    <p:anim calcmode="lin" valueType="num">
                                      <p:cBhvr>
                                        <p:cTn id="23" dur="500" fill="hold"/>
                                        <p:tgtEl>
                                          <p:spTgt spid="105"/>
                                        </p:tgtEl>
                                        <p:attrNameLst>
                                          <p:attrName>ppt_h</p:attrName>
                                        </p:attrNameLst>
                                      </p:cBhvr>
                                      <p:tavLst>
                                        <p:tav tm="0">
                                          <p:val>
                                            <p:fltVal val="0"/>
                                          </p:val>
                                        </p:tav>
                                        <p:tav tm="100000">
                                          <p:val>
                                            <p:strVal val="#ppt_h"/>
                                          </p:val>
                                        </p:tav>
                                      </p:tavLst>
                                    </p:anim>
                                    <p:animEffect transition="in" filter="fade">
                                      <p:cBhvr>
                                        <p:cTn id="24" dur="500"/>
                                        <p:tgtEl>
                                          <p:spTgt spid="105"/>
                                        </p:tgtEl>
                                      </p:cBhvr>
                                    </p:animEffect>
                                  </p:childTnLst>
                                </p:cTn>
                              </p:par>
                              <p:par>
                                <p:cTn id="25" presetID="53" presetClass="entr" presetSubtype="16" fill="hold" nodeType="withEffect">
                                  <p:stCondLst>
                                    <p:cond delay="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32"/>
                                        </p:tgtEl>
                                        <p:attrNameLst>
                                          <p:attrName>style.visibility</p:attrName>
                                        </p:attrNameLst>
                                      </p:cBhvr>
                                      <p:to>
                                        <p:strVal val="visible"/>
                                      </p:to>
                                    </p:set>
                                    <p:anim calcmode="lin" valueType="num">
                                      <p:cBhvr>
                                        <p:cTn id="32" dur="500" fill="hold"/>
                                        <p:tgtEl>
                                          <p:spTgt spid="232"/>
                                        </p:tgtEl>
                                        <p:attrNameLst>
                                          <p:attrName>ppt_w</p:attrName>
                                        </p:attrNameLst>
                                      </p:cBhvr>
                                      <p:tavLst>
                                        <p:tav tm="0">
                                          <p:val>
                                            <p:fltVal val="0"/>
                                          </p:val>
                                        </p:tav>
                                        <p:tav tm="100000">
                                          <p:val>
                                            <p:strVal val="#ppt_w"/>
                                          </p:val>
                                        </p:tav>
                                      </p:tavLst>
                                    </p:anim>
                                    <p:anim calcmode="lin" valueType="num">
                                      <p:cBhvr>
                                        <p:cTn id="33" dur="500" fill="hold"/>
                                        <p:tgtEl>
                                          <p:spTgt spid="232"/>
                                        </p:tgtEl>
                                        <p:attrNameLst>
                                          <p:attrName>ppt_h</p:attrName>
                                        </p:attrNameLst>
                                      </p:cBhvr>
                                      <p:tavLst>
                                        <p:tav tm="0">
                                          <p:val>
                                            <p:fltVal val="0"/>
                                          </p:val>
                                        </p:tav>
                                        <p:tav tm="100000">
                                          <p:val>
                                            <p:strVal val="#ppt_h"/>
                                          </p:val>
                                        </p:tav>
                                      </p:tavLst>
                                    </p:anim>
                                    <p:animEffect transition="in" filter="fade">
                                      <p:cBhvr>
                                        <p:cTn id="34" dur="500"/>
                                        <p:tgtEl>
                                          <p:spTgt spid="23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41"/>
                                        </p:tgtEl>
                                        <p:attrNameLst>
                                          <p:attrName>style.visibility</p:attrName>
                                        </p:attrNameLst>
                                      </p:cBhvr>
                                      <p:to>
                                        <p:strVal val="visible"/>
                                      </p:to>
                                    </p:set>
                                    <p:anim calcmode="lin" valueType="num">
                                      <p:cBhvr>
                                        <p:cTn id="39" dur="500" fill="hold"/>
                                        <p:tgtEl>
                                          <p:spTgt spid="241"/>
                                        </p:tgtEl>
                                        <p:attrNameLst>
                                          <p:attrName>ppt_w</p:attrName>
                                        </p:attrNameLst>
                                      </p:cBhvr>
                                      <p:tavLst>
                                        <p:tav tm="0">
                                          <p:val>
                                            <p:fltVal val="0"/>
                                          </p:val>
                                        </p:tav>
                                        <p:tav tm="100000">
                                          <p:val>
                                            <p:strVal val="#ppt_w"/>
                                          </p:val>
                                        </p:tav>
                                      </p:tavLst>
                                    </p:anim>
                                    <p:anim calcmode="lin" valueType="num">
                                      <p:cBhvr>
                                        <p:cTn id="40" dur="500" fill="hold"/>
                                        <p:tgtEl>
                                          <p:spTgt spid="241"/>
                                        </p:tgtEl>
                                        <p:attrNameLst>
                                          <p:attrName>ppt_h</p:attrName>
                                        </p:attrNameLst>
                                      </p:cBhvr>
                                      <p:tavLst>
                                        <p:tav tm="0">
                                          <p:val>
                                            <p:fltVal val="0"/>
                                          </p:val>
                                        </p:tav>
                                        <p:tav tm="100000">
                                          <p:val>
                                            <p:strVal val="#ppt_h"/>
                                          </p:val>
                                        </p:tav>
                                      </p:tavLst>
                                    </p:anim>
                                    <p:animEffect transition="in" filter="fade">
                                      <p:cBhvr>
                                        <p:cTn id="41" dur="500"/>
                                        <p:tgtEl>
                                          <p:spTgt spid="24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p:cTn id="44" dur="500" fill="hold"/>
                                        <p:tgtEl>
                                          <p:spTgt spid="79"/>
                                        </p:tgtEl>
                                        <p:attrNameLst>
                                          <p:attrName>ppt_w</p:attrName>
                                        </p:attrNameLst>
                                      </p:cBhvr>
                                      <p:tavLst>
                                        <p:tav tm="0">
                                          <p:val>
                                            <p:fltVal val="0"/>
                                          </p:val>
                                        </p:tav>
                                        <p:tav tm="100000">
                                          <p:val>
                                            <p:strVal val="#ppt_w"/>
                                          </p:val>
                                        </p:tav>
                                      </p:tavLst>
                                    </p:anim>
                                    <p:anim calcmode="lin" valueType="num">
                                      <p:cBhvr>
                                        <p:cTn id="45" dur="500" fill="hold"/>
                                        <p:tgtEl>
                                          <p:spTgt spid="79"/>
                                        </p:tgtEl>
                                        <p:attrNameLst>
                                          <p:attrName>ppt_h</p:attrName>
                                        </p:attrNameLst>
                                      </p:cBhvr>
                                      <p:tavLst>
                                        <p:tav tm="0">
                                          <p:val>
                                            <p:fltVal val="0"/>
                                          </p:val>
                                        </p:tav>
                                        <p:tav tm="100000">
                                          <p:val>
                                            <p:strVal val="#ppt_h"/>
                                          </p:val>
                                        </p:tav>
                                      </p:tavLst>
                                    </p:anim>
                                    <p:animEffect transition="in" filter="fade">
                                      <p:cBhvr>
                                        <p:cTn id="46" dur="500"/>
                                        <p:tgtEl>
                                          <p:spTgt spid="7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anim calcmode="lin" valueType="num">
                                      <p:cBhvr>
                                        <p:cTn id="49" dur="500" fill="hold"/>
                                        <p:tgtEl>
                                          <p:spTgt spid="75"/>
                                        </p:tgtEl>
                                        <p:attrNameLst>
                                          <p:attrName>ppt_w</p:attrName>
                                        </p:attrNameLst>
                                      </p:cBhvr>
                                      <p:tavLst>
                                        <p:tav tm="0">
                                          <p:val>
                                            <p:fltVal val="0"/>
                                          </p:val>
                                        </p:tav>
                                        <p:tav tm="100000">
                                          <p:val>
                                            <p:strVal val="#ppt_w"/>
                                          </p:val>
                                        </p:tav>
                                      </p:tavLst>
                                    </p:anim>
                                    <p:anim calcmode="lin" valueType="num">
                                      <p:cBhvr>
                                        <p:cTn id="50" dur="500" fill="hold"/>
                                        <p:tgtEl>
                                          <p:spTgt spid="75"/>
                                        </p:tgtEl>
                                        <p:attrNameLst>
                                          <p:attrName>ppt_h</p:attrName>
                                        </p:attrNameLst>
                                      </p:cBhvr>
                                      <p:tavLst>
                                        <p:tav tm="0">
                                          <p:val>
                                            <p:fltVal val="0"/>
                                          </p:val>
                                        </p:tav>
                                        <p:tav tm="100000">
                                          <p:val>
                                            <p:strVal val="#ppt_h"/>
                                          </p:val>
                                        </p:tav>
                                      </p:tavLst>
                                    </p:anim>
                                    <p:animEffect transition="in" filter="fade">
                                      <p:cBhvr>
                                        <p:cTn id="51" dur="500"/>
                                        <p:tgtEl>
                                          <p:spTgt spid="75"/>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242"/>
                                        </p:tgtEl>
                                        <p:attrNameLst>
                                          <p:attrName>style.visibility</p:attrName>
                                        </p:attrNameLst>
                                      </p:cBhvr>
                                      <p:to>
                                        <p:strVal val="visible"/>
                                      </p:to>
                                    </p:set>
                                    <p:anim calcmode="lin" valueType="num">
                                      <p:cBhvr>
                                        <p:cTn id="56" dur="500" fill="hold"/>
                                        <p:tgtEl>
                                          <p:spTgt spid="242"/>
                                        </p:tgtEl>
                                        <p:attrNameLst>
                                          <p:attrName>ppt_w</p:attrName>
                                        </p:attrNameLst>
                                      </p:cBhvr>
                                      <p:tavLst>
                                        <p:tav tm="0">
                                          <p:val>
                                            <p:fltVal val="0"/>
                                          </p:val>
                                        </p:tav>
                                        <p:tav tm="100000">
                                          <p:val>
                                            <p:strVal val="#ppt_w"/>
                                          </p:val>
                                        </p:tav>
                                      </p:tavLst>
                                    </p:anim>
                                    <p:anim calcmode="lin" valueType="num">
                                      <p:cBhvr>
                                        <p:cTn id="57" dur="500" fill="hold"/>
                                        <p:tgtEl>
                                          <p:spTgt spid="242"/>
                                        </p:tgtEl>
                                        <p:attrNameLst>
                                          <p:attrName>ppt_h</p:attrName>
                                        </p:attrNameLst>
                                      </p:cBhvr>
                                      <p:tavLst>
                                        <p:tav tm="0">
                                          <p:val>
                                            <p:fltVal val="0"/>
                                          </p:val>
                                        </p:tav>
                                        <p:tav tm="100000">
                                          <p:val>
                                            <p:strVal val="#ppt_h"/>
                                          </p:val>
                                        </p:tav>
                                      </p:tavLst>
                                    </p:anim>
                                    <p:animEffect transition="in" filter="fade">
                                      <p:cBhvr>
                                        <p:cTn id="58" dur="500"/>
                                        <p:tgtEl>
                                          <p:spTgt spid="24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4"/>
                                        </p:tgtEl>
                                        <p:attrNameLst>
                                          <p:attrName>style.visibility</p:attrName>
                                        </p:attrNameLst>
                                      </p:cBhvr>
                                      <p:to>
                                        <p:strVal val="visible"/>
                                      </p:to>
                                    </p:set>
                                    <p:anim calcmode="lin" valueType="num">
                                      <p:cBhvr>
                                        <p:cTn id="61" dur="500" fill="hold"/>
                                        <p:tgtEl>
                                          <p:spTgt spid="84"/>
                                        </p:tgtEl>
                                        <p:attrNameLst>
                                          <p:attrName>ppt_w</p:attrName>
                                        </p:attrNameLst>
                                      </p:cBhvr>
                                      <p:tavLst>
                                        <p:tav tm="0">
                                          <p:val>
                                            <p:fltVal val="0"/>
                                          </p:val>
                                        </p:tav>
                                        <p:tav tm="100000">
                                          <p:val>
                                            <p:strVal val="#ppt_w"/>
                                          </p:val>
                                        </p:tav>
                                      </p:tavLst>
                                    </p:anim>
                                    <p:anim calcmode="lin" valueType="num">
                                      <p:cBhvr>
                                        <p:cTn id="62" dur="500" fill="hold"/>
                                        <p:tgtEl>
                                          <p:spTgt spid="84"/>
                                        </p:tgtEl>
                                        <p:attrNameLst>
                                          <p:attrName>ppt_h</p:attrName>
                                        </p:attrNameLst>
                                      </p:cBhvr>
                                      <p:tavLst>
                                        <p:tav tm="0">
                                          <p:val>
                                            <p:fltVal val="0"/>
                                          </p:val>
                                        </p:tav>
                                        <p:tav tm="100000">
                                          <p:val>
                                            <p:strVal val="#ppt_h"/>
                                          </p:val>
                                        </p:tav>
                                      </p:tavLst>
                                    </p:anim>
                                    <p:animEffect transition="in" filter="fade">
                                      <p:cBhvr>
                                        <p:cTn id="63" dur="500"/>
                                        <p:tgtEl>
                                          <p:spTgt spid="8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animEffect transition="in" filter="fade">
                                      <p:cBhvr>
                                        <p:cTn id="68" dur="500"/>
                                        <p:tgtEl>
                                          <p:spTgt spid="16"/>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fltVal val="0"/>
                                          </p:val>
                                        </p:tav>
                                        <p:tav tm="100000">
                                          <p:val>
                                            <p:strVal val="#ppt_h"/>
                                          </p:val>
                                        </p:tav>
                                      </p:tavLst>
                                    </p:anim>
                                    <p:animEffect transition="in" filter="fade">
                                      <p:cBhvr>
                                        <p:cTn id="73" dur="500"/>
                                        <p:tgtEl>
                                          <p:spTgt spid="42"/>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43"/>
                                        </p:tgtEl>
                                        <p:attrNameLst>
                                          <p:attrName>style.visibility</p:attrName>
                                        </p:attrNameLst>
                                      </p:cBhvr>
                                      <p:to>
                                        <p:strVal val="visible"/>
                                      </p:to>
                                    </p:set>
                                    <p:anim calcmode="lin" valueType="num">
                                      <p:cBhvr>
                                        <p:cTn id="78" dur="500" fill="hold"/>
                                        <p:tgtEl>
                                          <p:spTgt spid="243"/>
                                        </p:tgtEl>
                                        <p:attrNameLst>
                                          <p:attrName>ppt_w</p:attrName>
                                        </p:attrNameLst>
                                      </p:cBhvr>
                                      <p:tavLst>
                                        <p:tav tm="0">
                                          <p:val>
                                            <p:fltVal val="0"/>
                                          </p:val>
                                        </p:tav>
                                        <p:tav tm="100000">
                                          <p:val>
                                            <p:strVal val="#ppt_w"/>
                                          </p:val>
                                        </p:tav>
                                      </p:tavLst>
                                    </p:anim>
                                    <p:anim calcmode="lin" valueType="num">
                                      <p:cBhvr>
                                        <p:cTn id="79" dur="500" fill="hold"/>
                                        <p:tgtEl>
                                          <p:spTgt spid="243"/>
                                        </p:tgtEl>
                                        <p:attrNameLst>
                                          <p:attrName>ppt_h</p:attrName>
                                        </p:attrNameLst>
                                      </p:cBhvr>
                                      <p:tavLst>
                                        <p:tav tm="0">
                                          <p:val>
                                            <p:fltVal val="0"/>
                                          </p:val>
                                        </p:tav>
                                        <p:tav tm="100000">
                                          <p:val>
                                            <p:strVal val="#ppt_h"/>
                                          </p:val>
                                        </p:tav>
                                      </p:tavLst>
                                    </p:anim>
                                    <p:animEffect transition="in" filter="fade">
                                      <p:cBhvr>
                                        <p:cTn id="80" dur="500"/>
                                        <p:tgtEl>
                                          <p:spTgt spid="243"/>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81"/>
                                        </p:tgtEl>
                                        <p:attrNameLst>
                                          <p:attrName>style.visibility</p:attrName>
                                        </p:attrNameLst>
                                      </p:cBhvr>
                                      <p:to>
                                        <p:strVal val="visible"/>
                                      </p:to>
                                    </p:set>
                                    <p:anim calcmode="lin" valueType="num">
                                      <p:cBhvr>
                                        <p:cTn id="83" dur="500" fill="hold"/>
                                        <p:tgtEl>
                                          <p:spTgt spid="81"/>
                                        </p:tgtEl>
                                        <p:attrNameLst>
                                          <p:attrName>ppt_w</p:attrName>
                                        </p:attrNameLst>
                                      </p:cBhvr>
                                      <p:tavLst>
                                        <p:tav tm="0">
                                          <p:val>
                                            <p:fltVal val="0"/>
                                          </p:val>
                                        </p:tav>
                                        <p:tav tm="100000">
                                          <p:val>
                                            <p:strVal val="#ppt_w"/>
                                          </p:val>
                                        </p:tav>
                                      </p:tavLst>
                                    </p:anim>
                                    <p:anim calcmode="lin" valueType="num">
                                      <p:cBhvr>
                                        <p:cTn id="84" dur="500" fill="hold"/>
                                        <p:tgtEl>
                                          <p:spTgt spid="81"/>
                                        </p:tgtEl>
                                        <p:attrNameLst>
                                          <p:attrName>ppt_h</p:attrName>
                                        </p:attrNameLst>
                                      </p:cBhvr>
                                      <p:tavLst>
                                        <p:tav tm="0">
                                          <p:val>
                                            <p:fltVal val="0"/>
                                          </p:val>
                                        </p:tav>
                                        <p:tav tm="100000">
                                          <p:val>
                                            <p:strVal val="#ppt_h"/>
                                          </p:val>
                                        </p:tav>
                                      </p:tavLst>
                                    </p:anim>
                                    <p:animEffect transition="in" filter="fade">
                                      <p:cBhvr>
                                        <p:cTn id="85" dur="500"/>
                                        <p:tgtEl>
                                          <p:spTgt spid="81"/>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10"/>
                                        </p:tgtEl>
                                        <p:attrNameLst>
                                          <p:attrName>style.visibility</p:attrName>
                                        </p:attrNameLst>
                                      </p:cBhvr>
                                      <p:to>
                                        <p:strVal val="visible"/>
                                      </p:to>
                                    </p:set>
                                    <p:anim calcmode="lin" valueType="num">
                                      <p:cBhvr>
                                        <p:cTn id="88" dur="500" fill="hold"/>
                                        <p:tgtEl>
                                          <p:spTgt spid="110"/>
                                        </p:tgtEl>
                                        <p:attrNameLst>
                                          <p:attrName>ppt_w</p:attrName>
                                        </p:attrNameLst>
                                      </p:cBhvr>
                                      <p:tavLst>
                                        <p:tav tm="0">
                                          <p:val>
                                            <p:fltVal val="0"/>
                                          </p:val>
                                        </p:tav>
                                        <p:tav tm="100000">
                                          <p:val>
                                            <p:strVal val="#ppt_w"/>
                                          </p:val>
                                        </p:tav>
                                      </p:tavLst>
                                    </p:anim>
                                    <p:anim calcmode="lin" valueType="num">
                                      <p:cBhvr>
                                        <p:cTn id="89" dur="500" fill="hold"/>
                                        <p:tgtEl>
                                          <p:spTgt spid="110"/>
                                        </p:tgtEl>
                                        <p:attrNameLst>
                                          <p:attrName>ppt_h</p:attrName>
                                        </p:attrNameLst>
                                      </p:cBhvr>
                                      <p:tavLst>
                                        <p:tav tm="0">
                                          <p:val>
                                            <p:fltVal val="0"/>
                                          </p:val>
                                        </p:tav>
                                        <p:tav tm="100000">
                                          <p:val>
                                            <p:strVal val="#ppt_h"/>
                                          </p:val>
                                        </p:tav>
                                      </p:tavLst>
                                    </p:anim>
                                    <p:animEffect transition="in" filter="fade">
                                      <p:cBhvr>
                                        <p:cTn id="90" dur="500"/>
                                        <p:tgtEl>
                                          <p:spTgt spid="110"/>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244"/>
                                        </p:tgtEl>
                                        <p:attrNameLst>
                                          <p:attrName>style.visibility</p:attrName>
                                        </p:attrNameLst>
                                      </p:cBhvr>
                                      <p:to>
                                        <p:strVal val="visible"/>
                                      </p:to>
                                    </p:set>
                                    <p:anim calcmode="lin" valueType="num">
                                      <p:cBhvr>
                                        <p:cTn id="95" dur="500" fill="hold"/>
                                        <p:tgtEl>
                                          <p:spTgt spid="244"/>
                                        </p:tgtEl>
                                        <p:attrNameLst>
                                          <p:attrName>ppt_w</p:attrName>
                                        </p:attrNameLst>
                                      </p:cBhvr>
                                      <p:tavLst>
                                        <p:tav tm="0">
                                          <p:val>
                                            <p:fltVal val="0"/>
                                          </p:val>
                                        </p:tav>
                                        <p:tav tm="100000">
                                          <p:val>
                                            <p:strVal val="#ppt_w"/>
                                          </p:val>
                                        </p:tav>
                                      </p:tavLst>
                                    </p:anim>
                                    <p:anim calcmode="lin" valueType="num">
                                      <p:cBhvr>
                                        <p:cTn id="96" dur="500" fill="hold"/>
                                        <p:tgtEl>
                                          <p:spTgt spid="244"/>
                                        </p:tgtEl>
                                        <p:attrNameLst>
                                          <p:attrName>ppt_h</p:attrName>
                                        </p:attrNameLst>
                                      </p:cBhvr>
                                      <p:tavLst>
                                        <p:tav tm="0">
                                          <p:val>
                                            <p:fltVal val="0"/>
                                          </p:val>
                                        </p:tav>
                                        <p:tav tm="100000">
                                          <p:val>
                                            <p:strVal val="#ppt_h"/>
                                          </p:val>
                                        </p:tav>
                                      </p:tavLst>
                                    </p:anim>
                                    <p:animEffect transition="in" filter="fade">
                                      <p:cBhvr>
                                        <p:cTn id="97" dur="500"/>
                                        <p:tgtEl>
                                          <p:spTgt spid="244"/>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80"/>
                                        </p:tgtEl>
                                        <p:attrNameLst>
                                          <p:attrName>style.visibility</p:attrName>
                                        </p:attrNameLst>
                                      </p:cBhvr>
                                      <p:to>
                                        <p:strVal val="visible"/>
                                      </p:to>
                                    </p:set>
                                    <p:anim calcmode="lin" valueType="num">
                                      <p:cBhvr>
                                        <p:cTn id="100" dur="500" fill="hold"/>
                                        <p:tgtEl>
                                          <p:spTgt spid="80"/>
                                        </p:tgtEl>
                                        <p:attrNameLst>
                                          <p:attrName>ppt_w</p:attrName>
                                        </p:attrNameLst>
                                      </p:cBhvr>
                                      <p:tavLst>
                                        <p:tav tm="0">
                                          <p:val>
                                            <p:fltVal val="0"/>
                                          </p:val>
                                        </p:tav>
                                        <p:tav tm="100000">
                                          <p:val>
                                            <p:strVal val="#ppt_w"/>
                                          </p:val>
                                        </p:tav>
                                      </p:tavLst>
                                    </p:anim>
                                    <p:anim calcmode="lin" valueType="num">
                                      <p:cBhvr>
                                        <p:cTn id="101" dur="500" fill="hold"/>
                                        <p:tgtEl>
                                          <p:spTgt spid="80"/>
                                        </p:tgtEl>
                                        <p:attrNameLst>
                                          <p:attrName>ppt_h</p:attrName>
                                        </p:attrNameLst>
                                      </p:cBhvr>
                                      <p:tavLst>
                                        <p:tav tm="0">
                                          <p:val>
                                            <p:fltVal val="0"/>
                                          </p:val>
                                        </p:tav>
                                        <p:tav tm="100000">
                                          <p:val>
                                            <p:strVal val="#ppt_h"/>
                                          </p:val>
                                        </p:tav>
                                      </p:tavLst>
                                    </p:anim>
                                    <p:animEffect transition="in" filter="fade">
                                      <p:cBhvr>
                                        <p:cTn id="102" dur="500"/>
                                        <p:tgtEl>
                                          <p:spTgt spid="80"/>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111"/>
                                        </p:tgtEl>
                                        <p:attrNameLst>
                                          <p:attrName>style.visibility</p:attrName>
                                        </p:attrNameLst>
                                      </p:cBhvr>
                                      <p:to>
                                        <p:strVal val="visible"/>
                                      </p:to>
                                    </p:set>
                                    <p:anim calcmode="lin" valueType="num">
                                      <p:cBhvr>
                                        <p:cTn id="105" dur="500" fill="hold"/>
                                        <p:tgtEl>
                                          <p:spTgt spid="111"/>
                                        </p:tgtEl>
                                        <p:attrNameLst>
                                          <p:attrName>ppt_w</p:attrName>
                                        </p:attrNameLst>
                                      </p:cBhvr>
                                      <p:tavLst>
                                        <p:tav tm="0">
                                          <p:val>
                                            <p:fltVal val="0"/>
                                          </p:val>
                                        </p:tav>
                                        <p:tav tm="100000">
                                          <p:val>
                                            <p:strVal val="#ppt_w"/>
                                          </p:val>
                                        </p:tav>
                                      </p:tavLst>
                                    </p:anim>
                                    <p:anim calcmode="lin" valueType="num">
                                      <p:cBhvr>
                                        <p:cTn id="106" dur="500" fill="hold"/>
                                        <p:tgtEl>
                                          <p:spTgt spid="111"/>
                                        </p:tgtEl>
                                        <p:attrNameLst>
                                          <p:attrName>ppt_h</p:attrName>
                                        </p:attrNameLst>
                                      </p:cBhvr>
                                      <p:tavLst>
                                        <p:tav tm="0">
                                          <p:val>
                                            <p:fltVal val="0"/>
                                          </p:val>
                                        </p:tav>
                                        <p:tav tm="100000">
                                          <p:val>
                                            <p:strVal val="#ppt_h"/>
                                          </p:val>
                                        </p:tav>
                                      </p:tavLst>
                                    </p:anim>
                                    <p:animEffect transition="in" filter="fade">
                                      <p:cBhvr>
                                        <p:cTn id="107" dur="500"/>
                                        <p:tgtEl>
                                          <p:spTgt spid="111"/>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188"/>
                                        </p:tgtEl>
                                        <p:attrNameLst>
                                          <p:attrName>style.visibility</p:attrName>
                                        </p:attrNameLst>
                                      </p:cBhvr>
                                      <p:to>
                                        <p:strVal val="visible"/>
                                      </p:to>
                                    </p:set>
                                    <p:anim calcmode="lin" valueType="num">
                                      <p:cBhvr>
                                        <p:cTn id="110" dur="500" fill="hold"/>
                                        <p:tgtEl>
                                          <p:spTgt spid="188"/>
                                        </p:tgtEl>
                                        <p:attrNameLst>
                                          <p:attrName>ppt_w</p:attrName>
                                        </p:attrNameLst>
                                      </p:cBhvr>
                                      <p:tavLst>
                                        <p:tav tm="0">
                                          <p:val>
                                            <p:fltVal val="0"/>
                                          </p:val>
                                        </p:tav>
                                        <p:tav tm="100000">
                                          <p:val>
                                            <p:strVal val="#ppt_w"/>
                                          </p:val>
                                        </p:tav>
                                      </p:tavLst>
                                    </p:anim>
                                    <p:anim calcmode="lin" valueType="num">
                                      <p:cBhvr>
                                        <p:cTn id="111" dur="500" fill="hold"/>
                                        <p:tgtEl>
                                          <p:spTgt spid="188"/>
                                        </p:tgtEl>
                                        <p:attrNameLst>
                                          <p:attrName>ppt_h</p:attrName>
                                        </p:attrNameLst>
                                      </p:cBhvr>
                                      <p:tavLst>
                                        <p:tav tm="0">
                                          <p:val>
                                            <p:fltVal val="0"/>
                                          </p:val>
                                        </p:tav>
                                        <p:tav tm="100000">
                                          <p:val>
                                            <p:strVal val="#ppt_h"/>
                                          </p:val>
                                        </p:tav>
                                      </p:tavLst>
                                    </p:anim>
                                    <p:animEffect transition="in" filter="fade">
                                      <p:cBhvr>
                                        <p:cTn id="112" dur="500"/>
                                        <p:tgtEl>
                                          <p:spTgt spid="188"/>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245"/>
                                        </p:tgtEl>
                                        <p:attrNameLst>
                                          <p:attrName>style.visibility</p:attrName>
                                        </p:attrNameLst>
                                      </p:cBhvr>
                                      <p:to>
                                        <p:strVal val="visible"/>
                                      </p:to>
                                    </p:set>
                                    <p:anim calcmode="lin" valueType="num">
                                      <p:cBhvr>
                                        <p:cTn id="117" dur="500" fill="hold"/>
                                        <p:tgtEl>
                                          <p:spTgt spid="245"/>
                                        </p:tgtEl>
                                        <p:attrNameLst>
                                          <p:attrName>ppt_w</p:attrName>
                                        </p:attrNameLst>
                                      </p:cBhvr>
                                      <p:tavLst>
                                        <p:tav tm="0">
                                          <p:val>
                                            <p:fltVal val="0"/>
                                          </p:val>
                                        </p:tav>
                                        <p:tav tm="100000">
                                          <p:val>
                                            <p:strVal val="#ppt_w"/>
                                          </p:val>
                                        </p:tav>
                                      </p:tavLst>
                                    </p:anim>
                                    <p:anim calcmode="lin" valueType="num">
                                      <p:cBhvr>
                                        <p:cTn id="118" dur="500" fill="hold"/>
                                        <p:tgtEl>
                                          <p:spTgt spid="245"/>
                                        </p:tgtEl>
                                        <p:attrNameLst>
                                          <p:attrName>ppt_h</p:attrName>
                                        </p:attrNameLst>
                                      </p:cBhvr>
                                      <p:tavLst>
                                        <p:tav tm="0">
                                          <p:val>
                                            <p:fltVal val="0"/>
                                          </p:val>
                                        </p:tav>
                                        <p:tav tm="100000">
                                          <p:val>
                                            <p:strVal val="#ppt_h"/>
                                          </p:val>
                                        </p:tav>
                                      </p:tavLst>
                                    </p:anim>
                                    <p:animEffect transition="in" filter="fade">
                                      <p:cBhvr>
                                        <p:cTn id="119" dur="500"/>
                                        <p:tgtEl>
                                          <p:spTgt spid="24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p:cTn id="122" dur="500" fill="hold"/>
                                        <p:tgtEl>
                                          <p:spTgt spid="82"/>
                                        </p:tgtEl>
                                        <p:attrNameLst>
                                          <p:attrName>ppt_w</p:attrName>
                                        </p:attrNameLst>
                                      </p:cBhvr>
                                      <p:tavLst>
                                        <p:tav tm="0">
                                          <p:val>
                                            <p:fltVal val="0"/>
                                          </p:val>
                                        </p:tav>
                                        <p:tav tm="100000">
                                          <p:val>
                                            <p:strVal val="#ppt_w"/>
                                          </p:val>
                                        </p:tav>
                                      </p:tavLst>
                                    </p:anim>
                                    <p:anim calcmode="lin" valueType="num">
                                      <p:cBhvr>
                                        <p:cTn id="123" dur="500" fill="hold"/>
                                        <p:tgtEl>
                                          <p:spTgt spid="82"/>
                                        </p:tgtEl>
                                        <p:attrNameLst>
                                          <p:attrName>ppt_h</p:attrName>
                                        </p:attrNameLst>
                                      </p:cBhvr>
                                      <p:tavLst>
                                        <p:tav tm="0">
                                          <p:val>
                                            <p:fltVal val="0"/>
                                          </p:val>
                                        </p:tav>
                                        <p:tav tm="100000">
                                          <p:val>
                                            <p:strVal val="#ppt_h"/>
                                          </p:val>
                                        </p:tav>
                                      </p:tavLst>
                                    </p:anim>
                                    <p:animEffect transition="in" filter="fade">
                                      <p:cBhvr>
                                        <p:cTn id="124" dur="500"/>
                                        <p:tgtEl>
                                          <p:spTgt spid="82"/>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3"/>
                                        </p:tgtEl>
                                        <p:attrNameLst>
                                          <p:attrName>style.visibility</p:attrName>
                                        </p:attrNameLst>
                                      </p:cBhvr>
                                      <p:to>
                                        <p:strVal val="visible"/>
                                      </p:to>
                                    </p:set>
                                    <p:anim calcmode="lin" valueType="num">
                                      <p:cBhvr>
                                        <p:cTn id="127" dur="500" fill="hold"/>
                                        <p:tgtEl>
                                          <p:spTgt spid="43"/>
                                        </p:tgtEl>
                                        <p:attrNameLst>
                                          <p:attrName>ppt_w</p:attrName>
                                        </p:attrNameLst>
                                      </p:cBhvr>
                                      <p:tavLst>
                                        <p:tav tm="0">
                                          <p:val>
                                            <p:fltVal val="0"/>
                                          </p:val>
                                        </p:tav>
                                        <p:tav tm="100000">
                                          <p:val>
                                            <p:strVal val="#ppt_w"/>
                                          </p:val>
                                        </p:tav>
                                      </p:tavLst>
                                    </p:anim>
                                    <p:anim calcmode="lin" valueType="num">
                                      <p:cBhvr>
                                        <p:cTn id="128" dur="500" fill="hold"/>
                                        <p:tgtEl>
                                          <p:spTgt spid="43"/>
                                        </p:tgtEl>
                                        <p:attrNameLst>
                                          <p:attrName>ppt_h</p:attrName>
                                        </p:attrNameLst>
                                      </p:cBhvr>
                                      <p:tavLst>
                                        <p:tav tm="0">
                                          <p:val>
                                            <p:fltVal val="0"/>
                                          </p:val>
                                        </p:tav>
                                        <p:tav tm="100000">
                                          <p:val>
                                            <p:strVal val="#ppt_h"/>
                                          </p:val>
                                        </p:tav>
                                      </p:tavLst>
                                    </p:anim>
                                    <p:animEffect transition="in" filter="fade">
                                      <p:cBhvr>
                                        <p:cTn id="129" dur="500"/>
                                        <p:tgtEl>
                                          <p:spTgt spid="43"/>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227"/>
                                        </p:tgtEl>
                                        <p:attrNameLst>
                                          <p:attrName>style.visibility</p:attrName>
                                        </p:attrNameLst>
                                      </p:cBhvr>
                                      <p:to>
                                        <p:strVal val="visible"/>
                                      </p:to>
                                    </p:set>
                                    <p:anim calcmode="lin" valueType="num">
                                      <p:cBhvr>
                                        <p:cTn id="132" dur="500" fill="hold"/>
                                        <p:tgtEl>
                                          <p:spTgt spid="227"/>
                                        </p:tgtEl>
                                        <p:attrNameLst>
                                          <p:attrName>ppt_w</p:attrName>
                                        </p:attrNameLst>
                                      </p:cBhvr>
                                      <p:tavLst>
                                        <p:tav tm="0">
                                          <p:val>
                                            <p:fltVal val="0"/>
                                          </p:val>
                                        </p:tav>
                                        <p:tav tm="100000">
                                          <p:val>
                                            <p:strVal val="#ppt_w"/>
                                          </p:val>
                                        </p:tav>
                                      </p:tavLst>
                                    </p:anim>
                                    <p:anim calcmode="lin" valueType="num">
                                      <p:cBhvr>
                                        <p:cTn id="133" dur="500" fill="hold"/>
                                        <p:tgtEl>
                                          <p:spTgt spid="227"/>
                                        </p:tgtEl>
                                        <p:attrNameLst>
                                          <p:attrName>ppt_h</p:attrName>
                                        </p:attrNameLst>
                                      </p:cBhvr>
                                      <p:tavLst>
                                        <p:tav tm="0">
                                          <p:val>
                                            <p:fltVal val="0"/>
                                          </p:val>
                                        </p:tav>
                                        <p:tav tm="100000">
                                          <p:val>
                                            <p:strVal val="#ppt_h"/>
                                          </p:val>
                                        </p:tav>
                                      </p:tavLst>
                                    </p:anim>
                                    <p:animEffect transition="in" filter="fade">
                                      <p:cBhvr>
                                        <p:cTn id="134"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animBg="1"/>
      <p:bldP spid="41" grpId="0"/>
      <p:bldP spid="42" grpId="0"/>
      <p:bldP spid="43" grpId="0"/>
      <p:bldP spid="75" grpId="0"/>
      <p:bldP spid="110" grpId="0"/>
      <p:bldP spid="111" grpId="0"/>
      <p:bldP spid="105" grpId="0"/>
      <p:bldP spid="188" grpId="0"/>
      <p:bldP spid="227" grpId="0"/>
      <p:bldP spid="240" grpId="0" animBg="1"/>
      <p:bldP spid="241" grpId="0" animBg="1"/>
      <p:bldP spid="242" grpId="0" animBg="1"/>
      <p:bldP spid="243" grpId="0" animBg="1"/>
      <p:bldP spid="244" grpId="0" animBg="1"/>
      <p:bldP spid="245" grpId="0" animBg="1"/>
      <p:bldP spid="16" grpId="0" animBg="1"/>
      <p:bldP spid="79" grpId="0" animBg="1"/>
      <p:bldP spid="80" grpId="0" animBg="1"/>
      <p:bldP spid="81" grpId="0" animBg="1"/>
      <p:bldP spid="82" grpId="0" animBg="1"/>
      <p:bldP spid="83" grpId="0" animBg="1"/>
      <p:bldP spid="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6464" y="230188"/>
            <a:ext cx="8382000" cy="1108075"/>
          </a:xfrm>
        </p:spPr>
        <p:txBody>
          <a:bodyPr>
            <a:normAutofit fontScale="90000"/>
          </a:bodyPr>
          <a:lstStyle/>
          <a:p>
            <a:r>
              <a:rPr lang="en-US" dirty="0" smtClean="0"/>
              <a:t>Presentation: IT Service Offerings</a:t>
            </a:r>
            <a:br>
              <a:rPr lang="en-US" dirty="0" smtClean="0"/>
            </a:br>
            <a:endParaRPr lang="en-US" sz="3600" dirty="0">
              <a:solidFill>
                <a:schemeClr val="accent1">
                  <a:alpha val="99000"/>
                </a:schemeClr>
              </a:solidFill>
            </a:endParaRPr>
          </a:p>
        </p:txBody>
      </p:sp>
      <p:sp>
        <p:nvSpPr>
          <p:cNvPr id="3" name="Text Placeholder 2"/>
          <p:cNvSpPr>
            <a:spLocks noGrp="1"/>
          </p:cNvSpPr>
          <p:nvPr>
            <p:ph type="body" sz="quarter" idx="4294967295"/>
          </p:nvPr>
        </p:nvSpPr>
        <p:spPr>
          <a:xfrm>
            <a:off x="467544" y="1052736"/>
            <a:ext cx="4803527" cy="5035574"/>
          </a:xfrm>
        </p:spPr>
        <p:txBody>
          <a:bodyPr>
            <a:normAutofit fontScale="92500" lnSpcReduction="10000"/>
          </a:bodyPr>
          <a:lstStyle/>
          <a:p>
            <a:r>
              <a:rPr lang="en-US" dirty="0" smtClean="0"/>
              <a:t>New Features</a:t>
            </a:r>
          </a:p>
          <a:p>
            <a:pPr lvl="1"/>
            <a:r>
              <a:rPr lang="en-US" dirty="0" smtClean="0"/>
              <a:t>Silverlight </a:t>
            </a:r>
            <a:r>
              <a:rPr lang="en-US" dirty="0"/>
              <a:t>web parts hosted in SharePoint Foundation 2010 or </a:t>
            </a:r>
            <a:r>
              <a:rPr lang="en-US" dirty="0" smtClean="0"/>
              <a:t>higher</a:t>
            </a:r>
          </a:p>
          <a:p>
            <a:pPr lvl="1"/>
            <a:r>
              <a:rPr lang="en-US" dirty="0" err="1" smtClean="0"/>
              <a:t>Customise</a:t>
            </a:r>
            <a:r>
              <a:rPr lang="en-US" dirty="0" smtClean="0"/>
              <a:t> </a:t>
            </a:r>
            <a:r>
              <a:rPr lang="en-US" dirty="0"/>
              <a:t>out-of-box web parts using SharePoint admin </a:t>
            </a:r>
            <a:r>
              <a:rPr lang="en-US" dirty="0" smtClean="0"/>
              <a:t>tools</a:t>
            </a:r>
          </a:p>
          <a:p>
            <a:pPr lvl="1"/>
            <a:r>
              <a:rPr lang="en-US" dirty="0"/>
              <a:t>Extensible via SharePoint extensibility for hosting web </a:t>
            </a:r>
            <a:r>
              <a:rPr lang="en-US" dirty="0" smtClean="0"/>
              <a:t>parts</a:t>
            </a:r>
          </a:p>
          <a:p>
            <a:r>
              <a:rPr lang="en-US" dirty="0" smtClean="0"/>
              <a:t>Portal Features</a:t>
            </a:r>
          </a:p>
          <a:p>
            <a:pPr lvl="1"/>
            <a:r>
              <a:rPr lang="en-US" dirty="0" smtClean="0"/>
              <a:t>Service </a:t>
            </a:r>
            <a:r>
              <a:rPr lang="en-US" dirty="0"/>
              <a:t>Catalog Scoped to User </a:t>
            </a:r>
            <a:r>
              <a:rPr lang="en-US" dirty="0" smtClean="0"/>
              <a:t>Roles</a:t>
            </a:r>
          </a:p>
          <a:p>
            <a:pPr lvl="1"/>
            <a:r>
              <a:rPr lang="en-US" dirty="0" err="1" smtClean="0"/>
              <a:t>Customisable</a:t>
            </a:r>
            <a:r>
              <a:rPr lang="en-US" dirty="0"/>
              <a:t>, Dynamic Forms</a:t>
            </a:r>
            <a:endParaRPr lang="en-US" dirty="0" smtClean="0"/>
          </a:p>
          <a:p>
            <a:pPr lvl="1"/>
            <a:endParaRPr lang="en-US" dirty="0" smtClean="0">
              <a:gradFill>
                <a:gsLst>
                  <a:gs pos="0">
                    <a:schemeClr val="tx1"/>
                  </a:gs>
                  <a:gs pos="100000">
                    <a:schemeClr val="tx1"/>
                  </a:gs>
                </a:gsLst>
                <a:lin ang="5400000" scaled="0"/>
              </a:gradFill>
            </a:endParaRP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87" t="7347" r="2368" b="2638"/>
          <a:stretch/>
        </p:blipFill>
        <p:spPr bwMode="auto">
          <a:xfrm>
            <a:off x="4965666" y="1460309"/>
            <a:ext cx="4127143" cy="2832787"/>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3885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467544" y="1556792"/>
            <a:ext cx="5219700" cy="6383338"/>
          </a:xfrm>
        </p:spPr>
        <p:txBody>
          <a:bodyPr/>
          <a:lstStyle/>
          <a:p>
            <a:r>
              <a:rPr lang="en-US" dirty="0" smtClean="0"/>
              <a:t>Orchestrator Connector</a:t>
            </a:r>
          </a:p>
          <a:p>
            <a:pPr lvl="1"/>
            <a:r>
              <a:rPr lang="en-US" dirty="0" smtClean="0"/>
              <a:t>Import </a:t>
            </a:r>
            <a:r>
              <a:rPr lang="en-US" dirty="0" err="1" smtClean="0"/>
              <a:t>Runbooks</a:t>
            </a:r>
            <a:endParaRPr lang="en-US" dirty="0" smtClean="0"/>
          </a:p>
          <a:p>
            <a:pPr lvl="1"/>
            <a:r>
              <a:rPr lang="en-US" dirty="0" smtClean="0"/>
              <a:t>Invoke </a:t>
            </a:r>
            <a:r>
              <a:rPr lang="en-US" dirty="0" err="1" smtClean="0"/>
              <a:t>Runbooks</a:t>
            </a:r>
            <a:r>
              <a:rPr lang="en-US" dirty="0" smtClean="0"/>
              <a:t> in Orchestrator from Service Manager Workflows</a:t>
            </a:r>
          </a:p>
          <a:p>
            <a:pPr lvl="1"/>
            <a:r>
              <a:rPr lang="en-US" dirty="0" smtClean="0"/>
              <a:t>Monitor </a:t>
            </a:r>
            <a:r>
              <a:rPr lang="en-US" dirty="0" err="1" smtClean="0"/>
              <a:t>Runbook</a:t>
            </a:r>
            <a:r>
              <a:rPr lang="en-US" dirty="0" smtClean="0"/>
              <a:t> Status</a:t>
            </a:r>
          </a:p>
          <a:p>
            <a:r>
              <a:rPr lang="en-US" dirty="0" smtClean="0"/>
              <a:t>Virtual Machine Manager Connector</a:t>
            </a:r>
          </a:p>
          <a:p>
            <a:pPr lvl="1"/>
            <a:r>
              <a:rPr lang="en-US" dirty="0" smtClean="0"/>
              <a:t>Import Cloud, VM and VM Template Details</a:t>
            </a:r>
          </a:p>
          <a:p>
            <a:pPr lvl="1"/>
            <a:endParaRPr lang="en-US" dirty="0" smtClean="0">
              <a:gradFill>
                <a:gsLst>
                  <a:gs pos="0">
                    <a:schemeClr val="tx1"/>
                  </a:gs>
                  <a:gs pos="100000">
                    <a:schemeClr val="tx1"/>
                  </a:gs>
                </a:gsLst>
                <a:lin ang="5400000" scaled="0"/>
              </a:gradFill>
            </a:endParaRPr>
          </a:p>
          <a:p>
            <a:endParaRPr lang="en-US" dirty="0" smtClean="0">
              <a:gradFill>
                <a:gsLst>
                  <a:gs pos="0">
                    <a:schemeClr val="tx1"/>
                  </a:gs>
                  <a:gs pos="100000">
                    <a:schemeClr val="tx1"/>
                  </a:gs>
                </a:gsLst>
                <a:lin ang="5400000" scaled="0"/>
              </a:gradFill>
            </a:endParaRPr>
          </a:p>
          <a:p>
            <a:endParaRPr lang="en-US" dirty="0" smtClean="0">
              <a:gradFill>
                <a:gsLst>
                  <a:gs pos="0">
                    <a:schemeClr val="tx1"/>
                  </a:gs>
                  <a:gs pos="100000">
                    <a:schemeClr val="tx1"/>
                  </a:gs>
                </a:gsLst>
                <a:lin ang="5400000" scaled="0"/>
              </a:gradFill>
            </a:endParaRPr>
          </a:p>
          <a:p>
            <a:pPr>
              <a:buBlip>
                <a:blip r:embed="rId3"/>
              </a:buBlip>
            </a:pPr>
            <a:endParaRPr lang="en-US" dirty="0" smtClean="0">
              <a:gradFill>
                <a:gsLst>
                  <a:gs pos="0">
                    <a:schemeClr val="tx1"/>
                  </a:gs>
                  <a:gs pos="100000">
                    <a:schemeClr val="tx1"/>
                  </a:gs>
                </a:gsLst>
                <a:lin ang="5400000" scaled="0"/>
              </a:gradFill>
            </a:endParaRPr>
          </a:p>
          <a:p>
            <a:pPr>
              <a:buBlip>
                <a:blip r:embed="rId3"/>
              </a:buBlip>
            </a:pPr>
            <a:endParaRPr lang="en-US" dirty="0" smtClean="0">
              <a:gradFill>
                <a:gsLst>
                  <a:gs pos="0">
                    <a:srgbClr val="FFFFFF"/>
                  </a:gs>
                  <a:gs pos="86000">
                    <a:srgbClr val="FFFFFF"/>
                  </a:gs>
                </a:gsLst>
                <a:lin ang="5400000" scaled="0"/>
              </a:gradFill>
            </a:endParaRPr>
          </a:p>
          <a:p>
            <a:pPr lvl="1"/>
            <a:endParaRPr lang="en-US" dirty="0" smtClean="0">
              <a:gradFill>
                <a:gsLst>
                  <a:gs pos="0">
                    <a:schemeClr val="tx1"/>
                  </a:gs>
                  <a:gs pos="100000">
                    <a:schemeClr val="tx1"/>
                  </a:gs>
                </a:gsLst>
                <a:lin ang="5400000" scaled="0"/>
              </a:gra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42106" y="1902205"/>
            <a:ext cx="3901894" cy="3113063"/>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251520" y="188640"/>
            <a:ext cx="8640960" cy="1143000"/>
          </a:xfrm>
          <a:prstGeom prst="rect">
            <a:avLst/>
          </a:prstGeom>
        </p:spPr>
        <p:txBody>
          <a:bodyPr>
            <a:normAutofit fontScale="97500" lnSpcReduction="1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New Connectors</a:t>
            </a:r>
            <a:br>
              <a:rPr lang="en-US" dirty="0" smtClean="0"/>
            </a:br>
            <a:r>
              <a:rPr lang="en-US" dirty="0" smtClean="0">
                <a:solidFill>
                  <a:schemeClr val="accent2"/>
                </a:solidFill>
              </a:rPr>
              <a:t>Orchestrator and Virtual Machine Manager</a:t>
            </a:r>
            <a:endParaRPr lang="en-US" dirty="0">
              <a:solidFill>
                <a:schemeClr val="accent2"/>
              </a:solidFill>
            </a:endParaRPr>
          </a:p>
        </p:txBody>
      </p:sp>
    </p:spTree>
    <p:extLst>
      <p:ext uri="{BB962C8B-B14F-4D97-AF65-F5344CB8AC3E}">
        <p14:creationId xmlns:p14="http://schemas.microsoft.com/office/powerpoint/2010/main" val="950775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fontScale="90000"/>
          </a:bodyPr>
          <a:lstStyle/>
          <a:p>
            <a:r>
              <a:rPr lang="en-US" dirty="0" smtClean="0"/>
              <a:t>New Terminology</a:t>
            </a:r>
            <a:br>
              <a:rPr lang="en-US" dirty="0" smtClean="0"/>
            </a:br>
            <a:endParaRPr lang="en-US" sz="3600" dirty="0">
              <a:solidFill>
                <a:schemeClr val="accent1">
                  <a:alpha val="99000"/>
                </a:schemeClr>
              </a:solidFill>
            </a:endParaRPr>
          </a:p>
        </p:txBody>
      </p:sp>
      <p:sp>
        <p:nvSpPr>
          <p:cNvPr id="3" name="Text Placeholder 2"/>
          <p:cNvSpPr>
            <a:spLocks noGrp="1"/>
          </p:cNvSpPr>
          <p:nvPr>
            <p:ph type="body" sz="quarter" idx="4294967295"/>
          </p:nvPr>
        </p:nvSpPr>
        <p:spPr>
          <a:xfrm>
            <a:off x="611560" y="980728"/>
            <a:ext cx="7863085" cy="5100091"/>
          </a:xfrm>
        </p:spPr>
        <p:txBody>
          <a:bodyPr>
            <a:normAutofit fontScale="85000" lnSpcReduction="20000"/>
          </a:bodyPr>
          <a:lstStyle/>
          <a:p>
            <a:r>
              <a:rPr lang="en-US" dirty="0"/>
              <a:t>Service </a:t>
            </a:r>
            <a:r>
              <a:rPr lang="en-US" dirty="0" smtClean="0"/>
              <a:t>Request:</a:t>
            </a:r>
          </a:p>
          <a:p>
            <a:pPr lvl="1"/>
            <a:r>
              <a:rPr lang="en-US" sz="2200" dirty="0"/>
              <a:t>Work item used for requesting standard IT </a:t>
            </a:r>
            <a:r>
              <a:rPr lang="en-US" sz="2200" dirty="0" smtClean="0"/>
              <a:t>services</a:t>
            </a:r>
          </a:p>
          <a:p>
            <a:r>
              <a:rPr lang="en-US" dirty="0"/>
              <a:t>Request </a:t>
            </a:r>
            <a:r>
              <a:rPr lang="en-US" dirty="0" smtClean="0"/>
              <a:t>Fulfillment:</a:t>
            </a:r>
          </a:p>
          <a:p>
            <a:pPr lvl="1"/>
            <a:r>
              <a:rPr lang="en-US" sz="2200" dirty="0"/>
              <a:t>Process for managing Service </a:t>
            </a:r>
            <a:r>
              <a:rPr lang="en-US" sz="2200" dirty="0" smtClean="0"/>
              <a:t>Requests</a:t>
            </a:r>
          </a:p>
          <a:p>
            <a:r>
              <a:rPr lang="en-US" dirty="0"/>
              <a:t>Service </a:t>
            </a:r>
            <a:r>
              <a:rPr lang="en-US" dirty="0" smtClean="0"/>
              <a:t>Catalog:</a:t>
            </a:r>
          </a:p>
          <a:p>
            <a:pPr lvl="1"/>
            <a:r>
              <a:rPr lang="en-US" sz="2200" dirty="0"/>
              <a:t>The set of service offerings and request offerings provided by IT to </a:t>
            </a:r>
            <a:r>
              <a:rPr lang="en-US" sz="2200" dirty="0" smtClean="0"/>
              <a:t>users</a:t>
            </a:r>
          </a:p>
          <a:p>
            <a:r>
              <a:rPr lang="en-US" dirty="0"/>
              <a:t>Request </a:t>
            </a:r>
            <a:r>
              <a:rPr lang="en-US" dirty="0" smtClean="0"/>
              <a:t>Offering:</a:t>
            </a:r>
          </a:p>
          <a:p>
            <a:pPr lvl="1"/>
            <a:r>
              <a:rPr lang="en-US" sz="2200" dirty="0"/>
              <a:t>Request offered by IT to users  </a:t>
            </a:r>
            <a:endParaRPr lang="en-US" sz="2200" dirty="0" smtClean="0"/>
          </a:p>
          <a:p>
            <a:r>
              <a:rPr lang="en-US" dirty="0" smtClean="0"/>
              <a:t>Service Offering:</a:t>
            </a:r>
          </a:p>
          <a:p>
            <a:pPr lvl="1"/>
            <a:r>
              <a:rPr lang="en-US" sz="2200" dirty="0"/>
              <a:t>Service offered by IT to users including request offerings, SLA &amp; cost/chargeback details </a:t>
            </a:r>
            <a:endParaRPr lang="en-US" sz="2200" dirty="0" smtClean="0"/>
          </a:p>
          <a:p>
            <a:r>
              <a:rPr lang="en-US" dirty="0" smtClean="0"/>
              <a:t>Technical </a:t>
            </a:r>
            <a:r>
              <a:rPr lang="en-US" dirty="0"/>
              <a:t>Service (Service Maps</a:t>
            </a:r>
            <a:r>
              <a:rPr lang="en-US" dirty="0" smtClean="0"/>
              <a:t>):</a:t>
            </a:r>
          </a:p>
          <a:p>
            <a:pPr lvl="1"/>
            <a:r>
              <a:rPr lang="en-US" sz="2200" dirty="0"/>
              <a:t>IT-facing service containing a configuration item dependency </a:t>
            </a:r>
            <a:r>
              <a:rPr lang="en-US" sz="2200" dirty="0" smtClean="0"/>
              <a:t>map, </a:t>
            </a:r>
            <a:r>
              <a:rPr lang="en-US" sz="2200" dirty="0"/>
              <a:t>supporting incident &amp; change management scenarios – (e.g., Exchange, Active Directory)</a:t>
            </a:r>
            <a:endParaRPr lang="en-US" sz="22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079227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313" y="5798393"/>
            <a:ext cx="1476375"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90264"/>
            <a:ext cx="8229600" cy="1143000"/>
          </a:xfrm>
        </p:spPr>
        <p:txBody>
          <a:bodyPr/>
          <a:lstStyle/>
          <a:p>
            <a:r>
              <a:rPr lang="en-US" dirty="0" smtClean="0"/>
              <a:t>Service Catalog, Theory of Ops</a:t>
            </a:r>
            <a:endParaRPr lang="en-US" dirty="0"/>
          </a:p>
        </p:txBody>
      </p:sp>
      <p:grpSp>
        <p:nvGrpSpPr>
          <p:cNvPr id="3" name="Group 2"/>
          <p:cNvGrpSpPr/>
          <p:nvPr/>
        </p:nvGrpSpPr>
        <p:grpSpPr>
          <a:xfrm>
            <a:off x="674302" y="4792211"/>
            <a:ext cx="8434202" cy="1949157"/>
            <a:chOff x="709798" y="4792211"/>
            <a:chExt cx="8434202" cy="1949157"/>
          </a:xfrm>
        </p:grpSpPr>
        <p:sp>
          <p:nvSpPr>
            <p:cNvPr id="71" name="Rounded Rectangle 70"/>
            <p:cNvSpPr/>
            <p:nvPr/>
          </p:nvSpPr>
          <p:spPr>
            <a:xfrm>
              <a:off x="709798" y="5617408"/>
              <a:ext cx="7893069" cy="1123960"/>
            </a:xfrm>
            <a:prstGeom prst="roundRect">
              <a:avLst>
                <a:gd name="adj" fmla="val 13562"/>
              </a:avLst>
            </a:prstGeom>
            <a:ln/>
          </p:spPr>
          <p:style>
            <a:lnRef idx="0">
              <a:schemeClr val="accent1"/>
            </a:lnRef>
            <a:fillRef idx="3">
              <a:schemeClr val="accent1"/>
            </a:fillRef>
            <a:effectRef idx="3">
              <a:schemeClr val="accent1"/>
            </a:effectRef>
            <a:fontRef idx="minor">
              <a:schemeClr val="lt1"/>
            </a:fontRef>
          </p:style>
          <p:txBody>
            <a:bodyPr rtlCol="0" anchor="t" anchorCtr="0"/>
            <a:lstStyle/>
            <a:p>
              <a:pPr algn="ctr"/>
              <a:r>
                <a:rPr lang="en-US" b="1" dirty="0" smtClean="0">
                  <a:solidFill>
                    <a:schemeClr val="bg1"/>
                  </a:solidFill>
                </a:rPr>
                <a:t>Integrated CMDB</a:t>
              </a:r>
              <a:endParaRPr lang="en-US" sz="1100" b="1" dirty="0" smtClean="0">
                <a:solidFill>
                  <a:schemeClr val="bg1"/>
                </a:solidFill>
              </a:endParaRPr>
            </a:p>
          </p:txBody>
        </p:sp>
        <p:sp>
          <p:nvSpPr>
            <p:cNvPr id="72" name="TextBox 71"/>
            <p:cNvSpPr txBox="1"/>
            <p:nvPr/>
          </p:nvSpPr>
          <p:spPr>
            <a:xfrm>
              <a:off x="2248014" y="6379521"/>
              <a:ext cx="684803" cy="307777"/>
            </a:xfrm>
            <a:prstGeom prst="rect">
              <a:avLst/>
            </a:prstGeom>
            <a:noFill/>
          </p:spPr>
          <p:txBody>
            <a:bodyPr wrap="none" rtlCol="0">
              <a:spAutoFit/>
            </a:bodyPr>
            <a:lstStyle/>
            <a:p>
              <a:r>
                <a:rPr lang="en-US" sz="1400" b="1" dirty="0" smtClean="0">
                  <a:solidFill>
                    <a:schemeClr val="bg1"/>
                  </a:solidFill>
                </a:rPr>
                <a:t>Clouds</a:t>
              </a:r>
              <a:endParaRPr lang="en-US" sz="1400" b="1" dirty="0">
                <a:solidFill>
                  <a:schemeClr val="bg1"/>
                </a:solidFill>
              </a:endParaRPr>
            </a:p>
          </p:txBody>
        </p:sp>
        <p:pic>
          <p:nvPicPr>
            <p:cNvPr id="73" name="Picture 2" descr="\\cstor01\data\PM Team\Cloud images\Cloud_3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5160" y="5758462"/>
              <a:ext cx="557158" cy="604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4" name="Picture 2" descr="\\cstor01\data\PM Team\Icons\UserGroup_3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3469" y="5921522"/>
              <a:ext cx="501442" cy="543692"/>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5" name="TextBox 74"/>
            <p:cNvSpPr txBox="1"/>
            <p:nvPr/>
          </p:nvSpPr>
          <p:spPr>
            <a:xfrm>
              <a:off x="7721078" y="6379521"/>
              <a:ext cx="597664" cy="307777"/>
            </a:xfrm>
            <a:prstGeom prst="rect">
              <a:avLst/>
            </a:prstGeom>
            <a:noFill/>
          </p:spPr>
          <p:txBody>
            <a:bodyPr wrap="none" rtlCol="0">
              <a:spAutoFit/>
            </a:bodyPr>
            <a:lstStyle/>
            <a:p>
              <a:r>
                <a:rPr lang="en-US" sz="1400" b="1" dirty="0" smtClean="0">
                  <a:solidFill>
                    <a:schemeClr val="bg1"/>
                  </a:solidFill>
                </a:rPr>
                <a:t>Users</a:t>
              </a:r>
              <a:endParaRPr lang="en-US" sz="1400" b="1" dirty="0">
                <a:solidFill>
                  <a:schemeClr val="bg1"/>
                </a:solidFill>
              </a:endParaRPr>
            </a:p>
          </p:txBody>
        </p:sp>
        <p:pic>
          <p:nvPicPr>
            <p:cNvPr id="76" name="Picture 3" descr="\\cstor01\data\PM Team\Icons\FabricResources_3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6658" y="5926828"/>
              <a:ext cx="501442" cy="5122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7" name="TextBox 76"/>
            <p:cNvSpPr txBox="1"/>
            <p:nvPr/>
          </p:nvSpPr>
          <p:spPr>
            <a:xfrm>
              <a:off x="6606762" y="6379521"/>
              <a:ext cx="630173" cy="307777"/>
            </a:xfrm>
            <a:prstGeom prst="rect">
              <a:avLst/>
            </a:prstGeom>
            <a:noFill/>
          </p:spPr>
          <p:txBody>
            <a:bodyPr wrap="none" rtlCol="0">
              <a:spAutoFit/>
            </a:bodyPr>
            <a:lstStyle/>
            <a:p>
              <a:r>
                <a:rPr lang="en-US" sz="1400" b="1" dirty="0" smtClean="0">
                  <a:solidFill>
                    <a:schemeClr val="bg1"/>
                  </a:solidFill>
                </a:rPr>
                <a:t>Fabric</a:t>
              </a:r>
              <a:endParaRPr lang="en-US" sz="1400" b="1" dirty="0">
                <a:solidFill>
                  <a:schemeClr val="bg1"/>
                </a:solidFill>
              </a:endParaRPr>
            </a:p>
          </p:txBody>
        </p:sp>
        <p:pic>
          <p:nvPicPr>
            <p:cNvPr id="78" name="Picture 2" descr="\\cstor01\data\PM Team\Icons\ServiceTemplat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5617" y="5867723"/>
              <a:ext cx="457091" cy="495605"/>
            </a:xfrm>
            <a:prstGeom prst="rect">
              <a:avLst/>
            </a:prstGeom>
            <a:noFill/>
            <a:extLst>
              <a:ext uri="{909E8E84-426E-40DD-AFC4-6F175D3DCCD1}">
                <a14:hiddenFill xmlns:a14="http://schemas.microsoft.com/office/drawing/2010/main">
                  <a:solidFill>
                    <a:srgbClr val="FFFFFF"/>
                  </a:solidFill>
                </a14:hiddenFill>
              </a:ext>
            </a:extLst>
          </p:spPr>
        </p:pic>
        <p:sp>
          <p:nvSpPr>
            <p:cNvPr id="79" name="TextBox 78"/>
            <p:cNvSpPr txBox="1"/>
            <p:nvPr/>
          </p:nvSpPr>
          <p:spPr>
            <a:xfrm>
              <a:off x="3097889" y="6379521"/>
              <a:ext cx="942759" cy="307777"/>
            </a:xfrm>
            <a:prstGeom prst="rect">
              <a:avLst/>
            </a:prstGeom>
            <a:noFill/>
          </p:spPr>
          <p:txBody>
            <a:bodyPr wrap="none" rtlCol="0">
              <a:spAutoFit/>
            </a:bodyPr>
            <a:lstStyle/>
            <a:p>
              <a:r>
                <a:rPr lang="en-US" sz="1400" b="1" dirty="0" smtClean="0">
                  <a:solidFill>
                    <a:schemeClr val="bg1"/>
                  </a:solidFill>
                </a:rPr>
                <a:t>Templates</a:t>
              </a:r>
              <a:endParaRPr lang="en-US" sz="1400" b="1" dirty="0">
                <a:solidFill>
                  <a:schemeClr val="bg1"/>
                </a:solidFill>
              </a:endParaRPr>
            </a:p>
          </p:txBody>
        </p:sp>
        <p:grpSp>
          <p:nvGrpSpPr>
            <p:cNvPr id="80" name="Group 79"/>
            <p:cNvGrpSpPr>
              <a:grpSpLocks noChangeAspect="1"/>
            </p:cNvGrpSpPr>
            <p:nvPr/>
          </p:nvGrpSpPr>
          <p:grpSpPr>
            <a:xfrm>
              <a:off x="4554012" y="5991369"/>
              <a:ext cx="469192" cy="447728"/>
              <a:chOff x="1117886" y="2569380"/>
              <a:chExt cx="485525" cy="463767"/>
            </a:xfrm>
          </p:grpSpPr>
          <p:pic>
            <p:nvPicPr>
              <p:cNvPr id="101" name="Picture 3" descr="\\cstor01\data\PM Team\Icons\VirtualizedApplicationPackage_32.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17886" y="2788052"/>
                <a:ext cx="245095" cy="245095"/>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5" descr="\\cstor01\data\PM Team\Icons\DataTierApplicationPackage_32.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58316" y="2765999"/>
                <a:ext cx="245095" cy="245096"/>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4" descr="\\cstor01\data\PM Team\Icons\WebDeployPackage_32.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6945" y="2569380"/>
                <a:ext cx="245095" cy="294890"/>
              </a:xfrm>
              <a:prstGeom prst="rect">
                <a:avLst/>
              </a:prstGeom>
              <a:noFill/>
              <a:extLst>
                <a:ext uri="{909E8E84-426E-40DD-AFC4-6F175D3DCCD1}">
                  <a14:hiddenFill xmlns:a14="http://schemas.microsoft.com/office/drawing/2010/main">
                    <a:solidFill>
                      <a:srgbClr val="FFFFFF"/>
                    </a:solidFill>
                  </a14:hiddenFill>
                </a:ext>
              </a:extLst>
            </p:spPr>
          </p:pic>
        </p:grpSp>
        <p:sp>
          <p:nvSpPr>
            <p:cNvPr id="81" name="TextBox 80"/>
            <p:cNvSpPr txBox="1"/>
            <p:nvPr/>
          </p:nvSpPr>
          <p:spPr>
            <a:xfrm>
              <a:off x="4437572" y="6379521"/>
              <a:ext cx="792205" cy="307777"/>
            </a:xfrm>
            <a:prstGeom prst="rect">
              <a:avLst/>
            </a:prstGeom>
            <a:noFill/>
          </p:spPr>
          <p:txBody>
            <a:bodyPr wrap="none" rtlCol="0">
              <a:spAutoFit/>
            </a:bodyPr>
            <a:lstStyle/>
            <a:p>
              <a:r>
                <a:rPr lang="en-US" sz="1400" b="1" dirty="0" smtClean="0">
                  <a:solidFill>
                    <a:schemeClr val="bg1"/>
                  </a:solidFill>
                </a:rPr>
                <a:t>Services</a:t>
              </a:r>
              <a:endParaRPr lang="en-US" sz="1400" b="1" dirty="0">
                <a:solidFill>
                  <a:schemeClr val="bg1"/>
                </a:solidFill>
              </a:endParaRPr>
            </a:p>
          </p:txBody>
        </p:sp>
        <p:pic>
          <p:nvPicPr>
            <p:cNvPr id="82" name="Picture 6" descr="\\cstor01\data\PM Team\Icons\VHD_32.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585305" y="5886217"/>
              <a:ext cx="557158" cy="604104"/>
            </a:xfrm>
            <a:prstGeom prst="rect">
              <a:avLst/>
            </a:prstGeom>
            <a:noFill/>
            <a:extLst>
              <a:ext uri="{909E8E84-426E-40DD-AFC4-6F175D3DCCD1}">
                <a14:hiddenFill xmlns:a14="http://schemas.microsoft.com/office/drawing/2010/main">
                  <a:solidFill>
                    <a:srgbClr val="FFFFFF"/>
                  </a:solidFill>
                </a14:hiddenFill>
              </a:ext>
            </a:extLst>
          </p:spPr>
        </p:pic>
        <p:sp>
          <p:nvSpPr>
            <p:cNvPr id="83" name="TextBox 82"/>
            <p:cNvSpPr txBox="1"/>
            <p:nvPr/>
          </p:nvSpPr>
          <p:spPr>
            <a:xfrm>
              <a:off x="5577521" y="6353485"/>
              <a:ext cx="519694" cy="307777"/>
            </a:xfrm>
            <a:prstGeom prst="rect">
              <a:avLst/>
            </a:prstGeom>
            <a:noFill/>
          </p:spPr>
          <p:txBody>
            <a:bodyPr wrap="none" rtlCol="0">
              <a:spAutoFit/>
            </a:bodyPr>
            <a:lstStyle/>
            <a:p>
              <a:r>
                <a:rPr lang="en-US" sz="1400" b="1" dirty="0" smtClean="0">
                  <a:solidFill>
                    <a:schemeClr val="bg1"/>
                  </a:solidFill>
                </a:rPr>
                <a:t>VMs</a:t>
              </a:r>
              <a:endParaRPr lang="en-US" sz="1400" b="1" dirty="0">
                <a:solidFill>
                  <a:schemeClr val="bg1"/>
                </a:solidFill>
              </a:endParaRPr>
            </a:p>
          </p:txBody>
        </p:sp>
        <p:grpSp>
          <p:nvGrpSpPr>
            <p:cNvPr id="84" name="Group 61"/>
            <p:cNvGrpSpPr>
              <a:grpSpLocks/>
            </p:cNvGrpSpPr>
            <p:nvPr/>
          </p:nvGrpSpPr>
          <p:grpSpPr bwMode="auto">
            <a:xfrm>
              <a:off x="1067210" y="5904541"/>
              <a:ext cx="994711" cy="562199"/>
              <a:chOff x="690" y="1938"/>
              <a:chExt cx="3039" cy="1258"/>
            </a:xfrm>
          </p:grpSpPr>
          <p:pic>
            <p:nvPicPr>
              <p:cNvPr id="86" name="Picture 169" descr="start.gif"/>
              <p:cNvPicPr>
                <a:picLocks noChangeAspect="1"/>
              </p:cNvPicPr>
              <p:nvPr/>
            </p:nvPicPr>
            <p:blipFill>
              <a:blip r:embed="rId12" cstate="print"/>
              <a:srcRect/>
              <a:stretch>
                <a:fillRect/>
              </a:stretch>
            </p:blipFill>
            <p:spPr bwMode="auto">
              <a:xfrm flipH="1">
                <a:off x="690" y="1961"/>
                <a:ext cx="322" cy="387"/>
              </a:xfrm>
              <a:prstGeom prst="rect">
                <a:avLst/>
              </a:prstGeom>
              <a:noFill/>
              <a:ln w="9525">
                <a:noFill/>
                <a:miter lim="800000"/>
                <a:headEnd/>
                <a:tailEnd/>
              </a:ln>
            </p:spPr>
          </p:pic>
          <p:pic>
            <p:nvPicPr>
              <p:cNvPr id="87" name="Picture 173" descr="exportauditresults.gif"/>
              <p:cNvPicPr>
                <a:picLocks noChangeAspect="1"/>
              </p:cNvPicPr>
              <p:nvPr/>
            </p:nvPicPr>
            <p:blipFill>
              <a:blip r:embed="rId13" cstate="print"/>
              <a:srcRect/>
              <a:stretch>
                <a:fillRect/>
              </a:stretch>
            </p:blipFill>
            <p:spPr bwMode="auto">
              <a:xfrm flipH="1">
                <a:off x="1718" y="1938"/>
                <a:ext cx="349" cy="421"/>
              </a:xfrm>
              <a:prstGeom prst="rect">
                <a:avLst/>
              </a:prstGeom>
              <a:noFill/>
              <a:ln w="9525">
                <a:noFill/>
                <a:miter lim="800000"/>
                <a:headEnd/>
                <a:tailEnd/>
              </a:ln>
            </p:spPr>
          </p:pic>
          <p:pic>
            <p:nvPicPr>
              <p:cNvPr id="88" name="Picture 174" descr="setserverproperties.gif"/>
              <p:cNvPicPr>
                <a:picLocks noChangeAspect="1"/>
              </p:cNvPicPr>
              <p:nvPr/>
            </p:nvPicPr>
            <p:blipFill>
              <a:blip r:embed="rId14" cstate="print"/>
              <a:srcRect/>
              <a:stretch>
                <a:fillRect/>
              </a:stretch>
            </p:blipFill>
            <p:spPr bwMode="auto">
              <a:xfrm flipH="1">
                <a:off x="1196" y="1942"/>
                <a:ext cx="351" cy="423"/>
              </a:xfrm>
              <a:prstGeom prst="rect">
                <a:avLst/>
              </a:prstGeom>
              <a:noFill/>
              <a:ln w="9525">
                <a:noFill/>
                <a:miter lim="800000"/>
                <a:headEnd/>
                <a:tailEnd/>
              </a:ln>
            </p:spPr>
          </p:pic>
          <p:pic>
            <p:nvPicPr>
              <p:cNvPr id="89" name="Picture 42" descr="database-query-task_32.png"/>
              <p:cNvPicPr>
                <a:picLocks noChangeAspect="1"/>
              </p:cNvPicPr>
              <p:nvPr/>
            </p:nvPicPr>
            <p:blipFill>
              <a:blip r:embed="rId15" cstate="print"/>
              <a:srcRect/>
              <a:stretch>
                <a:fillRect/>
              </a:stretch>
            </p:blipFill>
            <p:spPr bwMode="auto">
              <a:xfrm flipH="1">
                <a:off x="2240" y="1940"/>
                <a:ext cx="416" cy="416"/>
              </a:xfrm>
              <a:prstGeom prst="rect">
                <a:avLst/>
              </a:prstGeom>
              <a:noFill/>
              <a:ln w="9525">
                <a:noFill/>
                <a:miter lim="800000"/>
                <a:headEnd/>
                <a:tailEnd/>
              </a:ln>
            </p:spPr>
          </p:pic>
          <p:pic>
            <p:nvPicPr>
              <p:cNvPr id="90" name="Picture 43" descr="get.png"/>
              <p:cNvPicPr>
                <a:picLocks noChangeAspect="1"/>
              </p:cNvPicPr>
              <p:nvPr/>
            </p:nvPicPr>
            <p:blipFill>
              <a:blip r:embed="rId16" cstate="print"/>
              <a:srcRect/>
              <a:stretch>
                <a:fillRect/>
              </a:stretch>
            </p:blipFill>
            <p:spPr bwMode="auto">
              <a:xfrm flipH="1">
                <a:off x="2794" y="1944"/>
                <a:ext cx="414" cy="416"/>
              </a:xfrm>
              <a:prstGeom prst="rect">
                <a:avLst/>
              </a:prstGeom>
              <a:noFill/>
              <a:ln w="9525">
                <a:noFill/>
                <a:miter lim="800000"/>
                <a:headEnd/>
                <a:tailEnd/>
              </a:ln>
            </p:spPr>
          </p:pic>
          <p:pic>
            <p:nvPicPr>
              <p:cNvPr id="91" name="Picture 49" descr="disk-space-status_32.png"/>
              <p:cNvPicPr>
                <a:picLocks noChangeAspect="1"/>
              </p:cNvPicPr>
              <p:nvPr/>
            </p:nvPicPr>
            <p:blipFill>
              <a:blip r:embed="rId17" cstate="print"/>
              <a:srcRect/>
              <a:stretch>
                <a:fillRect/>
              </a:stretch>
            </p:blipFill>
            <p:spPr bwMode="auto">
              <a:xfrm flipH="1">
                <a:off x="2781" y="2780"/>
                <a:ext cx="416" cy="416"/>
              </a:xfrm>
              <a:prstGeom prst="rect">
                <a:avLst/>
              </a:prstGeom>
              <a:noFill/>
              <a:ln w="9525">
                <a:noFill/>
                <a:miter lim="800000"/>
                <a:headEnd/>
                <a:tailEnd/>
              </a:ln>
            </p:spPr>
          </p:pic>
          <p:cxnSp>
            <p:nvCxnSpPr>
              <p:cNvPr id="92" name="Straight Arrow Connector 91"/>
              <p:cNvCxnSpPr/>
              <p:nvPr/>
            </p:nvCxnSpPr>
            <p:spPr bwMode="auto">
              <a:xfrm flipV="1">
                <a:off x="1010" y="2154"/>
                <a:ext cx="185" cy="0"/>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bwMode="auto">
              <a:xfrm flipV="1">
                <a:off x="1547" y="2147"/>
                <a:ext cx="171" cy="7"/>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bwMode="auto">
              <a:xfrm>
                <a:off x="2070" y="2147"/>
                <a:ext cx="171" cy="0"/>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bwMode="auto">
              <a:xfrm>
                <a:off x="2656" y="2147"/>
                <a:ext cx="140" cy="3"/>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Shape 152"/>
              <p:cNvCxnSpPr>
                <a:cxnSpLocks noChangeShapeType="1"/>
              </p:cNvCxnSpPr>
              <p:nvPr/>
            </p:nvCxnSpPr>
            <p:spPr bwMode="auto">
              <a:xfrm rot="16200000" flipH="1">
                <a:off x="1765" y="1972"/>
                <a:ext cx="623" cy="1409"/>
              </a:xfrm>
              <a:prstGeom prst="bentConnector2">
                <a:avLst/>
              </a:prstGeom>
              <a:noFill/>
              <a:ln w="6350" algn="ctr">
                <a:solidFill>
                  <a:srgbClr val="595959"/>
                </a:solidFill>
                <a:miter lim="800000"/>
                <a:headEnd/>
                <a:tailEnd type="triangle" w="med" len="med"/>
              </a:ln>
            </p:spPr>
          </p:cxnSp>
          <p:cxnSp>
            <p:nvCxnSpPr>
              <p:cNvPr id="97" name="Shape 153"/>
              <p:cNvCxnSpPr>
                <a:cxnSpLocks noChangeShapeType="1"/>
              </p:cNvCxnSpPr>
              <p:nvPr/>
            </p:nvCxnSpPr>
            <p:spPr bwMode="auto">
              <a:xfrm rot="16200000" flipH="1">
                <a:off x="2022" y="2230"/>
                <a:ext cx="629" cy="888"/>
              </a:xfrm>
              <a:prstGeom prst="bentConnector2">
                <a:avLst/>
              </a:prstGeom>
              <a:noFill/>
              <a:ln w="6350" algn="ctr">
                <a:solidFill>
                  <a:srgbClr val="595959"/>
                </a:solidFill>
                <a:miter lim="800000"/>
                <a:headEnd/>
                <a:tailEnd type="triangle" w="med" len="med"/>
              </a:ln>
            </p:spPr>
          </p:cxnSp>
          <p:cxnSp>
            <p:nvCxnSpPr>
              <p:cNvPr id="98" name="Shape 154"/>
              <p:cNvCxnSpPr>
                <a:cxnSpLocks noChangeShapeType="1"/>
              </p:cNvCxnSpPr>
              <p:nvPr/>
            </p:nvCxnSpPr>
            <p:spPr bwMode="auto">
              <a:xfrm rot="16200000" flipH="1">
                <a:off x="2299" y="2505"/>
                <a:ext cx="632" cy="333"/>
              </a:xfrm>
              <a:prstGeom prst="bentConnector2">
                <a:avLst/>
              </a:prstGeom>
              <a:noFill/>
              <a:ln w="6350" algn="ctr">
                <a:solidFill>
                  <a:srgbClr val="595959"/>
                </a:solidFill>
                <a:miter lim="800000"/>
                <a:headEnd/>
                <a:tailEnd type="triangle" w="med" len="med"/>
              </a:ln>
            </p:spPr>
          </p:cxnSp>
          <p:cxnSp>
            <p:nvCxnSpPr>
              <p:cNvPr id="99" name="Straight Arrow Connector 98"/>
              <p:cNvCxnSpPr/>
              <p:nvPr/>
            </p:nvCxnSpPr>
            <p:spPr bwMode="auto">
              <a:xfrm>
                <a:off x="3206" y="2150"/>
                <a:ext cx="167" cy="3"/>
              </a:xfrm>
              <a:prstGeom prst="straightConnector1">
                <a:avLst/>
              </a:prstGeom>
              <a:ln w="6350">
                <a:solidFill>
                  <a:schemeClr val="accent4">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0" name="Picture 201" descr="Close.png"/>
              <p:cNvPicPr>
                <a:picLocks noChangeAspect="1"/>
              </p:cNvPicPr>
              <p:nvPr/>
            </p:nvPicPr>
            <p:blipFill>
              <a:blip r:embed="rId18" cstate="print"/>
              <a:srcRect/>
              <a:stretch>
                <a:fillRect/>
              </a:stretch>
            </p:blipFill>
            <p:spPr bwMode="auto">
              <a:xfrm>
                <a:off x="3374" y="1976"/>
                <a:ext cx="355" cy="355"/>
              </a:xfrm>
              <a:prstGeom prst="rect">
                <a:avLst/>
              </a:prstGeom>
              <a:noFill/>
              <a:ln w="9525">
                <a:noFill/>
                <a:miter lim="800000"/>
                <a:headEnd/>
                <a:tailEnd/>
              </a:ln>
            </p:spPr>
          </p:pic>
        </p:grpSp>
        <p:sp>
          <p:nvSpPr>
            <p:cNvPr id="85" name="TextBox 84"/>
            <p:cNvSpPr txBox="1"/>
            <p:nvPr/>
          </p:nvSpPr>
          <p:spPr>
            <a:xfrm>
              <a:off x="1084564" y="6403368"/>
              <a:ext cx="923779" cy="307777"/>
            </a:xfrm>
            <a:prstGeom prst="rect">
              <a:avLst/>
            </a:prstGeom>
            <a:noFill/>
          </p:spPr>
          <p:txBody>
            <a:bodyPr wrap="none" rtlCol="0">
              <a:spAutoFit/>
            </a:bodyPr>
            <a:lstStyle/>
            <a:p>
              <a:r>
                <a:rPr lang="en-US" sz="1400" b="1" dirty="0" smtClean="0">
                  <a:solidFill>
                    <a:schemeClr val="bg1"/>
                  </a:solidFill>
                </a:rPr>
                <a:t>Runbooks</a:t>
              </a:r>
              <a:endParaRPr lang="en-US" sz="1400" b="1" dirty="0">
                <a:solidFill>
                  <a:schemeClr val="bg1"/>
                </a:solidFill>
              </a:endParaRPr>
            </a:p>
          </p:txBody>
        </p:sp>
        <p:grpSp>
          <p:nvGrpSpPr>
            <p:cNvPr id="68" name="Group 67"/>
            <p:cNvGrpSpPr/>
            <p:nvPr/>
          </p:nvGrpSpPr>
          <p:grpSpPr>
            <a:xfrm>
              <a:off x="7668344" y="4792211"/>
              <a:ext cx="1475656" cy="830997"/>
              <a:chOff x="7674722" y="4963592"/>
              <a:chExt cx="1304183" cy="756691"/>
            </a:xfrm>
          </p:grpSpPr>
          <p:sp>
            <p:nvSpPr>
              <p:cNvPr id="69" name="Up Arrow 68"/>
              <p:cNvSpPr/>
              <p:nvPr/>
            </p:nvSpPr>
            <p:spPr>
              <a:xfrm>
                <a:off x="7674722" y="5041843"/>
                <a:ext cx="324084" cy="500456"/>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0" name="TextBox 69"/>
              <p:cNvSpPr txBox="1"/>
              <p:nvPr/>
            </p:nvSpPr>
            <p:spPr>
              <a:xfrm>
                <a:off x="8077200" y="4963592"/>
                <a:ext cx="901705" cy="756691"/>
              </a:xfrm>
              <a:prstGeom prst="rect">
                <a:avLst/>
              </a:prstGeom>
              <a:noFill/>
            </p:spPr>
            <p:txBody>
              <a:bodyPr wrap="square" rtlCol="0">
                <a:spAutoFit/>
              </a:bodyPr>
              <a:lstStyle/>
              <a:p>
                <a:r>
                  <a:rPr lang="en-US" sz="1600" b="1" dirty="0" smtClean="0">
                    <a:solidFill>
                      <a:schemeClr val="bg1"/>
                    </a:solidFill>
                  </a:rPr>
                  <a:t>Role-based access</a:t>
                </a:r>
                <a:endParaRPr lang="en-US" sz="1600" dirty="0" smtClean="0">
                  <a:solidFill>
                    <a:schemeClr val="bg1"/>
                  </a:solidFill>
                </a:endParaRPr>
              </a:p>
            </p:txBody>
          </p:sp>
        </p:grpSp>
      </p:grpSp>
      <p:grpSp>
        <p:nvGrpSpPr>
          <p:cNvPr id="23" name="Group 22"/>
          <p:cNvGrpSpPr/>
          <p:nvPr/>
        </p:nvGrpSpPr>
        <p:grpSpPr>
          <a:xfrm>
            <a:off x="3054777" y="2873421"/>
            <a:ext cx="2719367" cy="1886646"/>
            <a:chOff x="2911101" y="2919282"/>
            <a:chExt cx="2710749" cy="1901414"/>
          </a:xfrm>
        </p:grpSpPr>
        <p:pic>
          <p:nvPicPr>
            <p:cNvPr id="64" name="Picture 1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4402650" y="3906296"/>
              <a:ext cx="1219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Down Arrow 64"/>
            <p:cNvSpPr/>
            <p:nvPr/>
          </p:nvSpPr>
          <p:spPr>
            <a:xfrm>
              <a:off x="4815203" y="2919282"/>
              <a:ext cx="324084" cy="54060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66" name="TextBox 65"/>
            <p:cNvSpPr txBox="1"/>
            <p:nvPr/>
          </p:nvSpPr>
          <p:spPr>
            <a:xfrm>
              <a:off x="2911101" y="2919283"/>
              <a:ext cx="1684602" cy="837502"/>
            </a:xfrm>
            <a:prstGeom prst="rect">
              <a:avLst/>
            </a:prstGeom>
            <a:noFill/>
          </p:spPr>
          <p:txBody>
            <a:bodyPr wrap="square" rtlCol="0">
              <a:spAutoFit/>
            </a:bodyPr>
            <a:lstStyle/>
            <a:p>
              <a:r>
                <a:rPr lang="en-US" sz="1600" b="1" dirty="0" smtClean="0">
                  <a:solidFill>
                    <a:schemeClr val="bg1"/>
                  </a:solidFill>
                </a:rPr>
                <a:t>Dynamic Request Form</a:t>
              </a:r>
              <a:r>
                <a:rPr lang="en-US" sz="1600" dirty="0">
                  <a:solidFill>
                    <a:schemeClr val="bg1"/>
                  </a:solidFill>
                </a:rPr>
                <a:t> </a:t>
              </a:r>
              <a:r>
                <a:rPr lang="en-US" sz="1600" dirty="0" smtClean="0">
                  <a:solidFill>
                    <a:schemeClr val="bg1"/>
                  </a:solidFill>
                </a:rPr>
                <a:t>on the Portal</a:t>
              </a:r>
              <a:endParaRPr lang="en-US" sz="1600" b="1" dirty="0" smtClean="0">
                <a:solidFill>
                  <a:schemeClr val="bg1"/>
                </a:solidFill>
              </a:endParaRPr>
            </a:p>
          </p:txBody>
        </p:sp>
      </p:grpSp>
      <p:grpSp>
        <p:nvGrpSpPr>
          <p:cNvPr id="24" name="Group 23"/>
          <p:cNvGrpSpPr/>
          <p:nvPr/>
        </p:nvGrpSpPr>
        <p:grpSpPr>
          <a:xfrm>
            <a:off x="123825" y="902925"/>
            <a:ext cx="2901982" cy="1805144"/>
            <a:chOff x="241310" y="853678"/>
            <a:chExt cx="2892786" cy="1819274"/>
          </a:xfrm>
        </p:grpSpPr>
        <p:pic>
          <p:nvPicPr>
            <p:cNvPr id="59" name="Picture 4" descr="C:\Users\kghelani\AppData\Local\Microsoft\Windows\Temporary Internet Files\Content.IE5\F4SHYTI7\MC900433941[1].pn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241310" y="1733119"/>
              <a:ext cx="455673" cy="539749"/>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849571" y="1910952"/>
              <a:ext cx="10668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TextBox 60"/>
            <p:cNvSpPr txBox="1"/>
            <p:nvPr/>
          </p:nvSpPr>
          <p:spPr>
            <a:xfrm>
              <a:off x="549263" y="1603785"/>
              <a:ext cx="1300307" cy="744446"/>
            </a:xfrm>
            <a:prstGeom prst="rect">
              <a:avLst/>
            </a:prstGeom>
            <a:noFill/>
          </p:spPr>
          <p:txBody>
            <a:bodyPr wrap="square" rtlCol="0">
              <a:spAutoFit/>
            </a:bodyPr>
            <a:lstStyle/>
            <a:p>
              <a:pPr algn="ctr"/>
              <a:r>
                <a:rPr lang="en-US" sz="1400" dirty="0" smtClean="0">
                  <a:solidFill>
                    <a:schemeClr val="bg1"/>
                  </a:solidFill>
                </a:rPr>
                <a:t>Author</a:t>
              </a:r>
            </a:p>
            <a:p>
              <a:pPr algn="ctr"/>
              <a:r>
                <a:rPr lang="en-US" sz="1400" dirty="0" smtClean="0">
                  <a:solidFill>
                    <a:schemeClr val="bg1"/>
                  </a:solidFill>
                </a:rPr>
                <a:t>Request  Template</a:t>
              </a:r>
              <a:endParaRPr lang="en-US" sz="1400" dirty="0">
                <a:solidFill>
                  <a:schemeClr val="bg1"/>
                </a:solidFill>
              </a:endParaRPr>
            </a:p>
          </p:txBody>
        </p:sp>
        <p:sp>
          <p:nvSpPr>
            <p:cNvPr id="62" name="TextBox 61"/>
            <p:cNvSpPr txBox="1"/>
            <p:nvPr/>
          </p:nvSpPr>
          <p:spPr>
            <a:xfrm>
              <a:off x="1588325" y="853678"/>
              <a:ext cx="1545771" cy="1085650"/>
            </a:xfrm>
            <a:prstGeom prst="rect">
              <a:avLst/>
            </a:prstGeom>
            <a:noFill/>
          </p:spPr>
          <p:txBody>
            <a:bodyPr wrap="square" rtlCol="0">
              <a:spAutoFit/>
            </a:bodyPr>
            <a:lstStyle/>
            <a:p>
              <a:r>
                <a:rPr lang="en-US" sz="1600" b="1" dirty="0" smtClean="0">
                  <a:solidFill>
                    <a:schemeClr val="bg1"/>
                  </a:solidFill>
                </a:rPr>
                <a:t>Service Request Templates </a:t>
              </a:r>
              <a:r>
                <a:rPr lang="en-US" sz="1600" dirty="0" smtClean="0">
                  <a:solidFill>
                    <a:schemeClr val="bg1"/>
                  </a:solidFill>
                </a:rPr>
                <a:t>defines business processes</a:t>
              </a:r>
              <a:endParaRPr lang="en-US" sz="1600" dirty="0">
                <a:solidFill>
                  <a:schemeClr val="bg1"/>
                </a:solidFill>
              </a:endParaRPr>
            </a:p>
          </p:txBody>
        </p:sp>
        <p:sp>
          <p:nvSpPr>
            <p:cNvPr id="63" name="Right Arrow 62"/>
            <p:cNvSpPr/>
            <p:nvPr/>
          </p:nvSpPr>
          <p:spPr>
            <a:xfrm>
              <a:off x="609600" y="2232272"/>
              <a:ext cx="1035035" cy="180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grpSp>
      <p:grpSp>
        <p:nvGrpSpPr>
          <p:cNvPr id="25" name="Group 24"/>
          <p:cNvGrpSpPr/>
          <p:nvPr/>
        </p:nvGrpSpPr>
        <p:grpSpPr>
          <a:xfrm>
            <a:off x="6142463" y="2873421"/>
            <a:ext cx="2262740" cy="1886646"/>
            <a:chOff x="6082450" y="2919283"/>
            <a:chExt cx="2255570" cy="1901414"/>
          </a:xfrm>
        </p:grpSpPr>
        <p:pic>
          <p:nvPicPr>
            <p:cNvPr id="56" name="Picture 13"/>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118820" y="3906297"/>
              <a:ext cx="1219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Down Arrow 56"/>
            <p:cNvSpPr/>
            <p:nvPr/>
          </p:nvSpPr>
          <p:spPr>
            <a:xfrm>
              <a:off x="7566672" y="2919284"/>
              <a:ext cx="324084" cy="54060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58" name="TextBox 57"/>
            <p:cNvSpPr txBox="1"/>
            <p:nvPr/>
          </p:nvSpPr>
          <p:spPr>
            <a:xfrm>
              <a:off x="6082450" y="2919283"/>
              <a:ext cx="1495228" cy="837502"/>
            </a:xfrm>
            <a:prstGeom prst="rect">
              <a:avLst/>
            </a:prstGeom>
            <a:noFill/>
          </p:spPr>
          <p:txBody>
            <a:bodyPr wrap="square" rtlCol="0">
              <a:spAutoFit/>
            </a:bodyPr>
            <a:lstStyle/>
            <a:p>
              <a:r>
                <a:rPr lang="en-US" sz="1600" b="1" dirty="0" smtClean="0">
                  <a:solidFill>
                    <a:schemeClr val="bg1"/>
                  </a:solidFill>
                </a:rPr>
                <a:t>Service Catalog </a:t>
              </a:r>
              <a:r>
                <a:rPr lang="en-US" sz="1600" dirty="0" smtClean="0">
                  <a:solidFill>
                    <a:schemeClr val="bg1"/>
                  </a:solidFill>
                </a:rPr>
                <a:t>Portal home page</a:t>
              </a:r>
            </a:p>
          </p:txBody>
        </p:sp>
      </p:grpSp>
      <p:grpSp>
        <p:nvGrpSpPr>
          <p:cNvPr id="26" name="Group 25"/>
          <p:cNvGrpSpPr/>
          <p:nvPr/>
        </p:nvGrpSpPr>
        <p:grpSpPr>
          <a:xfrm>
            <a:off x="575773" y="2873421"/>
            <a:ext cx="2203220" cy="1835147"/>
            <a:chOff x="609600" y="2919283"/>
            <a:chExt cx="2196238" cy="1849512"/>
          </a:xfrm>
        </p:grpSpPr>
        <p:pic>
          <p:nvPicPr>
            <p:cNvPr id="53" name="Picture 2" descr="C:\Users\kghelani\AppData\Local\Microsoft\Windows\Temporary Internet Files\Content.IE5\S5GQYFSC\MC900432614[1].pn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928031" y="3758609"/>
              <a:ext cx="877807" cy="1010186"/>
            </a:xfrm>
            <a:prstGeom prst="rect">
              <a:avLst/>
            </a:prstGeom>
            <a:noFill/>
            <a:extLst>
              <a:ext uri="{909E8E84-426E-40DD-AFC4-6F175D3DCCD1}">
                <a14:hiddenFill xmlns:a14="http://schemas.microsoft.com/office/drawing/2010/main">
                  <a:solidFill>
                    <a:srgbClr val="FFFFFF"/>
                  </a:solidFill>
                </a14:hiddenFill>
              </a:ext>
            </a:extLst>
          </p:spPr>
        </p:pic>
        <p:sp>
          <p:nvSpPr>
            <p:cNvPr id="54" name="Down Arrow 53"/>
            <p:cNvSpPr/>
            <p:nvPr/>
          </p:nvSpPr>
          <p:spPr>
            <a:xfrm>
              <a:off x="2137794" y="2919283"/>
              <a:ext cx="324084" cy="54000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55" name="TextBox 54"/>
            <p:cNvSpPr txBox="1"/>
            <p:nvPr/>
          </p:nvSpPr>
          <p:spPr>
            <a:xfrm>
              <a:off x="609600" y="2919283"/>
              <a:ext cx="1373472" cy="1085650"/>
            </a:xfrm>
            <a:prstGeom prst="rect">
              <a:avLst/>
            </a:prstGeom>
            <a:noFill/>
          </p:spPr>
          <p:txBody>
            <a:bodyPr wrap="square" rtlCol="0">
              <a:spAutoFit/>
            </a:bodyPr>
            <a:lstStyle/>
            <a:p>
              <a:r>
                <a:rPr lang="en-US" sz="1600" b="1" dirty="0" smtClean="0">
                  <a:solidFill>
                    <a:schemeClr val="bg1"/>
                  </a:solidFill>
                </a:rPr>
                <a:t>Processes</a:t>
              </a:r>
              <a:r>
                <a:rPr lang="en-US" sz="1600" dirty="0" smtClean="0">
                  <a:solidFill>
                    <a:schemeClr val="bg1"/>
                  </a:solidFill>
                </a:rPr>
                <a:t> defined here </a:t>
              </a:r>
              <a:r>
                <a:rPr lang="en-US" sz="1600" b="1" dirty="0" smtClean="0">
                  <a:solidFill>
                    <a:schemeClr val="bg1"/>
                  </a:solidFill>
                </a:rPr>
                <a:t>drives</a:t>
              </a:r>
              <a:r>
                <a:rPr lang="en-US" sz="1600" dirty="0" smtClean="0">
                  <a:solidFill>
                    <a:schemeClr val="bg1"/>
                  </a:solidFill>
                </a:rPr>
                <a:t> </a:t>
              </a:r>
              <a:r>
                <a:rPr lang="en-US" sz="1600" b="1" dirty="0" smtClean="0">
                  <a:solidFill>
                    <a:schemeClr val="bg1"/>
                  </a:solidFill>
                </a:rPr>
                <a:t>automation</a:t>
              </a:r>
            </a:p>
          </p:txBody>
        </p:sp>
      </p:grpSp>
      <p:grpSp>
        <p:nvGrpSpPr>
          <p:cNvPr id="27" name="Group 26"/>
          <p:cNvGrpSpPr/>
          <p:nvPr/>
        </p:nvGrpSpPr>
        <p:grpSpPr>
          <a:xfrm>
            <a:off x="3023091" y="893473"/>
            <a:ext cx="3543005" cy="1890204"/>
            <a:chOff x="2972963" y="923836"/>
            <a:chExt cx="3531777" cy="1905000"/>
          </a:xfrm>
        </p:grpSpPr>
        <p:sp>
          <p:nvSpPr>
            <p:cNvPr id="47" name="TextBox 46"/>
            <p:cNvSpPr txBox="1"/>
            <p:nvPr/>
          </p:nvSpPr>
          <p:spPr>
            <a:xfrm>
              <a:off x="2972963" y="1632972"/>
              <a:ext cx="1313557" cy="744446"/>
            </a:xfrm>
            <a:prstGeom prst="rect">
              <a:avLst/>
            </a:prstGeom>
            <a:noFill/>
          </p:spPr>
          <p:txBody>
            <a:bodyPr wrap="square" rtlCol="0">
              <a:spAutoFit/>
            </a:bodyPr>
            <a:lstStyle/>
            <a:p>
              <a:pPr algn="ctr"/>
              <a:r>
                <a:rPr lang="en-US" sz="1400" dirty="0" smtClean="0">
                  <a:solidFill>
                    <a:schemeClr val="bg1"/>
                  </a:solidFill>
                </a:rPr>
                <a:t>Author</a:t>
              </a:r>
            </a:p>
            <a:p>
              <a:pPr algn="ctr"/>
              <a:r>
                <a:rPr lang="en-US" sz="1400" dirty="0" smtClean="0">
                  <a:solidFill>
                    <a:schemeClr val="bg1"/>
                  </a:solidFill>
                </a:rPr>
                <a:t>Request Offerings</a:t>
              </a:r>
              <a:endParaRPr lang="en-US" sz="1400" dirty="0">
                <a:solidFill>
                  <a:schemeClr val="bg1"/>
                </a:solidFill>
              </a:endParaRPr>
            </a:p>
          </p:txBody>
        </p:sp>
        <p:grpSp>
          <p:nvGrpSpPr>
            <p:cNvPr id="48" name="Group 47"/>
            <p:cNvGrpSpPr/>
            <p:nvPr/>
          </p:nvGrpSpPr>
          <p:grpSpPr>
            <a:xfrm>
              <a:off x="4347567" y="1812803"/>
              <a:ext cx="1215033" cy="1016033"/>
              <a:chOff x="4783781" y="1888829"/>
              <a:chExt cx="1215033" cy="1016033"/>
            </a:xfrm>
          </p:grpSpPr>
          <p:pic>
            <p:nvPicPr>
              <p:cNvPr id="51" name="Picture 7"/>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783781" y="1888829"/>
                <a:ext cx="1088136"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9"/>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913226" y="1990462"/>
                <a:ext cx="10855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9" name="TextBox 48"/>
            <p:cNvSpPr txBox="1"/>
            <p:nvPr/>
          </p:nvSpPr>
          <p:spPr>
            <a:xfrm>
              <a:off x="3849936" y="923836"/>
              <a:ext cx="2654804" cy="837502"/>
            </a:xfrm>
            <a:prstGeom prst="rect">
              <a:avLst/>
            </a:prstGeom>
            <a:noFill/>
          </p:spPr>
          <p:txBody>
            <a:bodyPr wrap="square" rtlCol="0">
              <a:spAutoFit/>
            </a:bodyPr>
            <a:lstStyle/>
            <a:p>
              <a:r>
                <a:rPr lang="en-US" sz="1600" b="1" dirty="0" smtClean="0">
                  <a:solidFill>
                    <a:schemeClr val="bg1"/>
                  </a:solidFill>
                </a:rPr>
                <a:t>Request Offering </a:t>
              </a:r>
              <a:r>
                <a:rPr lang="en-US" sz="1600" dirty="0" smtClean="0">
                  <a:solidFill>
                    <a:schemeClr val="bg1"/>
                  </a:solidFill>
                </a:rPr>
                <a:t>maps User Input to Service Request Template</a:t>
              </a:r>
            </a:p>
          </p:txBody>
        </p:sp>
        <p:sp>
          <p:nvSpPr>
            <p:cNvPr id="50" name="Right Arrow 49"/>
            <p:cNvSpPr/>
            <p:nvPr/>
          </p:nvSpPr>
          <p:spPr>
            <a:xfrm>
              <a:off x="3112223" y="2311956"/>
              <a:ext cx="1035035" cy="180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grpSp>
      <p:grpSp>
        <p:nvGrpSpPr>
          <p:cNvPr id="28" name="Group 27"/>
          <p:cNvGrpSpPr/>
          <p:nvPr/>
        </p:nvGrpSpPr>
        <p:grpSpPr>
          <a:xfrm>
            <a:off x="5687580" y="893473"/>
            <a:ext cx="3313244" cy="1805233"/>
            <a:chOff x="5629008" y="923836"/>
            <a:chExt cx="3302745" cy="1819364"/>
          </a:xfrm>
        </p:grpSpPr>
        <p:sp>
          <p:nvSpPr>
            <p:cNvPr id="33" name="TextBox 32"/>
            <p:cNvSpPr txBox="1"/>
            <p:nvPr/>
          </p:nvSpPr>
          <p:spPr>
            <a:xfrm>
              <a:off x="5629008" y="1609636"/>
              <a:ext cx="1313557" cy="744446"/>
            </a:xfrm>
            <a:prstGeom prst="rect">
              <a:avLst/>
            </a:prstGeom>
            <a:noFill/>
          </p:spPr>
          <p:txBody>
            <a:bodyPr wrap="square" rtlCol="0">
              <a:spAutoFit/>
            </a:bodyPr>
            <a:lstStyle/>
            <a:p>
              <a:pPr algn="ctr"/>
              <a:r>
                <a:rPr lang="en-US" sz="1400" dirty="0" smtClean="0">
                  <a:solidFill>
                    <a:schemeClr val="bg1"/>
                  </a:solidFill>
                </a:rPr>
                <a:t>Author</a:t>
              </a:r>
            </a:p>
            <a:p>
              <a:pPr algn="ctr"/>
              <a:r>
                <a:rPr lang="en-US" sz="1400" dirty="0" smtClean="0">
                  <a:solidFill>
                    <a:schemeClr val="bg1"/>
                  </a:solidFill>
                </a:rPr>
                <a:t>Service Offerings</a:t>
              </a:r>
              <a:endParaRPr lang="en-US" sz="1400" dirty="0">
                <a:solidFill>
                  <a:schemeClr val="bg1"/>
                </a:solidFill>
              </a:endParaRPr>
            </a:p>
          </p:txBody>
        </p:sp>
        <p:grpSp>
          <p:nvGrpSpPr>
            <p:cNvPr id="34" name="Group 33"/>
            <p:cNvGrpSpPr/>
            <p:nvPr/>
          </p:nvGrpSpPr>
          <p:grpSpPr>
            <a:xfrm>
              <a:off x="5761800" y="923836"/>
              <a:ext cx="3169953" cy="1819364"/>
              <a:chOff x="5761800" y="923836"/>
              <a:chExt cx="3169953" cy="1819364"/>
            </a:xfrm>
          </p:grpSpPr>
          <p:grpSp>
            <p:nvGrpSpPr>
              <p:cNvPr id="35" name="Group 34"/>
              <p:cNvGrpSpPr/>
              <p:nvPr/>
            </p:nvGrpSpPr>
            <p:grpSpPr>
              <a:xfrm>
                <a:off x="7061097" y="1579359"/>
                <a:ext cx="1320903" cy="1163841"/>
                <a:chOff x="7239000" y="813915"/>
                <a:chExt cx="1672233" cy="1624485"/>
              </a:xfrm>
            </p:grpSpPr>
            <p:grpSp>
              <p:nvGrpSpPr>
                <p:cNvPr id="38" name="Group 37"/>
                <p:cNvGrpSpPr/>
                <p:nvPr/>
              </p:nvGrpSpPr>
              <p:grpSpPr>
                <a:xfrm>
                  <a:off x="7239000" y="813915"/>
                  <a:ext cx="1215033" cy="1016033"/>
                  <a:chOff x="4709419" y="1757118"/>
                  <a:chExt cx="1215033" cy="1016033"/>
                </a:xfrm>
              </p:grpSpPr>
              <p:pic>
                <p:nvPicPr>
                  <p:cNvPr id="45" name="Picture 7"/>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709419" y="1757118"/>
                    <a:ext cx="1088136"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9"/>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838864" y="1858751"/>
                    <a:ext cx="10855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9" name="Group 38"/>
                <p:cNvGrpSpPr/>
                <p:nvPr/>
              </p:nvGrpSpPr>
              <p:grpSpPr>
                <a:xfrm>
                  <a:off x="7471767" y="1117567"/>
                  <a:ext cx="1215033" cy="1016033"/>
                  <a:chOff x="4709419" y="1757118"/>
                  <a:chExt cx="1215033" cy="1016033"/>
                </a:xfrm>
              </p:grpSpPr>
              <p:pic>
                <p:nvPicPr>
                  <p:cNvPr id="43" name="Picture 7"/>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709419" y="1757118"/>
                    <a:ext cx="1088136"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9"/>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838864" y="1858751"/>
                    <a:ext cx="10855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0" name="Group 39"/>
                <p:cNvGrpSpPr/>
                <p:nvPr/>
              </p:nvGrpSpPr>
              <p:grpSpPr>
                <a:xfrm>
                  <a:off x="7696200" y="1422367"/>
                  <a:ext cx="1215033" cy="1016033"/>
                  <a:chOff x="4709419" y="1757118"/>
                  <a:chExt cx="1215033" cy="1016033"/>
                </a:xfrm>
              </p:grpSpPr>
              <p:pic>
                <p:nvPicPr>
                  <p:cNvPr id="41" name="Picture 7"/>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709419" y="1757118"/>
                    <a:ext cx="1088136"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9"/>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838864" y="1858751"/>
                    <a:ext cx="108558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sp>
            <p:nvSpPr>
              <p:cNvPr id="36" name="TextBox 35"/>
              <p:cNvSpPr txBox="1"/>
              <p:nvPr/>
            </p:nvSpPr>
            <p:spPr>
              <a:xfrm>
                <a:off x="6742368" y="923836"/>
                <a:ext cx="2189385" cy="584775"/>
              </a:xfrm>
              <a:prstGeom prst="rect">
                <a:avLst/>
              </a:prstGeom>
              <a:noFill/>
            </p:spPr>
            <p:txBody>
              <a:bodyPr wrap="square" rtlCol="0">
                <a:spAutoFit/>
              </a:bodyPr>
              <a:lstStyle/>
              <a:p>
                <a:r>
                  <a:rPr lang="en-US" sz="1600" b="1" dirty="0" smtClean="0">
                    <a:solidFill>
                      <a:schemeClr val="bg1"/>
                    </a:solidFill>
                  </a:rPr>
                  <a:t>Service Offerings </a:t>
                </a:r>
                <a:r>
                  <a:rPr lang="en-US" sz="1600" dirty="0" smtClean="0">
                    <a:solidFill>
                      <a:schemeClr val="bg1"/>
                    </a:solidFill>
                  </a:rPr>
                  <a:t>is a collection of requests</a:t>
                </a:r>
                <a:endParaRPr lang="en-US" sz="1600" dirty="0">
                  <a:solidFill>
                    <a:schemeClr val="bg1"/>
                  </a:solidFill>
                </a:endParaRPr>
              </a:p>
            </p:txBody>
          </p:sp>
          <p:sp>
            <p:nvSpPr>
              <p:cNvPr id="37" name="Right Arrow 36"/>
              <p:cNvSpPr/>
              <p:nvPr/>
            </p:nvSpPr>
            <p:spPr>
              <a:xfrm>
                <a:off x="5761800" y="2315126"/>
                <a:ext cx="1035035" cy="180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grpSp>
      </p:grpSp>
      <p:grpSp>
        <p:nvGrpSpPr>
          <p:cNvPr id="29" name="Group 28"/>
          <p:cNvGrpSpPr/>
          <p:nvPr/>
        </p:nvGrpSpPr>
        <p:grpSpPr>
          <a:xfrm>
            <a:off x="2087908" y="4306417"/>
            <a:ext cx="3202138" cy="1310193"/>
            <a:chOff x="2040743" y="4505236"/>
            <a:chExt cx="3191991" cy="1178706"/>
          </a:xfrm>
        </p:grpSpPr>
        <p:sp>
          <p:nvSpPr>
            <p:cNvPr id="30" name="Down Arrow 29"/>
            <p:cNvSpPr/>
            <p:nvPr/>
          </p:nvSpPr>
          <p:spPr>
            <a:xfrm>
              <a:off x="4908650" y="4953000"/>
              <a:ext cx="324084" cy="54060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31" name="Down Arrow 30"/>
            <p:cNvSpPr/>
            <p:nvPr/>
          </p:nvSpPr>
          <p:spPr>
            <a:xfrm>
              <a:off x="2040743" y="4926419"/>
              <a:ext cx="324084" cy="540603"/>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32" name="TextBox 31"/>
            <p:cNvSpPr txBox="1"/>
            <p:nvPr/>
          </p:nvSpPr>
          <p:spPr>
            <a:xfrm>
              <a:off x="2696079" y="4505236"/>
              <a:ext cx="1892664" cy="1178706"/>
            </a:xfrm>
            <a:prstGeom prst="rect">
              <a:avLst/>
            </a:prstGeom>
            <a:noFill/>
          </p:spPr>
          <p:txBody>
            <a:bodyPr wrap="square" rtlCol="0">
              <a:spAutoFit/>
            </a:bodyPr>
            <a:lstStyle/>
            <a:p>
              <a:r>
                <a:rPr lang="en-US" sz="1400" b="1" dirty="0" smtClean="0">
                  <a:solidFill>
                    <a:schemeClr val="bg1"/>
                  </a:solidFill>
                </a:rPr>
                <a:t>Request triggers Workflows, approvals, notifications as defined by processes in templates</a:t>
              </a:r>
            </a:p>
          </p:txBody>
        </p:sp>
      </p:grpSp>
    </p:spTree>
    <p:extLst>
      <p:ext uri="{BB962C8B-B14F-4D97-AF65-F5344CB8AC3E}">
        <p14:creationId xmlns:p14="http://schemas.microsoft.com/office/powerpoint/2010/main" val="39391221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5" y="44624"/>
            <a:ext cx="8977356" cy="1143000"/>
          </a:xfrm>
        </p:spPr>
        <p:txBody>
          <a:bodyPr>
            <a:normAutofit/>
          </a:bodyPr>
          <a:lstStyle/>
          <a:p>
            <a:r>
              <a:rPr lang="en-US" sz="3100" dirty="0"/>
              <a:t>Scenario: Automated </a:t>
            </a:r>
            <a:r>
              <a:rPr lang="en-US" sz="3100" dirty="0" smtClean="0"/>
              <a:t>Self-Service Requests</a:t>
            </a:r>
            <a:endParaRPr lang="en-AU" sz="31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1" name="Freeform 12"/>
          <p:cNvSpPr>
            <a:spLocks/>
          </p:cNvSpPr>
          <p:nvPr/>
        </p:nvSpPr>
        <p:spPr bwMode="auto">
          <a:xfrm>
            <a:off x="235587" y="1306276"/>
            <a:ext cx="8591115" cy="2072076"/>
          </a:xfrm>
          <a:prstGeom prst="roundRect">
            <a:avLst>
              <a:gd name="adj" fmla="val 12456"/>
            </a:avLst>
          </a:prstGeom>
          <a:ln>
            <a:headEnd/>
            <a:tailEnd/>
          </a:ln>
        </p:spPr>
        <p:style>
          <a:lnRef idx="0">
            <a:schemeClr val="accent1"/>
          </a:lnRef>
          <a:fillRef idx="1003">
            <a:schemeClr val="dk1"/>
          </a:fillRef>
          <a:effectRef idx="3">
            <a:schemeClr val="accent1"/>
          </a:effectRef>
          <a:fontRef idx="minor">
            <a:schemeClr val="lt1"/>
          </a:fontRef>
        </p:style>
        <p:txBody>
          <a:bodyPr vert="horz" wrap="square" lIns="121888" tIns="60944" rIns="121888" bIns="60944" numCol="1" anchor="t" anchorCtr="0" compatLnSpc="1">
            <a:prstTxWarp prst="textNoShape">
              <a:avLst/>
            </a:prstTxWarp>
          </a:bodyPr>
          <a:lstStyle/>
          <a:p>
            <a:pPr fontAlgn="base">
              <a:spcBef>
                <a:spcPct val="0"/>
              </a:spcBef>
              <a:spcAft>
                <a:spcPct val="0"/>
              </a:spcAft>
              <a:defRPr/>
            </a:pPr>
            <a:endParaRPr lang="en-US" dirty="0"/>
          </a:p>
        </p:txBody>
      </p:sp>
      <p:pic>
        <p:nvPicPr>
          <p:cNvPr id="52" name="Picture 4" descr="C:\Users\Walter\Documents\Active Projects\XTC - SCSM Deck\SysCenter-SvcMgr_bL.png"/>
          <p:cNvPicPr>
            <a:picLocks noChangeAspect="1" noChangeArrowheads="1"/>
          </p:cNvPicPr>
          <p:nvPr/>
        </p:nvPicPr>
        <p:blipFill>
          <a:blip r:embed="rId3" cstate="print">
            <a:lum bright="100000"/>
          </a:blip>
          <a:stretch>
            <a:fillRect/>
          </a:stretch>
        </p:blipFill>
        <p:spPr bwMode="auto">
          <a:xfrm>
            <a:off x="3563888" y="1484784"/>
            <a:ext cx="1930030" cy="686931"/>
          </a:xfrm>
          <a:prstGeom prst="rect">
            <a:avLst/>
          </a:prstGeom>
          <a:noFill/>
          <a:ln>
            <a:noFill/>
          </a:ln>
          <a:effectLst/>
        </p:spPr>
      </p:pic>
      <p:sp>
        <p:nvSpPr>
          <p:cNvPr id="50" name="Down Arrow 49"/>
          <p:cNvSpPr/>
          <p:nvPr/>
        </p:nvSpPr>
        <p:spPr bwMode="auto">
          <a:xfrm rot="16200000" flipH="1">
            <a:off x="4434354" y="-1829883"/>
            <a:ext cx="193982" cy="8591517"/>
          </a:xfrm>
          <a:prstGeom prst="downArrow">
            <a:avLst/>
          </a:prstGeom>
          <a:ln w="38100">
            <a:noFill/>
            <a:headEnd type="none" w="med" len="med"/>
            <a:tailEnd type="none" w="med" len="med"/>
          </a:ln>
          <a:effectLst/>
          <a:scene3d>
            <a:camera prst="orthographicFront">
              <a:rot lat="0" lon="0" rev="0"/>
            </a:camera>
            <a:lightRig rig="threePt" dir="t">
              <a:rot lat="0" lon="0" rev="9000000"/>
            </a:lightRig>
          </a:scene3d>
          <a:sp3d prstMaterial="flat">
            <a:bevelB/>
            <a:extrusionClr>
              <a:srgbClr val="C00000"/>
            </a:extrusionClr>
            <a:contourClr>
              <a:srgbClr val="FF9D17"/>
            </a:contourClr>
          </a:sp3d>
        </p:spPr>
        <p:style>
          <a:lnRef idx="0">
            <a:schemeClr val="accent2"/>
          </a:lnRef>
          <a:fillRef idx="1002">
            <a:schemeClr val="lt1"/>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7" name="Rounded Rectangle 6"/>
          <p:cNvSpPr/>
          <p:nvPr/>
        </p:nvSpPr>
        <p:spPr bwMode="auto">
          <a:xfrm>
            <a:off x="7449156" y="2315097"/>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8" name="Rounded Rectangle 7"/>
          <p:cNvSpPr/>
          <p:nvPr/>
        </p:nvSpPr>
        <p:spPr bwMode="auto">
          <a:xfrm>
            <a:off x="6129991" y="2316513"/>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 name="Rounded Rectangle 8"/>
          <p:cNvSpPr/>
          <p:nvPr/>
        </p:nvSpPr>
        <p:spPr bwMode="auto">
          <a:xfrm>
            <a:off x="4667864" y="2315409"/>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0" name="Rounded Rectangle 9"/>
          <p:cNvSpPr/>
          <p:nvPr/>
        </p:nvSpPr>
        <p:spPr bwMode="auto">
          <a:xfrm>
            <a:off x="3290888" y="2315097"/>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 name="Rounded Rectangle 10"/>
          <p:cNvSpPr/>
          <p:nvPr/>
        </p:nvSpPr>
        <p:spPr bwMode="auto">
          <a:xfrm>
            <a:off x="1816304" y="2315097"/>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 name="Rounded Rectangle 11"/>
          <p:cNvSpPr/>
          <p:nvPr/>
        </p:nvSpPr>
        <p:spPr bwMode="auto">
          <a:xfrm>
            <a:off x="350331" y="2315097"/>
            <a:ext cx="1192015" cy="87022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 name="Rectangle 12"/>
          <p:cNvSpPr/>
          <p:nvPr/>
        </p:nvSpPr>
        <p:spPr bwMode="hidden">
          <a:xfrm>
            <a:off x="-3" y="2421792"/>
            <a:ext cx="9084864" cy="733827"/>
          </a:xfrm>
          <a:prstGeom prst="rect">
            <a:avLst/>
          </a:prstGeom>
          <a:noFill/>
          <a:ln w="9525">
            <a:noFill/>
            <a:miter lim="800000"/>
            <a:headEnd/>
            <a:tailEnd/>
          </a:ln>
          <a:effectLst/>
        </p:spPr>
        <p:txBody>
          <a:bodyPr anchor="t" anchorCtr="0"/>
          <a:lstStyle/>
          <a:p>
            <a:pPr algn="ctr" defTabSz="914099" fontAlgn="base">
              <a:spcBef>
                <a:spcPct val="0"/>
              </a:spcBef>
              <a:spcAft>
                <a:spcPct val="0"/>
              </a:spcAft>
              <a:defRPr/>
            </a:pPr>
            <a:endParaRPr lang="en-US" sz="2400" dirty="0" smtClean="0">
              <a:solidFill>
                <a:srgbClr val="FFFFFF"/>
              </a:solidFill>
              <a:effectLst>
                <a:outerShdw blurRad="38100" dist="38100" dir="2700000" algn="tl">
                  <a:srgbClr val="000000">
                    <a:alpha val="43137"/>
                  </a:srgbClr>
                </a:outerShdw>
              </a:effectLst>
            </a:endParaRPr>
          </a:p>
        </p:txBody>
      </p:sp>
      <p:sp>
        <p:nvSpPr>
          <p:cNvPr id="14" name="Freeform 12"/>
          <p:cNvSpPr>
            <a:spLocks/>
          </p:cNvSpPr>
          <p:nvPr/>
        </p:nvSpPr>
        <p:spPr bwMode="auto">
          <a:xfrm rot="10800000">
            <a:off x="264794" y="4609010"/>
            <a:ext cx="8561908" cy="1229249"/>
          </a:xfrm>
          <a:prstGeom prst="roundRect">
            <a:avLst>
              <a:gd name="adj" fmla="val 12456"/>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121888" tIns="60944" rIns="121888" bIns="60944" numCol="1" anchor="t" anchorCtr="0" compatLnSpc="1">
            <a:prstTxWarp prst="textNoShape">
              <a:avLst/>
            </a:prstTxWarp>
          </a:bodyPr>
          <a:lstStyle/>
          <a:p>
            <a:pPr fontAlgn="base">
              <a:spcBef>
                <a:spcPct val="0"/>
              </a:spcBef>
              <a:spcAft>
                <a:spcPct val="0"/>
              </a:spcAft>
              <a:defRPr/>
            </a:pPr>
            <a:endParaRPr lang="en-US" dirty="0"/>
          </a:p>
        </p:txBody>
      </p:sp>
      <p:sp>
        <p:nvSpPr>
          <p:cNvPr id="16" name="Down Arrow 15"/>
          <p:cNvSpPr/>
          <p:nvPr/>
        </p:nvSpPr>
        <p:spPr bwMode="auto">
          <a:xfrm rot="10800000" flipH="1">
            <a:off x="795542" y="3662615"/>
            <a:ext cx="187827" cy="852795"/>
          </a:xfrm>
          <a:prstGeom prst="down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17" name="TextBox 16"/>
          <p:cNvSpPr txBox="1"/>
          <p:nvPr/>
        </p:nvSpPr>
        <p:spPr>
          <a:xfrm>
            <a:off x="378535" y="2315097"/>
            <a:ext cx="1135608" cy="475088"/>
          </a:xfrm>
          <a:prstGeom prst="rect">
            <a:avLst/>
          </a:prstGeom>
          <a:noFill/>
        </p:spPr>
        <p:txBody>
          <a:bodyPr wrap="square" rtlCol="0">
            <a:spAutoFit/>
          </a:bodyPr>
          <a:lstStyle/>
          <a:p>
            <a:pPr algn="ctr">
              <a:lnSpc>
                <a:spcPct val="90000"/>
              </a:lnSpc>
            </a:pPr>
            <a:r>
              <a:rPr lang="en-US" sz="1600" dirty="0" smtClean="0"/>
              <a:t>Import Runbooks</a:t>
            </a:r>
            <a:endParaRPr lang="en-US" sz="1600" dirty="0"/>
          </a:p>
        </p:txBody>
      </p:sp>
      <p:sp>
        <p:nvSpPr>
          <p:cNvPr id="18" name="TextBox 17"/>
          <p:cNvSpPr txBox="1"/>
          <p:nvPr/>
        </p:nvSpPr>
        <p:spPr>
          <a:xfrm>
            <a:off x="1892678" y="2315097"/>
            <a:ext cx="1003697" cy="671676"/>
          </a:xfrm>
          <a:prstGeom prst="rect">
            <a:avLst/>
          </a:prstGeom>
          <a:noFill/>
        </p:spPr>
        <p:txBody>
          <a:bodyPr wrap="square" rtlCol="0">
            <a:spAutoFit/>
          </a:bodyPr>
          <a:lstStyle/>
          <a:p>
            <a:pPr algn="ctr">
              <a:lnSpc>
                <a:spcPct val="90000"/>
              </a:lnSpc>
            </a:pPr>
            <a:r>
              <a:rPr lang="en-US" sz="1600" dirty="0" smtClean="0"/>
              <a:t>Configure Request</a:t>
            </a:r>
          </a:p>
          <a:p>
            <a:pPr algn="ctr">
              <a:lnSpc>
                <a:spcPct val="90000"/>
              </a:lnSpc>
            </a:pPr>
            <a:r>
              <a:rPr lang="en-US" sz="1600" dirty="0" smtClean="0"/>
              <a:t>Offering</a:t>
            </a:r>
            <a:endParaRPr lang="en-US" sz="1600" dirty="0"/>
          </a:p>
        </p:txBody>
      </p:sp>
      <p:sp>
        <p:nvSpPr>
          <p:cNvPr id="19" name="Down Arrow 18"/>
          <p:cNvSpPr/>
          <p:nvPr/>
        </p:nvSpPr>
        <p:spPr bwMode="auto">
          <a:xfrm rot="10800000" flipH="1">
            <a:off x="6478064" y="3662617"/>
            <a:ext cx="187827" cy="852795"/>
          </a:xfrm>
          <a:prstGeom prst="down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20" name="Up Arrow 19"/>
          <p:cNvSpPr/>
          <p:nvPr/>
        </p:nvSpPr>
        <p:spPr bwMode="auto">
          <a:xfrm rot="10800000" flipH="1">
            <a:off x="6738818" y="3662617"/>
            <a:ext cx="187827" cy="852794"/>
          </a:xfrm>
          <a:prstGeom prst="up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21" name="TextBox 20"/>
          <p:cNvSpPr txBox="1"/>
          <p:nvPr/>
        </p:nvSpPr>
        <p:spPr>
          <a:xfrm>
            <a:off x="6053281" y="2315097"/>
            <a:ext cx="1303768" cy="475088"/>
          </a:xfrm>
          <a:prstGeom prst="rect">
            <a:avLst/>
          </a:prstGeom>
          <a:noFill/>
        </p:spPr>
        <p:txBody>
          <a:bodyPr wrap="square" rtlCol="0">
            <a:spAutoFit/>
          </a:bodyPr>
          <a:lstStyle/>
          <a:p>
            <a:pPr algn="ctr">
              <a:lnSpc>
                <a:spcPct val="90000"/>
              </a:lnSpc>
            </a:pPr>
            <a:r>
              <a:rPr lang="en-US" sz="1600" dirty="0" err="1" smtClean="0"/>
              <a:t>Runbook</a:t>
            </a:r>
            <a:r>
              <a:rPr lang="en-US" sz="1600" dirty="0" smtClean="0"/>
              <a:t> </a:t>
            </a:r>
          </a:p>
          <a:p>
            <a:pPr algn="ctr">
              <a:lnSpc>
                <a:spcPct val="90000"/>
              </a:lnSpc>
            </a:pPr>
            <a:r>
              <a:rPr lang="en-US" sz="1600" dirty="0" smtClean="0"/>
              <a:t>Invoked</a:t>
            </a:r>
          </a:p>
        </p:txBody>
      </p:sp>
      <p:sp>
        <p:nvSpPr>
          <p:cNvPr id="22" name="TextBox 21"/>
          <p:cNvSpPr txBox="1"/>
          <p:nvPr/>
        </p:nvSpPr>
        <p:spPr>
          <a:xfrm>
            <a:off x="7375674" y="2315097"/>
            <a:ext cx="1396895" cy="757130"/>
          </a:xfrm>
          <a:prstGeom prst="rect">
            <a:avLst/>
          </a:prstGeom>
          <a:noFill/>
        </p:spPr>
        <p:txBody>
          <a:bodyPr wrap="square" rtlCol="0">
            <a:spAutoFit/>
          </a:bodyPr>
          <a:lstStyle/>
          <a:p>
            <a:pPr algn="ctr">
              <a:lnSpc>
                <a:spcPct val="90000"/>
              </a:lnSpc>
            </a:pPr>
            <a:r>
              <a:rPr lang="en-US" sz="1600" dirty="0" smtClean="0"/>
              <a:t>Service Request Completed</a:t>
            </a:r>
          </a:p>
        </p:txBody>
      </p:sp>
      <p:grpSp>
        <p:nvGrpSpPr>
          <p:cNvPr id="23" name="Group 165"/>
          <p:cNvGrpSpPr/>
          <p:nvPr/>
        </p:nvGrpSpPr>
        <p:grpSpPr>
          <a:xfrm>
            <a:off x="3619750" y="3662615"/>
            <a:ext cx="452801" cy="852795"/>
            <a:chOff x="4856486" y="4011530"/>
            <a:chExt cx="607507" cy="1188720"/>
          </a:xfrm>
          <a:solidFill>
            <a:schemeClr val="accent1"/>
          </a:solidFill>
        </p:grpSpPr>
        <p:sp>
          <p:nvSpPr>
            <p:cNvPr id="47" name="Down Arrow 46"/>
            <p:cNvSpPr/>
            <p:nvPr/>
          </p:nvSpPr>
          <p:spPr bwMode="auto">
            <a:xfrm rot="10800000" flipH="1">
              <a:off x="4856486" y="4011530"/>
              <a:ext cx="252000" cy="1188720"/>
            </a:xfrm>
            <a:prstGeom prst="downArrow">
              <a:avLst/>
            </a:prstGeom>
            <a:grp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48" name="Up Arrow 47"/>
            <p:cNvSpPr/>
            <p:nvPr/>
          </p:nvSpPr>
          <p:spPr bwMode="auto">
            <a:xfrm rot="10800000" flipH="1">
              <a:off x="5211993" y="4011530"/>
              <a:ext cx="252000" cy="1188720"/>
            </a:xfrm>
            <a:prstGeom prst="upArrow">
              <a:avLst/>
            </a:prstGeom>
            <a:grp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grpSp>
      <p:sp>
        <p:nvSpPr>
          <p:cNvPr id="24" name="TextBox 23"/>
          <p:cNvSpPr txBox="1"/>
          <p:nvPr/>
        </p:nvSpPr>
        <p:spPr>
          <a:xfrm>
            <a:off x="3378342" y="2315097"/>
            <a:ext cx="1017108" cy="535531"/>
          </a:xfrm>
          <a:prstGeom prst="rect">
            <a:avLst/>
          </a:prstGeom>
          <a:noFill/>
        </p:spPr>
        <p:txBody>
          <a:bodyPr wrap="square" rtlCol="0">
            <a:spAutoFit/>
          </a:bodyPr>
          <a:lstStyle/>
          <a:p>
            <a:pPr algn="ctr">
              <a:lnSpc>
                <a:spcPct val="90000"/>
              </a:lnSpc>
            </a:pPr>
            <a:r>
              <a:rPr lang="en-US" sz="1600" dirty="0" smtClean="0"/>
              <a:t>Request Service </a:t>
            </a:r>
          </a:p>
        </p:txBody>
      </p:sp>
      <p:pic>
        <p:nvPicPr>
          <p:cNvPr id="25" name="Picture 92" descr="C:\Users\jeff.alldridge\Documents\Version Cue\APO - Enterprise Architecture\Presentation Graphics\MSB08_Amelia_02.png"/>
          <p:cNvPicPr>
            <a:picLocks noChangeAspect="1" noChangeArrowheads="1"/>
          </p:cNvPicPr>
          <p:nvPr/>
        </p:nvPicPr>
        <p:blipFill>
          <a:blip r:embed="rId4" cstate="print"/>
          <a:stretch>
            <a:fillRect/>
          </a:stretch>
        </p:blipFill>
        <p:spPr bwMode="auto">
          <a:xfrm flipH="1">
            <a:off x="3582222" y="4705568"/>
            <a:ext cx="558338" cy="1036133"/>
          </a:xfrm>
          <a:prstGeom prst="rect">
            <a:avLst/>
          </a:prstGeom>
          <a:noFill/>
          <a:ln w="9525">
            <a:noFill/>
            <a:miter lim="800000"/>
            <a:headEnd/>
            <a:tailEnd/>
          </a:ln>
        </p:spPr>
      </p:pic>
      <p:sp>
        <p:nvSpPr>
          <p:cNvPr id="26" name="Down Arrow 25"/>
          <p:cNvSpPr/>
          <p:nvPr/>
        </p:nvSpPr>
        <p:spPr bwMode="auto">
          <a:xfrm rot="10800000" flipH="1">
            <a:off x="5053506" y="3662615"/>
            <a:ext cx="187827" cy="852795"/>
          </a:xfrm>
          <a:prstGeom prst="down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27" name="Up Arrow 26"/>
          <p:cNvSpPr/>
          <p:nvPr/>
        </p:nvSpPr>
        <p:spPr bwMode="auto">
          <a:xfrm rot="10800000" flipH="1">
            <a:off x="5318481" y="3662615"/>
            <a:ext cx="187827" cy="852795"/>
          </a:xfrm>
          <a:prstGeom prst="up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28" name="TextBox 27"/>
          <p:cNvSpPr txBox="1"/>
          <p:nvPr/>
        </p:nvSpPr>
        <p:spPr>
          <a:xfrm>
            <a:off x="4625092" y="2315097"/>
            <a:ext cx="1277559" cy="671676"/>
          </a:xfrm>
          <a:prstGeom prst="rect">
            <a:avLst/>
          </a:prstGeom>
          <a:noFill/>
        </p:spPr>
        <p:txBody>
          <a:bodyPr wrap="square" rtlCol="0">
            <a:spAutoFit/>
          </a:bodyPr>
          <a:lstStyle/>
          <a:p>
            <a:pPr algn="ctr">
              <a:lnSpc>
                <a:spcPct val="90000"/>
              </a:lnSpc>
            </a:pPr>
            <a:r>
              <a:rPr lang="en-US" sz="1600" dirty="0" smtClean="0"/>
              <a:t>Service </a:t>
            </a:r>
          </a:p>
          <a:p>
            <a:pPr algn="ctr">
              <a:lnSpc>
                <a:spcPct val="90000"/>
              </a:lnSpc>
            </a:pPr>
            <a:r>
              <a:rPr lang="en-US" sz="1600" dirty="0" smtClean="0"/>
              <a:t>Request</a:t>
            </a:r>
          </a:p>
          <a:p>
            <a:pPr algn="ctr">
              <a:lnSpc>
                <a:spcPct val="90000"/>
              </a:lnSpc>
            </a:pPr>
            <a:r>
              <a:rPr lang="en-US" sz="1600" dirty="0" smtClean="0"/>
              <a:t>Created</a:t>
            </a:r>
          </a:p>
        </p:txBody>
      </p:sp>
      <p:pic>
        <p:nvPicPr>
          <p:cNvPr id="29" name="Picture 77" descr="C:\Users\jeff.alldridge\Documents\Version Cue\APO - Enterprise Architecture\Presentation Graphics\Vince-Smile.png"/>
          <p:cNvPicPr>
            <a:picLocks noChangeAspect="1" noChangeArrowheads="1"/>
          </p:cNvPicPr>
          <p:nvPr/>
        </p:nvPicPr>
        <p:blipFill>
          <a:blip r:embed="rId5" cstate="print"/>
          <a:stretch>
            <a:fillRect/>
          </a:stretch>
        </p:blipFill>
        <p:spPr bwMode="auto">
          <a:xfrm>
            <a:off x="2089643" y="4730588"/>
            <a:ext cx="646741" cy="622018"/>
          </a:xfrm>
          <a:prstGeom prst="rect">
            <a:avLst/>
          </a:prstGeom>
          <a:noFill/>
          <a:ln w="9525">
            <a:noFill/>
            <a:miter lim="800000"/>
            <a:headEnd/>
            <a:tailEnd/>
          </a:ln>
        </p:spPr>
      </p:pic>
      <p:sp>
        <p:nvSpPr>
          <p:cNvPr id="30" name="Rounded Rectangle 29"/>
          <p:cNvSpPr/>
          <p:nvPr/>
        </p:nvSpPr>
        <p:spPr bwMode="auto">
          <a:xfrm rot="16200000">
            <a:off x="2232677" y="4971083"/>
            <a:ext cx="323700" cy="980146"/>
          </a:xfrm>
          <a:prstGeom prst="roundRect">
            <a:avLst>
              <a:gd name="adj" fmla="val 7589"/>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 wrap="square" lIns="91436" tIns="45718" rIns="91436" bIns="45718" numCol="1" rtlCol="0" anchor="ctr" anchorCtr="0" compatLnSpc="1">
            <a:prstTxWarp prst="textNoShape">
              <a:avLst/>
            </a:prstTxWarp>
          </a:bodyPr>
          <a:lstStyle/>
          <a:p>
            <a:pPr marL="0" lvl="1" indent="-212716" algn="ctr" defTabSz="914099" fontAlgn="base">
              <a:lnSpc>
                <a:spcPct val="90000"/>
              </a:lnSpc>
              <a:spcBef>
                <a:spcPct val="0"/>
              </a:spcBef>
              <a:spcAft>
                <a:spcPct val="0"/>
              </a:spcAft>
              <a:buClr>
                <a:srgbClr val="777777"/>
              </a:buClr>
              <a:buSzPct val="130000"/>
              <a:defRPr/>
            </a:pPr>
            <a:r>
              <a:rPr lang="en-US" altLang="zh-CN" sz="1200" kern="0" dirty="0" smtClean="0">
                <a:solidFill>
                  <a:srgbClr val="FFFFFF"/>
                </a:solidFill>
                <a:effectLst>
                  <a:outerShdw blurRad="50800" dist="38100" dir="2700000" algn="tl" rotWithShape="0">
                    <a:prstClr val="black">
                      <a:alpha val="40000"/>
                    </a:prstClr>
                  </a:outerShdw>
                </a:effectLst>
                <a:latin typeface="Arial" pitchFamily="34" charset="0"/>
              </a:rPr>
              <a:t>SM Admin</a:t>
            </a:r>
            <a:endParaRPr lang="en-US" altLang="zh-CN" sz="1200" kern="0" dirty="0">
              <a:solidFill>
                <a:srgbClr val="FFFFFF"/>
              </a:solidFill>
              <a:effectLst>
                <a:outerShdw blurRad="50800" dist="38100" dir="2700000" algn="tl" rotWithShape="0">
                  <a:prstClr val="black">
                    <a:alpha val="40000"/>
                  </a:prstClr>
                </a:outerShdw>
              </a:effectLst>
              <a:latin typeface="Arial" pitchFamily="34" charset="0"/>
            </a:endParaRPr>
          </a:p>
        </p:txBody>
      </p:sp>
      <p:sp>
        <p:nvSpPr>
          <p:cNvPr id="33" name="Up Arrow 32"/>
          <p:cNvSpPr/>
          <p:nvPr/>
        </p:nvSpPr>
        <p:spPr bwMode="auto">
          <a:xfrm rot="10800000" flipH="1">
            <a:off x="7938120" y="3674126"/>
            <a:ext cx="187827" cy="841287"/>
          </a:xfrm>
          <a:prstGeom prst="up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grpSp>
        <p:nvGrpSpPr>
          <p:cNvPr id="36" name="Group 165"/>
          <p:cNvGrpSpPr/>
          <p:nvPr/>
        </p:nvGrpSpPr>
        <p:grpSpPr>
          <a:xfrm>
            <a:off x="2220503" y="3674127"/>
            <a:ext cx="452801" cy="841283"/>
            <a:chOff x="4856486" y="4011530"/>
            <a:chExt cx="607507" cy="1188720"/>
          </a:xfrm>
        </p:grpSpPr>
        <p:sp>
          <p:nvSpPr>
            <p:cNvPr id="45" name="Down Arrow 44"/>
            <p:cNvSpPr/>
            <p:nvPr/>
          </p:nvSpPr>
          <p:spPr bwMode="auto">
            <a:xfrm rot="10800000" flipH="1">
              <a:off x="4856486" y="4011530"/>
              <a:ext cx="252000" cy="1188720"/>
            </a:xfrm>
            <a:prstGeom prst="down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sp>
          <p:nvSpPr>
            <p:cNvPr id="46" name="Up Arrow 45"/>
            <p:cNvSpPr/>
            <p:nvPr/>
          </p:nvSpPr>
          <p:spPr bwMode="auto">
            <a:xfrm rot="10800000" flipH="1">
              <a:off x="5211993" y="4011530"/>
              <a:ext cx="252000" cy="1188720"/>
            </a:xfrm>
            <a:prstGeom prst="upArrow">
              <a:avLst/>
            </a:prstGeom>
            <a:solidFill>
              <a:schemeClr val="accent1"/>
            </a:solidFill>
            <a:ln w="38100">
              <a:noFill/>
              <a:headEnd type="none" w="med" len="med"/>
              <a:tailEnd type="none" w="med" len="med"/>
            </a:ln>
            <a:effectLst/>
            <a:scene3d>
              <a:camera prst="orthographicFront">
                <a:rot lat="0" lon="0" rev="0"/>
              </a:camera>
              <a:lightRig rig="threePt" dir="t">
                <a:rot lat="0" lon="0" rev="0"/>
              </a:lightRig>
            </a:scene3d>
            <a:sp3d prstMaterial="flat">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endParaRPr lang="en-US" sz="2300" dirty="0" smtClean="0">
                <a:solidFill>
                  <a:srgbClr val="FFFFFF"/>
                </a:solidFill>
                <a:effectLst>
                  <a:outerShdw blurRad="38100" dist="38100" dir="2700000" algn="tl">
                    <a:srgbClr val="000000">
                      <a:alpha val="43137"/>
                    </a:srgbClr>
                  </a:outerShdw>
                </a:effectLst>
                <a:latin typeface="Arial" pitchFamily="34" charset="0"/>
              </a:endParaRPr>
            </a:p>
          </p:txBody>
        </p:sp>
      </p:grpSp>
      <p:pic>
        <p:nvPicPr>
          <p:cNvPr id="37" name="Picture 4" descr="Description: cid:image004.png@01CB8A69.C9C87D70"/>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06526" y="2986619"/>
            <a:ext cx="892559" cy="608397"/>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6406" y="3004870"/>
            <a:ext cx="829856" cy="590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2"/>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46285" y="3002843"/>
            <a:ext cx="959427" cy="59217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11"/>
          <p:cNvPicPr>
            <a:picLocks noChangeArrowheads="1"/>
          </p:cNvPicPr>
          <p:nvPr/>
        </p:nvPicPr>
        <p:blipFill>
          <a:blip r:embed="rId9"/>
          <a:srcRect/>
          <a:stretch>
            <a:fillRect/>
          </a:stretch>
        </p:blipFill>
        <p:spPr bwMode="auto">
          <a:xfrm>
            <a:off x="514788" y="3002843"/>
            <a:ext cx="831481" cy="592173"/>
          </a:xfrm>
          <a:prstGeom prst="rect">
            <a:avLst/>
          </a:prstGeom>
          <a:noFill/>
          <a:ln w="9525">
            <a:noFill/>
            <a:miter lim="800000"/>
            <a:headEnd/>
            <a:tailEnd/>
          </a:ln>
          <a:effectLst/>
        </p:spPr>
      </p:pic>
      <p:pic>
        <p:nvPicPr>
          <p:cNvPr id="42" name="Picture 2"/>
          <p:cNvPicPr>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96571" y="3002843"/>
            <a:ext cx="831481" cy="5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ounded Rectangle 42"/>
          <p:cNvSpPr/>
          <p:nvPr/>
        </p:nvSpPr>
        <p:spPr bwMode="auto">
          <a:xfrm rot="16200000">
            <a:off x="3699541" y="4971081"/>
            <a:ext cx="323700" cy="980146"/>
          </a:xfrm>
          <a:prstGeom prst="roundRect">
            <a:avLst>
              <a:gd name="adj" fmla="val 7589"/>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 wrap="square" lIns="91436" tIns="45718" rIns="91436" bIns="45718" numCol="1" rtlCol="0" anchor="ctr" anchorCtr="0" compatLnSpc="1">
            <a:prstTxWarp prst="textNoShape">
              <a:avLst/>
            </a:prstTxWarp>
          </a:bodyPr>
          <a:lstStyle/>
          <a:p>
            <a:pPr marL="0" lvl="1" indent="-212716" algn="ctr" defTabSz="914099" fontAlgn="base">
              <a:lnSpc>
                <a:spcPct val="90000"/>
              </a:lnSpc>
              <a:spcBef>
                <a:spcPct val="0"/>
              </a:spcBef>
              <a:spcAft>
                <a:spcPct val="0"/>
              </a:spcAft>
              <a:buClr>
                <a:srgbClr val="777777"/>
              </a:buClr>
              <a:buSzPct val="130000"/>
              <a:defRPr/>
            </a:pPr>
            <a:r>
              <a:rPr lang="en-US" altLang="zh-CN" sz="1200" kern="0" dirty="0" smtClean="0">
                <a:solidFill>
                  <a:srgbClr val="FFFFFF"/>
                </a:solidFill>
                <a:effectLst>
                  <a:outerShdw blurRad="50800" dist="38100" dir="2700000" algn="tl" rotWithShape="0">
                    <a:prstClr val="black">
                      <a:alpha val="40000"/>
                    </a:prstClr>
                  </a:outerShdw>
                </a:effectLst>
                <a:latin typeface="Arial" pitchFamily="34" charset="0"/>
              </a:rPr>
              <a:t>End User</a:t>
            </a:r>
            <a:endParaRPr lang="en-US" altLang="zh-CN" sz="1200" kern="0" dirty="0">
              <a:solidFill>
                <a:srgbClr val="FFFFFF"/>
              </a:solidFill>
              <a:effectLst>
                <a:outerShdw blurRad="50800" dist="38100" dir="2700000" algn="tl" rotWithShape="0">
                  <a:prstClr val="black">
                    <a:alpha val="40000"/>
                  </a:prstClr>
                </a:outerShdw>
              </a:effectLst>
              <a:latin typeface="Arial" pitchFamily="34" charset="0"/>
            </a:endParaRPr>
          </a:p>
        </p:txBody>
      </p:sp>
      <p:pic>
        <p:nvPicPr>
          <p:cNvPr id="49" name="Picture 48" descr="S:\PowerPoint Content\images\SysCnt-Orchestrator_h_rgb_r.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76432" y="5013176"/>
            <a:ext cx="1215248" cy="34854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S:\PowerPoint Content\images\SysCnt-Orchestrator_h_rgb_r.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93056" y="5004065"/>
            <a:ext cx="1215248" cy="348541"/>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3" descr="S:\PowerPoint Content\images\SysCnt-Orchestrator_h_rgb_r.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52320" y="5024675"/>
            <a:ext cx="1215248" cy="348541"/>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 descr="C:\Users\twright.SEGROUP\Pictures\SysCnt-ServiceMgr_h_bL_r.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732198" y="5017824"/>
            <a:ext cx="1063938" cy="355392"/>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2227" y="3002843"/>
            <a:ext cx="829856" cy="59014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0147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852936"/>
            <a:ext cx="7772400" cy="1362075"/>
          </a:xfrm>
        </p:spPr>
        <p:txBody>
          <a:bodyPr>
            <a:normAutofit fontScale="90000"/>
          </a:bodyPr>
          <a:lstStyle/>
          <a:p>
            <a:r>
              <a:rPr lang="en-US" dirty="0" smtClean="0"/>
              <a:t>Demo: </a:t>
            </a:r>
            <a:br>
              <a:rPr lang="en-US" dirty="0" smtClean="0"/>
            </a:br>
            <a:r>
              <a:rPr lang="en-US" dirty="0"/>
              <a:t>IT as a Service: Portal, Service Catalog, Service Requests, </a:t>
            </a:r>
            <a:r>
              <a:rPr lang="en-US" dirty="0" smtClean="0"/>
              <a:t>AND Orchestrator Integration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a:spLocks noGrp="1"/>
          </p:cNvSpPr>
          <p:nvPr>
            <p:ph type="body" idx="1"/>
          </p:nvPr>
        </p:nvSpPr>
        <p:spPr>
          <a:xfrm>
            <a:off x="683568" y="4941168"/>
            <a:ext cx="7772400" cy="1125140"/>
          </a:xfrm>
        </p:spPr>
        <p:txBody>
          <a:bodyPr/>
          <a:lstStyle/>
          <a:p>
            <a:r>
              <a:rPr lang="en-AU" dirty="0" smtClean="0"/>
              <a:t>Justin Cook</a:t>
            </a:r>
          </a:p>
        </p:txBody>
      </p:sp>
    </p:spTree>
    <p:extLst>
      <p:ext uri="{BB962C8B-B14F-4D97-AF65-F5344CB8AC3E}">
        <p14:creationId xmlns:p14="http://schemas.microsoft.com/office/powerpoint/2010/main" val="23427289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509120"/>
            <a:ext cx="7772400" cy="1362075"/>
          </a:xfrm>
        </p:spPr>
        <p:txBody>
          <a:bodyPr>
            <a:normAutofit/>
          </a:bodyPr>
          <a:lstStyle/>
          <a:p>
            <a:pPr lvl="0"/>
            <a:r>
              <a:rPr lang="en-US" dirty="0" smtClean="0"/>
              <a:t>SNEAK PEAK AT Service manager 2012</a:t>
            </a:r>
            <a:endParaRPr lang="en-AU" dirty="0"/>
          </a:p>
        </p:txBody>
      </p:sp>
      <p:sp>
        <p:nvSpPr>
          <p:cNvPr id="3" name="Text Placeholder 2"/>
          <p:cNvSpPr>
            <a:spLocks noGrp="1"/>
          </p:cNvSpPr>
          <p:nvPr>
            <p:ph type="body" idx="1"/>
          </p:nvPr>
        </p:nvSpPr>
        <p:spPr>
          <a:xfrm>
            <a:off x="755576" y="1916832"/>
            <a:ext cx="7772400" cy="2346052"/>
          </a:xfrm>
        </p:spPr>
        <p:txBody>
          <a:bodyPr>
            <a:normAutofit fontScale="92500" lnSpcReduction="10000"/>
          </a:bodyPr>
          <a:lstStyle/>
          <a:p>
            <a:pPr lvl="0">
              <a:defRPr/>
            </a:pPr>
            <a:r>
              <a:rPr lang="en-US" dirty="0" smtClean="0"/>
              <a:t>Justin Cook</a:t>
            </a:r>
          </a:p>
          <a:p>
            <a:pPr lvl="0">
              <a:defRPr/>
            </a:pPr>
            <a:r>
              <a:rPr lang="en-US" dirty="0" smtClean="0"/>
              <a:t>Principal Consultant, Systems Management and MOE</a:t>
            </a:r>
          </a:p>
          <a:p>
            <a:pPr lvl="0">
              <a:defRPr/>
            </a:pPr>
            <a:r>
              <a:rPr lang="en-US" dirty="0" smtClean="0"/>
              <a:t>Data</a:t>
            </a:r>
            <a:r>
              <a:rPr lang="en-US" baseline="30000" dirty="0" smtClean="0"/>
              <a:t>#</a:t>
            </a:r>
            <a:r>
              <a:rPr lang="en-US" dirty="0" smtClean="0"/>
              <a:t>3</a:t>
            </a:r>
          </a:p>
          <a:p>
            <a:pPr lvl="0">
              <a:defRPr/>
            </a:pPr>
            <a:endParaRPr lang="en-US" dirty="0"/>
          </a:p>
          <a:p>
            <a:pPr lvl="0">
              <a:defRPr/>
            </a:pPr>
            <a:r>
              <a:rPr lang="en-US" dirty="0" smtClean="0"/>
              <a:t>Steven Bird</a:t>
            </a:r>
          </a:p>
          <a:p>
            <a:pPr lvl="0">
              <a:defRPr/>
            </a:pPr>
            <a:r>
              <a:rPr lang="en-US" dirty="0" smtClean="0"/>
              <a:t>National Lead, Business Architecture, Strategic Consulting</a:t>
            </a:r>
          </a:p>
          <a:p>
            <a:pPr lvl="0">
              <a:defRPr/>
            </a:pPr>
            <a:r>
              <a:rPr lang="en-US" dirty="0" smtClean="0"/>
              <a:t>Data</a:t>
            </a:r>
            <a:r>
              <a:rPr lang="en-US" baseline="30000" dirty="0" smtClean="0"/>
              <a:t>#</a:t>
            </a:r>
            <a:r>
              <a:rPr lang="en-US" dirty="0" smtClean="0"/>
              <a:t>3</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SEC202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16632"/>
            <a:ext cx="8229600" cy="1143000"/>
          </a:xfrm>
        </p:spPr>
        <p:txBody>
          <a:bodyPr/>
          <a:lstStyle/>
          <a:p>
            <a:r>
              <a:rPr lang="en-AU" dirty="0" smtClean="0"/>
              <a:t>Release Management</a:t>
            </a:r>
            <a:endParaRPr lang="en-AU" dirty="0"/>
          </a:p>
        </p:txBody>
      </p:sp>
      <p:sp>
        <p:nvSpPr>
          <p:cNvPr id="6" name="Content Placeholder 5"/>
          <p:cNvSpPr>
            <a:spLocks noGrp="1"/>
          </p:cNvSpPr>
          <p:nvPr>
            <p:ph idx="1"/>
          </p:nvPr>
        </p:nvSpPr>
        <p:spPr>
          <a:xfrm>
            <a:off x="457200" y="1484784"/>
            <a:ext cx="8229600" cy="4525963"/>
          </a:xfrm>
        </p:spPr>
        <p:txBody>
          <a:bodyPr/>
          <a:lstStyle/>
          <a:p>
            <a:r>
              <a:rPr lang="en-AU" dirty="0"/>
              <a:t>Reduce Disruption Caused by Changes</a:t>
            </a:r>
          </a:p>
          <a:p>
            <a:r>
              <a:rPr lang="en-AU" dirty="0"/>
              <a:t>Streamline Change Management</a:t>
            </a:r>
          </a:p>
          <a:p>
            <a:r>
              <a:rPr lang="en-AU" dirty="0"/>
              <a:t>Large, Major or High Risk Changes</a:t>
            </a:r>
          </a:p>
          <a:p>
            <a:r>
              <a:rPr lang="en-AU" dirty="0"/>
              <a:t>Co-ordinated Release of Related Changes</a:t>
            </a:r>
          </a:p>
          <a:p>
            <a:r>
              <a:rPr lang="en-AU" dirty="0"/>
              <a:t>Group Changes into Releases</a:t>
            </a:r>
          </a:p>
          <a:p>
            <a:r>
              <a:rPr lang="en-AU" dirty="0"/>
              <a:t>Manage Release Management Processes</a:t>
            </a:r>
          </a:p>
          <a:p>
            <a:r>
              <a:rPr lang="en-AU" dirty="0"/>
              <a:t>Manage Application Release Lifecycle</a:t>
            </a:r>
          </a:p>
          <a:p>
            <a:pPr lvl="1"/>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026670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077072"/>
            <a:ext cx="7772400" cy="1362075"/>
          </a:xfrm>
        </p:spPr>
        <p:txBody>
          <a:bodyPr/>
          <a:lstStyle/>
          <a:p>
            <a:r>
              <a:rPr lang="en-US" dirty="0" smtClean="0"/>
              <a:t>Demo: </a:t>
            </a:r>
            <a:br>
              <a:rPr lang="en-US" dirty="0" smtClean="0"/>
            </a:br>
            <a:r>
              <a:rPr lang="en-US" dirty="0" smtClean="0"/>
              <a:t>RELEASE MANAGEMENT</a:t>
            </a:r>
            <a:endParaRPr lang="en-AU" dirty="0"/>
          </a:p>
        </p:txBody>
      </p:sp>
      <p:sp>
        <p:nvSpPr>
          <p:cNvPr id="3" name="Text Placeholder 2"/>
          <p:cNvSpPr>
            <a:spLocks noGrp="1"/>
          </p:cNvSpPr>
          <p:nvPr>
            <p:ph type="body" idx="1"/>
          </p:nvPr>
        </p:nvSpPr>
        <p:spPr>
          <a:xfrm>
            <a:off x="683568" y="4233069"/>
            <a:ext cx="7772400" cy="1500187"/>
          </a:xfrm>
        </p:spPr>
        <p:txBody>
          <a:bodyPr/>
          <a:lstStyle/>
          <a:p>
            <a:r>
              <a:rPr lang="en-AU" dirty="0" smtClean="0"/>
              <a:t>Justin Cook</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114700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3"/>
          <p:cNvSpPr>
            <a:spLocks noGrp="1"/>
          </p:cNvSpPr>
          <p:nvPr>
            <p:ph type="title" idx="4294967295"/>
          </p:nvPr>
        </p:nvSpPr>
        <p:spPr>
          <a:xfrm>
            <a:off x="239910" y="188640"/>
            <a:ext cx="8364538" cy="554037"/>
          </a:xfrm>
        </p:spPr>
        <p:txBody>
          <a:bodyPr>
            <a:normAutofit fontScale="90000"/>
          </a:bodyPr>
          <a:lstStyle/>
          <a:p>
            <a:r>
              <a:rPr lang="en-US" sz="4000" dirty="0" smtClean="0"/>
              <a:t>System Center Data Warehouse</a:t>
            </a:r>
            <a:endParaRPr lang="en-US" dirty="0"/>
          </a:p>
        </p:txBody>
      </p:sp>
      <p:sp>
        <p:nvSpPr>
          <p:cNvPr id="42" name="Text Placeholder 5"/>
          <p:cNvSpPr>
            <a:spLocks noGrp="1"/>
          </p:cNvSpPr>
          <p:nvPr>
            <p:ph type="body" sz="quarter" idx="4294967295"/>
          </p:nvPr>
        </p:nvSpPr>
        <p:spPr>
          <a:xfrm>
            <a:off x="276993" y="836712"/>
            <a:ext cx="8543479" cy="3678607"/>
          </a:xfrm>
        </p:spPr>
        <p:txBody>
          <a:bodyPr>
            <a:normAutofit fontScale="92500" lnSpcReduction="10000"/>
          </a:bodyPr>
          <a:lstStyle/>
          <a:p>
            <a:r>
              <a:rPr lang="en-US" sz="2800" dirty="0"/>
              <a:t>Replace System Center Reporting Manager (SCRM)*</a:t>
            </a:r>
            <a:endParaRPr lang="en-US" sz="2800" dirty="0" smtClean="0"/>
          </a:p>
          <a:p>
            <a:pPr lvl="1"/>
            <a:r>
              <a:rPr lang="en-US" sz="2200" dirty="0" smtClean="0"/>
              <a:t>Pull data from SM, OM &amp; CM for a comprehensive view of IT</a:t>
            </a:r>
          </a:p>
          <a:p>
            <a:pPr lvl="1"/>
            <a:r>
              <a:rPr lang="en-US" sz="2200" dirty="0" smtClean="0"/>
              <a:t>Enable direct publish to the Data Warehouse from custom sources (i.e. SAP, HR)</a:t>
            </a:r>
          </a:p>
          <a:p>
            <a:pPr marL="460375" lvl="1" indent="0">
              <a:buNone/>
            </a:pPr>
            <a:endParaRPr lang="en-US" sz="1800" dirty="0" smtClean="0"/>
          </a:p>
          <a:p>
            <a:r>
              <a:rPr lang="en-US" sz="2800" dirty="0" smtClean="0"/>
              <a:t>Enable self service report &amp; dashboard authoring with OLAP cubes</a:t>
            </a:r>
          </a:p>
          <a:p>
            <a:pPr lvl="1"/>
            <a:r>
              <a:rPr lang="en-US" sz="2200" dirty="0"/>
              <a:t>OLAP cubes powered by the System Center management pack model</a:t>
            </a:r>
          </a:p>
          <a:p>
            <a:pPr lvl="1"/>
            <a:r>
              <a:rPr lang="en-US" sz="2200" dirty="0" smtClean="0"/>
              <a:t>Report </a:t>
            </a:r>
            <a:r>
              <a:rPr lang="en-US" sz="2200" dirty="0"/>
              <a:t>authoring with Office integration for knowledge workers</a:t>
            </a:r>
          </a:p>
          <a:p>
            <a:pPr marL="855663" lvl="2" indent="0">
              <a:buNone/>
            </a:pPr>
            <a:r>
              <a:rPr lang="en-US" sz="1200" dirty="0"/>
              <a:t>	</a:t>
            </a:r>
            <a:endParaRPr lang="en-US" sz="1600" dirty="0"/>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2" y="5813411"/>
            <a:ext cx="1827872"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801" y="5661248"/>
            <a:ext cx="1452911" cy="952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Cube 42"/>
          <p:cNvSpPr/>
          <p:nvPr/>
        </p:nvSpPr>
        <p:spPr bwMode="auto">
          <a:xfrm>
            <a:off x="3236383" y="4942965"/>
            <a:ext cx="1229069" cy="1191516"/>
          </a:xfrm>
          <a:prstGeom prst="cub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OLAP</a:t>
            </a:r>
          </a:p>
        </p:txBody>
      </p:sp>
      <p:grpSp>
        <p:nvGrpSpPr>
          <p:cNvPr id="44" name="Group 43"/>
          <p:cNvGrpSpPr/>
          <p:nvPr/>
        </p:nvGrpSpPr>
        <p:grpSpPr>
          <a:xfrm>
            <a:off x="251521" y="4370356"/>
            <a:ext cx="3661284" cy="2270295"/>
            <a:chOff x="6704012" y="1881533"/>
            <a:chExt cx="5342082" cy="3300067"/>
          </a:xfrm>
        </p:grpSpPr>
        <p:grpSp>
          <p:nvGrpSpPr>
            <p:cNvPr id="45" name="Group 44"/>
            <p:cNvGrpSpPr/>
            <p:nvPr/>
          </p:nvGrpSpPr>
          <p:grpSpPr>
            <a:xfrm>
              <a:off x="8299209" y="2310875"/>
              <a:ext cx="1681403" cy="2206265"/>
              <a:chOff x="5435642" y="708903"/>
              <a:chExt cx="1681403" cy="2206265"/>
            </a:xfrm>
          </p:grpSpPr>
          <p:pic>
            <p:nvPicPr>
              <p:cNvPr id="50" name="Picture 49" descr="SMCoreGraphic.png"/>
              <p:cNvPicPr>
                <a:picLocks noChangeAspect="1"/>
              </p:cNvPicPr>
              <p:nvPr/>
            </p:nvPicPr>
            <p:blipFill>
              <a:blip r:embed="rId5"/>
              <a:stretch>
                <a:fillRect/>
              </a:stretch>
            </p:blipFill>
            <p:spPr>
              <a:xfrm>
                <a:off x="6326056" y="1129629"/>
                <a:ext cx="757646" cy="1625437"/>
              </a:xfrm>
              <a:prstGeom prst="rect">
                <a:avLst/>
              </a:prstGeom>
            </p:spPr>
          </p:pic>
          <p:pic>
            <p:nvPicPr>
              <p:cNvPr id="51" name="Picture 50" descr="SMCoreGraphic.png"/>
              <p:cNvPicPr>
                <a:picLocks noChangeAspect="1"/>
              </p:cNvPicPr>
              <p:nvPr/>
            </p:nvPicPr>
            <p:blipFill>
              <a:blip r:embed="rId5"/>
              <a:stretch>
                <a:fillRect/>
              </a:stretch>
            </p:blipFill>
            <p:spPr>
              <a:xfrm>
                <a:off x="5450361" y="1125116"/>
                <a:ext cx="775747" cy="1664272"/>
              </a:xfrm>
              <a:prstGeom prst="rect">
                <a:avLst/>
              </a:prstGeom>
            </p:spPr>
          </p:pic>
          <p:pic>
            <p:nvPicPr>
              <p:cNvPr id="52" name="Picture 51" descr="SMCoreGraphic.png"/>
              <p:cNvPicPr>
                <a:picLocks noChangeAspect="1"/>
              </p:cNvPicPr>
              <p:nvPr/>
            </p:nvPicPr>
            <p:blipFill>
              <a:blip r:embed="rId5"/>
              <a:stretch>
                <a:fillRect/>
              </a:stretch>
            </p:blipFill>
            <p:spPr>
              <a:xfrm>
                <a:off x="5859294" y="1265817"/>
                <a:ext cx="808789" cy="1649351"/>
              </a:xfrm>
              <a:prstGeom prst="rect">
                <a:avLst/>
              </a:prstGeom>
            </p:spPr>
          </p:pic>
          <p:sp>
            <p:nvSpPr>
              <p:cNvPr id="53" name="Oval 52"/>
              <p:cNvSpPr/>
              <p:nvPr/>
            </p:nvSpPr>
            <p:spPr bwMode="auto">
              <a:xfrm>
                <a:off x="5435642" y="708903"/>
                <a:ext cx="1681403" cy="1192806"/>
              </a:xfrm>
              <a:prstGeom prst="ellipse">
                <a:avLst/>
              </a:prstGeom>
              <a:solidFill>
                <a:srgbClr val="F15C44"/>
              </a:solidFill>
              <a:ln>
                <a:noFill/>
                <a:headEnd type="none" w="med" len="med"/>
                <a:tailEnd type="none" w="med" len="med"/>
              </a:ln>
              <a:scene3d>
                <a:camera prst="perspectiveRelaxed" fov="5400000"/>
                <a:lightRig rig="threePt" dir="t"/>
              </a:scene3d>
              <a:sp3d>
                <a:bevelT w="107950" h="8255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685666"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4" name="TextBox 151"/>
              <p:cNvSpPr txBox="1"/>
              <p:nvPr/>
            </p:nvSpPr>
            <p:spPr>
              <a:xfrm>
                <a:off x="5518304" y="989672"/>
                <a:ext cx="1500363" cy="626331"/>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400" b="1" dirty="0" smtClean="0">
                    <a:solidFill>
                      <a:schemeClr val="bg1"/>
                    </a:solidFill>
                  </a:rPr>
                  <a:t>Data Warehouse</a:t>
                </a:r>
                <a:endParaRPr lang="en-US" sz="1400" b="1" dirty="0">
                  <a:solidFill>
                    <a:schemeClr val="bg1"/>
                  </a:solidFill>
                </a:endParaRPr>
              </a:p>
            </p:txBody>
          </p:sp>
        </p:grpSp>
        <p:pic>
          <p:nvPicPr>
            <p:cNvPr id="46" name="Picture 45" descr="C:\Documents and Settings\Eva\My Documents\336\SysCnt-OprtnsMgr_h_rgb_r.png"/>
            <p:cNvPicPr>
              <a:picLocks noChangeAspect="1" noChangeArrowheads="1"/>
            </p:cNvPicPr>
            <p:nvPr/>
          </p:nvPicPr>
          <p:blipFill>
            <a:blip r:embed="rId6" cstate="print">
              <a:lum bright="100000"/>
            </a:blip>
            <a:srcRect/>
            <a:stretch>
              <a:fillRect/>
            </a:stretch>
          </p:blipFill>
          <p:spPr bwMode="auto">
            <a:xfrm>
              <a:off x="9138375" y="1921144"/>
              <a:ext cx="2438400" cy="670544"/>
            </a:xfrm>
            <a:prstGeom prst="rect">
              <a:avLst/>
            </a:prstGeom>
            <a:noFill/>
            <a:ln w="9525">
              <a:noFill/>
              <a:miter lim="800000"/>
              <a:headEnd/>
              <a:tailEnd/>
            </a:ln>
          </p:spPr>
        </p:pic>
        <p:pic>
          <p:nvPicPr>
            <p:cNvPr id="47" name="Picture 3" descr="C:\Documents and Settings\Eva\My Documents\336\SysCnt-ConfigMgr_h_rgb_r.png"/>
            <p:cNvPicPr>
              <a:picLocks noChangeAspect="1" noChangeArrowheads="1"/>
            </p:cNvPicPr>
            <p:nvPr/>
          </p:nvPicPr>
          <p:blipFill>
            <a:blip r:embed="rId7" cstate="print">
              <a:lum bright="100000"/>
            </a:blip>
            <a:srcRect/>
            <a:stretch>
              <a:fillRect/>
            </a:stretch>
          </p:blipFill>
          <p:spPr bwMode="auto">
            <a:xfrm>
              <a:off x="6704012" y="4497314"/>
              <a:ext cx="2667000" cy="682007"/>
            </a:xfrm>
            <a:prstGeom prst="rect">
              <a:avLst/>
            </a:prstGeom>
            <a:noFill/>
            <a:ln w="9525">
              <a:noFill/>
              <a:miter lim="800000"/>
              <a:headEnd/>
              <a:tailEnd/>
            </a:ln>
          </p:spPr>
        </p:pic>
        <p:pic>
          <p:nvPicPr>
            <p:cNvPr id="48" name="Picture 4" descr="C:\Users\twright.SEGROUP\Pictures\SysCnt-VMM07_bL_r_no_2007_w_wav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138375" y="4555760"/>
              <a:ext cx="2907719" cy="62584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5" descr="C:\Users\twright.SEGROUP\Pictures\SysCnt-ServiceMgr_h_bL_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704012" y="1881533"/>
              <a:ext cx="2239922" cy="692494"/>
            </a:xfrm>
            <a:prstGeom prst="rect">
              <a:avLst/>
            </a:prstGeom>
            <a:noFill/>
            <a:extLst>
              <a:ext uri="{909E8E84-426E-40DD-AFC4-6F175D3DCCD1}">
                <a14:hiddenFill xmlns:a14="http://schemas.microsoft.com/office/drawing/2010/main">
                  <a:solidFill>
                    <a:srgbClr val="FFFFFF"/>
                  </a:solidFill>
                </a14:hiddenFill>
              </a:ext>
            </a:extLst>
          </p:spPr>
        </p:pic>
      </p:grpSp>
      <p:pic>
        <p:nvPicPr>
          <p:cNvPr id="55"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51756" y="4725841"/>
            <a:ext cx="2874972" cy="1604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529966" y="5013874"/>
            <a:ext cx="1290506" cy="1626778"/>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ight Arrow 56"/>
          <p:cNvSpPr/>
          <p:nvPr/>
        </p:nvSpPr>
        <p:spPr bwMode="auto">
          <a:xfrm>
            <a:off x="2549664" y="5424355"/>
            <a:ext cx="603252" cy="341079"/>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8" name="Right Arrow 57"/>
          <p:cNvSpPr/>
          <p:nvPr/>
        </p:nvSpPr>
        <p:spPr bwMode="auto">
          <a:xfrm>
            <a:off x="4603615" y="5435932"/>
            <a:ext cx="552647" cy="341079"/>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124725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651101"/>
            <a:ext cx="7772400" cy="1362075"/>
          </a:xfrm>
        </p:spPr>
        <p:txBody>
          <a:bodyPr>
            <a:normAutofit fontScale="90000"/>
          </a:bodyPr>
          <a:lstStyle/>
          <a:p>
            <a:r>
              <a:rPr lang="en-US" dirty="0" smtClean="0"/>
              <a:t>Demo: </a:t>
            </a:r>
            <a:br>
              <a:rPr lang="en-US" dirty="0" smtClean="0"/>
            </a:br>
            <a:r>
              <a:rPr lang="en-US" dirty="0" smtClean="0"/>
              <a:t>System Center Data Warehouse</a:t>
            </a:r>
            <a:endParaRPr lang="en-AU" dirty="0"/>
          </a:p>
        </p:txBody>
      </p:sp>
      <p:sp>
        <p:nvSpPr>
          <p:cNvPr id="3" name="Text Placeholder 2"/>
          <p:cNvSpPr>
            <a:spLocks noGrp="1"/>
          </p:cNvSpPr>
          <p:nvPr>
            <p:ph type="body" idx="1"/>
          </p:nvPr>
        </p:nvSpPr>
        <p:spPr>
          <a:xfrm>
            <a:off x="683568" y="4233069"/>
            <a:ext cx="7772400" cy="1500187"/>
          </a:xfrm>
        </p:spPr>
        <p:txBody>
          <a:bodyPr/>
          <a:lstStyle/>
          <a:p>
            <a:r>
              <a:rPr lang="en-AU" dirty="0" smtClean="0"/>
              <a:t>Justin Cook</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283821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Release Dates</a:t>
            </a:r>
            <a:br>
              <a:rPr lang="en-US" dirty="0" smtClean="0"/>
            </a:br>
            <a:endParaRPr lang="en-US" sz="3600" dirty="0">
              <a:solidFill>
                <a:schemeClr val="accent1">
                  <a:alpha val="99000"/>
                </a:schemeClr>
              </a:solidFill>
            </a:endParaRPr>
          </a:p>
        </p:txBody>
      </p:sp>
      <p:sp>
        <p:nvSpPr>
          <p:cNvPr id="3" name="Text Placeholder 2"/>
          <p:cNvSpPr>
            <a:spLocks noGrp="1"/>
          </p:cNvSpPr>
          <p:nvPr>
            <p:ph type="body" sz="quarter" idx="4294967295"/>
          </p:nvPr>
        </p:nvSpPr>
        <p:spPr>
          <a:xfrm>
            <a:off x="467544" y="1268760"/>
            <a:ext cx="8382000" cy="3737520"/>
          </a:xfrm>
        </p:spPr>
        <p:txBody>
          <a:bodyPr>
            <a:normAutofit/>
          </a:bodyPr>
          <a:lstStyle/>
          <a:p>
            <a:r>
              <a:rPr lang="en-US" sz="2600" dirty="0" smtClean="0"/>
              <a:t>Beta – Sept 2011</a:t>
            </a:r>
          </a:p>
          <a:p>
            <a:r>
              <a:rPr lang="en-US" sz="2600" dirty="0" smtClean="0"/>
              <a:t>RTM – Dec 2011</a:t>
            </a:r>
            <a:endParaRPr lang="en-US" sz="2200" dirty="0"/>
          </a:p>
          <a:p>
            <a:pPr>
              <a:buBlip>
                <a:blip r:embed="rId3"/>
              </a:buBlip>
            </a:pPr>
            <a:endParaRPr lang="en-US" dirty="0" smtClean="0">
              <a:gradFill>
                <a:gsLst>
                  <a:gs pos="0">
                    <a:srgbClr val="FFFFFF"/>
                  </a:gs>
                  <a:gs pos="86000">
                    <a:srgbClr val="FFFFFF"/>
                  </a:gs>
                </a:gsLst>
                <a:lin ang="5400000" scaled="0"/>
              </a:gradFill>
            </a:endParaRPr>
          </a:p>
          <a:p>
            <a:pPr lvl="1"/>
            <a:endParaRPr lang="en-US"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1193746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Related Content</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Content Placeholder 3"/>
          <p:cNvSpPr>
            <a:spLocks noGrp="1"/>
          </p:cNvSpPr>
          <p:nvPr>
            <p:ph idx="1"/>
          </p:nvPr>
        </p:nvSpPr>
        <p:spPr>
          <a:xfrm>
            <a:off x="457200" y="1268762"/>
            <a:ext cx="7859216" cy="4560505"/>
          </a:xfrm>
        </p:spPr>
        <p:txBody>
          <a:bodyPr>
            <a:normAutofit/>
          </a:bodyPr>
          <a:lstStyle/>
          <a:p>
            <a:r>
              <a:rPr lang="en-US" sz="2600" dirty="0" smtClean="0"/>
              <a:t>Contact Us:</a:t>
            </a:r>
          </a:p>
          <a:p>
            <a:pPr lvl="1"/>
            <a:r>
              <a:rPr lang="en-US" dirty="0" smtClean="0"/>
              <a:t>Justin Cook</a:t>
            </a:r>
          </a:p>
          <a:p>
            <a:pPr lvl="2"/>
            <a:r>
              <a:rPr lang="en-US" dirty="0" smtClean="0"/>
              <a:t>justin_cook@data3.com.au </a:t>
            </a:r>
          </a:p>
          <a:p>
            <a:pPr lvl="2"/>
            <a:r>
              <a:rPr lang="en-US" dirty="0" smtClean="0"/>
              <a:t>b-jucook@microsoft.com</a:t>
            </a:r>
          </a:p>
          <a:p>
            <a:pPr lvl="2"/>
            <a:r>
              <a:rPr lang="en-US" dirty="0" smtClean="0"/>
              <a:t>@JustinCook78</a:t>
            </a:r>
          </a:p>
          <a:p>
            <a:pPr lvl="1"/>
            <a:r>
              <a:rPr lang="en-US" dirty="0" smtClean="0"/>
              <a:t>Steven Bird</a:t>
            </a:r>
          </a:p>
          <a:p>
            <a:pPr lvl="2"/>
            <a:r>
              <a:rPr lang="en-US" dirty="0" smtClean="0"/>
              <a:t>Steven_bird@data3.com.au</a:t>
            </a:r>
            <a:endParaRPr lang="en-US" dirty="0"/>
          </a:p>
          <a:p>
            <a:endParaRPr lang="en-US" sz="2400" dirty="0" smtClean="0"/>
          </a:p>
        </p:txBody>
      </p:sp>
    </p:spTree>
    <p:extLst>
      <p:ext uri="{BB962C8B-B14F-4D97-AF65-F5344CB8AC3E}">
        <p14:creationId xmlns:p14="http://schemas.microsoft.com/office/powerpoint/2010/main" val="184103391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902177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2" name="Title 1"/>
          <p:cNvSpPr>
            <a:spLocks noGrp="1"/>
          </p:cNvSpPr>
          <p:nvPr>
            <p:ph type="title" idx="4294967295"/>
          </p:nvPr>
        </p:nvSpPr>
        <p:spPr>
          <a:xfrm>
            <a:off x="374848" y="188640"/>
            <a:ext cx="8229600" cy="1143000"/>
          </a:xfrm>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4294967295"/>
          </p:nvPr>
        </p:nvSpPr>
        <p:spPr>
          <a:xfrm>
            <a:off x="446856" y="1268760"/>
            <a:ext cx="8229600" cy="4352925"/>
          </a:xfrm>
        </p:spPr>
        <p:txBody>
          <a:bodyPr/>
          <a:lstStyle/>
          <a:p>
            <a:r>
              <a:rPr lang="en-US" dirty="0" smtClean="0"/>
              <a:t>Introducing IT as a Service</a:t>
            </a:r>
          </a:p>
          <a:p>
            <a:r>
              <a:rPr lang="en-US" dirty="0" smtClean="0"/>
              <a:t>Major Updates</a:t>
            </a:r>
          </a:p>
          <a:p>
            <a:r>
              <a:rPr lang="en-US" dirty="0" smtClean="0"/>
              <a:t>Incremental Updates</a:t>
            </a:r>
          </a:p>
          <a:p>
            <a:r>
              <a:rPr lang="en-US" dirty="0" smtClean="0"/>
              <a:t>Service Catalog</a:t>
            </a:r>
          </a:p>
          <a:p>
            <a:pPr lvl="1"/>
            <a:r>
              <a:rPr lang="en-US" dirty="0" smtClean="0"/>
              <a:t>Service Offerings</a:t>
            </a:r>
          </a:p>
          <a:p>
            <a:pPr lvl="1"/>
            <a:r>
              <a:rPr lang="en-US" dirty="0" smtClean="0"/>
              <a:t>Request Offerings</a:t>
            </a:r>
          </a:p>
          <a:p>
            <a:r>
              <a:rPr lang="en-US" dirty="0" smtClean="0"/>
              <a:t>Release Management</a:t>
            </a:r>
          </a:p>
          <a:p>
            <a:r>
              <a:rPr lang="en-US" dirty="0" smtClean="0"/>
              <a:t>System Center Data Warehouse</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ight Arrow 46"/>
          <p:cNvSpPr/>
          <p:nvPr/>
        </p:nvSpPr>
        <p:spPr bwMode="auto">
          <a:xfrm>
            <a:off x="2169601" y="2924944"/>
            <a:ext cx="3672408" cy="850278"/>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2" name="Title 1"/>
          <p:cNvSpPr>
            <a:spLocks noGrp="1"/>
          </p:cNvSpPr>
          <p:nvPr>
            <p:ph type="title"/>
          </p:nvPr>
        </p:nvSpPr>
        <p:spPr>
          <a:xfrm>
            <a:off x="457200" y="44624"/>
            <a:ext cx="8229600" cy="1143000"/>
          </a:xfrm>
        </p:spPr>
        <p:txBody>
          <a:bodyPr/>
          <a:lstStyle/>
          <a:p>
            <a:r>
              <a:rPr lang="en-US" dirty="0"/>
              <a:t>Achieving IT as a Service Objectives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2" name="Right Arrow 11"/>
          <p:cNvSpPr/>
          <p:nvPr/>
        </p:nvSpPr>
        <p:spPr bwMode="auto">
          <a:xfrm>
            <a:off x="2123728" y="2924944"/>
            <a:ext cx="1080120" cy="850278"/>
          </a:xfrm>
          <a:prstGeom prst="rightArrow">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grpSp>
        <p:nvGrpSpPr>
          <p:cNvPr id="13" name="Group 12"/>
          <p:cNvGrpSpPr/>
          <p:nvPr/>
        </p:nvGrpSpPr>
        <p:grpSpPr>
          <a:xfrm>
            <a:off x="35496" y="1383323"/>
            <a:ext cx="2655251" cy="4452230"/>
            <a:chOff x="62375" y="1371600"/>
            <a:chExt cx="3093301" cy="5334000"/>
          </a:xfrm>
        </p:grpSpPr>
        <p:sp>
          <p:nvSpPr>
            <p:cNvPr id="14" name="Rounded Rectangle 13"/>
            <p:cNvSpPr/>
            <p:nvPr/>
          </p:nvSpPr>
          <p:spPr bwMode="auto">
            <a:xfrm>
              <a:off x="257909" y="1371600"/>
              <a:ext cx="2739102" cy="5334000"/>
            </a:xfrm>
            <a:prstGeom prst="roundRect">
              <a:avLst>
                <a:gd name="adj" fmla="val 5739"/>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15" name="Rounded Rectangle 14"/>
            <p:cNvSpPr/>
            <p:nvPr/>
          </p:nvSpPr>
          <p:spPr bwMode="auto">
            <a:xfrm>
              <a:off x="817363" y="1719987"/>
              <a:ext cx="2207688" cy="980938"/>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Rounded Rectangle 15"/>
            <p:cNvSpPr/>
            <p:nvPr/>
          </p:nvSpPr>
          <p:spPr bwMode="auto">
            <a:xfrm>
              <a:off x="817363" y="3186565"/>
              <a:ext cx="2191443" cy="980938"/>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Rounded Rectangle 16"/>
            <p:cNvSpPr/>
            <p:nvPr/>
          </p:nvSpPr>
          <p:spPr bwMode="auto">
            <a:xfrm>
              <a:off x="817363" y="4685119"/>
              <a:ext cx="2207688" cy="980938"/>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8" name="Rectangle 17"/>
            <p:cNvSpPr/>
            <p:nvPr/>
          </p:nvSpPr>
          <p:spPr>
            <a:xfrm>
              <a:off x="1320688" y="2700925"/>
              <a:ext cx="1676400" cy="1290562"/>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square">
              <a:spAutoFit/>
            </a:bodyPr>
            <a:lstStyle/>
            <a:p>
              <a:endParaRPr lang="en-US" sz="3200" dirty="0"/>
            </a:p>
            <a:p>
              <a:r>
                <a:rPr lang="en-US" sz="3200" dirty="0"/>
                <a:t> </a:t>
              </a:r>
              <a:r>
                <a:rPr lang="en-US" sz="3200" dirty="0" smtClean="0"/>
                <a:t>ITIL </a:t>
              </a:r>
              <a:endParaRPr lang="en-US" sz="3200" dirty="0"/>
            </a:p>
          </p:txBody>
        </p:sp>
        <p:sp>
          <p:nvSpPr>
            <p:cNvPr id="20" name="Rectangle 19"/>
            <p:cNvSpPr/>
            <p:nvPr/>
          </p:nvSpPr>
          <p:spPr>
            <a:xfrm>
              <a:off x="1152913" y="4771388"/>
              <a:ext cx="1476354" cy="700590"/>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none">
              <a:spAutoFit/>
            </a:bodyPr>
            <a:lstStyle/>
            <a:p>
              <a:r>
                <a:rPr lang="en-US" sz="3200" dirty="0" smtClean="0"/>
                <a:t>COBIT</a:t>
              </a:r>
              <a:endParaRPr lang="en-US" sz="3200" baseline="50000" dirty="0"/>
            </a:p>
          </p:txBody>
        </p:sp>
        <p:sp>
          <p:nvSpPr>
            <p:cNvPr id="21" name="Rectangle 20"/>
            <p:cNvSpPr/>
            <p:nvPr/>
          </p:nvSpPr>
          <p:spPr>
            <a:xfrm>
              <a:off x="1320688" y="1493155"/>
              <a:ext cx="1676400" cy="1032449"/>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square">
              <a:spAutoFit/>
            </a:bodyPr>
            <a:lstStyle/>
            <a:p>
              <a:endParaRPr lang="en-US" dirty="0"/>
            </a:p>
            <a:p>
              <a:r>
                <a:rPr lang="en-US" sz="3200" dirty="0" smtClean="0"/>
                <a:t>MOF</a:t>
              </a:r>
              <a:r>
                <a:rPr lang="en-US" sz="2800" dirty="0" smtClean="0"/>
                <a:t> </a:t>
              </a:r>
              <a:endParaRPr lang="en-US" sz="2800" dirty="0"/>
            </a:p>
          </p:txBody>
        </p:sp>
        <p:sp>
          <p:nvSpPr>
            <p:cNvPr id="22" name="TextBox 21"/>
            <p:cNvSpPr txBox="1"/>
            <p:nvPr/>
          </p:nvSpPr>
          <p:spPr>
            <a:xfrm>
              <a:off x="62375" y="6172200"/>
              <a:ext cx="3093301" cy="442479"/>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square" lIns="0" tIns="0" rIns="0" bIns="0" rtlCol="0">
              <a:spAutoFit/>
            </a:bodyPr>
            <a:lstStyle/>
            <a:p>
              <a:pPr algn="ctr"/>
              <a:r>
                <a:rPr lang="en-US" sz="2400" dirty="0" smtClean="0">
                  <a:solidFill>
                    <a:schemeClr val="bg1"/>
                  </a:solidFill>
                </a:rPr>
                <a:t>Process Design</a:t>
              </a:r>
            </a:p>
          </p:txBody>
        </p:sp>
      </p:grpSp>
      <p:sp>
        <p:nvSpPr>
          <p:cNvPr id="35" name="Double Bracket 34"/>
          <p:cNvSpPr/>
          <p:nvPr/>
        </p:nvSpPr>
        <p:spPr>
          <a:xfrm>
            <a:off x="5868144" y="1947137"/>
            <a:ext cx="3024336" cy="3138048"/>
          </a:xfrm>
          <a:prstGeom prst="bracketPair">
            <a:avLst>
              <a:gd name="adj" fmla="val 13280"/>
            </a:avLst>
          </a:prstGeom>
          <a:ln>
            <a:solidFill>
              <a:srgbClr val="00C2F1"/>
            </a:solidFill>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sp>
        <p:nvSpPr>
          <p:cNvPr id="36" name="TextBox 35"/>
          <p:cNvSpPr txBox="1"/>
          <p:nvPr/>
        </p:nvSpPr>
        <p:spPr>
          <a:xfrm>
            <a:off x="6228184" y="2132856"/>
            <a:ext cx="2348848" cy="430887"/>
          </a:xfrm>
          <a:prstGeom prst="rect">
            <a:avLst/>
          </a:prstGeom>
          <a:noFill/>
          <a:ln>
            <a:noFill/>
          </a:ln>
        </p:spPr>
        <p:txBody>
          <a:bodyPr wrap="none" lIns="0" tIns="0" rIns="0" bIns="0" rtlCol="0">
            <a:spAutoFit/>
          </a:bodyPr>
          <a:lstStyle/>
          <a:p>
            <a:r>
              <a:rPr lang="en-US" sz="2800" dirty="0" err="1" smtClean="0">
                <a:solidFill>
                  <a:schemeClr val="bg1"/>
                </a:solidFill>
              </a:rPr>
              <a:t>ITaaS</a:t>
            </a:r>
            <a:r>
              <a:rPr lang="en-US" sz="2800" dirty="0" smtClean="0">
                <a:solidFill>
                  <a:schemeClr val="bg1"/>
                </a:solidFill>
              </a:rPr>
              <a:t> Objectives</a:t>
            </a:r>
          </a:p>
        </p:txBody>
      </p:sp>
      <p:pic>
        <p:nvPicPr>
          <p:cNvPr id="37" name="Picture 3" descr="C:\Users\twright.SEGROUP\Downloads\MOF Graphics\MOF-phases-PP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628800"/>
            <a:ext cx="1212863" cy="821970"/>
          </a:xfrm>
          <a:prstGeom prst="rect">
            <a:avLst/>
          </a:prstGeom>
          <a:noFill/>
          <a:extLst>
            <a:ext uri="{909E8E84-426E-40DD-AFC4-6F175D3DCCD1}">
              <a14:hiddenFill xmlns:a14="http://schemas.microsoft.com/office/drawing/2010/main">
                <a:solidFill>
                  <a:srgbClr val="FFFFFF"/>
                </a:solidFill>
              </a14:hiddenFill>
            </a:ext>
          </a:extLst>
        </p:spPr>
      </p:pic>
      <p:sp>
        <p:nvSpPr>
          <p:cNvPr id="39" name="Rounded Rectangle 38"/>
          <p:cNvSpPr/>
          <p:nvPr/>
        </p:nvSpPr>
        <p:spPr bwMode="auto">
          <a:xfrm>
            <a:off x="2777188" y="1383323"/>
            <a:ext cx="2510113" cy="4452230"/>
          </a:xfrm>
          <a:prstGeom prst="roundRect">
            <a:avLst>
              <a:gd name="adj" fmla="val 5739"/>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200" dirty="0" smtClean="0">
              <a:solidFill>
                <a:schemeClr val="tx1">
                  <a:alpha val="99000"/>
                </a:schemeClr>
              </a:solidFill>
            </a:endParaRPr>
          </a:p>
        </p:txBody>
      </p:sp>
      <p:sp>
        <p:nvSpPr>
          <p:cNvPr id="46" name="TextBox 45"/>
          <p:cNvSpPr txBox="1"/>
          <p:nvPr/>
        </p:nvSpPr>
        <p:spPr>
          <a:xfrm>
            <a:off x="2771800" y="5390330"/>
            <a:ext cx="2515501" cy="369332"/>
          </a:xfrm>
          <a:prstGeom prst="rect">
            <a:avLst/>
          </a:prstGeom>
          <a:noFill/>
          <a:ln>
            <a:noFill/>
          </a:ln>
        </p:spPr>
        <p:style>
          <a:lnRef idx="1">
            <a:schemeClr val="accent3"/>
          </a:lnRef>
          <a:fillRef idx="3">
            <a:schemeClr val="accent3"/>
          </a:fillRef>
          <a:effectRef idx="2">
            <a:schemeClr val="accent3"/>
          </a:effectRef>
          <a:fontRef idx="minor">
            <a:schemeClr val="lt1"/>
          </a:fontRef>
        </p:style>
        <p:txBody>
          <a:bodyPr wrap="square" lIns="0" tIns="0" rIns="0" bIns="0" rtlCol="0">
            <a:spAutoFit/>
          </a:bodyPr>
          <a:lstStyle/>
          <a:p>
            <a:pPr algn="ctr"/>
            <a:r>
              <a:rPr lang="en-US" sz="2400" dirty="0" smtClean="0">
                <a:solidFill>
                  <a:schemeClr val="bg1"/>
                </a:solidFill>
              </a:rPr>
              <a:t>Implementation</a:t>
            </a:r>
          </a:p>
        </p:txBody>
      </p:sp>
      <p:grpSp>
        <p:nvGrpSpPr>
          <p:cNvPr id="3" name="Group 2"/>
          <p:cNvGrpSpPr/>
          <p:nvPr/>
        </p:nvGrpSpPr>
        <p:grpSpPr>
          <a:xfrm>
            <a:off x="2911037" y="1556792"/>
            <a:ext cx="2232248" cy="3716212"/>
            <a:chOff x="3635896" y="1407220"/>
            <a:chExt cx="2758850" cy="4495800"/>
          </a:xfrm>
        </p:grpSpPr>
        <p:sp>
          <p:nvSpPr>
            <p:cNvPr id="30" name="Rounded Rectangle 29"/>
            <p:cNvSpPr/>
            <p:nvPr/>
          </p:nvSpPr>
          <p:spPr bwMode="auto">
            <a:xfrm>
              <a:off x="3635896" y="1407220"/>
              <a:ext cx="2758850" cy="838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18900000" algn="bl" rotWithShape="0">
                      <a:prstClr val="black">
                        <a:alpha val="40000"/>
                      </a:prstClr>
                    </a:outerShdw>
                  </a:effectLst>
                </a:rPr>
                <a:t>Automation</a:t>
              </a:r>
            </a:p>
          </p:txBody>
        </p:sp>
        <p:sp>
          <p:nvSpPr>
            <p:cNvPr id="31" name="Rounded Rectangle 30"/>
            <p:cNvSpPr/>
            <p:nvPr/>
          </p:nvSpPr>
          <p:spPr bwMode="auto">
            <a:xfrm>
              <a:off x="3635896" y="2626420"/>
              <a:ext cx="2758850" cy="838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18900000" algn="bl" rotWithShape="0">
                      <a:prstClr val="black">
                        <a:alpha val="40000"/>
                      </a:prstClr>
                    </a:outerShdw>
                  </a:effectLst>
                </a:rPr>
                <a:t>Self-Service</a:t>
              </a:r>
            </a:p>
          </p:txBody>
        </p:sp>
        <p:sp>
          <p:nvSpPr>
            <p:cNvPr id="32" name="Rounded Rectangle 31"/>
            <p:cNvSpPr/>
            <p:nvPr/>
          </p:nvSpPr>
          <p:spPr bwMode="auto">
            <a:xfrm>
              <a:off x="3635896" y="5064820"/>
              <a:ext cx="2758850" cy="838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solidFill>
                    <a:schemeClr val="bg1"/>
                  </a:solidFill>
                  <a:effectLst>
                    <a:outerShdw blurRad="50800" dist="38100" dir="18900000" algn="bl" rotWithShape="0">
                      <a:prstClr val="black">
                        <a:alpha val="40000"/>
                      </a:prstClr>
                    </a:outerShdw>
                  </a:effectLst>
                </a:rPr>
                <a:t>Compliance</a:t>
              </a:r>
            </a:p>
          </p:txBody>
        </p:sp>
        <p:sp>
          <p:nvSpPr>
            <p:cNvPr id="33" name="Rounded Rectangle 32"/>
            <p:cNvSpPr/>
            <p:nvPr/>
          </p:nvSpPr>
          <p:spPr bwMode="auto">
            <a:xfrm>
              <a:off x="3635896" y="3845620"/>
              <a:ext cx="2758850" cy="8382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err="1" smtClean="0">
                  <a:solidFill>
                    <a:schemeClr val="bg1"/>
                  </a:solidFill>
                  <a:effectLst>
                    <a:outerShdw blurRad="50800" dist="38100" dir="18900000" algn="bl" rotWithShape="0">
                      <a:prstClr val="black">
                        <a:alpha val="40000"/>
                      </a:prstClr>
                    </a:outerShdw>
                  </a:effectLst>
                </a:rPr>
                <a:t>Standardisation</a:t>
              </a:r>
              <a:endParaRPr lang="en-US" sz="2400" dirty="0" smtClean="0">
                <a:solidFill>
                  <a:schemeClr val="bg1"/>
                </a:solidFill>
                <a:effectLst>
                  <a:outerShdw blurRad="50800" dist="38100" dir="18900000" algn="bl" rotWithShape="0">
                    <a:prstClr val="black">
                      <a:alpha val="40000"/>
                    </a:prstClr>
                  </a:outerShdw>
                </a:effectLst>
              </a:endParaRPr>
            </a:p>
          </p:txBody>
        </p:sp>
      </p:grpSp>
      <p:sp>
        <p:nvSpPr>
          <p:cNvPr id="27" name="Text Placeholder 2"/>
          <p:cNvSpPr txBox="1">
            <a:spLocks/>
          </p:cNvSpPr>
          <p:nvPr/>
        </p:nvSpPr>
        <p:spPr>
          <a:xfrm>
            <a:off x="6012160" y="2663800"/>
            <a:ext cx="3468871" cy="231277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800" dirty="0" smtClean="0"/>
              <a:t>Reduce Costs</a:t>
            </a:r>
          </a:p>
          <a:p>
            <a:r>
              <a:rPr lang="en-US" sz="1800" dirty="0" smtClean="0"/>
              <a:t>Increase Service Levels</a:t>
            </a:r>
          </a:p>
          <a:p>
            <a:r>
              <a:rPr lang="en-US" sz="1800" dirty="0" smtClean="0"/>
              <a:t>Faster Time to Delivery</a:t>
            </a:r>
          </a:p>
          <a:p>
            <a:r>
              <a:rPr lang="en-US" sz="1800" dirty="0" smtClean="0"/>
              <a:t>Provide More Data</a:t>
            </a:r>
          </a:p>
          <a:p>
            <a:r>
              <a:rPr lang="en-US" sz="1800" dirty="0" smtClean="0"/>
              <a:t>More Transparency</a:t>
            </a:r>
          </a:p>
          <a:p>
            <a:r>
              <a:rPr lang="en-US" sz="1800" dirty="0" smtClean="0"/>
              <a:t>Compliance</a:t>
            </a:r>
          </a:p>
          <a:p>
            <a:endParaRPr lang="en-US" sz="2200" dirty="0" smtClean="0"/>
          </a:p>
        </p:txBody>
      </p:sp>
    </p:spTree>
    <p:extLst>
      <p:ext uri="{BB962C8B-B14F-4D97-AF65-F5344CB8AC3E}">
        <p14:creationId xmlns:p14="http://schemas.microsoft.com/office/powerpoint/2010/main" val="17275757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2" grpId="0" animBg="1"/>
      <p:bldP spid="39" grpId="0" animBg="1"/>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23528" y="1243738"/>
            <a:ext cx="2802367" cy="1525604"/>
          </a:xfrm>
          <a:prstGeom prst="roundRect">
            <a:avLst>
              <a:gd name="adj" fmla="val 42354"/>
            </a:avLst>
          </a:prstGeom>
          <a:solidFill>
            <a:schemeClr val="bg1"/>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176061" y="-90264"/>
            <a:ext cx="8771276" cy="1143000"/>
          </a:xfrm>
        </p:spPr>
        <p:txBody>
          <a:bodyPr>
            <a:normAutofit/>
          </a:bodyPr>
          <a:lstStyle/>
          <a:p>
            <a:r>
              <a:rPr lang="en-US" sz="3000" dirty="0"/>
              <a:t>Service Manager Enables Controlled Automation</a:t>
            </a:r>
          </a:p>
        </p:txBody>
      </p:sp>
      <p:sp>
        <p:nvSpPr>
          <p:cNvPr id="5" name="Footer Placeholder 4"/>
          <p:cNvSpPr>
            <a:spLocks noGrp="1"/>
          </p:cNvSpPr>
          <p:nvPr>
            <p:ph type="ftr" sz="quarter" idx="11"/>
          </p:nvPr>
        </p:nvSpPr>
        <p:spPr>
          <a:xfrm>
            <a:off x="3129956" y="6309320"/>
            <a:ext cx="2895600" cy="365125"/>
          </a:xfrm>
        </p:spPr>
        <p:txBody>
          <a:bodyPr/>
          <a:lstStyle/>
          <a:p>
            <a:r>
              <a:rPr lang="en-AU" dirty="0" smtClean="0"/>
              <a:t>(c) 2011 Microsoft. All rights reserved.</a:t>
            </a:r>
            <a:endParaRPr lang="en-AU" dirty="0"/>
          </a:p>
        </p:txBody>
      </p:sp>
      <p:sp>
        <p:nvSpPr>
          <p:cNvPr id="30" name="Rounded Rectangle 29"/>
          <p:cNvSpPr/>
          <p:nvPr/>
        </p:nvSpPr>
        <p:spPr bwMode="auto">
          <a:xfrm>
            <a:off x="3197902" y="5158547"/>
            <a:ext cx="2667407" cy="68681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GB" sz="2200" dirty="0" smtClean="0">
                <a:solidFill>
                  <a:schemeClr val="bg1">
                    <a:alpha val="99000"/>
                  </a:schemeClr>
                </a:solidFill>
                <a:effectLst>
                  <a:outerShdw blurRad="50800" dist="38100" dir="18900000" algn="bl" rotWithShape="0">
                    <a:prstClr val="black">
                      <a:alpha val="40000"/>
                    </a:prstClr>
                  </a:outerShdw>
                </a:effectLst>
              </a:rPr>
              <a:t>Centralised Data Storage</a:t>
            </a:r>
          </a:p>
        </p:txBody>
      </p:sp>
      <p:grpSp>
        <p:nvGrpSpPr>
          <p:cNvPr id="31" name="Group 30"/>
          <p:cNvGrpSpPr/>
          <p:nvPr/>
        </p:nvGrpSpPr>
        <p:grpSpPr>
          <a:xfrm>
            <a:off x="3653813" y="2780928"/>
            <a:ext cx="1755587" cy="2197670"/>
            <a:chOff x="7030839" y="2365734"/>
            <a:chExt cx="1681403" cy="2206265"/>
          </a:xfrm>
        </p:grpSpPr>
        <p:pic>
          <p:nvPicPr>
            <p:cNvPr id="32" name="Picture 31" descr="SMCoreGraphic.png"/>
            <p:cNvPicPr>
              <a:picLocks noChangeAspect="1"/>
            </p:cNvPicPr>
            <p:nvPr/>
          </p:nvPicPr>
          <p:blipFill>
            <a:blip r:embed="rId3"/>
            <a:stretch>
              <a:fillRect/>
            </a:stretch>
          </p:blipFill>
          <p:spPr>
            <a:xfrm>
              <a:off x="7921253" y="2786460"/>
              <a:ext cx="757646" cy="1625437"/>
            </a:xfrm>
            <a:prstGeom prst="rect">
              <a:avLst/>
            </a:prstGeom>
          </p:spPr>
        </p:pic>
        <p:pic>
          <p:nvPicPr>
            <p:cNvPr id="33" name="Picture 32" descr="SMCoreGraphic.png"/>
            <p:cNvPicPr>
              <a:picLocks noChangeAspect="1"/>
            </p:cNvPicPr>
            <p:nvPr/>
          </p:nvPicPr>
          <p:blipFill>
            <a:blip r:embed="rId3"/>
            <a:stretch>
              <a:fillRect/>
            </a:stretch>
          </p:blipFill>
          <p:spPr>
            <a:xfrm>
              <a:off x="7045558" y="2781947"/>
              <a:ext cx="775747" cy="1664272"/>
            </a:xfrm>
            <a:prstGeom prst="rect">
              <a:avLst/>
            </a:prstGeom>
          </p:spPr>
        </p:pic>
        <p:pic>
          <p:nvPicPr>
            <p:cNvPr id="34" name="Picture 33" descr="SMCoreGraphic.png"/>
            <p:cNvPicPr>
              <a:picLocks noChangeAspect="1"/>
            </p:cNvPicPr>
            <p:nvPr/>
          </p:nvPicPr>
          <p:blipFill>
            <a:blip r:embed="rId3"/>
            <a:stretch>
              <a:fillRect/>
            </a:stretch>
          </p:blipFill>
          <p:spPr>
            <a:xfrm>
              <a:off x="7510802" y="2922648"/>
              <a:ext cx="726084" cy="1649351"/>
            </a:xfrm>
            <a:prstGeom prst="rect">
              <a:avLst/>
            </a:prstGeom>
          </p:spPr>
        </p:pic>
        <p:sp>
          <p:nvSpPr>
            <p:cNvPr id="35" name="Oval 34"/>
            <p:cNvSpPr/>
            <p:nvPr/>
          </p:nvSpPr>
          <p:spPr bwMode="auto">
            <a:xfrm>
              <a:off x="7030839" y="2365734"/>
              <a:ext cx="1681403" cy="1192806"/>
            </a:xfrm>
            <a:prstGeom prst="ellipse">
              <a:avLst/>
            </a:prstGeom>
            <a:gradFill>
              <a:gsLst>
                <a:gs pos="0">
                  <a:schemeClr val="accent2">
                    <a:lumMod val="75000"/>
                  </a:schemeClr>
                </a:gs>
                <a:gs pos="80000">
                  <a:schemeClr val="accent2"/>
                </a:gs>
                <a:gs pos="100000">
                  <a:schemeClr val="accent2">
                    <a:lumMod val="60000"/>
                    <a:lumOff val="40000"/>
                  </a:schemeClr>
                </a:gs>
              </a:gsLst>
              <a:lin ang="2700000" scaled="0"/>
            </a:gradFill>
            <a:ln>
              <a:noFill/>
              <a:headEnd type="none" w="med" len="med"/>
              <a:tailEnd type="none" w="med" len="med"/>
            </a:ln>
            <a:scene3d>
              <a:camera prst="perspectiveRelaxed" fov="5400000"/>
              <a:lightRig rig="threePt" dir="t"/>
            </a:scene3d>
            <a:sp3d>
              <a:bevelT w="107950" h="8255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685666" fontAlgn="base">
                <a:spcBef>
                  <a:spcPct val="0"/>
                </a:spcBef>
                <a:spcAft>
                  <a:spcPct val="0"/>
                </a:spcAft>
              </a:pPr>
              <a:endParaRPr lang="en-US" dirty="0">
                <a:solidFill>
                  <a:schemeClr val="bg1"/>
                </a:solidFill>
              </a:endParaRPr>
            </a:p>
          </p:txBody>
        </p:sp>
        <p:sp>
          <p:nvSpPr>
            <p:cNvPr id="36" name="TextBox 91"/>
            <p:cNvSpPr txBox="1"/>
            <p:nvPr/>
          </p:nvSpPr>
          <p:spPr>
            <a:xfrm rot="16200000">
              <a:off x="6895680" y="3710709"/>
              <a:ext cx="798459" cy="162124"/>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100" b="1" dirty="0">
                  <a:solidFill>
                    <a:schemeClr val="bg1"/>
                  </a:solidFill>
                </a:rPr>
                <a:t>Work Items</a:t>
              </a:r>
            </a:p>
          </p:txBody>
        </p:sp>
        <p:sp>
          <p:nvSpPr>
            <p:cNvPr id="37" name="TextBox 92"/>
            <p:cNvSpPr txBox="1"/>
            <p:nvPr/>
          </p:nvSpPr>
          <p:spPr>
            <a:xfrm rot="16200000">
              <a:off x="7387998" y="3771432"/>
              <a:ext cx="972088" cy="324248"/>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100" b="1" dirty="0">
                  <a:solidFill>
                    <a:schemeClr val="bg1"/>
                  </a:solidFill>
                </a:rPr>
                <a:t>Configuration Items</a:t>
              </a:r>
            </a:p>
          </p:txBody>
        </p:sp>
        <p:sp>
          <p:nvSpPr>
            <p:cNvPr id="38" name="TextBox 94"/>
            <p:cNvSpPr txBox="1"/>
            <p:nvPr/>
          </p:nvSpPr>
          <p:spPr>
            <a:xfrm rot="16200000">
              <a:off x="8000046" y="3694686"/>
              <a:ext cx="830502" cy="162124"/>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100" b="1" dirty="0">
                  <a:solidFill>
                    <a:schemeClr val="bg1"/>
                  </a:solidFill>
                </a:rPr>
                <a:t>Knowledge</a:t>
              </a:r>
              <a:r>
                <a:rPr lang="en-US" sz="800" b="1" dirty="0">
                  <a:solidFill>
                    <a:schemeClr val="bg1"/>
                  </a:solidFill>
                </a:rPr>
                <a:t> </a:t>
              </a:r>
            </a:p>
          </p:txBody>
        </p:sp>
        <p:sp>
          <p:nvSpPr>
            <p:cNvPr id="39" name="TextBox 151"/>
            <p:cNvSpPr txBox="1"/>
            <p:nvPr/>
          </p:nvSpPr>
          <p:spPr>
            <a:xfrm>
              <a:off x="7317782" y="2698466"/>
              <a:ext cx="1125170" cy="741553"/>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600" b="1" dirty="0">
                  <a:solidFill>
                    <a:schemeClr val="bg1"/>
                  </a:solidFill>
                  <a:effectLst>
                    <a:outerShdw blurRad="50800" dist="38100" dir="18900000" algn="bl" rotWithShape="0">
                      <a:prstClr val="black">
                        <a:alpha val="40000"/>
                      </a:prstClr>
                    </a:outerShdw>
                  </a:effectLst>
                </a:rPr>
                <a:t>Configuration Management DB</a:t>
              </a:r>
            </a:p>
          </p:txBody>
        </p:sp>
      </p:grpSp>
      <p:pic>
        <p:nvPicPr>
          <p:cNvPr id="45" name="Picture 3" descr="C:\Users\twright.SEGROUP\Pictures\NET_h_rg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170" y="1681041"/>
            <a:ext cx="1943606" cy="595831"/>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8" descr="http://upload.wikimedia.org/wikipedia/en/7/7f/Windows_PowerShell_ic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476" y="2905735"/>
            <a:ext cx="1685260" cy="1603385"/>
          </a:xfrm>
          <a:prstGeom prst="rect">
            <a:avLst/>
          </a:prstGeom>
          <a:noFill/>
          <a:extLst>
            <a:ext uri="{909E8E84-426E-40DD-AFC4-6F175D3DCCD1}">
              <a14:hiddenFill xmlns:a14="http://schemas.microsoft.com/office/drawing/2010/main">
                <a:solidFill>
                  <a:srgbClr val="FFFFFF"/>
                </a:solidFill>
              </a14:hiddenFill>
            </a:ext>
          </a:extLst>
        </p:spPr>
      </p:pic>
      <p:sp>
        <p:nvSpPr>
          <p:cNvPr id="47" name="Rounded Rectangle 46"/>
          <p:cNvSpPr/>
          <p:nvPr/>
        </p:nvSpPr>
        <p:spPr bwMode="auto">
          <a:xfrm>
            <a:off x="176060" y="5158547"/>
            <a:ext cx="2585638" cy="68681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GB" sz="2200" dirty="0" smtClean="0">
                <a:solidFill>
                  <a:schemeClr val="bg1">
                    <a:alpha val="99000"/>
                  </a:schemeClr>
                </a:solidFill>
                <a:effectLst>
                  <a:outerShdw blurRad="50800" dist="38100" algn="l" rotWithShape="0">
                    <a:prstClr val="black">
                      <a:alpha val="40000"/>
                    </a:prstClr>
                  </a:outerShdw>
                </a:effectLst>
              </a:rPr>
              <a:t>Automation Services</a:t>
            </a:r>
          </a:p>
        </p:txBody>
      </p:sp>
      <p:sp>
        <p:nvSpPr>
          <p:cNvPr id="48" name="Rounded Rectangle 47"/>
          <p:cNvSpPr/>
          <p:nvPr/>
        </p:nvSpPr>
        <p:spPr bwMode="auto">
          <a:xfrm>
            <a:off x="6306633" y="5158546"/>
            <a:ext cx="2640704" cy="68681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GB" sz="2200" dirty="0" smtClean="0">
                <a:solidFill>
                  <a:schemeClr val="bg1">
                    <a:alpha val="99000"/>
                  </a:schemeClr>
                </a:solidFill>
                <a:effectLst>
                  <a:outerShdw blurRad="50800" dist="38100" dir="18900000" algn="bl" rotWithShape="0">
                    <a:prstClr val="black">
                      <a:alpha val="40000"/>
                    </a:prstClr>
                  </a:outerShdw>
                </a:effectLst>
              </a:rPr>
              <a:t>Integration</a:t>
            </a:r>
          </a:p>
        </p:txBody>
      </p:sp>
      <p:grpSp>
        <p:nvGrpSpPr>
          <p:cNvPr id="49" name="Group 48"/>
          <p:cNvGrpSpPr/>
          <p:nvPr/>
        </p:nvGrpSpPr>
        <p:grpSpPr>
          <a:xfrm>
            <a:off x="3648058" y="692696"/>
            <a:ext cx="1755587" cy="2183001"/>
            <a:chOff x="7030839" y="2365734"/>
            <a:chExt cx="1681403" cy="2206265"/>
          </a:xfrm>
        </p:grpSpPr>
        <p:pic>
          <p:nvPicPr>
            <p:cNvPr id="50" name="Picture 49" descr="SMCoreGraphic.png"/>
            <p:cNvPicPr>
              <a:picLocks noChangeAspect="1"/>
            </p:cNvPicPr>
            <p:nvPr/>
          </p:nvPicPr>
          <p:blipFill>
            <a:blip r:embed="rId3"/>
            <a:stretch>
              <a:fillRect/>
            </a:stretch>
          </p:blipFill>
          <p:spPr>
            <a:xfrm>
              <a:off x="7921253" y="2786460"/>
              <a:ext cx="757646" cy="1625437"/>
            </a:xfrm>
            <a:prstGeom prst="rect">
              <a:avLst/>
            </a:prstGeom>
          </p:spPr>
        </p:pic>
        <p:pic>
          <p:nvPicPr>
            <p:cNvPr id="51" name="Picture 50" descr="SMCoreGraphic.png"/>
            <p:cNvPicPr>
              <a:picLocks noChangeAspect="1"/>
            </p:cNvPicPr>
            <p:nvPr/>
          </p:nvPicPr>
          <p:blipFill>
            <a:blip r:embed="rId3"/>
            <a:stretch>
              <a:fillRect/>
            </a:stretch>
          </p:blipFill>
          <p:spPr>
            <a:xfrm>
              <a:off x="7045558" y="2781947"/>
              <a:ext cx="775747" cy="1664272"/>
            </a:xfrm>
            <a:prstGeom prst="rect">
              <a:avLst/>
            </a:prstGeom>
          </p:spPr>
        </p:pic>
        <p:pic>
          <p:nvPicPr>
            <p:cNvPr id="52" name="Picture 51" descr="SMCoreGraphic.png"/>
            <p:cNvPicPr>
              <a:picLocks noChangeAspect="1"/>
            </p:cNvPicPr>
            <p:nvPr/>
          </p:nvPicPr>
          <p:blipFill>
            <a:blip r:embed="rId3"/>
            <a:stretch>
              <a:fillRect/>
            </a:stretch>
          </p:blipFill>
          <p:spPr>
            <a:xfrm>
              <a:off x="7510802" y="2922648"/>
              <a:ext cx="726084" cy="1649351"/>
            </a:xfrm>
            <a:prstGeom prst="rect">
              <a:avLst/>
            </a:prstGeom>
          </p:spPr>
        </p:pic>
        <p:sp>
          <p:nvSpPr>
            <p:cNvPr id="53" name="Oval 52"/>
            <p:cNvSpPr/>
            <p:nvPr/>
          </p:nvSpPr>
          <p:spPr bwMode="auto">
            <a:xfrm>
              <a:off x="7030839" y="2365734"/>
              <a:ext cx="1681403" cy="1192806"/>
            </a:xfrm>
            <a:prstGeom prst="ellipse">
              <a:avLst/>
            </a:prstGeom>
            <a:gradFill>
              <a:gsLst>
                <a:gs pos="0">
                  <a:schemeClr val="accent2">
                    <a:lumMod val="75000"/>
                  </a:schemeClr>
                </a:gs>
                <a:gs pos="80000">
                  <a:schemeClr val="accent2"/>
                </a:gs>
                <a:gs pos="100000">
                  <a:schemeClr val="accent2">
                    <a:lumMod val="60000"/>
                    <a:lumOff val="40000"/>
                  </a:schemeClr>
                </a:gs>
              </a:gsLst>
              <a:lin ang="2700000" scaled="0"/>
            </a:gradFill>
            <a:ln>
              <a:noFill/>
              <a:headEnd type="none" w="med" len="med"/>
              <a:tailEnd type="none" w="med" len="med"/>
            </a:ln>
            <a:scene3d>
              <a:camera prst="perspectiveRelaxed" fov="5400000"/>
              <a:lightRig rig="threePt" dir="t"/>
            </a:scene3d>
            <a:sp3d>
              <a:bevelT w="107950" h="82550"/>
            </a:sp3d>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685666" fontAlgn="base">
                <a:spcBef>
                  <a:spcPct val="0"/>
                </a:spcBef>
                <a:spcAft>
                  <a:spcPct val="0"/>
                </a:spcAft>
              </a:pPr>
              <a:endParaRPr lang="en-US" dirty="0">
                <a:solidFill>
                  <a:schemeClr val="bg1"/>
                </a:solidFill>
              </a:endParaRPr>
            </a:p>
          </p:txBody>
        </p:sp>
        <p:sp>
          <p:nvSpPr>
            <p:cNvPr id="54" name="TextBox 91"/>
            <p:cNvSpPr txBox="1"/>
            <p:nvPr/>
          </p:nvSpPr>
          <p:spPr>
            <a:xfrm rot="16200000">
              <a:off x="6895680" y="3710709"/>
              <a:ext cx="798459" cy="162124"/>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endParaRPr lang="en-US" sz="1100" b="1" dirty="0">
                <a:solidFill>
                  <a:schemeClr val="bg1"/>
                </a:solidFill>
              </a:endParaRPr>
            </a:p>
          </p:txBody>
        </p:sp>
        <p:sp>
          <p:nvSpPr>
            <p:cNvPr id="55" name="TextBox 92"/>
            <p:cNvSpPr txBox="1"/>
            <p:nvPr/>
          </p:nvSpPr>
          <p:spPr>
            <a:xfrm rot="16200000">
              <a:off x="7387998" y="3852494"/>
              <a:ext cx="972088" cy="162124"/>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endParaRPr lang="en-US" sz="1100" b="1" dirty="0">
                <a:solidFill>
                  <a:schemeClr val="bg1"/>
                </a:solidFill>
              </a:endParaRPr>
            </a:p>
          </p:txBody>
        </p:sp>
        <p:sp>
          <p:nvSpPr>
            <p:cNvPr id="56" name="TextBox 94"/>
            <p:cNvSpPr txBox="1"/>
            <p:nvPr/>
          </p:nvSpPr>
          <p:spPr>
            <a:xfrm rot="16200000">
              <a:off x="8000046" y="3716795"/>
              <a:ext cx="830502" cy="117909"/>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endParaRPr lang="en-US" sz="800" b="1" dirty="0">
                <a:solidFill>
                  <a:schemeClr val="bg1"/>
                </a:solidFill>
              </a:endParaRPr>
            </a:p>
          </p:txBody>
        </p:sp>
        <p:sp>
          <p:nvSpPr>
            <p:cNvPr id="57" name="TextBox 151"/>
            <p:cNvSpPr txBox="1"/>
            <p:nvPr/>
          </p:nvSpPr>
          <p:spPr>
            <a:xfrm>
              <a:off x="7317782" y="2698467"/>
              <a:ext cx="1125170" cy="497691"/>
            </a:xfrm>
            <a:prstGeom prst="rect">
              <a:avLst/>
            </a:prstGeom>
            <a:noFill/>
          </p:spPr>
          <p:txBody>
            <a:bodyPr wrap="square" lIns="0" tIns="0" rIns="0" bIns="0"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600" b="1" dirty="0" smtClean="0">
                  <a:solidFill>
                    <a:schemeClr val="bg1"/>
                  </a:solidFill>
                  <a:effectLst>
                    <a:outerShdw blurRad="50800" dist="38100" dir="18900000" algn="bl" rotWithShape="0">
                      <a:prstClr val="black">
                        <a:alpha val="40000"/>
                      </a:prstClr>
                    </a:outerShdw>
                  </a:effectLst>
                </a:rPr>
                <a:t>IT Data</a:t>
              </a:r>
            </a:p>
            <a:p>
              <a:pPr algn="ctr"/>
              <a:r>
                <a:rPr lang="en-US" sz="1600" b="1" dirty="0" smtClean="0">
                  <a:solidFill>
                    <a:schemeClr val="bg1"/>
                  </a:solidFill>
                  <a:effectLst>
                    <a:outerShdw blurRad="50800" dist="38100" dir="18900000" algn="bl" rotWithShape="0">
                      <a:prstClr val="black">
                        <a:alpha val="40000"/>
                      </a:prstClr>
                    </a:outerShdw>
                  </a:effectLst>
                </a:rPr>
                <a:t>Warehouse</a:t>
              </a:r>
              <a:endParaRPr lang="en-US" sz="1600" b="1" dirty="0">
                <a:solidFill>
                  <a:schemeClr val="bg1"/>
                </a:solidFill>
                <a:effectLst>
                  <a:outerShdw blurRad="50800" dist="38100" dir="18900000" algn="bl" rotWithShape="0">
                    <a:prstClr val="black">
                      <a:alpha val="40000"/>
                    </a:prstClr>
                  </a:outerShdw>
                </a:effectLst>
              </a:endParaRPr>
            </a:p>
          </p:txBody>
        </p:sp>
      </p:grpSp>
      <p:pic>
        <p:nvPicPr>
          <p:cNvPr id="58" name="Picture 57" descr="C:\Documents and Settings\Eva\My Documents\336\SysCnt-OprtnsMgr_h_rgb_r.png"/>
          <p:cNvPicPr>
            <a:picLocks noChangeAspect="1" noChangeArrowheads="1"/>
          </p:cNvPicPr>
          <p:nvPr/>
        </p:nvPicPr>
        <p:blipFill>
          <a:blip r:embed="rId6" cstate="print">
            <a:lum bright="100000"/>
          </a:blip>
          <a:srcRect/>
          <a:stretch>
            <a:fillRect/>
          </a:stretch>
        </p:blipFill>
        <p:spPr bwMode="auto">
          <a:xfrm>
            <a:off x="6620844" y="2168616"/>
            <a:ext cx="1784212" cy="530124"/>
          </a:xfrm>
          <a:prstGeom prst="rect">
            <a:avLst/>
          </a:prstGeom>
          <a:noFill/>
          <a:ln w="9525">
            <a:noFill/>
            <a:miter lim="800000"/>
            <a:headEnd/>
            <a:tailEnd/>
          </a:ln>
        </p:spPr>
      </p:pic>
      <p:pic>
        <p:nvPicPr>
          <p:cNvPr id="59" name="Picture 3" descr="C:\Documents and Settings\Eva\My Documents\336\SysCnt-ConfigMgr_h_rgb_r.png"/>
          <p:cNvPicPr>
            <a:picLocks noChangeAspect="1" noChangeArrowheads="1"/>
          </p:cNvPicPr>
          <p:nvPr/>
        </p:nvPicPr>
        <p:blipFill>
          <a:blip r:embed="rId7" cstate="print">
            <a:lum bright="100000"/>
          </a:blip>
          <a:srcRect/>
          <a:stretch>
            <a:fillRect/>
          </a:stretch>
        </p:blipFill>
        <p:spPr bwMode="auto">
          <a:xfrm>
            <a:off x="6620844" y="2717798"/>
            <a:ext cx="1951483" cy="539186"/>
          </a:xfrm>
          <a:prstGeom prst="rect">
            <a:avLst/>
          </a:prstGeom>
          <a:noFill/>
          <a:ln w="9525">
            <a:noFill/>
            <a:miter lim="800000"/>
            <a:headEnd/>
            <a:tailEnd/>
          </a:ln>
        </p:spPr>
      </p:pic>
      <p:pic>
        <p:nvPicPr>
          <p:cNvPr id="61" name="Picture 4" descr="C:\Users\twright.SEGROUP\Pictures\SysCnt-VMM07_bL_r_no_2007_w_wav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20844" y="3316203"/>
            <a:ext cx="2127620" cy="49478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5" descr="C:\Users\twright.SEGROUP\Pictures\SysCnt-ServiceMgr_h_bL_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20844" y="1602082"/>
            <a:ext cx="1638983" cy="54747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descr="S:\PowerPoint Content\images\SysCnt-Orchestrator_h_rgb_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20843" y="3811881"/>
            <a:ext cx="1677837" cy="481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796397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bwMode="auto">
          <a:xfrm>
            <a:off x="113140" y="835468"/>
            <a:ext cx="8860557" cy="6193932"/>
          </a:xfrm>
          <a:prstGeom prst="ellipse">
            <a:avLst/>
          </a:prstGeom>
          <a:solidFill>
            <a:srgbClr val="002060"/>
          </a:solidFill>
          <a:ln>
            <a:noFill/>
            <a:headEnd type="none" w="med" len="med"/>
            <a:tailEnd type="none" w="med" len="med"/>
          </a:ln>
          <a:effectLst>
            <a:glow rad="228600">
              <a:schemeClr val="accent4">
                <a:satMod val="175000"/>
                <a:alpha val="40000"/>
              </a:schemeClr>
            </a:glow>
            <a:outerShdw blurRad="40000" dist="23000" dir="5400000" rotWithShape="0">
              <a:srgbClr val="000000">
                <a:alpha val="35000"/>
              </a:srgbClr>
            </a:outerShdw>
          </a:effectLst>
          <a:scene3d>
            <a:camera prst="perspectiveRelaxed"/>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 name="TextBox 6"/>
          <p:cNvSpPr txBox="1"/>
          <p:nvPr/>
        </p:nvSpPr>
        <p:spPr>
          <a:xfrm>
            <a:off x="1224578" y="1866310"/>
            <a:ext cx="702821" cy="338554"/>
          </a:xfrm>
          <a:prstGeom prst="rect">
            <a:avLst/>
          </a:prstGeom>
          <a:noFill/>
        </p:spPr>
        <p:txBody>
          <a:bodyPr wrap="none" lIns="0" tIns="0" rIns="0" bIns="0" rtlCol="0">
            <a:spAutoFit/>
          </a:bodyPr>
          <a:lstStyle/>
          <a:p>
            <a:pPr defTabSz="914363"/>
            <a:r>
              <a:rPr lang="en-US" sz="2200" dirty="0" smtClean="0">
                <a:solidFill>
                  <a:srgbClr val="FFFFFF"/>
                </a:solidFill>
                <a:effectLst>
                  <a:outerShdw blurRad="50800" dist="38100" dir="18900000" algn="bl" rotWithShape="0">
                    <a:prstClr val="black">
                      <a:alpha val="40000"/>
                    </a:prstClr>
                  </a:outerShdw>
                </a:effectLst>
              </a:rPr>
              <a:t>Portal</a:t>
            </a:r>
          </a:p>
        </p:txBody>
      </p:sp>
      <p:pic>
        <p:nvPicPr>
          <p:cNvPr id="8"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0511" y="1526708"/>
            <a:ext cx="2109951" cy="1511167"/>
          </a:xfrm>
          <a:prstGeom prst="rect">
            <a:avLst/>
          </a:prstGeom>
          <a:noFill/>
          <a:ln>
            <a:noFill/>
          </a:ln>
          <a:effectLst>
            <a:outerShdw dist="35921" dir="2700000" algn="ctr" rotWithShape="0">
              <a:schemeClr val="bg2"/>
            </a:outerShdw>
            <a:reflection blurRad="12700" stA="1900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3116453" y="836712"/>
            <a:ext cx="2503806" cy="677108"/>
          </a:xfrm>
          <a:prstGeom prst="rect">
            <a:avLst/>
          </a:prstGeom>
          <a:noFill/>
        </p:spPr>
        <p:txBody>
          <a:bodyPr wrap="square" lIns="0" tIns="0" rIns="0" bIns="0" rtlCol="0">
            <a:spAutoFit/>
          </a:bodyPr>
          <a:lstStyle/>
          <a:p>
            <a:pPr algn="ctr" defTabSz="914363"/>
            <a:r>
              <a:rPr lang="en-US" sz="2200" dirty="0" smtClean="0">
                <a:solidFill>
                  <a:srgbClr val="FFFFFF"/>
                </a:solidFill>
                <a:effectLst>
                  <a:outerShdw blurRad="50800" dist="38100" dir="18900000" algn="bl" rotWithShape="0">
                    <a:prstClr val="black">
                      <a:alpha val="40000"/>
                    </a:prstClr>
                  </a:outerShdw>
                </a:effectLst>
              </a:rPr>
              <a:t>Reports &amp; Dashboards</a:t>
            </a:r>
          </a:p>
        </p:txBody>
      </p:sp>
      <p:pic>
        <p:nvPicPr>
          <p:cNvPr id="10" name="Picture 13" descr="http://www.microsoft.com/global/exchange/2010/en/ca/PublishingImages/scrn-outWebAcc-l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5940" y="2293994"/>
            <a:ext cx="2050266" cy="1783077"/>
          </a:xfrm>
          <a:prstGeom prst="rect">
            <a:avLst/>
          </a:prstGeom>
          <a:noFill/>
          <a:effectLst>
            <a:reflection blurRad="12700" stA="19000" endPos="65000" dist="50800" dir="5400000" sy="-100000" algn="bl" rotWithShape="0"/>
          </a:effectLst>
          <a:extLst>
            <a:ext uri="{909E8E84-426E-40DD-AFC4-6F175D3DCCD1}">
              <a14:hiddenFill xmlns:a14="http://schemas.microsoft.com/office/drawing/2010/main">
                <a:solidFill>
                  <a:srgbClr val="FFFFFF"/>
                </a:solidFill>
              </a14:hiddenFill>
            </a:ext>
          </a:extLst>
        </p:spPr>
      </p:pic>
      <p:pic>
        <p:nvPicPr>
          <p:cNvPr id="1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35451" y="2373732"/>
            <a:ext cx="694745" cy="1703340"/>
          </a:xfrm>
          <a:prstGeom prst="rect">
            <a:avLst/>
          </a:prstGeom>
          <a:noFill/>
          <a:ln>
            <a:noFill/>
          </a:ln>
          <a:effectLst>
            <a:outerShdw dist="35921" dir="2700000" algn="ctr" rotWithShape="0">
              <a:schemeClr val="bg2"/>
            </a:outerShdw>
            <a:reflection blurRad="12700" stA="1900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6516216" y="1455748"/>
            <a:ext cx="1764973" cy="677108"/>
          </a:xfrm>
          <a:prstGeom prst="rect">
            <a:avLst/>
          </a:prstGeom>
          <a:noFill/>
        </p:spPr>
        <p:txBody>
          <a:bodyPr wrap="square" lIns="0" tIns="0" rIns="0" bIns="0" rtlCol="0">
            <a:spAutoFit/>
          </a:bodyPr>
          <a:lstStyle/>
          <a:p>
            <a:pPr algn="ctr" defTabSz="914363"/>
            <a:r>
              <a:rPr lang="en-US" sz="2200" dirty="0" smtClean="0">
                <a:solidFill>
                  <a:srgbClr val="FFFFFF"/>
                </a:solidFill>
                <a:effectLst>
                  <a:outerShdw blurRad="50800" dist="38100" dir="18900000" algn="bl" rotWithShape="0">
                    <a:prstClr val="black">
                      <a:alpha val="40000"/>
                    </a:prstClr>
                  </a:outerShdw>
                </a:effectLst>
              </a:rPr>
              <a:t>E-Mail &amp; </a:t>
            </a:r>
          </a:p>
          <a:p>
            <a:pPr algn="ctr" defTabSz="914363"/>
            <a:r>
              <a:rPr lang="en-US" sz="2200" dirty="0" smtClean="0">
                <a:solidFill>
                  <a:srgbClr val="FFFFFF"/>
                </a:solidFill>
                <a:effectLst>
                  <a:outerShdw blurRad="50800" dist="38100" dir="18900000" algn="bl" rotWithShape="0">
                    <a:prstClr val="black">
                      <a:alpha val="40000"/>
                    </a:prstClr>
                  </a:outerShdw>
                </a:effectLst>
              </a:rPr>
              <a:t>Other Clients</a:t>
            </a:r>
          </a:p>
        </p:txBody>
      </p:sp>
      <p:pic>
        <p:nvPicPr>
          <p:cNvPr id="13" name="Picture 2" descr="http://i.technet.microsoft.com/Ee835612.Gemini_FieldList(es-es,TechNet.10).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90511" y="3982700"/>
            <a:ext cx="2109951" cy="1634417"/>
          </a:xfrm>
          <a:prstGeom prst="rect">
            <a:avLst/>
          </a:prstGeom>
          <a:noFill/>
          <a:effectLst>
            <a:reflection blurRad="12700" stA="19000" endPos="65000" dist="50800" dir="5400000" sy="-100000" algn="bl" rotWithShape="0"/>
          </a:effectLst>
          <a:extLst>
            <a:ext uri="{909E8E84-426E-40DD-AFC4-6F175D3DCCD1}">
              <a14:hiddenFill xmlns:a14="http://schemas.microsoft.com/office/drawing/2010/main">
                <a:solidFill>
                  <a:srgbClr val="FFFFFF"/>
                </a:solidFill>
              </a14:hiddenFill>
            </a:ext>
          </a:extLst>
        </p:spPr>
      </p:pic>
      <p:sp>
        <p:nvSpPr>
          <p:cNvPr id="14" name="Rectangle 13"/>
          <p:cNvSpPr/>
          <p:nvPr/>
        </p:nvSpPr>
        <p:spPr>
          <a:xfrm>
            <a:off x="4034147" y="5617121"/>
            <a:ext cx="761812" cy="430887"/>
          </a:xfrm>
          <a:prstGeom prst="rect">
            <a:avLst/>
          </a:prstGeom>
        </p:spPr>
        <p:txBody>
          <a:bodyPr wrap="none">
            <a:spAutoFit/>
          </a:bodyPr>
          <a:lstStyle/>
          <a:p>
            <a:pPr defTabSz="914363"/>
            <a:r>
              <a:rPr lang="en-US" sz="2200" dirty="0" smtClean="0">
                <a:solidFill>
                  <a:srgbClr val="FFFFFF"/>
                </a:solidFill>
                <a:effectLst>
                  <a:outerShdw blurRad="50800" dist="38100" dir="18900000" algn="bl" rotWithShape="0">
                    <a:prstClr val="black">
                      <a:alpha val="40000"/>
                    </a:prstClr>
                  </a:outerShdw>
                </a:effectLst>
              </a:rPr>
              <a:t>Excel</a:t>
            </a:r>
            <a:endParaRPr lang="en-US" sz="2200" dirty="0">
              <a:solidFill>
                <a:srgbClr val="FFFFFF"/>
              </a:solidFill>
              <a:effectLst>
                <a:outerShdw blurRad="50800" dist="38100" dir="18900000" algn="bl" rotWithShape="0">
                  <a:prstClr val="black">
                    <a:alpha val="40000"/>
                  </a:prstClr>
                </a:outerShdw>
              </a:effectLst>
            </a:endParaRPr>
          </a:p>
        </p:txBody>
      </p:sp>
      <p:pic>
        <p:nvPicPr>
          <p:cNvPr id="15"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7347" b="2638"/>
          <a:stretch/>
        </p:blipFill>
        <p:spPr bwMode="auto">
          <a:xfrm>
            <a:off x="570457" y="2371060"/>
            <a:ext cx="2020422" cy="1561996"/>
          </a:xfrm>
          <a:prstGeom prst="rect">
            <a:avLst/>
          </a:prstGeom>
          <a:noFill/>
          <a:effectLst>
            <a:reflection blurRad="12700" stA="19000" endPos="65000" dist="508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itle 1"/>
          <p:cNvSpPr>
            <a:spLocks noGrp="1"/>
          </p:cNvSpPr>
          <p:nvPr>
            <p:ph type="title"/>
          </p:nvPr>
        </p:nvSpPr>
        <p:spPr>
          <a:xfrm>
            <a:off x="446856" y="116632"/>
            <a:ext cx="8229600" cy="1143000"/>
          </a:xfrm>
        </p:spPr>
        <p:txBody>
          <a:bodyPr>
            <a:normAutofit fontScale="90000"/>
          </a:bodyPr>
          <a:lstStyle/>
          <a:p>
            <a:r>
              <a:rPr lang="en-US" dirty="0" smtClean="0"/>
              <a:t>Service Manager Enables Self Service</a:t>
            </a:r>
            <a:br>
              <a:rPr lang="en-US" dirty="0" smtClean="0"/>
            </a:br>
            <a:endParaRPr sz="3600" dirty="0">
              <a:solidFill>
                <a:schemeClr val="accent2"/>
              </a:solidFill>
            </a:endParaRPr>
          </a:p>
        </p:txBody>
      </p:sp>
    </p:spTree>
    <p:extLst>
      <p:ext uri="{BB962C8B-B14F-4D97-AF65-F5344CB8AC3E}">
        <p14:creationId xmlns:p14="http://schemas.microsoft.com/office/powerpoint/2010/main" val="2902160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750"/>
                            </p:stCondLst>
                            <p:childTnLst>
                              <p:par>
                                <p:cTn id="12" presetID="10" presetClass="entr" presetSubtype="0" fill="hold" nodeType="afterEffect">
                                  <p:stCondLst>
                                    <p:cond delay="25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nodeType="afterEffect">
                                  <p:stCondLst>
                                    <p:cond delay="25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25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2250"/>
                            </p:stCondLst>
                            <p:childTnLst>
                              <p:par>
                                <p:cTn id="29" presetID="10" presetClass="entr" presetSubtype="0" fill="hold" nodeType="afterEffect">
                                  <p:stCondLst>
                                    <p:cond delay="25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 Manager Enables </a:t>
            </a:r>
            <a:r>
              <a:rPr lang="en-US" dirty="0" err="1" smtClean="0"/>
              <a:t>Standardisation</a:t>
            </a:r>
            <a:endParaRPr lang="en-US" dirty="0"/>
          </a:p>
        </p:txBody>
      </p:sp>
      <p:sp>
        <p:nvSpPr>
          <p:cNvPr id="3" name="Text Placeholder 2"/>
          <p:cNvSpPr>
            <a:spLocks noGrp="1"/>
          </p:cNvSpPr>
          <p:nvPr>
            <p:ph idx="1"/>
          </p:nvPr>
        </p:nvSpPr>
        <p:spPr>
          <a:xfrm>
            <a:off x="457200" y="1600200"/>
            <a:ext cx="4762872" cy="4525963"/>
          </a:xfrm>
        </p:spPr>
        <p:txBody>
          <a:bodyPr>
            <a:normAutofit/>
          </a:bodyPr>
          <a:lstStyle/>
          <a:p>
            <a:r>
              <a:rPr lang="en-US" dirty="0" smtClean="0"/>
              <a:t>Business Process Defined in Templates</a:t>
            </a:r>
          </a:p>
          <a:p>
            <a:r>
              <a:rPr lang="en-US" dirty="0" smtClean="0"/>
              <a:t>CMDB Data </a:t>
            </a:r>
            <a:r>
              <a:rPr lang="en-US" dirty="0" err="1" smtClean="0"/>
              <a:t>Standardisation</a:t>
            </a:r>
            <a:endParaRPr lang="en-US" dirty="0" smtClean="0"/>
          </a:p>
          <a:p>
            <a:pPr lvl="1"/>
            <a:r>
              <a:rPr lang="en-US" dirty="0" smtClean="0"/>
              <a:t>Common </a:t>
            </a:r>
            <a:r>
              <a:rPr lang="en-US" dirty="0"/>
              <a:t>Model</a:t>
            </a:r>
          </a:p>
          <a:p>
            <a:pPr lvl="1"/>
            <a:r>
              <a:rPr lang="en-US" dirty="0"/>
              <a:t>Reconciliation of Data</a:t>
            </a:r>
          </a:p>
          <a:p>
            <a:r>
              <a:rPr lang="en-US" dirty="0" smtClean="0"/>
              <a:t>Service Catalog</a:t>
            </a:r>
          </a:p>
        </p:txBody>
      </p:sp>
      <p:pic>
        <p:nvPicPr>
          <p:cNvPr id="4117"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44824"/>
            <a:ext cx="4264142" cy="3168352"/>
          </a:xfrm>
          <a:prstGeom prst="rect">
            <a:avLst/>
          </a:prstGeom>
          <a:noFill/>
          <a:ln>
            <a:noFill/>
          </a:ln>
          <a:effectLst>
            <a:outerShdw dist="127000" algn="ctr" rotWithShape="0">
              <a:schemeClr val="bg2">
                <a:alpha val="30000"/>
              </a:schemeClr>
            </a:outerShdw>
            <a:reflection blurRad="6350" stA="52000" endA="300" endPos="35000" dir="5400000" sy="-100000" algn="bl" rotWithShape="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1268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2840" y="44624"/>
            <a:ext cx="8229600" cy="1143000"/>
          </a:xfrm>
        </p:spPr>
        <p:txBody>
          <a:bodyPr/>
          <a:lstStyle/>
          <a:p>
            <a:r>
              <a:rPr lang="en-US" dirty="0" smtClean="0"/>
              <a:t>Service Manager Enables Compliance</a:t>
            </a:r>
            <a:endParaRPr lang="en-US" dirty="0"/>
          </a:p>
        </p:txBody>
      </p:sp>
      <p:sp>
        <p:nvSpPr>
          <p:cNvPr id="3" name="Text Placeholder 2"/>
          <p:cNvSpPr>
            <a:spLocks noGrp="1"/>
          </p:cNvSpPr>
          <p:nvPr>
            <p:ph type="body" sz="quarter" idx="4294967295"/>
          </p:nvPr>
        </p:nvSpPr>
        <p:spPr>
          <a:xfrm>
            <a:off x="467544" y="1340768"/>
            <a:ext cx="5472608" cy="3600400"/>
          </a:xfrm>
        </p:spPr>
        <p:txBody>
          <a:bodyPr>
            <a:normAutofit fontScale="92500" lnSpcReduction="20000"/>
          </a:bodyPr>
          <a:lstStyle/>
          <a:p>
            <a:r>
              <a:rPr lang="en-US" dirty="0" smtClean="0"/>
              <a:t>Compliance is embedded in process, standards, self-service, and automation</a:t>
            </a:r>
          </a:p>
          <a:p>
            <a:endParaRPr lang="en-US" dirty="0" smtClean="0"/>
          </a:p>
          <a:p>
            <a:r>
              <a:rPr lang="en-US" dirty="0"/>
              <a:t>Compliance library maps legalese to actionable IT control activities</a:t>
            </a:r>
          </a:p>
          <a:p>
            <a:endParaRPr lang="en-US" dirty="0" smtClean="0"/>
          </a:p>
          <a:p>
            <a:r>
              <a:rPr lang="en-US" dirty="0" smtClean="0"/>
              <a:t>Compliance is continuously and automatically evaluated in real time</a:t>
            </a:r>
          </a:p>
          <a:p>
            <a:endParaRPr lang="en-US" dirty="0" smtClean="0"/>
          </a:p>
        </p:txBody>
      </p:sp>
      <p:pic>
        <p:nvPicPr>
          <p:cNvPr id="5125" name="Picture 5" descr="C:\Users\twright.SEGROUP\AppData\Local\Microsoft\Windows\Temporary Internet Files\Content.IE5\A9I01K9F\MP900448685[1].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68720" y="1412776"/>
            <a:ext cx="2875280" cy="426346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8" name="Picture 3" descr="C:\Documents and Settings\Eva\My Documents\336\SysCnt-ConfigMgr_h_rgb_r.png"/>
          <p:cNvPicPr>
            <a:picLocks noChangeAspect="1" noChangeArrowheads="1"/>
          </p:cNvPicPr>
          <p:nvPr/>
        </p:nvPicPr>
        <p:blipFill>
          <a:blip r:embed="rId4" cstate="print">
            <a:lum bright="100000"/>
          </a:blip>
          <a:srcRect/>
          <a:stretch>
            <a:fillRect/>
          </a:stretch>
        </p:blipFill>
        <p:spPr bwMode="auto">
          <a:xfrm>
            <a:off x="610951" y="5090429"/>
            <a:ext cx="2304865" cy="682007"/>
          </a:xfrm>
          <a:prstGeom prst="rect">
            <a:avLst/>
          </a:prstGeom>
          <a:noFill/>
          <a:ln w="9525">
            <a:noFill/>
            <a:miter lim="800000"/>
            <a:headEnd/>
            <a:tailEnd/>
          </a:ln>
        </p:spPr>
      </p:pic>
      <p:pic>
        <p:nvPicPr>
          <p:cNvPr id="9" name="Picture 5" descr="C:\Users\twright.SEGROUP\Pictures\SysCnt-ServiceMgr_h_bL_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8182" y="5085184"/>
            <a:ext cx="2037080" cy="692494"/>
          </a:xfrm>
          <a:prstGeom prst="rect">
            <a:avLst/>
          </a:prstGeom>
          <a:noFill/>
          <a:extLst>
            <a:ext uri="{909E8E84-426E-40DD-AFC4-6F175D3DCCD1}">
              <a14:hiddenFill xmlns:a14="http://schemas.microsoft.com/office/drawing/2010/main">
                <a:solidFill>
                  <a:srgbClr val="FFFFFF"/>
                </a:solidFill>
              </a14:hiddenFill>
            </a:ext>
          </a:extLst>
        </p:spPr>
      </p:pic>
      <p:sp>
        <p:nvSpPr>
          <p:cNvPr id="4" name="Right Arrow 3"/>
          <p:cNvSpPr/>
          <p:nvPr/>
        </p:nvSpPr>
        <p:spPr bwMode="auto">
          <a:xfrm>
            <a:off x="2987824" y="5284624"/>
            <a:ext cx="575190" cy="270047"/>
          </a:xfrm>
          <a:prstGeom prst="rightArrow">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213728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Service Manager 2012 – What’s Coming?</a:t>
            </a:r>
            <a:br>
              <a:rPr lang="en-US" dirty="0"/>
            </a:br>
            <a:r>
              <a:rPr lang="en-US" dirty="0">
                <a:solidFill>
                  <a:schemeClr val="accent2"/>
                </a:solidFill>
              </a:rPr>
              <a:t>Major Investment </a:t>
            </a:r>
            <a:r>
              <a:rPr lang="en-US" dirty="0" smtClean="0">
                <a:solidFill>
                  <a:schemeClr val="accent2"/>
                </a:solidFill>
              </a:rPr>
              <a:t>Areas</a:t>
            </a:r>
            <a:endParaRPr lang="en-AU" dirty="0"/>
          </a:p>
        </p:txBody>
      </p:sp>
      <p:sp>
        <p:nvSpPr>
          <p:cNvPr id="3" name="Text Placeholder 2"/>
          <p:cNvSpPr>
            <a:spLocks noGrp="1"/>
          </p:cNvSpPr>
          <p:nvPr>
            <p:ph idx="1"/>
          </p:nvPr>
        </p:nvSpPr>
        <p:spPr/>
        <p:txBody>
          <a:bodyPr/>
          <a:lstStyle/>
          <a:p>
            <a:r>
              <a:rPr lang="en-US" dirty="0" smtClean="0"/>
              <a:t>New End User Portal</a:t>
            </a:r>
          </a:p>
          <a:p>
            <a:r>
              <a:rPr lang="en-US" dirty="0" smtClean="0"/>
              <a:t>Service Catalog</a:t>
            </a:r>
          </a:p>
          <a:p>
            <a:pPr lvl="1"/>
            <a:r>
              <a:rPr lang="en-US" dirty="0" smtClean="0"/>
              <a:t>Service Offerings</a:t>
            </a:r>
          </a:p>
          <a:p>
            <a:pPr lvl="1"/>
            <a:r>
              <a:rPr lang="en-US" dirty="0" smtClean="0"/>
              <a:t>Request Offerings</a:t>
            </a:r>
            <a:endParaRPr lang="en-US" dirty="0"/>
          </a:p>
          <a:p>
            <a:r>
              <a:rPr lang="en-US" dirty="0" smtClean="0"/>
              <a:t>Release Management</a:t>
            </a:r>
            <a:endParaRPr lang="en-US" dirty="0"/>
          </a:p>
          <a:p>
            <a:r>
              <a:rPr lang="en-US" dirty="0" smtClean="0"/>
              <a:t>Orchestrator / VMM Connectors</a:t>
            </a:r>
          </a:p>
          <a:p>
            <a:r>
              <a:rPr lang="en-US" dirty="0" smtClean="0"/>
              <a:t>System Center Data Warehouse</a:t>
            </a:r>
          </a:p>
          <a:p>
            <a:pPr lvl="1"/>
            <a:r>
              <a:rPr lang="en-US" dirty="0" smtClean="0"/>
              <a:t>Data Cubes</a:t>
            </a:r>
          </a:p>
          <a:p>
            <a:pPr lvl="1"/>
            <a:r>
              <a:rPr lang="en-US" dirty="0" smtClean="0"/>
              <a:t>Analysis Libraries</a:t>
            </a:r>
          </a:p>
          <a:p>
            <a:endParaRPr lang="en-US" dirty="0" smtClean="0">
              <a:gradFill>
                <a:gsLst>
                  <a:gs pos="0">
                    <a:schemeClr val="tx1"/>
                  </a:gs>
                  <a:gs pos="100000">
                    <a:schemeClr val="tx1"/>
                  </a:gs>
                </a:gsLst>
                <a:lin ang="5400000" scaled="0"/>
              </a:gradFill>
            </a:endParaRPr>
          </a:p>
          <a:p>
            <a:endParaRPr lang="en-US" dirty="0" smtClean="0">
              <a:gradFill>
                <a:gsLst>
                  <a:gs pos="0">
                    <a:schemeClr val="tx1"/>
                  </a:gs>
                  <a:gs pos="100000">
                    <a:schemeClr val="tx1"/>
                  </a:gs>
                </a:gsLst>
                <a:lin ang="5400000" scaled="0"/>
              </a:gradFill>
            </a:endParaRPr>
          </a:p>
          <a:p>
            <a:pPr>
              <a:buBlip>
                <a:blip r:embed="rId3"/>
              </a:buBlip>
            </a:pPr>
            <a:endParaRPr lang="en-US" dirty="0" smtClean="0">
              <a:gradFill>
                <a:gsLst>
                  <a:gs pos="0">
                    <a:schemeClr val="tx1"/>
                  </a:gs>
                  <a:gs pos="100000">
                    <a:schemeClr val="tx1"/>
                  </a:gs>
                </a:gsLst>
                <a:lin ang="5400000" scaled="0"/>
              </a:gradFill>
            </a:endParaRPr>
          </a:p>
          <a:p>
            <a:pPr>
              <a:buBlip>
                <a:blip r:embed="rId3"/>
              </a:buBlip>
            </a:pPr>
            <a:endParaRPr lang="en-US" dirty="0" smtClean="0">
              <a:gradFill>
                <a:gsLst>
                  <a:gs pos="0">
                    <a:srgbClr val="FFFFFF"/>
                  </a:gs>
                  <a:gs pos="86000">
                    <a:srgbClr val="FFFFFF"/>
                  </a:gs>
                </a:gsLst>
                <a:lin ang="5400000" scaled="0"/>
              </a:gradFill>
            </a:endParaRPr>
          </a:p>
          <a:p>
            <a:pPr lvl="1"/>
            <a:endParaRPr lang="en-US" dirty="0" smtClean="0">
              <a:gradFill>
                <a:gsLst>
                  <a:gs pos="0">
                    <a:schemeClr val="tx1"/>
                  </a:gs>
                  <a:gs pos="100000">
                    <a:schemeClr val="tx1"/>
                  </a:gs>
                </a:gsLst>
                <a:lin ang="5400000" scaled="0"/>
              </a:gradFill>
            </a:endParaRPr>
          </a:p>
        </p:txBody>
      </p:sp>
      <p:sp>
        <p:nvSpPr>
          <p:cNvPr id="4" name="Title 1"/>
          <p:cNvSpPr txBox="1">
            <a:spLocks/>
          </p:cNvSpPr>
          <p:nvPr/>
        </p:nvSpPr>
        <p:spPr>
          <a:xfrm>
            <a:off x="230832" y="197768"/>
            <a:ext cx="8229600" cy="1143000"/>
          </a:xfrm>
          <a:prstGeom prst="rect">
            <a:avLst/>
          </a:prstGeom>
        </p:spPr>
        <p:txBody>
          <a:bodyP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endParaRPr lang="en-US" dirty="0">
              <a:solidFill>
                <a:schemeClr val="accent2"/>
              </a:solidFill>
            </a:endParaRPr>
          </a:p>
        </p:txBody>
      </p:sp>
    </p:spTree>
    <p:extLst>
      <p:ext uri="{BB962C8B-B14F-4D97-AF65-F5344CB8AC3E}">
        <p14:creationId xmlns:p14="http://schemas.microsoft.com/office/powerpoint/2010/main" val="3992774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500"/>
                                        <p:tgtEl>
                                          <p:spTgt spid="3">
                                            <p:txEl>
                                              <p:pRg st="7" end="7"/>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6.8"/>
</p:tagLst>
</file>

<file path=ppt/tags/tag2.xml><?xml version="1.0" encoding="utf-8"?>
<p:tagLst xmlns:a="http://schemas.openxmlformats.org/drawingml/2006/main" xmlns:r="http://schemas.openxmlformats.org/officeDocument/2006/relationships" xmlns:p="http://schemas.openxmlformats.org/presentationml/2006/main">
  <p:tag name="TIMING" val="|4|10.4|39.8"/>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NZ2011 Final PPT">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38402</TotalTime>
  <Words>2632</Words>
  <Application>Microsoft Office PowerPoint</Application>
  <PresentationFormat>On-screen Show (4:3)</PresentationFormat>
  <Paragraphs>394</Paragraphs>
  <Slides>27</Slides>
  <Notes>25</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TENZ2011 Final PPT</vt:lpstr>
      <vt:lpstr>PowerPoint Presentation</vt:lpstr>
      <vt:lpstr>SNEAK PEAK AT Service manager 2012</vt:lpstr>
      <vt:lpstr>Agenda </vt:lpstr>
      <vt:lpstr>Achieving IT as a Service Objectives</vt:lpstr>
      <vt:lpstr>Service Manager Enables Controlled Automation</vt:lpstr>
      <vt:lpstr>Service Manager Enables Self Service </vt:lpstr>
      <vt:lpstr>Service Manager Enables Standardisation</vt:lpstr>
      <vt:lpstr>Service Manager Enables Compliance</vt:lpstr>
      <vt:lpstr>Service Manager 2012 – What’s Coming? Major Investment Areas</vt:lpstr>
      <vt:lpstr>PowerPoint Presentation</vt:lpstr>
      <vt:lpstr>IT as a Service Architecture for Service Manager </vt:lpstr>
      <vt:lpstr>CMDB Enables Standardisation and Compliance</vt:lpstr>
      <vt:lpstr>Workflow: Request Processes Drive Automation</vt:lpstr>
      <vt:lpstr>Presentation: IT Service Offerings </vt:lpstr>
      <vt:lpstr>PowerPoint Presentation</vt:lpstr>
      <vt:lpstr>New Terminology </vt:lpstr>
      <vt:lpstr>Service Catalog, Theory of Ops</vt:lpstr>
      <vt:lpstr>Scenario: Automated Self-Service Requests</vt:lpstr>
      <vt:lpstr>Demo:  IT as a Service: Portal, Service Catalog, Service Requests, AND Orchestrator Integration</vt:lpstr>
      <vt:lpstr>Release Management</vt:lpstr>
      <vt:lpstr>Demo:  RELEASE MANAGEMENT</vt:lpstr>
      <vt:lpstr>System Center Data Warehouse</vt:lpstr>
      <vt:lpstr>Demo:  System Center Data Warehouse</vt:lpstr>
      <vt:lpstr>Release Dates </vt:lpstr>
      <vt:lpstr>Related Content</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437</cp:revision>
  <dcterms:created xsi:type="dcterms:W3CDTF">2011-04-01T05:55:34Z</dcterms:created>
  <dcterms:modified xsi:type="dcterms:W3CDTF">2011-08-31T06:59:41Z</dcterms:modified>
</cp:coreProperties>
</file>