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79" r:id="rId2"/>
    <p:sldId id="306"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9" r:id="rId17"/>
    <p:sldId id="300" r:id="rId18"/>
    <p:sldId id="301" r:id="rId19"/>
    <p:sldId id="302" r:id="rId20"/>
    <p:sldId id="303" r:id="rId21"/>
    <p:sldId id="304" r:id="rId22"/>
    <p:sldId id="305" r:id="rId23"/>
    <p:sldId id="309" r:id="rId24"/>
    <p:sldId id="270" r:id="rId25"/>
    <p:sldId id="271"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9" d="100"/>
          <a:sy n="69" d="100"/>
        </p:scale>
        <p:origin x="-468" y="-330"/>
      </p:cViewPr>
      <p:guideLst>
        <p:guide orient="horz" pos="312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638335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3833717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5:04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914400" y="457200"/>
            <a:ext cx="4978400"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074937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63580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359088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a:xfrm>
            <a:off x="686421" y="4344026"/>
            <a:ext cx="5485158" cy="4114488"/>
          </a:xfrm>
          <a:prstGeom prst="rect">
            <a:avLst/>
          </a:prstGeom>
        </p:spPr>
        <p:txBody>
          <a:bodyPr lIns="89709" tIns="44854" rIns="89709" bIns="44854">
            <a:noAutofit/>
          </a:bodyPr>
          <a:lstStyle/>
          <a:p>
            <a:pPr marL="182838" indent="-182838" defTabSz="914154"/>
            <a:endParaRPr lang="en-US" sz="500" dirty="0">
              <a:latin typeface="Segoe"/>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635801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eaLnBrk="1" hangingPunct="1">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816806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eaLnBrk="1" hangingPunct="1">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816806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indent="0" eaLnBrk="1" hangingPunct="1">
              <a:buNone/>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3816806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3657600"/>
            <a:ext cx="7683914"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1823268"/>
            <a:ext cx="6994362" cy="1142621"/>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6" name="Subtitle 2"/>
          <p:cNvSpPr>
            <a:spLocks noGrp="1"/>
          </p:cNvSpPr>
          <p:nvPr>
            <p:ph type="subTitle" idx="1"/>
          </p:nvPr>
        </p:nvSpPr>
        <p:spPr>
          <a:xfrm>
            <a:off x="627623" y="3143250"/>
            <a:ext cx="6994363" cy="346249"/>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12618496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6" name="Picture 5"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descr="102679_TEMPLATE_16.9(1).jpg"/>
          <p:cNvPicPr>
            <a:picLocks noChangeAspect="1"/>
          </p:cNvPicPr>
          <p:nvPr userDrawn="1"/>
        </p:nvPicPr>
        <p:blipFill>
          <a:blip r:embed="rId14">
            <a:extLst>
              <a:ext uri="{BEBA8EAE-BF5A-486C-A8C5-ECC9F3942E4B}">
                <a14:imgProps xmlns:a14="http://schemas.microsoft.com/office/drawing/2010/main">
                  <a14:imgLayer r:embed="rId15">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16"/>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 id="2147483663" r:id="rId12"/>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notesSlide" Target="../notesSlides/notesSlide8.xml"/><Relationship Id="rId7"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2.emf"/><Relationship Id="rId5" Type="http://schemas.openxmlformats.org/officeDocument/2006/relationships/oleObject" Target="../embeddings/oleObject2.bin"/><Relationship Id="rId4" Type="http://schemas.openxmlformats.org/officeDocument/2006/relationships/image" Target="../media/image10.png"/><Relationship Id="rId9" Type="http://schemas.openxmlformats.org/officeDocument/2006/relationships/image" Target="../media/image14.png"/></Relationships>
</file>

<file path=ppt/slides/_rels/slide1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9.xml"/><Relationship Id="rId7"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5.emf"/><Relationship Id="rId5" Type="http://schemas.openxmlformats.org/officeDocument/2006/relationships/oleObject" Target="../embeddings/oleObject3.bin"/><Relationship Id="rId4" Type="http://schemas.openxmlformats.org/officeDocument/2006/relationships/image" Target="../media/image10.pn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hyperlink" Target="http://technet.microsoft.com/en-au" TargetMode="External"/><Relationship Id="rId10" Type="http://schemas.openxmlformats.org/officeDocument/2006/relationships/image" Target="../media/image2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4294967295"/>
          </p:nvPr>
        </p:nvSpPr>
        <p:spPr>
          <a:xfrm>
            <a:off x="423804" y="1201635"/>
            <a:ext cx="8216842" cy="1658147"/>
          </a:xfrm>
          <a:prstGeom prst="rect">
            <a:avLst/>
          </a:prstGeom>
        </p:spPr>
        <p:txBody>
          <a:bodyPr lIns="68589" tIns="34295" rIns="68589" bIns="34295">
            <a:normAutofit/>
          </a:bodyPr>
          <a:lstStyle/>
          <a:p>
            <a:pPr marL="342946" indent="-342946">
              <a:buFont typeface="+mj-lt"/>
              <a:buAutoNum type="arabicPeriod"/>
            </a:pPr>
            <a:r>
              <a:rPr lang="en-US" sz="1500" dirty="0">
                <a:solidFill>
                  <a:schemeClr val="tx1">
                    <a:lumMod val="50000"/>
                    <a:lumOff val="50000"/>
                  </a:schemeClr>
                </a:solidFill>
              </a:rPr>
              <a:t>Microsoft Online PowerShell Module for Windows</a:t>
            </a:r>
          </a:p>
          <a:p>
            <a:pPr marL="342946" indent="-342946">
              <a:buFont typeface="+mj-lt"/>
              <a:buAutoNum type="arabicPeriod"/>
            </a:pPr>
            <a:r>
              <a:rPr lang="en-US" sz="1500" dirty="0">
                <a:solidFill>
                  <a:schemeClr val="tx1">
                    <a:lumMod val="50000"/>
                    <a:lumOff val="50000"/>
                  </a:schemeClr>
                </a:solidFill>
              </a:rPr>
              <a:t>Connect to AD FS 2.0 and Microsoft Office 365</a:t>
            </a:r>
          </a:p>
          <a:p>
            <a:pPr marL="342946" indent="-342946">
              <a:buFont typeface="+mj-lt"/>
              <a:buAutoNum type="arabicPeriod"/>
            </a:pPr>
            <a:r>
              <a:rPr lang="en-US" sz="1500" dirty="0">
                <a:solidFill>
                  <a:schemeClr val="tx1">
                    <a:lumMod val="50000"/>
                    <a:lumOff val="50000"/>
                  </a:schemeClr>
                </a:solidFill>
              </a:rPr>
              <a:t>Add Domain (returns details for proof of ownership)</a:t>
            </a:r>
          </a:p>
          <a:p>
            <a:pPr marL="342946" indent="-342946">
              <a:buFont typeface="+mj-lt"/>
              <a:buAutoNum type="arabicPeriod"/>
            </a:pPr>
            <a:r>
              <a:rPr lang="en-US" sz="1500" dirty="0">
                <a:solidFill>
                  <a:schemeClr val="tx1">
                    <a:lumMod val="50000"/>
                    <a:lumOff val="50000"/>
                  </a:schemeClr>
                </a:solidFill>
              </a:rPr>
              <a:t>Add Domain</a:t>
            </a:r>
          </a:p>
          <a:p>
            <a:pPr marL="342946" indent="-342946">
              <a:buFont typeface="+mj-lt"/>
              <a:buAutoNum type="arabicPeriod"/>
            </a:pPr>
            <a:endParaRPr lang="en-US" sz="1500" dirty="0"/>
          </a:p>
        </p:txBody>
      </p:sp>
      <p:pic>
        <p:nvPicPr>
          <p:cNvPr id="36" name="Picture 35" descr="D:\Pennie's documents\Images for TechEd06\Shapes_and_Graphics\Internet Cloud\cloud illustration icon.png"/>
          <p:cNvPicPr>
            <a:picLocks noChangeAspect="1" noChangeArrowheads="1"/>
          </p:cNvPicPr>
          <p:nvPr/>
        </p:nvPicPr>
        <p:blipFill>
          <a:blip r:embed="rId3">
            <a:duotone>
              <a:prstClr val="black"/>
              <a:schemeClr val="accent6">
                <a:tint val="45000"/>
                <a:satMod val="400000"/>
              </a:schemeClr>
            </a:duotone>
          </a:blip>
          <a:srcRect/>
          <a:stretch>
            <a:fillRect/>
          </a:stretch>
        </p:blipFill>
        <p:spPr bwMode="auto">
          <a:xfrm>
            <a:off x="2993327" y="554479"/>
            <a:ext cx="8360475" cy="5331971"/>
          </a:xfrm>
          <a:prstGeom prst="rect">
            <a:avLst/>
          </a:prstGeom>
          <a:noFill/>
        </p:spPr>
      </p:pic>
      <p:sp>
        <p:nvSpPr>
          <p:cNvPr id="117" name="Rounded Rectangle 116"/>
          <p:cNvSpPr/>
          <p:nvPr/>
        </p:nvSpPr>
        <p:spPr bwMode="auto">
          <a:xfrm>
            <a:off x="7038195" y="2008937"/>
            <a:ext cx="1467755" cy="2259141"/>
          </a:xfrm>
          <a:prstGeom prst="roundRect">
            <a:avLst/>
          </a:prstGeom>
          <a:solidFill>
            <a:schemeClr val="tx1">
              <a:lumMod val="6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68582" tIns="34291" rIns="68582" bIns="34291" numCol="1" spcCol="0" rtlCol="0" anchor="ctr" anchorCtr="0" compatLnSpc="1">
            <a:prstTxWarp prst="textNoShape">
              <a:avLst/>
            </a:prstTxWarp>
          </a:bodyPr>
          <a:lstStyle/>
          <a:p>
            <a:pPr algn="ctr" defTabSz="685617"/>
            <a:endParaRPr lang="en-US" sz="1200" dirty="0">
              <a:solidFill>
                <a:schemeClr val="tx1"/>
              </a:solidFill>
            </a:endParaRPr>
          </a:p>
        </p:txBody>
      </p:sp>
      <p:sp>
        <p:nvSpPr>
          <p:cNvPr id="114" name="Rounded Rectangle 113"/>
          <p:cNvSpPr/>
          <p:nvPr/>
        </p:nvSpPr>
        <p:spPr bwMode="auto">
          <a:xfrm>
            <a:off x="457200" y="2345983"/>
            <a:ext cx="2514600" cy="2399663"/>
          </a:xfrm>
          <a:prstGeom prst="roundRect">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68582" tIns="34291" rIns="68582" bIns="34291" numCol="1" spcCol="0" rtlCol="0" anchor="ctr" anchorCtr="0" compatLnSpc="1">
            <a:prstTxWarp prst="textNoShape">
              <a:avLst/>
            </a:prstTxWarp>
          </a:bodyPr>
          <a:lstStyle/>
          <a:p>
            <a:pPr algn="ctr" defTabSz="685617"/>
            <a:endParaRPr lang="en-US" dirty="0">
              <a:solidFill>
                <a:schemeClr val="tx1"/>
              </a:solidFill>
            </a:endParaRPr>
          </a:p>
        </p:txBody>
      </p:sp>
      <p:sp>
        <p:nvSpPr>
          <p:cNvPr id="115" name="TextBox 114"/>
          <p:cNvSpPr txBox="1"/>
          <p:nvPr/>
        </p:nvSpPr>
        <p:spPr>
          <a:xfrm>
            <a:off x="685801" y="2546489"/>
            <a:ext cx="2057399" cy="169277"/>
          </a:xfrm>
          <a:prstGeom prst="rect">
            <a:avLst/>
          </a:prstGeom>
          <a:noFill/>
        </p:spPr>
        <p:txBody>
          <a:bodyPr wrap="square" lIns="0" tIns="0" rIns="0" bIns="0" rtlCol="0">
            <a:spAutoFit/>
          </a:bodyPr>
          <a:lstStyle/>
          <a:p>
            <a:pPr algn="ctr"/>
            <a:r>
              <a:rPr lang="en-US" sz="1100" b="1" dirty="0" err="1"/>
              <a:t>Contoso</a:t>
            </a:r>
            <a:r>
              <a:rPr lang="en-US" sz="1100" b="1" dirty="0"/>
              <a:t> customer premises</a:t>
            </a:r>
          </a:p>
        </p:txBody>
      </p:sp>
      <p:sp>
        <p:nvSpPr>
          <p:cNvPr id="4" name="Title 3"/>
          <p:cNvSpPr>
            <a:spLocks noGrp="1"/>
          </p:cNvSpPr>
          <p:nvPr>
            <p:ph type="title"/>
          </p:nvPr>
        </p:nvSpPr>
        <p:spPr/>
        <p:txBody>
          <a:bodyPr>
            <a:normAutofit/>
          </a:bodyPr>
          <a:lstStyle/>
          <a:p>
            <a:r>
              <a:rPr lang="en-US" dirty="0" smtClean="0"/>
              <a:t>Single Sign on Setup for New domains</a:t>
            </a:r>
            <a:endParaRPr lang="en-US" dirty="0"/>
          </a:p>
        </p:txBody>
      </p:sp>
      <p:sp>
        <p:nvSpPr>
          <p:cNvPr id="39" name="TextBox 38"/>
          <p:cNvSpPr txBox="1"/>
          <p:nvPr/>
        </p:nvSpPr>
        <p:spPr>
          <a:xfrm>
            <a:off x="7095299" y="2087676"/>
            <a:ext cx="1340730" cy="169277"/>
          </a:xfrm>
          <a:prstGeom prst="rect">
            <a:avLst/>
          </a:prstGeom>
          <a:noFill/>
        </p:spPr>
        <p:txBody>
          <a:bodyPr wrap="square" lIns="0" tIns="0" rIns="0" bIns="0" rtlCol="0">
            <a:spAutoFit/>
          </a:bodyPr>
          <a:lstStyle/>
          <a:p>
            <a:pPr algn="ctr"/>
            <a:r>
              <a:rPr lang="en-US" sz="1100" b="1" dirty="0"/>
              <a:t>Identity Services</a:t>
            </a:r>
          </a:p>
        </p:txBody>
      </p:sp>
      <p:sp>
        <p:nvSpPr>
          <p:cNvPr id="63" name="Rounded Rectangle 62"/>
          <p:cNvSpPr/>
          <p:nvPr/>
        </p:nvSpPr>
        <p:spPr>
          <a:xfrm>
            <a:off x="5830268" y="3580721"/>
            <a:ext cx="1090612" cy="500717"/>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24491" rtlCol="0" anchor="ctr"/>
          <a:lstStyle/>
          <a:p>
            <a:pPr algn="ctr"/>
            <a:r>
              <a:rPr lang="en-US" sz="900" dirty="0"/>
              <a:t>Provisioning</a:t>
            </a:r>
          </a:p>
          <a:p>
            <a:pPr algn="ctr"/>
            <a:r>
              <a:rPr lang="en-US" sz="900" dirty="0"/>
              <a:t>platform</a:t>
            </a:r>
          </a:p>
        </p:txBody>
      </p:sp>
      <p:sp>
        <p:nvSpPr>
          <p:cNvPr id="77" name="Rounded Rectangle 76"/>
          <p:cNvSpPr/>
          <p:nvPr/>
        </p:nvSpPr>
        <p:spPr>
          <a:xfrm>
            <a:off x="1676400" y="2940418"/>
            <a:ext cx="1143000" cy="571335"/>
          </a:xfrm>
          <a:prstGeom prst="roundRect">
            <a:avLst/>
          </a:prstGeom>
          <a:ln/>
        </p:spPr>
        <p:style>
          <a:lnRef idx="1">
            <a:schemeClr val="accent6"/>
          </a:lnRef>
          <a:fillRef idx="3">
            <a:schemeClr val="accent6"/>
          </a:fillRef>
          <a:effectRef idx="2">
            <a:schemeClr val="accent6"/>
          </a:effectRef>
          <a:fontRef idx="minor">
            <a:schemeClr val="lt1"/>
          </a:fontRef>
        </p:style>
        <p:txBody>
          <a:bodyPr lIns="0" tIns="0" rIns="0" bIns="24491" rtlCol="0" anchor="ctr"/>
          <a:lstStyle/>
          <a:p>
            <a:pPr algn="ctr"/>
            <a:r>
              <a:rPr lang="en-US" sz="900" dirty="0">
                <a:solidFill>
                  <a:schemeClr val="tx1"/>
                </a:solidFill>
              </a:rPr>
              <a:t>Active Directory Federation Server 2.0</a:t>
            </a:r>
          </a:p>
        </p:txBody>
      </p:sp>
      <p:cxnSp>
        <p:nvCxnSpPr>
          <p:cNvPr id="79" name="Elbow Connector 78"/>
          <p:cNvCxnSpPr>
            <a:endCxn id="77" idx="3"/>
          </p:cNvCxnSpPr>
          <p:nvPr/>
        </p:nvCxnSpPr>
        <p:spPr>
          <a:xfrm rot="10800000" flipV="1">
            <a:off x="2819402" y="2644156"/>
            <a:ext cx="4452157" cy="581930"/>
          </a:xfrm>
          <a:prstGeom prst="curvedConnector3">
            <a:avLst>
              <a:gd name="adj1" fmla="val 50000"/>
            </a:avLst>
          </a:prstGeom>
          <a:ln w="28575">
            <a:solidFill>
              <a:schemeClr val="bg2">
                <a:lumMod val="2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4089534" y="2773476"/>
            <a:ext cx="536822" cy="300086"/>
          </a:xfrm>
          <a:prstGeom prst="rect">
            <a:avLst/>
          </a:prstGeom>
        </p:spPr>
        <p:txBody>
          <a:bodyPr wrap="none" lIns="68584" tIns="34292" rIns="68584" bIns="34292">
            <a:spAutoFit/>
          </a:bodyPr>
          <a:lstStyle/>
          <a:p>
            <a:r>
              <a:rPr lang="en-US" sz="1500" b="1" dirty="0"/>
              <a:t>Trust</a:t>
            </a:r>
          </a:p>
        </p:txBody>
      </p:sp>
      <p:sp>
        <p:nvSpPr>
          <p:cNvPr id="61" name="Flowchart: Magnetic Disk 60"/>
          <p:cNvSpPr/>
          <p:nvPr/>
        </p:nvSpPr>
        <p:spPr bwMode="auto">
          <a:xfrm>
            <a:off x="7352359" y="3491491"/>
            <a:ext cx="812806" cy="675538"/>
          </a:xfrm>
          <a:prstGeom prst="flowChartMagneticDisk">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a:r>
              <a:rPr lang="en-US" sz="800" dirty="0"/>
              <a:t>Directory</a:t>
            </a:r>
          </a:p>
          <a:p>
            <a:pPr algn="ctr"/>
            <a:r>
              <a:rPr lang="en-US" sz="800" dirty="0"/>
              <a:t>Store</a:t>
            </a:r>
          </a:p>
        </p:txBody>
      </p:sp>
      <p:sp>
        <p:nvSpPr>
          <p:cNvPr id="125" name="Rounded Rectangle 124"/>
          <p:cNvSpPr/>
          <p:nvPr/>
        </p:nvSpPr>
        <p:spPr>
          <a:xfrm>
            <a:off x="5666593" y="2993889"/>
            <a:ext cx="1265558" cy="351088"/>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24491" rtlCol="0" anchor="ctr"/>
          <a:lstStyle/>
          <a:p>
            <a:pPr algn="ctr"/>
            <a:r>
              <a:rPr lang="en-US" sz="900" dirty="0">
                <a:solidFill>
                  <a:schemeClr val="tx1"/>
                </a:solidFill>
              </a:rPr>
              <a:t>Admin Portal/</a:t>
            </a:r>
          </a:p>
          <a:p>
            <a:pPr algn="ctr"/>
            <a:r>
              <a:rPr lang="en-US" sz="900" dirty="0">
                <a:solidFill>
                  <a:schemeClr val="tx1"/>
                </a:solidFill>
              </a:rPr>
              <a:t>PowerShell</a:t>
            </a:r>
          </a:p>
        </p:txBody>
      </p:sp>
      <p:cxnSp>
        <p:nvCxnSpPr>
          <p:cNvPr id="126" name="Elbow Connector 125"/>
          <p:cNvCxnSpPr>
            <a:stCxn id="125" idx="2"/>
            <a:endCxn id="63" idx="0"/>
          </p:cNvCxnSpPr>
          <p:nvPr/>
        </p:nvCxnSpPr>
        <p:spPr>
          <a:xfrm rot="16200000" flipH="1">
            <a:off x="6219601" y="3424748"/>
            <a:ext cx="235744" cy="76201"/>
          </a:xfrm>
          <a:prstGeom prst="curvedConnector3">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7231091" y="2383513"/>
            <a:ext cx="1111871" cy="987443"/>
          </a:xfrm>
          <a:prstGeom prst="roundRect">
            <a:avLst/>
          </a:prstGeom>
          <a:ln/>
        </p:spPr>
        <p:style>
          <a:lnRef idx="1">
            <a:schemeClr val="accent4"/>
          </a:lnRef>
          <a:fillRef idx="3">
            <a:schemeClr val="accent4"/>
          </a:fillRef>
          <a:effectRef idx="2">
            <a:schemeClr val="accent4"/>
          </a:effectRef>
          <a:fontRef idx="minor">
            <a:schemeClr val="lt1"/>
          </a:fontRef>
        </p:style>
        <p:txBody>
          <a:bodyPr lIns="0" tIns="0" rIns="0" bIns="24491" rtlCol="0" anchor="ctr"/>
          <a:lstStyle/>
          <a:p>
            <a:pPr algn="ctr"/>
            <a:r>
              <a:rPr lang="en-US" sz="900" dirty="0"/>
              <a:t>Authentication platform</a:t>
            </a:r>
          </a:p>
        </p:txBody>
      </p:sp>
      <p:cxnSp>
        <p:nvCxnSpPr>
          <p:cNvPr id="62" name="Elbow Connector 61"/>
          <p:cNvCxnSpPr>
            <a:stCxn id="63" idx="3"/>
            <a:endCxn id="61" idx="2"/>
          </p:cNvCxnSpPr>
          <p:nvPr/>
        </p:nvCxnSpPr>
        <p:spPr>
          <a:xfrm flipV="1">
            <a:off x="6920880" y="3829259"/>
            <a:ext cx="431480" cy="1820"/>
          </a:xfrm>
          <a:prstGeom prst="bentConnector3">
            <a:avLst>
              <a:gd name="adj1" fmla="val 50000"/>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2" name="Rounded Rectangle 81"/>
          <p:cNvSpPr/>
          <p:nvPr/>
        </p:nvSpPr>
        <p:spPr>
          <a:xfrm>
            <a:off x="1250063" y="4223980"/>
            <a:ext cx="1270829" cy="435446"/>
          </a:xfrm>
          <a:prstGeom prst="roundRect">
            <a:avLst/>
          </a:prstGeom>
          <a:ln/>
        </p:spPr>
        <p:style>
          <a:lnRef idx="1">
            <a:schemeClr val="accent6"/>
          </a:lnRef>
          <a:fillRef idx="3">
            <a:schemeClr val="accent6"/>
          </a:fillRef>
          <a:effectRef idx="2">
            <a:schemeClr val="accent6"/>
          </a:effectRef>
          <a:fontRef idx="minor">
            <a:schemeClr val="lt1"/>
          </a:fontRef>
        </p:style>
        <p:txBody>
          <a:bodyPr lIns="0" tIns="0" rIns="0" bIns="24491" rtlCol="0" anchor="ctr"/>
          <a:lstStyle/>
          <a:p>
            <a:pPr algn="ctr"/>
            <a:r>
              <a:rPr lang="en-US" sz="800" dirty="0">
                <a:solidFill>
                  <a:schemeClr val="tx1"/>
                </a:solidFill>
              </a:rPr>
              <a:t>MSOL PowerShell Module</a:t>
            </a:r>
          </a:p>
        </p:txBody>
      </p:sp>
      <p:sp>
        <p:nvSpPr>
          <p:cNvPr id="37" name="TextBox 36"/>
          <p:cNvSpPr txBox="1"/>
          <p:nvPr/>
        </p:nvSpPr>
        <p:spPr>
          <a:xfrm>
            <a:off x="5667285" y="1687627"/>
            <a:ext cx="2947524" cy="184666"/>
          </a:xfrm>
          <a:prstGeom prst="rect">
            <a:avLst/>
          </a:prstGeom>
          <a:noFill/>
        </p:spPr>
        <p:txBody>
          <a:bodyPr wrap="square" lIns="0" tIns="0" rIns="0" bIns="0" rtlCol="0">
            <a:spAutoFit/>
          </a:bodyPr>
          <a:lstStyle/>
          <a:p>
            <a:r>
              <a:rPr lang="en-US" sz="1200" b="1" dirty="0"/>
              <a:t>Microsoft Online Services</a:t>
            </a:r>
          </a:p>
        </p:txBody>
      </p:sp>
      <p:cxnSp>
        <p:nvCxnSpPr>
          <p:cNvPr id="8" name="Straight Arrow Connector 7"/>
          <p:cNvCxnSpPr>
            <a:stCxn id="82" idx="3"/>
            <a:endCxn id="63" idx="2"/>
          </p:cNvCxnSpPr>
          <p:nvPr/>
        </p:nvCxnSpPr>
        <p:spPr>
          <a:xfrm flipV="1">
            <a:off x="2520891" y="4081438"/>
            <a:ext cx="3854682" cy="360266"/>
          </a:xfrm>
          <a:prstGeom prst="curvedConnector2">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7"/>
          <p:cNvCxnSpPr>
            <a:stCxn id="82" idx="1"/>
            <a:endCxn id="77" idx="1"/>
          </p:cNvCxnSpPr>
          <p:nvPr/>
        </p:nvCxnSpPr>
        <p:spPr>
          <a:xfrm rot="10800000" flipH="1">
            <a:off x="1250062" y="3226085"/>
            <a:ext cx="426338" cy="1215618"/>
          </a:xfrm>
          <a:prstGeom prst="curvedConnector3">
            <a:avLst>
              <a:gd name="adj1" fmla="val -53619"/>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505201" y="4411839"/>
            <a:ext cx="656288" cy="192370"/>
          </a:xfrm>
          <a:prstGeom prst="rect">
            <a:avLst/>
          </a:prstGeom>
          <a:noFill/>
        </p:spPr>
        <p:txBody>
          <a:bodyPr wrap="none" lIns="68589" tIns="34295" rIns="68589" bIns="34295" rtlCol="0">
            <a:spAutoFit/>
          </a:bodyPr>
          <a:lstStyle/>
          <a:p>
            <a:r>
              <a:rPr lang="en-US" sz="800" dirty="0"/>
              <a:t>Add Domain</a:t>
            </a:r>
          </a:p>
        </p:txBody>
      </p:sp>
      <p:cxnSp>
        <p:nvCxnSpPr>
          <p:cNvPr id="22" name="Curved Connector 21"/>
          <p:cNvCxnSpPr>
            <a:stCxn id="63" idx="1"/>
            <a:endCxn id="82" idx="3"/>
          </p:cNvCxnSpPr>
          <p:nvPr/>
        </p:nvCxnSpPr>
        <p:spPr>
          <a:xfrm rot="10800000" flipV="1">
            <a:off x="2520891" y="3831079"/>
            <a:ext cx="3309376" cy="610625"/>
          </a:xfrm>
          <a:prstGeom prst="curvedConnector3">
            <a:avLst>
              <a:gd name="adj1" fmla="val 50000"/>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505201" y="3948292"/>
            <a:ext cx="520032" cy="315481"/>
          </a:xfrm>
          <a:prstGeom prst="rect">
            <a:avLst/>
          </a:prstGeom>
          <a:noFill/>
        </p:spPr>
        <p:txBody>
          <a:bodyPr wrap="none" lIns="68589" tIns="34295" rIns="68589" bIns="34295" rtlCol="0">
            <a:spAutoFit/>
          </a:bodyPr>
          <a:lstStyle/>
          <a:p>
            <a:r>
              <a:rPr lang="en-US" sz="800" dirty="0"/>
              <a:t>Required</a:t>
            </a:r>
          </a:p>
          <a:p>
            <a:r>
              <a:rPr lang="en-US" sz="800" dirty="0" err="1"/>
              <a:t>Cname</a:t>
            </a:r>
            <a:endParaRPr lang="en-US" sz="800" dirty="0"/>
          </a:p>
        </p:txBody>
      </p:sp>
      <p:sp>
        <p:nvSpPr>
          <p:cNvPr id="60" name="TextBox 59"/>
          <p:cNvSpPr txBox="1"/>
          <p:nvPr/>
        </p:nvSpPr>
        <p:spPr>
          <a:xfrm>
            <a:off x="440987" y="3429000"/>
            <a:ext cx="1783520" cy="623258"/>
          </a:xfrm>
          <a:prstGeom prst="rect">
            <a:avLst/>
          </a:prstGeom>
          <a:noFill/>
        </p:spPr>
        <p:txBody>
          <a:bodyPr wrap="none" lIns="68589" tIns="34295" rIns="68589" bIns="34295" rtlCol="0">
            <a:spAutoFit/>
          </a:bodyPr>
          <a:lstStyle/>
          <a:p>
            <a:r>
              <a:rPr lang="en-US" sz="900" dirty="0"/>
              <a:t>Add Trust</a:t>
            </a:r>
          </a:p>
          <a:p>
            <a:pPr marL="128605" indent="-128605">
              <a:buFontTx/>
              <a:buChar char="-"/>
            </a:pPr>
            <a:r>
              <a:rPr lang="en-US" sz="900" dirty="0"/>
              <a:t>Claim Rules</a:t>
            </a:r>
          </a:p>
          <a:p>
            <a:pPr marL="128605" indent="-128605">
              <a:buFontTx/>
              <a:buChar char="-"/>
            </a:pPr>
            <a:r>
              <a:rPr lang="en-US" sz="900" dirty="0"/>
              <a:t>User Source ID = AD </a:t>
            </a:r>
            <a:r>
              <a:rPr lang="en-US" sz="900" dirty="0" err="1"/>
              <a:t>ObjectGUID</a:t>
            </a:r>
            <a:endParaRPr lang="en-US" sz="900" dirty="0"/>
          </a:p>
          <a:p>
            <a:endParaRPr lang="en-US" sz="900" dirty="0"/>
          </a:p>
        </p:txBody>
      </p:sp>
      <p:sp>
        <p:nvSpPr>
          <p:cNvPr id="65" name="TextBox 64"/>
          <p:cNvSpPr txBox="1"/>
          <p:nvPr/>
        </p:nvSpPr>
        <p:spPr>
          <a:xfrm>
            <a:off x="3097376" y="4430826"/>
            <a:ext cx="1328267" cy="561702"/>
          </a:xfrm>
          <a:prstGeom prst="rect">
            <a:avLst/>
          </a:prstGeom>
          <a:noFill/>
        </p:spPr>
        <p:txBody>
          <a:bodyPr wrap="none" lIns="68589" tIns="34295" rIns="68589" bIns="34295" rtlCol="0">
            <a:spAutoFit/>
          </a:bodyPr>
          <a:lstStyle/>
          <a:p>
            <a:r>
              <a:rPr lang="en-US" sz="800" dirty="0"/>
              <a:t>Verify-Domain</a:t>
            </a:r>
          </a:p>
          <a:p>
            <a:pPr marL="128605" indent="-128605">
              <a:buFontTx/>
              <a:buChar char="-"/>
            </a:pPr>
            <a:r>
              <a:rPr lang="en-US" sz="800" dirty="0"/>
              <a:t>Active/</a:t>
            </a:r>
            <a:r>
              <a:rPr lang="en-US" sz="800" dirty="0" err="1"/>
              <a:t>Mex</a:t>
            </a:r>
            <a:r>
              <a:rPr lang="en-US" sz="800" dirty="0"/>
              <a:t>/Passive</a:t>
            </a:r>
          </a:p>
          <a:p>
            <a:pPr marL="128605" indent="-128605">
              <a:buFontTx/>
              <a:buChar char="-"/>
            </a:pPr>
            <a:r>
              <a:rPr lang="en-US" sz="800" dirty="0"/>
              <a:t>Token certs Current/Next</a:t>
            </a:r>
          </a:p>
          <a:p>
            <a:pPr marL="128605" indent="-128605">
              <a:buFontTx/>
              <a:buChar char="-"/>
            </a:pPr>
            <a:r>
              <a:rPr lang="en-US" sz="800" dirty="0"/>
              <a:t>Brand URI </a:t>
            </a:r>
            <a:r>
              <a:rPr lang="en-US" sz="800" dirty="0" err="1"/>
              <a:t>etc</a:t>
            </a:r>
            <a:endParaRPr lang="en-US" sz="800" dirty="0"/>
          </a:p>
        </p:txBody>
      </p:sp>
      <p:cxnSp>
        <p:nvCxnSpPr>
          <p:cNvPr id="66" name="Straight Arrow Connector 7"/>
          <p:cNvCxnSpPr>
            <a:stCxn id="63" idx="3"/>
            <a:endCxn id="46" idx="1"/>
          </p:cNvCxnSpPr>
          <p:nvPr/>
        </p:nvCxnSpPr>
        <p:spPr>
          <a:xfrm flipV="1">
            <a:off x="6920880" y="2877235"/>
            <a:ext cx="310211" cy="953845"/>
          </a:xfrm>
          <a:prstGeom prst="curvedConnector3">
            <a:avLst>
              <a:gd name="adj1" fmla="val 50000"/>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6729040" y="3344977"/>
            <a:ext cx="484766" cy="207759"/>
          </a:xfrm>
          <a:prstGeom prst="rect">
            <a:avLst/>
          </a:prstGeom>
          <a:noFill/>
        </p:spPr>
        <p:txBody>
          <a:bodyPr wrap="none" lIns="68589" tIns="34295" rIns="68589" bIns="34295" rtlCol="0">
            <a:spAutoFit/>
          </a:bodyPr>
          <a:lstStyle/>
          <a:p>
            <a:r>
              <a:rPr lang="en-US" sz="900" dirty="0"/>
              <a:t>Update</a:t>
            </a:r>
          </a:p>
        </p:txBody>
      </p:sp>
      <p:cxnSp>
        <p:nvCxnSpPr>
          <p:cNvPr id="64" name="Straight Arrow Connector 7"/>
          <p:cNvCxnSpPr>
            <a:stCxn id="82" idx="3"/>
            <a:endCxn id="63" idx="2"/>
          </p:cNvCxnSpPr>
          <p:nvPr/>
        </p:nvCxnSpPr>
        <p:spPr>
          <a:xfrm flipV="1">
            <a:off x="2520891" y="4081438"/>
            <a:ext cx="3854682" cy="360266"/>
          </a:xfrm>
          <a:prstGeom prst="curvedConnector2">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2858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500"/>
                            </p:stCondLst>
                            <p:childTnLst>
                              <p:par>
                                <p:cTn id="23" presetID="22" presetClass="entr" presetSubtype="2"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5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22"/>
                                        </p:tgtEl>
                                        <p:attrNameLst>
                                          <p:attrName>style.visibility</p:attrName>
                                        </p:attrNameLst>
                                      </p:cBhvr>
                                      <p:to>
                                        <p:strVal val="hidden"/>
                                      </p:to>
                                    </p:set>
                                  </p:childTnLst>
                                </p:cTn>
                              </p:par>
                              <p:par>
                                <p:cTn id="33" presetID="1" presetClass="exit" presetSubtype="0" fill="hold" grpId="1" nodeType="withEffect">
                                  <p:stCondLst>
                                    <p:cond delay="0"/>
                                  </p:stCondLst>
                                  <p:childTnLst>
                                    <p:set>
                                      <p:cBhvr>
                                        <p:cTn id="34" dur="1" fill="hold">
                                          <p:stCondLst>
                                            <p:cond delay="0"/>
                                          </p:stCondLst>
                                        </p:cTn>
                                        <p:tgtEl>
                                          <p:spTgt spid="5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8"/>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20"/>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7">
                                            <p:txEl>
                                              <p:pRg st="3" end="3"/>
                                            </p:txEl>
                                          </p:spTgt>
                                        </p:tgtEl>
                                        <p:attrNameLst>
                                          <p:attrName>style.visibility</p:attrName>
                                        </p:attrNameLst>
                                      </p:cBhvr>
                                      <p:to>
                                        <p:strVal val="visible"/>
                                      </p:to>
                                    </p:set>
                                  </p:childTnLst>
                                </p:cTn>
                              </p:par>
                              <p:par>
                                <p:cTn id="41" presetID="22" presetClass="entr" presetSubtype="4"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down)">
                                      <p:cBhvr>
                                        <p:cTn id="43" dur="500"/>
                                        <p:tgtEl>
                                          <p:spTgt spid="48"/>
                                        </p:tgtEl>
                                      </p:cBhvr>
                                    </p:animEffect>
                                  </p:childTnLst>
                                </p:cTn>
                              </p:par>
                              <p:par>
                                <p:cTn id="44" presetID="1" presetClass="entr" presetSubtype="0" fill="hold" grpId="0" nodeType="withEffect">
                                  <p:stCondLst>
                                    <p:cond delay="0"/>
                                  </p:stCondLst>
                                  <p:childTnLst>
                                    <p:set>
                                      <p:cBhvr>
                                        <p:cTn id="45" dur="1" fill="hold">
                                          <p:stCondLst>
                                            <p:cond delay="0"/>
                                          </p:stCondLst>
                                        </p:cTn>
                                        <p:tgtEl>
                                          <p:spTgt spid="60"/>
                                        </p:tgtEl>
                                        <p:attrNameLst>
                                          <p:attrName>style.visibility</p:attrName>
                                        </p:attrNameLst>
                                      </p:cBhvr>
                                      <p:to>
                                        <p:strVal val="visible"/>
                                      </p:to>
                                    </p:set>
                                  </p:childTnLst>
                                </p:cTn>
                              </p:par>
                            </p:childTnLst>
                          </p:cTn>
                        </p:par>
                        <p:par>
                          <p:cTn id="46" fill="hold">
                            <p:stCondLst>
                              <p:cond delay="500"/>
                            </p:stCondLst>
                            <p:childTnLst>
                              <p:par>
                                <p:cTn id="47" presetID="22" presetClass="entr" presetSubtype="8"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Effect transition="in" filter="wipe(left)">
                                      <p:cBhvr>
                                        <p:cTn id="49" dur="500"/>
                                        <p:tgtEl>
                                          <p:spTgt spid="64"/>
                                        </p:tgtEl>
                                      </p:cBhvr>
                                    </p:animEffect>
                                  </p:childTnLst>
                                </p:cTn>
                              </p:par>
                              <p:par>
                                <p:cTn id="50" presetID="1"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childTnLst>
                                </p:cTn>
                              </p:par>
                            </p:childTnLst>
                          </p:cTn>
                        </p:par>
                        <p:par>
                          <p:cTn id="52" fill="hold">
                            <p:stCondLst>
                              <p:cond delay="1000"/>
                            </p:stCondLst>
                            <p:childTnLst>
                              <p:par>
                                <p:cTn id="53" presetID="22" presetClass="entr" presetSubtype="4"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wipe(down)">
                                      <p:cBhvr>
                                        <p:cTn id="55" dur="500"/>
                                        <p:tgtEl>
                                          <p:spTgt spid="66"/>
                                        </p:tgtEl>
                                      </p:cBhvr>
                                    </p:animEffect>
                                  </p:childTnLst>
                                </p:cTn>
                              </p:par>
                              <p:par>
                                <p:cTn id="56" presetID="1" presetClass="entr" presetSubtype="0" fill="hold" grpId="0" nodeType="withEffect">
                                  <p:stCondLst>
                                    <p:cond delay="0"/>
                                  </p:stCondLst>
                                  <p:childTnLst>
                                    <p:set>
                                      <p:cBhvr>
                                        <p:cTn id="57" dur="1" fill="hold">
                                          <p:stCondLst>
                                            <p:cond delay="0"/>
                                          </p:stCondLst>
                                        </p:cTn>
                                        <p:tgtEl>
                                          <p:spTgt spid="6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xit" presetSubtype="0" fill="hold" grpId="1" nodeType="clickEffect">
                                  <p:stCondLst>
                                    <p:cond delay="0"/>
                                  </p:stCondLst>
                                  <p:childTnLst>
                                    <p:set>
                                      <p:cBhvr>
                                        <p:cTn id="61" dur="1" fill="hold">
                                          <p:stCondLst>
                                            <p:cond delay="0"/>
                                          </p:stCondLst>
                                        </p:cTn>
                                        <p:tgtEl>
                                          <p:spTgt spid="60"/>
                                        </p:tgtEl>
                                        <p:attrNameLst>
                                          <p:attrName>style.visibility</p:attrName>
                                        </p:attrNameLst>
                                      </p:cBhvr>
                                      <p:to>
                                        <p:strVal val="hidden"/>
                                      </p:to>
                                    </p:set>
                                  </p:childTnLst>
                                </p:cTn>
                              </p:par>
                              <p:par>
                                <p:cTn id="62" presetID="1" presetClass="exit" presetSubtype="0" fill="hold" nodeType="withEffect">
                                  <p:stCondLst>
                                    <p:cond delay="0"/>
                                  </p:stCondLst>
                                  <p:childTnLst>
                                    <p:set>
                                      <p:cBhvr>
                                        <p:cTn id="63" dur="1" fill="hold">
                                          <p:stCondLst>
                                            <p:cond delay="0"/>
                                          </p:stCondLst>
                                        </p:cTn>
                                        <p:tgtEl>
                                          <p:spTgt spid="48"/>
                                        </p:tgtEl>
                                        <p:attrNameLst>
                                          <p:attrName>style.visibility</p:attrName>
                                        </p:attrNameLst>
                                      </p:cBhvr>
                                      <p:to>
                                        <p:strVal val="hidden"/>
                                      </p:to>
                                    </p:set>
                                  </p:childTnLst>
                                </p:cTn>
                              </p:par>
                              <p:par>
                                <p:cTn id="64" presetID="1" presetClass="exit" presetSubtype="0" fill="hold" nodeType="withEffect">
                                  <p:stCondLst>
                                    <p:cond delay="0"/>
                                  </p:stCondLst>
                                  <p:childTnLst>
                                    <p:set>
                                      <p:cBhvr>
                                        <p:cTn id="65" dur="1" fill="hold">
                                          <p:stCondLst>
                                            <p:cond delay="0"/>
                                          </p:stCondLst>
                                        </p:cTn>
                                        <p:tgtEl>
                                          <p:spTgt spid="66"/>
                                        </p:tgtEl>
                                        <p:attrNameLst>
                                          <p:attrName>style.visibility</p:attrName>
                                        </p:attrNameLst>
                                      </p:cBhvr>
                                      <p:to>
                                        <p:strVal val="hidden"/>
                                      </p:to>
                                    </p:set>
                                  </p:childTnLst>
                                </p:cTn>
                              </p:par>
                              <p:par>
                                <p:cTn id="66" presetID="1" presetClass="exit" presetSubtype="0" fill="hold" grpId="1" nodeType="withEffect">
                                  <p:stCondLst>
                                    <p:cond delay="0"/>
                                  </p:stCondLst>
                                  <p:childTnLst>
                                    <p:set>
                                      <p:cBhvr>
                                        <p:cTn id="67" dur="1" fill="hold">
                                          <p:stCondLst>
                                            <p:cond delay="0"/>
                                          </p:stCondLst>
                                        </p:cTn>
                                        <p:tgtEl>
                                          <p:spTgt spid="67"/>
                                        </p:tgtEl>
                                        <p:attrNameLst>
                                          <p:attrName>style.visibility</p:attrName>
                                        </p:attrNameLst>
                                      </p:cBhvr>
                                      <p:to>
                                        <p:strVal val="hidden"/>
                                      </p:to>
                                    </p:set>
                                  </p:childTnLst>
                                </p:cTn>
                              </p:par>
                              <p:par>
                                <p:cTn id="68" presetID="1" presetClass="exit" presetSubtype="0" fill="hold" nodeType="withEffect">
                                  <p:stCondLst>
                                    <p:cond delay="0"/>
                                  </p:stCondLst>
                                  <p:childTnLst>
                                    <p:set>
                                      <p:cBhvr>
                                        <p:cTn id="69" dur="1" fill="hold">
                                          <p:stCondLst>
                                            <p:cond delay="0"/>
                                          </p:stCondLst>
                                        </p:cTn>
                                        <p:tgtEl>
                                          <p:spTgt spid="64"/>
                                        </p:tgtEl>
                                        <p:attrNameLst>
                                          <p:attrName>style.visibility</p:attrName>
                                        </p:attrNameLst>
                                      </p:cBhvr>
                                      <p:to>
                                        <p:strVal val="hidden"/>
                                      </p:to>
                                    </p:set>
                                  </p:childTnLst>
                                </p:cTn>
                              </p:par>
                              <p:par>
                                <p:cTn id="70" presetID="1" presetClass="exit" presetSubtype="0" fill="hold" grpId="1" nodeType="withEffect">
                                  <p:stCondLst>
                                    <p:cond delay="0"/>
                                  </p:stCondLst>
                                  <p:childTnLst>
                                    <p:set>
                                      <p:cBhvr>
                                        <p:cTn id="71" dur="1" fill="hold">
                                          <p:stCondLst>
                                            <p:cond delay="0"/>
                                          </p:stCondLst>
                                        </p:cTn>
                                        <p:tgtEl>
                                          <p:spTgt spid="65"/>
                                        </p:tgtEl>
                                        <p:attrNameLst>
                                          <p:attrName>style.visibility</p:attrName>
                                        </p:attrNameLst>
                                      </p:cBhvr>
                                      <p:to>
                                        <p:strVal val="hidden"/>
                                      </p:to>
                                    </p:set>
                                  </p:childTnLst>
                                </p:cTn>
                              </p:par>
                            </p:childTnLst>
                          </p:cTn>
                        </p:par>
                        <p:par>
                          <p:cTn id="72" fill="hold">
                            <p:stCondLst>
                              <p:cond delay="0"/>
                            </p:stCondLst>
                            <p:childTnLst>
                              <p:par>
                                <p:cTn id="73" presetID="22" presetClass="entr" presetSubtype="2" fill="hold" nodeType="afterEffect">
                                  <p:stCondLst>
                                    <p:cond delay="0"/>
                                  </p:stCondLst>
                                  <p:childTnLst>
                                    <p:set>
                                      <p:cBhvr>
                                        <p:cTn id="74" dur="1" fill="hold">
                                          <p:stCondLst>
                                            <p:cond delay="0"/>
                                          </p:stCondLst>
                                        </p:cTn>
                                        <p:tgtEl>
                                          <p:spTgt spid="79"/>
                                        </p:tgtEl>
                                        <p:attrNameLst>
                                          <p:attrName>style.visibility</p:attrName>
                                        </p:attrNameLst>
                                      </p:cBhvr>
                                      <p:to>
                                        <p:strVal val="visible"/>
                                      </p:to>
                                    </p:set>
                                    <p:animEffect transition="in" filter="wipe(right)">
                                      <p:cBhvr>
                                        <p:cTn id="75" dur="500"/>
                                        <p:tgtEl>
                                          <p:spTgt spid="79"/>
                                        </p:tgtEl>
                                      </p:cBhvr>
                                    </p:animEffect>
                                  </p:childTnLst>
                                </p:cTn>
                              </p:par>
                              <p:par>
                                <p:cTn id="76" presetID="1" presetClass="entr" presetSubtype="0"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80" grpId="0"/>
      <p:bldP spid="20" grpId="0"/>
      <p:bldP spid="20" grpId="1"/>
      <p:bldP spid="59" grpId="0"/>
      <p:bldP spid="59" grpId="1"/>
      <p:bldP spid="60" grpId="0"/>
      <p:bldP spid="60" grpId="1"/>
      <p:bldP spid="65" grpId="0"/>
      <p:bldP spid="65" grpId="1"/>
      <p:bldP spid="67" grpId="0"/>
      <p:bldP spid="67"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Single Sign Operations</a:t>
            </a:r>
            <a:endParaRPr lang="en-US" dirty="0"/>
          </a:p>
        </p:txBody>
      </p:sp>
      <p:sp>
        <p:nvSpPr>
          <p:cNvPr id="6" name="Text Placeholder 5"/>
          <p:cNvSpPr>
            <a:spLocks noGrp="1"/>
          </p:cNvSpPr>
          <p:nvPr>
            <p:ph type="body" sz="quarter" idx="4294967295"/>
          </p:nvPr>
        </p:nvSpPr>
        <p:spPr>
          <a:xfrm>
            <a:off x="389436" y="1307603"/>
            <a:ext cx="8143004" cy="3280371"/>
          </a:xfrm>
          <a:prstGeom prst="rect">
            <a:avLst/>
          </a:prstGeom>
        </p:spPr>
        <p:txBody>
          <a:bodyPr lIns="68589" tIns="34295" rIns="68589" bIns="34295">
            <a:normAutofit lnSpcReduction="10000"/>
          </a:bodyPr>
          <a:lstStyle/>
          <a:p>
            <a:r>
              <a:rPr lang="en-US" sz="2400" dirty="0" smtClean="0">
                <a:solidFill>
                  <a:schemeClr val="tx1">
                    <a:lumMod val="50000"/>
                    <a:lumOff val="50000"/>
                  </a:schemeClr>
                </a:solidFill>
              </a:rPr>
              <a:t>Add a Sub domain for Single Sign On</a:t>
            </a:r>
          </a:p>
          <a:p>
            <a:r>
              <a:rPr lang="en-US" sz="2400" dirty="0" smtClean="0">
                <a:solidFill>
                  <a:schemeClr val="tx1">
                    <a:lumMod val="50000"/>
                    <a:lumOff val="50000"/>
                  </a:schemeClr>
                </a:solidFill>
              </a:rPr>
              <a:t>Convert a domain to Single Sign On</a:t>
            </a:r>
          </a:p>
          <a:p>
            <a:pPr lvl="1"/>
            <a:r>
              <a:rPr lang="en-US" sz="1800" dirty="0" smtClean="0">
                <a:solidFill>
                  <a:schemeClr val="tx1">
                    <a:lumMod val="50000"/>
                    <a:lumOff val="50000"/>
                  </a:schemeClr>
                </a:solidFill>
              </a:rPr>
              <a:t>Used to convert a Standard domain to Single Sign on</a:t>
            </a:r>
          </a:p>
          <a:p>
            <a:r>
              <a:rPr lang="en-US" sz="2400" dirty="0" smtClean="0">
                <a:solidFill>
                  <a:schemeClr val="tx1">
                    <a:lumMod val="50000"/>
                    <a:lumOff val="50000"/>
                  </a:schemeClr>
                </a:solidFill>
              </a:rPr>
              <a:t>Convert a domain from Single Sign on to Standard</a:t>
            </a:r>
          </a:p>
          <a:p>
            <a:pPr lvl="1"/>
            <a:r>
              <a:rPr lang="en-US" sz="1800" dirty="0" smtClean="0">
                <a:solidFill>
                  <a:schemeClr val="tx1">
                    <a:lumMod val="50000"/>
                    <a:lumOff val="50000"/>
                  </a:schemeClr>
                </a:solidFill>
              </a:rPr>
              <a:t>Should be used with caution, may require users to get a new password.</a:t>
            </a:r>
          </a:p>
          <a:p>
            <a:r>
              <a:rPr lang="en-US" sz="2400" dirty="0" smtClean="0">
                <a:solidFill>
                  <a:schemeClr val="tx1">
                    <a:lumMod val="50000"/>
                    <a:lumOff val="50000"/>
                  </a:schemeClr>
                </a:solidFill>
              </a:rPr>
              <a:t>Get Properties of a domain configured for Single Sign on</a:t>
            </a:r>
          </a:p>
          <a:p>
            <a:pPr lvl="1"/>
            <a:r>
              <a:rPr lang="en-US" sz="1800" dirty="0" smtClean="0">
                <a:solidFill>
                  <a:schemeClr val="tx1">
                    <a:lumMod val="50000"/>
                    <a:lumOff val="50000"/>
                  </a:schemeClr>
                </a:solidFill>
              </a:rPr>
              <a:t>Useful for trouble shooting/verification</a:t>
            </a:r>
          </a:p>
          <a:p>
            <a:r>
              <a:rPr lang="en-US" sz="2400" dirty="0" smtClean="0">
                <a:solidFill>
                  <a:schemeClr val="tx1">
                    <a:lumMod val="50000"/>
                    <a:lumOff val="50000"/>
                  </a:schemeClr>
                </a:solidFill>
              </a:rPr>
              <a:t>Update Properties for a Single Sign on Domain</a:t>
            </a:r>
          </a:p>
          <a:p>
            <a:pPr lvl="1"/>
            <a:r>
              <a:rPr lang="en-US" sz="1800" dirty="0" smtClean="0">
                <a:solidFill>
                  <a:schemeClr val="tx1">
                    <a:lumMod val="50000"/>
                    <a:lumOff val="50000"/>
                  </a:schemeClr>
                </a:solidFill>
              </a:rPr>
              <a:t>Required when items change such as Token signing certs</a:t>
            </a:r>
          </a:p>
        </p:txBody>
      </p:sp>
    </p:spTree>
    <p:extLst>
      <p:ext uri="{BB962C8B-B14F-4D97-AF65-F5344CB8AC3E}">
        <p14:creationId xmlns:p14="http://schemas.microsoft.com/office/powerpoint/2010/main" val="97222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p:txBody>
          <a:bodyPr/>
          <a:lstStyle/>
          <a:p>
            <a:endParaRPr lang="en-US"/>
          </a:p>
        </p:txBody>
      </p:sp>
      <p:sp>
        <p:nvSpPr>
          <p:cNvPr id="4" name="Title 3"/>
          <p:cNvSpPr>
            <a:spLocks noGrp="1"/>
          </p:cNvSpPr>
          <p:nvPr>
            <p:ph type="ctrTitle"/>
          </p:nvPr>
        </p:nvSpPr>
        <p:spPr/>
        <p:txBody>
          <a:bodyPr/>
          <a:lstStyle/>
          <a:p>
            <a:r>
              <a:rPr lang="en-US" smtClean="0"/>
              <a:t>DEMO: Federation Tool</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6409508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p:cNvSpPr>
            <a:spLocks noGrp="1"/>
          </p:cNvSpPr>
          <p:nvPr>
            <p:ph type="title"/>
          </p:nvPr>
        </p:nvSpPr>
        <p:spPr>
          <a:xfrm>
            <a:off x="457200" y="-20538"/>
            <a:ext cx="8229600" cy="857250"/>
          </a:xfrm>
        </p:spPr>
        <p:txBody>
          <a:bodyPr>
            <a:normAutofit/>
          </a:bodyPr>
          <a:lstStyle/>
          <a:p>
            <a:r>
              <a:rPr lang="en-US" sz="2700" dirty="0"/>
              <a:t>Identity Federation</a:t>
            </a:r>
            <a:br>
              <a:rPr lang="en-US" sz="2700" dirty="0"/>
            </a:br>
            <a:r>
              <a:rPr lang="en-US" sz="1800" dirty="0">
                <a:solidFill>
                  <a:srgbClr val="FFC000"/>
                </a:solidFill>
              </a:rPr>
              <a:t>Authentication flow (Passive/Web profile)</a:t>
            </a:r>
          </a:p>
        </p:txBody>
      </p:sp>
      <p:pic>
        <p:nvPicPr>
          <p:cNvPr id="27" name="Rectangle 2049"/>
          <p:cNvPicPr>
            <a:picLocks noChangeAspect="1" noChangeArrowheads="1"/>
          </p:cNvPicPr>
          <p:nvPr/>
        </p:nvPicPr>
        <p:blipFill>
          <a:blip r:embed="rId4" cstate="print"/>
          <a:srcRect/>
          <a:stretch>
            <a:fillRect/>
          </a:stretch>
        </p:blipFill>
        <p:spPr bwMode="auto">
          <a:xfrm>
            <a:off x="3556691" y="2026702"/>
            <a:ext cx="2706688" cy="1662113"/>
          </a:xfrm>
          <a:prstGeom prst="rect">
            <a:avLst/>
          </a:prstGeom>
          <a:noFill/>
          <a:ln w="9525">
            <a:noFill/>
            <a:miter lim="800000"/>
            <a:headEnd/>
            <a:tailEnd/>
          </a:ln>
        </p:spPr>
      </p:pic>
      <p:sp>
        <p:nvSpPr>
          <p:cNvPr id="28" name="Rectangle 27"/>
          <p:cNvSpPr>
            <a:spLocks noChangeArrowheads="1"/>
          </p:cNvSpPr>
          <p:nvPr/>
        </p:nvSpPr>
        <p:spPr bwMode="auto">
          <a:xfrm>
            <a:off x="767454" y="1207558"/>
            <a:ext cx="3251200" cy="3308408"/>
          </a:xfrm>
          <a:prstGeom prst="rect">
            <a:avLst/>
          </a:prstGeom>
          <a:solidFill>
            <a:schemeClr val="accent6">
              <a:lumMod val="20000"/>
              <a:lumOff val="80000"/>
            </a:schemeClr>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endParaRPr lang="en-US" dirty="0">
              <a:solidFill>
                <a:srgbClr val="FFFFFF"/>
              </a:solidFill>
              <a:effectLst>
                <a:outerShdw blurRad="38100" dist="38100" dir="2700000" algn="tl">
                  <a:srgbClr val="000000"/>
                </a:outerShdw>
              </a:effectLst>
              <a:cs typeface="+mn-cs"/>
            </a:endParaRPr>
          </a:p>
        </p:txBody>
      </p:sp>
      <p:sp>
        <p:nvSpPr>
          <p:cNvPr id="29" name="Rectangle 28"/>
          <p:cNvSpPr>
            <a:spLocks noChangeArrowheads="1"/>
          </p:cNvSpPr>
          <p:nvPr/>
        </p:nvSpPr>
        <p:spPr bwMode="auto">
          <a:xfrm>
            <a:off x="5306116" y="1207558"/>
            <a:ext cx="3251200" cy="3308408"/>
          </a:xfrm>
          <a:prstGeom prst="rect">
            <a:avLst/>
          </a:prstGeom>
          <a:solidFill>
            <a:schemeClr val="accent1">
              <a:lumMod val="20000"/>
              <a:lumOff val="80000"/>
            </a:schemeClr>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endParaRPr lang="en-US" dirty="0">
              <a:solidFill>
                <a:schemeClr val="bg1"/>
              </a:solidFill>
              <a:effectLst>
                <a:outerShdw blurRad="38100" dist="38100" dir="2700000" algn="tl">
                  <a:srgbClr val="000000"/>
                </a:outerShdw>
              </a:effectLst>
              <a:cs typeface="+mn-cs"/>
            </a:endParaRPr>
          </a:p>
        </p:txBody>
      </p:sp>
      <p:graphicFrame>
        <p:nvGraphicFramePr>
          <p:cNvPr id="30" name="Object 7"/>
          <p:cNvGraphicFramePr>
            <a:graphicFrameLocks noChangeAspect="1"/>
          </p:cNvGraphicFramePr>
          <p:nvPr>
            <p:extLst>
              <p:ext uri="{D42A27DB-BD31-4B8C-83A1-F6EECF244321}">
                <p14:modId xmlns:p14="http://schemas.microsoft.com/office/powerpoint/2010/main" val="607350569"/>
              </p:ext>
            </p:extLst>
          </p:nvPr>
        </p:nvGraphicFramePr>
        <p:xfrm>
          <a:off x="251520" y="835074"/>
          <a:ext cx="7693025" cy="3680892"/>
        </p:xfrm>
        <a:graphic>
          <a:graphicData uri="http://schemas.openxmlformats.org/presentationml/2006/ole">
            <mc:AlternateContent xmlns:mc="http://schemas.openxmlformats.org/markup-compatibility/2006">
              <mc:Choice xmlns:v="urn:schemas-microsoft-com:vml" Requires="v">
                <p:oleObj spid="_x0000_s1035" name="Visio" r:id="rId5" imgW="7544813" imgH="5096790" progId="Visio.Drawing.11">
                  <p:embed/>
                </p:oleObj>
              </mc:Choice>
              <mc:Fallback>
                <p:oleObj name="Visio" r:id="rId5" imgW="7544813" imgH="5096790" progId="Visio.Drawing.11">
                  <p:embed/>
                  <p:pic>
                    <p:nvPicPr>
                      <p:cNvPr id="0" name=""/>
                      <p:cNvPicPr>
                        <a:picLocks noChangeAspect="1" noChangeArrowheads="1"/>
                      </p:cNvPicPr>
                      <p:nvPr/>
                    </p:nvPicPr>
                    <p:blipFill>
                      <a:blip r:embed="rId6"/>
                      <a:srcRect/>
                      <a:stretch>
                        <a:fillRect/>
                      </a:stretch>
                    </p:blipFill>
                    <p:spPr bwMode="auto">
                      <a:xfrm>
                        <a:off x="251520" y="835074"/>
                        <a:ext cx="7693025" cy="3680892"/>
                      </a:xfrm>
                      <a:prstGeom prst="rect">
                        <a:avLst/>
                      </a:prstGeom>
                      <a:noFill/>
                      <a:ln>
                        <a:noFill/>
                      </a:ln>
                      <a:effectLst/>
                      <a:extLst/>
                    </p:spPr>
                  </p:pic>
                </p:oleObj>
              </mc:Fallback>
            </mc:AlternateContent>
          </a:graphicData>
        </a:graphic>
      </p:graphicFrame>
      <p:sp>
        <p:nvSpPr>
          <p:cNvPr id="31" name="Rectangle 30"/>
          <p:cNvSpPr>
            <a:spLocks noChangeArrowheads="1"/>
          </p:cNvSpPr>
          <p:nvPr/>
        </p:nvSpPr>
        <p:spPr bwMode="auto">
          <a:xfrm>
            <a:off x="767454" y="817033"/>
            <a:ext cx="3251200" cy="394097"/>
          </a:xfrm>
          <a:prstGeom prst="rect">
            <a:avLst/>
          </a:prstGeom>
          <a:solidFill>
            <a:srgbClr val="00B050"/>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r>
              <a:rPr lang="en-US" dirty="0" smtClean="0">
                <a:solidFill>
                  <a:srgbClr val="FFFFFF"/>
                </a:solidFill>
                <a:effectLst>
                  <a:outerShdw blurRad="38100" dist="38100" dir="2700000" algn="tl">
                    <a:srgbClr val="000000"/>
                  </a:outerShdw>
                </a:effectLst>
                <a:cs typeface="+mn-cs"/>
              </a:rPr>
              <a:t>Customer</a:t>
            </a:r>
            <a:endParaRPr lang="en-US" dirty="0">
              <a:solidFill>
                <a:srgbClr val="FFFFFF"/>
              </a:solidFill>
              <a:effectLst>
                <a:outerShdw blurRad="38100" dist="38100" dir="2700000" algn="tl">
                  <a:srgbClr val="000000"/>
                </a:outerShdw>
              </a:effectLst>
              <a:cs typeface="+mn-cs"/>
            </a:endParaRPr>
          </a:p>
        </p:txBody>
      </p:sp>
      <p:sp>
        <p:nvSpPr>
          <p:cNvPr id="32" name="Rectangle 31"/>
          <p:cNvSpPr>
            <a:spLocks noChangeArrowheads="1"/>
          </p:cNvSpPr>
          <p:nvPr/>
        </p:nvSpPr>
        <p:spPr bwMode="auto">
          <a:xfrm>
            <a:off x="5306116" y="817033"/>
            <a:ext cx="3251200" cy="394097"/>
          </a:xfrm>
          <a:prstGeom prst="rect">
            <a:avLst/>
          </a:prstGeom>
          <a:solidFill>
            <a:srgbClr val="0070C0"/>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r>
              <a:rPr lang="en-US" dirty="0" smtClean="0">
                <a:solidFill>
                  <a:srgbClr val="FFFFFF"/>
                </a:solidFill>
                <a:effectLst>
                  <a:outerShdw blurRad="38100" dist="38100" dir="2700000" algn="tl">
                    <a:srgbClr val="000000"/>
                  </a:outerShdw>
                </a:effectLst>
                <a:cs typeface="+mn-cs"/>
              </a:rPr>
              <a:t>Microsoft Online Services</a:t>
            </a:r>
            <a:endParaRPr lang="en-US" dirty="0">
              <a:solidFill>
                <a:srgbClr val="FFFFFF"/>
              </a:solidFill>
              <a:effectLst>
                <a:outerShdw blurRad="38100" dist="38100" dir="2700000" algn="tl">
                  <a:srgbClr val="000000"/>
                </a:outerShdw>
              </a:effectLst>
              <a:cs typeface="+mn-cs"/>
            </a:endParaRPr>
          </a:p>
        </p:txBody>
      </p:sp>
      <p:sp>
        <p:nvSpPr>
          <p:cNvPr id="2" name="TextBox 1"/>
          <p:cNvSpPr txBox="1"/>
          <p:nvPr/>
        </p:nvSpPr>
        <p:spPr>
          <a:xfrm>
            <a:off x="3111376" y="1474442"/>
            <a:ext cx="715453"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User </a:t>
            </a:r>
          </a:p>
          <a:p>
            <a:pPr algn="ctr"/>
            <a:r>
              <a:rPr lang="en-US" sz="1100" dirty="0">
                <a:gradFill>
                  <a:gsLst>
                    <a:gs pos="0">
                      <a:schemeClr val="tx1"/>
                    </a:gs>
                    <a:gs pos="86000">
                      <a:schemeClr val="tx1"/>
                    </a:gs>
                  </a:gsLst>
                  <a:lin ang="5400000" scaled="0"/>
                </a:gradFill>
              </a:rPr>
              <a:t>Source ID</a:t>
            </a:r>
          </a:p>
        </p:txBody>
      </p:sp>
      <p:pic>
        <p:nvPicPr>
          <p:cNvPr id="33" name="Rectangle 513032"/>
          <p:cNvPicPr>
            <a:picLocks noChangeAspect="1" noChangeArrowheads="1"/>
          </p:cNvPicPr>
          <p:nvPr/>
        </p:nvPicPr>
        <p:blipFill>
          <a:blip r:embed="rId7" cstate="print">
            <a:clrChange>
              <a:clrFrom>
                <a:srgbClr val="08369A"/>
              </a:clrFrom>
              <a:clrTo>
                <a:srgbClr val="08369A">
                  <a:alpha val="0"/>
                </a:srgbClr>
              </a:clrTo>
            </a:clrChange>
          </a:blip>
          <a:srcRect/>
          <a:stretch>
            <a:fillRect/>
          </a:stretch>
        </p:blipFill>
        <p:spPr bwMode="auto">
          <a:xfrm>
            <a:off x="2258121" y="3817590"/>
            <a:ext cx="504825" cy="400050"/>
          </a:xfrm>
          <a:prstGeom prst="rect">
            <a:avLst/>
          </a:prstGeom>
          <a:noFill/>
          <a:ln w="9525">
            <a:noFill/>
            <a:miter lim="800000"/>
            <a:headEnd/>
            <a:tailEnd/>
          </a:ln>
        </p:spPr>
      </p:pic>
      <p:sp>
        <p:nvSpPr>
          <p:cNvPr id="5" name="TextBox 4"/>
          <p:cNvSpPr txBox="1"/>
          <p:nvPr/>
        </p:nvSpPr>
        <p:spPr>
          <a:xfrm>
            <a:off x="3299516" y="2626192"/>
            <a:ext cx="904753" cy="346259"/>
          </a:xfrm>
          <a:prstGeom prst="rect">
            <a:avLst/>
          </a:prstGeom>
        </p:spPr>
        <p:style>
          <a:lnRef idx="1">
            <a:schemeClr val="accent1"/>
          </a:lnRef>
          <a:fillRef idx="3">
            <a:schemeClr val="accent1"/>
          </a:fillRef>
          <a:effectRef idx="2">
            <a:schemeClr val="accent1"/>
          </a:effectRef>
          <a:fontRef idx="minor">
            <a:schemeClr val="lt1"/>
          </a:fontRef>
        </p:style>
        <p:txBody>
          <a:bodyPr wrap="none" lIns="68589" tIns="34295" rIns="68589" bIns="34295" rtlCol="0">
            <a:spAutoFit/>
          </a:bodyPr>
          <a:lstStyle/>
          <a:p>
            <a:r>
              <a:rPr lang="en-US" sz="600" dirty="0"/>
              <a:t>Logon (SAML 1.1) Token</a:t>
            </a:r>
          </a:p>
          <a:p>
            <a:r>
              <a:rPr lang="en-US" sz="600" dirty="0" err="1"/>
              <a:t>UPN:user@contoso.com</a:t>
            </a:r>
            <a:endParaRPr lang="en-US" sz="600" dirty="0"/>
          </a:p>
          <a:p>
            <a:r>
              <a:rPr lang="en-US" sz="600" dirty="0"/>
              <a:t>Source User ID: ABC123</a:t>
            </a:r>
          </a:p>
        </p:txBody>
      </p:sp>
      <p:sp>
        <p:nvSpPr>
          <p:cNvPr id="46" name="TextBox 45"/>
          <p:cNvSpPr txBox="1"/>
          <p:nvPr/>
        </p:nvSpPr>
        <p:spPr>
          <a:xfrm>
            <a:off x="6652316" y="3188941"/>
            <a:ext cx="904753" cy="346259"/>
          </a:xfrm>
          <a:prstGeom prst="rect">
            <a:avLst/>
          </a:prstGeom>
        </p:spPr>
        <p:style>
          <a:lnRef idx="1">
            <a:schemeClr val="accent2"/>
          </a:lnRef>
          <a:fillRef idx="3">
            <a:schemeClr val="accent2"/>
          </a:fillRef>
          <a:effectRef idx="2">
            <a:schemeClr val="accent2"/>
          </a:effectRef>
          <a:fontRef idx="minor">
            <a:schemeClr val="lt1"/>
          </a:fontRef>
        </p:style>
        <p:txBody>
          <a:bodyPr wrap="none" lIns="68589" tIns="34295" rIns="68589" bIns="34295" rtlCol="0">
            <a:spAutoFit/>
          </a:bodyPr>
          <a:lstStyle/>
          <a:p>
            <a:r>
              <a:rPr lang="en-US" sz="600" dirty="0" err="1"/>
              <a:t>Auth</a:t>
            </a:r>
            <a:r>
              <a:rPr lang="en-US" sz="600" dirty="0"/>
              <a:t> Token</a:t>
            </a:r>
          </a:p>
          <a:p>
            <a:r>
              <a:rPr lang="en-US" sz="600" dirty="0" err="1"/>
              <a:t>UPN:user@contoso.com</a:t>
            </a:r>
            <a:endParaRPr lang="en-US" sz="600" dirty="0"/>
          </a:p>
          <a:p>
            <a:r>
              <a:rPr lang="en-US" sz="600" dirty="0"/>
              <a:t>Unique ID: 254729</a:t>
            </a:r>
          </a:p>
        </p:txBody>
      </p:sp>
    </p:spTree>
    <p:extLst>
      <p:ext uri="{BB962C8B-B14F-4D97-AF65-F5344CB8AC3E}">
        <p14:creationId xmlns:p14="http://schemas.microsoft.com/office/powerpoint/2010/main" val="3940069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0.00069 0.03655 L 0.11441 0.04835 C 0.13889 0.05112 0.17483 0.0502 0.21215 0.0465 C 0.25486 0.0421 0.28871 0.03562 0.3125 0.02776 L 0.42552 -0.0074 " pathEditMode="relative" rAng="-263220" ptsTypes="FffFF">
                                      <p:cBhvr>
                                        <p:cTn id="6" dur="2000" fill="hold"/>
                                        <p:tgtEl>
                                          <p:spTgt spid="33"/>
                                        </p:tgtEl>
                                        <p:attrNameLst>
                                          <p:attrName>ppt_x</p:attrName>
                                          <p:attrName>ppt_y</p:attrName>
                                        </p:attrNameLst>
                                      </p:cBhvr>
                                      <p:rCtr x="21319" y="-625"/>
                                    </p:animMotion>
                                  </p:childTnLst>
                                </p:cTn>
                              </p:par>
                            </p:childTnLst>
                          </p:cTn>
                        </p:par>
                      </p:childTnLst>
                    </p:cTn>
                  </p:par>
                  <p:par>
                    <p:cTn id="7" fill="hold">
                      <p:stCondLst>
                        <p:cond delay="indefinite"/>
                      </p:stCondLst>
                      <p:childTnLst>
                        <p:par>
                          <p:cTn id="8" fill="hold">
                            <p:stCondLst>
                              <p:cond delay="0"/>
                            </p:stCondLst>
                            <p:childTnLst>
                              <p:par>
                                <p:cTn id="9" presetID="37" presetClass="path" presetSubtype="0" accel="50000" decel="50000" fill="hold" nodeType="clickEffect">
                                  <p:stCondLst>
                                    <p:cond delay="0"/>
                                  </p:stCondLst>
                                  <p:childTnLst>
                                    <p:animMotion origin="layout" path="M 0.00069 0.03979 L 0.07465 0.04326 C 0.08871 0.05228 0.16233 0.04927 0.1842 0.04927 C 0.2092 0.04927 0.30417 0.03377 0.31823 0.02475 L 0.42344 -0.00416 " pathEditMode="relative" rAng="0" ptsTypes="FffFF">
                                      <p:cBhvr>
                                        <p:cTn id="10" dur="2000" spd="-100000" fill="hold"/>
                                        <p:tgtEl>
                                          <p:spTgt spid="33"/>
                                        </p:tgtEl>
                                        <p:attrNameLst>
                                          <p:attrName>ppt_x</p:attrName>
                                          <p:attrName>ppt_y</p:attrName>
                                        </p:attrNameLst>
                                      </p:cBhvr>
                                      <p:rCtr x="21128" y="-1573"/>
                                    </p:animMotion>
                                  </p:childTnLst>
                                </p:cTn>
                              </p:par>
                            </p:childTnLst>
                          </p:cTn>
                        </p:par>
                      </p:childTnLst>
                    </p:cTn>
                  </p:par>
                  <p:par>
                    <p:cTn id="11" fill="hold">
                      <p:stCondLst>
                        <p:cond delay="indefinite"/>
                      </p:stCondLst>
                      <p:childTnLst>
                        <p:par>
                          <p:cTn id="12" fill="hold">
                            <p:stCondLst>
                              <p:cond delay="0"/>
                            </p:stCondLst>
                            <p:childTnLst>
                              <p:par>
                                <p:cTn id="13" presetID="37" presetClass="path" presetSubtype="0" accel="50000" decel="50000" fill="hold" nodeType="clickEffect">
                                  <p:stCondLst>
                                    <p:cond delay="0"/>
                                  </p:stCondLst>
                                  <p:childTnLst>
                                    <p:animMotion origin="layout" path="M 1.38889E-6 0.04233 L 0.12691 -0.00624 C 0.15469 -0.01665 0.19444 -0.034 0.23472 -0.0532 C 0.28073 -0.07795 0.31667 -0.09947 0.34184 -0.11497 L 0.4618 -0.19338 " pathEditMode="relative" rAng="-1257797" ptsTypes="FffFF">
                                      <p:cBhvr>
                                        <p:cTn id="14" dur="2000" fill="hold"/>
                                        <p:tgtEl>
                                          <p:spTgt spid="33"/>
                                        </p:tgtEl>
                                        <p:attrNameLst>
                                          <p:attrName>ppt_x</p:attrName>
                                          <p:attrName>ppt_y</p:attrName>
                                        </p:attrNameLst>
                                      </p:cBhvr>
                                      <p:rCtr x="23385" y="-10756"/>
                                    </p:animMotion>
                                  </p:childTnLst>
                                </p:cTn>
                              </p:par>
                            </p:childTnLst>
                          </p:cTn>
                        </p:par>
                      </p:childTnLst>
                    </p:cTn>
                  </p:par>
                  <p:par>
                    <p:cTn id="15" fill="hold">
                      <p:stCondLst>
                        <p:cond delay="indefinite"/>
                      </p:stCondLst>
                      <p:childTnLst>
                        <p:par>
                          <p:cTn id="16" fill="hold">
                            <p:stCondLst>
                              <p:cond delay="0"/>
                            </p:stCondLst>
                            <p:childTnLst>
                              <p:par>
                                <p:cTn id="17" presetID="0" presetClass="path" presetSubtype="0" accel="50000" decel="50000" fill="hold" nodeType="clickEffect">
                                  <p:stCondLst>
                                    <p:cond delay="0"/>
                                  </p:stCondLst>
                                  <p:childTnLst>
                                    <p:animMotion origin="layout" path="M 0.00347 0.03979 C 0.01927 0.03863 0.0408 0.0236 0.05642 0.01897 C 0.07847 0.01319 0.10989 -0.00116 0.13733 -0.00879 C 0.15816 -0.01411 0.19444 -0.03932 0.21302 -0.04464 C 0.2559 -0.06384 0.33333 -0.11126 0.36597 -0.12699 C 0.37048 -0.13093 0.40382 -0.14966 0.40677 -0.15591 C 0.41667 -0.16817 0.4526 -0.18552 0.45989 -0.19523 " pathEditMode="relative" rAng="0" ptsTypes="fffffff">
                                      <p:cBhvr>
                                        <p:cTn id="18" dur="2000" spd="-100000" fill="hold"/>
                                        <p:tgtEl>
                                          <p:spTgt spid="33"/>
                                        </p:tgtEl>
                                        <p:attrNameLst>
                                          <p:attrName>ppt_x</p:attrName>
                                          <p:attrName>ppt_y</p:attrName>
                                        </p:attrNameLst>
                                      </p:cBhvr>
                                      <p:rCtr x="22813" y="-11751"/>
                                    </p:animMotion>
                                  </p:childTnLst>
                                </p:cTn>
                              </p:par>
                            </p:childTnLst>
                          </p:cTn>
                        </p:par>
                      </p:childTnLst>
                    </p:cTn>
                  </p:par>
                  <p:par>
                    <p:cTn id="19" fill="hold">
                      <p:stCondLst>
                        <p:cond delay="indefinite"/>
                      </p:stCondLst>
                      <p:childTnLst>
                        <p:par>
                          <p:cTn id="20" fill="hold">
                            <p:stCondLst>
                              <p:cond delay="0"/>
                            </p:stCondLst>
                            <p:childTnLst>
                              <p:par>
                                <p:cTn id="21" presetID="58" presetClass="path" presetSubtype="0" accel="50000" decel="50000" fill="hold" nodeType="clickEffect">
                                  <p:stCondLst>
                                    <p:cond delay="0"/>
                                  </p:stCondLst>
                                  <p:childTnLst>
                                    <p:animMotion origin="layout" path="M 0.06701 -0.29262 L 0.06875 -0.19685 C 0.06944 -0.17719 0.06632 -0.14989 0.06076 -0.12005 C 0.05451 -0.08744 0.0467 -0.06222 0.03871 -0.04557 L 0.00191 0.03609 " pathEditMode="relative" rAng="891054" ptsTypes="FffFF">
                                      <p:cBhvr>
                                        <p:cTn id="22" dur="2000" spd="-100000" fill="hold"/>
                                        <p:tgtEl>
                                          <p:spTgt spid="33"/>
                                        </p:tgtEl>
                                        <p:attrNameLst>
                                          <p:attrName>ppt_x</p:attrName>
                                          <p:attrName>ppt_y</p:attrName>
                                        </p:attrNameLst>
                                      </p:cBhvr>
                                      <p:rCtr x="-1944" y="16886"/>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58" presetClass="path" presetSubtype="0" accel="50000" decel="50000" fill="hold" nodeType="clickEffect">
                                  <p:stCondLst>
                                    <p:cond delay="0"/>
                                  </p:stCondLst>
                                  <p:childTnLst>
                                    <p:animMotion origin="layout" path="M 0.06684 -0.28684 L 0.0691 -0.22924 C 0.06805 -0.20773 0.0684 -0.17095 0.06684 -0.15822 C 0.06545 -0.14087 0.06354 -0.13833 0.06076 -0.12468 C 0.05434 -0.0923 0.05851 -0.0923 0.05035 -0.07587 L 0.00156 0.03632 " pathEditMode="relative" rAng="0" ptsTypes="FfafFF">
                                      <p:cBhvr>
                                        <p:cTn id="30" dur="2000" fill="hold"/>
                                        <p:tgtEl>
                                          <p:spTgt spid="33"/>
                                        </p:tgtEl>
                                        <p:attrNameLst>
                                          <p:attrName>ppt_x</p:attrName>
                                          <p:attrName>ppt_y</p:attrName>
                                        </p:attrNameLst>
                                      </p:cBhvr>
                                      <p:rCtr x="-3160" y="16146"/>
                                    </p:animMotion>
                                  </p:childTnLst>
                                </p:cTn>
                              </p:par>
                              <p:par>
                                <p:cTn id="31" presetID="58" presetClass="path" presetSubtype="0" accel="50000" decel="50000" fill="hold" grpId="0" nodeType="withEffect">
                                  <p:stCondLst>
                                    <p:cond delay="0"/>
                                  </p:stCondLst>
                                  <p:childTnLst>
                                    <p:animMotion origin="layout" path="M -0.00763 0.03076 L 0.0007 0.12028 C 0.00261 0.13879 0.00122 0.16609 -0.00486 0.19269 C -0.01059 0.22253 -0.01857 0.24705 -0.02708 0.26116 L -0.06736 0.33495 " pathEditMode="relative" rAng="878882" ptsTypes="FffFF">
                                      <p:cBhvr>
                                        <p:cTn id="32" dur="2000" fill="hold"/>
                                        <p:tgtEl>
                                          <p:spTgt spid="5"/>
                                        </p:tgtEl>
                                        <p:attrNameLst>
                                          <p:attrName>ppt_x</p:attrName>
                                          <p:attrName>ppt_y</p:attrName>
                                        </p:attrNameLst>
                                      </p:cBhvr>
                                      <p:rCtr x="-1337" y="15776"/>
                                    </p:animMotion>
                                  </p:childTnLst>
                                </p:cTn>
                              </p:par>
                            </p:childTnLst>
                          </p:cTn>
                        </p:par>
                      </p:childTnLst>
                    </p:cTn>
                  </p:par>
                  <p:par>
                    <p:cTn id="33" fill="hold">
                      <p:stCondLst>
                        <p:cond delay="indefinite"/>
                      </p:stCondLst>
                      <p:childTnLst>
                        <p:par>
                          <p:cTn id="34" fill="hold">
                            <p:stCondLst>
                              <p:cond delay="0"/>
                            </p:stCondLst>
                            <p:childTnLst>
                              <p:par>
                                <p:cTn id="35" presetID="37" presetClass="path" presetSubtype="0" accel="50000" decel="50000" fill="hold" nodeType="clickEffect">
                                  <p:stCondLst>
                                    <p:cond delay="0"/>
                                  </p:stCondLst>
                                  <p:childTnLst>
                                    <p:animMotion origin="layout" path="M 0.00191 0.03609 L 0.12934 -0.00393 C 0.15625 -0.01133 0.19479 -0.02845 0.23489 -0.04765 C 0.28038 -0.07032 0.31545 -0.09137 0.3401 -0.10872 L 0.45625 -0.18991 " pathEditMode="relative" rAng="-1226508" ptsTypes="FffFF">
                                      <p:cBhvr>
                                        <p:cTn id="36" dur="2000" fill="hold"/>
                                        <p:tgtEl>
                                          <p:spTgt spid="33"/>
                                        </p:tgtEl>
                                        <p:attrNameLst>
                                          <p:attrName>ppt_x</p:attrName>
                                          <p:attrName>ppt_y</p:attrName>
                                        </p:attrNameLst>
                                      </p:cBhvr>
                                      <p:rCtr x="23108" y="-9901"/>
                                    </p:animMotion>
                                  </p:childTnLst>
                                </p:cTn>
                              </p:par>
                              <p:par>
                                <p:cTn id="37" presetID="37" presetClass="path" presetSubtype="0" accel="50000" decel="50000" fill="hold" grpId="2" nodeType="withEffect">
                                  <p:stCondLst>
                                    <p:cond delay="0"/>
                                  </p:stCondLst>
                                  <p:childTnLst>
                                    <p:animMotion origin="layout" path="M -0.06718 0.33495 L 0.05921 0.31112 C 0.08612 0.3065 0.12362 0.29192 0.16129 0.27203 C 0.20452 0.24936 0.2375 0.22669 0.25938 0.20541 L 0.36407 0.10779 " pathEditMode="relative" rAng="-1291740" ptsTypes="FffFF">
                                      <p:cBhvr>
                                        <p:cTn id="38" dur="2000" fill="hold"/>
                                        <p:tgtEl>
                                          <p:spTgt spid="5"/>
                                        </p:tgtEl>
                                        <p:attrNameLst>
                                          <p:attrName>ppt_x</p:attrName>
                                          <p:attrName>ppt_y</p:attrName>
                                        </p:attrNameLst>
                                      </p:cBhvr>
                                      <p:rCtr x="22292" y="-8883"/>
                                    </p:animMotion>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3" nodeType="clickEffect">
                                  <p:stCondLst>
                                    <p:cond delay="0"/>
                                  </p:stCondLst>
                                  <p:childTnLst>
                                    <p:set>
                                      <p:cBhvr>
                                        <p:cTn id="42" dur="1" fill="hold">
                                          <p:stCondLst>
                                            <p:cond delay="0"/>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37" presetClass="path" presetSubtype="0" accel="50000" decel="50000" fill="hold" nodeType="clickEffect">
                                  <p:stCondLst>
                                    <p:cond delay="0"/>
                                  </p:stCondLst>
                                  <p:childTnLst>
                                    <p:animMotion origin="layout" path="M -0.00017 0.03886 L 0.12517 -0.00185 C 0.15312 -0.00786 0.19375 -0.02452 0.23212 -0.0458 C 0.27621 -0.07009 0.30781 -0.08767 0.33385 -0.10618 L 0.45729 -0.19061 " pathEditMode="relative" rAng="0" ptsTypes="FffFF">
                                      <p:cBhvr>
                                        <p:cTn id="50" dur="2000" spd="-100000" fill="hold"/>
                                        <p:tgtEl>
                                          <p:spTgt spid="33"/>
                                        </p:tgtEl>
                                        <p:attrNameLst>
                                          <p:attrName>ppt_x</p:attrName>
                                          <p:attrName>ppt_y</p:attrName>
                                        </p:attrNameLst>
                                      </p:cBhvr>
                                      <p:rCtr x="22865" y="-11474"/>
                                    </p:animMotion>
                                  </p:childTnLst>
                                </p:cTn>
                              </p:par>
                              <p:par>
                                <p:cTn id="51" presetID="37" presetClass="path" presetSubtype="0" accel="50000" decel="50000" fill="hold" grpId="1" nodeType="withEffect">
                                  <p:stCondLst>
                                    <p:cond delay="0"/>
                                  </p:stCondLst>
                                  <p:childTnLst>
                                    <p:animMotion origin="layout" path="M -0.43385 0.22708 L -0.30746 0.20278 C -0.28108 0.19861 -0.24444 0.1838 -0.20625 0.16389 C -0.16267 0.14144 -0.12969 0.11829 -0.10798 0.09699 L -0.0033 -0.00069 " pathEditMode="relative" rAng="-1291740" ptsTypes="FffFF">
                                      <p:cBhvr>
                                        <p:cTn id="52" dur="2000" spd="-100000" fill="hold"/>
                                        <p:tgtEl>
                                          <p:spTgt spid="46"/>
                                        </p:tgtEl>
                                        <p:attrNameLst>
                                          <p:attrName>ppt_x</p:attrName>
                                          <p:attrName>ppt_y</p:attrName>
                                        </p:attrNameLst>
                                      </p:cBhvr>
                                      <p:rCtr x="22257" y="-8912"/>
                                    </p:animMotion>
                                  </p:childTnLst>
                                </p:cTn>
                              </p:par>
                            </p:childTnLst>
                          </p:cTn>
                        </p:par>
                      </p:childTnLst>
                    </p:cTn>
                  </p:par>
                  <p:par>
                    <p:cTn id="53" fill="hold">
                      <p:stCondLst>
                        <p:cond delay="indefinite"/>
                      </p:stCondLst>
                      <p:childTnLst>
                        <p:par>
                          <p:cTn id="54" fill="hold">
                            <p:stCondLst>
                              <p:cond delay="0"/>
                            </p:stCondLst>
                            <p:childTnLst>
                              <p:par>
                                <p:cTn id="55" presetID="37" presetClass="path" presetSubtype="0" accel="50000" decel="50000" fill="hold" nodeType="clickEffect">
                                  <p:stCondLst>
                                    <p:cond delay="0"/>
                                  </p:stCondLst>
                                  <p:childTnLst>
                                    <p:animMotion origin="layout" path="M 0.00191 0.03608 L 0.11372 0.04395 C 0.1375 0.04626 0.17257 0.04441 0.20868 0.04048 C 0.25017 0.03469 0.28316 0.02799 0.30573 0.01989 L 0.41615 -0.01573 " pathEditMode="relative" rAng="-322260" ptsTypes="FffFF">
                                      <p:cBhvr>
                                        <p:cTn id="56" dur="2000" fill="hold"/>
                                        <p:tgtEl>
                                          <p:spTgt spid="33"/>
                                        </p:tgtEl>
                                        <p:attrNameLst>
                                          <p:attrName>ppt_x</p:attrName>
                                          <p:attrName>ppt_y</p:attrName>
                                        </p:attrNameLst>
                                      </p:cBhvr>
                                      <p:rCtr x="20816" y="-1087"/>
                                    </p:animMotion>
                                  </p:childTnLst>
                                </p:cTn>
                              </p:par>
                              <p:par>
                                <p:cTn id="57" presetID="37" presetClass="path" presetSubtype="0" accel="50000" decel="50000" fill="hold" grpId="2" nodeType="withEffect">
                                  <p:stCondLst>
                                    <p:cond delay="0"/>
                                  </p:stCondLst>
                                  <p:childTnLst>
                                    <p:animMotion origin="layout" path="M -0.43386 0.22569 L -0.32709 0.22639 C -0.30538 0.22754 -0.27205 0.22523 -0.23733 0.22176 C -0.19775 0.21574 -0.16702 0.21042 -0.14531 0.20324 L -0.03976 0.17546 " pathEditMode="relative" rAng="-322758" ptsTypes="FffFF">
                                      <p:cBhvr>
                                        <p:cTn id="58" dur="2000" fill="hold"/>
                                        <p:tgtEl>
                                          <p:spTgt spid="46"/>
                                        </p:tgtEl>
                                        <p:attrNameLst>
                                          <p:attrName>ppt_x</p:attrName>
                                          <p:attrName>ppt_y</p:attrName>
                                        </p:attrNameLst>
                                      </p:cBhvr>
                                      <p:rCtr x="19774" y="-14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46" grpId="0" animBg="1"/>
      <p:bldP spid="46" grpId="1" animBg="1"/>
      <p:bldP spid="46" grpId="2"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p:cNvSpPr>
            <a:spLocks noGrp="1"/>
          </p:cNvSpPr>
          <p:nvPr>
            <p:ph type="title"/>
          </p:nvPr>
        </p:nvSpPr>
        <p:spPr>
          <a:xfrm>
            <a:off x="457200" y="51470"/>
            <a:ext cx="8229600" cy="857250"/>
          </a:xfrm>
        </p:spPr>
        <p:txBody>
          <a:bodyPr>
            <a:normAutofit/>
          </a:bodyPr>
          <a:lstStyle/>
          <a:p>
            <a:r>
              <a:rPr lang="en-US" sz="2700" dirty="0"/>
              <a:t>Identity Federation</a:t>
            </a:r>
            <a:br>
              <a:rPr lang="en-US" sz="2700" dirty="0"/>
            </a:br>
            <a:r>
              <a:rPr lang="en-US" sz="1800" dirty="0">
                <a:solidFill>
                  <a:srgbClr val="FFC000"/>
                </a:solidFill>
              </a:rPr>
              <a:t>Authentication flow (MEX/Rich Client Profile)</a:t>
            </a:r>
          </a:p>
        </p:txBody>
      </p:sp>
      <p:pic>
        <p:nvPicPr>
          <p:cNvPr id="27" name="Rectangle 2049"/>
          <p:cNvPicPr>
            <a:picLocks noChangeAspect="1" noChangeArrowheads="1"/>
          </p:cNvPicPr>
          <p:nvPr/>
        </p:nvPicPr>
        <p:blipFill>
          <a:blip r:embed="rId4" cstate="print"/>
          <a:srcRect/>
          <a:stretch>
            <a:fillRect/>
          </a:stretch>
        </p:blipFill>
        <p:spPr bwMode="auto">
          <a:xfrm>
            <a:off x="3556691" y="2053227"/>
            <a:ext cx="2706688" cy="1662113"/>
          </a:xfrm>
          <a:prstGeom prst="rect">
            <a:avLst/>
          </a:prstGeom>
          <a:noFill/>
          <a:ln w="9525">
            <a:noFill/>
            <a:miter lim="800000"/>
            <a:headEnd/>
            <a:tailEnd/>
          </a:ln>
        </p:spPr>
      </p:pic>
      <p:sp>
        <p:nvSpPr>
          <p:cNvPr id="28" name="Rectangle 27"/>
          <p:cNvSpPr>
            <a:spLocks noChangeArrowheads="1"/>
          </p:cNvSpPr>
          <p:nvPr/>
        </p:nvSpPr>
        <p:spPr bwMode="auto">
          <a:xfrm>
            <a:off x="767454" y="1234083"/>
            <a:ext cx="3251200" cy="3281883"/>
          </a:xfrm>
          <a:prstGeom prst="rect">
            <a:avLst/>
          </a:prstGeom>
          <a:solidFill>
            <a:schemeClr val="accent6">
              <a:lumMod val="20000"/>
              <a:lumOff val="80000"/>
            </a:schemeClr>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endParaRPr lang="en-US" dirty="0">
              <a:solidFill>
                <a:srgbClr val="FFFFFF"/>
              </a:solidFill>
              <a:effectLst>
                <a:outerShdw blurRad="38100" dist="38100" dir="2700000" algn="tl">
                  <a:srgbClr val="000000"/>
                </a:outerShdw>
              </a:effectLst>
              <a:cs typeface="+mn-cs"/>
            </a:endParaRPr>
          </a:p>
        </p:txBody>
      </p:sp>
      <p:sp>
        <p:nvSpPr>
          <p:cNvPr id="29" name="Rectangle 28"/>
          <p:cNvSpPr>
            <a:spLocks noChangeArrowheads="1"/>
          </p:cNvSpPr>
          <p:nvPr/>
        </p:nvSpPr>
        <p:spPr bwMode="auto">
          <a:xfrm>
            <a:off x="5306116" y="1234083"/>
            <a:ext cx="3251200" cy="3281883"/>
          </a:xfrm>
          <a:prstGeom prst="rect">
            <a:avLst/>
          </a:prstGeom>
          <a:solidFill>
            <a:schemeClr val="accent1">
              <a:lumMod val="20000"/>
              <a:lumOff val="80000"/>
            </a:schemeClr>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endParaRPr lang="en-US" dirty="0">
              <a:solidFill>
                <a:schemeClr val="bg1"/>
              </a:solidFill>
              <a:effectLst>
                <a:outerShdw blurRad="38100" dist="38100" dir="2700000" algn="tl">
                  <a:srgbClr val="000000"/>
                </a:outerShdw>
              </a:effectLst>
              <a:cs typeface="+mn-cs"/>
            </a:endParaRPr>
          </a:p>
        </p:txBody>
      </p:sp>
      <p:graphicFrame>
        <p:nvGraphicFramePr>
          <p:cNvPr id="30" name="Object 7"/>
          <p:cNvGraphicFramePr>
            <a:graphicFrameLocks noChangeAspect="1"/>
          </p:cNvGraphicFramePr>
          <p:nvPr>
            <p:extLst>
              <p:ext uri="{D42A27DB-BD31-4B8C-83A1-F6EECF244321}">
                <p14:modId xmlns:p14="http://schemas.microsoft.com/office/powerpoint/2010/main" val="3267701937"/>
              </p:ext>
            </p:extLst>
          </p:nvPr>
        </p:nvGraphicFramePr>
        <p:xfrm>
          <a:off x="251520" y="861599"/>
          <a:ext cx="7693025" cy="3654367"/>
        </p:xfrm>
        <a:graphic>
          <a:graphicData uri="http://schemas.openxmlformats.org/presentationml/2006/ole">
            <mc:AlternateContent xmlns:mc="http://schemas.openxmlformats.org/markup-compatibility/2006">
              <mc:Choice xmlns:v="urn:schemas-microsoft-com:vml" Requires="v">
                <p:oleObj spid="_x0000_s2059" name="Visio" r:id="rId5" imgW="7545014" imgH="5096753" progId="Visio.Drawing.11">
                  <p:embed/>
                </p:oleObj>
              </mc:Choice>
              <mc:Fallback>
                <p:oleObj name="Visio" r:id="rId5" imgW="7545014" imgH="5096753" progId="Visio.Drawing.11">
                  <p:embed/>
                  <p:pic>
                    <p:nvPicPr>
                      <p:cNvPr id="0" name=""/>
                      <p:cNvPicPr>
                        <a:picLocks noChangeAspect="1" noChangeArrowheads="1"/>
                      </p:cNvPicPr>
                      <p:nvPr/>
                    </p:nvPicPr>
                    <p:blipFill>
                      <a:blip r:embed="rId6"/>
                      <a:srcRect/>
                      <a:stretch>
                        <a:fillRect/>
                      </a:stretch>
                    </p:blipFill>
                    <p:spPr bwMode="auto">
                      <a:xfrm>
                        <a:off x="251520" y="861599"/>
                        <a:ext cx="7693025" cy="3654367"/>
                      </a:xfrm>
                      <a:prstGeom prst="rect">
                        <a:avLst/>
                      </a:prstGeom>
                      <a:noFill/>
                      <a:ln>
                        <a:noFill/>
                      </a:ln>
                      <a:effectLst/>
                      <a:extLst/>
                    </p:spPr>
                  </p:pic>
                </p:oleObj>
              </mc:Fallback>
            </mc:AlternateContent>
          </a:graphicData>
        </a:graphic>
      </p:graphicFrame>
      <p:sp>
        <p:nvSpPr>
          <p:cNvPr id="31" name="Rectangle 30"/>
          <p:cNvSpPr>
            <a:spLocks noChangeArrowheads="1"/>
          </p:cNvSpPr>
          <p:nvPr/>
        </p:nvSpPr>
        <p:spPr bwMode="auto">
          <a:xfrm>
            <a:off x="767454" y="843558"/>
            <a:ext cx="3251200" cy="394097"/>
          </a:xfrm>
          <a:prstGeom prst="rect">
            <a:avLst/>
          </a:prstGeom>
          <a:solidFill>
            <a:srgbClr val="00B050"/>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r>
              <a:rPr lang="en-US" dirty="0" smtClean="0">
                <a:solidFill>
                  <a:srgbClr val="FFFFFF"/>
                </a:solidFill>
                <a:effectLst>
                  <a:outerShdw blurRad="38100" dist="38100" dir="2700000" algn="tl">
                    <a:srgbClr val="000000"/>
                  </a:outerShdw>
                </a:effectLst>
                <a:cs typeface="+mn-cs"/>
              </a:rPr>
              <a:t>Customer</a:t>
            </a:r>
            <a:endParaRPr lang="en-US" dirty="0">
              <a:solidFill>
                <a:srgbClr val="FFFFFF"/>
              </a:solidFill>
              <a:effectLst>
                <a:outerShdw blurRad="38100" dist="38100" dir="2700000" algn="tl">
                  <a:srgbClr val="000000"/>
                </a:outerShdw>
              </a:effectLst>
              <a:cs typeface="+mn-cs"/>
            </a:endParaRPr>
          </a:p>
        </p:txBody>
      </p:sp>
      <p:sp>
        <p:nvSpPr>
          <p:cNvPr id="32" name="Rectangle 31"/>
          <p:cNvSpPr>
            <a:spLocks noChangeArrowheads="1"/>
          </p:cNvSpPr>
          <p:nvPr/>
        </p:nvSpPr>
        <p:spPr bwMode="auto">
          <a:xfrm>
            <a:off x="5306116" y="843558"/>
            <a:ext cx="3251200" cy="394097"/>
          </a:xfrm>
          <a:prstGeom prst="rect">
            <a:avLst/>
          </a:prstGeom>
          <a:solidFill>
            <a:srgbClr val="0070C0"/>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r>
              <a:rPr lang="en-US" dirty="0" smtClean="0">
                <a:solidFill>
                  <a:srgbClr val="FFFFFF"/>
                </a:solidFill>
                <a:effectLst>
                  <a:outerShdw blurRad="38100" dist="38100" dir="2700000" algn="tl">
                    <a:srgbClr val="000000"/>
                  </a:outerShdw>
                </a:effectLst>
                <a:cs typeface="+mn-cs"/>
              </a:rPr>
              <a:t>Microsoft Online Services</a:t>
            </a:r>
            <a:endParaRPr lang="en-US" dirty="0">
              <a:solidFill>
                <a:srgbClr val="FFFFFF"/>
              </a:solidFill>
              <a:effectLst>
                <a:outerShdw blurRad="38100" dist="38100" dir="2700000" algn="tl">
                  <a:srgbClr val="000000"/>
                </a:outerShdw>
              </a:effectLst>
              <a:cs typeface="+mn-cs"/>
            </a:endParaRPr>
          </a:p>
        </p:txBody>
      </p:sp>
      <p:sp>
        <p:nvSpPr>
          <p:cNvPr id="2" name="TextBox 1"/>
          <p:cNvSpPr txBox="1"/>
          <p:nvPr/>
        </p:nvSpPr>
        <p:spPr>
          <a:xfrm>
            <a:off x="3111376" y="1500967"/>
            <a:ext cx="715453"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User </a:t>
            </a:r>
          </a:p>
          <a:p>
            <a:pPr algn="ctr"/>
            <a:r>
              <a:rPr lang="en-US" sz="1100" dirty="0">
                <a:gradFill>
                  <a:gsLst>
                    <a:gs pos="0">
                      <a:schemeClr val="tx1"/>
                    </a:gs>
                    <a:gs pos="86000">
                      <a:schemeClr val="tx1"/>
                    </a:gs>
                  </a:gsLst>
                  <a:lin ang="5400000" scaled="0"/>
                </a:gradFill>
              </a:rPr>
              <a:t>Source ID</a:t>
            </a:r>
          </a:p>
        </p:txBody>
      </p:sp>
      <p:pic>
        <p:nvPicPr>
          <p:cNvPr id="33" name="Rectangle 513032"/>
          <p:cNvPicPr>
            <a:picLocks noChangeAspect="1" noChangeArrowheads="1"/>
          </p:cNvPicPr>
          <p:nvPr/>
        </p:nvPicPr>
        <p:blipFill>
          <a:blip r:embed="rId7" cstate="print">
            <a:clrChange>
              <a:clrFrom>
                <a:srgbClr val="08369A"/>
              </a:clrFrom>
              <a:clrTo>
                <a:srgbClr val="08369A">
                  <a:alpha val="0"/>
                </a:srgbClr>
              </a:clrTo>
            </a:clrChange>
          </a:blip>
          <a:srcRect/>
          <a:stretch>
            <a:fillRect/>
          </a:stretch>
        </p:blipFill>
        <p:spPr bwMode="auto">
          <a:xfrm>
            <a:off x="2258121" y="3844115"/>
            <a:ext cx="504825" cy="400050"/>
          </a:xfrm>
          <a:prstGeom prst="rect">
            <a:avLst/>
          </a:prstGeom>
          <a:noFill/>
          <a:ln w="9525">
            <a:noFill/>
            <a:miter lim="800000"/>
            <a:headEnd/>
            <a:tailEnd/>
          </a:ln>
        </p:spPr>
      </p:pic>
      <p:sp>
        <p:nvSpPr>
          <p:cNvPr id="5" name="TextBox 4"/>
          <p:cNvSpPr txBox="1"/>
          <p:nvPr/>
        </p:nvSpPr>
        <p:spPr>
          <a:xfrm>
            <a:off x="3299516" y="2652717"/>
            <a:ext cx="904753" cy="346259"/>
          </a:xfrm>
          <a:prstGeom prst="rect">
            <a:avLst/>
          </a:prstGeom>
        </p:spPr>
        <p:style>
          <a:lnRef idx="1">
            <a:schemeClr val="accent1"/>
          </a:lnRef>
          <a:fillRef idx="3">
            <a:schemeClr val="accent1"/>
          </a:fillRef>
          <a:effectRef idx="2">
            <a:schemeClr val="accent1"/>
          </a:effectRef>
          <a:fontRef idx="minor">
            <a:schemeClr val="lt1"/>
          </a:fontRef>
        </p:style>
        <p:txBody>
          <a:bodyPr wrap="none" lIns="68589" tIns="34295" rIns="68589" bIns="34295" rtlCol="0">
            <a:spAutoFit/>
          </a:bodyPr>
          <a:lstStyle/>
          <a:p>
            <a:r>
              <a:rPr lang="en-US" sz="600" dirty="0"/>
              <a:t>Logon (SAML 1.1) Token</a:t>
            </a:r>
          </a:p>
          <a:p>
            <a:r>
              <a:rPr lang="en-US" sz="600" dirty="0" err="1"/>
              <a:t>UPN:user@contoso.com</a:t>
            </a:r>
            <a:endParaRPr lang="en-US" sz="600" dirty="0"/>
          </a:p>
          <a:p>
            <a:r>
              <a:rPr lang="en-US" sz="600" dirty="0"/>
              <a:t>Source User ID: ABC123</a:t>
            </a:r>
          </a:p>
        </p:txBody>
      </p:sp>
      <p:sp>
        <p:nvSpPr>
          <p:cNvPr id="46" name="TextBox 45"/>
          <p:cNvSpPr txBox="1"/>
          <p:nvPr/>
        </p:nvSpPr>
        <p:spPr>
          <a:xfrm>
            <a:off x="6652316" y="3215466"/>
            <a:ext cx="904753" cy="346259"/>
          </a:xfrm>
          <a:prstGeom prst="rect">
            <a:avLst/>
          </a:prstGeom>
        </p:spPr>
        <p:style>
          <a:lnRef idx="1">
            <a:schemeClr val="accent2"/>
          </a:lnRef>
          <a:fillRef idx="3">
            <a:schemeClr val="accent2"/>
          </a:fillRef>
          <a:effectRef idx="2">
            <a:schemeClr val="accent2"/>
          </a:effectRef>
          <a:fontRef idx="minor">
            <a:schemeClr val="lt1"/>
          </a:fontRef>
        </p:style>
        <p:txBody>
          <a:bodyPr wrap="none" lIns="68589" tIns="34295" rIns="68589" bIns="34295" rtlCol="0">
            <a:spAutoFit/>
          </a:bodyPr>
          <a:lstStyle/>
          <a:p>
            <a:r>
              <a:rPr lang="en-US" sz="600" dirty="0" err="1"/>
              <a:t>Auth</a:t>
            </a:r>
            <a:r>
              <a:rPr lang="en-US" sz="600" dirty="0"/>
              <a:t> Token</a:t>
            </a:r>
          </a:p>
          <a:p>
            <a:r>
              <a:rPr lang="en-US" sz="600" dirty="0" err="1"/>
              <a:t>UPN:user@contoso.com</a:t>
            </a:r>
            <a:endParaRPr lang="en-US" sz="600" dirty="0"/>
          </a:p>
          <a:p>
            <a:r>
              <a:rPr lang="en-US" sz="600" dirty="0"/>
              <a:t>Unique ID: 254729</a:t>
            </a:r>
          </a:p>
        </p:txBody>
      </p:sp>
      <p:pic>
        <p:nvPicPr>
          <p:cNvPr id="14"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4935" y="3263758"/>
            <a:ext cx="727543" cy="632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p:cNvPicPr>
            <a:picLocks noChangeAspect="1" noChangeArrowheads="1"/>
          </p:cNvPicPr>
          <p:nvPr/>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t="10484"/>
          <a:stretch/>
        </p:blipFill>
        <p:spPr bwMode="auto">
          <a:xfrm>
            <a:off x="1897843" y="3152600"/>
            <a:ext cx="612690" cy="562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9217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37" presetClass="path" presetSubtype="0" accel="50000" decel="50000" fill="hold" nodeType="clickEffect">
                                  <p:stCondLst>
                                    <p:cond delay="0"/>
                                  </p:stCondLst>
                                  <p:childTnLst>
                                    <p:animMotion origin="layout" path="M 1.38889E-6 0.04233 L 0.12691 -0.00624 C 0.15469 -0.01665 0.19444 -0.034 0.23472 -0.0532 C 0.28073 -0.07795 0.31667 -0.09947 0.34184 -0.11497 L 0.4618 -0.19338 " pathEditMode="relative" rAng="-1257797" ptsTypes="FffFF">
                                      <p:cBhvr>
                                        <p:cTn id="15" dur="2000" fill="hold"/>
                                        <p:tgtEl>
                                          <p:spTgt spid="33"/>
                                        </p:tgtEl>
                                        <p:attrNameLst>
                                          <p:attrName>ppt_x</p:attrName>
                                          <p:attrName>ppt_y</p:attrName>
                                        </p:attrNameLst>
                                      </p:cBhvr>
                                      <p:rCtr x="23385" y="-10756"/>
                                    </p:animMotion>
                                  </p:childTnLst>
                                </p:cTn>
                              </p:par>
                            </p:childTnLst>
                          </p:cTn>
                        </p:par>
                      </p:childTnLst>
                    </p:cTn>
                  </p:par>
                  <p:par>
                    <p:cTn id="16" fill="hold">
                      <p:stCondLst>
                        <p:cond delay="indefinite"/>
                      </p:stCondLst>
                      <p:childTnLst>
                        <p:par>
                          <p:cTn id="17" fill="hold">
                            <p:stCondLst>
                              <p:cond delay="0"/>
                            </p:stCondLst>
                            <p:childTnLst>
                              <p:par>
                                <p:cTn id="18" presetID="0" presetClass="path" presetSubtype="0" accel="50000" decel="50000" fill="hold" nodeType="clickEffect">
                                  <p:stCondLst>
                                    <p:cond delay="0"/>
                                  </p:stCondLst>
                                  <p:childTnLst>
                                    <p:animMotion origin="layout" path="M 0.00347 0.03979 C 0.01927 0.03863 0.0408 0.0236 0.05642 0.01897 C 0.07847 0.01319 0.10989 -0.00116 0.13733 -0.00879 C 0.15816 -0.01411 0.19444 -0.03932 0.21302 -0.04464 C 0.2559 -0.06384 0.33333 -0.11126 0.36597 -0.12699 C 0.37048 -0.13093 0.40382 -0.14966 0.40677 -0.15591 C 0.41667 -0.16817 0.4526 -0.18552 0.45989 -0.19523 " pathEditMode="relative" rAng="0" ptsTypes="fffffff">
                                      <p:cBhvr>
                                        <p:cTn id="19" dur="2000" spd="-100000" fill="hold"/>
                                        <p:tgtEl>
                                          <p:spTgt spid="33"/>
                                        </p:tgtEl>
                                        <p:attrNameLst>
                                          <p:attrName>ppt_x</p:attrName>
                                          <p:attrName>ppt_y</p:attrName>
                                        </p:attrNameLst>
                                      </p:cBhvr>
                                      <p:rCtr x="22813" y="-11751"/>
                                    </p:animMotion>
                                  </p:childTnLst>
                                </p:cTn>
                              </p:par>
                            </p:childTnLst>
                          </p:cTn>
                        </p:par>
                      </p:childTnLst>
                    </p:cTn>
                  </p:par>
                  <p:par>
                    <p:cTn id="20" fill="hold">
                      <p:stCondLst>
                        <p:cond delay="indefinite"/>
                      </p:stCondLst>
                      <p:childTnLst>
                        <p:par>
                          <p:cTn id="21" fill="hold">
                            <p:stCondLst>
                              <p:cond delay="0"/>
                            </p:stCondLst>
                            <p:childTnLst>
                              <p:par>
                                <p:cTn id="22" presetID="58" presetClass="path" presetSubtype="0" accel="50000" decel="50000" fill="hold" nodeType="clickEffect">
                                  <p:stCondLst>
                                    <p:cond delay="0"/>
                                  </p:stCondLst>
                                  <p:childTnLst>
                                    <p:animMotion origin="layout" path="M 0.06701 -0.29262 L 0.06875 -0.19685 C 0.06944 -0.17719 0.06632 -0.14989 0.06076 -0.12005 C 0.05451 -0.08744 0.0467 -0.06222 0.03871 -0.04557 L 0.00191 0.03609 " pathEditMode="relative" rAng="891054" ptsTypes="FffFF">
                                      <p:cBhvr>
                                        <p:cTn id="23" dur="2000" spd="-100000" fill="hold"/>
                                        <p:tgtEl>
                                          <p:spTgt spid="33"/>
                                        </p:tgtEl>
                                        <p:attrNameLst>
                                          <p:attrName>ppt_x</p:attrName>
                                          <p:attrName>ppt_y</p:attrName>
                                        </p:attrNameLst>
                                      </p:cBhvr>
                                      <p:rCtr x="-1944" y="16886"/>
                                    </p:animMotion>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1" nodeType="clickEffect">
                                  <p:stCondLst>
                                    <p:cond delay="0"/>
                                  </p:stCondLst>
                                  <p:childTnLst>
                                    <p:set>
                                      <p:cBhvr>
                                        <p:cTn id="27" dur="1" fill="hold">
                                          <p:stCondLst>
                                            <p:cond delay="0"/>
                                          </p:stCondLst>
                                        </p:cTn>
                                        <p:tgtEl>
                                          <p:spTgt spid="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8" presetClass="path" presetSubtype="0" accel="50000" decel="50000" fill="hold" nodeType="clickEffect">
                                  <p:stCondLst>
                                    <p:cond delay="0"/>
                                  </p:stCondLst>
                                  <p:childTnLst>
                                    <p:animMotion origin="layout" path="M 0.06684 -0.28684 L 0.0691 -0.22924 C 0.06805 -0.20773 0.0684 -0.17095 0.06684 -0.15822 C 0.06545 -0.14087 0.06354 -0.13833 0.06076 -0.12468 C 0.05434 -0.0923 0.05851 -0.0923 0.05035 -0.07587 L 0.00156 0.03632 " pathEditMode="relative" rAng="0" ptsTypes="FfafFF">
                                      <p:cBhvr>
                                        <p:cTn id="31" dur="2000" fill="hold"/>
                                        <p:tgtEl>
                                          <p:spTgt spid="33"/>
                                        </p:tgtEl>
                                        <p:attrNameLst>
                                          <p:attrName>ppt_x</p:attrName>
                                          <p:attrName>ppt_y</p:attrName>
                                        </p:attrNameLst>
                                      </p:cBhvr>
                                      <p:rCtr x="-3160" y="16146"/>
                                    </p:animMotion>
                                  </p:childTnLst>
                                </p:cTn>
                              </p:par>
                              <p:par>
                                <p:cTn id="32" presetID="58" presetClass="path" presetSubtype="0" accel="50000" decel="50000" fill="hold" grpId="0" nodeType="withEffect">
                                  <p:stCondLst>
                                    <p:cond delay="0"/>
                                  </p:stCondLst>
                                  <p:childTnLst>
                                    <p:animMotion origin="layout" path="M -0.00763 0.03076 L 0.0007 0.12028 C 0.00261 0.13879 0.00122 0.16609 -0.00486 0.19269 C -0.01059 0.22253 -0.01857 0.24705 -0.02708 0.26116 L -0.06736 0.33495 " pathEditMode="relative" rAng="878882" ptsTypes="FffFF">
                                      <p:cBhvr>
                                        <p:cTn id="33" dur="2000" fill="hold"/>
                                        <p:tgtEl>
                                          <p:spTgt spid="5"/>
                                        </p:tgtEl>
                                        <p:attrNameLst>
                                          <p:attrName>ppt_x</p:attrName>
                                          <p:attrName>ppt_y</p:attrName>
                                        </p:attrNameLst>
                                      </p:cBhvr>
                                      <p:rCtr x="-1337" y="15776"/>
                                    </p:animMotion>
                                  </p:childTnLst>
                                </p:cTn>
                              </p:par>
                            </p:childTnLst>
                          </p:cTn>
                        </p:par>
                      </p:childTnLst>
                    </p:cTn>
                  </p:par>
                  <p:par>
                    <p:cTn id="34" fill="hold">
                      <p:stCondLst>
                        <p:cond delay="indefinite"/>
                      </p:stCondLst>
                      <p:childTnLst>
                        <p:par>
                          <p:cTn id="35" fill="hold">
                            <p:stCondLst>
                              <p:cond delay="0"/>
                            </p:stCondLst>
                            <p:childTnLst>
                              <p:par>
                                <p:cTn id="36" presetID="37" presetClass="path" presetSubtype="0" accel="50000" decel="50000" fill="hold" nodeType="clickEffect">
                                  <p:stCondLst>
                                    <p:cond delay="0"/>
                                  </p:stCondLst>
                                  <p:childTnLst>
                                    <p:animMotion origin="layout" path="M 0.00191 0.03609 L 0.12934 -0.00393 C 0.15625 -0.01133 0.19479 -0.02845 0.23489 -0.04765 C 0.28038 -0.07032 0.31545 -0.09137 0.3401 -0.10872 L 0.45625 -0.18991 " pathEditMode="relative" rAng="-1226508" ptsTypes="FffFF">
                                      <p:cBhvr>
                                        <p:cTn id="37" dur="2000" fill="hold"/>
                                        <p:tgtEl>
                                          <p:spTgt spid="33"/>
                                        </p:tgtEl>
                                        <p:attrNameLst>
                                          <p:attrName>ppt_x</p:attrName>
                                          <p:attrName>ppt_y</p:attrName>
                                        </p:attrNameLst>
                                      </p:cBhvr>
                                      <p:rCtr x="23108" y="-9901"/>
                                    </p:animMotion>
                                  </p:childTnLst>
                                </p:cTn>
                              </p:par>
                              <p:par>
                                <p:cTn id="38" presetID="37" presetClass="path" presetSubtype="0" accel="50000" decel="50000" fill="hold" grpId="2" nodeType="withEffect">
                                  <p:stCondLst>
                                    <p:cond delay="0"/>
                                  </p:stCondLst>
                                  <p:childTnLst>
                                    <p:animMotion origin="layout" path="M -0.06718 0.33495 L 0.05921 0.31112 C 0.08612 0.3065 0.12362 0.29192 0.16129 0.27203 C 0.20452 0.24936 0.2375 0.22669 0.25938 0.20541 L 0.36407 0.10779 " pathEditMode="relative" rAng="-1291740" ptsTypes="FffFF">
                                      <p:cBhvr>
                                        <p:cTn id="39" dur="2000" fill="hold"/>
                                        <p:tgtEl>
                                          <p:spTgt spid="5"/>
                                        </p:tgtEl>
                                        <p:attrNameLst>
                                          <p:attrName>ppt_x</p:attrName>
                                          <p:attrName>ppt_y</p:attrName>
                                        </p:attrNameLst>
                                      </p:cBhvr>
                                      <p:rCtr x="22292" y="-8883"/>
                                    </p:animMotion>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3" nodeType="clickEffect">
                                  <p:stCondLst>
                                    <p:cond delay="0"/>
                                  </p:stCondLst>
                                  <p:childTnLst>
                                    <p:set>
                                      <p:cBhvr>
                                        <p:cTn id="43" dur="1" fill="hold">
                                          <p:stCondLst>
                                            <p:cond delay="0"/>
                                          </p:stCondLst>
                                        </p:cTn>
                                        <p:tgtEl>
                                          <p:spTgt spid="5"/>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4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37" presetClass="path" presetSubtype="0" accel="50000" decel="50000" fill="hold" nodeType="clickEffect">
                                  <p:stCondLst>
                                    <p:cond delay="0"/>
                                  </p:stCondLst>
                                  <p:childTnLst>
                                    <p:animMotion origin="layout" path="M -0.00017 0.03886 L 0.12517 -0.00185 C 0.15312 -0.00786 0.19375 -0.02452 0.23212 -0.0458 C 0.27621 -0.07009 0.30781 -0.08767 0.33385 -0.10618 L 0.45729 -0.19061 " pathEditMode="relative" rAng="0" ptsTypes="FffFF">
                                      <p:cBhvr>
                                        <p:cTn id="51" dur="2000" spd="-100000" fill="hold"/>
                                        <p:tgtEl>
                                          <p:spTgt spid="33"/>
                                        </p:tgtEl>
                                        <p:attrNameLst>
                                          <p:attrName>ppt_x</p:attrName>
                                          <p:attrName>ppt_y</p:attrName>
                                        </p:attrNameLst>
                                      </p:cBhvr>
                                      <p:rCtr x="22865" y="-11474"/>
                                    </p:animMotion>
                                  </p:childTnLst>
                                </p:cTn>
                              </p:par>
                              <p:par>
                                <p:cTn id="52" presetID="37" presetClass="path" presetSubtype="0" accel="50000" decel="50000" fill="hold" grpId="1" nodeType="withEffect">
                                  <p:stCondLst>
                                    <p:cond delay="0"/>
                                  </p:stCondLst>
                                  <p:childTnLst>
                                    <p:animMotion origin="layout" path="M -0.43385 0.22708 L -0.30746 0.20278 C -0.28108 0.19861 -0.24444 0.1838 -0.20625 0.16389 C -0.16267 0.14144 -0.12969 0.11829 -0.10798 0.09699 L -0.0033 -0.00069 " pathEditMode="relative" rAng="-1291740" ptsTypes="FffFF">
                                      <p:cBhvr>
                                        <p:cTn id="53" dur="2000" spd="-100000" fill="hold"/>
                                        <p:tgtEl>
                                          <p:spTgt spid="46"/>
                                        </p:tgtEl>
                                        <p:attrNameLst>
                                          <p:attrName>ppt_x</p:attrName>
                                          <p:attrName>ppt_y</p:attrName>
                                        </p:attrNameLst>
                                      </p:cBhvr>
                                      <p:rCtr x="22257" y="-8912"/>
                                    </p:animMotion>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5122"/>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37" presetClass="path" presetSubtype="0" accel="50000" decel="50000" fill="hold" nodeType="clickEffect">
                                  <p:stCondLst>
                                    <p:cond delay="0"/>
                                  </p:stCondLst>
                                  <p:childTnLst>
                                    <p:animMotion origin="layout" path="M 0.00069 0.03655 L 0.11441 0.04835 C 0.13889 0.05112 0.17483 0.0502 0.21215 0.0465 C 0.25486 0.0421 0.28871 0.03562 0.3125 0.02776 L 0.42552 -0.0074 " pathEditMode="relative" rAng="-263220" ptsTypes="FffFF">
                                      <p:cBhvr>
                                        <p:cTn id="61" dur="2000" fill="hold"/>
                                        <p:tgtEl>
                                          <p:spTgt spid="33"/>
                                        </p:tgtEl>
                                        <p:attrNameLst>
                                          <p:attrName>ppt_x</p:attrName>
                                          <p:attrName>ppt_y</p:attrName>
                                        </p:attrNameLst>
                                      </p:cBhvr>
                                      <p:rCtr x="21319" y="-625"/>
                                    </p:animMotion>
                                  </p:childTnLst>
                                </p:cTn>
                              </p:par>
                            </p:childTnLst>
                          </p:cTn>
                        </p:par>
                        <p:par>
                          <p:cTn id="62" fill="hold">
                            <p:stCondLst>
                              <p:cond delay="2000"/>
                            </p:stCondLst>
                            <p:childTnLst>
                              <p:par>
                                <p:cTn id="63" presetID="37" presetClass="path" presetSubtype="0" accel="50000" decel="50000" fill="hold" nodeType="afterEffect">
                                  <p:stCondLst>
                                    <p:cond delay="0"/>
                                  </p:stCondLst>
                                  <p:childTnLst>
                                    <p:animMotion origin="layout" path="M 0.00069 0.03979 L 0.07465 0.04326 C 0.08871 0.05228 0.16233 0.04927 0.1842 0.04927 C 0.2092 0.04927 0.30417 0.03377 0.31823 0.02475 L 0.42344 -0.00416 " pathEditMode="relative" rAng="0" ptsTypes="FffFF">
                                      <p:cBhvr>
                                        <p:cTn id="64" dur="2000" spd="-100000" fill="hold"/>
                                        <p:tgtEl>
                                          <p:spTgt spid="33"/>
                                        </p:tgtEl>
                                        <p:attrNameLst>
                                          <p:attrName>ppt_x</p:attrName>
                                          <p:attrName>ppt_y</p:attrName>
                                        </p:attrNameLst>
                                      </p:cBhvr>
                                      <p:rCtr x="21128" y="-1573"/>
                                    </p:animMotion>
                                  </p:childTnLst>
                                </p:cTn>
                              </p:par>
                            </p:childTnLst>
                          </p:cTn>
                        </p:par>
                      </p:childTnLst>
                    </p:cTn>
                  </p:par>
                  <p:par>
                    <p:cTn id="65" fill="hold">
                      <p:stCondLst>
                        <p:cond delay="indefinite"/>
                      </p:stCondLst>
                      <p:childTnLst>
                        <p:par>
                          <p:cTn id="66" fill="hold">
                            <p:stCondLst>
                              <p:cond delay="0"/>
                            </p:stCondLst>
                            <p:childTnLst>
                              <p:par>
                                <p:cTn id="67" presetID="37" presetClass="path" presetSubtype="0" accel="50000" decel="50000" fill="hold" nodeType="clickEffect">
                                  <p:stCondLst>
                                    <p:cond delay="0"/>
                                  </p:stCondLst>
                                  <p:childTnLst>
                                    <p:animMotion origin="layout" path="M 0.00191 0.03608 L 0.11372 0.04395 C 0.1375 0.04626 0.17257 0.04441 0.20868 0.04048 C 0.25017 0.03469 0.28316 0.02799 0.30573 0.01989 L 0.41615 -0.01573 " pathEditMode="relative" rAng="-322260" ptsTypes="FffFF">
                                      <p:cBhvr>
                                        <p:cTn id="68" dur="2000" fill="hold"/>
                                        <p:tgtEl>
                                          <p:spTgt spid="33"/>
                                        </p:tgtEl>
                                        <p:attrNameLst>
                                          <p:attrName>ppt_x</p:attrName>
                                          <p:attrName>ppt_y</p:attrName>
                                        </p:attrNameLst>
                                      </p:cBhvr>
                                      <p:rCtr x="20816" y="-1087"/>
                                    </p:animMotion>
                                  </p:childTnLst>
                                </p:cTn>
                              </p:par>
                              <p:par>
                                <p:cTn id="69" presetID="37" presetClass="path" presetSubtype="0" accel="50000" decel="50000" fill="hold" grpId="2" nodeType="withEffect">
                                  <p:stCondLst>
                                    <p:cond delay="0"/>
                                  </p:stCondLst>
                                  <p:childTnLst>
                                    <p:animMotion origin="layout" path="M -0.43386 0.22569 L -0.32709 0.22639 C -0.30538 0.22754 -0.27205 0.22523 -0.23733 0.22176 C -0.19775 0.21574 -0.16702 0.21042 -0.14531 0.20324 L -0.03976 0.17546 " pathEditMode="relative" rAng="-322758" ptsTypes="FffFF">
                                      <p:cBhvr>
                                        <p:cTn id="70" dur="2000" fill="hold"/>
                                        <p:tgtEl>
                                          <p:spTgt spid="46"/>
                                        </p:tgtEl>
                                        <p:attrNameLst>
                                          <p:attrName>ppt_x</p:attrName>
                                          <p:attrName>ppt_y</p:attrName>
                                        </p:attrNameLst>
                                      </p:cBhvr>
                                      <p:rCtr x="19774" y="-14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46" grpId="0" animBg="1"/>
      <p:bldP spid="46" grpId="1" animBg="1"/>
      <p:bldP spid="46" grpId="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48"/>
          <p:cNvSpPr>
            <a:spLocks noGrp="1"/>
          </p:cNvSpPr>
          <p:nvPr>
            <p:ph type="title"/>
          </p:nvPr>
        </p:nvSpPr>
        <p:spPr>
          <a:xfrm>
            <a:off x="457200" y="-20538"/>
            <a:ext cx="8229600" cy="857250"/>
          </a:xfrm>
        </p:spPr>
        <p:txBody>
          <a:bodyPr>
            <a:normAutofit/>
          </a:bodyPr>
          <a:lstStyle/>
          <a:p>
            <a:r>
              <a:rPr lang="en-US" sz="2700" dirty="0"/>
              <a:t>Identity Federation</a:t>
            </a:r>
            <a:br>
              <a:rPr lang="en-US" sz="2700" dirty="0"/>
            </a:br>
            <a:r>
              <a:rPr lang="en-US" sz="1800" dirty="0">
                <a:solidFill>
                  <a:srgbClr val="FFC000"/>
                </a:solidFill>
              </a:rPr>
              <a:t>Active flow (Outlook/Active Sync)</a:t>
            </a:r>
          </a:p>
        </p:txBody>
      </p:sp>
      <p:pic>
        <p:nvPicPr>
          <p:cNvPr id="27" name="Rectangle 2049"/>
          <p:cNvPicPr>
            <a:picLocks noChangeAspect="1" noChangeArrowheads="1"/>
          </p:cNvPicPr>
          <p:nvPr/>
        </p:nvPicPr>
        <p:blipFill>
          <a:blip r:embed="rId4" cstate="print"/>
          <a:srcRect/>
          <a:stretch>
            <a:fillRect/>
          </a:stretch>
        </p:blipFill>
        <p:spPr bwMode="auto">
          <a:xfrm>
            <a:off x="3484683" y="1981219"/>
            <a:ext cx="2706688" cy="1662113"/>
          </a:xfrm>
          <a:prstGeom prst="rect">
            <a:avLst/>
          </a:prstGeom>
          <a:noFill/>
          <a:ln w="9525">
            <a:noFill/>
            <a:miter lim="800000"/>
            <a:headEnd/>
            <a:tailEnd/>
          </a:ln>
        </p:spPr>
      </p:pic>
      <p:sp>
        <p:nvSpPr>
          <p:cNvPr id="28" name="Rectangle 27"/>
          <p:cNvSpPr>
            <a:spLocks noChangeArrowheads="1"/>
          </p:cNvSpPr>
          <p:nvPr/>
        </p:nvSpPr>
        <p:spPr bwMode="auto">
          <a:xfrm>
            <a:off x="695446" y="1162075"/>
            <a:ext cx="3251200" cy="3353891"/>
          </a:xfrm>
          <a:prstGeom prst="rect">
            <a:avLst/>
          </a:prstGeom>
          <a:solidFill>
            <a:schemeClr val="accent6">
              <a:lumMod val="20000"/>
              <a:lumOff val="80000"/>
            </a:schemeClr>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endParaRPr lang="en-US" dirty="0">
              <a:solidFill>
                <a:srgbClr val="FFFFFF"/>
              </a:solidFill>
              <a:effectLst>
                <a:outerShdw blurRad="38100" dist="38100" dir="2700000" algn="tl">
                  <a:srgbClr val="000000"/>
                </a:outerShdw>
              </a:effectLst>
              <a:cs typeface="+mn-cs"/>
            </a:endParaRPr>
          </a:p>
        </p:txBody>
      </p:sp>
      <p:sp>
        <p:nvSpPr>
          <p:cNvPr id="29" name="Rectangle 28"/>
          <p:cNvSpPr>
            <a:spLocks noChangeArrowheads="1"/>
          </p:cNvSpPr>
          <p:nvPr/>
        </p:nvSpPr>
        <p:spPr bwMode="auto">
          <a:xfrm>
            <a:off x="5234108" y="1162075"/>
            <a:ext cx="3251200" cy="3353891"/>
          </a:xfrm>
          <a:prstGeom prst="rect">
            <a:avLst/>
          </a:prstGeom>
          <a:solidFill>
            <a:schemeClr val="accent1">
              <a:lumMod val="20000"/>
              <a:lumOff val="80000"/>
            </a:schemeClr>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endParaRPr lang="en-US" dirty="0">
              <a:solidFill>
                <a:schemeClr val="bg1"/>
              </a:solidFill>
              <a:effectLst>
                <a:outerShdw blurRad="38100" dist="38100" dir="2700000" algn="tl">
                  <a:srgbClr val="000000"/>
                </a:outerShdw>
              </a:effectLst>
              <a:cs typeface="+mn-cs"/>
            </a:endParaRPr>
          </a:p>
        </p:txBody>
      </p:sp>
      <p:graphicFrame>
        <p:nvGraphicFramePr>
          <p:cNvPr id="30" name="Object 7"/>
          <p:cNvGraphicFramePr>
            <a:graphicFrameLocks noChangeAspect="1"/>
          </p:cNvGraphicFramePr>
          <p:nvPr>
            <p:extLst>
              <p:ext uri="{D42A27DB-BD31-4B8C-83A1-F6EECF244321}">
                <p14:modId xmlns:p14="http://schemas.microsoft.com/office/powerpoint/2010/main" val="2026281107"/>
              </p:ext>
            </p:extLst>
          </p:nvPr>
        </p:nvGraphicFramePr>
        <p:xfrm>
          <a:off x="179512" y="789591"/>
          <a:ext cx="7693025" cy="3726375"/>
        </p:xfrm>
        <a:graphic>
          <a:graphicData uri="http://schemas.openxmlformats.org/presentationml/2006/ole">
            <mc:AlternateContent xmlns:mc="http://schemas.openxmlformats.org/markup-compatibility/2006">
              <mc:Choice xmlns:v="urn:schemas-microsoft-com:vml" Requires="v">
                <p:oleObj spid="_x0000_s3083" name="Visio" r:id="rId5" imgW="7545014" imgH="5096753" progId="Visio.Drawing.11">
                  <p:embed/>
                </p:oleObj>
              </mc:Choice>
              <mc:Fallback>
                <p:oleObj name="Visio" r:id="rId5" imgW="7545014" imgH="5096753" progId="Visio.Drawing.11">
                  <p:embed/>
                  <p:pic>
                    <p:nvPicPr>
                      <p:cNvPr id="0" name=""/>
                      <p:cNvPicPr>
                        <a:picLocks noChangeAspect="1" noChangeArrowheads="1"/>
                      </p:cNvPicPr>
                      <p:nvPr/>
                    </p:nvPicPr>
                    <p:blipFill>
                      <a:blip r:embed="rId6"/>
                      <a:srcRect/>
                      <a:stretch>
                        <a:fillRect/>
                      </a:stretch>
                    </p:blipFill>
                    <p:spPr bwMode="auto">
                      <a:xfrm>
                        <a:off x="179512" y="789591"/>
                        <a:ext cx="7693025" cy="3726375"/>
                      </a:xfrm>
                      <a:prstGeom prst="rect">
                        <a:avLst/>
                      </a:prstGeom>
                      <a:noFill/>
                      <a:ln>
                        <a:noFill/>
                      </a:ln>
                      <a:effectLst/>
                      <a:extLst/>
                    </p:spPr>
                  </p:pic>
                </p:oleObj>
              </mc:Fallback>
            </mc:AlternateContent>
          </a:graphicData>
        </a:graphic>
      </p:graphicFrame>
      <p:sp>
        <p:nvSpPr>
          <p:cNvPr id="31" name="Rectangle 30"/>
          <p:cNvSpPr>
            <a:spLocks noChangeArrowheads="1"/>
          </p:cNvSpPr>
          <p:nvPr/>
        </p:nvSpPr>
        <p:spPr bwMode="auto">
          <a:xfrm>
            <a:off x="695446" y="771550"/>
            <a:ext cx="3251200" cy="394097"/>
          </a:xfrm>
          <a:prstGeom prst="rect">
            <a:avLst/>
          </a:prstGeom>
          <a:solidFill>
            <a:srgbClr val="00B050"/>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r>
              <a:rPr lang="en-US" dirty="0" smtClean="0">
                <a:solidFill>
                  <a:srgbClr val="FFFFFF"/>
                </a:solidFill>
                <a:effectLst>
                  <a:outerShdw blurRad="38100" dist="38100" dir="2700000" algn="tl">
                    <a:srgbClr val="000000"/>
                  </a:outerShdw>
                </a:effectLst>
                <a:cs typeface="+mn-cs"/>
              </a:rPr>
              <a:t>Customer</a:t>
            </a:r>
            <a:endParaRPr lang="en-US" dirty="0">
              <a:solidFill>
                <a:srgbClr val="FFFFFF"/>
              </a:solidFill>
              <a:effectLst>
                <a:outerShdw blurRad="38100" dist="38100" dir="2700000" algn="tl">
                  <a:srgbClr val="000000"/>
                </a:outerShdw>
              </a:effectLst>
              <a:cs typeface="+mn-cs"/>
            </a:endParaRPr>
          </a:p>
        </p:txBody>
      </p:sp>
      <p:sp>
        <p:nvSpPr>
          <p:cNvPr id="32" name="Rectangle 31"/>
          <p:cNvSpPr>
            <a:spLocks noChangeArrowheads="1"/>
          </p:cNvSpPr>
          <p:nvPr/>
        </p:nvSpPr>
        <p:spPr bwMode="auto">
          <a:xfrm>
            <a:off x="5234108" y="771550"/>
            <a:ext cx="3251200" cy="394097"/>
          </a:xfrm>
          <a:prstGeom prst="rect">
            <a:avLst/>
          </a:prstGeom>
          <a:solidFill>
            <a:srgbClr val="0070C0"/>
          </a:solidFill>
          <a:ln w="12700" cap="flat" cmpd="sng" algn="ctr">
            <a:solidFill>
              <a:schemeClr val="tx1"/>
            </a:solidFill>
            <a:prstDash val="solid"/>
            <a:miter lim="800000"/>
            <a:headEnd type="none" w="med" len="med"/>
            <a:tailEnd type="none" w="med" len="med"/>
          </a:ln>
          <a:effectLst/>
        </p:spPr>
        <p:txBody>
          <a:bodyPr wrap="none" lIns="68584" tIns="34292" rIns="68584" bIns="34292" anchor="ctr"/>
          <a:lstStyle/>
          <a:p>
            <a:pPr algn="ctr" eaLnBrk="0" hangingPunct="0">
              <a:lnSpc>
                <a:spcPct val="80000"/>
              </a:lnSpc>
              <a:defRPr/>
            </a:pPr>
            <a:r>
              <a:rPr lang="en-US" dirty="0" smtClean="0">
                <a:solidFill>
                  <a:srgbClr val="FFFFFF"/>
                </a:solidFill>
                <a:effectLst>
                  <a:outerShdw blurRad="38100" dist="38100" dir="2700000" algn="tl">
                    <a:srgbClr val="000000"/>
                  </a:outerShdw>
                </a:effectLst>
                <a:cs typeface="+mn-cs"/>
              </a:rPr>
              <a:t>Microsoft Online Services</a:t>
            </a:r>
            <a:endParaRPr lang="en-US" dirty="0">
              <a:solidFill>
                <a:srgbClr val="FFFFFF"/>
              </a:solidFill>
              <a:effectLst>
                <a:outerShdw blurRad="38100" dist="38100" dir="2700000" algn="tl">
                  <a:srgbClr val="000000"/>
                </a:outerShdw>
              </a:effectLst>
              <a:cs typeface="+mn-cs"/>
            </a:endParaRPr>
          </a:p>
        </p:txBody>
      </p:sp>
      <p:sp>
        <p:nvSpPr>
          <p:cNvPr id="2" name="TextBox 1"/>
          <p:cNvSpPr txBox="1"/>
          <p:nvPr/>
        </p:nvSpPr>
        <p:spPr>
          <a:xfrm>
            <a:off x="3039368" y="1428959"/>
            <a:ext cx="715453"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User </a:t>
            </a:r>
          </a:p>
          <a:p>
            <a:pPr algn="ctr"/>
            <a:r>
              <a:rPr lang="en-US" sz="1100" dirty="0">
                <a:gradFill>
                  <a:gsLst>
                    <a:gs pos="0">
                      <a:schemeClr val="tx1"/>
                    </a:gs>
                    <a:gs pos="86000">
                      <a:schemeClr val="tx1"/>
                    </a:gs>
                  </a:gsLst>
                  <a:lin ang="5400000" scaled="0"/>
                </a:gradFill>
              </a:rPr>
              <a:t>Source ID</a:t>
            </a:r>
          </a:p>
        </p:txBody>
      </p:sp>
      <p:pic>
        <p:nvPicPr>
          <p:cNvPr id="33" name="Rectangle 513032"/>
          <p:cNvPicPr>
            <a:picLocks noChangeAspect="1" noChangeArrowheads="1"/>
          </p:cNvPicPr>
          <p:nvPr/>
        </p:nvPicPr>
        <p:blipFill>
          <a:blip r:embed="rId7" cstate="print">
            <a:clrChange>
              <a:clrFrom>
                <a:srgbClr val="08369A"/>
              </a:clrFrom>
              <a:clrTo>
                <a:srgbClr val="08369A">
                  <a:alpha val="0"/>
                </a:srgbClr>
              </a:clrTo>
            </a:clrChange>
          </a:blip>
          <a:srcRect/>
          <a:stretch>
            <a:fillRect/>
          </a:stretch>
        </p:blipFill>
        <p:spPr bwMode="auto">
          <a:xfrm>
            <a:off x="2186113" y="3772107"/>
            <a:ext cx="504825" cy="400050"/>
          </a:xfrm>
          <a:prstGeom prst="rect">
            <a:avLst/>
          </a:prstGeom>
          <a:noFill/>
          <a:ln w="9525">
            <a:noFill/>
            <a:miter lim="800000"/>
            <a:headEnd/>
            <a:tailEnd/>
          </a:ln>
        </p:spPr>
      </p:pic>
      <p:sp>
        <p:nvSpPr>
          <p:cNvPr id="5" name="TextBox 4"/>
          <p:cNvSpPr txBox="1"/>
          <p:nvPr/>
        </p:nvSpPr>
        <p:spPr>
          <a:xfrm>
            <a:off x="3227508" y="2580709"/>
            <a:ext cx="904753" cy="346259"/>
          </a:xfrm>
          <a:prstGeom prst="rect">
            <a:avLst/>
          </a:prstGeom>
        </p:spPr>
        <p:style>
          <a:lnRef idx="1">
            <a:schemeClr val="accent1"/>
          </a:lnRef>
          <a:fillRef idx="3">
            <a:schemeClr val="accent1"/>
          </a:fillRef>
          <a:effectRef idx="2">
            <a:schemeClr val="accent1"/>
          </a:effectRef>
          <a:fontRef idx="minor">
            <a:schemeClr val="lt1"/>
          </a:fontRef>
        </p:style>
        <p:txBody>
          <a:bodyPr wrap="none" lIns="68589" tIns="34295" rIns="68589" bIns="34295" rtlCol="0">
            <a:spAutoFit/>
          </a:bodyPr>
          <a:lstStyle/>
          <a:p>
            <a:r>
              <a:rPr lang="en-US" sz="600" dirty="0"/>
              <a:t>Logon (SAML 1.1) Token</a:t>
            </a:r>
          </a:p>
          <a:p>
            <a:r>
              <a:rPr lang="en-US" sz="600" dirty="0" err="1"/>
              <a:t>UPN:user@contoso.com</a:t>
            </a:r>
            <a:endParaRPr lang="en-US" sz="600" dirty="0"/>
          </a:p>
          <a:p>
            <a:r>
              <a:rPr lang="en-US" sz="600" dirty="0"/>
              <a:t>Source User ID: ABC123</a:t>
            </a:r>
          </a:p>
        </p:txBody>
      </p:sp>
      <p:sp>
        <p:nvSpPr>
          <p:cNvPr id="46" name="TextBox 45"/>
          <p:cNvSpPr txBox="1"/>
          <p:nvPr/>
        </p:nvSpPr>
        <p:spPr>
          <a:xfrm>
            <a:off x="6580308" y="3143458"/>
            <a:ext cx="904753" cy="346259"/>
          </a:xfrm>
          <a:prstGeom prst="rect">
            <a:avLst/>
          </a:prstGeom>
        </p:spPr>
        <p:style>
          <a:lnRef idx="1">
            <a:schemeClr val="accent2"/>
          </a:lnRef>
          <a:fillRef idx="3">
            <a:schemeClr val="accent2"/>
          </a:fillRef>
          <a:effectRef idx="2">
            <a:schemeClr val="accent2"/>
          </a:effectRef>
          <a:fontRef idx="minor">
            <a:schemeClr val="lt1"/>
          </a:fontRef>
        </p:style>
        <p:txBody>
          <a:bodyPr wrap="none" lIns="68589" tIns="34295" rIns="68589" bIns="34295" rtlCol="0">
            <a:spAutoFit/>
          </a:bodyPr>
          <a:lstStyle/>
          <a:p>
            <a:r>
              <a:rPr lang="en-US" sz="600" dirty="0" err="1"/>
              <a:t>Auth</a:t>
            </a:r>
            <a:r>
              <a:rPr lang="en-US" sz="600" dirty="0"/>
              <a:t> Token</a:t>
            </a:r>
          </a:p>
          <a:p>
            <a:r>
              <a:rPr lang="en-US" sz="600" dirty="0" err="1"/>
              <a:t>UPN:user@contoso.com</a:t>
            </a:r>
            <a:endParaRPr lang="en-US" sz="600" dirty="0"/>
          </a:p>
          <a:p>
            <a:r>
              <a:rPr lang="en-US" sz="600" dirty="0"/>
              <a:t>Unique ID: 254729</a:t>
            </a:r>
          </a:p>
        </p:txBody>
      </p:sp>
      <p:pic>
        <p:nvPicPr>
          <p:cNvPr id="14" name="Picture 1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92927" y="3191750"/>
            <a:ext cx="727543" cy="632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0470" y="3197192"/>
            <a:ext cx="39479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2636407" y="4115007"/>
            <a:ext cx="837427" cy="253926"/>
          </a:xfrm>
          <a:prstGeom prst="rect">
            <a:avLst/>
          </a:prstGeom>
        </p:spPr>
        <p:style>
          <a:lnRef idx="1">
            <a:schemeClr val="accent6"/>
          </a:lnRef>
          <a:fillRef idx="3">
            <a:schemeClr val="accent6"/>
          </a:fillRef>
          <a:effectRef idx="2">
            <a:schemeClr val="accent6"/>
          </a:effectRef>
          <a:fontRef idx="minor">
            <a:schemeClr val="lt1"/>
          </a:fontRef>
        </p:style>
        <p:txBody>
          <a:bodyPr wrap="none" lIns="68589" tIns="34295" rIns="68589" bIns="34295" rtlCol="0">
            <a:spAutoFit/>
          </a:bodyPr>
          <a:lstStyle/>
          <a:p>
            <a:r>
              <a:rPr lang="en-US" sz="600" dirty="0"/>
              <a:t>Basic </a:t>
            </a:r>
            <a:r>
              <a:rPr lang="en-US" sz="600" dirty="0" err="1"/>
              <a:t>Auth</a:t>
            </a:r>
            <a:r>
              <a:rPr lang="en-US" sz="600" dirty="0"/>
              <a:t> </a:t>
            </a:r>
            <a:r>
              <a:rPr lang="en-US" sz="600" dirty="0" err="1"/>
              <a:t>Credentilas</a:t>
            </a:r>
            <a:endParaRPr lang="en-US" sz="600" dirty="0"/>
          </a:p>
          <a:p>
            <a:r>
              <a:rPr lang="en-US" sz="600" dirty="0"/>
              <a:t>Username/Password</a:t>
            </a:r>
          </a:p>
        </p:txBody>
      </p:sp>
      <p:pic>
        <p:nvPicPr>
          <p:cNvPr id="18" name="Rectangle 513032"/>
          <p:cNvPicPr>
            <a:picLocks noChangeAspect="1" noChangeArrowheads="1"/>
          </p:cNvPicPr>
          <p:nvPr/>
        </p:nvPicPr>
        <p:blipFill>
          <a:blip r:embed="rId7" cstate="print">
            <a:clrChange>
              <a:clrFrom>
                <a:srgbClr val="08369A"/>
              </a:clrFrom>
              <a:clrTo>
                <a:srgbClr val="08369A">
                  <a:alpha val="0"/>
                </a:srgbClr>
              </a:clrTo>
            </a:clrChange>
            <a:duotone>
              <a:schemeClr val="accent4">
                <a:shade val="45000"/>
                <a:satMod val="135000"/>
              </a:schemeClr>
              <a:prstClr val="white"/>
            </a:duotone>
          </a:blip>
          <a:srcRect/>
          <a:stretch>
            <a:fillRect/>
          </a:stretch>
        </p:blipFill>
        <p:spPr bwMode="auto">
          <a:xfrm>
            <a:off x="6859709" y="3443307"/>
            <a:ext cx="504825" cy="400050"/>
          </a:xfrm>
          <a:prstGeom prst="rect">
            <a:avLst/>
          </a:prstGeom>
          <a:noFill/>
          <a:ln w="9525">
            <a:noFill/>
            <a:miter lim="800000"/>
            <a:headEnd/>
            <a:tailEnd/>
          </a:ln>
        </p:spPr>
      </p:pic>
    </p:spTree>
    <p:extLst>
      <p:ext uri="{BB962C8B-B14F-4D97-AF65-F5344CB8AC3E}">
        <p14:creationId xmlns:p14="http://schemas.microsoft.com/office/powerpoint/2010/main" val="1230101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7" presetClass="path" presetSubtype="0" accel="50000" decel="50000" fill="hold" nodeType="clickEffect">
                                  <p:stCondLst>
                                    <p:cond delay="0"/>
                                  </p:stCondLst>
                                  <p:childTnLst>
                                    <p:animMotion origin="layout" path="M 0.00069 0.03655 L 0.11441 0.04835 C 0.13889 0.05112 0.17483 0.0502 0.21215 0.0465 C 0.25486 0.0421 0.28871 0.03562 0.3125 0.02776 L 0.42552 -0.0074 " pathEditMode="relative" rAng="-263220" ptsTypes="FffFF">
                                      <p:cBhvr>
                                        <p:cTn id="19" dur="2000" fill="hold"/>
                                        <p:tgtEl>
                                          <p:spTgt spid="33"/>
                                        </p:tgtEl>
                                        <p:attrNameLst>
                                          <p:attrName>ppt_x</p:attrName>
                                          <p:attrName>ppt_y</p:attrName>
                                        </p:attrNameLst>
                                      </p:cBhvr>
                                      <p:rCtr x="21319" y="-625"/>
                                    </p:animMotion>
                                  </p:childTnLst>
                                </p:cTn>
                              </p:par>
                            </p:childTnLst>
                          </p:cTn>
                        </p:par>
                        <p:par>
                          <p:cTn id="20" fill="hold">
                            <p:stCondLst>
                              <p:cond delay="2000"/>
                            </p:stCondLst>
                            <p:childTnLst>
                              <p:par>
                                <p:cTn id="21" presetID="37" presetClass="path" presetSubtype="0" accel="50000" decel="50000" fill="hold" nodeType="afterEffect">
                                  <p:stCondLst>
                                    <p:cond delay="0"/>
                                  </p:stCondLst>
                                  <p:childTnLst>
                                    <p:animMotion origin="layout" path="M 0.00069 0.03979 L 0.07465 0.04326 C 0.08871 0.05228 0.16233 0.04927 0.1842 0.04927 C 0.2092 0.04927 0.30417 0.03377 0.31823 0.02475 L 0.42344 -0.00416 " pathEditMode="relative" rAng="0" ptsTypes="FffFF">
                                      <p:cBhvr>
                                        <p:cTn id="22" dur="2000" spd="-100000" fill="hold"/>
                                        <p:tgtEl>
                                          <p:spTgt spid="33"/>
                                        </p:tgtEl>
                                        <p:attrNameLst>
                                          <p:attrName>ppt_x</p:attrName>
                                          <p:attrName>ppt_y</p:attrName>
                                        </p:attrNameLst>
                                      </p:cBhvr>
                                      <p:rCtr x="21128" y="-1573"/>
                                    </p:animMotion>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1"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37" presetClass="path" presetSubtype="0" accel="50000" decel="50000" fill="hold" nodeType="clickEffect">
                                  <p:stCondLst>
                                    <p:cond delay="0"/>
                                  </p:stCondLst>
                                  <p:childTnLst>
                                    <p:animMotion origin="layout" path="M 4.79167E-6 0.03356 L 0.11237 0.04884 C 0.13502 0.05162 0.16979 0.05324 0.20625 0.0493 C 0.24778 0.0456 0.28085 0.03935 0.30429 0.0324 L 0.41445 -0.00209 " pathEditMode="relative" rAng="-165434" ptsTypes="FffFF">
                                      <p:cBhvr>
                                        <p:cTn id="30" dur="2000" fill="hold"/>
                                        <p:tgtEl>
                                          <p:spTgt spid="33"/>
                                        </p:tgtEl>
                                        <p:attrNameLst>
                                          <p:attrName>ppt_x</p:attrName>
                                          <p:attrName>ppt_y</p:attrName>
                                        </p:attrNameLst>
                                      </p:cBhvr>
                                      <p:rCtr x="20768" y="-93"/>
                                    </p:animMotion>
                                  </p:childTnLst>
                                </p:cTn>
                              </p:par>
                              <p:par>
                                <p:cTn id="31" presetID="37" presetClass="path" presetSubtype="0" accel="50000" decel="50000" fill="hold" grpId="0" nodeType="withEffect">
                                  <p:stCondLst>
                                    <p:cond delay="0"/>
                                  </p:stCondLst>
                                  <p:childTnLst>
                                    <p:animMotion origin="layout" path="M 0.00069 0.03655 L 0.11441 0.04835 C 0.13889 0.05112 0.17483 0.0502 0.21215 0.0465 C 0.25486 0.0421 0.28871 0.03562 0.3125 0.02776 L 0.42552 -0.0074 " pathEditMode="relative" rAng="-263220" ptsTypes="FffFF">
                                      <p:cBhvr>
                                        <p:cTn id="32" dur="2000" fill="hold"/>
                                        <p:tgtEl>
                                          <p:spTgt spid="17"/>
                                        </p:tgtEl>
                                        <p:attrNameLst>
                                          <p:attrName>ppt_x</p:attrName>
                                          <p:attrName>ppt_y</p:attrName>
                                        </p:attrNameLst>
                                      </p:cBhvr>
                                      <p:rCtr x="21319" y="-625"/>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58" presetClass="path" presetSubtype="0" accel="50000" decel="50000" fill="hold" nodeType="clickEffect">
                                  <p:stCondLst>
                                    <p:cond delay="0"/>
                                  </p:stCondLst>
                                  <p:childTnLst>
                                    <p:animMotion origin="layout" path="M -0.00182 -0.23056 L 0.01055 -0.16898 C 0.01341 -0.15602 0.01511 -0.13658 0.01511 -0.11621 C 0.01511 -0.09329 0.01341 -0.07477 0.01055 -0.06181 L -0.00182 2.22222E-6 " pathEditMode="relative" rAng="0" ptsTypes="FffFF">
                                      <p:cBhvr>
                                        <p:cTn id="40" dur="2000" spd="-100000" fill="hold"/>
                                        <p:tgtEl>
                                          <p:spTgt spid="18"/>
                                        </p:tgtEl>
                                        <p:attrNameLst>
                                          <p:attrName>ppt_x</p:attrName>
                                          <p:attrName>ppt_y</p:attrName>
                                        </p:attrNameLst>
                                      </p:cBhvr>
                                      <p:rCtr x="846" y="11528"/>
                                    </p:animMotion>
                                  </p:childTnLst>
                                </p:cTn>
                              </p:par>
                            </p:childTnLst>
                          </p:cTn>
                        </p:par>
                      </p:childTnLst>
                    </p:cTn>
                  </p:par>
                  <p:par>
                    <p:cTn id="41" fill="hold">
                      <p:stCondLst>
                        <p:cond delay="indefinite"/>
                      </p:stCondLst>
                      <p:childTnLst>
                        <p:par>
                          <p:cTn id="42" fill="hold">
                            <p:stCondLst>
                              <p:cond delay="0"/>
                            </p:stCondLst>
                            <p:childTnLst>
                              <p:par>
                                <p:cTn id="43" presetID="58" presetClass="path" presetSubtype="0" accel="50000" decel="50000" fill="hold" nodeType="clickEffect">
                                  <p:stCondLst>
                                    <p:cond delay="0"/>
                                  </p:stCondLst>
                                  <p:childTnLst>
                                    <p:animMotion origin="layout" path="M -0.00182 -0.23611 L 0.01068 -0.16922 C 0.01341 -0.15509 0.01511 -0.13403 0.01511 -0.11204 C 0.01511 -0.08704 0.01341 -0.06713 0.01068 -0.05301 L -0.00182 0.01389 " pathEditMode="relative" rAng="0" ptsTypes="FffFF">
                                      <p:cBhvr>
                                        <p:cTn id="44" dur="2000" fill="hold"/>
                                        <p:tgtEl>
                                          <p:spTgt spid="18"/>
                                        </p:tgtEl>
                                        <p:attrNameLst>
                                          <p:attrName>ppt_x</p:attrName>
                                          <p:attrName>ppt_y</p:attrName>
                                        </p:attrNameLst>
                                      </p:cBhvr>
                                      <p:rCtr x="846" y="12500"/>
                                    </p:animMotion>
                                  </p:childTnLst>
                                </p:cTn>
                              </p:par>
                            </p:childTnLst>
                          </p:cTn>
                        </p:par>
                      </p:childTnLst>
                    </p:cTn>
                  </p:par>
                  <p:par>
                    <p:cTn id="45" fill="hold">
                      <p:stCondLst>
                        <p:cond delay="indefinite"/>
                      </p:stCondLst>
                      <p:childTnLst>
                        <p:par>
                          <p:cTn id="46" fill="hold">
                            <p:stCondLst>
                              <p:cond delay="0"/>
                            </p:stCondLst>
                            <p:childTnLst>
                              <p:par>
                                <p:cTn id="47" presetID="37" presetClass="path" presetSubtype="0" accel="50000" decel="50000" fill="hold" nodeType="clickEffect">
                                  <p:stCondLst>
                                    <p:cond delay="0"/>
                                  </p:stCondLst>
                                  <p:childTnLst>
                                    <p:animMotion origin="layout" path="M -0.46159 -0.18056 L -0.34297 -0.09722 C -0.31836 -0.07986 -0.28047 -0.05972 -0.2401 -0.04306 C -0.19427 -0.02408 -0.1569 -0.01297 -0.13047 -0.00949 L -0.00325 0.00949 " pathEditMode="relative" rAng="790353" ptsTypes="FffFF">
                                      <p:cBhvr>
                                        <p:cTn id="48" dur="2000" spd="-100000" fill="hold"/>
                                        <p:tgtEl>
                                          <p:spTgt spid="18"/>
                                        </p:tgtEl>
                                        <p:attrNameLst>
                                          <p:attrName>ppt_x</p:attrName>
                                          <p:attrName>ppt_y</p:attrName>
                                        </p:attrNameLst>
                                      </p:cBhvr>
                                      <p:rCtr x="22630" y="11667"/>
                                    </p:animMotion>
                                  </p:childTnLst>
                                </p:cTn>
                              </p:par>
                              <p:par>
                                <p:cTn id="49" presetID="37" presetClass="path" presetSubtype="0" accel="50000" decel="50000" fill="hold" grpId="2" nodeType="withEffect">
                                  <p:stCondLst>
                                    <p:cond delay="0"/>
                                  </p:stCondLst>
                                  <p:childTnLst>
                                    <p:animMotion origin="layout" path="M 0.04662 -0.27454 L 0.14128 -0.18472 C 0.16042 -0.16342 0.19089 -0.14004 0.22422 -0.11551 C 0.26029 -0.09097 0.2918 -0.07361 0.31406 -0.06389 L 0.41927 -0.01829 " pathEditMode="relative" rAng="1273367" ptsTypes="FffFF">
                                      <p:cBhvr>
                                        <p:cTn id="50" dur="2000" spd="-100000" fill="hold"/>
                                        <p:tgtEl>
                                          <p:spTgt spid="17"/>
                                        </p:tgtEl>
                                        <p:attrNameLst>
                                          <p:attrName>ppt_x</p:attrName>
                                          <p:attrName>ppt_y</p:attrName>
                                        </p:attrNameLst>
                                      </p:cBhvr>
                                      <p:rCtr x="18281" y="14398"/>
                                    </p:animMotion>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3" nodeType="clickEffect">
                                  <p:stCondLst>
                                    <p:cond delay="0"/>
                                  </p:stCondLst>
                                  <p:childTnLst>
                                    <p:set>
                                      <p:cBhvr>
                                        <p:cTn id="54" dur="1" fill="hold">
                                          <p:stCondLst>
                                            <p:cond delay="0"/>
                                          </p:stCondLst>
                                        </p:cTn>
                                        <p:tgtEl>
                                          <p:spTgt spid="1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1" nodeType="clickEffect">
                                  <p:stCondLst>
                                    <p:cond delay="0"/>
                                  </p:stCondLst>
                                  <p:childTnLst>
                                    <p:set>
                                      <p:cBhvr>
                                        <p:cTn id="58" dur="1" fill="hold">
                                          <p:stCondLst>
                                            <p:cond delay="0"/>
                                          </p:stCondLst>
                                        </p:cTn>
                                        <p:tgtEl>
                                          <p:spTgt spid="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37" presetClass="path" presetSubtype="0" accel="50000" decel="50000" fill="hold" nodeType="clickEffect">
                                  <p:stCondLst>
                                    <p:cond delay="0"/>
                                  </p:stCondLst>
                                  <p:childTnLst>
                                    <p:animMotion origin="layout" path="M -0.45573 -0.17871 L -0.3375 -0.09746 C -0.31302 -0.08009 -0.27526 -0.06042 -0.23424 -0.04352 C -0.18984 -0.02408 -0.15247 -0.01389 -0.12604 -0.00996 L -2.70833E-6 0.01018 " pathEditMode="relative" rAng="794464" ptsTypes="FffFF">
                                      <p:cBhvr>
                                        <p:cTn id="62" dur="2000" fill="hold"/>
                                        <p:tgtEl>
                                          <p:spTgt spid="18"/>
                                        </p:tgtEl>
                                        <p:attrNameLst>
                                          <p:attrName>ppt_x</p:attrName>
                                          <p:attrName>ppt_y</p:attrName>
                                        </p:attrNameLst>
                                      </p:cBhvr>
                                      <p:rCtr x="22513" y="11528"/>
                                    </p:animMotion>
                                  </p:childTnLst>
                                </p:cTn>
                              </p:par>
                              <p:par>
                                <p:cTn id="63" presetID="37" presetClass="path" presetSubtype="0" accel="50000" decel="50000" fill="hold" grpId="2" nodeType="withEffect">
                                  <p:stCondLst>
                                    <p:cond delay="0"/>
                                  </p:stCondLst>
                                  <p:childTnLst>
                                    <p:animMotion origin="layout" path="M -0.0207 0.02245 L 0.09531 0.12153 C 0.11862 0.14375 0.15586 0.1669 0.19609 0.18449 C 0.24141 0.20532 0.27839 0.2162 0.3056 0.21435 L 0.43425 0.22361 " pathEditMode="relative" rAng="842326" ptsTypes="FffFF">
                                      <p:cBhvr>
                                        <p:cTn id="64" dur="2000" fill="hold"/>
                                        <p:tgtEl>
                                          <p:spTgt spid="5"/>
                                        </p:tgtEl>
                                        <p:attrNameLst>
                                          <p:attrName>ppt_x</p:attrName>
                                          <p:attrName>ppt_y</p:attrName>
                                        </p:attrNameLst>
                                      </p:cBhvr>
                                      <p:rCtr x="22305" y="13194"/>
                                    </p:animMotion>
                                  </p:childTnLst>
                                </p:cTn>
                              </p:par>
                            </p:childTnLst>
                          </p:cTn>
                        </p:par>
                      </p:childTnLst>
                    </p:cTn>
                  </p:par>
                  <p:par>
                    <p:cTn id="65" fill="hold">
                      <p:stCondLst>
                        <p:cond delay="indefinite"/>
                      </p:stCondLst>
                      <p:childTnLst>
                        <p:par>
                          <p:cTn id="66" fill="hold">
                            <p:stCondLst>
                              <p:cond delay="0"/>
                            </p:stCondLst>
                            <p:childTnLst>
                              <p:par>
                                <p:cTn id="67" presetID="58" presetClass="path" presetSubtype="0" accel="50000" decel="50000" fill="hold" nodeType="clickEffect">
                                  <p:stCondLst>
                                    <p:cond delay="0"/>
                                  </p:stCondLst>
                                  <p:childTnLst>
                                    <p:animMotion origin="layout" path="M -0.05313 -0.13773 L -0.03398 -0.10764 C -0.02969 -0.10139 -0.02422 -0.09074 -0.01953 -0.07824 C -0.01419 -0.06458 -0.01068 -0.05231 -0.00898 -0.04329 L 2.08333E-7 -3.7037E-7 " pathEditMode="relative" rAng="-2064626" ptsTypes="FffFF">
                                      <p:cBhvr>
                                        <p:cTn id="68" dur="2000" spd="-100000" fill="hold"/>
                                        <p:tgtEl>
                                          <p:spTgt spid="18"/>
                                        </p:tgtEl>
                                        <p:attrNameLst>
                                          <p:attrName>ppt_x</p:attrName>
                                          <p:attrName>ppt_y</p:attrName>
                                        </p:attrNameLst>
                                      </p:cBhvr>
                                      <p:rCtr x="3021" y="6435"/>
                                    </p:animMotion>
                                  </p:childTnLst>
                                </p:cTn>
                              </p:par>
                              <p:par>
                                <p:cTn id="69" presetID="58" presetClass="path" presetSubtype="0" accel="50000" decel="50000" fill="hold" grpId="3" nodeType="withEffect">
                                  <p:stCondLst>
                                    <p:cond delay="0"/>
                                  </p:stCondLst>
                                  <p:childTnLst>
                                    <p:animMotion origin="layout" path="M 0.36823 0.10972 L 0.3957 0.12431 C 0.40208 0.12708 0.40899 0.13611 0.41445 0.14491 C 0.42096 0.1581 0.42487 0.17153 0.42617 0.18125 L 0.4332 0.23194 " pathEditMode="relative" rAng="-2604518" ptsTypes="FffFF">
                                      <p:cBhvr>
                                        <p:cTn id="70" dur="2000" spd="-100000" fill="hold"/>
                                        <p:tgtEl>
                                          <p:spTgt spid="5"/>
                                        </p:tgtEl>
                                        <p:attrNameLst>
                                          <p:attrName>ppt_x</p:attrName>
                                          <p:attrName>ppt_y</p:attrName>
                                        </p:attrNameLst>
                                      </p:cBhvr>
                                      <p:rCtr x="3971" y="4884"/>
                                    </p:animMotion>
                                  </p:childTnLst>
                                </p:cTn>
                              </p:par>
                            </p:childTnLst>
                          </p:cTn>
                        </p:par>
                      </p:childTnLst>
                    </p:cTn>
                  </p:par>
                  <p:par>
                    <p:cTn id="71" fill="hold">
                      <p:stCondLst>
                        <p:cond delay="indefinite"/>
                      </p:stCondLst>
                      <p:childTnLst>
                        <p:par>
                          <p:cTn id="72" fill="hold">
                            <p:stCondLst>
                              <p:cond delay="0"/>
                            </p:stCondLst>
                            <p:childTnLst>
                              <p:par>
                                <p:cTn id="73" presetID="1" presetClass="exit" presetSubtype="0" fill="hold" grpId="0" nodeType="clickEffect">
                                  <p:stCondLst>
                                    <p:cond delay="0"/>
                                  </p:stCondLst>
                                  <p:childTnLst>
                                    <p:set>
                                      <p:cBhvr>
                                        <p:cTn id="74" dur="1" fill="hold">
                                          <p:stCondLst>
                                            <p:cond delay="0"/>
                                          </p:stCondLst>
                                        </p:cTn>
                                        <p:tgtEl>
                                          <p:spTgt spid="5"/>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58" presetClass="path" presetSubtype="0" accel="50000" decel="50000" fill="hold" nodeType="clickEffect">
                                  <p:stCondLst>
                                    <p:cond delay="0"/>
                                  </p:stCondLst>
                                  <p:childTnLst>
                                    <p:animMotion origin="layout" path="M -0.05039 -0.14051 L -0.03333 -0.10718 C -0.02968 -0.10046 -0.025 -0.08889 -0.02031 -0.07708 C -0.01549 -0.06273 -0.01198 -0.05116 -0.00989 -0.0419 L -2.91667E-6 -7.40741E-7 " pathEditMode="relative" rAng="-1950620" ptsTypes="FffFF">
                                      <p:cBhvr>
                                        <p:cTn id="82" dur="2000" fill="hold"/>
                                        <p:tgtEl>
                                          <p:spTgt spid="18"/>
                                        </p:tgtEl>
                                        <p:attrNameLst>
                                          <p:attrName>ppt_x</p:attrName>
                                          <p:attrName>ppt_y</p:attrName>
                                        </p:attrNameLst>
                                      </p:cBhvr>
                                      <p:rCtr x="2773" y="6736"/>
                                    </p:animMotion>
                                  </p:childTnLst>
                                </p:cTn>
                              </p:par>
                              <p:par>
                                <p:cTn id="83" presetID="58" presetClass="path" presetSubtype="0" accel="50000" decel="50000" fill="hold" grpId="1" nodeType="withEffect">
                                  <p:stCondLst>
                                    <p:cond delay="0"/>
                                  </p:stCondLst>
                                  <p:childTnLst>
                                    <p:animMotion origin="layout" path="M -1.45833E-6 7.40741E-7 L 0.02513 0.02593 C 0.0306 0.03079 0.03672 0.04074 0.04167 0.0537 C 0.04714 0.06782 0.04974 0.08125 0.05039 0.09213 L 0.05469 0.14352 " pathEditMode="relative" rAng="-2046786" ptsTypes="FffFF">
                                      <p:cBhvr>
                                        <p:cTn id="84" dur="2000" fill="hold"/>
                                        <p:tgtEl>
                                          <p:spTgt spid="46"/>
                                        </p:tgtEl>
                                        <p:attrNameLst>
                                          <p:attrName>ppt_x</p:attrName>
                                          <p:attrName>ppt_y</p:attrName>
                                        </p:attrNameLst>
                                      </p:cBhvr>
                                      <p:rCtr x="3451" y="6296"/>
                                    </p:animMotion>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2" nodeType="clickEffect">
                                  <p:stCondLst>
                                    <p:cond delay="0"/>
                                  </p:stCondLst>
                                  <p:childTnLst>
                                    <p:set>
                                      <p:cBhvr>
                                        <p:cTn id="88" dur="1" fill="hold">
                                          <p:stCondLst>
                                            <p:cond delay="0"/>
                                          </p:stCondLst>
                                        </p:cTn>
                                        <p:tgtEl>
                                          <p:spTgt spid="46"/>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nodeType="clickEffect">
                                  <p:stCondLst>
                                    <p:cond delay="0"/>
                                  </p:stCondLst>
                                  <p:childTnLst>
                                    <p:set>
                                      <p:cBhvr>
                                        <p:cTn id="92" dur="1" fill="hold">
                                          <p:stCondLst>
                                            <p:cond delay="0"/>
                                          </p:stCondLst>
                                        </p:cTn>
                                        <p:tgtEl>
                                          <p:spTgt spid="18"/>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37" presetClass="path" presetSubtype="0" accel="50000" decel="50000" fill="hold" nodeType="clickEffect">
                                  <p:stCondLst>
                                    <p:cond delay="0"/>
                                  </p:stCondLst>
                                  <p:childTnLst>
                                    <p:animMotion origin="layout" path="M 0.00299 0.03981 L 0.11692 0.03842 C 0.14075 0.03842 0.17643 0.03588 0.21367 0.03194 C 0.25572 0.02731 0.29023 0.02222 0.3138 0.01713 L 0.42721 -0.00648 " pathEditMode="relative" rAng="-208094" ptsTypes="FffFF">
                                      <p:cBhvr>
                                        <p:cTn id="96" dur="2000" spd="-100000" fill="hold"/>
                                        <p:tgtEl>
                                          <p:spTgt spid="33"/>
                                        </p:tgtEl>
                                        <p:attrNameLst>
                                          <p:attrName>ppt_x</p:attrName>
                                          <p:attrName>ppt_y</p:attrName>
                                        </p:attrNameLst>
                                      </p:cBhvr>
                                      <p:rCtr x="21237" y="-157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5" grpId="3" animBg="1"/>
      <p:bldP spid="46" grpId="0" animBg="1"/>
      <p:bldP spid="46" grpId="1" animBg="1"/>
      <p:bldP spid="46" grpId="2" animBg="1"/>
      <p:bldP spid="17" grpId="0" animBg="1"/>
      <p:bldP spid="17" grpId="1" animBg="1"/>
      <p:bldP spid="17" grpId="2" animBg="1"/>
      <p:bldP spid="17" grpId="3"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Identity Details</a:t>
            </a:r>
            <a:endParaRPr lang="en-US" dirty="0"/>
          </a:p>
        </p:txBody>
      </p:sp>
      <p:sp>
        <p:nvSpPr>
          <p:cNvPr id="3" name="Text Placeholder 2"/>
          <p:cNvSpPr>
            <a:spLocks noGrp="1"/>
          </p:cNvSpPr>
          <p:nvPr>
            <p:ph type="body" sz="quarter" idx="4294967295"/>
          </p:nvPr>
        </p:nvSpPr>
        <p:spPr>
          <a:xfrm>
            <a:off x="389436" y="1275606"/>
            <a:ext cx="8070996" cy="3646140"/>
          </a:xfrm>
          <a:prstGeom prst="rect">
            <a:avLst/>
          </a:prstGeom>
        </p:spPr>
        <p:txBody>
          <a:bodyPr lIns="68589" tIns="34295" rIns="68589" bIns="34295">
            <a:normAutofit/>
          </a:bodyPr>
          <a:lstStyle/>
          <a:p>
            <a:r>
              <a:rPr lang="en-US" sz="2400" dirty="0" smtClean="0">
                <a:solidFill>
                  <a:schemeClr val="tx1">
                    <a:lumMod val="50000"/>
                    <a:lumOff val="50000"/>
                  </a:schemeClr>
                </a:solidFill>
              </a:rPr>
              <a:t>Microsoft Online Services requirements</a:t>
            </a:r>
          </a:p>
          <a:p>
            <a:pPr lvl="1"/>
            <a:r>
              <a:rPr lang="en-US" sz="1600" dirty="0" smtClean="0">
                <a:solidFill>
                  <a:schemeClr val="tx1">
                    <a:lumMod val="50000"/>
                    <a:lumOff val="50000"/>
                  </a:schemeClr>
                </a:solidFill>
              </a:rPr>
              <a:t>MS Online business scenarios always use WS-*</a:t>
            </a:r>
          </a:p>
          <a:p>
            <a:pPr lvl="2"/>
            <a:r>
              <a:rPr lang="en-US" sz="1600" dirty="0" smtClean="0">
                <a:solidFill>
                  <a:schemeClr val="tx1">
                    <a:lumMod val="50000"/>
                    <a:lumOff val="50000"/>
                  </a:schemeClr>
                </a:solidFill>
              </a:rPr>
              <a:t>WS-Trust provides support for rich client authentication</a:t>
            </a:r>
          </a:p>
          <a:p>
            <a:pPr lvl="1"/>
            <a:r>
              <a:rPr lang="en-US" sz="1600" dirty="0" smtClean="0">
                <a:solidFill>
                  <a:schemeClr val="tx1">
                    <a:lumMod val="50000"/>
                    <a:lumOff val="50000"/>
                  </a:schemeClr>
                </a:solidFill>
              </a:rPr>
              <a:t>Identity federation supported initially only through AD FS 2.0</a:t>
            </a:r>
          </a:p>
          <a:p>
            <a:r>
              <a:rPr lang="en-US" sz="2400" dirty="0" smtClean="0">
                <a:solidFill>
                  <a:schemeClr val="tx1">
                    <a:lumMod val="50000"/>
                    <a:lumOff val="50000"/>
                  </a:schemeClr>
                </a:solidFill>
              </a:rPr>
              <a:t>Protocols supported</a:t>
            </a:r>
          </a:p>
          <a:p>
            <a:pPr lvl="1"/>
            <a:r>
              <a:rPr lang="en-US" sz="1600" dirty="0" smtClean="0">
                <a:solidFill>
                  <a:schemeClr val="tx1">
                    <a:lumMod val="50000"/>
                    <a:lumOff val="50000"/>
                  </a:schemeClr>
                </a:solidFill>
              </a:rPr>
              <a:t>WS-*, SAML1.1</a:t>
            </a:r>
          </a:p>
          <a:p>
            <a:pPr lvl="1"/>
            <a:r>
              <a:rPr lang="en-US" sz="1600" dirty="0" smtClean="0">
                <a:solidFill>
                  <a:schemeClr val="tx1">
                    <a:lumMod val="50000"/>
                    <a:lumOff val="50000"/>
                  </a:schemeClr>
                </a:solidFill>
              </a:rPr>
              <a:t>SAML-P coming later</a:t>
            </a:r>
          </a:p>
          <a:p>
            <a:r>
              <a:rPr lang="en-US" sz="2400" dirty="0" smtClean="0">
                <a:solidFill>
                  <a:schemeClr val="tx1">
                    <a:lumMod val="50000"/>
                    <a:lumOff val="50000"/>
                  </a:schemeClr>
                </a:solidFill>
              </a:rPr>
              <a:t>Strong authentication (2FA) solutions </a:t>
            </a:r>
          </a:p>
          <a:p>
            <a:pPr lvl="1"/>
            <a:r>
              <a:rPr lang="en-US" sz="1600" dirty="0" smtClean="0">
                <a:solidFill>
                  <a:schemeClr val="tx1">
                    <a:lumMod val="50000"/>
                    <a:lumOff val="50000"/>
                  </a:schemeClr>
                </a:solidFill>
              </a:rPr>
              <a:t>Web applications via ADFS Proxy sign in page or other proxies (UAG/TMG)</a:t>
            </a:r>
          </a:p>
          <a:p>
            <a:pPr lvl="1"/>
            <a:r>
              <a:rPr lang="en-US" sz="1600" dirty="0" smtClean="0">
                <a:solidFill>
                  <a:schemeClr val="tx1">
                    <a:lumMod val="50000"/>
                    <a:lumOff val="50000"/>
                  </a:schemeClr>
                </a:solidFill>
              </a:rPr>
              <a:t>Rich Clients dependent on configuration</a:t>
            </a:r>
          </a:p>
        </p:txBody>
      </p:sp>
    </p:spTree>
    <p:extLst>
      <p:ext uri="{BB962C8B-B14F-4D97-AF65-F5344CB8AC3E}">
        <p14:creationId xmlns:p14="http://schemas.microsoft.com/office/powerpoint/2010/main" val="550307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1453"/>
            <a:ext cx="8382000" cy="914096"/>
          </a:xfrm>
        </p:spPr>
        <p:txBody>
          <a:bodyPr>
            <a:normAutofit fontScale="90000"/>
          </a:bodyPr>
          <a:lstStyle/>
          <a:p>
            <a:r>
              <a:rPr lang="en-US" dirty="0" smtClean="0">
                <a:solidFill>
                  <a:schemeClr val="accent1"/>
                </a:solidFill>
              </a:rPr>
              <a:t>AD FS </a:t>
            </a:r>
            <a:r>
              <a:rPr lang="en-US" dirty="0">
                <a:solidFill>
                  <a:schemeClr val="accent1"/>
                </a:solidFill>
              </a:rPr>
              <a:t>2.0 deployment options</a:t>
            </a:r>
            <a:r>
              <a:rPr lang="en-US" sz="3000" dirty="0"/>
              <a:t/>
            </a:r>
            <a:br>
              <a:rPr lang="en-US" sz="3000" dirty="0"/>
            </a:br>
            <a:endParaRPr lang="en-US" sz="3000" dirty="0"/>
          </a:p>
        </p:txBody>
      </p:sp>
      <p:sp>
        <p:nvSpPr>
          <p:cNvPr id="3" name="Content Placeholder 2"/>
          <p:cNvSpPr>
            <a:spLocks noGrp="1"/>
          </p:cNvSpPr>
          <p:nvPr>
            <p:ph idx="1"/>
          </p:nvPr>
        </p:nvSpPr>
        <p:spPr>
          <a:xfrm>
            <a:off x="389436" y="699542"/>
            <a:ext cx="8363938" cy="1500411"/>
          </a:xfrm>
        </p:spPr>
        <p:txBody>
          <a:bodyPr>
            <a:normAutofit/>
          </a:bodyPr>
          <a:lstStyle/>
          <a:p>
            <a:pPr>
              <a:buFont typeface="+mj-lt"/>
              <a:buAutoNum type="arabicPeriod"/>
            </a:pPr>
            <a:r>
              <a:rPr lang="en-US" sz="1800" dirty="0"/>
              <a:t>Single server configuration</a:t>
            </a:r>
          </a:p>
          <a:p>
            <a:pPr>
              <a:buFont typeface="+mj-lt"/>
              <a:buAutoNum type="arabicPeriod"/>
            </a:pPr>
            <a:r>
              <a:rPr lang="en-US" sz="1800" dirty="0" smtClean="0"/>
              <a:t>AD FS 2.0 server </a:t>
            </a:r>
            <a:r>
              <a:rPr lang="en-US" sz="1800" dirty="0"/>
              <a:t>farm and load-balancer</a:t>
            </a:r>
          </a:p>
          <a:p>
            <a:pPr>
              <a:buFont typeface="+mj-lt"/>
              <a:buAutoNum type="arabicPeriod"/>
            </a:pPr>
            <a:r>
              <a:rPr lang="en-US" sz="1800" dirty="0" smtClean="0"/>
              <a:t>AD FS 2.0 proxy server or UAG/TMG</a:t>
            </a:r>
          </a:p>
          <a:p>
            <a:pPr marL="345327" lvl="1" indent="0">
              <a:buNone/>
            </a:pPr>
            <a:r>
              <a:rPr lang="en-US" sz="1800" dirty="0"/>
              <a:t>(External Users, Active Sync, Outlook)</a:t>
            </a:r>
          </a:p>
        </p:txBody>
      </p:sp>
      <p:sp>
        <p:nvSpPr>
          <p:cNvPr id="7" name="Rounded Rectangle 6"/>
          <p:cNvSpPr/>
          <p:nvPr/>
        </p:nvSpPr>
        <p:spPr bwMode="auto">
          <a:xfrm>
            <a:off x="984539" y="2234038"/>
            <a:ext cx="3015812" cy="235393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p:txBody>
      </p:sp>
      <p:sp>
        <p:nvSpPr>
          <p:cNvPr id="8" name="TextBox 7"/>
          <p:cNvSpPr txBox="1"/>
          <p:nvPr/>
        </p:nvSpPr>
        <p:spPr>
          <a:xfrm>
            <a:off x="2903116" y="3878842"/>
            <a:ext cx="942574" cy="300086"/>
          </a:xfrm>
          <a:prstGeom prst="rect">
            <a:avLst/>
          </a:prstGeom>
          <a:noFill/>
        </p:spPr>
        <p:txBody>
          <a:bodyPr wrap="none" lIns="68584" tIns="34292" rIns="68584" bIns="34292" rtlCol="0">
            <a:spAutoFit/>
          </a:bodyPr>
          <a:lstStyle/>
          <a:p>
            <a:pPr algn="ctr"/>
            <a:r>
              <a:rPr lang="en-US" sz="1500" dirty="0">
                <a:effectLst>
                  <a:outerShdw blurRad="38100" dist="38100" dir="2700000" algn="tl">
                    <a:srgbClr val="000000">
                      <a:alpha val="43137"/>
                    </a:srgbClr>
                  </a:outerShdw>
                </a:effectLst>
              </a:rPr>
              <a:t>Enterprise</a:t>
            </a:r>
            <a:endParaRPr lang="en-US" sz="1200" dirty="0">
              <a:effectLst>
                <a:outerShdw blurRad="38100" dist="38100" dir="2700000" algn="tl">
                  <a:srgbClr val="000000">
                    <a:alpha val="43137"/>
                  </a:srgbClr>
                </a:outerShdw>
              </a:effectLst>
            </a:endParaRPr>
          </a:p>
        </p:txBody>
      </p:sp>
      <p:sp>
        <p:nvSpPr>
          <p:cNvPr id="9" name="Rounded Rectangle 8"/>
          <p:cNvSpPr/>
          <p:nvPr/>
        </p:nvSpPr>
        <p:spPr bwMode="auto">
          <a:xfrm>
            <a:off x="1129428" y="2064849"/>
            <a:ext cx="2762657" cy="1531538"/>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endParaRPr lang="en-US" sz="1200" dirty="0">
              <a:solidFill>
                <a:srgbClr val="FFFFFF"/>
              </a:solidFill>
            </a:endParaRPr>
          </a:p>
        </p:txBody>
      </p:sp>
      <p:sp>
        <p:nvSpPr>
          <p:cNvPr id="11" name="Rounded Rectangle 10"/>
          <p:cNvSpPr/>
          <p:nvPr/>
        </p:nvSpPr>
        <p:spPr bwMode="auto">
          <a:xfrm>
            <a:off x="4972154" y="2298308"/>
            <a:ext cx="1793171" cy="2061065"/>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a:p>
            <a:pPr algn="ctr" defTabSz="685617" fontAlgn="base">
              <a:spcBef>
                <a:spcPct val="0"/>
              </a:spcBef>
              <a:spcAft>
                <a:spcPct val="0"/>
              </a:spcAft>
            </a:pPr>
            <a:endParaRPr lang="en-US" dirty="0" smtClean="0">
              <a:solidFill>
                <a:srgbClr val="FFFFFF"/>
              </a:solidFill>
            </a:endParaRPr>
          </a:p>
        </p:txBody>
      </p:sp>
      <p:sp>
        <p:nvSpPr>
          <p:cNvPr id="12" name="TextBox 11"/>
          <p:cNvSpPr txBox="1"/>
          <p:nvPr/>
        </p:nvSpPr>
        <p:spPr>
          <a:xfrm>
            <a:off x="5661493" y="4019708"/>
            <a:ext cx="512007" cy="300086"/>
          </a:xfrm>
          <a:prstGeom prst="rect">
            <a:avLst/>
          </a:prstGeom>
          <a:noFill/>
        </p:spPr>
        <p:txBody>
          <a:bodyPr wrap="none" lIns="68584" tIns="34292" rIns="68584" bIns="34292" rtlCol="0">
            <a:spAutoFit/>
          </a:bodyPr>
          <a:lstStyle/>
          <a:p>
            <a:pPr algn="ctr"/>
            <a:r>
              <a:rPr lang="en-US" sz="1500" dirty="0">
                <a:effectLst>
                  <a:outerShdw blurRad="38100" dist="38100" dir="2700000" algn="tl">
                    <a:srgbClr val="000000">
                      <a:alpha val="43137"/>
                    </a:srgbClr>
                  </a:outerShdw>
                </a:effectLst>
              </a:rPr>
              <a:t>DMZ</a:t>
            </a:r>
            <a:endParaRPr lang="en-US" sz="1200" dirty="0">
              <a:effectLst>
                <a:outerShdw blurRad="38100" dist="38100" dir="2700000" algn="tl">
                  <a:srgbClr val="000000">
                    <a:alpha val="43137"/>
                  </a:srgbClr>
                </a:outerShdw>
              </a:effectLst>
            </a:endParaRPr>
          </a:p>
        </p:txBody>
      </p:sp>
      <p:sp>
        <p:nvSpPr>
          <p:cNvPr id="13" name="Rounded Rectangle 12"/>
          <p:cNvSpPr/>
          <p:nvPr/>
        </p:nvSpPr>
        <p:spPr bwMode="auto">
          <a:xfrm>
            <a:off x="5039294" y="2678339"/>
            <a:ext cx="1120980" cy="55543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AD FS 2.0 Server</a:t>
            </a:r>
          </a:p>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Proxy</a:t>
            </a:r>
          </a:p>
        </p:txBody>
      </p:sp>
      <p:pic>
        <p:nvPicPr>
          <p:cNvPr id="14" name="Picture 4"/>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4080209" y="3101166"/>
            <a:ext cx="545507" cy="540335"/>
          </a:xfrm>
          <a:prstGeom prst="rect">
            <a:avLst/>
          </a:prstGeom>
          <a:noFill/>
          <a:ln w="9525">
            <a:noFill/>
            <a:miter lim="800000"/>
            <a:headEnd/>
            <a:tailEnd/>
          </a:ln>
          <a:effectLst/>
        </p:spPr>
      </p:pic>
      <p:pic>
        <p:nvPicPr>
          <p:cNvPr id="15" name="Picture 4"/>
          <p:cNvPicPr>
            <a:picLocks noChangeAspect="1" noChangeArrowheads="1"/>
          </p:cNvPicPr>
          <p:nvPr/>
        </p:nvPicPr>
        <p:blipFill>
          <a:blip r:embed="rId3" cstate="print">
            <a:duotone>
              <a:schemeClr val="accent4">
                <a:shade val="45000"/>
                <a:satMod val="135000"/>
              </a:schemeClr>
              <a:prstClr val="white"/>
            </a:duotone>
          </a:blip>
          <a:srcRect/>
          <a:stretch>
            <a:fillRect/>
          </a:stretch>
        </p:blipFill>
        <p:spPr bwMode="auto">
          <a:xfrm>
            <a:off x="7030090" y="3077174"/>
            <a:ext cx="545507" cy="540335"/>
          </a:xfrm>
          <a:prstGeom prst="rect">
            <a:avLst/>
          </a:prstGeom>
          <a:noFill/>
          <a:ln w="9525">
            <a:noFill/>
            <a:miter lim="800000"/>
            <a:headEnd/>
            <a:tailEnd/>
          </a:ln>
          <a:effectLst/>
        </p:spPr>
      </p:pic>
      <p:pic>
        <p:nvPicPr>
          <p:cNvPr id="16" name="Picture 15"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2241226" y="3862720"/>
            <a:ext cx="481946" cy="373884"/>
          </a:xfrm>
          <a:prstGeom prst="rect">
            <a:avLst/>
          </a:prstGeom>
          <a:noFill/>
        </p:spPr>
      </p:pic>
      <p:pic>
        <p:nvPicPr>
          <p:cNvPr id="17" name="Picture 16"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7887563" y="3160394"/>
            <a:ext cx="481946" cy="373884"/>
          </a:xfrm>
          <a:prstGeom prst="rect">
            <a:avLst/>
          </a:prstGeom>
          <a:noFill/>
        </p:spPr>
      </p:pic>
      <p:cxnSp>
        <p:nvCxnSpPr>
          <p:cNvPr id="18" name="Straight Connector 17"/>
          <p:cNvCxnSpPr>
            <a:stCxn id="29" idx="2"/>
            <a:endCxn id="10" idx="0"/>
          </p:cNvCxnSpPr>
          <p:nvPr/>
        </p:nvCxnSpPr>
        <p:spPr>
          <a:xfrm>
            <a:off x="2468769" y="2469500"/>
            <a:ext cx="626138" cy="23695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4" idx="1"/>
          </p:cNvCxnSpPr>
          <p:nvPr/>
        </p:nvCxnSpPr>
        <p:spPr>
          <a:xfrm flipH="1">
            <a:off x="2723172" y="3371334"/>
            <a:ext cx="1357037" cy="26307"/>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1"/>
            <a:endCxn id="14" idx="3"/>
          </p:cNvCxnSpPr>
          <p:nvPr/>
        </p:nvCxnSpPr>
        <p:spPr>
          <a:xfrm flipH="1">
            <a:off x="4625715" y="2956055"/>
            <a:ext cx="413578" cy="415279"/>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15" idx="1"/>
            <a:endCxn id="33" idx="3"/>
          </p:cNvCxnSpPr>
          <p:nvPr/>
        </p:nvCxnSpPr>
        <p:spPr>
          <a:xfrm flipH="1">
            <a:off x="6694361" y="3347341"/>
            <a:ext cx="335729" cy="5684"/>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17" idx="3"/>
            <a:endCxn id="15" idx="3"/>
          </p:cNvCxnSpPr>
          <p:nvPr/>
        </p:nvCxnSpPr>
        <p:spPr>
          <a:xfrm flipH="1">
            <a:off x="7575597" y="3347336"/>
            <a:ext cx="311966" cy="5"/>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1524002" y="1128842"/>
            <a:ext cx="823118" cy="530919"/>
          </a:xfrm>
          <a:prstGeom prst="rect">
            <a:avLst/>
          </a:prstGeom>
          <a:noFill/>
        </p:spPr>
        <p:txBody>
          <a:bodyPr wrap="none" lIns="68584" tIns="34292" rIns="68584" bIns="34292" rtlCol="0">
            <a:spAutoFit/>
          </a:bodyPr>
          <a:lstStyle/>
          <a:p>
            <a:pPr algn="ctr"/>
            <a:r>
              <a:rPr lang="en-US" sz="1500" dirty="0">
                <a:effectLst>
                  <a:outerShdw blurRad="38100" dist="38100" dir="2700000" algn="tl">
                    <a:srgbClr val="000000">
                      <a:alpha val="43137"/>
                    </a:srgbClr>
                  </a:outerShdw>
                </a:effectLst>
              </a:rPr>
              <a:t>External </a:t>
            </a:r>
          </a:p>
          <a:p>
            <a:pPr algn="ctr"/>
            <a:r>
              <a:rPr lang="en-US" sz="1500" dirty="0">
                <a:effectLst>
                  <a:outerShdw blurRad="38100" dist="38100" dir="2700000" algn="tl">
                    <a:srgbClr val="000000">
                      <a:alpha val="43137"/>
                    </a:srgbClr>
                  </a:outerShdw>
                </a:effectLst>
              </a:rPr>
              <a:t>user</a:t>
            </a:r>
            <a:endParaRPr lang="en-US" sz="1200" dirty="0">
              <a:effectLst>
                <a:outerShdw blurRad="38100" dist="38100" dir="2700000" algn="tl">
                  <a:srgbClr val="000000">
                    <a:alpha val="43137"/>
                  </a:srgbClr>
                </a:outerShdw>
              </a:effectLst>
            </a:endParaRPr>
          </a:p>
        </p:txBody>
      </p:sp>
      <p:sp>
        <p:nvSpPr>
          <p:cNvPr id="24" name="TextBox 23"/>
          <p:cNvSpPr txBox="1"/>
          <p:nvPr/>
        </p:nvSpPr>
        <p:spPr>
          <a:xfrm>
            <a:off x="1545982" y="3810327"/>
            <a:ext cx="748611" cy="530919"/>
          </a:xfrm>
          <a:prstGeom prst="rect">
            <a:avLst/>
          </a:prstGeom>
          <a:noFill/>
        </p:spPr>
        <p:txBody>
          <a:bodyPr wrap="none" lIns="68584" tIns="34292" rIns="68584" bIns="34292" rtlCol="0">
            <a:spAutoFit/>
          </a:bodyPr>
          <a:lstStyle/>
          <a:p>
            <a:pPr algn="ctr"/>
            <a:r>
              <a:rPr lang="en-US" sz="1500" dirty="0">
                <a:effectLst>
                  <a:outerShdw blurRad="38100" dist="38100" dir="2700000" algn="tl">
                    <a:srgbClr val="000000">
                      <a:alpha val="43137"/>
                    </a:srgbClr>
                  </a:outerShdw>
                </a:effectLst>
              </a:rPr>
              <a:t>Internal</a:t>
            </a:r>
          </a:p>
          <a:p>
            <a:pPr algn="ctr"/>
            <a:r>
              <a:rPr lang="en-US" sz="1500" dirty="0">
                <a:effectLst>
                  <a:outerShdw blurRad="38100" dist="38100" dir="2700000" algn="tl">
                    <a:srgbClr val="000000">
                      <a:alpha val="43137"/>
                    </a:srgbClr>
                  </a:outerShdw>
                </a:effectLst>
              </a:rPr>
              <a:t>user</a:t>
            </a:r>
            <a:endParaRPr lang="en-US" sz="1200" dirty="0">
              <a:effectLst>
                <a:outerShdw blurRad="38100" dist="38100" dir="2700000" algn="tl">
                  <a:srgbClr val="000000">
                    <a:alpha val="43137"/>
                  </a:srgbClr>
                </a:outerShdw>
              </a:effectLst>
            </a:endParaRPr>
          </a:p>
        </p:txBody>
      </p:sp>
      <p:cxnSp>
        <p:nvCxnSpPr>
          <p:cNvPr id="25" name="Straight Connector 24"/>
          <p:cNvCxnSpPr>
            <a:stCxn id="16" idx="0"/>
            <a:endCxn id="10" idx="2"/>
          </p:cNvCxnSpPr>
          <p:nvPr/>
        </p:nvCxnSpPr>
        <p:spPr>
          <a:xfrm flipV="1">
            <a:off x="2482199" y="3056728"/>
            <a:ext cx="612708" cy="805997"/>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9" idx="2"/>
            <a:endCxn id="26" idx="0"/>
          </p:cNvCxnSpPr>
          <p:nvPr/>
        </p:nvCxnSpPr>
        <p:spPr>
          <a:xfrm flipH="1">
            <a:off x="1891864" y="2469500"/>
            <a:ext cx="576905" cy="232047"/>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28" name="Picture 2" descr="C:\Users\dkershaw\Pictures\Microsoft Clip Organizer\j0398447.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20863" y="3270793"/>
            <a:ext cx="495817" cy="201082"/>
          </a:xfrm>
          <a:prstGeom prst="rect">
            <a:avLst/>
          </a:prstGeom>
          <a:noFill/>
          <a:extLst>
            <a:ext uri="{909E8E84-426E-40DD-AFC4-6F175D3DCCD1}">
              <a14:hiddenFill xmlns:a14="http://schemas.microsoft.com/office/drawing/2010/main">
                <a:solidFill>
                  <a:srgbClr val="FFFFFF"/>
                </a:solidFill>
              </a14:hiddenFill>
            </a:ext>
          </a:extLst>
        </p:spPr>
      </p:pic>
      <p:sp>
        <p:nvSpPr>
          <p:cNvPr id="29" name="Rounded Rectangle 28"/>
          <p:cNvSpPr/>
          <p:nvPr/>
        </p:nvSpPr>
        <p:spPr bwMode="auto">
          <a:xfrm>
            <a:off x="1965223" y="2127114"/>
            <a:ext cx="1007090" cy="34239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Active</a:t>
            </a:r>
          </a:p>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Directory</a:t>
            </a:r>
          </a:p>
        </p:txBody>
      </p:sp>
      <p:cxnSp>
        <p:nvCxnSpPr>
          <p:cNvPr id="30" name="Straight Connector 29"/>
          <p:cNvCxnSpPr>
            <a:endCxn id="28" idx="2"/>
          </p:cNvCxnSpPr>
          <p:nvPr/>
        </p:nvCxnSpPr>
        <p:spPr>
          <a:xfrm flipV="1">
            <a:off x="2468768" y="3471870"/>
            <a:ext cx="0" cy="406971"/>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bwMode="auto">
          <a:xfrm>
            <a:off x="2575013" y="2706456"/>
            <a:ext cx="1039787" cy="350267"/>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AD FS 2.0 Server</a:t>
            </a:r>
          </a:p>
        </p:txBody>
      </p:sp>
      <p:sp>
        <p:nvSpPr>
          <p:cNvPr id="26" name="Rounded Rectangle 25"/>
          <p:cNvSpPr/>
          <p:nvPr/>
        </p:nvSpPr>
        <p:spPr bwMode="auto">
          <a:xfrm>
            <a:off x="1361117" y="2701547"/>
            <a:ext cx="1061499" cy="355176"/>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AD FS </a:t>
            </a:r>
            <a:r>
              <a:rPr lang="en-US" sz="1100" b="1" dirty="0">
                <a:solidFill>
                  <a:srgbClr val="FFFFFF"/>
                </a:solidFill>
                <a:effectLst>
                  <a:outerShdw blurRad="38100" dist="38100" dir="2700000" algn="tl">
                    <a:srgbClr val="000000">
                      <a:alpha val="43137"/>
                    </a:srgbClr>
                  </a:outerShdw>
                </a:effectLst>
              </a:rPr>
              <a:t>2.0</a:t>
            </a:r>
            <a:r>
              <a:rPr lang="en-US" sz="1100" dirty="0">
                <a:solidFill>
                  <a:srgbClr val="FFFFFF"/>
                </a:solidFill>
                <a:effectLst>
                  <a:outerShdw blurRad="38100" dist="38100" dir="2700000" algn="tl">
                    <a:srgbClr val="000000">
                      <a:alpha val="43137"/>
                    </a:srgbClr>
                  </a:outerShdw>
                </a:effectLst>
              </a:rPr>
              <a:t> Server</a:t>
            </a:r>
          </a:p>
        </p:txBody>
      </p:sp>
      <p:sp>
        <p:nvSpPr>
          <p:cNvPr id="31" name="Rounded Rectangle 30"/>
          <p:cNvSpPr/>
          <p:nvPr/>
        </p:nvSpPr>
        <p:spPr bwMode="auto">
          <a:xfrm>
            <a:off x="5039294" y="3397640"/>
            <a:ext cx="1120980" cy="555431"/>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AD FS 2.0 Server</a:t>
            </a:r>
          </a:p>
          <a:p>
            <a:pPr algn="ctr" defTabSz="685617" fontAlgn="base">
              <a:spcBef>
                <a:spcPct val="0"/>
              </a:spcBef>
              <a:spcAft>
                <a:spcPct val="0"/>
              </a:spcAft>
            </a:pPr>
            <a:r>
              <a:rPr lang="en-US" sz="1100" dirty="0">
                <a:solidFill>
                  <a:srgbClr val="FFFFFF"/>
                </a:solidFill>
                <a:effectLst>
                  <a:outerShdw blurRad="38100" dist="38100" dir="2700000" algn="tl">
                    <a:srgbClr val="000000">
                      <a:alpha val="43137"/>
                    </a:srgbClr>
                  </a:outerShdw>
                </a:effectLst>
              </a:rPr>
              <a:t>Proxy</a:t>
            </a:r>
          </a:p>
        </p:txBody>
      </p:sp>
      <p:cxnSp>
        <p:nvCxnSpPr>
          <p:cNvPr id="32" name="Straight Connector 31"/>
          <p:cNvCxnSpPr>
            <a:stCxn id="31" idx="1"/>
            <a:endCxn id="14" idx="3"/>
          </p:cNvCxnSpPr>
          <p:nvPr/>
        </p:nvCxnSpPr>
        <p:spPr>
          <a:xfrm flipH="1" flipV="1">
            <a:off x="4625715" y="3371334"/>
            <a:ext cx="413578" cy="304022"/>
          </a:xfrm>
          <a:prstGeom prst="line">
            <a:avLst/>
          </a:prstGeom>
          <a:ln w="38100">
            <a:solidFill>
              <a:schemeClr val="accent2"/>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pic>
        <p:nvPicPr>
          <p:cNvPr id="33" name="Picture 2" descr="C:\Users\dkershaw\Pictures\Microsoft Clip Organizer\j0398447.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98544" y="3252484"/>
            <a:ext cx="495817" cy="201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461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5"/>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23" grpId="0"/>
      <p:bldP spid="26" grpId="0" animBg="1"/>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38"/>
            <a:ext cx="8229600" cy="857250"/>
          </a:xfrm>
        </p:spPr>
        <p:txBody>
          <a:bodyPr/>
          <a:lstStyle/>
          <a:p>
            <a:r>
              <a:rPr lang="en-US" dirty="0" smtClean="0"/>
              <a:t>Preparing for Identity Federation</a:t>
            </a:r>
            <a:endParaRPr lang="en-US" dirty="0"/>
          </a:p>
        </p:txBody>
      </p:sp>
      <p:sp>
        <p:nvSpPr>
          <p:cNvPr id="3" name="Content Placeholder 2"/>
          <p:cNvSpPr>
            <a:spLocks noGrp="1"/>
          </p:cNvSpPr>
          <p:nvPr>
            <p:ph idx="1"/>
          </p:nvPr>
        </p:nvSpPr>
        <p:spPr>
          <a:xfrm>
            <a:off x="457200" y="843558"/>
            <a:ext cx="8229600" cy="3394472"/>
          </a:xfrm>
        </p:spPr>
        <p:txBody>
          <a:bodyPr>
            <a:normAutofit fontScale="85000" lnSpcReduction="20000"/>
          </a:bodyPr>
          <a:lstStyle/>
          <a:p>
            <a:r>
              <a:rPr lang="en-US" smtClean="0"/>
              <a:t>High availability design for AD FS 2.0 </a:t>
            </a:r>
          </a:p>
          <a:p>
            <a:r>
              <a:rPr lang="en-US" smtClean="0"/>
              <a:t>Every User must have a UPN</a:t>
            </a:r>
          </a:p>
          <a:p>
            <a:r>
              <a:rPr lang="en-US" smtClean="0"/>
              <a:t>UPN suffix must match a validated domain in Office 365</a:t>
            </a:r>
          </a:p>
          <a:p>
            <a:r>
              <a:rPr lang="en-US" smtClean="0"/>
              <a:t>UPN Character restrictions</a:t>
            </a:r>
          </a:p>
          <a:p>
            <a:pPr lvl="1"/>
            <a:r>
              <a:rPr lang="en-US" smtClean="0"/>
              <a:t>Letters, numbers, dot, underscore or dash</a:t>
            </a:r>
          </a:p>
          <a:p>
            <a:pPr lvl="1"/>
            <a:r>
              <a:rPr lang="en-US" smtClean="0"/>
              <a:t>No dot before @ symbol	</a:t>
            </a:r>
          </a:p>
          <a:p>
            <a:r>
              <a:rPr lang="en-US" smtClean="0"/>
              <a:t>Users may need to understand that they must use UPN to logon to Office 365 Apps</a:t>
            </a:r>
          </a:p>
          <a:p>
            <a:pPr lvl="1"/>
            <a:r>
              <a:rPr lang="en-US" smtClean="0"/>
              <a:t>Can be hidden from users with smart links from domain machines</a:t>
            </a:r>
            <a:endParaRPr lang="en-US" dirty="0" smtClean="0"/>
          </a:p>
        </p:txBody>
      </p:sp>
    </p:spTree>
    <p:extLst>
      <p:ext uri="{BB962C8B-B14F-4D97-AF65-F5344CB8AC3E}">
        <p14:creationId xmlns:p14="http://schemas.microsoft.com/office/powerpoint/2010/main" val="887436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38"/>
            <a:ext cx="8229600" cy="857250"/>
          </a:xfrm>
        </p:spPr>
        <p:txBody>
          <a:bodyPr/>
          <a:lstStyle/>
          <a:p>
            <a:r>
              <a:rPr lang="en-US" dirty="0" smtClean="0"/>
              <a:t>Deployment options Identity federation</a:t>
            </a:r>
            <a:endParaRPr lang="en-US" dirty="0"/>
          </a:p>
        </p:txBody>
      </p:sp>
      <p:sp>
        <p:nvSpPr>
          <p:cNvPr id="3" name="Content Placeholder 2"/>
          <p:cNvSpPr>
            <a:spLocks noGrp="1"/>
          </p:cNvSpPr>
          <p:nvPr>
            <p:ph idx="1"/>
          </p:nvPr>
        </p:nvSpPr>
        <p:spPr>
          <a:xfrm>
            <a:off x="457200" y="843558"/>
            <a:ext cx="8229600" cy="3394472"/>
          </a:xfrm>
        </p:spPr>
        <p:txBody>
          <a:bodyPr>
            <a:normAutofit fontScale="85000" lnSpcReduction="20000"/>
          </a:bodyPr>
          <a:lstStyle/>
          <a:p>
            <a:r>
              <a:rPr lang="en-US" dirty="0" smtClean="0"/>
              <a:t>Domain conversion is a big switch.  </a:t>
            </a:r>
          </a:p>
          <a:p>
            <a:r>
              <a:rPr lang="en-US" dirty="0" smtClean="0"/>
              <a:t>Staged Rollout</a:t>
            </a:r>
          </a:p>
          <a:p>
            <a:pPr lvl="1"/>
            <a:r>
              <a:rPr lang="en-US" dirty="0" smtClean="0"/>
              <a:t>Start with a Federated Domain and license users over time</a:t>
            </a:r>
          </a:p>
          <a:p>
            <a:r>
              <a:rPr lang="en-US" dirty="0" smtClean="0"/>
              <a:t>Piloting Federation</a:t>
            </a:r>
          </a:p>
          <a:p>
            <a:pPr lvl="1"/>
            <a:r>
              <a:rPr lang="en-US" dirty="0" smtClean="0"/>
              <a:t>Suitable for Existing production standard domain (running Directory Sync) containing production licensed users</a:t>
            </a:r>
          </a:p>
          <a:p>
            <a:pPr lvl="1"/>
            <a:r>
              <a:rPr lang="en-US" dirty="0" smtClean="0"/>
              <a:t>Must use a different test domain, not sub-domain of an existing domain</a:t>
            </a:r>
          </a:p>
          <a:p>
            <a:pPr lvl="1"/>
            <a:r>
              <a:rPr lang="en-US" dirty="0" smtClean="0"/>
              <a:t>Update Users UPN on premise to new Test domain</a:t>
            </a:r>
          </a:p>
          <a:p>
            <a:pPr lvl="1"/>
            <a:r>
              <a:rPr lang="en-US" dirty="0" smtClean="0"/>
              <a:t>Must revert users back to a Managed domain at end of pilot</a:t>
            </a:r>
          </a:p>
        </p:txBody>
      </p:sp>
    </p:spTree>
    <p:extLst>
      <p:ext uri="{BB962C8B-B14F-4D97-AF65-F5344CB8AC3E}">
        <p14:creationId xmlns:p14="http://schemas.microsoft.com/office/powerpoint/2010/main" val="3080821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305176"/>
            <a:ext cx="7772400" cy="1021556"/>
          </a:xfrm>
        </p:spPr>
        <p:txBody>
          <a:bodyPr>
            <a:normAutofit fontScale="90000"/>
          </a:bodyPr>
          <a:lstStyle/>
          <a:p>
            <a:pPr lvl="0"/>
            <a:r>
              <a:rPr lang="en-US" dirty="0"/>
              <a:t>Microsoft Office 365: Identity </a:t>
            </a:r>
            <a:br>
              <a:rPr lang="en-US" dirty="0"/>
            </a:br>
            <a:r>
              <a:rPr lang="en-US" dirty="0"/>
              <a:t>and Access Solutions</a:t>
            </a:r>
            <a:endParaRPr lang="en-AU" dirty="0"/>
          </a:p>
        </p:txBody>
      </p:sp>
      <p:sp>
        <p:nvSpPr>
          <p:cNvPr id="3" name="Text Placeholder 2"/>
          <p:cNvSpPr>
            <a:spLocks noGrp="1"/>
          </p:cNvSpPr>
          <p:nvPr>
            <p:ph type="body" idx="1"/>
          </p:nvPr>
        </p:nvSpPr>
        <p:spPr>
          <a:xfrm>
            <a:off x="381000" y="2180035"/>
            <a:ext cx="7772400" cy="1125140"/>
          </a:xfrm>
        </p:spPr>
        <p:txBody>
          <a:bodyPr>
            <a:normAutofit lnSpcReduction="10000"/>
          </a:bodyPr>
          <a:lstStyle/>
          <a:p>
            <a:pPr lvl="0">
              <a:defRPr/>
            </a:pPr>
            <a:r>
              <a:rPr lang="en-US" b="1" dirty="0" smtClean="0"/>
              <a:t>Toby Knight </a:t>
            </a:r>
            <a:r>
              <a:rPr lang="en-US" dirty="0" smtClean="0"/>
              <a:t>				</a:t>
            </a:r>
            <a:r>
              <a:rPr lang="en-US" b="1" dirty="0" smtClean="0"/>
              <a:t>Michael Mahoney</a:t>
            </a:r>
          </a:p>
          <a:p>
            <a:pPr lvl="0">
              <a:defRPr/>
            </a:pPr>
            <a:r>
              <a:rPr lang="en-US" dirty="0" smtClean="0"/>
              <a:t>Technology Specialist			Solution Architect </a:t>
            </a:r>
          </a:p>
          <a:p>
            <a:pPr lvl="0">
              <a:defRPr/>
            </a:pPr>
            <a:r>
              <a:rPr lang="en-US" dirty="0" smtClean="0"/>
              <a:t>Microsoft				Microsoft</a:t>
            </a:r>
          </a:p>
        </p:txBody>
      </p:sp>
      <p:sp>
        <p:nvSpPr>
          <p:cNvPr id="6" name="Title 1"/>
          <p:cNvSpPr txBox="1">
            <a:spLocks/>
          </p:cNvSpPr>
          <p:nvPr/>
        </p:nvSpPr>
        <p:spPr>
          <a:xfrm>
            <a:off x="334201" y="335525"/>
            <a:ext cx="3605471" cy="253916"/>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SECOFC310</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5943600" y="4767263"/>
            <a:ext cx="2895600" cy="273844"/>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937176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546"/>
            <a:ext cx="8229600" cy="857250"/>
          </a:xfrm>
        </p:spPr>
        <p:txBody>
          <a:bodyPr>
            <a:noAutofit/>
          </a:bodyPr>
          <a:lstStyle/>
          <a:p>
            <a:r>
              <a:rPr lang="en-US" sz="2700" dirty="0"/>
              <a:t>Single Forest AD Structures and Considerations</a:t>
            </a: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5031839"/>
              </p:ext>
            </p:extLst>
          </p:nvPr>
        </p:nvGraphicFramePr>
        <p:xfrm>
          <a:off x="533399" y="609874"/>
          <a:ext cx="8077203" cy="3906092"/>
        </p:xfrm>
        <a:graphic>
          <a:graphicData uri="http://schemas.openxmlformats.org/drawingml/2006/table">
            <a:tbl>
              <a:tblPr firstRow="1" bandRow="1">
                <a:tableStyleId>{5C22544A-7EE6-4342-B048-85BDC9FD1C3A}</a:tableStyleId>
              </a:tblPr>
              <a:tblGrid>
                <a:gridCol w="1746086"/>
                <a:gridCol w="3227259"/>
                <a:gridCol w="3103858"/>
              </a:tblGrid>
              <a:tr h="360614">
                <a:tc>
                  <a:txBody>
                    <a:bodyPr/>
                    <a:lstStyle/>
                    <a:p>
                      <a:r>
                        <a:rPr lang="en-US" sz="1400" dirty="0" smtClean="0"/>
                        <a:t>Structure</a:t>
                      </a:r>
                      <a:endParaRPr lang="en-US" sz="1400" dirty="0">
                        <a:solidFill>
                          <a:schemeClr val="bg1"/>
                        </a:solidFill>
                      </a:endParaRPr>
                    </a:p>
                  </a:txBody>
                  <a:tcPr marL="68598" marR="68598" marT="34290" marB="34290"/>
                </a:tc>
                <a:tc>
                  <a:txBody>
                    <a:bodyPr/>
                    <a:lstStyle/>
                    <a:p>
                      <a:r>
                        <a:rPr lang="en-US" sz="1400" dirty="0" smtClean="0"/>
                        <a:t>Description</a:t>
                      </a:r>
                      <a:endParaRPr lang="en-US" sz="1400" dirty="0">
                        <a:solidFill>
                          <a:schemeClr val="bg1"/>
                        </a:solidFill>
                      </a:endParaRPr>
                    </a:p>
                  </a:txBody>
                  <a:tcPr marL="68598" marR="68598" marT="34290" marB="34290"/>
                </a:tc>
                <a:tc>
                  <a:txBody>
                    <a:bodyPr/>
                    <a:lstStyle/>
                    <a:p>
                      <a:r>
                        <a:rPr lang="en-US" sz="1400" dirty="0" smtClean="0"/>
                        <a:t>Considerations</a:t>
                      </a:r>
                      <a:endParaRPr lang="en-US" sz="1400" dirty="0">
                        <a:solidFill>
                          <a:schemeClr val="bg1"/>
                        </a:solidFill>
                      </a:endParaRPr>
                    </a:p>
                  </a:txBody>
                  <a:tcPr marL="68598" marR="68598" marT="34290" marB="34290"/>
                </a:tc>
              </a:tr>
              <a:tr h="71134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Matching domains</a:t>
                      </a:r>
                      <a:endParaRPr lang="en-US" sz="1400" dirty="0" smtClean="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Internal Domain and External domain are the same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i.e. </a:t>
                      </a:r>
                      <a:r>
                        <a:rPr lang="en-US" sz="1400" u="sng" dirty="0" smtClean="0"/>
                        <a:t>contoso.com</a:t>
                      </a:r>
                      <a:endParaRPr lang="en-US" sz="1400" u="sng" dirty="0" smtClean="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No special requirements</a:t>
                      </a:r>
                    </a:p>
                    <a:p>
                      <a:endParaRPr lang="en-US" sz="1400" dirty="0">
                        <a:solidFill>
                          <a:schemeClr val="bg1"/>
                        </a:solidFill>
                      </a:endParaRPr>
                    </a:p>
                  </a:txBody>
                  <a:tcPr marL="68598" marR="68598" marT="34290" marB="34290"/>
                </a:tc>
              </a:tr>
              <a:tr h="711347">
                <a:tc>
                  <a:txBody>
                    <a:bodyPr/>
                    <a:lstStyle/>
                    <a:p>
                      <a:r>
                        <a:rPr lang="en-US" sz="1400" dirty="0" smtClean="0"/>
                        <a:t>Sub domain</a:t>
                      </a:r>
                      <a:endParaRPr lang="en-US" sz="1400" dirty="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Internal domains is a sub domain of the external domain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i.e. </a:t>
                      </a:r>
                      <a:r>
                        <a:rPr lang="en-US" sz="1400" u="sng" dirty="0" smtClean="0"/>
                        <a:t>corp.contoso.com</a:t>
                      </a:r>
                      <a:endParaRPr lang="en-US" sz="1400" u="sng" dirty="0" smtClean="0">
                        <a:solidFill>
                          <a:schemeClr val="bg1"/>
                        </a:solidFill>
                      </a:endParaRPr>
                    </a:p>
                  </a:txBody>
                  <a:tcPr marL="68598" marR="68598" marT="34290" marB="34290"/>
                </a:tc>
                <a:tc>
                  <a:txBody>
                    <a:bodyPr/>
                    <a:lstStyle/>
                    <a:p>
                      <a:r>
                        <a:rPr lang="en-US" sz="1400" dirty="0" smtClean="0"/>
                        <a:t>Requires Domains registered in order, primary then sub domains</a:t>
                      </a:r>
                      <a:endParaRPr lang="en-US" sz="1400" dirty="0">
                        <a:solidFill>
                          <a:schemeClr val="bg1"/>
                        </a:solidFill>
                      </a:endParaRPr>
                    </a:p>
                  </a:txBody>
                  <a:tcPr marL="68598" marR="68598" marT="34290" marB="34290"/>
                </a:tc>
              </a:tr>
              <a:tr h="918824">
                <a:tc>
                  <a:txBody>
                    <a:bodyPr/>
                    <a:lstStyle/>
                    <a:p>
                      <a:r>
                        <a:rPr lang="en-US" sz="1400" dirty="0" smtClean="0"/>
                        <a:t>.local domain</a:t>
                      </a:r>
                      <a:endParaRPr lang="en-US" sz="1400" dirty="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Internal domain is not publicly “registered”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i.e. </a:t>
                      </a:r>
                      <a:r>
                        <a:rPr lang="en-US" sz="1400" u="sng" dirty="0" err="1" smtClean="0"/>
                        <a:t>contoso.local</a:t>
                      </a:r>
                      <a:endParaRPr lang="en-US" sz="1400" u="sng" dirty="0" smtClean="0">
                        <a:solidFill>
                          <a:schemeClr val="bg1"/>
                        </a:solidFill>
                      </a:endParaRPr>
                    </a:p>
                  </a:txBody>
                  <a:tcPr marL="68598" marR="68598" marT="34290" marB="34290"/>
                </a:tc>
                <a:tc>
                  <a:txBody>
                    <a:bodyPr/>
                    <a:lstStyle/>
                    <a:p>
                      <a:pPr lvl="0"/>
                      <a:r>
                        <a:rPr lang="en-US" sz="1400" dirty="0" smtClean="0"/>
                        <a:t>Domain ownership can’t be proved, must use a different domain</a:t>
                      </a:r>
                    </a:p>
                    <a:p>
                      <a:pPr marL="285750" lvl="0" indent="-285750">
                        <a:buFont typeface="Arial" pitchFamily="34" charset="0"/>
                        <a:buChar char="•"/>
                      </a:pPr>
                      <a:r>
                        <a:rPr lang="en-US" sz="1400" dirty="0" smtClean="0"/>
                        <a:t>Requires all users to get new UPN. </a:t>
                      </a:r>
                      <a:r>
                        <a:rPr lang="en-US" sz="1400" baseline="0" dirty="0" smtClean="0"/>
                        <a:t> </a:t>
                      </a:r>
                    </a:p>
                    <a:p>
                      <a:pPr marL="285750" lvl="0" indent="-285750">
                        <a:buFont typeface="Arial" pitchFamily="34" charset="0"/>
                        <a:buChar char="•"/>
                      </a:pPr>
                      <a:r>
                        <a:rPr lang="en-US" sz="1400" baseline="0" dirty="0" smtClean="0"/>
                        <a:t>Use SMTP address if possible</a:t>
                      </a:r>
                      <a:endParaRPr lang="en-US" sz="1400" dirty="0" smtClean="0">
                        <a:solidFill>
                          <a:schemeClr val="bg1"/>
                        </a:solidFill>
                      </a:endParaRPr>
                    </a:p>
                  </a:txBody>
                  <a:tcPr marL="68598" marR="68598" marT="34290" marB="34290"/>
                </a:tc>
              </a:tr>
              <a:tr h="918824">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Multiple distinct UPN suffixes in single forest</a:t>
                      </a:r>
                      <a:endParaRPr lang="en-US" sz="1400" dirty="0" smtClean="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Mix of users having login UPNs under different domains </a:t>
                      </a:r>
                    </a:p>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i.e. </a:t>
                      </a:r>
                      <a:r>
                        <a:rPr lang="en-US" sz="1400" u="sng" dirty="0" smtClean="0"/>
                        <a:t>contoso.com</a:t>
                      </a:r>
                      <a:r>
                        <a:rPr lang="en-US" sz="1400" dirty="0" smtClean="0"/>
                        <a:t> &amp; </a:t>
                      </a:r>
                      <a:r>
                        <a:rPr lang="en-US" sz="1400" u="sng" dirty="0" smtClean="0"/>
                        <a:t>fabrikam.com</a:t>
                      </a:r>
                      <a:endParaRPr lang="en-US" sz="1400" u="sng" dirty="0" smtClean="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endParaRPr lang="en-US" sz="1400" dirty="0" smtClean="0"/>
                    </a:p>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t>Currently requires multiple AD</a:t>
                      </a:r>
                      <a:r>
                        <a:rPr lang="en-US" sz="1400" baseline="0" dirty="0" smtClean="0"/>
                        <a:t> FS servers.</a:t>
                      </a:r>
                      <a:endParaRPr lang="en-US" sz="1400" dirty="0" smtClean="0">
                        <a:solidFill>
                          <a:schemeClr val="bg1"/>
                        </a:solidFill>
                      </a:endParaRPr>
                    </a:p>
                  </a:txBody>
                  <a:tcPr marL="68598" marR="68598" marT="34290" marB="34290"/>
                </a:tc>
              </a:tr>
              <a:tr h="20993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rPr>
                        <a:t>Multi Forest</a:t>
                      </a: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u="none" dirty="0" smtClean="0">
                          <a:solidFill>
                            <a:schemeClr val="bg1"/>
                          </a:solidFill>
                        </a:rPr>
                        <a:t>Multiple</a:t>
                      </a:r>
                      <a:r>
                        <a:rPr lang="en-US" sz="1400" u="none" baseline="0" dirty="0" smtClean="0">
                          <a:solidFill>
                            <a:schemeClr val="bg1"/>
                          </a:solidFill>
                        </a:rPr>
                        <a:t> AD Forest</a:t>
                      </a:r>
                      <a:endParaRPr lang="en-US" sz="1400" u="none" dirty="0" smtClean="0">
                        <a:solidFill>
                          <a:schemeClr val="bg1"/>
                        </a:solidFill>
                      </a:endParaRPr>
                    </a:p>
                  </a:txBody>
                  <a:tcPr marL="68598" marR="68598" marT="34290" marB="34290"/>
                </a:tc>
                <a:tc>
                  <a:txBody>
                    <a:bodyPr/>
                    <a:lstStyle/>
                    <a:p>
                      <a:pPr marL="0" marR="0" lvl="1" indent="0" algn="l" defTabSz="914363"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rPr>
                        <a:t>Not currently supported</a:t>
                      </a:r>
                      <a:r>
                        <a:rPr lang="en-US" sz="1400" baseline="0" dirty="0" smtClean="0">
                          <a:solidFill>
                            <a:schemeClr val="bg1"/>
                          </a:solidFill>
                        </a:rPr>
                        <a:t>.</a:t>
                      </a:r>
                      <a:endParaRPr lang="en-US" sz="1400" dirty="0" smtClean="0">
                        <a:solidFill>
                          <a:schemeClr val="bg1"/>
                        </a:solidFill>
                      </a:endParaRPr>
                    </a:p>
                  </a:txBody>
                  <a:tcPr marL="68598" marR="68598" marT="34290" marB="34290"/>
                </a:tc>
              </a:tr>
            </a:tbl>
          </a:graphicData>
        </a:graphic>
      </p:graphicFrame>
    </p:spTree>
    <p:extLst>
      <p:ext uri="{BB962C8B-B14F-4D97-AF65-F5344CB8AC3E}">
        <p14:creationId xmlns:p14="http://schemas.microsoft.com/office/powerpoint/2010/main" val="1811134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Strong Authentication</a:t>
            </a:r>
            <a:endParaRPr lang="en-US" dirty="0"/>
          </a:p>
        </p:txBody>
      </p:sp>
      <p:sp>
        <p:nvSpPr>
          <p:cNvPr id="3" name="Text Placeholder 2"/>
          <p:cNvSpPr>
            <a:spLocks noGrp="1"/>
          </p:cNvSpPr>
          <p:nvPr>
            <p:ph type="body" sz="quarter" idx="4294967295"/>
          </p:nvPr>
        </p:nvSpPr>
        <p:spPr>
          <a:xfrm>
            <a:off x="389436" y="1085850"/>
            <a:ext cx="8363938" cy="2057401"/>
          </a:xfrm>
          <a:prstGeom prst="rect">
            <a:avLst/>
          </a:prstGeom>
        </p:spPr>
        <p:txBody>
          <a:bodyPr lIns="68589" tIns="34295" rIns="68589" bIns="34295">
            <a:normAutofit fontScale="62500" lnSpcReduction="20000"/>
          </a:bodyPr>
          <a:lstStyle/>
          <a:p>
            <a:pPr>
              <a:lnSpc>
                <a:spcPct val="120000"/>
              </a:lnSpc>
            </a:pPr>
            <a:r>
              <a:rPr lang="en-US" dirty="0" smtClean="0">
                <a:solidFill>
                  <a:schemeClr val="tx1">
                    <a:lumMod val="50000"/>
                    <a:lumOff val="50000"/>
                  </a:schemeClr>
                </a:solidFill>
              </a:rPr>
              <a:t>Currently supported scenarios</a:t>
            </a:r>
          </a:p>
          <a:p>
            <a:pPr lvl="1">
              <a:lnSpc>
                <a:spcPct val="120000"/>
              </a:lnSpc>
            </a:pPr>
            <a:r>
              <a:rPr lang="en-US" dirty="0" smtClean="0">
                <a:solidFill>
                  <a:schemeClr val="tx1">
                    <a:lumMod val="50000"/>
                    <a:lumOff val="50000"/>
                  </a:schemeClr>
                </a:solidFill>
              </a:rPr>
              <a:t>Sign in to desktop machine with smart cards.</a:t>
            </a:r>
          </a:p>
          <a:p>
            <a:pPr lvl="2">
              <a:lnSpc>
                <a:spcPct val="120000"/>
              </a:lnSpc>
            </a:pPr>
            <a:r>
              <a:rPr lang="en-US" dirty="0" smtClean="0">
                <a:solidFill>
                  <a:schemeClr val="tx1">
                    <a:lumMod val="50000"/>
                    <a:lumOff val="50000"/>
                  </a:schemeClr>
                </a:solidFill>
              </a:rPr>
              <a:t>i.e. Logon to workstation with smart card and then all connections are based on existing Kerberos tickets, no additional prompts for the smart card</a:t>
            </a:r>
          </a:p>
          <a:p>
            <a:pPr lvl="1">
              <a:lnSpc>
                <a:spcPct val="120000"/>
              </a:lnSpc>
            </a:pPr>
            <a:r>
              <a:rPr lang="en-US" dirty="0" smtClean="0">
                <a:solidFill>
                  <a:schemeClr val="tx1">
                    <a:lumMod val="50000"/>
                    <a:lumOff val="50000"/>
                  </a:schemeClr>
                </a:solidFill>
              </a:rPr>
              <a:t>Web Applications</a:t>
            </a:r>
          </a:p>
          <a:p>
            <a:pPr>
              <a:lnSpc>
                <a:spcPct val="120000"/>
              </a:lnSpc>
            </a:pPr>
            <a:r>
              <a:rPr lang="en-US" dirty="0" smtClean="0">
                <a:solidFill>
                  <a:schemeClr val="tx1">
                    <a:lumMod val="50000"/>
                    <a:lumOff val="50000"/>
                  </a:schemeClr>
                </a:solidFill>
              </a:rPr>
              <a:t>Unsupported scenarios</a:t>
            </a:r>
          </a:p>
          <a:p>
            <a:pPr lvl="1">
              <a:lnSpc>
                <a:spcPct val="120000"/>
              </a:lnSpc>
            </a:pPr>
            <a:r>
              <a:rPr lang="en-US" dirty="0" smtClean="0">
                <a:solidFill>
                  <a:schemeClr val="tx1">
                    <a:lumMod val="50000"/>
                    <a:lumOff val="50000"/>
                  </a:schemeClr>
                </a:solidFill>
              </a:rPr>
              <a:t>Non-Domain Joined (rich apps)/Mobile applications</a:t>
            </a:r>
          </a:p>
          <a:p>
            <a:pPr>
              <a:lnSpc>
                <a:spcPct val="120000"/>
              </a:lnSpc>
            </a:pPr>
            <a:endParaRPr lang="en-US" dirty="0" smtClean="0"/>
          </a:p>
          <a:p>
            <a:pPr lvl="1">
              <a:lnSpc>
                <a:spcPct val="120000"/>
              </a:lnSpc>
            </a:pPr>
            <a:endParaRPr lang="en-US" dirty="0" smtClean="0"/>
          </a:p>
          <a:p>
            <a:pPr lvl="1">
              <a:lnSpc>
                <a:spcPct val="120000"/>
              </a:lnSpc>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642627968"/>
              </p:ext>
            </p:extLst>
          </p:nvPr>
        </p:nvGraphicFramePr>
        <p:xfrm>
          <a:off x="3077765" y="3230880"/>
          <a:ext cx="2751862" cy="1790700"/>
        </p:xfrm>
        <a:graphic>
          <a:graphicData uri="http://schemas.openxmlformats.org/drawingml/2006/table">
            <a:tbl>
              <a:tblPr firstRow="1" bandRow="1">
                <a:tableStyleId>{5C22544A-7EE6-4342-B048-85BDC9FD1C3A}</a:tableStyleId>
              </a:tblPr>
              <a:tblGrid>
                <a:gridCol w="1392096"/>
                <a:gridCol w="1359766"/>
              </a:tblGrid>
              <a:tr h="278130">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400" dirty="0" smtClean="0"/>
                        <a:t>Client</a:t>
                      </a:r>
                    </a:p>
                  </a:txBody>
                  <a:tcPr marL="68598" marR="68598" marT="34290" marB="34290"/>
                </a:tc>
                <a:tc>
                  <a:txBody>
                    <a:bodyPr/>
                    <a:lstStyle/>
                    <a:p>
                      <a:pPr algn="ctr"/>
                      <a:r>
                        <a:rPr lang="en-US" sz="1400" dirty="0" smtClean="0"/>
                        <a:t>Win7/Vista/XP</a:t>
                      </a:r>
                      <a:endParaRPr lang="en-US" sz="1400" dirty="0"/>
                    </a:p>
                  </a:txBody>
                  <a:tcPr marL="68598" marR="68598" marT="34290" marB="34290"/>
                </a:tc>
              </a:tr>
              <a:tr h="251460">
                <a:tc>
                  <a:txBody>
                    <a:bodyPr/>
                    <a:lstStyle/>
                    <a:p>
                      <a:r>
                        <a:rPr lang="en-US" sz="1200" dirty="0" smtClean="0"/>
                        <a:t>Outlook 2010</a:t>
                      </a:r>
                      <a:endParaRPr lang="en-US" sz="1200" dirty="0"/>
                    </a:p>
                  </a:txBody>
                  <a:tcPr marL="68598" marR="68598" marT="34290" marB="34290"/>
                </a:tc>
                <a:tc>
                  <a:txBody>
                    <a:bodyPr/>
                    <a:lstStyle/>
                    <a:p>
                      <a:pPr algn="ctr"/>
                      <a:r>
                        <a:rPr lang="en-US" sz="1200" dirty="0" smtClean="0"/>
                        <a:t>No</a:t>
                      </a:r>
                      <a:endParaRPr lang="en-US" sz="1200" dirty="0"/>
                    </a:p>
                  </a:txBody>
                  <a:tcPr marL="68598" marR="68598" marT="34290" marB="34290"/>
                </a:tc>
              </a:tr>
              <a:tr h="251460">
                <a:tc>
                  <a:txBody>
                    <a:bodyPr/>
                    <a:lstStyle/>
                    <a:p>
                      <a:r>
                        <a:rPr lang="en-US" sz="1200" dirty="0" smtClean="0"/>
                        <a:t>Outlook 2007</a:t>
                      </a:r>
                      <a:endParaRPr lang="en-US" sz="1200" dirty="0"/>
                    </a:p>
                  </a:txBody>
                  <a:tcPr marL="68598" marR="68598" marT="34290" marB="34290"/>
                </a:tc>
                <a:tc>
                  <a:txBody>
                    <a:bodyPr/>
                    <a:lstStyle/>
                    <a:p>
                      <a:pPr algn="ctr"/>
                      <a:r>
                        <a:rPr lang="en-US" sz="1200" dirty="0" smtClean="0"/>
                        <a:t>No</a:t>
                      </a:r>
                      <a:endParaRPr lang="en-US" sz="1200" dirty="0"/>
                    </a:p>
                  </a:txBody>
                  <a:tcPr marL="68598" marR="68598" marT="34290" marB="34290"/>
                </a:tc>
              </a:tr>
              <a:tr h="251460">
                <a:tc>
                  <a:txBody>
                    <a:bodyPr/>
                    <a:lstStyle/>
                    <a:p>
                      <a:r>
                        <a:rPr lang="en-US" sz="1200" dirty="0" smtClean="0"/>
                        <a:t>Lync 2010</a:t>
                      </a:r>
                      <a:endParaRPr lang="en-US" sz="1200" dirty="0"/>
                    </a:p>
                  </a:txBody>
                  <a:tcPr marL="68598" marR="68598" marT="34290" marB="34290"/>
                </a:tc>
                <a:tc>
                  <a:txBody>
                    <a:bodyPr/>
                    <a:lstStyle/>
                    <a:p>
                      <a:pPr algn="ctr"/>
                      <a:r>
                        <a:rPr lang="en-US" sz="1200" dirty="0" smtClean="0"/>
                        <a:t>Yes</a:t>
                      </a:r>
                      <a:endParaRPr lang="en-US" sz="1200" dirty="0"/>
                    </a:p>
                  </a:txBody>
                  <a:tcPr marL="68598" marR="68598" marT="34290" marB="34290"/>
                </a:tc>
              </a:tr>
              <a:tr h="251460">
                <a:tc>
                  <a:txBody>
                    <a:bodyPr/>
                    <a:lstStyle/>
                    <a:p>
                      <a:r>
                        <a:rPr lang="en-US" sz="1200" dirty="0" smtClean="0"/>
                        <a:t>SharePoint Online</a:t>
                      </a:r>
                      <a:endParaRPr lang="en-US" sz="1200" dirty="0"/>
                    </a:p>
                  </a:txBody>
                  <a:tcPr marL="68598" marR="68598" marT="34290" marB="34290"/>
                </a:tc>
                <a:tc>
                  <a:txBody>
                    <a:bodyPr/>
                    <a:lstStyle/>
                    <a:p>
                      <a:pPr algn="ctr"/>
                      <a:r>
                        <a:rPr lang="en-US" sz="1200" dirty="0" smtClean="0"/>
                        <a:t>Yes</a:t>
                      </a:r>
                      <a:endParaRPr lang="en-US" sz="1200" dirty="0"/>
                    </a:p>
                  </a:txBody>
                  <a:tcPr marL="68598" marR="68598" marT="34290" marB="34290"/>
                </a:tc>
              </a:tr>
              <a:tr h="251460">
                <a:tc>
                  <a:txBody>
                    <a:bodyPr/>
                    <a:lstStyle/>
                    <a:p>
                      <a:r>
                        <a:rPr lang="en-US" sz="1200" dirty="0" smtClean="0"/>
                        <a:t>Web Applications</a:t>
                      </a:r>
                      <a:endParaRPr lang="en-US" sz="1200" dirty="0"/>
                    </a:p>
                  </a:txBody>
                  <a:tcPr marL="68598" marR="68598" marT="34290" marB="34290"/>
                </a:tc>
                <a:tc>
                  <a:txBody>
                    <a:bodyPr/>
                    <a:lstStyle/>
                    <a:p>
                      <a:pPr algn="ctr"/>
                      <a:r>
                        <a:rPr lang="en-US" sz="1200" dirty="0" smtClean="0"/>
                        <a:t>Yes</a:t>
                      </a:r>
                      <a:endParaRPr lang="en-US" sz="1200" dirty="0"/>
                    </a:p>
                  </a:txBody>
                  <a:tcPr marL="68598" marR="68598" marT="34290" marB="34290"/>
                </a:tc>
              </a:tr>
              <a:tr h="251460">
                <a:tc>
                  <a:txBody>
                    <a:bodyPr/>
                    <a:lstStyle/>
                    <a:p>
                      <a:r>
                        <a:rPr lang="en-US" sz="1200" dirty="0" smtClean="0"/>
                        <a:t>Mobile</a:t>
                      </a:r>
                      <a:endParaRPr lang="en-US" sz="1200" dirty="0"/>
                    </a:p>
                  </a:txBody>
                  <a:tcPr marL="68598" marR="68598" marT="34290" marB="34290"/>
                </a:tc>
                <a:tc>
                  <a:txBody>
                    <a:bodyPr/>
                    <a:lstStyle/>
                    <a:p>
                      <a:pPr algn="ctr"/>
                      <a:r>
                        <a:rPr lang="en-US" sz="1200" dirty="0" smtClean="0"/>
                        <a:t>No</a:t>
                      </a:r>
                      <a:endParaRPr lang="en-US" sz="1200" dirty="0"/>
                    </a:p>
                  </a:txBody>
                  <a:tcPr marL="68598" marR="68598" marT="34290" marB="34290"/>
                </a:tc>
              </a:tr>
            </a:tbl>
          </a:graphicData>
        </a:graphic>
      </p:graphicFrame>
    </p:spTree>
    <p:extLst>
      <p:ext uri="{BB962C8B-B14F-4D97-AF65-F5344CB8AC3E}">
        <p14:creationId xmlns:p14="http://schemas.microsoft.com/office/powerpoint/2010/main" val="19547848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1520" y="-92546"/>
            <a:ext cx="8435280" cy="857250"/>
          </a:xfrm>
        </p:spPr>
        <p:txBody>
          <a:bodyPr>
            <a:normAutofit fontScale="90000"/>
          </a:bodyPr>
          <a:lstStyle/>
          <a:p>
            <a:r>
              <a:rPr lang="en-US" dirty="0" smtClean="0"/>
              <a:t>Alternative Proxies and Strong Authentication</a:t>
            </a:r>
            <a:endParaRPr lang="en-US" dirty="0"/>
          </a:p>
        </p:txBody>
      </p:sp>
      <p:sp>
        <p:nvSpPr>
          <p:cNvPr id="5" name="Content Placeholder 4"/>
          <p:cNvSpPr>
            <a:spLocks noGrp="1"/>
          </p:cNvSpPr>
          <p:nvPr>
            <p:ph idx="1"/>
          </p:nvPr>
        </p:nvSpPr>
        <p:spPr>
          <a:xfrm>
            <a:off x="389436" y="579274"/>
            <a:ext cx="8363938" cy="1560428"/>
          </a:xfrm>
        </p:spPr>
        <p:txBody>
          <a:bodyPr>
            <a:normAutofit fontScale="92500" lnSpcReduction="10000"/>
          </a:bodyPr>
          <a:lstStyle/>
          <a:p>
            <a:r>
              <a:rPr lang="en-US" sz="2100" dirty="0"/>
              <a:t>Number of options depending on needs</a:t>
            </a:r>
          </a:p>
          <a:p>
            <a:pPr lvl="1"/>
            <a:r>
              <a:rPr lang="en-US" sz="1800" dirty="0"/>
              <a:t>Rich Applications without strong authentication</a:t>
            </a:r>
          </a:p>
          <a:p>
            <a:pPr lvl="1"/>
            <a:r>
              <a:rPr lang="en-US" sz="1800" dirty="0"/>
              <a:t>Web apps with strong authentication (RSA </a:t>
            </a:r>
            <a:r>
              <a:rPr lang="en-US" sz="1800" dirty="0" err="1"/>
              <a:t>etc</a:t>
            </a:r>
            <a:r>
              <a:rPr lang="en-US" sz="1800" dirty="0"/>
              <a:t>)</a:t>
            </a:r>
          </a:p>
          <a:p>
            <a:pPr lvl="1"/>
            <a:r>
              <a:rPr lang="en-US" sz="1800" dirty="0"/>
              <a:t>OS/ActiveSync devices without strong authentication</a:t>
            </a:r>
          </a:p>
          <a:p>
            <a:r>
              <a:rPr lang="en-US" sz="2100" dirty="0"/>
              <a:t>Three options:</a:t>
            </a:r>
          </a:p>
        </p:txBody>
      </p:sp>
      <p:graphicFrame>
        <p:nvGraphicFramePr>
          <p:cNvPr id="6" name="Table 5"/>
          <p:cNvGraphicFramePr>
            <a:graphicFrameLocks noGrp="1"/>
          </p:cNvGraphicFramePr>
          <p:nvPr>
            <p:extLst>
              <p:ext uri="{D42A27DB-BD31-4B8C-83A1-F6EECF244321}">
                <p14:modId xmlns:p14="http://schemas.microsoft.com/office/powerpoint/2010/main" val="1015684709"/>
              </p:ext>
            </p:extLst>
          </p:nvPr>
        </p:nvGraphicFramePr>
        <p:xfrm>
          <a:off x="381000" y="2211710"/>
          <a:ext cx="8382000" cy="2194560"/>
        </p:xfrm>
        <a:graphic>
          <a:graphicData uri="http://schemas.openxmlformats.org/drawingml/2006/table">
            <a:tbl>
              <a:tblPr firstRow="1" bandRow="1">
                <a:tableStyleId>{5C22544A-7EE6-4342-B048-85BDC9FD1C3A}</a:tableStyleId>
              </a:tblPr>
              <a:tblGrid>
                <a:gridCol w="1295400"/>
                <a:gridCol w="4724400"/>
                <a:gridCol w="2362200"/>
              </a:tblGrid>
              <a:tr h="274320">
                <a:tc>
                  <a:txBody>
                    <a:bodyPr/>
                    <a:lstStyle/>
                    <a:p>
                      <a:endParaRPr lang="en-US" sz="1400" dirty="0"/>
                    </a:p>
                  </a:txBody>
                  <a:tcPr marT="34290" marB="34290"/>
                </a:tc>
                <a:tc>
                  <a:txBody>
                    <a:bodyPr/>
                    <a:lstStyle/>
                    <a:p>
                      <a:r>
                        <a:rPr lang="en-US" sz="1400" dirty="0" smtClean="0"/>
                        <a:t>Authentication Scheme</a:t>
                      </a:r>
                      <a:endParaRPr lang="en-US" sz="1400" dirty="0"/>
                    </a:p>
                  </a:txBody>
                  <a:tcPr marT="34290" marB="34290"/>
                </a:tc>
                <a:tc>
                  <a:txBody>
                    <a:bodyPr/>
                    <a:lstStyle/>
                    <a:p>
                      <a:r>
                        <a:rPr lang="en-US" sz="1400" dirty="0" smtClean="0"/>
                        <a:t>Authentication</a:t>
                      </a:r>
                      <a:r>
                        <a:rPr lang="en-US" sz="1400" baseline="0" dirty="0" smtClean="0"/>
                        <a:t> limitations</a:t>
                      </a:r>
                      <a:endParaRPr lang="en-US" sz="1400" dirty="0"/>
                    </a:p>
                  </a:txBody>
                  <a:tcPr marT="34290" marB="34290"/>
                </a:tc>
              </a:tr>
              <a:tr h="480060">
                <a:tc>
                  <a:txBody>
                    <a:bodyPr/>
                    <a:lstStyle/>
                    <a:p>
                      <a:r>
                        <a:rPr lang="en-US" sz="1400" dirty="0" smtClean="0"/>
                        <a:t>AD FS proxy</a:t>
                      </a:r>
                      <a:endParaRPr lang="en-US" sz="1400" dirty="0"/>
                    </a:p>
                  </a:txBody>
                  <a:tcPr marT="34290" marB="34290"/>
                </a:tc>
                <a:tc>
                  <a:txBody>
                    <a:bodyPr/>
                    <a:lstStyle/>
                    <a:p>
                      <a:r>
                        <a:rPr lang="en-US" sz="1400" dirty="0" smtClean="0"/>
                        <a:t>Requires integration of the strong authentication provider with the AD FS proxy login page. </a:t>
                      </a:r>
                      <a:endParaRPr lang="en-US" sz="1400" dirty="0"/>
                    </a:p>
                  </a:txBody>
                  <a:tcPr marT="34290" marB="34290"/>
                </a:tc>
                <a:tc>
                  <a:txBody>
                    <a:bodyPr/>
                    <a:lstStyle/>
                    <a:p>
                      <a:r>
                        <a:rPr lang="en-US" sz="1400" dirty="0" smtClean="0"/>
                        <a:t>None</a:t>
                      </a:r>
                      <a:endParaRPr lang="en-US" sz="1400" dirty="0"/>
                    </a:p>
                  </a:txBody>
                  <a:tcPr marT="34290" marB="34290"/>
                </a:tc>
              </a:tr>
              <a:tr h="685800">
                <a:tc>
                  <a:txBody>
                    <a:bodyPr/>
                    <a:lstStyle/>
                    <a:p>
                      <a:r>
                        <a:rPr lang="en-US" sz="1400" dirty="0" smtClean="0"/>
                        <a:t>Forefront TMG</a:t>
                      </a:r>
                      <a:endParaRPr lang="en-US" sz="1400" dirty="0"/>
                    </a:p>
                  </a:txBody>
                  <a:tcPr marT="34290" marB="34290"/>
                </a:tc>
                <a:tc>
                  <a:txBody>
                    <a:bodyPr/>
                    <a:lstStyle/>
                    <a:p>
                      <a:r>
                        <a:rPr lang="en-US" sz="1400" dirty="0" smtClean="0"/>
                        <a:t>Publish</a:t>
                      </a:r>
                      <a:r>
                        <a:rPr lang="en-US" sz="1400" baseline="0" dirty="0" smtClean="0"/>
                        <a:t> the AD FS server.  Integration with some strong authentication providers is provided out of the box.</a:t>
                      </a:r>
                      <a:endParaRPr lang="en-US" sz="1400" dirty="0"/>
                    </a:p>
                  </a:txBody>
                  <a:tcPr marT="34290" marB="34290"/>
                </a:tc>
                <a:tc>
                  <a:txBody>
                    <a:bodyPr/>
                    <a:lstStyle/>
                    <a:p>
                      <a:r>
                        <a:rPr lang="en-US" sz="1400" dirty="0" smtClean="0"/>
                        <a:t>Supported but</a:t>
                      </a:r>
                      <a:r>
                        <a:rPr lang="en-US" sz="1400" baseline="0" dirty="0" smtClean="0"/>
                        <a:t> requires each path to be published separately</a:t>
                      </a:r>
                      <a:endParaRPr lang="en-US" sz="1400" dirty="0"/>
                    </a:p>
                  </a:txBody>
                  <a:tcPr marT="34290" marB="34290"/>
                </a:tc>
              </a:tr>
              <a:tr h="685800">
                <a:tc>
                  <a:txBody>
                    <a:bodyPr/>
                    <a:lstStyle/>
                    <a:p>
                      <a:r>
                        <a:rPr lang="en-US" sz="1400" dirty="0" smtClean="0"/>
                        <a:t>Forefront UAG SP1</a:t>
                      </a:r>
                      <a:endParaRPr lang="en-US" sz="1400" dirty="0"/>
                    </a:p>
                  </a:txBody>
                  <a:tcPr marT="34290" marB="34290"/>
                </a:tc>
                <a:tc>
                  <a:txBody>
                    <a:bodyPr/>
                    <a:lstStyle/>
                    <a:p>
                      <a:r>
                        <a:rPr lang="en-US" sz="1400" dirty="0" smtClean="0"/>
                        <a:t>Publish the AD FS server.</a:t>
                      </a:r>
                      <a:r>
                        <a:rPr lang="en-US" sz="1400" baseline="0" dirty="0" smtClean="0"/>
                        <a:t> </a:t>
                      </a:r>
                      <a:r>
                        <a:rPr lang="en-US" sz="1400" dirty="0" smtClean="0"/>
                        <a:t> </a:t>
                      </a:r>
                      <a:r>
                        <a:rPr lang="en-US" sz="1400" baseline="0" dirty="0" smtClean="0"/>
                        <a:t>Integration with a wide range of authentication providers out of the box, very flexible integration options.</a:t>
                      </a:r>
                      <a:endParaRPr lang="en-US" sz="1400" dirty="0"/>
                    </a:p>
                  </a:txBody>
                  <a:tcPr marT="34290" marB="34290"/>
                </a:tc>
                <a:tc>
                  <a:txBody>
                    <a:bodyPr/>
                    <a:lstStyle/>
                    <a:p>
                      <a:r>
                        <a:rPr lang="en-US" sz="1400" dirty="0" smtClean="0"/>
                        <a:t>Supported but</a:t>
                      </a:r>
                      <a:r>
                        <a:rPr lang="en-US" sz="1400" baseline="0" dirty="0" smtClean="0"/>
                        <a:t> requires each path to be published separately</a:t>
                      </a:r>
                      <a:endParaRPr lang="en-US" sz="1400" dirty="0"/>
                    </a:p>
                  </a:txBody>
                  <a:tcPr marT="34290" marB="34290"/>
                </a:tc>
              </a:tr>
            </a:tbl>
          </a:graphicData>
        </a:graphic>
      </p:graphicFrame>
    </p:spTree>
    <p:extLst>
      <p:ext uri="{BB962C8B-B14F-4D97-AF65-F5344CB8AC3E}">
        <p14:creationId xmlns:p14="http://schemas.microsoft.com/office/powerpoint/2010/main" val="12297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05978"/>
            <a:ext cx="8471316" cy="85725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059582"/>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chemeClr val="bg1"/>
                </a:solidFill>
                <a:latin typeface="Segoe UI" pitchFamily="34" charset="0"/>
                <a:cs typeface="Segoe UI" pitchFamily="34" charset="0"/>
              </a:rPr>
              <a:t>Why Enroll, other than it being free?</a:t>
            </a:r>
          </a:p>
          <a:p>
            <a:r>
              <a:rPr lang="en-US" sz="1400" dirty="0" smtClean="0">
                <a:solidFill>
                  <a:schemeClr val="bg1"/>
                </a:solidFill>
                <a:latin typeface="Segoe UI" pitchFamily="34" charset="0"/>
                <a:cs typeface="Segoe UI" pitchFamily="34" charset="0"/>
              </a:rPr>
              <a:t>The MVA helps improve </a:t>
            </a:r>
            <a:r>
              <a:rPr lang="en-US" sz="1400" dirty="0">
                <a:solidFill>
                  <a:schemeClr val="bg1"/>
                </a:solidFill>
                <a:latin typeface="Segoe UI" pitchFamily="34" charset="0"/>
                <a:cs typeface="Segoe UI" pitchFamily="34" charset="0"/>
              </a:rPr>
              <a:t>your IT skill set and advance your career with </a:t>
            </a:r>
            <a:r>
              <a:rPr lang="en-US" sz="1400" dirty="0" smtClean="0">
                <a:solidFill>
                  <a:schemeClr val="bg1"/>
                </a:solidFill>
                <a:latin typeface="Segoe UI" pitchFamily="34" charset="0"/>
                <a:cs typeface="Segoe UI" pitchFamily="34" charset="0"/>
              </a:rPr>
              <a:t>a </a:t>
            </a:r>
            <a:r>
              <a:rPr lang="en-US" sz="1400" dirty="0">
                <a:solidFill>
                  <a:schemeClr val="bg1"/>
                </a:solidFill>
                <a:latin typeface="Segoe UI" pitchFamily="34" charset="0"/>
                <a:cs typeface="Segoe UI" pitchFamily="34" charset="0"/>
              </a:rPr>
              <a:t>free, easy to access training portal that allows you to learn at your own pace, focusing on Microsoft </a:t>
            </a:r>
            <a:r>
              <a:rPr lang="en-US" sz="1400" dirty="0" smtClean="0">
                <a:solidFill>
                  <a:schemeClr val="bg1"/>
                </a:solidFill>
                <a:latin typeface="Segoe UI" pitchFamily="34" charset="0"/>
                <a:cs typeface="Segoe UI" pitchFamily="34" charset="0"/>
              </a:rPr>
              <a:t>technologies.</a:t>
            </a:r>
            <a:endParaRPr lang="en-GB" sz="1400" dirty="0">
              <a:solidFill>
                <a:schemeClr val="bg1"/>
              </a:solidFill>
              <a:latin typeface="Segoe UI" pitchFamily="34" charset="0"/>
              <a:cs typeface="Segoe UI" pitchFamily="34" charset="0"/>
            </a:endParaRPr>
          </a:p>
        </p:txBody>
      </p:sp>
      <p:sp>
        <p:nvSpPr>
          <p:cNvPr id="9" name="TextBox 8"/>
          <p:cNvSpPr txBox="1"/>
          <p:nvPr/>
        </p:nvSpPr>
        <p:spPr>
          <a:xfrm>
            <a:off x="493172" y="1935611"/>
            <a:ext cx="8038829" cy="1144929"/>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What Do I </a:t>
            </a:r>
            <a:r>
              <a:rPr lang="en-GB" b="1" dirty="0" smtClean="0">
                <a:solidFill>
                  <a:schemeClr val="bg1"/>
                </a:solidFill>
                <a:latin typeface="Segoe UI" pitchFamily="34" charset="0"/>
                <a:cs typeface="Segoe UI" pitchFamily="34" charset="0"/>
              </a:rPr>
              <a:t>get for enrolment?</a:t>
            </a:r>
            <a:r>
              <a:rPr lang="en-GB"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3092924"/>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3910169"/>
            <a:ext cx="7416824" cy="369332"/>
          </a:xfrm>
          <a:prstGeom prst="rect">
            <a:avLst/>
          </a:prstGeom>
          <a:noFill/>
        </p:spPr>
        <p:txBody>
          <a:bodyPr wrap="square" rtlCol="0">
            <a:spAutoFit/>
          </a:bodyPr>
          <a:lstStyle/>
          <a:p>
            <a:r>
              <a:rPr lang="en-GB" b="1" dirty="0">
                <a:solidFill>
                  <a:schemeClr val="bg1"/>
                </a:solidFill>
                <a:latin typeface="Segoe UI" pitchFamily="34" charset="0"/>
                <a:cs typeface="Segoe UI" pitchFamily="34" charset="0"/>
              </a:rPr>
              <a:t>Then tell us what you </a:t>
            </a:r>
            <a:r>
              <a:rPr lang="en-GB" b="1" dirty="0" smtClean="0">
                <a:solidFill>
                  <a:schemeClr val="bg1"/>
                </a:solidFill>
                <a:latin typeface="Segoe UI" pitchFamily="34" charset="0"/>
                <a:cs typeface="Segoe UI" pitchFamily="34" charset="0"/>
              </a:rPr>
              <a:t>think. </a:t>
            </a:r>
            <a:r>
              <a:rPr lang="en-GB" sz="14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2715765"/>
            <a:ext cx="2549302" cy="943655"/>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1934654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379095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2371526" y="2215163"/>
            <a:ext cx="4400948" cy="713173"/>
          </a:xfrm>
          <a:prstGeom prst="rect">
            <a:avLst/>
          </a:prstGeo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2"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2679762"/>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5"/>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6" y="3355182"/>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960835"/>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2"/>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1"/>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1741885"/>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5"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Session Objectives</a:t>
            </a:r>
            <a:endParaRPr lang="en-US" dirty="0"/>
          </a:p>
        </p:txBody>
      </p:sp>
      <p:sp>
        <p:nvSpPr>
          <p:cNvPr id="6" name="Text Placeholder 5"/>
          <p:cNvSpPr>
            <a:spLocks noGrp="1"/>
          </p:cNvSpPr>
          <p:nvPr>
            <p:ph type="body" sz="quarter" idx="4294967295"/>
          </p:nvPr>
        </p:nvSpPr>
        <p:spPr>
          <a:xfrm>
            <a:off x="389436" y="1451619"/>
            <a:ext cx="7566940" cy="2344267"/>
          </a:xfrm>
          <a:prstGeom prst="rect">
            <a:avLst/>
          </a:prstGeom>
        </p:spPr>
        <p:txBody>
          <a:bodyPr lIns="68589" tIns="34295" rIns="68589" bIns="34295">
            <a:normAutofit fontScale="92500" lnSpcReduction="10000"/>
          </a:bodyPr>
          <a:lstStyle/>
          <a:p>
            <a:r>
              <a:rPr lang="en-US" dirty="0" smtClean="0">
                <a:solidFill>
                  <a:schemeClr val="tx1">
                    <a:lumMod val="50000"/>
                    <a:lumOff val="50000"/>
                  </a:schemeClr>
                </a:solidFill>
              </a:rPr>
              <a:t>Describe the different Identity Options</a:t>
            </a:r>
          </a:p>
          <a:p>
            <a:r>
              <a:rPr lang="en-US" dirty="0" smtClean="0">
                <a:solidFill>
                  <a:schemeClr val="tx1">
                    <a:lumMod val="50000"/>
                    <a:lumOff val="50000"/>
                  </a:schemeClr>
                </a:solidFill>
              </a:rPr>
              <a:t>Explain the Identity Architecture and Features</a:t>
            </a:r>
          </a:p>
          <a:p>
            <a:r>
              <a:rPr lang="en-US" dirty="0" smtClean="0">
                <a:solidFill>
                  <a:schemeClr val="tx1">
                    <a:lumMod val="50000"/>
                    <a:lumOff val="50000"/>
                  </a:schemeClr>
                </a:solidFill>
              </a:rPr>
              <a:t>Describe how federated authentication works</a:t>
            </a:r>
          </a:p>
          <a:p>
            <a:r>
              <a:rPr lang="en-US" dirty="0" smtClean="0">
                <a:solidFill>
                  <a:schemeClr val="tx1">
                    <a:lumMod val="50000"/>
                    <a:lumOff val="50000"/>
                  </a:schemeClr>
                </a:solidFill>
              </a:rPr>
              <a:t>Describe the various deployment scenarios</a:t>
            </a:r>
          </a:p>
          <a:p>
            <a:r>
              <a:rPr lang="en-US" dirty="0" smtClean="0">
                <a:solidFill>
                  <a:schemeClr val="tx1">
                    <a:lumMod val="50000"/>
                    <a:lumOff val="50000"/>
                  </a:schemeClr>
                </a:solidFill>
              </a:rPr>
              <a:t>Questions</a:t>
            </a:r>
            <a:endParaRPr lang="en-US" dirty="0">
              <a:solidFill>
                <a:schemeClr val="tx1">
                  <a:lumMod val="50000"/>
                  <a:lumOff val="50000"/>
                </a:schemeClr>
              </a:solidFill>
            </a:endParaRPr>
          </a:p>
        </p:txBody>
      </p:sp>
    </p:spTree>
    <p:extLst>
      <p:ext uri="{BB962C8B-B14F-4D97-AF65-F5344CB8AC3E}">
        <p14:creationId xmlns:p14="http://schemas.microsoft.com/office/powerpoint/2010/main" val="135144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Office 365 Identity features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Password policy controls for Microsoft Online IDs</a:t>
            </a:r>
          </a:p>
          <a:p>
            <a:r>
              <a:rPr lang="en-US" dirty="0" smtClean="0"/>
              <a:t>Single sign-on with corporate credentials</a:t>
            </a:r>
          </a:p>
          <a:p>
            <a:r>
              <a:rPr lang="en-US" dirty="0" smtClean="0"/>
              <a:t>Directory Synchronization updates</a:t>
            </a:r>
          </a:p>
          <a:p>
            <a:r>
              <a:rPr lang="en-US" dirty="0" smtClean="0"/>
              <a:t>Role-based administration:  Five administration roles</a:t>
            </a:r>
          </a:p>
          <a:p>
            <a:pPr lvl="2"/>
            <a:r>
              <a:rPr lang="en-US" dirty="0" smtClean="0"/>
              <a:t>Company Admin </a:t>
            </a:r>
          </a:p>
          <a:p>
            <a:pPr lvl="2"/>
            <a:r>
              <a:rPr lang="en-US" dirty="0" smtClean="0"/>
              <a:t>Billing Admin</a:t>
            </a:r>
          </a:p>
          <a:p>
            <a:pPr lvl="2"/>
            <a:r>
              <a:rPr lang="en-US" dirty="0" smtClean="0"/>
              <a:t>User Account Admin </a:t>
            </a:r>
          </a:p>
          <a:p>
            <a:pPr lvl="2"/>
            <a:r>
              <a:rPr lang="en-US" dirty="0" err="1" smtClean="0"/>
              <a:t>HelpDesk</a:t>
            </a:r>
            <a:r>
              <a:rPr lang="en-US" dirty="0" smtClean="0"/>
              <a:t> Admin</a:t>
            </a:r>
          </a:p>
          <a:p>
            <a:pPr lvl="2"/>
            <a:r>
              <a:rPr lang="en-US" dirty="0" smtClean="0"/>
              <a:t>Service Support Admin</a:t>
            </a:r>
          </a:p>
          <a:p>
            <a:r>
              <a:rPr lang="en-US" dirty="0" smtClean="0"/>
              <a:t>“Admin on behalf of” for support partners</a:t>
            </a:r>
          </a:p>
        </p:txBody>
      </p:sp>
    </p:spTree>
    <p:extLst>
      <p:ext uri="{BB962C8B-B14F-4D97-AF65-F5344CB8AC3E}">
        <p14:creationId xmlns:p14="http://schemas.microsoft.com/office/powerpoint/2010/main" val="3012169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D:\Pennie's documents\Images for TechEd06\Shapes_and_Graphics\Internet Cloud\cloud illustration icon.png"/>
          <p:cNvPicPr>
            <a:picLocks noChangeAspect="1" noChangeArrowheads="1"/>
          </p:cNvPicPr>
          <p:nvPr/>
        </p:nvPicPr>
        <p:blipFill>
          <a:blip r:embed="rId3">
            <a:duotone>
              <a:prstClr val="black"/>
              <a:schemeClr val="accent6">
                <a:tint val="45000"/>
                <a:satMod val="400000"/>
              </a:schemeClr>
            </a:duotone>
          </a:blip>
          <a:srcRect/>
          <a:stretch>
            <a:fillRect/>
          </a:stretch>
        </p:blipFill>
        <p:spPr bwMode="auto">
          <a:xfrm>
            <a:off x="2993327" y="408131"/>
            <a:ext cx="8360475" cy="5331971"/>
          </a:xfrm>
          <a:prstGeom prst="rect">
            <a:avLst/>
          </a:prstGeom>
          <a:noFill/>
        </p:spPr>
      </p:pic>
      <p:sp>
        <p:nvSpPr>
          <p:cNvPr id="117" name="Rounded Rectangle 116"/>
          <p:cNvSpPr/>
          <p:nvPr/>
        </p:nvSpPr>
        <p:spPr bwMode="auto">
          <a:xfrm>
            <a:off x="5334002" y="1750061"/>
            <a:ext cx="1467755" cy="2259141"/>
          </a:xfrm>
          <a:prstGeom prst="roundRect">
            <a:avLst/>
          </a:prstGeom>
          <a:solidFill>
            <a:schemeClr val="tx1">
              <a:lumMod val="6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68582" tIns="34291" rIns="68582" bIns="34291" numCol="1" spcCol="0" rtlCol="0" anchor="ctr" anchorCtr="0" compatLnSpc="1">
            <a:prstTxWarp prst="textNoShape">
              <a:avLst/>
            </a:prstTxWarp>
          </a:bodyPr>
          <a:lstStyle/>
          <a:p>
            <a:pPr algn="ctr" defTabSz="685617"/>
            <a:endParaRPr lang="en-US" sz="1200" dirty="0">
              <a:solidFill>
                <a:schemeClr val="tx1"/>
              </a:solidFill>
            </a:endParaRPr>
          </a:p>
        </p:txBody>
      </p:sp>
      <p:sp>
        <p:nvSpPr>
          <p:cNvPr id="114" name="Rounded Rectangle 113"/>
          <p:cNvSpPr/>
          <p:nvPr/>
        </p:nvSpPr>
        <p:spPr bwMode="auto">
          <a:xfrm>
            <a:off x="457200" y="2286006"/>
            <a:ext cx="2514600" cy="2200765"/>
          </a:xfrm>
          <a:prstGeom prst="roundRect">
            <a:avLst/>
          </a:prstGeom>
          <a:gradFill flip="none" rotWithShape="1">
            <a:gsLst>
              <a:gs pos="0">
                <a:srgbClr val="5E9EFF"/>
              </a:gs>
              <a:gs pos="39999">
                <a:srgbClr val="85C2FF"/>
              </a:gs>
              <a:gs pos="70000">
                <a:srgbClr val="C4D6EB"/>
              </a:gs>
              <a:gs pos="100000">
                <a:srgbClr val="FFEBFA"/>
              </a:gs>
            </a:gsLst>
            <a:lin ang="13500000" scaled="1"/>
            <a:tileRec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68582" tIns="34291" rIns="68582" bIns="34291" numCol="1" spcCol="0" rtlCol="0" anchor="ctr" anchorCtr="0" compatLnSpc="1">
            <a:prstTxWarp prst="textNoShape">
              <a:avLst/>
            </a:prstTxWarp>
          </a:bodyPr>
          <a:lstStyle/>
          <a:p>
            <a:pPr algn="ctr" defTabSz="685617"/>
            <a:endParaRPr lang="en-US" dirty="0">
              <a:solidFill>
                <a:schemeClr val="tx1"/>
              </a:solidFill>
            </a:endParaRPr>
          </a:p>
        </p:txBody>
      </p:sp>
      <p:sp>
        <p:nvSpPr>
          <p:cNvPr id="115" name="TextBox 114"/>
          <p:cNvSpPr txBox="1"/>
          <p:nvPr/>
        </p:nvSpPr>
        <p:spPr>
          <a:xfrm>
            <a:off x="628159" y="2410167"/>
            <a:ext cx="2057399" cy="169277"/>
          </a:xfrm>
          <a:prstGeom prst="rect">
            <a:avLst/>
          </a:prstGeom>
          <a:noFill/>
        </p:spPr>
        <p:txBody>
          <a:bodyPr wrap="square" lIns="0" tIns="0" rIns="0" bIns="0" rtlCol="0">
            <a:spAutoFit/>
          </a:bodyPr>
          <a:lstStyle/>
          <a:p>
            <a:pPr algn="ctr"/>
            <a:r>
              <a:rPr lang="en-US" sz="1100" b="1" dirty="0" err="1"/>
              <a:t>Contoso</a:t>
            </a:r>
            <a:r>
              <a:rPr lang="en-US" sz="1100" b="1" dirty="0"/>
              <a:t> customer premises</a:t>
            </a:r>
          </a:p>
        </p:txBody>
      </p:sp>
      <p:sp>
        <p:nvSpPr>
          <p:cNvPr id="4" name="Title 3"/>
          <p:cNvSpPr>
            <a:spLocks noGrp="1"/>
          </p:cNvSpPr>
          <p:nvPr>
            <p:ph type="title"/>
          </p:nvPr>
        </p:nvSpPr>
        <p:spPr/>
        <p:txBody>
          <a:bodyPr>
            <a:normAutofit/>
          </a:bodyPr>
          <a:lstStyle/>
          <a:p>
            <a:r>
              <a:rPr lang="en-US" dirty="0" smtClean="0"/>
              <a:t>Identity Options</a:t>
            </a:r>
            <a:endParaRPr lang="en-US" dirty="0"/>
          </a:p>
        </p:txBody>
      </p:sp>
      <p:sp>
        <p:nvSpPr>
          <p:cNvPr id="17" name="Text Placeholder 16"/>
          <p:cNvSpPr>
            <a:spLocks noGrp="1"/>
          </p:cNvSpPr>
          <p:nvPr>
            <p:ph type="body" sz="quarter" idx="4294967295"/>
          </p:nvPr>
        </p:nvSpPr>
        <p:spPr>
          <a:xfrm>
            <a:off x="431509" y="1151381"/>
            <a:ext cx="8216842" cy="1658147"/>
          </a:xfrm>
          <a:prstGeom prst="rect">
            <a:avLst/>
          </a:prstGeom>
        </p:spPr>
        <p:txBody>
          <a:bodyPr lIns="68589" tIns="34295" rIns="68589" bIns="34295">
            <a:normAutofit/>
          </a:bodyPr>
          <a:lstStyle/>
          <a:p>
            <a:pPr marL="342946" indent="-342946">
              <a:buFont typeface="+mj-lt"/>
              <a:buAutoNum type="arabicPeriod"/>
            </a:pPr>
            <a:r>
              <a:rPr lang="en-US" sz="1500" dirty="0">
                <a:solidFill>
                  <a:schemeClr val="tx1">
                    <a:lumMod val="50000"/>
                    <a:lumOff val="50000"/>
                  </a:schemeClr>
                </a:solidFill>
              </a:rPr>
              <a:t>Microsoft Online IDs</a:t>
            </a:r>
          </a:p>
          <a:p>
            <a:pPr marL="342946" indent="-342946">
              <a:buFont typeface="+mj-lt"/>
              <a:buAutoNum type="arabicPeriod"/>
            </a:pPr>
            <a:r>
              <a:rPr lang="en-US" sz="1500" dirty="0">
                <a:solidFill>
                  <a:schemeClr val="tx1">
                    <a:lumMod val="50000"/>
                    <a:lumOff val="50000"/>
                  </a:schemeClr>
                </a:solidFill>
              </a:rPr>
              <a:t>Microsoft Online IDs  + Microsoft Online Services Directory Synchronization</a:t>
            </a:r>
          </a:p>
          <a:p>
            <a:pPr marL="342946" indent="-342946">
              <a:buFont typeface="+mj-lt"/>
              <a:buAutoNum type="arabicPeriod"/>
            </a:pPr>
            <a:r>
              <a:rPr lang="en-US" sz="1500" dirty="0">
                <a:solidFill>
                  <a:schemeClr val="tx1">
                    <a:lumMod val="50000"/>
                    <a:lumOff val="50000"/>
                  </a:schemeClr>
                </a:solidFill>
              </a:rPr>
              <a:t>Single Sign On  + Directory Synchronization</a:t>
            </a:r>
          </a:p>
          <a:p>
            <a:pPr marL="342946" indent="-342946">
              <a:buFont typeface="+mj-lt"/>
              <a:buAutoNum type="arabicPeriod"/>
            </a:pPr>
            <a:endParaRPr lang="en-US" sz="1500" dirty="0"/>
          </a:p>
        </p:txBody>
      </p:sp>
      <p:sp>
        <p:nvSpPr>
          <p:cNvPr id="7" name="Isosceles Triangle 6"/>
          <p:cNvSpPr/>
          <p:nvPr/>
        </p:nvSpPr>
        <p:spPr>
          <a:xfrm>
            <a:off x="642939" y="3358000"/>
            <a:ext cx="728662" cy="426593"/>
          </a:xfrm>
          <a:prstGeom prst="triangle">
            <a:avLst/>
          </a:prstGeom>
          <a:ln/>
        </p:spPr>
        <p:style>
          <a:lnRef idx="1">
            <a:schemeClr val="accent6"/>
          </a:lnRef>
          <a:fillRef idx="3">
            <a:schemeClr val="accent6"/>
          </a:fillRef>
          <a:effectRef idx="2">
            <a:schemeClr val="accent6"/>
          </a:effectRef>
          <a:fontRef idx="minor">
            <a:schemeClr val="lt1"/>
          </a:fontRef>
        </p:style>
        <p:txBody>
          <a:bodyPr lIns="0" tIns="0" rIns="0" bIns="24491" rtlCol="0" anchor="ctr"/>
          <a:lstStyle/>
          <a:p>
            <a:pPr algn="ctr"/>
            <a:r>
              <a:rPr lang="en-US" sz="1200" dirty="0">
                <a:solidFill>
                  <a:schemeClr val="tx1"/>
                </a:solidFill>
              </a:rPr>
              <a:t>AD</a:t>
            </a:r>
          </a:p>
        </p:txBody>
      </p:sp>
      <p:sp>
        <p:nvSpPr>
          <p:cNvPr id="9" name="Rounded Rectangle 8"/>
          <p:cNvSpPr/>
          <p:nvPr/>
        </p:nvSpPr>
        <p:spPr>
          <a:xfrm>
            <a:off x="1676400" y="3327174"/>
            <a:ext cx="1143000" cy="488245"/>
          </a:xfrm>
          <a:prstGeom prst="roundRect">
            <a:avLst/>
          </a:prstGeom>
          <a:ln/>
        </p:spPr>
        <p:style>
          <a:lnRef idx="1">
            <a:schemeClr val="accent6"/>
          </a:lnRef>
          <a:fillRef idx="3">
            <a:schemeClr val="accent6"/>
          </a:fillRef>
          <a:effectRef idx="2">
            <a:schemeClr val="accent6"/>
          </a:effectRef>
          <a:fontRef idx="minor">
            <a:schemeClr val="lt1"/>
          </a:fontRef>
        </p:style>
        <p:txBody>
          <a:bodyPr lIns="0" tIns="0" rIns="0" bIns="24491" rtlCol="0" anchor="ctr"/>
          <a:lstStyle/>
          <a:p>
            <a:pPr algn="ctr"/>
            <a:r>
              <a:rPr lang="en-US" sz="900" dirty="0">
                <a:solidFill>
                  <a:schemeClr val="tx1"/>
                </a:solidFill>
              </a:rPr>
              <a:t>MS Online Directory Sync</a:t>
            </a:r>
          </a:p>
        </p:txBody>
      </p:sp>
      <p:cxnSp>
        <p:nvCxnSpPr>
          <p:cNvPr id="10" name="Elbow Connector 9"/>
          <p:cNvCxnSpPr>
            <a:stCxn id="7" idx="5"/>
            <a:endCxn id="9" idx="1"/>
          </p:cNvCxnSpPr>
          <p:nvPr/>
        </p:nvCxnSpPr>
        <p:spPr>
          <a:xfrm>
            <a:off x="1189436" y="3571296"/>
            <a:ext cx="486964" cy="1"/>
          </a:xfrm>
          <a:prstGeom prst="bentConnector3">
            <a:avLst>
              <a:gd name="adj1" fmla="val 50000"/>
            </a:avLst>
          </a:prstGeom>
          <a:ln w="19050">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5391106" y="1895817"/>
            <a:ext cx="1340730" cy="169277"/>
          </a:xfrm>
          <a:prstGeom prst="rect">
            <a:avLst/>
          </a:prstGeom>
          <a:noFill/>
        </p:spPr>
        <p:txBody>
          <a:bodyPr wrap="square" lIns="0" tIns="0" rIns="0" bIns="0" rtlCol="0">
            <a:spAutoFit/>
          </a:bodyPr>
          <a:lstStyle/>
          <a:p>
            <a:pPr algn="ctr"/>
            <a:r>
              <a:rPr lang="en-US" sz="1100" b="1" dirty="0"/>
              <a:t>Identity Services</a:t>
            </a:r>
          </a:p>
        </p:txBody>
      </p:sp>
      <p:sp>
        <p:nvSpPr>
          <p:cNvPr id="63" name="Rounded Rectangle 62"/>
          <p:cNvSpPr/>
          <p:nvPr/>
        </p:nvSpPr>
        <p:spPr>
          <a:xfrm>
            <a:off x="4126074" y="3321845"/>
            <a:ext cx="1090612" cy="500717"/>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24491" rtlCol="0" anchor="ctr"/>
          <a:lstStyle/>
          <a:p>
            <a:pPr algn="ctr"/>
            <a:r>
              <a:rPr lang="en-US" sz="900" dirty="0"/>
              <a:t>Provisioning</a:t>
            </a:r>
          </a:p>
          <a:p>
            <a:pPr algn="ctr"/>
            <a:r>
              <a:rPr lang="en-US" sz="900" dirty="0"/>
              <a:t>platform</a:t>
            </a:r>
          </a:p>
        </p:txBody>
      </p:sp>
      <p:cxnSp>
        <p:nvCxnSpPr>
          <p:cNvPr id="106" name="Elbow Connector 105"/>
          <p:cNvCxnSpPr>
            <a:stCxn id="9" idx="3"/>
            <a:endCxn id="63" idx="1"/>
          </p:cNvCxnSpPr>
          <p:nvPr/>
        </p:nvCxnSpPr>
        <p:spPr>
          <a:xfrm>
            <a:off x="2819402" y="3571297"/>
            <a:ext cx="1306673" cy="907"/>
          </a:xfrm>
          <a:prstGeom prst="bentConnector3">
            <a:avLst>
              <a:gd name="adj1" fmla="val 50000"/>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31" name="Rounded Rectangle 130"/>
          <p:cNvSpPr/>
          <p:nvPr/>
        </p:nvSpPr>
        <p:spPr>
          <a:xfrm>
            <a:off x="7569899" y="3399574"/>
            <a:ext cx="1035135" cy="502040"/>
          </a:xfrm>
          <a:prstGeom prst="roundRect">
            <a:avLst/>
          </a:prstGeom>
          <a:ln/>
        </p:spPr>
        <p:style>
          <a:lnRef idx="1">
            <a:schemeClr val="accent3"/>
          </a:lnRef>
          <a:fillRef idx="3">
            <a:schemeClr val="accent3"/>
          </a:fillRef>
          <a:effectRef idx="2">
            <a:schemeClr val="accent3"/>
          </a:effectRef>
          <a:fontRef idx="minor">
            <a:schemeClr val="lt1"/>
          </a:fontRef>
        </p:style>
        <p:txBody>
          <a:bodyPr lIns="0" tIns="0" rIns="0" bIns="24491" rtlCol="0" anchor="ctr"/>
          <a:lstStyle/>
          <a:p>
            <a:pPr algn="ctr"/>
            <a:r>
              <a:rPr lang="en-US" sz="900" dirty="0" err="1">
                <a:solidFill>
                  <a:schemeClr val="tx1"/>
                </a:solidFill>
              </a:rPr>
              <a:t>Lync</a:t>
            </a:r>
            <a:endParaRPr lang="en-US" sz="900" dirty="0">
              <a:solidFill>
                <a:schemeClr val="tx1"/>
              </a:solidFill>
            </a:endParaRPr>
          </a:p>
          <a:p>
            <a:pPr algn="ctr"/>
            <a:r>
              <a:rPr lang="en-US" sz="900" dirty="0">
                <a:solidFill>
                  <a:schemeClr val="tx1"/>
                </a:solidFill>
              </a:rPr>
              <a:t>Online</a:t>
            </a:r>
          </a:p>
        </p:txBody>
      </p:sp>
      <p:sp>
        <p:nvSpPr>
          <p:cNvPr id="128" name="Rounded Rectangle 127"/>
          <p:cNvSpPr/>
          <p:nvPr/>
        </p:nvSpPr>
        <p:spPr>
          <a:xfrm>
            <a:off x="7562715" y="2790315"/>
            <a:ext cx="1035135" cy="477323"/>
          </a:xfrm>
          <a:prstGeom prst="roundRect">
            <a:avLst/>
          </a:prstGeom>
          <a:ln/>
        </p:spPr>
        <p:style>
          <a:lnRef idx="1">
            <a:schemeClr val="accent3"/>
          </a:lnRef>
          <a:fillRef idx="3">
            <a:schemeClr val="accent3"/>
          </a:fillRef>
          <a:effectRef idx="2">
            <a:schemeClr val="accent3"/>
          </a:effectRef>
          <a:fontRef idx="minor">
            <a:schemeClr val="lt1"/>
          </a:fontRef>
        </p:style>
        <p:txBody>
          <a:bodyPr lIns="0" tIns="0" rIns="0" bIns="24491" rtlCol="0" anchor="ctr"/>
          <a:lstStyle/>
          <a:p>
            <a:pPr algn="ctr"/>
            <a:r>
              <a:rPr lang="en-US" sz="900" dirty="0">
                <a:solidFill>
                  <a:schemeClr val="tx1"/>
                </a:solidFill>
              </a:rPr>
              <a:t>SharePoint </a:t>
            </a:r>
          </a:p>
          <a:p>
            <a:pPr algn="ctr"/>
            <a:r>
              <a:rPr lang="en-US" sz="900" dirty="0">
                <a:solidFill>
                  <a:schemeClr val="tx1"/>
                </a:solidFill>
              </a:rPr>
              <a:t>Online</a:t>
            </a:r>
          </a:p>
        </p:txBody>
      </p:sp>
      <p:sp>
        <p:nvSpPr>
          <p:cNvPr id="40" name="Rounded Rectangle 39"/>
          <p:cNvSpPr/>
          <p:nvPr/>
        </p:nvSpPr>
        <p:spPr>
          <a:xfrm>
            <a:off x="7550352" y="2124635"/>
            <a:ext cx="1064457" cy="532634"/>
          </a:xfrm>
          <a:prstGeom prst="roundRect">
            <a:avLst/>
          </a:prstGeom>
          <a:ln/>
        </p:spPr>
        <p:style>
          <a:lnRef idx="1">
            <a:schemeClr val="accent3"/>
          </a:lnRef>
          <a:fillRef idx="3">
            <a:schemeClr val="accent3"/>
          </a:fillRef>
          <a:effectRef idx="2">
            <a:schemeClr val="accent3"/>
          </a:effectRef>
          <a:fontRef idx="minor">
            <a:schemeClr val="lt1"/>
          </a:fontRef>
        </p:style>
        <p:txBody>
          <a:bodyPr lIns="0" tIns="0" rIns="0" bIns="24491" rtlCol="0" anchor="ctr"/>
          <a:lstStyle/>
          <a:p>
            <a:pPr algn="ctr"/>
            <a:r>
              <a:rPr lang="en-US" sz="900" dirty="0">
                <a:solidFill>
                  <a:schemeClr val="tx1"/>
                </a:solidFill>
              </a:rPr>
              <a:t>Exchange </a:t>
            </a:r>
          </a:p>
          <a:p>
            <a:pPr algn="ctr"/>
            <a:r>
              <a:rPr lang="en-US" sz="900" dirty="0">
                <a:solidFill>
                  <a:schemeClr val="tx1"/>
                </a:solidFill>
              </a:rPr>
              <a:t>Online</a:t>
            </a:r>
          </a:p>
        </p:txBody>
      </p:sp>
      <p:sp>
        <p:nvSpPr>
          <p:cNvPr id="77" name="Rounded Rectangle 76"/>
          <p:cNvSpPr/>
          <p:nvPr/>
        </p:nvSpPr>
        <p:spPr>
          <a:xfrm>
            <a:off x="1676400" y="2681542"/>
            <a:ext cx="1143000" cy="571335"/>
          </a:xfrm>
          <a:prstGeom prst="roundRect">
            <a:avLst/>
          </a:prstGeom>
          <a:ln/>
        </p:spPr>
        <p:style>
          <a:lnRef idx="1">
            <a:schemeClr val="accent6"/>
          </a:lnRef>
          <a:fillRef idx="3">
            <a:schemeClr val="accent6"/>
          </a:fillRef>
          <a:effectRef idx="2">
            <a:schemeClr val="accent6"/>
          </a:effectRef>
          <a:fontRef idx="minor">
            <a:schemeClr val="lt1"/>
          </a:fontRef>
        </p:style>
        <p:txBody>
          <a:bodyPr lIns="0" tIns="0" rIns="0" bIns="24491" rtlCol="0" anchor="ctr"/>
          <a:lstStyle/>
          <a:p>
            <a:pPr algn="ctr"/>
            <a:r>
              <a:rPr lang="en-US" sz="900" dirty="0">
                <a:solidFill>
                  <a:schemeClr val="tx1"/>
                </a:solidFill>
              </a:rPr>
              <a:t>Active Directory Federation Server 2.0</a:t>
            </a:r>
          </a:p>
        </p:txBody>
      </p:sp>
      <p:cxnSp>
        <p:nvCxnSpPr>
          <p:cNvPr id="78" name="Straight Arrow Connector 77"/>
          <p:cNvCxnSpPr>
            <a:endCxn id="77" idx="1"/>
          </p:cNvCxnSpPr>
          <p:nvPr/>
        </p:nvCxnSpPr>
        <p:spPr>
          <a:xfrm flipV="1">
            <a:off x="1189436" y="2967209"/>
            <a:ext cx="486964" cy="575016"/>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79" name="Elbow Connector 78"/>
          <p:cNvCxnSpPr>
            <a:endCxn id="77" idx="3"/>
          </p:cNvCxnSpPr>
          <p:nvPr/>
        </p:nvCxnSpPr>
        <p:spPr>
          <a:xfrm rot="10800000" flipV="1">
            <a:off x="2819400" y="2385280"/>
            <a:ext cx="2747964" cy="581930"/>
          </a:xfrm>
          <a:prstGeom prst="curvedConnector3">
            <a:avLst>
              <a:gd name="adj1" fmla="val 64142"/>
            </a:avLst>
          </a:prstGeom>
          <a:ln w="28575">
            <a:solidFill>
              <a:schemeClr val="bg2">
                <a:lumMod val="2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3505760" y="2286001"/>
            <a:ext cx="536822" cy="300086"/>
          </a:xfrm>
          <a:prstGeom prst="rect">
            <a:avLst/>
          </a:prstGeom>
        </p:spPr>
        <p:txBody>
          <a:bodyPr wrap="none" lIns="68584" tIns="34292" rIns="68584" bIns="34292">
            <a:spAutoFit/>
          </a:bodyPr>
          <a:lstStyle/>
          <a:p>
            <a:r>
              <a:rPr lang="en-US" sz="1500" b="1" dirty="0"/>
              <a:t>Trust</a:t>
            </a:r>
          </a:p>
        </p:txBody>
      </p:sp>
      <p:sp>
        <p:nvSpPr>
          <p:cNvPr id="81" name="Trapezoid 80"/>
          <p:cNvSpPr/>
          <p:nvPr/>
        </p:nvSpPr>
        <p:spPr bwMode="auto">
          <a:xfrm rot="5400000">
            <a:off x="572819" y="3229800"/>
            <a:ext cx="314818" cy="464138"/>
          </a:xfrm>
          <a:prstGeom prst="trapezoid">
            <a:avLst>
              <a:gd name="adj" fmla="val 2982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270" wrap="square" lIns="68582" tIns="34291" rIns="68582" bIns="34291" numCol="1" spcCol="0" rtlCol="0" anchor="ctr" anchorCtr="0" compatLnSpc="1">
            <a:prstTxWarp prst="textNoShape">
              <a:avLst/>
            </a:prstTxWarp>
          </a:bodyPr>
          <a:lstStyle/>
          <a:p>
            <a:pPr algn="ctr" defTabSz="685617"/>
            <a:r>
              <a:rPr lang="en-US" sz="800" b="1" dirty="0" err="1">
                <a:solidFill>
                  <a:schemeClr val="tx1"/>
                </a:solidFill>
              </a:rPr>
              <a:t>IdP</a:t>
            </a:r>
            <a:endParaRPr lang="en-US" sz="800" b="1" dirty="0">
              <a:solidFill>
                <a:schemeClr val="tx1"/>
              </a:solidFill>
            </a:endParaRPr>
          </a:p>
        </p:txBody>
      </p:sp>
      <p:sp>
        <p:nvSpPr>
          <p:cNvPr id="61" name="Flowchart: Magnetic Disk 60"/>
          <p:cNvSpPr/>
          <p:nvPr/>
        </p:nvSpPr>
        <p:spPr bwMode="auto">
          <a:xfrm>
            <a:off x="5648166" y="3232615"/>
            <a:ext cx="812806" cy="675538"/>
          </a:xfrm>
          <a:prstGeom prst="flowChartMagneticDisk">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a:r>
              <a:rPr lang="en-US" sz="800" dirty="0"/>
              <a:t>Directory</a:t>
            </a:r>
          </a:p>
          <a:p>
            <a:pPr algn="ctr"/>
            <a:r>
              <a:rPr lang="en-US" sz="800" dirty="0"/>
              <a:t>Store</a:t>
            </a:r>
          </a:p>
        </p:txBody>
      </p:sp>
      <p:sp>
        <p:nvSpPr>
          <p:cNvPr id="125" name="Rounded Rectangle 124"/>
          <p:cNvSpPr/>
          <p:nvPr/>
        </p:nvSpPr>
        <p:spPr>
          <a:xfrm>
            <a:off x="3962400" y="2735012"/>
            <a:ext cx="1265558" cy="351088"/>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24491" rtlCol="0" anchor="ctr"/>
          <a:lstStyle/>
          <a:p>
            <a:pPr algn="ctr"/>
            <a:r>
              <a:rPr lang="en-US" sz="900" dirty="0">
                <a:solidFill>
                  <a:schemeClr val="tx1"/>
                </a:solidFill>
              </a:rPr>
              <a:t>Admin Portal/</a:t>
            </a:r>
          </a:p>
          <a:p>
            <a:pPr algn="ctr"/>
            <a:r>
              <a:rPr lang="en-US" sz="900" dirty="0">
                <a:solidFill>
                  <a:schemeClr val="tx1"/>
                </a:solidFill>
              </a:rPr>
              <a:t>PowerShell</a:t>
            </a:r>
          </a:p>
        </p:txBody>
      </p:sp>
      <p:cxnSp>
        <p:nvCxnSpPr>
          <p:cNvPr id="126" name="Elbow Connector 125"/>
          <p:cNvCxnSpPr>
            <a:stCxn id="125" idx="2"/>
            <a:endCxn id="63" idx="0"/>
          </p:cNvCxnSpPr>
          <p:nvPr/>
        </p:nvCxnSpPr>
        <p:spPr>
          <a:xfrm rot="16200000" flipH="1">
            <a:off x="4515408" y="3165872"/>
            <a:ext cx="235744" cy="76201"/>
          </a:xfrm>
          <a:prstGeom prst="curvedConnector3">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5526898" y="2124637"/>
            <a:ext cx="1111871" cy="987443"/>
          </a:xfrm>
          <a:prstGeom prst="roundRect">
            <a:avLst/>
          </a:prstGeom>
          <a:ln/>
        </p:spPr>
        <p:style>
          <a:lnRef idx="1">
            <a:schemeClr val="accent2"/>
          </a:lnRef>
          <a:fillRef idx="3">
            <a:schemeClr val="accent2"/>
          </a:fillRef>
          <a:effectRef idx="2">
            <a:schemeClr val="accent2"/>
          </a:effectRef>
          <a:fontRef idx="minor">
            <a:schemeClr val="lt1"/>
          </a:fontRef>
        </p:style>
        <p:txBody>
          <a:bodyPr lIns="0" tIns="0" rIns="0" bIns="24491" rtlCol="0" anchor="ctr"/>
          <a:lstStyle/>
          <a:p>
            <a:pPr algn="ctr"/>
            <a:r>
              <a:rPr lang="en-US" sz="900" dirty="0"/>
              <a:t>Authentication platform</a:t>
            </a:r>
          </a:p>
        </p:txBody>
      </p:sp>
      <p:cxnSp>
        <p:nvCxnSpPr>
          <p:cNvPr id="62" name="Elbow Connector 61"/>
          <p:cNvCxnSpPr>
            <a:stCxn id="63" idx="3"/>
            <a:endCxn id="61" idx="2"/>
          </p:cNvCxnSpPr>
          <p:nvPr/>
        </p:nvCxnSpPr>
        <p:spPr>
          <a:xfrm flipV="1">
            <a:off x="5216685" y="3570382"/>
            <a:ext cx="431481" cy="1820"/>
          </a:xfrm>
          <a:prstGeom prst="bentConnector3">
            <a:avLst>
              <a:gd name="adj1" fmla="val 50000"/>
            </a:avLst>
          </a:prstGeom>
          <a:ln w="28575">
            <a:solidFill>
              <a:schemeClr val="bg2">
                <a:lumMod val="25000"/>
              </a:schemeClr>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2" name="Rounded Rectangle 81"/>
          <p:cNvSpPr/>
          <p:nvPr/>
        </p:nvSpPr>
        <p:spPr>
          <a:xfrm>
            <a:off x="1371603" y="3927831"/>
            <a:ext cx="840091" cy="342900"/>
          </a:xfrm>
          <a:prstGeom prst="roundRect">
            <a:avLst/>
          </a:prstGeom>
          <a:ln/>
        </p:spPr>
        <p:style>
          <a:lnRef idx="1">
            <a:schemeClr val="accent6"/>
          </a:lnRef>
          <a:fillRef idx="3">
            <a:schemeClr val="accent6"/>
          </a:fillRef>
          <a:effectRef idx="2">
            <a:schemeClr val="accent6"/>
          </a:effectRef>
          <a:fontRef idx="minor">
            <a:schemeClr val="lt1"/>
          </a:fontRef>
        </p:style>
        <p:txBody>
          <a:bodyPr lIns="0" tIns="0" rIns="0" bIns="24491" rtlCol="0" anchor="ctr"/>
          <a:lstStyle/>
          <a:p>
            <a:pPr algn="ctr"/>
            <a:r>
              <a:rPr lang="en-US" sz="700" dirty="0">
                <a:solidFill>
                  <a:schemeClr val="tx1"/>
                </a:solidFill>
              </a:rPr>
              <a:t>Office  365 Desktop Setup</a:t>
            </a:r>
          </a:p>
        </p:txBody>
      </p:sp>
      <p:sp>
        <p:nvSpPr>
          <p:cNvPr id="37" name="TextBox 36"/>
          <p:cNvSpPr txBox="1"/>
          <p:nvPr/>
        </p:nvSpPr>
        <p:spPr>
          <a:xfrm>
            <a:off x="7161597" y="1760559"/>
            <a:ext cx="2947524" cy="184666"/>
          </a:xfrm>
          <a:prstGeom prst="rect">
            <a:avLst/>
          </a:prstGeom>
          <a:noFill/>
        </p:spPr>
        <p:txBody>
          <a:bodyPr wrap="square" lIns="0" tIns="0" rIns="0" bIns="0" rtlCol="0">
            <a:spAutoFit/>
          </a:bodyPr>
          <a:lstStyle/>
          <a:p>
            <a:r>
              <a:rPr lang="en-US" sz="1200" b="1" dirty="0"/>
              <a:t>Microsoft Online Services</a:t>
            </a:r>
          </a:p>
        </p:txBody>
      </p:sp>
      <p:cxnSp>
        <p:nvCxnSpPr>
          <p:cNvPr id="42" name="Elbow Connector 41"/>
          <p:cNvCxnSpPr>
            <a:endCxn id="40" idx="1"/>
          </p:cNvCxnSpPr>
          <p:nvPr/>
        </p:nvCxnSpPr>
        <p:spPr>
          <a:xfrm>
            <a:off x="6555580" y="2385279"/>
            <a:ext cx="994772" cy="5673"/>
          </a:xfrm>
          <a:prstGeom prst="bentConnector3">
            <a:avLst>
              <a:gd name="adj1" fmla="val 50000"/>
            </a:avLst>
          </a:prstGeom>
          <a:ln w="28575">
            <a:solidFill>
              <a:schemeClr val="bg2">
                <a:lumMod val="25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a:endCxn id="128" idx="1"/>
          </p:cNvCxnSpPr>
          <p:nvPr/>
        </p:nvCxnSpPr>
        <p:spPr>
          <a:xfrm>
            <a:off x="6555581" y="2385279"/>
            <a:ext cx="1007133" cy="643695"/>
          </a:xfrm>
          <a:prstGeom prst="bentConnector3">
            <a:avLst>
              <a:gd name="adj1" fmla="val 62017"/>
            </a:avLst>
          </a:prstGeom>
          <a:ln w="28575">
            <a:solidFill>
              <a:schemeClr val="bg2">
                <a:lumMod val="25000"/>
              </a:schemeClr>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p:nvPr/>
        </p:nvCxnSpPr>
        <p:spPr>
          <a:xfrm>
            <a:off x="6555581" y="2385279"/>
            <a:ext cx="1014317" cy="1265313"/>
          </a:xfrm>
          <a:prstGeom prst="bentConnector3">
            <a:avLst>
              <a:gd name="adj1" fmla="val 61932"/>
            </a:avLst>
          </a:prstGeom>
          <a:ln w="28575">
            <a:solidFill>
              <a:schemeClr val="bg2">
                <a:lumMod val="25000"/>
              </a:schemeClr>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8" name="Trapezoid 17"/>
          <p:cNvSpPr/>
          <p:nvPr/>
        </p:nvSpPr>
        <p:spPr bwMode="auto">
          <a:xfrm rot="16200000">
            <a:off x="6522347" y="2740139"/>
            <a:ext cx="392326" cy="528196"/>
          </a:xfrm>
          <a:prstGeom prst="trapezoid">
            <a:avLst>
              <a:gd name="adj" fmla="val 29827"/>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vert" wrap="square" lIns="68582" tIns="34291" rIns="68582" bIns="34291" numCol="1" spcCol="0" rtlCol="0" anchor="ctr" anchorCtr="0" compatLnSpc="1">
            <a:prstTxWarp prst="textNoShape">
              <a:avLst/>
            </a:prstTxWarp>
          </a:bodyPr>
          <a:lstStyle/>
          <a:p>
            <a:pPr algn="ctr" defTabSz="685617"/>
            <a:r>
              <a:rPr lang="en-US" sz="900" b="1" dirty="0" err="1">
                <a:solidFill>
                  <a:schemeClr val="tx1"/>
                </a:solidFill>
              </a:rPr>
              <a:t>IdP</a:t>
            </a:r>
            <a:endParaRPr lang="en-US" sz="1200" b="1" dirty="0">
              <a:solidFill>
                <a:schemeClr val="tx1"/>
              </a:solidFill>
            </a:endParaRPr>
          </a:p>
        </p:txBody>
      </p:sp>
      <p:pic>
        <p:nvPicPr>
          <p:cNvPr id="49" name="Picture 48"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828567" y="3742817"/>
            <a:ext cx="314824" cy="244234"/>
          </a:xfrm>
          <a:prstGeom prst="rect">
            <a:avLst/>
          </a:prstGeom>
          <a:noFill/>
        </p:spPr>
      </p:pic>
      <p:pic>
        <p:nvPicPr>
          <p:cNvPr id="50" name="Picture 49"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6146148" y="3764970"/>
            <a:ext cx="314824" cy="244234"/>
          </a:xfrm>
          <a:prstGeom prst="rect">
            <a:avLst/>
          </a:prstGeom>
          <a:noFill/>
        </p:spPr>
      </p:pic>
      <p:pic>
        <p:nvPicPr>
          <p:cNvPr id="52" name="Picture 51"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6146148" y="3764970"/>
            <a:ext cx="314824" cy="244234"/>
          </a:xfrm>
          <a:prstGeom prst="rect">
            <a:avLst/>
          </a:prstGeom>
          <a:noFill/>
        </p:spPr>
      </p:pic>
      <p:pic>
        <p:nvPicPr>
          <p:cNvPr id="55" name="Picture 54"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6146148" y="3764970"/>
            <a:ext cx="314824" cy="244234"/>
          </a:xfrm>
          <a:prstGeom prst="rect">
            <a:avLst/>
          </a:prstGeom>
          <a:noFill/>
        </p:spPr>
      </p:pic>
      <p:pic>
        <p:nvPicPr>
          <p:cNvPr id="56" name="Picture 55"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6146148" y="3764970"/>
            <a:ext cx="314824" cy="244234"/>
          </a:xfrm>
          <a:prstGeom prst="rect">
            <a:avLst/>
          </a:prstGeom>
          <a:noFill/>
        </p:spPr>
      </p:pic>
      <p:pic>
        <p:nvPicPr>
          <p:cNvPr id="57" name="Picture 56"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6146148" y="3766677"/>
            <a:ext cx="314824" cy="244234"/>
          </a:xfrm>
          <a:prstGeom prst="rect">
            <a:avLst/>
          </a:prstGeom>
          <a:noFill/>
        </p:spPr>
      </p:pic>
      <p:pic>
        <p:nvPicPr>
          <p:cNvPr id="58" name="Picture 57" descr="C:\Program Files\Microsoft Resource DVD Artwork\DVD_ART\Artwork_Imagery\HARDWARE_IMAGERY\Illustration - Misc Hardware\Windows Vista Illustration Icons\Generic User.png"/>
          <p:cNvPicPr>
            <a:picLocks noChangeAspect="1" noChangeArrowheads="1"/>
          </p:cNvPicPr>
          <p:nvPr/>
        </p:nvPicPr>
        <p:blipFill>
          <a:blip r:embed="rId4" cstate="print"/>
          <a:srcRect/>
          <a:stretch>
            <a:fillRect/>
          </a:stretch>
        </p:blipFill>
        <p:spPr bwMode="auto">
          <a:xfrm flipH="1">
            <a:off x="828176" y="3744837"/>
            <a:ext cx="314824" cy="244234"/>
          </a:xfrm>
          <a:prstGeom prst="rect">
            <a:avLst/>
          </a:prstGeom>
          <a:noFill/>
        </p:spPr>
      </p:pic>
    </p:spTree>
    <p:extLst>
      <p:ext uri="{BB962C8B-B14F-4D97-AF65-F5344CB8AC3E}">
        <p14:creationId xmlns:p14="http://schemas.microsoft.com/office/powerpoint/2010/main" val="2008958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par>
                                <p:cTn id="16" presetID="22" presetClass="entr" presetSubtype="8"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22" presetClass="entr" presetSubtype="8" fill="hold" nodeType="withEffect">
                                  <p:stCondLst>
                                    <p:cond delay="0"/>
                                  </p:stCondLst>
                                  <p:childTnLst>
                                    <p:set>
                                      <p:cBhvr>
                                        <p:cTn id="20" dur="1" fill="hold">
                                          <p:stCondLst>
                                            <p:cond delay="0"/>
                                          </p:stCondLst>
                                        </p:cTn>
                                        <p:tgtEl>
                                          <p:spTgt spid="106"/>
                                        </p:tgtEl>
                                        <p:attrNameLst>
                                          <p:attrName>style.visibility</p:attrName>
                                        </p:attrNameLst>
                                      </p:cBhvr>
                                      <p:to>
                                        <p:strVal val="visible"/>
                                      </p:to>
                                    </p:set>
                                    <p:animEffect transition="in" filter="wipe(left)">
                                      <p:cBhvr>
                                        <p:cTn id="21" dur="500"/>
                                        <p:tgtEl>
                                          <p:spTgt spid="106"/>
                                        </p:tgtEl>
                                      </p:cBhvr>
                                    </p:animEffect>
                                  </p:childTnLst>
                                </p:cTn>
                              </p:par>
                            </p:childTnLst>
                          </p:cTn>
                        </p:par>
                      </p:childTnLst>
                    </p:cTn>
                  </p:par>
                  <p:par>
                    <p:cTn id="22" fill="hold">
                      <p:stCondLst>
                        <p:cond delay="indefinite"/>
                      </p:stCondLst>
                      <p:childTnLst>
                        <p:par>
                          <p:cTn id="23" fill="hold">
                            <p:stCondLst>
                              <p:cond delay="0"/>
                            </p:stCondLst>
                            <p:childTnLst>
                              <p:par>
                                <p:cTn id="24" presetID="37" presetClass="path" presetSubtype="0" accel="50000" decel="50000" fill="hold" nodeType="clickEffect">
                                  <p:stCondLst>
                                    <p:cond delay="0"/>
                                  </p:stCondLst>
                                  <p:childTnLst>
                                    <p:animMotion origin="layout" path="M 0.00079 0.00601 L 0.15716 0.01711 C 0.19 0.01966 0.23899 0.02128 0.29021 0.02128 C 0.34858 0.02128 0.39511 0.01966 0.42781 0.01711 L 0.58445 0.00601 " pathEditMode="relative" rAng="0" ptsTypes="FffFF">
                                      <p:cBhvr>
                                        <p:cTn id="25" dur="2000" fill="hold"/>
                                        <p:tgtEl>
                                          <p:spTgt spid="49"/>
                                        </p:tgtEl>
                                        <p:attrNameLst>
                                          <p:attrName>ppt_x</p:attrName>
                                          <p:attrName>ppt_y</p:attrName>
                                        </p:attrNameLst>
                                      </p:cBhvr>
                                      <p:rCtr x="29176" y="763"/>
                                    </p:animMotion>
                                  </p:childTnLst>
                                </p:cTn>
                              </p:par>
                            </p:childTnLst>
                          </p:cTn>
                        </p:par>
                        <p:par>
                          <p:cTn id="26" fill="hold">
                            <p:stCondLst>
                              <p:cond delay="2000"/>
                            </p:stCondLst>
                            <p:childTnLst>
                              <p:par>
                                <p:cTn id="27" presetID="1" presetClass="exit" presetSubtype="0" fill="hold" nodeType="afterEffect">
                                  <p:stCondLst>
                                    <p:cond delay="0"/>
                                  </p:stCondLst>
                                  <p:childTnLst>
                                    <p:set>
                                      <p:cBhvr>
                                        <p:cTn id="28" dur="1" fill="hold">
                                          <p:stCondLst>
                                            <p:cond delay="0"/>
                                          </p:stCondLst>
                                        </p:cTn>
                                        <p:tgtEl>
                                          <p:spTgt spid="49"/>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childTnLst>
                          </p:cTn>
                        </p:par>
                        <p:par>
                          <p:cTn id="31" fill="hold">
                            <p:stCondLst>
                              <p:cond delay="2000"/>
                            </p:stCondLst>
                            <p:childTnLst>
                              <p:par>
                                <p:cTn id="32" presetID="1" presetClass="entr" presetSubtype="0" fill="hold"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childTnLst>
                          </p:cTn>
                        </p:par>
                        <p:par>
                          <p:cTn id="34" fill="hold">
                            <p:stCondLst>
                              <p:cond delay="2000"/>
                            </p:stCondLst>
                            <p:childTnLst>
                              <p:par>
                                <p:cTn id="35" presetID="37" presetClass="path" presetSubtype="0" accel="50000" decel="50000" fill="hold" nodeType="afterEffect">
                                  <p:stCondLst>
                                    <p:cond delay="0"/>
                                  </p:stCondLst>
                                  <p:childTnLst>
                                    <p:animMotion origin="layout" path="M 0.00069 -0.00278 L 0.00243 -0.06157 C 0.00312 -0.07384 0.00017 -0.09097 -0.00504 -0.10671 C -0.01059 -0.125 -0.01788 -0.13866 -0.02552 -0.14653 L -0.05851 -0.18426 " pathEditMode="relative" rAng="3995141" ptsTypes="FffFF">
                                      <p:cBhvr>
                                        <p:cTn id="36" dur="2000" fill="hold"/>
                                        <p:tgtEl>
                                          <p:spTgt spid="52"/>
                                        </p:tgtEl>
                                        <p:attrNameLst>
                                          <p:attrName>ppt_x</p:attrName>
                                          <p:attrName>ppt_y</p:attrName>
                                        </p:attrNameLst>
                                      </p:cBhvr>
                                      <p:rCtr x="-1771" y="-9769"/>
                                    </p:animMotion>
                                  </p:childTnLst>
                                </p:cTn>
                              </p:par>
                              <p:par>
                                <p:cTn id="37" presetID="1" presetClass="entr" presetSubtype="0"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childTnLst>
                                </p:cTn>
                              </p:par>
                              <p:par>
                                <p:cTn id="39" presetID="51" presetClass="path" presetSubtype="0" accel="50000" decel="50000" fill="hold" nodeType="withEffect">
                                  <p:stCondLst>
                                    <p:cond delay="0"/>
                                  </p:stCondLst>
                                  <p:childTnLst>
                                    <p:animMotion origin="layout" path="M 0.15087 -0.26412 L 0.13177 -0.17292 C 0.12795 -0.1537 0.11806 -0.12894 0.10556 -0.10579 C 0.08976 -0.07963 0.07465 -0.06181 0.06181 -0.05255 L 0.00069 -0.00301 " pathEditMode="relative" rAng="2252892" ptsTypes="FffFF">
                                      <p:cBhvr>
                                        <p:cTn id="40" dur="2000" spd="-100000" fill="hold"/>
                                        <p:tgtEl>
                                          <p:spTgt spid="55"/>
                                        </p:tgtEl>
                                        <p:attrNameLst>
                                          <p:attrName>ppt_x</p:attrName>
                                          <p:attrName>ppt_y</p:attrName>
                                        </p:attrNameLst>
                                      </p:cBhvr>
                                      <p:rCtr x="-6076" y="14514"/>
                                    </p:animMotion>
                                  </p:childTnLst>
                                </p:cTn>
                              </p:par>
                              <p:par>
                                <p:cTn id="41" presetID="1" presetClass="entr" presetSubtype="0"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childTnLst>
                                </p:cTn>
                              </p:par>
                              <p:par>
                                <p:cTn id="43" presetID="51" presetClass="path" presetSubtype="0" accel="50000" decel="50000" fill="hold" nodeType="withEffect">
                                  <p:stCondLst>
                                    <p:cond delay="0"/>
                                  </p:stCondLst>
                                  <p:childTnLst>
                                    <p:animMotion origin="layout" path="M 0.15729 -0.12638 L 0.12222 -0.07685 C 0.1151 -0.06643 0.10243 -0.0537 0.08906 -0.04212 C 0.07292 -0.03009 0.05955 -0.02268 0.04896 -0.01851 L -5.55556E-7 -4.81481E-6 " pathEditMode="relative" rAng="3539281" ptsTypes="FffFF">
                                      <p:cBhvr>
                                        <p:cTn id="44" dur="2000" spd="-100000" fill="hold"/>
                                        <p:tgtEl>
                                          <p:spTgt spid="56"/>
                                        </p:tgtEl>
                                        <p:attrNameLst>
                                          <p:attrName>ppt_x</p:attrName>
                                          <p:attrName>ppt_y</p:attrName>
                                        </p:attrNameLst>
                                      </p:cBhvr>
                                      <p:rCtr x="-7378" y="7384"/>
                                    </p:animMotion>
                                  </p:childTnLst>
                                </p:cTn>
                              </p:par>
                              <p:par>
                                <p:cTn id="45" presetID="1" presetClass="entr" presetSubtype="0" fill="hold"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51" presetClass="path" presetSubtype="0" accel="50000" decel="50000" fill="hold" nodeType="withEffect">
                                  <p:stCondLst>
                                    <p:cond delay="0"/>
                                  </p:stCondLst>
                                  <p:childTnLst>
                                    <p:animMotion origin="layout" path="M 0.14427 -0.01644 L 0.10642 0.0037 C 0.09879 0.0081 0.08611 0.01157 0.07413 0.01389 C 0.05972 0.01574 0.04809 0.01342 0.03941 0.01134 L -5.55556E-7 3.7037E-6 " pathEditMode="relative" rAng="5107225" ptsTypes="FffFF">
                                      <p:cBhvr>
                                        <p:cTn id="48" dur="2000" spd="-100000" fill="hold"/>
                                        <p:tgtEl>
                                          <p:spTgt spid="57"/>
                                        </p:tgtEl>
                                        <p:attrNameLst>
                                          <p:attrName>ppt_x</p:attrName>
                                          <p:attrName>ppt_y</p:attrName>
                                        </p:attrNameLst>
                                      </p:cBhvr>
                                      <p:rCtr x="-7135" y="1921"/>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7">
                                            <p:txEl>
                                              <p:pRg st="2" end="2"/>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7"/>
                                        </p:tgtEl>
                                        <p:attrNameLst>
                                          <p:attrName>style.visibility</p:attrName>
                                        </p:attrNameLst>
                                      </p:cBhvr>
                                      <p:to>
                                        <p:strVal val="visible"/>
                                      </p:to>
                                    </p:set>
                                  </p:childTnLst>
                                </p:cTn>
                              </p:par>
                            </p:childTnLst>
                          </p:cTn>
                        </p:par>
                        <p:par>
                          <p:cTn id="55" fill="hold">
                            <p:stCondLst>
                              <p:cond delay="0"/>
                            </p:stCondLst>
                            <p:childTnLst>
                              <p:par>
                                <p:cTn id="56" presetID="10" presetClass="entr" presetSubtype="0" fill="hold" nodeType="afterEffect">
                                  <p:stCondLst>
                                    <p:cond delay="0"/>
                                  </p:stCondLst>
                                  <p:childTnLst>
                                    <p:set>
                                      <p:cBhvr>
                                        <p:cTn id="57" dur="1" fill="hold">
                                          <p:stCondLst>
                                            <p:cond delay="0"/>
                                          </p:stCondLst>
                                        </p:cTn>
                                        <p:tgtEl>
                                          <p:spTgt spid="78"/>
                                        </p:tgtEl>
                                        <p:attrNameLst>
                                          <p:attrName>style.visibility</p:attrName>
                                        </p:attrNameLst>
                                      </p:cBhvr>
                                      <p:to>
                                        <p:strVal val="visible"/>
                                      </p:to>
                                    </p:set>
                                    <p:animEffect transition="in" filter="fade">
                                      <p:cBhvr>
                                        <p:cTn id="58" dur="500"/>
                                        <p:tgtEl>
                                          <p:spTgt spid="78"/>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fade">
                                      <p:cBhvr>
                                        <p:cTn id="62" dur="500"/>
                                        <p:tgtEl>
                                          <p:spTgt spid="79"/>
                                        </p:tgtEl>
                                      </p:cBhvr>
                                    </p:animEffect>
                                  </p:childTnLst>
                                </p:cTn>
                              </p:par>
                            </p:childTnLst>
                          </p:cTn>
                        </p:par>
                        <p:par>
                          <p:cTn id="63" fill="hold">
                            <p:stCondLst>
                              <p:cond delay="1000"/>
                            </p:stCondLst>
                            <p:childTnLst>
                              <p:par>
                                <p:cTn id="64" presetID="10" presetClass="entr" presetSubtype="0" fill="hold" grpId="0" nodeType="after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childTnLst>
                                </p:cTn>
                              </p:par>
                            </p:childTnLst>
                          </p:cTn>
                        </p:par>
                        <p:par>
                          <p:cTn id="67" fill="hold">
                            <p:stCondLst>
                              <p:cond delay="1500"/>
                            </p:stCondLst>
                            <p:childTnLst>
                              <p:par>
                                <p:cTn id="68" presetID="10" presetClass="exit" presetSubtype="0" fill="hold" grpId="0" nodeType="afterEffect">
                                  <p:stCondLst>
                                    <p:cond delay="0"/>
                                  </p:stCondLst>
                                  <p:childTnLst>
                                    <p:animEffect transition="out" filter="fade">
                                      <p:cBhvr>
                                        <p:cTn id="69" dur="500"/>
                                        <p:tgtEl>
                                          <p:spTgt spid="18"/>
                                        </p:tgtEl>
                                      </p:cBhvr>
                                    </p:animEffect>
                                    <p:set>
                                      <p:cBhvr>
                                        <p:cTn id="70" dur="1" fill="hold">
                                          <p:stCondLst>
                                            <p:cond delay="499"/>
                                          </p:stCondLst>
                                        </p:cTn>
                                        <p:tgtEl>
                                          <p:spTgt spid="18"/>
                                        </p:tgtEl>
                                        <p:attrNameLst>
                                          <p:attrName>style.visibility</p:attrName>
                                        </p:attrNameLst>
                                      </p:cBhvr>
                                      <p:to>
                                        <p:strVal val="hidden"/>
                                      </p:to>
                                    </p:se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81"/>
                                        </p:tgtEl>
                                        <p:attrNameLst>
                                          <p:attrName>style.visibility</p:attrName>
                                        </p:attrNameLst>
                                      </p:cBhvr>
                                      <p:to>
                                        <p:strVal val="visible"/>
                                      </p:to>
                                    </p:set>
                                    <p:animEffect transition="in" filter="fade">
                                      <p:cBhvr>
                                        <p:cTn id="74" dur="500"/>
                                        <p:tgtEl>
                                          <p:spTgt spid="81"/>
                                        </p:tgtEl>
                                      </p:cBhvr>
                                    </p:animEffect>
                                  </p:childTnLst>
                                </p:cTn>
                              </p:par>
                            </p:childTnLst>
                          </p:cTn>
                        </p:par>
                        <p:par>
                          <p:cTn id="75" fill="hold">
                            <p:stCondLst>
                              <p:cond delay="2500"/>
                            </p:stCondLst>
                            <p:childTnLst>
                              <p:par>
                                <p:cTn id="76" presetID="1" presetClass="entr" presetSubtype="0" fill="hold" grpId="0" nodeType="afterEffect">
                                  <p:stCondLst>
                                    <p:cond delay="0"/>
                                  </p:stCondLst>
                                  <p:childTnLst>
                                    <p:set>
                                      <p:cBhvr>
                                        <p:cTn id="77"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9" grpId="0" animBg="1"/>
      <p:bldP spid="77" grpId="0" animBg="1"/>
      <p:bldP spid="80" grpId="0"/>
      <p:bldP spid="81" grpId="0" animBg="1"/>
      <p:bldP spid="82"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546"/>
            <a:ext cx="8229600" cy="857250"/>
          </a:xfrm>
        </p:spPr>
        <p:txBody>
          <a:bodyPr/>
          <a:lstStyle/>
          <a:p>
            <a:r>
              <a:rPr lang="en-US" dirty="0" smtClean="0"/>
              <a:t>Identity options comparison</a:t>
            </a:r>
            <a:endParaRPr lang="en-US" dirty="0"/>
          </a:p>
        </p:txBody>
      </p:sp>
      <p:sp>
        <p:nvSpPr>
          <p:cNvPr id="6" name="Freeform 5"/>
          <p:cNvSpPr/>
          <p:nvPr/>
        </p:nvSpPr>
        <p:spPr>
          <a:xfrm>
            <a:off x="146195" y="792374"/>
            <a:ext cx="2777650" cy="388800"/>
          </a:xfrm>
          <a:custGeom>
            <a:avLst/>
            <a:gdLst>
              <a:gd name="connsiteX0" fmla="*/ 0 w 3409443"/>
              <a:gd name="connsiteY0" fmla="*/ 0 h 518400"/>
              <a:gd name="connsiteX1" fmla="*/ 3409443 w 3409443"/>
              <a:gd name="connsiteY1" fmla="*/ 0 h 518400"/>
              <a:gd name="connsiteX2" fmla="*/ 3409443 w 3409443"/>
              <a:gd name="connsiteY2" fmla="*/ 518400 h 518400"/>
              <a:gd name="connsiteX3" fmla="*/ 0 w 3409443"/>
              <a:gd name="connsiteY3" fmla="*/ 518400 h 518400"/>
              <a:gd name="connsiteX4" fmla="*/ 0 w 3409443"/>
              <a:gd name="connsiteY4" fmla="*/ 0 h 51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443" h="518400">
                <a:moveTo>
                  <a:pt x="0" y="0"/>
                </a:moveTo>
                <a:lnTo>
                  <a:pt x="3409443" y="0"/>
                </a:lnTo>
                <a:lnTo>
                  <a:pt x="3409443" y="518400"/>
                </a:lnTo>
                <a:lnTo>
                  <a:pt x="0" y="518400"/>
                </a:lnTo>
                <a:lnTo>
                  <a:pt x="0" y="0"/>
                </a:lnTo>
                <a:close/>
              </a:path>
            </a:pathLst>
          </a:cu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r>
              <a:rPr lang="en-US" sz="1700" dirty="0">
                <a:solidFill>
                  <a:schemeClr val="tx1">
                    <a:alpha val="99000"/>
                  </a:schemeClr>
                </a:solidFill>
              </a:rPr>
              <a:t>1. MS Online IDs</a:t>
            </a:r>
          </a:p>
        </p:txBody>
      </p:sp>
      <p:sp>
        <p:nvSpPr>
          <p:cNvPr id="7" name="Freeform 6"/>
          <p:cNvSpPr/>
          <p:nvPr/>
        </p:nvSpPr>
        <p:spPr>
          <a:xfrm>
            <a:off x="146194" y="1181175"/>
            <a:ext cx="2777651" cy="3046759"/>
          </a:xfrm>
          <a:custGeom>
            <a:avLst/>
            <a:gdLst>
              <a:gd name="connsiteX0" fmla="*/ 0 w 3409443"/>
              <a:gd name="connsiteY0" fmla="*/ 0 h 4843820"/>
              <a:gd name="connsiteX1" fmla="*/ 3409443 w 3409443"/>
              <a:gd name="connsiteY1" fmla="*/ 0 h 4843820"/>
              <a:gd name="connsiteX2" fmla="*/ 3409443 w 3409443"/>
              <a:gd name="connsiteY2" fmla="*/ 4843820 h 4843820"/>
              <a:gd name="connsiteX3" fmla="*/ 0 w 3409443"/>
              <a:gd name="connsiteY3" fmla="*/ 4843820 h 4843820"/>
              <a:gd name="connsiteX4" fmla="*/ 0 w 3409443"/>
              <a:gd name="connsiteY4" fmla="*/ 0 h 484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443" h="4843820">
                <a:moveTo>
                  <a:pt x="0" y="0"/>
                </a:moveTo>
                <a:lnTo>
                  <a:pt x="3409443" y="0"/>
                </a:lnTo>
                <a:lnTo>
                  <a:pt x="3409443" y="4843820"/>
                </a:lnTo>
                <a:lnTo>
                  <a:pt x="0" y="4843820"/>
                </a:lnTo>
                <a:lnTo>
                  <a:pt x="0" y="0"/>
                </a:lnTo>
                <a:close/>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68586" tIns="34293" rIns="68586" bIns="34293" numCol="1" rtlCol="0" anchor="ctr" anchorCtr="0" compatLnSpc="1">
            <a:prstTxWarp prst="textNoShape">
              <a:avLst/>
            </a:prstTxWarp>
          </a:bodyPr>
          <a:lstStyle/>
          <a:p>
            <a:pPr marL="44059" lvl="1" defTabSz="685864"/>
            <a:r>
              <a:rPr lang="en-US" sz="1200" dirty="0">
                <a:solidFill>
                  <a:schemeClr val="lt1"/>
                </a:solidFill>
              </a:rPr>
              <a:t>Appropriate for</a:t>
            </a:r>
          </a:p>
          <a:p>
            <a:pPr marL="339374" lvl="2" indent="-214341" defTabSz="685864">
              <a:buFont typeface="Arial" pitchFamily="34" charset="0"/>
              <a:buChar char="•"/>
            </a:pPr>
            <a:r>
              <a:rPr lang="en-US" sz="1200" dirty="0">
                <a:solidFill>
                  <a:schemeClr val="lt1"/>
                </a:solidFill>
              </a:rPr>
              <a:t>Smaller orgs without AD on-premise</a:t>
            </a:r>
          </a:p>
          <a:p>
            <a:pPr marL="342932" lvl="1" defTabSz="685864"/>
            <a:endParaRPr lang="en-US" sz="2400" dirty="0">
              <a:solidFill>
                <a:schemeClr val="lt1"/>
              </a:solidFill>
            </a:endParaRPr>
          </a:p>
          <a:p>
            <a:pPr marL="44059" lvl="1" defTabSz="685864"/>
            <a:r>
              <a:rPr lang="en-US" sz="1200" dirty="0"/>
              <a:t>Pros</a:t>
            </a:r>
          </a:p>
          <a:p>
            <a:pPr marL="339374" lvl="2" indent="-214341" defTabSz="685864">
              <a:buFont typeface="Arial" pitchFamily="34" charset="0"/>
              <a:buChar char="•"/>
            </a:pPr>
            <a:r>
              <a:rPr lang="en-US" sz="1200" dirty="0">
                <a:solidFill>
                  <a:schemeClr val="lt1"/>
                </a:solidFill>
              </a:rPr>
              <a:t>No servers required on-premise</a:t>
            </a:r>
          </a:p>
          <a:p>
            <a:pPr marL="342932" lvl="1" defTabSz="685864"/>
            <a:endParaRPr lang="en-US" sz="1200" dirty="0">
              <a:solidFill>
                <a:schemeClr val="lt1"/>
              </a:solidFill>
            </a:endParaRPr>
          </a:p>
          <a:p>
            <a:pPr marL="44059" lvl="1" defTabSz="685864"/>
            <a:r>
              <a:rPr lang="en-US" sz="1200" dirty="0">
                <a:solidFill>
                  <a:schemeClr val="lt1"/>
                </a:solidFill>
              </a:rPr>
              <a:t>Cons</a:t>
            </a:r>
          </a:p>
          <a:p>
            <a:pPr marL="339374" lvl="2" indent="-214341" defTabSz="685864">
              <a:buFont typeface="Arial" pitchFamily="34" charset="0"/>
              <a:buChar char="•"/>
            </a:pPr>
            <a:r>
              <a:rPr lang="en-US" sz="1200" dirty="0">
                <a:solidFill>
                  <a:schemeClr val="lt1"/>
                </a:solidFill>
              </a:rPr>
              <a:t>No SSO</a:t>
            </a:r>
          </a:p>
          <a:p>
            <a:pPr marL="339374" lvl="2" indent="-214341" defTabSz="685864">
              <a:buFont typeface="Arial" pitchFamily="34" charset="0"/>
              <a:buChar char="•"/>
            </a:pPr>
            <a:r>
              <a:rPr lang="en-US" sz="1200" dirty="0">
                <a:solidFill>
                  <a:schemeClr val="lt1"/>
                </a:solidFill>
              </a:rPr>
              <a:t>No 2FA</a:t>
            </a:r>
          </a:p>
          <a:p>
            <a:pPr marL="339374" lvl="2" indent="-214341" defTabSz="685864">
              <a:buFont typeface="Arial" pitchFamily="34" charset="0"/>
              <a:buChar char="•"/>
            </a:pPr>
            <a:r>
              <a:rPr lang="en-US" sz="1200" dirty="0">
                <a:solidFill>
                  <a:schemeClr val="lt1"/>
                </a:solidFill>
              </a:rPr>
              <a:t>2 sets of credentials to manage with differing password policies</a:t>
            </a:r>
          </a:p>
          <a:p>
            <a:pPr marL="339374" lvl="2" indent="-214341" defTabSz="685864">
              <a:buFont typeface="Arial" pitchFamily="34" charset="0"/>
              <a:buChar char="•"/>
            </a:pPr>
            <a:r>
              <a:rPr lang="en-US" sz="1200" dirty="0">
                <a:solidFill>
                  <a:schemeClr val="lt1"/>
                </a:solidFill>
              </a:rPr>
              <a:t>IDs mastered in the cloud</a:t>
            </a:r>
          </a:p>
        </p:txBody>
      </p:sp>
      <p:sp>
        <p:nvSpPr>
          <p:cNvPr id="8" name="Freeform 7"/>
          <p:cNvSpPr/>
          <p:nvPr/>
        </p:nvSpPr>
        <p:spPr>
          <a:xfrm>
            <a:off x="3103774" y="792374"/>
            <a:ext cx="2864379" cy="388800"/>
          </a:xfrm>
          <a:custGeom>
            <a:avLst/>
            <a:gdLst>
              <a:gd name="connsiteX0" fmla="*/ 0 w 3409443"/>
              <a:gd name="connsiteY0" fmla="*/ 0 h 518400"/>
              <a:gd name="connsiteX1" fmla="*/ 3409443 w 3409443"/>
              <a:gd name="connsiteY1" fmla="*/ 0 h 518400"/>
              <a:gd name="connsiteX2" fmla="*/ 3409443 w 3409443"/>
              <a:gd name="connsiteY2" fmla="*/ 518400 h 518400"/>
              <a:gd name="connsiteX3" fmla="*/ 0 w 3409443"/>
              <a:gd name="connsiteY3" fmla="*/ 518400 h 518400"/>
              <a:gd name="connsiteX4" fmla="*/ 0 w 3409443"/>
              <a:gd name="connsiteY4" fmla="*/ 0 h 51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443" h="518400">
                <a:moveTo>
                  <a:pt x="0" y="0"/>
                </a:moveTo>
                <a:lnTo>
                  <a:pt x="3409443" y="0"/>
                </a:lnTo>
                <a:lnTo>
                  <a:pt x="3409443" y="518400"/>
                </a:lnTo>
                <a:lnTo>
                  <a:pt x="0" y="518400"/>
                </a:lnTo>
                <a:lnTo>
                  <a:pt x="0" y="0"/>
                </a:lnTo>
                <a:close/>
              </a:path>
            </a:pathLst>
          </a:cu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r>
              <a:rPr lang="en-US" sz="1700" dirty="0">
                <a:solidFill>
                  <a:schemeClr val="tx1">
                    <a:alpha val="99000"/>
                  </a:schemeClr>
                </a:solidFill>
              </a:rPr>
              <a:t>2. MS Online IDs + </a:t>
            </a:r>
            <a:r>
              <a:rPr lang="en-US" sz="1700" dirty="0" err="1">
                <a:solidFill>
                  <a:schemeClr val="tx1">
                    <a:alpha val="99000"/>
                  </a:schemeClr>
                </a:solidFill>
              </a:rPr>
              <a:t>Dir</a:t>
            </a:r>
            <a:r>
              <a:rPr lang="en-US" sz="1700" dirty="0">
                <a:solidFill>
                  <a:schemeClr val="tx1">
                    <a:alpha val="99000"/>
                  </a:schemeClr>
                </a:solidFill>
              </a:rPr>
              <a:t> Sync</a:t>
            </a:r>
          </a:p>
        </p:txBody>
      </p:sp>
      <p:sp>
        <p:nvSpPr>
          <p:cNvPr id="9" name="Freeform 8"/>
          <p:cNvSpPr/>
          <p:nvPr/>
        </p:nvSpPr>
        <p:spPr>
          <a:xfrm>
            <a:off x="3103774" y="1181175"/>
            <a:ext cx="2864379" cy="3046760"/>
          </a:xfrm>
          <a:custGeom>
            <a:avLst/>
            <a:gdLst>
              <a:gd name="connsiteX0" fmla="*/ 0 w 3409443"/>
              <a:gd name="connsiteY0" fmla="*/ 0 h 4843820"/>
              <a:gd name="connsiteX1" fmla="*/ 3409443 w 3409443"/>
              <a:gd name="connsiteY1" fmla="*/ 0 h 4843820"/>
              <a:gd name="connsiteX2" fmla="*/ 3409443 w 3409443"/>
              <a:gd name="connsiteY2" fmla="*/ 4843820 h 4843820"/>
              <a:gd name="connsiteX3" fmla="*/ 0 w 3409443"/>
              <a:gd name="connsiteY3" fmla="*/ 4843820 h 4843820"/>
              <a:gd name="connsiteX4" fmla="*/ 0 w 3409443"/>
              <a:gd name="connsiteY4" fmla="*/ 0 h 484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443" h="4843820">
                <a:moveTo>
                  <a:pt x="0" y="0"/>
                </a:moveTo>
                <a:lnTo>
                  <a:pt x="3409443" y="0"/>
                </a:lnTo>
                <a:lnTo>
                  <a:pt x="3409443" y="4843820"/>
                </a:lnTo>
                <a:lnTo>
                  <a:pt x="0" y="4843820"/>
                </a:lnTo>
                <a:lnTo>
                  <a:pt x="0" y="0"/>
                </a:lnTo>
                <a:close/>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68586" tIns="34293" rIns="68586" bIns="34293" numCol="1" rtlCol="0" anchor="ctr" anchorCtr="0" compatLnSpc="1">
            <a:prstTxWarp prst="textNoShape">
              <a:avLst/>
            </a:prstTxWarp>
          </a:bodyPr>
          <a:lstStyle/>
          <a:p>
            <a:pPr marL="44059" lvl="1" defTabSz="685864"/>
            <a:r>
              <a:rPr lang="en-US" sz="1200" dirty="0">
                <a:solidFill>
                  <a:schemeClr val="lt1"/>
                </a:solidFill>
              </a:rPr>
              <a:t>Appropriate for</a:t>
            </a:r>
          </a:p>
          <a:p>
            <a:pPr marL="339374" lvl="2" indent="-214341" defTabSz="685864">
              <a:buFont typeface="Arial" pitchFamily="34" charset="0"/>
              <a:buChar char="•"/>
            </a:pPr>
            <a:r>
              <a:rPr lang="en-US" sz="1200" dirty="0">
                <a:solidFill>
                  <a:schemeClr val="lt1"/>
                </a:solidFill>
              </a:rPr>
              <a:t>Medium/Large orgs with AD on-premise</a:t>
            </a:r>
          </a:p>
          <a:p>
            <a:pPr marL="339374" lvl="2" indent="-214341" defTabSz="685864">
              <a:buFont typeface="Arial" pitchFamily="34" charset="0"/>
              <a:buChar char="•"/>
            </a:pPr>
            <a:endParaRPr lang="en-US" sz="1200" dirty="0">
              <a:solidFill>
                <a:schemeClr val="lt1"/>
              </a:solidFill>
            </a:endParaRPr>
          </a:p>
          <a:p>
            <a:pPr marL="44059" lvl="1" defTabSz="685864"/>
            <a:r>
              <a:rPr lang="en-US" sz="1200" dirty="0">
                <a:solidFill>
                  <a:schemeClr val="lt1"/>
                </a:solidFill>
              </a:rPr>
              <a:t>Pros</a:t>
            </a:r>
          </a:p>
          <a:p>
            <a:pPr marL="339374" lvl="2" indent="-214341" defTabSz="685864">
              <a:buFont typeface="Arial" pitchFamily="34" charset="0"/>
              <a:buChar char="•"/>
            </a:pPr>
            <a:r>
              <a:rPr lang="en-US" sz="1200" dirty="0">
                <a:solidFill>
                  <a:schemeClr val="lt1"/>
                </a:solidFill>
              </a:rPr>
              <a:t>Users and groups mastered on-premise</a:t>
            </a:r>
          </a:p>
          <a:p>
            <a:pPr marL="339374" lvl="2" indent="-214341" defTabSz="685864">
              <a:buFont typeface="Arial" pitchFamily="34" charset="0"/>
              <a:buChar char="•"/>
            </a:pPr>
            <a:r>
              <a:rPr lang="en-US" sz="1200" dirty="0">
                <a:solidFill>
                  <a:schemeClr val="lt1"/>
                </a:solidFill>
              </a:rPr>
              <a:t>Enables co-existence scenarios</a:t>
            </a:r>
          </a:p>
          <a:p>
            <a:pPr marL="44059" lvl="1" defTabSz="685864"/>
            <a:endParaRPr lang="en-US" sz="1200" dirty="0">
              <a:solidFill>
                <a:schemeClr val="lt1"/>
              </a:solidFill>
            </a:endParaRPr>
          </a:p>
          <a:p>
            <a:pPr marL="44059" lvl="1" defTabSz="685864"/>
            <a:r>
              <a:rPr lang="en-US" sz="1200" dirty="0">
                <a:solidFill>
                  <a:schemeClr val="lt1"/>
                </a:solidFill>
              </a:rPr>
              <a:t>Cons</a:t>
            </a:r>
          </a:p>
          <a:p>
            <a:pPr marL="339374" lvl="2" indent="-214341" defTabSz="685864">
              <a:buFont typeface="Arial" pitchFamily="34" charset="0"/>
              <a:buChar char="•"/>
            </a:pPr>
            <a:r>
              <a:rPr lang="en-US" sz="1200" dirty="0">
                <a:solidFill>
                  <a:schemeClr val="lt1"/>
                </a:solidFill>
              </a:rPr>
              <a:t>No SSO</a:t>
            </a:r>
          </a:p>
          <a:p>
            <a:pPr marL="339374" lvl="2" indent="-214341" defTabSz="685864">
              <a:buFont typeface="Arial" pitchFamily="34" charset="0"/>
              <a:buChar char="•"/>
            </a:pPr>
            <a:r>
              <a:rPr lang="en-US" sz="1200" dirty="0">
                <a:solidFill>
                  <a:schemeClr val="lt1"/>
                </a:solidFill>
              </a:rPr>
              <a:t>No 2FA</a:t>
            </a:r>
          </a:p>
          <a:p>
            <a:pPr marL="339374" lvl="2" indent="-214341" defTabSz="685864">
              <a:buFont typeface="Arial" pitchFamily="34" charset="0"/>
              <a:buChar char="•"/>
            </a:pPr>
            <a:r>
              <a:rPr lang="en-US" sz="1200" dirty="0">
                <a:solidFill>
                  <a:schemeClr val="lt1"/>
                </a:solidFill>
              </a:rPr>
              <a:t>2 sets of credentials to manage with differing password policies</a:t>
            </a:r>
          </a:p>
          <a:p>
            <a:pPr marL="339374" lvl="2" indent="-214341" defTabSz="685864">
              <a:buFont typeface="Arial" pitchFamily="34" charset="0"/>
              <a:buChar char="•"/>
            </a:pPr>
            <a:r>
              <a:rPr lang="en-US" sz="1200" dirty="0">
                <a:solidFill>
                  <a:schemeClr val="lt1"/>
                </a:solidFill>
              </a:rPr>
              <a:t>Single server deployment</a:t>
            </a:r>
          </a:p>
        </p:txBody>
      </p:sp>
      <p:sp>
        <p:nvSpPr>
          <p:cNvPr id="10" name="Freeform 9"/>
          <p:cNvSpPr/>
          <p:nvPr/>
        </p:nvSpPr>
        <p:spPr>
          <a:xfrm>
            <a:off x="6143308" y="792374"/>
            <a:ext cx="2864379" cy="388800"/>
          </a:xfrm>
          <a:custGeom>
            <a:avLst/>
            <a:gdLst>
              <a:gd name="connsiteX0" fmla="*/ 0 w 3409443"/>
              <a:gd name="connsiteY0" fmla="*/ 0 h 518400"/>
              <a:gd name="connsiteX1" fmla="*/ 3409443 w 3409443"/>
              <a:gd name="connsiteY1" fmla="*/ 0 h 518400"/>
              <a:gd name="connsiteX2" fmla="*/ 3409443 w 3409443"/>
              <a:gd name="connsiteY2" fmla="*/ 518400 h 518400"/>
              <a:gd name="connsiteX3" fmla="*/ 0 w 3409443"/>
              <a:gd name="connsiteY3" fmla="*/ 518400 h 518400"/>
              <a:gd name="connsiteX4" fmla="*/ 0 w 3409443"/>
              <a:gd name="connsiteY4" fmla="*/ 0 h 51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443" h="518400">
                <a:moveTo>
                  <a:pt x="0" y="0"/>
                </a:moveTo>
                <a:lnTo>
                  <a:pt x="3409443" y="0"/>
                </a:lnTo>
                <a:lnTo>
                  <a:pt x="3409443" y="518400"/>
                </a:lnTo>
                <a:lnTo>
                  <a:pt x="0" y="518400"/>
                </a:lnTo>
                <a:lnTo>
                  <a:pt x="0" y="0"/>
                </a:lnTo>
                <a:close/>
              </a:path>
            </a:pathLst>
          </a:cu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r>
              <a:rPr lang="en-US" sz="1700" dirty="0">
                <a:solidFill>
                  <a:schemeClr val="tx1">
                    <a:alpha val="99000"/>
                  </a:schemeClr>
                </a:solidFill>
              </a:rPr>
              <a:t>3. Federated IDs + </a:t>
            </a:r>
            <a:r>
              <a:rPr lang="en-US" sz="1700" dirty="0" err="1">
                <a:solidFill>
                  <a:schemeClr val="tx1">
                    <a:alpha val="99000"/>
                  </a:schemeClr>
                </a:solidFill>
              </a:rPr>
              <a:t>Dir</a:t>
            </a:r>
            <a:r>
              <a:rPr lang="en-US" sz="1700" dirty="0">
                <a:solidFill>
                  <a:schemeClr val="tx1">
                    <a:alpha val="99000"/>
                  </a:schemeClr>
                </a:solidFill>
              </a:rPr>
              <a:t> Sync</a:t>
            </a:r>
          </a:p>
        </p:txBody>
      </p:sp>
      <p:sp>
        <p:nvSpPr>
          <p:cNvPr id="11" name="Freeform 10"/>
          <p:cNvSpPr/>
          <p:nvPr/>
        </p:nvSpPr>
        <p:spPr>
          <a:xfrm>
            <a:off x="6143308" y="1181175"/>
            <a:ext cx="2864379" cy="3046760"/>
          </a:xfrm>
          <a:custGeom>
            <a:avLst/>
            <a:gdLst>
              <a:gd name="connsiteX0" fmla="*/ 0 w 3409443"/>
              <a:gd name="connsiteY0" fmla="*/ 0 h 4843820"/>
              <a:gd name="connsiteX1" fmla="*/ 3409443 w 3409443"/>
              <a:gd name="connsiteY1" fmla="*/ 0 h 4843820"/>
              <a:gd name="connsiteX2" fmla="*/ 3409443 w 3409443"/>
              <a:gd name="connsiteY2" fmla="*/ 4843820 h 4843820"/>
              <a:gd name="connsiteX3" fmla="*/ 0 w 3409443"/>
              <a:gd name="connsiteY3" fmla="*/ 4843820 h 4843820"/>
              <a:gd name="connsiteX4" fmla="*/ 0 w 3409443"/>
              <a:gd name="connsiteY4" fmla="*/ 0 h 4843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9443" h="4843820">
                <a:moveTo>
                  <a:pt x="0" y="0"/>
                </a:moveTo>
                <a:lnTo>
                  <a:pt x="3409443" y="0"/>
                </a:lnTo>
                <a:lnTo>
                  <a:pt x="3409443" y="4843820"/>
                </a:lnTo>
                <a:lnTo>
                  <a:pt x="0" y="4843820"/>
                </a:lnTo>
                <a:lnTo>
                  <a:pt x="0" y="0"/>
                </a:lnTo>
                <a:close/>
              </a:path>
            </a:pathLst>
          </a:cu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68586" tIns="34293" rIns="68586" bIns="34293" numCol="1" rtlCol="0" anchor="ctr" anchorCtr="0" compatLnSpc="1">
            <a:prstTxWarp prst="textNoShape">
              <a:avLst/>
            </a:prstTxWarp>
          </a:bodyPr>
          <a:lstStyle/>
          <a:p>
            <a:pPr marL="44059" lvl="1" defTabSz="685864"/>
            <a:r>
              <a:rPr lang="en-US" sz="1200" dirty="0">
                <a:solidFill>
                  <a:schemeClr val="lt1"/>
                </a:solidFill>
              </a:rPr>
              <a:t>Appropriate for</a:t>
            </a:r>
          </a:p>
          <a:p>
            <a:pPr marL="339374" lvl="2" indent="-214341" defTabSz="685864">
              <a:buFont typeface="Arial" pitchFamily="34" charset="0"/>
              <a:buChar char="•"/>
            </a:pPr>
            <a:r>
              <a:rPr lang="en-US" sz="1200" dirty="0">
                <a:solidFill>
                  <a:schemeClr val="lt1"/>
                </a:solidFill>
              </a:rPr>
              <a:t>Larger enterprise orgs with AD on-premise</a:t>
            </a:r>
          </a:p>
          <a:p>
            <a:pPr marL="44059" lvl="1" defTabSz="685864"/>
            <a:endParaRPr lang="en-US" sz="1200" dirty="0">
              <a:solidFill>
                <a:schemeClr val="lt1"/>
              </a:solidFill>
            </a:endParaRPr>
          </a:p>
          <a:p>
            <a:pPr marL="44059" lvl="1" defTabSz="685864"/>
            <a:r>
              <a:rPr lang="en-US" sz="1200" dirty="0">
                <a:solidFill>
                  <a:schemeClr val="lt1"/>
                </a:solidFill>
              </a:rPr>
              <a:t>Pros</a:t>
            </a:r>
          </a:p>
          <a:p>
            <a:pPr marL="339374" lvl="2" indent="-214341" defTabSz="685864">
              <a:buFont typeface="Arial" pitchFamily="34" charset="0"/>
              <a:buChar char="•"/>
            </a:pPr>
            <a:r>
              <a:rPr lang="en-US" sz="1200" dirty="0">
                <a:solidFill>
                  <a:schemeClr val="lt1"/>
                </a:solidFill>
              </a:rPr>
              <a:t>SSO with corporate cred</a:t>
            </a:r>
          </a:p>
          <a:p>
            <a:pPr marL="339374" lvl="2" indent="-214341" defTabSz="685864">
              <a:buFont typeface="Arial" pitchFamily="34" charset="0"/>
              <a:buChar char="•"/>
            </a:pPr>
            <a:r>
              <a:rPr lang="en-US" sz="1200" dirty="0">
                <a:solidFill>
                  <a:schemeClr val="lt1"/>
                </a:solidFill>
              </a:rPr>
              <a:t>IDs mastered on-premise</a:t>
            </a:r>
          </a:p>
          <a:p>
            <a:pPr marL="339374" lvl="2" indent="-214341" defTabSz="685864">
              <a:buFont typeface="Arial" pitchFamily="34" charset="0"/>
              <a:buChar char="•"/>
            </a:pPr>
            <a:r>
              <a:rPr lang="en-US" sz="1200" dirty="0">
                <a:solidFill>
                  <a:schemeClr val="lt1"/>
                </a:solidFill>
              </a:rPr>
              <a:t>Password policy controlled on-premise</a:t>
            </a:r>
          </a:p>
          <a:p>
            <a:pPr marL="339374" lvl="2" indent="-214341" defTabSz="685864">
              <a:buFont typeface="Arial" pitchFamily="34" charset="0"/>
              <a:buChar char="•"/>
            </a:pPr>
            <a:r>
              <a:rPr lang="en-US" sz="1200" dirty="0">
                <a:solidFill>
                  <a:schemeClr val="lt1"/>
                </a:solidFill>
              </a:rPr>
              <a:t>2FA solutions possible</a:t>
            </a:r>
          </a:p>
          <a:p>
            <a:pPr marL="339374" lvl="2" indent="-214341" defTabSz="685864">
              <a:buFont typeface="Arial" pitchFamily="34" charset="0"/>
              <a:buChar char="•"/>
            </a:pPr>
            <a:r>
              <a:rPr lang="en-US" sz="1200" dirty="0">
                <a:solidFill>
                  <a:schemeClr val="lt1"/>
                </a:solidFill>
              </a:rPr>
              <a:t>Enables co-existence scenarios</a:t>
            </a:r>
          </a:p>
          <a:p>
            <a:pPr marL="44059" lvl="1" defTabSz="685864"/>
            <a:endParaRPr lang="en-US" sz="1200" dirty="0">
              <a:solidFill>
                <a:schemeClr val="lt1"/>
              </a:solidFill>
            </a:endParaRPr>
          </a:p>
          <a:p>
            <a:pPr marL="44059" lvl="1" defTabSz="685864"/>
            <a:r>
              <a:rPr lang="en-US" sz="1200" dirty="0">
                <a:solidFill>
                  <a:schemeClr val="lt1"/>
                </a:solidFill>
              </a:rPr>
              <a:t>Cons</a:t>
            </a:r>
          </a:p>
          <a:p>
            <a:pPr marL="339374" lvl="2" indent="-214341" defTabSz="685864">
              <a:buFont typeface="Arial" pitchFamily="34" charset="0"/>
              <a:buChar char="•"/>
            </a:pPr>
            <a:r>
              <a:rPr lang="en-US" sz="1200" dirty="0">
                <a:solidFill>
                  <a:schemeClr val="lt1"/>
                </a:solidFill>
              </a:rPr>
              <a:t>High availability server deployments required</a:t>
            </a:r>
          </a:p>
        </p:txBody>
      </p:sp>
    </p:spTree>
    <p:extLst>
      <p:ext uri="{BB962C8B-B14F-4D97-AF65-F5344CB8AC3E}">
        <p14:creationId xmlns:p14="http://schemas.microsoft.com/office/powerpoint/2010/main" val="1651838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Sign on Experience</a:t>
            </a:r>
            <a:endParaRPr lang="en-US" dirty="0"/>
          </a:p>
        </p:txBody>
      </p:sp>
      <p:sp>
        <p:nvSpPr>
          <p:cNvPr id="3" name="Content Placeholder 2"/>
          <p:cNvSpPr>
            <a:spLocks noGrp="1"/>
          </p:cNvSpPr>
          <p:nvPr>
            <p:ph idx="1"/>
          </p:nvPr>
        </p:nvSpPr>
        <p:spPr>
          <a:xfrm>
            <a:off x="389436" y="1085849"/>
            <a:ext cx="8363938" cy="3661002"/>
          </a:xfrm>
        </p:spPr>
        <p:txBody>
          <a:bodyPr/>
          <a:lstStyle/>
          <a:p>
            <a:pPr lvl="0"/>
            <a:r>
              <a:rPr lang="en-US" sz="1800" dirty="0"/>
              <a:t>Office 365 Desktop setup required for rich clients</a:t>
            </a:r>
          </a:p>
          <a:p>
            <a:pPr lvl="1"/>
            <a:r>
              <a:rPr lang="en-US" sz="1500" dirty="0"/>
              <a:t>Installs client and operating system updates to enable best sign-on experience</a:t>
            </a:r>
          </a:p>
          <a:p>
            <a:pPr lvl="1"/>
            <a:r>
              <a:rPr lang="en-US" sz="1500" dirty="0"/>
              <a:t>Not required for Web kiosk scenarios (e.g. OWA)</a:t>
            </a:r>
          </a:p>
          <a:p>
            <a:r>
              <a:rPr lang="en-US" sz="1800" dirty="0"/>
              <a:t>Passwords prompts</a:t>
            </a:r>
          </a:p>
          <a:p>
            <a:pPr lvl="1"/>
            <a:r>
              <a:rPr lang="en-US" sz="1500" dirty="0"/>
              <a:t>Can be saved for rich applications, can remain “signed in” for web applications</a:t>
            </a:r>
          </a:p>
          <a:p>
            <a:pPr lvl="1"/>
            <a:r>
              <a:rPr lang="en-US" sz="1500" dirty="0"/>
              <a:t>Will prompt again when the password changes or expires</a:t>
            </a:r>
          </a:p>
          <a:p>
            <a:r>
              <a:rPr lang="en-US" sz="1800" dirty="0"/>
              <a:t>Single Sign Prompts</a:t>
            </a:r>
          </a:p>
          <a:p>
            <a:pPr lvl="1"/>
            <a:r>
              <a:rPr lang="en-US" sz="1500" dirty="0"/>
              <a:t>Can bypass prompts by using “Smart Links”.  Still requires password for non-domain joined machines.</a:t>
            </a:r>
          </a:p>
          <a:p>
            <a:pPr lvl="1"/>
            <a:r>
              <a:rPr lang="en-US" sz="1500" dirty="0"/>
              <a:t>Prompt for User Name must be in UPN format for realm discovery</a:t>
            </a:r>
          </a:p>
          <a:p>
            <a:pPr lvl="1"/>
            <a:r>
              <a:rPr lang="en-US" sz="1500" dirty="0"/>
              <a:t>None Domain Joined Machines prompted for both Username Realm Discover and password (Active Directory credentials)</a:t>
            </a:r>
          </a:p>
          <a:p>
            <a:pPr lvl="1"/>
            <a:endParaRPr lang="en-US" sz="1500" dirty="0"/>
          </a:p>
          <a:p>
            <a:endParaRPr lang="en-US" sz="1800" dirty="0"/>
          </a:p>
        </p:txBody>
      </p:sp>
    </p:spTree>
    <p:extLst>
      <p:ext uri="{BB962C8B-B14F-4D97-AF65-F5344CB8AC3E}">
        <p14:creationId xmlns:p14="http://schemas.microsoft.com/office/powerpoint/2010/main" val="2499885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fontScale="90000"/>
          </a:bodyPr>
          <a:lstStyle/>
          <a:p>
            <a:r>
              <a:rPr lang="en-US" dirty="0" smtClean="0"/>
              <a:t>Sign On Experience</a:t>
            </a:r>
            <a:br>
              <a:rPr lang="en-US" dirty="0" smtClean="0"/>
            </a:br>
            <a:r>
              <a:rPr lang="en-US" sz="2700" dirty="0">
                <a:solidFill>
                  <a:schemeClr val="accent1">
                    <a:alpha val="99000"/>
                  </a:schemeClr>
                </a:solidFill>
              </a:rPr>
              <a:t>SSO vs. Online IDs Summary</a:t>
            </a:r>
          </a:p>
        </p:txBody>
      </p:sp>
      <p:sp>
        <p:nvSpPr>
          <p:cNvPr id="10" name="Flowchart: Process 9"/>
          <p:cNvSpPr/>
          <p:nvPr/>
        </p:nvSpPr>
        <p:spPr bwMode="auto">
          <a:xfrm>
            <a:off x="398963" y="2505869"/>
            <a:ext cx="8288909" cy="514350"/>
          </a:xfrm>
          <a:prstGeom prst="flowChartProcess">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2400" dirty="0">
              <a:solidFill>
                <a:schemeClr val="tx1">
                  <a:alpha val="99000"/>
                </a:schemeClr>
              </a:solidFill>
            </a:endParaRPr>
          </a:p>
        </p:txBody>
      </p:sp>
      <p:sp>
        <p:nvSpPr>
          <p:cNvPr id="12" name="Flowchart: Process 11"/>
          <p:cNvSpPr/>
          <p:nvPr/>
        </p:nvSpPr>
        <p:spPr bwMode="auto">
          <a:xfrm>
            <a:off x="398963" y="3160930"/>
            <a:ext cx="8288909" cy="576345"/>
          </a:xfrm>
          <a:prstGeom prst="flowChartProcess">
            <a:avLst/>
          </a:prstGeom>
          <a:gradFill>
            <a:gsLst>
              <a:gs pos="0">
                <a:srgbClr val="03D4A8"/>
              </a:gs>
              <a:gs pos="25000">
                <a:srgbClr val="21D6E0"/>
              </a:gs>
              <a:gs pos="75000">
                <a:srgbClr val="0087E6"/>
              </a:gs>
              <a:gs pos="100000">
                <a:srgbClr val="005CBF"/>
              </a:gs>
            </a:gsLst>
            <a:lin ang="16200000" scaled="0"/>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2400" dirty="0">
              <a:solidFill>
                <a:schemeClr val="tx1">
                  <a:alpha val="99000"/>
                </a:schemeClr>
              </a:solidFill>
            </a:endParaRPr>
          </a:p>
        </p:txBody>
      </p:sp>
      <p:sp>
        <p:nvSpPr>
          <p:cNvPr id="15" name="TextBox 14"/>
          <p:cNvSpPr txBox="1"/>
          <p:nvPr/>
        </p:nvSpPr>
        <p:spPr>
          <a:xfrm>
            <a:off x="3390573" y="2214981"/>
            <a:ext cx="1143000" cy="184666"/>
          </a:xfrm>
          <a:prstGeom prst="rect">
            <a:avLst/>
          </a:prstGeom>
        </p:spPr>
        <p:style>
          <a:lnRef idx="1">
            <a:schemeClr val="accent4"/>
          </a:lnRef>
          <a:fillRef idx="3">
            <a:schemeClr val="accent4"/>
          </a:fillRef>
          <a:effectRef idx="2">
            <a:schemeClr val="accent4"/>
          </a:effectRef>
          <a:fontRef idx="minor">
            <a:schemeClr val="lt1"/>
          </a:fontRef>
        </p:style>
        <p:txBody>
          <a:bodyPr wrap="square" lIns="0" tIns="0" rIns="0" bIns="0" rtlCol="0">
            <a:spAutoFit/>
          </a:bodyPr>
          <a:lstStyle/>
          <a:p>
            <a:pPr algn="ctr"/>
            <a:r>
              <a:rPr lang="en-US" sz="1200" dirty="0">
                <a:solidFill>
                  <a:schemeClr val="tx1"/>
                </a:solidFill>
              </a:rPr>
              <a:t>Win7/Vista/XP</a:t>
            </a:r>
          </a:p>
        </p:txBody>
      </p:sp>
      <p:sp>
        <p:nvSpPr>
          <p:cNvPr id="16" name="TextBox 15"/>
          <p:cNvSpPr txBox="1"/>
          <p:nvPr/>
        </p:nvSpPr>
        <p:spPr>
          <a:xfrm>
            <a:off x="423217" y="3166063"/>
            <a:ext cx="1286386" cy="571212"/>
          </a:xfrm>
          <a:prstGeom prst="rect">
            <a:avLst/>
          </a:prstGeom>
          <a:noFill/>
        </p:spPr>
        <p:txBody>
          <a:bodyPr wrap="square" lIns="68584" tIns="34292" rIns="68584" bIns="34292" rtlCol="0" anchor="ctr">
            <a:noAutofit/>
          </a:bodyPr>
          <a:lstStyle/>
          <a:p>
            <a:r>
              <a:rPr lang="en-US" sz="1200" i="1" dirty="0"/>
              <a:t>SSO IDs </a:t>
            </a:r>
          </a:p>
          <a:p>
            <a:r>
              <a:rPr lang="en-US" sz="1100" i="1" dirty="0"/>
              <a:t>(domain joined)</a:t>
            </a:r>
            <a:endParaRPr lang="en-US" sz="1200" i="1" dirty="0"/>
          </a:p>
        </p:txBody>
      </p:sp>
      <p:sp>
        <p:nvSpPr>
          <p:cNvPr id="17" name="TextBox 16"/>
          <p:cNvSpPr txBox="1"/>
          <p:nvPr/>
        </p:nvSpPr>
        <p:spPr>
          <a:xfrm>
            <a:off x="398963" y="2629660"/>
            <a:ext cx="1676400" cy="290459"/>
          </a:xfrm>
          <a:prstGeom prst="rect">
            <a:avLst/>
          </a:prstGeom>
          <a:noFill/>
        </p:spPr>
        <p:txBody>
          <a:bodyPr wrap="square" lIns="68584" tIns="34292" rIns="68584" bIns="34292" rtlCol="0">
            <a:spAutoFit/>
          </a:bodyPr>
          <a:lstStyle/>
          <a:p>
            <a:pPr>
              <a:lnSpc>
                <a:spcPts val="1709"/>
              </a:lnSpc>
            </a:pPr>
            <a:r>
              <a:rPr lang="en-US" sz="1200" i="1" kern="700" dirty="0"/>
              <a:t>MS Online IDs</a:t>
            </a:r>
          </a:p>
        </p:txBody>
      </p:sp>
      <p:sp>
        <p:nvSpPr>
          <p:cNvPr id="18" name="TextBox 17"/>
          <p:cNvSpPr txBox="1"/>
          <p:nvPr/>
        </p:nvSpPr>
        <p:spPr>
          <a:xfrm>
            <a:off x="4647902" y="1428750"/>
            <a:ext cx="1143000" cy="738664"/>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nchor="ctr" anchorCtr="0">
            <a:spAutoFit/>
          </a:bodyPr>
          <a:lstStyle/>
          <a:p>
            <a:pPr algn="ctr"/>
            <a:r>
              <a:rPr lang="en-US" sz="1200" dirty="0">
                <a:solidFill>
                  <a:schemeClr val="tx1"/>
                </a:solidFill>
              </a:rPr>
              <a:t>Outlook Web Application</a:t>
            </a:r>
          </a:p>
          <a:p>
            <a:pPr algn="ctr"/>
            <a:r>
              <a:rPr lang="en-US" sz="1200" dirty="0">
                <a:solidFill>
                  <a:schemeClr val="tx1"/>
                </a:solidFill>
              </a:rPr>
              <a:t>SharePoint Web Application</a:t>
            </a:r>
          </a:p>
        </p:txBody>
      </p:sp>
      <p:sp>
        <p:nvSpPr>
          <p:cNvPr id="21" name="TextBox 20"/>
          <p:cNvSpPr txBox="1"/>
          <p:nvPr/>
        </p:nvSpPr>
        <p:spPr>
          <a:xfrm>
            <a:off x="4686002" y="2567730"/>
            <a:ext cx="1066799"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p>
        </p:txBody>
      </p:sp>
      <p:sp>
        <p:nvSpPr>
          <p:cNvPr id="22" name="TextBox 21"/>
          <p:cNvSpPr txBox="1"/>
          <p:nvPr/>
        </p:nvSpPr>
        <p:spPr>
          <a:xfrm>
            <a:off x="7148459" y="1705749"/>
            <a:ext cx="10668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nchor="ctr" anchorCtr="0">
            <a:spAutoFit/>
          </a:bodyPr>
          <a:lstStyle/>
          <a:p>
            <a:pPr algn="ctr"/>
            <a:r>
              <a:rPr lang="en-US" sz="1200" dirty="0">
                <a:solidFill>
                  <a:schemeClr val="tx1"/>
                </a:solidFill>
              </a:rPr>
              <a:t>ActiveSync, POP, IMAP, Entourage</a:t>
            </a:r>
          </a:p>
        </p:txBody>
      </p:sp>
      <p:sp>
        <p:nvSpPr>
          <p:cNvPr id="24" name="TextBox 23"/>
          <p:cNvSpPr txBox="1"/>
          <p:nvPr/>
        </p:nvSpPr>
        <p:spPr>
          <a:xfrm>
            <a:off x="5936443" y="3252527"/>
            <a:ext cx="1066799"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br>
              <a:rPr lang="en-US" sz="1100" dirty="0">
                <a:gradFill>
                  <a:gsLst>
                    <a:gs pos="0">
                      <a:schemeClr val="tx1"/>
                    </a:gs>
                    <a:gs pos="86000">
                      <a:schemeClr val="tx1"/>
                    </a:gs>
                  </a:gsLst>
                  <a:lin ang="5400000" scaled="0"/>
                </a:gradFill>
              </a:rPr>
            </a:br>
            <a:endParaRPr lang="en-US" sz="1100" dirty="0">
              <a:gradFill>
                <a:gsLst>
                  <a:gs pos="0">
                    <a:schemeClr val="tx1"/>
                  </a:gs>
                  <a:gs pos="86000">
                    <a:schemeClr val="tx1"/>
                  </a:gs>
                </a:gsLst>
                <a:lin ang="5400000" scaled="0"/>
              </a:gradFill>
            </a:endParaRPr>
          </a:p>
        </p:txBody>
      </p:sp>
      <p:sp>
        <p:nvSpPr>
          <p:cNvPr id="25" name="TextBox 24"/>
          <p:cNvSpPr txBox="1"/>
          <p:nvPr/>
        </p:nvSpPr>
        <p:spPr>
          <a:xfrm>
            <a:off x="4906134" y="3252527"/>
            <a:ext cx="626775" cy="169277"/>
          </a:xfrm>
          <a:prstGeom prst="rect">
            <a:avLst/>
          </a:prstGeom>
          <a:noFill/>
        </p:spPr>
        <p:txBody>
          <a:bodyPr wrap="none" lIns="0" tIns="0" rIns="0" bIns="0" rtlCol="0">
            <a:spAutoFit/>
          </a:bodyPr>
          <a:lstStyle/>
          <a:p>
            <a:r>
              <a:rPr lang="en-US" sz="1100" dirty="0">
                <a:gradFill>
                  <a:gsLst>
                    <a:gs pos="0">
                      <a:schemeClr val="tx1"/>
                    </a:gs>
                    <a:gs pos="86000">
                      <a:schemeClr val="tx1"/>
                    </a:gs>
                  </a:gsLst>
                  <a:lin ang="5400000" scaled="0"/>
                </a:gradFill>
              </a:rPr>
              <a:t>No prompt</a:t>
            </a:r>
          </a:p>
        </p:txBody>
      </p:sp>
      <p:sp>
        <p:nvSpPr>
          <p:cNvPr id="29" name="TextBox 28"/>
          <p:cNvSpPr txBox="1"/>
          <p:nvPr/>
        </p:nvSpPr>
        <p:spPr>
          <a:xfrm>
            <a:off x="7148460" y="2567730"/>
            <a:ext cx="1066799"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Once at setup</a:t>
            </a:r>
          </a:p>
        </p:txBody>
      </p:sp>
      <p:sp>
        <p:nvSpPr>
          <p:cNvPr id="35" name="TextBox 34"/>
          <p:cNvSpPr txBox="1"/>
          <p:nvPr/>
        </p:nvSpPr>
        <p:spPr>
          <a:xfrm>
            <a:off x="3428673" y="2567730"/>
            <a:ext cx="1066799"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p>
        </p:txBody>
      </p:sp>
      <p:sp>
        <p:nvSpPr>
          <p:cNvPr id="37" name="TextBox 36"/>
          <p:cNvSpPr txBox="1"/>
          <p:nvPr/>
        </p:nvSpPr>
        <p:spPr>
          <a:xfrm>
            <a:off x="3390573" y="1798082"/>
            <a:ext cx="1143000" cy="369332"/>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nchor="ctr" anchorCtr="0">
            <a:spAutoFit/>
          </a:bodyPr>
          <a:lstStyle/>
          <a:p>
            <a:pPr algn="ctr"/>
            <a:r>
              <a:rPr lang="en-US" sz="1200" dirty="0">
                <a:solidFill>
                  <a:schemeClr val="tx1"/>
                </a:solidFill>
              </a:rPr>
              <a:t>Outlook 2007 or 2010 </a:t>
            </a:r>
          </a:p>
        </p:txBody>
      </p:sp>
      <p:sp>
        <p:nvSpPr>
          <p:cNvPr id="41" name="Rounded Rectangle 40"/>
          <p:cNvSpPr/>
          <p:nvPr/>
        </p:nvSpPr>
        <p:spPr bwMode="auto">
          <a:xfrm>
            <a:off x="7316099" y="2767542"/>
            <a:ext cx="73152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tx1"/>
                </a:solidFill>
              </a:rPr>
              <a:t>Online ID</a:t>
            </a:r>
          </a:p>
        </p:txBody>
      </p:sp>
      <p:sp>
        <p:nvSpPr>
          <p:cNvPr id="42" name="Rounded Rectangle 41"/>
          <p:cNvSpPr/>
          <p:nvPr/>
        </p:nvSpPr>
        <p:spPr bwMode="auto">
          <a:xfrm>
            <a:off x="4853642" y="2767542"/>
            <a:ext cx="73152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tx1"/>
                </a:solidFill>
              </a:rPr>
              <a:t>Online ID</a:t>
            </a:r>
          </a:p>
        </p:txBody>
      </p:sp>
      <p:sp>
        <p:nvSpPr>
          <p:cNvPr id="43" name="Rounded Rectangle 42"/>
          <p:cNvSpPr/>
          <p:nvPr/>
        </p:nvSpPr>
        <p:spPr bwMode="auto">
          <a:xfrm>
            <a:off x="3596312" y="2756361"/>
            <a:ext cx="731520" cy="13716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tx1"/>
                </a:solidFill>
              </a:rPr>
              <a:t>Online ID</a:t>
            </a:r>
          </a:p>
        </p:txBody>
      </p:sp>
      <p:sp>
        <p:nvSpPr>
          <p:cNvPr id="47" name="TextBox 46"/>
          <p:cNvSpPr txBox="1"/>
          <p:nvPr/>
        </p:nvSpPr>
        <p:spPr>
          <a:xfrm>
            <a:off x="5905532" y="2217396"/>
            <a:ext cx="1128623" cy="184666"/>
          </a:xfrm>
          <a:prstGeom prst="rect">
            <a:avLst/>
          </a:prstGeom>
        </p:spPr>
        <p:style>
          <a:lnRef idx="1">
            <a:schemeClr val="accent4"/>
          </a:lnRef>
          <a:fillRef idx="3">
            <a:schemeClr val="accent4"/>
          </a:fillRef>
          <a:effectRef idx="2">
            <a:schemeClr val="accent4"/>
          </a:effectRef>
          <a:fontRef idx="minor">
            <a:schemeClr val="lt1"/>
          </a:fontRef>
        </p:style>
        <p:txBody>
          <a:bodyPr wrap="square" lIns="0" tIns="0" rIns="0" bIns="0" rtlCol="0">
            <a:spAutoFit/>
          </a:bodyPr>
          <a:lstStyle/>
          <a:p>
            <a:pPr algn="ctr"/>
            <a:r>
              <a:rPr lang="en-US" sz="1200" dirty="0">
                <a:solidFill>
                  <a:schemeClr val="tx1"/>
                </a:solidFill>
              </a:rPr>
              <a:t>Win 7/Vista/XP</a:t>
            </a:r>
          </a:p>
        </p:txBody>
      </p:sp>
      <p:sp>
        <p:nvSpPr>
          <p:cNvPr id="49" name="TextBox 48"/>
          <p:cNvSpPr txBox="1"/>
          <p:nvPr/>
        </p:nvSpPr>
        <p:spPr>
          <a:xfrm>
            <a:off x="2113910" y="3252527"/>
            <a:ext cx="1219200"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No prompt</a:t>
            </a:r>
          </a:p>
        </p:txBody>
      </p:sp>
      <p:sp>
        <p:nvSpPr>
          <p:cNvPr id="50" name="TextBox 49"/>
          <p:cNvSpPr txBox="1"/>
          <p:nvPr/>
        </p:nvSpPr>
        <p:spPr>
          <a:xfrm>
            <a:off x="5936443" y="2567730"/>
            <a:ext cx="1066799"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p>
        </p:txBody>
      </p:sp>
      <p:sp>
        <p:nvSpPr>
          <p:cNvPr id="51" name="TextBox 50"/>
          <p:cNvSpPr txBox="1"/>
          <p:nvPr/>
        </p:nvSpPr>
        <p:spPr>
          <a:xfrm>
            <a:off x="5905530" y="1786541"/>
            <a:ext cx="1128626" cy="380873"/>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nchor="ctr" anchorCtr="0">
            <a:noAutofit/>
          </a:bodyPr>
          <a:lstStyle/>
          <a:p>
            <a:pPr algn="ctr"/>
            <a:r>
              <a:rPr lang="en-US" sz="1200" dirty="0">
                <a:solidFill>
                  <a:schemeClr val="tx1"/>
                </a:solidFill>
              </a:rPr>
              <a:t>Office 2010, or</a:t>
            </a:r>
          </a:p>
          <a:p>
            <a:pPr algn="ctr"/>
            <a:r>
              <a:rPr lang="en-US" sz="1200" dirty="0">
                <a:solidFill>
                  <a:schemeClr val="tx1"/>
                </a:solidFill>
              </a:rPr>
              <a:t>Office 2007 SP2</a:t>
            </a:r>
          </a:p>
        </p:txBody>
      </p:sp>
      <p:sp>
        <p:nvSpPr>
          <p:cNvPr id="52" name="Rounded Rectangle 51"/>
          <p:cNvSpPr/>
          <p:nvPr/>
        </p:nvSpPr>
        <p:spPr bwMode="auto">
          <a:xfrm>
            <a:off x="6104082" y="2756361"/>
            <a:ext cx="731520" cy="13716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tx1"/>
                </a:solidFill>
              </a:rPr>
              <a:t>Online ID</a:t>
            </a:r>
          </a:p>
        </p:txBody>
      </p:sp>
      <p:sp>
        <p:nvSpPr>
          <p:cNvPr id="46" name="TextBox 45"/>
          <p:cNvSpPr txBox="1"/>
          <p:nvPr/>
        </p:nvSpPr>
        <p:spPr>
          <a:xfrm>
            <a:off x="3428673" y="3252527"/>
            <a:ext cx="1066799"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 </a:t>
            </a:r>
            <a:br>
              <a:rPr lang="en-US" sz="1100" dirty="0">
                <a:gradFill>
                  <a:gsLst>
                    <a:gs pos="0">
                      <a:schemeClr val="tx1"/>
                    </a:gs>
                    <a:gs pos="86000">
                      <a:schemeClr val="tx1"/>
                    </a:gs>
                  </a:gsLst>
                  <a:lin ang="5400000" scaled="0"/>
                </a:gradFill>
              </a:rPr>
            </a:br>
            <a:endParaRPr lang="en-US" sz="1100" dirty="0">
              <a:gradFill>
                <a:gsLst>
                  <a:gs pos="0">
                    <a:schemeClr val="tx1"/>
                  </a:gs>
                  <a:gs pos="86000">
                    <a:schemeClr val="tx1"/>
                  </a:gs>
                </a:gsLst>
                <a:lin ang="5400000" scaled="0"/>
              </a:gradFill>
            </a:endParaRPr>
          </a:p>
        </p:txBody>
      </p:sp>
      <p:sp>
        <p:nvSpPr>
          <p:cNvPr id="27" name="TextBox 26"/>
          <p:cNvSpPr txBox="1"/>
          <p:nvPr/>
        </p:nvSpPr>
        <p:spPr>
          <a:xfrm>
            <a:off x="2152010" y="2219650"/>
            <a:ext cx="1143000" cy="184666"/>
          </a:xfrm>
          <a:prstGeom prst="rect">
            <a:avLst/>
          </a:prstGeom>
        </p:spPr>
        <p:style>
          <a:lnRef idx="1">
            <a:schemeClr val="accent4"/>
          </a:lnRef>
          <a:fillRef idx="3">
            <a:schemeClr val="accent4"/>
          </a:fillRef>
          <a:effectRef idx="2">
            <a:schemeClr val="accent4"/>
          </a:effectRef>
          <a:fontRef idx="minor">
            <a:schemeClr val="lt1"/>
          </a:fontRef>
        </p:style>
        <p:txBody>
          <a:bodyPr wrap="square" lIns="0" tIns="0" rIns="0" bIns="0" rtlCol="0">
            <a:spAutoFit/>
          </a:bodyPr>
          <a:lstStyle/>
          <a:p>
            <a:pPr algn="ctr"/>
            <a:r>
              <a:rPr lang="en-US" sz="1200" dirty="0">
                <a:solidFill>
                  <a:schemeClr val="tx1"/>
                </a:solidFill>
              </a:rPr>
              <a:t>Win7/Vista/XP</a:t>
            </a:r>
          </a:p>
        </p:txBody>
      </p:sp>
      <p:sp>
        <p:nvSpPr>
          <p:cNvPr id="28" name="TextBox 27"/>
          <p:cNvSpPr txBox="1"/>
          <p:nvPr/>
        </p:nvSpPr>
        <p:spPr>
          <a:xfrm>
            <a:off x="2152010" y="1982748"/>
            <a:ext cx="1143000" cy="184666"/>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nchor="ctr" anchorCtr="0">
            <a:spAutoFit/>
          </a:bodyPr>
          <a:lstStyle/>
          <a:p>
            <a:pPr algn="ctr"/>
            <a:r>
              <a:rPr lang="en-US" sz="1200" dirty="0">
                <a:solidFill>
                  <a:schemeClr val="tx1"/>
                </a:solidFill>
              </a:rPr>
              <a:t>Lync Online</a:t>
            </a:r>
          </a:p>
        </p:txBody>
      </p:sp>
      <p:sp>
        <p:nvSpPr>
          <p:cNvPr id="30" name="TextBox 29"/>
          <p:cNvSpPr txBox="1"/>
          <p:nvPr/>
        </p:nvSpPr>
        <p:spPr>
          <a:xfrm>
            <a:off x="2190110" y="2567730"/>
            <a:ext cx="1066799"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p>
        </p:txBody>
      </p:sp>
      <p:sp>
        <p:nvSpPr>
          <p:cNvPr id="31" name="Rounded Rectangle 30"/>
          <p:cNvSpPr/>
          <p:nvPr/>
        </p:nvSpPr>
        <p:spPr bwMode="auto">
          <a:xfrm>
            <a:off x="2357749" y="2756361"/>
            <a:ext cx="731520" cy="13716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tx1"/>
                </a:solidFill>
              </a:rPr>
              <a:t>Online ID</a:t>
            </a:r>
          </a:p>
        </p:txBody>
      </p:sp>
      <p:sp>
        <p:nvSpPr>
          <p:cNvPr id="32" name="TextBox 31"/>
          <p:cNvSpPr txBox="1"/>
          <p:nvPr/>
        </p:nvSpPr>
        <p:spPr>
          <a:xfrm>
            <a:off x="7148460" y="3252527"/>
            <a:ext cx="1066799"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br>
              <a:rPr lang="en-US" sz="1100" dirty="0">
                <a:gradFill>
                  <a:gsLst>
                    <a:gs pos="0">
                      <a:schemeClr val="tx1"/>
                    </a:gs>
                    <a:gs pos="86000">
                      <a:schemeClr val="tx1"/>
                    </a:gs>
                  </a:gsLst>
                  <a:lin ang="5400000" scaled="0"/>
                </a:gradFill>
              </a:rPr>
            </a:br>
            <a:endParaRPr lang="en-US" sz="1100" dirty="0">
              <a:gradFill>
                <a:gsLst>
                  <a:gs pos="0">
                    <a:schemeClr val="tx1"/>
                  </a:gs>
                  <a:gs pos="86000">
                    <a:schemeClr val="tx1"/>
                  </a:gs>
                </a:gsLst>
                <a:lin ang="5400000" scaled="0"/>
              </a:gradFill>
            </a:endParaRPr>
          </a:p>
        </p:txBody>
      </p:sp>
      <p:sp>
        <p:nvSpPr>
          <p:cNvPr id="34" name="Rounded Rectangle 33"/>
          <p:cNvSpPr/>
          <p:nvPr/>
        </p:nvSpPr>
        <p:spPr bwMode="auto">
          <a:xfrm>
            <a:off x="2197730" y="350867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36" name="Rounded Rectangle 35"/>
          <p:cNvSpPr/>
          <p:nvPr/>
        </p:nvSpPr>
        <p:spPr bwMode="auto">
          <a:xfrm>
            <a:off x="3436293" y="350867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38" name="Rounded Rectangle 37"/>
          <p:cNvSpPr/>
          <p:nvPr/>
        </p:nvSpPr>
        <p:spPr bwMode="auto">
          <a:xfrm>
            <a:off x="4693622" y="350867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39" name="Rounded Rectangle 38"/>
          <p:cNvSpPr/>
          <p:nvPr/>
        </p:nvSpPr>
        <p:spPr bwMode="auto">
          <a:xfrm>
            <a:off x="5944063" y="350867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40" name="Rounded Rectangle 39"/>
          <p:cNvSpPr/>
          <p:nvPr/>
        </p:nvSpPr>
        <p:spPr bwMode="auto">
          <a:xfrm>
            <a:off x="7156080" y="350867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44" name="Flowchart: Process 43"/>
          <p:cNvSpPr/>
          <p:nvPr/>
        </p:nvSpPr>
        <p:spPr bwMode="auto">
          <a:xfrm>
            <a:off x="398963" y="3903880"/>
            <a:ext cx="8288909" cy="576345"/>
          </a:xfrm>
          <a:prstGeom prst="flowChartProcess">
            <a:avLst/>
          </a:prstGeom>
          <a:gradFill>
            <a:gsLst>
              <a:gs pos="0">
                <a:srgbClr val="03D4A8"/>
              </a:gs>
              <a:gs pos="25000">
                <a:srgbClr val="21D6E0"/>
              </a:gs>
              <a:gs pos="75000">
                <a:srgbClr val="0087E6"/>
              </a:gs>
              <a:gs pos="100000">
                <a:srgbClr val="005CBF"/>
              </a:gs>
            </a:gsLst>
            <a:lin ang="16200000" scaled="0"/>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68586" tIns="34293" rIns="68586" bIns="34293" numCol="1" rtlCol="0" anchor="ctr" anchorCtr="0" compatLnSpc="1">
            <a:prstTxWarp prst="textNoShape">
              <a:avLst/>
            </a:prstTxWarp>
          </a:bodyPr>
          <a:lstStyle/>
          <a:p>
            <a:pPr algn="ctr" defTabSz="685666"/>
            <a:endParaRPr lang="en-US" sz="2400" dirty="0">
              <a:solidFill>
                <a:schemeClr val="tx1">
                  <a:alpha val="99000"/>
                </a:schemeClr>
              </a:solidFill>
            </a:endParaRPr>
          </a:p>
        </p:txBody>
      </p:sp>
      <p:sp>
        <p:nvSpPr>
          <p:cNvPr id="45" name="TextBox 44"/>
          <p:cNvSpPr txBox="1"/>
          <p:nvPr/>
        </p:nvSpPr>
        <p:spPr>
          <a:xfrm>
            <a:off x="423217" y="3909014"/>
            <a:ext cx="1652146" cy="571212"/>
          </a:xfrm>
          <a:prstGeom prst="rect">
            <a:avLst/>
          </a:prstGeom>
          <a:noFill/>
        </p:spPr>
        <p:txBody>
          <a:bodyPr wrap="square" lIns="68584" tIns="34292" rIns="68584" bIns="34292" rtlCol="0" anchor="ctr">
            <a:noAutofit/>
          </a:bodyPr>
          <a:lstStyle>
            <a:defPPr>
              <a:defRPr lang="en-US"/>
            </a:defPPr>
            <a:lvl1pPr>
              <a:defRPr sz="1600" i="1"/>
            </a:lvl1pPr>
          </a:lstStyle>
          <a:p>
            <a:r>
              <a:rPr lang="en-US" dirty="0"/>
              <a:t>SSO IDs </a:t>
            </a:r>
          </a:p>
          <a:p>
            <a:r>
              <a:rPr lang="en-US" sz="1100" dirty="0"/>
              <a:t>(non-domain joined)</a:t>
            </a:r>
          </a:p>
        </p:txBody>
      </p:sp>
      <p:sp>
        <p:nvSpPr>
          <p:cNvPr id="48" name="TextBox 47"/>
          <p:cNvSpPr txBox="1"/>
          <p:nvPr/>
        </p:nvSpPr>
        <p:spPr>
          <a:xfrm>
            <a:off x="5936443" y="3995477"/>
            <a:ext cx="1066799"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br>
              <a:rPr lang="en-US" sz="1100" dirty="0">
                <a:gradFill>
                  <a:gsLst>
                    <a:gs pos="0">
                      <a:schemeClr val="tx1"/>
                    </a:gs>
                    <a:gs pos="86000">
                      <a:schemeClr val="tx1"/>
                    </a:gs>
                  </a:gsLst>
                  <a:lin ang="5400000" scaled="0"/>
                </a:gradFill>
              </a:rPr>
            </a:br>
            <a:endParaRPr lang="en-US" sz="1100" dirty="0">
              <a:gradFill>
                <a:gsLst>
                  <a:gs pos="0">
                    <a:schemeClr val="tx1"/>
                  </a:gs>
                  <a:gs pos="86000">
                    <a:schemeClr val="tx1"/>
                  </a:gs>
                </a:gsLst>
                <a:lin ang="5400000" scaled="0"/>
              </a:gradFill>
            </a:endParaRPr>
          </a:p>
        </p:txBody>
      </p:sp>
      <p:sp>
        <p:nvSpPr>
          <p:cNvPr id="54" name="TextBox 53"/>
          <p:cNvSpPr txBox="1"/>
          <p:nvPr/>
        </p:nvSpPr>
        <p:spPr>
          <a:xfrm>
            <a:off x="4819549" y="3995477"/>
            <a:ext cx="714939" cy="169277"/>
          </a:xfrm>
          <a:prstGeom prst="rect">
            <a:avLst/>
          </a:prstGeom>
          <a:noFill/>
        </p:spPr>
        <p:txBody>
          <a:bodyPr wrap="none" lIns="0" tIns="0" rIns="0" bIns="0" rtlCol="0">
            <a:spAutoFit/>
          </a:bodyPr>
          <a:lstStyle/>
          <a:p>
            <a:r>
              <a:rPr lang="en-US" sz="1100" dirty="0">
                <a:gradFill>
                  <a:gsLst>
                    <a:gs pos="0">
                      <a:schemeClr val="tx1"/>
                    </a:gs>
                    <a:gs pos="86000">
                      <a:schemeClr val="tx1"/>
                    </a:gs>
                  </a:gsLst>
                  <a:lin ang="5400000" scaled="0"/>
                </a:gradFill>
              </a:rPr>
              <a:t>Each session</a:t>
            </a:r>
          </a:p>
        </p:txBody>
      </p:sp>
      <p:sp>
        <p:nvSpPr>
          <p:cNvPr id="55" name="TextBox 54"/>
          <p:cNvSpPr txBox="1"/>
          <p:nvPr/>
        </p:nvSpPr>
        <p:spPr>
          <a:xfrm>
            <a:off x="2113910" y="3995477"/>
            <a:ext cx="1219200" cy="169277"/>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p>
        </p:txBody>
      </p:sp>
      <p:sp>
        <p:nvSpPr>
          <p:cNvPr id="56" name="TextBox 55"/>
          <p:cNvSpPr txBox="1"/>
          <p:nvPr/>
        </p:nvSpPr>
        <p:spPr>
          <a:xfrm>
            <a:off x="3428673" y="3995477"/>
            <a:ext cx="1066799"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 </a:t>
            </a:r>
            <a:br>
              <a:rPr lang="en-US" sz="1100" dirty="0">
                <a:gradFill>
                  <a:gsLst>
                    <a:gs pos="0">
                      <a:schemeClr val="tx1"/>
                    </a:gs>
                    <a:gs pos="86000">
                      <a:schemeClr val="tx1"/>
                    </a:gs>
                  </a:gsLst>
                  <a:lin ang="5400000" scaled="0"/>
                </a:gradFill>
              </a:rPr>
            </a:br>
            <a:endParaRPr lang="en-US" sz="1100" dirty="0">
              <a:gradFill>
                <a:gsLst>
                  <a:gs pos="0">
                    <a:schemeClr val="tx1"/>
                  </a:gs>
                  <a:gs pos="86000">
                    <a:schemeClr val="tx1"/>
                  </a:gs>
                </a:gsLst>
                <a:lin ang="5400000" scaled="0"/>
              </a:gradFill>
            </a:endParaRPr>
          </a:p>
        </p:txBody>
      </p:sp>
      <p:sp>
        <p:nvSpPr>
          <p:cNvPr id="57" name="TextBox 56"/>
          <p:cNvSpPr txBox="1"/>
          <p:nvPr/>
        </p:nvSpPr>
        <p:spPr>
          <a:xfrm>
            <a:off x="7148460" y="3995477"/>
            <a:ext cx="1066799" cy="338554"/>
          </a:xfrm>
          <a:prstGeom prst="rect">
            <a:avLst/>
          </a:prstGeom>
          <a:noFill/>
        </p:spPr>
        <p:txBody>
          <a:bodyPr wrap="square" lIns="0" tIns="0" rIns="0" bIns="0" rtlCol="0">
            <a:spAutoFit/>
          </a:bodyPr>
          <a:lstStyle/>
          <a:p>
            <a:pPr algn="ctr"/>
            <a:r>
              <a:rPr lang="en-US" sz="1100" dirty="0">
                <a:gradFill>
                  <a:gsLst>
                    <a:gs pos="0">
                      <a:schemeClr val="tx1"/>
                    </a:gs>
                    <a:gs pos="86000">
                      <a:schemeClr val="tx1"/>
                    </a:gs>
                  </a:gsLst>
                  <a:lin ang="5400000" scaled="0"/>
                </a:gradFill>
              </a:rPr>
              <a:t>Each Session</a:t>
            </a:r>
            <a:br>
              <a:rPr lang="en-US" sz="1100" dirty="0">
                <a:gradFill>
                  <a:gsLst>
                    <a:gs pos="0">
                      <a:schemeClr val="tx1"/>
                    </a:gs>
                    <a:gs pos="86000">
                      <a:schemeClr val="tx1"/>
                    </a:gs>
                  </a:gsLst>
                  <a:lin ang="5400000" scaled="0"/>
                </a:gradFill>
              </a:rPr>
            </a:br>
            <a:endParaRPr lang="en-US" sz="1100" dirty="0">
              <a:gradFill>
                <a:gsLst>
                  <a:gs pos="0">
                    <a:schemeClr val="tx1"/>
                  </a:gs>
                  <a:gs pos="86000">
                    <a:schemeClr val="tx1"/>
                  </a:gs>
                </a:gsLst>
                <a:lin ang="5400000" scaled="0"/>
              </a:gradFill>
            </a:endParaRPr>
          </a:p>
        </p:txBody>
      </p:sp>
      <p:sp>
        <p:nvSpPr>
          <p:cNvPr id="58" name="Rounded Rectangle 57"/>
          <p:cNvSpPr/>
          <p:nvPr/>
        </p:nvSpPr>
        <p:spPr bwMode="auto">
          <a:xfrm>
            <a:off x="2197730" y="425162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59" name="Rounded Rectangle 58"/>
          <p:cNvSpPr/>
          <p:nvPr/>
        </p:nvSpPr>
        <p:spPr bwMode="auto">
          <a:xfrm>
            <a:off x="3436293" y="425162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60" name="Rounded Rectangle 59"/>
          <p:cNvSpPr/>
          <p:nvPr/>
        </p:nvSpPr>
        <p:spPr bwMode="auto">
          <a:xfrm>
            <a:off x="4693622" y="425162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61" name="Rounded Rectangle 60"/>
          <p:cNvSpPr/>
          <p:nvPr/>
        </p:nvSpPr>
        <p:spPr bwMode="auto">
          <a:xfrm>
            <a:off x="5944063" y="425162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
        <p:nvSpPr>
          <p:cNvPr id="62" name="Rounded Rectangle 61"/>
          <p:cNvSpPr/>
          <p:nvPr/>
        </p:nvSpPr>
        <p:spPr bwMode="auto">
          <a:xfrm>
            <a:off x="7156080" y="4251625"/>
            <a:ext cx="1051560" cy="1259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2" tIns="34291" rIns="68582" bIns="34291" numCol="1" rtlCol="0" anchor="ctr" anchorCtr="0" compatLnSpc="1">
            <a:prstTxWarp prst="textNoShape">
              <a:avLst/>
            </a:prstTxWarp>
          </a:bodyPr>
          <a:lstStyle/>
          <a:p>
            <a:pPr algn="ctr" defTabSz="685617"/>
            <a:r>
              <a:rPr lang="en-US" sz="800" dirty="0">
                <a:solidFill>
                  <a:schemeClr val="bg1"/>
                </a:solidFill>
              </a:rPr>
              <a:t>AD credentials</a:t>
            </a:r>
          </a:p>
        </p:txBody>
      </p:sp>
    </p:spTree>
    <p:extLst>
      <p:ext uri="{BB962C8B-B14F-4D97-AF65-F5344CB8AC3E}">
        <p14:creationId xmlns:p14="http://schemas.microsoft.com/office/powerpoint/2010/main" val="114291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99117" y="2798068"/>
            <a:ext cx="7683914" cy="1033983"/>
          </a:xfrm>
        </p:spPr>
        <p:txBody>
          <a:bodyPr/>
          <a:lstStyle/>
          <a:p>
            <a:endParaRPr lang="en-US"/>
          </a:p>
        </p:txBody>
      </p:sp>
      <p:sp>
        <p:nvSpPr>
          <p:cNvPr id="4" name="Title 3"/>
          <p:cNvSpPr>
            <a:spLocks noGrp="1"/>
          </p:cNvSpPr>
          <p:nvPr>
            <p:ph type="ctrTitle"/>
          </p:nvPr>
        </p:nvSpPr>
        <p:spPr>
          <a:xfrm>
            <a:off x="627623" y="1059582"/>
            <a:ext cx="6994362" cy="1142621"/>
          </a:xfrm>
        </p:spPr>
        <p:txBody>
          <a:bodyPr/>
          <a:lstStyle/>
          <a:p>
            <a:r>
              <a:rPr lang="en-US" dirty="0" smtClean="0"/>
              <a:t>Single Sign on Details</a:t>
            </a:r>
            <a:endParaRPr lang="en-US" dirty="0"/>
          </a:p>
        </p:txBody>
      </p:sp>
      <p:sp>
        <p:nvSpPr>
          <p:cNvPr id="5" name="Subtitle 4"/>
          <p:cNvSpPr>
            <a:spLocks noGrp="1"/>
          </p:cNvSpPr>
          <p:nvPr>
            <p:ph type="subTitle" idx="1"/>
          </p:nvPr>
        </p:nvSpPr>
        <p:spPr>
          <a:xfrm>
            <a:off x="627623" y="2283718"/>
            <a:ext cx="6994363" cy="346249"/>
          </a:xfrm>
        </p:spPr>
        <p:txBody>
          <a:bodyPr/>
          <a:lstStyle/>
          <a:p>
            <a:r>
              <a:rPr lang="en-US" dirty="0" smtClean="0">
                <a:solidFill>
                  <a:schemeClr val="bg1"/>
                </a:solidFill>
              </a:rPr>
              <a:t>Setup</a:t>
            </a:r>
          </a:p>
          <a:p>
            <a:r>
              <a:rPr lang="en-US" dirty="0" smtClean="0">
                <a:solidFill>
                  <a:schemeClr val="bg1"/>
                </a:solidFill>
              </a:rPr>
              <a:t>Authentication flows</a:t>
            </a:r>
          </a:p>
          <a:p>
            <a:r>
              <a:rPr lang="en-US" dirty="0" smtClean="0">
                <a:solidFill>
                  <a:schemeClr val="bg1"/>
                </a:solidFill>
              </a:rPr>
              <a:t>Deployment scenarios</a:t>
            </a:r>
          </a:p>
          <a:p>
            <a:r>
              <a:rPr lang="en-US" dirty="0" smtClean="0">
                <a:solidFill>
                  <a:schemeClr val="bg1"/>
                </a:solidFill>
              </a:rPr>
              <a:t>Identity federation rollout</a:t>
            </a:r>
          </a:p>
        </p:txBody>
      </p:sp>
    </p:spTree>
    <p:extLst>
      <p:ext uri="{BB962C8B-B14F-4D97-AF65-F5344CB8AC3E}">
        <p14:creationId xmlns:p14="http://schemas.microsoft.com/office/powerpoint/2010/main" val="193856500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7342</TotalTime>
  <Words>1577</Words>
  <Application>Microsoft Office PowerPoint</Application>
  <PresentationFormat>On-screen Show (16:9)</PresentationFormat>
  <Paragraphs>388</Paragraphs>
  <Slides>25</Slides>
  <Notes>13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Office Theme</vt:lpstr>
      <vt:lpstr>Visio</vt:lpstr>
      <vt:lpstr>PowerPoint Presentation</vt:lpstr>
      <vt:lpstr>Microsoft Office 365: Identity  and Access Solutions</vt:lpstr>
      <vt:lpstr>Session Objectives</vt:lpstr>
      <vt:lpstr>Office 365 Identity features</vt:lpstr>
      <vt:lpstr>Identity Options</vt:lpstr>
      <vt:lpstr>Identity options comparison</vt:lpstr>
      <vt:lpstr>Sign on Experience</vt:lpstr>
      <vt:lpstr>Sign On Experience SSO vs. Online IDs Summary</vt:lpstr>
      <vt:lpstr>Single Sign on Details</vt:lpstr>
      <vt:lpstr>Single Sign on Setup for New domains</vt:lpstr>
      <vt:lpstr>Single Sign Operations</vt:lpstr>
      <vt:lpstr>DEMO: Federation Tool</vt:lpstr>
      <vt:lpstr>Identity Federation Authentication flow (Passive/Web profile)</vt:lpstr>
      <vt:lpstr>Identity Federation Authentication flow (MEX/Rich Client Profile)</vt:lpstr>
      <vt:lpstr>Identity Federation Active flow (Outlook/Active Sync)</vt:lpstr>
      <vt:lpstr>Identity Details</vt:lpstr>
      <vt:lpstr>AD FS 2.0 deployment options </vt:lpstr>
      <vt:lpstr>Preparing for Identity Federation</vt:lpstr>
      <vt:lpstr>Deployment options Identity federation</vt:lpstr>
      <vt:lpstr>Single Forest AD Structures and Considerations</vt:lpstr>
      <vt:lpstr>Strong Authentication</vt:lpstr>
      <vt:lpstr>Alternative Proxies and Strong Authentication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268</cp:revision>
  <dcterms:created xsi:type="dcterms:W3CDTF">2011-07-18T00:56:31Z</dcterms:created>
  <dcterms:modified xsi:type="dcterms:W3CDTF">2011-08-31T07:04:29Z</dcterms:modified>
</cp:coreProperties>
</file>