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4" r:id="rId2"/>
    <p:sldMasterId id="2147483675" r:id="rId3"/>
  </p:sldMasterIdLst>
  <p:notesMasterIdLst>
    <p:notesMasterId r:id="rId37"/>
  </p:notesMasterIdLst>
  <p:sldIdLst>
    <p:sldId id="279" r:id="rId4"/>
    <p:sldId id="280" r:id="rId5"/>
    <p:sldId id="260" r:id="rId6"/>
    <p:sldId id="309" r:id="rId7"/>
    <p:sldId id="312" r:id="rId8"/>
    <p:sldId id="286" r:id="rId9"/>
    <p:sldId id="287" r:id="rId10"/>
    <p:sldId id="288" r:id="rId11"/>
    <p:sldId id="308" r:id="rId12"/>
    <p:sldId id="289" r:id="rId13"/>
    <p:sldId id="291" r:id="rId14"/>
    <p:sldId id="313" r:id="rId15"/>
    <p:sldId id="315" r:id="rId16"/>
    <p:sldId id="316" r:id="rId17"/>
    <p:sldId id="292" r:id="rId18"/>
    <p:sldId id="294" r:id="rId19"/>
    <p:sldId id="295" r:id="rId20"/>
    <p:sldId id="296" r:id="rId21"/>
    <p:sldId id="297" r:id="rId22"/>
    <p:sldId id="298" r:id="rId23"/>
    <p:sldId id="299" r:id="rId24"/>
    <p:sldId id="300" r:id="rId25"/>
    <p:sldId id="301" r:id="rId26"/>
    <p:sldId id="302" r:id="rId27"/>
    <p:sldId id="303" r:id="rId28"/>
    <p:sldId id="311" r:id="rId29"/>
    <p:sldId id="317" r:id="rId30"/>
    <p:sldId id="307" r:id="rId31"/>
    <p:sldId id="285" r:id="rId32"/>
    <p:sldId id="318" r:id="rId33"/>
    <p:sldId id="319" r:id="rId34"/>
    <p:sldId id="320" r:id="rId35"/>
    <p:sldId id="32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00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varScale="1">
        <p:scale>
          <a:sx n="70" d="100"/>
          <a:sy n="70" d="100"/>
        </p:scale>
        <p:origin x="-96" y="-2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diagrams/_rels/data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image" Target="../media/image38.JPG"/></Relationships>
</file>

<file path=ppt/diagrams/_rels/drawing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image" Target="../media/image38.JPG"/></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A18339-A805-42E3-B125-D546222BD7F8}" type="doc">
      <dgm:prSet loTypeId="urn:microsoft.com/office/officeart/2005/8/layout/target2" loCatId="relationship" qsTypeId="urn:microsoft.com/office/officeart/2005/8/quickstyle/simple2" qsCatId="simple" csTypeId="urn:microsoft.com/office/officeart/2005/8/colors/accent3_1" csCatId="accent3" phldr="1"/>
      <dgm:spPr/>
      <dgm:t>
        <a:bodyPr/>
        <a:lstStyle/>
        <a:p>
          <a:endParaRPr lang="en-AU"/>
        </a:p>
      </dgm:t>
    </dgm:pt>
    <dgm:pt modelId="{C1A45E1E-9FCD-4DD9-9583-CAF544E015A3}">
      <dgm:prSet phldrT="[Text]"/>
      <dgm:spPr/>
      <dgm:t>
        <a:bodyPr/>
        <a:lstStyle/>
        <a:p>
          <a:r>
            <a:rPr lang="en-AU" dirty="0" smtClean="0"/>
            <a:t>Develop Dashboard</a:t>
          </a:r>
          <a:endParaRPr lang="en-AU" dirty="0"/>
        </a:p>
      </dgm:t>
    </dgm:pt>
    <dgm:pt modelId="{621B4F86-2762-4063-9364-3C6F5113EC97}" type="parTrans" cxnId="{439AB48D-4EAF-4FB8-8117-ECFAC1CC2C03}">
      <dgm:prSet/>
      <dgm:spPr/>
      <dgm:t>
        <a:bodyPr/>
        <a:lstStyle/>
        <a:p>
          <a:endParaRPr lang="en-AU"/>
        </a:p>
      </dgm:t>
    </dgm:pt>
    <dgm:pt modelId="{0C2D8A79-241E-43D9-B44C-EEC448F971EA}" type="sibTrans" cxnId="{439AB48D-4EAF-4FB8-8117-ECFAC1CC2C03}">
      <dgm:prSet/>
      <dgm:spPr/>
      <dgm:t>
        <a:bodyPr/>
        <a:lstStyle/>
        <a:p>
          <a:endParaRPr lang="en-AU"/>
        </a:p>
      </dgm:t>
    </dgm:pt>
    <dgm:pt modelId="{23327F2F-BD53-4B47-8FAA-8CFE8A9B2C81}">
      <dgm:prSet phldrT="[Text]"/>
      <dgm:spPr/>
      <dgm:t>
        <a:bodyPr/>
        <a:lstStyle/>
        <a:p>
          <a:r>
            <a:rPr lang="en-AU" dirty="0" smtClean="0"/>
            <a:t>Layout</a:t>
          </a:r>
          <a:endParaRPr lang="en-AU" dirty="0"/>
        </a:p>
      </dgm:t>
    </dgm:pt>
    <dgm:pt modelId="{F1C4FCC8-CF62-4B0B-820D-C27CEBB880D1}" type="parTrans" cxnId="{493F94DD-6BC9-4038-8C67-92BA6A77D397}">
      <dgm:prSet/>
      <dgm:spPr/>
      <dgm:t>
        <a:bodyPr/>
        <a:lstStyle/>
        <a:p>
          <a:endParaRPr lang="en-AU"/>
        </a:p>
      </dgm:t>
    </dgm:pt>
    <dgm:pt modelId="{DD69889A-1917-4865-85CA-C2013B6F118C}" type="sibTrans" cxnId="{493F94DD-6BC9-4038-8C67-92BA6A77D397}">
      <dgm:prSet/>
      <dgm:spPr/>
      <dgm:t>
        <a:bodyPr/>
        <a:lstStyle/>
        <a:p>
          <a:endParaRPr lang="en-AU"/>
        </a:p>
      </dgm:t>
    </dgm:pt>
    <dgm:pt modelId="{4BC27677-20FB-4796-A8D9-155C88557B48}">
      <dgm:prSet phldrT="[Text]"/>
      <dgm:spPr/>
      <dgm:t>
        <a:bodyPr/>
        <a:lstStyle/>
        <a:p>
          <a:r>
            <a:rPr lang="en-AU" dirty="0" smtClean="0"/>
            <a:t>Information</a:t>
          </a:r>
          <a:endParaRPr lang="en-AU" dirty="0"/>
        </a:p>
      </dgm:t>
    </dgm:pt>
    <dgm:pt modelId="{4EF073FE-BC66-4ED7-A04C-01B4E026742C}" type="parTrans" cxnId="{7234FA27-A581-4029-91D6-848D8CB64FEE}">
      <dgm:prSet/>
      <dgm:spPr/>
      <dgm:t>
        <a:bodyPr/>
        <a:lstStyle/>
        <a:p>
          <a:endParaRPr lang="en-AU"/>
        </a:p>
      </dgm:t>
    </dgm:pt>
    <dgm:pt modelId="{EEA3D275-6AD0-4E53-A4D6-282AB3007F60}" type="sibTrans" cxnId="{7234FA27-A581-4029-91D6-848D8CB64FEE}">
      <dgm:prSet/>
      <dgm:spPr/>
      <dgm:t>
        <a:bodyPr/>
        <a:lstStyle/>
        <a:p>
          <a:endParaRPr lang="en-AU"/>
        </a:p>
      </dgm:t>
    </dgm:pt>
    <dgm:pt modelId="{8AFE282B-CA76-4D03-8A22-4BB56366EA88}">
      <dgm:prSet phldrT="[Text]" custT="1"/>
      <dgm:spPr/>
      <dgm:t>
        <a:bodyPr/>
        <a:lstStyle/>
        <a:p>
          <a:r>
            <a:rPr lang="en-AU" sz="1400" dirty="0" smtClean="0"/>
            <a:t>Purpose + </a:t>
          </a:r>
        </a:p>
        <a:p>
          <a:r>
            <a:rPr lang="en-AU" sz="1400" dirty="0" smtClean="0"/>
            <a:t>Audience</a:t>
          </a:r>
          <a:endParaRPr lang="en-AU" sz="1400" dirty="0"/>
        </a:p>
      </dgm:t>
    </dgm:pt>
    <dgm:pt modelId="{A0C2A584-5DC5-4FB2-930A-B6013A62D5FA}" type="parTrans" cxnId="{B1ED74D2-2A94-4D9F-BFE4-6AF903514ED7}">
      <dgm:prSet/>
      <dgm:spPr/>
      <dgm:t>
        <a:bodyPr/>
        <a:lstStyle/>
        <a:p>
          <a:endParaRPr lang="en-AU"/>
        </a:p>
      </dgm:t>
    </dgm:pt>
    <dgm:pt modelId="{C993DFA8-4865-45B3-8AB2-29092BE19F0D}" type="sibTrans" cxnId="{B1ED74D2-2A94-4D9F-BFE4-6AF903514ED7}">
      <dgm:prSet/>
      <dgm:spPr/>
      <dgm:t>
        <a:bodyPr/>
        <a:lstStyle/>
        <a:p>
          <a:endParaRPr lang="en-AU"/>
        </a:p>
      </dgm:t>
    </dgm:pt>
    <dgm:pt modelId="{E3A2E23E-9A6F-4E75-B7DA-BB109CC914AA}">
      <dgm:prSet phldrT="[Text]"/>
      <dgm:spPr/>
      <dgm:t>
        <a:bodyPr/>
        <a:lstStyle/>
        <a:p>
          <a:r>
            <a:rPr lang="en-AU" dirty="0" smtClean="0"/>
            <a:t>Report Type</a:t>
          </a:r>
          <a:endParaRPr lang="en-AU" dirty="0"/>
        </a:p>
      </dgm:t>
    </dgm:pt>
    <dgm:pt modelId="{AD435E9F-75B6-4C01-A405-FDCC91B713AC}" type="parTrans" cxnId="{5A54BB53-C274-4BAE-8AB1-C17948F03B0E}">
      <dgm:prSet/>
      <dgm:spPr/>
      <dgm:t>
        <a:bodyPr/>
        <a:lstStyle/>
        <a:p>
          <a:endParaRPr lang="en-AU"/>
        </a:p>
      </dgm:t>
    </dgm:pt>
    <dgm:pt modelId="{2509A87C-A259-4B79-B226-69472CC429FD}" type="sibTrans" cxnId="{5A54BB53-C274-4BAE-8AB1-C17948F03B0E}">
      <dgm:prSet/>
      <dgm:spPr/>
      <dgm:t>
        <a:bodyPr/>
        <a:lstStyle/>
        <a:p>
          <a:endParaRPr lang="en-AU"/>
        </a:p>
      </dgm:t>
    </dgm:pt>
    <dgm:pt modelId="{2E1E3BF9-0C05-4F78-8AB8-2F6087D67B3F}">
      <dgm:prSet phldrT="[Text]"/>
      <dgm:spPr/>
      <dgm:t>
        <a:bodyPr/>
        <a:lstStyle/>
        <a:p>
          <a:r>
            <a:rPr lang="en-AU" dirty="0" smtClean="0"/>
            <a:t>Supporting Information</a:t>
          </a:r>
          <a:endParaRPr lang="en-AU" dirty="0"/>
        </a:p>
      </dgm:t>
    </dgm:pt>
    <dgm:pt modelId="{2FFB184F-CB0F-40FE-AB60-E3369D34CBD4}" type="parTrans" cxnId="{C4EF5E0C-A124-4BDC-B12F-7D97C6B192E2}">
      <dgm:prSet/>
      <dgm:spPr/>
      <dgm:t>
        <a:bodyPr/>
        <a:lstStyle/>
        <a:p>
          <a:endParaRPr lang="en-AU"/>
        </a:p>
      </dgm:t>
    </dgm:pt>
    <dgm:pt modelId="{F10897F0-C172-4D99-B06F-0DD91D0C99E3}" type="sibTrans" cxnId="{C4EF5E0C-A124-4BDC-B12F-7D97C6B192E2}">
      <dgm:prSet/>
      <dgm:spPr/>
      <dgm:t>
        <a:bodyPr/>
        <a:lstStyle/>
        <a:p>
          <a:endParaRPr lang="en-AU"/>
        </a:p>
      </dgm:t>
    </dgm:pt>
    <dgm:pt modelId="{735B0C1A-C3D8-4B9E-B669-916ADB5043B4}" type="pres">
      <dgm:prSet presAssocID="{74A18339-A805-42E3-B125-D546222BD7F8}" presName="Name0" presStyleCnt="0">
        <dgm:presLayoutVars>
          <dgm:chMax val="3"/>
          <dgm:chPref val="1"/>
          <dgm:dir/>
          <dgm:animLvl val="lvl"/>
          <dgm:resizeHandles/>
        </dgm:presLayoutVars>
      </dgm:prSet>
      <dgm:spPr/>
      <dgm:t>
        <a:bodyPr/>
        <a:lstStyle/>
        <a:p>
          <a:endParaRPr lang="en-AU"/>
        </a:p>
      </dgm:t>
    </dgm:pt>
    <dgm:pt modelId="{D7AD9D5A-E12A-4389-9CDF-87BB3F745048}" type="pres">
      <dgm:prSet presAssocID="{74A18339-A805-42E3-B125-D546222BD7F8}" presName="outerBox" presStyleCnt="0"/>
      <dgm:spPr/>
    </dgm:pt>
    <dgm:pt modelId="{B39060AA-F5BE-4E38-8ADF-7BE09F93EA70}" type="pres">
      <dgm:prSet presAssocID="{74A18339-A805-42E3-B125-D546222BD7F8}" presName="outerBoxParent" presStyleLbl="node1" presStyleIdx="0" presStyleCnt="2" custLinFactNeighborX="11494" custLinFactNeighborY="-44000"/>
      <dgm:spPr/>
      <dgm:t>
        <a:bodyPr/>
        <a:lstStyle/>
        <a:p>
          <a:endParaRPr lang="en-AU"/>
        </a:p>
      </dgm:t>
    </dgm:pt>
    <dgm:pt modelId="{F20929BE-898D-40BE-9CE2-FFD3399F5B85}" type="pres">
      <dgm:prSet presAssocID="{74A18339-A805-42E3-B125-D546222BD7F8}" presName="outerBoxChildren" presStyleCnt="0"/>
      <dgm:spPr/>
    </dgm:pt>
    <dgm:pt modelId="{B7CBFA26-BD0A-43BF-87ED-47C62D183ADA}" type="pres">
      <dgm:prSet presAssocID="{23327F2F-BD53-4B47-8FAA-8CFE8A9B2C81}" presName="oChild" presStyleLbl="fgAcc1" presStyleIdx="0" presStyleCnt="4">
        <dgm:presLayoutVars>
          <dgm:bulletEnabled val="1"/>
        </dgm:presLayoutVars>
      </dgm:prSet>
      <dgm:spPr/>
      <dgm:t>
        <a:bodyPr/>
        <a:lstStyle/>
        <a:p>
          <a:endParaRPr lang="en-AU"/>
        </a:p>
      </dgm:t>
    </dgm:pt>
    <dgm:pt modelId="{C113F37F-98AF-45A2-A1DD-4877E578293B}" type="pres">
      <dgm:prSet presAssocID="{74A18339-A805-42E3-B125-D546222BD7F8}" presName="middleBox" presStyleCnt="0"/>
      <dgm:spPr/>
    </dgm:pt>
    <dgm:pt modelId="{3BC7D628-578E-43D5-B752-C4283DFC27FF}" type="pres">
      <dgm:prSet presAssocID="{74A18339-A805-42E3-B125-D546222BD7F8}" presName="middleBoxParent" presStyleLbl="node1" presStyleIdx="1" presStyleCnt="2"/>
      <dgm:spPr/>
      <dgm:t>
        <a:bodyPr/>
        <a:lstStyle/>
        <a:p>
          <a:endParaRPr lang="en-AU"/>
        </a:p>
      </dgm:t>
    </dgm:pt>
    <dgm:pt modelId="{B1B723CC-931E-47AE-9CA1-56D71A592628}" type="pres">
      <dgm:prSet presAssocID="{74A18339-A805-42E3-B125-D546222BD7F8}" presName="middleBoxChildren" presStyleCnt="0"/>
      <dgm:spPr/>
    </dgm:pt>
    <dgm:pt modelId="{B55C6653-B5CD-4245-B802-7BD7A5381456}" type="pres">
      <dgm:prSet presAssocID="{8AFE282B-CA76-4D03-8A22-4BB56366EA88}" presName="mChild" presStyleLbl="fgAcc1" presStyleIdx="1" presStyleCnt="4">
        <dgm:presLayoutVars>
          <dgm:bulletEnabled val="1"/>
        </dgm:presLayoutVars>
      </dgm:prSet>
      <dgm:spPr/>
      <dgm:t>
        <a:bodyPr/>
        <a:lstStyle/>
        <a:p>
          <a:endParaRPr lang="en-AU"/>
        </a:p>
      </dgm:t>
    </dgm:pt>
    <dgm:pt modelId="{28B8924C-D88B-489F-87F4-DF727396ACD3}" type="pres">
      <dgm:prSet presAssocID="{C993DFA8-4865-45B3-8AB2-29092BE19F0D}" presName="middleSibTrans" presStyleCnt="0"/>
      <dgm:spPr/>
    </dgm:pt>
    <dgm:pt modelId="{980E7578-25A4-424C-AF63-E4B15712026A}" type="pres">
      <dgm:prSet presAssocID="{E3A2E23E-9A6F-4E75-B7DA-BB109CC914AA}" presName="mChild" presStyleLbl="fgAcc1" presStyleIdx="2" presStyleCnt="4">
        <dgm:presLayoutVars>
          <dgm:bulletEnabled val="1"/>
        </dgm:presLayoutVars>
      </dgm:prSet>
      <dgm:spPr/>
      <dgm:t>
        <a:bodyPr/>
        <a:lstStyle/>
        <a:p>
          <a:endParaRPr lang="en-AU"/>
        </a:p>
      </dgm:t>
    </dgm:pt>
    <dgm:pt modelId="{99E85894-9CED-44E2-9CCE-62D023622DB8}" type="pres">
      <dgm:prSet presAssocID="{2509A87C-A259-4B79-B226-69472CC429FD}" presName="middleSibTrans" presStyleCnt="0"/>
      <dgm:spPr/>
    </dgm:pt>
    <dgm:pt modelId="{3AA3D9DE-336C-4FD3-96F9-B72540AE8628}" type="pres">
      <dgm:prSet presAssocID="{2E1E3BF9-0C05-4F78-8AB8-2F6087D67B3F}" presName="mChild" presStyleLbl="fgAcc1" presStyleIdx="3" presStyleCnt="4">
        <dgm:presLayoutVars>
          <dgm:bulletEnabled val="1"/>
        </dgm:presLayoutVars>
      </dgm:prSet>
      <dgm:spPr/>
      <dgm:t>
        <a:bodyPr/>
        <a:lstStyle/>
        <a:p>
          <a:endParaRPr lang="en-AU"/>
        </a:p>
      </dgm:t>
    </dgm:pt>
  </dgm:ptLst>
  <dgm:cxnLst>
    <dgm:cxn modelId="{6E09811B-1D16-4739-AF99-17B81310FFC7}" type="presOf" srcId="{8AFE282B-CA76-4D03-8A22-4BB56366EA88}" destId="{B55C6653-B5CD-4245-B802-7BD7A5381456}" srcOrd="0" destOrd="0" presId="urn:microsoft.com/office/officeart/2005/8/layout/target2"/>
    <dgm:cxn modelId="{78621B9A-9F13-4BCA-854C-92BFAD5E8DE4}" type="presOf" srcId="{2E1E3BF9-0C05-4F78-8AB8-2F6087D67B3F}" destId="{3AA3D9DE-336C-4FD3-96F9-B72540AE8628}" srcOrd="0" destOrd="0" presId="urn:microsoft.com/office/officeart/2005/8/layout/target2"/>
    <dgm:cxn modelId="{5A54BB53-C274-4BAE-8AB1-C17948F03B0E}" srcId="{4BC27677-20FB-4796-A8D9-155C88557B48}" destId="{E3A2E23E-9A6F-4E75-B7DA-BB109CC914AA}" srcOrd="1" destOrd="0" parTransId="{AD435E9F-75B6-4C01-A405-FDCC91B713AC}" sibTransId="{2509A87C-A259-4B79-B226-69472CC429FD}"/>
    <dgm:cxn modelId="{B8031E72-9069-4318-A000-A3B1CDB9130B}" type="presOf" srcId="{23327F2F-BD53-4B47-8FAA-8CFE8A9B2C81}" destId="{B7CBFA26-BD0A-43BF-87ED-47C62D183ADA}" srcOrd="0" destOrd="0" presId="urn:microsoft.com/office/officeart/2005/8/layout/target2"/>
    <dgm:cxn modelId="{2C52AC7D-AF5E-4475-8892-2D57831EE0B8}" type="presOf" srcId="{C1A45E1E-9FCD-4DD9-9583-CAF544E015A3}" destId="{B39060AA-F5BE-4E38-8ADF-7BE09F93EA70}" srcOrd="0" destOrd="0" presId="urn:microsoft.com/office/officeart/2005/8/layout/target2"/>
    <dgm:cxn modelId="{493F94DD-6BC9-4038-8C67-92BA6A77D397}" srcId="{C1A45E1E-9FCD-4DD9-9583-CAF544E015A3}" destId="{23327F2F-BD53-4B47-8FAA-8CFE8A9B2C81}" srcOrd="0" destOrd="0" parTransId="{F1C4FCC8-CF62-4B0B-820D-C27CEBB880D1}" sibTransId="{DD69889A-1917-4865-85CA-C2013B6F118C}"/>
    <dgm:cxn modelId="{30E205A0-6EE3-4CF0-9F51-FF06CE062CD6}" type="presOf" srcId="{E3A2E23E-9A6F-4E75-B7DA-BB109CC914AA}" destId="{980E7578-25A4-424C-AF63-E4B15712026A}" srcOrd="0" destOrd="0" presId="urn:microsoft.com/office/officeart/2005/8/layout/target2"/>
    <dgm:cxn modelId="{B1ED74D2-2A94-4D9F-BFE4-6AF903514ED7}" srcId="{4BC27677-20FB-4796-A8D9-155C88557B48}" destId="{8AFE282B-CA76-4D03-8A22-4BB56366EA88}" srcOrd="0" destOrd="0" parTransId="{A0C2A584-5DC5-4FB2-930A-B6013A62D5FA}" sibTransId="{C993DFA8-4865-45B3-8AB2-29092BE19F0D}"/>
    <dgm:cxn modelId="{C4EF5E0C-A124-4BDC-B12F-7D97C6B192E2}" srcId="{4BC27677-20FB-4796-A8D9-155C88557B48}" destId="{2E1E3BF9-0C05-4F78-8AB8-2F6087D67B3F}" srcOrd="2" destOrd="0" parTransId="{2FFB184F-CB0F-40FE-AB60-E3369D34CBD4}" sibTransId="{F10897F0-C172-4D99-B06F-0DD91D0C99E3}"/>
    <dgm:cxn modelId="{6203092E-00D9-45CA-8E5F-D58B8CE6C5CD}" type="presOf" srcId="{74A18339-A805-42E3-B125-D546222BD7F8}" destId="{735B0C1A-C3D8-4B9E-B669-916ADB5043B4}" srcOrd="0" destOrd="0" presId="urn:microsoft.com/office/officeart/2005/8/layout/target2"/>
    <dgm:cxn modelId="{439AB48D-4EAF-4FB8-8117-ECFAC1CC2C03}" srcId="{74A18339-A805-42E3-B125-D546222BD7F8}" destId="{C1A45E1E-9FCD-4DD9-9583-CAF544E015A3}" srcOrd="0" destOrd="0" parTransId="{621B4F86-2762-4063-9364-3C6F5113EC97}" sibTransId="{0C2D8A79-241E-43D9-B44C-EEC448F971EA}"/>
    <dgm:cxn modelId="{7234FA27-A581-4029-91D6-848D8CB64FEE}" srcId="{74A18339-A805-42E3-B125-D546222BD7F8}" destId="{4BC27677-20FB-4796-A8D9-155C88557B48}" srcOrd="1" destOrd="0" parTransId="{4EF073FE-BC66-4ED7-A04C-01B4E026742C}" sibTransId="{EEA3D275-6AD0-4E53-A4D6-282AB3007F60}"/>
    <dgm:cxn modelId="{2B8BF66B-C7D0-434C-811E-5255F9917394}" type="presOf" srcId="{4BC27677-20FB-4796-A8D9-155C88557B48}" destId="{3BC7D628-578E-43D5-B752-C4283DFC27FF}" srcOrd="0" destOrd="0" presId="urn:microsoft.com/office/officeart/2005/8/layout/target2"/>
    <dgm:cxn modelId="{295AD2EC-1F0C-4ECE-B847-DD9B55AB3E57}" type="presParOf" srcId="{735B0C1A-C3D8-4B9E-B669-916ADB5043B4}" destId="{D7AD9D5A-E12A-4389-9CDF-87BB3F745048}" srcOrd="0" destOrd="0" presId="urn:microsoft.com/office/officeart/2005/8/layout/target2"/>
    <dgm:cxn modelId="{3D27D1AE-8C97-48BF-A6DD-D57F17941C57}" type="presParOf" srcId="{D7AD9D5A-E12A-4389-9CDF-87BB3F745048}" destId="{B39060AA-F5BE-4E38-8ADF-7BE09F93EA70}" srcOrd="0" destOrd="0" presId="urn:microsoft.com/office/officeart/2005/8/layout/target2"/>
    <dgm:cxn modelId="{867A16AC-C486-47B8-8B1F-B49063459E27}" type="presParOf" srcId="{D7AD9D5A-E12A-4389-9CDF-87BB3F745048}" destId="{F20929BE-898D-40BE-9CE2-FFD3399F5B85}" srcOrd="1" destOrd="0" presId="urn:microsoft.com/office/officeart/2005/8/layout/target2"/>
    <dgm:cxn modelId="{76619915-FF54-4619-A486-91A614C159ED}" type="presParOf" srcId="{F20929BE-898D-40BE-9CE2-FFD3399F5B85}" destId="{B7CBFA26-BD0A-43BF-87ED-47C62D183ADA}" srcOrd="0" destOrd="0" presId="urn:microsoft.com/office/officeart/2005/8/layout/target2"/>
    <dgm:cxn modelId="{45588D08-3684-4BAF-9A7E-DEEABEC10C24}" type="presParOf" srcId="{735B0C1A-C3D8-4B9E-B669-916ADB5043B4}" destId="{C113F37F-98AF-45A2-A1DD-4877E578293B}" srcOrd="1" destOrd="0" presId="urn:microsoft.com/office/officeart/2005/8/layout/target2"/>
    <dgm:cxn modelId="{053FFE55-5DBB-4CAF-8C6C-88CA2AF3EFE7}" type="presParOf" srcId="{C113F37F-98AF-45A2-A1DD-4877E578293B}" destId="{3BC7D628-578E-43D5-B752-C4283DFC27FF}" srcOrd="0" destOrd="0" presId="urn:microsoft.com/office/officeart/2005/8/layout/target2"/>
    <dgm:cxn modelId="{AF17CC98-EE0C-48EC-BF5C-74AC6D39E4F1}" type="presParOf" srcId="{C113F37F-98AF-45A2-A1DD-4877E578293B}" destId="{B1B723CC-931E-47AE-9CA1-56D71A592628}" srcOrd="1" destOrd="0" presId="urn:microsoft.com/office/officeart/2005/8/layout/target2"/>
    <dgm:cxn modelId="{7160B562-10FC-42C7-B1FE-3FC38FED4D95}" type="presParOf" srcId="{B1B723CC-931E-47AE-9CA1-56D71A592628}" destId="{B55C6653-B5CD-4245-B802-7BD7A5381456}" srcOrd="0" destOrd="0" presId="urn:microsoft.com/office/officeart/2005/8/layout/target2"/>
    <dgm:cxn modelId="{AA1FA59D-7C29-4A19-B82D-87942C3C9FF7}" type="presParOf" srcId="{B1B723CC-931E-47AE-9CA1-56D71A592628}" destId="{28B8924C-D88B-489F-87F4-DF727396ACD3}" srcOrd="1" destOrd="0" presId="urn:microsoft.com/office/officeart/2005/8/layout/target2"/>
    <dgm:cxn modelId="{245A439C-8625-4A3D-BEAE-46E7145BC186}" type="presParOf" srcId="{B1B723CC-931E-47AE-9CA1-56D71A592628}" destId="{980E7578-25A4-424C-AF63-E4B15712026A}" srcOrd="2" destOrd="0" presId="urn:microsoft.com/office/officeart/2005/8/layout/target2"/>
    <dgm:cxn modelId="{2F17CC07-A2FB-4AED-9E69-D793FD1B1299}" type="presParOf" srcId="{B1B723CC-931E-47AE-9CA1-56D71A592628}" destId="{99E85894-9CED-44E2-9CCE-62D023622DB8}" srcOrd="3" destOrd="0" presId="urn:microsoft.com/office/officeart/2005/8/layout/target2"/>
    <dgm:cxn modelId="{C47D8379-BB82-4938-8317-604375E5BDC4}" type="presParOf" srcId="{B1B723CC-931E-47AE-9CA1-56D71A592628}" destId="{3AA3D9DE-336C-4FD3-96F9-B72540AE8628}" srcOrd="4"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E9FA5EFA-DFA0-4A21-8F90-9D336F3CAAB5}" type="doc">
      <dgm:prSet loTypeId="urn:microsoft.com/office/officeart/2005/8/layout/hChevron3" loCatId="process" qsTypeId="urn:microsoft.com/office/officeart/2005/8/quickstyle/simple1" qsCatId="simple" csTypeId="urn:microsoft.com/office/officeart/2005/8/colors/accent3_2" csCatId="accent3" phldr="1"/>
      <dgm:spPr/>
    </dgm:pt>
    <dgm:pt modelId="{8F3034E4-DBC1-4A9D-B49C-9E7108F1AA38}">
      <dgm:prSet phldrT="[Text]"/>
      <dgm:spPr/>
      <dgm:t>
        <a:bodyPr/>
        <a:lstStyle/>
        <a:p>
          <a:r>
            <a:rPr lang="en-AU" smtClean="0"/>
            <a:t>Acknowledge Need</a:t>
          </a:r>
          <a:endParaRPr lang="en-AU" dirty="0"/>
        </a:p>
      </dgm:t>
    </dgm:pt>
    <dgm:pt modelId="{13AD7B96-6BA6-455C-9CDA-A461F98FD5CF}" type="parTrans" cxnId="{CEC82405-4475-4E75-967E-C89FBD97F7DE}">
      <dgm:prSet/>
      <dgm:spPr/>
      <dgm:t>
        <a:bodyPr/>
        <a:lstStyle/>
        <a:p>
          <a:endParaRPr lang="en-AU">
            <a:solidFill>
              <a:schemeClr val="tx1"/>
            </a:solidFill>
          </a:endParaRPr>
        </a:p>
      </dgm:t>
    </dgm:pt>
    <dgm:pt modelId="{EEE61971-2343-47B4-84D9-26E650DD990F}" type="sibTrans" cxnId="{CEC82405-4475-4E75-967E-C89FBD97F7DE}">
      <dgm:prSet/>
      <dgm:spPr/>
      <dgm:t>
        <a:bodyPr/>
        <a:lstStyle/>
        <a:p>
          <a:endParaRPr lang="en-AU">
            <a:solidFill>
              <a:schemeClr val="tx1"/>
            </a:solidFill>
          </a:endParaRPr>
        </a:p>
      </dgm:t>
    </dgm:pt>
    <dgm:pt modelId="{1676B5DF-5969-42DB-BA1E-7AB7987FD174}">
      <dgm:prSet phldrT="[Text]"/>
      <dgm:spPr/>
      <dgm:t>
        <a:bodyPr/>
        <a:lstStyle/>
        <a:p>
          <a:r>
            <a:rPr lang="en-AU" smtClean="0"/>
            <a:t>Define Specifications</a:t>
          </a:r>
          <a:endParaRPr lang="en-AU" dirty="0"/>
        </a:p>
      </dgm:t>
    </dgm:pt>
    <dgm:pt modelId="{717045A0-268E-4617-91D5-5A147DFB1CBD}" type="parTrans" cxnId="{FA695DA3-BDE4-4986-B7D1-8F4C03454711}">
      <dgm:prSet/>
      <dgm:spPr/>
      <dgm:t>
        <a:bodyPr/>
        <a:lstStyle/>
        <a:p>
          <a:endParaRPr lang="en-AU">
            <a:solidFill>
              <a:schemeClr val="tx1"/>
            </a:solidFill>
          </a:endParaRPr>
        </a:p>
      </dgm:t>
    </dgm:pt>
    <dgm:pt modelId="{E5D0B797-1588-4CFB-BD25-12144B0D360D}" type="sibTrans" cxnId="{FA695DA3-BDE4-4986-B7D1-8F4C03454711}">
      <dgm:prSet/>
      <dgm:spPr/>
      <dgm:t>
        <a:bodyPr/>
        <a:lstStyle/>
        <a:p>
          <a:endParaRPr lang="en-AU">
            <a:solidFill>
              <a:schemeClr val="tx1"/>
            </a:solidFill>
          </a:endParaRPr>
        </a:p>
      </dgm:t>
    </dgm:pt>
    <dgm:pt modelId="{9EE248B9-1EE7-4EB0-B48E-07658B418647}">
      <dgm:prSet phldrT="[Text]"/>
      <dgm:spPr/>
      <dgm:t>
        <a:bodyPr/>
        <a:lstStyle/>
        <a:p>
          <a:r>
            <a:rPr lang="en-AU" smtClean="0"/>
            <a:t>Design Solution</a:t>
          </a:r>
          <a:endParaRPr lang="en-AU" dirty="0"/>
        </a:p>
      </dgm:t>
    </dgm:pt>
    <dgm:pt modelId="{5295B726-639D-4BF7-83E3-0E52ADCB55CE}" type="parTrans" cxnId="{2DF42735-29B4-4F96-88B7-4A31734CCFC5}">
      <dgm:prSet/>
      <dgm:spPr/>
      <dgm:t>
        <a:bodyPr/>
        <a:lstStyle/>
        <a:p>
          <a:endParaRPr lang="en-AU">
            <a:solidFill>
              <a:schemeClr val="tx1"/>
            </a:solidFill>
          </a:endParaRPr>
        </a:p>
      </dgm:t>
    </dgm:pt>
    <dgm:pt modelId="{DD3830A8-0C98-4570-B83C-E4C333F95BD4}" type="sibTrans" cxnId="{2DF42735-29B4-4F96-88B7-4A31734CCFC5}">
      <dgm:prSet/>
      <dgm:spPr/>
      <dgm:t>
        <a:bodyPr/>
        <a:lstStyle/>
        <a:p>
          <a:endParaRPr lang="en-AU">
            <a:solidFill>
              <a:schemeClr val="tx1"/>
            </a:solidFill>
          </a:endParaRPr>
        </a:p>
      </dgm:t>
    </dgm:pt>
    <dgm:pt modelId="{174E74BB-7CD4-47CF-876A-EE29AA6EB0D2}">
      <dgm:prSet phldrT="[Text]"/>
      <dgm:spPr/>
      <dgm:t>
        <a:bodyPr/>
        <a:lstStyle/>
        <a:p>
          <a:r>
            <a:rPr lang="en-AU" smtClean="0"/>
            <a:t>Define Requirements</a:t>
          </a:r>
          <a:endParaRPr lang="en-AU" dirty="0"/>
        </a:p>
      </dgm:t>
    </dgm:pt>
    <dgm:pt modelId="{07C25EEC-901F-4D03-B28A-93D7FED392DD}" type="parTrans" cxnId="{43C2B8E5-3567-4399-8A39-191D3CBC4A19}">
      <dgm:prSet/>
      <dgm:spPr/>
      <dgm:t>
        <a:bodyPr/>
        <a:lstStyle/>
        <a:p>
          <a:endParaRPr lang="en-AU">
            <a:solidFill>
              <a:schemeClr val="tx1"/>
            </a:solidFill>
          </a:endParaRPr>
        </a:p>
      </dgm:t>
    </dgm:pt>
    <dgm:pt modelId="{4E878C19-D4C2-4D7F-A70D-34D72E3B08CA}" type="sibTrans" cxnId="{43C2B8E5-3567-4399-8A39-191D3CBC4A19}">
      <dgm:prSet/>
      <dgm:spPr/>
      <dgm:t>
        <a:bodyPr/>
        <a:lstStyle/>
        <a:p>
          <a:endParaRPr lang="en-AU">
            <a:solidFill>
              <a:schemeClr val="tx1"/>
            </a:solidFill>
          </a:endParaRPr>
        </a:p>
      </dgm:t>
    </dgm:pt>
    <dgm:pt modelId="{BE669F38-ECEA-4267-BAE3-5C28E0035E77}" type="pres">
      <dgm:prSet presAssocID="{E9FA5EFA-DFA0-4A21-8F90-9D336F3CAAB5}" presName="Name0" presStyleCnt="0">
        <dgm:presLayoutVars>
          <dgm:dir/>
          <dgm:resizeHandles val="exact"/>
        </dgm:presLayoutVars>
      </dgm:prSet>
      <dgm:spPr/>
    </dgm:pt>
    <dgm:pt modelId="{4F9126C1-F137-44D4-B4E0-F06FB4DD8E1A}" type="pres">
      <dgm:prSet presAssocID="{8F3034E4-DBC1-4A9D-B49C-9E7108F1AA38}" presName="parTxOnly" presStyleLbl="node1" presStyleIdx="0" presStyleCnt="4">
        <dgm:presLayoutVars>
          <dgm:bulletEnabled val="1"/>
        </dgm:presLayoutVars>
      </dgm:prSet>
      <dgm:spPr/>
      <dgm:t>
        <a:bodyPr/>
        <a:lstStyle/>
        <a:p>
          <a:endParaRPr lang="en-AU"/>
        </a:p>
      </dgm:t>
    </dgm:pt>
    <dgm:pt modelId="{57E77A13-F3AC-4B74-A160-AC9C94FDEAE8}" type="pres">
      <dgm:prSet presAssocID="{EEE61971-2343-47B4-84D9-26E650DD990F}" presName="parSpace" presStyleCnt="0"/>
      <dgm:spPr/>
    </dgm:pt>
    <dgm:pt modelId="{79CEDBD7-91E2-47D9-8884-495CD0E7F8FF}" type="pres">
      <dgm:prSet presAssocID="{174E74BB-7CD4-47CF-876A-EE29AA6EB0D2}" presName="parTxOnly" presStyleLbl="node1" presStyleIdx="1" presStyleCnt="4">
        <dgm:presLayoutVars>
          <dgm:bulletEnabled val="1"/>
        </dgm:presLayoutVars>
      </dgm:prSet>
      <dgm:spPr/>
      <dgm:t>
        <a:bodyPr/>
        <a:lstStyle/>
        <a:p>
          <a:endParaRPr lang="en-AU"/>
        </a:p>
      </dgm:t>
    </dgm:pt>
    <dgm:pt modelId="{54701C7C-F88E-4B5C-A936-201A2FA13802}" type="pres">
      <dgm:prSet presAssocID="{4E878C19-D4C2-4D7F-A70D-34D72E3B08CA}" presName="parSpace" presStyleCnt="0"/>
      <dgm:spPr/>
    </dgm:pt>
    <dgm:pt modelId="{9C212FEC-5B53-4BED-A1F5-C30F54E5656A}" type="pres">
      <dgm:prSet presAssocID="{1676B5DF-5969-42DB-BA1E-7AB7987FD174}" presName="parTxOnly" presStyleLbl="node1" presStyleIdx="2" presStyleCnt="4">
        <dgm:presLayoutVars>
          <dgm:bulletEnabled val="1"/>
        </dgm:presLayoutVars>
      </dgm:prSet>
      <dgm:spPr/>
      <dgm:t>
        <a:bodyPr/>
        <a:lstStyle/>
        <a:p>
          <a:endParaRPr lang="en-AU"/>
        </a:p>
      </dgm:t>
    </dgm:pt>
    <dgm:pt modelId="{0E5FDBD8-D2A4-4F4C-B9B1-634D3218A0B0}" type="pres">
      <dgm:prSet presAssocID="{E5D0B797-1588-4CFB-BD25-12144B0D360D}" presName="parSpace" presStyleCnt="0"/>
      <dgm:spPr/>
    </dgm:pt>
    <dgm:pt modelId="{80542D1F-3F3E-49F6-9BE8-E8C613DDCBB7}" type="pres">
      <dgm:prSet presAssocID="{9EE248B9-1EE7-4EB0-B48E-07658B418647}" presName="parTxOnly" presStyleLbl="node1" presStyleIdx="3" presStyleCnt="4">
        <dgm:presLayoutVars>
          <dgm:bulletEnabled val="1"/>
        </dgm:presLayoutVars>
      </dgm:prSet>
      <dgm:spPr/>
      <dgm:t>
        <a:bodyPr/>
        <a:lstStyle/>
        <a:p>
          <a:endParaRPr lang="en-AU"/>
        </a:p>
      </dgm:t>
    </dgm:pt>
  </dgm:ptLst>
  <dgm:cxnLst>
    <dgm:cxn modelId="{1BC2D29B-A829-4226-8597-E2B2E7EF7B83}" type="presOf" srcId="{174E74BB-7CD4-47CF-876A-EE29AA6EB0D2}" destId="{79CEDBD7-91E2-47D9-8884-495CD0E7F8FF}" srcOrd="0" destOrd="0" presId="urn:microsoft.com/office/officeart/2005/8/layout/hChevron3"/>
    <dgm:cxn modelId="{70EBD247-8997-4E10-B7A0-DCC3372F1E9A}" type="presOf" srcId="{1676B5DF-5969-42DB-BA1E-7AB7987FD174}" destId="{9C212FEC-5B53-4BED-A1F5-C30F54E5656A}" srcOrd="0" destOrd="0" presId="urn:microsoft.com/office/officeart/2005/8/layout/hChevron3"/>
    <dgm:cxn modelId="{F0E40915-E0EC-4B71-BB0D-F4F660B03D78}" type="presOf" srcId="{E9FA5EFA-DFA0-4A21-8F90-9D336F3CAAB5}" destId="{BE669F38-ECEA-4267-BAE3-5C28E0035E77}" srcOrd="0" destOrd="0" presId="urn:microsoft.com/office/officeart/2005/8/layout/hChevron3"/>
    <dgm:cxn modelId="{CEC82405-4475-4E75-967E-C89FBD97F7DE}" srcId="{E9FA5EFA-DFA0-4A21-8F90-9D336F3CAAB5}" destId="{8F3034E4-DBC1-4A9D-B49C-9E7108F1AA38}" srcOrd="0" destOrd="0" parTransId="{13AD7B96-6BA6-455C-9CDA-A461F98FD5CF}" sibTransId="{EEE61971-2343-47B4-84D9-26E650DD990F}"/>
    <dgm:cxn modelId="{2DF42735-29B4-4F96-88B7-4A31734CCFC5}" srcId="{E9FA5EFA-DFA0-4A21-8F90-9D336F3CAAB5}" destId="{9EE248B9-1EE7-4EB0-B48E-07658B418647}" srcOrd="3" destOrd="0" parTransId="{5295B726-639D-4BF7-83E3-0E52ADCB55CE}" sibTransId="{DD3830A8-0C98-4570-B83C-E4C333F95BD4}"/>
    <dgm:cxn modelId="{FA695DA3-BDE4-4986-B7D1-8F4C03454711}" srcId="{E9FA5EFA-DFA0-4A21-8F90-9D336F3CAAB5}" destId="{1676B5DF-5969-42DB-BA1E-7AB7987FD174}" srcOrd="2" destOrd="0" parTransId="{717045A0-268E-4617-91D5-5A147DFB1CBD}" sibTransId="{E5D0B797-1588-4CFB-BD25-12144B0D360D}"/>
    <dgm:cxn modelId="{F00FE308-B419-4411-903B-BB0FB9803ED2}" type="presOf" srcId="{9EE248B9-1EE7-4EB0-B48E-07658B418647}" destId="{80542D1F-3F3E-49F6-9BE8-E8C613DDCBB7}" srcOrd="0" destOrd="0" presId="urn:microsoft.com/office/officeart/2005/8/layout/hChevron3"/>
    <dgm:cxn modelId="{43C2B8E5-3567-4399-8A39-191D3CBC4A19}" srcId="{E9FA5EFA-DFA0-4A21-8F90-9D336F3CAAB5}" destId="{174E74BB-7CD4-47CF-876A-EE29AA6EB0D2}" srcOrd="1" destOrd="0" parTransId="{07C25EEC-901F-4D03-B28A-93D7FED392DD}" sibTransId="{4E878C19-D4C2-4D7F-A70D-34D72E3B08CA}"/>
    <dgm:cxn modelId="{D173F92D-391F-460E-92A6-48B16278D39D}" type="presOf" srcId="{8F3034E4-DBC1-4A9D-B49C-9E7108F1AA38}" destId="{4F9126C1-F137-44D4-B4E0-F06FB4DD8E1A}" srcOrd="0" destOrd="0" presId="urn:microsoft.com/office/officeart/2005/8/layout/hChevron3"/>
    <dgm:cxn modelId="{7A40C809-3538-4421-9BC4-FB2123AD07F1}" type="presParOf" srcId="{BE669F38-ECEA-4267-BAE3-5C28E0035E77}" destId="{4F9126C1-F137-44D4-B4E0-F06FB4DD8E1A}" srcOrd="0" destOrd="0" presId="urn:microsoft.com/office/officeart/2005/8/layout/hChevron3"/>
    <dgm:cxn modelId="{C1F9F002-2D52-4ABB-AF88-AC3D42642AB5}" type="presParOf" srcId="{BE669F38-ECEA-4267-BAE3-5C28E0035E77}" destId="{57E77A13-F3AC-4B74-A160-AC9C94FDEAE8}" srcOrd="1" destOrd="0" presId="urn:microsoft.com/office/officeart/2005/8/layout/hChevron3"/>
    <dgm:cxn modelId="{560AE761-1C5F-429D-9D21-E5EC1463D330}" type="presParOf" srcId="{BE669F38-ECEA-4267-BAE3-5C28E0035E77}" destId="{79CEDBD7-91E2-47D9-8884-495CD0E7F8FF}" srcOrd="2" destOrd="0" presId="urn:microsoft.com/office/officeart/2005/8/layout/hChevron3"/>
    <dgm:cxn modelId="{7631AC91-1DB3-4D52-8408-99C8EFFAAB8B}" type="presParOf" srcId="{BE669F38-ECEA-4267-BAE3-5C28E0035E77}" destId="{54701C7C-F88E-4B5C-A936-201A2FA13802}" srcOrd="3" destOrd="0" presId="urn:microsoft.com/office/officeart/2005/8/layout/hChevron3"/>
    <dgm:cxn modelId="{B9BDB211-FA01-44A2-95A7-3B3DE59FCCDC}" type="presParOf" srcId="{BE669F38-ECEA-4267-BAE3-5C28E0035E77}" destId="{9C212FEC-5B53-4BED-A1F5-C30F54E5656A}" srcOrd="4" destOrd="0" presId="urn:microsoft.com/office/officeart/2005/8/layout/hChevron3"/>
    <dgm:cxn modelId="{6C134015-7257-435F-973F-F2B8E989EEC8}" type="presParOf" srcId="{BE669F38-ECEA-4267-BAE3-5C28E0035E77}" destId="{0E5FDBD8-D2A4-4F4C-B9B1-634D3218A0B0}" srcOrd="5" destOrd="0" presId="urn:microsoft.com/office/officeart/2005/8/layout/hChevron3"/>
    <dgm:cxn modelId="{3161A999-925B-40B1-B53A-A7E3235BA21E}" type="presParOf" srcId="{BE669F38-ECEA-4267-BAE3-5C28E0035E77}" destId="{80542D1F-3F3E-49F6-9BE8-E8C613DDCBB7}" srcOrd="6" destOrd="0" presId="urn:microsoft.com/office/officeart/2005/8/layout/hChevron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FA5EFA-DFA0-4A21-8F90-9D336F3CAAB5}" type="doc">
      <dgm:prSet loTypeId="urn:microsoft.com/office/officeart/2005/8/layout/hChevron3" loCatId="process" qsTypeId="urn:microsoft.com/office/officeart/2005/8/quickstyle/simple1" qsCatId="simple" csTypeId="urn:microsoft.com/office/officeart/2005/8/colors/accent3_2" csCatId="accent3" phldr="1"/>
      <dgm:spPr/>
    </dgm:pt>
    <dgm:pt modelId="{8F3034E4-DBC1-4A9D-B49C-9E7108F1AA38}">
      <dgm:prSet phldrT="[Text]"/>
      <dgm:spPr/>
      <dgm:t>
        <a:bodyPr/>
        <a:lstStyle/>
        <a:p>
          <a:r>
            <a:rPr lang="en-AU" smtClean="0"/>
            <a:t>Test</a:t>
          </a:r>
          <a:endParaRPr lang="en-AU" dirty="0"/>
        </a:p>
      </dgm:t>
    </dgm:pt>
    <dgm:pt modelId="{13AD7B96-6BA6-455C-9CDA-A461F98FD5CF}" type="parTrans" cxnId="{CEC82405-4475-4E75-967E-C89FBD97F7DE}">
      <dgm:prSet/>
      <dgm:spPr/>
      <dgm:t>
        <a:bodyPr/>
        <a:lstStyle/>
        <a:p>
          <a:endParaRPr lang="en-AU">
            <a:solidFill>
              <a:schemeClr val="tx1"/>
            </a:solidFill>
          </a:endParaRPr>
        </a:p>
      </dgm:t>
    </dgm:pt>
    <dgm:pt modelId="{EEE61971-2343-47B4-84D9-26E650DD990F}" type="sibTrans" cxnId="{CEC82405-4475-4E75-967E-C89FBD97F7DE}">
      <dgm:prSet/>
      <dgm:spPr/>
      <dgm:t>
        <a:bodyPr/>
        <a:lstStyle/>
        <a:p>
          <a:endParaRPr lang="en-AU">
            <a:solidFill>
              <a:schemeClr val="tx1"/>
            </a:solidFill>
          </a:endParaRPr>
        </a:p>
      </dgm:t>
    </dgm:pt>
    <dgm:pt modelId="{5D8F8B8B-7E82-4D20-A025-DE3AE56AB33A}">
      <dgm:prSet phldrT="[Text]"/>
      <dgm:spPr/>
      <dgm:t>
        <a:bodyPr/>
        <a:lstStyle/>
        <a:p>
          <a:r>
            <a:rPr lang="en-AU" smtClean="0"/>
            <a:t>Train</a:t>
          </a:r>
          <a:endParaRPr lang="en-AU" dirty="0"/>
        </a:p>
      </dgm:t>
    </dgm:pt>
    <dgm:pt modelId="{9939B083-AE98-4094-9C2A-FD10ACC05AFC}" type="parTrans" cxnId="{641166D1-01F0-45C9-B17B-B0A482E66A15}">
      <dgm:prSet/>
      <dgm:spPr/>
      <dgm:t>
        <a:bodyPr/>
        <a:lstStyle/>
        <a:p>
          <a:endParaRPr lang="en-AU">
            <a:solidFill>
              <a:schemeClr val="tx1"/>
            </a:solidFill>
          </a:endParaRPr>
        </a:p>
      </dgm:t>
    </dgm:pt>
    <dgm:pt modelId="{BCA0F08D-676A-40CA-987B-2FBE35AFB9C4}" type="sibTrans" cxnId="{641166D1-01F0-45C9-B17B-B0A482E66A15}">
      <dgm:prSet/>
      <dgm:spPr/>
      <dgm:t>
        <a:bodyPr/>
        <a:lstStyle/>
        <a:p>
          <a:endParaRPr lang="en-AU">
            <a:solidFill>
              <a:schemeClr val="tx1"/>
            </a:solidFill>
          </a:endParaRPr>
        </a:p>
      </dgm:t>
    </dgm:pt>
    <dgm:pt modelId="{FB98DE1E-CC46-46D4-8BA3-9B7C4ED3C15F}">
      <dgm:prSet phldrT="[Text]"/>
      <dgm:spPr/>
      <dgm:t>
        <a:bodyPr/>
        <a:lstStyle/>
        <a:p>
          <a:r>
            <a:rPr lang="en-AU" smtClean="0"/>
            <a:t>Support</a:t>
          </a:r>
          <a:endParaRPr lang="en-AU" dirty="0"/>
        </a:p>
      </dgm:t>
    </dgm:pt>
    <dgm:pt modelId="{302EDDBC-B002-44A2-A360-4EF3AD24B0DF}" type="parTrans" cxnId="{3608144E-178F-408E-98CD-1909D59F17AE}">
      <dgm:prSet/>
      <dgm:spPr/>
      <dgm:t>
        <a:bodyPr/>
        <a:lstStyle/>
        <a:p>
          <a:endParaRPr lang="en-AU">
            <a:solidFill>
              <a:schemeClr val="tx1"/>
            </a:solidFill>
          </a:endParaRPr>
        </a:p>
      </dgm:t>
    </dgm:pt>
    <dgm:pt modelId="{B338BD7F-66F7-4EF8-BCE7-D6A00D02FD64}" type="sibTrans" cxnId="{3608144E-178F-408E-98CD-1909D59F17AE}">
      <dgm:prSet/>
      <dgm:spPr/>
      <dgm:t>
        <a:bodyPr/>
        <a:lstStyle/>
        <a:p>
          <a:endParaRPr lang="en-AU">
            <a:solidFill>
              <a:schemeClr val="tx1"/>
            </a:solidFill>
          </a:endParaRPr>
        </a:p>
      </dgm:t>
    </dgm:pt>
    <dgm:pt modelId="{91B8E1CB-C551-4FEE-8220-D18CED7C69F3}">
      <dgm:prSet phldrT="[Text]"/>
      <dgm:spPr/>
      <dgm:t>
        <a:bodyPr/>
        <a:lstStyle/>
        <a:p>
          <a:r>
            <a:rPr lang="en-AU" dirty="0" smtClean="0"/>
            <a:t>Refine</a:t>
          </a:r>
          <a:endParaRPr lang="en-AU" dirty="0"/>
        </a:p>
      </dgm:t>
    </dgm:pt>
    <dgm:pt modelId="{AFC5350F-11FB-4643-8A15-4D12A25A8EC2}" type="parTrans" cxnId="{CCF56E91-4C4C-4066-8F86-5666BAA39F97}">
      <dgm:prSet/>
      <dgm:spPr/>
      <dgm:t>
        <a:bodyPr/>
        <a:lstStyle/>
        <a:p>
          <a:endParaRPr lang="en-AU">
            <a:solidFill>
              <a:schemeClr val="tx1"/>
            </a:solidFill>
          </a:endParaRPr>
        </a:p>
      </dgm:t>
    </dgm:pt>
    <dgm:pt modelId="{43B20E5E-3141-4EE4-9A98-BA1502B97945}" type="sibTrans" cxnId="{CCF56E91-4C4C-4066-8F86-5666BAA39F97}">
      <dgm:prSet/>
      <dgm:spPr/>
      <dgm:t>
        <a:bodyPr/>
        <a:lstStyle/>
        <a:p>
          <a:endParaRPr lang="en-AU">
            <a:solidFill>
              <a:schemeClr val="tx1"/>
            </a:solidFill>
          </a:endParaRPr>
        </a:p>
      </dgm:t>
    </dgm:pt>
    <dgm:pt modelId="{BE669F38-ECEA-4267-BAE3-5C28E0035E77}" type="pres">
      <dgm:prSet presAssocID="{E9FA5EFA-DFA0-4A21-8F90-9D336F3CAAB5}" presName="Name0" presStyleCnt="0">
        <dgm:presLayoutVars>
          <dgm:dir/>
          <dgm:resizeHandles val="exact"/>
        </dgm:presLayoutVars>
      </dgm:prSet>
      <dgm:spPr/>
    </dgm:pt>
    <dgm:pt modelId="{4F9126C1-F137-44D4-B4E0-F06FB4DD8E1A}" type="pres">
      <dgm:prSet presAssocID="{8F3034E4-DBC1-4A9D-B49C-9E7108F1AA38}" presName="parTxOnly" presStyleLbl="node1" presStyleIdx="0" presStyleCnt="4" custLinFactNeighborX="-19470">
        <dgm:presLayoutVars>
          <dgm:bulletEnabled val="1"/>
        </dgm:presLayoutVars>
      </dgm:prSet>
      <dgm:spPr/>
      <dgm:t>
        <a:bodyPr/>
        <a:lstStyle/>
        <a:p>
          <a:endParaRPr lang="en-AU"/>
        </a:p>
      </dgm:t>
    </dgm:pt>
    <dgm:pt modelId="{57E77A13-F3AC-4B74-A160-AC9C94FDEAE8}" type="pres">
      <dgm:prSet presAssocID="{EEE61971-2343-47B4-84D9-26E650DD990F}" presName="parSpace" presStyleCnt="0"/>
      <dgm:spPr/>
    </dgm:pt>
    <dgm:pt modelId="{70EB85F2-8AE2-4E4C-A87D-DEA43777B5D8}" type="pres">
      <dgm:prSet presAssocID="{5D8F8B8B-7E82-4D20-A025-DE3AE56AB33A}" presName="parTxOnly" presStyleLbl="node1" presStyleIdx="1" presStyleCnt="4">
        <dgm:presLayoutVars>
          <dgm:bulletEnabled val="1"/>
        </dgm:presLayoutVars>
      </dgm:prSet>
      <dgm:spPr/>
      <dgm:t>
        <a:bodyPr/>
        <a:lstStyle/>
        <a:p>
          <a:endParaRPr lang="en-AU"/>
        </a:p>
      </dgm:t>
    </dgm:pt>
    <dgm:pt modelId="{A28E0CC6-5D49-48A9-830C-80FB54D7E540}" type="pres">
      <dgm:prSet presAssocID="{BCA0F08D-676A-40CA-987B-2FBE35AFB9C4}" presName="parSpace" presStyleCnt="0"/>
      <dgm:spPr/>
    </dgm:pt>
    <dgm:pt modelId="{DC456550-5D98-48F2-BBB8-3C334F774719}" type="pres">
      <dgm:prSet presAssocID="{FB98DE1E-CC46-46D4-8BA3-9B7C4ED3C15F}" presName="parTxOnly" presStyleLbl="node1" presStyleIdx="2" presStyleCnt="4">
        <dgm:presLayoutVars>
          <dgm:bulletEnabled val="1"/>
        </dgm:presLayoutVars>
      </dgm:prSet>
      <dgm:spPr/>
      <dgm:t>
        <a:bodyPr/>
        <a:lstStyle/>
        <a:p>
          <a:endParaRPr lang="en-AU"/>
        </a:p>
      </dgm:t>
    </dgm:pt>
    <dgm:pt modelId="{B1792252-70B9-4F04-A414-C8975C1B04AA}" type="pres">
      <dgm:prSet presAssocID="{B338BD7F-66F7-4EF8-BCE7-D6A00D02FD64}" presName="parSpace" presStyleCnt="0"/>
      <dgm:spPr/>
    </dgm:pt>
    <dgm:pt modelId="{3906D79D-7920-4FC8-A72E-D9E7083654D6}" type="pres">
      <dgm:prSet presAssocID="{91B8E1CB-C551-4FEE-8220-D18CED7C69F3}" presName="parTxOnly" presStyleLbl="node1" presStyleIdx="3" presStyleCnt="4">
        <dgm:presLayoutVars>
          <dgm:bulletEnabled val="1"/>
        </dgm:presLayoutVars>
      </dgm:prSet>
      <dgm:spPr/>
      <dgm:t>
        <a:bodyPr/>
        <a:lstStyle/>
        <a:p>
          <a:endParaRPr lang="en-AU"/>
        </a:p>
      </dgm:t>
    </dgm:pt>
  </dgm:ptLst>
  <dgm:cxnLst>
    <dgm:cxn modelId="{670AA704-6613-417E-B107-7C403E345A9F}" type="presOf" srcId="{91B8E1CB-C551-4FEE-8220-D18CED7C69F3}" destId="{3906D79D-7920-4FC8-A72E-D9E7083654D6}" srcOrd="0" destOrd="0" presId="urn:microsoft.com/office/officeart/2005/8/layout/hChevron3"/>
    <dgm:cxn modelId="{641166D1-01F0-45C9-B17B-B0A482E66A15}" srcId="{E9FA5EFA-DFA0-4A21-8F90-9D336F3CAAB5}" destId="{5D8F8B8B-7E82-4D20-A025-DE3AE56AB33A}" srcOrd="1" destOrd="0" parTransId="{9939B083-AE98-4094-9C2A-FD10ACC05AFC}" sibTransId="{BCA0F08D-676A-40CA-987B-2FBE35AFB9C4}"/>
    <dgm:cxn modelId="{3608144E-178F-408E-98CD-1909D59F17AE}" srcId="{E9FA5EFA-DFA0-4A21-8F90-9D336F3CAAB5}" destId="{FB98DE1E-CC46-46D4-8BA3-9B7C4ED3C15F}" srcOrd="2" destOrd="0" parTransId="{302EDDBC-B002-44A2-A360-4EF3AD24B0DF}" sibTransId="{B338BD7F-66F7-4EF8-BCE7-D6A00D02FD64}"/>
    <dgm:cxn modelId="{C345B617-BE89-45B3-A790-3F35FC6C874B}" type="presOf" srcId="{E9FA5EFA-DFA0-4A21-8F90-9D336F3CAAB5}" destId="{BE669F38-ECEA-4267-BAE3-5C28E0035E77}" srcOrd="0" destOrd="0" presId="urn:microsoft.com/office/officeart/2005/8/layout/hChevron3"/>
    <dgm:cxn modelId="{CEC82405-4475-4E75-967E-C89FBD97F7DE}" srcId="{E9FA5EFA-DFA0-4A21-8F90-9D336F3CAAB5}" destId="{8F3034E4-DBC1-4A9D-B49C-9E7108F1AA38}" srcOrd="0" destOrd="0" parTransId="{13AD7B96-6BA6-455C-9CDA-A461F98FD5CF}" sibTransId="{EEE61971-2343-47B4-84D9-26E650DD990F}"/>
    <dgm:cxn modelId="{E907E74D-9B49-4110-847D-A62C992EBB34}" type="presOf" srcId="{5D8F8B8B-7E82-4D20-A025-DE3AE56AB33A}" destId="{70EB85F2-8AE2-4E4C-A87D-DEA43777B5D8}" srcOrd="0" destOrd="0" presId="urn:microsoft.com/office/officeart/2005/8/layout/hChevron3"/>
    <dgm:cxn modelId="{351446AA-BD31-43DE-AA52-38093CECA79C}" type="presOf" srcId="{FB98DE1E-CC46-46D4-8BA3-9B7C4ED3C15F}" destId="{DC456550-5D98-48F2-BBB8-3C334F774719}" srcOrd="0" destOrd="0" presId="urn:microsoft.com/office/officeart/2005/8/layout/hChevron3"/>
    <dgm:cxn modelId="{C3F1E287-BDA8-4676-B578-F446E494EB64}" type="presOf" srcId="{8F3034E4-DBC1-4A9D-B49C-9E7108F1AA38}" destId="{4F9126C1-F137-44D4-B4E0-F06FB4DD8E1A}" srcOrd="0" destOrd="0" presId="urn:microsoft.com/office/officeart/2005/8/layout/hChevron3"/>
    <dgm:cxn modelId="{CCF56E91-4C4C-4066-8F86-5666BAA39F97}" srcId="{E9FA5EFA-DFA0-4A21-8F90-9D336F3CAAB5}" destId="{91B8E1CB-C551-4FEE-8220-D18CED7C69F3}" srcOrd="3" destOrd="0" parTransId="{AFC5350F-11FB-4643-8A15-4D12A25A8EC2}" sibTransId="{43B20E5E-3141-4EE4-9A98-BA1502B97945}"/>
    <dgm:cxn modelId="{6E6E0BDF-71A3-4087-9150-7600E2064715}" type="presParOf" srcId="{BE669F38-ECEA-4267-BAE3-5C28E0035E77}" destId="{4F9126C1-F137-44D4-B4E0-F06FB4DD8E1A}" srcOrd="0" destOrd="0" presId="urn:microsoft.com/office/officeart/2005/8/layout/hChevron3"/>
    <dgm:cxn modelId="{348B072F-2875-440E-B2FD-AC41C6C255F6}" type="presParOf" srcId="{BE669F38-ECEA-4267-BAE3-5C28E0035E77}" destId="{57E77A13-F3AC-4B74-A160-AC9C94FDEAE8}" srcOrd="1" destOrd="0" presId="urn:microsoft.com/office/officeart/2005/8/layout/hChevron3"/>
    <dgm:cxn modelId="{23656E24-C1F5-4FBA-B5DA-B10AC6F7FC66}" type="presParOf" srcId="{BE669F38-ECEA-4267-BAE3-5C28E0035E77}" destId="{70EB85F2-8AE2-4E4C-A87D-DEA43777B5D8}" srcOrd="2" destOrd="0" presId="urn:microsoft.com/office/officeart/2005/8/layout/hChevron3"/>
    <dgm:cxn modelId="{1F3F2DFD-47D0-42FE-BE4D-52B08DCEE443}" type="presParOf" srcId="{BE669F38-ECEA-4267-BAE3-5C28E0035E77}" destId="{A28E0CC6-5D49-48A9-830C-80FB54D7E540}" srcOrd="3" destOrd="0" presId="urn:microsoft.com/office/officeart/2005/8/layout/hChevron3"/>
    <dgm:cxn modelId="{19C4FC42-34DC-42E5-BFC8-6D51EF82FCF1}" type="presParOf" srcId="{BE669F38-ECEA-4267-BAE3-5C28E0035E77}" destId="{DC456550-5D98-48F2-BBB8-3C334F774719}" srcOrd="4" destOrd="0" presId="urn:microsoft.com/office/officeart/2005/8/layout/hChevron3"/>
    <dgm:cxn modelId="{8836B95F-C1D2-480D-AA9E-87CB1301A6C6}" type="presParOf" srcId="{BE669F38-ECEA-4267-BAE3-5C28E0035E77}" destId="{B1792252-70B9-4F04-A414-C8975C1B04AA}" srcOrd="5" destOrd="0" presId="urn:microsoft.com/office/officeart/2005/8/layout/hChevron3"/>
    <dgm:cxn modelId="{8F346015-66D4-4AEC-AA28-193B90277BFD}" type="presParOf" srcId="{BE669F38-ECEA-4267-BAE3-5C28E0035E77}" destId="{3906D79D-7920-4FC8-A72E-D9E7083654D6}" srcOrd="6" destOrd="0" presId="urn:microsoft.com/office/officeart/2005/8/layout/hChevron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CF55878-C22F-48F6-BB95-501869E4C0E1}" type="doc">
      <dgm:prSet loTypeId="urn:microsoft.com/office/officeart/2005/8/layout/hList3" loCatId="list" qsTypeId="urn:microsoft.com/office/officeart/2005/8/quickstyle/3d4" qsCatId="3D" csTypeId="urn:microsoft.com/office/officeart/2005/8/colors/colorful3" csCatId="colorful" phldr="1"/>
      <dgm:spPr/>
      <dgm:t>
        <a:bodyPr/>
        <a:lstStyle/>
        <a:p>
          <a:endParaRPr lang="en-AU"/>
        </a:p>
      </dgm:t>
    </dgm:pt>
    <dgm:pt modelId="{7DA2B9A3-0A3E-4E5E-A15E-ECA10C5FBEF6}">
      <dgm:prSet phldrT="[Text]"/>
      <dgm:spPr/>
      <dgm:t>
        <a:bodyPr/>
        <a:lstStyle/>
        <a:p>
          <a:r>
            <a:rPr lang="en-AU" dirty="0" smtClean="0"/>
            <a:t>Project Server 2010 and SharePoint Server </a:t>
          </a:r>
          <a:br>
            <a:rPr lang="en-AU" dirty="0" smtClean="0"/>
          </a:br>
          <a:r>
            <a:rPr lang="en-AU" dirty="0" smtClean="0"/>
            <a:t>Business Intelligence (BI) and Reporting </a:t>
          </a:r>
          <a:endParaRPr lang="en-AU" dirty="0"/>
        </a:p>
      </dgm:t>
    </dgm:pt>
    <dgm:pt modelId="{3300E792-7724-4394-AE14-8E789D1CE746}" type="parTrans" cxnId="{34EBF5FA-9FCD-4219-B30C-A263369506B4}">
      <dgm:prSet/>
      <dgm:spPr/>
      <dgm:t>
        <a:bodyPr/>
        <a:lstStyle/>
        <a:p>
          <a:endParaRPr lang="en-AU"/>
        </a:p>
      </dgm:t>
    </dgm:pt>
    <dgm:pt modelId="{B3EFAA80-5162-47BB-84DF-A736E02256A1}" type="sibTrans" cxnId="{34EBF5FA-9FCD-4219-B30C-A263369506B4}">
      <dgm:prSet/>
      <dgm:spPr/>
      <dgm:t>
        <a:bodyPr/>
        <a:lstStyle/>
        <a:p>
          <a:endParaRPr lang="en-AU"/>
        </a:p>
      </dgm:t>
    </dgm:pt>
    <dgm:pt modelId="{24297DB6-E4AD-484D-911B-D9A35D5E05D8}">
      <dgm:prSet phldrT="[Text]"/>
      <dgm:spPr/>
      <dgm:t>
        <a:bodyPr/>
        <a:lstStyle/>
        <a:p>
          <a:r>
            <a:rPr lang="en-AU" dirty="0" smtClean="0"/>
            <a:t>Excel Services</a:t>
          </a:r>
          <a:endParaRPr lang="en-AU" dirty="0"/>
        </a:p>
      </dgm:t>
    </dgm:pt>
    <dgm:pt modelId="{DB55CAF3-FAF9-4FBF-B230-7F425AD7E3BC}" type="parTrans" cxnId="{ADD7B5EA-2D91-4FAA-AE2E-FA0848696DB9}">
      <dgm:prSet/>
      <dgm:spPr/>
      <dgm:t>
        <a:bodyPr/>
        <a:lstStyle/>
        <a:p>
          <a:endParaRPr lang="en-AU"/>
        </a:p>
      </dgm:t>
    </dgm:pt>
    <dgm:pt modelId="{368A90BA-B17D-4CC1-8CDE-FCC9D9A3D20E}" type="sibTrans" cxnId="{ADD7B5EA-2D91-4FAA-AE2E-FA0848696DB9}">
      <dgm:prSet/>
      <dgm:spPr/>
      <dgm:t>
        <a:bodyPr/>
        <a:lstStyle/>
        <a:p>
          <a:endParaRPr lang="en-AU"/>
        </a:p>
      </dgm:t>
    </dgm:pt>
    <dgm:pt modelId="{78C0FF3D-A3FE-471B-A349-997EDC018300}">
      <dgm:prSet phldrT="[Text]"/>
      <dgm:spPr/>
      <dgm:t>
        <a:bodyPr/>
        <a:lstStyle/>
        <a:p>
          <a:r>
            <a:rPr lang="en-AU" dirty="0" smtClean="0"/>
            <a:t>Performance Point </a:t>
          </a:r>
          <a:endParaRPr lang="en-AU" dirty="0"/>
        </a:p>
      </dgm:t>
    </dgm:pt>
    <dgm:pt modelId="{CCFC9DCA-0DDE-4E8E-9C8B-F54EBF2C1DAA}" type="parTrans" cxnId="{181EDACE-895F-4C64-9A69-ADCE91A7D214}">
      <dgm:prSet/>
      <dgm:spPr/>
      <dgm:t>
        <a:bodyPr/>
        <a:lstStyle/>
        <a:p>
          <a:endParaRPr lang="en-AU"/>
        </a:p>
      </dgm:t>
    </dgm:pt>
    <dgm:pt modelId="{DD871B3B-9ECD-4B20-8B54-9E89FCEF998C}" type="sibTrans" cxnId="{181EDACE-895F-4C64-9A69-ADCE91A7D214}">
      <dgm:prSet/>
      <dgm:spPr/>
      <dgm:t>
        <a:bodyPr/>
        <a:lstStyle/>
        <a:p>
          <a:endParaRPr lang="en-AU"/>
        </a:p>
      </dgm:t>
    </dgm:pt>
    <dgm:pt modelId="{2CA10A0F-8A13-4F61-A40B-CDADF3E04D44}">
      <dgm:prSet phldrT="[Text]"/>
      <dgm:spPr/>
      <dgm:t>
        <a:bodyPr/>
        <a:lstStyle/>
        <a:p>
          <a:r>
            <a:rPr lang="en-AU" dirty="0" smtClean="0"/>
            <a:t>Visio Services</a:t>
          </a:r>
          <a:endParaRPr lang="en-AU" dirty="0"/>
        </a:p>
      </dgm:t>
    </dgm:pt>
    <dgm:pt modelId="{7D10465D-C049-4CA2-9596-BBE0E0FD02A1}" type="parTrans" cxnId="{5F1B4F76-5275-4F43-AD97-9FFD81BB4ECE}">
      <dgm:prSet/>
      <dgm:spPr/>
      <dgm:t>
        <a:bodyPr/>
        <a:lstStyle/>
        <a:p>
          <a:endParaRPr lang="en-AU"/>
        </a:p>
      </dgm:t>
    </dgm:pt>
    <dgm:pt modelId="{237B5F17-1CAE-4671-9035-74907E9C699B}" type="sibTrans" cxnId="{5F1B4F76-5275-4F43-AD97-9FFD81BB4ECE}">
      <dgm:prSet/>
      <dgm:spPr/>
      <dgm:t>
        <a:bodyPr/>
        <a:lstStyle/>
        <a:p>
          <a:endParaRPr lang="en-AU"/>
        </a:p>
      </dgm:t>
    </dgm:pt>
    <dgm:pt modelId="{82FA0105-DF5D-453E-8C38-4CBB7D8F5FB5}">
      <dgm:prSet phldrT="[Text]"/>
      <dgm:spPr/>
      <dgm:t>
        <a:bodyPr/>
        <a:lstStyle/>
        <a:p>
          <a:r>
            <a:rPr lang="en-AU" dirty="0" smtClean="0"/>
            <a:t>Reporting Services</a:t>
          </a:r>
          <a:endParaRPr lang="en-AU" dirty="0"/>
        </a:p>
      </dgm:t>
    </dgm:pt>
    <dgm:pt modelId="{D19923C2-560F-4823-BDCB-A68DC0B6B816}" type="parTrans" cxnId="{4D1D8B92-CEB6-49F9-8155-27985A25B441}">
      <dgm:prSet/>
      <dgm:spPr/>
      <dgm:t>
        <a:bodyPr/>
        <a:lstStyle/>
        <a:p>
          <a:endParaRPr lang="en-AU"/>
        </a:p>
      </dgm:t>
    </dgm:pt>
    <dgm:pt modelId="{5776597C-F0D3-4E9C-A9B9-DD388C8CC793}" type="sibTrans" cxnId="{4D1D8B92-CEB6-49F9-8155-27985A25B441}">
      <dgm:prSet/>
      <dgm:spPr/>
      <dgm:t>
        <a:bodyPr/>
        <a:lstStyle/>
        <a:p>
          <a:endParaRPr lang="en-AU"/>
        </a:p>
      </dgm:t>
    </dgm:pt>
    <dgm:pt modelId="{48C413DE-DFD4-4C9D-A5A2-0C93D4CE53BB}">
      <dgm:prSet phldrT="[Text]"/>
      <dgm:spPr/>
      <dgm:t>
        <a:bodyPr/>
        <a:lstStyle/>
        <a:p>
          <a:r>
            <a:rPr lang="en-AU" smtClean="0"/>
            <a:t>Power Pivot </a:t>
          </a:r>
          <a:endParaRPr lang="en-AU" dirty="0"/>
        </a:p>
      </dgm:t>
    </dgm:pt>
    <dgm:pt modelId="{C34B15AF-955B-4ABB-B590-E0D2C240273C}" type="parTrans" cxnId="{F1FE51D0-A5EA-43CB-A7B2-D738804C766C}">
      <dgm:prSet/>
      <dgm:spPr/>
      <dgm:t>
        <a:bodyPr/>
        <a:lstStyle/>
        <a:p>
          <a:endParaRPr lang="en-AU"/>
        </a:p>
      </dgm:t>
    </dgm:pt>
    <dgm:pt modelId="{C50712C3-EB99-4A76-81F4-2AECC3B07396}" type="sibTrans" cxnId="{F1FE51D0-A5EA-43CB-A7B2-D738804C766C}">
      <dgm:prSet/>
      <dgm:spPr/>
      <dgm:t>
        <a:bodyPr/>
        <a:lstStyle/>
        <a:p>
          <a:endParaRPr lang="en-AU"/>
        </a:p>
      </dgm:t>
    </dgm:pt>
    <dgm:pt modelId="{CE71992A-70B8-4727-854B-13E1477A3733}">
      <dgm:prSet phldrT="[Text]"/>
      <dgm:spPr/>
      <dgm:t>
        <a:bodyPr/>
        <a:lstStyle/>
        <a:p>
          <a:r>
            <a:rPr lang="en-AU" dirty="0" smtClean="0"/>
            <a:t>Online Views</a:t>
          </a:r>
          <a:endParaRPr lang="en-AU" dirty="0"/>
        </a:p>
      </dgm:t>
    </dgm:pt>
    <dgm:pt modelId="{FC4314A2-1A62-44B4-8F01-708B3CBE8323}" type="parTrans" cxnId="{11975F4C-3110-4266-9BEF-5A653466C1BB}">
      <dgm:prSet/>
      <dgm:spPr/>
      <dgm:t>
        <a:bodyPr/>
        <a:lstStyle/>
        <a:p>
          <a:endParaRPr lang="en-AU"/>
        </a:p>
      </dgm:t>
    </dgm:pt>
    <dgm:pt modelId="{69095FA1-2FBC-44EC-880B-AEE40B4CBFEB}" type="sibTrans" cxnId="{11975F4C-3110-4266-9BEF-5A653466C1BB}">
      <dgm:prSet/>
      <dgm:spPr/>
      <dgm:t>
        <a:bodyPr/>
        <a:lstStyle/>
        <a:p>
          <a:endParaRPr lang="en-AU"/>
        </a:p>
      </dgm:t>
    </dgm:pt>
    <dgm:pt modelId="{256CD541-4CC5-47CF-A654-0167A6FEEC9C}" type="pres">
      <dgm:prSet presAssocID="{7CF55878-C22F-48F6-BB95-501869E4C0E1}" presName="composite" presStyleCnt="0">
        <dgm:presLayoutVars>
          <dgm:chMax val="1"/>
          <dgm:dir/>
          <dgm:resizeHandles val="exact"/>
        </dgm:presLayoutVars>
      </dgm:prSet>
      <dgm:spPr/>
      <dgm:t>
        <a:bodyPr/>
        <a:lstStyle/>
        <a:p>
          <a:endParaRPr lang="en-AU"/>
        </a:p>
      </dgm:t>
    </dgm:pt>
    <dgm:pt modelId="{802B9190-9EE2-41E5-8990-2AC1A469941A}" type="pres">
      <dgm:prSet presAssocID="{7DA2B9A3-0A3E-4E5E-A15E-ECA10C5FBEF6}" presName="roof" presStyleLbl="dkBgShp" presStyleIdx="0" presStyleCnt="2"/>
      <dgm:spPr/>
      <dgm:t>
        <a:bodyPr/>
        <a:lstStyle/>
        <a:p>
          <a:endParaRPr lang="en-AU"/>
        </a:p>
      </dgm:t>
    </dgm:pt>
    <dgm:pt modelId="{2BDB0E3A-81A3-403C-B3E3-134B77C548F1}" type="pres">
      <dgm:prSet presAssocID="{7DA2B9A3-0A3E-4E5E-A15E-ECA10C5FBEF6}" presName="pillars" presStyleCnt="0"/>
      <dgm:spPr/>
      <dgm:t>
        <a:bodyPr/>
        <a:lstStyle/>
        <a:p>
          <a:endParaRPr lang="en-AU"/>
        </a:p>
      </dgm:t>
    </dgm:pt>
    <dgm:pt modelId="{4CB7E865-2FFC-4BA3-839B-E4358CF3B58D}" type="pres">
      <dgm:prSet presAssocID="{7DA2B9A3-0A3E-4E5E-A15E-ECA10C5FBEF6}" presName="pillar1" presStyleLbl="node1" presStyleIdx="0" presStyleCnt="6">
        <dgm:presLayoutVars>
          <dgm:bulletEnabled val="1"/>
        </dgm:presLayoutVars>
      </dgm:prSet>
      <dgm:spPr/>
      <dgm:t>
        <a:bodyPr/>
        <a:lstStyle/>
        <a:p>
          <a:endParaRPr lang="en-AU"/>
        </a:p>
      </dgm:t>
    </dgm:pt>
    <dgm:pt modelId="{1EFD1486-D1CD-4F2D-BBB7-E898E84B3F22}" type="pres">
      <dgm:prSet presAssocID="{24297DB6-E4AD-484D-911B-D9A35D5E05D8}" presName="pillarX" presStyleLbl="node1" presStyleIdx="1" presStyleCnt="6">
        <dgm:presLayoutVars>
          <dgm:bulletEnabled val="1"/>
        </dgm:presLayoutVars>
      </dgm:prSet>
      <dgm:spPr/>
      <dgm:t>
        <a:bodyPr/>
        <a:lstStyle/>
        <a:p>
          <a:endParaRPr lang="en-AU"/>
        </a:p>
      </dgm:t>
    </dgm:pt>
    <dgm:pt modelId="{290E6467-F518-48E3-B420-3DED68D0531F}" type="pres">
      <dgm:prSet presAssocID="{78C0FF3D-A3FE-471B-A349-997EDC018300}" presName="pillarX" presStyleLbl="node1" presStyleIdx="2" presStyleCnt="6">
        <dgm:presLayoutVars>
          <dgm:bulletEnabled val="1"/>
        </dgm:presLayoutVars>
      </dgm:prSet>
      <dgm:spPr/>
      <dgm:t>
        <a:bodyPr/>
        <a:lstStyle/>
        <a:p>
          <a:endParaRPr lang="en-AU"/>
        </a:p>
      </dgm:t>
    </dgm:pt>
    <dgm:pt modelId="{8B6961ED-8037-452D-AF15-8A8A5A01A8AC}" type="pres">
      <dgm:prSet presAssocID="{2CA10A0F-8A13-4F61-A40B-CDADF3E04D44}" presName="pillarX" presStyleLbl="node1" presStyleIdx="3" presStyleCnt="6">
        <dgm:presLayoutVars>
          <dgm:bulletEnabled val="1"/>
        </dgm:presLayoutVars>
      </dgm:prSet>
      <dgm:spPr/>
      <dgm:t>
        <a:bodyPr/>
        <a:lstStyle/>
        <a:p>
          <a:endParaRPr lang="en-AU"/>
        </a:p>
      </dgm:t>
    </dgm:pt>
    <dgm:pt modelId="{45CEFF5D-E769-4C4B-82E2-9F6F7009977B}" type="pres">
      <dgm:prSet presAssocID="{82FA0105-DF5D-453E-8C38-4CBB7D8F5FB5}" presName="pillarX" presStyleLbl="node1" presStyleIdx="4" presStyleCnt="6">
        <dgm:presLayoutVars>
          <dgm:bulletEnabled val="1"/>
        </dgm:presLayoutVars>
      </dgm:prSet>
      <dgm:spPr/>
      <dgm:t>
        <a:bodyPr/>
        <a:lstStyle/>
        <a:p>
          <a:endParaRPr lang="en-AU"/>
        </a:p>
      </dgm:t>
    </dgm:pt>
    <dgm:pt modelId="{E82C926B-08C9-4F0B-89E6-5037527BF087}" type="pres">
      <dgm:prSet presAssocID="{48C413DE-DFD4-4C9D-A5A2-0C93D4CE53BB}" presName="pillarX" presStyleLbl="node1" presStyleIdx="5" presStyleCnt="6">
        <dgm:presLayoutVars>
          <dgm:bulletEnabled val="1"/>
        </dgm:presLayoutVars>
      </dgm:prSet>
      <dgm:spPr/>
      <dgm:t>
        <a:bodyPr/>
        <a:lstStyle/>
        <a:p>
          <a:endParaRPr lang="en-AU"/>
        </a:p>
      </dgm:t>
    </dgm:pt>
    <dgm:pt modelId="{7EBAEB64-50B8-408C-BBC7-BE5D89D73C37}" type="pres">
      <dgm:prSet presAssocID="{7DA2B9A3-0A3E-4E5E-A15E-ECA10C5FBEF6}" presName="base" presStyleLbl="dkBgShp" presStyleIdx="1" presStyleCnt="2"/>
      <dgm:spPr/>
      <dgm:t>
        <a:bodyPr/>
        <a:lstStyle/>
        <a:p>
          <a:endParaRPr lang="en-AU"/>
        </a:p>
      </dgm:t>
    </dgm:pt>
  </dgm:ptLst>
  <dgm:cxnLst>
    <dgm:cxn modelId="{FA17DEA1-AAB7-455C-A009-3FDF8F9F894D}" type="presOf" srcId="{82FA0105-DF5D-453E-8C38-4CBB7D8F5FB5}" destId="{45CEFF5D-E769-4C4B-82E2-9F6F7009977B}" srcOrd="0" destOrd="0" presId="urn:microsoft.com/office/officeart/2005/8/layout/hList3"/>
    <dgm:cxn modelId="{11975F4C-3110-4266-9BEF-5A653466C1BB}" srcId="{7DA2B9A3-0A3E-4E5E-A15E-ECA10C5FBEF6}" destId="{CE71992A-70B8-4727-854B-13E1477A3733}" srcOrd="0" destOrd="0" parTransId="{FC4314A2-1A62-44B4-8F01-708B3CBE8323}" sibTransId="{69095FA1-2FBC-44EC-880B-AEE40B4CBFEB}"/>
    <dgm:cxn modelId="{4D1D8B92-CEB6-49F9-8155-27985A25B441}" srcId="{7DA2B9A3-0A3E-4E5E-A15E-ECA10C5FBEF6}" destId="{82FA0105-DF5D-453E-8C38-4CBB7D8F5FB5}" srcOrd="4" destOrd="0" parTransId="{D19923C2-560F-4823-BDCB-A68DC0B6B816}" sibTransId="{5776597C-F0D3-4E9C-A9B9-DD388C8CC793}"/>
    <dgm:cxn modelId="{66923E1E-CA0F-486E-A6D7-2DD08EB2EE94}" type="presOf" srcId="{CE71992A-70B8-4727-854B-13E1477A3733}" destId="{4CB7E865-2FFC-4BA3-839B-E4358CF3B58D}" srcOrd="0" destOrd="0" presId="urn:microsoft.com/office/officeart/2005/8/layout/hList3"/>
    <dgm:cxn modelId="{BF6890D6-6EC4-4C4D-92B1-254D7AE75E34}" type="presOf" srcId="{24297DB6-E4AD-484D-911B-D9A35D5E05D8}" destId="{1EFD1486-D1CD-4F2D-BBB7-E898E84B3F22}" srcOrd="0" destOrd="0" presId="urn:microsoft.com/office/officeart/2005/8/layout/hList3"/>
    <dgm:cxn modelId="{34EBF5FA-9FCD-4219-B30C-A263369506B4}" srcId="{7CF55878-C22F-48F6-BB95-501869E4C0E1}" destId="{7DA2B9A3-0A3E-4E5E-A15E-ECA10C5FBEF6}" srcOrd="0" destOrd="0" parTransId="{3300E792-7724-4394-AE14-8E789D1CE746}" sibTransId="{B3EFAA80-5162-47BB-84DF-A736E02256A1}"/>
    <dgm:cxn modelId="{A5A41938-0C3B-40DB-A047-CE8FC90E1145}" type="presOf" srcId="{7DA2B9A3-0A3E-4E5E-A15E-ECA10C5FBEF6}" destId="{802B9190-9EE2-41E5-8990-2AC1A469941A}" srcOrd="0" destOrd="0" presId="urn:microsoft.com/office/officeart/2005/8/layout/hList3"/>
    <dgm:cxn modelId="{5A15FAE0-E522-454A-8CC7-9D5D54756031}" type="presOf" srcId="{48C413DE-DFD4-4C9D-A5A2-0C93D4CE53BB}" destId="{E82C926B-08C9-4F0B-89E6-5037527BF087}" srcOrd="0" destOrd="0" presId="urn:microsoft.com/office/officeart/2005/8/layout/hList3"/>
    <dgm:cxn modelId="{2889AAE9-3085-4D7F-8608-58A894C05301}" type="presOf" srcId="{78C0FF3D-A3FE-471B-A349-997EDC018300}" destId="{290E6467-F518-48E3-B420-3DED68D0531F}" srcOrd="0" destOrd="0" presId="urn:microsoft.com/office/officeart/2005/8/layout/hList3"/>
    <dgm:cxn modelId="{ADD7B5EA-2D91-4FAA-AE2E-FA0848696DB9}" srcId="{7DA2B9A3-0A3E-4E5E-A15E-ECA10C5FBEF6}" destId="{24297DB6-E4AD-484D-911B-D9A35D5E05D8}" srcOrd="1" destOrd="0" parTransId="{DB55CAF3-FAF9-4FBF-B230-7F425AD7E3BC}" sibTransId="{368A90BA-B17D-4CC1-8CDE-FCC9D9A3D20E}"/>
    <dgm:cxn modelId="{F1FE51D0-A5EA-43CB-A7B2-D738804C766C}" srcId="{7DA2B9A3-0A3E-4E5E-A15E-ECA10C5FBEF6}" destId="{48C413DE-DFD4-4C9D-A5A2-0C93D4CE53BB}" srcOrd="5" destOrd="0" parTransId="{C34B15AF-955B-4ABB-B590-E0D2C240273C}" sibTransId="{C50712C3-EB99-4A76-81F4-2AECC3B07396}"/>
    <dgm:cxn modelId="{5F1B4F76-5275-4F43-AD97-9FFD81BB4ECE}" srcId="{7DA2B9A3-0A3E-4E5E-A15E-ECA10C5FBEF6}" destId="{2CA10A0F-8A13-4F61-A40B-CDADF3E04D44}" srcOrd="3" destOrd="0" parTransId="{7D10465D-C049-4CA2-9596-BBE0E0FD02A1}" sibTransId="{237B5F17-1CAE-4671-9035-74907E9C699B}"/>
    <dgm:cxn modelId="{168741EB-3588-49B8-9A67-E03DCE47CC55}" type="presOf" srcId="{7CF55878-C22F-48F6-BB95-501869E4C0E1}" destId="{256CD541-4CC5-47CF-A654-0167A6FEEC9C}" srcOrd="0" destOrd="0" presId="urn:microsoft.com/office/officeart/2005/8/layout/hList3"/>
    <dgm:cxn modelId="{7D4AEEE8-9120-43D3-997F-95AAEBCC3D24}" type="presOf" srcId="{2CA10A0F-8A13-4F61-A40B-CDADF3E04D44}" destId="{8B6961ED-8037-452D-AF15-8A8A5A01A8AC}" srcOrd="0" destOrd="0" presId="urn:microsoft.com/office/officeart/2005/8/layout/hList3"/>
    <dgm:cxn modelId="{181EDACE-895F-4C64-9A69-ADCE91A7D214}" srcId="{7DA2B9A3-0A3E-4E5E-A15E-ECA10C5FBEF6}" destId="{78C0FF3D-A3FE-471B-A349-997EDC018300}" srcOrd="2" destOrd="0" parTransId="{CCFC9DCA-0DDE-4E8E-9C8B-F54EBF2C1DAA}" sibTransId="{DD871B3B-9ECD-4B20-8B54-9E89FCEF998C}"/>
    <dgm:cxn modelId="{76E06519-5F8D-4CF3-872A-93D915B27DC3}" type="presParOf" srcId="{256CD541-4CC5-47CF-A654-0167A6FEEC9C}" destId="{802B9190-9EE2-41E5-8990-2AC1A469941A}" srcOrd="0" destOrd="0" presId="urn:microsoft.com/office/officeart/2005/8/layout/hList3"/>
    <dgm:cxn modelId="{005C8921-EED8-4C9B-A5B4-897E7069003A}" type="presParOf" srcId="{256CD541-4CC5-47CF-A654-0167A6FEEC9C}" destId="{2BDB0E3A-81A3-403C-B3E3-134B77C548F1}" srcOrd="1" destOrd="0" presId="urn:microsoft.com/office/officeart/2005/8/layout/hList3"/>
    <dgm:cxn modelId="{18A035A4-BF1C-4120-86A5-8742A0E9A7E1}" type="presParOf" srcId="{2BDB0E3A-81A3-403C-B3E3-134B77C548F1}" destId="{4CB7E865-2FFC-4BA3-839B-E4358CF3B58D}" srcOrd="0" destOrd="0" presId="urn:microsoft.com/office/officeart/2005/8/layout/hList3"/>
    <dgm:cxn modelId="{972109A9-4BB1-4CCE-9DC0-D71DC0679E69}" type="presParOf" srcId="{2BDB0E3A-81A3-403C-B3E3-134B77C548F1}" destId="{1EFD1486-D1CD-4F2D-BBB7-E898E84B3F22}" srcOrd="1" destOrd="0" presId="urn:microsoft.com/office/officeart/2005/8/layout/hList3"/>
    <dgm:cxn modelId="{DCA75F99-E7A2-4D18-9A63-707A07FA197A}" type="presParOf" srcId="{2BDB0E3A-81A3-403C-B3E3-134B77C548F1}" destId="{290E6467-F518-48E3-B420-3DED68D0531F}" srcOrd="2" destOrd="0" presId="urn:microsoft.com/office/officeart/2005/8/layout/hList3"/>
    <dgm:cxn modelId="{0B1A750F-B2F8-49E4-9410-A2BA17E142D6}" type="presParOf" srcId="{2BDB0E3A-81A3-403C-B3E3-134B77C548F1}" destId="{8B6961ED-8037-452D-AF15-8A8A5A01A8AC}" srcOrd="3" destOrd="0" presId="urn:microsoft.com/office/officeart/2005/8/layout/hList3"/>
    <dgm:cxn modelId="{1EA5A8C2-4CEC-4487-B388-0AB7DE3BBDA3}" type="presParOf" srcId="{2BDB0E3A-81A3-403C-B3E3-134B77C548F1}" destId="{45CEFF5D-E769-4C4B-82E2-9F6F7009977B}" srcOrd="4" destOrd="0" presId="urn:microsoft.com/office/officeart/2005/8/layout/hList3"/>
    <dgm:cxn modelId="{AB126DC7-8911-4BBF-A513-B09F7BA21062}" type="presParOf" srcId="{2BDB0E3A-81A3-403C-B3E3-134B77C548F1}" destId="{E82C926B-08C9-4F0B-89E6-5037527BF087}" srcOrd="5" destOrd="0" presId="urn:microsoft.com/office/officeart/2005/8/layout/hList3"/>
    <dgm:cxn modelId="{4D817BC7-F5F6-447E-86FA-DE46C7383C04}" type="presParOf" srcId="{256CD541-4CC5-47CF-A654-0167A6FEEC9C}" destId="{7EBAEB64-50B8-408C-BBC7-BE5D89D73C37}"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3E760CE-783E-4D05-9448-2483CD1650C6}" type="doc">
      <dgm:prSet loTypeId="urn:microsoft.com/office/officeart/2008/layout/HexagonCluster" loCatId="relationship" qsTypeId="urn:microsoft.com/office/officeart/2005/8/quickstyle/3d9" qsCatId="3D" csTypeId="urn:microsoft.com/office/officeart/2005/8/colors/accent1_2" csCatId="accent1" phldr="1"/>
      <dgm:spPr/>
      <dgm:t>
        <a:bodyPr/>
        <a:lstStyle/>
        <a:p>
          <a:endParaRPr lang="en-AU"/>
        </a:p>
      </dgm:t>
    </dgm:pt>
    <dgm:pt modelId="{641E252F-D5D8-4BA4-A8F3-9C3F6FE7B923}">
      <dgm:prSet phldrT="[Text]"/>
      <dgm:spPr/>
      <dgm:t>
        <a:bodyPr/>
        <a:lstStyle/>
        <a:p>
          <a:r>
            <a:rPr lang="en-AU" dirty="0" smtClean="0"/>
            <a:t>Performance Point Services</a:t>
          </a:r>
          <a:endParaRPr lang="en-AU" dirty="0"/>
        </a:p>
      </dgm:t>
    </dgm:pt>
    <dgm:pt modelId="{B4E3C61F-D640-48CA-9ECC-CF9E0CD2BFB8}" type="parTrans" cxnId="{30F70190-D728-4866-ABFB-8DD01B52916A}">
      <dgm:prSet/>
      <dgm:spPr/>
      <dgm:t>
        <a:bodyPr/>
        <a:lstStyle/>
        <a:p>
          <a:endParaRPr lang="en-AU"/>
        </a:p>
      </dgm:t>
    </dgm:pt>
    <dgm:pt modelId="{ECC7D10C-53B6-4490-9F68-D2CD5F37CA89}" type="sibTrans" cxnId="{30F70190-D728-4866-ABFB-8DD01B52916A}">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16000" r="-16000"/>
          </a:stretch>
        </a:blipFill>
      </dgm:spPr>
      <dgm:t>
        <a:bodyPr/>
        <a:lstStyle/>
        <a:p>
          <a:endParaRPr lang="en-AU"/>
        </a:p>
      </dgm:t>
    </dgm:pt>
    <dgm:pt modelId="{A2336E09-F21A-4FA1-9699-1CE855829BD4}">
      <dgm:prSet phldrT="[Text]"/>
      <dgm:spPr/>
      <dgm:t>
        <a:bodyPr/>
        <a:lstStyle/>
        <a:p>
          <a:r>
            <a:rPr lang="en-AU" dirty="0" smtClean="0"/>
            <a:t>Reporting Services</a:t>
          </a:r>
          <a:endParaRPr lang="en-AU" dirty="0"/>
        </a:p>
      </dgm:t>
    </dgm:pt>
    <dgm:pt modelId="{A1CF085E-401E-43EC-8F8D-699307AF9B1B}" type="parTrans" cxnId="{B8C7373A-816B-41CC-8B90-FCD3C8931F8F}">
      <dgm:prSet/>
      <dgm:spPr/>
      <dgm:t>
        <a:bodyPr/>
        <a:lstStyle/>
        <a:p>
          <a:endParaRPr lang="en-AU"/>
        </a:p>
      </dgm:t>
    </dgm:pt>
    <dgm:pt modelId="{2A484245-117F-4B0E-8961-B6645AB5C14B}" type="sibTrans" cxnId="{B8C7373A-816B-41CC-8B90-FCD3C8931F8F}">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l="-34000" r="-34000"/>
          </a:stretch>
        </a:blipFill>
      </dgm:spPr>
      <dgm:t>
        <a:bodyPr/>
        <a:lstStyle/>
        <a:p>
          <a:endParaRPr lang="en-AU"/>
        </a:p>
      </dgm:t>
    </dgm:pt>
    <dgm:pt modelId="{2CC0E174-2150-416B-B2DF-2925B27CB323}">
      <dgm:prSet phldrT="[Text]"/>
      <dgm:spPr/>
      <dgm:t>
        <a:bodyPr/>
        <a:lstStyle/>
        <a:p>
          <a:r>
            <a:rPr lang="en-AU" dirty="0" smtClean="0"/>
            <a:t>Excel </a:t>
          </a:r>
        </a:p>
        <a:p>
          <a:r>
            <a:rPr lang="en-AU" dirty="0" smtClean="0"/>
            <a:t>Services</a:t>
          </a:r>
          <a:endParaRPr lang="en-AU" dirty="0"/>
        </a:p>
      </dgm:t>
    </dgm:pt>
    <dgm:pt modelId="{CE0535B3-DE80-4ABD-8696-3B2D251E1992}" type="parTrans" cxnId="{88F79630-3038-4F17-8CD9-9C6FC5D3BBB4}">
      <dgm:prSet/>
      <dgm:spPr/>
      <dgm:t>
        <a:bodyPr/>
        <a:lstStyle/>
        <a:p>
          <a:endParaRPr lang="en-AU"/>
        </a:p>
      </dgm:t>
    </dgm:pt>
    <dgm:pt modelId="{7FD91025-1A64-427F-90C2-80B22508BFBE}" type="sibTrans" cxnId="{88F79630-3038-4F17-8CD9-9C6FC5D3BBB4}">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l="-16000" r="-16000"/>
          </a:stretch>
        </a:blipFill>
      </dgm:spPr>
      <dgm:t>
        <a:bodyPr/>
        <a:lstStyle/>
        <a:p>
          <a:endParaRPr lang="en-AU"/>
        </a:p>
      </dgm:t>
    </dgm:pt>
    <dgm:pt modelId="{4E4790AD-6990-4C34-8109-53BAA89530B6}" type="pres">
      <dgm:prSet presAssocID="{A3E760CE-783E-4D05-9448-2483CD1650C6}" presName="Name0" presStyleCnt="0">
        <dgm:presLayoutVars>
          <dgm:chMax val="21"/>
          <dgm:chPref val="21"/>
        </dgm:presLayoutVars>
      </dgm:prSet>
      <dgm:spPr/>
      <dgm:t>
        <a:bodyPr/>
        <a:lstStyle/>
        <a:p>
          <a:endParaRPr lang="en-AU"/>
        </a:p>
      </dgm:t>
    </dgm:pt>
    <dgm:pt modelId="{31F334DC-01C4-404E-8803-26C303FEDF24}" type="pres">
      <dgm:prSet presAssocID="{641E252F-D5D8-4BA4-A8F3-9C3F6FE7B923}" presName="text1" presStyleCnt="0"/>
      <dgm:spPr/>
    </dgm:pt>
    <dgm:pt modelId="{EA8116F5-67A1-4D19-B979-3E5C9A91088C}" type="pres">
      <dgm:prSet presAssocID="{641E252F-D5D8-4BA4-A8F3-9C3F6FE7B923}" presName="textRepeatNode" presStyleLbl="alignNode1" presStyleIdx="0" presStyleCnt="3" custLinFactNeighborY="-1918">
        <dgm:presLayoutVars>
          <dgm:chMax val="0"/>
          <dgm:chPref val="0"/>
          <dgm:bulletEnabled val="1"/>
        </dgm:presLayoutVars>
      </dgm:prSet>
      <dgm:spPr/>
      <dgm:t>
        <a:bodyPr/>
        <a:lstStyle/>
        <a:p>
          <a:endParaRPr lang="en-AU"/>
        </a:p>
      </dgm:t>
    </dgm:pt>
    <dgm:pt modelId="{2BDDD5B1-020B-4CE2-9305-A70B8861DBFE}" type="pres">
      <dgm:prSet presAssocID="{641E252F-D5D8-4BA4-A8F3-9C3F6FE7B923}" presName="textaccent1" presStyleCnt="0"/>
      <dgm:spPr/>
    </dgm:pt>
    <dgm:pt modelId="{60AD7B1C-698F-427B-B7DE-3BD257EB6362}" type="pres">
      <dgm:prSet presAssocID="{641E252F-D5D8-4BA4-A8F3-9C3F6FE7B923}" presName="accentRepeatNode" presStyleLbl="solidAlignAcc1" presStyleIdx="0" presStyleCnt="6"/>
      <dgm:spPr/>
    </dgm:pt>
    <dgm:pt modelId="{1CF2BFC1-A31B-4DAB-A0D2-77C9E5FEBB97}" type="pres">
      <dgm:prSet presAssocID="{ECC7D10C-53B6-4490-9F68-D2CD5F37CA89}" presName="image1" presStyleCnt="0"/>
      <dgm:spPr/>
    </dgm:pt>
    <dgm:pt modelId="{44B2AF0E-72B7-478A-ACF9-23CD5D5E1888}" type="pres">
      <dgm:prSet presAssocID="{ECC7D10C-53B6-4490-9F68-D2CD5F37CA89}" presName="imageRepeatNode" presStyleLbl="alignAcc1" presStyleIdx="0" presStyleCnt="3"/>
      <dgm:spPr/>
      <dgm:t>
        <a:bodyPr/>
        <a:lstStyle/>
        <a:p>
          <a:endParaRPr lang="en-AU"/>
        </a:p>
      </dgm:t>
    </dgm:pt>
    <dgm:pt modelId="{EAD65015-85EE-423F-80D8-5342DAE42A9C}" type="pres">
      <dgm:prSet presAssocID="{ECC7D10C-53B6-4490-9F68-D2CD5F37CA89}" presName="imageaccent1" presStyleCnt="0"/>
      <dgm:spPr/>
    </dgm:pt>
    <dgm:pt modelId="{274EAEE0-8AAD-4B34-BEDA-3A6F3E70207F}" type="pres">
      <dgm:prSet presAssocID="{ECC7D10C-53B6-4490-9F68-D2CD5F37CA89}" presName="accentRepeatNode" presStyleLbl="solidAlignAcc1" presStyleIdx="1" presStyleCnt="6"/>
      <dgm:spPr/>
    </dgm:pt>
    <dgm:pt modelId="{AB43AE18-F65E-4977-99B7-670AA8BAA796}" type="pres">
      <dgm:prSet presAssocID="{A2336E09-F21A-4FA1-9699-1CE855829BD4}" presName="text2" presStyleCnt="0"/>
      <dgm:spPr/>
    </dgm:pt>
    <dgm:pt modelId="{39160D88-8DAE-4C8A-83AD-A0502BB67785}" type="pres">
      <dgm:prSet presAssocID="{A2336E09-F21A-4FA1-9699-1CE855829BD4}" presName="textRepeatNode" presStyleLbl="alignNode1" presStyleIdx="1" presStyleCnt="3">
        <dgm:presLayoutVars>
          <dgm:chMax val="0"/>
          <dgm:chPref val="0"/>
          <dgm:bulletEnabled val="1"/>
        </dgm:presLayoutVars>
      </dgm:prSet>
      <dgm:spPr/>
      <dgm:t>
        <a:bodyPr/>
        <a:lstStyle/>
        <a:p>
          <a:endParaRPr lang="en-AU"/>
        </a:p>
      </dgm:t>
    </dgm:pt>
    <dgm:pt modelId="{2144FE3B-3B0E-444D-B83D-3C860047C897}" type="pres">
      <dgm:prSet presAssocID="{A2336E09-F21A-4FA1-9699-1CE855829BD4}" presName="textaccent2" presStyleCnt="0"/>
      <dgm:spPr/>
    </dgm:pt>
    <dgm:pt modelId="{B7B8FF95-FC96-4FF9-B3A1-9C79633B6DEF}" type="pres">
      <dgm:prSet presAssocID="{A2336E09-F21A-4FA1-9699-1CE855829BD4}" presName="accentRepeatNode" presStyleLbl="solidAlignAcc1" presStyleIdx="2" presStyleCnt="6"/>
      <dgm:spPr/>
    </dgm:pt>
    <dgm:pt modelId="{E815CEE5-8A3F-4443-A9F5-70B0DC732AC7}" type="pres">
      <dgm:prSet presAssocID="{2A484245-117F-4B0E-8961-B6645AB5C14B}" presName="image2" presStyleCnt="0"/>
      <dgm:spPr/>
    </dgm:pt>
    <dgm:pt modelId="{45140BBC-C01B-4035-A74A-80A09BC2A484}" type="pres">
      <dgm:prSet presAssocID="{2A484245-117F-4B0E-8961-B6645AB5C14B}" presName="imageRepeatNode" presStyleLbl="alignAcc1" presStyleIdx="1" presStyleCnt="3"/>
      <dgm:spPr/>
      <dgm:t>
        <a:bodyPr/>
        <a:lstStyle/>
        <a:p>
          <a:endParaRPr lang="en-AU"/>
        </a:p>
      </dgm:t>
    </dgm:pt>
    <dgm:pt modelId="{94532873-DBDD-459E-9694-65DE928BCA16}" type="pres">
      <dgm:prSet presAssocID="{2A484245-117F-4B0E-8961-B6645AB5C14B}" presName="imageaccent2" presStyleCnt="0"/>
      <dgm:spPr/>
    </dgm:pt>
    <dgm:pt modelId="{E3FB27EA-99AD-4E2A-A80C-61EEE9167891}" type="pres">
      <dgm:prSet presAssocID="{2A484245-117F-4B0E-8961-B6645AB5C14B}" presName="accentRepeatNode" presStyleLbl="solidAlignAcc1" presStyleIdx="3" presStyleCnt="6"/>
      <dgm:spPr/>
    </dgm:pt>
    <dgm:pt modelId="{D2027A50-23E6-4194-9A53-4EE7376C1705}" type="pres">
      <dgm:prSet presAssocID="{2CC0E174-2150-416B-B2DF-2925B27CB323}" presName="text3" presStyleCnt="0"/>
      <dgm:spPr/>
    </dgm:pt>
    <dgm:pt modelId="{E880995D-9C32-44E3-A7D6-009BAA212B74}" type="pres">
      <dgm:prSet presAssocID="{2CC0E174-2150-416B-B2DF-2925B27CB323}" presName="textRepeatNode" presStyleLbl="alignNode1" presStyleIdx="2" presStyleCnt="3">
        <dgm:presLayoutVars>
          <dgm:chMax val="0"/>
          <dgm:chPref val="0"/>
          <dgm:bulletEnabled val="1"/>
        </dgm:presLayoutVars>
      </dgm:prSet>
      <dgm:spPr/>
      <dgm:t>
        <a:bodyPr/>
        <a:lstStyle/>
        <a:p>
          <a:endParaRPr lang="en-AU"/>
        </a:p>
      </dgm:t>
    </dgm:pt>
    <dgm:pt modelId="{7C7F8AA8-6E03-4CD1-9F9D-6A256E768D26}" type="pres">
      <dgm:prSet presAssocID="{2CC0E174-2150-416B-B2DF-2925B27CB323}" presName="textaccent3" presStyleCnt="0"/>
      <dgm:spPr/>
    </dgm:pt>
    <dgm:pt modelId="{5E5EE404-47B6-4B1E-8384-2BDCFCA29695}" type="pres">
      <dgm:prSet presAssocID="{2CC0E174-2150-416B-B2DF-2925B27CB323}" presName="accentRepeatNode" presStyleLbl="solidAlignAcc1" presStyleIdx="4" presStyleCnt="6"/>
      <dgm:spPr/>
    </dgm:pt>
    <dgm:pt modelId="{FB87F21B-7E90-43FE-9EF7-6AE9451C2CA1}" type="pres">
      <dgm:prSet presAssocID="{7FD91025-1A64-427F-90C2-80B22508BFBE}" presName="image3" presStyleCnt="0"/>
      <dgm:spPr/>
    </dgm:pt>
    <dgm:pt modelId="{1CCA4B80-2A06-4BE6-870A-F1925BEE58E9}" type="pres">
      <dgm:prSet presAssocID="{7FD91025-1A64-427F-90C2-80B22508BFBE}" presName="imageRepeatNode" presStyleLbl="alignAcc1" presStyleIdx="2" presStyleCnt="3"/>
      <dgm:spPr/>
      <dgm:t>
        <a:bodyPr/>
        <a:lstStyle/>
        <a:p>
          <a:endParaRPr lang="en-AU"/>
        </a:p>
      </dgm:t>
    </dgm:pt>
    <dgm:pt modelId="{B983640A-17D1-4F0E-868A-B748959239B5}" type="pres">
      <dgm:prSet presAssocID="{7FD91025-1A64-427F-90C2-80B22508BFBE}" presName="imageaccent3" presStyleCnt="0"/>
      <dgm:spPr/>
    </dgm:pt>
    <dgm:pt modelId="{A7FD258B-80E2-4C35-8C91-FDF86C7D5FBD}" type="pres">
      <dgm:prSet presAssocID="{7FD91025-1A64-427F-90C2-80B22508BFBE}" presName="accentRepeatNode" presStyleLbl="solidAlignAcc1" presStyleIdx="5" presStyleCnt="6"/>
      <dgm:spPr/>
    </dgm:pt>
  </dgm:ptLst>
  <dgm:cxnLst>
    <dgm:cxn modelId="{B8C7373A-816B-41CC-8B90-FCD3C8931F8F}" srcId="{A3E760CE-783E-4D05-9448-2483CD1650C6}" destId="{A2336E09-F21A-4FA1-9699-1CE855829BD4}" srcOrd="1" destOrd="0" parTransId="{A1CF085E-401E-43EC-8F8D-699307AF9B1B}" sibTransId="{2A484245-117F-4B0E-8961-B6645AB5C14B}"/>
    <dgm:cxn modelId="{4C55E447-7F28-4AE8-BE03-A5782043C99A}" type="presOf" srcId="{2A484245-117F-4B0E-8961-B6645AB5C14B}" destId="{45140BBC-C01B-4035-A74A-80A09BC2A484}" srcOrd="0" destOrd="0" presId="urn:microsoft.com/office/officeart/2008/layout/HexagonCluster"/>
    <dgm:cxn modelId="{88F79630-3038-4F17-8CD9-9C6FC5D3BBB4}" srcId="{A3E760CE-783E-4D05-9448-2483CD1650C6}" destId="{2CC0E174-2150-416B-B2DF-2925B27CB323}" srcOrd="2" destOrd="0" parTransId="{CE0535B3-DE80-4ABD-8696-3B2D251E1992}" sibTransId="{7FD91025-1A64-427F-90C2-80B22508BFBE}"/>
    <dgm:cxn modelId="{BEC2BBD9-B4A1-42E2-A579-E5DAD1919724}" type="presOf" srcId="{A3E760CE-783E-4D05-9448-2483CD1650C6}" destId="{4E4790AD-6990-4C34-8109-53BAA89530B6}" srcOrd="0" destOrd="0" presId="urn:microsoft.com/office/officeart/2008/layout/HexagonCluster"/>
    <dgm:cxn modelId="{41F687F5-E81B-4714-9EE9-B85A10721743}" type="presOf" srcId="{7FD91025-1A64-427F-90C2-80B22508BFBE}" destId="{1CCA4B80-2A06-4BE6-870A-F1925BEE58E9}" srcOrd="0" destOrd="0" presId="urn:microsoft.com/office/officeart/2008/layout/HexagonCluster"/>
    <dgm:cxn modelId="{638D2614-D9CC-4885-84ED-81BA3B99DE1B}" type="presOf" srcId="{641E252F-D5D8-4BA4-A8F3-9C3F6FE7B923}" destId="{EA8116F5-67A1-4D19-B979-3E5C9A91088C}" srcOrd="0" destOrd="0" presId="urn:microsoft.com/office/officeart/2008/layout/HexagonCluster"/>
    <dgm:cxn modelId="{2F3CBE94-8E36-4CF6-8B9F-B617F27AB055}" type="presOf" srcId="{2CC0E174-2150-416B-B2DF-2925B27CB323}" destId="{E880995D-9C32-44E3-A7D6-009BAA212B74}" srcOrd="0" destOrd="0" presId="urn:microsoft.com/office/officeart/2008/layout/HexagonCluster"/>
    <dgm:cxn modelId="{58A3C837-0535-43E3-89BC-26B22668DBF9}" type="presOf" srcId="{A2336E09-F21A-4FA1-9699-1CE855829BD4}" destId="{39160D88-8DAE-4C8A-83AD-A0502BB67785}" srcOrd="0" destOrd="0" presId="urn:microsoft.com/office/officeart/2008/layout/HexagonCluster"/>
    <dgm:cxn modelId="{30F70190-D728-4866-ABFB-8DD01B52916A}" srcId="{A3E760CE-783E-4D05-9448-2483CD1650C6}" destId="{641E252F-D5D8-4BA4-A8F3-9C3F6FE7B923}" srcOrd="0" destOrd="0" parTransId="{B4E3C61F-D640-48CA-9ECC-CF9E0CD2BFB8}" sibTransId="{ECC7D10C-53B6-4490-9F68-D2CD5F37CA89}"/>
    <dgm:cxn modelId="{983D4DB9-6208-4DED-B195-527098B20406}" type="presOf" srcId="{ECC7D10C-53B6-4490-9F68-D2CD5F37CA89}" destId="{44B2AF0E-72B7-478A-ACF9-23CD5D5E1888}" srcOrd="0" destOrd="0" presId="urn:microsoft.com/office/officeart/2008/layout/HexagonCluster"/>
    <dgm:cxn modelId="{EA259752-F62E-4235-8EBB-F1071D1FE7DE}" type="presParOf" srcId="{4E4790AD-6990-4C34-8109-53BAA89530B6}" destId="{31F334DC-01C4-404E-8803-26C303FEDF24}" srcOrd="0" destOrd="0" presId="urn:microsoft.com/office/officeart/2008/layout/HexagonCluster"/>
    <dgm:cxn modelId="{5749B493-3124-44B0-BAC0-90AF8314F5B9}" type="presParOf" srcId="{31F334DC-01C4-404E-8803-26C303FEDF24}" destId="{EA8116F5-67A1-4D19-B979-3E5C9A91088C}" srcOrd="0" destOrd="0" presId="urn:microsoft.com/office/officeart/2008/layout/HexagonCluster"/>
    <dgm:cxn modelId="{7F270562-6F21-4E5C-B740-1CCD037364CF}" type="presParOf" srcId="{4E4790AD-6990-4C34-8109-53BAA89530B6}" destId="{2BDDD5B1-020B-4CE2-9305-A70B8861DBFE}" srcOrd="1" destOrd="0" presId="urn:microsoft.com/office/officeart/2008/layout/HexagonCluster"/>
    <dgm:cxn modelId="{4506822A-04AA-4217-A469-87EEEFE962A5}" type="presParOf" srcId="{2BDDD5B1-020B-4CE2-9305-A70B8861DBFE}" destId="{60AD7B1C-698F-427B-B7DE-3BD257EB6362}" srcOrd="0" destOrd="0" presId="urn:microsoft.com/office/officeart/2008/layout/HexagonCluster"/>
    <dgm:cxn modelId="{9935DC6A-A24E-4E74-9EDF-EF5949F803BA}" type="presParOf" srcId="{4E4790AD-6990-4C34-8109-53BAA89530B6}" destId="{1CF2BFC1-A31B-4DAB-A0D2-77C9E5FEBB97}" srcOrd="2" destOrd="0" presId="urn:microsoft.com/office/officeart/2008/layout/HexagonCluster"/>
    <dgm:cxn modelId="{00E1ADB7-0E53-450E-AAEF-5F8EB0ABBCB8}" type="presParOf" srcId="{1CF2BFC1-A31B-4DAB-A0D2-77C9E5FEBB97}" destId="{44B2AF0E-72B7-478A-ACF9-23CD5D5E1888}" srcOrd="0" destOrd="0" presId="urn:microsoft.com/office/officeart/2008/layout/HexagonCluster"/>
    <dgm:cxn modelId="{3188DD01-D00F-4C05-98E3-F4CF0F07E5D2}" type="presParOf" srcId="{4E4790AD-6990-4C34-8109-53BAA89530B6}" destId="{EAD65015-85EE-423F-80D8-5342DAE42A9C}" srcOrd="3" destOrd="0" presId="urn:microsoft.com/office/officeart/2008/layout/HexagonCluster"/>
    <dgm:cxn modelId="{480AEA43-3603-43EF-AC78-12DD14666D7D}" type="presParOf" srcId="{EAD65015-85EE-423F-80D8-5342DAE42A9C}" destId="{274EAEE0-8AAD-4B34-BEDA-3A6F3E70207F}" srcOrd="0" destOrd="0" presId="urn:microsoft.com/office/officeart/2008/layout/HexagonCluster"/>
    <dgm:cxn modelId="{499BFF7D-41C4-4C5A-B108-4E26754BFCD2}" type="presParOf" srcId="{4E4790AD-6990-4C34-8109-53BAA89530B6}" destId="{AB43AE18-F65E-4977-99B7-670AA8BAA796}" srcOrd="4" destOrd="0" presId="urn:microsoft.com/office/officeart/2008/layout/HexagonCluster"/>
    <dgm:cxn modelId="{7C45AA1C-AFFD-4F51-864B-F21087D41352}" type="presParOf" srcId="{AB43AE18-F65E-4977-99B7-670AA8BAA796}" destId="{39160D88-8DAE-4C8A-83AD-A0502BB67785}" srcOrd="0" destOrd="0" presId="urn:microsoft.com/office/officeart/2008/layout/HexagonCluster"/>
    <dgm:cxn modelId="{CFA9C5B4-9360-4B8C-9C05-0A98AA1CC5BF}" type="presParOf" srcId="{4E4790AD-6990-4C34-8109-53BAA89530B6}" destId="{2144FE3B-3B0E-444D-B83D-3C860047C897}" srcOrd="5" destOrd="0" presId="urn:microsoft.com/office/officeart/2008/layout/HexagonCluster"/>
    <dgm:cxn modelId="{D15DFA1D-97FD-4CBE-A15B-0D38DCD160AE}" type="presParOf" srcId="{2144FE3B-3B0E-444D-B83D-3C860047C897}" destId="{B7B8FF95-FC96-4FF9-B3A1-9C79633B6DEF}" srcOrd="0" destOrd="0" presId="urn:microsoft.com/office/officeart/2008/layout/HexagonCluster"/>
    <dgm:cxn modelId="{C2C45CC0-F6FF-48A0-87DD-8649D952C398}" type="presParOf" srcId="{4E4790AD-6990-4C34-8109-53BAA89530B6}" destId="{E815CEE5-8A3F-4443-A9F5-70B0DC732AC7}" srcOrd="6" destOrd="0" presId="urn:microsoft.com/office/officeart/2008/layout/HexagonCluster"/>
    <dgm:cxn modelId="{88D1052E-6678-4848-9169-B6AC957ECD32}" type="presParOf" srcId="{E815CEE5-8A3F-4443-A9F5-70B0DC732AC7}" destId="{45140BBC-C01B-4035-A74A-80A09BC2A484}" srcOrd="0" destOrd="0" presId="urn:microsoft.com/office/officeart/2008/layout/HexagonCluster"/>
    <dgm:cxn modelId="{67DA4C2E-EC75-4788-A1FE-0617B6E0FD2E}" type="presParOf" srcId="{4E4790AD-6990-4C34-8109-53BAA89530B6}" destId="{94532873-DBDD-459E-9694-65DE928BCA16}" srcOrd="7" destOrd="0" presId="urn:microsoft.com/office/officeart/2008/layout/HexagonCluster"/>
    <dgm:cxn modelId="{B934F963-5582-44B6-8673-E03700FDE751}" type="presParOf" srcId="{94532873-DBDD-459E-9694-65DE928BCA16}" destId="{E3FB27EA-99AD-4E2A-A80C-61EEE9167891}" srcOrd="0" destOrd="0" presId="urn:microsoft.com/office/officeart/2008/layout/HexagonCluster"/>
    <dgm:cxn modelId="{1419CE27-7FF3-4468-A490-EEAF141509CE}" type="presParOf" srcId="{4E4790AD-6990-4C34-8109-53BAA89530B6}" destId="{D2027A50-23E6-4194-9A53-4EE7376C1705}" srcOrd="8" destOrd="0" presId="urn:microsoft.com/office/officeart/2008/layout/HexagonCluster"/>
    <dgm:cxn modelId="{E33C589F-7A4D-47BB-873D-6F547525EF9B}" type="presParOf" srcId="{D2027A50-23E6-4194-9A53-4EE7376C1705}" destId="{E880995D-9C32-44E3-A7D6-009BAA212B74}" srcOrd="0" destOrd="0" presId="urn:microsoft.com/office/officeart/2008/layout/HexagonCluster"/>
    <dgm:cxn modelId="{4CF1EA32-5264-4AD5-975B-FD0DEDED52A3}" type="presParOf" srcId="{4E4790AD-6990-4C34-8109-53BAA89530B6}" destId="{7C7F8AA8-6E03-4CD1-9F9D-6A256E768D26}" srcOrd="9" destOrd="0" presId="urn:microsoft.com/office/officeart/2008/layout/HexagonCluster"/>
    <dgm:cxn modelId="{D0166E2F-201B-4C63-8020-42333575DB05}" type="presParOf" srcId="{7C7F8AA8-6E03-4CD1-9F9D-6A256E768D26}" destId="{5E5EE404-47B6-4B1E-8384-2BDCFCA29695}" srcOrd="0" destOrd="0" presId="urn:microsoft.com/office/officeart/2008/layout/HexagonCluster"/>
    <dgm:cxn modelId="{E2137FCE-A335-4BFA-9FAB-F6B19BD37D81}" type="presParOf" srcId="{4E4790AD-6990-4C34-8109-53BAA89530B6}" destId="{FB87F21B-7E90-43FE-9EF7-6AE9451C2CA1}" srcOrd="10" destOrd="0" presId="urn:microsoft.com/office/officeart/2008/layout/HexagonCluster"/>
    <dgm:cxn modelId="{C5037C3C-3AEE-4EDA-86F5-75FED2E39BA4}" type="presParOf" srcId="{FB87F21B-7E90-43FE-9EF7-6AE9451C2CA1}" destId="{1CCA4B80-2A06-4BE6-870A-F1925BEE58E9}" srcOrd="0" destOrd="0" presId="urn:microsoft.com/office/officeart/2008/layout/HexagonCluster"/>
    <dgm:cxn modelId="{DD816AE3-061D-47C9-A6D1-89384120C951}" type="presParOf" srcId="{4E4790AD-6990-4C34-8109-53BAA89530B6}" destId="{B983640A-17D1-4F0E-868A-B748959239B5}" srcOrd="11" destOrd="0" presId="urn:microsoft.com/office/officeart/2008/layout/HexagonCluster"/>
    <dgm:cxn modelId="{8413F2A2-C0AF-4CEC-9CF9-33AECAD5898C}" type="presParOf" srcId="{B983640A-17D1-4F0E-868A-B748959239B5}" destId="{A7FD258B-80E2-4C35-8C91-FDF86C7D5FBD}" srcOrd="0" destOrd="0" presId="urn:microsoft.com/office/officeart/2008/layout/HexagonCluster"/>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F55878-C22F-48F6-BB95-501869E4C0E1}" type="doc">
      <dgm:prSet loTypeId="urn:microsoft.com/office/officeart/2005/8/layout/hList3" loCatId="list" qsTypeId="urn:microsoft.com/office/officeart/2005/8/quickstyle/3d7" qsCatId="3D" csTypeId="urn:microsoft.com/office/officeart/2005/8/colors/colorful5" csCatId="colorful" phldr="1"/>
      <dgm:spPr/>
      <dgm:t>
        <a:bodyPr/>
        <a:lstStyle/>
        <a:p>
          <a:endParaRPr lang="en-AU"/>
        </a:p>
      </dgm:t>
    </dgm:pt>
    <dgm:pt modelId="{7DA2B9A3-0A3E-4E5E-A15E-ECA10C5FBEF6}">
      <dgm:prSet phldrT="[Text]"/>
      <dgm:spPr/>
      <dgm:t>
        <a:bodyPr/>
        <a:lstStyle/>
        <a:p>
          <a:r>
            <a:rPr lang="en-AU" dirty="0" smtClean="0">
              <a:solidFill>
                <a:schemeClr val="tx1"/>
              </a:solidFill>
            </a:rPr>
            <a:t>Project Server 2010 reporting tools</a:t>
          </a:r>
          <a:endParaRPr lang="en-AU" dirty="0">
            <a:solidFill>
              <a:schemeClr val="tx1"/>
            </a:solidFill>
          </a:endParaRPr>
        </a:p>
      </dgm:t>
    </dgm:pt>
    <dgm:pt modelId="{3300E792-7724-4394-AE14-8E789D1CE746}" type="parTrans" cxnId="{34EBF5FA-9FCD-4219-B30C-A263369506B4}">
      <dgm:prSet/>
      <dgm:spPr/>
      <dgm:t>
        <a:bodyPr/>
        <a:lstStyle/>
        <a:p>
          <a:endParaRPr lang="en-AU"/>
        </a:p>
      </dgm:t>
    </dgm:pt>
    <dgm:pt modelId="{B3EFAA80-5162-47BB-84DF-A736E02256A1}" type="sibTrans" cxnId="{34EBF5FA-9FCD-4219-B30C-A263369506B4}">
      <dgm:prSet/>
      <dgm:spPr/>
      <dgm:t>
        <a:bodyPr/>
        <a:lstStyle/>
        <a:p>
          <a:endParaRPr lang="en-AU"/>
        </a:p>
      </dgm:t>
    </dgm:pt>
    <dgm:pt modelId="{24297DB6-E4AD-484D-911B-D9A35D5E05D8}">
      <dgm:prSet phldrT="[Text]"/>
      <dgm:spPr/>
      <dgm:t>
        <a:bodyPr/>
        <a:lstStyle/>
        <a:p>
          <a:r>
            <a:rPr lang="en-AU" smtClean="0"/>
            <a:t>Excel Services</a:t>
          </a:r>
          <a:endParaRPr lang="en-AU" dirty="0"/>
        </a:p>
      </dgm:t>
    </dgm:pt>
    <dgm:pt modelId="{DB55CAF3-FAF9-4FBF-B230-7F425AD7E3BC}" type="parTrans" cxnId="{ADD7B5EA-2D91-4FAA-AE2E-FA0848696DB9}">
      <dgm:prSet/>
      <dgm:spPr/>
      <dgm:t>
        <a:bodyPr/>
        <a:lstStyle/>
        <a:p>
          <a:endParaRPr lang="en-AU"/>
        </a:p>
      </dgm:t>
    </dgm:pt>
    <dgm:pt modelId="{368A90BA-B17D-4CC1-8CDE-FCC9D9A3D20E}" type="sibTrans" cxnId="{ADD7B5EA-2D91-4FAA-AE2E-FA0848696DB9}">
      <dgm:prSet/>
      <dgm:spPr/>
      <dgm:t>
        <a:bodyPr/>
        <a:lstStyle/>
        <a:p>
          <a:endParaRPr lang="en-AU"/>
        </a:p>
      </dgm:t>
    </dgm:pt>
    <dgm:pt modelId="{78C0FF3D-A3FE-471B-A349-997EDC018300}">
      <dgm:prSet phldrT="[Text]"/>
      <dgm:spPr/>
      <dgm:t>
        <a:bodyPr/>
        <a:lstStyle/>
        <a:p>
          <a:r>
            <a:rPr lang="en-AU" smtClean="0"/>
            <a:t>Performance Point </a:t>
          </a:r>
          <a:endParaRPr lang="en-AU" dirty="0"/>
        </a:p>
      </dgm:t>
    </dgm:pt>
    <dgm:pt modelId="{CCFC9DCA-0DDE-4E8E-9C8B-F54EBF2C1DAA}" type="parTrans" cxnId="{181EDACE-895F-4C64-9A69-ADCE91A7D214}">
      <dgm:prSet/>
      <dgm:spPr/>
      <dgm:t>
        <a:bodyPr/>
        <a:lstStyle/>
        <a:p>
          <a:endParaRPr lang="en-AU"/>
        </a:p>
      </dgm:t>
    </dgm:pt>
    <dgm:pt modelId="{DD871B3B-9ECD-4B20-8B54-9E89FCEF998C}" type="sibTrans" cxnId="{181EDACE-895F-4C64-9A69-ADCE91A7D214}">
      <dgm:prSet/>
      <dgm:spPr/>
      <dgm:t>
        <a:bodyPr/>
        <a:lstStyle/>
        <a:p>
          <a:endParaRPr lang="en-AU"/>
        </a:p>
      </dgm:t>
    </dgm:pt>
    <dgm:pt modelId="{2CA10A0F-8A13-4F61-A40B-CDADF3E04D44}">
      <dgm:prSet phldrT="[Text]"/>
      <dgm:spPr/>
      <dgm:t>
        <a:bodyPr/>
        <a:lstStyle/>
        <a:p>
          <a:r>
            <a:rPr lang="en-AU" smtClean="0"/>
            <a:t>Visio Services</a:t>
          </a:r>
          <a:endParaRPr lang="en-AU" dirty="0"/>
        </a:p>
      </dgm:t>
    </dgm:pt>
    <dgm:pt modelId="{7D10465D-C049-4CA2-9596-BBE0E0FD02A1}" type="parTrans" cxnId="{5F1B4F76-5275-4F43-AD97-9FFD81BB4ECE}">
      <dgm:prSet/>
      <dgm:spPr/>
      <dgm:t>
        <a:bodyPr/>
        <a:lstStyle/>
        <a:p>
          <a:endParaRPr lang="en-AU"/>
        </a:p>
      </dgm:t>
    </dgm:pt>
    <dgm:pt modelId="{237B5F17-1CAE-4671-9035-74907E9C699B}" type="sibTrans" cxnId="{5F1B4F76-5275-4F43-AD97-9FFD81BB4ECE}">
      <dgm:prSet/>
      <dgm:spPr/>
      <dgm:t>
        <a:bodyPr/>
        <a:lstStyle/>
        <a:p>
          <a:endParaRPr lang="en-AU"/>
        </a:p>
      </dgm:t>
    </dgm:pt>
    <dgm:pt modelId="{82FA0105-DF5D-453E-8C38-4CBB7D8F5FB5}">
      <dgm:prSet phldrT="[Text]"/>
      <dgm:spPr/>
      <dgm:t>
        <a:bodyPr/>
        <a:lstStyle/>
        <a:p>
          <a:r>
            <a:rPr lang="en-AU" smtClean="0"/>
            <a:t>Reporting Services</a:t>
          </a:r>
          <a:endParaRPr lang="en-AU" dirty="0"/>
        </a:p>
      </dgm:t>
    </dgm:pt>
    <dgm:pt modelId="{D19923C2-560F-4823-BDCB-A68DC0B6B816}" type="parTrans" cxnId="{4D1D8B92-CEB6-49F9-8155-27985A25B441}">
      <dgm:prSet/>
      <dgm:spPr/>
      <dgm:t>
        <a:bodyPr/>
        <a:lstStyle/>
        <a:p>
          <a:endParaRPr lang="en-AU"/>
        </a:p>
      </dgm:t>
    </dgm:pt>
    <dgm:pt modelId="{5776597C-F0D3-4E9C-A9B9-DD388C8CC793}" type="sibTrans" cxnId="{4D1D8B92-CEB6-49F9-8155-27985A25B441}">
      <dgm:prSet/>
      <dgm:spPr/>
      <dgm:t>
        <a:bodyPr/>
        <a:lstStyle/>
        <a:p>
          <a:endParaRPr lang="en-AU"/>
        </a:p>
      </dgm:t>
    </dgm:pt>
    <dgm:pt modelId="{48C413DE-DFD4-4C9D-A5A2-0C93D4CE53BB}">
      <dgm:prSet phldrT="[Text]"/>
      <dgm:spPr/>
      <dgm:t>
        <a:bodyPr/>
        <a:lstStyle/>
        <a:p>
          <a:r>
            <a:rPr lang="en-AU" smtClean="0"/>
            <a:t>Power Pivot </a:t>
          </a:r>
          <a:endParaRPr lang="en-AU" dirty="0"/>
        </a:p>
      </dgm:t>
    </dgm:pt>
    <dgm:pt modelId="{C34B15AF-955B-4ABB-B590-E0D2C240273C}" type="parTrans" cxnId="{F1FE51D0-A5EA-43CB-A7B2-D738804C766C}">
      <dgm:prSet/>
      <dgm:spPr/>
      <dgm:t>
        <a:bodyPr/>
        <a:lstStyle/>
        <a:p>
          <a:endParaRPr lang="en-AU"/>
        </a:p>
      </dgm:t>
    </dgm:pt>
    <dgm:pt modelId="{C50712C3-EB99-4A76-81F4-2AECC3B07396}" type="sibTrans" cxnId="{F1FE51D0-A5EA-43CB-A7B2-D738804C766C}">
      <dgm:prSet/>
      <dgm:spPr/>
      <dgm:t>
        <a:bodyPr/>
        <a:lstStyle/>
        <a:p>
          <a:endParaRPr lang="en-AU"/>
        </a:p>
      </dgm:t>
    </dgm:pt>
    <dgm:pt modelId="{CE71992A-70B8-4727-854B-13E1477A3733}">
      <dgm:prSet phldrT="[Text]"/>
      <dgm:spPr/>
      <dgm:t>
        <a:bodyPr/>
        <a:lstStyle/>
        <a:p>
          <a:r>
            <a:rPr lang="en-AU" smtClean="0"/>
            <a:t>Online Views</a:t>
          </a:r>
          <a:endParaRPr lang="en-AU" dirty="0"/>
        </a:p>
      </dgm:t>
    </dgm:pt>
    <dgm:pt modelId="{FC4314A2-1A62-44B4-8F01-708B3CBE8323}" type="parTrans" cxnId="{11975F4C-3110-4266-9BEF-5A653466C1BB}">
      <dgm:prSet/>
      <dgm:spPr/>
      <dgm:t>
        <a:bodyPr/>
        <a:lstStyle/>
        <a:p>
          <a:endParaRPr lang="en-AU"/>
        </a:p>
      </dgm:t>
    </dgm:pt>
    <dgm:pt modelId="{69095FA1-2FBC-44EC-880B-AEE40B4CBFEB}" type="sibTrans" cxnId="{11975F4C-3110-4266-9BEF-5A653466C1BB}">
      <dgm:prSet/>
      <dgm:spPr/>
      <dgm:t>
        <a:bodyPr/>
        <a:lstStyle/>
        <a:p>
          <a:endParaRPr lang="en-AU"/>
        </a:p>
      </dgm:t>
    </dgm:pt>
    <dgm:pt modelId="{256CD541-4CC5-47CF-A654-0167A6FEEC9C}" type="pres">
      <dgm:prSet presAssocID="{7CF55878-C22F-48F6-BB95-501869E4C0E1}" presName="composite" presStyleCnt="0">
        <dgm:presLayoutVars>
          <dgm:chMax val="1"/>
          <dgm:dir/>
          <dgm:resizeHandles val="exact"/>
        </dgm:presLayoutVars>
      </dgm:prSet>
      <dgm:spPr/>
      <dgm:t>
        <a:bodyPr/>
        <a:lstStyle/>
        <a:p>
          <a:endParaRPr lang="en-AU"/>
        </a:p>
      </dgm:t>
    </dgm:pt>
    <dgm:pt modelId="{802B9190-9EE2-41E5-8990-2AC1A469941A}" type="pres">
      <dgm:prSet presAssocID="{7DA2B9A3-0A3E-4E5E-A15E-ECA10C5FBEF6}" presName="roof" presStyleLbl="dkBgShp" presStyleIdx="0" presStyleCnt="2" custLinFactNeighborX="-261"/>
      <dgm:spPr/>
      <dgm:t>
        <a:bodyPr/>
        <a:lstStyle/>
        <a:p>
          <a:endParaRPr lang="en-AU"/>
        </a:p>
      </dgm:t>
    </dgm:pt>
    <dgm:pt modelId="{2BDB0E3A-81A3-403C-B3E3-134B77C548F1}" type="pres">
      <dgm:prSet presAssocID="{7DA2B9A3-0A3E-4E5E-A15E-ECA10C5FBEF6}" presName="pillars" presStyleCnt="0"/>
      <dgm:spPr/>
      <dgm:t>
        <a:bodyPr/>
        <a:lstStyle/>
        <a:p>
          <a:endParaRPr lang="en-AU"/>
        </a:p>
      </dgm:t>
    </dgm:pt>
    <dgm:pt modelId="{4CB7E865-2FFC-4BA3-839B-E4358CF3B58D}" type="pres">
      <dgm:prSet presAssocID="{7DA2B9A3-0A3E-4E5E-A15E-ECA10C5FBEF6}" presName="pillar1" presStyleLbl="node1" presStyleIdx="0" presStyleCnt="6">
        <dgm:presLayoutVars>
          <dgm:bulletEnabled val="1"/>
        </dgm:presLayoutVars>
      </dgm:prSet>
      <dgm:spPr/>
      <dgm:t>
        <a:bodyPr/>
        <a:lstStyle/>
        <a:p>
          <a:endParaRPr lang="en-AU"/>
        </a:p>
      </dgm:t>
    </dgm:pt>
    <dgm:pt modelId="{1EFD1486-D1CD-4F2D-BBB7-E898E84B3F22}" type="pres">
      <dgm:prSet presAssocID="{24297DB6-E4AD-484D-911B-D9A35D5E05D8}" presName="pillarX" presStyleLbl="node1" presStyleIdx="1" presStyleCnt="6">
        <dgm:presLayoutVars>
          <dgm:bulletEnabled val="1"/>
        </dgm:presLayoutVars>
      </dgm:prSet>
      <dgm:spPr/>
      <dgm:t>
        <a:bodyPr/>
        <a:lstStyle/>
        <a:p>
          <a:endParaRPr lang="en-AU"/>
        </a:p>
      </dgm:t>
    </dgm:pt>
    <dgm:pt modelId="{290E6467-F518-48E3-B420-3DED68D0531F}" type="pres">
      <dgm:prSet presAssocID="{78C0FF3D-A3FE-471B-A349-997EDC018300}" presName="pillarX" presStyleLbl="node1" presStyleIdx="2" presStyleCnt="6">
        <dgm:presLayoutVars>
          <dgm:bulletEnabled val="1"/>
        </dgm:presLayoutVars>
      </dgm:prSet>
      <dgm:spPr/>
      <dgm:t>
        <a:bodyPr/>
        <a:lstStyle/>
        <a:p>
          <a:endParaRPr lang="en-AU"/>
        </a:p>
      </dgm:t>
    </dgm:pt>
    <dgm:pt modelId="{8B6961ED-8037-452D-AF15-8A8A5A01A8AC}" type="pres">
      <dgm:prSet presAssocID="{2CA10A0F-8A13-4F61-A40B-CDADF3E04D44}" presName="pillarX" presStyleLbl="node1" presStyleIdx="3" presStyleCnt="6">
        <dgm:presLayoutVars>
          <dgm:bulletEnabled val="1"/>
        </dgm:presLayoutVars>
      </dgm:prSet>
      <dgm:spPr/>
      <dgm:t>
        <a:bodyPr/>
        <a:lstStyle/>
        <a:p>
          <a:endParaRPr lang="en-AU"/>
        </a:p>
      </dgm:t>
    </dgm:pt>
    <dgm:pt modelId="{45CEFF5D-E769-4C4B-82E2-9F6F7009977B}" type="pres">
      <dgm:prSet presAssocID="{82FA0105-DF5D-453E-8C38-4CBB7D8F5FB5}" presName="pillarX" presStyleLbl="node1" presStyleIdx="4" presStyleCnt="6">
        <dgm:presLayoutVars>
          <dgm:bulletEnabled val="1"/>
        </dgm:presLayoutVars>
      </dgm:prSet>
      <dgm:spPr/>
      <dgm:t>
        <a:bodyPr/>
        <a:lstStyle/>
        <a:p>
          <a:endParaRPr lang="en-AU"/>
        </a:p>
      </dgm:t>
    </dgm:pt>
    <dgm:pt modelId="{E82C926B-08C9-4F0B-89E6-5037527BF087}" type="pres">
      <dgm:prSet presAssocID="{48C413DE-DFD4-4C9D-A5A2-0C93D4CE53BB}" presName="pillarX" presStyleLbl="node1" presStyleIdx="5" presStyleCnt="6">
        <dgm:presLayoutVars>
          <dgm:bulletEnabled val="1"/>
        </dgm:presLayoutVars>
      </dgm:prSet>
      <dgm:spPr/>
      <dgm:t>
        <a:bodyPr/>
        <a:lstStyle/>
        <a:p>
          <a:endParaRPr lang="en-AU"/>
        </a:p>
      </dgm:t>
    </dgm:pt>
    <dgm:pt modelId="{7EBAEB64-50B8-408C-BBC7-BE5D89D73C37}" type="pres">
      <dgm:prSet presAssocID="{7DA2B9A3-0A3E-4E5E-A15E-ECA10C5FBEF6}" presName="base" presStyleLbl="dkBgShp" presStyleIdx="1" presStyleCnt="2"/>
      <dgm:spPr/>
      <dgm:t>
        <a:bodyPr/>
        <a:lstStyle/>
        <a:p>
          <a:endParaRPr lang="en-AU"/>
        </a:p>
      </dgm:t>
    </dgm:pt>
  </dgm:ptLst>
  <dgm:cxnLst>
    <dgm:cxn modelId="{842901A9-AB90-4EC4-BA6E-7DF53ADDEA5E}" type="presOf" srcId="{7CF55878-C22F-48F6-BB95-501869E4C0E1}" destId="{256CD541-4CC5-47CF-A654-0167A6FEEC9C}" srcOrd="0" destOrd="0" presId="urn:microsoft.com/office/officeart/2005/8/layout/hList3"/>
    <dgm:cxn modelId="{11975F4C-3110-4266-9BEF-5A653466C1BB}" srcId="{7DA2B9A3-0A3E-4E5E-A15E-ECA10C5FBEF6}" destId="{CE71992A-70B8-4727-854B-13E1477A3733}" srcOrd="0" destOrd="0" parTransId="{FC4314A2-1A62-44B4-8F01-708B3CBE8323}" sibTransId="{69095FA1-2FBC-44EC-880B-AEE40B4CBFEB}"/>
    <dgm:cxn modelId="{2B3B564B-982E-4746-AF66-C17D75164A75}" type="presOf" srcId="{7DA2B9A3-0A3E-4E5E-A15E-ECA10C5FBEF6}" destId="{802B9190-9EE2-41E5-8990-2AC1A469941A}" srcOrd="0" destOrd="0" presId="urn:microsoft.com/office/officeart/2005/8/layout/hList3"/>
    <dgm:cxn modelId="{4D1D8B92-CEB6-49F9-8155-27985A25B441}" srcId="{7DA2B9A3-0A3E-4E5E-A15E-ECA10C5FBEF6}" destId="{82FA0105-DF5D-453E-8C38-4CBB7D8F5FB5}" srcOrd="4" destOrd="0" parTransId="{D19923C2-560F-4823-BDCB-A68DC0B6B816}" sibTransId="{5776597C-F0D3-4E9C-A9B9-DD388C8CC793}"/>
    <dgm:cxn modelId="{03D0C2C5-0587-4342-866D-F84841E6F6A9}" type="presOf" srcId="{48C413DE-DFD4-4C9D-A5A2-0C93D4CE53BB}" destId="{E82C926B-08C9-4F0B-89E6-5037527BF087}" srcOrd="0" destOrd="0" presId="urn:microsoft.com/office/officeart/2005/8/layout/hList3"/>
    <dgm:cxn modelId="{7B09097A-D53E-4EA7-B142-CAA2C223FCB0}" type="presOf" srcId="{78C0FF3D-A3FE-471B-A349-997EDC018300}" destId="{290E6467-F518-48E3-B420-3DED68D0531F}" srcOrd="0" destOrd="0" presId="urn:microsoft.com/office/officeart/2005/8/layout/hList3"/>
    <dgm:cxn modelId="{524A71D8-8A54-44D4-8D0F-3D1FD9648BC0}" type="presOf" srcId="{82FA0105-DF5D-453E-8C38-4CBB7D8F5FB5}" destId="{45CEFF5D-E769-4C4B-82E2-9F6F7009977B}" srcOrd="0" destOrd="0" presId="urn:microsoft.com/office/officeart/2005/8/layout/hList3"/>
    <dgm:cxn modelId="{DFD3EFC5-4857-4C1A-B6E6-A0006ABBF3FF}" type="presOf" srcId="{24297DB6-E4AD-484D-911B-D9A35D5E05D8}" destId="{1EFD1486-D1CD-4F2D-BBB7-E898E84B3F22}" srcOrd="0" destOrd="0" presId="urn:microsoft.com/office/officeart/2005/8/layout/hList3"/>
    <dgm:cxn modelId="{34EBF5FA-9FCD-4219-B30C-A263369506B4}" srcId="{7CF55878-C22F-48F6-BB95-501869E4C0E1}" destId="{7DA2B9A3-0A3E-4E5E-A15E-ECA10C5FBEF6}" srcOrd="0" destOrd="0" parTransId="{3300E792-7724-4394-AE14-8E789D1CE746}" sibTransId="{B3EFAA80-5162-47BB-84DF-A736E02256A1}"/>
    <dgm:cxn modelId="{CF3AB4B6-5B4E-4A01-A09B-FAA66133CFAE}" type="presOf" srcId="{2CA10A0F-8A13-4F61-A40B-CDADF3E04D44}" destId="{8B6961ED-8037-452D-AF15-8A8A5A01A8AC}" srcOrd="0" destOrd="0" presId="urn:microsoft.com/office/officeart/2005/8/layout/hList3"/>
    <dgm:cxn modelId="{5F57C18F-5E0D-487D-B981-8DFEAABE5D8A}" type="presOf" srcId="{CE71992A-70B8-4727-854B-13E1477A3733}" destId="{4CB7E865-2FFC-4BA3-839B-E4358CF3B58D}" srcOrd="0" destOrd="0" presId="urn:microsoft.com/office/officeart/2005/8/layout/hList3"/>
    <dgm:cxn modelId="{ADD7B5EA-2D91-4FAA-AE2E-FA0848696DB9}" srcId="{7DA2B9A3-0A3E-4E5E-A15E-ECA10C5FBEF6}" destId="{24297DB6-E4AD-484D-911B-D9A35D5E05D8}" srcOrd="1" destOrd="0" parTransId="{DB55CAF3-FAF9-4FBF-B230-7F425AD7E3BC}" sibTransId="{368A90BA-B17D-4CC1-8CDE-FCC9D9A3D20E}"/>
    <dgm:cxn modelId="{F1FE51D0-A5EA-43CB-A7B2-D738804C766C}" srcId="{7DA2B9A3-0A3E-4E5E-A15E-ECA10C5FBEF6}" destId="{48C413DE-DFD4-4C9D-A5A2-0C93D4CE53BB}" srcOrd="5" destOrd="0" parTransId="{C34B15AF-955B-4ABB-B590-E0D2C240273C}" sibTransId="{C50712C3-EB99-4A76-81F4-2AECC3B07396}"/>
    <dgm:cxn modelId="{5F1B4F76-5275-4F43-AD97-9FFD81BB4ECE}" srcId="{7DA2B9A3-0A3E-4E5E-A15E-ECA10C5FBEF6}" destId="{2CA10A0F-8A13-4F61-A40B-CDADF3E04D44}" srcOrd="3" destOrd="0" parTransId="{7D10465D-C049-4CA2-9596-BBE0E0FD02A1}" sibTransId="{237B5F17-1CAE-4671-9035-74907E9C699B}"/>
    <dgm:cxn modelId="{181EDACE-895F-4C64-9A69-ADCE91A7D214}" srcId="{7DA2B9A3-0A3E-4E5E-A15E-ECA10C5FBEF6}" destId="{78C0FF3D-A3FE-471B-A349-997EDC018300}" srcOrd="2" destOrd="0" parTransId="{CCFC9DCA-0DDE-4E8E-9C8B-F54EBF2C1DAA}" sibTransId="{DD871B3B-9ECD-4B20-8B54-9E89FCEF998C}"/>
    <dgm:cxn modelId="{1F214C9D-6A3D-4351-87C7-DE7AC83974CC}" type="presParOf" srcId="{256CD541-4CC5-47CF-A654-0167A6FEEC9C}" destId="{802B9190-9EE2-41E5-8990-2AC1A469941A}" srcOrd="0" destOrd="0" presId="urn:microsoft.com/office/officeart/2005/8/layout/hList3"/>
    <dgm:cxn modelId="{140AA3F0-556B-4ABE-93AA-D58EF0E7F1D5}" type="presParOf" srcId="{256CD541-4CC5-47CF-A654-0167A6FEEC9C}" destId="{2BDB0E3A-81A3-403C-B3E3-134B77C548F1}" srcOrd="1" destOrd="0" presId="urn:microsoft.com/office/officeart/2005/8/layout/hList3"/>
    <dgm:cxn modelId="{1DC8C6A2-9AE8-443B-812B-41C078E4D912}" type="presParOf" srcId="{2BDB0E3A-81A3-403C-B3E3-134B77C548F1}" destId="{4CB7E865-2FFC-4BA3-839B-E4358CF3B58D}" srcOrd="0" destOrd="0" presId="urn:microsoft.com/office/officeart/2005/8/layout/hList3"/>
    <dgm:cxn modelId="{0F995C0D-7E16-4433-8D87-BD393ADD4DD8}" type="presParOf" srcId="{2BDB0E3A-81A3-403C-B3E3-134B77C548F1}" destId="{1EFD1486-D1CD-4F2D-BBB7-E898E84B3F22}" srcOrd="1" destOrd="0" presId="urn:microsoft.com/office/officeart/2005/8/layout/hList3"/>
    <dgm:cxn modelId="{B772F0D4-FD67-4C74-B1FA-7C782421E5E4}" type="presParOf" srcId="{2BDB0E3A-81A3-403C-B3E3-134B77C548F1}" destId="{290E6467-F518-48E3-B420-3DED68D0531F}" srcOrd="2" destOrd="0" presId="urn:microsoft.com/office/officeart/2005/8/layout/hList3"/>
    <dgm:cxn modelId="{5969678E-95F8-4C59-88EB-E0B4DBEEF40D}" type="presParOf" srcId="{2BDB0E3A-81A3-403C-B3E3-134B77C548F1}" destId="{8B6961ED-8037-452D-AF15-8A8A5A01A8AC}" srcOrd="3" destOrd="0" presId="urn:microsoft.com/office/officeart/2005/8/layout/hList3"/>
    <dgm:cxn modelId="{73918894-F5EF-4B44-8A49-8804EE9D165B}" type="presParOf" srcId="{2BDB0E3A-81A3-403C-B3E3-134B77C548F1}" destId="{45CEFF5D-E769-4C4B-82E2-9F6F7009977B}" srcOrd="4" destOrd="0" presId="urn:microsoft.com/office/officeart/2005/8/layout/hList3"/>
    <dgm:cxn modelId="{129F4645-54BD-4A2E-BB94-2CA877A81405}" type="presParOf" srcId="{2BDB0E3A-81A3-403C-B3E3-134B77C548F1}" destId="{E82C926B-08C9-4F0B-89E6-5037527BF087}" srcOrd="5" destOrd="0" presId="urn:microsoft.com/office/officeart/2005/8/layout/hList3"/>
    <dgm:cxn modelId="{6DD58F96-7446-4770-948B-E0E25D419120}" type="presParOf" srcId="{256CD541-4CC5-47CF-A654-0167A6FEEC9C}" destId="{7EBAEB64-50B8-408C-BBC7-BE5D89D73C37}"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9060AA-F5BE-4E38-8ADF-7BE09F93EA70}">
      <dsp:nvSpPr>
        <dsp:cNvPr id="0" name=""/>
        <dsp:cNvSpPr/>
      </dsp:nvSpPr>
      <dsp:spPr>
        <a:xfrm>
          <a:off x="0" y="0"/>
          <a:ext cx="6552728" cy="2232248"/>
        </a:xfrm>
        <a:prstGeom prst="roundRect">
          <a:avLst>
            <a:gd name="adj" fmla="val 850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1732472" numCol="1" spcCol="1270" anchor="t" anchorCtr="0">
          <a:noAutofit/>
        </a:bodyPr>
        <a:lstStyle/>
        <a:p>
          <a:pPr lvl="0" algn="l" defTabSz="933450">
            <a:lnSpc>
              <a:spcPct val="90000"/>
            </a:lnSpc>
            <a:spcBef>
              <a:spcPct val="0"/>
            </a:spcBef>
            <a:spcAft>
              <a:spcPct val="35000"/>
            </a:spcAft>
          </a:pPr>
          <a:r>
            <a:rPr lang="en-AU" sz="2100" kern="1200" dirty="0" smtClean="0"/>
            <a:t>Develop Dashboard</a:t>
          </a:r>
          <a:endParaRPr lang="en-AU" sz="2100" kern="1200" dirty="0"/>
        </a:p>
      </dsp:txBody>
      <dsp:txXfrm>
        <a:off x="55573" y="55573"/>
        <a:ext cx="6441582" cy="2121102"/>
      </dsp:txXfrm>
    </dsp:sp>
    <dsp:sp modelId="{B7CBFA26-BD0A-43BF-87ED-47C62D183ADA}">
      <dsp:nvSpPr>
        <dsp:cNvPr id="0" name=""/>
        <dsp:cNvSpPr/>
      </dsp:nvSpPr>
      <dsp:spPr>
        <a:xfrm>
          <a:off x="163818" y="558062"/>
          <a:ext cx="982909" cy="1562573"/>
        </a:xfrm>
        <a:prstGeom prst="roundRect">
          <a:avLst>
            <a:gd name="adj" fmla="val 105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Layout</a:t>
          </a:r>
          <a:endParaRPr lang="en-AU" sz="1800" kern="1200" dirty="0"/>
        </a:p>
      </dsp:txBody>
      <dsp:txXfrm>
        <a:off x="194046" y="588290"/>
        <a:ext cx="922453" cy="1502117"/>
      </dsp:txXfrm>
    </dsp:sp>
    <dsp:sp modelId="{3BC7D628-578E-43D5-B752-C4283DFC27FF}">
      <dsp:nvSpPr>
        <dsp:cNvPr id="0" name=""/>
        <dsp:cNvSpPr/>
      </dsp:nvSpPr>
      <dsp:spPr>
        <a:xfrm>
          <a:off x="1310545" y="558062"/>
          <a:ext cx="5078364" cy="1562573"/>
        </a:xfrm>
        <a:prstGeom prst="roundRect">
          <a:avLst>
            <a:gd name="adj" fmla="val 10500"/>
          </a:avLst>
        </a:prstGeom>
        <a:solidFill>
          <a:schemeClr val="lt1">
            <a:hueOff val="0"/>
            <a:satOff val="0"/>
            <a:lumOff val="0"/>
            <a:alphaOff val="0"/>
          </a:schemeClr>
        </a:solidFill>
        <a:ln w="38100" cap="flat" cmpd="sng" algn="ctr">
          <a:solidFill>
            <a:schemeClr val="accent3">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992234" numCol="1" spcCol="1270" anchor="t" anchorCtr="0">
          <a:noAutofit/>
        </a:bodyPr>
        <a:lstStyle/>
        <a:p>
          <a:pPr lvl="0" algn="l" defTabSz="933450">
            <a:lnSpc>
              <a:spcPct val="90000"/>
            </a:lnSpc>
            <a:spcBef>
              <a:spcPct val="0"/>
            </a:spcBef>
            <a:spcAft>
              <a:spcPct val="35000"/>
            </a:spcAft>
          </a:pPr>
          <a:r>
            <a:rPr lang="en-AU" sz="2100" kern="1200" dirty="0" smtClean="0"/>
            <a:t>Information</a:t>
          </a:r>
          <a:endParaRPr lang="en-AU" sz="2100" kern="1200" dirty="0"/>
        </a:p>
      </dsp:txBody>
      <dsp:txXfrm>
        <a:off x="1358600" y="606117"/>
        <a:ext cx="4982254" cy="1466463"/>
      </dsp:txXfrm>
    </dsp:sp>
    <dsp:sp modelId="{B55C6653-B5CD-4245-B802-7BD7A5381456}">
      <dsp:nvSpPr>
        <dsp:cNvPr id="0" name=""/>
        <dsp:cNvSpPr/>
      </dsp:nvSpPr>
      <dsp:spPr>
        <a:xfrm>
          <a:off x="1437504" y="1261220"/>
          <a:ext cx="1585377" cy="703158"/>
        </a:xfrm>
        <a:prstGeom prst="roundRect">
          <a:avLst>
            <a:gd name="adj" fmla="val 105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AU" sz="1400" kern="1200" dirty="0" smtClean="0"/>
            <a:t>Purpose + </a:t>
          </a:r>
        </a:p>
        <a:p>
          <a:pPr lvl="0" algn="ctr" defTabSz="622300">
            <a:lnSpc>
              <a:spcPct val="90000"/>
            </a:lnSpc>
            <a:spcBef>
              <a:spcPct val="0"/>
            </a:spcBef>
            <a:spcAft>
              <a:spcPct val="35000"/>
            </a:spcAft>
          </a:pPr>
          <a:r>
            <a:rPr lang="en-AU" sz="1400" kern="1200" dirty="0" smtClean="0"/>
            <a:t>Audience</a:t>
          </a:r>
          <a:endParaRPr lang="en-AU" sz="1400" kern="1200" dirty="0"/>
        </a:p>
      </dsp:txBody>
      <dsp:txXfrm>
        <a:off x="1459129" y="1282845"/>
        <a:ext cx="1542127" cy="659908"/>
      </dsp:txXfrm>
    </dsp:sp>
    <dsp:sp modelId="{980E7578-25A4-424C-AF63-E4B15712026A}">
      <dsp:nvSpPr>
        <dsp:cNvPr id="0" name=""/>
        <dsp:cNvSpPr/>
      </dsp:nvSpPr>
      <dsp:spPr>
        <a:xfrm>
          <a:off x="3055181" y="1261220"/>
          <a:ext cx="1585377" cy="703158"/>
        </a:xfrm>
        <a:prstGeom prst="roundRect">
          <a:avLst>
            <a:gd name="adj" fmla="val 105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Report Type</a:t>
          </a:r>
          <a:endParaRPr lang="en-AU" sz="1800" kern="1200" dirty="0"/>
        </a:p>
      </dsp:txBody>
      <dsp:txXfrm>
        <a:off x="3076806" y="1282845"/>
        <a:ext cx="1542127" cy="659908"/>
      </dsp:txXfrm>
    </dsp:sp>
    <dsp:sp modelId="{3AA3D9DE-336C-4FD3-96F9-B72540AE8628}">
      <dsp:nvSpPr>
        <dsp:cNvPr id="0" name=""/>
        <dsp:cNvSpPr/>
      </dsp:nvSpPr>
      <dsp:spPr>
        <a:xfrm>
          <a:off x="4672858" y="1261220"/>
          <a:ext cx="1585377" cy="703158"/>
        </a:xfrm>
        <a:prstGeom prst="roundRect">
          <a:avLst>
            <a:gd name="adj" fmla="val 10500"/>
          </a:avLst>
        </a:prstGeom>
        <a:solidFill>
          <a:schemeClr val="accent3">
            <a:alpha val="90000"/>
            <a:tint val="4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Supporting Information</a:t>
          </a:r>
          <a:endParaRPr lang="en-AU" sz="1800" kern="1200" dirty="0"/>
        </a:p>
      </dsp:txBody>
      <dsp:txXfrm>
        <a:off x="4694483" y="1282845"/>
        <a:ext cx="1542127" cy="6599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9126C1-F137-44D4-B4E0-F06FB4DD8E1A}">
      <dsp:nvSpPr>
        <dsp:cNvPr id="0" name=""/>
        <dsp:cNvSpPr/>
      </dsp:nvSpPr>
      <dsp:spPr>
        <a:xfrm>
          <a:off x="1870" y="128744"/>
          <a:ext cx="1876556" cy="750622"/>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4676" tIns="37338" rIns="18669" bIns="37338" numCol="1" spcCol="1270" anchor="ctr" anchorCtr="0">
          <a:noAutofit/>
        </a:bodyPr>
        <a:lstStyle/>
        <a:p>
          <a:pPr lvl="0" algn="ctr" defTabSz="622300">
            <a:lnSpc>
              <a:spcPct val="90000"/>
            </a:lnSpc>
            <a:spcBef>
              <a:spcPct val="0"/>
            </a:spcBef>
            <a:spcAft>
              <a:spcPct val="35000"/>
            </a:spcAft>
          </a:pPr>
          <a:r>
            <a:rPr lang="en-AU" sz="1400" kern="1200" smtClean="0"/>
            <a:t>Acknowledge Need</a:t>
          </a:r>
          <a:endParaRPr lang="en-AU" sz="1400" kern="1200" dirty="0"/>
        </a:p>
      </dsp:txBody>
      <dsp:txXfrm>
        <a:off x="1870" y="128744"/>
        <a:ext cx="1688901" cy="750622"/>
      </dsp:txXfrm>
    </dsp:sp>
    <dsp:sp modelId="{79CEDBD7-91E2-47D9-8884-495CD0E7F8FF}">
      <dsp:nvSpPr>
        <dsp:cNvPr id="0" name=""/>
        <dsp:cNvSpPr/>
      </dsp:nvSpPr>
      <dsp:spPr>
        <a:xfrm>
          <a:off x="1503115" y="128744"/>
          <a:ext cx="1876556" cy="750622"/>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n-AU" sz="1400" kern="1200" smtClean="0"/>
            <a:t>Define Requirements</a:t>
          </a:r>
          <a:endParaRPr lang="en-AU" sz="1400" kern="1200" dirty="0"/>
        </a:p>
      </dsp:txBody>
      <dsp:txXfrm>
        <a:off x="1878426" y="128744"/>
        <a:ext cx="1125934" cy="750622"/>
      </dsp:txXfrm>
    </dsp:sp>
    <dsp:sp modelId="{9C212FEC-5B53-4BED-A1F5-C30F54E5656A}">
      <dsp:nvSpPr>
        <dsp:cNvPr id="0" name=""/>
        <dsp:cNvSpPr/>
      </dsp:nvSpPr>
      <dsp:spPr>
        <a:xfrm>
          <a:off x="3004360" y="128744"/>
          <a:ext cx="1876556" cy="750622"/>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n-AU" sz="1400" kern="1200" smtClean="0"/>
            <a:t>Define Specifications</a:t>
          </a:r>
          <a:endParaRPr lang="en-AU" sz="1400" kern="1200" dirty="0"/>
        </a:p>
      </dsp:txBody>
      <dsp:txXfrm>
        <a:off x="3379671" y="128744"/>
        <a:ext cx="1125934" cy="750622"/>
      </dsp:txXfrm>
    </dsp:sp>
    <dsp:sp modelId="{80542D1F-3F3E-49F6-9BE8-E8C613DDCBB7}">
      <dsp:nvSpPr>
        <dsp:cNvPr id="0" name=""/>
        <dsp:cNvSpPr/>
      </dsp:nvSpPr>
      <dsp:spPr>
        <a:xfrm>
          <a:off x="4505605" y="128744"/>
          <a:ext cx="1876556" cy="750622"/>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37338" rIns="18669" bIns="37338" numCol="1" spcCol="1270" anchor="ctr" anchorCtr="0">
          <a:noAutofit/>
        </a:bodyPr>
        <a:lstStyle/>
        <a:p>
          <a:pPr lvl="0" algn="ctr" defTabSz="622300">
            <a:lnSpc>
              <a:spcPct val="90000"/>
            </a:lnSpc>
            <a:spcBef>
              <a:spcPct val="0"/>
            </a:spcBef>
            <a:spcAft>
              <a:spcPct val="35000"/>
            </a:spcAft>
          </a:pPr>
          <a:r>
            <a:rPr lang="en-AU" sz="1400" kern="1200" smtClean="0"/>
            <a:t>Design Solution</a:t>
          </a:r>
          <a:endParaRPr lang="en-AU" sz="1400" kern="1200" dirty="0"/>
        </a:p>
      </dsp:txBody>
      <dsp:txXfrm>
        <a:off x="4880916" y="128744"/>
        <a:ext cx="1125934" cy="7506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9126C1-F137-44D4-B4E0-F06FB4DD8E1A}">
      <dsp:nvSpPr>
        <dsp:cNvPr id="0" name=""/>
        <dsp:cNvSpPr/>
      </dsp:nvSpPr>
      <dsp:spPr>
        <a:xfrm>
          <a:off x="0" y="88497"/>
          <a:ext cx="1897773" cy="759109"/>
        </a:xfrm>
        <a:prstGeom prst="homePlat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64008" rIns="32004" bIns="64008" numCol="1" spcCol="1270" anchor="ctr" anchorCtr="0">
          <a:noAutofit/>
        </a:bodyPr>
        <a:lstStyle/>
        <a:p>
          <a:pPr lvl="0" algn="ctr" defTabSz="1066800">
            <a:lnSpc>
              <a:spcPct val="90000"/>
            </a:lnSpc>
            <a:spcBef>
              <a:spcPct val="0"/>
            </a:spcBef>
            <a:spcAft>
              <a:spcPct val="35000"/>
            </a:spcAft>
          </a:pPr>
          <a:r>
            <a:rPr lang="en-AU" sz="2400" kern="1200" smtClean="0"/>
            <a:t>Test</a:t>
          </a:r>
          <a:endParaRPr lang="en-AU" sz="2400" kern="1200" dirty="0"/>
        </a:p>
      </dsp:txBody>
      <dsp:txXfrm>
        <a:off x="0" y="88497"/>
        <a:ext cx="1707996" cy="759109"/>
      </dsp:txXfrm>
    </dsp:sp>
    <dsp:sp modelId="{70EB85F2-8AE2-4E4C-A87D-DEA43777B5D8}">
      <dsp:nvSpPr>
        <dsp:cNvPr id="0" name=""/>
        <dsp:cNvSpPr/>
      </dsp:nvSpPr>
      <dsp:spPr>
        <a:xfrm>
          <a:off x="1520110" y="88497"/>
          <a:ext cx="1897773" cy="759109"/>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en-AU" sz="2400" kern="1200" smtClean="0"/>
            <a:t>Train</a:t>
          </a:r>
          <a:endParaRPr lang="en-AU" sz="2400" kern="1200" dirty="0"/>
        </a:p>
      </dsp:txBody>
      <dsp:txXfrm>
        <a:off x="1899665" y="88497"/>
        <a:ext cx="1138664" cy="759109"/>
      </dsp:txXfrm>
    </dsp:sp>
    <dsp:sp modelId="{DC456550-5D98-48F2-BBB8-3C334F774719}">
      <dsp:nvSpPr>
        <dsp:cNvPr id="0" name=""/>
        <dsp:cNvSpPr/>
      </dsp:nvSpPr>
      <dsp:spPr>
        <a:xfrm>
          <a:off x="3038328" y="88497"/>
          <a:ext cx="1897773" cy="759109"/>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en-AU" sz="2400" kern="1200" smtClean="0"/>
            <a:t>Support</a:t>
          </a:r>
          <a:endParaRPr lang="en-AU" sz="2400" kern="1200" dirty="0"/>
        </a:p>
      </dsp:txBody>
      <dsp:txXfrm>
        <a:off x="3417883" y="88497"/>
        <a:ext cx="1138664" cy="759109"/>
      </dsp:txXfrm>
    </dsp:sp>
    <dsp:sp modelId="{3906D79D-7920-4FC8-A72E-D9E7083654D6}">
      <dsp:nvSpPr>
        <dsp:cNvPr id="0" name=""/>
        <dsp:cNvSpPr/>
      </dsp:nvSpPr>
      <dsp:spPr>
        <a:xfrm>
          <a:off x="4556547" y="88497"/>
          <a:ext cx="1897773" cy="759109"/>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64008" rIns="32004" bIns="64008" numCol="1" spcCol="1270" anchor="ctr" anchorCtr="0">
          <a:noAutofit/>
        </a:bodyPr>
        <a:lstStyle/>
        <a:p>
          <a:pPr lvl="0" algn="ctr" defTabSz="1066800">
            <a:lnSpc>
              <a:spcPct val="90000"/>
            </a:lnSpc>
            <a:spcBef>
              <a:spcPct val="0"/>
            </a:spcBef>
            <a:spcAft>
              <a:spcPct val="35000"/>
            </a:spcAft>
          </a:pPr>
          <a:r>
            <a:rPr lang="en-AU" sz="2400" kern="1200" dirty="0" smtClean="0"/>
            <a:t>Refine</a:t>
          </a:r>
          <a:endParaRPr lang="en-AU" sz="2400" kern="1200" dirty="0"/>
        </a:p>
      </dsp:txBody>
      <dsp:txXfrm>
        <a:off x="4936102" y="88497"/>
        <a:ext cx="1138664" cy="7591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B9190-9EE2-41E5-8990-2AC1A469941A}">
      <dsp:nvSpPr>
        <dsp:cNvPr id="0" name=""/>
        <dsp:cNvSpPr/>
      </dsp:nvSpPr>
      <dsp:spPr>
        <a:xfrm>
          <a:off x="0" y="0"/>
          <a:ext cx="8125691" cy="1219200"/>
        </a:xfrm>
        <a:prstGeom prst="rect">
          <a:avLst/>
        </a:prstGeom>
        <a:solidFill>
          <a:schemeClr val="accent3">
            <a:shade val="90000"/>
            <a:hueOff val="0"/>
            <a:satOff val="0"/>
            <a:lumOff val="0"/>
            <a:alphaOff val="0"/>
          </a:schemeClr>
        </a:solidFill>
        <a:ln>
          <a:noFill/>
        </a:ln>
        <a:effectLst/>
        <a:scene3d>
          <a:camera prst="orthographicFront"/>
          <a:lightRig rig="chilly" dir="t"/>
        </a:scene3d>
        <a:sp3d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AU" sz="3400" kern="1200" dirty="0" smtClean="0"/>
            <a:t>Project Server 2010 and SharePoint Server </a:t>
          </a:r>
          <a:br>
            <a:rPr lang="en-AU" sz="3400" kern="1200" dirty="0" smtClean="0"/>
          </a:br>
          <a:r>
            <a:rPr lang="en-AU" sz="3400" kern="1200" dirty="0" smtClean="0"/>
            <a:t>Business Intelligence (BI) and Reporting </a:t>
          </a:r>
          <a:endParaRPr lang="en-AU" sz="3400" kern="1200" dirty="0"/>
        </a:p>
      </dsp:txBody>
      <dsp:txXfrm>
        <a:off x="0" y="0"/>
        <a:ext cx="8125691" cy="1219200"/>
      </dsp:txXfrm>
    </dsp:sp>
    <dsp:sp modelId="{4CB7E865-2FFC-4BA3-839B-E4358CF3B58D}">
      <dsp:nvSpPr>
        <dsp:cNvPr id="0" name=""/>
        <dsp:cNvSpPr/>
      </dsp:nvSpPr>
      <dsp:spPr>
        <a:xfrm>
          <a:off x="3967" y="1219200"/>
          <a:ext cx="1352959" cy="2560320"/>
        </a:xfrm>
        <a:prstGeom prst="rect">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Online Views</a:t>
          </a:r>
          <a:endParaRPr lang="en-AU" sz="1800" kern="1200" dirty="0"/>
        </a:p>
      </dsp:txBody>
      <dsp:txXfrm>
        <a:off x="3967" y="1219200"/>
        <a:ext cx="1352959" cy="2560320"/>
      </dsp:txXfrm>
    </dsp:sp>
    <dsp:sp modelId="{1EFD1486-D1CD-4F2D-BBB7-E898E84B3F22}">
      <dsp:nvSpPr>
        <dsp:cNvPr id="0" name=""/>
        <dsp:cNvSpPr/>
      </dsp:nvSpPr>
      <dsp:spPr>
        <a:xfrm>
          <a:off x="1356926" y="1219200"/>
          <a:ext cx="1352959" cy="2560320"/>
        </a:xfrm>
        <a:prstGeom prst="rect">
          <a:avLst/>
        </a:prstGeom>
        <a:solidFill>
          <a:schemeClr val="accent3">
            <a:hueOff val="2560745"/>
            <a:satOff val="5096"/>
            <a:lumOff val="275"/>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Excel Services</a:t>
          </a:r>
          <a:endParaRPr lang="en-AU" sz="1800" kern="1200" dirty="0"/>
        </a:p>
      </dsp:txBody>
      <dsp:txXfrm>
        <a:off x="1356926" y="1219200"/>
        <a:ext cx="1352959" cy="2560320"/>
      </dsp:txXfrm>
    </dsp:sp>
    <dsp:sp modelId="{290E6467-F518-48E3-B420-3DED68D0531F}">
      <dsp:nvSpPr>
        <dsp:cNvPr id="0" name=""/>
        <dsp:cNvSpPr/>
      </dsp:nvSpPr>
      <dsp:spPr>
        <a:xfrm>
          <a:off x="2709886" y="1219200"/>
          <a:ext cx="1352959" cy="2560320"/>
        </a:xfrm>
        <a:prstGeom prst="rect">
          <a:avLst/>
        </a:prstGeom>
        <a:solidFill>
          <a:schemeClr val="accent3">
            <a:hueOff val="5121490"/>
            <a:satOff val="10192"/>
            <a:lumOff val="549"/>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Performance Point </a:t>
          </a:r>
          <a:endParaRPr lang="en-AU" sz="1800" kern="1200" dirty="0"/>
        </a:p>
      </dsp:txBody>
      <dsp:txXfrm>
        <a:off x="2709886" y="1219200"/>
        <a:ext cx="1352959" cy="2560320"/>
      </dsp:txXfrm>
    </dsp:sp>
    <dsp:sp modelId="{8B6961ED-8037-452D-AF15-8A8A5A01A8AC}">
      <dsp:nvSpPr>
        <dsp:cNvPr id="0" name=""/>
        <dsp:cNvSpPr/>
      </dsp:nvSpPr>
      <dsp:spPr>
        <a:xfrm>
          <a:off x="4062845" y="1219200"/>
          <a:ext cx="1352959" cy="2560320"/>
        </a:xfrm>
        <a:prstGeom prst="rect">
          <a:avLst/>
        </a:prstGeom>
        <a:solidFill>
          <a:schemeClr val="accent3">
            <a:hueOff val="7682236"/>
            <a:satOff val="15289"/>
            <a:lumOff val="824"/>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Visio Services</a:t>
          </a:r>
          <a:endParaRPr lang="en-AU" sz="1800" kern="1200" dirty="0"/>
        </a:p>
      </dsp:txBody>
      <dsp:txXfrm>
        <a:off x="4062845" y="1219200"/>
        <a:ext cx="1352959" cy="2560320"/>
      </dsp:txXfrm>
    </dsp:sp>
    <dsp:sp modelId="{45CEFF5D-E769-4C4B-82E2-9F6F7009977B}">
      <dsp:nvSpPr>
        <dsp:cNvPr id="0" name=""/>
        <dsp:cNvSpPr/>
      </dsp:nvSpPr>
      <dsp:spPr>
        <a:xfrm>
          <a:off x="5415804" y="1219200"/>
          <a:ext cx="1352959" cy="2560320"/>
        </a:xfrm>
        <a:prstGeom prst="rect">
          <a:avLst/>
        </a:prstGeom>
        <a:solidFill>
          <a:schemeClr val="accent3">
            <a:hueOff val="10242980"/>
            <a:satOff val="20385"/>
            <a:lumOff val="1098"/>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smtClean="0"/>
            <a:t>Reporting Services</a:t>
          </a:r>
          <a:endParaRPr lang="en-AU" sz="1800" kern="1200" dirty="0"/>
        </a:p>
      </dsp:txBody>
      <dsp:txXfrm>
        <a:off x="5415804" y="1219200"/>
        <a:ext cx="1352959" cy="2560320"/>
      </dsp:txXfrm>
    </dsp:sp>
    <dsp:sp modelId="{E82C926B-08C9-4F0B-89E6-5037527BF087}">
      <dsp:nvSpPr>
        <dsp:cNvPr id="0" name=""/>
        <dsp:cNvSpPr/>
      </dsp:nvSpPr>
      <dsp:spPr>
        <a:xfrm>
          <a:off x="6768764" y="1219200"/>
          <a:ext cx="1352959" cy="2560320"/>
        </a:xfrm>
        <a:prstGeom prst="rect">
          <a:avLst/>
        </a:prstGeom>
        <a:solidFill>
          <a:schemeClr val="accent3">
            <a:hueOff val="12803725"/>
            <a:satOff val="25481"/>
            <a:lumOff val="1373"/>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smtClean="0"/>
            <a:t>Power Pivot </a:t>
          </a:r>
          <a:endParaRPr lang="en-AU" sz="1800" kern="1200" dirty="0"/>
        </a:p>
      </dsp:txBody>
      <dsp:txXfrm>
        <a:off x="6768764" y="1219200"/>
        <a:ext cx="1352959" cy="2560320"/>
      </dsp:txXfrm>
    </dsp:sp>
    <dsp:sp modelId="{7EBAEB64-50B8-408C-BBC7-BE5D89D73C37}">
      <dsp:nvSpPr>
        <dsp:cNvPr id="0" name=""/>
        <dsp:cNvSpPr/>
      </dsp:nvSpPr>
      <dsp:spPr>
        <a:xfrm>
          <a:off x="0" y="3779520"/>
          <a:ext cx="8125691" cy="284480"/>
        </a:xfrm>
        <a:prstGeom prst="rect">
          <a:avLst/>
        </a:prstGeom>
        <a:solidFill>
          <a:schemeClr val="accent3">
            <a:shade val="90000"/>
            <a:hueOff val="0"/>
            <a:satOff val="0"/>
            <a:lumOff val="0"/>
            <a:alphaOff val="0"/>
          </a:schemeClr>
        </a:solidFill>
        <a:ln>
          <a:noFill/>
        </a:ln>
        <a:effectLst/>
        <a:scene3d>
          <a:camera prst="orthographicFront"/>
          <a:lightRig rig="chilly" dir="t"/>
        </a:scene3d>
        <a:sp3d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8116F5-67A1-4D19-B979-3E5C9A91088C}">
      <dsp:nvSpPr>
        <dsp:cNvPr id="0" name=""/>
        <dsp:cNvSpPr/>
      </dsp:nvSpPr>
      <dsp:spPr>
        <a:xfrm>
          <a:off x="2277777" y="2780029"/>
          <a:ext cx="1986926" cy="1713076"/>
        </a:xfrm>
        <a:prstGeom prst="hexagon">
          <a:avLst>
            <a:gd name="adj" fmla="val 25000"/>
            <a:gd name="vf" fmla="val 11547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p3d extrusionH="152250" prstMaterial="matte">
          <a:bevelT w="165100" prst="coolSlant"/>
        </a:sp3d>
      </dsp:spPr>
      <dsp:style>
        <a:lnRef idx="1">
          <a:scrgbClr r="0" g="0" b="0"/>
        </a:lnRef>
        <a:fillRef idx="1">
          <a:scrgbClr r="0" g="0" b="0"/>
        </a:fillRef>
        <a:effectRef idx="2">
          <a:scrgbClr r="0" g="0" b="0"/>
        </a:effectRef>
        <a:fontRef idx="minor">
          <a:schemeClr val="lt1"/>
        </a:fontRef>
      </dsp:style>
      <dsp:txBody>
        <a:bodyPr spcFirstLastPara="0" vert="horz" wrap="square" lIns="0" tIns="25400" rIns="0" bIns="25400" numCol="1" spcCol="1270" anchor="ctr" anchorCtr="0">
          <a:noAutofit/>
          <a:sp3d extrusionH="28000" prstMaterial="matte"/>
        </a:bodyPr>
        <a:lstStyle/>
        <a:p>
          <a:pPr lvl="0" algn="ctr" defTabSz="889000">
            <a:lnSpc>
              <a:spcPct val="90000"/>
            </a:lnSpc>
            <a:spcBef>
              <a:spcPct val="0"/>
            </a:spcBef>
            <a:spcAft>
              <a:spcPct val="35000"/>
            </a:spcAft>
          </a:pPr>
          <a:r>
            <a:rPr lang="en-AU" sz="2000" kern="1200" dirty="0" smtClean="0"/>
            <a:t>Performance Point Services</a:t>
          </a:r>
          <a:endParaRPr lang="en-AU" sz="2000" kern="1200" dirty="0"/>
        </a:p>
      </dsp:txBody>
      <dsp:txXfrm>
        <a:off x="2586110" y="3045866"/>
        <a:ext cx="1370260" cy="1181402"/>
      </dsp:txXfrm>
    </dsp:sp>
    <dsp:sp modelId="{60AD7B1C-698F-427B-B7DE-3BD257EB6362}">
      <dsp:nvSpPr>
        <dsp:cNvPr id="0" name=""/>
        <dsp:cNvSpPr/>
      </dsp:nvSpPr>
      <dsp:spPr>
        <a:xfrm>
          <a:off x="2329394" y="3569174"/>
          <a:ext cx="232633" cy="200500"/>
        </a:xfrm>
        <a:prstGeom prst="hexagon">
          <a:avLst>
            <a:gd name="adj" fmla="val 25000"/>
            <a:gd name="vf" fmla="val 115470"/>
          </a:avLst>
        </a:prstGeom>
        <a:solidFill>
          <a:schemeClr val="l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sp>
    <dsp:sp modelId="{44B2AF0E-72B7-478A-ACF9-23CD5D5E1888}">
      <dsp:nvSpPr>
        <dsp:cNvPr id="0" name=""/>
        <dsp:cNvSpPr/>
      </dsp:nvSpPr>
      <dsp:spPr>
        <a:xfrm>
          <a:off x="579344" y="1892757"/>
          <a:ext cx="1986926" cy="1713076"/>
        </a:xfrm>
        <a:prstGeom prst="hexagon">
          <a:avLst>
            <a:gd name="adj" fmla="val 25000"/>
            <a:gd name="vf" fmla="val 1154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6000" r="-16000"/>
          </a:stretch>
        </a:blip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sp>
    <dsp:sp modelId="{274EAEE0-8AAD-4B34-BEDA-3A6F3E70207F}">
      <dsp:nvSpPr>
        <dsp:cNvPr id="0" name=""/>
        <dsp:cNvSpPr/>
      </dsp:nvSpPr>
      <dsp:spPr>
        <a:xfrm>
          <a:off x="1932009" y="3379536"/>
          <a:ext cx="232633" cy="200500"/>
        </a:xfrm>
        <a:prstGeom prst="hexagon">
          <a:avLst>
            <a:gd name="adj" fmla="val 25000"/>
            <a:gd name="vf" fmla="val 115470"/>
          </a:avLst>
        </a:prstGeom>
        <a:solidFill>
          <a:schemeClr val="l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sp>
    <dsp:sp modelId="{39160D88-8DAE-4C8A-83AD-A0502BB67785}">
      <dsp:nvSpPr>
        <dsp:cNvPr id="0" name=""/>
        <dsp:cNvSpPr/>
      </dsp:nvSpPr>
      <dsp:spPr>
        <a:xfrm>
          <a:off x="3970553" y="1872390"/>
          <a:ext cx="1986926" cy="1713076"/>
        </a:xfrm>
        <a:prstGeom prst="hexagon">
          <a:avLst>
            <a:gd name="adj" fmla="val 25000"/>
            <a:gd name="vf" fmla="val 11547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p3d extrusionH="152250" prstMaterial="matte">
          <a:bevelT w="165100" prst="coolSlant"/>
        </a:sp3d>
      </dsp:spPr>
      <dsp:style>
        <a:lnRef idx="1">
          <a:scrgbClr r="0" g="0" b="0"/>
        </a:lnRef>
        <a:fillRef idx="1">
          <a:scrgbClr r="0" g="0" b="0"/>
        </a:fillRef>
        <a:effectRef idx="2">
          <a:scrgbClr r="0" g="0" b="0"/>
        </a:effectRef>
        <a:fontRef idx="minor">
          <a:schemeClr val="lt1"/>
        </a:fontRef>
      </dsp:style>
      <dsp:txBody>
        <a:bodyPr spcFirstLastPara="0" vert="horz" wrap="square" lIns="0" tIns="25400" rIns="0" bIns="25400" numCol="1" spcCol="1270" anchor="ctr" anchorCtr="0">
          <a:noAutofit/>
          <a:sp3d extrusionH="28000" prstMaterial="matte"/>
        </a:bodyPr>
        <a:lstStyle/>
        <a:p>
          <a:pPr lvl="0" algn="ctr" defTabSz="889000">
            <a:lnSpc>
              <a:spcPct val="90000"/>
            </a:lnSpc>
            <a:spcBef>
              <a:spcPct val="0"/>
            </a:spcBef>
            <a:spcAft>
              <a:spcPct val="35000"/>
            </a:spcAft>
          </a:pPr>
          <a:r>
            <a:rPr lang="en-AU" sz="2000" kern="1200" dirty="0" smtClean="0"/>
            <a:t>Reporting Services</a:t>
          </a:r>
          <a:endParaRPr lang="en-AU" sz="2000" kern="1200" dirty="0"/>
        </a:p>
      </dsp:txBody>
      <dsp:txXfrm>
        <a:off x="4278886" y="2138227"/>
        <a:ext cx="1370260" cy="1181402"/>
      </dsp:txXfrm>
    </dsp:sp>
    <dsp:sp modelId="{B7B8FF95-FC96-4FF9-B3A1-9C79633B6DEF}">
      <dsp:nvSpPr>
        <dsp:cNvPr id="0" name=""/>
        <dsp:cNvSpPr/>
      </dsp:nvSpPr>
      <dsp:spPr>
        <a:xfrm>
          <a:off x="5328875" y="3357359"/>
          <a:ext cx="232633" cy="200500"/>
        </a:xfrm>
        <a:prstGeom prst="hexagon">
          <a:avLst>
            <a:gd name="adj" fmla="val 25000"/>
            <a:gd name="vf" fmla="val 115470"/>
          </a:avLst>
        </a:prstGeom>
        <a:solidFill>
          <a:schemeClr val="l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sp>
    <dsp:sp modelId="{45140BBC-C01B-4035-A74A-80A09BC2A484}">
      <dsp:nvSpPr>
        <dsp:cNvPr id="0" name=""/>
        <dsp:cNvSpPr/>
      </dsp:nvSpPr>
      <dsp:spPr>
        <a:xfrm>
          <a:off x="5663329" y="2812886"/>
          <a:ext cx="1986926" cy="1713076"/>
        </a:xfrm>
        <a:prstGeom prst="hexagon">
          <a:avLst>
            <a:gd name="adj" fmla="val 25000"/>
            <a:gd name="vf" fmla="val 1154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34000" r="-34000"/>
          </a:stretch>
        </a:blip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sp>
    <dsp:sp modelId="{E3FB27EA-99AD-4E2A-A80C-61EEE9167891}">
      <dsp:nvSpPr>
        <dsp:cNvPr id="0" name=""/>
        <dsp:cNvSpPr/>
      </dsp:nvSpPr>
      <dsp:spPr>
        <a:xfrm>
          <a:off x="5714947" y="3569174"/>
          <a:ext cx="232633" cy="200500"/>
        </a:xfrm>
        <a:prstGeom prst="hexagon">
          <a:avLst>
            <a:gd name="adj" fmla="val 25000"/>
            <a:gd name="vf" fmla="val 115470"/>
          </a:avLst>
        </a:prstGeom>
        <a:solidFill>
          <a:schemeClr val="l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sp>
    <dsp:sp modelId="{E880995D-9C32-44E3-A7D6-009BAA212B74}">
      <dsp:nvSpPr>
        <dsp:cNvPr id="0" name=""/>
        <dsp:cNvSpPr/>
      </dsp:nvSpPr>
      <dsp:spPr>
        <a:xfrm>
          <a:off x="2277777" y="935969"/>
          <a:ext cx="1986926" cy="1713076"/>
        </a:xfrm>
        <a:prstGeom prst="hexagon">
          <a:avLst>
            <a:gd name="adj" fmla="val 25000"/>
            <a:gd name="vf" fmla="val 115470"/>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p3d extrusionH="152250" prstMaterial="matte">
          <a:bevelT w="165100" prst="coolSlant"/>
        </a:sp3d>
      </dsp:spPr>
      <dsp:style>
        <a:lnRef idx="1">
          <a:scrgbClr r="0" g="0" b="0"/>
        </a:lnRef>
        <a:fillRef idx="1">
          <a:scrgbClr r="0" g="0" b="0"/>
        </a:fillRef>
        <a:effectRef idx="2">
          <a:scrgbClr r="0" g="0" b="0"/>
        </a:effectRef>
        <a:fontRef idx="minor">
          <a:schemeClr val="lt1"/>
        </a:fontRef>
      </dsp:style>
      <dsp:txBody>
        <a:bodyPr spcFirstLastPara="0" vert="horz" wrap="square" lIns="0" tIns="25400" rIns="0" bIns="25400" numCol="1" spcCol="1270" anchor="ctr" anchorCtr="0">
          <a:noAutofit/>
          <a:sp3d extrusionH="28000" prstMaterial="matte"/>
        </a:bodyPr>
        <a:lstStyle/>
        <a:p>
          <a:pPr lvl="0" algn="ctr" defTabSz="889000">
            <a:lnSpc>
              <a:spcPct val="90000"/>
            </a:lnSpc>
            <a:spcBef>
              <a:spcPct val="0"/>
            </a:spcBef>
            <a:spcAft>
              <a:spcPct val="35000"/>
            </a:spcAft>
          </a:pPr>
          <a:r>
            <a:rPr lang="en-AU" sz="2000" kern="1200" dirty="0" smtClean="0"/>
            <a:t>Excel </a:t>
          </a:r>
        </a:p>
        <a:p>
          <a:pPr lvl="0" algn="ctr" defTabSz="889000">
            <a:lnSpc>
              <a:spcPct val="90000"/>
            </a:lnSpc>
            <a:spcBef>
              <a:spcPct val="0"/>
            </a:spcBef>
            <a:spcAft>
              <a:spcPct val="35000"/>
            </a:spcAft>
          </a:pPr>
          <a:r>
            <a:rPr lang="en-AU" sz="2000" kern="1200" dirty="0" smtClean="0"/>
            <a:t>Services</a:t>
          </a:r>
          <a:endParaRPr lang="en-AU" sz="2000" kern="1200" dirty="0"/>
        </a:p>
      </dsp:txBody>
      <dsp:txXfrm>
        <a:off x="2586110" y="1201806"/>
        <a:ext cx="1370260" cy="1181402"/>
      </dsp:txXfrm>
    </dsp:sp>
    <dsp:sp modelId="{5E5EE404-47B6-4B1E-8384-2BDCFCA29695}">
      <dsp:nvSpPr>
        <dsp:cNvPr id="0" name=""/>
        <dsp:cNvSpPr/>
      </dsp:nvSpPr>
      <dsp:spPr>
        <a:xfrm>
          <a:off x="3624785" y="973082"/>
          <a:ext cx="232633" cy="200500"/>
        </a:xfrm>
        <a:prstGeom prst="hexagon">
          <a:avLst>
            <a:gd name="adj" fmla="val 25000"/>
            <a:gd name="vf" fmla="val 115470"/>
          </a:avLst>
        </a:prstGeom>
        <a:solidFill>
          <a:schemeClr val="l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sp>
    <dsp:sp modelId="{1CCA4B80-2A06-4BE6-870A-F1925BEE58E9}">
      <dsp:nvSpPr>
        <dsp:cNvPr id="0" name=""/>
        <dsp:cNvSpPr/>
      </dsp:nvSpPr>
      <dsp:spPr>
        <a:xfrm>
          <a:off x="3970553" y="0"/>
          <a:ext cx="1986926" cy="1713076"/>
        </a:xfrm>
        <a:prstGeom prst="hexagon">
          <a:avLst>
            <a:gd name="adj" fmla="val 25000"/>
            <a:gd name="vf" fmla="val 11547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6000" r="-16000"/>
          </a:stretch>
        </a:blip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sp>
    <dsp:sp modelId="{A7FD258B-80E2-4C35-8C91-FDF86C7D5FBD}">
      <dsp:nvSpPr>
        <dsp:cNvPr id="0" name=""/>
        <dsp:cNvSpPr/>
      </dsp:nvSpPr>
      <dsp:spPr>
        <a:xfrm>
          <a:off x="4029241" y="752215"/>
          <a:ext cx="232633" cy="200500"/>
        </a:xfrm>
        <a:prstGeom prst="hexagon">
          <a:avLst>
            <a:gd name="adj" fmla="val 25000"/>
            <a:gd name="vf" fmla="val 115470"/>
          </a:avLst>
        </a:prstGeom>
        <a:solidFill>
          <a:schemeClr val="l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2B9190-9EE2-41E5-8990-2AC1A469941A}">
      <dsp:nvSpPr>
        <dsp:cNvPr id="0" name=""/>
        <dsp:cNvSpPr/>
      </dsp:nvSpPr>
      <dsp:spPr>
        <a:xfrm>
          <a:off x="0" y="0"/>
          <a:ext cx="3035119" cy="566678"/>
        </a:xfrm>
        <a:prstGeom prst="rect">
          <a:avLst/>
        </a:prstGeom>
        <a:solidFill>
          <a:schemeClr val="accent5">
            <a:shade val="90000"/>
            <a:hueOff val="0"/>
            <a:satOff val="0"/>
            <a:lumOff val="0"/>
            <a:alphaOff val="0"/>
          </a:schemeClr>
        </a:solidFill>
        <a:ln>
          <a:noFill/>
        </a:ln>
        <a:effectLst/>
        <a:sp3d extrusionH="50600">
          <a:bevelT w="80600" h="80600" prst="relaxedInset"/>
          <a:bevelB w="80600" h="80600" prst="relaxedInset"/>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AU" sz="1600" kern="1200" dirty="0" smtClean="0">
              <a:solidFill>
                <a:schemeClr val="tx1"/>
              </a:solidFill>
            </a:rPr>
            <a:t>Project Server 2010 reporting tools</a:t>
          </a:r>
          <a:endParaRPr lang="en-AU" sz="1600" kern="1200" dirty="0">
            <a:solidFill>
              <a:schemeClr val="tx1"/>
            </a:solidFill>
          </a:endParaRPr>
        </a:p>
      </dsp:txBody>
      <dsp:txXfrm>
        <a:off x="0" y="0"/>
        <a:ext cx="3035119" cy="566678"/>
      </dsp:txXfrm>
    </dsp:sp>
    <dsp:sp modelId="{4CB7E865-2FFC-4BA3-839B-E4358CF3B58D}">
      <dsp:nvSpPr>
        <dsp:cNvPr id="0" name=""/>
        <dsp:cNvSpPr/>
      </dsp:nvSpPr>
      <dsp:spPr>
        <a:xfrm>
          <a:off x="1481" y="566678"/>
          <a:ext cx="505359" cy="1190025"/>
        </a:xfrm>
        <a:prstGeom prst="rect">
          <a:avLst/>
        </a:prstGeom>
        <a:solidFill>
          <a:schemeClr val="accent5">
            <a:hueOff val="0"/>
            <a:satOff val="0"/>
            <a:lumOff val="0"/>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n-AU" sz="600" kern="1200" smtClean="0"/>
            <a:t>Online Views</a:t>
          </a:r>
          <a:endParaRPr lang="en-AU" sz="600" kern="1200" dirty="0"/>
        </a:p>
      </dsp:txBody>
      <dsp:txXfrm>
        <a:off x="1481" y="566678"/>
        <a:ext cx="505359" cy="1190025"/>
      </dsp:txXfrm>
    </dsp:sp>
    <dsp:sp modelId="{1EFD1486-D1CD-4F2D-BBB7-E898E84B3F22}">
      <dsp:nvSpPr>
        <dsp:cNvPr id="0" name=""/>
        <dsp:cNvSpPr/>
      </dsp:nvSpPr>
      <dsp:spPr>
        <a:xfrm>
          <a:off x="506841" y="566678"/>
          <a:ext cx="505359" cy="1190025"/>
        </a:xfrm>
        <a:prstGeom prst="rect">
          <a:avLst/>
        </a:prstGeom>
        <a:solidFill>
          <a:schemeClr val="accent5">
            <a:hueOff val="2533587"/>
            <a:satOff val="-11653"/>
            <a:lumOff val="39"/>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n-AU" sz="600" kern="1200" smtClean="0"/>
            <a:t>Excel Services</a:t>
          </a:r>
          <a:endParaRPr lang="en-AU" sz="600" kern="1200" dirty="0"/>
        </a:p>
      </dsp:txBody>
      <dsp:txXfrm>
        <a:off x="506841" y="566678"/>
        <a:ext cx="505359" cy="1190025"/>
      </dsp:txXfrm>
    </dsp:sp>
    <dsp:sp modelId="{290E6467-F518-48E3-B420-3DED68D0531F}">
      <dsp:nvSpPr>
        <dsp:cNvPr id="0" name=""/>
        <dsp:cNvSpPr/>
      </dsp:nvSpPr>
      <dsp:spPr>
        <a:xfrm>
          <a:off x="1012200" y="566678"/>
          <a:ext cx="505359" cy="1190025"/>
        </a:xfrm>
        <a:prstGeom prst="rect">
          <a:avLst/>
        </a:prstGeom>
        <a:solidFill>
          <a:schemeClr val="accent5">
            <a:hueOff val="5067174"/>
            <a:satOff val="-23307"/>
            <a:lumOff val="78"/>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n-AU" sz="600" kern="1200" smtClean="0"/>
            <a:t>Performance Point </a:t>
          </a:r>
          <a:endParaRPr lang="en-AU" sz="600" kern="1200" dirty="0"/>
        </a:p>
      </dsp:txBody>
      <dsp:txXfrm>
        <a:off x="1012200" y="566678"/>
        <a:ext cx="505359" cy="1190025"/>
      </dsp:txXfrm>
    </dsp:sp>
    <dsp:sp modelId="{8B6961ED-8037-452D-AF15-8A8A5A01A8AC}">
      <dsp:nvSpPr>
        <dsp:cNvPr id="0" name=""/>
        <dsp:cNvSpPr/>
      </dsp:nvSpPr>
      <dsp:spPr>
        <a:xfrm>
          <a:off x="1517559" y="566678"/>
          <a:ext cx="505359" cy="1190025"/>
        </a:xfrm>
        <a:prstGeom prst="rect">
          <a:avLst/>
        </a:prstGeom>
        <a:solidFill>
          <a:schemeClr val="accent5">
            <a:hueOff val="7600762"/>
            <a:satOff val="-34960"/>
            <a:lumOff val="118"/>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n-AU" sz="600" kern="1200" smtClean="0"/>
            <a:t>Visio Services</a:t>
          </a:r>
          <a:endParaRPr lang="en-AU" sz="600" kern="1200" dirty="0"/>
        </a:p>
      </dsp:txBody>
      <dsp:txXfrm>
        <a:off x="1517559" y="566678"/>
        <a:ext cx="505359" cy="1190025"/>
      </dsp:txXfrm>
    </dsp:sp>
    <dsp:sp modelId="{45CEFF5D-E769-4C4B-82E2-9F6F7009977B}">
      <dsp:nvSpPr>
        <dsp:cNvPr id="0" name=""/>
        <dsp:cNvSpPr/>
      </dsp:nvSpPr>
      <dsp:spPr>
        <a:xfrm>
          <a:off x="2022918" y="566678"/>
          <a:ext cx="505359" cy="1190025"/>
        </a:xfrm>
        <a:prstGeom prst="rect">
          <a:avLst/>
        </a:prstGeom>
        <a:solidFill>
          <a:schemeClr val="accent5">
            <a:hueOff val="10134348"/>
            <a:satOff val="-46614"/>
            <a:lumOff val="157"/>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n-AU" sz="600" kern="1200" smtClean="0"/>
            <a:t>Reporting Services</a:t>
          </a:r>
          <a:endParaRPr lang="en-AU" sz="600" kern="1200" dirty="0"/>
        </a:p>
      </dsp:txBody>
      <dsp:txXfrm>
        <a:off x="2022918" y="566678"/>
        <a:ext cx="505359" cy="1190025"/>
      </dsp:txXfrm>
    </dsp:sp>
    <dsp:sp modelId="{E82C926B-08C9-4F0B-89E6-5037527BF087}">
      <dsp:nvSpPr>
        <dsp:cNvPr id="0" name=""/>
        <dsp:cNvSpPr/>
      </dsp:nvSpPr>
      <dsp:spPr>
        <a:xfrm>
          <a:off x="2528277" y="566678"/>
          <a:ext cx="505359" cy="1190025"/>
        </a:xfrm>
        <a:prstGeom prst="rect">
          <a:avLst/>
        </a:prstGeom>
        <a:solidFill>
          <a:schemeClr val="accent5">
            <a:hueOff val="12667936"/>
            <a:satOff val="-58267"/>
            <a:lumOff val="196"/>
            <a:alphaOff val="0"/>
          </a:schemeClr>
        </a:solidFill>
        <a:ln>
          <a:noFill/>
        </a:ln>
        <a:effectLst>
          <a:outerShdw blurRad="40000" dist="20000" dir="5400000" rotWithShape="0">
            <a:srgbClr val="000000">
              <a:alpha val="38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266700">
            <a:lnSpc>
              <a:spcPct val="90000"/>
            </a:lnSpc>
            <a:spcBef>
              <a:spcPct val="0"/>
            </a:spcBef>
            <a:spcAft>
              <a:spcPct val="35000"/>
            </a:spcAft>
          </a:pPr>
          <a:r>
            <a:rPr lang="en-AU" sz="600" kern="1200" smtClean="0"/>
            <a:t>Power Pivot </a:t>
          </a:r>
          <a:endParaRPr lang="en-AU" sz="600" kern="1200" dirty="0"/>
        </a:p>
      </dsp:txBody>
      <dsp:txXfrm>
        <a:off x="2528277" y="566678"/>
        <a:ext cx="505359" cy="1190025"/>
      </dsp:txXfrm>
    </dsp:sp>
    <dsp:sp modelId="{7EBAEB64-50B8-408C-BBC7-BE5D89D73C37}">
      <dsp:nvSpPr>
        <dsp:cNvPr id="0" name=""/>
        <dsp:cNvSpPr/>
      </dsp:nvSpPr>
      <dsp:spPr>
        <a:xfrm>
          <a:off x="0" y="1756703"/>
          <a:ext cx="3035119" cy="132225"/>
        </a:xfrm>
        <a:prstGeom prst="rect">
          <a:avLst/>
        </a:prstGeom>
        <a:solidFill>
          <a:schemeClr val="accent5">
            <a:shade val="90000"/>
            <a:hueOff val="0"/>
            <a:satOff val="0"/>
            <a:lumOff val="0"/>
            <a:alphaOff val="0"/>
          </a:schemeClr>
        </a:solidFill>
        <a:ln>
          <a:noFill/>
        </a:ln>
        <a:effectLst/>
        <a:sp3d extrusionH="50600">
          <a:bevelT w="80600" h="80600" prst="relaxedInset"/>
          <a:bevelB w="80600" h="80600" prst="relaxedInset"/>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5064" y="686235"/>
            <a:ext cx="4587875" cy="34280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&lt;Event Name and Date&gt;</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2:23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&lt;Event Name and Date&gt;</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2:23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&lt;Event Name and Date&gt;</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2:23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&lt;Event Name and Date&gt;</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2:23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32</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2:24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33</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Title 1"/>
          <p:cNvSpPr>
            <a:spLocks noGrp="1"/>
          </p:cNvSpPr>
          <p:nvPr>
            <p:ph type="ctrTitle"/>
          </p:nvPr>
        </p:nvSpPr>
        <p:spPr>
          <a:xfrm>
            <a:off x="1080823" y="2355850"/>
            <a:ext cx="7682177" cy="1523494"/>
          </a:xfrm>
        </p:spPr>
        <p:txBody>
          <a:bodyPr anchor="ctr" anchorCtr="0">
            <a:noAutofit/>
          </a:bodyPr>
          <a:lstStyle>
            <a:lvl1pPr algn="r">
              <a:lnSpc>
                <a:spcPct val="90000"/>
              </a:lnSpc>
              <a:defRPr sz="4000">
                <a:effectLst/>
              </a:defRPr>
            </a:lvl1pPr>
          </a:lstStyle>
          <a:p>
            <a:r>
              <a:rPr lang="en-US" smtClean="0"/>
              <a:t>Click to edit Master title style</a:t>
            </a:r>
            <a:endParaRPr lang="en-US" dirty="0"/>
          </a:p>
        </p:txBody>
      </p:sp>
      <p:pic>
        <p:nvPicPr>
          <p:cNvPr id="7" name="Picture 6" descr="VS_h_rgb_r_2.png"/>
          <p:cNvPicPr>
            <a:picLocks noChangeAspect="1"/>
          </p:cNvPicPr>
          <p:nvPr userDrawn="1"/>
        </p:nvPicPr>
        <p:blipFill>
          <a:blip r:embed="rId3"/>
          <a:stretch>
            <a:fillRect/>
          </a:stretch>
        </p:blipFill>
        <p:spPr>
          <a:xfrm>
            <a:off x="7192826" y="410497"/>
            <a:ext cx="1557079" cy="412954"/>
          </a:xfrm>
          <a:prstGeom prst="rect">
            <a:avLst/>
          </a:prstGeom>
        </p:spPr>
      </p:pic>
    </p:spTree>
    <p:extLst>
      <p:ext uri="{BB962C8B-B14F-4D97-AF65-F5344CB8AC3E}">
        <p14:creationId xmlns:p14="http://schemas.microsoft.com/office/powerpoint/2010/main" val="339891128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9200" y="3886200"/>
            <a:ext cx="6400800" cy="1752600"/>
          </a:xfrm>
        </p:spPr>
        <p:txBody>
          <a:bodyPr/>
          <a:lstStyle>
            <a:lvl1pPr marL="0" indent="0" algn="ctr">
              <a:buNone/>
              <a:defRPr sz="20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2" name="Title 1"/>
          <p:cNvSpPr>
            <a:spLocks noGrp="1"/>
          </p:cNvSpPr>
          <p:nvPr>
            <p:ph type="ctrTitle"/>
          </p:nvPr>
        </p:nvSpPr>
        <p:spPr>
          <a:xfrm>
            <a:off x="685800" y="2007890"/>
            <a:ext cx="7772400" cy="1470025"/>
          </a:xfrm>
        </p:spPr>
        <p:txBody>
          <a:bodyPr/>
          <a:lstStyle>
            <a:lvl1pPr algn="ctr">
              <a:defRPr sz="3200"/>
            </a:lvl1pPr>
          </a:lstStyle>
          <a:p>
            <a:r>
              <a:rPr lang="en-US" smtClean="0"/>
              <a:t>Click to edit Master title style</a:t>
            </a:r>
            <a:endParaRPr lang="en-US" dirty="0"/>
          </a:p>
        </p:txBody>
      </p:sp>
    </p:spTree>
    <p:extLst>
      <p:ext uri="{BB962C8B-B14F-4D97-AF65-F5344CB8AC3E}">
        <p14:creationId xmlns:p14="http://schemas.microsoft.com/office/powerpoint/2010/main" val="11879082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l="29288" r="23872"/>
          <a:stretch/>
        </p:blipFill>
        <p:spPr bwMode="auto">
          <a:xfrm>
            <a:off x="-1" y="3500438"/>
            <a:ext cx="9144001"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7545" y="4713165"/>
            <a:ext cx="6162797" cy="1362075"/>
          </a:xfrm>
        </p:spPr>
        <p:txBody>
          <a:bodyPr anchor="t"/>
          <a:lstStyle>
            <a:lvl1pPr algn="r">
              <a:defRPr sz="3200" b="0" i="0" cap="all" baseline="0"/>
            </a:lvl1pPr>
          </a:lstStyle>
          <a:p>
            <a:r>
              <a:rPr lang="en-US" dirty="0" smtClean="0"/>
              <a:t>Click to edit Master title style</a:t>
            </a:r>
            <a:endParaRPr lang="en-US" dirty="0"/>
          </a:p>
        </p:txBody>
      </p:sp>
      <p:sp>
        <p:nvSpPr>
          <p:cNvPr id="3" name="Text Placeholder 2"/>
          <p:cNvSpPr>
            <a:spLocks noGrp="1"/>
          </p:cNvSpPr>
          <p:nvPr>
            <p:ph type="body" idx="1"/>
          </p:nvPr>
        </p:nvSpPr>
        <p:spPr>
          <a:xfrm>
            <a:off x="467545" y="3212978"/>
            <a:ext cx="6162797" cy="1500187"/>
          </a:xfrm>
        </p:spPr>
        <p:txBody>
          <a:bodyPr anchor="b"/>
          <a:lstStyle>
            <a:lvl1pPr marL="0" indent="0" algn="r">
              <a:buNone/>
              <a:defRPr sz="20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32136715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1" y="274638"/>
            <a:ext cx="7924800" cy="1143000"/>
          </a:xfrm>
        </p:spPr>
        <p:txBody>
          <a:bodyPr/>
          <a:lstStyle/>
          <a:p>
            <a:r>
              <a:rPr lang="en-US" smtClean="0"/>
              <a:t>Click to edit Master title style</a:t>
            </a:r>
            <a:endParaRPr lang="en-US" dirty="0"/>
          </a:p>
        </p:txBody>
      </p:sp>
      <p:sp>
        <p:nvSpPr>
          <p:cNvPr id="8" name="Content Placeholder 7"/>
          <p:cNvSpPr>
            <a:spLocks noGrp="1"/>
          </p:cNvSpPr>
          <p:nvPr>
            <p:ph sz="quarter" idx="13"/>
          </p:nvPr>
        </p:nvSpPr>
        <p:spPr>
          <a:xfrm>
            <a:off x="609601" y="1600200"/>
            <a:ext cx="7924800" cy="4114800"/>
          </a:xfrm>
        </p:spPr>
        <p:txBody>
          <a:bodyPr/>
          <a:lstStyle>
            <a:lvl1pPr>
              <a:defRPr sz="2800">
                <a:solidFill>
                  <a:schemeClr val="tx1"/>
                </a:solidFill>
              </a:defRPr>
            </a:lvl1pPr>
            <a:lvl2pPr>
              <a:defRPr sz="2000">
                <a:solidFill>
                  <a:schemeClr val="tx1"/>
                </a:solidFill>
              </a:defRPr>
            </a:lvl2pPr>
            <a:lvl3pPr>
              <a:defRPr sz="2000">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5586344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emo 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rcRect l="22937" r="23685"/>
          <a:stretch>
            <a:fillRect/>
          </a:stretch>
        </p:blipFill>
        <p:spPr bwMode="auto">
          <a:xfrm>
            <a:off x="-1239837" y="3500438"/>
            <a:ext cx="10420351"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p:cNvSpPr>
            <a:spLocks noGrp="1"/>
          </p:cNvSpPr>
          <p:nvPr>
            <p:ph type="title"/>
          </p:nvPr>
        </p:nvSpPr>
        <p:spPr>
          <a:xfrm>
            <a:off x="467545" y="4713165"/>
            <a:ext cx="6162797" cy="1362075"/>
          </a:xfrm>
        </p:spPr>
        <p:txBody>
          <a:bodyPr anchor="t"/>
          <a:lstStyle>
            <a:lvl1pPr algn="r">
              <a:defRPr sz="3200" b="0" i="0" cap="all" baseline="0"/>
            </a:lvl1pPr>
          </a:lstStyle>
          <a:p>
            <a:r>
              <a:rPr lang="en-US" smtClean="0"/>
              <a:t>Click to edit Master title style</a:t>
            </a:r>
            <a:endParaRPr lang="en-US" dirty="0"/>
          </a:p>
        </p:txBody>
      </p:sp>
      <p:sp>
        <p:nvSpPr>
          <p:cNvPr id="10" name="Text Placeholder 2"/>
          <p:cNvSpPr>
            <a:spLocks noGrp="1"/>
          </p:cNvSpPr>
          <p:nvPr>
            <p:ph type="body" idx="1"/>
          </p:nvPr>
        </p:nvSpPr>
        <p:spPr>
          <a:xfrm>
            <a:off x="467545" y="3212978"/>
            <a:ext cx="6162797" cy="1500187"/>
          </a:xfrm>
        </p:spPr>
        <p:txBody>
          <a:bodyPr anchor="b"/>
          <a:lstStyle>
            <a:lvl1pPr marL="0" indent="0" algn="r">
              <a:buNone/>
              <a:defRPr sz="40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3939117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10"/>
          <p:cNvSpPr>
            <a:spLocks noGrp="1"/>
          </p:cNvSpPr>
          <p:nvPr>
            <p:ph sz="quarter" idx="13"/>
          </p:nvPr>
        </p:nvSpPr>
        <p:spPr>
          <a:xfrm>
            <a:off x="609600" y="1600200"/>
            <a:ext cx="3733800" cy="41148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3" name="Content Placeholder 12"/>
          <p:cNvSpPr>
            <a:spLocks noGrp="1"/>
          </p:cNvSpPr>
          <p:nvPr>
            <p:ph sz="quarter" idx="14"/>
          </p:nvPr>
        </p:nvSpPr>
        <p:spPr>
          <a:xfrm>
            <a:off x="4800600" y="1600200"/>
            <a:ext cx="3733800" cy="41148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Title 1"/>
          <p:cNvSpPr>
            <a:spLocks noGrp="1"/>
          </p:cNvSpPr>
          <p:nvPr>
            <p:ph type="title"/>
          </p:nvPr>
        </p:nvSpPr>
        <p:spPr>
          <a:xfrm>
            <a:off x="609601" y="274638"/>
            <a:ext cx="7924800" cy="11430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1110543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12"/>
          <p:cNvSpPr>
            <a:spLocks noGrp="1"/>
          </p:cNvSpPr>
          <p:nvPr>
            <p:ph sz="quarter" idx="14"/>
          </p:nvPr>
        </p:nvSpPr>
        <p:spPr>
          <a:xfrm>
            <a:off x="4800600" y="2209800"/>
            <a:ext cx="3733800" cy="3505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1" name="Content Placeholder 10"/>
          <p:cNvSpPr>
            <a:spLocks noGrp="1"/>
          </p:cNvSpPr>
          <p:nvPr>
            <p:ph sz="quarter" idx="13"/>
          </p:nvPr>
        </p:nvSpPr>
        <p:spPr>
          <a:xfrm>
            <a:off x="609600" y="2209800"/>
            <a:ext cx="3733800" cy="3505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buClr>
                <a:schemeClr val="tx2"/>
              </a:buClr>
              <a:defRPr/>
            </a:lvl6pPr>
            <a:lvl7pPr>
              <a:buClr>
                <a:schemeClr val="tx2"/>
              </a:buClr>
              <a:defRPr/>
            </a:lvl7pPr>
            <a:lvl8pPr>
              <a:buClr>
                <a:schemeClr val="tx2"/>
              </a:buClr>
              <a:defRPr/>
            </a:lvl8pPr>
            <a:lvl9pPr>
              <a:buClr>
                <a:schemeClr val="tx2"/>
              </a:buClr>
              <a:defRPr/>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 name="Title 1"/>
          <p:cNvSpPr>
            <a:spLocks noGrp="1"/>
          </p:cNvSpPr>
          <p:nvPr>
            <p:ph type="title"/>
          </p:nvPr>
        </p:nvSpPr>
        <p:spPr>
          <a:xfrm>
            <a:off x="609601"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200"/>
            <a:ext cx="3733800" cy="574675"/>
          </a:xfrm>
        </p:spPr>
        <p:txBody>
          <a:bodyPr anchor="b"/>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val="3998953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1" y="274638"/>
            <a:ext cx="7924800" cy="1143000"/>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16160251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l="16547" r="9740"/>
          <a:stretch>
            <a:fillRect/>
          </a:stretch>
        </p:blipFill>
        <p:spPr bwMode="auto">
          <a:xfrm>
            <a:off x="0" y="4797425"/>
            <a:ext cx="9144000" cy="219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3524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Content Placeholder 8"/>
          <p:cNvSpPr>
            <a:spLocks noGrp="1"/>
          </p:cNvSpPr>
          <p:nvPr>
            <p:ph sz="quarter" idx="13"/>
          </p:nvPr>
        </p:nvSpPr>
        <p:spPr>
          <a:xfrm>
            <a:off x="3962401" y="1447800"/>
            <a:ext cx="4648200" cy="42672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1"/>
          <p:cNvSpPr>
            <a:spLocks noGrp="1"/>
          </p:cNvSpPr>
          <p:nvPr>
            <p:ph type="title"/>
          </p:nvPr>
        </p:nvSpPr>
        <p:spPr>
          <a:xfrm>
            <a:off x="612648" y="1447800"/>
            <a:ext cx="2971800" cy="1097280"/>
          </a:xfrm>
        </p:spPr>
        <p:txBody>
          <a:bodyPr/>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3"/>
            <a:ext cx="2971800" cy="3167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0694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3" descr="horizon.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5805488"/>
            <a:ext cx="91440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1447800"/>
            <a:ext cx="2971800" cy="1097280"/>
          </a:xfrm>
        </p:spPr>
        <p:txBody>
          <a:bodyPr/>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5"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09600" y="2547892"/>
            <a:ext cx="2971800" cy="2405109"/>
          </a:xfrm>
        </p:spPr>
        <p:txBody>
          <a:bodyPr tIns="9144"/>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956612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image" Target="../media/image7.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2.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theme" Target="../theme/theme3.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13000" b="-1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74638"/>
            <a:ext cx="7924800" cy="1143000"/>
          </a:xfrm>
          <a:prstGeom prst="rect">
            <a:avLst/>
          </a:prstGeom>
        </p:spPr>
        <p:txBody>
          <a:bodyPr vert="horz" lIns="91440" tIns="45720" rIns="91440" bIns="4572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601" y="1600202"/>
            <a:ext cx="7924800" cy="4525963"/>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extLst>
      <p:ext uri="{BB962C8B-B14F-4D97-AF65-F5344CB8AC3E}">
        <p14:creationId xmlns:p14="http://schemas.microsoft.com/office/powerpoint/2010/main" val="1955737041"/>
      </p:ext>
    </p:extLst>
  </p:cSld>
  <p:clrMap bg1="dk1" tx1="lt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Lst>
  <p:txStyles>
    <p:titleStyle>
      <a:lvl1pPr algn="l" rtl="0" eaLnBrk="0" fontAlgn="base" hangingPunct="0">
        <a:spcBef>
          <a:spcPct val="0"/>
        </a:spcBef>
        <a:spcAft>
          <a:spcPct val="0"/>
        </a:spcAft>
        <a:defRPr sz="3000" kern="1200" cap="all" spc="50">
          <a:solidFill>
            <a:schemeClr val="tx1"/>
          </a:solidFill>
          <a:latin typeface="+mj-lt"/>
          <a:ea typeface="+mj-ea"/>
          <a:cs typeface="+mj-cs"/>
        </a:defRPr>
      </a:lvl1pPr>
      <a:lvl2pPr algn="l" rtl="0" eaLnBrk="0" fontAlgn="base" hangingPunct="0">
        <a:spcBef>
          <a:spcPct val="0"/>
        </a:spcBef>
        <a:spcAft>
          <a:spcPct val="0"/>
        </a:spcAft>
        <a:defRPr sz="3000">
          <a:solidFill>
            <a:schemeClr val="tx1"/>
          </a:solidFill>
          <a:latin typeface="Arial Narrow" pitchFamily="34" charset="0"/>
        </a:defRPr>
      </a:lvl2pPr>
      <a:lvl3pPr algn="l" rtl="0" eaLnBrk="0" fontAlgn="base" hangingPunct="0">
        <a:spcBef>
          <a:spcPct val="0"/>
        </a:spcBef>
        <a:spcAft>
          <a:spcPct val="0"/>
        </a:spcAft>
        <a:defRPr sz="3000">
          <a:solidFill>
            <a:schemeClr val="tx1"/>
          </a:solidFill>
          <a:latin typeface="Arial Narrow" pitchFamily="34" charset="0"/>
        </a:defRPr>
      </a:lvl3pPr>
      <a:lvl4pPr algn="l" rtl="0" eaLnBrk="0" fontAlgn="base" hangingPunct="0">
        <a:spcBef>
          <a:spcPct val="0"/>
        </a:spcBef>
        <a:spcAft>
          <a:spcPct val="0"/>
        </a:spcAft>
        <a:defRPr sz="3000">
          <a:solidFill>
            <a:schemeClr val="tx1"/>
          </a:solidFill>
          <a:latin typeface="Arial Narrow" pitchFamily="34" charset="0"/>
        </a:defRPr>
      </a:lvl4pPr>
      <a:lvl5pPr algn="l" rtl="0" eaLnBrk="0" fontAlgn="base" hangingPunct="0">
        <a:spcBef>
          <a:spcPct val="0"/>
        </a:spcBef>
        <a:spcAft>
          <a:spcPct val="0"/>
        </a:spcAft>
        <a:defRPr sz="3000">
          <a:solidFill>
            <a:schemeClr val="tx1"/>
          </a:solidFill>
          <a:latin typeface="Arial Narrow"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ts val="600"/>
        </a:spcAft>
        <a:buClr>
          <a:srgbClr val="DC9E1F"/>
        </a:buClr>
        <a:buFont typeface="Arial" charset="0"/>
        <a:buChar char="•"/>
        <a:defRPr sz="2800" kern="1200" spc="30">
          <a:solidFill>
            <a:schemeClr val="bg1"/>
          </a:solidFill>
          <a:latin typeface="+mn-lt"/>
          <a:ea typeface="+mn-ea"/>
          <a:cs typeface="+mn-cs"/>
        </a:defRPr>
      </a:lvl1pPr>
      <a:lvl2pPr marL="742950" indent="-285750" algn="l" rtl="0" eaLnBrk="0" fontAlgn="base" hangingPunct="0">
        <a:spcBef>
          <a:spcPct val="20000"/>
        </a:spcBef>
        <a:spcAft>
          <a:spcPts val="600"/>
        </a:spcAft>
        <a:buClr>
          <a:srgbClr val="DC9E1F"/>
        </a:buClr>
        <a:buFont typeface="Arial" charset="0"/>
        <a:buChar char="•"/>
        <a:defRPr sz="1700" kern="1200" spc="30">
          <a:solidFill>
            <a:schemeClr val="bg1"/>
          </a:solidFill>
          <a:latin typeface="+mn-lt"/>
          <a:ea typeface="+mn-ea"/>
          <a:cs typeface="+mn-cs"/>
        </a:defRPr>
      </a:lvl2pPr>
      <a:lvl3pPr marL="1143000" indent="-228600" algn="l" rtl="0" eaLnBrk="0" fontAlgn="base" hangingPunct="0">
        <a:spcBef>
          <a:spcPct val="20000"/>
        </a:spcBef>
        <a:spcAft>
          <a:spcPts val="600"/>
        </a:spcAft>
        <a:buClr>
          <a:srgbClr val="DC9E1F"/>
        </a:buClr>
        <a:buFont typeface="Arial" charset="0"/>
        <a:buChar char="•"/>
        <a:defRPr sz="1700" kern="1200" spc="30">
          <a:solidFill>
            <a:schemeClr val="bg1"/>
          </a:solidFill>
          <a:latin typeface="+mn-lt"/>
          <a:ea typeface="+mn-ea"/>
          <a:cs typeface="+mn-cs"/>
        </a:defRPr>
      </a:lvl3pPr>
      <a:lvl4pPr marL="1600200" indent="-2286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4pPr>
      <a:lvl5pPr marL="2057400" indent="-228600" algn="l" rtl="0" eaLnBrk="0" fontAlgn="base" hangingPunct="0">
        <a:spcBef>
          <a:spcPct val="20000"/>
        </a:spcBef>
        <a:spcAft>
          <a:spcPts val="600"/>
        </a:spcAft>
        <a:buClr>
          <a:schemeClr val="tx2"/>
        </a:buClr>
        <a:buFont typeface="Arial" charset="0"/>
        <a:buChar char="•"/>
        <a:defRPr sz="1700" kern="1200" spc="3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7.jp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34.xml"/><Relationship Id="rId6" Type="http://schemas.openxmlformats.org/officeDocument/2006/relationships/image" Target="../media/image44.png"/><Relationship Id="rId11" Type="http://schemas.openxmlformats.org/officeDocument/2006/relationships/image" Target="../media/image47.png"/><Relationship Id="rId5" Type="http://schemas.openxmlformats.org/officeDocument/2006/relationships/hyperlink" Target="http://technet.microsoft.com/en-au" TargetMode="External"/><Relationship Id="rId10" Type="http://schemas.openxmlformats.org/officeDocument/2006/relationships/image" Target="../media/image46.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txBox="1">
            <a:spLocks/>
          </p:cNvSpPr>
          <p:nvPr/>
        </p:nvSpPr>
        <p:spPr bwMode="auto">
          <a:xfrm>
            <a:off x="145473" y="228600"/>
            <a:ext cx="8998527" cy="667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85000"/>
              </a:lnSpc>
              <a:spcBef>
                <a:spcPct val="0"/>
              </a:spcBef>
              <a:spcAft>
                <a:spcPct val="0"/>
              </a:spcAft>
              <a:buClrTx/>
              <a:buSzTx/>
              <a:buFontTx/>
              <a:buNone/>
              <a:tabLst/>
              <a:defRPr/>
            </a:pPr>
            <a:r>
              <a:rPr kumimoji="0" lang="en-US" sz="4400" i="0" u="none" strike="noStrike" kern="0" cap="none" spc="0" normalizeH="0" baseline="0" noProof="0" dirty="0" smtClean="0">
                <a:ln>
                  <a:noFill/>
                </a:ln>
                <a:solidFill>
                  <a:srgbClr val="03C2F1"/>
                </a:solidFill>
                <a:uLnTx/>
                <a:uFillTx/>
                <a:latin typeface="+mj-lt"/>
                <a:ea typeface="+mj-ea"/>
                <a:cs typeface="+mj-cs"/>
              </a:rPr>
              <a:t>Analytic Data Database (OLAP)</a:t>
            </a:r>
            <a:endParaRPr kumimoji="0" lang="en-US" sz="4400" i="0" u="none" strike="noStrike" kern="0" cap="none" spc="0" normalizeH="0" baseline="0" noProof="0" dirty="0">
              <a:ln>
                <a:noFill/>
              </a:ln>
              <a:solidFill>
                <a:srgbClr val="03C2F1"/>
              </a:solidFill>
              <a:uLnTx/>
              <a:uFillTx/>
              <a:latin typeface="+mj-lt"/>
              <a:ea typeface="+mj-ea"/>
              <a:cs typeface="+mj-cs"/>
            </a:endParaRPr>
          </a:p>
        </p:txBody>
      </p:sp>
      <p:graphicFrame>
        <p:nvGraphicFramePr>
          <p:cNvPr id="12" name="Content Placeholder 6"/>
          <p:cNvGraphicFramePr>
            <a:graphicFrameLocks noGrp="1"/>
          </p:cNvGraphicFramePr>
          <p:nvPr>
            <p:ph idx="1"/>
            <p:extLst>
              <p:ext uri="{D42A27DB-BD31-4B8C-83A1-F6EECF244321}">
                <p14:modId xmlns:p14="http://schemas.microsoft.com/office/powerpoint/2010/main" val="226002988"/>
              </p:ext>
            </p:extLst>
          </p:nvPr>
        </p:nvGraphicFramePr>
        <p:xfrm>
          <a:off x="457200" y="2541895"/>
          <a:ext cx="5562600" cy="3124201"/>
        </p:xfrm>
        <a:graphic>
          <a:graphicData uri="http://schemas.openxmlformats.org/drawingml/2006/table">
            <a:tbl>
              <a:tblPr firstRow="1" bandRow="1">
                <a:tableStyleId>{2D5ABB26-0587-4C30-8999-92F81FD0307C}</a:tableStyleId>
              </a:tblPr>
              <a:tblGrid>
                <a:gridCol w="3902122"/>
                <a:gridCol w="1660478"/>
              </a:tblGrid>
              <a:tr h="1227221">
                <a:tc>
                  <a:txBody>
                    <a:bodyPr/>
                    <a:lstStyle/>
                    <a:p>
                      <a:endParaRPr lang="en-US" sz="2400" dirty="0">
                        <a:solidFill>
                          <a:schemeClr val="tx1"/>
                        </a:solidFill>
                      </a:endParaRPr>
                    </a:p>
                  </a:txBody>
                  <a:tcPr anchor="ctr">
                    <a:blipFill>
                      <a:blip r:embed="rId2"/>
                      <a:stretch>
                        <a:fillRect/>
                      </a:stretch>
                    </a:blipFill>
                  </a:tcPr>
                </a:tc>
                <a:tc>
                  <a:txBody>
                    <a:bodyPr/>
                    <a:lstStyle/>
                    <a:p>
                      <a:pPr algn="ctr"/>
                      <a:r>
                        <a:rPr lang="en-US" sz="2400" dirty="0" smtClean="0"/>
                        <a:t>Project 2010</a:t>
                      </a:r>
                      <a:endParaRPr lang="en-US" sz="2400" dirty="0">
                        <a:solidFill>
                          <a:schemeClr val="tx1"/>
                        </a:solidFill>
                      </a:endParaRPr>
                    </a:p>
                  </a:txBody>
                  <a:tcPr anchor="ctr">
                    <a:blipFill>
                      <a:blip r:embed="rId2"/>
                      <a:stretch>
                        <a:fillRect/>
                      </a:stretch>
                    </a:blipFill>
                  </a:tcPr>
                </a:tc>
              </a:tr>
              <a:tr h="982580">
                <a:tc>
                  <a:txBody>
                    <a:bodyPr/>
                    <a:lstStyle/>
                    <a:p>
                      <a:r>
                        <a:rPr lang="en-US" sz="2400" dirty="0" smtClean="0"/>
                        <a:t>OLAP Analysis Databases</a:t>
                      </a:r>
                      <a:endParaRPr lang="en-US" sz="2400" dirty="0">
                        <a:solidFill>
                          <a:schemeClr val="tx1"/>
                        </a:solidFill>
                      </a:endParaRPr>
                    </a:p>
                  </a:txBody>
                  <a:tcPr marL="182880" marR="182880" marT="91440" marB="91440" anchor="ctr">
                    <a:blipFill>
                      <a:blip r:embed="rId3"/>
                      <a:stretch>
                        <a:fillRect/>
                      </a:stretch>
                    </a:blipFill>
                  </a:tcPr>
                </a:tc>
                <a:tc>
                  <a:txBody>
                    <a:bodyPr/>
                    <a:lstStyle/>
                    <a:p>
                      <a:pPr algn="ctr"/>
                      <a:r>
                        <a:rPr lang="en-US" sz="2400" dirty="0" smtClean="0"/>
                        <a:t>Many</a:t>
                      </a:r>
                      <a:endParaRPr lang="en-US" sz="2400" b="1" dirty="0">
                        <a:solidFill>
                          <a:schemeClr val="tx1"/>
                        </a:solidFill>
                      </a:endParaRPr>
                    </a:p>
                  </a:txBody>
                  <a:tcPr anchor="ctr">
                    <a:blipFill>
                      <a:blip r:embed="rId4"/>
                      <a:stretch>
                        <a:fillRect/>
                      </a:stretch>
                    </a:blipFill>
                  </a:tcPr>
                </a:tc>
              </a:tr>
              <a:tr h="681790">
                <a:tc>
                  <a:txBody>
                    <a:bodyPr/>
                    <a:lstStyle/>
                    <a:p>
                      <a:r>
                        <a:rPr lang="en-US" sz="2400" dirty="0" smtClean="0"/>
                        <a:t>Cubes</a:t>
                      </a:r>
                      <a:r>
                        <a:rPr lang="en-US" sz="2400" baseline="0" dirty="0" smtClean="0"/>
                        <a:t> within the Analysis Database</a:t>
                      </a:r>
                      <a:endParaRPr lang="en-US" sz="2400" dirty="0">
                        <a:solidFill>
                          <a:schemeClr val="tx1"/>
                        </a:solidFill>
                      </a:endParaRPr>
                    </a:p>
                  </a:txBody>
                  <a:tcPr marL="182880" marR="182880" marT="91440" marB="91440" anchor="ctr">
                    <a:blipFill>
                      <a:blip r:embed="rId3"/>
                      <a:stretch>
                        <a:fillRect/>
                      </a:stretch>
                    </a:blipFill>
                  </a:tcPr>
                </a:tc>
                <a:tc>
                  <a:txBody>
                    <a:bodyPr/>
                    <a:lstStyle/>
                    <a:p>
                      <a:pPr algn="ctr"/>
                      <a:r>
                        <a:rPr lang="en-US" sz="2400" dirty="0" smtClean="0"/>
                        <a:t>14</a:t>
                      </a:r>
                      <a:endParaRPr lang="en-US" sz="2400" dirty="0">
                        <a:solidFill>
                          <a:schemeClr val="tx1"/>
                        </a:solidFill>
                      </a:endParaRPr>
                    </a:p>
                  </a:txBody>
                  <a:tcPr anchor="ctr">
                    <a:blipFill>
                      <a:blip r:embed="rId3"/>
                      <a:stretch>
                        <a:fillRect/>
                      </a:stretch>
                    </a:blipFill>
                  </a:tcPr>
                </a:tc>
              </a:tr>
            </a:tbl>
          </a:graphicData>
        </a:graphic>
      </p:graphicFrame>
      <p:sp>
        <p:nvSpPr>
          <p:cNvPr id="13" name="TextBox 12"/>
          <p:cNvSpPr txBox="1"/>
          <p:nvPr/>
        </p:nvSpPr>
        <p:spPr>
          <a:xfrm>
            <a:off x="228600" y="1295400"/>
            <a:ext cx="4749313" cy="1246495"/>
          </a:xfrm>
          <a:prstGeom prst="rect">
            <a:avLst/>
          </a:prstGeom>
          <a:noFill/>
        </p:spPr>
        <p:txBody>
          <a:bodyPr wrap="none" lIns="0" tIns="0" rIns="0" bIns="0" rtlCol="0">
            <a:spAutoFit/>
          </a:bodyPr>
          <a:lstStyle/>
          <a:p>
            <a:pPr>
              <a:lnSpc>
                <a:spcPct val="90000"/>
              </a:lnSpc>
            </a:pPr>
            <a:r>
              <a:rPr lang="en-AU" dirty="0" smtClean="0">
                <a:solidFill>
                  <a:schemeClr val="bg1"/>
                </a:solidFill>
              </a:rPr>
              <a:t>Predominant usage is Analysis and Ad-Hoc Reports</a:t>
            </a:r>
          </a:p>
          <a:p>
            <a:pPr marL="285750" indent="-285750">
              <a:lnSpc>
                <a:spcPct val="90000"/>
              </a:lnSpc>
              <a:buFontTx/>
              <a:buChar char="-"/>
            </a:pPr>
            <a:r>
              <a:rPr lang="en-AU" dirty="0" smtClean="0">
                <a:solidFill>
                  <a:schemeClr val="bg1"/>
                </a:solidFill>
              </a:rPr>
              <a:t>Not Real-time, updated based on process</a:t>
            </a:r>
          </a:p>
          <a:p>
            <a:pPr marL="285750" indent="-285750">
              <a:lnSpc>
                <a:spcPct val="90000"/>
              </a:lnSpc>
              <a:buFontTx/>
              <a:buChar char="-"/>
            </a:pPr>
            <a:r>
              <a:rPr lang="en-AU" dirty="0" smtClean="0">
                <a:solidFill>
                  <a:schemeClr val="bg1"/>
                </a:solidFill>
              </a:rPr>
              <a:t>Pivot Table functionality </a:t>
            </a:r>
          </a:p>
          <a:p>
            <a:pPr marL="285750" indent="-285750">
              <a:lnSpc>
                <a:spcPct val="90000"/>
              </a:lnSpc>
              <a:buFontTx/>
              <a:buChar char="-"/>
            </a:pPr>
            <a:r>
              <a:rPr lang="en-AU" dirty="0" smtClean="0">
                <a:solidFill>
                  <a:schemeClr val="bg1"/>
                </a:solidFill>
              </a:rPr>
              <a:t>Analysis on numbers, not text</a:t>
            </a:r>
          </a:p>
          <a:p>
            <a:pPr marL="285750" indent="-285750">
              <a:lnSpc>
                <a:spcPct val="90000"/>
              </a:lnSpc>
              <a:buFontTx/>
              <a:buChar char="-"/>
            </a:pPr>
            <a:endParaRPr lang="en-AU" dirty="0" smtClean="0">
              <a:solidFill>
                <a:schemeClr val="bg1"/>
              </a:solidFill>
            </a:endParaRPr>
          </a:p>
        </p:txBody>
      </p:sp>
      <p:sp>
        <p:nvSpPr>
          <p:cNvPr id="14" name="TextBox 13"/>
          <p:cNvSpPr txBox="1"/>
          <p:nvPr/>
        </p:nvSpPr>
        <p:spPr>
          <a:xfrm>
            <a:off x="6324600" y="3886200"/>
            <a:ext cx="2145908" cy="249299"/>
          </a:xfrm>
          <a:prstGeom prst="rect">
            <a:avLst/>
          </a:prstGeom>
          <a:noFill/>
        </p:spPr>
        <p:txBody>
          <a:bodyPr wrap="none" lIns="0" tIns="0" rIns="0" bIns="0" rtlCol="0">
            <a:spAutoFit/>
          </a:bodyPr>
          <a:lstStyle/>
          <a:p>
            <a:pPr>
              <a:lnSpc>
                <a:spcPct val="90000"/>
              </a:lnSpc>
            </a:pPr>
            <a:r>
              <a:rPr lang="en-AU" dirty="0" smtClean="0">
                <a:solidFill>
                  <a:schemeClr val="bg1"/>
                </a:solidFill>
              </a:rPr>
              <a:t>Based on Departments</a:t>
            </a:r>
          </a:p>
        </p:txBody>
      </p:sp>
      <p:cxnSp>
        <p:nvCxnSpPr>
          <p:cNvPr id="15" name="Straight Arrow Connector 14"/>
          <p:cNvCxnSpPr/>
          <p:nvPr/>
        </p:nvCxnSpPr>
        <p:spPr bwMode="auto">
          <a:xfrm flipH="1">
            <a:off x="5943600" y="4135499"/>
            <a:ext cx="1000332" cy="429037"/>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4081164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Reporting Tools</a:t>
            </a:r>
            <a:endParaRPr lang="en-AU" dirty="0"/>
          </a:p>
        </p:txBody>
      </p:sp>
      <p:sp>
        <p:nvSpPr>
          <p:cNvPr id="4" name="Footer Placeholder 3"/>
          <p:cNvSpPr>
            <a:spLocks noGrp="1"/>
          </p:cNvSpPr>
          <p:nvPr>
            <p:ph type="ftr" sz="quarter" idx="4294967295"/>
          </p:nvPr>
        </p:nvSpPr>
        <p:spPr>
          <a:xfrm>
            <a:off x="7385915" y="6286946"/>
            <a:ext cx="1127702" cy="365125"/>
          </a:xfrm>
          <a:prstGeom prst="rect">
            <a:avLst/>
          </a:prstGeom>
        </p:spPr>
        <p:txBody>
          <a:bodyPr/>
          <a:lstStyle/>
          <a:p>
            <a:r>
              <a:rPr lang="en-US" dirty="0" smtClean="0"/>
              <a:t>Microsoft Confidential</a:t>
            </a:r>
          </a:p>
        </p:txBody>
      </p:sp>
      <p:sp>
        <p:nvSpPr>
          <p:cNvPr id="5" name="Slide Number Placeholder 4"/>
          <p:cNvSpPr>
            <a:spLocks noGrp="1"/>
          </p:cNvSpPr>
          <p:nvPr>
            <p:ph type="sldNum" sz="quarter" idx="4294967295"/>
          </p:nvPr>
        </p:nvSpPr>
        <p:spPr>
          <a:xfrm>
            <a:off x="8588375" y="6286946"/>
            <a:ext cx="349250" cy="365125"/>
          </a:xfrm>
          <a:prstGeom prst="rect">
            <a:avLst/>
          </a:prstGeom>
        </p:spPr>
        <p:txBody>
          <a:bodyPr/>
          <a:lstStyle/>
          <a:p>
            <a:fld id="{1AD4D6FE-0D95-422C-A401-E733BBF8EB07}" type="slidenum">
              <a:rPr lang="en-US" smtClean="0"/>
              <a:pPr/>
              <a:t>11</a:t>
            </a:fld>
            <a:endParaRPr lang="en-US" dirty="0"/>
          </a:p>
        </p:txBody>
      </p:sp>
      <p:graphicFrame>
        <p:nvGraphicFramePr>
          <p:cNvPr id="6" name="Diagram 5"/>
          <p:cNvGraphicFramePr/>
          <p:nvPr>
            <p:extLst>
              <p:ext uri="{D42A27DB-BD31-4B8C-83A1-F6EECF244321}">
                <p14:modId xmlns:p14="http://schemas.microsoft.com/office/powerpoint/2010/main" val="3076419775"/>
              </p:ext>
            </p:extLst>
          </p:nvPr>
        </p:nvGraphicFramePr>
        <p:xfrm>
          <a:off x="509154" y="1397000"/>
          <a:ext cx="8125691"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664286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Server Business Intelligence</a:t>
            </a:r>
            <a:endParaRPr lang="en-AU" dirty="0"/>
          </a:p>
        </p:txBody>
      </p:sp>
      <p:sp>
        <p:nvSpPr>
          <p:cNvPr id="3" name="Content Placeholder 2"/>
          <p:cNvSpPr>
            <a:spLocks noGrp="1"/>
          </p:cNvSpPr>
          <p:nvPr>
            <p:ph idx="1"/>
          </p:nvPr>
        </p:nvSpPr>
        <p:spPr/>
        <p:txBody>
          <a:bodyPr/>
          <a:lstStyle/>
          <a:p>
            <a:r>
              <a:rPr lang="en-AU" dirty="0" smtClean="0"/>
              <a:t>Out of the Box Business Intelligence</a:t>
            </a:r>
          </a:p>
          <a:p>
            <a:r>
              <a:rPr lang="en-AU" dirty="0" smtClean="0"/>
              <a:t>Predefined Data Connections ( ODC )</a:t>
            </a:r>
          </a:p>
          <a:p>
            <a:pPr lvl="1"/>
            <a:r>
              <a:rPr lang="en-AU" dirty="0" smtClean="0"/>
              <a:t>Relational and</a:t>
            </a:r>
          </a:p>
          <a:p>
            <a:pPr lvl="1"/>
            <a:r>
              <a:rPr lang="en-AU" dirty="0" smtClean="0"/>
              <a:t>OLAP</a:t>
            </a:r>
          </a:p>
          <a:p>
            <a:r>
              <a:rPr lang="en-AU" dirty="0" smtClean="0"/>
              <a:t>Predefined Templates</a:t>
            </a:r>
          </a:p>
          <a:p>
            <a:pPr lvl="1"/>
            <a:r>
              <a:rPr lang="en-AU" dirty="0" smtClean="0"/>
              <a:t>Excel Services Reports</a:t>
            </a:r>
          </a:p>
          <a:p>
            <a:r>
              <a:rPr lang="en-AU" dirty="0" smtClean="0"/>
              <a:t>Predefined Sample Templates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72992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Demo Business Intelligence</a:t>
            </a:r>
            <a:endParaRPr lang="en-AU" dirty="0"/>
          </a:p>
        </p:txBody>
      </p:sp>
    </p:spTree>
    <p:extLst>
      <p:ext uri="{BB962C8B-B14F-4D97-AF65-F5344CB8AC3E}">
        <p14:creationId xmlns:p14="http://schemas.microsoft.com/office/powerpoint/2010/main" val="183726484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864096"/>
          </a:xfrm>
        </p:spPr>
        <p:txBody>
          <a:bodyPr/>
          <a:lstStyle/>
          <a:p>
            <a:r>
              <a:rPr lang="en-AU" dirty="0" smtClean="0"/>
              <a:t>Build a Dashboard - Demo</a:t>
            </a:r>
            <a:endParaRPr lang="en-AU" dirty="0"/>
          </a:p>
        </p:txBody>
      </p:sp>
      <p:sp>
        <p:nvSpPr>
          <p:cNvPr id="3" name="Content Placeholder 2"/>
          <p:cNvSpPr>
            <a:spLocks noGrp="1"/>
          </p:cNvSpPr>
          <p:nvPr>
            <p:ph idx="1"/>
          </p:nvPr>
        </p:nvSpPr>
        <p:spPr/>
        <p:txBody>
          <a:bodyPr/>
          <a:lstStyle/>
          <a:p>
            <a:r>
              <a:rPr lang="en-AU" dirty="0" smtClean="0"/>
              <a:t>Utilising Project Server’s Data source we:</a:t>
            </a:r>
          </a:p>
          <a:p>
            <a:pPr lvl="1"/>
            <a:r>
              <a:rPr lang="en-AU" dirty="0" smtClean="0"/>
              <a:t>Develop Excel Services Report</a:t>
            </a:r>
          </a:p>
          <a:p>
            <a:pPr lvl="1"/>
            <a:r>
              <a:rPr lang="en-AU" dirty="0" smtClean="0"/>
              <a:t>Develop Reporting Services Report</a:t>
            </a:r>
          </a:p>
          <a:p>
            <a:pPr lvl="1"/>
            <a:r>
              <a:rPr lang="en-AU" dirty="0" smtClean="0"/>
              <a:t>Develop Performance Point Services Report</a:t>
            </a:r>
          </a:p>
          <a:p>
            <a:pPr lvl="1"/>
            <a:r>
              <a:rPr lang="en-AU" dirty="0" smtClean="0"/>
              <a:t>Develop Global filters</a:t>
            </a:r>
          </a:p>
          <a:p>
            <a:r>
              <a:rPr lang="en-AU" dirty="0" smtClean="0"/>
              <a:t>Puzzle it together</a:t>
            </a:r>
          </a:p>
          <a:p>
            <a:pPr lvl="1"/>
            <a:r>
              <a:rPr lang="en-AU" dirty="0" smtClean="0"/>
              <a:t>Create a Dashboard </a:t>
            </a:r>
          </a:p>
          <a:p>
            <a:r>
              <a:rPr lang="en-AU" dirty="0" smtClean="0"/>
              <a:t>Publish to Audience</a:t>
            </a:r>
          </a:p>
          <a:p>
            <a:pPr lvl="1"/>
            <a:r>
              <a:rPr lang="en-AU" dirty="0" smtClean="0"/>
              <a:t>Project Server Business Intelligence Centre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Box 4"/>
          <p:cNvSpPr txBox="1"/>
          <p:nvPr/>
        </p:nvSpPr>
        <p:spPr>
          <a:xfrm>
            <a:off x="611560" y="1052736"/>
            <a:ext cx="6048672" cy="369332"/>
          </a:xfrm>
          <a:prstGeom prst="rect">
            <a:avLst/>
          </a:prstGeom>
          <a:noFill/>
        </p:spPr>
        <p:txBody>
          <a:bodyPr wrap="square" rtlCol="0">
            <a:spAutoFit/>
          </a:bodyPr>
          <a:lstStyle/>
          <a:p>
            <a:r>
              <a:rPr lang="en-AU" dirty="0" smtClean="0">
                <a:solidFill>
                  <a:schemeClr val="bg1"/>
                </a:solidFill>
              </a:rPr>
              <a:t>We build a Dashboard from scratch</a:t>
            </a:r>
            <a:endParaRPr lang="en-AU" dirty="0">
              <a:solidFill>
                <a:schemeClr val="bg1"/>
              </a:solidFill>
            </a:endParaRPr>
          </a:p>
        </p:txBody>
      </p:sp>
    </p:spTree>
    <p:extLst>
      <p:ext uri="{BB962C8B-B14F-4D97-AF65-F5344CB8AC3E}">
        <p14:creationId xmlns:p14="http://schemas.microsoft.com/office/powerpoint/2010/main" val="288564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8953" y="4187421"/>
            <a:ext cx="2614949" cy="202634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7200" y="116632"/>
            <a:ext cx="8229600" cy="998984"/>
          </a:xfrm>
        </p:spPr>
        <p:txBody>
          <a:bodyPr/>
          <a:lstStyle/>
          <a:p>
            <a:r>
              <a:rPr lang="en-AU" dirty="0" smtClean="0"/>
              <a:t>Excel Services</a:t>
            </a:r>
            <a:endParaRPr lang="en-AU" dirty="0"/>
          </a:p>
        </p:txBody>
      </p:sp>
      <p:sp>
        <p:nvSpPr>
          <p:cNvPr id="3" name="Content Placeholder 2"/>
          <p:cNvSpPr>
            <a:spLocks noGrp="1"/>
          </p:cNvSpPr>
          <p:nvPr>
            <p:ph idx="1"/>
          </p:nvPr>
        </p:nvSpPr>
        <p:spPr>
          <a:xfrm>
            <a:off x="-25545" y="1371599"/>
            <a:ext cx="8756650" cy="3619452"/>
          </a:xfrm>
        </p:spPr>
        <p:txBody>
          <a:bodyPr/>
          <a:lstStyle/>
          <a:p>
            <a:r>
              <a:rPr lang="en-AU" sz="2800" dirty="0" smtClean="0"/>
              <a:t>Out-of-the-Box Project Server 2010 Business Intelligence</a:t>
            </a:r>
          </a:p>
          <a:p>
            <a:pPr lvl="1"/>
            <a:r>
              <a:rPr lang="en-AU" dirty="0" smtClean="0"/>
              <a:t>Excel is the most widely used reporting tool</a:t>
            </a:r>
          </a:p>
          <a:p>
            <a:pPr lvl="1"/>
            <a:r>
              <a:rPr lang="en-AU" dirty="0" smtClean="0"/>
              <a:t>Interactive and data-driven reports</a:t>
            </a:r>
          </a:p>
          <a:p>
            <a:pPr lvl="1"/>
            <a:r>
              <a:rPr lang="en-AU" dirty="0" smtClean="0"/>
              <a:t>Pre-defined reports for dashboards</a:t>
            </a:r>
          </a:p>
          <a:p>
            <a:pPr lvl="1"/>
            <a:r>
              <a:rPr lang="en-AU" dirty="0" smtClean="0"/>
              <a:t>Pre-connected templates for quick report creation</a:t>
            </a:r>
          </a:p>
          <a:p>
            <a:pPr lvl="1"/>
            <a:r>
              <a:rPr lang="en-AU" dirty="0" smtClean="0"/>
              <a:t> Automatic template creation</a:t>
            </a:r>
          </a:p>
          <a:p>
            <a:pPr lvl="1"/>
            <a:r>
              <a:rPr lang="en-AU" dirty="0" smtClean="0"/>
              <a:t>Business Intelligence Center</a:t>
            </a:r>
            <a:endParaRPr lang="en-AU" dirty="0"/>
          </a:p>
        </p:txBody>
      </p:sp>
      <p:sp>
        <p:nvSpPr>
          <p:cNvPr id="4" name="TextBox 3"/>
          <p:cNvSpPr txBox="1"/>
          <p:nvPr/>
        </p:nvSpPr>
        <p:spPr>
          <a:xfrm>
            <a:off x="547852" y="777337"/>
            <a:ext cx="8416636" cy="461665"/>
          </a:xfrm>
          <a:prstGeom prst="rect">
            <a:avLst/>
          </a:prstGeom>
          <a:noFill/>
        </p:spPr>
        <p:txBody>
          <a:bodyPr wrap="square" rtlCol="0">
            <a:spAutoFit/>
          </a:bodyPr>
          <a:lstStyle/>
          <a:p>
            <a:pPr>
              <a:buNone/>
            </a:pPr>
            <a:r>
              <a:rPr lang="en-AU" sz="2400" b="1" dirty="0" smtClean="0">
                <a:solidFill>
                  <a:schemeClr val="bg1"/>
                </a:solidFill>
              </a:rPr>
              <a:t>Integrated Excel-Based Reporting</a:t>
            </a:r>
            <a:endParaRPr lang="en-AU" sz="2400" b="1" dirty="0">
              <a:solidFill>
                <a:schemeClr val="bg1"/>
              </a:solidFill>
            </a:endParaRPr>
          </a:p>
        </p:txBody>
      </p:sp>
    </p:spTree>
    <p:extLst>
      <p:ext uri="{BB962C8B-B14F-4D97-AF65-F5344CB8AC3E}">
        <p14:creationId xmlns:p14="http://schemas.microsoft.com/office/powerpoint/2010/main" val="1618310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500"/>
                                        <p:tgtEl>
                                          <p:spTgt spid="3">
                                            <p:txEl>
                                              <p:pRg st="1" end="1"/>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par>
                          <p:cTn id="28" fill="hold">
                            <p:stCondLst>
                              <p:cond delay="3000"/>
                            </p:stCondLst>
                            <p:childTnLst>
                              <p:par>
                                <p:cTn id="29" presetID="3" presetClass="entr" presetSubtype="10" fill="hold" nodeType="after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683" y="110407"/>
            <a:ext cx="9017000" cy="661988"/>
          </a:xfrm>
        </p:spPr>
        <p:txBody>
          <a:bodyPr/>
          <a:lstStyle/>
          <a:p>
            <a:r>
              <a:rPr lang="en-AU" dirty="0" smtClean="0"/>
              <a:t>How Does It Work?</a:t>
            </a:r>
            <a:endParaRPr lang="en-AU" dirty="0"/>
          </a:p>
        </p:txBody>
      </p:sp>
      <p:pic>
        <p:nvPicPr>
          <p:cNvPr id="4" name="Picture 2"/>
          <p:cNvPicPr>
            <a:picLocks noChangeAspect="1" noChangeArrowheads="1"/>
          </p:cNvPicPr>
          <p:nvPr/>
        </p:nvPicPr>
        <p:blipFill rotWithShape="1">
          <a:blip r:embed="rId2" cstate="print"/>
          <a:srcRect t="15160" r="69065" b="50000"/>
          <a:stretch/>
        </p:blipFill>
        <p:spPr bwMode="auto">
          <a:xfrm>
            <a:off x="520700" y="2888017"/>
            <a:ext cx="2209800" cy="1576864"/>
          </a:xfrm>
          <a:prstGeom prst="rect">
            <a:avLst/>
          </a:prstGeom>
          <a:noFill/>
          <a:ln w="9525">
            <a:noFill/>
            <a:miter lim="800000"/>
            <a:headEnd/>
            <a:tailEnd/>
          </a:ln>
          <a:effectLst/>
        </p:spPr>
      </p:pic>
      <p:sp>
        <p:nvSpPr>
          <p:cNvPr id="5" name="Rectangle 4"/>
          <p:cNvSpPr/>
          <p:nvPr/>
        </p:nvSpPr>
        <p:spPr>
          <a:xfrm>
            <a:off x="2882900" y="772395"/>
            <a:ext cx="6172200" cy="3048000"/>
          </a:xfrm>
          <a:prstGeom prst="rect">
            <a:avLst/>
          </a:prstGeom>
          <a:blipFill>
            <a:blip r:embed="rId3" cstate="print"/>
            <a:stretch>
              <a:fillRect/>
            </a:stretch>
          </a:blipFill>
        </p:spPr>
        <p:style>
          <a:lnRef idx="1">
            <a:schemeClr val="accent4"/>
          </a:lnRef>
          <a:fillRef idx="2">
            <a:schemeClr val="accent4"/>
          </a:fillRef>
          <a:effectRef idx="1">
            <a:schemeClr val="accent4"/>
          </a:effectRef>
          <a:fontRef idx="minor">
            <a:schemeClr val="dk1"/>
          </a:fontRef>
        </p:style>
        <p:txBody>
          <a:bodyPr rtlCol="0" anchor="t" anchorCtr="0"/>
          <a:lstStyle/>
          <a:p>
            <a:pPr algn="ctr"/>
            <a:endParaRPr lang="en-US" dirty="0" smtClean="0"/>
          </a:p>
          <a:p>
            <a:pPr>
              <a:buNone/>
            </a:pPr>
            <a:r>
              <a:rPr lang="en-US" dirty="0" smtClean="0">
                <a:solidFill>
                  <a:schemeClr val="tx1"/>
                </a:solidFill>
              </a:rPr>
              <a:t>      Project Web Access -&gt; Business Intelligence Center</a:t>
            </a:r>
            <a:endParaRPr lang="en-US" dirty="0">
              <a:solidFill>
                <a:schemeClr val="tx1"/>
              </a:solidFill>
            </a:endParaRPr>
          </a:p>
        </p:txBody>
      </p:sp>
      <p:sp>
        <p:nvSpPr>
          <p:cNvPr id="6" name="Rectangle 5"/>
          <p:cNvSpPr/>
          <p:nvPr/>
        </p:nvSpPr>
        <p:spPr>
          <a:xfrm>
            <a:off x="5245100" y="1610595"/>
            <a:ext cx="1524000" cy="1902814"/>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a:buNone/>
            </a:pPr>
            <a:r>
              <a:rPr lang="en-US" sz="1600" dirty="0" smtClean="0">
                <a:solidFill>
                  <a:schemeClr val="tx1"/>
                </a:solidFill>
              </a:rPr>
              <a:t>Excel</a:t>
            </a:r>
          </a:p>
          <a:p>
            <a:pPr algn="ctr">
              <a:buNone/>
            </a:pPr>
            <a:r>
              <a:rPr lang="en-US" sz="1600" dirty="0" smtClean="0">
                <a:solidFill>
                  <a:schemeClr val="tx1"/>
                </a:solidFill>
              </a:rPr>
              <a:t>Services</a:t>
            </a:r>
            <a:endParaRPr lang="en-US" sz="1600" dirty="0">
              <a:solidFill>
                <a:schemeClr val="tx1"/>
              </a:solidFill>
            </a:endParaRPr>
          </a:p>
        </p:txBody>
      </p:sp>
      <p:sp>
        <p:nvSpPr>
          <p:cNvPr id="7" name="Rounded Rectangle 6"/>
          <p:cNvSpPr/>
          <p:nvPr/>
        </p:nvSpPr>
        <p:spPr>
          <a:xfrm>
            <a:off x="3225800" y="2622909"/>
            <a:ext cx="1562100" cy="10716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buNone/>
            </a:pPr>
            <a:r>
              <a:rPr lang="en-US" dirty="0" smtClean="0">
                <a:solidFill>
                  <a:schemeClr val="tx1"/>
                </a:solidFill>
              </a:rPr>
              <a:t>Office Data Connection</a:t>
            </a:r>
            <a:endParaRPr lang="en-US" dirty="0">
              <a:solidFill>
                <a:schemeClr val="tx1"/>
              </a:solidFill>
            </a:endParaRPr>
          </a:p>
        </p:txBody>
      </p:sp>
      <p:sp>
        <p:nvSpPr>
          <p:cNvPr id="8" name="Rounded Rectangle 7"/>
          <p:cNvSpPr/>
          <p:nvPr/>
        </p:nvSpPr>
        <p:spPr>
          <a:xfrm>
            <a:off x="3217557" y="1490339"/>
            <a:ext cx="1562100" cy="107166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buNone/>
            </a:pPr>
            <a:r>
              <a:rPr lang="en-US" sz="2000" dirty="0" smtClean="0">
                <a:solidFill>
                  <a:schemeClr val="tx1"/>
                </a:solidFill>
              </a:rPr>
              <a:t>Excel Workbook</a:t>
            </a:r>
            <a:endParaRPr lang="en-US" sz="2000" dirty="0">
              <a:solidFill>
                <a:schemeClr val="tx1"/>
              </a:solidFill>
            </a:endParaRPr>
          </a:p>
        </p:txBody>
      </p:sp>
      <p:sp>
        <p:nvSpPr>
          <p:cNvPr id="9" name="Right Arrow 8"/>
          <p:cNvSpPr/>
          <p:nvPr/>
        </p:nvSpPr>
        <p:spPr>
          <a:xfrm>
            <a:off x="4580013" y="1915395"/>
            <a:ext cx="969887" cy="353340"/>
          </a:xfrm>
          <a:prstGeom prst="rightArrow">
            <a:avLst/>
          </a:prstGeom>
          <a:gradFill>
            <a:gsLst>
              <a:gs pos="0">
                <a:srgbClr val="FF0000"/>
              </a:gs>
              <a:gs pos="72000">
                <a:srgbClr val="FF0000"/>
              </a:gs>
              <a:gs pos="100000">
                <a:schemeClr val="accent6">
                  <a:tint val="80000"/>
                  <a:satMod val="15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pic>
        <p:nvPicPr>
          <p:cNvPr id="10" name="Picture 2" descr="C:\Users\tgatte.REDMOND\AppData\Local\Microsoft\Windows\Temporary Internet Files\Content.IE5\JI61XOGB\MCj04339410000[1].png"/>
          <p:cNvPicPr>
            <a:picLocks noChangeAspect="1" noChangeArrowheads="1"/>
          </p:cNvPicPr>
          <p:nvPr/>
        </p:nvPicPr>
        <p:blipFill>
          <a:blip r:embed="rId4" cstate="print"/>
          <a:srcRect/>
          <a:stretch>
            <a:fillRect/>
          </a:stretch>
        </p:blipFill>
        <p:spPr bwMode="auto">
          <a:xfrm flipH="1">
            <a:off x="673100" y="1153395"/>
            <a:ext cx="1714500" cy="1714500"/>
          </a:xfrm>
          <a:prstGeom prst="rect">
            <a:avLst/>
          </a:prstGeom>
          <a:noFill/>
        </p:spPr>
      </p:pic>
      <p:sp>
        <p:nvSpPr>
          <p:cNvPr id="11" name="Rectangle 10"/>
          <p:cNvSpPr/>
          <p:nvPr/>
        </p:nvSpPr>
        <p:spPr>
          <a:xfrm>
            <a:off x="2882900" y="3972795"/>
            <a:ext cx="6172200" cy="2286000"/>
          </a:xfrm>
          <a:prstGeom prst="rect">
            <a:avLst/>
          </a:prstGeom>
          <a:blipFill>
            <a:blip r:embed="rId5" cstate="print"/>
            <a:stretch>
              <a:fillRect/>
            </a:stretch>
          </a:blipFill>
        </p:spPr>
        <p:style>
          <a:lnRef idx="1">
            <a:schemeClr val="accent4"/>
          </a:lnRef>
          <a:fillRef idx="2">
            <a:schemeClr val="accent4"/>
          </a:fillRef>
          <a:effectRef idx="1">
            <a:schemeClr val="accent4"/>
          </a:effectRef>
          <a:fontRef idx="minor">
            <a:schemeClr val="dk1"/>
          </a:fontRef>
        </p:style>
        <p:txBody>
          <a:bodyPr rtlCol="0" anchor="b" anchorCtr="0"/>
          <a:lstStyle/>
          <a:p>
            <a:pPr algn="ctr"/>
            <a:endParaRPr lang="en-US" dirty="0" smtClean="0"/>
          </a:p>
          <a:p>
            <a:pPr algn="ctr">
              <a:buNone/>
            </a:pPr>
            <a:r>
              <a:rPr lang="en-US" dirty="0" smtClean="0">
                <a:solidFill>
                  <a:schemeClr val="tx1"/>
                </a:solidFill>
              </a:rPr>
              <a:t>Database Server</a:t>
            </a:r>
            <a:endParaRPr lang="en-US" dirty="0">
              <a:solidFill>
                <a:schemeClr val="tx1"/>
              </a:solidFill>
            </a:endParaRPr>
          </a:p>
        </p:txBody>
      </p:sp>
      <p:sp>
        <p:nvSpPr>
          <p:cNvPr id="18" name="Rectangle 17"/>
          <p:cNvSpPr/>
          <p:nvPr/>
        </p:nvSpPr>
        <p:spPr>
          <a:xfrm>
            <a:off x="6921500" y="1610595"/>
            <a:ext cx="1790700" cy="1902814"/>
          </a:xfrm>
          <a:prstGeom prst="rect">
            <a:avLst/>
          </a:prstGeom>
        </p:spPr>
        <p:style>
          <a:lnRef idx="1">
            <a:schemeClr val="accent3"/>
          </a:lnRef>
          <a:fillRef idx="3">
            <a:schemeClr val="accent3"/>
          </a:fillRef>
          <a:effectRef idx="2">
            <a:schemeClr val="accent3"/>
          </a:effectRef>
          <a:fontRef idx="minor">
            <a:schemeClr val="lt1"/>
          </a:fontRef>
        </p:style>
        <p:txBody>
          <a:bodyPr rtlCol="0" anchor="t"/>
          <a:lstStyle/>
          <a:p>
            <a:pPr algn="ctr">
              <a:buNone/>
            </a:pPr>
            <a:r>
              <a:rPr lang="en-US" sz="1600" dirty="0" smtClean="0">
                <a:solidFill>
                  <a:schemeClr val="tx1"/>
                </a:solidFill>
              </a:rPr>
              <a:t>Secure Store</a:t>
            </a:r>
            <a:endParaRPr lang="en-US" sz="1600" dirty="0">
              <a:solidFill>
                <a:schemeClr val="tx1"/>
              </a:solidFill>
            </a:endParaRPr>
          </a:p>
        </p:txBody>
      </p:sp>
      <p:sp>
        <p:nvSpPr>
          <p:cNvPr id="19" name="Rounded Rectangle 18"/>
          <p:cNvSpPr/>
          <p:nvPr/>
        </p:nvSpPr>
        <p:spPr>
          <a:xfrm>
            <a:off x="7024254" y="2177231"/>
            <a:ext cx="1562100" cy="10716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buNone/>
            </a:pPr>
            <a:r>
              <a:rPr lang="en-US" dirty="0" smtClean="0">
                <a:solidFill>
                  <a:schemeClr val="tx1"/>
                </a:solidFill>
              </a:rPr>
              <a:t>Application Profiles</a:t>
            </a:r>
            <a:endParaRPr lang="en-US" dirty="0">
              <a:solidFill>
                <a:schemeClr val="tx1"/>
              </a:solidFill>
            </a:endParaRPr>
          </a:p>
        </p:txBody>
      </p:sp>
      <p:sp>
        <p:nvSpPr>
          <p:cNvPr id="20" name="Right Arrow 19"/>
          <p:cNvSpPr/>
          <p:nvPr/>
        </p:nvSpPr>
        <p:spPr>
          <a:xfrm>
            <a:off x="6464300" y="2293962"/>
            <a:ext cx="685799" cy="381000"/>
          </a:xfrm>
          <a:prstGeom prst="rightArrow">
            <a:avLst/>
          </a:prstGeom>
          <a:gradFill>
            <a:gsLst>
              <a:gs pos="0">
                <a:srgbClr val="FF0000"/>
              </a:gs>
              <a:gs pos="72000">
                <a:srgbClr val="FF0000"/>
              </a:gs>
              <a:gs pos="100000">
                <a:schemeClr val="accent6">
                  <a:tint val="80000"/>
                  <a:satMod val="15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
        <p:nvSpPr>
          <p:cNvPr id="21" name="Right Arrow 20"/>
          <p:cNvSpPr/>
          <p:nvPr/>
        </p:nvSpPr>
        <p:spPr>
          <a:xfrm flipH="1">
            <a:off x="6464300" y="2674962"/>
            <a:ext cx="685799" cy="381000"/>
          </a:xfrm>
          <a:prstGeom prst="rightArrow">
            <a:avLst/>
          </a:prstGeom>
          <a:gradFill>
            <a:gsLst>
              <a:gs pos="0">
                <a:srgbClr val="FF0000"/>
              </a:gs>
              <a:gs pos="72000">
                <a:srgbClr val="FF0000"/>
              </a:gs>
              <a:gs pos="100000">
                <a:schemeClr val="accent6">
                  <a:tint val="80000"/>
                  <a:satMod val="15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
        <p:nvSpPr>
          <p:cNvPr id="22" name="Right Arrow 21"/>
          <p:cNvSpPr/>
          <p:nvPr/>
        </p:nvSpPr>
        <p:spPr>
          <a:xfrm flipH="1">
            <a:off x="4580011" y="2177231"/>
            <a:ext cx="969888" cy="347764"/>
          </a:xfrm>
          <a:prstGeom prst="rightArrow">
            <a:avLst/>
          </a:prstGeom>
          <a:gradFill>
            <a:gsLst>
              <a:gs pos="0">
                <a:srgbClr val="FF0000"/>
              </a:gs>
              <a:gs pos="72000">
                <a:srgbClr val="FF0000"/>
              </a:gs>
              <a:gs pos="100000">
                <a:schemeClr val="accent6">
                  <a:tint val="80000"/>
                  <a:satMod val="15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
        <p:nvSpPr>
          <p:cNvPr id="23" name="Right Arrow 22"/>
          <p:cNvSpPr/>
          <p:nvPr/>
        </p:nvSpPr>
        <p:spPr>
          <a:xfrm>
            <a:off x="2505840" y="1977047"/>
            <a:ext cx="910459" cy="381000"/>
          </a:xfrm>
          <a:prstGeom prst="rightArrow">
            <a:avLst/>
          </a:prstGeom>
          <a:gradFill>
            <a:gsLst>
              <a:gs pos="0">
                <a:srgbClr val="FF0000"/>
              </a:gs>
              <a:gs pos="72000">
                <a:srgbClr val="FF0000"/>
              </a:gs>
              <a:gs pos="100000">
                <a:schemeClr val="accent6">
                  <a:tint val="80000"/>
                  <a:satMod val="15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
        <p:nvSpPr>
          <p:cNvPr id="24" name="Right Arrow 23"/>
          <p:cNvSpPr/>
          <p:nvPr/>
        </p:nvSpPr>
        <p:spPr>
          <a:xfrm rot="19738503" flipH="1">
            <a:off x="2276544" y="2566503"/>
            <a:ext cx="1212712" cy="381000"/>
          </a:xfrm>
          <a:prstGeom prst="rightArrow">
            <a:avLst/>
          </a:prstGeom>
          <a:gradFill>
            <a:gsLst>
              <a:gs pos="0">
                <a:srgbClr val="FF0000"/>
              </a:gs>
              <a:gs pos="72000">
                <a:srgbClr val="FF0000"/>
              </a:gs>
              <a:gs pos="100000">
                <a:schemeClr val="accent6">
                  <a:tint val="80000"/>
                  <a:satMod val="15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
        <p:nvSpPr>
          <p:cNvPr id="25" name="Right Arrow 24"/>
          <p:cNvSpPr/>
          <p:nvPr/>
        </p:nvSpPr>
        <p:spPr>
          <a:xfrm rot="16200000">
            <a:off x="3655708" y="2421134"/>
            <a:ext cx="685799" cy="381000"/>
          </a:xfrm>
          <a:prstGeom prst="rightArrow">
            <a:avLst/>
          </a:prstGeom>
          <a:gradFill>
            <a:gsLst>
              <a:gs pos="0">
                <a:srgbClr val="FF0000"/>
              </a:gs>
              <a:gs pos="72000">
                <a:srgbClr val="FF0000"/>
              </a:gs>
              <a:gs pos="100000">
                <a:schemeClr val="accent6">
                  <a:tint val="80000"/>
                  <a:satMod val="15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
        <p:nvSpPr>
          <p:cNvPr id="26" name="Right Arrow 25"/>
          <p:cNvSpPr/>
          <p:nvPr/>
        </p:nvSpPr>
        <p:spPr>
          <a:xfrm rot="4309037" flipH="1">
            <a:off x="5846304" y="3681127"/>
            <a:ext cx="1490472" cy="381000"/>
          </a:xfrm>
          <a:prstGeom prst="rightArrow">
            <a:avLst/>
          </a:prstGeom>
          <a:gradFill>
            <a:gsLst>
              <a:gs pos="0">
                <a:srgbClr val="FF0000"/>
              </a:gs>
              <a:gs pos="72000">
                <a:srgbClr val="FF0000"/>
              </a:gs>
              <a:gs pos="100000">
                <a:schemeClr val="accent6">
                  <a:tint val="80000"/>
                  <a:satMod val="15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
        <p:nvSpPr>
          <p:cNvPr id="27" name="Right Arrow 26"/>
          <p:cNvSpPr/>
          <p:nvPr/>
        </p:nvSpPr>
        <p:spPr>
          <a:xfrm rot="6530850" flipH="1">
            <a:off x="4732883" y="3681127"/>
            <a:ext cx="1491793" cy="381000"/>
          </a:xfrm>
          <a:prstGeom prst="rightArrow">
            <a:avLst/>
          </a:prstGeom>
          <a:gradFill>
            <a:gsLst>
              <a:gs pos="0">
                <a:srgbClr val="FF0000"/>
              </a:gs>
              <a:gs pos="72000">
                <a:srgbClr val="FF0000"/>
              </a:gs>
              <a:gs pos="100000">
                <a:schemeClr val="accent6">
                  <a:tint val="80000"/>
                  <a:satMod val="155000"/>
                </a:schemeClr>
              </a:gs>
            </a:gsLst>
          </a:gra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
        <p:nvSpPr>
          <p:cNvPr id="28" name="Can 27"/>
          <p:cNvSpPr/>
          <p:nvPr/>
        </p:nvSpPr>
        <p:spPr bwMode="auto">
          <a:xfrm>
            <a:off x="4263159" y="4548009"/>
            <a:ext cx="971550" cy="811978"/>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FontTx/>
              <a:buChar char="•"/>
              <a:tabLst/>
            </a:pPr>
            <a:endParaRPr kumimoji="0" lang="en-AU" sz="1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30" name="Cube 29"/>
          <p:cNvSpPr/>
          <p:nvPr/>
        </p:nvSpPr>
        <p:spPr bwMode="auto">
          <a:xfrm>
            <a:off x="6769100" y="4548009"/>
            <a:ext cx="844428" cy="899467"/>
          </a:xfrm>
          <a:prstGeom prst="cub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FontTx/>
              <a:buChar char="•"/>
              <a:tabLst/>
            </a:pPr>
            <a:endParaRPr kumimoji="0" lang="en-AU" sz="1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31" name="TextBox 30"/>
          <p:cNvSpPr txBox="1"/>
          <p:nvPr/>
        </p:nvSpPr>
        <p:spPr>
          <a:xfrm>
            <a:off x="3808107" y="5447476"/>
            <a:ext cx="1426602" cy="369332"/>
          </a:xfrm>
          <a:prstGeom prst="rect">
            <a:avLst/>
          </a:prstGeom>
          <a:noFill/>
        </p:spPr>
        <p:txBody>
          <a:bodyPr wrap="square" rtlCol="0">
            <a:spAutoFit/>
          </a:bodyPr>
          <a:lstStyle/>
          <a:p>
            <a:pPr>
              <a:buNone/>
            </a:pPr>
            <a:r>
              <a:rPr lang="en-AU" dirty="0" smtClean="0"/>
              <a:t>Relational</a:t>
            </a:r>
            <a:endParaRPr lang="en-AU" dirty="0"/>
          </a:p>
        </p:txBody>
      </p:sp>
      <p:sp>
        <p:nvSpPr>
          <p:cNvPr id="32" name="TextBox 31"/>
          <p:cNvSpPr txBox="1"/>
          <p:nvPr/>
        </p:nvSpPr>
        <p:spPr>
          <a:xfrm>
            <a:off x="6599821" y="5454402"/>
            <a:ext cx="1426602" cy="369332"/>
          </a:xfrm>
          <a:prstGeom prst="rect">
            <a:avLst/>
          </a:prstGeom>
          <a:noFill/>
        </p:spPr>
        <p:txBody>
          <a:bodyPr wrap="square" rtlCol="0">
            <a:spAutoFit/>
          </a:bodyPr>
          <a:lstStyle/>
          <a:p>
            <a:pPr>
              <a:buNone/>
            </a:pPr>
            <a:r>
              <a:rPr lang="en-AU" dirty="0" smtClean="0"/>
              <a:t>Analytical</a:t>
            </a:r>
            <a:endParaRPr lang="en-AU" dirty="0"/>
          </a:p>
        </p:txBody>
      </p:sp>
    </p:spTree>
    <p:extLst>
      <p:ext uri="{BB962C8B-B14F-4D97-AF65-F5344CB8AC3E}">
        <p14:creationId xmlns:p14="http://schemas.microsoft.com/office/powerpoint/2010/main" val="3122253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subTnLst>
                                    <p:animClr clrSpc="rgb" dir="cw">
                                      <p:cBhvr override="childStyle">
                                        <p:cTn dur="1" fill="hold" display="0" masterRel="nextClick" afterEffect="1"/>
                                        <p:tgtEl>
                                          <p:spTgt spid="23"/>
                                        </p:tgtEl>
                                        <p:attrNameLst>
                                          <p:attrName>ppt_c</p:attrName>
                                        </p:attrNameLst>
                                      </p:cBhvr>
                                      <p:to>
                                        <a:schemeClr val="tx2"/>
                                      </p:to>
                                    </p:animClr>
                                  </p:sub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subTnLst>
                                    <p:animClr clrSpc="rgb" dir="cw">
                                      <p:cBhvr override="childStyle">
                                        <p:cTn dur="1" fill="hold" display="0" masterRel="nextClick" afterEffect="1"/>
                                        <p:tgtEl>
                                          <p:spTgt spid="25"/>
                                        </p:tgtEl>
                                        <p:attrNameLst>
                                          <p:attrName>ppt_c</p:attrName>
                                        </p:attrNameLst>
                                      </p:cBhvr>
                                      <p:to>
                                        <a:schemeClr val="tx2"/>
                                      </p:to>
                                    </p:animClr>
                                  </p:sub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subTnLst>
                                    <p:animClr clrSpc="rgb" dir="cw">
                                      <p:cBhvr override="childStyle">
                                        <p:cTn dur="1" fill="hold" display="0" masterRel="nextClick" afterEffect="1"/>
                                        <p:tgtEl>
                                          <p:spTgt spid="9"/>
                                        </p:tgtEl>
                                        <p:attrNameLst>
                                          <p:attrName>ppt_c</p:attrName>
                                        </p:attrNameLst>
                                      </p:cBhvr>
                                      <p:to>
                                        <a:schemeClr val="tx2"/>
                                      </p:to>
                                    </p:animClr>
                                  </p:sub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subTnLst>
                                    <p:animClr clrSpc="rgb" dir="cw">
                                      <p:cBhvr override="childStyle">
                                        <p:cTn dur="1" fill="hold" display="0" masterRel="nextClick" afterEffect="1"/>
                                        <p:tgtEl>
                                          <p:spTgt spid="20"/>
                                        </p:tgtEl>
                                        <p:attrNameLst>
                                          <p:attrName>ppt_c</p:attrName>
                                        </p:attrNameLst>
                                      </p:cBhvr>
                                      <p:to>
                                        <a:schemeClr val="tx2"/>
                                      </p:to>
                                    </p:animClr>
                                  </p:sub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subTnLst>
                                    <p:animClr clrSpc="rgb" dir="cw">
                                      <p:cBhvr override="childStyle">
                                        <p:cTn dur="1" fill="hold" display="0" masterRel="nextClick" afterEffect="1"/>
                                        <p:tgtEl>
                                          <p:spTgt spid="21"/>
                                        </p:tgtEl>
                                        <p:attrNameLst>
                                          <p:attrName>ppt_c</p:attrName>
                                        </p:attrNameLst>
                                      </p:cBhvr>
                                      <p:to>
                                        <a:schemeClr val="tx2"/>
                                      </p:to>
                                    </p:animClr>
                                  </p:sub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subTnLst>
                                    <p:animClr clrSpc="rgb" dir="cw">
                                      <p:cBhvr override="childStyle">
                                        <p:cTn dur="1" fill="hold" display="0" masterRel="nextClick" afterEffect="1"/>
                                        <p:tgtEl>
                                          <p:spTgt spid="26"/>
                                        </p:tgtEl>
                                        <p:attrNameLst>
                                          <p:attrName>ppt_c</p:attrName>
                                        </p:attrNameLst>
                                      </p:cBhvr>
                                      <p:to>
                                        <a:schemeClr val="tx2"/>
                                      </p:to>
                                    </p:animClr>
                                  </p:subTnLst>
                                </p:cTn>
                              </p:par>
                              <p:par>
                                <p:cTn id="33" presetID="22" presetClass="entr" presetSubtype="2"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right)">
                                      <p:cBhvr>
                                        <p:cTn id="35" dur="500"/>
                                        <p:tgtEl>
                                          <p:spTgt spid="27"/>
                                        </p:tgtEl>
                                      </p:cBhvr>
                                    </p:animEffect>
                                  </p:childTnLst>
                                  <p:subTnLst>
                                    <p:animClr clrSpc="rgb" dir="cw">
                                      <p:cBhvr override="childStyle">
                                        <p:cTn dur="1" fill="hold" display="0" masterRel="nextClick" afterEffect="1"/>
                                        <p:tgtEl>
                                          <p:spTgt spid="27"/>
                                        </p:tgtEl>
                                        <p:attrNameLst>
                                          <p:attrName>ppt_c</p:attrName>
                                        </p:attrNameLst>
                                      </p:cBhvr>
                                      <p:to>
                                        <a:schemeClr val="tx2"/>
                                      </p:to>
                                    </p:animClr>
                                  </p:subTnLst>
                                </p:cTn>
                              </p:par>
                            </p:childTnLst>
                          </p:cTn>
                        </p:par>
                      </p:childTnLst>
                    </p:cTn>
                  </p:par>
                  <p:par>
                    <p:cTn id="36" fill="hold">
                      <p:stCondLst>
                        <p:cond delay="indefinite"/>
                      </p:stCondLst>
                      <p:childTnLst>
                        <p:par>
                          <p:cTn id="37" fill="hold">
                            <p:stCondLst>
                              <p:cond delay="0"/>
                            </p:stCondLst>
                            <p:childTnLst>
                              <p:par>
                                <p:cTn id="38" presetID="22" presetClass="entr" presetSubtype="2"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right)">
                                      <p:cBhvr>
                                        <p:cTn id="40" dur="500"/>
                                        <p:tgtEl>
                                          <p:spTgt spid="22"/>
                                        </p:tgtEl>
                                      </p:cBhvr>
                                    </p:animEffect>
                                  </p:childTnLst>
                                  <p:subTnLst>
                                    <p:animClr clrSpc="rgb" dir="cw">
                                      <p:cBhvr override="childStyle">
                                        <p:cTn dur="1" fill="hold" display="0" masterRel="nextClick" afterEffect="1"/>
                                        <p:tgtEl>
                                          <p:spTgt spid="22"/>
                                        </p:tgtEl>
                                        <p:attrNameLst>
                                          <p:attrName>ppt_c</p:attrName>
                                        </p:attrNameLst>
                                      </p:cBhvr>
                                      <p:to>
                                        <a:schemeClr val="tx2"/>
                                      </p:to>
                                    </p:animClr>
                                  </p:subTnLst>
                                </p:cTn>
                              </p:par>
                            </p:childTnLst>
                          </p:cTn>
                        </p:par>
                      </p:childTnLst>
                    </p:cTn>
                  </p:par>
                  <p:par>
                    <p:cTn id="41" fill="hold">
                      <p:stCondLst>
                        <p:cond delay="indefinite"/>
                      </p:stCondLst>
                      <p:childTnLst>
                        <p:par>
                          <p:cTn id="42" fill="hold">
                            <p:stCondLst>
                              <p:cond delay="0"/>
                            </p:stCondLst>
                            <p:childTnLst>
                              <p:par>
                                <p:cTn id="43" presetID="22" presetClass="entr" presetSubtype="1"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up)">
                                      <p:cBhvr>
                                        <p:cTn id="45" dur="500"/>
                                        <p:tgtEl>
                                          <p:spTgt spid="24"/>
                                        </p:tgtEl>
                                      </p:cBhvr>
                                    </p:animEffect>
                                  </p:childTnLst>
                                </p:cTn>
                              </p:par>
                              <p:par>
                                <p:cTn id="46" presetID="10" presetClass="entr" presetSubtype="0" fill="hold" nodeType="with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Demo Excel Services</a:t>
            </a:r>
            <a:endParaRPr lang="en-US" dirty="0"/>
          </a:p>
        </p:txBody>
      </p:sp>
    </p:spTree>
    <p:extLst>
      <p:ext uri="{BB962C8B-B14F-4D97-AF65-F5344CB8AC3E}">
        <p14:creationId xmlns:p14="http://schemas.microsoft.com/office/powerpoint/2010/main" val="375307824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4707082" y="3576764"/>
            <a:ext cx="4197506" cy="269081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Title 1"/>
          <p:cNvSpPr>
            <a:spLocks noGrp="1"/>
          </p:cNvSpPr>
          <p:nvPr>
            <p:ph type="title"/>
          </p:nvPr>
        </p:nvSpPr>
        <p:spPr/>
        <p:txBody>
          <a:bodyPr/>
          <a:lstStyle/>
          <a:p>
            <a:r>
              <a:rPr lang="en-AU" dirty="0" smtClean="0"/>
              <a:t>Reporting Services</a:t>
            </a:r>
            <a:endParaRPr lang="en-AU" dirty="0"/>
          </a:p>
        </p:txBody>
      </p:sp>
      <p:sp>
        <p:nvSpPr>
          <p:cNvPr id="3" name="Content Placeholder 2"/>
          <p:cNvSpPr>
            <a:spLocks noGrp="1"/>
          </p:cNvSpPr>
          <p:nvPr>
            <p:ph idx="1"/>
          </p:nvPr>
        </p:nvSpPr>
        <p:spPr>
          <a:xfrm>
            <a:off x="20526" y="1672522"/>
            <a:ext cx="9034462" cy="3628686"/>
          </a:xfrm>
        </p:spPr>
        <p:txBody>
          <a:bodyPr/>
          <a:lstStyle/>
          <a:p>
            <a:r>
              <a:rPr lang="en-AU" sz="3000" dirty="0" smtClean="0"/>
              <a:t>Microsoft</a:t>
            </a:r>
            <a:r>
              <a:rPr lang="en-AU" sz="3000" baseline="30000" dirty="0" smtClean="0"/>
              <a:t>®</a:t>
            </a:r>
            <a:r>
              <a:rPr lang="en-AU" sz="3000" dirty="0" smtClean="0"/>
              <a:t> SQL Server</a:t>
            </a:r>
            <a:r>
              <a:rPr lang="en-AU" sz="3000" baseline="30000" dirty="0" smtClean="0"/>
              <a:t>®</a:t>
            </a:r>
            <a:r>
              <a:rPr lang="en-AU" sz="3000" dirty="0" smtClean="0"/>
              <a:t> 2008 Reporting Services</a:t>
            </a:r>
          </a:p>
          <a:p>
            <a:pPr lvl="1"/>
            <a:r>
              <a:rPr lang="en-AU" dirty="0" smtClean="0"/>
              <a:t>Create your printable report </a:t>
            </a:r>
            <a:br>
              <a:rPr lang="en-AU" dirty="0" smtClean="0"/>
            </a:br>
            <a:r>
              <a:rPr lang="en-AU" dirty="0" smtClean="0"/>
              <a:t>in pdf, xlsx, docx…</a:t>
            </a:r>
          </a:p>
          <a:p>
            <a:pPr lvl="1"/>
            <a:r>
              <a:rPr lang="en-AU" dirty="0" smtClean="0"/>
              <a:t>Reports accessible through browser</a:t>
            </a:r>
          </a:p>
          <a:p>
            <a:pPr lvl="1"/>
            <a:r>
              <a:rPr lang="en-AU" dirty="0" smtClean="0"/>
              <a:t>Reporting power to the </a:t>
            </a:r>
            <a:br>
              <a:rPr lang="en-AU" dirty="0" smtClean="0"/>
            </a:br>
            <a:r>
              <a:rPr lang="en-AU" dirty="0" smtClean="0"/>
              <a:t>user – Report Builder 2 or 3</a:t>
            </a:r>
          </a:p>
          <a:p>
            <a:pPr lvl="1"/>
            <a:r>
              <a:rPr lang="en-AU" dirty="0" smtClean="0"/>
              <a:t>Subscribe to your report</a:t>
            </a:r>
          </a:p>
          <a:p>
            <a:pPr>
              <a:buNone/>
            </a:pPr>
            <a:endParaRPr lang="en-AU" dirty="0"/>
          </a:p>
        </p:txBody>
      </p:sp>
      <p:sp>
        <p:nvSpPr>
          <p:cNvPr id="4" name="TextBox 3"/>
          <p:cNvSpPr txBox="1"/>
          <p:nvPr/>
        </p:nvSpPr>
        <p:spPr>
          <a:xfrm>
            <a:off x="477902" y="1095127"/>
            <a:ext cx="8416636" cy="461665"/>
          </a:xfrm>
          <a:prstGeom prst="rect">
            <a:avLst/>
          </a:prstGeom>
          <a:noFill/>
        </p:spPr>
        <p:txBody>
          <a:bodyPr wrap="square" rtlCol="0">
            <a:spAutoFit/>
          </a:bodyPr>
          <a:lstStyle/>
          <a:p>
            <a:pPr>
              <a:buNone/>
            </a:pPr>
            <a:r>
              <a:rPr lang="en-AU" sz="2400" b="1" dirty="0" smtClean="0">
                <a:solidFill>
                  <a:schemeClr val="bg1"/>
                </a:solidFill>
              </a:rPr>
              <a:t>Print your reports</a:t>
            </a:r>
            <a:endParaRPr lang="en-AU" sz="2400" b="1" dirty="0">
              <a:solidFill>
                <a:schemeClr val="bg1"/>
              </a:solidFill>
            </a:endParaRPr>
          </a:p>
        </p:txBody>
      </p:sp>
      <p:sp>
        <p:nvSpPr>
          <p:cNvPr id="6" name="TextBox 5"/>
          <p:cNvSpPr txBox="1"/>
          <p:nvPr/>
        </p:nvSpPr>
        <p:spPr>
          <a:xfrm>
            <a:off x="207818" y="5112329"/>
            <a:ext cx="4353791" cy="646331"/>
          </a:xfrm>
          <a:prstGeom prst="rect">
            <a:avLst/>
          </a:prstGeom>
          <a:noFill/>
        </p:spPr>
        <p:txBody>
          <a:bodyPr wrap="square" rtlCol="0">
            <a:spAutoFit/>
          </a:bodyPr>
          <a:lstStyle/>
          <a:p>
            <a:pPr algn="ctr">
              <a:buNone/>
            </a:pPr>
            <a:r>
              <a:rPr lang="en-AU" dirty="0" smtClean="0">
                <a:solidFill>
                  <a:schemeClr val="bg1"/>
                </a:solidFill>
              </a:rPr>
              <a:t>Reporting Services 2008 </a:t>
            </a:r>
            <a:r>
              <a:rPr lang="en-AU" b="1" dirty="0" smtClean="0">
                <a:solidFill>
                  <a:schemeClr val="bg1"/>
                </a:solidFill>
              </a:rPr>
              <a:t>R2 </a:t>
            </a:r>
            <a:r>
              <a:rPr lang="en-AU" dirty="0" smtClean="0">
                <a:solidFill>
                  <a:schemeClr val="bg1"/>
                </a:solidFill>
              </a:rPr>
              <a:t>will give you additional charting controls</a:t>
            </a:r>
            <a:endParaRPr lang="en-AU" dirty="0">
              <a:solidFill>
                <a:schemeClr val="bg1"/>
              </a:solidFill>
            </a:endParaRPr>
          </a:p>
        </p:txBody>
      </p:sp>
    </p:spTree>
    <p:extLst>
      <p:ext uri="{BB962C8B-B14F-4D97-AF65-F5344CB8AC3E}">
        <p14:creationId xmlns:p14="http://schemas.microsoft.com/office/powerpoint/2010/main" val="1398677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500"/>
                                        <p:tgtEl>
                                          <p:spTgt spid="3">
                                            <p:txEl>
                                              <p:pRg st="1" end="1"/>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Reporting Services</a:t>
            </a:r>
            <a:endParaRPr lang="en-AU" dirty="0"/>
          </a:p>
        </p:txBody>
      </p:sp>
      <p:sp>
        <p:nvSpPr>
          <p:cNvPr id="8" name="Content Placeholder 7"/>
          <p:cNvSpPr>
            <a:spLocks noGrp="1"/>
          </p:cNvSpPr>
          <p:nvPr>
            <p:ph idx="1"/>
          </p:nvPr>
        </p:nvSpPr>
        <p:spPr>
          <a:xfrm>
            <a:off x="109538" y="1747861"/>
            <a:ext cx="8756650" cy="4351961"/>
          </a:xfrm>
        </p:spPr>
        <p:txBody>
          <a:bodyPr/>
          <a:lstStyle/>
          <a:p>
            <a:r>
              <a:rPr lang="en-AU" dirty="0" smtClean="0"/>
              <a:t>Audience for Report Generation:</a:t>
            </a:r>
          </a:p>
          <a:p>
            <a:pPr lvl="1"/>
            <a:r>
              <a:rPr lang="en-AU" dirty="0" smtClean="0"/>
              <a:t>Report Developers / Business Users</a:t>
            </a:r>
          </a:p>
          <a:p>
            <a:r>
              <a:rPr lang="en-AU" dirty="0" smtClean="0"/>
              <a:t>Client Tools:</a:t>
            </a:r>
          </a:p>
          <a:p>
            <a:pPr lvl="1"/>
            <a:r>
              <a:rPr lang="en-AU" dirty="0" smtClean="0"/>
              <a:t>Microsoft</a:t>
            </a:r>
            <a:r>
              <a:rPr lang="en-AU" baseline="30000" dirty="0" smtClean="0"/>
              <a:t>®</a:t>
            </a:r>
            <a:r>
              <a:rPr lang="en-AU" dirty="0" smtClean="0"/>
              <a:t> Visual Studio</a:t>
            </a:r>
            <a:r>
              <a:rPr lang="en-AU" baseline="30000" dirty="0" smtClean="0"/>
              <a:t>®</a:t>
            </a:r>
            <a:r>
              <a:rPr lang="en-AU" dirty="0" smtClean="0"/>
              <a:t> 2008 and Visual Studio</a:t>
            </a:r>
            <a:r>
              <a:rPr lang="en-AU" baseline="30000" dirty="0" smtClean="0"/>
              <a:t>® </a:t>
            </a:r>
            <a:r>
              <a:rPr lang="en-AU" dirty="0" smtClean="0"/>
              <a:t>2010, Report Builder 3.0</a:t>
            </a:r>
          </a:p>
          <a:p>
            <a:r>
              <a:rPr lang="en-AU" dirty="0" smtClean="0"/>
              <a:t>Web Tools:</a:t>
            </a:r>
          </a:p>
          <a:p>
            <a:pPr lvl="1"/>
            <a:r>
              <a:rPr lang="en-AU" dirty="0" smtClean="0"/>
              <a:t>Report Viewer</a:t>
            </a:r>
          </a:p>
          <a:p>
            <a:r>
              <a:rPr lang="en-AU" dirty="0" smtClean="0"/>
              <a:t>General Purpose</a:t>
            </a:r>
          </a:p>
          <a:p>
            <a:pPr lvl="1"/>
            <a:r>
              <a:rPr lang="en-AU" dirty="0" smtClean="0"/>
              <a:t>Printable Reports</a:t>
            </a:r>
            <a:endParaRPr lang="en-AU" dirty="0"/>
          </a:p>
        </p:txBody>
      </p:sp>
      <p:sp>
        <p:nvSpPr>
          <p:cNvPr id="5" name="TextBox 4"/>
          <p:cNvSpPr txBox="1"/>
          <p:nvPr/>
        </p:nvSpPr>
        <p:spPr>
          <a:xfrm>
            <a:off x="467544" y="1124744"/>
            <a:ext cx="8416636" cy="461665"/>
          </a:xfrm>
          <a:prstGeom prst="rect">
            <a:avLst/>
          </a:prstGeom>
          <a:noFill/>
        </p:spPr>
        <p:txBody>
          <a:bodyPr wrap="square" rtlCol="0">
            <a:spAutoFit/>
          </a:bodyPr>
          <a:lstStyle/>
          <a:p>
            <a:pPr>
              <a:buNone/>
            </a:pPr>
            <a:r>
              <a:rPr lang="en-AU" sz="2400" b="1" dirty="0" smtClean="0">
                <a:solidFill>
                  <a:schemeClr val="bg1"/>
                </a:solidFill>
              </a:rPr>
              <a:t>Print your reports</a:t>
            </a:r>
            <a:endParaRPr lang="en-AU" sz="2400" b="1" dirty="0">
              <a:solidFill>
                <a:schemeClr val="bg1"/>
              </a:solidFill>
            </a:endParaRPr>
          </a:p>
        </p:txBody>
      </p:sp>
    </p:spTree>
    <p:extLst>
      <p:ext uri="{BB962C8B-B14F-4D97-AF65-F5344CB8AC3E}">
        <p14:creationId xmlns:p14="http://schemas.microsoft.com/office/powerpoint/2010/main" val="3923738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500"/>
                                        <p:tgtEl>
                                          <p:spTgt spid="8">
                                            <p:txEl>
                                              <p:pRg st="1" end="1"/>
                                            </p:txEl>
                                          </p:spTgt>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8">
                                            <p:txEl>
                                              <p:pRg st="2" end="2"/>
                                            </p:txEl>
                                          </p:spTgt>
                                        </p:tgtEl>
                                        <p:attrNameLst>
                                          <p:attrName>style.visibility</p:attrName>
                                        </p:attrNameLst>
                                      </p:cBhvr>
                                      <p:to>
                                        <p:strVal val="visible"/>
                                      </p:to>
                                    </p:set>
                                    <p:animEffect transition="in" filter="blinds(horizontal)">
                                      <p:cBhvr>
                                        <p:cTn id="14" dur="500"/>
                                        <p:tgtEl>
                                          <p:spTgt spid="8">
                                            <p:txEl>
                                              <p:pRg st="2" end="2"/>
                                            </p:txEl>
                                          </p:spTgt>
                                        </p:tgtEl>
                                      </p:cBhvr>
                                    </p:animEffect>
                                  </p:childTnLst>
                                </p:cTn>
                              </p:par>
                              <p:par>
                                <p:cTn id="15" presetID="3" presetClass="entr" presetSubtype="10" fill="hold"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animEffect transition="in" filter="blinds(horizontal)">
                                      <p:cBhvr>
                                        <p:cTn id="17" dur="500"/>
                                        <p:tgtEl>
                                          <p:spTgt spid="8">
                                            <p:txEl>
                                              <p:pRg st="3" end="3"/>
                                            </p:txEl>
                                          </p:spTgt>
                                        </p:tgtEl>
                                      </p:cBhvr>
                                    </p:animEffect>
                                  </p:childTnLst>
                                </p:cTn>
                              </p:par>
                            </p:childTnLst>
                          </p:cTn>
                        </p:par>
                        <p:par>
                          <p:cTn id="18" fill="hold">
                            <p:stCondLst>
                              <p:cond delay="1000"/>
                            </p:stCondLst>
                            <p:childTnLst>
                              <p:par>
                                <p:cTn id="19" presetID="3" presetClass="entr" presetSubtype="10" fill="hold" nodeType="after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animEffect transition="in" filter="blinds(horizontal)">
                                      <p:cBhvr>
                                        <p:cTn id="21" dur="500"/>
                                        <p:tgtEl>
                                          <p:spTgt spid="8">
                                            <p:txEl>
                                              <p:pRg st="4" end="4"/>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8">
                                            <p:txEl>
                                              <p:pRg st="5" end="5"/>
                                            </p:txEl>
                                          </p:spTgt>
                                        </p:tgtEl>
                                        <p:attrNameLst>
                                          <p:attrName>style.visibility</p:attrName>
                                        </p:attrNameLst>
                                      </p:cBhvr>
                                      <p:to>
                                        <p:strVal val="visible"/>
                                      </p:to>
                                    </p:set>
                                    <p:animEffect transition="in" filter="blinds(horizontal)">
                                      <p:cBhvr>
                                        <p:cTn id="24" dur="500"/>
                                        <p:tgtEl>
                                          <p:spTgt spid="8">
                                            <p:txEl>
                                              <p:pRg st="5" end="5"/>
                                            </p:txEl>
                                          </p:spTgt>
                                        </p:tgtEl>
                                      </p:cBhvr>
                                    </p:animEffect>
                                  </p:childTnLst>
                                </p:cTn>
                              </p:par>
                            </p:childTnLst>
                          </p:cTn>
                        </p:par>
                        <p:par>
                          <p:cTn id="25" fill="hold">
                            <p:stCondLst>
                              <p:cond delay="1500"/>
                            </p:stCondLst>
                            <p:childTnLst>
                              <p:par>
                                <p:cTn id="26" presetID="3" presetClass="entr" presetSubtype="10" fill="hold" nodeType="afterEffect">
                                  <p:stCondLst>
                                    <p:cond delay="0"/>
                                  </p:stCondLst>
                                  <p:childTnLst>
                                    <p:set>
                                      <p:cBhvr>
                                        <p:cTn id="27" dur="1" fill="hold">
                                          <p:stCondLst>
                                            <p:cond delay="0"/>
                                          </p:stCondLst>
                                        </p:cTn>
                                        <p:tgtEl>
                                          <p:spTgt spid="8">
                                            <p:txEl>
                                              <p:pRg st="6" end="6"/>
                                            </p:txEl>
                                          </p:spTgt>
                                        </p:tgtEl>
                                        <p:attrNameLst>
                                          <p:attrName>style.visibility</p:attrName>
                                        </p:attrNameLst>
                                      </p:cBhvr>
                                      <p:to>
                                        <p:strVal val="visible"/>
                                      </p:to>
                                    </p:set>
                                    <p:animEffect transition="in" filter="blinds(horizontal)">
                                      <p:cBhvr>
                                        <p:cTn id="28" dur="500"/>
                                        <p:tgtEl>
                                          <p:spTgt spid="8">
                                            <p:txEl>
                                              <p:pRg st="6" end="6"/>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8">
                                            <p:txEl>
                                              <p:pRg st="7" end="7"/>
                                            </p:txEl>
                                          </p:spTgt>
                                        </p:tgtEl>
                                        <p:attrNameLst>
                                          <p:attrName>style.visibility</p:attrName>
                                        </p:attrNameLst>
                                      </p:cBhvr>
                                      <p:to>
                                        <p:strVal val="visible"/>
                                      </p:to>
                                    </p:set>
                                    <p:animEffect transition="in" filter="blinds(horizontal)">
                                      <p:cBhvr>
                                        <p:cTn id="31"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BI and Reporting using Project Server and SharePoint </a:t>
            </a:r>
          </a:p>
        </p:txBody>
      </p:sp>
      <p:sp>
        <p:nvSpPr>
          <p:cNvPr id="3" name="Text Placeholder 2"/>
          <p:cNvSpPr>
            <a:spLocks noGrp="1"/>
          </p:cNvSpPr>
          <p:nvPr>
            <p:ph type="body" idx="1"/>
          </p:nvPr>
        </p:nvSpPr>
        <p:spPr/>
        <p:txBody>
          <a:bodyPr/>
          <a:lstStyle/>
          <a:p>
            <a:pPr lvl="0">
              <a:defRPr/>
            </a:pPr>
            <a:r>
              <a:rPr lang="en-US" b="1" dirty="0" smtClean="0"/>
              <a:t>Marc Soester</a:t>
            </a:r>
          </a:p>
          <a:p>
            <a:pPr lvl="0">
              <a:defRPr/>
            </a:pPr>
            <a:r>
              <a:rPr lang="en-US" dirty="0" smtClean="0"/>
              <a:t>Managing Director</a:t>
            </a:r>
          </a:p>
          <a:p>
            <a:pPr lvl="0">
              <a:defRPr/>
            </a:pPr>
            <a:r>
              <a:rPr lang="en-US" dirty="0" smtClean="0"/>
              <a:t>IPMO Pty Ltd</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OFS311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2" descr="\\SP3\Presentations\PowerPoint assets\AVEPOINT logos\AvePoint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800" y="775692"/>
            <a:ext cx="2975193" cy="5650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Report Builder ?</a:t>
            </a:r>
            <a:endParaRPr lang="en-AU" dirty="0"/>
          </a:p>
        </p:txBody>
      </p:sp>
      <p:sp>
        <p:nvSpPr>
          <p:cNvPr id="3" name="Content Placeholder 2"/>
          <p:cNvSpPr>
            <a:spLocks noGrp="1"/>
          </p:cNvSpPr>
          <p:nvPr>
            <p:ph idx="1"/>
          </p:nvPr>
        </p:nvSpPr>
        <p:spPr>
          <a:xfrm>
            <a:off x="381000" y="1447800"/>
            <a:ext cx="8382000" cy="1938992"/>
          </a:xfrm>
        </p:spPr>
        <p:txBody>
          <a:bodyPr>
            <a:normAutofit fontScale="92500" lnSpcReduction="10000"/>
          </a:bodyPr>
          <a:lstStyle/>
          <a:p>
            <a:r>
              <a:rPr lang="en-AU" sz="3000" dirty="0" smtClean="0"/>
              <a:t>Power users do not require Visual Studio</a:t>
            </a:r>
          </a:p>
          <a:p>
            <a:r>
              <a:rPr lang="en-AU" sz="3000" dirty="0" smtClean="0"/>
              <a:t>More intuitive to use</a:t>
            </a:r>
          </a:p>
          <a:p>
            <a:r>
              <a:rPr lang="en-AU" sz="3000" u="sng" dirty="0" smtClean="0"/>
              <a:t>Almost</a:t>
            </a:r>
            <a:r>
              <a:rPr lang="en-AU" sz="3000" dirty="0" smtClean="0"/>
              <a:t> the same functionality as Visual Studio</a:t>
            </a:r>
          </a:p>
          <a:p>
            <a:r>
              <a:rPr lang="en-AU" sz="3000" dirty="0" smtClean="0"/>
              <a:t>Easy installation to desktops</a:t>
            </a:r>
            <a:endParaRPr lang="en-AU" sz="3000" dirty="0"/>
          </a:p>
        </p:txBody>
      </p:sp>
      <p:sp>
        <p:nvSpPr>
          <p:cNvPr id="4" name="Footer Placeholder 3"/>
          <p:cNvSpPr>
            <a:spLocks noGrp="1"/>
          </p:cNvSpPr>
          <p:nvPr>
            <p:ph type="ftr" sz="quarter" idx="4294967295"/>
          </p:nvPr>
        </p:nvSpPr>
        <p:spPr>
          <a:xfrm>
            <a:off x="7385915" y="6286946"/>
            <a:ext cx="1127702" cy="365125"/>
          </a:xfrm>
          <a:prstGeom prst="rect">
            <a:avLst/>
          </a:prstGeom>
        </p:spPr>
        <p:txBody>
          <a:bodyPr/>
          <a:lstStyle/>
          <a:p>
            <a:r>
              <a:rPr lang="en-US" dirty="0" smtClean="0"/>
              <a:t>Microsoft Confidential</a:t>
            </a:r>
          </a:p>
        </p:txBody>
      </p:sp>
      <p:sp>
        <p:nvSpPr>
          <p:cNvPr id="5" name="Slide Number Placeholder 4"/>
          <p:cNvSpPr>
            <a:spLocks noGrp="1"/>
          </p:cNvSpPr>
          <p:nvPr>
            <p:ph type="sldNum" sz="quarter" idx="4294967295"/>
          </p:nvPr>
        </p:nvSpPr>
        <p:spPr>
          <a:xfrm>
            <a:off x="8588375" y="6286946"/>
            <a:ext cx="349250" cy="365125"/>
          </a:xfrm>
          <a:prstGeom prst="rect">
            <a:avLst/>
          </a:prstGeom>
        </p:spPr>
        <p:txBody>
          <a:bodyPr/>
          <a:lstStyle/>
          <a:p>
            <a:fld id="{1AD4D6FE-0D95-422C-A401-E733BBF8EB07}" type="slidenum">
              <a:rPr lang="en-US" smtClean="0"/>
              <a:pPr/>
              <a:t>20</a:t>
            </a:fld>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7234" y="3395709"/>
            <a:ext cx="5530735" cy="248533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60389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Demo Reporting Services</a:t>
            </a:r>
            <a:endParaRPr lang="en-US" dirty="0"/>
          </a:p>
        </p:txBody>
      </p:sp>
    </p:spTree>
    <p:extLst>
      <p:ext uri="{BB962C8B-B14F-4D97-AF65-F5344CB8AC3E}">
        <p14:creationId xmlns:p14="http://schemas.microsoft.com/office/powerpoint/2010/main" val="393009887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ashboard.png"/>
          <p:cNvPicPr>
            <a:picLocks noChangeAspect="1"/>
          </p:cNvPicPr>
          <p:nvPr/>
        </p:nvPicPr>
        <p:blipFill>
          <a:blip r:embed="rId2" cstate="print"/>
          <a:stretch>
            <a:fillRect/>
          </a:stretch>
        </p:blipFill>
        <p:spPr>
          <a:xfrm>
            <a:off x="5350896" y="799561"/>
            <a:ext cx="3341570" cy="326764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Title 1"/>
          <p:cNvSpPr>
            <a:spLocks noGrp="1"/>
          </p:cNvSpPr>
          <p:nvPr>
            <p:ph type="title"/>
          </p:nvPr>
        </p:nvSpPr>
        <p:spPr/>
        <p:txBody>
          <a:bodyPr/>
          <a:lstStyle/>
          <a:p>
            <a:r>
              <a:rPr lang="en-AU" dirty="0" smtClean="0"/>
              <a:t>PerformancePoint Services</a:t>
            </a:r>
            <a:endParaRPr lang="en-AU" dirty="0"/>
          </a:p>
        </p:txBody>
      </p:sp>
      <p:sp>
        <p:nvSpPr>
          <p:cNvPr id="3" name="Content Placeholder 2"/>
          <p:cNvSpPr>
            <a:spLocks noGrp="1"/>
          </p:cNvSpPr>
          <p:nvPr>
            <p:ph idx="1"/>
          </p:nvPr>
        </p:nvSpPr>
        <p:spPr>
          <a:xfrm>
            <a:off x="176645" y="1980707"/>
            <a:ext cx="9034462" cy="4130361"/>
          </a:xfrm>
        </p:spPr>
        <p:txBody>
          <a:bodyPr/>
          <a:lstStyle/>
          <a:p>
            <a:r>
              <a:rPr lang="en-AU" dirty="0" smtClean="0"/>
              <a:t>SharePoint Insight:</a:t>
            </a:r>
          </a:p>
          <a:p>
            <a:pPr lvl="1"/>
            <a:r>
              <a:rPr lang="en-AU" dirty="0" smtClean="0"/>
              <a:t>Interactive and data- </a:t>
            </a:r>
            <a:br>
              <a:rPr lang="en-AU" dirty="0" smtClean="0"/>
            </a:br>
            <a:r>
              <a:rPr lang="en-AU" dirty="0" smtClean="0"/>
              <a:t>driven dashboards</a:t>
            </a:r>
          </a:p>
          <a:p>
            <a:pPr lvl="1"/>
            <a:r>
              <a:rPr lang="en-AU" dirty="0" smtClean="0"/>
              <a:t>Create Scorecards from </a:t>
            </a:r>
            <a:br>
              <a:rPr lang="en-AU" dirty="0" smtClean="0"/>
            </a:br>
            <a:r>
              <a:rPr lang="en-AU" dirty="0" smtClean="0"/>
              <a:t>multiple data sources</a:t>
            </a:r>
          </a:p>
          <a:p>
            <a:pPr lvl="1"/>
            <a:r>
              <a:rPr lang="en-AU" dirty="0" smtClean="0"/>
              <a:t>Strong visualization of consolidated data</a:t>
            </a:r>
          </a:p>
          <a:p>
            <a:pPr lvl="1"/>
            <a:r>
              <a:rPr lang="en-AU" dirty="0" smtClean="0"/>
              <a:t>Root cause identification with drilldown option</a:t>
            </a:r>
          </a:p>
          <a:p>
            <a:pPr lvl="1"/>
            <a:r>
              <a:rPr lang="en-AU" dirty="0" smtClean="0"/>
              <a:t>Brings all technologies together</a:t>
            </a:r>
          </a:p>
          <a:p>
            <a:endParaRPr lang="en-AU" dirty="0"/>
          </a:p>
        </p:txBody>
      </p:sp>
      <p:sp>
        <p:nvSpPr>
          <p:cNvPr id="4" name="TextBox 3"/>
          <p:cNvSpPr txBox="1"/>
          <p:nvPr/>
        </p:nvSpPr>
        <p:spPr>
          <a:xfrm>
            <a:off x="451464" y="1114859"/>
            <a:ext cx="3760496" cy="461665"/>
          </a:xfrm>
          <a:prstGeom prst="rect">
            <a:avLst/>
          </a:prstGeom>
          <a:noFill/>
        </p:spPr>
        <p:txBody>
          <a:bodyPr wrap="square" rtlCol="0">
            <a:spAutoFit/>
          </a:bodyPr>
          <a:lstStyle/>
          <a:p>
            <a:pPr>
              <a:buNone/>
            </a:pPr>
            <a:r>
              <a:rPr lang="en-AU" sz="2400" b="1" dirty="0" smtClean="0">
                <a:solidFill>
                  <a:schemeClr val="bg1"/>
                </a:solidFill>
              </a:rPr>
              <a:t>Create your dashboard</a:t>
            </a:r>
            <a:endParaRPr lang="en-AU" sz="2400" b="1" dirty="0">
              <a:solidFill>
                <a:schemeClr val="bg1"/>
              </a:solidFill>
            </a:endParaRPr>
          </a:p>
        </p:txBody>
      </p:sp>
    </p:spTree>
    <p:extLst>
      <p:ext uri="{BB962C8B-B14F-4D97-AF65-F5344CB8AC3E}">
        <p14:creationId xmlns:p14="http://schemas.microsoft.com/office/powerpoint/2010/main" val="3780990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blinds(horizontal)">
                                      <p:cBhvr>
                                        <p:cTn id="11" dur="500"/>
                                        <p:tgtEl>
                                          <p:spTgt spid="3">
                                            <p:txEl>
                                              <p:pRg st="1" end="1"/>
                                            </p:txEl>
                                          </p:spTgt>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500"/>
                                        <p:tgtEl>
                                          <p:spTgt spid="3">
                                            <p:txEl>
                                              <p:pRg st="4" end="4"/>
                                            </p:txEl>
                                          </p:spTgt>
                                        </p:tgtEl>
                                      </p:cBhvr>
                                    </p:animEffect>
                                  </p:childTnLst>
                                </p:cTn>
                              </p:par>
                            </p:childTnLst>
                          </p:cTn>
                        </p:par>
                        <p:par>
                          <p:cTn id="24" fill="hold">
                            <p:stCondLst>
                              <p:cond delay="2500"/>
                            </p:stCondLst>
                            <p:childTnLst>
                              <p:par>
                                <p:cTn id="25" presetID="3" presetClass="entr" presetSubtype="10"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PerformancePoint</a:t>
            </a:r>
            <a:endParaRPr lang="en-AU" dirty="0"/>
          </a:p>
        </p:txBody>
      </p:sp>
      <p:sp>
        <p:nvSpPr>
          <p:cNvPr id="8" name="Content Placeholder 7"/>
          <p:cNvSpPr>
            <a:spLocks noGrp="1"/>
          </p:cNvSpPr>
          <p:nvPr>
            <p:ph idx="1"/>
          </p:nvPr>
        </p:nvSpPr>
        <p:spPr>
          <a:xfrm>
            <a:off x="109538" y="1669327"/>
            <a:ext cx="8756650" cy="4351961"/>
          </a:xfrm>
        </p:spPr>
        <p:txBody>
          <a:bodyPr/>
          <a:lstStyle/>
          <a:p>
            <a:r>
              <a:rPr lang="en-AU" dirty="0" smtClean="0"/>
              <a:t>Audience for Report Generation:</a:t>
            </a:r>
          </a:p>
          <a:p>
            <a:pPr lvl="1"/>
            <a:r>
              <a:rPr lang="en-AU" dirty="0" smtClean="0"/>
              <a:t>Business Users / Report Developers</a:t>
            </a:r>
          </a:p>
          <a:p>
            <a:r>
              <a:rPr lang="en-AU" dirty="0" smtClean="0"/>
              <a:t>Client Tools:</a:t>
            </a:r>
          </a:p>
          <a:p>
            <a:pPr lvl="1"/>
            <a:r>
              <a:rPr lang="en-AU" dirty="0" smtClean="0"/>
              <a:t>Dashboard Designer and Web Parts</a:t>
            </a:r>
          </a:p>
          <a:p>
            <a:r>
              <a:rPr lang="en-AU" dirty="0" smtClean="0"/>
              <a:t>Web Tools:</a:t>
            </a:r>
          </a:p>
          <a:p>
            <a:pPr lvl="1"/>
            <a:r>
              <a:rPr lang="en-AU" dirty="0" smtClean="0"/>
              <a:t>Dashboard</a:t>
            </a:r>
          </a:p>
          <a:p>
            <a:r>
              <a:rPr lang="en-AU" dirty="0" smtClean="0"/>
              <a:t>General Purpose</a:t>
            </a:r>
          </a:p>
          <a:p>
            <a:pPr lvl="1"/>
            <a:r>
              <a:rPr lang="en-AU" dirty="0" smtClean="0"/>
              <a:t>Dashboard, Key Performance Indicators, Scorecard, Visual Indicators</a:t>
            </a:r>
            <a:endParaRPr lang="en-AU" dirty="0"/>
          </a:p>
        </p:txBody>
      </p:sp>
      <p:sp>
        <p:nvSpPr>
          <p:cNvPr id="5" name="TextBox 4"/>
          <p:cNvSpPr txBox="1"/>
          <p:nvPr/>
        </p:nvSpPr>
        <p:spPr>
          <a:xfrm>
            <a:off x="467544" y="1102984"/>
            <a:ext cx="3960440" cy="461665"/>
          </a:xfrm>
          <a:prstGeom prst="rect">
            <a:avLst/>
          </a:prstGeom>
          <a:noFill/>
        </p:spPr>
        <p:txBody>
          <a:bodyPr wrap="square" rtlCol="0">
            <a:spAutoFit/>
          </a:bodyPr>
          <a:lstStyle/>
          <a:p>
            <a:pPr>
              <a:buNone/>
            </a:pPr>
            <a:r>
              <a:rPr lang="en-AU" sz="2400" b="1" dirty="0" smtClean="0">
                <a:solidFill>
                  <a:schemeClr val="bg1"/>
                </a:solidFill>
              </a:rPr>
              <a:t>Create your dashboard</a:t>
            </a:r>
            <a:endParaRPr lang="en-AU" sz="2400" b="1" dirty="0">
              <a:solidFill>
                <a:schemeClr val="bg1"/>
              </a:solidFill>
            </a:endParaRPr>
          </a:p>
        </p:txBody>
      </p:sp>
    </p:spTree>
    <p:extLst>
      <p:ext uri="{BB962C8B-B14F-4D97-AF65-F5344CB8AC3E}">
        <p14:creationId xmlns:p14="http://schemas.microsoft.com/office/powerpoint/2010/main" val="8570865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500"/>
                                        <p:tgtEl>
                                          <p:spTgt spid="8">
                                            <p:txEl>
                                              <p:pRg st="1" end="1"/>
                                            </p:txEl>
                                          </p:spTgt>
                                        </p:tgtEl>
                                      </p:cBhvr>
                                    </p:animEffect>
                                  </p:childTnLst>
                                </p:cTn>
                              </p:par>
                            </p:childTnLst>
                          </p:cTn>
                        </p:par>
                        <p:par>
                          <p:cTn id="11" fill="hold">
                            <p:stCondLst>
                              <p:cond delay="500"/>
                            </p:stCondLst>
                            <p:childTnLst>
                              <p:par>
                                <p:cTn id="12" presetID="3" presetClass="entr" presetSubtype="10" fill="hold" nodeType="afterEffect">
                                  <p:stCondLst>
                                    <p:cond delay="0"/>
                                  </p:stCondLst>
                                  <p:childTnLst>
                                    <p:set>
                                      <p:cBhvr>
                                        <p:cTn id="13" dur="1" fill="hold">
                                          <p:stCondLst>
                                            <p:cond delay="0"/>
                                          </p:stCondLst>
                                        </p:cTn>
                                        <p:tgtEl>
                                          <p:spTgt spid="8">
                                            <p:txEl>
                                              <p:pRg st="2" end="2"/>
                                            </p:txEl>
                                          </p:spTgt>
                                        </p:tgtEl>
                                        <p:attrNameLst>
                                          <p:attrName>style.visibility</p:attrName>
                                        </p:attrNameLst>
                                      </p:cBhvr>
                                      <p:to>
                                        <p:strVal val="visible"/>
                                      </p:to>
                                    </p:set>
                                    <p:animEffect transition="in" filter="blinds(horizontal)">
                                      <p:cBhvr>
                                        <p:cTn id="14" dur="500"/>
                                        <p:tgtEl>
                                          <p:spTgt spid="8">
                                            <p:txEl>
                                              <p:pRg st="2" end="2"/>
                                            </p:txEl>
                                          </p:spTgt>
                                        </p:tgtEl>
                                      </p:cBhvr>
                                    </p:animEffect>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blinds(horizontal)">
                                      <p:cBhvr>
                                        <p:cTn id="18" dur="500"/>
                                        <p:tgtEl>
                                          <p:spTgt spid="8">
                                            <p:txEl>
                                              <p:pRg st="3" end="3"/>
                                            </p:txEl>
                                          </p:spTgt>
                                        </p:tgtEl>
                                      </p:cBhvr>
                                    </p:animEffect>
                                  </p:childTnLst>
                                </p:cTn>
                              </p:par>
                            </p:childTnLst>
                          </p:cTn>
                        </p:par>
                        <p:par>
                          <p:cTn id="19" fill="hold">
                            <p:stCondLst>
                              <p:cond delay="1500"/>
                            </p:stCondLst>
                            <p:childTnLst>
                              <p:par>
                                <p:cTn id="20" presetID="3" presetClass="entr" presetSubtype="10" fill="hold" nodeType="after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blinds(horizontal)">
                                      <p:cBhvr>
                                        <p:cTn id="22" dur="500"/>
                                        <p:tgtEl>
                                          <p:spTgt spid="8">
                                            <p:txEl>
                                              <p:pRg st="4" end="4"/>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8">
                                            <p:txEl>
                                              <p:pRg st="5" end="5"/>
                                            </p:txEl>
                                          </p:spTgt>
                                        </p:tgtEl>
                                        <p:attrNameLst>
                                          <p:attrName>style.visibility</p:attrName>
                                        </p:attrNameLst>
                                      </p:cBhvr>
                                      <p:to>
                                        <p:strVal val="visible"/>
                                      </p:to>
                                    </p:set>
                                    <p:animEffect transition="in" filter="blinds(horizontal)">
                                      <p:cBhvr>
                                        <p:cTn id="25" dur="500"/>
                                        <p:tgtEl>
                                          <p:spTgt spid="8">
                                            <p:txEl>
                                              <p:pRg st="5" end="5"/>
                                            </p:txEl>
                                          </p:spTgt>
                                        </p:tgtEl>
                                      </p:cBhvr>
                                    </p:animEffect>
                                  </p:childTnLst>
                                </p:cTn>
                              </p:par>
                            </p:childTnLst>
                          </p:cTn>
                        </p:par>
                        <p:par>
                          <p:cTn id="26" fill="hold">
                            <p:stCondLst>
                              <p:cond delay="2000"/>
                            </p:stCondLst>
                            <p:childTnLst>
                              <p:par>
                                <p:cTn id="27" presetID="3" presetClass="entr" presetSubtype="10" fill="hold" nodeType="afterEffect">
                                  <p:stCondLst>
                                    <p:cond delay="0"/>
                                  </p:stCondLst>
                                  <p:childTnLst>
                                    <p:set>
                                      <p:cBhvr>
                                        <p:cTn id="28" dur="1" fill="hold">
                                          <p:stCondLst>
                                            <p:cond delay="0"/>
                                          </p:stCondLst>
                                        </p:cTn>
                                        <p:tgtEl>
                                          <p:spTgt spid="8">
                                            <p:txEl>
                                              <p:pRg st="6" end="6"/>
                                            </p:txEl>
                                          </p:spTgt>
                                        </p:tgtEl>
                                        <p:attrNameLst>
                                          <p:attrName>style.visibility</p:attrName>
                                        </p:attrNameLst>
                                      </p:cBhvr>
                                      <p:to>
                                        <p:strVal val="visible"/>
                                      </p:to>
                                    </p:set>
                                    <p:animEffect transition="in" filter="blinds(horizontal)">
                                      <p:cBhvr>
                                        <p:cTn id="29" dur="500"/>
                                        <p:tgtEl>
                                          <p:spTgt spid="8">
                                            <p:txEl>
                                              <p:pRg st="6" end="6"/>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8">
                                            <p:txEl>
                                              <p:pRg st="7" end="7"/>
                                            </p:txEl>
                                          </p:spTgt>
                                        </p:tgtEl>
                                        <p:attrNameLst>
                                          <p:attrName>style.visibility</p:attrName>
                                        </p:attrNameLst>
                                      </p:cBhvr>
                                      <p:to>
                                        <p:strVal val="visible"/>
                                      </p:to>
                                    </p:set>
                                    <p:animEffect transition="in" filter="blinds(horizontal)">
                                      <p:cBhvr>
                                        <p:cTn id="32"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Dashboard Designer</a:t>
            </a:r>
            <a:endParaRPr lang="en-AU" dirty="0"/>
          </a:p>
        </p:txBody>
      </p:sp>
      <p:sp>
        <p:nvSpPr>
          <p:cNvPr id="3" name="Content Placeholder 2"/>
          <p:cNvSpPr>
            <a:spLocks noGrp="1"/>
          </p:cNvSpPr>
          <p:nvPr>
            <p:ph idx="1"/>
          </p:nvPr>
        </p:nvSpPr>
        <p:spPr>
          <a:xfrm>
            <a:off x="381000" y="1447800"/>
            <a:ext cx="8382000" cy="3594830"/>
          </a:xfrm>
        </p:spPr>
        <p:txBody>
          <a:bodyPr/>
          <a:lstStyle/>
          <a:p>
            <a:r>
              <a:rPr lang="en-AU" dirty="0" smtClean="0"/>
              <a:t>Desktop tool with rich UI</a:t>
            </a:r>
          </a:p>
          <a:p>
            <a:r>
              <a:rPr lang="en-AU" dirty="0" smtClean="0"/>
              <a:t>Based on PerformancePoint</a:t>
            </a:r>
          </a:p>
          <a:p>
            <a:r>
              <a:rPr lang="en-AU" dirty="0" smtClean="0"/>
              <a:t>Creates Data connections</a:t>
            </a:r>
          </a:p>
          <a:p>
            <a:r>
              <a:rPr lang="en-AU" dirty="0" smtClean="0"/>
              <a:t>Creates Data content</a:t>
            </a:r>
          </a:p>
          <a:p>
            <a:r>
              <a:rPr lang="en-AU" dirty="0" smtClean="0"/>
              <a:t>Brings different reporting </a:t>
            </a:r>
            <a:br>
              <a:rPr lang="en-AU" dirty="0" smtClean="0"/>
            </a:br>
            <a:r>
              <a:rPr lang="en-AU" dirty="0" smtClean="0"/>
              <a:t>technology together</a:t>
            </a:r>
          </a:p>
          <a:p>
            <a:endParaRPr lang="en-AU" dirty="0"/>
          </a:p>
        </p:txBody>
      </p:sp>
      <p:sp>
        <p:nvSpPr>
          <p:cNvPr id="4" name="Footer Placeholder 3"/>
          <p:cNvSpPr>
            <a:spLocks noGrp="1"/>
          </p:cNvSpPr>
          <p:nvPr>
            <p:ph type="ftr" sz="quarter" idx="4294967295"/>
          </p:nvPr>
        </p:nvSpPr>
        <p:spPr>
          <a:xfrm>
            <a:off x="7385915" y="6286946"/>
            <a:ext cx="1127702" cy="365125"/>
          </a:xfrm>
          <a:prstGeom prst="rect">
            <a:avLst/>
          </a:prstGeom>
        </p:spPr>
        <p:txBody>
          <a:bodyPr/>
          <a:lstStyle/>
          <a:p>
            <a:r>
              <a:rPr lang="en-US" dirty="0" smtClean="0"/>
              <a:t>Microsoft Confidential</a:t>
            </a:r>
          </a:p>
        </p:txBody>
      </p:sp>
      <p:sp>
        <p:nvSpPr>
          <p:cNvPr id="5" name="Slide Number Placeholder 4"/>
          <p:cNvSpPr>
            <a:spLocks noGrp="1"/>
          </p:cNvSpPr>
          <p:nvPr>
            <p:ph type="sldNum" sz="quarter" idx="4294967295"/>
          </p:nvPr>
        </p:nvSpPr>
        <p:spPr>
          <a:xfrm>
            <a:off x="8588375" y="6286946"/>
            <a:ext cx="349250" cy="365125"/>
          </a:xfrm>
          <a:prstGeom prst="rect">
            <a:avLst/>
          </a:prstGeom>
        </p:spPr>
        <p:txBody>
          <a:bodyPr/>
          <a:lstStyle/>
          <a:p>
            <a:fld id="{1AD4D6FE-0D95-422C-A401-E733BBF8EB07}" type="slidenum">
              <a:rPr lang="en-US" smtClean="0"/>
              <a:pPr/>
              <a:t>24</a:t>
            </a:fld>
            <a:endParaRPr 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2509" y="3313875"/>
            <a:ext cx="3858803" cy="288462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2676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Demo PerformancePoint Services</a:t>
            </a:r>
            <a:endParaRPr lang="en-US" dirty="0"/>
          </a:p>
        </p:txBody>
      </p:sp>
    </p:spTree>
    <p:extLst>
      <p:ext uri="{BB962C8B-B14F-4D97-AF65-F5344CB8AC3E}">
        <p14:creationId xmlns:p14="http://schemas.microsoft.com/office/powerpoint/2010/main" val="329493907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899592" y="1484784"/>
            <a:ext cx="7776864" cy="4608512"/>
          </a:xfrm>
          <a:prstGeom prst="roundRect">
            <a:avLst/>
          </a:prstGeom>
          <a:blipFill dpi="0" rotWithShape="1">
            <a:blip r:embed="rId2">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X`</a:t>
            </a:r>
            <a:endParaRPr lang="en-AU" dirty="0"/>
          </a:p>
        </p:txBody>
      </p:sp>
      <p:sp>
        <p:nvSpPr>
          <p:cNvPr id="2" name="Title 1"/>
          <p:cNvSpPr>
            <a:spLocks noGrp="1"/>
          </p:cNvSpPr>
          <p:nvPr>
            <p:ph type="title"/>
          </p:nvPr>
        </p:nvSpPr>
        <p:spPr/>
        <p:txBody>
          <a:bodyPr/>
          <a:lstStyle/>
          <a:p>
            <a:r>
              <a:rPr lang="en-AU" dirty="0" smtClean="0"/>
              <a:t>Puzzle it together</a:t>
            </a:r>
            <a:endParaRPr lang="en-AU"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351785354"/>
              </p:ext>
            </p:extLst>
          </p:nvPr>
        </p:nvGraphicFramePr>
        <p:xfrm>
          <a:off x="673224" y="1567333"/>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0319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style.rotation</p:attrName>
                                        </p:attrNameLst>
                                      </p:cBhvr>
                                      <p:tavLst>
                                        <p:tav tm="0">
                                          <p:val>
                                            <p:fltVal val="90"/>
                                          </p:val>
                                        </p:tav>
                                        <p:tav tm="100000">
                                          <p:val>
                                            <p:fltVal val="0"/>
                                          </p:val>
                                        </p:tav>
                                      </p:tavLst>
                                    </p:anim>
                                    <p:animEffect transition="in" filter="fade">
                                      <p:cBhvr>
                                        <p:cTn id="17" dur="1000"/>
                                        <p:tgtEl>
                                          <p:spTgt spid="6"/>
                                        </p:tgtEl>
                                      </p:cBhvr>
                                    </p:animEffect>
                                  </p:childTnLst>
                                </p:cTn>
                              </p:par>
                            </p:childTnLst>
                          </p:cTn>
                        </p:par>
                        <p:par>
                          <p:cTn id="18" fill="hold">
                            <p:stCondLst>
                              <p:cond delay="1000"/>
                            </p:stCondLst>
                            <p:childTnLst>
                              <p:par>
                                <p:cTn id="19" presetID="10" presetClass="exit" presetSubtype="0" fill="hold" grpId="2" nodeType="afterEffect">
                                  <p:stCondLst>
                                    <p:cond delay="2000"/>
                                  </p:stCondLst>
                                  <p:childTnLst>
                                    <p:animEffect transition="out" filter="fade">
                                      <p:cBhvr>
                                        <p:cTn id="20" dur="1000"/>
                                        <p:tgtEl>
                                          <p:spTgt spid="5"/>
                                        </p:tgtEl>
                                      </p:cBhvr>
                                    </p:animEffect>
                                    <p:set>
                                      <p:cBhvr>
                                        <p:cTn id="21"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5" grpId="0">
        <p:bldAsOne/>
      </p:bldGraphic>
      <p:bldGraphic spid="5" grpId="2">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Demo Puzzle it together</a:t>
            </a:r>
            <a:endParaRPr lang="en-US" dirty="0"/>
          </a:p>
        </p:txBody>
      </p:sp>
    </p:spTree>
    <p:extLst>
      <p:ext uri="{BB962C8B-B14F-4D97-AF65-F5344CB8AC3E}">
        <p14:creationId xmlns:p14="http://schemas.microsoft.com/office/powerpoint/2010/main" val="224198569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750" y="165452"/>
            <a:ext cx="8382000" cy="664797"/>
          </a:xfrm>
        </p:spPr>
        <p:txBody>
          <a:bodyPr/>
          <a:lstStyle/>
          <a:p>
            <a:r>
              <a:rPr lang="en-AU" dirty="0" smtClean="0"/>
              <a:t>Summary</a:t>
            </a:r>
            <a:endParaRPr lang="en-AU" dirty="0"/>
          </a:p>
        </p:txBody>
      </p:sp>
      <p:sp>
        <p:nvSpPr>
          <p:cNvPr id="4" name="Footer Placeholder 3"/>
          <p:cNvSpPr>
            <a:spLocks noGrp="1"/>
          </p:cNvSpPr>
          <p:nvPr>
            <p:ph type="ftr" sz="quarter" idx="4294967295"/>
          </p:nvPr>
        </p:nvSpPr>
        <p:spPr>
          <a:xfrm>
            <a:off x="7385915" y="6286946"/>
            <a:ext cx="1127702" cy="365125"/>
          </a:xfrm>
          <a:prstGeom prst="rect">
            <a:avLst/>
          </a:prstGeom>
        </p:spPr>
        <p:txBody>
          <a:bodyPr/>
          <a:lstStyle/>
          <a:p>
            <a:r>
              <a:rPr lang="en-US" smtClean="0"/>
              <a:t>Microsoft Confidential</a:t>
            </a:r>
            <a:endParaRPr lang="en-US" dirty="0" smtClean="0"/>
          </a:p>
        </p:txBody>
      </p:sp>
      <p:sp>
        <p:nvSpPr>
          <p:cNvPr id="5" name="Slide Number Placeholder 4"/>
          <p:cNvSpPr>
            <a:spLocks noGrp="1"/>
          </p:cNvSpPr>
          <p:nvPr>
            <p:ph type="sldNum" sz="quarter" idx="4294967295"/>
          </p:nvPr>
        </p:nvSpPr>
        <p:spPr>
          <a:xfrm>
            <a:off x="8588375" y="6286946"/>
            <a:ext cx="349250" cy="365125"/>
          </a:xfrm>
          <a:prstGeom prst="rect">
            <a:avLst/>
          </a:prstGeom>
        </p:spPr>
        <p:txBody>
          <a:bodyPr/>
          <a:lstStyle/>
          <a:p>
            <a:fld id="{1AD4D6FE-0D95-422C-A401-E733BBF8EB07}" type="slidenum">
              <a:rPr lang="en-US" smtClean="0"/>
              <a:pPr/>
              <a:t>28</a:t>
            </a:fld>
            <a:endParaRPr lang="en-US" dirty="0"/>
          </a:p>
        </p:txBody>
      </p:sp>
      <p:grpSp>
        <p:nvGrpSpPr>
          <p:cNvPr id="19" name="Group 18"/>
          <p:cNvGrpSpPr/>
          <p:nvPr/>
        </p:nvGrpSpPr>
        <p:grpSpPr>
          <a:xfrm>
            <a:off x="376398" y="1994143"/>
            <a:ext cx="4083820" cy="1370250"/>
            <a:chOff x="0" y="1405318"/>
            <a:chExt cx="4224042" cy="1370250"/>
          </a:xfrm>
        </p:grpSpPr>
        <p:sp>
          <p:nvSpPr>
            <p:cNvPr id="17" name="Rounded Rectangle 16"/>
            <p:cNvSpPr/>
            <p:nvPr/>
          </p:nvSpPr>
          <p:spPr bwMode="auto">
            <a:xfrm>
              <a:off x="0" y="1405318"/>
              <a:ext cx="4224042" cy="137025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400" dirty="0" smtClean="0">
                <a:solidFill>
                  <a:schemeClr val="bg1"/>
                </a:solidFill>
                <a:latin typeface="Segoe UI" pitchFamily="34" charset="0"/>
              </a:endParaRPr>
            </a:p>
          </p:txBody>
        </p:sp>
        <p:sp>
          <p:nvSpPr>
            <p:cNvPr id="9" name="Cube 8"/>
            <p:cNvSpPr/>
            <p:nvPr/>
          </p:nvSpPr>
          <p:spPr bwMode="auto">
            <a:xfrm>
              <a:off x="675685" y="2067942"/>
              <a:ext cx="416740" cy="458549"/>
            </a:xfrm>
            <a:prstGeom prst="cub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400" dirty="0" smtClean="0">
                <a:solidFill>
                  <a:schemeClr val="bg1"/>
                </a:solidFill>
                <a:latin typeface="Segoe UI" pitchFamily="34" charset="0"/>
              </a:endParaRPr>
            </a:p>
          </p:txBody>
        </p:sp>
        <p:sp>
          <p:nvSpPr>
            <p:cNvPr id="10" name="Can 9"/>
            <p:cNvSpPr/>
            <p:nvPr/>
          </p:nvSpPr>
          <p:spPr bwMode="auto">
            <a:xfrm>
              <a:off x="2797736" y="2030020"/>
              <a:ext cx="430986" cy="496471"/>
            </a:xfrm>
            <a:prstGeom prst="can">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400" dirty="0" smtClean="0">
                <a:solidFill>
                  <a:schemeClr val="bg1"/>
                </a:solidFill>
                <a:latin typeface="Segoe UI" pitchFamily="34" charset="0"/>
              </a:endParaRPr>
            </a:p>
          </p:txBody>
        </p:sp>
        <p:sp>
          <p:nvSpPr>
            <p:cNvPr id="11" name="TextBox 10"/>
            <p:cNvSpPr txBox="1"/>
            <p:nvPr/>
          </p:nvSpPr>
          <p:spPr>
            <a:xfrm>
              <a:off x="195166" y="1558553"/>
              <a:ext cx="3487668" cy="738664"/>
            </a:xfrm>
            <a:prstGeom prst="rect">
              <a:avLst/>
            </a:prstGeom>
            <a:noFill/>
          </p:spPr>
          <p:txBody>
            <a:bodyPr wrap="square" lIns="0" tIns="0" rIns="0" bIns="0" rtlCol="0">
              <a:spAutoFit/>
            </a:bodyPr>
            <a:lstStyle/>
            <a:p>
              <a:pPr algn="ctr"/>
              <a:r>
                <a:rPr lang="en-AU" sz="2400" dirty="0" smtClean="0">
                  <a:solidFill>
                    <a:schemeClr val="bg1"/>
                  </a:solidFill>
                </a:rPr>
                <a:t>Understand your Data Source</a:t>
              </a:r>
            </a:p>
          </p:txBody>
        </p:sp>
      </p:grpSp>
      <p:grpSp>
        <p:nvGrpSpPr>
          <p:cNvPr id="20" name="Group 19"/>
          <p:cNvGrpSpPr/>
          <p:nvPr/>
        </p:nvGrpSpPr>
        <p:grpSpPr>
          <a:xfrm>
            <a:off x="4707376" y="1994143"/>
            <a:ext cx="4127330" cy="2954940"/>
            <a:chOff x="4505915" y="1293379"/>
            <a:chExt cx="4224042" cy="2954940"/>
          </a:xfrm>
        </p:grpSpPr>
        <p:sp>
          <p:nvSpPr>
            <p:cNvPr id="18" name="Rounded Rectangle 17"/>
            <p:cNvSpPr/>
            <p:nvPr/>
          </p:nvSpPr>
          <p:spPr bwMode="auto">
            <a:xfrm>
              <a:off x="4505915" y="1293379"/>
              <a:ext cx="4224042" cy="295494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400" dirty="0" smtClean="0">
                <a:solidFill>
                  <a:schemeClr val="bg1"/>
                </a:solidFill>
                <a:latin typeface="Segoe UI" pitchFamily="34" charset="0"/>
              </a:endParaRPr>
            </a:p>
          </p:txBody>
        </p:sp>
        <p:graphicFrame>
          <p:nvGraphicFramePr>
            <p:cNvPr id="6" name="Diagram 5"/>
            <p:cNvGraphicFramePr/>
            <p:nvPr>
              <p:extLst>
                <p:ext uri="{D42A27DB-BD31-4B8C-83A1-F6EECF244321}">
                  <p14:modId xmlns:p14="http://schemas.microsoft.com/office/powerpoint/2010/main" val="1676591732"/>
                </p:ext>
              </p:extLst>
            </p:nvPr>
          </p:nvGraphicFramePr>
          <p:xfrm>
            <a:off x="5064817" y="2277414"/>
            <a:ext cx="3106238" cy="1888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TextBox 11"/>
            <p:cNvSpPr txBox="1"/>
            <p:nvPr/>
          </p:nvSpPr>
          <p:spPr>
            <a:xfrm>
              <a:off x="4874102" y="1474014"/>
              <a:ext cx="3487668" cy="738664"/>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wrap="square" lIns="0" tIns="0" rIns="0" bIns="0" rtlCol="0">
              <a:spAutoFit/>
            </a:bodyPr>
            <a:lstStyle/>
            <a:p>
              <a:pPr algn="ctr"/>
              <a:r>
                <a:rPr lang="en-AU" sz="2400" dirty="0" smtClean="0">
                  <a:solidFill>
                    <a:schemeClr val="bg1"/>
                  </a:solidFill>
                </a:rPr>
                <a:t>Chose the right tool for the right job</a:t>
              </a:r>
            </a:p>
          </p:txBody>
        </p:sp>
      </p:grpSp>
      <p:grpSp>
        <p:nvGrpSpPr>
          <p:cNvPr id="21" name="Group 20"/>
          <p:cNvGrpSpPr/>
          <p:nvPr/>
        </p:nvGrpSpPr>
        <p:grpSpPr>
          <a:xfrm>
            <a:off x="376398" y="3506005"/>
            <a:ext cx="4091912" cy="1370250"/>
            <a:chOff x="0" y="1405318"/>
            <a:chExt cx="4224042" cy="1370250"/>
          </a:xfrm>
        </p:grpSpPr>
        <p:sp>
          <p:nvSpPr>
            <p:cNvPr id="22" name="Rounded Rectangle 21"/>
            <p:cNvSpPr/>
            <p:nvPr/>
          </p:nvSpPr>
          <p:spPr bwMode="auto">
            <a:xfrm>
              <a:off x="0" y="1405318"/>
              <a:ext cx="4224042" cy="137025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400" dirty="0" smtClean="0">
                <a:solidFill>
                  <a:schemeClr val="bg1"/>
                </a:solidFill>
                <a:latin typeface="Segoe UI" pitchFamily="34" charset="0"/>
              </a:endParaRPr>
            </a:p>
          </p:txBody>
        </p:sp>
        <p:sp>
          <p:nvSpPr>
            <p:cNvPr id="25" name="TextBox 24"/>
            <p:cNvSpPr txBox="1"/>
            <p:nvPr/>
          </p:nvSpPr>
          <p:spPr>
            <a:xfrm>
              <a:off x="195166" y="1558553"/>
              <a:ext cx="3487668" cy="738664"/>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wrap="square" lIns="0" tIns="0" rIns="0" bIns="0" rtlCol="0">
              <a:spAutoFit/>
            </a:bodyPr>
            <a:lstStyle/>
            <a:p>
              <a:pPr algn="ctr"/>
              <a:r>
                <a:rPr lang="en-AU" sz="2400" dirty="0" smtClean="0">
                  <a:solidFill>
                    <a:schemeClr val="bg1"/>
                  </a:solidFill>
                </a:rPr>
                <a:t>Involve the end user in the report development</a:t>
              </a:r>
            </a:p>
          </p:txBody>
        </p:sp>
      </p:grpSp>
      <p:grpSp>
        <p:nvGrpSpPr>
          <p:cNvPr id="31" name="Group 30"/>
          <p:cNvGrpSpPr/>
          <p:nvPr/>
        </p:nvGrpSpPr>
        <p:grpSpPr>
          <a:xfrm>
            <a:off x="376398" y="1136975"/>
            <a:ext cx="8458308" cy="679655"/>
            <a:chOff x="0" y="1405318"/>
            <a:chExt cx="4224042" cy="1370250"/>
          </a:xfrm>
        </p:grpSpPr>
        <p:sp>
          <p:nvSpPr>
            <p:cNvPr id="32" name="Rounded Rectangle 31"/>
            <p:cNvSpPr/>
            <p:nvPr/>
          </p:nvSpPr>
          <p:spPr bwMode="auto">
            <a:xfrm>
              <a:off x="0" y="1405318"/>
              <a:ext cx="4224042" cy="137025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400" dirty="0" smtClean="0">
                <a:solidFill>
                  <a:schemeClr val="bg1"/>
                </a:solidFill>
                <a:latin typeface="Segoe UI" pitchFamily="34" charset="0"/>
              </a:endParaRPr>
            </a:p>
          </p:txBody>
        </p:sp>
        <p:sp>
          <p:nvSpPr>
            <p:cNvPr id="33" name="TextBox 32"/>
            <p:cNvSpPr txBox="1"/>
            <p:nvPr/>
          </p:nvSpPr>
          <p:spPr>
            <a:xfrm>
              <a:off x="195166" y="1558553"/>
              <a:ext cx="3487668" cy="744609"/>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wrap="square" lIns="0" tIns="0" rIns="0" bIns="0" rtlCol="0">
              <a:spAutoFit/>
            </a:bodyPr>
            <a:lstStyle/>
            <a:p>
              <a:pPr algn="ctr"/>
              <a:r>
                <a:rPr lang="en-AU" sz="2400" dirty="0" smtClean="0">
                  <a:solidFill>
                    <a:schemeClr val="bg1"/>
                  </a:solidFill>
                </a:rPr>
                <a:t>Project Server 2010: great data source !</a:t>
              </a:r>
            </a:p>
          </p:txBody>
        </p:sp>
      </p:grpSp>
      <p:grpSp>
        <p:nvGrpSpPr>
          <p:cNvPr id="34" name="Group 33"/>
          <p:cNvGrpSpPr/>
          <p:nvPr/>
        </p:nvGrpSpPr>
        <p:grpSpPr>
          <a:xfrm>
            <a:off x="383142" y="5092615"/>
            <a:ext cx="8458308" cy="679655"/>
            <a:chOff x="0" y="1405318"/>
            <a:chExt cx="4224042" cy="1370250"/>
          </a:xfrm>
        </p:grpSpPr>
        <p:sp>
          <p:nvSpPr>
            <p:cNvPr id="35" name="Rounded Rectangle 34"/>
            <p:cNvSpPr/>
            <p:nvPr/>
          </p:nvSpPr>
          <p:spPr bwMode="auto">
            <a:xfrm>
              <a:off x="0" y="1405318"/>
              <a:ext cx="4224042" cy="137025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400" dirty="0" smtClean="0">
                <a:solidFill>
                  <a:schemeClr val="bg1"/>
                </a:solidFill>
                <a:latin typeface="Segoe UI" pitchFamily="34" charset="0"/>
              </a:endParaRPr>
            </a:p>
          </p:txBody>
        </p:sp>
        <p:sp>
          <p:nvSpPr>
            <p:cNvPr id="36" name="TextBox 35"/>
            <p:cNvSpPr txBox="1"/>
            <p:nvPr/>
          </p:nvSpPr>
          <p:spPr>
            <a:xfrm>
              <a:off x="195166" y="1558553"/>
              <a:ext cx="4025508" cy="744609"/>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wrap="square" lIns="0" tIns="0" rIns="0" bIns="0" rtlCol="0">
              <a:spAutoFit/>
            </a:bodyPr>
            <a:lstStyle/>
            <a:p>
              <a:pPr algn="ctr"/>
              <a:r>
                <a:rPr lang="en-AU" sz="2400" dirty="0" smtClean="0">
                  <a:solidFill>
                    <a:schemeClr val="bg1"/>
                  </a:solidFill>
                </a:rPr>
                <a:t>SharePoint Server 2010: great reporting and Dashboard tools !</a:t>
              </a:r>
            </a:p>
          </p:txBody>
        </p:sp>
      </p:grpSp>
    </p:spTree>
    <p:extLst>
      <p:ext uri="{BB962C8B-B14F-4D97-AF65-F5344CB8AC3E}">
        <p14:creationId xmlns:p14="http://schemas.microsoft.com/office/powerpoint/2010/main" val="2860609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Questions?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00823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sz="3600" dirty="0" smtClean="0">
                <a:solidFill>
                  <a:schemeClr val="accent2"/>
                </a:solidFill>
              </a:rPr>
              <a:t>Agenda Subtitle</a:t>
            </a:r>
            <a:endParaRPr lang="en-US" dirty="0">
              <a:solidFill>
                <a:schemeClr val="accent2"/>
              </a:solidFill>
            </a:endParaRPr>
          </a:p>
        </p:txBody>
      </p:sp>
      <p:sp>
        <p:nvSpPr>
          <p:cNvPr id="3" name="Text Placeholder 2"/>
          <p:cNvSpPr>
            <a:spLocks noGrp="1"/>
          </p:cNvSpPr>
          <p:nvPr>
            <p:ph idx="1"/>
          </p:nvPr>
        </p:nvSpPr>
        <p:spPr>
          <a:xfrm>
            <a:off x="251520" y="1628800"/>
            <a:ext cx="8229600" cy="4680520"/>
          </a:xfrm>
        </p:spPr>
        <p:txBody>
          <a:bodyPr>
            <a:normAutofit fontScale="92500" lnSpcReduction="10000"/>
          </a:bodyPr>
          <a:lstStyle/>
          <a:p>
            <a:r>
              <a:rPr lang="en-US" dirty="0" smtClean="0"/>
              <a:t>Dashboard</a:t>
            </a:r>
          </a:p>
          <a:p>
            <a:pPr lvl="1"/>
            <a:r>
              <a:rPr lang="en-US" dirty="0" smtClean="0"/>
              <a:t>Why and How</a:t>
            </a:r>
          </a:p>
          <a:p>
            <a:r>
              <a:rPr lang="en-US" dirty="0" smtClean="0"/>
              <a:t>Information Flow</a:t>
            </a:r>
          </a:p>
          <a:p>
            <a:pPr lvl="1"/>
            <a:r>
              <a:rPr lang="en-US" dirty="0" smtClean="0"/>
              <a:t>Data Source</a:t>
            </a:r>
          </a:p>
          <a:p>
            <a:r>
              <a:rPr lang="en-US" dirty="0" smtClean="0"/>
              <a:t>Tools</a:t>
            </a:r>
          </a:p>
          <a:p>
            <a:pPr lvl="1"/>
            <a:r>
              <a:rPr lang="en-US" dirty="0" smtClean="0"/>
              <a:t>Excel Services</a:t>
            </a:r>
          </a:p>
          <a:p>
            <a:pPr lvl="1"/>
            <a:r>
              <a:rPr lang="en-US" dirty="0" smtClean="0"/>
              <a:t>Reporting Services</a:t>
            </a:r>
          </a:p>
          <a:p>
            <a:pPr lvl="1"/>
            <a:r>
              <a:rPr lang="en-US" dirty="0" smtClean="0"/>
              <a:t>Performance Point Services</a:t>
            </a:r>
          </a:p>
          <a:p>
            <a:r>
              <a:rPr lang="en-US" dirty="0" smtClean="0"/>
              <a:t>Puzzle it together</a:t>
            </a:r>
          </a:p>
          <a:p>
            <a:r>
              <a:rPr lang="en-US" dirty="0" smtClean="0"/>
              <a:t>Summary</a:t>
            </a:r>
          </a:p>
          <a:p>
            <a:r>
              <a:rPr lang="en-US" dirty="0" smtClean="0"/>
              <a:t>Questions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Content Slide</a:t>
            </a:r>
            <a:endParaRPr lang="en-NZ" dirty="0"/>
          </a:p>
        </p:txBody>
      </p:sp>
      <p:sp>
        <p:nvSpPr>
          <p:cNvPr id="3" name="Content Placeholder 2"/>
          <p:cNvSpPr>
            <a:spLocks noGrp="1"/>
          </p:cNvSpPr>
          <p:nvPr>
            <p:ph sz="quarter" idx="13"/>
          </p:nvPr>
        </p:nvSpPr>
        <p:spPr>
          <a:xfrm>
            <a:off x="609602" y="2421122"/>
            <a:ext cx="7924800" cy="4175497"/>
          </a:xfrm>
        </p:spPr>
        <p:txBody>
          <a:bodyPr>
            <a:normAutofit lnSpcReduction="10000"/>
          </a:bodyPr>
          <a:lstStyle/>
          <a:p>
            <a:pPr marL="342823" lvl="1" indent="-342823"/>
            <a:r>
              <a:rPr lang="en-NZ" sz="2800" dirty="0" smtClean="0"/>
              <a:t>3rd </a:t>
            </a:r>
            <a:r>
              <a:rPr lang="en-NZ" sz="2800" dirty="0"/>
              <a:t>Annual Community SharePoint Conference</a:t>
            </a:r>
          </a:p>
          <a:p>
            <a:pPr marL="342823" lvl="1" indent="-342823"/>
            <a:r>
              <a:rPr lang="en-NZ" sz="2800" dirty="0"/>
              <a:t>Business and Technical Tracks, all levels</a:t>
            </a:r>
          </a:p>
          <a:p>
            <a:pPr marL="342823" lvl="1" indent="-342823"/>
            <a:r>
              <a:rPr lang="en-NZ" sz="2800" dirty="0"/>
              <a:t>Superb Internationally Renowned SharePoint Experts</a:t>
            </a:r>
          </a:p>
          <a:p>
            <a:pPr marL="342823" lvl="1" indent="-342823"/>
            <a:endParaRPr lang="en-NZ" sz="2800" dirty="0"/>
          </a:p>
          <a:p>
            <a:pPr marL="342823" lvl="1" indent="-342823"/>
            <a:r>
              <a:rPr lang="en-NZ" sz="2800" dirty="0"/>
              <a:t>Discount for </a:t>
            </a:r>
            <a:r>
              <a:rPr lang="en-NZ" sz="2800" dirty="0" err="1"/>
              <a:t>Tech.Ed</a:t>
            </a:r>
            <a:r>
              <a:rPr lang="en-NZ" sz="2800" dirty="0"/>
              <a:t> attendees - </a:t>
            </a:r>
            <a:r>
              <a:rPr lang="en-NZ" dirty="0"/>
              <a:t>$</a:t>
            </a:r>
            <a:r>
              <a:rPr lang="en-NZ" dirty="0" smtClean="0"/>
              <a:t>675.00 </a:t>
            </a:r>
            <a:r>
              <a:rPr lang="en-NZ" dirty="0"/>
              <a:t>(full price $</a:t>
            </a:r>
            <a:r>
              <a:rPr lang="en-NZ" dirty="0" smtClean="0"/>
              <a:t>795.00</a:t>
            </a:r>
            <a:r>
              <a:rPr lang="en-NZ" dirty="0"/>
              <a:t>)</a:t>
            </a:r>
            <a:endParaRPr lang="en-NZ" sz="2800" dirty="0"/>
          </a:p>
          <a:p>
            <a:r>
              <a:rPr lang="en-NZ" dirty="0" smtClean="0"/>
              <a:t>Register: </a:t>
            </a:r>
            <a:r>
              <a:rPr lang="en-NZ" sz="3200" dirty="0" smtClean="0"/>
              <a:t>www.sharepointconference.com.au</a:t>
            </a:r>
            <a:endParaRPr lang="en-NZ" sz="3200" dirty="0"/>
          </a:p>
          <a:p>
            <a:pPr lvl="1"/>
            <a:r>
              <a:rPr lang="en-NZ" sz="2800" dirty="0"/>
              <a:t>Enter Discount Code TECHED</a:t>
            </a:r>
          </a:p>
          <a:p>
            <a:endParaRPr lang="en-NZ"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390" y="72457"/>
            <a:ext cx="8903347" cy="2204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64042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Dashboards?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11250"/>
          <a:stretch/>
        </p:blipFill>
        <p:spPr>
          <a:xfrm>
            <a:off x="395536" y="1856705"/>
            <a:ext cx="5988737" cy="454092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1377871"/>
            <a:ext cx="6014298" cy="305924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256856" y="3737461"/>
            <a:ext cx="4275584" cy="285989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spTree>
    <p:extLst>
      <p:ext uri="{BB962C8B-B14F-4D97-AF65-F5344CB8AC3E}">
        <p14:creationId xmlns:p14="http://schemas.microsoft.com/office/powerpoint/2010/main" val="396826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Dashboard how?</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9" name="Diagram 8"/>
          <p:cNvGraphicFramePr/>
          <p:nvPr>
            <p:extLst>
              <p:ext uri="{D42A27DB-BD31-4B8C-83A1-F6EECF244321}">
                <p14:modId xmlns:p14="http://schemas.microsoft.com/office/powerpoint/2010/main" val="1251086757"/>
              </p:ext>
            </p:extLst>
          </p:nvPr>
        </p:nvGraphicFramePr>
        <p:xfrm>
          <a:off x="755576" y="2492896"/>
          <a:ext cx="6552728" cy="22322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Diagram 14"/>
          <p:cNvGraphicFramePr/>
          <p:nvPr>
            <p:extLst>
              <p:ext uri="{D42A27DB-BD31-4B8C-83A1-F6EECF244321}">
                <p14:modId xmlns:p14="http://schemas.microsoft.com/office/powerpoint/2010/main" val="3972198121"/>
              </p:ext>
            </p:extLst>
          </p:nvPr>
        </p:nvGraphicFramePr>
        <p:xfrm>
          <a:off x="827584" y="1412776"/>
          <a:ext cx="6384032" cy="10081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6" name="Diagram 15"/>
          <p:cNvGraphicFramePr/>
          <p:nvPr>
            <p:extLst>
              <p:ext uri="{D42A27DB-BD31-4B8C-83A1-F6EECF244321}">
                <p14:modId xmlns:p14="http://schemas.microsoft.com/office/powerpoint/2010/main" val="1271414978"/>
              </p:ext>
            </p:extLst>
          </p:nvPr>
        </p:nvGraphicFramePr>
        <p:xfrm>
          <a:off x="852092" y="4869160"/>
          <a:ext cx="6456212" cy="93610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01469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5" grpId="0">
        <p:bldAsOne/>
      </p:bldGraphic>
      <p:bldGraphic spid="16"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icture 15" descr="C:\Users\mitchelld\Desktop\Assets\Web_Net.png"/>
          <p:cNvPicPr>
            <a:picLocks noChangeAspect="1" noChangeArrowheads="1"/>
          </p:cNvPicPr>
          <p:nvPr/>
        </p:nvPicPr>
        <p:blipFill>
          <a:blip r:embed="rId3" cstate="print">
            <a:grayscl/>
            <a:lum contrast="40000"/>
          </a:blip>
          <a:srcRect/>
          <a:stretch>
            <a:fillRect/>
          </a:stretch>
        </p:blipFill>
        <p:spPr bwMode="auto">
          <a:xfrm rot="10800000">
            <a:off x="-181022" y="1375391"/>
            <a:ext cx="9325021" cy="4813299"/>
          </a:xfrm>
          <a:prstGeom prst="rect">
            <a:avLst/>
          </a:prstGeom>
          <a:noFill/>
        </p:spPr>
      </p:pic>
      <p:sp>
        <p:nvSpPr>
          <p:cNvPr id="19" name="Freeform 6"/>
          <p:cNvSpPr>
            <a:spLocks/>
          </p:cNvSpPr>
          <p:nvPr/>
        </p:nvSpPr>
        <p:spPr bwMode="auto">
          <a:xfrm flipH="1">
            <a:off x="9427" y="379441"/>
            <a:ext cx="9144000" cy="5865812"/>
          </a:xfrm>
          <a:custGeom>
            <a:avLst/>
            <a:gdLst/>
            <a:ahLst/>
            <a:cxnLst>
              <a:cxn ang="0">
                <a:pos x="0" y="3312"/>
              </a:cxn>
              <a:cxn ang="0">
                <a:pos x="176" y="3326"/>
              </a:cxn>
              <a:cxn ang="0">
                <a:pos x="462" y="3336"/>
              </a:cxn>
              <a:cxn ang="0">
                <a:pos x="748" y="3338"/>
              </a:cxn>
              <a:cxn ang="0">
                <a:pos x="966" y="3332"/>
              </a:cxn>
              <a:cxn ang="0">
                <a:pos x="1204" y="3320"/>
              </a:cxn>
              <a:cxn ang="0">
                <a:pos x="1458" y="3300"/>
              </a:cxn>
              <a:cxn ang="0">
                <a:pos x="1724" y="3270"/>
              </a:cxn>
              <a:cxn ang="0">
                <a:pos x="2000" y="3228"/>
              </a:cxn>
              <a:cxn ang="0">
                <a:pos x="2282" y="3174"/>
              </a:cxn>
              <a:cxn ang="0">
                <a:pos x="2568" y="3106"/>
              </a:cxn>
              <a:cxn ang="0">
                <a:pos x="2856" y="3022"/>
              </a:cxn>
              <a:cxn ang="0">
                <a:pos x="3140" y="2922"/>
              </a:cxn>
              <a:cxn ang="0">
                <a:pos x="3280" y="2864"/>
              </a:cxn>
              <a:cxn ang="0">
                <a:pos x="3370" y="2824"/>
              </a:cxn>
              <a:cxn ang="0">
                <a:pos x="3546" y="2740"/>
              </a:cxn>
              <a:cxn ang="0">
                <a:pos x="3718" y="2648"/>
              </a:cxn>
              <a:cxn ang="0">
                <a:pos x="3886" y="2552"/>
              </a:cxn>
              <a:cxn ang="0">
                <a:pos x="4048" y="2450"/>
              </a:cxn>
              <a:cxn ang="0">
                <a:pos x="4204" y="2346"/>
              </a:cxn>
              <a:cxn ang="0">
                <a:pos x="4356" y="2236"/>
              </a:cxn>
              <a:cxn ang="0">
                <a:pos x="4502" y="2122"/>
              </a:cxn>
              <a:cxn ang="0">
                <a:pos x="4644" y="2008"/>
              </a:cxn>
              <a:cxn ang="0">
                <a:pos x="4846" y="1832"/>
              </a:cxn>
              <a:cxn ang="0">
                <a:pos x="5098" y="1592"/>
              </a:cxn>
              <a:cxn ang="0">
                <a:pos x="5326" y="1354"/>
              </a:cxn>
              <a:cxn ang="0">
                <a:pos x="5534" y="1120"/>
              </a:cxn>
              <a:cxn ang="0">
                <a:pos x="5718" y="896"/>
              </a:cxn>
              <a:cxn ang="0">
                <a:pos x="5880" y="686"/>
              </a:cxn>
              <a:cxn ang="0">
                <a:pos x="6018" y="496"/>
              </a:cxn>
              <a:cxn ang="0">
                <a:pos x="6130" y="330"/>
              </a:cxn>
              <a:cxn ang="0">
                <a:pos x="6284" y="88"/>
              </a:cxn>
              <a:cxn ang="0">
                <a:pos x="6336" y="0"/>
              </a:cxn>
              <a:cxn ang="0">
                <a:pos x="0" y="4160"/>
              </a:cxn>
            </a:cxnLst>
            <a:rect l="0" t="0" r="r" b="b"/>
            <a:pathLst>
              <a:path w="6336" h="4160">
                <a:moveTo>
                  <a:pt x="0" y="3312"/>
                </a:moveTo>
                <a:lnTo>
                  <a:pt x="0" y="3312"/>
                </a:lnTo>
                <a:lnTo>
                  <a:pt x="80" y="3318"/>
                </a:lnTo>
                <a:lnTo>
                  <a:pt x="176" y="3326"/>
                </a:lnTo>
                <a:lnTo>
                  <a:pt x="304" y="3332"/>
                </a:lnTo>
                <a:lnTo>
                  <a:pt x="462" y="3336"/>
                </a:lnTo>
                <a:lnTo>
                  <a:pt x="646" y="3338"/>
                </a:lnTo>
                <a:lnTo>
                  <a:pt x="748" y="3338"/>
                </a:lnTo>
                <a:lnTo>
                  <a:pt x="854" y="3336"/>
                </a:lnTo>
                <a:lnTo>
                  <a:pt x="966" y="3332"/>
                </a:lnTo>
                <a:lnTo>
                  <a:pt x="1082" y="3328"/>
                </a:lnTo>
                <a:lnTo>
                  <a:pt x="1204" y="3320"/>
                </a:lnTo>
                <a:lnTo>
                  <a:pt x="1328" y="3312"/>
                </a:lnTo>
                <a:lnTo>
                  <a:pt x="1458" y="3300"/>
                </a:lnTo>
                <a:lnTo>
                  <a:pt x="1590" y="3286"/>
                </a:lnTo>
                <a:lnTo>
                  <a:pt x="1724" y="3270"/>
                </a:lnTo>
                <a:lnTo>
                  <a:pt x="1860" y="3250"/>
                </a:lnTo>
                <a:lnTo>
                  <a:pt x="2000" y="3228"/>
                </a:lnTo>
                <a:lnTo>
                  <a:pt x="2140" y="3204"/>
                </a:lnTo>
                <a:lnTo>
                  <a:pt x="2282" y="3174"/>
                </a:lnTo>
                <a:lnTo>
                  <a:pt x="2426" y="3142"/>
                </a:lnTo>
                <a:lnTo>
                  <a:pt x="2568" y="3106"/>
                </a:lnTo>
                <a:lnTo>
                  <a:pt x="2712" y="3066"/>
                </a:lnTo>
                <a:lnTo>
                  <a:pt x="2856" y="3022"/>
                </a:lnTo>
                <a:lnTo>
                  <a:pt x="2998" y="2974"/>
                </a:lnTo>
                <a:lnTo>
                  <a:pt x="3140" y="2922"/>
                </a:lnTo>
                <a:lnTo>
                  <a:pt x="3210" y="2894"/>
                </a:lnTo>
                <a:lnTo>
                  <a:pt x="3280" y="2864"/>
                </a:lnTo>
                <a:lnTo>
                  <a:pt x="3280" y="2864"/>
                </a:lnTo>
                <a:lnTo>
                  <a:pt x="3370" y="2824"/>
                </a:lnTo>
                <a:lnTo>
                  <a:pt x="3460" y="2782"/>
                </a:lnTo>
                <a:lnTo>
                  <a:pt x="3546" y="2740"/>
                </a:lnTo>
                <a:lnTo>
                  <a:pt x="3634" y="2694"/>
                </a:lnTo>
                <a:lnTo>
                  <a:pt x="3718" y="2648"/>
                </a:lnTo>
                <a:lnTo>
                  <a:pt x="3802" y="2602"/>
                </a:lnTo>
                <a:lnTo>
                  <a:pt x="3886" y="2552"/>
                </a:lnTo>
                <a:lnTo>
                  <a:pt x="3968" y="2502"/>
                </a:lnTo>
                <a:lnTo>
                  <a:pt x="4048" y="2450"/>
                </a:lnTo>
                <a:lnTo>
                  <a:pt x="4126" y="2398"/>
                </a:lnTo>
                <a:lnTo>
                  <a:pt x="4204" y="2346"/>
                </a:lnTo>
                <a:lnTo>
                  <a:pt x="4280" y="2290"/>
                </a:lnTo>
                <a:lnTo>
                  <a:pt x="4356" y="2236"/>
                </a:lnTo>
                <a:lnTo>
                  <a:pt x="4430" y="2180"/>
                </a:lnTo>
                <a:lnTo>
                  <a:pt x="4502" y="2122"/>
                </a:lnTo>
                <a:lnTo>
                  <a:pt x="4574" y="2066"/>
                </a:lnTo>
                <a:lnTo>
                  <a:pt x="4644" y="2008"/>
                </a:lnTo>
                <a:lnTo>
                  <a:pt x="4714" y="1950"/>
                </a:lnTo>
                <a:lnTo>
                  <a:pt x="4846" y="1832"/>
                </a:lnTo>
                <a:lnTo>
                  <a:pt x="4974" y="1712"/>
                </a:lnTo>
                <a:lnTo>
                  <a:pt x="5098" y="1592"/>
                </a:lnTo>
                <a:lnTo>
                  <a:pt x="5216" y="1472"/>
                </a:lnTo>
                <a:lnTo>
                  <a:pt x="5326" y="1354"/>
                </a:lnTo>
                <a:lnTo>
                  <a:pt x="5434" y="1236"/>
                </a:lnTo>
                <a:lnTo>
                  <a:pt x="5534" y="1120"/>
                </a:lnTo>
                <a:lnTo>
                  <a:pt x="5630" y="1006"/>
                </a:lnTo>
                <a:lnTo>
                  <a:pt x="5718" y="896"/>
                </a:lnTo>
                <a:lnTo>
                  <a:pt x="5802" y="790"/>
                </a:lnTo>
                <a:lnTo>
                  <a:pt x="5880" y="686"/>
                </a:lnTo>
                <a:lnTo>
                  <a:pt x="5952" y="590"/>
                </a:lnTo>
                <a:lnTo>
                  <a:pt x="6018" y="496"/>
                </a:lnTo>
                <a:lnTo>
                  <a:pt x="6076" y="410"/>
                </a:lnTo>
                <a:lnTo>
                  <a:pt x="6130" y="330"/>
                </a:lnTo>
                <a:lnTo>
                  <a:pt x="6220" y="194"/>
                </a:lnTo>
                <a:lnTo>
                  <a:pt x="6284" y="88"/>
                </a:lnTo>
                <a:lnTo>
                  <a:pt x="6322" y="24"/>
                </a:lnTo>
                <a:lnTo>
                  <a:pt x="6336" y="0"/>
                </a:lnTo>
                <a:lnTo>
                  <a:pt x="6336" y="4160"/>
                </a:lnTo>
                <a:lnTo>
                  <a:pt x="0" y="4160"/>
                </a:lnTo>
                <a:lnTo>
                  <a:pt x="0" y="3312"/>
                </a:lnTo>
                <a:close/>
              </a:path>
            </a:pathLst>
          </a:custGeom>
          <a:gradFill flip="none" rotWithShape="1">
            <a:gsLst>
              <a:gs pos="0">
                <a:schemeClr val="bg1">
                  <a:lumMod val="85000"/>
                  <a:alpha val="25000"/>
                </a:schemeClr>
              </a:gs>
              <a:gs pos="50000">
                <a:schemeClr val="bg1">
                  <a:lumMod val="85000"/>
                  <a:alpha val="1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fontAlgn="auto">
              <a:spcBef>
                <a:spcPts val="0"/>
              </a:spcBef>
              <a:spcAft>
                <a:spcPts val="0"/>
              </a:spcAft>
              <a:buClrTx/>
              <a:buFontTx/>
              <a:buNone/>
            </a:pPr>
            <a:endParaRPr lang="en-US" dirty="0">
              <a:solidFill>
                <a:srgbClr val="FFFFFF"/>
              </a:solidFill>
              <a:effectLst/>
            </a:endParaRPr>
          </a:p>
        </p:txBody>
      </p:sp>
      <p:pic>
        <p:nvPicPr>
          <p:cNvPr id="163"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flipH="1" flipV="1">
            <a:off x="7282089" y="2616837"/>
            <a:ext cx="971296" cy="826956"/>
          </a:xfrm>
          <a:prstGeom prst="rect">
            <a:avLst/>
          </a:prstGeom>
          <a:noFill/>
        </p:spPr>
      </p:pic>
      <p:pic>
        <p:nvPicPr>
          <p:cNvPr id="164"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rot="10800000" flipH="1" flipV="1">
            <a:off x="7282089" y="3443793"/>
            <a:ext cx="971296" cy="826956"/>
          </a:xfrm>
          <a:prstGeom prst="rect">
            <a:avLst/>
          </a:prstGeom>
          <a:noFill/>
        </p:spPr>
      </p:pic>
      <p:pic>
        <p:nvPicPr>
          <p:cNvPr id="165"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flipH="1" flipV="1">
            <a:off x="741589" y="2616837"/>
            <a:ext cx="971296" cy="826956"/>
          </a:xfrm>
          <a:prstGeom prst="rect">
            <a:avLst/>
          </a:prstGeom>
          <a:noFill/>
        </p:spPr>
      </p:pic>
      <p:pic>
        <p:nvPicPr>
          <p:cNvPr id="166" name="Picture 7" descr="C:\Program Files\Microsoft Resource DVD Artwork\DVD_ART\Artwork_Imagery\Shapes and Graphics\Arrows - arrow\Straight\up blue arrow up.png"/>
          <p:cNvPicPr>
            <a:picLocks noChangeAspect="1" noChangeArrowheads="1"/>
          </p:cNvPicPr>
          <p:nvPr/>
        </p:nvPicPr>
        <p:blipFill>
          <a:blip r:embed="rId4" cstate="print">
            <a:lum bright="100000" contrast="10000"/>
          </a:blip>
          <a:srcRect/>
          <a:stretch>
            <a:fillRect/>
          </a:stretch>
        </p:blipFill>
        <p:spPr bwMode="auto">
          <a:xfrm rot="10800000" flipH="1" flipV="1">
            <a:off x="741589" y="3443793"/>
            <a:ext cx="971296" cy="826956"/>
          </a:xfrm>
          <a:prstGeom prst="rect">
            <a:avLst/>
          </a:prstGeom>
          <a:noFill/>
        </p:spPr>
      </p:pic>
      <p:sp>
        <p:nvSpPr>
          <p:cNvPr id="167" name="Flowchart: Magnetic Disk 166"/>
          <p:cNvSpPr/>
          <p:nvPr/>
        </p:nvSpPr>
        <p:spPr bwMode="auto">
          <a:xfrm>
            <a:off x="910316" y="1767393"/>
            <a:ext cx="7162800" cy="3581400"/>
          </a:xfrm>
          <a:prstGeom prst="flowChartMagneticDisk">
            <a:avLst/>
          </a:prstGeom>
          <a:gradFill flip="none" rotWithShape="1">
            <a:gsLst>
              <a:gs pos="0">
                <a:srgbClr val="000000"/>
              </a:gs>
              <a:gs pos="58000">
                <a:srgbClr val="FFFFFF">
                  <a:alpha val="50000"/>
                </a:srgbClr>
              </a:gs>
              <a:gs pos="88000">
                <a:srgbClr val="FFFFFF">
                  <a:alpha val="50000"/>
                </a:srgbClr>
              </a:gs>
            </a:gsLst>
            <a:lin ang="5400000" scaled="1"/>
            <a:tileRect/>
          </a:gradFill>
          <a:ln w="19050" cap="flat" cmpd="sng" algn="ctr">
            <a:solidFill>
              <a:srgbClr val="FFFFFF">
                <a:alpha val="23922"/>
              </a:srgbClr>
            </a:solidFill>
            <a:prstDash val="solid"/>
            <a:round/>
            <a:headEnd type="none" w="med" len="med"/>
            <a:tailEnd type="none" w="med" len="med"/>
          </a:ln>
          <a:effectLst>
            <a:outerShdw blurRad="76200" sx="84000" sy="84000" algn="ctr" rotWithShape="0">
              <a:srgbClr val="FFFFFF"/>
            </a:outerShdw>
          </a:effectLst>
          <a:scene3d>
            <a:camera prst="orthographicFront"/>
            <a:lightRig rig="brightRoom" dir="t"/>
          </a:scene3d>
          <a:sp3d extrusionH="6350" prstMaterial="matte">
            <a:bevelT w="114300"/>
            <a:extrusionClr>
              <a:schemeClr val="tx1"/>
            </a:extrusionClr>
          </a:sp3d>
        </p:spPr>
        <p:txBody>
          <a:bodyPr vert="horz" wrap="square" lIns="91440" tIns="45720" rIns="91440" bIns="45720" numCol="1" rtlCol="0" anchor="ctr" anchorCtr="0" compatLnSpc="1">
            <a:prstTxWarp prst="textNoShape">
              <a:avLst/>
            </a:prstTxWarp>
          </a:bodyPr>
          <a:lstStyle/>
          <a:p>
            <a:pPr defTabSz="1097280">
              <a:lnSpc>
                <a:spcPts val="3200"/>
              </a:lnSpc>
              <a:spcBef>
                <a:spcPct val="0"/>
              </a:spcBef>
              <a:buClr>
                <a:srgbClr val="F3AF35"/>
              </a:buClr>
              <a:buSzPct val="85000"/>
              <a:buFontTx/>
              <a:buNone/>
              <a:defRPr/>
            </a:pPr>
            <a:endParaRPr lang="en-US" altLang="zh-CN" sz="2200" dirty="0" smtClean="0">
              <a:solidFill>
                <a:srgbClr val="FFFFFF"/>
              </a:solidFill>
              <a:effectLst/>
              <a:latin typeface="Calibri"/>
            </a:endParaRPr>
          </a:p>
        </p:txBody>
      </p:sp>
      <p:sp>
        <p:nvSpPr>
          <p:cNvPr id="168" name="Flowchart: Magnetic Disk 167"/>
          <p:cNvSpPr/>
          <p:nvPr/>
        </p:nvSpPr>
        <p:spPr bwMode="auto">
          <a:xfrm>
            <a:off x="910316" y="2832637"/>
            <a:ext cx="7162800" cy="2516155"/>
          </a:xfrm>
          <a:prstGeom prst="flowChartMagneticDisk">
            <a:avLst/>
          </a:prstGeom>
          <a:gradFill flip="none" rotWithShape="1">
            <a:gsLst>
              <a:gs pos="0">
                <a:srgbClr val="000000"/>
              </a:gs>
              <a:gs pos="58000">
                <a:srgbClr val="FFFFFF">
                  <a:alpha val="50000"/>
                </a:srgbClr>
              </a:gs>
              <a:gs pos="88000">
                <a:srgbClr val="FFFFFF">
                  <a:alpha val="50000"/>
                </a:srgbClr>
              </a:gs>
            </a:gsLst>
            <a:lin ang="5400000" scaled="1"/>
            <a:tileRect/>
          </a:gradFill>
          <a:ln w="19050" cap="flat" cmpd="sng" algn="ctr">
            <a:solidFill>
              <a:srgbClr val="FFFFFF">
                <a:alpha val="23922"/>
              </a:srgbClr>
            </a:solidFill>
            <a:prstDash val="solid"/>
            <a:round/>
            <a:headEnd type="none" w="med" len="med"/>
            <a:tailEnd type="none" w="med" len="med"/>
          </a:ln>
          <a:effectLst>
            <a:outerShdw blurRad="76200" sx="84000" sy="84000" algn="ctr" rotWithShape="0">
              <a:srgbClr val="FFFFFF"/>
            </a:outerShdw>
          </a:effectLst>
          <a:scene3d>
            <a:camera prst="orthographicFront"/>
            <a:lightRig rig="brightRoom" dir="t"/>
          </a:scene3d>
          <a:sp3d extrusionH="6350" prstMaterial="matte">
            <a:bevelT w="114300"/>
            <a:extrusionClr>
              <a:schemeClr val="tx1"/>
            </a:extrusionClr>
          </a:sp3d>
        </p:spPr>
        <p:txBody>
          <a:bodyPr vert="horz" wrap="square" lIns="91440" tIns="45720" rIns="91440" bIns="45720" numCol="1" rtlCol="0" anchor="ctr" anchorCtr="0" compatLnSpc="1">
            <a:prstTxWarp prst="textNoShape">
              <a:avLst/>
            </a:prstTxWarp>
          </a:bodyPr>
          <a:lstStyle/>
          <a:p>
            <a:pPr defTabSz="1097280">
              <a:lnSpc>
                <a:spcPts val="3200"/>
              </a:lnSpc>
              <a:spcBef>
                <a:spcPct val="0"/>
              </a:spcBef>
              <a:buClr>
                <a:srgbClr val="F3AF35"/>
              </a:buClr>
              <a:buSzPct val="85000"/>
              <a:buFontTx/>
              <a:buNone/>
              <a:defRPr/>
            </a:pPr>
            <a:endParaRPr lang="en-US" altLang="zh-CN" sz="2200" dirty="0" smtClean="0">
              <a:solidFill>
                <a:srgbClr val="FFFFFF"/>
              </a:solidFill>
              <a:effectLst/>
              <a:latin typeface="Calibri"/>
            </a:endParaRPr>
          </a:p>
        </p:txBody>
      </p:sp>
      <p:grpSp>
        <p:nvGrpSpPr>
          <p:cNvPr id="2" name="Group 60"/>
          <p:cNvGrpSpPr/>
          <p:nvPr/>
        </p:nvGrpSpPr>
        <p:grpSpPr>
          <a:xfrm>
            <a:off x="834116" y="3786693"/>
            <a:ext cx="7315200" cy="1665116"/>
            <a:chOff x="2436812" y="4724400"/>
            <a:chExt cx="7315200" cy="1665116"/>
          </a:xfrm>
        </p:grpSpPr>
        <p:grpSp>
          <p:nvGrpSpPr>
            <p:cNvPr id="3" name="Group 35"/>
            <p:cNvGrpSpPr/>
            <p:nvPr/>
          </p:nvGrpSpPr>
          <p:grpSpPr>
            <a:xfrm>
              <a:off x="2536974" y="4724400"/>
              <a:ext cx="7114877" cy="1665116"/>
              <a:chOff x="7184158" y="4022479"/>
              <a:chExt cx="5161306" cy="1207916"/>
            </a:xfrm>
          </p:grpSpPr>
          <p:pic>
            <p:nvPicPr>
              <p:cNvPr id="179"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7403302" y="4022479"/>
                <a:ext cx="4672383" cy="1207916"/>
              </a:xfrm>
              <a:prstGeom prst="rect">
                <a:avLst/>
              </a:prstGeom>
              <a:noFill/>
              <a:ln>
                <a:noFill/>
              </a:ln>
            </p:spPr>
          </p:pic>
          <p:sp>
            <p:nvSpPr>
              <p:cNvPr id="180" name="Oval Base"/>
              <p:cNvSpPr>
                <a:spLocks noEditPoints="1"/>
              </p:cNvSpPr>
              <p:nvPr/>
            </p:nvSpPr>
            <p:spPr bwMode="auto">
              <a:xfrm>
                <a:off x="7184158" y="4172286"/>
                <a:ext cx="5161306" cy="962419"/>
              </a:xfrm>
              <a:custGeom>
                <a:avLst/>
                <a:gdLst/>
                <a:ahLst/>
                <a:cxnLst>
                  <a:cxn ang="0">
                    <a:pos x="1395" y="0"/>
                  </a:cxn>
                  <a:cxn ang="0">
                    <a:pos x="0" y="334"/>
                  </a:cxn>
                  <a:cxn ang="0">
                    <a:pos x="1395" y="669"/>
                  </a:cxn>
                  <a:cxn ang="0">
                    <a:pos x="2790" y="334"/>
                  </a:cxn>
                  <a:cxn ang="0">
                    <a:pos x="1395" y="0"/>
                  </a:cxn>
                  <a:cxn ang="0">
                    <a:pos x="1382" y="428"/>
                  </a:cxn>
                  <a:cxn ang="0">
                    <a:pos x="630" y="247"/>
                  </a:cxn>
                  <a:cxn ang="0">
                    <a:pos x="1382" y="67"/>
                  </a:cxn>
                  <a:cxn ang="0">
                    <a:pos x="2133" y="247"/>
                  </a:cxn>
                  <a:cxn ang="0">
                    <a:pos x="1382" y="428"/>
                  </a:cxn>
                </a:cxnLst>
                <a:rect l="0" t="0" r="r" b="b"/>
                <a:pathLst>
                  <a:path w="2790" h="669">
                    <a:moveTo>
                      <a:pt x="1395" y="0"/>
                    </a:moveTo>
                    <a:cubicBezTo>
                      <a:pt x="625" y="0"/>
                      <a:pt x="0" y="150"/>
                      <a:pt x="0" y="334"/>
                    </a:cubicBezTo>
                    <a:cubicBezTo>
                      <a:pt x="0" y="519"/>
                      <a:pt x="625" y="669"/>
                      <a:pt x="1395" y="669"/>
                    </a:cubicBezTo>
                    <a:cubicBezTo>
                      <a:pt x="2165" y="669"/>
                      <a:pt x="2790" y="519"/>
                      <a:pt x="2790" y="334"/>
                    </a:cubicBezTo>
                    <a:cubicBezTo>
                      <a:pt x="2790" y="150"/>
                      <a:pt x="2165" y="0"/>
                      <a:pt x="1395" y="0"/>
                    </a:cubicBezTo>
                    <a:close/>
                    <a:moveTo>
                      <a:pt x="1382" y="428"/>
                    </a:moveTo>
                    <a:cubicBezTo>
                      <a:pt x="967" y="428"/>
                      <a:pt x="630" y="347"/>
                      <a:pt x="630" y="247"/>
                    </a:cubicBezTo>
                    <a:cubicBezTo>
                      <a:pt x="630" y="148"/>
                      <a:pt x="967" y="67"/>
                      <a:pt x="1382" y="67"/>
                    </a:cubicBezTo>
                    <a:cubicBezTo>
                      <a:pt x="1797" y="67"/>
                      <a:pt x="2133" y="148"/>
                      <a:pt x="2133" y="247"/>
                    </a:cubicBezTo>
                    <a:cubicBezTo>
                      <a:pt x="2133" y="347"/>
                      <a:pt x="1797" y="428"/>
                      <a:pt x="1382" y="428"/>
                    </a:cubicBezTo>
                    <a:close/>
                  </a:path>
                </a:pathLst>
              </a:custGeom>
              <a:gradFill flip="none" rotWithShape="1">
                <a:gsLst>
                  <a:gs pos="0">
                    <a:srgbClr val="071B3B"/>
                  </a:gs>
                  <a:gs pos="60000">
                    <a:srgbClr val="0F3B83"/>
                  </a:gs>
                  <a:gs pos="100000">
                    <a:srgbClr val="2268E6"/>
                  </a:gs>
                </a:gsLst>
                <a:path path="circle">
                  <a:fillToRect l="50000" t="50000" r="50000" b="50000"/>
                </a:path>
                <a:tileRect/>
              </a:gradFill>
              <a:ln/>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a:lnSpc>
                    <a:spcPct val="70000"/>
                  </a:lnSpc>
                  <a:spcBef>
                    <a:spcPct val="0"/>
                  </a:spcBef>
                  <a:buClrTx/>
                  <a:buFontTx/>
                  <a:buNone/>
                  <a:defRPr/>
                </a:pPr>
                <a:endParaRPr lang="en-US" sz="2000" dirty="0">
                  <a:solidFill>
                    <a:srgbClr val="FFFFFF"/>
                  </a:solidFill>
                  <a:effectLst/>
                </a:endParaRPr>
              </a:p>
            </p:txBody>
          </p:sp>
        </p:grpSp>
        <p:pic>
          <p:nvPicPr>
            <p:cNvPr id="171" name="Picture 2" descr="\\SERVER3\Restrict\FTP_Root\Clients\White_Whale\2-20070_TAP_Airlift\Art\6-star pie cuts.png"/>
            <p:cNvPicPr>
              <a:picLocks noChangeAspect="1" noChangeArrowheads="1"/>
            </p:cNvPicPr>
            <p:nvPr/>
          </p:nvPicPr>
          <p:blipFill>
            <a:blip r:embed="rId6" cstate="print">
              <a:grayscl/>
            </a:blip>
            <a:stretch>
              <a:fillRect/>
            </a:stretch>
          </p:blipFill>
          <p:spPr bwMode="auto">
            <a:xfrm rot="5400000">
              <a:off x="5332413" y="1828801"/>
              <a:ext cx="1523998" cy="7315200"/>
            </a:xfrm>
            <a:prstGeom prst="rect">
              <a:avLst/>
            </a:prstGeom>
            <a:noFill/>
          </p:spPr>
        </p:pic>
        <p:sp>
          <p:nvSpPr>
            <p:cNvPr id="172" name="Rectangle 171"/>
            <p:cNvSpPr/>
            <p:nvPr/>
          </p:nvSpPr>
          <p:spPr>
            <a:xfrm>
              <a:off x="7666037" y="5029200"/>
              <a:ext cx="1676400" cy="208070"/>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a:ln w="9525" cmpd="sng">
                    <a:noFill/>
                    <a:prstDash val="solid"/>
                  </a:ln>
                  <a:gradFill>
                    <a:gsLst>
                      <a:gs pos="0">
                        <a:srgbClr val="0F0F0F"/>
                      </a:gs>
                      <a:gs pos="77000">
                        <a:srgbClr val="CCFFCC">
                          <a:lumMod val="95000"/>
                          <a:lumOff val="5000"/>
                        </a:srgbClr>
                      </a:gs>
                    </a:gsLst>
                    <a:lin ang="16200000" scaled="1"/>
                  </a:gradFill>
                  <a:effectLst>
                    <a:glow rad="228600">
                      <a:srgbClr val="FFFFFF"/>
                    </a:glow>
                  </a:effectLst>
                  <a:latin typeface="Calibri"/>
                </a:rPr>
                <a:t>Communities</a:t>
              </a:r>
            </a:p>
          </p:txBody>
        </p:sp>
        <p:sp>
          <p:nvSpPr>
            <p:cNvPr id="173" name="Rectangle 172"/>
            <p:cNvSpPr/>
            <p:nvPr/>
          </p:nvSpPr>
          <p:spPr>
            <a:xfrm>
              <a:off x="5385732" y="5943600"/>
              <a:ext cx="1417360" cy="208070"/>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a:ln w="9525" cmpd="sng">
                    <a:noFill/>
                    <a:prstDash val="solid"/>
                  </a:ln>
                  <a:gradFill>
                    <a:gsLst>
                      <a:gs pos="0">
                        <a:srgbClr val="0F0F0F"/>
                      </a:gs>
                      <a:gs pos="77000">
                        <a:srgbClr val="CCFFCC">
                          <a:lumMod val="95000"/>
                          <a:lumOff val="5000"/>
                        </a:srgbClr>
                      </a:gs>
                    </a:gsLst>
                    <a:lin ang="16200000" scaled="1"/>
                  </a:gradFill>
                  <a:effectLst>
                    <a:glow rad="228600">
                      <a:srgbClr val="FFFFFF"/>
                    </a:glow>
                  </a:effectLst>
                  <a:latin typeface="Calibri"/>
                </a:rPr>
                <a:t>Search</a:t>
              </a:r>
            </a:p>
          </p:txBody>
        </p:sp>
        <p:sp>
          <p:nvSpPr>
            <p:cNvPr id="174" name="Rectangle 173"/>
            <p:cNvSpPr/>
            <p:nvPr/>
          </p:nvSpPr>
          <p:spPr>
            <a:xfrm>
              <a:off x="2970212" y="5029200"/>
              <a:ext cx="1550406" cy="208070"/>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smtClean="0">
                  <a:ln w="9525" cmpd="sng">
                    <a:noFill/>
                    <a:prstDash val="solid"/>
                  </a:ln>
                  <a:gradFill>
                    <a:gsLst>
                      <a:gs pos="0">
                        <a:srgbClr val="0F0F0F"/>
                      </a:gs>
                      <a:gs pos="77000">
                        <a:srgbClr val="CCFFCC">
                          <a:lumMod val="95000"/>
                          <a:lumOff val="5000"/>
                        </a:srgbClr>
                      </a:gs>
                    </a:gsLst>
                    <a:lin ang="16200000" scaled="1"/>
                  </a:gradFill>
                  <a:effectLst>
                    <a:glow rad="228600">
                      <a:srgbClr val="FFFFFF"/>
                    </a:glow>
                  </a:effectLst>
                  <a:latin typeface="Calibri"/>
                </a:rPr>
                <a:t>Composites</a:t>
              </a:r>
              <a:endParaRPr lang="en-US" b="1" i="1" dirty="0">
                <a:ln w="9525" cmpd="sng">
                  <a:noFill/>
                  <a:prstDash val="solid"/>
                </a:ln>
                <a:gradFill>
                  <a:gsLst>
                    <a:gs pos="0">
                      <a:srgbClr val="0F0F0F"/>
                    </a:gs>
                    <a:gs pos="77000">
                      <a:srgbClr val="CCFFCC">
                        <a:lumMod val="95000"/>
                        <a:lumOff val="5000"/>
                      </a:srgbClr>
                    </a:gs>
                  </a:gsLst>
                  <a:lin ang="16200000" scaled="1"/>
                </a:gradFill>
                <a:effectLst>
                  <a:glow rad="228600">
                    <a:srgbClr val="FFFFFF"/>
                  </a:glow>
                </a:effectLst>
                <a:latin typeface="Calibri"/>
              </a:endParaRPr>
            </a:p>
          </p:txBody>
        </p:sp>
        <p:sp>
          <p:nvSpPr>
            <p:cNvPr id="175" name="Rectangle 174"/>
            <p:cNvSpPr/>
            <p:nvPr/>
          </p:nvSpPr>
          <p:spPr>
            <a:xfrm>
              <a:off x="7923212" y="5676900"/>
              <a:ext cx="1024930" cy="208070"/>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a:ln w="9525" cmpd="sng">
                    <a:noFill/>
                    <a:prstDash val="solid"/>
                  </a:ln>
                  <a:gradFill>
                    <a:gsLst>
                      <a:gs pos="0">
                        <a:srgbClr val="0F0F0F"/>
                      </a:gs>
                      <a:gs pos="77000">
                        <a:srgbClr val="CCFFCC">
                          <a:lumMod val="95000"/>
                          <a:lumOff val="5000"/>
                        </a:srgbClr>
                      </a:gs>
                    </a:gsLst>
                    <a:lin ang="16200000" scaled="1"/>
                  </a:gradFill>
                  <a:effectLst>
                    <a:glow rad="228600">
                      <a:srgbClr val="FFFFFF"/>
                    </a:glow>
                  </a:effectLst>
                  <a:latin typeface="Calibri"/>
                </a:rPr>
                <a:t>Content</a:t>
              </a:r>
            </a:p>
          </p:txBody>
        </p:sp>
        <p:sp>
          <p:nvSpPr>
            <p:cNvPr id="176" name="Rectangle 175"/>
            <p:cNvSpPr/>
            <p:nvPr/>
          </p:nvSpPr>
          <p:spPr>
            <a:xfrm>
              <a:off x="3198812" y="5676900"/>
              <a:ext cx="1001003" cy="208070"/>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a:ln w="9525" cmpd="sng">
                    <a:noFill/>
                    <a:prstDash val="solid"/>
                  </a:ln>
                  <a:gradFill>
                    <a:gsLst>
                      <a:gs pos="0">
                        <a:srgbClr val="0F0F0F"/>
                      </a:gs>
                      <a:gs pos="77000">
                        <a:srgbClr val="CCFFCC">
                          <a:lumMod val="95000"/>
                          <a:lumOff val="5000"/>
                        </a:srgbClr>
                      </a:gs>
                    </a:gsLst>
                    <a:lin ang="16200000" scaled="1"/>
                  </a:gradFill>
                  <a:effectLst>
                    <a:glow rad="228600">
                      <a:srgbClr val="FFFFFF"/>
                    </a:glow>
                  </a:effectLst>
                  <a:latin typeface="Calibri"/>
                </a:rPr>
                <a:t>Insights</a:t>
              </a:r>
            </a:p>
          </p:txBody>
        </p:sp>
        <p:pic>
          <p:nvPicPr>
            <p:cNvPr id="177"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4122737" y="4981575"/>
              <a:ext cx="3886200" cy="914400"/>
            </a:xfrm>
            <a:prstGeom prst="rect">
              <a:avLst/>
            </a:prstGeom>
            <a:noFill/>
            <a:ln>
              <a:noFill/>
            </a:ln>
          </p:spPr>
        </p:pic>
        <p:sp>
          <p:nvSpPr>
            <p:cNvPr id="178" name="Rectangle 177"/>
            <p:cNvSpPr/>
            <p:nvPr/>
          </p:nvSpPr>
          <p:spPr>
            <a:xfrm>
              <a:off x="5385733" y="4800600"/>
              <a:ext cx="1417359" cy="208070"/>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a:ln w="9525" cmpd="sng">
                    <a:noFill/>
                    <a:prstDash val="solid"/>
                  </a:ln>
                  <a:gradFill>
                    <a:gsLst>
                      <a:gs pos="0">
                        <a:srgbClr val="0F0F0F"/>
                      </a:gs>
                      <a:gs pos="77000">
                        <a:srgbClr val="CCFFCC">
                          <a:lumMod val="95000"/>
                          <a:lumOff val="5000"/>
                        </a:srgbClr>
                      </a:gs>
                    </a:gsLst>
                    <a:lin ang="16200000" scaled="1"/>
                  </a:gradFill>
                  <a:effectLst>
                    <a:glow rad="228600">
                      <a:srgbClr val="FFFFFF"/>
                    </a:glow>
                  </a:effectLst>
                  <a:latin typeface="Calibri"/>
                </a:rPr>
                <a:t>Sites</a:t>
              </a:r>
            </a:p>
          </p:txBody>
        </p:sp>
      </p:grpSp>
      <p:grpSp>
        <p:nvGrpSpPr>
          <p:cNvPr id="4" name="Group 58"/>
          <p:cNvGrpSpPr/>
          <p:nvPr/>
        </p:nvGrpSpPr>
        <p:grpSpPr>
          <a:xfrm>
            <a:off x="834116" y="1310193"/>
            <a:ext cx="7315200" cy="1728189"/>
            <a:chOff x="2589212" y="4813727"/>
            <a:chExt cx="7315200" cy="1728189"/>
          </a:xfrm>
        </p:grpSpPr>
        <p:grpSp>
          <p:nvGrpSpPr>
            <p:cNvPr id="5" name="Group 47"/>
            <p:cNvGrpSpPr/>
            <p:nvPr/>
          </p:nvGrpSpPr>
          <p:grpSpPr>
            <a:xfrm>
              <a:off x="2689374" y="4876800"/>
              <a:ext cx="7114877" cy="1665116"/>
              <a:chOff x="7184158" y="4022479"/>
              <a:chExt cx="5161306" cy="1207916"/>
            </a:xfrm>
          </p:grpSpPr>
          <p:pic>
            <p:nvPicPr>
              <p:cNvPr id="191"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7403302" y="4022479"/>
                <a:ext cx="4672383" cy="1207916"/>
              </a:xfrm>
              <a:prstGeom prst="rect">
                <a:avLst/>
              </a:prstGeom>
              <a:noFill/>
              <a:ln>
                <a:noFill/>
              </a:ln>
            </p:spPr>
          </p:pic>
          <p:sp>
            <p:nvSpPr>
              <p:cNvPr id="192" name="Oval Base"/>
              <p:cNvSpPr>
                <a:spLocks noEditPoints="1"/>
              </p:cNvSpPr>
              <p:nvPr/>
            </p:nvSpPr>
            <p:spPr bwMode="auto">
              <a:xfrm>
                <a:off x="7184158" y="4172286"/>
                <a:ext cx="5161306" cy="962419"/>
              </a:xfrm>
              <a:custGeom>
                <a:avLst/>
                <a:gdLst/>
                <a:ahLst/>
                <a:cxnLst>
                  <a:cxn ang="0">
                    <a:pos x="1395" y="0"/>
                  </a:cxn>
                  <a:cxn ang="0">
                    <a:pos x="0" y="334"/>
                  </a:cxn>
                  <a:cxn ang="0">
                    <a:pos x="1395" y="669"/>
                  </a:cxn>
                  <a:cxn ang="0">
                    <a:pos x="2790" y="334"/>
                  </a:cxn>
                  <a:cxn ang="0">
                    <a:pos x="1395" y="0"/>
                  </a:cxn>
                  <a:cxn ang="0">
                    <a:pos x="1382" y="428"/>
                  </a:cxn>
                  <a:cxn ang="0">
                    <a:pos x="630" y="247"/>
                  </a:cxn>
                  <a:cxn ang="0">
                    <a:pos x="1382" y="67"/>
                  </a:cxn>
                  <a:cxn ang="0">
                    <a:pos x="2133" y="247"/>
                  </a:cxn>
                  <a:cxn ang="0">
                    <a:pos x="1382" y="428"/>
                  </a:cxn>
                </a:cxnLst>
                <a:rect l="0" t="0" r="r" b="b"/>
                <a:pathLst>
                  <a:path w="2790" h="669">
                    <a:moveTo>
                      <a:pt x="1395" y="0"/>
                    </a:moveTo>
                    <a:cubicBezTo>
                      <a:pt x="625" y="0"/>
                      <a:pt x="0" y="150"/>
                      <a:pt x="0" y="334"/>
                    </a:cubicBezTo>
                    <a:cubicBezTo>
                      <a:pt x="0" y="519"/>
                      <a:pt x="625" y="669"/>
                      <a:pt x="1395" y="669"/>
                    </a:cubicBezTo>
                    <a:cubicBezTo>
                      <a:pt x="2165" y="669"/>
                      <a:pt x="2790" y="519"/>
                      <a:pt x="2790" y="334"/>
                    </a:cubicBezTo>
                    <a:cubicBezTo>
                      <a:pt x="2790" y="150"/>
                      <a:pt x="2165" y="0"/>
                      <a:pt x="1395" y="0"/>
                    </a:cubicBezTo>
                    <a:close/>
                    <a:moveTo>
                      <a:pt x="1382" y="428"/>
                    </a:moveTo>
                    <a:cubicBezTo>
                      <a:pt x="967" y="428"/>
                      <a:pt x="630" y="347"/>
                      <a:pt x="630" y="247"/>
                    </a:cubicBezTo>
                    <a:cubicBezTo>
                      <a:pt x="630" y="148"/>
                      <a:pt x="967" y="67"/>
                      <a:pt x="1382" y="67"/>
                    </a:cubicBezTo>
                    <a:cubicBezTo>
                      <a:pt x="1797" y="67"/>
                      <a:pt x="2133" y="148"/>
                      <a:pt x="2133" y="247"/>
                    </a:cubicBezTo>
                    <a:cubicBezTo>
                      <a:pt x="2133" y="347"/>
                      <a:pt x="1797" y="428"/>
                      <a:pt x="1382" y="428"/>
                    </a:cubicBezTo>
                    <a:close/>
                  </a:path>
                </a:pathLst>
              </a:custGeom>
              <a:gradFill>
                <a:gsLst>
                  <a:gs pos="0">
                    <a:srgbClr val="D6B19C"/>
                  </a:gs>
                  <a:gs pos="30000">
                    <a:srgbClr val="D49E6C"/>
                  </a:gs>
                  <a:gs pos="70000">
                    <a:srgbClr val="A65528"/>
                  </a:gs>
                  <a:gs pos="100000">
                    <a:srgbClr val="663012"/>
                  </a:gs>
                </a:gsLst>
                <a:lin ang="16200000" scaled="0"/>
              </a:gradFill>
              <a:ln>
                <a:noFill/>
                <a:headEnd type="none" w="med" len="med"/>
                <a:tailEnd type="none" w="med" len="med"/>
              </a:ln>
              <a:effectLst>
                <a:outerShdw blurRad="215900" dist="38100" dir="5400000" algn="t" rotWithShape="0">
                  <a:prstClr val="black"/>
                </a:outerShdw>
              </a:effectLst>
              <a:scene3d>
                <a:camera prst="orthographicFront" fov="0">
                  <a:rot lat="0" lon="0" rev="0"/>
                </a:camera>
                <a:lightRig rig="glow" dir="t">
                  <a:rot lat="0" lon="0" rev="6360000"/>
                </a:lightRig>
              </a:scene3d>
              <a:sp3d prstMaterial="flat">
                <a:contourClr>
                  <a:srgbClr val="B2B2B2">
                    <a:satMod val="300000"/>
                  </a:srgbClr>
                </a:contourClr>
              </a:sp3d>
            </p:spPr>
            <p:txBody>
              <a:bodyPr vert="horz" wrap="square" lIns="109728" tIns="54864" rIns="109728" bIns="54864" numCol="1" rtlCol="0" anchor="ctr" anchorCtr="0" compatLnSpc="1">
                <a:prstTxWarp prst="textNoShape">
                  <a:avLst/>
                </a:prstTxWarp>
              </a:bodyPr>
              <a:lstStyle/>
              <a:p>
                <a:pPr algn="ctr" defTabSz="1096963">
                  <a:lnSpc>
                    <a:spcPct val="70000"/>
                  </a:lnSpc>
                  <a:spcBef>
                    <a:spcPct val="0"/>
                  </a:spcBef>
                  <a:buClrTx/>
                  <a:buFontTx/>
                  <a:buNone/>
                  <a:defRPr/>
                </a:pPr>
                <a:endParaRPr lang="en-US" sz="2000" dirty="0">
                  <a:solidFill>
                    <a:prstClr val="white"/>
                  </a:solidFill>
                  <a:latin typeface="Kozuka Gothic Pro H" pitchFamily="34" charset="-128"/>
                </a:endParaRPr>
              </a:p>
            </p:txBody>
          </p:sp>
        </p:grpSp>
        <p:pic>
          <p:nvPicPr>
            <p:cNvPr id="183" name="Picture 2" descr="\\SERVER3\Restrict\FTP_Root\Clients\White_Whale\2-20070_TAP_Airlift\Art\6-star pie cuts.png"/>
            <p:cNvPicPr>
              <a:picLocks noChangeAspect="1" noChangeArrowheads="1"/>
            </p:cNvPicPr>
            <p:nvPr/>
          </p:nvPicPr>
          <p:blipFill>
            <a:blip r:embed="rId6" cstate="print">
              <a:grayscl/>
            </a:blip>
            <a:stretch>
              <a:fillRect/>
            </a:stretch>
          </p:blipFill>
          <p:spPr bwMode="auto">
            <a:xfrm rot="5400000">
              <a:off x="5484813" y="1981201"/>
              <a:ext cx="1523998" cy="7315200"/>
            </a:xfrm>
            <a:prstGeom prst="rect">
              <a:avLst/>
            </a:prstGeom>
            <a:noFill/>
          </p:spPr>
        </p:pic>
        <p:sp>
          <p:nvSpPr>
            <p:cNvPr id="184" name="Rectangle 183"/>
            <p:cNvSpPr/>
            <p:nvPr/>
          </p:nvSpPr>
          <p:spPr>
            <a:xfrm>
              <a:off x="8075612" y="5076825"/>
              <a:ext cx="1676400" cy="415819"/>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Calibri"/>
                </a:rPr>
                <a:t> Portfolio Selection</a:t>
              </a:r>
            </a:p>
          </p:txBody>
        </p:sp>
        <p:sp>
          <p:nvSpPr>
            <p:cNvPr id="185" name="Rectangle 184"/>
            <p:cNvSpPr/>
            <p:nvPr/>
          </p:nvSpPr>
          <p:spPr>
            <a:xfrm>
              <a:off x="5538132" y="6000750"/>
              <a:ext cx="1417360" cy="415819"/>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Calibri"/>
                </a:rPr>
                <a:t>Schedule Management</a:t>
              </a:r>
            </a:p>
          </p:txBody>
        </p:sp>
        <p:sp>
          <p:nvSpPr>
            <p:cNvPr id="186" name="Rectangle 185"/>
            <p:cNvSpPr/>
            <p:nvPr/>
          </p:nvSpPr>
          <p:spPr>
            <a:xfrm>
              <a:off x="2817812" y="5076825"/>
              <a:ext cx="1550406" cy="415498"/>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Calibri"/>
                </a:rPr>
                <a:t> BI &amp; Reporting</a:t>
              </a:r>
            </a:p>
          </p:txBody>
        </p:sp>
        <p:sp>
          <p:nvSpPr>
            <p:cNvPr id="187" name="Rectangle 186"/>
            <p:cNvSpPr/>
            <p:nvPr/>
          </p:nvSpPr>
          <p:spPr>
            <a:xfrm>
              <a:off x="7694612" y="5753100"/>
              <a:ext cx="1447800" cy="415498"/>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Calibri"/>
                </a:rPr>
                <a:t>Resource Management</a:t>
              </a:r>
            </a:p>
          </p:txBody>
        </p:sp>
        <p:sp>
          <p:nvSpPr>
            <p:cNvPr id="188" name="Rectangle 187"/>
            <p:cNvSpPr/>
            <p:nvPr/>
          </p:nvSpPr>
          <p:spPr>
            <a:xfrm>
              <a:off x="3198812" y="5753100"/>
              <a:ext cx="1524000" cy="415498"/>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Calibri"/>
                </a:rPr>
                <a:t> Project Team Collaboration</a:t>
              </a:r>
            </a:p>
          </p:txBody>
        </p:sp>
        <p:pic>
          <p:nvPicPr>
            <p:cNvPr id="189" name="Picture 2" descr="C:\Users\maryfj\Desktop\DVD_ART35\Artwork_Imagery\Shapes\Glows\white oval shaped glow.png"/>
            <p:cNvPicPr>
              <a:picLocks noChangeAspect="1" noChangeArrowheads="1"/>
            </p:cNvPicPr>
            <p:nvPr/>
          </p:nvPicPr>
          <p:blipFill>
            <a:blip r:embed="rId5" cstate="print"/>
            <a:srcRect/>
            <a:stretch>
              <a:fillRect/>
            </a:stretch>
          </p:blipFill>
          <p:spPr bwMode="auto">
            <a:xfrm>
              <a:off x="4275137" y="5133975"/>
              <a:ext cx="3886200" cy="914400"/>
            </a:xfrm>
            <a:prstGeom prst="rect">
              <a:avLst/>
            </a:prstGeom>
            <a:noFill/>
            <a:ln>
              <a:noFill/>
            </a:ln>
          </p:spPr>
        </p:pic>
        <p:sp>
          <p:nvSpPr>
            <p:cNvPr id="190" name="Rectangle 189"/>
            <p:cNvSpPr/>
            <p:nvPr/>
          </p:nvSpPr>
          <p:spPr>
            <a:xfrm>
              <a:off x="5538133" y="4813727"/>
              <a:ext cx="1417359" cy="415498"/>
            </a:xfrm>
            <a:prstGeom prst="rect">
              <a:avLst/>
            </a:prstGeom>
          </p:spPr>
          <p:txBody>
            <a:bodyPr wrap="square" lIns="0" tIns="0" rIns="0" bIns="0">
              <a:spAutoFit/>
            </a:bodyPr>
            <a:lstStyle/>
            <a:p>
              <a:pPr algn="ctr" defTabSz="1096919">
                <a:lnSpc>
                  <a:spcPct val="75000"/>
                </a:lnSpc>
                <a:spcBef>
                  <a:spcPct val="0"/>
                </a:spcBef>
                <a:buClrTx/>
                <a:buFontTx/>
                <a:buNone/>
                <a:defRPr/>
              </a:pPr>
              <a:r>
                <a:rPr lang="en-US" b="1" i="1" dirty="0" smtClean="0">
                  <a:ln w="9525" cmpd="sng">
                    <a:noFill/>
                    <a:prstDash val="solid"/>
                  </a:ln>
                  <a:gradFill>
                    <a:gsLst>
                      <a:gs pos="0">
                        <a:srgbClr val="0F0F0F"/>
                      </a:gs>
                      <a:gs pos="77000">
                        <a:srgbClr val="CA4C06"/>
                      </a:gs>
                    </a:gsLst>
                    <a:lin ang="16200000" scaled="1"/>
                  </a:gradFill>
                  <a:effectLst>
                    <a:glow rad="228600">
                      <a:srgbClr val="FFFFFF"/>
                    </a:glow>
                  </a:effectLst>
                  <a:latin typeface="Calibri"/>
                </a:rPr>
                <a:t> Demand Management</a:t>
              </a:r>
            </a:p>
          </p:txBody>
        </p:sp>
      </p:grpSp>
      <p:grpSp>
        <p:nvGrpSpPr>
          <p:cNvPr id="6" name="Group 68"/>
          <p:cNvGrpSpPr/>
          <p:nvPr/>
        </p:nvGrpSpPr>
        <p:grpSpPr>
          <a:xfrm flipH="1">
            <a:off x="2514134" y="5276217"/>
            <a:ext cx="1124102" cy="256027"/>
            <a:chOff x="5564670" y="5538830"/>
            <a:chExt cx="1124102" cy="256027"/>
          </a:xfrm>
        </p:grpSpPr>
        <p:sp>
          <p:nvSpPr>
            <p:cNvPr id="194" name="Oval 193"/>
            <p:cNvSpPr/>
            <p:nvPr/>
          </p:nvSpPr>
          <p:spPr bwMode="auto">
            <a:xfrm>
              <a:off x="5564670" y="5538830"/>
              <a:ext cx="138989" cy="138989"/>
            </a:xfrm>
            <a:prstGeom prst="ellipse">
              <a:avLst/>
            </a:prstGeom>
            <a:solidFill>
              <a:schemeClr val="tx1"/>
            </a:solidFill>
            <a:ln>
              <a:headEnd type="none" w="med" len="med"/>
              <a:tailEnd type="none" w="med" len="med"/>
            </a:ln>
            <a:effectLst>
              <a:outerShdw blurRad="63500" sx="146000" sy="146000" algn="ctr" rotWithShape="0">
                <a:schemeClr val="tx1">
                  <a:alpha val="40000"/>
                </a:schemeClr>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spcBef>
                  <a:spcPct val="0"/>
                </a:spcBef>
                <a:buClrTx/>
                <a:buFontTx/>
                <a:buNone/>
              </a:pPr>
              <a:endParaRPr lang="en-US" sz="2300" dirty="0" smtClean="0">
                <a:solidFill>
                  <a:srgbClr val="FFFFFF"/>
                </a:solidFill>
                <a:latin typeface="Segoe UI" pitchFamily="34" charset="0"/>
              </a:endParaRPr>
            </a:p>
          </p:txBody>
        </p:sp>
        <p:cxnSp>
          <p:nvCxnSpPr>
            <p:cNvPr id="195" name="Straight Connector 194"/>
            <p:cNvCxnSpPr/>
            <p:nvPr/>
          </p:nvCxnSpPr>
          <p:spPr>
            <a:xfrm>
              <a:off x="5865812" y="5791200"/>
              <a:ext cx="822960" cy="1588"/>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cxnSp>
          <p:nvCxnSpPr>
            <p:cNvPr id="196" name="Straight Connector 195"/>
            <p:cNvCxnSpPr>
              <a:endCxn id="194" idx="5"/>
            </p:cNvCxnSpPr>
            <p:nvPr/>
          </p:nvCxnSpPr>
          <p:spPr>
            <a:xfrm rot="10800000">
              <a:off x="5683306" y="5657465"/>
              <a:ext cx="189823" cy="137392"/>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grpSp>
      <p:grpSp>
        <p:nvGrpSpPr>
          <p:cNvPr id="7" name="Group 72"/>
          <p:cNvGrpSpPr/>
          <p:nvPr/>
        </p:nvGrpSpPr>
        <p:grpSpPr>
          <a:xfrm flipV="1">
            <a:off x="5701165" y="1454100"/>
            <a:ext cx="1077532" cy="256027"/>
            <a:chOff x="5564670" y="5538830"/>
            <a:chExt cx="1124102" cy="256027"/>
          </a:xfrm>
        </p:grpSpPr>
        <p:sp>
          <p:nvSpPr>
            <p:cNvPr id="198" name="Oval 197"/>
            <p:cNvSpPr/>
            <p:nvPr/>
          </p:nvSpPr>
          <p:spPr bwMode="auto">
            <a:xfrm>
              <a:off x="5564670" y="5538830"/>
              <a:ext cx="138989" cy="138989"/>
            </a:xfrm>
            <a:prstGeom prst="ellipse">
              <a:avLst/>
            </a:prstGeom>
            <a:solidFill>
              <a:schemeClr val="tx1"/>
            </a:solidFill>
            <a:ln>
              <a:headEnd type="none" w="med" len="med"/>
              <a:tailEnd type="none" w="med" len="med"/>
            </a:ln>
            <a:effectLst>
              <a:outerShdw blurRad="63500" sx="146000" sy="146000" algn="ctr" rotWithShape="0">
                <a:schemeClr val="tx1">
                  <a:alpha val="40000"/>
                </a:schemeClr>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spcBef>
                  <a:spcPct val="0"/>
                </a:spcBef>
                <a:buClrTx/>
                <a:buFontTx/>
                <a:buNone/>
              </a:pPr>
              <a:endParaRPr lang="en-US" sz="2300" dirty="0" smtClean="0">
                <a:solidFill>
                  <a:srgbClr val="FFFFFF"/>
                </a:solidFill>
                <a:latin typeface="Segoe UI" pitchFamily="34" charset="0"/>
              </a:endParaRPr>
            </a:p>
          </p:txBody>
        </p:sp>
        <p:cxnSp>
          <p:nvCxnSpPr>
            <p:cNvPr id="199" name="Straight Connector 198"/>
            <p:cNvCxnSpPr/>
            <p:nvPr/>
          </p:nvCxnSpPr>
          <p:spPr>
            <a:xfrm>
              <a:off x="5865812" y="5791200"/>
              <a:ext cx="822960" cy="1588"/>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cxnSp>
          <p:nvCxnSpPr>
            <p:cNvPr id="200" name="Straight Connector 199"/>
            <p:cNvCxnSpPr>
              <a:endCxn id="198" idx="5"/>
            </p:cNvCxnSpPr>
            <p:nvPr/>
          </p:nvCxnSpPr>
          <p:spPr>
            <a:xfrm rot="10800000">
              <a:off x="5683306" y="5657465"/>
              <a:ext cx="189823" cy="137392"/>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grpSp>
      <p:grpSp>
        <p:nvGrpSpPr>
          <p:cNvPr id="8" name="Group 66"/>
          <p:cNvGrpSpPr/>
          <p:nvPr/>
        </p:nvGrpSpPr>
        <p:grpSpPr>
          <a:xfrm>
            <a:off x="455612" y="5457608"/>
            <a:ext cx="8297863" cy="707886"/>
            <a:chOff x="455612" y="5910096"/>
            <a:chExt cx="8297863" cy="707886"/>
          </a:xfrm>
        </p:grpSpPr>
        <p:pic>
          <p:nvPicPr>
            <p:cNvPr id="202" name="Picture 201" descr="sharepoint server 2010 h rev.png"/>
            <p:cNvPicPr>
              <a:picLocks noChangeAspect="1"/>
            </p:cNvPicPr>
            <p:nvPr/>
          </p:nvPicPr>
          <p:blipFill>
            <a:blip r:embed="rId7" cstate="print"/>
            <a:stretch>
              <a:fillRect/>
            </a:stretch>
          </p:blipFill>
          <p:spPr>
            <a:xfrm>
              <a:off x="455612" y="5914383"/>
              <a:ext cx="3814759" cy="595312"/>
            </a:xfrm>
            <a:prstGeom prst="rect">
              <a:avLst/>
            </a:prstGeom>
          </p:spPr>
        </p:pic>
        <p:sp>
          <p:nvSpPr>
            <p:cNvPr id="203" name="Rectangle 202"/>
            <p:cNvSpPr/>
            <p:nvPr/>
          </p:nvSpPr>
          <p:spPr>
            <a:xfrm>
              <a:off x="4270370" y="5910096"/>
              <a:ext cx="4483105" cy="707886"/>
            </a:xfrm>
            <a:prstGeom prst="rect">
              <a:avLst/>
            </a:prstGeom>
          </p:spPr>
          <p:txBody>
            <a:bodyPr wrap="square">
              <a:spAutoFit/>
            </a:bodyPr>
            <a:lstStyle/>
            <a:p>
              <a:pPr defTabSz="914363" fontAlgn="auto">
                <a:spcBef>
                  <a:spcPts val="0"/>
                </a:spcBef>
                <a:spcAft>
                  <a:spcPts val="0"/>
                </a:spcAft>
                <a:buClrTx/>
                <a:buFontTx/>
                <a:buNone/>
              </a:pPr>
              <a:r>
                <a:rPr lang="en-US" sz="2000" i="1" dirty="0" smtClean="0">
                  <a:gradFill>
                    <a:gsLst>
                      <a:gs pos="50000">
                        <a:srgbClr val="CDD804">
                          <a:lumMod val="40000"/>
                          <a:lumOff val="60000"/>
                        </a:srgbClr>
                      </a:gs>
                      <a:gs pos="100000">
                        <a:srgbClr val="CDD804"/>
                      </a:gs>
                    </a:gsLst>
                    <a:lin ang="5400000" scaled="0"/>
                  </a:gradFill>
                  <a:effectLst/>
                  <a:latin typeface="Calibri"/>
                </a:rPr>
                <a:t>The Business Collaboration Platform for the Enterprise and the Web</a:t>
              </a:r>
              <a:endParaRPr lang="en-US" sz="2000" dirty="0">
                <a:solidFill>
                  <a:srgbClr val="FFFFFF"/>
                </a:solidFill>
                <a:effectLst/>
                <a:latin typeface="Calibri"/>
              </a:endParaRPr>
            </a:p>
          </p:txBody>
        </p:sp>
      </p:grpSp>
      <p:grpSp>
        <p:nvGrpSpPr>
          <p:cNvPr id="9" name="Group 68"/>
          <p:cNvGrpSpPr/>
          <p:nvPr/>
        </p:nvGrpSpPr>
        <p:grpSpPr>
          <a:xfrm>
            <a:off x="3523134" y="3077821"/>
            <a:ext cx="2057402" cy="527500"/>
            <a:chOff x="9828212" y="3824514"/>
            <a:chExt cx="2057402" cy="527500"/>
          </a:xfrm>
        </p:grpSpPr>
        <p:pic>
          <p:nvPicPr>
            <p:cNvPr id="205" name="Picture 204" descr="ProjectPro2010_bL_r.png"/>
            <p:cNvPicPr>
              <a:picLocks noChangeAspect="1"/>
            </p:cNvPicPr>
            <p:nvPr/>
          </p:nvPicPr>
          <p:blipFill>
            <a:blip r:embed="rId8" cstate="print"/>
            <a:stretch>
              <a:fillRect/>
            </a:stretch>
          </p:blipFill>
          <p:spPr>
            <a:xfrm>
              <a:off x="9828212" y="3824514"/>
              <a:ext cx="2014046" cy="290286"/>
            </a:xfrm>
            <a:prstGeom prst="rect">
              <a:avLst/>
            </a:prstGeom>
          </p:spPr>
        </p:pic>
        <p:sp>
          <p:nvSpPr>
            <p:cNvPr id="206" name="TextBox 205"/>
            <p:cNvSpPr txBox="1"/>
            <p:nvPr/>
          </p:nvSpPr>
          <p:spPr>
            <a:xfrm>
              <a:off x="10308387" y="4136570"/>
              <a:ext cx="1577227" cy="215444"/>
            </a:xfrm>
            <a:prstGeom prst="rect">
              <a:avLst/>
            </a:prstGeom>
            <a:noFill/>
          </p:spPr>
          <p:txBody>
            <a:bodyPr wrap="none" lIns="0" tIns="0" rIns="0" bIns="0" rtlCol="0">
              <a:spAutoFit/>
            </a:bodyPr>
            <a:lstStyle/>
            <a:p>
              <a:pPr defTabSz="914363" fontAlgn="auto">
                <a:spcBef>
                  <a:spcPts val="0"/>
                </a:spcBef>
                <a:spcAft>
                  <a:spcPts val="0"/>
                </a:spcAft>
                <a:buClrTx/>
                <a:buFontTx/>
                <a:buNone/>
              </a:pPr>
              <a:r>
                <a:rPr lang="en-US" sz="1400" dirty="0" smtClean="0">
                  <a:gradFill>
                    <a:gsLst>
                      <a:gs pos="0">
                        <a:srgbClr val="FFFFFF"/>
                      </a:gs>
                      <a:gs pos="86000">
                        <a:srgbClr val="FFFFFF"/>
                      </a:gs>
                    </a:gsLst>
                    <a:lin ang="5400000" scaled="0"/>
                  </a:gradFill>
                  <a:effectLst/>
                  <a:latin typeface="Calibri"/>
                </a:rPr>
                <a:t>Synch to SharePoint</a:t>
              </a:r>
            </a:p>
          </p:txBody>
        </p:sp>
      </p:grpSp>
      <p:grpSp>
        <p:nvGrpSpPr>
          <p:cNvPr id="10" name="Group 66"/>
          <p:cNvGrpSpPr/>
          <p:nvPr/>
        </p:nvGrpSpPr>
        <p:grpSpPr>
          <a:xfrm flipH="1" flipV="1">
            <a:off x="5558779" y="3405640"/>
            <a:ext cx="874047" cy="256027"/>
            <a:chOff x="5564670" y="5538830"/>
            <a:chExt cx="808862" cy="256027"/>
          </a:xfrm>
        </p:grpSpPr>
        <p:sp>
          <p:nvSpPr>
            <p:cNvPr id="208" name="Oval 207"/>
            <p:cNvSpPr/>
            <p:nvPr/>
          </p:nvSpPr>
          <p:spPr bwMode="auto">
            <a:xfrm>
              <a:off x="5564670" y="5538830"/>
              <a:ext cx="138989" cy="138989"/>
            </a:xfrm>
            <a:prstGeom prst="ellipse">
              <a:avLst/>
            </a:prstGeom>
            <a:solidFill>
              <a:schemeClr val="tx1"/>
            </a:solidFill>
            <a:ln>
              <a:headEnd type="none" w="med" len="med"/>
              <a:tailEnd type="none" w="med" len="med"/>
            </a:ln>
            <a:effectLst>
              <a:outerShdw blurRad="63500" sx="146000" sy="146000" algn="ctr" rotWithShape="0">
                <a:schemeClr val="tx1">
                  <a:alpha val="40000"/>
                </a:schemeClr>
              </a:outerShdw>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spcBef>
                  <a:spcPct val="0"/>
                </a:spcBef>
                <a:buClrTx/>
                <a:buFontTx/>
                <a:buNone/>
              </a:pPr>
              <a:endParaRPr lang="en-US" sz="2300" dirty="0" smtClean="0">
                <a:solidFill>
                  <a:srgbClr val="FFFFFF"/>
                </a:solidFill>
                <a:latin typeface="Segoe UI" pitchFamily="34" charset="0"/>
              </a:endParaRPr>
            </a:p>
          </p:txBody>
        </p:sp>
        <p:cxnSp>
          <p:nvCxnSpPr>
            <p:cNvPr id="209" name="Straight Connector 208"/>
            <p:cNvCxnSpPr/>
            <p:nvPr/>
          </p:nvCxnSpPr>
          <p:spPr>
            <a:xfrm>
              <a:off x="5865809" y="5791200"/>
              <a:ext cx="507723" cy="1588"/>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a:endCxn id="208" idx="5"/>
            </p:cNvCxnSpPr>
            <p:nvPr/>
          </p:nvCxnSpPr>
          <p:spPr>
            <a:xfrm rot="10800000">
              <a:off x="5683306" y="5657465"/>
              <a:ext cx="189823" cy="137392"/>
            </a:xfrm>
            <a:prstGeom prst="line">
              <a:avLst/>
            </a:prstGeom>
            <a:ln w="15875">
              <a:gradFill flip="none" rotWithShape="1">
                <a:gsLst>
                  <a:gs pos="0">
                    <a:schemeClr val="tx1"/>
                  </a:gs>
                  <a:gs pos="50000">
                    <a:schemeClr val="tx1"/>
                  </a:gs>
                  <a:gs pos="100000">
                    <a:schemeClr val="tx1">
                      <a:alpha val="0"/>
                    </a:schemeClr>
                  </a:gs>
                </a:gsLst>
                <a:lin ang="0" scaled="1"/>
                <a:tileRect/>
              </a:gradFill>
            </a:ln>
            <a:effectLst/>
          </p:spPr>
          <p:style>
            <a:lnRef idx="1">
              <a:schemeClr val="accent1"/>
            </a:lnRef>
            <a:fillRef idx="0">
              <a:schemeClr val="accent1"/>
            </a:fillRef>
            <a:effectRef idx="0">
              <a:schemeClr val="accent1"/>
            </a:effectRef>
            <a:fontRef idx="minor">
              <a:schemeClr val="tx1"/>
            </a:fontRef>
          </p:style>
        </p:cxnSp>
      </p:grpSp>
      <p:pic>
        <p:nvPicPr>
          <p:cNvPr id="225" name="Picture 224" descr="project server 2010 h rev.png"/>
          <p:cNvPicPr>
            <a:picLocks noChangeAspect="1"/>
          </p:cNvPicPr>
          <p:nvPr/>
        </p:nvPicPr>
        <p:blipFill>
          <a:blip r:embed="rId9" cstate="print"/>
          <a:stretch>
            <a:fillRect/>
          </a:stretch>
        </p:blipFill>
        <p:spPr>
          <a:xfrm>
            <a:off x="5889625" y="976628"/>
            <a:ext cx="2513013" cy="477472"/>
          </a:xfrm>
          <a:prstGeom prst="rect">
            <a:avLst/>
          </a:prstGeom>
        </p:spPr>
      </p:pic>
      <p:sp>
        <p:nvSpPr>
          <p:cNvPr id="54" name="Title 53"/>
          <p:cNvSpPr>
            <a:spLocks noGrp="1"/>
          </p:cNvSpPr>
          <p:nvPr>
            <p:ph type="title"/>
          </p:nvPr>
        </p:nvSpPr>
        <p:spPr>
          <a:xfrm>
            <a:off x="127000" y="127000"/>
            <a:ext cx="9017000" cy="458587"/>
          </a:xfrm>
        </p:spPr>
        <p:txBody>
          <a:bodyPr>
            <a:normAutofit fontScale="90000"/>
          </a:bodyPr>
          <a:lstStyle/>
          <a:p>
            <a:r>
              <a:rPr lang="en-US" sz="2800" dirty="0"/>
              <a:t>Project and Portfolio Management </a:t>
            </a:r>
            <a:r>
              <a:rPr lang="en-US" sz="2800" dirty="0" smtClean="0"/>
              <a:t>for </a:t>
            </a:r>
            <a:r>
              <a:rPr lang="en-US" sz="2800" dirty="0"/>
              <a:t>SharePoint</a:t>
            </a:r>
            <a:endParaRPr lang="en-GB" sz="2800" dirty="0"/>
          </a:p>
        </p:txBody>
      </p:sp>
    </p:spTree>
    <p:extLst>
      <p:ext uri="{BB962C8B-B14F-4D97-AF65-F5344CB8AC3E}">
        <p14:creationId xmlns:p14="http://schemas.microsoft.com/office/powerpoint/2010/main" val="1788728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500"/>
                                        <p:tgtEl>
                                          <p:spTgt spid="83"/>
                                        </p:tgtEl>
                                      </p:cBhvr>
                                    </p:animEffect>
                                  </p:childTnLst>
                                </p:cTn>
                              </p:par>
                              <p:par>
                                <p:cTn id="8" presetID="10" presetClass="entr" presetSubtype="0" fill="hold" nodeType="withEffect">
                                  <p:stCondLst>
                                    <p:cond delay="0"/>
                                  </p:stCondLst>
                                  <p:childTnLst>
                                    <p:set>
                                      <p:cBhvr>
                                        <p:cTn id="9" dur="1" fill="hold">
                                          <p:stCondLst>
                                            <p:cond delay="0"/>
                                          </p:stCondLst>
                                        </p:cTn>
                                        <p:tgtEl>
                                          <p:spTgt spid="163"/>
                                        </p:tgtEl>
                                        <p:attrNameLst>
                                          <p:attrName>style.visibility</p:attrName>
                                        </p:attrNameLst>
                                      </p:cBhvr>
                                      <p:to>
                                        <p:strVal val="visible"/>
                                      </p:to>
                                    </p:set>
                                    <p:animEffect transition="in" filter="fade">
                                      <p:cBhvr>
                                        <p:cTn id="10" dur="500"/>
                                        <p:tgtEl>
                                          <p:spTgt spid="163"/>
                                        </p:tgtEl>
                                      </p:cBhvr>
                                    </p:animEffect>
                                  </p:childTnLst>
                                </p:cTn>
                              </p:par>
                              <p:par>
                                <p:cTn id="11" presetID="10" presetClass="entr" presetSubtype="0" fill="hold" nodeType="withEffect">
                                  <p:stCondLst>
                                    <p:cond delay="0"/>
                                  </p:stCondLst>
                                  <p:childTnLst>
                                    <p:set>
                                      <p:cBhvr>
                                        <p:cTn id="12" dur="1" fill="hold">
                                          <p:stCondLst>
                                            <p:cond delay="0"/>
                                          </p:stCondLst>
                                        </p:cTn>
                                        <p:tgtEl>
                                          <p:spTgt spid="164"/>
                                        </p:tgtEl>
                                        <p:attrNameLst>
                                          <p:attrName>style.visibility</p:attrName>
                                        </p:attrNameLst>
                                      </p:cBhvr>
                                      <p:to>
                                        <p:strVal val="visible"/>
                                      </p:to>
                                    </p:set>
                                    <p:animEffect transition="in" filter="fade">
                                      <p:cBhvr>
                                        <p:cTn id="13" dur="500"/>
                                        <p:tgtEl>
                                          <p:spTgt spid="164"/>
                                        </p:tgtEl>
                                      </p:cBhvr>
                                    </p:animEffect>
                                  </p:childTnLst>
                                </p:cTn>
                              </p:par>
                              <p:par>
                                <p:cTn id="14" presetID="10" presetClass="entr" presetSubtype="0" fill="hold" nodeType="withEffect">
                                  <p:stCondLst>
                                    <p:cond delay="0"/>
                                  </p:stCondLst>
                                  <p:childTnLst>
                                    <p:set>
                                      <p:cBhvr>
                                        <p:cTn id="15" dur="1" fill="hold">
                                          <p:stCondLst>
                                            <p:cond delay="0"/>
                                          </p:stCondLst>
                                        </p:cTn>
                                        <p:tgtEl>
                                          <p:spTgt spid="165"/>
                                        </p:tgtEl>
                                        <p:attrNameLst>
                                          <p:attrName>style.visibility</p:attrName>
                                        </p:attrNameLst>
                                      </p:cBhvr>
                                      <p:to>
                                        <p:strVal val="visible"/>
                                      </p:to>
                                    </p:set>
                                    <p:animEffect transition="in" filter="fade">
                                      <p:cBhvr>
                                        <p:cTn id="16" dur="500"/>
                                        <p:tgtEl>
                                          <p:spTgt spid="165"/>
                                        </p:tgtEl>
                                      </p:cBhvr>
                                    </p:animEffect>
                                  </p:childTnLst>
                                </p:cTn>
                              </p:par>
                              <p:par>
                                <p:cTn id="17" presetID="10" presetClass="entr" presetSubtype="0" fill="hold" nodeType="withEffect">
                                  <p:stCondLst>
                                    <p:cond delay="0"/>
                                  </p:stCondLst>
                                  <p:childTnLst>
                                    <p:set>
                                      <p:cBhvr>
                                        <p:cTn id="18" dur="1" fill="hold">
                                          <p:stCondLst>
                                            <p:cond delay="0"/>
                                          </p:stCondLst>
                                        </p:cTn>
                                        <p:tgtEl>
                                          <p:spTgt spid="166"/>
                                        </p:tgtEl>
                                        <p:attrNameLst>
                                          <p:attrName>style.visibility</p:attrName>
                                        </p:attrNameLst>
                                      </p:cBhvr>
                                      <p:to>
                                        <p:strVal val="visible"/>
                                      </p:to>
                                    </p:set>
                                    <p:animEffect transition="in" filter="fade">
                                      <p:cBhvr>
                                        <p:cTn id="19" dur="500"/>
                                        <p:tgtEl>
                                          <p:spTgt spid="16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7"/>
                                        </p:tgtEl>
                                        <p:attrNameLst>
                                          <p:attrName>style.visibility</p:attrName>
                                        </p:attrNameLst>
                                      </p:cBhvr>
                                      <p:to>
                                        <p:strVal val="visible"/>
                                      </p:to>
                                    </p:set>
                                    <p:animEffect transition="in" filter="fade">
                                      <p:cBhvr>
                                        <p:cTn id="22" dur="500"/>
                                        <p:tgtEl>
                                          <p:spTgt spid="16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8"/>
                                        </p:tgtEl>
                                        <p:attrNameLst>
                                          <p:attrName>style.visibility</p:attrName>
                                        </p:attrNameLst>
                                      </p:cBhvr>
                                      <p:to>
                                        <p:strVal val="visible"/>
                                      </p:to>
                                    </p:set>
                                    <p:animEffect transition="in" filter="fade">
                                      <p:cBhvr>
                                        <p:cTn id="25" dur="500"/>
                                        <p:tgtEl>
                                          <p:spTgt spid="168"/>
                                        </p:tgtEl>
                                      </p:cBhvr>
                                    </p:animEffect>
                                  </p:childTnLst>
                                </p:cTn>
                              </p:par>
                              <p:par>
                                <p:cTn id="26" presetID="10" presetClass="entr" presetSubtype="0"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par>
                                <p:cTn id="29" presetID="10"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par>
                                <p:cTn id="35" presetID="10"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par>
                                <p:cTn id="38" presetID="10"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par>
                                <p:cTn id="41" presetID="10"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10" presetClass="entr" presetSubtype="0"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par>
                                <p:cTn id="47" presetID="10" presetClass="entr" presetSubtype="0" fill="hold" nodeType="withEffect">
                                  <p:stCondLst>
                                    <p:cond delay="0"/>
                                  </p:stCondLst>
                                  <p:childTnLst>
                                    <p:set>
                                      <p:cBhvr>
                                        <p:cTn id="48" dur="1" fill="hold">
                                          <p:stCondLst>
                                            <p:cond delay="0"/>
                                          </p:stCondLst>
                                        </p:cTn>
                                        <p:tgtEl>
                                          <p:spTgt spid="225"/>
                                        </p:tgtEl>
                                        <p:attrNameLst>
                                          <p:attrName>style.visibility</p:attrName>
                                        </p:attrNameLst>
                                      </p:cBhvr>
                                      <p:to>
                                        <p:strVal val="visible"/>
                                      </p:to>
                                    </p:set>
                                    <p:animEffect transition="in" filter="fade">
                                      <p:cBhvr>
                                        <p:cTn id="49" dur="5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 grpId="0" animBg="1"/>
      <p:bldP spid="16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Project Server 2010 BI</a:t>
            </a:r>
            <a:endParaRPr lang="en-AU" dirty="0"/>
          </a:p>
        </p:txBody>
      </p:sp>
      <p:grpSp>
        <p:nvGrpSpPr>
          <p:cNvPr id="6" name="Group 5"/>
          <p:cNvGrpSpPr/>
          <p:nvPr/>
        </p:nvGrpSpPr>
        <p:grpSpPr>
          <a:xfrm>
            <a:off x="561108" y="4228160"/>
            <a:ext cx="8084127" cy="1163781"/>
            <a:chOff x="561108" y="4530436"/>
            <a:chExt cx="8084127" cy="1163781"/>
          </a:xfrm>
        </p:grpSpPr>
        <p:sp>
          <p:nvSpPr>
            <p:cNvPr id="4" name="Rounded Rectangle 3"/>
            <p:cNvSpPr/>
            <p:nvPr/>
          </p:nvSpPr>
          <p:spPr bwMode="auto">
            <a:xfrm>
              <a:off x="561108" y="4530436"/>
              <a:ext cx="8084127" cy="1163781"/>
            </a:xfrm>
            <a:prstGeom prst="round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20000"/>
                </a:spcBef>
                <a:spcAft>
                  <a:spcPct val="0"/>
                </a:spcAft>
                <a:buClr>
                  <a:srgbClr val="FFCC00"/>
                </a:buClr>
                <a:buSzTx/>
                <a:buNone/>
                <a:tabLst/>
              </a:pPr>
              <a:r>
                <a:rPr lang="en-AU" dirty="0" smtClean="0">
                  <a:solidFill>
                    <a:sysClr val="windowText" lastClr="000000"/>
                  </a:solidFill>
                  <a:latin typeface="Arial" charset="0"/>
                </a:rPr>
                <a:t>Data Source</a:t>
              </a:r>
            </a:p>
            <a:p>
              <a:pPr marL="0" marR="0" indent="0" algn="l" defTabSz="914400" rtl="0" eaLnBrk="1" fontAlgn="base" latinLnBrk="0" hangingPunct="1">
                <a:lnSpc>
                  <a:spcPct val="100000"/>
                </a:lnSpc>
                <a:spcBef>
                  <a:spcPct val="20000"/>
                </a:spcBef>
                <a:spcAft>
                  <a:spcPct val="0"/>
                </a:spcAft>
                <a:buClr>
                  <a:srgbClr val="FFCC00"/>
                </a:buClr>
                <a:buSzTx/>
                <a:buNone/>
                <a:tabLst/>
              </a:pPr>
              <a:r>
                <a:rPr lang="en-AU" b="1" dirty="0" smtClean="0">
                  <a:solidFill>
                    <a:sysClr val="windowText" lastClr="000000"/>
                  </a:solidFill>
                  <a:latin typeface="Arial" charset="0"/>
                </a:rPr>
                <a:t>Relational</a:t>
              </a:r>
            </a:p>
            <a:p>
              <a:pPr marL="0" marR="0" indent="0" algn="l" defTabSz="914400" rtl="0" eaLnBrk="1" fontAlgn="base" latinLnBrk="0" hangingPunct="1">
                <a:lnSpc>
                  <a:spcPct val="100000"/>
                </a:lnSpc>
                <a:spcBef>
                  <a:spcPct val="20000"/>
                </a:spcBef>
                <a:spcAft>
                  <a:spcPct val="0"/>
                </a:spcAft>
                <a:buClr>
                  <a:srgbClr val="FFCC00"/>
                </a:buClr>
                <a:buSzTx/>
                <a:buFontTx/>
                <a:buChar char="-"/>
                <a:tabLst/>
              </a:pPr>
              <a:r>
                <a:rPr kumimoji="0" lang="en-AU" sz="1800" b="0" i="0" u="none" strike="noStrike" cap="none" normalizeH="0" dirty="0" smtClean="0">
                  <a:ln>
                    <a:noFill/>
                  </a:ln>
                  <a:solidFill>
                    <a:sysClr val="windowText" lastClr="000000"/>
                  </a:solidFill>
                  <a:effectLst>
                    <a:outerShdw blurRad="38100" dist="38100" dir="2700000" algn="tl">
                      <a:srgbClr val="000000">
                        <a:alpha val="43137"/>
                      </a:srgbClr>
                    </a:outerShdw>
                  </a:effectLst>
                  <a:latin typeface="Arial" charset="0"/>
                </a:rPr>
                <a:t> Project Server reporting DB</a:t>
              </a:r>
              <a:endParaRPr lang="en-AU" baseline="0" dirty="0" smtClean="0">
                <a:solidFill>
                  <a:sysClr val="windowText" lastClr="000000"/>
                </a:solidFill>
                <a:latin typeface="Arial" charset="0"/>
              </a:endParaRPr>
            </a:p>
          </p:txBody>
        </p:sp>
        <p:sp>
          <p:nvSpPr>
            <p:cNvPr id="5" name="Rectangle 4"/>
            <p:cNvSpPr/>
            <p:nvPr/>
          </p:nvSpPr>
          <p:spPr>
            <a:xfrm>
              <a:off x="5424055" y="4914901"/>
              <a:ext cx="3169286" cy="646331"/>
            </a:xfrm>
            <a:prstGeom prst="rect">
              <a:avLst/>
            </a:prstGeom>
            <a:noFill/>
            <a:ln>
              <a:noFill/>
            </a:ln>
          </p:spPr>
          <p:style>
            <a:lnRef idx="1">
              <a:schemeClr val="accent5"/>
            </a:lnRef>
            <a:fillRef idx="3">
              <a:schemeClr val="accent5"/>
            </a:fillRef>
            <a:effectRef idx="2">
              <a:schemeClr val="accent5"/>
            </a:effectRef>
            <a:fontRef idx="minor">
              <a:schemeClr val="lt1"/>
            </a:fontRef>
          </p:style>
          <p:txBody>
            <a:bodyPr wrap="square">
              <a:spAutoFit/>
            </a:bodyPr>
            <a:lstStyle/>
            <a:p>
              <a:pPr>
                <a:buNone/>
              </a:pPr>
              <a:r>
                <a:rPr lang="en-AU" b="1" dirty="0" smtClean="0">
                  <a:solidFill>
                    <a:sysClr val="windowText" lastClr="000000"/>
                  </a:solidFill>
                </a:rPr>
                <a:t>Analytical </a:t>
              </a:r>
            </a:p>
            <a:p>
              <a:pPr>
                <a:buNone/>
              </a:pPr>
              <a:r>
                <a:rPr lang="en-AU" dirty="0" smtClean="0">
                  <a:solidFill>
                    <a:sysClr val="windowText" lastClr="000000"/>
                  </a:solidFill>
                </a:rPr>
                <a:t>- Departmental OLAP Cubes</a:t>
              </a:r>
            </a:p>
          </p:txBody>
        </p:sp>
      </p:grpSp>
      <p:sp>
        <p:nvSpPr>
          <p:cNvPr id="7" name="Rounded Rectangle 6"/>
          <p:cNvSpPr/>
          <p:nvPr/>
        </p:nvSpPr>
        <p:spPr bwMode="auto">
          <a:xfrm>
            <a:off x="561108" y="1297925"/>
            <a:ext cx="8032233" cy="2930236"/>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None/>
              <a:tabLst/>
            </a:pPr>
            <a:endParaRPr kumimoji="0" lang="en-AU" sz="1800" b="0" i="0" u="none" strike="noStrike" cap="none" normalizeH="0" baseline="0" dirty="0" smtClean="0">
              <a:ln>
                <a:noFill/>
              </a:ln>
              <a:solidFill>
                <a:schemeClr val="bg1">
                  <a:lumMod val="75000"/>
                </a:schemeClr>
              </a:solidFill>
              <a:effectLst>
                <a:outerShdw blurRad="38100" dist="38100" dir="2700000" algn="tl">
                  <a:srgbClr val="000000">
                    <a:alpha val="43137"/>
                  </a:srgbClr>
                </a:outerShdw>
              </a:effectLst>
              <a:latin typeface="Arial"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412920064"/>
              </p:ext>
            </p:extLst>
          </p:nvPr>
        </p:nvGraphicFramePr>
        <p:xfrm>
          <a:off x="879764" y="1516131"/>
          <a:ext cx="7484919" cy="2494280"/>
        </p:xfrm>
        <a:graphic>
          <a:graphicData uri="http://schemas.openxmlformats.org/drawingml/2006/table">
            <a:tbl>
              <a:tblPr firstRow="1" bandRow="1">
                <a:tableStyleId>{5C22544A-7EE6-4342-B048-85BDC9FD1C3A}</a:tableStyleId>
              </a:tblPr>
              <a:tblGrid>
                <a:gridCol w="3266209"/>
                <a:gridCol w="4218710"/>
              </a:tblGrid>
              <a:tr h="370840">
                <a:tc>
                  <a:txBody>
                    <a:bodyPr/>
                    <a:lstStyle/>
                    <a:p>
                      <a:r>
                        <a:rPr lang="en-AU" dirty="0" smtClean="0"/>
                        <a:t>Tools to use</a:t>
                      </a:r>
                      <a:endParaRPr lang="en-AU" dirty="0"/>
                    </a:p>
                  </a:txBody>
                  <a:tcPr/>
                </a:tc>
                <a:tc>
                  <a:txBody>
                    <a:bodyPr/>
                    <a:lstStyle/>
                    <a:p>
                      <a:r>
                        <a:rPr lang="en-AU" dirty="0" smtClean="0"/>
                        <a:t> Usage</a:t>
                      </a:r>
                      <a:endParaRPr lang="en-AU" dirty="0"/>
                    </a:p>
                  </a:txBody>
                  <a:tcPr/>
                </a:tc>
              </a:tr>
              <a:tr h="370840">
                <a:tc>
                  <a:txBody>
                    <a:bodyPr/>
                    <a:lstStyle/>
                    <a:p>
                      <a:r>
                        <a:rPr lang="en-AU" dirty="0" smtClean="0"/>
                        <a:t>Excel</a:t>
                      </a:r>
                      <a:r>
                        <a:rPr lang="en-AU" baseline="0" dirty="0" smtClean="0"/>
                        <a:t> Services</a:t>
                      </a:r>
                      <a:endParaRPr lang="en-AU" dirty="0"/>
                    </a:p>
                  </a:txBody>
                  <a:tcPr/>
                </a:tc>
                <a:tc>
                  <a:txBody>
                    <a:bodyPr/>
                    <a:lstStyle/>
                    <a:p>
                      <a:r>
                        <a:rPr lang="en-AU" dirty="0" smtClean="0"/>
                        <a:t>Standard Reports and Analysis</a:t>
                      </a:r>
                      <a:endParaRPr lang="en-AU" dirty="0"/>
                    </a:p>
                  </a:txBody>
                  <a:tcPr/>
                </a:tc>
              </a:tr>
              <a:tr h="370840">
                <a:tc>
                  <a:txBody>
                    <a:bodyPr/>
                    <a:lstStyle/>
                    <a:p>
                      <a:r>
                        <a:rPr lang="en-AU" dirty="0" smtClean="0"/>
                        <a:t>PerformancePoint Services</a:t>
                      </a:r>
                      <a:endParaRPr lang="en-AU" dirty="0"/>
                    </a:p>
                  </a:txBody>
                  <a:tcPr/>
                </a:tc>
                <a:tc>
                  <a:txBody>
                    <a:bodyPr/>
                    <a:lstStyle/>
                    <a:p>
                      <a:r>
                        <a:rPr lang="en-AU" dirty="0" smtClean="0"/>
                        <a:t>Dashboard, Key</a:t>
                      </a:r>
                      <a:r>
                        <a:rPr lang="en-AU" baseline="0" dirty="0" smtClean="0"/>
                        <a:t> Performance Indicator (</a:t>
                      </a:r>
                      <a:r>
                        <a:rPr lang="en-AU" dirty="0" smtClean="0"/>
                        <a:t>KPI)</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Visio Services (and others...)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Process</a:t>
                      </a:r>
                      <a:r>
                        <a:rPr lang="en-AU" baseline="0" dirty="0" smtClean="0"/>
                        <a:t> Visualization</a:t>
                      </a:r>
                      <a:endParaRPr lang="en-AU" dirty="0" smtClean="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SQL Reporting Services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Printable Standard Reports</a:t>
                      </a:r>
                    </a:p>
                  </a:txBody>
                  <a:tcPr/>
                </a:tc>
              </a:tr>
              <a:tr h="370840">
                <a:tc>
                  <a:txBody>
                    <a:bodyPr/>
                    <a:lstStyle/>
                    <a:p>
                      <a:r>
                        <a:rPr lang="en-AU" dirty="0" smtClean="0"/>
                        <a:t>Online Views</a:t>
                      </a:r>
                      <a:endParaRPr lang="en-AU" dirty="0"/>
                    </a:p>
                  </a:txBody>
                  <a:tcPr/>
                </a:tc>
                <a:tc>
                  <a:txBody>
                    <a:bodyPr/>
                    <a:lstStyle/>
                    <a:p>
                      <a:r>
                        <a:rPr lang="en-AU" dirty="0" smtClean="0"/>
                        <a:t>Quick Online Views</a:t>
                      </a:r>
                      <a:endParaRPr lang="en-AU" dirty="0"/>
                    </a:p>
                  </a:txBody>
                  <a:tcPr/>
                </a:tc>
              </a:tr>
            </a:tbl>
          </a:graphicData>
        </a:graphic>
      </p:graphicFrame>
    </p:spTree>
    <p:extLst>
      <p:ext uri="{BB962C8B-B14F-4D97-AF65-F5344CB8AC3E}">
        <p14:creationId xmlns:p14="http://schemas.microsoft.com/office/powerpoint/2010/main" val="1851229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 name="Group 113"/>
          <p:cNvGrpSpPr/>
          <p:nvPr/>
        </p:nvGrpSpPr>
        <p:grpSpPr>
          <a:xfrm>
            <a:off x="269090" y="3384783"/>
            <a:ext cx="8438976" cy="2127234"/>
            <a:chOff x="269090" y="3384783"/>
            <a:chExt cx="8438976" cy="2127234"/>
          </a:xfrm>
        </p:grpSpPr>
        <p:sp>
          <p:nvSpPr>
            <p:cNvPr id="79" name="Rounded Rectangle 78"/>
            <p:cNvSpPr/>
            <p:nvPr/>
          </p:nvSpPr>
          <p:spPr bwMode="auto">
            <a:xfrm>
              <a:off x="269090" y="3384783"/>
              <a:ext cx="8438976" cy="2127234"/>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FontTx/>
                <a:buChar char="•"/>
                <a:tabLst/>
              </a:pPr>
              <a:endParaRPr kumimoji="0" lang="en-AU" sz="1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81" name="TextBox 80"/>
            <p:cNvSpPr txBox="1"/>
            <p:nvPr/>
          </p:nvSpPr>
          <p:spPr>
            <a:xfrm rot="16200000">
              <a:off x="-226422" y="4085329"/>
              <a:ext cx="1888608" cy="646331"/>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AU" dirty="0" smtClean="0">
                  <a:solidFill>
                    <a:sysClr val="windowText" lastClr="000000"/>
                  </a:solidFill>
                </a:rPr>
                <a:t> Database  </a:t>
              </a:r>
              <a:br>
                <a:rPr lang="en-AU" dirty="0" smtClean="0">
                  <a:solidFill>
                    <a:sysClr val="windowText" lastClr="000000"/>
                  </a:solidFill>
                </a:rPr>
              </a:br>
              <a:r>
                <a:rPr lang="en-AU" dirty="0" smtClean="0">
                  <a:solidFill>
                    <a:sysClr val="windowText" lastClr="000000"/>
                  </a:solidFill>
                </a:rPr>
                <a:t> Architecture</a:t>
              </a:r>
              <a:endParaRPr lang="en-AU" dirty="0">
                <a:solidFill>
                  <a:sysClr val="windowText" lastClr="000000"/>
                </a:solidFill>
              </a:endParaRPr>
            </a:p>
          </p:txBody>
        </p:sp>
      </p:grpSp>
      <p:grpSp>
        <p:nvGrpSpPr>
          <p:cNvPr id="113" name="Group 112"/>
          <p:cNvGrpSpPr/>
          <p:nvPr/>
        </p:nvGrpSpPr>
        <p:grpSpPr>
          <a:xfrm>
            <a:off x="233654" y="1169581"/>
            <a:ext cx="8474412" cy="2127234"/>
            <a:chOff x="233654" y="1169581"/>
            <a:chExt cx="8474412" cy="2127234"/>
          </a:xfrm>
        </p:grpSpPr>
        <p:sp>
          <p:nvSpPr>
            <p:cNvPr id="78" name="Rounded Rectangle 77"/>
            <p:cNvSpPr/>
            <p:nvPr/>
          </p:nvSpPr>
          <p:spPr bwMode="auto">
            <a:xfrm>
              <a:off x="233654" y="1169581"/>
              <a:ext cx="8474412" cy="2127234"/>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FontTx/>
                <a:buChar char="•"/>
                <a:tabLst/>
              </a:pPr>
              <a:endParaRPr kumimoji="0" lang="en-AU" sz="1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80" name="TextBox 79"/>
            <p:cNvSpPr txBox="1"/>
            <p:nvPr/>
          </p:nvSpPr>
          <p:spPr>
            <a:xfrm rot="16200000">
              <a:off x="-240593" y="1838228"/>
              <a:ext cx="1888608" cy="646331"/>
            </a:xfrm>
            <a:prstGeom prst="rect">
              <a:avLst/>
            </a:prstGeom>
            <a:noFill/>
            <a:ln>
              <a:noFill/>
            </a:ln>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AU" dirty="0" smtClean="0">
                  <a:solidFill>
                    <a:sysClr val="windowText" lastClr="000000"/>
                  </a:solidFill>
                </a:rPr>
                <a:t> User</a:t>
              </a:r>
              <a:br>
                <a:rPr lang="en-AU" dirty="0" smtClean="0">
                  <a:solidFill>
                    <a:sysClr val="windowText" lastClr="000000"/>
                  </a:solidFill>
                </a:rPr>
              </a:br>
              <a:r>
                <a:rPr lang="en-AU" dirty="0" smtClean="0">
                  <a:solidFill>
                    <a:sysClr val="windowText" lastClr="000000"/>
                  </a:solidFill>
                </a:rPr>
                <a:t> Interface</a:t>
              </a:r>
              <a:endParaRPr lang="en-AU" dirty="0">
                <a:solidFill>
                  <a:sysClr val="windowText" lastClr="000000"/>
                </a:solidFill>
              </a:endParaRPr>
            </a:p>
          </p:txBody>
        </p:sp>
      </p:grpSp>
      <p:sp>
        <p:nvSpPr>
          <p:cNvPr id="26" name="Title 16"/>
          <p:cNvSpPr txBox="1">
            <a:spLocks/>
          </p:cNvSpPr>
          <p:nvPr/>
        </p:nvSpPr>
        <p:spPr bwMode="auto">
          <a:xfrm>
            <a:off x="514350" y="184948"/>
            <a:ext cx="8382000" cy="66638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97500"/>
          </a:bodyPr>
          <a:lstStyle/>
          <a:p>
            <a:pPr marL="0" marR="0" lvl="0" indent="0" algn="l" defTabSz="914400" rtl="0" eaLnBrk="0" fontAlgn="base" latinLnBrk="0" hangingPunct="0">
              <a:lnSpc>
                <a:spcPct val="85000"/>
              </a:lnSpc>
              <a:spcBef>
                <a:spcPct val="0"/>
              </a:spcBef>
              <a:spcAft>
                <a:spcPct val="0"/>
              </a:spcAft>
              <a:buClrTx/>
              <a:buSzTx/>
              <a:buFontTx/>
              <a:buNone/>
              <a:tabLst/>
              <a:defRPr/>
            </a:pPr>
            <a:r>
              <a:rPr kumimoji="0" lang="en-US" sz="4400" i="0" u="none" strike="noStrike" kern="0" cap="none" spc="0" normalizeH="0" baseline="0" noProof="0" dirty="0" smtClean="0">
                <a:ln>
                  <a:noFill/>
                </a:ln>
                <a:solidFill>
                  <a:srgbClr val="03C2F1"/>
                </a:solidFill>
                <a:uLnTx/>
                <a:uFillTx/>
                <a:latin typeface="+mj-lt"/>
                <a:ea typeface="+mj-ea"/>
                <a:cs typeface="+mj-cs"/>
              </a:rPr>
              <a:t>Project Server Data flow</a:t>
            </a:r>
            <a:endParaRPr kumimoji="0" lang="en-US" sz="4400" i="0" u="none" strike="noStrike" kern="0" cap="none" spc="0" normalizeH="0" baseline="0" noProof="0" dirty="0">
              <a:ln>
                <a:noFill/>
              </a:ln>
              <a:solidFill>
                <a:srgbClr val="03C2F1"/>
              </a:solidFill>
              <a:uLnTx/>
              <a:uFillTx/>
              <a:latin typeface="+mj-lt"/>
              <a:ea typeface="+mj-ea"/>
              <a:cs typeface="+mj-cs"/>
            </a:endParaRPr>
          </a:p>
        </p:txBody>
      </p:sp>
      <p:sp>
        <p:nvSpPr>
          <p:cNvPr id="59" name="Down Arrow 58"/>
          <p:cNvSpPr/>
          <p:nvPr/>
        </p:nvSpPr>
        <p:spPr>
          <a:xfrm>
            <a:off x="2807928" y="3175030"/>
            <a:ext cx="381000" cy="411356"/>
          </a:xfrm>
          <a:prstGeom prst="down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sp>
        <p:nvSpPr>
          <p:cNvPr id="89" name="Down Arrow 88"/>
          <p:cNvSpPr/>
          <p:nvPr/>
        </p:nvSpPr>
        <p:spPr>
          <a:xfrm rot="10800000">
            <a:off x="6317674" y="3152170"/>
            <a:ext cx="381000" cy="411356"/>
          </a:xfrm>
          <a:prstGeom prst="downArrow">
            <a:avLst/>
          </a:prstGeom>
          <a:solidFill>
            <a:srgbClr val="FF0000"/>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en-US" dirty="0"/>
          </a:p>
        </p:txBody>
      </p:sp>
      <p:grpSp>
        <p:nvGrpSpPr>
          <p:cNvPr id="120" name="Group 119"/>
          <p:cNvGrpSpPr/>
          <p:nvPr/>
        </p:nvGrpSpPr>
        <p:grpSpPr>
          <a:xfrm>
            <a:off x="4885132" y="1360043"/>
            <a:ext cx="3344469" cy="1814987"/>
            <a:chOff x="4885132" y="1360043"/>
            <a:chExt cx="3344469" cy="1814987"/>
          </a:xfrm>
        </p:grpSpPr>
        <p:sp>
          <p:nvSpPr>
            <p:cNvPr id="75" name="Rectangle 74"/>
            <p:cNvSpPr/>
            <p:nvPr/>
          </p:nvSpPr>
          <p:spPr>
            <a:xfrm rot="5400000">
              <a:off x="5649873" y="595302"/>
              <a:ext cx="1814987" cy="3344469"/>
            </a:xfrm>
            <a:prstGeom prst="rect">
              <a:avLst/>
            </a:prstGeom>
          </p:spPr>
          <p:style>
            <a:lnRef idx="0">
              <a:schemeClr val="accent5"/>
            </a:lnRef>
            <a:fillRef idx="3">
              <a:schemeClr val="accent5"/>
            </a:fillRef>
            <a:effectRef idx="3">
              <a:schemeClr val="accent5"/>
            </a:effectRef>
            <a:fontRef idx="minor">
              <a:schemeClr val="lt1"/>
            </a:fontRef>
          </p:style>
          <p:txBody>
            <a:bodyPr vert="vert270" rtlCol="0" anchor="t" anchorCtr="0"/>
            <a:lstStyle/>
            <a:p>
              <a:r>
                <a:rPr lang="en-US" sz="2000" dirty="0" smtClean="0">
                  <a:solidFill>
                    <a:sysClr val="windowText" lastClr="000000"/>
                  </a:solidFill>
                </a:rPr>
                <a:t>Reporting and Analysis</a:t>
              </a:r>
              <a:endParaRPr lang="en-US" sz="2000" dirty="0">
                <a:solidFill>
                  <a:sysClr val="windowText" lastClr="000000"/>
                </a:solidFill>
              </a:endParaRPr>
            </a:p>
          </p:txBody>
        </p:sp>
        <p:pic>
          <p:nvPicPr>
            <p:cNvPr id="106" name="Picture 105" descr="Dashboard.png"/>
            <p:cNvPicPr>
              <a:picLocks noChangeAspect="1"/>
            </p:cNvPicPr>
            <p:nvPr/>
          </p:nvPicPr>
          <p:blipFill>
            <a:blip r:embed="rId2" cstate="print"/>
            <a:stretch>
              <a:fillRect/>
            </a:stretch>
          </p:blipFill>
          <p:spPr>
            <a:xfrm>
              <a:off x="5110819" y="1917858"/>
              <a:ext cx="919171" cy="898835"/>
            </a:xfrm>
            <a:prstGeom prst="rect">
              <a:avLst/>
            </a:prstGeom>
            <a:ln/>
          </p:spPr>
          <p:style>
            <a:lnRef idx="0">
              <a:schemeClr val="accent5"/>
            </a:lnRef>
            <a:fillRef idx="3">
              <a:schemeClr val="accent5"/>
            </a:fillRef>
            <a:effectRef idx="3">
              <a:schemeClr val="accent5"/>
            </a:effectRef>
            <a:fontRef idx="minor">
              <a:schemeClr val="lt1"/>
            </a:fontRef>
          </p:style>
        </p:pic>
        <p:pic>
          <p:nvPicPr>
            <p:cNvPr id="10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9768"/>
            <a:stretch/>
          </p:blipFill>
          <p:spPr bwMode="auto">
            <a:xfrm>
              <a:off x="5910990" y="1822404"/>
              <a:ext cx="1020728" cy="709832"/>
            </a:xfrm>
            <a:prstGeom prst="rect">
              <a:avLst/>
            </a:prstGeom>
            <a:ln/>
            <a:extLst/>
          </p:spPr>
          <p:style>
            <a:lnRef idx="0">
              <a:schemeClr val="accent5"/>
            </a:lnRef>
            <a:fillRef idx="3">
              <a:schemeClr val="accent5"/>
            </a:fillRef>
            <a:effectRef idx="3">
              <a:schemeClr val="accent5"/>
            </a:effectRef>
            <a:fontRef idx="minor">
              <a:schemeClr val="lt1"/>
            </a:fontRef>
          </p:style>
        </p:pic>
        <p:pic>
          <p:nvPicPr>
            <p:cNvPr id="108"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98627" y="1917858"/>
              <a:ext cx="1337006" cy="1079839"/>
            </a:xfrm>
            <a:prstGeom prst="rect">
              <a:avLst/>
            </a:prstGeom>
            <a:ln/>
            <a:extLst/>
          </p:spPr>
          <p:style>
            <a:lnRef idx="0">
              <a:schemeClr val="accent5"/>
            </a:lnRef>
            <a:fillRef idx="3">
              <a:schemeClr val="accent5"/>
            </a:fillRef>
            <a:effectRef idx="3">
              <a:schemeClr val="accent5"/>
            </a:effectRef>
            <a:fontRef idx="minor">
              <a:schemeClr val="lt1"/>
            </a:fontRef>
          </p:style>
        </p:pic>
      </p:grpSp>
      <p:grpSp>
        <p:nvGrpSpPr>
          <p:cNvPr id="117" name="Group 116"/>
          <p:cNvGrpSpPr/>
          <p:nvPr/>
        </p:nvGrpSpPr>
        <p:grpSpPr>
          <a:xfrm>
            <a:off x="4885132" y="3555213"/>
            <a:ext cx="3412030" cy="2383418"/>
            <a:chOff x="4885132" y="3586386"/>
            <a:chExt cx="3412030" cy="2383418"/>
          </a:xfrm>
        </p:grpSpPr>
        <p:sp>
          <p:nvSpPr>
            <p:cNvPr id="77" name="Rectangle 76"/>
            <p:cNvSpPr/>
            <p:nvPr/>
          </p:nvSpPr>
          <p:spPr>
            <a:xfrm rot="5400000">
              <a:off x="5649873" y="2821645"/>
              <a:ext cx="1814987" cy="3344469"/>
            </a:xfrm>
            <a:prstGeom prst="rect">
              <a:avLst/>
            </a:prstGeom>
          </p:spPr>
          <p:style>
            <a:lnRef idx="0">
              <a:schemeClr val="accent5"/>
            </a:lnRef>
            <a:fillRef idx="3">
              <a:schemeClr val="accent5"/>
            </a:fillRef>
            <a:effectRef idx="3">
              <a:schemeClr val="accent5"/>
            </a:effectRef>
            <a:fontRef idx="minor">
              <a:schemeClr val="lt1"/>
            </a:fontRef>
          </p:style>
          <p:txBody>
            <a:bodyPr vert="vert270" rtlCol="0" anchor="t" anchorCtr="0"/>
            <a:lstStyle/>
            <a:p>
              <a:r>
                <a:rPr lang="en-US" sz="2000" dirty="0" smtClean="0">
                  <a:solidFill>
                    <a:sysClr val="windowText" lastClr="000000"/>
                  </a:solidFill>
                </a:rPr>
                <a:t>Reporting Data Source</a:t>
              </a:r>
              <a:endParaRPr lang="en-US" sz="2000" dirty="0">
                <a:solidFill>
                  <a:sysClr val="windowText" lastClr="000000"/>
                </a:solidFill>
              </a:endParaRPr>
            </a:p>
          </p:txBody>
        </p:sp>
        <p:sp>
          <p:nvSpPr>
            <p:cNvPr id="73" name="Can 72"/>
            <p:cNvSpPr/>
            <p:nvPr/>
          </p:nvSpPr>
          <p:spPr bwMode="auto">
            <a:xfrm>
              <a:off x="5287050" y="4213587"/>
              <a:ext cx="719637" cy="811978"/>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FontTx/>
                <a:buChar char="•"/>
                <a:tabLst/>
              </a:pPr>
              <a:endParaRPr kumimoji="0" lang="en-AU" sz="1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87" name="TextBox 86"/>
            <p:cNvSpPr txBox="1"/>
            <p:nvPr/>
          </p:nvSpPr>
          <p:spPr>
            <a:xfrm>
              <a:off x="5206516" y="5074801"/>
              <a:ext cx="1205067"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buNone/>
              </a:pPr>
              <a:r>
                <a:rPr lang="en-A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Report</a:t>
              </a:r>
              <a:endParaRPr lang="en-A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9" name="Cube 68"/>
            <p:cNvSpPr/>
            <p:nvPr/>
          </p:nvSpPr>
          <p:spPr bwMode="auto">
            <a:xfrm>
              <a:off x="7187745" y="4181688"/>
              <a:ext cx="701634" cy="769446"/>
            </a:xfrm>
            <a:prstGeom prst="cube">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FontTx/>
                <a:buChar char="•"/>
                <a:tabLst/>
              </a:pPr>
              <a:endParaRPr kumimoji="0" lang="en-AU" sz="1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88" name="TextBox 87"/>
            <p:cNvSpPr txBox="1"/>
            <p:nvPr/>
          </p:nvSpPr>
          <p:spPr>
            <a:xfrm>
              <a:off x="7092095" y="5078339"/>
              <a:ext cx="1205067"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buNone/>
              </a:pPr>
              <a:r>
                <a:rPr lang="en-A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OLAP</a:t>
              </a:r>
              <a:endParaRPr lang="en-A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103" name="Elbow Connector 102"/>
            <p:cNvCxnSpPr>
              <a:stCxn id="73" idx="4"/>
            </p:cNvCxnSpPr>
            <p:nvPr/>
          </p:nvCxnSpPr>
          <p:spPr bwMode="auto">
            <a:xfrm>
              <a:off x="6006687" y="4619576"/>
              <a:ext cx="1181058" cy="3176"/>
            </a:xfrm>
            <a:prstGeom prst="bentConnector3">
              <a:avLst>
                <a:gd name="adj1" fmla="val 50000"/>
              </a:avLst>
            </a:prstGeom>
            <a:ln>
              <a:solidFill>
                <a:srgbClr val="FF3300"/>
              </a:solidFill>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110" name="TextBox 109"/>
            <p:cNvSpPr txBox="1"/>
            <p:nvPr/>
          </p:nvSpPr>
          <p:spPr>
            <a:xfrm>
              <a:off x="5755146" y="5600472"/>
              <a:ext cx="1939482"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buNone/>
              </a:pPr>
              <a:r>
                <a:rPr lang="en-AU" b="1" spc="50" dirty="0" smtClean="0">
                  <a:ln w="12700" cmpd="sng">
                    <a:solidFill>
                      <a:schemeClr val="accent6">
                        <a:satMod val="120000"/>
                        <a:shade val="80000"/>
                      </a:schemeClr>
                    </a:solidFill>
                    <a:prstDash val="solid"/>
                  </a:ln>
                  <a:solidFill>
                    <a:sysClr val="windowText" lastClr="000000"/>
                  </a:solidFill>
                  <a:effectLst>
                    <a:glow rad="53100">
                      <a:schemeClr val="accent6">
                        <a:satMod val="180000"/>
                        <a:alpha val="30000"/>
                      </a:schemeClr>
                    </a:glow>
                  </a:effectLst>
                </a:rPr>
                <a:t>On Process</a:t>
              </a:r>
              <a:endParaRPr lang="en-AU" b="1" spc="50" dirty="0">
                <a:ln w="12700" cmpd="sng">
                  <a:solidFill>
                    <a:schemeClr val="accent6">
                      <a:satMod val="120000"/>
                      <a:shade val="80000"/>
                    </a:schemeClr>
                  </a:solidFill>
                  <a:prstDash val="solid"/>
                </a:ln>
                <a:solidFill>
                  <a:sysClr val="windowText" lastClr="000000"/>
                </a:solidFill>
                <a:effectLst>
                  <a:glow rad="53100">
                    <a:schemeClr val="accent6">
                      <a:satMod val="180000"/>
                      <a:alpha val="30000"/>
                    </a:schemeClr>
                  </a:glow>
                </a:effectLst>
              </a:endParaRPr>
            </a:p>
          </p:txBody>
        </p:sp>
      </p:grpSp>
      <p:cxnSp>
        <p:nvCxnSpPr>
          <p:cNvPr id="99" name="Elbow Connector 98"/>
          <p:cNvCxnSpPr>
            <a:stCxn id="72" idx="4"/>
            <a:endCxn id="73" idx="2"/>
          </p:cNvCxnSpPr>
          <p:nvPr/>
        </p:nvCxnSpPr>
        <p:spPr bwMode="auto">
          <a:xfrm flipV="1">
            <a:off x="4455261" y="4669390"/>
            <a:ext cx="831789" cy="338965"/>
          </a:xfrm>
          <a:prstGeom prst="bentConnector3">
            <a:avLst>
              <a:gd name="adj1" fmla="val 46252"/>
            </a:avLst>
          </a:prstGeom>
          <a:ln>
            <a:solidFill>
              <a:srgbClr val="FF3300"/>
            </a:solidFill>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109" name="TextBox 108"/>
          <p:cNvSpPr txBox="1"/>
          <p:nvPr/>
        </p:nvSpPr>
        <p:spPr>
          <a:xfrm>
            <a:off x="3903778" y="5561563"/>
            <a:ext cx="1666626"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pPr>
              <a:buNone/>
            </a:pPr>
            <a:r>
              <a:rPr lang="en-AU" b="1" spc="50" dirty="0" smtClean="0">
                <a:ln w="12700" cmpd="sng">
                  <a:solidFill>
                    <a:schemeClr val="accent6">
                      <a:satMod val="120000"/>
                      <a:shade val="80000"/>
                    </a:schemeClr>
                  </a:solidFill>
                  <a:prstDash val="solid"/>
                </a:ln>
                <a:solidFill>
                  <a:sysClr val="windowText" lastClr="000000"/>
                </a:solidFill>
                <a:effectLst>
                  <a:glow rad="53100">
                    <a:schemeClr val="accent6">
                      <a:satMod val="180000"/>
                      <a:alpha val="30000"/>
                    </a:schemeClr>
                  </a:glow>
                </a:effectLst>
              </a:rPr>
              <a:t>On Publish</a:t>
            </a:r>
            <a:endParaRPr lang="en-AU" b="1" spc="50" dirty="0">
              <a:ln w="12700" cmpd="sng">
                <a:solidFill>
                  <a:schemeClr val="accent6">
                    <a:satMod val="120000"/>
                    <a:shade val="80000"/>
                  </a:schemeClr>
                </a:solidFill>
                <a:prstDash val="solid"/>
              </a:ln>
              <a:solidFill>
                <a:sysClr val="windowText" lastClr="000000"/>
              </a:solidFill>
              <a:effectLst>
                <a:glow rad="53100">
                  <a:schemeClr val="accent6">
                    <a:satMod val="180000"/>
                    <a:alpha val="30000"/>
                  </a:schemeClr>
                </a:glow>
              </a:effectLst>
            </a:endParaRPr>
          </a:p>
        </p:txBody>
      </p:sp>
      <p:grpSp>
        <p:nvGrpSpPr>
          <p:cNvPr id="116" name="Group 115"/>
          <p:cNvGrpSpPr/>
          <p:nvPr/>
        </p:nvGrpSpPr>
        <p:grpSpPr>
          <a:xfrm>
            <a:off x="1259427" y="3573917"/>
            <a:ext cx="3344469" cy="1814987"/>
            <a:chOff x="1259427" y="3607652"/>
            <a:chExt cx="3344469" cy="1814987"/>
          </a:xfrm>
        </p:grpSpPr>
        <p:sp>
          <p:nvSpPr>
            <p:cNvPr id="76" name="Rectangle 75"/>
            <p:cNvSpPr/>
            <p:nvPr/>
          </p:nvSpPr>
          <p:spPr>
            <a:xfrm rot="5400000">
              <a:off x="2024168" y="2842911"/>
              <a:ext cx="1814987" cy="3344469"/>
            </a:xfrm>
            <a:prstGeom prst="rect">
              <a:avLst/>
            </a:prstGeom>
          </p:spPr>
          <p:style>
            <a:lnRef idx="0">
              <a:schemeClr val="accent5"/>
            </a:lnRef>
            <a:fillRef idx="3">
              <a:schemeClr val="accent5"/>
            </a:fillRef>
            <a:effectRef idx="3">
              <a:schemeClr val="accent5"/>
            </a:effectRef>
            <a:fontRef idx="minor">
              <a:schemeClr val="lt1"/>
            </a:fontRef>
          </p:style>
          <p:txBody>
            <a:bodyPr vert="vert270" rtlCol="0" anchor="t" anchorCtr="0"/>
            <a:lstStyle/>
            <a:p>
              <a:r>
                <a:rPr lang="en-US" sz="2000" dirty="0" smtClean="0">
                  <a:solidFill>
                    <a:sysClr val="windowText" lastClr="000000"/>
                  </a:solidFill>
                </a:rPr>
                <a:t>Process</a:t>
              </a:r>
              <a:endParaRPr lang="en-US" sz="2000" dirty="0">
                <a:solidFill>
                  <a:sysClr val="windowText" lastClr="000000"/>
                </a:solidFill>
              </a:endParaRPr>
            </a:p>
          </p:txBody>
        </p:sp>
        <p:sp>
          <p:nvSpPr>
            <p:cNvPr id="70" name="Can 69"/>
            <p:cNvSpPr/>
            <p:nvPr/>
          </p:nvSpPr>
          <p:spPr bwMode="auto">
            <a:xfrm>
              <a:off x="1382231" y="4504535"/>
              <a:ext cx="719637" cy="811978"/>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None/>
                <a:tabLst/>
              </a:pPr>
              <a:r>
                <a:rPr kumimoji="0" lang="en-AU" sz="12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charset="0"/>
                </a:rPr>
                <a:t>Archive</a:t>
              </a:r>
            </a:p>
          </p:txBody>
        </p:sp>
        <p:sp>
          <p:nvSpPr>
            <p:cNvPr id="71" name="Can 70"/>
            <p:cNvSpPr/>
            <p:nvPr/>
          </p:nvSpPr>
          <p:spPr bwMode="auto">
            <a:xfrm>
              <a:off x="2530557" y="4016996"/>
              <a:ext cx="719637" cy="811978"/>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None/>
                <a:tabLst/>
              </a:pPr>
              <a:r>
                <a:rPr kumimoji="0" lang="en-AU" sz="14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charset="0"/>
                </a:rPr>
                <a:t>Draft</a:t>
              </a:r>
            </a:p>
          </p:txBody>
        </p:sp>
        <p:sp>
          <p:nvSpPr>
            <p:cNvPr id="72" name="Can 71"/>
            <p:cNvSpPr/>
            <p:nvPr/>
          </p:nvSpPr>
          <p:spPr bwMode="auto">
            <a:xfrm>
              <a:off x="3735624" y="4577272"/>
              <a:ext cx="719637" cy="811978"/>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None/>
                <a:tabLst/>
              </a:pPr>
              <a:r>
                <a:rPr kumimoji="0" lang="en-AU" sz="12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charset="0"/>
                </a:rPr>
                <a:t>Publish</a:t>
              </a:r>
            </a:p>
          </p:txBody>
        </p:sp>
        <p:cxnSp>
          <p:nvCxnSpPr>
            <p:cNvPr id="91" name="Elbow Connector 90"/>
            <p:cNvCxnSpPr>
              <a:stCxn id="71" idx="4"/>
              <a:endCxn id="72" idx="2"/>
            </p:cNvCxnSpPr>
            <p:nvPr/>
          </p:nvCxnSpPr>
          <p:spPr bwMode="auto">
            <a:xfrm>
              <a:off x="3250194" y="4422985"/>
              <a:ext cx="485430" cy="560276"/>
            </a:xfrm>
            <a:prstGeom prst="bentConnector3">
              <a:avLst>
                <a:gd name="adj1" fmla="val 50000"/>
              </a:avLst>
            </a:prstGeom>
            <a:ln>
              <a:solidFill>
                <a:srgbClr val="FF3300"/>
              </a:solidFill>
              <a:headEnd type="none" w="med" len="med"/>
              <a:tailEnd type="arrow"/>
            </a:ln>
          </p:spPr>
          <p:style>
            <a:lnRef idx="2">
              <a:schemeClr val="accent4"/>
            </a:lnRef>
            <a:fillRef idx="0">
              <a:schemeClr val="accent4"/>
            </a:fillRef>
            <a:effectRef idx="1">
              <a:schemeClr val="accent4"/>
            </a:effectRef>
            <a:fontRef idx="minor">
              <a:schemeClr val="tx1"/>
            </a:fontRef>
          </p:style>
        </p:cxnSp>
        <p:cxnSp>
          <p:nvCxnSpPr>
            <p:cNvPr id="94" name="Elbow Connector 93"/>
            <p:cNvCxnSpPr>
              <a:stCxn id="70" idx="4"/>
              <a:endCxn id="71" idx="2"/>
            </p:cNvCxnSpPr>
            <p:nvPr/>
          </p:nvCxnSpPr>
          <p:spPr bwMode="auto">
            <a:xfrm flipV="1">
              <a:off x="2101868" y="4422985"/>
              <a:ext cx="428689" cy="487539"/>
            </a:xfrm>
            <a:prstGeom prst="bentConnector3">
              <a:avLst>
                <a:gd name="adj1" fmla="val 50000"/>
              </a:avLst>
            </a:prstGeom>
            <a:ln>
              <a:solidFill>
                <a:srgbClr val="FF3300"/>
              </a:solidFill>
              <a:headEnd type="arrow" w="med" len="med"/>
              <a:tailEnd type="arrow"/>
            </a:ln>
          </p:spPr>
          <p:style>
            <a:lnRef idx="2">
              <a:schemeClr val="dk1"/>
            </a:lnRef>
            <a:fillRef idx="0">
              <a:schemeClr val="dk1"/>
            </a:fillRef>
            <a:effectRef idx="1">
              <a:schemeClr val="dk1"/>
            </a:effectRef>
            <a:fontRef idx="minor">
              <a:schemeClr val="tx1"/>
            </a:fontRef>
          </p:style>
        </p:cxnSp>
        <p:cxnSp>
          <p:nvCxnSpPr>
            <p:cNvPr id="95" name="Elbow Connector 94"/>
            <p:cNvCxnSpPr/>
            <p:nvPr/>
          </p:nvCxnSpPr>
          <p:spPr bwMode="auto">
            <a:xfrm>
              <a:off x="2094960" y="5112074"/>
              <a:ext cx="1633756" cy="1588"/>
            </a:xfrm>
            <a:prstGeom prst="bentConnector3">
              <a:avLst>
                <a:gd name="adj1" fmla="val 50000"/>
              </a:avLst>
            </a:prstGeom>
            <a:ln>
              <a:solidFill>
                <a:srgbClr val="FF3300"/>
              </a:solidFill>
              <a:headEnd type="arrow" w="med" len="med"/>
              <a:tailEnd type="arrow"/>
            </a:ln>
          </p:spPr>
          <p:style>
            <a:lnRef idx="2">
              <a:schemeClr val="dk1"/>
            </a:lnRef>
            <a:fillRef idx="0">
              <a:schemeClr val="dk1"/>
            </a:fillRef>
            <a:effectRef idx="1">
              <a:schemeClr val="dk1"/>
            </a:effectRef>
            <a:fontRef idx="minor">
              <a:schemeClr val="tx1"/>
            </a:fontRef>
          </p:style>
        </p:cxnSp>
      </p:grpSp>
      <p:sp>
        <p:nvSpPr>
          <p:cNvPr id="44" name="Can 43"/>
          <p:cNvSpPr/>
          <p:nvPr/>
        </p:nvSpPr>
        <p:spPr bwMode="auto">
          <a:xfrm>
            <a:off x="3543301" y="3656837"/>
            <a:ext cx="1012405" cy="811978"/>
          </a:xfrm>
          <a:prstGeom prst="can">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None/>
              <a:tabLst/>
            </a:pPr>
            <a:r>
              <a:rPr kumimoji="0" lang="en-AU" sz="12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charset="0"/>
              </a:rPr>
              <a:t>SharePoint</a:t>
            </a:r>
          </a:p>
        </p:txBody>
      </p:sp>
      <p:cxnSp>
        <p:nvCxnSpPr>
          <p:cNvPr id="47" name="Elbow Connector 46"/>
          <p:cNvCxnSpPr>
            <a:stCxn id="44" idx="4"/>
          </p:cNvCxnSpPr>
          <p:nvPr/>
        </p:nvCxnSpPr>
        <p:spPr bwMode="auto">
          <a:xfrm>
            <a:off x="4555706" y="4062826"/>
            <a:ext cx="876818" cy="518362"/>
          </a:xfrm>
          <a:prstGeom prst="bentConnector3">
            <a:avLst>
              <a:gd name="adj1" fmla="val 50000"/>
            </a:avLst>
          </a:prstGeom>
          <a:ln>
            <a:solidFill>
              <a:srgbClr val="FF3300"/>
            </a:solidFill>
            <a:headEnd type="none" w="med" len="med"/>
            <a:tailEnd type="arrow"/>
          </a:ln>
        </p:spPr>
        <p:style>
          <a:lnRef idx="2">
            <a:schemeClr val="accent4"/>
          </a:lnRef>
          <a:fillRef idx="0">
            <a:schemeClr val="accent4"/>
          </a:fillRef>
          <a:effectRef idx="1">
            <a:schemeClr val="accent4"/>
          </a:effectRef>
          <a:fontRef idx="minor">
            <a:schemeClr val="tx1"/>
          </a:fontRef>
        </p:style>
      </p:cxnSp>
      <p:grpSp>
        <p:nvGrpSpPr>
          <p:cNvPr id="50" name="Group 49"/>
          <p:cNvGrpSpPr/>
          <p:nvPr/>
        </p:nvGrpSpPr>
        <p:grpSpPr>
          <a:xfrm>
            <a:off x="1238645" y="1326792"/>
            <a:ext cx="3344469" cy="1814987"/>
            <a:chOff x="1238645" y="1326792"/>
            <a:chExt cx="3344469" cy="1814987"/>
          </a:xfrm>
        </p:grpSpPr>
        <p:sp>
          <p:nvSpPr>
            <p:cNvPr id="25" name="Rectangle 24"/>
            <p:cNvSpPr/>
            <p:nvPr/>
          </p:nvSpPr>
          <p:spPr>
            <a:xfrm rot="5400000">
              <a:off x="2003386" y="562051"/>
              <a:ext cx="1814987" cy="3344469"/>
            </a:xfrm>
            <a:prstGeom prst="rect">
              <a:avLst/>
            </a:prstGeom>
          </p:spPr>
          <p:style>
            <a:lnRef idx="0">
              <a:schemeClr val="accent5"/>
            </a:lnRef>
            <a:fillRef idx="3">
              <a:schemeClr val="accent5"/>
            </a:fillRef>
            <a:effectRef idx="3">
              <a:schemeClr val="accent5"/>
            </a:effectRef>
            <a:fontRef idx="minor">
              <a:schemeClr val="lt1"/>
            </a:fontRef>
          </p:style>
          <p:txBody>
            <a:bodyPr vert="vert270" rtlCol="0" anchor="t" anchorCtr="0"/>
            <a:lstStyle/>
            <a:p>
              <a:r>
                <a:rPr lang="en-US" sz="2000" dirty="0" smtClean="0">
                  <a:solidFill>
                    <a:sysClr val="windowText" lastClr="000000"/>
                  </a:solidFill>
                </a:rPr>
                <a:t>Transaction</a:t>
              </a:r>
              <a:endParaRPr lang="en-US" sz="2000" dirty="0">
                <a:solidFill>
                  <a:sysClr val="windowText" lastClr="000000"/>
                </a:solidFill>
              </a:endParaRPr>
            </a:p>
          </p:txBody>
        </p:sp>
        <p:sp>
          <p:nvSpPr>
            <p:cNvPr id="82" name="Rounded Rectangle 81"/>
            <p:cNvSpPr/>
            <p:nvPr/>
          </p:nvSpPr>
          <p:spPr bwMode="auto">
            <a:xfrm>
              <a:off x="1371840" y="2438717"/>
              <a:ext cx="1440920" cy="66299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None/>
                <a:tabLst/>
              </a:pPr>
              <a:r>
                <a:rPr kumimoji="0" lang="en-AU" sz="18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charset="0"/>
                </a:rPr>
                <a:t>PWA</a:t>
              </a:r>
            </a:p>
          </p:txBody>
        </p:sp>
        <p:sp>
          <p:nvSpPr>
            <p:cNvPr id="83" name="Rounded Rectangle 82"/>
            <p:cNvSpPr/>
            <p:nvPr/>
          </p:nvSpPr>
          <p:spPr bwMode="auto">
            <a:xfrm>
              <a:off x="1309688" y="1744552"/>
              <a:ext cx="1513426" cy="66299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None/>
                <a:tabLst/>
              </a:pPr>
              <a:r>
                <a:rPr kumimoji="0" lang="en-AU" sz="18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charset="0"/>
                </a:rPr>
                <a:t>Project Professional</a:t>
              </a:r>
            </a:p>
          </p:txBody>
        </p:sp>
        <p:sp>
          <p:nvSpPr>
            <p:cNvPr id="112" name="Rounded Rectangle 111"/>
            <p:cNvSpPr/>
            <p:nvPr/>
          </p:nvSpPr>
          <p:spPr bwMode="auto">
            <a:xfrm>
              <a:off x="2883066" y="1754943"/>
              <a:ext cx="1568730" cy="66299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None/>
                <a:tabLst/>
              </a:pPr>
              <a:r>
                <a:rPr kumimoji="0" lang="en-AU" sz="18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charset="0"/>
                </a:rPr>
                <a:t>SharePoint</a:t>
              </a:r>
              <a:r>
                <a:rPr kumimoji="0" lang="en-AU" sz="1800" b="0" i="0" u="none" strike="noStrike" cap="none" normalizeH="0" baseline="30000" dirty="0" smtClean="0">
                  <a:ln>
                    <a:noFill/>
                  </a:ln>
                  <a:solidFill>
                    <a:schemeClr val="bg1"/>
                  </a:solidFill>
                  <a:effectLst>
                    <a:outerShdw blurRad="38100" dist="38100" dir="2700000" algn="tl">
                      <a:srgbClr val="000000">
                        <a:alpha val="43137"/>
                      </a:srgbClr>
                    </a:outerShdw>
                  </a:effectLst>
                  <a:latin typeface="Arial" charset="0"/>
                </a:rPr>
                <a:t>®</a:t>
              </a:r>
            </a:p>
          </p:txBody>
        </p:sp>
        <p:sp>
          <p:nvSpPr>
            <p:cNvPr id="42" name="Rounded Rectangle 41"/>
            <p:cNvSpPr/>
            <p:nvPr/>
          </p:nvSpPr>
          <p:spPr bwMode="auto">
            <a:xfrm>
              <a:off x="2895851" y="2456034"/>
              <a:ext cx="1566335" cy="66299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None/>
                <a:tabLst/>
              </a:pPr>
              <a:r>
                <a:rPr kumimoji="0" lang="en-AU" sz="1800" b="0" i="0" u="none" strike="noStrike" cap="none" normalizeH="0" baseline="0" dirty="0" smtClean="0">
                  <a:ln>
                    <a:noFill/>
                  </a:ln>
                  <a:solidFill>
                    <a:schemeClr val="bg1"/>
                  </a:solidFill>
                  <a:effectLst>
                    <a:outerShdw blurRad="38100" dist="38100" dir="2700000" algn="tl">
                      <a:srgbClr val="000000">
                        <a:alpha val="43137"/>
                      </a:srgbClr>
                    </a:outerShdw>
                  </a:effectLst>
                  <a:latin typeface="Arial" charset="0"/>
                </a:rPr>
                <a:t>Other</a:t>
              </a:r>
            </a:p>
          </p:txBody>
        </p:sp>
      </p:grpSp>
      <p:sp>
        <p:nvSpPr>
          <p:cNvPr id="2" name="Right Arrow 1"/>
          <p:cNvSpPr/>
          <p:nvPr/>
        </p:nvSpPr>
        <p:spPr>
          <a:xfrm>
            <a:off x="3903778" y="5879608"/>
            <a:ext cx="3790849" cy="1416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43758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500"/>
                                        <p:tgtEl>
                                          <p:spTgt spid="113"/>
                                        </p:tgtEl>
                                      </p:cBhvr>
                                    </p:animEffect>
                                  </p:childTnLst>
                                </p:cTn>
                              </p:par>
                              <p:par>
                                <p:cTn id="8" presetID="10" presetClass="entr" presetSubtype="0" fill="hold" nodeType="withEffect">
                                  <p:stCondLst>
                                    <p:cond delay="0"/>
                                  </p:stCondLst>
                                  <p:childTnLst>
                                    <p:set>
                                      <p:cBhvr>
                                        <p:cTn id="9" dur="1" fill="hold">
                                          <p:stCondLst>
                                            <p:cond delay="0"/>
                                          </p:stCondLst>
                                        </p:cTn>
                                        <p:tgtEl>
                                          <p:spTgt spid="114"/>
                                        </p:tgtEl>
                                        <p:attrNameLst>
                                          <p:attrName>style.visibility</p:attrName>
                                        </p:attrNameLst>
                                      </p:cBhvr>
                                      <p:to>
                                        <p:strVal val="visible"/>
                                      </p:to>
                                    </p:set>
                                    <p:animEffect transition="in" filter="fade">
                                      <p:cBhvr>
                                        <p:cTn id="10" dur="500"/>
                                        <p:tgtEl>
                                          <p:spTgt spid="11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500"/>
                                        <p:tgtEl>
                                          <p:spTgt spid="59"/>
                                        </p:tgtEl>
                                      </p:cBhvr>
                                    </p:animEffect>
                                  </p:childTnLst>
                                </p:cTn>
                              </p:par>
                              <p:par>
                                <p:cTn id="15" presetID="10" presetClass="entr" presetSubtype="0"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500"/>
                                        <p:tgtEl>
                                          <p:spTgt spid="50"/>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16"/>
                                        </p:tgtEl>
                                        <p:attrNameLst>
                                          <p:attrName>style.visibility</p:attrName>
                                        </p:attrNameLst>
                                      </p:cBhvr>
                                      <p:to>
                                        <p:strVal val="visible"/>
                                      </p:to>
                                    </p:set>
                                    <p:animEffect transition="in" filter="fade">
                                      <p:cBhvr>
                                        <p:cTn id="21" dur="500"/>
                                        <p:tgtEl>
                                          <p:spTgt spid="1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par>
                                <p:cTn id="25" presetID="10" presetClass="entr" presetSubtype="0" fill="hold"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par>
                                <p:cTn id="28" presetID="10" presetClass="entr" presetSubtype="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fade">
                                      <p:cBhvr>
                                        <p:cTn id="30" dur="500"/>
                                        <p:tgtEl>
                                          <p:spTgt spid="9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9"/>
                                        </p:tgtEl>
                                        <p:attrNameLst>
                                          <p:attrName>style.visibility</p:attrName>
                                        </p:attrNameLst>
                                      </p:cBhvr>
                                      <p:to>
                                        <p:strVal val="visible"/>
                                      </p:to>
                                    </p:set>
                                    <p:animEffect transition="in" filter="fade">
                                      <p:cBhvr>
                                        <p:cTn id="33" dur="500"/>
                                        <p:tgtEl>
                                          <p:spTgt spid="109"/>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500"/>
                                        <p:tgtEl>
                                          <p:spTgt spid="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fade">
                                      <p:cBhvr>
                                        <p:cTn id="42" dur="500"/>
                                        <p:tgtEl>
                                          <p:spTgt spid="89"/>
                                        </p:tgtEl>
                                      </p:cBhvr>
                                    </p:animEffect>
                                  </p:childTnLst>
                                </p:cTn>
                              </p:par>
                            </p:childTnLst>
                          </p:cTn>
                        </p:par>
                        <p:par>
                          <p:cTn id="43" fill="hold">
                            <p:stCondLst>
                              <p:cond delay="1500"/>
                            </p:stCondLst>
                            <p:childTnLst>
                              <p:par>
                                <p:cTn id="44" presetID="10" presetClass="entr" presetSubtype="0" fill="hold" nodeType="afterEffect">
                                  <p:stCondLst>
                                    <p:cond delay="0"/>
                                  </p:stCondLst>
                                  <p:childTnLst>
                                    <p:set>
                                      <p:cBhvr>
                                        <p:cTn id="45" dur="1" fill="hold">
                                          <p:stCondLst>
                                            <p:cond delay="0"/>
                                          </p:stCondLst>
                                        </p:cTn>
                                        <p:tgtEl>
                                          <p:spTgt spid="120"/>
                                        </p:tgtEl>
                                        <p:attrNameLst>
                                          <p:attrName>style.visibility</p:attrName>
                                        </p:attrNameLst>
                                      </p:cBhvr>
                                      <p:to>
                                        <p:strVal val="visible"/>
                                      </p:to>
                                    </p:set>
                                    <p:animEffect transition="in" filter="fade">
                                      <p:cBhvr>
                                        <p:cTn id="46"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89" grpId="0" animBg="1"/>
      <p:bldP spid="109" grpId="0" animBg="1"/>
      <p:bldP spid="44"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bwMode="auto">
          <a:xfrm>
            <a:off x="2544701" y="1988840"/>
            <a:ext cx="4187539" cy="39624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FontTx/>
              <a:buChar char="•"/>
              <a:tabLst/>
            </a:pPr>
            <a:endParaRPr kumimoji="0" lang="en-AU"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ndParaRPr>
          </a:p>
        </p:txBody>
      </p:sp>
      <p:sp>
        <p:nvSpPr>
          <p:cNvPr id="4" name="Title 4"/>
          <p:cNvSpPr txBox="1">
            <a:spLocks/>
          </p:cNvSpPr>
          <p:nvPr/>
        </p:nvSpPr>
        <p:spPr bwMode="auto">
          <a:xfrm>
            <a:off x="145473" y="228600"/>
            <a:ext cx="8998527" cy="61555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85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03C2F1"/>
                </a:solidFill>
                <a:effectLst>
                  <a:outerShdw blurRad="38100" dist="38100" dir="2700000" algn="tl">
                    <a:srgbClr val="000000"/>
                  </a:outerShdw>
                </a:effectLst>
                <a:uLnTx/>
                <a:uFillTx/>
                <a:latin typeface="+mj-lt"/>
                <a:ea typeface="+mj-ea"/>
                <a:cs typeface="+mj-cs"/>
              </a:rPr>
              <a:t>SQL</a:t>
            </a:r>
            <a:r>
              <a:rPr kumimoji="0" lang="en-US" sz="4000" b="1" i="0" u="none" strike="noStrike" kern="0" cap="none" spc="0" normalizeH="0" noProof="0" dirty="0" smtClean="0">
                <a:ln>
                  <a:noFill/>
                </a:ln>
                <a:solidFill>
                  <a:srgbClr val="03C2F1"/>
                </a:solidFill>
                <a:effectLst>
                  <a:outerShdw blurRad="38100" dist="38100" dir="2700000" algn="tl">
                    <a:srgbClr val="000000"/>
                  </a:outerShdw>
                </a:effectLst>
                <a:uLnTx/>
                <a:uFillTx/>
                <a:latin typeface="+mj-lt"/>
                <a:ea typeface="+mj-ea"/>
                <a:cs typeface="+mj-cs"/>
              </a:rPr>
              <a:t> Reporting Database</a:t>
            </a:r>
            <a:endParaRPr kumimoji="0" lang="en-US" sz="4000" b="1" i="0" u="none" strike="noStrike" kern="0" cap="none" spc="0" normalizeH="0" baseline="0" noProof="0" dirty="0">
              <a:ln>
                <a:noFill/>
              </a:ln>
              <a:solidFill>
                <a:srgbClr val="03C2F1"/>
              </a:solidFill>
              <a:effectLst>
                <a:outerShdw blurRad="38100" dist="38100" dir="2700000" algn="tl">
                  <a:srgbClr val="000000"/>
                </a:outerShdw>
              </a:effectLst>
              <a:uLnTx/>
              <a:uFillTx/>
              <a:latin typeface="+mj-lt"/>
              <a:ea typeface="+mj-ea"/>
              <a:cs typeface="+mj-cs"/>
            </a:endParaRPr>
          </a:p>
        </p:txBody>
      </p:sp>
      <p:sp>
        <p:nvSpPr>
          <p:cNvPr id="12" name="Can 11"/>
          <p:cNvSpPr/>
          <p:nvPr/>
        </p:nvSpPr>
        <p:spPr bwMode="auto">
          <a:xfrm>
            <a:off x="1314314" y="4211757"/>
            <a:ext cx="719637" cy="811978"/>
          </a:xfrm>
          <a:prstGeom prst="can">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FontTx/>
              <a:buChar char="•"/>
              <a:tabLst/>
            </a:pPr>
            <a:endParaRPr kumimoji="0" lang="en-AU"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ndParaRPr>
          </a:p>
        </p:txBody>
      </p:sp>
      <p:sp>
        <p:nvSpPr>
          <p:cNvPr id="15" name="Rounded Rectangle 14"/>
          <p:cNvSpPr/>
          <p:nvPr/>
        </p:nvSpPr>
        <p:spPr bwMode="auto">
          <a:xfrm>
            <a:off x="2935764" y="2841251"/>
            <a:ext cx="3540495" cy="257422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
                <a:srgbClr val="FFCC00"/>
              </a:buClr>
              <a:buSzTx/>
              <a:buFontTx/>
              <a:buChar char="-"/>
              <a:tabLst/>
            </a:pPr>
            <a:r>
              <a:rPr kumimoji="0" lang="en-AU" sz="1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 Project Schedule Data</a:t>
            </a:r>
            <a:endParaRPr lang="en-AU" dirty="0" smtClean="0">
              <a:solidFill>
                <a:schemeClr val="tx1"/>
              </a:solidFill>
              <a:latin typeface="Arial" charset="0"/>
            </a:endParaRPr>
          </a:p>
          <a:p>
            <a:pPr marL="0" marR="0" indent="0" algn="l" defTabSz="914400" rtl="0" eaLnBrk="1" fontAlgn="base" latinLnBrk="0" hangingPunct="1">
              <a:lnSpc>
                <a:spcPct val="100000"/>
              </a:lnSpc>
              <a:spcBef>
                <a:spcPct val="20000"/>
              </a:spcBef>
              <a:spcAft>
                <a:spcPct val="0"/>
              </a:spcAft>
              <a:buClr>
                <a:srgbClr val="FFCC00"/>
              </a:buClr>
              <a:buSzTx/>
              <a:buFontTx/>
              <a:buChar char="-"/>
              <a:tabLst/>
            </a:pPr>
            <a:r>
              <a:rPr lang="en-AU" dirty="0" smtClean="0">
                <a:solidFill>
                  <a:schemeClr val="tx1"/>
                </a:solidFill>
                <a:latin typeface="Arial" charset="0"/>
              </a:rPr>
              <a:t> Global Resource Data</a:t>
            </a:r>
          </a:p>
          <a:p>
            <a:pPr marL="0" marR="0" indent="0" algn="l" defTabSz="914400" rtl="0" eaLnBrk="1" fontAlgn="base" latinLnBrk="0" hangingPunct="1">
              <a:lnSpc>
                <a:spcPct val="100000"/>
              </a:lnSpc>
              <a:spcBef>
                <a:spcPct val="20000"/>
              </a:spcBef>
              <a:spcAft>
                <a:spcPct val="0"/>
              </a:spcAft>
              <a:buClr>
                <a:srgbClr val="FFCC00"/>
              </a:buClr>
              <a:buSzTx/>
              <a:buFontTx/>
              <a:buChar char="-"/>
              <a:tabLst/>
            </a:pPr>
            <a:r>
              <a:rPr kumimoji="0" lang="en-AU" sz="1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 Timesheet Data</a:t>
            </a:r>
          </a:p>
          <a:p>
            <a:pPr marL="0" marR="0" indent="0" algn="l" defTabSz="914400" rtl="0" eaLnBrk="1" fontAlgn="base" latinLnBrk="0" hangingPunct="1">
              <a:lnSpc>
                <a:spcPct val="100000"/>
              </a:lnSpc>
              <a:spcBef>
                <a:spcPct val="20000"/>
              </a:spcBef>
              <a:spcAft>
                <a:spcPct val="0"/>
              </a:spcAft>
              <a:buClr>
                <a:srgbClr val="FFCC00"/>
              </a:buClr>
              <a:buSzTx/>
              <a:buFontTx/>
              <a:buChar char="-"/>
              <a:tabLst/>
            </a:pPr>
            <a:r>
              <a:rPr lang="en-AU" dirty="0" smtClean="0">
                <a:solidFill>
                  <a:schemeClr val="tx1"/>
                </a:solidFill>
                <a:latin typeface="Arial" charset="0"/>
              </a:rPr>
              <a:t> Some SharePoint</a:t>
            </a:r>
            <a:br>
              <a:rPr lang="en-AU" dirty="0" smtClean="0">
                <a:solidFill>
                  <a:schemeClr val="tx1"/>
                </a:solidFill>
                <a:latin typeface="Arial" charset="0"/>
              </a:rPr>
            </a:br>
            <a:r>
              <a:rPr lang="en-AU" dirty="0" smtClean="0">
                <a:solidFill>
                  <a:schemeClr val="tx1"/>
                </a:solidFill>
                <a:latin typeface="Arial" charset="0"/>
              </a:rPr>
              <a:t>   Risks, Issues </a:t>
            </a:r>
            <a:endParaRPr lang="en-AU" dirty="0">
              <a:solidFill>
                <a:schemeClr val="tx1"/>
              </a:solidFill>
              <a:latin typeface="Arial" charset="0"/>
            </a:endParaRPr>
          </a:p>
          <a:p>
            <a:pPr marL="0" marR="0" indent="0" algn="l" defTabSz="914400" rtl="0" eaLnBrk="1" fontAlgn="base" latinLnBrk="0" hangingPunct="1">
              <a:lnSpc>
                <a:spcPct val="100000"/>
              </a:lnSpc>
              <a:spcBef>
                <a:spcPct val="20000"/>
              </a:spcBef>
              <a:spcAft>
                <a:spcPct val="0"/>
              </a:spcAft>
              <a:buClr>
                <a:srgbClr val="FFCC00"/>
              </a:buClr>
              <a:buSzTx/>
              <a:buFontTx/>
              <a:buChar char="-"/>
              <a:tabLst/>
            </a:pPr>
            <a:r>
              <a:rPr lang="en-AU" dirty="0" smtClean="0">
                <a:solidFill>
                  <a:schemeClr val="tx1"/>
                </a:solidFill>
                <a:latin typeface="Arial" charset="0"/>
              </a:rPr>
              <a:t> Demand Management Data</a:t>
            </a:r>
          </a:p>
          <a:p>
            <a:pPr marL="0" marR="0" indent="0" algn="l" defTabSz="914400" rtl="0" eaLnBrk="1" fontAlgn="base" latinLnBrk="0" hangingPunct="1">
              <a:lnSpc>
                <a:spcPct val="100000"/>
              </a:lnSpc>
              <a:spcBef>
                <a:spcPct val="20000"/>
              </a:spcBef>
              <a:spcAft>
                <a:spcPct val="0"/>
              </a:spcAft>
              <a:buClr>
                <a:srgbClr val="FFCC00"/>
              </a:buClr>
              <a:buSzTx/>
              <a:buFontTx/>
              <a:buChar char="-"/>
              <a:tabLst/>
            </a:pPr>
            <a:endParaRPr kumimoji="0" lang="en-AU" sz="18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p:txBody>
      </p:sp>
      <p:sp>
        <p:nvSpPr>
          <p:cNvPr id="16" name="TextBox 15"/>
          <p:cNvSpPr txBox="1"/>
          <p:nvPr/>
        </p:nvSpPr>
        <p:spPr>
          <a:xfrm>
            <a:off x="3401952" y="2369840"/>
            <a:ext cx="2473036" cy="369332"/>
          </a:xfrm>
          <a:prstGeom prst="rect">
            <a:avLst/>
          </a:prstGeom>
          <a:noFill/>
        </p:spPr>
        <p:txBody>
          <a:bodyPr wrap="square" rtlCol="0">
            <a:spAutoFit/>
          </a:bodyPr>
          <a:lstStyle/>
          <a:p>
            <a:r>
              <a:rPr lang="en-AU" dirty="0" smtClean="0"/>
              <a:t> Project Server 2010</a:t>
            </a:r>
            <a:endParaRPr lang="en-AU" dirty="0"/>
          </a:p>
        </p:txBody>
      </p:sp>
      <p:sp>
        <p:nvSpPr>
          <p:cNvPr id="18" name="TextBox 17"/>
          <p:cNvSpPr txBox="1"/>
          <p:nvPr/>
        </p:nvSpPr>
        <p:spPr>
          <a:xfrm>
            <a:off x="976346" y="5046144"/>
            <a:ext cx="1370929" cy="369332"/>
          </a:xfrm>
          <a:prstGeom prst="rect">
            <a:avLst/>
          </a:prstGeom>
          <a:noFill/>
        </p:spPr>
        <p:txBody>
          <a:bodyPr wrap="square" rtlCol="0">
            <a:spAutoFit/>
          </a:bodyPr>
          <a:lstStyle/>
          <a:p>
            <a:pPr>
              <a:buNone/>
            </a:pPr>
            <a:r>
              <a:rPr lang="en-A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Report DB</a:t>
            </a:r>
            <a:endParaRPr lang="en-A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cxnSp>
        <p:nvCxnSpPr>
          <p:cNvPr id="20" name="Straight Arrow Connector 19"/>
          <p:cNvCxnSpPr>
            <a:stCxn id="15" idx="1"/>
          </p:cNvCxnSpPr>
          <p:nvPr/>
        </p:nvCxnSpPr>
        <p:spPr bwMode="auto">
          <a:xfrm flipH="1">
            <a:off x="1935432" y="4128364"/>
            <a:ext cx="1000332" cy="429037"/>
          </a:xfrm>
          <a:prstGeom prst="straightConnector1">
            <a:avLst/>
          </a:prstGeom>
          <a:ln>
            <a:headEnd type="none" w="med" len="med"/>
            <a:tailEnd type="arrow"/>
          </a:ln>
        </p:spPr>
        <p:style>
          <a:lnRef idx="2">
            <a:schemeClr val="accent4"/>
          </a:lnRef>
          <a:fillRef idx="0">
            <a:schemeClr val="accent4"/>
          </a:fillRef>
          <a:effectRef idx="1">
            <a:schemeClr val="accent4"/>
          </a:effectRef>
          <a:fontRef idx="minor">
            <a:schemeClr val="tx1"/>
          </a:fontRef>
        </p:style>
      </p:cxnSp>
      <p:sp>
        <p:nvSpPr>
          <p:cNvPr id="3" name="TextBox 2"/>
          <p:cNvSpPr txBox="1"/>
          <p:nvPr/>
        </p:nvSpPr>
        <p:spPr>
          <a:xfrm>
            <a:off x="228600" y="1295400"/>
            <a:ext cx="3690690" cy="747897"/>
          </a:xfrm>
          <a:prstGeom prst="rect">
            <a:avLst/>
          </a:prstGeom>
          <a:noFill/>
        </p:spPr>
        <p:txBody>
          <a:bodyPr wrap="none" lIns="0" tIns="0" rIns="0" bIns="0" rtlCol="0">
            <a:spAutoFit/>
          </a:bodyPr>
          <a:lstStyle/>
          <a:p>
            <a:pPr>
              <a:lnSpc>
                <a:spcPct val="90000"/>
              </a:lnSpc>
            </a:pPr>
            <a:r>
              <a:rPr lang="en-AU" dirty="0" smtClean="0">
                <a:solidFill>
                  <a:schemeClr val="bg1"/>
                </a:solidFill>
              </a:rPr>
              <a:t>Predominant usage is Standard Reports</a:t>
            </a:r>
          </a:p>
          <a:p>
            <a:pPr marL="285750" indent="-285750">
              <a:lnSpc>
                <a:spcPct val="90000"/>
              </a:lnSpc>
              <a:buFontTx/>
              <a:buChar char="-"/>
            </a:pPr>
            <a:r>
              <a:rPr lang="en-AU" dirty="0" smtClean="0">
                <a:solidFill>
                  <a:schemeClr val="bg1"/>
                </a:solidFill>
              </a:rPr>
              <a:t>Printable Reports (Status Report)</a:t>
            </a:r>
          </a:p>
          <a:p>
            <a:pPr marL="285750" indent="-285750">
              <a:lnSpc>
                <a:spcPct val="90000"/>
              </a:lnSpc>
              <a:buFontTx/>
              <a:buChar char="-"/>
            </a:pPr>
            <a:r>
              <a:rPr lang="en-AU" dirty="0" smtClean="0">
                <a:solidFill>
                  <a:schemeClr val="bg1"/>
                </a:solidFill>
              </a:rPr>
              <a:t>Real Time Reporting </a:t>
            </a:r>
            <a:endParaRPr lang="en-AU" dirty="0">
              <a:solidFill>
                <a:schemeClr val="bg1"/>
              </a:solidFill>
            </a:endParaRPr>
          </a:p>
        </p:txBody>
      </p:sp>
    </p:spTree>
    <p:extLst>
      <p:ext uri="{BB962C8B-B14F-4D97-AF65-F5344CB8AC3E}">
        <p14:creationId xmlns:p14="http://schemas.microsoft.com/office/powerpoint/2010/main" val="4205076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linds(horizontal)">
                                      <p:cBhvr>
                                        <p:cTn id="13" dur="500"/>
                                        <p:tgtEl>
                                          <p:spTgt spid="15"/>
                                        </p:tgtEl>
                                      </p:cBhvr>
                                    </p:animEffect>
                                  </p:childTnLst>
                                </p:cTn>
                              </p:par>
                              <p:par>
                                <p:cTn id="14" presetID="3" presetClass="entr" presetSubtype="1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linds(horizontal)">
                                      <p:cBhvr>
                                        <p:cTn id="16" dur="500"/>
                                        <p:tgtEl>
                                          <p:spTgt spid="2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linds(horizontal)">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p:bldP spid="18" grpId="0"/>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3.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8234</TotalTime>
  <Words>1702</Words>
  <Application>Microsoft Office PowerPoint</Application>
  <PresentationFormat>On-screen Show (4:3)</PresentationFormat>
  <Paragraphs>310</Paragraphs>
  <Slides>33</Slides>
  <Notes>9</Notes>
  <HiddenSlides>0</HiddenSlides>
  <MMClips>0</MMClips>
  <ScaleCrop>false</ScaleCrop>
  <HeadingPairs>
    <vt:vector size="4" baseType="variant">
      <vt:variant>
        <vt:lpstr>Theme</vt:lpstr>
      </vt:variant>
      <vt:variant>
        <vt:i4>3</vt:i4>
      </vt:variant>
      <vt:variant>
        <vt:lpstr>Slide Titles</vt:lpstr>
      </vt:variant>
      <vt:variant>
        <vt:i4>33</vt:i4>
      </vt:variant>
    </vt:vector>
  </HeadingPairs>
  <TitlesOfParts>
    <vt:vector size="36" baseType="lpstr">
      <vt:lpstr>Office Theme</vt:lpstr>
      <vt:lpstr>Horizon</vt:lpstr>
      <vt:lpstr>1_Office Theme</vt:lpstr>
      <vt:lpstr>PowerPoint Presentation</vt:lpstr>
      <vt:lpstr>BI and Reporting using Project Server and SharePoint </vt:lpstr>
      <vt:lpstr>Agenda Agenda Subtitle</vt:lpstr>
      <vt:lpstr>Why Dashboards?</vt:lpstr>
      <vt:lpstr>Dashboard how?</vt:lpstr>
      <vt:lpstr>Project and Portfolio Management for SharePoint</vt:lpstr>
      <vt:lpstr>Project Server 2010 BI</vt:lpstr>
      <vt:lpstr>PowerPoint Presentation</vt:lpstr>
      <vt:lpstr>PowerPoint Presentation</vt:lpstr>
      <vt:lpstr>PowerPoint Presentation</vt:lpstr>
      <vt:lpstr>The Reporting Tools</vt:lpstr>
      <vt:lpstr>Project Server Business Intelligence</vt:lpstr>
      <vt:lpstr>Demo Business Intelligence</vt:lpstr>
      <vt:lpstr>Build a Dashboard - Demo</vt:lpstr>
      <vt:lpstr>Excel Services</vt:lpstr>
      <vt:lpstr>How Does It Work?</vt:lpstr>
      <vt:lpstr>Demo Excel Services</vt:lpstr>
      <vt:lpstr>Reporting Services</vt:lpstr>
      <vt:lpstr>Reporting Services</vt:lpstr>
      <vt:lpstr>Why Report Builder ?</vt:lpstr>
      <vt:lpstr>Demo Reporting Services</vt:lpstr>
      <vt:lpstr>PerformancePoint Services</vt:lpstr>
      <vt:lpstr>PerformancePoint</vt:lpstr>
      <vt:lpstr>Dashboard Designer</vt:lpstr>
      <vt:lpstr>Demo PerformancePoint Services</vt:lpstr>
      <vt:lpstr>Puzzle it together</vt:lpstr>
      <vt:lpstr>Demo Puzzle it together</vt:lpstr>
      <vt:lpstr>Summary</vt:lpstr>
      <vt:lpstr>Questions?</vt:lpstr>
      <vt:lpstr>Content Slide</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290</cp:revision>
  <dcterms:created xsi:type="dcterms:W3CDTF">2011-04-01T05:55:34Z</dcterms:created>
  <dcterms:modified xsi:type="dcterms:W3CDTF">2011-09-01T04:24:26Z</dcterms:modified>
</cp:coreProperties>
</file>