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5"/>
  </p:notesMasterIdLst>
  <p:sldIdLst>
    <p:sldId id="279" r:id="rId2"/>
    <p:sldId id="280" r:id="rId3"/>
    <p:sldId id="290" r:id="rId4"/>
    <p:sldId id="291" r:id="rId5"/>
    <p:sldId id="292" r:id="rId6"/>
    <p:sldId id="293" r:id="rId7"/>
    <p:sldId id="294" r:id="rId8"/>
    <p:sldId id="295" r:id="rId9"/>
    <p:sldId id="296" r:id="rId10"/>
    <p:sldId id="297" r:id="rId11"/>
    <p:sldId id="298" r:id="rId12"/>
    <p:sldId id="299" r:id="rId13"/>
    <p:sldId id="300" r:id="rId14"/>
    <p:sldId id="301" r:id="rId15"/>
    <p:sldId id="302" r:id="rId16"/>
    <p:sldId id="303" r:id="rId17"/>
    <p:sldId id="304" r:id="rId18"/>
    <p:sldId id="305" r:id="rId19"/>
    <p:sldId id="306" r:id="rId20"/>
    <p:sldId id="307" r:id="rId21"/>
    <p:sldId id="308" r:id="rId22"/>
    <p:sldId id="309" r:id="rId23"/>
    <p:sldId id="310" r:id="rId24"/>
    <p:sldId id="311" r:id="rId25"/>
    <p:sldId id="312" r:id="rId26"/>
    <p:sldId id="313" r:id="rId27"/>
    <p:sldId id="314" r:id="rId28"/>
    <p:sldId id="315" r:id="rId29"/>
    <p:sldId id="316" r:id="rId30"/>
    <p:sldId id="317" r:id="rId31"/>
    <p:sldId id="318" r:id="rId32"/>
    <p:sldId id="319" r:id="rId33"/>
    <p:sldId id="320" r:id="rId34"/>
    <p:sldId id="321" r:id="rId35"/>
    <p:sldId id="322" r:id="rId36"/>
    <p:sldId id="323" r:id="rId37"/>
    <p:sldId id="324" r:id="rId38"/>
    <p:sldId id="325" r:id="rId39"/>
    <p:sldId id="326" r:id="rId40"/>
    <p:sldId id="327" r:id="rId41"/>
    <p:sldId id="328" r:id="rId42"/>
    <p:sldId id="329" r:id="rId43"/>
    <p:sldId id="330" r:id="rId44"/>
    <p:sldId id="331" r:id="rId45"/>
    <p:sldId id="332" r:id="rId46"/>
    <p:sldId id="333" r:id="rId47"/>
    <p:sldId id="334" r:id="rId48"/>
    <p:sldId id="335" r:id="rId49"/>
    <p:sldId id="336" r:id="rId50"/>
    <p:sldId id="337" r:id="rId51"/>
    <p:sldId id="338" r:id="rId52"/>
    <p:sldId id="339" r:id="rId53"/>
    <p:sldId id="340" r:id="rId54"/>
    <p:sldId id="341" r:id="rId55"/>
    <p:sldId id="342" r:id="rId56"/>
    <p:sldId id="343" r:id="rId57"/>
    <p:sldId id="344" r:id="rId58"/>
    <p:sldId id="345" r:id="rId59"/>
    <p:sldId id="346" r:id="rId60"/>
    <p:sldId id="348" r:id="rId61"/>
    <p:sldId id="354" r:id="rId62"/>
    <p:sldId id="351" r:id="rId63"/>
    <p:sldId id="288" r:id="rId6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2" autoAdjust="0"/>
    <p:restoredTop sz="92411" autoAdjust="0"/>
  </p:normalViewPr>
  <p:slideViewPr>
    <p:cSldViewPr>
      <p:cViewPr>
        <p:scale>
          <a:sx n="53" d="100"/>
          <a:sy n="53" d="100"/>
        </p:scale>
        <p:origin x="-1218" y="-4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F37F06F-0990-4505-AF03-CA39CB22F0AD}" type="doc">
      <dgm:prSet loTypeId="urn:microsoft.com/office/officeart/2005/8/layout/vList3" loCatId="picture" qsTypeId="urn:microsoft.com/office/officeart/2005/8/quickstyle/simple1" qsCatId="simple" csTypeId="urn:microsoft.com/office/officeart/2005/8/colors/accent1_2" csCatId="accent1" phldr="1"/>
      <dgm:spPr/>
    </dgm:pt>
    <dgm:pt modelId="{369BD80A-9BEE-49FA-B699-9A17F29F63A0}">
      <dgm:prSet phldrT="[Text]"/>
      <dgm:spPr/>
      <dgm:t>
        <a:bodyPr/>
        <a:lstStyle/>
        <a:p>
          <a:r>
            <a:rPr lang="en-US" dirty="0" smtClean="0">
              <a:solidFill>
                <a:srgbClr val="002060"/>
              </a:solidFill>
            </a:rPr>
            <a:t>Web</a:t>
          </a:r>
          <a:endParaRPr lang="en-US" dirty="0">
            <a:solidFill>
              <a:srgbClr val="002060"/>
            </a:solidFill>
          </a:endParaRPr>
        </a:p>
      </dgm:t>
    </dgm:pt>
    <dgm:pt modelId="{A28E3919-051E-4B28-B5F9-2912E9DB19BB}" type="parTrans" cxnId="{0F16FF2B-EBE3-49D2-970D-8D8750240468}">
      <dgm:prSet/>
      <dgm:spPr/>
      <dgm:t>
        <a:bodyPr/>
        <a:lstStyle/>
        <a:p>
          <a:endParaRPr lang="en-US"/>
        </a:p>
      </dgm:t>
    </dgm:pt>
    <dgm:pt modelId="{E46AD098-B080-4BF6-988B-967180176CF7}" type="sibTrans" cxnId="{0F16FF2B-EBE3-49D2-970D-8D8750240468}">
      <dgm:prSet/>
      <dgm:spPr/>
      <dgm:t>
        <a:bodyPr/>
        <a:lstStyle/>
        <a:p>
          <a:endParaRPr lang="en-US"/>
        </a:p>
      </dgm:t>
    </dgm:pt>
    <dgm:pt modelId="{CA1FD158-D471-471B-B8CF-C5C9F9F1C77A}">
      <dgm:prSet phldrT="[Text]"/>
      <dgm:spPr/>
      <dgm:t>
        <a:bodyPr/>
        <a:lstStyle/>
        <a:p>
          <a:r>
            <a:rPr lang="en-US" dirty="0" smtClean="0">
              <a:solidFill>
                <a:srgbClr val="002060"/>
              </a:solidFill>
            </a:rPr>
            <a:t>Service Apps</a:t>
          </a:r>
          <a:endParaRPr lang="en-US" dirty="0">
            <a:solidFill>
              <a:srgbClr val="002060"/>
            </a:solidFill>
          </a:endParaRPr>
        </a:p>
      </dgm:t>
    </dgm:pt>
    <dgm:pt modelId="{60EDDE06-A01A-4C41-9B56-5812BBB92E27}" type="parTrans" cxnId="{BBD59FD2-6597-4119-BB34-F545035CC4D4}">
      <dgm:prSet/>
      <dgm:spPr/>
      <dgm:t>
        <a:bodyPr/>
        <a:lstStyle/>
        <a:p>
          <a:endParaRPr lang="en-US"/>
        </a:p>
      </dgm:t>
    </dgm:pt>
    <dgm:pt modelId="{2CDF5908-DD50-4286-BD55-3D52294D7961}" type="sibTrans" cxnId="{BBD59FD2-6597-4119-BB34-F545035CC4D4}">
      <dgm:prSet/>
      <dgm:spPr/>
      <dgm:t>
        <a:bodyPr/>
        <a:lstStyle/>
        <a:p>
          <a:endParaRPr lang="en-US"/>
        </a:p>
      </dgm:t>
    </dgm:pt>
    <dgm:pt modelId="{5E990367-576D-4939-B2DA-8F310D50AC86}">
      <dgm:prSet phldrT="[Text]"/>
      <dgm:spPr/>
      <dgm:t>
        <a:bodyPr/>
        <a:lstStyle/>
        <a:p>
          <a:r>
            <a:rPr lang="en-US" dirty="0" smtClean="0">
              <a:solidFill>
                <a:srgbClr val="002060"/>
              </a:solidFill>
            </a:rPr>
            <a:t>Data</a:t>
          </a:r>
          <a:endParaRPr lang="en-US" dirty="0">
            <a:solidFill>
              <a:srgbClr val="002060"/>
            </a:solidFill>
          </a:endParaRPr>
        </a:p>
      </dgm:t>
    </dgm:pt>
    <dgm:pt modelId="{F5C1D3A6-9A2D-462F-AF22-3FEA8205BBF5}" type="parTrans" cxnId="{5DFE69F8-7439-4063-AAD7-09C9CADE206F}">
      <dgm:prSet/>
      <dgm:spPr/>
      <dgm:t>
        <a:bodyPr/>
        <a:lstStyle/>
        <a:p>
          <a:endParaRPr lang="en-US"/>
        </a:p>
      </dgm:t>
    </dgm:pt>
    <dgm:pt modelId="{9A9A0428-F826-4548-910C-281345A6598C}" type="sibTrans" cxnId="{5DFE69F8-7439-4063-AAD7-09C9CADE206F}">
      <dgm:prSet/>
      <dgm:spPr/>
      <dgm:t>
        <a:bodyPr/>
        <a:lstStyle/>
        <a:p>
          <a:endParaRPr lang="en-US"/>
        </a:p>
      </dgm:t>
    </dgm:pt>
    <dgm:pt modelId="{A54CA6F6-76D5-4BE1-9E3A-CCAEB65779D8}" type="pres">
      <dgm:prSet presAssocID="{AF37F06F-0990-4505-AF03-CA39CB22F0AD}" presName="linearFlow" presStyleCnt="0">
        <dgm:presLayoutVars>
          <dgm:dir/>
          <dgm:resizeHandles val="exact"/>
        </dgm:presLayoutVars>
      </dgm:prSet>
      <dgm:spPr/>
    </dgm:pt>
    <dgm:pt modelId="{03391B8D-C8D0-4316-A00F-0AD1E969AF49}" type="pres">
      <dgm:prSet presAssocID="{369BD80A-9BEE-49FA-B699-9A17F29F63A0}" presName="composite" presStyleCnt="0"/>
      <dgm:spPr/>
    </dgm:pt>
    <dgm:pt modelId="{D2ADBD90-D155-475E-A24B-43326B27E1A3}" type="pres">
      <dgm:prSet presAssocID="{369BD80A-9BEE-49FA-B699-9A17F29F63A0}" presName="imgShp" presStyleLbl="fgImgPlace1" presStyleIdx="0" presStyleCnt="3"/>
      <dgm:spPr/>
    </dgm:pt>
    <dgm:pt modelId="{85A3761F-B07A-40CA-877D-65819FC2174D}" type="pres">
      <dgm:prSet presAssocID="{369BD80A-9BEE-49FA-B699-9A17F29F63A0}" presName="txShp" presStyleLbl="node1" presStyleIdx="0" presStyleCnt="3">
        <dgm:presLayoutVars>
          <dgm:bulletEnabled val="1"/>
        </dgm:presLayoutVars>
      </dgm:prSet>
      <dgm:spPr/>
      <dgm:t>
        <a:bodyPr/>
        <a:lstStyle/>
        <a:p>
          <a:endParaRPr lang="en-US"/>
        </a:p>
      </dgm:t>
    </dgm:pt>
    <dgm:pt modelId="{954A86A6-D359-4C02-A686-BA0F3E387686}" type="pres">
      <dgm:prSet presAssocID="{E46AD098-B080-4BF6-988B-967180176CF7}" presName="spacing" presStyleCnt="0"/>
      <dgm:spPr/>
    </dgm:pt>
    <dgm:pt modelId="{ECA072DD-24F2-42C7-AD16-7022BE2DF02F}" type="pres">
      <dgm:prSet presAssocID="{CA1FD158-D471-471B-B8CF-C5C9F9F1C77A}" presName="composite" presStyleCnt="0"/>
      <dgm:spPr/>
    </dgm:pt>
    <dgm:pt modelId="{B21566B9-B92A-437A-9EA6-486E8A4546E4}" type="pres">
      <dgm:prSet presAssocID="{CA1FD158-D471-471B-B8CF-C5C9F9F1C77A}" presName="imgShp" presStyleLbl="fgImgPlace1" presStyleIdx="1" presStyleCnt="3"/>
      <dgm:spPr/>
    </dgm:pt>
    <dgm:pt modelId="{7426DBCA-09C6-4CF4-9438-0C7B754B36C1}" type="pres">
      <dgm:prSet presAssocID="{CA1FD158-D471-471B-B8CF-C5C9F9F1C77A}" presName="txShp" presStyleLbl="node1" presStyleIdx="1" presStyleCnt="3">
        <dgm:presLayoutVars>
          <dgm:bulletEnabled val="1"/>
        </dgm:presLayoutVars>
      </dgm:prSet>
      <dgm:spPr/>
      <dgm:t>
        <a:bodyPr/>
        <a:lstStyle/>
        <a:p>
          <a:endParaRPr lang="en-US"/>
        </a:p>
      </dgm:t>
    </dgm:pt>
    <dgm:pt modelId="{1384BBC6-08A4-489A-BBDE-4382C93352D3}" type="pres">
      <dgm:prSet presAssocID="{2CDF5908-DD50-4286-BD55-3D52294D7961}" presName="spacing" presStyleCnt="0"/>
      <dgm:spPr/>
    </dgm:pt>
    <dgm:pt modelId="{34D71A20-9FF1-4FD6-B74C-A735E248F733}" type="pres">
      <dgm:prSet presAssocID="{5E990367-576D-4939-B2DA-8F310D50AC86}" presName="composite" presStyleCnt="0"/>
      <dgm:spPr/>
    </dgm:pt>
    <dgm:pt modelId="{B8174565-1579-4E5C-9410-191929E9AF74}" type="pres">
      <dgm:prSet presAssocID="{5E990367-576D-4939-B2DA-8F310D50AC86}" presName="imgShp" presStyleLbl="fgImgPlace1" presStyleIdx="2" presStyleCnt="3"/>
      <dgm:spPr/>
    </dgm:pt>
    <dgm:pt modelId="{5071E81C-26B8-4F10-9D95-7419836B6665}" type="pres">
      <dgm:prSet presAssocID="{5E990367-576D-4939-B2DA-8F310D50AC86}" presName="txShp" presStyleLbl="node1" presStyleIdx="2" presStyleCnt="3">
        <dgm:presLayoutVars>
          <dgm:bulletEnabled val="1"/>
        </dgm:presLayoutVars>
      </dgm:prSet>
      <dgm:spPr/>
      <dgm:t>
        <a:bodyPr/>
        <a:lstStyle/>
        <a:p>
          <a:endParaRPr lang="en-US"/>
        </a:p>
      </dgm:t>
    </dgm:pt>
  </dgm:ptLst>
  <dgm:cxnLst>
    <dgm:cxn modelId="{5DFE69F8-7439-4063-AAD7-09C9CADE206F}" srcId="{AF37F06F-0990-4505-AF03-CA39CB22F0AD}" destId="{5E990367-576D-4939-B2DA-8F310D50AC86}" srcOrd="2" destOrd="0" parTransId="{F5C1D3A6-9A2D-462F-AF22-3FEA8205BBF5}" sibTransId="{9A9A0428-F826-4548-910C-281345A6598C}"/>
    <dgm:cxn modelId="{0F16FF2B-EBE3-49D2-970D-8D8750240468}" srcId="{AF37F06F-0990-4505-AF03-CA39CB22F0AD}" destId="{369BD80A-9BEE-49FA-B699-9A17F29F63A0}" srcOrd="0" destOrd="0" parTransId="{A28E3919-051E-4B28-B5F9-2912E9DB19BB}" sibTransId="{E46AD098-B080-4BF6-988B-967180176CF7}"/>
    <dgm:cxn modelId="{63D1617D-AA03-4EDE-88AB-20BFAE21869C}" type="presOf" srcId="{369BD80A-9BEE-49FA-B699-9A17F29F63A0}" destId="{85A3761F-B07A-40CA-877D-65819FC2174D}" srcOrd="0" destOrd="0" presId="urn:microsoft.com/office/officeart/2005/8/layout/vList3"/>
    <dgm:cxn modelId="{BBD59FD2-6597-4119-BB34-F545035CC4D4}" srcId="{AF37F06F-0990-4505-AF03-CA39CB22F0AD}" destId="{CA1FD158-D471-471B-B8CF-C5C9F9F1C77A}" srcOrd="1" destOrd="0" parTransId="{60EDDE06-A01A-4C41-9B56-5812BBB92E27}" sibTransId="{2CDF5908-DD50-4286-BD55-3D52294D7961}"/>
    <dgm:cxn modelId="{5412D7EE-E017-4513-8BF8-8A928E57009A}" type="presOf" srcId="{AF37F06F-0990-4505-AF03-CA39CB22F0AD}" destId="{A54CA6F6-76D5-4BE1-9E3A-CCAEB65779D8}" srcOrd="0" destOrd="0" presId="urn:microsoft.com/office/officeart/2005/8/layout/vList3"/>
    <dgm:cxn modelId="{7AA47F5E-305A-4DDB-9B91-DF67B6BAD634}" type="presOf" srcId="{CA1FD158-D471-471B-B8CF-C5C9F9F1C77A}" destId="{7426DBCA-09C6-4CF4-9438-0C7B754B36C1}" srcOrd="0" destOrd="0" presId="urn:microsoft.com/office/officeart/2005/8/layout/vList3"/>
    <dgm:cxn modelId="{E693EAA7-668C-46A4-8312-06F4002A65EE}" type="presOf" srcId="{5E990367-576D-4939-B2DA-8F310D50AC86}" destId="{5071E81C-26B8-4F10-9D95-7419836B6665}" srcOrd="0" destOrd="0" presId="urn:microsoft.com/office/officeart/2005/8/layout/vList3"/>
    <dgm:cxn modelId="{CCDC39CB-A13E-4B90-9E07-8E9B2936F84D}" type="presParOf" srcId="{A54CA6F6-76D5-4BE1-9E3A-CCAEB65779D8}" destId="{03391B8D-C8D0-4316-A00F-0AD1E969AF49}" srcOrd="0" destOrd="0" presId="urn:microsoft.com/office/officeart/2005/8/layout/vList3"/>
    <dgm:cxn modelId="{F8E13F98-9443-4F00-9CDF-E72D73D005FF}" type="presParOf" srcId="{03391B8D-C8D0-4316-A00F-0AD1E969AF49}" destId="{D2ADBD90-D155-475E-A24B-43326B27E1A3}" srcOrd="0" destOrd="0" presId="urn:microsoft.com/office/officeart/2005/8/layout/vList3"/>
    <dgm:cxn modelId="{4C2D19B2-DBEC-4A7E-B6B7-E54B93706F55}" type="presParOf" srcId="{03391B8D-C8D0-4316-A00F-0AD1E969AF49}" destId="{85A3761F-B07A-40CA-877D-65819FC2174D}" srcOrd="1" destOrd="0" presId="urn:microsoft.com/office/officeart/2005/8/layout/vList3"/>
    <dgm:cxn modelId="{A009BA7A-E6C8-4F54-9A62-5D8F940D9DF0}" type="presParOf" srcId="{A54CA6F6-76D5-4BE1-9E3A-CCAEB65779D8}" destId="{954A86A6-D359-4C02-A686-BA0F3E387686}" srcOrd="1" destOrd="0" presId="urn:microsoft.com/office/officeart/2005/8/layout/vList3"/>
    <dgm:cxn modelId="{0EAAC706-9597-4B29-AF5A-58A122DF75E6}" type="presParOf" srcId="{A54CA6F6-76D5-4BE1-9E3A-CCAEB65779D8}" destId="{ECA072DD-24F2-42C7-AD16-7022BE2DF02F}" srcOrd="2" destOrd="0" presId="urn:microsoft.com/office/officeart/2005/8/layout/vList3"/>
    <dgm:cxn modelId="{66526BE2-D955-4F25-BC7A-57222F5E4BD5}" type="presParOf" srcId="{ECA072DD-24F2-42C7-AD16-7022BE2DF02F}" destId="{B21566B9-B92A-437A-9EA6-486E8A4546E4}" srcOrd="0" destOrd="0" presId="urn:microsoft.com/office/officeart/2005/8/layout/vList3"/>
    <dgm:cxn modelId="{A356B422-F4A5-4EB6-AE50-3079B674B032}" type="presParOf" srcId="{ECA072DD-24F2-42C7-AD16-7022BE2DF02F}" destId="{7426DBCA-09C6-4CF4-9438-0C7B754B36C1}" srcOrd="1" destOrd="0" presId="urn:microsoft.com/office/officeart/2005/8/layout/vList3"/>
    <dgm:cxn modelId="{4E95BE97-2472-488D-BC5B-A24913E92BA8}" type="presParOf" srcId="{A54CA6F6-76D5-4BE1-9E3A-CCAEB65779D8}" destId="{1384BBC6-08A4-489A-BBDE-4382C93352D3}" srcOrd="3" destOrd="0" presId="urn:microsoft.com/office/officeart/2005/8/layout/vList3"/>
    <dgm:cxn modelId="{D10F2960-4C43-42DE-AC8A-A771DF92AD42}" type="presParOf" srcId="{A54CA6F6-76D5-4BE1-9E3A-CCAEB65779D8}" destId="{34D71A20-9FF1-4FD6-B74C-A735E248F733}" srcOrd="4" destOrd="0" presId="urn:microsoft.com/office/officeart/2005/8/layout/vList3"/>
    <dgm:cxn modelId="{A2E392E4-6B0E-40C3-A1BD-2641291605B2}" type="presParOf" srcId="{34D71A20-9FF1-4FD6-B74C-A735E248F733}" destId="{B8174565-1579-4E5C-9410-191929E9AF74}" srcOrd="0" destOrd="0" presId="urn:microsoft.com/office/officeart/2005/8/layout/vList3"/>
    <dgm:cxn modelId="{B1A351FD-070E-4DCD-9F83-5C255C98A095}" type="presParOf" srcId="{34D71A20-9FF1-4FD6-B74C-A735E248F733}" destId="{5071E81C-26B8-4F10-9D95-7419836B6665}"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AF36A55-8DB8-445C-83E6-2069DD3C8868}" type="doc">
      <dgm:prSet loTypeId="urn:microsoft.com/office/officeart/2005/8/layout/vList5" loCatId="list" qsTypeId="urn:microsoft.com/office/officeart/2005/8/quickstyle/3d6" qsCatId="3D" csTypeId="urn:microsoft.com/office/officeart/2005/8/colors/accent1_2" csCatId="accent1" phldr="1"/>
      <dgm:spPr/>
      <dgm:t>
        <a:bodyPr/>
        <a:lstStyle/>
        <a:p>
          <a:endParaRPr lang="en-US"/>
        </a:p>
      </dgm:t>
    </dgm:pt>
    <dgm:pt modelId="{29A055A7-29BC-4AFF-BBE6-C2B3CCE67BCA}">
      <dgm:prSet phldrT="[Text]"/>
      <dgm:spPr/>
      <dgm:t>
        <a:bodyPr/>
        <a:lstStyle/>
        <a:p>
          <a:r>
            <a:rPr lang="en-US" dirty="0" smtClean="0">
              <a:solidFill>
                <a:schemeClr val="tx1">
                  <a:lumMod val="10000"/>
                </a:schemeClr>
              </a:solidFill>
            </a:rPr>
            <a:t>Virtual Hosts</a:t>
          </a:r>
          <a:endParaRPr lang="en-US" dirty="0">
            <a:solidFill>
              <a:schemeClr val="tx1">
                <a:lumMod val="10000"/>
              </a:schemeClr>
            </a:solidFill>
          </a:endParaRPr>
        </a:p>
      </dgm:t>
    </dgm:pt>
    <dgm:pt modelId="{6114110D-0FC5-433A-98F3-D39458461BCA}" type="parTrans" cxnId="{314D0AC7-D4D3-4981-9121-C78BBA5A8E89}">
      <dgm:prSet/>
      <dgm:spPr/>
      <dgm:t>
        <a:bodyPr/>
        <a:lstStyle/>
        <a:p>
          <a:endParaRPr lang="en-US">
            <a:solidFill>
              <a:schemeClr val="tx1">
                <a:lumMod val="10000"/>
              </a:schemeClr>
            </a:solidFill>
          </a:endParaRPr>
        </a:p>
      </dgm:t>
    </dgm:pt>
    <dgm:pt modelId="{011AC6D7-BD74-431A-B807-0708871BF32E}" type="sibTrans" cxnId="{314D0AC7-D4D3-4981-9121-C78BBA5A8E89}">
      <dgm:prSet/>
      <dgm:spPr/>
      <dgm:t>
        <a:bodyPr/>
        <a:lstStyle/>
        <a:p>
          <a:endParaRPr lang="en-US">
            <a:solidFill>
              <a:schemeClr val="tx1">
                <a:lumMod val="10000"/>
              </a:schemeClr>
            </a:solidFill>
          </a:endParaRPr>
        </a:p>
      </dgm:t>
    </dgm:pt>
    <dgm:pt modelId="{686A077A-A9B5-4140-A1EE-923717DE20E6}">
      <dgm:prSet phldrT="[Text]" custT="1"/>
      <dgm:spPr/>
      <dgm:t>
        <a:bodyPr/>
        <a:lstStyle/>
        <a:p>
          <a:r>
            <a:rPr lang="en-US" sz="1800" dirty="0" smtClean="0">
              <a:solidFill>
                <a:schemeClr val="tx1">
                  <a:lumMod val="10000"/>
                </a:schemeClr>
              </a:solidFill>
            </a:rPr>
            <a:t>Dedicated hosts for SharePoint Virtual Guests</a:t>
          </a:r>
          <a:endParaRPr lang="en-US" sz="1800" dirty="0">
            <a:solidFill>
              <a:schemeClr val="tx1">
                <a:lumMod val="10000"/>
              </a:schemeClr>
            </a:solidFill>
          </a:endParaRPr>
        </a:p>
      </dgm:t>
    </dgm:pt>
    <dgm:pt modelId="{FF9FFF1C-C173-4080-9D84-135BEACF9333}" type="parTrans" cxnId="{9CAAF5DD-431C-4AAB-9405-26CB31B9B830}">
      <dgm:prSet/>
      <dgm:spPr/>
      <dgm:t>
        <a:bodyPr/>
        <a:lstStyle/>
        <a:p>
          <a:endParaRPr lang="en-US">
            <a:solidFill>
              <a:schemeClr val="tx1">
                <a:lumMod val="10000"/>
              </a:schemeClr>
            </a:solidFill>
          </a:endParaRPr>
        </a:p>
      </dgm:t>
    </dgm:pt>
    <dgm:pt modelId="{6E246899-2522-4286-A6C9-F09907266FD4}" type="sibTrans" cxnId="{9CAAF5DD-431C-4AAB-9405-26CB31B9B830}">
      <dgm:prSet/>
      <dgm:spPr/>
      <dgm:t>
        <a:bodyPr/>
        <a:lstStyle/>
        <a:p>
          <a:endParaRPr lang="en-US">
            <a:solidFill>
              <a:schemeClr val="tx1">
                <a:lumMod val="10000"/>
              </a:schemeClr>
            </a:solidFill>
          </a:endParaRPr>
        </a:p>
      </dgm:t>
    </dgm:pt>
    <dgm:pt modelId="{4DD5E0D8-4AEF-479D-A272-DF414DCAA809}">
      <dgm:prSet phldrT="[Text]"/>
      <dgm:spPr/>
      <dgm:t>
        <a:bodyPr/>
        <a:lstStyle/>
        <a:p>
          <a:r>
            <a:rPr lang="en-US" dirty="0" smtClean="0">
              <a:solidFill>
                <a:schemeClr val="tx1">
                  <a:lumMod val="10000"/>
                </a:schemeClr>
              </a:solidFill>
            </a:rPr>
            <a:t>Disk</a:t>
          </a:r>
          <a:endParaRPr lang="en-US" dirty="0">
            <a:solidFill>
              <a:schemeClr val="tx1">
                <a:lumMod val="10000"/>
              </a:schemeClr>
            </a:solidFill>
          </a:endParaRPr>
        </a:p>
      </dgm:t>
    </dgm:pt>
    <dgm:pt modelId="{668BF1D9-EA19-48FE-9B7C-A7DAD7004ED8}" type="parTrans" cxnId="{03212C1F-2E82-4645-B11B-A58E89632B24}">
      <dgm:prSet/>
      <dgm:spPr/>
      <dgm:t>
        <a:bodyPr/>
        <a:lstStyle/>
        <a:p>
          <a:endParaRPr lang="en-US">
            <a:solidFill>
              <a:schemeClr val="tx1">
                <a:lumMod val="10000"/>
              </a:schemeClr>
            </a:solidFill>
          </a:endParaRPr>
        </a:p>
      </dgm:t>
    </dgm:pt>
    <dgm:pt modelId="{FD9AFD7D-7073-41FB-8E83-29CEA4E1335F}" type="sibTrans" cxnId="{03212C1F-2E82-4645-B11B-A58E89632B24}">
      <dgm:prSet/>
      <dgm:spPr/>
      <dgm:t>
        <a:bodyPr/>
        <a:lstStyle/>
        <a:p>
          <a:endParaRPr lang="en-US">
            <a:solidFill>
              <a:schemeClr val="tx1">
                <a:lumMod val="10000"/>
              </a:schemeClr>
            </a:solidFill>
          </a:endParaRPr>
        </a:p>
      </dgm:t>
    </dgm:pt>
    <dgm:pt modelId="{E2CDE59F-65FF-451B-A002-CCBA86A7E5F1}">
      <dgm:prSet phldrT="[Text]" custT="1"/>
      <dgm:spPr/>
      <dgm:t>
        <a:bodyPr/>
        <a:lstStyle/>
        <a:p>
          <a:r>
            <a:rPr lang="en-US" sz="1800" dirty="0" smtClean="0">
              <a:solidFill>
                <a:schemeClr val="tx1">
                  <a:lumMod val="10000"/>
                </a:schemeClr>
              </a:solidFill>
            </a:rPr>
            <a:t>Ensure proper amount of IO (0.75 IOPs / GB)</a:t>
          </a:r>
          <a:endParaRPr lang="en-US" sz="1800" dirty="0">
            <a:solidFill>
              <a:schemeClr val="tx1">
                <a:lumMod val="10000"/>
              </a:schemeClr>
            </a:solidFill>
          </a:endParaRPr>
        </a:p>
      </dgm:t>
    </dgm:pt>
    <dgm:pt modelId="{8FFD1C0B-6181-498C-8D7B-B4D656D56676}" type="parTrans" cxnId="{9F285D66-244A-4749-83B4-F8606D9E63E4}">
      <dgm:prSet/>
      <dgm:spPr/>
      <dgm:t>
        <a:bodyPr/>
        <a:lstStyle/>
        <a:p>
          <a:endParaRPr lang="en-US">
            <a:solidFill>
              <a:schemeClr val="tx1">
                <a:lumMod val="10000"/>
              </a:schemeClr>
            </a:solidFill>
          </a:endParaRPr>
        </a:p>
      </dgm:t>
    </dgm:pt>
    <dgm:pt modelId="{C5CE654D-1836-4AA6-90C0-945A6FB1211C}" type="sibTrans" cxnId="{9F285D66-244A-4749-83B4-F8606D9E63E4}">
      <dgm:prSet/>
      <dgm:spPr/>
      <dgm:t>
        <a:bodyPr/>
        <a:lstStyle/>
        <a:p>
          <a:endParaRPr lang="en-US">
            <a:solidFill>
              <a:schemeClr val="tx1">
                <a:lumMod val="10000"/>
              </a:schemeClr>
            </a:solidFill>
          </a:endParaRPr>
        </a:p>
      </dgm:t>
    </dgm:pt>
    <dgm:pt modelId="{91CCA379-B2E5-491C-BCFB-288E17B1A862}">
      <dgm:prSet phldrT="[Text]"/>
      <dgm:spPr/>
      <dgm:t>
        <a:bodyPr/>
        <a:lstStyle/>
        <a:p>
          <a:r>
            <a:rPr lang="en-US" dirty="0" smtClean="0">
              <a:solidFill>
                <a:schemeClr val="tx1">
                  <a:lumMod val="10000"/>
                </a:schemeClr>
              </a:solidFill>
            </a:rPr>
            <a:t>Network</a:t>
          </a:r>
          <a:endParaRPr lang="en-US" dirty="0">
            <a:solidFill>
              <a:schemeClr val="tx1">
                <a:lumMod val="10000"/>
              </a:schemeClr>
            </a:solidFill>
          </a:endParaRPr>
        </a:p>
      </dgm:t>
    </dgm:pt>
    <dgm:pt modelId="{68216531-C700-44A7-9967-981E05412607}" type="parTrans" cxnId="{8A0D697A-EB46-4606-A6EF-2B790B32F0C2}">
      <dgm:prSet/>
      <dgm:spPr/>
      <dgm:t>
        <a:bodyPr/>
        <a:lstStyle/>
        <a:p>
          <a:endParaRPr lang="en-US">
            <a:solidFill>
              <a:schemeClr val="tx1">
                <a:lumMod val="10000"/>
              </a:schemeClr>
            </a:solidFill>
          </a:endParaRPr>
        </a:p>
      </dgm:t>
    </dgm:pt>
    <dgm:pt modelId="{DAA535E2-0823-47FA-8A34-42BBD07950C3}" type="sibTrans" cxnId="{8A0D697A-EB46-4606-A6EF-2B790B32F0C2}">
      <dgm:prSet/>
      <dgm:spPr/>
      <dgm:t>
        <a:bodyPr/>
        <a:lstStyle/>
        <a:p>
          <a:endParaRPr lang="en-US">
            <a:solidFill>
              <a:schemeClr val="tx1">
                <a:lumMod val="10000"/>
              </a:schemeClr>
            </a:solidFill>
          </a:endParaRPr>
        </a:p>
      </dgm:t>
    </dgm:pt>
    <dgm:pt modelId="{8F83F15F-C9FE-4EF7-B315-B9BF46718D1F}">
      <dgm:prSet phldrT="[Text]" custT="1"/>
      <dgm:spPr/>
      <dgm:t>
        <a:bodyPr/>
        <a:lstStyle/>
        <a:p>
          <a:r>
            <a:rPr lang="en-US" sz="1800" dirty="0" smtClean="0">
              <a:solidFill>
                <a:schemeClr val="tx1">
                  <a:lumMod val="10000"/>
                </a:schemeClr>
              </a:solidFill>
            </a:rPr>
            <a:t>Aggregate multiple NICs on host for the guest networks</a:t>
          </a:r>
          <a:endParaRPr lang="en-US" sz="1800" dirty="0">
            <a:solidFill>
              <a:schemeClr val="tx1">
                <a:lumMod val="10000"/>
              </a:schemeClr>
            </a:solidFill>
          </a:endParaRPr>
        </a:p>
      </dgm:t>
    </dgm:pt>
    <dgm:pt modelId="{EDFB39E4-957A-430E-BDC2-7FC344E46FA8}" type="parTrans" cxnId="{4E6ADC77-EA7F-4C02-BF08-B9C280B414D7}">
      <dgm:prSet/>
      <dgm:spPr/>
      <dgm:t>
        <a:bodyPr/>
        <a:lstStyle/>
        <a:p>
          <a:endParaRPr lang="en-US">
            <a:solidFill>
              <a:schemeClr val="tx1">
                <a:lumMod val="10000"/>
              </a:schemeClr>
            </a:solidFill>
          </a:endParaRPr>
        </a:p>
      </dgm:t>
    </dgm:pt>
    <dgm:pt modelId="{8F9387C3-8163-46C9-877E-9B0A88190E31}" type="sibTrans" cxnId="{4E6ADC77-EA7F-4C02-BF08-B9C280B414D7}">
      <dgm:prSet/>
      <dgm:spPr/>
      <dgm:t>
        <a:bodyPr/>
        <a:lstStyle/>
        <a:p>
          <a:endParaRPr lang="en-US">
            <a:solidFill>
              <a:schemeClr val="tx1">
                <a:lumMod val="10000"/>
              </a:schemeClr>
            </a:solidFill>
          </a:endParaRPr>
        </a:p>
      </dgm:t>
    </dgm:pt>
    <dgm:pt modelId="{EF237983-26C5-42BC-8F92-D80E80861DD4}">
      <dgm:prSet phldrT="[Text]"/>
      <dgm:spPr/>
      <dgm:t>
        <a:bodyPr/>
        <a:lstStyle/>
        <a:p>
          <a:r>
            <a:rPr lang="en-US" dirty="0" smtClean="0">
              <a:solidFill>
                <a:schemeClr val="tx1">
                  <a:lumMod val="10000"/>
                </a:schemeClr>
              </a:solidFill>
            </a:rPr>
            <a:t>Virtual Guests</a:t>
          </a:r>
          <a:endParaRPr lang="en-US" dirty="0">
            <a:solidFill>
              <a:schemeClr val="tx1">
                <a:lumMod val="10000"/>
              </a:schemeClr>
            </a:solidFill>
          </a:endParaRPr>
        </a:p>
      </dgm:t>
    </dgm:pt>
    <dgm:pt modelId="{C75E5C38-2F71-4FD8-8276-F800656A9CAD}" type="parTrans" cxnId="{A0911B67-E646-49D7-B6E7-A898BB7B0223}">
      <dgm:prSet/>
      <dgm:spPr/>
      <dgm:t>
        <a:bodyPr/>
        <a:lstStyle/>
        <a:p>
          <a:endParaRPr lang="en-US">
            <a:solidFill>
              <a:schemeClr val="tx1">
                <a:lumMod val="10000"/>
              </a:schemeClr>
            </a:solidFill>
          </a:endParaRPr>
        </a:p>
      </dgm:t>
    </dgm:pt>
    <dgm:pt modelId="{5CC623E7-E551-41D6-8846-DFCBC4AE8C99}" type="sibTrans" cxnId="{A0911B67-E646-49D7-B6E7-A898BB7B0223}">
      <dgm:prSet/>
      <dgm:spPr/>
      <dgm:t>
        <a:bodyPr/>
        <a:lstStyle/>
        <a:p>
          <a:endParaRPr lang="en-US">
            <a:solidFill>
              <a:schemeClr val="tx1">
                <a:lumMod val="10000"/>
              </a:schemeClr>
            </a:solidFill>
          </a:endParaRPr>
        </a:p>
      </dgm:t>
    </dgm:pt>
    <dgm:pt modelId="{9887868E-CB3C-48AD-B7FC-A89032199ABD}">
      <dgm:prSet phldrT="[Text]" custT="1"/>
      <dgm:spPr/>
      <dgm:t>
        <a:bodyPr/>
        <a:lstStyle/>
        <a:p>
          <a:r>
            <a:rPr lang="en-US" sz="1800" dirty="0" smtClean="0">
              <a:solidFill>
                <a:schemeClr val="tx1">
                  <a:lumMod val="10000"/>
                </a:schemeClr>
              </a:solidFill>
            </a:rPr>
            <a:t>Web Role is best candidate, but be cautious if using multiple app pools (800MB/pool)</a:t>
          </a:r>
          <a:endParaRPr lang="en-US" sz="1800" dirty="0">
            <a:solidFill>
              <a:schemeClr val="tx1">
                <a:lumMod val="10000"/>
              </a:schemeClr>
            </a:solidFill>
          </a:endParaRPr>
        </a:p>
      </dgm:t>
    </dgm:pt>
    <dgm:pt modelId="{9C1FB0E5-377D-4F82-BB8D-B71FD530D19B}" type="parTrans" cxnId="{99C00BF2-A18F-4D3F-B469-3FB95E301950}">
      <dgm:prSet/>
      <dgm:spPr/>
      <dgm:t>
        <a:bodyPr/>
        <a:lstStyle/>
        <a:p>
          <a:endParaRPr lang="en-US">
            <a:solidFill>
              <a:schemeClr val="tx1">
                <a:lumMod val="10000"/>
              </a:schemeClr>
            </a:solidFill>
          </a:endParaRPr>
        </a:p>
      </dgm:t>
    </dgm:pt>
    <dgm:pt modelId="{5E64337D-591A-43E4-80DE-CA00BB9F9080}" type="sibTrans" cxnId="{99C00BF2-A18F-4D3F-B469-3FB95E301950}">
      <dgm:prSet/>
      <dgm:spPr/>
      <dgm:t>
        <a:bodyPr/>
        <a:lstStyle/>
        <a:p>
          <a:endParaRPr lang="en-US">
            <a:solidFill>
              <a:schemeClr val="tx1">
                <a:lumMod val="10000"/>
              </a:schemeClr>
            </a:solidFill>
          </a:endParaRPr>
        </a:p>
      </dgm:t>
    </dgm:pt>
    <dgm:pt modelId="{0B599E06-89C4-4D5D-9117-87678860B076}">
      <dgm:prSet phldrT="[Text]" custT="1"/>
      <dgm:spPr/>
      <dgm:t>
        <a:bodyPr/>
        <a:lstStyle/>
        <a:p>
          <a:r>
            <a:rPr lang="en-US" sz="1800" dirty="0" smtClean="0">
              <a:solidFill>
                <a:schemeClr val="tx1">
                  <a:lumMod val="10000"/>
                </a:schemeClr>
              </a:solidFill>
            </a:rPr>
            <a:t>No Software on Host OS! (Except A/V or Backup)</a:t>
          </a:r>
          <a:endParaRPr lang="en-US" sz="1800" dirty="0">
            <a:solidFill>
              <a:schemeClr val="tx1">
                <a:lumMod val="10000"/>
              </a:schemeClr>
            </a:solidFill>
          </a:endParaRPr>
        </a:p>
      </dgm:t>
    </dgm:pt>
    <dgm:pt modelId="{2649A225-0352-4955-8706-7A2E6FDF60B5}" type="parTrans" cxnId="{588DADB6-D529-4E9A-9919-F259BA402C40}">
      <dgm:prSet/>
      <dgm:spPr/>
      <dgm:t>
        <a:bodyPr/>
        <a:lstStyle/>
        <a:p>
          <a:endParaRPr lang="en-US">
            <a:solidFill>
              <a:schemeClr val="tx1">
                <a:lumMod val="10000"/>
              </a:schemeClr>
            </a:solidFill>
          </a:endParaRPr>
        </a:p>
      </dgm:t>
    </dgm:pt>
    <dgm:pt modelId="{D6B4BC83-4037-4EF4-B1DC-7352C44E4660}" type="sibTrans" cxnId="{588DADB6-D529-4E9A-9919-F259BA402C40}">
      <dgm:prSet/>
      <dgm:spPr/>
      <dgm:t>
        <a:bodyPr/>
        <a:lstStyle/>
        <a:p>
          <a:endParaRPr lang="en-US">
            <a:solidFill>
              <a:schemeClr val="tx1">
                <a:lumMod val="10000"/>
              </a:schemeClr>
            </a:solidFill>
          </a:endParaRPr>
        </a:p>
      </dgm:t>
    </dgm:pt>
    <dgm:pt modelId="{8E67C1AE-6E8A-4198-B311-6303425AF12E}">
      <dgm:prSet phldrT="[Text]" custT="1"/>
      <dgm:spPr/>
      <dgm:t>
        <a:bodyPr/>
        <a:lstStyle/>
        <a:p>
          <a:r>
            <a:rPr lang="en-US" sz="1800" dirty="0" smtClean="0">
              <a:solidFill>
                <a:schemeClr val="tx1">
                  <a:lumMod val="10000"/>
                </a:schemeClr>
              </a:solidFill>
            </a:rPr>
            <a:t>Don’t </a:t>
          </a:r>
          <a:r>
            <a:rPr lang="en-US" sz="1800" dirty="0" err="1" smtClean="0">
              <a:solidFill>
                <a:schemeClr val="tx1">
                  <a:lumMod val="10000"/>
                </a:schemeClr>
              </a:solidFill>
            </a:rPr>
            <a:t>overallocate</a:t>
          </a:r>
          <a:r>
            <a:rPr lang="en-US" sz="1800" dirty="0" smtClean="0">
              <a:solidFill>
                <a:schemeClr val="tx1">
                  <a:lumMod val="10000"/>
                </a:schemeClr>
              </a:solidFill>
            </a:rPr>
            <a:t> memory (ballooning) or Processor (2:1 ratio max)</a:t>
          </a:r>
          <a:endParaRPr lang="en-US" sz="1800" dirty="0">
            <a:solidFill>
              <a:schemeClr val="tx1">
                <a:lumMod val="10000"/>
              </a:schemeClr>
            </a:solidFill>
          </a:endParaRPr>
        </a:p>
      </dgm:t>
    </dgm:pt>
    <dgm:pt modelId="{BFE6F4E4-20F1-43AE-87EE-40088BC1090A}" type="parTrans" cxnId="{F7FEABB9-E98E-4ED6-9F92-74FB89C98F97}">
      <dgm:prSet/>
      <dgm:spPr/>
      <dgm:t>
        <a:bodyPr/>
        <a:lstStyle/>
        <a:p>
          <a:endParaRPr lang="en-US"/>
        </a:p>
      </dgm:t>
    </dgm:pt>
    <dgm:pt modelId="{1C345814-CDDB-40A1-8412-78BFDC2C4AC2}" type="sibTrans" cxnId="{F7FEABB9-E98E-4ED6-9F92-74FB89C98F97}">
      <dgm:prSet/>
      <dgm:spPr/>
      <dgm:t>
        <a:bodyPr/>
        <a:lstStyle/>
        <a:p>
          <a:endParaRPr lang="en-US"/>
        </a:p>
      </dgm:t>
    </dgm:pt>
    <dgm:pt modelId="{0E71CC3A-6969-46F5-BDC6-C47ACCDB01FB}">
      <dgm:prSet phldrT="[Text]" custT="1"/>
      <dgm:spPr/>
      <dgm:t>
        <a:bodyPr/>
        <a:lstStyle/>
        <a:p>
          <a:r>
            <a:rPr lang="en-US" sz="1800" dirty="0" smtClean="0">
              <a:solidFill>
                <a:schemeClr val="tx1">
                  <a:lumMod val="10000"/>
                </a:schemeClr>
              </a:solidFill>
            </a:rPr>
            <a:t>Allocate </a:t>
          </a:r>
          <a:r>
            <a:rPr lang="en-US" sz="1800" dirty="0" err="1" smtClean="0">
              <a:solidFill>
                <a:schemeClr val="tx1">
                  <a:lumMod val="10000"/>
                </a:schemeClr>
              </a:solidFill>
            </a:rPr>
            <a:t>Passthrough</a:t>
          </a:r>
          <a:r>
            <a:rPr lang="en-US" sz="1800" dirty="0" smtClean="0">
              <a:solidFill>
                <a:schemeClr val="tx1">
                  <a:lumMod val="10000"/>
                </a:schemeClr>
              </a:solidFill>
            </a:rPr>
            <a:t>/RDM disk for best </a:t>
          </a:r>
          <a:r>
            <a:rPr lang="en-US" sz="1800" dirty="0" err="1" smtClean="0">
              <a:solidFill>
                <a:schemeClr val="tx1">
                  <a:lumMod val="10000"/>
                </a:schemeClr>
              </a:solidFill>
            </a:rPr>
            <a:t>perf</a:t>
          </a:r>
          <a:endParaRPr lang="en-US" sz="1800" dirty="0">
            <a:solidFill>
              <a:schemeClr val="tx1">
                <a:lumMod val="10000"/>
              </a:schemeClr>
            </a:solidFill>
          </a:endParaRPr>
        </a:p>
      </dgm:t>
    </dgm:pt>
    <dgm:pt modelId="{62312F82-C5F6-438B-A86D-A33DFA8FE6E9}" type="parTrans" cxnId="{0DA60901-C1CF-444D-BA9B-C6D7745656C0}">
      <dgm:prSet/>
      <dgm:spPr/>
      <dgm:t>
        <a:bodyPr/>
        <a:lstStyle/>
        <a:p>
          <a:endParaRPr lang="en-US"/>
        </a:p>
      </dgm:t>
    </dgm:pt>
    <dgm:pt modelId="{5D7A8B88-6C6D-4D97-86B0-FC7BDD084A6C}" type="sibTrans" cxnId="{0DA60901-C1CF-444D-BA9B-C6D7745656C0}">
      <dgm:prSet/>
      <dgm:spPr/>
      <dgm:t>
        <a:bodyPr/>
        <a:lstStyle/>
        <a:p>
          <a:endParaRPr lang="en-US"/>
        </a:p>
      </dgm:t>
    </dgm:pt>
    <dgm:pt modelId="{2B210A30-21C1-4326-ADBB-18A36630F87C}">
      <dgm:prSet phldrT="[Text]" custT="1"/>
      <dgm:spPr/>
      <dgm:t>
        <a:bodyPr/>
        <a:lstStyle/>
        <a:p>
          <a:r>
            <a:rPr lang="en-US" sz="1800" dirty="0" smtClean="0">
              <a:solidFill>
                <a:schemeClr val="tx1">
                  <a:lumMod val="10000"/>
                </a:schemeClr>
              </a:solidFill>
            </a:rPr>
            <a:t>If using virtual disks, use fixed-sized, not dynamically expanding</a:t>
          </a:r>
          <a:endParaRPr lang="en-US" sz="1800" dirty="0">
            <a:solidFill>
              <a:schemeClr val="tx1">
                <a:lumMod val="10000"/>
              </a:schemeClr>
            </a:solidFill>
          </a:endParaRPr>
        </a:p>
      </dgm:t>
    </dgm:pt>
    <dgm:pt modelId="{6181A51B-FA36-4659-B9E7-42E10138713C}" type="parTrans" cxnId="{3D2D4A4F-C590-4C1D-A1CD-4B786A5262B7}">
      <dgm:prSet/>
      <dgm:spPr/>
      <dgm:t>
        <a:bodyPr/>
        <a:lstStyle/>
        <a:p>
          <a:endParaRPr lang="en-US"/>
        </a:p>
      </dgm:t>
    </dgm:pt>
    <dgm:pt modelId="{3B0AC491-0BC7-447F-933B-2CCEA30F0713}" type="sibTrans" cxnId="{3D2D4A4F-C590-4C1D-A1CD-4B786A5262B7}">
      <dgm:prSet/>
      <dgm:spPr/>
      <dgm:t>
        <a:bodyPr/>
        <a:lstStyle/>
        <a:p>
          <a:endParaRPr lang="en-US"/>
        </a:p>
      </dgm:t>
    </dgm:pt>
    <dgm:pt modelId="{6F4472AB-D712-405E-B911-2817BCBE72E6}">
      <dgm:prSet phldrT="[Text]" custT="1"/>
      <dgm:spPr/>
      <dgm:t>
        <a:bodyPr/>
        <a:lstStyle/>
        <a:p>
          <a:r>
            <a:rPr lang="en-US" sz="1800" dirty="0" smtClean="0">
              <a:solidFill>
                <a:schemeClr val="tx1">
                  <a:lumMod val="10000"/>
                </a:schemeClr>
              </a:solidFill>
            </a:rPr>
            <a:t>Allocate </a:t>
          </a:r>
          <a:r>
            <a:rPr lang="en-US" sz="1800" dirty="0" err="1" smtClean="0">
              <a:solidFill>
                <a:schemeClr val="tx1">
                  <a:lumMod val="10000"/>
                </a:schemeClr>
              </a:solidFill>
            </a:rPr>
            <a:t>Passthrough</a:t>
          </a:r>
          <a:r>
            <a:rPr lang="en-US" sz="1800" dirty="0" smtClean="0">
              <a:solidFill>
                <a:schemeClr val="tx1">
                  <a:lumMod val="10000"/>
                </a:schemeClr>
              </a:solidFill>
            </a:rPr>
            <a:t>/RDM NICs for best </a:t>
          </a:r>
          <a:r>
            <a:rPr lang="en-US" sz="1800" dirty="0" err="1" smtClean="0">
              <a:solidFill>
                <a:schemeClr val="tx1">
                  <a:lumMod val="10000"/>
                </a:schemeClr>
              </a:solidFill>
            </a:rPr>
            <a:t>perf</a:t>
          </a:r>
          <a:endParaRPr lang="en-US" sz="1800" dirty="0">
            <a:solidFill>
              <a:schemeClr val="tx1">
                <a:lumMod val="10000"/>
              </a:schemeClr>
            </a:solidFill>
          </a:endParaRPr>
        </a:p>
      </dgm:t>
    </dgm:pt>
    <dgm:pt modelId="{7D907AD7-A9F5-4D66-B5FC-129F1EC80F2E}" type="parTrans" cxnId="{D4464AF1-381D-427D-9B36-52ADAA921F5D}">
      <dgm:prSet/>
      <dgm:spPr/>
      <dgm:t>
        <a:bodyPr/>
        <a:lstStyle/>
        <a:p>
          <a:endParaRPr lang="en-US"/>
        </a:p>
      </dgm:t>
    </dgm:pt>
    <dgm:pt modelId="{68934B46-A217-4DAE-90CD-0445900A4BE6}" type="sibTrans" cxnId="{D4464AF1-381D-427D-9B36-52ADAA921F5D}">
      <dgm:prSet/>
      <dgm:spPr/>
      <dgm:t>
        <a:bodyPr/>
        <a:lstStyle/>
        <a:p>
          <a:endParaRPr lang="en-US"/>
        </a:p>
      </dgm:t>
    </dgm:pt>
    <dgm:pt modelId="{89E5ADA2-0FC6-4D82-90E3-9A7ED3C21FE8}">
      <dgm:prSet phldrT="[Text]" custT="1"/>
      <dgm:spPr/>
      <dgm:t>
        <a:bodyPr/>
        <a:lstStyle/>
        <a:p>
          <a:r>
            <a:rPr lang="en-US" sz="1800" dirty="0" smtClean="0">
              <a:solidFill>
                <a:schemeClr val="tx1">
                  <a:lumMod val="10000"/>
                </a:schemeClr>
              </a:solidFill>
            </a:rPr>
            <a:t>Service App systems generally good candidates</a:t>
          </a:r>
          <a:endParaRPr lang="en-US" sz="1800" dirty="0">
            <a:solidFill>
              <a:schemeClr val="tx1">
                <a:lumMod val="10000"/>
              </a:schemeClr>
            </a:solidFill>
          </a:endParaRPr>
        </a:p>
      </dgm:t>
    </dgm:pt>
    <dgm:pt modelId="{FD69BDB5-3110-47FB-8872-10B61B6B13B6}" type="parTrans" cxnId="{3BEB7BBC-569A-4913-91DA-63D476528A12}">
      <dgm:prSet/>
      <dgm:spPr/>
      <dgm:t>
        <a:bodyPr/>
        <a:lstStyle/>
        <a:p>
          <a:endParaRPr lang="en-US"/>
        </a:p>
      </dgm:t>
    </dgm:pt>
    <dgm:pt modelId="{89F9ED71-2DB7-469F-8D76-5635E053E50A}" type="sibTrans" cxnId="{3BEB7BBC-569A-4913-91DA-63D476528A12}">
      <dgm:prSet/>
      <dgm:spPr/>
      <dgm:t>
        <a:bodyPr/>
        <a:lstStyle/>
        <a:p>
          <a:endParaRPr lang="en-US"/>
        </a:p>
      </dgm:t>
    </dgm:pt>
    <dgm:pt modelId="{3A00E644-B763-4F97-A8CB-3DFA3584BA91}">
      <dgm:prSet phldrT="[Text]" custT="1"/>
      <dgm:spPr/>
      <dgm:t>
        <a:bodyPr/>
        <a:lstStyle/>
        <a:p>
          <a:r>
            <a:rPr lang="en-US" sz="1800" dirty="0" smtClean="0">
              <a:solidFill>
                <a:schemeClr val="tx1">
                  <a:lumMod val="10000"/>
                </a:schemeClr>
              </a:solidFill>
            </a:rPr>
            <a:t>Use caution with the database role!</a:t>
          </a:r>
          <a:endParaRPr lang="en-US" sz="1800" dirty="0">
            <a:solidFill>
              <a:schemeClr val="tx1">
                <a:lumMod val="10000"/>
              </a:schemeClr>
            </a:solidFill>
          </a:endParaRPr>
        </a:p>
      </dgm:t>
    </dgm:pt>
    <dgm:pt modelId="{F2F6E2A7-E6CF-40A7-88D8-8D8C3F6FD0F7}" type="parTrans" cxnId="{02AA47B2-1F0A-4758-A6B9-9792ECD5DA38}">
      <dgm:prSet/>
      <dgm:spPr/>
      <dgm:t>
        <a:bodyPr/>
        <a:lstStyle/>
        <a:p>
          <a:endParaRPr lang="en-US"/>
        </a:p>
      </dgm:t>
    </dgm:pt>
    <dgm:pt modelId="{8D065A3D-5611-4B2F-9A40-909B61EDC303}" type="sibTrans" cxnId="{02AA47B2-1F0A-4758-A6B9-9792ECD5DA38}">
      <dgm:prSet/>
      <dgm:spPr/>
      <dgm:t>
        <a:bodyPr/>
        <a:lstStyle/>
        <a:p>
          <a:endParaRPr lang="en-US"/>
        </a:p>
      </dgm:t>
    </dgm:pt>
    <dgm:pt modelId="{7902C082-3E3A-4533-95CA-D84859DC89D5}" type="pres">
      <dgm:prSet presAssocID="{DAF36A55-8DB8-445C-83E6-2069DD3C8868}" presName="Name0" presStyleCnt="0">
        <dgm:presLayoutVars>
          <dgm:dir/>
          <dgm:animLvl val="lvl"/>
          <dgm:resizeHandles val="exact"/>
        </dgm:presLayoutVars>
      </dgm:prSet>
      <dgm:spPr/>
      <dgm:t>
        <a:bodyPr/>
        <a:lstStyle/>
        <a:p>
          <a:endParaRPr lang="en-US"/>
        </a:p>
      </dgm:t>
    </dgm:pt>
    <dgm:pt modelId="{F3283E0F-E50E-4B70-AD7C-5DFB8D8F1097}" type="pres">
      <dgm:prSet presAssocID="{29A055A7-29BC-4AFF-BBE6-C2B3CCE67BCA}" presName="linNode" presStyleCnt="0"/>
      <dgm:spPr/>
      <dgm:t>
        <a:bodyPr/>
        <a:lstStyle/>
        <a:p>
          <a:endParaRPr lang="en-US"/>
        </a:p>
      </dgm:t>
    </dgm:pt>
    <dgm:pt modelId="{DF38D23C-C532-47DA-9A93-9695E4B68117}" type="pres">
      <dgm:prSet presAssocID="{29A055A7-29BC-4AFF-BBE6-C2B3CCE67BCA}" presName="parentText" presStyleLbl="node1" presStyleIdx="0" presStyleCnt="4">
        <dgm:presLayoutVars>
          <dgm:chMax val="1"/>
          <dgm:bulletEnabled val="1"/>
        </dgm:presLayoutVars>
      </dgm:prSet>
      <dgm:spPr/>
      <dgm:t>
        <a:bodyPr/>
        <a:lstStyle/>
        <a:p>
          <a:endParaRPr lang="en-US"/>
        </a:p>
      </dgm:t>
    </dgm:pt>
    <dgm:pt modelId="{CF672212-4B12-4523-BCFC-6B59693106A7}" type="pres">
      <dgm:prSet presAssocID="{29A055A7-29BC-4AFF-BBE6-C2B3CCE67BCA}" presName="descendantText" presStyleLbl="alignAccFollowNode1" presStyleIdx="0" presStyleCnt="4">
        <dgm:presLayoutVars>
          <dgm:bulletEnabled val="1"/>
        </dgm:presLayoutVars>
      </dgm:prSet>
      <dgm:spPr/>
      <dgm:t>
        <a:bodyPr/>
        <a:lstStyle/>
        <a:p>
          <a:endParaRPr lang="en-US"/>
        </a:p>
      </dgm:t>
    </dgm:pt>
    <dgm:pt modelId="{71FAEA77-BB6B-4CE7-B31A-0B2978096F0A}" type="pres">
      <dgm:prSet presAssocID="{011AC6D7-BD74-431A-B807-0708871BF32E}" presName="sp" presStyleCnt="0"/>
      <dgm:spPr/>
      <dgm:t>
        <a:bodyPr/>
        <a:lstStyle/>
        <a:p>
          <a:endParaRPr lang="en-US"/>
        </a:p>
      </dgm:t>
    </dgm:pt>
    <dgm:pt modelId="{8B582212-D704-4265-B6D8-35A2C0C67F16}" type="pres">
      <dgm:prSet presAssocID="{4DD5E0D8-4AEF-479D-A272-DF414DCAA809}" presName="linNode" presStyleCnt="0"/>
      <dgm:spPr/>
      <dgm:t>
        <a:bodyPr/>
        <a:lstStyle/>
        <a:p>
          <a:endParaRPr lang="en-US"/>
        </a:p>
      </dgm:t>
    </dgm:pt>
    <dgm:pt modelId="{0D954F9A-77C2-4FC4-9717-AE35DA084F75}" type="pres">
      <dgm:prSet presAssocID="{4DD5E0D8-4AEF-479D-A272-DF414DCAA809}" presName="parentText" presStyleLbl="node1" presStyleIdx="1" presStyleCnt="4">
        <dgm:presLayoutVars>
          <dgm:chMax val="1"/>
          <dgm:bulletEnabled val="1"/>
        </dgm:presLayoutVars>
      </dgm:prSet>
      <dgm:spPr/>
      <dgm:t>
        <a:bodyPr/>
        <a:lstStyle/>
        <a:p>
          <a:endParaRPr lang="en-US"/>
        </a:p>
      </dgm:t>
    </dgm:pt>
    <dgm:pt modelId="{F96217B6-9A2F-4A40-8284-D57B3746D31D}" type="pres">
      <dgm:prSet presAssocID="{4DD5E0D8-4AEF-479D-A272-DF414DCAA809}" presName="descendantText" presStyleLbl="alignAccFollowNode1" presStyleIdx="1" presStyleCnt="4">
        <dgm:presLayoutVars>
          <dgm:bulletEnabled val="1"/>
        </dgm:presLayoutVars>
      </dgm:prSet>
      <dgm:spPr/>
      <dgm:t>
        <a:bodyPr/>
        <a:lstStyle/>
        <a:p>
          <a:endParaRPr lang="en-US"/>
        </a:p>
      </dgm:t>
    </dgm:pt>
    <dgm:pt modelId="{59BB10AA-9803-472F-84FB-125C37833941}" type="pres">
      <dgm:prSet presAssocID="{FD9AFD7D-7073-41FB-8E83-29CEA4E1335F}" presName="sp" presStyleCnt="0"/>
      <dgm:spPr/>
      <dgm:t>
        <a:bodyPr/>
        <a:lstStyle/>
        <a:p>
          <a:endParaRPr lang="en-US"/>
        </a:p>
      </dgm:t>
    </dgm:pt>
    <dgm:pt modelId="{9661E2A9-2BDC-4066-B242-C5CE291E8649}" type="pres">
      <dgm:prSet presAssocID="{91CCA379-B2E5-491C-BCFB-288E17B1A862}" presName="linNode" presStyleCnt="0"/>
      <dgm:spPr/>
      <dgm:t>
        <a:bodyPr/>
        <a:lstStyle/>
        <a:p>
          <a:endParaRPr lang="en-US"/>
        </a:p>
      </dgm:t>
    </dgm:pt>
    <dgm:pt modelId="{BA48CAB4-40B9-410C-AC29-8F13EC353B39}" type="pres">
      <dgm:prSet presAssocID="{91CCA379-B2E5-491C-BCFB-288E17B1A862}" presName="parentText" presStyleLbl="node1" presStyleIdx="2" presStyleCnt="4">
        <dgm:presLayoutVars>
          <dgm:chMax val="1"/>
          <dgm:bulletEnabled val="1"/>
        </dgm:presLayoutVars>
      </dgm:prSet>
      <dgm:spPr/>
      <dgm:t>
        <a:bodyPr/>
        <a:lstStyle/>
        <a:p>
          <a:endParaRPr lang="en-US"/>
        </a:p>
      </dgm:t>
    </dgm:pt>
    <dgm:pt modelId="{65524F81-B171-4B6B-BE5C-F51EE4B656A7}" type="pres">
      <dgm:prSet presAssocID="{91CCA379-B2E5-491C-BCFB-288E17B1A862}" presName="descendantText" presStyleLbl="alignAccFollowNode1" presStyleIdx="2" presStyleCnt="4">
        <dgm:presLayoutVars>
          <dgm:bulletEnabled val="1"/>
        </dgm:presLayoutVars>
      </dgm:prSet>
      <dgm:spPr/>
      <dgm:t>
        <a:bodyPr/>
        <a:lstStyle/>
        <a:p>
          <a:endParaRPr lang="en-US"/>
        </a:p>
      </dgm:t>
    </dgm:pt>
    <dgm:pt modelId="{7756C87C-21C4-44C8-9DEA-6AA80C4EA54A}" type="pres">
      <dgm:prSet presAssocID="{DAA535E2-0823-47FA-8A34-42BBD07950C3}" presName="sp" presStyleCnt="0"/>
      <dgm:spPr/>
      <dgm:t>
        <a:bodyPr/>
        <a:lstStyle/>
        <a:p>
          <a:endParaRPr lang="en-US"/>
        </a:p>
      </dgm:t>
    </dgm:pt>
    <dgm:pt modelId="{5384CD61-885A-4CA6-9170-C3A570B9DF42}" type="pres">
      <dgm:prSet presAssocID="{EF237983-26C5-42BC-8F92-D80E80861DD4}" presName="linNode" presStyleCnt="0"/>
      <dgm:spPr/>
      <dgm:t>
        <a:bodyPr/>
        <a:lstStyle/>
        <a:p>
          <a:endParaRPr lang="en-US"/>
        </a:p>
      </dgm:t>
    </dgm:pt>
    <dgm:pt modelId="{0529C8B0-5318-4809-ADAF-E49555835491}" type="pres">
      <dgm:prSet presAssocID="{EF237983-26C5-42BC-8F92-D80E80861DD4}" presName="parentText" presStyleLbl="node1" presStyleIdx="3" presStyleCnt="4">
        <dgm:presLayoutVars>
          <dgm:chMax val="1"/>
          <dgm:bulletEnabled val="1"/>
        </dgm:presLayoutVars>
      </dgm:prSet>
      <dgm:spPr/>
      <dgm:t>
        <a:bodyPr/>
        <a:lstStyle/>
        <a:p>
          <a:endParaRPr lang="en-US"/>
        </a:p>
      </dgm:t>
    </dgm:pt>
    <dgm:pt modelId="{5B4BA351-0072-4F7F-BCF3-71644C2ED1C8}" type="pres">
      <dgm:prSet presAssocID="{EF237983-26C5-42BC-8F92-D80E80861DD4}" presName="descendantText" presStyleLbl="alignAccFollowNode1" presStyleIdx="3" presStyleCnt="4">
        <dgm:presLayoutVars>
          <dgm:bulletEnabled val="1"/>
        </dgm:presLayoutVars>
      </dgm:prSet>
      <dgm:spPr/>
      <dgm:t>
        <a:bodyPr/>
        <a:lstStyle/>
        <a:p>
          <a:endParaRPr lang="en-US"/>
        </a:p>
      </dgm:t>
    </dgm:pt>
  </dgm:ptLst>
  <dgm:cxnLst>
    <dgm:cxn modelId="{0B4812DD-79D8-443E-A9EF-C51D14A3C794}" type="presOf" srcId="{91CCA379-B2E5-491C-BCFB-288E17B1A862}" destId="{BA48CAB4-40B9-410C-AC29-8F13EC353B39}" srcOrd="0" destOrd="0" presId="urn:microsoft.com/office/officeart/2005/8/layout/vList5"/>
    <dgm:cxn modelId="{0DA60901-C1CF-444D-BA9B-C6D7745656C0}" srcId="{4DD5E0D8-4AEF-479D-A272-DF414DCAA809}" destId="{0E71CC3A-6969-46F5-BDC6-C47ACCDB01FB}" srcOrd="1" destOrd="0" parTransId="{62312F82-C5F6-438B-A86D-A33DFA8FE6E9}" sibTransId="{5D7A8B88-6C6D-4D97-86B0-FC7BDD084A6C}"/>
    <dgm:cxn modelId="{9CAAF5DD-431C-4AAB-9405-26CB31B9B830}" srcId="{29A055A7-29BC-4AFF-BBE6-C2B3CCE67BCA}" destId="{686A077A-A9B5-4140-A1EE-923717DE20E6}" srcOrd="0" destOrd="0" parTransId="{FF9FFF1C-C173-4080-9D84-135BEACF9333}" sibTransId="{6E246899-2522-4286-A6C9-F09907266FD4}"/>
    <dgm:cxn modelId="{4E6ADC77-EA7F-4C02-BF08-B9C280B414D7}" srcId="{91CCA379-B2E5-491C-BCFB-288E17B1A862}" destId="{8F83F15F-C9FE-4EF7-B315-B9BF46718D1F}" srcOrd="0" destOrd="0" parTransId="{EDFB39E4-957A-430E-BDC2-7FC344E46FA8}" sibTransId="{8F9387C3-8163-46C9-877E-9B0A88190E31}"/>
    <dgm:cxn modelId="{314D0AC7-D4D3-4981-9121-C78BBA5A8E89}" srcId="{DAF36A55-8DB8-445C-83E6-2069DD3C8868}" destId="{29A055A7-29BC-4AFF-BBE6-C2B3CCE67BCA}" srcOrd="0" destOrd="0" parTransId="{6114110D-0FC5-433A-98F3-D39458461BCA}" sibTransId="{011AC6D7-BD74-431A-B807-0708871BF32E}"/>
    <dgm:cxn modelId="{99C00BF2-A18F-4D3F-B469-3FB95E301950}" srcId="{EF237983-26C5-42BC-8F92-D80E80861DD4}" destId="{9887868E-CB3C-48AD-B7FC-A89032199ABD}" srcOrd="0" destOrd="0" parTransId="{9C1FB0E5-377D-4F82-BB8D-B71FD530D19B}" sibTransId="{5E64337D-591A-43E4-80DE-CA00BB9F9080}"/>
    <dgm:cxn modelId="{588DADB6-D529-4E9A-9919-F259BA402C40}" srcId="{29A055A7-29BC-4AFF-BBE6-C2B3CCE67BCA}" destId="{0B599E06-89C4-4D5D-9117-87678860B076}" srcOrd="1" destOrd="0" parTransId="{2649A225-0352-4955-8706-7A2E6FDF60B5}" sibTransId="{D6B4BC83-4037-4EF4-B1DC-7352C44E4660}"/>
    <dgm:cxn modelId="{20B396C1-4248-432D-AA4B-BC819D1933A7}" type="presOf" srcId="{3A00E644-B763-4F97-A8CB-3DFA3584BA91}" destId="{5B4BA351-0072-4F7F-BCF3-71644C2ED1C8}" srcOrd="0" destOrd="2" presId="urn:microsoft.com/office/officeart/2005/8/layout/vList5"/>
    <dgm:cxn modelId="{3BEB7BBC-569A-4913-91DA-63D476528A12}" srcId="{EF237983-26C5-42BC-8F92-D80E80861DD4}" destId="{89E5ADA2-0FC6-4D82-90E3-9A7ED3C21FE8}" srcOrd="1" destOrd="0" parTransId="{FD69BDB5-3110-47FB-8872-10B61B6B13B6}" sibTransId="{89F9ED71-2DB7-469F-8D76-5635E053E50A}"/>
    <dgm:cxn modelId="{53EA63BC-C87E-417D-A5FE-90F2929B4EB0}" type="presOf" srcId="{E2CDE59F-65FF-451B-A002-CCBA86A7E5F1}" destId="{F96217B6-9A2F-4A40-8284-D57B3746D31D}" srcOrd="0" destOrd="0" presId="urn:microsoft.com/office/officeart/2005/8/layout/vList5"/>
    <dgm:cxn modelId="{02AA47B2-1F0A-4758-A6B9-9792ECD5DA38}" srcId="{EF237983-26C5-42BC-8F92-D80E80861DD4}" destId="{3A00E644-B763-4F97-A8CB-3DFA3584BA91}" srcOrd="2" destOrd="0" parTransId="{F2F6E2A7-E6CF-40A7-88D8-8D8C3F6FD0F7}" sibTransId="{8D065A3D-5611-4B2F-9A40-909B61EDC303}"/>
    <dgm:cxn modelId="{9F285D66-244A-4749-83B4-F8606D9E63E4}" srcId="{4DD5E0D8-4AEF-479D-A272-DF414DCAA809}" destId="{E2CDE59F-65FF-451B-A002-CCBA86A7E5F1}" srcOrd="0" destOrd="0" parTransId="{8FFD1C0B-6181-498C-8D7B-B4D656D56676}" sibTransId="{C5CE654D-1836-4AA6-90C0-945A6FB1211C}"/>
    <dgm:cxn modelId="{D4464AF1-381D-427D-9B36-52ADAA921F5D}" srcId="{91CCA379-B2E5-491C-BCFB-288E17B1A862}" destId="{6F4472AB-D712-405E-B911-2817BCBE72E6}" srcOrd="1" destOrd="0" parTransId="{7D907AD7-A9F5-4D66-B5FC-129F1EC80F2E}" sibTransId="{68934B46-A217-4DAE-90CD-0445900A4BE6}"/>
    <dgm:cxn modelId="{4C66FCA6-D18B-4B53-8AA5-F4052C01B075}" type="presOf" srcId="{2B210A30-21C1-4326-ADBB-18A36630F87C}" destId="{F96217B6-9A2F-4A40-8284-D57B3746D31D}" srcOrd="0" destOrd="2" presId="urn:microsoft.com/office/officeart/2005/8/layout/vList5"/>
    <dgm:cxn modelId="{205E7448-1E2F-4293-AEE8-126F961C7ECF}" type="presOf" srcId="{29A055A7-29BC-4AFF-BBE6-C2B3CCE67BCA}" destId="{DF38D23C-C532-47DA-9A93-9695E4B68117}" srcOrd="0" destOrd="0" presId="urn:microsoft.com/office/officeart/2005/8/layout/vList5"/>
    <dgm:cxn modelId="{02FA7798-EA0D-4CC5-BEA7-275B271DE428}" type="presOf" srcId="{686A077A-A9B5-4140-A1EE-923717DE20E6}" destId="{CF672212-4B12-4523-BCFC-6B59693106A7}" srcOrd="0" destOrd="0" presId="urn:microsoft.com/office/officeart/2005/8/layout/vList5"/>
    <dgm:cxn modelId="{FA8D72E4-2BD8-4789-BDC3-892ADE5B1FB3}" type="presOf" srcId="{0E71CC3A-6969-46F5-BDC6-C47ACCDB01FB}" destId="{F96217B6-9A2F-4A40-8284-D57B3746D31D}" srcOrd="0" destOrd="1" presId="urn:microsoft.com/office/officeart/2005/8/layout/vList5"/>
    <dgm:cxn modelId="{108DBFCB-E3D3-451F-88EC-DFB4A45F7E49}" type="presOf" srcId="{0B599E06-89C4-4D5D-9117-87678860B076}" destId="{CF672212-4B12-4523-BCFC-6B59693106A7}" srcOrd="0" destOrd="1" presId="urn:microsoft.com/office/officeart/2005/8/layout/vList5"/>
    <dgm:cxn modelId="{8A0D697A-EB46-4606-A6EF-2B790B32F0C2}" srcId="{DAF36A55-8DB8-445C-83E6-2069DD3C8868}" destId="{91CCA379-B2E5-491C-BCFB-288E17B1A862}" srcOrd="2" destOrd="0" parTransId="{68216531-C700-44A7-9967-981E05412607}" sibTransId="{DAA535E2-0823-47FA-8A34-42BBD07950C3}"/>
    <dgm:cxn modelId="{A0911B67-E646-49D7-B6E7-A898BB7B0223}" srcId="{DAF36A55-8DB8-445C-83E6-2069DD3C8868}" destId="{EF237983-26C5-42BC-8F92-D80E80861DD4}" srcOrd="3" destOrd="0" parTransId="{C75E5C38-2F71-4FD8-8276-F800656A9CAD}" sibTransId="{5CC623E7-E551-41D6-8846-DFCBC4AE8C99}"/>
    <dgm:cxn modelId="{89093BBA-489C-475E-A8ED-2F26240E82E5}" type="presOf" srcId="{8E67C1AE-6E8A-4198-B311-6303425AF12E}" destId="{CF672212-4B12-4523-BCFC-6B59693106A7}" srcOrd="0" destOrd="2" presId="urn:microsoft.com/office/officeart/2005/8/layout/vList5"/>
    <dgm:cxn modelId="{50D54CA2-CE42-442A-856C-BB482670E587}" type="presOf" srcId="{89E5ADA2-0FC6-4D82-90E3-9A7ED3C21FE8}" destId="{5B4BA351-0072-4F7F-BCF3-71644C2ED1C8}" srcOrd="0" destOrd="1" presId="urn:microsoft.com/office/officeart/2005/8/layout/vList5"/>
    <dgm:cxn modelId="{22537525-34F8-4B6C-B241-1A217E377092}" type="presOf" srcId="{9887868E-CB3C-48AD-B7FC-A89032199ABD}" destId="{5B4BA351-0072-4F7F-BCF3-71644C2ED1C8}" srcOrd="0" destOrd="0" presId="urn:microsoft.com/office/officeart/2005/8/layout/vList5"/>
    <dgm:cxn modelId="{3D2D4A4F-C590-4C1D-A1CD-4B786A5262B7}" srcId="{4DD5E0D8-4AEF-479D-A272-DF414DCAA809}" destId="{2B210A30-21C1-4326-ADBB-18A36630F87C}" srcOrd="2" destOrd="0" parTransId="{6181A51B-FA36-4659-B9E7-42E10138713C}" sibTransId="{3B0AC491-0BC7-447F-933B-2CCEA30F0713}"/>
    <dgm:cxn modelId="{F7FEABB9-E98E-4ED6-9F92-74FB89C98F97}" srcId="{29A055A7-29BC-4AFF-BBE6-C2B3CCE67BCA}" destId="{8E67C1AE-6E8A-4198-B311-6303425AF12E}" srcOrd="2" destOrd="0" parTransId="{BFE6F4E4-20F1-43AE-87EE-40088BC1090A}" sibTransId="{1C345814-CDDB-40A1-8412-78BFDC2C4AC2}"/>
    <dgm:cxn modelId="{D789D514-7CD9-4638-8960-01A2CE199218}" type="presOf" srcId="{8F83F15F-C9FE-4EF7-B315-B9BF46718D1F}" destId="{65524F81-B171-4B6B-BE5C-F51EE4B656A7}" srcOrd="0" destOrd="0" presId="urn:microsoft.com/office/officeart/2005/8/layout/vList5"/>
    <dgm:cxn modelId="{1159D7D1-3782-4D9B-B313-C4C354FCCA4C}" type="presOf" srcId="{DAF36A55-8DB8-445C-83E6-2069DD3C8868}" destId="{7902C082-3E3A-4533-95CA-D84859DC89D5}" srcOrd="0" destOrd="0" presId="urn:microsoft.com/office/officeart/2005/8/layout/vList5"/>
    <dgm:cxn modelId="{EA84170A-71FF-4F37-9BC3-A1967612377A}" type="presOf" srcId="{4DD5E0D8-4AEF-479D-A272-DF414DCAA809}" destId="{0D954F9A-77C2-4FC4-9717-AE35DA084F75}" srcOrd="0" destOrd="0" presId="urn:microsoft.com/office/officeart/2005/8/layout/vList5"/>
    <dgm:cxn modelId="{2A64CF48-68A7-48B1-B4A2-28B5D759A0BF}" type="presOf" srcId="{6F4472AB-D712-405E-B911-2817BCBE72E6}" destId="{65524F81-B171-4B6B-BE5C-F51EE4B656A7}" srcOrd="0" destOrd="1" presId="urn:microsoft.com/office/officeart/2005/8/layout/vList5"/>
    <dgm:cxn modelId="{03212C1F-2E82-4645-B11B-A58E89632B24}" srcId="{DAF36A55-8DB8-445C-83E6-2069DD3C8868}" destId="{4DD5E0D8-4AEF-479D-A272-DF414DCAA809}" srcOrd="1" destOrd="0" parTransId="{668BF1D9-EA19-48FE-9B7C-A7DAD7004ED8}" sibTransId="{FD9AFD7D-7073-41FB-8E83-29CEA4E1335F}"/>
    <dgm:cxn modelId="{9F447634-B10C-4FA4-A620-5AB99F91BC9F}" type="presOf" srcId="{EF237983-26C5-42BC-8F92-D80E80861DD4}" destId="{0529C8B0-5318-4809-ADAF-E49555835491}" srcOrd="0" destOrd="0" presId="urn:microsoft.com/office/officeart/2005/8/layout/vList5"/>
    <dgm:cxn modelId="{0F1FFCA0-E336-4266-BD8B-AAE7EBBB0EE3}" type="presParOf" srcId="{7902C082-3E3A-4533-95CA-D84859DC89D5}" destId="{F3283E0F-E50E-4B70-AD7C-5DFB8D8F1097}" srcOrd="0" destOrd="0" presId="urn:microsoft.com/office/officeart/2005/8/layout/vList5"/>
    <dgm:cxn modelId="{F7C0DBC8-8A4A-4F73-B2A4-0D095D4BE317}" type="presParOf" srcId="{F3283E0F-E50E-4B70-AD7C-5DFB8D8F1097}" destId="{DF38D23C-C532-47DA-9A93-9695E4B68117}" srcOrd="0" destOrd="0" presId="urn:microsoft.com/office/officeart/2005/8/layout/vList5"/>
    <dgm:cxn modelId="{2E84A39A-085C-4966-B4B9-9ECE8B26CF1A}" type="presParOf" srcId="{F3283E0F-E50E-4B70-AD7C-5DFB8D8F1097}" destId="{CF672212-4B12-4523-BCFC-6B59693106A7}" srcOrd="1" destOrd="0" presId="urn:microsoft.com/office/officeart/2005/8/layout/vList5"/>
    <dgm:cxn modelId="{46D8F5DD-6C7C-40C2-B674-52B8622EB804}" type="presParOf" srcId="{7902C082-3E3A-4533-95CA-D84859DC89D5}" destId="{71FAEA77-BB6B-4CE7-B31A-0B2978096F0A}" srcOrd="1" destOrd="0" presId="urn:microsoft.com/office/officeart/2005/8/layout/vList5"/>
    <dgm:cxn modelId="{21DC103A-32AC-4E78-B0E2-E3E01F2D2AB3}" type="presParOf" srcId="{7902C082-3E3A-4533-95CA-D84859DC89D5}" destId="{8B582212-D704-4265-B6D8-35A2C0C67F16}" srcOrd="2" destOrd="0" presId="urn:microsoft.com/office/officeart/2005/8/layout/vList5"/>
    <dgm:cxn modelId="{A27B0387-4259-4022-845C-2F34E8CF1BE0}" type="presParOf" srcId="{8B582212-D704-4265-B6D8-35A2C0C67F16}" destId="{0D954F9A-77C2-4FC4-9717-AE35DA084F75}" srcOrd="0" destOrd="0" presId="urn:microsoft.com/office/officeart/2005/8/layout/vList5"/>
    <dgm:cxn modelId="{EAE79798-055E-4132-9385-998D3128132D}" type="presParOf" srcId="{8B582212-D704-4265-B6D8-35A2C0C67F16}" destId="{F96217B6-9A2F-4A40-8284-D57B3746D31D}" srcOrd="1" destOrd="0" presId="urn:microsoft.com/office/officeart/2005/8/layout/vList5"/>
    <dgm:cxn modelId="{A483E888-A611-4117-A730-3DD2E74893CC}" type="presParOf" srcId="{7902C082-3E3A-4533-95CA-D84859DC89D5}" destId="{59BB10AA-9803-472F-84FB-125C37833941}" srcOrd="3" destOrd="0" presId="urn:microsoft.com/office/officeart/2005/8/layout/vList5"/>
    <dgm:cxn modelId="{D2FA9190-D283-4A18-AAC0-3E305DE157EC}" type="presParOf" srcId="{7902C082-3E3A-4533-95CA-D84859DC89D5}" destId="{9661E2A9-2BDC-4066-B242-C5CE291E8649}" srcOrd="4" destOrd="0" presId="urn:microsoft.com/office/officeart/2005/8/layout/vList5"/>
    <dgm:cxn modelId="{4B86CE3E-DFF8-45D5-9F83-61301E4F3F46}" type="presParOf" srcId="{9661E2A9-2BDC-4066-B242-C5CE291E8649}" destId="{BA48CAB4-40B9-410C-AC29-8F13EC353B39}" srcOrd="0" destOrd="0" presId="urn:microsoft.com/office/officeart/2005/8/layout/vList5"/>
    <dgm:cxn modelId="{35DCC1AF-2042-47DE-B541-ACB23AA49312}" type="presParOf" srcId="{9661E2A9-2BDC-4066-B242-C5CE291E8649}" destId="{65524F81-B171-4B6B-BE5C-F51EE4B656A7}" srcOrd="1" destOrd="0" presId="urn:microsoft.com/office/officeart/2005/8/layout/vList5"/>
    <dgm:cxn modelId="{B949051D-2248-461B-8423-6B955B234AFF}" type="presParOf" srcId="{7902C082-3E3A-4533-95CA-D84859DC89D5}" destId="{7756C87C-21C4-44C8-9DEA-6AA80C4EA54A}" srcOrd="5" destOrd="0" presId="urn:microsoft.com/office/officeart/2005/8/layout/vList5"/>
    <dgm:cxn modelId="{40EDF194-12AC-4753-966D-39CA15F652D1}" type="presParOf" srcId="{7902C082-3E3A-4533-95CA-D84859DC89D5}" destId="{5384CD61-885A-4CA6-9170-C3A570B9DF42}" srcOrd="6" destOrd="0" presId="urn:microsoft.com/office/officeart/2005/8/layout/vList5"/>
    <dgm:cxn modelId="{CB5354BC-5AEF-406D-A0EE-771B3CAECFB3}" type="presParOf" srcId="{5384CD61-885A-4CA6-9170-C3A570B9DF42}" destId="{0529C8B0-5318-4809-ADAF-E49555835491}" srcOrd="0" destOrd="0" presId="urn:microsoft.com/office/officeart/2005/8/layout/vList5"/>
    <dgm:cxn modelId="{010A7379-6FC7-45DD-9E66-7A56F7DDA3C8}" type="presParOf" srcId="{5384CD61-885A-4CA6-9170-C3A570B9DF42}" destId="{5B4BA351-0072-4F7F-BCF3-71644C2ED1C8}"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AD6FC27-B9CA-4BE5-834A-82475C1C935E}" type="doc">
      <dgm:prSet loTypeId="urn:microsoft.com/office/officeart/2005/8/layout/equation2" loCatId="process" qsTypeId="urn:microsoft.com/office/officeart/2005/8/quickstyle/simple1" qsCatId="simple" csTypeId="urn:microsoft.com/office/officeart/2005/8/colors/accent1_2" csCatId="accent1" phldr="1"/>
      <dgm:spPr/>
    </dgm:pt>
    <dgm:pt modelId="{69CF2562-5E4C-4672-82B8-3E4B3D371BCA}">
      <dgm:prSet phldrT="[Text]"/>
      <dgm:spPr/>
      <dgm:t>
        <a:bodyPr/>
        <a:lstStyle/>
        <a:p>
          <a:r>
            <a:rPr lang="en-US" dirty="0" smtClean="0">
              <a:solidFill>
                <a:schemeClr val="tx1">
                  <a:lumMod val="10000"/>
                </a:schemeClr>
              </a:solidFill>
            </a:rPr>
            <a:t>User1</a:t>
          </a:r>
          <a:endParaRPr lang="en-US" dirty="0">
            <a:solidFill>
              <a:schemeClr val="tx1">
                <a:lumMod val="10000"/>
              </a:schemeClr>
            </a:solidFill>
          </a:endParaRPr>
        </a:p>
      </dgm:t>
    </dgm:pt>
    <dgm:pt modelId="{9C9A4F31-0C64-47D4-9907-F2DA86C82447}" type="parTrans" cxnId="{74385E2C-D7E5-4D31-BFA7-68C12254E00A}">
      <dgm:prSet/>
      <dgm:spPr/>
      <dgm:t>
        <a:bodyPr/>
        <a:lstStyle/>
        <a:p>
          <a:endParaRPr lang="en-US"/>
        </a:p>
      </dgm:t>
    </dgm:pt>
    <dgm:pt modelId="{D8CCE537-18D1-4B28-A149-80457230DFDC}" type="sibTrans" cxnId="{74385E2C-D7E5-4D31-BFA7-68C12254E00A}">
      <dgm:prSet/>
      <dgm:spPr/>
      <dgm:t>
        <a:bodyPr/>
        <a:lstStyle/>
        <a:p>
          <a:endParaRPr lang="en-US"/>
        </a:p>
      </dgm:t>
    </dgm:pt>
    <dgm:pt modelId="{C0454DDB-F636-406F-89A2-CC74783B7DBA}">
      <dgm:prSet phldrT="[Text]"/>
      <dgm:spPr/>
      <dgm:t>
        <a:bodyPr/>
        <a:lstStyle/>
        <a:p>
          <a:r>
            <a:rPr lang="en-US" dirty="0" smtClean="0">
              <a:solidFill>
                <a:schemeClr val="tx1">
                  <a:lumMod val="10000"/>
                </a:schemeClr>
              </a:solidFill>
            </a:rPr>
            <a:t>User2</a:t>
          </a:r>
          <a:endParaRPr lang="en-US" dirty="0">
            <a:solidFill>
              <a:schemeClr val="tx1">
                <a:lumMod val="10000"/>
              </a:schemeClr>
            </a:solidFill>
          </a:endParaRPr>
        </a:p>
      </dgm:t>
    </dgm:pt>
    <dgm:pt modelId="{C5178DE2-23C9-49CC-B5B7-DA511FA0DD23}" type="parTrans" cxnId="{CC1033A5-6D6D-4A4C-89A5-86EEC040F2CD}">
      <dgm:prSet/>
      <dgm:spPr/>
      <dgm:t>
        <a:bodyPr/>
        <a:lstStyle/>
        <a:p>
          <a:endParaRPr lang="en-US"/>
        </a:p>
      </dgm:t>
    </dgm:pt>
    <dgm:pt modelId="{2C60A928-3ACD-464C-991F-5A9AE9A1E462}" type="sibTrans" cxnId="{CC1033A5-6D6D-4A4C-89A5-86EEC040F2CD}">
      <dgm:prSet/>
      <dgm:spPr/>
      <dgm:t>
        <a:bodyPr/>
        <a:lstStyle/>
        <a:p>
          <a:endParaRPr lang="en-US"/>
        </a:p>
      </dgm:t>
    </dgm:pt>
    <dgm:pt modelId="{4F3CDF2B-A0A6-4887-9AC5-E213C9774CE7}">
      <dgm:prSet phldrT="[Text]"/>
      <dgm:spPr/>
      <dgm:t>
        <a:bodyPr/>
        <a:lstStyle/>
        <a:p>
          <a:r>
            <a:rPr lang="en-US" dirty="0" smtClean="0">
              <a:solidFill>
                <a:schemeClr val="tx1">
                  <a:lumMod val="10000"/>
                </a:schemeClr>
              </a:solidFill>
            </a:rPr>
            <a:t>Role Group</a:t>
          </a:r>
          <a:endParaRPr lang="en-US" dirty="0">
            <a:solidFill>
              <a:schemeClr val="tx1">
                <a:lumMod val="10000"/>
              </a:schemeClr>
            </a:solidFill>
          </a:endParaRPr>
        </a:p>
      </dgm:t>
    </dgm:pt>
    <dgm:pt modelId="{8E36A0B5-7866-42AF-AABE-F41CE98D3B2E}" type="parTrans" cxnId="{9B9E1CFB-569D-4E29-87D9-814864418977}">
      <dgm:prSet/>
      <dgm:spPr/>
      <dgm:t>
        <a:bodyPr/>
        <a:lstStyle/>
        <a:p>
          <a:endParaRPr lang="en-US"/>
        </a:p>
      </dgm:t>
    </dgm:pt>
    <dgm:pt modelId="{9793394F-A951-4E5F-A288-E779678A7BDE}" type="sibTrans" cxnId="{9B9E1CFB-569D-4E29-87D9-814864418977}">
      <dgm:prSet/>
      <dgm:spPr/>
      <dgm:t>
        <a:bodyPr/>
        <a:lstStyle/>
        <a:p>
          <a:endParaRPr lang="en-US"/>
        </a:p>
      </dgm:t>
    </dgm:pt>
    <dgm:pt modelId="{90041167-A7DD-4949-B1F6-DD4ED1A1DACB}" type="pres">
      <dgm:prSet presAssocID="{AAD6FC27-B9CA-4BE5-834A-82475C1C935E}" presName="Name0" presStyleCnt="0">
        <dgm:presLayoutVars>
          <dgm:dir/>
          <dgm:resizeHandles val="exact"/>
        </dgm:presLayoutVars>
      </dgm:prSet>
      <dgm:spPr/>
    </dgm:pt>
    <dgm:pt modelId="{89F82B68-C768-4C3B-8E74-6E75E8DE1675}" type="pres">
      <dgm:prSet presAssocID="{AAD6FC27-B9CA-4BE5-834A-82475C1C935E}" presName="vNodes" presStyleCnt="0"/>
      <dgm:spPr/>
    </dgm:pt>
    <dgm:pt modelId="{679FE454-D71F-4A42-AFCC-2A4ED33283EC}" type="pres">
      <dgm:prSet presAssocID="{69CF2562-5E4C-4672-82B8-3E4B3D371BCA}" presName="node" presStyleLbl="node1" presStyleIdx="0" presStyleCnt="3">
        <dgm:presLayoutVars>
          <dgm:bulletEnabled val="1"/>
        </dgm:presLayoutVars>
      </dgm:prSet>
      <dgm:spPr/>
      <dgm:t>
        <a:bodyPr/>
        <a:lstStyle/>
        <a:p>
          <a:endParaRPr lang="en-US"/>
        </a:p>
      </dgm:t>
    </dgm:pt>
    <dgm:pt modelId="{9A200703-FCA0-4391-BAD0-3612A2EE7587}" type="pres">
      <dgm:prSet presAssocID="{D8CCE537-18D1-4B28-A149-80457230DFDC}" presName="spacerT" presStyleCnt="0"/>
      <dgm:spPr/>
    </dgm:pt>
    <dgm:pt modelId="{DB241601-4A55-41EB-9DE8-9524BEF20372}" type="pres">
      <dgm:prSet presAssocID="{D8CCE537-18D1-4B28-A149-80457230DFDC}" presName="sibTrans" presStyleLbl="sibTrans2D1" presStyleIdx="0" presStyleCnt="2"/>
      <dgm:spPr/>
      <dgm:t>
        <a:bodyPr/>
        <a:lstStyle/>
        <a:p>
          <a:endParaRPr lang="en-US"/>
        </a:p>
      </dgm:t>
    </dgm:pt>
    <dgm:pt modelId="{BF362EE7-FCA0-433C-8028-F8F16CFA1EFA}" type="pres">
      <dgm:prSet presAssocID="{D8CCE537-18D1-4B28-A149-80457230DFDC}" presName="spacerB" presStyleCnt="0"/>
      <dgm:spPr/>
    </dgm:pt>
    <dgm:pt modelId="{04C6436A-0577-42AE-8A16-BD24F3F58908}" type="pres">
      <dgm:prSet presAssocID="{C0454DDB-F636-406F-89A2-CC74783B7DBA}" presName="node" presStyleLbl="node1" presStyleIdx="1" presStyleCnt="3">
        <dgm:presLayoutVars>
          <dgm:bulletEnabled val="1"/>
        </dgm:presLayoutVars>
      </dgm:prSet>
      <dgm:spPr/>
      <dgm:t>
        <a:bodyPr/>
        <a:lstStyle/>
        <a:p>
          <a:endParaRPr lang="en-US"/>
        </a:p>
      </dgm:t>
    </dgm:pt>
    <dgm:pt modelId="{B8D3FAD3-1C8F-4CBB-A282-B5AF9B803834}" type="pres">
      <dgm:prSet presAssocID="{AAD6FC27-B9CA-4BE5-834A-82475C1C935E}" presName="sibTransLast" presStyleLbl="sibTrans2D1" presStyleIdx="1" presStyleCnt="2"/>
      <dgm:spPr/>
      <dgm:t>
        <a:bodyPr/>
        <a:lstStyle/>
        <a:p>
          <a:endParaRPr lang="en-US"/>
        </a:p>
      </dgm:t>
    </dgm:pt>
    <dgm:pt modelId="{2BD78085-C808-42BB-998F-6DD266E64E94}" type="pres">
      <dgm:prSet presAssocID="{AAD6FC27-B9CA-4BE5-834A-82475C1C935E}" presName="connectorText" presStyleLbl="sibTrans2D1" presStyleIdx="1" presStyleCnt="2"/>
      <dgm:spPr/>
      <dgm:t>
        <a:bodyPr/>
        <a:lstStyle/>
        <a:p>
          <a:endParaRPr lang="en-US"/>
        </a:p>
      </dgm:t>
    </dgm:pt>
    <dgm:pt modelId="{AA66DC39-F44C-42A0-B45E-C0A2AE4CE563}" type="pres">
      <dgm:prSet presAssocID="{AAD6FC27-B9CA-4BE5-834A-82475C1C935E}" presName="lastNode" presStyleLbl="node1" presStyleIdx="2" presStyleCnt="3">
        <dgm:presLayoutVars>
          <dgm:bulletEnabled val="1"/>
        </dgm:presLayoutVars>
      </dgm:prSet>
      <dgm:spPr/>
      <dgm:t>
        <a:bodyPr/>
        <a:lstStyle/>
        <a:p>
          <a:endParaRPr lang="en-US"/>
        </a:p>
      </dgm:t>
    </dgm:pt>
  </dgm:ptLst>
  <dgm:cxnLst>
    <dgm:cxn modelId="{CC1033A5-6D6D-4A4C-89A5-86EEC040F2CD}" srcId="{AAD6FC27-B9CA-4BE5-834A-82475C1C935E}" destId="{C0454DDB-F636-406F-89A2-CC74783B7DBA}" srcOrd="1" destOrd="0" parTransId="{C5178DE2-23C9-49CC-B5B7-DA511FA0DD23}" sibTransId="{2C60A928-3ACD-464C-991F-5A9AE9A1E462}"/>
    <dgm:cxn modelId="{7D0CAF39-134B-4210-9889-84D54257ED74}" type="presOf" srcId="{D8CCE537-18D1-4B28-A149-80457230DFDC}" destId="{DB241601-4A55-41EB-9DE8-9524BEF20372}" srcOrd="0" destOrd="0" presId="urn:microsoft.com/office/officeart/2005/8/layout/equation2"/>
    <dgm:cxn modelId="{55786845-8175-446F-86B4-3EADE13C33EA}" type="presOf" srcId="{AAD6FC27-B9CA-4BE5-834A-82475C1C935E}" destId="{90041167-A7DD-4949-B1F6-DD4ED1A1DACB}" srcOrd="0" destOrd="0" presId="urn:microsoft.com/office/officeart/2005/8/layout/equation2"/>
    <dgm:cxn modelId="{D092C2BD-577F-49E2-B268-F364A15B7813}" type="presOf" srcId="{C0454DDB-F636-406F-89A2-CC74783B7DBA}" destId="{04C6436A-0577-42AE-8A16-BD24F3F58908}" srcOrd="0" destOrd="0" presId="urn:microsoft.com/office/officeart/2005/8/layout/equation2"/>
    <dgm:cxn modelId="{74385E2C-D7E5-4D31-BFA7-68C12254E00A}" srcId="{AAD6FC27-B9CA-4BE5-834A-82475C1C935E}" destId="{69CF2562-5E4C-4672-82B8-3E4B3D371BCA}" srcOrd="0" destOrd="0" parTransId="{9C9A4F31-0C64-47D4-9907-F2DA86C82447}" sibTransId="{D8CCE537-18D1-4B28-A149-80457230DFDC}"/>
    <dgm:cxn modelId="{3D3A0644-9013-45ED-B8D5-20A2A39D3D05}" type="presOf" srcId="{2C60A928-3ACD-464C-991F-5A9AE9A1E462}" destId="{2BD78085-C808-42BB-998F-6DD266E64E94}" srcOrd="1" destOrd="0" presId="urn:microsoft.com/office/officeart/2005/8/layout/equation2"/>
    <dgm:cxn modelId="{9B9E1CFB-569D-4E29-87D9-814864418977}" srcId="{AAD6FC27-B9CA-4BE5-834A-82475C1C935E}" destId="{4F3CDF2B-A0A6-4887-9AC5-E213C9774CE7}" srcOrd="2" destOrd="0" parTransId="{8E36A0B5-7866-42AF-AABE-F41CE98D3B2E}" sibTransId="{9793394F-A951-4E5F-A288-E779678A7BDE}"/>
    <dgm:cxn modelId="{5D72784E-7BAB-45D8-A0CD-22C01B831EDD}" type="presOf" srcId="{69CF2562-5E4C-4672-82B8-3E4B3D371BCA}" destId="{679FE454-D71F-4A42-AFCC-2A4ED33283EC}" srcOrd="0" destOrd="0" presId="urn:microsoft.com/office/officeart/2005/8/layout/equation2"/>
    <dgm:cxn modelId="{70770723-025C-4C9B-8954-3EE9D2C8ED1D}" type="presOf" srcId="{4F3CDF2B-A0A6-4887-9AC5-E213C9774CE7}" destId="{AA66DC39-F44C-42A0-B45E-C0A2AE4CE563}" srcOrd="0" destOrd="0" presId="urn:microsoft.com/office/officeart/2005/8/layout/equation2"/>
    <dgm:cxn modelId="{9CB9B2D7-9DA7-4C68-B867-BAECB9F811BB}" type="presOf" srcId="{2C60A928-3ACD-464C-991F-5A9AE9A1E462}" destId="{B8D3FAD3-1C8F-4CBB-A282-B5AF9B803834}" srcOrd="0" destOrd="0" presId="urn:microsoft.com/office/officeart/2005/8/layout/equation2"/>
    <dgm:cxn modelId="{FC537DA9-97B7-415C-9B04-F3DB1DB1F7CC}" type="presParOf" srcId="{90041167-A7DD-4949-B1F6-DD4ED1A1DACB}" destId="{89F82B68-C768-4C3B-8E74-6E75E8DE1675}" srcOrd="0" destOrd="0" presId="urn:microsoft.com/office/officeart/2005/8/layout/equation2"/>
    <dgm:cxn modelId="{48D5BB46-3E73-4DBD-BCFD-B02A8FA4AB7F}" type="presParOf" srcId="{89F82B68-C768-4C3B-8E74-6E75E8DE1675}" destId="{679FE454-D71F-4A42-AFCC-2A4ED33283EC}" srcOrd="0" destOrd="0" presId="urn:microsoft.com/office/officeart/2005/8/layout/equation2"/>
    <dgm:cxn modelId="{0AB19E2A-62C5-4259-A83B-E3A2841EFD25}" type="presParOf" srcId="{89F82B68-C768-4C3B-8E74-6E75E8DE1675}" destId="{9A200703-FCA0-4391-BAD0-3612A2EE7587}" srcOrd="1" destOrd="0" presId="urn:microsoft.com/office/officeart/2005/8/layout/equation2"/>
    <dgm:cxn modelId="{5A328E58-141C-4648-83FA-BC6F0D166DE2}" type="presParOf" srcId="{89F82B68-C768-4C3B-8E74-6E75E8DE1675}" destId="{DB241601-4A55-41EB-9DE8-9524BEF20372}" srcOrd="2" destOrd="0" presId="urn:microsoft.com/office/officeart/2005/8/layout/equation2"/>
    <dgm:cxn modelId="{9A30A561-979E-4C4C-B855-BD9E59C72C4A}" type="presParOf" srcId="{89F82B68-C768-4C3B-8E74-6E75E8DE1675}" destId="{BF362EE7-FCA0-433C-8028-F8F16CFA1EFA}" srcOrd="3" destOrd="0" presId="urn:microsoft.com/office/officeart/2005/8/layout/equation2"/>
    <dgm:cxn modelId="{80430BBB-FC03-4FEB-B00C-30C606778E22}" type="presParOf" srcId="{89F82B68-C768-4C3B-8E74-6E75E8DE1675}" destId="{04C6436A-0577-42AE-8A16-BD24F3F58908}" srcOrd="4" destOrd="0" presId="urn:microsoft.com/office/officeart/2005/8/layout/equation2"/>
    <dgm:cxn modelId="{AF2808F8-5A42-4CEA-BCA3-6125BE8D1229}" type="presParOf" srcId="{90041167-A7DD-4949-B1F6-DD4ED1A1DACB}" destId="{B8D3FAD3-1C8F-4CBB-A282-B5AF9B803834}" srcOrd="1" destOrd="0" presId="urn:microsoft.com/office/officeart/2005/8/layout/equation2"/>
    <dgm:cxn modelId="{4785EB7E-7BFD-4761-B983-F8F6573E7356}" type="presParOf" srcId="{B8D3FAD3-1C8F-4CBB-A282-B5AF9B803834}" destId="{2BD78085-C808-42BB-998F-6DD266E64E94}" srcOrd="0" destOrd="0" presId="urn:microsoft.com/office/officeart/2005/8/layout/equation2"/>
    <dgm:cxn modelId="{137CF49B-2966-4599-9BEA-4080D5CC2262}" type="presParOf" srcId="{90041167-A7DD-4949-B1F6-DD4ED1A1DACB}" destId="{AA66DC39-F44C-42A0-B45E-C0A2AE4CE563}" srcOrd="2" destOrd="0" presId="urn:microsoft.com/office/officeart/2005/8/layout/equati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3761F-B07A-40CA-877D-65819FC2174D}">
      <dsp:nvSpPr>
        <dsp:cNvPr id="0" name=""/>
        <dsp:cNvSpPr/>
      </dsp:nvSpPr>
      <dsp:spPr>
        <a:xfrm rot="10800000">
          <a:off x="1699851" y="873"/>
          <a:ext cx="5472684" cy="1285573"/>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6902" tIns="224790" rIns="419608" bIns="224790" numCol="1" spcCol="1270" anchor="ctr" anchorCtr="0">
          <a:noAutofit/>
        </a:bodyPr>
        <a:lstStyle/>
        <a:p>
          <a:pPr lvl="0" algn="ctr" defTabSz="2622550">
            <a:lnSpc>
              <a:spcPct val="90000"/>
            </a:lnSpc>
            <a:spcBef>
              <a:spcPct val="0"/>
            </a:spcBef>
            <a:spcAft>
              <a:spcPct val="35000"/>
            </a:spcAft>
          </a:pPr>
          <a:r>
            <a:rPr lang="en-US" sz="5900" kern="1200" dirty="0" smtClean="0">
              <a:solidFill>
                <a:srgbClr val="002060"/>
              </a:solidFill>
            </a:rPr>
            <a:t>Web</a:t>
          </a:r>
          <a:endParaRPr lang="en-US" sz="5900" kern="1200" dirty="0">
            <a:solidFill>
              <a:srgbClr val="002060"/>
            </a:solidFill>
          </a:endParaRPr>
        </a:p>
      </dsp:txBody>
      <dsp:txXfrm rot="10800000">
        <a:off x="2021244" y="873"/>
        <a:ext cx="5151291" cy="1285573"/>
      </dsp:txXfrm>
    </dsp:sp>
    <dsp:sp modelId="{D2ADBD90-D155-475E-A24B-43326B27E1A3}">
      <dsp:nvSpPr>
        <dsp:cNvPr id="0" name=""/>
        <dsp:cNvSpPr/>
      </dsp:nvSpPr>
      <dsp:spPr>
        <a:xfrm>
          <a:off x="1057064" y="873"/>
          <a:ext cx="1285573" cy="1285573"/>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426DBCA-09C6-4CF4-9438-0C7B754B36C1}">
      <dsp:nvSpPr>
        <dsp:cNvPr id="0" name=""/>
        <dsp:cNvSpPr/>
      </dsp:nvSpPr>
      <dsp:spPr>
        <a:xfrm rot="10800000">
          <a:off x="1699851" y="1670200"/>
          <a:ext cx="5472684" cy="1285573"/>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6902" tIns="224790" rIns="419608" bIns="224790" numCol="1" spcCol="1270" anchor="ctr" anchorCtr="0">
          <a:noAutofit/>
        </a:bodyPr>
        <a:lstStyle/>
        <a:p>
          <a:pPr lvl="0" algn="ctr" defTabSz="2622550">
            <a:lnSpc>
              <a:spcPct val="90000"/>
            </a:lnSpc>
            <a:spcBef>
              <a:spcPct val="0"/>
            </a:spcBef>
            <a:spcAft>
              <a:spcPct val="35000"/>
            </a:spcAft>
          </a:pPr>
          <a:r>
            <a:rPr lang="en-US" sz="5900" kern="1200" dirty="0" smtClean="0">
              <a:solidFill>
                <a:srgbClr val="002060"/>
              </a:solidFill>
            </a:rPr>
            <a:t>Service Apps</a:t>
          </a:r>
          <a:endParaRPr lang="en-US" sz="5900" kern="1200" dirty="0">
            <a:solidFill>
              <a:srgbClr val="002060"/>
            </a:solidFill>
          </a:endParaRPr>
        </a:p>
      </dsp:txBody>
      <dsp:txXfrm rot="10800000">
        <a:off x="2021244" y="1670200"/>
        <a:ext cx="5151291" cy="1285573"/>
      </dsp:txXfrm>
    </dsp:sp>
    <dsp:sp modelId="{B21566B9-B92A-437A-9EA6-486E8A4546E4}">
      <dsp:nvSpPr>
        <dsp:cNvPr id="0" name=""/>
        <dsp:cNvSpPr/>
      </dsp:nvSpPr>
      <dsp:spPr>
        <a:xfrm>
          <a:off x="1057064" y="1670200"/>
          <a:ext cx="1285573" cy="1285573"/>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071E81C-26B8-4F10-9D95-7419836B6665}">
      <dsp:nvSpPr>
        <dsp:cNvPr id="0" name=""/>
        <dsp:cNvSpPr/>
      </dsp:nvSpPr>
      <dsp:spPr>
        <a:xfrm rot="10800000">
          <a:off x="1699851" y="3339527"/>
          <a:ext cx="5472684" cy="1285573"/>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6902" tIns="224790" rIns="419608" bIns="224790" numCol="1" spcCol="1270" anchor="ctr" anchorCtr="0">
          <a:noAutofit/>
        </a:bodyPr>
        <a:lstStyle/>
        <a:p>
          <a:pPr lvl="0" algn="ctr" defTabSz="2622550">
            <a:lnSpc>
              <a:spcPct val="90000"/>
            </a:lnSpc>
            <a:spcBef>
              <a:spcPct val="0"/>
            </a:spcBef>
            <a:spcAft>
              <a:spcPct val="35000"/>
            </a:spcAft>
          </a:pPr>
          <a:r>
            <a:rPr lang="en-US" sz="5900" kern="1200" dirty="0" smtClean="0">
              <a:solidFill>
                <a:srgbClr val="002060"/>
              </a:solidFill>
            </a:rPr>
            <a:t>Data</a:t>
          </a:r>
          <a:endParaRPr lang="en-US" sz="5900" kern="1200" dirty="0">
            <a:solidFill>
              <a:srgbClr val="002060"/>
            </a:solidFill>
          </a:endParaRPr>
        </a:p>
      </dsp:txBody>
      <dsp:txXfrm rot="10800000">
        <a:off x="2021244" y="3339527"/>
        <a:ext cx="5151291" cy="1285573"/>
      </dsp:txXfrm>
    </dsp:sp>
    <dsp:sp modelId="{B8174565-1579-4E5C-9410-191929E9AF74}">
      <dsp:nvSpPr>
        <dsp:cNvPr id="0" name=""/>
        <dsp:cNvSpPr/>
      </dsp:nvSpPr>
      <dsp:spPr>
        <a:xfrm>
          <a:off x="1057064" y="3339527"/>
          <a:ext cx="1285573" cy="1285573"/>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672212-4B12-4523-BCFC-6B59693106A7}">
      <dsp:nvSpPr>
        <dsp:cNvPr id="0" name=""/>
        <dsp:cNvSpPr/>
      </dsp:nvSpPr>
      <dsp:spPr>
        <a:xfrm rot="5400000">
          <a:off x="4999254" y="-1884277"/>
          <a:ext cx="1193746" cy="5266944"/>
        </a:xfrm>
        <a:prstGeom prst="round2SameRect">
          <a:avLst/>
        </a:prstGeom>
        <a:solidFill>
          <a:schemeClr val="accent1">
            <a:alpha val="90000"/>
            <a:tint val="40000"/>
            <a:hueOff val="0"/>
            <a:satOff val="0"/>
            <a:lumOff val="0"/>
            <a:alphaOff val="0"/>
          </a:schemeClr>
        </a:solidFill>
        <a:ln>
          <a:noFill/>
        </a:ln>
        <a:effectLst>
          <a:outerShdw blurRad="40000" dist="23000" dir="5400000" rotWithShape="0">
            <a:srgbClr val="000000">
              <a:alpha val="35000"/>
            </a:srgbClr>
          </a:outerShdw>
        </a:effectLst>
        <a:sp3d prstMaterial="plastic">
          <a:bevelT w="25400" h="25400"/>
          <a:bevelB w="25400" h="25400"/>
        </a:sp3d>
      </dsp:spPr>
      <dsp:style>
        <a:lnRef idx="0">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solidFill>
                <a:schemeClr val="tx1">
                  <a:lumMod val="10000"/>
                </a:schemeClr>
              </a:solidFill>
            </a:rPr>
            <a:t>Dedicated hosts for SharePoint Virtual Guests</a:t>
          </a:r>
          <a:endParaRPr lang="en-US" sz="1800" kern="1200" dirty="0">
            <a:solidFill>
              <a:schemeClr val="tx1">
                <a:lumMod val="10000"/>
              </a:schemeClr>
            </a:solidFill>
          </a:endParaRPr>
        </a:p>
        <a:p>
          <a:pPr marL="171450" lvl="1" indent="-171450" algn="l" defTabSz="800100">
            <a:lnSpc>
              <a:spcPct val="90000"/>
            </a:lnSpc>
            <a:spcBef>
              <a:spcPct val="0"/>
            </a:spcBef>
            <a:spcAft>
              <a:spcPct val="15000"/>
            </a:spcAft>
            <a:buChar char="••"/>
          </a:pPr>
          <a:r>
            <a:rPr lang="en-US" sz="1800" kern="1200" dirty="0" smtClean="0">
              <a:solidFill>
                <a:schemeClr val="tx1">
                  <a:lumMod val="10000"/>
                </a:schemeClr>
              </a:solidFill>
            </a:rPr>
            <a:t>No Software on Host OS! (Except A/V or Backup)</a:t>
          </a:r>
          <a:endParaRPr lang="en-US" sz="1800" kern="1200" dirty="0">
            <a:solidFill>
              <a:schemeClr val="tx1">
                <a:lumMod val="10000"/>
              </a:schemeClr>
            </a:solidFill>
          </a:endParaRPr>
        </a:p>
        <a:p>
          <a:pPr marL="171450" lvl="1" indent="-171450" algn="l" defTabSz="800100">
            <a:lnSpc>
              <a:spcPct val="90000"/>
            </a:lnSpc>
            <a:spcBef>
              <a:spcPct val="0"/>
            </a:spcBef>
            <a:spcAft>
              <a:spcPct val="15000"/>
            </a:spcAft>
            <a:buChar char="••"/>
          </a:pPr>
          <a:r>
            <a:rPr lang="en-US" sz="1800" kern="1200" dirty="0" smtClean="0">
              <a:solidFill>
                <a:schemeClr val="tx1">
                  <a:lumMod val="10000"/>
                </a:schemeClr>
              </a:solidFill>
            </a:rPr>
            <a:t>Don’t </a:t>
          </a:r>
          <a:r>
            <a:rPr lang="en-US" sz="1800" kern="1200" dirty="0" err="1" smtClean="0">
              <a:solidFill>
                <a:schemeClr val="tx1">
                  <a:lumMod val="10000"/>
                </a:schemeClr>
              </a:solidFill>
            </a:rPr>
            <a:t>overallocate</a:t>
          </a:r>
          <a:r>
            <a:rPr lang="en-US" sz="1800" kern="1200" dirty="0" smtClean="0">
              <a:solidFill>
                <a:schemeClr val="tx1">
                  <a:lumMod val="10000"/>
                </a:schemeClr>
              </a:solidFill>
            </a:rPr>
            <a:t> memory (ballooning) or Processor (2:1 ratio max)</a:t>
          </a:r>
          <a:endParaRPr lang="en-US" sz="1800" kern="1200" dirty="0">
            <a:solidFill>
              <a:schemeClr val="tx1">
                <a:lumMod val="10000"/>
              </a:schemeClr>
            </a:solidFill>
          </a:endParaRPr>
        </a:p>
      </dsp:txBody>
      <dsp:txXfrm rot="-5400000">
        <a:off x="2962655" y="210596"/>
        <a:ext cx="5208670" cy="1077198"/>
      </dsp:txXfrm>
    </dsp:sp>
    <dsp:sp modelId="{DF38D23C-C532-47DA-9A93-9695E4B68117}">
      <dsp:nvSpPr>
        <dsp:cNvPr id="0" name=""/>
        <dsp:cNvSpPr/>
      </dsp:nvSpPr>
      <dsp:spPr>
        <a:xfrm>
          <a:off x="0" y="3102"/>
          <a:ext cx="2962656" cy="1492183"/>
        </a:xfrm>
        <a:prstGeom prst="round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60020" tIns="80010" rIns="160020" bIns="80010" numCol="1" spcCol="1270" anchor="ctr" anchorCtr="0">
          <a:noAutofit/>
        </a:bodyPr>
        <a:lstStyle/>
        <a:p>
          <a:pPr lvl="0" algn="ctr" defTabSz="1866900">
            <a:lnSpc>
              <a:spcPct val="90000"/>
            </a:lnSpc>
            <a:spcBef>
              <a:spcPct val="0"/>
            </a:spcBef>
            <a:spcAft>
              <a:spcPct val="35000"/>
            </a:spcAft>
          </a:pPr>
          <a:r>
            <a:rPr lang="en-US" sz="4200" kern="1200" dirty="0" smtClean="0">
              <a:solidFill>
                <a:schemeClr val="tx1">
                  <a:lumMod val="10000"/>
                </a:schemeClr>
              </a:solidFill>
            </a:rPr>
            <a:t>Virtual Hosts</a:t>
          </a:r>
          <a:endParaRPr lang="en-US" sz="4200" kern="1200" dirty="0">
            <a:solidFill>
              <a:schemeClr val="tx1">
                <a:lumMod val="10000"/>
              </a:schemeClr>
            </a:solidFill>
          </a:endParaRPr>
        </a:p>
      </dsp:txBody>
      <dsp:txXfrm>
        <a:off x="72842" y="75944"/>
        <a:ext cx="2816972" cy="1346499"/>
      </dsp:txXfrm>
    </dsp:sp>
    <dsp:sp modelId="{F96217B6-9A2F-4A40-8284-D57B3746D31D}">
      <dsp:nvSpPr>
        <dsp:cNvPr id="0" name=""/>
        <dsp:cNvSpPr/>
      </dsp:nvSpPr>
      <dsp:spPr>
        <a:xfrm rot="5400000">
          <a:off x="4999254" y="-317485"/>
          <a:ext cx="1193746" cy="5266944"/>
        </a:xfrm>
        <a:prstGeom prst="round2SameRect">
          <a:avLst/>
        </a:prstGeom>
        <a:solidFill>
          <a:schemeClr val="accent1">
            <a:alpha val="90000"/>
            <a:tint val="40000"/>
            <a:hueOff val="0"/>
            <a:satOff val="0"/>
            <a:lumOff val="0"/>
            <a:alphaOff val="0"/>
          </a:schemeClr>
        </a:solidFill>
        <a:ln>
          <a:noFill/>
        </a:ln>
        <a:effectLst>
          <a:outerShdw blurRad="40000" dist="23000" dir="5400000" rotWithShape="0">
            <a:srgbClr val="000000">
              <a:alpha val="35000"/>
            </a:srgbClr>
          </a:outerShdw>
        </a:effectLst>
        <a:sp3d prstMaterial="plastic">
          <a:bevelT w="25400" h="25400"/>
          <a:bevelB w="25400" h="25400"/>
        </a:sp3d>
      </dsp:spPr>
      <dsp:style>
        <a:lnRef idx="0">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solidFill>
                <a:schemeClr val="tx1">
                  <a:lumMod val="10000"/>
                </a:schemeClr>
              </a:solidFill>
            </a:rPr>
            <a:t>Ensure proper amount of IO (0.75 IOPs / GB)</a:t>
          </a:r>
          <a:endParaRPr lang="en-US" sz="1800" kern="1200" dirty="0">
            <a:solidFill>
              <a:schemeClr val="tx1">
                <a:lumMod val="10000"/>
              </a:schemeClr>
            </a:solidFill>
          </a:endParaRPr>
        </a:p>
        <a:p>
          <a:pPr marL="171450" lvl="1" indent="-171450" algn="l" defTabSz="800100">
            <a:lnSpc>
              <a:spcPct val="90000"/>
            </a:lnSpc>
            <a:spcBef>
              <a:spcPct val="0"/>
            </a:spcBef>
            <a:spcAft>
              <a:spcPct val="15000"/>
            </a:spcAft>
            <a:buChar char="••"/>
          </a:pPr>
          <a:r>
            <a:rPr lang="en-US" sz="1800" kern="1200" dirty="0" smtClean="0">
              <a:solidFill>
                <a:schemeClr val="tx1">
                  <a:lumMod val="10000"/>
                </a:schemeClr>
              </a:solidFill>
            </a:rPr>
            <a:t>Allocate </a:t>
          </a:r>
          <a:r>
            <a:rPr lang="en-US" sz="1800" kern="1200" dirty="0" err="1" smtClean="0">
              <a:solidFill>
                <a:schemeClr val="tx1">
                  <a:lumMod val="10000"/>
                </a:schemeClr>
              </a:solidFill>
            </a:rPr>
            <a:t>Passthrough</a:t>
          </a:r>
          <a:r>
            <a:rPr lang="en-US" sz="1800" kern="1200" dirty="0" smtClean="0">
              <a:solidFill>
                <a:schemeClr val="tx1">
                  <a:lumMod val="10000"/>
                </a:schemeClr>
              </a:solidFill>
            </a:rPr>
            <a:t>/RDM disk for best </a:t>
          </a:r>
          <a:r>
            <a:rPr lang="en-US" sz="1800" kern="1200" dirty="0" err="1" smtClean="0">
              <a:solidFill>
                <a:schemeClr val="tx1">
                  <a:lumMod val="10000"/>
                </a:schemeClr>
              </a:solidFill>
            </a:rPr>
            <a:t>perf</a:t>
          </a:r>
          <a:endParaRPr lang="en-US" sz="1800" kern="1200" dirty="0">
            <a:solidFill>
              <a:schemeClr val="tx1">
                <a:lumMod val="10000"/>
              </a:schemeClr>
            </a:solidFill>
          </a:endParaRPr>
        </a:p>
        <a:p>
          <a:pPr marL="171450" lvl="1" indent="-171450" algn="l" defTabSz="800100">
            <a:lnSpc>
              <a:spcPct val="90000"/>
            </a:lnSpc>
            <a:spcBef>
              <a:spcPct val="0"/>
            </a:spcBef>
            <a:spcAft>
              <a:spcPct val="15000"/>
            </a:spcAft>
            <a:buChar char="••"/>
          </a:pPr>
          <a:r>
            <a:rPr lang="en-US" sz="1800" kern="1200" dirty="0" smtClean="0">
              <a:solidFill>
                <a:schemeClr val="tx1">
                  <a:lumMod val="10000"/>
                </a:schemeClr>
              </a:solidFill>
            </a:rPr>
            <a:t>If using virtual disks, use fixed-sized, not dynamically expanding</a:t>
          </a:r>
          <a:endParaRPr lang="en-US" sz="1800" kern="1200" dirty="0">
            <a:solidFill>
              <a:schemeClr val="tx1">
                <a:lumMod val="10000"/>
              </a:schemeClr>
            </a:solidFill>
          </a:endParaRPr>
        </a:p>
      </dsp:txBody>
      <dsp:txXfrm rot="-5400000">
        <a:off x="2962655" y="1777388"/>
        <a:ext cx="5208670" cy="1077198"/>
      </dsp:txXfrm>
    </dsp:sp>
    <dsp:sp modelId="{0D954F9A-77C2-4FC4-9717-AE35DA084F75}">
      <dsp:nvSpPr>
        <dsp:cNvPr id="0" name=""/>
        <dsp:cNvSpPr/>
      </dsp:nvSpPr>
      <dsp:spPr>
        <a:xfrm>
          <a:off x="0" y="1569894"/>
          <a:ext cx="2962656" cy="1492183"/>
        </a:xfrm>
        <a:prstGeom prst="round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60020" tIns="80010" rIns="160020" bIns="80010" numCol="1" spcCol="1270" anchor="ctr" anchorCtr="0">
          <a:noAutofit/>
        </a:bodyPr>
        <a:lstStyle/>
        <a:p>
          <a:pPr lvl="0" algn="ctr" defTabSz="1866900">
            <a:lnSpc>
              <a:spcPct val="90000"/>
            </a:lnSpc>
            <a:spcBef>
              <a:spcPct val="0"/>
            </a:spcBef>
            <a:spcAft>
              <a:spcPct val="35000"/>
            </a:spcAft>
          </a:pPr>
          <a:r>
            <a:rPr lang="en-US" sz="4200" kern="1200" dirty="0" smtClean="0">
              <a:solidFill>
                <a:schemeClr val="tx1">
                  <a:lumMod val="10000"/>
                </a:schemeClr>
              </a:solidFill>
            </a:rPr>
            <a:t>Disk</a:t>
          </a:r>
          <a:endParaRPr lang="en-US" sz="4200" kern="1200" dirty="0">
            <a:solidFill>
              <a:schemeClr val="tx1">
                <a:lumMod val="10000"/>
              </a:schemeClr>
            </a:solidFill>
          </a:endParaRPr>
        </a:p>
      </dsp:txBody>
      <dsp:txXfrm>
        <a:off x="72842" y="1642736"/>
        <a:ext cx="2816972" cy="1346499"/>
      </dsp:txXfrm>
    </dsp:sp>
    <dsp:sp modelId="{65524F81-B171-4B6B-BE5C-F51EE4B656A7}">
      <dsp:nvSpPr>
        <dsp:cNvPr id="0" name=""/>
        <dsp:cNvSpPr/>
      </dsp:nvSpPr>
      <dsp:spPr>
        <a:xfrm rot="5400000">
          <a:off x="4999254" y="1249307"/>
          <a:ext cx="1193746" cy="5266944"/>
        </a:xfrm>
        <a:prstGeom prst="round2SameRect">
          <a:avLst/>
        </a:prstGeom>
        <a:solidFill>
          <a:schemeClr val="accent1">
            <a:alpha val="90000"/>
            <a:tint val="40000"/>
            <a:hueOff val="0"/>
            <a:satOff val="0"/>
            <a:lumOff val="0"/>
            <a:alphaOff val="0"/>
          </a:schemeClr>
        </a:solidFill>
        <a:ln>
          <a:noFill/>
        </a:ln>
        <a:effectLst>
          <a:outerShdw blurRad="40000" dist="23000" dir="5400000" rotWithShape="0">
            <a:srgbClr val="000000">
              <a:alpha val="35000"/>
            </a:srgbClr>
          </a:outerShdw>
        </a:effectLst>
        <a:sp3d prstMaterial="plastic">
          <a:bevelT w="25400" h="25400"/>
          <a:bevelB w="25400" h="25400"/>
        </a:sp3d>
      </dsp:spPr>
      <dsp:style>
        <a:lnRef idx="0">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solidFill>
                <a:schemeClr val="tx1">
                  <a:lumMod val="10000"/>
                </a:schemeClr>
              </a:solidFill>
            </a:rPr>
            <a:t>Aggregate multiple NICs on host for the guest networks</a:t>
          </a:r>
          <a:endParaRPr lang="en-US" sz="1800" kern="1200" dirty="0">
            <a:solidFill>
              <a:schemeClr val="tx1">
                <a:lumMod val="10000"/>
              </a:schemeClr>
            </a:solidFill>
          </a:endParaRPr>
        </a:p>
        <a:p>
          <a:pPr marL="171450" lvl="1" indent="-171450" algn="l" defTabSz="800100">
            <a:lnSpc>
              <a:spcPct val="90000"/>
            </a:lnSpc>
            <a:spcBef>
              <a:spcPct val="0"/>
            </a:spcBef>
            <a:spcAft>
              <a:spcPct val="15000"/>
            </a:spcAft>
            <a:buChar char="••"/>
          </a:pPr>
          <a:r>
            <a:rPr lang="en-US" sz="1800" kern="1200" dirty="0" smtClean="0">
              <a:solidFill>
                <a:schemeClr val="tx1">
                  <a:lumMod val="10000"/>
                </a:schemeClr>
              </a:solidFill>
            </a:rPr>
            <a:t>Allocate </a:t>
          </a:r>
          <a:r>
            <a:rPr lang="en-US" sz="1800" kern="1200" dirty="0" err="1" smtClean="0">
              <a:solidFill>
                <a:schemeClr val="tx1">
                  <a:lumMod val="10000"/>
                </a:schemeClr>
              </a:solidFill>
            </a:rPr>
            <a:t>Passthrough</a:t>
          </a:r>
          <a:r>
            <a:rPr lang="en-US" sz="1800" kern="1200" dirty="0" smtClean="0">
              <a:solidFill>
                <a:schemeClr val="tx1">
                  <a:lumMod val="10000"/>
                </a:schemeClr>
              </a:solidFill>
            </a:rPr>
            <a:t>/RDM NICs for best </a:t>
          </a:r>
          <a:r>
            <a:rPr lang="en-US" sz="1800" kern="1200" dirty="0" err="1" smtClean="0">
              <a:solidFill>
                <a:schemeClr val="tx1">
                  <a:lumMod val="10000"/>
                </a:schemeClr>
              </a:solidFill>
            </a:rPr>
            <a:t>perf</a:t>
          </a:r>
          <a:endParaRPr lang="en-US" sz="1800" kern="1200" dirty="0">
            <a:solidFill>
              <a:schemeClr val="tx1">
                <a:lumMod val="10000"/>
              </a:schemeClr>
            </a:solidFill>
          </a:endParaRPr>
        </a:p>
      </dsp:txBody>
      <dsp:txXfrm rot="-5400000">
        <a:off x="2962655" y="3344180"/>
        <a:ext cx="5208670" cy="1077198"/>
      </dsp:txXfrm>
    </dsp:sp>
    <dsp:sp modelId="{BA48CAB4-40B9-410C-AC29-8F13EC353B39}">
      <dsp:nvSpPr>
        <dsp:cNvPr id="0" name=""/>
        <dsp:cNvSpPr/>
      </dsp:nvSpPr>
      <dsp:spPr>
        <a:xfrm>
          <a:off x="0" y="3136687"/>
          <a:ext cx="2962656" cy="1492183"/>
        </a:xfrm>
        <a:prstGeom prst="round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60020" tIns="80010" rIns="160020" bIns="80010" numCol="1" spcCol="1270" anchor="ctr" anchorCtr="0">
          <a:noAutofit/>
        </a:bodyPr>
        <a:lstStyle/>
        <a:p>
          <a:pPr lvl="0" algn="ctr" defTabSz="1866900">
            <a:lnSpc>
              <a:spcPct val="90000"/>
            </a:lnSpc>
            <a:spcBef>
              <a:spcPct val="0"/>
            </a:spcBef>
            <a:spcAft>
              <a:spcPct val="35000"/>
            </a:spcAft>
          </a:pPr>
          <a:r>
            <a:rPr lang="en-US" sz="4200" kern="1200" dirty="0" smtClean="0">
              <a:solidFill>
                <a:schemeClr val="tx1">
                  <a:lumMod val="10000"/>
                </a:schemeClr>
              </a:solidFill>
            </a:rPr>
            <a:t>Network</a:t>
          </a:r>
          <a:endParaRPr lang="en-US" sz="4200" kern="1200" dirty="0">
            <a:solidFill>
              <a:schemeClr val="tx1">
                <a:lumMod val="10000"/>
              </a:schemeClr>
            </a:solidFill>
          </a:endParaRPr>
        </a:p>
      </dsp:txBody>
      <dsp:txXfrm>
        <a:off x="72842" y="3209529"/>
        <a:ext cx="2816972" cy="1346499"/>
      </dsp:txXfrm>
    </dsp:sp>
    <dsp:sp modelId="{5B4BA351-0072-4F7F-BCF3-71644C2ED1C8}">
      <dsp:nvSpPr>
        <dsp:cNvPr id="0" name=""/>
        <dsp:cNvSpPr/>
      </dsp:nvSpPr>
      <dsp:spPr>
        <a:xfrm rot="5400000">
          <a:off x="4999254" y="2816099"/>
          <a:ext cx="1193746" cy="5266944"/>
        </a:xfrm>
        <a:prstGeom prst="round2SameRect">
          <a:avLst/>
        </a:prstGeom>
        <a:solidFill>
          <a:schemeClr val="accent1">
            <a:alpha val="90000"/>
            <a:tint val="40000"/>
            <a:hueOff val="0"/>
            <a:satOff val="0"/>
            <a:lumOff val="0"/>
            <a:alphaOff val="0"/>
          </a:schemeClr>
        </a:solidFill>
        <a:ln>
          <a:noFill/>
        </a:ln>
        <a:effectLst>
          <a:outerShdw blurRad="40000" dist="23000" dir="5400000" rotWithShape="0">
            <a:srgbClr val="000000">
              <a:alpha val="35000"/>
            </a:srgbClr>
          </a:outerShdw>
        </a:effectLst>
        <a:sp3d prstMaterial="plastic">
          <a:bevelT w="25400" h="25400"/>
          <a:bevelB w="25400" h="25400"/>
        </a:sp3d>
      </dsp:spPr>
      <dsp:style>
        <a:lnRef idx="0">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solidFill>
                <a:schemeClr val="tx1">
                  <a:lumMod val="10000"/>
                </a:schemeClr>
              </a:solidFill>
            </a:rPr>
            <a:t>Web Role is best candidate, but be cautious if using multiple app pools (800MB/pool)</a:t>
          </a:r>
          <a:endParaRPr lang="en-US" sz="1800" kern="1200" dirty="0">
            <a:solidFill>
              <a:schemeClr val="tx1">
                <a:lumMod val="10000"/>
              </a:schemeClr>
            </a:solidFill>
          </a:endParaRPr>
        </a:p>
        <a:p>
          <a:pPr marL="171450" lvl="1" indent="-171450" algn="l" defTabSz="800100">
            <a:lnSpc>
              <a:spcPct val="90000"/>
            </a:lnSpc>
            <a:spcBef>
              <a:spcPct val="0"/>
            </a:spcBef>
            <a:spcAft>
              <a:spcPct val="15000"/>
            </a:spcAft>
            <a:buChar char="••"/>
          </a:pPr>
          <a:r>
            <a:rPr lang="en-US" sz="1800" kern="1200" dirty="0" smtClean="0">
              <a:solidFill>
                <a:schemeClr val="tx1">
                  <a:lumMod val="10000"/>
                </a:schemeClr>
              </a:solidFill>
            </a:rPr>
            <a:t>Service App systems generally good candidates</a:t>
          </a:r>
          <a:endParaRPr lang="en-US" sz="1800" kern="1200" dirty="0">
            <a:solidFill>
              <a:schemeClr val="tx1">
                <a:lumMod val="10000"/>
              </a:schemeClr>
            </a:solidFill>
          </a:endParaRPr>
        </a:p>
        <a:p>
          <a:pPr marL="171450" lvl="1" indent="-171450" algn="l" defTabSz="800100">
            <a:lnSpc>
              <a:spcPct val="90000"/>
            </a:lnSpc>
            <a:spcBef>
              <a:spcPct val="0"/>
            </a:spcBef>
            <a:spcAft>
              <a:spcPct val="15000"/>
            </a:spcAft>
            <a:buChar char="••"/>
          </a:pPr>
          <a:r>
            <a:rPr lang="en-US" sz="1800" kern="1200" dirty="0" smtClean="0">
              <a:solidFill>
                <a:schemeClr val="tx1">
                  <a:lumMod val="10000"/>
                </a:schemeClr>
              </a:solidFill>
            </a:rPr>
            <a:t>Use caution with the database role!</a:t>
          </a:r>
          <a:endParaRPr lang="en-US" sz="1800" kern="1200" dirty="0">
            <a:solidFill>
              <a:schemeClr val="tx1">
                <a:lumMod val="10000"/>
              </a:schemeClr>
            </a:solidFill>
          </a:endParaRPr>
        </a:p>
      </dsp:txBody>
      <dsp:txXfrm rot="-5400000">
        <a:off x="2962655" y="4910972"/>
        <a:ext cx="5208670" cy="1077198"/>
      </dsp:txXfrm>
    </dsp:sp>
    <dsp:sp modelId="{0529C8B0-5318-4809-ADAF-E49555835491}">
      <dsp:nvSpPr>
        <dsp:cNvPr id="0" name=""/>
        <dsp:cNvSpPr/>
      </dsp:nvSpPr>
      <dsp:spPr>
        <a:xfrm>
          <a:off x="0" y="4703480"/>
          <a:ext cx="2962656" cy="1492183"/>
        </a:xfrm>
        <a:prstGeom prst="round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60020" tIns="80010" rIns="160020" bIns="80010" numCol="1" spcCol="1270" anchor="ctr" anchorCtr="0">
          <a:noAutofit/>
        </a:bodyPr>
        <a:lstStyle/>
        <a:p>
          <a:pPr lvl="0" algn="ctr" defTabSz="1866900">
            <a:lnSpc>
              <a:spcPct val="90000"/>
            </a:lnSpc>
            <a:spcBef>
              <a:spcPct val="0"/>
            </a:spcBef>
            <a:spcAft>
              <a:spcPct val="35000"/>
            </a:spcAft>
          </a:pPr>
          <a:r>
            <a:rPr lang="en-US" sz="4200" kern="1200" dirty="0" smtClean="0">
              <a:solidFill>
                <a:schemeClr val="tx1">
                  <a:lumMod val="10000"/>
                </a:schemeClr>
              </a:solidFill>
            </a:rPr>
            <a:t>Virtual Guests</a:t>
          </a:r>
          <a:endParaRPr lang="en-US" sz="4200" kern="1200" dirty="0">
            <a:solidFill>
              <a:schemeClr val="tx1">
                <a:lumMod val="10000"/>
              </a:schemeClr>
            </a:solidFill>
          </a:endParaRPr>
        </a:p>
      </dsp:txBody>
      <dsp:txXfrm>
        <a:off x="72842" y="4776322"/>
        <a:ext cx="2816972" cy="134649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9FE454-D71F-4A42-AFCC-2A4ED33283EC}">
      <dsp:nvSpPr>
        <dsp:cNvPr id="0" name=""/>
        <dsp:cNvSpPr/>
      </dsp:nvSpPr>
      <dsp:spPr>
        <a:xfrm>
          <a:off x="2440" y="14521"/>
          <a:ext cx="866477" cy="86647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lumMod val="10000"/>
                </a:schemeClr>
              </a:solidFill>
            </a:rPr>
            <a:t>User1</a:t>
          </a:r>
          <a:endParaRPr lang="en-US" sz="1800" kern="1200" dirty="0">
            <a:solidFill>
              <a:schemeClr val="tx1">
                <a:lumMod val="10000"/>
              </a:schemeClr>
            </a:solidFill>
          </a:endParaRPr>
        </a:p>
      </dsp:txBody>
      <dsp:txXfrm>
        <a:off x="129333" y="141414"/>
        <a:ext cx="612691" cy="612691"/>
      </dsp:txXfrm>
    </dsp:sp>
    <dsp:sp modelId="{DB241601-4A55-41EB-9DE8-9524BEF20372}">
      <dsp:nvSpPr>
        <dsp:cNvPr id="0" name=""/>
        <dsp:cNvSpPr/>
      </dsp:nvSpPr>
      <dsp:spPr>
        <a:xfrm>
          <a:off x="184401" y="951356"/>
          <a:ext cx="502556" cy="502556"/>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p>
      </dsp:txBody>
      <dsp:txXfrm>
        <a:off x="251015" y="1143533"/>
        <a:ext cx="369328" cy="118202"/>
      </dsp:txXfrm>
    </dsp:sp>
    <dsp:sp modelId="{04C6436A-0577-42AE-8A16-BD24F3F58908}">
      <dsp:nvSpPr>
        <dsp:cNvPr id="0" name=""/>
        <dsp:cNvSpPr/>
      </dsp:nvSpPr>
      <dsp:spPr>
        <a:xfrm>
          <a:off x="2440" y="1524271"/>
          <a:ext cx="866477" cy="86647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solidFill>
                <a:schemeClr val="tx1">
                  <a:lumMod val="10000"/>
                </a:schemeClr>
              </a:solidFill>
            </a:rPr>
            <a:t>User2</a:t>
          </a:r>
          <a:endParaRPr lang="en-US" sz="1800" kern="1200" dirty="0">
            <a:solidFill>
              <a:schemeClr val="tx1">
                <a:lumMod val="10000"/>
              </a:schemeClr>
            </a:solidFill>
          </a:endParaRPr>
        </a:p>
      </dsp:txBody>
      <dsp:txXfrm>
        <a:off x="129333" y="1651164"/>
        <a:ext cx="612691" cy="612691"/>
      </dsp:txXfrm>
    </dsp:sp>
    <dsp:sp modelId="{B8D3FAD3-1C8F-4CBB-A282-B5AF9B803834}">
      <dsp:nvSpPr>
        <dsp:cNvPr id="0" name=""/>
        <dsp:cNvSpPr/>
      </dsp:nvSpPr>
      <dsp:spPr>
        <a:xfrm>
          <a:off x="998889" y="1041470"/>
          <a:ext cx="275539" cy="32232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US" sz="1300" kern="1200"/>
        </a:p>
      </dsp:txBody>
      <dsp:txXfrm>
        <a:off x="998889" y="1105936"/>
        <a:ext cx="192877" cy="193397"/>
      </dsp:txXfrm>
    </dsp:sp>
    <dsp:sp modelId="{AA66DC39-F44C-42A0-B45E-C0A2AE4CE563}">
      <dsp:nvSpPr>
        <dsp:cNvPr id="0" name=""/>
        <dsp:cNvSpPr/>
      </dsp:nvSpPr>
      <dsp:spPr>
        <a:xfrm>
          <a:off x="1388804" y="336157"/>
          <a:ext cx="1732954" cy="173295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r>
            <a:rPr lang="en-US" sz="3500" kern="1200" dirty="0" smtClean="0">
              <a:solidFill>
                <a:schemeClr val="tx1">
                  <a:lumMod val="10000"/>
                </a:schemeClr>
              </a:solidFill>
            </a:rPr>
            <a:t>Role Group</a:t>
          </a:r>
          <a:endParaRPr lang="en-US" sz="3500" kern="1200" dirty="0">
            <a:solidFill>
              <a:schemeClr val="tx1">
                <a:lumMod val="10000"/>
              </a:schemeClr>
            </a:solidFill>
          </a:endParaRPr>
        </a:p>
      </dsp:txBody>
      <dsp:txXfrm>
        <a:off x="1642589" y="589942"/>
        <a:ext cx="1225384" cy="1225384"/>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31/08/2011</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pPr/>
              <a:t>2</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endParaRPr lang="en-US" smtClean="0"/>
          </a:p>
        </p:txBody>
      </p:sp>
      <p:sp>
        <p:nvSpPr>
          <p:cNvPr id="49156" name="Header Placeholder 3"/>
          <p:cNvSpPr>
            <a:spLocks noGrp="1"/>
          </p:cNvSpPr>
          <p:nvPr>
            <p:ph type="hdr" sz="quarter"/>
          </p:nvPr>
        </p:nvSpPr>
        <p:spPr>
          <a:noFill/>
        </p:spPr>
        <p:txBody>
          <a:bodyPr/>
          <a:lstStyle/>
          <a:p>
            <a:endParaRPr lang="en-US" smtClean="0"/>
          </a:p>
        </p:txBody>
      </p:sp>
      <p:sp>
        <p:nvSpPr>
          <p:cNvPr id="49157" name="Date Placeholder 4"/>
          <p:cNvSpPr>
            <a:spLocks noGrp="1"/>
          </p:cNvSpPr>
          <p:nvPr>
            <p:ph type="dt" sz="quarter" idx="1"/>
          </p:nvPr>
        </p:nvSpPr>
        <p:spPr>
          <a:noFill/>
        </p:spPr>
        <p:txBody>
          <a:bodyPr/>
          <a:lstStyle/>
          <a:p>
            <a:fld id="{1D0A3A86-2ED1-41FA-863F-016C0B4DC6E3}" type="datetime8">
              <a:rPr lang="en-US" smtClean="0"/>
              <a:pPr/>
              <a:t>8/31/2011 4:56 PM</a:t>
            </a:fld>
            <a:endParaRPr lang="en-US" smtClean="0"/>
          </a:p>
        </p:txBody>
      </p:sp>
      <p:sp>
        <p:nvSpPr>
          <p:cNvPr id="49158" name="Footer Placeholder 5"/>
          <p:cNvSpPr>
            <a:spLocks noGrp="1"/>
          </p:cNvSpPr>
          <p:nvPr>
            <p:ph type="ftr" sz="quarter" idx="4"/>
          </p:nvPr>
        </p:nvSpPr>
        <p:spPr>
          <a:xfrm>
            <a:off x="0" y="8685213"/>
            <a:ext cx="2971800" cy="457200"/>
          </a:xfrm>
          <a:prstGeom prst="rect">
            <a:avLst/>
          </a:prstGeom>
          <a:noFill/>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smtClean="0"/>
          </a:p>
        </p:txBody>
      </p:sp>
      <p:sp>
        <p:nvSpPr>
          <p:cNvPr id="49159" name="Slide Number Placeholder 6"/>
          <p:cNvSpPr>
            <a:spLocks noGrp="1"/>
          </p:cNvSpPr>
          <p:nvPr>
            <p:ph type="sldNum" sz="quarter" idx="5"/>
          </p:nvPr>
        </p:nvSpPr>
        <p:spPr>
          <a:noFill/>
        </p:spPr>
        <p:txBody>
          <a:bodyPr/>
          <a:lstStyle/>
          <a:p>
            <a:fld id="{82A24FE3-206B-48AB-A472-DC438C780CA0}" type="slidenum">
              <a:rPr lang="en-US" smtClean="0"/>
              <a:pPr/>
              <a:t>35</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6CCECBA-BCD2-435E-A096-10886FADAFA3}" type="slidenum">
              <a:rPr lang="en-US" smtClean="0"/>
              <a:pPr eaLnBrk="1" hangingPunct="1"/>
              <a:t>44</a:t>
            </a:fld>
            <a:endParaRPr lang="en-US" smtClean="0"/>
          </a:p>
        </p:txBody>
      </p:sp>
      <p:sp>
        <p:nvSpPr>
          <p:cNvPr id="61443" name="Shape 3"/>
          <p:cNvSpPr txBox="1">
            <a:spLocks noGrp="1" noChangeArrowheads="1"/>
          </p:cNvSpPr>
          <p:nvPr/>
        </p:nvSpPr>
        <p:spPr bwMode="auto">
          <a:xfrm>
            <a:off x="3884613" y="8685213"/>
            <a:ext cx="2971800" cy="457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4D80FBAF-C429-45C9-9B95-A319CAE63CB4}" type="slidenum">
              <a:rPr lang="en-GB" sz="900" b="1">
                <a:latin typeface="Verdana" pitchFamily="34" charset="0"/>
              </a:rPr>
              <a:pPr algn="r" eaLnBrk="1" hangingPunct="1"/>
              <a:t>44</a:t>
            </a:fld>
            <a:endParaRPr lang="en-US" sz="900" b="1">
              <a:latin typeface="Verdana" pitchFamily="34" charset="0"/>
            </a:endParaRPr>
          </a:p>
        </p:txBody>
      </p:sp>
      <p:sp>
        <p:nvSpPr>
          <p:cNvPr id="61444" name="Rectangle 111617"/>
          <p:cNvSpPr>
            <a:spLocks noGrp="1" noRot="1" noChangeAspect="1" noChangeArrowheads="1" noTextEdit="1"/>
          </p:cNvSpPr>
          <p:nvPr>
            <p:ph type="sldImg"/>
          </p:nvPr>
        </p:nvSpPr>
        <p:spPr>
          <a:ln cap="flat" algn="ctr">
            <a:headEnd type="none" w="med" len="med"/>
            <a:tailEnd type="none" w="med" len="med"/>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6CCECBA-BCD2-435E-A096-10886FADAFA3}" type="slidenum">
              <a:rPr lang="en-US" smtClean="0"/>
              <a:pPr eaLnBrk="1" hangingPunct="1"/>
              <a:t>48</a:t>
            </a:fld>
            <a:endParaRPr lang="en-US" smtClean="0"/>
          </a:p>
        </p:txBody>
      </p:sp>
      <p:sp>
        <p:nvSpPr>
          <p:cNvPr id="61443" name="Shape 3"/>
          <p:cNvSpPr txBox="1">
            <a:spLocks noGrp="1" noChangeArrowheads="1"/>
          </p:cNvSpPr>
          <p:nvPr/>
        </p:nvSpPr>
        <p:spPr bwMode="auto">
          <a:xfrm>
            <a:off x="3884613" y="8685213"/>
            <a:ext cx="2971800" cy="457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4D80FBAF-C429-45C9-9B95-A319CAE63CB4}" type="slidenum">
              <a:rPr lang="en-GB" sz="900" b="1">
                <a:latin typeface="Verdana" pitchFamily="34" charset="0"/>
              </a:rPr>
              <a:pPr algn="r" eaLnBrk="1" hangingPunct="1"/>
              <a:t>48</a:t>
            </a:fld>
            <a:endParaRPr lang="en-US" sz="900" b="1">
              <a:latin typeface="Verdana" pitchFamily="34" charset="0"/>
            </a:endParaRPr>
          </a:p>
        </p:txBody>
      </p:sp>
      <p:sp>
        <p:nvSpPr>
          <p:cNvPr id="61444" name="Rectangle 111617"/>
          <p:cNvSpPr>
            <a:spLocks noGrp="1" noRot="1" noChangeAspect="1" noChangeArrowheads="1" noTextEdit="1"/>
          </p:cNvSpPr>
          <p:nvPr>
            <p:ph type="sldImg"/>
          </p:nvPr>
        </p:nvSpPr>
        <p:spPr>
          <a:ln cap="flat" algn="ctr">
            <a:headEnd type="none" w="med" len="med"/>
            <a:tailEnd type="none" w="med" len="med"/>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026"/>
          <p:cNvSpPr>
            <a:spLocks noGrp="1" noChangeArrowheads="1"/>
          </p:cNvSpPr>
          <p:nvPr>
            <p:ph type="hdr" sz="quarter"/>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mtClean="0"/>
              <a:t>Microsoft ASP.NET Connections</a:t>
            </a:r>
          </a:p>
        </p:txBody>
      </p:sp>
      <p:sp>
        <p:nvSpPr>
          <p:cNvPr id="66563" name="Rectangle 1030"/>
          <p:cNvSpPr>
            <a:spLocks noGrp="1" noChangeArrowheads="1"/>
          </p:cNvSpPr>
          <p:nvPr>
            <p:ph type="ftr" sz="quarter" idx="4"/>
          </p:nvPr>
        </p:nvSpPr>
        <p:spPr>
          <a:xfrm>
            <a:off x="0" y="8685213"/>
            <a:ext cx="2971800" cy="457200"/>
          </a:xfrm>
          <a:prstGeom prst="rect">
            <a:avLst/>
          </a:prstGeo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mtClean="0">
                <a:solidFill>
                  <a:srgbClr val="000000"/>
                </a:solidFill>
              </a:rPr>
              <a:t>Updates will be available at http://www.devconnections.com/updates/LasVegas _06/ASP_Connections</a:t>
            </a:r>
          </a:p>
        </p:txBody>
      </p:sp>
      <p:sp>
        <p:nvSpPr>
          <p:cNvPr id="66564" name="Rectangle 1031"/>
          <p:cNvSpPr>
            <a:spLocks noGrp="1" noChangeArrowheads="1"/>
          </p:cNvSpPr>
          <p:nvPr>
            <p:ph type="sldNum" sz="quarter" idx="5"/>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2C85485-6A45-4834-8DDF-893BD3707727}" type="slidenum">
              <a:rPr lang="en-US" smtClean="0"/>
              <a:pPr eaLnBrk="1" hangingPunct="1"/>
              <a:t>59</a:t>
            </a:fld>
            <a:endParaRPr lang="en-US" smtClean="0"/>
          </a:p>
        </p:txBody>
      </p:sp>
      <p:sp>
        <p:nvSpPr>
          <p:cNvPr id="66565" name="Rectangle 2"/>
          <p:cNvSpPr>
            <a:spLocks noGrp="1" noRot="1" noChangeAspect="1" noChangeArrowheads="1" noTextEdit="1"/>
          </p:cNvSpPr>
          <p:nvPr>
            <p:ph type="sldImg"/>
          </p:nvPr>
        </p:nvSpPr>
        <p:spPr>
          <a:ln/>
        </p:spPr>
      </p:sp>
      <p:sp>
        <p:nvSpPr>
          <p:cNvPr id="66566"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4:56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62</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pPr>
                <a:defRPr/>
              </a:pPr>
              <a:t>63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026"/>
          <p:cNvSpPr>
            <a:spLocks noGrp="1" noChangeArrowheads="1"/>
          </p:cNvSpPr>
          <p:nvPr>
            <p:ph type="hdr" sz="quarter"/>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mtClean="0"/>
              <a:t>Microsoft ASP.NET Connections</a:t>
            </a:r>
          </a:p>
        </p:txBody>
      </p:sp>
      <p:sp>
        <p:nvSpPr>
          <p:cNvPr id="57347" name="Rectangle 1030"/>
          <p:cNvSpPr>
            <a:spLocks noGrp="1" noChangeArrowheads="1"/>
          </p:cNvSpPr>
          <p:nvPr>
            <p:ph type="ftr" sz="quarter" idx="4"/>
          </p:nvPr>
        </p:nvSpPr>
        <p:spPr>
          <a:xfrm>
            <a:off x="0" y="8685213"/>
            <a:ext cx="2971800" cy="457200"/>
          </a:xfrm>
          <a:prstGeom prst="rect">
            <a:avLst/>
          </a:prstGeo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mtClean="0">
                <a:solidFill>
                  <a:srgbClr val="000000"/>
                </a:solidFill>
              </a:rPr>
              <a:t>Updates will be available at http://www.devconnections.com/updates/LasVegas _06/ASP_Connections</a:t>
            </a:r>
          </a:p>
        </p:txBody>
      </p:sp>
      <p:sp>
        <p:nvSpPr>
          <p:cNvPr id="57348" name="Rectangle 1031"/>
          <p:cNvSpPr>
            <a:spLocks noGrp="1" noChangeArrowheads="1"/>
          </p:cNvSpPr>
          <p:nvPr>
            <p:ph type="sldNum" sz="quarter" idx="5"/>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B37AA05-1198-482C-8ECE-D7E42F83200F}" type="slidenum">
              <a:rPr lang="en-US" smtClean="0"/>
              <a:pPr eaLnBrk="1" hangingPunct="1"/>
              <a:t>4</a:t>
            </a:fld>
            <a:endParaRPr lang="en-US" smtClean="0"/>
          </a:p>
        </p:txBody>
      </p:sp>
      <p:sp>
        <p:nvSpPr>
          <p:cNvPr id="57349" name="Rectangle 2"/>
          <p:cNvSpPr>
            <a:spLocks noGrp="1" noRot="1" noChangeAspect="1" noChangeArrowheads="1" noTextEdit="1"/>
          </p:cNvSpPr>
          <p:nvPr>
            <p:ph type="sldImg"/>
          </p:nvPr>
        </p:nvSpPr>
        <p:spPr>
          <a:ln/>
        </p:spPr>
      </p:sp>
      <p:sp>
        <p:nvSpPr>
          <p:cNvPr id="57350"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6CCECBA-BCD2-435E-A096-10886FADAFA3}" type="slidenum">
              <a:rPr lang="en-US" smtClean="0"/>
              <a:pPr eaLnBrk="1" hangingPunct="1"/>
              <a:t>5</a:t>
            </a:fld>
            <a:endParaRPr lang="en-US" smtClean="0"/>
          </a:p>
        </p:txBody>
      </p:sp>
      <p:sp>
        <p:nvSpPr>
          <p:cNvPr id="61443" name="Shape 3"/>
          <p:cNvSpPr txBox="1">
            <a:spLocks noGrp="1" noChangeArrowheads="1"/>
          </p:cNvSpPr>
          <p:nvPr/>
        </p:nvSpPr>
        <p:spPr bwMode="auto">
          <a:xfrm>
            <a:off x="3884613" y="8685213"/>
            <a:ext cx="2971800" cy="457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4D80FBAF-C429-45C9-9B95-A319CAE63CB4}" type="slidenum">
              <a:rPr lang="en-GB" sz="900" b="1">
                <a:latin typeface="Verdana" pitchFamily="34" charset="0"/>
              </a:rPr>
              <a:pPr algn="r" eaLnBrk="1" hangingPunct="1"/>
              <a:t>5</a:t>
            </a:fld>
            <a:endParaRPr lang="en-US" sz="900" b="1">
              <a:latin typeface="Verdana" pitchFamily="34" charset="0"/>
            </a:endParaRPr>
          </a:p>
        </p:txBody>
      </p:sp>
      <p:sp>
        <p:nvSpPr>
          <p:cNvPr id="61444" name="Rectangle 111617"/>
          <p:cNvSpPr>
            <a:spLocks noGrp="1" noRot="1" noChangeAspect="1" noChangeArrowheads="1" noTextEdit="1"/>
          </p:cNvSpPr>
          <p:nvPr>
            <p:ph type="sldImg"/>
          </p:nvPr>
        </p:nvSpPr>
        <p:spPr>
          <a:ln cap="flat" algn="ctr">
            <a:headEnd type="none" w="med" len="med"/>
            <a:tailEnd type="none" w="med" len="med"/>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6CCECBA-BCD2-435E-A096-10886FADAFA3}" type="slidenum">
              <a:rPr lang="en-US" smtClean="0"/>
              <a:pPr eaLnBrk="1" hangingPunct="1"/>
              <a:t>14</a:t>
            </a:fld>
            <a:endParaRPr lang="en-US" smtClean="0"/>
          </a:p>
        </p:txBody>
      </p:sp>
      <p:sp>
        <p:nvSpPr>
          <p:cNvPr id="61443" name="Shape 3"/>
          <p:cNvSpPr txBox="1">
            <a:spLocks noGrp="1" noChangeArrowheads="1"/>
          </p:cNvSpPr>
          <p:nvPr/>
        </p:nvSpPr>
        <p:spPr bwMode="auto">
          <a:xfrm>
            <a:off x="3884613" y="8685213"/>
            <a:ext cx="2971800" cy="457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4D80FBAF-C429-45C9-9B95-A319CAE63CB4}" type="slidenum">
              <a:rPr lang="en-GB" sz="900" b="1">
                <a:latin typeface="Verdana" pitchFamily="34" charset="0"/>
              </a:rPr>
              <a:pPr algn="r" eaLnBrk="1" hangingPunct="1"/>
              <a:t>14</a:t>
            </a:fld>
            <a:endParaRPr lang="en-US" sz="900" b="1">
              <a:latin typeface="Verdana" pitchFamily="34" charset="0"/>
            </a:endParaRPr>
          </a:p>
        </p:txBody>
      </p:sp>
      <p:sp>
        <p:nvSpPr>
          <p:cNvPr id="61444" name="Rectangle 111617"/>
          <p:cNvSpPr>
            <a:spLocks noGrp="1" noRot="1" noChangeAspect="1" noChangeArrowheads="1" noTextEdit="1"/>
          </p:cNvSpPr>
          <p:nvPr>
            <p:ph type="sldImg"/>
          </p:nvPr>
        </p:nvSpPr>
        <p:spPr>
          <a:ln cap="flat" algn="ctr">
            <a:headEnd type="none" w="med" len="med"/>
            <a:tailEnd type="none" w="med" len="med"/>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22A2E006-FCF8-4FE4-AF89-FF11D482C527}" type="slidenum">
              <a:rPr lang="en-AU" smtClean="0"/>
              <a:t>23</a:t>
            </a:fld>
            <a:endParaRPr lang="en-AU"/>
          </a:p>
        </p:txBody>
      </p:sp>
    </p:spTree>
    <p:extLst>
      <p:ext uri="{BB962C8B-B14F-4D97-AF65-F5344CB8AC3E}">
        <p14:creationId xmlns:p14="http://schemas.microsoft.com/office/powerpoint/2010/main" val="10841815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6CCECBA-BCD2-435E-A096-10886FADAFA3}" type="slidenum">
              <a:rPr lang="en-US" smtClean="0"/>
              <a:pPr eaLnBrk="1" hangingPunct="1"/>
              <a:t>24</a:t>
            </a:fld>
            <a:endParaRPr lang="en-US" smtClean="0"/>
          </a:p>
        </p:txBody>
      </p:sp>
      <p:sp>
        <p:nvSpPr>
          <p:cNvPr id="61443" name="Shape 3"/>
          <p:cNvSpPr txBox="1">
            <a:spLocks noGrp="1" noChangeArrowheads="1"/>
          </p:cNvSpPr>
          <p:nvPr/>
        </p:nvSpPr>
        <p:spPr bwMode="auto">
          <a:xfrm>
            <a:off x="3884613" y="8685213"/>
            <a:ext cx="2971800" cy="457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4D80FBAF-C429-45C9-9B95-A319CAE63CB4}" type="slidenum">
              <a:rPr lang="en-GB" sz="900" b="1">
                <a:latin typeface="Verdana" pitchFamily="34" charset="0"/>
              </a:rPr>
              <a:pPr algn="r" eaLnBrk="1" hangingPunct="1"/>
              <a:t>24</a:t>
            </a:fld>
            <a:endParaRPr lang="en-US" sz="900" b="1">
              <a:latin typeface="Verdana" pitchFamily="34" charset="0"/>
            </a:endParaRPr>
          </a:p>
        </p:txBody>
      </p:sp>
      <p:sp>
        <p:nvSpPr>
          <p:cNvPr id="61444" name="Rectangle 111617"/>
          <p:cNvSpPr>
            <a:spLocks noGrp="1" noRot="1" noChangeAspect="1" noChangeArrowheads="1" noTextEdit="1"/>
          </p:cNvSpPr>
          <p:nvPr>
            <p:ph type="sldImg"/>
          </p:nvPr>
        </p:nvSpPr>
        <p:spPr>
          <a:ln cap="flat" algn="ctr">
            <a:headEnd type="none" w="med" len="med"/>
            <a:tailEnd type="none" w="med" len="med"/>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6CCECBA-BCD2-435E-A096-10886FADAFA3}" type="slidenum">
              <a:rPr lang="en-US" smtClean="0"/>
              <a:pPr eaLnBrk="1" hangingPunct="1"/>
              <a:t>29</a:t>
            </a:fld>
            <a:endParaRPr lang="en-US" smtClean="0"/>
          </a:p>
        </p:txBody>
      </p:sp>
      <p:sp>
        <p:nvSpPr>
          <p:cNvPr id="61443" name="Shape 3"/>
          <p:cNvSpPr txBox="1">
            <a:spLocks noGrp="1" noChangeArrowheads="1"/>
          </p:cNvSpPr>
          <p:nvPr/>
        </p:nvSpPr>
        <p:spPr bwMode="auto">
          <a:xfrm>
            <a:off x="3884613" y="8685213"/>
            <a:ext cx="2971800" cy="457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4D80FBAF-C429-45C9-9B95-A319CAE63CB4}" type="slidenum">
              <a:rPr lang="en-GB" sz="900" b="1">
                <a:latin typeface="Verdana" pitchFamily="34" charset="0"/>
              </a:rPr>
              <a:pPr algn="r" eaLnBrk="1" hangingPunct="1"/>
              <a:t>29</a:t>
            </a:fld>
            <a:endParaRPr lang="en-US" sz="900" b="1">
              <a:latin typeface="Verdana" pitchFamily="34" charset="0"/>
            </a:endParaRPr>
          </a:p>
        </p:txBody>
      </p:sp>
      <p:sp>
        <p:nvSpPr>
          <p:cNvPr id="61444" name="Rectangle 111617"/>
          <p:cNvSpPr>
            <a:spLocks noGrp="1" noRot="1" noChangeAspect="1" noChangeArrowheads="1" noTextEdit="1"/>
          </p:cNvSpPr>
          <p:nvPr>
            <p:ph type="sldImg"/>
          </p:nvPr>
        </p:nvSpPr>
        <p:spPr>
          <a:ln cap="flat" algn="ctr">
            <a:headEnd type="none" w="med" len="med"/>
            <a:tailEnd type="none" w="med" len="med"/>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6CCECBA-BCD2-435E-A096-10886FADAFA3}" type="slidenum">
              <a:rPr lang="en-US" smtClean="0"/>
              <a:pPr eaLnBrk="1" hangingPunct="1"/>
              <a:t>33</a:t>
            </a:fld>
            <a:endParaRPr lang="en-US" smtClean="0"/>
          </a:p>
        </p:txBody>
      </p:sp>
      <p:sp>
        <p:nvSpPr>
          <p:cNvPr id="61443" name="Shape 3"/>
          <p:cNvSpPr txBox="1">
            <a:spLocks noGrp="1" noChangeArrowheads="1"/>
          </p:cNvSpPr>
          <p:nvPr/>
        </p:nvSpPr>
        <p:spPr bwMode="auto">
          <a:xfrm>
            <a:off x="3884613" y="8685213"/>
            <a:ext cx="2971800" cy="457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4D80FBAF-C429-45C9-9B95-A319CAE63CB4}" type="slidenum">
              <a:rPr lang="en-GB" sz="900" b="1">
                <a:latin typeface="Verdana" pitchFamily="34" charset="0"/>
              </a:rPr>
              <a:pPr algn="r" eaLnBrk="1" hangingPunct="1"/>
              <a:t>33</a:t>
            </a:fld>
            <a:endParaRPr lang="en-US" sz="900" b="1">
              <a:latin typeface="Verdana" pitchFamily="34" charset="0"/>
            </a:endParaRPr>
          </a:p>
        </p:txBody>
      </p:sp>
      <p:sp>
        <p:nvSpPr>
          <p:cNvPr id="61444" name="Rectangle 111617"/>
          <p:cNvSpPr>
            <a:spLocks noGrp="1" noRot="1" noChangeAspect="1" noChangeArrowheads="1" noTextEdit="1"/>
          </p:cNvSpPr>
          <p:nvPr>
            <p:ph type="sldImg"/>
          </p:nvPr>
        </p:nvSpPr>
        <p:spPr>
          <a:ln cap="flat" algn="ctr">
            <a:headEnd type="none" w="med" len="med"/>
            <a:tailEnd type="none" w="med" len="med"/>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8" y="234888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36"/>
            <a:ext cx="1475656" cy="671279"/>
          </a:xfrm>
          <a:prstGeom prst="rect">
            <a:avLst/>
          </a:prstGeom>
          <a:noFill/>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31/08/2011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31/08/2011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288"/>
            <a:ext cx="1475656" cy="671279"/>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31/08/2011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51.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2.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3.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4.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55.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7.tif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8.tif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13" Type="http://schemas.openxmlformats.org/officeDocument/2006/relationships/image" Target="../media/image16.jpeg"/><Relationship Id="rId18" Type="http://schemas.openxmlformats.org/officeDocument/2006/relationships/image" Target="../media/image21.jpeg"/><Relationship Id="rId26" Type="http://schemas.openxmlformats.org/officeDocument/2006/relationships/image" Target="../media/image29.jpeg"/><Relationship Id="rId39" Type="http://schemas.openxmlformats.org/officeDocument/2006/relationships/image" Target="../media/image42.jpeg"/><Relationship Id="rId3" Type="http://schemas.openxmlformats.org/officeDocument/2006/relationships/image" Target="../media/image6.png"/><Relationship Id="rId21" Type="http://schemas.openxmlformats.org/officeDocument/2006/relationships/image" Target="../media/image24.jpeg"/><Relationship Id="rId34" Type="http://schemas.openxmlformats.org/officeDocument/2006/relationships/image" Target="../media/image37.jpeg"/><Relationship Id="rId7" Type="http://schemas.openxmlformats.org/officeDocument/2006/relationships/image" Target="../media/image10.jpeg"/><Relationship Id="rId12" Type="http://schemas.openxmlformats.org/officeDocument/2006/relationships/image" Target="../media/image15.jpeg"/><Relationship Id="rId17" Type="http://schemas.openxmlformats.org/officeDocument/2006/relationships/image" Target="../media/image20.jpeg"/><Relationship Id="rId25" Type="http://schemas.openxmlformats.org/officeDocument/2006/relationships/image" Target="../media/image28.png"/><Relationship Id="rId33" Type="http://schemas.openxmlformats.org/officeDocument/2006/relationships/image" Target="../media/image36.jpeg"/><Relationship Id="rId38" Type="http://schemas.openxmlformats.org/officeDocument/2006/relationships/image" Target="../media/image41.jpeg"/><Relationship Id="rId2" Type="http://schemas.openxmlformats.org/officeDocument/2006/relationships/notesSlide" Target="../notesSlides/notesSlide2.xml"/><Relationship Id="rId16" Type="http://schemas.openxmlformats.org/officeDocument/2006/relationships/image" Target="../media/image19.jpeg"/><Relationship Id="rId20" Type="http://schemas.openxmlformats.org/officeDocument/2006/relationships/image" Target="../media/image23.jpeg"/><Relationship Id="rId29"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image" Target="../media/image9.jpeg"/><Relationship Id="rId11" Type="http://schemas.openxmlformats.org/officeDocument/2006/relationships/image" Target="../media/image14.jpeg"/><Relationship Id="rId24" Type="http://schemas.openxmlformats.org/officeDocument/2006/relationships/image" Target="../media/image27.jpeg"/><Relationship Id="rId32" Type="http://schemas.openxmlformats.org/officeDocument/2006/relationships/image" Target="../media/image35.jpeg"/><Relationship Id="rId37" Type="http://schemas.openxmlformats.org/officeDocument/2006/relationships/image" Target="../media/image40.jpeg"/><Relationship Id="rId5" Type="http://schemas.openxmlformats.org/officeDocument/2006/relationships/image" Target="../media/image8.jpeg"/><Relationship Id="rId15" Type="http://schemas.openxmlformats.org/officeDocument/2006/relationships/image" Target="../media/image18.jpeg"/><Relationship Id="rId23" Type="http://schemas.openxmlformats.org/officeDocument/2006/relationships/image" Target="../media/image26.jpeg"/><Relationship Id="rId28" Type="http://schemas.openxmlformats.org/officeDocument/2006/relationships/image" Target="../media/image31.jpeg"/><Relationship Id="rId36" Type="http://schemas.openxmlformats.org/officeDocument/2006/relationships/image" Target="../media/image39.jpeg"/><Relationship Id="rId10" Type="http://schemas.openxmlformats.org/officeDocument/2006/relationships/image" Target="../media/image13.jpeg"/><Relationship Id="rId19" Type="http://schemas.openxmlformats.org/officeDocument/2006/relationships/image" Target="../media/image22.jpeg"/><Relationship Id="rId31" Type="http://schemas.openxmlformats.org/officeDocument/2006/relationships/image" Target="../media/image34.jpeg"/><Relationship Id="rId4" Type="http://schemas.openxmlformats.org/officeDocument/2006/relationships/image" Target="../media/image7.jpeg"/><Relationship Id="rId9" Type="http://schemas.openxmlformats.org/officeDocument/2006/relationships/image" Target="../media/image12.jpeg"/><Relationship Id="rId14" Type="http://schemas.openxmlformats.org/officeDocument/2006/relationships/image" Target="../media/image17.jpeg"/><Relationship Id="rId22" Type="http://schemas.openxmlformats.org/officeDocument/2006/relationships/image" Target="../media/image25.jpeg"/><Relationship Id="rId27" Type="http://schemas.openxmlformats.org/officeDocument/2006/relationships/image" Target="../media/image30.jpeg"/><Relationship Id="rId30" Type="http://schemas.openxmlformats.org/officeDocument/2006/relationships/image" Target="../media/image33.jpeg"/><Relationship Id="rId35" Type="http://schemas.openxmlformats.org/officeDocument/2006/relationships/image" Target="../media/image38.jpeg"/></Relationships>
</file>

<file path=ppt/slides/_rels/slide30.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0.tiff"/><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61.tiff"/><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62.tiff"/><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3.tif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4.tiff"/><Relationship Id="rId2" Type="http://schemas.openxmlformats.org/officeDocument/2006/relationships/hyperlink" Target="http://tinyurl.com/vmwarenlbfix"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hyperlink" Target="http://tinyurl.com/SPFarm-Config"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5.tiff"/><Relationship Id="rId2" Type="http://schemas.openxmlformats.org/officeDocument/2006/relationships/hyperlink" Target="https://spca.companyabc.com/"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tif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tif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hyperlink" Target="http://tinyurl.com/mirrorsp" TargetMode="External"/><Relationship Id="rId7" Type="http://schemas.openxmlformats.org/officeDocument/2006/relationships/image" Target="../media/image30.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http://tinyurl.com/SPFarm-Config" TargetMode="External"/><Relationship Id="rId5" Type="http://schemas.openxmlformats.org/officeDocument/2006/relationships/hyperlink" Target="http://tinyurl.com/kerbsp" TargetMode="External"/><Relationship Id="rId4" Type="http://schemas.openxmlformats.org/officeDocument/2006/relationships/hyperlink" Target="http://tinyurl.com/failovermirrorsp"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diagramLayout" Target="../diagrams/layout1.xml"/><Relationship Id="rId7" Type="http://schemas.openxmlformats.org/officeDocument/2006/relationships/image" Target="../media/image44.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46.jpeg"/></Relationships>
</file>

<file path=ppt/slides/_rels/slide6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8" Type="http://schemas.openxmlformats.org/officeDocument/2006/relationships/hyperlink" Target="http://msdn.microsoft.com/en-au" TargetMode="External"/><Relationship Id="rId3" Type="http://schemas.openxmlformats.org/officeDocument/2006/relationships/image" Target="../media/image75.png"/><Relationship Id="rId7" Type="http://schemas.openxmlformats.org/officeDocument/2006/relationships/image" Target="../media/image77.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76.png"/><Relationship Id="rId11" Type="http://schemas.openxmlformats.org/officeDocument/2006/relationships/image" Target="../media/image79.png"/><Relationship Id="rId5" Type="http://schemas.openxmlformats.org/officeDocument/2006/relationships/hyperlink" Target="http://technet.microsoft.com/en-au" TargetMode="External"/><Relationship Id="rId10" Type="http://schemas.openxmlformats.org/officeDocument/2006/relationships/image" Target="../media/image78.emf"/><Relationship Id="rId4" Type="http://schemas.openxmlformats.org/officeDocument/2006/relationships/hyperlink" Target="http://www.msteched.com/Australia" TargetMode="External"/><Relationship Id="rId9" Type="http://schemas.openxmlformats.org/officeDocument/2006/relationships/hyperlink" Target="http://www.microsoft.com/australia/learnin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8.tiff"/><Relationship Id="rId2" Type="http://schemas.openxmlformats.org/officeDocument/2006/relationships/image" Target="../media/image47.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9.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0.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27784" y="1417638"/>
            <a:ext cx="6516216" cy="481967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19" name="Content Placeholder 2"/>
          <p:cNvSpPr>
            <a:spLocks noGrp="1"/>
          </p:cNvSpPr>
          <p:nvPr>
            <p:ph idx="1"/>
          </p:nvPr>
        </p:nvSpPr>
        <p:spPr>
          <a:xfrm>
            <a:off x="167384" y="1412776"/>
            <a:ext cx="2579489" cy="5040560"/>
          </a:xfrm>
        </p:spPr>
        <p:txBody>
          <a:bodyPr>
            <a:normAutofit fontScale="92500"/>
          </a:bodyPr>
          <a:lstStyle/>
          <a:p>
            <a:r>
              <a:rPr lang="en-US" sz="1700" dirty="0" smtClean="0"/>
              <a:t>Multiple Dedicated Web Servers</a:t>
            </a:r>
          </a:p>
          <a:p>
            <a:r>
              <a:rPr lang="en-US" sz="1700" dirty="0" smtClean="0"/>
              <a:t>Multiple Dedicated Service App Servers</a:t>
            </a:r>
          </a:p>
          <a:p>
            <a:r>
              <a:rPr lang="en-US" sz="1700" dirty="0" smtClean="0"/>
              <a:t>Multiple Dedicated Query Servers</a:t>
            </a:r>
          </a:p>
          <a:p>
            <a:r>
              <a:rPr lang="en-US" sz="1700" dirty="0" smtClean="0"/>
              <a:t>Multiple Dedicated Crawl Servers, with multiple Crawl DBs to increase </a:t>
            </a:r>
            <a:r>
              <a:rPr lang="en-US" sz="1700" dirty="0" err="1" smtClean="0"/>
              <a:t>parallelisation</a:t>
            </a:r>
            <a:r>
              <a:rPr lang="en-US" sz="1700" dirty="0" smtClean="0"/>
              <a:t> of the crawl process</a:t>
            </a:r>
          </a:p>
          <a:p>
            <a:r>
              <a:rPr lang="en-US" sz="1700" dirty="0" smtClean="0"/>
              <a:t>Multiple distributed Index partitions (max of 10 million items per index partition)</a:t>
            </a:r>
          </a:p>
          <a:p>
            <a:r>
              <a:rPr lang="en-US" sz="1700" dirty="0" smtClean="0"/>
              <a:t>Two query components for each Index partition, spread among servers</a:t>
            </a:r>
          </a:p>
          <a:p>
            <a:endParaRPr lang="en-US" dirty="0" smtClean="0"/>
          </a:p>
        </p:txBody>
      </p:sp>
      <p:pic>
        <p:nvPicPr>
          <p:cNvPr id="2050" name="Picture 2" descr="C:\Data\Speaking\Diagrams\SP2010Arch-5-LargeFarm.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79870" y="1828800"/>
            <a:ext cx="6145054" cy="4010024"/>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rPr>
              <a:t>Architecting the Farm</a:t>
            </a:r>
            <a:r>
              <a:rPr lang="en-US" dirty="0" smtClean="0"/>
              <a:t/>
            </a:r>
            <a:br>
              <a:rPr lang="en-US" dirty="0" smtClean="0"/>
            </a:br>
            <a:r>
              <a:rPr lang="en-US" sz="2400" dirty="0" smtClean="0">
                <a:solidFill>
                  <a:schemeClr val="accent1"/>
                </a:solidFill>
              </a:rPr>
              <a:t>Scaling to Large Farms</a:t>
            </a:r>
            <a:endParaRPr lang="en-US" dirty="0" smtClean="0">
              <a:solidFill>
                <a:schemeClr val="accent1"/>
              </a:solidFill>
            </a:endParaRPr>
          </a:p>
        </p:txBody>
      </p:sp>
    </p:spTree>
    <p:extLst>
      <p:ext uri="{BB962C8B-B14F-4D97-AF65-F5344CB8AC3E}">
        <p14:creationId xmlns:p14="http://schemas.microsoft.com/office/powerpoint/2010/main" val="25746795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Previously a third party product ($$$$)</a:t>
            </a:r>
          </a:p>
          <a:p>
            <a:r>
              <a:rPr lang="en-US" dirty="0" smtClean="0"/>
              <a:t>More reasonable pricing now</a:t>
            </a:r>
          </a:p>
          <a:p>
            <a:r>
              <a:rPr lang="en-US" dirty="0" smtClean="0"/>
              <a:t>Highly tuned and </a:t>
            </a:r>
            <a:r>
              <a:rPr lang="en-US" dirty="0" err="1" smtClean="0"/>
              <a:t>specialised</a:t>
            </a:r>
            <a:r>
              <a:rPr lang="en-US" dirty="0" smtClean="0"/>
              <a:t> search engine for SharePoint and also as an enterprise search platform</a:t>
            </a:r>
          </a:p>
          <a:p>
            <a:r>
              <a:rPr lang="en-US" dirty="0" smtClean="0"/>
              <a:t>Replaces SharePoint 2010 Native Search if used</a:t>
            </a:r>
          </a:p>
          <a:p>
            <a:r>
              <a:rPr lang="en-US" dirty="0" smtClean="0"/>
              <a:t>‘Net new’ features built-in.</a:t>
            </a:r>
            <a:endParaRPr lang="en-US" dirty="0"/>
          </a:p>
        </p:txBody>
      </p:sp>
      <p:sp>
        <p:nvSpPr>
          <p:cNvPr id="5"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rPr>
              <a:t>Architecting the Farm</a:t>
            </a:r>
            <a:r>
              <a:rPr lang="en-US" dirty="0" smtClean="0"/>
              <a:t/>
            </a:r>
            <a:br>
              <a:rPr lang="en-US" dirty="0" smtClean="0"/>
            </a:br>
            <a:r>
              <a:rPr lang="en-US" sz="2400" dirty="0" smtClean="0">
                <a:solidFill>
                  <a:schemeClr val="accent1"/>
                </a:solidFill>
              </a:rPr>
              <a:t>FAST Search</a:t>
            </a:r>
            <a:endParaRPr lang="en-US" dirty="0" smtClean="0">
              <a:solidFill>
                <a:schemeClr val="accent1"/>
              </a:solidFill>
            </a:endParaRPr>
          </a:p>
        </p:txBody>
      </p:sp>
    </p:spTree>
    <p:extLst>
      <p:ext uri="{BB962C8B-B14F-4D97-AF65-F5344CB8AC3E}">
        <p14:creationId xmlns:p14="http://schemas.microsoft.com/office/powerpoint/2010/main" val="2032447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734305700"/>
              </p:ext>
            </p:extLst>
          </p:nvPr>
        </p:nvGraphicFramePr>
        <p:xfrm>
          <a:off x="323528" y="1628800"/>
          <a:ext cx="8568952" cy="4876057"/>
        </p:xfrm>
        <a:graphic>
          <a:graphicData uri="http://schemas.openxmlformats.org/drawingml/2006/table">
            <a:tbl>
              <a:tblPr firstRow="1" firstCol="1" bandRow="1">
                <a:tableStyleId>{5C22544A-7EE6-4342-B048-85BDC9FD1C3A}</a:tableStyleId>
              </a:tblPr>
              <a:tblGrid>
                <a:gridCol w="3320099"/>
                <a:gridCol w="1051971"/>
                <a:gridCol w="1046893"/>
                <a:gridCol w="1046047"/>
                <a:gridCol w="1051971"/>
                <a:gridCol w="1051971"/>
              </a:tblGrid>
              <a:tr h="761945">
                <a:tc>
                  <a:txBody>
                    <a:bodyPr/>
                    <a:lstStyle/>
                    <a:p>
                      <a:pPr marL="0" marR="0" algn="ctr">
                        <a:spcBef>
                          <a:spcPts val="0"/>
                        </a:spcBef>
                        <a:spcAft>
                          <a:spcPts val="0"/>
                        </a:spcAft>
                      </a:pPr>
                      <a:r>
                        <a:rPr lang="en-US" sz="2000" dirty="0">
                          <a:solidFill>
                            <a:schemeClr val="tx1"/>
                          </a:solidFill>
                          <a:effectLst/>
                        </a:rPr>
                        <a:t>Feature</a:t>
                      </a:r>
                      <a:endParaRPr lang="en-US" sz="4000" dirty="0">
                        <a:solidFill>
                          <a:schemeClr val="tx1"/>
                        </a:solidFill>
                        <a:effectLst/>
                      </a:endParaRPr>
                    </a:p>
                    <a:p>
                      <a:pPr marL="0" marR="0" algn="ctr">
                        <a:lnSpc>
                          <a:spcPct val="115000"/>
                        </a:lnSpc>
                        <a:spcBef>
                          <a:spcPts val="0"/>
                        </a:spcBef>
                        <a:spcAft>
                          <a:spcPts val="1000"/>
                        </a:spcAft>
                      </a:pPr>
                      <a:r>
                        <a:rPr lang="en-US" sz="2000" dirty="0">
                          <a:solidFill>
                            <a:schemeClr val="tx1"/>
                          </a:solidFill>
                          <a:effectLst/>
                        </a:rPr>
                        <a:t> </a:t>
                      </a:r>
                      <a:endParaRPr lang="en-US" sz="40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1200" dirty="0">
                          <a:solidFill>
                            <a:schemeClr val="tx1"/>
                          </a:solidFill>
                          <a:effectLst/>
                        </a:rPr>
                        <a:t>SharePoint Foundation 2010</a:t>
                      </a:r>
                      <a:endParaRPr lang="en-US" sz="24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1200">
                          <a:solidFill>
                            <a:schemeClr val="tx1"/>
                          </a:solidFill>
                          <a:effectLst/>
                        </a:rPr>
                        <a:t>Search Server 2010 Express</a:t>
                      </a:r>
                      <a:endParaRPr lang="en-US" sz="240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1200">
                          <a:solidFill>
                            <a:schemeClr val="tx1"/>
                          </a:solidFill>
                          <a:effectLst/>
                        </a:rPr>
                        <a:t>Search Server 2010</a:t>
                      </a:r>
                      <a:endParaRPr lang="en-US" sz="240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1200">
                          <a:solidFill>
                            <a:schemeClr val="tx1"/>
                          </a:solidFill>
                          <a:effectLst/>
                        </a:rPr>
                        <a:t>SharePoint Server 2010</a:t>
                      </a:r>
                      <a:endParaRPr lang="en-US" sz="240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1200" dirty="0">
                          <a:solidFill>
                            <a:schemeClr val="tx1"/>
                          </a:solidFill>
                          <a:effectLst/>
                        </a:rPr>
                        <a:t>FAST Search Server 2010 for SharePoint</a:t>
                      </a:r>
                      <a:endParaRPr lang="en-US" sz="2400" dirty="0">
                        <a:solidFill>
                          <a:schemeClr val="tx1"/>
                        </a:solidFill>
                        <a:effectLst/>
                        <a:latin typeface="Segoe UI"/>
                        <a:ea typeface="Calibri"/>
                        <a:cs typeface="Times New Roman"/>
                      </a:endParaRPr>
                    </a:p>
                  </a:txBody>
                  <a:tcPr marL="63738" marR="63738" marT="0" marB="0"/>
                </a:tc>
              </a:tr>
              <a:tr h="435397">
                <a:tc>
                  <a:txBody>
                    <a:bodyPr/>
                    <a:lstStyle/>
                    <a:p>
                      <a:pPr marL="0" marR="0">
                        <a:lnSpc>
                          <a:spcPct val="115000"/>
                        </a:lnSpc>
                        <a:spcBef>
                          <a:spcPts val="0"/>
                        </a:spcBef>
                        <a:spcAft>
                          <a:spcPts val="1000"/>
                        </a:spcAft>
                      </a:pPr>
                      <a:r>
                        <a:rPr lang="en-US" sz="1800" dirty="0">
                          <a:solidFill>
                            <a:schemeClr val="tx1"/>
                          </a:solidFill>
                          <a:effectLst/>
                        </a:rPr>
                        <a:t>Basic search</a:t>
                      </a:r>
                      <a:endParaRPr lang="en-US" sz="36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latin typeface="Segoe UI"/>
                          <a:ea typeface="Calibri"/>
                          <a:cs typeface="Times New Roman"/>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r>
              <a:tr h="435397">
                <a:tc>
                  <a:txBody>
                    <a:bodyPr/>
                    <a:lstStyle/>
                    <a:p>
                      <a:pPr marL="0" marR="0">
                        <a:lnSpc>
                          <a:spcPct val="115000"/>
                        </a:lnSpc>
                        <a:spcBef>
                          <a:spcPts val="0"/>
                        </a:spcBef>
                        <a:spcAft>
                          <a:spcPts val="1000"/>
                        </a:spcAft>
                      </a:pPr>
                      <a:r>
                        <a:rPr lang="en-US" sz="1800" dirty="0">
                          <a:solidFill>
                            <a:schemeClr val="tx1"/>
                          </a:solidFill>
                          <a:effectLst/>
                        </a:rPr>
                        <a:t>Best Bets</a:t>
                      </a:r>
                      <a:endParaRPr lang="en-US" sz="36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a:effectLst/>
                        </a:rPr>
                        <a:t> </a:t>
                      </a:r>
                      <a:endParaRPr lang="en-US" sz="24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r>
              <a:tr h="435397">
                <a:tc>
                  <a:txBody>
                    <a:bodyPr/>
                    <a:lstStyle/>
                    <a:p>
                      <a:pPr marL="0" marR="0">
                        <a:lnSpc>
                          <a:spcPct val="115000"/>
                        </a:lnSpc>
                        <a:spcBef>
                          <a:spcPts val="0"/>
                        </a:spcBef>
                        <a:spcAft>
                          <a:spcPts val="1000"/>
                        </a:spcAft>
                      </a:pPr>
                      <a:r>
                        <a:rPr lang="en-US" sz="1800" dirty="0">
                          <a:solidFill>
                            <a:schemeClr val="tx1"/>
                          </a:solidFill>
                          <a:effectLst/>
                        </a:rPr>
                        <a:t>Search Scopes</a:t>
                      </a:r>
                      <a:endParaRPr lang="en-US" sz="36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a:effectLst/>
                        </a:rPr>
                        <a:t> </a:t>
                      </a:r>
                      <a:endParaRPr lang="en-US" sz="24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a:effectLst/>
                          <a:latin typeface="+mn-lt"/>
                          <a:ea typeface="+mn-ea"/>
                          <a:cs typeface="+mn-cs"/>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r>
              <a:tr h="435397">
                <a:tc>
                  <a:txBody>
                    <a:bodyPr/>
                    <a:lstStyle/>
                    <a:p>
                      <a:pPr marL="0" marR="0">
                        <a:lnSpc>
                          <a:spcPct val="115000"/>
                        </a:lnSpc>
                        <a:spcBef>
                          <a:spcPts val="0"/>
                        </a:spcBef>
                        <a:spcAft>
                          <a:spcPts val="1000"/>
                        </a:spcAft>
                      </a:pPr>
                      <a:r>
                        <a:rPr lang="en-US" sz="1800" dirty="0">
                          <a:solidFill>
                            <a:schemeClr val="tx1"/>
                          </a:solidFill>
                          <a:effectLst/>
                        </a:rPr>
                        <a:t>Crawled and Managed Properties</a:t>
                      </a:r>
                      <a:endParaRPr lang="en-US" sz="36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a:effectLst/>
                        </a:rPr>
                        <a:t> </a:t>
                      </a:r>
                      <a:endParaRPr lang="en-US" sz="24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r>
              <a:tr h="435397">
                <a:tc>
                  <a:txBody>
                    <a:bodyPr/>
                    <a:lstStyle/>
                    <a:p>
                      <a:pPr marL="0" marR="0">
                        <a:lnSpc>
                          <a:spcPct val="115000"/>
                        </a:lnSpc>
                        <a:spcBef>
                          <a:spcPts val="0"/>
                        </a:spcBef>
                        <a:spcAft>
                          <a:spcPts val="1000"/>
                        </a:spcAft>
                      </a:pPr>
                      <a:r>
                        <a:rPr lang="en-US" sz="1800" dirty="0">
                          <a:solidFill>
                            <a:schemeClr val="tx1"/>
                          </a:solidFill>
                          <a:effectLst/>
                        </a:rPr>
                        <a:t>Query Federation</a:t>
                      </a:r>
                      <a:endParaRPr lang="en-US" sz="36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a:effectLst/>
                        </a:rPr>
                        <a:t> </a:t>
                      </a:r>
                      <a:endParaRPr lang="en-US" sz="24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r>
              <a:tr h="435397">
                <a:tc>
                  <a:txBody>
                    <a:bodyPr/>
                    <a:lstStyle/>
                    <a:p>
                      <a:pPr marL="0" marR="0">
                        <a:lnSpc>
                          <a:spcPct val="115000"/>
                        </a:lnSpc>
                        <a:spcBef>
                          <a:spcPts val="0"/>
                        </a:spcBef>
                        <a:spcAft>
                          <a:spcPts val="1000"/>
                        </a:spcAft>
                      </a:pPr>
                      <a:r>
                        <a:rPr lang="en-US" sz="1800" dirty="0">
                          <a:solidFill>
                            <a:schemeClr val="tx1"/>
                          </a:solidFill>
                          <a:effectLst/>
                        </a:rPr>
                        <a:t>Query Suggestions</a:t>
                      </a:r>
                      <a:endParaRPr lang="en-US" sz="36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a:effectLst/>
                        </a:rPr>
                        <a:t> </a:t>
                      </a:r>
                      <a:endParaRPr lang="en-US" sz="24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r>
              <a:tr h="435397">
                <a:tc>
                  <a:txBody>
                    <a:bodyPr/>
                    <a:lstStyle/>
                    <a:p>
                      <a:pPr marL="0" marR="0">
                        <a:lnSpc>
                          <a:spcPct val="115000"/>
                        </a:lnSpc>
                        <a:spcBef>
                          <a:spcPts val="0"/>
                        </a:spcBef>
                        <a:spcAft>
                          <a:spcPts val="1000"/>
                        </a:spcAft>
                      </a:pPr>
                      <a:r>
                        <a:rPr lang="en-US" sz="1800" dirty="0">
                          <a:solidFill>
                            <a:schemeClr val="tx1"/>
                          </a:solidFill>
                          <a:effectLst/>
                        </a:rPr>
                        <a:t>Relevancy Tuning by Document or Site Promotions</a:t>
                      </a:r>
                      <a:endParaRPr lang="en-US" sz="36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a:effectLst/>
                        </a:rPr>
                        <a:t> </a:t>
                      </a:r>
                      <a:endParaRPr lang="en-US" sz="24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r>
              <a:tr h="435397">
                <a:tc>
                  <a:txBody>
                    <a:bodyPr/>
                    <a:lstStyle/>
                    <a:p>
                      <a:pPr marL="0" marR="0">
                        <a:lnSpc>
                          <a:spcPct val="115000"/>
                        </a:lnSpc>
                        <a:spcBef>
                          <a:spcPts val="0"/>
                        </a:spcBef>
                        <a:spcAft>
                          <a:spcPts val="1000"/>
                        </a:spcAft>
                      </a:pPr>
                      <a:r>
                        <a:rPr lang="en-US" sz="1800" dirty="0">
                          <a:solidFill>
                            <a:schemeClr val="tx1"/>
                          </a:solidFill>
                          <a:effectLst/>
                        </a:rPr>
                        <a:t>Shallow Results Refinement</a:t>
                      </a:r>
                      <a:endParaRPr lang="en-US" sz="36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a:effectLst/>
                        </a:rPr>
                        <a:t> </a:t>
                      </a:r>
                      <a:endParaRPr lang="en-US" sz="24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r>
              <a:tr h="435397">
                <a:tc>
                  <a:txBody>
                    <a:bodyPr/>
                    <a:lstStyle/>
                    <a:p>
                      <a:pPr marL="0" marR="0">
                        <a:lnSpc>
                          <a:spcPct val="115000"/>
                        </a:lnSpc>
                        <a:spcBef>
                          <a:spcPts val="0"/>
                        </a:spcBef>
                        <a:spcAft>
                          <a:spcPts val="1000"/>
                        </a:spcAft>
                      </a:pPr>
                      <a:r>
                        <a:rPr lang="en-US" sz="1800" dirty="0">
                          <a:solidFill>
                            <a:schemeClr val="tx1"/>
                          </a:solidFill>
                          <a:effectLst/>
                        </a:rPr>
                        <a:t>Windows 7 Federation</a:t>
                      </a:r>
                      <a:endParaRPr lang="en-US" sz="36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a:effectLst/>
                        </a:rPr>
                        <a:t> </a:t>
                      </a:r>
                      <a:endParaRPr lang="en-US" sz="24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400" dirty="0" smtClean="0">
                          <a:effectLst/>
                        </a:rPr>
                        <a:t>X</a:t>
                      </a:r>
                      <a:endParaRPr lang="en-US" sz="2400" dirty="0">
                        <a:effectLst/>
                        <a:latin typeface="Segoe UI"/>
                        <a:ea typeface="Calibri"/>
                        <a:cs typeface="Times New Roman"/>
                      </a:endParaRPr>
                    </a:p>
                  </a:txBody>
                  <a:tcPr marL="63738" marR="63738" marT="0" marB="0"/>
                </a:tc>
              </a:tr>
            </a:tbl>
          </a:graphicData>
        </a:graphic>
      </p:graphicFrame>
      <p:sp>
        <p:nvSpPr>
          <p:cNvPr id="5"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rPr>
              <a:t>Architecting the Farm</a:t>
            </a:r>
            <a:r>
              <a:rPr lang="en-US" dirty="0" smtClean="0"/>
              <a:t/>
            </a:r>
            <a:br>
              <a:rPr lang="en-US" dirty="0" smtClean="0"/>
            </a:br>
            <a:r>
              <a:rPr lang="en-US" sz="2400" dirty="0" smtClean="0">
                <a:solidFill>
                  <a:schemeClr val="accent1"/>
                </a:solidFill>
              </a:rPr>
              <a:t>FAST Search – Comparison Matrix – Slide 1 of 2</a:t>
            </a:r>
            <a:endParaRPr lang="en-US" dirty="0" smtClean="0">
              <a:solidFill>
                <a:schemeClr val="accent1"/>
              </a:solidFill>
            </a:endParaRPr>
          </a:p>
        </p:txBody>
      </p:sp>
    </p:spTree>
    <p:extLst>
      <p:ext uri="{BB962C8B-B14F-4D97-AF65-F5344CB8AC3E}">
        <p14:creationId xmlns:p14="http://schemas.microsoft.com/office/powerpoint/2010/main" val="31292493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615345762"/>
              </p:ext>
            </p:extLst>
          </p:nvPr>
        </p:nvGraphicFramePr>
        <p:xfrm>
          <a:off x="323528" y="1511345"/>
          <a:ext cx="8568952" cy="5335516"/>
        </p:xfrm>
        <a:graphic>
          <a:graphicData uri="http://schemas.openxmlformats.org/drawingml/2006/table">
            <a:tbl>
              <a:tblPr firstRow="1" firstCol="1" bandRow="1">
                <a:tableStyleId>{5C22544A-7EE6-4342-B048-85BDC9FD1C3A}</a:tableStyleId>
              </a:tblPr>
              <a:tblGrid>
                <a:gridCol w="4032448"/>
                <a:gridCol w="936104"/>
                <a:gridCol w="1008112"/>
                <a:gridCol w="648072"/>
                <a:gridCol w="892245"/>
                <a:gridCol w="1051971"/>
              </a:tblGrid>
              <a:tr h="655349">
                <a:tc>
                  <a:txBody>
                    <a:bodyPr/>
                    <a:lstStyle/>
                    <a:p>
                      <a:pPr marL="0" marR="0" algn="ctr">
                        <a:spcBef>
                          <a:spcPts val="0"/>
                        </a:spcBef>
                        <a:spcAft>
                          <a:spcPts val="0"/>
                        </a:spcAft>
                      </a:pPr>
                      <a:r>
                        <a:rPr lang="en-US" sz="2000" dirty="0">
                          <a:solidFill>
                            <a:schemeClr val="tx1"/>
                          </a:solidFill>
                          <a:effectLst/>
                        </a:rPr>
                        <a:t>Feature</a:t>
                      </a:r>
                      <a:endParaRPr lang="en-US" sz="4000" dirty="0">
                        <a:solidFill>
                          <a:schemeClr val="tx1"/>
                        </a:solidFill>
                        <a:effectLst/>
                      </a:endParaRPr>
                    </a:p>
                    <a:p>
                      <a:pPr marL="0" marR="0" algn="ctr">
                        <a:lnSpc>
                          <a:spcPct val="115000"/>
                        </a:lnSpc>
                        <a:spcBef>
                          <a:spcPts val="0"/>
                        </a:spcBef>
                        <a:spcAft>
                          <a:spcPts val="1000"/>
                        </a:spcAft>
                      </a:pPr>
                      <a:r>
                        <a:rPr lang="en-US" sz="2000" dirty="0">
                          <a:solidFill>
                            <a:schemeClr val="tx1"/>
                          </a:solidFill>
                          <a:effectLst/>
                        </a:rPr>
                        <a:t> </a:t>
                      </a:r>
                      <a:endParaRPr lang="en-US" sz="40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1200">
                          <a:solidFill>
                            <a:schemeClr val="tx1"/>
                          </a:solidFill>
                          <a:effectLst/>
                        </a:rPr>
                        <a:t>SharePoint Foundation 2010</a:t>
                      </a:r>
                      <a:endParaRPr lang="en-US" sz="240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1200">
                          <a:solidFill>
                            <a:schemeClr val="tx1"/>
                          </a:solidFill>
                          <a:effectLst/>
                        </a:rPr>
                        <a:t>Search Server 2010 Express</a:t>
                      </a:r>
                      <a:endParaRPr lang="en-US" sz="240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1200">
                          <a:solidFill>
                            <a:schemeClr val="tx1"/>
                          </a:solidFill>
                          <a:effectLst/>
                        </a:rPr>
                        <a:t>Search Server 2010</a:t>
                      </a:r>
                      <a:endParaRPr lang="en-US" sz="240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1200">
                          <a:solidFill>
                            <a:schemeClr val="tx1"/>
                          </a:solidFill>
                          <a:effectLst/>
                        </a:rPr>
                        <a:t>SharePoint Server 2010</a:t>
                      </a:r>
                      <a:endParaRPr lang="en-US" sz="240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1200" dirty="0">
                          <a:solidFill>
                            <a:schemeClr val="tx1"/>
                          </a:solidFill>
                          <a:effectLst/>
                        </a:rPr>
                        <a:t>FAST Search Server 2010 for SharePoint</a:t>
                      </a:r>
                      <a:endParaRPr lang="en-US" sz="2400" dirty="0">
                        <a:solidFill>
                          <a:schemeClr val="tx1"/>
                        </a:solidFill>
                        <a:effectLst/>
                        <a:latin typeface="Segoe UI"/>
                        <a:ea typeface="Calibri"/>
                        <a:cs typeface="Times New Roman"/>
                      </a:endParaRPr>
                    </a:p>
                  </a:txBody>
                  <a:tcPr marL="63738" marR="63738" marT="0" marB="0"/>
                </a:tc>
              </a:tr>
              <a:tr h="374485">
                <a:tc>
                  <a:txBody>
                    <a:bodyPr/>
                    <a:lstStyle/>
                    <a:p>
                      <a:pPr marL="0" marR="0">
                        <a:lnSpc>
                          <a:spcPct val="115000"/>
                        </a:lnSpc>
                        <a:spcBef>
                          <a:spcPts val="0"/>
                        </a:spcBef>
                        <a:spcAft>
                          <a:spcPts val="1000"/>
                        </a:spcAft>
                      </a:pPr>
                      <a:r>
                        <a:rPr lang="en-US" sz="1600" dirty="0">
                          <a:solidFill>
                            <a:schemeClr val="tx1"/>
                          </a:solidFill>
                          <a:effectLst/>
                        </a:rPr>
                        <a:t>People Search</a:t>
                      </a:r>
                      <a:endParaRPr lang="en-US" sz="32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dirty="0">
                          <a:effectLst/>
                        </a:rPr>
                        <a:t> </a:t>
                      </a:r>
                      <a:endParaRPr lang="en-US" sz="20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dirty="0" smtClean="0">
                          <a:effectLst/>
                        </a:rPr>
                        <a:t>X</a:t>
                      </a:r>
                      <a:endParaRPr lang="en-US" sz="20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dirty="0" smtClean="0">
                          <a:effectLst/>
                        </a:rPr>
                        <a:t>X</a:t>
                      </a:r>
                      <a:endParaRPr lang="en-US" sz="2000" dirty="0">
                        <a:effectLst/>
                        <a:latin typeface="Segoe UI"/>
                        <a:ea typeface="Calibri"/>
                        <a:cs typeface="Times New Roman"/>
                      </a:endParaRPr>
                    </a:p>
                  </a:txBody>
                  <a:tcPr marL="63738" marR="63738" marT="0" marB="0"/>
                </a:tc>
              </a:tr>
              <a:tr h="374485">
                <a:tc>
                  <a:txBody>
                    <a:bodyPr/>
                    <a:lstStyle/>
                    <a:p>
                      <a:pPr marL="0" marR="0">
                        <a:lnSpc>
                          <a:spcPct val="115000"/>
                        </a:lnSpc>
                        <a:spcBef>
                          <a:spcPts val="0"/>
                        </a:spcBef>
                        <a:spcAft>
                          <a:spcPts val="1000"/>
                        </a:spcAft>
                      </a:pPr>
                      <a:r>
                        <a:rPr lang="en-US" sz="1600" dirty="0">
                          <a:solidFill>
                            <a:schemeClr val="tx1"/>
                          </a:solidFill>
                          <a:effectLst/>
                        </a:rPr>
                        <a:t>Social Search</a:t>
                      </a:r>
                      <a:endParaRPr lang="en-US" sz="32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dirty="0">
                          <a:effectLst/>
                        </a:rPr>
                        <a:t> </a:t>
                      </a:r>
                      <a:endParaRPr lang="en-US" sz="20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dirty="0" smtClean="0">
                          <a:effectLst/>
                        </a:rPr>
                        <a:t>X</a:t>
                      </a:r>
                      <a:endParaRPr lang="en-US" sz="20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dirty="0" smtClean="0">
                          <a:effectLst/>
                        </a:rPr>
                        <a:t>X</a:t>
                      </a:r>
                      <a:endParaRPr lang="en-US" sz="2000" dirty="0">
                        <a:effectLst/>
                        <a:latin typeface="Segoe UI"/>
                        <a:ea typeface="Calibri"/>
                        <a:cs typeface="Times New Roman"/>
                      </a:endParaRPr>
                    </a:p>
                  </a:txBody>
                  <a:tcPr marL="63738" marR="63738" marT="0" marB="0"/>
                </a:tc>
              </a:tr>
              <a:tr h="374485">
                <a:tc>
                  <a:txBody>
                    <a:bodyPr/>
                    <a:lstStyle/>
                    <a:p>
                      <a:pPr marL="0" marR="0">
                        <a:lnSpc>
                          <a:spcPct val="115000"/>
                        </a:lnSpc>
                        <a:spcBef>
                          <a:spcPts val="0"/>
                        </a:spcBef>
                        <a:spcAft>
                          <a:spcPts val="1000"/>
                        </a:spcAft>
                      </a:pPr>
                      <a:r>
                        <a:rPr lang="en-US" sz="1600" dirty="0">
                          <a:solidFill>
                            <a:schemeClr val="tx1"/>
                          </a:solidFill>
                          <a:effectLst/>
                        </a:rPr>
                        <a:t>Taxonomy Integration</a:t>
                      </a:r>
                      <a:endParaRPr lang="en-US" sz="32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dirty="0" smtClean="0">
                          <a:effectLst/>
                        </a:rPr>
                        <a:t>X</a:t>
                      </a:r>
                      <a:endParaRPr lang="en-US" sz="20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dirty="0" smtClean="0">
                          <a:effectLst/>
                        </a:rPr>
                        <a:t>X</a:t>
                      </a:r>
                      <a:endParaRPr lang="en-US" sz="2000" dirty="0">
                        <a:effectLst/>
                        <a:latin typeface="Segoe UI"/>
                        <a:ea typeface="Calibri"/>
                        <a:cs typeface="Times New Roman"/>
                      </a:endParaRPr>
                    </a:p>
                  </a:txBody>
                  <a:tcPr marL="63738" marR="63738" marT="0" marB="0"/>
                </a:tc>
              </a:tr>
              <a:tr h="374485">
                <a:tc>
                  <a:txBody>
                    <a:bodyPr/>
                    <a:lstStyle/>
                    <a:p>
                      <a:pPr marL="0" marR="0">
                        <a:lnSpc>
                          <a:spcPct val="115000"/>
                        </a:lnSpc>
                        <a:spcBef>
                          <a:spcPts val="0"/>
                        </a:spcBef>
                        <a:spcAft>
                          <a:spcPts val="1000"/>
                        </a:spcAft>
                      </a:pPr>
                      <a:r>
                        <a:rPr lang="en-US" sz="1600" dirty="0">
                          <a:solidFill>
                            <a:schemeClr val="tx1"/>
                          </a:solidFill>
                          <a:effectLst/>
                        </a:rPr>
                        <a:t>Multi-Tenant Hosting</a:t>
                      </a:r>
                      <a:endParaRPr lang="en-US" sz="32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dirty="0" smtClean="0">
                          <a:effectLst/>
                        </a:rPr>
                        <a:t>X</a:t>
                      </a:r>
                      <a:endParaRPr lang="en-US" sz="2000" dirty="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dirty="0" smtClean="0">
                          <a:effectLst/>
                        </a:rPr>
                        <a:t>X</a:t>
                      </a:r>
                      <a:endParaRPr lang="en-US" sz="2000" dirty="0">
                        <a:effectLst/>
                        <a:latin typeface="Segoe UI"/>
                        <a:ea typeface="Calibri"/>
                        <a:cs typeface="Times New Roman"/>
                      </a:endParaRPr>
                    </a:p>
                  </a:txBody>
                  <a:tcPr marL="63738" marR="63738" marT="0" marB="0"/>
                </a:tc>
              </a:tr>
              <a:tr h="374485">
                <a:tc>
                  <a:txBody>
                    <a:bodyPr/>
                    <a:lstStyle/>
                    <a:p>
                      <a:pPr marL="0" marR="0">
                        <a:lnSpc>
                          <a:spcPct val="115000"/>
                        </a:lnSpc>
                        <a:spcBef>
                          <a:spcPts val="0"/>
                        </a:spcBef>
                        <a:spcAft>
                          <a:spcPts val="1000"/>
                        </a:spcAft>
                      </a:pPr>
                      <a:r>
                        <a:rPr lang="en-US" sz="1600" dirty="0">
                          <a:solidFill>
                            <a:schemeClr val="tx1"/>
                          </a:solidFill>
                          <a:effectLst/>
                        </a:rPr>
                        <a:t>Visual Best Bets</a:t>
                      </a:r>
                      <a:endParaRPr lang="en-US" sz="32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dirty="0" smtClean="0">
                          <a:effectLst/>
                        </a:rPr>
                        <a:t>X</a:t>
                      </a:r>
                      <a:endParaRPr lang="en-US" sz="2000" dirty="0">
                        <a:effectLst/>
                        <a:latin typeface="Segoe UI"/>
                        <a:ea typeface="Calibri"/>
                        <a:cs typeface="Times New Roman"/>
                      </a:endParaRPr>
                    </a:p>
                  </a:txBody>
                  <a:tcPr marL="63738" marR="63738" marT="0" marB="0"/>
                </a:tc>
              </a:tr>
              <a:tr h="374485">
                <a:tc>
                  <a:txBody>
                    <a:bodyPr/>
                    <a:lstStyle/>
                    <a:p>
                      <a:pPr marL="0" marR="0">
                        <a:lnSpc>
                          <a:spcPct val="115000"/>
                        </a:lnSpc>
                        <a:spcBef>
                          <a:spcPts val="0"/>
                        </a:spcBef>
                        <a:spcAft>
                          <a:spcPts val="1000"/>
                        </a:spcAft>
                      </a:pPr>
                      <a:r>
                        <a:rPr lang="en-US" sz="1600" dirty="0">
                          <a:solidFill>
                            <a:schemeClr val="tx1"/>
                          </a:solidFill>
                          <a:effectLst/>
                        </a:rPr>
                        <a:t>Similar Results</a:t>
                      </a:r>
                      <a:endParaRPr lang="en-US" sz="32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dirty="0" smtClean="0">
                          <a:effectLst/>
                        </a:rPr>
                        <a:t>X</a:t>
                      </a:r>
                      <a:endParaRPr lang="en-US" sz="2000" dirty="0">
                        <a:effectLst/>
                        <a:latin typeface="Segoe UI"/>
                        <a:ea typeface="Calibri"/>
                        <a:cs typeface="Times New Roman"/>
                      </a:endParaRPr>
                    </a:p>
                  </a:txBody>
                  <a:tcPr marL="63738" marR="63738" marT="0" marB="0"/>
                </a:tc>
              </a:tr>
              <a:tr h="374485">
                <a:tc>
                  <a:txBody>
                    <a:bodyPr/>
                    <a:lstStyle/>
                    <a:p>
                      <a:pPr marL="0" marR="0">
                        <a:lnSpc>
                          <a:spcPct val="115000"/>
                        </a:lnSpc>
                        <a:spcBef>
                          <a:spcPts val="0"/>
                        </a:spcBef>
                        <a:spcAft>
                          <a:spcPts val="1000"/>
                        </a:spcAft>
                      </a:pPr>
                      <a:r>
                        <a:rPr lang="en-US" sz="1600" dirty="0">
                          <a:solidFill>
                            <a:schemeClr val="tx1"/>
                          </a:solidFill>
                          <a:effectLst/>
                        </a:rPr>
                        <a:t>Duplicate Results</a:t>
                      </a:r>
                      <a:endParaRPr lang="en-US" sz="32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dirty="0" smtClean="0">
                          <a:effectLst/>
                        </a:rPr>
                        <a:t>X</a:t>
                      </a:r>
                      <a:endParaRPr lang="en-US" sz="2000" dirty="0">
                        <a:effectLst/>
                        <a:latin typeface="Segoe UI"/>
                        <a:ea typeface="Calibri"/>
                        <a:cs typeface="Times New Roman"/>
                      </a:endParaRPr>
                    </a:p>
                  </a:txBody>
                  <a:tcPr marL="63738" marR="63738" marT="0" marB="0"/>
                </a:tc>
              </a:tr>
              <a:tr h="374485">
                <a:tc>
                  <a:txBody>
                    <a:bodyPr/>
                    <a:lstStyle/>
                    <a:p>
                      <a:pPr marL="0" marR="0">
                        <a:lnSpc>
                          <a:spcPct val="115000"/>
                        </a:lnSpc>
                        <a:spcBef>
                          <a:spcPts val="0"/>
                        </a:spcBef>
                        <a:spcAft>
                          <a:spcPts val="1000"/>
                        </a:spcAft>
                      </a:pPr>
                      <a:r>
                        <a:rPr lang="en-US" sz="1600" dirty="0">
                          <a:solidFill>
                            <a:schemeClr val="tx1"/>
                          </a:solidFill>
                          <a:effectLst/>
                        </a:rPr>
                        <a:t>Search Enhancement based on user context</a:t>
                      </a:r>
                      <a:endParaRPr lang="en-US" sz="32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dirty="0" smtClean="0">
                          <a:effectLst/>
                        </a:rPr>
                        <a:t>X</a:t>
                      </a:r>
                      <a:endParaRPr lang="en-US" sz="2000" dirty="0">
                        <a:effectLst/>
                        <a:latin typeface="Segoe UI"/>
                        <a:ea typeface="Calibri"/>
                        <a:cs typeface="Times New Roman"/>
                      </a:endParaRPr>
                    </a:p>
                  </a:txBody>
                  <a:tcPr marL="63738" marR="63738" marT="0" marB="0"/>
                </a:tc>
              </a:tr>
              <a:tr h="374485">
                <a:tc>
                  <a:txBody>
                    <a:bodyPr/>
                    <a:lstStyle/>
                    <a:p>
                      <a:pPr marL="0" marR="0">
                        <a:lnSpc>
                          <a:spcPct val="115000"/>
                        </a:lnSpc>
                        <a:spcBef>
                          <a:spcPts val="0"/>
                        </a:spcBef>
                        <a:spcAft>
                          <a:spcPts val="1000"/>
                        </a:spcAft>
                      </a:pPr>
                      <a:r>
                        <a:rPr lang="en-US" sz="1600" dirty="0">
                          <a:solidFill>
                            <a:schemeClr val="tx1"/>
                          </a:solidFill>
                          <a:effectLst/>
                        </a:rPr>
                        <a:t>Sort Results on Managed Properties or Rank Profiles</a:t>
                      </a:r>
                      <a:endParaRPr lang="en-US" sz="32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dirty="0" smtClean="0">
                          <a:effectLst/>
                        </a:rPr>
                        <a:t>X</a:t>
                      </a:r>
                      <a:endParaRPr lang="en-US" sz="2000" dirty="0">
                        <a:effectLst/>
                        <a:latin typeface="Segoe UI"/>
                        <a:ea typeface="Calibri"/>
                        <a:cs typeface="Times New Roman"/>
                      </a:endParaRPr>
                    </a:p>
                  </a:txBody>
                  <a:tcPr marL="63738" marR="63738" marT="0" marB="0"/>
                </a:tc>
              </a:tr>
              <a:tr h="374485">
                <a:tc>
                  <a:txBody>
                    <a:bodyPr/>
                    <a:lstStyle/>
                    <a:p>
                      <a:pPr marL="0" marR="0">
                        <a:lnSpc>
                          <a:spcPct val="115000"/>
                        </a:lnSpc>
                        <a:spcBef>
                          <a:spcPts val="0"/>
                        </a:spcBef>
                        <a:spcAft>
                          <a:spcPts val="1000"/>
                        </a:spcAft>
                      </a:pPr>
                      <a:r>
                        <a:rPr lang="en-US" sz="1600" dirty="0">
                          <a:solidFill>
                            <a:schemeClr val="tx1"/>
                          </a:solidFill>
                          <a:effectLst/>
                        </a:rPr>
                        <a:t>Deep Results Refinement</a:t>
                      </a:r>
                      <a:endParaRPr lang="en-US" sz="32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dirty="0" smtClean="0">
                          <a:effectLst/>
                        </a:rPr>
                        <a:t>X</a:t>
                      </a:r>
                      <a:endParaRPr lang="en-US" sz="2000" dirty="0">
                        <a:effectLst/>
                        <a:latin typeface="Segoe UI"/>
                        <a:ea typeface="Calibri"/>
                        <a:cs typeface="Times New Roman"/>
                      </a:endParaRPr>
                    </a:p>
                  </a:txBody>
                  <a:tcPr marL="63738" marR="63738" marT="0" marB="0"/>
                </a:tc>
              </a:tr>
              <a:tr h="374485">
                <a:tc>
                  <a:txBody>
                    <a:bodyPr/>
                    <a:lstStyle/>
                    <a:p>
                      <a:pPr marL="0" marR="0">
                        <a:lnSpc>
                          <a:spcPct val="115000"/>
                        </a:lnSpc>
                        <a:spcBef>
                          <a:spcPts val="0"/>
                        </a:spcBef>
                        <a:spcAft>
                          <a:spcPts val="1000"/>
                        </a:spcAft>
                      </a:pPr>
                      <a:r>
                        <a:rPr lang="en-US" sz="1600" dirty="0">
                          <a:solidFill>
                            <a:schemeClr val="tx1"/>
                          </a:solidFill>
                          <a:effectLst/>
                        </a:rPr>
                        <a:t>Document Preview</a:t>
                      </a:r>
                      <a:endParaRPr lang="en-US" sz="32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dirty="0" smtClean="0">
                          <a:effectLst/>
                        </a:rPr>
                        <a:t>X</a:t>
                      </a:r>
                      <a:endParaRPr lang="en-US" sz="2000" dirty="0">
                        <a:effectLst/>
                        <a:latin typeface="Segoe UI"/>
                        <a:ea typeface="Calibri"/>
                        <a:cs typeface="Times New Roman"/>
                      </a:endParaRPr>
                    </a:p>
                  </a:txBody>
                  <a:tcPr marL="63738" marR="63738" marT="0" marB="0"/>
                </a:tc>
              </a:tr>
              <a:tr h="374485">
                <a:tc>
                  <a:txBody>
                    <a:bodyPr/>
                    <a:lstStyle/>
                    <a:p>
                      <a:pPr marL="0" marR="0">
                        <a:lnSpc>
                          <a:spcPct val="115000"/>
                        </a:lnSpc>
                        <a:spcBef>
                          <a:spcPts val="0"/>
                        </a:spcBef>
                        <a:spcAft>
                          <a:spcPts val="1000"/>
                        </a:spcAft>
                      </a:pPr>
                      <a:r>
                        <a:rPr lang="en-US" sz="1600" dirty="0">
                          <a:solidFill>
                            <a:schemeClr val="tx1"/>
                          </a:solidFill>
                          <a:effectLst/>
                        </a:rPr>
                        <a:t>Rich Web Indexing Support</a:t>
                      </a:r>
                      <a:endParaRPr lang="en-US" sz="3200" dirty="0">
                        <a:solidFill>
                          <a:schemeClr val="tx1"/>
                        </a:solidFill>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a:effectLst/>
                        </a:rPr>
                        <a:t> </a:t>
                      </a:r>
                      <a:endParaRPr lang="en-US" sz="2000">
                        <a:effectLst/>
                        <a:latin typeface="Segoe UI"/>
                        <a:ea typeface="Calibri"/>
                        <a:cs typeface="Times New Roman"/>
                      </a:endParaRPr>
                    </a:p>
                  </a:txBody>
                  <a:tcPr marL="63738" marR="63738" marT="0" marB="0"/>
                </a:tc>
                <a:tc>
                  <a:txBody>
                    <a:bodyPr/>
                    <a:lstStyle/>
                    <a:p>
                      <a:pPr marL="0" marR="0" algn="ctr">
                        <a:lnSpc>
                          <a:spcPct val="115000"/>
                        </a:lnSpc>
                        <a:spcBef>
                          <a:spcPts val="0"/>
                        </a:spcBef>
                        <a:spcAft>
                          <a:spcPts val="1000"/>
                        </a:spcAft>
                      </a:pPr>
                      <a:r>
                        <a:rPr lang="en-US" sz="2000" dirty="0" smtClean="0">
                          <a:effectLst/>
                        </a:rPr>
                        <a:t>X</a:t>
                      </a:r>
                      <a:endParaRPr lang="en-US" sz="2000" dirty="0">
                        <a:effectLst/>
                        <a:latin typeface="Segoe UI"/>
                        <a:ea typeface="Calibri"/>
                        <a:cs typeface="Times New Roman"/>
                      </a:endParaRPr>
                    </a:p>
                  </a:txBody>
                  <a:tcPr marL="63738" marR="63738" marT="0" marB="0"/>
                </a:tc>
              </a:tr>
            </a:tbl>
          </a:graphicData>
        </a:graphic>
      </p:graphicFrame>
      <p:sp>
        <p:nvSpPr>
          <p:cNvPr id="6"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rPr>
              <a:t>Architecting the Farm</a:t>
            </a:r>
            <a:br>
              <a:rPr lang="en-US" dirty="0" smtClean="0">
                <a:solidFill>
                  <a:schemeClr val="bg1"/>
                </a:solidFill>
              </a:rPr>
            </a:br>
            <a:r>
              <a:rPr lang="en-US" sz="2400" dirty="0" smtClean="0">
                <a:solidFill>
                  <a:schemeClr val="accent1"/>
                </a:solidFill>
              </a:rPr>
              <a:t>FAST Search – Comparison Matrix – Slide 2 of 2</a:t>
            </a:r>
            <a:endParaRPr lang="en-US" dirty="0" smtClean="0">
              <a:solidFill>
                <a:schemeClr val="accent1"/>
              </a:solidFill>
            </a:endParaRPr>
          </a:p>
        </p:txBody>
      </p:sp>
    </p:spTree>
    <p:extLst>
      <p:ext uri="{BB962C8B-B14F-4D97-AF65-F5344CB8AC3E}">
        <p14:creationId xmlns:p14="http://schemas.microsoft.com/office/powerpoint/2010/main" val="29046748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a:bodyPr>
          <a:lstStyle/>
          <a:p>
            <a:pPr algn="ctr" eaLnBrk="1" hangingPunct="1"/>
            <a:r>
              <a:rPr lang="en-US" dirty="0" err="1" smtClean="0">
                <a:solidFill>
                  <a:srgbClr val="FFCC00"/>
                </a:solidFill>
              </a:rPr>
              <a:t>Virtualisation</a:t>
            </a:r>
            <a:r>
              <a:rPr lang="en-US" dirty="0" smtClean="0">
                <a:solidFill>
                  <a:srgbClr val="FFCC00"/>
                </a:solidFill>
              </a:rPr>
              <a:t> of SharePoint Servers</a:t>
            </a:r>
          </a:p>
        </p:txBody>
      </p:sp>
      <p:pic>
        <p:nvPicPr>
          <p:cNvPr id="4" name="Picture 2" descr="http://www.nextecinc.com/wp-content/uploads/2010/05/mic_SharePoing-2010-Logo_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1720" y="620688"/>
            <a:ext cx="5265941" cy="3017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936405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084479545"/>
              </p:ext>
            </p:extLst>
          </p:nvPr>
        </p:nvGraphicFramePr>
        <p:xfrm>
          <a:off x="457200" y="614610"/>
          <a:ext cx="8229600" cy="61987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err="1" smtClean="0">
                <a:solidFill>
                  <a:schemeClr val="bg1"/>
                </a:solidFill>
              </a:rPr>
              <a:t>Virtualisation</a:t>
            </a:r>
            <a:r>
              <a:rPr lang="en-US" dirty="0" smtClean="0">
                <a:solidFill>
                  <a:schemeClr val="bg1"/>
                </a:solidFill>
              </a:rPr>
              <a:t> of SharePoint Servers</a:t>
            </a:r>
            <a:r>
              <a:rPr lang="en-US" dirty="0" smtClean="0"/>
              <a:t/>
            </a:r>
            <a:br>
              <a:rPr lang="en-US" dirty="0" smtClean="0"/>
            </a:br>
            <a:r>
              <a:rPr lang="en-US" sz="2400" dirty="0" smtClean="0">
                <a:solidFill>
                  <a:schemeClr val="accent1"/>
                </a:solidFill>
              </a:rPr>
              <a:t>Caveats – Be Sure to Understand </a:t>
            </a:r>
            <a:r>
              <a:rPr lang="en-US" sz="2400" dirty="0" err="1" smtClean="0">
                <a:solidFill>
                  <a:schemeClr val="accent1"/>
                </a:solidFill>
              </a:rPr>
              <a:t>Virtualisation</a:t>
            </a:r>
            <a:r>
              <a:rPr lang="en-US" sz="2400" dirty="0" smtClean="0">
                <a:solidFill>
                  <a:schemeClr val="accent1"/>
                </a:solidFill>
              </a:rPr>
              <a:t> Concepts</a:t>
            </a:r>
            <a:endParaRPr lang="en-US" dirty="0" smtClean="0">
              <a:solidFill>
                <a:schemeClr val="accent1"/>
              </a:solidFill>
            </a:endParaRPr>
          </a:p>
        </p:txBody>
      </p:sp>
    </p:spTree>
    <p:extLst>
      <p:ext uri="{BB962C8B-B14F-4D97-AF65-F5344CB8AC3E}">
        <p14:creationId xmlns:p14="http://schemas.microsoft.com/office/powerpoint/2010/main" val="12032245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773667661"/>
              </p:ext>
            </p:extLst>
          </p:nvPr>
        </p:nvGraphicFramePr>
        <p:xfrm>
          <a:off x="152400" y="1520430"/>
          <a:ext cx="8686798" cy="4829160"/>
        </p:xfrm>
        <a:graphic>
          <a:graphicData uri="http://schemas.openxmlformats.org/drawingml/2006/table">
            <a:tbl>
              <a:tblPr firstRow="1" firstCol="1" bandRow="1">
                <a:tableStyleId>{5C22544A-7EE6-4342-B048-85BDC9FD1C3A}</a:tableStyleId>
              </a:tblPr>
              <a:tblGrid>
                <a:gridCol w="2979440"/>
                <a:gridCol w="864096"/>
                <a:gridCol w="1368152"/>
                <a:gridCol w="2088232"/>
                <a:gridCol w="1386878"/>
              </a:tblGrid>
              <a:tr h="1080022">
                <a:tc>
                  <a:txBody>
                    <a:bodyPr/>
                    <a:lstStyle/>
                    <a:p>
                      <a:pPr marL="0" marR="0">
                        <a:spcBef>
                          <a:spcPts val="0"/>
                        </a:spcBef>
                        <a:spcAft>
                          <a:spcPts val="0"/>
                        </a:spcAft>
                        <a:tabLst>
                          <a:tab pos="228600" algn="l"/>
                        </a:tabLst>
                      </a:pPr>
                      <a:r>
                        <a:rPr lang="en-US" sz="2400" dirty="0">
                          <a:solidFill>
                            <a:schemeClr val="tx1">
                              <a:lumMod val="10000"/>
                            </a:schemeClr>
                          </a:solidFill>
                          <a:effectLst/>
                        </a:rPr>
                        <a:t> </a:t>
                      </a:r>
                      <a:endParaRPr lang="en-US" sz="2400" dirty="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000">
                          <a:solidFill>
                            <a:schemeClr val="tx1">
                              <a:lumMod val="10000"/>
                            </a:schemeClr>
                          </a:solidFill>
                          <a:effectLst/>
                        </a:rPr>
                        <a:t>vCPU</a:t>
                      </a:r>
                      <a:endParaRPr lang="en-US" sz="200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000" dirty="0">
                          <a:solidFill>
                            <a:schemeClr val="tx1">
                              <a:lumMod val="10000"/>
                            </a:schemeClr>
                          </a:solidFill>
                          <a:effectLst/>
                        </a:rPr>
                        <a:t>RAM </a:t>
                      </a:r>
                      <a:r>
                        <a:rPr lang="en-US" sz="2000" dirty="0" smtClean="0">
                          <a:solidFill>
                            <a:schemeClr val="tx1">
                              <a:lumMod val="10000"/>
                            </a:schemeClr>
                          </a:solidFill>
                          <a:effectLst/>
                        </a:rPr>
                        <a:t>(Bare Minimum</a:t>
                      </a:r>
                      <a:r>
                        <a:rPr lang="en-US" sz="2000" dirty="0">
                          <a:solidFill>
                            <a:schemeClr val="tx1">
                              <a:lumMod val="10000"/>
                            </a:schemeClr>
                          </a:solidFill>
                          <a:effectLst/>
                        </a:rPr>
                        <a:t>)</a:t>
                      </a:r>
                      <a:endParaRPr lang="en-US" sz="2000" dirty="0">
                        <a:solidFill>
                          <a:schemeClr val="tx1">
                            <a:lumMod val="10000"/>
                          </a:schemeClr>
                        </a:solidFill>
                        <a:effectLst/>
                        <a:latin typeface="Arial"/>
                        <a:ea typeface="Times New Roman"/>
                        <a:cs typeface="Times New Roman"/>
                      </a:endParaRPr>
                    </a:p>
                  </a:txBody>
                  <a:tcPr marL="68580" marR="6858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tab pos="228600" algn="l"/>
                        </a:tabLst>
                        <a:defRPr/>
                      </a:pPr>
                      <a:r>
                        <a:rPr lang="en-US" sz="2000" dirty="0" smtClean="0">
                          <a:solidFill>
                            <a:schemeClr val="tx1">
                              <a:lumMod val="10000"/>
                            </a:schemeClr>
                          </a:solidFill>
                          <a:effectLst/>
                        </a:rPr>
                        <a:t>RAM (Recommend)</a:t>
                      </a:r>
                      <a:endParaRPr lang="en-US" sz="2000" dirty="0" smtClean="0">
                        <a:solidFill>
                          <a:schemeClr val="tx1">
                            <a:lumMod val="10000"/>
                          </a:schemeClr>
                        </a:solidFill>
                        <a:effectLst/>
                        <a:latin typeface="Arial"/>
                        <a:ea typeface="Times New Roman"/>
                        <a:cs typeface="Times New Roman"/>
                      </a:endParaRPr>
                    </a:p>
                    <a:p>
                      <a:pPr marL="0" marR="0">
                        <a:spcBef>
                          <a:spcPts val="0"/>
                        </a:spcBef>
                        <a:spcAft>
                          <a:spcPts val="0"/>
                        </a:spcAft>
                        <a:tabLst>
                          <a:tab pos="228600" algn="l"/>
                        </a:tabLst>
                      </a:pPr>
                      <a:endParaRPr lang="en-US" sz="2000" dirty="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000" dirty="0" smtClean="0">
                          <a:solidFill>
                            <a:schemeClr val="tx1">
                              <a:lumMod val="10000"/>
                            </a:schemeClr>
                          </a:solidFill>
                          <a:effectLst/>
                          <a:latin typeface="Arial"/>
                          <a:ea typeface="Times New Roman"/>
                          <a:cs typeface="Times New Roman"/>
                        </a:rPr>
                        <a:t>RAM</a:t>
                      </a:r>
                      <a:r>
                        <a:rPr lang="en-US" sz="2000" baseline="0" dirty="0" smtClean="0">
                          <a:solidFill>
                            <a:schemeClr val="tx1">
                              <a:lumMod val="10000"/>
                            </a:schemeClr>
                          </a:solidFill>
                          <a:effectLst/>
                          <a:latin typeface="Arial"/>
                          <a:ea typeface="Times New Roman"/>
                          <a:cs typeface="Times New Roman"/>
                        </a:rPr>
                        <a:t> (</a:t>
                      </a:r>
                      <a:r>
                        <a:rPr lang="en-US" sz="2000" dirty="0" smtClean="0">
                          <a:solidFill>
                            <a:schemeClr val="tx1">
                              <a:lumMod val="10000"/>
                            </a:schemeClr>
                          </a:solidFill>
                          <a:effectLst/>
                          <a:latin typeface="Arial"/>
                          <a:ea typeface="Times New Roman"/>
                          <a:cs typeface="Times New Roman"/>
                        </a:rPr>
                        <a:t>Ideal)</a:t>
                      </a:r>
                      <a:endParaRPr lang="en-US" sz="2000" dirty="0">
                        <a:solidFill>
                          <a:schemeClr val="tx1">
                            <a:lumMod val="10000"/>
                          </a:schemeClr>
                        </a:solidFill>
                        <a:effectLst/>
                        <a:latin typeface="Arial"/>
                        <a:ea typeface="Times New Roman"/>
                        <a:cs typeface="Times New Roman"/>
                      </a:endParaRPr>
                    </a:p>
                  </a:txBody>
                  <a:tcPr marL="68580" marR="68580" marT="0" marB="0"/>
                </a:tc>
              </a:tr>
              <a:tr h="594409">
                <a:tc>
                  <a:txBody>
                    <a:bodyPr/>
                    <a:lstStyle/>
                    <a:p>
                      <a:pPr marL="0" marR="0">
                        <a:spcBef>
                          <a:spcPts val="0"/>
                        </a:spcBef>
                        <a:spcAft>
                          <a:spcPts val="0"/>
                        </a:spcAft>
                        <a:tabLst>
                          <a:tab pos="228600" algn="l"/>
                        </a:tabLst>
                      </a:pPr>
                      <a:r>
                        <a:rPr lang="en-US" sz="2400" dirty="0">
                          <a:solidFill>
                            <a:schemeClr val="tx1">
                              <a:lumMod val="10000"/>
                            </a:schemeClr>
                          </a:solidFill>
                          <a:effectLst/>
                        </a:rPr>
                        <a:t>Web </a:t>
                      </a:r>
                      <a:r>
                        <a:rPr lang="en-US" sz="2400" dirty="0" smtClean="0">
                          <a:solidFill>
                            <a:schemeClr val="tx1">
                              <a:lumMod val="10000"/>
                            </a:schemeClr>
                          </a:solidFill>
                          <a:effectLst/>
                        </a:rPr>
                        <a:t>Only*</a:t>
                      </a:r>
                      <a:endParaRPr lang="en-US" sz="2400" dirty="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400">
                          <a:solidFill>
                            <a:schemeClr val="tx1">
                              <a:lumMod val="10000"/>
                            </a:schemeClr>
                          </a:solidFill>
                          <a:effectLst/>
                        </a:rPr>
                        <a:t>2</a:t>
                      </a:r>
                      <a:endParaRPr lang="en-US" sz="240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400" dirty="0">
                          <a:solidFill>
                            <a:schemeClr val="tx1">
                              <a:lumMod val="10000"/>
                            </a:schemeClr>
                          </a:solidFill>
                          <a:effectLst/>
                        </a:rPr>
                        <a:t>6</a:t>
                      </a:r>
                      <a:r>
                        <a:rPr lang="en-US" sz="2400" dirty="0" smtClean="0">
                          <a:solidFill>
                            <a:schemeClr val="tx1">
                              <a:lumMod val="10000"/>
                            </a:schemeClr>
                          </a:solidFill>
                          <a:effectLst/>
                        </a:rPr>
                        <a:t>GB</a:t>
                      </a:r>
                      <a:endParaRPr lang="en-US" sz="2400" dirty="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400" dirty="0" smtClean="0">
                          <a:solidFill>
                            <a:schemeClr val="tx1">
                              <a:lumMod val="10000"/>
                            </a:schemeClr>
                          </a:solidFill>
                          <a:effectLst/>
                          <a:latin typeface="Arial"/>
                          <a:ea typeface="Times New Roman"/>
                          <a:cs typeface="Times New Roman"/>
                        </a:rPr>
                        <a:t>8GB</a:t>
                      </a:r>
                      <a:endParaRPr lang="en-US" sz="2400" dirty="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400" dirty="0" smtClean="0">
                          <a:solidFill>
                            <a:schemeClr val="tx1">
                              <a:lumMod val="10000"/>
                            </a:schemeClr>
                          </a:solidFill>
                          <a:effectLst/>
                          <a:latin typeface="Arial"/>
                          <a:ea typeface="Times New Roman"/>
                          <a:cs typeface="Times New Roman"/>
                        </a:rPr>
                        <a:t>12GB</a:t>
                      </a:r>
                      <a:endParaRPr lang="en-US" sz="2400" dirty="0">
                        <a:solidFill>
                          <a:schemeClr val="tx1">
                            <a:lumMod val="10000"/>
                          </a:schemeClr>
                        </a:solidFill>
                        <a:effectLst/>
                        <a:latin typeface="Arial"/>
                        <a:ea typeface="Times New Roman"/>
                        <a:cs typeface="Times New Roman"/>
                      </a:endParaRPr>
                    </a:p>
                  </a:txBody>
                  <a:tcPr marL="68580" marR="68580" marT="0" marB="0"/>
                </a:tc>
              </a:tr>
              <a:tr h="720015">
                <a:tc>
                  <a:txBody>
                    <a:bodyPr/>
                    <a:lstStyle/>
                    <a:p>
                      <a:pPr marL="0" marR="0">
                        <a:spcBef>
                          <a:spcPts val="0"/>
                        </a:spcBef>
                        <a:spcAft>
                          <a:spcPts val="0"/>
                        </a:spcAft>
                        <a:tabLst>
                          <a:tab pos="228600" algn="l"/>
                        </a:tabLst>
                      </a:pPr>
                      <a:r>
                        <a:rPr lang="en-US" sz="2400">
                          <a:solidFill>
                            <a:schemeClr val="tx1">
                              <a:lumMod val="10000"/>
                            </a:schemeClr>
                          </a:solidFill>
                          <a:effectLst/>
                        </a:rPr>
                        <a:t>Service Application Roles Only</a:t>
                      </a:r>
                      <a:endParaRPr lang="en-US" sz="240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400" dirty="0">
                          <a:solidFill>
                            <a:schemeClr val="tx1">
                              <a:lumMod val="10000"/>
                            </a:schemeClr>
                          </a:solidFill>
                          <a:effectLst/>
                        </a:rPr>
                        <a:t>2</a:t>
                      </a:r>
                      <a:endParaRPr lang="en-US" sz="2400" dirty="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400" dirty="0" smtClean="0">
                          <a:solidFill>
                            <a:schemeClr val="tx1">
                              <a:lumMod val="10000"/>
                            </a:schemeClr>
                          </a:solidFill>
                          <a:effectLst/>
                        </a:rPr>
                        <a:t>6GB</a:t>
                      </a:r>
                      <a:endParaRPr lang="en-US" sz="2400" dirty="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400" dirty="0" smtClean="0">
                          <a:solidFill>
                            <a:schemeClr val="tx1">
                              <a:lumMod val="10000"/>
                            </a:schemeClr>
                          </a:solidFill>
                          <a:effectLst/>
                          <a:latin typeface="Arial"/>
                          <a:ea typeface="Times New Roman"/>
                          <a:cs typeface="Times New Roman"/>
                        </a:rPr>
                        <a:t>8GB</a:t>
                      </a:r>
                      <a:endParaRPr lang="en-US" sz="2400" dirty="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400" dirty="0" smtClean="0">
                          <a:solidFill>
                            <a:schemeClr val="tx1">
                              <a:lumMod val="10000"/>
                            </a:schemeClr>
                          </a:solidFill>
                          <a:effectLst/>
                          <a:latin typeface="Arial"/>
                          <a:ea typeface="Times New Roman"/>
                          <a:cs typeface="Times New Roman"/>
                        </a:rPr>
                        <a:t>12GB</a:t>
                      </a:r>
                      <a:endParaRPr lang="en-US" sz="2400" dirty="0">
                        <a:solidFill>
                          <a:schemeClr val="tx1">
                            <a:lumMod val="10000"/>
                          </a:schemeClr>
                        </a:solidFill>
                        <a:effectLst/>
                        <a:latin typeface="Arial"/>
                        <a:ea typeface="Times New Roman"/>
                        <a:cs typeface="Times New Roman"/>
                      </a:endParaRPr>
                    </a:p>
                  </a:txBody>
                  <a:tcPr marL="68580" marR="68580" marT="0" marB="0"/>
                </a:tc>
              </a:tr>
              <a:tr h="720015">
                <a:tc>
                  <a:txBody>
                    <a:bodyPr/>
                    <a:lstStyle/>
                    <a:p>
                      <a:pPr marL="0" marR="0">
                        <a:spcBef>
                          <a:spcPts val="0"/>
                        </a:spcBef>
                        <a:spcAft>
                          <a:spcPts val="0"/>
                        </a:spcAft>
                        <a:tabLst>
                          <a:tab pos="228600" algn="l"/>
                        </a:tabLst>
                      </a:pPr>
                      <a:r>
                        <a:rPr lang="en-US" sz="2400" dirty="0" smtClean="0">
                          <a:solidFill>
                            <a:schemeClr val="tx1">
                              <a:lumMod val="10000"/>
                            </a:schemeClr>
                          </a:solidFill>
                          <a:effectLst/>
                        </a:rPr>
                        <a:t>Dedicated Search Service</a:t>
                      </a:r>
                      <a:r>
                        <a:rPr lang="en-US" sz="2400" baseline="0" dirty="0" smtClean="0">
                          <a:solidFill>
                            <a:schemeClr val="tx1">
                              <a:lumMod val="10000"/>
                            </a:schemeClr>
                          </a:solidFill>
                          <a:effectLst/>
                        </a:rPr>
                        <a:t> App</a:t>
                      </a:r>
                      <a:endParaRPr lang="en-US" sz="2400" dirty="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400" dirty="0" smtClean="0">
                          <a:solidFill>
                            <a:schemeClr val="tx1">
                              <a:lumMod val="10000"/>
                            </a:schemeClr>
                          </a:solidFill>
                          <a:effectLst/>
                        </a:rPr>
                        <a:t>2</a:t>
                      </a:r>
                      <a:endParaRPr lang="en-US" sz="2400" dirty="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400" dirty="0" smtClean="0">
                          <a:solidFill>
                            <a:schemeClr val="tx1">
                              <a:lumMod val="10000"/>
                            </a:schemeClr>
                          </a:solidFill>
                          <a:effectLst/>
                        </a:rPr>
                        <a:t>8GB</a:t>
                      </a:r>
                      <a:endParaRPr lang="en-US" sz="2400" dirty="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400" dirty="0" smtClean="0">
                          <a:solidFill>
                            <a:schemeClr val="tx1">
                              <a:lumMod val="10000"/>
                            </a:schemeClr>
                          </a:solidFill>
                          <a:effectLst/>
                          <a:latin typeface="Arial"/>
                          <a:ea typeface="Times New Roman"/>
                          <a:cs typeface="Times New Roman"/>
                        </a:rPr>
                        <a:t>10GB</a:t>
                      </a:r>
                      <a:endParaRPr lang="en-US" sz="2400" dirty="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400" dirty="0" smtClean="0">
                          <a:solidFill>
                            <a:schemeClr val="tx1">
                              <a:lumMod val="10000"/>
                            </a:schemeClr>
                          </a:solidFill>
                          <a:effectLst/>
                          <a:latin typeface="Arial"/>
                          <a:ea typeface="Times New Roman"/>
                          <a:cs typeface="Times New Roman"/>
                        </a:rPr>
                        <a:t>16GB</a:t>
                      </a:r>
                      <a:endParaRPr lang="en-US" sz="2400" dirty="0">
                        <a:solidFill>
                          <a:schemeClr val="tx1">
                            <a:lumMod val="10000"/>
                          </a:schemeClr>
                        </a:solidFill>
                        <a:effectLst/>
                        <a:latin typeface="Arial"/>
                        <a:ea typeface="Times New Roman"/>
                        <a:cs typeface="Times New Roman"/>
                      </a:endParaRPr>
                    </a:p>
                  </a:txBody>
                  <a:tcPr marL="68580" marR="68580" marT="0" marB="0"/>
                </a:tc>
              </a:tr>
              <a:tr h="1080022">
                <a:tc>
                  <a:txBody>
                    <a:bodyPr/>
                    <a:lstStyle/>
                    <a:p>
                      <a:pPr marL="0" marR="0">
                        <a:spcBef>
                          <a:spcPts val="0"/>
                        </a:spcBef>
                        <a:spcAft>
                          <a:spcPts val="0"/>
                        </a:spcAft>
                        <a:tabLst>
                          <a:tab pos="228600" algn="l"/>
                        </a:tabLst>
                      </a:pPr>
                      <a:r>
                        <a:rPr lang="en-US" sz="2400" dirty="0">
                          <a:solidFill>
                            <a:schemeClr val="tx1">
                              <a:lumMod val="10000"/>
                            </a:schemeClr>
                          </a:solidFill>
                          <a:effectLst/>
                        </a:rPr>
                        <a:t>Combined </a:t>
                      </a:r>
                      <a:r>
                        <a:rPr lang="en-US" sz="2400" dirty="0" smtClean="0">
                          <a:solidFill>
                            <a:schemeClr val="tx1">
                              <a:lumMod val="10000"/>
                            </a:schemeClr>
                          </a:solidFill>
                          <a:effectLst/>
                        </a:rPr>
                        <a:t>Web/Search/Service </a:t>
                      </a:r>
                      <a:r>
                        <a:rPr lang="en-US" sz="2400" dirty="0">
                          <a:solidFill>
                            <a:schemeClr val="tx1">
                              <a:lumMod val="10000"/>
                            </a:schemeClr>
                          </a:solidFill>
                          <a:effectLst/>
                        </a:rPr>
                        <a:t>Apps</a:t>
                      </a:r>
                      <a:endParaRPr lang="en-US" sz="2400" dirty="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400">
                          <a:solidFill>
                            <a:schemeClr val="tx1">
                              <a:lumMod val="10000"/>
                            </a:schemeClr>
                          </a:solidFill>
                          <a:effectLst/>
                        </a:rPr>
                        <a:t>4</a:t>
                      </a:r>
                      <a:endParaRPr lang="en-US" sz="240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400" dirty="0" smtClean="0">
                          <a:solidFill>
                            <a:schemeClr val="tx1">
                              <a:lumMod val="10000"/>
                            </a:schemeClr>
                          </a:solidFill>
                          <a:effectLst/>
                        </a:rPr>
                        <a:t>10GB</a:t>
                      </a:r>
                      <a:endParaRPr lang="en-US" sz="2400" dirty="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400" dirty="0" smtClean="0">
                          <a:solidFill>
                            <a:schemeClr val="tx1">
                              <a:lumMod val="10000"/>
                            </a:schemeClr>
                          </a:solidFill>
                          <a:effectLst/>
                          <a:latin typeface="Arial"/>
                          <a:ea typeface="Times New Roman"/>
                          <a:cs typeface="Times New Roman"/>
                        </a:rPr>
                        <a:t>12GB</a:t>
                      </a:r>
                      <a:endParaRPr lang="en-US" sz="2400" dirty="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400" dirty="0" smtClean="0">
                          <a:solidFill>
                            <a:schemeClr val="tx1">
                              <a:lumMod val="10000"/>
                            </a:schemeClr>
                          </a:solidFill>
                          <a:effectLst/>
                          <a:latin typeface="Arial"/>
                          <a:ea typeface="Times New Roman"/>
                          <a:cs typeface="Times New Roman"/>
                        </a:rPr>
                        <a:t>18GB</a:t>
                      </a:r>
                      <a:endParaRPr lang="en-US" sz="2400" dirty="0">
                        <a:solidFill>
                          <a:schemeClr val="tx1">
                            <a:lumMod val="10000"/>
                          </a:schemeClr>
                        </a:solidFill>
                        <a:effectLst/>
                        <a:latin typeface="Arial"/>
                        <a:ea typeface="Times New Roman"/>
                        <a:cs typeface="Times New Roman"/>
                      </a:endParaRPr>
                    </a:p>
                  </a:txBody>
                  <a:tcPr marL="68580" marR="68580" marT="0" marB="0"/>
                </a:tc>
              </a:tr>
              <a:tr h="594409">
                <a:tc>
                  <a:txBody>
                    <a:bodyPr/>
                    <a:lstStyle/>
                    <a:p>
                      <a:pPr marL="0" marR="0">
                        <a:spcBef>
                          <a:spcPts val="0"/>
                        </a:spcBef>
                        <a:spcAft>
                          <a:spcPts val="0"/>
                        </a:spcAft>
                        <a:tabLst>
                          <a:tab pos="228600" algn="l"/>
                        </a:tabLst>
                      </a:pPr>
                      <a:r>
                        <a:rPr lang="en-US" sz="2400" dirty="0" smtClean="0">
                          <a:solidFill>
                            <a:schemeClr val="tx1">
                              <a:lumMod val="10000"/>
                            </a:schemeClr>
                          </a:solidFill>
                          <a:effectLst/>
                        </a:rPr>
                        <a:t>Database*</a:t>
                      </a:r>
                      <a:endParaRPr lang="en-US" sz="2400" dirty="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400" dirty="0">
                          <a:solidFill>
                            <a:schemeClr val="tx1">
                              <a:lumMod val="10000"/>
                            </a:schemeClr>
                          </a:solidFill>
                          <a:effectLst/>
                        </a:rPr>
                        <a:t>4</a:t>
                      </a:r>
                      <a:endParaRPr lang="en-US" sz="2400" dirty="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400" dirty="0" smtClean="0">
                          <a:solidFill>
                            <a:schemeClr val="tx1">
                              <a:lumMod val="10000"/>
                            </a:schemeClr>
                          </a:solidFill>
                          <a:effectLst/>
                        </a:rPr>
                        <a:t>10GB</a:t>
                      </a:r>
                      <a:endParaRPr lang="en-US" sz="2400" dirty="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400" dirty="0" smtClean="0">
                          <a:solidFill>
                            <a:schemeClr val="tx1">
                              <a:lumMod val="10000"/>
                            </a:schemeClr>
                          </a:solidFill>
                          <a:effectLst/>
                          <a:latin typeface="Arial"/>
                          <a:ea typeface="Times New Roman"/>
                          <a:cs typeface="Times New Roman"/>
                        </a:rPr>
                        <a:t>16GB</a:t>
                      </a:r>
                      <a:endParaRPr lang="en-US" sz="2400" dirty="0">
                        <a:solidFill>
                          <a:schemeClr val="tx1">
                            <a:lumMod val="10000"/>
                          </a:schemeClr>
                        </a:solidFill>
                        <a:effectLst/>
                        <a:latin typeface="Arial"/>
                        <a:ea typeface="Times New Roman"/>
                        <a:cs typeface="Times New Roman"/>
                      </a:endParaRPr>
                    </a:p>
                  </a:txBody>
                  <a:tcPr marL="68580" marR="68580" marT="0" marB="0"/>
                </a:tc>
                <a:tc>
                  <a:txBody>
                    <a:bodyPr/>
                    <a:lstStyle/>
                    <a:p>
                      <a:pPr marL="0" marR="0">
                        <a:spcBef>
                          <a:spcPts val="0"/>
                        </a:spcBef>
                        <a:spcAft>
                          <a:spcPts val="0"/>
                        </a:spcAft>
                        <a:tabLst>
                          <a:tab pos="228600" algn="l"/>
                        </a:tabLst>
                      </a:pPr>
                      <a:r>
                        <a:rPr lang="en-US" sz="2400" dirty="0" smtClean="0">
                          <a:solidFill>
                            <a:schemeClr val="tx1">
                              <a:lumMod val="10000"/>
                            </a:schemeClr>
                          </a:solidFill>
                          <a:effectLst/>
                          <a:latin typeface="Arial"/>
                          <a:ea typeface="Times New Roman"/>
                          <a:cs typeface="Times New Roman"/>
                        </a:rPr>
                        <a:t>24GB</a:t>
                      </a:r>
                      <a:endParaRPr lang="en-US" sz="2400" dirty="0">
                        <a:solidFill>
                          <a:schemeClr val="tx1">
                            <a:lumMod val="10000"/>
                          </a:schemeClr>
                        </a:solidFill>
                        <a:effectLst/>
                        <a:latin typeface="Arial"/>
                        <a:ea typeface="Times New Roman"/>
                        <a:cs typeface="Times New Roman"/>
                      </a:endParaRPr>
                    </a:p>
                  </a:txBody>
                  <a:tcPr marL="68580" marR="68580" marT="0" marB="0"/>
                </a:tc>
              </a:tr>
            </a:tbl>
          </a:graphicData>
        </a:graphic>
      </p:graphicFrame>
      <p:sp>
        <p:nvSpPr>
          <p:cNvPr id="5"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err="1" smtClean="0">
                <a:solidFill>
                  <a:schemeClr val="bg1"/>
                </a:solidFill>
              </a:rPr>
              <a:t>Virtualisation</a:t>
            </a:r>
            <a:r>
              <a:rPr lang="en-US" dirty="0" smtClean="0">
                <a:solidFill>
                  <a:schemeClr val="bg1"/>
                </a:solidFill>
              </a:rPr>
              <a:t> of SharePoint Servers</a:t>
            </a:r>
            <a:r>
              <a:rPr lang="en-US" dirty="0" smtClean="0"/>
              <a:t/>
            </a:r>
            <a:br>
              <a:rPr lang="en-US" dirty="0" smtClean="0"/>
            </a:br>
            <a:r>
              <a:rPr lang="en-US" sz="2400" dirty="0" smtClean="0">
                <a:solidFill>
                  <a:schemeClr val="accent1"/>
                </a:solidFill>
              </a:rPr>
              <a:t>Virtual Guest Processor and Memory Guidelines</a:t>
            </a:r>
            <a:endParaRPr lang="en-US" dirty="0" smtClean="0">
              <a:solidFill>
                <a:schemeClr val="accent1"/>
              </a:solidFill>
            </a:endParaRPr>
          </a:p>
        </p:txBody>
      </p:sp>
    </p:spTree>
    <p:extLst>
      <p:ext uri="{BB962C8B-B14F-4D97-AF65-F5344CB8AC3E}">
        <p14:creationId xmlns:p14="http://schemas.microsoft.com/office/powerpoint/2010/main" val="12474422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187624" y="1472263"/>
            <a:ext cx="7128792" cy="303685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txBox="1">
            <a:spLocks/>
          </p:cNvSpPr>
          <p:nvPr/>
        </p:nvSpPr>
        <p:spPr>
          <a:xfrm>
            <a:off x="457200" y="4800601"/>
            <a:ext cx="8229600" cy="1364704"/>
          </a:xfrm>
          <a:prstGeom prst="rect">
            <a:avLst/>
          </a:prstGeom>
        </p:spPr>
        <p:txBody>
          <a:bodyPr vert="horz" lIns="91440">
            <a:normAutofit fontScale="85000" lnSpcReduction="20000"/>
          </a:bodyPr>
          <a:lstStyle/>
          <a:p>
            <a:pPr marL="320040" lvl="0" indent="-320040">
              <a:spcBef>
                <a:spcPct val="20000"/>
              </a:spcBef>
              <a:buClr>
                <a:schemeClr val="accent1"/>
              </a:buClr>
              <a:buSzPct val="70000"/>
              <a:buFont typeface="Wingdings 2"/>
              <a:buChar char=""/>
            </a:pPr>
            <a:r>
              <a:rPr lang="en-US" sz="2600" dirty="0" smtClean="0">
                <a:solidFill>
                  <a:schemeClr val="bg1"/>
                </a:solidFill>
              </a:rPr>
              <a:t>Allows </a:t>
            </a:r>
            <a:r>
              <a:rPr lang="en-US" sz="2600" dirty="0" err="1">
                <a:solidFill>
                  <a:schemeClr val="bg1"/>
                </a:solidFill>
              </a:rPr>
              <a:t>o</a:t>
            </a:r>
            <a:r>
              <a:rPr lang="en-US" sz="2600" dirty="0" err="1" smtClean="0">
                <a:solidFill>
                  <a:schemeClr val="bg1"/>
                </a:solidFill>
              </a:rPr>
              <a:t>rganisations</a:t>
            </a:r>
            <a:r>
              <a:rPr lang="en-US" sz="2600" dirty="0" smtClean="0">
                <a:solidFill>
                  <a:schemeClr val="bg1"/>
                </a:solidFill>
              </a:rPr>
              <a:t> that wouldn’t normally be able to have a test environment to run one</a:t>
            </a:r>
          </a:p>
          <a:p>
            <a:pPr marL="320040" lvl="0" indent="-320040">
              <a:spcBef>
                <a:spcPct val="20000"/>
              </a:spcBef>
              <a:buClr>
                <a:schemeClr val="accent1"/>
              </a:buClr>
              <a:buSzPct val="70000"/>
              <a:buFont typeface="Wingdings 2"/>
              <a:buChar char=""/>
            </a:pPr>
            <a:r>
              <a:rPr lang="en-US" sz="2600" dirty="0" smtClean="0">
                <a:solidFill>
                  <a:schemeClr val="bg1"/>
                </a:solidFill>
              </a:rPr>
              <a:t>Allows for separation of the database role onto a dedicated server</a:t>
            </a:r>
          </a:p>
          <a:p>
            <a:pPr marL="320040" lvl="0" indent="-320040">
              <a:spcBef>
                <a:spcPct val="20000"/>
              </a:spcBef>
              <a:buClr>
                <a:schemeClr val="accent1"/>
              </a:buClr>
              <a:buSzPct val="70000"/>
              <a:buFont typeface="Wingdings 2"/>
              <a:buChar char=""/>
            </a:pPr>
            <a:r>
              <a:rPr lang="en-US" sz="2600" dirty="0" smtClean="0">
                <a:solidFill>
                  <a:schemeClr val="bg1"/>
                </a:solidFill>
              </a:rPr>
              <a:t>Can be more easily scaled out in the future</a:t>
            </a:r>
          </a:p>
        </p:txBody>
      </p:sp>
      <p:pic>
        <p:nvPicPr>
          <p:cNvPr id="1026" name="Picture 2" descr="C:\Data\Speaking\Diagrams\SP2010-VirtualFarmsExample-1-SingleHost.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2252" y="1710459"/>
            <a:ext cx="6535519" cy="2572986"/>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err="1" smtClean="0">
                <a:solidFill>
                  <a:schemeClr val="bg1"/>
                </a:solidFill>
              </a:rPr>
              <a:t>Virtualisation</a:t>
            </a:r>
            <a:r>
              <a:rPr lang="en-US" dirty="0" smtClean="0">
                <a:solidFill>
                  <a:schemeClr val="bg1"/>
                </a:solidFill>
              </a:rPr>
              <a:t> of SharePoint Servers</a:t>
            </a:r>
            <a:r>
              <a:rPr lang="en-US" dirty="0" smtClean="0"/>
              <a:t/>
            </a:r>
            <a:br>
              <a:rPr lang="en-US" dirty="0" smtClean="0"/>
            </a:br>
            <a:r>
              <a:rPr lang="en-US" sz="2400" dirty="0" smtClean="0">
                <a:solidFill>
                  <a:schemeClr val="accent1"/>
                </a:solidFill>
              </a:rPr>
              <a:t>Sample 1: Small Single Server Environment / No HA</a:t>
            </a:r>
            <a:endParaRPr lang="en-US" dirty="0" smtClean="0">
              <a:solidFill>
                <a:schemeClr val="accent1"/>
              </a:solidFill>
            </a:endParaRPr>
          </a:p>
        </p:txBody>
      </p:sp>
    </p:spTree>
    <p:extLst>
      <p:ext uri="{BB962C8B-B14F-4D97-AF65-F5344CB8AC3E}">
        <p14:creationId xmlns:p14="http://schemas.microsoft.com/office/powerpoint/2010/main" val="14537198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514600" y="1838643"/>
            <a:ext cx="6377880" cy="386651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txBox="1">
            <a:spLocks/>
          </p:cNvSpPr>
          <p:nvPr/>
        </p:nvSpPr>
        <p:spPr>
          <a:xfrm>
            <a:off x="304800" y="1639652"/>
            <a:ext cx="2209800" cy="4721696"/>
          </a:xfrm>
          <a:prstGeom prst="rect">
            <a:avLst/>
          </a:prstGeom>
        </p:spPr>
        <p:txBody>
          <a:bodyPr vert="horz" lIns="91440">
            <a:normAutofit/>
          </a:bodyPr>
          <a:lstStyle/>
          <a:p>
            <a:pPr marL="320040" lvl="0" indent="-320040">
              <a:spcBef>
                <a:spcPct val="20000"/>
              </a:spcBef>
              <a:buClr>
                <a:schemeClr val="accent1"/>
              </a:buClr>
              <a:buSzPct val="70000"/>
              <a:buFont typeface="Wingdings 2"/>
              <a:buChar char=""/>
            </a:pPr>
            <a:r>
              <a:rPr lang="en-US" sz="2600" dirty="0" smtClean="0">
                <a:solidFill>
                  <a:schemeClr val="bg1"/>
                </a:solidFill>
              </a:rPr>
              <a:t>High-Availability across Hosts</a:t>
            </a:r>
          </a:p>
          <a:p>
            <a:pPr marL="320040" lvl="0" indent="-320040">
              <a:spcBef>
                <a:spcPct val="20000"/>
              </a:spcBef>
              <a:buClr>
                <a:schemeClr val="accent1"/>
              </a:buClr>
              <a:buSzPct val="70000"/>
              <a:buFont typeface="Wingdings 2"/>
              <a:buChar char=""/>
            </a:pPr>
            <a:r>
              <a:rPr lang="en-US" sz="2600" dirty="0" smtClean="0">
                <a:solidFill>
                  <a:schemeClr val="bg1"/>
                </a:solidFill>
              </a:rPr>
              <a:t>All components </a:t>
            </a:r>
            <a:r>
              <a:rPr lang="en-US" sz="2600" dirty="0" err="1" smtClean="0">
                <a:solidFill>
                  <a:schemeClr val="bg1"/>
                </a:solidFill>
              </a:rPr>
              <a:t>Virtualised</a:t>
            </a:r>
            <a:endParaRPr lang="en-US" sz="2600" dirty="0" smtClean="0">
              <a:solidFill>
                <a:schemeClr val="bg1"/>
              </a:solidFill>
            </a:endParaRPr>
          </a:p>
          <a:p>
            <a:pPr marL="320040" lvl="0" indent="-320040">
              <a:spcBef>
                <a:spcPct val="20000"/>
              </a:spcBef>
              <a:buClr>
                <a:schemeClr val="accent1"/>
              </a:buClr>
              <a:buSzPct val="70000"/>
              <a:buFont typeface="Wingdings 2"/>
              <a:buChar char=""/>
            </a:pPr>
            <a:r>
              <a:rPr lang="en-US" sz="2600" dirty="0" smtClean="0">
                <a:solidFill>
                  <a:schemeClr val="bg1"/>
                </a:solidFill>
              </a:rPr>
              <a:t>Uses only two Windows </a:t>
            </a:r>
            <a:r>
              <a:rPr lang="en-US" sz="2600" dirty="0" err="1" smtClean="0">
                <a:solidFill>
                  <a:schemeClr val="bg1"/>
                </a:solidFill>
              </a:rPr>
              <a:t>Ent</a:t>
            </a:r>
            <a:r>
              <a:rPr lang="en-US" sz="2600" dirty="0" smtClean="0">
                <a:solidFill>
                  <a:schemeClr val="bg1"/>
                </a:solidFill>
              </a:rPr>
              <a:t> Edition Licenses</a:t>
            </a:r>
          </a:p>
        </p:txBody>
      </p:sp>
      <p:pic>
        <p:nvPicPr>
          <p:cNvPr id="2050" name="Picture 2" descr="C:\Data\Speaking\Diagrams\SP2010-VirtualFarmsExample-2-TwoHosts.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8286" y="2073275"/>
            <a:ext cx="5778500" cy="339725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err="1" smtClean="0">
                <a:solidFill>
                  <a:schemeClr val="bg1"/>
                </a:solidFill>
              </a:rPr>
              <a:t>Virtualisation</a:t>
            </a:r>
            <a:r>
              <a:rPr lang="en-US" dirty="0" smtClean="0">
                <a:solidFill>
                  <a:schemeClr val="bg1"/>
                </a:solidFill>
              </a:rPr>
              <a:t> of SharePoint Servers</a:t>
            </a:r>
            <a:r>
              <a:rPr lang="en-US" dirty="0" smtClean="0"/>
              <a:t/>
            </a:r>
            <a:br>
              <a:rPr lang="en-US" dirty="0" smtClean="0"/>
            </a:br>
            <a:r>
              <a:rPr lang="en-US" sz="2400" dirty="0" smtClean="0">
                <a:solidFill>
                  <a:schemeClr val="accent1"/>
                </a:solidFill>
              </a:rPr>
              <a:t>Sample 2: Two Server Highly Available Farm</a:t>
            </a:r>
            <a:endParaRPr lang="en-US" dirty="0" smtClean="0">
              <a:solidFill>
                <a:schemeClr val="accent1"/>
              </a:solidFill>
            </a:endParaRPr>
          </a:p>
        </p:txBody>
      </p:sp>
    </p:spTree>
    <p:extLst>
      <p:ext uri="{BB962C8B-B14F-4D97-AF65-F5344CB8AC3E}">
        <p14:creationId xmlns:p14="http://schemas.microsoft.com/office/powerpoint/2010/main" val="38605339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443158" y="1447800"/>
            <a:ext cx="6449322" cy="510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txBox="1">
            <a:spLocks/>
          </p:cNvSpPr>
          <p:nvPr/>
        </p:nvSpPr>
        <p:spPr>
          <a:xfrm>
            <a:off x="152400" y="1447800"/>
            <a:ext cx="2286000" cy="5105400"/>
          </a:xfrm>
          <a:prstGeom prst="rect">
            <a:avLst/>
          </a:prstGeom>
        </p:spPr>
        <p:txBody>
          <a:bodyPr vert="horz" lIns="91440">
            <a:normAutofit/>
          </a:bodyPr>
          <a:lstStyle/>
          <a:p>
            <a:pPr marL="320040" lvl="0" indent="-320040">
              <a:spcBef>
                <a:spcPct val="20000"/>
              </a:spcBef>
              <a:buClr>
                <a:schemeClr val="accent1"/>
              </a:buClr>
              <a:buSzPct val="70000"/>
              <a:buFont typeface="Wingdings 2"/>
              <a:buChar char=""/>
            </a:pPr>
            <a:r>
              <a:rPr lang="en-US" sz="2600" dirty="0" smtClean="0">
                <a:solidFill>
                  <a:schemeClr val="bg1"/>
                </a:solidFill>
              </a:rPr>
              <a:t>Highest transaction servers are physical</a:t>
            </a:r>
          </a:p>
          <a:p>
            <a:pPr marL="320040" lvl="0" indent="-320040">
              <a:spcBef>
                <a:spcPct val="20000"/>
              </a:spcBef>
              <a:buClr>
                <a:schemeClr val="accent1"/>
              </a:buClr>
              <a:buSzPct val="70000"/>
              <a:buFont typeface="Wingdings 2"/>
              <a:buChar char=""/>
            </a:pPr>
            <a:r>
              <a:rPr lang="en-US" sz="2600" dirty="0" smtClean="0">
                <a:solidFill>
                  <a:schemeClr val="bg1"/>
                </a:solidFill>
              </a:rPr>
              <a:t>Multiple farm support, with DBs for all farms on the SQL cluster</a:t>
            </a:r>
          </a:p>
        </p:txBody>
      </p:sp>
      <p:pic>
        <p:nvPicPr>
          <p:cNvPr id="3074" name="Picture 2" descr="C:\Data\Speaking\Diagrams\SP2010-VirtualFarmsExample-3-TwoHosts-P+V.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0828" y="1775563"/>
            <a:ext cx="5870575" cy="454025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err="1" smtClean="0">
                <a:solidFill>
                  <a:schemeClr val="bg1"/>
                </a:solidFill>
              </a:rPr>
              <a:t>Virtualisation</a:t>
            </a:r>
            <a:r>
              <a:rPr lang="en-US" dirty="0" smtClean="0">
                <a:solidFill>
                  <a:schemeClr val="bg1"/>
                </a:solidFill>
              </a:rPr>
              <a:t> of SharePoint Servers</a:t>
            </a:r>
            <a:br>
              <a:rPr lang="en-US" dirty="0" smtClean="0">
                <a:solidFill>
                  <a:schemeClr val="bg1"/>
                </a:solidFill>
              </a:rPr>
            </a:br>
            <a:r>
              <a:rPr lang="en-US" sz="2400" dirty="0" smtClean="0">
                <a:solidFill>
                  <a:schemeClr val="accent1"/>
                </a:solidFill>
              </a:rPr>
              <a:t>Sample 3: Mix of Physical and Virtual Servers – Best </a:t>
            </a:r>
            <a:r>
              <a:rPr lang="en-US" sz="2400" dirty="0" err="1" smtClean="0">
                <a:solidFill>
                  <a:schemeClr val="accent1"/>
                </a:solidFill>
              </a:rPr>
              <a:t>Perf</a:t>
            </a:r>
            <a:endParaRPr lang="en-US" dirty="0" smtClean="0">
              <a:solidFill>
                <a:schemeClr val="accent1"/>
              </a:solidFill>
            </a:endParaRPr>
          </a:p>
        </p:txBody>
      </p:sp>
    </p:spTree>
    <p:extLst>
      <p:ext uri="{BB962C8B-B14F-4D97-AF65-F5344CB8AC3E}">
        <p14:creationId xmlns:p14="http://schemas.microsoft.com/office/powerpoint/2010/main" val="27610883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sz="4400" dirty="0" smtClean="0"/>
              <a:t>Building the ‘Perfect’ SharePoint 2010 Farm</a:t>
            </a:r>
            <a:r>
              <a:rPr lang="en-US" dirty="0" smtClean="0"/>
              <a:t/>
            </a:r>
            <a:br>
              <a:rPr lang="en-US" dirty="0" smtClean="0"/>
            </a:br>
            <a:r>
              <a:rPr lang="en-US" sz="3100" dirty="0" smtClean="0"/>
              <a:t>Best </a:t>
            </a:r>
            <a:r>
              <a:rPr lang="en-US" sz="3100" dirty="0" err="1" smtClean="0"/>
              <a:t>Practises</a:t>
            </a:r>
            <a:r>
              <a:rPr lang="en-US" sz="3100" dirty="0" smtClean="0"/>
              <a:t> from the Field</a:t>
            </a:r>
            <a:endParaRPr lang="en-AU" sz="3100" dirty="0"/>
          </a:p>
        </p:txBody>
      </p:sp>
      <p:sp>
        <p:nvSpPr>
          <p:cNvPr id="3" name="Text Placeholder 2"/>
          <p:cNvSpPr>
            <a:spLocks noGrp="1"/>
          </p:cNvSpPr>
          <p:nvPr>
            <p:ph type="body" idx="1"/>
          </p:nvPr>
        </p:nvSpPr>
        <p:spPr/>
        <p:txBody>
          <a:bodyPr/>
          <a:lstStyle/>
          <a:p>
            <a:pPr lvl="0">
              <a:defRPr/>
            </a:pPr>
            <a:r>
              <a:rPr lang="en-US" b="1" dirty="0" smtClean="0"/>
              <a:t>Michael Noel</a:t>
            </a:r>
          </a:p>
          <a:p>
            <a:pPr lvl="0">
              <a:defRPr/>
            </a:pPr>
            <a:r>
              <a:rPr lang="en-US" dirty="0" smtClean="0"/>
              <a:t>Partner</a:t>
            </a:r>
          </a:p>
          <a:p>
            <a:pPr lvl="0">
              <a:defRPr/>
            </a:pPr>
            <a:r>
              <a:rPr lang="en-US" dirty="0" smtClean="0"/>
              <a:t>Convergent Computing</a:t>
            </a:r>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10" name="Title 1"/>
          <p:cNvSpPr txBox="1">
            <a:spLocks/>
          </p:cNvSpPr>
          <p:nvPr/>
        </p:nvSpPr>
        <p:spPr>
          <a:xfrm>
            <a:off x="334200" y="447366"/>
            <a:ext cx="3605471" cy="249299"/>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OFS306</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pic>
        <p:nvPicPr>
          <p:cNvPr id="11" name="Picture 2" descr="\\SP3\Presentations\PowerPoint assets\AVEPOINT logos\AvePoint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800" y="775692"/>
            <a:ext cx="2975193" cy="5650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611560" y="1417638"/>
            <a:ext cx="8208912" cy="525172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C:\Data\Speaking\Diagrams\SP2010-VirtualFarms-LargeVirtualFarm.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517228"/>
            <a:ext cx="7064375" cy="48641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err="1" smtClean="0">
                <a:solidFill>
                  <a:schemeClr val="bg1"/>
                </a:solidFill>
              </a:rPr>
              <a:t>Virtualisation</a:t>
            </a:r>
            <a:r>
              <a:rPr lang="en-US" dirty="0" smtClean="0">
                <a:solidFill>
                  <a:schemeClr val="bg1"/>
                </a:solidFill>
              </a:rPr>
              <a:t> of SharePoint Servers</a:t>
            </a:r>
            <a:r>
              <a:rPr lang="en-US" dirty="0" smtClean="0"/>
              <a:t/>
            </a:r>
            <a:br>
              <a:rPr lang="en-US" dirty="0" smtClean="0"/>
            </a:br>
            <a:r>
              <a:rPr lang="en-US" sz="2400" dirty="0" smtClean="0">
                <a:solidFill>
                  <a:schemeClr val="accent1"/>
                </a:solidFill>
              </a:rPr>
              <a:t>Sample 4: Scaling to Large Virtual Environments</a:t>
            </a:r>
            <a:endParaRPr lang="en-US" dirty="0" smtClean="0">
              <a:solidFill>
                <a:schemeClr val="accent1"/>
              </a:solidFill>
            </a:endParaRPr>
          </a:p>
        </p:txBody>
      </p:sp>
    </p:spTree>
    <p:extLst>
      <p:ext uri="{BB962C8B-B14F-4D97-AF65-F5344CB8AC3E}">
        <p14:creationId xmlns:p14="http://schemas.microsoft.com/office/powerpoint/2010/main" val="19548191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Content Placeholder 2"/>
          <p:cNvSpPr>
            <a:spLocks noGrp="1"/>
          </p:cNvSpPr>
          <p:nvPr>
            <p:ph idx="1"/>
          </p:nvPr>
        </p:nvSpPr>
        <p:spPr>
          <a:xfrm>
            <a:off x="457200" y="1777008"/>
            <a:ext cx="4042792" cy="4876800"/>
          </a:xfrm>
        </p:spPr>
        <p:txBody>
          <a:bodyPr>
            <a:noAutofit/>
          </a:bodyPr>
          <a:lstStyle/>
          <a:p>
            <a:pPr>
              <a:defRPr/>
            </a:pPr>
            <a:r>
              <a:rPr lang="en-US" sz="2000" dirty="0" smtClean="0">
                <a:effectLst>
                  <a:outerShdw blurRad="38100" dist="38100" dir="2700000" algn="tl">
                    <a:srgbClr val="000000">
                      <a:alpha val="43137"/>
                    </a:srgbClr>
                  </a:outerShdw>
                </a:effectLst>
              </a:rPr>
              <a:t>Processor (Host Only)</a:t>
            </a:r>
            <a:endParaRPr lang="en-US" sz="2000" dirty="0">
              <a:effectLst>
                <a:outerShdw blurRad="38100" dist="38100" dir="2700000" algn="tl">
                  <a:srgbClr val="000000">
                    <a:alpha val="43137"/>
                  </a:srgbClr>
                </a:outerShdw>
              </a:effectLst>
            </a:endParaRPr>
          </a:p>
          <a:p>
            <a:pPr lvl="1">
              <a:defRPr/>
            </a:pPr>
            <a:r>
              <a:rPr lang="en-US" sz="1800" dirty="0" smtClean="0">
                <a:solidFill>
                  <a:srgbClr val="00B050"/>
                </a:solidFill>
                <a:effectLst>
                  <a:outerShdw blurRad="38100" dist="38100" dir="2700000" algn="tl">
                    <a:srgbClr val="000000">
                      <a:alpha val="43137"/>
                    </a:srgbClr>
                  </a:outerShdw>
                </a:effectLst>
              </a:rPr>
              <a:t>&lt;60</a:t>
            </a:r>
            <a:r>
              <a:rPr lang="en-US" sz="1800" dirty="0">
                <a:solidFill>
                  <a:srgbClr val="00B050"/>
                </a:solidFill>
                <a:effectLst>
                  <a:outerShdw blurRad="38100" dist="38100" dir="2700000" algn="tl">
                    <a:srgbClr val="000000">
                      <a:alpha val="43137"/>
                    </a:srgbClr>
                  </a:outerShdw>
                </a:effectLst>
              </a:rPr>
              <a:t>% </a:t>
            </a:r>
            <a:r>
              <a:rPr lang="en-US" sz="1800" dirty="0" err="1" smtClean="0">
                <a:solidFill>
                  <a:srgbClr val="00B050"/>
                </a:solidFill>
                <a:effectLst>
                  <a:outerShdw blurRad="38100" dist="38100" dir="2700000" algn="tl">
                    <a:srgbClr val="000000">
                      <a:alpha val="43137"/>
                    </a:srgbClr>
                  </a:outerShdw>
                </a:effectLst>
              </a:rPr>
              <a:t>Utilisation</a:t>
            </a:r>
            <a:r>
              <a:rPr lang="en-US" sz="1800" dirty="0" smtClean="0">
                <a:solidFill>
                  <a:srgbClr val="00B050"/>
                </a:solidFill>
                <a:effectLst>
                  <a:outerShdw blurRad="38100" dist="38100" dir="2700000" algn="tl">
                    <a:srgbClr val="000000">
                      <a:alpha val="43137"/>
                    </a:srgbClr>
                  </a:outerShdw>
                </a:effectLst>
              </a:rPr>
              <a:t> </a:t>
            </a:r>
            <a:r>
              <a:rPr lang="en-US" sz="1800" dirty="0">
                <a:solidFill>
                  <a:srgbClr val="00B050"/>
                </a:solidFill>
                <a:effectLst>
                  <a:outerShdw blurRad="38100" dist="38100" dir="2700000" algn="tl">
                    <a:srgbClr val="000000">
                      <a:alpha val="43137"/>
                    </a:srgbClr>
                  </a:outerShdw>
                </a:effectLst>
              </a:rPr>
              <a:t>= </a:t>
            </a:r>
            <a:r>
              <a:rPr lang="en-US" sz="1800" dirty="0" smtClean="0">
                <a:solidFill>
                  <a:srgbClr val="00B050"/>
                </a:solidFill>
                <a:effectLst>
                  <a:outerShdw blurRad="38100" dist="38100" dir="2700000" algn="tl">
                    <a:srgbClr val="000000">
                      <a:alpha val="43137"/>
                    </a:srgbClr>
                  </a:outerShdw>
                </a:effectLst>
              </a:rPr>
              <a:t>Good</a:t>
            </a:r>
            <a:endParaRPr lang="en-US" sz="1800" dirty="0">
              <a:solidFill>
                <a:srgbClr val="00B050"/>
              </a:solidFill>
              <a:effectLst>
                <a:outerShdw blurRad="38100" dist="38100" dir="2700000" algn="tl">
                  <a:srgbClr val="000000">
                    <a:alpha val="43137"/>
                  </a:srgbClr>
                </a:outerShdw>
              </a:effectLst>
            </a:endParaRPr>
          </a:p>
          <a:p>
            <a:pPr lvl="1">
              <a:defRPr/>
            </a:pPr>
            <a:r>
              <a:rPr lang="en-US" sz="1800" dirty="0" smtClean="0">
                <a:solidFill>
                  <a:srgbClr val="FFFF00"/>
                </a:solidFill>
                <a:effectLst>
                  <a:outerShdw blurRad="38100" dist="38100" dir="2700000" algn="tl">
                    <a:srgbClr val="000000">
                      <a:alpha val="43137"/>
                    </a:srgbClr>
                  </a:outerShdw>
                </a:effectLst>
              </a:rPr>
              <a:t>60%-90% </a:t>
            </a:r>
            <a:r>
              <a:rPr lang="en-US" sz="1800" dirty="0">
                <a:solidFill>
                  <a:srgbClr val="FFFF00"/>
                </a:solidFill>
                <a:effectLst>
                  <a:outerShdw blurRad="38100" dist="38100" dir="2700000" algn="tl">
                    <a:srgbClr val="000000">
                      <a:alpha val="43137"/>
                    </a:srgbClr>
                  </a:outerShdw>
                </a:effectLst>
              </a:rPr>
              <a:t>= Caution</a:t>
            </a:r>
          </a:p>
          <a:p>
            <a:pPr lvl="1">
              <a:defRPr/>
            </a:pPr>
            <a:r>
              <a:rPr lang="en-US" sz="1800" dirty="0" smtClean="0">
                <a:solidFill>
                  <a:srgbClr val="FF0000"/>
                </a:solidFill>
                <a:effectLst>
                  <a:outerShdw blurRad="38100" dist="38100" dir="2700000" algn="tl">
                    <a:srgbClr val="000000">
                      <a:alpha val="43137"/>
                    </a:srgbClr>
                  </a:outerShdw>
                </a:effectLst>
              </a:rPr>
              <a:t>&gt;90</a:t>
            </a:r>
            <a:r>
              <a:rPr lang="en-US" sz="1800" dirty="0">
                <a:solidFill>
                  <a:srgbClr val="FF0000"/>
                </a:solidFill>
                <a:effectLst>
                  <a:outerShdw blurRad="38100" dist="38100" dir="2700000" algn="tl">
                    <a:srgbClr val="000000">
                      <a:alpha val="43137"/>
                    </a:srgbClr>
                  </a:outerShdw>
                </a:effectLst>
              </a:rPr>
              <a:t>% = </a:t>
            </a:r>
            <a:r>
              <a:rPr lang="en-US" sz="1800" dirty="0" smtClean="0">
                <a:solidFill>
                  <a:srgbClr val="FF0000"/>
                </a:solidFill>
                <a:effectLst>
                  <a:outerShdw blurRad="38100" dist="38100" dir="2700000" algn="tl">
                    <a:srgbClr val="000000">
                      <a:alpha val="43137"/>
                    </a:srgbClr>
                  </a:outerShdw>
                </a:effectLst>
              </a:rPr>
              <a:t>Trouble</a:t>
            </a:r>
            <a:endParaRPr lang="en-US" sz="1800" dirty="0">
              <a:solidFill>
                <a:srgbClr val="FF0000"/>
              </a:solidFill>
              <a:effectLst>
                <a:outerShdw blurRad="38100" dist="38100" dir="2700000" algn="tl">
                  <a:srgbClr val="000000">
                    <a:alpha val="43137"/>
                  </a:srgbClr>
                </a:outerShdw>
              </a:effectLst>
            </a:endParaRPr>
          </a:p>
          <a:p>
            <a:pPr>
              <a:defRPr/>
            </a:pPr>
            <a:r>
              <a:rPr lang="en-US" sz="2000" dirty="0" smtClean="0">
                <a:effectLst>
                  <a:outerShdw blurRad="38100" dist="38100" dir="2700000" algn="tl">
                    <a:srgbClr val="000000">
                      <a:alpha val="43137"/>
                    </a:srgbClr>
                  </a:outerShdw>
                </a:effectLst>
              </a:rPr>
              <a:t>Available Memory </a:t>
            </a:r>
          </a:p>
          <a:p>
            <a:pPr lvl="1">
              <a:defRPr/>
            </a:pPr>
            <a:r>
              <a:rPr lang="en-US" sz="1800" dirty="0" smtClean="0">
                <a:solidFill>
                  <a:srgbClr val="00B050"/>
                </a:solidFill>
                <a:effectLst>
                  <a:outerShdw blurRad="38100" dist="38100" dir="2700000" algn="tl">
                    <a:srgbClr val="000000">
                      <a:alpha val="43137"/>
                    </a:srgbClr>
                  </a:outerShdw>
                </a:effectLst>
              </a:rPr>
              <a:t>50% and above = Good</a:t>
            </a:r>
          </a:p>
          <a:p>
            <a:pPr lvl="1">
              <a:defRPr/>
            </a:pPr>
            <a:r>
              <a:rPr lang="en-US" sz="1800" dirty="0" smtClean="0">
                <a:solidFill>
                  <a:srgbClr val="FFFF00"/>
                </a:solidFill>
                <a:effectLst>
                  <a:outerShdw blurRad="38100" dist="38100" dir="2700000" algn="tl">
                    <a:srgbClr val="000000">
                      <a:alpha val="43137"/>
                    </a:srgbClr>
                  </a:outerShdw>
                </a:effectLst>
              </a:rPr>
              <a:t>10%-50% </a:t>
            </a:r>
            <a:r>
              <a:rPr lang="en-US" sz="1800" dirty="0">
                <a:solidFill>
                  <a:srgbClr val="FFFF00"/>
                </a:solidFill>
                <a:effectLst>
                  <a:outerShdw blurRad="38100" dist="38100" dir="2700000" algn="tl">
                    <a:srgbClr val="000000">
                      <a:alpha val="43137"/>
                    </a:srgbClr>
                  </a:outerShdw>
                </a:effectLst>
              </a:rPr>
              <a:t>= </a:t>
            </a:r>
            <a:r>
              <a:rPr lang="en-US" sz="1800" dirty="0" smtClean="0">
                <a:solidFill>
                  <a:srgbClr val="FFFF00"/>
                </a:solidFill>
                <a:effectLst>
                  <a:outerShdw blurRad="38100" dist="38100" dir="2700000" algn="tl">
                    <a:srgbClr val="000000">
                      <a:alpha val="43137"/>
                    </a:srgbClr>
                  </a:outerShdw>
                </a:effectLst>
              </a:rPr>
              <a:t>OK</a:t>
            </a:r>
          </a:p>
          <a:p>
            <a:pPr lvl="1">
              <a:defRPr/>
            </a:pPr>
            <a:r>
              <a:rPr lang="en-US" sz="1800" dirty="0" smtClean="0">
                <a:solidFill>
                  <a:srgbClr val="FF0000"/>
                </a:solidFill>
                <a:effectLst>
                  <a:outerShdw blurRad="38100" dist="38100" dir="2700000" algn="tl">
                    <a:srgbClr val="000000">
                      <a:alpha val="43137"/>
                    </a:srgbClr>
                  </a:outerShdw>
                </a:effectLst>
              </a:rPr>
              <a:t>&lt;10</a:t>
            </a:r>
            <a:r>
              <a:rPr lang="en-US" sz="1800" dirty="0">
                <a:solidFill>
                  <a:srgbClr val="FF0000"/>
                </a:solidFill>
                <a:effectLst>
                  <a:outerShdw blurRad="38100" dist="38100" dir="2700000" algn="tl">
                    <a:srgbClr val="000000">
                      <a:alpha val="43137"/>
                    </a:srgbClr>
                  </a:outerShdw>
                </a:effectLst>
              </a:rPr>
              <a:t>% </a:t>
            </a:r>
            <a:r>
              <a:rPr lang="en-US" sz="1800" dirty="0" smtClean="0">
                <a:solidFill>
                  <a:srgbClr val="FF0000"/>
                </a:solidFill>
                <a:effectLst>
                  <a:outerShdw blurRad="38100" dist="38100" dir="2700000" algn="tl">
                    <a:srgbClr val="000000">
                      <a:alpha val="43137"/>
                    </a:srgbClr>
                  </a:outerShdw>
                </a:effectLst>
              </a:rPr>
              <a:t>= Trouble</a:t>
            </a:r>
            <a:endParaRPr lang="en-US" sz="1800" dirty="0">
              <a:solidFill>
                <a:srgbClr val="FF0000"/>
              </a:solidFill>
              <a:effectLst>
                <a:outerShdw blurRad="38100" dist="38100" dir="2700000" algn="tl">
                  <a:srgbClr val="000000">
                    <a:alpha val="43137"/>
                  </a:srgbClr>
                </a:outerShdw>
              </a:effectLst>
            </a:endParaRPr>
          </a:p>
          <a:p>
            <a:pPr>
              <a:defRPr/>
            </a:pPr>
            <a:r>
              <a:rPr lang="en-US" sz="2000" dirty="0" smtClean="0">
                <a:effectLst>
                  <a:outerShdw blurRad="38100" dist="38100" dir="2700000" algn="tl">
                    <a:srgbClr val="000000">
                      <a:alpha val="43137"/>
                    </a:srgbClr>
                  </a:outerShdw>
                </a:effectLst>
              </a:rPr>
              <a:t>Disk – </a:t>
            </a:r>
            <a:r>
              <a:rPr lang="en-US" sz="2000" dirty="0">
                <a:effectLst>
                  <a:outerShdw blurRad="38100" dist="38100" dir="2700000" algn="tl">
                    <a:srgbClr val="000000">
                      <a:alpha val="43137"/>
                    </a:srgbClr>
                  </a:outerShdw>
                </a:effectLst>
              </a:rPr>
              <a:t>Avg. Disk sec/Read or Avg. Disk </a:t>
            </a:r>
            <a:r>
              <a:rPr lang="en-US" sz="2000" dirty="0" smtClean="0">
                <a:effectLst>
                  <a:outerShdw blurRad="38100" dist="38100" dir="2700000" algn="tl">
                    <a:srgbClr val="000000">
                      <a:alpha val="43137"/>
                    </a:srgbClr>
                  </a:outerShdw>
                </a:effectLst>
              </a:rPr>
              <a:t>sec/Write</a:t>
            </a:r>
          </a:p>
          <a:p>
            <a:pPr lvl="1">
              <a:defRPr/>
            </a:pPr>
            <a:r>
              <a:rPr lang="en-US" sz="1800" dirty="0" smtClean="0">
                <a:solidFill>
                  <a:srgbClr val="00B050"/>
                </a:solidFill>
                <a:effectLst>
                  <a:outerShdw blurRad="38100" dist="38100" dir="2700000" algn="tl">
                    <a:srgbClr val="000000">
                      <a:alpha val="43137"/>
                    </a:srgbClr>
                  </a:outerShdw>
                </a:effectLst>
              </a:rPr>
              <a:t>Up to 15ms  = fine</a:t>
            </a:r>
          </a:p>
          <a:p>
            <a:pPr lvl="1">
              <a:defRPr/>
            </a:pPr>
            <a:r>
              <a:rPr lang="en-US" sz="1800" dirty="0" smtClean="0">
                <a:solidFill>
                  <a:srgbClr val="FFFF00"/>
                </a:solidFill>
                <a:effectLst>
                  <a:outerShdw blurRad="38100" dist="38100" dir="2700000" algn="tl">
                    <a:srgbClr val="000000">
                      <a:alpha val="43137"/>
                    </a:srgbClr>
                  </a:outerShdw>
                </a:effectLst>
              </a:rPr>
              <a:t>15ms-25ms </a:t>
            </a:r>
            <a:r>
              <a:rPr lang="en-US" sz="1800" dirty="0">
                <a:solidFill>
                  <a:srgbClr val="FFFF00"/>
                </a:solidFill>
                <a:effectLst>
                  <a:outerShdw blurRad="38100" dist="38100" dir="2700000" algn="tl">
                    <a:srgbClr val="000000">
                      <a:alpha val="43137"/>
                    </a:srgbClr>
                  </a:outerShdw>
                </a:effectLst>
              </a:rPr>
              <a:t>= Caution</a:t>
            </a:r>
          </a:p>
          <a:p>
            <a:pPr lvl="1">
              <a:defRPr/>
            </a:pPr>
            <a:r>
              <a:rPr lang="en-US" sz="1800" dirty="0" smtClean="0">
                <a:solidFill>
                  <a:srgbClr val="FF0000"/>
                </a:solidFill>
                <a:effectLst>
                  <a:outerShdw blurRad="38100" dist="38100" dir="2700000" algn="tl">
                    <a:srgbClr val="000000">
                      <a:alpha val="43137"/>
                    </a:srgbClr>
                  </a:outerShdw>
                </a:effectLst>
              </a:rPr>
              <a:t>&gt;25ms </a:t>
            </a:r>
            <a:r>
              <a:rPr lang="en-US" sz="1800" dirty="0">
                <a:solidFill>
                  <a:srgbClr val="FF0000"/>
                </a:solidFill>
                <a:effectLst>
                  <a:outerShdw blurRad="38100" dist="38100" dir="2700000" algn="tl">
                    <a:srgbClr val="000000">
                      <a:alpha val="43137"/>
                    </a:srgbClr>
                  </a:outerShdw>
                </a:effectLst>
              </a:rPr>
              <a:t>= </a:t>
            </a:r>
            <a:r>
              <a:rPr lang="en-US" sz="1800" dirty="0" smtClean="0">
                <a:solidFill>
                  <a:srgbClr val="FF0000"/>
                </a:solidFill>
                <a:effectLst>
                  <a:outerShdw blurRad="38100" dist="38100" dir="2700000" algn="tl">
                    <a:srgbClr val="000000">
                      <a:alpha val="43137"/>
                    </a:srgbClr>
                  </a:outerShdw>
                </a:effectLst>
              </a:rPr>
              <a:t>Trouble</a:t>
            </a:r>
          </a:p>
          <a:p>
            <a:pPr>
              <a:defRPr/>
            </a:pPr>
            <a:endParaRPr lang="en-US" sz="2400" dirty="0" smtClean="0"/>
          </a:p>
        </p:txBody>
      </p:sp>
      <p:sp>
        <p:nvSpPr>
          <p:cNvPr id="4" name="Content Placeholder 2"/>
          <p:cNvSpPr txBox="1">
            <a:spLocks/>
          </p:cNvSpPr>
          <p:nvPr/>
        </p:nvSpPr>
        <p:spPr>
          <a:xfrm>
            <a:off x="4813979" y="1700808"/>
            <a:ext cx="4042792" cy="4876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n-US" sz="2400" dirty="0" smtClean="0">
                <a:solidFill>
                  <a:schemeClr val="bg1"/>
                </a:solidFill>
                <a:effectLst>
                  <a:outerShdw blurRad="38100" dist="38100" dir="2700000" algn="tl">
                    <a:srgbClr val="000000">
                      <a:alpha val="43137"/>
                    </a:srgbClr>
                  </a:outerShdw>
                </a:effectLst>
              </a:rPr>
              <a:t>Network Bandwidth – Bytes Total/sec</a:t>
            </a:r>
          </a:p>
          <a:p>
            <a:pPr lvl="1">
              <a:defRPr/>
            </a:pPr>
            <a:r>
              <a:rPr lang="en-US" sz="2000" dirty="0" smtClean="0">
                <a:solidFill>
                  <a:srgbClr val="00B050"/>
                </a:solidFill>
                <a:effectLst>
                  <a:outerShdw blurRad="38100" dist="38100" dir="2700000" algn="tl">
                    <a:srgbClr val="000000">
                      <a:alpha val="43137"/>
                    </a:srgbClr>
                  </a:outerShdw>
                </a:effectLst>
              </a:rPr>
              <a:t>&lt;40% </a:t>
            </a:r>
            <a:r>
              <a:rPr lang="en-US" sz="2000" dirty="0" err="1" smtClean="0">
                <a:solidFill>
                  <a:srgbClr val="00B050"/>
                </a:solidFill>
                <a:effectLst>
                  <a:outerShdw blurRad="38100" dist="38100" dir="2700000" algn="tl">
                    <a:srgbClr val="000000">
                      <a:alpha val="43137"/>
                    </a:srgbClr>
                  </a:outerShdw>
                </a:effectLst>
              </a:rPr>
              <a:t>Utilisation</a:t>
            </a:r>
            <a:r>
              <a:rPr lang="en-US" sz="2000" dirty="0" smtClean="0">
                <a:solidFill>
                  <a:srgbClr val="00B050"/>
                </a:solidFill>
                <a:effectLst>
                  <a:outerShdw blurRad="38100" dist="38100" dir="2700000" algn="tl">
                    <a:srgbClr val="000000">
                      <a:alpha val="43137"/>
                    </a:srgbClr>
                  </a:outerShdw>
                </a:effectLst>
              </a:rPr>
              <a:t> = Good</a:t>
            </a:r>
          </a:p>
          <a:p>
            <a:pPr lvl="1">
              <a:defRPr/>
            </a:pPr>
            <a:r>
              <a:rPr lang="en-US" sz="2000" dirty="0" smtClean="0">
                <a:solidFill>
                  <a:srgbClr val="FFFF00"/>
                </a:solidFill>
                <a:effectLst>
                  <a:outerShdw blurRad="38100" dist="38100" dir="2700000" algn="tl">
                    <a:srgbClr val="000000">
                      <a:alpha val="43137"/>
                    </a:srgbClr>
                  </a:outerShdw>
                </a:effectLst>
              </a:rPr>
              <a:t>41%-64% = Caution</a:t>
            </a:r>
          </a:p>
          <a:p>
            <a:pPr lvl="1">
              <a:defRPr/>
            </a:pPr>
            <a:r>
              <a:rPr lang="en-US" sz="2000" dirty="0" smtClean="0">
                <a:solidFill>
                  <a:srgbClr val="FF0000"/>
                </a:solidFill>
                <a:effectLst>
                  <a:outerShdw blurRad="38100" dist="38100" dir="2700000" algn="tl">
                    <a:srgbClr val="000000">
                      <a:alpha val="43137"/>
                    </a:srgbClr>
                  </a:outerShdw>
                </a:effectLst>
              </a:rPr>
              <a:t>&gt;65% = Trouble</a:t>
            </a:r>
          </a:p>
          <a:p>
            <a:pPr>
              <a:defRPr/>
            </a:pPr>
            <a:r>
              <a:rPr lang="en-US" sz="2400" dirty="0">
                <a:solidFill>
                  <a:schemeClr val="bg1"/>
                </a:solidFill>
                <a:effectLst>
                  <a:outerShdw blurRad="38100" dist="38100" dir="2700000" algn="tl">
                    <a:srgbClr val="000000">
                      <a:alpha val="43137"/>
                    </a:srgbClr>
                  </a:outerShdw>
                </a:effectLst>
              </a:rPr>
              <a:t>Network Latency - </a:t>
            </a:r>
            <a:r>
              <a:rPr lang="en-US" sz="2400" dirty="0" smtClean="0">
                <a:solidFill>
                  <a:schemeClr val="bg1"/>
                </a:solidFill>
                <a:effectLst>
                  <a:outerShdw blurRad="38100" dist="38100" dir="2700000" algn="tl">
                    <a:srgbClr val="000000">
                      <a:alpha val="43137"/>
                    </a:srgbClr>
                  </a:outerShdw>
                </a:effectLst>
              </a:rPr>
              <a:t>Output </a:t>
            </a:r>
            <a:r>
              <a:rPr lang="en-US" sz="2400" dirty="0">
                <a:solidFill>
                  <a:schemeClr val="bg1"/>
                </a:solidFill>
                <a:effectLst>
                  <a:outerShdw blurRad="38100" dist="38100" dir="2700000" algn="tl">
                    <a:srgbClr val="000000">
                      <a:alpha val="43137"/>
                    </a:srgbClr>
                  </a:outerShdw>
                </a:effectLst>
              </a:rPr>
              <a:t>Queue Length</a:t>
            </a:r>
            <a:endParaRPr lang="en-US" sz="2400" dirty="0" smtClean="0">
              <a:solidFill>
                <a:schemeClr val="bg1"/>
              </a:solidFill>
              <a:effectLst>
                <a:outerShdw blurRad="38100" dist="38100" dir="2700000" algn="tl">
                  <a:srgbClr val="000000">
                    <a:alpha val="43137"/>
                  </a:srgbClr>
                </a:outerShdw>
              </a:effectLst>
            </a:endParaRPr>
          </a:p>
          <a:p>
            <a:pPr lvl="1">
              <a:defRPr/>
            </a:pPr>
            <a:r>
              <a:rPr lang="en-US" sz="2000" dirty="0" smtClean="0">
                <a:solidFill>
                  <a:srgbClr val="00B050"/>
                </a:solidFill>
                <a:effectLst>
                  <a:outerShdw blurRad="38100" dist="38100" dir="2700000" algn="tl">
                    <a:srgbClr val="000000">
                      <a:alpha val="43137"/>
                    </a:srgbClr>
                  </a:outerShdw>
                </a:effectLst>
              </a:rPr>
              <a:t>0 = Good</a:t>
            </a:r>
          </a:p>
          <a:p>
            <a:pPr lvl="1">
              <a:defRPr/>
            </a:pPr>
            <a:r>
              <a:rPr lang="en-US" sz="2000" dirty="0" smtClean="0">
                <a:solidFill>
                  <a:srgbClr val="FFFF00"/>
                </a:solidFill>
                <a:effectLst>
                  <a:outerShdw blurRad="38100" dist="38100" dir="2700000" algn="tl">
                    <a:srgbClr val="000000">
                      <a:alpha val="43137"/>
                    </a:srgbClr>
                  </a:outerShdw>
                </a:effectLst>
              </a:rPr>
              <a:t>1-2= OK</a:t>
            </a:r>
          </a:p>
          <a:p>
            <a:pPr lvl="1">
              <a:defRPr/>
            </a:pPr>
            <a:r>
              <a:rPr lang="en-US" sz="2000" dirty="0">
                <a:solidFill>
                  <a:srgbClr val="FF0000"/>
                </a:solidFill>
                <a:effectLst>
                  <a:outerShdw blurRad="38100" dist="38100" dir="2700000" algn="tl">
                    <a:srgbClr val="000000">
                      <a:alpha val="43137"/>
                    </a:srgbClr>
                  </a:outerShdw>
                </a:effectLst>
              </a:rPr>
              <a:t>&gt;</a:t>
            </a:r>
            <a:r>
              <a:rPr lang="en-US" sz="2000" dirty="0" smtClean="0">
                <a:solidFill>
                  <a:srgbClr val="FF0000"/>
                </a:solidFill>
                <a:effectLst>
                  <a:outerShdw blurRad="38100" dist="38100" dir="2700000" algn="tl">
                    <a:srgbClr val="000000">
                      <a:alpha val="43137"/>
                    </a:srgbClr>
                  </a:outerShdw>
                </a:effectLst>
              </a:rPr>
              <a:t>2 = Trouble</a:t>
            </a:r>
          </a:p>
          <a:p>
            <a:pPr>
              <a:defRPr/>
            </a:pPr>
            <a:endParaRPr lang="en-US" sz="2800" dirty="0" smtClean="0"/>
          </a:p>
        </p:txBody>
      </p:sp>
      <p:sp>
        <p:nvSpPr>
          <p:cNvPr id="6"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err="1" smtClean="0">
                <a:solidFill>
                  <a:schemeClr val="bg1"/>
                </a:solidFill>
              </a:rPr>
              <a:t>Virtualisation</a:t>
            </a:r>
            <a:r>
              <a:rPr lang="en-US" dirty="0" smtClean="0">
                <a:solidFill>
                  <a:schemeClr val="bg1"/>
                </a:solidFill>
              </a:rPr>
              <a:t> of SharePoint Servers</a:t>
            </a:r>
            <a:r>
              <a:rPr lang="en-US" dirty="0" smtClean="0"/>
              <a:t/>
            </a:r>
            <a:br>
              <a:rPr lang="en-US" dirty="0" smtClean="0"/>
            </a:br>
            <a:r>
              <a:rPr lang="en-US" sz="2400" dirty="0" err="1" smtClean="0">
                <a:solidFill>
                  <a:schemeClr val="accent1"/>
                </a:solidFill>
              </a:rPr>
              <a:t>Virtualisation</a:t>
            </a:r>
            <a:r>
              <a:rPr lang="en-US" sz="2400" dirty="0" smtClean="0">
                <a:solidFill>
                  <a:schemeClr val="accent1"/>
                </a:solidFill>
              </a:rPr>
              <a:t> Performance Monitoring</a:t>
            </a:r>
            <a:endParaRPr lang="en-US" dirty="0" smtClean="0">
              <a:solidFill>
                <a:schemeClr val="accent1"/>
              </a:solidFill>
            </a:endParaRPr>
          </a:p>
        </p:txBody>
      </p:sp>
    </p:spTree>
    <p:extLst>
      <p:ext uri="{BB962C8B-B14F-4D97-AF65-F5344CB8AC3E}">
        <p14:creationId xmlns:p14="http://schemas.microsoft.com/office/powerpoint/2010/main" val="12740362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876800"/>
          </a:xfrm>
        </p:spPr>
        <p:txBody>
          <a:bodyPr/>
          <a:lstStyle/>
          <a:p>
            <a:pPr marL="514350" indent="-514350">
              <a:buFont typeface="+mj-lt"/>
              <a:buAutoNum type="arabicPeriod"/>
            </a:pPr>
            <a:r>
              <a:rPr lang="en-US" sz="2600" dirty="0" smtClean="0"/>
              <a:t>Create new Virtual Guest (Windows Server 2008 R2)</a:t>
            </a:r>
          </a:p>
          <a:p>
            <a:pPr marL="514350" indent="-514350">
              <a:buFont typeface="+mj-lt"/>
              <a:buAutoNum type="arabicPeriod"/>
            </a:pPr>
            <a:r>
              <a:rPr lang="en-US" sz="2600" dirty="0" smtClean="0"/>
              <a:t>Install SP2010 Binaries.  Stop before running </a:t>
            </a:r>
            <a:r>
              <a:rPr lang="en-US" sz="2600" dirty="0" err="1" smtClean="0"/>
              <a:t>Config</a:t>
            </a:r>
            <a:r>
              <a:rPr lang="en-US" sz="2600" dirty="0" smtClean="0"/>
              <a:t> Wizard</a:t>
            </a:r>
          </a:p>
          <a:p>
            <a:pPr marL="514350" indent="-514350">
              <a:buFont typeface="+mj-lt"/>
              <a:buAutoNum type="arabicPeriod"/>
            </a:pPr>
            <a:r>
              <a:rPr lang="en-US" sz="2600" dirty="0" smtClean="0"/>
              <a:t>Turn Virtual Guest into Template, modify template to allow it to be added into domain</a:t>
            </a:r>
          </a:p>
          <a:p>
            <a:pPr marL="514350" indent="-514350">
              <a:buFont typeface="+mj-lt"/>
              <a:buAutoNum type="arabicPeriod"/>
            </a:pPr>
            <a:r>
              <a:rPr lang="en-US" sz="2600" dirty="0" smtClean="0"/>
              <a:t>Add PowerShell script to run on first login, allowing SP to be added into farm or to create new farm</a:t>
            </a:r>
          </a:p>
          <a:p>
            <a:pPr marL="0" indent="0">
              <a:buNone/>
            </a:pPr>
            <a:endParaRPr lang="en-US" sz="2600" dirty="0" smtClean="0"/>
          </a:p>
          <a:p>
            <a:pPr marL="0" indent="0" algn="ctr">
              <a:buNone/>
            </a:pPr>
            <a:r>
              <a:rPr lang="en-US" sz="2600" i="1" dirty="0" smtClean="0"/>
              <a:t>End Result - 15 minute entire farm provisioning…quickly add servers into existing farms or create new farms (Test, </a:t>
            </a:r>
            <a:r>
              <a:rPr lang="en-US" sz="2600" i="1" dirty="0" err="1" smtClean="0"/>
              <a:t>Dev</a:t>
            </a:r>
            <a:r>
              <a:rPr lang="en-US" sz="2600" i="1" dirty="0" smtClean="0"/>
              <a:t>, Prod) on demand</a:t>
            </a:r>
          </a:p>
          <a:p>
            <a:endParaRPr lang="en-US" sz="2600" dirty="0"/>
          </a:p>
        </p:txBody>
      </p:sp>
      <p:sp>
        <p:nvSpPr>
          <p:cNvPr id="5"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err="1" smtClean="0">
                <a:solidFill>
                  <a:schemeClr val="bg1"/>
                </a:solidFill>
              </a:rPr>
              <a:t>Virtualisation</a:t>
            </a:r>
            <a:r>
              <a:rPr lang="en-US" dirty="0" smtClean="0">
                <a:solidFill>
                  <a:schemeClr val="bg1"/>
                </a:solidFill>
              </a:rPr>
              <a:t> of SharePoint Servers</a:t>
            </a:r>
            <a:r>
              <a:rPr lang="en-US" dirty="0" smtClean="0"/>
              <a:t/>
            </a:r>
            <a:br>
              <a:rPr lang="en-US" dirty="0" smtClean="0"/>
            </a:br>
            <a:r>
              <a:rPr lang="en-US" sz="2400" dirty="0" smtClean="0">
                <a:solidFill>
                  <a:schemeClr val="accent1"/>
                </a:solidFill>
              </a:rPr>
              <a:t>Quick Farm Provisioning using VMM/Virtual Center</a:t>
            </a:r>
            <a:endParaRPr lang="en-US" dirty="0" smtClean="0">
              <a:solidFill>
                <a:schemeClr val="accent1"/>
              </a:solidFill>
            </a:endParaRPr>
          </a:p>
        </p:txBody>
      </p:sp>
    </p:spTree>
    <p:extLst>
      <p:ext uri="{BB962C8B-B14F-4D97-AF65-F5344CB8AC3E}">
        <p14:creationId xmlns:p14="http://schemas.microsoft.com/office/powerpoint/2010/main" val="25404921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259632" y="1722726"/>
            <a:ext cx="6941346" cy="235434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22313" y="4659213"/>
            <a:ext cx="7772400" cy="1362075"/>
          </a:xfrm>
        </p:spPr>
        <p:txBody>
          <a:bodyPr/>
          <a:lstStyle/>
          <a:p>
            <a:r>
              <a:rPr lang="en-AU" dirty="0" smtClean="0"/>
              <a:t>Quick Farm Provisioning with VMM 2008 R2</a:t>
            </a:r>
            <a:endParaRPr lang="en-AU" dirty="0"/>
          </a:p>
        </p:txBody>
      </p:sp>
      <p:sp>
        <p:nvSpPr>
          <p:cNvPr id="3" name="Text Placeholder 2"/>
          <p:cNvSpPr>
            <a:spLocks noGrp="1"/>
          </p:cNvSpPr>
          <p:nvPr>
            <p:ph type="body" idx="1"/>
          </p:nvPr>
        </p:nvSpPr>
        <p:spPr>
          <a:xfrm>
            <a:off x="722313" y="3152949"/>
            <a:ext cx="7772400" cy="1500187"/>
          </a:xfrm>
        </p:spPr>
        <p:txBody>
          <a:bodyPr/>
          <a:lstStyle/>
          <a:p>
            <a:r>
              <a:rPr lang="en-AU" dirty="0" smtClean="0"/>
              <a:t>Demo</a:t>
            </a:r>
            <a:endParaRPr lang="en-AU" dirty="0"/>
          </a:p>
        </p:txBody>
      </p:sp>
      <p:pic>
        <p:nvPicPr>
          <p:cNvPr id="4" name="Picture 2" descr="Ho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5823" y="2089016"/>
            <a:ext cx="6628964" cy="16217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08426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a:bodyPr>
          <a:lstStyle/>
          <a:p>
            <a:pPr algn="ctr" eaLnBrk="1" hangingPunct="1"/>
            <a:r>
              <a:rPr lang="en-US" dirty="0" smtClean="0">
                <a:solidFill>
                  <a:srgbClr val="FFCC00"/>
                </a:solidFill>
              </a:rPr>
              <a:t>Data Management</a:t>
            </a:r>
          </a:p>
        </p:txBody>
      </p:sp>
      <p:pic>
        <p:nvPicPr>
          <p:cNvPr id="4" name="Picture 2" descr="http://www.nextecinc.com/wp-content/uploads/2010/05/mic_SharePoing-2010-Logo_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1720" y="620688"/>
            <a:ext cx="5265941" cy="3017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1770419"/>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1"/>
          </p:nvPr>
        </p:nvSpPr>
        <p:spPr/>
        <p:txBody>
          <a:bodyPr>
            <a:normAutofit/>
          </a:bodyPr>
          <a:lstStyle/>
          <a:p>
            <a:pPr>
              <a:defRPr/>
            </a:pPr>
            <a:r>
              <a:rPr lang="en-US" sz="2800" dirty="0" smtClean="0"/>
              <a:t>Start with a distributed architecture of content databases from the beginning, within reason (more than 50 per SQL instance is not recommended)</a:t>
            </a:r>
          </a:p>
          <a:p>
            <a:pPr>
              <a:defRPr/>
            </a:pPr>
            <a:r>
              <a:rPr lang="en-US" sz="2800" dirty="0" smtClean="0"/>
              <a:t>Distribute content across Site Collections from the beginning as well, it is very difficult to extract content after the face</a:t>
            </a:r>
          </a:p>
          <a:p>
            <a:pPr>
              <a:defRPr/>
            </a:pPr>
            <a:r>
              <a:rPr lang="en-US" sz="2800" dirty="0" smtClean="0"/>
              <a:t>Allow your environment to scale and your users to ‘grow into’ their SharePoint site collections</a:t>
            </a:r>
          </a:p>
          <a:p>
            <a:pPr>
              <a:defRPr/>
            </a:pPr>
            <a:endParaRPr lang="en-US" sz="2400" dirty="0" smtClean="0"/>
          </a:p>
        </p:txBody>
      </p:sp>
      <p:sp>
        <p:nvSpPr>
          <p:cNvPr id="5"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rPr>
              <a:t>Data Management</a:t>
            </a:r>
            <a:br>
              <a:rPr lang="en-US" dirty="0" smtClean="0">
                <a:solidFill>
                  <a:schemeClr val="bg1"/>
                </a:solidFill>
              </a:rPr>
            </a:br>
            <a:r>
              <a:rPr lang="en-US" sz="2400" dirty="0" smtClean="0">
                <a:solidFill>
                  <a:schemeClr val="accent1"/>
                </a:solidFill>
              </a:rPr>
              <a:t>Distribute Data Across Content DBs and Site Collections</a:t>
            </a:r>
            <a:endParaRPr lang="en-US" dirty="0" smtClean="0">
              <a:solidFill>
                <a:schemeClr val="accent1"/>
              </a:solidFill>
            </a:endParaRPr>
          </a:p>
        </p:txBody>
      </p:sp>
    </p:spTree>
    <p:extLst>
      <p:ext uri="{BB962C8B-B14F-4D97-AF65-F5344CB8AC3E}">
        <p14:creationId xmlns:p14="http://schemas.microsoft.com/office/powerpoint/2010/main" val="36768654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683568" y="-35738"/>
            <a:ext cx="7992888" cy="689373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42" name="Picture 18" descr="C:\Data\Speaking\Diagrams\SiteCollectionContentDB-CompanyABCDesign.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1260" y="127001"/>
            <a:ext cx="6527124" cy="6326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6262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smtClean="0"/>
              <a:t>BLOBs are unstructured content stored in SQL</a:t>
            </a:r>
          </a:p>
          <a:p>
            <a:r>
              <a:rPr lang="en-US" dirty="0" smtClean="0"/>
              <a:t>Includes all documents, pictures, and files stored in SharePoint</a:t>
            </a:r>
          </a:p>
          <a:p>
            <a:r>
              <a:rPr lang="en-US" dirty="0" smtClean="0"/>
              <a:t>Excludes Metadata and Context, information about the document, version #, etc.</a:t>
            </a:r>
          </a:p>
          <a:p>
            <a:r>
              <a:rPr lang="en-US" dirty="0" smtClean="0"/>
              <a:t>Until recently, could not be removed from SharePoint Content Databases</a:t>
            </a:r>
          </a:p>
          <a:p>
            <a:r>
              <a:rPr lang="en-US" dirty="0" smtClean="0"/>
              <a:t>Classic problem of structured vs. unstructured data – unstructured data doesn’t really belong in a SQL Server environment</a:t>
            </a:r>
            <a:endParaRPr lang="en-US" dirty="0"/>
          </a:p>
        </p:txBody>
      </p:sp>
      <p:sp>
        <p:nvSpPr>
          <p:cNvPr id="5"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rPr>
              <a:t>Data Management</a:t>
            </a:r>
            <a:br>
              <a:rPr lang="en-US" dirty="0" smtClean="0">
                <a:solidFill>
                  <a:schemeClr val="bg1"/>
                </a:solidFill>
              </a:rPr>
            </a:br>
            <a:r>
              <a:rPr lang="en-US" sz="2400" dirty="0" smtClean="0">
                <a:solidFill>
                  <a:schemeClr val="accent1"/>
                </a:solidFill>
              </a:rPr>
              <a:t>Binary Large </a:t>
            </a:r>
            <a:r>
              <a:rPr lang="en-US" sz="2400" dirty="0" err="1" smtClean="0">
                <a:solidFill>
                  <a:schemeClr val="accent1"/>
                </a:solidFill>
              </a:rPr>
              <a:t>OBject</a:t>
            </a:r>
            <a:r>
              <a:rPr lang="en-US" sz="2400" dirty="0" smtClean="0">
                <a:solidFill>
                  <a:schemeClr val="accent1"/>
                </a:solidFill>
              </a:rPr>
              <a:t> (BLOB) Storage</a:t>
            </a:r>
            <a:endParaRPr lang="en-US" dirty="0" smtClean="0">
              <a:solidFill>
                <a:schemeClr val="accent1"/>
              </a:solidFill>
            </a:endParaRPr>
          </a:p>
        </p:txBody>
      </p:sp>
    </p:spTree>
    <p:extLst>
      <p:ext uri="{BB962C8B-B14F-4D97-AF65-F5344CB8AC3E}">
        <p14:creationId xmlns:p14="http://schemas.microsoft.com/office/powerpoint/2010/main" val="24496839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899592" y="3140968"/>
            <a:ext cx="7344816" cy="345638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457200" y="1556793"/>
            <a:ext cx="8229600" cy="2304255"/>
          </a:xfrm>
        </p:spPr>
        <p:txBody>
          <a:bodyPr>
            <a:normAutofit fontScale="77500" lnSpcReduction="20000"/>
          </a:bodyPr>
          <a:lstStyle/>
          <a:p>
            <a:r>
              <a:rPr lang="en-US" sz="2800" dirty="0" smtClean="0"/>
              <a:t>Can reduce dramatically the size of Content DBs, as upwards of 80%-90% of space in content DBs is composed of BLOBs</a:t>
            </a:r>
          </a:p>
          <a:p>
            <a:r>
              <a:rPr lang="en-US" sz="2800" dirty="0" smtClean="0"/>
              <a:t>Can move BLOB storage to more efficient/cheaper storage</a:t>
            </a:r>
          </a:p>
          <a:p>
            <a:r>
              <a:rPr lang="en-US" sz="2800" dirty="0" smtClean="0"/>
              <a:t>Improve </a:t>
            </a:r>
            <a:r>
              <a:rPr lang="en-US" sz="2800" dirty="0"/>
              <a:t>performance and scalability of your SharePoint </a:t>
            </a:r>
            <a:r>
              <a:rPr lang="en-US" sz="2800" dirty="0" smtClean="0"/>
              <a:t>deployment – But highly recommended to use third party</a:t>
            </a:r>
          </a:p>
        </p:txBody>
      </p:sp>
      <p:pic>
        <p:nvPicPr>
          <p:cNvPr id="1026" name="Picture 2" descr="C:\Data\Speaking\Diagrams\RBS.t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48072" y="3429000"/>
            <a:ext cx="6708304" cy="2881374"/>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rPr>
              <a:t>Data Management</a:t>
            </a:r>
            <a:br>
              <a:rPr lang="en-US" dirty="0" smtClean="0">
                <a:solidFill>
                  <a:schemeClr val="bg1"/>
                </a:solidFill>
              </a:rPr>
            </a:br>
            <a:r>
              <a:rPr lang="en-US" sz="2400" dirty="0" smtClean="0">
                <a:solidFill>
                  <a:schemeClr val="accent1"/>
                </a:solidFill>
              </a:rPr>
              <a:t>Getting your BLOBs out of the Content DBs</a:t>
            </a:r>
            <a:endParaRPr lang="en-US" dirty="0" smtClean="0">
              <a:solidFill>
                <a:schemeClr val="accent1"/>
              </a:solidFill>
            </a:endParaRPr>
          </a:p>
        </p:txBody>
      </p:sp>
    </p:spTree>
    <p:extLst>
      <p:ext uri="{BB962C8B-B14F-4D97-AF65-F5344CB8AC3E}">
        <p14:creationId xmlns:p14="http://schemas.microsoft.com/office/powerpoint/2010/main" val="22127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a:bodyPr>
          <a:lstStyle/>
          <a:p>
            <a:pPr algn="ctr" eaLnBrk="1" hangingPunct="1"/>
            <a:r>
              <a:rPr lang="en-US" dirty="0" smtClean="0">
                <a:solidFill>
                  <a:srgbClr val="FFCC00"/>
                </a:solidFill>
              </a:rPr>
              <a:t>SQL Database </a:t>
            </a:r>
            <a:r>
              <a:rPr lang="en-US" dirty="0" err="1" smtClean="0">
                <a:solidFill>
                  <a:srgbClr val="FFCC00"/>
                </a:solidFill>
              </a:rPr>
              <a:t>Optimisation</a:t>
            </a:r>
            <a:endParaRPr lang="en-US" dirty="0" smtClean="0">
              <a:solidFill>
                <a:srgbClr val="FFCC00"/>
              </a:solidFill>
            </a:endParaRPr>
          </a:p>
        </p:txBody>
      </p:sp>
      <p:pic>
        <p:nvPicPr>
          <p:cNvPr id="4" name="Picture 2" descr="http://www.nextecinc.com/wp-content/uploads/2010/05/mic_SharePoing-2010-Logo_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1720" y="620688"/>
            <a:ext cx="5265941" cy="3017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2316464"/>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6400799" y="126408"/>
            <a:ext cx="2440633" cy="107034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4" name="Title 1"/>
          <p:cNvSpPr>
            <a:spLocks noGrp="1"/>
          </p:cNvSpPr>
          <p:nvPr>
            <p:ph type="title"/>
          </p:nvPr>
        </p:nvSpPr>
        <p:spPr>
          <a:xfrm>
            <a:off x="35496" y="19472"/>
            <a:ext cx="3744416" cy="666328"/>
          </a:xfrm>
        </p:spPr>
        <p:txBody>
          <a:bodyPr>
            <a:normAutofit/>
          </a:bodyPr>
          <a:lstStyle/>
          <a:p>
            <a:r>
              <a:rPr lang="en-US" b="1" dirty="0" smtClean="0"/>
              <a:t>Michael Noel</a:t>
            </a:r>
          </a:p>
        </p:txBody>
      </p:sp>
      <p:pic>
        <p:nvPicPr>
          <p:cNvPr id="27" name="Picture 2" descr="C:\Data\Speaking\MVP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11182" y="1268760"/>
            <a:ext cx="730250" cy="11430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28" name="Picture 2" descr="C:\Data\Books\13-Windows-2008-Unleashed\Win2K8-Unleashe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91400" y="5334000"/>
            <a:ext cx="620713" cy="81050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29" name="Picture 6" descr="Exchange-2003-Spanis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00" y="5334000"/>
            <a:ext cx="696913" cy="9906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30" name="Picture 7" descr="ISA-book"/>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43000" y="5334000"/>
            <a:ext cx="738188" cy="9144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31" name="Picture 8" descr="E2k3-Unl-2ed"/>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57600" y="5334000"/>
            <a:ext cx="762000" cy="94297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32" name="Picture 13" descr="Windows-2003-Polish"/>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72000" y="5334000"/>
            <a:ext cx="685800" cy="89376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33" name="Picture 14" descr="SharePoint-2003-French"/>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81000" y="5334000"/>
            <a:ext cx="685800" cy="838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34" name="Picture 15" descr="TYSP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86400" y="5334000"/>
            <a:ext cx="612775" cy="9144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35" name="Picture 17" descr="Windows-2003-Russian"/>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400800" y="5334000"/>
            <a:ext cx="609600" cy="89376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36" name="Picture 19" descr="Windows-2003-French"/>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981200" y="5334000"/>
            <a:ext cx="630238" cy="7620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37" name="Picture 21" descr="ISA2006-Unleashed"/>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707904" y="5805264"/>
            <a:ext cx="550168" cy="71995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38" name="Picture 15" descr="SP-Unlsh-2ed"/>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447800" y="5715000"/>
            <a:ext cx="677863" cy="838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39" name="Picture 25" descr="SharePoint2007Unleashed-mod"/>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848600" y="5638800"/>
            <a:ext cx="685800" cy="90039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40" name="Picture 23" descr="Exchange2007Unleashed"/>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858000" y="5638800"/>
            <a:ext cx="685800" cy="89941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41" name="Picture 26" descr="w2k3book3E"/>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029200" y="5715000"/>
            <a:ext cx="685800" cy="89376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42" name="Picture 12" descr="Windows-2003-Italian"/>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4114800" y="5715000"/>
            <a:ext cx="587375" cy="838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43" name="Picture 18" descr="Exchange-2003-Russian"/>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2362200" y="5715000"/>
            <a:ext cx="609600" cy="89376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44" name="Picture 9" descr="Win2K3-Unl-2ed"/>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609600" y="5715000"/>
            <a:ext cx="685800" cy="85248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45" name="Picture 2" descr="C:\Data\Books\14-Teach Yourself SharePoint 2007 in 10 Minutes\TYSP200710M.jp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8229600" y="5301208"/>
            <a:ext cx="609600" cy="91813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46" name="Picture 3" descr="C:\Data\Books\ISA-2006-Turkish.jp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943600" y="5638800"/>
            <a:ext cx="700088" cy="9906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47" name="Picture 1" descr="C:\Data\Books\Exchange-2007-Polish.jp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3200400" y="5715000"/>
            <a:ext cx="685800" cy="89217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48" name="Picture 2" descr="C:\Users\Michael\Documents\Books\14-Exchange-2010-Unleashed\E2010-Unleashed.jp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6427262" y="5661248"/>
            <a:ext cx="558924" cy="728464"/>
          </a:xfrm>
          <a:prstGeom prst="rect">
            <a:avLst/>
          </a:prstGeom>
          <a:extLst>
            <a:ext uri="{909E8E84-426E-40DD-AFC4-6F175D3DCCD1}">
              <a14:hiddenFill xmlns:a14="http://schemas.microsoft.com/office/drawing/2010/main">
                <a:solidFill>
                  <a:srgbClr val="FFFFFF"/>
                </a:solidFill>
              </a14:hiddenFill>
            </a:ext>
          </a:extLst>
        </p:spPr>
      </p:pic>
      <p:pic>
        <p:nvPicPr>
          <p:cNvPr id="49" name="Picture 2" descr="C:\Users\Michael\Documents\Books\16-SharePoint 2010 Unleashed\SP2010-Unleashed.bmp"/>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7607277" y="3140968"/>
            <a:ext cx="1447800" cy="1887932"/>
          </a:xfrm>
          <a:prstGeom prst="rect">
            <a:avLst/>
          </a:prstGeom>
          <a:extLst>
            <a:ext uri="{909E8E84-426E-40DD-AFC4-6F175D3DCCD1}">
              <a14:hiddenFill xmlns:a14="http://schemas.microsoft.com/office/drawing/2010/main">
                <a:solidFill>
                  <a:srgbClr val="FFFFFF"/>
                </a:solidFill>
              </a14:hiddenFill>
            </a:ext>
          </a:extLst>
        </p:spPr>
      </p:pic>
      <p:pic>
        <p:nvPicPr>
          <p:cNvPr id="50" name="Picture 3" descr="C:\Users\Michael\Documents\Books\15-Windows-2008-R2-Unleashed\51N95rYENFL._SL500_AA240_[1].jp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1979712" y="5733256"/>
            <a:ext cx="570384" cy="752155"/>
          </a:xfrm>
          <a:prstGeom prst="rect">
            <a:avLst/>
          </a:prstGeom>
          <a:extLst>
            <a:ext uri="{909E8E84-426E-40DD-AFC4-6F175D3DCCD1}">
              <a14:hiddenFill xmlns:a14="http://schemas.microsoft.com/office/drawing/2010/main">
                <a:solidFill>
                  <a:srgbClr val="FFFFFF"/>
                </a:solidFill>
              </a14:hiddenFill>
            </a:ext>
          </a:extLst>
        </p:spPr>
      </p:pic>
      <p:pic>
        <p:nvPicPr>
          <p:cNvPr id="53" name="Picture 2" descr="c:\data\CCO\CCO Logo.jpg"/>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6574971" y="347133"/>
            <a:ext cx="2133600" cy="70202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2050" name="Picture 2" descr="C:\Users\Michael\Documents\Speaking\Conferences\2010-SPCAustralia\Pics\DSC_0007.JPG"/>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2987824" y="304800"/>
            <a:ext cx="3168352" cy="211934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Michael\Documents\Speaking\Conferences\2010-SPCAustralia\Pics\DSC_8141.JPG"/>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4283968" y="2708920"/>
            <a:ext cx="2478087" cy="1705579"/>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Michael\Documents\Speaking\Conferences\2010-SPCAustralia\Pics\DSC_1542.JPG"/>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339752" y="1988840"/>
            <a:ext cx="2363554" cy="129614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Michael\Documents\Speaking\Conferences\2010-SPCAustralia\Pics\DSC_1984.JPG"/>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763688" y="3212976"/>
            <a:ext cx="2387421" cy="1584176"/>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Michael\Documents\Speaking\Conferences\2010-SPCAustralia\Pics\DSC_2210.JPG"/>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51520" y="3717032"/>
            <a:ext cx="2195512" cy="1419226"/>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Michael\Documents\Speaking\Conferences\2010-SPCAustralia\Pics\DSC_2501.JPG"/>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6400800" y="1268759"/>
            <a:ext cx="1219200" cy="1745837"/>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C:\Users\Michael\Documents\Speaking\Conferences\2010-SPCAustralia\Pics\DSC_2110.JPG"/>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4139952" y="4149080"/>
            <a:ext cx="1584176" cy="987885"/>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C:\Users\Michael\Documents\Speaking\Conferences\2010-SPCAustralia\Pics\DSC_2730.JPG"/>
          <p:cNvPicPr>
            <a:picLocks noChangeAspect="1"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179512" y="2636912"/>
            <a:ext cx="1736725" cy="1289050"/>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C:\Users\Michael\Documents\Speaking\Conferences\2010-SPCAustralia\Pics\DSC_2586.JPG"/>
          <p:cNvPicPr>
            <a:picLocks noChangeAspect="1"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5868144" y="4293096"/>
            <a:ext cx="1500187" cy="85725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Michael\Documents\Speaking\Conferences\2010-SPCAustralia\Pics\DSC_4750.jpg"/>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323528" y="1412776"/>
            <a:ext cx="2102718" cy="140652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38" cstate="print">
            <a:extLst>
              <a:ext uri="{28A0092B-C50C-407E-A947-70E740481C1C}">
                <a14:useLocalDpi xmlns:a14="http://schemas.microsoft.com/office/drawing/2010/main" val="0"/>
              </a:ext>
            </a:extLst>
          </a:blip>
          <a:srcRect/>
          <a:stretch>
            <a:fillRect/>
          </a:stretch>
        </p:blipFill>
        <p:spPr bwMode="auto">
          <a:xfrm>
            <a:off x="1115616" y="685800"/>
            <a:ext cx="1656184" cy="1257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331640" y="701012"/>
            <a:ext cx="1197764" cy="369332"/>
          </a:xfrm>
          <a:prstGeom prst="rect">
            <a:avLst/>
          </a:prstGeom>
          <a:noFill/>
        </p:spPr>
        <p:txBody>
          <a:bodyPr wrap="none" rtlCol="0">
            <a:spAutoFit/>
          </a:bodyPr>
          <a:lstStyle/>
          <a:p>
            <a:r>
              <a:rPr lang="en-US" sz="1800" dirty="0" smtClean="0">
                <a:solidFill>
                  <a:schemeClr val="bg1"/>
                </a:solidFill>
                <a:effectLst>
                  <a:outerShdw blurRad="38100" dist="38100" dir="2700000" algn="tl">
                    <a:srgbClr val="000000">
                      <a:alpha val="43137"/>
                    </a:srgbClr>
                  </a:outerShdw>
                </a:effectLst>
                <a:latin typeface="Consolas" pitchFamily="49" charset="0"/>
                <a:cs typeface="Consolas" pitchFamily="49" charset="0"/>
              </a:rPr>
              <a:t>Brisbane</a:t>
            </a:r>
          </a:p>
        </p:txBody>
      </p:sp>
      <p:sp>
        <p:nvSpPr>
          <p:cNvPr id="54" name="TextBox 53"/>
          <p:cNvSpPr txBox="1"/>
          <p:nvPr/>
        </p:nvSpPr>
        <p:spPr>
          <a:xfrm>
            <a:off x="3059832" y="345488"/>
            <a:ext cx="944489" cy="369332"/>
          </a:xfrm>
          <a:prstGeom prst="rect">
            <a:avLst/>
          </a:prstGeom>
          <a:noFill/>
        </p:spPr>
        <p:txBody>
          <a:bodyPr wrap="none" rtlCol="0">
            <a:spAutoFit/>
          </a:bodyPr>
          <a:lstStyle/>
          <a:p>
            <a:r>
              <a:rPr lang="en-US" dirty="0" smtClean="0">
                <a:solidFill>
                  <a:schemeClr val="bg1"/>
                </a:solidFill>
                <a:effectLst>
                  <a:outerShdw blurRad="38100" dist="38100" dir="2700000" algn="tl">
                    <a:srgbClr val="000000">
                      <a:alpha val="43137"/>
                    </a:srgbClr>
                  </a:outerShdw>
                </a:effectLst>
                <a:latin typeface="Consolas" pitchFamily="49" charset="0"/>
                <a:cs typeface="Consolas" pitchFamily="49" charset="0"/>
              </a:rPr>
              <a:t>Sydney</a:t>
            </a:r>
            <a:endParaRPr lang="en-US" sz="1800" dirty="0" smtClean="0">
              <a:solidFill>
                <a:schemeClr val="bg1"/>
              </a:solidFill>
              <a:effectLst>
                <a:outerShdw blurRad="38100" dist="38100" dir="2700000" algn="tl">
                  <a:srgbClr val="000000">
                    <a:alpha val="43137"/>
                  </a:srgbClr>
                </a:outerShdw>
              </a:effectLst>
              <a:latin typeface="Consolas" pitchFamily="49" charset="0"/>
              <a:cs typeface="Consolas" pitchFamily="49" charset="0"/>
            </a:endParaRPr>
          </a:p>
        </p:txBody>
      </p:sp>
      <p:sp>
        <p:nvSpPr>
          <p:cNvPr id="55" name="TextBox 54"/>
          <p:cNvSpPr txBox="1"/>
          <p:nvPr/>
        </p:nvSpPr>
        <p:spPr>
          <a:xfrm>
            <a:off x="6400800" y="2492896"/>
            <a:ext cx="944489" cy="369332"/>
          </a:xfrm>
          <a:prstGeom prst="rect">
            <a:avLst/>
          </a:prstGeom>
          <a:noFill/>
        </p:spPr>
        <p:txBody>
          <a:bodyPr wrap="none" rtlCol="0">
            <a:spAutoFit/>
          </a:bodyPr>
          <a:lstStyle/>
          <a:p>
            <a:r>
              <a:rPr lang="en-US" dirty="0" smtClean="0">
                <a:solidFill>
                  <a:schemeClr val="bg1"/>
                </a:solidFill>
                <a:effectLst>
                  <a:outerShdw blurRad="38100" dist="38100" dir="2700000" algn="tl">
                    <a:srgbClr val="000000">
                      <a:alpha val="43137"/>
                    </a:srgbClr>
                  </a:outerShdw>
                </a:effectLst>
                <a:latin typeface="Consolas" pitchFamily="49" charset="0"/>
                <a:cs typeface="Consolas" pitchFamily="49" charset="0"/>
              </a:rPr>
              <a:t>Skippy</a:t>
            </a:r>
            <a:endParaRPr lang="en-US" sz="1800" dirty="0" smtClean="0">
              <a:solidFill>
                <a:schemeClr val="bg1"/>
              </a:solidFill>
              <a:effectLst>
                <a:outerShdw blurRad="38100" dist="38100" dir="2700000" algn="tl">
                  <a:srgbClr val="000000">
                    <a:alpha val="43137"/>
                  </a:srgbClr>
                </a:outerShdw>
              </a:effectLst>
              <a:latin typeface="Consolas" pitchFamily="49" charset="0"/>
              <a:cs typeface="Consolas" pitchFamily="49" charset="0"/>
            </a:endParaRPr>
          </a:p>
        </p:txBody>
      </p:sp>
      <p:sp>
        <p:nvSpPr>
          <p:cNvPr id="56" name="TextBox 55"/>
          <p:cNvSpPr txBox="1"/>
          <p:nvPr/>
        </p:nvSpPr>
        <p:spPr>
          <a:xfrm>
            <a:off x="2460950" y="2097508"/>
            <a:ext cx="1197764" cy="369332"/>
          </a:xfrm>
          <a:prstGeom prst="rect">
            <a:avLst/>
          </a:prstGeom>
          <a:noFill/>
        </p:spPr>
        <p:txBody>
          <a:bodyPr wrap="none" rtlCol="0">
            <a:spAutoFit/>
          </a:bodyPr>
          <a:lstStyle/>
          <a:p>
            <a:r>
              <a:rPr lang="en-US" dirty="0" smtClean="0">
                <a:solidFill>
                  <a:schemeClr val="bg1"/>
                </a:solidFill>
                <a:effectLst>
                  <a:outerShdw blurRad="38100" dist="38100" dir="2700000" algn="tl">
                    <a:srgbClr val="000000">
                      <a:alpha val="43137"/>
                    </a:srgbClr>
                  </a:outerShdw>
                </a:effectLst>
                <a:latin typeface="Consolas" pitchFamily="49" charset="0"/>
                <a:cs typeface="Consolas" pitchFamily="49" charset="0"/>
              </a:rPr>
              <a:t>Canberra</a:t>
            </a:r>
            <a:endParaRPr lang="en-US" sz="1800" dirty="0" smtClean="0">
              <a:solidFill>
                <a:schemeClr val="bg1"/>
              </a:solidFill>
              <a:effectLst>
                <a:outerShdw blurRad="38100" dist="38100" dir="2700000" algn="tl">
                  <a:srgbClr val="000000">
                    <a:alpha val="43137"/>
                  </a:srgbClr>
                </a:outerShdw>
              </a:effectLst>
              <a:latin typeface="Consolas" pitchFamily="49" charset="0"/>
              <a:cs typeface="Consolas" pitchFamily="49" charset="0"/>
            </a:endParaRPr>
          </a:p>
        </p:txBody>
      </p:sp>
      <p:sp>
        <p:nvSpPr>
          <p:cNvPr id="57" name="TextBox 56"/>
          <p:cNvSpPr txBox="1"/>
          <p:nvPr/>
        </p:nvSpPr>
        <p:spPr>
          <a:xfrm>
            <a:off x="732758" y="2434574"/>
            <a:ext cx="1197764" cy="369332"/>
          </a:xfrm>
          <a:prstGeom prst="rect">
            <a:avLst/>
          </a:prstGeom>
          <a:noFill/>
        </p:spPr>
        <p:txBody>
          <a:bodyPr wrap="none" rtlCol="0">
            <a:spAutoFit/>
          </a:bodyPr>
          <a:lstStyle/>
          <a:p>
            <a:r>
              <a:rPr lang="en-US" dirty="0" err="1" smtClean="0">
                <a:solidFill>
                  <a:schemeClr val="bg1"/>
                </a:solidFill>
                <a:effectLst>
                  <a:outerShdw blurRad="38100" dist="38100" dir="2700000" algn="tl">
                    <a:srgbClr val="000000">
                      <a:alpha val="43137"/>
                    </a:srgbClr>
                  </a:outerShdw>
                </a:effectLst>
                <a:latin typeface="Consolas" pitchFamily="49" charset="0"/>
                <a:cs typeface="Consolas" pitchFamily="49" charset="0"/>
              </a:rPr>
              <a:t>Katoomba</a:t>
            </a:r>
            <a:endParaRPr lang="en-US" sz="1800" dirty="0" smtClean="0">
              <a:solidFill>
                <a:schemeClr val="bg1"/>
              </a:solidFill>
              <a:effectLst>
                <a:outerShdw blurRad="38100" dist="38100" dir="2700000" algn="tl">
                  <a:srgbClr val="000000">
                    <a:alpha val="43137"/>
                  </a:srgbClr>
                </a:outerShdw>
              </a:effectLst>
              <a:latin typeface="Consolas" pitchFamily="49" charset="0"/>
              <a:cs typeface="Consolas" pitchFamily="49" charset="0"/>
            </a:endParaRPr>
          </a:p>
        </p:txBody>
      </p:sp>
      <p:sp>
        <p:nvSpPr>
          <p:cNvPr id="58" name="TextBox 57"/>
          <p:cNvSpPr txBox="1"/>
          <p:nvPr/>
        </p:nvSpPr>
        <p:spPr>
          <a:xfrm>
            <a:off x="2397631" y="3986480"/>
            <a:ext cx="1324402" cy="369332"/>
          </a:xfrm>
          <a:prstGeom prst="rect">
            <a:avLst/>
          </a:prstGeom>
          <a:noFill/>
        </p:spPr>
        <p:txBody>
          <a:bodyPr wrap="none" rtlCol="0">
            <a:spAutoFit/>
          </a:bodyPr>
          <a:lstStyle/>
          <a:p>
            <a:r>
              <a:rPr lang="en-US" dirty="0" smtClean="0">
                <a:solidFill>
                  <a:schemeClr val="bg1"/>
                </a:solidFill>
                <a:effectLst>
                  <a:outerShdw blurRad="38100" dist="38100" dir="2700000" algn="tl">
                    <a:srgbClr val="000000">
                      <a:alpha val="43137"/>
                    </a:srgbClr>
                  </a:outerShdw>
                </a:effectLst>
                <a:latin typeface="Consolas" pitchFamily="49" charset="0"/>
                <a:cs typeface="Consolas" pitchFamily="49" charset="0"/>
              </a:rPr>
              <a:t>Melbourne</a:t>
            </a:r>
            <a:endParaRPr lang="en-US" sz="1800" dirty="0" smtClean="0">
              <a:solidFill>
                <a:schemeClr val="bg1"/>
              </a:solidFill>
              <a:effectLst>
                <a:outerShdw blurRad="38100" dist="38100" dir="2700000" algn="tl">
                  <a:srgbClr val="000000">
                    <a:alpha val="43137"/>
                  </a:srgbClr>
                </a:outerShdw>
              </a:effectLst>
              <a:latin typeface="Consolas" pitchFamily="49" charset="0"/>
              <a:cs typeface="Consolas" pitchFamily="49" charset="0"/>
            </a:endParaRPr>
          </a:p>
        </p:txBody>
      </p:sp>
      <p:sp>
        <p:nvSpPr>
          <p:cNvPr id="59" name="TextBox 58"/>
          <p:cNvSpPr txBox="1"/>
          <p:nvPr/>
        </p:nvSpPr>
        <p:spPr>
          <a:xfrm>
            <a:off x="95939" y="2863468"/>
            <a:ext cx="1071127" cy="646331"/>
          </a:xfrm>
          <a:prstGeom prst="rect">
            <a:avLst/>
          </a:prstGeom>
          <a:noFill/>
        </p:spPr>
        <p:txBody>
          <a:bodyPr wrap="none" rtlCol="0">
            <a:spAutoFit/>
          </a:bodyPr>
          <a:lstStyle/>
          <a:p>
            <a:r>
              <a:rPr lang="en-US" dirty="0" smtClean="0">
                <a:solidFill>
                  <a:schemeClr val="bg1"/>
                </a:solidFill>
                <a:effectLst>
                  <a:outerShdw blurRad="38100" dist="38100" dir="2700000" algn="tl">
                    <a:srgbClr val="000000">
                      <a:alpha val="43137"/>
                    </a:srgbClr>
                  </a:outerShdw>
                </a:effectLst>
                <a:latin typeface="Consolas" pitchFamily="49" charset="0"/>
                <a:cs typeface="Consolas" pitchFamily="49" charset="0"/>
              </a:rPr>
              <a:t>Hungry</a:t>
            </a:r>
          </a:p>
          <a:p>
            <a:r>
              <a:rPr lang="en-US" sz="1800" dirty="0" smtClean="0">
                <a:solidFill>
                  <a:schemeClr val="bg1"/>
                </a:solidFill>
                <a:effectLst>
                  <a:outerShdw blurRad="38100" dist="38100" dir="2700000" algn="tl">
                    <a:srgbClr val="000000">
                      <a:alpha val="43137"/>
                    </a:srgbClr>
                  </a:outerShdw>
                </a:effectLst>
                <a:latin typeface="Consolas" pitchFamily="49" charset="0"/>
                <a:cs typeface="Consolas" pitchFamily="49" charset="0"/>
              </a:rPr>
              <a:t>Quokkas</a:t>
            </a:r>
          </a:p>
        </p:txBody>
      </p:sp>
      <p:sp>
        <p:nvSpPr>
          <p:cNvPr id="60" name="TextBox 59"/>
          <p:cNvSpPr txBox="1"/>
          <p:nvPr/>
        </p:nvSpPr>
        <p:spPr>
          <a:xfrm>
            <a:off x="216361" y="4725144"/>
            <a:ext cx="1197764" cy="369332"/>
          </a:xfrm>
          <a:prstGeom prst="rect">
            <a:avLst/>
          </a:prstGeom>
          <a:noFill/>
        </p:spPr>
        <p:txBody>
          <a:bodyPr wrap="none" rtlCol="0">
            <a:spAutoFit/>
          </a:bodyPr>
          <a:lstStyle/>
          <a:p>
            <a:r>
              <a:rPr lang="en-US" dirty="0" smtClean="0">
                <a:solidFill>
                  <a:schemeClr val="bg1"/>
                </a:solidFill>
                <a:effectLst>
                  <a:outerShdw blurRad="38100" dist="38100" dir="2700000" algn="tl">
                    <a:srgbClr val="000000">
                      <a:alpha val="43137"/>
                    </a:srgbClr>
                  </a:outerShdw>
                </a:effectLst>
                <a:latin typeface="Consolas" pitchFamily="49" charset="0"/>
                <a:cs typeface="Consolas" pitchFamily="49" charset="0"/>
              </a:rPr>
              <a:t>Adelaide</a:t>
            </a:r>
            <a:endParaRPr lang="en-US" sz="1800" dirty="0" smtClean="0">
              <a:solidFill>
                <a:schemeClr val="bg1"/>
              </a:solidFill>
              <a:effectLst>
                <a:outerShdw blurRad="38100" dist="38100" dir="2700000" algn="tl">
                  <a:srgbClr val="000000">
                    <a:alpha val="43137"/>
                  </a:srgbClr>
                </a:outerShdw>
              </a:effectLst>
              <a:latin typeface="Consolas" pitchFamily="49" charset="0"/>
              <a:cs typeface="Consolas" pitchFamily="49" charset="0"/>
            </a:endParaRPr>
          </a:p>
        </p:txBody>
      </p:sp>
      <p:sp>
        <p:nvSpPr>
          <p:cNvPr id="61" name="TextBox 60"/>
          <p:cNvSpPr txBox="1"/>
          <p:nvPr/>
        </p:nvSpPr>
        <p:spPr>
          <a:xfrm>
            <a:off x="4048918" y="4213684"/>
            <a:ext cx="1197764" cy="646331"/>
          </a:xfrm>
          <a:prstGeom prst="rect">
            <a:avLst/>
          </a:prstGeom>
          <a:noFill/>
        </p:spPr>
        <p:txBody>
          <a:bodyPr wrap="none" rtlCol="0">
            <a:spAutoFit/>
          </a:bodyPr>
          <a:lstStyle/>
          <a:p>
            <a:r>
              <a:rPr lang="en-US" dirty="0" smtClean="0">
                <a:solidFill>
                  <a:schemeClr val="bg1"/>
                </a:solidFill>
                <a:effectLst>
                  <a:outerShdw blurRad="38100" dist="38100" dir="2700000" algn="tl">
                    <a:srgbClr val="000000">
                      <a:alpha val="43137"/>
                    </a:srgbClr>
                  </a:outerShdw>
                </a:effectLst>
                <a:latin typeface="Consolas" pitchFamily="49" charset="0"/>
                <a:cs typeface="Consolas" pitchFamily="49" charset="0"/>
              </a:rPr>
              <a:t>12 (11)</a:t>
            </a:r>
          </a:p>
          <a:p>
            <a:r>
              <a:rPr lang="en-US" sz="1800" dirty="0" smtClean="0">
                <a:solidFill>
                  <a:schemeClr val="bg1"/>
                </a:solidFill>
                <a:effectLst>
                  <a:outerShdw blurRad="38100" dist="38100" dir="2700000" algn="tl">
                    <a:srgbClr val="000000">
                      <a:alpha val="43137"/>
                    </a:srgbClr>
                  </a:outerShdw>
                </a:effectLst>
                <a:latin typeface="Consolas" pitchFamily="49" charset="0"/>
                <a:cs typeface="Consolas" pitchFamily="49" charset="0"/>
              </a:rPr>
              <a:t>Apostles</a:t>
            </a:r>
          </a:p>
        </p:txBody>
      </p:sp>
      <p:sp>
        <p:nvSpPr>
          <p:cNvPr id="62" name="TextBox 61"/>
          <p:cNvSpPr txBox="1"/>
          <p:nvPr/>
        </p:nvSpPr>
        <p:spPr>
          <a:xfrm>
            <a:off x="5991873" y="4810303"/>
            <a:ext cx="817853" cy="369332"/>
          </a:xfrm>
          <a:prstGeom prst="rect">
            <a:avLst/>
          </a:prstGeom>
          <a:noFill/>
        </p:spPr>
        <p:txBody>
          <a:bodyPr wrap="none" rtlCol="0">
            <a:spAutoFit/>
          </a:bodyPr>
          <a:lstStyle/>
          <a:p>
            <a:r>
              <a:rPr lang="en-US" dirty="0" smtClean="0">
                <a:solidFill>
                  <a:schemeClr val="bg1"/>
                </a:solidFill>
                <a:effectLst>
                  <a:outerShdw blurRad="38100" dist="38100" dir="2700000" algn="tl">
                    <a:srgbClr val="000000">
                      <a:alpha val="43137"/>
                    </a:srgbClr>
                  </a:outerShdw>
                </a:effectLst>
                <a:latin typeface="Consolas" pitchFamily="49" charset="0"/>
                <a:cs typeface="Consolas" pitchFamily="49" charset="0"/>
              </a:rPr>
              <a:t>Perth</a:t>
            </a:r>
            <a:endParaRPr lang="en-US" sz="1800" dirty="0" smtClean="0">
              <a:solidFill>
                <a:schemeClr val="bg1"/>
              </a:solidFill>
              <a:effectLst>
                <a:outerShdw blurRad="38100" dist="38100" dir="2700000" algn="tl">
                  <a:srgbClr val="000000">
                    <a:alpha val="43137"/>
                  </a:srgbClr>
                </a:outerShdw>
              </a:effectLst>
              <a:latin typeface="Consolas" pitchFamily="49" charset="0"/>
              <a:cs typeface="Consolas" pitchFamily="49" charset="0"/>
            </a:endParaRPr>
          </a:p>
        </p:txBody>
      </p:sp>
      <p:sp>
        <p:nvSpPr>
          <p:cNvPr id="63" name="TextBox 62"/>
          <p:cNvSpPr txBox="1"/>
          <p:nvPr/>
        </p:nvSpPr>
        <p:spPr>
          <a:xfrm>
            <a:off x="4476248" y="3614815"/>
            <a:ext cx="817853" cy="369332"/>
          </a:xfrm>
          <a:prstGeom prst="rect">
            <a:avLst/>
          </a:prstGeom>
          <a:noFill/>
        </p:spPr>
        <p:txBody>
          <a:bodyPr wrap="none" rtlCol="0">
            <a:spAutoFit/>
          </a:bodyPr>
          <a:lstStyle/>
          <a:p>
            <a:r>
              <a:rPr lang="en-US" dirty="0" err="1" smtClean="0">
                <a:solidFill>
                  <a:schemeClr val="bg1"/>
                </a:solidFill>
                <a:effectLst>
                  <a:outerShdw blurRad="38100" dist="38100" dir="2700000" algn="tl">
                    <a:srgbClr val="000000">
                      <a:alpha val="43137"/>
                    </a:srgbClr>
                  </a:outerShdw>
                </a:effectLst>
                <a:latin typeface="Consolas" pitchFamily="49" charset="0"/>
                <a:cs typeface="Consolas" pitchFamily="49" charset="0"/>
              </a:rPr>
              <a:t>Bondi</a:t>
            </a:r>
            <a:endParaRPr lang="en-US" sz="1800" dirty="0" smtClean="0">
              <a:solidFill>
                <a:schemeClr val="bg1"/>
              </a:solidFill>
              <a:effectLst>
                <a:outerShdw blurRad="38100" dist="38100" dir="2700000" algn="tl">
                  <a:srgbClr val="000000">
                    <a:alpha val="43137"/>
                  </a:srgbClr>
                </a:outerShdw>
              </a:effectLst>
              <a:latin typeface="Consolas" pitchFamily="49" charset="0"/>
              <a:cs typeface="Consolas" pitchFamily="49" charset="0"/>
            </a:endParaRPr>
          </a:p>
        </p:txBody>
      </p:sp>
      <p:sp>
        <p:nvSpPr>
          <p:cNvPr id="3" name="Rounded Rectangle 2"/>
          <p:cNvSpPr/>
          <p:nvPr/>
        </p:nvSpPr>
        <p:spPr>
          <a:xfrm>
            <a:off x="216361" y="5189202"/>
            <a:ext cx="8876511" cy="15696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p:cNvSpPr txBox="1"/>
          <p:nvPr/>
        </p:nvSpPr>
        <p:spPr>
          <a:xfrm>
            <a:off x="268550" y="5189202"/>
            <a:ext cx="8415396" cy="1569660"/>
          </a:xfrm>
          <a:prstGeom prst="rect">
            <a:avLst/>
          </a:prstGeom>
          <a:noFill/>
        </p:spPr>
        <p:txBody>
          <a:bodyPr wrap="square" rtlCol="0">
            <a:spAutoFit/>
          </a:bodyPr>
          <a:lstStyle/>
          <a:p>
            <a:pPr algn="ctr"/>
            <a:r>
              <a:rPr lang="en-US" sz="4800" b="1" dirty="0" smtClean="0">
                <a:solidFill>
                  <a:schemeClr val="bg1"/>
                </a:solidFill>
                <a:effectLst>
                  <a:outerShdw blurRad="38100" dist="38100" dir="2700000" algn="tl">
                    <a:srgbClr val="000000">
                      <a:alpha val="43137"/>
                    </a:srgbClr>
                  </a:outerShdw>
                </a:effectLst>
                <a:latin typeface="+mj-lt"/>
                <a:cs typeface="Consolas" pitchFamily="49" charset="0"/>
              </a:rPr>
              <a:t>Great to be back in Beautiful Australia! </a:t>
            </a:r>
            <a:endParaRPr lang="en-US" sz="4400" b="1" dirty="0" smtClean="0">
              <a:solidFill>
                <a:schemeClr val="bg1"/>
              </a:solidFill>
              <a:effectLst>
                <a:outerShdw blurRad="38100" dist="38100" dir="2700000" algn="tl">
                  <a:srgbClr val="000000">
                    <a:alpha val="43137"/>
                  </a:srgbClr>
                </a:outerShdw>
              </a:effectLst>
              <a:latin typeface="+mj-lt"/>
              <a:cs typeface="Consolas" pitchFamily="49" charset="0"/>
            </a:endParaRPr>
          </a:p>
        </p:txBody>
      </p:sp>
      <p:pic>
        <p:nvPicPr>
          <p:cNvPr id="4" name="Picture 2" descr="C:\Data\Speaking\SharePointSaturdays\2011-Brisbane\DSC_5593.JPG"/>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4788695" y="2154834"/>
            <a:ext cx="1504949" cy="1045456"/>
          </a:xfrm>
          <a:prstGeom prst="rect">
            <a:avLst/>
          </a:prstGeom>
          <a:noFill/>
          <a:extLst>
            <a:ext uri="{909E8E84-426E-40DD-AFC4-6F175D3DCCD1}">
              <a14:hiddenFill xmlns:a14="http://schemas.microsoft.com/office/drawing/2010/main">
                <a:solidFill>
                  <a:srgbClr val="FFFFFF"/>
                </a:solidFill>
              </a14:hiddenFill>
            </a:ext>
          </a:extLst>
        </p:spPr>
      </p:pic>
      <p:sp>
        <p:nvSpPr>
          <p:cNvPr id="65" name="TextBox 64"/>
          <p:cNvSpPr txBox="1"/>
          <p:nvPr/>
        </p:nvSpPr>
        <p:spPr>
          <a:xfrm>
            <a:off x="4671408" y="2227094"/>
            <a:ext cx="1197764" cy="369332"/>
          </a:xfrm>
          <a:prstGeom prst="rect">
            <a:avLst/>
          </a:prstGeom>
          <a:noFill/>
        </p:spPr>
        <p:txBody>
          <a:bodyPr wrap="none" rtlCol="0">
            <a:spAutoFit/>
          </a:bodyPr>
          <a:lstStyle/>
          <a:p>
            <a:r>
              <a:rPr lang="en-US" dirty="0" smtClean="0">
                <a:solidFill>
                  <a:schemeClr val="bg1"/>
                </a:solidFill>
                <a:effectLst>
                  <a:outerShdw blurRad="38100" dist="38100" dir="2700000" algn="tl">
                    <a:srgbClr val="000000">
                      <a:alpha val="43137"/>
                    </a:srgbClr>
                  </a:outerShdw>
                </a:effectLst>
                <a:latin typeface="Consolas" pitchFamily="49" charset="0"/>
                <a:cs typeface="Consolas" pitchFamily="49" charset="0"/>
              </a:rPr>
              <a:t>Tasmania</a:t>
            </a:r>
            <a:endParaRPr lang="en-US" sz="1800" dirty="0" smtClean="0">
              <a:solidFill>
                <a:schemeClr val="bg1"/>
              </a:solidFill>
              <a:effectLst>
                <a:outerShdw blurRad="38100" dist="38100" dir="2700000" algn="tl">
                  <a:srgbClr val="000000">
                    <a:alpha val="43137"/>
                  </a:srgbClr>
                </a:outerShdw>
              </a:effectLst>
              <a:latin typeface="Consolas" pitchFamily="49" charset="0"/>
              <a:cs typeface="Consolas" pitchFamily="49" charset="0"/>
            </a:endParaRPr>
          </a:p>
        </p:txBody>
      </p:sp>
    </p:spTree>
    <p:extLst>
      <p:ext uri="{BB962C8B-B14F-4D97-AF65-F5344CB8AC3E}">
        <p14:creationId xmlns:p14="http://schemas.microsoft.com/office/powerpoint/2010/main" val="132160533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4" grpId="0" build="allAtOnce"/>
      <p:bldP spid="55" grpId="0"/>
      <p:bldP spid="56" grpId="0"/>
      <p:bldP spid="57" grpId="0"/>
      <p:bldP spid="58" grpId="0"/>
      <p:bldP spid="59" grpId="0"/>
      <p:bldP spid="60" grpId="0"/>
      <p:bldP spid="61" grpId="0"/>
      <p:bldP spid="62" grpId="0"/>
      <p:bldP spid="63" grpId="0"/>
      <p:bldP spid="3" grpId="0" animBg="1"/>
      <p:bldP spid="64" grpId="0"/>
      <p:bldP spid="6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rPr>
              <a:t>SQL Database </a:t>
            </a:r>
            <a:r>
              <a:rPr lang="en-US" dirty="0" err="1" smtClean="0">
                <a:solidFill>
                  <a:schemeClr val="bg1"/>
                </a:solidFill>
              </a:rPr>
              <a:t>Optimisation</a:t>
            </a:r>
            <a:r>
              <a:rPr lang="en-US" dirty="0" smtClean="0">
                <a:solidFill>
                  <a:schemeClr val="bg1"/>
                </a:solidFill>
              </a:rPr>
              <a:t/>
            </a:r>
            <a:br>
              <a:rPr lang="en-US" dirty="0" smtClean="0">
                <a:solidFill>
                  <a:schemeClr val="bg1"/>
                </a:solidFill>
              </a:rPr>
            </a:br>
            <a:r>
              <a:rPr lang="en-US" sz="2400" dirty="0" smtClean="0">
                <a:solidFill>
                  <a:schemeClr val="accent1"/>
                </a:solidFill>
              </a:rPr>
              <a:t>Content Databases Distributed Between Multiple Volumes</a:t>
            </a:r>
            <a:endParaRPr lang="en-US" dirty="0" smtClean="0">
              <a:solidFill>
                <a:schemeClr val="accent1"/>
              </a:solidFill>
            </a:endParaRPr>
          </a:p>
        </p:txBody>
      </p:sp>
      <p:sp>
        <p:nvSpPr>
          <p:cNvPr id="3" name="Rounded Rectangle 2"/>
          <p:cNvSpPr/>
          <p:nvPr/>
        </p:nvSpPr>
        <p:spPr>
          <a:xfrm>
            <a:off x="539552" y="3068960"/>
            <a:ext cx="1800200" cy="30243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accent5">
                  <a:lumMod val="10000"/>
                </a:schemeClr>
              </a:solidFill>
            </a:endParaRPr>
          </a:p>
        </p:txBody>
      </p:sp>
      <p:sp>
        <p:nvSpPr>
          <p:cNvPr id="7" name="Rounded Rectangle 6"/>
          <p:cNvSpPr/>
          <p:nvPr/>
        </p:nvSpPr>
        <p:spPr>
          <a:xfrm>
            <a:off x="611560" y="3789040"/>
            <a:ext cx="828092" cy="1584176"/>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accent5">
                    <a:lumMod val="10000"/>
                  </a:schemeClr>
                </a:solidFill>
              </a:rPr>
              <a:t>DB-A</a:t>
            </a:r>
          </a:p>
          <a:p>
            <a:pPr algn="ctr"/>
            <a:r>
              <a:rPr lang="en-US" sz="1600" dirty="0" smtClean="0">
                <a:solidFill>
                  <a:schemeClr val="accent5">
                    <a:lumMod val="10000"/>
                  </a:schemeClr>
                </a:solidFill>
              </a:rPr>
              <a:t>File 1</a:t>
            </a:r>
          </a:p>
        </p:txBody>
      </p:sp>
      <p:sp>
        <p:nvSpPr>
          <p:cNvPr id="11" name="Rounded Rectangle 10"/>
          <p:cNvSpPr/>
          <p:nvPr/>
        </p:nvSpPr>
        <p:spPr>
          <a:xfrm>
            <a:off x="1487996" y="3789040"/>
            <a:ext cx="779748" cy="1584176"/>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accent5">
                    <a:lumMod val="10000"/>
                  </a:schemeClr>
                </a:solidFill>
              </a:rPr>
              <a:t>DB-B</a:t>
            </a:r>
            <a:endParaRPr lang="en-US" sz="1600" dirty="0">
              <a:solidFill>
                <a:schemeClr val="accent5">
                  <a:lumMod val="10000"/>
                </a:schemeClr>
              </a:solidFill>
            </a:endParaRPr>
          </a:p>
          <a:p>
            <a:pPr algn="ctr"/>
            <a:r>
              <a:rPr lang="en-US" sz="1600" dirty="0" smtClean="0">
                <a:solidFill>
                  <a:schemeClr val="accent5">
                    <a:lumMod val="10000"/>
                  </a:schemeClr>
                </a:solidFill>
              </a:rPr>
              <a:t>File 1</a:t>
            </a:r>
          </a:p>
        </p:txBody>
      </p:sp>
      <p:sp>
        <p:nvSpPr>
          <p:cNvPr id="18" name="TextBox 17"/>
          <p:cNvSpPr txBox="1"/>
          <p:nvPr/>
        </p:nvSpPr>
        <p:spPr>
          <a:xfrm>
            <a:off x="845611" y="3316342"/>
            <a:ext cx="1152751" cy="338554"/>
          </a:xfrm>
          <a:prstGeom prst="rect">
            <a:avLst/>
          </a:prstGeom>
          <a:noFill/>
        </p:spPr>
        <p:txBody>
          <a:bodyPr wrap="none" rtlCol="0">
            <a:spAutoFit/>
          </a:bodyPr>
          <a:lstStyle/>
          <a:p>
            <a:r>
              <a:rPr lang="en-US" sz="1600" dirty="0" smtClean="0">
                <a:solidFill>
                  <a:schemeClr val="accent5">
                    <a:lumMod val="10000"/>
                  </a:schemeClr>
                </a:solidFill>
              </a:rPr>
              <a:t>Volume #1</a:t>
            </a:r>
            <a:endParaRPr lang="en-US" sz="1600" dirty="0">
              <a:solidFill>
                <a:schemeClr val="accent5">
                  <a:lumMod val="10000"/>
                </a:schemeClr>
              </a:solidFill>
            </a:endParaRPr>
          </a:p>
        </p:txBody>
      </p:sp>
      <p:sp>
        <p:nvSpPr>
          <p:cNvPr id="19" name="Rounded Rectangle 18"/>
          <p:cNvSpPr/>
          <p:nvPr/>
        </p:nvSpPr>
        <p:spPr>
          <a:xfrm>
            <a:off x="2627784" y="3068960"/>
            <a:ext cx="1800200" cy="30243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accent5">
                  <a:lumMod val="10000"/>
                </a:schemeClr>
              </a:solidFill>
            </a:endParaRPr>
          </a:p>
        </p:txBody>
      </p:sp>
      <p:sp>
        <p:nvSpPr>
          <p:cNvPr id="20" name="Rounded Rectangle 19"/>
          <p:cNvSpPr/>
          <p:nvPr/>
        </p:nvSpPr>
        <p:spPr>
          <a:xfrm>
            <a:off x="2699792" y="3789040"/>
            <a:ext cx="828092" cy="1584176"/>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accent5">
                    <a:lumMod val="10000"/>
                  </a:schemeClr>
                </a:solidFill>
              </a:rPr>
              <a:t>DB-A</a:t>
            </a:r>
          </a:p>
          <a:p>
            <a:pPr algn="ctr"/>
            <a:r>
              <a:rPr lang="en-US" sz="1600" dirty="0" smtClean="0">
                <a:solidFill>
                  <a:schemeClr val="accent5">
                    <a:lumMod val="10000"/>
                  </a:schemeClr>
                </a:solidFill>
              </a:rPr>
              <a:t>File 2</a:t>
            </a:r>
          </a:p>
        </p:txBody>
      </p:sp>
      <p:sp>
        <p:nvSpPr>
          <p:cNvPr id="21" name="Rounded Rectangle 20"/>
          <p:cNvSpPr/>
          <p:nvPr/>
        </p:nvSpPr>
        <p:spPr>
          <a:xfrm>
            <a:off x="3576228" y="3789040"/>
            <a:ext cx="779748" cy="1584176"/>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accent5">
                    <a:lumMod val="10000"/>
                  </a:schemeClr>
                </a:solidFill>
              </a:rPr>
              <a:t>DB-B</a:t>
            </a:r>
          </a:p>
          <a:p>
            <a:pPr algn="ctr"/>
            <a:r>
              <a:rPr lang="en-US" sz="1600" dirty="0" smtClean="0">
                <a:solidFill>
                  <a:schemeClr val="accent5">
                    <a:lumMod val="10000"/>
                  </a:schemeClr>
                </a:solidFill>
              </a:rPr>
              <a:t>File 2</a:t>
            </a:r>
          </a:p>
        </p:txBody>
      </p:sp>
      <p:sp>
        <p:nvSpPr>
          <p:cNvPr id="22" name="TextBox 21"/>
          <p:cNvSpPr txBox="1"/>
          <p:nvPr/>
        </p:nvSpPr>
        <p:spPr>
          <a:xfrm>
            <a:off x="2933843" y="3316342"/>
            <a:ext cx="1152751" cy="338554"/>
          </a:xfrm>
          <a:prstGeom prst="rect">
            <a:avLst/>
          </a:prstGeom>
          <a:noFill/>
        </p:spPr>
        <p:txBody>
          <a:bodyPr wrap="none" rtlCol="0">
            <a:spAutoFit/>
          </a:bodyPr>
          <a:lstStyle/>
          <a:p>
            <a:r>
              <a:rPr lang="en-US" sz="1600" dirty="0" smtClean="0">
                <a:solidFill>
                  <a:schemeClr val="accent5">
                    <a:lumMod val="10000"/>
                  </a:schemeClr>
                </a:solidFill>
              </a:rPr>
              <a:t>Volume #2</a:t>
            </a:r>
            <a:endParaRPr lang="en-US" sz="1600" dirty="0">
              <a:solidFill>
                <a:schemeClr val="accent5">
                  <a:lumMod val="10000"/>
                </a:schemeClr>
              </a:solidFill>
            </a:endParaRPr>
          </a:p>
        </p:txBody>
      </p:sp>
      <p:sp>
        <p:nvSpPr>
          <p:cNvPr id="23" name="Rounded Rectangle 22"/>
          <p:cNvSpPr/>
          <p:nvPr/>
        </p:nvSpPr>
        <p:spPr>
          <a:xfrm>
            <a:off x="4716016" y="3068960"/>
            <a:ext cx="1800200" cy="30243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accent5">
                  <a:lumMod val="10000"/>
                </a:schemeClr>
              </a:solidFill>
            </a:endParaRPr>
          </a:p>
        </p:txBody>
      </p:sp>
      <p:sp>
        <p:nvSpPr>
          <p:cNvPr id="24" name="Rounded Rectangle 23"/>
          <p:cNvSpPr/>
          <p:nvPr/>
        </p:nvSpPr>
        <p:spPr>
          <a:xfrm>
            <a:off x="4788024" y="3789040"/>
            <a:ext cx="828092" cy="1584176"/>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accent5">
                    <a:lumMod val="10000"/>
                  </a:schemeClr>
                </a:solidFill>
              </a:rPr>
              <a:t>DB-A</a:t>
            </a:r>
          </a:p>
          <a:p>
            <a:pPr algn="ctr"/>
            <a:r>
              <a:rPr lang="en-US" sz="1600" dirty="0" smtClean="0">
                <a:solidFill>
                  <a:schemeClr val="accent5">
                    <a:lumMod val="10000"/>
                  </a:schemeClr>
                </a:solidFill>
              </a:rPr>
              <a:t>File 3</a:t>
            </a:r>
          </a:p>
        </p:txBody>
      </p:sp>
      <p:sp>
        <p:nvSpPr>
          <p:cNvPr id="25" name="Rounded Rectangle 24"/>
          <p:cNvSpPr/>
          <p:nvPr/>
        </p:nvSpPr>
        <p:spPr>
          <a:xfrm>
            <a:off x="5664460" y="3789040"/>
            <a:ext cx="779748" cy="1584176"/>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accent5">
                    <a:lumMod val="10000"/>
                  </a:schemeClr>
                </a:solidFill>
              </a:rPr>
              <a:t>DB-B</a:t>
            </a:r>
            <a:endParaRPr lang="en-US" sz="1600" dirty="0">
              <a:solidFill>
                <a:schemeClr val="accent5">
                  <a:lumMod val="10000"/>
                </a:schemeClr>
              </a:solidFill>
            </a:endParaRPr>
          </a:p>
          <a:p>
            <a:pPr algn="ctr"/>
            <a:r>
              <a:rPr lang="en-US" sz="1600" dirty="0" smtClean="0">
                <a:solidFill>
                  <a:schemeClr val="accent5">
                    <a:lumMod val="10000"/>
                  </a:schemeClr>
                </a:solidFill>
              </a:rPr>
              <a:t>File 3</a:t>
            </a:r>
          </a:p>
        </p:txBody>
      </p:sp>
      <p:sp>
        <p:nvSpPr>
          <p:cNvPr id="26" name="TextBox 25"/>
          <p:cNvSpPr txBox="1"/>
          <p:nvPr/>
        </p:nvSpPr>
        <p:spPr>
          <a:xfrm>
            <a:off x="5022075" y="3316342"/>
            <a:ext cx="1152751" cy="338554"/>
          </a:xfrm>
          <a:prstGeom prst="rect">
            <a:avLst/>
          </a:prstGeom>
          <a:noFill/>
        </p:spPr>
        <p:txBody>
          <a:bodyPr wrap="none" rtlCol="0">
            <a:spAutoFit/>
          </a:bodyPr>
          <a:lstStyle/>
          <a:p>
            <a:r>
              <a:rPr lang="en-US" sz="1600" dirty="0" smtClean="0">
                <a:solidFill>
                  <a:schemeClr val="accent5">
                    <a:lumMod val="10000"/>
                  </a:schemeClr>
                </a:solidFill>
              </a:rPr>
              <a:t>Volume #3</a:t>
            </a:r>
            <a:endParaRPr lang="en-US" sz="1600" dirty="0">
              <a:solidFill>
                <a:schemeClr val="accent5">
                  <a:lumMod val="10000"/>
                </a:schemeClr>
              </a:solidFill>
            </a:endParaRPr>
          </a:p>
        </p:txBody>
      </p:sp>
      <p:sp>
        <p:nvSpPr>
          <p:cNvPr id="27" name="Rounded Rectangle 26"/>
          <p:cNvSpPr/>
          <p:nvPr/>
        </p:nvSpPr>
        <p:spPr>
          <a:xfrm>
            <a:off x="6804248" y="3068960"/>
            <a:ext cx="1800200" cy="30243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accent5">
                  <a:lumMod val="10000"/>
                </a:schemeClr>
              </a:solidFill>
            </a:endParaRPr>
          </a:p>
        </p:txBody>
      </p:sp>
      <p:sp>
        <p:nvSpPr>
          <p:cNvPr id="28" name="Rounded Rectangle 27"/>
          <p:cNvSpPr/>
          <p:nvPr/>
        </p:nvSpPr>
        <p:spPr>
          <a:xfrm>
            <a:off x="6876256" y="3789040"/>
            <a:ext cx="828092" cy="1584176"/>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accent5">
                    <a:lumMod val="10000"/>
                  </a:schemeClr>
                </a:solidFill>
              </a:rPr>
              <a:t>DB-A</a:t>
            </a:r>
          </a:p>
          <a:p>
            <a:pPr algn="ctr"/>
            <a:r>
              <a:rPr lang="en-US" sz="1600" dirty="0" smtClean="0">
                <a:solidFill>
                  <a:schemeClr val="accent5">
                    <a:lumMod val="10000"/>
                  </a:schemeClr>
                </a:solidFill>
              </a:rPr>
              <a:t>File 4</a:t>
            </a:r>
          </a:p>
        </p:txBody>
      </p:sp>
      <p:sp>
        <p:nvSpPr>
          <p:cNvPr id="29" name="Rounded Rectangle 28"/>
          <p:cNvSpPr/>
          <p:nvPr/>
        </p:nvSpPr>
        <p:spPr>
          <a:xfrm>
            <a:off x="7752692" y="3789040"/>
            <a:ext cx="779748" cy="1584176"/>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accent5">
                    <a:lumMod val="10000"/>
                  </a:schemeClr>
                </a:solidFill>
              </a:rPr>
              <a:t>DB-B</a:t>
            </a:r>
          </a:p>
          <a:p>
            <a:pPr algn="ctr"/>
            <a:r>
              <a:rPr lang="en-US" sz="1600" dirty="0" smtClean="0">
                <a:solidFill>
                  <a:schemeClr val="accent5">
                    <a:lumMod val="10000"/>
                  </a:schemeClr>
                </a:solidFill>
              </a:rPr>
              <a:t>File 4</a:t>
            </a:r>
          </a:p>
        </p:txBody>
      </p:sp>
      <p:sp>
        <p:nvSpPr>
          <p:cNvPr id="30" name="TextBox 29"/>
          <p:cNvSpPr txBox="1"/>
          <p:nvPr/>
        </p:nvSpPr>
        <p:spPr>
          <a:xfrm>
            <a:off x="7110307" y="3316342"/>
            <a:ext cx="1152751" cy="338554"/>
          </a:xfrm>
          <a:prstGeom prst="rect">
            <a:avLst/>
          </a:prstGeom>
          <a:noFill/>
        </p:spPr>
        <p:txBody>
          <a:bodyPr wrap="none" rtlCol="0">
            <a:spAutoFit/>
          </a:bodyPr>
          <a:lstStyle/>
          <a:p>
            <a:r>
              <a:rPr lang="en-US" sz="1600" dirty="0" smtClean="0">
                <a:solidFill>
                  <a:schemeClr val="accent5">
                    <a:lumMod val="10000"/>
                  </a:schemeClr>
                </a:solidFill>
              </a:rPr>
              <a:t>Volume #4</a:t>
            </a:r>
            <a:endParaRPr lang="en-US" sz="1600" dirty="0">
              <a:solidFill>
                <a:schemeClr val="accent5">
                  <a:lumMod val="10000"/>
                </a:schemeClr>
              </a:solidFill>
            </a:endParaRPr>
          </a:p>
        </p:txBody>
      </p:sp>
      <p:grpSp>
        <p:nvGrpSpPr>
          <p:cNvPr id="31" name="Diagram group"/>
          <p:cNvGrpSpPr/>
          <p:nvPr/>
        </p:nvGrpSpPr>
        <p:grpSpPr>
          <a:xfrm>
            <a:off x="841929" y="1484784"/>
            <a:ext cx="1292134" cy="1361374"/>
            <a:chOff x="152396" y="685803"/>
            <a:chExt cx="846984" cy="891545"/>
          </a:xfrm>
          <a:scene3d>
            <a:camera prst="isometricOffAxis2Left" zoom="95000"/>
            <a:lightRig rig="flat" dir="t"/>
          </a:scene3d>
        </p:grpSpPr>
        <p:sp>
          <p:nvSpPr>
            <p:cNvPr id="32" name="Rounded Rectangle 31"/>
            <p:cNvSpPr/>
            <p:nvPr/>
          </p:nvSpPr>
          <p:spPr>
            <a:xfrm>
              <a:off x="152396" y="685803"/>
              <a:ext cx="846984" cy="891545"/>
            </a:xfrm>
            <a:prstGeom prst="roundRect">
              <a:avLst>
                <a:gd name="adj" fmla="val 10000"/>
              </a:avLst>
            </a:prstGeom>
            <a:blipFill>
              <a:blip r:embed="rId2"/>
              <a:srcRect/>
              <a:stretch>
                <a:fillRect/>
              </a:stretch>
            </a:blipFill>
            <a:sp3d z="57150" extrusionH="63500" contourW="12700" prstMaterial="matte">
              <a:contourClr>
                <a:schemeClr val="lt1"/>
              </a:contourClr>
            </a:sp3d>
          </p:spPr>
          <p:style>
            <a:lnRef idx="0">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grpSp>
        <p:nvGrpSpPr>
          <p:cNvPr id="33" name="Diagram group"/>
          <p:cNvGrpSpPr/>
          <p:nvPr/>
        </p:nvGrpSpPr>
        <p:grpSpPr>
          <a:xfrm>
            <a:off x="2919826" y="1563570"/>
            <a:ext cx="1292134" cy="1361374"/>
            <a:chOff x="152396" y="685803"/>
            <a:chExt cx="846984" cy="891545"/>
          </a:xfrm>
          <a:scene3d>
            <a:camera prst="isometricOffAxis2Left" zoom="95000"/>
            <a:lightRig rig="flat" dir="t"/>
          </a:scene3d>
        </p:grpSpPr>
        <p:sp>
          <p:nvSpPr>
            <p:cNvPr id="34" name="Rounded Rectangle 33"/>
            <p:cNvSpPr/>
            <p:nvPr/>
          </p:nvSpPr>
          <p:spPr>
            <a:xfrm>
              <a:off x="152396" y="685803"/>
              <a:ext cx="846984" cy="891545"/>
            </a:xfrm>
            <a:prstGeom prst="roundRect">
              <a:avLst>
                <a:gd name="adj" fmla="val 10000"/>
              </a:avLst>
            </a:prstGeom>
            <a:blipFill>
              <a:blip r:embed="rId2"/>
              <a:srcRect/>
              <a:stretch>
                <a:fillRect/>
              </a:stretch>
            </a:blipFill>
            <a:sp3d z="57150" extrusionH="63500" contourW="12700" prstMaterial="matte">
              <a:contourClr>
                <a:schemeClr val="lt1"/>
              </a:contourClr>
            </a:sp3d>
          </p:spPr>
          <p:style>
            <a:lnRef idx="0">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grpSp>
        <p:nvGrpSpPr>
          <p:cNvPr id="35" name="Diagram group"/>
          <p:cNvGrpSpPr/>
          <p:nvPr/>
        </p:nvGrpSpPr>
        <p:grpSpPr>
          <a:xfrm>
            <a:off x="4932040" y="1556792"/>
            <a:ext cx="1292134" cy="1361374"/>
            <a:chOff x="152396" y="685803"/>
            <a:chExt cx="846984" cy="891545"/>
          </a:xfrm>
          <a:scene3d>
            <a:camera prst="isometricOffAxis2Left" zoom="95000"/>
            <a:lightRig rig="flat" dir="t"/>
          </a:scene3d>
        </p:grpSpPr>
        <p:sp>
          <p:nvSpPr>
            <p:cNvPr id="36" name="Rounded Rectangle 35"/>
            <p:cNvSpPr/>
            <p:nvPr/>
          </p:nvSpPr>
          <p:spPr>
            <a:xfrm>
              <a:off x="152396" y="685803"/>
              <a:ext cx="846984" cy="891545"/>
            </a:xfrm>
            <a:prstGeom prst="roundRect">
              <a:avLst>
                <a:gd name="adj" fmla="val 10000"/>
              </a:avLst>
            </a:prstGeom>
            <a:blipFill>
              <a:blip r:embed="rId2"/>
              <a:srcRect/>
              <a:stretch>
                <a:fillRect/>
              </a:stretch>
            </a:blipFill>
            <a:sp3d z="57150" extrusionH="63500" contourW="12700" prstMaterial="matte">
              <a:contourClr>
                <a:schemeClr val="lt1"/>
              </a:contourClr>
            </a:sp3d>
          </p:spPr>
          <p:style>
            <a:lnRef idx="0">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grpSp>
        <p:nvGrpSpPr>
          <p:cNvPr id="37" name="Diagram group"/>
          <p:cNvGrpSpPr/>
          <p:nvPr/>
        </p:nvGrpSpPr>
        <p:grpSpPr>
          <a:xfrm>
            <a:off x="7020272" y="1563570"/>
            <a:ext cx="1292134" cy="1361374"/>
            <a:chOff x="152396" y="685803"/>
            <a:chExt cx="846984" cy="891545"/>
          </a:xfrm>
          <a:scene3d>
            <a:camera prst="isometricOffAxis2Left" zoom="95000"/>
            <a:lightRig rig="flat" dir="t"/>
          </a:scene3d>
        </p:grpSpPr>
        <p:sp>
          <p:nvSpPr>
            <p:cNvPr id="38" name="Rounded Rectangle 37"/>
            <p:cNvSpPr/>
            <p:nvPr/>
          </p:nvSpPr>
          <p:spPr>
            <a:xfrm>
              <a:off x="152396" y="685803"/>
              <a:ext cx="846984" cy="891545"/>
            </a:xfrm>
            <a:prstGeom prst="roundRect">
              <a:avLst>
                <a:gd name="adj" fmla="val 10000"/>
              </a:avLst>
            </a:prstGeom>
            <a:blipFill>
              <a:blip r:embed="rId2"/>
              <a:srcRect/>
              <a:stretch>
                <a:fillRect/>
              </a:stretch>
            </a:blipFill>
            <a:sp3d z="57150" extrusionH="63500" contourW="12700" prstMaterial="matte">
              <a:contourClr>
                <a:schemeClr val="lt1"/>
              </a:contourClr>
            </a:sp3d>
          </p:spPr>
          <p:style>
            <a:lnRef idx="0">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sp>
        <p:nvSpPr>
          <p:cNvPr id="4" name="Rounded Rectangle 3"/>
          <p:cNvSpPr/>
          <p:nvPr/>
        </p:nvSpPr>
        <p:spPr>
          <a:xfrm>
            <a:off x="611560" y="5445224"/>
            <a:ext cx="1656184" cy="432048"/>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smtClean="0">
                <a:solidFill>
                  <a:schemeClr val="accent5">
                    <a:lumMod val="10000"/>
                  </a:schemeClr>
                </a:solidFill>
              </a:rPr>
              <a:t>Tempdb</a:t>
            </a:r>
            <a:r>
              <a:rPr lang="en-US" sz="1600" dirty="0" smtClean="0">
                <a:solidFill>
                  <a:schemeClr val="accent5">
                    <a:lumMod val="10000"/>
                  </a:schemeClr>
                </a:solidFill>
              </a:rPr>
              <a:t> File 1</a:t>
            </a:r>
            <a:endParaRPr lang="en-US" sz="1600" dirty="0">
              <a:solidFill>
                <a:schemeClr val="accent5">
                  <a:lumMod val="10000"/>
                </a:schemeClr>
              </a:solidFill>
            </a:endParaRPr>
          </a:p>
        </p:txBody>
      </p:sp>
      <p:sp>
        <p:nvSpPr>
          <p:cNvPr id="39" name="Rounded Rectangle 38"/>
          <p:cNvSpPr/>
          <p:nvPr/>
        </p:nvSpPr>
        <p:spPr>
          <a:xfrm>
            <a:off x="2699792" y="5445224"/>
            <a:ext cx="1656184" cy="432048"/>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smtClean="0">
                <a:solidFill>
                  <a:schemeClr val="accent5">
                    <a:lumMod val="10000"/>
                  </a:schemeClr>
                </a:solidFill>
              </a:rPr>
              <a:t>Tempdb</a:t>
            </a:r>
            <a:r>
              <a:rPr lang="en-US" sz="1600" dirty="0" smtClean="0">
                <a:solidFill>
                  <a:schemeClr val="accent5">
                    <a:lumMod val="10000"/>
                  </a:schemeClr>
                </a:solidFill>
              </a:rPr>
              <a:t> File 2</a:t>
            </a:r>
            <a:endParaRPr lang="en-US" sz="1600" dirty="0">
              <a:solidFill>
                <a:schemeClr val="accent5">
                  <a:lumMod val="10000"/>
                </a:schemeClr>
              </a:solidFill>
            </a:endParaRPr>
          </a:p>
        </p:txBody>
      </p:sp>
      <p:sp>
        <p:nvSpPr>
          <p:cNvPr id="40" name="Rounded Rectangle 39"/>
          <p:cNvSpPr/>
          <p:nvPr/>
        </p:nvSpPr>
        <p:spPr>
          <a:xfrm>
            <a:off x="4788024" y="5445224"/>
            <a:ext cx="1656184" cy="432048"/>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smtClean="0">
                <a:solidFill>
                  <a:schemeClr val="accent5">
                    <a:lumMod val="10000"/>
                  </a:schemeClr>
                </a:solidFill>
              </a:rPr>
              <a:t>Tempdb</a:t>
            </a:r>
            <a:r>
              <a:rPr lang="en-US" sz="1600" dirty="0" smtClean="0">
                <a:solidFill>
                  <a:schemeClr val="accent5">
                    <a:lumMod val="10000"/>
                  </a:schemeClr>
                </a:solidFill>
              </a:rPr>
              <a:t> File 3</a:t>
            </a:r>
            <a:endParaRPr lang="en-US" sz="1600" dirty="0">
              <a:solidFill>
                <a:schemeClr val="accent5">
                  <a:lumMod val="10000"/>
                </a:schemeClr>
              </a:solidFill>
            </a:endParaRPr>
          </a:p>
        </p:txBody>
      </p:sp>
      <p:sp>
        <p:nvSpPr>
          <p:cNvPr id="41" name="Rounded Rectangle 40"/>
          <p:cNvSpPr/>
          <p:nvPr/>
        </p:nvSpPr>
        <p:spPr>
          <a:xfrm>
            <a:off x="6876256" y="5445224"/>
            <a:ext cx="1656184" cy="432048"/>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smtClean="0">
                <a:solidFill>
                  <a:schemeClr val="accent5">
                    <a:lumMod val="10000"/>
                  </a:schemeClr>
                </a:solidFill>
              </a:rPr>
              <a:t>Tempdb</a:t>
            </a:r>
            <a:r>
              <a:rPr lang="en-US" sz="1600" dirty="0" smtClean="0">
                <a:solidFill>
                  <a:schemeClr val="accent5">
                    <a:lumMod val="10000"/>
                  </a:schemeClr>
                </a:solidFill>
              </a:rPr>
              <a:t> File 4</a:t>
            </a:r>
            <a:endParaRPr lang="en-US" sz="1600" dirty="0">
              <a:solidFill>
                <a:schemeClr val="accent5">
                  <a:lumMod val="10000"/>
                </a:schemeClr>
              </a:solidFill>
            </a:endParaRPr>
          </a:p>
        </p:txBody>
      </p:sp>
    </p:spTree>
    <p:extLst>
      <p:ext uri="{BB962C8B-B14F-4D97-AF65-F5344CB8AC3E}">
        <p14:creationId xmlns:p14="http://schemas.microsoft.com/office/powerpoint/2010/main" val="30129476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rPr>
              <a:t>SQL Database </a:t>
            </a:r>
            <a:r>
              <a:rPr lang="en-US" dirty="0" err="1" smtClean="0">
                <a:solidFill>
                  <a:schemeClr val="bg1"/>
                </a:solidFill>
              </a:rPr>
              <a:t>Optimisation</a:t>
            </a:r>
            <a:r>
              <a:rPr lang="en-US" dirty="0" smtClean="0"/>
              <a:t/>
            </a:r>
            <a:br>
              <a:rPr lang="en-US" dirty="0" smtClean="0"/>
            </a:br>
            <a:r>
              <a:rPr lang="en-US" sz="2400" dirty="0" smtClean="0">
                <a:solidFill>
                  <a:schemeClr val="accent1"/>
                </a:solidFill>
              </a:rPr>
              <a:t>Content Databases Distributed Between Multiple Volumes</a:t>
            </a:r>
            <a:endParaRPr lang="en-US" dirty="0" smtClean="0">
              <a:solidFill>
                <a:schemeClr val="accent1"/>
              </a:solidFill>
            </a:endParaRPr>
          </a:p>
        </p:txBody>
      </p:sp>
      <p:sp>
        <p:nvSpPr>
          <p:cNvPr id="39" name="Content Placeholder 6"/>
          <p:cNvSpPr txBox="1">
            <a:spLocks/>
          </p:cNvSpPr>
          <p:nvPr/>
        </p:nvSpPr>
        <p:spPr>
          <a:xfrm>
            <a:off x="323950" y="1628800"/>
            <a:ext cx="8382000" cy="4680520"/>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t>Break Content Databases and </a:t>
            </a:r>
            <a:r>
              <a:rPr lang="en-US" sz="2800" dirty="0" err="1" smtClean="0"/>
              <a:t>TempDB</a:t>
            </a:r>
            <a:r>
              <a:rPr lang="en-US" sz="2800" dirty="0" smtClean="0"/>
              <a:t> into multiple files (MDF, NDF), total should equal number of physical processors (not cores) on SQL server.</a:t>
            </a:r>
          </a:p>
          <a:p>
            <a:r>
              <a:rPr lang="en-US" sz="2800" dirty="0" smtClean="0"/>
              <a:t>Pre-size Content DBs and </a:t>
            </a:r>
            <a:r>
              <a:rPr lang="en-US" sz="2800" dirty="0" err="1" smtClean="0"/>
              <a:t>TempDB</a:t>
            </a:r>
            <a:r>
              <a:rPr lang="en-US" sz="2800" dirty="0" smtClean="0"/>
              <a:t> to avoid fragmentation</a:t>
            </a:r>
          </a:p>
          <a:p>
            <a:r>
              <a:rPr lang="en-US" sz="2800" dirty="0" smtClean="0"/>
              <a:t>Separate files onto different drive spindles for best IO </a:t>
            </a:r>
            <a:r>
              <a:rPr lang="en-US" sz="2800" dirty="0" err="1" smtClean="0"/>
              <a:t>perf</a:t>
            </a:r>
            <a:r>
              <a:rPr lang="en-US" sz="2800" dirty="0" smtClean="0"/>
              <a:t>.</a:t>
            </a:r>
          </a:p>
          <a:p>
            <a:r>
              <a:rPr lang="en-US" sz="2800" dirty="0" smtClean="0"/>
              <a:t>Example: 100GB total Content DB on Four-way SQL Server would have four database files distributed across four sets of drive spindles = 25GB pre-sized for each file.</a:t>
            </a:r>
          </a:p>
        </p:txBody>
      </p:sp>
    </p:spTree>
    <p:extLst>
      <p:ext uri="{BB962C8B-B14F-4D97-AF65-F5344CB8AC3E}">
        <p14:creationId xmlns:p14="http://schemas.microsoft.com/office/powerpoint/2010/main" val="13264326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6"/>
          <p:cNvSpPr txBox="1">
            <a:spLocks/>
          </p:cNvSpPr>
          <p:nvPr/>
        </p:nvSpPr>
        <p:spPr>
          <a:xfrm>
            <a:off x="323950" y="1628800"/>
            <a:ext cx="8382000" cy="468052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err="1" smtClean="0"/>
              <a:t>TempDB</a:t>
            </a:r>
            <a:r>
              <a:rPr lang="en-US" sz="2800" dirty="0" smtClean="0"/>
              <a:t> is critical for performance</a:t>
            </a:r>
          </a:p>
          <a:p>
            <a:r>
              <a:rPr lang="en-US" sz="2800" dirty="0" smtClean="0"/>
              <a:t>Pre-size to 20% of the size of the largest content database.</a:t>
            </a:r>
          </a:p>
          <a:p>
            <a:r>
              <a:rPr lang="en-US" sz="2800" dirty="0" smtClean="0"/>
              <a:t>Break into multiple files across spindles as noted</a:t>
            </a:r>
          </a:p>
          <a:p>
            <a:r>
              <a:rPr lang="en-US" sz="2800" dirty="0" smtClean="0"/>
              <a:t>Note there is a separate </a:t>
            </a:r>
            <a:r>
              <a:rPr lang="en-US" sz="2800" dirty="0" err="1" smtClean="0"/>
              <a:t>TempDB</a:t>
            </a:r>
            <a:r>
              <a:rPr lang="en-US" sz="2800" dirty="0" smtClean="0"/>
              <a:t> for each physical instance</a:t>
            </a:r>
          </a:p>
          <a:p>
            <a:r>
              <a:rPr lang="en-US" sz="2800" dirty="0" smtClean="0"/>
              <a:t>Note that if using SQL Transparent Data Encryption (TDE) for any databases in an instance, the </a:t>
            </a:r>
            <a:r>
              <a:rPr lang="en-US" sz="2800" dirty="0" err="1" smtClean="0"/>
              <a:t>tempDB</a:t>
            </a:r>
            <a:r>
              <a:rPr lang="en-US" sz="2800" dirty="0" smtClean="0"/>
              <a:t> is encrypted.</a:t>
            </a:r>
          </a:p>
        </p:txBody>
      </p:sp>
      <p:sp>
        <p:nvSpPr>
          <p:cNvPr id="4"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rPr>
              <a:t>SQL Database </a:t>
            </a:r>
            <a:r>
              <a:rPr lang="en-US" dirty="0" err="1" smtClean="0">
                <a:solidFill>
                  <a:schemeClr val="bg1"/>
                </a:solidFill>
              </a:rPr>
              <a:t>Optimisation</a:t>
            </a:r>
            <a:r>
              <a:rPr lang="en-US" dirty="0" smtClean="0">
                <a:solidFill>
                  <a:schemeClr val="bg1"/>
                </a:solidFill>
              </a:rPr>
              <a:t/>
            </a:r>
            <a:br>
              <a:rPr lang="en-US" dirty="0" smtClean="0">
                <a:solidFill>
                  <a:schemeClr val="bg1"/>
                </a:solidFill>
              </a:rPr>
            </a:br>
            <a:r>
              <a:rPr lang="en-US" sz="2400" dirty="0" err="1" smtClean="0">
                <a:solidFill>
                  <a:schemeClr val="accent1"/>
                </a:solidFill>
              </a:rPr>
              <a:t>TempDB</a:t>
            </a:r>
            <a:r>
              <a:rPr lang="en-US" sz="2400" dirty="0" smtClean="0">
                <a:solidFill>
                  <a:schemeClr val="accent1"/>
                </a:solidFill>
              </a:rPr>
              <a:t> Best </a:t>
            </a:r>
            <a:r>
              <a:rPr lang="en-US" sz="2400" dirty="0" err="1" smtClean="0">
                <a:solidFill>
                  <a:schemeClr val="accent1"/>
                </a:solidFill>
              </a:rPr>
              <a:t>Practises</a:t>
            </a:r>
            <a:endParaRPr lang="en-US" dirty="0" smtClean="0">
              <a:solidFill>
                <a:schemeClr val="accent1"/>
              </a:solidFill>
            </a:endParaRPr>
          </a:p>
        </p:txBody>
      </p:sp>
    </p:spTree>
    <p:extLst>
      <p:ext uri="{BB962C8B-B14F-4D97-AF65-F5344CB8AC3E}">
        <p14:creationId xmlns:p14="http://schemas.microsoft.com/office/powerpoint/2010/main" val="38258251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a:bodyPr>
          <a:lstStyle/>
          <a:p>
            <a:pPr algn="ctr" eaLnBrk="1" hangingPunct="1"/>
            <a:r>
              <a:rPr lang="en-US" dirty="0" smtClean="0">
                <a:solidFill>
                  <a:srgbClr val="FFCC00"/>
                </a:solidFill>
              </a:rPr>
              <a:t>High Availability and Disaster Recovery</a:t>
            </a:r>
          </a:p>
        </p:txBody>
      </p:sp>
      <p:pic>
        <p:nvPicPr>
          <p:cNvPr id="4" name="Picture 2" descr="http://www.nextecinc.com/wp-content/uploads/2010/05/mic_SharePoing-2010-Logo_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1720" y="620688"/>
            <a:ext cx="5265941" cy="3017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9881396"/>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Clustering is Shared Storage, can’t survive storage failure, makes Mirroring more attractive</a:t>
            </a:r>
          </a:p>
          <a:p>
            <a:r>
              <a:rPr lang="en-US" dirty="0" smtClean="0"/>
              <a:t>Clustering fails over more quickly</a:t>
            </a:r>
          </a:p>
          <a:p>
            <a:r>
              <a:rPr lang="en-US" dirty="0" smtClean="0"/>
              <a:t>Mirroring is not supported for all databases, but Clustering is</a:t>
            </a:r>
          </a:p>
          <a:p>
            <a:r>
              <a:rPr lang="en-US" dirty="0" smtClean="0"/>
              <a:t>Both Clustering and Mirroring can be used at the same time (Instance to Instance)</a:t>
            </a:r>
            <a:endParaRPr lang="en-US" dirty="0"/>
          </a:p>
        </p:txBody>
      </p:sp>
      <p:sp>
        <p:nvSpPr>
          <p:cNvPr id="5" name="Title 1"/>
          <p:cNvSpPr>
            <a:spLocks noGrp="1"/>
          </p:cNvSpPr>
          <p:nvPr>
            <p:ph type="title"/>
          </p:nvPr>
        </p:nvSpPr>
        <p:spPr>
          <a:xfrm>
            <a:off x="659774" y="274638"/>
            <a:ext cx="8296972" cy="1143000"/>
          </a:xfrm>
        </p:spPr>
        <p:txBody>
          <a:bodyPr>
            <a:normAutofit/>
          </a:bodyPr>
          <a:lstStyle/>
          <a:p>
            <a:pPr>
              <a:defRPr/>
            </a:pPr>
            <a:r>
              <a:rPr lang="en-US" dirty="0" smtClean="0">
                <a:solidFill>
                  <a:schemeClr val="bg1"/>
                </a:solidFill>
              </a:rPr>
              <a:t>High Availability and Disaster Recovery</a:t>
            </a:r>
            <a:br>
              <a:rPr lang="en-US" dirty="0" smtClean="0">
                <a:solidFill>
                  <a:schemeClr val="bg1"/>
                </a:solidFill>
              </a:rPr>
            </a:br>
            <a:r>
              <a:rPr lang="en-US" sz="2400" dirty="0" smtClean="0">
                <a:solidFill>
                  <a:schemeClr val="accent1"/>
                </a:solidFill>
              </a:rPr>
              <a:t>Data Tier – Clustering vs. Mirroring</a:t>
            </a:r>
            <a:endParaRPr lang="en-US" dirty="0" smtClean="0">
              <a:solidFill>
                <a:schemeClr val="accent1"/>
              </a:solidFill>
            </a:endParaRPr>
          </a:p>
        </p:txBody>
      </p:sp>
    </p:spTree>
    <p:extLst>
      <p:ext uri="{BB962C8B-B14F-4D97-AF65-F5344CB8AC3E}">
        <p14:creationId xmlns:p14="http://schemas.microsoft.com/office/powerpoint/2010/main" val="397947720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6"/>
          <p:cNvSpPr>
            <a:spLocks noGrp="1"/>
          </p:cNvSpPr>
          <p:nvPr>
            <p:ph idx="1"/>
          </p:nvPr>
        </p:nvSpPr>
        <p:spPr>
          <a:xfrm>
            <a:off x="381000" y="1524000"/>
            <a:ext cx="8382000" cy="4343400"/>
          </a:xfrm>
        </p:spPr>
        <p:txBody>
          <a:bodyPr>
            <a:normAutofit fontScale="85000" lnSpcReduction="20000"/>
          </a:bodyPr>
          <a:lstStyle/>
          <a:p>
            <a:r>
              <a:rPr lang="en-US" sz="2800" dirty="0" smtClean="0"/>
              <a:t>Introduced in SQL 2005 SP1</a:t>
            </a:r>
          </a:p>
          <a:p>
            <a:r>
              <a:rPr lang="en-US" sz="2800" dirty="0" smtClean="0"/>
              <a:t>Greatly improved in SQL 2008 and now SQL 2008 R2</a:t>
            </a:r>
          </a:p>
          <a:p>
            <a:r>
              <a:rPr lang="en-US" sz="2800" dirty="0" smtClean="0"/>
              <a:t>Available in Enterprise and Standard (Synchronous only) editions</a:t>
            </a:r>
          </a:p>
          <a:p>
            <a:r>
              <a:rPr lang="en-US" sz="2800" dirty="0" smtClean="0"/>
              <a:t>Works by keeping a mirror copy of a database or databases on two servers</a:t>
            </a:r>
          </a:p>
          <a:p>
            <a:r>
              <a:rPr lang="en-US" sz="2800" dirty="0" smtClean="0"/>
              <a:t>Can be used locally, or the mirror can be remote</a:t>
            </a:r>
          </a:p>
          <a:p>
            <a:r>
              <a:rPr lang="en-US" sz="2800" dirty="0" smtClean="0"/>
              <a:t>Can be set to use a two-phase commit process to ensure integrity of data across both servers</a:t>
            </a:r>
          </a:p>
          <a:p>
            <a:r>
              <a:rPr lang="en-US" sz="2800" dirty="0" smtClean="0"/>
              <a:t>Can be combined with traditional shared storage clustering to further improve redundancy</a:t>
            </a:r>
          </a:p>
          <a:p>
            <a:r>
              <a:rPr lang="en-US" sz="2800" dirty="0" smtClean="0"/>
              <a:t>SharePoint 2010 is now Mirroring aware!</a:t>
            </a:r>
          </a:p>
        </p:txBody>
      </p:sp>
      <p:sp>
        <p:nvSpPr>
          <p:cNvPr id="6" name="Title 1"/>
          <p:cNvSpPr>
            <a:spLocks noGrp="1"/>
          </p:cNvSpPr>
          <p:nvPr>
            <p:ph type="title"/>
          </p:nvPr>
        </p:nvSpPr>
        <p:spPr>
          <a:xfrm>
            <a:off x="659774" y="274638"/>
            <a:ext cx="8296972" cy="1143000"/>
          </a:xfrm>
        </p:spPr>
        <p:txBody>
          <a:bodyPr>
            <a:normAutofit/>
          </a:bodyPr>
          <a:lstStyle/>
          <a:p>
            <a:pPr>
              <a:defRPr/>
            </a:pPr>
            <a:r>
              <a:rPr lang="en-US" dirty="0" smtClean="0">
                <a:solidFill>
                  <a:schemeClr val="bg1"/>
                </a:solidFill>
              </a:rPr>
              <a:t>High Availability and Disaster Recovery</a:t>
            </a:r>
            <a:br>
              <a:rPr lang="en-US" dirty="0" smtClean="0">
                <a:solidFill>
                  <a:schemeClr val="bg1"/>
                </a:solidFill>
              </a:rPr>
            </a:br>
            <a:r>
              <a:rPr lang="en-US" sz="2400" dirty="0" smtClean="0">
                <a:solidFill>
                  <a:schemeClr val="accent1"/>
                </a:solidFill>
              </a:rPr>
              <a:t>Data Tier – SQL Database Mirroring</a:t>
            </a:r>
            <a:endParaRPr lang="en-US" dirty="0" smtClean="0">
              <a:solidFill>
                <a:schemeClr val="accent1"/>
              </a:solidFill>
            </a:endParaRPr>
          </a:p>
        </p:txBody>
      </p:sp>
    </p:spTree>
    <p:extLst>
      <p:ext uri="{BB962C8B-B14F-4D97-AF65-F5344CB8AC3E}">
        <p14:creationId xmlns:p14="http://schemas.microsoft.com/office/powerpoint/2010/main" val="463398546"/>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3851920" y="1417638"/>
            <a:ext cx="5104826" cy="525172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6"/>
          <p:cNvSpPr>
            <a:spLocks noGrp="1"/>
          </p:cNvSpPr>
          <p:nvPr>
            <p:ph idx="4294967295"/>
          </p:nvPr>
        </p:nvSpPr>
        <p:spPr>
          <a:xfrm>
            <a:off x="304800" y="1301928"/>
            <a:ext cx="3547120" cy="5334000"/>
          </a:xfrm>
        </p:spPr>
        <p:txBody>
          <a:bodyPr>
            <a:normAutofit fontScale="92500"/>
          </a:bodyPr>
          <a:lstStyle/>
          <a:p>
            <a:r>
              <a:rPr lang="en-US" sz="2800" dirty="0" smtClean="0"/>
              <a:t>Single Site</a:t>
            </a:r>
          </a:p>
          <a:p>
            <a:r>
              <a:rPr lang="en-US" sz="2800" dirty="0" smtClean="0"/>
              <a:t>Synchronous Replication</a:t>
            </a:r>
          </a:p>
          <a:p>
            <a:r>
              <a:rPr lang="en-US" sz="2800" dirty="0" smtClean="0"/>
              <a:t>Uses a SQL Witness Server to Failover Automatically</a:t>
            </a:r>
          </a:p>
          <a:p>
            <a:r>
              <a:rPr lang="en-US" sz="2800" dirty="0" smtClean="0"/>
              <a:t>Mirror all SharePoint DBs in the Farm</a:t>
            </a:r>
          </a:p>
          <a:p>
            <a:r>
              <a:rPr lang="en-US" sz="2800" dirty="0" smtClean="0"/>
              <a:t>Use a SQL Alias to switch to Mirror Instance</a:t>
            </a:r>
            <a:endParaRPr lang="en-US" sz="2400" dirty="0" smtClean="0"/>
          </a:p>
          <a:p>
            <a:endParaRPr lang="en-US" sz="2800" dirty="0" smtClean="0"/>
          </a:p>
          <a:p>
            <a:endParaRPr lang="en-US" sz="2400" dirty="0" smtClean="0"/>
          </a:p>
          <a:p>
            <a:endParaRPr lang="en-US" sz="2800" dirty="0" smtClean="0"/>
          </a:p>
        </p:txBody>
      </p:sp>
      <p:pic>
        <p:nvPicPr>
          <p:cNvPr id="150530" name="Picture 2" descr="C:\Users\Michael\Documents\Speaking\SharePointSaturdays\2010-EMEA\Diagrams\SP2010-SQLMirroring-1-InDataCenter.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960" y="1628536"/>
            <a:ext cx="4320480" cy="4680784"/>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659774" y="274638"/>
            <a:ext cx="8296972" cy="1143000"/>
          </a:xfrm>
          <a:prstGeom prst="rect">
            <a:avLst/>
          </a:prstGeom>
        </p:spPr>
        <p:txBody>
          <a:bodyP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dirty="0" smtClean="0">
                <a:solidFill>
                  <a:schemeClr val="bg1"/>
                </a:solidFill>
              </a:rPr>
              <a:t>High Availability and Disaster Recovery</a:t>
            </a:r>
            <a:r>
              <a:rPr lang="en-US" dirty="0" smtClean="0"/>
              <a:t/>
            </a:r>
            <a:br>
              <a:rPr lang="en-US" dirty="0" smtClean="0"/>
            </a:br>
            <a:r>
              <a:rPr lang="en-US" sz="2400" dirty="0" smtClean="0">
                <a:solidFill>
                  <a:schemeClr val="accent1"/>
                </a:solidFill>
              </a:rPr>
              <a:t>Data Tier – Database Mirroring Model #1 – Single Site</a:t>
            </a:r>
            <a:endParaRPr lang="en-US" dirty="0" smtClean="0">
              <a:solidFill>
                <a:schemeClr val="accent1"/>
              </a:solidFill>
            </a:endParaRPr>
          </a:p>
        </p:txBody>
      </p:sp>
    </p:spTree>
    <p:extLst>
      <p:ext uri="{BB962C8B-B14F-4D97-AF65-F5344CB8AC3E}">
        <p14:creationId xmlns:p14="http://schemas.microsoft.com/office/powerpoint/2010/main" val="127175102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411760" y="1268760"/>
            <a:ext cx="6544986" cy="54006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6"/>
          <p:cNvSpPr>
            <a:spLocks noGrp="1"/>
          </p:cNvSpPr>
          <p:nvPr>
            <p:ph idx="4294967295"/>
          </p:nvPr>
        </p:nvSpPr>
        <p:spPr>
          <a:xfrm>
            <a:off x="179512" y="1469231"/>
            <a:ext cx="2362200" cy="5334000"/>
          </a:xfrm>
        </p:spPr>
        <p:txBody>
          <a:bodyPr>
            <a:normAutofit fontScale="92500"/>
          </a:bodyPr>
          <a:lstStyle/>
          <a:p>
            <a:r>
              <a:rPr lang="en-US" sz="2800" dirty="0" smtClean="0"/>
              <a:t>Two Sites</a:t>
            </a:r>
          </a:p>
          <a:p>
            <a:r>
              <a:rPr lang="en-US" sz="2800" dirty="0" smtClean="0"/>
              <a:t>1-10 </a:t>
            </a:r>
            <a:r>
              <a:rPr lang="en-US" sz="2800" dirty="0" err="1" smtClean="0"/>
              <a:t>ms</a:t>
            </a:r>
            <a:r>
              <a:rPr lang="en-US" sz="2800" dirty="0" smtClean="0"/>
              <a:t> Latency max</a:t>
            </a:r>
          </a:p>
          <a:p>
            <a:r>
              <a:rPr lang="en-US" sz="2800" dirty="0" smtClean="0"/>
              <a:t>1Gb Bandwidth minimum</a:t>
            </a:r>
          </a:p>
          <a:p>
            <a:r>
              <a:rPr lang="en-US" sz="2800" dirty="0" smtClean="0"/>
              <a:t>Farm Servers in each location</a:t>
            </a:r>
          </a:p>
          <a:p>
            <a:r>
              <a:rPr lang="en-US" sz="2800" dirty="0" smtClean="0"/>
              <a:t>Auto Failover</a:t>
            </a:r>
            <a:endParaRPr lang="en-US" sz="2400" dirty="0" smtClean="0"/>
          </a:p>
          <a:p>
            <a:endParaRPr lang="en-US" sz="2800" dirty="0" smtClean="0"/>
          </a:p>
          <a:p>
            <a:endParaRPr lang="en-US" sz="2400" dirty="0" smtClean="0"/>
          </a:p>
          <a:p>
            <a:endParaRPr lang="en-US" sz="2800" dirty="0" smtClean="0"/>
          </a:p>
        </p:txBody>
      </p:sp>
      <p:pic>
        <p:nvPicPr>
          <p:cNvPr id="151554" name="Picture 2" descr="C:\Users\Michael\Documents\Speaking\SharePointSaturdays\2010-EMEA\Diagrams\SP2010-SQLMirroring-2-CrossSiteFarm.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1450" y="1555775"/>
            <a:ext cx="6007100" cy="468153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659774" y="274638"/>
            <a:ext cx="8296972" cy="1143000"/>
          </a:xfrm>
          <a:prstGeom prst="rect">
            <a:avLst/>
          </a:prstGeom>
        </p:spPr>
        <p:txBody>
          <a:bodyP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dirty="0" smtClean="0">
                <a:solidFill>
                  <a:schemeClr val="bg1"/>
                </a:solidFill>
              </a:rPr>
              <a:t>High Availability and Disaster Recovery</a:t>
            </a:r>
            <a:br>
              <a:rPr lang="en-US" dirty="0" smtClean="0">
                <a:solidFill>
                  <a:schemeClr val="bg1"/>
                </a:solidFill>
              </a:rPr>
            </a:br>
            <a:r>
              <a:rPr lang="en-US" sz="2400" dirty="0" smtClean="0">
                <a:solidFill>
                  <a:schemeClr val="accent1"/>
                </a:solidFill>
              </a:rPr>
              <a:t>Data Tier – Database Mirroring Model #2 – Cross-Site with HA</a:t>
            </a:r>
            <a:endParaRPr lang="en-US" dirty="0" smtClean="0">
              <a:solidFill>
                <a:schemeClr val="accent1"/>
              </a:solidFill>
            </a:endParaRPr>
          </a:p>
        </p:txBody>
      </p:sp>
    </p:spTree>
    <p:extLst>
      <p:ext uri="{BB962C8B-B14F-4D97-AF65-F5344CB8AC3E}">
        <p14:creationId xmlns:p14="http://schemas.microsoft.com/office/powerpoint/2010/main" val="406468741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483768" y="1340768"/>
            <a:ext cx="6472978" cy="54006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6"/>
          <p:cNvSpPr>
            <a:spLocks noGrp="1"/>
          </p:cNvSpPr>
          <p:nvPr>
            <p:ph idx="4294967295"/>
          </p:nvPr>
        </p:nvSpPr>
        <p:spPr>
          <a:xfrm>
            <a:off x="345976" y="1500428"/>
            <a:ext cx="2209800" cy="4520860"/>
          </a:xfrm>
        </p:spPr>
        <p:txBody>
          <a:bodyPr>
            <a:normAutofit fontScale="85000" lnSpcReduction="10000"/>
          </a:bodyPr>
          <a:lstStyle/>
          <a:p>
            <a:r>
              <a:rPr lang="en-US" sz="2800" dirty="0" smtClean="0"/>
              <a:t>Two Sites</a:t>
            </a:r>
          </a:p>
          <a:p>
            <a:r>
              <a:rPr lang="en-US" sz="2800" dirty="0" smtClean="0"/>
              <a:t>Two Farms</a:t>
            </a:r>
          </a:p>
          <a:p>
            <a:r>
              <a:rPr lang="en-US" sz="2800" dirty="0" smtClean="0"/>
              <a:t>Mirror only Content DBs</a:t>
            </a:r>
          </a:p>
          <a:p>
            <a:r>
              <a:rPr lang="en-US" sz="2800" dirty="0" smtClean="0"/>
              <a:t>Failover is Manual</a:t>
            </a:r>
          </a:p>
          <a:p>
            <a:r>
              <a:rPr lang="en-US" sz="2800" dirty="0" smtClean="0"/>
              <a:t>Read-only Mode possible</a:t>
            </a:r>
          </a:p>
          <a:p>
            <a:r>
              <a:rPr lang="en-US" sz="2800" dirty="0" smtClean="0"/>
              <a:t>Must Re-Attach and Re-Index</a:t>
            </a:r>
          </a:p>
          <a:p>
            <a:endParaRPr lang="en-US" sz="2400" dirty="0" smtClean="0"/>
          </a:p>
          <a:p>
            <a:endParaRPr lang="en-US" sz="2800" dirty="0" smtClean="0"/>
          </a:p>
        </p:txBody>
      </p:sp>
      <p:pic>
        <p:nvPicPr>
          <p:cNvPr id="152578" name="Picture 2" descr="C:\Users\Michael\Documents\Speaking\SharePointSaturdays\2010-EMEA\Diagrams\SP2010-SQLMirroring-3-FailoverFarm.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1364" y="1699791"/>
            <a:ext cx="6007100" cy="468153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659774" y="274638"/>
            <a:ext cx="8296972" cy="1143000"/>
          </a:xfrm>
          <a:prstGeom prst="rect">
            <a:avLst/>
          </a:prstGeom>
        </p:spPr>
        <p:txBody>
          <a:bodyP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dirty="0" smtClean="0">
                <a:solidFill>
                  <a:schemeClr val="bg1"/>
                </a:solidFill>
              </a:rPr>
              <a:t>High Availability and Disaster Recovery</a:t>
            </a:r>
            <a:br>
              <a:rPr lang="en-US" dirty="0" smtClean="0">
                <a:solidFill>
                  <a:schemeClr val="bg1"/>
                </a:solidFill>
              </a:rPr>
            </a:br>
            <a:r>
              <a:rPr lang="en-US" sz="2400" dirty="0" smtClean="0">
                <a:solidFill>
                  <a:schemeClr val="accent1"/>
                </a:solidFill>
              </a:rPr>
              <a:t>Data Tier – Database Mirroring Model #2 – Remote Farm</a:t>
            </a:r>
            <a:endParaRPr lang="en-US" dirty="0" smtClean="0">
              <a:solidFill>
                <a:schemeClr val="accent1"/>
              </a:solidFill>
            </a:endParaRPr>
          </a:p>
        </p:txBody>
      </p:sp>
    </p:spTree>
    <p:extLst>
      <p:ext uri="{BB962C8B-B14F-4D97-AF65-F5344CB8AC3E}">
        <p14:creationId xmlns:p14="http://schemas.microsoft.com/office/powerpoint/2010/main" val="193155560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3300369189"/>
              </p:ext>
            </p:extLst>
          </p:nvPr>
        </p:nvGraphicFramePr>
        <p:xfrm>
          <a:off x="827583" y="1484785"/>
          <a:ext cx="8011617" cy="4785360"/>
        </p:xfrm>
        <a:graphic>
          <a:graphicData uri="http://schemas.openxmlformats.org/drawingml/2006/table">
            <a:tbl>
              <a:tblPr firstRow="1" bandRow="1">
                <a:tableStyleId>{5C22544A-7EE6-4342-B048-85BDC9FD1C3A}</a:tableStyleId>
              </a:tblPr>
              <a:tblGrid>
                <a:gridCol w="5005229"/>
                <a:gridCol w="1468236"/>
                <a:gridCol w="1538152"/>
              </a:tblGrid>
              <a:tr h="666936">
                <a:tc>
                  <a:txBody>
                    <a:bodyPr/>
                    <a:lstStyle/>
                    <a:p>
                      <a:endParaRPr lang="en-US" sz="1600" dirty="0">
                        <a:solidFill>
                          <a:srgbClr val="002060"/>
                        </a:solidFill>
                      </a:endParaRPr>
                    </a:p>
                  </a:txBody>
                  <a:tcPr/>
                </a:tc>
                <a:tc>
                  <a:txBody>
                    <a:bodyPr/>
                    <a:lstStyle/>
                    <a:p>
                      <a:r>
                        <a:rPr lang="en-US" sz="1600" dirty="0" smtClean="0">
                          <a:solidFill>
                            <a:srgbClr val="002060"/>
                          </a:solidFill>
                        </a:rPr>
                        <a:t>Synchronous</a:t>
                      </a:r>
                      <a:r>
                        <a:rPr lang="en-US" sz="1600" baseline="0" dirty="0" smtClean="0">
                          <a:solidFill>
                            <a:srgbClr val="002060"/>
                          </a:solidFill>
                        </a:rPr>
                        <a:t> Mirror Support</a:t>
                      </a:r>
                      <a:endParaRPr lang="en-US" sz="1600" dirty="0">
                        <a:solidFill>
                          <a:srgbClr val="002060"/>
                        </a:solidFill>
                      </a:endParaRPr>
                    </a:p>
                  </a:txBody>
                  <a:tcPr/>
                </a:tc>
                <a:tc>
                  <a:txBody>
                    <a:bodyPr/>
                    <a:lstStyle/>
                    <a:p>
                      <a:r>
                        <a:rPr lang="en-US" sz="1600" dirty="0" smtClean="0">
                          <a:solidFill>
                            <a:srgbClr val="002060"/>
                          </a:solidFill>
                        </a:rPr>
                        <a:t>Asynchronous Mirror   Support</a:t>
                      </a:r>
                      <a:endParaRPr lang="en-US" sz="1600" dirty="0">
                        <a:solidFill>
                          <a:srgbClr val="002060"/>
                        </a:solidFill>
                      </a:endParaRPr>
                    </a:p>
                  </a:txBody>
                  <a:tcPr/>
                </a:tc>
              </a:tr>
              <a:tr h="333468">
                <a:tc>
                  <a:txBody>
                    <a:bodyPr/>
                    <a:lstStyle/>
                    <a:p>
                      <a:r>
                        <a:rPr lang="en-US" sz="1600" dirty="0" smtClean="0">
                          <a:solidFill>
                            <a:srgbClr val="002060"/>
                          </a:solidFill>
                        </a:rPr>
                        <a:t>Configuration</a:t>
                      </a:r>
                      <a:endParaRPr lang="en-US" sz="1600" dirty="0">
                        <a:solidFill>
                          <a:srgbClr val="002060"/>
                        </a:solidFill>
                      </a:endParaRPr>
                    </a:p>
                  </a:txBody>
                  <a:tcPr/>
                </a:tc>
                <a:tc>
                  <a:txBody>
                    <a:bodyPr/>
                    <a:lstStyle/>
                    <a:p>
                      <a:pPr algn="ctr"/>
                      <a:r>
                        <a:rPr lang="en-US" sz="2000" dirty="0" smtClean="0">
                          <a:solidFill>
                            <a:srgbClr val="002060"/>
                          </a:solidFill>
                        </a:rPr>
                        <a:t>X</a:t>
                      </a:r>
                      <a:endParaRPr lang="en-US" sz="2000" dirty="0">
                        <a:solidFill>
                          <a:srgbClr val="002060"/>
                        </a:solidFill>
                      </a:endParaRPr>
                    </a:p>
                  </a:txBody>
                  <a:tcPr/>
                </a:tc>
                <a:tc>
                  <a:txBody>
                    <a:bodyPr/>
                    <a:lstStyle/>
                    <a:p>
                      <a:pPr algn="ctr"/>
                      <a:endParaRPr lang="en-US" sz="2000">
                        <a:solidFill>
                          <a:srgbClr val="002060"/>
                        </a:solidFill>
                      </a:endParaRPr>
                    </a:p>
                  </a:txBody>
                  <a:tcPr/>
                </a:tc>
              </a:tr>
              <a:tr h="333468">
                <a:tc>
                  <a:txBody>
                    <a:bodyPr/>
                    <a:lstStyle/>
                    <a:p>
                      <a:r>
                        <a:rPr lang="en-US" sz="1600" dirty="0" smtClean="0">
                          <a:solidFill>
                            <a:srgbClr val="002060"/>
                          </a:solidFill>
                        </a:rPr>
                        <a:t>Central Administration content</a:t>
                      </a:r>
                      <a:endParaRPr lang="en-US" sz="160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solidFill>
                            <a:srgbClr val="002060"/>
                          </a:solidFill>
                        </a:rPr>
                        <a:t>X</a:t>
                      </a:r>
                    </a:p>
                  </a:txBody>
                  <a:tcPr/>
                </a:tc>
                <a:tc>
                  <a:txBody>
                    <a:bodyPr/>
                    <a:lstStyle/>
                    <a:p>
                      <a:pPr algn="ctr"/>
                      <a:endParaRPr lang="en-US" sz="2000" dirty="0">
                        <a:solidFill>
                          <a:srgbClr val="002060"/>
                        </a:solidFill>
                      </a:endParaRPr>
                    </a:p>
                  </a:txBody>
                  <a:tcPr/>
                </a:tc>
              </a:tr>
              <a:tr h="333468">
                <a:tc>
                  <a:txBody>
                    <a:bodyPr/>
                    <a:lstStyle/>
                    <a:p>
                      <a:r>
                        <a:rPr lang="en-US" sz="1600" dirty="0" smtClean="0">
                          <a:solidFill>
                            <a:srgbClr val="002060"/>
                          </a:solidFill>
                        </a:rPr>
                        <a:t>Content Databases</a:t>
                      </a:r>
                      <a:endParaRPr lang="en-US" sz="160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solidFill>
                            <a:srgbClr val="002060"/>
                          </a:solidFill>
                        </a:rPr>
                        <a:t>X</a:t>
                      </a:r>
                    </a:p>
                  </a:txBody>
                  <a:tcPr/>
                </a:tc>
                <a:tc>
                  <a:txBody>
                    <a:bodyPr/>
                    <a:lstStyle/>
                    <a:p>
                      <a:pPr algn="ctr"/>
                      <a:r>
                        <a:rPr lang="en-US" sz="2000" dirty="0" smtClean="0">
                          <a:solidFill>
                            <a:srgbClr val="002060"/>
                          </a:solidFill>
                        </a:rPr>
                        <a:t>X</a:t>
                      </a:r>
                      <a:endParaRPr lang="en-US" sz="2000" dirty="0">
                        <a:solidFill>
                          <a:srgbClr val="002060"/>
                        </a:solidFill>
                      </a:endParaRPr>
                    </a:p>
                  </a:txBody>
                  <a:tcPr/>
                </a:tc>
              </a:tr>
              <a:tr h="3334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002060"/>
                          </a:solidFill>
                        </a:rPr>
                        <a:t>Usage and Health Data Collection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dirty="0" smtClean="0">
                        <a:solidFill>
                          <a:srgbClr val="002060"/>
                        </a:solidFill>
                      </a:endParaRPr>
                    </a:p>
                  </a:txBody>
                  <a:tcPr/>
                </a:tc>
                <a:tc>
                  <a:txBody>
                    <a:bodyPr/>
                    <a:lstStyle/>
                    <a:p>
                      <a:pPr algn="ctr"/>
                      <a:endParaRPr lang="en-US" sz="2000" dirty="0">
                        <a:solidFill>
                          <a:srgbClr val="002060"/>
                        </a:solidFill>
                      </a:endParaRPr>
                    </a:p>
                  </a:txBody>
                  <a:tcPr/>
                </a:tc>
              </a:tr>
              <a:tr h="333468">
                <a:tc>
                  <a:txBody>
                    <a:bodyPr/>
                    <a:lstStyle/>
                    <a:p>
                      <a:r>
                        <a:rPr lang="en-US" sz="1600" dirty="0" smtClean="0">
                          <a:solidFill>
                            <a:srgbClr val="002060"/>
                          </a:solidFill>
                        </a:rPr>
                        <a:t>Business Data Connectivity</a:t>
                      </a:r>
                      <a:endParaRPr lang="en-US" sz="160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solidFill>
                            <a:srgbClr val="002060"/>
                          </a:solidFill>
                        </a:rPr>
                        <a:t>X</a:t>
                      </a:r>
                    </a:p>
                  </a:txBody>
                  <a:tcPr/>
                </a:tc>
                <a:tc>
                  <a:txBody>
                    <a:bodyPr/>
                    <a:lstStyle/>
                    <a:p>
                      <a:pPr algn="ctr"/>
                      <a:endParaRPr lang="en-US" sz="2000" dirty="0">
                        <a:solidFill>
                          <a:srgbClr val="002060"/>
                        </a:solidFill>
                      </a:endParaRPr>
                    </a:p>
                  </a:txBody>
                  <a:tcPr/>
                </a:tc>
              </a:tr>
              <a:tr h="333468">
                <a:tc>
                  <a:txBody>
                    <a:bodyPr/>
                    <a:lstStyle/>
                    <a:p>
                      <a:r>
                        <a:rPr lang="en-US" sz="1600" dirty="0" smtClean="0">
                          <a:solidFill>
                            <a:srgbClr val="002060"/>
                          </a:solidFill>
                        </a:rPr>
                        <a:t>Application Registry service *</a:t>
                      </a:r>
                      <a:r>
                        <a:rPr lang="en-US" sz="1600" baseline="0" dirty="0" smtClean="0">
                          <a:solidFill>
                            <a:srgbClr val="002060"/>
                          </a:solidFill>
                        </a:rPr>
                        <a:t> (BDC Upgrade)</a:t>
                      </a:r>
                      <a:endParaRPr lang="en-US" sz="160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dirty="0" smtClean="0">
                        <a:solidFill>
                          <a:srgbClr val="002060"/>
                        </a:solidFill>
                      </a:endParaRPr>
                    </a:p>
                  </a:txBody>
                  <a:tcPr/>
                </a:tc>
                <a:tc>
                  <a:txBody>
                    <a:bodyPr/>
                    <a:lstStyle/>
                    <a:p>
                      <a:pPr algn="ctr"/>
                      <a:endParaRPr lang="en-US" sz="2000" dirty="0">
                        <a:solidFill>
                          <a:srgbClr val="002060"/>
                        </a:solidFill>
                      </a:endParaRPr>
                    </a:p>
                  </a:txBody>
                  <a:tcPr/>
                </a:tc>
              </a:tr>
              <a:tr h="333468">
                <a:tc>
                  <a:txBody>
                    <a:bodyPr/>
                    <a:lstStyle/>
                    <a:p>
                      <a:r>
                        <a:rPr lang="en-US" sz="1600" dirty="0" smtClean="0">
                          <a:solidFill>
                            <a:srgbClr val="002060"/>
                          </a:solidFill>
                        </a:rPr>
                        <a:t>Subscription Settings service * (PowerShell Enabled)</a:t>
                      </a:r>
                      <a:endParaRPr lang="en-US" sz="160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solidFill>
                            <a:srgbClr val="002060"/>
                          </a:solidFill>
                        </a:rPr>
                        <a:t>X</a:t>
                      </a:r>
                    </a:p>
                  </a:txBody>
                  <a:tcPr/>
                </a:tc>
                <a:tc>
                  <a:txBody>
                    <a:bodyPr/>
                    <a:lstStyle/>
                    <a:p>
                      <a:pPr algn="ctr"/>
                      <a:endParaRPr lang="en-US" sz="2000" dirty="0">
                        <a:solidFill>
                          <a:srgbClr val="002060"/>
                        </a:solidFill>
                      </a:endParaRPr>
                    </a:p>
                  </a:txBody>
                  <a:tcPr/>
                </a:tc>
              </a:tr>
              <a:tr h="333468">
                <a:tc>
                  <a:txBody>
                    <a:bodyPr/>
                    <a:lstStyle/>
                    <a:p>
                      <a:r>
                        <a:rPr lang="en-US" sz="1600" dirty="0" smtClean="0">
                          <a:solidFill>
                            <a:srgbClr val="002060"/>
                          </a:solidFill>
                        </a:rPr>
                        <a:t>Search – Search Administration</a:t>
                      </a:r>
                      <a:endParaRPr lang="en-US" sz="1600" dirty="0">
                        <a:solidFill>
                          <a:srgbClr val="002060"/>
                        </a:solidFill>
                      </a:endParaRPr>
                    </a:p>
                  </a:txBody>
                  <a:tcPr/>
                </a:tc>
                <a:tc>
                  <a:txBody>
                    <a:bodyPr/>
                    <a:lstStyle/>
                    <a:p>
                      <a:pPr algn="ctr"/>
                      <a:r>
                        <a:rPr lang="en-US" sz="2000" dirty="0" smtClean="0">
                          <a:solidFill>
                            <a:srgbClr val="002060"/>
                          </a:solidFill>
                        </a:rPr>
                        <a:t>X</a:t>
                      </a:r>
                      <a:endParaRPr lang="en-US" sz="2000" dirty="0">
                        <a:solidFill>
                          <a:srgbClr val="002060"/>
                        </a:solidFill>
                      </a:endParaRPr>
                    </a:p>
                  </a:txBody>
                  <a:tcPr/>
                </a:tc>
                <a:tc>
                  <a:txBody>
                    <a:bodyPr/>
                    <a:lstStyle/>
                    <a:p>
                      <a:pPr algn="ctr"/>
                      <a:endParaRPr lang="en-US" sz="2000" dirty="0">
                        <a:solidFill>
                          <a:srgbClr val="002060"/>
                        </a:solidFill>
                      </a:endParaRPr>
                    </a:p>
                  </a:txBody>
                  <a:tcPr/>
                </a:tc>
              </a:tr>
              <a:tr h="333468">
                <a:tc>
                  <a:txBody>
                    <a:bodyPr/>
                    <a:lstStyle/>
                    <a:p>
                      <a:r>
                        <a:rPr lang="en-US" sz="1600" dirty="0" smtClean="0">
                          <a:solidFill>
                            <a:srgbClr val="002060"/>
                          </a:solidFill>
                        </a:rPr>
                        <a:t>Search - Crawl</a:t>
                      </a:r>
                      <a:endParaRPr lang="en-US" sz="1600" dirty="0">
                        <a:solidFill>
                          <a:srgbClr val="002060"/>
                        </a:solidFill>
                      </a:endParaRPr>
                    </a:p>
                  </a:txBody>
                  <a:tcPr/>
                </a:tc>
                <a:tc>
                  <a:txBody>
                    <a:bodyPr/>
                    <a:lstStyle/>
                    <a:p>
                      <a:pPr algn="ctr"/>
                      <a:r>
                        <a:rPr lang="en-US" sz="2000" dirty="0" smtClean="0">
                          <a:solidFill>
                            <a:srgbClr val="002060"/>
                          </a:solidFill>
                        </a:rPr>
                        <a:t>X</a:t>
                      </a:r>
                      <a:endParaRPr lang="en-US" sz="2000" dirty="0">
                        <a:solidFill>
                          <a:srgbClr val="002060"/>
                        </a:solidFill>
                      </a:endParaRPr>
                    </a:p>
                  </a:txBody>
                  <a:tcPr/>
                </a:tc>
                <a:tc>
                  <a:txBody>
                    <a:bodyPr/>
                    <a:lstStyle/>
                    <a:p>
                      <a:pPr algn="ctr"/>
                      <a:endParaRPr lang="en-US" sz="2000" dirty="0">
                        <a:solidFill>
                          <a:srgbClr val="002060"/>
                        </a:solidFill>
                      </a:endParaRPr>
                    </a:p>
                  </a:txBody>
                  <a:tcPr/>
                </a:tc>
              </a:tr>
              <a:tr h="333468">
                <a:tc>
                  <a:txBody>
                    <a:bodyPr/>
                    <a:lstStyle/>
                    <a:p>
                      <a:r>
                        <a:rPr lang="en-US" sz="1600" dirty="0" smtClean="0">
                          <a:solidFill>
                            <a:srgbClr val="002060"/>
                          </a:solidFill>
                        </a:rPr>
                        <a:t>Search - Property</a:t>
                      </a:r>
                      <a:endParaRPr lang="en-US" sz="1600" dirty="0">
                        <a:solidFill>
                          <a:srgbClr val="002060"/>
                        </a:solidFill>
                      </a:endParaRPr>
                    </a:p>
                  </a:txBody>
                  <a:tcPr/>
                </a:tc>
                <a:tc>
                  <a:txBody>
                    <a:bodyPr/>
                    <a:lstStyle/>
                    <a:p>
                      <a:pPr algn="ctr"/>
                      <a:r>
                        <a:rPr lang="en-US" sz="2000" dirty="0" smtClean="0">
                          <a:solidFill>
                            <a:srgbClr val="002060"/>
                          </a:solidFill>
                        </a:rPr>
                        <a:t>X</a:t>
                      </a:r>
                      <a:endParaRPr lang="en-US" sz="2000" dirty="0">
                        <a:solidFill>
                          <a:srgbClr val="002060"/>
                        </a:solidFill>
                      </a:endParaRPr>
                    </a:p>
                  </a:txBody>
                  <a:tcPr/>
                </a:tc>
                <a:tc>
                  <a:txBody>
                    <a:bodyPr/>
                    <a:lstStyle/>
                    <a:p>
                      <a:pPr algn="ctr"/>
                      <a:endParaRPr lang="en-US" sz="2000" dirty="0">
                        <a:solidFill>
                          <a:srgbClr val="002060"/>
                        </a:solidFill>
                      </a:endParaRPr>
                    </a:p>
                  </a:txBody>
                  <a:tcPr/>
                </a:tc>
              </a:tr>
            </a:tbl>
          </a:graphicData>
        </a:graphic>
      </p:graphicFrame>
      <p:sp>
        <p:nvSpPr>
          <p:cNvPr id="5" name="Title 1"/>
          <p:cNvSpPr txBox="1">
            <a:spLocks/>
          </p:cNvSpPr>
          <p:nvPr/>
        </p:nvSpPr>
        <p:spPr>
          <a:xfrm>
            <a:off x="659774" y="274638"/>
            <a:ext cx="8296972" cy="1143000"/>
          </a:xfrm>
          <a:prstGeom prst="rect">
            <a:avLst/>
          </a:prstGeom>
        </p:spPr>
        <p:txBody>
          <a:bodyP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dirty="0" smtClean="0">
                <a:solidFill>
                  <a:schemeClr val="bg1"/>
                </a:solidFill>
              </a:rPr>
              <a:t>High Availability and Disaster Recovery</a:t>
            </a:r>
            <a:br>
              <a:rPr lang="en-US" dirty="0" smtClean="0">
                <a:solidFill>
                  <a:schemeClr val="bg1"/>
                </a:solidFill>
              </a:rPr>
            </a:br>
            <a:r>
              <a:rPr lang="en-US" sz="2400" dirty="0" smtClean="0">
                <a:solidFill>
                  <a:schemeClr val="accent1"/>
                </a:solidFill>
              </a:rPr>
              <a:t>Data Tier – Database Support for Mirroring – Slide 1 of 2</a:t>
            </a:r>
            <a:endParaRPr lang="en-US" dirty="0" smtClean="0">
              <a:solidFill>
                <a:schemeClr val="accent1"/>
              </a:solidFill>
            </a:endParaRPr>
          </a:p>
        </p:txBody>
      </p:sp>
    </p:spTree>
    <p:extLst>
      <p:ext uri="{BB962C8B-B14F-4D97-AF65-F5344CB8AC3E}">
        <p14:creationId xmlns:p14="http://schemas.microsoft.com/office/powerpoint/2010/main" val="17968545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smtClean="0"/>
              <a:t>What we will cover</a:t>
            </a:r>
          </a:p>
        </p:txBody>
      </p:sp>
      <p:sp>
        <p:nvSpPr>
          <p:cNvPr id="4099" name="Rectangle 3"/>
          <p:cNvSpPr>
            <a:spLocks noGrp="1" noChangeArrowheads="1"/>
          </p:cNvSpPr>
          <p:nvPr>
            <p:ph type="body" idx="1"/>
          </p:nvPr>
        </p:nvSpPr>
        <p:spPr/>
        <p:txBody>
          <a:bodyPr>
            <a:normAutofit/>
          </a:bodyPr>
          <a:lstStyle/>
          <a:p>
            <a:pPr>
              <a:lnSpc>
                <a:spcPct val="80000"/>
              </a:lnSpc>
            </a:pPr>
            <a:r>
              <a:rPr lang="en-US" sz="2400" dirty="0"/>
              <a:t>Examine various </a:t>
            </a:r>
            <a:r>
              <a:rPr lang="en-US" sz="2400" dirty="0" smtClean="0"/>
              <a:t>SharePoint 2010 </a:t>
            </a:r>
            <a:r>
              <a:rPr lang="en-US" sz="2400" dirty="0"/>
              <a:t>farm architecture best </a:t>
            </a:r>
            <a:r>
              <a:rPr lang="en-US" sz="2400" dirty="0" err="1" smtClean="0"/>
              <a:t>practises</a:t>
            </a:r>
            <a:r>
              <a:rPr lang="en-US" sz="2400" dirty="0" smtClean="0"/>
              <a:t> </a:t>
            </a:r>
            <a:r>
              <a:rPr lang="en-US" sz="2400" dirty="0"/>
              <a:t>that have developed over the </a:t>
            </a:r>
            <a:r>
              <a:rPr lang="en-US" sz="2400" dirty="0" smtClean="0"/>
              <a:t>past year</a:t>
            </a:r>
            <a:endParaRPr lang="en-US" sz="2400" dirty="0"/>
          </a:p>
          <a:p>
            <a:pPr>
              <a:lnSpc>
                <a:spcPct val="80000"/>
              </a:lnSpc>
            </a:pPr>
            <a:r>
              <a:rPr lang="en-US" sz="2400" dirty="0"/>
              <a:t>Examine SharePoint Best Practice Farm Architecture</a:t>
            </a:r>
          </a:p>
          <a:p>
            <a:pPr>
              <a:lnSpc>
                <a:spcPct val="80000"/>
              </a:lnSpc>
            </a:pPr>
            <a:r>
              <a:rPr lang="en-US" sz="2400" dirty="0"/>
              <a:t>Understand SharePoint </a:t>
            </a:r>
            <a:r>
              <a:rPr lang="en-US" sz="2400" dirty="0" err="1" smtClean="0"/>
              <a:t>Virtualisation</a:t>
            </a:r>
            <a:r>
              <a:rPr lang="en-US" sz="2400" dirty="0" smtClean="0"/>
              <a:t> </a:t>
            </a:r>
            <a:r>
              <a:rPr lang="en-US" sz="2400" dirty="0"/>
              <a:t>Options</a:t>
            </a:r>
          </a:p>
          <a:p>
            <a:pPr>
              <a:lnSpc>
                <a:spcPct val="80000"/>
              </a:lnSpc>
            </a:pPr>
            <a:r>
              <a:rPr lang="en-US" sz="2400" dirty="0"/>
              <a:t>Explore SharePoint DR and HA strategies using Database </a:t>
            </a:r>
            <a:r>
              <a:rPr lang="en-US" sz="2400" dirty="0" smtClean="0"/>
              <a:t>Mirroring</a:t>
            </a:r>
          </a:p>
          <a:p>
            <a:pPr>
              <a:lnSpc>
                <a:spcPct val="80000"/>
              </a:lnSpc>
            </a:pPr>
            <a:r>
              <a:rPr lang="en-US" sz="2400" dirty="0" smtClean="0"/>
              <a:t>Explore other common best </a:t>
            </a:r>
            <a:r>
              <a:rPr lang="en-US" sz="2400" dirty="0" err="1" smtClean="0"/>
              <a:t>practises</a:t>
            </a:r>
            <a:r>
              <a:rPr lang="en-US" sz="2400" dirty="0" smtClean="0"/>
              <a:t> (RBS, SSL, NLB)</a:t>
            </a:r>
          </a:p>
          <a:p>
            <a:pPr>
              <a:lnSpc>
                <a:spcPct val="80000"/>
              </a:lnSpc>
            </a:pPr>
            <a:r>
              <a:rPr lang="en-US" sz="2400" dirty="0" smtClean="0"/>
              <a:t>Examine best practice security for SharePoint</a:t>
            </a:r>
            <a:endParaRPr lang="en-US" sz="2400" dirty="0"/>
          </a:p>
          <a:p>
            <a:pPr>
              <a:lnSpc>
                <a:spcPct val="80000"/>
              </a:lnSpc>
            </a:pPr>
            <a:r>
              <a:rPr lang="en-US" sz="2400" dirty="0" smtClean="0"/>
              <a:t>A </a:t>
            </a:r>
            <a:r>
              <a:rPr lang="en-US" sz="2400" dirty="0"/>
              <a:t>large amount of best </a:t>
            </a:r>
            <a:r>
              <a:rPr lang="en-US" sz="2400" dirty="0" err="1" smtClean="0"/>
              <a:t>practises</a:t>
            </a:r>
            <a:r>
              <a:rPr lang="en-US" sz="2400" dirty="0" smtClean="0"/>
              <a:t> </a:t>
            </a:r>
            <a:r>
              <a:rPr lang="en-US" sz="2400" dirty="0"/>
              <a:t>covered (i.e. Drinking through a fire </a:t>
            </a:r>
            <a:r>
              <a:rPr lang="en-US" sz="2400" dirty="0" smtClean="0"/>
              <a:t>hose,) goal is for </a:t>
            </a:r>
            <a:r>
              <a:rPr lang="en-US" sz="2400" dirty="0"/>
              <a:t>you </a:t>
            </a:r>
            <a:r>
              <a:rPr lang="en-US" sz="2400" dirty="0" smtClean="0"/>
              <a:t>to be able to </a:t>
            </a:r>
            <a:r>
              <a:rPr lang="en-US" sz="2400" dirty="0"/>
              <a:t>take away </a:t>
            </a:r>
            <a:r>
              <a:rPr lang="en-US" sz="2400" dirty="0" smtClean="0"/>
              <a:t>at least 2-3 </a:t>
            </a:r>
            <a:r>
              <a:rPr lang="en-US" sz="2400" dirty="0"/>
              <a:t>useful pieces of information that can be used in your environment</a:t>
            </a:r>
          </a:p>
          <a:p>
            <a:pPr eaLnBrk="1" hangingPunct="1">
              <a:lnSpc>
                <a:spcPct val="80000"/>
              </a:lnSpc>
            </a:pPr>
            <a:endParaRPr lang="en-US" sz="2400" dirty="0" smtClean="0"/>
          </a:p>
          <a:p>
            <a:pPr eaLnBrk="1" hangingPunct="1">
              <a:lnSpc>
                <a:spcPct val="80000"/>
              </a:lnSpc>
            </a:pPr>
            <a:endParaRPr lang="en-US" sz="2400" dirty="0" smtClean="0"/>
          </a:p>
          <a:p>
            <a:pPr eaLnBrk="1" hangingPunct="1">
              <a:lnSpc>
                <a:spcPct val="80000"/>
              </a:lnSpc>
            </a:pPr>
            <a:endParaRPr lang="en-US" sz="2400" dirty="0" smtClean="0"/>
          </a:p>
          <a:p>
            <a:pPr eaLnBrk="1" hangingPunct="1">
              <a:lnSpc>
                <a:spcPct val="80000"/>
              </a:lnSpc>
            </a:pPr>
            <a:endParaRPr lang="en-US" sz="2400" dirty="0" smtClean="0"/>
          </a:p>
          <a:p>
            <a:pPr eaLnBrk="1" hangingPunct="1">
              <a:lnSpc>
                <a:spcPct val="80000"/>
              </a:lnSpc>
            </a:pPr>
            <a:endParaRPr lang="en-US" sz="2400" dirty="0" smtClean="0"/>
          </a:p>
          <a:p>
            <a:pPr lvl="1" eaLnBrk="1" hangingPunct="1">
              <a:lnSpc>
                <a:spcPct val="80000"/>
              </a:lnSpc>
            </a:pPr>
            <a:endParaRPr lang="en-US" sz="2000" dirty="0" smtClean="0"/>
          </a:p>
          <a:p>
            <a:pPr eaLnBrk="1" hangingPunct="1">
              <a:lnSpc>
                <a:spcPct val="80000"/>
              </a:lnSpc>
            </a:pPr>
            <a:endParaRPr lang="en-US" sz="2400" dirty="0" smtClean="0"/>
          </a:p>
          <a:p>
            <a:pPr eaLnBrk="1" hangingPunct="1">
              <a:lnSpc>
                <a:spcPct val="80000"/>
              </a:lnSpc>
            </a:pPr>
            <a:endParaRPr lang="en-US" sz="2400" dirty="0" smtClean="0"/>
          </a:p>
          <a:p>
            <a:pPr eaLnBrk="1" hangingPunct="1">
              <a:lnSpc>
                <a:spcPct val="80000"/>
              </a:lnSpc>
            </a:pPr>
            <a:endParaRPr lang="en-US" sz="2400" dirty="0" smtClean="0"/>
          </a:p>
          <a:p>
            <a:pPr eaLnBrk="1" hangingPunct="1">
              <a:lnSpc>
                <a:spcPct val="80000"/>
              </a:lnSpc>
            </a:pPr>
            <a:endParaRPr lang="en-US" sz="2400" dirty="0" smtClean="0"/>
          </a:p>
          <a:p>
            <a:pPr eaLnBrk="1" hangingPunct="1">
              <a:lnSpc>
                <a:spcPct val="80000"/>
              </a:lnSpc>
            </a:pPr>
            <a:endParaRPr lang="en-US" sz="2400" dirty="0" smtClean="0"/>
          </a:p>
          <a:p>
            <a:pPr eaLnBrk="1" hangingPunct="1">
              <a:lnSpc>
                <a:spcPct val="80000"/>
              </a:lnSpc>
            </a:pPr>
            <a:endParaRPr lang="en-US" sz="2400" dirty="0" smtClean="0"/>
          </a:p>
          <a:p>
            <a:pPr eaLnBrk="1" hangingPunct="1">
              <a:lnSpc>
                <a:spcPct val="80000"/>
              </a:lnSpc>
            </a:pPr>
            <a:endParaRPr lang="en-US" sz="2400" dirty="0" smtClean="0"/>
          </a:p>
          <a:p>
            <a:pPr eaLnBrk="1" hangingPunct="1">
              <a:lnSpc>
                <a:spcPct val="80000"/>
              </a:lnSpc>
            </a:pPr>
            <a:endParaRPr lang="en-US" sz="2400" dirty="0" smtClean="0"/>
          </a:p>
        </p:txBody>
      </p:sp>
    </p:spTree>
    <p:extLst>
      <p:ext uri="{BB962C8B-B14F-4D97-AF65-F5344CB8AC3E}">
        <p14:creationId xmlns:p14="http://schemas.microsoft.com/office/powerpoint/2010/main" val="352782799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1174778073"/>
              </p:ext>
            </p:extLst>
          </p:nvPr>
        </p:nvGraphicFramePr>
        <p:xfrm>
          <a:off x="827584" y="1484785"/>
          <a:ext cx="8011616" cy="4785360"/>
        </p:xfrm>
        <a:graphic>
          <a:graphicData uri="http://schemas.openxmlformats.org/drawingml/2006/table">
            <a:tbl>
              <a:tblPr firstRow="1" bandRow="1">
                <a:tableStyleId>{5C22544A-7EE6-4342-B048-85BDC9FD1C3A}</a:tableStyleId>
              </a:tblPr>
              <a:tblGrid>
                <a:gridCol w="5005228"/>
                <a:gridCol w="1468236"/>
                <a:gridCol w="1538152"/>
              </a:tblGrid>
              <a:tr h="666936">
                <a:tc>
                  <a:txBody>
                    <a:bodyPr/>
                    <a:lstStyle/>
                    <a:p>
                      <a:endParaRPr lang="en-US" sz="1600" dirty="0">
                        <a:solidFill>
                          <a:srgbClr val="002060"/>
                        </a:solidFill>
                      </a:endParaRPr>
                    </a:p>
                  </a:txBody>
                  <a:tcPr/>
                </a:tc>
                <a:tc>
                  <a:txBody>
                    <a:bodyPr/>
                    <a:lstStyle/>
                    <a:p>
                      <a:r>
                        <a:rPr lang="en-US" sz="1600" dirty="0" smtClean="0">
                          <a:solidFill>
                            <a:srgbClr val="002060"/>
                          </a:solidFill>
                        </a:rPr>
                        <a:t>Synchronous</a:t>
                      </a:r>
                      <a:r>
                        <a:rPr lang="en-US" sz="1600" baseline="0" dirty="0" smtClean="0">
                          <a:solidFill>
                            <a:srgbClr val="002060"/>
                          </a:solidFill>
                        </a:rPr>
                        <a:t> Mirror Support</a:t>
                      </a:r>
                      <a:endParaRPr lang="en-US" sz="1600" dirty="0">
                        <a:solidFill>
                          <a:srgbClr val="002060"/>
                        </a:solidFill>
                      </a:endParaRPr>
                    </a:p>
                  </a:txBody>
                  <a:tcPr/>
                </a:tc>
                <a:tc>
                  <a:txBody>
                    <a:bodyPr/>
                    <a:lstStyle/>
                    <a:p>
                      <a:r>
                        <a:rPr lang="en-US" sz="1600" dirty="0" smtClean="0">
                          <a:solidFill>
                            <a:srgbClr val="002060"/>
                          </a:solidFill>
                        </a:rPr>
                        <a:t>Asynchronous Mirror   Support</a:t>
                      </a:r>
                      <a:endParaRPr lang="en-US" sz="1600" dirty="0">
                        <a:solidFill>
                          <a:srgbClr val="002060"/>
                        </a:solidFill>
                      </a:endParaRPr>
                    </a:p>
                  </a:txBody>
                  <a:tcPr/>
                </a:tc>
              </a:tr>
              <a:tr h="333468">
                <a:tc>
                  <a:txBody>
                    <a:bodyPr/>
                    <a:lstStyle/>
                    <a:p>
                      <a:r>
                        <a:rPr lang="en-US" sz="1600" dirty="0" smtClean="0">
                          <a:solidFill>
                            <a:srgbClr val="002060"/>
                          </a:solidFill>
                        </a:rPr>
                        <a:t>User Profile - Profile</a:t>
                      </a:r>
                      <a:endParaRPr lang="en-US" sz="1600" dirty="0">
                        <a:solidFill>
                          <a:srgbClr val="002060"/>
                        </a:solidFill>
                      </a:endParaRPr>
                    </a:p>
                  </a:txBody>
                  <a:tcPr/>
                </a:tc>
                <a:tc>
                  <a:txBody>
                    <a:bodyPr/>
                    <a:lstStyle/>
                    <a:p>
                      <a:pPr algn="ctr"/>
                      <a:r>
                        <a:rPr lang="en-US" sz="2000" dirty="0" smtClean="0">
                          <a:solidFill>
                            <a:srgbClr val="002060"/>
                          </a:solidFill>
                        </a:rPr>
                        <a:t>X</a:t>
                      </a:r>
                      <a:endParaRPr lang="en-US" sz="2000" dirty="0">
                        <a:solidFill>
                          <a:srgbClr val="002060"/>
                        </a:solidFill>
                      </a:endParaRPr>
                    </a:p>
                  </a:txBody>
                  <a:tcPr/>
                </a:tc>
                <a:tc>
                  <a:txBody>
                    <a:bodyPr/>
                    <a:lstStyle/>
                    <a:p>
                      <a:pPr algn="ctr"/>
                      <a:endParaRPr lang="en-US" sz="2000">
                        <a:solidFill>
                          <a:srgbClr val="002060"/>
                        </a:solidFill>
                      </a:endParaRPr>
                    </a:p>
                  </a:txBody>
                  <a:tcPr/>
                </a:tc>
              </a:tr>
              <a:tr h="333468">
                <a:tc>
                  <a:txBody>
                    <a:bodyPr/>
                    <a:lstStyle/>
                    <a:p>
                      <a:r>
                        <a:rPr lang="en-US" sz="1600" dirty="0" smtClean="0">
                          <a:solidFill>
                            <a:srgbClr val="002060"/>
                          </a:solidFill>
                        </a:rPr>
                        <a:t>User Profile</a:t>
                      </a:r>
                      <a:r>
                        <a:rPr lang="en-US" sz="1600" baseline="0" dirty="0" smtClean="0">
                          <a:solidFill>
                            <a:srgbClr val="002060"/>
                          </a:solidFill>
                        </a:rPr>
                        <a:t> - </a:t>
                      </a:r>
                      <a:r>
                        <a:rPr lang="en-US" sz="1600" baseline="0" dirty="0" err="1" smtClean="0">
                          <a:solidFill>
                            <a:srgbClr val="002060"/>
                          </a:solidFill>
                        </a:rPr>
                        <a:t>Synchronisation</a:t>
                      </a:r>
                      <a:endParaRPr lang="en-US" sz="160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dirty="0" smtClean="0">
                        <a:solidFill>
                          <a:srgbClr val="002060"/>
                        </a:solidFill>
                      </a:endParaRPr>
                    </a:p>
                  </a:txBody>
                  <a:tcPr/>
                </a:tc>
                <a:tc>
                  <a:txBody>
                    <a:bodyPr/>
                    <a:lstStyle/>
                    <a:p>
                      <a:pPr algn="ctr"/>
                      <a:endParaRPr lang="en-US" sz="2000">
                        <a:solidFill>
                          <a:srgbClr val="002060"/>
                        </a:solidFill>
                      </a:endParaRPr>
                    </a:p>
                  </a:txBody>
                  <a:tcPr/>
                </a:tc>
              </a:tr>
              <a:tr h="333468">
                <a:tc>
                  <a:txBody>
                    <a:bodyPr/>
                    <a:lstStyle/>
                    <a:p>
                      <a:r>
                        <a:rPr lang="en-US" sz="1600" dirty="0" smtClean="0">
                          <a:solidFill>
                            <a:srgbClr val="002060"/>
                          </a:solidFill>
                        </a:rPr>
                        <a:t>User Profile – Social Tagging</a:t>
                      </a:r>
                      <a:endParaRPr lang="en-US" sz="160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dirty="0" smtClean="0">
                        <a:solidFill>
                          <a:srgbClr val="002060"/>
                        </a:solidFill>
                      </a:endParaRPr>
                    </a:p>
                  </a:txBody>
                  <a:tcPr/>
                </a:tc>
                <a:tc>
                  <a:txBody>
                    <a:bodyPr/>
                    <a:lstStyle/>
                    <a:p>
                      <a:pPr algn="ctr"/>
                      <a:endParaRPr lang="en-US" sz="2000" dirty="0">
                        <a:solidFill>
                          <a:srgbClr val="002060"/>
                        </a:solidFill>
                      </a:endParaRPr>
                    </a:p>
                  </a:txBody>
                  <a:tcPr/>
                </a:tc>
              </a:tr>
              <a:tr h="333468">
                <a:tc>
                  <a:txBody>
                    <a:bodyPr/>
                    <a:lstStyle/>
                    <a:p>
                      <a:r>
                        <a:rPr lang="en-US" sz="1600" dirty="0" smtClean="0">
                          <a:solidFill>
                            <a:srgbClr val="002060"/>
                          </a:solidFill>
                        </a:rPr>
                        <a:t>Web Analytics</a:t>
                      </a:r>
                      <a:r>
                        <a:rPr lang="en-US" sz="1600" baseline="0" dirty="0" smtClean="0">
                          <a:solidFill>
                            <a:srgbClr val="002060"/>
                          </a:solidFill>
                        </a:rPr>
                        <a:t> - Staging</a:t>
                      </a:r>
                      <a:endParaRPr lang="en-US" sz="160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dirty="0" smtClean="0">
                        <a:solidFill>
                          <a:srgbClr val="002060"/>
                        </a:solidFill>
                      </a:endParaRPr>
                    </a:p>
                  </a:txBody>
                  <a:tcPr/>
                </a:tc>
                <a:tc>
                  <a:txBody>
                    <a:bodyPr/>
                    <a:lstStyle/>
                    <a:p>
                      <a:pPr algn="ctr"/>
                      <a:endParaRPr lang="en-US" sz="2000" dirty="0">
                        <a:solidFill>
                          <a:srgbClr val="002060"/>
                        </a:solidFill>
                      </a:endParaRPr>
                    </a:p>
                  </a:txBody>
                  <a:tcPr/>
                </a:tc>
              </a:tr>
              <a:tr h="333468">
                <a:tc>
                  <a:txBody>
                    <a:bodyPr/>
                    <a:lstStyle/>
                    <a:p>
                      <a:r>
                        <a:rPr lang="en-US" sz="1600" dirty="0" smtClean="0">
                          <a:solidFill>
                            <a:srgbClr val="002060"/>
                          </a:solidFill>
                        </a:rPr>
                        <a:t>Web Analytics - Reporting</a:t>
                      </a:r>
                      <a:endParaRPr lang="en-US" sz="160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solidFill>
                            <a:srgbClr val="002060"/>
                          </a:solidFill>
                        </a:rPr>
                        <a:t>X</a:t>
                      </a:r>
                    </a:p>
                  </a:txBody>
                  <a:tcPr/>
                </a:tc>
                <a:tc>
                  <a:txBody>
                    <a:bodyPr/>
                    <a:lstStyle/>
                    <a:p>
                      <a:pPr algn="ctr"/>
                      <a:endParaRPr lang="en-US" sz="2000" dirty="0">
                        <a:solidFill>
                          <a:srgbClr val="002060"/>
                        </a:solidFill>
                      </a:endParaRPr>
                    </a:p>
                  </a:txBody>
                  <a:tcPr/>
                </a:tc>
              </a:tr>
              <a:tr h="333468">
                <a:tc>
                  <a:txBody>
                    <a:bodyPr/>
                    <a:lstStyle/>
                    <a:p>
                      <a:r>
                        <a:rPr lang="en-US" sz="1600" dirty="0" smtClean="0">
                          <a:solidFill>
                            <a:srgbClr val="002060"/>
                          </a:solidFill>
                        </a:rPr>
                        <a:t>Secure Store</a:t>
                      </a:r>
                      <a:endParaRPr lang="en-US" sz="160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solidFill>
                            <a:srgbClr val="002060"/>
                          </a:solidFill>
                        </a:rPr>
                        <a:t>X</a:t>
                      </a:r>
                    </a:p>
                  </a:txBody>
                  <a:tcPr/>
                </a:tc>
                <a:tc>
                  <a:txBody>
                    <a:bodyPr/>
                    <a:lstStyle/>
                    <a:p>
                      <a:pPr algn="ctr"/>
                      <a:r>
                        <a:rPr lang="en-US" sz="2000" dirty="0" smtClean="0">
                          <a:solidFill>
                            <a:srgbClr val="002060"/>
                          </a:solidFill>
                        </a:rPr>
                        <a:t>X</a:t>
                      </a:r>
                      <a:endParaRPr lang="en-US" sz="2000" dirty="0">
                        <a:solidFill>
                          <a:srgbClr val="002060"/>
                        </a:solidFill>
                      </a:endParaRPr>
                    </a:p>
                  </a:txBody>
                  <a:tcPr/>
                </a:tc>
              </a:tr>
              <a:tr h="333468">
                <a:tc>
                  <a:txBody>
                    <a:bodyPr/>
                    <a:lstStyle/>
                    <a:p>
                      <a:r>
                        <a:rPr lang="en-US" sz="1600" dirty="0" smtClean="0">
                          <a:solidFill>
                            <a:srgbClr val="002060"/>
                          </a:solidFill>
                        </a:rPr>
                        <a:t>Stage</a:t>
                      </a:r>
                      <a:endParaRPr lang="en-US" sz="160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solidFill>
                            <a:srgbClr val="002060"/>
                          </a:solidFill>
                        </a:rPr>
                        <a:t>X</a:t>
                      </a:r>
                    </a:p>
                  </a:txBody>
                  <a:tcPr/>
                </a:tc>
                <a:tc>
                  <a:txBody>
                    <a:bodyPr/>
                    <a:lstStyle/>
                    <a:p>
                      <a:pPr algn="ctr"/>
                      <a:endParaRPr lang="en-US" sz="2000" dirty="0">
                        <a:solidFill>
                          <a:srgbClr val="002060"/>
                        </a:solidFill>
                      </a:endParaRPr>
                    </a:p>
                  </a:txBody>
                  <a:tcPr/>
                </a:tc>
              </a:tr>
              <a:tr h="333468">
                <a:tc>
                  <a:txBody>
                    <a:bodyPr/>
                    <a:lstStyle/>
                    <a:p>
                      <a:r>
                        <a:rPr lang="en-US" sz="1600" dirty="0" smtClean="0">
                          <a:solidFill>
                            <a:srgbClr val="002060"/>
                          </a:solidFill>
                        </a:rPr>
                        <a:t>Managed Metadata</a:t>
                      </a:r>
                      <a:endParaRPr lang="en-US" sz="1600" dirty="0">
                        <a:solidFill>
                          <a:srgbClr val="00206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solidFill>
                            <a:srgbClr val="002060"/>
                          </a:solidFill>
                        </a:rPr>
                        <a:t>X</a:t>
                      </a:r>
                    </a:p>
                  </a:txBody>
                  <a:tcPr/>
                </a:tc>
                <a:tc>
                  <a:txBody>
                    <a:bodyPr/>
                    <a:lstStyle/>
                    <a:p>
                      <a:pPr algn="ctr"/>
                      <a:endParaRPr lang="en-US" sz="2000" dirty="0">
                        <a:solidFill>
                          <a:srgbClr val="002060"/>
                        </a:solidFill>
                      </a:endParaRPr>
                    </a:p>
                  </a:txBody>
                  <a:tcPr/>
                </a:tc>
              </a:tr>
              <a:tr h="333468">
                <a:tc>
                  <a:txBody>
                    <a:bodyPr/>
                    <a:lstStyle/>
                    <a:p>
                      <a:r>
                        <a:rPr lang="en-US" sz="1600" dirty="0" smtClean="0">
                          <a:solidFill>
                            <a:srgbClr val="002060"/>
                          </a:solidFill>
                        </a:rPr>
                        <a:t>Word Automation Services</a:t>
                      </a:r>
                      <a:endParaRPr lang="en-US" sz="1600" dirty="0">
                        <a:solidFill>
                          <a:srgbClr val="002060"/>
                        </a:solidFill>
                      </a:endParaRPr>
                    </a:p>
                  </a:txBody>
                  <a:tcPr/>
                </a:tc>
                <a:tc>
                  <a:txBody>
                    <a:bodyPr/>
                    <a:lstStyle/>
                    <a:p>
                      <a:pPr algn="ctr"/>
                      <a:r>
                        <a:rPr lang="en-US" sz="2000" dirty="0" smtClean="0">
                          <a:solidFill>
                            <a:srgbClr val="002060"/>
                          </a:solidFill>
                        </a:rPr>
                        <a:t>X</a:t>
                      </a:r>
                      <a:endParaRPr lang="en-US" sz="2000" dirty="0">
                        <a:solidFill>
                          <a:srgbClr val="002060"/>
                        </a:solidFill>
                      </a:endParaRPr>
                    </a:p>
                  </a:txBody>
                  <a:tcPr/>
                </a:tc>
                <a:tc>
                  <a:txBody>
                    <a:bodyPr/>
                    <a:lstStyle/>
                    <a:p>
                      <a:pPr algn="ctr"/>
                      <a:endParaRPr lang="en-US" sz="2000" dirty="0">
                        <a:solidFill>
                          <a:srgbClr val="002060"/>
                        </a:solidFill>
                      </a:endParaRPr>
                    </a:p>
                  </a:txBody>
                  <a:tcPr/>
                </a:tc>
              </a:tr>
              <a:tr h="333468">
                <a:tc>
                  <a:txBody>
                    <a:bodyPr/>
                    <a:lstStyle/>
                    <a:p>
                      <a:r>
                        <a:rPr lang="en-US" sz="1600" dirty="0" smtClean="0">
                          <a:solidFill>
                            <a:srgbClr val="002060"/>
                          </a:solidFill>
                        </a:rPr>
                        <a:t>PerformancePoint</a:t>
                      </a:r>
                      <a:endParaRPr lang="en-US" sz="1600" dirty="0">
                        <a:solidFill>
                          <a:srgbClr val="002060"/>
                        </a:solidFill>
                      </a:endParaRPr>
                    </a:p>
                  </a:txBody>
                  <a:tcPr/>
                </a:tc>
                <a:tc>
                  <a:txBody>
                    <a:bodyPr/>
                    <a:lstStyle/>
                    <a:p>
                      <a:pPr algn="ctr"/>
                      <a:r>
                        <a:rPr lang="en-US" sz="2000" dirty="0" smtClean="0">
                          <a:solidFill>
                            <a:srgbClr val="002060"/>
                          </a:solidFill>
                        </a:rPr>
                        <a:t>X</a:t>
                      </a:r>
                      <a:endParaRPr lang="en-US" sz="2000" dirty="0">
                        <a:solidFill>
                          <a:srgbClr val="002060"/>
                        </a:solidFill>
                      </a:endParaRPr>
                    </a:p>
                  </a:txBody>
                  <a:tcPr/>
                </a:tc>
                <a:tc>
                  <a:txBody>
                    <a:bodyPr/>
                    <a:lstStyle/>
                    <a:p>
                      <a:pPr algn="ctr"/>
                      <a:endParaRPr lang="en-US" sz="2000" dirty="0">
                        <a:solidFill>
                          <a:srgbClr val="002060"/>
                        </a:solidFill>
                      </a:endParaRPr>
                    </a:p>
                  </a:txBody>
                  <a:tcPr/>
                </a:tc>
              </a:tr>
            </a:tbl>
          </a:graphicData>
        </a:graphic>
      </p:graphicFrame>
      <p:sp>
        <p:nvSpPr>
          <p:cNvPr id="5" name="Title 1"/>
          <p:cNvSpPr txBox="1">
            <a:spLocks/>
          </p:cNvSpPr>
          <p:nvPr/>
        </p:nvSpPr>
        <p:spPr>
          <a:xfrm>
            <a:off x="659774" y="274638"/>
            <a:ext cx="8296972" cy="1143000"/>
          </a:xfrm>
          <a:prstGeom prst="rect">
            <a:avLst/>
          </a:prstGeom>
        </p:spPr>
        <p:txBody>
          <a:bodyP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dirty="0" smtClean="0">
                <a:solidFill>
                  <a:schemeClr val="bg1"/>
                </a:solidFill>
              </a:rPr>
              <a:t>High Availability and Disaster Recovery</a:t>
            </a:r>
            <a:r>
              <a:rPr lang="en-US" dirty="0" smtClean="0"/>
              <a:t/>
            </a:r>
            <a:br>
              <a:rPr lang="en-US" dirty="0" smtClean="0"/>
            </a:br>
            <a:r>
              <a:rPr lang="en-US" sz="2400" dirty="0" smtClean="0">
                <a:solidFill>
                  <a:schemeClr val="accent1"/>
                </a:solidFill>
              </a:rPr>
              <a:t>Data Tier – Database Support for Mirroring – Slide </a:t>
            </a:r>
            <a:r>
              <a:rPr lang="en-US" sz="2400" dirty="0">
                <a:solidFill>
                  <a:schemeClr val="accent1"/>
                </a:solidFill>
              </a:rPr>
              <a:t>2</a:t>
            </a:r>
            <a:r>
              <a:rPr lang="en-US" sz="2400" dirty="0" smtClean="0">
                <a:solidFill>
                  <a:schemeClr val="accent1"/>
                </a:solidFill>
              </a:rPr>
              <a:t> of 2</a:t>
            </a:r>
            <a:endParaRPr lang="en-US" dirty="0" smtClean="0">
              <a:solidFill>
                <a:schemeClr val="accent1"/>
              </a:solidFill>
            </a:endParaRPr>
          </a:p>
        </p:txBody>
      </p:sp>
    </p:spTree>
    <p:extLst>
      <p:ext uri="{BB962C8B-B14F-4D97-AF65-F5344CB8AC3E}">
        <p14:creationId xmlns:p14="http://schemas.microsoft.com/office/powerpoint/2010/main" val="259369762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899592" y="1398956"/>
            <a:ext cx="7056784" cy="545904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C:\Data\Speaking\Diagrams\SQL-Cluster-TwoNodes.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199" y="1524000"/>
            <a:ext cx="5821455" cy="50292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a:spLocks noGrp="1"/>
          </p:cNvSpPr>
          <p:nvPr>
            <p:ph type="title"/>
          </p:nvPr>
        </p:nvSpPr>
        <p:spPr>
          <a:xfrm>
            <a:off x="659774" y="274638"/>
            <a:ext cx="8296972" cy="1143000"/>
          </a:xfrm>
        </p:spPr>
        <p:txBody>
          <a:bodyPr>
            <a:normAutofit fontScale="90000"/>
          </a:bodyPr>
          <a:lstStyle/>
          <a:p>
            <a:pPr>
              <a:defRPr/>
            </a:pPr>
            <a:r>
              <a:rPr lang="en-US" dirty="0" smtClean="0">
                <a:solidFill>
                  <a:schemeClr val="bg1"/>
                </a:solidFill>
              </a:rPr>
              <a:t>High Availability and Disaster Recovery</a:t>
            </a:r>
            <a:br>
              <a:rPr lang="en-US" dirty="0" smtClean="0">
                <a:solidFill>
                  <a:schemeClr val="bg1"/>
                </a:solidFill>
              </a:rPr>
            </a:br>
            <a:r>
              <a:rPr lang="en-US" sz="2400" dirty="0" smtClean="0">
                <a:solidFill>
                  <a:schemeClr val="accent1"/>
                </a:solidFill>
              </a:rPr>
              <a:t>Two Node/Two Instance Cluster – Take Advantage of both servers</a:t>
            </a:r>
            <a:endParaRPr lang="en-US" dirty="0" smtClean="0">
              <a:solidFill>
                <a:schemeClr val="accent1"/>
              </a:solidFill>
            </a:endParaRPr>
          </a:p>
        </p:txBody>
      </p:sp>
    </p:spTree>
    <p:extLst>
      <p:ext uri="{BB962C8B-B14F-4D97-AF65-F5344CB8AC3E}">
        <p14:creationId xmlns:p14="http://schemas.microsoft.com/office/powerpoint/2010/main" val="13152333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5292080" y="1772816"/>
            <a:ext cx="3851920" cy="468052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94" name="Title 1"/>
          <p:cNvSpPr>
            <a:spLocks noGrp="1"/>
          </p:cNvSpPr>
          <p:nvPr>
            <p:ph type="title"/>
          </p:nvPr>
        </p:nvSpPr>
        <p:spPr>
          <a:xfrm>
            <a:off x="659774" y="274638"/>
            <a:ext cx="8296972" cy="1143000"/>
          </a:xfrm>
        </p:spPr>
        <p:txBody>
          <a:bodyPr>
            <a:normAutofit/>
          </a:bodyPr>
          <a:lstStyle/>
          <a:p>
            <a:pPr>
              <a:defRPr/>
            </a:pPr>
            <a:r>
              <a:rPr lang="en-US" dirty="0" smtClean="0">
                <a:solidFill>
                  <a:schemeClr val="bg1"/>
                </a:solidFill>
              </a:rPr>
              <a:t>High Availability and Disaster Recovery</a:t>
            </a:r>
            <a:r>
              <a:rPr lang="en-US" dirty="0" smtClean="0"/>
              <a:t/>
            </a:r>
            <a:br>
              <a:rPr lang="en-US" dirty="0" smtClean="0"/>
            </a:br>
            <a:r>
              <a:rPr lang="en-US" sz="2400" dirty="0" smtClean="0">
                <a:solidFill>
                  <a:schemeClr val="accent1"/>
                </a:solidFill>
              </a:rPr>
              <a:t>Network Load Balancing</a:t>
            </a:r>
            <a:endParaRPr lang="en-US" dirty="0" smtClean="0">
              <a:solidFill>
                <a:schemeClr val="accent1"/>
              </a:solidFill>
            </a:endParaRPr>
          </a:p>
        </p:txBody>
      </p:sp>
      <p:sp>
        <p:nvSpPr>
          <p:cNvPr id="8195" name="Content Placeholder 2"/>
          <p:cNvSpPr>
            <a:spLocks noGrp="1"/>
          </p:cNvSpPr>
          <p:nvPr>
            <p:ph idx="1"/>
          </p:nvPr>
        </p:nvSpPr>
        <p:spPr>
          <a:xfrm>
            <a:off x="467544" y="1844824"/>
            <a:ext cx="4824536" cy="4752527"/>
          </a:xfrm>
        </p:spPr>
        <p:txBody>
          <a:bodyPr>
            <a:normAutofit fontScale="62500" lnSpcReduction="20000"/>
          </a:bodyPr>
          <a:lstStyle/>
          <a:p>
            <a:pPr>
              <a:defRPr/>
            </a:pPr>
            <a:r>
              <a:rPr lang="en-US" sz="2800" dirty="0" smtClean="0"/>
              <a:t>Hardware Based Load Balancing (F5, Cisco, Citrix </a:t>
            </a:r>
            <a:r>
              <a:rPr lang="en-US" sz="2800" dirty="0" err="1" smtClean="0"/>
              <a:t>NetScaler</a:t>
            </a:r>
            <a:r>
              <a:rPr lang="en-US" sz="2800" dirty="0" smtClean="0"/>
              <a:t> – Best performance and scalability</a:t>
            </a:r>
          </a:p>
          <a:p>
            <a:pPr>
              <a:defRPr/>
            </a:pPr>
            <a:r>
              <a:rPr lang="en-US" sz="2800" dirty="0" smtClean="0"/>
              <a:t>Software Windows Network Load Balancing fully supported by MS, but requires Layer 2 VLAN (all packets must reach all hosts.)  Layer 3 Switches must be configured to allow Layer 2 to the specific VLAN.</a:t>
            </a:r>
          </a:p>
          <a:p>
            <a:pPr>
              <a:defRPr/>
            </a:pPr>
            <a:r>
              <a:rPr lang="en-US" sz="2800" dirty="0" smtClean="0"/>
              <a:t>If using Unicast, use two NICs on the server, one for communications between nodes.</a:t>
            </a:r>
          </a:p>
          <a:p>
            <a:pPr>
              <a:defRPr/>
            </a:pPr>
            <a:r>
              <a:rPr lang="en-US" sz="2800" dirty="0" smtClean="0"/>
              <a:t>If using Multicast, be sure to configure routers appropriately</a:t>
            </a:r>
          </a:p>
          <a:p>
            <a:pPr>
              <a:defRPr/>
            </a:pPr>
            <a:r>
              <a:rPr lang="en-US" sz="2800" dirty="0" smtClean="0"/>
              <a:t>Set Affinity to Single (Sticky Sessions)</a:t>
            </a:r>
          </a:p>
          <a:p>
            <a:pPr>
              <a:defRPr/>
            </a:pPr>
            <a:r>
              <a:rPr lang="en-US" sz="2800" dirty="0" smtClean="0"/>
              <a:t>If using VMware, note fix to NLB RARP issue (</a:t>
            </a:r>
            <a:r>
              <a:rPr lang="en-US" sz="2800" dirty="0" smtClean="0">
                <a:hlinkClick r:id="rId2"/>
              </a:rPr>
              <a:t>http://tinyurl.com/vmwarenlbfix</a:t>
            </a:r>
            <a:r>
              <a:rPr lang="en-US" sz="2800" dirty="0" smtClean="0"/>
              <a:t>)</a:t>
            </a:r>
          </a:p>
          <a:p>
            <a:pPr lvl="1">
              <a:defRPr/>
            </a:pPr>
            <a:endParaRPr lang="en-US" sz="2400" dirty="0" smtClean="0"/>
          </a:p>
          <a:p>
            <a:pPr>
              <a:defRPr/>
            </a:pPr>
            <a:endParaRPr lang="en-US" sz="2800" dirty="0" smtClean="0"/>
          </a:p>
        </p:txBody>
      </p:sp>
      <p:pic>
        <p:nvPicPr>
          <p:cNvPr id="4" name="Picture 2" descr="C:\Data\Speaking\Diagrams\NLB.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1988840"/>
            <a:ext cx="3448642" cy="4115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942095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1"/>
          </p:nvPr>
        </p:nvSpPr>
        <p:spPr>
          <a:xfrm>
            <a:off x="457200" y="1600200"/>
            <a:ext cx="7772400" cy="4525963"/>
          </a:xfrm>
        </p:spPr>
        <p:txBody>
          <a:bodyPr>
            <a:normAutofit fontScale="85000" lnSpcReduction="10000"/>
          </a:bodyPr>
          <a:lstStyle/>
          <a:p>
            <a:pPr>
              <a:defRPr/>
            </a:pPr>
            <a:r>
              <a:rPr lang="en-US" sz="2800" dirty="0" smtClean="0"/>
              <a:t>Best Practice – Create Multiple Web Apps with Load-balanced VIPs (Sample below)</a:t>
            </a:r>
          </a:p>
          <a:p>
            <a:pPr lvl="1">
              <a:defRPr/>
            </a:pPr>
            <a:r>
              <a:rPr lang="en-US" sz="2400" dirty="0" smtClean="0"/>
              <a:t>Web Role Servers</a:t>
            </a:r>
          </a:p>
          <a:p>
            <a:pPr lvl="2">
              <a:defRPr/>
            </a:pPr>
            <a:r>
              <a:rPr lang="en-US" sz="2200" dirty="0" smtClean="0"/>
              <a:t>sp1.companyabc.com (10.0.0.101) – </a:t>
            </a:r>
            <a:r>
              <a:rPr lang="en-US" sz="2200" i="1" dirty="0" smtClean="0"/>
              <a:t>Web Role Server #1</a:t>
            </a:r>
          </a:p>
          <a:p>
            <a:pPr lvl="2">
              <a:defRPr/>
            </a:pPr>
            <a:r>
              <a:rPr lang="en-US" sz="2200" dirty="0" smtClean="0"/>
              <a:t>sp2.companyabc.com  (10.0.0.102) – </a:t>
            </a:r>
            <a:r>
              <a:rPr lang="en-US" sz="2200" i="1" dirty="0" smtClean="0"/>
              <a:t>Web Role Server #2</a:t>
            </a:r>
          </a:p>
          <a:p>
            <a:pPr lvl="1">
              <a:defRPr/>
            </a:pPr>
            <a:r>
              <a:rPr lang="en-US" sz="2400" dirty="0" smtClean="0"/>
              <a:t>Clustered VIPs shared between SP1 and SP2 (Create A records in DNS)</a:t>
            </a:r>
          </a:p>
          <a:p>
            <a:pPr lvl="2">
              <a:defRPr/>
            </a:pPr>
            <a:r>
              <a:rPr lang="en-US" sz="2200" dirty="0" smtClean="0"/>
              <a:t>spnlb.companyabc.com (10.0.0.103) - </a:t>
            </a:r>
            <a:r>
              <a:rPr lang="en-US" sz="2200" i="1" dirty="0" smtClean="0"/>
              <a:t>Cluster</a:t>
            </a:r>
          </a:p>
          <a:p>
            <a:pPr lvl="2">
              <a:defRPr/>
            </a:pPr>
            <a:r>
              <a:rPr lang="en-US" sz="2200" dirty="0" smtClean="0"/>
              <a:t>spca.companyabc.com (10.0.0.104) – </a:t>
            </a:r>
            <a:r>
              <a:rPr lang="en-US" sz="2200" i="1" dirty="0" smtClean="0"/>
              <a:t>SP Central Admin</a:t>
            </a:r>
          </a:p>
          <a:p>
            <a:pPr lvl="2">
              <a:defRPr/>
            </a:pPr>
            <a:r>
              <a:rPr lang="en-US" sz="2200" dirty="0" smtClean="0"/>
              <a:t>spsmtp.companyabc.com (10.0.0.105) – </a:t>
            </a:r>
            <a:r>
              <a:rPr lang="en-US" sz="2200" i="1" dirty="0" smtClean="0"/>
              <a:t>Inbound Email VIP</a:t>
            </a:r>
          </a:p>
          <a:p>
            <a:pPr lvl="2">
              <a:defRPr/>
            </a:pPr>
            <a:r>
              <a:rPr lang="en-US" sz="2200" dirty="0" smtClean="0"/>
              <a:t>home.companyabc.com (10.0.0.106) – </a:t>
            </a:r>
            <a:r>
              <a:rPr lang="en-US" sz="2200" i="1" dirty="0" smtClean="0"/>
              <a:t>Main SP Web App (can be multiple)</a:t>
            </a:r>
          </a:p>
          <a:p>
            <a:pPr lvl="2">
              <a:defRPr/>
            </a:pPr>
            <a:r>
              <a:rPr lang="en-US" sz="2200" dirty="0" smtClean="0"/>
              <a:t>mysite.companyabc.com (10.0.0.107) – </a:t>
            </a:r>
            <a:r>
              <a:rPr lang="en-US" sz="2200" i="1" dirty="0" smtClean="0"/>
              <a:t>Main </a:t>
            </a:r>
            <a:r>
              <a:rPr lang="en-US" sz="2200" i="1" dirty="0" err="1" smtClean="0"/>
              <a:t>MySites</a:t>
            </a:r>
            <a:r>
              <a:rPr lang="en-US" sz="2200" i="1" dirty="0" smtClean="0"/>
              <a:t> Web App</a:t>
            </a:r>
          </a:p>
          <a:p>
            <a:pPr lvl="1">
              <a:defRPr/>
            </a:pPr>
            <a:endParaRPr lang="en-US" sz="2400" dirty="0" smtClean="0"/>
          </a:p>
          <a:p>
            <a:pPr>
              <a:defRPr/>
            </a:pPr>
            <a:endParaRPr lang="en-US" sz="2800" dirty="0" smtClean="0"/>
          </a:p>
        </p:txBody>
      </p:sp>
      <p:sp>
        <p:nvSpPr>
          <p:cNvPr id="5" name="Title 1"/>
          <p:cNvSpPr>
            <a:spLocks noGrp="1"/>
          </p:cNvSpPr>
          <p:nvPr>
            <p:ph type="title"/>
          </p:nvPr>
        </p:nvSpPr>
        <p:spPr>
          <a:xfrm>
            <a:off x="659774" y="274638"/>
            <a:ext cx="8296972" cy="1143000"/>
          </a:xfrm>
        </p:spPr>
        <p:txBody>
          <a:bodyPr>
            <a:normAutofit fontScale="90000"/>
          </a:bodyPr>
          <a:lstStyle/>
          <a:p>
            <a:pPr>
              <a:defRPr/>
            </a:pPr>
            <a:r>
              <a:rPr lang="en-US" dirty="0" smtClean="0">
                <a:solidFill>
                  <a:schemeClr val="bg1"/>
                </a:solidFill>
              </a:rPr>
              <a:t>High Availability and Disaster Recovery</a:t>
            </a:r>
            <a:br>
              <a:rPr lang="en-US" dirty="0" smtClean="0">
                <a:solidFill>
                  <a:schemeClr val="bg1"/>
                </a:solidFill>
              </a:rPr>
            </a:br>
            <a:r>
              <a:rPr lang="en-US" sz="2400" dirty="0" smtClean="0">
                <a:solidFill>
                  <a:schemeClr val="accent1"/>
                </a:solidFill>
              </a:rPr>
              <a:t>Windows Software Network Load Balancing Recommendations</a:t>
            </a:r>
            <a:endParaRPr lang="en-US" dirty="0" smtClean="0">
              <a:solidFill>
                <a:schemeClr val="accent1"/>
              </a:solidFill>
            </a:endParaRPr>
          </a:p>
        </p:txBody>
      </p:sp>
    </p:spTree>
    <p:extLst>
      <p:ext uri="{BB962C8B-B14F-4D97-AF65-F5344CB8AC3E}">
        <p14:creationId xmlns:p14="http://schemas.microsoft.com/office/powerpoint/2010/main" val="295582589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a:bodyPr>
          <a:lstStyle/>
          <a:p>
            <a:pPr algn="ctr" eaLnBrk="1" hangingPunct="1"/>
            <a:r>
              <a:rPr lang="en-US" dirty="0" smtClean="0">
                <a:solidFill>
                  <a:srgbClr val="FFCC00"/>
                </a:solidFill>
              </a:rPr>
              <a:t>SharePoint Installation</a:t>
            </a:r>
          </a:p>
        </p:txBody>
      </p:sp>
      <p:pic>
        <p:nvPicPr>
          <p:cNvPr id="4" name="Picture 2" descr="http://www.nextecinc.com/wp-content/uploads/2010/05/mic_SharePoing-2010-Logo_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1720" y="620688"/>
            <a:ext cx="5265941" cy="3017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7379765"/>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1"/>
          </p:nvPr>
        </p:nvSpPr>
        <p:spPr>
          <a:xfrm>
            <a:off x="457200" y="2179637"/>
            <a:ext cx="7924800" cy="4114800"/>
          </a:xfrm>
        </p:spPr>
        <p:txBody>
          <a:bodyPr>
            <a:normAutofit/>
          </a:bodyPr>
          <a:lstStyle/>
          <a:p>
            <a:pPr>
              <a:defRPr/>
            </a:pPr>
            <a:r>
              <a:rPr lang="en-US" sz="2800" dirty="0" smtClean="0"/>
              <a:t>Good to understand how to install SharePoint from the command-line, especially if setting up multiple servers.</a:t>
            </a:r>
          </a:p>
          <a:p>
            <a:pPr>
              <a:defRPr/>
            </a:pPr>
            <a:r>
              <a:rPr lang="en-US" sz="2800" dirty="0" smtClean="0"/>
              <a:t>Allows for options not available in the GUI, such as the option to rename databases to something easier to understand.</a:t>
            </a:r>
          </a:p>
          <a:p>
            <a:pPr>
              <a:defRPr/>
            </a:pPr>
            <a:r>
              <a:rPr lang="en-US" sz="2800" dirty="0" smtClean="0"/>
              <a:t>Use PowerShell with SharePoint 2010</a:t>
            </a:r>
          </a:p>
          <a:p>
            <a:pPr>
              <a:defRPr/>
            </a:pPr>
            <a:r>
              <a:rPr lang="en-US" sz="2800" dirty="0" smtClean="0"/>
              <a:t>Sample scripts available for download…</a:t>
            </a:r>
          </a:p>
        </p:txBody>
      </p:sp>
      <p:sp>
        <p:nvSpPr>
          <p:cNvPr id="5" name="Title 1"/>
          <p:cNvSpPr>
            <a:spLocks noGrp="1"/>
          </p:cNvSpPr>
          <p:nvPr>
            <p:ph type="title"/>
          </p:nvPr>
        </p:nvSpPr>
        <p:spPr>
          <a:xfrm>
            <a:off x="659774" y="274638"/>
            <a:ext cx="8027026" cy="1143000"/>
          </a:xfrm>
        </p:spPr>
        <p:txBody>
          <a:bodyPr>
            <a:normAutofit/>
          </a:bodyPr>
          <a:lstStyle/>
          <a:p>
            <a:pPr>
              <a:defRPr/>
            </a:pPr>
            <a:r>
              <a:rPr lang="en-US" dirty="0" smtClean="0">
                <a:solidFill>
                  <a:schemeClr val="bg1"/>
                </a:solidFill>
              </a:rPr>
              <a:t>SharePoint Installation</a:t>
            </a:r>
            <a:r>
              <a:rPr lang="en-US" dirty="0" smtClean="0"/>
              <a:t/>
            </a:r>
            <a:br>
              <a:rPr lang="en-US" dirty="0" smtClean="0"/>
            </a:br>
            <a:r>
              <a:rPr lang="en-US" sz="2400" dirty="0" smtClean="0">
                <a:solidFill>
                  <a:schemeClr val="accent1"/>
                </a:solidFill>
              </a:rPr>
              <a:t>Scripted Installations</a:t>
            </a:r>
            <a:endParaRPr lang="en-US" dirty="0" smtClean="0">
              <a:solidFill>
                <a:schemeClr val="accent1"/>
              </a:solidFill>
            </a:endParaRPr>
          </a:p>
        </p:txBody>
      </p:sp>
    </p:spTree>
    <p:extLst>
      <p:ext uri="{BB962C8B-B14F-4D97-AF65-F5344CB8AC3E}">
        <p14:creationId xmlns:p14="http://schemas.microsoft.com/office/powerpoint/2010/main" val="55009459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25000" lnSpcReduction="20000"/>
          </a:bodyPr>
          <a:lstStyle/>
          <a:p>
            <a:pPr marL="118872" indent="0">
              <a:buNone/>
            </a:pPr>
            <a:r>
              <a:rPr lang="en-US" dirty="0"/>
              <a:t>Function Configure-</a:t>
            </a:r>
            <a:r>
              <a:rPr lang="en-US" dirty="0" err="1"/>
              <a:t>SPSearch</a:t>
            </a:r>
            <a:r>
              <a:rPr lang="en-US" dirty="0"/>
              <a:t>  {</a:t>
            </a:r>
          </a:p>
          <a:p>
            <a:pPr marL="118872" indent="0">
              <a:buNone/>
            </a:pPr>
            <a:r>
              <a:rPr lang="en-US" dirty="0"/>
              <a:t>	PARAM($</a:t>
            </a:r>
            <a:r>
              <a:rPr lang="en-US" dirty="0" err="1"/>
              <a:t>AppPool</a:t>
            </a:r>
            <a:r>
              <a:rPr lang="en-US" dirty="0"/>
              <a:t>, $</a:t>
            </a:r>
            <a:r>
              <a:rPr lang="en-US" dirty="0" err="1"/>
              <a:t>FarmName</a:t>
            </a:r>
            <a:r>
              <a:rPr lang="en-US" dirty="0"/>
              <a:t>, $</a:t>
            </a:r>
            <a:r>
              <a:rPr lang="en-US" dirty="0" err="1"/>
              <a:t>SearchServiceAccount</a:t>
            </a:r>
            <a:r>
              <a:rPr lang="en-US" dirty="0"/>
              <a:t>)</a:t>
            </a:r>
          </a:p>
          <a:p>
            <a:pPr marL="118872" indent="0">
              <a:buNone/>
            </a:pPr>
            <a:endParaRPr lang="en-US" dirty="0"/>
          </a:p>
          <a:p>
            <a:pPr marL="118872" indent="0">
              <a:buNone/>
            </a:pPr>
            <a:r>
              <a:rPr lang="en-US" dirty="0"/>
              <a:t>	$</a:t>
            </a:r>
            <a:r>
              <a:rPr lang="en-US" dirty="0" err="1"/>
              <a:t>searchServiceInstance</a:t>
            </a:r>
            <a:r>
              <a:rPr lang="en-US" dirty="0"/>
              <a:t> = Get-</a:t>
            </a:r>
            <a:r>
              <a:rPr lang="en-US" dirty="0" err="1"/>
              <a:t>SPEnterpriseSearchServiceInstance</a:t>
            </a:r>
            <a:r>
              <a:rPr lang="en-US" dirty="0"/>
              <a:t> -local</a:t>
            </a:r>
          </a:p>
          <a:p>
            <a:pPr marL="118872" indent="0">
              <a:buNone/>
            </a:pPr>
            <a:r>
              <a:rPr lang="en-US" dirty="0"/>
              <a:t>	Start-</a:t>
            </a:r>
            <a:r>
              <a:rPr lang="en-US" dirty="0" err="1"/>
              <a:t>SPEnterpriseSearchServiceInstance</a:t>
            </a:r>
            <a:r>
              <a:rPr lang="en-US" dirty="0"/>
              <a:t> -Identity $</a:t>
            </a:r>
            <a:r>
              <a:rPr lang="en-US" dirty="0" err="1"/>
              <a:t>searchServiceInstance</a:t>
            </a:r>
            <a:endParaRPr lang="en-US" dirty="0"/>
          </a:p>
          <a:p>
            <a:pPr marL="118872" indent="0">
              <a:buNone/>
            </a:pPr>
            <a:r>
              <a:rPr lang="en-US" dirty="0"/>
              <a:t>	</a:t>
            </a:r>
          </a:p>
          <a:p>
            <a:pPr marL="118872" indent="0">
              <a:buNone/>
            </a:pPr>
            <a:r>
              <a:rPr lang="en-US" dirty="0"/>
              <a:t>	$</a:t>
            </a:r>
            <a:r>
              <a:rPr lang="en-US" dirty="0" err="1"/>
              <a:t>dbName</a:t>
            </a:r>
            <a:r>
              <a:rPr lang="en-US" dirty="0"/>
              <a:t> = $</a:t>
            </a:r>
            <a:r>
              <a:rPr lang="en-US" dirty="0" err="1"/>
              <a:t>FarmName</a:t>
            </a:r>
            <a:r>
              <a:rPr lang="en-US" dirty="0"/>
              <a:t> + "_</a:t>
            </a:r>
            <a:r>
              <a:rPr lang="en-US" dirty="0" err="1"/>
              <a:t>SearchServiceApplication</a:t>
            </a:r>
            <a:r>
              <a:rPr lang="en-US" dirty="0"/>
              <a:t>"</a:t>
            </a:r>
          </a:p>
          <a:p>
            <a:pPr marL="118872" indent="0">
              <a:buNone/>
            </a:pPr>
            <a:r>
              <a:rPr lang="en-US" dirty="0"/>
              <a:t>	</a:t>
            </a:r>
          </a:p>
          <a:p>
            <a:pPr marL="118872" indent="0">
              <a:buNone/>
            </a:pPr>
            <a:r>
              <a:rPr lang="en-US" dirty="0"/>
              <a:t>	$</a:t>
            </a:r>
            <a:r>
              <a:rPr lang="en-US" dirty="0" err="1"/>
              <a:t>searchApplication</a:t>
            </a:r>
            <a:r>
              <a:rPr lang="en-US" dirty="0"/>
              <a:t> = New-</a:t>
            </a:r>
            <a:r>
              <a:rPr lang="en-US" dirty="0" err="1"/>
              <a:t>SPEnterpriseSearchServiceApplication</a:t>
            </a:r>
            <a:r>
              <a:rPr lang="en-US" dirty="0"/>
              <a:t> -Name "$</a:t>
            </a:r>
            <a:r>
              <a:rPr lang="en-US" dirty="0" err="1"/>
              <a:t>FarmName</a:t>
            </a:r>
            <a:r>
              <a:rPr lang="en-US" dirty="0"/>
              <a:t> Search Service Application" -</a:t>
            </a:r>
            <a:r>
              <a:rPr lang="en-US" dirty="0" err="1"/>
              <a:t>ApplicationPool</a:t>
            </a:r>
            <a:r>
              <a:rPr lang="en-US" dirty="0"/>
              <a:t> $</a:t>
            </a:r>
            <a:r>
              <a:rPr lang="en-US" dirty="0" err="1"/>
              <a:t>AppPool</a:t>
            </a:r>
            <a:r>
              <a:rPr lang="en-US" dirty="0"/>
              <a:t> -</a:t>
            </a:r>
            <a:r>
              <a:rPr lang="en-US" dirty="0" err="1"/>
              <a:t>DatabaseName</a:t>
            </a:r>
            <a:r>
              <a:rPr lang="en-US" dirty="0"/>
              <a:t> $</a:t>
            </a:r>
            <a:r>
              <a:rPr lang="en-US" dirty="0" err="1"/>
              <a:t>dbName</a:t>
            </a:r>
            <a:endParaRPr lang="en-US" dirty="0"/>
          </a:p>
          <a:p>
            <a:pPr marL="118872" indent="0">
              <a:buNone/>
            </a:pPr>
            <a:r>
              <a:rPr lang="en-US" dirty="0"/>
              <a:t>	$</a:t>
            </a:r>
            <a:r>
              <a:rPr lang="en-US" dirty="0" err="1"/>
              <a:t>searchApplicationProxy</a:t>
            </a:r>
            <a:r>
              <a:rPr lang="en-US" dirty="0"/>
              <a:t> = New-</a:t>
            </a:r>
            <a:r>
              <a:rPr lang="en-US" dirty="0" err="1"/>
              <a:t>SPEnterpriseSearchServiceApplicationProxy</a:t>
            </a:r>
            <a:r>
              <a:rPr lang="en-US" dirty="0"/>
              <a:t> -name "$</a:t>
            </a:r>
            <a:r>
              <a:rPr lang="en-US" dirty="0" err="1"/>
              <a:t>FarmName</a:t>
            </a:r>
            <a:r>
              <a:rPr lang="en-US" dirty="0"/>
              <a:t> Search Service Application Proxy" -</a:t>
            </a:r>
            <a:r>
              <a:rPr lang="en-US" dirty="0" err="1"/>
              <a:t>SearchApplication</a:t>
            </a:r>
            <a:r>
              <a:rPr lang="en-US" dirty="0"/>
              <a:t> $</a:t>
            </a:r>
            <a:r>
              <a:rPr lang="en-US" dirty="0" err="1"/>
              <a:t>searchApplication</a:t>
            </a:r>
            <a:endParaRPr lang="en-US" dirty="0"/>
          </a:p>
          <a:p>
            <a:pPr marL="118872" indent="0">
              <a:buNone/>
            </a:pPr>
            <a:r>
              <a:rPr lang="en-US" dirty="0"/>
              <a:t>	</a:t>
            </a:r>
          </a:p>
          <a:p>
            <a:pPr marL="118872" indent="0">
              <a:buNone/>
            </a:pPr>
            <a:r>
              <a:rPr lang="en-US" dirty="0"/>
              <a:t>	Set-</a:t>
            </a:r>
            <a:r>
              <a:rPr lang="en-US" dirty="0" err="1"/>
              <a:t>SPEnterpriseSearchAdministrationComponent</a:t>
            </a:r>
            <a:r>
              <a:rPr lang="en-US" dirty="0"/>
              <a:t> -</a:t>
            </a:r>
            <a:r>
              <a:rPr lang="en-US" dirty="0" err="1"/>
              <a:t>SearchApplication</a:t>
            </a:r>
            <a:r>
              <a:rPr lang="en-US" dirty="0"/>
              <a:t> $</a:t>
            </a:r>
            <a:r>
              <a:rPr lang="en-US" dirty="0" err="1"/>
              <a:t>searchApplication</a:t>
            </a:r>
            <a:r>
              <a:rPr lang="en-US" dirty="0"/>
              <a:t>  -</a:t>
            </a:r>
            <a:r>
              <a:rPr lang="en-US" dirty="0" err="1"/>
              <a:t>SearchServiceInstance</a:t>
            </a:r>
            <a:r>
              <a:rPr lang="en-US" dirty="0"/>
              <a:t> $</a:t>
            </a:r>
            <a:r>
              <a:rPr lang="en-US" dirty="0" err="1"/>
              <a:t>searchServiceInstance</a:t>
            </a:r>
            <a:endParaRPr lang="en-US" dirty="0"/>
          </a:p>
          <a:p>
            <a:pPr marL="118872" indent="0">
              <a:buNone/>
            </a:pPr>
            <a:r>
              <a:rPr lang="en-US" dirty="0"/>
              <a:t>	</a:t>
            </a:r>
          </a:p>
          <a:p>
            <a:pPr marL="118872" indent="0">
              <a:buNone/>
            </a:pPr>
            <a:r>
              <a:rPr lang="en-US" dirty="0"/>
              <a:t>	$</a:t>
            </a:r>
            <a:r>
              <a:rPr lang="en-US" dirty="0" err="1"/>
              <a:t>crawlTopology</a:t>
            </a:r>
            <a:r>
              <a:rPr lang="en-US" dirty="0"/>
              <a:t> = New-</a:t>
            </a:r>
            <a:r>
              <a:rPr lang="en-US" dirty="0" err="1"/>
              <a:t>SPEnterpriseSearchCrawlTopology</a:t>
            </a:r>
            <a:r>
              <a:rPr lang="en-US" dirty="0"/>
              <a:t> -</a:t>
            </a:r>
            <a:r>
              <a:rPr lang="en-US" dirty="0" err="1"/>
              <a:t>SearchApplication</a:t>
            </a:r>
            <a:r>
              <a:rPr lang="en-US" dirty="0"/>
              <a:t> $</a:t>
            </a:r>
            <a:r>
              <a:rPr lang="en-US" dirty="0" err="1"/>
              <a:t>searchApplication</a:t>
            </a:r>
            <a:endParaRPr lang="en-US" dirty="0"/>
          </a:p>
          <a:p>
            <a:pPr marL="118872" indent="0">
              <a:buNone/>
            </a:pPr>
            <a:r>
              <a:rPr lang="en-US" dirty="0"/>
              <a:t>	$</a:t>
            </a:r>
            <a:r>
              <a:rPr lang="en-US" dirty="0" err="1"/>
              <a:t>crawlDatabase</a:t>
            </a:r>
            <a:r>
              <a:rPr lang="en-US" dirty="0"/>
              <a:t> = Get-</a:t>
            </a:r>
            <a:r>
              <a:rPr lang="en-US" dirty="0" err="1"/>
              <a:t>SPEnterpriseSearchCrawlDatabase</a:t>
            </a:r>
            <a:r>
              <a:rPr lang="en-US" dirty="0"/>
              <a:t> -</a:t>
            </a:r>
            <a:r>
              <a:rPr lang="en-US" dirty="0" err="1"/>
              <a:t>SearchApplication</a:t>
            </a:r>
            <a:r>
              <a:rPr lang="en-US" dirty="0"/>
              <a:t> $</a:t>
            </a:r>
            <a:r>
              <a:rPr lang="en-US" dirty="0" err="1"/>
              <a:t>searchApplication</a:t>
            </a:r>
            <a:endParaRPr lang="en-US" dirty="0"/>
          </a:p>
          <a:p>
            <a:pPr marL="118872" indent="0">
              <a:buNone/>
            </a:pPr>
            <a:r>
              <a:rPr lang="en-US" dirty="0"/>
              <a:t>	</a:t>
            </a:r>
          </a:p>
          <a:p>
            <a:pPr marL="118872" indent="0">
              <a:buNone/>
            </a:pPr>
            <a:r>
              <a:rPr lang="en-US" dirty="0"/>
              <a:t>	New-</a:t>
            </a:r>
            <a:r>
              <a:rPr lang="en-US" dirty="0" err="1"/>
              <a:t>SPEnterpriseSearchCrawlComponent</a:t>
            </a:r>
            <a:r>
              <a:rPr lang="en-US" dirty="0"/>
              <a:t> -</a:t>
            </a:r>
            <a:r>
              <a:rPr lang="en-US" dirty="0" err="1"/>
              <a:t>CrawlTopology</a:t>
            </a:r>
            <a:r>
              <a:rPr lang="en-US" dirty="0"/>
              <a:t> $</a:t>
            </a:r>
            <a:r>
              <a:rPr lang="en-US" dirty="0" err="1"/>
              <a:t>crawlTopology</a:t>
            </a:r>
            <a:r>
              <a:rPr lang="en-US" dirty="0"/>
              <a:t> -</a:t>
            </a:r>
            <a:r>
              <a:rPr lang="en-US" dirty="0" err="1"/>
              <a:t>CrawlDatabase</a:t>
            </a:r>
            <a:r>
              <a:rPr lang="en-US" dirty="0"/>
              <a:t> $</a:t>
            </a:r>
            <a:r>
              <a:rPr lang="en-US" dirty="0" err="1"/>
              <a:t>crawlDatabase</a:t>
            </a:r>
            <a:r>
              <a:rPr lang="en-US" dirty="0"/>
              <a:t> -</a:t>
            </a:r>
            <a:r>
              <a:rPr lang="en-US" dirty="0" err="1"/>
              <a:t>SearchServiceInstance</a:t>
            </a:r>
            <a:r>
              <a:rPr lang="en-US" dirty="0"/>
              <a:t> $</a:t>
            </a:r>
            <a:r>
              <a:rPr lang="en-US" dirty="0" err="1"/>
              <a:t>searchServiceInstance</a:t>
            </a:r>
            <a:endParaRPr lang="en-US" dirty="0"/>
          </a:p>
          <a:p>
            <a:pPr marL="118872" indent="0">
              <a:buNone/>
            </a:pPr>
            <a:r>
              <a:rPr lang="en-US" dirty="0"/>
              <a:t>	</a:t>
            </a:r>
          </a:p>
          <a:p>
            <a:pPr marL="118872" indent="0">
              <a:buNone/>
            </a:pPr>
            <a:r>
              <a:rPr lang="en-US" dirty="0"/>
              <a:t>	while($</a:t>
            </a:r>
            <a:r>
              <a:rPr lang="en-US" dirty="0" err="1"/>
              <a:t>crawlTopology.State</a:t>
            </a:r>
            <a:r>
              <a:rPr lang="en-US" dirty="0"/>
              <a:t> -ne "Active")</a:t>
            </a:r>
          </a:p>
          <a:p>
            <a:pPr marL="118872" indent="0">
              <a:buNone/>
            </a:pPr>
            <a:r>
              <a:rPr lang="en-US" dirty="0"/>
              <a:t>	{</a:t>
            </a:r>
          </a:p>
          <a:p>
            <a:pPr marL="118872" indent="0">
              <a:buNone/>
            </a:pPr>
            <a:r>
              <a:rPr lang="en-US" dirty="0"/>
              <a:t>		$</a:t>
            </a:r>
            <a:r>
              <a:rPr lang="en-US" dirty="0" err="1"/>
              <a:t>crawlTopology</a:t>
            </a:r>
            <a:r>
              <a:rPr lang="en-US" dirty="0"/>
              <a:t> | Set-</a:t>
            </a:r>
            <a:r>
              <a:rPr lang="en-US" dirty="0" err="1"/>
              <a:t>SPEnterpriseSearchCrawlTopology</a:t>
            </a:r>
            <a:r>
              <a:rPr lang="en-US" dirty="0"/>
              <a:t> -Active -</a:t>
            </a:r>
            <a:r>
              <a:rPr lang="en-US" dirty="0" err="1"/>
              <a:t>ErrorAction</a:t>
            </a:r>
            <a:r>
              <a:rPr lang="en-US" dirty="0"/>
              <a:t> </a:t>
            </a:r>
            <a:r>
              <a:rPr lang="en-US" dirty="0" err="1"/>
              <a:t>SilentlyContinue</a:t>
            </a:r>
            <a:endParaRPr lang="en-US" dirty="0"/>
          </a:p>
          <a:p>
            <a:pPr marL="118872" indent="0">
              <a:buNone/>
            </a:pPr>
            <a:r>
              <a:rPr lang="en-US" dirty="0"/>
              <a:t>		if ($</a:t>
            </a:r>
            <a:r>
              <a:rPr lang="en-US" dirty="0" err="1"/>
              <a:t>crawlTopology.State</a:t>
            </a:r>
            <a:r>
              <a:rPr lang="en-US" dirty="0"/>
              <a:t> -ne "Active")</a:t>
            </a:r>
          </a:p>
          <a:p>
            <a:pPr marL="118872" indent="0">
              <a:buNone/>
            </a:pPr>
            <a:r>
              <a:rPr lang="en-US" dirty="0"/>
              <a:t>		{</a:t>
            </a:r>
          </a:p>
          <a:p>
            <a:pPr marL="118872" indent="0">
              <a:buNone/>
            </a:pPr>
            <a:r>
              <a:rPr lang="en-US" dirty="0"/>
              <a:t>			Start-Sleep -Seconds 10</a:t>
            </a:r>
          </a:p>
          <a:p>
            <a:pPr marL="118872" indent="0">
              <a:buNone/>
            </a:pPr>
            <a:r>
              <a:rPr lang="en-US" dirty="0"/>
              <a:t>		}</a:t>
            </a:r>
          </a:p>
          <a:p>
            <a:pPr marL="118872" indent="0">
              <a:buNone/>
            </a:pPr>
            <a:r>
              <a:rPr lang="en-US" dirty="0"/>
              <a:t>	}</a:t>
            </a:r>
          </a:p>
          <a:p>
            <a:pPr marL="118872" indent="0">
              <a:buNone/>
            </a:pPr>
            <a:r>
              <a:rPr lang="en-US" dirty="0"/>
              <a:t>	</a:t>
            </a:r>
          </a:p>
          <a:p>
            <a:pPr marL="118872" indent="0">
              <a:buNone/>
            </a:pPr>
            <a:r>
              <a:rPr lang="en-US" dirty="0"/>
              <a:t>	$</a:t>
            </a:r>
            <a:r>
              <a:rPr lang="en-US" dirty="0" err="1"/>
              <a:t>queryTopology</a:t>
            </a:r>
            <a:r>
              <a:rPr lang="en-US" dirty="0"/>
              <a:t> = New-</a:t>
            </a:r>
            <a:r>
              <a:rPr lang="en-US" dirty="0" err="1"/>
              <a:t>SPenterpriseSEarchQueryTopology</a:t>
            </a:r>
            <a:r>
              <a:rPr lang="en-US" dirty="0"/>
              <a:t> -</a:t>
            </a:r>
            <a:r>
              <a:rPr lang="en-US" dirty="0" err="1"/>
              <a:t>SearchApplication</a:t>
            </a:r>
            <a:r>
              <a:rPr lang="en-US" dirty="0"/>
              <a:t> $</a:t>
            </a:r>
            <a:r>
              <a:rPr lang="en-US" dirty="0" err="1"/>
              <a:t>searchApplication</a:t>
            </a:r>
            <a:r>
              <a:rPr lang="en-US" dirty="0"/>
              <a:t> -partitions 1</a:t>
            </a:r>
          </a:p>
          <a:p>
            <a:pPr marL="118872" indent="0">
              <a:buNone/>
            </a:pPr>
            <a:r>
              <a:rPr lang="en-US" dirty="0"/>
              <a:t>	$</a:t>
            </a:r>
            <a:r>
              <a:rPr lang="en-US" dirty="0" err="1"/>
              <a:t>searchIndexPartition</a:t>
            </a:r>
            <a:r>
              <a:rPr lang="en-US" dirty="0"/>
              <a:t> = Get-</a:t>
            </a:r>
            <a:r>
              <a:rPr lang="en-US" dirty="0" err="1"/>
              <a:t>SPEnterpriseSearchIndexPartition</a:t>
            </a:r>
            <a:r>
              <a:rPr lang="en-US" dirty="0"/>
              <a:t> -</a:t>
            </a:r>
            <a:r>
              <a:rPr lang="en-US" dirty="0" err="1"/>
              <a:t>QueryTopology</a:t>
            </a:r>
            <a:r>
              <a:rPr lang="en-US" dirty="0"/>
              <a:t> $</a:t>
            </a:r>
            <a:r>
              <a:rPr lang="en-US" dirty="0" err="1"/>
              <a:t>queryTopology</a:t>
            </a:r>
            <a:endParaRPr lang="en-US" dirty="0"/>
          </a:p>
          <a:p>
            <a:pPr marL="118872" indent="0">
              <a:buNone/>
            </a:pPr>
            <a:r>
              <a:rPr lang="en-US" dirty="0"/>
              <a:t>	New-</a:t>
            </a:r>
            <a:r>
              <a:rPr lang="en-US" dirty="0" err="1"/>
              <a:t>SPEnterpriseSearchQueryComponent</a:t>
            </a:r>
            <a:r>
              <a:rPr lang="en-US" dirty="0"/>
              <a:t> -</a:t>
            </a:r>
            <a:r>
              <a:rPr lang="en-US" dirty="0" err="1"/>
              <a:t>indexpartition</a:t>
            </a:r>
            <a:r>
              <a:rPr lang="en-US" dirty="0"/>
              <a:t> $</a:t>
            </a:r>
            <a:r>
              <a:rPr lang="en-US" dirty="0" err="1"/>
              <a:t>searchIndexPartition</a:t>
            </a:r>
            <a:r>
              <a:rPr lang="en-US" dirty="0"/>
              <a:t> -</a:t>
            </a:r>
            <a:r>
              <a:rPr lang="en-US" dirty="0" err="1"/>
              <a:t>QueryTopology</a:t>
            </a:r>
            <a:r>
              <a:rPr lang="en-US" dirty="0"/>
              <a:t> $</a:t>
            </a:r>
            <a:r>
              <a:rPr lang="en-US" dirty="0" err="1"/>
              <a:t>queryTopology</a:t>
            </a:r>
            <a:r>
              <a:rPr lang="en-US" dirty="0"/>
              <a:t> -</a:t>
            </a:r>
            <a:r>
              <a:rPr lang="en-US" dirty="0" err="1"/>
              <a:t>SearchServiceInstance</a:t>
            </a:r>
            <a:r>
              <a:rPr lang="en-US" dirty="0"/>
              <a:t> $</a:t>
            </a:r>
            <a:r>
              <a:rPr lang="en-US" dirty="0" err="1"/>
              <a:t>searchServiceInstance</a:t>
            </a:r>
            <a:endParaRPr lang="en-US" dirty="0"/>
          </a:p>
          <a:p>
            <a:pPr marL="118872" indent="0">
              <a:buNone/>
            </a:pPr>
            <a:r>
              <a:rPr lang="en-US" dirty="0"/>
              <a:t>	</a:t>
            </a:r>
          </a:p>
          <a:p>
            <a:pPr marL="118872" indent="0">
              <a:buNone/>
            </a:pPr>
            <a:r>
              <a:rPr lang="en-US" dirty="0"/>
              <a:t>	$</a:t>
            </a:r>
            <a:r>
              <a:rPr lang="en-US" dirty="0" err="1"/>
              <a:t>propertyDB</a:t>
            </a:r>
            <a:r>
              <a:rPr lang="en-US" dirty="0"/>
              <a:t> = Get-</a:t>
            </a:r>
            <a:r>
              <a:rPr lang="en-US" dirty="0" err="1"/>
              <a:t>SPEnterpriseSearchPropertyDatabase</a:t>
            </a:r>
            <a:r>
              <a:rPr lang="en-US" dirty="0"/>
              <a:t> -</a:t>
            </a:r>
            <a:r>
              <a:rPr lang="en-US" dirty="0" err="1"/>
              <a:t>SearchApplication</a:t>
            </a:r>
            <a:r>
              <a:rPr lang="en-US" dirty="0"/>
              <a:t> $</a:t>
            </a:r>
            <a:r>
              <a:rPr lang="en-US" dirty="0" err="1"/>
              <a:t>searchApplication</a:t>
            </a:r>
            <a:endParaRPr lang="en-US" dirty="0"/>
          </a:p>
          <a:p>
            <a:pPr marL="118872" indent="0">
              <a:buNone/>
            </a:pPr>
            <a:r>
              <a:rPr lang="en-US" dirty="0"/>
              <a:t>	</a:t>
            </a:r>
          </a:p>
          <a:p>
            <a:pPr marL="118872" indent="0">
              <a:buNone/>
            </a:pPr>
            <a:r>
              <a:rPr lang="en-US" dirty="0"/>
              <a:t>	Set-</a:t>
            </a:r>
            <a:r>
              <a:rPr lang="en-US" dirty="0" err="1"/>
              <a:t>SPEnterpriseSearchIndexPartition</a:t>
            </a:r>
            <a:r>
              <a:rPr lang="en-US" dirty="0"/>
              <a:t> $</a:t>
            </a:r>
            <a:r>
              <a:rPr lang="en-US" dirty="0" err="1"/>
              <a:t>searchIndexPartition</a:t>
            </a:r>
            <a:r>
              <a:rPr lang="en-US" dirty="0"/>
              <a:t> -</a:t>
            </a:r>
            <a:r>
              <a:rPr lang="en-US" dirty="0" err="1"/>
              <a:t>PropertyDatabase</a:t>
            </a:r>
            <a:r>
              <a:rPr lang="en-US" dirty="0"/>
              <a:t> $</a:t>
            </a:r>
            <a:r>
              <a:rPr lang="en-US" dirty="0" err="1"/>
              <a:t>propertyDB</a:t>
            </a:r>
            <a:endParaRPr lang="en-US" dirty="0"/>
          </a:p>
          <a:p>
            <a:pPr marL="118872" indent="0">
              <a:buNone/>
            </a:pPr>
            <a:r>
              <a:rPr lang="en-US" dirty="0"/>
              <a:t>	</a:t>
            </a:r>
          </a:p>
          <a:p>
            <a:pPr marL="118872" indent="0">
              <a:buNone/>
            </a:pPr>
            <a:r>
              <a:rPr lang="en-US" dirty="0"/>
              <a:t>	while ($</a:t>
            </a:r>
            <a:r>
              <a:rPr lang="en-US" dirty="0" err="1"/>
              <a:t>queryTopology.State</a:t>
            </a:r>
            <a:r>
              <a:rPr lang="en-US" dirty="0"/>
              <a:t> -ne "Active")</a:t>
            </a:r>
          </a:p>
          <a:p>
            <a:pPr marL="118872" indent="0">
              <a:buNone/>
            </a:pPr>
            <a:r>
              <a:rPr lang="en-US" dirty="0"/>
              <a:t>	{</a:t>
            </a:r>
          </a:p>
          <a:p>
            <a:pPr marL="118872" indent="0">
              <a:buNone/>
            </a:pPr>
            <a:r>
              <a:rPr lang="en-US" dirty="0"/>
              <a:t>		$</a:t>
            </a:r>
            <a:r>
              <a:rPr lang="en-US" dirty="0" err="1"/>
              <a:t>queryTopology</a:t>
            </a:r>
            <a:r>
              <a:rPr lang="en-US" dirty="0"/>
              <a:t> | Set-</a:t>
            </a:r>
            <a:r>
              <a:rPr lang="en-US" dirty="0" err="1"/>
              <a:t>SPEnterpriseSearchQueryTopology</a:t>
            </a:r>
            <a:r>
              <a:rPr lang="en-US" dirty="0"/>
              <a:t> -Active -</a:t>
            </a:r>
            <a:r>
              <a:rPr lang="en-US" dirty="0" err="1"/>
              <a:t>ErrorAction</a:t>
            </a:r>
            <a:r>
              <a:rPr lang="en-US" dirty="0"/>
              <a:t> </a:t>
            </a:r>
            <a:r>
              <a:rPr lang="en-US" dirty="0" err="1"/>
              <a:t>SilentlyContinue</a:t>
            </a:r>
            <a:endParaRPr lang="en-US" dirty="0"/>
          </a:p>
          <a:p>
            <a:pPr marL="118872" indent="0">
              <a:buNone/>
            </a:pPr>
            <a:r>
              <a:rPr lang="en-US" dirty="0"/>
              <a:t>		</a:t>
            </a:r>
          </a:p>
          <a:p>
            <a:pPr marL="118872" indent="0">
              <a:buNone/>
            </a:pPr>
            <a:r>
              <a:rPr lang="en-US" dirty="0"/>
              <a:t>		if ($</a:t>
            </a:r>
            <a:r>
              <a:rPr lang="en-US" dirty="0" err="1"/>
              <a:t>queryTopology.State</a:t>
            </a:r>
            <a:r>
              <a:rPr lang="en-US" dirty="0"/>
              <a:t> -ne "Active")</a:t>
            </a:r>
          </a:p>
          <a:p>
            <a:pPr marL="118872" indent="0">
              <a:buNone/>
            </a:pPr>
            <a:r>
              <a:rPr lang="en-US" dirty="0"/>
              <a:t>		{</a:t>
            </a:r>
          </a:p>
          <a:p>
            <a:pPr marL="118872" indent="0">
              <a:buNone/>
            </a:pPr>
            <a:r>
              <a:rPr lang="en-US" dirty="0"/>
              <a:t>			Start-Sleep -Seconds 10</a:t>
            </a:r>
          </a:p>
          <a:p>
            <a:pPr marL="118872" indent="0">
              <a:buNone/>
            </a:pPr>
            <a:r>
              <a:rPr lang="en-US" dirty="0"/>
              <a:t>		}</a:t>
            </a:r>
          </a:p>
          <a:p>
            <a:pPr marL="118872" indent="0">
              <a:buNone/>
            </a:pPr>
            <a:r>
              <a:rPr lang="en-US" dirty="0"/>
              <a:t>	}</a:t>
            </a:r>
          </a:p>
          <a:p>
            <a:pPr marL="118872" indent="0">
              <a:buNone/>
            </a:pPr>
            <a:r>
              <a:rPr lang="en-US" dirty="0"/>
              <a:t>}</a:t>
            </a:r>
          </a:p>
          <a:p>
            <a:pPr marL="118872" indent="0">
              <a:buNone/>
            </a:pPr>
            <a:endParaRPr lang="en-US" dirty="0"/>
          </a:p>
          <a:p>
            <a:pPr marL="118872" indent="0">
              <a:buNone/>
            </a:pPr>
            <a:endParaRPr lang="en-US" dirty="0"/>
          </a:p>
        </p:txBody>
      </p:sp>
      <p:sp>
        <p:nvSpPr>
          <p:cNvPr id="5" name="Title 1"/>
          <p:cNvSpPr>
            <a:spLocks noGrp="1"/>
          </p:cNvSpPr>
          <p:nvPr>
            <p:ph type="title"/>
          </p:nvPr>
        </p:nvSpPr>
        <p:spPr>
          <a:xfrm>
            <a:off x="659774" y="274638"/>
            <a:ext cx="8027026" cy="1143000"/>
          </a:xfrm>
        </p:spPr>
        <p:txBody>
          <a:bodyPr>
            <a:normAutofit/>
          </a:bodyPr>
          <a:lstStyle/>
          <a:p>
            <a:pPr>
              <a:defRPr/>
            </a:pPr>
            <a:r>
              <a:rPr lang="en-US" dirty="0" smtClean="0">
                <a:solidFill>
                  <a:schemeClr val="bg1"/>
                </a:solidFill>
              </a:rPr>
              <a:t>SharePoint Installation</a:t>
            </a:r>
            <a:r>
              <a:rPr lang="en-US" dirty="0" smtClean="0"/>
              <a:t/>
            </a:r>
            <a:br>
              <a:rPr lang="en-US" dirty="0" smtClean="0"/>
            </a:br>
            <a:r>
              <a:rPr lang="en-US" sz="2400" dirty="0" smtClean="0">
                <a:solidFill>
                  <a:schemeClr val="accent1"/>
                </a:solidFill>
              </a:rPr>
              <a:t>Samples Scripts – </a:t>
            </a:r>
            <a:r>
              <a:rPr lang="en-US" sz="2400" dirty="0" smtClean="0">
                <a:solidFill>
                  <a:schemeClr val="accent1"/>
                </a:solidFill>
                <a:hlinkClick r:id="rId2"/>
              </a:rPr>
              <a:t>http://tinyurl.com/SPFarm-Config</a:t>
            </a:r>
            <a:r>
              <a:rPr lang="en-US" sz="2400" dirty="0" smtClean="0">
                <a:solidFill>
                  <a:schemeClr val="accent1"/>
                </a:solidFill>
              </a:rPr>
              <a:t> </a:t>
            </a:r>
            <a:endParaRPr lang="en-US" dirty="0" smtClean="0">
              <a:solidFill>
                <a:schemeClr val="accent1"/>
              </a:solidFill>
            </a:endParaRPr>
          </a:p>
        </p:txBody>
      </p:sp>
    </p:spTree>
    <p:extLst>
      <p:ext uri="{BB962C8B-B14F-4D97-AF65-F5344CB8AC3E}">
        <p14:creationId xmlns:p14="http://schemas.microsoft.com/office/powerpoint/2010/main" val="97544856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normAutofit/>
          </a:bodyPr>
          <a:lstStyle/>
          <a:p>
            <a:pPr>
              <a:defRPr/>
            </a:pPr>
            <a:r>
              <a:rPr lang="en-US" dirty="0" smtClean="0">
                <a:solidFill>
                  <a:schemeClr val="bg1"/>
                </a:solidFill>
              </a:rPr>
              <a:t>SharePoint Installation</a:t>
            </a:r>
            <a:r>
              <a:rPr lang="en-US" dirty="0" smtClean="0"/>
              <a:t/>
            </a:r>
            <a:br>
              <a:rPr lang="en-US" dirty="0" smtClean="0"/>
            </a:br>
            <a:r>
              <a:rPr lang="en-US" sz="2400" dirty="0" smtClean="0">
                <a:solidFill>
                  <a:schemeClr val="accent1"/>
                </a:solidFill>
              </a:rPr>
              <a:t>Some Manual Service Apps Still Required</a:t>
            </a:r>
            <a:endParaRPr lang="en-US" dirty="0" smtClean="0">
              <a:solidFill>
                <a:schemeClr val="accent1"/>
              </a:solidFill>
            </a:endParaRPr>
          </a:p>
        </p:txBody>
      </p:sp>
      <p:sp>
        <p:nvSpPr>
          <p:cNvPr id="8195" name="Content Placeholder 2"/>
          <p:cNvSpPr>
            <a:spLocks noGrp="1"/>
          </p:cNvSpPr>
          <p:nvPr>
            <p:ph idx="1"/>
          </p:nvPr>
        </p:nvSpPr>
        <p:spPr>
          <a:xfrm>
            <a:off x="467544" y="1844824"/>
            <a:ext cx="7772400" cy="4525963"/>
          </a:xfrm>
        </p:spPr>
        <p:txBody>
          <a:bodyPr>
            <a:normAutofit/>
          </a:bodyPr>
          <a:lstStyle/>
          <a:p>
            <a:pPr>
              <a:defRPr/>
            </a:pPr>
            <a:r>
              <a:rPr lang="en-US" sz="2800" dirty="0" smtClean="0"/>
              <a:t>Due to complexity and/or bugs, certain Service Apps will need to be manually configured in most cases.</a:t>
            </a:r>
          </a:p>
          <a:p>
            <a:pPr>
              <a:defRPr/>
            </a:pPr>
            <a:r>
              <a:rPr lang="en-US" sz="2800" dirty="0" smtClean="0"/>
              <a:t>This includes the following:</a:t>
            </a:r>
          </a:p>
          <a:p>
            <a:pPr lvl="1">
              <a:defRPr/>
            </a:pPr>
            <a:r>
              <a:rPr lang="en-US" sz="2400" dirty="0" smtClean="0"/>
              <a:t>PerformancePoint Service Application</a:t>
            </a:r>
          </a:p>
          <a:p>
            <a:pPr lvl="1">
              <a:defRPr/>
            </a:pPr>
            <a:r>
              <a:rPr lang="en-US" sz="2400" dirty="0" smtClean="0"/>
              <a:t>User Profile Service Application</a:t>
            </a:r>
          </a:p>
          <a:p>
            <a:pPr lvl="1">
              <a:defRPr/>
            </a:pPr>
            <a:r>
              <a:rPr lang="en-US" sz="2400" dirty="0" smtClean="0"/>
              <a:t>Web Analytics Service Application</a:t>
            </a:r>
          </a:p>
          <a:p>
            <a:pPr lvl="1">
              <a:defRPr/>
            </a:pPr>
            <a:endParaRPr lang="en-US" sz="2400" dirty="0" smtClean="0"/>
          </a:p>
          <a:p>
            <a:pPr>
              <a:defRPr/>
            </a:pPr>
            <a:endParaRPr lang="en-US" sz="2800" dirty="0" smtClean="0"/>
          </a:p>
        </p:txBody>
      </p:sp>
    </p:spTree>
    <p:extLst>
      <p:ext uri="{BB962C8B-B14F-4D97-AF65-F5344CB8AC3E}">
        <p14:creationId xmlns:p14="http://schemas.microsoft.com/office/powerpoint/2010/main" val="396215255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a:bodyPr>
          <a:lstStyle/>
          <a:p>
            <a:pPr algn="ctr" eaLnBrk="1" hangingPunct="1"/>
            <a:r>
              <a:rPr lang="en-US" dirty="0" smtClean="0">
                <a:solidFill>
                  <a:srgbClr val="FFCC00"/>
                </a:solidFill>
              </a:rPr>
              <a:t>Security</a:t>
            </a:r>
          </a:p>
        </p:txBody>
      </p:sp>
      <p:pic>
        <p:nvPicPr>
          <p:cNvPr id="4" name="Picture 2" descr="http://www.nextecinc.com/wp-content/uploads/2010/05/mic_SharePoing-2010-Logo_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1720" y="620688"/>
            <a:ext cx="5265941" cy="3017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5650577"/>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normAutofit/>
          </a:bodyPr>
          <a:lstStyle/>
          <a:p>
            <a:pPr>
              <a:defRPr/>
            </a:pPr>
            <a:r>
              <a:rPr lang="en-US" dirty="0" smtClean="0">
                <a:solidFill>
                  <a:schemeClr val="bg1"/>
                </a:solidFill>
              </a:rPr>
              <a:t>SharePoint Security</a:t>
            </a:r>
            <a:r>
              <a:rPr lang="en-US" dirty="0" smtClean="0"/>
              <a:t/>
            </a:r>
            <a:br>
              <a:rPr lang="en-US" dirty="0" smtClean="0"/>
            </a:br>
            <a:r>
              <a:rPr lang="en-US" sz="2400" dirty="0" smtClean="0">
                <a:solidFill>
                  <a:schemeClr val="accent1"/>
                </a:solidFill>
              </a:rPr>
              <a:t>Layers of Security in a SharePoint Environment</a:t>
            </a:r>
            <a:endParaRPr lang="en-US" dirty="0" smtClean="0">
              <a:solidFill>
                <a:schemeClr val="accent1"/>
              </a:solidFill>
            </a:endParaRPr>
          </a:p>
        </p:txBody>
      </p:sp>
      <p:sp>
        <p:nvSpPr>
          <p:cNvPr id="8195" name="Content Placeholder 2"/>
          <p:cNvSpPr>
            <a:spLocks noGrp="1"/>
          </p:cNvSpPr>
          <p:nvPr>
            <p:ph idx="1"/>
          </p:nvPr>
        </p:nvSpPr>
        <p:spPr>
          <a:xfrm>
            <a:off x="467544" y="1844824"/>
            <a:ext cx="7772400" cy="4464496"/>
          </a:xfrm>
        </p:spPr>
        <p:txBody>
          <a:bodyPr>
            <a:normAutofit fontScale="77500" lnSpcReduction="20000"/>
          </a:bodyPr>
          <a:lstStyle/>
          <a:p>
            <a:r>
              <a:rPr lang="en-US" dirty="0"/>
              <a:t>Infrastructure Security and Best </a:t>
            </a:r>
            <a:r>
              <a:rPr lang="en-US" dirty="0" err="1" smtClean="0"/>
              <a:t>Practises</a:t>
            </a:r>
            <a:endParaRPr lang="en-US" dirty="0"/>
          </a:p>
          <a:p>
            <a:pPr lvl="1"/>
            <a:r>
              <a:rPr lang="en-US" dirty="0" smtClean="0"/>
              <a:t>Physical Security</a:t>
            </a:r>
          </a:p>
          <a:p>
            <a:pPr lvl="1"/>
            <a:r>
              <a:rPr lang="en-US" dirty="0" smtClean="0"/>
              <a:t>Best </a:t>
            </a:r>
            <a:r>
              <a:rPr lang="en-US" dirty="0"/>
              <a:t>Practice Service Account Setup</a:t>
            </a:r>
          </a:p>
          <a:p>
            <a:pPr lvl="1"/>
            <a:r>
              <a:rPr lang="en-US" dirty="0"/>
              <a:t>Kerberos Authentication</a:t>
            </a:r>
          </a:p>
          <a:p>
            <a:r>
              <a:rPr lang="en-US" dirty="0"/>
              <a:t>Data Security</a:t>
            </a:r>
          </a:p>
          <a:p>
            <a:pPr lvl="1"/>
            <a:r>
              <a:rPr lang="en-US" dirty="0" smtClean="0"/>
              <a:t>Role </a:t>
            </a:r>
            <a:r>
              <a:rPr lang="en-US" dirty="0"/>
              <a:t>Based Access Control (RBAC)</a:t>
            </a:r>
          </a:p>
          <a:p>
            <a:pPr lvl="1"/>
            <a:r>
              <a:rPr lang="en-US" dirty="0"/>
              <a:t>Transparent Data Encryption (TDE) of SQL </a:t>
            </a:r>
            <a:r>
              <a:rPr lang="en-US" dirty="0" smtClean="0"/>
              <a:t>Databases</a:t>
            </a:r>
          </a:p>
          <a:p>
            <a:pPr lvl="1"/>
            <a:r>
              <a:rPr lang="en-US" dirty="0" smtClean="0"/>
              <a:t>Antivirus</a:t>
            </a:r>
            <a:endParaRPr lang="en-US" dirty="0"/>
          </a:p>
          <a:p>
            <a:r>
              <a:rPr lang="en-US" dirty="0"/>
              <a:t>Transport Security</a:t>
            </a:r>
          </a:p>
          <a:p>
            <a:pPr lvl="1"/>
            <a:r>
              <a:rPr lang="en-US" dirty="0"/>
              <a:t>Secure Sockets Layer (SSL) from Server to Client</a:t>
            </a:r>
          </a:p>
          <a:p>
            <a:pPr lvl="1"/>
            <a:r>
              <a:rPr lang="en-US" dirty="0" err="1"/>
              <a:t>IPSec</a:t>
            </a:r>
            <a:r>
              <a:rPr lang="en-US" dirty="0"/>
              <a:t> from </a:t>
            </a:r>
            <a:r>
              <a:rPr lang="en-US" dirty="0" smtClean="0"/>
              <a:t>Server </a:t>
            </a:r>
            <a:r>
              <a:rPr lang="en-US" dirty="0"/>
              <a:t>to </a:t>
            </a:r>
            <a:r>
              <a:rPr lang="en-US" dirty="0" smtClean="0"/>
              <a:t>Server</a:t>
            </a:r>
          </a:p>
          <a:p>
            <a:r>
              <a:rPr lang="en-US" dirty="0" smtClean="0"/>
              <a:t>Edge Security</a:t>
            </a:r>
            <a:endParaRPr lang="en-US" dirty="0"/>
          </a:p>
          <a:p>
            <a:pPr lvl="1"/>
            <a:r>
              <a:rPr lang="en-US" dirty="0"/>
              <a:t>Inbound Internet Security (Forefront UAG/TMG</a:t>
            </a:r>
            <a:r>
              <a:rPr lang="en-US" dirty="0" smtClean="0"/>
              <a:t>)</a:t>
            </a:r>
            <a:endParaRPr lang="en-US" dirty="0"/>
          </a:p>
          <a:p>
            <a:r>
              <a:rPr lang="en-US" dirty="0"/>
              <a:t>Rights </a:t>
            </a:r>
            <a:r>
              <a:rPr lang="en-US" dirty="0" smtClean="0"/>
              <a:t>Management</a:t>
            </a:r>
            <a:endParaRPr lang="en-US" dirty="0"/>
          </a:p>
          <a:p>
            <a:pPr marL="118872" indent="0">
              <a:buNone/>
              <a:defRPr/>
            </a:pPr>
            <a:endParaRPr lang="en-US" sz="2200" i="1" dirty="0" smtClean="0"/>
          </a:p>
          <a:p>
            <a:pPr lvl="1">
              <a:defRPr/>
            </a:pPr>
            <a:endParaRPr lang="en-US" sz="2400" dirty="0" smtClean="0"/>
          </a:p>
          <a:p>
            <a:pPr>
              <a:defRPr/>
            </a:pPr>
            <a:endParaRPr lang="en-US" sz="2800" dirty="0" smtClean="0"/>
          </a:p>
        </p:txBody>
      </p:sp>
    </p:spTree>
    <p:extLst>
      <p:ext uri="{BB962C8B-B14F-4D97-AF65-F5344CB8AC3E}">
        <p14:creationId xmlns:p14="http://schemas.microsoft.com/office/powerpoint/2010/main" val="22162340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a:bodyPr>
          <a:lstStyle/>
          <a:p>
            <a:pPr algn="ctr" eaLnBrk="1" hangingPunct="1"/>
            <a:r>
              <a:rPr lang="en-US" dirty="0" smtClean="0">
                <a:solidFill>
                  <a:srgbClr val="FFCC00"/>
                </a:solidFill>
              </a:rPr>
              <a:t>Architecting the Farm</a:t>
            </a:r>
          </a:p>
        </p:txBody>
      </p:sp>
      <p:pic>
        <p:nvPicPr>
          <p:cNvPr id="4" name="Picture 2" descr="http://www.nextecinc.com/wp-content/uploads/2010/05/mic_SharePoing-2010-Logo_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1720" y="620688"/>
            <a:ext cx="5265941" cy="3017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8411603"/>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41891705"/>
              </p:ext>
            </p:extLst>
          </p:nvPr>
        </p:nvGraphicFramePr>
        <p:xfrm>
          <a:off x="35496" y="1628800"/>
          <a:ext cx="9073008" cy="5179289"/>
        </p:xfrm>
        <a:graphic>
          <a:graphicData uri="http://schemas.openxmlformats.org/drawingml/2006/table">
            <a:tbl>
              <a:tblPr firstRow="1" firstCol="1" bandRow="1">
                <a:tableStyleId>{5C22544A-7EE6-4342-B048-85BDC9FD1C3A}</a:tableStyleId>
              </a:tblPr>
              <a:tblGrid>
                <a:gridCol w="2520280"/>
                <a:gridCol w="3384376"/>
                <a:gridCol w="3168352"/>
              </a:tblGrid>
              <a:tr h="293844">
                <a:tc>
                  <a:txBody>
                    <a:bodyPr/>
                    <a:lstStyle/>
                    <a:p>
                      <a:pPr marL="0" marR="0">
                        <a:lnSpc>
                          <a:spcPct val="115000"/>
                        </a:lnSpc>
                        <a:spcBef>
                          <a:spcPts val="0"/>
                        </a:spcBef>
                        <a:spcAft>
                          <a:spcPts val="0"/>
                        </a:spcAft>
                      </a:pPr>
                      <a:r>
                        <a:rPr lang="en-US" sz="1800" dirty="0">
                          <a:solidFill>
                            <a:schemeClr val="accent5">
                              <a:lumMod val="10000"/>
                            </a:schemeClr>
                          </a:solidFill>
                          <a:effectLst/>
                        </a:rPr>
                        <a:t>Service Account Name</a:t>
                      </a:r>
                      <a:endParaRPr lang="en-US" sz="1400" dirty="0">
                        <a:solidFill>
                          <a:schemeClr val="accent5">
                            <a:lumMod val="10000"/>
                          </a:schemeClr>
                        </a:solidFill>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1800">
                          <a:solidFill>
                            <a:schemeClr val="accent5">
                              <a:lumMod val="10000"/>
                            </a:schemeClr>
                          </a:solidFill>
                          <a:effectLst/>
                        </a:rPr>
                        <a:t>Role of Service Account</a:t>
                      </a:r>
                      <a:endParaRPr lang="en-US" sz="1400">
                        <a:solidFill>
                          <a:schemeClr val="accent5">
                            <a:lumMod val="10000"/>
                          </a:schemeClr>
                        </a:solidFill>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1800">
                          <a:solidFill>
                            <a:schemeClr val="accent5">
                              <a:lumMod val="10000"/>
                            </a:schemeClr>
                          </a:solidFill>
                          <a:effectLst/>
                        </a:rPr>
                        <a:t>Special Permissions</a:t>
                      </a:r>
                      <a:endParaRPr lang="en-US" sz="1400">
                        <a:solidFill>
                          <a:schemeClr val="accent5">
                            <a:lumMod val="10000"/>
                          </a:schemeClr>
                        </a:solidFill>
                        <a:effectLst/>
                        <a:latin typeface="Calibri"/>
                        <a:ea typeface="Times New Roman"/>
                        <a:cs typeface="Times New Roman"/>
                      </a:endParaRPr>
                    </a:p>
                  </a:txBody>
                  <a:tcPr marL="68580" marR="68580" marT="0" marB="0"/>
                </a:tc>
              </a:tr>
              <a:tr h="461755">
                <a:tc>
                  <a:txBody>
                    <a:bodyPr/>
                    <a:lstStyle/>
                    <a:p>
                      <a:pPr marL="0" marR="0">
                        <a:lnSpc>
                          <a:spcPct val="115000"/>
                        </a:lnSpc>
                        <a:spcBef>
                          <a:spcPts val="0"/>
                        </a:spcBef>
                        <a:spcAft>
                          <a:spcPts val="0"/>
                        </a:spcAft>
                      </a:pPr>
                      <a:r>
                        <a:rPr lang="en-US" sz="1400" dirty="0" smtClean="0">
                          <a:solidFill>
                            <a:schemeClr val="accent5">
                              <a:lumMod val="10000"/>
                            </a:schemeClr>
                          </a:solidFill>
                          <a:effectLst/>
                        </a:rPr>
                        <a:t>COMPANYABC\SRV-SP-Setup</a:t>
                      </a:r>
                      <a:endParaRPr lang="en-US" sz="1400" dirty="0">
                        <a:solidFill>
                          <a:schemeClr val="accent5">
                            <a:lumMod val="10000"/>
                          </a:schemeClr>
                        </a:solidFill>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1400" dirty="0">
                          <a:solidFill>
                            <a:schemeClr val="accent5">
                              <a:lumMod val="10000"/>
                            </a:schemeClr>
                          </a:solidFill>
                          <a:effectLst/>
                        </a:rPr>
                        <a:t>SharePoint Installation Account</a:t>
                      </a:r>
                      <a:endParaRPr lang="en-US" sz="1400" dirty="0">
                        <a:solidFill>
                          <a:schemeClr val="accent5">
                            <a:lumMod val="10000"/>
                          </a:schemeClr>
                        </a:solidFill>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1400" dirty="0">
                          <a:solidFill>
                            <a:schemeClr val="accent5">
                              <a:lumMod val="10000"/>
                            </a:schemeClr>
                          </a:solidFill>
                          <a:effectLst/>
                        </a:rPr>
                        <a:t>Local Admin on all SharePoint </a:t>
                      </a:r>
                      <a:r>
                        <a:rPr lang="en-US" sz="1400" dirty="0" smtClean="0">
                          <a:solidFill>
                            <a:schemeClr val="accent5">
                              <a:lumMod val="10000"/>
                            </a:schemeClr>
                          </a:solidFill>
                          <a:effectLst/>
                        </a:rPr>
                        <a:t>servers (for install of SP).</a:t>
                      </a:r>
                      <a:endParaRPr lang="en-US" sz="1400" dirty="0">
                        <a:solidFill>
                          <a:schemeClr val="accent5">
                            <a:lumMod val="10000"/>
                          </a:schemeClr>
                        </a:solidFill>
                        <a:effectLst/>
                        <a:latin typeface="Calibri"/>
                        <a:ea typeface="Times New Roman"/>
                        <a:cs typeface="Times New Roman"/>
                      </a:endParaRPr>
                    </a:p>
                  </a:txBody>
                  <a:tcPr marL="68580" marR="68580" marT="0" marB="0"/>
                </a:tc>
              </a:tr>
              <a:tr h="692633">
                <a:tc>
                  <a:txBody>
                    <a:bodyPr/>
                    <a:lstStyle/>
                    <a:p>
                      <a:pPr marL="0" marR="0">
                        <a:lnSpc>
                          <a:spcPct val="115000"/>
                        </a:lnSpc>
                        <a:spcBef>
                          <a:spcPts val="0"/>
                        </a:spcBef>
                        <a:spcAft>
                          <a:spcPts val="0"/>
                        </a:spcAft>
                      </a:pPr>
                      <a:r>
                        <a:rPr lang="en-US" sz="1400" dirty="0" smtClean="0">
                          <a:solidFill>
                            <a:schemeClr val="accent5">
                              <a:lumMod val="10000"/>
                            </a:schemeClr>
                          </a:solidFill>
                          <a:effectLst/>
                        </a:rPr>
                        <a:t>COMPANYABC\SRV-SP-SQL</a:t>
                      </a:r>
                      <a:endParaRPr lang="en-US" sz="1400" dirty="0">
                        <a:solidFill>
                          <a:schemeClr val="accent5">
                            <a:lumMod val="10000"/>
                          </a:schemeClr>
                        </a:solidFill>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1400" dirty="0">
                          <a:solidFill>
                            <a:schemeClr val="accent5">
                              <a:lumMod val="10000"/>
                            </a:schemeClr>
                          </a:solidFill>
                          <a:effectLst/>
                        </a:rPr>
                        <a:t>SQL Service </a:t>
                      </a:r>
                      <a:r>
                        <a:rPr lang="en-US" sz="1400" dirty="0" smtClean="0">
                          <a:solidFill>
                            <a:schemeClr val="accent5">
                              <a:lumMod val="10000"/>
                            </a:schemeClr>
                          </a:solidFill>
                          <a:effectLst/>
                        </a:rPr>
                        <a:t>Account(s) – Should be separate</a:t>
                      </a:r>
                      <a:r>
                        <a:rPr lang="en-US" sz="1400" baseline="0" dirty="0" smtClean="0">
                          <a:solidFill>
                            <a:schemeClr val="accent5">
                              <a:lumMod val="10000"/>
                            </a:schemeClr>
                          </a:solidFill>
                          <a:effectLst/>
                        </a:rPr>
                        <a:t> admin accounts from SP accounts.</a:t>
                      </a:r>
                      <a:endParaRPr lang="en-US" sz="1400" dirty="0">
                        <a:solidFill>
                          <a:schemeClr val="accent5">
                            <a:lumMod val="10000"/>
                          </a:schemeClr>
                        </a:solidFill>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1400" dirty="0">
                          <a:solidFill>
                            <a:schemeClr val="accent5">
                              <a:lumMod val="10000"/>
                            </a:schemeClr>
                          </a:solidFill>
                          <a:effectLst/>
                        </a:rPr>
                        <a:t>Local Admin on </a:t>
                      </a:r>
                      <a:r>
                        <a:rPr lang="en-US" sz="1400" dirty="0" smtClean="0">
                          <a:solidFill>
                            <a:schemeClr val="accent5">
                              <a:lumMod val="10000"/>
                            </a:schemeClr>
                          </a:solidFill>
                          <a:effectLst/>
                        </a:rPr>
                        <a:t>Database Server(s) (Generally, some exceptions</a:t>
                      </a:r>
                      <a:r>
                        <a:rPr lang="en-US" sz="1400" baseline="0" dirty="0" smtClean="0">
                          <a:solidFill>
                            <a:schemeClr val="accent5">
                              <a:lumMod val="10000"/>
                            </a:schemeClr>
                          </a:solidFill>
                          <a:effectLst/>
                        </a:rPr>
                        <a:t> apply)</a:t>
                      </a:r>
                      <a:endParaRPr lang="en-US" sz="1400" dirty="0">
                        <a:solidFill>
                          <a:schemeClr val="accent5">
                            <a:lumMod val="10000"/>
                          </a:schemeClr>
                        </a:solidFill>
                        <a:effectLst/>
                        <a:latin typeface="Calibri"/>
                        <a:ea typeface="Times New Roman"/>
                        <a:cs typeface="Times New Roman"/>
                      </a:endParaRPr>
                    </a:p>
                  </a:txBody>
                  <a:tcPr marL="68580" marR="68580" marT="0" marB="0"/>
                </a:tc>
              </a:tr>
              <a:tr h="692633">
                <a:tc>
                  <a:txBody>
                    <a:bodyPr/>
                    <a:lstStyle/>
                    <a:p>
                      <a:pPr marL="0" marR="0">
                        <a:lnSpc>
                          <a:spcPct val="115000"/>
                        </a:lnSpc>
                        <a:spcBef>
                          <a:spcPts val="0"/>
                        </a:spcBef>
                        <a:spcAft>
                          <a:spcPts val="0"/>
                        </a:spcAft>
                      </a:pPr>
                      <a:r>
                        <a:rPr lang="en-US" sz="1400" dirty="0" smtClean="0">
                          <a:solidFill>
                            <a:schemeClr val="accent5">
                              <a:lumMod val="10000"/>
                            </a:schemeClr>
                          </a:solidFill>
                          <a:effectLst/>
                        </a:rPr>
                        <a:t>COMPANYABC\SRV-SP-Farm</a:t>
                      </a:r>
                      <a:endParaRPr lang="en-US" sz="1400" dirty="0">
                        <a:solidFill>
                          <a:schemeClr val="accent5">
                            <a:lumMod val="10000"/>
                          </a:schemeClr>
                        </a:solidFill>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1400" dirty="0">
                          <a:solidFill>
                            <a:schemeClr val="accent5">
                              <a:lumMod val="10000"/>
                            </a:schemeClr>
                          </a:solidFill>
                          <a:effectLst/>
                        </a:rPr>
                        <a:t>SharePoint Farm </a:t>
                      </a:r>
                      <a:r>
                        <a:rPr lang="en-US" sz="1400" dirty="0" smtClean="0">
                          <a:solidFill>
                            <a:schemeClr val="accent5">
                              <a:lumMod val="10000"/>
                            </a:schemeClr>
                          </a:solidFill>
                          <a:effectLst/>
                        </a:rPr>
                        <a:t>Account(s) – Can also be standard admin accounts. RBAC principles apply</a:t>
                      </a:r>
                      <a:r>
                        <a:rPr lang="en-US" sz="1400" baseline="0" dirty="0" smtClean="0">
                          <a:solidFill>
                            <a:schemeClr val="accent5">
                              <a:lumMod val="10000"/>
                            </a:schemeClr>
                          </a:solidFill>
                          <a:effectLst/>
                        </a:rPr>
                        <a:t> ideally.</a:t>
                      </a:r>
                      <a:endParaRPr lang="en-US" sz="1400" dirty="0">
                        <a:solidFill>
                          <a:schemeClr val="accent5">
                            <a:lumMod val="10000"/>
                          </a:schemeClr>
                        </a:solidFill>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1400" dirty="0" smtClean="0">
                          <a:solidFill>
                            <a:schemeClr val="accent5">
                              <a:lumMod val="10000"/>
                            </a:schemeClr>
                          </a:solidFill>
                          <a:effectLst/>
                        </a:rPr>
                        <a:t>N/A</a:t>
                      </a:r>
                      <a:endParaRPr lang="en-US" sz="1400" dirty="0">
                        <a:solidFill>
                          <a:schemeClr val="accent5">
                            <a:lumMod val="10000"/>
                          </a:schemeClr>
                        </a:solidFill>
                        <a:effectLst/>
                        <a:latin typeface="Calibri"/>
                        <a:ea typeface="Times New Roman"/>
                        <a:cs typeface="Times New Roman"/>
                      </a:endParaRPr>
                    </a:p>
                  </a:txBody>
                  <a:tcPr marL="68580" marR="68580" marT="0" marB="0"/>
                </a:tc>
              </a:tr>
              <a:tr h="230878">
                <a:tc>
                  <a:txBody>
                    <a:bodyPr/>
                    <a:lstStyle/>
                    <a:p>
                      <a:pPr marL="0" marR="0">
                        <a:lnSpc>
                          <a:spcPct val="115000"/>
                        </a:lnSpc>
                        <a:spcBef>
                          <a:spcPts val="0"/>
                        </a:spcBef>
                        <a:spcAft>
                          <a:spcPts val="0"/>
                        </a:spcAft>
                      </a:pPr>
                      <a:r>
                        <a:rPr lang="en-US" sz="1400" dirty="0" smtClean="0">
                          <a:solidFill>
                            <a:schemeClr val="accent5">
                              <a:lumMod val="10000"/>
                            </a:schemeClr>
                          </a:solidFill>
                          <a:effectLst/>
                        </a:rPr>
                        <a:t>COMPANYABC\SRV-SP-Search</a:t>
                      </a:r>
                      <a:endParaRPr lang="en-US" sz="1400" dirty="0">
                        <a:solidFill>
                          <a:schemeClr val="accent5">
                            <a:lumMod val="10000"/>
                          </a:schemeClr>
                        </a:solidFill>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1400">
                          <a:solidFill>
                            <a:schemeClr val="accent5">
                              <a:lumMod val="10000"/>
                            </a:schemeClr>
                          </a:solidFill>
                          <a:effectLst/>
                        </a:rPr>
                        <a:t>Search Account</a:t>
                      </a:r>
                      <a:endParaRPr lang="en-US" sz="1400">
                        <a:solidFill>
                          <a:schemeClr val="accent5">
                            <a:lumMod val="10000"/>
                          </a:schemeClr>
                        </a:solidFill>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1400">
                          <a:solidFill>
                            <a:schemeClr val="accent5">
                              <a:lumMod val="10000"/>
                            </a:schemeClr>
                          </a:solidFill>
                          <a:effectLst/>
                        </a:rPr>
                        <a:t>N/A</a:t>
                      </a:r>
                      <a:endParaRPr lang="en-US" sz="1400">
                        <a:solidFill>
                          <a:schemeClr val="accent5">
                            <a:lumMod val="10000"/>
                          </a:schemeClr>
                        </a:solidFill>
                        <a:effectLst/>
                        <a:latin typeface="Calibri"/>
                        <a:ea typeface="Times New Roman"/>
                        <a:cs typeface="Times New Roman"/>
                      </a:endParaRPr>
                    </a:p>
                  </a:txBody>
                  <a:tcPr marL="68580" marR="68580" marT="0" marB="0"/>
                </a:tc>
              </a:tr>
              <a:tr h="461755">
                <a:tc>
                  <a:txBody>
                    <a:bodyPr/>
                    <a:lstStyle/>
                    <a:p>
                      <a:pPr marL="0" marR="0">
                        <a:lnSpc>
                          <a:spcPct val="115000"/>
                        </a:lnSpc>
                        <a:spcBef>
                          <a:spcPts val="0"/>
                        </a:spcBef>
                        <a:spcAft>
                          <a:spcPts val="0"/>
                        </a:spcAft>
                      </a:pPr>
                      <a:r>
                        <a:rPr lang="en-US" sz="1400" dirty="0" smtClean="0">
                          <a:solidFill>
                            <a:schemeClr val="accent5">
                              <a:lumMod val="10000"/>
                            </a:schemeClr>
                          </a:solidFill>
                          <a:effectLst/>
                        </a:rPr>
                        <a:t>COMPANYABC\SRV-SP-Content</a:t>
                      </a:r>
                      <a:endParaRPr lang="en-US" sz="1400" dirty="0">
                        <a:solidFill>
                          <a:schemeClr val="accent5">
                            <a:lumMod val="10000"/>
                          </a:schemeClr>
                        </a:solidFill>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1400">
                          <a:solidFill>
                            <a:schemeClr val="accent5">
                              <a:lumMod val="10000"/>
                            </a:schemeClr>
                          </a:solidFill>
                          <a:effectLst/>
                        </a:rPr>
                        <a:t>Default Content Access Account</a:t>
                      </a:r>
                      <a:endParaRPr lang="en-US" sz="1400">
                        <a:solidFill>
                          <a:schemeClr val="accent5">
                            <a:lumMod val="10000"/>
                          </a:schemeClr>
                        </a:solidFill>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1400">
                          <a:solidFill>
                            <a:schemeClr val="accent5">
                              <a:lumMod val="10000"/>
                            </a:schemeClr>
                          </a:solidFill>
                          <a:effectLst/>
                        </a:rPr>
                        <a:t>Read rights to any external data sources to be crawled</a:t>
                      </a:r>
                      <a:endParaRPr lang="en-US" sz="1400">
                        <a:solidFill>
                          <a:schemeClr val="accent5">
                            <a:lumMod val="10000"/>
                          </a:schemeClr>
                        </a:solidFill>
                        <a:effectLst/>
                        <a:latin typeface="Calibri"/>
                        <a:ea typeface="Times New Roman"/>
                        <a:cs typeface="Times New Roman"/>
                      </a:endParaRPr>
                    </a:p>
                  </a:txBody>
                  <a:tcPr marL="68580" marR="68580" marT="0" marB="0"/>
                </a:tc>
              </a:tr>
              <a:tr h="692633">
                <a:tc>
                  <a:txBody>
                    <a:bodyPr/>
                    <a:lstStyle/>
                    <a:p>
                      <a:pPr marL="0" marR="0">
                        <a:lnSpc>
                          <a:spcPct val="115000"/>
                        </a:lnSpc>
                        <a:spcBef>
                          <a:spcPts val="0"/>
                        </a:spcBef>
                        <a:spcAft>
                          <a:spcPts val="0"/>
                        </a:spcAft>
                      </a:pPr>
                      <a:r>
                        <a:rPr lang="en-US" sz="1400" dirty="0" smtClean="0">
                          <a:solidFill>
                            <a:schemeClr val="accent5">
                              <a:lumMod val="10000"/>
                            </a:schemeClr>
                          </a:solidFill>
                          <a:effectLst/>
                        </a:rPr>
                        <a:t>COMPANYABC\SRV-SP-Prof</a:t>
                      </a:r>
                      <a:endParaRPr lang="en-US" sz="1400" dirty="0">
                        <a:solidFill>
                          <a:schemeClr val="accent5">
                            <a:lumMod val="10000"/>
                          </a:schemeClr>
                        </a:solidFill>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1400" dirty="0">
                          <a:solidFill>
                            <a:schemeClr val="accent5">
                              <a:lumMod val="10000"/>
                            </a:schemeClr>
                          </a:solidFill>
                          <a:effectLst/>
                        </a:rPr>
                        <a:t>Default Profiles </a:t>
                      </a:r>
                      <a:r>
                        <a:rPr lang="en-US" sz="1400" dirty="0" smtClean="0">
                          <a:solidFill>
                            <a:schemeClr val="accent5">
                              <a:lumMod val="10000"/>
                            </a:schemeClr>
                          </a:solidFill>
                          <a:effectLst/>
                        </a:rPr>
                        <a:t>Access </a:t>
                      </a:r>
                      <a:r>
                        <a:rPr lang="en-US" sz="1400" dirty="0">
                          <a:solidFill>
                            <a:schemeClr val="accent5">
                              <a:lumMod val="10000"/>
                            </a:schemeClr>
                          </a:solidFill>
                          <a:effectLst/>
                        </a:rPr>
                        <a:t>Account</a:t>
                      </a:r>
                      <a:endParaRPr lang="en-US" sz="1400" dirty="0">
                        <a:solidFill>
                          <a:schemeClr val="accent5">
                            <a:lumMod val="10000"/>
                          </a:schemeClr>
                        </a:solidFill>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1400" dirty="0">
                          <a:solidFill>
                            <a:schemeClr val="accent5">
                              <a:lumMod val="10000"/>
                            </a:schemeClr>
                          </a:solidFill>
                          <a:effectLst/>
                        </a:rPr>
                        <a:t>Member of Domain Users (to be able to read attributes from users in </a:t>
                      </a:r>
                      <a:r>
                        <a:rPr lang="en-US" sz="1400" dirty="0" smtClean="0">
                          <a:solidFill>
                            <a:schemeClr val="accent5">
                              <a:lumMod val="10000"/>
                            </a:schemeClr>
                          </a:solidFill>
                          <a:effectLst/>
                        </a:rPr>
                        <a:t>domain)</a:t>
                      </a:r>
                      <a:r>
                        <a:rPr lang="en-US" sz="1400" baseline="0" dirty="0" smtClean="0">
                          <a:solidFill>
                            <a:schemeClr val="accent5">
                              <a:lumMod val="10000"/>
                            </a:schemeClr>
                          </a:solidFill>
                          <a:effectLst/>
                        </a:rPr>
                        <a:t> and ‘Replicate Directory Changes’ rights in AD.</a:t>
                      </a:r>
                      <a:endParaRPr lang="en-US" sz="1400" dirty="0">
                        <a:solidFill>
                          <a:schemeClr val="accent5">
                            <a:lumMod val="10000"/>
                          </a:schemeClr>
                        </a:solidFill>
                        <a:effectLst/>
                        <a:latin typeface="Calibri"/>
                        <a:ea typeface="Times New Roman"/>
                        <a:cs typeface="Times New Roman"/>
                      </a:endParaRPr>
                    </a:p>
                  </a:txBody>
                  <a:tcPr marL="68580" marR="68580" marT="0" marB="0"/>
                </a:tc>
              </a:tr>
              <a:tr h="461755">
                <a:tc>
                  <a:txBody>
                    <a:bodyPr/>
                    <a:lstStyle/>
                    <a:p>
                      <a:pPr marL="0" marR="0">
                        <a:lnSpc>
                          <a:spcPct val="115000"/>
                        </a:lnSpc>
                        <a:spcBef>
                          <a:spcPts val="0"/>
                        </a:spcBef>
                        <a:spcAft>
                          <a:spcPts val="0"/>
                        </a:spcAft>
                      </a:pPr>
                      <a:r>
                        <a:rPr lang="en-US" sz="1400" dirty="0" smtClean="0">
                          <a:solidFill>
                            <a:schemeClr val="accent5">
                              <a:lumMod val="10000"/>
                            </a:schemeClr>
                          </a:solidFill>
                          <a:effectLst/>
                          <a:latin typeface="Calibri"/>
                          <a:ea typeface="Times New Roman"/>
                          <a:cs typeface="Times New Roman"/>
                        </a:rPr>
                        <a:t>COMPANYABC\SRV-SP-AP-SPCA</a:t>
                      </a:r>
                      <a:endParaRPr lang="en-US" sz="1400" dirty="0">
                        <a:solidFill>
                          <a:schemeClr val="accent5">
                            <a:lumMod val="10000"/>
                          </a:schemeClr>
                        </a:solidFill>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1400" dirty="0" smtClean="0">
                          <a:solidFill>
                            <a:schemeClr val="accent5">
                              <a:lumMod val="10000"/>
                            </a:schemeClr>
                          </a:solidFill>
                          <a:effectLst/>
                          <a:latin typeface="Calibri"/>
                          <a:ea typeface="Times New Roman"/>
                          <a:cs typeface="Times New Roman"/>
                        </a:rPr>
                        <a:t>Application Pool Identity account</a:t>
                      </a:r>
                      <a:r>
                        <a:rPr lang="en-US" sz="1400" baseline="0" dirty="0" smtClean="0">
                          <a:solidFill>
                            <a:schemeClr val="accent5">
                              <a:lumMod val="10000"/>
                            </a:schemeClr>
                          </a:solidFill>
                          <a:effectLst/>
                          <a:latin typeface="Calibri"/>
                          <a:ea typeface="Times New Roman"/>
                          <a:cs typeface="Times New Roman"/>
                        </a:rPr>
                        <a:t> for SharePoint Central Admin.</a:t>
                      </a:r>
                      <a:endParaRPr lang="en-US" sz="1400" dirty="0">
                        <a:solidFill>
                          <a:schemeClr val="accent5">
                            <a:lumMod val="10000"/>
                          </a:schemeClr>
                        </a:solidFill>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1400" dirty="0" err="1" smtClean="0">
                          <a:solidFill>
                            <a:schemeClr val="accent5">
                              <a:lumMod val="10000"/>
                            </a:schemeClr>
                          </a:solidFill>
                          <a:effectLst/>
                          <a:latin typeface="Calibri"/>
                          <a:ea typeface="Times New Roman"/>
                          <a:cs typeface="Times New Roman"/>
                        </a:rPr>
                        <a:t>DBCreator</a:t>
                      </a:r>
                      <a:r>
                        <a:rPr lang="en-US" sz="1400" dirty="0" smtClean="0">
                          <a:solidFill>
                            <a:schemeClr val="accent5">
                              <a:lumMod val="10000"/>
                            </a:schemeClr>
                          </a:solidFill>
                          <a:effectLst/>
                          <a:latin typeface="Calibri"/>
                          <a:ea typeface="Times New Roman"/>
                          <a:cs typeface="Times New Roman"/>
                        </a:rPr>
                        <a:t> and Security Admin on SQL. Create and Modify contacts rights in AD OU</a:t>
                      </a:r>
                      <a:r>
                        <a:rPr lang="en-US" sz="1400" baseline="0" dirty="0" smtClean="0">
                          <a:solidFill>
                            <a:schemeClr val="accent5">
                              <a:lumMod val="10000"/>
                            </a:schemeClr>
                          </a:solidFill>
                          <a:effectLst/>
                          <a:latin typeface="Calibri"/>
                          <a:ea typeface="Times New Roman"/>
                          <a:cs typeface="Times New Roman"/>
                        </a:rPr>
                        <a:t> used for email.</a:t>
                      </a:r>
                      <a:endParaRPr lang="en-US" sz="1400" dirty="0">
                        <a:solidFill>
                          <a:schemeClr val="accent5">
                            <a:lumMod val="10000"/>
                          </a:schemeClr>
                        </a:solidFill>
                        <a:effectLst/>
                        <a:latin typeface="Calibri"/>
                        <a:ea typeface="Times New Roman"/>
                        <a:cs typeface="Times New Roman"/>
                      </a:endParaRPr>
                    </a:p>
                  </a:txBody>
                  <a:tcPr marL="68580" marR="68580" marT="0" marB="0"/>
                </a:tc>
              </a:tr>
              <a:tr h="461755">
                <a:tc>
                  <a:txBody>
                    <a:bodyPr/>
                    <a:lstStyle/>
                    <a:p>
                      <a:pPr marL="0" marR="0">
                        <a:lnSpc>
                          <a:spcPct val="115000"/>
                        </a:lnSpc>
                        <a:spcBef>
                          <a:spcPts val="0"/>
                        </a:spcBef>
                        <a:spcAft>
                          <a:spcPts val="0"/>
                        </a:spcAft>
                      </a:pPr>
                      <a:r>
                        <a:rPr lang="en-US" sz="1400" dirty="0" smtClean="0">
                          <a:solidFill>
                            <a:schemeClr val="accent5">
                              <a:lumMod val="10000"/>
                            </a:schemeClr>
                          </a:solidFill>
                          <a:effectLst/>
                        </a:rPr>
                        <a:t>COMPANYABC\SRV-SP-AP-Data  </a:t>
                      </a:r>
                      <a:endParaRPr lang="en-US" sz="1400" dirty="0">
                        <a:solidFill>
                          <a:schemeClr val="accent5">
                            <a:lumMod val="10000"/>
                          </a:schemeClr>
                        </a:solidFill>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1400" dirty="0">
                          <a:solidFill>
                            <a:schemeClr val="accent5">
                              <a:lumMod val="10000"/>
                            </a:schemeClr>
                          </a:solidFill>
                          <a:effectLst/>
                        </a:rPr>
                        <a:t>Application Pool Identity account for the </a:t>
                      </a:r>
                      <a:r>
                        <a:rPr lang="en-US" sz="1400" baseline="0" dirty="0" smtClean="0">
                          <a:solidFill>
                            <a:schemeClr val="accent5">
                              <a:lumMod val="10000"/>
                            </a:schemeClr>
                          </a:solidFill>
                          <a:effectLst/>
                        </a:rPr>
                        <a:t> Content related </a:t>
                      </a:r>
                      <a:r>
                        <a:rPr lang="en-US" sz="1400" dirty="0" smtClean="0">
                          <a:solidFill>
                            <a:schemeClr val="accent5">
                              <a:lumMod val="10000"/>
                            </a:schemeClr>
                          </a:solidFill>
                          <a:effectLst/>
                        </a:rPr>
                        <a:t>App Pool (Portal, </a:t>
                      </a:r>
                      <a:r>
                        <a:rPr lang="en-US" sz="1400" dirty="0" err="1" smtClean="0">
                          <a:solidFill>
                            <a:schemeClr val="accent5">
                              <a:lumMod val="10000"/>
                            </a:schemeClr>
                          </a:solidFill>
                          <a:effectLst/>
                        </a:rPr>
                        <a:t>MySites</a:t>
                      </a:r>
                      <a:r>
                        <a:rPr lang="en-US" sz="1400" dirty="0" smtClean="0">
                          <a:solidFill>
                            <a:schemeClr val="accent5">
                              <a:lumMod val="10000"/>
                            </a:schemeClr>
                          </a:solidFill>
                          <a:effectLst/>
                        </a:rPr>
                        <a:t>, etc.)  Additional as needed for security.</a:t>
                      </a:r>
                      <a:endParaRPr lang="en-US" sz="1400" dirty="0">
                        <a:solidFill>
                          <a:schemeClr val="accent5">
                            <a:lumMod val="10000"/>
                          </a:schemeClr>
                        </a:solidFill>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1400" dirty="0">
                          <a:solidFill>
                            <a:schemeClr val="accent5">
                              <a:lumMod val="10000"/>
                            </a:schemeClr>
                          </a:solidFill>
                          <a:effectLst/>
                        </a:rPr>
                        <a:t>N/A</a:t>
                      </a:r>
                      <a:endParaRPr lang="en-US" sz="1400" dirty="0">
                        <a:solidFill>
                          <a:schemeClr val="accent5">
                            <a:lumMod val="10000"/>
                          </a:schemeClr>
                        </a:solidFill>
                        <a:effectLst/>
                        <a:latin typeface="Calibri"/>
                        <a:ea typeface="Times New Roman"/>
                        <a:cs typeface="Times New Roman"/>
                      </a:endParaRPr>
                    </a:p>
                  </a:txBody>
                  <a:tcPr marL="68580" marR="68580" marT="0" marB="0"/>
                </a:tc>
              </a:tr>
            </a:tbl>
          </a:graphicData>
        </a:graphic>
      </p:graphicFrame>
      <p:sp>
        <p:nvSpPr>
          <p:cNvPr id="5" name="Title 1"/>
          <p:cNvSpPr>
            <a:spLocks noGrp="1"/>
          </p:cNvSpPr>
          <p:nvPr>
            <p:ph type="title"/>
          </p:nvPr>
        </p:nvSpPr>
        <p:spPr>
          <a:xfrm>
            <a:off x="659774" y="274638"/>
            <a:ext cx="8027026" cy="1143000"/>
          </a:xfrm>
        </p:spPr>
        <p:txBody>
          <a:bodyPr>
            <a:normAutofit/>
          </a:bodyPr>
          <a:lstStyle/>
          <a:p>
            <a:pPr>
              <a:defRPr/>
            </a:pPr>
            <a:r>
              <a:rPr lang="en-US" dirty="0" smtClean="0">
                <a:solidFill>
                  <a:schemeClr val="bg1"/>
                </a:solidFill>
              </a:rPr>
              <a:t>SharePoint Security</a:t>
            </a:r>
            <a:r>
              <a:rPr lang="en-US" dirty="0" smtClean="0"/>
              <a:t/>
            </a:r>
            <a:br>
              <a:rPr lang="en-US" dirty="0" smtClean="0"/>
            </a:br>
            <a:r>
              <a:rPr lang="en-US" sz="2400" dirty="0" smtClean="0">
                <a:solidFill>
                  <a:schemeClr val="accent1"/>
                </a:solidFill>
              </a:rPr>
              <a:t>Infrastructure – Sample List of Service Accounts</a:t>
            </a:r>
            <a:endParaRPr lang="en-US" dirty="0" smtClean="0">
              <a:solidFill>
                <a:schemeClr val="accent1"/>
              </a:solidFill>
            </a:endParaRPr>
          </a:p>
        </p:txBody>
      </p:sp>
    </p:spTree>
    <p:extLst>
      <p:ext uri="{BB962C8B-B14F-4D97-AF65-F5344CB8AC3E}">
        <p14:creationId xmlns:p14="http://schemas.microsoft.com/office/powerpoint/2010/main" val="395190417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1"/>
          </p:nvPr>
        </p:nvSpPr>
        <p:spPr>
          <a:xfrm>
            <a:off x="514457" y="1646237"/>
            <a:ext cx="8229600" cy="3366939"/>
          </a:xfrm>
        </p:spPr>
        <p:txBody>
          <a:bodyPr>
            <a:normAutofit fontScale="77500" lnSpcReduction="20000"/>
          </a:bodyPr>
          <a:lstStyle/>
          <a:p>
            <a:pPr>
              <a:defRPr/>
            </a:pPr>
            <a:r>
              <a:rPr lang="en-US" sz="2800" dirty="0" smtClean="0"/>
              <a:t>When creating any Web Applications in Classic-mode, </a:t>
            </a:r>
            <a:r>
              <a:rPr lang="en-US" sz="2800" b="1" u="sng" dirty="0" smtClean="0"/>
              <a:t>USE KERBEROS</a:t>
            </a:r>
            <a:r>
              <a:rPr lang="en-US" sz="2800" dirty="0" smtClean="0"/>
              <a:t>.  It is much more secure and also faster with heavy loads as the SP server doesn’t have to keep asking for auth requests from AD.</a:t>
            </a:r>
          </a:p>
          <a:p>
            <a:pPr>
              <a:defRPr/>
            </a:pPr>
            <a:r>
              <a:rPr lang="en-US" sz="2800" dirty="0" smtClean="0"/>
              <a:t>Kerberos auth does require extra steps, which makes people shy away from it, but once configured, it improves security considerably and can improve performance on high-load sites.</a:t>
            </a:r>
          </a:p>
          <a:p>
            <a:pPr>
              <a:defRPr/>
            </a:pPr>
            <a:r>
              <a:rPr lang="en-US" sz="2800" dirty="0" smtClean="0"/>
              <a:t>Should also be configured on SPCA Site! (Best Practice = Configure SPCA for NLB, SSL, and Kerberos (i.e. </a:t>
            </a:r>
            <a:r>
              <a:rPr lang="en-US" sz="2800" dirty="0" smtClean="0">
                <a:hlinkClick r:id="rId2"/>
              </a:rPr>
              <a:t>https://spca.companyabc.com</a:t>
            </a:r>
            <a:r>
              <a:rPr lang="en-US" sz="2800" dirty="0" smtClean="0"/>
              <a:t>) </a:t>
            </a:r>
          </a:p>
          <a:p>
            <a:pPr>
              <a:defRPr/>
            </a:pPr>
            <a:endParaRPr lang="en-US" sz="2800" dirty="0" smtClean="0"/>
          </a:p>
          <a:p>
            <a:pPr>
              <a:defRPr/>
            </a:pPr>
            <a:endParaRPr lang="en-US" sz="2800" dirty="0" smtClean="0"/>
          </a:p>
        </p:txBody>
      </p:sp>
      <p:pic>
        <p:nvPicPr>
          <p:cNvPr id="5122" name="Picture 2" descr="C:\Data\Books\16-SharePoint 2010 Unleashed\Screenshots\SP2010Install\SNAG-0085.tif"/>
          <p:cNvPicPr>
            <a:picLocks noChangeAspect="1" noChangeArrowheads="1"/>
          </p:cNvPicPr>
          <p:nvPr/>
        </p:nvPicPr>
        <p:blipFill rotWithShape="1">
          <a:blip r:embed="rId3">
            <a:extLst>
              <a:ext uri="{28A0092B-C50C-407E-A947-70E740481C1C}">
                <a14:useLocalDpi xmlns:a14="http://schemas.microsoft.com/office/drawing/2010/main" val="0"/>
              </a:ext>
            </a:extLst>
          </a:blip>
          <a:srcRect l="30233" t="38449" r="29070" b="38295"/>
          <a:stretch/>
        </p:blipFill>
        <p:spPr bwMode="auto">
          <a:xfrm>
            <a:off x="2274050" y="4797152"/>
            <a:ext cx="4704523" cy="2016224"/>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a:spLocks noGrp="1"/>
          </p:cNvSpPr>
          <p:nvPr>
            <p:ph type="title"/>
          </p:nvPr>
        </p:nvSpPr>
        <p:spPr>
          <a:xfrm>
            <a:off x="659774" y="274638"/>
            <a:ext cx="8027026" cy="1143000"/>
          </a:xfrm>
        </p:spPr>
        <p:txBody>
          <a:bodyPr>
            <a:normAutofit/>
          </a:bodyPr>
          <a:lstStyle/>
          <a:p>
            <a:pPr>
              <a:defRPr/>
            </a:pPr>
            <a:r>
              <a:rPr lang="en-US" dirty="0" smtClean="0">
                <a:solidFill>
                  <a:schemeClr val="bg1"/>
                </a:solidFill>
              </a:rPr>
              <a:t>SharePoint Security</a:t>
            </a:r>
            <a:r>
              <a:rPr lang="en-US" dirty="0" smtClean="0"/>
              <a:t/>
            </a:r>
            <a:br>
              <a:rPr lang="en-US" dirty="0" smtClean="0"/>
            </a:br>
            <a:r>
              <a:rPr lang="en-US" sz="2400" dirty="0" smtClean="0">
                <a:solidFill>
                  <a:schemeClr val="accent1"/>
                </a:solidFill>
              </a:rPr>
              <a:t>Infrastructure – Enable Kerberos when using Classic-</a:t>
            </a:r>
            <a:r>
              <a:rPr lang="en-US" sz="2400" dirty="0" err="1" smtClean="0">
                <a:solidFill>
                  <a:schemeClr val="accent1"/>
                </a:solidFill>
              </a:rPr>
              <a:t>Auth</a:t>
            </a:r>
            <a:endParaRPr lang="en-US" dirty="0" smtClean="0">
              <a:solidFill>
                <a:schemeClr val="accent1"/>
              </a:solidFill>
            </a:endParaRPr>
          </a:p>
        </p:txBody>
      </p:sp>
    </p:spTree>
    <p:extLst>
      <p:ext uri="{BB962C8B-B14F-4D97-AF65-F5344CB8AC3E}">
        <p14:creationId xmlns:p14="http://schemas.microsoft.com/office/powerpoint/2010/main" val="128984385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9774" y="1600201"/>
            <a:ext cx="8027026" cy="2620888"/>
          </a:xfrm>
        </p:spPr>
        <p:txBody>
          <a:bodyPr>
            <a:normAutofit lnSpcReduction="10000"/>
          </a:bodyPr>
          <a:lstStyle/>
          <a:p>
            <a:r>
              <a:rPr lang="en-US" sz="2400" dirty="0" smtClean="0"/>
              <a:t>Role Groups defined within Active Directory (Universal Groups) – i.e. ‘Marketing,’ ‘Sales,’ ‘IT,’ etc.</a:t>
            </a:r>
          </a:p>
          <a:p>
            <a:r>
              <a:rPr lang="en-US" sz="2400" dirty="0" smtClean="0"/>
              <a:t>Role Groups added directly into SharePoint ‘Access Groups’ such as ‘Contributors,’ ‘Authors,’ etc.</a:t>
            </a:r>
          </a:p>
          <a:p>
            <a:r>
              <a:rPr lang="en-US" sz="2400" dirty="0" smtClean="0"/>
              <a:t>Simply by adding a user account into the associated Role Group, they gain access to whatever rights their role requires.</a:t>
            </a:r>
            <a:endParaRPr lang="en-US" sz="2400" dirty="0"/>
          </a:p>
        </p:txBody>
      </p:sp>
      <p:graphicFrame>
        <p:nvGraphicFramePr>
          <p:cNvPr id="4" name="Diagram 3"/>
          <p:cNvGraphicFramePr/>
          <p:nvPr>
            <p:extLst>
              <p:ext uri="{D42A27DB-BD31-4B8C-83A1-F6EECF244321}">
                <p14:modId xmlns:p14="http://schemas.microsoft.com/office/powerpoint/2010/main" val="3653025960"/>
              </p:ext>
            </p:extLst>
          </p:nvPr>
        </p:nvGraphicFramePr>
        <p:xfrm>
          <a:off x="1828800" y="4191000"/>
          <a:ext cx="3124200" cy="24052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Oval 5"/>
          <p:cNvSpPr/>
          <p:nvPr/>
        </p:nvSpPr>
        <p:spPr>
          <a:xfrm>
            <a:off x="6553200" y="4572000"/>
            <a:ext cx="2133600" cy="1676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lumMod val="10000"/>
                  </a:schemeClr>
                </a:solidFill>
              </a:rPr>
              <a:t>SharePoint Group</a:t>
            </a:r>
            <a:endParaRPr lang="en-US" sz="2000" dirty="0">
              <a:solidFill>
                <a:schemeClr val="tx1">
                  <a:lumMod val="10000"/>
                </a:schemeClr>
              </a:solidFill>
            </a:endParaRPr>
          </a:p>
        </p:txBody>
      </p:sp>
      <p:sp>
        <p:nvSpPr>
          <p:cNvPr id="7" name="Right Arrow 6"/>
          <p:cNvSpPr/>
          <p:nvPr/>
        </p:nvSpPr>
        <p:spPr>
          <a:xfrm>
            <a:off x="5181600" y="5080287"/>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10000"/>
                </a:schemeClr>
              </a:solidFill>
            </a:endParaRPr>
          </a:p>
        </p:txBody>
      </p:sp>
      <p:sp>
        <p:nvSpPr>
          <p:cNvPr id="8" name="Title 1"/>
          <p:cNvSpPr>
            <a:spLocks noGrp="1"/>
          </p:cNvSpPr>
          <p:nvPr>
            <p:ph type="title"/>
          </p:nvPr>
        </p:nvSpPr>
        <p:spPr>
          <a:xfrm>
            <a:off x="659774" y="274638"/>
            <a:ext cx="8027026" cy="1143000"/>
          </a:xfrm>
        </p:spPr>
        <p:txBody>
          <a:bodyPr>
            <a:normAutofit/>
          </a:bodyPr>
          <a:lstStyle/>
          <a:p>
            <a:pPr>
              <a:defRPr/>
            </a:pPr>
            <a:r>
              <a:rPr lang="en-US" dirty="0" smtClean="0">
                <a:solidFill>
                  <a:schemeClr val="bg1"/>
                </a:solidFill>
              </a:rPr>
              <a:t>SharePoint Security</a:t>
            </a:r>
            <a:r>
              <a:rPr lang="en-US" dirty="0" smtClean="0"/>
              <a:t/>
            </a:r>
            <a:br>
              <a:rPr lang="en-US" dirty="0" smtClean="0"/>
            </a:br>
            <a:r>
              <a:rPr lang="en-US" sz="2400" dirty="0" smtClean="0">
                <a:solidFill>
                  <a:schemeClr val="accent1"/>
                </a:solidFill>
              </a:rPr>
              <a:t>Data – Role Based Access Control (RBAC)</a:t>
            </a:r>
            <a:endParaRPr lang="en-US" dirty="0" smtClean="0">
              <a:solidFill>
                <a:schemeClr val="accent1"/>
              </a:solidFill>
            </a:endParaRPr>
          </a:p>
        </p:txBody>
      </p:sp>
    </p:spTree>
    <p:extLst>
      <p:ext uri="{BB962C8B-B14F-4D97-AF65-F5344CB8AC3E}">
        <p14:creationId xmlns:p14="http://schemas.microsoft.com/office/powerpoint/2010/main" val="424785335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4355976" y="1434694"/>
            <a:ext cx="5040560" cy="542330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2"/>
          <p:cNvSpPr txBox="1">
            <a:spLocks/>
          </p:cNvSpPr>
          <p:nvPr/>
        </p:nvSpPr>
        <p:spPr>
          <a:xfrm>
            <a:off x="268096" y="1682764"/>
            <a:ext cx="4104456" cy="4482540"/>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000" dirty="0" smtClean="0"/>
              <a:t>New in SQL Server 2008</a:t>
            </a:r>
          </a:p>
          <a:p>
            <a:r>
              <a:rPr lang="en-US" sz="3000" dirty="0" smtClean="0"/>
              <a:t>Only Available with the Enterprise Edition</a:t>
            </a:r>
          </a:p>
          <a:p>
            <a:r>
              <a:rPr lang="en-US" sz="3000" dirty="0" smtClean="0"/>
              <a:t>Seamless Encryption of Individual Databases</a:t>
            </a:r>
          </a:p>
          <a:p>
            <a:r>
              <a:rPr lang="en-US" sz="3000" dirty="0" smtClean="0"/>
              <a:t>Transparent to Applications, including SharePoint</a:t>
            </a:r>
            <a:endParaRPr lang="en-US" sz="3000"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9992" y="1842479"/>
            <a:ext cx="4633047" cy="4682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a:spLocks noGrp="1"/>
          </p:cNvSpPr>
          <p:nvPr>
            <p:ph type="title"/>
          </p:nvPr>
        </p:nvSpPr>
        <p:spPr>
          <a:xfrm>
            <a:off x="659774" y="274638"/>
            <a:ext cx="8027026" cy="1143000"/>
          </a:xfrm>
        </p:spPr>
        <p:txBody>
          <a:bodyPr>
            <a:normAutofit/>
          </a:bodyPr>
          <a:lstStyle/>
          <a:p>
            <a:pPr>
              <a:defRPr/>
            </a:pPr>
            <a:r>
              <a:rPr lang="en-US" dirty="0" smtClean="0">
                <a:solidFill>
                  <a:schemeClr val="bg1"/>
                </a:solidFill>
              </a:rPr>
              <a:t>SharePoint Security</a:t>
            </a:r>
            <a:r>
              <a:rPr lang="en-US" dirty="0" smtClean="0"/>
              <a:t/>
            </a:r>
            <a:br>
              <a:rPr lang="en-US" dirty="0" smtClean="0"/>
            </a:br>
            <a:r>
              <a:rPr lang="en-US" sz="2400" dirty="0" smtClean="0">
                <a:solidFill>
                  <a:schemeClr val="accent1"/>
                </a:solidFill>
              </a:rPr>
              <a:t>Data - Transparent Data Encryption (TDE)</a:t>
            </a:r>
            <a:endParaRPr lang="en-US" dirty="0" smtClean="0">
              <a:solidFill>
                <a:schemeClr val="accent1"/>
              </a:solidFill>
            </a:endParaRPr>
          </a:p>
        </p:txBody>
      </p:sp>
    </p:spTree>
    <p:extLst>
      <p:ext uri="{BB962C8B-B14F-4D97-AF65-F5344CB8AC3E}">
        <p14:creationId xmlns:p14="http://schemas.microsoft.com/office/powerpoint/2010/main" val="121336574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6324195" y="2226622"/>
            <a:ext cx="2819805" cy="193325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18" name="Picture 2" descr="C:\Data\Books\16-SharePoint 2010 Unleashed\Chapters\14-AntivirusEdge-COMPLETE\14fig12.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628800"/>
            <a:ext cx="6144683" cy="460851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t3.gstatic.com/images?q=tbn:ANd9GcTiYDUrIvCUqK7CQgGShZ9ZWxNDMJWcb79fwYV1hm4fZ-hQ24JGbA&amp;t=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3414" y="2607512"/>
            <a:ext cx="2651087" cy="1325544"/>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a:spLocks noGrp="1"/>
          </p:cNvSpPr>
          <p:nvPr>
            <p:ph type="title"/>
          </p:nvPr>
        </p:nvSpPr>
        <p:spPr>
          <a:xfrm>
            <a:off x="659774" y="274638"/>
            <a:ext cx="8027026" cy="1143000"/>
          </a:xfrm>
        </p:spPr>
        <p:txBody>
          <a:bodyPr>
            <a:normAutofit/>
          </a:bodyPr>
          <a:lstStyle/>
          <a:p>
            <a:pPr>
              <a:defRPr/>
            </a:pPr>
            <a:r>
              <a:rPr lang="en-US" dirty="0" smtClean="0">
                <a:solidFill>
                  <a:schemeClr val="bg1"/>
                </a:solidFill>
              </a:rPr>
              <a:t>SharePoint Security</a:t>
            </a:r>
            <a:r>
              <a:rPr lang="en-US" dirty="0" smtClean="0"/>
              <a:t/>
            </a:r>
            <a:br>
              <a:rPr lang="en-US" dirty="0" smtClean="0"/>
            </a:br>
            <a:r>
              <a:rPr lang="en-US" sz="2400" dirty="0" smtClean="0">
                <a:solidFill>
                  <a:schemeClr val="accent1"/>
                </a:solidFill>
              </a:rPr>
              <a:t>Data - Use SharePoint-Aware Antivirus (3</a:t>
            </a:r>
            <a:r>
              <a:rPr lang="en-US" sz="2400" baseline="30000" dirty="0" smtClean="0">
                <a:solidFill>
                  <a:schemeClr val="accent1"/>
                </a:solidFill>
              </a:rPr>
              <a:t>rd</a:t>
            </a:r>
            <a:r>
              <a:rPr lang="en-US" sz="2400" dirty="0" smtClean="0">
                <a:solidFill>
                  <a:schemeClr val="accent1"/>
                </a:solidFill>
              </a:rPr>
              <a:t> Party or FPS)</a:t>
            </a:r>
            <a:endParaRPr lang="en-US" dirty="0" smtClean="0">
              <a:solidFill>
                <a:schemeClr val="accent1"/>
              </a:solidFill>
            </a:endParaRPr>
          </a:p>
        </p:txBody>
      </p:sp>
    </p:spTree>
    <p:extLst>
      <p:ext uri="{BB962C8B-B14F-4D97-AF65-F5344CB8AC3E}">
        <p14:creationId xmlns:p14="http://schemas.microsoft.com/office/powerpoint/2010/main" val="25291735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1"/>
          </p:nvPr>
        </p:nvSpPr>
        <p:spPr>
          <a:xfrm>
            <a:off x="467544" y="1844824"/>
            <a:ext cx="7772400" cy="4525963"/>
          </a:xfrm>
        </p:spPr>
        <p:txBody>
          <a:bodyPr>
            <a:normAutofit/>
          </a:bodyPr>
          <a:lstStyle/>
          <a:p>
            <a:r>
              <a:rPr lang="en-US" dirty="0" smtClean="0"/>
              <a:t>External or Internal Certs highly recommended</a:t>
            </a:r>
          </a:p>
          <a:p>
            <a:r>
              <a:rPr lang="en-US" dirty="0" smtClean="0"/>
              <a:t>Protects Transport of content</a:t>
            </a:r>
          </a:p>
          <a:p>
            <a:r>
              <a:rPr lang="en-US" dirty="0" smtClean="0"/>
              <a:t>20% overhead on Web Servers</a:t>
            </a:r>
          </a:p>
          <a:p>
            <a:r>
              <a:rPr lang="en-US" dirty="0" smtClean="0"/>
              <a:t>Can be offloaded via SSL </a:t>
            </a:r>
            <a:r>
              <a:rPr lang="en-US" dirty="0" err="1" smtClean="0"/>
              <a:t>offloaders</a:t>
            </a:r>
            <a:r>
              <a:rPr lang="en-US" dirty="0" smtClean="0"/>
              <a:t> if needed</a:t>
            </a:r>
          </a:p>
          <a:p>
            <a:r>
              <a:rPr lang="en-US" dirty="0" smtClean="0"/>
              <a:t>Don’t forget for SPCA as well!</a:t>
            </a:r>
          </a:p>
          <a:p>
            <a:endParaRPr lang="en-US" dirty="0"/>
          </a:p>
          <a:p>
            <a:pPr marL="118872" indent="0">
              <a:buNone/>
              <a:defRPr/>
            </a:pPr>
            <a:endParaRPr lang="en-US" sz="2200" i="1" dirty="0" smtClean="0"/>
          </a:p>
          <a:p>
            <a:pPr lvl="1">
              <a:defRPr/>
            </a:pPr>
            <a:endParaRPr lang="en-US" sz="2400" dirty="0" smtClean="0"/>
          </a:p>
          <a:p>
            <a:pPr>
              <a:defRPr/>
            </a:pPr>
            <a:endParaRPr lang="en-US" sz="2800" dirty="0" smtClean="0"/>
          </a:p>
        </p:txBody>
      </p:sp>
      <p:sp>
        <p:nvSpPr>
          <p:cNvPr id="5" name="Title 1"/>
          <p:cNvSpPr>
            <a:spLocks noGrp="1"/>
          </p:cNvSpPr>
          <p:nvPr>
            <p:ph type="title"/>
          </p:nvPr>
        </p:nvSpPr>
        <p:spPr>
          <a:xfrm>
            <a:off x="659774" y="274638"/>
            <a:ext cx="8027026" cy="1143000"/>
          </a:xfrm>
        </p:spPr>
        <p:txBody>
          <a:bodyPr>
            <a:normAutofit/>
          </a:bodyPr>
          <a:lstStyle/>
          <a:p>
            <a:pPr>
              <a:defRPr/>
            </a:pPr>
            <a:r>
              <a:rPr lang="en-US" dirty="0" smtClean="0">
                <a:solidFill>
                  <a:schemeClr val="bg1"/>
                </a:solidFill>
              </a:rPr>
              <a:t>SharePoint Security</a:t>
            </a:r>
            <a:r>
              <a:rPr lang="en-US" dirty="0" smtClean="0"/>
              <a:t/>
            </a:r>
            <a:br>
              <a:rPr lang="en-US" dirty="0" smtClean="0"/>
            </a:br>
            <a:r>
              <a:rPr lang="en-US" sz="2400" dirty="0" smtClean="0">
                <a:solidFill>
                  <a:schemeClr val="accent1"/>
                </a:solidFill>
              </a:rPr>
              <a:t>Transport - Secure Sockets Layer (SSL) Encryption</a:t>
            </a:r>
            <a:endParaRPr lang="en-US" dirty="0" smtClean="0">
              <a:solidFill>
                <a:schemeClr val="accent1"/>
              </a:solidFill>
            </a:endParaRPr>
          </a:p>
        </p:txBody>
      </p:sp>
    </p:spTree>
    <p:extLst>
      <p:ext uri="{BB962C8B-B14F-4D97-AF65-F5344CB8AC3E}">
        <p14:creationId xmlns:p14="http://schemas.microsoft.com/office/powerpoint/2010/main" val="400781958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1"/>
          </p:nvPr>
        </p:nvSpPr>
        <p:spPr>
          <a:xfrm>
            <a:off x="467544" y="1844824"/>
            <a:ext cx="7772400" cy="4525963"/>
          </a:xfrm>
        </p:spPr>
        <p:txBody>
          <a:bodyPr>
            <a:normAutofit/>
          </a:bodyPr>
          <a:lstStyle/>
          <a:p>
            <a:r>
              <a:rPr lang="en-US" dirty="0" smtClean="0"/>
              <a:t>By default, traffic between SharePoint Servers (i.e. Web and SQL) is unencrypted</a:t>
            </a:r>
          </a:p>
          <a:p>
            <a:r>
              <a:rPr lang="en-US" dirty="0" err="1" smtClean="0"/>
              <a:t>IPSec</a:t>
            </a:r>
            <a:r>
              <a:rPr lang="en-US" dirty="0" smtClean="0"/>
              <a:t> encrypts all packets sent between servers in a farm</a:t>
            </a:r>
          </a:p>
          <a:p>
            <a:r>
              <a:rPr lang="en-US" dirty="0" smtClean="0"/>
              <a:t>For very high security scenarios when all possible data breaches must be addressed</a:t>
            </a:r>
          </a:p>
          <a:p>
            <a:endParaRPr lang="en-US" dirty="0"/>
          </a:p>
          <a:p>
            <a:pPr marL="118872" indent="0">
              <a:buNone/>
              <a:defRPr/>
            </a:pPr>
            <a:endParaRPr lang="en-US" sz="2200" i="1" dirty="0" smtClean="0"/>
          </a:p>
          <a:p>
            <a:pPr lvl="1">
              <a:defRPr/>
            </a:pPr>
            <a:endParaRPr lang="en-US" sz="2400" dirty="0" smtClean="0"/>
          </a:p>
          <a:p>
            <a:pPr>
              <a:defRPr/>
            </a:pPr>
            <a:endParaRPr lang="en-US" sz="2800" dirty="0" smtClean="0"/>
          </a:p>
        </p:txBody>
      </p:sp>
      <p:sp>
        <p:nvSpPr>
          <p:cNvPr id="5" name="Title 1"/>
          <p:cNvSpPr>
            <a:spLocks noGrp="1"/>
          </p:cNvSpPr>
          <p:nvPr>
            <p:ph type="title"/>
          </p:nvPr>
        </p:nvSpPr>
        <p:spPr>
          <a:xfrm>
            <a:off x="659774" y="274638"/>
            <a:ext cx="8027026" cy="1143000"/>
          </a:xfrm>
        </p:spPr>
        <p:txBody>
          <a:bodyPr>
            <a:normAutofit/>
          </a:bodyPr>
          <a:lstStyle/>
          <a:p>
            <a:pPr>
              <a:defRPr/>
            </a:pPr>
            <a:r>
              <a:rPr lang="en-US" dirty="0" smtClean="0">
                <a:solidFill>
                  <a:schemeClr val="bg1"/>
                </a:solidFill>
              </a:rPr>
              <a:t>SharePoint Security</a:t>
            </a:r>
            <a:r>
              <a:rPr lang="en-US" dirty="0" smtClean="0"/>
              <a:t/>
            </a:r>
            <a:br>
              <a:rPr lang="en-US" dirty="0" smtClean="0"/>
            </a:br>
            <a:r>
              <a:rPr lang="en-US" sz="2400" dirty="0" smtClean="0">
                <a:solidFill>
                  <a:schemeClr val="accent1"/>
                </a:solidFill>
              </a:rPr>
              <a:t>Transport – </a:t>
            </a:r>
            <a:r>
              <a:rPr lang="en-US" sz="2400" dirty="0" err="1" smtClean="0">
                <a:solidFill>
                  <a:schemeClr val="accent1"/>
                </a:solidFill>
              </a:rPr>
              <a:t>IPSec</a:t>
            </a:r>
            <a:r>
              <a:rPr lang="en-US" sz="2400" dirty="0" smtClean="0">
                <a:solidFill>
                  <a:schemeClr val="accent1"/>
                </a:solidFill>
              </a:rPr>
              <a:t> from Server to Server</a:t>
            </a:r>
            <a:endParaRPr lang="en-US" dirty="0" smtClean="0">
              <a:solidFill>
                <a:schemeClr val="accent1"/>
              </a:solidFill>
            </a:endParaRPr>
          </a:p>
        </p:txBody>
      </p:sp>
    </p:spTree>
    <p:extLst>
      <p:ext uri="{BB962C8B-B14F-4D97-AF65-F5344CB8AC3E}">
        <p14:creationId xmlns:p14="http://schemas.microsoft.com/office/powerpoint/2010/main" val="150808766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683569" y="1322419"/>
            <a:ext cx="7560839" cy="599501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C:\Data\Speaking\Diagrams\UAG.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7692" y="1412777"/>
            <a:ext cx="6116637" cy="549592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a:spLocks noGrp="1"/>
          </p:cNvSpPr>
          <p:nvPr>
            <p:ph type="title"/>
          </p:nvPr>
        </p:nvSpPr>
        <p:spPr>
          <a:xfrm>
            <a:off x="659774" y="274638"/>
            <a:ext cx="8027026" cy="1143000"/>
          </a:xfrm>
        </p:spPr>
        <p:txBody>
          <a:bodyPr>
            <a:normAutofit/>
          </a:bodyPr>
          <a:lstStyle/>
          <a:p>
            <a:pPr>
              <a:defRPr/>
            </a:pPr>
            <a:r>
              <a:rPr lang="en-US" dirty="0" smtClean="0">
                <a:solidFill>
                  <a:schemeClr val="bg1"/>
                </a:solidFill>
              </a:rPr>
              <a:t>SharePoint Security</a:t>
            </a:r>
            <a:r>
              <a:rPr lang="en-US" dirty="0" smtClean="0"/>
              <a:t/>
            </a:r>
            <a:br>
              <a:rPr lang="en-US" dirty="0" smtClean="0"/>
            </a:br>
            <a:r>
              <a:rPr lang="en-US" sz="2400" dirty="0" smtClean="0">
                <a:solidFill>
                  <a:schemeClr val="accent1"/>
                </a:solidFill>
              </a:rPr>
              <a:t>Edge – Forefront Unified Access Gateway</a:t>
            </a:r>
            <a:endParaRPr lang="en-US" dirty="0" smtClean="0">
              <a:solidFill>
                <a:schemeClr val="accent1"/>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4316" y="5229201"/>
            <a:ext cx="2775664" cy="1473845"/>
          </a:xfrm>
          <a:prstGeom prst="rect">
            <a:avLst/>
          </a:prstGeom>
          <a:effectLst>
            <a:outerShdw blurRad="50800" dist="50800" dir="5400000" algn="ctr" rotWithShape="0">
              <a:schemeClr val="tx1">
                <a:lumMod val="50000"/>
              </a:schemeClr>
            </a:outerShdw>
          </a:effectLst>
        </p:spPr>
      </p:pic>
    </p:spTree>
    <p:extLst>
      <p:ext uri="{BB962C8B-B14F-4D97-AF65-F5344CB8AC3E}">
        <p14:creationId xmlns:p14="http://schemas.microsoft.com/office/powerpoint/2010/main" val="14496900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628800"/>
            <a:ext cx="8383905" cy="5436870"/>
          </a:xfrm>
        </p:spPr>
        <p:txBody>
          <a:bodyPr rIns="46086" bIns="23043"/>
          <a:lstStyle/>
          <a:p>
            <a:r>
              <a:rPr lang="en-US" dirty="0" smtClean="0"/>
              <a:t>AD RMS is a form of Digital Rights Management (DRM) technology, used in various forms to protect content</a:t>
            </a:r>
          </a:p>
          <a:p>
            <a:r>
              <a:rPr lang="en-US" dirty="0" smtClean="0"/>
              <a:t>Used to restrict activities on files AFTER they have been accessed:</a:t>
            </a:r>
          </a:p>
          <a:p>
            <a:pPr lvl="1"/>
            <a:r>
              <a:rPr lang="en-US" dirty="0" smtClean="0"/>
              <a:t>Cut/Paste</a:t>
            </a:r>
          </a:p>
          <a:p>
            <a:pPr lvl="1"/>
            <a:r>
              <a:rPr lang="en-US" dirty="0" smtClean="0"/>
              <a:t>Print</a:t>
            </a:r>
          </a:p>
          <a:p>
            <a:pPr lvl="1"/>
            <a:r>
              <a:rPr lang="en-US" dirty="0" smtClean="0"/>
              <a:t>Save As…</a:t>
            </a:r>
          </a:p>
          <a:p>
            <a:r>
              <a:rPr lang="en-US" dirty="0" smtClean="0"/>
              <a:t>Directly integrates with SharePoint </a:t>
            </a:r>
            <a:r>
              <a:rPr lang="en-US" dirty="0" err="1" smtClean="0"/>
              <a:t>DocLibs</a:t>
            </a:r>
            <a:endParaRPr lang="en-US" dirty="0"/>
          </a:p>
        </p:txBody>
      </p:sp>
      <p:sp>
        <p:nvSpPr>
          <p:cNvPr id="5" name="Title 1"/>
          <p:cNvSpPr>
            <a:spLocks noGrp="1"/>
          </p:cNvSpPr>
          <p:nvPr>
            <p:ph type="title"/>
          </p:nvPr>
        </p:nvSpPr>
        <p:spPr>
          <a:xfrm>
            <a:off x="659774" y="274638"/>
            <a:ext cx="8027026" cy="1143000"/>
          </a:xfrm>
        </p:spPr>
        <p:txBody>
          <a:bodyPr>
            <a:normAutofit fontScale="90000"/>
          </a:bodyPr>
          <a:lstStyle/>
          <a:p>
            <a:pPr>
              <a:defRPr/>
            </a:pPr>
            <a:r>
              <a:rPr lang="en-US" dirty="0" smtClean="0">
                <a:solidFill>
                  <a:schemeClr val="bg1"/>
                </a:solidFill>
              </a:rPr>
              <a:t>SharePoint Security</a:t>
            </a:r>
            <a:r>
              <a:rPr lang="en-US" dirty="0" smtClean="0"/>
              <a:t/>
            </a:r>
            <a:br>
              <a:rPr lang="en-US" dirty="0" smtClean="0"/>
            </a:br>
            <a:r>
              <a:rPr lang="en-US" sz="2400" dirty="0" smtClean="0">
                <a:solidFill>
                  <a:schemeClr val="accent1"/>
                </a:solidFill>
              </a:rPr>
              <a:t>Rights Management - Active Directory Rights Management Services</a:t>
            </a:r>
            <a:endParaRPr lang="en-US" dirty="0" smtClean="0">
              <a:solidFill>
                <a:schemeClr val="accent1"/>
              </a:solidFill>
            </a:endParaRPr>
          </a:p>
        </p:txBody>
      </p:sp>
    </p:spTree>
    <p:extLst>
      <p:ext uri="{BB962C8B-B14F-4D97-AF65-F5344CB8AC3E}">
        <p14:creationId xmlns:p14="http://schemas.microsoft.com/office/powerpoint/2010/main" val="29630640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4788024" y="5118533"/>
            <a:ext cx="3456384" cy="158417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226" name="Rectangle 2"/>
          <p:cNvSpPr>
            <a:spLocks noGrp="1" noChangeArrowheads="1"/>
          </p:cNvSpPr>
          <p:nvPr>
            <p:ph type="title"/>
          </p:nvPr>
        </p:nvSpPr>
        <p:spPr>
          <a:xfrm>
            <a:off x="457200" y="0"/>
            <a:ext cx="8229600" cy="1143000"/>
          </a:xfrm>
        </p:spPr>
        <p:txBody>
          <a:bodyPr/>
          <a:lstStyle/>
          <a:p>
            <a:pPr eaLnBrk="1" hangingPunct="1"/>
            <a:r>
              <a:rPr lang="en-US" dirty="0" smtClean="0">
                <a:solidFill>
                  <a:schemeClr val="bg1"/>
                </a:solidFill>
              </a:rPr>
              <a:t>For More Information</a:t>
            </a:r>
          </a:p>
        </p:txBody>
      </p:sp>
      <p:sp>
        <p:nvSpPr>
          <p:cNvPr id="52227" name="Rectangle 3"/>
          <p:cNvSpPr>
            <a:spLocks noGrp="1" noChangeArrowheads="1"/>
          </p:cNvSpPr>
          <p:nvPr>
            <p:ph type="body" idx="1"/>
          </p:nvPr>
        </p:nvSpPr>
        <p:spPr>
          <a:xfrm>
            <a:off x="395536" y="1556792"/>
            <a:ext cx="7128792" cy="4464496"/>
          </a:xfrm>
        </p:spPr>
        <p:txBody>
          <a:bodyPr>
            <a:normAutofit/>
          </a:bodyPr>
          <a:lstStyle/>
          <a:p>
            <a:pPr eaLnBrk="1" hangingPunct="1">
              <a:lnSpc>
                <a:spcPct val="80000"/>
              </a:lnSpc>
              <a:defRPr/>
            </a:pPr>
            <a:r>
              <a:rPr lang="en-US" sz="2000" dirty="0" smtClean="0"/>
              <a:t>SharePoint 2010 Unleashed from SAMS Publishing (</a:t>
            </a:r>
            <a:r>
              <a:rPr lang="en-US" sz="2000" dirty="0" smtClean="0">
                <a:hlinkClick r:id=""/>
              </a:rPr>
              <a:t>http://www.samspublishing.com</a:t>
            </a:r>
            <a:r>
              <a:rPr lang="en-US" sz="2000" dirty="0" smtClean="0"/>
              <a:t>)</a:t>
            </a:r>
          </a:p>
          <a:p>
            <a:pPr eaLnBrk="1" hangingPunct="1">
              <a:lnSpc>
                <a:spcPct val="80000"/>
              </a:lnSpc>
              <a:defRPr/>
            </a:pPr>
            <a:r>
              <a:rPr lang="en-US" sz="2000" dirty="0" smtClean="0"/>
              <a:t>Windows Server 2008 R2 Unleashed and/or Hyper-V Unleashed (</a:t>
            </a:r>
            <a:r>
              <a:rPr lang="en-US" sz="2000" dirty="0" smtClean="0">
                <a:hlinkClick r:id=""/>
              </a:rPr>
              <a:t>http://www.samspublishing.com</a:t>
            </a:r>
            <a:r>
              <a:rPr lang="en-US" sz="2000" dirty="0" smtClean="0"/>
              <a:t>)</a:t>
            </a:r>
          </a:p>
          <a:p>
            <a:pPr eaLnBrk="1" hangingPunct="1">
              <a:lnSpc>
                <a:spcPct val="80000"/>
              </a:lnSpc>
              <a:defRPr/>
            </a:pPr>
            <a:r>
              <a:rPr lang="en-US" sz="2000" dirty="0" smtClean="0"/>
              <a:t>Microsoft ‘Virtualizing SharePoint Infrastructure’ Whitepaper (</a:t>
            </a:r>
            <a:r>
              <a:rPr lang="en-US" sz="2000" dirty="0" smtClean="0">
                <a:hlinkClick r:id=""/>
              </a:rPr>
              <a:t>http://tinyurl.com/virtualsp</a:t>
            </a:r>
            <a:r>
              <a:rPr lang="en-US" sz="2000" dirty="0" smtClean="0"/>
              <a:t>) </a:t>
            </a:r>
          </a:p>
          <a:p>
            <a:pPr eaLnBrk="1" hangingPunct="1">
              <a:lnSpc>
                <a:spcPct val="80000"/>
              </a:lnSpc>
              <a:defRPr/>
            </a:pPr>
            <a:r>
              <a:rPr lang="en-US" sz="2000" dirty="0" smtClean="0"/>
              <a:t>Microsoft SQL Mirroring Case Study (</a:t>
            </a:r>
            <a:r>
              <a:rPr lang="en-US" sz="2000" dirty="0" smtClean="0">
                <a:hlinkClick r:id="rId3"/>
              </a:rPr>
              <a:t>http://tinyurl.com/mirrorsp</a:t>
            </a:r>
            <a:r>
              <a:rPr lang="en-US" sz="2000" dirty="0" smtClean="0"/>
              <a:t> )</a:t>
            </a:r>
          </a:p>
          <a:p>
            <a:pPr eaLnBrk="1" hangingPunct="1">
              <a:lnSpc>
                <a:spcPct val="80000"/>
              </a:lnSpc>
              <a:defRPr/>
            </a:pPr>
            <a:r>
              <a:rPr lang="en-US" sz="2000" dirty="0" smtClean="0"/>
              <a:t>Failover Mirror PowerShell Script (</a:t>
            </a:r>
            <a:r>
              <a:rPr lang="en-US" sz="2000" dirty="0" smtClean="0">
                <a:hlinkClick r:id="rId4"/>
              </a:rPr>
              <a:t>http://tinyurl.com/failovermirrorsp</a:t>
            </a:r>
            <a:r>
              <a:rPr lang="en-US" sz="2000" dirty="0" smtClean="0"/>
              <a:t> )</a:t>
            </a:r>
          </a:p>
          <a:p>
            <a:pPr eaLnBrk="1" hangingPunct="1">
              <a:lnSpc>
                <a:spcPct val="80000"/>
              </a:lnSpc>
              <a:defRPr/>
            </a:pPr>
            <a:r>
              <a:rPr lang="en-US" sz="2000" dirty="0" smtClean="0"/>
              <a:t>SharePoint Kerberos Guidance            (</a:t>
            </a:r>
            <a:r>
              <a:rPr lang="en-US" sz="2000" dirty="0" smtClean="0">
                <a:hlinkClick r:id="rId5"/>
              </a:rPr>
              <a:t>http://tinyurl.com/kerbsp</a:t>
            </a:r>
            <a:r>
              <a:rPr lang="en-US" sz="2000" dirty="0" smtClean="0"/>
              <a:t>)</a:t>
            </a:r>
            <a:endParaRPr lang="en-US" sz="2000" dirty="0"/>
          </a:p>
          <a:p>
            <a:pPr eaLnBrk="1" hangingPunct="1">
              <a:lnSpc>
                <a:spcPct val="80000"/>
              </a:lnSpc>
              <a:defRPr/>
            </a:pPr>
            <a:r>
              <a:rPr lang="en-US" sz="2000" dirty="0" smtClean="0"/>
              <a:t>SharePoint Installation Scripts            (</a:t>
            </a:r>
            <a:r>
              <a:rPr lang="en-US" sz="2000" dirty="0" smtClean="0">
                <a:hlinkClick r:id="rId6"/>
              </a:rPr>
              <a:t>http</a:t>
            </a:r>
            <a:r>
              <a:rPr lang="en-US" sz="2000" dirty="0">
                <a:hlinkClick r:id="rId6"/>
              </a:rPr>
              <a:t>://</a:t>
            </a:r>
            <a:r>
              <a:rPr lang="en-US" sz="2000" dirty="0" smtClean="0">
                <a:hlinkClick r:id="rId6"/>
              </a:rPr>
              <a:t>tinyurl.com/SPFarm-Config</a:t>
            </a:r>
            <a:r>
              <a:rPr lang="en-US" sz="2000" dirty="0"/>
              <a:t>)</a:t>
            </a:r>
            <a:endParaRPr lang="en-US" sz="2000" dirty="0" smtClean="0"/>
          </a:p>
          <a:p>
            <a:pPr>
              <a:lnSpc>
                <a:spcPct val="80000"/>
              </a:lnSpc>
              <a:defRPr/>
            </a:pPr>
            <a:r>
              <a:rPr lang="en-US" sz="2200" dirty="0" smtClean="0"/>
              <a:t>Contact us at CCO.com</a:t>
            </a:r>
          </a:p>
          <a:p>
            <a:pPr marL="0" indent="0" eaLnBrk="1" hangingPunct="1">
              <a:lnSpc>
                <a:spcPct val="80000"/>
              </a:lnSpc>
              <a:buFontTx/>
              <a:buNone/>
              <a:defRPr/>
            </a:pPr>
            <a:endParaRPr lang="en-US" sz="2800" dirty="0" smtClean="0"/>
          </a:p>
        </p:txBody>
      </p:sp>
      <p:pic>
        <p:nvPicPr>
          <p:cNvPr id="52230" name="Picture 2" descr="c:\data\CCO\CCO Logo.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55233" y="5388461"/>
            <a:ext cx="3085728" cy="10443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val="1"/>
            </a:ext>
          </a:extLst>
        </p:spPr>
      </p:pic>
      <p:pic>
        <p:nvPicPr>
          <p:cNvPr id="1026" name="Picture 2" descr="C:\Users\Michael\Documents\Books\16-SharePoint 2010 Unleashed\SP2010-Unleashed.bmp"/>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236296" y="2856310"/>
            <a:ext cx="1680023" cy="2190750"/>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93991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954440881"/>
              </p:ext>
            </p:extLst>
          </p:nvPr>
        </p:nvGraphicFramePr>
        <p:xfrm>
          <a:off x="467544" y="1628800"/>
          <a:ext cx="8229600" cy="4625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Oval 12"/>
          <p:cNvSpPr/>
          <p:nvPr/>
        </p:nvSpPr>
        <p:spPr>
          <a:xfrm>
            <a:off x="1547664" y="5012804"/>
            <a:ext cx="1212741" cy="118640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2060"/>
              </a:solidFill>
            </a:endParaRPr>
          </a:p>
        </p:txBody>
      </p:sp>
      <p:pic>
        <p:nvPicPr>
          <p:cNvPr id="5122" name="Picture 2" descr="http://ts1.mm.bing.net/images/thumbnail.aspx?q=268074551120&amp;id=7ed9878a273995eff8d3c74d220efee3&amp;url=http%3a%2f%2ficons.iconseeker.com%2fpng%2f128%2fdatabase-filter%2fdatabase-inactive-hot.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74168" y="5301208"/>
            <a:ext cx="609600" cy="609601"/>
          </a:xfrm>
          <a:prstGeom prst="rect">
            <a:avLst/>
          </a:prstGeom>
          <a:noFill/>
          <a:extLst>
            <a:ext uri="{909E8E84-426E-40DD-AFC4-6F175D3DCCD1}">
              <a14:hiddenFill xmlns:a14="http://schemas.microsoft.com/office/drawing/2010/main">
                <a:solidFill>
                  <a:srgbClr val="FFFFFF"/>
                </a:solidFill>
              </a14:hiddenFill>
            </a:ext>
          </a:extLst>
        </p:spPr>
      </p:pic>
      <p:sp>
        <p:nvSpPr>
          <p:cNvPr id="12" name="Oval 11"/>
          <p:cNvSpPr/>
          <p:nvPr/>
        </p:nvSpPr>
        <p:spPr>
          <a:xfrm>
            <a:off x="1596037" y="3356992"/>
            <a:ext cx="1212741" cy="118640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2060"/>
              </a:solidFill>
            </a:endParaRPr>
          </a:p>
        </p:txBody>
      </p:sp>
      <p:pic>
        <p:nvPicPr>
          <p:cNvPr id="5125"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93218" y="3712071"/>
            <a:ext cx="59055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Oval 6"/>
          <p:cNvSpPr/>
          <p:nvPr/>
        </p:nvSpPr>
        <p:spPr>
          <a:xfrm>
            <a:off x="1594307" y="1700808"/>
            <a:ext cx="1212741" cy="118640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2060"/>
              </a:solidFill>
            </a:endParaRPr>
          </a:p>
        </p:txBody>
      </p:sp>
      <p:pic>
        <p:nvPicPr>
          <p:cNvPr id="5126"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54746" y="1916832"/>
            <a:ext cx="695325"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rPr>
              <a:t>Architecting the Farm</a:t>
            </a:r>
            <a:r>
              <a:rPr lang="en-US" dirty="0" smtClean="0"/>
              <a:t/>
            </a:r>
            <a:br>
              <a:rPr lang="en-US" dirty="0" smtClean="0"/>
            </a:br>
            <a:r>
              <a:rPr lang="en-US" sz="2400" dirty="0" smtClean="0">
                <a:solidFill>
                  <a:schemeClr val="accent1"/>
                </a:solidFill>
              </a:rPr>
              <a:t>Understanding the Three Tiers of SharePoint Infrastructure</a:t>
            </a:r>
            <a:endParaRPr lang="en-US" dirty="0" smtClean="0">
              <a:solidFill>
                <a:schemeClr val="accent1"/>
              </a:solidFill>
            </a:endParaRPr>
          </a:p>
        </p:txBody>
      </p:sp>
    </p:spTree>
    <p:extLst>
      <p:ext uri="{BB962C8B-B14F-4D97-AF65-F5344CB8AC3E}">
        <p14:creationId xmlns:p14="http://schemas.microsoft.com/office/powerpoint/2010/main" val="166797295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D:\Users\Michael\Documents\Speaking\Conferences\2009-SF-SharePointSaturday\Mike-SF-Brid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8600"/>
            <a:ext cx="11345863" cy="7543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6" name="Title 1"/>
          <p:cNvSpPr>
            <a:spLocks noGrp="1"/>
          </p:cNvSpPr>
          <p:nvPr>
            <p:ph type="title"/>
          </p:nvPr>
        </p:nvSpPr>
        <p:spPr>
          <a:xfrm>
            <a:off x="381000" y="0"/>
            <a:ext cx="8301038" cy="2095504"/>
          </a:xfrm>
          <a:extLst>
            <a:ext uri="{53640926-AAD7-44D8-BBD7-CCE9431645EC}">
              <a14:shadowObscured xmlns:a14="http://schemas.microsoft.com/office/drawing/2010/main" val="1"/>
            </a:ext>
          </a:extLst>
        </p:spPr>
        <p:txBody>
          <a:bodyPr>
            <a:normAutofit fontScale="90000"/>
          </a:bodyPr>
          <a:lstStyle/>
          <a:p>
            <a:pPr algn="ctr">
              <a:defRPr/>
            </a:pPr>
            <a:r>
              <a:rPr lang="en-US" dirty="0" smtClean="0"/>
              <a:t/>
            </a:r>
            <a:br>
              <a:rPr lang="en-US" dirty="0" smtClean="0"/>
            </a:br>
            <a:r>
              <a:rPr lang="en-US" sz="5300" dirty="0" smtClean="0">
                <a:ln>
                  <a:solidFill>
                    <a:schemeClr val="tx1"/>
                  </a:solidFill>
                </a:ln>
                <a:solidFill>
                  <a:schemeClr val="accent4">
                    <a:lumMod val="10000"/>
                  </a:schemeClr>
                </a:solidFill>
              </a:rPr>
              <a:t>Thanks for attending!</a:t>
            </a:r>
            <a:br>
              <a:rPr lang="en-US" sz="5300" dirty="0" smtClean="0">
                <a:ln>
                  <a:solidFill>
                    <a:schemeClr val="tx1"/>
                  </a:solidFill>
                </a:ln>
                <a:solidFill>
                  <a:schemeClr val="accent4">
                    <a:lumMod val="10000"/>
                  </a:schemeClr>
                </a:solidFill>
              </a:rPr>
            </a:br>
            <a:r>
              <a:rPr lang="en-US" sz="5300" dirty="0" smtClean="0">
                <a:ln>
                  <a:solidFill>
                    <a:schemeClr val="tx1"/>
                  </a:solidFill>
                </a:ln>
                <a:solidFill>
                  <a:schemeClr val="accent4">
                    <a:lumMod val="10000"/>
                  </a:schemeClr>
                </a:solidFill>
              </a:rPr>
              <a:t>Questions?</a:t>
            </a:r>
            <a:r>
              <a:rPr lang="en-US" sz="4900" dirty="0" smtClean="0">
                <a:ln>
                  <a:solidFill>
                    <a:schemeClr val="tx1"/>
                  </a:solidFill>
                </a:ln>
                <a:solidFill>
                  <a:schemeClr val="accent4">
                    <a:lumMod val="10000"/>
                  </a:schemeClr>
                </a:solidFill>
              </a:rPr>
              <a:t/>
            </a:r>
            <a:br>
              <a:rPr lang="en-US" sz="4900" dirty="0" smtClean="0">
                <a:ln>
                  <a:solidFill>
                    <a:schemeClr val="tx1"/>
                  </a:solidFill>
                </a:ln>
                <a:solidFill>
                  <a:schemeClr val="accent4">
                    <a:lumMod val="10000"/>
                  </a:schemeClr>
                </a:solidFill>
              </a:rPr>
            </a:br>
            <a:r>
              <a:rPr lang="en-US" sz="2000" dirty="0" smtClean="0">
                <a:ln>
                  <a:solidFill>
                    <a:schemeClr val="tx1"/>
                  </a:solidFill>
                </a:ln>
                <a:solidFill>
                  <a:schemeClr val="accent4">
                    <a:lumMod val="10000"/>
                  </a:schemeClr>
                </a:solidFill>
              </a:rPr>
              <a:t> </a:t>
            </a:r>
            <a:r>
              <a:rPr lang="en-US" sz="5300" dirty="0" smtClean="0">
                <a:ln>
                  <a:solidFill>
                    <a:schemeClr val="tx1"/>
                  </a:solidFill>
                </a:ln>
                <a:solidFill>
                  <a:schemeClr val="accent4">
                    <a:lumMod val="10000"/>
                  </a:schemeClr>
                </a:solidFill>
              </a:rPr>
              <a:t/>
            </a:r>
            <a:br>
              <a:rPr lang="en-US" sz="5300" dirty="0" smtClean="0">
                <a:ln>
                  <a:solidFill>
                    <a:schemeClr val="tx1"/>
                  </a:solidFill>
                </a:ln>
                <a:solidFill>
                  <a:schemeClr val="accent4">
                    <a:lumMod val="10000"/>
                  </a:schemeClr>
                </a:solidFill>
              </a:rPr>
            </a:br>
            <a:endParaRPr lang="en-US" sz="6000" dirty="0" smtClean="0">
              <a:ln>
                <a:solidFill>
                  <a:schemeClr val="tx1"/>
                </a:solidFill>
              </a:ln>
              <a:solidFill>
                <a:schemeClr val="accent4">
                  <a:lumMod val="10000"/>
                </a:schemeClr>
              </a:solidFill>
            </a:endParaRPr>
          </a:p>
        </p:txBody>
      </p:sp>
      <p:sp>
        <p:nvSpPr>
          <p:cNvPr id="52227" name="Content Placeholder 2"/>
          <p:cNvSpPr>
            <a:spLocks noGrp="1"/>
          </p:cNvSpPr>
          <p:nvPr>
            <p:ph idx="1"/>
          </p:nvPr>
        </p:nvSpPr>
        <p:spPr>
          <a:xfrm>
            <a:off x="-1548408" y="3591272"/>
            <a:ext cx="7848600" cy="2286000"/>
          </a:xfrm>
        </p:spPr>
        <p:txBody>
          <a:bodyPr>
            <a:normAutofit/>
          </a:bodyPr>
          <a:lstStyle/>
          <a:p>
            <a:pPr algn="ctr">
              <a:buFontTx/>
              <a:buNone/>
              <a:defRPr/>
            </a:pPr>
            <a:r>
              <a:rPr lang="en-US" b="1" dirty="0" smtClean="0">
                <a:solidFill>
                  <a:schemeClr val="accent4">
                    <a:lumMod val="10000"/>
                  </a:schemeClr>
                </a:solidFill>
              </a:rPr>
              <a:t>Michael Noel</a:t>
            </a:r>
          </a:p>
          <a:p>
            <a:pPr algn="ctr">
              <a:buFontTx/>
              <a:buNone/>
              <a:defRPr/>
            </a:pPr>
            <a:r>
              <a:rPr lang="en-US" sz="2400" dirty="0" smtClean="0">
                <a:solidFill>
                  <a:schemeClr val="accent4">
                    <a:lumMod val="10000"/>
                  </a:schemeClr>
                </a:solidFill>
              </a:rPr>
              <a:t>Twitter: @</a:t>
            </a:r>
            <a:r>
              <a:rPr lang="en-US" sz="2400" dirty="0" err="1" smtClean="0">
                <a:solidFill>
                  <a:schemeClr val="accent4">
                    <a:lumMod val="10000"/>
                  </a:schemeClr>
                </a:solidFill>
              </a:rPr>
              <a:t>Michael</a:t>
            </a:r>
            <a:r>
              <a:rPr lang="en-US" sz="2400" b="1" dirty="0" err="1" smtClean="0">
                <a:solidFill>
                  <a:schemeClr val="accent4">
                    <a:lumMod val="10000"/>
                  </a:schemeClr>
                </a:solidFill>
              </a:rPr>
              <a:t>T</a:t>
            </a:r>
            <a:r>
              <a:rPr lang="en-US" sz="2400" dirty="0" err="1" smtClean="0">
                <a:solidFill>
                  <a:schemeClr val="accent4">
                    <a:lumMod val="10000"/>
                  </a:schemeClr>
                </a:solidFill>
              </a:rPr>
              <a:t>Noel</a:t>
            </a:r>
            <a:endParaRPr lang="en-US" sz="2400" dirty="0" smtClean="0">
              <a:solidFill>
                <a:schemeClr val="accent4">
                  <a:lumMod val="10000"/>
                </a:schemeClr>
              </a:solidFill>
            </a:endParaRPr>
          </a:p>
          <a:p>
            <a:pPr algn="ctr">
              <a:buFontTx/>
              <a:buNone/>
              <a:defRPr/>
            </a:pPr>
            <a:r>
              <a:rPr lang="en-US" sz="2400" i="1" dirty="0" smtClean="0">
                <a:solidFill>
                  <a:schemeClr val="accent4">
                    <a:lumMod val="10000"/>
                  </a:schemeClr>
                </a:solidFill>
              </a:rPr>
              <a:t>www.cco.com</a:t>
            </a:r>
          </a:p>
          <a:p>
            <a:pPr algn="ctr">
              <a:buFontTx/>
              <a:buNone/>
              <a:defRPr/>
            </a:pPr>
            <a:r>
              <a:rPr lang="en-US" sz="2400" dirty="0" smtClean="0">
                <a:solidFill>
                  <a:schemeClr val="accent4">
                    <a:lumMod val="10000"/>
                  </a:schemeClr>
                </a:solidFill>
              </a:rPr>
              <a:t>Slides: </a:t>
            </a:r>
            <a:r>
              <a:rPr lang="en-US" sz="2400" i="1" dirty="0" smtClean="0">
                <a:solidFill>
                  <a:schemeClr val="accent4">
                    <a:lumMod val="10000"/>
                  </a:schemeClr>
                </a:solidFill>
              </a:rPr>
              <a:t>slideshare.net/</a:t>
            </a:r>
            <a:r>
              <a:rPr lang="en-US" sz="2400" i="1" dirty="0" err="1" smtClean="0">
                <a:solidFill>
                  <a:schemeClr val="accent4">
                    <a:lumMod val="10000"/>
                  </a:schemeClr>
                </a:solidFill>
              </a:rPr>
              <a:t>michaeltnoe</a:t>
            </a:r>
            <a:r>
              <a:rPr lang="en-US" sz="2400" dirty="0" err="1" smtClean="0">
                <a:solidFill>
                  <a:schemeClr val="accent4">
                    <a:lumMod val="10000"/>
                  </a:schemeClr>
                </a:solidFill>
              </a:rPr>
              <a:t>l</a:t>
            </a:r>
            <a:endParaRPr lang="en-US" sz="2400" dirty="0" smtClean="0">
              <a:solidFill>
                <a:schemeClr val="accent4">
                  <a:lumMod val="10000"/>
                </a:schemeClr>
              </a:solidFill>
            </a:endParaRPr>
          </a:p>
          <a:p>
            <a:pPr algn="ctr">
              <a:buFontTx/>
              <a:buNone/>
              <a:defRPr/>
            </a:pPr>
            <a:endParaRPr lang="en-US" sz="2400" dirty="0">
              <a:solidFill>
                <a:schemeClr val="accent4">
                  <a:lumMod val="10000"/>
                </a:schemeClr>
              </a:solidFill>
            </a:endParaRPr>
          </a:p>
          <a:p>
            <a:pPr algn="ctr">
              <a:buFontTx/>
              <a:buNone/>
              <a:defRPr/>
            </a:pPr>
            <a:endParaRPr lang="en-US" sz="2400" dirty="0" smtClean="0">
              <a:solidFill>
                <a:schemeClr val="accent4">
                  <a:lumMod val="10000"/>
                </a:schemeClr>
              </a:solidFill>
            </a:endParaRPr>
          </a:p>
          <a:p>
            <a:pPr algn="ctr">
              <a:buFontTx/>
              <a:buNone/>
              <a:defRPr/>
            </a:pPr>
            <a:endParaRPr lang="en-US" sz="2800" dirty="0" smtClean="0"/>
          </a:p>
          <a:p>
            <a:pPr algn="ctr">
              <a:buFontTx/>
              <a:buNone/>
              <a:defRPr/>
            </a:pPr>
            <a:endParaRPr lang="en-US" sz="2800" dirty="0" smtClean="0"/>
          </a:p>
          <a:p>
            <a:pPr algn="ctr">
              <a:buFontTx/>
              <a:buNone/>
              <a:defRPr/>
            </a:pPr>
            <a:endParaRPr lang="en-US" sz="2800" dirty="0" smtClean="0"/>
          </a:p>
        </p:txBody>
      </p:sp>
      <p:sp>
        <p:nvSpPr>
          <p:cNvPr id="5" name="Content Placeholder 2"/>
          <p:cNvSpPr txBox="1">
            <a:spLocks/>
          </p:cNvSpPr>
          <p:nvPr/>
        </p:nvSpPr>
        <p:spPr bwMode="auto">
          <a:xfrm>
            <a:off x="228600" y="5867400"/>
            <a:ext cx="8915400" cy="12954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marL="342900" indent="-342900" algn="l" rtl="0" eaLnBrk="0" fontAlgn="base" hangingPunct="0">
              <a:spcBef>
                <a:spcPct val="20000"/>
              </a:spcBef>
              <a:spcAft>
                <a:spcPct val="0"/>
              </a:spcAft>
              <a:buChar char="•"/>
              <a:defRPr sz="3200">
                <a:solidFill>
                  <a:srgbClr val="FFFF66"/>
                </a:solidFill>
                <a:latin typeface="+mn-lt"/>
                <a:ea typeface="+mn-ea"/>
                <a:cs typeface="+mn-cs"/>
              </a:defRPr>
            </a:lvl1pPr>
            <a:lvl2pPr marL="742950" indent="-285750" algn="l" rtl="0" eaLnBrk="0" fontAlgn="base" hangingPunct="0">
              <a:spcBef>
                <a:spcPct val="20000"/>
              </a:spcBef>
              <a:spcAft>
                <a:spcPct val="0"/>
              </a:spcAft>
              <a:buSzPct val="75000"/>
              <a:buFont typeface="Arial" charset="0"/>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rgbClr val="FFFF66"/>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rgbClr val="FFFF66"/>
                </a:solidFill>
                <a:latin typeface="+mn-lt"/>
              </a:defRPr>
            </a:lvl5pPr>
            <a:lvl6pPr marL="2514600" indent="-228600" algn="l" rtl="0" fontAlgn="base">
              <a:spcBef>
                <a:spcPct val="20000"/>
              </a:spcBef>
              <a:spcAft>
                <a:spcPct val="0"/>
              </a:spcAft>
              <a:buChar char="»"/>
              <a:defRPr sz="2000">
                <a:solidFill>
                  <a:srgbClr val="FFFF66"/>
                </a:solidFill>
                <a:latin typeface="+mn-lt"/>
              </a:defRPr>
            </a:lvl6pPr>
            <a:lvl7pPr marL="2971800" indent="-228600" algn="l" rtl="0" fontAlgn="base">
              <a:spcBef>
                <a:spcPct val="20000"/>
              </a:spcBef>
              <a:spcAft>
                <a:spcPct val="0"/>
              </a:spcAft>
              <a:buChar char="»"/>
              <a:defRPr sz="2000">
                <a:solidFill>
                  <a:srgbClr val="FFFF66"/>
                </a:solidFill>
                <a:latin typeface="+mn-lt"/>
              </a:defRPr>
            </a:lvl7pPr>
            <a:lvl8pPr marL="3429000" indent="-228600" algn="l" rtl="0" fontAlgn="base">
              <a:spcBef>
                <a:spcPct val="20000"/>
              </a:spcBef>
              <a:spcAft>
                <a:spcPct val="0"/>
              </a:spcAft>
              <a:buChar char="»"/>
              <a:defRPr sz="2000">
                <a:solidFill>
                  <a:srgbClr val="FFFF66"/>
                </a:solidFill>
                <a:latin typeface="+mn-lt"/>
              </a:defRPr>
            </a:lvl8pPr>
            <a:lvl9pPr marL="3886200" indent="-228600" algn="l" rtl="0" fontAlgn="base">
              <a:spcBef>
                <a:spcPct val="20000"/>
              </a:spcBef>
              <a:spcAft>
                <a:spcPct val="0"/>
              </a:spcAft>
              <a:buChar char="»"/>
              <a:defRPr sz="2000">
                <a:solidFill>
                  <a:srgbClr val="FFFF66"/>
                </a:solidFill>
                <a:latin typeface="+mn-lt"/>
              </a:defRPr>
            </a:lvl9pPr>
          </a:lstStyle>
          <a:p>
            <a:pPr algn="ctr">
              <a:buFontTx/>
              <a:buNone/>
              <a:defRPr/>
            </a:pPr>
            <a:endParaRPr lang="en-US" sz="2400" dirty="0" smtClean="0">
              <a:solidFill>
                <a:schemeClr val="accent4">
                  <a:lumMod val="10000"/>
                </a:schemeClr>
              </a:solidFill>
            </a:endParaRPr>
          </a:p>
          <a:p>
            <a:pPr algn="ctr">
              <a:buFontTx/>
              <a:buNone/>
              <a:defRPr/>
            </a:pPr>
            <a:endParaRPr lang="en-US" sz="2800" dirty="0" smtClean="0"/>
          </a:p>
          <a:p>
            <a:pPr algn="ctr">
              <a:buFontTx/>
              <a:buNone/>
              <a:defRPr/>
            </a:pPr>
            <a:endParaRPr lang="en-US" sz="2800" dirty="0" smtClean="0"/>
          </a:p>
          <a:p>
            <a:pPr algn="ctr">
              <a:buFontTx/>
              <a:buNone/>
              <a:defRPr/>
            </a:pPr>
            <a:endParaRPr lang="en-US" sz="2800" dirty="0" smtClean="0"/>
          </a:p>
        </p:txBody>
      </p:sp>
    </p:spTree>
    <p:extLst>
      <p:ext uri="{BB962C8B-B14F-4D97-AF65-F5344CB8AC3E}">
        <p14:creationId xmlns:p14="http://schemas.microsoft.com/office/powerpoint/2010/main" val="52674393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chemeClr val="bg1"/>
                </a:solidFill>
                <a:latin typeface="Segoe UI" pitchFamily="34" charset="0"/>
                <a:cs typeface="Segoe UI" pitchFamily="34" charset="0"/>
              </a:rPr>
              <a:t>Why Enroll, other than it being free?</a:t>
            </a:r>
          </a:p>
          <a:p>
            <a:r>
              <a:rPr lang="en-US" sz="1600" dirty="0" smtClean="0">
                <a:solidFill>
                  <a:schemeClr val="bg1"/>
                </a:solidFill>
                <a:latin typeface="Segoe UI" pitchFamily="34" charset="0"/>
                <a:cs typeface="Segoe UI" pitchFamily="34" charset="0"/>
              </a:rPr>
              <a:t>The MVA helps improve </a:t>
            </a:r>
            <a:r>
              <a:rPr lang="en-US" sz="1600" dirty="0">
                <a:solidFill>
                  <a:schemeClr val="bg1"/>
                </a:solidFill>
                <a:latin typeface="Segoe UI" pitchFamily="34" charset="0"/>
                <a:cs typeface="Segoe UI" pitchFamily="34" charset="0"/>
              </a:rPr>
              <a:t>your IT skill set and advance your career with </a:t>
            </a:r>
            <a:r>
              <a:rPr lang="en-US" sz="1600" dirty="0" smtClean="0">
                <a:solidFill>
                  <a:schemeClr val="bg1"/>
                </a:solidFill>
                <a:latin typeface="Segoe UI" pitchFamily="34" charset="0"/>
                <a:cs typeface="Segoe UI" pitchFamily="34" charset="0"/>
              </a:rPr>
              <a:t>a </a:t>
            </a:r>
            <a:r>
              <a:rPr lang="en-US" sz="1600" dirty="0">
                <a:solidFill>
                  <a:schemeClr val="bg1"/>
                </a:solidFill>
                <a:latin typeface="Segoe UI" pitchFamily="34" charset="0"/>
                <a:cs typeface="Segoe UI" pitchFamily="34" charset="0"/>
              </a:rPr>
              <a:t>free, easy to access training portal that allows you to learn at your own pace, focusing on Microsoft </a:t>
            </a:r>
            <a:r>
              <a:rPr lang="en-US" sz="1600" dirty="0" smtClean="0">
                <a:solidFill>
                  <a:schemeClr val="bg1"/>
                </a:solidFill>
                <a:latin typeface="Segoe UI" pitchFamily="34" charset="0"/>
                <a:cs typeface="Segoe UI" pitchFamily="34" charset="0"/>
              </a:rPr>
              <a:t>technologies.</a:t>
            </a:r>
            <a:endParaRPr lang="en-GB" sz="1600" dirty="0">
              <a:solidFill>
                <a:schemeClr val="bg1"/>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chemeClr val="bg1"/>
                </a:solidFill>
                <a:latin typeface="Segoe UI" pitchFamily="34" charset="0"/>
                <a:cs typeface="Segoe UI" pitchFamily="34" charset="0"/>
              </a:rPr>
              <a:t>What Do I </a:t>
            </a:r>
            <a:r>
              <a:rPr lang="en-GB" sz="2000" b="1" dirty="0" smtClean="0">
                <a:solidFill>
                  <a:schemeClr val="bg1"/>
                </a:solidFill>
                <a:latin typeface="Segoe UI" pitchFamily="34" charset="0"/>
                <a:cs typeface="Segoe UI" pitchFamily="34" charset="0"/>
              </a:rPr>
              <a:t>get for enrolment?</a:t>
            </a:r>
            <a:r>
              <a:rPr lang="en-GB" sz="2000" b="1" dirty="0">
                <a:solidFill>
                  <a:schemeClr val="bg1"/>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chemeClr val="bg1"/>
                </a:solidFill>
                <a:latin typeface="Segoe UI" pitchFamily="34" charset="0"/>
                <a:cs typeface="Segoe UI" pitchFamily="34" charset="0"/>
              </a:rPr>
              <a:t>Where do I </a:t>
            </a:r>
            <a:r>
              <a:rPr lang="en-GB" b="1" dirty="0" smtClean="0">
                <a:solidFill>
                  <a:schemeClr val="bg1"/>
                </a:solidFill>
                <a:latin typeface="Segoe UI" pitchFamily="34" charset="0"/>
                <a:cs typeface="Segoe UI" pitchFamily="34" charset="0"/>
              </a:rPr>
              <a:t>Enrol?</a:t>
            </a:r>
            <a:endParaRPr lang="en-GB" sz="1600" b="1" dirty="0">
              <a:solidFill>
                <a:schemeClr val="bg1"/>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chemeClr val="bg1"/>
                </a:solidFill>
                <a:latin typeface="Segoe UI" pitchFamily="34" charset="0"/>
                <a:cs typeface="Segoe UI" pitchFamily="34" charset="0"/>
              </a:rPr>
              <a:t>Then tell us what you </a:t>
            </a:r>
            <a:r>
              <a:rPr lang="en-GB" sz="2000" b="1" dirty="0" smtClean="0">
                <a:solidFill>
                  <a:schemeClr val="bg1"/>
                </a:solidFill>
                <a:latin typeface="Segoe UI" pitchFamily="34" charset="0"/>
                <a:cs typeface="Segoe UI" pitchFamily="34" charset="0"/>
              </a:rPr>
              <a:t>think. </a:t>
            </a:r>
            <a:r>
              <a:rPr lang="en-GB" sz="1600" dirty="0" smtClean="0">
                <a:solidFill>
                  <a:schemeClr val="bg1"/>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281350566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1084122216"/>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6"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8"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8"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1"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8" y="3573016"/>
            <a:ext cx="3624263" cy="738188"/>
          </a:xfrm>
          <a:prstGeom prst="rect">
            <a:avLst/>
          </a:prstGeom>
          <a:noFill/>
          <a:ln w="9525">
            <a:noFill/>
            <a:miter lim="800000"/>
            <a:headEnd/>
            <a:tailEnd/>
          </a:ln>
        </p:spPr>
      </p:pic>
      <p:sp>
        <p:nvSpPr>
          <p:cNvPr id="30729" name="Rectangle 46"/>
          <p:cNvSpPr>
            <a:spLocks noChangeArrowheads="1"/>
          </p:cNvSpPr>
          <p:nvPr/>
        </p:nvSpPr>
        <p:spPr bwMode="auto">
          <a:xfrm>
            <a:off x="838200" y="2322513"/>
            <a:ext cx="3849688" cy="954087"/>
          </a:xfrm>
          <a:prstGeom prst="rect">
            <a:avLst/>
          </a:prstGeom>
          <a:noFill/>
          <a:ln w="9525">
            <a:noFill/>
            <a:miter lim="800000"/>
            <a:headEnd/>
            <a:tailEnd/>
          </a:ln>
        </p:spPr>
        <p:txBody>
          <a:bodyPr>
            <a:spAutoFit/>
          </a:bodyPr>
          <a:lstStyle/>
          <a:p>
            <a:pPr>
              <a:spcBef>
                <a:spcPts val="600"/>
              </a:spcBef>
            </a:pPr>
            <a:r>
              <a:rPr lang="en-US" sz="2000" dirty="0" smtClean="0">
                <a:solidFill>
                  <a:schemeClr val="bg2"/>
                </a:solidFill>
                <a:latin typeface="Calibri" pitchFamily="34" charset="0"/>
                <a:hlinkClick r:id="rId4"/>
              </a:rPr>
              <a:t>www.msteched.com/Australia</a:t>
            </a:r>
            <a:r>
              <a:rPr lang="en-US" sz="2000" dirty="0" smtClean="0">
                <a:solidFill>
                  <a:schemeClr val="bg2"/>
                </a:solidFill>
                <a:latin typeface="Calibri" pitchFamily="34" charset="0"/>
              </a:rPr>
              <a:t> </a:t>
            </a:r>
            <a:endParaRPr lang="en-US" sz="2000" dirty="0">
              <a:solidFill>
                <a:schemeClr val="bg2"/>
              </a:solidFill>
              <a:latin typeface="Calibri" pitchFamily="34" charset="0"/>
            </a:endParaRPr>
          </a:p>
          <a:p>
            <a:pPr marL="0" lvl="1" indent="0"/>
            <a:endParaRPr lang="en-US" dirty="0">
              <a:solidFill>
                <a:schemeClr val="bg2"/>
              </a:solidFill>
              <a:latin typeface="Calibri" pitchFamily="34" charset="0"/>
            </a:endParaRPr>
          </a:p>
          <a:p>
            <a:pPr marL="0" lvl="1" indent="0"/>
            <a:r>
              <a:rPr lang="en-US" dirty="0">
                <a:solidFill>
                  <a:schemeClr val="bg2"/>
                </a:solidFill>
                <a:latin typeface="Calibri" pitchFamily="34" charset="0"/>
              </a:rPr>
              <a:t>Sessions On-Demand &amp; Community</a:t>
            </a:r>
          </a:p>
        </p:txBody>
      </p:sp>
      <p:sp>
        <p:nvSpPr>
          <p:cNvPr id="30730" name="Rectangle 47"/>
          <p:cNvSpPr>
            <a:spLocks noChangeArrowheads="1"/>
          </p:cNvSpPr>
          <p:nvPr/>
        </p:nvSpPr>
        <p:spPr bwMode="auto">
          <a:xfrm>
            <a:off x="733425" y="4473575"/>
            <a:ext cx="4067175" cy="1015663"/>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2000" dirty="0">
                <a:solidFill>
                  <a:schemeClr val="bg2"/>
                </a:solidFill>
                <a:latin typeface="Calibri" pitchFamily="34" charset="0"/>
                <a:hlinkClick r:id="rId5"/>
              </a:rPr>
              <a:t>http</a:t>
            </a:r>
            <a:r>
              <a:rPr lang="en-US" sz="2000" dirty="0" smtClean="0">
                <a:solidFill>
                  <a:schemeClr val="bg2"/>
                </a:solidFill>
                <a:latin typeface="Calibri" pitchFamily="34" charset="0"/>
                <a:hlinkClick r:id="rId5"/>
              </a:rPr>
              <a:t>://</a:t>
            </a:r>
            <a:r>
              <a:rPr lang="en-AU" sz="2000" dirty="0" smtClean="0">
                <a:solidFill>
                  <a:schemeClr val="bg2"/>
                </a:solidFill>
                <a:hlinkClick r:id="rId5"/>
              </a:rPr>
              <a:t> technet.microsoft.com/en-au</a:t>
            </a:r>
            <a:r>
              <a:rPr lang="en-US" sz="2400" b="1" dirty="0" smtClean="0">
                <a:solidFill>
                  <a:schemeClr val="bg2"/>
                </a:solidFill>
                <a:latin typeface="Calibri" pitchFamily="34" charset="0"/>
                <a:hlinkClick r:id="rId5"/>
              </a:rPr>
              <a:t>  </a:t>
            </a:r>
            <a:endParaRPr lang="en-US" sz="2400" dirty="0">
              <a:solidFill>
                <a:schemeClr val="bg2"/>
              </a:solidFill>
              <a:latin typeface="Calibri" pitchFamily="34" charset="0"/>
            </a:endParaRPr>
          </a:p>
          <a:p>
            <a:pPr marL="0" lvl="1" indent="0">
              <a:tabLst>
                <a:tab pos="1828800" algn="l"/>
              </a:tabLst>
            </a:pPr>
            <a:endParaRPr lang="en-US" dirty="0">
              <a:solidFill>
                <a:schemeClr val="bg2"/>
              </a:solidFill>
              <a:latin typeface="Calibri" pitchFamily="34" charset="0"/>
            </a:endParaRPr>
          </a:p>
          <a:p>
            <a:pPr marL="0" lvl="1" indent="0">
              <a:tabLst>
                <a:tab pos="1828800" algn="l"/>
              </a:tabLst>
            </a:pPr>
            <a:r>
              <a:rPr lang="en-US" dirty="0">
                <a:solidFill>
                  <a:schemeClr val="bg2"/>
                </a:solidFill>
                <a:latin typeface="Calibri" pitchFamily="34" charset="0"/>
              </a:rPr>
              <a:t>Resources for IT Professionals</a:t>
            </a:r>
          </a:p>
        </p:txBody>
      </p:sp>
      <p:pic>
        <p:nvPicPr>
          <p:cNvPr id="30731" name="Picture 24" descr="TechEd_online.png"/>
          <p:cNvPicPr>
            <a:picLocks noChangeAspect="1"/>
          </p:cNvPicPr>
          <p:nvPr/>
        </p:nvPicPr>
        <p:blipFill>
          <a:blip r:embed="rId6" cstate="print"/>
          <a:srcRect/>
          <a:stretch>
            <a:fillRect/>
          </a:stretch>
        </p:blipFill>
        <p:spPr bwMode="black">
          <a:xfrm>
            <a:off x="914400" y="1281113"/>
            <a:ext cx="2409825" cy="1076325"/>
          </a:xfrm>
          <a:prstGeom prst="rect">
            <a:avLst/>
          </a:prstGeom>
          <a:noFill/>
          <a:ln w="9525">
            <a:noFill/>
            <a:miter lim="800000"/>
            <a:headEnd/>
            <a:tailEnd/>
          </a:ln>
        </p:spPr>
      </p:pic>
      <p:pic>
        <p:nvPicPr>
          <p:cNvPr id="30733" name="Picture 26" descr="msdn_1inch_rgb.png"/>
          <p:cNvPicPr>
            <a:picLocks noChangeAspect="1"/>
          </p:cNvPicPr>
          <p:nvPr/>
        </p:nvPicPr>
        <p:blipFill>
          <a:blip r:embed="rId7" cstate="print"/>
          <a:srcRect/>
          <a:stretch>
            <a:fillRect/>
          </a:stretch>
        </p:blipFill>
        <p:spPr bwMode="black">
          <a:xfrm>
            <a:off x="5457825" y="3582988"/>
            <a:ext cx="1857375" cy="942975"/>
          </a:xfrm>
          <a:prstGeom prst="rect">
            <a:avLst/>
          </a:prstGeom>
          <a:noFill/>
          <a:ln w="9525">
            <a:noFill/>
            <a:miter lim="800000"/>
            <a:headEnd/>
            <a:tailEnd/>
          </a:ln>
        </p:spPr>
      </p:pic>
      <p:sp>
        <p:nvSpPr>
          <p:cNvPr id="30734" name="Rectangle 27"/>
          <p:cNvSpPr>
            <a:spLocks noChangeArrowheads="1"/>
          </p:cNvSpPr>
          <p:nvPr/>
        </p:nvSpPr>
        <p:spPr bwMode="auto">
          <a:xfrm>
            <a:off x="5218112" y="4473575"/>
            <a:ext cx="3925888" cy="1123384"/>
          </a:xfrm>
          <a:prstGeom prst="rect">
            <a:avLst/>
          </a:prstGeom>
          <a:noFill/>
          <a:ln w="9525">
            <a:noFill/>
            <a:miter lim="800000"/>
            <a:headEnd/>
            <a:tailEnd/>
          </a:ln>
        </p:spPr>
        <p:txBody>
          <a:bodyPr wrap="square">
            <a:spAutoFit/>
          </a:bodyPr>
          <a:lstStyle/>
          <a:p>
            <a:pPr>
              <a:spcBef>
                <a:spcPts val="600"/>
              </a:spcBef>
              <a:tabLst>
                <a:tab pos="1828800" algn="l"/>
              </a:tabLst>
            </a:pPr>
            <a:r>
              <a:rPr lang="en-US" sz="2000" dirty="0">
                <a:solidFill>
                  <a:schemeClr val="bg2"/>
                </a:solidFill>
                <a:latin typeface="Calibri" pitchFamily="34" charset="0"/>
                <a:hlinkClick r:id="rId8"/>
              </a:rPr>
              <a:t>http</a:t>
            </a:r>
            <a:r>
              <a:rPr lang="en-US" sz="2000" dirty="0" smtClean="0">
                <a:solidFill>
                  <a:schemeClr val="bg2"/>
                </a:solidFill>
                <a:latin typeface="Calibri" pitchFamily="34" charset="0"/>
                <a:hlinkClick r:id="rId8"/>
              </a:rPr>
              <a:t>://</a:t>
            </a:r>
            <a:r>
              <a:rPr lang="en-AU" sz="2000" dirty="0" smtClean="0">
                <a:solidFill>
                  <a:schemeClr val="bg2"/>
                </a:solidFill>
                <a:hlinkClick r:id="rId8"/>
              </a:rPr>
              <a:t>msdn.microsoft.com/en-au</a:t>
            </a:r>
            <a:endParaRPr lang="en-AU" sz="2000" dirty="0" smtClean="0">
              <a:solidFill>
                <a:schemeClr val="bg2"/>
              </a:solidFill>
            </a:endParaRPr>
          </a:p>
          <a:p>
            <a:pPr>
              <a:spcBef>
                <a:spcPts val="600"/>
              </a:spcBef>
              <a:tabLst>
                <a:tab pos="1828800" algn="l"/>
              </a:tabLst>
            </a:pPr>
            <a:r>
              <a:rPr lang="en-US" sz="2400" b="1" dirty="0" smtClean="0">
                <a:solidFill>
                  <a:schemeClr val="bg2"/>
                </a:solidFill>
                <a:latin typeface="Calibri" pitchFamily="34" charset="0"/>
              </a:rPr>
              <a:t> </a:t>
            </a:r>
            <a:endParaRPr lang="en-US" dirty="0">
              <a:solidFill>
                <a:schemeClr val="bg2"/>
              </a:solidFill>
              <a:latin typeface="Calibri" pitchFamily="34" charset="0"/>
            </a:endParaRPr>
          </a:p>
          <a:p>
            <a:pPr marL="0" lvl="1" indent="0">
              <a:tabLst>
                <a:tab pos="1828800" algn="l"/>
              </a:tabLst>
            </a:pPr>
            <a:r>
              <a:rPr lang="en-US" dirty="0">
                <a:solidFill>
                  <a:schemeClr val="bg2"/>
                </a:solidFill>
                <a:latin typeface="Calibri" pitchFamily="34" charset="0"/>
              </a:rPr>
              <a:t>Resources for Developers</a:t>
            </a:r>
          </a:p>
        </p:txBody>
      </p:sp>
      <p:sp>
        <p:nvSpPr>
          <p:cNvPr id="30748" name="Rectangle 56"/>
          <p:cNvSpPr>
            <a:spLocks noChangeArrowheads="1"/>
          </p:cNvSpPr>
          <p:nvPr/>
        </p:nvSpPr>
        <p:spPr bwMode="auto">
          <a:xfrm>
            <a:off x="4629150" y="2322513"/>
            <a:ext cx="4514850" cy="954087"/>
          </a:xfrm>
          <a:prstGeom prst="rect">
            <a:avLst/>
          </a:prstGeom>
          <a:noFill/>
          <a:ln w="9525">
            <a:noFill/>
            <a:miter lim="800000"/>
            <a:headEnd/>
            <a:tailEnd/>
          </a:ln>
        </p:spPr>
        <p:txBody>
          <a:bodyPr>
            <a:spAutoFit/>
          </a:bodyPr>
          <a:lstStyle/>
          <a:p>
            <a:pPr>
              <a:spcBef>
                <a:spcPts val="600"/>
              </a:spcBef>
            </a:pPr>
            <a:r>
              <a:rPr lang="en-AU" sz="2000" dirty="0" smtClean="0">
                <a:solidFill>
                  <a:schemeClr val="bg2"/>
                </a:solidFill>
                <a:hlinkClick r:id="rId9"/>
              </a:rPr>
              <a:t>www.microsoft.com/australia/learning</a:t>
            </a:r>
            <a:r>
              <a:rPr lang="en-US" sz="2000" dirty="0" smtClean="0">
                <a:solidFill>
                  <a:schemeClr val="bg2"/>
                </a:solidFill>
                <a:latin typeface="Calibri" pitchFamily="34" charset="0"/>
              </a:rPr>
              <a:t>  </a:t>
            </a:r>
            <a:endParaRPr lang="en-US" sz="2000" dirty="0">
              <a:solidFill>
                <a:schemeClr val="bg2"/>
              </a:solidFill>
              <a:latin typeface="Calibri" pitchFamily="34" charset="0"/>
            </a:endParaRPr>
          </a:p>
          <a:p>
            <a:pPr marL="0" lvl="1" indent="0"/>
            <a:endParaRPr lang="en-US" dirty="0">
              <a:solidFill>
                <a:schemeClr val="bg2"/>
              </a:solidFill>
              <a:latin typeface="Calibri" pitchFamily="34" charset="0"/>
            </a:endParaRPr>
          </a:p>
          <a:p>
            <a:r>
              <a:rPr lang="en-US" dirty="0">
                <a:solidFill>
                  <a:schemeClr val="bg2"/>
                </a:solidFill>
                <a:latin typeface="Calibri" pitchFamily="34" charset="0"/>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4" y="1268760"/>
            <a:ext cx="3476625" cy="771525"/>
            <a:chOff x="5561787" y="0"/>
            <a:chExt cx="3477054" cy="771334"/>
          </a:xfrm>
        </p:grpSpPr>
        <p:pic>
          <p:nvPicPr>
            <p:cNvPr id="30754" name="Picture 55" descr="ms_Learning_w.eps"/>
            <p:cNvPicPr>
              <a:picLocks noChangeAspect="1"/>
            </p:cNvPicPr>
            <p:nvPr/>
          </p:nvPicPr>
          <p:blipFill>
            <a:blip r:embed="rId10"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11"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07398540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5872634" y="1434694"/>
            <a:ext cx="1622051" cy="386651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1653805" y="1911760"/>
            <a:ext cx="1622051" cy="223732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63" name="Content Placeholder 2"/>
          <p:cNvSpPr>
            <a:spLocks noGrp="1"/>
          </p:cNvSpPr>
          <p:nvPr>
            <p:ph idx="1"/>
          </p:nvPr>
        </p:nvSpPr>
        <p:spPr>
          <a:xfrm>
            <a:off x="639688" y="4082466"/>
            <a:ext cx="4724400" cy="1002718"/>
          </a:xfrm>
        </p:spPr>
        <p:txBody>
          <a:bodyPr>
            <a:normAutofit/>
          </a:bodyPr>
          <a:lstStyle/>
          <a:p>
            <a:pPr>
              <a:defRPr/>
            </a:pPr>
            <a:r>
              <a:rPr lang="en-US" sz="2800" dirty="0" smtClean="0"/>
              <a:t>‘All-in-One’ (Avoid)</a:t>
            </a:r>
          </a:p>
        </p:txBody>
      </p:sp>
      <p:pic>
        <p:nvPicPr>
          <p:cNvPr id="3074" name="Picture 2" descr="C:\Data\Speaking\Diagrams\SP2010Arch-1-AllinOne.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5392" y="2039550"/>
            <a:ext cx="1274440" cy="1885109"/>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Data\Speaking\Diagrams\SP2010Arch-2-DBandSP.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9016" y="1722914"/>
            <a:ext cx="1249288" cy="3435542"/>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2"/>
          <p:cNvSpPr txBox="1">
            <a:spLocks/>
          </p:cNvSpPr>
          <p:nvPr/>
        </p:nvSpPr>
        <p:spPr>
          <a:xfrm>
            <a:off x="4419600" y="5305773"/>
            <a:ext cx="4724400" cy="1039608"/>
          </a:xfrm>
          <a:prstGeom prst="rect">
            <a:avLst/>
          </a:prstGeom>
        </p:spPr>
        <p:txBody>
          <a:bodyPr vert="horz" lIns="54864" tIns="91440" rtlCol="0">
            <a:normAutofit/>
          </a:bodyPr>
          <a:lst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a:lstStyle>
          <a:p>
            <a:pPr>
              <a:defRPr/>
            </a:pPr>
            <a:r>
              <a:rPr lang="en-US" sz="2800" dirty="0" smtClean="0">
                <a:solidFill>
                  <a:schemeClr val="bg1"/>
                </a:solidFill>
              </a:rPr>
              <a:t>DB and SP Roles Separate</a:t>
            </a:r>
          </a:p>
        </p:txBody>
      </p:sp>
      <p:sp>
        <p:nvSpPr>
          <p:cNvPr id="9"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rPr>
              <a:t>Architecting the Farm</a:t>
            </a:r>
            <a:r>
              <a:rPr lang="en-US" dirty="0" smtClean="0"/>
              <a:t/>
            </a:r>
            <a:br>
              <a:rPr lang="en-US" dirty="0" smtClean="0"/>
            </a:br>
            <a:r>
              <a:rPr lang="en-US" sz="2400" dirty="0" smtClean="0">
                <a:solidFill>
                  <a:schemeClr val="accent1"/>
                </a:solidFill>
              </a:rPr>
              <a:t>Small Farm Examples</a:t>
            </a:r>
            <a:endParaRPr lang="en-US" dirty="0" smtClean="0">
              <a:solidFill>
                <a:schemeClr val="accent1"/>
              </a:solidFill>
            </a:endParaRPr>
          </a:p>
        </p:txBody>
      </p:sp>
    </p:spTree>
    <p:extLst>
      <p:ext uri="{BB962C8B-B14F-4D97-AF65-F5344CB8AC3E}">
        <p14:creationId xmlns:p14="http://schemas.microsoft.com/office/powerpoint/2010/main" val="37899527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5508104" y="1628800"/>
            <a:ext cx="2880320" cy="489654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63" name="Content Placeholder 2"/>
          <p:cNvSpPr>
            <a:spLocks noGrp="1"/>
          </p:cNvSpPr>
          <p:nvPr>
            <p:ph idx="1"/>
          </p:nvPr>
        </p:nvSpPr>
        <p:spPr>
          <a:xfrm>
            <a:off x="457200" y="1600200"/>
            <a:ext cx="4724400" cy="4525963"/>
          </a:xfrm>
        </p:spPr>
        <p:txBody>
          <a:bodyPr>
            <a:normAutofit lnSpcReduction="10000"/>
          </a:bodyPr>
          <a:lstStyle/>
          <a:p>
            <a:pPr>
              <a:defRPr/>
            </a:pPr>
            <a:r>
              <a:rPr lang="en-US" sz="2800" dirty="0" smtClean="0"/>
              <a:t>2 SharePoint Servers running Web and Service Apps</a:t>
            </a:r>
          </a:p>
          <a:p>
            <a:pPr>
              <a:defRPr/>
            </a:pPr>
            <a:r>
              <a:rPr lang="en-US" sz="2800" dirty="0" smtClean="0"/>
              <a:t>2 Database Servers (Clustered or Mirrored)</a:t>
            </a:r>
          </a:p>
          <a:p>
            <a:pPr>
              <a:defRPr/>
            </a:pPr>
            <a:r>
              <a:rPr lang="en-US" sz="2800" dirty="0" smtClean="0"/>
              <a:t>1 or 2 Index Partitions with equivalent query components</a:t>
            </a:r>
          </a:p>
          <a:p>
            <a:pPr>
              <a:defRPr/>
            </a:pPr>
            <a:r>
              <a:rPr lang="en-US" sz="2800" dirty="0" smtClean="0"/>
              <a:t>Smallest farm size that is fully highly available</a:t>
            </a:r>
          </a:p>
        </p:txBody>
      </p:sp>
      <p:pic>
        <p:nvPicPr>
          <p:cNvPr id="4098" name="Picture 2" descr="C:\Data\Speaking\Diagrams\SP2010Arch-3-SmallFarm.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8030" y="1780468"/>
            <a:ext cx="2395537" cy="452120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rPr>
              <a:t>Architecting the Farm</a:t>
            </a:r>
            <a:r>
              <a:rPr lang="en-US" dirty="0" smtClean="0"/>
              <a:t/>
            </a:r>
            <a:br>
              <a:rPr lang="en-US" dirty="0" smtClean="0"/>
            </a:br>
            <a:r>
              <a:rPr lang="en-US" sz="2400" dirty="0" smtClean="0">
                <a:solidFill>
                  <a:schemeClr val="accent1"/>
                </a:solidFill>
              </a:rPr>
              <a:t>Smallest Highly Available Farm</a:t>
            </a:r>
            <a:endParaRPr lang="en-US" dirty="0" smtClean="0">
              <a:solidFill>
                <a:schemeClr val="accent1"/>
              </a:solidFill>
            </a:endParaRPr>
          </a:p>
        </p:txBody>
      </p:sp>
    </p:spTree>
    <p:extLst>
      <p:ext uri="{BB962C8B-B14F-4D97-AF65-F5344CB8AC3E}">
        <p14:creationId xmlns:p14="http://schemas.microsoft.com/office/powerpoint/2010/main" val="12210281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5061608" y="1458388"/>
            <a:ext cx="3686856" cy="521097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63" name="Content Placeholder 2"/>
          <p:cNvSpPr>
            <a:spLocks noGrp="1"/>
          </p:cNvSpPr>
          <p:nvPr>
            <p:ph idx="1"/>
          </p:nvPr>
        </p:nvSpPr>
        <p:spPr>
          <a:xfrm>
            <a:off x="457200" y="1600200"/>
            <a:ext cx="4724400" cy="4525963"/>
          </a:xfrm>
        </p:spPr>
        <p:txBody>
          <a:bodyPr>
            <a:normAutofit/>
          </a:bodyPr>
          <a:lstStyle/>
          <a:p>
            <a:pPr>
              <a:defRPr/>
            </a:pPr>
            <a:r>
              <a:rPr lang="en-US" sz="2800" dirty="0" smtClean="0"/>
              <a:t>2 Dedicated Web Servers (NLB)</a:t>
            </a:r>
          </a:p>
          <a:p>
            <a:pPr>
              <a:defRPr/>
            </a:pPr>
            <a:r>
              <a:rPr lang="en-US" sz="2800" dirty="0" smtClean="0"/>
              <a:t>2 Service Application Servers</a:t>
            </a:r>
          </a:p>
          <a:p>
            <a:pPr>
              <a:defRPr/>
            </a:pPr>
            <a:r>
              <a:rPr lang="en-US" sz="2800" dirty="0" smtClean="0"/>
              <a:t>2 Database Servers (Clustered or Mirrored)</a:t>
            </a:r>
          </a:p>
          <a:p>
            <a:pPr>
              <a:defRPr/>
            </a:pPr>
            <a:r>
              <a:rPr lang="en-US" sz="2800" dirty="0" smtClean="0"/>
              <a:t>1 or 2 Index Partitions with equivalent query components</a:t>
            </a:r>
          </a:p>
        </p:txBody>
      </p:sp>
      <p:pic>
        <p:nvPicPr>
          <p:cNvPr id="2050" name="Picture 2" descr="C:\Data\Speaking\Diagrams\SP2010Arch-4-MidFarm.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0441" y="1700808"/>
            <a:ext cx="3232150" cy="4664075"/>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323528" y="2746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solidFill>
              </a:rPr>
              <a:t>Architecting the Farm</a:t>
            </a:r>
            <a:r>
              <a:rPr lang="en-US" dirty="0" smtClean="0"/>
              <a:t/>
            </a:r>
            <a:br>
              <a:rPr lang="en-US" dirty="0" smtClean="0"/>
            </a:br>
            <a:r>
              <a:rPr lang="en-US" sz="2400" dirty="0" smtClean="0">
                <a:solidFill>
                  <a:schemeClr val="accent1"/>
                </a:solidFill>
              </a:rPr>
              <a:t>Best Practice ‘Six Server Farm’</a:t>
            </a:r>
            <a:endParaRPr lang="en-US" dirty="0" smtClean="0">
              <a:solidFill>
                <a:schemeClr val="accent1"/>
              </a:solidFill>
            </a:endParaRPr>
          </a:p>
        </p:txBody>
      </p:sp>
    </p:spTree>
    <p:extLst>
      <p:ext uri="{BB962C8B-B14F-4D97-AF65-F5344CB8AC3E}">
        <p14:creationId xmlns:p14="http://schemas.microsoft.com/office/powerpoint/2010/main" val="2747416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7238</TotalTime>
  <Words>3115</Words>
  <Application>Microsoft Office PowerPoint</Application>
  <PresentationFormat>On-screen Show (4:3)</PresentationFormat>
  <Paragraphs>675</Paragraphs>
  <Slides>63</Slides>
  <Notes>15</Notes>
  <HiddenSlides>0</HiddenSlides>
  <MMClips>0</MMClips>
  <ScaleCrop>false</ScaleCrop>
  <HeadingPairs>
    <vt:vector size="4" baseType="variant">
      <vt:variant>
        <vt:lpstr>Theme</vt:lpstr>
      </vt:variant>
      <vt:variant>
        <vt:i4>1</vt:i4>
      </vt:variant>
      <vt:variant>
        <vt:lpstr>Slide Titles</vt:lpstr>
      </vt:variant>
      <vt:variant>
        <vt:i4>63</vt:i4>
      </vt:variant>
    </vt:vector>
  </HeadingPairs>
  <TitlesOfParts>
    <vt:vector size="64" baseType="lpstr">
      <vt:lpstr>Office Theme</vt:lpstr>
      <vt:lpstr>PowerPoint Presentation</vt:lpstr>
      <vt:lpstr>Building the ‘Perfect’ SharePoint 2010 Farm Best Practises from the Field</vt:lpstr>
      <vt:lpstr>Michael Noel</vt:lpstr>
      <vt:lpstr>What we will cover</vt:lpstr>
      <vt:lpstr>Architecting the Farm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Virtualisation of SharePoint Servers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Quick Farm Provisioning with VMM 2008 R2</vt:lpstr>
      <vt:lpstr>Data Management</vt:lpstr>
      <vt:lpstr>PowerPoint Presentation</vt:lpstr>
      <vt:lpstr>PowerPoint Presentation</vt:lpstr>
      <vt:lpstr>PowerPoint Presentation</vt:lpstr>
      <vt:lpstr>PowerPoint Presentation</vt:lpstr>
      <vt:lpstr>SQL Database Optimisation</vt:lpstr>
      <vt:lpstr>PowerPoint Presentation</vt:lpstr>
      <vt:lpstr>PowerPoint Presentation</vt:lpstr>
      <vt:lpstr>PowerPoint Presentation</vt:lpstr>
      <vt:lpstr>High Availability and Disaster Recovery</vt:lpstr>
      <vt:lpstr>High Availability and Disaster Recovery Data Tier – Clustering vs. Mirroring</vt:lpstr>
      <vt:lpstr>High Availability and Disaster Recovery Data Tier – SQL Database Mirroring</vt:lpstr>
      <vt:lpstr>PowerPoint Presentation</vt:lpstr>
      <vt:lpstr>PowerPoint Presentation</vt:lpstr>
      <vt:lpstr>PowerPoint Presentation</vt:lpstr>
      <vt:lpstr>PowerPoint Presentation</vt:lpstr>
      <vt:lpstr>PowerPoint Presentation</vt:lpstr>
      <vt:lpstr>High Availability and Disaster Recovery Two Node/Two Instance Cluster – Take Advantage of both servers</vt:lpstr>
      <vt:lpstr>High Availability and Disaster Recovery Network Load Balancing</vt:lpstr>
      <vt:lpstr>High Availability and Disaster Recovery Windows Software Network Load Balancing Recommendations</vt:lpstr>
      <vt:lpstr>SharePoint Installation</vt:lpstr>
      <vt:lpstr>SharePoint Installation Scripted Installations</vt:lpstr>
      <vt:lpstr>SharePoint Installation Samples Scripts – http://tinyurl.com/SPFarm-Config </vt:lpstr>
      <vt:lpstr>SharePoint Installation Some Manual Service Apps Still Required</vt:lpstr>
      <vt:lpstr>Security</vt:lpstr>
      <vt:lpstr>SharePoint Security Layers of Security in a SharePoint Environment</vt:lpstr>
      <vt:lpstr>SharePoint Security Infrastructure – Sample List of Service Accounts</vt:lpstr>
      <vt:lpstr>SharePoint Security Infrastructure – Enable Kerberos when using Classic-Auth</vt:lpstr>
      <vt:lpstr>SharePoint Security Data – Role Based Access Control (RBAC)</vt:lpstr>
      <vt:lpstr>SharePoint Security Data - Transparent Data Encryption (TDE)</vt:lpstr>
      <vt:lpstr>SharePoint Security Data - Use SharePoint-Aware Antivirus (3rd Party or FPS)</vt:lpstr>
      <vt:lpstr>SharePoint Security Transport - Secure Sockets Layer (SSL) Encryption</vt:lpstr>
      <vt:lpstr>SharePoint Security Transport – IPSec from Server to Server</vt:lpstr>
      <vt:lpstr>SharePoint Security Edge – Forefront Unified Access Gateway</vt:lpstr>
      <vt:lpstr>SharePoint Security Rights Management - Active Directory Rights Management Services</vt:lpstr>
      <vt:lpstr>For More Information</vt:lpstr>
      <vt:lpstr> Thanks for attending! Questions?   </vt:lpstr>
      <vt:lpstr>Enrol in Microsoft Virtual Academy Today</vt:lpstr>
      <vt:lpstr>PowerPoint Presentation</vt:lpstr>
      <vt:lpstr>Resources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263</cp:revision>
  <dcterms:created xsi:type="dcterms:W3CDTF">2011-04-01T05:55:34Z</dcterms:created>
  <dcterms:modified xsi:type="dcterms:W3CDTF">2011-08-31T06:57:20Z</dcterms:modified>
</cp:coreProperties>
</file>