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gif" ContentType="image/gif"/>
  <Default Extension="WMV" ContentType="video/x-ms-wm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rts/chart1.xml" ContentType="application/vnd.openxmlformats-officedocument.drawingml.chart+xml"/>
  <Override PartName="/ppt/notesSlides/notesSlide5.xml" ContentType="application/vnd.openxmlformats-officedocument.presentationml.notesSlide+xml"/>
  <Override PartName="/ppt/charts/chart2.xml" ContentType="application/vnd.openxmlformats-officedocument.drawingml.chart+xml"/>
  <Override PartName="/ppt/charts/chart3.xml" ContentType="application/vnd.openxmlformats-officedocument.drawingml.chart+xml"/>
  <Override PartName="/ppt/tags/tag1.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65" r:id="rId2"/>
  </p:sldMasterIdLst>
  <p:notesMasterIdLst>
    <p:notesMasterId r:id="rId71"/>
  </p:notesMasterIdLst>
  <p:sldIdLst>
    <p:sldId id="279" r:id="rId3"/>
    <p:sldId id="387" r:id="rId4"/>
    <p:sldId id="352" r:id="rId5"/>
    <p:sldId id="350" r:id="rId6"/>
    <p:sldId id="347" r:id="rId7"/>
    <p:sldId id="345" r:id="rId8"/>
    <p:sldId id="346" r:id="rId9"/>
    <p:sldId id="348" r:id="rId10"/>
    <p:sldId id="289" r:id="rId11"/>
    <p:sldId id="290" r:id="rId12"/>
    <p:sldId id="291" r:id="rId13"/>
    <p:sldId id="292" r:id="rId14"/>
    <p:sldId id="293" r:id="rId15"/>
    <p:sldId id="295" r:id="rId16"/>
    <p:sldId id="296" r:id="rId17"/>
    <p:sldId id="297" r:id="rId18"/>
    <p:sldId id="298" r:id="rId19"/>
    <p:sldId id="299" r:id="rId20"/>
    <p:sldId id="300" r:id="rId21"/>
    <p:sldId id="301" r:id="rId22"/>
    <p:sldId id="302" r:id="rId23"/>
    <p:sldId id="303" r:id="rId24"/>
    <p:sldId id="353" r:id="rId25"/>
    <p:sldId id="304" r:id="rId26"/>
    <p:sldId id="305" r:id="rId27"/>
    <p:sldId id="368" r:id="rId28"/>
    <p:sldId id="308" r:id="rId29"/>
    <p:sldId id="309" r:id="rId30"/>
    <p:sldId id="351" r:id="rId31"/>
    <p:sldId id="372" r:id="rId32"/>
    <p:sldId id="386" r:id="rId33"/>
    <p:sldId id="366" r:id="rId34"/>
    <p:sldId id="370" r:id="rId35"/>
    <p:sldId id="371" r:id="rId36"/>
    <p:sldId id="373" r:id="rId37"/>
    <p:sldId id="374" r:id="rId38"/>
    <p:sldId id="375" r:id="rId39"/>
    <p:sldId id="376" r:id="rId40"/>
    <p:sldId id="377" r:id="rId41"/>
    <p:sldId id="378" r:id="rId42"/>
    <p:sldId id="379" r:id="rId43"/>
    <p:sldId id="380" r:id="rId44"/>
    <p:sldId id="381" r:id="rId45"/>
    <p:sldId id="382" r:id="rId46"/>
    <p:sldId id="383" r:id="rId47"/>
    <p:sldId id="384" r:id="rId48"/>
    <p:sldId id="385" r:id="rId49"/>
    <p:sldId id="313" r:id="rId50"/>
    <p:sldId id="314" r:id="rId51"/>
    <p:sldId id="315" r:id="rId52"/>
    <p:sldId id="322" r:id="rId53"/>
    <p:sldId id="324" r:id="rId54"/>
    <p:sldId id="325" r:id="rId55"/>
    <p:sldId id="327" r:id="rId56"/>
    <p:sldId id="328" r:id="rId57"/>
    <p:sldId id="329" r:id="rId58"/>
    <p:sldId id="330" r:id="rId59"/>
    <p:sldId id="331" r:id="rId60"/>
    <p:sldId id="334" r:id="rId61"/>
    <p:sldId id="335" r:id="rId62"/>
    <p:sldId id="336" r:id="rId63"/>
    <p:sldId id="337" r:id="rId64"/>
    <p:sldId id="338" r:id="rId65"/>
    <p:sldId id="340" r:id="rId66"/>
    <p:sldId id="342" r:id="rId67"/>
    <p:sldId id="388" r:id="rId68"/>
    <p:sldId id="389" r:id="rId69"/>
    <p:sldId id="390" r:id="rId7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45DF0086-E258-4496-8A4B-8BC8D6E05C6F}">
          <p14:sldIdLst>
            <p14:sldId id="279"/>
            <p14:sldId id="387"/>
          </p14:sldIdLst>
        </p14:section>
        <p14:section name="Introduction" id="{AE43CF64-B76E-42A0-BA9E-649CE89FB083}">
          <p14:sldIdLst>
            <p14:sldId id="352"/>
            <p14:sldId id="350"/>
            <p14:sldId id="347"/>
            <p14:sldId id="345"/>
            <p14:sldId id="346"/>
            <p14:sldId id="348"/>
            <p14:sldId id="289"/>
            <p14:sldId id="290"/>
            <p14:sldId id="291"/>
            <p14:sldId id="292"/>
            <p14:sldId id="293"/>
            <p14:sldId id="295"/>
            <p14:sldId id="296"/>
            <p14:sldId id="297"/>
            <p14:sldId id="298"/>
            <p14:sldId id="299"/>
            <p14:sldId id="300"/>
            <p14:sldId id="301"/>
            <p14:sldId id="302"/>
            <p14:sldId id="303"/>
            <p14:sldId id="353"/>
            <p14:sldId id="304"/>
            <p14:sldId id="305"/>
            <p14:sldId id="368"/>
            <p14:sldId id="308"/>
            <p14:sldId id="309"/>
            <p14:sldId id="351"/>
            <p14:sldId id="372"/>
            <p14:sldId id="386"/>
            <p14:sldId id="366"/>
            <p14:sldId id="370"/>
            <p14:sldId id="371"/>
            <p14:sldId id="373"/>
            <p14:sldId id="374"/>
            <p14:sldId id="375"/>
            <p14:sldId id="376"/>
            <p14:sldId id="377"/>
            <p14:sldId id="378"/>
            <p14:sldId id="379"/>
            <p14:sldId id="380"/>
            <p14:sldId id="381"/>
            <p14:sldId id="382"/>
            <p14:sldId id="383"/>
            <p14:sldId id="384"/>
            <p14:sldId id="385"/>
            <p14:sldId id="313"/>
            <p14:sldId id="314"/>
            <p14:sldId id="315"/>
            <p14:sldId id="322"/>
            <p14:sldId id="324"/>
            <p14:sldId id="325"/>
            <p14:sldId id="327"/>
            <p14:sldId id="328"/>
            <p14:sldId id="329"/>
            <p14:sldId id="330"/>
            <p14:sldId id="331"/>
            <p14:sldId id="334"/>
            <p14:sldId id="335"/>
            <p14:sldId id="336"/>
            <p14:sldId id="337"/>
            <p14:sldId id="338"/>
            <p14:sldId id="340"/>
            <p14:sldId id="342"/>
            <p14:sldId id="388"/>
            <p14:sldId id="389"/>
            <p14:sldId id="390"/>
          </p14:sldIdLst>
        </p14:section>
      </p14:section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rian Shiers" initials="BS" lastIdx="2" clrIdx="0"/>
  <p:cmAuthor id="1" name="Paul Wilcox" initials="PW" lastIdx="2"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C2F1"/>
    <a:srgbClr val="03C2F1"/>
    <a:srgbClr val="F15C4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352" autoAdjust="0"/>
    <p:restoredTop sz="97495" autoAdjust="0"/>
  </p:normalViewPr>
  <p:slideViewPr>
    <p:cSldViewPr>
      <p:cViewPr>
        <p:scale>
          <a:sx n="66" d="100"/>
          <a:sy n="66" d="100"/>
        </p:scale>
        <p:origin x="-216" y="-44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tableStyles" Target="tableStyles.xml"/><Relationship Id="rId7" Type="http://schemas.openxmlformats.org/officeDocument/2006/relationships/slide" Target="slides/slide5.xml"/><Relationship Id="rId71"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slide" Target="slides/slide59.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commentAuthors" Target="commentAuthor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s>
</file>

<file path=ppt/charts/_rels/chart1.xml.rels><?xml version="1.0" encoding="UTF-8" standalone="yes"?>
<Relationships xmlns="http://schemas.openxmlformats.org/package/2006/relationships"><Relationship Id="rId1" Type="http://schemas.openxmlformats.org/officeDocument/2006/relationships/oleObject" Target="file:///C:\Documents%20and%20Settings\Administrator\My%20Documents\STB%2010%20F%20-%20O14%20Perf%20(Joe)\4.1%20Excel%20charts\Doubling%20System%20Requirements_2.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C:\Documents%20and%20Settings\Administrator\My%20Documents\STB%2010%20F%20-%20O14%20Perf%20(Joe)\4.1%20Excel%20charts\Excel%20recalc.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C:\Documents%20and%20Settings\Administrator\My%20Documents\STB%2010%20F%20-%20O14%20Perf%20(Joe)\4.1%20Excel%20charts\Excel%20charting%20v2.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AU"/>
  <c:roundedCorners val="0"/>
  <mc:AlternateContent xmlns:mc="http://schemas.openxmlformats.org/markup-compatibility/2006">
    <mc:Choice xmlns:c14="http://schemas.microsoft.com/office/drawing/2007/8/2/chart" Requires="c14">
      <c14:style val="129"/>
    </mc:Choice>
    <mc:Fallback>
      <c:style val="29"/>
    </mc:Fallback>
  </mc:AlternateContent>
  <c:chart>
    <c:autoTitleDeleted val="1"/>
    <c:view3D>
      <c:rotX val="15"/>
      <c:rotY val="20"/>
      <c:rAngAx val="0"/>
      <c:perspective val="30"/>
    </c:view3D>
    <c:floor>
      <c:thickness val="0"/>
    </c:floor>
    <c:sideWall>
      <c:thickness val="0"/>
      <c:spPr>
        <a:gradFill>
          <a:gsLst>
            <a:gs pos="1000">
              <a:schemeClr val="bg2">
                <a:alpha val="0"/>
              </a:schemeClr>
            </a:gs>
            <a:gs pos="42000">
              <a:schemeClr val="bg2">
                <a:alpha val="50000"/>
              </a:schemeClr>
            </a:gs>
            <a:gs pos="100000">
              <a:schemeClr val="bg2">
                <a:alpha val="0"/>
              </a:schemeClr>
            </a:gs>
          </a:gsLst>
          <a:lin ang="5400000" scaled="0"/>
        </a:gradFill>
      </c:spPr>
    </c:sideWall>
    <c:backWall>
      <c:thickness val="0"/>
      <c:spPr>
        <a:gradFill>
          <a:gsLst>
            <a:gs pos="1000">
              <a:schemeClr val="bg2">
                <a:alpha val="0"/>
              </a:schemeClr>
            </a:gs>
            <a:gs pos="42000">
              <a:schemeClr val="bg2">
                <a:alpha val="50000"/>
              </a:schemeClr>
            </a:gs>
            <a:gs pos="100000">
              <a:schemeClr val="bg2">
                <a:alpha val="0"/>
              </a:schemeClr>
            </a:gs>
          </a:gsLst>
          <a:lin ang="5400000" scaled="0"/>
        </a:gradFill>
      </c:spPr>
    </c:backWall>
    <c:plotArea>
      <c:layout/>
      <c:bar3DChart>
        <c:barDir val="col"/>
        <c:grouping val="clustered"/>
        <c:varyColors val="0"/>
        <c:ser>
          <c:idx val="0"/>
          <c:order val="0"/>
          <c:tx>
            <c:strRef>
              <c:f>Sheet1!$B$1</c:f>
              <c:strCache>
                <c:ptCount val="1"/>
                <c:pt idx="0">
                  <c:v>Min. RAM (MB)</c:v>
                </c:pt>
              </c:strCache>
            </c:strRef>
          </c:tx>
          <c:invertIfNegative val="0"/>
          <c:cat>
            <c:strRef>
              <c:f>Sheet1!$A$2:$A$5</c:f>
              <c:strCache>
                <c:ptCount val="4"/>
                <c:pt idx="0">
                  <c:v>Office XP</c:v>
                </c:pt>
                <c:pt idx="1">
                  <c:v>Office 2003</c:v>
                </c:pt>
                <c:pt idx="2">
                  <c:v>Office 2007</c:v>
                </c:pt>
                <c:pt idx="3">
                  <c:v>Office 2010</c:v>
                </c:pt>
              </c:strCache>
            </c:strRef>
          </c:cat>
          <c:val>
            <c:numRef>
              <c:f>Sheet1!$B$2:$B$5</c:f>
              <c:numCache>
                <c:formatCode>General</c:formatCode>
                <c:ptCount val="4"/>
                <c:pt idx="0">
                  <c:v>64</c:v>
                </c:pt>
                <c:pt idx="1">
                  <c:v>128</c:v>
                </c:pt>
                <c:pt idx="2">
                  <c:v>256</c:v>
                </c:pt>
                <c:pt idx="3">
                  <c:v>256</c:v>
                </c:pt>
              </c:numCache>
            </c:numRef>
          </c:val>
        </c:ser>
        <c:ser>
          <c:idx val="1"/>
          <c:order val="1"/>
          <c:tx>
            <c:strRef>
              <c:f>Sheet1!$C$1</c:f>
              <c:strCache>
                <c:ptCount val="1"/>
                <c:pt idx="0">
                  <c:v>Min. CPU (MHz)</c:v>
                </c:pt>
              </c:strCache>
            </c:strRef>
          </c:tx>
          <c:spPr>
            <a:gradFill rotWithShape="1">
              <a:gsLst>
                <a:gs pos="0">
                  <a:schemeClr val="accent4">
                    <a:shade val="51000"/>
                    <a:satMod val="130000"/>
                  </a:schemeClr>
                </a:gs>
                <a:gs pos="80000">
                  <a:schemeClr val="accent4">
                    <a:shade val="93000"/>
                    <a:satMod val="130000"/>
                  </a:schemeClr>
                </a:gs>
                <a:gs pos="100000">
                  <a:schemeClr val="accent4">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invertIfNegative val="0"/>
          <c:cat>
            <c:strRef>
              <c:f>Sheet1!$A$2:$A$5</c:f>
              <c:strCache>
                <c:ptCount val="4"/>
                <c:pt idx="0">
                  <c:v>Office XP</c:v>
                </c:pt>
                <c:pt idx="1">
                  <c:v>Office 2003</c:v>
                </c:pt>
                <c:pt idx="2">
                  <c:v>Office 2007</c:v>
                </c:pt>
                <c:pt idx="3">
                  <c:v>Office 2010</c:v>
                </c:pt>
              </c:strCache>
            </c:strRef>
          </c:cat>
          <c:val>
            <c:numRef>
              <c:f>Sheet1!$C$2:$C$5</c:f>
              <c:numCache>
                <c:formatCode>General</c:formatCode>
                <c:ptCount val="4"/>
                <c:pt idx="0">
                  <c:v>133</c:v>
                </c:pt>
                <c:pt idx="1">
                  <c:v>233</c:v>
                </c:pt>
                <c:pt idx="2">
                  <c:v>500</c:v>
                </c:pt>
                <c:pt idx="3">
                  <c:v>500</c:v>
                </c:pt>
              </c:numCache>
            </c:numRef>
          </c:val>
        </c:ser>
        <c:dLbls>
          <c:showLegendKey val="0"/>
          <c:showVal val="0"/>
          <c:showCatName val="0"/>
          <c:showSerName val="0"/>
          <c:showPercent val="0"/>
          <c:showBubbleSize val="0"/>
        </c:dLbls>
        <c:gapWidth val="150"/>
        <c:shape val="box"/>
        <c:axId val="93073792"/>
        <c:axId val="93075328"/>
        <c:axId val="0"/>
      </c:bar3DChart>
      <c:catAx>
        <c:axId val="93073792"/>
        <c:scaling>
          <c:orientation val="minMax"/>
        </c:scaling>
        <c:delete val="0"/>
        <c:axPos val="b"/>
        <c:majorTickMark val="none"/>
        <c:minorTickMark val="none"/>
        <c:tickLblPos val="nextTo"/>
        <c:crossAx val="93075328"/>
        <c:crosses val="autoZero"/>
        <c:auto val="1"/>
        <c:lblAlgn val="ctr"/>
        <c:lblOffset val="100"/>
        <c:noMultiLvlLbl val="0"/>
      </c:catAx>
      <c:valAx>
        <c:axId val="93075328"/>
        <c:scaling>
          <c:orientation val="minMax"/>
        </c:scaling>
        <c:delete val="0"/>
        <c:axPos val="l"/>
        <c:majorGridlines/>
        <c:numFmt formatCode="General" sourceLinked="1"/>
        <c:majorTickMark val="none"/>
        <c:minorTickMark val="none"/>
        <c:tickLblPos val="nextTo"/>
        <c:crossAx val="93073792"/>
        <c:crosses val="autoZero"/>
        <c:crossBetween val="between"/>
      </c:valAx>
      <c:dTable>
        <c:showHorzBorder val="1"/>
        <c:showVertBorder val="1"/>
        <c:showOutline val="1"/>
        <c:showKeys val="1"/>
      </c:dTable>
    </c:plotArea>
    <c:plotVisOnly val="1"/>
    <c:dispBlanksAs val="gap"/>
    <c:showDLblsOverMax val="0"/>
  </c:chart>
  <c:txPr>
    <a:bodyPr/>
    <a:lstStyle/>
    <a:p>
      <a:pPr>
        <a:defRPr sz="1800" b="1">
          <a:latin typeface="Segoe Light" charset="0"/>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AU"/>
  <c:roundedCorners val="0"/>
  <mc:AlternateContent xmlns:mc="http://schemas.openxmlformats.org/markup-compatibility/2006">
    <mc:Choice xmlns:c14="http://schemas.microsoft.com/office/drawing/2007/8/2/chart" Requires="c14">
      <c14:style val="129"/>
    </mc:Choice>
    <mc:Fallback>
      <c:style val="29"/>
    </mc:Fallback>
  </mc:AlternateContent>
  <c:chart>
    <c:title>
      <c:layout/>
      <c:overlay val="0"/>
      <c:txPr>
        <a:bodyPr/>
        <a:lstStyle/>
        <a:p>
          <a:pPr>
            <a:defRPr lang="en-US" sz="2000" b="0" i="0" kern="1200" spc="-125">
              <a:ln w="3175">
                <a:noFill/>
              </a:ln>
              <a:solidFill>
                <a:schemeClr val="tx1"/>
              </a:solidFill>
              <a:effectLst/>
              <a:latin typeface="Segoe Light" charset="0"/>
              <a:ea typeface="+mn-ea"/>
              <a:cs typeface="Segoe"/>
            </a:defRPr>
          </a:pPr>
          <a:endParaRPr lang="en-US"/>
        </a:p>
      </c:txPr>
    </c:title>
    <c:autoTitleDeleted val="0"/>
    <c:view3D>
      <c:rotX val="15"/>
      <c:rotY val="20"/>
      <c:rAngAx val="0"/>
      <c:perspective val="30"/>
    </c:view3D>
    <c:floor>
      <c:thickness val="0"/>
    </c:floor>
    <c:sideWall>
      <c:thickness val="0"/>
      <c:spPr>
        <a:gradFill>
          <a:gsLst>
            <a:gs pos="1000">
              <a:schemeClr val="bg2">
                <a:alpha val="0"/>
              </a:schemeClr>
            </a:gs>
            <a:gs pos="42000">
              <a:schemeClr val="bg2">
                <a:alpha val="50000"/>
              </a:schemeClr>
            </a:gs>
            <a:gs pos="100000">
              <a:schemeClr val="bg2">
                <a:alpha val="0"/>
              </a:schemeClr>
            </a:gs>
          </a:gsLst>
          <a:lin ang="5400000" scaled="0"/>
        </a:gradFill>
      </c:spPr>
    </c:sideWall>
    <c:backWall>
      <c:thickness val="0"/>
      <c:spPr>
        <a:gradFill>
          <a:gsLst>
            <a:gs pos="1000">
              <a:schemeClr val="bg2">
                <a:alpha val="0"/>
              </a:schemeClr>
            </a:gs>
            <a:gs pos="42000">
              <a:schemeClr val="bg2">
                <a:alpha val="50000"/>
              </a:schemeClr>
            </a:gs>
            <a:gs pos="100000">
              <a:schemeClr val="bg2">
                <a:alpha val="0"/>
              </a:schemeClr>
            </a:gs>
          </a:gsLst>
          <a:lin ang="5400000" scaled="0"/>
        </a:gradFill>
      </c:spPr>
    </c:backWall>
    <c:plotArea>
      <c:layout/>
      <c:bar3DChart>
        <c:barDir val="col"/>
        <c:grouping val="clustered"/>
        <c:varyColors val="0"/>
        <c:ser>
          <c:idx val="0"/>
          <c:order val="0"/>
          <c:tx>
            <c:strRef>
              <c:f>Sheet1!$B$1</c:f>
              <c:strCache>
                <c:ptCount val="1"/>
                <c:pt idx="0">
                  <c:v>Recalc time (sec)</c:v>
                </c:pt>
              </c:strCache>
            </c:strRef>
          </c:tx>
          <c:invertIfNegative val="0"/>
          <c:dPt>
            <c:idx val="0"/>
            <c:invertIfNegative val="0"/>
            <c:bubble3D val="0"/>
            <c:spPr>
              <a:gradFill rotWithShape="1">
                <a:gsLst>
                  <a:gs pos="0">
                    <a:schemeClr val="accent1">
                      <a:shade val="51000"/>
                      <a:satMod val="130000"/>
                    </a:schemeClr>
                  </a:gs>
                  <a:gs pos="80000">
                    <a:schemeClr val="accent1">
                      <a:shade val="93000"/>
                      <a:satMod val="130000"/>
                    </a:schemeClr>
                  </a:gs>
                  <a:gs pos="100000">
                    <a:schemeClr val="accent1">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dPt>
          <c:dPt>
            <c:idx val="1"/>
            <c:invertIfNegative val="0"/>
            <c:bubble3D val="0"/>
            <c:spPr>
              <a:gradFill rotWithShape="1">
                <a:gsLst>
                  <a:gs pos="0">
                    <a:schemeClr val="accent4">
                      <a:shade val="51000"/>
                      <a:satMod val="130000"/>
                    </a:schemeClr>
                  </a:gs>
                  <a:gs pos="80000">
                    <a:schemeClr val="accent4">
                      <a:shade val="93000"/>
                      <a:satMod val="130000"/>
                    </a:schemeClr>
                  </a:gs>
                  <a:gs pos="100000">
                    <a:schemeClr val="accent4">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dPt>
          <c:cat>
            <c:strRef>
              <c:f>Sheet1!$A$2:$A$4</c:f>
              <c:strCache>
                <c:ptCount val="3"/>
                <c:pt idx="0">
                  <c:v>Excel 2003</c:v>
                </c:pt>
                <c:pt idx="1">
                  <c:v>Excel 2007</c:v>
                </c:pt>
                <c:pt idx="2">
                  <c:v>Excel 2010</c:v>
                </c:pt>
              </c:strCache>
            </c:strRef>
          </c:cat>
          <c:val>
            <c:numRef>
              <c:f>Sheet1!$B$2:$B$4</c:f>
              <c:numCache>
                <c:formatCode>General</c:formatCode>
                <c:ptCount val="3"/>
                <c:pt idx="0">
                  <c:v>334.86</c:v>
                </c:pt>
                <c:pt idx="1">
                  <c:v>67.31</c:v>
                </c:pt>
                <c:pt idx="2">
                  <c:v>6.74</c:v>
                </c:pt>
              </c:numCache>
            </c:numRef>
          </c:val>
        </c:ser>
        <c:dLbls>
          <c:showLegendKey val="0"/>
          <c:showVal val="0"/>
          <c:showCatName val="0"/>
          <c:showSerName val="0"/>
          <c:showPercent val="0"/>
          <c:showBubbleSize val="0"/>
        </c:dLbls>
        <c:gapWidth val="150"/>
        <c:shape val="box"/>
        <c:axId val="92930432"/>
        <c:axId val="92931968"/>
        <c:axId val="0"/>
      </c:bar3DChart>
      <c:catAx>
        <c:axId val="92930432"/>
        <c:scaling>
          <c:orientation val="minMax"/>
        </c:scaling>
        <c:delete val="0"/>
        <c:axPos val="b"/>
        <c:majorTickMark val="none"/>
        <c:minorTickMark val="none"/>
        <c:tickLblPos val="nextTo"/>
        <c:crossAx val="92931968"/>
        <c:crosses val="autoZero"/>
        <c:auto val="1"/>
        <c:lblAlgn val="ctr"/>
        <c:lblOffset val="100"/>
        <c:noMultiLvlLbl val="0"/>
      </c:catAx>
      <c:valAx>
        <c:axId val="92931968"/>
        <c:scaling>
          <c:orientation val="minMax"/>
        </c:scaling>
        <c:delete val="0"/>
        <c:axPos val="l"/>
        <c:majorGridlines/>
        <c:numFmt formatCode="General" sourceLinked="1"/>
        <c:majorTickMark val="none"/>
        <c:minorTickMark val="none"/>
        <c:tickLblPos val="nextTo"/>
        <c:crossAx val="92930432"/>
        <c:crosses val="autoZero"/>
        <c:crossBetween val="between"/>
      </c:valAx>
      <c:dTable>
        <c:showHorzBorder val="1"/>
        <c:showVertBorder val="1"/>
        <c:showOutline val="1"/>
        <c:showKeys val="1"/>
        <c:txPr>
          <a:bodyPr/>
          <a:lstStyle/>
          <a:p>
            <a:pPr rtl="0">
              <a:defRPr sz="1200" b="1"/>
            </a:pPr>
            <a:endParaRPr lang="en-US"/>
          </a:p>
        </c:txPr>
      </c:dTable>
    </c:plotArea>
    <c:plotVisOnly val="1"/>
    <c:dispBlanksAs val="gap"/>
    <c:showDLblsOverMax val="0"/>
  </c:chart>
  <c:txPr>
    <a:bodyPr/>
    <a:lstStyle/>
    <a:p>
      <a:pPr>
        <a:defRPr sz="1800"/>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AU"/>
  <c:roundedCorners val="0"/>
  <mc:AlternateContent xmlns:mc="http://schemas.openxmlformats.org/markup-compatibility/2006">
    <mc:Choice xmlns:c14="http://schemas.microsoft.com/office/drawing/2007/8/2/chart" Requires="c14">
      <c14:style val="130"/>
    </mc:Choice>
    <mc:Fallback>
      <c:style val="30"/>
    </mc:Fallback>
  </mc:AlternateContent>
  <c:chart>
    <c:title>
      <c:layout/>
      <c:overlay val="0"/>
      <c:txPr>
        <a:bodyPr/>
        <a:lstStyle/>
        <a:p>
          <a:pPr algn="ctr" rtl="0">
            <a:defRPr lang="en-US" sz="2000" b="0" i="0" u="none" strike="noStrike" kern="1200" spc="-125" baseline="0">
              <a:ln w="3175">
                <a:noFill/>
              </a:ln>
              <a:solidFill>
                <a:schemeClr val="tx1"/>
              </a:solidFill>
              <a:effectLst/>
              <a:latin typeface="Segoe Light" charset="0"/>
              <a:ea typeface="+mn-ea"/>
              <a:cs typeface="Segoe"/>
            </a:defRPr>
          </a:pPr>
          <a:endParaRPr lang="en-US"/>
        </a:p>
      </c:txPr>
    </c:title>
    <c:autoTitleDeleted val="0"/>
    <c:view3D>
      <c:rotX val="15"/>
      <c:rotY val="20"/>
      <c:rAngAx val="0"/>
      <c:perspective val="30"/>
    </c:view3D>
    <c:floor>
      <c:thickness val="0"/>
    </c:floor>
    <c:sideWall>
      <c:thickness val="0"/>
      <c:spPr>
        <a:gradFill>
          <a:gsLst>
            <a:gs pos="1000">
              <a:schemeClr val="bg2">
                <a:alpha val="0"/>
              </a:schemeClr>
            </a:gs>
            <a:gs pos="42000">
              <a:schemeClr val="bg2">
                <a:alpha val="50000"/>
              </a:schemeClr>
            </a:gs>
            <a:gs pos="100000">
              <a:schemeClr val="bg2">
                <a:alpha val="0"/>
              </a:schemeClr>
            </a:gs>
          </a:gsLst>
          <a:lin ang="5400000" scaled="0"/>
        </a:gradFill>
      </c:spPr>
    </c:sideWall>
    <c:backWall>
      <c:thickness val="0"/>
      <c:spPr>
        <a:gradFill>
          <a:gsLst>
            <a:gs pos="1000">
              <a:schemeClr val="bg2">
                <a:alpha val="0"/>
              </a:schemeClr>
            </a:gs>
            <a:gs pos="42000">
              <a:schemeClr val="bg2">
                <a:alpha val="50000"/>
              </a:schemeClr>
            </a:gs>
            <a:gs pos="100000">
              <a:schemeClr val="bg2">
                <a:alpha val="0"/>
              </a:schemeClr>
            </a:gs>
          </a:gsLst>
          <a:lin ang="5400000" scaled="0"/>
        </a:gradFill>
      </c:spPr>
    </c:backWall>
    <c:plotArea>
      <c:layout/>
      <c:bar3DChart>
        <c:barDir val="col"/>
        <c:grouping val="clustered"/>
        <c:varyColors val="0"/>
        <c:ser>
          <c:idx val="0"/>
          <c:order val="0"/>
          <c:tx>
            <c:strRef>
              <c:f>Sheet1!$B$1</c:f>
              <c:strCache>
                <c:ptCount val="1"/>
                <c:pt idx="0">
                  <c:v>Drawing chart (sec)</c:v>
                </c:pt>
              </c:strCache>
            </c:strRef>
          </c:tx>
          <c:spPr>
            <a:gradFill rotWithShape="1">
              <a:gsLst>
                <a:gs pos="0">
                  <a:schemeClr val="accent1">
                    <a:shade val="51000"/>
                    <a:satMod val="130000"/>
                  </a:schemeClr>
                </a:gs>
                <a:gs pos="80000">
                  <a:schemeClr val="accent1">
                    <a:shade val="93000"/>
                    <a:satMod val="130000"/>
                  </a:schemeClr>
                </a:gs>
                <a:gs pos="100000">
                  <a:schemeClr val="accent1">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invertIfNegative val="0"/>
          <c:dPt>
            <c:idx val="1"/>
            <c:invertIfNegative val="0"/>
            <c:bubble3D val="0"/>
            <c:spPr>
              <a:gradFill rotWithShape="1">
                <a:gsLst>
                  <a:gs pos="0">
                    <a:schemeClr val="accent4">
                      <a:shade val="51000"/>
                      <a:satMod val="130000"/>
                    </a:schemeClr>
                  </a:gs>
                  <a:gs pos="80000">
                    <a:schemeClr val="accent4">
                      <a:shade val="93000"/>
                      <a:satMod val="130000"/>
                    </a:schemeClr>
                  </a:gs>
                  <a:gs pos="100000">
                    <a:schemeClr val="accent4">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dPt>
          <c:dPt>
            <c:idx val="2"/>
            <c:invertIfNegative val="0"/>
            <c:bubble3D val="0"/>
            <c:spPr>
              <a:gradFill rotWithShape="1">
                <a:gsLst>
                  <a:gs pos="0">
                    <a:schemeClr val="accent3">
                      <a:shade val="51000"/>
                      <a:satMod val="130000"/>
                    </a:schemeClr>
                  </a:gs>
                  <a:gs pos="80000">
                    <a:schemeClr val="accent3">
                      <a:shade val="93000"/>
                      <a:satMod val="130000"/>
                    </a:schemeClr>
                  </a:gs>
                  <a:gs pos="100000">
                    <a:schemeClr val="accent3">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dPt>
          <c:cat>
            <c:strRef>
              <c:f>Sheet1!$A$2:$A$4</c:f>
              <c:strCache>
                <c:ptCount val="3"/>
                <c:pt idx="0">
                  <c:v>Excel 2003</c:v>
                </c:pt>
                <c:pt idx="1">
                  <c:v>Excel 2007</c:v>
                </c:pt>
                <c:pt idx="2">
                  <c:v>Excel 2010</c:v>
                </c:pt>
              </c:strCache>
            </c:strRef>
          </c:cat>
          <c:val>
            <c:numRef>
              <c:f>Sheet1!$B$2:$B$4</c:f>
              <c:numCache>
                <c:formatCode>General</c:formatCode>
                <c:ptCount val="3"/>
                <c:pt idx="0">
                  <c:v>3.65</c:v>
                </c:pt>
                <c:pt idx="1">
                  <c:v>44.949999999999996</c:v>
                </c:pt>
                <c:pt idx="2">
                  <c:v>2.3699999999999997</c:v>
                </c:pt>
              </c:numCache>
            </c:numRef>
          </c:val>
        </c:ser>
        <c:dLbls>
          <c:showLegendKey val="0"/>
          <c:showVal val="0"/>
          <c:showCatName val="0"/>
          <c:showSerName val="0"/>
          <c:showPercent val="0"/>
          <c:showBubbleSize val="0"/>
        </c:dLbls>
        <c:gapWidth val="150"/>
        <c:shape val="box"/>
        <c:axId val="92971392"/>
        <c:axId val="92972928"/>
        <c:axId val="0"/>
      </c:bar3DChart>
      <c:catAx>
        <c:axId val="92971392"/>
        <c:scaling>
          <c:orientation val="minMax"/>
        </c:scaling>
        <c:delete val="0"/>
        <c:axPos val="b"/>
        <c:majorTickMark val="none"/>
        <c:minorTickMark val="none"/>
        <c:tickLblPos val="nextTo"/>
        <c:crossAx val="92972928"/>
        <c:crosses val="autoZero"/>
        <c:auto val="1"/>
        <c:lblAlgn val="ctr"/>
        <c:lblOffset val="100"/>
        <c:noMultiLvlLbl val="0"/>
      </c:catAx>
      <c:valAx>
        <c:axId val="92972928"/>
        <c:scaling>
          <c:orientation val="minMax"/>
        </c:scaling>
        <c:delete val="0"/>
        <c:axPos val="l"/>
        <c:majorGridlines/>
        <c:numFmt formatCode="General" sourceLinked="1"/>
        <c:majorTickMark val="none"/>
        <c:minorTickMark val="none"/>
        <c:tickLblPos val="nextTo"/>
        <c:crossAx val="92971392"/>
        <c:crosses val="autoZero"/>
        <c:crossBetween val="between"/>
      </c:valAx>
      <c:dTable>
        <c:showHorzBorder val="1"/>
        <c:showVertBorder val="1"/>
        <c:showOutline val="1"/>
        <c:showKeys val="1"/>
        <c:txPr>
          <a:bodyPr/>
          <a:lstStyle/>
          <a:p>
            <a:pPr rtl="0">
              <a:defRPr sz="1200" b="1"/>
            </a:pPr>
            <a:endParaRPr lang="en-US"/>
          </a:p>
        </c:txPr>
      </c:dTable>
    </c:plotArea>
    <c:plotVisOnly val="1"/>
    <c:dispBlanksAs val="gap"/>
    <c:showDLblsOverMax val="0"/>
  </c:chart>
  <c:txPr>
    <a:bodyPr/>
    <a:lstStyle/>
    <a:p>
      <a:pPr>
        <a:defRPr sz="1800"/>
      </a:pPr>
      <a:endParaRPr lang="en-US"/>
    </a:p>
  </c:tx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D6E537E-F204-4FA2-8310-D1BD81188EE2}" type="doc">
      <dgm:prSet loTypeId="urn:microsoft.com/office/officeart/2005/8/layout/default" loCatId="list" qsTypeId="urn:microsoft.com/office/officeart/2005/8/quickstyle/simple4" qsCatId="simple" csTypeId="urn:microsoft.com/office/officeart/2005/8/colors/accent0_3" csCatId="mainScheme" phldr="1"/>
      <dgm:spPr/>
      <dgm:t>
        <a:bodyPr/>
        <a:lstStyle/>
        <a:p>
          <a:endParaRPr lang="en-US"/>
        </a:p>
      </dgm:t>
    </dgm:pt>
    <dgm:pt modelId="{B6E463EE-08D2-4EAD-A9CE-64C1C0297FB6}">
      <dgm:prSet custT="1"/>
      <dgm:spPr/>
      <dgm:t>
        <a:bodyPr/>
        <a:lstStyle/>
        <a:p>
          <a:pPr rtl="0"/>
          <a:r>
            <a:rPr lang="en-US" sz="3600" dirty="0" smtClean="0">
              <a:latin typeface="Segoe" pitchFamily="34" charset="0"/>
            </a:rPr>
            <a:t>Just an app?</a:t>
          </a:r>
          <a:endParaRPr lang="en-US" sz="3600" dirty="0">
            <a:latin typeface="Segoe" pitchFamily="34" charset="0"/>
          </a:endParaRPr>
        </a:p>
      </dgm:t>
    </dgm:pt>
    <dgm:pt modelId="{6B456FFC-A7F9-4197-9EA0-57BD62BF2C7E}" type="parTrans" cxnId="{E990E33D-E89D-4658-9C68-441EE7E7ADDC}">
      <dgm:prSet/>
      <dgm:spPr/>
      <dgm:t>
        <a:bodyPr/>
        <a:lstStyle/>
        <a:p>
          <a:endParaRPr lang="en-US">
            <a:latin typeface="Segoe" pitchFamily="34" charset="0"/>
          </a:endParaRPr>
        </a:p>
      </dgm:t>
    </dgm:pt>
    <dgm:pt modelId="{D6D4B238-B53C-408C-AF6A-E92FDF4681F1}" type="sibTrans" cxnId="{E990E33D-E89D-4658-9C68-441EE7E7ADDC}">
      <dgm:prSet/>
      <dgm:spPr/>
      <dgm:t>
        <a:bodyPr/>
        <a:lstStyle/>
        <a:p>
          <a:endParaRPr lang="en-US">
            <a:latin typeface="Segoe" pitchFamily="34" charset="0"/>
          </a:endParaRPr>
        </a:p>
      </dgm:t>
    </dgm:pt>
    <dgm:pt modelId="{E9F392CD-88E0-4B7D-84A4-2DBEA4634115}">
      <dgm:prSet/>
      <dgm:spPr/>
      <dgm:t>
        <a:bodyPr/>
        <a:lstStyle/>
        <a:p>
          <a:pPr rtl="0"/>
          <a:r>
            <a:rPr lang="en-US" dirty="0" smtClean="0">
              <a:latin typeface="Segoe" pitchFamily="34" charset="0"/>
            </a:rPr>
            <a:t>Physical? Virtual? Cloud?</a:t>
          </a:r>
          <a:endParaRPr lang="en-US" dirty="0">
            <a:latin typeface="Segoe" pitchFamily="34" charset="0"/>
          </a:endParaRPr>
        </a:p>
      </dgm:t>
    </dgm:pt>
    <dgm:pt modelId="{A9DA614B-FD33-4888-BF37-7078C4B87315}" type="parTrans" cxnId="{5EE46185-86E4-4F73-9AF8-63CA72BAB518}">
      <dgm:prSet/>
      <dgm:spPr/>
      <dgm:t>
        <a:bodyPr/>
        <a:lstStyle/>
        <a:p>
          <a:endParaRPr lang="en-US">
            <a:latin typeface="Segoe" pitchFamily="34" charset="0"/>
          </a:endParaRPr>
        </a:p>
      </dgm:t>
    </dgm:pt>
    <dgm:pt modelId="{913CEF31-D0B3-4B59-A4B2-0D74AB17F2FF}" type="sibTrans" cxnId="{5EE46185-86E4-4F73-9AF8-63CA72BAB518}">
      <dgm:prSet/>
      <dgm:spPr/>
      <dgm:t>
        <a:bodyPr/>
        <a:lstStyle/>
        <a:p>
          <a:endParaRPr lang="en-US">
            <a:latin typeface="Segoe" pitchFamily="34" charset="0"/>
          </a:endParaRPr>
        </a:p>
      </dgm:t>
    </dgm:pt>
    <dgm:pt modelId="{69A51603-1856-4C98-BD5B-BC9B981A2350}">
      <dgm:prSet custT="1"/>
      <dgm:spPr/>
      <dgm:t>
        <a:bodyPr/>
        <a:lstStyle/>
        <a:p>
          <a:pPr rtl="0"/>
          <a:r>
            <a:rPr lang="en-US" sz="2800" dirty="0" smtClean="0">
              <a:latin typeface="Segoe" pitchFamily="34" charset="0"/>
            </a:rPr>
            <a:t>What about patches and updates?</a:t>
          </a:r>
          <a:endParaRPr lang="en-US" sz="2800" dirty="0">
            <a:latin typeface="Segoe" pitchFamily="34" charset="0"/>
          </a:endParaRPr>
        </a:p>
      </dgm:t>
    </dgm:pt>
    <dgm:pt modelId="{54323A3B-ECC3-4192-A61D-379B33364E1B}" type="parTrans" cxnId="{A9F0FD12-6F6C-4372-9822-FD9C6836C8FE}">
      <dgm:prSet/>
      <dgm:spPr/>
      <dgm:t>
        <a:bodyPr/>
        <a:lstStyle/>
        <a:p>
          <a:endParaRPr lang="en-US">
            <a:latin typeface="Segoe" pitchFamily="34" charset="0"/>
          </a:endParaRPr>
        </a:p>
      </dgm:t>
    </dgm:pt>
    <dgm:pt modelId="{CD4B9AED-DDF0-4C1F-A8BE-9C475E4C35B2}" type="sibTrans" cxnId="{A9F0FD12-6F6C-4372-9822-FD9C6836C8FE}">
      <dgm:prSet/>
      <dgm:spPr/>
      <dgm:t>
        <a:bodyPr/>
        <a:lstStyle/>
        <a:p>
          <a:endParaRPr lang="en-US">
            <a:latin typeface="Segoe" pitchFamily="34" charset="0"/>
          </a:endParaRPr>
        </a:p>
      </dgm:t>
    </dgm:pt>
    <dgm:pt modelId="{4DC22D3C-AB48-4BD9-A933-8196AEFC8468}">
      <dgm:prSet custT="1"/>
      <dgm:spPr/>
      <dgm:t>
        <a:bodyPr/>
        <a:lstStyle/>
        <a:p>
          <a:pPr rtl="0"/>
          <a:r>
            <a:rPr lang="en-US" sz="3600" dirty="0" smtClean="0">
              <a:latin typeface="Segoe" pitchFamily="34" charset="0"/>
            </a:rPr>
            <a:t>Power to the user! </a:t>
          </a:r>
          <a:endParaRPr lang="en-US" sz="3600" dirty="0">
            <a:latin typeface="Segoe" pitchFamily="34" charset="0"/>
          </a:endParaRPr>
        </a:p>
      </dgm:t>
    </dgm:pt>
    <dgm:pt modelId="{7E8946AD-8705-4E3A-969C-175798F0CA99}" type="parTrans" cxnId="{A4A342BF-E784-46AC-AF44-81DD4549C6F7}">
      <dgm:prSet/>
      <dgm:spPr/>
      <dgm:t>
        <a:bodyPr/>
        <a:lstStyle/>
        <a:p>
          <a:endParaRPr lang="en-US"/>
        </a:p>
      </dgm:t>
    </dgm:pt>
    <dgm:pt modelId="{16CB6299-7341-44D1-9911-6757009A290C}" type="sibTrans" cxnId="{A4A342BF-E784-46AC-AF44-81DD4549C6F7}">
      <dgm:prSet/>
      <dgm:spPr/>
      <dgm:t>
        <a:bodyPr/>
        <a:lstStyle/>
        <a:p>
          <a:endParaRPr lang="en-US"/>
        </a:p>
      </dgm:t>
    </dgm:pt>
    <dgm:pt modelId="{14F2C91A-9855-4E15-B249-2871EC89110C}" type="pres">
      <dgm:prSet presAssocID="{CD6E537E-F204-4FA2-8310-D1BD81188EE2}" presName="diagram" presStyleCnt="0">
        <dgm:presLayoutVars>
          <dgm:dir/>
          <dgm:resizeHandles val="exact"/>
        </dgm:presLayoutVars>
      </dgm:prSet>
      <dgm:spPr/>
      <dgm:t>
        <a:bodyPr/>
        <a:lstStyle/>
        <a:p>
          <a:endParaRPr lang="en-US"/>
        </a:p>
      </dgm:t>
    </dgm:pt>
    <dgm:pt modelId="{3CD29DC9-40CE-4604-9C10-E7C41C5BFBC8}" type="pres">
      <dgm:prSet presAssocID="{B6E463EE-08D2-4EAD-A9CE-64C1C0297FB6}" presName="node" presStyleLbl="node1" presStyleIdx="0" presStyleCnt="4">
        <dgm:presLayoutVars>
          <dgm:bulletEnabled val="1"/>
        </dgm:presLayoutVars>
      </dgm:prSet>
      <dgm:spPr/>
      <dgm:t>
        <a:bodyPr/>
        <a:lstStyle/>
        <a:p>
          <a:endParaRPr lang="en-US"/>
        </a:p>
      </dgm:t>
    </dgm:pt>
    <dgm:pt modelId="{C0FC93B7-F6B8-4436-8A1C-8CF46CA890C5}" type="pres">
      <dgm:prSet presAssocID="{D6D4B238-B53C-408C-AF6A-E92FDF4681F1}" presName="sibTrans" presStyleCnt="0"/>
      <dgm:spPr/>
      <dgm:t>
        <a:bodyPr/>
        <a:lstStyle/>
        <a:p>
          <a:endParaRPr lang="en-US"/>
        </a:p>
      </dgm:t>
    </dgm:pt>
    <dgm:pt modelId="{3112207E-95DD-4D67-B375-790D979A4B63}" type="pres">
      <dgm:prSet presAssocID="{4DC22D3C-AB48-4BD9-A933-8196AEFC8468}" presName="node" presStyleLbl="node1" presStyleIdx="1" presStyleCnt="4">
        <dgm:presLayoutVars>
          <dgm:bulletEnabled val="1"/>
        </dgm:presLayoutVars>
      </dgm:prSet>
      <dgm:spPr/>
      <dgm:t>
        <a:bodyPr/>
        <a:lstStyle/>
        <a:p>
          <a:endParaRPr lang="en-US"/>
        </a:p>
      </dgm:t>
    </dgm:pt>
    <dgm:pt modelId="{2C72B748-1FAA-41BA-AE7E-7BD8A8E81061}" type="pres">
      <dgm:prSet presAssocID="{16CB6299-7341-44D1-9911-6757009A290C}" presName="sibTrans" presStyleCnt="0"/>
      <dgm:spPr/>
      <dgm:t>
        <a:bodyPr/>
        <a:lstStyle/>
        <a:p>
          <a:endParaRPr lang="en-US"/>
        </a:p>
      </dgm:t>
    </dgm:pt>
    <dgm:pt modelId="{1E1525DB-CAF1-4B7B-8D2F-B6A5F6742311}" type="pres">
      <dgm:prSet presAssocID="{E9F392CD-88E0-4B7D-84A4-2DBEA4634115}" presName="node" presStyleLbl="node1" presStyleIdx="2" presStyleCnt="4">
        <dgm:presLayoutVars>
          <dgm:bulletEnabled val="1"/>
        </dgm:presLayoutVars>
      </dgm:prSet>
      <dgm:spPr/>
      <dgm:t>
        <a:bodyPr/>
        <a:lstStyle/>
        <a:p>
          <a:endParaRPr lang="en-US"/>
        </a:p>
      </dgm:t>
    </dgm:pt>
    <dgm:pt modelId="{FC7204A6-3B8F-4008-A8CA-A808A2E1DA81}" type="pres">
      <dgm:prSet presAssocID="{913CEF31-D0B3-4B59-A4B2-0D74AB17F2FF}" presName="sibTrans" presStyleCnt="0"/>
      <dgm:spPr/>
      <dgm:t>
        <a:bodyPr/>
        <a:lstStyle/>
        <a:p>
          <a:endParaRPr lang="en-US"/>
        </a:p>
      </dgm:t>
    </dgm:pt>
    <dgm:pt modelId="{BF270C9F-5AD7-4FF1-B1F1-200CF5D9F8A7}" type="pres">
      <dgm:prSet presAssocID="{69A51603-1856-4C98-BD5B-BC9B981A2350}" presName="node" presStyleLbl="node1" presStyleIdx="3" presStyleCnt="4">
        <dgm:presLayoutVars>
          <dgm:bulletEnabled val="1"/>
        </dgm:presLayoutVars>
      </dgm:prSet>
      <dgm:spPr/>
      <dgm:t>
        <a:bodyPr/>
        <a:lstStyle/>
        <a:p>
          <a:endParaRPr lang="en-US"/>
        </a:p>
      </dgm:t>
    </dgm:pt>
  </dgm:ptLst>
  <dgm:cxnLst>
    <dgm:cxn modelId="{03488A4F-4967-47E6-9492-708061714EC2}" type="presOf" srcId="{4DC22D3C-AB48-4BD9-A933-8196AEFC8468}" destId="{3112207E-95DD-4D67-B375-790D979A4B63}" srcOrd="0" destOrd="0" presId="urn:microsoft.com/office/officeart/2005/8/layout/default"/>
    <dgm:cxn modelId="{FDB7D9B6-70DA-4281-96E8-A317E1E008AC}" type="presOf" srcId="{69A51603-1856-4C98-BD5B-BC9B981A2350}" destId="{BF270C9F-5AD7-4FF1-B1F1-200CF5D9F8A7}" srcOrd="0" destOrd="0" presId="urn:microsoft.com/office/officeart/2005/8/layout/default"/>
    <dgm:cxn modelId="{5EE46185-86E4-4F73-9AF8-63CA72BAB518}" srcId="{CD6E537E-F204-4FA2-8310-D1BD81188EE2}" destId="{E9F392CD-88E0-4B7D-84A4-2DBEA4634115}" srcOrd="2" destOrd="0" parTransId="{A9DA614B-FD33-4888-BF37-7078C4B87315}" sibTransId="{913CEF31-D0B3-4B59-A4B2-0D74AB17F2FF}"/>
    <dgm:cxn modelId="{A9F0FD12-6F6C-4372-9822-FD9C6836C8FE}" srcId="{CD6E537E-F204-4FA2-8310-D1BD81188EE2}" destId="{69A51603-1856-4C98-BD5B-BC9B981A2350}" srcOrd="3" destOrd="0" parTransId="{54323A3B-ECC3-4192-A61D-379B33364E1B}" sibTransId="{CD4B9AED-DDF0-4C1F-A8BE-9C475E4C35B2}"/>
    <dgm:cxn modelId="{0A21AA4A-2FEA-4EFD-B0D4-B43B2D557FD7}" type="presOf" srcId="{B6E463EE-08D2-4EAD-A9CE-64C1C0297FB6}" destId="{3CD29DC9-40CE-4604-9C10-E7C41C5BFBC8}" srcOrd="0" destOrd="0" presId="urn:microsoft.com/office/officeart/2005/8/layout/default"/>
    <dgm:cxn modelId="{42741FD8-CD33-4DD2-97AD-B73139AD2284}" type="presOf" srcId="{E9F392CD-88E0-4B7D-84A4-2DBEA4634115}" destId="{1E1525DB-CAF1-4B7B-8D2F-B6A5F6742311}" srcOrd="0" destOrd="0" presId="urn:microsoft.com/office/officeart/2005/8/layout/default"/>
    <dgm:cxn modelId="{E990E33D-E89D-4658-9C68-441EE7E7ADDC}" srcId="{CD6E537E-F204-4FA2-8310-D1BD81188EE2}" destId="{B6E463EE-08D2-4EAD-A9CE-64C1C0297FB6}" srcOrd="0" destOrd="0" parTransId="{6B456FFC-A7F9-4197-9EA0-57BD62BF2C7E}" sibTransId="{D6D4B238-B53C-408C-AF6A-E92FDF4681F1}"/>
    <dgm:cxn modelId="{A4A342BF-E784-46AC-AF44-81DD4549C6F7}" srcId="{CD6E537E-F204-4FA2-8310-D1BD81188EE2}" destId="{4DC22D3C-AB48-4BD9-A933-8196AEFC8468}" srcOrd="1" destOrd="0" parTransId="{7E8946AD-8705-4E3A-969C-175798F0CA99}" sibTransId="{16CB6299-7341-44D1-9911-6757009A290C}"/>
    <dgm:cxn modelId="{7BC8E0D3-F2E4-489F-852C-77303C04440F}" type="presOf" srcId="{CD6E537E-F204-4FA2-8310-D1BD81188EE2}" destId="{14F2C91A-9855-4E15-B249-2871EC89110C}" srcOrd="0" destOrd="0" presId="urn:microsoft.com/office/officeart/2005/8/layout/default"/>
    <dgm:cxn modelId="{EE2561AE-B40B-48D3-AB24-ACB4F526195F}" type="presParOf" srcId="{14F2C91A-9855-4E15-B249-2871EC89110C}" destId="{3CD29DC9-40CE-4604-9C10-E7C41C5BFBC8}" srcOrd="0" destOrd="0" presId="urn:microsoft.com/office/officeart/2005/8/layout/default"/>
    <dgm:cxn modelId="{443BDCB6-0DA6-4446-A750-172194CD3104}" type="presParOf" srcId="{14F2C91A-9855-4E15-B249-2871EC89110C}" destId="{C0FC93B7-F6B8-4436-8A1C-8CF46CA890C5}" srcOrd="1" destOrd="0" presId="urn:microsoft.com/office/officeart/2005/8/layout/default"/>
    <dgm:cxn modelId="{A7FAE485-0EB0-4AF2-AA8C-2248E4731CA7}" type="presParOf" srcId="{14F2C91A-9855-4E15-B249-2871EC89110C}" destId="{3112207E-95DD-4D67-B375-790D979A4B63}" srcOrd="2" destOrd="0" presId="urn:microsoft.com/office/officeart/2005/8/layout/default"/>
    <dgm:cxn modelId="{5E7CC601-4A79-4562-BE03-1F424B7C784F}" type="presParOf" srcId="{14F2C91A-9855-4E15-B249-2871EC89110C}" destId="{2C72B748-1FAA-41BA-AE7E-7BD8A8E81061}" srcOrd="3" destOrd="0" presId="urn:microsoft.com/office/officeart/2005/8/layout/default"/>
    <dgm:cxn modelId="{187BCC5E-94B3-4D95-A7BB-1B6538633325}" type="presParOf" srcId="{14F2C91A-9855-4E15-B249-2871EC89110C}" destId="{1E1525DB-CAF1-4B7B-8D2F-B6A5F6742311}" srcOrd="4" destOrd="0" presId="urn:microsoft.com/office/officeart/2005/8/layout/default"/>
    <dgm:cxn modelId="{628BBB54-F609-40E0-9EB7-7FA266AD241D}" type="presParOf" srcId="{14F2C91A-9855-4E15-B249-2871EC89110C}" destId="{FC7204A6-3B8F-4008-A8CA-A808A2E1DA81}" srcOrd="5" destOrd="0" presId="urn:microsoft.com/office/officeart/2005/8/layout/default"/>
    <dgm:cxn modelId="{1527814D-8FB0-4EDD-B547-1BF294A1C57E}" type="presParOf" srcId="{14F2C91A-9855-4E15-B249-2871EC89110C}" destId="{BF270C9F-5AD7-4FF1-B1F1-200CF5D9F8A7}" srcOrd="6"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58272299-7444-493C-9D36-15342453E00A}" type="doc">
      <dgm:prSet loTypeId="urn:microsoft.com/office/officeart/2005/8/layout/target3" loCatId="list" qsTypeId="urn:microsoft.com/office/officeart/2005/8/quickstyle/3d4#1" qsCatId="3D" csTypeId="urn:microsoft.com/office/officeart/2005/8/colors/colorful3" csCatId="colorful" phldr="1"/>
      <dgm:spPr/>
      <dgm:t>
        <a:bodyPr/>
        <a:lstStyle/>
        <a:p>
          <a:endParaRPr lang="en-US"/>
        </a:p>
      </dgm:t>
    </dgm:pt>
    <dgm:pt modelId="{E0DCB154-44F0-4C9D-9770-F4DA71E3B62B}">
      <dgm:prSet phldrT="[Text]"/>
      <dgm:spPr/>
      <dgm:t>
        <a:bodyPr/>
        <a:lstStyle/>
        <a:p>
          <a:r>
            <a:rPr lang="en-US" b="1" dirty="0" smtClean="0"/>
            <a:t>Service Packs</a:t>
          </a:r>
          <a:endParaRPr lang="en-US" b="1" dirty="0"/>
        </a:p>
      </dgm:t>
    </dgm:pt>
    <dgm:pt modelId="{83DE2CE6-1C9D-4527-ADF4-90817C03FC91}" type="parTrans" cxnId="{63B14B00-0865-44BE-AAB5-3235A542BAB8}">
      <dgm:prSet/>
      <dgm:spPr/>
      <dgm:t>
        <a:bodyPr/>
        <a:lstStyle/>
        <a:p>
          <a:endParaRPr lang="en-US"/>
        </a:p>
      </dgm:t>
    </dgm:pt>
    <dgm:pt modelId="{EEC47F4A-0318-4977-A8C4-6046014424A4}" type="sibTrans" cxnId="{63B14B00-0865-44BE-AAB5-3235A542BAB8}">
      <dgm:prSet/>
      <dgm:spPr/>
      <dgm:t>
        <a:bodyPr/>
        <a:lstStyle/>
        <a:p>
          <a:endParaRPr lang="en-US"/>
        </a:p>
      </dgm:t>
    </dgm:pt>
    <dgm:pt modelId="{D0CFDD53-3A39-4C21-A453-477B2D8DEB09}">
      <dgm:prSet phldrT="[Text]" custT="1"/>
      <dgm:spPr/>
      <dgm:t>
        <a:bodyPr/>
        <a:lstStyle/>
        <a:p>
          <a:r>
            <a:rPr lang="en-US" sz="1600" dirty="0" smtClean="0"/>
            <a:t>High impact bugs</a:t>
          </a:r>
          <a:endParaRPr lang="en-US" sz="1600" dirty="0"/>
        </a:p>
      </dgm:t>
    </dgm:pt>
    <dgm:pt modelId="{2D68CCFE-44AB-4EA7-A4A8-2A30F5845AE4}" type="parTrans" cxnId="{6E339498-B6DA-49C0-97A6-529AF160FF3B}">
      <dgm:prSet/>
      <dgm:spPr/>
      <dgm:t>
        <a:bodyPr/>
        <a:lstStyle/>
        <a:p>
          <a:endParaRPr lang="en-US"/>
        </a:p>
      </dgm:t>
    </dgm:pt>
    <dgm:pt modelId="{0D577841-476B-46C9-9442-9349E668A87B}" type="sibTrans" cxnId="{6E339498-B6DA-49C0-97A6-529AF160FF3B}">
      <dgm:prSet/>
      <dgm:spPr/>
      <dgm:t>
        <a:bodyPr/>
        <a:lstStyle/>
        <a:p>
          <a:endParaRPr lang="en-US"/>
        </a:p>
      </dgm:t>
    </dgm:pt>
    <dgm:pt modelId="{9DD14BF2-7ADB-4396-8E4E-2C87F749E389}">
      <dgm:prSet phldrT="[Text]" custT="1"/>
      <dgm:spPr/>
      <dgm:t>
        <a:bodyPr/>
        <a:lstStyle/>
        <a:p>
          <a:r>
            <a:rPr lang="en-US" sz="1600" dirty="0" smtClean="0"/>
            <a:t>Large audience</a:t>
          </a:r>
          <a:endParaRPr lang="en-US" sz="1600" dirty="0"/>
        </a:p>
      </dgm:t>
    </dgm:pt>
    <dgm:pt modelId="{26080D60-A478-44F0-B3B0-8F7705900389}" type="parTrans" cxnId="{6EF301D7-C33A-47CA-951C-56436F711EDC}">
      <dgm:prSet/>
      <dgm:spPr/>
      <dgm:t>
        <a:bodyPr/>
        <a:lstStyle/>
        <a:p>
          <a:endParaRPr lang="en-US"/>
        </a:p>
      </dgm:t>
    </dgm:pt>
    <dgm:pt modelId="{FC23CCFC-D3C6-477A-8C2A-ABA7158B874C}" type="sibTrans" cxnId="{6EF301D7-C33A-47CA-951C-56436F711EDC}">
      <dgm:prSet/>
      <dgm:spPr/>
      <dgm:t>
        <a:bodyPr/>
        <a:lstStyle/>
        <a:p>
          <a:endParaRPr lang="en-US"/>
        </a:p>
      </dgm:t>
    </dgm:pt>
    <dgm:pt modelId="{BE80F0DE-0FAE-46E7-886C-E39264764740}">
      <dgm:prSet phldrT="[Text]" custT="1"/>
      <dgm:spPr/>
      <dgm:t>
        <a:bodyPr/>
        <a:lstStyle/>
        <a:p>
          <a:r>
            <a:rPr lang="en-US" sz="1600" dirty="0" smtClean="0"/>
            <a:t>Customer requests</a:t>
          </a:r>
          <a:endParaRPr lang="en-US" sz="1600" dirty="0"/>
        </a:p>
      </dgm:t>
    </dgm:pt>
    <dgm:pt modelId="{395BCF40-2AD5-486B-AF6A-E1B068122102}" type="parTrans" cxnId="{6BB7A8D3-2410-4011-964A-9EE8F0C5CF87}">
      <dgm:prSet/>
      <dgm:spPr/>
      <dgm:t>
        <a:bodyPr/>
        <a:lstStyle/>
        <a:p>
          <a:endParaRPr lang="en-US"/>
        </a:p>
      </dgm:t>
    </dgm:pt>
    <dgm:pt modelId="{C92C6951-0357-4AD7-8E4B-54A08A3D7348}" type="sibTrans" cxnId="{6BB7A8D3-2410-4011-964A-9EE8F0C5CF87}">
      <dgm:prSet/>
      <dgm:spPr/>
      <dgm:t>
        <a:bodyPr/>
        <a:lstStyle/>
        <a:p>
          <a:endParaRPr lang="en-US"/>
        </a:p>
      </dgm:t>
    </dgm:pt>
    <dgm:pt modelId="{B003DFC1-A94A-43A8-A98D-778AB3C57EB6}">
      <dgm:prSet phldrT="[Text]" custT="1"/>
      <dgm:spPr/>
      <dgm:t>
        <a:bodyPr/>
        <a:lstStyle/>
        <a:p>
          <a:r>
            <a:rPr lang="en-US" sz="1600" dirty="0" smtClean="0"/>
            <a:t>Small, quick changes</a:t>
          </a:r>
          <a:endParaRPr lang="en-US" sz="1600" dirty="0"/>
        </a:p>
      </dgm:t>
    </dgm:pt>
    <dgm:pt modelId="{E33AC67B-5D43-4F1F-8174-2B0626DFBA81}" type="parTrans" cxnId="{C7338C18-1DFB-4C02-9CAE-1B6E044B070C}">
      <dgm:prSet/>
      <dgm:spPr/>
      <dgm:t>
        <a:bodyPr/>
        <a:lstStyle/>
        <a:p>
          <a:endParaRPr lang="en-US"/>
        </a:p>
      </dgm:t>
    </dgm:pt>
    <dgm:pt modelId="{0AB934C7-C5E6-4209-892C-8AD8266013D5}" type="sibTrans" cxnId="{C7338C18-1DFB-4C02-9CAE-1B6E044B070C}">
      <dgm:prSet/>
      <dgm:spPr/>
      <dgm:t>
        <a:bodyPr/>
        <a:lstStyle/>
        <a:p>
          <a:endParaRPr lang="en-US"/>
        </a:p>
      </dgm:t>
    </dgm:pt>
    <dgm:pt modelId="{A7D14820-43D9-41E5-8C48-873D38C8E909}">
      <dgm:prSet phldrT="[Text]" custT="1"/>
      <dgm:spPr/>
      <dgm:t>
        <a:bodyPr/>
        <a:lstStyle/>
        <a:p>
          <a:r>
            <a:rPr lang="en-US" sz="1600" dirty="0" smtClean="0"/>
            <a:t>Limited audience</a:t>
          </a:r>
          <a:endParaRPr lang="en-US" sz="1600" dirty="0"/>
        </a:p>
      </dgm:t>
    </dgm:pt>
    <dgm:pt modelId="{C7EAF0D2-1983-4CE7-B4E8-95C82AA6AEBC}" type="parTrans" cxnId="{B6D1C331-CF35-405B-8216-8CB285686734}">
      <dgm:prSet/>
      <dgm:spPr/>
      <dgm:t>
        <a:bodyPr/>
        <a:lstStyle/>
        <a:p>
          <a:endParaRPr lang="en-US"/>
        </a:p>
      </dgm:t>
    </dgm:pt>
    <dgm:pt modelId="{C7768D10-A32F-45A9-AA65-56434369188A}" type="sibTrans" cxnId="{B6D1C331-CF35-405B-8216-8CB285686734}">
      <dgm:prSet/>
      <dgm:spPr/>
      <dgm:t>
        <a:bodyPr/>
        <a:lstStyle/>
        <a:p>
          <a:endParaRPr lang="en-US"/>
        </a:p>
      </dgm:t>
    </dgm:pt>
    <dgm:pt modelId="{CEBD9CF2-D547-48FE-9CF3-CA80D21CBA32}">
      <dgm:prSet phldrT="[Text]" custT="1"/>
      <dgm:spPr/>
      <dgm:t>
        <a:bodyPr/>
        <a:lstStyle/>
        <a:p>
          <a:r>
            <a:rPr lang="en-US" sz="1600" dirty="0" smtClean="0"/>
            <a:t>5 years (paid extended)</a:t>
          </a:r>
          <a:endParaRPr lang="en-US" sz="1600" dirty="0"/>
        </a:p>
      </dgm:t>
    </dgm:pt>
    <dgm:pt modelId="{5904E025-D57B-4AF4-9D61-77C3FAEEC65C}" type="parTrans" cxnId="{C88CDEF3-330A-43F4-9964-1E8A1A332D82}">
      <dgm:prSet/>
      <dgm:spPr/>
      <dgm:t>
        <a:bodyPr/>
        <a:lstStyle/>
        <a:p>
          <a:endParaRPr lang="en-US"/>
        </a:p>
      </dgm:t>
    </dgm:pt>
    <dgm:pt modelId="{092C175B-D930-404F-97E8-3D15E5DE32D0}" type="sibTrans" cxnId="{C88CDEF3-330A-43F4-9964-1E8A1A332D82}">
      <dgm:prSet/>
      <dgm:spPr/>
      <dgm:t>
        <a:bodyPr/>
        <a:lstStyle/>
        <a:p>
          <a:endParaRPr lang="en-US"/>
        </a:p>
      </dgm:t>
    </dgm:pt>
    <dgm:pt modelId="{F07F7662-9576-46A9-B8BC-69F55E9B62BD}">
      <dgm:prSet phldrT="[Text]"/>
      <dgm:spPr/>
      <dgm:t>
        <a:bodyPr/>
        <a:lstStyle/>
        <a:p>
          <a:r>
            <a:rPr lang="en-US" dirty="0" smtClean="0"/>
            <a:t>Updates entire Office product</a:t>
          </a:r>
        </a:p>
      </dgm:t>
    </dgm:pt>
    <dgm:pt modelId="{EB64BACD-C225-4227-AA8F-1D33F794E4F9}" type="parTrans" cxnId="{00F8132D-2F27-4038-A8B2-202B9D9DED24}">
      <dgm:prSet/>
      <dgm:spPr/>
      <dgm:t>
        <a:bodyPr/>
        <a:lstStyle/>
        <a:p>
          <a:endParaRPr lang="en-US"/>
        </a:p>
      </dgm:t>
    </dgm:pt>
    <dgm:pt modelId="{0AAB7258-7E66-4AE8-BD24-E0A62A0F8C16}" type="sibTrans" cxnId="{00F8132D-2F27-4038-A8B2-202B9D9DED24}">
      <dgm:prSet/>
      <dgm:spPr/>
      <dgm:t>
        <a:bodyPr/>
        <a:lstStyle/>
        <a:p>
          <a:endParaRPr lang="en-US"/>
        </a:p>
      </dgm:t>
    </dgm:pt>
    <dgm:pt modelId="{53CD9EAB-BCA0-499D-ACC1-BB0C9A76123E}">
      <dgm:prSet phldrT="[Text]"/>
      <dgm:spPr/>
      <dgm:t>
        <a:bodyPr/>
        <a:lstStyle/>
        <a:p>
          <a:r>
            <a:rPr lang="en-US" dirty="0" smtClean="0"/>
            <a:t>Stability, Security, Intl, etc</a:t>
          </a:r>
        </a:p>
      </dgm:t>
    </dgm:pt>
    <dgm:pt modelId="{59F1DA4B-7D4B-48D4-9B19-66D86058E761}" type="parTrans" cxnId="{66992AFA-39C1-47CA-8305-5350C1D6D0B9}">
      <dgm:prSet/>
      <dgm:spPr/>
      <dgm:t>
        <a:bodyPr/>
        <a:lstStyle/>
        <a:p>
          <a:endParaRPr lang="en-US"/>
        </a:p>
      </dgm:t>
    </dgm:pt>
    <dgm:pt modelId="{67CAB335-7373-4711-B189-53781E192C36}" type="sibTrans" cxnId="{66992AFA-39C1-47CA-8305-5350C1D6D0B9}">
      <dgm:prSet/>
      <dgm:spPr/>
      <dgm:t>
        <a:bodyPr/>
        <a:lstStyle/>
        <a:p>
          <a:endParaRPr lang="en-US"/>
        </a:p>
      </dgm:t>
    </dgm:pt>
    <dgm:pt modelId="{5675B06F-0CDF-43AB-8AF6-44476B502BB0}">
      <dgm:prSet phldrT="[Text]"/>
      <dgm:spPr/>
      <dgm:t>
        <a:bodyPr/>
        <a:lstStyle/>
        <a:p>
          <a:r>
            <a:rPr lang="en-US" dirty="0" smtClean="0"/>
            <a:t>3 in product lifetime</a:t>
          </a:r>
          <a:endParaRPr lang="en-US" dirty="0"/>
        </a:p>
      </dgm:t>
    </dgm:pt>
    <dgm:pt modelId="{92C8FFD7-D746-4A7F-806B-51C5D3F571EA}" type="parTrans" cxnId="{CBB47DC3-C324-497D-92D1-A4B0ABDC7E58}">
      <dgm:prSet/>
      <dgm:spPr/>
      <dgm:t>
        <a:bodyPr/>
        <a:lstStyle/>
        <a:p>
          <a:endParaRPr lang="en-US"/>
        </a:p>
      </dgm:t>
    </dgm:pt>
    <dgm:pt modelId="{010A1CCA-6718-476D-8F25-E36510B47F39}" type="sibTrans" cxnId="{CBB47DC3-C324-497D-92D1-A4B0ABDC7E58}">
      <dgm:prSet/>
      <dgm:spPr/>
      <dgm:t>
        <a:bodyPr/>
        <a:lstStyle/>
        <a:p>
          <a:endParaRPr lang="en-US"/>
        </a:p>
      </dgm:t>
    </dgm:pt>
    <dgm:pt modelId="{ACADE38D-CB24-4163-A625-464B29CF0699}">
      <dgm:prSet phldrT="[Text]" custT="1"/>
      <dgm:spPr/>
      <dgm:t>
        <a:bodyPr/>
        <a:lstStyle/>
        <a:p>
          <a:r>
            <a:rPr lang="en-US" sz="3200" b="1" dirty="0" smtClean="0"/>
            <a:t>Public Updates</a:t>
          </a:r>
          <a:endParaRPr lang="en-US" sz="3200" dirty="0"/>
        </a:p>
      </dgm:t>
    </dgm:pt>
    <dgm:pt modelId="{4344951E-FFDE-40F2-BA2B-0BF629942538}" type="parTrans" cxnId="{9E47E5E2-7C8E-4F86-91C9-7A8CCF4BC02C}">
      <dgm:prSet/>
      <dgm:spPr/>
      <dgm:t>
        <a:bodyPr/>
        <a:lstStyle/>
        <a:p>
          <a:endParaRPr lang="en-US"/>
        </a:p>
      </dgm:t>
    </dgm:pt>
    <dgm:pt modelId="{506E1713-BC3A-4DAF-BA7F-6054B2672919}" type="sibTrans" cxnId="{9E47E5E2-7C8E-4F86-91C9-7A8CCF4BC02C}">
      <dgm:prSet/>
      <dgm:spPr/>
      <dgm:t>
        <a:bodyPr/>
        <a:lstStyle/>
        <a:p>
          <a:endParaRPr lang="en-US"/>
        </a:p>
      </dgm:t>
    </dgm:pt>
    <dgm:pt modelId="{57459883-A10C-4202-9FB4-E66F25120C20}">
      <dgm:prSet phldrT="[Text]" custT="1"/>
      <dgm:spPr/>
      <dgm:t>
        <a:bodyPr/>
        <a:lstStyle/>
        <a:p>
          <a:r>
            <a:rPr lang="en-US" sz="2400" b="1" dirty="0" smtClean="0"/>
            <a:t>Cumulative Updates</a:t>
          </a:r>
          <a:endParaRPr lang="en-US" sz="2000" dirty="0"/>
        </a:p>
      </dgm:t>
    </dgm:pt>
    <dgm:pt modelId="{FD84585F-AE26-444C-A221-8C66523CF2B8}" type="parTrans" cxnId="{DBCD49C4-A3B2-4BDB-B81A-F5E8F917D929}">
      <dgm:prSet/>
      <dgm:spPr/>
      <dgm:t>
        <a:bodyPr/>
        <a:lstStyle/>
        <a:p>
          <a:endParaRPr lang="en-US"/>
        </a:p>
      </dgm:t>
    </dgm:pt>
    <dgm:pt modelId="{B107EC86-C9E0-4816-8CF3-579AB85E4C6E}" type="sibTrans" cxnId="{DBCD49C4-A3B2-4BDB-B81A-F5E8F917D929}">
      <dgm:prSet/>
      <dgm:spPr/>
      <dgm:t>
        <a:bodyPr/>
        <a:lstStyle/>
        <a:p>
          <a:endParaRPr lang="en-US"/>
        </a:p>
      </dgm:t>
    </dgm:pt>
    <dgm:pt modelId="{583FD659-70F3-4CC8-A764-A17B558DB6A1}">
      <dgm:prSet phldrT="[Text]"/>
      <dgm:spPr/>
      <dgm:t>
        <a:bodyPr/>
        <a:lstStyle/>
        <a:p>
          <a:r>
            <a:rPr lang="en-US" dirty="0" smtClean="0"/>
            <a:t>Rollup of all fixes</a:t>
          </a:r>
        </a:p>
      </dgm:t>
    </dgm:pt>
    <dgm:pt modelId="{898CF55E-3B66-4100-B4B1-5AC969245375}" type="parTrans" cxnId="{43379C7A-B630-4557-9F06-8C3B3F0A64EC}">
      <dgm:prSet/>
      <dgm:spPr/>
      <dgm:t>
        <a:bodyPr/>
        <a:lstStyle/>
        <a:p>
          <a:endParaRPr lang="en-US"/>
        </a:p>
      </dgm:t>
    </dgm:pt>
    <dgm:pt modelId="{3BCE5B81-A5A0-4B85-AAF5-6697962AAF05}" type="sibTrans" cxnId="{43379C7A-B630-4557-9F06-8C3B3F0A64EC}">
      <dgm:prSet/>
      <dgm:spPr/>
      <dgm:t>
        <a:bodyPr/>
        <a:lstStyle/>
        <a:p>
          <a:endParaRPr lang="en-US"/>
        </a:p>
      </dgm:t>
    </dgm:pt>
    <dgm:pt modelId="{C3A9E701-4719-4653-92B2-D98B41368AF2}">
      <dgm:prSet phldrT="[Text]" custT="1"/>
      <dgm:spPr/>
      <dgm:t>
        <a:bodyPr/>
        <a:lstStyle/>
        <a:p>
          <a:r>
            <a:rPr lang="en-US" sz="1600" dirty="0" smtClean="0"/>
            <a:t>Security up to 10 years</a:t>
          </a:r>
          <a:endParaRPr lang="en-US" sz="1600" dirty="0"/>
        </a:p>
      </dgm:t>
    </dgm:pt>
    <dgm:pt modelId="{2065A9B7-27D3-4F2D-BC57-DD9941078CA7}" type="parTrans" cxnId="{5513E5F8-2574-47C6-90CA-905CCAA24AA6}">
      <dgm:prSet/>
      <dgm:spPr/>
      <dgm:t>
        <a:bodyPr/>
        <a:lstStyle/>
        <a:p>
          <a:endParaRPr lang="en-US"/>
        </a:p>
      </dgm:t>
    </dgm:pt>
    <dgm:pt modelId="{45C307FD-6724-4F78-A1EA-2BB157046EC0}" type="sibTrans" cxnId="{5513E5F8-2574-47C6-90CA-905CCAA24AA6}">
      <dgm:prSet/>
      <dgm:spPr/>
      <dgm:t>
        <a:bodyPr/>
        <a:lstStyle/>
        <a:p>
          <a:endParaRPr lang="en-US"/>
        </a:p>
      </dgm:t>
    </dgm:pt>
    <dgm:pt modelId="{83F9B1D7-1A12-4CDF-A383-570C122C434B}" type="pres">
      <dgm:prSet presAssocID="{58272299-7444-493C-9D36-15342453E00A}" presName="Name0" presStyleCnt="0">
        <dgm:presLayoutVars>
          <dgm:chMax val="7"/>
          <dgm:dir/>
          <dgm:animLvl val="lvl"/>
          <dgm:resizeHandles val="exact"/>
        </dgm:presLayoutVars>
      </dgm:prSet>
      <dgm:spPr/>
      <dgm:t>
        <a:bodyPr/>
        <a:lstStyle/>
        <a:p>
          <a:endParaRPr lang="en-US"/>
        </a:p>
      </dgm:t>
    </dgm:pt>
    <dgm:pt modelId="{DC24F544-DB82-4F2B-A6B1-F661D30F375E}" type="pres">
      <dgm:prSet presAssocID="{E0DCB154-44F0-4C9D-9770-F4DA71E3B62B}" presName="circle1" presStyleLbl="node1" presStyleIdx="0" presStyleCnt="3"/>
      <dgm:spPr/>
    </dgm:pt>
    <dgm:pt modelId="{5532310A-FDE4-4C70-AFC4-623055012DE9}" type="pres">
      <dgm:prSet presAssocID="{E0DCB154-44F0-4C9D-9770-F4DA71E3B62B}" presName="space" presStyleCnt="0"/>
      <dgm:spPr/>
    </dgm:pt>
    <dgm:pt modelId="{5BFCA3FD-A25C-450B-B36E-CECF479F9612}" type="pres">
      <dgm:prSet presAssocID="{E0DCB154-44F0-4C9D-9770-F4DA71E3B62B}" presName="rect1" presStyleLbl="alignAcc1" presStyleIdx="0" presStyleCnt="3"/>
      <dgm:spPr/>
      <dgm:t>
        <a:bodyPr/>
        <a:lstStyle/>
        <a:p>
          <a:endParaRPr lang="en-US"/>
        </a:p>
      </dgm:t>
    </dgm:pt>
    <dgm:pt modelId="{1038D5AF-03BC-4A00-BC8C-C2897712859E}" type="pres">
      <dgm:prSet presAssocID="{ACADE38D-CB24-4163-A625-464B29CF0699}" presName="vertSpace2" presStyleLbl="node1" presStyleIdx="0" presStyleCnt="3"/>
      <dgm:spPr/>
    </dgm:pt>
    <dgm:pt modelId="{27BD02DA-0834-4707-8578-AE3AD679BAC2}" type="pres">
      <dgm:prSet presAssocID="{ACADE38D-CB24-4163-A625-464B29CF0699}" presName="circle2" presStyleLbl="node1" presStyleIdx="1" presStyleCnt="3"/>
      <dgm:spPr/>
    </dgm:pt>
    <dgm:pt modelId="{8764085F-3F74-4F3D-891D-293ADB0329D0}" type="pres">
      <dgm:prSet presAssocID="{ACADE38D-CB24-4163-A625-464B29CF0699}" presName="rect2" presStyleLbl="alignAcc1" presStyleIdx="1" presStyleCnt="3"/>
      <dgm:spPr/>
      <dgm:t>
        <a:bodyPr/>
        <a:lstStyle/>
        <a:p>
          <a:endParaRPr lang="en-US"/>
        </a:p>
      </dgm:t>
    </dgm:pt>
    <dgm:pt modelId="{24ECD953-2209-4973-A162-6F8C9696C297}" type="pres">
      <dgm:prSet presAssocID="{57459883-A10C-4202-9FB4-E66F25120C20}" presName="vertSpace3" presStyleLbl="node1" presStyleIdx="1" presStyleCnt="3"/>
      <dgm:spPr/>
    </dgm:pt>
    <dgm:pt modelId="{23664DEE-8E6A-49AC-A820-2EACD52935AD}" type="pres">
      <dgm:prSet presAssocID="{57459883-A10C-4202-9FB4-E66F25120C20}" presName="circle3" presStyleLbl="node1" presStyleIdx="2" presStyleCnt="3"/>
      <dgm:spPr/>
    </dgm:pt>
    <dgm:pt modelId="{84DA4760-4CBD-49BE-9E4E-B0A9AD99F7F6}" type="pres">
      <dgm:prSet presAssocID="{57459883-A10C-4202-9FB4-E66F25120C20}" presName="rect3" presStyleLbl="alignAcc1" presStyleIdx="2" presStyleCnt="3"/>
      <dgm:spPr/>
      <dgm:t>
        <a:bodyPr/>
        <a:lstStyle/>
        <a:p>
          <a:endParaRPr lang="en-US"/>
        </a:p>
      </dgm:t>
    </dgm:pt>
    <dgm:pt modelId="{C12B2A0C-C52C-41B0-97D9-A6345B6A9A45}" type="pres">
      <dgm:prSet presAssocID="{E0DCB154-44F0-4C9D-9770-F4DA71E3B62B}" presName="rect1ParTx" presStyleLbl="alignAcc1" presStyleIdx="2" presStyleCnt="3">
        <dgm:presLayoutVars>
          <dgm:chMax val="1"/>
          <dgm:bulletEnabled val="1"/>
        </dgm:presLayoutVars>
      </dgm:prSet>
      <dgm:spPr/>
      <dgm:t>
        <a:bodyPr/>
        <a:lstStyle/>
        <a:p>
          <a:endParaRPr lang="en-US"/>
        </a:p>
      </dgm:t>
    </dgm:pt>
    <dgm:pt modelId="{DDF82E6C-F791-43A9-AE42-5F8F74D40EDE}" type="pres">
      <dgm:prSet presAssocID="{E0DCB154-44F0-4C9D-9770-F4DA71E3B62B}" presName="rect1ChTx" presStyleLbl="alignAcc1" presStyleIdx="2" presStyleCnt="3">
        <dgm:presLayoutVars>
          <dgm:bulletEnabled val="1"/>
        </dgm:presLayoutVars>
      </dgm:prSet>
      <dgm:spPr/>
      <dgm:t>
        <a:bodyPr/>
        <a:lstStyle/>
        <a:p>
          <a:endParaRPr lang="en-US"/>
        </a:p>
      </dgm:t>
    </dgm:pt>
    <dgm:pt modelId="{A73DDCAC-05AB-4555-8FB7-7CBE1C1780D0}" type="pres">
      <dgm:prSet presAssocID="{ACADE38D-CB24-4163-A625-464B29CF0699}" presName="rect2ParTx" presStyleLbl="alignAcc1" presStyleIdx="2" presStyleCnt="3">
        <dgm:presLayoutVars>
          <dgm:chMax val="1"/>
          <dgm:bulletEnabled val="1"/>
        </dgm:presLayoutVars>
      </dgm:prSet>
      <dgm:spPr/>
      <dgm:t>
        <a:bodyPr/>
        <a:lstStyle/>
        <a:p>
          <a:endParaRPr lang="en-US"/>
        </a:p>
      </dgm:t>
    </dgm:pt>
    <dgm:pt modelId="{FC3E380B-7EBB-417D-A6BE-A1426072DD05}" type="pres">
      <dgm:prSet presAssocID="{ACADE38D-CB24-4163-A625-464B29CF0699}" presName="rect2ChTx" presStyleLbl="alignAcc1" presStyleIdx="2" presStyleCnt="3">
        <dgm:presLayoutVars>
          <dgm:bulletEnabled val="1"/>
        </dgm:presLayoutVars>
      </dgm:prSet>
      <dgm:spPr/>
      <dgm:t>
        <a:bodyPr/>
        <a:lstStyle/>
        <a:p>
          <a:endParaRPr lang="en-US"/>
        </a:p>
      </dgm:t>
    </dgm:pt>
    <dgm:pt modelId="{46C2065F-773C-418E-9C9E-2DFCFDCAACCC}" type="pres">
      <dgm:prSet presAssocID="{57459883-A10C-4202-9FB4-E66F25120C20}" presName="rect3ParTx" presStyleLbl="alignAcc1" presStyleIdx="2" presStyleCnt="3">
        <dgm:presLayoutVars>
          <dgm:chMax val="1"/>
          <dgm:bulletEnabled val="1"/>
        </dgm:presLayoutVars>
      </dgm:prSet>
      <dgm:spPr/>
      <dgm:t>
        <a:bodyPr/>
        <a:lstStyle/>
        <a:p>
          <a:endParaRPr lang="en-US"/>
        </a:p>
      </dgm:t>
    </dgm:pt>
    <dgm:pt modelId="{DFD130D3-1915-4050-9802-51A5F373D1BE}" type="pres">
      <dgm:prSet presAssocID="{57459883-A10C-4202-9FB4-E66F25120C20}" presName="rect3ChTx" presStyleLbl="alignAcc1" presStyleIdx="2" presStyleCnt="3">
        <dgm:presLayoutVars>
          <dgm:bulletEnabled val="1"/>
        </dgm:presLayoutVars>
      </dgm:prSet>
      <dgm:spPr/>
      <dgm:t>
        <a:bodyPr/>
        <a:lstStyle/>
        <a:p>
          <a:endParaRPr lang="en-US"/>
        </a:p>
      </dgm:t>
    </dgm:pt>
  </dgm:ptLst>
  <dgm:cxnLst>
    <dgm:cxn modelId="{4205BF9C-6007-43D4-BFDE-03A45F687596}" type="presOf" srcId="{583FD659-70F3-4CC8-A764-A17B558DB6A1}" destId="{DDF82E6C-F791-43A9-AE42-5F8F74D40EDE}" srcOrd="0" destOrd="1" presId="urn:microsoft.com/office/officeart/2005/8/layout/target3"/>
    <dgm:cxn modelId="{51934B59-069F-440B-A1A3-FAB023375356}" type="presOf" srcId="{D0CFDD53-3A39-4C21-A453-477B2D8DEB09}" destId="{FC3E380B-7EBB-417D-A6BE-A1426072DD05}" srcOrd="0" destOrd="0" presId="urn:microsoft.com/office/officeart/2005/8/layout/target3"/>
    <dgm:cxn modelId="{A31E613F-5ECF-4585-9E11-F65CBB96B00A}" type="presOf" srcId="{57459883-A10C-4202-9FB4-E66F25120C20}" destId="{84DA4760-4CBD-49BE-9E4E-B0A9AD99F7F6}" srcOrd="0" destOrd="0" presId="urn:microsoft.com/office/officeart/2005/8/layout/target3"/>
    <dgm:cxn modelId="{C88CDEF3-330A-43F4-9964-1E8A1A332D82}" srcId="{57459883-A10C-4202-9FB4-E66F25120C20}" destId="{CEBD9CF2-D547-48FE-9CF3-CA80D21CBA32}" srcOrd="3" destOrd="0" parTransId="{5904E025-D57B-4AF4-9D61-77C3FAEEC65C}" sibTransId="{092C175B-D930-404F-97E8-3D15E5DE32D0}"/>
    <dgm:cxn modelId="{0914813E-6301-457E-963E-723974CC11F3}" type="presOf" srcId="{9DD14BF2-7ADB-4396-8E4E-2C87F749E389}" destId="{FC3E380B-7EBB-417D-A6BE-A1426072DD05}" srcOrd="0" destOrd="1" presId="urn:microsoft.com/office/officeart/2005/8/layout/target3"/>
    <dgm:cxn modelId="{2245B4FA-3DDA-437A-8407-5E344413C75E}" type="presOf" srcId="{ACADE38D-CB24-4163-A625-464B29CF0699}" destId="{8764085F-3F74-4F3D-891D-293ADB0329D0}" srcOrd="0" destOrd="0" presId="urn:microsoft.com/office/officeart/2005/8/layout/target3"/>
    <dgm:cxn modelId="{82F76D71-BCEA-41CC-8EA1-8739CEAE7D95}" type="presOf" srcId="{B003DFC1-A94A-43A8-A98D-778AB3C57EB6}" destId="{DFD130D3-1915-4050-9802-51A5F373D1BE}" srcOrd="0" destOrd="1" presId="urn:microsoft.com/office/officeart/2005/8/layout/target3"/>
    <dgm:cxn modelId="{43379C7A-B630-4557-9F06-8C3B3F0A64EC}" srcId="{E0DCB154-44F0-4C9D-9770-F4DA71E3B62B}" destId="{583FD659-70F3-4CC8-A764-A17B558DB6A1}" srcOrd="1" destOrd="0" parTransId="{898CF55E-3B66-4100-B4B1-5AC969245375}" sibTransId="{3BCE5B81-A5A0-4B85-AAF5-6697962AAF05}"/>
    <dgm:cxn modelId="{B6D1C331-CF35-405B-8216-8CB285686734}" srcId="{57459883-A10C-4202-9FB4-E66F25120C20}" destId="{A7D14820-43D9-41E5-8C48-873D38C8E909}" srcOrd="2" destOrd="0" parTransId="{C7EAF0D2-1983-4CE7-B4E8-95C82AA6AEBC}" sibTransId="{C7768D10-A32F-45A9-AA65-56434369188A}"/>
    <dgm:cxn modelId="{027E1266-9669-452F-B61D-40C9AE11262B}" type="presOf" srcId="{58272299-7444-493C-9D36-15342453E00A}" destId="{83F9B1D7-1A12-4CDF-A383-570C122C434B}" srcOrd="0" destOrd="0" presId="urn:microsoft.com/office/officeart/2005/8/layout/target3"/>
    <dgm:cxn modelId="{7856A7FA-2563-4F8D-B67E-028A512DE62A}" type="presOf" srcId="{E0DCB154-44F0-4C9D-9770-F4DA71E3B62B}" destId="{5BFCA3FD-A25C-450B-B36E-CECF479F9612}" srcOrd="0" destOrd="0" presId="urn:microsoft.com/office/officeart/2005/8/layout/target3"/>
    <dgm:cxn modelId="{0E1CAC70-80CC-4BE9-AC81-F84CA2C7B527}" type="presOf" srcId="{CEBD9CF2-D547-48FE-9CF3-CA80D21CBA32}" destId="{DFD130D3-1915-4050-9802-51A5F373D1BE}" srcOrd="0" destOrd="3" presId="urn:microsoft.com/office/officeart/2005/8/layout/target3"/>
    <dgm:cxn modelId="{5513E5F8-2574-47C6-90CA-905CCAA24AA6}" srcId="{ACADE38D-CB24-4163-A625-464B29CF0699}" destId="{C3A9E701-4719-4653-92B2-D98B41368AF2}" srcOrd="2" destOrd="0" parTransId="{2065A9B7-27D3-4F2D-BC57-DD9941078CA7}" sibTransId="{45C307FD-6724-4F78-A1EA-2BB157046EC0}"/>
    <dgm:cxn modelId="{6CACEC93-C1F9-4C2C-B651-076846827A6C}" type="presOf" srcId="{53CD9EAB-BCA0-499D-ACC1-BB0C9A76123E}" destId="{DDF82E6C-F791-43A9-AE42-5F8F74D40EDE}" srcOrd="0" destOrd="2" presId="urn:microsoft.com/office/officeart/2005/8/layout/target3"/>
    <dgm:cxn modelId="{DBCD49C4-A3B2-4BDB-B81A-F5E8F917D929}" srcId="{58272299-7444-493C-9D36-15342453E00A}" destId="{57459883-A10C-4202-9FB4-E66F25120C20}" srcOrd="2" destOrd="0" parTransId="{FD84585F-AE26-444C-A221-8C66523CF2B8}" sibTransId="{B107EC86-C9E0-4816-8CF3-579AB85E4C6E}"/>
    <dgm:cxn modelId="{00F8132D-2F27-4038-A8B2-202B9D9DED24}" srcId="{E0DCB154-44F0-4C9D-9770-F4DA71E3B62B}" destId="{F07F7662-9576-46A9-B8BC-69F55E9B62BD}" srcOrd="0" destOrd="0" parTransId="{EB64BACD-C225-4227-AA8F-1D33F794E4F9}" sibTransId="{0AAB7258-7E66-4AE8-BD24-E0A62A0F8C16}"/>
    <dgm:cxn modelId="{38750FCC-7562-44EC-ACD2-5CF346BF7D47}" type="presOf" srcId="{BE80F0DE-0FAE-46E7-886C-E39264764740}" destId="{DFD130D3-1915-4050-9802-51A5F373D1BE}" srcOrd="0" destOrd="0" presId="urn:microsoft.com/office/officeart/2005/8/layout/target3"/>
    <dgm:cxn modelId="{3EABE126-8930-4D35-B393-17090CE6A56D}" type="presOf" srcId="{F07F7662-9576-46A9-B8BC-69F55E9B62BD}" destId="{DDF82E6C-F791-43A9-AE42-5F8F74D40EDE}" srcOrd="0" destOrd="0" presId="urn:microsoft.com/office/officeart/2005/8/layout/target3"/>
    <dgm:cxn modelId="{BD9CE664-352F-489D-95C6-5C7F305FADFD}" type="presOf" srcId="{5675B06F-0CDF-43AB-8AF6-44476B502BB0}" destId="{DDF82E6C-F791-43A9-AE42-5F8F74D40EDE}" srcOrd="0" destOrd="3" presId="urn:microsoft.com/office/officeart/2005/8/layout/target3"/>
    <dgm:cxn modelId="{66992AFA-39C1-47CA-8305-5350C1D6D0B9}" srcId="{E0DCB154-44F0-4C9D-9770-F4DA71E3B62B}" destId="{53CD9EAB-BCA0-499D-ACC1-BB0C9A76123E}" srcOrd="2" destOrd="0" parTransId="{59F1DA4B-7D4B-48D4-9B19-66D86058E761}" sibTransId="{67CAB335-7373-4711-B189-53781E192C36}"/>
    <dgm:cxn modelId="{6EF301D7-C33A-47CA-951C-56436F711EDC}" srcId="{ACADE38D-CB24-4163-A625-464B29CF0699}" destId="{9DD14BF2-7ADB-4396-8E4E-2C87F749E389}" srcOrd="1" destOrd="0" parTransId="{26080D60-A478-44F0-B3B0-8F7705900389}" sibTransId="{FC23CCFC-D3C6-477A-8C2A-ABA7158B874C}"/>
    <dgm:cxn modelId="{23B9017D-B1DC-4115-8528-5FEC7BAE4DE8}" type="presOf" srcId="{57459883-A10C-4202-9FB4-E66F25120C20}" destId="{46C2065F-773C-418E-9C9E-2DFCFDCAACCC}" srcOrd="1" destOrd="0" presId="urn:microsoft.com/office/officeart/2005/8/layout/target3"/>
    <dgm:cxn modelId="{63B14B00-0865-44BE-AAB5-3235A542BAB8}" srcId="{58272299-7444-493C-9D36-15342453E00A}" destId="{E0DCB154-44F0-4C9D-9770-F4DA71E3B62B}" srcOrd="0" destOrd="0" parTransId="{83DE2CE6-1C9D-4527-ADF4-90817C03FC91}" sibTransId="{EEC47F4A-0318-4977-A8C4-6046014424A4}"/>
    <dgm:cxn modelId="{5C8D22DB-436E-43B1-8091-393CFB754353}" type="presOf" srcId="{E0DCB154-44F0-4C9D-9770-F4DA71E3B62B}" destId="{C12B2A0C-C52C-41B0-97D9-A6345B6A9A45}" srcOrd="1" destOrd="0" presId="urn:microsoft.com/office/officeart/2005/8/layout/target3"/>
    <dgm:cxn modelId="{6E339498-B6DA-49C0-97A6-529AF160FF3B}" srcId="{ACADE38D-CB24-4163-A625-464B29CF0699}" destId="{D0CFDD53-3A39-4C21-A453-477B2D8DEB09}" srcOrd="0" destOrd="0" parTransId="{2D68CCFE-44AB-4EA7-A4A8-2A30F5845AE4}" sibTransId="{0D577841-476B-46C9-9442-9349E668A87B}"/>
    <dgm:cxn modelId="{0F0BA360-821E-44D3-A8EE-6223305D601E}" type="presOf" srcId="{C3A9E701-4719-4653-92B2-D98B41368AF2}" destId="{FC3E380B-7EBB-417D-A6BE-A1426072DD05}" srcOrd="0" destOrd="2" presId="urn:microsoft.com/office/officeart/2005/8/layout/target3"/>
    <dgm:cxn modelId="{D815A56E-D223-4916-B966-7C6EE5ADD29B}" type="presOf" srcId="{A7D14820-43D9-41E5-8C48-873D38C8E909}" destId="{DFD130D3-1915-4050-9802-51A5F373D1BE}" srcOrd="0" destOrd="2" presId="urn:microsoft.com/office/officeart/2005/8/layout/target3"/>
    <dgm:cxn modelId="{C7338C18-1DFB-4C02-9CAE-1B6E044B070C}" srcId="{57459883-A10C-4202-9FB4-E66F25120C20}" destId="{B003DFC1-A94A-43A8-A98D-778AB3C57EB6}" srcOrd="1" destOrd="0" parTransId="{E33AC67B-5D43-4F1F-8174-2B0626DFBA81}" sibTransId="{0AB934C7-C5E6-4209-892C-8AD8266013D5}"/>
    <dgm:cxn modelId="{6BB7A8D3-2410-4011-964A-9EE8F0C5CF87}" srcId="{57459883-A10C-4202-9FB4-E66F25120C20}" destId="{BE80F0DE-0FAE-46E7-886C-E39264764740}" srcOrd="0" destOrd="0" parTransId="{395BCF40-2AD5-486B-AF6A-E1B068122102}" sibTransId="{C92C6951-0357-4AD7-8E4B-54A08A3D7348}"/>
    <dgm:cxn modelId="{CBB47DC3-C324-497D-92D1-A4B0ABDC7E58}" srcId="{E0DCB154-44F0-4C9D-9770-F4DA71E3B62B}" destId="{5675B06F-0CDF-43AB-8AF6-44476B502BB0}" srcOrd="3" destOrd="0" parTransId="{92C8FFD7-D746-4A7F-806B-51C5D3F571EA}" sibTransId="{010A1CCA-6718-476D-8F25-E36510B47F39}"/>
    <dgm:cxn modelId="{8C3AABFC-3D6F-43C1-951A-0737E0A48F89}" type="presOf" srcId="{ACADE38D-CB24-4163-A625-464B29CF0699}" destId="{A73DDCAC-05AB-4555-8FB7-7CBE1C1780D0}" srcOrd="1" destOrd="0" presId="urn:microsoft.com/office/officeart/2005/8/layout/target3"/>
    <dgm:cxn modelId="{9E47E5E2-7C8E-4F86-91C9-7A8CCF4BC02C}" srcId="{58272299-7444-493C-9D36-15342453E00A}" destId="{ACADE38D-CB24-4163-A625-464B29CF0699}" srcOrd="1" destOrd="0" parTransId="{4344951E-FFDE-40F2-BA2B-0BF629942538}" sibTransId="{506E1713-BC3A-4DAF-BA7F-6054B2672919}"/>
    <dgm:cxn modelId="{89E7F390-EBFD-4D16-8EED-73388AAB337A}" type="presParOf" srcId="{83F9B1D7-1A12-4CDF-A383-570C122C434B}" destId="{DC24F544-DB82-4F2B-A6B1-F661D30F375E}" srcOrd="0" destOrd="0" presId="urn:microsoft.com/office/officeart/2005/8/layout/target3"/>
    <dgm:cxn modelId="{A871CBC4-A493-4FEA-A13B-ADF65824DCE5}" type="presParOf" srcId="{83F9B1D7-1A12-4CDF-A383-570C122C434B}" destId="{5532310A-FDE4-4C70-AFC4-623055012DE9}" srcOrd="1" destOrd="0" presId="urn:microsoft.com/office/officeart/2005/8/layout/target3"/>
    <dgm:cxn modelId="{9171F0A5-5699-4E58-92E0-988414389B59}" type="presParOf" srcId="{83F9B1D7-1A12-4CDF-A383-570C122C434B}" destId="{5BFCA3FD-A25C-450B-B36E-CECF479F9612}" srcOrd="2" destOrd="0" presId="urn:microsoft.com/office/officeart/2005/8/layout/target3"/>
    <dgm:cxn modelId="{985B112A-00A1-4629-8A53-E9253F1A73B7}" type="presParOf" srcId="{83F9B1D7-1A12-4CDF-A383-570C122C434B}" destId="{1038D5AF-03BC-4A00-BC8C-C2897712859E}" srcOrd="3" destOrd="0" presId="urn:microsoft.com/office/officeart/2005/8/layout/target3"/>
    <dgm:cxn modelId="{CCDA29FE-C817-4576-974D-6725B880ED32}" type="presParOf" srcId="{83F9B1D7-1A12-4CDF-A383-570C122C434B}" destId="{27BD02DA-0834-4707-8578-AE3AD679BAC2}" srcOrd="4" destOrd="0" presId="urn:microsoft.com/office/officeart/2005/8/layout/target3"/>
    <dgm:cxn modelId="{D7C8C655-6A09-4039-A1D1-8EA0483524A9}" type="presParOf" srcId="{83F9B1D7-1A12-4CDF-A383-570C122C434B}" destId="{8764085F-3F74-4F3D-891D-293ADB0329D0}" srcOrd="5" destOrd="0" presId="urn:microsoft.com/office/officeart/2005/8/layout/target3"/>
    <dgm:cxn modelId="{4E805769-7B68-43EC-9652-C8C09ED4B5BD}" type="presParOf" srcId="{83F9B1D7-1A12-4CDF-A383-570C122C434B}" destId="{24ECD953-2209-4973-A162-6F8C9696C297}" srcOrd="6" destOrd="0" presId="urn:microsoft.com/office/officeart/2005/8/layout/target3"/>
    <dgm:cxn modelId="{E227FA93-2F9C-4E57-9DD8-036C6094136C}" type="presParOf" srcId="{83F9B1D7-1A12-4CDF-A383-570C122C434B}" destId="{23664DEE-8E6A-49AC-A820-2EACD52935AD}" srcOrd="7" destOrd="0" presId="urn:microsoft.com/office/officeart/2005/8/layout/target3"/>
    <dgm:cxn modelId="{BCBE67BF-F310-49BB-A16F-15B1AA63DF85}" type="presParOf" srcId="{83F9B1D7-1A12-4CDF-A383-570C122C434B}" destId="{84DA4760-4CBD-49BE-9E4E-B0A9AD99F7F6}" srcOrd="8" destOrd="0" presId="urn:microsoft.com/office/officeart/2005/8/layout/target3"/>
    <dgm:cxn modelId="{9256A9E6-09EF-405F-A2CE-8051989450C5}" type="presParOf" srcId="{83F9B1D7-1A12-4CDF-A383-570C122C434B}" destId="{C12B2A0C-C52C-41B0-97D9-A6345B6A9A45}" srcOrd="9" destOrd="0" presId="urn:microsoft.com/office/officeart/2005/8/layout/target3"/>
    <dgm:cxn modelId="{D8ED2C24-B15E-436E-9DB8-C631932C61CA}" type="presParOf" srcId="{83F9B1D7-1A12-4CDF-A383-570C122C434B}" destId="{DDF82E6C-F791-43A9-AE42-5F8F74D40EDE}" srcOrd="10" destOrd="0" presId="urn:microsoft.com/office/officeart/2005/8/layout/target3"/>
    <dgm:cxn modelId="{FDFDF5A6-4318-4F8F-8894-5309D809AE63}" type="presParOf" srcId="{83F9B1D7-1A12-4CDF-A383-570C122C434B}" destId="{A73DDCAC-05AB-4555-8FB7-7CBE1C1780D0}" srcOrd="11" destOrd="0" presId="urn:microsoft.com/office/officeart/2005/8/layout/target3"/>
    <dgm:cxn modelId="{A5A06600-29AD-4838-85B6-3FEDC4354310}" type="presParOf" srcId="{83F9B1D7-1A12-4CDF-A383-570C122C434B}" destId="{FC3E380B-7EBB-417D-A6BE-A1426072DD05}" srcOrd="12" destOrd="0" presId="urn:microsoft.com/office/officeart/2005/8/layout/target3"/>
    <dgm:cxn modelId="{204F67B2-B72C-4278-9FBF-90AFE4B2B5FA}" type="presParOf" srcId="{83F9B1D7-1A12-4CDF-A383-570C122C434B}" destId="{46C2065F-773C-418E-9C9E-2DFCFDCAACCC}" srcOrd="13" destOrd="0" presId="urn:microsoft.com/office/officeart/2005/8/layout/target3"/>
    <dgm:cxn modelId="{F7D5BBD8-30D0-44AF-BCDB-A55164932CEE}" type="presParOf" srcId="{83F9B1D7-1A12-4CDF-A383-570C122C434B}" destId="{DFD130D3-1915-4050-9802-51A5F373D1BE}" srcOrd="14" destOrd="0" presId="urn:microsoft.com/office/officeart/2005/8/layout/targe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CD29DC9-40CE-4604-9C10-E7C41C5BFBC8}">
      <dsp:nvSpPr>
        <dsp:cNvPr id="0" name=""/>
        <dsp:cNvSpPr/>
      </dsp:nvSpPr>
      <dsp:spPr>
        <a:xfrm>
          <a:off x="1190007" y="2214"/>
          <a:ext cx="2956670" cy="1774002"/>
        </a:xfrm>
        <a:prstGeom prst="rect">
          <a:avLst/>
        </a:prstGeom>
        <a:gradFill rotWithShape="0">
          <a:gsLst>
            <a:gs pos="0">
              <a:schemeClr val="dk2">
                <a:hueOff val="0"/>
                <a:satOff val="0"/>
                <a:lumOff val="0"/>
                <a:alphaOff val="0"/>
                <a:shade val="51000"/>
                <a:satMod val="130000"/>
              </a:schemeClr>
            </a:gs>
            <a:gs pos="80000">
              <a:schemeClr val="dk2">
                <a:hueOff val="0"/>
                <a:satOff val="0"/>
                <a:lumOff val="0"/>
                <a:alphaOff val="0"/>
                <a:shade val="93000"/>
                <a:satMod val="130000"/>
              </a:schemeClr>
            </a:gs>
            <a:gs pos="100000">
              <a:schemeClr val="dk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rtl="0">
            <a:lnSpc>
              <a:spcPct val="90000"/>
            </a:lnSpc>
            <a:spcBef>
              <a:spcPct val="0"/>
            </a:spcBef>
            <a:spcAft>
              <a:spcPct val="35000"/>
            </a:spcAft>
          </a:pPr>
          <a:r>
            <a:rPr lang="en-US" sz="3600" kern="1200" dirty="0" smtClean="0">
              <a:latin typeface="Segoe" pitchFamily="34" charset="0"/>
            </a:rPr>
            <a:t>Just an app?</a:t>
          </a:r>
          <a:endParaRPr lang="en-US" sz="3600" kern="1200" dirty="0">
            <a:latin typeface="Segoe" pitchFamily="34" charset="0"/>
          </a:endParaRPr>
        </a:p>
      </dsp:txBody>
      <dsp:txXfrm>
        <a:off x="1190007" y="2214"/>
        <a:ext cx="2956670" cy="1774002"/>
      </dsp:txXfrm>
    </dsp:sp>
    <dsp:sp modelId="{3112207E-95DD-4D67-B375-790D979A4B63}">
      <dsp:nvSpPr>
        <dsp:cNvPr id="0" name=""/>
        <dsp:cNvSpPr/>
      </dsp:nvSpPr>
      <dsp:spPr>
        <a:xfrm>
          <a:off x="4442345" y="2214"/>
          <a:ext cx="2956670" cy="1774002"/>
        </a:xfrm>
        <a:prstGeom prst="rect">
          <a:avLst/>
        </a:prstGeom>
        <a:gradFill rotWithShape="0">
          <a:gsLst>
            <a:gs pos="0">
              <a:schemeClr val="dk2">
                <a:hueOff val="0"/>
                <a:satOff val="0"/>
                <a:lumOff val="0"/>
                <a:alphaOff val="0"/>
                <a:shade val="51000"/>
                <a:satMod val="130000"/>
              </a:schemeClr>
            </a:gs>
            <a:gs pos="80000">
              <a:schemeClr val="dk2">
                <a:hueOff val="0"/>
                <a:satOff val="0"/>
                <a:lumOff val="0"/>
                <a:alphaOff val="0"/>
                <a:shade val="93000"/>
                <a:satMod val="130000"/>
              </a:schemeClr>
            </a:gs>
            <a:gs pos="100000">
              <a:schemeClr val="dk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rtl="0">
            <a:lnSpc>
              <a:spcPct val="90000"/>
            </a:lnSpc>
            <a:spcBef>
              <a:spcPct val="0"/>
            </a:spcBef>
            <a:spcAft>
              <a:spcPct val="35000"/>
            </a:spcAft>
          </a:pPr>
          <a:r>
            <a:rPr lang="en-US" sz="3600" kern="1200" dirty="0" smtClean="0">
              <a:latin typeface="Segoe" pitchFamily="34" charset="0"/>
            </a:rPr>
            <a:t>Power to the user! </a:t>
          </a:r>
          <a:endParaRPr lang="en-US" sz="3600" kern="1200" dirty="0">
            <a:latin typeface="Segoe" pitchFamily="34" charset="0"/>
          </a:endParaRPr>
        </a:p>
      </dsp:txBody>
      <dsp:txXfrm>
        <a:off x="4442345" y="2214"/>
        <a:ext cx="2956670" cy="1774002"/>
      </dsp:txXfrm>
    </dsp:sp>
    <dsp:sp modelId="{1E1525DB-CAF1-4B7B-8D2F-B6A5F6742311}">
      <dsp:nvSpPr>
        <dsp:cNvPr id="0" name=""/>
        <dsp:cNvSpPr/>
      </dsp:nvSpPr>
      <dsp:spPr>
        <a:xfrm>
          <a:off x="1190007" y="2071883"/>
          <a:ext cx="2956670" cy="1774002"/>
        </a:xfrm>
        <a:prstGeom prst="rect">
          <a:avLst/>
        </a:prstGeom>
        <a:gradFill rotWithShape="0">
          <a:gsLst>
            <a:gs pos="0">
              <a:schemeClr val="dk2">
                <a:hueOff val="0"/>
                <a:satOff val="0"/>
                <a:lumOff val="0"/>
                <a:alphaOff val="0"/>
                <a:shade val="51000"/>
                <a:satMod val="130000"/>
              </a:schemeClr>
            </a:gs>
            <a:gs pos="80000">
              <a:schemeClr val="dk2">
                <a:hueOff val="0"/>
                <a:satOff val="0"/>
                <a:lumOff val="0"/>
                <a:alphaOff val="0"/>
                <a:shade val="93000"/>
                <a:satMod val="130000"/>
              </a:schemeClr>
            </a:gs>
            <a:gs pos="100000">
              <a:schemeClr val="dk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1920" tIns="121920" rIns="121920" bIns="121920" numCol="1" spcCol="1270" anchor="ctr" anchorCtr="0">
          <a:noAutofit/>
        </a:bodyPr>
        <a:lstStyle/>
        <a:p>
          <a:pPr lvl="0" algn="ctr" defTabSz="1422400" rtl="0">
            <a:lnSpc>
              <a:spcPct val="90000"/>
            </a:lnSpc>
            <a:spcBef>
              <a:spcPct val="0"/>
            </a:spcBef>
            <a:spcAft>
              <a:spcPct val="35000"/>
            </a:spcAft>
          </a:pPr>
          <a:r>
            <a:rPr lang="en-US" sz="3200" kern="1200" dirty="0" smtClean="0">
              <a:latin typeface="Segoe" pitchFamily="34" charset="0"/>
            </a:rPr>
            <a:t>Physical? Virtual? Cloud?</a:t>
          </a:r>
          <a:endParaRPr lang="en-US" sz="3200" kern="1200" dirty="0">
            <a:latin typeface="Segoe" pitchFamily="34" charset="0"/>
          </a:endParaRPr>
        </a:p>
      </dsp:txBody>
      <dsp:txXfrm>
        <a:off x="1190007" y="2071883"/>
        <a:ext cx="2956670" cy="1774002"/>
      </dsp:txXfrm>
    </dsp:sp>
    <dsp:sp modelId="{BF270C9F-5AD7-4FF1-B1F1-200CF5D9F8A7}">
      <dsp:nvSpPr>
        <dsp:cNvPr id="0" name=""/>
        <dsp:cNvSpPr/>
      </dsp:nvSpPr>
      <dsp:spPr>
        <a:xfrm>
          <a:off x="4442345" y="2071883"/>
          <a:ext cx="2956670" cy="1774002"/>
        </a:xfrm>
        <a:prstGeom prst="rect">
          <a:avLst/>
        </a:prstGeom>
        <a:gradFill rotWithShape="0">
          <a:gsLst>
            <a:gs pos="0">
              <a:schemeClr val="dk2">
                <a:hueOff val="0"/>
                <a:satOff val="0"/>
                <a:lumOff val="0"/>
                <a:alphaOff val="0"/>
                <a:shade val="51000"/>
                <a:satMod val="130000"/>
              </a:schemeClr>
            </a:gs>
            <a:gs pos="80000">
              <a:schemeClr val="dk2">
                <a:hueOff val="0"/>
                <a:satOff val="0"/>
                <a:lumOff val="0"/>
                <a:alphaOff val="0"/>
                <a:shade val="93000"/>
                <a:satMod val="130000"/>
              </a:schemeClr>
            </a:gs>
            <a:gs pos="100000">
              <a:schemeClr val="dk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rtl="0">
            <a:lnSpc>
              <a:spcPct val="90000"/>
            </a:lnSpc>
            <a:spcBef>
              <a:spcPct val="0"/>
            </a:spcBef>
            <a:spcAft>
              <a:spcPct val="35000"/>
            </a:spcAft>
          </a:pPr>
          <a:r>
            <a:rPr lang="en-US" sz="2800" kern="1200" dirty="0" smtClean="0">
              <a:latin typeface="Segoe" pitchFamily="34" charset="0"/>
            </a:rPr>
            <a:t>What about patches and updates?</a:t>
          </a:r>
          <a:endParaRPr lang="en-US" sz="2800" kern="1200" dirty="0">
            <a:latin typeface="Segoe" pitchFamily="34" charset="0"/>
          </a:endParaRPr>
        </a:p>
      </dsp:txBody>
      <dsp:txXfrm>
        <a:off x="4442345" y="2071883"/>
        <a:ext cx="2956670" cy="177400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C24F544-DB82-4F2B-A6B1-F661D30F375E}">
      <dsp:nvSpPr>
        <dsp:cNvPr id="0" name=""/>
        <dsp:cNvSpPr/>
      </dsp:nvSpPr>
      <dsp:spPr>
        <a:xfrm>
          <a:off x="0" y="0"/>
          <a:ext cx="4449762" cy="4449762"/>
        </a:xfrm>
        <a:prstGeom prst="pie">
          <a:avLst>
            <a:gd name="adj1" fmla="val 5400000"/>
            <a:gd name="adj2" fmla="val 16200000"/>
          </a:avLst>
        </a:prstGeom>
        <a:solidFill>
          <a:schemeClr val="accent3">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sp>
    <dsp:sp modelId="{5BFCA3FD-A25C-450B-B36E-CECF479F9612}">
      <dsp:nvSpPr>
        <dsp:cNvPr id="0" name=""/>
        <dsp:cNvSpPr/>
      </dsp:nvSpPr>
      <dsp:spPr>
        <a:xfrm>
          <a:off x="2224881" y="0"/>
          <a:ext cx="5471318" cy="4449762"/>
        </a:xfrm>
        <a:prstGeom prst="rect">
          <a:avLst/>
        </a:prstGeom>
        <a:solidFill>
          <a:schemeClr val="lt1">
            <a:alpha val="90000"/>
            <a:hueOff val="0"/>
            <a:satOff val="0"/>
            <a:lumOff val="0"/>
            <a:alphaOff val="0"/>
          </a:schemeClr>
        </a:solidFill>
        <a:ln w="9525" cap="flat" cmpd="sng" algn="ctr">
          <a:solidFill>
            <a:schemeClr val="accent3">
              <a:hueOff val="0"/>
              <a:satOff val="0"/>
              <a:lumOff val="0"/>
              <a:alphaOff val="0"/>
            </a:schemeClr>
          </a:solidFill>
          <a:prstDash val="solid"/>
        </a:ln>
        <a:effectLst/>
        <a:scene3d>
          <a:camera prst="orthographicFront"/>
          <a:lightRig rig="chilly" dir="t"/>
        </a:scene3d>
        <a:sp3d prstMaterial="dkEdge">
          <a:bevelT w="25400" h="6350" prst="softRound"/>
          <a:bevelB w="0" h="0" prst="convex"/>
        </a:sp3d>
      </dsp:spPr>
      <dsp:style>
        <a:lnRef idx="1">
          <a:scrgbClr r="0" g="0" b="0"/>
        </a:lnRef>
        <a:fillRef idx="1">
          <a:scrgbClr r="0" g="0" b="0"/>
        </a:fillRef>
        <a:effectRef idx="0">
          <a:scrgbClr r="0" g="0" b="0"/>
        </a:effectRef>
        <a:fontRef idx="minor"/>
      </dsp:style>
      <dsp:txBody>
        <a:bodyPr spcFirstLastPara="0" vert="horz" wrap="square" lIns="140970" tIns="140970" rIns="140970" bIns="140970" numCol="1" spcCol="1270" anchor="ctr" anchorCtr="0">
          <a:noAutofit/>
        </a:bodyPr>
        <a:lstStyle/>
        <a:p>
          <a:pPr lvl="0" algn="ctr" defTabSz="1644650">
            <a:lnSpc>
              <a:spcPct val="90000"/>
            </a:lnSpc>
            <a:spcBef>
              <a:spcPct val="0"/>
            </a:spcBef>
            <a:spcAft>
              <a:spcPct val="35000"/>
            </a:spcAft>
          </a:pPr>
          <a:r>
            <a:rPr lang="en-US" sz="3700" b="1" kern="1200" dirty="0" smtClean="0"/>
            <a:t>Service Packs</a:t>
          </a:r>
          <a:endParaRPr lang="en-US" sz="3700" b="1" kern="1200" dirty="0"/>
        </a:p>
      </dsp:txBody>
      <dsp:txXfrm>
        <a:off x="2224881" y="0"/>
        <a:ext cx="2735659" cy="1334931"/>
      </dsp:txXfrm>
    </dsp:sp>
    <dsp:sp modelId="{27BD02DA-0834-4707-8578-AE3AD679BAC2}">
      <dsp:nvSpPr>
        <dsp:cNvPr id="0" name=""/>
        <dsp:cNvSpPr/>
      </dsp:nvSpPr>
      <dsp:spPr>
        <a:xfrm>
          <a:off x="778709" y="1334931"/>
          <a:ext cx="2892343" cy="2892343"/>
        </a:xfrm>
        <a:prstGeom prst="pie">
          <a:avLst>
            <a:gd name="adj1" fmla="val 5400000"/>
            <a:gd name="adj2" fmla="val 16200000"/>
          </a:avLst>
        </a:prstGeom>
        <a:solidFill>
          <a:schemeClr val="accent3">
            <a:hueOff val="6401862"/>
            <a:satOff val="12740"/>
            <a:lumOff val="686"/>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sp>
    <dsp:sp modelId="{8764085F-3F74-4F3D-891D-293ADB0329D0}">
      <dsp:nvSpPr>
        <dsp:cNvPr id="0" name=""/>
        <dsp:cNvSpPr/>
      </dsp:nvSpPr>
      <dsp:spPr>
        <a:xfrm>
          <a:off x="2224881" y="1334931"/>
          <a:ext cx="5471318" cy="2892343"/>
        </a:xfrm>
        <a:prstGeom prst="rect">
          <a:avLst/>
        </a:prstGeom>
        <a:solidFill>
          <a:schemeClr val="lt1">
            <a:alpha val="90000"/>
            <a:hueOff val="0"/>
            <a:satOff val="0"/>
            <a:lumOff val="0"/>
            <a:alphaOff val="0"/>
          </a:schemeClr>
        </a:solidFill>
        <a:ln w="9525" cap="flat" cmpd="sng" algn="ctr">
          <a:solidFill>
            <a:schemeClr val="accent3">
              <a:hueOff val="6401862"/>
              <a:satOff val="12740"/>
              <a:lumOff val="686"/>
              <a:alphaOff val="0"/>
            </a:schemeClr>
          </a:solidFill>
          <a:prstDash val="solid"/>
        </a:ln>
        <a:effectLst/>
        <a:scene3d>
          <a:camera prst="orthographicFront"/>
          <a:lightRig rig="chilly" dir="t"/>
        </a:scene3d>
        <a:sp3d prstMaterial="dkEdge">
          <a:bevelT w="25400" h="6350" prst="softRound"/>
          <a:bevelB w="0" h="0" prst="convex"/>
        </a:sp3d>
      </dsp:spPr>
      <dsp:style>
        <a:lnRef idx="1">
          <a:scrgbClr r="0" g="0" b="0"/>
        </a:lnRef>
        <a:fillRef idx="1">
          <a:scrgbClr r="0" g="0" b="0"/>
        </a:fillRef>
        <a:effectRef idx="0">
          <a:scrgbClr r="0" g="0" b="0"/>
        </a:effectRef>
        <a:fontRef idx="minor"/>
      </dsp:style>
      <dsp:txBody>
        <a:bodyPr spcFirstLastPara="0" vert="horz" wrap="square" lIns="121920" tIns="121920" rIns="121920" bIns="121920" numCol="1" spcCol="1270" anchor="ctr" anchorCtr="0">
          <a:noAutofit/>
        </a:bodyPr>
        <a:lstStyle/>
        <a:p>
          <a:pPr lvl="0" algn="ctr" defTabSz="1422400">
            <a:lnSpc>
              <a:spcPct val="90000"/>
            </a:lnSpc>
            <a:spcBef>
              <a:spcPct val="0"/>
            </a:spcBef>
            <a:spcAft>
              <a:spcPct val="35000"/>
            </a:spcAft>
          </a:pPr>
          <a:r>
            <a:rPr lang="en-US" sz="3200" b="1" kern="1200" dirty="0" smtClean="0"/>
            <a:t>Public Updates</a:t>
          </a:r>
          <a:endParaRPr lang="en-US" sz="3200" kern="1200" dirty="0"/>
        </a:p>
      </dsp:txBody>
      <dsp:txXfrm>
        <a:off x="2224881" y="1334931"/>
        <a:ext cx="2735659" cy="1334927"/>
      </dsp:txXfrm>
    </dsp:sp>
    <dsp:sp modelId="{23664DEE-8E6A-49AC-A820-2EACD52935AD}">
      <dsp:nvSpPr>
        <dsp:cNvPr id="0" name=""/>
        <dsp:cNvSpPr/>
      </dsp:nvSpPr>
      <dsp:spPr>
        <a:xfrm>
          <a:off x="1557417" y="2669859"/>
          <a:ext cx="1334927" cy="1334927"/>
        </a:xfrm>
        <a:prstGeom prst="pie">
          <a:avLst>
            <a:gd name="adj1" fmla="val 5400000"/>
            <a:gd name="adj2" fmla="val 16200000"/>
          </a:avLst>
        </a:prstGeom>
        <a:solidFill>
          <a:schemeClr val="accent3">
            <a:hueOff val="12803725"/>
            <a:satOff val="25481"/>
            <a:lumOff val="1373"/>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sp>
    <dsp:sp modelId="{84DA4760-4CBD-49BE-9E4E-B0A9AD99F7F6}">
      <dsp:nvSpPr>
        <dsp:cNvPr id="0" name=""/>
        <dsp:cNvSpPr/>
      </dsp:nvSpPr>
      <dsp:spPr>
        <a:xfrm>
          <a:off x="2224881" y="2669859"/>
          <a:ext cx="5471318" cy="1334927"/>
        </a:xfrm>
        <a:prstGeom prst="rect">
          <a:avLst/>
        </a:prstGeom>
        <a:solidFill>
          <a:schemeClr val="lt1">
            <a:alpha val="90000"/>
            <a:hueOff val="0"/>
            <a:satOff val="0"/>
            <a:lumOff val="0"/>
            <a:alphaOff val="0"/>
          </a:schemeClr>
        </a:solidFill>
        <a:ln w="9525" cap="flat" cmpd="sng" algn="ctr">
          <a:solidFill>
            <a:schemeClr val="accent3">
              <a:hueOff val="12803725"/>
              <a:satOff val="25481"/>
              <a:lumOff val="1373"/>
              <a:alphaOff val="0"/>
            </a:schemeClr>
          </a:solidFill>
          <a:prstDash val="solid"/>
        </a:ln>
        <a:effectLst/>
        <a:scene3d>
          <a:camera prst="orthographicFront"/>
          <a:lightRig rig="chilly" dir="t"/>
        </a:scene3d>
        <a:sp3d prstMaterial="dkEdge">
          <a:bevelT w="25400" h="6350" prst="softRound"/>
          <a:bevelB w="0" h="0" prst="convex"/>
        </a:sp3d>
      </dsp:spPr>
      <dsp:style>
        <a:lnRef idx="1">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b="1" kern="1200" dirty="0" smtClean="0"/>
            <a:t>Cumulative Updates</a:t>
          </a:r>
          <a:endParaRPr lang="en-US" sz="2000" kern="1200" dirty="0"/>
        </a:p>
      </dsp:txBody>
      <dsp:txXfrm>
        <a:off x="2224881" y="2669859"/>
        <a:ext cx="2735659" cy="1334927"/>
      </dsp:txXfrm>
    </dsp:sp>
    <dsp:sp modelId="{DDF82E6C-F791-43A9-AE42-5F8F74D40EDE}">
      <dsp:nvSpPr>
        <dsp:cNvPr id="0" name=""/>
        <dsp:cNvSpPr/>
      </dsp:nvSpPr>
      <dsp:spPr>
        <a:xfrm>
          <a:off x="4960540" y="0"/>
          <a:ext cx="2735659" cy="1334931"/>
        </a:xfrm>
        <a:prstGeom prst="rect">
          <a:avLst/>
        </a:prstGeom>
        <a:noFill/>
        <a:ln w="9525" cap="flat" cmpd="sng" algn="ctr">
          <a:noFill/>
          <a:prstDash val="solid"/>
        </a:ln>
        <a:effectLst/>
        <a:scene3d>
          <a:camera prst="orthographicFront"/>
          <a:lightRig rig="chilly" dir="t"/>
        </a:scene3d>
        <a:sp3d/>
      </dsp:spPr>
      <dsp:style>
        <a:lnRef idx="1">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marL="114300" lvl="1" indent="-114300" algn="l" defTabSz="666750">
            <a:lnSpc>
              <a:spcPct val="90000"/>
            </a:lnSpc>
            <a:spcBef>
              <a:spcPct val="0"/>
            </a:spcBef>
            <a:spcAft>
              <a:spcPct val="15000"/>
            </a:spcAft>
            <a:buChar char="••"/>
          </a:pPr>
          <a:r>
            <a:rPr lang="en-US" sz="1500" kern="1200" dirty="0" smtClean="0"/>
            <a:t>Updates entire Office product</a:t>
          </a:r>
        </a:p>
        <a:p>
          <a:pPr marL="114300" lvl="1" indent="-114300" algn="l" defTabSz="666750">
            <a:lnSpc>
              <a:spcPct val="90000"/>
            </a:lnSpc>
            <a:spcBef>
              <a:spcPct val="0"/>
            </a:spcBef>
            <a:spcAft>
              <a:spcPct val="15000"/>
            </a:spcAft>
            <a:buChar char="••"/>
          </a:pPr>
          <a:r>
            <a:rPr lang="en-US" sz="1500" kern="1200" dirty="0" smtClean="0"/>
            <a:t>Rollup of all fixes</a:t>
          </a:r>
        </a:p>
        <a:p>
          <a:pPr marL="114300" lvl="1" indent="-114300" algn="l" defTabSz="666750">
            <a:lnSpc>
              <a:spcPct val="90000"/>
            </a:lnSpc>
            <a:spcBef>
              <a:spcPct val="0"/>
            </a:spcBef>
            <a:spcAft>
              <a:spcPct val="15000"/>
            </a:spcAft>
            <a:buChar char="••"/>
          </a:pPr>
          <a:r>
            <a:rPr lang="en-US" sz="1500" kern="1200" dirty="0" smtClean="0"/>
            <a:t>Stability, Security, Intl, etc</a:t>
          </a:r>
        </a:p>
        <a:p>
          <a:pPr marL="114300" lvl="1" indent="-114300" algn="l" defTabSz="666750">
            <a:lnSpc>
              <a:spcPct val="90000"/>
            </a:lnSpc>
            <a:spcBef>
              <a:spcPct val="0"/>
            </a:spcBef>
            <a:spcAft>
              <a:spcPct val="15000"/>
            </a:spcAft>
            <a:buChar char="••"/>
          </a:pPr>
          <a:r>
            <a:rPr lang="en-US" sz="1500" kern="1200" dirty="0" smtClean="0"/>
            <a:t>3 in product lifetime</a:t>
          </a:r>
          <a:endParaRPr lang="en-US" sz="1500" kern="1200" dirty="0"/>
        </a:p>
      </dsp:txBody>
      <dsp:txXfrm>
        <a:off x="4960540" y="0"/>
        <a:ext cx="2735659" cy="1334931"/>
      </dsp:txXfrm>
    </dsp:sp>
    <dsp:sp modelId="{FC3E380B-7EBB-417D-A6BE-A1426072DD05}">
      <dsp:nvSpPr>
        <dsp:cNvPr id="0" name=""/>
        <dsp:cNvSpPr/>
      </dsp:nvSpPr>
      <dsp:spPr>
        <a:xfrm>
          <a:off x="4960540" y="1334931"/>
          <a:ext cx="2735659" cy="1334927"/>
        </a:xfrm>
        <a:prstGeom prst="rect">
          <a:avLst/>
        </a:prstGeom>
        <a:noFill/>
        <a:ln w="9525" cap="flat" cmpd="sng" algn="ctr">
          <a:noFill/>
          <a:prstDash val="solid"/>
        </a:ln>
        <a:effectLst/>
        <a:scene3d>
          <a:camera prst="orthographicFront"/>
          <a:lightRig rig="chilly" dir="t"/>
        </a:scene3d>
        <a:sp3d/>
      </dsp:spPr>
      <dsp:style>
        <a:lnRef idx="1">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marL="171450" lvl="1" indent="-171450" algn="l" defTabSz="711200">
            <a:lnSpc>
              <a:spcPct val="90000"/>
            </a:lnSpc>
            <a:spcBef>
              <a:spcPct val="0"/>
            </a:spcBef>
            <a:spcAft>
              <a:spcPct val="15000"/>
            </a:spcAft>
            <a:buChar char="••"/>
          </a:pPr>
          <a:r>
            <a:rPr lang="en-US" sz="1600" kern="1200" dirty="0" smtClean="0"/>
            <a:t>High impact bugs</a:t>
          </a:r>
          <a:endParaRPr lang="en-US" sz="1600" kern="1200" dirty="0"/>
        </a:p>
        <a:p>
          <a:pPr marL="171450" lvl="1" indent="-171450" algn="l" defTabSz="711200">
            <a:lnSpc>
              <a:spcPct val="90000"/>
            </a:lnSpc>
            <a:spcBef>
              <a:spcPct val="0"/>
            </a:spcBef>
            <a:spcAft>
              <a:spcPct val="15000"/>
            </a:spcAft>
            <a:buChar char="••"/>
          </a:pPr>
          <a:r>
            <a:rPr lang="en-US" sz="1600" kern="1200" dirty="0" smtClean="0"/>
            <a:t>Large audience</a:t>
          </a:r>
          <a:endParaRPr lang="en-US" sz="1600" kern="1200" dirty="0"/>
        </a:p>
        <a:p>
          <a:pPr marL="171450" lvl="1" indent="-171450" algn="l" defTabSz="711200">
            <a:lnSpc>
              <a:spcPct val="90000"/>
            </a:lnSpc>
            <a:spcBef>
              <a:spcPct val="0"/>
            </a:spcBef>
            <a:spcAft>
              <a:spcPct val="15000"/>
            </a:spcAft>
            <a:buChar char="••"/>
          </a:pPr>
          <a:r>
            <a:rPr lang="en-US" sz="1600" kern="1200" dirty="0" smtClean="0"/>
            <a:t>Security up to 10 years</a:t>
          </a:r>
          <a:endParaRPr lang="en-US" sz="1600" kern="1200" dirty="0"/>
        </a:p>
      </dsp:txBody>
      <dsp:txXfrm>
        <a:off x="4960540" y="1334931"/>
        <a:ext cx="2735659" cy="1334927"/>
      </dsp:txXfrm>
    </dsp:sp>
    <dsp:sp modelId="{DFD130D3-1915-4050-9802-51A5F373D1BE}">
      <dsp:nvSpPr>
        <dsp:cNvPr id="0" name=""/>
        <dsp:cNvSpPr/>
      </dsp:nvSpPr>
      <dsp:spPr>
        <a:xfrm>
          <a:off x="4960540" y="2669859"/>
          <a:ext cx="2735659" cy="1334927"/>
        </a:xfrm>
        <a:prstGeom prst="rect">
          <a:avLst/>
        </a:prstGeom>
        <a:noFill/>
        <a:ln w="9525" cap="flat" cmpd="sng" algn="ctr">
          <a:noFill/>
          <a:prstDash val="solid"/>
        </a:ln>
        <a:effectLst/>
        <a:scene3d>
          <a:camera prst="orthographicFront"/>
          <a:lightRig rig="chilly" dir="t"/>
        </a:scene3d>
        <a:sp3d/>
      </dsp:spPr>
      <dsp:style>
        <a:lnRef idx="1">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marL="171450" lvl="1" indent="-171450" algn="l" defTabSz="711200">
            <a:lnSpc>
              <a:spcPct val="90000"/>
            </a:lnSpc>
            <a:spcBef>
              <a:spcPct val="0"/>
            </a:spcBef>
            <a:spcAft>
              <a:spcPct val="15000"/>
            </a:spcAft>
            <a:buChar char="••"/>
          </a:pPr>
          <a:r>
            <a:rPr lang="en-US" sz="1600" kern="1200" dirty="0" smtClean="0"/>
            <a:t>Customer requests</a:t>
          </a:r>
          <a:endParaRPr lang="en-US" sz="1600" kern="1200" dirty="0"/>
        </a:p>
        <a:p>
          <a:pPr marL="171450" lvl="1" indent="-171450" algn="l" defTabSz="711200">
            <a:lnSpc>
              <a:spcPct val="90000"/>
            </a:lnSpc>
            <a:spcBef>
              <a:spcPct val="0"/>
            </a:spcBef>
            <a:spcAft>
              <a:spcPct val="15000"/>
            </a:spcAft>
            <a:buChar char="••"/>
          </a:pPr>
          <a:r>
            <a:rPr lang="en-US" sz="1600" kern="1200" dirty="0" smtClean="0"/>
            <a:t>Small, quick changes</a:t>
          </a:r>
          <a:endParaRPr lang="en-US" sz="1600" kern="1200" dirty="0"/>
        </a:p>
        <a:p>
          <a:pPr marL="171450" lvl="1" indent="-171450" algn="l" defTabSz="711200">
            <a:lnSpc>
              <a:spcPct val="90000"/>
            </a:lnSpc>
            <a:spcBef>
              <a:spcPct val="0"/>
            </a:spcBef>
            <a:spcAft>
              <a:spcPct val="15000"/>
            </a:spcAft>
            <a:buChar char="••"/>
          </a:pPr>
          <a:r>
            <a:rPr lang="en-US" sz="1600" kern="1200" dirty="0" smtClean="0"/>
            <a:t>Limited audience</a:t>
          </a:r>
          <a:endParaRPr lang="en-US" sz="1600" kern="1200" dirty="0"/>
        </a:p>
        <a:p>
          <a:pPr marL="171450" lvl="1" indent="-171450" algn="l" defTabSz="711200">
            <a:lnSpc>
              <a:spcPct val="90000"/>
            </a:lnSpc>
            <a:spcBef>
              <a:spcPct val="0"/>
            </a:spcBef>
            <a:spcAft>
              <a:spcPct val="15000"/>
            </a:spcAft>
            <a:buChar char="••"/>
          </a:pPr>
          <a:r>
            <a:rPr lang="en-US" sz="1600" kern="1200" dirty="0" smtClean="0"/>
            <a:t>5 years (paid extended)</a:t>
          </a:r>
          <a:endParaRPr lang="en-US" sz="1600" kern="1200" dirty="0"/>
        </a:p>
      </dsp:txBody>
      <dsp:txXfrm>
        <a:off x="4960540" y="2669859"/>
        <a:ext cx="2735659" cy="1334927"/>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4#1">
  <dgm:title val="3-D Style 4"/>
  <dgm:desc val="3-D Style 4"/>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3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AU"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6B19BB0-C51C-4C9A-8C99-63F45BC88E63}" type="datetimeFigureOut">
              <a:rPr lang="en-AU" smtClean="0"/>
              <a:pPr/>
              <a:t>1/09/2011</a:t>
            </a:fld>
            <a:endParaRPr lang="en-AU"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AU"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AU"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34AC48C-614D-46D0-90EB-1AE9301A1F8C}" type="slidenum">
              <a:rPr lang="en-AU" smtClean="0"/>
              <a:pPr/>
              <a:t>‹#›</a:t>
            </a:fld>
            <a:endParaRPr lang="en-AU" dirty="0"/>
          </a:p>
        </p:txBody>
      </p:sp>
    </p:spTree>
    <p:extLst>
      <p:ext uri="{BB962C8B-B14F-4D97-AF65-F5344CB8AC3E}">
        <p14:creationId xmlns:p14="http://schemas.microsoft.com/office/powerpoint/2010/main" val="42646893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434AC48C-614D-46D0-90EB-1AE9301A1F8C}" type="slidenum">
              <a:rPr lang="en-AU" smtClean="0"/>
              <a:pPr/>
              <a:t>2</a:t>
            </a:fld>
            <a:endParaRPr lang="en-AU" dirty="0"/>
          </a:p>
        </p:txBody>
      </p:sp>
    </p:spTree>
    <p:extLst>
      <p:ext uri="{BB962C8B-B14F-4D97-AF65-F5344CB8AC3E}">
        <p14:creationId xmlns:p14="http://schemas.microsoft.com/office/powerpoint/2010/main" val="24131847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9/1/2011 2:47 PM</a:t>
            </a:fld>
            <a:endParaRPr lang="en-US">
              <a:solidFill>
                <a:prstClr val="black"/>
              </a:solidFill>
            </a:endParaRPr>
          </a:p>
        </p:txBody>
      </p:sp>
      <p:sp>
        <p:nvSpPr>
          <p:cNvPr id="6" name="Footer Placeholder 5"/>
          <p:cNvSpPr>
            <a:spLocks noGrp="1"/>
          </p:cNvSpPr>
          <p:nvPr>
            <p:ph type="ftr" sz="quarter" idx="12"/>
          </p:nvPr>
        </p:nvSpPr>
        <p:spPr/>
        <p:txBody>
          <a:bodyPr/>
          <a:lstStyle/>
          <a:p>
            <a:r>
              <a:rPr lang="en-US" smtClean="0">
                <a:solidFill>
                  <a:prstClr val="black"/>
                </a:solidFill>
              </a:rPr>
              <a:t>© 2007 Microsoft Corporation. All rights reserved. Microsoft, Windows, Windows Vista and other product names are or may be registered trademarks and/or trademarks in the U.S. and/or other countries.</a:t>
            </a:r>
          </a:p>
          <a:p>
            <a:r>
              <a:rPr lang="en-US"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prstClr val="black"/>
                </a:solidFill>
              </a:rPr>
            </a:br>
            <a:r>
              <a:rPr lang="en-US" smtClean="0">
                <a:solidFill>
                  <a:prstClr val="black"/>
                </a:solidFill>
              </a:rPr>
              <a:t>MICROSOFT MAKES NO WARRANTIES, EXPRESS, IMPLIED OR STATUTORY, AS TO THE INFORMATION IN THIS PRESENTATION.</a:t>
            </a:r>
          </a:p>
          <a:p>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39</a:t>
            </a:fld>
            <a:endParaRPr lang="en-US" dirty="0">
              <a:solidFill>
                <a:prstClr val="black"/>
              </a:solidFill>
            </a:endParaRPr>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9/1/2011 2:47 PM</a:t>
            </a:fld>
            <a:endParaRPr lang="en-US">
              <a:solidFill>
                <a:prstClr val="black"/>
              </a:solidFill>
            </a:endParaRPr>
          </a:p>
        </p:txBody>
      </p:sp>
      <p:sp>
        <p:nvSpPr>
          <p:cNvPr id="6" name="Footer Placeholder 5"/>
          <p:cNvSpPr>
            <a:spLocks noGrp="1"/>
          </p:cNvSpPr>
          <p:nvPr>
            <p:ph type="ftr" sz="quarter" idx="12"/>
          </p:nvPr>
        </p:nvSpPr>
        <p:spPr/>
        <p:txBody>
          <a:bodyPr/>
          <a:lstStyle/>
          <a:p>
            <a:r>
              <a:rPr lang="en-US" smtClean="0">
                <a:solidFill>
                  <a:prstClr val="black"/>
                </a:solidFill>
              </a:rPr>
              <a:t>© 2007 Microsoft Corporation. All rights reserved. Microsoft, Windows, Windows Vista and other product names are or may be registered trademarks and/or trademarks in the U.S. and/or other countries.</a:t>
            </a:r>
          </a:p>
          <a:p>
            <a:r>
              <a:rPr lang="en-US"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prstClr val="black"/>
                </a:solidFill>
              </a:rPr>
            </a:br>
            <a:r>
              <a:rPr lang="en-US" smtClean="0">
                <a:solidFill>
                  <a:prstClr val="black"/>
                </a:solidFill>
              </a:rPr>
              <a:t>MICROSOFT MAKES NO WARRANTIES, EXPRESS, IMPLIED OR STATUTORY, AS TO THE INFORMATION IN THIS PRESENTATION.</a:t>
            </a:r>
          </a:p>
          <a:p>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40</a:t>
            </a:fld>
            <a:endParaRPr lang="en-US" dirty="0">
              <a:solidFill>
                <a:prstClr val="black"/>
              </a:solidFill>
            </a:endParaRPr>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9/1/2011 2:47 PM</a:t>
            </a:fld>
            <a:endParaRPr lang="en-US">
              <a:solidFill>
                <a:prstClr val="black"/>
              </a:solidFill>
            </a:endParaRPr>
          </a:p>
        </p:txBody>
      </p:sp>
      <p:sp>
        <p:nvSpPr>
          <p:cNvPr id="6" name="Footer Placeholder 5"/>
          <p:cNvSpPr>
            <a:spLocks noGrp="1"/>
          </p:cNvSpPr>
          <p:nvPr>
            <p:ph type="ftr" sz="quarter" idx="12"/>
          </p:nvPr>
        </p:nvSpPr>
        <p:spPr/>
        <p:txBody>
          <a:bodyPr/>
          <a:lstStyle/>
          <a:p>
            <a:r>
              <a:rPr lang="en-US" smtClean="0">
                <a:solidFill>
                  <a:prstClr val="black"/>
                </a:solidFill>
              </a:rPr>
              <a:t>© 2007 Microsoft Corporation. All rights reserved. Microsoft, Windows, Windows Vista and other product names are or may be registered trademarks and/or trademarks in the U.S. and/or other countries.</a:t>
            </a:r>
          </a:p>
          <a:p>
            <a:r>
              <a:rPr lang="en-US"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prstClr val="black"/>
                </a:solidFill>
              </a:rPr>
            </a:br>
            <a:r>
              <a:rPr lang="en-US" smtClean="0">
                <a:solidFill>
                  <a:prstClr val="black"/>
                </a:solidFill>
              </a:rPr>
              <a:t>MICROSOFT MAKES NO WARRANTIES, EXPRESS, IMPLIED OR STATUTORY, AS TO THE INFORMATION IN THIS PRESENTATION.</a:t>
            </a:r>
          </a:p>
          <a:p>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41</a:t>
            </a:fld>
            <a:endParaRPr lang="en-US" dirty="0">
              <a:solidFill>
                <a:prstClr val="black"/>
              </a:solidFill>
            </a:endParaRPr>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9/1/2011 2:47 PM</a:t>
            </a:fld>
            <a:endParaRPr lang="en-US">
              <a:solidFill>
                <a:prstClr val="black"/>
              </a:solidFill>
            </a:endParaRPr>
          </a:p>
        </p:txBody>
      </p:sp>
      <p:sp>
        <p:nvSpPr>
          <p:cNvPr id="6" name="Footer Placeholder 5"/>
          <p:cNvSpPr>
            <a:spLocks noGrp="1"/>
          </p:cNvSpPr>
          <p:nvPr>
            <p:ph type="ftr" sz="quarter" idx="12"/>
          </p:nvPr>
        </p:nvSpPr>
        <p:spPr/>
        <p:txBody>
          <a:bodyPr/>
          <a:lstStyle/>
          <a:p>
            <a:r>
              <a:rPr lang="en-US" smtClean="0">
                <a:solidFill>
                  <a:prstClr val="black"/>
                </a:solidFill>
              </a:rPr>
              <a:t>© 2007 Microsoft Corporation. All rights reserved. Microsoft, Windows, Windows Vista and other product names are or may be registered trademarks and/or trademarks in the U.S. and/or other countries.</a:t>
            </a:r>
          </a:p>
          <a:p>
            <a:r>
              <a:rPr lang="en-US"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prstClr val="black"/>
                </a:solidFill>
              </a:rPr>
            </a:br>
            <a:r>
              <a:rPr lang="en-US" smtClean="0">
                <a:solidFill>
                  <a:prstClr val="black"/>
                </a:solidFill>
              </a:rPr>
              <a:t>MICROSOFT MAKES NO WARRANTIES, EXPRESS, IMPLIED OR STATUTORY, AS TO THE INFORMATION IN THIS PRESENTATION.</a:t>
            </a:r>
          </a:p>
          <a:p>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42</a:t>
            </a:fld>
            <a:endParaRPr lang="en-US" dirty="0">
              <a:solidFill>
                <a:prstClr val="black"/>
              </a:solidFill>
            </a:endParaRPr>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9/1/2011 2:47 PM</a:t>
            </a:fld>
            <a:endParaRPr lang="en-US">
              <a:solidFill>
                <a:prstClr val="black"/>
              </a:solidFill>
            </a:endParaRPr>
          </a:p>
        </p:txBody>
      </p:sp>
      <p:sp>
        <p:nvSpPr>
          <p:cNvPr id="6" name="Footer Placeholder 5"/>
          <p:cNvSpPr>
            <a:spLocks noGrp="1"/>
          </p:cNvSpPr>
          <p:nvPr>
            <p:ph type="ftr" sz="quarter" idx="12"/>
          </p:nvPr>
        </p:nvSpPr>
        <p:spPr/>
        <p:txBody>
          <a:bodyPr/>
          <a:lstStyle/>
          <a:p>
            <a:r>
              <a:rPr lang="en-US" smtClean="0">
                <a:solidFill>
                  <a:prstClr val="black"/>
                </a:solidFill>
              </a:rPr>
              <a:t>© 2007 Microsoft Corporation. All rights reserved. Microsoft, Windows, Windows Vista and other product names are or may be registered trademarks and/or trademarks in the U.S. and/or other countries.</a:t>
            </a:r>
          </a:p>
          <a:p>
            <a:r>
              <a:rPr lang="en-US"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prstClr val="black"/>
                </a:solidFill>
              </a:rPr>
            </a:br>
            <a:r>
              <a:rPr lang="en-US" smtClean="0">
                <a:solidFill>
                  <a:prstClr val="black"/>
                </a:solidFill>
              </a:rPr>
              <a:t>MICROSOFT MAKES NO WARRANTIES, EXPRESS, IMPLIED OR STATUTORY, AS TO THE INFORMATION IN THIS PRESENTATION.</a:t>
            </a:r>
          </a:p>
          <a:p>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43</a:t>
            </a:fld>
            <a:endParaRPr lang="en-US" dirty="0">
              <a:solidFill>
                <a:prstClr val="black"/>
              </a:solidFill>
            </a:endParaRPr>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9/1/2011 2:47 PM</a:t>
            </a:fld>
            <a:endParaRPr lang="en-US">
              <a:solidFill>
                <a:prstClr val="black"/>
              </a:solidFill>
            </a:endParaRPr>
          </a:p>
        </p:txBody>
      </p:sp>
      <p:sp>
        <p:nvSpPr>
          <p:cNvPr id="6" name="Footer Placeholder 5"/>
          <p:cNvSpPr>
            <a:spLocks noGrp="1"/>
          </p:cNvSpPr>
          <p:nvPr>
            <p:ph type="ftr" sz="quarter" idx="12"/>
          </p:nvPr>
        </p:nvSpPr>
        <p:spPr/>
        <p:txBody>
          <a:bodyPr/>
          <a:lstStyle/>
          <a:p>
            <a:r>
              <a:rPr lang="en-US" smtClean="0">
                <a:solidFill>
                  <a:prstClr val="black"/>
                </a:solidFill>
              </a:rPr>
              <a:t>© 2007 Microsoft Corporation. All rights reserved. Microsoft, Windows, Windows Vista and other product names are or may be registered trademarks and/or trademarks in the U.S. and/or other countries.</a:t>
            </a:r>
          </a:p>
          <a:p>
            <a:r>
              <a:rPr lang="en-US"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prstClr val="black"/>
                </a:solidFill>
              </a:rPr>
            </a:br>
            <a:r>
              <a:rPr lang="en-US" smtClean="0">
                <a:solidFill>
                  <a:prstClr val="black"/>
                </a:solidFill>
              </a:rPr>
              <a:t>MICROSOFT MAKES NO WARRANTIES, EXPRESS, IMPLIED OR STATUTORY, AS TO THE INFORMATION IN THIS PRESENTATION.</a:t>
            </a:r>
          </a:p>
          <a:p>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44</a:t>
            </a:fld>
            <a:endParaRPr lang="en-US" dirty="0">
              <a:solidFill>
                <a:prstClr val="black"/>
              </a:solidFill>
            </a:endParaRPr>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9/1/2011 2:47 PM</a:t>
            </a:fld>
            <a:endParaRPr lang="en-US">
              <a:solidFill>
                <a:prstClr val="black"/>
              </a:solidFill>
            </a:endParaRPr>
          </a:p>
        </p:txBody>
      </p:sp>
      <p:sp>
        <p:nvSpPr>
          <p:cNvPr id="6" name="Footer Placeholder 5"/>
          <p:cNvSpPr>
            <a:spLocks noGrp="1"/>
          </p:cNvSpPr>
          <p:nvPr>
            <p:ph type="ftr" sz="quarter" idx="12"/>
          </p:nvPr>
        </p:nvSpPr>
        <p:spPr/>
        <p:txBody>
          <a:bodyPr/>
          <a:lstStyle/>
          <a:p>
            <a:r>
              <a:rPr lang="en-US" smtClean="0">
                <a:solidFill>
                  <a:prstClr val="black"/>
                </a:solidFill>
              </a:rPr>
              <a:t>© 2007 Microsoft Corporation. All rights reserved. Microsoft, Windows, Windows Vista and other product names are or may be registered trademarks and/or trademarks in the U.S. and/or other countries.</a:t>
            </a:r>
          </a:p>
          <a:p>
            <a:r>
              <a:rPr lang="en-US"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prstClr val="black"/>
                </a:solidFill>
              </a:rPr>
            </a:br>
            <a:r>
              <a:rPr lang="en-US" smtClean="0">
                <a:solidFill>
                  <a:prstClr val="black"/>
                </a:solidFill>
              </a:rPr>
              <a:t>MICROSOFT MAKES NO WARRANTIES, EXPRESS, IMPLIED OR STATUTORY, AS TO THE INFORMATION IN THIS PRESENTATION.</a:t>
            </a:r>
          </a:p>
          <a:p>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45</a:t>
            </a:fld>
            <a:endParaRPr lang="en-US" dirty="0">
              <a:solidFill>
                <a:prstClr val="black"/>
              </a:solidFill>
            </a:endParaRPr>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9/1/2011 2:47 PM</a:t>
            </a:fld>
            <a:endParaRPr lang="en-US">
              <a:solidFill>
                <a:prstClr val="black"/>
              </a:solidFill>
            </a:endParaRPr>
          </a:p>
        </p:txBody>
      </p:sp>
      <p:sp>
        <p:nvSpPr>
          <p:cNvPr id="6" name="Footer Placeholder 5"/>
          <p:cNvSpPr>
            <a:spLocks noGrp="1"/>
          </p:cNvSpPr>
          <p:nvPr>
            <p:ph type="ftr" sz="quarter" idx="12"/>
          </p:nvPr>
        </p:nvSpPr>
        <p:spPr/>
        <p:txBody>
          <a:bodyPr/>
          <a:lstStyle/>
          <a:p>
            <a:r>
              <a:rPr lang="en-US" smtClean="0">
                <a:solidFill>
                  <a:prstClr val="black"/>
                </a:solidFill>
              </a:rPr>
              <a:t>© 2007 Microsoft Corporation. All rights reserved. Microsoft, Windows, Windows Vista and other product names are or may be registered trademarks and/or trademarks in the U.S. and/or other countries.</a:t>
            </a:r>
          </a:p>
          <a:p>
            <a:r>
              <a:rPr lang="en-US"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prstClr val="black"/>
                </a:solidFill>
              </a:rPr>
            </a:br>
            <a:r>
              <a:rPr lang="en-US" smtClean="0">
                <a:solidFill>
                  <a:prstClr val="black"/>
                </a:solidFill>
              </a:rPr>
              <a:t>MICROSOFT MAKES NO WARRANTIES, EXPRESS, IMPLIED OR STATUTORY, AS TO THE INFORMATION IN THIS PRESENTATION.</a:t>
            </a:r>
          </a:p>
          <a:p>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46</a:t>
            </a:fld>
            <a:endParaRPr lang="en-US" dirty="0">
              <a:solidFill>
                <a:prstClr val="black"/>
              </a:solidFill>
            </a:endParaRPr>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49</a:t>
            </a:fld>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027FA0-161A-4D90-B4B5-8F1D79B3BE99}" type="slidenum">
              <a:rPr lang="en-US" smtClean="0"/>
              <a:t>50</a:t>
            </a:fld>
            <a:endParaRPr lang="en-US"/>
          </a:p>
        </p:txBody>
      </p:sp>
    </p:spTree>
    <p:extLst>
      <p:ext uri="{BB962C8B-B14F-4D97-AF65-F5344CB8AC3E}">
        <p14:creationId xmlns:p14="http://schemas.microsoft.com/office/powerpoint/2010/main" val="15816917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9/1/2011 2:47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9</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51</a:t>
            </a:fld>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54</a:t>
            </a:fld>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57</a:t>
            </a:fld>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smtClean="0"/>
          </a:p>
        </p:txBody>
      </p:sp>
      <p:sp>
        <p:nvSpPr>
          <p:cNvPr id="4" name="Slide Number Placeholder 3"/>
          <p:cNvSpPr>
            <a:spLocks noGrp="1"/>
          </p:cNvSpPr>
          <p:nvPr>
            <p:ph type="sldNum" sz="quarter" idx="10"/>
          </p:nvPr>
        </p:nvSpPr>
        <p:spPr/>
        <p:txBody>
          <a:bodyPr/>
          <a:lstStyle/>
          <a:p>
            <a:fld id="{8B263312-38AA-4E1E-B2B5-0F8F122B24FE}" type="slidenum">
              <a:rPr lang="en-US" smtClean="0"/>
              <a:pPr/>
              <a:t>58</a:t>
            </a:fld>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59</a:t>
            </a:fld>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bwMode="auto">
          <a:noFill/>
          <a:ln>
            <a:solidFill>
              <a:srgbClr val="000000"/>
            </a:solidFill>
            <a:miter lim="800000"/>
            <a:headEnd/>
            <a:tailEnd/>
          </a:ln>
        </p:spPr>
      </p:sp>
      <p:sp>
        <p:nvSpPr>
          <p:cNvPr id="2560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a:p>
        </p:txBody>
      </p:sp>
      <p:sp>
        <p:nvSpPr>
          <p:cNvPr id="25604" name="Slide Number Placeholder 3"/>
          <p:cNvSpPr>
            <a:spLocks noGrp="1"/>
          </p:cNvSpPr>
          <p:nvPr>
            <p:ph type="sldNum" sz="quarter" idx="5"/>
          </p:nvPr>
        </p:nvSpPr>
        <p:spPr bwMode="auto">
          <a:noFill/>
          <a:ln>
            <a:miter lim="800000"/>
            <a:headEnd/>
            <a:tailEnd/>
          </a:ln>
        </p:spPr>
        <p:txBody>
          <a:bodyPr/>
          <a:lstStyle/>
          <a:p>
            <a:fld id="{F9B159EC-BD92-4F37-8E91-99FE3FCC1019}" type="slidenum">
              <a:rPr lang="en-US"/>
              <a:pPr/>
              <a:t>63</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E34112BF-CC53-4BD3-B71B-638534610DBF}" type="slidenum">
              <a:rPr lang="en-US" smtClean="0">
                <a:solidFill>
                  <a:prstClr val="black"/>
                </a:solidFill>
              </a:rPr>
              <a:pPr>
                <a:defRPr/>
              </a:pPr>
              <a:t>67</a:t>
            </a:fld>
            <a:endParaRPr lang="en-US">
              <a:solidFill>
                <a:prstClr val="black"/>
              </a:solidFil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9/1/2011 2:47 PM</a:t>
            </a:fld>
            <a:endParaRPr lang="en-US">
              <a:solidFill>
                <a:prstClr val="black"/>
              </a:solidFill>
            </a:endParaRPr>
          </a:p>
        </p:txBody>
      </p:sp>
      <p:sp>
        <p:nvSpPr>
          <p:cNvPr id="6" name="Footer Placeholder 5"/>
          <p:cNvSpPr>
            <a:spLocks noGrp="1"/>
          </p:cNvSpPr>
          <p:nvPr>
            <p:ph type="ftr" sz="quarter" idx="12"/>
          </p:nvPr>
        </p:nvSpPr>
        <p:spPr/>
        <p:txBody>
          <a:bodyPr/>
          <a:lstStyle/>
          <a:p>
            <a:r>
              <a:rPr lang="en-US" smtClean="0">
                <a:solidFill>
                  <a:prstClr val="black"/>
                </a:solidFill>
              </a:rPr>
              <a:t>© 2007 Microsoft Corporation. All rights reserved. Microsoft, Windows, Windows Vista and other product names are or may be registered trademarks and/or trademarks in the U.S. and/or other countries.</a:t>
            </a:r>
          </a:p>
          <a:p>
            <a:r>
              <a:rPr lang="en-US"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prstClr val="black"/>
                </a:solidFill>
              </a:rPr>
            </a:br>
            <a:r>
              <a:rPr lang="en-US" smtClean="0">
                <a:solidFill>
                  <a:prstClr val="black"/>
                </a:solidFill>
              </a:rPr>
              <a:t>MICROSOFT MAKES NO WARRANTIES, EXPRESS, IMPLIED OR STATUTORY, AS TO THE INFORMATION IN THIS PRESENTATION.</a:t>
            </a:r>
          </a:p>
          <a:p>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68</a:t>
            </a:fld>
            <a:endParaRPr lang="en-US" dirty="0">
              <a:solidFill>
                <a:prstClr val="black"/>
              </a:solidFill>
            </a:endParaRPr>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9/1/2011 2:47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10</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9/1/2011 2:47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11</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pPr>
              <a:defRPr/>
            </a:pPr>
            <a:fld id="{053E1955-609B-4958-A649-77D2558EB216}" type="datetime8">
              <a:rPr lang="en-US" smtClean="0"/>
              <a:pPr>
                <a:defRPr/>
              </a:pPr>
              <a:t>9/1/2011 2:47 PM</a:t>
            </a:fld>
            <a:endParaRPr lang="en-US"/>
          </a:p>
        </p:txBody>
      </p:sp>
      <p:sp>
        <p:nvSpPr>
          <p:cNvPr id="5" name="Footer Placeholder 4"/>
          <p:cNvSpPr>
            <a:spLocks noGrp="1"/>
          </p:cNvSpPr>
          <p:nvPr>
            <p:ph type="ftr" sz="quarter" idx="11"/>
          </p:nvPr>
        </p:nvSpPr>
        <p:spPr/>
        <p:txBody>
          <a:bodyPr/>
          <a:lstStyle/>
          <a:p>
            <a:pPr>
              <a:defRPr/>
            </a:pPr>
            <a:r>
              <a:rPr lang="en-US" smtClean="0"/>
              <a:t>©2005 Microsoft Corporation. All rights reserved.</a:t>
            </a:r>
          </a:p>
          <a:p>
            <a:pPr>
              <a:defRPr/>
            </a:pPr>
            <a:r>
              <a:rPr lang="en-US" smtClean="0"/>
              <a:t>This presentation is for informational purposes only. Microsoft makes no warranties, express or implied, in this summary.</a:t>
            </a:r>
            <a:endParaRPr lang="en-US"/>
          </a:p>
        </p:txBody>
      </p:sp>
      <p:sp>
        <p:nvSpPr>
          <p:cNvPr id="6" name="Slide Number Placeholder 5"/>
          <p:cNvSpPr>
            <a:spLocks noGrp="1"/>
          </p:cNvSpPr>
          <p:nvPr>
            <p:ph type="sldNum" sz="quarter" idx="12"/>
          </p:nvPr>
        </p:nvSpPr>
        <p:spPr/>
        <p:txBody>
          <a:bodyPr/>
          <a:lstStyle/>
          <a:p>
            <a:pPr>
              <a:defRPr/>
            </a:pPr>
            <a:fld id="{FCB50F75-B361-452A-82F7-63A0509DBFA0}" type="slidenum">
              <a:rPr lang="en-US" smtClean="0"/>
              <a:pPr>
                <a:defRPr/>
              </a:pPr>
              <a:t>19</a:t>
            </a:fld>
            <a:endParaRPr lang="en-US"/>
          </a:p>
        </p:txBody>
      </p:sp>
    </p:spTree>
    <p:extLst>
      <p:ext uri="{BB962C8B-B14F-4D97-AF65-F5344CB8AC3E}">
        <p14:creationId xmlns:p14="http://schemas.microsoft.com/office/powerpoint/2010/main" val="20313317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endParaRPr lang="he-IL" dirty="0"/>
          </a:p>
        </p:txBody>
      </p:sp>
      <p:sp>
        <p:nvSpPr>
          <p:cNvPr id="4" name="Slide Number Placeholder 3"/>
          <p:cNvSpPr>
            <a:spLocks noGrp="1"/>
          </p:cNvSpPr>
          <p:nvPr>
            <p:ph type="sldNum" sz="quarter" idx="10"/>
          </p:nvPr>
        </p:nvSpPr>
        <p:spPr/>
        <p:txBody>
          <a:bodyPr/>
          <a:lstStyle/>
          <a:p>
            <a:pPr>
              <a:defRPr/>
            </a:pPr>
            <a:fld id="{CF8A60B7-F791-4FD1-9991-C85B7BEF8AB9}" type="slidenum">
              <a:rPr lang="he-IL" smtClean="0"/>
              <a:pPr>
                <a:defRPr/>
              </a:pPr>
              <a:t>27</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9/1/2011 2:47 PM</a:t>
            </a:fld>
            <a:endParaRPr lang="en-US">
              <a:solidFill>
                <a:prstClr val="black"/>
              </a:solidFill>
            </a:endParaRPr>
          </a:p>
        </p:txBody>
      </p:sp>
      <p:sp>
        <p:nvSpPr>
          <p:cNvPr id="6" name="Footer Placeholder 5"/>
          <p:cNvSpPr>
            <a:spLocks noGrp="1"/>
          </p:cNvSpPr>
          <p:nvPr>
            <p:ph type="ftr" sz="quarter" idx="12"/>
          </p:nvPr>
        </p:nvSpPr>
        <p:spPr/>
        <p:txBody>
          <a:bodyPr/>
          <a:lstStyle/>
          <a:p>
            <a:r>
              <a:rPr lang="en-US" smtClean="0">
                <a:solidFill>
                  <a:prstClr val="black"/>
                </a:solidFill>
              </a:rPr>
              <a:t>© 2007 Microsoft Corporation. All rights reserved. Microsoft, Windows, Windows Vista and other product names are or may be registered trademarks and/or trademarks in the U.S. and/or other countries.</a:t>
            </a:r>
          </a:p>
          <a:p>
            <a:r>
              <a:rPr lang="en-US"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prstClr val="black"/>
                </a:solidFill>
              </a:rPr>
            </a:br>
            <a:r>
              <a:rPr lang="en-US" smtClean="0">
                <a:solidFill>
                  <a:prstClr val="black"/>
                </a:solidFill>
              </a:rPr>
              <a:t>MICROSOFT MAKES NO WARRANTIES, EXPRESS, IMPLIED OR STATUTORY, AS TO THE INFORMATION IN THIS PRESENTATION.</a:t>
            </a:r>
          </a:p>
          <a:p>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36</a:t>
            </a:fld>
            <a:endParaRPr lang="en-US" dirty="0">
              <a:solidFill>
                <a:prstClr val="black"/>
              </a:solidFill>
            </a:endParaRPr>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9/1/2011 2:47 PM</a:t>
            </a:fld>
            <a:endParaRPr lang="en-US">
              <a:solidFill>
                <a:prstClr val="black"/>
              </a:solidFill>
            </a:endParaRPr>
          </a:p>
        </p:txBody>
      </p:sp>
      <p:sp>
        <p:nvSpPr>
          <p:cNvPr id="6" name="Footer Placeholder 5"/>
          <p:cNvSpPr>
            <a:spLocks noGrp="1"/>
          </p:cNvSpPr>
          <p:nvPr>
            <p:ph type="ftr" sz="quarter" idx="12"/>
          </p:nvPr>
        </p:nvSpPr>
        <p:spPr/>
        <p:txBody>
          <a:bodyPr/>
          <a:lstStyle/>
          <a:p>
            <a:r>
              <a:rPr lang="en-US" smtClean="0">
                <a:solidFill>
                  <a:prstClr val="black"/>
                </a:solidFill>
              </a:rPr>
              <a:t>© 2007 Microsoft Corporation. All rights reserved. Microsoft, Windows, Windows Vista and other product names are or may be registered trademarks and/or trademarks in the U.S. and/or other countries.</a:t>
            </a:r>
          </a:p>
          <a:p>
            <a:r>
              <a:rPr lang="en-US"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prstClr val="black"/>
                </a:solidFill>
              </a:rPr>
            </a:br>
            <a:r>
              <a:rPr lang="en-US" smtClean="0">
                <a:solidFill>
                  <a:prstClr val="black"/>
                </a:solidFill>
              </a:rPr>
              <a:t>MICROSOFT MAKES NO WARRANTIES, EXPRESS, IMPLIED OR STATUTORY, AS TO THE INFORMATION IN THIS PRESENTATION.</a:t>
            </a:r>
          </a:p>
          <a:p>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37</a:t>
            </a:fld>
            <a:endParaRPr lang="en-US" dirty="0">
              <a:solidFill>
                <a:prstClr val="black"/>
              </a:solidFill>
            </a:endParaRPr>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9/1/2011 2:47 PM</a:t>
            </a:fld>
            <a:endParaRPr lang="en-US">
              <a:solidFill>
                <a:prstClr val="black"/>
              </a:solidFill>
            </a:endParaRPr>
          </a:p>
        </p:txBody>
      </p:sp>
      <p:sp>
        <p:nvSpPr>
          <p:cNvPr id="6" name="Footer Placeholder 5"/>
          <p:cNvSpPr>
            <a:spLocks noGrp="1"/>
          </p:cNvSpPr>
          <p:nvPr>
            <p:ph type="ftr" sz="quarter" idx="12"/>
          </p:nvPr>
        </p:nvSpPr>
        <p:spPr/>
        <p:txBody>
          <a:bodyPr/>
          <a:lstStyle/>
          <a:p>
            <a:r>
              <a:rPr lang="en-US" smtClean="0">
                <a:solidFill>
                  <a:prstClr val="black"/>
                </a:solidFill>
              </a:rPr>
              <a:t>© 2007 Microsoft Corporation. All rights reserved. Microsoft, Windows, Windows Vista and other product names are or may be registered trademarks and/or trademarks in the U.S. and/or other countries.</a:t>
            </a:r>
          </a:p>
          <a:p>
            <a:r>
              <a:rPr lang="en-US"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prstClr val="black"/>
                </a:solidFill>
              </a:rPr>
            </a:br>
            <a:r>
              <a:rPr lang="en-US" smtClean="0">
                <a:solidFill>
                  <a:prstClr val="black"/>
                </a:solidFill>
              </a:rPr>
              <a:t>MICROSOFT MAKES NO WARRANTIES, EXPRESS, IMPLIED OR STATUTORY, AS TO THE INFORMATION IN THIS PRESENTATION.</a:t>
            </a:r>
          </a:p>
          <a:p>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38</a:t>
            </a:fld>
            <a:endParaRPr lang="en-US" dirty="0">
              <a:solidFill>
                <a:prstClr val="black"/>
              </a:solidFill>
            </a:endParaRPr>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098" name="Picture 2" descr="O:\Wunderman\CLIENTS\Microsoft\_SMIC_FY11\SMIC1062 TechEd 2011\Creative\Digital\2_concept\powerpoint\teched11_powerpoint_page1.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
        <p:nvSpPr>
          <p:cNvPr id="2" name="Title 1"/>
          <p:cNvSpPr>
            <a:spLocks noGrp="1"/>
          </p:cNvSpPr>
          <p:nvPr>
            <p:ph type="ctrTitle"/>
          </p:nvPr>
        </p:nvSpPr>
        <p:spPr>
          <a:xfrm>
            <a:off x="683568" y="2348881"/>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A41769C1-C44B-4111-B818-7C3DFAA6F123}" type="datetime1">
              <a:rPr lang="en-AU" smtClean="0"/>
              <a:t>1/09/2011</a:t>
            </a:fld>
            <a:endParaRPr lang="en-AU"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p>
            <a:fld id="{2721943D-A7F9-4474-AC48-B5E8E9B2DDB3}" type="slidenum">
              <a:rPr lang="en-AU" smtClean="0"/>
              <a:pPr/>
              <a:t>‹#›</a:t>
            </a:fld>
            <a:endParaRPr lang="en-AU"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9"/>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dirty="0"/>
          </a:p>
        </p:txBody>
      </p:sp>
      <p:sp>
        <p:nvSpPr>
          <p:cNvPr id="4" name="Text Placeholder 3"/>
          <p:cNvSpPr>
            <a:spLocks noGrp="1"/>
          </p:cNvSpPr>
          <p:nvPr>
            <p:ph type="body" sz="half" idx="2"/>
          </p:nvPr>
        </p:nvSpPr>
        <p:spPr>
          <a:xfrm>
            <a:off x="1792288" y="5367338"/>
            <a:ext cx="54864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0B4B5A0-1906-4542-BC83-16D10A91ABE1}" type="datetime1">
              <a:rPr lang="en-AU" smtClean="0"/>
              <a:t>1/09/2011</a:t>
            </a:fld>
            <a:endParaRPr lang="en-AU" dirty="0"/>
          </a:p>
        </p:txBody>
      </p:sp>
      <p:sp>
        <p:nvSpPr>
          <p:cNvPr id="6" name="Footer Placeholder 5"/>
          <p:cNvSpPr>
            <a:spLocks noGrp="1"/>
          </p:cNvSpPr>
          <p:nvPr>
            <p:ph type="ftr" sz="quarter" idx="11"/>
          </p:nvPr>
        </p:nvSpPr>
        <p:spPr/>
        <p:txBody>
          <a:bodyPr/>
          <a:lstStyle/>
          <a:p>
            <a:r>
              <a:rPr lang="en-AU" smtClean="0"/>
              <a:t>(c) 2011 Microsoft. All rights reserved.</a:t>
            </a:r>
            <a:endParaRPr lang="en-AU" dirty="0"/>
          </a:p>
        </p:txBody>
      </p:sp>
      <p:sp>
        <p:nvSpPr>
          <p:cNvPr id="7" name="Slide Number Placeholder 6"/>
          <p:cNvSpPr>
            <a:spLocks noGrp="1"/>
          </p:cNvSpPr>
          <p:nvPr>
            <p:ph type="sldNum" sz="quarter" idx="12"/>
          </p:nvPr>
        </p:nvSpPr>
        <p:spPr/>
        <p:txBody>
          <a:bodyPr/>
          <a:lstStyle/>
          <a:p>
            <a:fld id="{2721943D-A7F9-4474-AC48-B5E8E9B2DDB3}" type="slidenum">
              <a:rPr lang="en-AU" smtClean="0"/>
              <a:pPr/>
              <a:t>‹#›</a:t>
            </a:fld>
            <a:endParaRPr lang="en-AU" dirty="0"/>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90"/>
            <a:ext cx="1475656" cy="671279"/>
          </a:xfrm>
          <a:prstGeom prst="rect">
            <a:avLst/>
          </a:prstGeom>
          <a:noFill/>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E4451492-C1FE-4A82-A1FB-7BD5AD2C295C}" type="datetime1">
              <a:rPr lang="en-AU" smtClean="0"/>
              <a:t>1/09/2011</a:t>
            </a:fld>
            <a:endParaRPr lang="en-AU"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p>
            <a:fld id="{2721943D-A7F9-4474-AC48-B5E8E9B2DDB3}" type="slidenum">
              <a:rPr lang="en-AU" smtClean="0"/>
              <a:pPr/>
              <a:t>‹#›</a:t>
            </a:fld>
            <a:endParaRPr lang="en-AU" dirty="0"/>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90"/>
            <a:ext cx="1475656" cy="671279"/>
          </a:xfrm>
          <a:prstGeom prst="rect">
            <a:avLst/>
          </a:prstGeom>
          <a:noFill/>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9"/>
            <a:ext cx="6019800" cy="5851525"/>
          </a:xfrm>
        </p:spPr>
        <p:txBody>
          <a:bodyPr vert="eaVer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391866D6-AF08-492B-9311-8437E0D459A8}" type="datetime1">
              <a:rPr lang="en-AU" smtClean="0"/>
              <a:t>1/09/2011</a:t>
            </a:fld>
            <a:endParaRPr lang="en-AU"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p>
            <a:fld id="{2721943D-A7F9-4474-AC48-B5E8E9B2DDB3}" type="slidenum">
              <a:rPr lang="en-AU" smtClean="0"/>
              <a:pPr/>
              <a:t>‹#›</a:t>
            </a:fld>
            <a:endParaRPr lang="en-AU" dirty="0"/>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rot="5400000">
            <a:off x="281379" y="662837"/>
            <a:ext cx="1475656" cy="671279"/>
          </a:xfrm>
          <a:prstGeom prst="rect">
            <a:avLst/>
          </a:prstGeom>
          <a:noFill/>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3074" name="Picture 2" descr="O:\Wunderman\CLIENTS\Microsoft\_SMIC_FY11\SMIC1062 TechEd 2011\Creative\Digital\2_concept\powerpoint\teched11_powerpoint_page0.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 Placeholder 6"/>
          <p:cNvSpPr>
            <a:spLocks noGrp="1"/>
          </p:cNvSpPr>
          <p:nvPr>
            <p:ph type="body" sz="quarter" idx="10" hasCustomPrompt="1"/>
          </p:nvPr>
        </p:nvSpPr>
        <p:spPr>
          <a:xfrm>
            <a:off x="799117" y="4876800"/>
            <a:ext cx="7683914"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
        <p:nvSpPr>
          <p:cNvPr id="5" name="Title 1"/>
          <p:cNvSpPr>
            <a:spLocks noGrp="1"/>
          </p:cNvSpPr>
          <p:nvPr>
            <p:ph type="ctrTitle"/>
          </p:nvPr>
        </p:nvSpPr>
        <p:spPr>
          <a:xfrm>
            <a:off x="627623" y="2431024"/>
            <a:ext cx="6994362"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6" name="Subtitle 2"/>
          <p:cNvSpPr>
            <a:spLocks noGrp="1"/>
          </p:cNvSpPr>
          <p:nvPr>
            <p:ph type="subTitle" idx="1"/>
          </p:nvPr>
        </p:nvSpPr>
        <p:spPr>
          <a:xfrm>
            <a:off x="627623" y="4191001"/>
            <a:ext cx="6994363"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32994892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9436" y="1447800"/>
            <a:ext cx="8363938" cy="196430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352431260"/>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098" name="Picture 2" descr="O:\Wunderman\CLIENTS\Microsoft\_SMIC_FY11\SMIC1062 TechEd 2011\Creative\Digital\2_concept\powerpoint\teched11_powerpoint_page1.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
        <p:nvSpPr>
          <p:cNvPr id="2" name="Title 1"/>
          <p:cNvSpPr>
            <a:spLocks noGrp="1"/>
          </p:cNvSpPr>
          <p:nvPr>
            <p:ph type="ctrTitle"/>
          </p:nvPr>
        </p:nvSpPr>
        <p:spPr>
          <a:xfrm>
            <a:off x="683568" y="2348880"/>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A41769C1-C44B-4111-B818-7C3DFAA6F123}"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spTree>
    <p:extLst>
      <p:ext uri="{BB962C8B-B14F-4D97-AF65-F5344CB8AC3E}">
        <p14:creationId xmlns:p14="http://schemas.microsoft.com/office/powerpoint/2010/main" val="311260038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0C7B273F-C4BF-4147-B9F5-29804690D322}"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343794626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0C7B273F-C4BF-4147-B9F5-29804690D322}"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4" descr="O:\Wunderman\CLIENTS\Microsoft\_SMIC_FY11\SMIC1062 TechEd 2011\Creative\Digital\2_concept\powerpoint\teched11_powerpoint_page2.jpg"/>
          <p:cNvPicPr>
            <a:picLocks noChangeAspect="1" noChangeArrowheads="1"/>
          </p:cNvPicPr>
          <p:nvPr userDrawn="1"/>
        </p:nvPicPr>
        <p:blipFill rotWithShape="1">
          <a:blip r:embed="rId2" cstate="email"/>
          <a:srcRect l="71250" t="7222" r="5833" b="65833"/>
          <a:stretch/>
        </p:blipFill>
        <p:spPr bwMode="auto">
          <a:xfrm>
            <a:off x="6515100" y="1619250"/>
            <a:ext cx="2095500" cy="1847850"/>
          </a:xfrm>
          <a:prstGeom prst="rect">
            <a:avLst/>
          </a:prstGeom>
          <a:noFill/>
        </p:spPr>
      </p:pic>
    </p:spTree>
    <p:extLst>
      <p:ext uri="{BB962C8B-B14F-4D97-AF65-F5344CB8AC3E}">
        <p14:creationId xmlns:p14="http://schemas.microsoft.com/office/powerpoint/2010/main" val="187500057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3_Title and Content">
    <p:spTree>
      <p:nvGrpSpPr>
        <p:cNvPr id="1" name=""/>
        <p:cNvGrpSpPr/>
        <p:nvPr/>
      </p:nvGrpSpPr>
      <p:grpSpPr>
        <a:xfrm>
          <a:off x="0" y="0"/>
          <a:ext cx="0" cy="0"/>
          <a:chOff x="0" y="0"/>
          <a:chExt cx="0" cy="0"/>
        </a:xfrm>
      </p:grpSpPr>
      <p:pic>
        <p:nvPicPr>
          <p:cNvPr id="9" name="Picture 4" descr="O:\Wunderman\CLIENTS\Microsoft\_SMIC_FY11\SMIC1062 TechEd 2011\Creative\Digital\2_concept\powerpoint\teched11_powerpoint_page2.jpg"/>
          <p:cNvPicPr>
            <a:picLocks noChangeAspect="1" noChangeArrowheads="1"/>
          </p:cNvPicPr>
          <p:nvPr userDrawn="1"/>
        </p:nvPicPr>
        <p:blipFill rotWithShape="1">
          <a:blip r:embed="rId2" cstate="email"/>
          <a:srcRect r="70625" b="72361"/>
          <a:stretch/>
        </p:blipFill>
        <p:spPr bwMode="auto">
          <a:xfrm>
            <a:off x="6432476" y="-12923"/>
            <a:ext cx="2686050" cy="1895475"/>
          </a:xfrm>
          <a:prstGeom prst="rect">
            <a:avLst/>
          </a:prstGeom>
          <a:noFill/>
          <a:effectLst>
            <a:softEdge rad="127000"/>
          </a:effectLst>
        </p:spPr>
      </p:pic>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0C7B273F-C4BF-4147-B9F5-29804690D322}"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4" descr="O:\Wunderman\CLIENTS\Microsoft\_SMIC_FY11\SMIC1062 TechEd 2011\Creative\Digital\2_concept\powerpoint\teched11_powerpoint_page2.jpg"/>
          <p:cNvPicPr>
            <a:picLocks noChangeAspect="1" noChangeArrowheads="1"/>
          </p:cNvPicPr>
          <p:nvPr userDrawn="1"/>
        </p:nvPicPr>
        <p:blipFill rotWithShape="1">
          <a:blip r:embed="rId2" cstate="email"/>
          <a:srcRect l="71250" t="7222" r="5833" b="65833"/>
          <a:stretch/>
        </p:blipFill>
        <p:spPr bwMode="auto">
          <a:xfrm>
            <a:off x="6515100" y="1619250"/>
            <a:ext cx="2095500" cy="1847850"/>
          </a:xfrm>
          <a:prstGeom prst="rect">
            <a:avLst/>
          </a:prstGeom>
          <a:noFill/>
        </p:spPr>
      </p:pic>
    </p:spTree>
    <p:extLst>
      <p:ext uri="{BB962C8B-B14F-4D97-AF65-F5344CB8AC3E}">
        <p14:creationId xmlns:p14="http://schemas.microsoft.com/office/powerpoint/2010/main" val="27332440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0C7B273F-C4BF-4147-B9F5-29804690D322}" type="datetime1">
              <a:rPr lang="en-AU" smtClean="0"/>
              <a:t>1/09/2011</a:t>
            </a:fld>
            <a:endParaRPr lang="en-AU"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p>
            <a:fld id="{2721943D-A7F9-4474-AC48-B5E8E9B2DDB3}" type="slidenum">
              <a:rPr lang="en-AU" smtClean="0"/>
              <a:pPr/>
              <a:t>‹#›</a:t>
            </a:fld>
            <a:endParaRPr lang="en-AU" dirty="0"/>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90"/>
            <a:ext cx="1475656" cy="671279"/>
          </a:xfrm>
          <a:prstGeom prst="rect">
            <a:avLst/>
          </a:prstGeom>
          <a:noFill/>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8" name="Picture 4" descr="O:\Wunderman\CLIENTS\Microsoft\_SMIC_FY11\SMIC1062 TechEd 2011\Creative\Digital\2_concept\powerpoint\teched11_powerpoint_page2.jpg"/>
          <p:cNvPicPr>
            <a:picLocks noChangeAspect="1" noChangeArrowheads="1"/>
          </p:cNvPicPr>
          <p:nvPr userDrawn="1"/>
        </p:nvPicPr>
        <p:blipFill>
          <a:blip r:embed="rId2" cstate="email"/>
          <a:srcRect t="10101" b="66799"/>
          <a:stretch>
            <a:fillRect/>
          </a:stretch>
        </p:blipFill>
        <p:spPr bwMode="auto">
          <a:xfrm>
            <a:off x="0" y="0"/>
            <a:ext cx="9144000" cy="1584176"/>
          </a:xfrm>
          <a:prstGeom prst="rect">
            <a:avLst/>
          </a:prstGeom>
          <a:noFill/>
        </p:spPr>
      </p:pic>
      <p:sp>
        <p:nvSpPr>
          <p:cNvPr id="7" name="Rectangle 6"/>
          <p:cNvSpPr/>
          <p:nvPr userDrawn="1"/>
        </p:nvSpPr>
        <p:spPr>
          <a:xfrm>
            <a:off x="0" y="1556792"/>
            <a:ext cx="9144000" cy="5301208"/>
          </a:xfrm>
          <a:prstGeom prst="rect">
            <a:avLst/>
          </a:prstGeom>
          <a:ln>
            <a:noFill/>
          </a:ln>
        </p:spPr>
        <p:style>
          <a:lnRef idx="2">
            <a:schemeClr val="accent4"/>
          </a:lnRef>
          <a:fillRef idx="1">
            <a:schemeClr val="lt1"/>
          </a:fillRef>
          <a:effectRef idx="0">
            <a:schemeClr val="accent4"/>
          </a:effectRef>
          <a:fontRef idx="minor">
            <a:schemeClr val="dk1"/>
          </a:fontRef>
        </p:style>
        <p:txBody>
          <a:bodyPr rtlCol="0" anchor="ctr"/>
          <a:lstStyle/>
          <a:p>
            <a:pPr algn="ctr"/>
            <a:endParaRPr lang="en-AU" dirty="0">
              <a:solidFill>
                <a:srgbClr val="000000"/>
              </a:solidFill>
            </a:endParaRPr>
          </a:p>
        </p:txBody>
      </p:sp>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a:xfrm>
            <a:off x="457200" y="2276872"/>
            <a:ext cx="8229600" cy="3849291"/>
          </a:xfrm>
        </p:spPr>
        <p:txBody>
          <a:bodyPr/>
          <a:lstStyle>
            <a:lvl1pPr>
              <a:defRPr>
                <a:solidFill>
                  <a:schemeClr val="tx1">
                    <a:lumMod val="50000"/>
                    <a:lumOff val="50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lvl1pPr>
              <a:defRPr>
                <a:solidFill>
                  <a:schemeClr val="tx1">
                    <a:lumMod val="50000"/>
                    <a:lumOff val="50000"/>
                  </a:schemeClr>
                </a:solidFill>
              </a:defRPr>
            </a:lvl1pPr>
          </a:lstStyle>
          <a:p>
            <a:fld id="{EC9DB49B-EC1F-4860-8E6D-E2D24D557912}" type="datetime1">
              <a:rPr lang="en-AU" smtClean="0">
                <a:solidFill>
                  <a:srgbClr val="000000">
                    <a:lumMod val="50000"/>
                    <a:lumOff val="50000"/>
                  </a:srgbClr>
                </a:solidFill>
              </a:rPr>
              <a:pPr/>
              <a:t>1/09/2011</a:t>
            </a:fld>
            <a:endParaRPr lang="en-AU" dirty="0">
              <a:solidFill>
                <a:srgbClr val="000000">
                  <a:lumMod val="50000"/>
                  <a:lumOff val="50000"/>
                </a:srgbClr>
              </a:solidFill>
            </a:endParaRPr>
          </a:p>
        </p:txBody>
      </p:sp>
      <p:sp>
        <p:nvSpPr>
          <p:cNvPr id="5" name="Footer Placeholder 4"/>
          <p:cNvSpPr>
            <a:spLocks noGrp="1"/>
          </p:cNvSpPr>
          <p:nvPr>
            <p:ph type="ftr" sz="quarter" idx="11"/>
          </p:nvPr>
        </p:nvSpPr>
        <p:spPr/>
        <p:txBody>
          <a:bodyPr/>
          <a:lstStyle>
            <a:lvl1pPr>
              <a:defRPr>
                <a:solidFill>
                  <a:schemeClr val="tx1">
                    <a:lumMod val="50000"/>
                    <a:lumOff val="50000"/>
                  </a:schemeClr>
                </a:solidFill>
              </a:defRPr>
            </a:lvl1pPr>
          </a:lstStyle>
          <a:p>
            <a:r>
              <a:rPr lang="en-AU" smtClean="0">
                <a:solidFill>
                  <a:srgbClr val="000000">
                    <a:lumMod val="50000"/>
                    <a:lumOff val="50000"/>
                  </a:srgbClr>
                </a:solidFill>
              </a:rPr>
              <a:t>(c) 2011 Microsoft. All rights reserved.</a:t>
            </a:r>
            <a:endParaRPr lang="en-AU" dirty="0">
              <a:solidFill>
                <a:srgbClr val="000000">
                  <a:lumMod val="50000"/>
                  <a:lumOff val="50000"/>
                </a:srgbClr>
              </a:solidFill>
            </a:endParaRPr>
          </a:p>
        </p:txBody>
      </p:sp>
      <p:sp>
        <p:nvSpPr>
          <p:cNvPr id="6" name="Slide Number Placeholder 5"/>
          <p:cNvSpPr>
            <a:spLocks noGrp="1"/>
          </p:cNvSpPr>
          <p:nvPr>
            <p:ph type="sldNum" sz="quarter" idx="12"/>
          </p:nvPr>
        </p:nvSpPr>
        <p:spPr/>
        <p:txBody>
          <a:bodyPr/>
          <a:lstStyle>
            <a:lvl1pPr>
              <a:defRPr>
                <a:solidFill>
                  <a:schemeClr val="tx1">
                    <a:lumMod val="50000"/>
                    <a:lumOff val="50000"/>
                  </a:schemeClr>
                </a:solidFill>
              </a:defRPr>
            </a:lvl1pPr>
          </a:lstStyle>
          <a:p>
            <a:fld id="{2721943D-A7F9-4474-AC48-B5E8E9B2DDB3}" type="slidenum">
              <a:rPr lang="en-AU" smtClean="0">
                <a:solidFill>
                  <a:srgbClr val="000000">
                    <a:lumMod val="50000"/>
                    <a:lumOff val="50000"/>
                  </a:srgbClr>
                </a:solidFill>
              </a:rPr>
              <a:pPr/>
              <a:t>‹#›</a:t>
            </a:fld>
            <a:endParaRPr lang="en-AU" dirty="0">
              <a:solidFill>
                <a:srgbClr val="000000">
                  <a:lumMod val="50000"/>
                  <a:lumOff val="50000"/>
                </a:srgbClr>
              </a:solidFill>
            </a:endParaRPr>
          </a:p>
        </p:txBody>
      </p:sp>
    </p:spTree>
    <p:extLst>
      <p:ext uri="{BB962C8B-B14F-4D97-AF65-F5344CB8AC3E}">
        <p14:creationId xmlns:p14="http://schemas.microsoft.com/office/powerpoint/2010/main" val="300543902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2051" name="Picture 3" descr="O:\Wunderman\CLIENTS\Microsoft\_SMIC_FY11\SMIC1062 TechEd 2011\Creative\Digital\2_concept\powerpoint\teched11_powerpoint_page1.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5EFB78B-AC37-4A6C-AE40-2C54E3E06B06}"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spTree>
    <p:extLst>
      <p:ext uri="{BB962C8B-B14F-4D97-AF65-F5344CB8AC3E}">
        <p14:creationId xmlns:p14="http://schemas.microsoft.com/office/powerpoint/2010/main" val="54002657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pic>
        <p:nvPicPr>
          <p:cNvPr id="2051" name="Picture 3" descr="O:\Wunderman\CLIENTS\Microsoft\_SMIC_FY11\SMIC1062 TechEd 2011\Creative\Digital\2_concept\powerpoint\teched11_powerpoint_page1.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
        <p:nvSpPr>
          <p:cNvPr id="4" name="Date Placeholder 3"/>
          <p:cNvSpPr>
            <a:spLocks noGrp="1"/>
          </p:cNvSpPr>
          <p:nvPr>
            <p:ph type="dt" sz="half" idx="10"/>
          </p:nvPr>
        </p:nvSpPr>
        <p:spPr/>
        <p:txBody>
          <a:bodyPr/>
          <a:lstStyle/>
          <a:p>
            <a:fld id="{C5EFB78B-AC37-4A6C-AE40-2C54E3E06B06}"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3" descr="O:\Wunderman\CLIENTS\Microsoft\_SMIC_FY11\SMIC1062 TechEd 2011\Creative\Digital\2_concept\powerpoint\teched11_powerpoint_page1.jpg"/>
          <p:cNvPicPr>
            <a:picLocks noChangeAspect="1" noChangeArrowheads="1"/>
          </p:cNvPicPr>
          <p:nvPr userDrawn="1"/>
        </p:nvPicPr>
        <p:blipFill rotWithShape="1">
          <a:blip r:embed="rId2" cstate="email"/>
          <a:srcRect r="62392" b="75756"/>
          <a:stretch/>
        </p:blipFill>
        <p:spPr bwMode="auto">
          <a:xfrm>
            <a:off x="5940152" y="476672"/>
            <a:ext cx="2502743" cy="1210040"/>
          </a:xfrm>
          <a:prstGeom prst="rect">
            <a:avLst/>
          </a:prstGeom>
          <a:noFill/>
        </p:spPr>
      </p:pic>
    </p:spTree>
    <p:extLst>
      <p:ext uri="{BB962C8B-B14F-4D97-AF65-F5344CB8AC3E}">
        <p14:creationId xmlns:p14="http://schemas.microsoft.com/office/powerpoint/2010/main" val="236681888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13792"/>
            <a:ext cx="8229600" cy="1143000"/>
          </a:xfrm>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B97118CD-8F63-4C97-ADEB-D66F39072D80}" type="datetime1">
              <a:rPr lang="en-AU" smtClean="0">
                <a:solidFill>
                  <a:srgbClr val="FFFFFF"/>
                </a:solidFill>
              </a:rPr>
              <a:pPr/>
              <a:t>1/09/2011</a:t>
            </a:fld>
            <a:endParaRPr lang="en-AU" dirty="0">
              <a:solidFill>
                <a:srgbClr val="FFFFFF"/>
              </a:solidFill>
            </a:endParaRPr>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7" name="Slide Number Placeholder 6"/>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84802980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413792"/>
            <a:ext cx="8229600" cy="1143000"/>
          </a:xfrm>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a:solidFill>
            <a:schemeClr val="bg1"/>
          </a:solidFill>
        </p:spPr>
        <p:txBody>
          <a:bodyPr anchor="b">
            <a:normAutofit/>
          </a:bodyPr>
          <a:lstStyle>
            <a:lvl1pPr marL="0" indent="0">
              <a:buNone/>
              <a:defRPr sz="2000" b="1">
                <a:solidFill>
                  <a:schemeClr val="tx1">
                    <a:lumMod val="50000"/>
                    <a:lumOff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174875"/>
            <a:ext cx="4040188" cy="3951288"/>
          </a:xfrm>
          <a:solidFill>
            <a:schemeClr val="bg1"/>
          </a:solidFill>
        </p:spPr>
        <p:txBody>
          <a:bodyPr/>
          <a:lstStyle>
            <a:lvl1pPr>
              <a:defRPr sz="2400">
                <a:solidFill>
                  <a:schemeClr val="tx1">
                    <a:lumMod val="50000"/>
                    <a:lumOff val="50000"/>
                  </a:schemeClr>
                </a:solidFill>
              </a:defRPr>
            </a:lvl1pPr>
            <a:lvl2pPr>
              <a:defRPr sz="2000">
                <a:solidFill>
                  <a:schemeClr val="tx1">
                    <a:lumMod val="50000"/>
                    <a:lumOff val="50000"/>
                  </a:schemeClr>
                </a:solidFill>
              </a:defRPr>
            </a:lvl2pPr>
            <a:lvl3pPr>
              <a:defRPr sz="1800">
                <a:solidFill>
                  <a:schemeClr val="tx1">
                    <a:lumMod val="50000"/>
                    <a:lumOff val="50000"/>
                  </a:schemeClr>
                </a:solidFill>
              </a:defRPr>
            </a:lvl3pPr>
            <a:lvl4pPr>
              <a:defRPr sz="1600">
                <a:solidFill>
                  <a:schemeClr val="tx1">
                    <a:lumMod val="50000"/>
                    <a:lumOff val="50000"/>
                  </a:schemeClr>
                </a:solidFill>
              </a:defRPr>
            </a:lvl4pPr>
            <a:lvl5pPr>
              <a:defRPr sz="1600">
                <a:solidFill>
                  <a:schemeClr val="tx1">
                    <a:lumMod val="50000"/>
                    <a:lumOff val="50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7" name="Date Placeholder 6"/>
          <p:cNvSpPr>
            <a:spLocks noGrp="1"/>
          </p:cNvSpPr>
          <p:nvPr>
            <p:ph type="dt" sz="half" idx="10"/>
          </p:nvPr>
        </p:nvSpPr>
        <p:spPr/>
        <p:txBody>
          <a:bodyPr/>
          <a:lstStyle/>
          <a:p>
            <a:fld id="{6B4F00E4-E128-49DC-A031-34EAD9C2E422}" type="datetime1">
              <a:rPr lang="en-AU" smtClean="0">
                <a:solidFill>
                  <a:srgbClr val="FFFFFF"/>
                </a:solidFill>
              </a:rPr>
              <a:pPr/>
              <a:t>1/09/2011</a:t>
            </a:fld>
            <a:endParaRPr lang="en-AU" dirty="0">
              <a:solidFill>
                <a:srgbClr val="FFFFFF"/>
              </a:solidFill>
            </a:endParaRPr>
          </a:p>
        </p:txBody>
      </p:sp>
      <p:sp>
        <p:nvSpPr>
          <p:cNvPr id="8" name="Footer Placeholder 7"/>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9" name="Slide Number Placeholder 8"/>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11"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163735015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4" name="Footer Placeholder 3"/>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5" name="Slide Number Placeholder 4"/>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6146"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308572769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4" name="Slide Number Placeholder 3"/>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5"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173409592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B8A66D8-1CAC-4C59-BD22-220102F538C0}" type="datetime1">
              <a:rPr lang="en-AU" smtClean="0">
                <a:solidFill>
                  <a:srgbClr val="FFFFFF"/>
                </a:solidFill>
              </a:rPr>
              <a:pPr/>
              <a:t>1/09/2011</a:t>
            </a:fld>
            <a:endParaRPr lang="en-AU" dirty="0">
              <a:solidFill>
                <a:srgbClr val="FFFFFF"/>
              </a:solidFill>
            </a:endParaRPr>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7" name="Slide Number Placeholder 6"/>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274880106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0B4B5A0-1906-4542-BC83-16D10A91ABE1}" type="datetime1">
              <a:rPr lang="en-AU" smtClean="0">
                <a:solidFill>
                  <a:srgbClr val="FFFFFF"/>
                </a:solidFill>
              </a:rPr>
              <a:pPr/>
              <a:t>1/09/2011</a:t>
            </a:fld>
            <a:endParaRPr lang="en-AU" dirty="0">
              <a:solidFill>
                <a:srgbClr val="FFFFFF"/>
              </a:solidFill>
            </a:endParaRPr>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7" name="Slide Number Placeholder 6"/>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192209134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E4451492-C1FE-4A82-A1FB-7BD5AD2C295C}"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extLst>
      <p:ext uri="{BB962C8B-B14F-4D97-AF65-F5344CB8AC3E}">
        <p14:creationId xmlns:p14="http://schemas.microsoft.com/office/powerpoint/2010/main" val="12513867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8" name="Picture 4" descr="O:\Wunderman\CLIENTS\Microsoft\_SMIC_FY11\SMIC1062 TechEd 2011\Creative\Digital\2_concept\powerpoint\teched11_powerpoint_page2.jpg"/>
          <p:cNvPicPr>
            <a:picLocks noChangeAspect="1" noChangeArrowheads="1"/>
          </p:cNvPicPr>
          <p:nvPr userDrawn="1"/>
        </p:nvPicPr>
        <p:blipFill>
          <a:blip r:embed="rId2" cstate="email"/>
          <a:srcRect t="10101" b="66799"/>
          <a:stretch>
            <a:fillRect/>
          </a:stretch>
        </p:blipFill>
        <p:spPr bwMode="auto">
          <a:xfrm>
            <a:off x="0" y="0"/>
            <a:ext cx="9144000" cy="1584176"/>
          </a:xfrm>
          <a:prstGeom prst="rect">
            <a:avLst/>
          </a:prstGeom>
          <a:noFill/>
        </p:spPr>
      </p:pic>
      <p:sp>
        <p:nvSpPr>
          <p:cNvPr id="7" name="Rectangle 6"/>
          <p:cNvSpPr/>
          <p:nvPr userDrawn="1"/>
        </p:nvSpPr>
        <p:spPr>
          <a:xfrm>
            <a:off x="0" y="1556792"/>
            <a:ext cx="9144000" cy="5301208"/>
          </a:xfrm>
          <a:prstGeom prst="rect">
            <a:avLst/>
          </a:prstGeom>
          <a:ln>
            <a:noFill/>
          </a:ln>
        </p:spPr>
        <p:style>
          <a:lnRef idx="2">
            <a:schemeClr val="accent4"/>
          </a:lnRef>
          <a:fillRef idx="1">
            <a:schemeClr val="lt1"/>
          </a:fillRef>
          <a:effectRef idx="0">
            <a:schemeClr val="accent4"/>
          </a:effectRef>
          <a:fontRef idx="minor">
            <a:schemeClr val="dk1"/>
          </a:fontRef>
        </p:style>
        <p:txBody>
          <a:bodyPr rtlCol="0" anchor="ctr"/>
          <a:lstStyle/>
          <a:p>
            <a:pPr algn="ctr"/>
            <a:endParaRPr lang="en-AU" dirty="0">
              <a:ln>
                <a:noFill/>
              </a:ln>
            </a:endParaRPr>
          </a:p>
        </p:txBody>
      </p:sp>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a:xfrm>
            <a:off x="457200" y="2276873"/>
            <a:ext cx="8229600" cy="3849291"/>
          </a:xfrm>
        </p:spPr>
        <p:txBody>
          <a:bodyPr/>
          <a:lstStyle>
            <a:lvl1pPr>
              <a:defRPr>
                <a:solidFill>
                  <a:schemeClr val="tx1">
                    <a:lumMod val="50000"/>
                    <a:lumOff val="50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lvl1pPr>
              <a:defRPr>
                <a:solidFill>
                  <a:schemeClr val="tx1">
                    <a:lumMod val="50000"/>
                    <a:lumOff val="50000"/>
                  </a:schemeClr>
                </a:solidFill>
              </a:defRPr>
            </a:lvl1pPr>
          </a:lstStyle>
          <a:p>
            <a:fld id="{EC9DB49B-EC1F-4860-8E6D-E2D24D557912}" type="datetime1">
              <a:rPr lang="en-AU" smtClean="0"/>
              <a:t>1/09/2011</a:t>
            </a:fld>
            <a:endParaRPr lang="en-AU" dirty="0"/>
          </a:p>
        </p:txBody>
      </p:sp>
      <p:sp>
        <p:nvSpPr>
          <p:cNvPr id="5" name="Footer Placeholder 4"/>
          <p:cNvSpPr>
            <a:spLocks noGrp="1"/>
          </p:cNvSpPr>
          <p:nvPr>
            <p:ph type="ftr" sz="quarter" idx="11"/>
          </p:nvPr>
        </p:nvSpPr>
        <p:spPr/>
        <p:txBody>
          <a:bodyPr/>
          <a:lstStyle>
            <a:lvl1pPr>
              <a:defRPr>
                <a:solidFill>
                  <a:schemeClr val="tx1">
                    <a:lumMod val="50000"/>
                    <a:lumOff val="50000"/>
                  </a:schemeClr>
                </a:solidFill>
              </a:defRPr>
            </a:lvl1p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lvl1pPr>
              <a:defRPr>
                <a:solidFill>
                  <a:schemeClr val="tx1">
                    <a:lumMod val="50000"/>
                    <a:lumOff val="50000"/>
                  </a:schemeClr>
                </a:solidFill>
              </a:defRPr>
            </a:lvl1pPr>
          </a:lstStyle>
          <a:p>
            <a:fld id="{2721943D-A7F9-4474-AC48-B5E8E9B2DDB3}" type="slidenum">
              <a:rPr lang="en-AU" smtClean="0"/>
              <a:pPr/>
              <a:t>‹#›</a:t>
            </a:fld>
            <a:endParaRPr lang="en-AU"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391866D6-AF08-492B-9311-8437E0D459A8}"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rot="5400000">
            <a:off x="281379" y="662836"/>
            <a:ext cx="1475656" cy="671279"/>
          </a:xfrm>
          <a:prstGeom prst="rect">
            <a:avLst/>
          </a:prstGeom>
          <a:noFill/>
        </p:spPr>
      </p:pic>
    </p:spTree>
    <p:extLst>
      <p:ext uri="{BB962C8B-B14F-4D97-AF65-F5344CB8AC3E}">
        <p14:creationId xmlns:p14="http://schemas.microsoft.com/office/powerpoint/2010/main" val="33954622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3074" name="Picture 2" descr="O:\Wunderman\CLIENTS\Microsoft\_SMIC_FY11\SMIC1062 TechEd 2011\Creative\Digital\2_concept\powerpoint\teched11_powerpoint_page0.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Tree>
    <p:extLst>
      <p:ext uri="{BB962C8B-B14F-4D97-AF65-F5344CB8AC3E}">
        <p14:creationId xmlns:p14="http://schemas.microsoft.com/office/powerpoint/2010/main" val="6083713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2051" name="Picture 3" descr="O:\Wunderman\CLIENTS\Microsoft\_SMIC_FY11\SMIC1062 TechEd 2011\Creative\Digital\2_concept\powerpoint\teched11_powerpoint_page1.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
        <p:nvSpPr>
          <p:cNvPr id="2" name="Title 1"/>
          <p:cNvSpPr>
            <a:spLocks noGrp="1"/>
          </p:cNvSpPr>
          <p:nvPr>
            <p:ph type="title"/>
          </p:nvPr>
        </p:nvSpPr>
        <p:spPr>
          <a:xfrm>
            <a:off x="722313" y="4406901"/>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5EFB78B-AC37-4A6C-AE40-2C54E3E06B06}" type="datetime1">
              <a:rPr lang="en-AU" smtClean="0"/>
              <a:t>1/09/2011</a:t>
            </a:fld>
            <a:endParaRPr lang="en-AU"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p>
            <a:fld id="{2721943D-A7F9-4474-AC48-B5E8E9B2DDB3}" type="slidenum">
              <a:rPr lang="en-AU" smtClean="0"/>
              <a:pPr/>
              <a:t>‹#›</a:t>
            </a:fld>
            <a:endParaRPr lang="en-AU"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13792"/>
            <a:ext cx="8229600" cy="1143000"/>
          </a:xfrm>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B97118CD-8F63-4C97-ADEB-D66F39072D80}" type="datetime1">
              <a:rPr lang="en-AU" smtClean="0"/>
              <a:t>1/09/2011</a:t>
            </a:fld>
            <a:endParaRPr lang="en-AU" dirty="0"/>
          </a:p>
        </p:txBody>
      </p:sp>
      <p:sp>
        <p:nvSpPr>
          <p:cNvPr id="6" name="Footer Placeholder 5"/>
          <p:cNvSpPr>
            <a:spLocks noGrp="1"/>
          </p:cNvSpPr>
          <p:nvPr>
            <p:ph type="ftr" sz="quarter" idx="11"/>
          </p:nvPr>
        </p:nvSpPr>
        <p:spPr/>
        <p:txBody>
          <a:bodyPr/>
          <a:lstStyle/>
          <a:p>
            <a:r>
              <a:rPr lang="en-AU" smtClean="0"/>
              <a:t>(c) 2011 Microsoft. All rights reserved.</a:t>
            </a:r>
            <a:endParaRPr lang="en-AU" dirty="0"/>
          </a:p>
        </p:txBody>
      </p:sp>
      <p:sp>
        <p:nvSpPr>
          <p:cNvPr id="7" name="Slide Number Placeholder 6"/>
          <p:cNvSpPr>
            <a:spLocks noGrp="1"/>
          </p:cNvSpPr>
          <p:nvPr>
            <p:ph type="sldNum" sz="quarter" idx="12"/>
          </p:nvPr>
        </p:nvSpPr>
        <p:spPr/>
        <p:txBody>
          <a:bodyPr/>
          <a:lstStyle/>
          <a:p>
            <a:fld id="{2721943D-A7F9-4474-AC48-B5E8E9B2DDB3}" type="slidenum">
              <a:rPr lang="en-AU" smtClean="0"/>
              <a:pPr/>
              <a:t>‹#›</a:t>
            </a:fld>
            <a:endParaRPr lang="en-AU" dirty="0"/>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90"/>
            <a:ext cx="1475656" cy="671279"/>
          </a:xfrm>
          <a:prstGeom prst="rect">
            <a:avLst/>
          </a:prstGeom>
          <a:noFill/>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413792"/>
            <a:ext cx="8229600" cy="1143000"/>
          </a:xfrm>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3"/>
          </a:xfrm>
          <a:solidFill>
            <a:schemeClr val="bg1"/>
          </a:solidFill>
        </p:spPr>
        <p:txBody>
          <a:bodyPr anchor="b">
            <a:normAutofit/>
          </a:bodyPr>
          <a:lstStyle>
            <a:lvl1pPr marL="0" indent="0">
              <a:buNone/>
              <a:defRPr sz="2000" b="1">
                <a:solidFill>
                  <a:schemeClr val="tx1">
                    <a:lumMod val="50000"/>
                    <a:lumOff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174875"/>
            <a:ext cx="4040188" cy="3951288"/>
          </a:xfrm>
          <a:solidFill>
            <a:schemeClr val="bg1"/>
          </a:solidFill>
        </p:spPr>
        <p:txBody>
          <a:bodyPr/>
          <a:lstStyle>
            <a:lvl1pPr>
              <a:defRPr sz="2400">
                <a:solidFill>
                  <a:schemeClr val="tx1">
                    <a:lumMod val="50000"/>
                    <a:lumOff val="50000"/>
                  </a:schemeClr>
                </a:solidFill>
              </a:defRPr>
            </a:lvl1pPr>
            <a:lvl2pPr>
              <a:defRPr sz="2000">
                <a:solidFill>
                  <a:schemeClr val="tx1">
                    <a:lumMod val="50000"/>
                    <a:lumOff val="50000"/>
                  </a:schemeClr>
                </a:solidFill>
              </a:defRPr>
            </a:lvl2pPr>
            <a:lvl3pPr>
              <a:defRPr sz="1800">
                <a:solidFill>
                  <a:schemeClr val="tx1">
                    <a:lumMod val="50000"/>
                    <a:lumOff val="50000"/>
                  </a:schemeClr>
                </a:solidFill>
              </a:defRPr>
            </a:lvl3pPr>
            <a:lvl4pPr>
              <a:defRPr sz="1600">
                <a:solidFill>
                  <a:schemeClr val="tx1">
                    <a:lumMod val="50000"/>
                    <a:lumOff val="50000"/>
                  </a:schemeClr>
                </a:solidFill>
              </a:defRPr>
            </a:lvl4pPr>
            <a:lvl5pPr>
              <a:defRPr sz="1600">
                <a:solidFill>
                  <a:schemeClr val="tx1">
                    <a:lumMod val="50000"/>
                    <a:lumOff val="50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7" name="Date Placeholder 6"/>
          <p:cNvSpPr>
            <a:spLocks noGrp="1"/>
          </p:cNvSpPr>
          <p:nvPr>
            <p:ph type="dt" sz="half" idx="10"/>
          </p:nvPr>
        </p:nvSpPr>
        <p:spPr/>
        <p:txBody>
          <a:bodyPr/>
          <a:lstStyle/>
          <a:p>
            <a:fld id="{6B4F00E4-E128-49DC-A031-34EAD9C2E422}" type="datetime1">
              <a:rPr lang="en-AU" smtClean="0"/>
              <a:t>1/09/2011</a:t>
            </a:fld>
            <a:endParaRPr lang="en-AU" dirty="0"/>
          </a:p>
        </p:txBody>
      </p:sp>
      <p:sp>
        <p:nvSpPr>
          <p:cNvPr id="8" name="Footer Placeholder 7"/>
          <p:cNvSpPr>
            <a:spLocks noGrp="1"/>
          </p:cNvSpPr>
          <p:nvPr>
            <p:ph type="ftr" sz="quarter" idx="11"/>
          </p:nvPr>
        </p:nvSpPr>
        <p:spPr/>
        <p:txBody>
          <a:bodyPr/>
          <a:lstStyle/>
          <a:p>
            <a:r>
              <a:rPr lang="en-AU" smtClean="0"/>
              <a:t>(c) 2011 Microsoft. All rights reserved.</a:t>
            </a:r>
            <a:endParaRPr lang="en-AU" dirty="0"/>
          </a:p>
        </p:txBody>
      </p:sp>
      <p:sp>
        <p:nvSpPr>
          <p:cNvPr id="9" name="Slide Number Placeholder 8"/>
          <p:cNvSpPr>
            <a:spLocks noGrp="1"/>
          </p:cNvSpPr>
          <p:nvPr>
            <p:ph type="sldNum" sz="quarter" idx="12"/>
          </p:nvPr>
        </p:nvSpPr>
        <p:spPr/>
        <p:txBody>
          <a:bodyPr/>
          <a:lstStyle/>
          <a:p>
            <a:fld id="{2721943D-A7F9-4474-AC48-B5E8E9B2DDB3}" type="slidenum">
              <a:rPr lang="en-AU" smtClean="0"/>
              <a:pPr/>
              <a:t>‹#›</a:t>
            </a:fld>
            <a:endParaRPr lang="en-AU" dirty="0"/>
          </a:p>
        </p:txBody>
      </p:sp>
      <p:pic>
        <p:nvPicPr>
          <p:cNvPr id="11"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90"/>
            <a:ext cx="1475656" cy="671279"/>
          </a:xfrm>
          <a:prstGeom prst="rect">
            <a:avLst/>
          </a:prstGeom>
          <a:noFill/>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sp>
        <p:nvSpPr>
          <p:cNvPr id="5" name="Slide Number Placeholder 4"/>
          <p:cNvSpPr>
            <a:spLocks noGrp="1"/>
          </p:cNvSpPr>
          <p:nvPr>
            <p:ph type="sldNum" sz="quarter" idx="12"/>
          </p:nvPr>
        </p:nvSpPr>
        <p:spPr/>
        <p:txBody>
          <a:bodyPr/>
          <a:lstStyle/>
          <a:p>
            <a:fld id="{2721943D-A7F9-4474-AC48-B5E8E9B2DDB3}" type="slidenum">
              <a:rPr lang="en-AU" smtClean="0"/>
              <a:pPr/>
              <a:t>‹#›</a:t>
            </a:fld>
            <a:endParaRPr lang="en-AU" dirty="0"/>
          </a:p>
        </p:txBody>
      </p:sp>
      <p:pic>
        <p:nvPicPr>
          <p:cNvPr id="6146"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90"/>
            <a:ext cx="1475656" cy="671279"/>
          </a:xfrm>
          <a:prstGeom prst="rect">
            <a:avLst/>
          </a:prstGeom>
          <a:noFill/>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AU" smtClean="0"/>
              <a:t>(c) 2011 Microsoft. All rights reserved.</a:t>
            </a:r>
            <a:endParaRPr lang="en-AU" dirty="0"/>
          </a:p>
        </p:txBody>
      </p:sp>
      <p:sp>
        <p:nvSpPr>
          <p:cNvPr id="4" name="Slide Number Placeholder 3"/>
          <p:cNvSpPr>
            <a:spLocks noGrp="1"/>
          </p:cNvSpPr>
          <p:nvPr>
            <p:ph type="sldNum" sz="quarter" idx="12"/>
          </p:nvPr>
        </p:nvSpPr>
        <p:spPr/>
        <p:txBody>
          <a:bodyPr/>
          <a:lstStyle/>
          <a:p>
            <a:fld id="{2721943D-A7F9-4474-AC48-B5E8E9B2DDB3}" type="slidenum">
              <a:rPr lang="en-AU" smtClean="0"/>
              <a:pPr/>
              <a:t>‹#›</a:t>
            </a:fld>
            <a:endParaRPr lang="en-AU" dirty="0"/>
          </a:p>
        </p:txBody>
      </p:sp>
      <p:pic>
        <p:nvPicPr>
          <p:cNvPr id="5"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90"/>
            <a:ext cx="1475656" cy="671279"/>
          </a:xfrm>
          <a:prstGeom prst="rect">
            <a:avLst/>
          </a:prstGeom>
          <a:noFill/>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49"/>
            <a:ext cx="3008313" cy="1162051"/>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2"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B8A66D8-1CAC-4C59-BD22-220102F538C0}" type="datetime1">
              <a:rPr lang="en-AU" smtClean="0"/>
              <a:t>1/09/2011</a:t>
            </a:fld>
            <a:endParaRPr lang="en-AU" dirty="0"/>
          </a:p>
        </p:txBody>
      </p:sp>
      <p:sp>
        <p:nvSpPr>
          <p:cNvPr id="6" name="Footer Placeholder 5"/>
          <p:cNvSpPr>
            <a:spLocks noGrp="1"/>
          </p:cNvSpPr>
          <p:nvPr>
            <p:ph type="ftr" sz="quarter" idx="11"/>
          </p:nvPr>
        </p:nvSpPr>
        <p:spPr/>
        <p:txBody>
          <a:bodyPr/>
          <a:lstStyle/>
          <a:p>
            <a:r>
              <a:rPr lang="en-AU" smtClean="0"/>
              <a:t>(c) 2011 Microsoft. All rights reserved.</a:t>
            </a:r>
            <a:endParaRPr lang="en-AU" dirty="0"/>
          </a:p>
        </p:txBody>
      </p:sp>
      <p:sp>
        <p:nvSpPr>
          <p:cNvPr id="7" name="Slide Number Placeholder 6"/>
          <p:cNvSpPr>
            <a:spLocks noGrp="1"/>
          </p:cNvSpPr>
          <p:nvPr>
            <p:ph type="sldNum" sz="quarter" idx="12"/>
          </p:nvPr>
        </p:nvSpPr>
        <p:spPr/>
        <p:txBody>
          <a:bodyPr/>
          <a:lstStyle/>
          <a:p>
            <a:fld id="{2721943D-A7F9-4474-AC48-B5E8E9B2DDB3}" type="slidenum">
              <a:rPr lang="en-AU" smtClean="0"/>
              <a:pPr/>
              <a:t>‹#›</a:t>
            </a:fld>
            <a:endParaRPr lang="en-AU" dirty="0"/>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90"/>
            <a:ext cx="1475656" cy="671279"/>
          </a:xfrm>
          <a:prstGeom prst="rect">
            <a:avLst/>
          </a:prstGeom>
          <a:noFill/>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e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18" Type="http://schemas.openxmlformats.org/officeDocument/2006/relationships/image" Target="../media/image1.jpeg"/><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17" Type="http://schemas.openxmlformats.org/officeDocument/2006/relationships/theme" Target="../theme/theme2.xml"/><Relationship Id="rId2" Type="http://schemas.openxmlformats.org/officeDocument/2006/relationships/slideLayout" Target="../slideLayouts/slideLayout17.xml"/><Relationship Id="rId16" Type="http://schemas.openxmlformats.org/officeDocument/2006/relationships/slideLayout" Target="../slideLayouts/slideLayout31.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slideLayout" Target="../slideLayouts/slideLayout3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8" name="Picture 4" descr="O:\Wunderman\CLIENTS\Microsoft\_SMIC_FY11\SMIC1062 TechEd 2011\Creative\Digital\2_concept\powerpoint\teched11_powerpoint_page2.jpg"/>
          <p:cNvPicPr>
            <a:picLocks noChangeAspect="1" noChangeArrowheads="1"/>
          </p:cNvPicPr>
          <p:nvPr/>
        </p:nvPicPr>
        <p:blipFill>
          <a:blip r:embed="rId17" cstate="email"/>
          <a:srcRect/>
          <a:stretch>
            <a:fillRect/>
          </a:stretch>
        </p:blipFill>
        <p:spPr bwMode="auto">
          <a:xfrm>
            <a:off x="0" y="0"/>
            <a:ext cx="9144000" cy="6858000"/>
          </a:xfrm>
          <a:prstGeom prst="rect">
            <a:avLst/>
          </a:prstGeom>
          <a:noFill/>
        </p:spPr>
      </p:pic>
      <p:sp>
        <p:nvSpPr>
          <p:cNvPr id="2" name="Title Placeholder 1"/>
          <p:cNvSpPr>
            <a:spLocks noGrp="1"/>
          </p:cNvSpPr>
          <p:nvPr>
            <p:ph type="title"/>
          </p:nvPr>
        </p:nvSpPr>
        <p:spPr>
          <a:xfrm>
            <a:off x="457200" y="341784"/>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AU" dirty="0"/>
          </a:p>
        </p:txBody>
      </p:sp>
      <p:sp>
        <p:nvSpPr>
          <p:cNvPr id="3" name="Text Placeholder 2"/>
          <p:cNvSpPr>
            <a:spLocks noGrp="1"/>
          </p:cNvSpPr>
          <p:nvPr>
            <p:ph type="body" idx="1"/>
          </p:nvPr>
        </p:nvSpPr>
        <p:spPr>
          <a:xfrm>
            <a:off x="457200" y="1600201"/>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2"/>
          </p:nvPr>
        </p:nvSpPr>
        <p:spPr>
          <a:xfrm>
            <a:off x="457200" y="6356351"/>
            <a:ext cx="2133600" cy="365125"/>
          </a:xfrm>
          <a:prstGeom prst="rect">
            <a:avLst/>
          </a:prstGeom>
        </p:spPr>
        <p:txBody>
          <a:bodyPr vert="horz" lIns="91440" tIns="45720" rIns="91440" bIns="45720" rtlCol="0" anchor="ctr"/>
          <a:lstStyle>
            <a:lvl1pPr algn="l">
              <a:defRPr sz="1200">
                <a:solidFill>
                  <a:schemeClr val="bg1"/>
                </a:solidFill>
                <a:latin typeface="Segoe UI" pitchFamily="34" charset="0"/>
                <a:ea typeface="Segoe UI" pitchFamily="34" charset="0"/>
                <a:cs typeface="Segoe UI" pitchFamily="34" charset="0"/>
              </a:defRPr>
            </a:lvl1pPr>
          </a:lstStyle>
          <a:p>
            <a:fld id="{1434DAEF-ADEF-4314-AB1F-69B7FB6E84BE}" type="datetime1">
              <a:rPr lang="en-AU" smtClean="0"/>
              <a:t>1/09/2011</a:t>
            </a:fld>
            <a:endParaRPr lang="en-AU" dirty="0"/>
          </a:p>
        </p:txBody>
      </p:sp>
      <p:sp>
        <p:nvSpPr>
          <p:cNvPr id="5" name="Footer Placeholder 4"/>
          <p:cNvSpPr>
            <a:spLocks noGrp="1"/>
          </p:cNvSpPr>
          <p:nvPr>
            <p:ph type="ftr" sz="quarter" idx="3"/>
          </p:nvPr>
        </p:nvSpPr>
        <p:spPr>
          <a:xfrm>
            <a:off x="3124200" y="6356351"/>
            <a:ext cx="2895600" cy="365125"/>
          </a:xfrm>
          <a:prstGeom prst="rect">
            <a:avLst/>
          </a:prstGeom>
        </p:spPr>
        <p:txBody>
          <a:bodyPr vert="horz" lIns="91440" tIns="45720" rIns="91440" bIns="45720" rtlCol="0" anchor="ctr"/>
          <a:lstStyle>
            <a:lvl1pPr algn="ctr">
              <a:defRPr sz="1200">
                <a:solidFill>
                  <a:schemeClr val="bg1"/>
                </a:solidFill>
                <a:latin typeface="Segoe UI" pitchFamily="34" charset="0"/>
                <a:ea typeface="Segoe UI" pitchFamily="34" charset="0"/>
                <a:cs typeface="Segoe UI" pitchFamily="34" charset="0"/>
              </a:defRPr>
            </a:lvl1pPr>
          </a:lstStyle>
          <a:p>
            <a:r>
              <a:rPr lang="en-AU" smtClean="0"/>
              <a:t>(c) 2011 Microsoft. All rights reserved.</a:t>
            </a:r>
            <a:endParaRPr lang="en-AU" dirty="0"/>
          </a:p>
        </p:txBody>
      </p:sp>
      <p:sp>
        <p:nvSpPr>
          <p:cNvPr id="6" name="Slide Number Placeholder 5"/>
          <p:cNvSpPr>
            <a:spLocks noGrp="1"/>
          </p:cNvSpPr>
          <p:nvPr>
            <p:ph type="sldNum" sz="quarter" idx="4"/>
          </p:nvPr>
        </p:nvSpPr>
        <p:spPr>
          <a:xfrm>
            <a:off x="6553200" y="6356351"/>
            <a:ext cx="2133600" cy="365125"/>
          </a:xfrm>
          <a:prstGeom prst="rect">
            <a:avLst/>
          </a:prstGeom>
        </p:spPr>
        <p:txBody>
          <a:bodyPr vert="horz" lIns="91440" tIns="45720" rIns="91440" bIns="45720" rtlCol="0" anchor="ctr"/>
          <a:lstStyle>
            <a:lvl1pPr algn="r">
              <a:defRPr sz="1200">
                <a:solidFill>
                  <a:schemeClr val="bg1"/>
                </a:solidFill>
                <a:latin typeface="Segoe UI" pitchFamily="34" charset="0"/>
                <a:ea typeface="Segoe UI" pitchFamily="34" charset="0"/>
                <a:cs typeface="Segoe UI" pitchFamily="34" charset="0"/>
              </a:defRPr>
            </a:lvl1pPr>
          </a:lstStyle>
          <a:p>
            <a:fld id="{2721943D-A7F9-4474-AC48-B5E8E9B2DDB3}" type="slidenum">
              <a:rPr lang="en-AU" smtClean="0"/>
              <a:pPr/>
              <a:t>‹#›</a:t>
            </a:fld>
            <a:endParaRPr lang="en-AU"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62"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3" r:id="rId14"/>
    <p:sldLayoutId id="2147483664" r:id="rId15"/>
  </p:sldLayoutIdLst>
  <p:hf sldNum="0" hdr="0" dt="0"/>
  <p:txStyles>
    <p:titleStyle>
      <a:lvl1pPr algn="l" defTabSz="914400" rtl="0" eaLnBrk="1" latinLnBrk="0" hangingPunct="1">
        <a:spcBef>
          <a:spcPct val="0"/>
        </a:spcBef>
        <a:buNone/>
        <a:defRPr sz="3600" kern="1200" baseline="0">
          <a:solidFill>
            <a:srgbClr val="03C2F1"/>
          </a:solidFill>
          <a:latin typeface="Segoe UI" pitchFamily="34" charset="0"/>
          <a:ea typeface="Segoe UI" pitchFamily="34" charset="0"/>
          <a:cs typeface="Segoe UI" pitchFamily="34" charset="0"/>
        </a:defRPr>
      </a:lvl1pPr>
    </p:titleStyle>
    <p:bodyStyle>
      <a:lvl1pPr marL="342900" indent="-342900" algn="l" defTabSz="914400" rtl="0" eaLnBrk="1" latinLnBrk="0" hangingPunct="1">
        <a:spcBef>
          <a:spcPct val="20000"/>
        </a:spcBef>
        <a:buClr>
          <a:srgbClr val="03C2F1"/>
        </a:buClr>
        <a:buFont typeface="Segoe UI" pitchFamily="34" charset="0"/>
        <a:buChar char="►"/>
        <a:defRPr sz="2800" kern="1200">
          <a:solidFill>
            <a:schemeClr val="bg1"/>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Clr>
          <a:srgbClr val="03C2F1"/>
        </a:buClr>
        <a:buFont typeface="Arial" pitchFamily="34" charset="0"/>
        <a:buChar char="–"/>
        <a:defRPr sz="2400" kern="1200">
          <a:solidFill>
            <a:schemeClr val="bg1"/>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Clr>
          <a:srgbClr val="03C2F1"/>
        </a:buClr>
        <a:buFont typeface="Arial" pitchFamily="34" charset="0"/>
        <a:buChar char="•"/>
        <a:defRPr sz="2000" kern="1200">
          <a:solidFill>
            <a:schemeClr val="bg1"/>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8" name="Picture 4" descr="O:\Wunderman\CLIENTS\Microsoft\_SMIC_FY11\SMIC1062 TechEd 2011\Creative\Digital\2_concept\powerpoint\teched11_powerpoint_page2.jpg"/>
          <p:cNvPicPr>
            <a:picLocks noChangeAspect="1" noChangeArrowheads="1"/>
          </p:cNvPicPr>
          <p:nvPr/>
        </p:nvPicPr>
        <p:blipFill>
          <a:blip r:embed="rId18" cstate="email"/>
          <a:srcRect/>
          <a:stretch>
            <a:fillRect/>
          </a:stretch>
        </p:blipFill>
        <p:spPr bwMode="auto">
          <a:xfrm>
            <a:off x="0" y="0"/>
            <a:ext cx="9144000" cy="6858000"/>
          </a:xfrm>
          <a:prstGeom prst="rect">
            <a:avLst/>
          </a:prstGeom>
          <a:noFill/>
        </p:spPr>
      </p:pic>
      <p:sp>
        <p:nvSpPr>
          <p:cNvPr id="2" name="Title Placeholder 1"/>
          <p:cNvSpPr>
            <a:spLocks noGrp="1"/>
          </p:cNvSpPr>
          <p:nvPr>
            <p:ph type="title"/>
          </p:nvPr>
        </p:nvSpPr>
        <p:spPr>
          <a:xfrm>
            <a:off x="457200" y="341784"/>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AU"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bg1"/>
                </a:solidFill>
                <a:latin typeface="Segoe UI" pitchFamily="34" charset="0"/>
                <a:ea typeface="Segoe UI" pitchFamily="34" charset="0"/>
                <a:cs typeface="Segoe UI" pitchFamily="34" charset="0"/>
              </a:defRPr>
            </a:lvl1pPr>
          </a:lstStyle>
          <a:p>
            <a:fld id="{1434DAEF-ADEF-4314-AB1F-69B7FB6E84BE}" type="datetime1">
              <a:rPr lang="en-AU" smtClean="0">
                <a:solidFill>
                  <a:srgbClr val="FFFFFF"/>
                </a:solidFill>
              </a:rPr>
              <a:pPr/>
              <a:t>1/09/2011</a:t>
            </a:fld>
            <a:endParaRPr lang="en-AU" dirty="0">
              <a:solidFill>
                <a:srgbClr val="FFFFFF"/>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bg1"/>
                </a:solidFill>
                <a:latin typeface="Segoe UI" pitchFamily="34" charset="0"/>
                <a:ea typeface="Segoe UI" pitchFamily="34" charset="0"/>
                <a:cs typeface="Segoe UI" pitchFamily="34" charset="0"/>
              </a:defRPr>
            </a:lvl1p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bg1"/>
                </a:solidFill>
                <a:latin typeface="Segoe UI" pitchFamily="34" charset="0"/>
                <a:ea typeface="Segoe UI" pitchFamily="34" charset="0"/>
                <a:cs typeface="Segoe UI" pitchFamily="34" charset="0"/>
              </a:defRPr>
            </a:lvl1pPr>
          </a:lstStyle>
          <a:p>
            <a:fld id="{2721943D-A7F9-4474-AC48-B5E8E9B2DDB3}" type="slidenum">
              <a:rPr lang="en-AU" smtClean="0">
                <a:solidFill>
                  <a:srgbClr val="FFFFFF"/>
                </a:solidFill>
              </a:rPr>
              <a:pPr/>
              <a:t>‹#›</a:t>
            </a:fld>
            <a:endParaRPr lang="en-AU" dirty="0">
              <a:solidFill>
                <a:srgbClr val="FFFFFF"/>
              </a:solidFill>
            </a:endParaRPr>
          </a:p>
        </p:txBody>
      </p:sp>
    </p:spTree>
    <p:extLst>
      <p:ext uri="{BB962C8B-B14F-4D97-AF65-F5344CB8AC3E}">
        <p14:creationId xmlns:p14="http://schemas.microsoft.com/office/powerpoint/2010/main" val="2964180376"/>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 id="2147483677" r:id="rId12"/>
    <p:sldLayoutId id="2147483678" r:id="rId13"/>
    <p:sldLayoutId id="2147483679" r:id="rId14"/>
    <p:sldLayoutId id="2147483680" r:id="rId15"/>
    <p:sldLayoutId id="2147483681" r:id="rId16"/>
  </p:sldLayoutIdLst>
  <p:hf sldNum="0" hdr="0" dt="0"/>
  <p:txStyles>
    <p:titleStyle>
      <a:lvl1pPr algn="l" defTabSz="914400" rtl="0" eaLnBrk="1" latinLnBrk="0" hangingPunct="1">
        <a:spcBef>
          <a:spcPct val="0"/>
        </a:spcBef>
        <a:buNone/>
        <a:defRPr sz="3600" kern="1200" baseline="0">
          <a:solidFill>
            <a:srgbClr val="03C2F1"/>
          </a:solidFill>
          <a:latin typeface="Segoe UI" pitchFamily="34" charset="0"/>
          <a:ea typeface="Segoe UI" pitchFamily="34" charset="0"/>
          <a:cs typeface="Segoe UI" pitchFamily="34" charset="0"/>
        </a:defRPr>
      </a:lvl1pPr>
    </p:titleStyle>
    <p:bodyStyle>
      <a:lvl1pPr marL="342900" indent="-342900" algn="l" defTabSz="914400" rtl="0" eaLnBrk="1" latinLnBrk="0" hangingPunct="1">
        <a:spcBef>
          <a:spcPct val="20000"/>
        </a:spcBef>
        <a:buClr>
          <a:srgbClr val="03C2F1"/>
        </a:buClr>
        <a:buFont typeface="Segoe UI" pitchFamily="34" charset="0"/>
        <a:buChar char="►"/>
        <a:defRPr sz="2800" kern="1200">
          <a:solidFill>
            <a:schemeClr val="bg1"/>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Clr>
          <a:srgbClr val="03C2F1"/>
        </a:buClr>
        <a:buFont typeface="Arial" pitchFamily="34" charset="0"/>
        <a:buChar char="–"/>
        <a:defRPr sz="2400" kern="1200">
          <a:solidFill>
            <a:schemeClr val="bg1"/>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Clr>
          <a:srgbClr val="03C2F1"/>
        </a:buClr>
        <a:buFont typeface="Arial" pitchFamily="34" charset="0"/>
        <a:buChar char="•"/>
        <a:defRPr sz="2000" kern="1200">
          <a:solidFill>
            <a:schemeClr val="bg1"/>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29.png"/><Relationship Id="rId7" Type="http://schemas.openxmlformats.org/officeDocument/2006/relationships/image" Target="../media/image33.png"/><Relationship Id="rId12" Type="http://schemas.openxmlformats.org/officeDocument/2006/relationships/image" Target="../media/image37.png"/><Relationship Id="rId2" Type="http://schemas.openxmlformats.org/officeDocument/2006/relationships/image" Target="../media/image28.png"/><Relationship Id="rId1" Type="http://schemas.openxmlformats.org/officeDocument/2006/relationships/slideLayout" Target="../slideLayouts/slideLayout2.xml"/><Relationship Id="rId6" Type="http://schemas.openxmlformats.org/officeDocument/2006/relationships/image" Target="../media/image32.png"/><Relationship Id="rId11" Type="http://schemas.microsoft.com/office/2007/relationships/hdphoto" Target="../media/hdphoto1.wdp"/><Relationship Id="rId5" Type="http://schemas.openxmlformats.org/officeDocument/2006/relationships/image" Target="../media/image31.png"/><Relationship Id="rId10" Type="http://schemas.openxmlformats.org/officeDocument/2006/relationships/image" Target="../media/image36.png"/><Relationship Id="rId4" Type="http://schemas.openxmlformats.org/officeDocument/2006/relationships/image" Target="../media/image30.png"/><Relationship Id="rId9" Type="http://schemas.openxmlformats.org/officeDocument/2006/relationships/image" Target="../media/image35.png"/></Relationships>
</file>

<file path=ppt/slides/_rels/slide15.xml.rels><?xml version="1.0" encoding="UTF-8" standalone="yes"?>
<Relationships xmlns="http://schemas.openxmlformats.org/package/2006/relationships"><Relationship Id="rId8" Type="http://schemas.openxmlformats.org/officeDocument/2006/relationships/image" Target="../media/image38.emf"/><Relationship Id="rId3" Type="http://schemas.openxmlformats.org/officeDocument/2006/relationships/image" Target="../media/image39.jpeg"/><Relationship Id="rId7" Type="http://schemas.openxmlformats.org/officeDocument/2006/relationships/oleObject" Target="file:///C:\Users\alispe\AppData\Local\Microsoft\Windows\Temporary%20Internet%20Files\Content.Outlook\THCYO16F\Office%202010%20+%20Quadrants%20.vsd\Drawing\~Single%20panel\Clippit" TargetMode="External"/><Relationship Id="rId2" Type="http://schemas.openxmlformats.org/officeDocument/2006/relationships/slideLayout" Target="../slideLayouts/slideLayout3.xml"/><Relationship Id="rId1" Type="http://schemas.openxmlformats.org/officeDocument/2006/relationships/vmlDrawing" Target="../drawings/vmlDrawing1.vml"/><Relationship Id="rId6" Type="http://schemas.openxmlformats.org/officeDocument/2006/relationships/image" Target="../media/image42.jpeg"/><Relationship Id="rId5" Type="http://schemas.openxmlformats.org/officeDocument/2006/relationships/image" Target="../media/image41.jpeg"/><Relationship Id="rId4" Type="http://schemas.openxmlformats.org/officeDocument/2006/relationships/image" Target="../media/image40.jpeg"/></Relationships>
</file>

<file path=ppt/slides/_rels/slide16.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chart" Target="../charts/chart3.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video" Target="../media/media1.WMV"/><Relationship Id="rId1" Type="http://schemas.microsoft.com/office/2007/relationships/media" Target="../media/media1.WMV"/><Relationship Id="rId4" Type="http://schemas.openxmlformats.org/officeDocument/2006/relationships/image" Target="../media/image44.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8" Type="http://schemas.openxmlformats.org/officeDocument/2006/relationships/image" Target="../media/image51.png"/><Relationship Id="rId13" Type="http://schemas.openxmlformats.org/officeDocument/2006/relationships/image" Target="../media/image56.jpeg"/><Relationship Id="rId3" Type="http://schemas.openxmlformats.org/officeDocument/2006/relationships/notesSlide" Target="../notesSlides/notesSlide6.xml"/><Relationship Id="rId7" Type="http://schemas.openxmlformats.org/officeDocument/2006/relationships/image" Target="../media/image50.png"/><Relationship Id="rId12" Type="http://schemas.openxmlformats.org/officeDocument/2006/relationships/image" Target="../media/image55.jpeg"/><Relationship Id="rId2" Type="http://schemas.openxmlformats.org/officeDocument/2006/relationships/slideLayout" Target="../slideLayouts/slideLayout7.xml"/><Relationship Id="rId16" Type="http://schemas.openxmlformats.org/officeDocument/2006/relationships/image" Target="../media/image59.png"/><Relationship Id="rId1" Type="http://schemas.openxmlformats.org/officeDocument/2006/relationships/tags" Target="../tags/tag1.xml"/><Relationship Id="rId6" Type="http://schemas.openxmlformats.org/officeDocument/2006/relationships/image" Target="../media/image49.png"/><Relationship Id="rId11" Type="http://schemas.openxmlformats.org/officeDocument/2006/relationships/image" Target="../media/image54.png"/><Relationship Id="rId5" Type="http://schemas.openxmlformats.org/officeDocument/2006/relationships/image" Target="../media/image48.png"/><Relationship Id="rId15" Type="http://schemas.openxmlformats.org/officeDocument/2006/relationships/image" Target="../media/image58.jpeg"/><Relationship Id="rId10" Type="http://schemas.openxmlformats.org/officeDocument/2006/relationships/image" Target="../media/image53.png"/><Relationship Id="rId4" Type="http://schemas.openxmlformats.org/officeDocument/2006/relationships/image" Target="../media/image47.png"/><Relationship Id="rId9" Type="http://schemas.openxmlformats.org/officeDocument/2006/relationships/image" Target="../media/image52.gif"/><Relationship Id="rId14" Type="http://schemas.openxmlformats.org/officeDocument/2006/relationships/image" Target="../media/image57.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3.xml"/><Relationship Id="rId4" Type="http://schemas.openxmlformats.org/officeDocument/2006/relationships/image" Target="../media/image62.png"/></Relationships>
</file>

<file path=ppt/slides/_rels/slide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3.xml"/><Relationship Id="rId4" Type="http://schemas.openxmlformats.org/officeDocument/2006/relationships/image" Target="../media/image65.png"/></Relationships>
</file>

<file path=ppt/slides/_rels/slide31.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3.xml"/><Relationship Id="rId5" Type="http://schemas.openxmlformats.org/officeDocument/2006/relationships/image" Target="../media/image69.png"/><Relationship Id="rId4" Type="http://schemas.openxmlformats.org/officeDocument/2006/relationships/image" Target="../media/image68.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46.png"/><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0.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80.png"/><Relationship Id="rId1" Type="http://schemas.openxmlformats.org/officeDocument/2006/relationships/slideLayout" Target="../slideLayouts/slideLayout15.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3.xml"/><Relationship Id="rId4" Type="http://schemas.openxmlformats.org/officeDocument/2006/relationships/image" Target="../media/image10.png"/></Relationships>
</file>

<file path=ppt/slides/_rels/slide50.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85.png"/><Relationship Id="rId5" Type="http://schemas.openxmlformats.org/officeDocument/2006/relationships/image" Target="../media/image84.png"/><Relationship Id="rId4" Type="http://schemas.openxmlformats.org/officeDocument/2006/relationships/image" Target="../media/image83.jpe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3.xml"/><Relationship Id="rId1" Type="http://schemas.openxmlformats.org/officeDocument/2006/relationships/vmlDrawing" Target="../drawings/vmlDrawing2.vml"/><Relationship Id="rId5" Type="http://schemas.openxmlformats.org/officeDocument/2006/relationships/image" Target="../media/image86.emf"/><Relationship Id="rId4" Type="http://schemas.openxmlformats.org/officeDocument/2006/relationships/oleObject" Target="../embeddings/oleObject1.bin"/></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3.xml"/><Relationship Id="rId4" Type="http://schemas.openxmlformats.org/officeDocument/2006/relationships/image" Target="../media/image13.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hyperlink" Target="http://www.microsoftvirtualacademy.com/Home.aspx?WT.mc_id=otc-n-au-jtc-DPR-40787" TargetMode="External"/><Relationship Id="rId1" Type="http://schemas.openxmlformats.org/officeDocument/2006/relationships/slideLayout" Target="../slideLayouts/slideLayout17.xml"/></Relationships>
</file>

<file path=ppt/slides/_rels/slide67.xml.rels><?xml version="1.0" encoding="UTF-8" standalone="yes"?>
<Relationships xmlns="http://schemas.openxmlformats.org/package/2006/relationships"><Relationship Id="rId8" Type="http://schemas.openxmlformats.org/officeDocument/2006/relationships/hyperlink" Target="http://msdn.microsoft.com/en-au" TargetMode="External"/><Relationship Id="rId3" Type="http://schemas.openxmlformats.org/officeDocument/2006/relationships/image" Target="../media/image90.png"/><Relationship Id="rId7" Type="http://schemas.openxmlformats.org/officeDocument/2006/relationships/image" Target="../media/image92.png"/><Relationship Id="rId2" Type="http://schemas.openxmlformats.org/officeDocument/2006/relationships/notesSlide" Target="../notesSlides/notesSlide26.xml"/><Relationship Id="rId1" Type="http://schemas.openxmlformats.org/officeDocument/2006/relationships/slideLayout" Target="../slideLayouts/slideLayout25.xml"/><Relationship Id="rId6" Type="http://schemas.openxmlformats.org/officeDocument/2006/relationships/image" Target="../media/image91.png"/><Relationship Id="rId11" Type="http://schemas.openxmlformats.org/officeDocument/2006/relationships/image" Target="../media/image94.png"/><Relationship Id="rId5" Type="http://schemas.openxmlformats.org/officeDocument/2006/relationships/hyperlink" Target="http://technet.microsoft.com/en-au" TargetMode="External"/><Relationship Id="rId10" Type="http://schemas.openxmlformats.org/officeDocument/2006/relationships/image" Target="../media/image93.emf"/><Relationship Id="rId4" Type="http://schemas.openxmlformats.org/officeDocument/2006/relationships/hyperlink" Target="http://www.msteched.com/Australia" TargetMode="External"/><Relationship Id="rId9" Type="http://schemas.openxmlformats.org/officeDocument/2006/relationships/hyperlink" Target="http://www.microsoft.com/australia/learning" TargetMode="External"/></Relationships>
</file>

<file path=ppt/slides/_rels/slide68.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27.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3.xml"/><Relationship Id="rId5" Type="http://schemas.openxmlformats.org/officeDocument/2006/relationships/image" Target="../media/image17.png"/><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8" Type="http://schemas.openxmlformats.org/officeDocument/2006/relationships/image" Target="../media/image24.jpeg"/><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image" Target="../media/image18.png"/><Relationship Id="rId1" Type="http://schemas.openxmlformats.org/officeDocument/2006/relationships/slideLayout" Target="../slideLayouts/slideLayout3.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9"/>
            <a:ext cx="8382000" cy="1107996"/>
          </a:xfrm>
        </p:spPr>
        <p:txBody>
          <a:bodyPr>
            <a:normAutofit fontScale="90000"/>
          </a:bodyPr>
          <a:lstStyle/>
          <a:p>
            <a:r>
              <a:rPr lang="en-US" sz="3600" dirty="0" smtClean="0">
                <a:solidFill>
                  <a:schemeClr val="accent1">
                    <a:alpha val="99000"/>
                  </a:schemeClr>
                </a:solidFill>
              </a:rPr>
              <a:t>Ensuring the path is clear for your deployment</a:t>
            </a:r>
            <a:endParaRPr lang="en-US" sz="3600" dirty="0">
              <a:solidFill>
                <a:schemeClr val="accent1">
                  <a:alpha val="99000"/>
                </a:schemeClr>
              </a:solidFill>
            </a:endParaRPr>
          </a:p>
        </p:txBody>
      </p:sp>
      <p:pic>
        <p:nvPicPr>
          <p:cNvPr id="7171" name="Picture 3" descr="C:\Users\alispe\AppData\Local\Microsoft\Windows\Temporary Internet Files\Content.IE5\AOG2J4WO\MP900386402[1].jpg"/>
          <p:cNvPicPr>
            <a:picLocks noChangeAspect="1" noChangeArrowheads="1"/>
          </p:cNvPicPr>
          <p:nvPr/>
        </p:nvPicPr>
        <p:blipFill rotWithShape="1">
          <a:blip r:embed="rId3">
            <a:extLst>
              <a:ext uri="{28A0092B-C50C-407E-A947-70E740481C1C}">
                <a14:useLocalDpi xmlns:a14="http://schemas.microsoft.com/office/drawing/2010/main" val="0"/>
              </a:ext>
            </a:extLst>
          </a:blip>
          <a:srcRect t="6847" b="41627"/>
          <a:stretch/>
        </p:blipFill>
        <p:spPr bwMode="auto">
          <a:xfrm>
            <a:off x="-756592" y="1556792"/>
            <a:ext cx="10657184" cy="530120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72441717"/>
      </p:ext>
    </p:extLst>
  </p:cSld>
  <p:clrMapOvr>
    <a:masterClrMapping/>
  </p:clrMapOvr>
  <p:transition spd="slow">
    <p:push/>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9"/>
            <a:ext cx="8382000" cy="1107996"/>
          </a:xfrm>
        </p:spPr>
        <p:txBody>
          <a:bodyPr>
            <a:normAutofit/>
          </a:bodyPr>
          <a:lstStyle/>
          <a:p>
            <a:r>
              <a:rPr lang="en-US" dirty="0" smtClean="0"/>
              <a:t>Where to start?</a:t>
            </a:r>
            <a:endParaRPr lang="en-US" sz="3600" dirty="0">
              <a:solidFill>
                <a:schemeClr val="accent1">
                  <a:alpha val="99000"/>
                </a:schemeClr>
              </a:solidFill>
            </a:endParaRPr>
          </a:p>
        </p:txBody>
      </p:sp>
      <p:pic>
        <p:nvPicPr>
          <p:cNvPr id="8194" name="Picture 2" descr="C:\Users\alispe\AppData\Local\Microsoft\Windows\Temporary Internet Files\Content.IE5\JIK1ZPX8\MP900438811[1].jpg"/>
          <p:cNvPicPr>
            <a:picLocks noChangeAspect="1" noChangeArrowheads="1"/>
          </p:cNvPicPr>
          <p:nvPr/>
        </p:nvPicPr>
        <p:blipFill rotWithShape="1">
          <a:blip r:embed="rId3">
            <a:extLst>
              <a:ext uri="{28A0092B-C50C-407E-A947-70E740481C1C}">
                <a14:useLocalDpi xmlns:a14="http://schemas.microsoft.com/office/drawing/2010/main" val="0"/>
              </a:ext>
            </a:extLst>
          </a:blip>
          <a:srcRect b="25611"/>
          <a:stretch/>
        </p:blipFill>
        <p:spPr bwMode="auto">
          <a:xfrm>
            <a:off x="-815652" y="1516591"/>
            <a:ext cx="10788252" cy="603625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74464115"/>
      </p:ext>
    </p:extLst>
  </p:cSld>
  <p:clrMapOvr>
    <a:masterClrMapping/>
  </p:clrMapOvr>
  <p:transition spd="slow">
    <p:push/>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Office and the Modern desktop:</a:t>
            </a:r>
            <a:r>
              <a:rPr lang="en-US" dirty="0"/>
              <a:t/>
            </a:r>
            <a:br>
              <a:rPr lang="en-US" dirty="0"/>
            </a:br>
            <a:r>
              <a:rPr lang="en-US" sz="3600" dirty="0" smtClean="0">
                <a:solidFill>
                  <a:schemeClr val="accent1">
                    <a:alpha val="99000"/>
                  </a:schemeClr>
                </a:solidFill>
              </a:rPr>
              <a:t>The things we need to think about</a:t>
            </a:r>
            <a:endParaRPr lang="en-US" dirty="0"/>
          </a:p>
        </p:txBody>
      </p:sp>
      <p:graphicFrame>
        <p:nvGraphicFramePr>
          <p:cNvPr id="3" name="Diagram 2"/>
          <p:cNvGraphicFramePr/>
          <p:nvPr>
            <p:extLst>
              <p:ext uri="{D42A27DB-BD31-4B8C-83A1-F6EECF244321}">
                <p14:modId xmlns:p14="http://schemas.microsoft.com/office/powerpoint/2010/main" val="4123793075"/>
              </p:ext>
            </p:extLst>
          </p:nvPr>
        </p:nvGraphicFramePr>
        <p:xfrm>
          <a:off x="200078" y="1943100"/>
          <a:ext cx="8589023" cy="38481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1864527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graphicEl>
                                              <a:dgm id="{3CD29DC9-40CE-4604-9C10-E7C41C5BFBC8}"/>
                                            </p:graphicEl>
                                          </p:spTgt>
                                        </p:tgtEl>
                                        <p:attrNameLst>
                                          <p:attrName>style.visibility</p:attrName>
                                        </p:attrNameLst>
                                      </p:cBhvr>
                                      <p:to>
                                        <p:strVal val="visible"/>
                                      </p:to>
                                    </p:set>
                                    <p:anim calcmode="lin" valueType="num">
                                      <p:cBhvr additive="base">
                                        <p:cTn id="7" dur="500" fill="hold"/>
                                        <p:tgtEl>
                                          <p:spTgt spid="3">
                                            <p:graphicEl>
                                              <a:dgm id="{3CD29DC9-40CE-4604-9C10-E7C41C5BFBC8}"/>
                                            </p:graphic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graphicEl>
                                              <a:dgm id="{3CD29DC9-40CE-4604-9C10-E7C41C5BFBC8}"/>
                                            </p:graphic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graphicEl>
                                              <a:dgm id="{3112207E-95DD-4D67-B375-790D979A4B63}"/>
                                            </p:graphicEl>
                                          </p:spTgt>
                                        </p:tgtEl>
                                        <p:attrNameLst>
                                          <p:attrName>style.visibility</p:attrName>
                                        </p:attrNameLst>
                                      </p:cBhvr>
                                      <p:to>
                                        <p:strVal val="visible"/>
                                      </p:to>
                                    </p:set>
                                    <p:anim calcmode="lin" valueType="num">
                                      <p:cBhvr additive="base">
                                        <p:cTn id="13" dur="500" fill="hold"/>
                                        <p:tgtEl>
                                          <p:spTgt spid="3">
                                            <p:graphicEl>
                                              <a:dgm id="{3112207E-95DD-4D67-B375-790D979A4B63}"/>
                                            </p:graphic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graphicEl>
                                              <a:dgm id="{3112207E-95DD-4D67-B375-790D979A4B63}"/>
                                            </p:graphic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graphicEl>
                                              <a:dgm id="{1E1525DB-CAF1-4B7B-8D2F-B6A5F6742311}"/>
                                            </p:graphicEl>
                                          </p:spTgt>
                                        </p:tgtEl>
                                        <p:attrNameLst>
                                          <p:attrName>style.visibility</p:attrName>
                                        </p:attrNameLst>
                                      </p:cBhvr>
                                      <p:to>
                                        <p:strVal val="visible"/>
                                      </p:to>
                                    </p:set>
                                    <p:anim calcmode="lin" valueType="num">
                                      <p:cBhvr additive="base">
                                        <p:cTn id="19" dur="500" fill="hold"/>
                                        <p:tgtEl>
                                          <p:spTgt spid="3">
                                            <p:graphicEl>
                                              <a:dgm id="{1E1525DB-CAF1-4B7B-8D2F-B6A5F6742311}"/>
                                            </p:graphic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graphicEl>
                                              <a:dgm id="{1E1525DB-CAF1-4B7B-8D2F-B6A5F6742311}"/>
                                            </p:graphic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graphicEl>
                                              <a:dgm id="{BF270C9F-5AD7-4FF1-B1F1-200CF5D9F8A7}"/>
                                            </p:graphicEl>
                                          </p:spTgt>
                                        </p:tgtEl>
                                        <p:attrNameLst>
                                          <p:attrName>style.visibility</p:attrName>
                                        </p:attrNameLst>
                                      </p:cBhvr>
                                      <p:to>
                                        <p:strVal val="visible"/>
                                      </p:to>
                                    </p:set>
                                    <p:anim calcmode="lin" valueType="num">
                                      <p:cBhvr additive="base">
                                        <p:cTn id="25" dur="500" fill="hold"/>
                                        <p:tgtEl>
                                          <p:spTgt spid="3">
                                            <p:graphicEl>
                                              <a:dgm id="{BF270C9F-5AD7-4FF1-B1F1-200CF5D9F8A7}"/>
                                            </p:graphic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graphicEl>
                                              <a:dgm id="{BF270C9F-5AD7-4FF1-B1F1-200CF5D9F8A7}"/>
                                            </p:graphic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Sub>
          <a:bldDgm bld="one"/>
        </p:bldSub>
      </p:bldGraphic>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p:txBody>
          <a:bodyPr/>
          <a:lstStyle/>
          <a:p>
            <a:r>
              <a:rPr lang="en-US" dirty="0" smtClean="0"/>
              <a:t>Office is not just another “app”</a:t>
            </a:r>
            <a:endParaRPr lang="en-US" dirty="0"/>
          </a:p>
        </p:txBody>
      </p:sp>
      <p:sp>
        <p:nvSpPr>
          <p:cNvPr id="4" name="Subtitle 3"/>
          <p:cNvSpPr>
            <a:spLocks noGrp="1"/>
          </p:cNvSpPr>
          <p:nvPr>
            <p:ph type="subTitle" idx="1"/>
          </p:nvPr>
        </p:nvSpPr>
        <p:spPr/>
        <p:txBody>
          <a:bodyPr/>
          <a:lstStyle/>
          <a:p>
            <a:r>
              <a:rPr lang="en-US" i="1" dirty="0" smtClean="0"/>
              <a:t>Office poses unique challenges and opportunities Architects should consider when planning for Office deployments.</a:t>
            </a:r>
            <a:endParaRPr lang="en-US" i="1" dirty="0"/>
          </a:p>
        </p:txBody>
      </p:sp>
    </p:spTree>
    <p:extLst>
      <p:ext uri="{BB962C8B-B14F-4D97-AF65-F5344CB8AC3E}">
        <p14:creationId xmlns:p14="http://schemas.microsoft.com/office/powerpoint/2010/main" val="6893067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Office is a Platform that other systems leverage</a:t>
            </a:r>
            <a:endParaRPr lang="en-US" dirty="0"/>
          </a:p>
        </p:txBody>
      </p:sp>
      <p:pic>
        <p:nvPicPr>
          <p:cNvPr id="4" name="Rectangle 3082"/>
          <p:cNvPicPr>
            <a:picLocks noChangeAspect="1" noChangeArrowheads="1"/>
          </p:cNvPicPr>
          <p:nvPr/>
        </p:nvPicPr>
        <p:blipFill>
          <a:blip r:embed="rId2">
            <a:lum bright="-12000" contrast="42000"/>
          </a:blip>
          <a:srcRect/>
          <a:stretch>
            <a:fillRect/>
          </a:stretch>
        </p:blipFill>
        <p:spPr bwMode="auto">
          <a:xfrm>
            <a:off x="5029379" y="1302132"/>
            <a:ext cx="1771068" cy="1456088"/>
          </a:xfrm>
          <a:prstGeom prst="rect">
            <a:avLst/>
          </a:prstGeom>
          <a:noFill/>
          <a:ln w="9525">
            <a:noFill/>
            <a:miter lim="800000"/>
            <a:headEnd/>
            <a:tailEnd/>
          </a:ln>
        </p:spPr>
      </p:pic>
      <p:pic>
        <p:nvPicPr>
          <p:cNvPr id="5" name="Rectangle 181272"/>
          <p:cNvPicPr>
            <a:picLocks noChangeAspect="1" noChangeArrowheads="1"/>
          </p:cNvPicPr>
          <p:nvPr/>
        </p:nvPicPr>
        <p:blipFill>
          <a:blip r:embed="rId3">
            <a:lum bright="100000" contrast="12000"/>
          </a:blip>
          <a:srcRect/>
          <a:stretch>
            <a:fillRect/>
          </a:stretch>
        </p:blipFill>
        <p:spPr bwMode="auto">
          <a:xfrm>
            <a:off x="6385093" y="4251617"/>
            <a:ext cx="2130375" cy="343445"/>
          </a:xfrm>
          <a:prstGeom prst="rect">
            <a:avLst/>
          </a:prstGeom>
          <a:noFill/>
          <a:ln w="9525" cap="flat" cmpd="sng" algn="ctr">
            <a:noFill/>
            <a:prstDash val="solid"/>
            <a:miter lim="800000"/>
            <a:headEnd type="none" w="med" len="med"/>
            <a:tailEnd type="none" w="med" len="med"/>
          </a:ln>
          <a:effectLst>
            <a:outerShdw dist="17961" dir="2700000" algn="ctr" rotWithShape="0">
              <a:srgbClr val="808080"/>
            </a:outerShdw>
          </a:effectLst>
        </p:spPr>
      </p:pic>
      <p:grpSp>
        <p:nvGrpSpPr>
          <p:cNvPr id="6" name="Group 47"/>
          <p:cNvGrpSpPr>
            <a:grpSpLocks/>
          </p:cNvGrpSpPr>
          <p:nvPr/>
        </p:nvGrpSpPr>
        <p:grpSpPr bwMode="auto">
          <a:xfrm>
            <a:off x="4919729" y="2606778"/>
            <a:ext cx="3419589" cy="1427703"/>
            <a:chOff x="260" y="1632"/>
            <a:chExt cx="1324" cy="503"/>
          </a:xfrm>
        </p:grpSpPr>
        <p:pic>
          <p:nvPicPr>
            <p:cNvPr id="7" name="Rectangle 3091"/>
            <p:cNvPicPr>
              <a:picLocks noChangeAspect="1" noChangeArrowheads="1"/>
            </p:cNvPicPr>
            <p:nvPr/>
          </p:nvPicPr>
          <p:blipFill>
            <a:blip r:embed="rId4">
              <a:lum bright="-12000" contrast="42000"/>
            </a:blip>
            <a:srcRect/>
            <a:stretch>
              <a:fillRect/>
            </a:stretch>
          </p:blipFill>
          <p:spPr bwMode="auto">
            <a:xfrm>
              <a:off x="864" y="1632"/>
              <a:ext cx="720" cy="503"/>
            </a:xfrm>
            <a:prstGeom prst="rect">
              <a:avLst/>
            </a:prstGeom>
            <a:noFill/>
            <a:ln w="9525">
              <a:noFill/>
              <a:miter lim="800000"/>
              <a:headEnd/>
              <a:tailEnd/>
            </a:ln>
          </p:spPr>
        </p:pic>
        <p:pic>
          <p:nvPicPr>
            <p:cNvPr id="8" name="Rectangle 3092"/>
            <p:cNvPicPr>
              <a:picLocks noChangeAspect="1" noChangeArrowheads="1"/>
            </p:cNvPicPr>
            <p:nvPr/>
          </p:nvPicPr>
          <p:blipFill>
            <a:blip r:embed="rId5"/>
            <a:srcRect/>
            <a:stretch>
              <a:fillRect/>
            </a:stretch>
          </p:blipFill>
          <p:spPr bwMode="auto">
            <a:xfrm>
              <a:off x="260" y="1777"/>
              <a:ext cx="480" cy="238"/>
            </a:xfrm>
            <a:prstGeom prst="rect">
              <a:avLst/>
            </a:prstGeom>
            <a:noFill/>
            <a:ln w="9525">
              <a:noFill/>
              <a:miter lim="800000"/>
              <a:headEnd/>
              <a:tailEnd/>
            </a:ln>
          </p:spPr>
        </p:pic>
      </p:grpSp>
      <p:grpSp>
        <p:nvGrpSpPr>
          <p:cNvPr id="9" name="Group 48"/>
          <p:cNvGrpSpPr>
            <a:grpSpLocks/>
          </p:cNvGrpSpPr>
          <p:nvPr/>
        </p:nvGrpSpPr>
        <p:grpSpPr bwMode="auto">
          <a:xfrm>
            <a:off x="1075362" y="2606778"/>
            <a:ext cx="2231515" cy="2131621"/>
            <a:chOff x="0" y="2351"/>
            <a:chExt cx="864" cy="751"/>
          </a:xfrm>
        </p:grpSpPr>
        <p:pic>
          <p:nvPicPr>
            <p:cNvPr id="10" name="Rectangle 3089"/>
            <p:cNvPicPr>
              <a:picLocks noChangeAspect="1" noChangeArrowheads="1"/>
            </p:cNvPicPr>
            <p:nvPr/>
          </p:nvPicPr>
          <p:blipFill>
            <a:blip r:embed="rId6">
              <a:lum bright="-12000" contrast="42000"/>
            </a:blip>
            <a:srcRect/>
            <a:stretch>
              <a:fillRect/>
            </a:stretch>
          </p:blipFill>
          <p:spPr bwMode="auto">
            <a:xfrm>
              <a:off x="171" y="2351"/>
              <a:ext cx="645" cy="529"/>
            </a:xfrm>
            <a:prstGeom prst="rect">
              <a:avLst/>
            </a:prstGeom>
            <a:noFill/>
            <a:ln w="9525">
              <a:noFill/>
              <a:miter lim="800000"/>
              <a:headEnd/>
              <a:tailEnd/>
            </a:ln>
          </p:spPr>
        </p:pic>
        <p:pic>
          <p:nvPicPr>
            <p:cNvPr id="11" name="Rectangle 3090"/>
            <p:cNvPicPr>
              <a:picLocks noChangeAspect="1" noChangeArrowheads="1"/>
            </p:cNvPicPr>
            <p:nvPr/>
          </p:nvPicPr>
          <p:blipFill>
            <a:blip r:embed="rId7"/>
            <a:srcRect/>
            <a:stretch>
              <a:fillRect/>
            </a:stretch>
          </p:blipFill>
          <p:spPr bwMode="auto">
            <a:xfrm>
              <a:off x="0" y="2880"/>
              <a:ext cx="864" cy="222"/>
            </a:xfrm>
            <a:prstGeom prst="rect">
              <a:avLst/>
            </a:prstGeom>
            <a:noFill/>
            <a:ln w="9525">
              <a:noFill/>
              <a:miter lim="800000"/>
              <a:headEnd/>
              <a:tailEnd/>
            </a:ln>
          </p:spPr>
        </p:pic>
      </p:grpSp>
      <p:pic>
        <p:nvPicPr>
          <p:cNvPr id="14" name="Rectangle 3088"/>
          <p:cNvPicPr>
            <a:picLocks noChangeAspect="1" noChangeArrowheads="1"/>
          </p:cNvPicPr>
          <p:nvPr/>
        </p:nvPicPr>
        <p:blipFill>
          <a:blip r:embed="rId8" cstate="print"/>
          <a:srcRect/>
          <a:stretch>
            <a:fillRect/>
          </a:stretch>
        </p:blipFill>
        <p:spPr bwMode="auto">
          <a:xfrm flipH="1">
            <a:off x="3015166" y="1198533"/>
            <a:ext cx="1049219" cy="1634904"/>
          </a:xfrm>
          <a:prstGeom prst="rect">
            <a:avLst/>
          </a:prstGeom>
          <a:noFill/>
          <a:ln w="9525">
            <a:noFill/>
            <a:miter lim="800000"/>
            <a:headEnd/>
            <a:tailEnd/>
          </a:ln>
        </p:spPr>
      </p:pic>
      <p:pic>
        <p:nvPicPr>
          <p:cNvPr id="15" name="Rectangle 3082"/>
          <p:cNvPicPr>
            <a:picLocks noChangeAspect="1" noChangeArrowheads="1"/>
          </p:cNvPicPr>
          <p:nvPr/>
        </p:nvPicPr>
        <p:blipFill>
          <a:blip r:embed="rId2">
            <a:lum bright="-12000" contrast="42000"/>
          </a:blip>
          <a:srcRect/>
          <a:stretch>
            <a:fillRect/>
          </a:stretch>
        </p:blipFill>
        <p:spPr bwMode="auto">
          <a:xfrm>
            <a:off x="1185953" y="4727232"/>
            <a:ext cx="1771068" cy="1456088"/>
          </a:xfrm>
          <a:prstGeom prst="rect">
            <a:avLst/>
          </a:prstGeom>
          <a:noFill/>
          <a:ln w="9525">
            <a:noFill/>
            <a:miter lim="800000"/>
            <a:headEnd/>
            <a:tailEnd/>
          </a:ln>
        </p:spPr>
      </p:pic>
      <p:pic>
        <p:nvPicPr>
          <p:cNvPr id="16" name="Picture 28"/>
          <p:cNvPicPr>
            <a:picLocks noChangeAspect="1" noChangeArrowheads="1"/>
          </p:cNvPicPr>
          <p:nvPr/>
        </p:nvPicPr>
        <p:blipFill>
          <a:blip r:embed="rId9"/>
          <a:stretch>
            <a:fillRect/>
          </a:stretch>
        </p:blipFill>
        <p:spPr bwMode="auto">
          <a:xfrm>
            <a:off x="2851403" y="4118589"/>
            <a:ext cx="3958592" cy="2228758"/>
          </a:xfrm>
          <a:prstGeom prst="rect">
            <a:avLst/>
          </a:prstGeom>
          <a:noFill/>
          <a:ln>
            <a:noFill/>
          </a:ln>
          <a:effectLst>
            <a:outerShdw blurRad="495300" dir="21540000" sx="90000" sy="-19000" rotWithShape="0">
              <a:prstClr val="black">
                <a:alpha val="54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2" name="Picture 2" descr="http://i1-news.softpedia-static.com/images/news2/Download-New-iTunes-10-with-Ping-Mac-and-Windows-2.jpg"/>
          <p:cNvPicPr>
            <a:picLocks noChangeAspect="1" noChangeArrowheads="1"/>
          </p:cNvPicPr>
          <p:nvPr/>
        </p:nvPicPr>
        <p:blipFill>
          <a:blip r:embed="rId10" cstate="print">
            <a:extLst>
              <a:ext uri="{BEBA8EAE-BF5A-486C-A8C5-ECC9F3942E4B}">
                <a14:imgProps xmlns:a14="http://schemas.microsoft.com/office/drawing/2010/main">
                  <a14:imgLayer r:embed="rId11">
                    <a14:imgEffect>
                      <a14:backgroundRemoval t="0" b="95508" l="0" r="100000"/>
                    </a14:imgEffect>
                  </a14:imgLayer>
                </a14:imgProps>
              </a:ext>
              <a:ext uri="{28A0092B-C50C-407E-A947-70E740481C1C}">
                <a14:useLocalDpi xmlns:a14="http://schemas.microsoft.com/office/drawing/2010/main" val="0"/>
              </a:ext>
            </a:extLst>
          </a:blip>
          <a:srcRect/>
          <a:stretch>
            <a:fillRect/>
          </a:stretch>
        </p:blipFill>
        <p:spPr bwMode="auto">
          <a:xfrm>
            <a:off x="6735797" y="4669806"/>
            <a:ext cx="1508611" cy="1513514"/>
          </a:xfrm>
          <a:prstGeom prst="rect">
            <a:avLst/>
          </a:prstGeom>
          <a:noFill/>
          <a:extLst>
            <a:ext uri="{909E8E84-426E-40DD-AFC4-6F175D3DCCD1}">
              <a14:hiddenFill xmlns:a14="http://schemas.microsoft.com/office/drawing/2010/main">
                <a:solidFill>
                  <a:srgbClr val="FFFFFF"/>
                </a:solidFill>
              </a14:hiddenFill>
            </a:ext>
          </a:extLst>
        </p:spPr>
      </p:pic>
      <p:pic>
        <p:nvPicPr>
          <p:cNvPr id="5127" name="Picture 7" descr="\\eventsql\dvd\Online_ART\DVD_Art_Sept-2-2010\Logos\Microsoft Dynamics\Dynamics - overall brand\dynamics brand rev v.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2452575" y="2906369"/>
            <a:ext cx="2316750" cy="8285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32969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52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anim calcmode="lin" valueType="num">
                                      <p:cBhvr>
                                        <p:cTn id="10" dur="500" fill="hold"/>
                                        <p:tgtEl>
                                          <p:spTgt spid="4"/>
                                        </p:tgtEl>
                                        <p:attrNameLst>
                                          <p:attrName>ppt_x</p:attrName>
                                        </p:attrNameLst>
                                      </p:cBhvr>
                                      <p:tavLst>
                                        <p:tav tm="0">
                                          <p:val>
                                            <p:fltVal val="0.5"/>
                                          </p:val>
                                        </p:tav>
                                        <p:tav tm="100000">
                                          <p:val>
                                            <p:strVal val="#ppt_x"/>
                                          </p:val>
                                        </p:tav>
                                      </p:tavLst>
                                    </p:anim>
                                    <p:anim calcmode="lin" valueType="num">
                                      <p:cBhvr>
                                        <p:cTn id="11" dur="500" fill="hold"/>
                                        <p:tgtEl>
                                          <p:spTgt spid="4"/>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animEffect transition="in" filter="fade">
                                      <p:cBhvr>
                                        <p:cTn id="16" dur="500"/>
                                        <p:tgtEl>
                                          <p:spTgt spid="5"/>
                                        </p:tgtEl>
                                      </p:cBhvr>
                                    </p:animEffect>
                                    <p:anim calcmode="lin" valueType="num">
                                      <p:cBhvr>
                                        <p:cTn id="17" dur="500" fill="hold"/>
                                        <p:tgtEl>
                                          <p:spTgt spid="5"/>
                                        </p:tgtEl>
                                        <p:attrNameLst>
                                          <p:attrName>ppt_x</p:attrName>
                                        </p:attrNameLst>
                                      </p:cBhvr>
                                      <p:tavLst>
                                        <p:tav tm="0">
                                          <p:val>
                                            <p:fltVal val="0.5"/>
                                          </p:val>
                                        </p:tav>
                                        <p:tav tm="100000">
                                          <p:val>
                                            <p:strVal val="#ppt_x"/>
                                          </p:val>
                                        </p:tav>
                                      </p:tavLst>
                                    </p:anim>
                                    <p:anim calcmode="lin" valueType="num">
                                      <p:cBhvr>
                                        <p:cTn id="18" dur="500" fill="hold"/>
                                        <p:tgtEl>
                                          <p:spTgt spid="5"/>
                                        </p:tgtEl>
                                        <p:attrNameLst>
                                          <p:attrName>ppt_y</p:attrName>
                                        </p:attrNameLst>
                                      </p:cBhvr>
                                      <p:tavLst>
                                        <p:tav tm="0">
                                          <p:val>
                                            <p:fltVal val="0.5"/>
                                          </p:val>
                                        </p:tav>
                                        <p:tav tm="100000">
                                          <p:val>
                                            <p:strVal val="#ppt_y"/>
                                          </p:val>
                                        </p:tav>
                                      </p:tavLst>
                                    </p:anim>
                                  </p:childTnLst>
                                </p:cTn>
                              </p:par>
                              <p:par>
                                <p:cTn id="19" presetID="53" presetClass="entr" presetSubtype="528" fill="hold" nodeType="with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fltVal val="0"/>
                                          </p:val>
                                        </p:tav>
                                        <p:tav tm="100000">
                                          <p:val>
                                            <p:strVal val="#ppt_w"/>
                                          </p:val>
                                        </p:tav>
                                      </p:tavLst>
                                    </p:anim>
                                    <p:anim calcmode="lin" valueType="num">
                                      <p:cBhvr>
                                        <p:cTn id="22" dur="500" fill="hold"/>
                                        <p:tgtEl>
                                          <p:spTgt spid="6"/>
                                        </p:tgtEl>
                                        <p:attrNameLst>
                                          <p:attrName>ppt_h</p:attrName>
                                        </p:attrNameLst>
                                      </p:cBhvr>
                                      <p:tavLst>
                                        <p:tav tm="0">
                                          <p:val>
                                            <p:fltVal val="0"/>
                                          </p:val>
                                        </p:tav>
                                        <p:tav tm="100000">
                                          <p:val>
                                            <p:strVal val="#ppt_h"/>
                                          </p:val>
                                        </p:tav>
                                      </p:tavLst>
                                    </p:anim>
                                    <p:animEffect transition="in" filter="fade">
                                      <p:cBhvr>
                                        <p:cTn id="23" dur="500"/>
                                        <p:tgtEl>
                                          <p:spTgt spid="6"/>
                                        </p:tgtEl>
                                      </p:cBhvr>
                                    </p:animEffect>
                                    <p:anim calcmode="lin" valueType="num">
                                      <p:cBhvr>
                                        <p:cTn id="24" dur="500" fill="hold"/>
                                        <p:tgtEl>
                                          <p:spTgt spid="6"/>
                                        </p:tgtEl>
                                        <p:attrNameLst>
                                          <p:attrName>ppt_x</p:attrName>
                                        </p:attrNameLst>
                                      </p:cBhvr>
                                      <p:tavLst>
                                        <p:tav tm="0">
                                          <p:val>
                                            <p:fltVal val="0.5"/>
                                          </p:val>
                                        </p:tav>
                                        <p:tav tm="100000">
                                          <p:val>
                                            <p:strVal val="#ppt_x"/>
                                          </p:val>
                                        </p:tav>
                                      </p:tavLst>
                                    </p:anim>
                                    <p:anim calcmode="lin" valueType="num">
                                      <p:cBhvr>
                                        <p:cTn id="25" dur="500" fill="hold"/>
                                        <p:tgtEl>
                                          <p:spTgt spid="6"/>
                                        </p:tgtEl>
                                        <p:attrNameLst>
                                          <p:attrName>ppt_y</p:attrName>
                                        </p:attrNameLst>
                                      </p:cBhvr>
                                      <p:tavLst>
                                        <p:tav tm="0">
                                          <p:val>
                                            <p:fltVal val="0.5"/>
                                          </p:val>
                                        </p:tav>
                                        <p:tav tm="100000">
                                          <p:val>
                                            <p:strVal val="#ppt_y"/>
                                          </p:val>
                                        </p:tav>
                                      </p:tavLst>
                                    </p:anim>
                                  </p:childTnLst>
                                </p:cTn>
                              </p:par>
                              <p:par>
                                <p:cTn id="26" presetID="53" presetClass="entr" presetSubtype="528" fill="hold" nodeType="with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p:cTn id="28" dur="500" fill="hold"/>
                                        <p:tgtEl>
                                          <p:spTgt spid="9"/>
                                        </p:tgtEl>
                                        <p:attrNameLst>
                                          <p:attrName>ppt_w</p:attrName>
                                        </p:attrNameLst>
                                      </p:cBhvr>
                                      <p:tavLst>
                                        <p:tav tm="0">
                                          <p:val>
                                            <p:fltVal val="0"/>
                                          </p:val>
                                        </p:tav>
                                        <p:tav tm="100000">
                                          <p:val>
                                            <p:strVal val="#ppt_w"/>
                                          </p:val>
                                        </p:tav>
                                      </p:tavLst>
                                    </p:anim>
                                    <p:anim calcmode="lin" valueType="num">
                                      <p:cBhvr>
                                        <p:cTn id="29" dur="500" fill="hold"/>
                                        <p:tgtEl>
                                          <p:spTgt spid="9"/>
                                        </p:tgtEl>
                                        <p:attrNameLst>
                                          <p:attrName>ppt_h</p:attrName>
                                        </p:attrNameLst>
                                      </p:cBhvr>
                                      <p:tavLst>
                                        <p:tav tm="0">
                                          <p:val>
                                            <p:fltVal val="0"/>
                                          </p:val>
                                        </p:tav>
                                        <p:tav tm="100000">
                                          <p:val>
                                            <p:strVal val="#ppt_h"/>
                                          </p:val>
                                        </p:tav>
                                      </p:tavLst>
                                    </p:anim>
                                    <p:animEffect transition="in" filter="fade">
                                      <p:cBhvr>
                                        <p:cTn id="30" dur="500"/>
                                        <p:tgtEl>
                                          <p:spTgt spid="9"/>
                                        </p:tgtEl>
                                      </p:cBhvr>
                                    </p:animEffect>
                                    <p:anim calcmode="lin" valueType="num">
                                      <p:cBhvr>
                                        <p:cTn id="31" dur="500" fill="hold"/>
                                        <p:tgtEl>
                                          <p:spTgt spid="9"/>
                                        </p:tgtEl>
                                        <p:attrNameLst>
                                          <p:attrName>ppt_x</p:attrName>
                                        </p:attrNameLst>
                                      </p:cBhvr>
                                      <p:tavLst>
                                        <p:tav tm="0">
                                          <p:val>
                                            <p:fltVal val="0.5"/>
                                          </p:val>
                                        </p:tav>
                                        <p:tav tm="100000">
                                          <p:val>
                                            <p:strVal val="#ppt_x"/>
                                          </p:val>
                                        </p:tav>
                                      </p:tavLst>
                                    </p:anim>
                                    <p:anim calcmode="lin" valueType="num">
                                      <p:cBhvr>
                                        <p:cTn id="32" dur="500" fill="hold"/>
                                        <p:tgtEl>
                                          <p:spTgt spid="9"/>
                                        </p:tgtEl>
                                        <p:attrNameLst>
                                          <p:attrName>ppt_y</p:attrName>
                                        </p:attrNameLst>
                                      </p:cBhvr>
                                      <p:tavLst>
                                        <p:tav tm="0">
                                          <p:val>
                                            <p:fltVal val="0.5"/>
                                          </p:val>
                                        </p:tav>
                                        <p:tav tm="100000">
                                          <p:val>
                                            <p:strVal val="#ppt_y"/>
                                          </p:val>
                                        </p:tav>
                                      </p:tavLst>
                                    </p:anim>
                                  </p:childTnLst>
                                </p:cTn>
                              </p:par>
                              <p:par>
                                <p:cTn id="33" presetID="53" presetClass="entr" presetSubtype="528" fill="hold" nodeType="with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p:cTn id="35" dur="500" fill="hold"/>
                                        <p:tgtEl>
                                          <p:spTgt spid="15"/>
                                        </p:tgtEl>
                                        <p:attrNameLst>
                                          <p:attrName>ppt_w</p:attrName>
                                        </p:attrNameLst>
                                      </p:cBhvr>
                                      <p:tavLst>
                                        <p:tav tm="0">
                                          <p:val>
                                            <p:fltVal val="0"/>
                                          </p:val>
                                        </p:tav>
                                        <p:tav tm="100000">
                                          <p:val>
                                            <p:strVal val="#ppt_w"/>
                                          </p:val>
                                        </p:tav>
                                      </p:tavLst>
                                    </p:anim>
                                    <p:anim calcmode="lin" valueType="num">
                                      <p:cBhvr>
                                        <p:cTn id="36" dur="500" fill="hold"/>
                                        <p:tgtEl>
                                          <p:spTgt spid="15"/>
                                        </p:tgtEl>
                                        <p:attrNameLst>
                                          <p:attrName>ppt_h</p:attrName>
                                        </p:attrNameLst>
                                      </p:cBhvr>
                                      <p:tavLst>
                                        <p:tav tm="0">
                                          <p:val>
                                            <p:fltVal val="0"/>
                                          </p:val>
                                        </p:tav>
                                        <p:tav tm="100000">
                                          <p:val>
                                            <p:strVal val="#ppt_h"/>
                                          </p:val>
                                        </p:tav>
                                      </p:tavLst>
                                    </p:anim>
                                    <p:animEffect transition="in" filter="fade">
                                      <p:cBhvr>
                                        <p:cTn id="37" dur="500"/>
                                        <p:tgtEl>
                                          <p:spTgt spid="15"/>
                                        </p:tgtEl>
                                      </p:cBhvr>
                                    </p:animEffect>
                                    <p:anim calcmode="lin" valueType="num">
                                      <p:cBhvr>
                                        <p:cTn id="38" dur="500" fill="hold"/>
                                        <p:tgtEl>
                                          <p:spTgt spid="15"/>
                                        </p:tgtEl>
                                        <p:attrNameLst>
                                          <p:attrName>ppt_x</p:attrName>
                                        </p:attrNameLst>
                                      </p:cBhvr>
                                      <p:tavLst>
                                        <p:tav tm="0">
                                          <p:val>
                                            <p:fltVal val="0.5"/>
                                          </p:val>
                                        </p:tav>
                                        <p:tav tm="100000">
                                          <p:val>
                                            <p:strVal val="#ppt_x"/>
                                          </p:val>
                                        </p:tav>
                                      </p:tavLst>
                                    </p:anim>
                                    <p:anim calcmode="lin" valueType="num">
                                      <p:cBhvr>
                                        <p:cTn id="39" dur="500" fill="hold"/>
                                        <p:tgtEl>
                                          <p:spTgt spid="15"/>
                                        </p:tgtEl>
                                        <p:attrNameLst>
                                          <p:attrName>ppt_y</p:attrName>
                                        </p:attrNameLst>
                                      </p:cBhvr>
                                      <p:tavLst>
                                        <p:tav tm="0">
                                          <p:val>
                                            <p:fltVal val="0.5"/>
                                          </p:val>
                                        </p:tav>
                                        <p:tav tm="100000">
                                          <p:val>
                                            <p:strVal val="#ppt_y"/>
                                          </p:val>
                                        </p:tav>
                                      </p:tavLst>
                                    </p:anim>
                                  </p:childTnLst>
                                </p:cTn>
                              </p:par>
                              <p:par>
                                <p:cTn id="40" presetID="53" presetClass="entr" presetSubtype="528" fill="hold" nodeType="withEffect">
                                  <p:stCondLst>
                                    <p:cond delay="0"/>
                                  </p:stCondLst>
                                  <p:childTnLst>
                                    <p:set>
                                      <p:cBhvr>
                                        <p:cTn id="41" dur="1" fill="hold">
                                          <p:stCondLst>
                                            <p:cond delay="0"/>
                                          </p:stCondLst>
                                        </p:cTn>
                                        <p:tgtEl>
                                          <p:spTgt spid="5122"/>
                                        </p:tgtEl>
                                        <p:attrNameLst>
                                          <p:attrName>style.visibility</p:attrName>
                                        </p:attrNameLst>
                                      </p:cBhvr>
                                      <p:to>
                                        <p:strVal val="visible"/>
                                      </p:to>
                                    </p:set>
                                    <p:anim calcmode="lin" valueType="num">
                                      <p:cBhvr>
                                        <p:cTn id="42" dur="500" fill="hold"/>
                                        <p:tgtEl>
                                          <p:spTgt spid="5122"/>
                                        </p:tgtEl>
                                        <p:attrNameLst>
                                          <p:attrName>ppt_w</p:attrName>
                                        </p:attrNameLst>
                                      </p:cBhvr>
                                      <p:tavLst>
                                        <p:tav tm="0">
                                          <p:val>
                                            <p:fltVal val="0"/>
                                          </p:val>
                                        </p:tav>
                                        <p:tav tm="100000">
                                          <p:val>
                                            <p:strVal val="#ppt_w"/>
                                          </p:val>
                                        </p:tav>
                                      </p:tavLst>
                                    </p:anim>
                                    <p:anim calcmode="lin" valueType="num">
                                      <p:cBhvr>
                                        <p:cTn id="43" dur="500" fill="hold"/>
                                        <p:tgtEl>
                                          <p:spTgt spid="5122"/>
                                        </p:tgtEl>
                                        <p:attrNameLst>
                                          <p:attrName>ppt_h</p:attrName>
                                        </p:attrNameLst>
                                      </p:cBhvr>
                                      <p:tavLst>
                                        <p:tav tm="0">
                                          <p:val>
                                            <p:fltVal val="0"/>
                                          </p:val>
                                        </p:tav>
                                        <p:tav tm="100000">
                                          <p:val>
                                            <p:strVal val="#ppt_h"/>
                                          </p:val>
                                        </p:tav>
                                      </p:tavLst>
                                    </p:anim>
                                    <p:animEffect transition="in" filter="fade">
                                      <p:cBhvr>
                                        <p:cTn id="44" dur="500"/>
                                        <p:tgtEl>
                                          <p:spTgt spid="5122"/>
                                        </p:tgtEl>
                                      </p:cBhvr>
                                    </p:animEffect>
                                    <p:anim calcmode="lin" valueType="num">
                                      <p:cBhvr>
                                        <p:cTn id="45" dur="500" fill="hold"/>
                                        <p:tgtEl>
                                          <p:spTgt spid="5122"/>
                                        </p:tgtEl>
                                        <p:attrNameLst>
                                          <p:attrName>ppt_x</p:attrName>
                                        </p:attrNameLst>
                                      </p:cBhvr>
                                      <p:tavLst>
                                        <p:tav tm="0">
                                          <p:val>
                                            <p:fltVal val="0.5"/>
                                          </p:val>
                                        </p:tav>
                                        <p:tav tm="100000">
                                          <p:val>
                                            <p:strVal val="#ppt_x"/>
                                          </p:val>
                                        </p:tav>
                                      </p:tavLst>
                                    </p:anim>
                                    <p:anim calcmode="lin" valueType="num">
                                      <p:cBhvr>
                                        <p:cTn id="46" dur="500" fill="hold"/>
                                        <p:tgtEl>
                                          <p:spTgt spid="5122"/>
                                        </p:tgtEl>
                                        <p:attrNameLst>
                                          <p:attrName>ppt_y</p:attrName>
                                        </p:attrNameLst>
                                      </p:cBhvr>
                                      <p:tavLst>
                                        <p:tav tm="0">
                                          <p:val>
                                            <p:fltVal val="0.5"/>
                                          </p:val>
                                        </p:tav>
                                        <p:tav tm="100000">
                                          <p:val>
                                            <p:strVal val="#ppt_y"/>
                                          </p:val>
                                        </p:tav>
                                      </p:tavLst>
                                    </p:anim>
                                  </p:childTnLst>
                                </p:cTn>
                              </p:par>
                              <p:par>
                                <p:cTn id="47" presetID="53" presetClass="entr" presetSubtype="528" fill="hold" nodeType="withEffect">
                                  <p:stCondLst>
                                    <p:cond delay="0"/>
                                  </p:stCondLst>
                                  <p:childTnLst>
                                    <p:set>
                                      <p:cBhvr>
                                        <p:cTn id="48" dur="1" fill="hold">
                                          <p:stCondLst>
                                            <p:cond delay="0"/>
                                          </p:stCondLst>
                                        </p:cTn>
                                        <p:tgtEl>
                                          <p:spTgt spid="5127"/>
                                        </p:tgtEl>
                                        <p:attrNameLst>
                                          <p:attrName>style.visibility</p:attrName>
                                        </p:attrNameLst>
                                      </p:cBhvr>
                                      <p:to>
                                        <p:strVal val="visible"/>
                                      </p:to>
                                    </p:set>
                                    <p:anim calcmode="lin" valueType="num">
                                      <p:cBhvr>
                                        <p:cTn id="49" dur="500" fill="hold"/>
                                        <p:tgtEl>
                                          <p:spTgt spid="5127"/>
                                        </p:tgtEl>
                                        <p:attrNameLst>
                                          <p:attrName>ppt_w</p:attrName>
                                        </p:attrNameLst>
                                      </p:cBhvr>
                                      <p:tavLst>
                                        <p:tav tm="0">
                                          <p:val>
                                            <p:fltVal val="0"/>
                                          </p:val>
                                        </p:tav>
                                        <p:tav tm="100000">
                                          <p:val>
                                            <p:strVal val="#ppt_w"/>
                                          </p:val>
                                        </p:tav>
                                      </p:tavLst>
                                    </p:anim>
                                    <p:anim calcmode="lin" valueType="num">
                                      <p:cBhvr>
                                        <p:cTn id="50" dur="500" fill="hold"/>
                                        <p:tgtEl>
                                          <p:spTgt spid="5127"/>
                                        </p:tgtEl>
                                        <p:attrNameLst>
                                          <p:attrName>ppt_h</p:attrName>
                                        </p:attrNameLst>
                                      </p:cBhvr>
                                      <p:tavLst>
                                        <p:tav tm="0">
                                          <p:val>
                                            <p:fltVal val="0"/>
                                          </p:val>
                                        </p:tav>
                                        <p:tav tm="100000">
                                          <p:val>
                                            <p:strVal val="#ppt_h"/>
                                          </p:val>
                                        </p:tav>
                                      </p:tavLst>
                                    </p:anim>
                                    <p:animEffect transition="in" filter="fade">
                                      <p:cBhvr>
                                        <p:cTn id="51" dur="500"/>
                                        <p:tgtEl>
                                          <p:spTgt spid="5127"/>
                                        </p:tgtEl>
                                      </p:cBhvr>
                                    </p:animEffect>
                                    <p:anim calcmode="lin" valueType="num">
                                      <p:cBhvr>
                                        <p:cTn id="52" dur="500" fill="hold"/>
                                        <p:tgtEl>
                                          <p:spTgt spid="5127"/>
                                        </p:tgtEl>
                                        <p:attrNameLst>
                                          <p:attrName>ppt_x</p:attrName>
                                        </p:attrNameLst>
                                      </p:cBhvr>
                                      <p:tavLst>
                                        <p:tav tm="0">
                                          <p:val>
                                            <p:fltVal val="0.5"/>
                                          </p:val>
                                        </p:tav>
                                        <p:tav tm="100000">
                                          <p:val>
                                            <p:strVal val="#ppt_x"/>
                                          </p:val>
                                        </p:tav>
                                      </p:tavLst>
                                    </p:anim>
                                    <p:anim calcmode="lin" valueType="num">
                                      <p:cBhvr>
                                        <p:cTn id="53" dur="500" fill="hold"/>
                                        <p:tgtEl>
                                          <p:spTgt spid="5127"/>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7" name="Picture 5" descr="C:\Users\alispe\AppData\Local\Microsoft\Windows\Temporary Internet Files\Content.IE5\7XP531LQ\MP900442299[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71568" y="1829640"/>
            <a:ext cx="2304888" cy="4608576"/>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normAutofit fontScale="90000"/>
          </a:bodyPr>
          <a:lstStyle/>
          <a:p>
            <a:r>
              <a:rPr lang="en-US" dirty="0" smtClean="0"/>
              <a:t>Office is something your users tend to notice</a:t>
            </a:r>
            <a:endParaRPr lang="en-US" dirty="0"/>
          </a:p>
        </p:txBody>
      </p:sp>
      <p:pic>
        <p:nvPicPr>
          <p:cNvPr id="3074" name="Picture 2" descr="C:\Users\alispe\AppData\Local\Microsoft\Windows\Temporary Internet Files\Content.IE5\JIK1ZPX8\MP900409694[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07693" y="1829641"/>
            <a:ext cx="2304888" cy="4619855"/>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C:\Users\alispe\AppData\Local\Microsoft\Windows\Temporary Internet Files\Content.IE5\YNXZ6WGK\MP900409084[1].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1903" y="1829641"/>
            <a:ext cx="2306804" cy="4623695"/>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C:\Users\alispe\AppData\Local\Microsoft\Windows\Temporary Internet Files\Content.IE5\AOG2J4WO\MP900400332[1].jpg"/>
          <p:cNvPicPr>
            <a:picLocks noChangeAspect="1" noChangeArrowheads="1"/>
          </p:cNvPicPr>
          <p:nvPr/>
        </p:nvPicPr>
        <p:blipFill rotWithShape="1">
          <a:blip r:embed="rId6">
            <a:extLst>
              <a:ext uri="{28A0092B-C50C-407E-A947-70E740481C1C}">
                <a14:useLocalDpi xmlns:a14="http://schemas.microsoft.com/office/drawing/2010/main" val="0"/>
              </a:ext>
            </a:extLst>
          </a:blip>
          <a:srcRect b="35789"/>
          <a:stretch/>
        </p:blipFill>
        <p:spPr bwMode="auto">
          <a:xfrm>
            <a:off x="-252536" y="1556792"/>
            <a:ext cx="9649071" cy="5301207"/>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4" name="Object 3"/>
          <p:cNvGraphicFramePr>
            <a:graphicFrameLocks noChangeAspect="1"/>
          </p:cNvGraphicFramePr>
          <p:nvPr>
            <p:extLst>
              <p:ext uri="{D42A27DB-BD31-4B8C-83A1-F6EECF244321}">
                <p14:modId xmlns:p14="http://schemas.microsoft.com/office/powerpoint/2010/main" val="535901752"/>
              </p:ext>
            </p:extLst>
          </p:nvPr>
        </p:nvGraphicFramePr>
        <p:xfrm>
          <a:off x="5543869" y="2053692"/>
          <a:ext cx="3086903" cy="4399644"/>
        </p:xfrm>
        <a:graphic>
          <a:graphicData uri="http://schemas.openxmlformats.org/presentationml/2006/ole">
            <mc:AlternateContent xmlns:mc="http://schemas.openxmlformats.org/markup-compatibility/2006">
              <mc:Choice xmlns:v="urn:schemas-microsoft-com:vml" Requires="v">
                <p:oleObj spid="_x0000_s38927" name="Visio" r:id="rId7" imgW="1903087" imgH="2035243" progId="Visio.Drawing.11">
                  <p:link updateAutomatic="1"/>
                </p:oleObj>
              </mc:Choice>
              <mc:Fallback>
                <p:oleObj name="Visio" r:id="rId7" imgW="1903087" imgH="2035243" progId="Visio.Drawing.11">
                  <p:link updateAutomatic="1"/>
                  <p:pic>
                    <p:nvPicPr>
                      <p:cNvPr id="0" name=""/>
                      <p:cNvPicPr/>
                      <p:nvPr/>
                    </p:nvPicPr>
                    <p:blipFill>
                      <a:blip r:embed="rId8"/>
                      <a:stretch>
                        <a:fillRect/>
                      </a:stretch>
                    </p:blipFill>
                    <p:spPr>
                      <a:xfrm>
                        <a:off x="5543869" y="2053692"/>
                        <a:ext cx="3086903" cy="4399644"/>
                      </a:xfrm>
                      <a:prstGeom prst="rect">
                        <a:avLst/>
                      </a:prstGeom>
                    </p:spPr>
                  </p:pic>
                </p:oleObj>
              </mc:Fallback>
            </mc:AlternateContent>
          </a:graphicData>
        </a:graphic>
      </p:graphicFrame>
    </p:spTree>
    <p:extLst>
      <p:ext uri="{BB962C8B-B14F-4D97-AF65-F5344CB8AC3E}">
        <p14:creationId xmlns:p14="http://schemas.microsoft.com/office/powerpoint/2010/main" val="39150336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075"/>
                                        </p:tgtEl>
                                        <p:attrNameLst>
                                          <p:attrName>style.visibility</p:attrName>
                                        </p:attrNameLst>
                                      </p:cBhvr>
                                      <p:to>
                                        <p:strVal val="visible"/>
                                      </p:to>
                                    </p:set>
                                    <p:animEffect transition="in" filter="fade">
                                      <p:cBhvr>
                                        <p:cTn id="7" dur="500"/>
                                        <p:tgtEl>
                                          <p:spTgt spid="307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074"/>
                                        </p:tgtEl>
                                        <p:attrNameLst>
                                          <p:attrName>style.visibility</p:attrName>
                                        </p:attrNameLst>
                                      </p:cBhvr>
                                      <p:to>
                                        <p:strVal val="visible"/>
                                      </p:to>
                                    </p:set>
                                    <p:animEffect transition="in" filter="fade">
                                      <p:cBhvr>
                                        <p:cTn id="11" dur="500"/>
                                        <p:tgtEl>
                                          <p:spTgt spid="307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077"/>
                                        </p:tgtEl>
                                        <p:attrNameLst>
                                          <p:attrName>style.visibility</p:attrName>
                                        </p:attrNameLst>
                                      </p:cBhvr>
                                      <p:to>
                                        <p:strVal val="visible"/>
                                      </p:to>
                                    </p:set>
                                    <p:animEffect transition="in" filter="fade">
                                      <p:cBhvr>
                                        <p:cTn id="15" dur="500"/>
                                        <p:tgtEl>
                                          <p:spTgt spid="3077"/>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down)">
                                      <p:cBhvr>
                                        <p:cTn id="20" dur="500"/>
                                        <p:tgtEl>
                                          <p:spTgt spid="7"/>
                                        </p:tgtEl>
                                      </p:cBhvr>
                                    </p:animEffect>
                                  </p:childTnLst>
                                </p:cTn>
                              </p:par>
                            </p:childTnLst>
                          </p:cTn>
                        </p:par>
                        <p:par>
                          <p:cTn id="21" fill="hold">
                            <p:stCondLst>
                              <p:cond delay="500"/>
                            </p:stCondLst>
                            <p:childTnLst>
                              <p:par>
                                <p:cTn id="22" presetID="42" presetClass="entr" presetSubtype="0"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1000"/>
                                        <p:tgtEl>
                                          <p:spTgt spid="4"/>
                                        </p:tgtEl>
                                      </p:cBhvr>
                                    </p:animEffect>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Picture 4" descr="http://www.sxc.hu/pic/l/v/va/valium88/1233451_6837302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0351" y="-476251"/>
            <a:ext cx="11330984" cy="794385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413170" y="3057828"/>
            <a:ext cx="8363938" cy="914096"/>
          </a:xfrm>
          <a:solidFill>
            <a:schemeClr val="tx1"/>
          </a:solidFill>
        </p:spPr>
        <p:txBody>
          <a:bodyPr>
            <a:normAutofit fontScale="90000"/>
          </a:bodyPr>
          <a:lstStyle/>
          <a:p>
            <a:pPr algn="ctr"/>
            <a:r>
              <a:rPr lang="en-US" sz="6600" dirty="0" smtClean="0"/>
              <a:t>The “Physics” of Office</a:t>
            </a:r>
            <a:endParaRPr lang="en-US" sz="6600" dirty="0"/>
          </a:p>
        </p:txBody>
      </p:sp>
      <p:sp>
        <p:nvSpPr>
          <p:cNvPr id="4" name="Text Placeholder 3"/>
          <p:cNvSpPr>
            <a:spLocks noGrp="1"/>
          </p:cNvSpPr>
          <p:nvPr>
            <p:ph type="body" sz="quarter" idx="10"/>
          </p:nvPr>
        </p:nvSpPr>
        <p:spPr/>
        <p:txBody>
          <a:bodyPr/>
          <a:lstStyle/>
          <a:p>
            <a:endParaRPr lang="en-US" dirty="0"/>
          </a:p>
        </p:txBody>
      </p:sp>
    </p:spTree>
    <p:extLst>
      <p:ext uri="{BB962C8B-B14F-4D97-AF65-F5344CB8AC3E}">
        <p14:creationId xmlns:p14="http://schemas.microsoft.com/office/powerpoint/2010/main" val="738972827"/>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System Requirements over the ages…</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535054566"/>
              </p:ext>
            </p:extLst>
          </p:nvPr>
        </p:nvGraphicFramePr>
        <p:xfrm>
          <a:off x="179512" y="1700808"/>
          <a:ext cx="8784976" cy="4896544"/>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5060949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Office 2010 design decisions were made to optimize existing </a:t>
            </a:r>
            <a:r>
              <a:rPr lang="en-US" dirty="0" smtClean="0"/>
              <a:t>hardware</a:t>
            </a:r>
            <a:endParaRPr lang="en-US" dirty="0"/>
          </a:p>
        </p:txBody>
      </p:sp>
      <p:sp>
        <p:nvSpPr>
          <p:cNvPr id="3" name="Text Placeholder 2"/>
          <p:cNvSpPr>
            <a:spLocks noGrp="1"/>
          </p:cNvSpPr>
          <p:nvPr>
            <p:ph idx="1"/>
          </p:nvPr>
        </p:nvSpPr>
        <p:spPr>
          <a:xfrm>
            <a:off x="389436" y="1767841"/>
            <a:ext cx="8363938" cy="4450449"/>
          </a:xfrm>
        </p:spPr>
        <p:txBody>
          <a:bodyPr>
            <a:normAutofit fontScale="92500"/>
          </a:bodyPr>
          <a:lstStyle/>
          <a:p>
            <a:pPr>
              <a:buFont typeface="Arial" pitchFamily="34" charset="0"/>
              <a:buChar char="•"/>
            </a:pPr>
            <a:r>
              <a:rPr lang="en-US" sz="2800" dirty="0" smtClean="0"/>
              <a:t>System </a:t>
            </a:r>
            <a:r>
              <a:rPr lang="en-US" sz="2800" dirty="0"/>
              <a:t>requirements </a:t>
            </a:r>
            <a:r>
              <a:rPr lang="en-US" sz="2800" dirty="0" smtClean="0"/>
              <a:t>generally unchanged </a:t>
            </a:r>
            <a:r>
              <a:rPr lang="en-US" sz="2800" dirty="0"/>
              <a:t>from Office 2007 </a:t>
            </a:r>
            <a:endParaRPr lang="en-US" sz="2800" dirty="0" smtClean="0"/>
          </a:p>
          <a:p>
            <a:pPr lvl="1">
              <a:buFont typeface="Arial" pitchFamily="34" charset="0"/>
              <a:buChar char="•"/>
            </a:pPr>
            <a:r>
              <a:rPr lang="en-US" dirty="0" smtClean="0"/>
              <a:t>…so </a:t>
            </a:r>
            <a:r>
              <a:rPr lang="en-US" dirty="0"/>
              <a:t>no new hardware</a:t>
            </a:r>
          </a:p>
          <a:p>
            <a:pPr lvl="1">
              <a:buFont typeface="Arial" pitchFamily="34" charset="0"/>
              <a:buChar char="•"/>
            </a:pPr>
            <a:r>
              <a:rPr lang="en-US" dirty="0" smtClean="0"/>
              <a:t>Office </a:t>
            </a:r>
            <a:r>
              <a:rPr lang="en-US" dirty="0"/>
              <a:t>2010 runs well on Netbooks</a:t>
            </a:r>
          </a:p>
          <a:p>
            <a:pPr lvl="1">
              <a:buFont typeface="Arial" pitchFamily="34" charset="0"/>
              <a:buChar char="•"/>
            </a:pPr>
            <a:r>
              <a:rPr lang="en-US" dirty="0" smtClean="0"/>
              <a:t>Boot </a:t>
            </a:r>
            <a:r>
              <a:rPr lang="en-US" dirty="0"/>
              <a:t>experience is smoother</a:t>
            </a:r>
          </a:p>
          <a:p>
            <a:pPr lvl="1">
              <a:buFont typeface="Arial" pitchFamily="34" charset="0"/>
              <a:buChar char="•"/>
            </a:pPr>
            <a:endParaRPr lang="en-US" dirty="0" smtClean="0"/>
          </a:p>
          <a:p>
            <a:pPr marL="460375" lvl="1" indent="0">
              <a:buNone/>
            </a:pPr>
            <a:r>
              <a:rPr lang="en-US" dirty="0" smtClean="0"/>
              <a:t>Several </a:t>
            </a:r>
            <a:r>
              <a:rPr lang="en-US" dirty="0"/>
              <a:t>specific areas where performance is much improved</a:t>
            </a:r>
          </a:p>
          <a:p>
            <a:pPr lvl="2">
              <a:buFont typeface="Arial" pitchFamily="34" charset="0"/>
              <a:buChar char="•"/>
            </a:pPr>
            <a:r>
              <a:rPr lang="en-US" sz="2800" dirty="0"/>
              <a:t>Excel charting</a:t>
            </a:r>
          </a:p>
          <a:p>
            <a:pPr lvl="2">
              <a:buFont typeface="Arial" pitchFamily="34" charset="0"/>
              <a:buChar char="•"/>
            </a:pPr>
            <a:r>
              <a:rPr lang="en-US" sz="2800" dirty="0"/>
              <a:t>Outlook </a:t>
            </a:r>
            <a:r>
              <a:rPr lang="en-US" sz="2800" dirty="0" smtClean="0"/>
              <a:t>speed</a:t>
            </a:r>
          </a:p>
          <a:p>
            <a:pPr lvl="2">
              <a:buFont typeface="Arial" pitchFamily="34" charset="0"/>
              <a:buChar char="•"/>
            </a:pPr>
            <a:r>
              <a:rPr lang="en-US" sz="2800" dirty="0" smtClean="0"/>
              <a:t>PowerPoint </a:t>
            </a:r>
            <a:r>
              <a:rPr lang="en-US" sz="2800" dirty="0"/>
              <a:t>animation performance</a:t>
            </a:r>
          </a:p>
          <a:p>
            <a:pPr lvl="1"/>
            <a:endParaRPr lang="en-US" sz="1600" dirty="0"/>
          </a:p>
        </p:txBody>
      </p:sp>
    </p:spTree>
    <p:extLst>
      <p:ext uri="{BB962C8B-B14F-4D97-AF65-F5344CB8AC3E}">
        <p14:creationId xmlns:p14="http://schemas.microsoft.com/office/powerpoint/2010/main" val="9444164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p:txBody>
          <a:bodyPr>
            <a:normAutofit/>
          </a:bodyPr>
          <a:lstStyle/>
          <a:p>
            <a:r>
              <a:rPr lang="en-US" dirty="0"/>
              <a:t>Redesigned Excel </a:t>
            </a:r>
            <a:r>
              <a:rPr lang="en-US" dirty="0" smtClean="0"/>
              <a:t>Calculation </a:t>
            </a:r>
            <a:r>
              <a:rPr lang="en-US" dirty="0"/>
              <a:t>Engine</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444125055"/>
              </p:ext>
            </p:extLst>
          </p:nvPr>
        </p:nvGraphicFramePr>
        <p:xfrm>
          <a:off x="0" y="1628800"/>
          <a:ext cx="4716016" cy="52292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Content Placeholder 7"/>
          <p:cNvGraphicFramePr>
            <a:graphicFrameLocks noGrp="1"/>
          </p:cNvGraphicFramePr>
          <p:nvPr>
            <p:ph sz="half" idx="4294967295"/>
            <p:extLst>
              <p:ext uri="{D42A27DB-BD31-4B8C-83A1-F6EECF244321}">
                <p14:modId xmlns:p14="http://schemas.microsoft.com/office/powerpoint/2010/main" val="4043216754"/>
              </p:ext>
            </p:extLst>
          </p:nvPr>
        </p:nvGraphicFramePr>
        <p:xfrm>
          <a:off x="4788024" y="1628800"/>
          <a:ext cx="4355976" cy="5229200"/>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1385593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4406901"/>
            <a:ext cx="8439472" cy="1362075"/>
          </a:xfrm>
        </p:spPr>
        <p:txBody>
          <a:bodyPr>
            <a:normAutofit fontScale="90000"/>
          </a:bodyPr>
          <a:lstStyle/>
          <a:p>
            <a:pPr lvl="0"/>
            <a:r>
              <a:rPr lang="en-US" dirty="0"/>
              <a:t>Architecting Microsoft Office for </a:t>
            </a:r>
            <a:r>
              <a:rPr lang="en-US" dirty="0" smtClean="0"/>
              <a:t>Physical</a:t>
            </a:r>
            <a:r>
              <a:rPr lang="en-US" dirty="0"/>
              <a:t>, Virtual and Cloud Deployments</a:t>
            </a:r>
            <a:r>
              <a:rPr lang="en-US" sz="4400" dirty="0"/>
              <a:t/>
            </a:r>
            <a:br>
              <a:rPr lang="en-US" sz="4400" dirty="0"/>
            </a:br>
            <a:endParaRPr lang="en-AU" dirty="0"/>
          </a:p>
        </p:txBody>
      </p:sp>
      <p:sp>
        <p:nvSpPr>
          <p:cNvPr id="3" name="Text Placeholder 2"/>
          <p:cNvSpPr>
            <a:spLocks noGrp="1"/>
          </p:cNvSpPr>
          <p:nvPr>
            <p:ph type="body" idx="1"/>
          </p:nvPr>
        </p:nvSpPr>
        <p:spPr>
          <a:xfrm>
            <a:off x="381000" y="2204865"/>
            <a:ext cx="7772400" cy="2202036"/>
          </a:xfrm>
        </p:spPr>
        <p:txBody>
          <a:bodyPr>
            <a:normAutofit fontScale="92500" lnSpcReduction="20000"/>
          </a:bodyPr>
          <a:lstStyle/>
          <a:p>
            <a:pPr lvl="0">
              <a:defRPr/>
            </a:pPr>
            <a:r>
              <a:rPr lang="en-AU" dirty="0"/>
              <a:t>Paul Woods</a:t>
            </a:r>
          </a:p>
          <a:p>
            <a:pPr lvl="0">
              <a:defRPr/>
            </a:pPr>
            <a:r>
              <a:rPr lang="en-AU" dirty="0"/>
              <a:t>Business Productivity Services</a:t>
            </a:r>
          </a:p>
          <a:p>
            <a:pPr lvl="0">
              <a:defRPr/>
            </a:pPr>
            <a:r>
              <a:rPr lang="en-AU" dirty="0"/>
              <a:t>Data#3 Ltd</a:t>
            </a:r>
          </a:p>
          <a:p>
            <a:pPr lvl="0">
              <a:defRPr/>
            </a:pPr>
            <a:endParaRPr lang="en-US" dirty="0" smtClean="0"/>
          </a:p>
          <a:p>
            <a:pPr lvl="0">
              <a:defRPr/>
            </a:pPr>
            <a:r>
              <a:rPr lang="en-US" dirty="0" smtClean="0"/>
              <a:t>Alistair </a:t>
            </a:r>
            <a:r>
              <a:rPr lang="en-US" dirty="0" err="1" smtClean="0"/>
              <a:t>Speirs</a:t>
            </a:r>
            <a:endParaRPr lang="en-US" dirty="0" smtClean="0"/>
          </a:p>
          <a:p>
            <a:pPr lvl="0">
              <a:defRPr/>
            </a:pPr>
            <a:r>
              <a:rPr lang="en-US" dirty="0" smtClean="0"/>
              <a:t>Senior </a:t>
            </a:r>
            <a:r>
              <a:rPr lang="en-US" dirty="0"/>
              <a:t>Product Manager</a:t>
            </a:r>
          </a:p>
          <a:p>
            <a:pPr lvl="0">
              <a:defRPr/>
            </a:pPr>
            <a:r>
              <a:rPr lang="en-US" dirty="0"/>
              <a:t>Microsoft Office Division</a:t>
            </a:r>
          </a:p>
        </p:txBody>
      </p:sp>
      <p:sp>
        <p:nvSpPr>
          <p:cNvPr id="6" name="Title 1"/>
          <p:cNvSpPr txBox="1">
            <a:spLocks/>
          </p:cNvSpPr>
          <p:nvPr/>
        </p:nvSpPr>
        <p:spPr>
          <a:xfrm>
            <a:off x="334201" y="447367"/>
            <a:ext cx="3605471" cy="249299"/>
          </a:xfrm>
          <a:prstGeom prst="rect">
            <a:avLst/>
          </a:prstGeom>
        </p:spPr>
        <p:txBody>
          <a:bodyPr vert="horz" wrap="square" lIns="0" tIns="0" rIns="0" bIns="0" rtlCol="0" anchor="t">
            <a:spAutoFit/>
          </a:bodyPr>
          <a:lstStyle/>
          <a:p>
            <a:pPr marL="0" marR="0" lvl="0" indent="0" algn="l" defTabSz="914363" rtl="0" eaLnBrk="1" fontAlgn="auto" latinLnBrk="0" hangingPunct="1">
              <a:lnSpc>
                <a:spcPct val="90000"/>
              </a:lnSpc>
              <a:spcBef>
                <a:spcPct val="0"/>
              </a:spcBef>
              <a:spcAft>
                <a:spcPts val="0"/>
              </a:spcAft>
              <a:buClrTx/>
              <a:buSzTx/>
              <a:buFontTx/>
              <a:buNone/>
              <a:tabLst/>
              <a:defRPr/>
            </a:pPr>
            <a:r>
              <a:rPr kumimoji="0" lang="en-US" b="1" i="0" u="none" strike="noStrike" kern="600" cap="none" spc="40" normalizeH="0" baseline="0" noProof="0" dirty="0" smtClean="0">
                <a:ln w="3175">
                  <a:noFill/>
                </a:ln>
                <a:solidFill>
                  <a:schemeClr val="bg1"/>
                </a:solidFill>
                <a:effectLst/>
                <a:uLnTx/>
                <a:uFillTx/>
                <a:latin typeface="Calibri" pitchFamily="34" charset="0"/>
                <a:ea typeface="+mn-ea"/>
                <a:cs typeface="Arial" charset="0"/>
              </a:rPr>
              <a:t>SESSION CODE: #OFS305</a:t>
            </a:r>
            <a:endParaRPr kumimoji="0" lang="en-US" b="1" i="0" u="none" strike="noStrike" kern="600" cap="none" spc="40" normalizeH="0" baseline="0" noProof="0" dirty="0">
              <a:ln w="3175">
                <a:noFill/>
              </a:ln>
              <a:solidFill>
                <a:schemeClr val="bg1"/>
              </a:solidFill>
              <a:effectLst/>
              <a:uLnTx/>
              <a:uFillTx/>
              <a:latin typeface="Calibri" pitchFamily="34" charset="0"/>
              <a:ea typeface="+mn-ea"/>
              <a:cs typeface="Arial" charset="0"/>
            </a:endParaRPr>
          </a:p>
        </p:txBody>
      </p:sp>
      <p:sp>
        <p:nvSpPr>
          <p:cNvPr id="5" name="Footer Placeholder 4"/>
          <p:cNvSpPr>
            <a:spLocks noGrp="1"/>
          </p:cNvSpPr>
          <p:nvPr>
            <p:ph type="ftr" sz="quarter" idx="4294967295"/>
          </p:nvPr>
        </p:nvSpPr>
        <p:spPr>
          <a:xfrm>
            <a:off x="5943600" y="6356351"/>
            <a:ext cx="2895600" cy="365125"/>
          </a:xfrm>
        </p:spPr>
        <p:txBody>
          <a:bodyPr/>
          <a:lstStyle/>
          <a:p>
            <a:r>
              <a:rPr lang="en-AU" smtClean="0"/>
              <a:t>(c) 2011 Microsoft. All rights reserved.</a:t>
            </a:r>
            <a:endParaRPr lang="en-AU" dirty="0"/>
          </a:p>
        </p:txBody>
      </p:sp>
      <p:pic>
        <p:nvPicPr>
          <p:cNvPr id="7" name="Picture 2" descr="\\SP3\Presentations\PowerPoint assets\AVEPOINT logos\AvePoint 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8801" y="723754"/>
            <a:ext cx="2865048" cy="5441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6258594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enerator.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rotWithShape="1">
          <a:blip r:embed="rId4" cstate="print"/>
          <a:srcRect r="32209"/>
          <a:stretch/>
        </p:blipFill>
        <p:spPr>
          <a:xfrm>
            <a:off x="483081" y="0"/>
            <a:ext cx="8262889" cy="6858000"/>
          </a:xfrm>
          <a:prstGeom prst="rect">
            <a:avLst/>
          </a:prstGeom>
        </p:spPr>
      </p:pic>
    </p:spTree>
    <p:extLst>
      <p:ext uri="{BB962C8B-B14F-4D97-AF65-F5344CB8AC3E}">
        <p14:creationId xmlns:p14="http://schemas.microsoft.com/office/powerpoint/2010/main" val="347278479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Other performance investments</a:t>
            </a:r>
            <a:endParaRPr lang="en-US" dirty="0"/>
          </a:p>
        </p:txBody>
      </p:sp>
      <p:sp>
        <p:nvSpPr>
          <p:cNvPr id="3" name="Text Placeholder 2"/>
          <p:cNvSpPr>
            <a:spLocks noGrp="1"/>
          </p:cNvSpPr>
          <p:nvPr>
            <p:ph idx="1"/>
          </p:nvPr>
        </p:nvSpPr>
        <p:spPr>
          <a:xfrm>
            <a:off x="107504" y="1700808"/>
            <a:ext cx="8928992" cy="5040559"/>
          </a:xfrm>
        </p:spPr>
        <p:txBody>
          <a:bodyPr/>
          <a:lstStyle/>
          <a:p>
            <a:r>
              <a:rPr lang="en-US" dirty="0" smtClean="0"/>
              <a:t>Better multi-core processor utilization</a:t>
            </a:r>
          </a:p>
          <a:p>
            <a:pPr lvl="1"/>
            <a:r>
              <a:rPr lang="en-US" dirty="0" smtClean="0"/>
              <a:t>64-bit &amp; 32-bit versions of the client </a:t>
            </a:r>
          </a:p>
          <a:p>
            <a:pPr lvl="1"/>
            <a:r>
              <a:rPr lang="en-US" dirty="0" smtClean="0"/>
              <a:t>X64 enables huge grids for Power Excel users</a:t>
            </a:r>
          </a:p>
          <a:p>
            <a:pPr lvl="1"/>
            <a:r>
              <a:rPr lang="en-US" dirty="0" smtClean="0"/>
              <a:t>PowerPoint advances on graphics cards </a:t>
            </a:r>
          </a:p>
          <a:p>
            <a:r>
              <a:rPr lang="en-US" dirty="0" smtClean="0"/>
              <a:t>Services Efficiencies</a:t>
            </a:r>
          </a:p>
          <a:p>
            <a:pPr lvl="1"/>
            <a:r>
              <a:rPr lang="en-US" dirty="0" smtClean="0"/>
              <a:t>Change Level Seeking – SharePoint</a:t>
            </a:r>
          </a:p>
          <a:p>
            <a:pPr lvl="1"/>
            <a:r>
              <a:rPr lang="en-US" dirty="0" smtClean="0"/>
              <a:t>Document Caching - SharePoint</a:t>
            </a:r>
          </a:p>
          <a:p>
            <a:pPr lvl="1"/>
            <a:r>
              <a:rPr lang="en-US" dirty="0" smtClean="0"/>
              <a:t>More efficient </a:t>
            </a:r>
            <a:r>
              <a:rPr lang="en-US" dirty="0" err="1" smtClean="0"/>
              <a:t>synchronisation</a:t>
            </a:r>
            <a:r>
              <a:rPr lang="en-US" dirty="0" smtClean="0"/>
              <a:t> – Exchange</a:t>
            </a:r>
          </a:p>
          <a:p>
            <a:pPr lvl="1"/>
            <a:r>
              <a:rPr lang="en-US" dirty="0" smtClean="0"/>
              <a:t>Co-authoring</a:t>
            </a:r>
          </a:p>
          <a:p>
            <a:endParaRPr lang="en-US" dirty="0"/>
          </a:p>
        </p:txBody>
      </p:sp>
    </p:spTree>
    <p:extLst>
      <p:ext uri="{BB962C8B-B14F-4D97-AF65-F5344CB8AC3E}">
        <p14:creationId xmlns:p14="http://schemas.microsoft.com/office/powerpoint/2010/main" val="13135808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rapezoid 30"/>
          <p:cNvSpPr/>
          <p:nvPr/>
        </p:nvSpPr>
        <p:spPr>
          <a:xfrm>
            <a:off x="4845448" y="3039320"/>
            <a:ext cx="3908344" cy="2261888"/>
          </a:xfrm>
          <a:prstGeom prst="rect">
            <a:avLst/>
          </a:prstGeom>
          <a:gradFill flip="none" rotWithShape="1">
            <a:gsLst>
              <a:gs pos="0">
                <a:schemeClr val="accent6">
                  <a:shade val="51000"/>
                  <a:satMod val="130000"/>
                </a:schemeClr>
              </a:gs>
              <a:gs pos="75000">
                <a:schemeClr val="accent6">
                  <a:shade val="93000"/>
                  <a:satMod val="130000"/>
                </a:schemeClr>
              </a:gs>
              <a:gs pos="100000">
                <a:schemeClr val="accent6">
                  <a:shade val="94000"/>
                  <a:satMod val="135000"/>
                </a:schemeClr>
              </a:gs>
            </a:gsLst>
            <a:lin ang="16200000" scaled="1"/>
            <a:tileRect/>
          </a:gradFill>
          <a:ln w="3175" cap="flat" cmpd="sng" algn="ctr">
            <a:solidFill>
              <a:schemeClr val="bg2">
                <a:lumMod val="50000"/>
                <a:lumOff val="50000"/>
              </a:schemeClr>
            </a:solidFill>
            <a:prstDash val="solid"/>
          </a:ln>
          <a:effectLst/>
        </p:spPr>
      </p:sp>
      <p:sp>
        <p:nvSpPr>
          <p:cNvPr id="13" name="Trapezoid 30"/>
          <p:cNvSpPr/>
          <p:nvPr/>
        </p:nvSpPr>
        <p:spPr>
          <a:xfrm>
            <a:off x="389936" y="3039320"/>
            <a:ext cx="3908344" cy="2261888"/>
          </a:xfrm>
          <a:prstGeom prst="rect">
            <a:avLst/>
          </a:prstGeom>
          <a:gradFill>
            <a:gsLst>
              <a:gs pos="0">
                <a:schemeClr val="accent6">
                  <a:shade val="51000"/>
                  <a:satMod val="130000"/>
                </a:schemeClr>
              </a:gs>
              <a:gs pos="75000">
                <a:schemeClr val="accent6">
                  <a:shade val="93000"/>
                  <a:satMod val="130000"/>
                </a:schemeClr>
              </a:gs>
              <a:gs pos="100000">
                <a:schemeClr val="accent6">
                  <a:shade val="94000"/>
                  <a:satMod val="135000"/>
                </a:schemeClr>
              </a:gs>
            </a:gsLst>
            <a:lin ang="16200000" scaled="0"/>
          </a:gradFill>
          <a:ln w="3175" cap="flat" cmpd="sng" algn="ctr">
            <a:solidFill>
              <a:schemeClr val="bg2">
                <a:lumMod val="50000"/>
                <a:lumOff val="50000"/>
              </a:schemeClr>
            </a:solidFill>
            <a:prstDash val="solid"/>
          </a:ln>
          <a:effectLst/>
        </p:spPr>
      </p:sp>
      <p:sp>
        <p:nvSpPr>
          <p:cNvPr id="2" name="Title 1"/>
          <p:cNvSpPr>
            <a:spLocks noGrp="1"/>
          </p:cNvSpPr>
          <p:nvPr>
            <p:ph type="title"/>
          </p:nvPr>
        </p:nvSpPr>
        <p:spPr>
          <a:xfrm>
            <a:off x="336551" y="579968"/>
            <a:ext cx="8363938" cy="734047"/>
          </a:xfrm>
        </p:spPr>
        <p:txBody>
          <a:bodyPr>
            <a:normAutofit fontScale="90000"/>
          </a:bodyPr>
          <a:lstStyle/>
          <a:p>
            <a:r>
              <a:rPr lang="en-US" sz="5300" dirty="0"/>
              <a:t>64-bit Office Considerations</a:t>
            </a:r>
          </a:p>
        </p:txBody>
      </p:sp>
      <p:grpSp>
        <p:nvGrpSpPr>
          <p:cNvPr id="3" name="Group 2"/>
          <p:cNvGrpSpPr/>
          <p:nvPr/>
        </p:nvGrpSpPr>
        <p:grpSpPr>
          <a:xfrm>
            <a:off x="389936" y="2793433"/>
            <a:ext cx="8363856" cy="1874175"/>
            <a:chOff x="519166" y="1276831"/>
            <a:chExt cx="11148904" cy="1874174"/>
          </a:xfrm>
        </p:grpSpPr>
        <p:sp>
          <p:nvSpPr>
            <p:cNvPr id="8" name="Freeform 7"/>
            <p:cNvSpPr/>
            <p:nvPr/>
          </p:nvSpPr>
          <p:spPr>
            <a:xfrm>
              <a:off x="519166" y="1276831"/>
              <a:ext cx="5209768" cy="491776"/>
            </a:xfrm>
            <a:custGeom>
              <a:avLst/>
              <a:gdLst>
                <a:gd name="connsiteX0" fmla="*/ 0 w 5209768"/>
                <a:gd name="connsiteY0" fmla="*/ 0 h 979200"/>
                <a:gd name="connsiteX1" fmla="*/ 5209768 w 5209768"/>
                <a:gd name="connsiteY1" fmla="*/ 0 h 979200"/>
                <a:gd name="connsiteX2" fmla="*/ 5209768 w 5209768"/>
                <a:gd name="connsiteY2" fmla="*/ 979200 h 979200"/>
                <a:gd name="connsiteX3" fmla="*/ 0 w 5209768"/>
                <a:gd name="connsiteY3" fmla="*/ 979200 h 979200"/>
                <a:gd name="connsiteX4" fmla="*/ 0 w 5209768"/>
                <a:gd name="connsiteY4" fmla="*/ 0 h 979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09768" h="979200">
                  <a:moveTo>
                    <a:pt x="0" y="0"/>
                  </a:moveTo>
                  <a:lnTo>
                    <a:pt x="5209768" y="0"/>
                  </a:lnTo>
                  <a:lnTo>
                    <a:pt x="5209768" y="979200"/>
                  </a:lnTo>
                  <a:lnTo>
                    <a:pt x="0" y="979200"/>
                  </a:lnTo>
                  <a:lnTo>
                    <a:pt x="0" y="0"/>
                  </a:lnTo>
                  <a:close/>
                </a:path>
              </a:pathLst>
            </a:custGeom>
            <a:solidFill>
              <a:srgbClr val="00B050"/>
            </a:solidFill>
            <a:ln>
              <a:solidFill>
                <a:schemeClr val="bg2">
                  <a:lumMod val="65000"/>
                  <a:lumOff val="35000"/>
                </a:schemeClr>
              </a:solidFill>
            </a:ln>
          </p:spPr>
          <p:style>
            <a:lnRef idx="1">
              <a:schemeClr val="accent2"/>
            </a:lnRef>
            <a:fillRef idx="3">
              <a:schemeClr val="accent2"/>
            </a:fillRef>
            <a:effectRef idx="2">
              <a:schemeClr val="accent2"/>
            </a:effectRef>
            <a:fontRef idx="minor">
              <a:schemeClr val="lt1"/>
            </a:fontRef>
          </p:style>
          <p:txBody>
            <a:bodyPr spcFirstLastPara="0" vert="horz" wrap="square" lIns="199136" tIns="113792" rIns="199136" bIns="113792" numCol="1" spcCol="1270" anchor="ctr" anchorCtr="0">
              <a:noAutofit/>
            </a:bodyPr>
            <a:lstStyle/>
            <a:p>
              <a:pPr defTabSz="1244547">
                <a:lnSpc>
                  <a:spcPct val="90000"/>
                </a:lnSpc>
                <a:spcAft>
                  <a:spcPct val="35000"/>
                </a:spcAft>
              </a:pPr>
              <a:r>
                <a:rPr lang="en-US" sz="2400" dirty="0">
                  <a:latin typeface="Segoe UI" pitchFamily="34" charset="0"/>
                  <a:ea typeface="Segoe UI" pitchFamily="34" charset="0"/>
                  <a:cs typeface="Segoe UI" pitchFamily="34" charset="0"/>
                </a:rPr>
                <a:t>32-bit: Highly Compatible</a:t>
              </a:r>
            </a:p>
          </p:txBody>
        </p:sp>
        <p:sp>
          <p:nvSpPr>
            <p:cNvPr id="9" name="Freeform 8"/>
            <p:cNvSpPr/>
            <p:nvPr/>
          </p:nvSpPr>
          <p:spPr>
            <a:xfrm>
              <a:off x="519166" y="1869981"/>
              <a:ext cx="5209768" cy="1242624"/>
            </a:xfrm>
            <a:custGeom>
              <a:avLst/>
              <a:gdLst>
                <a:gd name="connsiteX0" fmla="*/ 0 w 5209768"/>
                <a:gd name="connsiteY0" fmla="*/ 0 h 1493279"/>
                <a:gd name="connsiteX1" fmla="*/ 5209768 w 5209768"/>
                <a:gd name="connsiteY1" fmla="*/ 0 h 1493279"/>
                <a:gd name="connsiteX2" fmla="*/ 5209768 w 5209768"/>
                <a:gd name="connsiteY2" fmla="*/ 1493279 h 1493279"/>
                <a:gd name="connsiteX3" fmla="*/ 0 w 5209768"/>
                <a:gd name="connsiteY3" fmla="*/ 1493279 h 1493279"/>
                <a:gd name="connsiteX4" fmla="*/ 0 w 5209768"/>
                <a:gd name="connsiteY4" fmla="*/ 0 h 14932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09768" h="1493279">
                  <a:moveTo>
                    <a:pt x="0" y="0"/>
                  </a:moveTo>
                  <a:lnTo>
                    <a:pt x="5209768" y="0"/>
                  </a:lnTo>
                  <a:lnTo>
                    <a:pt x="5209768" y="1493279"/>
                  </a:lnTo>
                  <a:lnTo>
                    <a:pt x="0" y="1493279"/>
                  </a:lnTo>
                  <a:lnTo>
                    <a:pt x="0" y="0"/>
                  </a:lnTo>
                  <a:close/>
                </a:path>
              </a:pathLst>
            </a:custGeom>
            <a:noFill/>
            <a:ln>
              <a:noFill/>
            </a:ln>
          </p:spPr>
          <p:style>
            <a:lnRef idx="1">
              <a:schemeClr val="dk2">
                <a:alpha val="90000"/>
                <a:tint val="40000"/>
                <a:hueOff val="0"/>
                <a:satOff val="0"/>
                <a:lumOff val="0"/>
                <a:alphaOff val="0"/>
              </a:schemeClr>
            </a:lnRef>
            <a:fillRef idx="1">
              <a:schemeClr val="dk2">
                <a:alpha val="90000"/>
                <a:tint val="40000"/>
                <a:hueOff val="0"/>
                <a:satOff val="0"/>
                <a:lumOff val="0"/>
                <a:alphaOff val="0"/>
              </a:schemeClr>
            </a:fillRef>
            <a:effectRef idx="0">
              <a:schemeClr val="dk2">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96012" tIns="96012" rIns="128016" bIns="144018" numCol="1" spcCol="1270" anchor="t" anchorCtr="0">
              <a:noAutofit/>
            </a:bodyPr>
            <a:lstStyle/>
            <a:p>
              <a:pPr marL="306864" lvl="1" indent="-306864" defTabSz="800067">
                <a:lnSpc>
                  <a:spcPct val="90000"/>
                </a:lnSpc>
                <a:spcAft>
                  <a:spcPct val="15000"/>
                </a:spcAft>
                <a:buBlip>
                  <a:blip r:embed="rId2"/>
                </a:buBlip>
              </a:pPr>
              <a:r>
                <a:rPr lang="en-US" dirty="0">
                  <a:solidFill>
                    <a:schemeClr val="bg1"/>
                  </a:solidFill>
                  <a:latin typeface="Segoe UI" pitchFamily="34" charset="0"/>
                  <a:ea typeface="Segoe UI" pitchFamily="34" charset="0"/>
                  <a:cs typeface="Segoe UI" pitchFamily="34" charset="0"/>
                </a:rPr>
                <a:t>Highest degree of compatibility</a:t>
              </a:r>
            </a:p>
            <a:p>
              <a:pPr marL="306864" lvl="1" indent="-306864" defTabSz="800067">
                <a:lnSpc>
                  <a:spcPct val="90000"/>
                </a:lnSpc>
                <a:spcAft>
                  <a:spcPct val="15000"/>
                </a:spcAft>
                <a:buBlip>
                  <a:blip r:embed="rId2"/>
                </a:buBlip>
              </a:pPr>
              <a:r>
                <a:rPr lang="en-US" dirty="0">
                  <a:solidFill>
                    <a:schemeClr val="bg1"/>
                  </a:solidFill>
                  <a:latin typeface="Segoe UI" pitchFamily="34" charset="0"/>
                  <a:ea typeface="Segoe UI" pitchFamily="34" charset="0"/>
                  <a:cs typeface="Segoe UI" pitchFamily="34" charset="0"/>
                </a:rPr>
                <a:t>Performance Tuned – perf investments</a:t>
              </a:r>
            </a:p>
            <a:p>
              <a:pPr marL="306864" lvl="1" indent="-306864" defTabSz="800067">
                <a:lnSpc>
                  <a:spcPct val="90000"/>
                </a:lnSpc>
                <a:spcAft>
                  <a:spcPct val="15000"/>
                </a:spcAft>
                <a:buBlip>
                  <a:blip r:embed="rId2"/>
                </a:buBlip>
              </a:pPr>
              <a:r>
                <a:rPr lang="en-US" dirty="0">
                  <a:solidFill>
                    <a:schemeClr val="bg1"/>
                  </a:solidFill>
                  <a:latin typeface="Segoe UI" pitchFamily="34" charset="0"/>
                  <a:ea typeface="Segoe UI" pitchFamily="34" charset="0"/>
                  <a:cs typeface="Segoe UI" pitchFamily="34" charset="0"/>
                </a:rPr>
                <a:t>Office Ecosystem primed for 32-bit Office</a:t>
              </a:r>
            </a:p>
            <a:p>
              <a:pPr marL="306864" lvl="1" indent="-306864" defTabSz="800067">
                <a:lnSpc>
                  <a:spcPct val="90000"/>
                </a:lnSpc>
                <a:spcAft>
                  <a:spcPct val="15000"/>
                </a:spcAft>
                <a:buBlip>
                  <a:blip r:embed="rId2"/>
                </a:buBlip>
              </a:pPr>
              <a:r>
                <a:rPr lang="en-US" dirty="0">
                  <a:solidFill>
                    <a:schemeClr val="bg1"/>
                  </a:solidFill>
                  <a:latin typeface="Segoe UI" pitchFamily="34" charset="0"/>
                  <a:ea typeface="Segoe UI" pitchFamily="34" charset="0"/>
                  <a:cs typeface="Segoe UI" pitchFamily="34" charset="0"/>
                </a:rPr>
                <a:t>Default installation</a:t>
              </a:r>
            </a:p>
          </p:txBody>
        </p:sp>
        <p:sp>
          <p:nvSpPr>
            <p:cNvPr id="10" name="Freeform 9"/>
            <p:cNvSpPr/>
            <p:nvPr/>
          </p:nvSpPr>
          <p:spPr>
            <a:xfrm>
              <a:off x="6458302" y="1276831"/>
              <a:ext cx="5209768" cy="491776"/>
            </a:xfrm>
            <a:custGeom>
              <a:avLst/>
              <a:gdLst>
                <a:gd name="connsiteX0" fmla="*/ 0 w 5209768"/>
                <a:gd name="connsiteY0" fmla="*/ 0 h 979200"/>
                <a:gd name="connsiteX1" fmla="*/ 5209768 w 5209768"/>
                <a:gd name="connsiteY1" fmla="*/ 0 h 979200"/>
                <a:gd name="connsiteX2" fmla="*/ 5209768 w 5209768"/>
                <a:gd name="connsiteY2" fmla="*/ 979200 h 979200"/>
                <a:gd name="connsiteX3" fmla="*/ 0 w 5209768"/>
                <a:gd name="connsiteY3" fmla="*/ 979200 h 979200"/>
                <a:gd name="connsiteX4" fmla="*/ 0 w 5209768"/>
                <a:gd name="connsiteY4" fmla="*/ 0 h 979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09768" h="979200">
                  <a:moveTo>
                    <a:pt x="0" y="0"/>
                  </a:moveTo>
                  <a:lnTo>
                    <a:pt x="5209768" y="0"/>
                  </a:lnTo>
                  <a:lnTo>
                    <a:pt x="5209768" y="979200"/>
                  </a:lnTo>
                  <a:lnTo>
                    <a:pt x="0" y="979200"/>
                  </a:lnTo>
                  <a:lnTo>
                    <a:pt x="0" y="0"/>
                  </a:lnTo>
                  <a:close/>
                </a:path>
              </a:pathLst>
            </a:custGeom>
            <a:solidFill>
              <a:schemeClr val="accent2">
                <a:lumMod val="50000"/>
              </a:schemeClr>
            </a:solidFill>
            <a:ln>
              <a:solidFill>
                <a:schemeClr val="bg2">
                  <a:lumMod val="65000"/>
                  <a:lumOff val="35000"/>
                </a:schemeClr>
              </a:solidFill>
            </a:ln>
          </p:spPr>
          <p:style>
            <a:lnRef idx="1">
              <a:schemeClr val="accent2"/>
            </a:lnRef>
            <a:fillRef idx="3">
              <a:schemeClr val="accent2"/>
            </a:fillRef>
            <a:effectRef idx="2">
              <a:schemeClr val="accent2"/>
            </a:effectRef>
            <a:fontRef idx="minor">
              <a:schemeClr val="lt1"/>
            </a:fontRef>
          </p:style>
          <p:txBody>
            <a:bodyPr spcFirstLastPara="0" vert="horz" wrap="square" lIns="227584" tIns="130048" rIns="227584" bIns="130048" numCol="1" spcCol="1270" anchor="ctr" anchorCtr="0">
              <a:noAutofit/>
            </a:bodyPr>
            <a:lstStyle/>
            <a:p>
              <a:pPr defTabSz="1422340">
                <a:lnSpc>
                  <a:spcPct val="90000"/>
                </a:lnSpc>
                <a:spcAft>
                  <a:spcPct val="35000"/>
                </a:spcAft>
              </a:pPr>
              <a:r>
                <a:rPr lang="en-US" sz="2400" dirty="0">
                  <a:latin typeface="Segoe UI" pitchFamily="34" charset="0"/>
                  <a:ea typeface="Segoe UI" pitchFamily="34" charset="0"/>
                  <a:cs typeface="Segoe UI" pitchFamily="34" charset="0"/>
                </a:rPr>
                <a:t>64-bit: Huge Capacity</a:t>
              </a:r>
            </a:p>
          </p:txBody>
        </p:sp>
        <p:sp>
          <p:nvSpPr>
            <p:cNvPr id="11" name="Freeform 10"/>
            <p:cNvSpPr/>
            <p:nvPr/>
          </p:nvSpPr>
          <p:spPr>
            <a:xfrm>
              <a:off x="6487297" y="1869981"/>
              <a:ext cx="5132784" cy="1281024"/>
            </a:xfrm>
            <a:custGeom>
              <a:avLst/>
              <a:gdLst>
                <a:gd name="connsiteX0" fmla="*/ 0 w 5209768"/>
                <a:gd name="connsiteY0" fmla="*/ 0 h 1493279"/>
                <a:gd name="connsiteX1" fmla="*/ 5209768 w 5209768"/>
                <a:gd name="connsiteY1" fmla="*/ 0 h 1493279"/>
                <a:gd name="connsiteX2" fmla="*/ 5209768 w 5209768"/>
                <a:gd name="connsiteY2" fmla="*/ 1493279 h 1493279"/>
                <a:gd name="connsiteX3" fmla="*/ 0 w 5209768"/>
                <a:gd name="connsiteY3" fmla="*/ 1493279 h 1493279"/>
                <a:gd name="connsiteX4" fmla="*/ 0 w 5209768"/>
                <a:gd name="connsiteY4" fmla="*/ 0 h 14932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09768" h="1493279">
                  <a:moveTo>
                    <a:pt x="0" y="0"/>
                  </a:moveTo>
                  <a:lnTo>
                    <a:pt x="5209768" y="0"/>
                  </a:lnTo>
                  <a:lnTo>
                    <a:pt x="5209768" y="1493279"/>
                  </a:lnTo>
                  <a:lnTo>
                    <a:pt x="0" y="1493279"/>
                  </a:lnTo>
                  <a:lnTo>
                    <a:pt x="0" y="0"/>
                  </a:lnTo>
                  <a:close/>
                </a:path>
              </a:pathLst>
            </a:custGeom>
            <a:noFill/>
            <a:ln>
              <a:noFill/>
            </a:ln>
          </p:spPr>
          <p:style>
            <a:lnRef idx="1">
              <a:schemeClr val="dk2">
                <a:alpha val="90000"/>
                <a:tint val="40000"/>
                <a:hueOff val="0"/>
                <a:satOff val="0"/>
                <a:lumOff val="0"/>
                <a:alphaOff val="0"/>
              </a:schemeClr>
            </a:lnRef>
            <a:fillRef idx="1">
              <a:schemeClr val="dk2">
                <a:alpha val="90000"/>
                <a:tint val="40000"/>
                <a:hueOff val="0"/>
                <a:satOff val="0"/>
                <a:lumOff val="0"/>
                <a:alphaOff val="0"/>
              </a:schemeClr>
            </a:fillRef>
            <a:effectRef idx="0">
              <a:schemeClr val="dk2">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96012" tIns="96012" rIns="128016" bIns="144018" numCol="1" spcCol="1270" anchor="t" anchorCtr="0">
              <a:noAutofit/>
            </a:bodyPr>
            <a:lstStyle/>
            <a:p>
              <a:pPr marL="306864" lvl="1" indent="-306864" defTabSz="800067">
                <a:lnSpc>
                  <a:spcPct val="90000"/>
                </a:lnSpc>
                <a:spcAft>
                  <a:spcPct val="15000"/>
                </a:spcAft>
                <a:buBlip>
                  <a:blip r:embed="rId2"/>
                </a:buBlip>
              </a:pPr>
              <a:r>
                <a:rPr lang="en-US" dirty="0">
                  <a:solidFill>
                    <a:schemeClr val="bg1"/>
                  </a:solidFill>
                  <a:latin typeface="Segoe UI" pitchFamily="34" charset="0"/>
                  <a:ea typeface="Segoe UI" pitchFamily="34" charset="0"/>
                  <a:cs typeface="Segoe UI" pitchFamily="34" charset="0"/>
                </a:rPr>
                <a:t>Excel perf – more than 2GB</a:t>
              </a:r>
            </a:p>
            <a:p>
              <a:pPr marL="306864" lvl="1" indent="-306864" defTabSz="800067">
                <a:lnSpc>
                  <a:spcPct val="90000"/>
                </a:lnSpc>
                <a:spcAft>
                  <a:spcPct val="15000"/>
                </a:spcAft>
                <a:buBlip>
                  <a:blip r:embed="rId2"/>
                </a:buBlip>
              </a:pPr>
              <a:r>
                <a:rPr lang="en-US" dirty="0">
                  <a:solidFill>
                    <a:schemeClr val="bg1"/>
                  </a:solidFill>
                  <a:latin typeface="Segoe UI" pitchFamily="34" charset="0"/>
                  <a:ea typeface="Segoe UI" pitchFamily="34" charset="0"/>
                  <a:cs typeface="Segoe UI" pitchFamily="34" charset="0"/>
                </a:rPr>
                <a:t>Introduces compatibly challenges</a:t>
              </a:r>
            </a:p>
            <a:p>
              <a:pPr marL="306864" lvl="1" indent="-306864" defTabSz="800067">
                <a:lnSpc>
                  <a:spcPct val="90000"/>
                </a:lnSpc>
                <a:spcAft>
                  <a:spcPct val="15000"/>
                </a:spcAft>
                <a:buBlip>
                  <a:blip r:embed="rId2"/>
                </a:buBlip>
              </a:pPr>
              <a:r>
                <a:rPr lang="en-US" dirty="0">
                  <a:solidFill>
                    <a:schemeClr val="bg1"/>
                  </a:solidFill>
                  <a:latin typeface="Segoe UI" pitchFamily="34" charset="0"/>
                  <a:ea typeface="Segoe UI" pitchFamily="34" charset="0"/>
                  <a:cs typeface="Segoe UI" pitchFamily="34" charset="0"/>
                </a:rPr>
                <a:t>Investment in future of eco-system</a:t>
              </a:r>
            </a:p>
          </p:txBody>
        </p:sp>
      </p:grpSp>
      <p:sp>
        <p:nvSpPr>
          <p:cNvPr id="5" name="Rectangle 4"/>
          <p:cNvSpPr/>
          <p:nvPr/>
        </p:nvSpPr>
        <p:spPr>
          <a:xfrm>
            <a:off x="4064428" y="3713722"/>
            <a:ext cx="1013154" cy="907939"/>
          </a:xfrm>
          <a:prstGeom prst="rect">
            <a:avLst/>
          </a:prstGeom>
          <a:noFill/>
        </p:spPr>
        <p:txBody>
          <a:bodyPr wrap="none" lIns="91436" tIns="45719" rIns="91436" bIns="45719">
            <a:spAutoFit/>
          </a:bodyPr>
          <a:lstStyle/>
          <a:p>
            <a:pPr algn="ctr"/>
            <a:r>
              <a:rPr lang="en-US" sz="5300" b="1" dirty="0">
                <a:ln w="18415" cmpd="sng">
                  <a:solidFill>
                    <a:srgbClr val="FFFFFF"/>
                  </a:solidFill>
                  <a:prstDash val="solid"/>
                </a:ln>
                <a:solidFill>
                  <a:srgbClr val="FFC000"/>
                </a:solidFill>
                <a:effectLst>
                  <a:outerShdw blurRad="38100" dist="38100" dir="2700000" algn="tl">
                    <a:srgbClr val="000000">
                      <a:alpha val="43137"/>
                    </a:srgbClr>
                  </a:outerShdw>
                </a:effectLst>
                <a:latin typeface="Segoe UI" pitchFamily="34" charset="0"/>
                <a:ea typeface="Segoe UI" pitchFamily="34" charset="0"/>
                <a:cs typeface="Segoe UI" pitchFamily="34" charset="0"/>
              </a:rPr>
              <a:t>VS</a:t>
            </a:r>
          </a:p>
        </p:txBody>
      </p:sp>
    </p:spTree>
    <p:extLst>
      <p:ext uri="{BB962C8B-B14F-4D97-AF65-F5344CB8AC3E}">
        <p14:creationId xmlns:p14="http://schemas.microsoft.com/office/powerpoint/2010/main" val="3432399969"/>
      </p:ext>
    </p:extLst>
  </p:cSld>
  <p:clrMapOvr>
    <a:masterClrMapping/>
  </p:clrMapOvr>
  <p:transition spd="slow">
    <p:wip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64-bit Office Considerations</a:t>
            </a:r>
            <a:endParaRPr lang="en-US" dirty="0"/>
          </a:p>
        </p:txBody>
      </p:sp>
      <p:sp>
        <p:nvSpPr>
          <p:cNvPr id="12" name="Content Placeholder 11"/>
          <p:cNvSpPr>
            <a:spLocks noGrp="1"/>
          </p:cNvSpPr>
          <p:nvPr>
            <p:ph idx="1"/>
          </p:nvPr>
        </p:nvSpPr>
        <p:spPr>
          <a:xfrm>
            <a:off x="179512" y="1730382"/>
            <a:ext cx="8784976" cy="4938977"/>
          </a:xfrm>
        </p:spPr>
        <p:txBody>
          <a:bodyPr>
            <a:normAutofit fontScale="92500" lnSpcReduction="10000"/>
          </a:bodyPr>
          <a:lstStyle/>
          <a:p>
            <a:pPr marL="0" indent="0">
              <a:buNone/>
            </a:pPr>
            <a:r>
              <a:rPr lang="en-US" dirty="0"/>
              <a:t>Still thinking 64-bit Office?</a:t>
            </a:r>
          </a:p>
          <a:p>
            <a:r>
              <a:rPr lang="en-US" sz="2600" dirty="0"/>
              <a:t>ActiveX controls and COM add-ins</a:t>
            </a:r>
          </a:p>
          <a:p>
            <a:r>
              <a:rPr lang="en-US" sz="2600" dirty="0"/>
              <a:t>Visual Basic for Applications (VBA)</a:t>
            </a:r>
          </a:p>
          <a:p>
            <a:r>
              <a:rPr lang="en-US" sz="2600" dirty="0"/>
              <a:t>Microsoft Access MDE/ADE/ACCDE files </a:t>
            </a:r>
          </a:p>
          <a:p>
            <a:r>
              <a:rPr lang="en-US" sz="2600" dirty="0"/>
              <a:t>Windows Mobile Device Center (WMDC) synchronization </a:t>
            </a:r>
          </a:p>
          <a:p>
            <a:r>
              <a:rPr lang="en-US" sz="2600" dirty="0"/>
              <a:t>Side by side with 32 bit is not available</a:t>
            </a:r>
          </a:p>
          <a:p>
            <a:endParaRPr lang="en-US" dirty="0"/>
          </a:p>
          <a:p>
            <a:pPr marL="0" indent="0">
              <a:buNone/>
            </a:pPr>
            <a:r>
              <a:rPr lang="en-US" dirty="0"/>
              <a:t>Recommendations</a:t>
            </a:r>
          </a:p>
          <a:p>
            <a:r>
              <a:rPr lang="en-US" sz="2600" b="1" dirty="0"/>
              <a:t>Deploy Office 2010 32-bit regardless of OS architecture by default</a:t>
            </a:r>
          </a:p>
          <a:p>
            <a:r>
              <a:rPr lang="en-US" sz="2600" dirty="0"/>
              <a:t>Target very select user roles who will benefit from 64-bit Office as an </a:t>
            </a:r>
            <a:r>
              <a:rPr lang="en-US" sz="2600" dirty="0" smtClean="0"/>
              <a:t>exception</a:t>
            </a:r>
            <a:endParaRPr lang="en-US" sz="2600" dirty="0"/>
          </a:p>
        </p:txBody>
      </p:sp>
    </p:spTree>
    <p:extLst>
      <p:ext uri="{BB962C8B-B14F-4D97-AF65-F5344CB8AC3E}">
        <p14:creationId xmlns:p14="http://schemas.microsoft.com/office/powerpoint/2010/main" val="2223356642"/>
      </p:ext>
    </p:extLst>
  </p:cSld>
  <p:clrMapOvr>
    <a:masterClrMapping/>
  </p:clrMapOvr>
  <p:transition spd="slow">
    <p:wip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rapezoid 30"/>
          <p:cNvSpPr/>
          <p:nvPr/>
        </p:nvSpPr>
        <p:spPr>
          <a:xfrm>
            <a:off x="4723686" y="1628800"/>
            <a:ext cx="4420313" cy="5155200"/>
          </a:xfrm>
          <a:prstGeom prst="rect">
            <a:avLst/>
          </a:prstGeom>
          <a:gradFill flip="none" rotWithShape="1">
            <a:gsLst>
              <a:gs pos="99583">
                <a:srgbClr val="FFC200">
                  <a:lumMod val="0"/>
                  <a:lumOff val="100000"/>
                </a:srgbClr>
              </a:gs>
              <a:gs pos="96000">
                <a:srgbClr val="FFC200">
                  <a:lumMod val="0"/>
                  <a:lumOff val="100000"/>
                  <a:alpha val="28000"/>
                </a:srgbClr>
              </a:gs>
              <a:gs pos="0">
                <a:srgbClr val="FF6A00">
                  <a:lumMod val="0"/>
                  <a:alpha val="7000"/>
                </a:srgbClr>
              </a:gs>
              <a:gs pos="18000">
                <a:srgbClr val="FF6A00">
                  <a:lumMod val="0"/>
                  <a:lumOff val="100000"/>
                  <a:alpha val="17000"/>
                </a:srgbClr>
              </a:gs>
              <a:gs pos="46000">
                <a:srgbClr val="F79646">
                  <a:lumMod val="11000"/>
                  <a:alpha val="0"/>
                </a:srgbClr>
              </a:gs>
              <a:gs pos="83000">
                <a:srgbClr val="FFC200">
                  <a:lumMod val="0"/>
                  <a:alpha val="15000"/>
                </a:srgbClr>
              </a:gs>
            </a:gsLst>
            <a:lin ang="15600000" scaled="0"/>
            <a:tileRect/>
          </a:gradFill>
          <a:ln w="3175" cap="flat" cmpd="sng" algn="ctr">
            <a:solidFill>
              <a:schemeClr val="bg2">
                <a:lumMod val="50000"/>
                <a:lumOff val="50000"/>
              </a:schemeClr>
            </a:solidFill>
            <a:prstDash val="solid"/>
          </a:ln>
          <a:effectLst/>
        </p:spPr>
      </p:sp>
      <p:sp>
        <p:nvSpPr>
          <p:cNvPr id="12" name="Trapezoid 30"/>
          <p:cNvSpPr/>
          <p:nvPr/>
        </p:nvSpPr>
        <p:spPr>
          <a:xfrm>
            <a:off x="0" y="1628800"/>
            <a:ext cx="4413601" cy="5155200"/>
          </a:xfrm>
          <a:prstGeom prst="rect">
            <a:avLst/>
          </a:prstGeom>
          <a:gradFill flip="none" rotWithShape="1">
            <a:gsLst>
              <a:gs pos="99583">
                <a:srgbClr val="FFC200">
                  <a:lumMod val="0"/>
                  <a:lumOff val="100000"/>
                </a:srgbClr>
              </a:gs>
              <a:gs pos="96000">
                <a:srgbClr val="FFC200">
                  <a:lumMod val="0"/>
                  <a:lumOff val="100000"/>
                  <a:alpha val="28000"/>
                </a:srgbClr>
              </a:gs>
              <a:gs pos="0">
                <a:srgbClr val="FF6A00">
                  <a:lumMod val="0"/>
                  <a:alpha val="7000"/>
                </a:srgbClr>
              </a:gs>
              <a:gs pos="18000">
                <a:srgbClr val="FF6A00">
                  <a:lumMod val="0"/>
                  <a:lumOff val="100000"/>
                  <a:alpha val="17000"/>
                </a:srgbClr>
              </a:gs>
              <a:gs pos="46000">
                <a:srgbClr val="F79646">
                  <a:lumMod val="11000"/>
                  <a:alpha val="0"/>
                </a:srgbClr>
              </a:gs>
              <a:gs pos="83000">
                <a:srgbClr val="FFC200">
                  <a:lumMod val="0"/>
                  <a:alpha val="15000"/>
                </a:srgbClr>
              </a:gs>
            </a:gsLst>
            <a:lin ang="15600000" scaled="0"/>
            <a:tileRect/>
          </a:gradFill>
          <a:ln w="3175" cap="flat" cmpd="sng" algn="ctr">
            <a:solidFill>
              <a:schemeClr val="bg2">
                <a:lumMod val="50000"/>
                <a:lumOff val="50000"/>
              </a:schemeClr>
            </a:solidFill>
            <a:prstDash val="solid"/>
          </a:ln>
          <a:effectLst/>
        </p:spPr>
      </p:sp>
      <p:sp>
        <p:nvSpPr>
          <p:cNvPr id="5" name="Rounded Rectangle 4"/>
          <p:cNvSpPr/>
          <p:nvPr/>
        </p:nvSpPr>
        <p:spPr bwMode="auto">
          <a:xfrm>
            <a:off x="467544" y="2452931"/>
            <a:ext cx="3492255" cy="2081161"/>
          </a:xfrm>
          <a:prstGeom prst="roundRect">
            <a:avLst>
              <a:gd name="adj" fmla="val 0"/>
            </a:avLst>
          </a:prstGeom>
          <a:gradFill>
            <a:gsLst>
              <a:gs pos="0">
                <a:schemeClr val="accent6">
                  <a:shade val="51000"/>
                  <a:satMod val="130000"/>
                </a:schemeClr>
              </a:gs>
              <a:gs pos="75000">
                <a:schemeClr val="accent6">
                  <a:shade val="93000"/>
                  <a:satMod val="130000"/>
                </a:schemeClr>
              </a:gs>
              <a:gs pos="100000">
                <a:schemeClr val="accent6">
                  <a:shade val="94000"/>
                  <a:satMod val="135000"/>
                </a:schemeClr>
              </a:gs>
            </a:gsLst>
          </a:gradFill>
          <a:ln>
            <a:solidFill>
              <a:schemeClr val="bg2">
                <a:lumMod val="50000"/>
                <a:lumOff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2" tIns="45716" rIns="91432" bIns="45716" numCol="1" rtlCol="0" anchor="t" anchorCtr="0" compatLnSpc="1">
            <a:prstTxWarp prst="textNoShape">
              <a:avLst/>
            </a:prstTxWarp>
          </a:bodyPr>
          <a:lstStyle/>
          <a:p>
            <a:pPr defTabSz="914061"/>
            <a:r>
              <a:rPr lang="en-US" sz="2300" dirty="0">
                <a:solidFill>
                  <a:schemeClr val="bg1"/>
                </a:solidFill>
                <a:latin typeface="Segoe UI" pitchFamily="34" charset="0"/>
                <a:ea typeface="Segoe UI" pitchFamily="34" charset="0"/>
                <a:cs typeface="Segoe UI" pitchFamily="34" charset="0"/>
              </a:rPr>
              <a:t>KMS</a:t>
            </a:r>
          </a:p>
          <a:p>
            <a:pPr marL="380933" indent="-380933" defTabSz="914061">
              <a:buBlip>
                <a:blip r:embed="rId2"/>
              </a:buBlip>
            </a:pPr>
            <a:r>
              <a:rPr lang="en-US" sz="2000" dirty="0">
                <a:solidFill>
                  <a:schemeClr val="bg1"/>
                </a:solidFill>
                <a:latin typeface="Segoe UI" pitchFamily="34" charset="0"/>
                <a:ea typeface="Segoe UI" pitchFamily="34" charset="0"/>
                <a:cs typeface="Segoe UI" pitchFamily="34" charset="0"/>
              </a:rPr>
              <a:t>180 day activation period</a:t>
            </a:r>
          </a:p>
          <a:p>
            <a:pPr marL="380933" indent="-380933" defTabSz="914061">
              <a:buBlip>
                <a:blip r:embed="rId2"/>
              </a:buBlip>
            </a:pPr>
            <a:r>
              <a:rPr lang="en-US" sz="2000" dirty="0">
                <a:solidFill>
                  <a:schemeClr val="bg1"/>
                </a:solidFill>
                <a:latin typeface="Segoe UI" pitchFamily="34" charset="0"/>
                <a:ea typeface="Segoe UI" pitchFamily="34" charset="0"/>
                <a:cs typeface="Segoe UI" pitchFamily="34" charset="0"/>
              </a:rPr>
              <a:t>Seamless to user</a:t>
            </a:r>
          </a:p>
          <a:p>
            <a:pPr marL="380933" indent="-380933" defTabSz="914061">
              <a:buBlip>
                <a:blip r:embed="rId2"/>
              </a:buBlip>
            </a:pPr>
            <a:r>
              <a:rPr lang="en-US" sz="2000" dirty="0">
                <a:solidFill>
                  <a:schemeClr val="bg1"/>
                </a:solidFill>
                <a:latin typeface="Segoe UI" pitchFamily="34" charset="0"/>
                <a:ea typeface="Segoe UI" pitchFamily="34" charset="0"/>
                <a:cs typeface="Segoe UI" pitchFamily="34" charset="0"/>
              </a:rPr>
              <a:t>No key to manage for the client</a:t>
            </a:r>
          </a:p>
          <a:p>
            <a:pPr marL="380933" indent="-380933" defTabSz="914061">
              <a:buBlip>
                <a:blip r:embed="rId2"/>
              </a:buBlip>
            </a:pPr>
            <a:r>
              <a:rPr lang="en-US" sz="2000" dirty="0">
                <a:solidFill>
                  <a:schemeClr val="bg1"/>
                </a:solidFill>
                <a:latin typeface="Segoe UI" pitchFamily="34" charset="0"/>
                <a:ea typeface="Segoe UI" pitchFamily="34" charset="0"/>
                <a:cs typeface="Segoe UI" pitchFamily="34" charset="0"/>
              </a:rPr>
              <a:t>Customer must host </a:t>
            </a:r>
            <a:r>
              <a:rPr lang="en-US" sz="2000" dirty="0" smtClean="0">
                <a:solidFill>
                  <a:schemeClr val="bg1"/>
                </a:solidFill>
                <a:latin typeface="Segoe UI" pitchFamily="34" charset="0"/>
                <a:ea typeface="Segoe UI" pitchFamily="34" charset="0"/>
                <a:cs typeface="Segoe UI" pitchFamily="34" charset="0"/>
              </a:rPr>
              <a:t>KMS</a:t>
            </a:r>
            <a:endParaRPr lang="en-US" sz="2000" dirty="0">
              <a:solidFill>
                <a:schemeClr val="bg1"/>
              </a:solidFill>
              <a:latin typeface="Segoe UI" pitchFamily="34" charset="0"/>
              <a:ea typeface="Segoe UI" pitchFamily="34" charset="0"/>
              <a:cs typeface="Segoe UI" pitchFamily="34" charset="0"/>
            </a:endParaRPr>
          </a:p>
        </p:txBody>
      </p:sp>
      <p:sp>
        <p:nvSpPr>
          <p:cNvPr id="6" name="Rounded Rectangle 5"/>
          <p:cNvSpPr/>
          <p:nvPr/>
        </p:nvSpPr>
        <p:spPr bwMode="auto">
          <a:xfrm>
            <a:off x="467544" y="4653136"/>
            <a:ext cx="3492255" cy="2063352"/>
          </a:xfrm>
          <a:prstGeom prst="roundRect">
            <a:avLst>
              <a:gd name="adj" fmla="val 0"/>
            </a:avLst>
          </a:prstGeom>
          <a:gradFill>
            <a:gsLst>
              <a:gs pos="0">
                <a:schemeClr val="accent6">
                  <a:shade val="51000"/>
                  <a:satMod val="130000"/>
                </a:schemeClr>
              </a:gs>
              <a:gs pos="75000">
                <a:schemeClr val="accent6">
                  <a:shade val="93000"/>
                  <a:satMod val="130000"/>
                </a:schemeClr>
              </a:gs>
              <a:gs pos="100000">
                <a:schemeClr val="accent6">
                  <a:shade val="94000"/>
                  <a:satMod val="135000"/>
                </a:schemeClr>
              </a:gs>
            </a:gsLst>
          </a:gradFill>
          <a:ln>
            <a:solidFill>
              <a:schemeClr val="bg2">
                <a:lumMod val="50000"/>
                <a:lumOff val="50000"/>
              </a:schemeClr>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2" tIns="45716" rIns="91432" bIns="45716" numCol="1" rtlCol="0" anchor="t" anchorCtr="0" compatLnSpc="1">
            <a:prstTxWarp prst="textNoShape">
              <a:avLst/>
            </a:prstTxWarp>
          </a:bodyPr>
          <a:lstStyle/>
          <a:p>
            <a:pPr defTabSz="914061"/>
            <a:r>
              <a:rPr lang="en-US" sz="2300" dirty="0">
                <a:gradFill>
                  <a:gsLst>
                    <a:gs pos="0">
                      <a:srgbClr val="FFFFFF"/>
                    </a:gs>
                    <a:gs pos="100000">
                      <a:srgbClr val="FFFFFF"/>
                    </a:gs>
                  </a:gsLst>
                  <a:lin ang="5400000" scaled="0"/>
                </a:gradFill>
                <a:latin typeface="Segoe UI" pitchFamily="34" charset="0"/>
                <a:ea typeface="Segoe UI" pitchFamily="34" charset="0"/>
                <a:cs typeface="Segoe UI" pitchFamily="34" charset="0"/>
              </a:rPr>
              <a:t>MAK</a:t>
            </a:r>
          </a:p>
          <a:p>
            <a:pPr marL="380933" indent="-380933" defTabSz="914061">
              <a:buBlip>
                <a:blip r:embed="rId2"/>
              </a:buBlip>
            </a:pPr>
            <a:r>
              <a:rPr lang="en-US" sz="2000" dirty="0">
                <a:gradFill>
                  <a:gsLst>
                    <a:gs pos="0">
                      <a:srgbClr val="FFFFFF"/>
                    </a:gs>
                    <a:gs pos="100000">
                      <a:srgbClr val="FFFFFF"/>
                    </a:gs>
                  </a:gsLst>
                  <a:lin ang="5400000" scaled="0"/>
                </a:gradFill>
                <a:latin typeface="Segoe UI" pitchFamily="34" charset="0"/>
                <a:ea typeface="Segoe UI" pitchFamily="34" charset="0"/>
                <a:cs typeface="Segoe UI" pitchFamily="34" charset="0"/>
              </a:rPr>
              <a:t>Perpetual activation</a:t>
            </a:r>
          </a:p>
          <a:p>
            <a:pPr marL="380933" indent="-380933" defTabSz="914061">
              <a:buBlip>
                <a:blip r:embed="rId2"/>
              </a:buBlip>
            </a:pPr>
            <a:r>
              <a:rPr lang="en-US" sz="2000" dirty="0">
                <a:gradFill>
                  <a:gsLst>
                    <a:gs pos="0">
                      <a:srgbClr val="FFFFFF"/>
                    </a:gs>
                    <a:gs pos="100000">
                      <a:srgbClr val="FFFFFF"/>
                    </a:gs>
                  </a:gsLst>
                  <a:lin ang="5400000" scaled="0"/>
                </a:gradFill>
                <a:latin typeface="Segoe UI" pitchFamily="34" charset="0"/>
                <a:ea typeface="Segoe UI" pitchFamily="34" charset="0"/>
                <a:cs typeface="Segoe UI" pitchFamily="34" charset="0"/>
              </a:rPr>
              <a:t>Utilized VAMT for remote activation</a:t>
            </a:r>
          </a:p>
          <a:p>
            <a:pPr marL="380933" indent="-380933" defTabSz="914061">
              <a:buBlip>
                <a:blip r:embed="rId2"/>
              </a:buBlip>
            </a:pPr>
            <a:r>
              <a:rPr lang="en-US" sz="2000" dirty="0">
                <a:gradFill>
                  <a:gsLst>
                    <a:gs pos="0">
                      <a:srgbClr val="FFFFFF"/>
                    </a:gs>
                    <a:gs pos="100000">
                      <a:srgbClr val="FFFFFF"/>
                    </a:gs>
                  </a:gsLst>
                  <a:lin ang="5400000" scaled="0"/>
                </a:gradFill>
                <a:latin typeface="Segoe UI" pitchFamily="34" charset="0"/>
                <a:ea typeface="Segoe UI" pitchFamily="34" charset="0"/>
                <a:cs typeface="Segoe UI" pitchFamily="34" charset="0"/>
              </a:rPr>
              <a:t>Requires applying key to client</a:t>
            </a:r>
          </a:p>
        </p:txBody>
      </p:sp>
      <p:sp>
        <p:nvSpPr>
          <p:cNvPr id="9" name="Rounded Rectangle 8"/>
          <p:cNvSpPr/>
          <p:nvPr/>
        </p:nvSpPr>
        <p:spPr bwMode="auto">
          <a:xfrm>
            <a:off x="5256209" y="2530142"/>
            <a:ext cx="3492255" cy="4007900"/>
          </a:xfrm>
          <a:prstGeom prst="roundRect">
            <a:avLst>
              <a:gd name="adj" fmla="val 0"/>
            </a:avLst>
          </a:prstGeom>
          <a:gradFill>
            <a:gsLst>
              <a:gs pos="0">
                <a:schemeClr val="accent6">
                  <a:shade val="51000"/>
                  <a:satMod val="130000"/>
                </a:schemeClr>
              </a:gs>
              <a:gs pos="75000">
                <a:schemeClr val="accent6">
                  <a:shade val="93000"/>
                  <a:satMod val="130000"/>
                </a:schemeClr>
              </a:gs>
              <a:gs pos="100000">
                <a:schemeClr val="accent6">
                  <a:shade val="94000"/>
                  <a:satMod val="135000"/>
                </a:schemeClr>
              </a:gs>
            </a:gsLst>
          </a:gradFill>
          <a:ln>
            <a:solidFill>
              <a:schemeClr val="bg2">
                <a:lumMod val="50000"/>
                <a:lumOff val="50000"/>
              </a:schemeClr>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2" tIns="45716" rIns="91432" bIns="45716" numCol="1" rtlCol="0" anchor="t" anchorCtr="0" compatLnSpc="1">
            <a:prstTxWarp prst="textNoShape">
              <a:avLst/>
            </a:prstTxWarp>
          </a:bodyPr>
          <a:lstStyle/>
          <a:p>
            <a:pPr defTabSz="914061"/>
            <a:r>
              <a:rPr lang="en-US" sz="2300" dirty="0">
                <a:gradFill>
                  <a:gsLst>
                    <a:gs pos="0">
                      <a:srgbClr val="FFFFFF"/>
                    </a:gs>
                    <a:gs pos="100000">
                      <a:srgbClr val="FFFFFF"/>
                    </a:gs>
                  </a:gsLst>
                  <a:lin ang="5400000" scaled="0"/>
                </a:gradFill>
                <a:latin typeface="Segoe UI" pitchFamily="34" charset="0"/>
                <a:ea typeface="Segoe UI" pitchFamily="34" charset="0"/>
                <a:cs typeface="Segoe UI" pitchFamily="34" charset="0"/>
              </a:rPr>
              <a:t>Office Service</a:t>
            </a:r>
          </a:p>
          <a:p>
            <a:pPr marL="380933" indent="-380933" defTabSz="914061">
              <a:buBlip>
                <a:blip r:embed="rId2"/>
              </a:buBlip>
            </a:pPr>
            <a:r>
              <a:rPr lang="en-US" sz="2000" dirty="0">
                <a:gradFill>
                  <a:gsLst>
                    <a:gs pos="0">
                      <a:srgbClr val="FFFFFF"/>
                    </a:gs>
                    <a:gs pos="100000">
                      <a:srgbClr val="FFFFFF"/>
                    </a:gs>
                  </a:gsLst>
                  <a:lin ang="5400000" scaled="0"/>
                </a:gradFill>
                <a:latin typeface="Segoe UI" pitchFamily="34" charset="0"/>
                <a:ea typeface="Segoe UI" pitchFamily="34" charset="0"/>
                <a:cs typeface="Segoe UI" pitchFamily="34" charset="0"/>
              </a:rPr>
              <a:t>No keys to manage</a:t>
            </a:r>
          </a:p>
          <a:p>
            <a:pPr marL="380933" indent="-380933" defTabSz="914061">
              <a:buBlip>
                <a:blip r:embed="rId2"/>
              </a:buBlip>
            </a:pPr>
            <a:r>
              <a:rPr lang="en-US" sz="2000" dirty="0">
                <a:gradFill>
                  <a:gsLst>
                    <a:gs pos="0">
                      <a:srgbClr val="FFFFFF"/>
                    </a:gs>
                    <a:gs pos="100000">
                      <a:srgbClr val="FFFFFF"/>
                    </a:gs>
                  </a:gsLst>
                  <a:lin ang="5400000" scaled="0"/>
                </a:gradFill>
                <a:latin typeface="Segoe UI" pitchFamily="34" charset="0"/>
                <a:ea typeface="Segoe UI" pitchFamily="34" charset="0"/>
                <a:cs typeface="Segoe UI" pitchFamily="34" charset="0"/>
              </a:rPr>
              <a:t>Manage user license assignment</a:t>
            </a:r>
          </a:p>
          <a:p>
            <a:pPr marL="380933" indent="-380933" defTabSz="914061">
              <a:buBlip>
                <a:blip r:embed="rId2"/>
              </a:buBlip>
            </a:pPr>
            <a:r>
              <a:rPr lang="en-US" sz="2000" dirty="0">
                <a:gradFill>
                  <a:gsLst>
                    <a:gs pos="0">
                      <a:srgbClr val="FFFFFF"/>
                    </a:gs>
                    <a:gs pos="100000">
                      <a:srgbClr val="FFFFFF"/>
                    </a:gs>
                  </a:gsLst>
                  <a:lin ang="5400000" scaled="0"/>
                </a:gradFill>
                <a:latin typeface="Segoe UI" pitchFamily="34" charset="0"/>
                <a:ea typeface="Segoe UI" pitchFamily="34" charset="0"/>
                <a:cs typeface="Segoe UI" pitchFamily="34" charset="0"/>
              </a:rPr>
              <a:t>Must validate subscription every month</a:t>
            </a:r>
          </a:p>
          <a:p>
            <a:pPr marL="380933" indent="-380933" defTabSz="914061">
              <a:buBlip>
                <a:blip r:embed="rId2"/>
              </a:buBlip>
            </a:pPr>
            <a:r>
              <a:rPr lang="en-US" sz="2000" dirty="0">
                <a:gradFill>
                  <a:gsLst>
                    <a:gs pos="0">
                      <a:srgbClr val="FFFFFF"/>
                    </a:gs>
                    <a:gs pos="100000">
                      <a:srgbClr val="FFFFFF"/>
                    </a:gs>
                  </a:gsLst>
                  <a:lin ang="5400000" scaled="0"/>
                </a:gradFill>
                <a:latin typeface="Segoe UI" pitchFamily="34" charset="0"/>
                <a:ea typeface="Segoe UI" pitchFamily="34" charset="0"/>
                <a:cs typeface="Segoe UI" pitchFamily="34" charset="0"/>
              </a:rPr>
              <a:t>Provides full control of Office use</a:t>
            </a:r>
          </a:p>
          <a:p>
            <a:pPr marL="380933" indent="-380933" defTabSz="914061">
              <a:buBlip>
                <a:blip r:embed="rId2"/>
              </a:buBlip>
            </a:pPr>
            <a:r>
              <a:rPr lang="en-US" sz="2000" dirty="0">
                <a:gradFill>
                  <a:gsLst>
                    <a:gs pos="0">
                      <a:srgbClr val="FFFFFF"/>
                    </a:gs>
                    <a:gs pos="100000">
                      <a:srgbClr val="FFFFFF"/>
                    </a:gs>
                  </a:gsLst>
                  <a:lin ang="5400000" scaled="0"/>
                </a:gradFill>
                <a:latin typeface="Segoe UI" pitchFamily="34" charset="0"/>
                <a:ea typeface="Segoe UI" pitchFamily="34" charset="0"/>
                <a:cs typeface="Segoe UI" pitchFamily="34" charset="0"/>
              </a:rPr>
              <a:t>Office client “removed” by removing user license</a:t>
            </a:r>
          </a:p>
        </p:txBody>
      </p:sp>
      <p:sp>
        <p:nvSpPr>
          <p:cNvPr id="10" name="TextBox 9"/>
          <p:cNvSpPr txBox="1"/>
          <p:nvPr/>
        </p:nvSpPr>
        <p:spPr>
          <a:xfrm>
            <a:off x="611560" y="2101627"/>
            <a:ext cx="3202800" cy="307777"/>
          </a:xfrm>
          <a:prstGeom prst="rect">
            <a:avLst/>
          </a:prstGeom>
          <a:noFill/>
        </p:spPr>
        <p:txBody>
          <a:bodyPr wrap="none" lIns="0" tIns="0" rIns="0" bIns="0" rtlCol="0">
            <a:spAutoFit/>
          </a:bodyPr>
          <a:lstStyle/>
          <a:p>
            <a:r>
              <a:rPr lang="en-US" sz="2000" dirty="0">
                <a:latin typeface="Segoe UI" pitchFamily="34" charset="0"/>
                <a:ea typeface="Segoe UI" pitchFamily="34" charset="0"/>
                <a:cs typeface="Segoe UI" pitchFamily="34" charset="0"/>
              </a:rPr>
              <a:t>No RFM – notification mode</a:t>
            </a:r>
          </a:p>
        </p:txBody>
      </p:sp>
      <p:sp>
        <p:nvSpPr>
          <p:cNvPr id="11" name="TextBox 10"/>
          <p:cNvSpPr txBox="1"/>
          <p:nvPr/>
        </p:nvSpPr>
        <p:spPr>
          <a:xfrm>
            <a:off x="5364088" y="2161000"/>
            <a:ext cx="3353097" cy="307777"/>
          </a:xfrm>
          <a:prstGeom prst="rect">
            <a:avLst/>
          </a:prstGeom>
          <a:noFill/>
        </p:spPr>
        <p:txBody>
          <a:bodyPr wrap="none" lIns="0" tIns="0" rIns="0" bIns="0" rtlCol="0">
            <a:spAutoFit/>
          </a:bodyPr>
          <a:lstStyle/>
          <a:p>
            <a:r>
              <a:rPr lang="en-US" sz="2000" dirty="0">
                <a:latin typeface="Segoe UI" pitchFamily="34" charset="0"/>
                <a:ea typeface="Segoe UI" pitchFamily="34" charset="0"/>
                <a:cs typeface="Segoe UI" pitchFamily="34" charset="0"/>
              </a:rPr>
              <a:t>Hard RFM when not activated</a:t>
            </a:r>
          </a:p>
        </p:txBody>
      </p:sp>
      <p:sp>
        <p:nvSpPr>
          <p:cNvPr id="8" name="Title 7"/>
          <p:cNvSpPr>
            <a:spLocks noGrp="1"/>
          </p:cNvSpPr>
          <p:nvPr>
            <p:ph type="title"/>
          </p:nvPr>
        </p:nvSpPr>
        <p:spPr/>
        <p:txBody>
          <a:bodyPr>
            <a:normAutofit/>
          </a:bodyPr>
          <a:lstStyle/>
          <a:p>
            <a:r>
              <a:rPr lang="en-US" sz="4800" dirty="0"/>
              <a:t>Office Activation</a:t>
            </a:r>
          </a:p>
        </p:txBody>
      </p:sp>
      <p:sp>
        <p:nvSpPr>
          <p:cNvPr id="14" name="Rectangle 13"/>
          <p:cNvSpPr/>
          <p:nvPr/>
        </p:nvSpPr>
        <p:spPr>
          <a:xfrm>
            <a:off x="183147" y="1656719"/>
            <a:ext cx="4316845" cy="400087"/>
          </a:xfrm>
          <a:prstGeom prst="rect">
            <a:avLst/>
          </a:prstGeom>
        </p:spPr>
        <p:txBody>
          <a:bodyPr wrap="none" lIns="121899" tIns="60949" rIns="121899" bIns="60949">
            <a:spAutoFit/>
          </a:bodyPr>
          <a:lstStyle/>
          <a:p>
            <a:pPr defTabSz="914061"/>
            <a:r>
              <a:rPr lang="en-US" dirty="0" smtClean="0">
                <a:latin typeface="Segoe UI Semibold" pitchFamily="34" charset="0"/>
              </a:rPr>
              <a:t>Office 2010: Volume License Activation</a:t>
            </a:r>
            <a:endParaRPr lang="en-US" dirty="0">
              <a:latin typeface="Segoe UI Semibold" pitchFamily="34" charset="0"/>
            </a:endParaRPr>
          </a:p>
        </p:txBody>
      </p:sp>
      <p:sp>
        <p:nvSpPr>
          <p:cNvPr id="15" name="Rectangle 14"/>
          <p:cNvSpPr/>
          <p:nvPr/>
        </p:nvSpPr>
        <p:spPr>
          <a:xfrm>
            <a:off x="5052039" y="1656719"/>
            <a:ext cx="3876340" cy="400087"/>
          </a:xfrm>
          <a:prstGeom prst="rect">
            <a:avLst/>
          </a:prstGeom>
        </p:spPr>
        <p:txBody>
          <a:bodyPr wrap="none" lIns="121899" tIns="60949" rIns="121899" bIns="60949">
            <a:spAutoFit/>
          </a:bodyPr>
          <a:lstStyle/>
          <a:p>
            <a:pPr defTabSz="914061"/>
            <a:r>
              <a:rPr lang="en-US" dirty="0">
                <a:latin typeface="Segoe UI Semibold" pitchFamily="34" charset="0"/>
              </a:rPr>
              <a:t>Office 365: Subscription Activation</a:t>
            </a:r>
          </a:p>
        </p:txBody>
      </p:sp>
    </p:spTree>
    <p:extLst>
      <p:ext uri="{BB962C8B-B14F-4D97-AF65-F5344CB8AC3E}">
        <p14:creationId xmlns:p14="http://schemas.microsoft.com/office/powerpoint/2010/main" val="1352040667"/>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r>
              <a:rPr lang="en-US" dirty="0" smtClean="0"/>
              <a:t>Approaching Deployment</a:t>
            </a:r>
            <a:endParaRPr lang="en-US" dirty="0"/>
          </a:p>
        </p:txBody>
      </p:sp>
      <p:sp>
        <p:nvSpPr>
          <p:cNvPr id="6" name="Subtitle 5"/>
          <p:cNvSpPr>
            <a:spLocks noGrp="1"/>
          </p:cNvSpPr>
          <p:nvPr>
            <p:ph type="subTitle" idx="1"/>
          </p:nvPr>
        </p:nvSpPr>
        <p:spPr/>
        <p:txBody>
          <a:bodyPr/>
          <a:lstStyle/>
          <a:p>
            <a:endParaRPr lang="en-US"/>
          </a:p>
        </p:txBody>
      </p:sp>
    </p:spTree>
    <p:extLst>
      <p:ext uri="{BB962C8B-B14F-4D97-AF65-F5344CB8AC3E}">
        <p14:creationId xmlns:p14="http://schemas.microsoft.com/office/powerpoint/2010/main" val="39750644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Deployment Options:</a:t>
            </a:r>
            <a:br>
              <a:rPr lang="en-US" dirty="0"/>
            </a:br>
            <a:r>
              <a:rPr lang="en-US" dirty="0"/>
              <a:t>Office 2010 (volume editions)</a:t>
            </a:r>
          </a:p>
        </p:txBody>
      </p:sp>
      <p:pic>
        <p:nvPicPr>
          <p:cNvPr id="419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496" y="2322785"/>
            <a:ext cx="9042382" cy="3338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6074810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30188"/>
            <a:ext cx="8763000" cy="609398"/>
          </a:xfrm>
        </p:spPr>
        <p:txBody>
          <a:bodyPr>
            <a:normAutofit fontScale="90000"/>
          </a:bodyPr>
          <a:lstStyle/>
          <a:p>
            <a:r>
              <a:rPr lang="en-US" dirty="0"/>
              <a:t>Virtual </a:t>
            </a:r>
            <a:r>
              <a:rPr lang="en-US" dirty="0" smtClean="0"/>
              <a:t>Deployment Options</a:t>
            </a:r>
            <a:endParaRPr lang="he-IL" sz="4400" dirty="0"/>
          </a:p>
        </p:txBody>
      </p:sp>
      <p:grpSp>
        <p:nvGrpSpPr>
          <p:cNvPr id="13" name="Group 12"/>
          <p:cNvGrpSpPr/>
          <p:nvPr/>
        </p:nvGrpSpPr>
        <p:grpSpPr>
          <a:xfrm>
            <a:off x="152400" y="1124744"/>
            <a:ext cx="8752704" cy="4789903"/>
            <a:chOff x="152400" y="1143000"/>
            <a:chExt cx="8752704" cy="5059680"/>
          </a:xfrm>
        </p:grpSpPr>
        <p:sp>
          <p:nvSpPr>
            <p:cNvPr id="69" name="Rounded Rectangle 68"/>
            <p:cNvSpPr/>
            <p:nvPr/>
          </p:nvSpPr>
          <p:spPr bwMode="auto">
            <a:xfrm>
              <a:off x="152401" y="1143000"/>
              <a:ext cx="2979863" cy="5029200"/>
            </a:xfrm>
            <a:prstGeom prst="roundRect">
              <a:avLst>
                <a:gd name="adj" fmla="val 8217"/>
              </a:avLst>
            </a:prstGeom>
            <a:gradFill>
              <a:gsLst>
                <a:gs pos="0">
                  <a:schemeClr val="accent2">
                    <a:shade val="15000"/>
                    <a:satMod val="180000"/>
                    <a:alpha val="70000"/>
                  </a:schemeClr>
                </a:gs>
                <a:gs pos="50000">
                  <a:schemeClr val="accent2">
                    <a:shade val="45000"/>
                    <a:satMod val="170000"/>
                    <a:alpha val="70000"/>
                  </a:schemeClr>
                </a:gs>
                <a:gs pos="70000">
                  <a:schemeClr val="accent2">
                    <a:tint val="99000"/>
                    <a:shade val="65000"/>
                    <a:satMod val="155000"/>
                    <a:alpha val="70000"/>
                  </a:schemeClr>
                </a:gs>
                <a:gs pos="100000">
                  <a:schemeClr val="accent2">
                    <a:tint val="95500"/>
                    <a:shade val="100000"/>
                    <a:satMod val="155000"/>
                    <a:alpha val="70000"/>
                  </a:schemeClr>
                </a:gs>
              </a:gsLst>
            </a:gra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76194" tIns="38097" rIns="76194" bIns="38097" numCol="1" rtlCol="0" anchor="ctr" anchorCtr="0" compatLnSpc="1">
              <a:prstTxWarp prst="textNoShape">
                <a:avLst/>
              </a:prstTxWarp>
            </a:bodyPr>
            <a:lstStyle/>
            <a:p>
              <a:pPr marL="0" lvl="1" indent="-231775" algn="ctr" defTabSz="761719" fontAlgn="base">
                <a:lnSpc>
                  <a:spcPct val="90000"/>
                </a:lnSpc>
                <a:spcBef>
                  <a:spcPct val="0"/>
                </a:spcBef>
                <a:spcAft>
                  <a:spcPct val="0"/>
                </a:spcAft>
                <a:buClr>
                  <a:srgbClr val="FFFFFF"/>
                </a:buClr>
                <a:buSzPct val="95000"/>
                <a:buBlip>
                  <a:blip r:embed="rId4"/>
                </a:buBlip>
                <a:tabLst>
                  <a:tab pos="424590" algn="l"/>
                </a:tabLst>
                <a:defRPr/>
              </a:pPr>
              <a:endParaRPr lang="en-US" sz="1900" dirty="0" smtClean="0">
                <a:solidFill>
                  <a:srgbClr val="FFFFFF"/>
                </a:solidFill>
                <a:effectLst>
                  <a:outerShdw blurRad="38100" dist="38100" dir="2700000" algn="tl">
                    <a:srgbClr val="000000">
                      <a:alpha val="43137"/>
                    </a:srgbClr>
                  </a:outerShdw>
                </a:effectLst>
                <a:latin typeface="Segoe" pitchFamily="34" charset="0"/>
              </a:endParaRPr>
            </a:p>
            <a:p>
              <a:pPr marL="0" lvl="1" indent="-231775" algn="ctr" defTabSz="761719" fontAlgn="base">
                <a:lnSpc>
                  <a:spcPct val="90000"/>
                </a:lnSpc>
                <a:spcBef>
                  <a:spcPct val="0"/>
                </a:spcBef>
                <a:spcAft>
                  <a:spcPct val="0"/>
                </a:spcAft>
                <a:buClr>
                  <a:srgbClr val="FFFFFF"/>
                </a:buClr>
                <a:buSzPct val="95000"/>
                <a:buBlip>
                  <a:blip r:embed="rId4"/>
                </a:buBlip>
                <a:tabLst>
                  <a:tab pos="424590" algn="l"/>
                </a:tabLst>
                <a:defRPr/>
              </a:pPr>
              <a:endParaRPr lang="en-US" sz="19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72" name="Rounded Rectangle 71"/>
            <p:cNvSpPr/>
            <p:nvPr/>
          </p:nvSpPr>
          <p:spPr bwMode="auto">
            <a:xfrm>
              <a:off x="3494549" y="3429848"/>
              <a:ext cx="2319207" cy="554709"/>
            </a:xfrm>
            <a:prstGeom prst="roundRect">
              <a:avLst/>
            </a:prstGeom>
            <a:gradFill>
              <a:gsLst>
                <a:gs pos="0">
                  <a:schemeClr val="accent2">
                    <a:shade val="15000"/>
                    <a:satMod val="180000"/>
                    <a:alpha val="70000"/>
                  </a:schemeClr>
                </a:gs>
                <a:gs pos="50000">
                  <a:schemeClr val="accent2">
                    <a:shade val="45000"/>
                    <a:satMod val="170000"/>
                    <a:alpha val="70000"/>
                  </a:schemeClr>
                </a:gs>
                <a:gs pos="70000">
                  <a:schemeClr val="accent2">
                    <a:tint val="99000"/>
                    <a:shade val="65000"/>
                    <a:satMod val="155000"/>
                    <a:alpha val="70000"/>
                  </a:schemeClr>
                </a:gs>
                <a:gs pos="100000">
                  <a:schemeClr val="accent2">
                    <a:tint val="95500"/>
                    <a:shade val="100000"/>
                    <a:satMod val="155000"/>
                    <a:alpha val="70000"/>
                  </a:schemeClr>
                </a:gs>
              </a:gsLst>
            </a:gra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76194" tIns="38097" rIns="76194" bIns="38097" numCol="1" rtlCol="0" anchor="ctr" anchorCtr="0" compatLnSpc="1">
              <a:prstTxWarp prst="textNoShape">
                <a:avLst/>
              </a:prstTxWarp>
            </a:bodyPr>
            <a:lstStyle/>
            <a:p>
              <a:pPr marL="0" lvl="1" indent="-231775" algn="ctr" defTabSz="761719" fontAlgn="base">
                <a:lnSpc>
                  <a:spcPct val="90000"/>
                </a:lnSpc>
                <a:spcBef>
                  <a:spcPct val="0"/>
                </a:spcBef>
                <a:spcAft>
                  <a:spcPct val="0"/>
                </a:spcAft>
                <a:buClr>
                  <a:srgbClr val="FFFFFF"/>
                </a:buClr>
                <a:buSzPct val="95000"/>
                <a:buBlip>
                  <a:blip r:embed="rId4"/>
                </a:buBlip>
                <a:tabLst>
                  <a:tab pos="424590" algn="l"/>
                </a:tabLst>
                <a:defRPr/>
              </a:pPr>
              <a:endParaRPr lang="en-US" sz="1900" dirty="0" smtClean="0">
                <a:solidFill>
                  <a:srgbClr val="FFFFFF"/>
                </a:solidFill>
                <a:effectLst>
                  <a:outerShdw blurRad="38100" dist="38100" dir="2700000" algn="tl">
                    <a:srgbClr val="000000">
                      <a:alpha val="43137"/>
                    </a:srgbClr>
                  </a:outerShdw>
                </a:effectLst>
                <a:latin typeface="Segoe" pitchFamily="34" charset="0"/>
              </a:endParaRPr>
            </a:p>
          </p:txBody>
        </p:sp>
        <p:grpSp>
          <p:nvGrpSpPr>
            <p:cNvPr id="3" name="Group 74"/>
            <p:cNvGrpSpPr/>
            <p:nvPr/>
          </p:nvGrpSpPr>
          <p:grpSpPr>
            <a:xfrm flipH="1">
              <a:off x="3521202" y="1171347"/>
              <a:ext cx="5383902" cy="5029200"/>
              <a:chOff x="2471483" y="1876698"/>
              <a:chExt cx="5498453" cy="5136206"/>
            </a:xfrm>
          </p:grpSpPr>
          <p:sp>
            <p:nvSpPr>
              <p:cNvPr id="77" name="Rounded Rectangle 76"/>
              <p:cNvSpPr/>
              <p:nvPr/>
            </p:nvSpPr>
            <p:spPr bwMode="auto">
              <a:xfrm>
                <a:off x="5640238" y="3550466"/>
                <a:ext cx="2329698" cy="566512"/>
              </a:xfrm>
              <a:prstGeom prst="roundRect">
                <a:avLst/>
              </a:prstGeom>
              <a:gradFill>
                <a:gsLst>
                  <a:gs pos="0">
                    <a:schemeClr val="accent1">
                      <a:shade val="15000"/>
                      <a:satMod val="180000"/>
                      <a:alpha val="70000"/>
                    </a:schemeClr>
                  </a:gs>
                  <a:gs pos="50000">
                    <a:schemeClr val="accent1">
                      <a:shade val="45000"/>
                      <a:satMod val="170000"/>
                      <a:alpha val="70000"/>
                    </a:schemeClr>
                  </a:gs>
                  <a:gs pos="70000">
                    <a:schemeClr val="accent1">
                      <a:tint val="99000"/>
                      <a:shade val="65000"/>
                      <a:satMod val="155000"/>
                      <a:alpha val="70000"/>
                    </a:schemeClr>
                  </a:gs>
                  <a:gs pos="100000">
                    <a:schemeClr val="accent1">
                      <a:tint val="95500"/>
                      <a:shade val="100000"/>
                      <a:satMod val="155000"/>
                      <a:alpha val="70000"/>
                    </a:schemeClr>
                  </a:gs>
                </a:gsLst>
              </a:gradFill>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76194" tIns="38097" rIns="76194" bIns="38097" numCol="1" rtlCol="0" anchor="ctr" anchorCtr="0" compatLnSpc="1">
                <a:prstTxWarp prst="textNoShape">
                  <a:avLst/>
                </a:prstTxWarp>
              </a:bodyPr>
              <a:lstStyle/>
              <a:p>
                <a:pPr marL="0" lvl="1" indent="-231775" algn="ctr" defTabSz="761719" fontAlgn="base">
                  <a:lnSpc>
                    <a:spcPct val="90000"/>
                  </a:lnSpc>
                  <a:spcBef>
                    <a:spcPct val="0"/>
                  </a:spcBef>
                  <a:spcAft>
                    <a:spcPct val="0"/>
                  </a:spcAft>
                  <a:buClr>
                    <a:srgbClr val="FFFFFF"/>
                  </a:buClr>
                  <a:buSzPct val="95000"/>
                  <a:buBlip>
                    <a:blip r:embed="rId4"/>
                  </a:buBlip>
                  <a:tabLst>
                    <a:tab pos="424590" algn="l"/>
                  </a:tabLst>
                  <a:defRPr/>
                </a:pPr>
                <a:endParaRPr lang="en-US" sz="19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76" name="Rounded Rectangle 75"/>
              <p:cNvSpPr/>
              <p:nvPr/>
            </p:nvSpPr>
            <p:spPr bwMode="auto">
              <a:xfrm>
                <a:off x="2471483" y="1876698"/>
                <a:ext cx="2834640" cy="5136206"/>
              </a:xfrm>
              <a:prstGeom prst="roundRect">
                <a:avLst>
                  <a:gd name="adj" fmla="val 8217"/>
                </a:avLst>
              </a:prstGeom>
              <a:gradFill>
                <a:gsLst>
                  <a:gs pos="0">
                    <a:schemeClr val="accent1">
                      <a:shade val="15000"/>
                      <a:satMod val="180000"/>
                      <a:alpha val="70000"/>
                    </a:schemeClr>
                  </a:gs>
                  <a:gs pos="50000">
                    <a:schemeClr val="accent1">
                      <a:shade val="45000"/>
                      <a:satMod val="170000"/>
                      <a:alpha val="70000"/>
                    </a:schemeClr>
                  </a:gs>
                  <a:gs pos="70000">
                    <a:schemeClr val="accent1">
                      <a:tint val="99000"/>
                      <a:shade val="65000"/>
                      <a:satMod val="155000"/>
                      <a:alpha val="70000"/>
                    </a:schemeClr>
                  </a:gs>
                  <a:gs pos="100000">
                    <a:schemeClr val="accent1">
                      <a:tint val="95500"/>
                      <a:shade val="100000"/>
                      <a:satMod val="155000"/>
                      <a:alpha val="70000"/>
                    </a:schemeClr>
                  </a:gs>
                </a:gsLst>
              </a:gradFill>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76194" tIns="38097" rIns="76194" bIns="38097" numCol="1" rtlCol="0" anchor="ctr" anchorCtr="0" compatLnSpc="1">
                <a:prstTxWarp prst="textNoShape">
                  <a:avLst/>
                </a:prstTxWarp>
              </a:bodyPr>
              <a:lstStyle/>
              <a:p>
                <a:pPr marL="0" lvl="1" indent="-231775" algn="ctr" defTabSz="761719" fontAlgn="base">
                  <a:lnSpc>
                    <a:spcPct val="90000"/>
                  </a:lnSpc>
                  <a:spcBef>
                    <a:spcPct val="0"/>
                  </a:spcBef>
                  <a:spcAft>
                    <a:spcPct val="0"/>
                  </a:spcAft>
                  <a:buClr>
                    <a:srgbClr val="FFFFFF"/>
                  </a:buClr>
                  <a:buSzPct val="95000"/>
                  <a:buBlip>
                    <a:blip r:embed="rId4"/>
                  </a:buBlip>
                  <a:tabLst>
                    <a:tab pos="424590" algn="l"/>
                  </a:tabLst>
                  <a:defRPr/>
                </a:pPr>
                <a:endParaRPr lang="en-US" sz="1900" dirty="0" smtClean="0">
                  <a:solidFill>
                    <a:srgbClr val="FFFFFF"/>
                  </a:solidFill>
                  <a:effectLst>
                    <a:outerShdw blurRad="38100" dist="38100" dir="2700000" algn="tl">
                      <a:srgbClr val="000000">
                        <a:alpha val="43137"/>
                      </a:srgbClr>
                    </a:outerShdw>
                  </a:effectLst>
                  <a:latin typeface="Segoe" pitchFamily="34" charset="0"/>
                </a:endParaRPr>
              </a:p>
              <a:p>
                <a:pPr marL="0" lvl="1" indent="-231775" algn="ctr" defTabSz="761719" fontAlgn="base">
                  <a:lnSpc>
                    <a:spcPct val="90000"/>
                  </a:lnSpc>
                  <a:spcBef>
                    <a:spcPct val="0"/>
                  </a:spcBef>
                  <a:spcAft>
                    <a:spcPct val="0"/>
                  </a:spcAft>
                  <a:buClr>
                    <a:srgbClr val="FFFFFF"/>
                  </a:buClr>
                  <a:buSzPct val="95000"/>
                  <a:buBlip>
                    <a:blip r:embed="rId4"/>
                  </a:buBlip>
                  <a:tabLst>
                    <a:tab pos="424590" algn="l"/>
                  </a:tabLst>
                  <a:defRPr/>
                </a:pPr>
                <a:endParaRPr lang="en-US" sz="1900" dirty="0" smtClean="0">
                  <a:solidFill>
                    <a:srgbClr val="FFFFFF"/>
                  </a:solidFill>
                  <a:effectLst>
                    <a:outerShdw blurRad="38100" dist="38100" dir="2700000" algn="tl">
                      <a:srgbClr val="000000">
                        <a:alpha val="43137"/>
                      </a:srgbClr>
                    </a:outerShdw>
                  </a:effectLst>
                  <a:latin typeface="Segoe" pitchFamily="34" charset="0"/>
                </a:endParaRPr>
              </a:p>
            </p:txBody>
          </p:sp>
        </p:grpSp>
        <p:sp>
          <p:nvSpPr>
            <p:cNvPr id="16" name="Rounded Rectangle 15"/>
            <p:cNvSpPr/>
            <p:nvPr/>
          </p:nvSpPr>
          <p:spPr bwMode="auto">
            <a:xfrm>
              <a:off x="6110619" y="1173480"/>
              <a:ext cx="2775585" cy="5029200"/>
            </a:xfrm>
            <a:prstGeom prst="roundRect">
              <a:avLst>
                <a:gd name="adj" fmla="val 8105"/>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1440" tIns="45720" rIns="91440" bIns="45720" numCol="1" rtlCol="0" anchor="b" anchorCtr="0" compatLnSpc="1">
              <a:prstTxWarp prst="textNoShape">
                <a:avLst/>
              </a:prstTxWarp>
            </a:bodyPr>
            <a:lstStyle/>
            <a:p>
              <a:pPr marL="231775" lvl="1" indent="-231775" fontAlgn="base">
                <a:lnSpc>
                  <a:spcPct val="90000"/>
                </a:lnSpc>
                <a:spcBef>
                  <a:spcPct val="20000"/>
                </a:spcBef>
                <a:spcAft>
                  <a:spcPct val="0"/>
                </a:spcAft>
                <a:buClr>
                  <a:srgbClr val="FFFFFF"/>
                </a:buClr>
                <a:buSzPct val="95000"/>
                <a:buBlip>
                  <a:blip r:embed="rId4"/>
                </a:buBlip>
                <a:tabLst>
                  <a:tab pos="424590" algn="l"/>
                </a:tabLst>
                <a:defRPr/>
              </a:pPr>
              <a:r>
                <a:rPr lang="en-US" b="1" kern="0" dirty="0" smtClean="0">
                  <a:effectLst>
                    <a:outerShdw blurRad="38100" dist="38100" dir="2700000" algn="tl">
                      <a:srgbClr val="000000">
                        <a:alpha val="43137"/>
                      </a:srgbClr>
                    </a:outerShdw>
                  </a:effectLst>
                </a:rPr>
                <a:t>What it does</a:t>
              </a:r>
            </a:p>
            <a:p>
              <a:pPr marL="688975" lvl="2" indent="-231775" fontAlgn="base">
                <a:lnSpc>
                  <a:spcPct val="90000"/>
                </a:lnSpc>
                <a:spcBef>
                  <a:spcPct val="20000"/>
                </a:spcBef>
                <a:spcAft>
                  <a:spcPct val="0"/>
                </a:spcAft>
                <a:buClr>
                  <a:srgbClr val="FFFFFF"/>
                </a:buClr>
                <a:buSzPct val="95000"/>
                <a:buBlip>
                  <a:blip r:embed="rId4"/>
                </a:buBlip>
                <a:tabLst>
                  <a:tab pos="424590" algn="l"/>
                </a:tabLst>
                <a:defRPr/>
              </a:pPr>
              <a:r>
                <a:rPr lang="en-US" sz="1600" kern="0" dirty="0" smtClean="0">
                  <a:effectLst>
                    <a:outerShdw blurRad="38100" dist="38100" dir="2700000" algn="tl">
                      <a:srgbClr val="000000">
                        <a:alpha val="43137"/>
                      </a:srgbClr>
                    </a:outerShdw>
                  </a:effectLst>
                </a:rPr>
                <a:t>Creates a package of a single application</a:t>
              </a:r>
            </a:p>
            <a:p>
              <a:pPr marL="688975" lvl="2" indent="-231775" fontAlgn="base">
                <a:lnSpc>
                  <a:spcPct val="90000"/>
                </a:lnSpc>
                <a:spcBef>
                  <a:spcPct val="20000"/>
                </a:spcBef>
                <a:spcAft>
                  <a:spcPct val="0"/>
                </a:spcAft>
                <a:buClr>
                  <a:srgbClr val="FFFFFF"/>
                </a:buClr>
                <a:buSzPct val="95000"/>
                <a:buBlip>
                  <a:blip r:embed="rId4"/>
                </a:buBlip>
                <a:tabLst>
                  <a:tab pos="424590" algn="l"/>
                </a:tabLst>
                <a:defRPr/>
              </a:pPr>
              <a:r>
                <a:rPr lang="en-US" sz="1600" kern="0" dirty="0" smtClean="0">
                  <a:effectLst>
                    <a:outerShdw blurRad="38100" dist="38100" dir="2700000" algn="tl">
                      <a:srgbClr val="000000">
                        <a:alpha val="43137"/>
                      </a:srgbClr>
                    </a:outerShdw>
                  </a:effectLst>
                </a:rPr>
                <a:t>Eliminates software install</a:t>
              </a:r>
            </a:p>
            <a:p>
              <a:pPr marL="231775" lvl="1" indent="-231775" fontAlgn="base">
                <a:lnSpc>
                  <a:spcPct val="90000"/>
                </a:lnSpc>
                <a:spcBef>
                  <a:spcPct val="20000"/>
                </a:spcBef>
                <a:spcAft>
                  <a:spcPct val="0"/>
                </a:spcAft>
                <a:buClr>
                  <a:srgbClr val="FFFFFF"/>
                </a:buClr>
                <a:buSzPct val="95000"/>
                <a:buBlip>
                  <a:blip r:embed="rId4"/>
                </a:buBlip>
                <a:tabLst>
                  <a:tab pos="424590" algn="l"/>
                </a:tabLst>
                <a:defRPr/>
              </a:pPr>
              <a:r>
                <a:rPr lang="en-US" b="1" kern="0" dirty="0" smtClean="0">
                  <a:effectLst>
                    <a:outerShdw blurRad="38100" dist="38100" dir="2700000" algn="tl">
                      <a:srgbClr val="000000">
                        <a:alpha val="43137"/>
                      </a:srgbClr>
                    </a:outerShdw>
                  </a:effectLst>
                </a:rPr>
                <a:t>What it is good for</a:t>
              </a:r>
            </a:p>
            <a:p>
              <a:pPr marL="688975" lvl="2" indent="-231775" fontAlgn="base">
                <a:lnSpc>
                  <a:spcPct val="90000"/>
                </a:lnSpc>
                <a:spcBef>
                  <a:spcPct val="20000"/>
                </a:spcBef>
                <a:spcAft>
                  <a:spcPct val="0"/>
                </a:spcAft>
                <a:buClr>
                  <a:srgbClr val="FFFFFF"/>
                </a:buClr>
                <a:buSzPct val="95000"/>
                <a:buBlip>
                  <a:blip r:embed="rId4"/>
                </a:buBlip>
                <a:tabLst>
                  <a:tab pos="424590" algn="l"/>
                </a:tabLst>
                <a:defRPr/>
              </a:pPr>
              <a:r>
                <a:rPr lang="en-US" sz="1600" kern="0" dirty="0" smtClean="0">
                  <a:effectLst>
                    <a:outerShdw blurRad="38100" dist="38100" dir="2700000" algn="tl">
                      <a:srgbClr val="000000">
                        <a:alpha val="43137"/>
                      </a:srgbClr>
                    </a:outerShdw>
                  </a:effectLst>
                </a:rPr>
                <a:t>Resolve conflicts between applications</a:t>
              </a:r>
            </a:p>
            <a:p>
              <a:pPr marL="688975" lvl="2" indent="-231775" fontAlgn="base">
                <a:lnSpc>
                  <a:spcPct val="90000"/>
                </a:lnSpc>
                <a:spcBef>
                  <a:spcPct val="20000"/>
                </a:spcBef>
                <a:spcAft>
                  <a:spcPct val="0"/>
                </a:spcAft>
                <a:buClr>
                  <a:srgbClr val="FFFFFF"/>
                </a:buClr>
                <a:buSzPct val="95000"/>
                <a:buBlip>
                  <a:blip r:embed="rId4"/>
                </a:buBlip>
                <a:tabLst>
                  <a:tab pos="424590" algn="l"/>
                </a:tabLst>
                <a:defRPr/>
              </a:pPr>
              <a:r>
                <a:rPr lang="en-US" sz="1600" kern="0" dirty="0" smtClean="0">
                  <a:effectLst>
                    <a:outerShdw blurRad="38100" dist="38100" dir="2700000" algn="tl">
                      <a:srgbClr val="000000">
                        <a:alpha val="43137"/>
                      </a:srgbClr>
                    </a:outerShdw>
                  </a:effectLst>
                </a:rPr>
                <a:t>Simplify application delivery and testing</a:t>
              </a:r>
            </a:p>
            <a:p>
              <a:pPr marL="236793" lvl="1" indent="-231775" fontAlgn="base">
                <a:lnSpc>
                  <a:spcPct val="90000"/>
                </a:lnSpc>
                <a:spcBef>
                  <a:spcPct val="20000"/>
                </a:spcBef>
                <a:spcAft>
                  <a:spcPct val="0"/>
                </a:spcAft>
                <a:buClr>
                  <a:srgbClr val="FFFFFF"/>
                </a:buClr>
                <a:buSzPct val="95000"/>
                <a:buBlip>
                  <a:blip r:embed="rId4"/>
                </a:buBlip>
                <a:tabLst>
                  <a:tab pos="424590" algn="l"/>
                </a:tabLst>
                <a:defRPr/>
              </a:pPr>
              <a:endParaRPr lang="en-US" sz="1600" kern="0" dirty="0" smtClean="0">
                <a:solidFill>
                  <a:schemeClr val="tx1"/>
                </a:solidFill>
                <a:effectLst>
                  <a:outerShdw blurRad="38100" dist="38100" dir="2700000" algn="tl">
                    <a:srgbClr val="000000">
                      <a:alpha val="43137"/>
                    </a:srgbClr>
                  </a:outerShdw>
                </a:effectLst>
              </a:endParaRPr>
            </a:p>
            <a:p>
              <a:pPr marL="236793" lvl="1" indent="-231775" fontAlgn="base">
                <a:lnSpc>
                  <a:spcPct val="90000"/>
                </a:lnSpc>
                <a:spcBef>
                  <a:spcPct val="20000"/>
                </a:spcBef>
                <a:spcAft>
                  <a:spcPct val="0"/>
                </a:spcAft>
                <a:buClr>
                  <a:srgbClr val="FFFFFF"/>
                </a:buClr>
                <a:buSzPct val="95000"/>
                <a:buBlip>
                  <a:blip r:embed="rId4"/>
                </a:buBlip>
                <a:tabLst>
                  <a:tab pos="424590" algn="l"/>
                </a:tabLst>
                <a:defRPr/>
              </a:pPr>
              <a:endParaRPr lang="he-IL" sz="1600" kern="0" dirty="0">
                <a:solidFill>
                  <a:schemeClr val="tx1"/>
                </a:solidFill>
                <a:effectLst>
                  <a:outerShdw blurRad="38100" dist="38100" dir="2700000" algn="tl">
                    <a:srgbClr val="000000">
                      <a:alpha val="43137"/>
                    </a:srgbClr>
                  </a:outerShdw>
                </a:effectLst>
              </a:endParaRPr>
            </a:p>
          </p:txBody>
        </p:sp>
        <p:sp>
          <p:nvSpPr>
            <p:cNvPr id="19" name="Rounded Rectangle 18"/>
            <p:cNvSpPr/>
            <p:nvPr/>
          </p:nvSpPr>
          <p:spPr bwMode="auto">
            <a:xfrm>
              <a:off x="152400" y="1143000"/>
              <a:ext cx="2971800" cy="5029200"/>
            </a:xfrm>
            <a:prstGeom prst="roundRect">
              <a:avLst>
                <a:gd name="adj" fmla="val 8217"/>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ctr" anchorCtr="0" compatLnSpc="1">
              <a:prstTxWarp prst="textNoShape">
                <a:avLst/>
              </a:prstTxWarp>
            </a:bodyPr>
            <a:lstStyle/>
            <a:p>
              <a:pPr marL="231775" lvl="1" indent="-231775" fontAlgn="base">
                <a:lnSpc>
                  <a:spcPct val="90000"/>
                </a:lnSpc>
                <a:spcBef>
                  <a:spcPct val="20000"/>
                </a:spcBef>
                <a:spcAft>
                  <a:spcPct val="0"/>
                </a:spcAft>
                <a:buClr>
                  <a:srgbClr val="FFFFFF"/>
                </a:buClr>
                <a:buSzPct val="95000"/>
                <a:buBlip>
                  <a:blip r:embed="rId4"/>
                </a:buBlip>
                <a:defRPr/>
              </a:pPr>
              <a:endParaRPr lang="en-US" kern="0" dirty="0" smtClean="0">
                <a:solidFill>
                  <a:schemeClr val="tx1"/>
                </a:solidFill>
                <a:effectLst>
                  <a:outerShdw blurRad="38100" dist="38100" dir="2700000" algn="tl">
                    <a:srgbClr val="000000">
                      <a:alpha val="43137"/>
                    </a:srgbClr>
                  </a:outerShdw>
                </a:effectLst>
              </a:endParaRPr>
            </a:p>
            <a:p>
              <a:pPr marL="231775" lvl="1" indent="-231775" fontAlgn="base">
                <a:lnSpc>
                  <a:spcPct val="90000"/>
                </a:lnSpc>
                <a:spcBef>
                  <a:spcPct val="20000"/>
                </a:spcBef>
                <a:spcAft>
                  <a:spcPct val="0"/>
                </a:spcAft>
                <a:buClr>
                  <a:srgbClr val="FFFFFF"/>
                </a:buClr>
                <a:buSzPct val="95000"/>
                <a:buBlip>
                  <a:blip r:embed="rId4"/>
                </a:buBlip>
                <a:defRPr/>
              </a:pPr>
              <a:endParaRPr lang="en-US" kern="0" dirty="0" smtClean="0">
                <a:effectLst>
                  <a:outerShdw blurRad="38100" dist="38100" dir="2700000" algn="tl">
                    <a:srgbClr val="000000">
                      <a:alpha val="43137"/>
                    </a:srgbClr>
                  </a:outerShdw>
                </a:effectLst>
              </a:endParaRPr>
            </a:p>
            <a:p>
              <a:pPr marL="231775" lvl="1" indent="-231775" fontAlgn="base">
                <a:lnSpc>
                  <a:spcPct val="90000"/>
                </a:lnSpc>
                <a:spcBef>
                  <a:spcPct val="20000"/>
                </a:spcBef>
                <a:spcAft>
                  <a:spcPct val="0"/>
                </a:spcAft>
                <a:buClr>
                  <a:srgbClr val="FFFFFF"/>
                </a:buClr>
                <a:buSzPct val="95000"/>
                <a:buBlip>
                  <a:blip r:embed="rId4"/>
                </a:buBlip>
                <a:defRPr/>
              </a:pPr>
              <a:endParaRPr lang="en-US" kern="0" dirty="0" smtClean="0">
                <a:solidFill>
                  <a:schemeClr val="tx1"/>
                </a:solidFill>
                <a:effectLst>
                  <a:outerShdw blurRad="38100" dist="38100" dir="2700000" algn="tl">
                    <a:srgbClr val="000000">
                      <a:alpha val="43137"/>
                    </a:srgbClr>
                  </a:outerShdw>
                </a:effectLst>
              </a:endParaRPr>
            </a:p>
            <a:p>
              <a:pPr marL="231775" lvl="1" indent="-231775" fontAlgn="base">
                <a:lnSpc>
                  <a:spcPct val="90000"/>
                </a:lnSpc>
                <a:spcBef>
                  <a:spcPct val="20000"/>
                </a:spcBef>
                <a:spcAft>
                  <a:spcPct val="0"/>
                </a:spcAft>
                <a:buClr>
                  <a:srgbClr val="FFFFFF"/>
                </a:buClr>
                <a:buSzPct val="95000"/>
                <a:buBlip>
                  <a:blip r:embed="rId4"/>
                </a:buBlip>
                <a:defRPr/>
              </a:pPr>
              <a:endParaRPr lang="en-US" kern="0" dirty="0" smtClean="0">
                <a:solidFill>
                  <a:schemeClr val="tx1"/>
                </a:solidFill>
                <a:effectLst>
                  <a:outerShdw blurRad="38100" dist="38100" dir="2700000" algn="tl">
                    <a:srgbClr val="000000">
                      <a:alpha val="43137"/>
                    </a:srgbClr>
                  </a:outerShdw>
                </a:effectLst>
              </a:endParaRPr>
            </a:p>
            <a:p>
              <a:pPr marL="231775" lvl="1" indent="-231775" fontAlgn="base">
                <a:lnSpc>
                  <a:spcPct val="90000"/>
                </a:lnSpc>
                <a:spcBef>
                  <a:spcPct val="20000"/>
                </a:spcBef>
                <a:spcAft>
                  <a:spcPct val="0"/>
                </a:spcAft>
                <a:buClr>
                  <a:srgbClr val="FFFFFF"/>
                </a:buClr>
                <a:buSzPct val="95000"/>
                <a:buBlip>
                  <a:blip r:embed="rId4"/>
                </a:buBlip>
                <a:defRPr/>
              </a:pPr>
              <a:r>
                <a:rPr lang="en-US" b="1" kern="0" dirty="0" smtClean="0">
                  <a:effectLst>
                    <a:outerShdw blurRad="38100" dist="38100" dir="2700000" algn="tl">
                      <a:srgbClr val="000000">
                        <a:alpha val="43137"/>
                      </a:srgbClr>
                    </a:outerShdw>
                  </a:effectLst>
                </a:rPr>
                <a:t>What it does</a:t>
              </a:r>
            </a:p>
            <a:p>
              <a:pPr marL="688975" lvl="2" indent="-231775" fontAlgn="base">
                <a:lnSpc>
                  <a:spcPct val="90000"/>
                </a:lnSpc>
                <a:spcBef>
                  <a:spcPct val="20000"/>
                </a:spcBef>
                <a:spcAft>
                  <a:spcPct val="0"/>
                </a:spcAft>
                <a:buClr>
                  <a:srgbClr val="FFFFFF"/>
                </a:buClr>
                <a:buSzPct val="95000"/>
                <a:buBlip>
                  <a:blip r:embed="rId4"/>
                </a:buBlip>
                <a:defRPr/>
              </a:pPr>
              <a:r>
                <a:rPr lang="en-US" sz="1600" kern="0" dirty="0" smtClean="0">
                  <a:effectLst>
                    <a:outerShdw blurRad="38100" dist="38100" dir="2700000" algn="tl">
                      <a:srgbClr val="000000">
                        <a:alpha val="43137"/>
                      </a:srgbClr>
                    </a:outerShdw>
                  </a:effectLst>
                </a:rPr>
                <a:t>Creates a package with a full OS</a:t>
              </a:r>
            </a:p>
            <a:p>
              <a:pPr marL="231775" lvl="1" indent="-231775" fontAlgn="base">
                <a:lnSpc>
                  <a:spcPct val="90000"/>
                </a:lnSpc>
                <a:spcBef>
                  <a:spcPct val="20000"/>
                </a:spcBef>
                <a:spcAft>
                  <a:spcPct val="0"/>
                </a:spcAft>
                <a:buClr>
                  <a:srgbClr val="FFFFFF"/>
                </a:buClr>
                <a:buSzPct val="95000"/>
                <a:buBlip>
                  <a:blip r:embed="rId4"/>
                </a:buBlip>
                <a:defRPr/>
              </a:pPr>
              <a:r>
                <a:rPr lang="en-US" b="1" kern="0" dirty="0" smtClean="0">
                  <a:effectLst>
                    <a:outerShdw blurRad="38100" dist="38100" dir="2700000" algn="tl">
                      <a:srgbClr val="000000">
                        <a:alpha val="43137"/>
                      </a:srgbClr>
                    </a:outerShdw>
                  </a:effectLst>
                </a:rPr>
                <a:t>What it is good for</a:t>
              </a:r>
            </a:p>
            <a:p>
              <a:pPr marL="688975" lvl="2" indent="-231775" fontAlgn="base">
                <a:lnSpc>
                  <a:spcPct val="90000"/>
                </a:lnSpc>
                <a:spcBef>
                  <a:spcPct val="20000"/>
                </a:spcBef>
                <a:spcAft>
                  <a:spcPct val="0"/>
                </a:spcAft>
                <a:buClr>
                  <a:srgbClr val="FFFFFF"/>
                </a:buClr>
                <a:buSzPct val="95000"/>
                <a:buBlip>
                  <a:blip r:embed="rId4"/>
                </a:buBlip>
                <a:defRPr/>
              </a:pPr>
              <a:r>
                <a:rPr lang="en-US" sz="1600" kern="0" dirty="0" smtClean="0">
                  <a:effectLst>
                    <a:outerShdw blurRad="38100" dist="38100" dir="2700000" algn="tl">
                      <a:srgbClr val="000000">
                        <a:alpha val="43137"/>
                      </a:srgbClr>
                    </a:outerShdw>
                  </a:effectLst>
                </a:rPr>
                <a:t>Resolve incompatibility between applications and a new OS</a:t>
              </a:r>
            </a:p>
            <a:p>
              <a:pPr marL="688975" lvl="2" indent="-231775" fontAlgn="base">
                <a:lnSpc>
                  <a:spcPct val="90000"/>
                </a:lnSpc>
                <a:spcBef>
                  <a:spcPct val="20000"/>
                </a:spcBef>
                <a:spcAft>
                  <a:spcPct val="0"/>
                </a:spcAft>
                <a:buClr>
                  <a:srgbClr val="FFFFFF"/>
                </a:buClr>
                <a:buSzPct val="95000"/>
                <a:buBlip>
                  <a:blip r:embed="rId4"/>
                </a:buBlip>
                <a:defRPr/>
              </a:pPr>
              <a:r>
                <a:rPr lang="en-US" sz="1600" kern="0" dirty="0" smtClean="0">
                  <a:effectLst>
                    <a:outerShdw blurRad="38100" dist="38100" dir="2700000" algn="tl">
                      <a:srgbClr val="000000">
                        <a:alpha val="43137"/>
                      </a:srgbClr>
                    </a:outerShdw>
                  </a:effectLst>
                </a:rPr>
                <a:t>Run two environments on a single PC (e.g. corporate and personal)</a:t>
              </a:r>
            </a:p>
          </p:txBody>
        </p:sp>
        <p:pic>
          <p:nvPicPr>
            <p:cNvPr id="12" name="Picture 2" descr="C:\Users\chajones\Desktop\Logo-MSAV.png"/>
            <p:cNvPicPr>
              <a:picLocks noChangeAspect="1" noChangeArrowheads="1"/>
            </p:cNvPicPr>
            <p:nvPr/>
          </p:nvPicPr>
          <p:blipFill>
            <a:blip r:embed="rId5" cstate="print"/>
            <a:stretch>
              <a:fillRect/>
            </a:stretch>
          </p:blipFill>
          <p:spPr bwMode="auto">
            <a:xfrm>
              <a:off x="6412617" y="1425031"/>
              <a:ext cx="1915024" cy="662940"/>
            </a:xfrm>
            <a:prstGeom prst="rect">
              <a:avLst/>
            </a:prstGeom>
            <a:noFill/>
            <a:ln>
              <a:noFill/>
            </a:ln>
          </p:spPr>
        </p:pic>
        <p:pic>
          <p:nvPicPr>
            <p:cNvPr id="15" name="Picture 3" descr="C:\kidaro\review\images\logos\EDVwithicon_wht.png"/>
            <p:cNvPicPr>
              <a:picLocks noChangeAspect="1" noChangeArrowheads="1"/>
            </p:cNvPicPr>
            <p:nvPr/>
          </p:nvPicPr>
          <p:blipFill>
            <a:blip r:embed="rId6" cstate="print"/>
            <a:stretch>
              <a:fillRect/>
            </a:stretch>
          </p:blipFill>
          <p:spPr bwMode="auto">
            <a:xfrm>
              <a:off x="421147" y="1437229"/>
              <a:ext cx="2431061" cy="667512"/>
            </a:xfrm>
            <a:prstGeom prst="rect">
              <a:avLst/>
            </a:prstGeom>
            <a:noFill/>
            <a:ln>
              <a:noFill/>
            </a:ln>
          </p:spPr>
        </p:pic>
        <p:pic>
          <p:nvPicPr>
            <p:cNvPr id="20" name="Picture 12" descr="Logo-Virtual-PC"/>
            <p:cNvPicPr>
              <a:picLocks noChangeAspect="1" noChangeArrowheads="1"/>
            </p:cNvPicPr>
            <p:nvPr/>
          </p:nvPicPr>
          <p:blipFill>
            <a:blip r:embed="rId7" cstate="print"/>
            <a:stretch>
              <a:fillRect/>
            </a:stretch>
          </p:blipFill>
          <p:spPr bwMode="auto">
            <a:xfrm>
              <a:off x="1079962" y="2409075"/>
              <a:ext cx="966087" cy="502920"/>
            </a:xfrm>
            <a:prstGeom prst="rect">
              <a:avLst/>
            </a:prstGeom>
            <a:noFill/>
            <a:ln>
              <a:noFill/>
            </a:ln>
          </p:spPr>
        </p:pic>
        <p:sp>
          <p:nvSpPr>
            <p:cNvPr id="37" name="Rounded Rectangle 36"/>
            <p:cNvSpPr/>
            <p:nvPr/>
          </p:nvSpPr>
          <p:spPr bwMode="auto">
            <a:xfrm>
              <a:off x="3283497" y="2025836"/>
              <a:ext cx="2660521" cy="2808024"/>
            </a:xfrm>
            <a:prstGeom prst="roundRect">
              <a:avLst>
                <a:gd name="adj" fmla="val 4071"/>
              </a:avLst>
            </a:prstGeom>
            <a:solidFill>
              <a:schemeClr val="tx1"/>
            </a:solidFill>
            <a:ln w="9525" algn="ctr">
              <a:noFill/>
              <a:round/>
              <a:headEnd/>
              <a:tailEnd/>
            </a:ln>
            <a:effectLst/>
            <a:scene3d>
              <a:camera prst="orthographicFront">
                <a:rot lat="0" lon="0" rev="0"/>
              </a:camera>
              <a:lightRig rig="brightRoom" dir="t"/>
            </a:scene3d>
            <a:sp3d prstMaterial="clear">
              <a:bevelT h="63500"/>
            </a:sp3d>
          </p:spPr>
          <p:style>
            <a:lnRef idx="1">
              <a:schemeClr val="accent2"/>
            </a:lnRef>
            <a:fillRef idx="3">
              <a:schemeClr val="accent2"/>
            </a:fillRef>
            <a:effectRef idx="2">
              <a:schemeClr val="accent2"/>
            </a:effectRef>
            <a:fontRef idx="minor">
              <a:schemeClr val="lt1"/>
            </a:fontRef>
          </p:style>
          <p:txBody>
            <a:bodyPr vert="horz" wrap="square" lIns="121884" tIns="406280" rIns="121884" bIns="60942" numCol="1" rtlCol="0" anchor="t" anchorCtr="0" compatLnSpc="1">
              <a:prstTxWarp prst="textNoShape">
                <a:avLst/>
              </a:prstTxWarp>
            </a:bodyPr>
            <a:lstStyle/>
            <a:p>
              <a:pPr marL="236793" indent="-236793" defTabSz="912777" eaLnBrk="0" hangingPunct="0">
                <a:lnSpc>
                  <a:spcPct val="90000"/>
                </a:lnSpc>
                <a:spcBef>
                  <a:spcPct val="30000"/>
                </a:spcBef>
                <a:buClr>
                  <a:schemeClr val="tx2"/>
                </a:buClr>
                <a:buSzPct val="95000"/>
                <a:buBlip>
                  <a:blip r:embed="rId8"/>
                </a:buBlip>
                <a:tabLst>
                  <a:tab pos="424590" algn="l"/>
                </a:tabLst>
                <a:defRPr/>
              </a:pPr>
              <a:endParaRPr lang="en-US" sz="1100" dirty="0" smtClean="0">
                <a:solidFill>
                  <a:schemeClr val="tx1"/>
                </a:solidFill>
              </a:endParaRPr>
            </a:p>
          </p:txBody>
        </p:sp>
        <p:pic>
          <p:nvPicPr>
            <p:cNvPr id="58369" name="Picture 1"/>
            <p:cNvPicPr>
              <a:picLocks noChangeAspect="1" noChangeArrowheads="1"/>
            </p:cNvPicPr>
            <p:nvPr/>
          </p:nvPicPr>
          <p:blipFill>
            <a:blip r:embed="rId9" cstate="print"/>
            <a:srcRect/>
            <a:stretch>
              <a:fillRect/>
            </a:stretch>
          </p:blipFill>
          <p:spPr bwMode="auto">
            <a:xfrm>
              <a:off x="870585" y="2589798"/>
              <a:ext cx="133212" cy="133212"/>
            </a:xfrm>
            <a:prstGeom prst="rect">
              <a:avLst/>
            </a:prstGeom>
            <a:noFill/>
            <a:ln w="9525">
              <a:noFill/>
              <a:miter lim="800000"/>
              <a:headEnd/>
              <a:tailEnd/>
            </a:ln>
            <a:effectLst/>
          </p:spPr>
        </p:pic>
        <p:grpSp>
          <p:nvGrpSpPr>
            <p:cNvPr id="4" name="Group 68"/>
            <p:cNvGrpSpPr/>
            <p:nvPr/>
          </p:nvGrpSpPr>
          <p:grpSpPr>
            <a:xfrm>
              <a:off x="3522610" y="4098141"/>
              <a:ext cx="2281163" cy="554710"/>
              <a:chOff x="3684815" y="6030687"/>
              <a:chExt cx="3984171" cy="968829"/>
            </a:xfrm>
          </p:grpSpPr>
          <p:sp>
            <p:nvSpPr>
              <p:cNvPr id="39" name="Rounded Rectangle 38"/>
              <p:cNvSpPr/>
              <p:nvPr/>
            </p:nvSpPr>
            <p:spPr bwMode="auto">
              <a:xfrm>
                <a:off x="3684815" y="6030687"/>
                <a:ext cx="3984171" cy="968829"/>
              </a:xfrm>
              <a:prstGeom prst="roundRect">
                <a:avLst/>
              </a:prstGeom>
              <a:solidFill>
                <a:schemeClr val="accent3"/>
              </a:solidFill>
              <a:ln w="9525" algn="ctr">
                <a:noFill/>
                <a:round/>
                <a:headEnd/>
                <a:tailEnd/>
              </a:ln>
              <a:effectLst/>
              <a:scene3d>
                <a:camera prst="orthographicFront">
                  <a:rot lat="0" lon="0" rev="0"/>
                </a:camera>
                <a:lightRig rig="brightRoom" dir="t"/>
              </a:scene3d>
              <a:sp3d prstMaterial="clear">
                <a:bevelT h="63500"/>
              </a:sp3d>
            </p:spPr>
            <p:style>
              <a:lnRef idx="1">
                <a:schemeClr val="accent2"/>
              </a:lnRef>
              <a:fillRef idx="3">
                <a:schemeClr val="accent2"/>
              </a:fillRef>
              <a:effectRef idx="2">
                <a:schemeClr val="accent2"/>
              </a:effectRef>
              <a:fontRef idx="minor">
                <a:schemeClr val="lt1"/>
              </a:fontRef>
            </p:style>
            <p:txBody>
              <a:bodyPr vert="horz" wrap="square" lIns="1097280" tIns="0" rIns="91440" bIns="0" numCol="1" rtlCol="0" anchor="ctr" anchorCtr="0" compatLnSpc="1">
                <a:prstTxWarp prst="textNoShape">
                  <a:avLst/>
                </a:prstTxWarp>
              </a:bodyPr>
              <a:lstStyle/>
              <a:p>
                <a:pPr marL="236793" indent="-236793" defTabSz="912777" eaLnBrk="0" hangingPunct="0">
                  <a:lnSpc>
                    <a:spcPct val="90000"/>
                  </a:lnSpc>
                  <a:spcBef>
                    <a:spcPct val="30000"/>
                  </a:spcBef>
                  <a:buClr>
                    <a:schemeClr val="tx2"/>
                  </a:buClr>
                  <a:buSzPct val="95000"/>
                  <a:tabLst>
                    <a:tab pos="424590" algn="l"/>
                  </a:tabLst>
                  <a:defRPr/>
                </a:pPr>
                <a:r>
                  <a:rPr lang="en-US" sz="1400" dirty="0" smtClean="0">
                    <a:solidFill>
                      <a:schemeClr val="bg1"/>
                    </a:solidFill>
                  </a:rPr>
                  <a:t>Hardware</a:t>
                </a:r>
              </a:p>
            </p:txBody>
          </p:sp>
          <p:pic>
            <p:nvPicPr>
              <p:cNvPr id="40" name="Picture 3" descr="C:\Program Files\Microsoft Resource DVD Artwork\DVD_ART\Artwork_Imagery\HARDWARE_IMAGERY\Illustration - Misc Hardware\Windows Vista Illustration Icons\Computer.png"/>
              <p:cNvPicPr>
                <a:picLocks noChangeAspect="1" noChangeArrowheads="1"/>
              </p:cNvPicPr>
              <p:nvPr/>
            </p:nvPicPr>
            <p:blipFill>
              <a:blip r:embed="rId10" cstate="print"/>
              <a:stretch>
                <a:fillRect/>
              </a:stretch>
            </p:blipFill>
            <p:spPr bwMode="auto">
              <a:xfrm>
                <a:off x="3845121" y="6074228"/>
                <a:ext cx="1092639" cy="863883"/>
              </a:xfrm>
              <a:prstGeom prst="rect">
                <a:avLst/>
              </a:prstGeom>
              <a:noFill/>
            </p:spPr>
          </p:pic>
        </p:grpSp>
        <p:grpSp>
          <p:nvGrpSpPr>
            <p:cNvPr id="5" name="Group 65"/>
            <p:cNvGrpSpPr/>
            <p:nvPr/>
          </p:nvGrpSpPr>
          <p:grpSpPr>
            <a:xfrm>
              <a:off x="3522610" y="2184706"/>
              <a:ext cx="2281163" cy="554710"/>
              <a:chOff x="3684815" y="2688773"/>
              <a:chExt cx="3984171" cy="968829"/>
            </a:xfrm>
          </p:grpSpPr>
          <p:sp>
            <p:nvSpPr>
              <p:cNvPr id="45" name="Rounded Rectangle 44"/>
              <p:cNvSpPr/>
              <p:nvPr/>
            </p:nvSpPr>
            <p:spPr bwMode="auto">
              <a:xfrm>
                <a:off x="3684815" y="2688773"/>
                <a:ext cx="3984171" cy="968829"/>
              </a:xfrm>
              <a:prstGeom prst="roundRect">
                <a:avLst/>
              </a:prstGeom>
              <a:solidFill>
                <a:schemeClr val="accent4"/>
              </a:solidFill>
              <a:ln w="9525" algn="ctr">
                <a:noFill/>
                <a:round/>
                <a:headEnd/>
                <a:tailEnd/>
              </a:ln>
              <a:effectLst/>
              <a:scene3d>
                <a:camera prst="orthographicFront">
                  <a:rot lat="0" lon="0" rev="0"/>
                </a:camera>
                <a:lightRig rig="brightRoom" dir="t"/>
              </a:scene3d>
              <a:sp3d prstMaterial="clear">
                <a:bevelT h="63500"/>
              </a:sp3d>
            </p:spPr>
            <p:style>
              <a:lnRef idx="1">
                <a:schemeClr val="accent2"/>
              </a:lnRef>
              <a:fillRef idx="3">
                <a:schemeClr val="accent2"/>
              </a:fillRef>
              <a:effectRef idx="2">
                <a:schemeClr val="accent2"/>
              </a:effectRef>
              <a:fontRef idx="minor">
                <a:schemeClr val="lt1"/>
              </a:fontRef>
            </p:style>
            <p:txBody>
              <a:bodyPr vert="horz" wrap="square" lIns="1097280" tIns="0" rIns="146267" bIns="0" numCol="1" rtlCol="0" anchor="ctr" anchorCtr="0" compatLnSpc="1">
                <a:prstTxWarp prst="textNoShape">
                  <a:avLst/>
                </a:prstTxWarp>
              </a:bodyPr>
              <a:lstStyle/>
              <a:p>
                <a:pPr defTabSz="912777" eaLnBrk="0" hangingPunct="0">
                  <a:lnSpc>
                    <a:spcPct val="90000"/>
                  </a:lnSpc>
                  <a:spcBef>
                    <a:spcPct val="30000"/>
                  </a:spcBef>
                  <a:buClr>
                    <a:schemeClr val="tx2"/>
                  </a:buClr>
                  <a:buSzPct val="95000"/>
                  <a:defRPr/>
                </a:pPr>
                <a:r>
                  <a:rPr lang="en-US" sz="1400" dirty="0" smtClean="0">
                    <a:solidFill>
                      <a:schemeClr val="bg1"/>
                    </a:solidFill>
                  </a:rPr>
                  <a:t>Data, User settings</a:t>
                </a:r>
              </a:p>
            </p:txBody>
          </p:sp>
          <p:grpSp>
            <p:nvGrpSpPr>
              <p:cNvPr id="6" name="Group 56"/>
              <p:cNvGrpSpPr/>
              <p:nvPr/>
            </p:nvGrpSpPr>
            <p:grpSpPr>
              <a:xfrm>
                <a:off x="3905935" y="2896568"/>
                <a:ext cx="586758" cy="540880"/>
                <a:chOff x="6505548" y="845445"/>
                <a:chExt cx="681002" cy="627755"/>
              </a:xfrm>
            </p:grpSpPr>
            <p:pic>
              <p:nvPicPr>
                <p:cNvPr id="47" name="Picture 46" descr="server.png"/>
                <p:cNvPicPr>
                  <a:picLocks noChangeAspect="1"/>
                </p:cNvPicPr>
                <p:nvPr/>
              </p:nvPicPr>
              <p:blipFill>
                <a:blip r:embed="rId11" cstate="email"/>
                <a:stretch>
                  <a:fillRect/>
                </a:stretch>
              </p:blipFill>
              <p:spPr>
                <a:xfrm>
                  <a:off x="6505548" y="845445"/>
                  <a:ext cx="338102" cy="449955"/>
                </a:xfrm>
                <a:prstGeom prst="rect">
                  <a:avLst/>
                </a:prstGeom>
              </p:spPr>
            </p:pic>
            <p:pic>
              <p:nvPicPr>
                <p:cNvPr id="48" name="Picture 47" descr="server.png"/>
                <p:cNvPicPr>
                  <a:picLocks noChangeAspect="1"/>
                </p:cNvPicPr>
                <p:nvPr/>
              </p:nvPicPr>
              <p:blipFill>
                <a:blip r:embed="rId11" cstate="email"/>
                <a:stretch>
                  <a:fillRect/>
                </a:stretch>
              </p:blipFill>
              <p:spPr>
                <a:xfrm>
                  <a:off x="6848448" y="845445"/>
                  <a:ext cx="338102" cy="449955"/>
                </a:xfrm>
                <a:prstGeom prst="rect">
                  <a:avLst/>
                </a:prstGeom>
              </p:spPr>
            </p:pic>
            <p:pic>
              <p:nvPicPr>
                <p:cNvPr id="49" name="Picture 48" descr="server.png"/>
                <p:cNvPicPr>
                  <a:picLocks noChangeAspect="1"/>
                </p:cNvPicPr>
                <p:nvPr/>
              </p:nvPicPr>
              <p:blipFill>
                <a:blip r:embed="rId11" cstate="email"/>
                <a:stretch>
                  <a:fillRect/>
                </a:stretch>
              </p:blipFill>
              <p:spPr>
                <a:xfrm>
                  <a:off x="6683348" y="1023245"/>
                  <a:ext cx="338102" cy="449955"/>
                </a:xfrm>
                <a:prstGeom prst="rect">
                  <a:avLst/>
                </a:prstGeom>
              </p:spPr>
            </p:pic>
          </p:grpSp>
        </p:grpSp>
        <p:grpSp>
          <p:nvGrpSpPr>
            <p:cNvPr id="7" name="Group 66"/>
            <p:cNvGrpSpPr/>
            <p:nvPr/>
          </p:nvGrpSpPr>
          <p:grpSpPr>
            <a:xfrm>
              <a:off x="3522610" y="2822518"/>
              <a:ext cx="2281163" cy="554710"/>
              <a:chOff x="3684815" y="3802744"/>
              <a:chExt cx="3984171" cy="968829"/>
            </a:xfrm>
          </p:grpSpPr>
          <p:grpSp>
            <p:nvGrpSpPr>
              <p:cNvPr id="8" name="Group 20"/>
              <p:cNvGrpSpPr/>
              <p:nvPr/>
            </p:nvGrpSpPr>
            <p:grpSpPr>
              <a:xfrm>
                <a:off x="4006089" y="4050788"/>
                <a:ext cx="452468" cy="418141"/>
                <a:chOff x="1747290" y="5571160"/>
                <a:chExt cx="554957" cy="384739"/>
              </a:xfrm>
            </p:grpSpPr>
            <p:pic>
              <p:nvPicPr>
                <p:cNvPr id="53" name="Picture 1" descr="image001"/>
                <p:cNvPicPr>
                  <a:picLocks noChangeAspect="1" noChangeArrowheads="1"/>
                </p:cNvPicPr>
                <p:nvPr/>
              </p:nvPicPr>
              <p:blipFill>
                <a:blip r:embed="rId12" cstate="email"/>
                <a:srcRect/>
                <a:stretch>
                  <a:fillRect/>
                </a:stretch>
              </p:blipFill>
              <p:spPr bwMode="auto">
                <a:xfrm>
                  <a:off x="1747290" y="5614753"/>
                  <a:ext cx="292801" cy="210329"/>
                </a:xfrm>
                <a:prstGeom prst="rect">
                  <a:avLst/>
                </a:prstGeom>
                <a:ln/>
              </p:spPr>
              <p:style>
                <a:lnRef idx="1">
                  <a:schemeClr val="accent4"/>
                </a:lnRef>
                <a:fillRef idx="3">
                  <a:schemeClr val="accent4"/>
                </a:fillRef>
                <a:effectRef idx="2">
                  <a:schemeClr val="accent4"/>
                </a:effectRef>
                <a:fontRef idx="minor">
                  <a:schemeClr val="lt1"/>
                </a:fontRef>
              </p:style>
            </p:pic>
            <p:pic>
              <p:nvPicPr>
                <p:cNvPr id="54" name="Picture 2" descr="image002"/>
                <p:cNvPicPr>
                  <a:picLocks noChangeAspect="1" noChangeArrowheads="1"/>
                </p:cNvPicPr>
                <p:nvPr/>
              </p:nvPicPr>
              <p:blipFill>
                <a:blip r:embed="rId13" cstate="email"/>
                <a:srcRect/>
                <a:stretch>
                  <a:fillRect/>
                </a:stretch>
              </p:blipFill>
              <p:spPr bwMode="auto">
                <a:xfrm>
                  <a:off x="1805169" y="5745570"/>
                  <a:ext cx="292801" cy="210329"/>
                </a:xfrm>
                <a:prstGeom prst="rect">
                  <a:avLst/>
                </a:prstGeom>
                <a:ln/>
              </p:spPr>
              <p:style>
                <a:lnRef idx="1">
                  <a:schemeClr val="accent4"/>
                </a:lnRef>
                <a:fillRef idx="3">
                  <a:schemeClr val="accent4"/>
                </a:fillRef>
                <a:effectRef idx="2">
                  <a:schemeClr val="accent4"/>
                </a:effectRef>
                <a:fontRef idx="minor">
                  <a:schemeClr val="lt1"/>
                </a:fontRef>
              </p:style>
            </p:pic>
            <p:pic>
              <p:nvPicPr>
                <p:cNvPr id="55" name="Picture 3" descr="image003"/>
                <p:cNvPicPr>
                  <a:picLocks noChangeAspect="1" noChangeArrowheads="1"/>
                </p:cNvPicPr>
                <p:nvPr/>
              </p:nvPicPr>
              <p:blipFill>
                <a:blip r:embed="rId14" cstate="email"/>
                <a:srcRect/>
                <a:stretch>
                  <a:fillRect/>
                </a:stretch>
              </p:blipFill>
              <p:spPr bwMode="auto">
                <a:xfrm>
                  <a:off x="1954976" y="5571160"/>
                  <a:ext cx="299610" cy="215459"/>
                </a:xfrm>
                <a:prstGeom prst="rect">
                  <a:avLst/>
                </a:prstGeom>
                <a:ln/>
              </p:spPr>
              <p:style>
                <a:lnRef idx="1">
                  <a:schemeClr val="accent4"/>
                </a:lnRef>
                <a:fillRef idx="3">
                  <a:schemeClr val="accent4"/>
                </a:fillRef>
                <a:effectRef idx="2">
                  <a:schemeClr val="accent4"/>
                </a:effectRef>
                <a:fontRef idx="minor">
                  <a:schemeClr val="lt1"/>
                </a:fontRef>
              </p:style>
            </p:pic>
            <p:pic>
              <p:nvPicPr>
                <p:cNvPr id="56" name="Picture 4" descr="image004"/>
                <p:cNvPicPr>
                  <a:picLocks noChangeAspect="1" noChangeArrowheads="1"/>
                </p:cNvPicPr>
                <p:nvPr/>
              </p:nvPicPr>
              <p:blipFill>
                <a:blip r:embed="rId15" cstate="email"/>
                <a:srcRect/>
                <a:stretch>
                  <a:fillRect/>
                </a:stretch>
              </p:blipFill>
              <p:spPr bwMode="auto">
                <a:xfrm>
                  <a:off x="2009446" y="5676332"/>
                  <a:ext cx="292801" cy="210329"/>
                </a:xfrm>
                <a:prstGeom prst="rect">
                  <a:avLst/>
                </a:prstGeom>
                <a:ln/>
              </p:spPr>
              <p:style>
                <a:lnRef idx="1">
                  <a:schemeClr val="accent4"/>
                </a:lnRef>
                <a:fillRef idx="3">
                  <a:schemeClr val="accent4"/>
                </a:fillRef>
                <a:effectRef idx="2">
                  <a:schemeClr val="accent4"/>
                </a:effectRef>
                <a:fontRef idx="minor">
                  <a:schemeClr val="lt1"/>
                </a:fontRef>
              </p:style>
            </p:pic>
          </p:grpSp>
          <p:sp>
            <p:nvSpPr>
              <p:cNvPr id="51" name="Rounded Rectangle 50"/>
              <p:cNvSpPr/>
              <p:nvPr/>
            </p:nvSpPr>
            <p:spPr bwMode="auto">
              <a:xfrm>
                <a:off x="3684815" y="3802744"/>
                <a:ext cx="3984171" cy="968829"/>
              </a:xfrm>
              <a:prstGeom prst="roundRect">
                <a:avLst/>
              </a:prstGeom>
              <a:ln>
                <a:headEnd/>
                <a:tailEnd/>
              </a:ln>
            </p:spPr>
            <p:style>
              <a:lnRef idx="1">
                <a:schemeClr val="accent4"/>
              </a:lnRef>
              <a:fillRef idx="3">
                <a:schemeClr val="accent4"/>
              </a:fillRef>
              <a:effectRef idx="2">
                <a:schemeClr val="accent4"/>
              </a:effectRef>
              <a:fontRef idx="minor">
                <a:schemeClr val="lt1"/>
              </a:fontRef>
            </p:style>
            <p:txBody>
              <a:bodyPr vert="horz" wrap="square" lIns="1097280" tIns="0" rIns="146267" bIns="0" numCol="1" rtlCol="0" anchor="ctr" anchorCtr="0" compatLnSpc="1">
                <a:prstTxWarp prst="textNoShape">
                  <a:avLst/>
                </a:prstTxWarp>
              </a:bodyPr>
              <a:lstStyle/>
              <a:p>
                <a:pPr marL="236793" indent="-236793" defTabSz="912777" eaLnBrk="0" hangingPunct="0">
                  <a:lnSpc>
                    <a:spcPct val="90000"/>
                  </a:lnSpc>
                  <a:spcBef>
                    <a:spcPct val="30000"/>
                  </a:spcBef>
                  <a:buClr>
                    <a:schemeClr val="tx2"/>
                  </a:buClr>
                  <a:buSzPct val="95000"/>
                  <a:tabLst>
                    <a:tab pos="424590" algn="l"/>
                  </a:tabLst>
                  <a:defRPr/>
                </a:pPr>
                <a:r>
                  <a:rPr lang="en-US" sz="1400" dirty="0" smtClean="0">
                    <a:solidFill>
                      <a:schemeClr val="bg1"/>
                    </a:solidFill>
                  </a:rPr>
                  <a:t>Applications</a:t>
                </a:r>
              </a:p>
            </p:txBody>
          </p:sp>
        </p:grpSp>
        <p:grpSp>
          <p:nvGrpSpPr>
            <p:cNvPr id="9" name="Group 65"/>
            <p:cNvGrpSpPr/>
            <p:nvPr/>
          </p:nvGrpSpPr>
          <p:grpSpPr>
            <a:xfrm>
              <a:off x="3520199" y="2554930"/>
              <a:ext cx="2279200" cy="439778"/>
              <a:chOff x="3067172" y="2779490"/>
              <a:chExt cx="3317287" cy="640080"/>
            </a:xfrm>
          </p:grpSpPr>
          <p:cxnSp>
            <p:nvCxnSpPr>
              <p:cNvPr id="58" name="Elbow Connector 57"/>
              <p:cNvCxnSpPr/>
              <p:nvPr/>
            </p:nvCxnSpPr>
            <p:spPr>
              <a:xfrm>
                <a:off x="6382871" y="2779490"/>
                <a:ext cx="1588" cy="640080"/>
              </a:xfrm>
              <a:prstGeom prst="bentConnector3">
                <a:avLst>
                  <a:gd name="adj1" fmla="val 6384070"/>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59" name="Elbow Connector 58"/>
              <p:cNvCxnSpPr/>
              <p:nvPr/>
            </p:nvCxnSpPr>
            <p:spPr>
              <a:xfrm flipH="1">
                <a:off x="3067172" y="2779490"/>
                <a:ext cx="1588" cy="640080"/>
              </a:xfrm>
              <a:prstGeom prst="bentConnector3">
                <a:avLst>
                  <a:gd name="adj1" fmla="val 6384070"/>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10" name="Group 60"/>
            <p:cNvGrpSpPr/>
            <p:nvPr/>
          </p:nvGrpSpPr>
          <p:grpSpPr>
            <a:xfrm>
              <a:off x="3520199" y="3185918"/>
              <a:ext cx="2279200" cy="439778"/>
              <a:chOff x="3067172" y="3697868"/>
              <a:chExt cx="3317287" cy="640080"/>
            </a:xfrm>
          </p:grpSpPr>
          <p:cxnSp>
            <p:nvCxnSpPr>
              <p:cNvPr id="61" name="Elbow Connector 60"/>
              <p:cNvCxnSpPr/>
              <p:nvPr/>
            </p:nvCxnSpPr>
            <p:spPr>
              <a:xfrm>
                <a:off x="6382871" y="3697868"/>
                <a:ext cx="1588" cy="640080"/>
              </a:xfrm>
              <a:prstGeom prst="bentConnector3">
                <a:avLst>
                  <a:gd name="adj1" fmla="val 6384070"/>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62" name="Elbow Connector 61"/>
              <p:cNvCxnSpPr/>
              <p:nvPr/>
            </p:nvCxnSpPr>
            <p:spPr>
              <a:xfrm flipH="1">
                <a:off x="3067172" y="3697868"/>
                <a:ext cx="1588" cy="640080"/>
              </a:xfrm>
              <a:prstGeom prst="bentConnector3">
                <a:avLst>
                  <a:gd name="adj1" fmla="val 6384070"/>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11" name="Group 56"/>
            <p:cNvGrpSpPr/>
            <p:nvPr/>
          </p:nvGrpSpPr>
          <p:grpSpPr>
            <a:xfrm>
              <a:off x="3520199" y="3816905"/>
              <a:ext cx="2279200" cy="439778"/>
              <a:chOff x="3067172" y="4616245"/>
              <a:chExt cx="3317287" cy="640080"/>
            </a:xfrm>
          </p:grpSpPr>
          <p:cxnSp>
            <p:nvCxnSpPr>
              <p:cNvPr id="64" name="Elbow Connector 63"/>
              <p:cNvCxnSpPr/>
              <p:nvPr/>
            </p:nvCxnSpPr>
            <p:spPr>
              <a:xfrm>
                <a:off x="6382871" y="4616245"/>
                <a:ext cx="1588" cy="640080"/>
              </a:xfrm>
              <a:prstGeom prst="bentConnector3">
                <a:avLst>
                  <a:gd name="adj1" fmla="val 6384070"/>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65" name="Elbow Connector 64"/>
              <p:cNvCxnSpPr/>
              <p:nvPr/>
            </p:nvCxnSpPr>
            <p:spPr>
              <a:xfrm flipH="1">
                <a:off x="3067172" y="4616245"/>
                <a:ext cx="1588" cy="640080"/>
              </a:xfrm>
              <a:prstGeom prst="bentConnector3">
                <a:avLst>
                  <a:gd name="adj1" fmla="val 6384070"/>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79" name="Left Arrow 78"/>
            <p:cNvSpPr/>
            <p:nvPr/>
          </p:nvSpPr>
          <p:spPr bwMode="auto">
            <a:xfrm>
              <a:off x="3124200" y="3411017"/>
              <a:ext cx="401726" cy="609600"/>
            </a:xfrm>
            <a:prstGeom prst="leftArrow">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42" name="Rounded Rectangle 41"/>
            <p:cNvSpPr/>
            <p:nvPr/>
          </p:nvSpPr>
          <p:spPr bwMode="auto">
            <a:xfrm>
              <a:off x="3505200" y="3429850"/>
              <a:ext cx="2308555" cy="554499"/>
            </a:xfrm>
            <a:prstGeom prst="roundRect">
              <a:avLst/>
            </a:prstGeom>
            <a:ln>
              <a:headEnd/>
              <a:tailEnd/>
            </a:ln>
          </p:spPr>
          <p:style>
            <a:lnRef idx="1">
              <a:schemeClr val="accent2"/>
            </a:lnRef>
            <a:fillRef idx="3">
              <a:schemeClr val="accent2"/>
            </a:fillRef>
            <a:effectRef idx="2">
              <a:schemeClr val="accent2"/>
            </a:effectRef>
            <a:fontRef idx="minor">
              <a:schemeClr val="lt1"/>
            </a:fontRef>
          </p:style>
          <p:txBody>
            <a:bodyPr vert="horz" wrap="square" lIns="1097280" tIns="0" rIns="91440" bIns="0" numCol="1" rtlCol="0" anchor="ctr" anchorCtr="0" compatLnSpc="1">
              <a:prstTxWarp prst="textNoShape">
                <a:avLst/>
              </a:prstTxWarp>
            </a:bodyPr>
            <a:lstStyle/>
            <a:p>
              <a:pPr marL="236793" indent="-236793" defTabSz="912777" eaLnBrk="0" hangingPunct="0">
                <a:lnSpc>
                  <a:spcPct val="90000"/>
                </a:lnSpc>
                <a:spcBef>
                  <a:spcPct val="30000"/>
                </a:spcBef>
                <a:buClr>
                  <a:schemeClr val="tx2"/>
                </a:buClr>
                <a:buSzPct val="95000"/>
                <a:tabLst>
                  <a:tab pos="424590" algn="l"/>
                </a:tabLst>
                <a:defRPr/>
              </a:pPr>
              <a:r>
                <a:rPr lang="en-US" sz="1400" dirty="0" smtClean="0">
                  <a:solidFill>
                    <a:schemeClr val="bg1"/>
                  </a:solidFill>
                </a:rPr>
                <a:t>OS</a:t>
              </a:r>
            </a:p>
          </p:txBody>
        </p:sp>
        <p:pic>
          <p:nvPicPr>
            <p:cNvPr id="43" name="Picture 4" descr="C:\Program Files\Microsoft Resource DVD Artwork\DVD_ART\Artwork_Imagery\HARDWARE_IMAGERY\Illustration - Misc Hardware\Windows Vista Illustration Icons\Windows Vista Start Button.png"/>
            <p:cNvPicPr>
              <a:picLocks noChangeAspect="1" noChangeArrowheads="1"/>
            </p:cNvPicPr>
            <p:nvPr/>
          </p:nvPicPr>
          <p:blipFill>
            <a:blip r:embed="rId16" cstate="email"/>
            <a:srcRect/>
            <a:stretch>
              <a:fillRect/>
            </a:stretch>
          </p:blipFill>
          <p:spPr bwMode="auto">
            <a:xfrm>
              <a:off x="3581401" y="3505200"/>
              <a:ext cx="418136" cy="412192"/>
            </a:xfrm>
            <a:prstGeom prst="rect">
              <a:avLst/>
            </a:prstGeom>
            <a:noFill/>
          </p:spPr>
        </p:pic>
        <p:sp>
          <p:nvSpPr>
            <p:cNvPr id="80" name="Left Arrow 79"/>
            <p:cNvSpPr/>
            <p:nvPr/>
          </p:nvSpPr>
          <p:spPr bwMode="auto">
            <a:xfrm rot="10800000">
              <a:off x="5813756" y="2781300"/>
              <a:ext cx="401726" cy="609600"/>
            </a:xfrm>
            <a:prstGeom prst="leftArrow">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grpSp>
    </p:spTree>
    <p:custDataLst>
      <p:tags r:id="rId1"/>
    </p:custDataLst>
    <p:extLst>
      <p:ext uri="{BB962C8B-B14F-4D97-AF65-F5344CB8AC3E}">
        <p14:creationId xmlns:p14="http://schemas.microsoft.com/office/powerpoint/2010/main" val="382074743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Application Virtualization</a:t>
            </a:r>
            <a:endParaRPr lang="en-US" dirty="0"/>
          </a:p>
        </p:txBody>
      </p:sp>
      <p:sp>
        <p:nvSpPr>
          <p:cNvPr id="3" name="Text Placeholder 2"/>
          <p:cNvSpPr>
            <a:spLocks noGrp="1"/>
          </p:cNvSpPr>
          <p:nvPr>
            <p:ph idx="1"/>
          </p:nvPr>
        </p:nvSpPr>
        <p:spPr>
          <a:xfrm>
            <a:off x="412302" y="1700808"/>
            <a:ext cx="8363938" cy="4774591"/>
          </a:xfrm>
        </p:spPr>
        <p:txBody>
          <a:bodyPr>
            <a:noAutofit/>
          </a:bodyPr>
          <a:lstStyle/>
          <a:p>
            <a:r>
              <a:rPr lang="en-US" sz="2400" dirty="0"/>
              <a:t>Made improvements to custom code at setup</a:t>
            </a:r>
          </a:p>
          <a:p>
            <a:r>
              <a:rPr lang="en-US" sz="2400" dirty="0"/>
              <a:t>Created a redistributable to facilitate volume activation when Office is virtualized</a:t>
            </a:r>
          </a:p>
          <a:p>
            <a:r>
              <a:rPr lang="en-US" sz="2400" dirty="0"/>
              <a:t>Performance improvements that accrue to virtualized </a:t>
            </a:r>
            <a:r>
              <a:rPr lang="en-US" sz="2400" dirty="0" smtClean="0"/>
              <a:t>Office</a:t>
            </a:r>
            <a:endParaRPr lang="en-US" sz="2400" dirty="0"/>
          </a:p>
          <a:p>
            <a:pPr lvl="1"/>
            <a:r>
              <a:rPr lang="en-US" sz="2000" dirty="0"/>
              <a:t>Outlook</a:t>
            </a:r>
          </a:p>
          <a:p>
            <a:pPr lvl="2"/>
            <a:r>
              <a:rPr lang="en-US" sz="1800" dirty="0"/>
              <a:t>Fast Search using Windows Desktop Search</a:t>
            </a:r>
          </a:p>
          <a:p>
            <a:pPr lvl="2"/>
            <a:r>
              <a:rPr lang="en-US" sz="1800" dirty="0"/>
              <a:t>URL Protocol Handlers (Mailto, feeds(s), </a:t>
            </a:r>
            <a:r>
              <a:rPr lang="en-US" sz="1800" dirty="0" err="1"/>
              <a:t>webcal</a:t>
            </a:r>
            <a:r>
              <a:rPr lang="en-US" sz="1800" dirty="0"/>
              <a:t>(s))</a:t>
            </a:r>
          </a:p>
          <a:p>
            <a:pPr lvl="2"/>
            <a:r>
              <a:rPr lang="en-US" sz="1800" dirty="0"/>
              <a:t>Send to Mail integration</a:t>
            </a:r>
          </a:p>
          <a:p>
            <a:pPr lvl="2"/>
            <a:r>
              <a:rPr lang="en-US" sz="1800" dirty="0"/>
              <a:t>Enable advanced account configuration</a:t>
            </a:r>
          </a:p>
          <a:p>
            <a:pPr lvl="1"/>
            <a:r>
              <a:rPr lang="en-US" sz="2000" dirty="0"/>
              <a:t>SharePoint</a:t>
            </a:r>
          </a:p>
          <a:p>
            <a:pPr lvl="2"/>
            <a:r>
              <a:rPr lang="en-US" sz="1800" dirty="0"/>
              <a:t>Directly open/edit/save hosted documents</a:t>
            </a:r>
          </a:p>
          <a:p>
            <a:pPr lvl="1"/>
            <a:r>
              <a:rPr lang="en-US" sz="2000" dirty="0"/>
              <a:t>OneNote</a:t>
            </a:r>
          </a:p>
          <a:p>
            <a:pPr lvl="2"/>
            <a:r>
              <a:rPr lang="en-US" sz="1800" dirty="0"/>
              <a:t>Send to OneNote print </a:t>
            </a:r>
            <a:r>
              <a:rPr lang="en-US" sz="1800" dirty="0" smtClean="0"/>
              <a:t>driver</a:t>
            </a:r>
            <a:endParaRPr lang="en-US" sz="1800" dirty="0"/>
          </a:p>
        </p:txBody>
      </p:sp>
    </p:spTree>
    <p:extLst>
      <p:ext uri="{BB962C8B-B14F-4D97-AF65-F5344CB8AC3E}">
        <p14:creationId xmlns:p14="http://schemas.microsoft.com/office/powerpoint/2010/main" val="7434963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smtClean="0"/>
              <a:t>The Cloud is critical to meeting the needs of IT</a:t>
            </a:r>
            <a:endParaRPr lang="en-US" sz="2800" dirty="0"/>
          </a:p>
        </p:txBody>
      </p:sp>
      <p:grpSp>
        <p:nvGrpSpPr>
          <p:cNvPr id="13" name="Group 12"/>
          <p:cNvGrpSpPr/>
          <p:nvPr/>
        </p:nvGrpSpPr>
        <p:grpSpPr>
          <a:xfrm>
            <a:off x="606904" y="1548940"/>
            <a:ext cx="7925536" cy="5120420"/>
            <a:chOff x="407982" y="1350264"/>
            <a:chExt cx="8610727" cy="5853113"/>
          </a:xfrm>
        </p:grpSpPr>
        <p:cxnSp>
          <p:nvCxnSpPr>
            <p:cNvPr id="5" name="Straight Connector 4"/>
            <p:cNvCxnSpPr/>
            <p:nvPr/>
          </p:nvCxnSpPr>
          <p:spPr>
            <a:xfrm rot="10800000">
              <a:off x="3986080" y="4605528"/>
              <a:ext cx="2115312" cy="0"/>
            </a:xfrm>
            <a:prstGeom prst="line">
              <a:avLst/>
            </a:prstGeom>
            <a:ln w="1905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rot="10800000">
              <a:off x="8332528" y="4605528"/>
              <a:ext cx="609600" cy="0"/>
            </a:xfrm>
            <a:prstGeom prst="line">
              <a:avLst/>
            </a:prstGeom>
            <a:ln w="1905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rot="5400000" flipH="1" flipV="1">
              <a:off x="2541709" y="2303907"/>
              <a:ext cx="1907286" cy="0"/>
            </a:xfrm>
            <a:prstGeom prst="line">
              <a:avLst/>
            </a:prstGeom>
            <a:ln w="1905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rot="5400000" flipH="1" flipV="1">
              <a:off x="2724780" y="6361748"/>
              <a:ext cx="1541145" cy="0"/>
            </a:xfrm>
            <a:prstGeom prst="line">
              <a:avLst/>
            </a:prstGeom>
            <a:ln w="1905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pic>
          <p:nvPicPr>
            <p:cNvPr id="10" name="Picture 4" descr="\\MAGNUM\Projects\Microsoft\Productivity Campaign\Customer pain crutch slides\Design\Rise of the Cloud_3.png"/>
            <p:cNvPicPr>
              <a:picLocks noChangeAspect="1" noChangeArrowheads="1"/>
            </p:cNvPicPr>
            <p:nvPr/>
          </p:nvPicPr>
          <p:blipFill>
            <a:blip r:embed="rId2" cstate="screen"/>
            <a:srcRect/>
            <a:stretch>
              <a:fillRect/>
            </a:stretch>
          </p:blipFill>
          <p:spPr bwMode="auto">
            <a:xfrm>
              <a:off x="407982" y="1643825"/>
              <a:ext cx="3011488" cy="5381625"/>
            </a:xfrm>
            <a:prstGeom prst="rect">
              <a:avLst/>
            </a:prstGeom>
            <a:noFill/>
          </p:spPr>
        </p:pic>
        <p:pic>
          <p:nvPicPr>
            <p:cNvPr id="11" name="Picture 5" descr="\\MAGNUM\Projects\Microsoft\Productivity Campaign\Customer pain crutch slides\Design\Rise of the Cloud_4.png"/>
            <p:cNvPicPr>
              <a:picLocks noChangeAspect="1" noChangeArrowheads="1"/>
            </p:cNvPicPr>
            <p:nvPr/>
          </p:nvPicPr>
          <p:blipFill>
            <a:blip r:embed="rId3" cstate="screen"/>
            <a:srcRect/>
            <a:stretch>
              <a:fillRect/>
            </a:stretch>
          </p:blipFill>
          <p:spPr bwMode="auto">
            <a:xfrm>
              <a:off x="3989509" y="1441551"/>
              <a:ext cx="5029200" cy="2908300"/>
            </a:xfrm>
            <a:prstGeom prst="rect">
              <a:avLst/>
            </a:prstGeom>
            <a:noFill/>
          </p:spPr>
        </p:pic>
        <p:pic>
          <p:nvPicPr>
            <p:cNvPr id="12" name="Picture 6" descr="\\MAGNUM\Projects\Microsoft\Productivity Campaign\Customer pain crutch slides\Design\Rise of the Cloud_5.png"/>
            <p:cNvPicPr>
              <a:picLocks noChangeAspect="1" noChangeArrowheads="1"/>
            </p:cNvPicPr>
            <p:nvPr/>
          </p:nvPicPr>
          <p:blipFill>
            <a:blip r:embed="rId4" cstate="screen"/>
            <a:stretch>
              <a:fillRect/>
            </a:stretch>
          </p:blipFill>
          <p:spPr bwMode="auto">
            <a:xfrm>
              <a:off x="4217605" y="4447477"/>
              <a:ext cx="4774048" cy="2755900"/>
            </a:xfrm>
            <a:prstGeom prst="rect">
              <a:avLst/>
            </a:prstGeom>
            <a:noFill/>
          </p:spPr>
        </p:pic>
      </p:grpSp>
    </p:spTree>
    <p:extLst>
      <p:ext uri="{BB962C8B-B14F-4D97-AF65-F5344CB8AC3E}">
        <p14:creationId xmlns:p14="http://schemas.microsoft.com/office/powerpoint/2010/main" val="154634401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endParaRPr lang="en-US"/>
          </a:p>
        </p:txBody>
      </p:sp>
      <p:sp>
        <p:nvSpPr>
          <p:cNvPr id="3" name="Title 2"/>
          <p:cNvSpPr>
            <a:spLocks noGrp="1"/>
          </p:cNvSpPr>
          <p:nvPr>
            <p:ph type="ctrTitle"/>
          </p:nvPr>
        </p:nvSpPr>
        <p:spPr/>
        <p:txBody>
          <a:bodyPr/>
          <a:lstStyle/>
          <a:p>
            <a:endParaRPr lang="en-US"/>
          </a:p>
        </p:txBody>
      </p:sp>
      <p:sp>
        <p:nvSpPr>
          <p:cNvPr id="4" name="Subtitle 3"/>
          <p:cNvSpPr>
            <a:spLocks noGrp="1"/>
          </p:cNvSpPr>
          <p:nvPr>
            <p:ph type="subTitle" idx="1"/>
          </p:nvPr>
        </p:nvSpPr>
        <p:spPr/>
        <p:txBody>
          <a:bodyPr/>
          <a:lstStyle/>
          <a:p>
            <a:endParaRPr lang="en-US"/>
          </a:p>
        </p:txBody>
      </p:sp>
      <p:pic>
        <p:nvPicPr>
          <p:cNvPr id="40962" name="Picture 2" descr="C:\Users\alispe\AppData\Local\Microsoft\Windows\Temporary Internet Files\Content.Outlook\QPWD0X9L\WP_00001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69" y="0"/>
            <a:ext cx="9140262"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33531730"/>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Authentication &amp; Identity Management </a:t>
            </a:r>
            <a:r>
              <a:rPr lang="en-US" dirty="0" smtClean="0"/>
              <a:t>is critical for adopting cloud services</a:t>
            </a:r>
            <a:endParaRPr lang="en-US" dirty="0"/>
          </a:p>
        </p:txBody>
      </p:sp>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grpSp>
        <p:nvGrpSpPr>
          <p:cNvPr id="24" name="Group 23"/>
          <p:cNvGrpSpPr/>
          <p:nvPr/>
        </p:nvGrpSpPr>
        <p:grpSpPr>
          <a:xfrm>
            <a:off x="179512" y="2211912"/>
            <a:ext cx="8857586" cy="4025399"/>
            <a:chOff x="219315" y="2086804"/>
            <a:chExt cx="11786326" cy="4872182"/>
          </a:xfrm>
        </p:grpSpPr>
        <p:sp>
          <p:nvSpPr>
            <p:cNvPr id="5" name="Freeform 6"/>
            <p:cNvSpPr>
              <a:spLocks/>
            </p:cNvSpPr>
            <p:nvPr/>
          </p:nvSpPr>
          <p:spPr bwMode="auto">
            <a:xfrm>
              <a:off x="4206468" y="2086805"/>
              <a:ext cx="3777390" cy="3826315"/>
            </a:xfrm>
            <a:prstGeom prst="rect">
              <a:avLst/>
            </a:prstGeom>
            <a:ln>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lIns="91436" tIns="45718" rIns="91436" bIns="45718" anchor="ctr"/>
            <a:lstStyle/>
            <a:p>
              <a:pPr algn="ctr" defTabSz="758962"/>
              <a:endParaRPr lang="en-US">
                <a:solidFill>
                  <a:prstClr val="white"/>
                </a:solidFill>
                <a:ea typeface="ＭＳ Ｐゴシック" pitchFamily="-65" charset="-128"/>
              </a:endParaRPr>
            </a:p>
          </p:txBody>
        </p:sp>
        <p:sp>
          <p:nvSpPr>
            <p:cNvPr id="6" name="Freeform 6"/>
            <p:cNvSpPr>
              <a:spLocks/>
            </p:cNvSpPr>
            <p:nvPr/>
          </p:nvSpPr>
          <p:spPr bwMode="auto">
            <a:xfrm>
              <a:off x="219315" y="2086804"/>
              <a:ext cx="3777389" cy="3826316"/>
            </a:xfrm>
            <a:prstGeom prst="rect">
              <a:avLst/>
            </a:prstGeom>
            <a:ln>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lIns="91436" tIns="45718" rIns="91436" bIns="45718" anchor="ctr"/>
            <a:lstStyle/>
            <a:p>
              <a:pPr algn="ctr" defTabSz="758962"/>
              <a:endParaRPr lang="en-US">
                <a:solidFill>
                  <a:prstClr val="white"/>
                </a:solidFill>
                <a:ea typeface="ＭＳ Ｐゴシック" pitchFamily="-65" charset="-128"/>
              </a:endParaRPr>
            </a:p>
          </p:txBody>
        </p:sp>
        <p:sp>
          <p:nvSpPr>
            <p:cNvPr id="7" name="Freeform 6"/>
            <p:cNvSpPr>
              <a:spLocks/>
            </p:cNvSpPr>
            <p:nvPr/>
          </p:nvSpPr>
          <p:spPr bwMode="auto">
            <a:xfrm>
              <a:off x="8201665" y="2086805"/>
              <a:ext cx="3777389" cy="3826315"/>
            </a:xfrm>
            <a:prstGeom prst="rect">
              <a:avLst/>
            </a:prstGeom>
            <a:ln>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lIns="91436" tIns="45718" rIns="91436" bIns="45718" anchor="ctr"/>
            <a:lstStyle/>
            <a:p>
              <a:pPr algn="ctr" defTabSz="758962"/>
              <a:endParaRPr lang="en-US">
                <a:solidFill>
                  <a:prstClr val="white"/>
                </a:solidFill>
                <a:ea typeface="ＭＳ Ｐゴシック" pitchFamily="-65" charset="-128"/>
              </a:endParaRPr>
            </a:p>
          </p:txBody>
        </p:sp>
        <p:pic>
          <p:nvPicPr>
            <p:cNvPr id="8" name="Picture 6" descr="C:\Documents and Settings\Paul\My Documents\My Pictures\temp stuff\computers to server icon.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437527" y="2505118"/>
              <a:ext cx="1168743" cy="817542"/>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3" descr="C:\Documents and Settings\Paul\My Documents\My Pictures\temp stuff\puters to cloud.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6331" y="2254512"/>
              <a:ext cx="2113045" cy="1226444"/>
            </a:xfrm>
            <a:prstGeom prst="rect">
              <a:avLst/>
            </a:prstGeom>
            <a:noFill/>
            <a:extLst>
              <a:ext uri="{909E8E84-426E-40DD-AFC4-6F175D3DCCD1}">
                <a14:hiddenFill xmlns:a14="http://schemas.microsoft.com/office/drawing/2010/main">
                  <a:solidFill>
                    <a:srgbClr val="FFFFFF"/>
                  </a:solidFill>
                </a14:hiddenFill>
              </a:ext>
            </a:extLst>
          </p:spPr>
        </p:pic>
        <p:sp>
          <p:nvSpPr>
            <p:cNvPr id="10" name="Title 1"/>
            <p:cNvSpPr txBox="1">
              <a:spLocks/>
            </p:cNvSpPr>
            <p:nvPr/>
          </p:nvSpPr>
          <p:spPr>
            <a:xfrm>
              <a:off x="684673" y="3573138"/>
              <a:ext cx="2925564" cy="332399"/>
            </a:xfrm>
            <a:prstGeom prst="rect">
              <a:avLst/>
            </a:prstGeom>
          </p:spPr>
          <p:txBody>
            <a:bodyPr vert="horz" wrap="square" lIns="0" tIns="0" rIns="0" bIns="0" rtlCol="0" anchor="t">
              <a:spAutoFit/>
            </a:bodyPr>
            <a:lstStyle>
              <a:lvl1pPr algn="l" defTabSz="1097418" rtl="0" eaLnBrk="1" latinLnBrk="0" hangingPunct="1">
                <a:lnSpc>
                  <a:spcPct val="90000"/>
                </a:lnSpc>
                <a:spcBef>
                  <a:spcPct val="0"/>
                </a:spcBef>
                <a:buNone/>
                <a:defRPr lang="en-US" sz="3800" b="0" kern="1200" cap="none" spc="-120" baseline="0" dirty="0" smtClean="0">
                  <a:ln w="3175">
                    <a:noFill/>
                  </a:ln>
                  <a:solidFill>
                    <a:srgbClr val="EE7816">
                      <a:alpha val="99000"/>
                    </a:srgbClr>
                  </a:solidFill>
                  <a:effectLst/>
                  <a:latin typeface="+mj-lt"/>
                  <a:ea typeface="+mn-ea"/>
                  <a:cs typeface="Arial" charset="0"/>
                </a:defRPr>
              </a:lvl1pPr>
            </a:lstStyle>
            <a:p>
              <a:pPr algn="ctr"/>
              <a:r>
                <a:rPr sz="2400" dirty="0" smtClean="0">
                  <a:solidFill>
                    <a:schemeClr val="bg1"/>
                  </a:solidFill>
                  <a:latin typeface="Segoe UI Light" pitchFamily="34" charset="0"/>
                </a:rPr>
                <a:t>Online Identity</a:t>
              </a:r>
              <a:endParaRPr sz="2400" dirty="0">
                <a:solidFill>
                  <a:schemeClr val="bg1"/>
                </a:solidFill>
                <a:latin typeface="Segoe UI Light" pitchFamily="34" charset="0"/>
              </a:endParaRPr>
            </a:p>
          </p:txBody>
        </p:sp>
        <p:grpSp>
          <p:nvGrpSpPr>
            <p:cNvPr id="11" name="Group 10"/>
            <p:cNvGrpSpPr/>
            <p:nvPr/>
          </p:nvGrpSpPr>
          <p:grpSpPr>
            <a:xfrm>
              <a:off x="10454096" y="2516375"/>
              <a:ext cx="1275128" cy="758915"/>
              <a:chOff x="1795793" y="2906845"/>
              <a:chExt cx="1643122" cy="953416"/>
            </a:xfrm>
          </p:grpSpPr>
          <p:pic>
            <p:nvPicPr>
              <p:cNvPr id="12" name="Picture 11"/>
              <p:cNvPicPr>
                <a:picLocks noChangeAspect="1"/>
              </p:cNvPicPr>
              <p:nvPr/>
            </p:nvPicPr>
            <p:blipFill>
              <a:blip r:embed="rId4">
                <a:lum bright="70000" contrast="-70000"/>
                <a:extLst>
                  <a:ext uri="{28A0092B-C50C-407E-A947-70E740481C1C}">
                    <a14:useLocalDpi xmlns:a14="http://schemas.microsoft.com/office/drawing/2010/main" val="0"/>
                  </a:ext>
                </a:extLst>
              </a:blip>
              <a:stretch>
                <a:fillRect/>
              </a:stretch>
            </p:blipFill>
            <p:spPr>
              <a:xfrm>
                <a:off x="1795793" y="2906845"/>
                <a:ext cx="1643122" cy="953416"/>
              </a:xfrm>
              <a:prstGeom prst="rect">
                <a:avLst/>
              </a:prstGeom>
            </p:spPr>
          </p:pic>
          <p:sp>
            <p:nvSpPr>
              <p:cNvPr id="13" name="Rounded Rectangle 12"/>
              <p:cNvSpPr/>
              <p:nvPr/>
            </p:nvSpPr>
            <p:spPr bwMode="auto">
              <a:xfrm>
                <a:off x="2364828" y="3263341"/>
                <a:ext cx="520262" cy="476682"/>
              </a:xfrm>
              <a:prstGeom prst="roundRect">
                <a:avLst/>
              </a:prstGeom>
              <a:solidFill>
                <a:schemeClr val="bg1"/>
              </a:solidFill>
              <a:ln>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532030"/>
                <a:endParaRPr lang="en-US" sz="1100" dirty="0">
                  <a:gradFill>
                    <a:gsLst>
                      <a:gs pos="0">
                        <a:srgbClr val="FFFFFF"/>
                      </a:gs>
                      <a:gs pos="100000">
                        <a:srgbClr val="FFFFFF"/>
                      </a:gs>
                    </a:gsLst>
                    <a:lin ang="5400000" scaled="0"/>
                  </a:gradFill>
                </a:endParaRPr>
              </a:p>
            </p:txBody>
          </p:sp>
        </p:grpSp>
        <p:cxnSp>
          <p:nvCxnSpPr>
            <p:cNvPr id="14" name="Straight Connector 13"/>
            <p:cNvCxnSpPr>
              <a:endCxn id="12" idx="0"/>
            </p:cNvCxnSpPr>
            <p:nvPr/>
          </p:nvCxnSpPr>
          <p:spPr>
            <a:xfrm flipV="1">
              <a:off x="10816788" y="2516375"/>
              <a:ext cx="274872" cy="90189"/>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5365464" y="2668882"/>
              <a:ext cx="1305457" cy="0"/>
            </a:xfrm>
            <a:prstGeom prst="line">
              <a:avLst/>
            </a:prstGeom>
            <a:ln w="25400">
              <a:solidFill>
                <a:schemeClr val="bg1"/>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16" name="Title 1"/>
            <p:cNvSpPr txBox="1">
              <a:spLocks/>
            </p:cNvSpPr>
            <p:nvPr/>
          </p:nvSpPr>
          <p:spPr>
            <a:xfrm>
              <a:off x="4632381" y="3573138"/>
              <a:ext cx="2925564" cy="332399"/>
            </a:xfrm>
            <a:prstGeom prst="rect">
              <a:avLst/>
            </a:prstGeom>
          </p:spPr>
          <p:txBody>
            <a:bodyPr vert="horz" wrap="square" lIns="0" tIns="0" rIns="0" bIns="0" rtlCol="0" anchor="t">
              <a:spAutoFit/>
            </a:bodyPr>
            <a:lstStyle>
              <a:lvl1pPr algn="l" defTabSz="1097418" rtl="0" eaLnBrk="1" latinLnBrk="0" hangingPunct="1">
                <a:lnSpc>
                  <a:spcPct val="90000"/>
                </a:lnSpc>
                <a:spcBef>
                  <a:spcPct val="0"/>
                </a:spcBef>
                <a:buNone/>
                <a:defRPr lang="en-US" sz="3800" b="0" kern="1200" cap="none" spc="-120" baseline="0" dirty="0" smtClean="0">
                  <a:ln w="3175">
                    <a:noFill/>
                  </a:ln>
                  <a:solidFill>
                    <a:srgbClr val="EE7816">
                      <a:alpha val="99000"/>
                    </a:srgbClr>
                  </a:solidFill>
                  <a:effectLst/>
                  <a:latin typeface="+mj-lt"/>
                  <a:ea typeface="+mn-ea"/>
                  <a:cs typeface="Arial" charset="0"/>
                </a:defRPr>
              </a:lvl1pPr>
            </a:lstStyle>
            <a:p>
              <a:pPr algn="ctr"/>
              <a:r>
                <a:rPr sz="2400" dirty="0" smtClean="0">
                  <a:solidFill>
                    <a:schemeClr val="bg1"/>
                  </a:solidFill>
                  <a:latin typeface="Segoe UI Light" pitchFamily="34" charset="0"/>
                </a:rPr>
                <a:t>Synchronized Identity</a:t>
              </a:r>
              <a:endParaRPr sz="2400" dirty="0">
                <a:solidFill>
                  <a:schemeClr val="bg1"/>
                </a:solidFill>
                <a:latin typeface="Segoe UI Light" pitchFamily="34" charset="0"/>
              </a:endParaRPr>
            </a:p>
          </p:txBody>
        </p:sp>
        <p:pic>
          <p:nvPicPr>
            <p:cNvPr id="17" name="Picture 3" descr="C:\Documents and Settings\Paul\My Documents\My Pictures\temp stuff\puters to cloud.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85559" y="2513761"/>
              <a:ext cx="1402127" cy="813816"/>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6" descr="C:\Documents and Settings\Paul\My Documents\My Pictures\temp stuff\computers to server icon.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411323" y="2513761"/>
              <a:ext cx="1291195" cy="903198"/>
            </a:xfrm>
            <a:prstGeom prst="rect">
              <a:avLst/>
            </a:prstGeom>
            <a:noFill/>
            <a:extLst>
              <a:ext uri="{909E8E84-426E-40DD-AFC4-6F175D3DCCD1}">
                <a14:hiddenFill xmlns:a14="http://schemas.microsoft.com/office/drawing/2010/main">
                  <a:solidFill>
                    <a:srgbClr val="FFFFFF"/>
                  </a:solidFill>
                </a14:hiddenFill>
              </a:ext>
            </a:extLst>
          </p:spPr>
        </p:pic>
        <p:cxnSp>
          <p:nvCxnSpPr>
            <p:cNvPr id="19" name="Straight Connector 18"/>
            <p:cNvCxnSpPr/>
            <p:nvPr/>
          </p:nvCxnSpPr>
          <p:spPr>
            <a:xfrm>
              <a:off x="9437237" y="2668882"/>
              <a:ext cx="1305457" cy="0"/>
            </a:xfrm>
            <a:prstGeom prst="line">
              <a:avLst/>
            </a:prstGeom>
            <a:ln w="25400">
              <a:solidFill>
                <a:schemeClr val="bg1"/>
              </a:solidFill>
              <a:prstDash val="sysDash"/>
              <a:headEnd type="triangle"/>
              <a:tailEnd type="none"/>
            </a:ln>
          </p:spPr>
          <p:style>
            <a:lnRef idx="1">
              <a:schemeClr val="accent1"/>
            </a:lnRef>
            <a:fillRef idx="0">
              <a:schemeClr val="accent1"/>
            </a:fillRef>
            <a:effectRef idx="0">
              <a:schemeClr val="accent1"/>
            </a:effectRef>
            <a:fontRef idx="minor">
              <a:schemeClr val="tx1"/>
            </a:fontRef>
          </p:style>
        </p:cxnSp>
        <p:sp>
          <p:nvSpPr>
            <p:cNvPr id="20" name="Title 1"/>
            <p:cNvSpPr txBox="1">
              <a:spLocks/>
            </p:cNvSpPr>
            <p:nvPr/>
          </p:nvSpPr>
          <p:spPr>
            <a:xfrm>
              <a:off x="8627577" y="3573138"/>
              <a:ext cx="2925564" cy="332399"/>
            </a:xfrm>
            <a:prstGeom prst="rect">
              <a:avLst/>
            </a:prstGeom>
          </p:spPr>
          <p:txBody>
            <a:bodyPr vert="horz" wrap="square" lIns="0" tIns="0" rIns="0" bIns="0" rtlCol="0" anchor="t">
              <a:spAutoFit/>
            </a:bodyPr>
            <a:lstStyle>
              <a:lvl1pPr algn="l" defTabSz="1097418" rtl="0" eaLnBrk="1" latinLnBrk="0" hangingPunct="1">
                <a:lnSpc>
                  <a:spcPct val="90000"/>
                </a:lnSpc>
                <a:spcBef>
                  <a:spcPct val="0"/>
                </a:spcBef>
                <a:buNone/>
                <a:defRPr lang="en-US" sz="3800" b="0" kern="1200" cap="none" spc="-120" baseline="0" dirty="0" smtClean="0">
                  <a:ln w="3175">
                    <a:noFill/>
                  </a:ln>
                  <a:solidFill>
                    <a:srgbClr val="EE7816">
                      <a:alpha val="99000"/>
                    </a:srgbClr>
                  </a:solidFill>
                  <a:effectLst/>
                  <a:latin typeface="+mj-lt"/>
                  <a:ea typeface="+mn-ea"/>
                  <a:cs typeface="Arial" charset="0"/>
                </a:defRPr>
              </a:lvl1pPr>
            </a:lstStyle>
            <a:p>
              <a:pPr algn="ctr"/>
              <a:r>
                <a:rPr sz="2400" dirty="0" smtClean="0">
                  <a:solidFill>
                    <a:schemeClr val="bg1"/>
                  </a:solidFill>
                  <a:latin typeface="Segoe UI Light" pitchFamily="34" charset="0"/>
                </a:rPr>
                <a:t>Federated Identity</a:t>
              </a:r>
              <a:endParaRPr sz="2400" dirty="0">
                <a:solidFill>
                  <a:schemeClr val="bg1"/>
                </a:solidFill>
                <a:latin typeface="Segoe UI Light" pitchFamily="34" charset="0"/>
              </a:endParaRPr>
            </a:p>
          </p:txBody>
        </p:sp>
        <p:sp>
          <p:nvSpPr>
            <p:cNvPr id="21" name="Rectangle 20"/>
            <p:cNvSpPr/>
            <p:nvPr/>
          </p:nvSpPr>
          <p:spPr bwMode="auto">
            <a:xfrm>
              <a:off x="219315" y="3973605"/>
              <a:ext cx="3777390" cy="2985381"/>
            </a:xfrm>
            <a:prstGeom prst="rect">
              <a:avLst/>
            </a:prstGeom>
            <a:ln w="38100">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3871"/>
              <a:r>
                <a:rPr lang="en-US" sz="1400" dirty="0" smtClean="0">
                  <a:solidFill>
                    <a:schemeClr val="tx1"/>
                  </a:solidFill>
                </a:rPr>
                <a:t>CLOUD MANAGED USER ACCOUNTS PROVISIONED THROUGH WEB PORTAL</a:t>
              </a:r>
            </a:p>
            <a:p>
              <a:pPr defTabSz="913871"/>
              <a:endParaRPr lang="en-US" sz="1400" dirty="0" smtClean="0">
                <a:solidFill>
                  <a:schemeClr val="tx1"/>
                </a:solidFill>
              </a:endParaRPr>
            </a:p>
            <a:p>
              <a:pPr marL="284875" indent="-285750" defTabSz="913871">
                <a:buFont typeface="Arial" pitchFamily="34" charset="0"/>
                <a:buChar char="•"/>
              </a:pPr>
              <a:r>
                <a:rPr lang="en-US" sz="1400" dirty="0" smtClean="0">
                  <a:solidFill>
                    <a:schemeClr val="tx1"/>
                  </a:solidFill>
                </a:rPr>
                <a:t>SIMPLE SETUP </a:t>
              </a:r>
            </a:p>
            <a:p>
              <a:pPr marL="284875" indent="-285750" defTabSz="913871">
                <a:buFont typeface="Arial" pitchFamily="34" charset="0"/>
                <a:buChar char="•"/>
              </a:pPr>
              <a:r>
                <a:rPr lang="en-US" sz="1400" dirty="0" smtClean="0">
                  <a:solidFill>
                    <a:schemeClr val="tx1"/>
                  </a:solidFill>
                </a:rPr>
                <a:t>MANUAL PROVISIONING</a:t>
              </a:r>
            </a:p>
            <a:p>
              <a:pPr marL="284875" indent="-285750" defTabSz="913871">
                <a:buFont typeface="Arial" pitchFamily="34" charset="0"/>
                <a:buChar char="•"/>
              </a:pPr>
              <a:r>
                <a:rPr lang="en-US" sz="1400" dirty="0" smtClean="0">
                  <a:solidFill>
                    <a:schemeClr val="tx1"/>
                  </a:solidFill>
                </a:rPr>
                <a:t>SEPARATE IDENTITY</a:t>
              </a:r>
            </a:p>
            <a:p>
              <a:pPr marL="284875" indent="-285750" defTabSz="913871">
                <a:buFont typeface="Arial" pitchFamily="34" charset="0"/>
                <a:buChar char="•"/>
              </a:pPr>
              <a:r>
                <a:rPr lang="en-US" sz="1400" dirty="0" smtClean="0">
                  <a:solidFill>
                    <a:schemeClr val="tx1"/>
                  </a:solidFill>
                </a:rPr>
                <a:t>NO SERVERS REQUIRED</a:t>
              </a:r>
              <a:endParaRPr lang="en-US" sz="1400" dirty="0">
                <a:solidFill>
                  <a:schemeClr val="tx1"/>
                </a:solidFill>
              </a:endParaRPr>
            </a:p>
          </p:txBody>
        </p:sp>
        <p:sp>
          <p:nvSpPr>
            <p:cNvPr id="22" name="Rectangle 21"/>
            <p:cNvSpPr/>
            <p:nvPr/>
          </p:nvSpPr>
          <p:spPr bwMode="auto">
            <a:xfrm>
              <a:off x="4208608" y="3972168"/>
              <a:ext cx="3771907" cy="2986816"/>
            </a:xfrm>
            <a:prstGeom prst="rect">
              <a:avLst/>
            </a:prstGeom>
            <a:ln w="38100">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3871"/>
              <a:r>
                <a:rPr lang="en-US" sz="1400" dirty="0" smtClean="0">
                  <a:solidFill>
                    <a:schemeClr val="tx1"/>
                  </a:solidFill>
                </a:rPr>
                <a:t>ON PREMISES DIRECTORY SYNCHRONIZED TO WEB PORTAL</a:t>
              </a:r>
            </a:p>
            <a:p>
              <a:pPr defTabSz="913871"/>
              <a:endParaRPr lang="en-US" sz="1400" dirty="0" smtClean="0">
                <a:solidFill>
                  <a:schemeClr val="tx1"/>
                </a:solidFill>
              </a:endParaRPr>
            </a:p>
            <a:p>
              <a:pPr marL="284875" indent="-285750" defTabSz="913871">
                <a:buFont typeface="Arial" pitchFamily="34" charset="0"/>
                <a:buChar char="•"/>
              </a:pPr>
              <a:r>
                <a:rPr lang="en-US" sz="1400" dirty="0" smtClean="0">
                  <a:solidFill>
                    <a:schemeClr val="tx1"/>
                  </a:solidFill>
                </a:rPr>
                <a:t>AD </a:t>
              </a:r>
              <a:r>
                <a:rPr lang="en-US" sz="1400" dirty="0">
                  <a:solidFill>
                    <a:schemeClr val="tx1"/>
                  </a:solidFill>
                </a:rPr>
                <a:t>DIR </a:t>
              </a:r>
              <a:r>
                <a:rPr lang="en-US" sz="1400" dirty="0" smtClean="0">
                  <a:solidFill>
                    <a:schemeClr val="tx1"/>
                  </a:solidFill>
                </a:rPr>
                <a:t>SYNC</a:t>
              </a:r>
            </a:p>
            <a:p>
              <a:pPr marL="284875" indent="-285750" defTabSz="913871">
                <a:buFont typeface="Arial" pitchFamily="34" charset="0"/>
                <a:buChar char="•"/>
              </a:pPr>
              <a:r>
                <a:rPr lang="en-US" sz="1400" dirty="0" smtClean="0">
                  <a:solidFill>
                    <a:schemeClr val="tx1"/>
                  </a:solidFill>
                </a:rPr>
                <a:t>AUTOMATED PROVISIONING</a:t>
              </a:r>
            </a:p>
            <a:p>
              <a:pPr marL="284875" indent="-285750" defTabSz="913871">
                <a:buFont typeface="Arial" pitchFamily="34" charset="0"/>
                <a:buChar char="•"/>
              </a:pPr>
              <a:r>
                <a:rPr lang="en-US" sz="1400" dirty="0" smtClean="0">
                  <a:solidFill>
                    <a:schemeClr val="tx1"/>
                  </a:solidFill>
                </a:rPr>
                <a:t>SEPARATE IDENTITY</a:t>
              </a:r>
            </a:p>
            <a:p>
              <a:pPr marL="284875" indent="-285750" defTabSz="913871">
                <a:buFont typeface="Arial" pitchFamily="34" charset="0"/>
                <a:buChar char="•"/>
              </a:pPr>
              <a:r>
                <a:rPr lang="en-US" sz="1400" dirty="0" smtClean="0">
                  <a:solidFill>
                    <a:schemeClr val="tx1"/>
                  </a:solidFill>
                </a:rPr>
                <a:t>SUPPORTS CO-EXISTENCE</a:t>
              </a:r>
              <a:endParaRPr lang="en-US" sz="1400" dirty="0">
                <a:solidFill>
                  <a:schemeClr val="tx1"/>
                </a:solidFill>
              </a:endParaRPr>
            </a:p>
          </p:txBody>
        </p:sp>
        <p:sp>
          <p:nvSpPr>
            <p:cNvPr id="23" name="Rectangle 22"/>
            <p:cNvSpPr/>
            <p:nvPr/>
          </p:nvSpPr>
          <p:spPr bwMode="auto">
            <a:xfrm>
              <a:off x="8233734" y="3972170"/>
              <a:ext cx="3771907" cy="2986815"/>
            </a:xfrm>
            <a:prstGeom prst="rect">
              <a:avLst/>
            </a:prstGeom>
            <a:ln w="38100">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3871"/>
              <a:r>
                <a:rPr lang="en-US" sz="1400" dirty="0" smtClean="0">
                  <a:solidFill>
                    <a:schemeClr val="tx1"/>
                  </a:solidFill>
                </a:rPr>
                <a:t>SINGLE SIGN ON CAPABILITY USING</a:t>
              </a:r>
            </a:p>
            <a:p>
              <a:pPr algn="ctr" defTabSz="913871"/>
              <a:r>
                <a:rPr lang="en-US" sz="1400" dirty="0" smtClean="0">
                  <a:solidFill>
                    <a:schemeClr val="tx1"/>
                  </a:solidFill>
                </a:rPr>
                <a:t>AD FEDERATION SERVICES. </a:t>
              </a:r>
            </a:p>
            <a:p>
              <a:pPr defTabSz="913871"/>
              <a:endParaRPr lang="en-US" sz="1400" dirty="0" smtClean="0">
                <a:solidFill>
                  <a:schemeClr val="tx1"/>
                </a:solidFill>
              </a:endParaRPr>
            </a:p>
            <a:p>
              <a:pPr marL="285750" indent="-285750" defTabSz="913871">
                <a:buFont typeface="Arial" pitchFamily="34" charset="0"/>
                <a:buChar char="•"/>
              </a:pPr>
              <a:r>
                <a:rPr lang="en-US" sz="1400" dirty="0" smtClean="0">
                  <a:solidFill>
                    <a:schemeClr val="tx1"/>
                  </a:solidFill>
                </a:rPr>
                <a:t>ADFS &amp; FIM</a:t>
              </a:r>
            </a:p>
            <a:p>
              <a:pPr marL="285750" indent="-285750" defTabSz="913871">
                <a:buFont typeface="Arial" pitchFamily="34" charset="0"/>
                <a:buChar char="•"/>
              </a:pPr>
              <a:r>
                <a:rPr lang="en-US" sz="1400" dirty="0" smtClean="0">
                  <a:solidFill>
                    <a:schemeClr val="tx1"/>
                  </a:solidFill>
                </a:rPr>
                <a:t>AUTOMATED PROVISIONING </a:t>
              </a:r>
            </a:p>
            <a:p>
              <a:pPr marL="285750" indent="-285750" defTabSz="913871">
                <a:buFont typeface="Arial" pitchFamily="34" charset="0"/>
                <a:buChar char="•"/>
              </a:pPr>
              <a:r>
                <a:rPr lang="en-US" sz="1400" dirty="0" smtClean="0">
                  <a:solidFill>
                    <a:schemeClr val="tx1"/>
                  </a:solidFill>
                </a:rPr>
                <a:t>SAME IDENTITY</a:t>
              </a:r>
            </a:p>
            <a:p>
              <a:pPr marL="285750" indent="-285750" defTabSz="913871">
                <a:buFont typeface="Arial" pitchFamily="34" charset="0"/>
                <a:buChar char="•"/>
              </a:pPr>
              <a:r>
                <a:rPr lang="en-US" sz="1400" dirty="0" smtClean="0">
                  <a:solidFill>
                    <a:schemeClr val="tx1"/>
                  </a:solidFill>
                </a:rPr>
                <a:t>MULTI-FACTOR AUTH SUPPORTED</a:t>
              </a:r>
              <a:endParaRPr lang="en-US" sz="1400" dirty="0">
                <a:solidFill>
                  <a:schemeClr val="tx1"/>
                </a:solidFill>
              </a:endParaRPr>
            </a:p>
          </p:txBody>
        </p:sp>
      </p:grpSp>
    </p:spTree>
    <p:extLst>
      <p:ext uri="{BB962C8B-B14F-4D97-AF65-F5344CB8AC3E}">
        <p14:creationId xmlns:p14="http://schemas.microsoft.com/office/powerpoint/2010/main" val="297564325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Office: The special sauce in Office 365</a:t>
            </a:r>
            <a:endParaRPr lang="en-US" dirty="0"/>
          </a:p>
        </p:txBody>
      </p:sp>
      <p:sp>
        <p:nvSpPr>
          <p:cNvPr id="8" name="Rectangle 7"/>
          <p:cNvSpPr/>
          <p:nvPr/>
        </p:nvSpPr>
        <p:spPr>
          <a:xfrm>
            <a:off x="115210" y="2282972"/>
            <a:ext cx="5483477" cy="1646582"/>
          </a:xfrm>
          <a:prstGeom prst="rect">
            <a:avLst/>
          </a:prstGeom>
        </p:spPr>
        <p:txBody>
          <a:bodyPr wrap="square" lIns="76179" tIns="38089" rIns="76179" bIns="38089">
            <a:spAutoFit/>
          </a:bodyPr>
          <a:lstStyle/>
          <a:p>
            <a:pPr defTabSz="1218447" fontAlgn="base">
              <a:lnSpc>
                <a:spcPct val="150000"/>
              </a:lnSpc>
              <a:spcBef>
                <a:spcPct val="0"/>
              </a:spcBef>
              <a:spcAft>
                <a:spcPct val="0"/>
              </a:spcAft>
            </a:pPr>
            <a:r>
              <a:rPr lang="en-US" sz="1700" dirty="0">
                <a:solidFill>
                  <a:schemeClr val="tx2"/>
                </a:solidFill>
                <a:ea typeface="Segoe UI" pitchFamily="34" charset="0"/>
                <a:cs typeface="Segoe UI" pitchFamily="34" charset="0"/>
              </a:rPr>
              <a:t>Pay-as-you-go,</a:t>
            </a:r>
            <a:r>
              <a:rPr lang="en-US" sz="1700" dirty="0">
                <a:solidFill>
                  <a:srgbClr val="595959">
                    <a:alpha val="99000"/>
                  </a:srgbClr>
                </a:solidFill>
                <a:ea typeface="Segoe UI" pitchFamily="34" charset="0"/>
                <a:cs typeface="Segoe UI" pitchFamily="34" charset="0"/>
              </a:rPr>
              <a:t> </a:t>
            </a:r>
            <a:r>
              <a:rPr lang="en-US" sz="1700" dirty="0">
                <a:solidFill>
                  <a:srgbClr val="EE7816">
                    <a:alpha val="99000"/>
                  </a:srgbClr>
                </a:solidFill>
                <a:ea typeface="Segoe UI" pitchFamily="34" charset="0"/>
                <a:cs typeface="Segoe UI" pitchFamily="34" charset="0"/>
              </a:rPr>
              <a:t>per-user </a:t>
            </a:r>
            <a:r>
              <a:rPr lang="en-US" sz="1700" dirty="0">
                <a:solidFill>
                  <a:schemeClr val="tx2"/>
                </a:solidFill>
                <a:ea typeface="Segoe UI" pitchFamily="34" charset="0"/>
                <a:cs typeface="Segoe UI" pitchFamily="34" charset="0"/>
              </a:rPr>
              <a:t>licensing</a:t>
            </a:r>
          </a:p>
          <a:p>
            <a:pPr defTabSz="1218447" fontAlgn="base">
              <a:lnSpc>
                <a:spcPct val="150000"/>
              </a:lnSpc>
              <a:spcBef>
                <a:spcPct val="0"/>
              </a:spcBef>
              <a:spcAft>
                <a:spcPct val="0"/>
              </a:spcAft>
            </a:pPr>
            <a:r>
              <a:rPr lang="en-US" sz="1700" dirty="0">
                <a:solidFill>
                  <a:srgbClr val="EE7816">
                    <a:alpha val="99000"/>
                  </a:srgbClr>
                </a:solidFill>
                <a:ea typeface="Segoe UI" pitchFamily="34" charset="0"/>
                <a:cs typeface="Segoe UI" pitchFamily="34" charset="0"/>
              </a:rPr>
              <a:t>Complete</a:t>
            </a:r>
            <a:r>
              <a:rPr lang="en-US" sz="1700" dirty="0">
                <a:solidFill>
                  <a:schemeClr val="tx1">
                    <a:alpha val="99000"/>
                  </a:schemeClr>
                </a:solidFill>
                <a:ea typeface="Segoe UI" pitchFamily="34" charset="0"/>
                <a:cs typeface="Segoe UI" pitchFamily="34" charset="0"/>
              </a:rPr>
              <a:t> </a:t>
            </a:r>
            <a:r>
              <a:rPr lang="en-US" sz="1700" dirty="0">
                <a:solidFill>
                  <a:schemeClr val="tx2"/>
                </a:solidFill>
                <a:ea typeface="Segoe UI" pitchFamily="34" charset="0"/>
                <a:cs typeface="Segoe UI" pitchFamily="34" charset="0"/>
              </a:rPr>
              <a:t>Office experience with services integration</a:t>
            </a:r>
          </a:p>
          <a:p>
            <a:pPr defTabSz="1218447" fontAlgn="base">
              <a:lnSpc>
                <a:spcPct val="150000"/>
              </a:lnSpc>
              <a:spcBef>
                <a:spcPct val="0"/>
              </a:spcBef>
              <a:spcAft>
                <a:spcPct val="0"/>
              </a:spcAft>
            </a:pPr>
            <a:r>
              <a:rPr lang="en-US" sz="1700" dirty="0">
                <a:solidFill>
                  <a:schemeClr val="tx2"/>
                </a:solidFill>
                <a:ea typeface="Segoe UI" pitchFamily="34" charset="0"/>
                <a:cs typeface="Segoe UI" pitchFamily="34" charset="0"/>
              </a:rPr>
              <a:t>Always the </a:t>
            </a:r>
            <a:r>
              <a:rPr lang="en-US" sz="1700" dirty="0">
                <a:solidFill>
                  <a:srgbClr val="EE7816">
                    <a:alpha val="99000"/>
                  </a:srgbClr>
                </a:solidFill>
                <a:ea typeface="Segoe UI" pitchFamily="34" charset="0"/>
                <a:cs typeface="Segoe UI" pitchFamily="34" charset="0"/>
              </a:rPr>
              <a:t>latest version</a:t>
            </a:r>
            <a:r>
              <a:rPr lang="en-US" sz="1700" dirty="0">
                <a:solidFill>
                  <a:schemeClr val="tx1">
                    <a:alpha val="99000"/>
                  </a:schemeClr>
                </a:solidFill>
                <a:ea typeface="Segoe UI" pitchFamily="34" charset="0"/>
                <a:cs typeface="Segoe UI" pitchFamily="34" charset="0"/>
              </a:rPr>
              <a:t> </a:t>
            </a:r>
            <a:r>
              <a:rPr lang="en-US" sz="1700" dirty="0">
                <a:solidFill>
                  <a:schemeClr val="tx2"/>
                </a:solidFill>
                <a:ea typeface="Segoe UI" pitchFamily="34" charset="0"/>
                <a:cs typeface="Segoe UI" pitchFamily="34" charset="0"/>
              </a:rPr>
              <a:t>of Office and Office Web Apps</a:t>
            </a:r>
          </a:p>
          <a:p>
            <a:pPr defTabSz="1218447" fontAlgn="base">
              <a:lnSpc>
                <a:spcPct val="150000"/>
              </a:lnSpc>
              <a:spcBef>
                <a:spcPct val="0"/>
              </a:spcBef>
              <a:spcAft>
                <a:spcPct val="0"/>
              </a:spcAft>
              <a:tabLst>
                <a:tab pos="620275" algn="l"/>
              </a:tabLst>
            </a:pPr>
            <a:r>
              <a:rPr lang="en-US" sz="1700" dirty="0">
                <a:solidFill>
                  <a:srgbClr val="EE7816">
                    <a:alpha val="99000"/>
                  </a:srgbClr>
                </a:solidFill>
                <a:ea typeface="Segoe UI" pitchFamily="34" charset="0"/>
                <a:cs typeface="Segoe UI" pitchFamily="34" charset="0"/>
              </a:rPr>
              <a:t>Familiar </a:t>
            </a:r>
            <a:r>
              <a:rPr lang="en-US" sz="1700" dirty="0">
                <a:solidFill>
                  <a:schemeClr val="tx2"/>
                </a:solidFill>
                <a:ea typeface="Segoe UI" pitchFamily="34" charset="0"/>
                <a:cs typeface="Segoe UI" pitchFamily="34" charset="0"/>
              </a:rPr>
              <a:t>Office user experience</a:t>
            </a:r>
          </a:p>
        </p:txBody>
      </p:sp>
      <p:pic>
        <p:nvPicPr>
          <p:cNvPr id="9" name="Picture 2"/>
          <p:cNvPicPr>
            <a:picLocks noChangeAspect="1" noChangeArrowheads="1"/>
          </p:cNvPicPr>
          <p:nvPr/>
        </p:nvPicPr>
        <p:blipFill>
          <a:blip r:embed="rId2" cstate="screen">
            <a:extLst>
              <a:ext uri="{28A0092B-C50C-407E-A947-70E740481C1C}">
                <a14:useLocalDpi xmlns:a14="http://schemas.microsoft.com/office/drawing/2010/main" val="0"/>
              </a:ext>
            </a:extLst>
          </a:blip>
          <a:stretch>
            <a:fillRect/>
          </a:stretch>
        </p:blipFill>
        <p:spPr bwMode="auto">
          <a:xfrm>
            <a:off x="117698" y="1904925"/>
            <a:ext cx="1486474" cy="515963"/>
          </a:xfrm>
          <a:prstGeom prst="rect">
            <a:avLst/>
          </a:prstGeom>
          <a:noFill/>
          <a:effectLst/>
        </p:spPr>
      </p:pic>
      <p:sp>
        <p:nvSpPr>
          <p:cNvPr id="10" name="Rectangle 9"/>
          <p:cNvSpPr/>
          <p:nvPr/>
        </p:nvSpPr>
        <p:spPr>
          <a:xfrm>
            <a:off x="3880666" y="2282972"/>
            <a:ext cx="5207137" cy="1646582"/>
          </a:xfrm>
          <a:prstGeom prst="rect">
            <a:avLst/>
          </a:prstGeom>
        </p:spPr>
        <p:txBody>
          <a:bodyPr wrap="square" lIns="76179" tIns="38089" rIns="76179" bIns="38089">
            <a:spAutoFit/>
          </a:bodyPr>
          <a:lstStyle/>
          <a:p>
            <a:pPr algn="r" defTabSz="1218447" fontAlgn="base">
              <a:lnSpc>
                <a:spcPct val="150000"/>
              </a:lnSpc>
              <a:spcBef>
                <a:spcPct val="0"/>
              </a:spcBef>
              <a:spcAft>
                <a:spcPct val="0"/>
              </a:spcAft>
            </a:pPr>
            <a:r>
              <a:rPr lang="en-US" sz="1700" dirty="0">
                <a:solidFill>
                  <a:srgbClr val="EE7816">
                    <a:alpha val="99000"/>
                  </a:srgbClr>
                </a:solidFill>
              </a:rPr>
              <a:t>IM &amp; Presence </a:t>
            </a:r>
            <a:r>
              <a:rPr lang="en-US" sz="1700" dirty="0">
                <a:solidFill>
                  <a:schemeClr val="tx2"/>
                </a:solidFill>
              </a:rPr>
              <a:t>across firewalls</a:t>
            </a:r>
          </a:p>
          <a:p>
            <a:pPr algn="r" defTabSz="1218447" fontAlgn="base">
              <a:lnSpc>
                <a:spcPct val="150000"/>
              </a:lnSpc>
              <a:spcBef>
                <a:spcPct val="0"/>
              </a:spcBef>
              <a:spcAft>
                <a:spcPct val="0"/>
              </a:spcAft>
            </a:pPr>
            <a:r>
              <a:rPr lang="en-US" sz="1700" dirty="0">
                <a:solidFill>
                  <a:schemeClr val="tx2"/>
                </a:solidFill>
              </a:rPr>
              <a:t>GAL/Skill</a:t>
            </a:r>
            <a:r>
              <a:rPr lang="en-US" sz="1700" dirty="0">
                <a:solidFill>
                  <a:srgbClr val="595959">
                    <a:alpha val="99000"/>
                  </a:srgbClr>
                </a:solidFill>
              </a:rPr>
              <a:t> </a:t>
            </a:r>
            <a:r>
              <a:rPr lang="en-US" sz="1700" dirty="0">
                <a:solidFill>
                  <a:srgbClr val="EE7816">
                    <a:alpha val="99000"/>
                  </a:srgbClr>
                </a:solidFill>
              </a:rPr>
              <a:t>search </a:t>
            </a:r>
            <a:r>
              <a:rPr lang="en-US" sz="1700" dirty="0">
                <a:solidFill>
                  <a:schemeClr val="tx2"/>
                </a:solidFill>
              </a:rPr>
              <a:t>in SharePoint</a:t>
            </a:r>
          </a:p>
          <a:p>
            <a:pPr algn="r" defTabSz="1218447" fontAlgn="base">
              <a:lnSpc>
                <a:spcPct val="150000"/>
              </a:lnSpc>
              <a:spcBef>
                <a:spcPct val="0"/>
              </a:spcBef>
              <a:spcAft>
                <a:spcPct val="0"/>
              </a:spcAft>
            </a:pPr>
            <a:r>
              <a:rPr lang="en-US" sz="1700" dirty="0">
                <a:solidFill>
                  <a:schemeClr val="tx2"/>
                </a:solidFill>
              </a:rPr>
              <a:t>Online meeting with </a:t>
            </a:r>
            <a:r>
              <a:rPr lang="en-US" sz="1700" dirty="0">
                <a:solidFill>
                  <a:srgbClr val="EE7816">
                    <a:alpha val="99000"/>
                  </a:srgbClr>
                </a:solidFill>
              </a:rPr>
              <a:t>desktop sharing</a:t>
            </a:r>
          </a:p>
          <a:p>
            <a:pPr algn="r" defTabSz="1218447" fontAlgn="base">
              <a:lnSpc>
                <a:spcPct val="150000"/>
              </a:lnSpc>
              <a:spcBef>
                <a:spcPct val="0"/>
              </a:spcBef>
              <a:spcAft>
                <a:spcPct val="0"/>
              </a:spcAft>
            </a:pPr>
            <a:r>
              <a:rPr lang="en-US" sz="1700" dirty="0">
                <a:solidFill>
                  <a:srgbClr val="EE7816">
                    <a:alpha val="99000"/>
                  </a:srgbClr>
                </a:solidFill>
              </a:rPr>
              <a:t>Windows Live </a:t>
            </a:r>
            <a:r>
              <a:rPr lang="en-US" sz="1700" dirty="0">
                <a:solidFill>
                  <a:schemeClr val="tx2"/>
                </a:solidFill>
              </a:rPr>
              <a:t>federation</a:t>
            </a:r>
          </a:p>
        </p:txBody>
      </p:sp>
      <p:pic>
        <p:nvPicPr>
          <p:cNvPr id="11" name="Picture 10"/>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6623386" y="1628800"/>
            <a:ext cx="2545233" cy="891063"/>
          </a:xfrm>
          <a:prstGeom prst="rect">
            <a:avLst/>
          </a:prstGeom>
        </p:spPr>
      </p:pic>
      <p:sp>
        <p:nvSpPr>
          <p:cNvPr id="12" name="Rectangle 11"/>
          <p:cNvSpPr/>
          <p:nvPr/>
        </p:nvSpPr>
        <p:spPr>
          <a:xfrm>
            <a:off x="115210" y="5166794"/>
            <a:ext cx="5207137" cy="1646582"/>
          </a:xfrm>
          <a:prstGeom prst="rect">
            <a:avLst/>
          </a:prstGeom>
        </p:spPr>
        <p:txBody>
          <a:bodyPr wrap="square" lIns="76179" tIns="38089" rIns="76179" bIns="38089">
            <a:spAutoFit/>
          </a:bodyPr>
          <a:lstStyle/>
          <a:p>
            <a:pPr defTabSz="1218447" fontAlgn="base">
              <a:lnSpc>
                <a:spcPct val="150000"/>
              </a:lnSpc>
              <a:spcBef>
                <a:spcPct val="0"/>
              </a:spcBef>
              <a:spcAft>
                <a:spcPct val="0"/>
              </a:spcAft>
            </a:pPr>
            <a:r>
              <a:rPr lang="en-US" sz="1700" dirty="0">
                <a:solidFill>
                  <a:srgbClr val="EE7816">
                    <a:alpha val="99000"/>
                  </a:srgbClr>
                </a:solidFill>
              </a:rPr>
              <a:t>My Sites </a:t>
            </a:r>
            <a:r>
              <a:rPr lang="en-US" sz="1700" dirty="0">
                <a:solidFill>
                  <a:schemeClr val="tx2"/>
                </a:solidFill>
              </a:rPr>
              <a:t>to manage and share documents</a:t>
            </a:r>
          </a:p>
          <a:p>
            <a:pPr defTabSz="1218447" fontAlgn="base">
              <a:lnSpc>
                <a:spcPct val="150000"/>
              </a:lnSpc>
              <a:spcBef>
                <a:spcPct val="0"/>
              </a:spcBef>
              <a:spcAft>
                <a:spcPct val="0"/>
              </a:spcAft>
            </a:pPr>
            <a:r>
              <a:rPr lang="en-US" sz="1700" dirty="0">
                <a:solidFill>
                  <a:schemeClr val="tx2"/>
                </a:solidFill>
              </a:rPr>
              <a:t>Access documents </a:t>
            </a:r>
            <a:r>
              <a:rPr lang="en-US" sz="1700" dirty="0">
                <a:solidFill>
                  <a:srgbClr val="EE7816">
                    <a:alpha val="99000"/>
                  </a:srgbClr>
                </a:solidFill>
              </a:rPr>
              <a:t>offline</a:t>
            </a:r>
          </a:p>
          <a:p>
            <a:pPr defTabSz="1218447" fontAlgn="base">
              <a:lnSpc>
                <a:spcPct val="150000"/>
              </a:lnSpc>
              <a:spcBef>
                <a:spcPct val="0"/>
              </a:spcBef>
              <a:spcAft>
                <a:spcPct val="0"/>
              </a:spcAft>
            </a:pPr>
            <a:r>
              <a:rPr lang="en-US" sz="1700" dirty="0">
                <a:solidFill>
                  <a:srgbClr val="EE7816">
                    <a:alpha val="99000"/>
                  </a:srgbClr>
                </a:solidFill>
              </a:rPr>
              <a:t>Document-level </a:t>
            </a:r>
            <a:r>
              <a:rPr lang="en-US" sz="1700" dirty="0">
                <a:solidFill>
                  <a:schemeClr val="tx2"/>
                </a:solidFill>
              </a:rPr>
              <a:t>permissions</a:t>
            </a:r>
          </a:p>
          <a:p>
            <a:pPr defTabSz="1218447" fontAlgn="base">
              <a:lnSpc>
                <a:spcPct val="150000"/>
              </a:lnSpc>
              <a:spcBef>
                <a:spcPct val="0"/>
              </a:spcBef>
              <a:spcAft>
                <a:spcPct val="0"/>
              </a:spcAft>
            </a:pPr>
            <a:r>
              <a:rPr lang="en-US" sz="1700" dirty="0">
                <a:solidFill>
                  <a:schemeClr val="tx2"/>
                </a:solidFill>
              </a:rPr>
              <a:t>Share documents securely with </a:t>
            </a:r>
            <a:r>
              <a:rPr lang="en-US" sz="1700" dirty="0">
                <a:solidFill>
                  <a:srgbClr val="EE7816">
                    <a:alpha val="99000"/>
                  </a:srgbClr>
                </a:solidFill>
              </a:rPr>
              <a:t>Extranet Sites</a:t>
            </a:r>
          </a:p>
        </p:txBody>
      </p:sp>
      <p:sp>
        <p:nvSpPr>
          <p:cNvPr id="13" name="Rectangle 12"/>
          <p:cNvSpPr/>
          <p:nvPr/>
        </p:nvSpPr>
        <p:spPr>
          <a:xfrm>
            <a:off x="3903071" y="5166794"/>
            <a:ext cx="5207137" cy="1646582"/>
          </a:xfrm>
          <a:prstGeom prst="rect">
            <a:avLst/>
          </a:prstGeom>
        </p:spPr>
        <p:txBody>
          <a:bodyPr wrap="square" lIns="76179" tIns="38089" rIns="76179" bIns="38089">
            <a:spAutoFit/>
          </a:bodyPr>
          <a:lstStyle/>
          <a:p>
            <a:pPr algn="r" defTabSz="1218447" fontAlgn="base">
              <a:lnSpc>
                <a:spcPct val="150000"/>
              </a:lnSpc>
              <a:spcBef>
                <a:spcPct val="0"/>
              </a:spcBef>
              <a:spcAft>
                <a:spcPct val="0"/>
              </a:spcAft>
            </a:pPr>
            <a:r>
              <a:rPr lang="en-US" sz="1700" dirty="0">
                <a:solidFill>
                  <a:schemeClr val="tx2"/>
                </a:solidFill>
              </a:rPr>
              <a:t>25Gb mailbox with </a:t>
            </a:r>
            <a:r>
              <a:rPr lang="en-US" sz="1700" dirty="0">
                <a:solidFill>
                  <a:srgbClr val="EE7816">
                    <a:alpha val="99000"/>
                  </a:srgbClr>
                </a:solidFill>
              </a:rPr>
              <a:t>voicemail </a:t>
            </a:r>
            <a:r>
              <a:rPr lang="en-US" sz="1700" dirty="0">
                <a:solidFill>
                  <a:schemeClr val="tx2"/>
                </a:solidFill>
              </a:rPr>
              <a:t>&amp; unified messaging</a:t>
            </a:r>
          </a:p>
          <a:p>
            <a:pPr algn="r" defTabSz="1218447" fontAlgn="base">
              <a:lnSpc>
                <a:spcPct val="150000"/>
              </a:lnSpc>
              <a:spcBef>
                <a:spcPct val="0"/>
              </a:spcBef>
              <a:spcAft>
                <a:spcPct val="0"/>
              </a:spcAft>
            </a:pPr>
            <a:r>
              <a:rPr lang="en-US" sz="1700" dirty="0">
                <a:solidFill>
                  <a:schemeClr val="tx2"/>
                </a:solidFill>
              </a:rPr>
              <a:t>Integrated</a:t>
            </a:r>
            <a:r>
              <a:rPr lang="en-US" sz="1700" dirty="0">
                <a:solidFill>
                  <a:schemeClr val="tx1">
                    <a:alpha val="99000"/>
                  </a:schemeClr>
                </a:solidFill>
              </a:rPr>
              <a:t> </a:t>
            </a:r>
            <a:r>
              <a:rPr lang="en-US" sz="1700" dirty="0">
                <a:solidFill>
                  <a:srgbClr val="EE7816">
                    <a:alpha val="99000"/>
                  </a:srgbClr>
                </a:solidFill>
              </a:rPr>
              <a:t>personal </a:t>
            </a:r>
            <a:r>
              <a:rPr lang="en-US" sz="1700" dirty="0">
                <a:solidFill>
                  <a:schemeClr val="tx2"/>
                </a:solidFill>
              </a:rPr>
              <a:t>archiving</a:t>
            </a:r>
          </a:p>
          <a:p>
            <a:pPr algn="r" defTabSz="1218447" fontAlgn="base">
              <a:lnSpc>
                <a:spcPct val="150000"/>
              </a:lnSpc>
              <a:spcBef>
                <a:spcPct val="0"/>
              </a:spcBef>
              <a:spcAft>
                <a:spcPct val="0"/>
              </a:spcAft>
            </a:pPr>
            <a:r>
              <a:rPr lang="en-US" sz="1700" dirty="0">
                <a:solidFill>
                  <a:srgbClr val="EE7816">
                    <a:alpha val="99000"/>
                  </a:srgbClr>
                </a:solidFill>
              </a:rPr>
              <a:t>Retention </a:t>
            </a:r>
            <a:r>
              <a:rPr lang="en-US" sz="1700" dirty="0">
                <a:solidFill>
                  <a:schemeClr val="tx2"/>
                </a:solidFill>
              </a:rPr>
              <a:t>policies and legal </a:t>
            </a:r>
            <a:r>
              <a:rPr lang="en-US" sz="1700" dirty="0">
                <a:solidFill>
                  <a:srgbClr val="EE7816">
                    <a:alpha val="99000"/>
                  </a:srgbClr>
                </a:solidFill>
              </a:rPr>
              <a:t>hold</a:t>
            </a:r>
          </a:p>
          <a:p>
            <a:pPr algn="r" defTabSz="1218447" fontAlgn="base">
              <a:lnSpc>
                <a:spcPct val="150000"/>
              </a:lnSpc>
              <a:spcBef>
                <a:spcPct val="0"/>
              </a:spcBef>
              <a:spcAft>
                <a:spcPct val="0"/>
              </a:spcAft>
            </a:pPr>
            <a:r>
              <a:rPr lang="en-US" sz="1700" dirty="0">
                <a:solidFill>
                  <a:schemeClr val="tx2"/>
                </a:solidFill>
              </a:rPr>
              <a:t>Free/busy</a:t>
            </a:r>
            <a:r>
              <a:rPr lang="en-US" sz="1700" dirty="0">
                <a:solidFill>
                  <a:schemeClr val="tx1">
                    <a:alpha val="99000"/>
                  </a:schemeClr>
                </a:solidFill>
              </a:rPr>
              <a:t> </a:t>
            </a:r>
            <a:r>
              <a:rPr lang="en-US" sz="1700" dirty="0">
                <a:solidFill>
                  <a:srgbClr val="EE7816">
                    <a:alpha val="99000"/>
                  </a:srgbClr>
                </a:solidFill>
              </a:rPr>
              <a:t>coexistence</a:t>
            </a:r>
          </a:p>
        </p:txBody>
      </p:sp>
      <p:pic>
        <p:nvPicPr>
          <p:cNvPr id="14" name="Picture 13"/>
          <p:cNvPicPr>
            <a:picLocks noChangeAspect="1" noChangeArrowheads="1"/>
          </p:cNvPicPr>
          <p:nvPr/>
        </p:nvPicPr>
        <p:blipFill>
          <a:blip r:embed="rId4" cstate="screen">
            <a:extLst>
              <a:ext uri="{28A0092B-C50C-407E-A947-70E740481C1C}">
                <a14:useLocalDpi xmlns:a14="http://schemas.microsoft.com/office/drawing/2010/main" val="0"/>
              </a:ext>
            </a:extLst>
          </a:blip>
          <a:stretch>
            <a:fillRect/>
          </a:stretch>
        </p:blipFill>
        <p:spPr bwMode="auto">
          <a:xfrm>
            <a:off x="173711" y="4536384"/>
            <a:ext cx="3244402" cy="562372"/>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15" name="Picture 14"/>
          <p:cNvPicPr>
            <a:picLocks noChangeAspect="1" noChangeArrowheads="1"/>
          </p:cNvPicPr>
          <p:nvPr/>
        </p:nvPicPr>
        <p:blipFill>
          <a:blip r:embed="rId5" cstate="screen">
            <a:extLst>
              <a:ext uri="{28A0092B-C50C-407E-A947-70E740481C1C}">
                <a14:useLocalDpi xmlns:a14="http://schemas.microsoft.com/office/drawing/2010/main" val="0"/>
              </a:ext>
            </a:extLst>
          </a:blip>
          <a:stretch>
            <a:fillRect/>
          </a:stretch>
        </p:blipFill>
        <p:spPr bwMode="auto">
          <a:xfrm>
            <a:off x="5938482" y="4610815"/>
            <a:ext cx="3063871" cy="577850"/>
          </a:xfrm>
          <a:prstGeom prst="rect">
            <a:avLst/>
          </a:prstGeom>
          <a:noFill/>
          <a:ln w="9525">
            <a:noFill/>
            <a:miter lim="800000"/>
            <a:headEnd/>
            <a:tailEnd/>
          </a:ln>
        </p:spPr>
      </p:pic>
    </p:spTree>
    <p:extLst>
      <p:ext uri="{BB962C8B-B14F-4D97-AF65-F5344CB8AC3E}">
        <p14:creationId xmlns:p14="http://schemas.microsoft.com/office/powerpoint/2010/main" val="134592188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normAutofit fontScale="90000"/>
          </a:bodyPr>
          <a:lstStyle/>
          <a:p>
            <a:r>
              <a:rPr lang="en-US" dirty="0"/>
              <a:t>Office Professional Plus (Office 365) vs. Volume License</a:t>
            </a:r>
          </a:p>
        </p:txBody>
      </p:sp>
      <p:graphicFrame>
        <p:nvGraphicFramePr>
          <p:cNvPr id="5" name="Content Placeholder 3"/>
          <p:cNvGraphicFramePr>
            <a:graphicFrameLocks noGrp="1"/>
          </p:cNvGraphicFramePr>
          <p:nvPr>
            <p:ph idx="1"/>
            <p:extLst>
              <p:ext uri="{D42A27DB-BD31-4B8C-83A1-F6EECF244321}">
                <p14:modId xmlns:p14="http://schemas.microsoft.com/office/powerpoint/2010/main" val="3414562462"/>
              </p:ext>
            </p:extLst>
          </p:nvPr>
        </p:nvGraphicFramePr>
        <p:xfrm>
          <a:off x="107504" y="1844824"/>
          <a:ext cx="8856984" cy="4345983"/>
        </p:xfrm>
        <a:graphic>
          <a:graphicData uri="http://schemas.openxmlformats.org/drawingml/2006/table">
            <a:tbl>
              <a:tblPr firstRow="1" firstCol="1">
                <a:tableStyleId>{BC89EF96-8CEA-46FF-86C4-4CE0E7609802}</a:tableStyleId>
              </a:tblPr>
              <a:tblGrid>
                <a:gridCol w="2435328"/>
                <a:gridCol w="3210828"/>
                <a:gridCol w="3210828"/>
              </a:tblGrid>
              <a:tr h="327760">
                <a:tc>
                  <a:txBody>
                    <a:bodyPr/>
                    <a:lstStyle/>
                    <a:p>
                      <a:endParaRPr lang="en-US" sz="1800" dirty="0">
                        <a:solidFill>
                          <a:schemeClr val="bg1"/>
                        </a:solidFill>
                      </a:endParaRPr>
                    </a:p>
                  </a:txBody>
                  <a:tcPr marL="121888" marR="121888" anchor="ctr">
                    <a:lnL w="12700" cap="flat" cmpd="sng" algn="ctr">
                      <a:noFill/>
                      <a:prstDash val="solid"/>
                      <a:round/>
                      <a:headEnd type="none" w="med" len="med"/>
                      <a:tailEnd type="none" w="med" len="med"/>
                    </a:lnL>
                    <a:lnT w="12700" cap="flat" cmpd="sng" algn="ctr">
                      <a:noFill/>
                      <a:prstDash val="solid"/>
                      <a:round/>
                      <a:headEnd type="none" w="med" len="med"/>
                      <a:tailEnd type="none" w="med" len="med"/>
                    </a:lnT>
                  </a:tcPr>
                </a:tc>
                <a:tc>
                  <a:txBody>
                    <a:bodyPr/>
                    <a:lstStyle/>
                    <a:p>
                      <a:pPr algn="l"/>
                      <a:r>
                        <a:rPr lang="en-US" sz="1800" dirty="0" smtClean="0"/>
                        <a:t>Office</a:t>
                      </a:r>
                      <a:r>
                        <a:rPr lang="en-US" sz="1800" baseline="0" dirty="0" smtClean="0"/>
                        <a:t> Professional Plus</a:t>
                      </a:r>
                      <a:endParaRPr lang="en-US" sz="1800" baseline="0" dirty="0" smtClean="0">
                        <a:solidFill>
                          <a:schemeClr val="bg1"/>
                        </a:solidFill>
                      </a:endParaRPr>
                    </a:p>
                  </a:txBody>
                  <a:tcPr marL="121888" marR="121888" anchor="ctr"/>
                </a:tc>
                <a:tc>
                  <a:txBody>
                    <a:bodyPr/>
                    <a:lstStyle/>
                    <a:p>
                      <a:pPr algn="l"/>
                      <a:r>
                        <a:rPr lang="en-US" sz="1800" baseline="0" dirty="0" smtClean="0"/>
                        <a:t>Office Volume License</a:t>
                      </a:r>
                      <a:endParaRPr lang="en-US" sz="1800" baseline="0" dirty="0" smtClean="0">
                        <a:solidFill>
                          <a:schemeClr val="bg1"/>
                        </a:solidFill>
                      </a:endParaRPr>
                    </a:p>
                  </a:txBody>
                  <a:tcPr marL="121888" marR="121888" anchor="ctr"/>
                </a:tc>
              </a:tr>
              <a:tr h="300447">
                <a:tc>
                  <a:txBody>
                    <a:bodyPr/>
                    <a:lstStyle/>
                    <a:p>
                      <a:r>
                        <a:rPr lang="en-US" sz="1400" smtClean="0"/>
                        <a:t>Download location</a:t>
                      </a:r>
                      <a:endParaRPr lang="en-US" sz="1400" dirty="0">
                        <a:solidFill>
                          <a:schemeClr val="bg1"/>
                        </a:solidFill>
                      </a:endParaRPr>
                    </a:p>
                  </a:txBody>
                  <a:tcPr marL="121888" marR="121888"/>
                </a:tc>
                <a:tc>
                  <a:txBody>
                    <a:bodyPr/>
                    <a:lstStyle/>
                    <a:p>
                      <a:pPr marL="119063" indent="-119063">
                        <a:buFont typeface="Arial" pitchFamily="34" charset="0"/>
                        <a:buChar char="•"/>
                      </a:pPr>
                      <a:r>
                        <a:rPr lang="en-US" sz="1400" dirty="0" smtClean="0"/>
                        <a:t>Office 365 Portal </a:t>
                      </a:r>
                      <a:endParaRPr lang="en-US" sz="1400" dirty="0" smtClean="0">
                        <a:solidFill>
                          <a:schemeClr val="bg1"/>
                        </a:solidFill>
                      </a:endParaRPr>
                    </a:p>
                  </a:txBody>
                  <a:tcPr marL="121888" marR="121888"/>
                </a:tc>
                <a:tc>
                  <a:txBody>
                    <a:bodyPr/>
                    <a:lstStyle/>
                    <a:p>
                      <a:pPr marL="119063" indent="-119063">
                        <a:buFont typeface="Arial" pitchFamily="34" charset="0"/>
                        <a:buChar char="•"/>
                      </a:pPr>
                      <a:r>
                        <a:rPr lang="en-US" sz="1400" dirty="0" smtClean="0"/>
                        <a:t>VL</a:t>
                      </a:r>
                      <a:r>
                        <a:rPr lang="en-US" sz="1400" baseline="0" dirty="0" smtClean="0"/>
                        <a:t> Software Center</a:t>
                      </a:r>
                      <a:endParaRPr lang="en-US" sz="1400" dirty="0">
                        <a:solidFill>
                          <a:schemeClr val="bg1"/>
                        </a:solidFill>
                      </a:endParaRPr>
                    </a:p>
                  </a:txBody>
                  <a:tcPr marL="121888" marR="121888"/>
                </a:tc>
              </a:tr>
              <a:tr h="518954">
                <a:tc>
                  <a:txBody>
                    <a:bodyPr/>
                    <a:lstStyle/>
                    <a:p>
                      <a:r>
                        <a:rPr lang="en-US" sz="1400" dirty="0" smtClean="0"/>
                        <a:t>Software</a:t>
                      </a:r>
                      <a:endParaRPr lang="en-US" sz="1400" dirty="0">
                        <a:solidFill>
                          <a:schemeClr val="bg1"/>
                        </a:solidFill>
                      </a:endParaRPr>
                    </a:p>
                  </a:txBody>
                  <a:tcPr marL="121888" marR="121888"/>
                </a:tc>
                <a:tc>
                  <a:txBody>
                    <a:bodyPr/>
                    <a:lstStyle/>
                    <a:p>
                      <a:pPr marL="119063" indent="-119063">
                        <a:buFont typeface="Arial" pitchFamily="34" charset="0"/>
                        <a:buChar char="•"/>
                      </a:pPr>
                      <a:r>
                        <a:rPr lang="en-US" sz="1400" dirty="0" smtClean="0"/>
                        <a:t>Office Professional Plus </a:t>
                      </a:r>
                    </a:p>
                  </a:txBody>
                  <a:tcPr marL="121888" marR="121888"/>
                </a:tc>
                <a:tc>
                  <a:txBody>
                    <a:bodyPr/>
                    <a:lstStyle/>
                    <a:p>
                      <a:pPr marL="119063" indent="-119063">
                        <a:buFont typeface="Arial" pitchFamily="34" charset="0"/>
                        <a:buChar char="•"/>
                      </a:pPr>
                      <a:r>
                        <a:rPr lang="en-US" sz="1400" dirty="0" smtClean="0"/>
                        <a:t>Office Standard 2010</a:t>
                      </a:r>
                    </a:p>
                    <a:p>
                      <a:pPr marL="119063" indent="-119063">
                        <a:buFont typeface="Arial" pitchFamily="34" charset="0"/>
                        <a:buChar char="•"/>
                      </a:pPr>
                      <a:r>
                        <a:rPr lang="en-US" sz="1400" dirty="0" smtClean="0"/>
                        <a:t>Office Professional </a:t>
                      </a:r>
                      <a:r>
                        <a:rPr lang="en-US" sz="1400" baseline="0" dirty="0" smtClean="0"/>
                        <a:t>Plus 2010</a:t>
                      </a:r>
                      <a:endParaRPr lang="en-US" sz="1400" dirty="0" smtClean="0"/>
                    </a:p>
                  </a:txBody>
                  <a:tcPr marL="121888" marR="121888"/>
                </a:tc>
              </a:tr>
              <a:tr h="955968">
                <a:tc>
                  <a:txBody>
                    <a:bodyPr/>
                    <a:lstStyle/>
                    <a:p>
                      <a:r>
                        <a:rPr lang="en-US" sz="1400" dirty="0" smtClean="0"/>
                        <a:t>Product Key / </a:t>
                      </a:r>
                      <a:br>
                        <a:rPr lang="en-US" sz="1400" dirty="0" smtClean="0"/>
                      </a:br>
                      <a:r>
                        <a:rPr lang="en-US" sz="1400" dirty="0" smtClean="0"/>
                        <a:t>Activation</a:t>
                      </a:r>
                      <a:endParaRPr lang="en-US" sz="1400" dirty="0">
                        <a:solidFill>
                          <a:schemeClr val="bg1"/>
                        </a:solidFill>
                      </a:endParaRPr>
                    </a:p>
                  </a:txBody>
                  <a:tcPr marL="121888" marR="121888"/>
                </a:tc>
                <a:tc>
                  <a:txBody>
                    <a:bodyPr/>
                    <a:lstStyle/>
                    <a:p>
                      <a:pPr marL="119063" indent="-119063">
                        <a:buFont typeface="Arial" pitchFamily="34" charset="0"/>
                        <a:buChar char="•"/>
                      </a:pPr>
                      <a:r>
                        <a:rPr lang="en-US" sz="1400" dirty="0" smtClean="0"/>
                        <a:t>Subscription</a:t>
                      </a:r>
                      <a:r>
                        <a:rPr lang="en-US" sz="1400" baseline="0" dirty="0" smtClean="0"/>
                        <a:t> based activation</a:t>
                      </a:r>
                    </a:p>
                    <a:p>
                      <a:pPr marL="119063" indent="-119063">
                        <a:buFont typeface="Arial" pitchFamily="34" charset="0"/>
                        <a:buChar char="•"/>
                      </a:pPr>
                      <a:r>
                        <a:rPr lang="en-US" sz="1400" dirty="0" smtClean="0"/>
                        <a:t>Term – 30 days (monthly)</a:t>
                      </a:r>
                      <a:endParaRPr lang="en-US" sz="1400" baseline="0" dirty="0" smtClean="0"/>
                    </a:p>
                    <a:p>
                      <a:pPr marL="119063" indent="-119063">
                        <a:buFont typeface="Arial" pitchFamily="34" charset="0"/>
                        <a:buChar char="•"/>
                      </a:pPr>
                      <a:r>
                        <a:rPr lang="en-US" sz="1400" baseline="0" dirty="0" smtClean="0"/>
                        <a:t>No keys to manage – only users</a:t>
                      </a:r>
                      <a:endParaRPr lang="en-US" sz="1400" dirty="0">
                        <a:solidFill>
                          <a:schemeClr val="bg1"/>
                        </a:solidFill>
                      </a:endParaRPr>
                    </a:p>
                  </a:txBody>
                  <a:tcPr marL="121888" marR="121888"/>
                </a:tc>
                <a:tc>
                  <a:txBody>
                    <a:bodyPr/>
                    <a:lstStyle/>
                    <a:p>
                      <a:pPr marL="119063" indent="-119063">
                        <a:buFont typeface="Arial" pitchFamily="34" charset="0"/>
                        <a:buChar char="•"/>
                      </a:pPr>
                      <a:r>
                        <a:rPr lang="en-US" sz="1400" dirty="0" smtClean="0"/>
                        <a:t>Volume</a:t>
                      </a:r>
                      <a:r>
                        <a:rPr lang="en-US" sz="1400" baseline="0" dirty="0" smtClean="0"/>
                        <a:t> License technologies</a:t>
                      </a:r>
                    </a:p>
                    <a:p>
                      <a:pPr marL="119063" indent="-119063">
                        <a:buFont typeface="Arial" pitchFamily="34" charset="0"/>
                        <a:buChar char="•"/>
                      </a:pPr>
                      <a:r>
                        <a:rPr lang="en-US" sz="1400" baseline="0" dirty="0" smtClean="0"/>
                        <a:t>MAK perpetual activation,</a:t>
                      </a:r>
                      <a:br>
                        <a:rPr lang="en-US" sz="1400" baseline="0" dirty="0" smtClean="0"/>
                      </a:br>
                      <a:r>
                        <a:rPr lang="en-US" sz="1400" baseline="0" dirty="0" smtClean="0"/>
                        <a:t>KMS 180 days</a:t>
                      </a:r>
                    </a:p>
                    <a:p>
                      <a:pPr marL="119063" indent="-119063">
                        <a:buFont typeface="Arial" pitchFamily="34" charset="0"/>
                        <a:buChar char="•"/>
                      </a:pPr>
                      <a:r>
                        <a:rPr lang="en-US" sz="1400" baseline="0" dirty="0" smtClean="0"/>
                        <a:t>Manage KMS and /or MAK keys</a:t>
                      </a:r>
                      <a:endParaRPr lang="en-US" sz="1400" dirty="0">
                        <a:solidFill>
                          <a:schemeClr val="bg1"/>
                        </a:solidFill>
                      </a:endParaRPr>
                    </a:p>
                  </a:txBody>
                  <a:tcPr marL="121888" marR="121888"/>
                </a:tc>
              </a:tr>
              <a:tr h="737461">
                <a:tc>
                  <a:txBody>
                    <a:bodyPr/>
                    <a:lstStyle/>
                    <a:p>
                      <a:r>
                        <a:rPr lang="en-US" sz="1400" dirty="0" smtClean="0"/>
                        <a:t>When Reduced Functionality Mode  (RFM) starts</a:t>
                      </a:r>
                      <a:endParaRPr lang="en-US" sz="1400" dirty="0">
                        <a:solidFill>
                          <a:schemeClr val="bg1"/>
                        </a:solidFill>
                      </a:endParaRPr>
                    </a:p>
                  </a:txBody>
                  <a:tcPr marL="121888" marR="121888"/>
                </a:tc>
                <a:tc>
                  <a:txBody>
                    <a:bodyPr/>
                    <a:lstStyle/>
                    <a:p>
                      <a:pPr marL="119063" indent="-119063">
                        <a:buFont typeface="Arial" pitchFamily="34" charset="0"/>
                        <a:buChar char="•"/>
                      </a:pPr>
                      <a:r>
                        <a:rPr lang="en-US" sz="1400" dirty="0" smtClean="0"/>
                        <a:t>In 60</a:t>
                      </a:r>
                      <a:r>
                        <a:rPr lang="en-US" sz="1400" baseline="0" dirty="0" smtClean="0"/>
                        <a:t> days since last activation</a:t>
                      </a:r>
                    </a:p>
                    <a:p>
                      <a:pPr marL="119063" indent="-119063">
                        <a:buFont typeface="Arial" pitchFamily="34" charset="0"/>
                        <a:buChar char="•"/>
                      </a:pPr>
                      <a:r>
                        <a:rPr lang="en-US" sz="1400" baseline="0" dirty="0" smtClean="0"/>
                        <a:t>“hard” RFM</a:t>
                      </a:r>
                      <a:endParaRPr lang="en-US" sz="1400" dirty="0">
                        <a:solidFill>
                          <a:schemeClr val="bg1"/>
                        </a:solidFill>
                      </a:endParaRPr>
                    </a:p>
                  </a:txBody>
                  <a:tcPr marL="121888" marR="121888"/>
                </a:tc>
                <a:tc>
                  <a:txBody>
                    <a:bodyPr/>
                    <a:lstStyle/>
                    <a:p>
                      <a:pPr marL="119063" indent="-119063">
                        <a:buFont typeface="Arial" pitchFamily="34" charset="0"/>
                        <a:buChar char="•"/>
                      </a:pPr>
                      <a:r>
                        <a:rPr lang="en-US" sz="1400" dirty="0" smtClean="0"/>
                        <a:t>MAK:</a:t>
                      </a:r>
                      <a:r>
                        <a:rPr lang="en-US" sz="1400" baseline="0" dirty="0" smtClean="0"/>
                        <a:t> N/A</a:t>
                      </a:r>
                    </a:p>
                    <a:p>
                      <a:pPr marL="119063" indent="-119063">
                        <a:buFont typeface="Arial" pitchFamily="34" charset="0"/>
                        <a:buChar char="•"/>
                      </a:pPr>
                      <a:r>
                        <a:rPr lang="en-US" sz="1400" baseline="0" dirty="0" smtClean="0"/>
                        <a:t>KMS: within 180 days</a:t>
                      </a:r>
                    </a:p>
                    <a:p>
                      <a:pPr marL="119063" indent="-119063">
                        <a:buFont typeface="Arial" pitchFamily="34" charset="0"/>
                        <a:buChar char="•"/>
                      </a:pPr>
                      <a:r>
                        <a:rPr lang="en-US" sz="1400" baseline="0" dirty="0" smtClean="0"/>
                        <a:t>“Notification mode”</a:t>
                      </a:r>
                      <a:endParaRPr lang="en-US" sz="1400" dirty="0">
                        <a:solidFill>
                          <a:schemeClr val="bg1"/>
                        </a:solidFill>
                      </a:endParaRPr>
                    </a:p>
                  </a:txBody>
                  <a:tcPr marL="121888" marR="121888"/>
                </a:tc>
              </a:tr>
              <a:tr h="717454">
                <a:tc>
                  <a:txBody>
                    <a:bodyPr/>
                    <a:lstStyle/>
                    <a:p>
                      <a:r>
                        <a:rPr lang="en-US" sz="1400" dirty="0" smtClean="0"/>
                        <a:t>Deployment options</a:t>
                      </a:r>
                      <a:endParaRPr lang="en-US" sz="1400" dirty="0">
                        <a:solidFill>
                          <a:schemeClr val="bg1"/>
                        </a:solidFill>
                      </a:endParaRPr>
                    </a:p>
                  </a:txBody>
                  <a:tcPr marL="121888" marR="121888"/>
                </a:tc>
                <a:tc>
                  <a:txBody>
                    <a:bodyPr/>
                    <a:lstStyle/>
                    <a:p>
                      <a:pPr marL="119063" indent="-119063">
                        <a:buFont typeface="Arial" pitchFamily="34" charset="0"/>
                        <a:buChar char="•"/>
                      </a:pPr>
                      <a:r>
                        <a:rPr lang="en-US" sz="1400" dirty="0" smtClean="0"/>
                        <a:t>Office 365 Portal</a:t>
                      </a:r>
                    </a:p>
                    <a:p>
                      <a:pPr marL="119063" indent="-119063">
                        <a:buFont typeface="Arial" pitchFamily="34" charset="0"/>
                        <a:buChar char="•"/>
                      </a:pPr>
                      <a:r>
                        <a:rPr lang="en-US" sz="1400" dirty="0" smtClean="0"/>
                        <a:t>Unmanaged</a:t>
                      </a:r>
                      <a:r>
                        <a:rPr lang="en-US" sz="1400" baseline="0" dirty="0" smtClean="0"/>
                        <a:t> &amp; Managed options</a:t>
                      </a:r>
                      <a:endParaRPr lang="en-US" sz="1400" dirty="0">
                        <a:solidFill>
                          <a:schemeClr val="bg1"/>
                        </a:solidFill>
                      </a:endParaRPr>
                    </a:p>
                  </a:txBody>
                  <a:tcPr marL="121888" marR="121888"/>
                </a:tc>
                <a:tc>
                  <a:txBody>
                    <a:bodyPr/>
                    <a:lstStyle/>
                    <a:p>
                      <a:pPr marL="119063" indent="-119063">
                        <a:buFont typeface="Arial" pitchFamily="34" charset="0"/>
                        <a:buChar char="•"/>
                      </a:pPr>
                      <a:r>
                        <a:rPr lang="en-US" sz="1400" dirty="0" smtClean="0"/>
                        <a:t>Unmanaged</a:t>
                      </a:r>
                      <a:r>
                        <a:rPr lang="en-US" sz="1400" baseline="0" dirty="0" smtClean="0"/>
                        <a:t> &amp; Managed Options</a:t>
                      </a:r>
                      <a:endParaRPr lang="en-US" sz="1400" dirty="0" smtClean="0"/>
                    </a:p>
                    <a:p>
                      <a:pPr marL="119063" indent="-119063">
                        <a:buFont typeface="Arial" pitchFamily="34" charset="0"/>
                        <a:buChar char="•"/>
                      </a:pPr>
                      <a:r>
                        <a:rPr lang="en-US" sz="1400" dirty="0" smtClean="0"/>
                        <a:t>App-V</a:t>
                      </a:r>
                    </a:p>
                    <a:p>
                      <a:pPr marL="119063" indent="-119063">
                        <a:buFont typeface="Arial" pitchFamily="34" charset="0"/>
                        <a:buChar char="•"/>
                      </a:pPr>
                      <a:r>
                        <a:rPr lang="en-US" sz="1400" dirty="0" smtClean="0"/>
                        <a:t>Terminal</a:t>
                      </a:r>
                      <a:r>
                        <a:rPr lang="en-US" sz="1400" baseline="0" dirty="0" smtClean="0"/>
                        <a:t> Services</a:t>
                      </a:r>
                      <a:endParaRPr lang="en-US" sz="1400" dirty="0">
                        <a:solidFill>
                          <a:schemeClr val="bg1"/>
                        </a:solidFill>
                      </a:endParaRPr>
                    </a:p>
                  </a:txBody>
                  <a:tcPr marL="121888" marR="121888"/>
                </a:tc>
              </a:tr>
              <a:tr h="561998">
                <a:tc>
                  <a:txBody>
                    <a:bodyPr/>
                    <a:lstStyle/>
                    <a:p>
                      <a:r>
                        <a:rPr lang="en-US" sz="1400" dirty="0" smtClean="0"/>
                        <a:t># of copies allowed</a:t>
                      </a:r>
                      <a:endParaRPr lang="en-US" sz="1400" dirty="0">
                        <a:solidFill>
                          <a:schemeClr val="bg1"/>
                        </a:solidFill>
                      </a:endParaRPr>
                    </a:p>
                  </a:txBody>
                  <a:tcPr marL="121888" marR="121888"/>
                </a:tc>
                <a:tc>
                  <a:txBody>
                    <a:bodyPr/>
                    <a:lstStyle/>
                    <a:p>
                      <a:pPr marL="119063" indent="-119063">
                        <a:buFont typeface="Arial" pitchFamily="34" charset="0"/>
                        <a:buChar char="•"/>
                      </a:pPr>
                      <a:r>
                        <a:rPr lang="en-US" sz="1400" dirty="0" smtClean="0"/>
                        <a:t>5 active</a:t>
                      </a:r>
                      <a:r>
                        <a:rPr lang="en-US" sz="1400" baseline="0" dirty="0" smtClean="0"/>
                        <a:t> installs on different devices </a:t>
                      </a:r>
                      <a:br>
                        <a:rPr lang="en-US" sz="1400" baseline="0" dirty="0" smtClean="0"/>
                      </a:br>
                      <a:r>
                        <a:rPr lang="en-US" sz="1400" baseline="0" dirty="0" smtClean="0"/>
                        <a:t>per user</a:t>
                      </a:r>
                      <a:endParaRPr lang="en-US" sz="1400" dirty="0" smtClean="0"/>
                    </a:p>
                    <a:p>
                      <a:pPr marL="119063" indent="-119063">
                        <a:buFont typeface="Arial" pitchFamily="34" charset="0"/>
                        <a:buChar char="•"/>
                      </a:pPr>
                      <a:r>
                        <a:rPr lang="en-US" sz="1400" dirty="0" smtClean="0"/>
                        <a:t>No downgrade rights</a:t>
                      </a:r>
                      <a:endParaRPr lang="en-US" sz="1400" dirty="0">
                        <a:solidFill>
                          <a:schemeClr val="bg1"/>
                        </a:solidFill>
                      </a:endParaRPr>
                    </a:p>
                  </a:txBody>
                  <a:tcPr marL="121888" marR="121888"/>
                </a:tc>
                <a:tc>
                  <a:txBody>
                    <a:bodyPr/>
                    <a:lstStyle/>
                    <a:p>
                      <a:pPr marL="119063" indent="-119063">
                        <a:buFont typeface="Arial" pitchFamily="34" charset="0"/>
                        <a:buChar char="•"/>
                      </a:pPr>
                      <a:r>
                        <a:rPr lang="en-US" sz="1400" dirty="0" smtClean="0"/>
                        <a:t>Single device per</a:t>
                      </a:r>
                      <a:r>
                        <a:rPr lang="en-US" sz="1400" baseline="0" dirty="0" smtClean="0"/>
                        <a:t> license/</a:t>
                      </a:r>
                      <a:r>
                        <a:rPr lang="en-US" sz="1400" dirty="0" smtClean="0"/>
                        <a:t>activation</a:t>
                      </a:r>
                    </a:p>
                    <a:p>
                      <a:pPr marL="119063" indent="-119063">
                        <a:buFont typeface="Arial" pitchFamily="34" charset="0"/>
                        <a:buChar char="•"/>
                      </a:pPr>
                      <a:r>
                        <a:rPr lang="en-US" sz="1400" dirty="0" smtClean="0"/>
                        <a:t>Downgrade rights</a:t>
                      </a:r>
                      <a:endParaRPr lang="en-US" sz="1400" dirty="0">
                        <a:solidFill>
                          <a:schemeClr val="bg1"/>
                        </a:solidFill>
                      </a:endParaRPr>
                    </a:p>
                  </a:txBody>
                  <a:tcPr marL="121888" marR="121888"/>
                </a:tc>
              </a:tr>
            </a:tbl>
          </a:graphicData>
        </a:graphic>
      </p:graphicFrame>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spTree>
    <p:extLst>
      <p:ext uri="{BB962C8B-B14F-4D97-AF65-F5344CB8AC3E}">
        <p14:creationId xmlns:p14="http://schemas.microsoft.com/office/powerpoint/2010/main" val="160225637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Deployment Options:</a:t>
            </a:r>
            <a:br>
              <a:rPr lang="en-US" dirty="0"/>
            </a:br>
            <a:r>
              <a:rPr lang="en-US" dirty="0"/>
              <a:t>Office 2010 (volume editions)</a:t>
            </a:r>
          </a:p>
        </p:txBody>
      </p:sp>
      <p:pic>
        <p:nvPicPr>
          <p:cNvPr id="419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496" y="2322785"/>
            <a:ext cx="9042382" cy="3338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4436351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Deployment Options:</a:t>
            </a:r>
            <a:br>
              <a:rPr lang="en-US" dirty="0"/>
            </a:br>
            <a:r>
              <a:rPr lang="en-US" dirty="0"/>
              <a:t>Office </a:t>
            </a:r>
            <a:r>
              <a:rPr lang="en-US" dirty="0" smtClean="0"/>
              <a:t>Professional Plus (Office 365)</a:t>
            </a:r>
            <a:endParaRPr lang="en-US" dirty="0"/>
          </a:p>
        </p:txBody>
      </p:sp>
      <p:pic>
        <p:nvPicPr>
          <p:cNvPr id="419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496" y="1894440"/>
            <a:ext cx="9042382" cy="3338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4" name="Group 3"/>
          <p:cNvGrpSpPr/>
          <p:nvPr/>
        </p:nvGrpSpPr>
        <p:grpSpPr>
          <a:xfrm>
            <a:off x="-2847257" y="1848527"/>
            <a:ext cx="2908377" cy="3812721"/>
            <a:chOff x="-2895285" y="1709661"/>
            <a:chExt cx="2908377" cy="3812721"/>
          </a:xfrm>
        </p:grpSpPr>
        <p:pic>
          <p:nvPicPr>
            <p:cNvPr id="5"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8589"/>
            <a:stretch/>
          </p:blipFill>
          <p:spPr bwMode="auto">
            <a:xfrm>
              <a:off x="-2717137" y="2565802"/>
              <a:ext cx="2552080" cy="20902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2895285" y="1709661"/>
              <a:ext cx="2908377" cy="738664"/>
            </a:xfrm>
            <a:prstGeom prst="rect">
              <a:avLst/>
            </a:prstGeom>
            <a:noFill/>
          </p:spPr>
          <p:txBody>
            <a:bodyPr wrap="square" lIns="0" tIns="0" rIns="0" bIns="0" rtlCol="0">
              <a:spAutoFit/>
            </a:bodyPr>
            <a:lstStyle/>
            <a:p>
              <a:pPr algn="ctr"/>
              <a:r>
                <a:rPr lang="en-US" sz="2400" dirty="0"/>
                <a:t>Office 365</a:t>
              </a:r>
            </a:p>
            <a:p>
              <a:pPr algn="ctr"/>
              <a:r>
                <a:rPr lang="en-US" sz="2400" dirty="0"/>
                <a:t>Portal</a:t>
              </a:r>
            </a:p>
          </p:txBody>
        </p:sp>
        <p:sp>
          <p:nvSpPr>
            <p:cNvPr id="7" name="TextBox 6"/>
            <p:cNvSpPr txBox="1"/>
            <p:nvPr/>
          </p:nvSpPr>
          <p:spPr>
            <a:xfrm>
              <a:off x="-2704165" y="4783718"/>
              <a:ext cx="2257267" cy="738664"/>
            </a:xfrm>
            <a:prstGeom prst="rect">
              <a:avLst/>
            </a:prstGeom>
            <a:noFill/>
          </p:spPr>
          <p:txBody>
            <a:bodyPr wrap="square" lIns="0" tIns="0" rIns="0" bIns="0" rtlCol="0">
              <a:spAutoFit/>
            </a:bodyPr>
            <a:lstStyle/>
            <a:p>
              <a:pPr marL="168275" indent="-168275">
                <a:buFont typeface="Arial" pitchFamily="34" charset="0"/>
                <a:buChar char="•"/>
              </a:pPr>
              <a:r>
                <a:rPr lang="en-US" sz="1600" dirty="0"/>
                <a:t>Self Service</a:t>
              </a:r>
            </a:p>
            <a:p>
              <a:pPr marL="168275" indent="-168275">
                <a:buFont typeface="Arial" pitchFamily="34" charset="0"/>
                <a:buChar char="•"/>
              </a:pPr>
              <a:r>
                <a:rPr lang="en-US" sz="1600" dirty="0"/>
                <a:t>No IT setup</a:t>
              </a:r>
            </a:p>
            <a:p>
              <a:pPr marL="168275" indent="-168275">
                <a:buFont typeface="Arial" pitchFamily="34" charset="0"/>
                <a:buChar char="•"/>
              </a:pPr>
              <a:r>
                <a:rPr lang="en-US" sz="1600" dirty="0"/>
                <a:t>Limited Infrastructure</a:t>
              </a:r>
            </a:p>
          </p:txBody>
        </p:sp>
      </p:grpSp>
      <p:sp>
        <p:nvSpPr>
          <p:cNvPr id="3" name="TextBox 2"/>
          <p:cNvSpPr txBox="1"/>
          <p:nvPr/>
        </p:nvSpPr>
        <p:spPr>
          <a:xfrm>
            <a:off x="80120" y="5720261"/>
            <a:ext cx="8997758" cy="830997"/>
          </a:xfrm>
          <a:prstGeom prst="rect">
            <a:avLst/>
          </a:prstGeom>
          <a:noFill/>
        </p:spPr>
        <p:txBody>
          <a:bodyPr wrap="square" rtlCol="0">
            <a:spAutoFit/>
          </a:bodyPr>
          <a:lstStyle/>
          <a:p>
            <a:pPr algn="ctr"/>
            <a:r>
              <a:rPr lang="en-US" sz="2400" dirty="0" smtClean="0"/>
              <a:t>Application Virtualization and Remote Desktop Services  are not supported with Office Professional Plus (Office 365)</a:t>
            </a:r>
            <a:endParaRPr lang="en-US" sz="2400" dirty="0"/>
          </a:p>
        </p:txBody>
      </p:sp>
    </p:spTree>
    <p:extLst>
      <p:ext uri="{BB962C8B-B14F-4D97-AF65-F5344CB8AC3E}">
        <p14:creationId xmlns:p14="http://schemas.microsoft.com/office/powerpoint/2010/main" val="26888542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path" presetSubtype="0" accel="50000" decel="50000" fill="hold" nodeType="clickEffect">
                                  <p:stCondLst>
                                    <p:cond delay="0"/>
                                  </p:stCondLst>
                                  <p:childTnLst>
                                    <p:animMotion origin="layout" path="M -3.88889E-6 -4.44444E-6 L 0.50174 0.00209 " pathEditMode="relative" rAng="0" ptsTypes="AA">
                                      <p:cBhvr>
                                        <p:cTn id="6" dur="2000" fill="hold"/>
                                        <p:tgtEl>
                                          <p:spTgt spid="41986"/>
                                        </p:tgtEl>
                                        <p:attrNameLst>
                                          <p:attrName>ppt_x</p:attrName>
                                          <p:attrName>ppt_y</p:attrName>
                                        </p:attrNameLst>
                                      </p:cBhvr>
                                      <p:rCtr x="25087" y="93"/>
                                    </p:animMotion>
                                  </p:childTnLst>
                                </p:cTn>
                              </p:par>
                            </p:childTnLst>
                          </p:cTn>
                        </p:par>
                      </p:childTnLst>
                    </p:cTn>
                  </p:par>
                  <p:par>
                    <p:cTn id="7" fill="hold">
                      <p:stCondLst>
                        <p:cond delay="indefinite"/>
                      </p:stCondLst>
                      <p:childTnLst>
                        <p:par>
                          <p:cTn id="8" fill="hold">
                            <p:stCondLst>
                              <p:cond delay="0"/>
                            </p:stCondLst>
                            <p:childTnLst>
                              <p:par>
                                <p:cTn id="9" presetID="63" presetClass="path" presetSubtype="0" accel="50000" decel="50000" fill="hold" nodeType="clickEffect">
                                  <p:stCondLst>
                                    <p:cond delay="0"/>
                                  </p:stCondLst>
                                  <p:childTnLst>
                                    <p:animMotion origin="layout" path="M -3.05556E-6 -3.7037E-6 L 0.40035 -0.00486 " pathEditMode="relative" rAng="0" ptsTypes="AA">
                                      <p:cBhvr>
                                        <p:cTn id="10" dur="2000" fill="hold"/>
                                        <p:tgtEl>
                                          <p:spTgt spid="4"/>
                                        </p:tgtEl>
                                        <p:attrNameLst>
                                          <p:attrName>ppt_x</p:attrName>
                                          <p:attrName>ppt_y</p:attrName>
                                        </p:attrNameLst>
                                      </p:cBhvr>
                                      <p:rCtr x="20017" y="-25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rapezoid 30"/>
          <p:cNvSpPr/>
          <p:nvPr/>
        </p:nvSpPr>
        <p:spPr>
          <a:xfrm>
            <a:off x="1857375" y="1675036"/>
            <a:ext cx="7029450" cy="4878165"/>
          </a:xfrm>
          <a:prstGeom prst="rect">
            <a:avLst/>
          </a:prstGeom>
          <a:gradFill flip="none" rotWithShape="1">
            <a:gsLst>
              <a:gs pos="99583">
                <a:srgbClr val="FFC200">
                  <a:lumMod val="0"/>
                  <a:lumOff val="100000"/>
                </a:srgbClr>
              </a:gs>
              <a:gs pos="96000">
                <a:srgbClr val="FFC200">
                  <a:lumMod val="0"/>
                  <a:lumOff val="100000"/>
                  <a:alpha val="28000"/>
                </a:srgbClr>
              </a:gs>
              <a:gs pos="0">
                <a:srgbClr val="FF6A00">
                  <a:lumMod val="0"/>
                  <a:alpha val="7000"/>
                </a:srgbClr>
              </a:gs>
              <a:gs pos="18000">
                <a:srgbClr val="FF6A00">
                  <a:lumMod val="0"/>
                  <a:lumOff val="100000"/>
                  <a:alpha val="17000"/>
                </a:srgbClr>
              </a:gs>
              <a:gs pos="46000">
                <a:srgbClr val="F79646">
                  <a:lumMod val="11000"/>
                  <a:alpha val="0"/>
                </a:srgbClr>
              </a:gs>
              <a:gs pos="83000">
                <a:srgbClr val="FFC200">
                  <a:lumMod val="0"/>
                  <a:alpha val="15000"/>
                </a:srgbClr>
              </a:gs>
            </a:gsLst>
            <a:lin ang="15600000" scaled="0"/>
            <a:tileRect/>
          </a:gradFill>
          <a:ln w="3175" cap="flat" cmpd="sng" algn="ctr">
            <a:solidFill>
              <a:schemeClr val="bg2">
                <a:lumMod val="50000"/>
                <a:lumOff val="50000"/>
              </a:schemeClr>
            </a:solidFill>
            <a:prstDash val="solid"/>
          </a:ln>
          <a:effectLst/>
        </p:spPr>
      </p:sp>
      <p:sp>
        <p:nvSpPr>
          <p:cNvPr id="4" name="Pentagon 3"/>
          <p:cNvSpPr/>
          <p:nvPr/>
        </p:nvSpPr>
        <p:spPr bwMode="auto">
          <a:xfrm>
            <a:off x="1" y="1675035"/>
            <a:ext cx="9144000" cy="1048421"/>
          </a:xfrm>
          <a:prstGeom prst="homePlate">
            <a:avLst>
              <a:gd name="adj" fmla="val 32824"/>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wrap="none" lIns="0" tIns="487489" rIns="0" bIns="67701"/>
          <a:lstStyle/>
          <a:p>
            <a:pPr defTabSz="1624894">
              <a:lnSpc>
                <a:spcPct val="90000"/>
              </a:lnSpc>
              <a:defRPr/>
            </a:pPr>
            <a:endParaRPr lang="en-US" altLang="zh-CN" sz="4300" kern="0" dirty="0">
              <a:ln w="18415" cmpd="sng">
                <a:noFill/>
                <a:prstDash val="solid"/>
              </a:ln>
              <a:solidFill>
                <a:srgbClr val="FFFFFF"/>
              </a:solidFill>
              <a:effectLst>
                <a:outerShdw blurRad="38100" dist="38100" dir="2700000" algn="tl">
                  <a:srgbClr val="000000">
                    <a:alpha val="43137"/>
                  </a:srgbClr>
                </a:outerShdw>
              </a:effectLst>
              <a:latin typeface="Segoe UI" pitchFamily="34" charset="0"/>
              <a:ea typeface="Segoe UI" pitchFamily="34" charset="0"/>
              <a:cs typeface="Segoe UI" pitchFamily="34" charset="0"/>
            </a:endParaRPr>
          </a:p>
        </p:txBody>
      </p:sp>
      <p:sp>
        <p:nvSpPr>
          <p:cNvPr id="5" name="Title 1"/>
          <p:cNvSpPr>
            <a:spLocks noGrp="1"/>
          </p:cNvSpPr>
          <p:nvPr>
            <p:ph type="title"/>
          </p:nvPr>
        </p:nvSpPr>
        <p:spPr/>
        <p:txBody>
          <a:bodyPr>
            <a:normAutofit/>
          </a:bodyPr>
          <a:lstStyle/>
          <a:p>
            <a:r>
              <a:rPr lang="en-US" sz="4000" dirty="0" smtClean="0"/>
              <a:t>Drive End </a:t>
            </a:r>
            <a:r>
              <a:rPr lang="en-US" sz="4000" dirty="0"/>
              <a:t>User </a:t>
            </a:r>
            <a:r>
              <a:rPr lang="en-US" sz="4000" dirty="0" smtClean="0"/>
              <a:t>Adoption</a:t>
            </a:r>
            <a:br>
              <a:rPr lang="en-US" sz="4000" dirty="0" smtClean="0"/>
            </a:br>
            <a:r>
              <a:rPr lang="en-US" sz="2800" dirty="0" smtClean="0">
                <a:solidFill>
                  <a:schemeClr val="accent1">
                    <a:alpha val="99000"/>
                  </a:schemeClr>
                </a:solidFill>
                <a:effectLst>
                  <a:outerShdw blurRad="38100" dist="38100" dir="2700000" algn="tl">
                    <a:srgbClr val="000000">
                      <a:alpha val="43137"/>
                    </a:srgbClr>
                  </a:outerShdw>
                </a:effectLst>
              </a:rPr>
              <a:t>Crucial to the success of your desktop deployment</a:t>
            </a:r>
            <a:endParaRPr lang="en-US" sz="2800" dirty="0"/>
          </a:p>
        </p:txBody>
      </p:sp>
      <p:sp>
        <p:nvSpPr>
          <p:cNvPr id="2" name="Content Placeholder 1"/>
          <p:cNvSpPr>
            <a:spLocks noGrp="1"/>
          </p:cNvSpPr>
          <p:nvPr>
            <p:ph idx="1"/>
          </p:nvPr>
        </p:nvSpPr>
        <p:spPr/>
        <p:txBody>
          <a:bodyPr/>
          <a:lstStyle/>
          <a:p>
            <a:endParaRPr lang="en-US"/>
          </a:p>
        </p:txBody>
      </p:sp>
      <p:graphicFrame>
        <p:nvGraphicFramePr>
          <p:cNvPr id="6" name="Table 5"/>
          <p:cNvGraphicFramePr>
            <a:graphicFrameLocks noGrp="1"/>
          </p:cNvGraphicFramePr>
          <p:nvPr>
            <p:extLst>
              <p:ext uri="{D42A27DB-BD31-4B8C-83A1-F6EECF244321}">
                <p14:modId xmlns:p14="http://schemas.microsoft.com/office/powerpoint/2010/main" val="50748987"/>
              </p:ext>
            </p:extLst>
          </p:nvPr>
        </p:nvGraphicFramePr>
        <p:xfrm>
          <a:off x="274747" y="1675038"/>
          <a:ext cx="8612080" cy="5146623"/>
        </p:xfrm>
        <a:graphic>
          <a:graphicData uri="http://schemas.openxmlformats.org/drawingml/2006/table">
            <a:tbl>
              <a:tblPr firstRow="1" firstCol="1" bandRow="1">
                <a:effectLst>
                  <a:outerShdw blurRad="50800" dist="38100" dir="2700000" algn="tl" rotWithShape="0">
                    <a:prstClr val="black">
                      <a:alpha val="40000"/>
                    </a:prstClr>
                  </a:outerShdw>
                </a:effectLst>
                <a:tableStyleId>{2D5ABB26-0587-4C30-8999-92F81FD0307C}</a:tableStyleId>
              </a:tblPr>
              <a:tblGrid>
                <a:gridCol w="1722416"/>
                <a:gridCol w="1722416"/>
                <a:gridCol w="1722416"/>
                <a:gridCol w="1722416"/>
                <a:gridCol w="1722416"/>
              </a:tblGrid>
              <a:tr h="1055464">
                <a:tc>
                  <a:txBody>
                    <a:bodyPr/>
                    <a:lstStyle/>
                    <a:p>
                      <a:endParaRPr lang="en-US" sz="2100" dirty="0">
                        <a:effectLst>
                          <a:outerShdw blurRad="38100" dist="38100" dir="2700000" algn="tl">
                            <a:srgbClr val="000000">
                              <a:alpha val="43137"/>
                            </a:srgbClr>
                          </a:outerShdw>
                        </a:effectLst>
                        <a:latin typeface="Segoe UI" pitchFamily="34" charset="0"/>
                        <a:ea typeface="Segoe UI" pitchFamily="34" charset="0"/>
                        <a:cs typeface="Segoe UI" pitchFamily="34" charset="0"/>
                      </a:endParaRPr>
                    </a:p>
                  </a:txBody>
                  <a:tcPr marL="121888" marR="121888" anchor="ctr">
                    <a:lnB w="12700" cap="flat" cmpd="sng" algn="ctr">
                      <a:noFill/>
                      <a:prstDash val="solid"/>
                      <a:round/>
                      <a:headEnd type="none" w="med" len="med"/>
                      <a:tailEnd type="none" w="med" len="med"/>
                    </a:lnB>
                  </a:tcPr>
                </a:tc>
                <a:tc>
                  <a:txBody>
                    <a:bodyPr/>
                    <a:lstStyle/>
                    <a:p>
                      <a:pPr lvl="0" algn="ctr"/>
                      <a:r>
                        <a:rPr lang="en-US" sz="2000" dirty="0" smtClean="0">
                          <a:solidFill>
                            <a:schemeClr val="accent5">
                              <a:lumMod val="25000"/>
                            </a:schemeClr>
                          </a:solidFill>
                          <a:effectLst/>
                          <a:latin typeface="Segoe UI" pitchFamily="34" charset="0"/>
                          <a:ea typeface="Segoe UI" pitchFamily="34" charset="0"/>
                          <a:cs typeface="Segoe UI" pitchFamily="34" charset="0"/>
                        </a:rPr>
                        <a:t>PLANNING</a:t>
                      </a:r>
                      <a:endParaRPr lang="en-US" sz="2000" dirty="0">
                        <a:solidFill>
                          <a:schemeClr val="accent5">
                            <a:lumMod val="25000"/>
                          </a:schemeClr>
                        </a:solidFill>
                        <a:effectLst/>
                        <a:latin typeface="Segoe UI" pitchFamily="34" charset="0"/>
                        <a:ea typeface="Segoe UI" pitchFamily="34" charset="0"/>
                        <a:cs typeface="Segoe UI" pitchFamily="34" charset="0"/>
                      </a:endParaRPr>
                    </a:p>
                  </a:txBody>
                  <a:tcPr marL="121888" marR="121888" anchor="ctr">
                    <a:lnB w="12700" cap="flat" cmpd="sng" algn="ctr">
                      <a:noFill/>
                      <a:prstDash val="solid"/>
                      <a:round/>
                      <a:headEnd type="none" w="med" len="med"/>
                      <a:tailEnd type="none" w="med" len="med"/>
                    </a:lnB>
                  </a:tcPr>
                </a:tc>
                <a:tc>
                  <a:txBody>
                    <a:bodyPr/>
                    <a:lstStyle/>
                    <a:p>
                      <a:pPr marL="0" marR="0" lvl="0" indent="0" algn="ctr" defTabSz="914363" rtl="0" eaLnBrk="1" fontAlgn="auto" latinLnBrk="0" hangingPunct="1">
                        <a:lnSpc>
                          <a:spcPct val="100000"/>
                        </a:lnSpc>
                        <a:spcBef>
                          <a:spcPts val="0"/>
                        </a:spcBef>
                        <a:spcAft>
                          <a:spcPts val="0"/>
                        </a:spcAft>
                        <a:buClrTx/>
                        <a:buSzTx/>
                        <a:buFontTx/>
                        <a:buNone/>
                        <a:tabLst/>
                        <a:defRPr/>
                      </a:pPr>
                      <a:r>
                        <a:rPr lang="en-US" sz="2000" dirty="0" smtClean="0">
                          <a:solidFill>
                            <a:schemeClr val="accent5">
                              <a:lumMod val="25000"/>
                            </a:schemeClr>
                          </a:solidFill>
                          <a:effectLst/>
                          <a:latin typeface="Segoe UI" pitchFamily="34" charset="0"/>
                          <a:ea typeface="Segoe UI" pitchFamily="34" charset="0"/>
                          <a:cs typeface="Segoe UI" pitchFamily="34" charset="0"/>
                        </a:rPr>
                        <a:t>EXCITEMENT</a:t>
                      </a:r>
                    </a:p>
                  </a:txBody>
                  <a:tcPr marL="121888" marR="121888" anchor="ctr">
                    <a:lnB w="12700" cap="flat" cmpd="sng" algn="ctr">
                      <a:noFill/>
                      <a:prstDash val="solid"/>
                      <a:round/>
                      <a:headEnd type="none" w="med" len="med"/>
                      <a:tailEnd type="none" w="med" len="med"/>
                    </a:lnB>
                  </a:tcPr>
                </a:tc>
                <a:tc>
                  <a:txBody>
                    <a:bodyPr/>
                    <a:lstStyle/>
                    <a:p>
                      <a:pPr marL="0" marR="0" lvl="0" indent="0" algn="ctr" defTabSz="914363" rtl="0" eaLnBrk="1" fontAlgn="auto" latinLnBrk="0" hangingPunct="1">
                        <a:lnSpc>
                          <a:spcPct val="100000"/>
                        </a:lnSpc>
                        <a:spcBef>
                          <a:spcPts val="0"/>
                        </a:spcBef>
                        <a:spcAft>
                          <a:spcPts val="0"/>
                        </a:spcAft>
                        <a:buClrTx/>
                        <a:buSzTx/>
                        <a:buFontTx/>
                        <a:buNone/>
                        <a:tabLst/>
                        <a:defRPr/>
                      </a:pPr>
                      <a:r>
                        <a:rPr lang="en-US" sz="2000" dirty="0" smtClean="0">
                          <a:solidFill>
                            <a:schemeClr val="accent5">
                              <a:lumMod val="25000"/>
                            </a:schemeClr>
                          </a:solidFill>
                          <a:effectLst/>
                          <a:latin typeface="Segoe UI" pitchFamily="34" charset="0"/>
                          <a:ea typeface="Segoe UI" pitchFamily="34" charset="0"/>
                          <a:cs typeface="Segoe UI" pitchFamily="34" charset="0"/>
                        </a:rPr>
                        <a:t>DAY 1</a:t>
                      </a:r>
                      <a:endParaRPr lang="en-US" sz="2000" dirty="0">
                        <a:solidFill>
                          <a:schemeClr val="accent5">
                            <a:lumMod val="25000"/>
                          </a:schemeClr>
                        </a:solidFill>
                        <a:effectLst/>
                        <a:latin typeface="Segoe UI" pitchFamily="34" charset="0"/>
                        <a:ea typeface="Segoe UI" pitchFamily="34" charset="0"/>
                        <a:cs typeface="Segoe UI" pitchFamily="34" charset="0"/>
                      </a:endParaRPr>
                    </a:p>
                  </a:txBody>
                  <a:tcPr marL="121888" marR="121888" anchor="ctr">
                    <a:lnB w="12700" cap="flat" cmpd="sng" algn="ctr">
                      <a:noFill/>
                      <a:prstDash val="solid"/>
                      <a:round/>
                      <a:headEnd type="none" w="med" len="med"/>
                      <a:tailEnd type="none" w="med" len="med"/>
                    </a:lnB>
                  </a:tcPr>
                </a:tc>
                <a:tc>
                  <a:txBody>
                    <a:bodyPr/>
                    <a:lstStyle/>
                    <a:p>
                      <a:pPr marL="0" marR="0" lvl="0" indent="0" algn="ctr" defTabSz="914363" rtl="0" eaLnBrk="1" fontAlgn="auto" latinLnBrk="0" hangingPunct="1">
                        <a:lnSpc>
                          <a:spcPct val="100000"/>
                        </a:lnSpc>
                        <a:spcBef>
                          <a:spcPts val="0"/>
                        </a:spcBef>
                        <a:spcAft>
                          <a:spcPts val="0"/>
                        </a:spcAft>
                        <a:buClrTx/>
                        <a:buSzTx/>
                        <a:buFontTx/>
                        <a:buNone/>
                        <a:tabLst/>
                        <a:defRPr/>
                      </a:pPr>
                      <a:r>
                        <a:rPr lang="en-US" sz="2000" dirty="0" smtClean="0">
                          <a:solidFill>
                            <a:schemeClr val="accent5">
                              <a:lumMod val="25000"/>
                            </a:schemeClr>
                          </a:solidFill>
                          <a:effectLst/>
                          <a:latin typeface="Segoe UI" pitchFamily="34" charset="0"/>
                          <a:ea typeface="Segoe UI" pitchFamily="34" charset="0"/>
                          <a:cs typeface="Segoe UI" pitchFamily="34" charset="0"/>
                        </a:rPr>
                        <a:t>ADOPTION</a:t>
                      </a:r>
                    </a:p>
                  </a:txBody>
                  <a:tcPr marL="121888" marR="121888" anchor="ctr">
                    <a:lnB w="12700" cap="flat" cmpd="sng" algn="ctr">
                      <a:noFill/>
                      <a:prstDash val="solid"/>
                      <a:round/>
                      <a:headEnd type="none" w="med" len="med"/>
                      <a:tailEnd type="none" w="med" len="med"/>
                    </a:lnB>
                  </a:tcPr>
                </a:tc>
              </a:tr>
              <a:tr h="1244211">
                <a:tc>
                  <a:txBody>
                    <a:bodyPr/>
                    <a:lstStyle/>
                    <a:p>
                      <a:pPr lvl="0"/>
                      <a:r>
                        <a:rPr lang="en-US" sz="2400" dirty="0" smtClean="0">
                          <a:solidFill>
                            <a:schemeClr val="accent5">
                              <a:lumMod val="25000"/>
                            </a:schemeClr>
                          </a:solidFill>
                          <a:effectLst/>
                          <a:latin typeface="Segoe UI" pitchFamily="34" charset="0"/>
                          <a:ea typeface="Segoe UI" pitchFamily="34" charset="0"/>
                          <a:cs typeface="Segoe UI" pitchFamily="34" charset="0"/>
                        </a:rPr>
                        <a:t>TOOLS</a:t>
                      </a:r>
                    </a:p>
                  </a:txBody>
                  <a:tcPr marL="121888" marR="121888" anchor="ct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363" rtl="0" eaLnBrk="1" fontAlgn="auto" latinLnBrk="0" hangingPunct="1">
                        <a:lnSpc>
                          <a:spcPct val="100000"/>
                        </a:lnSpc>
                        <a:spcBef>
                          <a:spcPts val="0"/>
                        </a:spcBef>
                        <a:spcAft>
                          <a:spcPts val="0"/>
                        </a:spcAft>
                        <a:buClrTx/>
                        <a:buSzTx/>
                        <a:buFontTx/>
                        <a:buNone/>
                        <a:tabLst/>
                        <a:defRPr/>
                      </a:pPr>
                      <a:r>
                        <a:rPr lang="en-US" sz="1900" dirty="0" smtClean="0">
                          <a:effectLst>
                            <a:outerShdw blurRad="38100" dist="38100" dir="2700000" algn="tl">
                              <a:srgbClr val="000000">
                                <a:alpha val="43137"/>
                              </a:srgbClr>
                            </a:outerShdw>
                          </a:effectLst>
                          <a:latin typeface="Segoe UI Semibold" pitchFamily="34" charset="0"/>
                          <a:ea typeface="Segoe UI" pitchFamily="34" charset="0"/>
                          <a:cs typeface="Segoe UI" pitchFamily="34" charset="0"/>
                        </a:rPr>
                        <a:t>Enterprise Learning Framework</a:t>
                      </a:r>
                    </a:p>
                  </a:txBody>
                  <a:tcPr marL="121888" marR="121888" anchor="ct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363" rtl="0" eaLnBrk="1" fontAlgn="auto" latinLnBrk="0" hangingPunct="1">
                        <a:lnSpc>
                          <a:spcPct val="100000"/>
                        </a:lnSpc>
                        <a:spcBef>
                          <a:spcPts val="0"/>
                        </a:spcBef>
                        <a:spcAft>
                          <a:spcPts val="0"/>
                        </a:spcAft>
                        <a:buClrTx/>
                        <a:buSzTx/>
                        <a:buFontTx/>
                        <a:buNone/>
                        <a:tabLst/>
                        <a:defRPr/>
                      </a:pPr>
                      <a:r>
                        <a:rPr lang="en-US" sz="1900" dirty="0" smtClean="0">
                          <a:effectLst>
                            <a:outerShdw blurRad="38100" dist="38100" dir="2700000" algn="tl">
                              <a:srgbClr val="000000">
                                <a:alpha val="43137"/>
                              </a:srgbClr>
                            </a:outerShdw>
                          </a:effectLst>
                          <a:latin typeface="Segoe UI Semibold" pitchFamily="34" charset="0"/>
                          <a:ea typeface="Segoe UI" pitchFamily="34" charset="0"/>
                          <a:cs typeface="Segoe UI" pitchFamily="34" charset="0"/>
                        </a:rPr>
                        <a:t>Productivity Hub</a:t>
                      </a:r>
                    </a:p>
                  </a:txBody>
                  <a:tcPr marL="121888" marR="12188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363" rtl="0" eaLnBrk="1" fontAlgn="auto" latinLnBrk="0" hangingPunct="1">
                        <a:lnSpc>
                          <a:spcPct val="100000"/>
                        </a:lnSpc>
                        <a:spcBef>
                          <a:spcPts val="0"/>
                        </a:spcBef>
                        <a:spcAft>
                          <a:spcPts val="0"/>
                        </a:spcAft>
                        <a:buClrTx/>
                        <a:buSzTx/>
                        <a:buFontTx/>
                        <a:buNone/>
                        <a:tabLst/>
                        <a:defRPr/>
                      </a:pPr>
                      <a:r>
                        <a:rPr lang="en-US" sz="1900" dirty="0" smtClean="0">
                          <a:effectLst>
                            <a:outerShdw blurRad="38100" dist="38100" dir="2700000" algn="tl">
                              <a:srgbClr val="000000">
                                <a:alpha val="43137"/>
                              </a:srgbClr>
                            </a:outerShdw>
                          </a:effectLst>
                          <a:latin typeface="Segoe UI Semibold" pitchFamily="34" charset="0"/>
                          <a:ea typeface="Segoe UI" pitchFamily="34" charset="0"/>
                          <a:cs typeface="Segoe UI" pitchFamily="34" charset="0"/>
                        </a:rPr>
                        <a:t>Interactive Ribbon</a:t>
                      </a:r>
                      <a:r>
                        <a:rPr lang="en-US" sz="1900" baseline="0" dirty="0" smtClean="0">
                          <a:effectLst>
                            <a:outerShdw blurRad="38100" dist="38100" dir="2700000" algn="tl">
                              <a:srgbClr val="000000">
                                <a:alpha val="43137"/>
                              </a:srgbClr>
                            </a:outerShdw>
                          </a:effectLst>
                          <a:latin typeface="Segoe UI Semibold" pitchFamily="34" charset="0"/>
                          <a:ea typeface="Segoe UI" pitchFamily="34" charset="0"/>
                          <a:cs typeface="Segoe UI" pitchFamily="34" charset="0"/>
                        </a:rPr>
                        <a:t> Guides</a:t>
                      </a:r>
                      <a:endParaRPr lang="en-US" sz="1900" dirty="0" smtClean="0">
                        <a:effectLst>
                          <a:outerShdw blurRad="38100" dist="38100" dir="2700000" algn="tl">
                            <a:srgbClr val="000000">
                              <a:alpha val="43137"/>
                            </a:srgbClr>
                          </a:outerShdw>
                        </a:effectLst>
                        <a:latin typeface="Segoe UI Semibold" pitchFamily="34" charset="0"/>
                        <a:ea typeface="Segoe UI" pitchFamily="34" charset="0"/>
                        <a:cs typeface="Segoe UI" pitchFamily="34" charset="0"/>
                      </a:endParaRPr>
                    </a:p>
                  </a:txBody>
                  <a:tcPr marL="121888" marR="12188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363" rtl="0" eaLnBrk="1" fontAlgn="auto" latinLnBrk="0" hangingPunct="1">
                        <a:lnSpc>
                          <a:spcPct val="100000"/>
                        </a:lnSpc>
                        <a:spcBef>
                          <a:spcPts val="0"/>
                        </a:spcBef>
                        <a:spcAft>
                          <a:spcPts val="0"/>
                        </a:spcAft>
                        <a:buClrTx/>
                        <a:buSzTx/>
                        <a:buFontTx/>
                        <a:buNone/>
                        <a:tabLst/>
                        <a:defRPr/>
                      </a:pPr>
                      <a:r>
                        <a:rPr lang="en-US" sz="1900" dirty="0" smtClean="0">
                          <a:effectLst>
                            <a:outerShdw blurRad="38100" dist="38100" dir="2700000" algn="tl">
                              <a:srgbClr val="000000">
                                <a:alpha val="43137"/>
                              </a:srgbClr>
                            </a:outerShdw>
                          </a:effectLst>
                          <a:latin typeface="Segoe UI Semibold" pitchFamily="34" charset="0"/>
                          <a:ea typeface="Segoe UI" pitchFamily="34" charset="0"/>
                          <a:cs typeface="Segoe UI" pitchFamily="34" charset="0"/>
                        </a:rPr>
                        <a:t>Ribbon Hero 2</a:t>
                      </a:r>
                    </a:p>
                  </a:txBody>
                  <a:tcPr marL="121888" marR="121888" anchor="ctr">
                    <a:lnL w="12700" cap="flat" cmpd="sng" algn="ctr">
                      <a:solidFill>
                        <a:schemeClr val="tx1"/>
                      </a:solidFill>
                      <a:prstDash val="solid"/>
                      <a:round/>
                      <a:headEnd type="none" w="med" len="med"/>
                      <a:tailEnd type="none" w="med" len="med"/>
                    </a:lnL>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310640">
                <a:tc>
                  <a:txBody>
                    <a:bodyPr/>
                    <a:lstStyle/>
                    <a:p>
                      <a:pPr lvl="0"/>
                      <a:r>
                        <a:rPr lang="en-US" sz="2400" dirty="0" smtClean="0">
                          <a:solidFill>
                            <a:schemeClr val="accent5">
                              <a:lumMod val="25000"/>
                            </a:schemeClr>
                          </a:solidFill>
                          <a:effectLst/>
                          <a:latin typeface="Segoe UI" pitchFamily="34" charset="0"/>
                          <a:ea typeface="Segoe UI" pitchFamily="34" charset="0"/>
                          <a:cs typeface="Segoe UI" pitchFamily="34" charset="0"/>
                        </a:rPr>
                        <a:t>CONTENT</a:t>
                      </a:r>
                    </a:p>
                  </a:txBody>
                  <a:tcPr marL="121888" marR="121888"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363" rtl="0" eaLnBrk="1" fontAlgn="auto" latinLnBrk="0" hangingPunct="1">
                        <a:lnSpc>
                          <a:spcPct val="100000"/>
                        </a:lnSpc>
                        <a:spcBef>
                          <a:spcPts val="0"/>
                        </a:spcBef>
                        <a:spcAft>
                          <a:spcPts val="0"/>
                        </a:spcAft>
                        <a:buClrTx/>
                        <a:buSzTx/>
                        <a:buFontTx/>
                        <a:buNone/>
                        <a:tabLst/>
                        <a:defRPr/>
                      </a:pPr>
                      <a:r>
                        <a:rPr lang="en-US" sz="1900" dirty="0" smtClean="0">
                          <a:effectLst>
                            <a:outerShdw blurRad="38100" dist="38100" dir="2700000" algn="tl">
                              <a:srgbClr val="000000">
                                <a:alpha val="43137"/>
                              </a:srgbClr>
                            </a:outerShdw>
                          </a:effectLst>
                          <a:latin typeface="Segoe UI Semibold" pitchFamily="34" charset="0"/>
                          <a:ea typeface="Segoe UI" pitchFamily="34" charset="0"/>
                          <a:cs typeface="Segoe UI" pitchFamily="34" charset="0"/>
                        </a:rPr>
                        <a:t>End</a:t>
                      </a:r>
                      <a:r>
                        <a:rPr lang="en-US" sz="1900" baseline="0" dirty="0" smtClean="0">
                          <a:effectLst>
                            <a:outerShdw blurRad="38100" dist="38100" dir="2700000" algn="tl">
                              <a:srgbClr val="000000">
                                <a:alpha val="43137"/>
                              </a:srgbClr>
                            </a:outerShdw>
                          </a:effectLst>
                          <a:latin typeface="Segoe UI Semibold" pitchFamily="34" charset="0"/>
                          <a:ea typeface="Segoe UI" pitchFamily="34" charset="0"/>
                          <a:cs typeface="Segoe UI" pitchFamily="34" charset="0"/>
                        </a:rPr>
                        <a:t> User</a:t>
                      </a:r>
                      <a:r>
                        <a:rPr lang="en-US" sz="1900" dirty="0" smtClean="0">
                          <a:effectLst>
                            <a:outerShdw blurRad="38100" dist="38100" dir="2700000" algn="tl">
                              <a:srgbClr val="000000">
                                <a:alpha val="43137"/>
                              </a:srgbClr>
                            </a:outerShdw>
                          </a:effectLst>
                          <a:latin typeface="Segoe UI Semibold" pitchFamily="34" charset="0"/>
                          <a:ea typeface="Segoe UI" pitchFamily="34" charset="0"/>
                          <a:cs typeface="Segoe UI" pitchFamily="34" charset="0"/>
                        </a:rPr>
                        <a:t> Communications</a:t>
                      </a:r>
                    </a:p>
                  </a:txBody>
                  <a:tcPr marL="121888" marR="121888"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363" rtl="0" eaLnBrk="1" fontAlgn="auto" latinLnBrk="0" hangingPunct="1">
                        <a:lnSpc>
                          <a:spcPct val="100000"/>
                        </a:lnSpc>
                        <a:spcBef>
                          <a:spcPts val="0"/>
                        </a:spcBef>
                        <a:spcAft>
                          <a:spcPts val="0"/>
                        </a:spcAft>
                        <a:buClrTx/>
                        <a:buSzTx/>
                        <a:buFontTx/>
                        <a:buNone/>
                        <a:tabLst/>
                        <a:defRPr/>
                      </a:pPr>
                      <a:r>
                        <a:rPr lang="en-US" sz="1900" dirty="0" smtClean="0">
                          <a:effectLst>
                            <a:outerShdw blurRad="38100" dist="38100" dir="2700000" algn="tl">
                              <a:srgbClr val="000000">
                                <a:alpha val="43137"/>
                              </a:srgbClr>
                            </a:outerShdw>
                          </a:effectLst>
                          <a:latin typeface="Segoe UI Semibold" pitchFamily="34" charset="0"/>
                          <a:ea typeface="Segoe UI" pitchFamily="34" charset="0"/>
                          <a:cs typeface="Segoe UI" pitchFamily="34" charset="0"/>
                        </a:rPr>
                        <a:t>Posters</a:t>
                      </a:r>
                      <a:r>
                        <a:rPr lang="en-US" sz="1900" baseline="0" dirty="0" smtClean="0">
                          <a:effectLst>
                            <a:outerShdw blurRad="38100" dist="38100" dir="2700000" algn="tl">
                              <a:srgbClr val="000000">
                                <a:alpha val="43137"/>
                              </a:srgbClr>
                            </a:outerShdw>
                          </a:effectLst>
                          <a:latin typeface="Segoe UI Semibold" pitchFamily="34" charset="0"/>
                          <a:ea typeface="Segoe UI" pitchFamily="34" charset="0"/>
                          <a:cs typeface="Segoe UI" pitchFamily="34" charset="0"/>
                        </a:rPr>
                        <a:t> &amp; Flyers</a:t>
                      </a:r>
                      <a:endParaRPr lang="en-US" sz="1900" dirty="0" smtClean="0">
                        <a:effectLst>
                          <a:outerShdw blurRad="38100" dist="38100" dir="2700000" algn="tl">
                            <a:srgbClr val="000000">
                              <a:alpha val="43137"/>
                            </a:srgbClr>
                          </a:outerShdw>
                        </a:effectLst>
                        <a:latin typeface="Segoe UI Semibold" pitchFamily="34" charset="0"/>
                        <a:ea typeface="Segoe UI" pitchFamily="34" charset="0"/>
                        <a:cs typeface="Segoe UI" pitchFamily="34" charset="0"/>
                      </a:endParaRPr>
                    </a:p>
                  </a:txBody>
                  <a:tcPr marL="121888" marR="12188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363" rtl="0" eaLnBrk="1" fontAlgn="auto" latinLnBrk="0" hangingPunct="1">
                        <a:lnSpc>
                          <a:spcPct val="100000"/>
                        </a:lnSpc>
                        <a:spcBef>
                          <a:spcPts val="0"/>
                        </a:spcBef>
                        <a:spcAft>
                          <a:spcPts val="0"/>
                        </a:spcAft>
                        <a:buClrTx/>
                        <a:buSzTx/>
                        <a:buFontTx/>
                        <a:buNone/>
                        <a:tabLst/>
                        <a:defRPr/>
                      </a:pPr>
                      <a:r>
                        <a:rPr lang="en-US" sz="1900" dirty="0" smtClean="0">
                          <a:effectLst>
                            <a:outerShdw blurRad="38100" dist="38100" dir="2700000" algn="tl">
                              <a:srgbClr val="000000">
                                <a:alpha val="43137"/>
                              </a:srgbClr>
                            </a:outerShdw>
                          </a:effectLst>
                          <a:latin typeface="Segoe UI Semibold" pitchFamily="34" charset="0"/>
                          <a:ea typeface="Segoe UI" pitchFamily="34" charset="0"/>
                          <a:cs typeface="Segoe UI" pitchFamily="34" charset="0"/>
                        </a:rPr>
                        <a:t>Getting Started Guides</a:t>
                      </a:r>
                    </a:p>
                  </a:txBody>
                  <a:tcPr marL="121888" marR="12188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363" rtl="0" eaLnBrk="1" fontAlgn="auto" latinLnBrk="0" hangingPunct="1">
                        <a:lnSpc>
                          <a:spcPct val="100000"/>
                        </a:lnSpc>
                        <a:spcBef>
                          <a:spcPts val="0"/>
                        </a:spcBef>
                        <a:spcAft>
                          <a:spcPts val="0"/>
                        </a:spcAft>
                        <a:buClrTx/>
                        <a:buSzTx/>
                        <a:buFontTx/>
                        <a:buNone/>
                        <a:tabLst/>
                        <a:defRPr/>
                      </a:pPr>
                      <a:endParaRPr lang="en-US" sz="1900" kern="1200" dirty="0" smtClean="0">
                        <a:solidFill>
                          <a:schemeClr val="tx1"/>
                        </a:solidFill>
                        <a:effectLst>
                          <a:outerShdw blurRad="38100" dist="38100" dir="2700000" algn="tl">
                            <a:srgbClr val="000000">
                              <a:alpha val="43137"/>
                            </a:srgbClr>
                          </a:outerShdw>
                        </a:effectLst>
                        <a:latin typeface="Segoe UI Semibold" pitchFamily="34" charset="0"/>
                        <a:ea typeface="Segoe UI" pitchFamily="34" charset="0"/>
                        <a:cs typeface="Segoe UI" pitchFamily="34" charset="0"/>
                      </a:endParaRPr>
                    </a:p>
                    <a:p>
                      <a:pPr marL="0" marR="0" lvl="0" indent="0" algn="ctr" defTabSz="914363" rtl="0" eaLnBrk="1" fontAlgn="auto" latinLnBrk="0" hangingPunct="1">
                        <a:lnSpc>
                          <a:spcPct val="100000"/>
                        </a:lnSpc>
                        <a:spcBef>
                          <a:spcPts val="0"/>
                        </a:spcBef>
                        <a:spcAft>
                          <a:spcPts val="0"/>
                        </a:spcAft>
                        <a:buClrTx/>
                        <a:buSzTx/>
                        <a:buFontTx/>
                        <a:buNone/>
                        <a:tabLst/>
                        <a:defRPr/>
                      </a:pPr>
                      <a:r>
                        <a:rPr lang="en-US" sz="1900" kern="1200" dirty="0" smtClean="0">
                          <a:solidFill>
                            <a:schemeClr val="tx1"/>
                          </a:solidFill>
                          <a:effectLst>
                            <a:outerShdw blurRad="38100" dist="38100" dir="2700000" algn="tl">
                              <a:srgbClr val="000000">
                                <a:alpha val="43137"/>
                              </a:srgbClr>
                            </a:outerShdw>
                          </a:effectLst>
                          <a:latin typeface="Segoe UI Semibold" pitchFamily="34" charset="0"/>
                          <a:ea typeface="Segoe UI" pitchFamily="34" charset="0"/>
                          <a:cs typeface="Segoe UI" pitchFamily="34" charset="0"/>
                        </a:rPr>
                        <a:t>Weekly Feature Emails</a:t>
                      </a:r>
                    </a:p>
                    <a:p>
                      <a:pPr marL="0" marR="0" lvl="0" indent="0" algn="ctr" defTabSz="914363" rtl="0" eaLnBrk="1" fontAlgn="auto" latinLnBrk="0" hangingPunct="1">
                        <a:lnSpc>
                          <a:spcPct val="100000"/>
                        </a:lnSpc>
                        <a:spcBef>
                          <a:spcPts val="0"/>
                        </a:spcBef>
                        <a:spcAft>
                          <a:spcPts val="0"/>
                        </a:spcAft>
                        <a:buClrTx/>
                        <a:buSzTx/>
                        <a:buFontTx/>
                        <a:buNone/>
                        <a:tabLst/>
                        <a:defRPr/>
                      </a:pPr>
                      <a:endParaRPr lang="en-US" sz="2400" dirty="0" smtClean="0">
                        <a:effectLst>
                          <a:outerShdw blurRad="38100" dist="38100" dir="2700000" algn="tl">
                            <a:srgbClr val="000000">
                              <a:alpha val="43137"/>
                            </a:srgbClr>
                          </a:outerShdw>
                        </a:effectLst>
                        <a:latin typeface="Segoe UI Semibold" pitchFamily="34" charset="0"/>
                        <a:ea typeface="Segoe UI" pitchFamily="34" charset="0"/>
                        <a:cs typeface="Segoe UI" pitchFamily="34" charset="0"/>
                      </a:endParaRPr>
                    </a:p>
                  </a:txBody>
                  <a:tcPr marL="121888" marR="121888"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231508">
                <a:tc>
                  <a:txBody>
                    <a:bodyPr/>
                    <a:lstStyle/>
                    <a:p>
                      <a:pPr marL="0" marR="0" lvl="0" indent="0" algn="l" defTabSz="914363" rtl="0" eaLnBrk="1" fontAlgn="auto" latinLnBrk="0" hangingPunct="1">
                        <a:lnSpc>
                          <a:spcPct val="100000"/>
                        </a:lnSpc>
                        <a:spcBef>
                          <a:spcPts val="0"/>
                        </a:spcBef>
                        <a:spcAft>
                          <a:spcPts val="0"/>
                        </a:spcAft>
                        <a:buClrTx/>
                        <a:buSzTx/>
                        <a:buFontTx/>
                        <a:buNone/>
                        <a:tabLst/>
                        <a:defRPr/>
                      </a:pPr>
                      <a:r>
                        <a:rPr lang="en-US" sz="2400" dirty="0" smtClean="0">
                          <a:solidFill>
                            <a:schemeClr val="accent5">
                              <a:lumMod val="25000"/>
                            </a:schemeClr>
                          </a:solidFill>
                          <a:effectLst/>
                          <a:latin typeface="Segoe UI" pitchFamily="34" charset="0"/>
                          <a:ea typeface="Segoe UI" pitchFamily="34" charset="0"/>
                          <a:cs typeface="Segoe UI" pitchFamily="34" charset="0"/>
                        </a:rPr>
                        <a:t>SA BENEFITS</a:t>
                      </a:r>
                    </a:p>
                  </a:txBody>
                  <a:tcPr marL="121888" marR="121888" anchor="ctr">
                    <a:lnT w="12700" cap="flat" cmpd="sng" algn="ctr">
                      <a:solidFill>
                        <a:schemeClr val="tx1"/>
                      </a:solidFill>
                      <a:prstDash val="solid"/>
                      <a:round/>
                      <a:headEnd type="none" w="med" len="med"/>
                      <a:tailEnd type="none" w="med" len="med"/>
                    </a:lnT>
                  </a:tcPr>
                </a:tc>
                <a:tc>
                  <a:txBody>
                    <a:bodyPr/>
                    <a:lstStyle/>
                    <a:p>
                      <a:pPr marL="0" marR="0" lvl="0" indent="0" algn="ctr" defTabSz="914363" rtl="0" eaLnBrk="1" fontAlgn="auto" latinLnBrk="0" hangingPunct="1">
                        <a:lnSpc>
                          <a:spcPct val="100000"/>
                        </a:lnSpc>
                        <a:spcBef>
                          <a:spcPts val="0"/>
                        </a:spcBef>
                        <a:spcAft>
                          <a:spcPts val="0"/>
                        </a:spcAft>
                        <a:buClrTx/>
                        <a:buSzTx/>
                        <a:buFontTx/>
                        <a:buNone/>
                        <a:tabLst/>
                        <a:defRPr/>
                      </a:pPr>
                      <a:r>
                        <a:rPr lang="en-US" sz="1900" dirty="0" smtClean="0">
                          <a:effectLst>
                            <a:outerShdw blurRad="38100" dist="38100" dir="2700000" algn="tl">
                              <a:srgbClr val="000000">
                                <a:alpha val="43137"/>
                              </a:srgbClr>
                            </a:outerShdw>
                          </a:effectLst>
                          <a:latin typeface="Segoe UI Semibold" pitchFamily="34" charset="0"/>
                          <a:ea typeface="Segoe UI" pitchFamily="34" charset="0"/>
                          <a:cs typeface="Segoe UI" pitchFamily="34" charset="0"/>
                        </a:rPr>
                        <a:t>IT Training</a:t>
                      </a:r>
                    </a:p>
                  </a:txBody>
                  <a:tcPr marL="121888" marR="121888"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noFill/>
                  </a:tcPr>
                </a:tc>
                <a:tc>
                  <a:txBody>
                    <a:bodyPr/>
                    <a:lstStyle/>
                    <a:p>
                      <a:pPr marL="0" marR="0" lvl="0" indent="0" algn="ctr" defTabSz="914363" rtl="0" eaLnBrk="1" fontAlgn="auto" latinLnBrk="0" hangingPunct="1">
                        <a:lnSpc>
                          <a:spcPct val="100000"/>
                        </a:lnSpc>
                        <a:spcBef>
                          <a:spcPts val="0"/>
                        </a:spcBef>
                        <a:spcAft>
                          <a:spcPts val="0"/>
                        </a:spcAft>
                        <a:buClrTx/>
                        <a:buSzTx/>
                        <a:buFontTx/>
                        <a:buNone/>
                        <a:tabLst/>
                        <a:defRPr/>
                      </a:pPr>
                      <a:r>
                        <a:rPr lang="en-US" sz="1900" dirty="0" smtClean="0">
                          <a:effectLst>
                            <a:outerShdw blurRad="38100" dist="38100" dir="2700000" algn="tl">
                              <a:srgbClr val="000000">
                                <a:alpha val="43137"/>
                              </a:srgbClr>
                            </a:outerShdw>
                          </a:effectLst>
                          <a:latin typeface="Segoe UI Semibold" pitchFamily="34" charset="0"/>
                          <a:ea typeface="Segoe UI" pitchFamily="34" charset="0"/>
                          <a:cs typeface="Segoe UI" pitchFamily="34" charset="0"/>
                        </a:rPr>
                        <a:t>Home Use Program</a:t>
                      </a:r>
                    </a:p>
                  </a:txBody>
                  <a:tcPr marL="121888" marR="12188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noFill/>
                  </a:tcPr>
                </a:tc>
                <a:tc>
                  <a:txBody>
                    <a:bodyPr/>
                    <a:lstStyle/>
                    <a:p>
                      <a:pPr marL="0" marR="0" lvl="0" indent="0" algn="ctr" defTabSz="914363" rtl="0" eaLnBrk="1" fontAlgn="auto" latinLnBrk="0" hangingPunct="1">
                        <a:lnSpc>
                          <a:spcPct val="100000"/>
                        </a:lnSpc>
                        <a:spcBef>
                          <a:spcPts val="0"/>
                        </a:spcBef>
                        <a:spcAft>
                          <a:spcPts val="0"/>
                        </a:spcAft>
                        <a:buClrTx/>
                        <a:buSzTx/>
                        <a:buFontTx/>
                        <a:buNone/>
                        <a:tabLst/>
                        <a:defRPr/>
                      </a:pPr>
                      <a:r>
                        <a:rPr lang="en-US" sz="1900" dirty="0" smtClean="0">
                          <a:effectLst>
                            <a:outerShdw blurRad="38100" dist="38100" dir="2700000" algn="tl">
                              <a:srgbClr val="000000">
                                <a:alpha val="43137"/>
                              </a:srgbClr>
                            </a:outerShdw>
                          </a:effectLst>
                          <a:latin typeface="Segoe UI Semibold" pitchFamily="34" charset="0"/>
                          <a:ea typeface="Segoe UI" pitchFamily="34" charset="0"/>
                          <a:cs typeface="Segoe UI" pitchFamily="34" charset="0"/>
                        </a:rPr>
                        <a:t>MSL</a:t>
                      </a:r>
                      <a:r>
                        <a:rPr lang="en-US" sz="1900" baseline="0" dirty="0" smtClean="0">
                          <a:effectLst>
                            <a:outerShdw blurRad="38100" dist="38100" dir="2700000" algn="tl">
                              <a:srgbClr val="000000">
                                <a:alpha val="43137"/>
                              </a:srgbClr>
                            </a:outerShdw>
                          </a:effectLst>
                          <a:latin typeface="Segoe UI Semibold" pitchFamily="34" charset="0"/>
                          <a:ea typeface="Segoe UI" pitchFamily="34" charset="0"/>
                          <a:cs typeface="Segoe UI" pitchFamily="34" charset="0"/>
                        </a:rPr>
                        <a:t> eLearning Courseware</a:t>
                      </a:r>
                      <a:endParaRPr lang="en-US" sz="1900" dirty="0" smtClean="0">
                        <a:effectLst>
                          <a:outerShdw blurRad="38100" dist="38100" dir="2700000" algn="tl">
                            <a:srgbClr val="000000">
                              <a:alpha val="43137"/>
                            </a:srgbClr>
                          </a:outerShdw>
                        </a:effectLst>
                        <a:latin typeface="Segoe UI Semibold" pitchFamily="34" charset="0"/>
                        <a:ea typeface="Segoe UI" pitchFamily="34" charset="0"/>
                        <a:cs typeface="Segoe UI" pitchFamily="34" charset="0"/>
                      </a:endParaRPr>
                    </a:p>
                  </a:txBody>
                  <a:tcPr marL="121888" marR="12188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noFill/>
                  </a:tcPr>
                </a:tc>
                <a:tc>
                  <a:txBody>
                    <a:bodyPr/>
                    <a:lstStyle/>
                    <a:p>
                      <a:pPr marL="0" marR="0" lvl="0" indent="0" algn="ctr" defTabSz="914363" rtl="0" eaLnBrk="1" fontAlgn="auto" latinLnBrk="0" hangingPunct="1">
                        <a:lnSpc>
                          <a:spcPct val="100000"/>
                        </a:lnSpc>
                        <a:spcBef>
                          <a:spcPts val="0"/>
                        </a:spcBef>
                        <a:spcAft>
                          <a:spcPts val="0"/>
                        </a:spcAft>
                        <a:buClrTx/>
                        <a:buSzTx/>
                        <a:buFontTx/>
                        <a:buNone/>
                        <a:tabLst/>
                        <a:defRPr/>
                      </a:pPr>
                      <a:r>
                        <a:rPr lang="en-US" sz="1900" dirty="0" smtClean="0">
                          <a:effectLst>
                            <a:outerShdw blurRad="38100" dist="38100" dir="2700000" algn="tl">
                              <a:srgbClr val="000000">
                                <a:alpha val="43137"/>
                              </a:srgbClr>
                            </a:outerShdw>
                          </a:effectLst>
                          <a:latin typeface="Segoe UI Semibold" pitchFamily="34" charset="0"/>
                          <a:ea typeface="Segoe UI" pitchFamily="34" charset="0"/>
                          <a:cs typeface="Segoe UI" pitchFamily="34" charset="0"/>
                        </a:rPr>
                        <a:t>MSL</a:t>
                      </a:r>
                      <a:r>
                        <a:rPr lang="en-US" sz="1900" baseline="0" dirty="0" smtClean="0">
                          <a:effectLst>
                            <a:outerShdw blurRad="38100" dist="38100" dir="2700000" algn="tl">
                              <a:srgbClr val="000000">
                                <a:alpha val="43137"/>
                              </a:srgbClr>
                            </a:outerShdw>
                          </a:effectLst>
                          <a:latin typeface="Segoe UI Semibold" pitchFamily="34" charset="0"/>
                          <a:ea typeface="Segoe UI" pitchFamily="34" charset="0"/>
                          <a:cs typeface="Segoe UI" pitchFamily="34" charset="0"/>
                        </a:rPr>
                        <a:t> eLearning Courseware</a:t>
                      </a:r>
                      <a:endParaRPr lang="en-US" sz="1900" dirty="0" smtClean="0">
                        <a:effectLst>
                          <a:outerShdw blurRad="38100" dist="38100" dir="2700000" algn="tl">
                            <a:srgbClr val="000000">
                              <a:alpha val="43137"/>
                            </a:srgbClr>
                          </a:outerShdw>
                        </a:effectLst>
                        <a:latin typeface="Segoe UI Semibold" pitchFamily="34" charset="0"/>
                        <a:ea typeface="Segoe UI" pitchFamily="34" charset="0"/>
                        <a:cs typeface="Segoe UI" pitchFamily="34" charset="0"/>
                      </a:endParaRPr>
                    </a:p>
                  </a:txBody>
                  <a:tcPr marL="121888" marR="121888"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noFill/>
                  </a:tcPr>
                </a:tc>
              </a:tr>
            </a:tbl>
          </a:graphicData>
        </a:graphic>
      </p:graphicFrame>
    </p:spTree>
    <p:extLst>
      <p:ext uri="{BB962C8B-B14F-4D97-AF65-F5344CB8AC3E}">
        <p14:creationId xmlns:p14="http://schemas.microsoft.com/office/powerpoint/2010/main" val="176637304"/>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Getting a return on your investment</a:t>
            </a:r>
            <a:br>
              <a:rPr lang="en-US" dirty="0" smtClean="0"/>
            </a:br>
            <a:r>
              <a:rPr lang="en-AU" sz="3600" dirty="0" smtClean="0">
                <a:solidFill>
                  <a:schemeClr val="accent2"/>
                </a:solidFill>
              </a:rPr>
              <a:t>User Adoption</a:t>
            </a:r>
            <a:endParaRPr sz="3600" dirty="0">
              <a:solidFill>
                <a:schemeClr val="accent2"/>
              </a:solidFill>
            </a:endParaRPr>
          </a:p>
        </p:txBody>
      </p:sp>
      <p:sp>
        <p:nvSpPr>
          <p:cNvPr id="3" name="Text Placeholder 2"/>
          <p:cNvSpPr>
            <a:spLocks noGrp="1"/>
          </p:cNvSpPr>
          <p:nvPr>
            <p:ph idx="1"/>
          </p:nvPr>
        </p:nvSpPr>
        <p:spPr/>
        <p:txBody>
          <a:bodyPr>
            <a:normAutofit lnSpcReduction="10000"/>
          </a:bodyPr>
          <a:lstStyle/>
          <a:p>
            <a:r>
              <a:rPr lang="en-AU" dirty="0" smtClean="0"/>
              <a:t>“The </a:t>
            </a:r>
            <a:r>
              <a:rPr lang="en-AU" dirty="0"/>
              <a:t>user experience and training was a critical part of the business case for the licencing </a:t>
            </a:r>
            <a:r>
              <a:rPr lang="en-AU" dirty="0" smtClean="0"/>
              <a:t>upgrade.”</a:t>
            </a:r>
          </a:p>
          <a:p>
            <a:r>
              <a:rPr lang="en-AU" dirty="0" smtClean="0"/>
              <a:t>I </a:t>
            </a:r>
            <a:r>
              <a:rPr lang="en-AU" dirty="0"/>
              <a:t>have seen attempts to undertake projects without fully addressing the user impact and in the end you can’t avoid it</a:t>
            </a:r>
            <a:r>
              <a:rPr lang="en-AU" dirty="0" smtClean="0"/>
              <a:t>.”</a:t>
            </a:r>
          </a:p>
          <a:p>
            <a:r>
              <a:rPr lang="en-AU" dirty="0" smtClean="0"/>
              <a:t>“It </a:t>
            </a:r>
            <a:r>
              <a:rPr lang="en-AU" dirty="0"/>
              <a:t>is an essential part of the job and if you ignore that you end up paying more, not just in financial terms but in user </a:t>
            </a:r>
            <a:r>
              <a:rPr lang="en-AU" dirty="0" smtClean="0"/>
              <a:t>productivity”</a:t>
            </a:r>
            <a:endParaRPr lang="en-US" dirty="0" smtClean="0"/>
          </a:p>
        </p:txBody>
      </p:sp>
      <p:sp>
        <p:nvSpPr>
          <p:cNvPr id="5" name="Footer Placeholder 4"/>
          <p:cNvSpPr>
            <a:spLocks noGrp="1"/>
          </p:cNvSpPr>
          <p:nvPr>
            <p:ph type="ftr" sz="quarter" idx="11"/>
          </p:nvPr>
        </p:nvSpPr>
        <p:spPr/>
        <p:txBody>
          <a:bodyPr/>
          <a:lstStyle/>
          <a:p>
            <a:r>
              <a:rPr lang="en-AU" smtClean="0">
                <a:solidFill>
                  <a:srgbClr val="000000">
                    <a:lumMod val="50000"/>
                    <a:lumOff val="50000"/>
                  </a:srgbClr>
                </a:solidFill>
              </a:rPr>
              <a:t>(c) 2011 Microsoft. All rights reserved.</a:t>
            </a:r>
            <a:endParaRPr lang="en-AU" dirty="0">
              <a:solidFill>
                <a:srgbClr val="000000">
                  <a:lumMod val="50000"/>
                  <a:lumOff val="50000"/>
                </a:srgbClr>
              </a:solidFill>
            </a:endParaRPr>
          </a:p>
        </p:txBody>
      </p:sp>
    </p:spTree>
    <p:extLst>
      <p:ext uri="{BB962C8B-B14F-4D97-AF65-F5344CB8AC3E}">
        <p14:creationId xmlns:p14="http://schemas.microsoft.com/office/powerpoint/2010/main" val="216746740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Getting a return on your investment</a:t>
            </a:r>
            <a:br>
              <a:rPr lang="en-US" dirty="0" smtClean="0"/>
            </a:br>
            <a:r>
              <a:rPr lang="en-AU" sz="3600" dirty="0" smtClean="0">
                <a:solidFill>
                  <a:schemeClr val="accent2"/>
                </a:solidFill>
              </a:rPr>
              <a:t>Avoid these mistakes</a:t>
            </a:r>
            <a:endParaRPr sz="3600" dirty="0">
              <a:solidFill>
                <a:schemeClr val="accent2"/>
              </a:solidFill>
            </a:endParaRPr>
          </a:p>
        </p:txBody>
      </p:sp>
      <p:sp>
        <p:nvSpPr>
          <p:cNvPr id="3" name="Text Placeholder 2"/>
          <p:cNvSpPr>
            <a:spLocks noGrp="1"/>
          </p:cNvSpPr>
          <p:nvPr>
            <p:ph idx="1"/>
          </p:nvPr>
        </p:nvSpPr>
        <p:spPr/>
        <p:txBody>
          <a:bodyPr>
            <a:normAutofit/>
          </a:bodyPr>
          <a:lstStyle/>
          <a:p>
            <a:r>
              <a:rPr lang="en-AU" dirty="0" smtClean="0"/>
              <a:t>“Everyone knows how to use Office”</a:t>
            </a:r>
          </a:p>
          <a:p>
            <a:r>
              <a:rPr lang="en-AU" dirty="0" smtClean="0"/>
              <a:t>“We should do an intermediate Word course”</a:t>
            </a:r>
          </a:p>
          <a:p>
            <a:r>
              <a:rPr lang="en-AU" dirty="0" smtClean="0"/>
              <a:t>“Lets put resources on the intranet”</a:t>
            </a:r>
          </a:p>
          <a:p>
            <a:r>
              <a:rPr lang="en-AU" dirty="0" smtClean="0"/>
              <a:t>“I didn’t know that I was getting deployed today”</a:t>
            </a:r>
          </a:p>
          <a:p>
            <a:r>
              <a:rPr lang="en-AU" dirty="0" smtClean="0"/>
              <a:t>“Why can’t I get this second inbox set up?”</a:t>
            </a:r>
            <a:endParaRPr lang="en-US" dirty="0" smtClean="0"/>
          </a:p>
        </p:txBody>
      </p:sp>
      <p:sp>
        <p:nvSpPr>
          <p:cNvPr id="5" name="Footer Placeholder 4"/>
          <p:cNvSpPr>
            <a:spLocks noGrp="1"/>
          </p:cNvSpPr>
          <p:nvPr>
            <p:ph type="ftr" sz="quarter" idx="11"/>
          </p:nvPr>
        </p:nvSpPr>
        <p:spPr/>
        <p:txBody>
          <a:bodyPr/>
          <a:lstStyle/>
          <a:p>
            <a:r>
              <a:rPr lang="en-AU" smtClean="0">
                <a:solidFill>
                  <a:srgbClr val="000000">
                    <a:lumMod val="50000"/>
                    <a:lumOff val="50000"/>
                  </a:srgbClr>
                </a:solidFill>
              </a:rPr>
              <a:t>(c) 2011 Microsoft. All rights reserved.</a:t>
            </a:r>
            <a:endParaRPr lang="en-AU" dirty="0">
              <a:solidFill>
                <a:srgbClr val="000000">
                  <a:lumMod val="50000"/>
                  <a:lumOff val="50000"/>
                </a:srgbClr>
              </a:solidFill>
            </a:endParaRPr>
          </a:p>
        </p:txBody>
      </p:sp>
    </p:spTree>
    <p:extLst>
      <p:ext uri="{BB962C8B-B14F-4D97-AF65-F5344CB8AC3E}">
        <p14:creationId xmlns:p14="http://schemas.microsoft.com/office/powerpoint/2010/main" val="168849575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Getting a return on your investment</a:t>
            </a:r>
            <a:br>
              <a:rPr lang="en-US" dirty="0" smtClean="0"/>
            </a:br>
            <a:r>
              <a:rPr lang="en-AU" sz="3600" dirty="0" smtClean="0">
                <a:solidFill>
                  <a:schemeClr val="accent2"/>
                </a:solidFill>
              </a:rPr>
              <a:t>What we have seen work</a:t>
            </a:r>
            <a:endParaRPr sz="3600" dirty="0">
              <a:solidFill>
                <a:schemeClr val="accent2"/>
              </a:solidFill>
            </a:endParaRPr>
          </a:p>
        </p:txBody>
      </p:sp>
      <p:sp>
        <p:nvSpPr>
          <p:cNvPr id="3" name="Text Placeholder 2"/>
          <p:cNvSpPr>
            <a:spLocks noGrp="1"/>
          </p:cNvSpPr>
          <p:nvPr>
            <p:ph idx="1"/>
          </p:nvPr>
        </p:nvSpPr>
        <p:spPr/>
        <p:txBody>
          <a:bodyPr>
            <a:normAutofit/>
          </a:bodyPr>
          <a:lstStyle/>
          <a:p>
            <a:r>
              <a:rPr lang="en-AU" dirty="0" smtClean="0"/>
              <a:t>Home Use Program</a:t>
            </a:r>
          </a:p>
          <a:p>
            <a:r>
              <a:rPr lang="en-AU" dirty="0" smtClean="0"/>
              <a:t>Don’t just pilot inside IT, pilot with the enemy</a:t>
            </a:r>
          </a:p>
          <a:p>
            <a:r>
              <a:rPr lang="en-AU" dirty="0" smtClean="0"/>
              <a:t>Put the user first*</a:t>
            </a:r>
          </a:p>
          <a:p>
            <a:r>
              <a:rPr lang="en-AU" dirty="0" smtClean="0"/>
              <a:t>Focus on what makes a difference, not everything</a:t>
            </a:r>
          </a:p>
          <a:p>
            <a:r>
              <a:rPr lang="en-AU" dirty="0" smtClean="0"/>
              <a:t>Perception matters</a:t>
            </a:r>
          </a:p>
          <a:p>
            <a:endParaRPr lang="en-AU" dirty="0" smtClean="0"/>
          </a:p>
        </p:txBody>
      </p:sp>
      <p:sp>
        <p:nvSpPr>
          <p:cNvPr id="5" name="Footer Placeholder 4"/>
          <p:cNvSpPr>
            <a:spLocks noGrp="1"/>
          </p:cNvSpPr>
          <p:nvPr>
            <p:ph type="ftr" sz="quarter" idx="11"/>
          </p:nvPr>
        </p:nvSpPr>
        <p:spPr/>
        <p:txBody>
          <a:bodyPr/>
          <a:lstStyle/>
          <a:p>
            <a:r>
              <a:rPr lang="en-AU" smtClean="0">
                <a:solidFill>
                  <a:srgbClr val="000000">
                    <a:lumMod val="50000"/>
                    <a:lumOff val="50000"/>
                  </a:srgbClr>
                </a:solidFill>
              </a:rPr>
              <a:t>(c) 2011 Microsoft. All rights reserved.</a:t>
            </a:r>
            <a:endParaRPr lang="en-AU" dirty="0">
              <a:solidFill>
                <a:srgbClr val="000000">
                  <a:lumMod val="50000"/>
                  <a:lumOff val="50000"/>
                </a:srgbClr>
              </a:solidFill>
            </a:endParaRPr>
          </a:p>
        </p:txBody>
      </p:sp>
    </p:spTree>
    <p:extLst>
      <p:ext uri="{BB962C8B-B14F-4D97-AF65-F5344CB8AC3E}">
        <p14:creationId xmlns:p14="http://schemas.microsoft.com/office/powerpoint/2010/main" val="168964761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Getting a return on your investment</a:t>
            </a:r>
            <a:br>
              <a:rPr lang="en-US" dirty="0" smtClean="0"/>
            </a:br>
            <a:r>
              <a:rPr lang="en-AU" sz="3600" dirty="0" smtClean="0">
                <a:solidFill>
                  <a:schemeClr val="accent2"/>
                </a:solidFill>
              </a:rPr>
              <a:t>Resources</a:t>
            </a:r>
            <a:endParaRPr sz="3600" dirty="0">
              <a:solidFill>
                <a:schemeClr val="accent2"/>
              </a:solidFill>
            </a:endParaRPr>
          </a:p>
        </p:txBody>
      </p:sp>
      <p:sp>
        <p:nvSpPr>
          <p:cNvPr id="3" name="Text Placeholder 2"/>
          <p:cNvSpPr>
            <a:spLocks noGrp="1"/>
          </p:cNvSpPr>
          <p:nvPr>
            <p:ph idx="1"/>
          </p:nvPr>
        </p:nvSpPr>
        <p:spPr/>
        <p:txBody>
          <a:bodyPr>
            <a:normAutofit/>
          </a:bodyPr>
          <a:lstStyle/>
          <a:p>
            <a:r>
              <a:rPr lang="en-AU" dirty="0" smtClean="0"/>
              <a:t>Home Use Program</a:t>
            </a:r>
          </a:p>
          <a:p>
            <a:endParaRPr lang="en-AU" dirty="0" smtClean="0"/>
          </a:p>
        </p:txBody>
      </p:sp>
      <p:sp>
        <p:nvSpPr>
          <p:cNvPr id="5" name="Footer Placeholder 4"/>
          <p:cNvSpPr>
            <a:spLocks noGrp="1"/>
          </p:cNvSpPr>
          <p:nvPr>
            <p:ph type="ftr" sz="quarter" idx="11"/>
          </p:nvPr>
        </p:nvSpPr>
        <p:spPr/>
        <p:txBody>
          <a:bodyPr/>
          <a:lstStyle/>
          <a:p>
            <a:r>
              <a:rPr lang="en-AU" smtClean="0">
                <a:solidFill>
                  <a:srgbClr val="000000">
                    <a:lumMod val="50000"/>
                    <a:lumOff val="50000"/>
                  </a:srgbClr>
                </a:solidFill>
              </a:rPr>
              <a:t>(c) 2011 Microsoft. All rights reserved.</a:t>
            </a:r>
            <a:endParaRPr lang="en-AU" dirty="0">
              <a:solidFill>
                <a:srgbClr val="000000">
                  <a:lumMod val="50000"/>
                  <a:lumOff val="50000"/>
                </a:srgbClr>
              </a:solidFill>
            </a:endParaRPr>
          </a:p>
        </p:txBody>
      </p:sp>
      <p:pic>
        <p:nvPicPr>
          <p:cNvPr id="38914" name="Picture 2" descr="C:\Users\pwoods\Desktop\Office Readiness\Home Use Program\AU_FLYER.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76056" y="1844825"/>
            <a:ext cx="3728120" cy="44214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86273914"/>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endParaRPr lang="en-US"/>
          </a:p>
        </p:txBody>
      </p:sp>
      <p:sp>
        <p:nvSpPr>
          <p:cNvPr id="3" name="Title 2"/>
          <p:cNvSpPr>
            <a:spLocks noGrp="1"/>
          </p:cNvSpPr>
          <p:nvPr>
            <p:ph type="ctrTitle"/>
          </p:nvPr>
        </p:nvSpPr>
        <p:spPr/>
        <p:txBody>
          <a:bodyPr/>
          <a:lstStyle/>
          <a:p>
            <a:r>
              <a:rPr lang="en-US" dirty="0" smtClean="0"/>
              <a:t>What should you be worried about?</a:t>
            </a:r>
            <a:endParaRPr lang="en-US" dirty="0"/>
          </a:p>
        </p:txBody>
      </p:sp>
      <p:sp>
        <p:nvSpPr>
          <p:cNvPr id="4" name="Subtitle 3"/>
          <p:cNvSpPr>
            <a:spLocks noGrp="1"/>
          </p:cNvSpPr>
          <p:nvPr>
            <p:ph type="subTitle" idx="1"/>
          </p:nvPr>
        </p:nvSpPr>
        <p:spPr/>
        <p:txBody>
          <a:bodyPr/>
          <a:lstStyle/>
          <a:p>
            <a:endParaRPr lang="en-US"/>
          </a:p>
        </p:txBody>
      </p:sp>
    </p:spTree>
    <p:extLst>
      <p:ext uri="{BB962C8B-B14F-4D97-AF65-F5344CB8AC3E}">
        <p14:creationId xmlns:p14="http://schemas.microsoft.com/office/powerpoint/2010/main" val="2348876366"/>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Getting a return on your investment</a:t>
            </a:r>
            <a:br>
              <a:rPr lang="en-US" dirty="0" smtClean="0"/>
            </a:br>
            <a:r>
              <a:rPr lang="en-AU" sz="3600" dirty="0" smtClean="0">
                <a:solidFill>
                  <a:schemeClr val="accent2"/>
                </a:solidFill>
              </a:rPr>
              <a:t>Resources</a:t>
            </a:r>
            <a:endParaRPr sz="3600" dirty="0">
              <a:solidFill>
                <a:schemeClr val="accent2"/>
              </a:solidFill>
            </a:endParaRPr>
          </a:p>
        </p:txBody>
      </p:sp>
      <p:sp>
        <p:nvSpPr>
          <p:cNvPr id="3" name="Text Placeholder 2"/>
          <p:cNvSpPr>
            <a:spLocks noGrp="1"/>
          </p:cNvSpPr>
          <p:nvPr>
            <p:ph idx="1"/>
          </p:nvPr>
        </p:nvSpPr>
        <p:spPr/>
        <p:txBody>
          <a:bodyPr>
            <a:normAutofit/>
          </a:bodyPr>
          <a:lstStyle/>
          <a:p>
            <a:r>
              <a:rPr lang="en-AU" dirty="0" smtClean="0"/>
              <a:t>Ribbon Hero</a:t>
            </a:r>
          </a:p>
          <a:p>
            <a:endParaRPr lang="en-AU" dirty="0" smtClean="0"/>
          </a:p>
        </p:txBody>
      </p:sp>
      <p:sp>
        <p:nvSpPr>
          <p:cNvPr id="5" name="Footer Placeholder 4"/>
          <p:cNvSpPr>
            <a:spLocks noGrp="1"/>
          </p:cNvSpPr>
          <p:nvPr>
            <p:ph type="ftr" sz="quarter" idx="11"/>
          </p:nvPr>
        </p:nvSpPr>
        <p:spPr/>
        <p:txBody>
          <a:bodyPr/>
          <a:lstStyle/>
          <a:p>
            <a:r>
              <a:rPr lang="en-AU" smtClean="0">
                <a:solidFill>
                  <a:srgbClr val="000000">
                    <a:lumMod val="50000"/>
                    <a:lumOff val="50000"/>
                  </a:srgbClr>
                </a:solidFill>
              </a:rPr>
              <a:t>(c) 2011 Microsoft. All rights reserved.</a:t>
            </a:r>
            <a:endParaRPr lang="en-AU" dirty="0">
              <a:solidFill>
                <a:srgbClr val="000000">
                  <a:lumMod val="50000"/>
                  <a:lumOff val="50000"/>
                </a:srgbClr>
              </a:solidFill>
            </a:endParaRPr>
          </a:p>
        </p:txBody>
      </p:sp>
      <p:pic>
        <p:nvPicPr>
          <p:cNvPr id="39938" name="Picture 2" descr="http://www.computeractive.co.uk/IMG/155/186155/348-ht-04-580x358.jpg?131081347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75856" y="2708920"/>
            <a:ext cx="5524500" cy="34099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00010944"/>
      </p:ext>
    </p:extLst>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Getting a return on your investment</a:t>
            </a:r>
            <a:br>
              <a:rPr lang="en-US" dirty="0" smtClean="0"/>
            </a:br>
            <a:r>
              <a:rPr lang="en-AU" sz="3600" dirty="0" smtClean="0">
                <a:solidFill>
                  <a:schemeClr val="accent2"/>
                </a:solidFill>
              </a:rPr>
              <a:t>Resources</a:t>
            </a:r>
            <a:endParaRPr sz="3600" dirty="0">
              <a:solidFill>
                <a:schemeClr val="accent2"/>
              </a:solidFill>
            </a:endParaRPr>
          </a:p>
        </p:txBody>
      </p:sp>
      <p:sp>
        <p:nvSpPr>
          <p:cNvPr id="3" name="Text Placeholder 2"/>
          <p:cNvSpPr>
            <a:spLocks noGrp="1"/>
          </p:cNvSpPr>
          <p:nvPr>
            <p:ph idx="1"/>
          </p:nvPr>
        </p:nvSpPr>
        <p:spPr/>
        <p:txBody>
          <a:bodyPr>
            <a:normAutofit/>
          </a:bodyPr>
          <a:lstStyle/>
          <a:p>
            <a:r>
              <a:rPr lang="en-AU" dirty="0" smtClean="0"/>
              <a:t>Search Commands</a:t>
            </a:r>
          </a:p>
          <a:p>
            <a:endParaRPr lang="en-AU" dirty="0" smtClean="0"/>
          </a:p>
        </p:txBody>
      </p:sp>
      <p:sp>
        <p:nvSpPr>
          <p:cNvPr id="5" name="Footer Placeholder 4"/>
          <p:cNvSpPr>
            <a:spLocks noGrp="1"/>
          </p:cNvSpPr>
          <p:nvPr>
            <p:ph type="ftr" sz="quarter" idx="11"/>
          </p:nvPr>
        </p:nvSpPr>
        <p:spPr/>
        <p:txBody>
          <a:bodyPr/>
          <a:lstStyle/>
          <a:p>
            <a:r>
              <a:rPr lang="en-AU" smtClean="0">
                <a:solidFill>
                  <a:srgbClr val="000000">
                    <a:lumMod val="50000"/>
                    <a:lumOff val="50000"/>
                  </a:srgbClr>
                </a:solidFill>
              </a:rPr>
              <a:t>(c) 2011 Microsoft. All rights reserved.</a:t>
            </a:r>
            <a:endParaRPr lang="en-AU" dirty="0">
              <a:solidFill>
                <a:srgbClr val="000000">
                  <a:lumMod val="50000"/>
                  <a:lumOff val="50000"/>
                </a:srgbClr>
              </a:solidFill>
            </a:endParaRPr>
          </a:p>
        </p:txBody>
      </p:sp>
      <p:pic>
        <p:nvPicPr>
          <p:cNvPr id="40962" name="Picture 2" descr="http://3.bp.blogspot.com/-ctG555vuips/TdFu_Qtk86I/AAAAAAAABBM/X-Dko7NAauw/s1600/2012_Offic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83768" y="3429000"/>
            <a:ext cx="6143625" cy="1352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30729919"/>
      </p:ext>
    </p:extLst>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Getting a return on your investment</a:t>
            </a:r>
            <a:br>
              <a:rPr lang="en-US" dirty="0" smtClean="0"/>
            </a:br>
            <a:r>
              <a:rPr lang="en-AU" sz="3600" dirty="0" smtClean="0">
                <a:solidFill>
                  <a:schemeClr val="accent2"/>
                </a:solidFill>
              </a:rPr>
              <a:t>Resources</a:t>
            </a:r>
            <a:endParaRPr sz="3600" dirty="0">
              <a:solidFill>
                <a:schemeClr val="accent2"/>
              </a:solidFill>
            </a:endParaRPr>
          </a:p>
        </p:txBody>
      </p:sp>
      <p:sp>
        <p:nvSpPr>
          <p:cNvPr id="3" name="Text Placeholder 2"/>
          <p:cNvSpPr>
            <a:spLocks noGrp="1"/>
          </p:cNvSpPr>
          <p:nvPr>
            <p:ph idx="1"/>
          </p:nvPr>
        </p:nvSpPr>
        <p:spPr/>
        <p:txBody>
          <a:bodyPr>
            <a:normAutofit/>
          </a:bodyPr>
          <a:lstStyle/>
          <a:p>
            <a:r>
              <a:rPr lang="en-AU" dirty="0" smtClean="0"/>
              <a:t>Productivity Hub</a:t>
            </a:r>
          </a:p>
          <a:p>
            <a:endParaRPr lang="en-AU" dirty="0" smtClean="0"/>
          </a:p>
        </p:txBody>
      </p:sp>
      <p:sp>
        <p:nvSpPr>
          <p:cNvPr id="5" name="Footer Placeholder 4"/>
          <p:cNvSpPr>
            <a:spLocks noGrp="1"/>
          </p:cNvSpPr>
          <p:nvPr>
            <p:ph type="ftr" sz="quarter" idx="11"/>
          </p:nvPr>
        </p:nvSpPr>
        <p:spPr/>
        <p:txBody>
          <a:bodyPr/>
          <a:lstStyle/>
          <a:p>
            <a:r>
              <a:rPr lang="en-AU" smtClean="0">
                <a:solidFill>
                  <a:srgbClr val="000000">
                    <a:lumMod val="50000"/>
                    <a:lumOff val="50000"/>
                  </a:srgbClr>
                </a:solidFill>
              </a:rPr>
              <a:t>(c) 2011 Microsoft. All rights reserved.</a:t>
            </a:r>
            <a:endParaRPr lang="en-AU" dirty="0">
              <a:solidFill>
                <a:srgbClr val="000000">
                  <a:lumMod val="50000"/>
                  <a:lumOff val="50000"/>
                </a:srgbClr>
              </a:solidFill>
            </a:endParaRPr>
          </a:p>
        </p:txBody>
      </p:sp>
      <p:pic>
        <p:nvPicPr>
          <p:cNvPr id="41986" name="Picture 2" descr="http://blogs.msdn.com/cfs-file.ashx/__key/CommunityServer-Blogs-Components-WeblogFiles/00-00-01-26-65-metablogapi/5531.clip_5F00_image001_5B00_5_5D00_.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75856" y="2924944"/>
            <a:ext cx="5088852" cy="37689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84828955"/>
      </p:ext>
    </p:extLst>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Getting a return on your investment</a:t>
            </a:r>
            <a:br>
              <a:rPr lang="en-US" dirty="0" smtClean="0"/>
            </a:br>
            <a:r>
              <a:rPr lang="en-AU" sz="3600" dirty="0" smtClean="0">
                <a:solidFill>
                  <a:schemeClr val="accent2"/>
                </a:solidFill>
              </a:rPr>
              <a:t>Resources</a:t>
            </a:r>
            <a:endParaRPr sz="3600" dirty="0">
              <a:solidFill>
                <a:schemeClr val="accent2"/>
              </a:solidFill>
            </a:endParaRPr>
          </a:p>
        </p:txBody>
      </p:sp>
      <p:sp>
        <p:nvSpPr>
          <p:cNvPr id="3" name="Text Placeholder 2"/>
          <p:cNvSpPr>
            <a:spLocks noGrp="1"/>
          </p:cNvSpPr>
          <p:nvPr>
            <p:ph idx="1"/>
          </p:nvPr>
        </p:nvSpPr>
        <p:spPr/>
        <p:txBody>
          <a:bodyPr>
            <a:normAutofit/>
          </a:bodyPr>
          <a:lstStyle/>
          <a:p>
            <a:r>
              <a:rPr lang="en-AU" dirty="0" smtClean="0"/>
              <a:t>Interactive Guides</a:t>
            </a:r>
          </a:p>
          <a:p>
            <a:endParaRPr lang="en-AU" dirty="0" smtClean="0"/>
          </a:p>
        </p:txBody>
      </p:sp>
      <p:sp>
        <p:nvSpPr>
          <p:cNvPr id="5" name="Footer Placeholder 4"/>
          <p:cNvSpPr>
            <a:spLocks noGrp="1"/>
          </p:cNvSpPr>
          <p:nvPr>
            <p:ph type="ftr" sz="quarter" idx="11"/>
          </p:nvPr>
        </p:nvSpPr>
        <p:spPr/>
        <p:txBody>
          <a:bodyPr/>
          <a:lstStyle/>
          <a:p>
            <a:r>
              <a:rPr lang="en-AU" smtClean="0">
                <a:solidFill>
                  <a:srgbClr val="000000">
                    <a:lumMod val="50000"/>
                    <a:lumOff val="50000"/>
                  </a:srgbClr>
                </a:solidFill>
              </a:rPr>
              <a:t>(c) 2011 Microsoft. All rights reserved.</a:t>
            </a:r>
            <a:endParaRPr lang="en-AU" dirty="0">
              <a:solidFill>
                <a:srgbClr val="000000">
                  <a:lumMod val="50000"/>
                  <a:lumOff val="50000"/>
                </a:srgbClr>
              </a:solidFill>
            </a:endParaRPr>
          </a:p>
        </p:txBody>
      </p:sp>
      <p:pic>
        <p:nvPicPr>
          <p:cNvPr id="43010" name="Picture 2" descr="http://blogs.office.com/cfs-file.ashx/__key/CommunityServer-Blogs-Components-WeblogFiles/00-00-00-00-48/0383.Ribbon_2D00_guid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67944" y="3861048"/>
            <a:ext cx="3943350" cy="18859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37491018"/>
      </p:ext>
    </p:extLst>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Getting a return on your investment</a:t>
            </a:r>
            <a:br>
              <a:rPr lang="en-US" dirty="0" smtClean="0"/>
            </a:br>
            <a:r>
              <a:rPr lang="en-AU" sz="3600" dirty="0" smtClean="0">
                <a:solidFill>
                  <a:schemeClr val="accent2"/>
                </a:solidFill>
              </a:rPr>
              <a:t>Resources</a:t>
            </a:r>
            <a:endParaRPr sz="3600" dirty="0">
              <a:solidFill>
                <a:schemeClr val="accent2"/>
              </a:solidFill>
            </a:endParaRPr>
          </a:p>
        </p:txBody>
      </p:sp>
      <p:sp>
        <p:nvSpPr>
          <p:cNvPr id="3" name="Text Placeholder 2"/>
          <p:cNvSpPr>
            <a:spLocks noGrp="1"/>
          </p:cNvSpPr>
          <p:nvPr>
            <p:ph idx="1"/>
          </p:nvPr>
        </p:nvSpPr>
        <p:spPr/>
        <p:txBody>
          <a:bodyPr>
            <a:normAutofit/>
          </a:bodyPr>
          <a:lstStyle/>
          <a:p>
            <a:r>
              <a:rPr lang="en-AU" dirty="0"/>
              <a:t>Free eBook</a:t>
            </a:r>
          </a:p>
          <a:p>
            <a:endParaRPr lang="en-AU" dirty="0"/>
          </a:p>
        </p:txBody>
      </p:sp>
      <p:sp>
        <p:nvSpPr>
          <p:cNvPr id="5" name="Footer Placeholder 4"/>
          <p:cNvSpPr>
            <a:spLocks noGrp="1"/>
          </p:cNvSpPr>
          <p:nvPr>
            <p:ph type="ftr" sz="quarter" idx="11"/>
          </p:nvPr>
        </p:nvSpPr>
        <p:spPr/>
        <p:txBody>
          <a:bodyPr/>
          <a:lstStyle/>
          <a:p>
            <a:r>
              <a:rPr lang="en-AU" smtClean="0">
                <a:solidFill>
                  <a:srgbClr val="000000">
                    <a:lumMod val="50000"/>
                    <a:lumOff val="50000"/>
                  </a:srgbClr>
                </a:solidFill>
              </a:rPr>
              <a:t>(c) 2011 Microsoft. All rights reserved.</a:t>
            </a:r>
            <a:endParaRPr lang="en-AU" dirty="0">
              <a:solidFill>
                <a:srgbClr val="000000">
                  <a:lumMod val="50000"/>
                  <a:lumOff val="50000"/>
                </a:srgbClr>
              </a:solidFill>
            </a:endParaRPr>
          </a:p>
        </p:txBody>
      </p:sp>
      <p:pic>
        <p:nvPicPr>
          <p:cNvPr id="4403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36331" t="7053" r="18864" b="1573"/>
          <a:stretch/>
        </p:blipFill>
        <p:spPr bwMode="auto">
          <a:xfrm>
            <a:off x="5364088" y="1988840"/>
            <a:ext cx="3202865" cy="3878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16935736"/>
      </p:ext>
    </p:extLst>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Getting a return on your investment</a:t>
            </a:r>
            <a:br>
              <a:rPr lang="en-US" dirty="0" smtClean="0"/>
            </a:br>
            <a:r>
              <a:rPr lang="en-AU" sz="3600" dirty="0" smtClean="0">
                <a:solidFill>
                  <a:schemeClr val="accent2"/>
                </a:solidFill>
              </a:rPr>
              <a:t>Resources</a:t>
            </a:r>
            <a:endParaRPr sz="3600" dirty="0">
              <a:solidFill>
                <a:schemeClr val="accent2"/>
              </a:solidFill>
            </a:endParaRPr>
          </a:p>
        </p:txBody>
      </p:sp>
      <p:sp>
        <p:nvSpPr>
          <p:cNvPr id="3" name="Text Placeholder 2"/>
          <p:cNvSpPr>
            <a:spLocks noGrp="1"/>
          </p:cNvSpPr>
          <p:nvPr>
            <p:ph idx="1"/>
          </p:nvPr>
        </p:nvSpPr>
        <p:spPr/>
        <p:txBody>
          <a:bodyPr>
            <a:normAutofit/>
          </a:bodyPr>
          <a:lstStyle/>
          <a:p>
            <a:r>
              <a:rPr lang="en-AU" dirty="0" smtClean="0"/>
              <a:t>Command Reference </a:t>
            </a:r>
            <a:r>
              <a:rPr lang="en-AU" dirty="0" err="1" smtClean="0"/>
              <a:t>Spreadsheets</a:t>
            </a:r>
            <a:endParaRPr lang="en-AU" dirty="0"/>
          </a:p>
          <a:p>
            <a:endParaRPr lang="en-AU" dirty="0"/>
          </a:p>
        </p:txBody>
      </p:sp>
      <p:sp>
        <p:nvSpPr>
          <p:cNvPr id="5" name="Footer Placeholder 4"/>
          <p:cNvSpPr>
            <a:spLocks noGrp="1"/>
          </p:cNvSpPr>
          <p:nvPr>
            <p:ph type="ftr" sz="quarter" idx="11"/>
          </p:nvPr>
        </p:nvSpPr>
        <p:spPr/>
        <p:txBody>
          <a:bodyPr/>
          <a:lstStyle/>
          <a:p>
            <a:r>
              <a:rPr lang="en-AU" smtClean="0">
                <a:solidFill>
                  <a:srgbClr val="000000">
                    <a:lumMod val="50000"/>
                    <a:lumOff val="50000"/>
                  </a:srgbClr>
                </a:solidFill>
              </a:rPr>
              <a:t>(c) 2011 Microsoft. All rights reserved.</a:t>
            </a:r>
            <a:endParaRPr lang="en-AU" dirty="0">
              <a:solidFill>
                <a:srgbClr val="000000">
                  <a:lumMod val="50000"/>
                  <a:lumOff val="50000"/>
                </a:srgbClr>
              </a:solidFill>
            </a:endParaRPr>
          </a:p>
        </p:txBody>
      </p:sp>
      <p:pic>
        <p:nvPicPr>
          <p:cNvPr id="4505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89240" y="3068960"/>
            <a:ext cx="5457448" cy="32403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80690672"/>
      </p:ext>
    </p:extLst>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Getting a return on your investment</a:t>
            </a:r>
            <a:br>
              <a:rPr lang="en-US" dirty="0" smtClean="0"/>
            </a:br>
            <a:r>
              <a:rPr lang="en-AU" sz="3600" dirty="0" smtClean="0">
                <a:solidFill>
                  <a:schemeClr val="accent2"/>
                </a:solidFill>
              </a:rPr>
              <a:t>Resources</a:t>
            </a:r>
            <a:endParaRPr sz="3600" dirty="0">
              <a:solidFill>
                <a:schemeClr val="accent2"/>
              </a:solidFill>
            </a:endParaRPr>
          </a:p>
        </p:txBody>
      </p:sp>
      <p:sp>
        <p:nvSpPr>
          <p:cNvPr id="3" name="Text Placeholder 2"/>
          <p:cNvSpPr>
            <a:spLocks noGrp="1"/>
          </p:cNvSpPr>
          <p:nvPr>
            <p:ph idx="1"/>
          </p:nvPr>
        </p:nvSpPr>
        <p:spPr/>
        <p:txBody>
          <a:bodyPr>
            <a:normAutofit/>
          </a:bodyPr>
          <a:lstStyle/>
          <a:p>
            <a:r>
              <a:rPr lang="en-AU" dirty="0" smtClean="0"/>
              <a:t>Posters / Flyers et al</a:t>
            </a:r>
            <a:endParaRPr lang="en-AU" dirty="0"/>
          </a:p>
          <a:p>
            <a:endParaRPr lang="en-AU" dirty="0"/>
          </a:p>
        </p:txBody>
      </p:sp>
      <p:sp>
        <p:nvSpPr>
          <p:cNvPr id="5" name="Footer Placeholder 4"/>
          <p:cNvSpPr>
            <a:spLocks noGrp="1"/>
          </p:cNvSpPr>
          <p:nvPr>
            <p:ph type="ftr" sz="quarter" idx="11"/>
          </p:nvPr>
        </p:nvSpPr>
        <p:spPr/>
        <p:txBody>
          <a:bodyPr/>
          <a:lstStyle/>
          <a:p>
            <a:r>
              <a:rPr lang="en-AU" smtClean="0">
                <a:solidFill>
                  <a:srgbClr val="000000">
                    <a:lumMod val="50000"/>
                    <a:lumOff val="50000"/>
                  </a:srgbClr>
                </a:solidFill>
              </a:rPr>
              <a:t>(c) 2011 Microsoft. All rights reserved.</a:t>
            </a:r>
            <a:endParaRPr lang="en-AU" dirty="0">
              <a:solidFill>
                <a:srgbClr val="000000">
                  <a:lumMod val="50000"/>
                  <a:lumOff val="50000"/>
                </a:srgbClr>
              </a:solidFill>
            </a:endParaRPr>
          </a:p>
        </p:txBody>
      </p:sp>
      <p:pic>
        <p:nvPicPr>
          <p:cNvPr id="46082"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31169" t="11811" r="29968" b="1244"/>
          <a:stretch/>
        </p:blipFill>
        <p:spPr bwMode="auto">
          <a:xfrm>
            <a:off x="5292080" y="1844824"/>
            <a:ext cx="3268958" cy="434222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2536451554"/>
      </p:ext>
    </p:extLst>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Ensure your people are not a </a:t>
            </a:r>
            <a:br>
              <a:rPr lang="en-US" dirty="0" smtClean="0"/>
            </a:br>
            <a:r>
              <a:rPr lang="en-US" dirty="0" smtClean="0"/>
              <a:t>victim of your deployment</a:t>
            </a:r>
            <a:endParaRPr lang="en-AU" dirty="0"/>
          </a:p>
        </p:txBody>
      </p:sp>
      <p:sp>
        <p:nvSpPr>
          <p:cNvPr id="4" name="Footer Placeholder 3"/>
          <p:cNvSpPr>
            <a:spLocks noGrp="1"/>
          </p:cNvSpPr>
          <p:nvPr>
            <p:ph type="ftr" sz="quarter" idx="11"/>
          </p:nvPr>
        </p:nvSpPr>
        <p:spPr/>
        <p:txBody>
          <a:bodyPr/>
          <a:lstStyle/>
          <a:p>
            <a:r>
              <a:rPr lang="en-AU" smtClean="0">
                <a:solidFill>
                  <a:srgbClr val="000000">
                    <a:lumMod val="50000"/>
                    <a:lumOff val="50000"/>
                  </a:srgbClr>
                </a:solidFill>
              </a:rPr>
              <a:t>(c) 2011 Microsoft. All rights reserved.</a:t>
            </a:r>
            <a:endParaRPr lang="en-AU" dirty="0">
              <a:solidFill>
                <a:srgbClr val="000000">
                  <a:lumMod val="50000"/>
                  <a:lumOff val="50000"/>
                </a:srgbClr>
              </a:solidFill>
            </a:endParaRPr>
          </a:p>
        </p:txBody>
      </p:sp>
      <p:pic>
        <p:nvPicPr>
          <p:cNvPr id="47106" name="Picture 2" descr="http://www.medintellibase.com/images/frustrated-handsonhead.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63689" y="2184142"/>
            <a:ext cx="5700116" cy="39367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19280266"/>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9436" y="228601"/>
            <a:ext cx="8363938" cy="1218795"/>
          </a:xfrm>
        </p:spPr>
        <p:txBody>
          <a:bodyPr/>
          <a:lstStyle/>
          <a:p>
            <a:r>
              <a:rPr lang="en-US" dirty="0" smtClean="0"/>
              <a:t>Office 2010 deployment is a milestone…</a:t>
            </a:r>
            <a:br>
              <a:rPr lang="en-US" dirty="0" smtClean="0"/>
            </a:br>
            <a:r>
              <a:rPr lang="en-US" dirty="0" smtClean="0"/>
              <a:t>…not a destination</a:t>
            </a:r>
            <a:endParaRPr lang="en-US" dirty="0"/>
          </a:p>
        </p:txBody>
      </p:sp>
      <p:sp>
        <p:nvSpPr>
          <p:cNvPr id="4" name="Text Placeholder 3"/>
          <p:cNvSpPr>
            <a:spLocks noGrp="1"/>
          </p:cNvSpPr>
          <p:nvPr>
            <p:ph type="body" sz="quarter" idx="10"/>
          </p:nvPr>
        </p:nvSpPr>
        <p:spPr>
          <a:xfrm>
            <a:off x="3315564" y="2126046"/>
            <a:ext cx="5394936" cy="3151632"/>
          </a:xfrm>
        </p:spPr>
        <p:txBody>
          <a:bodyPr/>
          <a:lstStyle/>
          <a:p>
            <a:r>
              <a:rPr lang="en-US" dirty="0" smtClean="0"/>
              <a:t>Deploying new machines</a:t>
            </a:r>
          </a:p>
          <a:p>
            <a:r>
              <a:rPr lang="en-US" dirty="0" smtClean="0"/>
              <a:t>Patch Management</a:t>
            </a:r>
          </a:p>
          <a:p>
            <a:r>
              <a:rPr lang="en-US" dirty="0" smtClean="0"/>
              <a:t>Security Updates</a:t>
            </a:r>
          </a:p>
          <a:p>
            <a:r>
              <a:rPr lang="en-US" dirty="0" smtClean="0"/>
              <a:t>Service Packs</a:t>
            </a:r>
          </a:p>
          <a:p>
            <a:r>
              <a:rPr lang="en-US" dirty="0" smtClean="0"/>
              <a:t>Return on Investment</a:t>
            </a:r>
          </a:p>
          <a:p>
            <a:endParaRPr lang="en-US" dirty="0"/>
          </a:p>
        </p:txBody>
      </p:sp>
      <p:pic>
        <p:nvPicPr>
          <p:cNvPr id="3076" name="Picture 4" descr="http://upload.wikimedia.org/wikipedia/commons/0/06/Milestones_on_the_A148_22nd_October_2007_%286%29.JPG"/>
          <p:cNvPicPr>
            <a:picLocks noChangeAspect="1" noChangeArrowheads="1"/>
          </p:cNvPicPr>
          <p:nvPr/>
        </p:nvPicPr>
        <p:blipFill>
          <a:blip r:embed="rId2" cstate="print">
            <a:extLst>
              <a:ext uri="{BEBA8EAE-BF5A-486C-A8C5-ECC9F3942E4B}">
                <a14:imgProps xmlns:a14="http://schemas.microsoft.com/office/drawing/2010/main">
                  <a14:imgLayer r:embed="rId3">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114330" y="909710"/>
            <a:ext cx="4613683" cy="82025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95571574"/>
      </p:ext>
    </p:extLst>
  </p:cSld>
  <p:clrMapOvr>
    <a:masterClrMapping/>
  </p:clrMapOvr>
  <p:transition>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Office Sustaining Philosophy</a:t>
            </a:r>
            <a:endParaRPr lang="en-US" dirty="0"/>
          </a:p>
        </p:txBody>
      </p:sp>
      <p:sp>
        <p:nvSpPr>
          <p:cNvPr id="3" name="Content Placeholder 2"/>
          <p:cNvSpPr>
            <a:spLocks noGrp="1"/>
          </p:cNvSpPr>
          <p:nvPr>
            <p:ph idx="1"/>
          </p:nvPr>
        </p:nvSpPr>
        <p:spPr>
          <a:xfrm>
            <a:off x="381000" y="1412875"/>
            <a:ext cx="8382000" cy="4647426"/>
          </a:xfrm>
        </p:spPr>
        <p:txBody>
          <a:bodyPr>
            <a:normAutofit/>
          </a:bodyPr>
          <a:lstStyle/>
          <a:p>
            <a:pPr marL="0" lvl="0" indent="0">
              <a:buNone/>
            </a:pPr>
            <a:endParaRPr lang="en-US" sz="2800" dirty="0" smtClean="0"/>
          </a:p>
          <a:p>
            <a:pPr marL="0" lvl="0" indent="0">
              <a:buNone/>
            </a:pPr>
            <a:r>
              <a:rPr lang="en-US" dirty="0"/>
              <a:t>Provide our customers with timely, trustworthy updates that are seen as an important part of the Office promise of value</a:t>
            </a:r>
          </a:p>
          <a:p>
            <a:pPr lvl="1"/>
            <a:endParaRPr lang="en-US" dirty="0"/>
          </a:p>
          <a:p>
            <a:pPr marL="914400" lvl="1" indent="-457200">
              <a:buFont typeface="Arial" pitchFamily="34" charset="0"/>
              <a:buChar char="•"/>
            </a:pPr>
            <a:r>
              <a:rPr lang="en-US" dirty="0"/>
              <a:t>Improve the sustainability and supportability of Office products and, by extension, all Microsoft products</a:t>
            </a:r>
          </a:p>
          <a:p>
            <a:pPr marL="914400" lvl="1" indent="-457200">
              <a:buFont typeface="Arial" pitchFamily="34" charset="0"/>
              <a:buChar char="•"/>
            </a:pPr>
            <a:r>
              <a:rPr lang="en-US" dirty="0"/>
              <a:t/>
            </a:r>
            <a:br>
              <a:rPr lang="en-US" dirty="0"/>
            </a:br>
            <a:r>
              <a:rPr lang="en-US" dirty="0"/>
              <a:t>Represent the customer to our division and the division to our customers and partners</a:t>
            </a:r>
          </a:p>
          <a:p>
            <a:endParaRPr lang="en-US" sz="2400" dirty="0"/>
          </a:p>
        </p:txBody>
      </p:sp>
    </p:spTree>
    <p:extLst>
      <p:ext uri="{BB962C8B-B14F-4D97-AF65-F5344CB8AC3E}">
        <p14:creationId xmlns:p14="http://schemas.microsoft.com/office/powerpoint/2010/main" val="21939891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Where will I find IT staff in the future?</a:t>
            </a:r>
            <a:endParaRPr lang="en-US" dirty="0"/>
          </a:p>
        </p:txBody>
      </p:sp>
      <p:pic>
        <p:nvPicPr>
          <p:cNvPr id="6" name="Picture 3" descr="\\MAGNUM\Projects\Microsoft\Productivity Campaign\Customer pain crutch slides\Design\Infrastructure Cost and Complexity_1.png"/>
          <p:cNvPicPr>
            <a:picLocks noChangeAspect="1" noChangeArrowheads="1"/>
          </p:cNvPicPr>
          <p:nvPr/>
        </p:nvPicPr>
        <p:blipFill>
          <a:blip r:embed="rId2" cstate="screen"/>
          <a:srcRect/>
          <a:stretch>
            <a:fillRect/>
          </a:stretch>
        </p:blipFill>
        <p:spPr bwMode="auto">
          <a:xfrm>
            <a:off x="5796136" y="1857398"/>
            <a:ext cx="2952328" cy="4570215"/>
          </a:xfrm>
          <a:prstGeom prst="rect">
            <a:avLst/>
          </a:prstGeom>
          <a:noFill/>
        </p:spPr>
      </p:pic>
      <p:pic>
        <p:nvPicPr>
          <p:cNvPr id="9" name="Picture 3" descr="\\MAGNUM\Projects\Microsoft\Productivity Campaign\Customer pain crutch slides\Design\Multi-generational workforce_2.png"/>
          <p:cNvPicPr>
            <a:picLocks noChangeAspect="1" noChangeArrowheads="1"/>
          </p:cNvPicPr>
          <p:nvPr/>
        </p:nvPicPr>
        <p:blipFill>
          <a:blip r:embed="rId3" cstate="screen"/>
          <a:srcRect/>
          <a:stretch>
            <a:fillRect/>
          </a:stretch>
        </p:blipFill>
        <p:spPr bwMode="auto">
          <a:xfrm>
            <a:off x="510655" y="1628800"/>
            <a:ext cx="4349377" cy="2467801"/>
          </a:xfrm>
          <a:prstGeom prst="rect">
            <a:avLst/>
          </a:prstGeom>
          <a:noFill/>
        </p:spPr>
      </p:pic>
      <p:pic>
        <p:nvPicPr>
          <p:cNvPr id="10" name="Picture 2" descr="\\MAGNUM\Projects\Microsoft\Productivity Campaign\Customer pain crutch slides\Design\Multi-generational workforce_1.png"/>
          <p:cNvPicPr>
            <a:picLocks noChangeAspect="1" noChangeArrowheads="1"/>
          </p:cNvPicPr>
          <p:nvPr/>
        </p:nvPicPr>
        <p:blipFill>
          <a:blip r:embed="rId4" cstate="screen"/>
          <a:srcRect/>
          <a:stretch>
            <a:fillRect/>
          </a:stretch>
        </p:blipFill>
        <p:spPr bwMode="auto">
          <a:xfrm>
            <a:off x="323156" y="4407703"/>
            <a:ext cx="5304607" cy="2205058"/>
          </a:xfrm>
          <a:prstGeom prst="rect">
            <a:avLst/>
          </a:prstGeom>
          <a:noFill/>
        </p:spPr>
      </p:pic>
      <p:cxnSp>
        <p:nvCxnSpPr>
          <p:cNvPr id="11" name="Straight Connector 10"/>
          <p:cNvCxnSpPr/>
          <p:nvPr/>
        </p:nvCxnSpPr>
        <p:spPr>
          <a:xfrm flipH="1">
            <a:off x="510655" y="4221088"/>
            <a:ext cx="4661494" cy="1"/>
          </a:xfrm>
          <a:prstGeom prst="line">
            <a:avLst/>
          </a:prstGeom>
          <a:ln w="1905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409753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Support Lifecycle</a:t>
            </a:r>
            <a:endParaRPr lang="en-US" dirty="0"/>
          </a:p>
        </p:txBody>
      </p:sp>
      <p:sp>
        <p:nvSpPr>
          <p:cNvPr id="3" name="Content Placeholder 2"/>
          <p:cNvSpPr>
            <a:spLocks noGrp="1"/>
          </p:cNvSpPr>
          <p:nvPr>
            <p:ph idx="1"/>
          </p:nvPr>
        </p:nvSpPr>
        <p:spPr/>
        <p:txBody>
          <a:bodyPr/>
          <a:lstStyle/>
          <a:p>
            <a:endParaRPr lang="en-US"/>
          </a:p>
        </p:txBody>
      </p:sp>
      <p:pic>
        <p:nvPicPr>
          <p:cNvPr id="1026" name="Picture 2" descr="Office Product Support Lifecycl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039" y="1988840"/>
            <a:ext cx="9177113" cy="4032448"/>
          </a:xfrm>
          <a:prstGeom prst="rect">
            <a:avLst/>
          </a:prstGeom>
          <a:noFill/>
          <a:ln>
            <a:no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682447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Distribution Channels</a:t>
            </a:r>
            <a:endParaRPr lang="en-US" dirty="0"/>
          </a:p>
        </p:txBody>
      </p:sp>
      <p:graphicFrame>
        <p:nvGraphicFramePr>
          <p:cNvPr id="4" name="Content Placeholder 6"/>
          <p:cNvGraphicFramePr>
            <a:graphicFrameLocks/>
          </p:cNvGraphicFramePr>
          <p:nvPr>
            <p:extLst>
              <p:ext uri="{D42A27DB-BD31-4B8C-83A1-F6EECF244321}">
                <p14:modId xmlns:p14="http://schemas.microsoft.com/office/powerpoint/2010/main" val="3110455653"/>
              </p:ext>
            </p:extLst>
          </p:nvPr>
        </p:nvGraphicFramePr>
        <p:xfrm>
          <a:off x="457200" y="2057400"/>
          <a:ext cx="4724400" cy="3578028"/>
        </p:xfrm>
        <a:graphic>
          <a:graphicData uri="http://schemas.openxmlformats.org/drawingml/2006/table">
            <a:tbl>
              <a:tblPr firstRow="1" firstCol="1" bandRow="1">
                <a:effectLst>
                  <a:outerShdw blurRad="76200" dir="13500000" sy="23000" kx="1200000" algn="br" rotWithShape="0">
                    <a:prstClr val="black">
                      <a:alpha val="20000"/>
                    </a:prstClr>
                  </a:outerShdw>
                </a:effectLst>
                <a:tableStyleId>{00A15C55-8517-42AA-B614-E9B94910E393}</a:tableStyleId>
              </a:tblPr>
              <a:tblGrid>
                <a:gridCol w="1322832"/>
                <a:gridCol w="1074624"/>
                <a:gridCol w="2326944"/>
              </a:tblGrid>
              <a:tr h="548640">
                <a:tc>
                  <a:txBody>
                    <a:bodyPr/>
                    <a:lstStyle/>
                    <a:p>
                      <a:pPr algn="ctr"/>
                      <a:endParaRPr lang="en-US" sz="1500" dirty="0"/>
                    </a:p>
                  </a:txBody>
                  <a:tcPr anchor="ctr"/>
                </a:tc>
                <a:tc>
                  <a:txBody>
                    <a:bodyPr/>
                    <a:lstStyle/>
                    <a:p>
                      <a:pPr algn="ctr"/>
                      <a:r>
                        <a:rPr lang="en-US" sz="1500" dirty="0" smtClean="0"/>
                        <a:t>Effect</a:t>
                      </a:r>
                      <a:endParaRPr lang="en-US" sz="1500" dirty="0"/>
                    </a:p>
                  </a:txBody>
                  <a:tcPr anchor="ctr"/>
                </a:tc>
                <a:tc>
                  <a:txBody>
                    <a:bodyPr/>
                    <a:lstStyle/>
                    <a:p>
                      <a:pPr algn="ctr"/>
                      <a:r>
                        <a:rPr lang="en-US" sz="1500" dirty="0" smtClean="0"/>
                        <a:t>Distribution channel</a:t>
                      </a:r>
                      <a:endParaRPr lang="en-US" sz="1500" dirty="0"/>
                    </a:p>
                  </a:txBody>
                  <a:tcPr anchor="ctr"/>
                </a:tc>
              </a:tr>
              <a:tr h="846822">
                <a:tc>
                  <a:txBody>
                    <a:bodyPr/>
                    <a:lstStyle/>
                    <a:p>
                      <a:pPr algn="ctr"/>
                      <a:r>
                        <a:rPr lang="en-US" sz="1500" dirty="0" smtClean="0"/>
                        <a:t>Cumulative Updates</a:t>
                      </a:r>
                      <a:endParaRPr lang="en-US" sz="1500" b="1" dirty="0">
                        <a:solidFill>
                          <a:schemeClr val="tx1"/>
                        </a:solidFill>
                      </a:endParaRPr>
                    </a:p>
                  </a:txBody>
                  <a:tcPr anchor="ctr"/>
                </a:tc>
                <a:tc>
                  <a:txBody>
                    <a:bodyPr/>
                    <a:lstStyle/>
                    <a:p>
                      <a:pPr algn="ctr"/>
                      <a:r>
                        <a:rPr lang="en-US" sz="1500" dirty="0" smtClean="0"/>
                        <a:t>Pull</a:t>
                      </a:r>
                      <a:endParaRPr lang="en-US" sz="1500" dirty="0"/>
                    </a:p>
                  </a:txBody>
                  <a:tcPr anchor="ctr"/>
                </a:tc>
                <a:tc>
                  <a:txBody>
                    <a:bodyPr/>
                    <a:lstStyle/>
                    <a:p>
                      <a:pPr algn="ctr"/>
                      <a:r>
                        <a:rPr lang="en-US" sz="1500" dirty="0" smtClean="0"/>
                        <a:t>Provided by CSS at customer request only or by email</a:t>
                      </a:r>
                      <a:endParaRPr lang="en-US" sz="1500" dirty="0"/>
                    </a:p>
                  </a:txBody>
                  <a:tcPr anchor="ctr"/>
                </a:tc>
              </a:tr>
              <a:tr h="488922">
                <a:tc>
                  <a:txBody>
                    <a:bodyPr/>
                    <a:lstStyle/>
                    <a:p>
                      <a:pPr algn="ctr"/>
                      <a:r>
                        <a:rPr lang="en-US" sz="1500" dirty="0" smtClean="0"/>
                        <a:t>Public Hotfix</a:t>
                      </a:r>
                      <a:endParaRPr lang="en-US" sz="1500" b="1" dirty="0">
                        <a:solidFill>
                          <a:schemeClr val="tx1"/>
                        </a:solidFill>
                      </a:endParaRPr>
                    </a:p>
                  </a:txBody>
                  <a:tcPr anchor="ctr"/>
                </a:tc>
                <a:tc>
                  <a:txBody>
                    <a:bodyPr/>
                    <a:lstStyle/>
                    <a:p>
                      <a:pPr algn="ctr"/>
                      <a:r>
                        <a:rPr lang="en-US" sz="1500" dirty="0" smtClean="0"/>
                        <a:t>Pull</a:t>
                      </a:r>
                      <a:endParaRPr lang="en-US" sz="1500" dirty="0"/>
                    </a:p>
                  </a:txBody>
                  <a:tcPr anchor="ctr"/>
                </a:tc>
                <a:tc>
                  <a:txBody>
                    <a:bodyPr/>
                    <a:lstStyle/>
                    <a:p>
                      <a:pPr algn="ctr"/>
                      <a:r>
                        <a:rPr lang="en-US" sz="1500" dirty="0" smtClean="0"/>
                        <a:t>Download Center</a:t>
                      </a:r>
                      <a:endParaRPr lang="en-US" sz="1500" dirty="0"/>
                    </a:p>
                  </a:txBody>
                  <a:tcPr anchor="ctr"/>
                </a:tc>
              </a:tr>
              <a:tr h="846822">
                <a:tc>
                  <a:txBody>
                    <a:bodyPr/>
                    <a:lstStyle/>
                    <a:p>
                      <a:pPr algn="ctr"/>
                      <a:r>
                        <a:rPr lang="en-US" sz="1500" dirty="0" smtClean="0"/>
                        <a:t>Public Update</a:t>
                      </a:r>
                      <a:endParaRPr lang="en-US" sz="1500" b="1" dirty="0">
                        <a:solidFill>
                          <a:schemeClr val="tx1"/>
                        </a:solidFill>
                      </a:endParaRPr>
                    </a:p>
                  </a:txBody>
                  <a:tcPr anchor="ctr"/>
                </a:tc>
                <a:tc>
                  <a:txBody>
                    <a:bodyPr/>
                    <a:lstStyle/>
                    <a:p>
                      <a:pPr algn="ctr"/>
                      <a:r>
                        <a:rPr lang="en-US" sz="1500" dirty="0" smtClean="0"/>
                        <a:t>Push</a:t>
                      </a:r>
                    </a:p>
                  </a:txBody>
                  <a:tcPr anchor="ctr"/>
                </a:tc>
                <a:tc>
                  <a:txBody>
                    <a:bodyPr/>
                    <a:lstStyle/>
                    <a:p>
                      <a:pPr algn="ctr"/>
                      <a:r>
                        <a:rPr lang="en-US" sz="1500" dirty="0" smtClean="0"/>
                        <a:t>Microsoft Update</a:t>
                      </a:r>
                    </a:p>
                    <a:p>
                      <a:pPr algn="ctr"/>
                      <a:r>
                        <a:rPr lang="en-US" sz="1500" dirty="0" smtClean="0"/>
                        <a:t>Download</a:t>
                      </a:r>
                      <a:r>
                        <a:rPr lang="en-US" sz="1500" baseline="0" dirty="0" smtClean="0"/>
                        <a:t> Center</a:t>
                      </a:r>
                      <a:endParaRPr lang="en-US" sz="1500" dirty="0" smtClean="0"/>
                    </a:p>
                  </a:txBody>
                  <a:tcPr anchor="ctr"/>
                </a:tc>
              </a:tr>
              <a:tr h="846822">
                <a:tc>
                  <a:txBody>
                    <a:bodyPr/>
                    <a:lstStyle/>
                    <a:p>
                      <a:pPr algn="ctr"/>
                      <a:r>
                        <a:rPr lang="en-US" sz="1500" dirty="0" smtClean="0"/>
                        <a:t>Service pack</a:t>
                      </a:r>
                      <a:endParaRPr lang="en-US" sz="1500" b="1" dirty="0">
                        <a:solidFill>
                          <a:schemeClr val="tx1"/>
                        </a:solidFill>
                      </a:endParaRPr>
                    </a:p>
                  </a:txBody>
                  <a:tcPr anchor="ctr"/>
                </a:tc>
                <a:tc>
                  <a:txBody>
                    <a:bodyPr/>
                    <a:lstStyle/>
                    <a:p>
                      <a:pPr algn="ctr"/>
                      <a:r>
                        <a:rPr lang="en-US" sz="1500" baseline="0" dirty="0" smtClean="0"/>
                        <a:t>Push</a:t>
                      </a:r>
                    </a:p>
                  </a:txBody>
                  <a:tcPr anchor="ctr"/>
                </a:tc>
                <a:tc>
                  <a:txBody>
                    <a:bodyPr/>
                    <a:lstStyle/>
                    <a:p>
                      <a:pPr algn="ctr"/>
                      <a:r>
                        <a:rPr lang="en-US" sz="1500" dirty="0" smtClean="0"/>
                        <a:t>Microsoft</a:t>
                      </a:r>
                      <a:r>
                        <a:rPr lang="en-US" sz="1500" baseline="0" dirty="0" smtClean="0"/>
                        <a:t> Update</a:t>
                      </a:r>
                    </a:p>
                    <a:p>
                      <a:pPr algn="ctr"/>
                      <a:r>
                        <a:rPr lang="en-US" sz="1500" baseline="0" dirty="0" smtClean="0"/>
                        <a:t>Download Center</a:t>
                      </a:r>
                    </a:p>
                  </a:txBody>
                  <a:tcPr anchor="ctr"/>
                </a:tc>
              </a:tr>
            </a:tbl>
          </a:graphicData>
        </a:graphic>
      </p:graphicFrame>
      <p:pic>
        <p:nvPicPr>
          <p:cNvPr id="7"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86400" y="5029202"/>
            <a:ext cx="2209800" cy="14069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6" name="Picture 6" descr="http://boe.mono.k12.wv.us/SuncrestMiddle/images/email_icon.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16992" y="1166134"/>
            <a:ext cx="1488609" cy="117293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747933" y="2980267"/>
            <a:ext cx="1500608" cy="19094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010400" y="1676402"/>
            <a:ext cx="1688182" cy="10214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707852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1"/>
            <a:ext cx="7772400" cy="1107996"/>
          </a:xfrm>
        </p:spPr>
        <p:txBody>
          <a:bodyPr>
            <a:normAutofit fontScale="90000"/>
          </a:bodyPr>
          <a:lstStyle/>
          <a:p>
            <a:r>
              <a:rPr lang="en-US" dirty="0" smtClean="0"/>
              <a:t>Cumulative Updates (CU)</a:t>
            </a:r>
            <a:br>
              <a:rPr lang="en-US" dirty="0" smtClean="0"/>
            </a:br>
            <a:r>
              <a:rPr lang="en-US" dirty="0" smtClean="0"/>
              <a:t>&amp; Public Updates (PU)</a:t>
            </a:r>
            <a:endParaRPr lang="en-US" dirty="0"/>
          </a:p>
        </p:txBody>
      </p:sp>
      <p:sp>
        <p:nvSpPr>
          <p:cNvPr id="3" name="Content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536315633"/>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CU </a:t>
            </a:r>
            <a:r>
              <a:rPr lang="en-US" dirty="0" err="1" smtClean="0"/>
              <a:t>vs</a:t>
            </a:r>
            <a:r>
              <a:rPr lang="en-US" dirty="0" smtClean="0"/>
              <a:t> PU</a:t>
            </a:r>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662733296"/>
              </p:ext>
            </p:extLst>
          </p:nvPr>
        </p:nvGraphicFramePr>
        <p:xfrm>
          <a:off x="1219199" y="1600200"/>
          <a:ext cx="6553200" cy="3986106"/>
        </p:xfrm>
        <a:graphic>
          <a:graphicData uri="http://schemas.openxmlformats.org/drawingml/2006/table">
            <a:tbl>
              <a:tblPr firstRow="1" firstCol="1" bandRow="1">
                <a:effectLst>
                  <a:outerShdw blurRad="76200" dir="18900000" sy="23000" kx="-1200000" algn="bl" rotWithShape="0">
                    <a:prstClr val="black">
                      <a:alpha val="20000"/>
                    </a:prstClr>
                  </a:outerShdw>
                </a:effectLst>
                <a:tableStyleId>{00A15C55-8517-42AA-B614-E9B94910E393}</a:tableStyleId>
              </a:tblPr>
              <a:tblGrid>
                <a:gridCol w="1868963"/>
                <a:gridCol w="2008938"/>
                <a:gridCol w="2675299"/>
              </a:tblGrid>
              <a:tr h="420037">
                <a:tc>
                  <a:txBody>
                    <a:bodyPr/>
                    <a:lstStyle/>
                    <a:p>
                      <a:pPr marL="0" marR="0" algn="ctr" fontAlgn="t">
                        <a:spcBef>
                          <a:spcPts val="0"/>
                        </a:spcBef>
                        <a:spcAft>
                          <a:spcPts val="0"/>
                        </a:spcAft>
                      </a:pPr>
                      <a:r>
                        <a:rPr lang="en-US" sz="1800" dirty="0" smtClean="0">
                          <a:effectLst/>
                        </a:rPr>
                        <a:t>Type</a:t>
                      </a:r>
                      <a:endParaRPr lang="en-US" sz="1800" dirty="0">
                        <a:effectLst/>
                        <a:latin typeface="Calibri"/>
                      </a:endParaRPr>
                    </a:p>
                  </a:txBody>
                  <a:tcPr marL="50800" marR="50800" marT="50800" marB="50800" anchor="ctr"/>
                </a:tc>
                <a:tc>
                  <a:txBody>
                    <a:bodyPr/>
                    <a:lstStyle/>
                    <a:p>
                      <a:pPr marL="0" marR="0" algn="ctr" fontAlgn="t">
                        <a:spcBef>
                          <a:spcPts val="0"/>
                        </a:spcBef>
                        <a:spcAft>
                          <a:spcPts val="0"/>
                        </a:spcAft>
                      </a:pPr>
                      <a:r>
                        <a:rPr lang="en-US" sz="1800" dirty="0">
                          <a:effectLst/>
                        </a:rPr>
                        <a:t>CU</a:t>
                      </a:r>
                      <a:endParaRPr lang="en-US" sz="1800" dirty="0">
                        <a:effectLst/>
                        <a:latin typeface="Calibri"/>
                      </a:endParaRPr>
                    </a:p>
                  </a:txBody>
                  <a:tcPr marL="50800" marR="50800" marT="50800" marB="50800" anchor="ctr"/>
                </a:tc>
                <a:tc>
                  <a:txBody>
                    <a:bodyPr/>
                    <a:lstStyle/>
                    <a:p>
                      <a:pPr marL="0" marR="0" algn="ctr" fontAlgn="t">
                        <a:spcBef>
                          <a:spcPts val="0"/>
                        </a:spcBef>
                        <a:spcAft>
                          <a:spcPts val="0"/>
                        </a:spcAft>
                      </a:pPr>
                      <a:r>
                        <a:rPr lang="en-US" sz="1800">
                          <a:effectLst/>
                        </a:rPr>
                        <a:t>PU</a:t>
                      </a:r>
                      <a:endParaRPr lang="en-US" sz="1800">
                        <a:effectLst/>
                        <a:latin typeface="Calibri"/>
                      </a:endParaRPr>
                    </a:p>
                  </a:txBody>
                  <a:tcPr marL="50800" marR="50800" marT="50800" marB="50800" anchor="ctr"/>
                </a:tc>
              </a:tr>
              <a:tr h="589189">
                <a:tc>
                  <a:txBody>
                    <a:bodyPr/>
                    <a:lstStyle/>
                    <a:p>
                      <a:pPr marL="0" marR="0" algn="ctr" fontAlgn="t">
                        <a:spcBef>
                          <a:spcPts val="0"/>
                        </a:spcBef>
                        <a:spcAft>
                          <a:spcPts val="0"/>
                        </a:spcAft>
                      </a:pPr>
                      <a:r>
                        <a:rPr lang="en-US" sz="1800" dirty="0" smtClean="0">
                          <a:effectLst/>
                          <a:latin typeface="Calibri"/>
                        </a:rPr>
                        <a:t>Motivators</a:t>
                      </a:r>
                      <a:endParaRPr lang="en-US" sz="1800" dirty="0">
                        <a:effectLst/>
                        <a:latin typeface="Calibri"/>
                      </a:endParaRPr>
                    </a:p>
                  </a:txBody>
                  <a:tcPr marL="50800" marR="50800" marT="50800" marB="50800" anchor="ctr"/>
                </a:tc>
                <a:tc>
                  <a:txBody>
                    <a:bodyPr/>
                    <a:lstStyle/>
                    <a:p>
                      <a:pPr marL="0" marR="0" algn="ctr" fontAlgn="t">
                        <a:spcBef>
                          <a:spcPts val="0"/>
                        </a:spcBef>
                        <a:spcAft>
                          <a:spcPts val="0"/>
                        </a:spcAft>
                      </a:pPr>
                      <a:r>
                        <a:rPr lang="en-US" sz="1800" kern="1200" dirty="0" smtClean="0">
                          <a:solidFill>
                            <a:schemeClr val="dk1"/>
                          </a:solidFill>
                          <a:effectLst/>
                          <a:latin typeface="+mn-lt"/>
                          <a:ea typeface="+mn-ea"/>
                          <a:cs typeface="+mn-cs"/>
                        </a:rPr>
                        <a:t>Customer requests:</a:t>
                      </a:r>
                      <a:r>
                        <a:rPr lang="en-US" sz="1800" kern="1200" baseline="0" dirty="0" smtClean="0">
                          <a:solidFill>
                            <a:schemeClr val="dk1"/>
                          </a:solidFill>
                          <a:effectLst/>
                          <a:latin typeface="+mn-lt"/>
                          <a:ea typeface="+mn-ea"/>
                          <a:cs typeface="+mn-cs"/>
                        </a:rPr>
                        <a:t> </a:t>
                      </a:r>
                    </a:p>
                    <a:p>
                      <a:pPr marL="0" marR="0" algn="ctr" fontAlgn="t">
                        <a:spcBef>
                          <a:spcPts val="0"/>
                        </a:spcBef>
                        <a:spcAft>
                          <a:spcPts val="0"/>
                        </a:spcAft>
                      </a:pPr>
                      <a:r>
                        <a:rPr lang="en-US" sz="1800" kern="1200" dirty="0" smtClean="0">
                          <a:solidFill>
                            <a:schemeClr val="dk1"/>
                          </a:solidFill>
                          <a:effectLst/>
                          <a:latin typeface="+mn-lt"/>
                          <a:ea typeface="+mn-ea"/>
                          <a:cs typeface="+mn-cs"/>
                        </a:rPr>
                        <a:t>defects and minor design changes</a:t>
                      </a:r>
                      <a:endParaRPr lang="en-US" sz="1800" kern="1200" dirty="0">
                        <a:solidFill>
                          <a:schemeClr val="dk1"/>
                        </a:solidFill>
                        <a:effectLst/>
                        <a:latin typeface="+mn-lt"/>
                        <a:ea typeface="+mn-ea"/>
                        <a:cs typeface="+mn-cs"/>
                      </a:endParaRPr>
                    </a:p>
                  </a:txBody>
                  <a:tcPr marL="50800" marR="50800" marT="50800" marB="50800" anchor="ctr"/>
                </a:tc>
                <a:tc>
                  <a:txBody>
                    <a:bodyPr/>
                    <a:lstStyle/>
                    <a:p>
                      <a:pPr lvl="0" algn="ctr"/>
                      <a:r>
                        <a:rPr lang="en-US" sz="1800" kern="1200" dirty="0" smtClean="0">
                          <a:solidFill>
                            <a:schemeClr val="dk1"/>
                          </a:solidFill>
                          <a:effectLst/>
                          <a:latin typeface="+mn-lt"/>
                          <a:ea typeface="+mn-ea"/>
                          <a:cs typeface="+mn-cs"/>
                        </a:rPr>
                        <a:t>Mostly Security</a:t>
                      </a:r>
                    </a:p>
                    <a:p>
                      <a:pPr lvl="0" algn="ctr"/>
                      <a:r>
                        <a:rPr lang="en-US" sz="1800" kern="1200" dirty="0" smtClean="0">
                          <a:solidFill>
                            <a:schemeClr val="dk1"/>
                          </a:solidFill>
                          <a:effectLst/>
                          <a:latin typeface="+mn-lt"/>
                          <a:ea typeface="+mn-ea"/>
                          <a:cs typeface="+mn-cs"/>
                        </a:rPr>
                        <a:t>Geo-political, </a:t>
                      </a:r>
                    </a:p>
                    <a:p>
                      <a:pPr lvl="0" algn="ctr"/>
                      <a:r>
                        <a:rPr lang="en-US" sz="1800" kern="1200" dirty="0" smtClean="0">
                          <a:solidFill>
                            <a:schemeClr val="dk1"/>
                          </a:solidFill>
                          <a:effectLst/>
                          <a:latin typeface="+mn-lt"/>
                          <a:ea typeface="+mn-ea"/>
                          <a:cs typeface="+mn-cs"/>
                        </a:rPr>
                        <a:t>Privacy, Legal, </a:t>
                      </a:r>
                    </a:p>
                    <a:p>
                      <a:pPr lvl="0" algn="ctr"/>
                      <a:r>
                        <a:rPr lang="en-US" sz="1800" kern="1200" dirty="0" smtClean="0">
                          <a:solidFill>
                            <a:schemeClr val="dk1"/>
                          </a:solidFill>
                          <a:effectLst/>
                          <a:latin typeface="+mn-lt"/>
                          <a:ea typeface="+mn-ea"/>
                          <a:cs typeface="+mn-cs"/>
                        </a:rPr>
                        <a:t>High-impact functionality</a:t>
                      </a:r>
                    </a:p>
                  </a:txBody>
                  <a:tcPr marL="50800" marR="50800" marT="50800" marB="50800" anchor="ctr"/>
                </a:tc>
              </a:tr>
              <a:tr h="589189">
                <a:tc>
                  <a:txBody>
                    <a:bodyPr/>
                    <a:lstStyle/>
                    <a:p>
                      <a:pPr marL="0" marR="0" algn="ctr" fontAlgn="t">
                        <a:spcBef>
                          <a:spcPts val="0"/>
                        </a:spcBef>
                        <a:spcAft>
                          <a:spcPts val="0"/>
                        </a:spcAft>
                      </a:pPr>
                      <a:r>
                        <a:rPr lang="en-US" sz="1800" dirty="0">
                          <a:effectLst/>
                        </a:rPr>
                        <a:t>Channel</a:t>
                      </a:r>
                      <a:endParaRPr lang="en-US" sz="1800" dirty="0">
                        <a:effectLst/>
                        <a:latin typeface="Calibri"/>
                      </a:endParaRPr>
                    </a:p>
                  </a:txBody>
                  <a:tcPr marL="50800" marR="50800" marT="50800" marB="50800" anchor="ctr"/>
                </a:tc>
                <a:tc>
                  <a:txBody>
                    <a:bodyPr/>
                    <a:lstStyle/>
                    <a:p>
                      <a:pPr marL="0" marR="0" algn="ctr" fontAlgn="t">
                        <a:spcBef>
                          <a:spcPts val="0"/>
                        </a:spcBef>
                        <a:spcAft>
                          <a:spcPts val="0"/>
                        </a:spcAft>
                      </a:pPr>
                      <a:r>
                        <a:rPr lang="en-US" sz="1800" dirty="0" smtClean="0">
                          <a:effectLst/>
                        </a:rPr>
                        <a:t>CSS/Email</a:t>
                      </a:r>
                      <a:endParaRPr lang="en-US" sz="1800" dirty="0">
                        <a:effectLst/>
                        <a:latin typeface="Calibri"/>
                      </a:endParaRPr>
                    </a:p>
                  </a:txBody>
                  <a:tcPr marL="50800" marR="50800" marT="50800" marB="50800" anchor="ctr"/>
                </a:tc>
                <a:tc>
                  <a:txBody>
                    <a:bodyPr/>
                    <a:lstStyle/>
                    <a:p>
                      <a:pPr marL="0" marR="0" algn="ctr" fontAlgn="t">
                        <a:spcBef>
                          <a:spcPts val="0"/>
                        </a:spcBef>
                        <a:spcAft>
                          <a:spcPts val="0"/>
                        </a:spcAft>
                      </a:pPr>
                      <a:r>
                        <a:rPr lang="en-US" sz="1800" dirty="0">
                          <a:effectLst/>
                        </a:rPr>
                        <a:t>Microsoft </a:t>
                      </a:r>
                      <a:r>
                        <a:rPr lang="en-US" sz="1800" dirty="0" smtClean="0">
                          <a:effectLst/>
                        </a:rPr>
                        <a:t>Update, Download</a:t>
                      </a:r>
                      <a:r>
                        <a:rPr lang="en-US" sz="1800" baseline="0" dirty="0" smtClean="0">
                          <a:effectLst/>
                        </a:rPr>
                        <a:t> Center</a:t>
                      </a:r>
                      <a:endParaRPr lang="en-US" sz="1800" dirty="0">
                        <a:effectLst/>
                        <a:latin typeface="Calibri"/>
                      </a:endParaRPr>
                    </a:p>
                  </a:txBody>
                  <a:tcPr marL="50800" marR="50800" marT="50800" marB="50800" anchor="ctr"/>
                </a:tc>
              </a:tr>
              <a:tr h="355125">
                <a:tc>
                  <a:txBody>
                    <a:bodyPr/>
                    <a:lstStyle/>
                    <a:p>
                      <a:pPr marL="0" marR="0" algn="ctr" fontAlgn="t">
                        <a:spcBef>
                          <a:spcPts val="0"/>
                        </a:spcBef>
                        <a:spcAft>
                          <a:spcPts val="0"/>
                        </a:spcAft>
                      </a:pPr>
                      <a:r>
                        <a:rPr lang="en-US" sz="1800" dirty="0" smtClean="0">
                          <a:effectLst/>
                        </a:rPr>
                        <a:t>Distribution</a:t>
                      </a:r>
                      <a:endParaRPr lang="en-US" sz="1800" dirty="0">
                        <a:effectLst/>
                        <a:latin typeface="Calibri"/>
                      </a:endParaRPr>
                    </a:p>
                  </a:txBody>
                  <a:tcPr marL="50800" marR="50800" marT="50800" marB="50800" anchor="ctr"/>
                </a:tc>
                <a:tc>
                  <a:txBody>
                    <a:bodyPr/>
                    <a:lstStyle/>
                    <a:p>
                      <a:pPr marL="0" marR="0" algn="ctr" fontAlgn="t">
                        <a:spcBef>
                          <a:spcPts val="0"/>
                        </a:spcBef>
                        <a:spcAft>
                          <a:spcPts val="0"/>
                        </a:spcAft>
                      </a:pPr>
                      <a:r>
                        <a:rPr lang="en-US" sz="1800" dirty="0">
                          <a:effectLst/>
                        </a:rPr>
                        <a:t>Limited</a:t>
                      </a:r>
                      <a:endParaRPr lang="en-US" sz="1800" dirty="0">
                        <a:effectLst/>
                        <a:latin typeface="Calibri"/>
                      </a:endParaRPr>
                    </a:p>
                  </a:txBody>
                  <a:tcPr marL="50800" marR="50800" marT="50800" marB="50800" anchor="ctr"/>
                </a:tc>
                <a:tc>
                  <a:txBody>
                    <a:bodyPr/>
                    <a:lstStyle/>
                    <a:p>
                      <a:pPr marL="0" marR="0" algn="ctr" fontAlgn="t">
                        <a:spcBef>
                          <a:spcPts val="0"/>
                        </a:spcBef>
                        <a:spcAft>
                          <a:spcPts val="0"/>
                        </a:spcAft>
                      </a:pPr>
                      <a:r>
                        <a:rPr lang="en-US" sz="1800" dirty="0">
                          <a:effectLst/>
                        </a:rPr>
                        <a:t>Broad</a:t>
                      </a:r>
                      <a:endParaRPr lang="en-US" sz="1800" dirty="0">
                        <a:effectLst/>
                        <a:latin typeface="Calibri"/>
                      </a:endParaRPr>
                    </a:p>
                  </a:txBody>
                  <a:tcPr marL="50800" marR="50800" marT="50800" marB="50800" anchor="ctr"/>
                </a:tc>
              </a:tr>
              <a:tr h="355125">
                <a:tc>
                  <a:txBody>
                    <a:bodyPr/>
                    <a:lstStyle/>
                    <a:p>
                      <a:pPr marL="0" marR="0" algn="ctr" fontAlgn="t">
                        <a:spcBef>
                          <a:spcPts val="0"/>
                        </a:spcBef>
                        <a:spcAft>
                          <a:spcPts val="0"/>
                        </a:spcAft>
                      </a:pPr>
                      <a:r>
                        <a:rPr lang="en-US" sz="1800" dirty="0">
                          <a:effectLst/>
                        </a:rPr>
                        <a:t>Effect</a:t>
                      </a:r>
                      <a:endParaRPr lang="en-US" sz="1800" dirty="0">
                        <a:effectLst/>
                        <a:latin typeface="Calibri"/>
                      </a:endParaRPr>
                    </a:p>
                  </a:txBody>
                  <a:tcPr marL="50800" marR="50800" marT="50800" marB="50800" anchor="ctr"/>
                </a:tc>
                <a:tc>
                  <a:txBody>
                    <a:bodyPr/>
                    <a:lstStyle/>
                    <a:p>
                      <a:pPr marL="0" marR="0" algn="ctr" fontAlgn="t">
                        <a:spcBef>
                          <a:spcPts val="0"/>
                        </a:spcBef>
                        <a:spcAft>
                          <a:spcPts val="0"/>
                        </a:spcAft>
                      </a:pPr>
                      <a:r>
                        <a:rPr lang="en-US" sz="1800" dirty="0">
                          <a:effectLst/>
                        </a:rPr>
                        <a:t>Pull</a:t>
                      </a:r>
                      <a:endParaRPr lang="en-US" sz="1800" dirty="0">
                        <a:effectLst/>
                        <a:latin typeface="Calibri"/>
                      </a:endParaRPr>
                    </a:p>
                  </a:txBody>
                  <a:tcPr marL="50800" marR="50800" marT="50800" marB="50800" anchor="ctr"/>
                </a:tc>
                <a:tc>
                  <a:txBody>
                    <a:bodyPr/>
                    <a:lstStyle/>
                    <a:p>
                      <a:pPr marL="0" marR="0" algn="ctr" fontAlgn="t">
                        <a:spcBef>
                          <a:spcPts val="0"/>
                        </a:spcBef>
                        <a:spcAft>
                          <a:spcPts val="0"/>
                        </a:spcAft>
                      </a:pPr>
                      <a:r>
                        <a:rPr lang="en-US" sz="1800" dirty="0">
                          <a:effectLst/>
                        </a:rPr>
                        <a:t>Push</a:t>
                      </a:r>
                      <a:endParaRPr lang="en-US" sz="1800" dirty="0">
                        <a:effectLst/>
                        <a:latin typeface="Calibri"/>
                      </a:endParaRPr>
                    </a:p>
                  </a:txBody>
                  <a:tcPr marL="50800" marR="50800" marT="50800" marB="50800" anchor="ctr"/>
                </a:tc>
              </a:tr>
              <a:tr h="355125">
                <a:tc>
                  <a:txBody>
                    <a:bodyPr/>
                    <a:lstStyle/>
                    <a:p>
                      <a:pPr marL="0" marR="0" algn="ctr" fontAlgn="t">
                        <a:spcBef>
                          <a:spcPts val="0"/>
                        </a:spcBef>
                        <a:spcAft>
                          <a:spcPts val="0"/>
                        </a:spcAft>
                      </a:pPr>
                      <a:r>
                        <a:rPr lang="en-US" sz="1800">
                          <a:effectLst/>
                        </a:rPr>
                        <a:t>Testing</a:t>
                      </a:r>
                      <a:endParaRPr lang="en-US" sz="1800">
                        <a:effectLst/>
                        <a:latin typeface="Calibri"/>
                      </a:endParaRPr>
                    </a:p>
                  </a:txBody>
                  <a:tcPr marL="50800" marR="50800" marT="50800" marB="50800" anchor="ctr"/>
                </a:tc>
                <a:tc>
                  <a:txBody>
                    <a:bodyPr/>
                    <a:lstStyle/>
                    <a:p>
                      <a:pPr marL="0" marR="0" algn="ctr" fontAlgn="t">
                        <a:spcBef>
                          <a:spcPts val="0"/>
                        </a:spcBef>
                        <a:spcAft>
                          <a:spcPts val="0"/>
                        </a:spcAft>
                      </a:pPr>
                      <a:r>
                        <a:rPr lang="en-US" sz="1800">
                          <a:effectLst/>
                        </a:rPr>
                        <a:t>Targeted</a:t>
                      </a:r>
                      <a:endParaRPr lang="en-US" sz="1800">
                        <a:effectLst/>
                        <a:latin typeface="Calibri"/>
                      </a:endParaRPr>
                    </a:p>
                  </a:txBody>
                  <a:tcPr marL="50800" marR="50800" marT="50800" marB="50800" anchor="ctr"/>
                </a:tc>
                <a:tc>
                  <a:txBody>
                    <a:bodyPr/>
                    <a:lstStyle/>
                    <a:p>
                      <a:pPr marL="0" marR="0" algn="ctr" fontAlgn="t">
                        <a:spcBef>
                          <a:spcPts val="0"/>
                        </a:spcBef>
                        <a:spcAft>
                          <a:spcPts val="0"/>
                        </a:spcAft>
                      </a:pPr>
                      <a:r>
                        <a:rPr lang="en-US" sz="1800" dirty="0">
                          <a:effectLst/>
                        </a:rPr>
                        <a:t>Comprehensive</a:t>
                      </a:r>
                      <a:endParaRPr lang="en-US" sz="1800" dirty="0">
                        <a:effectLst/>
                        <a:latin typeface="Calibri"/>
                      </a:endParaRPr>
                    </a:p>
                  </a:txBody>
                  <a:tcPr marL="50800" marR="50800" marT="50800" marB="50800" anchor="ctr"/>
                </a:tc>
              </a:tr>
              <a:tr h="589189">
                <a:tc>
                  <a:txBody>
                    <a:bodyPr/>
                    <a:lstStyle/>
                    <a:p>
                      <a:pPr marL="0" marR="0" algn="ctr" fontAlgn="t">
                        <a:spcBef>
                          <a:spcPts val="0"/>
                        </a:spcBef>
                        <a:spcAft>
                          <a:spcPts val="0"/>
                        </a:spcAft>
                      </a:pPr>
                      <a:r>
                        <a:rPr lang="en-US" sz="1800" dirty="0">
                          <a:effectLst/>
                        </a:rPr>
                        <a:t>Frequency</a:t>
                      </a:r>
                      <a:endParaRPr lang="en-US" sz="1800" dirty="0">
                        <a:effectLst/>
                        <a:latin typeface="Calibri"/>
                      </a:endParaRPr>
                    </a:p>
                  </a:txBody>
                  <a:tcPr marL="50800" marR="50800" marT="50800" marB="50800" anchor="ctr"/>
                </a:tc>
                <a:tc>
                  <a:txBody>
                    <a:bodyPr/>
                    <a:lstStyle/>
                    <a:p>
                      <a:pPr marL="0" marR="0" algn="ctr" fontAlgn="t">
                        <a:spcBef>
                          <a:spcPts val="0"/>
                        </a:spcBef>
                        <a:spcAft>
                          <a:spcPts val="0"/>
                        </a:spcAft>
                      </a:pPr>
                      <a:r>
                        <a:rPr lang="en-US" sz="1800" dirty="0">
                          <a:effectLst/>
                        </a:rPr>
                        <a:t>Higher</a:t>
                      </a:r>
                    </a:p>
                    <a:p>
                      <a:pPr marL="0" marR="0" algn="ctr" fontAlgn="t">
                        <a:spcBef>
                          <a:spcPts val="0"/>
                        </a:spcBef>
                        <a:spcAft>
                          <a:spcPts val="0"/>
                        </a:spcAft>
                      </a:pPr>
                      <a:r>
                        <a:rPr lang="en-US" sz="1200" dirty="0">
                          <a:effectLst/>
                        </a:rPr>
                        <a:t>Bi-monthly</a:t>
                      </a:r>
                      <a:endParaRPr lang="en-US" sz="1200" dirty="0">
                        <a:effectLst/>
                        <a:latin typeface="Calibri"/>
                      </a:endParaRPr>
                    </a:p>
                  </a:txBody>
                  <a:tcPr marL="50800" marR="50800" marT="50800" marB="50800" anchor="ctr"/>
                </a:tc>
                <a:tc>
                  <a:txBody>
                    <a:bodyPr/>
                    <a:lstStyle/>
                    <a:p>
                      <a:pPr marL="0" marR="0" algn="ctr" fontAlgn="t">
                        <a:spcBef>
                          <a:spcPts val="0"/>
                        </a:spcBef>
                        <a:spcAft>
                          <a:spcPts val="0"/>
                        </a:spcAft>
                      </a:pPr>
                      <a:r>
                        <a:rPr lang="en-US" sz="1800" dirty="0">
                          <a:effectLst/>
                        </a:rPr>
                        <a:t>Lower</a:t>
                      </a:r>
                      <a:br>
                        <a:rPr lang="en-US" sz="1800" dirty="0">
                          <a:effectLst/>
                        </a:rPr>
                      </a:br>
                      <a:r>
                        <a:rPr lang="en-US" sz="1200" dirty="0">
                          <a:effectLst/>
                        </a:rPr>
                        <a:t>Varies</a:t>
                      </a:r>
                      <a:endParaRPr lang="en-US" sz="1800" dirty="0">
                        <a:effectLst/>
                        <a:latin typeface="Calibri"/>
                      </a:endParaRPr>
                    </a:p>
                  </a:txBody>
                  <a:tcPr marL="50800" marR="50800" marT="50800" marB="50800" anchor="ctr"/>
                </a:tc>
              </a:tr>
            </a:tbl>
          </a:graphicData>
        </a:graphic>
      </p:graphicFrame>
    </p:spTree>
    <p:extLst>
      <p:ext uri="{BB962C8B-B14F-4D97-AF65-F5344CB8AC3E}">
        <p14:creationId xmlns:p14="http://schemas.microsoft.com/office/powerpoint/2010/main" val="23787964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Cumulative Model</a:t>
            </a:r>
            <a:endParaRPr lang="en-US" dirty="0"/>
          </a:p>
        </p:txBody>
      </p:sp>
      <p:sp>
        <p:nvSpPr>
          <p:cNvPr id="3" name="Content Placeholder 2"/>
          <p:cNvSpPr>
            <a:spLocks noGrp="1"/>
          </p:cNvSpPr>
          <p:nvPr>
            <p:ph idx="1"/>
          </p:nvPr>
        </p:nvSpPr>
        <p:spPr>
          <a:xfrm>
            <a:off x="467544" y="1700808"/>
            <a:ext cx="8229600" cy="3849291"/>
          </a:xfrm>
        </p:spPr>
        <p:txBody>
          <a:bodyPr>
            <a:normAutofit fontScale="92500"/>
          </a:bodyPr>
          <a:lstStyle/>
          <a:p>
            <a:r>
              <a:rPr lang="en-US" sz="2800" dirty="0" smtClean="0"/>
              <a:t>Office uses a single source code branch for hotfixes and public updates</a:t>
            </a:r>
          </a:p>
          <a:p>
            <a:pPr lvl="1"/>
            <a:r>
              <a:rPr lang="en-US" sz="2400" dirty="0" smtClean="0"/>
              <a:t>Every fix should make the product better for everyone</a:t>
            </a:r>
          </a:p>
          <a:p>
            <a:pPr lvl="1"/>
            <a:r>
              <a:rPr lang="en-US" sz="2400" dirty="0" smtClean="0"/>
              <a:t>Every time we touch a machine to update it, we want it to get the latest bits</a:t>
            </a:r>
          </a:p>
          <a:p>
            <a:r>
              <a:rPr lang="en-US" sz="2800" dirty="0" smtClean="0"/>
              <a:t>This model carries an obligation to maintain stability </a:t>
            </a:r>
          </a:p>
          <a:p>
            <a:r>
              <a:rPr lang="en-US" sz="2800" dirty="0" smtClean="0"/>
              <a:t>“N-1” support means that new updates will install on the older baseline for 12 months after the newer SP is released</a:t>
            </a:r>
            <a:endParaRPr lang="en-US" sz="2800" dirty="0"/>
          </a:p>
        </p:txBody>
      </p:sp>
      <p:graphicFrame>
        <p:nvGraphicFramePr>
          <p:cNvPr id="4" name="Object 3"/>
          <p:cNvGraphicFramePr>
            <a:graphicFrameLocks noChangeAspect="1"/>
          </p:cNvGraphicFramePr>
          <p:nvPr>
            <p:extLst>
              <p:ext uri="{D42A27DB-BD31-4B8C-83A1-F6EECF244321}">
                <p14:modId xmlns:p14="http://schemas.microsoft.com/office/powerpoint/2010/main" val="2334794698"/>
              </p:ext>
            </p:extLst>
          </p:nvPr>
        </p:nvGraphicFramePr>
        <p:xfrm>
          <a:off x="323528" y="2636912"/>
          <a:ext cx="9232900" cy="4089127"/>
        </p:xfrm>
        <a:graphic>
          <a:graphicData uri="http://schemas.openxmlformats.org/presentationml/2006/ole">
            <mc:AlternateContent xmlns:mc="http://schemas.openxmlformats.org/markup-compatibility/2006">
              <mc:Choice xmlns:v="urn:schemas-microsoft-com:vml" Requires="v">
                <p:oleObj spid="_x0000_s39952" name="Visio" r:id="rId4" imgW="9325043" imgH="4096966" progId="Visio.Drawing.11">
                  <p:embed/>
                </p:oleObj>
              </mc:Choice>
              <mc:Fallback>
                <p:oleObj name="Visio" r:id="rId4" imgW="9325043" imgH="4096966" progId="Visio.Drawing.11">
                  <p:embed/>
                  <p:pic>
                    <p:nvPicPr>
                      <p:cNvPr id="0" name=""/>
                      <p:cNvPicPr>
                        <a:picLocks noChangeAspect="1" noChangeArrowheads="1"/>
                      </p:cNvPicPr>
                      <p:nvPr/>
                    </p:nvPicPr>
                    <p:blipFill>
                      <a:blip r:embed="rId5"/>
                      <a:srcRect/>
                      <a:stretch>
                        <a:fillRect/>
                      </a:stretch>
                    </p:blipFill>
                    <p:spPr bwMode="auto">
                      <a:xfrm>
                        <a:off x="323528" y="2636912"/>
                        <a:ext cx="9232900" cy="4089127"/>
                      </a:xfrm>
                      <a:prstGeom prst="rect">
                        <a:avLst/>
                      </a:prstGeom>
                      <a:noFill/>
                      <a:ln>
                        <a:noFill/>
                      </a:ln>
                      <a:effectLst/>
                      <a:extLst/>
                    </p:spPr>
                  </p:pic>
                </p:oleObj>
              </mc:Fallback>
            </mc:AlternateContent>
          </a:graphicData>
        </a:graphic>
      </p:graphicFrame>
    </p:spTree>
    <p:extLst>
      <p:ext uri="{BB962C8B-B14F-4D97-AF65-F5344CB8AC3E}">
        <p14:creationId xmlns:p14="http://schemas.microsoft.com/office/powerpoint/2010/main" val="247329505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Service Pack (SP)</a:t>
            </a:r>
            <a:endParaRPr lang="en-US" dirty="0"/>
          </a:p>
        </p:txBody>
      </p:sp>
      <p:sp>
        <p:nvSpPr>
          <p:cNvPr id="5" name="Text Placeholder 4"/>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52498373"/>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Overview</a:t>
            </a:r>
            <a:endParaRPr lang="en-US" dirty="0"/>
          </a:p>
        </p:txBody>
      </p:sp>
      <p:sp>
        <p:nvSpPr>
          <p:cNvPr id="3" name="Content Placeholder 2"/>
          <p:cNvSpPr>
            <a:spLocks noGrp="1"/>
          </p:cNvSpPr>
          <p:nvPr>
            <p:ph idx="1"/>
          </p:nvPr>
        </p:nvSpPr>
        <p:spPr/>
        <p:txBody>
          <a:bodyPr>
            <a:noAutofit/>
          </a:bodyPr>
          <a:lstStyle/>
          <a:p>
            <a:pPr>
              <a:spcBef>
                <a:spcPct val="0"/>
              </a:spcBef>
            </a:pPr>
            <a:r>
              <a:rPr lang="en-US" dirty="0"/>
              <a:t>Generally</a:t>
            </a:r>
          </a:p>
          <a:p>
            <a:pPr lvl="1">
              <a:spcBef>
                <a:spcPct val="0"/>
              </a:spcBef>
            </a:pPr>
            <a:r>
              <a:rPr lang="en-US" dirty="0"/>
              <a:t>Every 12-18 months</a:t>
            </a:r>
          </a:p>
          <a:p>
            <a:pPr lvl="1">
              <a:spcBef>
                <a:spcPct val="0"/>
              </a:spcBef>
            </a:pPr>
            <a:r>
              <a:rPr lang="en-US" dirty="0"/>
              <a:t>SP1, SP2 and SP3</a:t>
            </a:r>
          </a:p>
          <a:p>
            <a:pPr>
              <a:spcBef>
                <a:spcPct val="0"/>
              </a:spcBef>
            </a:pPr>
            <a:r>
              <a:rPr lang="en-US" dirty="0"/>
              <a:t>Large releases updating the entire Office system</a:t>
            </a:r>
          </a:p>
          <a:p>
            <a:pPr>
              <a:spcBef>
                <a:spcPct val="0"/>
              </a:spcBef>
            </a:pPr>
            <a:r>
              <a:rPr lang="en-US" dirty="0"/>
              <a:t>Contains a variety of fixes</a:t>
            </a:r>
          </a:p>
          <a:p>
            <a:pPr lvl="1">
              <a:spcBef>
                <a:spcPct val="0"/>
              </a:spcBef>
            </a:pPr>
            <a:r>
              <a:rPr lang="en-US" dirty="0"/>
              <a:t>Cumulative</a:t>
            </a:r>
          </a:p>
          <a:p>
            <a:pPr lvl="1">
              <a:spcBef>
                <a:spcPct val="0"/>
              </a:spcBef>
            </a:pPr>
            <a:r>
              <a:rPr lang="en-US" dirty="0"/>
              <a:t>New</a:t>
            </a:r>
          </a:p>
          <a:p>
            <a:pPr>
              <a:spcBef>
                <a:spcPct val="0"/>
              </a:spcBef>
            </a:pPr>
            <a:r>
              <a:rPr lang="en-US" dirty="0"/>
              <a:t>New baseline</a:t>
            </a:r>
          </a:p>
          <a:p>
            <a:pPr>
              <a:spcBef>
                <a:spcPct val="0"/>
              </a:spcBef>
            </a:pPr>
            <a:r>
              <a:rPr lang="en-US" dirty="0"/>
              <a:t>Available via various release points</a:t>
            </a:r>
          </a:p>
        </p:txBody>
      </p:sp>
    </p:spTree>
    <p:extLst>
      <p:ext uri="{BB962C8B-B14F-4D97-AF65-F5344CB8AC3E}">
        <p14:creationId xmlns:p14="http://schemas.microsoft.com/office/powerpoint/2010/main" val="40262883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What’s Inside</a:t>
            </a:r>
            <a:endParaRPr lang="en-US" dirty="0"/>
          </a:p>
        </p:txBody>
      </p:sp>
      <p:sp>
        <p:nvSpPr>
          <p:cNvPr id="3" name="Content Placeholder 2"/>
          <p:cNvSpPr>
            <a:spLocks noGrp="1"/>
          </p:cNvSpPr>
          <p:nvPr>
            <p:ph idx="1"/>
          </p:nvPr>
        </p:nvSpPr>
        <p:spPr>
          <a:xfrm>
            <a:off x="381000" y="1412877"/>
            <a:ext cx="8382000" cy="4987925"/>
          </a:xfrm>
        </p:spPr>
        <p:txBody>
          <a:bodyPr>
            <a:normAutofit/>
          </a:bodyPr>
          <a:lstStyle/>
          <a:p>
            <a:r>
              <a:rPr lang="en-US" dirty="0" smtClean="0"/>
              <a:t>All hotfixes and public updates since the last release (1</a:t>
            </a:r>
            <a:r>
              <a:rPr lang="en-US" baseline="30000" dirty="0" smtClean="0"/>
              <a:t>st</a:t>
            </a:r>
            <a:r>
              <a:rPr lang="en-US" dirty="0" smtClean="0"/>
              <a:t> release or Service Packs)</a:t>
            </a:r>
          </a:p>
          <a:p>
            <a:r>
              <a:rPr lang="en-US" dirty="0" smtClean="0"/>
              <a:t>Additional important fixes that require integration testing</a:t>
            </a:r>
          </a:p>
          <a:p>
            <a:pPr lvl="1"/>
            <a:r>
              <a:rPr lang="en-US" dirty="0" smtClean="0"/>
              <a:t>Postponed hotfix requests</a:t>
            </a:r>
          </a:p>
          <a:p>
            <a:pPr lvl="1"/>
            <a:r>
              <a:rPr lang="en-US" dirty="0" smtClean="0"/>
              <a:t>Stability fixes (Watson)</a:t>
            </a:r>
          </a:p>
          <a:p>
            <a:pPr lvl="1"/>
            <a:r>
              <a:rPr lang="en-US" dirty="0" smtClean="0"/>
              <a:t>Security fixes for internally found vulnerabilities</a:t>
            </a:r>
          </a:p>
          <a:p>
            <a:r>
              <a:rPr lang="en-US" dirty="0" smtClean="0"/>
              <a:t>As few design changes or new features as possible</a:t>
            </a:r>
          </a:p>
          <a:p>
            <a:r>
              <a:rPr lang="en-US" dirty="0" smtClean="0"/>
              <a:t>Generally all applications are updated</a:t>
            </a:r>
          </a:p>
        </p:txBody>
      </p:sp>
    </p:spTree>
    <p:extLst>
      <p:ext uri="{BB962C8B-B14F-4D97-AF65-F5344CB8AC3E}">
        <p14:creationId xmlns:p14="http://schemas.microsoft.com/office/powerpoint/2010/main" val="27708751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dirty="0" smtClean="0"/>
              <a:t>Office 20</a:t>
            </a:r>
            <a:r>
              <a:rPr lang="en-US" dirty="0" smtClean="0"/>
              <a:t>10</a:t>
            </a:r>
            <a:r>
              <a:rPr dirty="0" smtClean="0"/>
              <a:t> SP1</a:t>
            </a:r>
            <a:endParaRPr lang="en-US" dirty="0"/>
          </a:p>
        </p:txBody>
      </p:sp>
      <p:sp>
        <p:nvSpPr>
          <p:cNvPr id="3" name="Content Placeholder 2"/>
          <p:cNvSpPr>
            <a:spLocks noGrp="1"/>
          </p:cNvSpPr>
          <p:nvPr>
            <p:ph idx="1"/>
          </p:nvPr>
        </p:nvSpPr>
        <p:spPr>
          <a:xfrm>
            <a:off x="381000" y="1412875"/>
            <a:ext cx="8382000" cy="4862870"/>
          </a:xfrm>
        </p:spPr>
        <p:txBody>
          <a:bodyPr>
            <a:normAutofit/>
          </a:bodyPr>
          <a:lstStyle/>
          <a:p>
            <a:pPr>
              <a:buFont typeface="Arial" pitchFamily="34" charset="0"/>
              <a:buChar char="•"/>
            </a:pPr>
            <a:r>
              <a:rPr lang="en-US" dirty="0" smtClean="0"/>
              <a:t>Usually SP1 fix deployment issues, but not many issues this time</a:t>
            </a:r>
          </a:p>
          <a:p>
            <a:pPr>
              <a:buFont typeface="Arial" pitchFamily="34" charset="0"/>
              <a:buChar char="•"/>
            </a:pPr>
            <a:r>
              <a:rPr lang="en-US" dirty="0" smtClean="0"/>
              <a:t>Focus on </a:t>
            </a:r>
          </a:p>
          <a:p>
            <a:pPr lvl="1">
              <a:buFont typeface="Arial" pitchFamily="34" charset="0"/>
              <a:buChar char="•"/>
            </a:pPr>
            <a:r>
              <a:rPr lang="en-US" dirty="0" smtClean="0"/>
              <a:t>Stability</a:t>
            </a:r>
            <a:r>
              <a:rPr lang="en-US" dirty="0"/>
              <a:t>, performance, and </a:t>
            </a:r>
            <a:r>
              <a:rPr lang="en-US" dirty="0" smtClean="0"/>
              <a:t>security</a:t>
            </a:r>
          </a:p>
          <a:p>
            <a:pPr lvl="1">
              <a:buFont typeface="Arial" pitchFamily="34" charset="0"/>
              <a:buChar char="•"/>
            </a:pPr>
            <a:r>
              <a:rPr lang="en-US" dirty="0" smtClean="0"/>
              <a:t>Better </a:t>
            </a:r>
            <a:r>
              <a:rPr lang="en-US" dirty="0"/>
              <a:t>IE9 browser </a:t>
            </a:r>
            <a:r>
              <a:rPr lang="en-US" dirty="0" smtClean="0"/>
              <a:t>experience</a:t>
            </a:r>
          </a:p>
          <a:p>
            <a:pPr lvl="1">
              <a:buFont typeface="Arial" pitchFamily="34" charset="0"/>
              <a:buChar char="•"/>
            </a:pPr>
            <a:r>
              <a:rPr lang="en-US" dirty="0"/>
              <a:t>I</a:t>
            </a:r>
            <a:r>
              <a:rPr lang="en-US" dirty="0" smtClean="0"/>
              <a:t>mproved </a:t>
            </a:r>
            <a:r>
              <a:rPr lang="en-US" dirty="0"/>
              <a:t>Web Apps functionality and SharePoint database </a:t>
            </a:r>
            <a:r>
              <a:rPr lang="en-US" dirty="0" smtClean="0"/>
              <a:t>performance</a:t>
            </a:r>
          </a:p>
          <a:p>
            <a:r>
              <a:rPr lang="en-US" dirty="0"/>
              <a:t>A few application-specific </a:t>
            </a:r>
            <a:r>
              <a:rPr lang="en-US" dirty="0" smtClean="0"/>
              <a:t>updates</a:t>
            </a:r>
            <a:endParaRPr lang="en-US" dirty="0"/>
          </a:p>
        </p:txBody>
      </p:sp>
    </p:spTree>
    <p:extLst>
      <p:ext uri="{BB962C8B-B14F-4D97-AF65-F5344CB8AC3E}">
        <p14:creationId xmlns:p14="http://schemas.microsoft.com/office/powerpoint/2010/main" val="856880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Via Microsoft Updates</a:t>
            </a:r>
            <a:endParaRPr lang="en-US" dirty="0"/>
          </a:p>
        </p:txBody>
      </p:sp>
      <p:sp>
        <p:nvSpPr>
          <p:cNvPr id="3" name="Content Placeholder 2"/>
          <p:cNvSpPr>
            <a:spLocks noGrp="1"/>
          </p:cNvSpPr>
          <p:nvPr>
            <p:ph idx="1"/>
          </p:nvPr>
        </p:nvSpPr>
        <p:spPr>
          <a:xfrm>
            <a:off x="381000" y="1600200"/>
            <a:ext cx="8382000" cy="4572000"/>
          </a:xfrm>
        </p:spPr>
        <p:txBody>
          <a:bodyPr>
            <a:normAutofit fontScale="92500"/>
          </a:bodyPr>
          <a:lstStyle/>
          <a:p>
            <a:r>
              <a:rPr lang="en-US" sz="4400" dirty="0" smtClean="0"/>
              <a:t>Recommended way to get the SP</a:t>
            </a:r>
          </a:p>
          <a:p>
            <a:r>
              <a:rPr lang="en-US" sz="4400" dirty="0" smtClean="0"/>
              <a:t>SP not automatically pushed to customers for the first 3 months (Automatic Update)</a:t>
            </a:r>
          </a:p>
          <a:p>
            <a:r>
              <a:rPr lang="en-US" sz="4400" dirty="0" smtClean="0"/>
              <a:t>30 days notice before enabling automatic updates</a:t>
            </a:r>
          </a:p>
          <a:p>
            <a:pPr marL="0" indent="0">
              <a:buNone/>
            </a:pPr>
            <a:endParaRPr lang="en-US" dirty="0"/>
          </a:p>
        </p:txBody>
      </p:sp>
    </p:spTree>
    <p:extLst>
      <p:ext uri="{BB962C8B-B14F-4D97-AF65-F5344CB8AC3E}">
        <p14:creationId xmlns:p14="http://schemas.microsoft.com/office/powerpoint/2010/main" val="38305580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How can I give users what they want, while maintaining security </a:t>
            </a:r>
            <a:r>
              <a:rPr lang="en-US" dirty="0"/>
              <a:t>and data integrity. </a:t>
            </a:r>
          </a:p>
        </p:txBody>
      </p:sp>
      <p:cxnSp>
        <p:nvCxnSpPr>
          <p:cNvPr id="15" name="Straight Connector 14"/>
          <p:cNvCxnSpPr/>
          <p:nvPr/>
        </p:nvCxnSpPr>
        <p:spPr>
          <a:xfrm>
            <a:off x="3200400" y="1686047"/>
            <a:ext cx="0" cy="5450114"/>
          </a:xfrm>
          <a:prstGeom prst="line">
            <a:avLst/>
          </a:prstGeom>
          <a:ln w="1905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6172200" y="1686047"/>
            <a:ext cx="0" cy="2440214"/>
          </a:xfrm>
          <a:prstGeom prst="line">
            <a:avLst/>
          </a:prstGeom>
          <a:ln w="1905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5400000">
            <a:off x="7467600" y="5459761"/>
            <a:ext cx="3352800" cy="0"/>
          </a:xfrm>
          <a:prstGeom prst="line">
            <a:avLst/>
          </a:prstGeom>
          <a:ln w="1905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5400000">
            <a:off x="8935357" y="1477404"/>
            <a:ext cx="417286" cy="0"/>
          </a:xfrm>
          <a:prstGeom prst="line">
            <a:avLst/>
          </a:prstGeom>
          <a:ln w="1905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rot="10800000">
            <a:off x="9144000" y="4088161"/>
            <a:ext cx="5257800" cy="0"/>
          </a:xfrm>
          <a:prstGeom prst="line">
            <a:avLst/>
          </a:prstGeom>
          <a:ln w="1905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pic>
        <p:nvPicPr>
          <p:cNvPr id="20" name="Picture 2" descr="\\MAGNUM\Projects\Microsoft\Productivity Campaign\Customer pain crutch slides\Design\Consumerization of IT_1.png"/>
          <p:cNvPicPr>
            <a:picLocks noChangeAspect="1" noChangeArrowheads="1"/>
          </p:cNvPicPr>
          <p:nvPr/>
        </p:nvPicPr>
        <p:blipFill>
          <a:blip r:embed="rId2" cstate="screen"/>
          <a:srcRect/>
          <a:stretch>
            <a:fillRect/>
          </a:stretch>
        </p:blipFill>
        <p:spPr bwMode="auto">
          <a:xfrm>
            <a:off x="304800" y="1804243"/>
            <a:ext cx="2627313" cy="4937125"/>
          </a:xfrm>
          <a:prstGeom prst="rect">
            <a:avLst/>
          </a:prstGeom>
          <a:noFill/>
        </p:spPr>
      </p:pic>
      <p:pic>
        <p:nvPicPr>
          <p:cNvPr id="21" name="Picture 3" descr="\\MAGNUM\Projects\Microsoft\Productivity Campaign\Customer pain crutch slides\Design\Consumerization of IT_2.png"/>
          <p:cNvPicPr>
            <a:picLocks noChangeAspect="1" noChangeArrowheads="1"/>
          </p:cNvPicPr>
          <p:nvPr/>
        </p:nvPicPr>
        <p:blipFill>
          <a:blip r:embed="rId3" cstate="screen"/>
          <a:srcRect/>
          <a:stretch>
            <a:fillRect/>
          </a:stretch>
        </p:blipFill>
        <p:spPr bwMode="auto">
          <a:xfrm>
            <a:off x="3494045" y="1655292"/>
            <a:ext cx="2533041" cy="4989460"/>
          </a:xfrm>
          <a:prstGeom prst="rect">
            <a:avLst/>
          </a:prstGeom>
          <a:noFill/>
        </p:spPr>
      </p:pic>
      <p:pic>
        <p:nvPicPr>
          <p:cNvPr id="22" name="Picture 4" descr="\\MAGNUM\Projects\Microsoft\Productivity Campaign\Customer pain crutch slides\Design\Consumerization of IT_3.png"/>
          <p:cNvPicPr>
            <a:picLocks noChangeAspect="1" noChangeArrowheads="1"/>
          </p:cNvPicPr>
          <p:nvPr/>
        </p:nvPicPr>
        <p:blipFill>
          <a:blip r:embed="rId4" cstate="screen"/>
          <a:srcRect/>
          <a:stretch>
            <a:fillRect/>
          </a:stretch>
        </p:blipFill>
        <p:spPr bwMode="auto">
          <a:xfrm>
            <a:off x="6027086" y="1755031"/>
            <a:ext cx="2755900" cy="4986337"/>
          </a:xfrm>
          <a:prstGeom prst="rect">
            <a:avLst/>
          </a:prstGeom>
          <a:noFill/>
        </p:spPr>
      </p:pic>
      <p:cxnSp>
        <p:nvCxnSpPr>
          <p:cNvPr id="25" name="Straight Connector 24"/>
          <p:cNvCxnSpPr/>
          <p:nvPr/>
        </p:nvCxnSpPr>
        <p:spPr>
          <a:xfrm rot="5400000">
            <a:off x="5041900" y="6005861"/>
            <a:ext cx="2260600" cy="0"/>
          </a:xfrm>
          <a:prstGeom prst="line">
            <a:avLst/>
          </a:prstGeom>
          <a:ln w="1905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562994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10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 remove a Service Pack</a:t>
            </a:r>
            <a:endParaRPr lang="en-US" dirty="0"/>
          </a:p>
        </p:txBody>
      </p:sp>
      <p:sp>
        <p:nvSpPr>
          <p:cNvPr id="3" name="Content Placeholder 2"/>
          <p:cNvSpPr>
            <a:spLocks noGrp="1"/>
          </p:cNvSpPr>
          <p:nvPr>
            <p:ph idx="1"/>
          </p:nvPr>
        </p:nvSpPr>
        <p:spPr/>
        <p:txBody>
          <a:bodyPr>
            <a:noAutofit/>
          </a:bodyPr>
          <a:lstStyle/>
          <a:p>
            <a:r>
              <a:rPr lang="en-US" b="1" dirty="0"/>
              <a:t>Microsoft Service Pack Uninstall Tool </a:t>
            </a:r>
            <a:endParaRPr lang="en-US" b="1" dirty="0" smtClean="0"/>
          </a:p>
          <a:p>
            <a:pPr lvl="1"/>
            <a:r>
              <a:rPr lang="en-US" dirty="0" smtClean="0"/>
              <a:t>Available from the Download Center</a:t>
            </a:r>
          </a:p>
          <a:p>
            <a:pPr lvl="1"/>
            <a:r>
              <a:rPr lang="en-US" dirty="0" smtClean="0"/>
              <a:t>2007 </a:t>
            </a:r>
            <a:r>
              <a:rPr lang="en-US" dirty="0"/>
              <a:t>Microsoft Office suite </a:t>
            </a:r>
            <a:r>
              <a:rPr lang="en-US" dirty="0" smtClean="0"/>
              <a:t>SP2 = 1</a:t>
            </a:r>
            <a:r>
              <a:rPr lang="en-US" baseline="30000" dirty="0" smtClean="0"/>
              <a:t>st</a:t>
            </a:r>
            <a:r>
              <a:rPr lang="en-US" dirty="0" smtClean="0"/>
              <a:t> SP to </a:t>
            </a:r>
            <a:r>
              <a:rPr lang="en-US" dirty="0"/>
              <a:t>support uninstalling the </a:t>
            </a:r>
            <a:r>
              <a:rPr lang="en-US" dirty="0" smtClean="0"/>
              <a:t>Office SP updates (2007)</a:t>
            </a:r>
          </a:p>
          <a:p>
            <a:pPr lvl="1"/>
            <a:r>
              <a:rPr lang="en-US" dirty="0" smtClean="0"/>
              <a:t>Bring back to previous release (RTM or SP, + any CU/PU installed)</a:t>
            </a:r>
          </a:p>
          <a:p>
            <a:pPr lvl="1"/>
            <a:r>
              <a:rPr lang="en-US" dirty="0" smtClean="0"/>
              <a:t>Used to </a:t>
            </a:r>
            <a:r>
              <a:rPr lang="en-US" dirty="0"/>
              <a:t>streamline the removal of all the </a:t>
            </a:r>
            <a:r>
              <a:rPr lang="en-US" dirty="0" smtClean="0"/>
              <a:t>SP </a:t>
            </a:r>
            <a:r>
              <a:rPr lang="en-US" dirty="0"/>
              <a:t>client </a:t>
            </a:r>
            <a:r>
              <a:rPr lang="en-US" dirty="0" smtClean="0"/>
              <a:t>updates</a:t>
            </a:r>
          </a:p>
          <a:p>
            <a:pPr lvl="1"/>
            <a:r>
              <a:rPr lang="en-US" dirty="0" smtClean="0"/>
              <a:t>All/Nothing, not just part or the SP</a:t>
            </a:r>
          </a:p>
          <a:p>
            <a:pPr lvl="1"/>
            <a:r>
              <a:rPr lang="en-US" dirty="0" smtClean="0"/>
              <a:t>Will be available for Office 2010 SP1</a:t>
            </a:r>
          </a:p>
        </p:txBody>
      </p:sp>
    </p:spTree>
    <p:extLst>
      <p:ext uri="{BB962C8B-B14F-4D97-AF65-F5344CB8AC3E}">
        <p14:creationId xmlns:p14="http://schemas.microsoft.com/office/powerpoint/2010/main" val="11210630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To remove </a:t>
            </a:r>
            <a:r>
              <a:rPr lang="en-US" dirty="0" smtClean="0"/>
              <a:t>a Service Pack</a:t>
            </a:r>
            <a:endParaRPr lang="en-US" dirty="0"/>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71601" y="2504030"/>
            <a:ext cx="6463937" cy="39453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914401" y="1371602"/>
            <a:ext cx="6096000" cy="1384995"/>
          </a:xfrm>
          <a:prstGeom prst="rect">
            <a:avLst/>
          </a:prstGeom>
          <a:noFill/>
        </p:spPr>
        <p:txBody>
          <a:bodyPr wrap="square" rtlCol="0">
            <a:spAutoFit/>
          </a:bodyPr>
          <a:lstStyle/>
          <a:p>
            <a:pPr marL="285750" indent="-285750">
              <a:buFont typeface="Arial" pitchFamily="34" charset="0"/>
              <a:buChar char="•"/>
            </a:pPr>
            <a:r>
              <a:rPr lang="en-US" sz="3200" dirty="0">
                <a:solidFill>
                  <a:schemeClr val="bg1"/>
                </a:solidFill>
              </a:rPr>
              <a:t>Add/Remove programs</a:t>
            </a:r>
          </a:p>
          <a:p>
            <a:pPr marL="285750" indent="-285750">
              <a:buFont typeface="Arial" pitchFamily="34" charset="0"/>
              <a:buChar char="•"/>
            </a:pPr>
            <a:r>
              <a:rPr lang="en-US" sz="3200" dirty="0">
                <a:solidFill>
                  <a:schemeClr val="bg1"/>
                </a:solidFill>
              </a:rPr>
              <a:t>New </a:t>
            </a:r>
            <a:r>
              <a:rPr lang="en-US" sz="3200" dirty="0" smtClean="0">
                <a:solidFill>
                  <a:schemeClr val="bg1"/>
                </a:solidFill>
              </a:rPr>
              <a:t>with </a:t>
            </a:r>
            <a:r>
              <a:rPr lang="en-US" sz="3200" dirty="0">
                <a:solidFill>
                  <a:schemeClr val="bg1"/>
                </a:solidFill>
              </a:rPr>
              <a:t>Office </a:t>
            </a:r>
            <a:r>
              <a:rPr lang="en-US" sz="3200" dirty="0" smtClean="0">
                <a:solidFill>
                  <a:schemeClr val="bg1"/>
                </a:solidFill>
              </a:rPr>
              <a:t>2010 </a:t>
            </a:r>
            <a:r>
              <a:rPr lang="en-US" sz="3200" dirty="0">
                <a:solidFill>
                  <a:schemeClr val="bg1"/>
                </a:solidFill>
              </a:rPr>
              <a:t>SP1</a:t>
            </a:r>
          </a:p>
          <a:p>
            <a:endParaRPr lang="en-US" sz="2000" dirty="0">
              <a:solidFill>
                <a:schemeClr val="bg1"/>
              </a:solidFill>
            </a:endParaRPr>
          </a:p>
        </p:txBody>
      </p:sp>
      <p:sp>
        <p:nvSpPr>
          <p:cNvPr id="4" name="Right Arrow 3"/>
          <p:cNvSpPr/>
          <p:nvPr/>
        </p:nvSpPr>
        <p:spPr>
          <a:xfrm rot="898785">
            <a:off x="818047" y="5465789"/>
            <a:ext cx="2895600" cy="81435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2255927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To remove </a:t>
            </a:r>
            <a:r>
              <a:rPr lang="en-US" dirty="0" smtClean="0"/>
              <a:t>a Service Pack</a:t>
            </a:r>
            <a:endParaRPr 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8142" y="2191718"/>
            <a:ext cx="8385717" cy="182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ight Arrow 3"/>
          <p:cNvSpPr/>
          <p:nvPr/>
        </p:nvSpPr>
        <p:spPr>
          <a:xfrm rot="9228715">
            <a:off x="3691478" y="2056164"/>
            <a:ext cx="2841090" cy="81435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278039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pPr eaLnBrk="1" hangingPunct="1"/>
            <a:r>
              <a:rPr lang="en-US" dirty="0" smtClean="0">
                <a:latin typeface="Trebuchet MS" pitchFamily="34" charset="0"/>
              </a:rPr>
              <a:t>Update Vehicles</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10110415"/>
              </p:ext>
            </p:extLst>
          </p:nvPr>
        </p:nvGraphicFramePr>
        <p:xfrm>
          <a:off x="762000" y="1676402"/>
          <a:ext cx="7696200" cy="44497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5258607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r>
              <a:rPr lang="en-US" dirty="0" smtClean="0"/>
              <a:t>Summary</a:t>
            </a:r>
            <a:endParaRPr lang="en-US" dirty="0"/>
          </a:p>
        </p:txBody>
      </p:sp>
      <p:sp>
        <p:nvSpPr>
          <p:cNvPr id="6" name="Subtitle 5"/>
          <p:cNvSpPr>
            <a:spLocks noGrp="1"/>
          </p:cNvSpPr>
          <p:nvPr>
            <p:ph type="subTitle" idx="1"/>
          </p:nvPr>
        </p:nvSpPr>
        <p:spPr/>
        <p:txBody>
          <a:bodyPr/>
          <a:lstStyle/>
          <a:p>
            <a:endParaRPr lang="en-US"/>
          </a:p>
        </p:txBody>
      </p:sp>
    </p:spTree>
    <p:extLst>
      <p:ext uri="{BB962C8B-B14F-4D97-AF65-F5344CB8AC3E}">
        <p14:creationId xmlns:p14="http://schemas.microsoft.com/office/powerpoint/2010/main" val="12442256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Summary</a:t>
            </a:r>
            <a:endParaRPr lang="en-US" dirty="0"/>
          </a:p>
        </p:txBody>
      </p:sp>
      <p:sp>
        <p:nvSpPr>
          <p:cNvPr id="5" name="Text Placeholder 4"/>
          <p:cNvSpPr>
            <a:spLocks noGrp="1"/>
          </p:cNvSpPr>
          <p:nvPr>
            <p:ph idx="1"/>
          </p:nvPr>
        </p:nvSpPr>
        <p:spPr>
          <a:xfrm>
            <a:off x="389436" y="1700807"/>
            <a:ext cx="8363938" cy="5576279"/>
          </a:xfrm>
        </p:spPr>
        <p:txBody>
          <a:bodyPr/>
          <a:lstStyle/>
          <a:p>
            <a:r>
              <a:rPr lang="en-US" dirty="0" smtClean="0"/>
              <a:t>Physical, managed MSI based deployment is still the preferred deployment approach</a:t>
            </a:r>
          </a:p>
          <a:p>
            <a:pPr lvl="1"/>
            <a:r>
              <a:rPr lang="en-US" dirty="0" smtClean="0"/>
              <a:t>App-V and RDS are valid options for Office 2010 VL</a:t>
            </a:r>
          </a:p>
          <a:p>
            <a:r>
              <a:rPr lang="en-US" dirty="0" smtClean="0"/>
              <a:t>Office 365 includes the Office 2010 client bits</a:t>
            </a:r>
          </a:p>
          <a:p>
            <a:pPr lvl="1"/>
            <a:r>
              <a:rPr lang="en-US" dirty="0" smtClean="0"/>
              <a:t>Same functionality, different activation</a:t>
            </a:r>
          </a:p>
          <a:p>
            <a:pPr lvl="1"/>
            <a:r>
              <a:rPr lang="en-US" dirty="0" smtClean="0"/>
              <a:t>App-V and RDS are not supported</a:t>
            </a:r>
          </a:p>
          <a:p>
            <a:r>
              <a:rPr lang="en-US" dirty="0" smtClean="0"/>
              <a:t>Plan for Updates</a:t>
            </a:r>
          </a:p>
          <a:p>
            <a:pPr lvl="1"/>
            <a:r>
              <a:rPr lang="en-US" dirty="0" smtClean="0"/>
              <a:t>Updates are cumulative</a:t>
            </a:r>
          </a:p>
          <a:p>
            <a:pPr lvl="1"/>
            <a:r>
              <a:rPr lang="en-US" dirty="0" smtClean="0"/>
              <a:t>Deploy Service Packs within 12 months </a:t>
            </a:r>
          </a:p>
          <a:p>
            <a:pPr marL="460375" lvl="1" indent="0">
              <a:buNone/>
            </a:pPr>
            <a:r>
              <a:rPr lang="en-US" dirty="0" smtClean="0"/>
              <a:t>	to stay supported</a:t>
            </a:r>
          </a:p>
          <a:p>
            <a:pPr lvl="1"/>
            <a:endParaRPr lang="en-US" dirty="0" smtClean="0"/>
          </a:p>
          <a:p>
            <a:endParaRPr lang="en-US" dirty="0"/>
          </a:p>
        </p:txBody>
      </p:sp>
      <p:sp>
        <p:nvSpPr>
          <p:cNvPr id="3" name="Explosion 1 2"/>
          <p:cNvSpPr/>
          <p:nvPr/>
        </p:nvSpPr>
        <p:spPr>
          <a:xfrm>
            <a:off x="5991594" y="4236268"/>
            <a:ext cx="4485062" cy="4305300"/>
          </a:xfrm>
          <a:prstGeom prst="irregularSeal1">
            <a:avLst/>
          </a:prstGeom>
        </p:spPr>
        <p:style>
          <a:lnRef idx="1">
            <a:schemeClr val="accent4"/>
          </a:lnRef>
          <a:fillRef idx="3">
            <a:schemeClr val="accent4"/>
          </a:fillRef>
          <a:effectRef idx="2">
            <a:schemeClr val="accent4"/>
          </a:effectRef>
          <a:fontRef idx="minor">
            <a:schemeClr val="lt1"/>
          </a:fontRef>
        </p:style>
        <p:txBody>
          <a:bodyPr rtlCol="0" anchor="ctr"/>
          <a:lstStyle/>
          <a:p>
            <a:pPr algn="ctr"/>
            <a:endParaRPr lang="en-US"/>
          </a:p>
        </p:txBody>
      </p:sp>
      <p:sp>
        <p:nvSpPr>
          <p:cNvPr id="4" name="TextBox 3"/>
          <p:cNvSpPr txBox="1"/>
          <p:nvPr/>
        </p:nvSpPr>
        <p:spPr>
          <a:xfrm>
            <a:off x="6979385" y="5544765"/>
            <a:ext cx="2296808" cy="1231106"/>
          </a:xfrm>
          <a:prstGeom prst="rect">
            <a:avLst/>
          </a:prstGeom>
          <a:noFill/>
        </p:spPr>
        <p:txBody>
          <a:bodyPr wrap="square" lIns="0" tIns="0" rIns="0" bIns="0" rtlCol="0">
            <a:spAutoFit/>
          </a:bodyPr>
          <a:lstStyle/>
          <a:p>
            <a:r>
              <a:rPr lang="en-US" sz="4000" dirty="0" smtClean="0">
                <a:gradFill>
                  <a:gsLst>
                    <a:gs pos="0">
                      <a:schemeClr val="tx1"/>
                    </a:gs>
                    <a:gs pos="86000">
                      <a:schemeClr val="tx1"/>
                    </a:gs>
                  </a:gsLst>
                  <a:lin ang="5400000" scaled="0"/>
                </a:gradFill>
                <a:effectLst>
                  <a:outerShdw blurRad="38100" dist="38100" dir="2700000" algn="tl">
                    <a:srgbClr val="000000">
                      <a:alpha val="43137"/>
                    </a:srgbClr>
                  </a:outerShdw>
                </a:effectLst>
              </a:rPr>
              <a:t>Now with SP1!</a:t>
            </a:r>
          </a:p>
        </p:txBody>
      </p:sp>
    </p:spTree>
    <p:extLst>
      <p:ext uri="{BB962C8B-B14F-4D97-AF65-F5344CB8AC3E}">
        <p14:creationId xmlns:p14="http://schemas.microsoft.com/office/powerpoint/2010/main" val="17449602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93172" y="274637"/>
            <a:ext cx="8471316" cy="1143000"/>
          </a:xfrm>
        </p:spPr>
        <p:txBody>
          <a:bodyPr>
            <a:normAutofit/>
          </a:bodyPr>
          <a:lstStyle/>
          <a:p>
            <a:r>
              <a:rPr lang="en-GB" sz="3200" dirty="0" smtClean="0"/>
              <a:t>Enrol in Microsoft Virtual Academy Today</a:t>
            </a:r>
            <a:endParaRPr lang="en-GB" sz="3200" dirty="0"/>
          </a:p>
        </p:txBody>
      </p:sp>
      <p:sp>
        <p:nvSpPr>
          <p:cNvPr id="8" name="TextBox 7"/>
          <p:cNvSpPr txBox="1"/>
          <p:nvPr/>
        </p:nvSpPr>
        <p:spPr>
          <a:xfrm>
            <a:off x="493172" y="1412777"/>
            <a:ext cx="8471316" cy="1138773"/>
          </a:xfrm>
          <a:prstGeom prst="rect">
            <a:avLst/>
          </a:prstGeom>
          <a:noFill/>
          <a:effectLst>
            <a:innerShdw blurRad="63500" dist="50800" dir="2700000">
              <a:prstClr val="black">
                <a:alpha val="50000"/>
              </a:prstClr>
            </a:innerShdw>
          </a:effectLst>
          <a:scene3d>
            <a:camera prst="orthographicFront"/>
            <a:lightRig rig="threePt" dir="t"/>
          </a:scene3d>
          <a:sp3d>
            <a:bevelT/>
          </a:sp3d>
        </p:spPr>
        <p:txBody>
          <a:bodyPr wrap="square" rtlCol="0">
            <a:spAutoFit/>
          </a:bodyPr>
          <a:lstStyle/>
          <a:p>
            <a:r>
              <a:rPr lang="en-US" sz="2000" b="1" dirty="0" smtClean="0">
                <a:solidFill>
                  <a:srgbClr val="FFFFFF"/>
                </a:solidFill>
                <a:latin typeface="Segoe UI" pitchFamily="34" charset="0"/>
                <a:cs typeface="Segoe UI" pitchFamily="34" charset="0"/>
              </a:rPr>
              <a:t>Why Enroll, other than it being free?</a:t>
            </a:r>
          </a:p>
          <a:p>
            <a:r>
              <a:rPr lang="en-US" sz="1600" dirty="0" smtClean="0">
                <a:solidFill>
                  <a:srgbClr val="FFFFFF"/>
                </a:solidFill>
                <a:latin typeface="Segoe UI" pitchFamily="34" charset="0"/>
                <a:cs typeface="Segoe UI" pitchFamily="34" charset="0"/>
              </a:rPr>
              <a:t>The MVA helps improve </a:t>
            </a:r>
            <a:r>
              <a:rPr lang="en-US" sz="1600" dirty="0">
                <a:solidFill>
                  <a:srgbClr val="FFFFFF"/>
                </a:solidFill>
                <a:latin typeface="Segoe UI" pitchFamily="34" charset="0"/>
                <a:cs typeface="Segoe UI" pitchFamily="34" charset="0"/>
              </a:rPr>
              <a:t>your IT skill set and advance your career with </a:t>
            </a:r>
            <a:r>
              <a:rPr lang="en-US" sz="1600" dirty="0" smtClean="0">
                <a:solidFill>
                  <a:srgbClr val="FFFFFF"/>
                </a:solidFill>
                <a:latin typeface="Segoe UI" pitchFamily="34" charset="0"/>
                <a:cs typeface="Segoe UI" pitchFamily="34" charset="0"/>
              </a:rPr>
              <a:t>a </a:t>
            </a:r>
            <a:r>
              <a:rPr lang="en-US" sz="1600" dirty="0">
                <a:solidFill>
                  <a:srgbClr val="FFFFFF"/>
                </a:solidFill>
                <a:latin typeface="Segoe UI" pitchFamily="34" charset="0"/>
                <a:cs typeface="Segoe UI" pitchFamily="34" charset="0"/>
              </a:rPr>
              <a:t>free, easy to access training portal that allows you to learn at your own pace, focusing on Microsoft </a:t>
            </a:r>
            <a:r>
              <a:rPr lang="en-US" sz="1600" dirty="0" smtClean="0">
                <a:solidFill>
                  <a:srgbClr val="FFFFFF"/>
                </a:solidFill>
                <a:latin typeface="Segoe UI" pitchFamily="34" charset="0"/>
                <a:cs typeface="Segoe UI" pitchFamily="34" charset="0"/>
              </a:rPr>
              <a:t>technologies.</a:t>
            </a:r>
            <a:endParaRPr lang="en-GB" sz="1600" dirty="0">
              <a:solidFill>
                <a:srgbClr val="FFFFFF"/>
              </a:solidFill>
              <a:latin typeface="Segoe UI" pitchFamily="34" charset="0"/>
              <a:cs typeface="Segoe UI" pitchFamily="34" charset="0"/>
            </a:endParaRPr>
          </a:p>
        </p:txBody>
      </p:sp>
      <p:sp>
        <p:nvSpPr>
          <p:cNvPr id="9" name="TextBox 8"/>
          <p:cNvSpPr txBox="1"/>
          <p:nvPr/>
        </p:nvSpPr>
        <p:spPr>
          <a:xfrm>
            <a:off x="493173" y="2697734"/>
            <a:ext cx="8038829" cy="1323439"/>
          </a:xfrm>
          <a:prstGeom prst="rect">
            <a:avLst/>
          </a:prstGeom>
          <a:noFill/>
        </p:spPr>
        <p:txBody>
          <a:bodyPr wrap="square" rtlCol="0">
            <a:spAutoFit/>
          </a:bodyPr>
          <a:lstStyle/>
          <a:p>
            <a:r>
              <a:rPr lang="en-GB" sz="2000" b="1" dirty="0">
                <a:solidFill>
                  <a:srgbClr val="FFFFFF"/>
                </a:solidFill>
                <a:latin typeface="Segoe UI" pitchFamily="34" charset="0"/>
                <a:cs typeface="Segoe UI" pitchFamily="34" charset="0"/>
              </a:rPr>
              <a:t>What Do I </a:t>
            </a:r>
            <a:r>
              <a:rPr lang="en-GB" sz="2000" b="1" dirty="0" smtClean="0">
                <a:solidFill>
                  <a:srgbClr val="FFFFFF"/>
                </a:solidFill>
                <a:latin typeface="Segoe UI" pitchFamily="34" charset="0"/>
                <a:cs typeface="Segoe UI" pitchFamily="34" charset="0"/>
              </a:rPr>
              <a:t>get for enrolment?</a:t>
            </a:r>
            <a:r>
              <a:rPr lang="en-GB" sz="2000" b="1" dirty="0">
                <a:solidFill>
                  <a:srgbClr val="FFFFFF"/>
                </a:solidFill>
                <a:latin typeface="Segoe UI" pitchFamily="34" charset="0"/>
                <a:cs typeface="Segoe UI" pitchFamily="34" charset="0"/>
              </a:rPr>
              <a:t>	</a:t>
            </a:r>
          </a:p>
          <a:p>
            <a:pPr marL="342900" indent="-342900">
              <a:spcBef>
                <a:spcPct val="20000"/>
              </a:spcBef>
              <a:buClr>
                <a:srgbClr val="03C2F1"/>
              </a:buClr>
              <a:buFont typeface="Segoe UI" pitchFamily="34" charset="0"/>
              <a:buChar char="►"/>
            </a:pPr>
            <a:r>
              <a:rPr lang="en-GB" sz="1600" dirty="0">
                <a:solidFill>
                  <a:srgbClr val="FFFFFF"/>
                </a:solidFill>
                <a:latin typeface="Segoe UI" pitchFamily="34" charset="0"/>
                <a:ea typeface="Segoe UI" pitchFamily="34" charset="0"/>
                <a:cs typeface="Segoe UI" pitchFamily="34" charset="0"/>
              </a:rPr>
              <a:t>Free training to make you become the Cloud-Hero in my Organization</a:t>
            </a:r>
          </a:p>
          <a:p>
            <a:pPr marL="342900" indent="-342900">
              <a:spcBef>
                <a:spcPct val="20000"/>
              </a:spcBef>
              <a:buClr>
                <a:srgbClr val="03C2F1"/>
              </a:buClr>
              <a:buFont typeface="Segoe UI" pitchFamily="34" charset="0"/>
              <a:buChar char="►"/>
            </a:pPr>
            <a:r>
              <a:rPr lang="en-GB" sz="1600" dirty="0">
                <a:solidFill>
                  <a:srgbClr val="FFFFFF"/>
                </a:solidFill>
                <a:latin typeface="Segoe UI" pitchFamily="34" charset="0"/>
                <a:ea typeface="Segoe UI" pitchFamily="34" charset="0"/>
                <a:cs typeface="Segoe UI" pitchFamily="34" charset="0"/>
              </a:rPr>
              <a:t>Help mastering your Training Path and get the recognition</a:t>
            </a:r>
          </a:p>
          <a:p>
            <a:pPr marL="342900" indent="-342900">
              <a:spcBef>
                <a:spcPct val="20000"/>
              </a:spcBef>
              <a:buClr>
                <a:srgbClr val="03C2F1"/>
              </a:buClr>
              <a:buFont typeface="Segoe UI" pitchFamily="34" charset="0"/>
              <a:buChar char="►"/>
            </a:pPr>
            <a:r>
              <a:rPr lang="en-GB" sz="1600" dirty="0">
                <a:solidFill>
                  <a:srgbClr val="FFFFFF"/>
                </a:solidFill>
                <a:latin typeface="Segoe UI" pitchFamily="34" charset="0"/>
                <a:ea typeface="Segoe UI" pitchFamily="34" charset="0"/>
                <a:cs typeface="Segoe UI" pitchFamily="34" charset="0"/>
              </a:rPr>
              <a:t>Connect with other IT Pros and discuss The Cloud </a:t>
            </a:r>
          </a:p>
        </p:txBody>
      </p:sp>
      <p:sp>
        <p:nvSpPr>
          <p:cNvPr id="12" name="TextBox 11"/>
          <p:cNvSpPr txBox="1"/>
          <p:nvPr/>
        </p:nvSpPr>
        <p:spPr>
          <a:xfrm>
            <a:off x="493172" y="4167356"/>
            <a:ext cx="7416824" cy="817245"/>
          </a:xfrm>
          <a:prstGeom prst="roundRect">
            <a:avLst/>
          </a:prstGeom>
          <a:noFill/>
        </p:spPr>
        <p:txBody>
          <a:bodyPr wrap="square" rtlCol="0">
            <a:spAutoFit/>
          </a:bodyPr>
          <a:lstStyle/>
          <a:p>
            <a:r>
              <a:rPr lang="en-GB" b="1" dirty="0">
                <a:solidFill>
                  <a:srgbClr val="FFFFFF"/>
                </a:solidFill>
                <a:latin typeface="Segoe UI" pitchFamily="34" charset="0"/>
                <a:cs typeface="Segoe UI" pitchFamily="34" charset="0"/>
              </a:rPr>
              <a:t>Where do I </a:t>
            </a:r>
            <a:r>
              <a:rPr lang="en-GB" b="1" dirty="0" smtClean="0">
                <a:solidFill>
                  <a:srgbClr val="FFFFFF"/>
                </a:solidFill>
                <a:latin typeface="Segoe UI" pitchFamily="34" charset="0"/>
                <a:cs typeface="Segoe UI" pitchFamily="34" charset="0"/>
              </a:rPr>
              <a:t>Enrol?</a:t>
            </a:r>
            <a:endParaRPr lang="en-GB" sz="1600" b="1" dirty="0">
              <a:solidFill>
                <a:srgbClr val="FFFFFF"/>
              </a:solidFill>
              <a:latin typeface="Segoe UI" pitchFamily="34" charset="0"/>
              <a:cs typeface="Segoe UI" pitchFamily="34" charset="0"/>
            </a:endParaRPr>
          </a:p>
          <a:p>
            <a:r>
              <a:rPr lang="en-GB" sz="2400" b="1" dirty="0" smtClean="0">
                <a:solidFill>
                  <a:srgbClr val="00B0F0"/>
                </a:solidFill>
                <a:latin typeface="Segoe UI" pitchFamily="34" charset="0"/>
                <a:cs typeface="Segoe UI" pitchFamily="34" charset="0"/>
                <a:hlinkClick r:id="rId2"/>
              </a:rPr>
              <a:t>www.microsoftvirtualacademy.com</a:t>
            </a:r>
            <a:r>
              <a:rPr lang="en-GB" sz="2400" b="1" dirty="0" smtClean="0">
                <a:solidFill>
                  <a:srgbClr val="00B0F0"/>
                </a:solidFill>
                <a:latin typeface="Segoe UI" pitchFamily="34" charset="0"/>
                <a:cs typeface="Segoe UI" pitchFamily="34" charset="0"/>
              </a:rPr>
              <a:t> </a:t>
            </a:r>
            <a:endParaRPr lang="en-GB" sz="2400" b="1" dirty="0">
              <a:solidFill>
                <a:srgbClr val="00B0F0"/>
              </a:solidFill>
              <a:latin typeface="Segoe UI" pitchFamily="34" charset="0"/>
              <a:cs typeface="Segoe UI" pitchFamily="34" charset="0"/>
            </a:endParaRPr>
          </a:p>
        </p:txBody>
      </p:sp>
      <p:sp>
        <p:nvSpPr>
          <p:cNvPr id="13" name="TextBox 12"/>
          <p:cNvSpPr txBox="1"/>
          <p:nvPr/>
        </p:nvSpPr>
        <p:spPr>
          <a:xfrm>
            <a:off x="521747" y="5213559"/>
            <a:ext cx="7416824" cy="400110"/>
          </a:xfrm>
          <a:prstGeom prst="rect">
            <a:avLst/>
          </a:prstGeom>
          <a:noFill/>
        </p:spPr>
        <p:txBody>
          <a:bodyPr wrap="square" rtlCol="0">
            <a:spAutoFit/>
          </a:bodyPr>
          <a:lstStyle/>
          <a:p>
            <a:r>
              <a:rPr lang="en-GB" sz="2000" b="1" dirty="0">
                <a:solidFill>
                  <a:srgbClr val="FFFFFF"/>
                </a:solidFill>
                <a:latin typeface="Segoe UI" pitchFamily="34" charset="0"/>
                <a:cs typeface="Segoe UI" pitchFamily="34" charset="0"/>
              </a:rPr>
              <a:t>Then tell us what you </a:t>
            </a:r>
            <a:r>
              <a:rPr lang="en-GB" sz="2000" b="1" dirty="0" smtClean="0">
                <a:solidFill>
                  <a:srgbClr val="FFFFFF"/>
                </a:solidFill>
                <a:latin typeface="Segoe UI" pitchFamily="34" charset="0"/>
                <a:cs typeface="Segoe UI" pitchFamily="34" charset="0"/>
              </a:rPr>
              <a:t>think. </a:t>
            </a:r>
            <a:r>
              <a:rPr lang="en-GB" sz="1600" dirty="0" smtClean="0">
                <a:solidFill>
                  <a:srgbClr val="FFFFFF"/>
                </a:solidFill>
                <a:latin typeface="Segoe UI" pitchFamily="34" charset="0"/>
                <a:cs typeface="Segoe UI" pitchFamily="34" charset="0"/>
              </a:rPr>
              <a:t>TellTheDean@microsoft.com</a:t>
            </a:r>
          </a:p>
        </p:txBody>
      </p:sp>
      <p:grpSp>
        <p:nvGrpSpPr>
          <p:cNvPr id="5" name="Group 4"/>
          <p:cNvGrpSpPr/>
          <p:nvPr/>
        </p:nvGrpSpPr>
        <p:grpSpPr>
          <a:xfrm>
            <a:off x="6228184" y="3621020"/>
            <a:ext cx="2549302" cy="1258207"/>
            <a:chOff x="6732240" y="2211710"/>
            <a:chExt cx="2160240" cy="799639"/>
          </a:xfrm>
          <a:effectLst>
            <a:reflection blurRad="6350" stA="52000" endA="300" endPos="35000" dir="5400000" sy="-100000" algn="bl" rotWithShape="0"/>
          </a:effectLst>
        </p:grpSpPr>
        <p:sp>
          <p:nvSpPr>
            <p:cNvPr id="3" name="Rounded Rectangle 2"/>
            <p:cNvSpPr/>
            <p:nvPr/>
          </p:nvSpPr>
          <p:spPr>
            <a:xfrm>
              <a:off x="6732240" y="2211710"/>
              <a:ext cx="2160240" cy="79963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rgbClr val="FFFFFF"/>
                </a:solidFill>
              </a:endParaRP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04248" y="2302400"/>
              <a:ext cx="2031581" cy="629389"/>
            </a:xfrm>
            <a:prstGeom prst="roundRect">
              <a:avLst>
                <a:gd name="adj" fmla="val 12264"/>
              </a:avLst>
            </a:prstGeom>
          </p:spPr>
        </p:pic>
      </p:grpSp>
    </p:spTree>
    <p:extLst>
      <p:ext uri="{BB962C8B-B14F-4D97-AF65-F5344CB8AC3E}">
        <p14:creationId xmlns:p14="http://schemas.microsoft.com/office/powerpoint/2010/main" val="2677321263"/>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Rounded Rectangle 52"/>
          <p:cNvSpPr/>
          <p:nvPr/>
        </p:nvSpPr>
        <p:spPr bwMode="auto">
          <a:xfrm>
            <a:off x="4716016" y="3429000"/>
            <a:ext cx="4297363" cy="1152128"/>
          </a:xfrm>
          <a:prstGeom prst="roundRect">
            <a:avLst>
              <a:gd name="adj" fmla="val 50000"/>
            </a:avLst>
          </a:prstGeom>
          <a:gradFill rotWithShape="1">
            <a:gsLst>
              <a:gs pos="0">
                <a:schemeClr val="accent2"/>
              </a:gs>
              <a:gs pos="100000">
                <a:srgbClr val="000000">
                  <a:alpha val="0"/>
                </a:srgbClr>
              </a:gs>
            </a:gsLst>
            <a:lin ang="5400000" scaled="1"/>
          </a:gradFill>
          <a:ln w="9525">
            <a:noFill/>
            <a:miter lim="800000"/>
            <a:headEnd/>
            <a:tailEnd/>
          </a:ln>
        </p:spPr>
        <p:txBody>
          <a:bodyPr anchor="ctr"/>
          <a:lstStyle/>
          <a:p>
            <a:pPr algn="ctr">
              <a:defRPr/>
            </a:pPr>
            <a:endParaRPr lang="en-US" sz="1600">
              <a:solidFill>
                <a:srgbClr val="FFFFFF"/>
              </a:solidFill>
              <a:effectLst>
                <a:outerShdw blurRad="38100" dist="38100" dir="2700000" algn="tl">
                  <a:srgbClr val="C0C0C0"/>
                </a:outerShdw>
              </a:effectLst>
              <a:latin typeface="Segoe" pitchFamily="-108" charset="0"/>
            </a:endParaRPr>
          </a:p>
        </p:txBody>
      </p:sp>
      <p:sp>
        <p:nvSpPr>
          <p:cNvPr id="50" name="Rounded Rectangle 49"/>
          <p:cNvSpPr/>
          <p:nvPr/>
        </p:nvSpPr>
        <p:spPr bwMode="auto">
          <a:xfrm>
            <a:off x="323528" y="3429000"/>
            <a:ext cx="4297363" cy="1152128"/>
          </a:xfrm>
          <a:prstGeom prst="roundRect">
            <a:avLst>
              <a:gd name="adj" fmla="val 50000"/>
            </a:avLst>
          </a:prstGeom>
          <a:gradFill rotWithShape="1">
            <a:gsLst>
              <a:gs pos="0">
                <a:schemeClr val="accent2"/>
              </a:gs>
              <a:gs pos="100000">
                <a:srgbClr val="000000">
                  <a:alpha val="0"/>
                </a:srgbClr>
              </a:gs>
            </a:gsLst>
            <a:lin ang="5400000" scaled="1"/>
          </a:gradFill>
          <a:ln w="9525">
            <a:noFill/>
            <a:miter lim="800000"/>
            <a:headEnd/>
            <a:tailEnd/>
          </a:ln>
        </p:spPr>
        <p:txBody>
          <a:bodyPr anchor="ctr"/>
          <a:lstStyle/>
          <a:p>
            <a:pPr algn="ctr">
              <a:defRPr/>
            </a:pPr>
            <a:endParaRPr lang="en-US" sz="1600">
              <a:solidFill>
                <a:srgbClr val="FFFFFF"/>
              </a:solidFill>
              <a:effectLst>
                <a:outerShdw blurRad="38100" dist="38100" dir="2700000" algn="tl">
                  <a:srgbClr val="C0C0C0"/>
                </a:outerShdw>
              </a:effectLst>
              <a:latin typeface="Segoe" pitchFamily="-108" charset="0"/>
            </a:endParaRPr>
          </a:p>
        </p:txBody>
      </p:sp>
      <p:sp>
        <p:nvSpPr>
          <p:cNvPr id="48" name="Rounded Rectangle 47"/>
          <p:cNvSpPr/>
          <p:nvPr/>
        </p:nvSpPr>
        <p:spPr bwMode="auto">
          <a:xfrm>
            <a:off x="4644008" y="1268760"/>
            <a:ext cx="4297363" cy="1152128"/>
          </a:xfrm>
          <a:prstGeom prst="roundRect">
            <a:avLst>
              <a:gd name="adj" fmla="val 50000"/>
            </a:avLst>
          </a:prstGeom>
          <a:gradFill rotWithShape="1">
            <a:gsLst>
              <a:gs pos="0">
                <a:schemeClr val="accent2"/>
              </a:gs>
              <a:gs pos="100000">
                <a:srgbClr val="000000">
                  <a:alpha val="0"/>
                </a:srgbClr>
              </a:gs>
            </a:gsLst>
            <a:lin ang="5400000" scaled="1"/>
          </a:gradFill>
          <a:ln w="9525">
            <a:noFill/>
            <a:miter lim="800000"/>
            <a:headEnd/>
            <a:tailEnd/>
          </a:ln>
        </p:spPr>
        <p:txBody>
          <a:bodyPr anchor="ctr"/>
          <a:lstStyle/>
          <a:p>
            <a:pPr algn="ctr">
              <a:defRPr/>
            </a:pPr>
            <a:endParaRPr lang="en-US" sz="1600">
              <a:solidFill>
                <a:srgbClr val="FFFFFF"/>
              </a:solidFill>
              <a:effectLst>
                <a:outerShdw blurRad="38100" dist="38100" dir="2700000" algn="tl">
                  <a:srgbClr val="C0C0C0"/>
                </a:outerShdw>
              </a:effectLst>
              <a:latin typeface="Segoe" pitchFamily="-108" charset="0"/>
            </a:endParaRPr>
          </a:p>
        </p:txBody>
      </p:sp>
      <p:sp>
        <p:nvSpPr>
          <p:cNvPr id="29" name="Rounded Rectangle 28"/>
          <p:cNvSpPr/>
          <p:nvPr/>
        </p:nvSpPr>
        <p:spPr bwMode="auto">
          <a:xfrm>
            <a:off x="130621" y="1268760"/>
            <a:ext cx="4297363" cy="1152128"/>
          </a:xfrm>
          <a:prstGeom prst="roundRect">
            <a:avLst>
              <a:gd name="adj" fmla="val 50000"/>
            </a:avLst>
          </a:prstGeom>
          <a:gradFill rotWithShape="1">
            <a:gsLst>
              <a:gs pos="0">
                <a:schemeClr val="accent2"/>
              </a:gs>
              <a:gs pos="100000">
                <a:srgbClr val="000000">
                  <a:alpha val="0"/>
                </a:srgbClr>
              </a:gs>
            </a:gsLst>
            <a:lin ang="5400000" scaled="1"/>
          </a:gradFill>
          <a:ln w="9525">
            <a:noFill/>
            <a:miter lim="800000"/>
            <a:headEnd/>
            <a:tailEnd/>
          </a:ln>
        </p:spPr>
        <p:txBody>
          <a:bodyPr anchor="ctr"/>
          <a:lstStyle/>
          <a:p>
            <a:pPr algn="ctr">
              <a:defRPr/>
            </a:pPr>
            <a:endParaRPr lang="en-US" sz="1600">
              <a:solidFill>
                <a:srgbClr val="FFFFFF"/>
              </a:solidFill>
              <a:effectLst>
                <a:outerShdw blurRad="38100" dist="38100" dir="2700000" algn="tl">
                  <a:srgbClr val="C0C0C0"/>
                </a:outerShdw>
              </a:effectLst>
              <a:latin typeface="Segoe" pitchFamily="-108" charset="0"/>
            </a:endParaRPr>
          </a:p>
        </p:txBody>
      </p:sp>
      <p:pic>
        <p:nvPicPr>
          <p:cNvPr id="30724" name="Picture 23" descr="TechNet.png"/>
          <p:cNvPicPr>
            <a:picLocks noChangeAspect="1"/>
          </p:cNvPicPr>
          <p:nvPr/>
        </p:nvPicPr>
        <p:blipFill>
          <a:blip r:embed="rId3" cstate="print"/>
          <a:srcRect/>
          <a:stretch>
            <a:fillRect/>
          </a:stretch>
        </p:blipFill>
        <p:spPr bwMode="black">
          <a:xfrm>
            <a:off x="683568" y="3573016"/>
            <a:ext cx="3624263" cy="738188"/>
          </a:xfrm>
          <a:prstGeom prst="rect">
            <a:avLst/>
          </a:prstGeom>
          <a:noFill/>
          <a:ln w="9525">
            <a:noFill/>
            <a:miter lim="800000"/>
            <a:headEnd/>
            <a:tailEnd/>
          </a:ln>
        </p:spPr>
      </p:pic>
      <p:sp>
        <p:nvSpPr>
          <p:cNvPr id="30729" name="Rectangle 46"/>
          <p:cNvSpPr>
            <a:spLocks noChangeArrowheads="1"/>
          </p:cNvSpPr>
          <p:nvPr/>
        </p:nvSpPr>
        <p:spPr bwMode="auto">
          <a:xfrm>
            <a:off x="838200" y="2322513"/>
            <a:ext cx="3849688" cy="954087"/>
          </a:xfrm>
          <a:prstGeom prst="rect">
            <a:avLst/>
          </a:prstGeom>
          <a:noFill/>
          <a:ln w="9525">
            <a:noFill/>
            <a:miter lim="800000"/>
            <a:headEnd/>
            <a:tailEnd/>
          </a:ln>
        </p:spPr>
        <p:txBody>
          <a:bodyPr>
            <a:spAutoFit/>
          </a:bodyPr>
          <a:lstStyle/>
          <a:p>
            <a:pPr>
              <a:spcBef>
                <a:spcPts val="600"/>
              </a:spcBef>
            </a:pPr>
            <a:r>
              <a:rPr lang="en-US" sz="2000" dirty="0" smtClean="0">
                <a:solidFill>
                  <a:srgbClr val="F2F2F2"/>
                </a:solidFill>
                <a:hlinkClick r:id="rId4"/>
              </a:rPr>
              <a:t>www.msteched.com/Australia</a:t>
            </a:r>
            <a:r>
              <a:rPr lang="en-US" sz="2000" dirty="0" smtClean="0">
                <a:solidFill>
                  <a:srgbClr val="F2F2F2"/>
                </a:solidFill>
              </a:rPr>
              <a:t> </a:t>
            </a:r>
            <a:endParaRPr lang="en-US" sz="2000" dirty="0">
              <a:solidFill>
                <a:srgbClr val="F2F2F2"/>
              </a:solidFill>
            </a:endParaRPr>
          </a:p>
          <a:p>
            <a:pPr marL="0" lvl="1"/>
            <a:endParaRPr lang="en-US" dirty="0">
              <a:solidFill>
                <a:srgbClr val="F2F2F2"/>
              </a:solidFill>
            </a:endParaRPr>
          </a:p>
          <a:p>
            <a:pPr marL="0" lvl="1"/>
            <a:r>
              <a:rPr lang="en-US" dirty="0">
                <a:solidFill>
                  <a:srgbClr val="F2F2F2"/>
                </a:solidFill>
              </a:rPr>
              <a:t>Sessions On-Demand &amp; Community</a:t>
            </a:r>
          </a:p>
        </p:txBody>
      </p:sp>
      <p:sp>
        <p:nvSpPr>
          <p:cNvPr id="30730" name="Rectangle 47"/>
          <p:cNvSpPr>
            <a:spLocks noChangeArrowheads="1"/>
          </p:cNvSpPr>
          <p:nvPr/>
        </p:nvSpPr>
        <p:spPr bwMode="auto">
          <a:xfrm>
            <a:off x="733425" y="4473575"/>
            <a:ext cx="4067175" cy="1015663"/>
          </a:xfrm>
          <a:prstGeom prst="rect">
            <a:avLst/>
          </a:prstGeom>
          <a:noFill/>
          <a:ln w="9525">
            <a:noFill/>
            <a:miter lim="800000"/>
            <a:headEnd/>
            <a:tailEnd/>
          </a:ln>
        </p:spPr>
        <p:txBody>
          <a:bodyPr wrap="square">
            <a:spAutoFit/>
          </a:bodyPr>
          <a:lstStyle/>
          <a:p>
            <a:pPr>
              <a:spcBef>
                <a:spcPts val="600"/>
              </a:spcBef>
              <a:buSzPct val="120000"/>
              <a:tabLst>
                <a:tab pos="1828800" algn="l"/>
              </a:tabLst>
            </a:pPr>
            <a:r>
              <a:rPr lang="en-US" sz="2000" dirty="0">
                <a:solidFill>
                  <a:srgbClr val="F2F2F2"/>
                </a:solidFill>
                <a:hlinkClick r:id="rId5"/>
              </a:rPr>
              <a:t>http</a:t>
            </a:r>
            <a:r>
              <a:rPr lang="en-US" sz="2000" dirty="0" smtClean="0">
                <a:solidFill>
                  <a:srgbClr val="F2F2F2"/>
                </a:solidFill>
                <a:hlinkClick r:id="rId5"/>
              </a:rPr>
              <a:t>://</a:t>
            </a:r>
            <a:r>
              <a:rPr lang="en-AU" sz="2000" dirty="0" smtClean="0">
                <a:solidFill>
                  <a:srgbClr val="F2F2F2"/>
                </a:solidFill>
                <a:hlinkClick r:id="rId5"/>
              </a:rPr>
              <a:t> technet.microsoft.com/en-au</a:t>
            </a:r>
            <a:r>
              <a:rPr lang="en-US" sz="2400" b="1" dirty="0" smtClean="0">
                <a:solidFill>
                  <a:srgbClr val="F2F2F2"/>
                </a:solidFill>
                <a:hlinkClick r:id="rId5"/>
              </a:rPr>
              <a:t>  </a:t>
            </a:r>
            <a:endParaRPr lang="en-US" sz="2400" dirty="0">
              <a:solidFill>
                <a:srgbClr val="F2F2F2"/>
              </a:solidFill>
            </a:endParaRPr>
          </a:p>
          <a:p>
            <a:pPr marL="0" lvl="1">
              <a:tabLst>
                <a:tab pos="1828800" algn="l"/>
              </a:tabLst>
            </a:pPr>
            <a:endParaRPr lang="en-US" dirty="0">
              <a:solidFill>
                <a:srgbClr val="F2F2F2"/>
              </a:solidFill>
            </a:endParaRPr>
          </a:p>
          <a:p>
            <a:pPr marL="0" lvl="1">
              <a:tabLst>
                <a:tab pos="1828800" algn="l"/>
              </a:tabLst>
            </a:pPr>
            <a:r>
              <a:rPr lang="en-US" dirty="0">
                <a:solidFill>
                  <a:srgbClr val="F2F2F2"/>
                </a:solidFill>
              </a:rPr>
              <a:t>Resources for IT Professionals</a:t>
            </a:r>
          </a:p>
        </p:txBody>
      </p:sp>
      <p:pic>
        <p:nvPicPr>
          <p:cNvPr id="30731" name="Picture 24" descr="TechEd_online.png"/>
          <p:cNvPicPr>
            <a:picLocks noChangeAspect="1"/>
          </p:cNvPicPr>
          <p:nvPr/>
        </p:nvPicPr>
        <p:blipFill>
          <a:blip r:embed="rId6" cstate="print"/>
          <a:srcRect/>
          <a:stretch>
            <a:fillRect/>
          </a:stretch>
        </p:blipFill>
        <p:spPr bwMode="black">
          <a:xfrm>
            <a:off x="914400" y="1281113"/>
            <a:ext cx="2409825" cy="1076325"/>
          </a:xfrm>
          <a:prstGeom prst="rect">
            <a:avLst/>
          </a:prstGeom>
          <a:noFill/>
          <a:ln w="9525">
            <a:noFill/>
            <a:miter lim="800000"/>
            <a:headEnd/>
            <a:tailEnd/>
          </a:ln>
        </p:spPr>
      </p:pic>
      <p:pic>
        <p:nvPicPr>
          <p:cNvPr id="30733" name="Picture 26" descr="msdn_1inch_rgb.png"/>
          <p:cNvPicPr>
            <a:picLocks noChangeAspect="1"/>
          </p:cNvPicPr>
          <p:nvPr/>
        </p:nvPicPr>
        <p:blipFill>
          <a:blip r:embed="rId7" cstate="print"/>
          <a:srcRect/>
          <a:stretch>
            <a:fillRect/>
          </a:stretch>
        </p:blipFill>
        <p:spPr bwMode="black">
          <a:xfrm>
            <a:off x="5457825" y="3582988"/>
            <a:ext cx="1857375" cy="942975"/>
          </a:xfrm>
          <a:prstGeom prst="rect">
            <a:avLst/>
          </a:prstGeom>
          <a:noFill/>
          <a:ln w="9525">
            <a:noFill/>
            <a:miter lim="800000"/>
            <a:headEnd/>
            <a:tailEnd/>
          </a:ln>
        </p:spPr>
      </p:pic>
      <p:sp>
        <p:nvSpPr>
          <p:cNvPr id="30734" name="Rectangle 27"/>
          <p:cNvSpPr>
            <a:spLocks noChangeArrowheads="1"/>
          </p:cNvSpPr>
          <p:nvPr/>
        </p:nvSpPr>
        <p:spPr bwMode="auto">
          <a:xfrm>
            <a:off x="5218112" y="4473575"/>
            <a:ext cx="3925888" cy="1123384"/>
          </a:xfrm>
          <a:prstGeom prst="rect">
            <a:avLst/>
          </a:prstGeom>
          <a:noFill/>
          <a:ln w="9525">
            <a:noFill/>
            <a:miter lim="800000"/>
            <a:headEnd/>
            <a:tailEnd/>
          </a:ln>
        </p:spPr>
        <p:txBody>
          <a:bodyPr wrap="square">
            <a:spAutoFit/>
          </a:bodyPr>
          <a:lstStyle/>
          <a:p>
            <a:pPr>
              <a:spcBef>
                <a:spcPts val="600"/>
              </a:spcBef>
              <a:tabLst>
                <a:tab pos="1828800" algn="l"/>
              </a:tabLst>
            </a:pPr>
            <a:r>
              <a:rPr lang="en-US" sz="2000" dirty="0">
                <a:solidFill>
                  <a:srgbClr val="F2F2F2"/>
                </a:solidFill>
                <a:hlinkClick r:id="rId8"/>
              </a:rPr>
              <a:t>http</a:t>
            </a:r>
            <a:r>
              <a:rPr lang="en-US" sz="2000" dirty="0" smtClean="0">
                <a:solidFill>
                  <a:srgbClr val="F2F2F2"/>
                </a:solidFill>
                <a:hlinkClick r:id="rId8"/>
              </a:rPr>
              <a:t>://</a:t>
            </a:r>
            <a:r>
              <a:rPr lang="en-AU" sz="2000" dirty="0" smtClean="0">
                <a:solidFill>
                  <a:srgbClr val="F2F2F2"/>
                </a:solidFill>
                <a:hlinkClick r:id="rId8"/>
              </a:rPr>
              <a:t>msdn.microsoft.com/en-au</a:t>
            </a:r>
            <a:endParaRPr lang="en-AU" sz="2000" dirty="0" smtClean="0">
              <a:solidFill>
                <a:srgbClr val="F2F2F2"/>
              </a:solidFill>
            </a:endParaRPr>
          </a:p>
          <a:p>
            <a:pPr>
              <a:spcBef>
                <a:spcPts val="600"/>
              </a:spcBef>
              <a:tabLst>
                <a:tab pos="1828800" algn="l"/>
              </a:tabLst>
            </a:pPr>
            <a:r>
              <a:rPr lang="en-US" sz="2400" b="1" dirty="0" smtClean="0">
                <a:solidFill>
                  <a:srgbClr val="F2F2F2"/>
                </a:solidFill>
              </a:rPr>
              <a:t> </a:t>
            </a:r>
            <a:endParaRPr lang="en-US" dirty="0">
              <a:solidFill>
                <a:srgbClr val="F2F2F2"/>
              </a:solidFill>
            </a:endParaRPr>
          </a:p>
          <a:p>
            <a:pPr marL="0" lvl="1">
              <a:tabLst>
                <a:tab pos="1828800" algn="l"/>
              </a:tabLst>
            </a:pPr>
            <a:r>
              <a:rPr lang="en-US" dirty="0">
                <a:solidFill>
                  <a:srgbClr val="F2F2F2"/>
                </a:solidFill>
              </a:rPr>
              <a:t>Resources for Developers</a:t>
            </a:r>
          </a:p>
        </p:txBody>
      </p:sp>
      <p:sp>
        <p:nvSpPr>
          <p:cNvPr id="30748" name="Rectangle 56"/>
          <p:cNvSpPr>
            <a:spLocks noChangeArrowheads="1"/>
          </p:cNvSpPr>
          <p:nvPr/>
        </p:nvSpPr>
        <p:spPr bwMode="auto">
          <a:xfrm>
            <a:off x="4629150" y="2322513"/>
            <a:ext cx="4514850" cy="954087"/>
          </a:xfrm>
          <a:prstGeom prst="rect">
            <a:avLst/>
          </a:prstGeom>
          <a:noFill/>
          <a:ln w="9525">
            <a:noFill/>
            <a:miter lim="800000"/>
            <a:headEnd/>
            <a:tailEnd/>
          </a:ln>
        </p:spPr>
        <p:txBody>
          <a:bodyPr>
            <a:spAutoFit/>
          </a:bodyPr>
          <a:lstStyle/>
          <a:p>
            <a:pPr>
              <a:spcBef>
                <a:spcPts val="600"/>
              </a:spcBef>
            </a:pPr>
            <a:r>
              <a:rPr lang="en-AU" sz="2000" dirty="0" smtClean="0">
                <a:solidFill>
                  <a:srgbClr val="F2F2F2"/>
                </a:solidFill>
                <a:hlinkClick r:id="rId9"/>
              </a:rPr>
              <a:t>www.microsoft.com/australia/learning</a:t>
            </a:r>
            <a:r>
              <a:rPr lang="en-US" sz="2000" dirty="0" smtClean="0">
                <a:solidFill>
                  <a:srgbClr val="F2F2F2"/>
                </a:solidFill>
              </a:rPr>
              <a:t>  </a:t>
            </a:r>
            <a:endParaRPr lang="en-US" sz="2000" dirty="0">
              <a:solidFill>
                <a:srgbClr val="F2F2F2"/>
              </a:solidFill>
            </a:endParaRPr>
          </a:p>
          <a:p>
            <a:pPr marL="0" lvl="1"/>
            <a:endParaRPr lang="en-US" dirty="0">
              <a:solidFill>
                <a:srgbClr val="F2F2F2"/>
              </a:solidFill>
            </a:endParaRPr>
          </a:p>
          <a:p>
            <a:r>
              <a:rPr lang="en-US" dirty="0">
                <a:solidFill>
                  <a:srgbClr val="F2F2F2"/>
                </a:solidFill>
              </a:rPr>
              <a:t>Microsoft Certification &amp; Training Resources</a:t>
            </a:r>
          </a:p>
        </p:txBody>
      </p:sp>
      <p:sp>
        <p:nvSpPr>
          <p:cNvPr id="54" name="Title 1"/>
          <p:cNvSpPr>
            <a:spLocks noGrp="1"/>
          </p:cNvSpPr>
          <p:nvPr>
            <p:ph type="title"/>
          </p:nvPr>
        </p:nvSpPr>
        <p:spPr/>
        <p:txBody>
          <a:bodyPr/>
          <a:lstStyle/>
          <a:p>
            <a:pPr eaLnBrk="1" hangingPunct="1">
              <a:defRPr/>
            </a:pPr>
            <a:r>
              <a:rPr dirty="0" smtClean="0">
                <a:ln>
                  <a:noFill/>
                </a:ln>
              </a:rPr>
              <a:t>Resources</a:t>
            </a:r>
          </a:p>
        </p:txBody>
      </p:sp>
      <p:grpSp>
        <p:nvGrpSpPr>
          <p:cNvPr id="6" name="Group 57"/>
          <p:cNvGrpSpPr>
            <a:grpSpLocks/>
          </p:cNvGrpSpPr>
          <p:nvPr/>
        </p:nvGrpSpPr>
        <p:grpSpPr bwMode="auto">
          <a:xfrm>
            <a:off x="5148064" y="1268760"/>
            <a:ext cx="3476625" cy="771525"/>
            <a:chOff x="5561787" y="0"/>
            <a:chExt cx="3477054" cy="771334"/>
          </a:xfrm>
        </p:grpSpPr>
        <p:pic>
          <p:nvPicPr>
            <p:cNvPr id="30754" name="Picture 55" descr="ms_Learning_w.eps"/>
            <p:cNvPicPr>
              <a:picLocks noChangeAspect="1"/>
            </p:cNvPicPr>
            <p:nvPr/>
          </p:nvPicPr>
          <p:blipFill>
            <a:blip r:embed="rId10" cstate="print"/>
            <a:srcRect l="51466"/>
            <a:stretch>
              <a:fillRect/>
            </a:stretch>
          </p:blipFill>
          <p:spPr bwMode="black">
            <a:xfrm>
              <a:off x="7257327" y="0"/>
              <a:ext cx="1781514" cy="771334"/>
            </a:xfrm>
            <a:prstGeom prst="rect">
              <a:avLst/>
            </a:prstGeom>
            <a:noFill/>
            <a:ln w="9525">
              <a:noFill/>
              <a:miter lim="800000"/>
              <a:headEnd/>
              <a:tailEnd/>
            </a:ln>
          </p:spPr>
        </p:pic>
        <p:pic>
          <p:nvPicPr>
            <p:cNvPr id="30755" name="Picture 2" descr="C:\Documents and Settings\Pennie\My Documents\ACERDATA (D)\Pennie's documents\MS Image\Boxshot_Logo\MICROSOFT\Microsoft Logo wht shadow.png"/>
            <p:cNvPicPr>
              <a:picLocks noChangeAspect="1" noChangeArrowheads="1"/>
            </p:cNvPicPr>
            <p:nvPr/>
          </p:nvPicPr>
          <p:blipFill>
            <a:blip r:embed="rId11" cstate="print"/>
            <a:srcRect/>
            <a:stretch>
              <a:fillRect/>
            </a:stretch>
          </p:blipFill>
          <p:spPr bwMode="black">
            <a:xfrm>
              <a:off x="5561787" y="254642"/>
              <a:ext cx="1693646" cy="312516"/>
            </a:xfrm>
            <a:prstGeom prst="rect">
              <a:avLst/>
            </a:prstGeom>
            <a:noFill/>
            <a:ln w="9525">
              <a:noFill/>
              <a:miter lim="800000"/>
              <a:headEnd/>
              <a:tailEnd/>
            </a:ln>
          </p:spPr>
        </p:pic>
      </p:grpSp>
      <p:sp>
        <p:nvSpPr>
          <p:cNvPr id="3" name="Footer Placeholder 2"/>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Tree>
    <p:extLst>
      <p:ext uri="{BB962C8B-B14F-4D97-AF65-F5344CB8AC3E}">
        <p14:creationId xmlns:p14="http://schemas.microsoft.com/office/powerpoint/2010/main" val="981239557"/>
      </p:ext>
    </p:extLst>
  </p:cSld>
  <p:clrMapOvr>
    <a:masterClrMapping/>
  </p:clrMapOvr>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3"/>
          <p:cNvSpPr txBox="1">
            <a:spLocks noChangeArrowheads="1"/>
          </p:cNvSpPr>
          <p:nvPr/>
        </p:nvSpPr>
        <p:spPr bwMode="blackWhite">
          <a:xfrm>
            <a:off x="395536" y="5301208"/>
            <a:ext cx="8382000" cy="707872"/>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800" dirty="0">
                <a:solidFill>
                  <a:srgbClr val="F2F2F2"/>
                </a:solidFill>
                <a:cs typeface="Arial" charset="0"/>
              </a:rPr>
              <a:t>© </a:t>
            </a:r>
            <a:r>
              <a:rPr lang="en-US" sz="800" dirty="0" smtClean="0">
                <a:solidFill>
                  <a:srgbClr val="F2F2F2"/>
                </a:solidFill>
                <a:cs typeface="Arial" charset="0"/>
              </a:rPr>
              <a:t>2010 Microsoft </a:t>
            </a:r>
            <a:r>
              <a:rPr lang="en-US" sz="800" dirty="0">
                <a:solidFill>
                  <a:srgbClr val="F2F2F2"/>
                </a:solidFill>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800" dirty="0">
                <a:solidFill>
                  <a:srgbClr val="F2F2F2"/>
                </a:solidFill>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800" dirty="0" smtClean="0">
                <a:solidFill>
                  <a:srgbClr val="F2F2F2"/>
                </a:solidFill>
                <a:cs typeface="Arial" charset="0"/>
              </a:rPr>
              <a:t>MICROSOFT </a:t>
            </a:r>
            <a:r>
              <a:rPr lang="en-US" sz="800" dirty="0">
                <a:solidFill>
                  <a:srgbClr val="F2F2F2"/>
                </a:solidFill>
                <a:cs typeface="Arial" charset="0"/>
              </a:rPr>
              <a:t>MAKES NO WARRANTIES, EXPRESS, IMPLIED OR STATUTORY, AS TO THE INFORMATION IN THIS PRESENTATION.</a:t>
            </a:r>
          </a:p>
        </p:txBody>
      </p:sp>
      <p:pic>
        <p:nvPicPr>
          <p:cNvPr id="7" name="Picture 2" descr="Microsoft logo and tagline"/>
          <p:cNvPicPr>
            <a:picLocks noChangeAspect="1" noChangeArrowheads="1"/>
          </p:cNvPicPr>
          <p:nvPr/>
        </p:nvPicPr>
        <p:blipFill>
          <a:blip r:embed="rId3" cstate="print"/>
          <a:srcRect r="25754" b="36106"/>
          <a:stretch>
            <a:fillRect/>
          </a:stretch>
        </p:blipFill>
        <p:spPr bwMode="black">
          <a:xfrm>
            <a:off x="2213840" y="2666735"/>
            <a:ext cx="4718061" cy="875731"/>
          </a:xfrm>
          <a:prstGeom prst="rect">
            <a:avLst/>
          </a:prstGeom>
          <a:noFill/>
          <a:ln>
            <a:noFill/>
          </a:ln>
        </p:spPr>
      </p:pic>
      <p:sp>
        <p:nvSpPr>
          <p:cNvPr id="3" name="Footer Placeholder 2"/>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Tree>
    <p:extLst>
      <p:ext uri="{BB962C8B-B14F-4D97-AF65-F5344CB8AC3E}">
        <p14:creationId xmlns:p14="http://schemas.microsoft.com/office/powerpoint/2010/main" val="3403478749"/>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Where can I free up </a:t>
            </a:r>
            <a:r>
              <a:rPr lang="en-US" dirty="0"/>
              <a:t>resources and allow IT to focus on more strategic initiatives. </a:t>
            </a:r>
          </a:p>
        </p:txBody>
      </p:sp>
      <p:grpSp>
        <p:nvGrpSpPr>
          <p:cNvPr id="17" name="Group 16"/>
          <p:cNvGrpSpPr>
            <a:grpSpLocks noChangeAspect="1"/>
          </p:cNvGrpSpPr>
          <p:nvPr/>
        </p:nvGrpSpPr>
        <p:grpSpPr>
          <a:xfrm>
            <a:off x="391247" y="3068960"/>
            <a:ext cx="8069185" cy="3352204"/>
            <a:chOff x="4215638" y="3117723"/>
            <a:chExt cx="10103866" cy="4197477"/>
          </a:xfrm>
        </p:grpSpPr>
        <p:pic>
          <p:nvPicPr>
            <p:cNvPr id="18" name="Picture 5" descr="\\MAGNUM\Projects\Microsoft\Productivity Campaign\Customer pain crutch slides\Design\Infrastructure Cost and Complexity_3.png"/>
            <p:cNvPicPr>
              <a:picLocks noChangeAspect="1" noChangeArrowheads="1"/>
            </p:cNvPicPr>
            <p:nvPr/>
          </p:nvPicPr>
          <p:blipFill>
            <a:blip r:embed="rId2" cstate="screen"/>
            <a:srcRect/>
            <a:stretch>
              <a:fillRect/>
            </a:stretch>
          </p:blipFill>
          <p:spPr bwMode="auto">
            <a:xfrm>
              <a:off x="4215638" y="3117723"/>
              <a:ext cx="6894513" cy="4114800"/>
            </a:xfrm>
            <a:prstGeom prst="rect">
              <a:avLst/>
            </a:prstGeom>
            <a:noFill/>
          </p:spPr>
        </p:pic>
        <p:pic>
          <p:nvPicPr>
            <p:cNvPr id="19" name="Picture 6" descr="\\MAGNUM\Projects\Microsoft\Productivity Campaign\Customer pain crutch slides\Design\Infrastructure Cost and Complexity_4.png"/>
            <p:cNvPicPr>
              <a:picLocks noChangeAspect="1" noChangeArrowheads="1"/>
            </p:cNvPicPr>
            <p:nvPr/>
          </p:nvPicPr>
          <p:blipFill>
            <a:blip r:embed="rId3" cstate="screen"/>
            <a:srcRect/>
            <a:stretch>
              <a:fillRect/>
            </a:stretch>
          </p:blipFill>
          <p:spPr bwMode="auto">
            <a:xfrm>
              <a:off x="7073075" y="4813808"/>
              <a:ext cx="4291012" cy="2335213"/>
            </a:xfrm>
            <a:prstGeom prst="rect">
              <a:avLst/>
            </a:prstGeom>
            <a:noFill/>
          </p:spPr>
        </p:pic>
        <p:cxnSp>
          <p:nvCxnSpPr>
            <p:cNvPr id="20" name="Straight Connector 19"/>
            <p:cNvCxnSpPr/>
            <p:nvPr/>
          </p:nvCxnSpPr>
          <p:spPr>
            <a:xfrm rot="10800000">
              <a:off x="6477000" y="3124200"/>
              <a:ext cx="7842504" cy="0"/>
            </a:xfrm>
            <a:prstGeom prst="line">
              <a:avLst/>
            </a:prstGeom>
            <a:ln w="1905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10800000">
              <a:off x="6876288" y="4876800"/>
              <a:ext cx="3456432" cy="0"/>
            </a:xfrm>
            <a:prstGeom prst="line">
              <a:avLst/>
            </a:prstGeom>
            <a:ln w="1905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5400000">
              <a:off x="9421368" y="5230368"/>
              <a:ext cx="4169664" cy="0"/>
            </a:xfrm>
            <a:prstGeom prst="line">
              <a:avLst/>
            </a:prstGeom>
            <a:ln w="1905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rot="5400000">
              <a:off x="5641848" y="6099048"/>
              <a:ext cx="2432304" cy="0"/>
            </a:xfrm>
            <a:prstGeom prst="line">
              <a:avLst/>
            </a:prstGeom>
            <a:ln w="1905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rot="5400000">
              <a:off x="2906268" y="4683252"/>
              <a:ext cx="3002280" cy="0"/>
            </a:xfrm>
            <a:prstGeom prst="line">
              <a:avLst/>
            </a:prstGeom>
            <a:ln w="1905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pic>
          <p:nvPicPr>
            <p:cNvPr id="27" name="Picture 7" descr="\\MAGNUM\Projects\Microsoft\Productivity Campaign\Customer pain crutch slides\Design\Infrastructure Cost and Complexity_5.png"/>
            <p:cNvPicPr>
              <a:picLocks noChangeAspect="1" noChangeArrowheads="1"/>
            </p:cNvPicPr>
            <p:nvPr/>
          </p:nvPicPr>
          <p:blipFill>
            <a:blip r:embed="rId4" cstate="screen"/>
            <a:srcRect/>
            <a:stretch>
              <a:fillRect/>
            </a:stretch>
          </p:blipFill>
          <p:spPr bwMode="auto">
            <a:xfrm>
              <a:off x="11677269" y="3545459"/>
              <a:ext cx="2578100" cy="3479800"/>
            </a:xfrm>
            <a:prstGeom prst="rect">
              <a:avLst/>
            </a:prstGeom>
            <a:noFill/>
          </p:spPr>
        </p:pic>
        <p:cxnSp>
          <p:nvCxnSpPr>
            <p:cNvPr id="28" name="Straight Connector 27"/>
            <p:cNvCxnSpPr/>
            <p:nvPr/>
          </p:nvCxnSpPr>
          <p:spPr>
            <a:xfrm rot="10800000">
              <a:off x="11201400" y="4876800"/>
              <a:ext cx="312420" cy="0"/>
            </a:xfrm>
            <a:prstGeom prst="line">
              <a:avLst/>
            </a:prstGeom>
            <a:ln w="1905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grpSp>
      <p:pic>
        <p:nvPicPr>
          <p:cNvPr id="29" name="Picture 4" descr="\\MAGNUM\Projects\Microsoft\Productivity Campaign\Customer pain crutch slides\Design\Infrastructure Cost and Complexity_2.png"/>
          <p:cNvPicPr>
            <a:picLocks noChangeAspect="1" noChangeArrowheads="1"/>
          </p:cNvPicPr>
          <p:nvPr/>
        </p:nvPicPr>
        <p:blipFill>
          <a:blip r:embed="rId5" cstate="screen"/>
          <a:srcRect/>
          <a:stretch>
            <a:fillRect/>
          </a:stretch>
        </p:blipFill>
        <p:spPr bwMode="auto">
          <a:xfrm>
            <a:off x="395536" y="1755169"/>
            <a:ext cx="8056963" cy="1450380"/>
          </a:xfrm>
          <a:prstGeom prst="rect">
            <a:avLst/>
          </a:prstGeom>
          <a:noFill/>
        </p:spPr>
      </p:pic>
    </p:spTree>
    <p:extLst>
      <p:ext uri="{BB962C8B-B14F-4D97-AF65-F5344CB8AC3E}">
        <p14:creationId xmlns:p14="http://schemas.microsoft.com/office/powerpoint/2010/main" val="12093759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Future of Productivity</a:t>
            </a:r>
            <a:endParaRPr lang="en-US" dirty="0"/>
          </a:p>
        </p:txBody>
      </p:sp>
      <p:grpSp>
        <p:nvGrpSpPr>
          <p:cNvPr id="31" name="Group 30"/>
          <p:cNvGrpSpPr>
            <a:grpSpLocks noChangeAspect="1"/>
          </p:cNvGrpSpPr>
          <p:nvPr/>
        </p:nvGrpSpPr>
        <p:grpSpPr>
          <a:xfrm>
            <a:off x="-252536" y="2132856"/>
            <a:ext cx="9779364" cy="4176672"/>
            <a:chOff x="-93408" y="1462873"/>
            <a:chExt cx="14817218" cy="6328291"/>
          </a:xfrm>
        </p:grpSpPr>
        <p:grpSp>
          <p:nvGrpSpPr>
            <p:cNvPr id="5" name="Group 4"/>
            <p:cNvGrpSpPr/>
            <p:nvPr/>
          </p:nvGrpSpPr>
          <p:grpSpPr>
            <a:xfrm>
              <a:off x="1854813" y="2597539"/>
              <a:ext cx="4891432" cy="3455443"/>
              <a:chOff x="1296785" y="2140596"/>
              <a:chExt cx="4632936" cy="3273686"/>
            </a:xfrm>
          </p:grpSpPr>
          <p:grpSp>
            <p:nvGrpSpPr>
              <p:cNvPr id="6" name="Group 5"/>
              <p:cNvGrpSpPr/>
              <p:nvPr/>
            </p:nvGrpSpPr>
            <p:grpSpPr>
              <a:xfrm>
                <a:off x="1877879" y="2140596"/>
                <a:ext cx="4051842" cy="2130048"/>
                <a:chOff x="1579778" y="2024647"/>
                <a:chExt cx="4294764" cy="2257751"/>
              </a:xfrm>
            </p:grpSpPr>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79778" y="2024647"/>
                  <a:ext cx="2822061" cy="1757339"/>
                </a:xfrm>
                <a:prstGeom prst="roundRect">
                  <a:avLst>
                    <a:gd name="adj" fmla="val 834"/>
                  </a:avLst>
                </a:prstGeom>
                <a:noFill/>
                <a:ln w="9525">
                  <a:noFill/>
                  <a:miter lim="800000"/>
                  <a:headEnd/>
                  <a:tailEnd/>
                </a:ln>
                <a:effectLst>
                  <a:outerShdw blurRad="368300" sx="102000" sy="102000" algn="ctr" rotWithShape="0">
                    <a:prstClr val="black">
                      <a:alpha val="20000"/>
                    </a:prstClr>
                  </a:outerShdw>
                  <a:reflection blurRad="6350" stA="41000" endPos="37000" dist="76200" dir="5400000" sy="-100000" algn="bl" rotWithShape="0"/>
                </a:effectLst>
              </p:spPr>
            </p:pic>
            <p:grpSp>
              <p:nvGrpSpPr>
                <p:cNvPr id="9" name="Group 8"/>
                <p:cNvGrpSpPr/>
                <p:nvPr/>
              </p:nvGrpSpPr>
              <p:grpSpPr>
                <a:xfrm>
                  <a:off x="2775220" y="2542821"/>
                  <a:ext cx="3099322" cy="1739577"/>
                  <a:chOff x="220716" y="1864984"/>
                  <a:chExt cx="6992009" cy="3924455"/>
                </a:xfrm>
              </p:grpSpPr>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220716" y="2834860"/>
                    <a:ext cx="3309728" cy="2674742"/>
                  </a:xfrm>
                  <a:prstGeom prst="rect">
                    <a:avLst/>
                  </a:prstGeom>
                  <a:noFill/>
                  <a:ln w="9525">
                    <a:noFill/>
                    <a:miter lim="800000"/>
                    <a:headEnd/>
                    <a:tailEnd/>
                  </a:ln>
                  <a:effectLst>
                    <a:reflection blurRad="6350" stA="42000" endPos="19000" dist="12700" dir="5400000" sy="-100000" algn="bl" rotWithShape="0"/>
                  </a:effectLst>
                </p:spPr>
              </p:pic>
              <p:grpSp>
                <p:nvGrpSpPr>
                  <p:cNvPr id="11" name="Group 10"/>
                  <p:cNvGrpSpPr/>
                  <p:nvPr/>
                </p:nvGrpSpPr>
                <p:grpSpPr>
                  <a:xfrm>
                    <a:off x="1301698" y="1864984"/>
                    <a:ext cx="5911027" cy="3924455"/>
                    <a:chOff x="1301699" y="1864984"/>
                    <a:chExt cx="5911026" cy="3924455"/>
                  </a:xfrm>
                </p:grpSpPr>
                <p:pic>
                  <p:nvPicPr>
                    <p:cNvPr id="12" name="Picture 11"/>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2456520" y="3112689"/>
                      <a:ext cx="4756205" cy="2050452"/>
                    </a:xfrm>
                    <a:prstGeom prst="roundRect">
                      <a:avLst>
                        <a:gd name="adj" fmla="val 834"/>
                      </a:avLst>
                    </a:prstGeom>
                    <a:noFill/>
                    <a:ln w="9525">
                      <a:noFill/>
                      <a:miter lim="800000"/>
                      <a:headEnd/>
                      <a:tailEnd/>
                    </a:ln>
                    <a:effectLst>
                      <a:outerShdw blurRad="368300" sx="102000" sy="102000" algn="ctr" rotWithShape="0">
                        <a:prstClr val="black">
                          <a:alpha val="20000"/>
                        </a:prstClr>
                      </a:outerShdw>
                    </a:effectLst>
                  </p:spPr>
                </p:pic>
                <p:pic>
                  <p:nvPicPr>
                    <p:cNvPr id="13" name="Picture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01699" y="1864984"/>
                      <a:ext cx="3459488" cy="3924455"/>
                    </a:xfrm>
                    <a:prstGeom prst="rect">
                      <a:avLst/>
                    </a:prstGeom>
                    <a:noFill/>
                    <a:ln w="9525">
                      <a:noFill/>
                      <a:miter lim="800000"/>
                      <a:headEnd/>
                      <a:tailEnd/>
                    </a:ln>
                    <a:effectLst>
                      <a:reflection blurRad="6350" stA="42000" endPos="19000" dist="12700" dir="5400000" sy="-100000" algn="bl" rotWithShape="0"/>
                    </a:effectLst>
                  </p:spPr>
                </p:pic>
              </p:grpSp>
            </p:grpSp>
          </p:grpSp>
          <p:pic>
            <p:nvPicPr>
              <p:cNvPr id="7" name="Picture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296785" y="2961634"/>
                <a:ext cx="3268154" cy="2452648"/>
              </a:xfrm>
              <a:prstGeom prst="rect">
                <a:avLst/>
              </a:prstGeom>
            </p:spPr>
          </p:pic>
        </p:grpSp>
        <p:sp>
          <p:nvSpPr>
            <p:cNvPr id="14" name="Rectangle 13"/>
            <p:cNvSpPr/>
            <p:nvPr/>
          </p:nvSpPr>
          <p:spPr bwMode="auto">
            <a:xfrm>
              <a:off x="-93408" y="6540158"/>
              <a:ext cx="14817218" cy="1221259"/>
            </a:xfrm>
            <a:prstGeom prst="rect">
              <a:avLst/>
            </a:prstGeom>
            <a:gradFill>
              <a:gsLst>
                <a:gs pos="50000">
                  <a:srgbClr val="FBE8A3"/>
                </a:gs>
                <a:gs pos="0">
                  <a:schemeClr val="bg1">
                    <a:alpha val="74000"/>
                  </a:schemeClr>
                </a:gs>
                <a:gs pos="100000">
                  <a:schemeClr val="bg1">
                    <a:alpha val="74000"/>
                  </a:schemeClr>
                </a:gs>
              </a:gsLst>
              <a:lin ang="21594000" scaled="0"/>
            </a:gradFill>
            <a:ln w="15875">
              <a:gradFill>
                <a:gsLst>
                  <a:gs pos="0">
                    <a:srgbClr val="FFC000">
                      <a:alpha val="0"/>
                    </a:srgbClr>
                  </a:gs>
                  <a:gs pos="50000">
                    <a:srgbClr val="F6AE1E"/>
                  </a:gs>
                  <a:gs pos="100000">
                    <a:srgbClr val="F6AE1E">
                      <a:alpha val="0"/>
                    </a:srgbClr>
                  </a:gs>
                </a:gsLst>
                <a:lin ang="0" scaled="0"/>
              </a:gra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109741" tIns="54871" rIns="109741" bIns="54871" numCol="1" rtlCol="0" anchor="ctr" anchorCtr="0" compatLnSpc="1">
              <a:prstTxWarp prst="textNoShape">
                <a:avLst/>
              </a:prstTxWarp>
            </a:bodyPr>
            <a:lstStyle/>
            <a:p>
              <a:pPr algn="ctr" defTabSz="1097102" fontAlgn="base">
                <a:spcBef>
                  <a:spcPct val="0"/>
                </a:spcBef>
                <a:spcAft>
                  <a:spcPct val="0"/>
                </a:spcAft>
              </a:pPr>
              <a:endParaRPr lang="en-US" sz="2600" dirty="0">
                <a:gradFill>
                  <a:gsLst>
                    <a:gs pos="0">
                      <a:srgbClr val="FFFFFF"/>
                    </a:gs>
                    <a:gs pos="100000">
                      <a:srgbClr val="FFFFFF"/>
                    </a:gs>
                  </a:gsLst>
                  <a:lin ang="5400000" scaled="0"/>
                </a:gradFill>
              </a:endParaRPr>
            </a:p>
          </p:txBody>
        </p:sp>
        <p:sp>
          <p:nvSpPr>
            <p:cNvPr id="15" name="TextBox 14"/>
            <p:cNvSpPr txBox="1"/>
            <p:nvPr/>
          </p:nvSpPr>
          <p:spPr>
            <a:xfrm>
              <a:off x="448054" y="6761522"/>
              <a:ext cx="2812888" cy="772189"/>
            </a:xfrm>
            <a:prstGeom prst="rect">
              <a:avLst/>
            </a:prstGeom>
            <a:noFill/>
          </p:spPr>
          <p:txBody>
            <a:bodyPr wrap="none" lIns="109746" tIns="54873" rIns="109746" bIns="54873" rtlCol="0" anchor="ctr">
              <a:spAutoFit/>
            </a:bodyPr>
            <a:lstStyle/>
            <a:p>
              <a:pPr marL="5717" indent="-5717" algn="ctr">
                <a:lnSpc>
                  <a:spcPct val="80000"/>
                </a:lnSpc>
              </a:pPr>
              <a:r>
                <a:rPr lang="en-US" sz="1600" dirty="0">
                  <a:solidFill>
                    <a:schemeClr val="tx1">
                      <a:lumMod val="95000"/>
                      <a:lumOff val="5000"/>
                      <a:alpha val="99000"/>
                    </a:schemeClr>
                  </a:solidFill>
                  <a:ea typeface="Segoe UI" pitchFamily="34" charset="0"/>
                  <a:cs typeface="Segoe UI" pitchFamily="34" charset="0"/>
                </a:rPr>
                <a:t>UNIFIED</a:t>
              </a:r>
            </a:p>
            <a:p>
              <a:pPr marL="5717" indent="-5717" algn="ctr">
                <a:lnSpc>
                  <a:spcPct val="80000"/>
                </a:lnSpc>
              </a:pPr>
              <a:r>
                <a:rPr lang="en-US" sz="1600" dirty="0">
                  <a:solidFill>
                    <a:schemeClr val="tx1">
                      <a:lumMod val="95000"/>
                      <a:lumOff val="5000"/>
                      <a:alpha val="99000"/>
                    </a:schemeClr>
                  </a:solidFill>
                  <a:ea typeface="Segoe UI" pitchFamily="34" charset="0"/>
                  <a:cs typeface="Segoe UI" pitchFamily="34" charset="0"/>
                </a:rPr>
                <a:t>COMMUNICATIONS</a:t>
              </a:r>
            </a:p>
          </p:txBody>
        </p:sp>
        <p:sp>
          <p:nvSpPr>
            <p:cNvPr id="16" name="TextBox 15"/>
            <p:cNvSpPr txBox="1"/>
            <p:nvPr/>
          </p:nvSpPr>
          <p:spPr>
            <a:xfrm>
              <a:off x="3341872" y="6877132"/>
              <a:ext cx="2485001" cy="540968"/>
            </a:xfrm>
            <a:prstGeom prst="rect">
              <a:avLst/>
            </a:prstGeom>
            <a:noFill/>
          </p:spPr>
          <p:txBody>
            <a:bodyPr wrap="none" lIns="109746" tIns="54873" rIns="109746" bIns="54873" rtlCol="0" anchor="ctr">
              <a:spAutoFit/>
            </a:bodyPr>
            <a:lstStyle/>
            <a:p>
              <a:pPr algn="ctr" defTabSz="731513"/>
              <a:r>
                <a:rPr lang="en-US" sz="1600" dirty="0">
                  <a:solidFill>
                    <a:schemeClr val="tx1">
                      <a:lumMod val="95000"/>
                      <a:lumOff val="5000"/>
                      <a:alpha val="99000"/>
                    </a:schemeClr>
                  </a:solidFill>
                  <a:ea typeface="Segoe UI" pitchFamily="34" charset="0"/>
                  <a:cs typeface="Segoe UI" pitchFamily="34" charset="0"/>
                </a:rPr>
                <a:t>COLLABORATION</a:t>
              </a:r>
            </a:p>
          </p:txBody>
        </p:sp>
        <p:sp>
          <p:nvSpPr>
            <p:cNvPr id="17" name="TextBox 16"/>
            <p:cNvSpPr txBox="1"/>
            <p:nvPr/>
          </p:nvSpPr>
          <p:spPr>
            <a:xfrm>
              <a:off x="6174728" y="6504072"/>
              <a:ext cx="2279039" cy="1287092"/>
            </a:xfrm>
            <a:prstGeom prst="rect">
              <a:avLst/>
            </a:prstGeom>
            <a:noFill/>
          </p:spPr>
          <p:txBody>
            <a:bodyPr wrap="none" lIns="109746" tIns="54873" rIns="109746" bIns="54873" rtlCol="0" anchor="ctr">
              <a:spAutoFit/>
            </a:bodyPr>
            <a:lstStyle>
              <a:defPPr>
                <a:defRPr lang="en-US"/>
              </a:defPPr>
              <a:lvl1pPr algn="ctr" defTabSz="731513">
                <a:defRPr sz="2000">
                  <a:solidFill>
                    <a:schemeClr val="tx1">
                      <a:lumMod val="95000"/>
                      <a:lumOff val="5000"/>
                      <a:alpha val="99000"/>
                    </a:schemeClr>
                  </a:solidFill>
                  <a:ea typeface="Segoe UI" pitchFamily="34" charset="0"/>
                  <a:cs typeface="Segoe UI" pitchFamily="34" charset="0"/>
                </a:defRPr>
              </a:lvl1pPr>
            </a:lstStyle>
            <a:p>
              <a:r>
                <a:rPr lang="en-US" sz="1600" dirty="0"/>
                <a:t>ENTERPRISE</a:t>
              </a:r>
              <a:br>
                <a:rPr lang="en-US" sz="1600" dirty="0"/>
              </a:br>
              <a:r>
                <a:rPr lang="en-US" sz="1600" dirty="0"/>
                <a:t>CONTENT</a:t>
              </a:r>
              <a:br>
                <a:rPr lang="en-US" sz="1600" dirty="0"/>
              </a:br>
              <a:r>
                <a:rPr lang="en-US" sz="1600" dirty="0"/>
                <a:t>MANAGEMENT</a:t>
              </a:r>
            </a:p>
          </p:txBody>
        </p:sp>
        <p:sp>
          <p:nvSpPr>
            <p:cNvPr id="18" name="TextBox 17"/>
            <p:cNvSpPr txBox="1"/>
            <p:nvPr/>
          </p:nvSpPr>
          <p:spPr>
            <a:xfrm>
              <a:off x="8979993" y="6690600"/>
              <a:ext cx="2128261" cy="914030"/>
            </a:xfrm>
            <a:prstGeom prst="rect">
              <a:avLst/>
            </a:prstGeom>
            <a:noFill/>
          </p:spPr>
          <p:txBody>
            <a:bodyPr wrap="none" lIns="109746" tIns="54873" rIns="109746" bIns="54873" rtlCol="0" anchor="ctr">
              <a:spAutoFit/>
            </a:bodyPr>
            <a:lstStyle/>
            <a:p>
              <a:pPr algn="ctr" defTabSz="731513"/>
              <a:r>
                <a:rPr lang="en-US" sz="1600" dirty="0">
                  <a:solidFill>
                    <a:schemeClr val="tx1">
                      <a:lumMod val="95000"/>
                      <a:lumOff val="5000"/>
                      <a:alpha val="99000"/>
                    </a:schemeClr>
                  </a:solidFill>
                  <a:ea typeface="Segoe UI" pitchFamily="34" charset="0"/>
                  <a:cs typeface="Segoe UI" pitchFamily="34" charset="0"/>
                </a:rPr>
                <a:t>BUSINESS</a:t>
              </a:r>
              <a:r>
                <a:rPr lang="en-US" sz="1400" spc="-24" dirty="0">
                  <a:gradFill>
                    <a:gsLst>
                      <a:gs pos="0">
                        <a:srgbClr val="323232"/>
                      </a:gs>
                      <a:gs pos="100000">
                        <a:srgbClr val="323232"/>
                      </a:gs>
                    </a:gsLst>
                    <a:lin ang="2700000" scaled="0"/>
                  </a:gradFill>
                  <a:effectLst>
                    <a:outerShdw blurRad="381000" algn="ctr" rotWithShape="0">
                      <a:prstClr val="white">
                        <a:alpha val="70000"/>
                      </a:prstClr>
                    </a:outerShdw>
                  </a:effectLst>
                  <a:latin typeface="Segoe Semibold" pitchFamily="34" charset="0"/>
                </a:rPr>
                <a:t/>
              </a:r>
              <a:br>
                <a:rPr lang="en-US" sz="1400" spc="-24" dirty="0">
                  <a:gradFill>
                    <a:gsLst>
                      <a:gs pos="0">
                        <a:srgbClr val="323232"/>
                      </a:gs>
                      <a:gs pos="100000">
                        <a:srgbClr val="323232"/>
                      </a:gs>
                    </a:gsLst>
                    <a:lin ang="2700000" scaled="0"/>
                  </a:gradFill>
                  <a:effectLst>
                    <a:outerShdw blurRad="381000" algn="ctr" rotWithShape="0">
                      <a:prstClr val="white">
                        <a:alpha val="70000"/>
                      </a:prstClr>
                    </a:outerShdw>
                  </a:effectLst>
                  <a:latin typeface="Segoe Semibold" pitchFamily="34" charset="0"/>
                </a:rPr>
              </a:br>
              <a:r>
                <a:rPr lang="en-US" sz="1600" dirty="0">
                  <a:solidFill>
                    <a:schemeClr val="tx1">
                      <a:lumMod val="95000"/>
                      <a:lumOff val="5000"/>
                      <a:alpha val="99000"/>
                    </a:schemeClr>
                  </a:solidFill>
                  <a:ea typeface="Segoe UI" pitchFamily="34" charset="0"/>
                  <a:cs typeface="Segoe UI" pitchFamily="34" charset="0"/>
                </a:rPr>
                <a:t>INTELLIGENCE</a:t>
              </a:r>
            </a:p>
          </p:txBody>
        </p:sp>
        <p:sp>
          <p:nvSpPr>
            <p:cNvPr id="19" name="TextBox 18"/>
            <p:cNvSpPr txBox="1"/>
            <p:nvPr/>
          </p:nvSpPr>
          <p:spPr>
            <a:xfrm>
              <a:off x="11839815" y="6690603"/>
              <a:ext cx="1868379" cy="914030"/>
            </a:xfrm>
            <a:prstGeom prst="rect">
              <a:avLst/>
            </a:prstGeom>
            <a:noFill/>
          </p:spPr>
          <p:txBody>
            <a:bodyPr wrap="none" lIns="109746" tIns="54873" rIns="109746" bIns="54873" rtlCol="0" anchor="ctr">
              <a:spAutoFit/>
            </a:bodyPr>
            <a:lstStyle>
              <a:defPPr>
                <a:defRPr lang="en-US"/>
              </a:defPPr>
              <a:lvl1pPr algn="ctr" defTabSz="731513">
                <a:defRPr sz="2000">
                  <a:solidFill>
                    <a:schemeClr val="tx1">
                      <a:lumMod val="95000"/>
                      <a:lumOff val="5000"/>
                      <a:alpha val="99000"/>
                    </a:schemeClr>
                  </a:solidFill>
                  <a:ea typeface="Segoe UI" pitchFamily="34" charset="0"/>
                  <a:cs typeface="Segoe UI" pitchFamily="34" charset="0"/>
                </a:defRPr>
              </a:lvl1pPr>
            </a:lstStyle>
            <a:p>
              <a:r>
                <a:rPr lang="en-US" sz="1600" dirty="0"/>
                <a:t>ENTERPRISE</a:t>
              </a:r>
              <a:br>
                <a:rPr lang="en-US" sz="1600" dirty="0"/>
              </a:br>
              <a:r>
                <a:rPr lang="en-US" sz="1600" dirty="0"/>
                <a:t>SEARCH</a:t>
              </a:r>
            </a:p>
          </p:txBody>
        </p:sp>
        <p:sp>
          <p:nvSpPr>
            <p:cNvPr id="20" name="TextBox 19"/>
            <p:cNvSpPr txBox="1"/>
            <p:nvPr/>
          </p:nvSpPr>
          <p:spPr>
            <a:xfrm>
              <a:off x="1316665" y="1462873"/>
              <a:ext cx="6069148" cy="1057595"/>
            </a:xfrm>
            <a:prstGeom prst="rect">
              <a:avLst/>
            </a:prstGeom>
            <a:noFill/>
          </p:spPr>
          <p:txBody>
            <a:bodyPr wrap="square" lIns="142627" tIns="71311" rIns="142627" bIns="71311" rtlCol="0">
              <a:spAutoFit/>
            </a:bodyPr>
            <a:lstStyle/>
            <a:p>
              <a:pPr algn="ctr" defTabSz="731429">
                <a:lnSpc>
                  <a:spcPct val="90000"/>
                </a:lnSpc>
                <a:spcBef>
                  <a:spcPct val="0"/>
                </a:spcBef>
                <a:defRPr/>
              </a:pPr>
              <a:r>
                <a:rPr lang="en-US" sz="2000" dirty="0" smtClean="0">
                  <a:solidFill>
                    <a:prstClr val="black">
                      <a:alpha val="99000"/>
                    </a:prstClr>
                  </a:solidFill>
                  <a:latin typeface="Segoe UI Light" pitchFamily="34" charset="0"/>
                </a:rPr>
                <a:t>Best </a:t>
              </a:r>
              <a:r>
                <a:rPr lang="en-US" sz="2000" dirty="0">
                  <a:solidFill>
                    <a:prstClr val="black">
                      <a:alpha val="99000"/>
                    </a:prstClr>
                  </a:solidFill>
                  <a:latin typeface="Segoe UI Light" pitchFamily="34" charset="0"/>
                </a:rPr>
                <a:t>productivity experience across </a:t>
              </a:r>
              <a:endParaRPr lang="en-US" sz="2000" dirty="0" smtClean="0">
                <a:solidFill>
                  <a:prstClr val="black">
                    <a:alpha val="99000"/>
                  </a:prstClr>
                </a:solidFill>
                <a:latin typeface="Segoe UI Light" pitchFamily="34" charset="0"/>
              </a:endParaRPr>
            </a:p>
            <a:p>
              <a:pPr algn="ctr" defTabSz="731429">
                <a:lnSpc>
                  <a:spcPct val="90000"/>
                </a:lnSpc>
                <a:spcBef>
                  <a:spcPct val="0"/>
                </a:spcBef>
                <a:defRPr/>
              </a:pPr>
              <a:r>
                <a:rPr lang="en-US" sz="2000" dirty="0" smtClean="0">
                  <a:solidFill>
                    <a:srgbClr val="EE7816">
                      <a:alpha val="99000"/>
                    </a:srgbClr>
                  </a:solidFill>
                  <a:latin typeface="Segoe UI Light" pitchFamily="34" charset="0"/>
                </a:rPr>
                <a:t>PC</a:t>
              </a:r>
              <a:r>
                <a:rPr lang="en-US" sz="2000" dirty="0">
                  <a:solidFill>
                    <a:srgbClr val="EE7816">
                      <a:alpha val="99000"/>
                    </a:srgbClr>
                  </a:solidFill>
                  <a:latin typeface="Segoe UI Light" pitchFamily="34" charset="0"/>
                </a:rPr>
                <a:t>, </a:t>
              </a:r>
              <a:r>
                <a:rPr lang="en-US" sz="2000" dirty="0" smtClean="0">
                  <a:solidFill>
                    <a:srgbClr val="EE7816">
                      <a:alpha val="99000"/>
                    </a:srgbClr>
                  </a:solidFill>
                  <a:latin typeface="Segoe UI Light" pitchFamily="34" charset="0"/>
                </a:rPr>
                <a:t>phone</a:t>
              </a:r>
              <a:r>
                <a:rPr lang="en-US" sz="2000" dirty="0">
                  <a:solidFill>
                    <a:srgbClr val="EE7816">
                      <a:alpha val="99000"/>
                    </a:srgbClr>
                  </a:solidFill>
                  <a:latin typeface="Segoe UI Light" pitchFamily="34" charset="0"/>
                </a:rPr>
                <a:t>, and browser</a:t>
              </a:r>
            </a:p>
          </p:txBody>
        </p:sp>
        <p:sp>
          <p:nvSpPr>
            <p:cNvPr id="21" name="TextBox 20"/>
            <p:cNvSpPr txBox="1"/>
            <p:nvPr/>
          </p:nvSpPr>
          <p:spPr>
            <a:xfrm>
              <a:off x="8781918" y="1462873"/>
              <a:ext cx="4506633" cy="1057595"/>
            </a:xfrm>
            <a:prstGeom prst="rect">
              <a:avLst/>
            </a:prstGeom>
            <a:noFill/>
          </p:spPr>
          <p:txBody>
            <a:bodyPr wrap="square" lIns="142627" tIns="71311" rIns="142627" bIns="71311" rtlCol="0">
              <a:spAutoFit/>
            </a:bodyPr>
            <a:lstStyle/>
            <a:p>
              <a:pPr algn="ctr" defTabSz="1097418" fontAlgn="base">
                <a:lnSpc>
                  <a:spcPct val="90000"/>
                </a:lnSpc>
                <a:spcAft>
                  <a:spcPct val="0"/>
                </a:spcAft>
                <a:buClr>
                  <a:srgbClr val="F69F1E"/>
                </a:buClr>
                <a:buSzPct val="90000"/>
                <a:defRPr/>
              </a:pPr>
              <a:r>
                <a:rPr lang="en-US" sz="2000" dirty="0" smtClean="0">
                  <a:solidFill>
                    <a:prstClr val="black">
                      <a:alpha val="99000"/>
                    </a:prstClr>
                  </a:solidFill>
                  <a:latin typeface="Segoe UI Light" pitchFamily="34" charset="0"/>
                </a:rPr>
                <a:t>The </a:t>
              </a:r>
              <a:r>
                <a:rPr lang="en-US" sz="2000" dirty="0">
                  <a:solidFill>
                    <a:prstClr val="black">
                      <a:alpha val="99000"/>
                    </a:prstClr>
                  </a:solidFill>
                  <a:latin typeface="Segoe UI Light" pitchFamily="34" charset="0"/>
                </a:rPr>
                <a:t>cloud </a:t>
              </a:r>
              <a:r>
                <a:rPr lang="en-US" sz="2000" dirty="0">
                  <a:solidFill>
                    <a:srgbClr val="EE7816">
                      <a:alpha val="99000"/>
                    </a:srgbClr>
                  </a:solidFill>
                  <a:latin typeface="Segoe UI Light" pitchFamily="34" charset="0"/>
                </a:rPr>
                <a:t>on </a:t>
              </a:r>
              <a:br>
                <a:rPr lang="en-US" sz="2000" dirty="0">
                  <a:solidFill>
                    <a:srgbClr val="EE7816">
                      <a:alpha val="99000"/>
                    </a:srgbClr>
                  </a:solidFill>
                  <a:latin typeface="Segoe UI Light" pitchFamily="34" charset="0"/>
                </a:rPr>
              </a:br>
              <a:r>
                <a:rPr lang="en-US" sz="2000" dirty="0">
                  <a:solidFill>
                    <a:srgbClr val="EE7816">
                      <a:alpha val="99000"/>
                    </a:srgbClr>
                  </a:solidFill>
                  <a:latin typeface="Segoe UI Light" pitchFamily="34" charset="0"/>
                </a:rPr>
                <a:t>your terms</a:t>
              </a:r>
            </a:p>
          </p:txBody>
        </p:sp>
        <p:grpSp>
          <p:nvGrpSpPr>
            <p:cNvPr id="22" name="Group 21"/>
            <p:cNvGrpSpPr/>
            <p:nvPr/>
          </p:nvGrpSpPr>
          <p:grpSpPr>
            <a:xfrm>
              <a:off x="9014322" y="2916185"/>
              <a:ext cx="3547652" cy="2818150"/>
              <a:chOff x="8944553" y="2021864"/>
              <a:chExt cx="3547652" cy="2818150"/>
            </a:xfrm>
          </p:grpSpPr>
          <p:grpSp>
            <p:nvGrpSpPr>
              <p:cNvPr id="23" name="Group 22"/>
              <p:cNvGrpSpPr/>
              <p:nvPr/>
            </p:nvGrpSpPr>
            <p:grpSpPr>
              <a:xfrm>
                <a:off x="8944553" y="2021864"/>
                <a:ext cx="3547652" cy="2818150"/>
                <a:chOff x="6061935" y="1671833"/>
                <a:chExt cx="4716440" cy="3746599"/>
              </a:xfrm>
            </p:grpSpPr>
            <p:pic>
              <p:nvPicPr>
                <p:cNvPr id="26" name="Picture 2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061935" y="3389998"/>
                  <a:ext cx="4059456" cy="2028434"/>
                </a:xfrm>
                <a:prstGeom prst="rect">
                  <a:avLst/>
                </a:prstGeom>
              </p:spPr>
            </p:pic>
            <p:pic>
              <p:nvPicPr>
                <p:cNvPr id="27" name="Picture 2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718918" y="1671833"/>
                  <a:ext cx="4059457" cy="2028434"/>
                </a:xfrm>
                <a:prstGeom prst="rect">
                  <a:avLst/>
                </a:prstGeom>
              </p:spPr>
            </p:pic>
            <p:grpSp>
              <p:nvGrpSpPr>
                <p:cNvPr id="28" name="Group 27"/>
                <p:cNvGrpSpPr/>
                <p:nvPr/>
              </p:nvGrpSpPr>
              <p:grpSpPr>
                <a:xfrm>
                  <a:off x="7133563" y="2244035"/>
                  <a:ext cx="2452778" cy="2452779"/>
                  <a:chOff x="7606805" y="2444562"/>
                  <a:chExt cx="2452778" cy="2452779"/>
                </a:xfrm>
              </p:grpSpPr>
              <p:sp>
                <p:nvSpPr>
                  <p:cNvPr id="29" name="Circular Arrow 28"/>
                  <p:cNvSpPr/>
                  <p:nvPr/>
                </p:nvSpPr>
                <p:spPr bwMode="auto">
                  <a:xfrm rot="2744773">
                    <a:off x="7606805" y="2444563"/>
                    <a:ext cx="2452779" cy="2452777"/>
                  </a:xfrm>
                  <a:prstGeom prst="circularArrow">
                    <a:avLst/>
                  </a:prstGeom>
                  <a:gradFill>
                    <a:gsLst>
                      <a:gs pos="0">
                        <a:schemeClr val="bg1">
                          <a:lumMod val="75000"/>
                          <a:alpha val="0"/>
                        </a:schemeClr>
                      </a:gs>
                      <a:gs pos="100000">
                        <a:srgbClr val="FFC000"/>
                      </a:gs>
                    </a:gsLst>
                    <a:lin ang="21594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30" name="Circular Arrow 29"/>
                  <p:cNvSpPr/>
                  <p:nvPr/>
                </p:nvSpPr>
                <p:spPr bwMode="auto">
                  <a:xfrm rot="14535608">
                    <a:off x="7606804" y="2444563"/>
                    <a:ext cx="2452779" cy="2452777"/>
                  </a:xfrm>
                  <a:prstGeom prst="circularArrow">
                    <a:avLst/>
                  </a:prstGeom>
                  <a:gradFill>
                    <a:gsLst>
                      <a:gs pos="0">
                        <a:schemeClr val="bg1">
                          <a:lumMod val="75000"/>
                          <a:alpha val="0"/>
                        </a:schemeClr>
                      </a:gs>
                      <a:gs pos="88000">
                        <a:srgbClr val="FFC000"/>
                      </a:gs>
                    </a:gsLst>
                    <a:lin ang="210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sp>
            <p:nvSpPr>
              <p:cNvPr id="24" name="Rectangle 23"/>
              <p:cNvSpPr/>
              <p:nvPr/>
            </p:nvSpPr>
            <p:spPr>
              <a:xfrm>
                <a:off x="10408766" y="2061614"/>
                <a:ext cx="1119537" cy="193899"/>
              </a:xfrm>
              <a:prstGeom prst="rect">
                <a:avLst/>
              </a:prstGeom>
              <a:noFill/>
            </p:spPr>
            <p:txBody>
              <a:bodyPr wrap="none" lIns="0" tIns="0" rIns="0" bIns="0">
                <a:spAutoFit/>
                <a:scene3d>
                  <a:camera prst="orthographicFront"/>
                  <a:lightRig rig="threePt" dir="t"/>
                </a:scene3d>
                <a:sp3d/>
              </a:bodyPr>
              <a:lstStyle/>
              <a:p>
                <a:pPr algn="ctr" defTabSz="609493">
                  <a:lnSpc>
                    <a:spcPct val="90000"/>
                  </a:lnSpc>
                  <a:spcBef>
                    <a:spcPct val="0"/>
                  </a:spcBef>
                  <a:spcAft>
                    <a:spcPct val="35000"/>
                  </a:spcAft>
                  <a:defRPr/>
                </a:pPr>
                <a:r>
                  <a:rPr lang="en-US" sz="1400" spc="-20" dirty="0" smtClean="0">
                    <a:gradFill>
                      <a:gsLst>
                        <a:gs pos="0">
                          <a:srgbClr val="323232"/>
                        </a:gs>
                        <a:gs pos="100000">
                          <a:srgbClr val="323232"/>
                        </a:gs>
                      </a:gsLst>
                      <a:lin ang="2700000" scaled="0"/>
                    </a:gradFill>
                    <a:effectLst>
                      <a:outerShdw blurRad="381000" algn="ctr" rotWithShape="0">
                        <a:prstClr val="white">
                          <a:alpha val="70000"/>
                        </a:prstClr>
                      </a:outerShdw>
                    </a:effectLst>
                    <a:latin typeface="Segoe Semibold" pitchFamily="34" charset="0"/>
                  </a:rPr>
                  <a:t>ON-PREMISES</a:t>
                </a:r>
                <a:endParaRPr lang="en-US" sz="1400" spc="-20" dirty="0">
                  <a:gradFill>
                    <a:gsLst>
                      <a:gs pos="0">
                        <a:srgbClr val="323232"/>
                      </a:gs>
                      <a:gs pos="100000">
                        <a:srgbClr val="323232"/>
                      </a:gs>
                    </a:gsLst>
                    <a:lin ang="2700000" scaled="0"/>
                  </a:gradFill>
                  <a:effectLst>
                    <a:outerShdw blurRad="381000" algn="ctr" rotWithShape="0">
                      <a:prstClr val="white">
                        <a:alpha val="70000"/>
                      </a:prstClr>
                    </a:outerShdw>
                  </a:effectLst>
                  <a:latin typeface="Segoe Semibold" pitchFamily="34" charset="0"/>
                </a:endParaRPr>
              </a:p>
            </p:txBody>
          </p:sp>
          <p:sp>
            <p:nvSpPr>
              <p:cNvPr id="25" name="Rectangle 24"/>
              <p:cNvSpPr/>
              <p:nvPr/>
            </p:nvSpPr>
            <p:spPr>
              <a:xfrm>
                <a:off x="10155924" y="4640034"/>
                <a:ext cx="632224" cy="193899"/>
              </a:xfrm>
              <a:prstGeom prst="rect">
                <a:avLst/>
              </a:prstGeom>
              <a:noFill/>
            </p:spPr>
            <p:txBody>
              <a:bodyPr wrap="none" lIns="0" tIns="0" rIns="0" bIns="0">
                <a:spAutoFit/>
                <a:scene3d>
                  <a:camera prst="orthographicFront"/>
                  <a:lightRig rig="threePt" dir="t"/>
                </a:scene3d>
                <a:sp3d/>
              </a:bodyPr>
              <a:lstStyle/>
              <a:p>
                <a:pPr algn="ctr" defTabSz="609493">
                  <a:lnSpc>
                    <a:spcPct val="90000"/>
                  </a:lnSpc>
                  <a:spcBef>
                    <a:spcPct val="0"/>
                  </a:spcBef>
                  <a:spcAft>
                    <a:spcPct val="35000"/>
                  </a:spcAft>
                  <a:defRPr/>
                </a:pPr>
                <a:r>
                  <a:rPr lang="en-US" sz="1400" spc="-20" dirty="0" smtClean="0">
                    <a:gradFill>
                      <a:gsLst>
                        <a:gs pos="0">
                          <a:srgbClr val="323232"/>
                        </a:gs>
                        <a:gs pos="100000">
                          <a:srgbClr val="323232"/>
                        </a:gs>
                      </a:gsLst>
                      <a:lin ang="2700000" scaled="0"/>
                    </a:gradFill>
                    <a:effectLst>
                      <a:outerShdw blurRad="381000" algn="ctr" rotWithShape="0">
                        <a:prstClr val="white">
                          <a:alpha val="70000"/>
                        </a:prstClr>
                      </a:outerShdw>
                    </a:effectLst>
                    <a:latin typeface="Segoe Semibold" pitchFamily="34" charset="0"/>
                  </a:rPr>
                  <a:t>ONLINE</a:t>
                </a:r>
                <a:endParaRPr lang="en-US" sz="1400" spc="-20" dirty="0">
                  <a:gradFill>
                    <a:gsLst>
                      <a:gs pos="0">
                        <a:srgbClr val="323232"/>
                      </a:gs>
                      <a:gs pos="100000">
                        <a:srgbClr val="323232"/>
                      </a:gs>
                    </a:gsLst>
                    <a:lin ang="2700000" scaled="0"/>
                  </a:gradFill>
                  <a:effectLst>
                    <a:outerShdw blurRad="381000" algn="ctr" rotWithShape="0">
                      <a:prstClr val="white">
                        <a:alpha val="70000"/>
                      </a:prstClr>
                    </a:outerShdw>
                  </a:effectLst>
                  <a:latin typeface="Segoe Semibold" pitchFamily="34" charset="0"/>
                </a:endParaRPr>
              </a:p>
            </p:txBody>
          </p:sp>
        </p:grpSp>
      </p:grpSp>
    </p:spTree>
    <p:extLst>
      <p:ext uri="{BB962C8B-B14F-4D97-AF65-F5344CB8AC3E}">
        <p14:creationId xmlns:p14="http://schemas.microsoft.com/office/powerpoint/2010/main" val="233229321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9"/>
            <a:ext cx="8382000" cy="1107996"/>
          </a:xfrm>
        </p:spPr>
        <p:txBody>
          <a:bodyPr>
            <a:normAutofit fontScale="90000"/>
          </a:bodyPr>
          <a:lstStyle/>
          <a:p>
            <a:r>
              <a:rPr lang="en-US" sz="3600" dirty="0" smtClean="0">
                <a:solidFill>
                  <a:schemeClr val="accent1">
                    <a:alpha val="99000"/>
                  </a:schemeClr>
                </a:solidFill>
                <a:effectLst>
                  <a:outerShdw blurRad="38100" dist="38100" dir="2700000" algn="tl">
                    <a:srgbClr val="000000">
                      <a:alpha val="43137"/>
                    </a:srgbClr>
                  </a:outerShdw>
                </a:effectLst>
              </a:rPr>
              <a:t>When was the last time you thought about the desktop? </a:t>
            </a:r>
            <a:endParaRPr lang="en-US" sz="3600" dirty="0">
              <a:solidFill>
                <a:schemeClr val="accent1">
                  <a:alpha val="99000"/>
                </a:schemeClr>
              </a:solidFill>
              <a:effectLst>
                <a:outerShdw blurRad="38100" dist="38100" dir="2700000" algn="tl">
                  <a:srgbClr val="000000">
                    <a:alpha val="43137"/>
                  </a:srgbClr>
                </a:outerShdw>
              </a:effectLst>
            </a:endParaRPr>
          </a:p>
        </p:txBody>
      </p:sp>
      <p:pic>
        <p:nvPicPr>
          <p:cNvPr id="6146" name="Picture 2" descr="C:\Users\alispe\AppData\Local\Microsoft\Windows\Temporary Internet Files\Content.IE5\7XP531LQ\MP900433081[1].jpg"/>
          <p:cNvPicPr>
            <a:picLocks noChangeAspect="1" noChangeArrowheads="1"/>
          </p:cNvPicPr>
          <p:nvPr/>
        </p:nvPicPr>
        <p:blipFill rotWithShape="1">
          <a:blip r:embed="rId3">
            <a:extLst>
              <a:ext uri="{28A0092B-C50C-407E-A947-70E740481C1C}">
                <a14:useLocalDpi xmlns:a14="http://schemas.microsoft.com/office/drawing/2010/main" val="0"/>
              </a:ext>
            </a:extLst>
          </a:blip>
          <a:srcRect t="9315" b="50000"/>
          <a:stretch/>
        </p:blipFill>
        <p:spPr bwMode="auto">
          <a:xfrm>
            <a:off x="-720995" y="1556793"/>
            <a:ext cx="10585990" cy="535336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67494466"/>
      </p:ext>
    </p:extLst>
  </p:cSld>
  <p:clrMapOvr>
    <a:masterClrMapping/>
  </p:clrMapOvr>
  <p:transition spd="slow">
    <p:push/>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0"/>
</p:tagLst>
</file>

<file path=ppt/theme/theme1.xml><?xml version="1.0" encoding="utf-8"?>
<a:theme xmlns:a="http://schemas.openxmlformats.org/drawingml/2006/main" name="Office Theme">
  <a:themeElements>
    <a:clrScheme name="Custom 3">
      <a:dk1>
        <a:srgbClr val="000000"/>
      </a:dk1>
      <a:lt1>
        <a:srgbClr val="FFFFFF"/>
      </a:lt1>
      <a:dk2>
        <a:srgbClr val="000000"/>
      </a:dk2>
      <a:lt2>
        <a:srgbClr val="F2F2F2"/>
      </a:lt2>
      <a:accent1>
        <a:srgbClr val="03C2F1"/>
      </a:accent1>
      <a:accent2>
        <a:srgbClr val="F15C44"/>
      </a:accent2>
      <a:accent3>
        <a:srgbClr val="33CC33"/>
      </a:accent3>
      <a:accent4>
        <a:srgbClr val="ED1977"/>
      </a:accent4>
      <a:accent5>
        <a:srgbClr val="FFFF00"/>
      </a:accent5>
      <a:accent6>
        <a:srgbClr val="824BB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TEch Ed 2011">
      <a:dk1>
        <a:srgbClr val="000000"/>
      </a:dk1>
      <a:lt1>
        <a:srgbClr val="FFFFFF"/>
      </a:lt1>
      <a:dk2>
        <a:srgbClr val="000000"/>
      </a:dk2>
      <a:lt2>
        <a:srgbClr val="F2F2F2"/>
      </a:lt2>
      <a:accent1>
        <a:srgbClr val="03C2F1"/>
      </a:accent1>
      <a:accent2>
        <a:srgbClr val="F15C44"/>
      </a:accent2>
      <a:accent3>
        <a:srgbClr val="33CC33"/>
      </a:accent3>
      <a:accent4>
        <a:srgbClr val="ED1977"/>
      </a:accent4>
      <a:accent5>
        <a:srgbClr val="FFFF00"/>
      </a:accent5>
      <a:accent6>
        <a:srgbClr val="824BB5"/>
      </a:accent6>
      <a:hlink>
        <a:srgbClr val="03C2F1"/>
      </a:hlink>
      <a:folHlink>
        <a:srgbClr val="FFFF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8369</TotalTime>
  <Words>3795</Words>
  <Application>Microsoft Office PowerPoint</Application>
  <PresentationFormat>On-screen Show (4:3)</PresentationFormat>
  <Paragraphs>526</Paragraphs>
  <Slides>68</Slides>
  <Notes>27</Notes>
  <HiddenSlides>0</HiddenSlides>
  <MMClips>1</MMClips>
  <ScaleCrop>false</ScaleCrop>
  <HeadingPairs>
    <vt:vector size="8" baseType="variant">
      <vt:variant>
        <vt:lpstr>Theme</vt:lpstr>
      </vt:variant>
      <vt:variant>
        <vt:i4>2</vt:i4>
      </vt:variant>
      <vt:variant>
        <vt:lpstr>Links</vt:lpstr>
      </vt:variant>
      <vt:variant>
        <vt:i4>1</vt:i4>
      </vt:variant>
      <vt:variant>
        <vt:lpstr>Embedded OLE Servers</vt:lpstr>
      </vt:variant>
      <vt:variant>
        <vt:i4>1</vt:i4>
      </vt:variant>
      <vt:variant>
        <vt:lpstr>Slide Titles</vt:lpstr>
      </vt:variant>
      <vt:variant>
        <vt:i4>68</vt:i4>
      </vt:variant>
    </vt:vector>
  </HeadingPairs>
  <TitlesOfParts>
    <vt:vector size="72" baseType="lpstr">
      <vt:lpstr>Office Theme</vt:lpstr>
      <vt:lpstr>1_Office Theme</vt:lpstr>
      <vt:lpstr>C:\Users\alispe\AppData\Local\Microsoft\Windows\Temporary Internet Files\Content.Outlook\THCYO16F\Office 2010 + Quadrants .vsd\Drawing\~Single panel\Clippit</vt:lpstr>
      <vt:lpstr>Visio</vt:lpstr>
      <vt:lpstr>PowerPoint Presentation</vt:lpstr>
      <vt:lpstr>Architecting Microsoft Office for Physical, Virtual and Cloud Deployments </vt:lpstr>
      <vt:lpstr>PowerPoint Presentation</vt:lpstr>
      <vt:lpstr>What should you be worried about?</vt:lpstr>
      <vt:lpstr>Where will I find IT staff in the future?</vt:lpstr>
      <vt:lpstr>How can I give users what they want, while maintaining security and data integrity. </vt:lpstr>
      <vt:lpstr>Where can I free up resources and allow IT to focus on more strategic initiatives. </vt:lpstr>
      <vt:lpstr>The Future of Productivity</vt:lpstr>
      <vt:lpstr>When was the last time you thought about the desktop? </vt:lpstr>
      <vt:lpstr>Ensuring the path is clear for your deployment</vt:lpstr>
      <vt:lpstr>Where to start?</vt:lpstr>
      <vt:lpstr>Office and the Modern desktop: The things we need to think about</vt:lpstr>
      <vt:lpstr>Office is not just another “app”</vt:lpstr>
      <vt:lpstr>Office is a Platform that other systems leverage</vt:lpstr>
      <vt:lpstr>Office is something your users tend to notice</vt:lpstr>
      <vt:lpstr>The “Physics” of Office</vt:lpstr>
      <vt:lpstr>System Requirements over the ages…</vt:lpstr>
      <vt:lpstr>Office 2010 design decisions were made to optimize existing hardware</vt:lpstr>
      <vt:lpstr>Redesigned Excel Calculation Engine</vt:lpstr>
      <vt:lpstr>PowerPoint Presentation</vt:lpstr>
      <vt:lpstr>Other performance investments</vt:lpstr>
      <vt:lpstr>64-bit Office Considerations</vt:lpstr>
      <vt:lpstr>64-bit Office Considerations</vt:lpstr>
      <vt:lpstr>Office Activation</vt:lpstr>
      <vt:lpstr>Approaching Deployment</vt:lpstr>
      <vt:lpstr>Deployment Options: Office 2010 (volume editions)</vt:lpstr>
      <vt:lpstr>Virtual Deployment Options</vt:lpstr>
      <vt:lpstr>Application Virtualization</vt:lpstr>
      <vt:lpstr>The Cloud is critical to meeting the needs of IT</vt:lpstr>
      <vt:lpstr>Authentication &amp; Identity Management is critical for adopting cloud services</vt:lpstr>
      <vt:lpstr>Office: The special sauce in Office 365</vt:lpstr>
      <vt:lpstr>Office Professional Plus (Office 365) vs. Volume License</vt:lpstr>
      <vt:lpstr>Deployment Options: Office 2010 (volume editions)</vt:lpstr>
      <vt:lpstr>Deployment Options: Office Professional Plus (Office 365)</vt:lpstr>
      <vt:lpstr>Drive End User Adoption Crucial to the success of your desktop deployment</vt:lpstr>
      <vt:lpstr>Getting a return on your investment User Adoption</vt:lpstr>
      <vt:lpstr>Getting a return on your investment Avoid these mistakes</vt:lpstr>
      <vt:lpstr>Getting a return on your investment What we have seen work</vt:lpstr>
      <vt:lpstr>Getting a return on your investment Resources</vt:lpstr>
      <vt:lpstr>Getting a return on your investment Resources</vt:lpstr>
      <vt:lpstr>Getting a return on your investment Resources</vt:lpstr>
      <vt:lpstr>Getting a return on your investment Resources</vt:lpstr>
      <vt:lpstr>Getting a return on your investment Resources</vt:lpstr>
      <vt:lpstr>Getting a return on your investment Resources</vt:lpstr>
      <vt:lpstr>Getting a return on your investment Resources</vt:lpstr>
      <vt:lpstr>Getting a return on your investment Resources</vt:lpstr>
      <vt:lpstr>Ensure your people are not a  victim of your deployment</vt:lpstr>
      <vt:lpstr>Office 2010 deployment is a milestone… …not a destination</vt:lpstr>
      <vt:lpstr>Office Sustaining Philosophy</vt:lpstr>
      <vt:lpstr>Support Lifecycle</vt:lpstr>
      <vt:lpstr>Distribution Channels</vt:lpstr>
      <vt:lpstr>Cumulative Updates (CU) &amp; Public Updates (PU)</vt:lpstr>
      <vt:lpstr>CU vs PU</vt:lpstr>
      <vt:lpstr>The Cumulative Model</vt:lpstr>
      <vt:lpstr>Service Pack (SP)</vt:lpstr>
      <vt:lpstr>Overview</vt:lpstr>
      <vt:lpstr>What’s Inside</vt:lpstr>
      <vt:lpstr>Office 2010 SP1</vt:lpstr>
      <vt:lpstr>Via Microsoft Updates</vt:lpstr>
      <vt:lpstr>To remove a Service Pack</vt:lpstr>
      <vt:lpstr>To remove a Service Pack</vt:lpstr>
      <vt:lpstr>To remove a Service Pack</vt:lpstr>
      <vt:lpstr>Update Vehicles</vt:lpstr>
      <vt:lpstr>Summary</vt:lpstr>
      <vt:lpstr>Summary</vt:lpstr>
      <vt:lpstr>Enrol in Microsoft Virtual Academy Today</vt:lpstr>
      <vt:lpstr>Resources</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clarken</dc:creator>
  <cp:lastModifiedBy>Event Staff</cp:lastModifiedBy>
  <cp:revision>276</cp:revision>
  <dcterms:created xsi:type="dcterms:W3CDTF">2011-04-01T05:55:34Z</dcterms:created>
  <dcterms:modified xsi:type="dcterms:W3CDTF">2011-09-01T04:47:43Z</dcterms:modified>
</cp:coreProperties>
</file>