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81" r:id="rId2"/>
    <p:sldMasterId id="2147483706" r:id="rId3"/>
  </p:sldMasterIdLst>
  <p:notesMasterIdLst>
    <p:notesMasterId r:id="rId73"/>
  </p:notesMasterIdLst>
  <p:handoutMasterIdLst>
    <p:handoutMasterId r:id="rId74"/>
  </p:handoutMasterIdLst>
  <p:sldIdLst>
    <p:sldId id="279" r:id="rId4"/>
    <p:sldId id="280" r:id="rId5"/>
    <p:sldId id="285" r:id="rId6"/>
    <p:sldId id="355" r:id="rId7"/>
    <p:sldId id="359" r:id="rId8"/>
    <p:sldId id="356" r:id="rId9"/>
    <p:sldId id="357" r:id="rId10"/>
    <p:sldId id="388" r:id="rId11"/>
    <p:sldId id="387" r:id="rId12"/>
    <p:sldId id="430" r:id="rId13"/>
    <p:sldId id="431" r:id="rId14"/>
    <p:sldId id="432" r:id="rId15"/>
    <p:sldId id="433" r:id="rId16"/>
    <p:sldId id="434" r:id="rId17"/>
    <p:sldId id="435" r:id="rId18"/>
    <p:sldId id="436" r:id="rId19"/>
    <p:sldId id="378" r:id="rId20"/>
    <p:sldId id="379" r:id="rId21"/>
    <p:sldId id="380" r:id="rId22"/>
    <p:sldId id="389" r:id="rId23"/>
    <p:sldId id="384" r:id="rId24"/>
    <p:sldId id="381" r:id="rId25"/>
    <p:sldId id="382" r:id="rId26"/>
    <p:sldId id="437" r:id="rId27"/>
    <p:sldId id="301" r:id="rId28"/>
    <p:sldId id="305" r:id="rId29"/>
    <p:sldId id="390" r:id="rId30"/>
    <p:sldId id="438" r:id="rId31"/>
    <p:sldId id="391" r:id="rId32"/>
    <p:sldId id="424" r:id="rId33"/>
    <p:sldId id="392" r:id="rId34"/>
    <p:sldId id="439" r:id="rId35"/>
    <p:sldId id="393" r:id="rId36"/>
    <p:sldId id="394" r:id="rId37"/>
    <p:sldId id="395" r:id="rId38"/>
    <p:sldId id="308" r:id="rId39"/>
    <p:sldId id="316" r:id="rId40"/>
    <p:sldId id="425" r:id="rId41"/>
    <p:sldId id="320" r:id="rId42"/>
    <p:sldId id="410" r:id="rId43"/>
    <p:sldId id="411" r:id="rId44"/>
    <p:sldId id="325" r:id="rId45"/>
    <p:sldId id="376" r:id="rId46"/>
    <p:sldId id="328" r:id="rId47"/>
    <p:sldId id="335" r:id="rId48"/>
    <p:sldId id="336" r:id="rId49"/>
    <p:sldId id="339" r:id="rId50"/>
    <p:sldId id="340" r:id="rId51"/>
    <p:sldId id="341" r:id="rId52"/>
    <p:sldId id="342" r:id="rId53"/>
    <p:sldId id="343" r:id="rId54"/>
    <p:sldId id="344" r:id="rId55"/>
    <p:sldId id="345" r:id="rId56"/>
    <p:sldId id="346" r:id="rId57"/>
    <p:sldId id="347" r:id="rId58"/>
    <p:sldId id="348" r:id="rId59"/>
    <p:sldId id="349" r:id="rId60"/>
    <p:sldId id="350" r:id="rId61"/>
    <p:sldId id="351" r:id="rId62"/>
    <p:sldId id="354" r:id="rId63"/>
    <p:sldId id="428" r:id="rId64"/>
    <p:sldId id="353" r:id="rId65"/>
    <p:sldId id="427" r:id="rId66"/>
    <p:sldId id="429" r:id="rId67"/>
    <p:sldId id="426" r:id="rId68"/>
    <p:sldId id="364" r:id="rId69"/>
    <p:sldId id="442" r:id="rId70"/>
    <p:sldId id="270" r:id="rId71"/>
    <p:sldId id="271"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33" autoAdjust="0"/>
    <p:restoredTop sz="92411" autoAdjust="0"/>
  </p:normalViewPr>
  <p:slideViewPr>
    <p:cSldViewPr>
      <p:cViewPr varScale="1">
        <p:scale>
          <a:sx n="70" d="100"/>
          <a:sy n="70" d="100"/>
        </p:scale>
        <p:origin x="-67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27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10087B-D3FF-4514-A3ED-26DFDA2A010E}" type="doc">
      <dgm:prSet loTypeId="urn:microsoft.com/office/officeart/2005/8/layout/venn1" loCatId="relationship" qsTypeId="urn:microsoft.com/office/officeart/2005/8/quickstyle/simple1" qsCatId="simple" csTypeId="urn:microsoft.com/office/officeart/2005/8/colors/accent1_2" csCatId="accent1" phldr="1"/>
      <dgm:spPr/>
    </dgm:pt>
    <dgm:pt modelId="{003D8BDD-4162-41BB-9A01-D45C1BBFEDF3}">
      <dgm:prSet phldrT="[Text]">
        <dgm:style>
          <a:lnRef idx="2">
            <a:schemeClr val="accent3">
              <a:shade val="50000"/>
            </a:schemeClr>
          </a:lnRef>
          <a:fillRef idx="1">
            <a:schemeClr val="accent3"/>
          </a:fillRef>
          <a:effectRef idx="0">
            <a:schemeClr val="accent3"/>
          </a:effectRef>
          <a:fontRef idx="minor">
            <a:schemeClr val="lt1"/>
          </a:fontRef>
        </dgm:style>
      </dgm:prSet>
      <dgm:spPr>
        <a:solidFill>
          <a:schemeClr val="accent3">
            <a:alpha val="50000"/>
          </a:schemeClr>
        </a:solidFill>
      </dgm:spPr>
      <dgm:t>
        <a:bodyPr/>
        <a:lstStyle/>
        <a:p>
          <a:r>
            <a:rPr lang="en-US" dirty="0" smtClean="0"/>
            <a:t>People</a:t>
          </a:r>
          <a:endParaRPr lang="en-US" dirty="0"/>
        </a:p>
      </dgm:t>
    </dgm:pt>
    <dgm:pt modelId="{1C0B9785-F334-4DFB-9075-E79068B0DA50}" type="parTrans" cxnId="{6CAF003D-6D68-473C-B38D-CD3721C1C1A6}">
      <dgm:prSet/>
      <dgm:spPr/>
      <dgm:t>
        <a:bodyPr/>
        <a:lstStyle/>
        <a:p>
          <a:endParaRPr lang="en-US"/>
        </a:p>
      </dgm:t>
    </dgm:pt>
    <dgm:pt modelId="{3A4EF0C2-61A2-4E69-930B-98709C613A77}" type="sibTrans" cxnId="{6CAF003D-6D68-473C-B38D-CD3721C1C1A6}">
      <dgm:prSet/>
      <dgm:spPr/>
      <dgm:t>
        <a:bodyPr/>
        <a:lstStyle/>
        <a:p>
          <a:endParaRPr lang="en-US"/>
        </a:p>
      </dgm:t>
    </dgm:pt>
    <dgm:pt modelId="{BEC80C26-5AD3-4EE8-97C8-5B8992B286F7}">
      <dgm:prSet phldrT="[Text]">
        <dgm:style>
          <a:lnRef idx="2">
            <a:schemeClr val="accent5">
              <a:shade val="50000"/>
            </a:schemeClr>
          </a:lnRef>
          <a:fillRef idx="1">
            <a:schemeClr val="accent5"/>
          </a:fillRef>
          <a:effectRef idx="0">
            <a:schemeClr val="accent5"/>
          </a:effectRef>
          <a:fontRef idx="minor">
            <a:schemeClr val="lt1"/>
          </a:fontRef>
        </dgm:style>
      </dgm:prSet>
      <dgm:spPr>
        <a:solidFill>
          <a:schemeClr val="accent5">
            <a:alpha val="50000"/>
          </a:schemeClr>
        </a:solidFill>
      </dgm:spPr>
      <dgm:t>
        <a:bodyPr/>
        <a:lstStyle/>
        <a:p>
          <a:r>
            <a:rPr lang="en-US" dirty="0" smtClean="0">
              <a:solidFill>
                <a:schemeClr val="tx1"/>
              </a:solidFill>
            </a:rPr>
            <a:t>Process</a:t>
          </a:r>
          <a:endParaRPr lang="en-US" dirty="0">
            <a:solidFill>
              <a:schemeClr val="tx1"/>
            </a:solidFill>
          </a:endParaRPr>
        </a:p>
      </dgm:t>
    </dgm:pt>
    <dgm:pt modelId="{8FA6C113-1ED2-43CB-ADEC-537DF13489D1}" type="parTrans" cxnId="{EB58C9FB-1FF2-4CFF-A3C9-9F8F2EF83581}">
      <dgm:prSet/>
      <dgm:spPr/>
      <dgm:t>
        <a:bodyPr/>
        <a:lstStyle/>
        <a:p>
          <a:endParaRPr lang="en-US"/>
        </a:p>
      </dgm:t>
    </dgm:pt>
    <dgm:pt modelId="{3A5582EA-167F-4EA7-9E71-60A8FD99607C}" type="sibTrans" cxnId="{EB58C9FB-1FF2-4CFF-A3C9-9F8F2EF83581}">
      <dgm:prSet/>
      <dgm:spPr/>
      <dgm:t>
        <a:bodyPr/>
        <a:lstStyle/>
        <a:p>
          <a:endParaRPr lang="en-US"/>
        </a:p>
      </dgm:t>
    </dgm:pt>
    <dgm:pt modelId="{8BB49141-064C-489C-894A-9274D27D1917}">
      <dgm:prSet phldrT="[Text]">
        <dgm:style>
          <a:lnRef idx="2">
            <a:schemeClr val="accent2">
              <a:shade val="50000"/>
            </a:schemeClr>
          </a:lnRef>
          <a:fillRef idx="1">
            <a:schemeClr val="accent2"/>
          </a:fillRef>
          <a:effectRef idx="0">
            <a:schemeClr val="accent2"/>
          </a:effectRef>
          <a:fontRef idx="minor">
            <a:schemeClr val="lt1"/>
          </a:fontRef>
        </dgm:style>
      </dgm:prSet>
      <dgm:spPr>
        <a:noFill/>
        <a:ln>
          <a:noFill/>
        </a:ln>
      </dgm:spPr>
      <dgm:t>
        <a:bodyPr/>
        <a:lstStyle/>
        <a:p>
          <a:r>
            <a:rPr lang="en-US" dirty="0" smtClean="0">
              <a:ln>
                <a:noFill/>
              </a:ln>
              <a:noFill/>
            </a:rPr>
            <a:t>Technology</a:t>
          </a:r>
          <a:endParaRPr lang="en-US" dirty="0">
            <a:ln>
              <a:noFill/>
            </a:ln>
            <a:noFill/>
          </a:endParaRPr>
        </a:p>
      </dgm:t>
    </dgm:pt>
    <dgm:pt modelId="{F84FE9D2-F920-49D4-8B27-FE298101154E}" type="parTrans" cxnId="{A2E438B8-0295-4A5D-9468-26F403A097A3}">
      <dgm:prSet/>
      <dgm:spPr/>
      <dgm:t>
        <a:bodyPr/>
        <a:lstStyle/>
        <a:p>
          <a:endParaRPr lang="en-US"/>
        </a:p>
      </dgm:t>
    </dgm:pt>
    <dgm:pt modelId="{F8F324F0-4DC1-43EC-BAD4-C651020B79EC}" type="sibTrans" cxnId="{A2E438B8-0295-4A5D-9468-26F403A097A3}">
      <dgm:prSet/>
      <dgm:spPr/>
      <dgm:t>
        <a:bodyPr/>
        <a:lstStyle/>
        <a:p>
          <a:endParaRPr lang="en-US"/>
        </a:p>
      </dgm:t>
    </dgm:pt>
    <dgm:pt modelId="{E38179E4-3BEC-4C34-8CCF-C69283AAB5A5}">
      <dgm:prSet phldrT="[Text]">
        <dgm:style>
          <a:lnRef idx="2">
            <a:schemeClr val="accent4">
              <a:shade val="50000"/>
            </a:schemeClr>
          </a:lnRef>
          <a:fillRef idx="1">
            <a:schemeClr val="accent4"/>
          </a:fillRef>
          <a:effectRef idx="0">
            <a:schemeClr val="accent4"/>
          </a:effectRef>
          <a:fontRef idx="minor">
            <a:schemeClr val="lt1"/>
          </a:fontRef>
        </dgm:style>
      </dgm:prSet>
      <dgm:spPr>
        <a:solidFill>
          <a:schemeClr val="accent4">
            <a:alpha val="50000"/>
          </a:schemeClr>
        </a:solidFill>
      </dgm:spPr>
      <dgm:t>
        <a:bodyPr/>
        <a:lstStyle/>
        <a:p>
          <a:r>
            <a:rPr lang="en-US" dirty="0" smtClean="0"/>
            <a:t>Policy</a:t>
          </a:r>
          <a:endParaRPr lang="en-US" dirty="0"/>
        </a:p>
      </dgm:t>
    </dgm:pt>
    <dgm:pt modelId="{3EB361EF-5A28-40EB-B4F5-B0FDFDF19C24}" type="parTrans" cxnId="{7F3AA205-6708-4BEB-B7F8-29B425D91AF9}">
      <dgm:prSet/>
      <dgm:spPr/>
      <dgm:t>
        <a:bodyPr/>
        <a:lstStyle/>
        <a:p>
          <a:endParaRPr lang="en-US"/>
        </a:p>
      </dgm:t>
    </dgm:pt>
    <dgm:pt modelId="{4CA5A3F8-219C-427D-8376-1A8FF3DC082B}" type="sibTrans" cxnId="{7F3AA205-6708-4BEB-B7F8-29B425D91AF9}">
      <dgm:prSet/>
      <dgm:spPr/>
      <dgm:t>
        <a:bodyPr/>
        <a:lstStyle/>
        <a:p>
          <a:endParaRPr lang="en-US"/>
        </a:p>
      </dgm:t>
    </dgm:pt>
    <dgm:pt modelId="{D375C095-02E3-4904-B703-4E9913E97E31}" type="pres">
      <dgm:prSet presAssocID="{EE10087B-D3FF-4514-A3ED-26DFDA2A010E}" presName="compositeShape" presStyleCnt="0">
        <dgm:presLayoutVars>
          <dgm:chMax val="7"/>
          <dgm:dir/>
          <dgm:resizeHandles val="exact"/>
        </dgm:presLayoutVars>
      </dgm:prSet>
      <dgm:spPr/>
    </dgm:pt>
    <dgm:pt modelId="{AAC908BB-7391-4E8D-9F72-1324BC0548A5}" type="pres">
      <dgm:prSet presAssocID="{003D8BDD-4162-41BB-9A01-D45C1BBFEDF3}" presName="circ1" presStyleLbl="vennNode1" presStyleIdx="0" presStyleCnt="4"/>
      <dgm:spPr/>
      <dgm:t>
        <a:bodyPr/>
        <a:lstStyle/>
        <a:p>
          <a:endParaRPr lang="en-US"/>
        </a:p>
      </dgm:t>
    </dgm:pt>
    <dgm:pt modelId="{9CB4BCC0-775A-4BDA-8DD5-C8322608CC26}" type="pres">
      <dgm:prSet presAssocID="{003D8BDD-4162-41BB-9A01-D45C1BBFEDF3}" presName="circ1Tx" presStyleLbl="revTx" presStyleIdx="0" presStyleCnt="0">
        <dgm:presLayoutVars>
          <dgm:chMax val="0"/>
          <dgm:chPref val="0"/>
          <dgm:bulletEnabled val="1"/>
        </dgm:presLayoutVars>
      </dgm:prSet>
      <dgm:spPr/>
      <dgm:t>
        <a:bodyPr/>
        <a:lstStyle/>
        <a:p>
          <a:endParaRPr lang="en-US"/>
        </a:p>
      </dgm:t>
    </dgm:pt>
    <dgm:pt modelId="{6491376B-759E-477C-8F4E-62026EEBCD79}" type="pres">
      <dgm:prSet presAssocID="{BEC80C26-5AD3-4EE8-97C8-5B8992B286F7}" presName="circ2" presStyleLbl="vennNode1" presStyleIdx="1" presStyleCnt="4"/>
      <dgm:spPr/>
      <dgm:t>
        <a:bodyPr/>
        <a:lstStyle/>
        <a:p>
          <a:endParaRPr lang="en-US"/>
        </a:p>
      </dgm:t>
    </dgm:pt>
    <dgm:pt modelId="{5E10511B-0F10-458D-9DC2-3BF3D250F432}" type="pres">
      <dgm:prSet presAssocID="{BEC80C26-5AD3-4EE8-97C8-5B8992B286F7}" presName="circ2Tx" presStyleLbl="revTx" presStyleIdx="0" presStyleCnt="0">
        <dgm:presLayoutVars>
          <dgm:chMax val="0"/>
          <dgm:chPref val="0"/>
          <dgm:bulletEnabled val="1"/>
        </dgm:presLayoutVars>
      </dgm:prSet>
      <dgm:spPr/>
      <dgm:t>
        <a:bodyPr/>
        <a:lstStyle/>
        <a:p>
          <a:endParaRPr lang="en-US"/>
        </a:p>
      </dgm:t>
    </dgm:pt>
    <dgm:pt modelId="{8D0B6B54-CEE9-43EB-8935-6FF5A8175795}" type="pres">
      <dgm:prSet presAssocID="{8BB49141-064C-489C-894A-9274D27D1917}" presName="circ3" presStyleLbl="vennNode1" presStyleIdx="2" presStyleCnt="4"/>
      <dgm:spPr/>
      <dgm:t>
        <a:bodyPr/>
        <a:lstStyle/>
        <a:p>
          <a:endParaRPr lang="en-US"/>
        </a:p>
      </dgm:t>
    </dgm:pt>
    <dgm:pt modelId="{0517AC31-A362-46C7-8BE3-2B021E75440B}" type="pres">
      <dgm:prSet presAssocID="{8BB49141-064C-489C-894A-9274D27D1917}" presName="circ3Tx" presStyleLbl="revTx" presStyleIdx="0" presStyleCnt="0">
        <dgm:presLayoutVars>
          <dgm:chMax val="0"/>
          <dgm:chPref val="0"/>
          <dgm:bulletEnabled val="1"/>
        </dgm:presLayoutVars>
      </dgm:prSet>
      <dgm:spPr/>
      <dgm:t>
        <a:bodyPr/>
        <a:lstStyle/>
        <a:p>
          <a:endParaRPr lang="en-US"/>
        </a:p>
      </dgm:t>
    </dgm:pt>
    <dgm:pt modelId="{11B14284-2948-40EB-AA59-0549705DFC6F}" type="pres">
      <dgm:prSet presAssocID="{E38179E4-3BEC-4C34-8CCF-C69283AAB5A5}" presName="circ4" presStyleLbl="vennNode1" presStyleIdx="3" presStyleCnt="4"/>
      <dgm:spPr/>
      <dgm:t>
        <a:bodyPr/>
        <a:lstStyle/>
        <a:p>
          <a:endParaRPr lang="en-US"/>
        </a:p>
      </dgm:t>
    </dgm:pt>
    <dgm:pt modelId="{473EE720-CF98-48AF-9120-5E3651366F2B}" type="pres">
      <dgm:prSet presAssocID="{E38179E4-3BEC-4C34-8CCF-C69283AAB5A5}" presName="circ4Tx" presStyleLbl="revTx" presStyleIdx="0" presStyleCnt="0">
        <dgm:presLayoutVars>
          <dgm:chMax val="0"/>
          <dgm:chPref val="0"/>
          <dgm:bulletEnabled val="1"/>
        </dgm:presLayoutVars>
      </dgm:prSet>
      <dgm:spPr/>
      <dgm:t>
        <a:bodyPr/>
        <a:lstStyle/>
        <a:p>
          <a:endParaRPr lang="en-US"/>
        </a:p>
      </dgm:t>
    </dgm:pt>
  </dgm:ptLst>
  <dgm:cxnLst>
    <dgm:cxn modelId="{73F6D542-57A8-4C9B-BB0C-8EFB884E1733}" type="presOf" srcId="{BEC80C26-5AD3-4EE8-97C8-5B8992B286F7}" destId="{5E10511B-0F10-458D-9DC2-3BF3D250F432}" srcOrd="1" destOrd="0" presId="urn:microsoft.com/office/officeart/2005/8/layout/venn1"/>
    <dgm:cxn modelId="{4708253A-DE81-47D8-B08A-EC1911863257}" type="presOf" srcId="{8BB49141-064C-489C-894A-9274D27D1917}" destId="{0517AC31-A362-46C7-8BE3-2B021E75440B}" srcOrd="1" destOrd="0" presId="urn:microsoft.com/office/officeart/2005/8/layout/venn1"/>
    <dgm:cxn modelId="{59468BA0-EA20-47CD-901E-95087102C072}" type="presOf" srcId="{EE10087B-D3FF-4514-A3ED-26DFDA2A010E}" destId="{D375C095-02E3-4904-B703-4E9913E97E31}" srcOrd="0" destOrd="0" presId="urn:microsoft.com/office/officeart/2005/8/layout/venn1"/>
    <dgm:cxn modelId="{514921D9-D976-406F-BDFD-57665DBC68B7}" type="presOf" srcId="{003D8BDD-4162-41BB-9A01-D45C1BBFEDF3}" destId="{9CB4BCC0-775A-4BDA-8DD5-C8322608CC26}" srcOrd="1" destOrd="0" presId="urn:microsoft.com/office/officeart/2005/8/layout/venn1"/>
    <dgm:cxn modelId="{7F3AA205-6708-4BEB-B7F8-29B425D91AF9}" srcId="{EE10087B-D3FF-4514-A3ED-26DFDA2A010E}" destId="{E38179E4-3BEC-4C34-8CCF-C69283AAB5A5}" srcOrd="3" destOrd="0" parTransId="{3EB361EF-5A28-40EB-B4F5-B0FDFDF19C24}" sibTransId="{4CA5A3F8-219C-427D-8376-1A8FF3DC082B}"/>
    <dgm:cxn modelId="{A51FBE2E-9D59-4584-B2EF-957D968B85F9}" type="presOf" srcId="{E38179E4-3BEC-4C34-8CCF-C69283AAB5A5}" destId="{11B14284-2948-40EB-AA59-0549705DFC6F}" srcOrd="0" destOrd="0" presId="urn:microsoft.com/office/officeart/2005/8/layout/venn1"/>
    <dgm:cxn modelId="{8F390C10-F112-45C4-A94B-6A1F3CB925F4}" type="presOf" srcId="{BEC80C26-5AD3-4EE8-97C8-5B8992B286F7}" destId="{6491376B-759E-477C-8F4E-62026EEBCD79}" srcOrd="0" destOrd="0" presId="urn:microsoft.com/office/officeart/2005/8/layout/venn1"/>
    <dgm:cxn modelId="{6CAF003D-6D68-473C-B38D-CD3721C1C1A6}" srcId="{EE10087B-D3FF-4514-A3ED-26DFDA2A010E}" destId="{003D8BDD-4162-41BB-9A01-D45C1BBFEDF3}" srcOrd="0" destOrd="0" parTransId="{1C0B9785-F334-4DFB-9075-E79068B0DA50}" sibTransId="{3A4EF0C2-61A2-4E69-930B-98709C613A77}"/>
    <dgm:cxn modelId="{03D36BEE-1E5B-4A92-80CB-FEFE34BC3320}" type="presOf" srcId="{003D8BDD-4162-41BB-9A01-D45C1BBFEDF3}" destId="{AAC908BB-7391-4E8D-9F72-1324BC0548A5}" srcOrd="0" destOrd="0" presId="urn:microsoft.com/office/officeart/2005/8/layout/venn1"/>
    <dgm:cxn modelId="{03D64494-5DCA-4264-AFE1-822032A3AEE4}" type="presOf" srcId="{8BB49141-064C-489C-894A-9274D27D1917}" destId="{8D0B6B54-CEE9-43EB-8935-6FF5A8175795}" srcOrd="0" destOrd="0" presId="urn:microsoft.com/office/officeart/2005/8/layout/venn1"/>
    <dgm:cxn modelId="{A2E438B8-0295-4A5D-9468-26F403A097A3}" srcId="{EE10087B-D3FF-4514-A3ED-26DFDA2A010E}" destId="{8BB49141-064C-489C-894A-9274D27D1917}" srcOrd="2" destOrd="0" parTransId="{F84FE9D2-F920-49D4-8B27-FE298101154E}" sibTransId="{F8F324F0-4DC1-43EC-BAD4-C651020B79EC}"/>
    <dgm:cxn modelId="{697A30BA-1112-4035-B740-C5EB10B4FB43}" type="presOf" srcId="{E38179E4-3BEC-4C34-8CCF-C69283AAB5A5}" destId="{473EE720-CF98-48AF-9120-5E3651366F2B}" srcOrd="1" destOrd="0" presId="urn:microsoft.com/office/officeart/2005/8/layout/venn1"/>
    <dgm:cxn modelId="{EB58C9FB-1FF2-4CFF-A3C9-9F8F2EF83581}" srcId="{EE10087B-D3FF-4514-A3ED-26DFDA2A010E}" destId="{BEC80C26-5AD3-4EE8-97C8-5B8992B286F7}" srcOrd="1" destOrd="0" parTransId="{8FA6C113-1ED2-43CB-ADEC-537DF13489D1}" sibTransId="{3A5582EA-167F-4EA7-9E71-60A8FD99607C}"/>
    <dgm:cxn modelId="{48DB90B2-8F13-44AA-A651-FEADF674DCB8}" type="presParOf" srcId="{D375C095-02E3-4904-B703-4E9913E97E31}" destId="{AAC908BB-7391-4E8D-9F72-1324BC0548A5}" srcOrd="0" destOrd="0" presId="urn:microsoft.com/office/officeart/2005/8/layout/venn1"/>
    <dgm:cxn modelId="{25D9E86C-25F3-4953-B43B-FD3C8AF2D51D}" type="presParOf" srcId="{D375C095-02E3-4904-B703-4E9913E97E31}" destId="{9CB4BCC0-775A-4BDA-8DD5-C8322608CC26}" srcOrd="1" destOrd="0" presId="urn:microsoft.com/office/officeart/2005/8/layout/venn1"/>
    <dgm:cxn modelId="{18580723-99A2-49FA-8296-37A711948F42}" type="presParOf" srcId="{D375C095-02E3-4904-B703-4E9913E97E31}" destId="{6491376B-759E-477C-8F4E-62026EEBCD79}" srcOrd="2" destOrd="0" presId="urn:microsoft.com/office/officeart/2005/8/layout/venn1"/>
    <dgm:cxn modelId="{3862C298-5719-4273-B253-6D0DBCF9CC68}" type="presParOf" srcId="{D375C095-02E3-4904-B703-4E9913E97E31}" destId="{5E10511B-0F10-458D-9DC2-3BF3D250F432}" srcOrd="3" destOrd="0" presId="urn:microsoft.com/office/officeart/2005/8/layout/venn1"/>
    <dgm:cxn modelId="{DA19E16D-42BC-4526-A606-C6D57436568F}" type="presParOf" srcId="{D375C095-02E3-4904-B703-4E9913E97E31}" destId="{8D0B6B54-CEE9-43EB-8935-6FF5A8175795}" srcOrd="4" destOrd="0" presId="urn:microsoft.com/office/officeart/2005/8/layout/venn1"/>
    <dgm:cxn modelId="{42D4C208-D3BC-4BFC-9CBF-F380BFFA25B2}" type="presParOf" srcId="{D375C095-02E3-4904-B703-4E9913E97E31}" destId="{0517AC31-A362-46C7-8BE3-2B021E75440B}" srcOrd="5" destOrd="0" presId="urn:microsoft.com/office/officeart/2005/8/layout/venn1"/>
    <dgm:cxn modelId="{D672D55F-F7FB-4F92-984E-C7E1855D76D9}" type="presParOf" srcId="{D375C095-02E3-4904-B703-4E9913E97E31}" destId="{11B14284-2948-40EB-AA59-0549705DFC6F}" srcOrd="6" destOrd="0" presId="urn:microsoft.com/office/officeart/2005/8/layout/venn1"/>
    <dgm:cxn modelId="{0770DA62-8142-47D1-B22F-684998C3B0C8}" type="presParOf" srcId="{D375C095-02E3-4904-B703-4E9913E97E31}" destId="{473EE720-CF98-48AF-9120-5E3651366F2B}"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solidFill>
        <a:ln>
          <a:solidFill>
            <a:schemeClr val="accent1"/>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03ECD519-280E-4D4F-97A8-96DCB9830276}" srcId="{438AE2AE-58F9-4BA1-90A3-B0E4057A365E}" destId="{EB4D9584-327C-4241-8F6F-EA888CA28EA3}" srcOrd="3" destOrd="0" parTransId="{5768032F-473F-4651-A052-46F3FD3086F3}" sibTransId="{E9583262-C841-41B7-BC72-25AC2A47F472}"/>
    <dgm:cxn modelId="{7982C36F-AE76-4C97-95D4-9A561838C808}" type="presOf" srcId="{438AE2AE-58F9-4BA1-90A3-B0E4057A365E}" destId="{75D62F4C-4C79-48BD-B661-4DF2B9F3207E}" srcOrd="0" destOrd="0" presId="urn:microsoft.com/office/officeart/2005/8/layout/hProcess9"/>
    <dgm:cxn modelId="{85E28A90-046F-4B28-8066-C3B3CA824627}" srcId="{438AE2AE-58F9-4BA1-90A3-B0E4057A365E}" destId="{D7DB0B9B-8077-4E66-8D5D-83DC782A95D7}" srcOrd="1" destOrd="0" parTransId="{3931CC51-BC03-4924-835B-20DC018C8BBD}" sibTransId="{588CF5F4-4D47-4506-9A4B-4ABAC92478B7}"/>
    <dgm:cxn modelId="{B919CA4E-2902-45BA-9E88-5FAF52E10AE0}" type="presOf" srcId="{656D7E79-4D74-4D73-98A2-C076460B9FC4}" destId="{A1ADD1B4-E9E3-4468-BA0A-9F38AEF1C9D3}" srcOrd="0" destOrd="0" presId="urn:microsoft.com/office/officeart/2005/8/layout/hProcess9"/>
    <dgm:cxn modelId="{A69764AE-45A4-4213-8E2F-A568332524BC}" type="presOf" srcId="{AA108BA4-298F-4FD2-81EA-8CF0453B1EF9}" destId="{149D846E-B18C-480A-A37C-716842F00638}" srcOrd="0" destOrd="0" presId="urn:microsoft.com/office/officeart/2005/8/layout/hProcess9"/>
    <dgm:cxn modelId="{3816AF07-4869-4B63-A27C-1FF271FD4696}" srcId="{438AE2AE-58F9-4BA1-90A3-B0E4057A365E}" destId="{656D7E79-4D74-4D73-98A2-C076460B9FC4}" srcOrd="2" destOrd="0" parTransId="{2F28FE81-8287-4366-8618-B5E5FE0C6004}" sibTransId="{555EEF02-7F37-41DB-95A8-47D8F269D3FD}"/>
    <dgm:cxn modelId="{700DA47E-C696-4D7A-B724-733153EF86ED}" type="presOf" srcId="{EB4D9584-327C-4241-8F6F-EA888CA28EA3}" destId="{3D738DBE-93E1-40CD-9830-2B25C2622D24}" srcOrd="0" destOrd="0" presId="urn:microsoft.com/office/officeart/2005/8/layout/hProcess9"/>
    <dgm:cxn modelId="{94119CFE-6281-4789-9478-BF9BC1870CE4}" type="presOf" srcId="{D7DB0B9B-8077-4E66-8D5D-83DC782A95D7}" destId="{3F04D2BE-6B2A-44B6-A5E0-A66CA0031549}"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FF931633-D2C5-4F5E-AAFD-E2835C82A2FE}" type="presParOf" srcId="{75D62F4C-4C79-48BD-B661-4DF2B9F3207E}" destId="{169641D3-3757-4ABF-8727-155F7C56C1DE}" srcOrd="0" destOrd="0" presId="urn:microsoft.com/office/officeart/2005/8/layout/hProcess9"/>
    <dgm:cxn modelId="{576ED47E-76BC-4BD8-9649-1BFCB0CC49B1}" type="presParOf" srcId="{75D62F4C-4C79-48BD-B661-4DF2B9F3207E}" destId="{9B3F8CF4-E4AA-4769-94F7-41A39A4C962C}" srcOrd="1" destOrd="0" presId="urn:microsoft.com/office/officeart/2005/8/layout/hProcess9"/>
    <dgm:cxn modelId="{CF677117-9A6E-423D-B936-9F227DC82E54}" type="presParOf" srcId="{9B3F8CF4-E4AA-4769-94F7-41A39A4C962C}" destId="{149D846E-B18C-480A-A37C-716842F00638}" srcOrd="0" destOrd="0" presId="urn:microsoft.com/office/officeart/2005/8/layout/hProcess9"/>
    <dgm:cxn modelId="{6B43F91C-E4EB-42E0-BC45-590BDAC18047}" type="presParOf" srcId="{9B3F8CF4-E4AA-4769-94F7-41A39A4C962C}" destId="{3F18905E-F0FF-4BBC-A735-1924BAA49CF5}" srcOrd="1" destOrd="0" presId="urn:microsoft.com/office/officeart/2005/8/layout/hProcess9"/>
    <dgm:cxn modelId="{03C1D1F9-A905-4574-8B91-4B5DBA76A6BA}" type="presParOf" srcId="{9B3F8CF4-E4AA-4769-94F7-41A39A4C962C}" destId="{3F04D2BE-6B2A-44B6-A5E0-A66CA0031549}" srcOrd="2" destOrd="0" presId="urn:microsoft.com/office/officeart/2005/8/layout/hProcess9"/>
    <dgm:cxn modelId="{2E84FFFE-1312-494B-9E66-BDB213BD7D63}" type="presParOf" srcId="{9B3F8CF4-E4AA-4769-94F7-41A39A4C962C}" destId="{4CA107A2-0ABC-4D5E-9520-28676ED1C3D1}" srcOrd="3" destOrd="0" presId="urn:microsoft.com/office/officeart/2005/8/layout/hProcess9"/>
    <dgm:cxn modelId="{618C5BFC-0BC4-4FB4-B4A3-C32ECA2F563D}" type="presParOf" srcId="{9B3F8CF4-E4AA-4769-94F7-41A39A4C962C}" destId="{A1ADD1B4-E9E3-4468-BA0A-9F38AEF1C9D3}" srcOrd="4" destOrd="0" presId="urn:microsoft.com/office/officeart/2005/8/layout/hProcess9"/>
    <dgm:cxn modelId="{1C07D630-6BB5-46AE-890A-650989E62A63}" type="presParOf" srcId="{9B3F8CF4-E4AA-4769-94F7-41A39A4C962C}" destId="{8DBADF2A-6B2A-4D1A-A976-A42949D21B8F}" srcOrd="5" destOrd="0" presId="urn:microsoft.com/office/officeart/2005/8/layout/hProcess9"/>
    <dgm:cxn modelId="{5EAB84FA-FC0B-457C-B572-AFB7E957CFB0}"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solidFill>
        <a:ln>
          <a:solidFill>
            <a:schemeClr val="accent1"/>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76588D97-866B-4019-9335-DDB23022C335}" type="presOf" srcId="{EB4D9584-327C-4241-8F6F-EA888CA28EA3}" destId="{3D738DBE-93E1-40CD-9830-2B25C2622D24}"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1E39FCE9-0DA4-407C-ACA2-2383DD40FBB1}" type="presOf" srcId="{D7DB0B9B-8077-4E66-8D5D-83DC782A95D7}" destId="{3F04D2BE-6B2A-44B6-A5E0-A66CA0031549}" srcOrd="0" destOrd="0" presId="urn:microsoft.com/office/officeart/2005/8/layout/hProcess9"/>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85E28A90-046F-4B28-8066-C3B3CA824627}" srcId="{438AE2AE-58F9-4BA1-90A3-B0E4057A365E}" destId="{D7DB0B9B-8077-4E66-8D5D-83DC782A95D7}" srcOrd="1" destOrd="0" parTransId="{3931CC51-BC03-4924-835B-20DC018C8BBD}" sibTransId="{588CF5F4-4D47-4506-9A4B-4ABAC92478B7}"/>
    <dgm:cxn modelId="{1AE8516D-1F60-4067-BF4C-5542CC24B2A3}" type="presOf" srcId="{AA108BA4-298F-4FD2-81EA-8CF0453B1EF9}" destId="{149D846E-B18C-480A-A37C-716842F00638}" srcOrd="0" destOrd="0" presId="urn:microsoft.com/office/officeart/2005/8/layout/hProcess9"/>
    <dgm:cxn modelId="{014D1F91-8698-42E5-90A3-219F0D0F38E6}" type="presOf" srcId="{656D7E79-4D74-4D73-98A2-C076460B9FC4}" destId="{A1ADD1B4-E9E3-4468-BA0A-9F38AEF1C9D3}" srcOrd="0" destOrd="0" presId="urn:microsoft.com/office/officeart/2005/8/layout/hProcess9"/>
    <dgm:cxn modelId="{B6C33526-39D2-4F5B-9C77-79BF99B5540F}" type="presOf" srcId="{438AE2AE-58F9-4BA1-90A3-B0E4057A365E}" destId="{75D62F4C-4C79-48BD-B661-4DF2B9F3207E}" srcOrd="0" destOrd="0" presId="urn:microsoft.com/office/officeart/2005/8/layout/hProcess9"/>
    <dgm:cxn modelId="{9C64D127-13BB-4262-B190-74F8A5E0C8DB}" type="presParOf" srcId="{75D62F4C-4C79-48BD-B661-4DF2B9F3207E}" destId="{169641D3-3757-4ABF-8727-155F7C56C1DE}" srcOrd="0" destOrd="0" presId="urn:microsoft.com/office/officeart/2005/8/layout/hProcess9"/>
    <dgm:cxn modelId="{72AB90AD-5EE3-43E2-A4BA-FC60BD6744CA}" type="presParOf" srcId="{75D62F4C-4C79-48BD-B661-4DF2B9F3207E}" destId="{9B3F8CF4-E4AA-4769-94F7-41A39A4C962C}" srcOrd="1" destOrd="0" presId="urn:microsoft.com/office/officeart/2005/8/layout/hProcess9"/>
    <dgm:cxn modelId="{5E44A4DC-EB4F-4554-9375-417284ECC163}" type="presParOf" srcId="{9B3F8CF4-E4AA-4769-94F7-41A39A4C962C}" destId="{149D846E-B18C-480A-A37C-716842F00638}" srcOrd="0" destOrd="0" presId="urn:microsoft.com/office/officeart/2005/8/layout/hProcess9"/>
    <dgm:cxn modelId="{FF3968BD-BAC6-4276-A307-418FCE36EB55}" type="presParOf" srcId="{9B3F8CF4-E4AA-4769-94F7-41A39A4C962C}" destId="{3F18905E-F0FF-4BBC-A735-1924BAA49CF5}" srcOrd="1" destOrd="0" presId="urn:microsoft.com/office/officeart/2005/8/layout/hProcess9"/>
    <dgm:cxn modelId="{BE694982-2396-42D1-BF8F-7585627949F9}" type="presParOf" srcId="{9B3F8CF4-E4AA-4769-94F7-41A39A4C962C}" destId="{3F04D2BE-6B2A-44B6-A5E0-A66CA0031549}" srcOrd="2" destOrd="0" presId="urn:microsoft.com/office/officeart/2005/8/layout/hProcess9"/>
    <dgm:cxn modelId="{E3563868-EA09-473C-ADC9-1EC5930315A7}" type="presParOf" srcId="{9B3F8CF4-E4AA-4769-94F7-41A39A4C962C}" destId="{4CA107A2-0ABC-4D5E-9520-28676ED1C3D1}" srcOrd="3" destOrd="0" presId="urn:microsoft.com/office/officeart/2005/8/layout/hProcess9"/>
    <dgm:cxn modelId="{F8118BC7-DCD2-4101-B1C8-6CDFFE565D91}" type="presParOf" srcId="{9B3F8CF4-E4AA-4769-94F7-41A39A4C962C}" destId="{A1ADD1B4-E9E3-4468-BA0A-9F38AEF1C9D3}" srcOrd="4" destOrd="0" presId="urn:microsoft.com/office/officeart/2005/8/layout/hProcess9"/>
    <dgm:cxn modelId="{5077D848-AE3B-4D81-A325-531EA01E7A92}" type="presParOf" srcId="{9B3F8CF4-E4AA-4769-94F7-41A39A4C962C}" destId="{8DBADF2A-6B2A-4D1A-A976-A42949D21B8F}" srcOrd="5" destOrd="0" presId="urn:microsoft.com/office/officeart/2005/8/layout/hProcess9"/>
    <dgm:cxn modelId="{D86E6098-D43B-4C84-9CBA-DD6BA75E31CB}"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solidFill>
        <a:ln>
          <a:solidFill>
            <a:schemeClr val="accent1"/>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a:solidFill>
          <a:schemeClr val="accent1"/>
        </a:solidFill>
        <a:ln>
          <a:solidFill>
            <a:schemeClr val="accent1"/>
          </a:solidFill>
        </a:ln>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D3740D03-2B88-4061-9F9A-871573B85FD5}" type="presOf" srcId="{D7DB0B9B-8077-4E66-8D5D-83DC782A95D7}" destId="{3F04D2BE-6B2A-44B6-A5E0-A66CA0031549}" srcOrd="0" destOrd="0" presId="urn:microsoft.com/office/officeart/2005/8/layout/hProcess9"/>
    <dgm:cxn modelId="{79072571-74EB-4A00-B151-EA13670FC8C5}" type="presOf" srcId="{AA108BA4-298F-4FD2-81EA-8CF0453B1EF9}" destId="{149D846E-B18C-480A-A37C-716842F00638}" srcOrd="0" destOrd="0" presId="urn:microsoft.com/office/officeart/2005/8/layout/hProcess9"/>
    <dgm:cxn modelId="{03ECD519-280E-4D4F-97A8-96DCB9830276}" srcId="{438AE2AE-58F9-4BA1-90A3-B0E4057A365E}" destId="{EB4D9584-327C-4241-8F6F-EA888CA28EA3}" srcOrd="3" destOrd="0" parTransId="{5768032F-473F-4651-A052-46F3FD3086F3}" sibTransId="{E9583262-C841-41B7-BC72-25AC2A47F472}"/>
    <dgm:cxn modelId="{C96494DA-F263-48F8-B734-028226365E96}" type="presOf" srcId="{EB4D9584-327C-4241-8F6F-EA888CA28EA3}" destId="{3D738DBE-93E1-40CD-9830-2B25C2622D24}" srcOrd="0" destOrd="0" presId="urn:microsoft.com/office/officeart/2005/8/layout/hProcess9"/>
    <dgm:cxn modelId="{85E28A90-046F-4B28-8066-C3B3CA824627}" srcId="{438AE2AE-58F9-4BA1-90A3-B0E4057A365E}" destId="{D7DB0B9B-8077-4E66-8D5D-83DC782A95D7}" srcOrd="1" destOrd="0" parTransId="{3931CC51-BC03-4924-835B-20DC018C8BBD}" sibTransId="{588CF5F4-4D47-4506-9A4B-4ABAC92478B7}"/>
    <dgm:cxn modelId="{3816AF07-4869-4B63-A27C-1FF271FD4696}" srcId="{438AE2AE-58F9-4BA1-90A3-B0E4057A365E}" destId="{656D7E79-4D74-4D73-98A2-C076460B9FC4}" srcOrd="2" destOrd="0" parTransId="{2F28FE81-8287-4366-8618-B5E5FE0C6004}" sibTransId="{555EEF02-7F37-41DB-95A8-47D8F269D3FD}"/>
    <dgm:cxn modelId="{ED8EE63C-744B-4F3C-A12D-729930BEB8D9}" srcId="{438AE2AE-58F9-4BA1-90A3-B0E4057A365E}" destId="{AA108BA4-298F-4FD2-81EA-8CF0453B1EF9}" srcOrd="0" destOrd="0" parTransId="{B41C8580-91D1-44A1-BD74-AFE7CA8AAFD8}" sibTransId="{6FF305C9-938F-431C-873C-745A2059AA4B}"/>
    <dgm:cxn modelId="{084D0FD2-5C60-41F8-A14A-8FBE7DADEBB2}" type="presOf" srcId="{656D7E79-4D74-4D73-98A2-C076460B9FC4}" destId="{A1ADD1B4-E9E3-4468-BA0A-9F38AEF1C9D3}" srcOrd="0" destOrd="0" presId="urn:microsoft.com/office/officeart/2005/8/layout/hProcess9"/>
    <dgm:cxn modelId="{94C31288-8C29-4B90-BB58-754C9E58BE97}" type="presOf" srcId="{438AE2AE-58F9-4BA1-90A3-B0E4057A365E}" destId="{75D62F4C-4C79-48BD-B661-4DF2B9F3207E}" srcOrd="0" destOrd="0" presId="urn:microsoft.com/office/officeart/2005/8/layout/hProcess9"/>
    <dgm:cxn modelId="{6355693A-4E9F-4251-AF81-6BDC8E7DBF44}" type="presParOf" srcId="{75D62F4C-4C79-48BD-B661-4DF2B9F3207E}" destId="{169641D3-3757-4ABF-8727-155F7C56C1DE}" srcOrd="0" destOrd="0" presId="urn:microsoft.com/office/officeart/2005/8/layout/hProcess9"/>
    <dgm:cxn modelId="{7D659200-7A5E-4181-BF67-C515209B2149}" type="presParOf" srcId="{75D62F4C-4C79-48BD-B661-4DF2B9F3207E}" destId="{9B3F8CF4-E4AA-4769-94F7-41A39A4C962C}" srcOrd="1" destOrd="0" presId="urn:microsoft.com/office/officeart/2005/8/layout/hProcess9"/>
    <dgm:cxn modelId="{36468657-C2E7-42FA-97E7-A9E8BF0A78E4}" type="presParOf" srcId="{9B3F8CF4-E4AA-4769-94F7-41A39A4C962C}" destId="{149D846E-B18C-480A-A37C-716842F00638}" srcOrd="0" destOrd="0" presId="urn:microsoft.com/office/officeart/2005/8/layout/hProcess9"/>
    <dgm:cxn modelId="{638970E4-8F11-4F5A-A049-34DDCC458789}" type="presParOf" srcId="{9B3F8CF4-E4AA-4769-94F7-41A39A4C962C}" destId="{3F18905E-F0FF-4BBC-A735-1924BAA49CF5}" srcOrd="1" destOrd="0" presId="urn:microsoft.com/office/officeart/2005/8/layout/hProcess9"/>
    <dgm:cxn modelId="{0C4A6CF8-DB71-459A-94FB-A292D5987345}" type="presParOf" srcId="{9B3F8CF4-E4AA-4769-94F7-41A39A4C962C}" destId="{3F04D2BE-6B2A-44B6-A5E0-A66CA0031549}" srcOrd="2" destOrd="0" presId="urn:microsoft.com/office/officeart/2005/8/layout/hProcess9"/>
    <dgm:cxn modelId="{82D956D3-C863-4092-8060-57C6C5CF08AD}" type="presParOf" srcId="{9B3F8CF4-E4AA-4769-94F7-41A39A4C962C}" destId="{4CA107A2-0ABC-4D5E-9520-28676ED1C3D1}" srcOrd="3" destOrd="0" presId="urn:microsoft.com/office/officeart/2005/8/layout/hProcess9"/>
    <dgm:cxn modelId="{EBA4C650-EE4F-4BEA-9007-D856C0DD24F9}" type="presParOf" srcId="{9B3F8CF4-E4AA-4769-94F7-41A39A4C962C}" destId="{A1ADD1B4-E9E3-4468-BA0A-9F38AEF1C9D3}" srcOrd="4" destOrd="0" presId="urn:microsoft.com/office/officeart/2005/8/layout/hProcess9"/>
    <dgm:cxn modelId="{4E87EF6D-052F-469C-8788-081470CEE3AB}" type="presParOf" srcId="{9B3F8CF4-E4AA-4769-94F7-41A39A4C962C}" destId="{8DBADF2A-6B2A-4D1A-A976-A42949D21B8F}" srcOrd="5" destOrd="0" presId="urn:microsoft.com/office/officeart/2005/8/layout/hProcess9"/>
    <dgm:cxn modelId="{F504900F-0548-4396-87B0-596409B9F1A4}"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solidFill>
        <a:ln>
          <a:solidFill>
            <a:schemeClr val="accent1"/>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a:solidFill>
          <a:schemeClr val="accent1"/>
        </a:solidFill>
        <a:ln>
          <a:solidFill>
            <a:schemeClr val="accent1"/>
          </a:solidFill>
        </a:ln>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620BB2FF-BE22-4F40-AB6C-8A82FA251BB0}" type="presOf" srcId="{656D7E79-4D74-4D73-98A2-C076460B9FC4}" destId="{A1ADD1B4-E9E3-4468-BA0A-9F38AEF1C9D3}" srcOrd="0" destOrd="0" presId="urn:microsoft.com/office/officeart/2005/8/layout/hProcess9"/>
    <dgm:cxn modelId="{98AF938D-9538-485D-8851-1B9A1BFEF7F8}" type="presOf" srcId="{438AE2AE-58F9-4BA1-90A3-B0E4057A365E}" destId="{75D62F4C-4C79-48BD-B661-4DF2B9F3207E}"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20A3DC69-6AC7-4902-B7AD-A3AEA11C6C73}" type="presOf" srcId="{AA108BA4-298F-4FD2-81EA-8CF0453B1EF9}" destId="{149D846E-B18C-480A-A37C-716842F00638}" srcOrd="0" destOrd="0" presId="urn:microsoft.com/office/officeart/2005/8/layout/hProcess9"/>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85E28A90-046F-4B28-8066-C3B3CA824627}" srcId="{438AE2AE-58F9-4BA1-90A3-B0E4057A365E}" destId="{D7DB0B9B-8077-4E66-8D5D-83DC782A95D7}" srcOrd="1" destOrd="0" parTransId="{3931CC51-BC03-4924-835B-20DC018C8BBD}" sibTransId="{588CF5F4-4D47-4506-9A4B-4ABAC92478B7}"/>
    <dgm:cxn modelId="{C207952F-5476-4874-96E0-86559AB0153C}" type="presOf" srcId="{D7DB0B9B-8077-4E66-8D5D-83DC782A95D7}" destId="{3F04D2BE-6B2A-44B6-A5E0-A66CA0031549}" srcOrd="0" destOrd="0" presId="urn:microsoft.com/office/officeart/2005/8/layout/hProcess9"/>
    <dgm:cxn modelId="{1583CDFE-ABDA-4176-A723-8E7117323171}" type="presOf" srcId="{EB4D9584-327C-4241-8F6F-EA888CA28EA3}" destId="{3D738DBE-93E1-40CD-9830-2B25C2622D24}" srcOrd="0" destOrd="0" presId="urn:microsoft.com/office/officeart/2005/8/layout/hProcess9"/>
    <dgm:cxn modelId="{B9ACCCA5-CD9C-48CD-883D-5B1622B29078}" type="presParOf" srcId="{75D62F4C-4C79-48BD-B661-4DF2B9F3207E}" destId="{169641D3-3757-4ABF-8727-155F7C56C1DE}" srcOrd="0" destOrd="0" presId="urn:microsoft.com/office/officeart/2005/8/layout/hProcess9"/>
    <dgm:cxn modelId="{E07730F7-564A-404D-B6C7-1426F4525721}" type="presParOf" srcId="{75D62F4C-4C79-48BD-B661-4DF2B9F3207E}" destId="{9B3F8CF4-E4AA-4769-94F7-41A39A4C962C}" srcOrd="1" destOrd="0" presId="urn:microsoft.com/office/officeart/2005/8/layout/hProcess9"/>
    <dgm:cxn modelId="{2E51FCF8-7C47-485E-A88B-EF5AFE659410}" type="presParOf" srcId="{9B3F8CF4-E4AA-4769-94F7-41A39A4C962C}" destId="{149D846E-B18C-480A-A37C-716842F00638}" srcOrd="0" destOrd="0" presId="urn:microsoft.com/office/officeart/2005/8/layout/hProcess9"/>
    <dgm:cxn modelId="{6F827D36-4F96-461F-AA69-CEEBCA2E3659}" type="presParOf" srcId="{9B3F8CF4-E4AA-4769-94F7-41A39A4C962C}" destId="{3F18905E-F0FF-4BBC-A735-1924BAA49CF5}" srcOrd="1" destOrd="0" presId="urn:microsoft.com/office/officeart/2005/8/layout/hProcess9"/>
    <dgm:cxn modelId="{6483D13C-B240-4D87-AACB-6E48B0FAF431}" type="presParOf" srcId="{9B3F8CF4-E4AA-4769-94F7-41A39A4C962C}" destId="{3F04D2BE-6B2A-44B6-A5E0-A66CA0031549}" srcOrd="2" destOrd="0" presId="urn:microsoft.com/office/officeart/2005/8/layout/hProcess9"/>
    <dgm:cxn modelId="{A9F48965-7CB1-4688-83E7-023DDCE33CAD}" type="presParOf" srcId="{9B3F8CF4-E4AA-4769-94F7-41A39A4C962C}" destId="{4CA107A2-0ABC-4D5E-9520-28676ED1C3D1}" srcOrd="3" destOrd="0" presId="urn:microsoft.com/office/officeart/2005/8/layout/hProcess9"/>
    <dgm:cxn modelId="{3FDC54D7-C2C5-4D33-BC6A-03843189B927}" type="presParOf" srcId="{9B3F8CF4-E4AA-4769-94F7-41A39A4C962C}" destId="{A1ADD1B4-E9E3-4468-BA0A-9F38AEF1C9D3}" srcOrd="4" destOrd="0" presId="urn:microsoft.com/office/officeart/2005/8/layout/hProcess9"/>
    <dgm:cxn modelId="{37BC3BA4-DCEC-4B28-99DD-30C24FB2FAC2}" type="presParOf" srcId="{9B3F8CF4-E4AA-4769-94F7-41A39A4C962C}" destId="{8DBADF2A-6B2A-4D1A-A976-A42949D21B8F}" srcOrd="5" destOrd="0" presId="urn:microsoft.com/office/officeart/2005/8/layout/hProcess9"/>
    <dgm:cxn modelId="{4B3BEC2B-258F-4180-9FA8-DAC828A043A0}"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solidFill>
        <a:ln>
          <a:solidFill>
            <a:schemeClr val="accent1"/>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a:ln>
          <a:solidFill>
            <a:schemeClr val="accent1"/>
          </a:solidFill>
        </a:ln>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a:solidFill>
          <a:schemeClr val="accent1"/>
        </a:solidFill>
        <a:ln>
          <a:solidFill>
            <a:schemeClr val="accent1"/>
          </a:solidFill>
        </a:ln>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20B20030-ACAC-4609-9FEB-36F307301588}" type="presOf" srcId="{EB4D9584-327C-4241-8F6F-EA888CA28EA3}" destId="{3D738DBE-93E1-40CD-9830-2B25C2622D24}"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63A11110-B1D4-4DC3-9E24-8AC48B0FA1F2}" type="presOf" srcId="{438AE2AE-58F9-4BA1-90A3-B0E4057A365E}" destId="{75D62F4C-4C79-48BD-B661-4DF2B9F3207E}" srcOrd="0" destOrd="0" presId="urn:microsoft.com/office/officeart/2005/8/layout/hProcess9"/>
    <dgm:cxn modelId="{85E28A90-046F-4B28-8066-C3B3CA824627}" srcId="{438AE2AE-58F9-4BA1-90A3-B0E4057A365E}" destId="{D7DB0B9B-8077-4E66-8D5D-83DC782A95D7}" srcOrd="1" destOrd="0" parTransId="{3931CC51-BC03-4924-835B-20DC018C8BBD}" sibTransId="{588CF5F4-4D47-4506-9A4B-4ABAC92478B7}"/>
    <dgm:cxn modelId="{904FEA4D-1A2E-4711-9C22-5F729CA41422}" type="presOf" srcId="{AA108BA4-298F-4FD2-81EA-8CF0453B1EF9}" destId="{149D846E-B18C-480A-A37C-716842F00638}" srcOrd="0" destOrd="0" presId="urn:microsoft.com/office/officeart/2005/8/layout/hProcess9"/>
    <dgm:cxn modelId="{382DF5DC-BCEA-4B12-8212-38F9AB585D62}" type="presOf" srcId="{656D7E79-4D74-4D73-98A2-C076460B9FC4}" destId="{A1ADD1B4-E9E3-4468-BA0A-9F38AEF1C9D3}" srcOrd="0" destOrd="0" presId="urn:microsoft.com/office/officeart/2005/8/layout/hProcess9"/>
    <dgm:cxn modelId="{C4483B36-77A1-4DAC-A7CF-DC6196A3B9C3}" type="presOf" srcId="{D7DB0B9B-8077-4E66-8D5D-83DC782A95D7}" destId="{3F04D2BE-6B2A-44B6-A5E0-A66CA0031549}" srcOrd="0" destOrd="0" presId="urn:microsoft.com/office/officeart/2005/8/layout/hProcess9"/>
    <dgm:cxn modelId="{FD437478-FEAB-44FF-959E-3EDFBDF6D177}" type="presParOf" srcId="{75D62F4C-4C79-48BD-B661-4DF2B9F3207E}" destId="{169641D3-3757-4ABF-8727-155F7C56C1DE}" srcOrd="0" destOrd="0" presId="urn:microsoft.com/office/officeart/2005/8/layout/hProcess9"/>
    <dgm:cxn modelId="{FF0EA336-8AB9-4CC9-94FF-507E8572D432}" type="presParOf" srcId="{75D62F4C-4C79-48BD-B661-4DF2B9F3207E}" destId="{9B3F8CF4-E4AA-4769-94F7-41A39A4C962C}" srcOrd="1" destOrd="0" presId="urn:microsoft.com/office/officeart/2005/8/layout/hProcess9"/>
    <dgm:cxn modelId="{B20788E8-72ED-48CB-835D-D03A0BF0E638}" type="presParOf" srcId="{9B3F8CF4-E4AA-4769-94F7-41A39A4C962C}" destId="{149D846E-B18C-480A-A37C-716842F00638}" srcOrd="0" destOrd="0" presId="urn:microsoft.com/office/officeart/2005/8/layout/hProcess9"/>
    <dgm:cxn modelId="{A92E5612-09B7-4126-A252-C4C9F6294CDD}" type="presParOf" srcId="{9B3F8CF4-E4AA-4769-94F7-41A39A4C962C}" destId="{3F18905E-F0FF-4BBC-A735-1924BAA49CF5}" srcOrd="1" destOrd="0" presId="urn:microsoft.com/office/officeart/2005/8/layout/hProcess9"/>
    <dgm:cxn modelId="{60841ECF-E6AC-48BA-A049-E98F8239BD4D}" type="presParOf" srcId="{9B3F8CF4-E4AA-4769-94F7-41A39A4C962C}" destId="{3F04D2BE-6B2A-44B6-A5E0-A66CA0031549}" srcOrd="2" destOrd="0" presId="urn:microsoft.com/office/officeart/2005/8/layout/hProcess9"/>
    <dgm:cxn modelId="{A7B692D7-4156-4AEC-97CE-2AF872B13BF0}" type="presParOf" srcId="{9B3F8CF4-E4AA-4769-94F7-41A39A4C962C}" destId="{4CA107A2-0ABC-4D5E-9520-28676ED1C3D1}" srcOrd="3" destOrd="0" presId="urn:microsoft.com/office/officeart/2005/8/layout/hProcess9"/>
    <dgm:cxn modelId="{A999C3DF-772F-49FB-A481-5F023BAFD8F7}" type="presParOf" srcId="{9B3F8CF4-E4AA-4769-94F7-41A39A4C962C}" destId="{A1ADD1B4-E9E3-4468-BA0A-9F38AEF1C9D3}" srcOrd="4" destOrd="0" presId="urn:microsoft.com/office/officeart/2005/8/layout/hProcess9"/>
    <dgm:cxn modelId="{13053C8C-9806-4768-A91D-D00636654299}" type="presParOf" srcId="{9B3F8CF4-E4AA-4769-94F7-41A39A4C962C}" destId="{8DBADF2A-6B2A-4D1A-A976-A42949D21B8F}" srcOrd="5" destOrd="0" presId="urn:microsoft.com/office/officeart/2005/8/layout/hProcess9"/>
    <dgm:cxn modelId="{EBE08143-E55F-412E-820E-D048597EFDB8}"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solidFill>
        <a:ln>
          <a:solidFill>
            <a:schemeClr val="accent1"/>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a:ln>
          <a:solidFill>
            <a:schemeClr val="accent1"/>
          </a:solidFill>
        </a:ln>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a:solidFill>
          <a:schemeClr val="accent1"/>
        </a:solidFill>
        <a:ln>
          <a:solidFill>
            <a:schemeClr val="accent1"/>
          </a:solidFill>
        </a:ln>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4843BA33-5E25-4BBF-91D3-338A1A7815EA}" type="presOf" srcId="{656D7E79-4D74-4D73-98A2-C076460B9FC4}" destId="{A1ADD1B4-E9E3-4468-BA0A-9F38AEF1C9D3}" srcOrd="0" destOrd="0" presId="urn:microsoft.com/office/officeart/2005/8/layout/hProcess9"/>
    <dgm:cxn modelId="{CDA0FE14-903F-497D-BB80-E710A3800636}" type="presOf" srcId="{438AE2AE-58F9-4BA1-90A3-B0E4057A365E}" destId="{75D62F4C-4C79-48BD-B661-4DF2B9F3207E}"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A7489983-4B21-4490-98FB-D86E81900196}" type="presOf" srcId="{D7DB0B9B-8077-4E66-8D5D-83DC782A95D7}" destId="{3F04D2BE-6B2A-44B6-A5E0-A66CA0031549}" srcOrd="0" destOrd="0" presId="urn:microsoft.com/office/officeart/2005/8/layout/hProcess9"/>
    <dgm:cxn modelId="{AC8D1105-7A6F-42B1-ADD4-B1AABAB87DF2}" type="presOf" srcId="{AA108BA4-298F-4FD2-81EA-8CF0453B1EF9}" destId="{149D846E-B18C-480A-A37C-716842F00638}" srcOrd="0" destOrd="0" presId="urn:microsoft.com/office/officeart/2005/8/layout/hProcess9"/>
    <dgm:cxn modelId="{4F22F058-C1EE-4497-A5AF-47C642C00DA5}" type="presOf" srcId="{EB4D9584-327C-4241-8F6F-EA888CA28EA3}" destId="{3D738DBE-93E1-40CD-9830-2B25C2622D24}" srcOrd="0" destOrd="0" presId="urn:microsoft.com/office/officeart/2005/8/layout/hProcess9"/>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85E28A90-046F-4B28-8066-C3B3CA824627}" srcId="{438AE2AE-58F9-4BA1-90A3-B0E4057A365E}" destId="{D7DB0B9B-8077-4E66-8D5D-83DC782A95D7}" srcOrd="1" destOrd="0" parTransId="{3931CC51-BC03-4924-835B-20DC018C8BBD}" sibTransId="{588CF5F4-4D47-4506-9A4B-4ABAC92478B7}"/>
    <dgm:cxn modelId="{CF31F9EF-A116-4F44-A6DF-1A6471EB3DFF}" type="presParOf" srcId="{75D62F4C-4C79-48BD-B661-4DF2B9F3207E}" destId="{169641D3-3757-4ABF-8727-155F7C56C1DE}" srcOrd="0" destOrd="0" presId="urn:microsoft.com/office/officeart/2005/8/layout/hProcess9"/>
    <dgm:cxn modelId="{7CE282A3-B757-47B4-9E32-8DF12F229D36}" type="presParOf" srcId="{75D62F4C-4C79-48BD-B661-4DF2B9F3207E}" destId="{9B3F8CF4-E4AA-4769-94F7-41A39A4C962C}" srcOrd="1" destOrd="0" presId="urn:microsoft.com/office/officeart/2005/8/layout/hProcess9"/>
    <dgm:cxn modelId="{F790C858-96E3-4175-AADF-AE5B93B0F71E}" type="presParOf" srcId="{9B3F8CF4-E4AA-4769-94F7-41A39A4C962C}" destId="{149D846E-B18C-480A-A37C-716842F00638}" srcOrd="0" destOrd="0" presId="urn:microsoft.com/office/officeart/2005/8/layout/hProcess9"/>
    <dgm:cxn modelId="{22E9FA4D-146D-43C8-B208-04C34C15C14B}" type="presParOf" srcId="{9B3F8CF4-E4AA-4769-94F7-41A39A4C962C}" destId="{3F18905E-F0FF-4BBC-A735-1924BAA49CF5}" srcOrd="1" destOrd="0" presId="urn:microsoft.com/office/officeart/2005/8/layout/hProcess9"/>
    <dgm:cxn modelId="{85BD9770-ACD9-4564-99AD-768E2030E84D}" type="presParOf" srcId="{9B3F8CF4-E4AA-4769-94F7-41A39A4C962C}" destId="{3F04D2BE-6B2A-44B6-A5E0-A66CA0031549}" srcOrd="2" destOrd="0" presId="urn:microsoft.com/office/officeart/2005/8/layout/hProcess9"/>
    <dgm:cxn modelId="{7D9B8190-4DCF-4174-A3A8-14CB02D8BA4C}" type="presParOf" srcId="{9B3F8CF4-E4AA-4769-94F7-41A39A4C962C}" destId="{4CA107A2-0ABC-4D5E-9520-28676ED1C3D1}" srcOrd="3" destOrd="0" presId="urn:microsoft.com/office/officeart/2005/8/layout/hProcess9"/>
    <dgm:cxn modelId="{1D493EC8-18AE-45BF-A78D-FE46982C13DE}" type="presParOf" srcId="{9B3F8CF4-E4AA-4769-94F7-41A39A4C962C}" destId="{A1ADD1B4-E9E3-4468-BA0A-9F38AEF1C9D3}" srcOrd="4" destOrd="0" presId="urn:microsoft.com/office/officeart/2005/8/layout/hProcess9"/>
    <dgm:cxn modelId="{0D86A976-9ADE-4035-8BA1-CDC5A995F828}" type="presParOf" srcId="{9B3F8CF4-E4AA-4769-94F7-41A39A4C962C}" destId="{8DBADF2A-6B2A-4D1A-A976-A42949D21B8F}" srcOrd="5" destOrd="0" presId="urn:microsoft.com/office/officeart/2005/8/layout/hProcess9"/>
    <dgm:cxn modelId="{3B60F775-2754-4E8D-AA28-647ADFCBA8A4}"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441A9480-7C76-4568-8146-DFCA3CD3F01E}" type="presOf" srcId="{EB4D9584-327C-4241-8F6F-EA888CA28EA3}" destId="{3D738DBE-93E1-40CD-9830-2B25C2622D24}" srcOrd="0" destOrd="0" presId="urn:microsoft.com/office/officeart/2005/8/layout/hProcess9"/>
    <dgm:cxn modelId="{A29045F0-94AF-4D06-BE8F-A816CCD7B657}" type="presOf" srcId="{656D7E79-4D74-4D73-98A2-C076460B9FC4}" destId="{A1ADD1B4-E9E3-4468-BA0A-9F38AEF1C9D3}" srcOrd="0" destOrd="0" presId="urn:microsoft.com/office/officeart/2005/8/layout/hProcess9"/>
    <dgm:cxn modelId="{53F3629D-65DC-450A-BD23-F98FC9020345}" type="presOf" srcId="{438AE2AE-58F9-4BA1-90A3-B0E4057A365E}" destId="{75D62F4C-4C79-48BD-B661-4DF2B9F3207E}"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D2E5700A-6B3D-4FB3-91B0-CDE1F4EE5C0B}" type="presOf" srcId="{D7DB0B9B-8077-4E66-8D5D-83DC782A95D7}" destId="{3F04D2BE-6B2A-44B6-A5E0-A66CA0031549}" srcOrd="0" destOrd="0" presId="urn:microsoft.com/office/officeart/2005/8/layout/hProcess9"/>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85E28A90-046F-4B28-8066-C3B3CA824627}" srcId="{438AE2AE-58F9-4BA1-90A3-B0E4057A365E}" destId="{D7DB0B9B-8077-4E66-8D5D-83DC782A95D7}" srcOrd="1" destOrd="0" parTransId="{3931CC51-BC03-4924-835B-20DC018C8BBD}" sibTransId="{588CF5F4-4D47-4506-9A4B-4ABAC92478B7}"/>
    <dgm:cxn modelId="{890BB96B-FECC-4D90-B209-27F8E708872C}" type="presOf" srcId="{AA108BA4-298F-4FD2-81EA-8CF0453B1EF9}" destId="{149D846E-B18C-480A-A37C-716842F00638}" srcOrd="0" destOrd="0" presId="urn:microsoft.com/office/officeart/2005/8/layout/hProcess9"/>
    <dgm:cxn modelId="{73DE8C57-59F6-436D-A789-3C211E106B05}" type="presParOf" srcId="{75D62F4C-4C79-48BD-B661-4DF2B9F3207E}" destId="{169641D3-3757-4ABF-8727-155F7C56C1DE}" srcOrd="0" destOrd="0" presId="urn:microsoft.com/office/officeart/2005/8/layout/hProcess9"/>
    <dgm:cxn modelId="{9E3B6771-CAAB-4B77-A97A-206BC1E415AE}" type="presParOf" srcId="{75D62F4C-4C79-48BD-B661-4DF2B9F3207E}" destId="{9B3F8CF4-E4AA-4769-94F7-41A39A4C962C}" srcOrd="1" destOrd="0" presId="urn:microsoft.com/office/officeart/2005/8/layout/hProcess9"/>
    <dgm:cxn modelId="{2BAA8B26-1595-4AE8-9253-59F8956B4B81}" type="presParOf" srcId="{9B3F8CF4-E4AA-4769-94F7-41A39A4C962C}" destId="{149D846E-B18C-480A-A37C-716842F00638}" srcOrd="0" destOrd="0" presId="urn:microsoft.com/office/officeart/2005/8/layout/hProcess9"/>
    <dgm:cxn modelId="{C7ED112C-6316-48BD-A39E-162826702B6B}" type="presParOf" srcId="{9B3F8CF4-E4AA-4769-94F7-41A39A4C962C}" destId="{3F18905E-F0FF-4BBC-A735-1924BAA49CF5}" srcOrd="1" destOrd="0" presId="urn:microsoft.com/office/officeart/2005/8/layout/hProcess9"/>
    <dgm:cxn modelId="{CA327432-2D0F-437D-9961-DA1A2ED00F9B}" type="presParOf" srcId="{9B3F8CF4-E4AA-4769-94F7-41A39A4C962C}" destId="{3F04D2BE-6B2A-44B6-A5E0-A66CA0031549}" srcOrd="2" destOrd="0" presId="urn:microsoft.com/office/officeart/2005/8/layout/hProcess9"/>
    <dgm:cxn modelId="{11AB9E94-8B42-4A42-BFAD-1C15910220DB}" type="presParOf" srcId="{9B3F8CF4-E4AA-4769-94F7-41A39A4C962C}" destId="{4CA107A2-0ABC-4D5E-9520-28676ED1C3D1}" srcOrd="3" destOrd="0" presId="urn:microsoft.com/office/officeart/2005/8/layout/hProcess9"/>
    <dgm:cxn modelId="{60469984-906D-4C83-80D0-76471B890C5E}" type="presParOf" srcId="{9B3F8CF4-E4AA-4769-94F7-41A39A4C962C}" destId="{A1ADD1B4-E9E3-4468-BA0A-9F38AEF1C9D3}" srcOrd="4" destOrd="0" presId="urn:microsoft.com/office/officeart/2005/8/layout/hProcess9"/>
    <dgm:cxn modelId="{364CADBD-8568-43D4-838F-9BF14A6C3420}" type="presParOf" srcId="{9B3F8CF4-E4AA-4769-94F7-41A39A4C962C}" destId="{8DBADF2A-6B2A-4D1A-A976-A42949D21B8F}" srcOrd="5" destOrd="0" presId="urn:microsoft.com/office/officeart/2005/8/layout/hProcess9"/>
    <dgm:cxn modelId="{A77DD215-B80F-40EC-9B74-72CDC63EE1D5}"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10087B-D3FF-4514-A3ED-26DFDA2A010E}" type="doc">
      <dgm:prSet loTypeId="urn:microsoft.com/office/officeart/2005/8/layout/venn1" loCatId="relationship" qsTypeId="urn:microsoft.com/office/officeart/2005/8/quickstyle/simple1" qsCatId="simple" csTypeId="urn:microsoft.com/office/officeart/2005/8/colors/accent1_2" csCatId="accent1" phldr="1"/>
      <dgm:spPr/>
    </dgm:pt>
    <dgm:pt modelId="{003D8BDD-4162-41BB-9A01-D45C1BBFEDF3}">
      <dgm:prSet phldrT="[Text]">
        <dgm:style>
          <a:lnRef idx="2">
            <a:schemeClr val="accent3">
              <a:shade val="50000"/>
            </a:schemeClr>
          </a:lnRef>
          <a:fillRef idx="1">
            <a:schemeClr val="accent3"/>
          </a:fillRef>
          <a:effectRef idx="0">
            <a:schemeClr val="accent3"/>
          </a:effectRef>
          <a:fontRef idx="minor">
            <a:schemeClr val="lt1"/>
          </a:fontRef>
        </dgm:style>
      </dgm:prSet>
      <dgm:spPr>
        <a:solidFill>
          <a:schemeClr val="accent3">
            <a:alpha val="50000"/>
          </a:schemeClr>
        </a:solidFill>
      </dgm:spPr>
      <dgm:t>
        <a:bodyPr/>
        <a:lstStyle/>
        <a:p>
          <a:r>
            <a:rPr lang="en-US" dirty="0" smtClean="0"/>
            <a:t>People</a:t>
          </a:r>
          <a:endParaRPr lang="en-US" dirty="0"/>
        </a:p>
      </dgm:t>
    </dgm:pt>
    <dgm:pt modelId="{1C0B9785-F334-4DFB-9075-E79068B0DA50}" type="parTrans" cxnId="{6CAF003D-6D68-473C-B38D-CD3721C1C1A6}">
      <dgm:prSet/>
      <dgm:spPr/>
      <dgm:t>
        <a:bodyPr/>
        <a:lstStyle/>
        <a:p>
          <a:endParaRPr lang="en-US"/>
        </a:p>
      </dgm:t>
    </dgm:pt>
    <dgm:pt modelId="{3A4EF0C2-61A2-4E69-930B-98709C613A77}" type="sibTrans" cxnId="{6CAF003D-6D68-473C-B38D-CD3721C1C1A6}">
      <dgm:prSet/>
      <dgm:spPr/>
      <dgm:t>
        <a:bodyPr/>
        <a:lstStyle/>
        <a:p>
          <a:endParaRPr lang="en-US"/>
        </a:p>
      </dgm:t>
    </dgm:pt>
    <dgm:pt modelId="{BEC80C26-5AD3-4EE8-97C8-5B8992B286F7}">
      <dgm:prSet phldrT="[Text]">
        <dgm:style>
          <a:lnRef idx="2">
            <a:schemeClr val="accent5">
              <a:shade val="50000"/>
            </a:schemeClr>
          </a:lnRef>
          <a:fillRef idx="1">
            <a:schemeClr val="accent5"/>
          </a:fillRef>
          <a:effectRef idx="0">
            <a:schemeClr val="accent5"/>
          </a:effectRef>
          <a:fontRef idx="minor">
            <a:schemeClr val="lt1"/>
          </a:fontRef>
        </dgm:style>
      </dgm:prSet>
      <dgm:spPr>
        <a:solidFill>
          <a:schemeClr val="accent5">
            <a:alpha val="50000"/>
          </a:schemeClr>
        </a:solidFill>
      </dgm:spPr>
      <dgm:t>
        <a:bodyPr/>
        <a:lstStyle/>
        <a:p>
          <a:r>
            <a:rPr lang="en-US" dirty="0" smtClean="0">
              <a:solidFill>
                <a:schemeClr val="tx1"/>
              </a:solidFill>
            </a:rPr>
            <a:t>Process</a:t>
          </a:r>
          <a:endParaRPr lang="en-US" dirty="0">
            <a:solidFill>
              <a:schemeClr val="tx1"/>
            </a:solidFill>
          </a:endParaRPr>
        </a:p>
      </dgm:t>
    </dgm:pt>
    <dgm:pt modelId="{8FA6C113-1ED2-43CB-ADEC-537DF13489D1}" type="parTrans" cxnId="{EB58C9FB-1FF2-4CFF-A3C9-9F8F2EF83581}">
      <dgm:prSet/>
      <dgm:spPr/>
      <dgm:t>
        <a:bodyPr/>
        <a:lstStyle/>
        <a:p>
          <a:endParaRPr lang="en-US"/>
        </a:p>
      </dgm:t>
    </dgm:pt>
    <dgm:pt modelId="{3A5582EA-167F-4EA7-9E71-60A8FD99607C}" type="sibTrans" cxnId="{EB58C9FB-1FF2-4CFF-A3C9-9F8F2EF83581}">
      <dgm:prSet/>
      <dgm:spPr/>
      <dgm:t>
        <a:bodyPr/>
        <a:lstStyle/>
        <a:p>
          <a:endParaRPr lang="en-US"/>
        </a:p>
      </dgm:t>
    </dgm:pt>
    <dgm:pt modelId="{8BB49141-064C-489C-894A-9274D27D1917}">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2">
            <a:alpha val="50000"/>
          </a:schemeClr>
        </a:solidFill>
      </dgm:spPr>
      <dgm:t>
        <a:bodyPr/>
        <a:lstStyle/>
        <a:p>
          <a:r>
            <a:rPr lang="en-US" dirty="0" smtClean="0">
              <a:solidFill>
                <a:schemeClr val="tx1"/>
              </a:solidFill>
            </a:rPr>
            <a:t>Technology</a:t>
          </a:r>
          <a:endParaRPr lang="en-US" dirty="0">
            <a:solidFill>
              <a:schemeClr val="tx1"/>
            </a:solidFill>
          </a:endParaRPr>
        </a:p>
      </dgm:t>
    </dgm:pt>
    <dgm:pt modelId="{F84FE9D2-F920-49D4-8B27-FE298101154E}" type="parTrans" cxnId="{A2E438B8-0295-4A5D-9468-26F403A097A3}">
      <dgm:prSet/>
      <dgm:spPr/>
      <dgm:t>
        <a:bodyPr/>
        <a:lstStyle/>
        <a:p>
          <a:endParaRPr lang="en-US"/>
        </a:p>
      </dgm:t>
    </dgm:pt>
    <dgm:pt modelId="{F8F324F0-4DC1-43EC-BAD4-C651020B79EC}" type="sibTrans" cxnId="{A2E438B8-0295-4A5D-9468-26F403A097A3}">
      <dgm:prSet/>
      <dgm:spPr/>
      <dgm:t>
        <a:bodyPr/>
        <a:lstStyle/>
        <a:p>
          <a:endParaRPr lang="en-US"/>
        </a:p>
      </dgm:t>
    </dgm:pt>
    <dgm:pt modelId="{E38179E4-3BEC-4C34-8CCF-C69283AAB5A5}">
      <dgm:prSet phldrT="[Text]">
        <dgm:style>
          <a:lnRef idx="2">
            <a:schemeClr val="accent4">
              <a:shade val="50000"/>
            </a:schemeClr>
          </a:lnRef>
          <a:fillRef idx="1">
            <a:schemeClr val="accent4"/>
          </a:fillRef>
          <a:effectRef idx="0">
            <a:schemeClr val="accent4"/>
          </a:effectRef>
          <a:fontRef idx="minor">
            <a:schemeClr val="lt1"/>
          </a:fontRef>
        </dgm:style>
      </dgm:prSet>
      <dgm:spPr>
        <a:solidFill>
          <a:schemeClr val="accent4">
            <a:alpha val="50000"/>
          </a:schemeClr>
        </a:solidFill>
      </dgm:spPr>
      <dgm:t>
        <a:bodyPr/>
        <a:lstStyle/>
        <a:p>
          <a:r>
            <a:rPr lang="en-US" dirty="0" smtClean="0"/>
            <a:t>Policy</a:t>
          </a:r>
          <a:endParaRPr lang="en-US" dirty="0"/>
        </a:p>
      </dgm:t>
    </dgm:pt>
    <dgm:pt modelId="{3EB361EF-5A28-40EB-B4F5-B0FDFDF19C24}" type="parTrans" cxnId="{7F3AA205-6708-4BEB-B7F8-29B425D91AF9}">
      <dgm:prSet/>
      <dgm:spPr/>
      <dgm:t>
        <a:bodyPr/>
        <a:lstStyle/>
        <a:p>
          <a:endParaRPr lang="en-US"/>
        </a:p>
      </dgm:t>
    </dgm:pt>
    <dgm:pt modelId="{4CA5A3F8-219C-427D-8376-1A8FF3DC082B}" type="sibTrans" cxnId="{7F3AA205-6708-4BEB-B7F8-29B425D91AF9}">
      <dgm:prSet/>
      <dgm:spPr/>
      <dgm:t>
        <a:bodyPr/>
        <a:lstStyle/>
        <a:p>
          <a:endParaRPr lang="en-US"/>
        </a:p>
      </dgm:t>
    </dgm:pt>
    <dgm:pt modelId="{D375C095-02E3-4904-B703-4E9913E97E31}" type="pres">
      <dgm:prSet presAssocID="{EE10087B-D3FF-4514-A3ED-26DFDA2A010E}" presName="compositeShape" presStyleCnt="0">
        <dgm:presLayoutVars>
          <dgm:chMax val="7"/>
          <dgm:dir/>
          <dgm:resizeHandles val="exact"/>
        </dgm:presLayoutVars>
      </dgm:prSet>
      <dgm:spPr/>
    </dgm:pt>
    <dgm:pt modelId="{AAC908BB-7391-4E8D-9F72-1324BC0548A5}" type="pres">
      <dgm:prSet presAssocID="{003D8BDD-4162-41BB-9A01-D45C1BBFEDF3}" presName="circ1" presStyleLbl="vennNode1" presStyleIdx="0" presStyleCnt="4"/>
      <dgm:spPr/>
      <dgm:t>
        <a:bodyPr/>
        <a:lstStyle/>
        <a:p>
          <a:endParaRPr lang="en-US"/>
        </a:p>
      </dgm:t>
    </dgm:pt>
    <dgm:pt modelId="{9CB4BCC0-775A-4BDA-8DD5-C8322608CC26}" type="pres">
      <dgm:prSet presAssocID="{003D8BDD-4162-41BB-9A01-D45C1BBFEDF3}" presName="circ1Tx" presStyleLbl="revTx" presStyleIdx="0" presStyleCnt="0">
        <dgm:presLayoutVars>
          <dgm:chMax val="0"/>
          <dgm:chPref val="0"/>
          <dgm:bulletEnabled val="1"/>
        </dgm:presLayoutVars>
      </dgm:prSet>
      <dgm:spPr/>
      <dgm:t>
        <a:bodyPr/>
        <a:lstStyle/>
        <a:p>
          <a:endParaRPr lang="en-US"/>
        </a:p>
      </dgm:t>
    </dgm:pt>
    <dgm:pt modelId="{6491376B-759E-477C-8F4E-62026EEBCD79}" type="pres">
      <dgm:prSet presAssocID="{BEC80C26-5AD3-4EE8-97C8-5B8992B286F7}" presName="circ2" presStyleLbl="vennNode1" presStyleIdx="1" presStyleCnt="4"/>
      <dgm:spPr/>
      <dgm:t>
        <a:bodyPr/>
        <a:lstStyle/>
        <a:p>
          <a:endParaRPr lang="en-US"/>
        </a:p>
      </dgm:t>
    </dgm:pt>
    <dgm:pt modelId="{5E10511B-0F10-458D-9DC2-3BF3D250F432}" type="pres">
      <dgm:prSet presAssocID="{BEC80C26-5AD3-4EE8-97C8-5B8992B286F7}" presName="circ2Tx" presStyleLbl="revTx" presStyleIdx="0" presStyleCnt="0">
        <dgm:presLayoutVars>
          <dgm:chMax val="0"/>
          <dgm:chPref val="0"/>
          <dgm:bulletEnabled val="1"/>
        </dgm:presLayoutVars>
      </dgm:prSet>
      <dgm:spPr/>
      <dgm:t>
        <a:bodyPr/>
        <a:lstStyle/>
        <a:p>
          <a:endParaRPr lang="en-US"/>
        </a:p>
      </dgm:t>
    </dgm:pt>
    <dgm:pt modelId="{8D0B6B54-CEE9-43EB-8935-6FF5A8175795}" type="pres">
      <dgm:prSet presAssocID="{8BB49141-064C-489C-894A-9274D27D1917}" presName="circ3" presStyleLbl="vennNode1" presStyleIdx="2" presStyleCnt="4"/>
      <dgm:spPr/>
      <dgm:t>
        <a:bodyPr/>
        <a:lstStyle/>
        <a:p>
          <a:endParaRPr lang="en-US"/>
        </a:p>
      </dgm:t>
    </dgm:pt>
    <dgm:pt modelId="{0517AC31-A362-46C7-8BE3-2B021E75440B}" type="pres">
      <dgm:prSet presAssocID="{8BB49141-064C-489C-894A-9274D27D1917}" presName="circ3Tx" presStyleLbl="revTx" presStyleIdx="0" presStyleCnt="0">
        <dgm:presLayoutVars>
          <dgm:chMax val="0"/>
          <dgm:chPref val="0"/>
          <dgm:bulletEnabled val="1"/>
        </dgm:presLayoutVars>
      </dgm:prSet>
      <dgm:spPr/>
      <dgm:t>
        <a:bodyPr/>
        <a:lstStyle/>
        <a:p>
          <a:endParaRPr lang="en-US"/>
        </a:p>
      </dgm:t>
    </dgm:pt>
    <dgm:pt modelId="{11B14284-2948-40EB-AA59-0549705DFC6F}" type="pres">
      <dgm:prSet presAssocID="{E38179E4-3BEC-4C34-8CCF-C69283AAB5A5}" presName="circ4" presStyleLbl="vennNode1" presStyleIdx="3" presStyleCnt="4"/>
      <dgm:spPr/>
      <dgm:t>
        <a:bodyPr/>
        <a:lstStyle/>
        <a:p>
          <a:endParaRPr lang="en-US"/>
        </a:p>
      </dgm:t>
    </dgm:pt>
    <dgm:pt modelId="{473EE720-CF98-48AF-9120-5E3651366F2B}" type="pres">
      <dgm:prSet presAssocID="{E38179E4-3BEC-4C34-8CCF-C69283AAB5A5}" presName="circ4Tx" presStyleLbl="revTx" presStyleIdx="0" presStyleCnt="0">
        <dgm:presLayoutVars>
          <dgm:chMax val="0"/>
          <dgm:chPref val="0"/>
          <dgm:bulletEnabled val="1"/>
        </dgm:presLayoutVars>
      </dgm:prSet>
      <dgm:spPr/>
      <dgm:t>
        <a:bodyPr/>
        <a:lstStyle/>
        <a:p>
          <a:endParaRPr lang="en-US"/>
        </a:p>
      </dgm:t>
    </dgm:pt>
  </dgm:ptLst>
  <dgm:cxnLst>
    <dgm:cxn modelId="{6CAF003D-6D68-473C-B38D-CD3721C1C1A6}" srcId="{EE10087B-D3FF-4514-A3ED-26DFDA2A010E}" destId="{003D8BDD-4162-41BB-9A01-D45C1BBFEDF3}" srcOrd="0" destOrd="0" parTransId="{1C0B9785-F334-4DFB-9075-E79068B0DA50}" sibTransId="{3A4EF0C2-61A2-4E69-930B-98709C613A77}"/>
    <dgm:cxn modelId="{98ED7374-0B4D-4C52-A4F9-1ED844C86A8B}" type="presOf" srcId="{003D8BDD-4162-41BB-9A01-D45C1BBFEDF3}" destId="{9CB4BCC0-775A-4BDA-8DD5-C8322608CC26}" srcOrd="1" destOrd="0" presId="urn:microsoft.com/office/officeart/2005/8/layout/venn1"/>
    <dgm:cxn modelId="{A2E438B8-0295-4A5D-9468-26F403A097A3}" srcId="{EE10087B-D3FF-4514-A3ED-26DFDA2A010E}" destId="{8BB49141-064C-489C-894A-9274D27D1917}" srcOrd="2" destOrd="0" parTransId="{F84FE9D2-F920-49D4-8B27-FE298101154E}" sibTransId="{F8F324F0-4DC1-43EC-BAD4-C651020B79EC}"/>
    <dgm:cxn modelId="{48F7CAAF-1102-4746-AB2B-9CCF920AC5F6}" type="presOf" srcId="{EE10087B-D3FF-4514-A3ED-26DFDA2A010E}" destId="{D375C095-02E3-4904-B703-4E9913E97E31}" srcOrd="0" destOrd="0" presId="urn:microsoft.com/office/officeart/2005/8/layout/venn1"/>
    <dgm:cxn modelId="{C61E1475-FE9B-4A4A-B65E-F5441CE90A89}" type="presOf" srcId="{003D8BDD-4162-41BB-9A01-D45C1BBFEDF3}" destId="{AAC908BB-7391-4E8D-9F72-1324BC0548A5}" srcOrd="0" destOrd="0" presId="urn:microsoft.com/office/officeart/2005/8/layout/venn1"/>
    <dgm:cxn modelId="{AED69034-617F-404B-B980-75B990702111}" type="presOf" srcId="{E38179E4-3BEC-4C34-8CCF-C69283AAB5A5}" destId="{473EE720-CF98-48AF-9120-5E3651366F2B}" srcOrd="1" destOrd="0" presId="urn:microsoft.com/office/officeart/2005/8/layout/venn1"/>
    <dgm:cxn modelId="{E3A7467D-9EEF-4E94-8AAA-A8971067BA22}" type="presOf" srcId="{BEC80C26-5AD3-4EE8-97C8-5B8992B286F7}" destId="{6491376B-759E-477C-8F4E-62026EEBCD79}" srcOrd="0" destOrd="0" presId="urn:microsoft.com/office/officeart/2005/8/layout/venn1"/>
    <dgm:cxn modelId="{7F3AA205-6708-4BEB-B7F8-29B425D91AF9}" srcId="{EE10087B-D3FF-4514-A3ED-26DFDA2A010E}" destId="{E38179E4-3BEC-4C34-8CCF-C69283AAB5A5}" srcOrd="3" destOrd="0" parTransId="{3EB361EF-5A28-40EB-B4F5-B0FDFDF19C24}" sibTransId="{4CA5A3F8-219C-427D-8376-1A8FF3DC082B}"/>
    <dgm:cxn modelId="{93010C6F-6538-4B27-BC06-E2D8CE392EF6}" type="presOf" srcId="{8BB49141-064C-489C-894A-9274D27D1917}" destId="{0517AC31-A362-46C7-8BE3-2B021E75440B}" srcOrd="1" destOrd="0" presId="urn:microsoft.com/office/officeart/2005/8/layout/venn1"/>
    <dgm:cxn modelId="{EC383E5A-E6E3-4466-8449-AE048ED92958}" type="presOf" srcId="{8BB49141-064C-489C-894A-9274D27D1917}" destId="{8D0B6B54-CEE9-43EB-8935-6FF5A8175795}" srcOrd="0" destOrd="0" presId="urn:microsoft.com/office/officeart/2005/8/layout/venn1"/>
    <dgm:cxn modelId="{2967A8FA-6772-46BA-9CB0-9899C1AC848A}" type="presOf" srcId="{BEC80C26-5AD3-4EE8-97C8-5B8992B286F7}" destId="{5E10511B-0F10-458D-9DC2-3BF3D250F432}" srcOrd="1" destOrd="0" presId="urn:microsoft.com/office/officeart/2005/8/layout/venn1"/>
    <dgm:cxn modelId="{00F324ED-84BF-4BA5-A683-4A16C7357357}" type="presOf" srcId="{E38179E4-3BEC-4C34-8CCF-C69283AAB5A5}" destId="{11B14284-2948-40EB-AA59-0549705DFC6F}" srcOrd="0" destOrd="0" presId="urn:microsoft.com/office/officeart/2005/8/layout/venn1"/>
    <dgm:cxn modelId="{EB58C9FB-1FF2-4CFF-A3C9-9F8F2EF83581}" srcId="{EE10087B-D3FF-4514-A3ED-26DFDA2A010E}" destId="{BEC80C26-5AD3-4EE8-97C8-5B8992B286F7}" srcOrd="1" destOrd="0" parTransId="{8FA6C113-1ED2-43CB-ADEC-537DF13489D1}" sibTransId="{3A5582EA-167F-4EA7-9E71-60A8FD99607C}"/>
    <dgm:cxn modelId="{69482F38-0126-40F4-928B-F54EAD74A670}" type="presParOf" srcId="{D375C095-02E3-4904-B703-4E9913E97E31}" destId="{AAC908BB-7391-4E8D-9F72-1324BC0548A5}" srcOrd="0" destOrd="0" presId="urn:microsoft.com/office/officeart/2005/8/layout/venn1"/>
    <dgm:cxn modelId="{062D3657-3F97-4557-9AF6-15C5FF04BFDB}" type="presParOf" srcId="{D375C095-02E3-4904-B703-4E9913E97E31}" destId="{9CB4BCC0-775A-4BDA-8DD5-C8322608CC26}" srcOrd="1" destOrd="0" presId="urn:microsoft.com/office/officeart/2005/8/layout/venn1"/>
    <dgm:cxn modelId="{BA7DD97F-A49C-4BD1-87F4-0F3CA5144E98}" type="presParOf" srcId="{D375C095-02E3-4904-B703-4E9913E97E31}" destId="{6491376B-759E-477C-8F4E-62026EEBCD79}" srcOrd="2" destOrd="0" presId="urn:microsoft.com/office/officeart/2005/8/layout/venn1"/>
    <dgm:cxn modelId="{1295CE8B-50E9-4714-93EE-F337F4D9218D}" type="presParOf" srcId="{D375C095-02E3-4904-B703-4E9913E97E31}" destId="{5E10511B-0F10-458D-9DC2-3BF3D250F432}" srcOrd="3" destOrd="0" presId="urn:microsoft.com/office/officeart/2005/8/layout/venn1"/>
    <dgm:cxn modelId="{499B6310-45A2-4655-9E28-00A88F4706BE}" type="presParOf" srcId="{D375C095-02E3-4904-B703-4E9913E97E31}" destId="{8D0B6B54-CEE9-43EB-8935-6FF5A8175795}" srcOrd="4" destOrd="0" presId="urn:microsoft.com/office/officeart/2005/8/layout/venn1"/>
    <dgm:cxn modelId="{0ECB8FAE-00AB-42FD-96E1-4455CE5D481F}" type="presParOf" srcId="{D375C095-02E3-4904-B703-4E9913E97E31}" destId="{0517AC31-A362-46C7-8BE3-2B021E75440B}" srcOrd="5" destOrd="0" presId="urn:microsoft.com/office/officeart/2005/8/layout/venn1"/>
    <dgm:cxn modelId="{7C83DDC6-01A3-485A-9A50-2650D445CD2B}" type="presParOf" srcId="{D375C095-02E3-4904-B703-4E9913E97E31}" destId="{11B14284-2948-40EB-AA59-0549705DFC6F}" srcOrd="6" destOrd="0" presId="urn:microsoft.com/office/officeart/2005/8/layout/venn1"/>
    <dgm:cxn modelId="{B0CBB3A6-74E1-4A51-916A-F9614D8592E1}" type="presParOf" srcId="{D375C095-02E3-4904-B703-4E9913E97E31}" destId="{473EE720-CF98-48AF-9120-5E3651366F2B}"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03ECD519-280E-4D4F-97A8-96DCB9830276}" srcId="{438AE2AE-58F9-4BA1-90A3-B0E4057A365E}" destId="{EB4D9584-327C-4241-8F6F-EA888CA28EA3}" srcOrd="3" destOrd="0" parTransId="{5768032F-473F-4651-A052-46F3FD3086F3}" sibTransId="{E9583262-C841-41B7-BC72-25AC2A47F472}"/>
    <dgm:cxn modelId="{5D1CB2B1-A2C6-4706-9766-D8BFBA98A406}" type="presOf" srcId="{438AE2AE-58F9-4BA1-90A3-B0E4057A365E}" destId="{75D62F4C-4C79-48BD-B661-4DF2B9F3207E}" srcOrd="0" destOrd="0" presId="urn:microsoft.com/office/officeart/2005/8/layout/hProcess9"/>
    <dgm:cxn modelId="{85E28A90-046F-4B28-8066-C3B3CA824627}" srcId="{438AE2AE-58F9-4BA1-90A3-B0E4057A365E}" destId="{D7DB0B9B-8077-4E66-8D5D-83DC782A95D7}" srcOrd="1" destOrd="0" parTransId="{3931CC51-BC03-4924-835B-20DC018C8BBD}" sibTransId="{588CF5F4-4D47-4506-9A4B-4ABAC92478B7}"/>
    <dgm:cxn modelId="{363F05D2-EE95-48E8-ACE6-5C65F4BCB001}" type="presOf" srcId="{EB4D9584-327C-4241-8F6F-EA888CA28EA3}" destId="{3D738DBE-93E1-40CD-9830-2B25C2622D24}" srcOrd="0" destOrd="0" presId="urn:microsoft.com/office/officeart/2005/8/layout/hProcess9"/>
    <dgm:cxn modelId="{4BB7782D-EB21-4432-A464-6C65B9262DE3}" type="presOf" srcId="{656D7E79-4D74-4D73-98A2-C076460B9FC4}" destId="{A1ADD1B4-E9E3-4468-BA0A-9F38AEF1C9D3}" srcOrd="0" destOrd="0" presId="urn:microsoft.com/office/officeart/2005/8/layout/hProcess9"/>
    <dgm:cxn modelId="{24390D98-F071-4AD3-B8AA-A7119FB5FE3A}" type="presOf" srcId="{D7DB0B9B-8077-4E66-8D5D-83DC782A95D7}" destId="{3F04D2BE-6B2A-44B6-A5E0-A66CA0031549}" srcOrd="0" destOrd="0" presId="urn:microsoft.com/office/officeart/2005/8/layout/hProcess9"/>
    <dgm:cxn modelId="{3816AF07-4869-4B63-A27C-1FF271FD4696}" srcId="{438AE2AE-58F9-4BA1-90A3-B0E4057A365E}" destId="{656D7E79-4D74-4D73-98A2-C076460B9FC4}" srcOrd="2" destOrd="0" parTransId="{2F28FE81-8287-4366-8618-B5E5FE0C6004}" sibTransId="{555EEF02-7F37-41DB-95A8-47D8F269D3FD}"/>
    <dgm:cxn modelId="{CF7C7A3B-B481-4A61-910A-A6424814B1A1}" type="presOf" srcId="{AA108BA4-298F-4FD2-81EA-8CF0453B1EF9}" destId="{149D846E-B18C-480A-A37C-716842F00638}"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139AC833-8FFE-4C76-9672-A9D4E8414DCB}" type="presParOf" srcId="{75D62F4C-4C79-48BD-B661-4DF2B9F3207E}" destId="{169641D3-3757-4ABF-8727-155F7C56C1DE}" srcOrd="0" destOrd="0" presId="urn:microsoft.com/office/officeart/2005/8/layout/hProcess9"/>
    <dgm:cxn modelId="{922D4F1F-36CB-4C0A-8E19-37DFBEC53BD3}" type="presParOf" srcId="{75D62F4C-4C79-48BD-B661-4DF2B9F3207E}" destId="{9B3F8CF4-E4AA-4769-94F7-41A39A4C962C}" srcOrd="1" destOrd="0" presId="urn:microsoft.com/office/officeart/2005/8/layout/hProcess9"/>
    <dgm:cxn modelId="{2D5BAA9E-2BB1-425E-B5E9-0EF727608BD4}" type="presParOf" srcId="{9B3F8CF4-E4AA-4769-94F7-41A39A4C962C}" destId="{149D846E-B18C-480A-A37C-716842F00638}" srcOrd="0" destOrd="0" presId="urn:microsoft.com/office/officeart/2005/8/layout/hProcess9"/>
    <dgm:cxn modelId="{EE322594-8F94-4D08-8CDE-043D378E6164}" type="presParOf" srcId="{9B3F8CF4-E4AA-4769-94F7-41A39A4C962C}" destId="{3F18905E-F0FF-4BBC-A735-1924BAA49CF5}" srcOrd="1" destOrd="0" presId="urn:microsoft.com/office/officeart/2005/8/layout/hProcess9"/>
    <dgm:cxn modelId="{3DC78E5E-878B-4CB5-88E9-FFA6473E4FEB}" type="presParOf" srcId="{9B3F8CF4-E4AA-4769-94F7-41A39A4C962C}" destId="{3F04D2BE-6B2A-44B6-A5E0-A66CA0031549}" srcOrd="2" destOrd="0" presId="urn:microsoft.com/office/officeart/2005/8/layout/hProcess9"/>
    <dgm:cxn modelId="{1E8FC7D7-7010-44B7-961A-66CFF2FBB1D3}" type="presParOf" srcId="{9B3F8CF4-E4AA-4769-94F7-41A39A4C962C}" destId="{4CA107A2-0ABC-4D5E-9520-28676ED1C3D1}" srcOrd="3" destOrd="0" presId="urn:microsoft.com/office/officeart/2005/8/layout/hProcess9"/>
    <dgm:cxn modelId="{5C04D8F2-30FB-4F5A-A011-1545C7D76A11}" type="presParOf" srcId="{9B3F8CF4-E4AA-4769-94F7-41A39A4C962C}" destId="{A1ADD1B4-E9E3-4468-BA0A-9F38AEF1C9D3}" srcOrd="4" destOrd="0" presId="urn:microsoft.com/office/officeart/2005/8/layout/hProcess9"/>
    <dgm:cxn modelId="{2C8FF07D-4BB9-4765-82A9-A9BC301FD8FA}" type="presParOf" srcId="{9B3F8CF4-E4AA-4769-94F7-41A39A4C962C}" destId="{8DBADF2A-6B2A-4D1A-A976-A42949D21B8F}" srcOrd="5" destOrd="0" presId="urn:microsoft.com/office/officeart/2005/8/layout/hProcess9"/>
    <dgm:cxn modelId="{79313AD6-6CE6-473E-8F7B-0A93EB680BB8}"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18D0DD81-D109-47FD-9939-BD9B3B791AA0}" type="presOf" srcId="{EB4D9584-327C-4241-8F6F-EA888CA28EA3}" destId="{3D738DBE-93E1-40CD-9830-2B25C2622D24}" srcOrd="0" destOrd="0" presId="urn:microsoft.com/office/officeart/2005/8/layout/hProcess9"/>
    <dgm:cxn modelId="{3FBAE263-AAA4-4243-B1E4-36C99A789600}" type="presOf" srcId="{D7DB0B9B-8077-4E66-8D5D-83DC782A95D7}" destId="{3F04D2BE-6B2A-44B6-A5E0-A66CA0031549}"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85E28A90-046F-4B28-8066-C3B3CA824627}" srcId="{438AE2AE-58F9-4BA1-90A3-B0E4057A365E}" destId="{D7DB0B9B-8077-4E66-8D5D-83DC782A95D7}" srcOrd="1" destOrd="0" parTransId="{3931CC51-BC03-4924-835B-20DC018C8BBD}" sibTransId="{588CF5F4-4D47-4506-9A4B-4ABAC92478B7}"/>
    <dgm:cxn modelId="{F9DB37A6-620C-42DA-A296-52D334A4F671}" type="presOf" srcId="{AA108BA4-298F-4FD2-81EA-8CF0453B1EF9}" destId="{149D846E-B18C-480A-A37C-716842F00638}" srcOrd="0" destOrd="0" presId="urn:microsoft.com/office/officeart/2005/8/layout/hProcess9"/>
    <dgm:cxn modelId="{0E7C62B6-A698-445C-814C-5663C97C57B0}" type="presOf" srcId="{656D7E79-4D74-4D73-98A2-C076460B9FC4}" destId="{A1ADD1B4-E9E3-4468-BA0A-9F38AEF1C9D3}" srcOrd="0" destOrd="0" presId="urn:microsoft.com/office/officeart/2005/8/layout/hProcess9"/>
    <dgm:cxn modelId="{DBC41B4B-81D1-4F24-A743-92F0585F1A26}" type="presOf" srcId="{438AE2AE-58F9-4BA1-90A3-B0E4057A365E}" destId="{75D62F4C-4C79-48BD-B661-4DF2B9F3207E}" srcOrd="0" destOrd="0" presId="urn:microsoft.com/office/officeart/2005/8/layout/hProcess9"/>
    <dgm:cxn modelId="{F07B1D3D-445C-42F9-A28A-1395580D5E26}" type="presParOf" srcId="{75D62F4C-4C79-48BD-B661-4DF2B9F3207E}" destId="{169641D3-3757-4ABF-8727-155F7C56C1DE}" srcOrd="0" destOrd="0" presId="urn:microsoft.com/office/officeart/2005/8/layout/hProcess9"/>
    <dgm:cxn modelId="{CE359DB0-60FA-4F46-A0DD-31694781412E}" type="presParOf" srcId="{75D62F4C-4C79-48BD-B661-4DF2B9F3207E}" destId="{9B3F8CF4-E4AA-4769-94F7-41A39A4C962C}" srcOrd="1" destOrd="0" presId="urn:microsoft.com/office/officeart/2005/8/layout/hProcess9"/>
    <dgm:cxn modelId="{9431FCA2-1A78-456D-BFC6-BE91B486F507}" type="presParOf" srcId="{9B3F8CF4-E4AA-4769-94F7-41A39A4C962C}" destId="{149D846E-B18C-480A-A37C-716842F00638}" srcOrd="0" destOrd="0" presId="urn:microsoft.com/office/officeart/2005/8/layout/hProcess9"/>
    <dgm:cxn modelId="{DAE521A2-C97B-4F18-B656-798D92AFFA7B}" type="presParOf" srcId="{9B3F8CF4-E4AA-4769-94F7-41A39A4C962C}" destId="{3F18905E-F0FF-4BBC-A735-1924BAA49CF5}" srcOrd="1" destOrd="0" presId="urn:microsoft.com/office/officeart/2005/8/layout/hProcess9"/>
    <dgm:cxn modelId="{0EADC8B5-5DCA-4824-A750-19E93FB7480B}" type="presParOf" srcId="{9B3F8CF4-E4AA-4769-94F7-41A39A4C962C}" destId="{3F04D2BE-6B2A-44B6-A5E0-A66CA0031549}" srcOrd="2" destOrd="0" presId="urn:microsoft.com/office/officeart/2005/8/layout/hProcess9"/>
    <dgm:cxn modelId="{6396B110-54DF-4A26-9EEE-82FB5309C591}" type="presParOf" srcId="{9B3F8CF4-E4AA-4769-94F7-41A39A4C962C}" destId="{4CA107A2-0ABC-4D5E-9520-28676ED1C3D1}" srcOrd="3" destOrd="0" presId="urn:microsoft.com/office/officeart/2005/8/layout/hProcess9"/>
    <dgm:cxn modelId="{CA0B9E58-2453-431F-AADF-B2857C64476B}" type="presParOf" srcId="{9B3F8CF4-E4AA-4769-94F7-41A39A4C962C}" destId="{A1ADD1B4-E9E3-4468-BA0A-9F38AEF1C9D3}" srcOrd="4" destOrd="0" presId="urn:microsoft.com/office/officeart/2005/8/layout/hProcess9"/>
    <dgm:cxn modelId="{F90A6306-CBDD-458A-B050-7433F4A7E4FC}" type="presParOf" srcId="{9B3F8CF4-E4AA-4769-94F7-41A39A4C962C}" destId="{8DBADF2A-6B2A-4D1A-A976-A42949D21B8F}" srcOrd="5" destOrd="0" presId="urn:microsoft.com/office/officeart/2005/8/layout/hProcess9"/>
    <dgm:cxn modelId="{61ED2AFF-EA6A-419B-9D7A-58EE1D2DB1AB}"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14E55CC6-42D4-441A-998D-6285F7271EA3}" type="presOf" srcId="{EB4D9584-327C-4241-8F6F-EA888CA28EA3}" destId="{3D738DBE-93E1-40CD-9830-2B25C2622D24}"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F0B1FBD9-8494-4D8A-8B85-3AEDAD996C80}" type="presOf" srcId="{656D7E79-4D74-4D73-98A2-C076460B9FC4}" destId="{A1ADD1B4-E9E3-4468-BA0A-9F38AEF1C9D3}" srcOrd="0" destOrd="0" presId="urn:microsoft.com/office/officeart/2005/8/layout/hProcess9"/>
    <dgm:cxn modelId="{E460F68C-26EB-49F2-A658-0E56A93783F4}" type="presOf" srcId="{438AE2AE-58F9-4BA1-90A3-B0E4057A365E}" destId="{75D62F4C-4C79-48BD-B661-4DF2B9F3207E}" srcOrd="0" destOrd="0" presId="urn:microsoft.com/office/officeart/2005/8/layout/hProcess9"/>
    <dgm:cxn modelId="{071F9DE9-9F6D-4CC1-8EFE-496568A4062F}" type="presOf" srcId="{AA108BA4-298F-4FD2-81EA-8CF0453B1EF9}" destId="{149D846E-B18C-480A-A37C-716842F00638}" srcOrd="0" destOrd="0" presId="urn:microsoft.com/office/officeart/2005/8/layout/hProcess9"/>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85E28A90-046F-4B28-8066-C3B3CA824627}" srcId="{438AE2AE-58F9-4BA1-90A3-B0E4057A365E}" destId="{D7DB0B9B-8077-4E66-8D5D-83DC782A95D7}" srcOrd="1" destOrd="0" parTransId="{3931CC51-BC03-4924-835B-20DC018C8BBD}" sibTransId="{588CF5F4-4D47-4506-9A4B-4ABAC92478B7}"/>
    <dgm:cxn modelId="{69861B12-C915-4239-B1EA-86BA4F11AEC9}" type="presOf" srcId="{D7DB0B9B-8077-4E66-8D5D-83DC782A95D7}" destId="{3F04D2BE-6B2A-44B6-A5E0-A66CA0031549}" srcOrd="0" destOrd="0" presId="urn:microsoft.com/office/officeart/2005/8/layout/hProcess9"/>
    <dgm:cxn modelId="{056E62CA-9DF7-43EF-9FCF-CE455AF89E8E}" type="presParOf" srcId="{75D62F4C-4C79-48BD-B661-4DF2B9F3207E}" destId="{169641D3-3757-4ABF-8727-155F7C56C1DE}" srcOrd="0" destOrd="0" presId="urn:microsoft.com/office/officeart/2005/8/layout/hProcess9"/>
    <dgm:cxn modelId="{D32A60FA-A4C4-4075-990E-CE1643F5F4AD}" type="presParOf" srcId="{75D62F4C-4C79-48BD-B661-4DF2B9F3207E}" destId="{9B3F8CF4-E4AA-4769-94F7-41A39A4C962C}" srcOrd="1" destOrd="0" presId="urn:microsoft.com/office/officeart/2005/8/layout/hProcess9"/>
    <dgm:cxn modelId="{80356BEE-A30F-44D7-B37B-A6D6C2744D30}" type="presParOf" srcId="{9B3F8CF4-E4AA-4769-94F7-41A39A4C962C}" destId="{149D846E-B18C-480A-A37C-716842F00638}" srcOrd="0" destOrd="0" presId="urn:microsoft.com/office/officeart/2005/8/layout/hProcess9"/>
    <dgm:cxn modelId="{34841D40-9EFD-4B7F-9BE5-3B41F3DEAD2C}" type="presParOf" srcId="{9B3F8CF4-E4AA-4769-94F7-41A39A4C962C}" destId="{3F18905E-F0FF-4BBC-A735-1924BAA49CF5}" srcOrd="1" destOrd="0" presId="urn:microsoft.com/office/officeart/2005/8/layout/hProcess9"/>
    <dgm:cxn modelId="{B6EDC3DE-865F-448C-B895-65EE32923FA7}" type="presParOf" srcId="{9B3F8CF4-E4AA-4769-94F7-41A39A4C962C}" destId="{3F04D2BE-6B2A-44B6-A5E0-A66CA0031549}" srcOrd="2" destOrd="0" presId="urn:microsoft.com/office/officeart/2005/8/layout/hProcess9"/>
    <dgm:cxn modelId="{0E4F2F82-7DC8-40B3-990B-FDF8652DBF92}" type="presParOf" srcId="{9B3F8CF4-E4AA-4769-94F7-41A39A4C962C}" destId="{4CA107A2-0ABC-4D5E-9520-28676ED1C3D1}" srcOrd="3" destOrd="0" presId="urn:microsoft.com/office/officeart/2005/8/layout/hProcess9"/>
    <dgm:cxn modelId="{D83C3A66-C627-486A-B0B8-3A09996B35F2}" type="presParOf" srcId="{9B3F8CF4-E4AA-4769-94F7-41A39A4C962C}" destId="{A1ADD1B4-E9E3-4468-BA0A-9F38AEF1C9D3}" srcOrd="4" destOrd="0" presId="urn:microsoft.com/office/officeart/2005/8/layout/hProcess9"/>
    <dgm:cxn modelId="{BD977899-BCCC-4965-AE7C-629DD74BB305}" type="presParOf" srcId="{9B3F8CF4-E4AA-4769-94F7-41A39A4C962C}" destId="{8DBADF2A-6B2A-4D1A-A976-A42949D21B8F}" srcOrd="5" destOrd="0" presId="urn:microsoft.com/office/officeart/2005/8/layout/hProcess9"/>
    <dgm:cxn modelId="{C8B35BCF-7F19-4AA7-BD90-A7BA3D286692}"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solidFill>
        <a:ln>
          <a:solidFill>
            <a:schemeClr val="accent1"/>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13A8557E-4087-4F8D-9D49-79A16561068F}" type="presOf" srcId="{656D7E79-4D74-4D73-98A2-C076460B9FC4}" destId="{A1ADD1B4-E9E3-4468-BA0A-9F38AEF1C9D3}" srcOrd="0" destOrd="0" presId="urn:microsoft.com/office/officeart/2005/8/layout/hProcess9"/>
    <dgm:cxn modelId="{03ECD519-280E-4D4F-97A8-96DCB9830276}" srcId="{438AE2AE-58F9-4BA1-90A3-B0E4057A365E}" destId="{EB4D9584-327C-4241-8F6F-EA888CA28EA3}" srcOrd="3" destOrd="0" parTransId="{5768032F-473F-4651-A052-46F3FD3086F3}" sibTransId="{E9583262-C841-41B7-BC72-25AC2A47F472}"/>
    <dgm:cxn modelId="{841E480A-CA2E-496F-BBB8-54ACBDBFCD48}" type="presOf" srcId="{D7DB0B9B-8077-4E66-8D5D-83DC782A95D7}" destId="{3F04D2BE-6B2A-44B6-A5E0-A66CA0031549}" srcOrd="0" destOrd="0" presId="urn:microsoft.com/office/officeart/2005/8/layout/hProcess9"/>
    <dgm:cxn modelId="{BCB4B729-CA69-4A66-948A-FB905DC8FBE7}" type="presOf" srcId="{EB4D9584-327C-4241-8F6F-EA888CA28EA3}" destId="{3D738DBE-93E1-40CD-9830-2B25C2622D24}" srcOrd="0" destOrd="0" presId="urn:microsoft.com/office/officeart/2005/8/layout/hProcess9"/>
    <dgm:cxn modelId="{F49C83DF-3CBF-403D-B419-CFF383870EF8}" type="presOf" srcId="{AA108BA4-298F-4FD2-81EA-8CF0453B1EF9}" destId="{149D846E-B18C-480A-A37C-716842F00638}" srcOrd="0" destOrd="0" presId="urn:microsoft.com/office/officeart/2005/8/layout/hProcess9"/>
    <dgm:cxn modelId="{85E28A90-046F-4B28-8066-C3B3CA824627}" srcId="{438AE2AE-58F9-4BA1-90A3-B0E4057A365E}" destId="{D7DB0B9B-8077-4E66-8D5D-83DC782A95D7}" srcOrd="1" destOrd="0" parTransId="{3931CC51-BC03-4924-835B-20DC018C8BBD}" sibTransId="{588CF5F4-4D47-4506-9A4B-4ABAC92478B7}"/>
    <dgm:cxn modelId="{3816AF07-4869-4B63-A27C-1FF271FD4696}" srcId="{438AE2AE-58F9-4BA1-90A3-B0E4057A365E}" destId="{656D7E79-4D74-4D73-98A2-C076460B9FC4}" srcOrd="2" destOrd="0" parTransId="{2F28FE81-8287-4366-8618-B5E5FE0C6004}" sibTransId="{555EEF02-7F37-41DB-95A8-47D8F269D3FD}"/>
    <dgm:cxn modelId="{29F95330-2291-43C8-BA82-7F273D71F5AB}" type="presOf" srcId="{438AE2AE-58F9-4BA1-90A3-B0E4057A365E}" destId="{75D62F4C-4C79-48BD-B661-4DF2B9F3207E}"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18D46836-ECAB-4E8D-9C52-FB436189E76C}" type="presParOf" srcId="{75D62F4C-4C79-48BD-B661-4DF2B9F3207E}" destId="{169641D3-3757-4ABF-8727-155F7C56C1DE}" srcOrd="0" destOrd="0" presId="urn:microsoft.com/office/officeart/2005/8/layout/hProcess9"/>
    <dgm:cxn modelId="{3BDB5D5D-6D8B-4481-9C53-D8A9BF16D0D3}" type="presParOf" srcId="{75D62F4C-4C79-48BD-B661-4DF2B9F3207E}" destId="{9B3F8CF4-E4AA-4769-94F7-41A39A4C962C}" srcOrd="1" destOrd="0" presId="urn:microsoft.com/office/officeart/2005/8/layout/hProcess9"/>
    <dgm:cxn modelId="{2FDC12B1-F313-48B5-BFA4-37F55AA7115A}" type="presParOf" srcId="{9B3F8CF4-E4AA-4769-94F7-41A39A4C962C}" destId="{149D846E-B18C-480A-A37C-716842F00638}" srcOrd="0" destOrd="0" presId="urn:microsoft.com/office/officeart/2005/8/layout/hProcess9"/>
    <dgm:cxn modelId="{0B3D19EF-511F-4038-BB62-8856D3E5F84F}" type="presParOf" srcId="{9B3F8CF4-E4AA-4769-94F7-41A39A4C962C}" destId="{3F18905E-F0FF-4BBC-A735-1924BAA49CF5}" srcOrd="1" destOrd="0" presId="urn:microsoft.com/office/officeart/2005/8/layout/hProcess9"/>
    <dgm:cxn modelId="{78FF30D5-900B-4435-9880-3BC032E35B7B}" type="presParOf" srcId="{9B3F8CF4-E4AA-4769-94F7-41A39A4C962C}" destId="{3F04D2BE-6B2A-44B6-A5E0-A66CA0031549}" srcOrd="2" destOrd="0" presId="urn:microsoft.com/office/officeart/2005/8/layout/hProcess9"/>
    <dgm:cxn modelId="{854EAC9A-0493-49D3-B011-467956DC395F}" type="presParOf" srcId="{9B3F8CF4-E4AA-4769-94F7-41A39A4C962C}" destId="{4CA107A2-0ABC-4D5E-9520-28676ED1C3D1}" srcOrd="3" destOrd="0" presId="urn:microsoft.com/office/officeart/2005/8/layout/hProcess9"/>
    <dgm:cxn modelId="{0AEE5B3F-2517-42CA-B537-3B766B2A333A}" type="presParOf" srcId="{9B3F8CF4-E4AA-4769-94F7-41A39A4C962C}" destId="{A1ADD1B4-E9E3-4468-BA0A-9F38AEF1C9D3}" srcOrd="4" destOrd="0" presId="urn:microsoft.com/office/officeart/2005/8/layout/hProcess9"/>
    <dgm:cxn modelId="{0CBB87DD-F461-4257-A66D-FDE37CE30915}" type="presParOf" srcId="{9B3F8CF4-E4AA-4769-94F7-41A39A4C962C}" destId="{8DBADF2A-6B2A-4D1A-A976-A42949D21B8F}" srcOrd="5" destOrd="0" presId="urn:microsoft.com/office/officeart/2005/8/layout/hProcess9"/>
    <dgm:cxn modelId="{8C3BECE7-8B01-47DA-903A-0DD311B2B0B6}"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solidFill>
        <a:ln>
          <a:solidFill>
            <a:schemeClr val="accent1"/>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a:solidFill>
          <a:schemeClr val="accent1"/>
        </a:solidFill>
        <a:ln>
          <a:solidFill>
            <a:schemeClr val="accent1"/>
          </a:solidFill>
        </a:ln>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A83309AA-5E17-4E47-A77B-9125A31B4283}" type="presOf" srcId="{AA108BA4-298F-4FD2-81EA-8CF0453B1EF9}" destId="{149D846E-B18C-480A-A37C-716842F00638}" srcOrd="0" destOrd="0" presId="urn:microsoft.com/office/officeart/2005/8/layout/hProcess9"/>
    <dgm:cxn modelId="{2F1D8019-D961-47E5-86BE-BA103E332EC4}" type="presOf" srcId="{438AE2AE-58F9-4BA1-90A3-B0E4057A365E}" destId="{75D62F4C-4C79-48BD-B661-4DF2B9F3207E}" srcOrd="0" destOrd="0" presId="urn:microsoft.com/office/officeart/2005/8/layout/hProcess9"/>
    <dgm:cxn modelId="{89674740-2EEE-489A-9250-D626C4F6C8B3}" type="presOf" srcId="{EB4D9584-327C-4241-8F6F-EA888CA28EA3}" destId="{3D738DBE-93E1-40CD-9830-2B25C2622D24}"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85E28A90-046F-4B28-8066-C3B3CA824627}" srcId="{438AE2AE-58F9-4BA1-90A3-B0E4057A365E}" destId="{D7DB0B9B-8077-4E66-8D5D-83DC782A95D7}" srcOrd="1" destOrd="0" parTransId="{3931CC51-BC03-4924-835B-20DC018C8BBD}" sibTransId="{588CF5F4-4D47-4506-9A4B-4ABAC92478B7}"/>
    <dgm:cxn modelId="{795E5881-A40B-47A9-B8ED-9C15EA4E6476}" type="presOf" srcId="{D7DB0B9B-8077-4E66-8D5D-83DC782A95D7}" destId="{3F04D2BE-6B2A-44B6-A5E0-A66CA0031549}" srcOrd="0" destOrd="0" presId="urn:microsoft.com/office/officeart/2005/8/layout/hProcess9"/>
    <dgm:cxn modelId="{0263F3E7-0951-4292-9914-1E7F8A3040E5}" type="presOf" srcId="{656D7E79-4D74-4D73-98A2-C076460B9FC4}" destId="{A1ADD1B4-E9E3-4468-BA0A-9F38AEF1C9D3}" srcOrd="0" destOrd="0" presId="urn:microsoft.com/office/officeart/2005/8/layout/hProcess9"/>
    <dgm:cxn modelId="{4646E349-C8C2-49DF-8317-88F75C97AFD2}" type="presParOf" srcId="{75D62F4C-4C79-48BD-B661-4DF2B9F3207E}" destId="{169641D3-3757-4ABF-8727-155F7C56C1DE}" srcOrd="0" destOrd="0" presId="urn:microsoft.com/office/officeart/2005/8/layout/hProcess9"/>
    <dgm:cxn modelId="{89E91E9A-A056-41F1-8CB6-EAD296FB22CB}" type="presParOf" srcId="{75D62F4C-4C79-48BD-B661-4DF2B9F3207E}" destId="{9B3F8CF4-E4AA-4769-94F7-41A39A4C962C}" srcOrd="1" destOrd="0" presId="urn:microsoft.com/office/officeart/2005/8/layout/hProcess9"/>
    <dgm:cxn modelId="{6DD71A8F-6D98-4AB6-8157-BA40F53B3080}" type="presParOf" srcId="{9B3F8CF4-E4AA-4769-94F7-41A39A4C962C}" destId="{149D846E-B18C-480A-A37C-716842F00638}" srcOrd="0" destOrd="0" presId="urn:microsoft.com/office/officeart/2005/8/layout/hProcess9"/>
    <dgm:cxn modelId="{0CC73088-FDA2-4132-A965-D95C4C29AC6B}" type="presParOf" srcId="{9B3F8CF4-E4AA-4769-94F7-41A39A4C962C}" destId="{3F18905E-F0FF-4BBC-A735-1924BAA49CF5}" srcOrd="1" destOrd="0" presId="urn:microsoft.com/office/officeart/2005/8/layout/hProcess9"/>
    <dgm:cxn modelId="{86F63120-AAFC-4953-B245-78BE2CBB3153}" type="presParOf" srcId="{9B3F8CF4-E4AA-4769-94F7-41A39A4C962C}" destId="{3F04D2BE-6B2A-44B6-A5E0-A66CA0031549}" srcOrd="2" destOrd="0" presId="urn:microsoft.com/office/officeart/2005/8/layout/hProcess9"/>
    <dgm:cxn modelId="{F57093CF-7EAB-4130-96EB-20EEEDC0FFC8}" type="presParOf" srcId="{9B3F8CF4-E4AA-4769-94F7-41A39A4C962C}" destId="{4CA107A2-0ABC-4D5E-9520-28676ED1C3D1}" srcOrd="3" destOrd="0" presId="urn:microsoft.com/office/officeart/2005/8/layout/hProcess9"/>
    <dgm:cxn modelId="{E663EA5E-5715-4357-80C5-8D04314B0A91}" type="presParOf" srcId="{9B3F8CF4-E4AA-4769-94F7-41A39A4C962C}" destId="{A1ADD1B4-E9E3-4468-BA0A-9F38AEF1C9D3}" srcOrd="4" destOrd="0" presId="urn:microsoft.com/office/officeart/2005/8/layout/hProcess9"/>
    <dgm:cxn modelId="{3C337CAD-2007-4F94-86B6-4C340E655D7C}" type="presParOf" srcId="{9B3F8CF4-E4AA-4769-94F7-41A39A4C962C}" destId="{8DBADF2A-6B2A-4D1A-A976-A42949D21B8F}" srcOrd="5" destOrd="0" presId="urn:microsoft.com/office/officeart/2005/8/layout/hProcess9"/>
    <dgm:cxn modelId="{56E165F1-4A4C-4F65-857C-F13B8390A080}"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solidFill>
        <a:ln>
          <a:solidFill>
            <a:schemeClr val="accent1"/>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a:ln>
          <a:solidFill>
            <a:schemeClr val="accent1"/>
          </a:solidFill>
        </a:ln>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a:solidFill>
          <a:schemeClr val="accent1"/>
        </a:solidFill>
        <a:ln>
          <a:solidFill>
            <a:schemeClr val="accent1"/>
          </a:solidFill>
        </a:ln>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C0BFF3CB-AFF5-402B-A28C-3629E4A5C9E9}" type="presOf" srcId="{656D7E79-4D74-4D73-98A2-C076460B9FC4}" destId="{A1ADD1B4-E9E3-4468-BA0A-9F38AEF1C9D3}" srcOrd="0" destOrd="0" presId="urn:microsoft.com/office/officeart/2005/8/layout/hProcess9"/>
    <dgm:cxn modelId="{56C18EAF-DA3A-4C78-AED0-7CB4D629D8DC}" type="presOf" srcId="{AA108BA4-298F-4FD2-81EA-8CF0453B1EF9}" destId="{149D846E-B18C-480A-A37C-716842F00638}" srcOrd="0" destOrd="0" presId="urn:microsoft.com/office/officeart/2005/8/layout/hProcess9"/>
    <dgm:cxn modelId="{ED8EE63C-744B-4F3C-A12D-729930BEB8D9}" srcId="{438AE2AE-58F9-4BA1-90A3-B0E4057A365E}" destId="{AA108BA4-298F-4FD2-81EA-8CF0453B1EF9}" srcOrd="0" destOrd="0" parTransId="{B41C8580-91D1-44A1-BD74-AFE7CA8AAFD8}" sibTransId="{6FF305C9-938F-431C-873C-745A2059AA4B}"/>
    <dgm:cxn modelId="{BCCBE10E-0C66-464D-B71E-629B006309B5}" type="presOf" srcId="{438AE2AE-58F9-4BA1-90A3-B0E4057A365E}" destId="{75D62F4C-4C79-48BD-B661-4DF2B9F3207E}" srcOrd="0" destOrd="0" presId="urn:microsoft.com/office/officeart/2005/8/layout/hProcess9"/>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EDD34850-0DB2-420E-BAA5-950CFA6907D1}" type="presOf" srcId="{D7DB0B9B-8077-4E66-8D5D-83DC782A95D7}" destId="{3F04D2BE-6B2A-44B6-A5E0-A66CA0031549}" srcOrd="0" destOrd="0" presId="urn:microsoft.com/office/officeart/2005/8/layout/hProcess9"/>
    <dgm:cxn modelId="{85E28A90-046F-4B28-8066-C3B3CA824627}" srcId="{438AE2AE-58F9-4BA1-90A3-B0E4057A365E}" destId="{D7DB0B9B-8077-4E66-8D5D-83DC782A95D7}" srcOrd="1" destOrd="0" parTransId="{3931CC51-BC03-4924-835B-20DC018C8BBD}" sibTransId="{588CF5F4-4D47-4506-9A4B-4ABAC92478B7}"/>
    <dgm:cxn modelId="{04395EAF-3CCE-49EC-867C-9C8201902300}" type="presOf" srcId="{EB4D9584-327C-4241-8F6F-EA888CA28EA3}" destId="{3D738DBE-93E1-40CD-9830-2B25C2622D24}" srcOrd="0" destOrd="0" presId="urn:microsoft.com/office/officeart/2005/8/layout/hProcess9"/>
    <dgm:cxn modelId="{490D5EFF-D6D2-4FD4-BF12-A34E39132AB7}" type="presParOf" srcId="{75D62F4C-4C79-48BD-B661-4DF2B9F3207E}" destId="{169641D3-3757-4ABF-8727-155F7C56C1DE}" srcOrd="0" destOrd="0" presId="urn:microsoft.com/office/officeart/2005/8/layout/hProcess9"/>
    <dgm:cxn modelId="{0E2AC5B8-CC78-460C-B927-355D72FA077E}" type="presParOf" srcId="{75D62F4C-4C79-48BD-B661-4DF2B9F3207E}" destId="{9B3F8CF4-E4AA-4769-94F7-41A39A4C962C}" srcOrd="1" destOrd="0" presId="urn:microsoft.com/office/officeart/2005/8/layout/hProcess9"/>
    <dgm:cxn modelId="{C516BF94-07DB-49D6-94BD-0DC94F037F49}" type="presParOf" srcId="{9B3F8CF4-E4AA-4769-94F7-41A39A4C962C}" destId="{149D846E-B18C-480A-A37C-716842F00638}" srcOrd="0" destOrd="0" presId="urn:microsoft.com/office/officeart/2005/8/layout/hProcess9"/>
    <dgm:cxn modelId="{20684EF9-3198-4677-9C9E-88975085C7B1}" type="presParOf" srcId="{9B3F8CF4-E4AA-4769-94F7-41A39A4C962C}" destId="{3F18905E-F0FF-4BBC-A735-1924BAA49CF5}" srcOrd="1" destOrd="0" presId="urn:microsoft.com/office/officeart/2005/8/layout/hProcess9"/>
    <dgm:cxn modelId="{C83A478D-47B4-4A02-8919-B84F361165F5}" type="presParOf" srcId="{9B3F8CF4-E4AA-4769-94F7-41A39A4C962C}" destId="{3F04D2BE-6B2A-44B6-A5E0-A66CA0031549}" srcOrd="2" destOrd="0" presId="urn:microsoft.com/office/officeart/2005/8/layout/hProcess9"/>
    <dgm:cxn modelId="{F78A09DF-95F5-4B67-B2D4-9FBB1C9209CB}" type="presParOf" srcId="{9B3F8CF4-E4AA-4769-94F7-41A39A4C962C}" destId="{4CA107A2-0ABC-4D5E-9520-28676ED1C3D1}" srcOrd="3" destOrd="0" presId="urn:microsoft.com/office/officeart/2005/8/layout/hProcess9"/>
    <dgm:cxn modelId="{F2EE5784-7635-417A-9CA4-D51482FDD9D1}" type="presParOf" srcId="{9B3F8CF4-E4AA-4769-94F7-41A39A4C962C}" destId="{A1ADD1B4-E9E3-4468-BA0A-9F38AEF1C9D3}" srcOrd="4" destOrd="0" presId="urn:microsoft.com/office/officeart/2005/8/layout/hProcess9"/>
    <dgm:cxn modelId="{C57F907A-2E80-4B0A-9EBA-4627562C2325}" type="presParOf" srcId="{9B3F8CF4-E4AA-4769-94F7-41A39A4C962C}" destId="{8DBADF2A-6B2A-4D1A-A976-A42949D21B8F}" srcOrd="5" destOrd="0" presId="urn:microsoft.com/office/officeart/2005/8/layout/hProcess9"/>
    <dgm:cxn modelId="{80689B27-231F-4C76-AB96-F215366FB224}"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38AE2AE-58F9-4BA1-90A3-B0E4057A365E}" type="doc">
      <dgm:prSet loTypeId="urn:microsoft.com/office/officeart/2005/8/layout/hProcess9" loCatId="process" qsTypeId="urn:microsoft.com/office/officeart/2005/8/quickstyle/3d5" qsCatId="3D" csTypeId="urn:microsoft.com/office/officeart/2005/8/colors/accent1_2" csCatId="accent1" phldr="1"/>
      <dgm:spPr/>
    </dgm:pt>
    <dgm:pt modelId="{AA108BA4-298F-4FD2-81EA-8CF0453B1EF9}">
      <dgm:prSet phldrT="[Text]"/>
      <dgm:spPr>
        <a:solidFill>
          <a:schemeClr val="accent1">
            <a:lumMod val="40000"/>
            <a:lumOff val="60000"/>
          </a:schemeClr>
        </a:solidFill>
        <a:ln>
          <a:solidFill>
            <a:schemeClr val="accent1">
              <a:lumMod val="75000"/>
            </a:schemeClr>
          </a:solidFill>
        </a:ln>
      </dgm:spPr>
      <dgm:t>
        <a:bodyPr/>
        <a:lstStyle/>
        <a:p>
          <a:r>
            <a:rPr lang="en-US" dirty="0" smtClean="0">
              <a:solidFill>
                <a:schemeClr val="bg1"/>
              </a:solidFill>
            </a:rPr>
            <a:t>1. Define and classify </a:t>
          </a:r>
          <a:r>
            <a:rPr lang="en-US" b="0" dirty="0" smtClean="0">
              <a:solidFill>
                <a:schemeClr val="bg1"/>
              </a:solidFill>
            </a:rPr>
            <a:t>your</a:t>
          </a:r>
          <a:r>
            <a:rPr lang="en-US" b="1" dirty="0" smtClean="0">
              <a:solidFill>
                <a:schemeClr val="bg1"/>
              </a:solidFill>
            </a:rPr>
            <a:t> requirements</a:t>
          </a:r>
          <a:endParaRPr lang="en-US" b="1" dirty="0">
            <a:solidFill>
              <a:schemeClr val="bg1"/>
            </a:solidFill>
          </a:endParaRPr>
        </a:p>
      </dgm:t>
    </dgm:pt>
    <dgm:pt modelId="{B41C8580-91D1-44A1-BD74-AFE7CA8AAFD8}" type="parTrans" cxnId="{ED8EE63C-744B-4F3C-A12D-729930BEB8D9}">
      <dgm:prSet/>
      <dgm:spPr/>
      <dgm:t>
        <a:bodyPr/>
        <a:lstStyle/>
        <a:p>
          <a:endParaRPr lang="en-US">
            <a:solidFill>
              <a:schemeClr val="bg1"/>
            </a:solidFill>
          </a:endParaRPr>
        </a:p>
      </dgm:t>
    </dgm:pt>
    <dgm:pt modelId="{6FF305C9-938F-431C-873C-745A2059AA4B}" type="sibTrans" cxnId="{ED8EE63C-744B-4F3C-A12D-729930BEB8D9}">
      <dgm:prSet/>
      <dgm:spPr/>
      <dgm:t>
        <a:bodyPr/>
        <a:lstStyle/>
        <a:p>
          <a:endParaRPr lang="en-US">
            <a:solidFill>
              <a:schemeClr val="bg1"/>
            </a:solidFill>
          </a:endParaRPr>
        </a:p>
      </dgm:t>
    </dgm:pt>
    <dgm:pt modelId="{656D7E79-4D74-4D73-98A2-C076460B9FC4}">
      <dgm:prSet phldrT="[Text]"/>
      <dgm:spPr>
        <a:solidFill>
          <a:schemeClr val="accent1"/>
        </a:solidFill>
      </dgm:spPr>
      <dgm:t>
        <a:bodyPr/>
        <a:lstStyle/>
        <a:p>
          <a:r>
            <a:rPr lang="en-US" dirty="0" smtClean="0">
              <a:solidFill>
                <a:schemeClr val="bg1"/>
              </a:solidFill>
            </a:rPr>
            <a:t>3. Refine for </a:t>
          </a:r>
          <a:r>
            <a:rPr lang="en-US" b="1" dirty="0" smtClean="0">
              <a:solidFill>
                <a:schemeClr val="bg1"/>
              </a:solidFill>
            </a:rPr>
            <a:t>business requirements</a:t>
          </a:r>
          <a:endParaRPr lang="en-US" b="1" dirty="0">
            <a:solidFill>
              <a:schemeClr val="bg1"/>
            </a:solidFill>
          </a:endParaRPr>
        </a:p>
      </dgm:t>
    </dgm:pt>
    <dgm:pt modelId="{2F28FE81-8287-4366-8618-B5E5FE0C6004}" type="parTrans" cxnId="{3816AF07-4869-4B63-A27C-1FF271FD4696}">
      <dgm:prSet/>
      <dgm:spPr/>
      <dgm:t>
        <a:bodyPr/>
        <a:lstStyle/>
        <a:p>
          <a:endParaRPr lang="en-US">
            <a:solidFill>
              <a:schemeClr val="bg1"/>
            </a:solidFill>
          </a:endParaRPr>
        </a:p>
      </dgm:t>
    </dgm:pt>
    <dgm:pt modelId="{555EEF02-7F37-41DB-95A8-47D8F269D3FD}" type="sibTrans" cxnId="{3816AF07-4869-4B63-A27C-1FF271FD4696}">
      <dgm:prSet/>
      <dgm:spPr/>
      <dgm:t>
        <a:bodyPr/>
        <a:lstStyle/>
        <a:p>
          <a:endParaRPr lang="en-US">
            <a:solidFill>
              <a:schemeClr val="bg1"/>
            </a:solidFill>
          </a:endParaRPr>
        </a:p>
      </dgm:t>
    </dgm:pt>
    <dgm:pt modelId="{D7DB0B9B-8077-4E66-8D5D-83DC782A95D7}">
      <dgm:prSet phldrT="[Text]"/>
      <dgm:spPr/>
      <dgm:t>
        <a:bodyPr/>
        <a:lstStyle/>
        <a:p>
          <a:r>
            <a:rPr lang="en-US" dirty="0" smtClean="0">
              <a:solidFill>
                <a:schemeClr val="bg1"/>
              </a:solidFill>
            </a:rPr>
            <a:t>2. </a:t>
          </a:r>
          <a:r>
            <a:rPr lang="en-US" dirty="0" smtClean="0">
              <a:solidFill>
                <a:srgbClr val="000000"/>
              </a:solidFill>
            </a:rPr>
            <a:t>Design for </a:t>
          </a:r>
          <a:r>
            <a:rPr lang="en-US" b="1" dirty="0" smtClean="0">
              <a:solidFill>
                <a:srgbClr val="000000"/>
              </a:solidFill>
            </a:rPr>
            <a:t>management</a:t>
          </a:r>
          <a:r>
            <a:rPr lang="en-US" dirty="0" smtClean="0">
              <a:solidFill>
                <a:srgbClr val="000000"/>
              </a:solidFill>
            </a:rPr>
            <a:t> </a:t>
          </a:r>
          <a:r>
            <a:rPr lang="en-US" b="1" dirty="0" smtClean="0">
              <a:solidFill>
                <a:srgbClr val="000000"/>
              </a:solidFill>
            </a:rPr>
            <a:t>requirements</a:t>
          </a:r>
          <a:endParaRPr lang="en-US" b="1" dirty="0">
            <a:solidFill>
              <a:srgbClr val="000000"/>
            </a:solidFill>
          </a:endParaRPr>
        </a:p>
      </dgm:t>
    </dgm:pt>
    <dgm:pt modelId="{3931CC51-BC03-4924-835B-20DC018C8BBD}" type="parTrans" cxnId="{85E28A90-046F-4B28-8066-C3B3CA824627}">
      <dgm:prSet/>
      <dgm:spPr/>
      <dgm:t>
        <a:bodyPr/>
        <a:lstStyle/>
        <a:p>
          <a:endParaRPr lang="en-US"/>
        </a:p>
      </dgm:t>
    </dgm:pt>
    <dgm:pt modelId="{588CF5F4-4D47-4506-9A4B-4ABAC92478B7}" type="sibTrans" cxnId="{85E28A90-046F-4B28-8066-C3B3CA824627}">
      <dgm:prSet/>
      <dgm:spPr/>
      <dgm:t>
        <a:bodyPr/>
        <a:lstStyle/>
        <a:p>
          <a:endParaRPr lang="en-US"/>
        </a:p>
      </dgm:t>
    </dgm:pt>
    <dgm:pt modelId="{EB4D9584-327C-4241-8F6F-EA888CA28EA3}">
      <dgm:prSet phldrT="[Text]"/>
      <dgm:spPr>
        <a:solidFill>
          <a:schemeClr val="accent1"/>
        </a:solidFill>
      </dgm:spPr>
      <dgm:t>
        <a:bodyPr/>
        <a:lstStyle/>
        <a:p>
          <a:r>
            <a:rPr lang="en-US" dirty="0" smtClean="0">
              <a:solidFill>
                <a:schemeClr val="bg1"/>
              </a:solidFill>
            </a:rPr>
            <a:t>4. Overlay </a:t>
          </a:r>
          <a:r>
            <a:rPr lang="en-US" b="1" dirty="0" smtClean="0">
              <a:solidFill>
                <a:schemeClr val="bg1"/>
              </a:solidFill>
            </a:rPr>
            <a:t>information architecture and manageability</a:t>
          </a:r>
          <a:endParaRPr lang="en-US" dirty="0">
            <a:solidFill>
              <a:schemeClr val="bg1"/>
            </a:solidFill>
          </a:endParaRPr>
        </a:p>
      </dgm:t>
    </dgm:pt>
    <dgm:pt modelId="{5768032F-473F-4651-A052-46F3FD3086F3}" type="parTrans" cxnId="{03ECD519-280E-4D4F-97A8-96DCB9830276}">
      <dgm:prSet/>
      <dgm:spPr/>
      <dgm:t>
        <a:bodyPr/>
        <a:lstStyle/>
        <a:p>
          <a:endParaRPr lang="en-US"/>
        </a:p>
      </dgm:t>
    </dgm:pt>
    <dgm:pt modelId="{E9583262-C841-41B7-BC72-25AC2A47F472}" type="sibTrans" cxnId="{03ECD519-280E-4D4F-97A8-96DCB9830276}">
      <dgm:prSet/>
      <dgm:spPr/>
      <dgm:t>
        <a:bodyPr/>
        <a:lstStyle/>
        <a:p>
          <a:endParaRPr lang="en-US"/>
        </a:p>
      </dgm:t>
    </dgm:pt>
    <dgm:pt modelId="{75D62F4C-4C79-48BD-B661-4DF2B9F3207E}" type="pres">
      <dgm:prSet presAssocID="{438AE2AE-58F9-4BA1-90A3-B0E4057A365E}" presName="CompostProcess" presStyleCnt="0">
        <dgm:presLayoutVars>
          <dgm:dir/>
          <dgm:resizeHandles val="exact"/>
        </dgm:presLayoutVars>
      </dgm:prSet>
      <dgm:spPr/>
    </dgm:pt>
    <dgm:pt modelId="{169641D3-3757-4ABF-8727-155F7C56C1DE}" type="pres">
      <dgm:prSet presAssocID="{438AE2AE-58F9-4BA1-90A3-B0E4057A365E}" presName="arrow" presStyleLbl="bgShp" presStyleIdx="0" presStyleCnt="1"/>
      <dgm:spPr/>
    </dgm:pt>
    <dgm:pt modelId="{9B3F8CF4-E4AA-4769-94F7-41A39A4C962C}" type="pres">
      <dgm:prSet presAssocID="{438AE2AE-58F9-4BA1-90A3-B0E4057A365E}" presName="linearProcess" presStyleCnt="0"/>
      <dgm:spPr/>
    </dgm:pt>
    <dgm:pt modelId="{149D846E-B18C-480A-A37C-716842F00638}" type="pres">
      <dgm:prSet presAssocID="{AA108BA4-298F-4FD2-81EA-8CF0453B1EF9}" presName="textNode" presStyleLbl="node1" presStyleIdx="0" presStyleCnt="4">
        <dgm:presLayoutVars>
          <dgm:bulletEnabled val="1"/>
        </dgm:presLayoutVars>
      </dgm:prSet>
      <dgm:spPr/>
      <dgm:t>
        <a:bodyPr/>
        <a:lstStyle/>
        <a:p>
          <a:endParaRPr lang="en-US"/>
        </a:p>
      </dgm:t>
    </dgm:pt>
    <dgm:pt modelId="{3F18905E-F0FF-4BBC-A735-1924BAA49CF5}" type="pres">
      <dgm:prSet presAssocID="{6FF305C9-938F-431C-873C-745A2059AA4B}" presName="sibTrans" presStyleCnt="0"/>
      <dgm:spPr/>
    </dgm:pt>
    <dgm:pt modelId="{3F04D2BE-6B2A-44B6-A5E0-A66CA0031549}" type="pres">
      <dgm:prSet presAssocID="{D7DB0B9B-8077-4E66-8D5D-83DC782A95D7}" presName="textNode" presStyleLbl="node1" presStyleIdx="1" presStyleCnt="4">
        <dgm:presLayoutVars>
          <dgm:bulletEnabled val="1"/>
        </dgm:presLayoutVars>
      </dgm:prSet>
      <dgm:spPr/>
      <dgm:t>
        <a:bodyPr/>
        <a:lstStyle/>
        <a:p>
          <a:endParaRPr lang="en-US"/>
        </a:p>
      </dgm:t>
    </dgm:pt>
    <dgm:pt modelId="{4CA107A2-0ABC-4D5E-9520-28676ED1C3D1}" type="pres">
      <dgm:prSet presAssocID="{588CF5F4-4D47-4506-9A4B-4ABAC92478B7}" presName="sibTrans" presStyleCnt="0"/>
      <dgm:spPr/>
    </dgm:pt>
    <dgm:pt modelId="{A1ADD1B4-E9E3-4468-BA0A-9F38AEF1C9D3}" type="pres">
      <dgm:prSet presAssocID="{656D7E79-4D74-4D73-98A2-C076460B9FC4}" presName="textNode" presStyleLbl="node1" presStyleIdx="2" presStyleCnt="4">
        <dgm:presLayoutVars>
          <dgm:bulletEnabled val="1"/>
        </dgm:presLayoutVars>
      </dgm:prSet>
      <dgm:spPr/>
      <dgm:t>
        <a:bodyPr/>
        <a:lstStyle/>
        <a:p>
          <a:endParaRPr lang="en-US"/>
        </a:p>
      </dgm:t>
    </dgm:pt>
    <dgm:pt modelId="{8DBADF2A-6B2A-4D1A-A976-A42949D21B8F}" type="pres">
      <dgm:prSet presAssocID="{555EEF02-7F37-41DB-95A8-47D8F269D3FD}" presName="sibTrans" presStyleCnt="0"/>
      <dgm:spPr/>
    </dgm:pt>
    <dgm:pt modelId="{3D738DBE-93E1-40CD-9830-2B25C2622D24}" type="pres">
      <dgm:prSet presAssocID="{EB4D9584-327C-4241-8F6F-EA888CA28EA3}" presName="textNode" presStyleLbl="node1" presStyleIdx="3" presStyleCnt="4">
        <dgm:presLayoutVars>
          <dgm:bulletEnabled val="1"/>
        </dgm:presLayoutVars>
      </dgm:prSet>
      <dgm:spPr/>
      <dgm:t>
        <a:bodyPr/>
        <a:lstStyle/>
        <a:p>
          <a:endParaRPr lang="en-US"/>
        </a:p>
      </dgm:t>
    </dgm:pt>
  </dgm:ptLst>
  <dgm:cxnLst>
    <dgm:cxn modelId="{ED8EE63C-744B-4F3C-A12D-729930BEB8D9}" srcId="{438AE2AE-58F9-4BA1-90A3-B0E4057A365E}" destId="{AA108BA4-298F-4FD2-81EA-8CF0453B1EF9}" srcOrd="0" destOrd="0" parTransId="{B41C8580-91D1-44A1-BD74-AFE7CA8AAFD8}" sibTransId="{6FF305C9-938F-431C-873C-745A2059AA4B}"/>
    <dgm:cxn modelId="{1B089273-4959-4436-98DC-FC8F3F7ADBA6}" type="presOf" srcId="{438AE2AE-58F9-4BA1-90A3-B0E4057A365E}" destId="{75D62F4C-4C79-48BD-B661-4DF2B9F3207E}" srcOrd="0" destOrd="0" presId="urn:microsoft.com/office/officeart/2005/8/layout/hProcess9"/>
    <dgm:cxn modelId="{8B431562-AA15-4544-8AE4-F52E315E7324}" type="presOf" srcId="{AA108BA4-298F-4FD2-81EA-8CF0453B1EF9}" destId="{149D846E-B18C-480A-A37C-716842F00638}" srcOrd="0" destOrd="0" presId="urn:microsoft.com/office/officeart/2005/8/layout/hProcess9"/>
    <dgm:cxn modelId="{03ECD519-280E-4D4F-97A8-96DCB9830276}" srcId="{438AE2AE-58F9-4BA1-90A3-B0E4057A365E}" destId="{EB4D9584-327C-4241-8F6F-EA888CA28EA3}" srcOrd="3" destOrd="0" parTransId="{5768032F-473F-4651-A052-46F3FD3086F3}" sibTransId="{E9583262-C841-41B7-BC72-25AC2A47F472}"/>
    <dgm:cxn modelId="{3816AF07-4869-4B63-A27C-1FF271FD4696}" srcId="{438AE2AE-58F9-4BA1-90A3-B0E4057A365E}" destId="{656D7E79-4D74-4D73-98A2-C076460B9FC4}" srcOrd="2" destOrd="0" parTransId="{2F28FE81-8287-4366-8618-B5E5FE0C6004}" sibTransId="{555EEF02-7F37-41DB-95A8-47D8F269D3FD}"/>
    <dgm:cxn modelId="{85E28A90-046F-4B28-8066-C3B3CA824627}" srcId="{438AE2AE-58F9-4BA1-90A3-B0E4057A365E}" destId="{D7DB0B9B-8077-4E66-8D5D-83DC782A95D7}" srcOrd="1" destOrd="0" parTransId="{3931CC51-BC03-4924-835B-20DC018C8BBD}" sibTransId="{588CF5F4-4D47-4506-9A4B-4ABAC92478B7}"/>
    <dgm:cxn modelId="{9FAF699A-C221-4835-B751-F1A29C366B6B}" type="presOf" srcId="{656D7E79-4D74-4D73-98A2-C076460B9FC4}" destId="{A1ADD1B4-E9E3-4468-BA0A-9F38AEF1C9D3}" srcOrd="0" destOrd="0" presId="urn:microsoft.com/office/officeart/2005/8/layout/hProcess9"/>
    <dgm:cxn modelId="{0000D1E2-CF53-4323-B501-6483D7048477}" type="presOf" srcId="{EB4D9584-327C-4241-8F6F-EA888CA28EA3}" destId="{3D738DBE-93E1-40CD-9830-2B25C2622D24}" srcOrd="0" destOrd="0" presId="urn:microsoft.com/office/officeart/2005/8/layout/hProcess9"/>
    <dgm:cxn modelId="{8C38370F-C185-498C-A1EE-295C920F7088}" type="presOf" srcId="{D7DB0B9B-8077-4E66-8D5D-83DC782A95D7}" destId="{3F04D2BE-6B2A-44B6-A5E0-A66CA0031549}" srcOrd="0" destOrd="0" presId="urn:microsoft.com/office/officeart/2005/8/layout/hProcess9"/>
    <dgm:cxn modelId="{2F571652-68F4-45C3-87C0-74AC3C1F3686}" type="presParOf" srcId="{75D62F4C-4C79-48BD-B661-4DF2B9F3207E}" destId="{169641D3-3757-4ABF-8727-155F7C56C1DE}" srcOrd="0" destOrd="0" presId="urn:microsoft.com/office/officeart/2005/8/layout/hProcess9"/>
    <dgm:cxn modelId="{46E37D55-9EEB-4E61-A098-B1A4626B5F56}" type="presParOf" srcId="{75D62F4C-4C79-48BD-B661-4DF2B9F3207E}" destId="{9B3F8CF4-E4AA-4769-94F7-41A39A4C962C}" srcOrd="1" destOrd="0" presId="urn:microsoft.com/office/officeart/2005/8/layout/hProcess9"/>
    <dgm:cxn modelId="{06609061-E56C-4DCC-A55A-4D160E4B8429}" type="presParOf" srcId="{9B3F8CF4-E4AA-4769-94F7-41A39A4C962C}" destId="{149D846E-B18C-480A-A37C-716842F00638}" srcOrd="0" destOrd="0" presId="urn:microsoft.com/office/officeart/2005/8/layout/hProcess9"/>
    <dgm:cxn modelId="{EAD54833-9179-4386-AE4E-0E2290815E09}" type="presParOf" srcId="{9B3F8CF4-E4AA-4769-94F7-41A39A4C962C}" destId="{3F18905E-F0FF-4BBC-A735-1924BAA49CF5}" srcOrd="1" destOrd="0" presId="urn:microsoft.com/office/officeart/2005/8/layout/hProcess9"/>
    <dgm:cxn modelId="{CCEC4B6D-4420-42F4-AC3E-A8D1139F951A}" type="presParOf" srcId="{9B3F8CF4-E4AA-4769-94F7-41A39A4C962C}" destId="{3F04D2BE-6B2A-44B6-A5E0-A66CA0031549}" srcOrd="2" destOrd="0" presId="urn:microsoft.com/office/officeart/2005/8/layout/hProcess9"/>
    <dgm:cxn modelId="{5EBEDB6A-C5C3-47A6-A6B9-AABACBDB8A71}" type="presParOf" srcId="{9B3F8CF4-E4AA-4769-94F7-41A39A4C962C}" destId="{4CA107A2-0ABC-4D5E-9520-28676ED1C3D1}" srcOrd="3" destOrd="0" presId="urn:microsoft.com/office/officeart/2005/8/layout/hProcess9"/>
    <dgm:cxn modelId="{F873EA30-F107-4DA1-AC2E-E7CEFCA9A352}" type="presParOf" srcId="{9B3F8CF4-E4AA-4769-94F7-41A39A4C962C}" destId="{A1ADD1B4-E9E3-4468-BA0A-9F38AEF1C9D3}" srcOrd="4" destOrd="0" presId="urn:microsoft.com/office/officeart/2005/8/layout/hProcess9"/>
    <dgm:cxn modelId="{EE60DC96-EC9D-4C99-B6E7-156CB83D320A}" type="presParOf" srcId="{9B3F8CF4-E4AA-4769-94F7-41A39A4C962C}" destId="{8DBADF2A-6B2A-4D1A-A976-A42949D21B8F}" srcOrd="5" destOrd="0" presId="urn:microsoft.com/office/officeart/2005/8/layout/hProcess9"/>
    <dgm:cxn modelId="{6C77EF38-8380-42BC-A371-6E5685CD7EE9}" type="presParOf" srcId="{9B3F8CF4-E4AA-4769-94F7-41A39A4C962C}" destId="{3D738DBE-93E1-40CD-9830-2B25C2622D2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C908BB-7391-4E8D-9F72-1324BC0548A5}">
      <dsp:nvSpPr>
        <dsp:cNvPr id="0" name=""/>
        <dsp:cNvSpPr/>
      </dsp:nvSpPr>
      <dsp:spPr>
        <a:xfrm>
          <a:off x="3384931" y="62325"/>
          <a:ext cx="3240913" cy="3240913"/>
        </a:xfrm>
        <a:prstGeom prst="ellipse">
          <a:avLst/>
        </a:prstGeom>
        <a:solidFill>
          <a:schemeClr val="accent3">
            <a:alpha val="50000"/>
          </a:schemeClr>
        </a:solidFill>
        <a:ln w="55000" cap="flat" cmpd="thickThin"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en-US" sz="3100" kern="1200" dirty="0" smtClean="0"/>
            <a:t>People</a:t>
          </a:r>
          <a:endParaRPr lang="en-US" sz="3100" kern="1200" dirty="0"/>
        </a:p>
      </dsp:txBody>
      <dsp:txXfrm>
        <a:off x="3758882" y="498602"/>
        <a:ext cx="2493010" cy="1028366"/>
      </dsp:txXfrm>
    </dsp:sp>
    <dsp:sp modelId="{6491376B-759E-477C-8F4E-62026EEBCD79}">
      <dsp:nvSpPr>
        <dsp:cNvPr id="0" name=""/>
        <dsp:cNvSpPr/>
      </dsp:nvSpPr>
      <dsp:spPr>
        <a:xfrm>
          <a:off x="4818411" y="1495806"/>
          <a:ext cx="3240913" cy="3240913"/>
        </a:xfrm>
        <a:prstGeom prst="ellipse">
          <a:avLst/>
        </a:prstGeom>
        <a:solidFill>
          <a:schemeClr val="accent5">
            <a:alpha val="50000"/>
          </a:schemeClr>
        </a:solidFill>
        <a:ln w="55000" cap="flat" cmpd="thickThin"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en-US" sz="3100" kern="1200" dirty="0" smtClean="0">
              <a:solidFill>
                <a:schemeClr val="tx1"/>
              </a:solidFill>
            </a:rPr>
            <a:t>Process</a:t>
          </a:r>
          <a:endParaRPr lang="en-US" sz="3100" kern="1200" dirty="0">
            <a:solidFill>
              <a:schemeClr val="tx1"/>
            </a:solidFill>
          </a:endParaRPr>
        </a:p>
      </dsp:txBody>
      <dsp:txXfrm>
        <a:off x="6563518" y="1869757"/>
        <a:ext cx="1246505" cy="2493010"/>
      </dsp:txXfrm>
    </dsp:sp>
    <dsp:sp modelId="{8D0B6B54-CEE9-43EB-8935-6FF5A8175795}">
      <dsp:nvSpPr>
        <dsp:cNvPr id="0" name=""/>
        <dsp:cNvSpPr/>
      </dsp:nvSpPr>
      <dsp:spPr>
        <a:xfrm>
          <a:off x="3384931" y="2929286"/>
          <a:ext cx="3240913" cy="3240913"/>
        </a:xfrm>
        <a:prstGeom prst="ellipse">
          <a:avLst/>
        </a:prstGeom>
        <a:noFill/>
        <a:ln w="55000" cap="flat" cmpd="thickThin" algn="ctr">
          <a:no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en-US" sz="3100" kern="1200" dirty="0" smtClean="0">
              <a:ln>
                <a:noFill/>
              </a:ln>
              <a:noFill/>
            </a:rPr>
            <a:t>Technology</a:t>
          </a:r>
          <a:endParaRPr lang="en-US" sz="3100" kern="1200" dirty="0">
            <a:ln>
              <a:noFill/>
            </a:ln>
            <a:noFill/>
          </a:endParaRPr>
        </a:p>
      </dsp:txBody>
      <dsp:txXfrm>
        <a:off x="3758882" y="4705556"/>
        <a:ext cx="2493010" cy="1028366"/>
      </dsp:txXfrm>
    </dsp:sp>
    <dsp:sp modelId="{11B14284-2948-40EB-AA59-0549705DFC6F}">
      <dsp:nvSpPr>
        <dsp:cNvPr id="0" name=""/>
        <dsp:cNvSpPr/>
      </dsp:nvSpPr>
      <dsp:spPr>
        <a:xfrm>
          <a:off x="1951450" y="1495806"/>
          <a:ext cx="3240913" cy="3240913"/>
        </a:xfrm>
        <a:prstGeom prst="ellipse">
          <a:avLst/>
        </a:prstGeom>
        <a:solidFill>
          <a:schemeClr val="accent4">
            <a:alpha val="50000"/>
          </a:schemeClr>
        </a:solidFill>
        <a:ln w="55000" cap="flat" cmpd="thickThin"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en-US" sz="3100" kern="1200" dirty="0" smtClean="0"/>
            <a:t>Policy</a:t>
          </a:r>
          <a:endParaRPr lang="en-US" sz="3100" kern="1200" dirty="0"/>
        </a:p>
      </dsp:txBody>
      <dsp:txXfrm>
        <a:off x="2200751" y="1869757"/>
        <a:ext cx="1246505" cy="249301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C908BB-7391-4E8D-9F72-1324BC0548A5}">
      <dsp:nvSpPr>
        <dsp:cNvPr id="0" name=""/>
        <dsp:cNvSpPr/>
      </dsp:nvSpPr>
      <dsp:spPr>
        <a:xfrm>
          <a:off x="3384931" y="62325"/>
          <a:ext cx="3240913" cy="3240913"/>
        </a:xfrm>
        <a:prstGeom prst="ellipse">
          <a:avLst/>
        </a:prstGeom>
        <a:solidFill>
          <a:schemeClr val="accent3">
            <a:alpha val="50000"/>
          </a:schemeClr>
        </a:solidFill>
        <a:ln w="55000" cap="flat" cmpd="thickThin"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en-US" sz="3100" kern="1200" dirty="0" smtClean="0"/>
            <a:t>People</a:t>
          </a:r>
          <a:endParaRPr lang="en-US" sz="3100" kern="1200" dirty="0"/>
        </a:p>
      </dsp:txBody>
      <dsp:txXfrm>
        <a:off x="3758882" y="498602"/>
        <a:ext cx="2493010" cy="1028366"/>
      </dsp:txXfrm>
    </dsp:sp>
    <dsp:sp modelId="{6491376B-759E-477C-8F4E-62026EEBCD79}">
      <dsp:nvSpPr>
        <dsp:cNvPr id="0" name=""/>
        <dsp:cNvSpPr/>
      </dsp:nvSpPr>
      <dsp:spPr>
        <a:xfrm>
          <a:off x="4818411" y="1495806"/>
          <a:ext cx="3240913" cy="3240913"/>
        </a:xfrm>
        <a:prstGeom prst="ellipse">
          <a:avLst/>
        </a:prstGeom>
        <a:solidFill>
          <a:schemeClr val="accent5">
            <a:alpha val="50000"/>
          </a:schemeClr>
        </a:solidFill>
        <a:ln w="55000" cap="flat" cmpd="thickThin"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en-US" sz="3100" kern="1200" dirty="0" smtClean="0">
              <a:solidFill>
                <a:schemeClr val="tx1"/>
              </a:solidFill>
            </a:rPr>
            <a:t>Process</a:t>
          </a:r>
          <a:endParaRPr lang="en-US" sz="3100" kern="1200" dirty="0">
            <a:solidFill>
              <a:schemeClr val="tx1"/>
            </a:solidFill>
          </a:endParaRPr>
        </a:p>
      </dsp:txBody>
      <dsp:txXfrm>
        <a:off x="6563518" y="1869757"/>
        <a:ext cx="1246505" cy="2493010"/>
      </dsp:txXfrm>
    </dsp:sp>
    <dsp:sp modelId="{8D0B6B54-CEE9-43EB-8935-6FF5A8175795}">
      <dsp:nvSpPr>
        <dsp:cNvPr id="0" name=""/>
        <dsp:cNvSpPr/>
      </dsp:nvSpPr>
      <dsp:spPr>
        <a:xfrm>
          <a:off x="3384931" y="2929286"/>
          <a:ext cx="3240913" cy="3240913"/>
        </a:xfrm>
        <a:prstGeom prst="ellipse">
          <a:avLst/>
        </a:prstGeom>
        <a:solidFill>
          <a:schemeClr val="accent2">
            <a:alpha val="50000"/>
          </a:schemeClr>
        </a:solidFill>
        <a:ln w="55000" cap="flat" cmpd="thickThin"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en-US" sz="3100" kern="1200" dirty="0" smtClean="0">
              <a:solidFill>
                <a:schemeClr val="tx1"/>
              </a:solidFill>
            </a:rPr>
            <a:t>Technology</a:t>
          </a:r>
          <a:endParaRPr lang="en-US" sz="3100" kern="1200" dirty="0">
            <a:solidFill>
              <a:schemeClr val="tx1"/>
            </a:solidFill>
          </a:endParaRPr>
        </a:p>
      </dsp:txBody>
      <dsp:txXfrm>
        <a:off x="3758882" y="4705556"/>
        <a:ext cx="2493010" cy="1028366"/>
      </dsp:txXfrm>
    </dsp:sp>
    <dsp:sp modelId="{11B14284-2948-40EB-AA59-0549705DFC6F}">
      <dsp:nvSpPr>
        <dsp:cNvPr id="0" name=""/>
        <dsp:cNvSpPr/>
      </dsp:nvSpPr>
      <dsp:spPr>
        <a:xfrm>
          <a:off x="1951450" y="1495806"/>
          <a:ext cx="3240913" cy="3240913"/>
        </a:xfrm>
        <a:prstGeom prst="ellipse">
          <a:avLst/>
        </a:prstGeom>
        <a:solidFill>
          <a:schemeClr val="accent4">
            <a:alpha val="50000"/>
          </a:schemeClr>
        </a:solidFill>
        <a:ln w="55000" cap="flat" cmpd="thickThin"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en-US" sz="3100" kern="1200" dirty="0" smtClean="0"/>
            <a:t>Policy</a:t>
          </a:r>
          <a:endParaRPr lang="en-US" sz="3100" kern="1200" dirty="0"/>
        </a:p>
      </dsp:txBody>
      <dsp:txXfrm>
        <a:off x="2200751" y="1869757"/>
        <a:ext cx="1246505" cy="24930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solidFill>
            <a:schemeClr val="accent1"/>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641D3-3757-4ABF-8727-155F7C56C1DE}">
      <dsp:nvSpPr>
        <dsp:cNvPr id="0" name=""/>
        <dsp:cNvSpPr/>
      </dsp:nvSpPr>
      <dsp:spPr>
        <a:xfrm>
          <a:off x="628649" y="0"/>
          <a:ext cx="7124700" cy="4560888"/>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149D846E-B18C-480A-A37C-716842F00638}">
      <dsp:nvSpPr>
        <dsp:cNvPr id="0" name=""/>
        <dsp:cNvSpPr/>
      </dsp:nvSpPr>
      <dsp:spPr>
        <a:xfrm>
          <a:off x="4195" y="1368266"/>
          <a:ext cx="2017737" cy="1824355"/>
        </a:xfrm>
        <a:prstGeom prst="roundRect">
          <a:avLst/>
        </a:prstGeom>
        <a:solidFill>
          <a:schemeClr val="accent1">
            <a:lumMod val="40000"/>
            <a:lumOff val="60000"/>
          </a:schemeClr>
        </a:solidFill>
        <a:ln>
          <a:solidFill>
            <a:schemeClr val="accent1">
              <a:lumMod val="75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1. Define and classify </a:t>
          </a:r>
          <a:r>
            <a:rPr lang="en-US" sz="2100" b="0" kern="1200" dirty="0" smtClean="0">
              <a:solidFill>
                <a:schemeClr val="bg1"/>
              </a:solidFill>
            </a:rPr>
            <a:t>your</a:t>
          </a:r>
          <a:r>
            <a:rPr lang="en-US" sz="2100" b="1" kern="1200" dirty="0" smtClean="0">
              <a:solidFill>
                <a:schemeClr val="bg1"/>
              </a:solidFill>
            </a:rPr>
            <a:t> requirements</a:t>
          </a:r>
          <a:endParaRPr lang="en-US" sz="2100" b="1" kern="1200" dirty="0">
            <a:solidFill>
              <a:schemeClr val="bg1"/>
            </a:solidFill>
          </a:endParaRPr>
        </a:p>
      </dsp:txBody>
      <dsp:txXfrm>
        <a:off x="93253" y="1457324"/>
        <a:ext cx="1839621" cy="1646239"/>
      </dsp:txXfrm>
    </dsp:sp>
    <dsp:sp modelId="{3F04D2BE-6B2A-44B6-A5E0-A66CA0031549}">
      <dsp:nvSpPr>
        <dsp:cNvPr id="0" name=""/>
        <dsp:cNvSpPr/>
      </dsp:nvSpPr>
      <dsp:spPr>
        <a:xfrm>
          <a:off x="2122819" y="1368266"/>
          <a:ext cx="2017737" cy="182435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2. </a:t>
          </a:r>
          <a:r>
            <a:rPr lang="en-US" sz="2100" kern="1200" dirty="0" smtClean="0">
              <a:solidFill>
                <a:srgbClr val="000000"/>
              </a:solidFill>
            </a:rPr>
            <a:t>Design for </a:t>
          </a:r>
          <a:r>
            <a:rPr lang="en-US" sz="2100" b="1" kern="1200" dirty="0" smtClean="0">
              <a:solidFill>
                <a:srgbClr val="000000"/>
              </a:solidFill>
            </a:rPr>
            <a:t>management</a:t>
          </a:r>
          <a:r>
            <a:rPr lang="en-US" sz="2100" kern="1200" dirty="0" smtClean="0">
              <a:solidFill>
                <a:srgbClr val="000000"/>
              </a:solidFill>
            </a:rPr>
            <a:t> </a:t>
          </a:r>
          <a:r>
            <a:rPr lang="en-US" sz="2100" b="1" kern="1200" dirty="0" smtClean="0">
              <a:solidFill>
                <a:srgbClr val="000000"/>
              </a:solidFill>
            </a:rPr>
            <a:t>requirements</a:t>
          </a:r>
          <a:endParaRPr lang="en-US" sz="2100" b="1" kern="1200" dirty="0">
            <a:solidFill>
              <a:srgbClr val="000000"/>
            </a:solidFill>
          </a:endParaRPr>
        </a:p>
      </dsp:txBody>
      <dsp:txXfrm>
        <a:off x="2211877" y="1457324"/>
        <a:ext cx="1839621" cy="1646239"/>
      </dsp:txXfrm>
    </dsp:sp>
    <dsp:sp modelId="{A1ADD1B4-E9E3-4468-BA0A-9F38AEF1C9D3}">
      <dsp:nvSpPr>
        <dsp:cNvPr id="0" name=""/>
        <dsp:cNvSpPr/>
      </dsp:nvSpPr>
      <dsp:spPr>
        <a:xfrm>
          <a:off x="4241443"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3. Refine for </a:t>
          </a:r>
          <a:r>
            <a:rPr lang="en-US" sz="2100" b="1" kern="1200" dirty="0" smtClean="0">
              <a:solidFill>
                <a:schemeClr val="bg1"/>
              </a:solidFill>
            </a:rPr>
            <a:t>business requirements</a:t>
          </a:r>
          <a:endParaRPr lang="en-US" sz="2100" b="1" kern="1200" dirty="0">
            <a:solidFill>
              <a:schemeClr val="bg1"/>
            </a:solidFill>
          </a:endParaRPr>
        </a:p>
      </dsp:txBody>
      <dsp:txXfrm>
        <a:off x="4330501" y="1457324"/>
        <a:ext cx="1839621" cy="1646239"/>
      </dsp:txXfrm>
    </dsp:sp>
    <dsp:sp modelId="{3D738DBE-93E1-40CD-9830-2B25C2622D24}">
      <dsp:nvSpPr>
        <dsp:cNvPr id="0" name=""/>
        <dsp:cNvSpPr/>
      </dsp:nvSpPr>
      <dsp:spPr>
        <a:xfrm>
          <a:off x="6360067" y="1368266"/>
          <a:ext cx="2017737" cy="1824355"/>
        </a:xfrm>
        <a:prstGeom prst="roundRect">
          <a:avLst/>
        </a:prstGeom>
        <a:solidFill>
          <a:schemeClr val="accent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4. Overlay </a:t>
          </a:r>
          <a:r>
            <a:rPr lang="en-US" sz="2100" b="1" kern="1200" dirty="0" smtClean="0">
              <a:solidFill>
                <a:schemeClr val="bg1"/>
              </a:solidFill>
            </a:rPr>
            <a:t>information architecture and manageability</a:t>
          </a:r>
          <a:endParaRPr lang="en-US" sz="2100" kern="1200" dirty="0">
            <a:solidFill>
              <a:schemeClr val="bg1"/>
            </a:solidFill>
          </a:endParaRPr>
        </a:p>
      </dsp:txBody>
      <dsp:txXfrm>
        <a:off x="6449125" y="1457324"/>
        <a:ext cx="1839621" cy="164623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CCB944-C1CD-459E-BA27-298DC4FCEDAE}" type="datetimeFigureOut">
              <a:rPr lang="en-US" smtClean="0"/>
              <a:t>8/31/2011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B508DB-94B5-469E-9113-3922CCAF1726}" type="slidenum">
              <a:rPr lang="en-US" smtClean="0"/>
              <a:t>‹#›</a:t>
            </a:fld>
            <a:endParaRPr lang="en-US"/>
          </a:p>
        </p:txBody>
      </p:sp>
    </p:spTree>
    <p:extLst>
      <p:ext uri="{BB962C8B-B14F-4D97-AF65-F5344CB8AC3E}">
        <p14:creationId xmlns:p14="http://schemas.microsoft.com/office/powerpoint/2010/main" val="42034800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latin typeface="Segoe"/>
            </a:endParaRPr>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5215"/>
            <a:fld id="{08DD284C-5A49-4BC4-A60E-534387CFD8D5}" type="slidenum">
              <a:rPr lang="en-US">
                <a:solidFill>
                  <a:prstClr val="black"/>
                </a:solidFill>
              </a:rPr>
              <a:pPr defTabSz="935215"/>
              <a:t>34</a:t>
            </a:fld>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TextEdit="1"/>
          </p:cNvSpPr>
          <p:nvPr>
            <p:ph type="sldImg"/>
          </p:nvPr>
        </p:nvSpPr>
        <p:spPr>
          <a:xfrm>
            <a:off x="1144588" y="685800"/>
            <a:ext cx="4570412" cy="3429000"/>
          </a:xfrm>
          <a:ln/>
        </p:spPr>
      </p:sp>
      <p:sp>
        <p:nvSpPr>
          <p:cNvPr id="80899" name="Rectangle 3"/>
          <p:cNvSpPr>
            <a:spLocks noGrp="1"/>
          </p:cNvSpPr>
          <p:nvPr>
            <p:ph type="body" idx="1"/>
          </p:nvPr>
        </p:nvSpPr>
        <p:spPr>
          <a:ln/>
          <a:extLst/>
        </p:spPr>
        <p:txBody>
          <a:bodyPr/>
          <a:lstStyle/>
          <a:p>
            <a:endParaRPr lang="en-US" dirty="0" smtClean="0"/>
          </a:p>
        </p:txBody>
      </p:sp>
      <p:sp>
        <p:nvSpPr>
          <p:cNvPr id="4" name="Header Placeholder 3"/>
          <p:cNvSpPr>
            <a:spLocks noGrp="1"/>
          </p:cNvSpPr>
          <p:nvPr>
            <p:ph type="hdr" sz="quarter"/>
          </p:nvPr>
        </p:nvSpPr>
        <p:spPr/>
        <p:txBody>
          <a:bodyPr/>
          <a:lstStyle/>
          <a:p>
            <a:pPr>
              <a:defRPr/>
            </a:pPr>
            <a:r>
              <a:rPr lang="en-US">
                <a:solidFill>
                  <a:prstClr val="black"/>
                </a:solidFill>
              </a:rPr>
              <a:t>Module 2: Creating a SharePoint 2010 Intranet</a:t>
            </a:r>
          </a:p>
        </p:txBody>
      </p:sp>
      <p:sp>
        <p:nvSpPr>
          <p:cNvPr id="5" name="Date Placeholder 4"/>
          <p:cNvSpPr>
            <a:spLocks noGrp="1"/>
          </p:cNvSpPr>
          <p:nvPr>
            <p:ph type="dt" sz="quarter" idx="1"/>
          </p:nvPr>
        </p:nvSpPr>
        <p:spPr/>
        <p:txBody>
          <a:bodyPr/>
          <a:lstStyle/>
          <a:p>
            <a:pPr>
              <a:defRPr/>
            </a:pPr>
            <a:r>
              <a:rPr lang="en-US" smtClean="0">
                <a:solidFill>
                  <a:prstClr val="black"/>
                </a:solidFill>
              </a:rPr>
              <a:t>Course 10174A</a:t>
            </a:r>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a:xfrm>
            <a:off x="1144588" y="685800"/>
            <a:ext cx="4570412" cy="3429000"/>
          </a:xfrm>
          <a:ln/>
        </p:spPr>
      </p:sp>
      <p:sp>
        <p:nvSpPr>
          <p:cNvPr id="84994" name="Notes Placeholder 2"/>
          <p:cNvSpPr>
            <a:spLocks noGrp="1"/>
          </p:cNvSpPr>
          <p:nvPr>
            <p:ph type="body" idx="1"/>
          </p:nvPr>
        </p:nvSpPr>
        <p:spPr>
          <a:noFill/>
          <a:ln/>
        </p:spPr>
        <p:txBody>
          <a:bodyPr/>
          <a:lstStyle/>
          <a:p>
            <a:endParaRPr lang="en-US" dirty="0" smtClean="0"/>
          </a:p>
        </p:txBody>
      </p:sp>
      <p:sp>
        <p:nvSpPr>
          <p:cNvPr id="4" name="Header Placeholder 3"/>
          <p:cNvSpPr>
            <a:spLocks noGrp="1"/>
          </p:cNvSpPr>
          <p:nvPr>
            <p:ph type="hdr" sz="quarter"/>
          </p:nvPr>
        </p:nvSpPr>
        <p:spPr/>
        <p:txBody>
          <a:bodyPr/>
          <a:lstStyle/>
          <a:p>
            <a:pPr>
              <a:defRPr/>
            </a:pPr>
            <a:r>
              <a:rPr lang="en-US">
                <a:solidFill>
                  <a:prstClr val="black"/>
                </a:solidFill>
              </a:rPr>
              <a:t>Module 2: Creating a SharePoint 2010 Intranet</a:t>
            </a:r>
          </a:p>
        </p:txBody>
      </p:sp>
      <p:sp>
        <p:nvSpPr>
          <p:cNvPr id="5" name="Date Placeholder 4"/>
          <p:cNvSpPr>
            <a:spLocks noGrp="1"/>
          </p:cNvSpPr>
          <p:nvPr>
            <p:ph type="dt" sz="quarter" idx="1"/>
          </p:nvPr>
        </p:nvSpPr>
        <p:spPr/>
        <p:txBody>
          <a:bodyPr/>
          <a:lstStyle/>
          <a:p>
            <a:pPr>
              <a:defRPr/>
            </a:pPr>
            <a:r>
              <a:rPr lang="en-US" smtClean="0">
                <a:solidFill>
                  <a:prstClr val="black"/>
                </a:solidFill>
              </a:rPr>
              <a:t>Course 10174A</a:t>
            </a:r>
            <a:endParaRPr lang="en-US">
              <a:solidFill>
                <a:prstClr val="black"/>
              </a:solidFill>
            </a:endParaRPr>
          </a:p>
        </p:txBody>
      </p:sp>
      <p:sp>
        <p:nvSpPr>
          <p:cNvPr id="6" name="Slide Number Placeholder 5"/>
          <p:cNvSpPr>
            <a:spLocks noGrp="1"/>
          </p:cNvSpPr>
          <p:nvPr>
            <p:ph type="sldNum" sz="quarter" idx="5"/>
          </p:nvPr>
        </p:nvSpPr>
        <p:spPr/>
        <p:txBody>
          <a:bodyPr/>
          <a:lstStyle/>
          <a:p>
            <a:pPr>
              <a:defRPr/>
            </a:pPr>
            <a:fld id="{08C5003A-F2AE-4088-B539-5BCA0C82CC40}" type="slidenum">
              <a:rPr lang="en-US" smtClean="0">
                <a:solidFill>
                  <a:prstClr val="black"/>
                </a:solidFill>
              </a:rPr>
              <a:pPr>
                <a:defRPr/>
              </a:pPr>
              <a:t>44</a:t>
            </a:fld>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719420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69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TextEdit="1"/>
          </p:cNvSpPr>
          <p:nvPr>
            <p:ph type="sldImg"/>
          </p:nvPr>
        </p:nvSpPr>
        <p:spPr>
          <a:ln/>
        </p:spPr>
      </p:sp>
      <p:sp>
        <p:nvSpPr>
          <p:cNvPr id="50179" name="Rectangle 3"/>
          <p:cNvSpPr>
            <a:spLocks noGrp="1"/>
          </p:cNvSpPr>
          <p:nvPr>
            <p:ph type="body" idx="1"/>
          </p:nvPr>
        </p:nvSpPr>
        <p:spPr>
          <a:ln/>
          <a:extLst/>
        </p:spPr>
        <p:txBody>
          <a:bodyPr/>
          <a:lstStyle/>
          <a:p>
            <a:pPr eaLnBrk="1" hangingPunct="1">
              <a:buFontTx/>
              <a:buNone/>
            </a:pPr>
            <a:endParaRPr lang="en-US" baseline="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TextEdit="1"/>
          </p:cNvSpPr>
          <p:nvPr>
            <p:ph type="sldImg"/>
          </p:nvPr>
        </p:nvSpPr>
        <p:spPr>
          <a:ln/>
        </p:spPr>
      </p:sp>
      <p:sp>
        <p:nvSpPr>
          <p:cNvPr id="50179" name="Rectangle 3"/>
          <p:cNvSpPr>
            <a:spLocks noGrp="1"/>
          </p:cNvSpPr>
          <p:nvPr>
            <p:ph type="body" idx="1"/>
          </p:nvPr>
        </p:nvSpPr>
        <p:spPr>
          <a:ln/>
          <a:extLst/>
        </p:spPr>
        <p:txBody>
          <a:bodyPr/>
          <a:lstStyle/>
          <a:p>
            <a:pPr eaLnBrk="1" hangingPunct="1">
              <a:buFontTx/>
              <a:buNone/>
            </a:pPr>
            <a:endParaRPr lang="en-US" baseline="0"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TextEdit="1"/>
          </p:cNvSpPr>
          <p:nvPr>
            <p:ph type="sldImg"/>
          </p:nvPr>
        </p:nvSpPr>
        <p:spPr>
          <a:ln/>
        </p:spPr>
      </p:sp>
      <p:sp>
        <p:nvSpPr>
          <p:cNvPr id="50179" name="Rectangle 3"/>
          <p:cNvSpPr>
            <a:spLocks noGrp="1"/>
          </p:cNvSpPr>
          <p:nvPr>
            <p:ph type="body" idx="1"/>
          </p:nvPr>
        </p:nvSpPr>
        <p:spPr>
          <a:ln/>
          <a:extLst/>
        </p:spPr>
        <p:txBody>
          <a:bodyPr/>
          <a:lstStyle/>
          <a:p>
            <a:pPr eaLnBrk="1" hangingPunct="1">
              <a:buFontTx/>
              <a:buNone/>
            </a:pPr>
            <a:endParaRPr lang="en-US" baseline="0"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2.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hapter Title">
    <p:spTree>
      <p:nvGrpSpPr>
        <p:cNvPr id="1" name=""/>
        <p:cNvGrpSpPr/>
        <p:nvPr/>
      </p:nvGrpSpPr>
      <p:grpSpPr>
        <a:xfrm>
          <a:off x="0" y="0"/>
          <a:ext cx="0" cy="0"/>
          <a:chOff x="0" y="0"/>
          <a:chExt cx="0" cy="0"/>
        </a:xfrm>
      </p:grpSpPr>
      <p:pic>
        <p:nvPicPr>
          <p:cNvPr id="7" name="Picture 4" descr="O:\Wunderman\CLIENTS\Microsoft\_SMIC_FY11\SMIC1062 TechEd 2011\Creative\Digital\2_concept\powerpoint\teched11_powerpoint_page2.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
        <p:nvSpPr>
          <p:cNvPr id="5" name="Title 8"/>
          <p:cNvSpPr>
            <a:spLocks noGrp="1"/>
          </p:cNvSpPr>
          <p:nvPr>
            <p:ph type="ctrTitle"/>
          </p:nvPr>
        </p:nvSpPr>
        <p:spPr>
          <a:xfrm>
            <a:off x="502920" y="2775745"/>
            <a:ext cx="8229600" cy="609398"/>
          </a:xfrm>
        </p:spPr>
        <p:txBody>
          <a:bodyPr tIns="0" bIns="0" anchor="t"/>
          <a:lstStyle>
            <a:lvl1pPr marL="0" indent="0">
              <a:defRPr sz="44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6" name="Subtitle 16"/>
          <p:cNvSpPr>
            <a:spLocks noGrp="1"/>
          </p:cNvSpPr>
          <p:nvPr>
            <p:ph type="subTitle" idx="1"/>
          </p:nvPr>
        </p:nvSpPr>
        <p:spPr>
          <a:xfrm>
            <a:off x="500065" y="3388522"/>
            <a:ext cx="5105400" cy="263149"/>
          </a:xfrm>
        </p:spPr>
        <p:txBody>
          <a:bodyPr lIns="0" tIns="0" rIns="0" bIns="0" anchor="t" anchorCtr="0"/>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05265016"/>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10" name="Rectangle 9"/>
          <p:cNvSpPr/>
          <p:nvPr userDrawn="1"/>
        </p:nvSpPr>
        <p:spPr bwMode="invGray">
          <a:xfrm>
            <a:off x="0" y="821130"/>
            <a:ext cx="9144000" cy="137160"/>
          </a:xfrm>
          <a:prstGeom prst="rect">
            <a:avLst/>
          </a:prstGeom>
          <a:gradFill>
            <a:gsLst>
              <a:gs pos="0">
                <a:schemeClr val="bg1"/>
              </a:gs>
              <a:gs pos="50000">
                <a:schemeClr val="bg1"/>
              </a:gs>
              <a:gs pos="100000">
                <a:schemeClr val="bg1">
                  <a:lumMod val="50000"/>
                  <a:lumOff val="50000"/>
                </a:schemeClr>
              </a:gs>
              <a:gs pos="81000">
                <a:schemeClr val="bg1">
                  <a:lumMod val="75000"/>
                  <a:lumOff val="25000"/>
                </a:schemeClr>
              </a:gs>
            </a:gsLs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005842"/>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1531137"/>
            <a:ext cx="4114800" cy="1585049"/>
          </a:xfrm>
        </p:spPr>
        <p:txBody>
          <a:bodyPr/>
          <a:lstStyle>
            <a:lvl1pPr marL="281770" indent="-281770">
              <a:defRPr sz="2400"/>
            </a:lvl1pPr>
            <a:lvl2pPr marL="562218" indent="-265896">
              <a:defRPr sz="2000"/>
            </a:lvl2pPr>
            <a:lvl3pPr marL="813562" indent="-243407">
              <a:defRPr sz="1800"/>
            </a:lvl3pPr>
            <a:lvl4pPr marL="1050354" indent="-228856">
              <a:defRPr sz="1800"/>
            </a:lvl4pPr>
            <a:lvl5pPr marL="1279210" indent="-206367">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983" y="1005842"/>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531137"/>
            <a:ext cx="4117974" cy="1571199"/>
          </a:xfrm>
        </p:spPr>
        <p:txBody>
          <a:bodyPr/>
          <a:lstStyle>
            <a:lvl1pPr marL="296321" indent="-296321">
              <a:defRPr sz="2400"/>
            </a:lvl1pPr>
            <a:lvl2pPr marL="570155" indent="-273833">
              <a:defRPr sz="2000"/>
            </a:lvl2pPr>
            <a:lvl3pPr marL="821499" indent="-244730">
              <a:defRPr sz="1800"/>
            </a:lvl3pPr>
            <a:lvl4pPr marL="1050354" indent="-236793">
              <a:defRPr sz="1800"/>
            </a:lvl4pPr>
            <a:lvl5pPr marL="1279210" indent="-220919">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75473750"/>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Flowchart: Document 4"/>
          <p:cNvSpPr/>
          <p:nvPr userDrawn="1"/>
        </p:nvSpPr>
        <p:spPr bwMode="hidden">
          <a:xfrm rot="10800000">
            <a:off x="0" y="233608"/>
            <a:ext cx="9144000" cy="4257926"/>
          </a:xfrm>
          <a:prstGeom prst="flowChartDocument">
            <a:avLst/>
          </a:pr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363"/>
            <a:endParaRPr lang="en-US">
              <a:solidFill>
                <a:srgbClr val="FFFFFF"/>
              </a:solidFill>
            </a:endParaRPr>
          </a:p>
        </p:txBody>
      </p:sp>
      <p:sp>
        <p:nvSpPr>
          <p:cNvPr id="2" name="Title 1"/>
          <p:cNvSpPr>
            <a:spLocks noGrp="1"/>
          </p:cNvSpPr>
          <p:nvPr>
            <p:ph type="ctrTitle"/>
          </p:nvPr>
        </p:nvSpPr>
        <p:spPr>
          <a:xfrm>
            <a:off x="729664" y="1416053"/>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8" name="Text Placeholder 7"/>
          <p:cNvSpPr>
            <a:spLocks noGrp="1"/>
          </p:cNvSpPr>
          <p:nvPr>
            <p:ph type="body" sz="quarter" idx="10" hasCustomPrompt="1"/>
          </p:nvPr>
        </p:nvSpPr>
        <p:spPr>
          <a:xfrm>
            <a:off x="733426" y="228602"/>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
        <p:nvSpPr>
          <p:cNvPr id="6" name="Subtitle 2"/>
          <p:cNvSpPr>
            <a:spLocks noGrp="1"/>
          </p:cNvSpPr>
          <p:nvPr>
            <p:ph type="subTitle" idx="1"/>
          </p:nvPr>
        </p:nvSpPr>
        <p:spPr>
          <a:xfrm>
            <a:off x="729669" y="3896367"/>
            <a:ext cx="5302015" cy="2655949"/>
          </a:xfrm>
        </p:spPr>
        <p:txBody>
          <a:bodyPr>
            <a:noAutofit/>
          </a:bodyPr>
          <a:lstStyle>
            <a:lvl1pPr marL="0" indent="0" algn="l">
              <a:lnSpc>
                <a:spcPct val="90000"/>
              </a:lnSpc>
              <a:spcBef>
                <a:spcPts val="0"/>
              </a:spcBef>
              <a:buNone/>
              <a:defRPr sz="1600">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descr="E:\Pictures\Dan\Dan Holme Headshot Sydney.JP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6306532" y="3896367"/>
            <a:ext cx="2655949" cy="26559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12713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Rectangle 5"/>
          <p:cNvSpPr/>
          <p:nvPr userDrawn="1"/>
        </p:nvSpPr>
        <p:spPr bwMode="invGray">
          <a:xfrm>
            <a:off x="0" y="821130"/>
            <a:ext cx="9144000" cy="137160"/>
          </a:xfrm>
          <a:prstGeom prst="rect">
            <a:avLst/>
          </a:prstGeom>
          <a:gradFill>
            <a:gsLst>
              <a:gs pos="0">
                <a:schemeClr val="bg1"/>
              </a:gs>
              <a:gs pos="50000">
                <a:schemeClr val="bg1"/>
              </a:gs>
              <a:gs pos="100000">
                <a:schemeClr val="bg1">
                  <a:lumMod val="50000"/>
                  <a:lumOff val="50000"/>
                </a:schemeClr>
              </a:gs>
              <a:gs pos="81000">
                <a:schemeClr val="bg1">
                  <a:lumMod val="75000"/>
                  <a:lumOff val="25000"/>
                </a:schemeClr>
              </a:gs>
            </a:gsLs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a:xfrm>
            <a:off x="365760" y="228600"/>
            <a:ext cx="8412480" cy="553998"/>
          </a:xfrm>
        </p:spPr>
        <p:txBody>
          <a:bodyPr/>
          <a:lstStyle>
            <a:lvl1pPr>
              <a:defRPr sz="4000"/>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
        <p:nvSpPr>
          <p:cNvPr id="5" name="Content Placeholder 4"/>
          <p:cNvSpPr>
            <a:spLocks noGrp="1"/>
          </p:cNvSpPr>
          <p:nvPr>
            <p:ph sz="quarter" idx="11"/>
          </p:nvPr>
        </p:nvSpPr>
        <p:spPr>
          <a:xfrm>
            <a:off x="365760" y="1005840"/>
            <a:ext cx="8412480" cy="1618905"/>
          </a:xfrm>
        </p:spPr>
        <p:txBody>
          <a:bodyPr/>
          <a:lstStyle>
            <a:lvl1pPr>
              <a:defRPr sz="24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8704295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 2 Line">
    <p:spTree>
      <p:nvGrpSpPr>
        <p:cNvPr id="1" name=""/>
        <p:cNvGrpSpPr/>
        <p:nvPr/>
      </p:nvGrpSpPr>
      <p:grpSpPr>
        <a:xfrm>
          <a:off x="0" y="0"/>
          <a:ext cx="0" cy="0"/>
          <a:chOff x="0" y="0"/>
          <a:chExt cx="0" cy="0"/>
        </a:xfrm>
      </p:grpSpPr>
      <p:sp>
        <p:nvSpPr>
          <p:cNvPr id="6" name="Rectangle 5"/>
          <p:cNvSpPr/>
          <p:nvPr userDrawn="1"/>
        </p:nvSpPr>
        <p:spPr bwMode="invGray">
          <a:xfrm>
            <a:off x="0" y="821130"/>
            <a:ext cx="9144000" cy="137160"/>
          </a:xfrm>
          <a:prstGeom prst="rect">
            <a:avLst/>
          </a:prstGeom>
          <a:gradFill>
            <a:gsLst>
              <a:gs pos="0">
                <a:schemeClr val="bg1"/>
              </a:gs>
              <a:gs pos="50000">
                <a:schemeClr val="bg1"/>
              </a:gs>
              <a:gs pos="100000">
                <a:schemeClr val="bg1">
                  <a:lumMod val="50000"/>
                  <a:lumOff val="50000"/>
                </a:schemeClr>
              </a:gs>
              <a:gs pos="81000">
                <a:schemeClr val="bg1">
                  <a:lumMod val="75000"/>
                  <a:lumOff val="25000"/>
                </a:schemeClr>
              </a:gs>
            </a:gsLs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a:xfrm>
            <a:off x="365760" y="29260"/>
            <a:ext cx="8412480" cy="393954"/>
          </a:xfrm>
        </p:spPr>
        <p:txBody>
          <a:bodyPr/>
          <a:lstStyle>
            <a:lvl1pPr>
              <a:lnSpc>
                <a:spcPct val="80000"/>
              </a:lnSpc>
              <a:defRPr sz="3200"/>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
        <p:nvSpPr>
          <p:cNvPr id="5" name="Content Placeholder 4"/>
          <p:cNvSpPr>
            <a:spLocks noGrp="1"/>
          </p:cNvSpPr>
          <p:nvPr>
            <p:ph sz="quarter" idx="11"/>
          </p:nvPr>
        </p:nvSpPr>
        <p:spPr>
          <a:xfrm>
            <a:off x="365760" y="1005840"/>
            <a:ext cx="8412480" cy="1618905"/>
          </a:xfrm>
        </p:spPr>
        <p:txBody>
          <a:bodyPr/>
          <a:lstStyle>
            <a:lvl1pPr>
              <a:defRPr sz="24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32040808"/>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userDrawn="1"/>
        </p:nvSpPr>
        <p:spPr bwMode="invGray">
          <a:xfrm>
            <a:off x="0" y="821130"/>
            <a:ext cx="9144000" cy="137160"/>
          </a:xfrm>
          <a:prstGeom prst="rect">
            <a:avLst/>
          </a:prstGeom>
          <a:gradFill>
            <a:gsLst>
              <a:gs pos="0">
                <a:schemeClr val="bg1"/>
              </a:gs>
              <a:gs pos="50000">
                <a:schemeClr val="bg1"/>
              </a:gs>
              <a:gs pos="100000">
                <a:schemeClr val="bg1">
                  <a:lumMod val="50000"/>
                  <a:lumOff val="50000"/>
                </a:schemeClr>
              </a:gs>
              <a:gs pos="81000">
                <a:schemeClr val="bg1">
                  <a:lumMod val="75000"/>
                  <a:lumOff val="25000"/>
                </a:schemeClr>
              </a:gs>
            </a:gsLs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65760" y="1005840"/>
            <a:ext cx="4114800" cy="1585049"/>
          </a:xfrm>
        </p:spPr>
        <p:txBody>
          <a:bodyPr/>
          <a:lstStyle>
            <a:lvl1pPr marL="339976" indent="-339976">
              <a:lnSpc>
                <a:spcPct val="90000"/>
              </a:lnSpc>
              <a:defRPr sz="2400"/>
            </a:lvl1pPr>
            <a:lvl2pPr marL="673338" indent="-325424">
              <a:lnSpc>
                <a:spcPct val="90000"/>
              </a:lnSpc>
              <a:defRPr sz="2000"/>
            </a:lvl2pPr>
            <a:lvl3pPr marL="953785" indent="-288384">
              <a:lnSpc>
                <a:spcPct val="90000"/>
              </a:lnSpc>
              <a:defRPr sz="18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005840"/>
            <a:ext cx="4114800" cy="1585049"/>
          </a:xfrm>
        </p:spPr>
        <p:txBody>
          <a:bodyPr/>
          <a:lstStyle>
            <a:lvl1pPr marL="347914" indent="-347914">
              <a:lnSpc>
                <a:spcPct val="90000"/>
              </a:lnSpc>
              <a:defRPr sz="2400"/>
            </a:lvl1pPr>
            <a:lvl2pPr marL="673338" indent="-339976">
              <a:lnSpc>
                <a:spcPct val="90000"/>
              </a:lnSpc>
              <a:defRPr sz="2000"/>
            </a:lvl2pPr>
            <a:lvl3pPr marL="961722" indent="-302936">
              <a:lnSpc>
                <a:spcPct val="90000"/>
              </a:lnSpc>
              <a:defRPr sz="18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360884795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userDrawn="1"/>
        </p:nvSpPr>
        <p:spPr bwMode="invGray">
          <a:xfrm>
            <a:off x="0" y="821130"/>
            <a:ext cx="9144000" cy="137160"/>
          </a:xfrm>
          <a:prstGeom prst="rect">
            <a:avLst/>
          </a:prstGeom>
          <a:gradFill>
            <a:gsLst>
              <a:gs pos="0">
                <a:schemeClr val="bg1"/>
              </a:gs>
              <a:gs pos="50000">
                <a:schemeClr val="bg1"/>
              </a:gs>
              <a:gs pos="100000">
                <a:schemeClr val="bg1">
                  <a:lumMod val="50000"/>
                  <a:lumOff val="50000"/>
                </a:schemeClr>
              </a:gs>
              <a:gs pos="81000">
                <a:schemeClr val="bg1">
                  <a:lumMod val="75000"/>
                  <a:lumOff val="25000"/>
                </a:schemeClr>
              </a:gs>
            </a:gsLs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005842"/>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1531137"/>
            <a:ext cx="4114800" cy="1585049"/>
          </a:xfrm>
        </p:spPr>
        <p:txBody>
          <a:bodyPr/>
          <a:lstStyle>
            <a:lvl1pPr marL="281770" indent="-281770">
              <a:defRPr sz="2400"/>
            </a:lvl1pPr>
            <a:lvl2pPr marL="562218" indent="-265896">
              <a:defRPr sz="2000"/>
            </a:lvl2pPr>
            <a:lvl3pPr marL="813562" indent="-243407">
              <a:defRPr sz="1800"/>
            </a:lvl3pPr>
            <a:lvl4pPr marL="1050354" indent="-228856">
              <a:defRPr sz="1800"/>
            </a:lvl4pPr>
            <a:lvl5pPr marL="1279210" indent="-206367">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983" y="1005842"/>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531137"/>
            <a:ext cx="4117974" cy="1571199"/>
          </a:xfrm>
        </p:spPr>
        <p:txBody>
          <a:bodyPr/>
          <a:lstStyle>
            <a:lvl1pPr marL="296321" indent="-296321">
              <a:defRPr sz="2400"/>
            </a:lvl1pPr>
            <a:lvl2pPr marL="570155" indent="-273833">
              <a:defRPr sz="2000"/>
            </a:lvl2pPr>
            <a:lvl3pPr marL="821499" indent="-244730">
              <a:defRPr sz="1800"/>
            </a:lvl3pPr>
            <a:lvl4pPr marL="1050354" indent="-236793">
              <a:defRPr sz="1800"/>
            </a:lvl4pPr>
            <a:lvl5pPr marL="1279210" indent="-220919">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1661561850"/>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userDrawn="1"/>
        </p:nvSpPr>
        <p:spPr bwMode="invGray">
          <a:xfrm>
            <a:off x="0" y="821130"/>
            <a:ext cx="9144000" cy="137160"/>
          </a:xfrm>
          <a:prstGeom prst="rect">
            <a:avLst/>
          </a:prstGeom>
          <a:gradFill>
            <a:gsLst>
              <a:gs pos="0">
                <a:schemeClr val="bg1"/>
              </a:gs>
              <a:gs pos="50000">
                <a:schemeClr val="bg1"/>
              </a:gs>
              <a:gs pos="100000">
                <a:schemeClr val="bg1">
                  <a:lumMod val="50000"/>
                  <a:lumOff val="50000"/>
                </a:schemeClr>
              </a:gs>
              <a:gs pos="81000">
                <a:schemeClr val="bg1">
                  <a:lumMod val="75000"/>
                  <a:lumOff val="25000"/>
                </a:schemeClr>
              </a:gs>
            </a:gsLs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4957082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 TE2011 Background">
    <p:spTree>
      <p:nvGrpSpPr>
        <p:cNvPr id="1" name=""/>
        <p:cNvGrpSpPr/>
        <p:nvPr/>
      </p:nvGrpSpPr>
      <p:grpSpPr>
        <a:xfrm>
          <a:off x="0" y="0"/>
          <a:ext cx="0" cy="0"/>
          <a:chOff x="0" y="0"/>
          <a:chExt cx="0" cy="0"/>
        </a:xfrm>
      </p:grpSpPr>
      <p:pic>
        <p:nvPicPr>
          <p:cNvPr id="5" name="Picture 4" descr="O:\Wunderman\CLIENTS\Microsoft\_SMIC_FY11\SMIC1062 TechEd 2011\Creative\Digital\2_concept\powerpoint\teched11_powerpoint_page2.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365760" y="228600"/>
            <a:ext cx="8412480" cy="498598"/>
          </a:xfrm>
        </p:spPr>
        <p:txBody>
          <a:bodyPr/>
          <a:lstStyle>
            <a:lvl1pPr>
              <a:defRPr lang="en-US" sz="3600" b="0" kern="1200" cap="none" spc="-100" baseline="0" dirty="0">
                <a:ln w="3175">
                  <a:noFill/>
                </a:ln>
                <a:solidFill>
                  <a:srgbClr val="03C2F1"/>
                </a:solidFill>
                <a:effectLst/>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1992069773"/>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
        <p:nvSpPr>
          <p:cNvPr id="2" name="Slide Number Placeholder 1"/>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214349421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 TE2011 Background">
    <p:spTree>
      <p:nvGrpSpPr>
        <p:cNvPr id="1" name=""/>
        <p:cNvGrpSpPr/>
        <p:nvPr/>
      </p:nvGrpSpPr>
      <p:grpSpPr>
        <a:xfrm>
          <a:off x="0" y="0"/>
          <a:ext cx="0" cy="0"/>
          <a:chOff x="0" y="0"/>
          <a:chExt cx="0" cy="0"/>
        </a:xfrm>
      </p:grpSpPr>
      <p:pic>
        <p:nvPicPr>
          <p:cNvPr id="4" name="Picture 4" descr="O:\Wunderman\CLIENTS\Microsoft\_SMIC_FY11\SMIC1062 TechEd 2011\Creative\Digital\2_concept\powerpoint\teched11_powerpoint_page2.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pic>
        <p:nvPicPr>
          <p:cNvPr id="3" name="Picture 2" descr="O:\Wunderman\CLIENTS\Microsoft\_SMIC_FY11\SMIC1062 TechEd 2011\Creative\Digital\2_concept\powerpoint\elements\teched11_powerpoint_logosmall.png"/>
          <p:cNvPicPr>
            <a:picLocks noChangeAspect="1" noChangeArrowheads="1"/>
          </p:cNvPicPr>
          <p:nvPr userDrawn="1"/>
        </p:nvPicPr>
        <p:blipFill>
          <a:blip r:embed="rId3" cstate="email"/>
          <a:srcRect/>
          <a:stretch>
            <a:fillRect/>
          </a:stretch>
        </p:blipFill>
        <p:spPr bwMode="auto">
          <a:xfrm>
            <a:off x="323528" y="6021288"/>
            <a:ext cx="1475656" cy="671279"/>
          </a:xfrm>
          <a:prstGeom prst="rect">
            <a:avLst/>
          </a:prstGeom>
          <a:noFill/>
        </p:spPr>
      </p:pic>
      <p:sp>
        <p:nvSpPr>
          <p:cNvPr id="2" name="Slide Number Placeholder 1"/>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1206870443"/>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White">
    <p:bg>
      <p:bgPr>
        <a:solidFill>
          <a:schemeClr val="tx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587260229"/>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pecial">
    <p:spTree>
      <p:nvGrpSpPr>
        <p:cNvPr id="1" name=""/>
        <p:cNvGrpSpPr/>
        <p:nvPr/>
      </p:nvGrpSpPr>
      <p:grpSpPr>
        <a:xfrm>
          <a:off x="0" y="0"/>
          <a:ext cx="0" cy="0"/>
          <a:chOff x="0" y="0"/>
          <a:chExt cx="0" cy="0"/>
        </a:xfrm>
      </p:grpSpPr>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3"/>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396336544"/>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de">
    <p:spTree>
      <p:nvGrpSpPr>
        <p:cNvPr id="1" name=""/>
        <p:cNvGrpSpPr/>
        <p:nvPr/>
      </p:nvGrpSpPr>
      <p:grpSpPr>
        <a:xfrm>
          <a:off x="0" y="0"/>
          <a:ext cx="0" cy="0"/>
          <a:chOff x="0" y="0"/>
          <a:chExt cx="0" cy="0"/>
        </a:xfrm>
      </p:grpSpPr>
      <p:sp>
        <p:nvSpPr>
          <p:cNvPr id="8" name="Rectangle 7"/>
          <p:cNvSpPr/>
          <p:nvPr userDrawn="1"/>
        </p:nvSpPr>
        <p:spPr bwMode="invGray">
          <a:xfrm>
            <a:off x="0" y="821130"/>
            <a:ext cx="9144000" cy="137160"/>
          </a:xfrm>
          <a:prstGeom prst="rect">
            <a:avLst/>
          </a:prstGeom>
          <a:gradFill>
            <a:gsLst>
              <a:gs pos="0">
                <a:schemeClr val="bg1"/>
              </a:gs>
              <a:gs pos="50000">
                <a:schemeClr val="bg1"/>
              </a:gs>
              <a:gs pos="100000">
                <a:schemeClr val="bg1">
                  <a:lumMod val="50000"/>
                  <a:lumOff val="50000"/>
                </a:schemeClr>
              </a:gs>
              <a:gs pos="81000">
                <a:schemeClr val="bg1">
                  <a:lumMod val="75000"/>
                  <a:lumOff val="25000"/>
                </a:schemeClr>
              </a:gs>
            </a:gsLs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3" name="Rectangle 2"/>
          <p:cNvSpPr/>
          <p:nvPr userDrawn="1"/>
        </p:nvSpPr>
        <p:spPr bwMode="auto">
          <a:xfrm>
            <a:off x="182879" y="1005839"/>
            <a:ext cx="8778240" cy="5577840"/>
          </a:xfrm>
          <a:prstGeom prst="rect">
            <a:avLst/>
          </a:prstGeom>
          <a:solidFill>
            <a:schemeClr val="tx1">
              <a:lumMod val="95000"/>
            </a:schemeClr>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65760" y="1188720"/>
            <a:ext cx="8412480" cy="1477328"/>
          </a:xfrm>
        </p:spPr>
        <p:txBody>
          <a:bodyPr/>
          <a:lstStyle>
            <a:lvl1pPr marL="0" indent="0">
              <a:lnSpc>
                <a:spcPct val="80000"/>
              </a:lnSpc>
              <a:buFontTx/>
              <a:buNone/>
              <a:defRPr sz="2000" b="0">
                <a:solidFill>
                  <a:srgbClr val="000000"/>
                </a:solidFill>
                <a:latin typeface="Lucida Console" pitchFamily="49" charset="0"/>
                <a:cs typeface="Courier New" pitchFamily="49" charset="0"/>
              </a:defRPr>
            </a:lvl1pPr>
            <a:lvl2pPr marL="457200" indent="6350">
              <a:lnSpc>
                <a:spcPct val="80000"/>
              </a:lnSpc>
              <a:buFontTx/>
              <a:buNone/>
              <a:defRPr sz="2000" b="0">
                <a:solidFill>
                  <a:srgbClr val="000000"/>
                </a:solidFill>
                <a:latin typeface="Lucida Console" pitchFamily="49" charset="0"/>
                <a:cs typeface="Courier New" pitchFamily="49" charset="0"/>
              </a:defRPr>
            </a:lvl2pPr>
            <a:lvl3pPr marL="796925" indent="0">
              <a:lnSpc>
                <a:spcPct val="80000"/>
              </a:lnSpc>
              <a:buFontTx/>
              <a:buNone/>
              <a:defRPr sz="2000" b="0">
                <a:solidFill>
                  <a:srgbClr val="000000"/>
                </a:solidFill>
                <a:latin typeface="Lucida Console" pitchFamily="49" charset="0"/>
                <a:cs typeface="Courier New" pitchFamily="49" charset="0"/>
              </a:defRPr>
            </a:lvl3pPr>
            <a:lvl4pPr marL="1147763" indent="20638">
              <a:lnSpc>
                <a:spcPct val="80000"/>
              </a:lnSpc>
              <a:buFontTx/>
              <a:buNone/>
              <a:defRPr sz="2000" b="0">
                <a:solidFill>
                  <a:srgbClr val="000000"/>
                </a:solidFill>
                <a:latin typeface="Lucida Console" pitchFamily="49" charset="0"/>
                <a:cs typeface="Courier New" pitchFamily="49" charset="0"/>
              </a:defRPr>
            </a:lvl4pPr>
            <a:lvl5pPr marL="1489075" indent="0">
              <a:lnSpc>
                <a:spcPct val="80000"/>
              </a:lnSpc>
              <a:buFontTx/>
              <a:buNone/>
              <a:defRPr sz="2000" b="0">
                <a:solidFill>
                  <a:srgbClr val="000000"/>
                </a:solidFill>
                <a:latin typeface="Lucida Console"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1"/>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2015530168"/>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pter Title">
    <p:spTree>
      <p:nvGrpSpPr>
        <p:cNvPr id="1" name=""/>
        <p:cNvGrpSpPr/>
        <p:nvPr/>
      </p:nvGrpSpPr>
      <p:grpSpPr>
        <a:xfrm>
          <a:off x="0" y="0"/>
          <a:ext cx="0" cy="0"/>
          <a:chOff x="0" y="0"/>
          <a:chExt cx="0" cy="0"/>
        </a:xfrm>
      </p:grpSpPr>
      <p:pic>
        <p:nvPicPr>
          <p:cNvPr id="7" name="Picture 4" descr="O:\Wunderman\CLIENTS\Microsoft\_SMIC_FY11\SMIC1062 TechEd 2011\Creative\Digital\2_concept\powerpoint\teched11_powerpoint_page2.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
        <p:nvSpPr>
          <p:cNvPr id="5" name="Title 8"/>
          <p:cNvSpPr>
            <a:spLocks noGrp="1"/>
          </p:cNvSpPr>
          <p:nvPr>
            <p:ph type="ctrTitle"/>
          </p:nvPr>
        </p:nvSpPr>
        <p:spPr>
          <a:xfrm>
            <a:off x="502920" y="2775745"/>
            <a:ext cx="8229600" cy="609398"/>
          </a:xfrm>
        </p:spPr>
        <p:txBody>
          <a:bodyPr tIns="0" bIns="0" anchor="t"/>
          <a:lstStyle>
            <a:lvl1pPr marL="0" indent="0">
              <a:defRPr sz="44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6" name="Subtitle 16"/>
          <p:cNvSpPr>
            <a:spLocks noGrp="1"/>
          </p:cNvSpPr>
          <p:nvPr>
            <p:ph type="subTitle" idx="1"/>
          </p:nvPr>
        </p:nvSpPr>
        <p:spPr>
          <a:xfrm>
            <a:off x="500065" y="3388522"/>
            <a:ext cx="5105400" cy="263149"/>
          </a:xfrm>
        </p:spPr>
        <p:txBody>
          <a:bodyPr lIns="0" tIns="0" rIns="0" bIns="0" anchor="t" anchorCtr="0"/>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01606461"/>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esson Title">
    <p:spTree>
      <p:nvGrpSpPr>
        <p:cNvPr id="1" name=""/>
        <p:cNvGrpSpPr/>
        <p:nvPr/>
      </p:nvGrpSpPr>
      <p:grpSpPr>
        <a:xfrm>
          <a:off x="0" y="0"/>
          <a:ext cx="0" cy="0"/>
          <a:chOff x="0" y="0"/>
          <a:chExt cx="0" cy="0"/>
        </a:xfrm>
      </p:grpSpPr>
      <p:pic>
        <p:nvPicPr>
          <p:cNvPr id="6" name="Picture 4" descr="O:\Wunderman\CLIENTS\Microsoft\_SMIC_FY11\SMIC1062 TechEd 2011\Creative\Digital\2_concept\powerpoint\teched11_powerpoint_page2.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
        <p:nvSpPr>
          <p:cNvPr id="8" name="Title 8"/>
          <p:cNvSpPr>
            <a:spLocks noGrp="1"/>
          </p:cNvSpPr>
          <p:nvPr>
            <p:ph type="ctrTitle"/>
          </p:nvPr>
        </p:nvSpPr>
        <p:spPr>
          <a:xfrm>
            <a:off x="502920" y="2775745"/>
            <a:ext cx="8229600" cy="609398"/>
          </a:xfrm>
        </p:spPr>
        <p:txBody>
          <a:bodyPr tIns="0" bIns="0" anchor="t"/>
          <a:lstStyle>
            <a:lvl1pPr marL="0" indent="0">
              <a:defRPr sz="44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9" name="Subtitle 16"/>
          <p:cNvSpPr>
            <a:spLocks noGrp="1"/>
          </p:cNvSpPr>
          <p:nvPr>
            <p:ph type="subTitle" idx="1"/>
          </p:nvPr>
        </p:nvSpPr>
        <p:spPr>
          <a:xfrm>
            <a:off x="500065" y="2515772"/>
            <a:ext cx="5105400" cy="263149"/>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pic>
        <p:nvPicPr>
          <p:cNvPr id="10" name="Picture 2" descr="O:\Wunderman\CLIENTS\Microsoft\_SMIC_FY11\SMIC1062 TechEd 2011\Creative\Digital\2_concept\powerpoint\elements\teched11_powerpoint_logosmall.png"/>
          <p:cNvPicPr>
            <a:picLocks noChangeAspect="1" noChangeArrowheads="1"/>
          </p:cNvPicPr>
          <p:nvPr userDrawn="1"/>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99296"/>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Blank - Governance Arrow Colors">
    <p:bg>
      <p:bgPr shadeToTitle="1">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3" name="Picture 2" descr="O:\Wunderman\CLIENTS\Microsoft\_SMIC_FY11\SMIC1062 TechEd 2011\Creative\Digital\2_concept\powerpoint\elements\teched11_powerpoint_logosmall.png"/>
          <p:cNvPicPr>
            <a:picLocks noChangeAspect="1" noChangeArrowheads="1"/>
          </p:cNvPicPr>
          <p:nvPr userDrawn="1"/>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399941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 Governance Arrow Colors - TE2011 Background">
    <p:bg>
      <p:bgPr shadeToTitle="1">
        <a:solidFill>
          <a:srgbClr val="000000"/>
        </a:solidFill>
        <a:effectLst/>
      </p:bgPr>
    </p:bg>
    <p:spTree>
      <p:nvGrpSpPr>
        <p:cNvPr id="1" name=""/>
        <p:cNvGrpSpPr/>
        <p:nvPr/>
      </p:nvGrpSpPr>
      <p:grpSpPr>
        <a:xfrm>
          <a:off x="0" y="0"/>
          <a:ext cx="0" cy="0"/>
          <a:chOff x="0" y="0"/>
          <a:chExt cx="0" cy="0"/>
        </a:xfrm>
      </p:grpSpPr>
      <p:pic>
        <p:nvPicPr>
          <p:cNvPr id="4" name="Picture 4" descr="O:\Wunderman\CLIENTS\Microsoft\_SMIC_FY11\SMIC1062 TechEd 2011\Creative\Digital\2_concept\powerpoint\teched11_powerpoint_page2.jpg"/>
          <p:cNvPicPr>
            <a:picLocks noChangeAspect="1" noChangeArrowheads="1"/>
          </p:cNvPicPr>
          <p:nvPr userDrawn="1"/>
        </p:nvPicPr>
        <p:blipFill>
          <a:blip r:embed="rId3"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365760" y="228600"/>
            <a:ext cx="8412480" cy="498598"/>
          </a:xfrm>
        </p:spPr>
        <p:txBody>
          <a:bodyPr/>
          <a:lstStyle>
            <a:lvl1pPr>
              <a:defRPr lang="en-US" sz="3600" kern="1200" baseline="0" dirty="0">
                <a:solidFill>
                  <a:srgbClr val="03C2F1"/>
                </a:soli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pic>
        <p:nvPicPr>
          <p:cNvPr id="3" name="Picture 2" descr="O:\Wunderman\CLIENTS\Microsoft\_SMIC_FY11\SMIC1062 TechEd 2011\Creative\Digital\2_concept\powerpoint\elements\teched11_powerpoint_logosmall.png"/>
          <p:cNvPicPr>
            <a:picLocks noChangeAspect="1" noChangeArrowheads="1"/>
          </p:cNvPicPr>
          <p:nvPr userDrawn="1"/>
        </p:nvPicPr>
        <p:blipFill>
          <a:blip r:embed="rId4"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5477791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ntent Heavy">
    <p:spTree>
      <p:nvGrpSpPr>
        <p:cNvPr id="1" name=""/>
        <p:cNvGrpSpPr/>
        <p:nvPr/>
      </p:nvGrpSpPr>
      <p:grpSpPr>
        <a:xfrm>
          <a:off x="0" y="0"/>
          <a:ext cx="0" cy="0"/>
          <a:chOff x="0" y="0"/>
          <a:chExt cx="0" cy="0"/>
        </a:xfrm>
      </p:grpSpPr>
      <p:sp>
        <p:nvSpPr>
          <p:cNvPr id="7" name="Rectangle 6"/>
          <p:cNvSpPr/>
          <p:nvPr userDrawn="1"/>
        </p:nvSpPr>
        <p:spPr bwMode="invGray">
          <a:xfrm>
            <a:off x="0" y="777240"/>
            <a:ext cx="9144000" cy="137160"/>
          </a:xfrm>
          <a:prstGeom prst="rect">
            <a:avLst/>
          </a:prstGeom>
          <a:gradFill>
            <a:gsLst>
              <a:gs pos="0">
                <a:schemeClr val="bg1"/>
              </a:gs>
              <a:gs pos="50000">
                <a:schemeClr val="bg1"/>
              </a:gs>
              <a:gs pos="100000">
                <a:schemeClr val="bg1">
                  <a:lumMod val="50000"/>
                  <a:lumOff val="50000"/>
                </a:schemeClr>
              </a:gs>
              <a:gs pos="81000">
                <a:schemeClr val="bg1">
                  <a:lumMod val="75000"/>
                  <a:lumOff val="25000"/>
                </a:schemeClr>
              </a:gs>
            </a:gsLs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a:xfrm>
            <a:off x="365760" y="228600"/>
            <a:ext cx="8412480" cy="443198"/>
          </a:xfrm>
        </p:spPr>
        <p:txBody>
          <a:bodyPr/>
          <a:lstStyle>
            <a:lvl1pPr>
              <a:defRPr lang="en-US" dirty="0"/>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
        <p:nvSpPr>
          <p:cNvPr id="5" name="Content Placeholder 4"/>
          <p:cNvSpPr>
            <a:spLocks noGrp="1"/>
          </p:cNvSpPr>
          <p:nvPr>
            <p:ph sz="quarter" idx="11"/>
          </p:nvPr>
        </p:nvSpPr>
        <p:spPr>
          <a:xfrm>
            <a:off x="365760" y="1005842"/>
            <a:ext cx="8412480" cy="1618905"/>
          </a:xfrm>
        </p:spPr>
        <p:txBody>
          <a:bodyPr/>
          <a:lstStyle>
            <a:lvl1pPr>
              <a:defRPr sz="24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75892638"/>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ntent Heavy - MOC">
    <p:spTree>
      <p:nvGrpSpPr>
        <p:cNvPr id="1" name=""/>
        <p:cNvGrpSpPr/>
        <p:nvPr/>
      </p:nvGrpSpPr>
      <p:grpSpPr>
        <a:xfrm>
          <a:off x="0" y="0"/>
          <a:ext cx="0" cy="0"/>
          <a:chOff x="0" y="0"/>
          <a:chExt cx="0" cy="0"/>
        </a:xfrm>
      </p:grpSpPr>
      <p:sp>
        <p:nvSpPr>
          <p:cNvPr id="2" name="Title 1"/>
          <p:cNvSpPr>
            <a:spLocks noGrp="1"/>
          </p:cNvSpPr>
          <p:nvPr>
            <p:ph type="title"/>
          </p:nvPr>
        </p:nvSpPr>
        <p:spPr>
          <a:xfrm>
            <a:off x="365760" y="228600"/>
            <a:ext cx="8412480" cy="443198"/>
          </a:xfrm>
        </p:spPr>
        <p:txBody>
          <a:bodyPr/>
          <a:lstStyle>
            <a:lvl1pPr>
              <a:defRPr sz="320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
        <p:nvSpPr>
          <p:cNvPr id="5" name="Content Placeholder 4"/>
          <p:cNvSpPr>
            <a:spLocks noGrp="1"/>
          </p:cNvSpPr>
          <p:nvPr>
            <p:ph sz="quarter" idx="11"/>
          </p:nvPr>
        </p:nvSpPr>
        <p:spPr>
          <a:xfrm>
            <a:off x="365760" y="1005844"/>
            <a:ext cx="8412480" cy="1618905"/>
          </a:xfrm>
        </p:spPr>
        <p:txBody>
          <a:bodyPr/>
          <a:lstStyle>
            <a:lvl1pPr>
              <a:defRPr sz="2400"/>
            </a:lvl1pPr>
            <a:lvl2pPr>
              <a:defRPr sz="20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83075998"/>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3883865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183588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8411324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268608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65912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938596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dirty="0" smtClean="0"/>
              <a:t>Click to edit Master title style</a:t>
            </a:r>
            <a:endParaRPr lang="en-AU" dirty="0"/>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0505871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311127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953741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130223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124409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093563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1651073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Chapter Title">
    <p:spTree>
      <p:nvGrpSpPr>
        <p:cNvPr id="1" name=""/>
        <p:cNvGrpSpPr/>
        <p:nvPr/>
      </p:nvGrpSpPr>
      <p:grpSpPr>
        <a:xfrm>
          <a:off x="0" y="0"/>
          <a:ext cx="0" cy="0"/>
          <a:chOff x="0" y="0"/>
          <a:chExt cx="0" cy="0"/>
        </a:xfrm>
      </p:grpSpPr>
      <p:pic>
        <p:nvPicPr>
          <p:cNvPr id="7" name="Picture 4" descr="O:\Wunderman\CLIENTS\Microsoft\_SMIC_FY11\SMIC1062 TechEd 2011\Creative\Digital\2_concept\powerpoint\teched11_powerpoint_page2.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3" name="Slide Number Placeholder 2"/>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
        <p:nvSpPr>
          <p:cNvPr id="5" name="Title 8"/>
          <p:cNvSpPr>
            <a:spLocks noGrp="1"/>
          </p:cNvSpPr>
          <p:nvPr>
            <p:ph type="ctrTitle"/>
          </p:nvPr>
        </p:nvSpPr>
        <p:spPr>
          <a:xfrm>
            <a:off x="502920" y="2775745"/>
            <a:ext cx="8229600" cy="609398"/>
          </a:xfrm>
        </p:spPr>
        <p:txBody>
          <a:bodyPr tIns="0" bIns="0" anchor="t"/>
          <a:lstStyle>
            <a:lvl1pPr marL="0" indent="0">
              <a:defRPr sz="44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6" name="Subtitle 16"/>
          <p:cNvSpPr>
            <a:spLocks noGrp="1"/>
          </p:cNvSpPr>
          <p:nvPr>
            <p:ph type="subTitle" idx="1"/>
          </p:nvPr>
        </p:nvSpPr>
        <p:spPr>
          <a:xfrm>
            <a:off x="500065" y="3388522"/>
            <a:ext cx="5105400" cy="263149"/>
          </a:xfrm>
        </p:spPr>
        <p:txBody>
          <a:bodyPr lIns="0" tIns="0" rIns="0" bIns="0" anchor="t" anchorCtr="0"/>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11682629"/>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10" name="Rectangle 9"/>
          <p:cNvSpPr/>
          <p:nvPr userDrawn="1"/>
        </p:nvSpPr>
        <p:spPr bwMode="invGray">
          <a:xfrm>
            <a:off x="0" y="821130"/>
            <a:ext cx="9144000" cy="137160"/>
          </a:xfrm>
          <a:prstGeom prst="rect">
            <a:avLst/>
          </a:prstGeom>
          <a:gradFill>
            <a:gsLst>
              <a:gs pos="0">
                <a:schemeClr val="bg1"/>
              </a:gs>
              <a:gs pos="50000">
                <a:schemeClr val="bg1"/>
              </a:gs>
              <a:gs pos="100000">
                <a:schemeClr val="bg1">
                  <a:lumMod val="50000"/>
                  <a:lumOff val="50000"/>
                </a:schemeClr>
              </a:gs>
              <a:gs pos="81000">
                <a:schemeClr val="bg1">
                  <a:lumMod val="75000"/>
                  <a:lumOff val="25000"/>
                </a:schemeClr>
              </a:gs>
            </a:gsLs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005842"/>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1531137"/>
            <a:ext cx="4114800" cy="1585049"/>
          </a:xfrm>
        </p:spPr>
        <p:txBody>
          <a:bodyPr/>
          <a:lstStyle>
            <a:lvl1pPr marL="281770" indent="-281770">
              <a:defRPr sz="2400"/>
            </a:lvl1pPr>
            <a:lvl2pPr marL="562218" indent="-265896">
              <a:defRPr sz="2000"/>
            </a:lvl2pPr>
            <a:lvl3pPr marL="813562" indent="-243407">
              <a:defRPr sz="1800"/>
            </a:lvl3pPr>
            <a:lvl4pPr marL="1050354" indent="-228856">
              <a:defRPr sz="1800"/>
            </a:lvl4pPr>
            <a:lvl5pPr marL="1279210" indent="-206367">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983" y="1005842"/>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531137"/>
            <a:ext cx="4117974" cy="1571199"/>
          </a:xfrm>
        </p:spPr>
        <p:txBody>
          <a:bodyPr/>
          <a:lstStyle>
            <a:lvl1pPr marL="296321" indent="-296321">
              <a:defRPr sz="2400"/>
            </a:lvl1pPr>
            <a:lvl2pPr marL="570155" indent="-273833">
              <a:defRPr sz="2000"/>
            </a:lvl2pPr>
            <a:lvl3pPr marL="821499" indent="-244730">
              <a:defRPr sz="1800"/>
            </a:lvl3pPr>
            <a:lvl4pPr marL="1050354" indent="-236793">
              <a:defRPr sz="1800"/>
            </a:lvl4pPr>
            <a:lvl5pPr marL="1279210" indent="-220919">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p:txBody>
          <a:bodyPr/>
          <a:lstStyle/>
          <a:p>
            <a:fld id="{A100C12A-BE20-4CC0-B3D0-D03847403E89}" type="slidenum">
              <a:rPr lang="en-US" smtClean="0">
                <a:solidFill>
                  <a:srgbClr val="FFFFFF">
                    <a:tint val="75000"/>
                  </a:srgbClr>
                </a:solidFill>
              </a:rPr>
              <a:pPr/>
              <a:t>‹#›</a:t>
            </a:fld>
            <a:endParaRPr lang="en-US">
              <a:solidFill>
                <a:srgbClr val="FFFFFF">
                  <a:tint val="75000"/>
                </a:srgbClr>
              </a:solidFill>
            </a:endParaRPr>
          </a:p>
        </p:txBody>
      </p:sp>
    </p:spTree>
    <p:extLst>
      <p:ext uri="{BB962C8B-B14F-4D97-AF65-F5344CB8AC3E}">
        <p14:creationId xmlns:p14="http://schemas.microsoft.com/office/powerpoint/2010/main" val="210573499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dirty="0" smtClean="0"/>
              <a:t>Click to edit Master title style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image" Target="../media/image5.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image" Target="../media/image1.jpeg"/><Relationship Id="rId2" Type="http://schemas.openxmlformats.org/officeDocument/2006/relationships/slideLayout" Target="../slideLayouts/slideLayout35.xml"/><Relationship Id="rId16" Type="http://schemas.openxmlformats.org/officeDocument/2006/relationships/theme" Target="../theme/theme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702" r:id="rId14"/>
    <p:sldLayoutId id="2147483703"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90000">
              <a:schemeClr val="bg1"/>
            </a:gs>
            <a:gs pos="100000">
              <a:schemeClr val="bg1">
                <a:lumMod val="75000"/>
                <a:lumOff val="25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5760" y="228600"/>
            <a:ext cx="8412480" cy="557784"/>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 y="1005840"/>
            <a:ext cx="8412480"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4"/>
          </p:nvPr>
        </p:nvSpPr>
        <p:spPr>
          <a:xfrm>
            <a:off x="0" y="6528259"/>
            <a:ext cx="447446" cy="329743"/>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63"/>
            <a:fld id="{A100C12A-BE20-4CC0-B3D0-D03847403E89}" type="slidenum">
              <a:rPr lang="en-US" smtClean="0">
                <a:solidFill>
                  <a:srgbClr val="FFFFFF">
                    <a:tint val="75000"/>
                  </a:srgbClr>
                </a:solidFill>
              </a:rPr>
              <a:pPr defTabSz="914363"/>
              <a:t>‹#›</a:t>
            </a:fld>
            <a:endParaRPr lang="en-US">
              <a:solidFill>
                <a:srgbClr val="FFFFFF">
                  <a:tint val="75000"/>
                </a:srgbClr>
              </a:solidFill>
            </a:endParaRPr>
          </a:p>
        </p:txBody>
      </p:sp>
    </p:spTree>
    <p:extLst>
      <p:ext uri="{BB962C8B-B14F-4D97-AF65-F5344CB8AC3E}">
        <p14:creationId xmlns:p14="http://schemas.microsoft.com/office/powerpoint/2010/main" val="416068786"/>
      </p:ext>
    </p:extLst>
  </p:cSld>
  <p:clrMap bg1="dk1" tx1="lt1" bg2="dk2"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705" r:id="rId7"/>
    <p:sldLayoutId id="2147483688" r:id="rId8"/>
    <p:sldLayoutId id="2147483701" r:id="rId9"/>
    <p:sldLayoutId id="2147483689" r:id="rId10"/>
    <p:sldLayoutId id="2147483690" r:id="rId11"/>
    <p:sldLayoutId id="2147483691" r:id="rId12"/>
    <p:sldLayoutId id="2147483692" r:id="rId13"/>
    <p:sldLayoutId id="2147483693" r:id="rId14"/>
    <p:sldLayoutId id="2147483694" r:id="rId15"/>
    <p:sldLayoutId id="2147483700" r:id="rId16"/>
    <p:sldLayoutId id="2147483695" r:id="rId17"/>
    <p:sldLayoutId id="2147483697" r:id="rId18"/>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0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0"/>
        </a:buBlip>
        <a:defRPr sz="24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0"/>
        </a:buBlip>
        <a:defRPr sz="20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0"/>
        </a:buBlip>
        <a:defRPr sz="18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0"/>
        </a:buBlip>
        <a:defRPr sz="18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0"/>
        </a:buBlip>
        <a:defRPr sz="18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531562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image" Target="../media/image8.jpeg"/><Relationship Id="rId1" Type="http://schemas.openxmlformats.org/officeDocument/2006/relationships/slideLayout" Target="../slideLayouts/slideLayout3.xml"/><Relationship Id="rId6" Type="http://schemas.openxmlformats.org/officeDocument/2006/relationships/image" Target="../media/image11.jpeg"/><Relationship Id="rId5" Type="http://schemas.openxmlformats.org/officeDocument/2006/relationships/hyperlink" Target="http://www.amazon.com/gp/product/images/0735638853/ref=dp_image_0?ie=UTF8&amp;n=283155&amp;s=books" TargetMode="Externa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31.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31.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4.xml"/><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31.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31.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6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2.xml"/></Relationships>
</file>

<file path=ppt/slides/_rels/slide6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4.xml"/><Relationship Id="rId4" Type="http://schemas.openxmlformats.org/officeDocument/2006/relationships/image" Target="../media/image15.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5.png"/><Relationship Id="rId5" Type="http://schemas.openxmlformats.org/officeDocument/2006/relationships/hyperlink" Target="http://technet.microsoft.com/en-au" TargetMode="External"/><Relationship Id="rId10" Type="http://schemas.openxmlformats.org/officeDocument/2006/relationships/image" Target="../media/image24.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Objectives &amp; Agenda</a:t>
            </a:r>
            <a:endParaRPr lang="en-US" dirty="0"/>
          </a:p>
        </p:txBody>
      </p:sp>
      <p:sp>
        <p:nvSpPr>
          <p:cNvPr id="2" name="Text Placeholder 1"/>
          <p:cNvSpPr>
            <a:spLocks noGrp="1"/>
          </p:cNvSpPr>
          <p:nvPr>
            <p:ph type="body" idx="1"/>
          </p:nvPr>
        </p:nvSpPr>
        <p:spPr/>
        <p:txBody>
          <a:bodyPr/>
          <a:lstStyle/>
          <a:p>
            <a:r>
              <a:rPr lang="en-US" dirty="0" smtClean="0"/>
              <a:t>About This Session</a:t>
            </a:r>
            <a:endParaRPr lang="en-US" dirty="0"/>
          </a:p>
        </p:txBody>
      </p:sp>
    </p:spTree>
    <p:extLst>
      <p:ext uri="{BB962C8B-B14F-4D97-AF65-F5344CB8AC3E}">
        <p14:creationId xmlns:p14="http://schemas.microsoft.com/office/powerpoint/2010/main" val="263390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988002308"/>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371938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1" y="2773006"/>
            <a:ext cx="5869490" cy="3843737"/>
            <a:chOff x="228600" y="914400"/>
            <a:chExt cx="8610600" cy="5638800"/>
          </a:xfrm>
        </p:grpSpPr>
        <p:sp>
          <p:nvSpPr>
            <p:cNvPr id="34" name="Rounded Rectangle 33"/>
            <p:cNvSpPr/>
            <p:nvPr/>
          </p:nvSpPr>
          <p:spPr>
            <a:xfrm>
              <a:off x="228600"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PRODUCTION FARM</a:t>
              </a:r>
              <a:endParaRPr lang="en-US" sz="1050" dirty="0">
                <a:solidFill>
                  <a:srgbClr val="000000"/>
                </a:solidFill>
              </a:endParaRPr>
            </a:p>
          </p:txBody>
        </p:sp>
        <p:grpSp>
          <p:nvGrpSpPr>
            <p:cNvPr id="5" name="Group 76"/>
            <p:cNvGrpSpPr/>
            <p:nvPr/>
          </p:nvGrpSpPr>
          <p:grpSpPr>
            <a:xfrm>
              <a:off x="1935886" y="1828800"/>
              <a:ext cx="4537295" cy="2989258"/>
              <a:chOff x="1205966" y="1828800"/>
              <a:chExt cx="4537295" cy="2989258"/>
            </a:xfrm>
          </p:grpSpPr>
          <p:sp>
            <p:nvSpPr>
              <p:cNvPr id="56" name="Rounded Rectangle 55"/>
              <p:cNvSpPr/>
              <p:nvPr/>
            </p:nvSpPr>
            <p:spPr>
              <a:xfrm>
                <a:off x="2022751"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http://teams</a:t>
                </a:r>
                <a:endParaRPr lang="en-US" sz="1000" dirty="0">
                  <a:solidFill>
                    <a:srgbClr val="000000"/>
                  </a:solidFill>
                </a:endParaRPr>
              </a:p>
            </p:txBody>
          </p:sp>
          <p:grpSp>
            <p:nvGrpSpPr>
              <p:cNvPr id="6" name="Group 35"/>
              <p:cNvGrpSpPr/>
              <p:nvPr/>
            </p:nvGrpSpPr>
            <p:grpSpPr>
              <a:xfrm>
                <a:off x="1205966" y="3963128"/>
                <a:ext cx="1459840" cy="854930"/>
                <a:chOff x="3617078" y="2644773"/>
                <a:chExt cx="1295400" cy="1143000"/>
              </a:xfrm>
            </p:grpSpPr>
            <p:sp>
              <p:nvSpPr>
                <p:cNvPr id="62" name="Rounded Rectangle 7"/>
                <p:cNvSpPr/>
                <p:nvPr/>
              </p:nvSpPr>
              <p:spPr>
                <a:xfrm>
                  <a:off x="361707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HR</a:t>
                  </a:r>
                  <a:endParaRPr lang="en-US" sz="1000" dirty="0">
                    <a:solidFill>
                      <a:srgbClr val="000000"/>
                    </a:solidFill>
                  </a:endParaRPr>
                </a:p>
              </p:txBody>
            </p:sp>
            <p:cxnSp>
              <p:nvCxnSpPr>
                <p:cNvPr id="63" name="Straight Connector 62"/>
                <p:cNvCxnSpPr/>
                <p:nvPr/>
              </p:nvCxnSpPr>
              <p:spPr>
                <a:xfrm rot="10800000" flipH="1">
                  <a:off x="361707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4" name="Straight Connector 63"/>
              <p:cNvCxnSpPr>
                <a:stCxn id="56" idx="2"/>
                <a:endCxn id="62" idx="0"/>
              </p:cNvCxnSpPr>
              <p:nvPr/>
            </p:nvCxnSpPr>
            <p:spPr>
              <a:xfrm flipH="1">
                <a:off x="1935886" y="2362200"/>
                <a:ext cx="1234945"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7" name="Group 9"/>
              <p:cNvGrpSpPr/>
              <p:nvPr/>
            </p:nvGrpSpPr>
            <p:grpSpPr>
              <a:xfrm>
                <a:off x="2739650" y="3963128"/>
                <a:ext cx="1459840" cy="854930"/>
                <a:chOff x="5071128" y="2644773"/>
                <a:chExt cx="1295400" cy="1143000"/>
              </a:xfrm>
            </p:grpSpPr>
            <p:sp>
              <p:nvSpPr>
                <p:cNvPr id="66" name="Rounded Rectangle 65"/>
                <p:cNvSpPr/>
                <p:nvPr/>
              </p:nvSpPr>
              <p:spPr>
                <a:xfrm>
                  <a:off x="507112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Engineering</a:t>
                  </a:r>
                  <a:endParaRPr lang="en-US" sz="1000" dirty="0">
                    <a:solidFill>
                      <a:srgbClr val="000000"/>
                    </a:solidFill>
                  </a:endParaRPr>
                </a:p>
              </p:txBody>
            </p:sp>
            <p:cxnSp>
              <p:nvCxnSpPr>
                <p:cNvPr id="67" name="Straight Connector 66"/>
                <p:cNvCxnSpPr>
                  <a:stCxn id="66" idx="1"/>
                  <a:endCxn id="66" idx="3"/>
                </p:cNvCxnSpPr>
                <p:nvPr/>
              </p:nvCxnSpPr>
              <p:spPr>
                <a:xfrm rot="10800000" flipH="1">
                  <a:off x="507112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9" name="Straight Connector 68"/>
              <p:cNvCxnSpPr>
                <a:stCxn id="56" idx="2"/>
                <a:endCxn id="66" idx="0"/>
              </p:cNvCxnSpPr>
              <p:nvPr/>
            </p:nvCxnSpPr>
            <p:spPr>
              <a:xfrm>
                <a:off x="3170831" y="2362200"/>
                <a:ext cx="298739"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8" name="Group 9"/>
              <p:cNvGrpSpPr/>
              <p:nvPr/>
            </p:nvGrpSpPr>
            <p:grpSpPr>
              <a:xfrm>
                <a:off x="4283421" y="3963128"/>
                <a:ext cx="1459840" cy="854930"/>
                <a:chOff x="5043148" y="2644773"/>
                <a:chExt cx="1295400" cy="1143000"/>
              </a:xfrm>
            </p:grpSpPr>
            <p:sp>
              <p:nvSpPr>
                <p:cNvPr id="71" name="Rounded Rectangle 70"/>
                <p:cNvSpPr/>
                <p:nvPr/>
              </p:nvSpPr>
              <p:spPr>
                <a:xfrm>
                  <a:off x="504314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Finance</a:t>
                  </a:r>
                  <a:endParaRPr lang="en-US" sz="1000" dirty="0">
                    <a:solidFill>
                      <a:srgbClr val="000000"/>
                    </a:solidFill>
                  </a:endParaRPr>
                </a:p>
              </p:txBody>
            </p:sp>
            <p:cxnSp>
              <p:nvCxnSpPr>
                <p:cNvPr id="72" name="Straight Connector 71"/>
                <p:cNvCxnSpPr>
                  <a:stCxn id="71" idx="1"/>
                  <a:endCxn id="71" idx="3"/>
                </p:cNvCxnSpPr>
                <p:nvPr/>
              </p:nvCxnSpPr>
              <p:spPr>
                <a:xfrm rot="10800000" flipH="1">
                  <a:off x="504314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73" name="Straight Connector 72"/>
              <p:cNvCxnSpPr>
                <a:stCxn id="56" idx="2"/>
                <a:endCxn id="71" idx="0"/>
              </p:cNvCxnSpPr>
              <p:nvPr/>
            </p:nvCxnSpPr>
            <p:spPr>
              <a:xfrm>
                <a:off x="3170831" y="2362200"/>
                <a:ext cx="1842510" cy="1600928"/>
              </a:xfrm>
              <a:prstGeom prst="line">
                <a:avLst/>
              </a:prstGeom>
              <a:ln/>
            </p:spPr>
            <p:style>
              <a:lnRef idx="1">
                <a:schemeClr val="accent4"/>
              </a:lnRef>
              <a:fillRef idx="2">
                <a:schemeClr val="accent4"/>
              </a:fillRef>
              <a:effectRef idx="1">
                <a:schemeClr val="accent4"/>
              </a:effectRef>
              <a:fontRef idx="minor">
                <a:schemeClr val="dk1"/>
              </a:fontRef>
            </p:style>
          </p:cxnSp>
        </p:grpSp>
        <p:grpSp>
          <p:nvGrpSpPr>
            <p:cNvPr id="12" name="Group 11"/>
            <p:cNvGrpSpPr/>
            <p:nvPr/>
          </p:nvGrpSpPr>
          <p:grpSpPr>
            <a:xfrm>
              <a:off x="4404293" y="1828800"/>
              <a:ext cx="3982744" cy="1931256"/>
              <a:chOff x="4404293" y="1828800"/>
              <a:chExt cx="3982744" cy="1931256"/>
            </a:xfrm>
          </p:grpSpPr>
          <p:sp>
            <p:nvSpPr>
              <p:cNvPr id="37" name="Rounded Rectangle 36"/>
              <p:cNvSpPr/>
              <p:nvPr/>
            </p:nvSpPr>
            <p:spPr>
              <a:xfrm>
                <a:off x="5230980"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http://intranet</a:t>
                </a:r>
                <a:endParaRPr lang="en-US" sz="1000" dirty="0">
                  <a:solidFill>
                    <a:srgbClr val="000000"/>
                  </a:solidFill>
                </a:endParaRPr>
              </a:p>
            </p:txBody>
          </p:sp>
          <p:grpSp>
            <p:nvGrpSpPr>
              <p:cNvPr id="38" name="Group 35"/>
              <p:cNvGrpSpPr/>
              <p:nvPr/>
            </p:nvGrpSpPr>
            <p:grpSpPr>
              <a:xfrm>
                <a:off x="5649141" y="2362200"/>
                <a:ext cx="1459840" cy="854930"/>
                <a:chOff x="2971800" y="2667000"/>
                <a:chExt cx="1295400" cy="1143000"/>
              </a:xfrm>
            </p:grpSpPr>
            <p:sp>
              <p:nvSpPr>
                <p:cNvPr id="47" name="Rounded Rectangle 7"/>
                <p:cNvSpPr/>
                <p:nvPr/>
              </p:nvSpPr>
              <p:spPr>
                <a:xfrm>
                  <a:off x="2971800" y="2667000"/>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a:t>
                  </a:r>
                  <a:endParaRPr lang="en-US" sz="1000" dirty="0">
                    <a:solidFill>
                      <a:srgbClr val="000000"/>
                    </a:solidFill>
                  </a:endParaRPr>
                </a:p>
              </p:txBody>
            </p:sp>
            <p:cxnSp>
              <p:nvCxnSpPr>
                <p:cNvPr id="48" name="Straight Connector 47"/>
                <p:cNvCxnSpPr/>
                <p:nvPr/>
              </p:nvCxnSpPr>
              <p:spPr>
                <a:xfrm rot="10800000" flipH="1">
                  <a:off x="2971800" y="3238500"/>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39" name="Straight Connector 38"/>
              <p:cNvCxnSpPr>
                <a:stCxn id="47" idx="2"/>
              </p:cNvCxnSpPr>
              <p:nvPr/>
            </p:nvCxnSpPr>
            <p:spPr>
              <a:xfrm flipH="1">
                <a:off x="4793855" y="3217130"/>
                <a:ext cx="1585206" cy="304801"/>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0" name="Straight Connector 39"/>
              <p:cNvCxnSpPr>
                <a:stCxn id="47" idx="2"/>
              </p:cNvCxnSpPr>
              <p:nvPr/>
            </p:nvCxnSpPr>
            <p:spPr>
              <a:xfrm>
                <a:off x="6379061" y="3217130"/>
                <a:ext cx="27346" cy="3048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3" name="Straight Connector 42"/>
              <p:cNvCxnSpPr>
                <a:stCxn id="47" idx="2"/>
              </p:cNvCxnSpPr>
              <p:nvPr/>
            </p:nvCxnSpPr>
            <p:spPr>
              <a:xfrm>
                <a:off x="6379061" y="3217130"/>
                <a:ext cx="1602648" cy="304800"/>
              </a:xfrm>
              <a:prstGeom prst="line">
                <a:avLst/>
              </a:prstGeom>
              <a:ln/>
            </p:spPr>
            <p:style>
              <a:lnRef idx="1">
                <a:schemeClr val="accent4"/>
              </a:lnRef>
              <a:fillRef idx="2">
                <a:schemeClr val="accent4"/>
              </a:fillRef>
              <a:effectRef idx="1">
                <a:schemeClr val="accent4"/>
              </a:effectRef>
              <a:fontRef idx="minor">
                <a:schemeClr val="dk1"/>
              </a:fontRef>
            </p:style>
          </p:cxnSp>
          <p:sp>
            <p:nvSpPr>
              <p:cNvPr id="44" name="Rounded Rectangle 43"/>
              <p:cNvSpPr/>
              <p:nvPr/>
            </p:nvSpPr>
            <p:spPr bwMode="auto">
              <a:xfrm>
                <a:off x="4404293"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a:solidFill>
                      <a:srgbClr val="000000"/>
                    </a:solidFill>
                  </a:rPr>
                  <a:t>HR</a:t>
                </a:r>
              </a:p>
            </p:txBody>
          </p:sp>
          <p:sp>
            <p:nvSpPr>
              <p:cNvPr id="45" name="Rounded Rectangle 44"/>
              <p:cNvSpPr/>
              <p:nvPr/>
            </p:nvSpPr>
            <p:spPr bwMode="auto">
              <a:xfrm>
                <a:off x="5784542"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Engineering</a:t>
                </a:r>
                <a:endParaRPr lang="en-US" sz="1000" dirty="0">
                  <a:solidFill>
                    <a:srgbClr val="000000"/>
                  </a:solidFill>
                </a:endParaRPr>
              </a:p>
            </p:txBody>
          </p:sp>
          <p:sp>
            <p:nvSpPr>
              <p:cNvPr id="46" name="Rounded Rectangle 45"/>
              <p:cNvSpPr/>
              <p:nvPr/>
            </p:nvSpPr>
            <p:spPr bwMode="auto">
              <a:xfrm>
                <a:off x="7197999"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Finance</a:t>
                </a:r>
                <a:endParaRPr lang="en-US" sz="1000" dirty="0">
                  <a:solidFill>
                    <a:srgbClr val="000000"/>
                  </a:solidFill>
                </a:endParaRPr>
              </a:p>
            </p:txBody>
          </p:sp>
        </p:grpSp>
        <p:sp>
          <p:nvSpPr>
            <p:cNvPr id="49" name="Rounded Rectangle 48"/>
            <p:cNvSpPr/>
            <p:nvPr/>
          </p:nvSpPr>
          <p:spPr>
            <a:xfrm>
              <a:off x="321101" y="3980585"/>
              <a:ext cx="1459840" cy="85493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Site Collection</a:t>
              </a:r>
              <a:br>
                <a:rPr lang="en-US" sz="900" dirty="0" smtClean="0">
                  <a:solidFill>
                    <a:srgbClr val="000000"/>
                  </a:solidFill>
                </a:rPr>
              </a:br>
              <a:endParaRPr lang="en-US" sz="900" dirty="0" smtClean="0">
                <a:solidFill>
                  <a:srgbClr val="000000"/>
                </a:solidFill>
              </a:endParaRPr>
            </a:p>
            <a:p>
              <a:pPr algn="ctr" defTabSz="914363"/>
              <a:r>
                <a:rPr lang="en-US" sz="900" dirty="0" smtClean="0">
                  <a:solidFill>
                    <a:srgbClr val="000000"/>
                  </a:solidFill>
                </a:rPr>
                <a:t>Expense Reports</a:t>
              </a:r>
              <a:endParaRPr lang="en-US" sz="900" dirty="0">
                <a:solidFill>
                  <a:srgbClr val="000000"/>
                </a:solidFill>
              </a:endParaRPr>
            </a:p>
          </p:txBody>
        </p:sp>
        <p:cxnSp>
          <p:nvCxnSpPr>
            <p:cNvPr id="50" name="Straight Connector 49"/>
            <p:cNvCxnSpPr>
              <a:stCxn id="49" idx="1"/>
              <a:endCxn id="49" idx="3"/>
            </p:cNvCxnSpPr>
            <p:nvPr/>
          </p:nvCxnSpPr>
          <p:spPr>
            <a:xfrm>
              <a:off x="321101" y="4408050"/>
              <a:ext cx="1459840"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51" name="Straight Connector 50"/>
            <p:cNvCxnSpPr>
              <a:stCxn id="53" idx="2"/>
              <a:endCxn id="49" idx="0"/>
            </p:cNvCxnSpPr>
            <p:nvPr/>
          </p:nvCxnSpPr>
          <p:spPr>
            <a:xfrm flipH="1">
              <a:off x="1051021" y="2362200"/>
              <a:ext cx="387874" cy="1618385"/>
            </a:xfrm>
            <a:prstGeom prst="line">
              <a:avLst/>
            </a:prstGeom>
            <a:ln/>
          </p:spPr>
          <p:style>
            <a:lnRef idx="1">
              <a:schemeClr val="accent4"/>
            </a:lnRef>
            <a:fillRef idx="2">
              <a:schemeClr val="accent4"/>
            </a:fillRef>
            <a:effectRef idx="1">
              <a:schemeClr val="accent4"/>
            </a:effectRef>
            <a:fontRef idx="minor">
              <a:schemeClr val="dk1"/>
            </a:fontRef>
          </p:style>
        </p:cxnSp>
        <p:sp>
          <p:nvSpPr>
            <p:cNvPr id="53" name="Rounded Rectangle 52"/>
            <p:cNvSpPr/>
            <p:nvPr/>
          </p:nvSpPr>
          <p:spPr>
            <a:xfrm>
              <a:off x="290815"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http://apps</a:t>
              </a:r>
              <a:endParaRPr lang="en-US" sz="1000" dirty="0">
                <a:solidFill>
                  <a:srgbClr val="000000"/>
                </a:solidFill>
              </a:endParaRPr>
            </a:p>
          </p:txBody>
        </p:sp>
      </p:grpSp>
      <p:pic>
        <p:nvPicPr>
          <p:cNvPr id="52" name="Picture 4" descr="http://www.quantix.com/images/Cloud_Power_logo_351x21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6767" y="4725094"/>
            <a:ext cx="2931052" cy="1795375"/>
          </a:xfrm>
          <a:prstGeom prst="rect">
            <a:avLst/>
          </a:prstGeom>
          <a:noFill/>
          <a:extLst>
            <a:ext uri="{909E8E84-426E-40DD-AFC4-6F175D3DCCD1}">
              <a14:hiddenFill xmlns:a14="http://schemas.microsoft.com/office/drawing/2010/main">
                <a:solidFill>
                  <a:srgbClr val="FFFFFF"/>
                </a:solidFill>
              </a14:hiddenFill>
            </a:ext>
          </a:extLst>
        </p:spPr>
      </p:pic>
      <p:sp>
        <p:nvSpPr>
          <p:cNvPr id="54" name="Rounded Rectangle 53"/>
          <p:cNvSpPr/>
          <p:nvPr/>
        </p:nvSpPr>
        <p:spPr>
          <a:xfrm>
            <a:off x="5422964" y="3811527"/>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Remote</a:t>
            </a:r>
            <a:endParaRPr lang="en-US" dirty="0">
              <a:solidFill>
                <a:srgbClr val="000000"/>
              </a:solidFill>
            </a:endParaRPr>
          </a:p>
        </p:txBody>
      </p:sp>
      <p:sp>
        <p:nvSpPr>
          <p:cNvPr id="55" name="Rounded Rectangle 54"/>
          <p:cNvSpPr/>
          <p:nvPr/>
        </p:nvSpPr>
        <p:spPr>
          <a:xfrm>
            <a:off x="7089659" y="3811526"/>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err="1" smtClean="0">
                <a:solidFill>
                  <a:srgbClr val="000000"/>
                </a:solidFill>
              </a:rPr>
              <a:t>LoB</a:t>
            </a:r>
            <a:r>
              <a:rPr lang="en-US" dirty="0" smtClean="0">
                <a:solidFill>
                  <a:srgbClr val="000000"/>
                </a:solidFill>
              </a:rPr>
              <a:t> App</a:t>
            </a:r>
            <a:endParaRPr lang="en-US" dirty="0">
              <a:solidFill>
                <a:srgbClr val="000000"/>
              </a:solidFill>
            </a:endParaRPr>
          </a:p>
        </p:txBody>
      </p:sp>
      <p:sp>
        <p:nvSpPr>
          <p:cNvPr id="57" name="Rounded Rectangle 56"/>
          <p:cNvSpPr/>
          <p:nvPr/>
        </p:nvSpPr>
        <p:spPr>
          <a:xfrm>
            <a:off x="5422964" y="5243730"/>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WWW</a:t>
            </a:r>
            <a:endParaRPr lang="en-US" dirty="0">
              <a:solidFill>
                <a:srgbClr val="000000"/>
              </a:solidFill>
            </a:endParaRPr>
          </a:p>
        </p:txBody>
      </p:sp>
      <p:sp>
        <p:nvSpPr>
          <p:cNvPr id="58" name="Rounded Rectangle 57"/>
          <p:cNvSpPr/>
          <p:nvPr/>
        </p:nvSpPr>
        <p:spPr>
          <a:xfrm>
            <a:off x="7231708" y="5243730"/>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Extranet</a:t>
            </a:r>
            <a:endParaRPr lang="en-US" dirty="0">
              <a:solidFill>
                <a:srgbClr val="000000"/>
              </a:solidFill>
            </a:endParaRPr>
          </a:p>
        </p:txBody>
      </p:sp>
      <p:grpSp>
        <p:nvGrpSpPr>
          <p:cNvPr id="59" name="Group 58"/>
          <p:cNvGrpSpPr/>
          <p:nvPr/>
        </p:nvGrpSpPr>
        <p:grpSpPr>
          <a:xfrm>
            <a:off x="1235007" y="5616700"/>
            <a:ext cx="3856678" cy="772192"/>
            <a:chOff x="717385" y="3232046"/>
            <a:chExt cx="2664042" cy="533400"/>
          </a:xfrm>
        </p:grpSpPr>
        <p:sp>
          <p:nvSpPr>
            <p:cNvPr id="60" name="Rounded Rectangle 59"/>
            <p:cNvSpPr/>
            <p:nvPr/>
          </p:nvSpPr>
          <p:spPr>
            <a:xfrm>
              <a:off x="717385" y="3232046"/>
              <a:ext cx="789224" cy="533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363"/>
              <a:r>
                <a:rPr lang="en-US" sz="1100" dirty="0" smtClean="0">
                  <a:solidFill>
                    <a:srgbClr val="000000"/>
                  </a:solidFill>
                </a:rPr>
                <a:t>Search</a:t>
              </a:r>
              <a:endParaRPr lang="en-US" sz="1100" dirty="0">
                <a:solidFill>
                  <a:srgbClr val="000000"/>
                </a:solidFill>
              </a:endParaRPr>
            </a:p>
          </p:txBody>
        </p:sp>
        <p:sp>
          <p:nvSpPr>
            <p:cNvPr id="61" name="Rounded Rectangle 60"/>
            <p:cNvSpPr/>
            <p:nvPr/>
          </p:nvSpPr>
          <p:spPr>
            <a:xfrm>
              <a:off x="1654794" y="3232046"/>
              <a:ext cx="789224" cy="533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363"/>
              <a:r>
                <a:rPr lang="en-US" sz="1100" dirty="0" smtClean="0">
                  <a:solidFill>
                    <a:srgbClr val="000000"/>
                  </a:solidFill>
                </a:rPr>
                <a:t>Metadata</a:t>
              </a:r>
              <a:endParaRPr lang="en-US" sz="1100" dirty="0">
                <a:solidFill>
                  <a:srgbClr val="000000"/>
                </a:solidFill>
              </a:endParaRPr>
            </a:p>
          </p:txBody>
        </p:sp>
        <p:sp>
          <p:nvSpPr>
            <p:cNvPr id="65" name="Rounded Rectangle 64"/>
            <p:cNvSpPr/>
            <p:nvPr/>
          </p:nvSpPr>
          <p:spPr>
            <a:xfrm>
              <a:off x="2592203" y="3232046"/>
              <a:ext cx="789224" cy="533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363"/>
              <a:r>
                <a:rPr lang="en-US" sz="1100" dirty="0" smtClean="0">
                  <a:solidFill>
                    <a:srgbClr val="000000"/>
                  </a:solidFill>
                </a:rPr>
                <a:t>My Sites</a:t>
              </a:r>
              <a:endParaRPr lang="en-US" sz="1100" dirty="0">
                <a:solidFill>
                  <a:srgbClr val="000000"/>
                </a:solidFill>
              </a:endParaRPr>
            </a:p>
          </p:txBody>
        </p:sp>
      </p:grpSp>
      <p:sp>
        <p:nvSpPr>
          <p:cNvPr id="102" name="Rounded Rectangle 101"/>
          <p:cNvSpPr/>
          <p:nvPr/>
        </p:nvSpPr>
        <p:spPr>
          <a:xfrm>
            <a:off x="5583031" y="4214025"/>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Research &amp; Development</a:t>
            </a:r>
            <a:endParaRPr lang="en-US" sz="900" dirty="0">
              <a:solidFill>
                <a:srgbClr val="000000"/>
              </a:solidFill>
            </a:endParaRPr>
          </a:p>
        </p:txBody>
      </p:sp>
      <p:sp>
        <p:nvSpPr>
          <p:cNvPr id="103" name="Rounded Rectangle 102"/>
          <p:cNvSpPr/>
          <p:nvPr/>
        </p:nvSpPr>
        <p:spPr>
          <a:xfrm>
            <a:off x="7249726" y="4214024"/>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CRM</a:t>
            </a:r>
            <a:endParaRPr lang="en-US" sz="900" dirty="0">
              <a:solidFill>
                <a:srgbClr val="000000"/>
              </a:solidFill>
            </a:endParaRPr>
          </a:p>
        </p:txBody>
      </p:sp>
      <p:sp>
        <p:nvSpPr>
          <p:cNvPr id="104" name="Rounded Rectangle 103"/>
          <p:cNvSpPr/>
          <p:nvPr/>
        </p:nvSpPr>
        <p:spPr>
          <a:xfrm>
            <a:off x="5583031" y="5646228"/>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WWW</a:t>
            </a:r>
            <a:endParaRPr lang="en-US" sz="900" dirty="0">
              <a:solidFill>
                <a:srgbClr val="000000"/>
              </a:solidFill>
            </a:endParaRPr>
          </a:p>
        </p:txBody>
      </p:sp>
      <p:sp>
        <p:nvSpPr>
          <p:cNvPr id="105" name="Rounded Rectangle 104"/>
          <p:cNvSpPr/>
          <p:nvPr/>
        </p:nvSpPr>
        <p:spPr>
          <a:xfrm>
            <a:off x="7391775" y="5646228"/>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Extranet</a:t>
            </a:r>
            <a:endParaRPr lang="en-US" sz="900" dirty="0">
              <a:solidFill>
                <a:srgbClr val="000000"/>
              </a:solidFill>
            </a:endParaRPr>
          </a:p>
        </p:txBody>
      </p:sp>
      <p:grpSp>
        <p:nvGrpSpPr>
          <p:cNvPr id="106" name="Group 105"/>
          <p:cNvGrpSpPr/>
          <p:nvPr/>
        </p:nvGrpSpPr>
        <p:grpSpPr>
          <a:xfrm>
            <a:off x="179973" y="170252"/>
            <a:ext cx="8610600" cy="2394065"/>
            <a:chOff x="230365" y="361646"/>
            <a:chExt cx="8610600" cy="2394065"/>
          </a:xfrm>
        </p:grpSpPr>
        <p:sp>
          <p:nvSpPr>
            <p:cNvPr id="107" name="Rounded Rectangle 106"/>
            <p:cNvSpPr/>
            <p:nvPr/>
          </p:nvSpPr>
          <p:spPr>
            <a:xfrm>
              <a:off x="230365" y="361646"/>
              <a:ext cx="8610600" cy="2394065"/>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SharePoint</a:t>
              </a:r>
              <a:endParaRPr lang="en-US" dirty="0">
                <a:solidFill>
                  <a:srgbClr val="000000"/>
                </a:solidFill>
              </a:endParaRPr>
            </a:p>
          </p:txBody>
        </p:sp>
        <p:sp>
          <p:nvSpPr>
            <p:cNvPr id="108" name="Rounded Rectangle 107"/>
            <p:cNvSpPr/>
            <p:nvPr/>
          </p:nvSpPr>
          <p:spPr>
            <a:xfrm>
              <a:off x="3385820" y="820282"/>
              <a:ext cx="229616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sp>
          <p:nvSpPr>
            <p:cNvPr id="109" name="Rounded Rectangle 108"/>
            <p:cNvSpPr/>
            <p:nvPr/>
          </p:nvSpPr>
          <p:spPr>
            <a:xfrm>
              <a:off x="2067293" y="1582282"/>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HR</a:t>
              </a:r>
              <a:endParaRPr lang="en-US" sz="1600" dirty="0">
                <a:solidFill>
                  <a:srgbClr val="000000"/>
                </a:solidFill>
              </a:endParaRPr>
            </a:p>
          </p:txBody>
        </p:sp>
        <p:cxnSp>
          <p:nvCxnSpPr>
            <p:cNvPr id="110" name="Straight Connector 109"/>
            <p:cNvCxnSpPr>
              <a:stCxn id="108" idx="2"/>
              <a:endCxn id="109" idx="0"/>
            </p:cNvCxnSpPr>
            <p:nvPr/>
          </p:nvCxnSpPr>
          <p:spPr>
            <a:xfrm flipH="1">
              <a:off x="2827322" y="1353682"/>
              <a:ext cx="1706578" cy="2286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11" name="Straight Connector 110"/>
            <p:cNvCxnSpPr>
              <a:stCxn id="108" idx="2"/>
              <a:endCxn id="112" idx="0"/>
            </p:cNvCxnSpPr>
            <p:nvPr/>
          </p:nvCxnSpPr>
          <p:spPr>
            <a:xfrm>
              <a:off x="4533900" y="1353682"/>
              <a:ext cx="1682022" cy="228600"/>
            </a:xfrm>
            <a:prstGeom prst="line">
              <a:avLst/>
            </a:prstGeom>
            <a:ln/>
          </p:spPr>
          <p:style>
            <a:lnRef idx="1">
              <a:schemeClr val="accent4"/>
            </a:lnRef>
            <a:fillRef idx="2">
              <a:schemeClr val="accent4"/>
            </a:fillRef>
            <a:effectRef idx="1">
              <a:schemeClr val="accent4"/>
            </a:effectRef>
            <a:fontRef idx="minor">
              <a:schemeClr val="dk1"/>
            </a:fontRef>
          </p:style>
        </p:cxnSp>
        <p:sp>
          <p:nvSpPr>
            <p:cNvPr id="112" name="Rounded Rectangle 111"/>
            <p:cNvSpPr/>
            <p:nvPr/>
          </p:nvSpPr>
          <p:spPr>
            <a:xfrm>
              <a:off x="5455893" y="1582282"/>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Finance</a:t>
              </a:r>
            </a:p>
          </p:txBody>
        </p:sp>
        <p:cxnSp>
          <p:nvCxnSpPr>
            <p:cNvPr id="113" name="Straight Connector 112"/>
            <p:cNvCxnSpPr>
              <a:stCxn id="112" idx="2"/>
              <a:endCxn id="114" idx="0"/>
            </p:cNvCxnSpPr>
            <p:nvPr/>
          </p:nvCxnSpPr>
          <p:spPr>
            <a:xfrm>
              <a:off x="6215922" y="1887082"/>
              <a:ext cx="1680257" cy="244388"/>
            </a:xfrm>
            <a:prstGeom prst="line">
              <a:avLst/>
            </a:prstGeom>
            <a:ln/>
          </p:spPr>
          <p:style>
            <a:lnRef idx="1">
              <a:schemeClr val="accent4"/>
            </a:lnRef>
            <a:fillRef idx="2">
              <a:schemeClr val="accent4"/>
            </a:fillRef>
            <a:effectRef idx="1">
              <a:schemeClr val="accent4"/>
            </a:effectRef>
            <a:fontRef idx="minor">
              <a:schemeClr val="dk1"/>
            </a:fontRef>
          </p:style>
        </p:cxnSp>
        <p:sp>
          <p:nvSpPr>
            <p:cNvPr id="114" name="Rounded Rectangle 113"/>
            <p:cNvSpPr/>
            <p:nvPr/>
          </p:nvSpPr>
          <p:spPr>
            <a:xfrm>
              <a:off x="7136150"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Expense Reports</a:t>
              </a:r>
            </a:p>
          </p:txBody>
        </p:sp>
        <p:cxnSp>
          <p:nvCxnSpPr>
            <p:cNvPr id="115" name="Straight Connector 114"/>
            <p:cNvCxnSpPr>
              <a:stCxn id="109" idx="2"/>
              <a:endCxn id="116" idx="0"/>
            </p:cNvCxnSpPr>
            <p:nvPr/>
          </p:nvCxnSpPr>
          <p:spPr>
            <a:xfrm>
              <a:off x="2827322" y="1887082"/>
              <a:ext cx="760029" cy="244388"/>
            </a:xfrm>
            <a:prstGeom prst="line">
              <a:avLst/>
            </a:prstGeom>
            <a:ln/>
          </p:spPr>
          <p:style>
            <a:lnRef idx="1">
              <a:schemeClr val="accent4"/>
            </a:lnRef>
            <a:fillRef idx="2">
              <a:schemeClr val="accent4"/>
            </a:fillRef>
            <a:effectRef idx="1">
              <a:schemeClr val="accent4"/>
            </a:effectRef>
            <a:fontRef idx="minor">
              <a:schemeClr val="dk1"/>
            </a:fontRef>
          </p:style>
        </p:cxnSp>
        <p:sp>
          <p:nvSpPr>
            <p:cNvPr id="116" name="Rounded Rectangle 115"/>
            <p:cNvSpPr/>
            <p:nvPr/>
          </p:nvSpPr>
          <p:spPr>
            <a:xfrm>
              <a:off x="2827322"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Vacation &amp; Sick Day Tracking</a:t>
              </a:r>
            </a:p>
          </p:txBody>
        </p:sp>
        <p:sp>
          <p:nvSpPr>
            <p:cNvPr id="117" name="Rounded Rectangle 116"/>
            <p:cNvSpPr/>
            <p:nvPr/>
          </p:nvSpPr>
          <p:spPr>
            <a:xfrm>
              <a:off x="4695864"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Financial Performance</a:t>
              </a:r>
            </a:p>
          </p:txBody>
        </p:sp>
        <p:cxnSp>
          <p:nvCxnSpPr>
            <p:cNvPr id="118" name="Straight Connector 117"/>
            <p:cNvCxnSpPr>
              <a:stCxn id="112" idx="2"/>
              <a:endCxn id="117" idx="0"/>
            </p:cNvCxnSpPr>
            <p:nvPr/>
          </p:nvCxnSpPr>
          <p:spPr>
            <a:xfrm flipH="1">
              <a:off x="5455893" y="1887082"/>
              <a:ext cx="760029" cy="244388"/>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19" name="Straight Connector 118"/>
            <p:cNvCxnSpPr>
              <a:stCxn id="109" idx="2"/>
              <a:endCxn id="120" idx="0"/>
            </p:cNvCxnSpPr>
            <p:nvPr/>
          </p:nvCxnSpPr>
          <p:spPr>
            <a:xfrm flipH="1">
              <a:off x="1307264" y="1887082"/>
              <a:ext cx="1520058" cy="244388"/>
            </a:xfrm>
            <a:prstGeom prst="line">
              <a:avLst/>
            </a:prstGeom>
            <a:ln/>
          </p:spPr>
          <p:style>
            <a:lnRef idx="1">
              <a:schemeClr val="accent4"/>
            </a:lnRef>
            <a:fillRef idx="2">
              <a:schemeClr val="accent4"/>
            </a:fillRef>
            <a:effectRef idx="1">
              <a:schemeClr val="accent4"/>
            </a:effectRef>
            <a:fontRef idx="minor">
              <a:schemeClr val="dk1"/>
            </a:fontRef>
          </p:style>
        </p:cxnSp>
        <p:sp>
          <p:nvSpPr>
            <p:cNvPr id="120" name="Rounded Rectangle 119"/>
            <p:cNvSpPr/>
            <p:nvPr/>
          </p:nvSpPr>
          <p:spPr>
            <a:xfrm>
              <a:off x="547235"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Benefits</a:t>
              </a:r>
            </a:p>
          </p:txBody>
        </p:sp>
      </p:grpSp>
    </p:spTree>
    <p:extLst>
      <p:ext uri="{BB962C8B-B14F-4D97-AF65-F5344CB8AC3E}">
        <p14:creationId xmlns:p14="http://schemas.microsoft.com/office/powerpoint/2010/main" val="14538429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additive="base">
                                        <p:cTn id="7" dur="500" fill="hold"/>
                                        <p:tgtEl>
                                          <p:spTgt spid="106"/>
                                        </p:tgtEl>
                                        <p:attrNameLst>
                                          <p:attrName>ppt_x</p:attrName>
                                        </p:attrNameLst>
                                      </p:cBhvr>
                                      <p:tavLst>
                                        <p:tav tm="0">
                                          <p:val>
                                            <p:strVal val="#ppt_x"/>
                                          </p:val>
                                        </p:tav>
                                        <p:tav tm="100000">
                                          <p:val>
                                            <p:strVal val="#ppt_x"/>
                                          </p:val>
                                        </p:tav>
                                      </p:tavLst>
                                    </p:anim>
                                    <p:anim calcmode="lin" valueType="num">
                                      <p:cBhvr additive="base">
                                        <p:cTn id="8" dur="500" fill="hold"/>
                                        <p:tgtEl>
                                          <p:spTgt spid="10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Objectives &amp; Agenda</a:t>
            </a:r>
            <a:endParaRPr lang="en-US" dirty="0"/>
          </a:p>
        </p:txBody>
      </p:sp>
      <p:sp>
        <p:nvSpPr>
          <p:cNvPr id="4" name="Content Placeholder 3"/>
          <p:cNvSpPr>
            <a:spLocks noGrp="1"/>
          </p:cNvSpPr>
          <p:nvPr>
            <p:ph idx="1"/>
          </p:nvPr>
        </p:nvSpPr>
        <p:spPr/>
        <p:txBody>
          <a:bodyPr/>
          <a:lstStyle/>
          <a:p>
            <a:r>
              <a:rPr lang="en-US" dirty="0" smtClean="0"/>
              <a:t>Defining Governance</a:t>
            </a:r>
          </a:p>
          <a:p>
            <a:r>
              <a:rPr lang="en-US" dirty="0" smtClean="0"/>
              <a:t>Management Controls and Scopes</a:t>
            </a:r>
          </a:p>
          <a:p>
            <a:r>
              <a:rPr lang="en-US" dirty="0" smtClean="0"/>
              <a:t>Information Architecture vs. Management</a:t>
            </a:r>
          </a:p>
          <a:p>
            <a:r>
              <a:rPr lang="en-US" dirty="0" smtClean="0"/>
              <a:t>Four-Step Architecting Governance Process</a:t>
            </a:r>
          </a:p>
          <a:p>
            <a:r>
              <a:rPr lang="en-US" dirty="0" smtClean="0"/>
              <a:t>Scenario-Based Logical &amp; Physical Architectures</a:t>
            </a:r>
          </a:p>
        </p:txBody>
      </p:sp>
    </p:spTree>
    <p:extLst>
      <p:ext uri="{BB962C8B-B14F-4D97-AF65-F5344CB8AC3E}">
        <p14:creationId xmlns:p14="http://schemas.microsoft.com/office/powerpoint/2010/main" val="2226862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Management Controls</a:t>
            </a:r>
            <a:br>
              <a:rPr lang="en-US" dirty="0" smtClean="0"/>
            </a:br>
            <a:r>
              <a:rPr lang="en-US" dirty="0" smtClean="0"/>
              <a:t>and Scopes</a:t>
            </a:r>
            <a:endParaRPr lang="en-US" dirty="0"/>
          </a:p>
        </p:txBody>
      </p:sp>
      <p:sp>
        <p:nvSpPr>
          <p:cNvPr id="2" name="Text Placeholder 1"/>
          <p:cNvSpPr>
            <a:spLocks noGrp="1"/>
          </p:cNvSpPr>
          <p:nvPr>
            <p:ph type="body" idx="1"/>
          </p:nvPr>
        </p:nvSpPr>
        <p:spPr/>
        <p:txBody>
          <a:bodyPr/>
          <a:lstStyle/>
          <a:p>
            <a:r>
              <a:rPr lang="en-US" dirty="0" smtClean="0"/>
              <a:t>Fundamentals</a:t>
            </a:r>
            <a:endParaRPr lang="en-US" dirty="0"/>
          </a:p>
        </p:txBody>
      </p:sp>
    </p:spTree>
    <p:extLst>
      <p:ext uri="{BB962C8B-B14F-4D97-AF65-F5344CB8AC3E}">
        <p14:creationId xmlns:p14="http://schemas.microsoft.com/office/powerpoint/2010/main" val="3760168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bwMode="blackWhite">
          <a:xfrm>
            <a:off x="543181" y="896942"/>
            <a:ext cx="8040914" cy="5961057"/>
          </a:xfrm>
          <a:prstGeom prst="roundRect">
            <a:avLst/>
          </a:prstGeom>
          <a:solidFill>
            <a:srgbClr val="FFFFFF"/>
          </a:solidFill>
          <a:ln/>
        </p:spPr>
        <p:style>
          <a:lnRef idx="1">
            <a:schemeClr val="dk1"/>
          </a:lnRef>
          <a:fillRef idx="2">
            <a:schemeClr val="dk1"/>
          </a:fillRef>
          <a:effectRef idx="1">
            <a:schemeClr val="dk1"/>
          </a:effectRef>
          <a:fontRef idx="minor">
            <a:schemeClr val="dk1"/>
          </a:fontRef>
        </p:style>
        <p:txBody>
          <a:bodyPr anchor="t" anchorCtr="1"/>
          <a:lstStyle/>
          <a:p>
            <a:pPr algn="ctr" defTabSz="914363">
              <a:defRPr/>
            </a:pPr>
            <a:r>
              <a:rPr lang="en-US" sz="1600" dirty="0">
                <a:solidFill>
                  <a:prstClr val="black"/>
                </a:solidFill>
              </a:rPr>
              <a:t>FARM</a:t>
            </a:r>
          </a:p>
        </p:txBody>
      </p:sp>
      <p:cxnSp>
        <p:nvCxnSpPr>
          <p:cNvPr id="16" name="Straight Connector 15"/>
          <p:cNvCxnSpPr>
            <a:endCxn id="23" idx="1"/>
          </p:cNvCxnSpPr>
          <p:nvPr/>
        </p:nvCxnSpPr>
        <p:spPr bwMode="blackWhite">
          <a:xfrm>
            <a:off x="4572000" y="2359144"/>
            <a:ext cx="0" cy="190586"/>
          </a:xfrm>
          <a:prstGeom prst="line">
            <a:avLst/>
          </a:prstGeom>
          <a:ln w="28575">
            <a:solidFill>
              <a:schemeClr val="tx2"/>
            </a:solidFill>
          </a:ln>
        </p:spPr>
        <p:style>
          <a:lnRef idx="1">
            <a:schemeClr val="accent1"/>
          </a:lnRef>
          <a:fillRef idx="2">
            <a:schemeClr val="accent1"/>
          </a:fillRef>
          <a:effectRef idx="1">
            <a:schemeClr val="accent1"/>
          </a:effectRef>
          <a:fontRef idx="minor">
            <a:schemeClr val="dk1"/>
          </a:fontRef>
        </p:style>
      </p:cxnSp>
      <p:sp>
        <p:nvSpPr>
          <p:cNvPr id="8" name="Rounded Rectangle 7"/>
          <p:cNvSpPr/>
          <p:nvPr/>
        </p:nvSpPr>
        <p:spPr bwMode="blackWhite">
          <a:xfrm>
            <a:off x="923220" y="3587311"/>
            <a:ext cx="7297562" cy="3158550"/>
          </a:xfrm>
          <a:prstGeom prst="roundRect">
            <a:avLst/>
          </a:prstGeom>
          <a:ln/>
        </p:spPr>
        <p:style>
          <a:lnRef idx="1">
            <a:schemeClr val="accent6"/>
          </a:lnRef>
          <a:fillRef idx="2">
            <a:schemeClr val="accent6"/>
          </a:fillRef>
          <a:effectRef idx="1">
            <a:schemeClr val="accent6"/>
          </a:effectRef>
          <a:fontRef idx="minor">
            <a:schemeClr val="dk1"/>
          </a:fontRef>
        </p:style>
        <p:txBody>
          <a:bodyPr anchor="t" anchorCtr="0"/>
          <a:lstStyle/>
          <a:p>
            <a:pPr algn="ctr" defTabSz="914363">
              <a:defRPr/>
            </a:pPr>
            <a:r>
              <a:rPr lang="en-US" sz="1600" dirty="0">
                <a:solidFill>
                  <a:prstClr val="black"/>
                </a:solidFill>
              </a:rPr>
              <a:t>SITE COLLECTION</a:t>
            </a:r>
          </a:p>
        </p:txBody>
      </p:sp>
      <p:cxnSp>
        <p:nvCxnSpPr>
          <p:cNvPr id="19" name="Straight Connector 18"/>
          <p:cNvCxnSpPr>
            <a:stCxn id="35" idx="2"/>
          </p:cNvCxnSpPr>
          <p:nvPr/>
        </p:nvCxnSpPr>
        <p:spPr bwMode="blackWhite">
          <a:xfrm>
            <a:off x="4572000" y="4810205"/>
            <a:ext cx="2675088" cy="1029239"/>
          </a:xfrm>
          <a:prstGeom prst="line">
            <a:avLst/>
          </a:prstGeom>
          <a:ln w="28575">
            <a:solidFill>
              <a:schemeClr val="accent5"/>
            </a:solidFill>
          </a:ln>
        </p:spPr>
        <p:style>
          <a:lnRef idx="1">
            <a:schemeClr val="accent1"/>
          </a:lnRef>
          <a:fillRef idx="2">
            <a:schemeClr val="accent1"/>
          </a:fillRef>
          <a:effectRef idx="1">
            <a:schemeClr val="accent1"/>
          </a:effectRef>
          <a:fontRef idx="minor">
            <a:schemeClr val="dk1"/>
          </a:fontRef>
        </p:style>
      </p:cxnSp>
      <p:cxnSp>
        <p:nvCxnSpPr>
          <p:cNvPr id="20" name="Straight Connector 19"/>
          <p:cNvCxnSpPr>
            <a:stCxn id="35" idx="2"/>
          </p:cNvCxnSpPr>
          <p:nvPr/>
        </p:nvCxnSpPr>
        <p:spPr bwMode="blackWhite">
          <a:xfrm flipH="1">
            <a:off x="1896913" y="4810205"/>
            <a:ext cx="2675087" cy="1035183"/>
          </a:xfrm>
          <a:prstGeom prst="line">
            <a:avLst/>
          </a:prstGeom>
          <a:ln w="28575">
            <a:solidFill>
              <a:schemeClr val="accent5"/>
            </a:solidFill>
          </a:ln>
        </p:spPr>
        <p:style>
          <a:lnRef idx="1">
            <a:schemeClr val="accent1"/>
          </a:lnRef>
          <a:fillRef idx="2">
            <a:schemeClr val="accent1"/>
          </a:fillRef>
          <a:effectRef idx="1">
            <a:schemeClr val="accent1"/>
          </a:effectRef>
          <a:fontRef idx="minor">
            <a:schemeClr val="dk1"/>
          </a:fontRef>
        </p:style>
      </p:cxnSp>
      <p:sp>
        <p:nvSpPr>
          <p:cNvPr id="3" name="Title 2"/>
          <p:cNvSpPr>
            <a:spLocks noGrp="1"/>
          </p:cNvSpPr>
          <p:nvPr>
            <p:ph type="title"/>
          </p:nvPr>
        </p:nvSpPr>
        <p:spPr/>
        <p:txBody>
          <a:bodyPr/>
          <a:lstStyle/>
          <a:p>
            <a:r>
              <a:rPr lang="en-US" dirty="0" smtClean="0"/>
              <a:t>Management controls and scopes</a:t>
            </a:r>
            <a:endParaRPr lang="en-US" dirty="0"/>
          </a:p>
        </p:txBody>
      </p:sp>
      <p:cxnSp>
        <p:nvCxnSpPr>
          <p:cNvPr id="34" name="Straight Connector 33"/>
          <p:cNvCxnSpPr>
            <a:stCxn id="28" idx="2"/>
            <a:endCxn id="32" idx="0"/>
          </p:cNvCxnSpPr>
          <p:nvPr/>
        </p:nvCxnSpPr>
        <p:spPr>
          <a:xfrm>
            <a:off x="4563639" y="5415931"/>
            <a:ext cx="0" cy="152400"/>
          </a:xfrm>
          <a:prstGeom prst="line">
            <a:avLst/>
          </a:prstGeom>
          <a:ln w="28575">
            <a:solidFill>
              <a:schemeClr val="accent5"/>
            </a:solidFill>
          </a:ln>
        </p:spPr>
        <p:style>
          <a:lnRef idx="1">
            <a:schemeClr val="accent4"/>
          </a:lnRef>
          <a:fillRef idx="2">
            <a:schemeClr val="accent4"/>
          </a:fillRef>
          <a:effectRef idx="1">
            <a:schemeClr val="accent4"/>
          </a:effectRef>
          <a:fontRef idx="minor">
            <a:schemeClr val="dk1"/>
          </a:fontRef>
        </p:style>
      </p:cxnSp>
      <p:cxnSp>
        <p:nvCxnSpPr>
          <p:cNvPr id="31" name="Straight Connector 30"/>
          <p:cNvCxnSpPr>
            <a:stCxn id="35" idx="2"/>
            <a:endCxn id="28" idx="0"/>
          </p:cNvCxnSpPr>
          <p:nvPr/>
        </p:nvCxnSpPr>
        <p:spPr>
          <a:xfrm flipH="1">
            <a:off x="4563639" y="4810205"/>
            <a:ext cx="8361" cy="300926"/>
          </a:xfrm>
          <a:prstGeom prst="line">
            <a:avLst/>
          </a:prstGeom>
          <a:ln w="28575">
            <a:solidFill>
              <a:schemeClr val="accent5"/>
            </a:solidFill>
          </a:ln>
        </p:spPr>
        <p:style>
          <a:lnRef idx="1">
            <a:schemeClr val="accent4"/>
          </a:lnRef>
          <a:fillRef idx="2">
            <a:schemeClr val="accent4"/>
          </a:fillRef>
          <a:effectRef idx="1">
            <a:schemeClr val="accent4"/>
          </a:effectRef>
          <a:fontRef idx="minor">
            <a:schemeClr val="dk1"/>
          </a:fontRef>
        </p:style>
      </p:cxnSp>
      <p:cxnSp>
        <p:nvCxnSpPr>
          <p:cNvPr id="38" name="Straight Connector 37"/>
          <p:cNvCxnSpPr>
            <a:stCxn id="32" idx="2"/>
            <a:endCxn id="36" idx="0"/>
          </p:cNvCxnSpPr>
          <p:nvPr/>
        </p:nvCxnSpPr>
        <p:spPr>
          <a:xfrm>
            <a:off x="4563639" y="5873131"/>
            <a:ext cx="0" cy="152400"/>
          </a:xfrm>
          <a:prstGeom prst="line">
            <a:avLst/>
          </a:prstGeom>
          <a:ln w="28575">
            <a:solidFill>
              <a:schemeClr val="accent5"/>
            </a:solidFill>
          </a:ln>
        </p:spPr>
        <p:style>
          <a:lnRef idx="1">
            <a:schemeClr val="accent4"/>
          </a:lnRef>
          <a:fillRef idx="2">
            <a:schemeClr val="accent4"/>
          </a:fillRef>
          <a:effectRef idx="1">
            <a:schemeClr val="accent4"/>
          </a:effectRef>
          <a:fontRef idx="minor">
            <a:schemeClr val="dk1"/>
          </a:fontRef>
        </p:style>
      </p:cxnSp>
      <p:sp>
        <p:nvSpPr>
          <p:cNvPr id="6" name="Rounded Rectangle 5"/>
          <p:cNvSpPr/>
          <p:nvPr/>
        </p:nvSpPr>
        <p:spPr bwMode="blackWhite">
          <a:xfrm>
            <a:off x="3122613" y="1686044"/>
            <a:ext cx="2898774" cy="673100"/>
          </a:xfrm>
          <a:prstGeom prst="roundRect">
            <a:avLst/>
          </a:prstGeom>
          <a:ln/>
        </p:spPr>
        <p:style>
          <a:lnRef idx="1">
            <a:schemeClr val="accent2"/>
          </a:lnRef>
          <a:fillRef idx="2">
            <a:schemeClr val="accent2"/>
          </a:fillRef>
          <a:effectRef idx="1">
            <a:schemeClr val="accent2"/>
          </a:effectRef>
          <a:fontRef idx="minor">
            <a:schemeClr val="dk1"/>
          </a:fontRef>
        </p:style>
        <p:txBody>
          <a:bodyPr anchor="ctr"/>
          <a:lstStyle/>
          <a:p>
            <a:pPr algn="ctr" defTabSz="914363">
              <a:defRPr/>
            </a:pPr>
            <a:r>
              <a:rPr lang="en-US" sz="1600" dirty="0">
                <a:solidFill>
                  <a:prstClr val="black"/>
                </a:solidFill>
              </a:rPr>
              <a:t>WEB APPLICATION</a:t>
            </a:r>
          </a:p>
        </p:txBody>
      </p:sp>
      <p:sp>
        <p:nvSpPr>
          <p:cNvPr id="23" name="Flowchart: Magnetic Disk 22"/>
          <p:cNvSpPr/>
          <p:nvPr/>
        </p:nvSpPr>
        <p:spPr bwMode="blackWhite">
          <a:xfrm>
            <a:off x="2724346" y="2549730"/>
            <a:ext cx="3695308" cy="762000"/>
          </a:xfrm>
          <a:prstGeom prst="flowChartMagneticDisk">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defTabSz="914363"/>
            <a:r>
              <a:rPr lang="en-US" sz="1600" dirty="0">
                <a:solidFill>
                  <a:srgbClr val="000000"/>
                </a:solidFill>
              </a:rPr>
              <a:t>CONTENT DATABASE</a:t>
            </a:r>
          </a:p>
        </p:txBody>
      </p:sp>
      <p:sp>
        <p:nvSpPr>
          <p:cNvPr id="35" name="Rounded Rectangle 34"/>
          <p:cNvSpPr/>
          <p:nvPr/>
        </p:nvSpPr>
        <p:spPr bwMode="blackWhite">
          <a:xfrm>
            <a:off x="3795936" y="4137105"/>
            <a:ext cx="1552128" cy="6731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363">
              <a:defRPr/>
            </a:pPr>
            <a:r>
              <a:rPr lang="en-US" sz="1600" dirty="0">
                <a:solidFill>
                  <a:prstClr val="black"/>
                </a:solidFill>
              </a:rPr>
              <a:t>Top-Level Site</a:t>
            </a:r>
          </a:p>
        </p:txBody>
      </p:sp>
      <p:sp>
        <p:nvSpPr>
          <p:cNvPr id="37" name="Rounded Rectangle 36"/>
          <p:cNvSpPr/>
          <p:nvPr/>
        </p:nvSpPr>
        <p:spPr bwMode="blackWhite">
          <a:xfrm>
            <a:off x="1223589" y="5845388"/>
            <a:ext cx="1346647" cy="6731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363">
              <a:defRPr/>
            </a:pPr>
            <a:r>
              <a:rPr lang="en-US" sz="1600" dirty="0" err="1">
                <a:solidFill>
                  <a:prstClr val="black"/>
                </a:solidFill>
              </a:rPr>
              <a:t>Subsite</a:t>
            </a:r>
            <a:endParaRPr lang="en-US" sz="1600" dirty="0">
              <a:solidFill>
                <a:prstClr val="black"/>
              </a:solidFill>
            </a:endParaRPr>
          </a:p>
        </p:txBody>
      </p:sp>
      <p:sp>
        <p:nvSpPr>
          <p:cNvPr id="39" name="Rounded Rectangle 38"/>
          <p:cNvSpPr/>
          <p:nvPr/>
        </p:nvSpPr>
        <p:spPr bwMode="blackWhite">
          <a:xfrm>
            <a:off x="6573764" y="5839444"/>
            <a:ext cx="1346648" cy="6731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363">
              <a:defRPr/>
            </a:pPr>
            <a:r>
              <a:rPr lang="en-US" sz="1600" dirty="0" err="1">
                <a:solidFill>
                  <a:prstClr val="black"/>
                </a:solidFill>
              </a:rPr>
              <a:t>Subsite</a:t>
            </a:r>
            <a:endParaRPr lang="en-US" sz="1600" dirty="0">
              <a:solidFill>
                <a:prstClr val="black"/>
              </a:solidFill>
            </a:endParaRPr>
          </a:p>
        </p:txBody>
      </p:sp>
      <p:sp>
        <p:nvSpPr>
          <p:cNvPr id="28" name="Rounded Rectangle 27"/>
          <p:cNvSpPr/>
          <p:nvPr/>
        </p:nvSpPr>
        <p:spPr bwMode="blackWhite">
          <a:xfrm>
            <a:off x="3644183" y="5111131"/>
            <a:ext cx="1838911"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prstClr val="black"/>
                </a:solidFill>
              </a:rPr>
              <a:t>List or Library</a:t>
            </a:r>
          </a:p>
        </p:txBody>
      </p:sp>
      <p:sp>
        <p:nvSpPr>
          <p:cNvPr id="32" name="Rounded Rectangle 31"/>
          <p:cNvSpPr/>
          <p:nvPr/>
        </p:nvSpPr>
        <p:spPr bwMode="blackWhite">
          <a:xfrm>
            <a:off x="3644183" y="5568331"/>
            <a:ext cx="1838911"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prstClr val="black"/>
                </a:solidFill>
              </a:rPr>
              <a:t>[Folder]</a:t>
            </a:r>
          </a:p>
        </p:txBody>
      </p:sp>
      <p:sp>
        <p:nvSpPr>
          <p:cNvPr id="36" name="Rounded Rectangle 35"/>
          <p:cNvSpPr/>
          <p:nvPr/>
        </p:nvSpPr>
        <p:spPr bwMode="blackWhite">
          <a:xfrm>
            <a:off x="3644183" y="6025531"/>
            <a:ext cx="1838911"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prstClr val="black"/>
                </a:solidFill>
              </a:rPr>
              <a:t>Item or Document</a:t>
            </a:r>
          </a:p>
        </p:txBody>
      </p:sp>
      <p:cxnSp>
        <p:nvCxnSpPr>
          <p:cNvPr id="29" name="Straight Connector 28"/>
          <p:cNvCxnSpPr>
            <a:stCxn id="23" idx="3"/>
            <a:endCxn id="8" idx="0"/>
          </p:cNvCxnSpPr>
          <p:nvPr/>
        </p:nvCxnSpPr>
        <p:spPr bwMode="blackWhite">
          <a:xfrm>
            <a:off x="4572000" y="3311730"/>
            <a:ext cx="1" cy="275581"/>
          </a:xfrm>
          <a:prstGeom prst="line">
            <a:avLst/>
          </a:prstGeom>
          <a:ln w="28575">
            <a:solidFill>
              <a:schemeClr val="tx2"/>
            </a:solidFill>
          </a:ln>
        </p:spPr>
        <p:style>
          <a:lnRef idx="1">
            <a:schemeClr val="accent1"/>
          </a:lnRef>
          <a:fillRef idx="2">
            <a:schemeClr val="accent1"/>
          </a:fillRef>
          <a:effectRef idx="1">
            <a:schemeClr val="accent1"/>
          </a:effectRef>
          <a:fontRef idx="minor">
            <a:schemeClr val="dk1"/>
          </a:fontRef>
        </p:style>
      </p:cxnSp>
      <p:sp>
        <p:nvSpPr>
          <p:cNvPr id="27" name="Rounded Rectangle 26"/>
          <p:cNvSpPr/>
          <p:nvPr/>
        </p:nvSpPr>
        <p:spPr bwMode="blackWhite">
          <a:xfrm>
            <a:off x="658936" y="1686044"/>
            <a:ext cx="1911300" cy="673100"/>
          </a:xfrm>
          <a:prstGeom prst="roundRect">
            <a:avLst/>
          </a:prstGeom>
          <a:ln/>
        </p:spPr>
        <p:style>
          <a:lnRef idx="1">
            <a:schemeClr val="accent2"/>
          </a:lnRef>
          <a:fillRef idx="2">
            <a:schemeClr val="accent2"/>
          </a:fillRef>
          <a:effectRef idx="1">
            <a:schemeClr val="accent2"/>
          </a:effectRef>
          <a:fontRef idx="minor">
            <a:schemeClr val="dk1"/>
          </a:fontRef>
        </p:style>
        <p:txBody>
          <a:bodyPr anchor="ctr"/>
          <a:lstStyle/>
          <a:p>
            <a:pPr algn="ctr" defTabSz="914363">
              <a:defRPr/>
            </a:pPr>
            <a:r>
              <a:rPr lang="en-US" sz="1600" dirty="0">
                <a:solidFill>
                  <a:prstClr val="black"/>
                </a:solidFill>
              </a:rPr>
              <a:t>Zone</a:t>
            </a:r>
          </a:p>
        </p:txBody>
      </p:sp>
      <p:cxnSp>
        <p:nvCxnSpPr>
          <p:cNvPr id="30" name="Straight Connector 29"/>
          <p:cNvCxnSpPr>
            <a:stCxn id="27" idx="3"/>
            <a:endCxn id="6" idx="1"/>
          </p:cNvCxnSpPr>
          <p:nvPr/>
        </p:nvCxnSpPr>
        <p:spPr bwMode="blackWhite">
          <a:xfrm>
            <a:off x="2570236" y="2022594"/>
            <a:ext cx="552377" cy="0"/>
          </a:xfrm>
          <a:prstGeom prst="line">
            <a:avLst/>
          </a:prstGeom>
          <a:ln w="28575">
            <a:solidFill>
              <a:schemeClr val="tx2"/>
            </a:solidFill>
          </a:ln>
        </p:spPr>
        <p:style>
          <a:lnRef idx="1">
            <a:schemeClr val="accent1"/>
          </a:lnRef>
          <a:fillRef idx="2">
            <a:schemeClr val="accent1"/>
          </a:fillRef>
          <a:effectRef idx="1">
            <a:schemeClr val="accent1"/>
          </a:effectRef>
          <a:fontRef idx="minor">
            <a:schemeClr val="dk1"/>
          </a:fontRef>
        </p:style>
      </p:cxnSp>
      <p:sp>
        <p:nvSpPr>
          <p:cNvPr id="40" name="Rounded Rectangle 39"/>
          <p:cNvSpPr/>
          <p:nvPr/>
        </p:nvSpPr>
        <p:spPr bwMode="blackWhite">
          <a:xfrm>
            <a:off x="6964762" y="1686044"/>
            <a:ext cx="1911300" cy="673100"/>
          </a:xfrm>
          <a:prstGeom prst="roundRect">
            <a:avLst/>
          </a:prstGeom>
          <a:ln/>
        </p:spPr>
        <p:style>
          <a:lnRef idx="1">
            <a:schemeClr val="accent1"/>
          </a:lnRef>
          <a:fillRef idx="2">
            <a:schemeClr val="accent1"/>
          </a:fillRef>
          <a:effectRef idx="1">
            <a:schemeClr val="accent1"/>
          </a:effectRef>
          <a:fontRef idx="minor">
            <a:schemeClr val="dk1"/>
          </a:fontRef>
        </p:style>
        <p:txBody>
          <a:bodyPr anchor="ctr"/>
          <a:lstStyle/>
          <a:p>
            <a:pPr algn="ctr" defTabSz="914363">
              <a:defRPr/>
            </a:pPr>
            <a:r>
              <a:rPr lang="en-US" sz="1600" dirty="0">
                <a:solidFill>
                  <a:prstClr val="black"/>
                </a:solidFill>
              </a:rPr>
              <a:t>Service Application</a:t>
            </a:r>
          </a:p>
        </p:txBody>
      </p:sp>
      <p:cxnSp>
        <p:nvCxnSpPr>
          <p:cNvPr id="41" name="Straight Connector 40"/>
          <p:cNvCxnSpPr>
            <a:stCxn id="40" idx="1"/>
            <a:endCxn id="6" idx="3"/>
          </p:cNvCxnSpPr>
          <p:nvPr/>
        </p:nvCxnSpPr>
        <p:spPr bwMode="blackWhite">
          <a:xfrm flipH="1">
            <a:off x="6021387" y="2022594"/>
            <a:ext cx="943375" cy="0"/>
          </a:xfrm>
          <a:prstGeom prst="line">
            <a:avLst/>
          </a:prstGeom>
          <a:ln>
            <a:solidFill>
              <a:schemeClr val="accent1"/>
            </a:solidFill>
            <a:prstDash val="sysDash"/>
          </a:ln>
        </p:spPr>
        <p:style>
          <a:lnRef idx="2">
            <a:schemeClr val="accent2"/>
          </a:lnRef>
          <a:fillRef idx="0">
            <a:schemeClr val="accent2"/>
          </a:fillRef>
          <a:effectRef idx="1">
            <a:schemeClr val="accent2"/>
          </a:effectRef>
          <a:fontRef idx="minor">
            <a:schemeClr val="tx1"/>
          </a:fontRef>
        </p:style>
      </p:cxnSp>
      <p:sp>
        <p:nvSpPr>
          <p:cNvPr id="33" name="Left Arrow 32"/>
          <p:cNvSpPr/>
          <p:nvPr/>
        </p:nvSpPr>
        <p:spPr bwMode="auto">
          <a:xfrm rot="20305986">
            <a:off x="7145749" y="864849"/>
            <a:ext cx="2150065"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Service Application Configuration and Data</a:t>
            </a:r>
            <a:endParaRPr lang="en-US" sz="1400" dirty="0">
              <a:solidFill>
                <a:srgbClr val="000000"/>
              </a:solidFill>
            </a:endParaRPr>
          </a:p>
        </p:txBody>
      </p:sp>
      <p:sp>
        <p:nvSpPr>
          <p:cNvPr id="42" name="Left Arrow 41"/>
          <p:cNvSpPr/>
          <p:nvPr/>
        </p:nvSpPr>
        <p:spPr bwMode="auto">
          <a:xfrm rot="20305986">
            <a:off x="5785292" y="2234802"/>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Data Storage SLAs</a:t>
            </a:r>
            <a:endParaRPr lang="en-US" sz="1400" dirty="0">
              <a:solidFill>
                <a:srgbClr val="000000"/>
              </a:solidFill>
            </a:endParaRPr>
          </a:p>
        </p:txBody>
      </p:sp>
      <p:sp>
        <p:nvSpPr>
          <p:cNvPr id="43" name="Left Arrow 42"/>
          <p:cNvSpPr/>
          <p:nvPr/>
        </p:nvSpPr>
        <p:spPr bwMode="auto">
          <a:xfrm rot="20305986">
            <a:off x="5556964" y="973760"/>
            <a:ext cx="2150065"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Blocked File Types</a:t>
            </a:r>
            <a:endParaRPr lang="en-US" sz="1400" dirty="0">
              <a:solidFill>
                <a:srgbClr val="000000"/>
              </a:solidFill>
            </a:endParaRPr>
          </a:p>
        </p:txBody>
      </p:sp>
      <p:sp>
        <p:nvSpPr>
          <p:cNvPr id="44" name="Left Arrow 43"/>
          <p:cNvSpPr/>
          <p:nvPr/>
        </p:nvSpPr>
        <p:spPr bwMode="auto">
          <a:xfrm rot="20305986">
            <a:off x="1354316" y="819643"/>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SSL</a:t>
            </a:r>
            <a:endParaRPr lang="en-US" sz="1400" dirty="0">
              <a:solidFill>
                <a:srgbClr val="000000"/>
              </a:solidFill>
            </a:endParaRPr>
          </a:p>
        </p:txBody>
      </p:sp>
      <p:sp>
        <p:nvSpPr>
          <p:cNvPr id="45" name="Left Arrow 44"/>
          <p:cNvSpPr/>
          <p:nvPr/>
        </p:nvSpPr>
        <p:spPr bwMode="auto">
          <a:xfrm rot="20305986">
            <a:off x="5626240" y="3070409"/>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Ownership</a:t>
            </a:r>
            <a:br>
              <a:rPr lang="en-US" sz="1400" dirty="0" smtClean="0">
                <a:solidFill>
                  <a:srgbClr val="000000"/>
                </a:solidFill>
              </a:rPr>
            </a:br>
            <a:r>
              <a:rPr lang="en-US" sz="1400" dirty="0" smtClean="0">
                <a:solidFill>
                  <a:srgbClr val="000000"/>
                </a:solidFill>
              </a:rPr>
              <a:t>(Full Control)</a:t>
            </a:r>
            <a:endParaRPr lang="en-US" sz="1400" dirty="0">
              <a:solidFill>
                <a:srgbClr val="000000"/>
              </a:solidFill>
            </a:endParaRPr>
          </a:p>
        </p:txBody>
      </p:sp>
      <p:sp>
        <p:nvSpPr>
          <p:cNvPr id="46" name="Left Arrow 45"/>
          <p:cNvSpPr/>
          <p:nvPr/>
        </p:nvSpPr>
        <p:spPr bwMode="auto">
          <a:xfrm rot="1294014" flipH="1">
            <a:off x="2159424" y="293266"/>
            <a:ext cx="2150065"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SharePoint Service Isolation</a:t>
            </a:r>
            <a:endParaRPr lang="en-US" sz="1400" dirty="0">
              <a:solidFill>
                <a:srgbClr val="000000"/>
              </a:solidFill>
            </a:endParaRPr>
          </a:p>
        </p:txBody>
      </p:sp>
      <p:sp>
        <p:nvSpPr>
          <p:cNvPr id="47" name="Left Arrow 46"/>
          <p:cNvSpPr/>
          <p:nvPr/>
        </p:nvSpPr>
        <p:spPr bwMode="auto">
          <a:xfrm rot="1294014" flipH="1">
            <a:off x="1673949" y="3070411"/>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Quotas</a:t>
            </a:r>
            <a:endParaRPr lang="en-US" sz="1400" dirty="0">
              <a:solidFill>
                <a:srgbClr val="000000"/>
              </a:solidFill>
            </a:endParaRPr>
          </a:p>
        </p:txBody>
      </p:sp>
      <p:sp>
        <p:nvSpPr>
          <p:cNvPr id="48" name="Left Arrow 47"/>
          <p:cNvSpPr/>
          <p:nvPr/>
        </p:nvSpPr>
        <p:spPr bwMode="auto">
          <a:xfrm rot="20305986">
            <a:off x="5613821" y="4018949"/>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Features</a:t>
            </a:r>
            <a:endParaRPr lang="en-US" sz="1400" dirty="0">
              <a:solidFill>
                <a:srgbClr val="000000"/>
              </a:solidFill>
            </a:endParaRPr>
          </a:p>
        </p:txBody>
      </p:sp>
      <p:sp>
        <p:nvSpPr>
          <p:cNvPr id="49" name="Left Arrow 48"/>
          <p:cNvSpPr/>
          <p:nvPr/>
        </p:nvSpPr>
        <p:spPr bwMode="auto">
          <a:xfrm rot="1294014" flipH="1">
            <a:off x="1512148" y="4495752"/>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Security Permissions</a:t>
            </a:r>
            <a:endParaRPr lang="en-US" sz="1400" dirty="0">
              <a:solidFill>
                <a:srgbClr val="000000"/>
              </a:solidFill>
            </a:endParaRPr>
          </a:p>
        </p:txBody>
      </p:sp>
    </p:spTree>
    <p:extLst>
      <p:ext uri="{BB962C8B-B14F-4D97-AF65-F5344CB8AC3E}">
        <p14:creationId xmlns:p14="http://schemas.microsoft.com/office/powerpoint/2010/main" val="3700930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500"/>
                                  </p:stCondLst>
                                  <p:childTnLst>
                                    <p:set>
                                      <p:cBhvr>
                                        <p:cTn id="17" dur="1" fill="hold">
                                          <p:stCondLst>
                                            <p:cond delay="0"/>
                                          </p:stCondLst>
                                        </p:cTn>
                                        <p:tgtEl>
                                          <p:spTgt spid="44"/>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500"/>
                                  </p:stCondLst>
                                  <p:childTnLst>
                                    <p:set>
                                      <p:cBhvr>
                                        <p:cTn id="20" dur="1" fill="hold">
                                          <p:stCondLst>
                                            <p:cond delay="0"/>
                                          </p:stCondLst>
                                        </p:cTn>
                                        <p:tgtEl>
                                          <p:spTgt spid="45"/>
                                        </p:tgtEl>
                                        <p:attrNameLst>
                                          <p:attrName>style.visibility</p:attrName>
                                        </p:attrNameLst>
                                      </p:cBhvr>
                                      <p:to>
                                        <p:strVal val="visible"/>
                                      </p:to>
                                    </p:set>
                                  </p:childTnLst>
                                </p:cTn>
                              </p:par>
                            </p:childTnLst>
                          </p:cTn>
                        </p:par>
                        <p:par>
                          <p:cTn id="21" fill="hold">
                            <p:stCondLst>
                              <p:cond delay="1000"/>
                            </p:stCondLst>
                            <p:childTnLst>
                              <p:par>
                                <p:cTn id="22" presetID="1" presetClass="entr" presetSubtype="0" fill="hold" grpId="0" nodeType="afterEffect">
                                  <p:stCondLst>
                                    <p:cond delay="500"/>
                                  </p:stCondLst>
                                  <p:childTnLst>
                                    <p:set>
                                      <p:cBhvr>
                                        <p:cTn id="23" dur="1" fill="hold">
                                          <p:stCondLst>
                                            <p:cond delay="0"/>
                                          </p:stCondLst>
                                        </p:cTn>
                                        <p:tgtEl>
                                          <p:spTgt spid="46"/>
                                        </p:tgtEl>
                                        <p:attrNameLst>
                                          <p:attrName>style.visibility</p:attrName>
                                        </p:attrNameLst>
                                      </p:cBhvr>
                                      <p:to>
                                        <p:strVal val="visible"/>
                                      </p:to>
                                    </p:set>
                                  </p:childTnLst>
                                </p:cTn>
                              </p:par>
                            </p:childTnLst>
                          </p:cTn>
                        </p:par>
                        <p:par>
                          <p:cTn id="24" fill="hold">
                            <p:stCondLst>
                              <p:cond delay="1500"/>
                            </p:stCondLst>
                            <p:childTnLst>
                              <p:par>
                                <p:cTn id="25" presetID="1" presetClass="entr" presetSubtype="0" fill="hold" grpId="0" nodeType="afterEffect">
                                  <p:stCondLst>
                                    <p:cond delay="500"/>
                                  </p:stCondLst>
                                  <p:childTnLst>
                                    <p:set>
                                      <p:cBhvr>
                                        <p:cTn id="26" dur="1" fill="hold">
                                          <p:stCondLst>
                                            <p:cond delay="0"/>
                                          </p:stCondLst>
                                        </p:cTn>
                                        <p:tgtEl>
                                          <p:spTgt spid="33"/>
                                        </p:tgtEl>
                                        <p:attrNameLst>
                                          <p:attrName>style.visibility</p:attrName>
                                        </p:attrNameLst>
                                      </p:cBhvr>
                                      <p:to>
                                        <p:strVal val="visible"/>
                                      </p:to>
                                    </p:set>
                                  </p:childTnLst>
                                </p:cTn>
                              </p:par>
                            </p:childTnLst>
                          </p:cTn>
                        </p:par>
                        <p:par>
                          <p:cTn id="27" fill="hold">
                            <p:stCondLst>
                              <p:cond delay="2000"/>
                            </p:stCondLst>
                            <p:childTnLst>
                              <p:par>
                                <p:cTn id="28" presetID="1" presetClass="entr" presetSubtype="0" fill="hold" grpId="0" nodeType="afterEffect">
                                  <p:stCondLst>
                                    <p:cond delay="500"/>
                                  </p:stCondLst>
                                  <p:childTnLst>
                                    <p:set>
                                      <p:cBhvr>
                                        <p:cTn id="29" dur="1" fill="hold">
                                          <p:stCondLst>
                                            <p:cond delay="0"/>
                                          </p:stCondLst>
                                        </p:cTn>
                                        <p:tgtEl>
                                          <p:spTgt spid="47"/>
                                        </p:tgtEl>
                                        <p:attrNameLst>
                                          <p:attrName>style.visibility</p:attrName>
                                        </p:attrNameLst>
                                      </p:cBhvr>
                                      <p:to>
                                        <p:strVal val="visible"/>
                                      </p:to>
                                    </p:set>
                                  </p:childTnLst>
                                </p:cTn>
                              </p:par>
                            </p:childTnLst>
                          </p:cTn>
                        </p:par>
                        <p:par>
                          <p:cTn id="30" fill="hold">
                            <p:stCondLst>
                              <p:cond delay="2500"/>
                            </p:stCondLst>
                            <p:childTnLst>
                              <p:par>
                                <p:cTn id="31" presetID="1" presetClass="entr" presetSubtype="0"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2" grpId="0" animBg="1"/>
      <p:bldP spid="43" grpId="0" animBg="1"/>
      <p:bldP spid="44" grpId="0" animBg="1"/>
      <p:bldP spid="45" grpId="0" animBg="1"/>
      <p:bldP spid="46" grpId="0" animBg="1"/>
      <p:bldP spid="47" grpId="0" animBg="1"/>
      <p:bldP spid="48" grpId="0" animBg="1"/>
      <p:bldP spid="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Management controls and scopes</a:t>
            </a:r>
            <a:endParaRPr lang="en-US" dirty="0"/>
          </a:p>
        </p:txBody>
      </p:sp>
      <p:sp>
        <p:nvSpPr>
          <p:cNvPr id="4" name="Content Placeholder 3"/>
          <p:cNvSpPr>
            <a:spLocks noGrp="1"/>
          </p:cNvSpPr>
          <p:nvPr>
            <p:ph idx="1"/>
          </p:nvPr>
        </p:nvSpPr>
        <p:spPr/>
        <p:txBody>
          <a:bodyPr/>
          <a:lstStyle/>
          <a:p>
            <a:r>
              <a:rPr lang="en-US" dirty="0" smtClean="0"/>
              <a:t>It’s about containers (scopes)</a:t>
            </a:r>
          </a:p>
          <a:p>
            <a:r>
              <a:rPr lang="en-US" dirty="0" smtClean="0"/>
              <a:t>Security (permissions)?  We understand that…</a:t>
            </a:r>
          </a:p>
          <a:p>
            <a:pPr lvl="1"/>
            <a:r>
              <a:rPr lang="en-US" dirty="0" smtClean="0"/>
              <a:t>Scope unique permissions = site, list/library, folder</a:t>
            </a:r>
          </a:p>
          <a:p>
            <a:pPr lvl="1"/>
            <a:r>
              <a:rPr lang="en-US" dirty="0" smtClean="0"/>
              <a:t>Administrative overhead of multiple containers</a:t>
            </a:r>
          </a:p>
          <a:p>
            <a:r>
              <a:rPr lang="en-US" dirty="0" smtClean="0"/>
              <a:t>But…</a:t>
            </a:r>
            <a:endParaRPr lang="en-US" dirty="0"/>
          </a:p>
        </p:txBody>
      </p:sp>
      <p:sp>
        <p:nvSpPr>
          <p:cNvPr id="5" name="TextBox 4"/>
          <p:cNvSpPr txBox="1"/>
          <p:nvPr/>
        </p:nvSpPr>
        <p:spPr>
          <a:xfrm>
            <a:off x="1959041" y="4293096"/>
            <a:ext cx="5225918" cy="1077218"/>
          </a:xfrm>
          <a:prstGeom prst="rect">
            <a:avLst/>
          </a:prstGeom>
          <a:noFill/>
        </p:spPr>
        <p:txBody>
          <a:bodyPr wrap="none" rtlCol="0">
            <a:spAutoFit/>
          </a:bodyPr>
          <a:lstStyle/>
          <a:p>
            <a:r>
              <a:rPr lang="en-US" sz="3200" dirty="0" smtClean="0">
                <a:solidFill>
                  <a:schemeClr val="accent5"/>
                </a:solidFill>
              </a:rPr>
              <a:t>Governance and management</a:t>
            </a:r>
          </a:p>
          <a:p>
            <a:pPr algn="ctr"/>
            <a:r>
              <a:rPr lang="en-US" sz="3200" dirty="0" smtClean="0">
                <a:solidFill>
                  <a:schemeClr val="accent5"/>
                </a:solidFill>
              </a:rPr>
              <a:t>is more than just security!</a:t>
            </a:r>
            <a:endParaRPr lang="en-US" sz="3200" dirty="0">
              <a:solidFill>
                <a:schemeClr val="accent5"/>
              </a:solidFill>
            </a:endParaRPr>
          </a:p>
        </p:txBody>
      </p:sp>
    </p:spTree>
    <p:extLst>
      <p:ext uri="{BB962C8B-B14F-4D97-AF65-F5344CB8AC3E}">
        <p14:creationId xmlns:p14="http://schemas.microsoft.com/office/powerpoint/2010/main" val="216527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Information Architecture</a:t>
            </a:r>
            <a:br>
              <a:rPr lang="en-US" smtClean="0"/>
            </a:br>
            <a:r>
              <a:rPr lang="en-US" smtClean="0"/>
              <a:t>vs. Management</a:t>
            </a:r>
            <a:endParaRPr lang="en-US" dirty="0"/>
          </a:p>
        </p:txBody>
      </p:sp>
      <p:sp>
        <p:nvSpPr>
          <p:cNvPr id="7" name="Text Placeholder 6"/>
          <p:cNvSpPr>
            <a:spLocks noGrp="1"/>
          </p:cNvSpPr>
          <p:nvPr>
            <p:ph type="body" idx="1"/>
          </p:nvPr>
        </p:nvSpPr>
        <p:spPr/>
        <p:txBody>
          <a:bodyPr/>
          <a:lstStyle/>
          <a:p>
            <a:r>
              <a:rPr lang="en-US" dirty="0" smtClean="0"/>
              <a:t>Fundamentals</a:t>
            </a:r>
            <a:endParaRPr lang="en-US" dirty="0"/>
          </a:p>
        </p:txBody>
      </p:sp>
    </p:spTree>
    <p:extLst>
      <p:ext uri="{BB962C8B-B14F-4D97-AF65-F5344CB8AC3E}">
        <p14:creationId xmlns:p14="http://schemas.microsoft.com/office/powerpoint/2010/main" val="3412326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sz="4000" dirty="0" smtClean="0"/>
              <a:t>Site </a:t>
            </a:r>
            <a:r>
              <a:rPr lang="en-US" sz="4000" dirty="0" smtClean="0"/>
              <a:t>Map ≠ Architecture</a:t>
            </a:r>
          </a:p>
        </p:txBody>
      </p:sp>
      <p:sp>
        <p:nvSpPr>
          <p:cNvPr id="34" name="Rounded Rectangle 33"/>
          <p:cNvSpPr/>
          <p:nvPr/>
        </p:nvSpPr>
        <p:spPr>
          <a:xfrm>
            <a:off x="230365"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SharePoint</a:t>
            </a:r>
            <a:endParaRPr lang="en-US" dirty="0">
              <a:solidFill>
                <a:srgbClr val="000000"/>
              </a:solidFill>
            </a:endParaRPr>
          </a:p>
        </p:txBody>
      </p:sp>
      <p:sp>
        <p:nvSpPr>
          <p:cNvPr id="35" name="Rounded Rectangle 34"/>
          <p:cNvSpPr/>
          <p:nvPr/>
        </p:nvSpPr>
        <p:spPr>
          <a:xfrm>
            <a:off x="3385820" y="1828800"/>
            <a:ext cx="229616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sp>
        <p:nvSpPr>
          <p:cNvPr id="38" name="Rounded Rectangle 37"/>
          <p:cNvSpPr/>
          <p:nvPr/>
        </p:nvSpPr>
        <p:spPr>
          <a:xfrm>
            <a:off x="2067293" y="2743200"/>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HR</a:t>
            </a:r>
            <a:endParaRPr lang="en-US" sz="1600" dirty="0">
              <a:solidFill>
                <a:srgbClr val="000000"/>
              </a:solidFill>
            </a:endParaRPr>
          </a:p>
        </p:txBody>
      </p:sp>
      <p:cxnSp>
        <p:nvCxnSpPr>
          <p:cNvPr id="43" name="Straight Connector 42"/>
          <p:cNvCxnSpPr>
            <a:endCxn id="38" idx="0"/>
          </p:cNvCxnSpPr>
          <p:nvPr/>
        </p:nvCxnSpPr>
        <p:spPr>
          <a:xfrm rot="5400000">
            <a:off x="3490993" y="1698528"/>
            <a:ext cx="381000" cy="1708343"/>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4" name="Straight Connector 43"/>
          <p:cNvCxnSpPr>
            <a:endCxn id="68" idx="0"/>
          </p:cNvCxnSpPr>
          <p:nvPr/>
        </p:nvCxnSpPr>
        <p:spPr>
          <a:xfrm>
            <a:off x="4535665" y="2362200"/>
            <a:ext cx="1680257" cy="381000"/>
          </a:xfrm>
          <a:prstGeom prst="line">
            <a:avLst/>
          </a:prstGeom>
          <a:ln/>
        </p:spPr>
        <p:style>
          <a:lnRef idx="1">
            <a:schemeClr val="accent4"/>
          </a:lnRef>
          <a:fillRef idx="2">
            <a:schemeClr val="accent4"/>
          </a:fillRef>
          <a:effectRef idx="1">
            <a:schemeClr val="accent4"/>
          </a:effectRef>
          <a:fontRef idx="minor">
            <a:schemeClr val="dk1"/>
          </a:fontRef>
        </p:style>
      </p:cxnSp>
      <p:sp>
        <p:nvSpPr>
          <p:cNvPr id="68" name="Rounded Rectangle 67"/>
          <p:cNvSpPr/>
          <p:nvPr/>
        </p:nvSpPr>
        <p:spPr>
          <a:xfrm>
            <a:off x="5455893" y="2743200"/>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Finance</a:t>
            </a:r>
          </a:p>
        </p:txBody>
      </p:sp>
      <p:cxnSp>
        <p:nvCxnSpPr>
          <p:cNvPr id="24" name="Straight Connector 23"/>
          <p:cNvCxnSpPr>
            <a:endCxn id="25" idx="0"/>
          </p:cNvCxnSpPr>
          <p:nvPr/>
        </p:nvCxnSpPr>
        <p:spPr>
          <a:xfrm>
            <a:off x="6215922" y="3079423"/>
            <a:ext cx="1680257" cy="380999"/>
          </a:xfrm>
          <a:prstGeom prst="line">
            <a:avLst/>
          </a:prstGeom>
          <a:ln/>
        </p:spPr>
        <p:style>
          <a:lnRef idx="1">
            <a:schemeClr val="accent4"/>
          </a:lnRef>
          <a:fillRef idx="2">
            <a:schemeClr val="accent4"/>
          </a:fillRef>
          <a:effectRef idx="1">
            <a:schemeClr val="accent4"/>
          </a:effectRef>
          <a:fontRef idx="minor">
            <a:schemeClr val="dk1"/>
          </a:fontRef>
        </p:style>
      </p:cxnSp>
      <p:sp>
        <p:nvSpPr>
          <p:cNvPr id="25" name="Rounded Rectangle 24"/>
          <p:cNvSpPr/>
          <p:nvPr/>
        </p:nvSpPr>
        <p:spPr>
          <a:xfrm>
            <a:off x="7136150"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Expense Reports</a:t>
            </a:r>
          </a:p>
        </p:txBody>
      </p:sp>
      <p:cxnSp>
        <p:nvCxnSpPr>
          <p:cNvPr id="28" name="Straight Connector 27"/>
          <p:cNvCxnSpPr>
            <a:stCxn id="38" idx="2"/>
            <a:endCxn id="29" idx="0"/>
          </p:cNvCxnSpPr>
          <p:nvPr/>
        </p:nvCxnSpPr>
        <p:spPr>
          <a:xfrm>
            <a:off x="2827322" y="3048000"/>
            <a:ext cx="760029" cy="412422"/>
          </a:xfrm>
          <a:prstGeom prst="line">
            <a:avLst/>
          </a:prstGeom>
          <a:ln/>
        </p:spPr>
        <p:style>
          <a:lnRef idx="1">
            <a:schemeClr val="accent4"/>
          </a:lnRef>
          <a:fillRef idx="2">
            <a:schemeClr val="accent4"/>
          </a:fillRef>
          <a:effectRef idx="1">
            <a:schemeClr val="accent4"/>
          </a:effectRef>
          <a:fontRef idx="minor">
            <a:schemeClr val="dk1"/>
          </a:fontRef>
        </p:style>
      </p:cxnSp>
      <p:sp>
        <p:nvSpPr>
          <p:cNvPr id="29" name="Rounded Rectangle 28"/>
          <p:cNvSpPr/>
          <p:nvPr/>
        </p:nvSpPr>
        <p:spPr>
          <a:xfrm>
            <a:off x="2827322"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Vacation &amp; Sick Day Tracking</a:t>
            </a:r>
          </a:p>
        </p:txBody>
      </p:sp>
      <p:sp>
        <p:nvSpPr>
          <p:cNvPr id="39" name="Rounded Rectangle 38"/>
          <p:cNvSpPr/>
          <p:nvPr/>
        </p:nvSpPr>
        <p:spPr>
          <a:xfrm>
            <a:off x="4695864"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Financial Performance</a:t>
            </a:r>
          </a:p>
        </p:txBody>
      </p:sp>
      <p:cxnSp>
        <p:nvCxnSpPr>
          <p:cNvPr id="40" name="Straight Connector 39"/>
          <p:cNvCxnSpPr>
            <a:stCxn id="68" idx="2"/>
            <a:endCxn id="39" idx="0"/>
          </p:cNvCxnSpPr>
          <p:nvPr/>
        </p:nvCxnSpPr>
        <p:spPr>
          <a:xfrm flipH="1">
            <a:off x="5455893" y="3048000"/>
            <a:ext cx="760029" cy="412422"/>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33" name="Straight Connector 32"/>
          <p:cNvCxnSpPr>
            <a:stCxn id="38" idx="2"/>
            <a:endCxn id="36" idx="0"/>
          </p:cNvCxnSpPr>
          <p:nvPr/>
        </p:nvCxnSpPr>
        <p:spPr>
          <a:xfrm flipH="1">
            <a:off x="1307264" y="3048000"/>
            <a:ext cx="1520058" cy="412422"/>
          </a:xfrm>
          <a:prstGeom prst="line">
            <a:avLst/>
          </a:prstGeom>
          <a:ln/>
        </p:spPr>
        <p:style>
          <a:lnRef idx="1">
            <a:schemeClr val="accent4"/>
          </a:lnRef>
          <a:fillRef idx="2">
            <a:schemeClr val="accent4"/>
          </a:fillRef>
          <a:effectRef idx="1">
            <a:schemeClr val="accent4"/>
          </a:effectRef>
          <a:fontRef idx="minor">
            <a:schemeClr val="dk1"/>
          </a:fontRef>
        </p:style>
      </p:cxnSp>
      <p:sp>
        <p:nvSpPr>
          <p:cNvPr id="36" name="Rounded Rectangle 35"/>
          <p:cNvSpPr/>
          <p:nvPr/>
        </p:nvSpPr>
        <p:spPr>
          <a:xfrm>
            <a:off x="547235"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Benefits</a:t>
            </a:r>
          </a:p>
        </p:txBody>
      </p:sp>
    </p:spTree>
    <p:extLst>
      <p:ext uri="{BB962C8B-B14F-4D97-AF65-F5344CB8AC3E}">
        <p14:creationId xmlns:p14="http://schemas.microsoft.com/office/powerpoint/2010/main" val="203101560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Information Architecture vs. Management</a:t>
            </a:r>
            <a:endParaRPr lang="en-US" dirty="0"/>
          </a:p>
        </p:txBody>
      </p:sp>
      <p:sp>
        <p:nvSpPr>
          <p:cNvPr id="3" name="Text Placeholder 2"/>
          <p:cNvSpPr>
            <a:spLocks noGrp="1"/>
          </p:cNvSpPr>
          <p:nvPr>
            <p:ph type="body" idx="1"/>
          </p:nvPr>
        </p:nvSpPr>
        <p:spPr/>
        <p:txBody>
          <a:bodyPr/>
          <a:lstStyle/>
          <a:p>
            <a:r>
              <a:rPr lang="en-US" smtClean="0"/>
              <a:t>Information Architecture</a:t>
            </a:r>
            <a:endParaRPr lang="en-US" dirty="0"/>
          </a:p>
        </p:txBody>
      </p:sp>
      <p:sp>
        <p:nvSpPr>
          <p:cNvPr id="4" name="Content Placeholder 3"/>
          <p:cNvSpPr>
            <a:spLocks noGrp="1"/>
          </p:cNvSpPr>
          <p:nvPr>
            <p:ph sz="half" idx="2"/>
          </p:nvPr>
        </p:nvSpPr>
        <p:spPr>
          <a:xfrm>
            <a:off x="381001" y="1531137"/>
            <a:ext cx="4114800" cy="4869025"/>
          </a:xfrm>
        </p:spPr>
        <p:txBody>
          <a:bodyPr/>
          <a:lstStyle/>
          <a:p>
            <a:r>
              <a:rPr lang="en-US" smtClean="0"/>
              <a:t>Organize and describe content</a:t>
            </a:r>
          </a:p>
          <a:p>
            <a:pPr lvl="1"/>
            <a:r>
              <a:rPr lang="en-US" smtClean="0"/>
              <a:t>Metadata</a:t>
            </a:r>
          </a:p>
          <a:p>
            <a:pPr lvl="1"/>
            <a:r>
              <a:rPr lang="en-US" smtClean="0"/>
              <a:t>Structure</a:t>
            </a:r>
          </a:p>
          <a:p>
            <a:pPr lvl="1"/>
            <a:r>
              <a:rPr lang="en-US" smtClean="0"/>
              <a:t>Relationships</a:t>
            </a:r>
          </a:p>
          <a:p>
            <a:r>
              <a:rPr lang="en-US" smtClean="0"/>
              <a:t>Inputs</a:t>
            </a:r>
          </a:p>
          <a:p>
            <a:pPr lvl="1"/>
            <a:r>
              <a:rPr lang="en-US" smtClean="0"/>
              <a:t>Knowledge Management team</a:t>
            </a:r>
          </a:p>
          <a:p>
            <a:pPr lvl="1"/>
            <a:r>
              <a:rPr lang="en-US" smtClean="0"/>
              <a:t>Librarians</a:t>
            </a:r>
          </a:p>
          <a:p>
            <a:pPr lvl="1"/>
            <a:r>
              <a:rPr lang="en-US" smtClean="0"/>
              <a:t>Content owners</a:t>
            </a:r>
          </a:p>
          <a:p>
            <a:pPr lvl="1"/>
            <a:r>
              <a:rPr lang="en-US" smtClean="0"/>
              <a:t>Subject matter experts (SMEs)</a:t>
            </a:r>
          </a:p>
          <a:p>
            <a:r>
              <a:rPr lang="en-US" smtClean="0"/>
              <a:t>Outcomes</a:t>
            </a:r>
          </a:p>
          <a:p>
            <a:pPr lvl="1"/>
            <a:r>
              <a:rPr lang="en-US" smtClean="0"/>
              <a:t>Site map (navigation)</a:t>
            </a:r>
          </a:p>
          <a:p>
            <a:pPr lvl="1"/>
            <a:r>
              <a:rPr lang="en-US" smtClean="0"/>
              <a:t>Taxonomy</a:t>
            </a:r>
          </a:p>
          <a:p>
            <a:pPr lvl="1"/>
            <a:r>
              <a:rPr lang="en-US" smtClean="0"/>
              <a:t>Search</a:t>
            </a:r>
          </a:p>
          <a:p>
            <a:pPr lvl="1"/>
            <a:r>
              <a:rPr lang="en-US" smtClean="0"/>
              <a:t>Targeting (audiences)</a:t>
            </a:r>
            <a:endParaRPr lang="en-US" dirty="0"/>
          </a:p>
        </p:txBody>
      </p:sp>
      <p:sp>
        <p:nvSpPr>
          <p:cNvPr id="7" name="Text Placeholder 6"/>
          <p:cNvSpPr>
            <a:spLocks noGrp="1"/>
          </p:cNvSpPr>
          <p:nvPr>
            <p:ph type="body" sz="quarter" idx="3"/>
          </p:nvPr>
        </p:nvSpPr>
        <p:spPr/>
        <p:txBody>
          <a:bodyPr/>
          <a:lstStyle/>
          <a:p>
            <a:endParaRPr lang="en-US"/>
          </a:p>
        </p:txBody>
      </p:sp>
      <p:sp>
        <p:nvSpPr>
          <p:cNvPr id="8" name="Content Placeholder 7"/>
          <p:cNvSpPr>
            <a:spLocks noGrp="1"/>
          </p:cNvSpPr>
          <p:nvPr>
            <p:ph sz="quarter" idx="4"/>
          </p:nvPr>
        </p:nvSpPr>
        <p:spPr/>
        <p:txBody>
          <a:bodyPr/>
          <a:lstStyle/>
          <a:p>
            <a:endParaRPr lang="en-US"/>
          </a:p>
        </p:txBody>
      </p:sp>
    </p:spTree>
    <p:extLst>
      <p:ext uri="{BB962C8B-B14F-4D97-AF65-F5344CB8AC3E}">
        <p14:creationId xmlns:p14="http://schemas.microsoft.com/office/powerpoint/2010/main" val="24515476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Governance</a:t>
            </a:r>
            <a:br>
              <a:rPr lang="en-US" dirty="0"/>
            </a:br>
            <a:r>
              <a:rPr lang="en-US" sz="2800" dirty="0"/>
              <a:t>Information Management &amp; Security Driving Your Architecture </a:t>
            </a:r>
            <a:endParaRPr lang="en-AU" dirty="0"/>
          </a:p>
        </p:txBody>
      </p:sp>
      <p:sp>
        <p:nvSpPr>
          <p:cNvPr id="3" name="Text Placeholder 2"/>
          <p:cNvSpPr>
            <a:spLocks noGrp="1"/>
          </p:cNvSpPr>
          <p:nvPr>
            <p:ph type="body" idx="1"/>
          </p:nvPr>
        </p:nvSpPr>
        <p:spPr/>
        <p:txBody>
          <a:bodyPr/>
          <a:lstStyle/>
          <a:p>
            <a:pPr lvl="0">
              <a:defRPr/>
            </a:pPr>
            <a:r>
              <a:rPr lang="en-US" dirty="0">
                <a:solidFill>
                  <a:srgbClr val="FFFFFF"/>
                </a:solidFill>
                <a:latin typeface="Calibri"/>
              </a:rPr>
              <a:t>Dan Holme, MVP, SharePoint</a:t>
            </a:r>
            <a:endParaRPr lang="en-US" dirty="0" smtClean="0"/>
          </a:p>
          <a:p>
            <a:pPr>
              <a:lnSpc>
                <a:spcPct val="100000"/>
              </a:lnSpc>
              <a:buSzTx/>
            </a:pPr>
            <a:r>
              <a:rPr lang="en-US" dirty="0">
                <a:solidFill>
                  <a:srgbClr val="FFFFFF"/>
                </a:solidFill>
                <a:latin typeface="Calibri"/>
              </a:rPr>
              <a:t>Chief SharePoint Evangelist, </a:t>
            </a:r>
            <a:r>
              <a:rPr lang="en-US" i="1" dirty="0" err="1">
                <a:solidFill>
                  <a:srgbClr val="FFFFFF"/>
                </a:solidFill>
                <a:latin typeface="Calibri"/>
              </a:rPr>
              <a:t>AvePoint</a:t>
            </a:r>
            <a:endParaRPr lang="en-US" i="1" dirty="0">
              <a:solidFill>
                <a:srgbClr val="FFFFFF"/>
              </a:solidFill>
              <a:latin typeface="Calibri"/>
            </a:endParaRPr>
          </a:p>
          <a:p>
            <a:pPr lvl="0">
              <a:lnSpc>
                <a:spcPct val="100000"/>
              </a:lnSpc>
              <a:buSzTx/>
            </a:pPr>
            <a:r>
              <a:rPr lang="en-US" dirty="0">
                <a:solidFill>
                  <a:srgbClr val="FFFFFF"/>
                </a:solidFill>
                <a:latin typeface="Calibri"/>
              </a:rPr>
              <a:t>Author, </a:t>
            </a:r>
            <a:r>
              <a:rPr lang="en-US" i="1" dirty="0">
                <a:solidFill>
                  <a:srgbClr val="FFFFFF"/>
                </a:solidFill>
                <a:latin typeface="Calibri"/>
              </a:rPr>
              <a:t>SharePoint 2010 Training </a:t>
            </a:r>
            <a:r>
              <a:rPr lang="en-US" i="1" dirty="0" smtClean="0">
                <a:solidFill>
                  <a:srgbClr val="FFFFFF"/>
                </a:solidFill>
                <a:latin typeface="Calibri"/>
              </a:rPr>
              <a:t>Kit</a:t>
            </a:r>
            <a:r>
              <a:rPr lang="en-US" dirty="0" smtClean="0">
                <a:solidFill>
                  <a:srgbClr val="FFFFFF"/>
                </a:solidFill>
                <a:latin typeface="Calibri"/>
              </a:rPr>
              <a:t> (Microsoft Press)</a:t>
            </a:r>
            <a:endParaRPr lang="en-US"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OFS213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6" descr="E:\Pictures\Dan\Dan Holme Headshot Sydney.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08961" y="1037748"/>
            <a:ext cx="2031212" cy="2031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P3\Presentations\PowerPoint assets\AVEPOINT logos\AvePoint 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1044" y="244652"/>
            <a:ext cx="2501076" cy="4750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sz="4000" dirty="0" smtClean="0"/>
              <a:t>Information Architecture</a:t>
            </a:r>
            <a:endParaRPr lang="en-US" sz="4000" dirty="0" smtClean="0"/>
          </a:p>
        </p:txBody>
      </p:sp>
      <p:sp>
        <p:nvSpPr>
          <p:cNvPr id="34" name="Rounded Rectangle 33"/>
          <p:cNvSpPr/>
          <p:nvPr/>
        </p:nvSpPr>
        <p:spPr>
          <a:xfrm>
            <a:off x="230365"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SharePoint</a:t>
            </a:r>
            <a:endParaRPr lang="en-US" dirty="0">
              <a:solidFill>
                <a:srgbClr val="000000"/>
              </a:solidFill>
            </a:endParaRPr>
          </a:p>
        </p:txBody>
      </p:sp>
      <p:sp>
        <p:nvSpPr>
          <p:cNvPr id="35" name="Rounded Rectangle 34"/>
          <p:cNvSpPr/>
          <p:nvPr/>
        </p:nvSpPr>
        <p:spPr>
          <a:xfrm>
            <a:off x="3385820" y="1828800"/>
            <a:ext cx="229616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sp>
        <p:nvSpPr>
          <p:cNvPr id="38" name="Rounded Rectangle 37"/>
          <p:cNvSpPr/>
          <p:nvPr/>
        </p:nvSpPr>
        <p:spPr>
          <a:xfrm>
            <a:off x="2067293" y="2743200"/>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HR</a:t>
            </a:r>
            <a:endParaRPr lang="en-US" sz="1600" dirty="0">
              <a:solidFill>
                <a:srgbClr val="000000"/>
              </a:solidFill>
            </a:endParaRPr>
          </a:p>
        </p:txBody>
      </p:sp>
      <p:cxnSp>
        <p:nvCxnSpPr>
          <p:cNvPr id="43" name="Straight Connector 42"/>
          <p:cNvCxnSpPr>
            <a:endCxn id="38" idx="0"/>
          </p:cNvCxnSpPr>
          <p:nvPr/>
        </p:nvCxnSpPr>
        <p:spPr>
          <a:xfrm rot="5400000">
            <a:off x="3490993" y="1698528"/>
            <a:ext cx="381000" cy="1708343"/>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4" name="Straight Connector 43"/>
          <p:cNvCxnSpPr>
            <a:endCxn id="68" idx="0"/>
          </p:cNvCxnSpPr>
          <p:nvPr/>
        </p:nvCxnSpPr>
        <p:spPr>
          <a:xfrm>
            <a:off x="4535665" y="2362200"/>
            <a:ext cx="1680257" cy="381000"/>
          </a:xfrm>
          <a:prstGeom prst="line">
            <a:avLst/>
          </a:prstGeom>
          <a:ln/>
        </p:spPr>
        <p:style>
          <a:lnRef idx="1">
            <a:schemeClr val="accent4"/>
          </a:lnRef>
          <a:fillRef idx="2">
            <a:schemeClr val="accent4"/>
          </a:fillRef>
          <a:effectRef idx="1">
            <a:schemeClr val="accent4"/>
          </a:effectRef>
          <a:fontRef idx="minor">
            <a:schemeClr val="dk1"/>
          </a:fontRef>
        </p:style>
      </p:cxnSp>
      <p:sp>
        <p:nvSpPr>
          <p:cNvPr id="68" name="Rounded Rectangle 67"/>
          <p:cNvSpPr/>
          <p:nvPr/>
        </p:nvSpPr>
        <p:spPr>
          <a:xfrm>
            <a:off x="5455893" y="2743200"/>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Finance</a:t>
            </a:r>
          </a:p>
        </p:txBody>
      </p:sp>
      <p:cxnSp>
        <p:nvCxnSpPr>
          <p:cNvPr id="24" name="Straight Connector 23"/>
          <p:cNvCxnSpPr>
            <a:endCxn id="25" idx="0"/>
          </p:cNvCxnSpPr>
          <p:nvPr/>
        </p:nvCxnSpPr>
        <p:spPr>
          <a:xfrm>
            <a:off x="6215922" y="3079423"/>
            <a:ext cx="1680257" cy="380999"/>
          </a:xfrm>
          <a:prstGeom prst="line">
            <a:avLst/>
          </a:prstGeom>
          <a:ln/>
        </p:spPr>
        <p:style>
          <a:lnRef idx="1">
            <a:schemeClr val="accent4"/>
          </a:lnRef>
          <a:fillRef idx="2">
            <a:schemeClr val="accent4"/>
          </a:fillRef>
          <a:effectRef idx="1">
            <a:schemeClr val="accent4"/>
          </a:effectRef>
          <a:fontRef idx="minor">
            <a:schemeClr val="dk1"/>
          </a:fontRef>
        </p:style>
      </p:cxnSp>
      <p:sp>
        <p:nvSpPr>
          <p:cNvPr id="25" name="Rounded Rectangle 24"/>
          <p:cNvSpPr/>
          <p:nvPr/>
        </p:nvSpPr>
        <p:spPr>
          <a:xfrm>
            <a:off x="7136150"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Expense Reports</a:t>
            </a:r>
          </a:p>
        </p:txBody>
      </p:sp>
      <p:cxnSp>
        <p:nvCxnSpPr>
          <p:cNvPr id="28" name="Straight Connector 27"/>
          <p:cNvCxnSpPr>
            <a:stCxn id="38" idx="2"/>
            <a:endCxn id="29" idx="0"/>
          </p:cNvCxnSpPr>
          <p:nvPr/>
        </p:nvCxnSpPr>
        <p:spPr>
          <a:xfrm>
            <a:off x="2827322" y="3048000"/>
            <a:ext cx="760029" cy="412422"/>
          </a:xfrm>
          <a:prstGeom prst="line">
            <a:avLst/>
          </a:prstGeom>
          <a:ln/>
        </p:spPr>
        <p:style>
          <a:lnRef idx="1">
            <a:schemeClr val="accent4"/>
          </a:lnRef>
          <a:fillRef idx="2">
            <a:schemeClr val="accent4"/>
          </a:fillRef>
          <a:effectRef idx="1">
            <a:schemeClr val="accent4"/>
          </a:effectRef>
          <a:fontRef idx="minor">
            <a:schemeClr val="dk1"/>
          </a:fontRef>
        </p:style>
      </p:cxnSp>
      <p:sp>
        <p:nvSpPr>
          <p:cNvPr id="29" name="Rounded Rectangle 28"/>
          <p:cNvSpPr/>
          <p:nvPr/>
        </p:nvSpPr>
        <p:spPr>
          <a:xfrm>
            <a:off x="2827322"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Vacation &amp; Sick Day Tracking</a:t>
            </a:r>
          </a:p>
        </p:txBody>
      </p:sp>
      <p:sp>
        <p:nvSpPr>
          <p:cNvPr id="39" name="Rounded Rectangle 38"/>
          <p:cNvSpPr/>
          <p:nvPr/>
        </p:nvSpPr>
        <p:spPr>
          <a:xfrm>
            <a:off x="4695864"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Financial Performance</a:t>
            </a:r>
          </a:p>
        </p:txBody>
      </p:sp>
      <p:cxnSp>
        <p:nvCxnSpPr>
          <p:cNvPr id="40" name="Straight Connector 39"/>
          <p:cNvCxnSpPr>
            <a:stCxn id="68" idx="2"/>
            <a:endCxn id="39" idx="0"/>
          </p:cNvCxnSpPr>
          <p:nvPr/>
        </p:nvCxnSpPr>
        <p:spPr>
          <a:xfrm flipH="1">
            <a:off x="5455893" y="3048000"/>
            <a:ext cx="760029" cy="412422"/>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33" name="Straight Connector 32"/>
          <p:cNvCxnSpPr>
            <a:stCxn id="38" idx="2"/>
            <a:endCxn id="36" idx="0"/>
          </p:cNvCxnSpPr>
          <p:nvPr/>
        </p:nvCxnSpPr>
        <p:spPr>
          <a:xfrm flipH="1">
            <a:off x="1307264" y="3048000"/>
            <a:ext cx="1520058" cy="412422"/>
          </a:xfrm>
          <a:prstGeom prst="line">
            <a:avLst/>
          </a:prstGeom>
          <a:ln/>
        </p:spPr>
        <p:style>
          <a:lnRef idx="1">
            <a:schemeClr val="accent4"/>
          </a:lnRef>
          <a:fillRef idx="2">
            <a:schemeClr val="accent4"/>
          </a:fillRef>
          <a:effectRef idx="1">
            <a:schemeClr val="accent4"/>
          </a:effectRef>
          <a:fontRef idx="minor">
            <a:schemeClr val="dk1"/>
          </a:fontRef>
        </p:style>
      </p:cxnSp>
      <p:sp>
        <p:nvSpPr>
          <p:cNvPr id="36" name="Rounded Rectangle 35"/>
          <p:cNvSpPr/>
          <p:nvPr/>
        </p:nvSpPr>
        <p:spPr>
          <a:xfrm>
            <a:off x="547235"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Benefits</a:t>
            </a:r>
          </a:p>
        </p:txBody>
      </p:sp>
    </p:spTree>
    <p:extLst>
      <p:ext uri="{BB962C8B-B14F-4D97-AF65-F5344CB8AC3E}">
        <p14:creationId xmlns:p14="http://schemas.microsoft.com/office/powerpoint/2010/main" val="138255374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Architecture vs. Management</a:t>
            </a:r>
            <a:endParaRPr lang="en-US" dirty="0"/>
          </a:p>
        </p:txBody>
      </p:sp>
      <p:sp>
        <p:nvSpPr>
          <p:cNvPr id="3" name="Text Placeholder 2"/>
          <p:cNvSpPr>
            <a:spLocks noGrp="1"/>
          </p:cNvSpPr>
          <p:nvPr>
            <p:ph type="body" idx="1"/>
          </p:nvPr>
        </p:nvSpPr>
        <p:spPr/>
        <p:txBody>
          <a:bodyPr/>
          <a:lstStyle/>
          <a:p>
            <a:r>
              <a:rPr lang="en-US" dirty="0" smtClean="0"/>
              <a:t>Information Architecture</a:t>
            </a:r>
            <a:endParaRPr lang="en-US" dirty="0"/>
          </a:p>
        </p:txBody>
      </p:sp>
      <p:sp>
        <p:nvSpPr>
          <p:cNvPr id="4" name="Content Placeholder 3"/>
          <p:cNvSpPr>
            <a:spLocks noGrp="1"/>
          </p:cNvSpPr>
          <p:nvPr>
            <p:ph sz="half" idx="2"/>
          </p:nvPr>
        </p:nvSpPr>
        <p:spPr>
          <a:xfrm>
            <a:off x="381001" y="1531137"/>
            <a:ext cx="4114800" cy="4869025"/>
          </a:xfrm>
        </p:spPr>
        <p:txBody>
          <a:bodyPr/>
          <a:lstStyle/>
          <a:p>
            <a:r>
              <a:rPr lang="en-US" dirty="0" smtClean="0"/>
              <a:t>Organize and describe content</a:t>
            </a:r>
          </a:p>
          <a:p>
            <a:pPr lvl="1"/>
            <a:r>
              <a:rPr lang="en-US" dirty="0" smtClean="0"/>
              <a:t>Metadata</a:t>
            </a:r>
          </a:p>
          <a:p>
            <a:pPr lvl="1"/>
            <a:r>
              <a:rPr lang="en-US" dirty="0" smtClean="0"/>
              <a:t>Structure</a:t>
            </a:r>
          </a:p>
          <a:p>
            <a:pPr lvl="1"/>
            <a:r>
              <a:rPr lang="en-US" dirty="0" smtClean="0"/>
              <a:t>Relationships</a:t>
            </a:r>
          </a:p>
          <a:p>
            <a:r>
              <a:rPr lang="en-US" dirty="0" smtClean="0"/>
              <a:t>Inputs</a:t>
            </a:r>
          </a:p>
          <a:p>
            <a:pPr lvl="1"/>
            <a:r>
              <a:rPr lang="en-US" dirty="0" smtClean="0"/>
              <a:t>Knowledge Management team</a:t>
            </a:r>
          </a:p>
          <a:p>
            <a:pPr lvl="1"/>
            <a:r>
              <a:rPr lang="en-US" dirty="0" smtClean="0"/>
              <a:t>Librarians</a:t>
            </a:r>
          </a:p>
          <a:p>
            <a:pPr lvl="1"/>
            <a:r>
              <a:rPr lang="en-US" dirty="0" smtClean="0"/>
              <a:t>Content owners</a:t>
            </a:r>
          </a:p>
          <a:p>
            <a:pPr lvl="1"/>
            <a:r>
              <a:rPr lang="en-US" dirty="0" smtClean="0"/>
              <a:t>Subject matter experts (SMEs)</a:t>
            </a:r>
          </a:p>
          <a:p>
            <a:r>
              <a:rPr lang="en-US" dirty="0" smtClean="0"/>
              <a:t>Outcomes</a:t>
            </a:r>
          </a:p>
          <a:p>
            <a:pPr lvl="1"/>
            <a:r>
              <a:rPr lang="en-US" dirty="0" smtClean="0"/>
              <a:t>Site map (navigation)</a:t>
            </a:r>
          </a:p>
          <a:p>
            <a:pPr lvl="1"/>
            <a:r>
              <a:rPr lang="en-US" dirty="0" smtClean="0"/>
              <a:t>Taxonomy</a:t>
            </a:r>
          </a:p>
          <a:p>
            <a:pPr lvl="1"/>
            <a:r>
              <a:rPr lang="en-US" dirty="0" smtClean="0"/>
              <a:t>Search</a:t>
            </a:r>
          </a:p>
          <a:p>
            <a:pPr lvl="1"/>
            <a:r>
              <a:rPr lang="en-US" dirty="0" smtClean="0"/>
              <a:t>Targeting (audiences)</a:t>
            </a:r>
            <a:endParaRPr lang="en-US" dirty="0"/>
          </a:p>
        </p:txBody>
      </p:sp>
      <p:sp>
        <p:nvSpPr>
          <p:cNvPr id="5" name="Text Placeholder 4"/>
          <p:cNvSpPr>
            <a:spLocks noGrp="1"/>
          </p:cNvSpPr>
          <p:nvPr>
            <p:ph type="body" sz="quarter" idx="3"/>
          </p:nvPr>
        </p:nvSpPr>
        <p:spPr/>
        <p:txBody>
          <a:bodyPr/>
          <a:lstStyle/>
          <a:p>
            <a:r>
              <a:rPr lang="en-US" dirty="0" smtClean="0"/>
              <a:t>Management</a:t>
            </a:r>
            <a:endParaRPr lang="en-US" dirty="0"/>
          </a:p>
        </p:txBody>
      </p:sp>
      <p:sp>
        <p:nvSpPr>
          <p:cNvPr id="6" name="Content Placeholder 5"/>
          <p:cNvSpPr>
            <a:spLocks noGrp="1"/>
          </p:cNvSpPr>
          <p:nvPr>
            <p:ph sz="quarter" idx="4"/>
          </p:nvPr>
        </p:nvSpPr>
        <p:spPr/>
        <p:txBody>
          <a:bodyPr/>
          <a:lstStyle/>
          <a:p>
            <a:r>
              <a:rPr lang="en-US" dirty="0" smtClean="0"/>
              <a:t>Manage the content &amp; service</a:t>
            </a:r>
          </a:p>
          <a:p>
            <a:pPr lvl="1"/>
            <a:r>
              <a:rPr lang="en-US" dirty="0" smtClean="0"/>
              <a:t>Access levels (permissions)</a:t>
            </a:r>
          </a:p>
          <a:p>
            <a:pPr lvl="1"/>
            <a:r>
              <a:rPr lang="en-US" dirty="0" smtClean="0"/>
              <a:t>Lifecycle</a:t>
            </a:r>
          </a:p>
          <a:p>
            <a:pPr lvl="1"/>
            <a:r>
              <a:rPr lang="en-US" dirty="0" smtClean="0"/>
              <a:t>Storage</a:t>
            </a:r>
          </a:p>
          <a:p>
            <a:r>
              <a:rPr lang="en-US" dirty="0" smtClean="0"/>
              <a:t>Inputs</a:t>
            </a:r>
          </a:p>
          <a:p>
            <a:pPr lvl="1"/>
            <a:r>
              <a:rPr lang="en-US" dirty="0" smtClean="0"/>
              <a:t>Information management policies</a:t>
            </a:r>
          </a:p>
          <a:p>
            <a:pPr lvl="1"/>
            <a:r>
              <a:rPr lang="en-US" dirty="0" smtClean="0"/>
              <a:t>IT usage policies</a:t>
            </a:r>
          </a:p>
          <a:p>
            <a:pPr lvl="1"/>
            <a:r>
              <a:rPr lang="en-US" dirty="0" smtClean="0"/>
              <a:t>Regulatory environment</a:t>
            </a:r>
          </a:p>
          <a:p>
            <a:pPr lvl="1"/>
            <a:r>
              <a:rPr lang="en-US" dirty="0" smtClean="0"/>
              <a:t>SLAs</a:t>
            </a:r>
          </a:p>
          <a:p>
            <a:r>
              <a:rPr lang="en-US" dirty="0" smtClean="0"/>
              <a:t>Outcomes</a:t>
            </a:r>
          </a:p>
          <a:p>
            <a:pPr lvl="1"/>
            <a:r>
              <a:rPr lang="en-US" dirty="0" smtClean="0"/>
              <a:t>Access levels</a:t>
            </a:r>
          </a:p>
          <a:p>
            <a:pPr lvl="1"/>
            <a:r>
              <a:rPr lang="en-US" dirty="0" smtClean="0"/>
              <a:t>Records management</a:t>
            </a:r>
          </a:p>
          <a:p>
            <a:pPr lvl="1"/>
            <a:r>
              <a:rPr lang="en-US" dirty="0" smtClean="0"/>
              <a:t>Compliance</a:t>
            </a:r>
          </a:p>
          <a:p>
            <a:pPr lvl="1"/>
            <a:r>
              <a:rPr lang="en-US" dirty="0" smtClean="0"/>
              <a:t>Performance</a:t>
            </a:r>
            <a:endParaRPr lang="en-US" dirty="0"/>
          </a:p>
        </p:txBody>
      </p:sp>
    </p:spTree>
    <p:extLst>
      <p:ext uri="{BB962C8B-B14F-4D97-AF65-F5344CB8AC3E}">
        <p14:creationId xmlns:p14="http://schemas.microsoft.com/office/powerpoint/2010/main" val="32397050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smtClean="0"/>
              <a:t>Service Architecture</a:t>
            </a:r>
            <a:endParaRPr lang="en-US" sz="4000" dirty="0" smtClean="0"/>
          </a:p>
        </p:txBody>
      </p:sp>
      <p:grpSp>
        <p:nvGrpSpPr>
          <p:cNvPr id="2" name="Group 1"/>
          <p:cNvGrpSpPr/>
          <p:nvPr/>
        </p:nvGrpSpPr>
        <p:grpSpPr>
          <a:xfrm>
            <a:off x="228601" y="914400"/>
            <a:ext cx="5869490" cy="3843737"/>
            <a:chOff x="228600" y="914400"/>
            <a:chExt cx="8610600" cy="5638800"/>
          </a:xfrm>
        </p:grpSpPr>
        <p:sp>
          <p:nvSpPr>
            <p:cNvPr id="34" name="Rounded Rectangle 33"/>
            <p:cNvSpPr/>
            <p:nvPr/>
          </p:nvSpPr>
          <p:spPr>
            <a:xfrm>
              <a:off x="228600"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PRODUCTION FARM</a:t>
              </a:r>
              <a:endParaRPr lang="en-US" sz="1050" dirty="0">
                <a:solidFill>
                  <a:srgbClr val="000000"/>
                </a:solidFill>
              </a:endParaRPr>
            </a:p>
          </p:txBody>
        </p:sp>
        <p:grpSp>
          <p:nvGrpSpPr>
            <p:cNvPr id="5" name="Group 76"/>
            <p:cNvGrpSpPr/>
            <p:nvPr/>
          </p:nvGrpSpPr>
          <p:grpSpPr>
            <a:xfrm>
              <a:off x="1935886" y="1828800"/>
              <a:ext cx="4537295" cy="2989258"/>
              <a:chOff x="1205966" y="1828800"/>
              <a:chExt cx="4537295" cy="2989258"/>
            </a:xfrm>
          </p:grpSpPr>
          <p:sp>
            <p:nvSpPr>
              <p:cNvPr id="56" name="Rounded Rectangle 55"/>
              <p:cNvSpPr/>
              <p:nvPr/>
            </p:nvSpPr>
            <p:spPr>
              <a:xfrm>
                <a:off x="2022751"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http://teams</a:t>
                </a:r>
                <a:endParaRPr lang="en-US" sz="1000" dirty="0">
                  <a:solidFill>
                    <a:srgbClr val="000000"/>
                  </a:solidFill>
                </a:endParaRPr>
              </a:p>
            </p:txBody>
          </p:sp>
          <p:grpSp>
            <p:nvGrpSpPr>
              <p:cNvPr id="6" name="Group 35"/>
              <p:cNvGrpSpPr/>
              <p:nvPr/>
            </p:nvGrpSpPr>
            <p:grpSpPr>
              <a:xfrm>
                <a:off x="1205966" y="3963128"/>
                <a:ext cx="1459840" cy="854930"/>
                <a:chOff x="3617078" y="2644773"/>
                <a:chExt cx="1295400" cy="1143000"/>
              </a:xfrm>
            </p:grpSpPr>
            <p:sp>
              <p:nvSpPr>
                <p:cNvPr id="62" name="Rounded Rectangle 7"/>
                <p:cNvSpPr/>
                <p:nvPr/>
              </p:nvSpPr>
              <p:spPr>
                <a:xfrm>
                  <a:off x="361707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HR</a:t>
                  </a:r>
                  <a:endParaRPr lang="en-US" sz="1000" dirty="0">
                    <a:solidFill>
                      <a:srgbClr val="000000"/>
                    </a:solidFill>
                  </a:endParaRPr>
                </a:p>
              </p:txBody>
            </p:sp>
            <p:cxnSp>
              <p:nvCxnSpPr>
                <p:cNvPr id="63" name="Straight Connector 62"/>
                <p:cNvCxnSpPr/>
                <p:nvPr/>
              </p:nvCxnSpPr>
              <p:spPr>
                <a:xfrm rot="10800000" flipH="1">
                  <a:off x="361707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4" name="Straight Connector 63"/>
              <p:cNvCxnSpPr>
                <a:stCxn id="56" idx="2"/>
                <a:endCxn id="62" idx="0"/>
              </p:cNvCxnSpPr>
              <p:nvPr/>
            </p:nvCxnSpPr>
            <p:spPr>
              <a:xfrm flipH="1">
                <a:off x="1935886" y="2362200"/>
                <a:ext cx="1234945"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7" name="Group 9"/>
              <p:cNvGrpSpPr/>
              <p:nvPr/>
            </p:nvGrpSpPr>
            <p:grpSpPr>
              <a:xfrm>
                <a:off x="2739650" y="3963128"/>
                <a:ext cx="1459840" cy="854930"/>
                <a:chOff x="5071128" y="2644773"/>
                <a:chExt cx="1295400" cy="1143000"/>
              </a:xfrm>
            </p:grpSpPr>
            <p:sp>
              <p:nvSpPr>
                <p:cNvPr id="66" name="Rounded Rectangle 65"/>
                <p:cNvSpPr/>
                <p:nvPr/>
              </p:nvSpPr>
              <p:spPr>
                <a:xfrm>
                  <a:off x="507112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Engineering</a:t>
                  </a:r>
                  <a:endParaRPr lang="en-US" sz="1000" dirty="0">
                    <a:solidFill>
                      <a:srgbClr val="000000"/>
                    </a:solidFill>
                  </a:endParaRPr>
                </a:p>
              </p:txBody>
            </p:sp>
            <p:cxnSp>
              <p:nvCxnSpPr>
                <p:cNvPr id="67" name="Straight Connector 66"/>
                <p:cNvCxnSpPr>
                  <a:stCxn id="66" idx="1"/>
                  <a:endCxn id="66" idx="3"/>
                </p:cNvCxnSpPr>
                <p:nvPr/>
              </p:nvCxnSpPr>
              <p:spPr>
                <a:xfrm rot="10800000" flipH="1">
                  <a:off x="507112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9" name="Straight Connector 68"/>
              <p:cNvCxnSpPr>
                <a:stCxn id="56" idx="2"/>
                <a:endCxn id="66" idx="0"/>
              </p:cNvCxnSpPr>
              <p:nvPr/>
            </p:nvCxnSpPr>
            <p:spPr>
              <a:xfrm>
                <a:off x="3170831" y="2362200"/>
                <a:ext cx="298739"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8" name="Group 9"/>
              <p:cNvGrpSpPr/>
              <p:nvPr/>
            </p:nvGrpSpPr>
            <p:grpSpPr>
              <a:xfrm>
                <a:off x="4283421" y="3963128"/>
                <a:ext cx="1459840" cy="854930"/>
                <a:chOff x="5043148" y="2644773"/>
                <a:chExt cx="1295400" cy="1143000"/>
              </a:xfrm>
            </p:grpSpPr>
            <p:sp>
              <p:nvSpPr>
                <p:cNvPr id="71" name="Rounded Rectangle 70"/>
                <p:cNvSpPr/>
                <p:nvPr/>
              </p:nvSpPr>
              <p:spPr>
                <a:xfrm>
                  <a:off x="504314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Finance</a:t>
                  </a:r>
                  <a:endParaRPr lang="en-US" sz="1000" dirty="0">
                    <a:solidFill>
                      <a:srgbClr val="000000"/>
                    </a:solidFill>
                  </a:endParaRPr>
                </a:p>
              </p:txBody>
            </p:sp>
            <p:cxnSp>
              <p:nvCxnSpPr>
                <p:cNvPr id="72" name="Straight Connector 71"/>
                <p:cNvCxnSpPr>
                  <a:stCxn id="71" idx="1"/>
                  <a:endCxn id="71" idx="3"/>
                </p:cNvCxnSpPr>
                <p:nvPr/>
              </p:nvCxnSpPr>
              <p:spPr>
                <a:xfrm rot="10800000" flipH="1">
                  <a:off x="504314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73" name="Straight Connector 72"/>
              <p:cNvCxnSpPr>
                <a:stCxn id="56" idx="2"/>
                <a:endCxn id="71" idx="0"/>
              </p:cNvCxnSpPr>
              <p:nvPr/>
            </p:nvCxnSpPr>
            <p:spPr>
              <a:xfrm>
                <a:off x="3170831" y="2362200"/>
                <a:ext cx="1842510" cy="1600928"/>
              </a:xfrm>
              <a:prstGeom prst="line">
                <a:avLst/>
              </a:prstGeom>
              <a:ln/>
            </p:spPr>
            <p:style>
              <a:lnRef idx="1">
                <a:schemeClr val="accent4"/>
              </a:lnRef>
              <a:fillRef idx="2">
                <a:schemeClr val="accent4"/>
              </a:fillRef>
              <a:effectRef idx="1">
                <a:schemeClr val="accent4"/>
              </a:effectRef>
              <a:fontRef idx="minor">
                <a:schemeClr val="dk1"/>
              </a:fontRef>
            </p:style>
          </p:cxnSp>
        </p:grpSp>
        <p:grpSp>
          <p:nvGrpSpPr>
            <p:cNvPr id="12" name="Group 11"/>
            <p:cNvGrpSpPr/>
            <p:nvPr/>
          </p:nvGrpSpPr>
          <p:grpSpPr>
            <a:xfrm>
              <a:off x="4404293" y="1828800"/>
              <a:ext cx="3982744" cy="1931256"/>
              <a:chOff x="4404293" y="1828800"/>
              <a:chExt cx="3982744" cy="1931256"/>
            </a:xfrm>
          </p:grpSpPr>
          <p:sp>
            <p:nvSpPr>
              <p:cNvPr id="37" name="Rounded Rectangle 36"/>
              <p:cNvSpPr/>
              <p:nvPr/>
            </p:nvSpPr>
            <p:spPr>
              <a:xfrm>
                <a:off x="5230980"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http://intranet</a:t>
                </a:r>
                <a:endParaRPr lang="en-US" sz="1000" dirty="0">
                  <a:solidFill>
                    <a:srgbClr val="000000"/>
                  </a:solidFill>
                </a:endParaRPr>
              </a:p>
            </p:txBody>
          </p:sp>
          <p:grpSp>
            <p:nvGrpSpPr>
              <p:cNvPr id="38" name="Group 35"/>
              <p:cNvGrpSpPr/>
              <p:nvPr/>
            </p:nvGrpSpPr>
            <p:grpSpPr>
              <a:xfrm>
                <a:off x="5649141" y="2362200"/>
                <a:ext cx="1459840" cy="854930"/>
                <a:chOff x="2971800" y="2667000"/>
                <a:chExt cx="1295400" cy="1143000"/>
              </a:xfrm>
            </p:grpSpPr>
            <p:sp>
              <p:nvSpPr>
                <p:cNvPr id="47" name="Rounded Rectangle 7"/>
                <p:cNvSpPr/>
                <p:nvPr/>
              </p:nvSpPr>
              <p:spPr>
                <a:xfrm>
                  <a:off x="2971800" y="2667000"/>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a:t>
                  </a:r>
                  <a:endParaRPr lang="en-US" sz="1000" dirty="0">
                    <a:solidFill>
                      <a:srgbClr val="000000"/>
                    </a:solidFill>
                  </a:endParaRPr>
                </a:p>
              </p:txBody>
            </p:sp>
            <p:cxnSp>
              <p:nvCxnSpPr>
                <p:cNvPr id="48" name="Straight Connector 47"/>
                <p:cNvCxnSpPr/>
                <p:nvPr/>
              </p:nvCxnSpPr>
              <p:spPr>
                <a:xfrm rot="10800000" flipH="1">
                  <a:off x="2971800" y="3238500"/>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39" name="Straight Connector 38"/>
              <p:cNvCxnSpPr>
                <a:stCxn id="47" idx="2"/>
              </p:cNvCxnSpPr>
              <p:nvPr/>
            </p:nvCxnSpPr>
            <p:spPr>
              <a:xfrm flipH="1">
                <a:off x="4793855" y="3217130"/>
                <a:ext cx="1585206" cy="304801"/>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0" name="Straight Connector 39"/>
              <p:cNvCxnSpPr>
                <a:stCxn id="47" idx="2"/>
              </p:cNvCxnSpPr>
              <p:nvPr/>
            </p:nvCxnSpPr>
            <p:spPr>
              <a:xfrm>
                <a:off x="6379061" y="3217130"/>
                <a:ext cx="27346" cy="3048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3" name="Straight Connector 42"/>
              <p:cNvCxnSpPr>
                <a:stCxn id="47" idx="2"/>
              </p:cNvCxnSpPr>
              <p:nvPr/>
            </p:nvCxnSpPr>
            <p:spPr>
              <a:xfrm>
                <a:off x="6379061" y="3217130"/>
                <a:ext cx="1602648" cy="304800"/>
              </a:xfrm>
              <a:prstGeom prst="line">
                <a:avLst/>
              </a:prstGeom>
              <a:ln/>
            </p:spPr>
            <p:style>
              <a:lnRef idx="1">
                <a:schemeClr val="accent4"/>
              </a:lnRef>
              <a:fillRef idx="2">
                <a:schemeClr val="accent4"/>
              </a:fillRef>
              <a:effectRef idx="1">
                <a:schemeClr val="accent4"/>
              </a:effectRef>
              <a:fontRef idx="minor">
                <a:schemeClr val="dk1"/>
              </a:fontRef>
            </p:style>
          </p:cxnSp>
          <p:sp>
            <p:nvSpPr>
              <p:cNvPr id="44" name="Rounded Rectangle 43"/>
              <p:cNvSpPr/>
              <p:nvPr/>
            </p:nvSpPr>
            <p:spPr bwMode="auto">
              <a:xfrm>
                <a:off x="4404293"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a:solidFill>
                      <a:srgbClr val="000000"/>
                    </a:solidFill>
                  </a:rPr>
                  <a:t>HR</a:t>
                </a:r>
              </a:p>
            </p:txBody>
          </p:sp>
          <p:sp>
            <p:nvSpPr>
              <p:cNvPr id="45" name="Rounded Rectangle 44"/>
              <p:cNvSpPr/>
              <p:nvPr/>
            </p:nvSpPr>
            <p:spPr bwMode="auto">
              <a:xfrm>
                <a:off x="5784542"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Engineering</a:t>
                </a:r>
                <a:endParaRPr lang="en-US" sz="1000" dirty="0">
                  <a:solidFill>
                    <a:srgbClr val="000000"/>
                  </a:solidFill>
                </a:endParaRPr>
              </a:p>
            </p:txBody>
          </p:sp>
          <p:sp>
            <p:nvSpPr>
              <p:cNvPr id="46" name="Rounded Rectangle 45"/>
              <p:cNvSpPr/>
              <p:nvPr/>
            </p:nvSpPr>
            <p:spPr bwMode="auto">
              <a:xfrm>
                <a:off x="7197999"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Finance</a:t>
                </a:r>
                <a:endParaRPr lang="en-US" sz="1000" dirty="0">
                  <a:solidFill>
                    <a:srgbClr val="000000"/>
                  </a:solidFill>
                </a:endParaRPr>
              </a:p>
            </p:txBody>
          </p:sp>
        </p:grpSp>
        <p:sp>
          <p:nvSpPr>
            <p:cNvPr id="49" name="Rounded Rectangle 48"/>
            <p:cNvSpPr/>
            <p:nvPr/>
          </p:nvSpPr>
          <p:spPr>
            <a:xfrm>
              <a:off x="321101" y="3980585"/>
              <a:ext cx="1459840" cy="85493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Site Collection</a:t>
              </a:r>
              <a:br>
                <a:rPr lang="en-US" sz="900" dirty="0" smtClean="0">
                  <a:solidFill>
                    <a:srgbClr val="000000"/>
                  </a:solidFill>
                </a:rPr>
              </a:br>
              <a:endParaRPr lang="en-US" sz="900" dirty="0" smtClean="0">
                <a:solidFill>
                  <a:srgbClr val="000000"/>
                </a:solidFill>
              </a:endParaRPr>
            </a:p>
            <a:p>
              <a:pPr algn="ctr" defTabSz="914363"/>
              <a:r>
                <a:rPr lang="en-US" sz="900" dirty="0" smtClean="0">
                  <a:solidFill>
                    <a:srgbClr val="000000"/>
                  </a:solidFill>
                </a:rPr>
                <a:t>Expense Reports</a:t>
              </a:r>
              <a:endParaRPr lang="en-US" sz="900" dirty="0">
                <a:solidFill>
                  <a:srgbClr val="000000"/>
                </a:solidFill>
              </a:endParaRPr>
            </a:p>
          </p:txBody>
        </p:sp>
        <p:cxnSp>
          <p:nvCxnSpPr>
            <p:cNvPr id="50" name="Straight Connector 49"/>
            <p:cNvCxnSpPr>
              <a:stCxn id="49" idx="1"/>
              <a:endCxn id="49" idx="3"/>
            </p:cNvCxnSpPr>
            <p:nvPr/>
          </p:nvCxnSpPr>
          <p:spPr>
            <a:xfrm>
              <a:off x="321101" y="4408050"/>
              <a:ext cx="1459840"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51" name="Straight Connector 50"/>
            <p:cNvCxnSpPr>
              <a:stCxn id="53" idx="2"/>
              <a:endCxn id="49" idx="0"/>
            </p:cNvCxnSpPr>
            <p:nvPr/>
          </p:nvCxnSpPr>
          <p:spPr>
            <a:xfrm flipH="1">
              <a:off x="1051021" y="2362200"/>
              <a:ext cx="387874" cy="1618385"/>
            </a:xfrm>
            <a:prstGeom prst="line">
              <a:avLst/>
            </a:prstGeom>
            <a:ln/>
          </p:spPr>
          <p:style>
            <a:lnRef idx="1">
              <a:schemeClr val="accent4"/>
            </a:lnRef>
            <a:fillRef idx="2">
              <a:schemeClr val="accent4"/>
            </a:fillRef>
            <a:effectRef idx="1">
              <a:schemeClr val="accent4"/>
            </a:effectRef>
            <a:fontRef idx="minor">
              <a:schemeClr val="dk1"/>
            </a:fontRef>
          </p:style>
        </p:cxnSp>
        <p:sp>
          <p:nvSpPr>
            <p:cNvPr id="53" name="Rounded Rectangle 52"/>
            <p:cNvSpPr/>
            <p:nvPr/>
          </p:nvSpPr>
          <p:spPr>
            <a:xfrm>
              <a:off x="290815"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http://apps</a:t>
              </a:r>
              <a:endParaRPr lang="en-US" sz="1000" dirty="0">
                <a:solidFill>
                  <a:srgbClr val="000000"/>
                </a:solidFill>
              </a:endParaRPr>
            </a:p>
          </p:txBody>
        </p:sp>
      </p:grpSp>
      <p:pic>
        <p:nvPicPr>
          <p:cNvPr id="52" name="Picture 4" descr="http://www.quantix.com/images/Cloud_Power_logo_351x21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6767" y="4725094"/>
            <a:ext cx="2931052" cy="1795375"/>
          </a:xfrm>
          <a:prstGeom prst="rect">
            <a:avLst/>
          </a:prstGeom>
          <a:noFill/>
          <a:extLst>
            <a:ext uri="{909E8E84-426E-40DD-AFC4-6F175D3DCCD1}">
              <a14:hiddenFill xmlns:a14="http://schemas.microsoft.com/office/drawing/2010/main">
                <a:solidFill>
                  <a:srgbClr val="FFFFFF"/>
                </a:solidFill>
              </a14:hiddenFill>
            </a:ext>
          </a:extLst>
        </p:spPr>
      </p:pic>
      <p:sp>
        <p:nvSpPr>
          <p:cNvPr id="54" name="Rounded Rectangle 53"/>
          <p:cNvSpPr/>
          <p:nvPr/>
        </p:nvSpPr>
        <p:spPr>
          <a:xfrm>
            <a:off x="5422964" y="3811527"/>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Remote</a:t>
            </a:r>
            <a:endParaRPr lang="en-US" dirty="0">
              <a:solidFill>
                <a:srgbClr val="000000"/>
              </a:solidFill>
            </a:endParaRPr>
          </a:p>
        </p:txBody>
      </p:sp>
      <p:sp>
        <p:nvSpPr>
          <p:cNvPr id="55" name="Rounded Rectangle 54"/>
          <p:cNvSpPr/>
          <p:nvPr/>
        </p:nvSpPr>
        <p:spPr>
          <a:xfrm>
            <a:off x="7089659" y="3811526"/>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err="1" smtClean="0">
                <a:solidFill>
                  <a:srgbClr val="000000"/>
                </a:solidFill>
              </a:rPr>
              <a:t>LoB</a:t>
            </a:r>
            <a:r>
              <a:rPr lang="en-US" dirty="0" smtClean="0">
                <a:solidFill>
                  <a:srgbClr val="000000"/>
                </a:solidFill>
              </a:rPr>
              <a:t> App</a:t>
            </a:r>
            <a:endParaRPr lang="en-US" dirty="0">
              <a:solidFill>
                <a:srgbClr val="000000"/>
              </a:solidFill>
            </a:endParaRPr>
          </a:p>
        </p:txBody>
      </p:sp>
      <p:sp>
        <p:nvSpPr>
          <p:cNvPr id="57" name="Rounded Rectangle 56"/>
          <p:cNvSpPr/>
          <p:nvPr/>
        </p:nvSpPr>
        <p:spPr>
          <a:xfrm>
            <a:off x="5422964" y="5243730"/>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WWW</a:t>
            </a:r>
            <a:endParaRPr lang="en-US" dirty="0">
              <a:solidFill>
                <a:srgbClr val="000000"/>
              </a:solidFill>
            </a:endParaRPr>
          </a:p>
        </p:txBody>
      </p:sp>
      <p:sp>
        <p:nvSpPr>
          <p:cNvPr id="58" name="Rounded Rectangle 57"/>
          <p:cNvSpPr/>
          <p:nvPr/>
        </p:nvSpPr>
        <p:spPr>
          <a:xfrm>
            <a:off x="7231708" y="5243730"/>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Extranet</a:t>
            </a:r>
            <a:endParaRPr lang="en-US" dirty="0">
              <a:solidFill>
                <a:srgbClr val="000000"/>
              </a:solidFill>
            </a:endParaRPr>
          </a:p>
        </p:txBody>
      </p:sp>
      <p:grpSp>
        <p:nvGrpSpPr>
          <p:cNvPr id="59" name="Group 58"/>
          <p:cNvGrpSpPr/>
          <p:nvPr/>
        </p:nvGrpSpPr>
        <p:grpSpPr>
          <a:xfrm>
            <a:off x="1235007" y="3758094"/>
            <a:ext cx="3856678" cy="772192"/>
            <a:chOff x="717385" y="3232046"/>
            <a:chExt cx="2664042" cy="533400"/>
          </a:xfrm>
        </p:grpSpPr>
        <p:sp>
          <p:nvSpPr>
            <p:cNvPr id="60" name="Rounded Rectangle 59"/>
            <p:cNvSpPr/>
            <p:nvPr/>
          </p:nvSpPr>
          <p:spPr>
            <a:xfrm>
              <a:off x="717385" y="3232046"/>
              <a:ext cx="789224"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100" dirty="0" smtClean="0">
                  <a:solidFill>
                    <a:srgbClr val="000000"/>
                  </a:solidFill>
                </a:rPr>
                <a:t>Search</a:t>
              </a:r>
              <a:endParaRPr lang="en-US" sz="1100" dirty="0">
                <a:solidFill>
                  <a:srgbClr val="000000"/>
                </a:solidFill>
              </a:endParaRPr>
            </a:p>
          </p:txBody>
        </p:sp>
        <p:sp>
          <p:nvSpPr>
            <p:cNvPr id="61" name="Rounded Rectangle 60"/>
            <p:cNvSpPr/>
            <p:nvPr/>
          </p:nvSpPr>
          <p:spPr>
            <a:xfrm>
              <a:off x="1654794" y="3232046"/>
              <a:ext cx="789224"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100" dirty="0" smtClean="0">
                  <a:solidFill>
                    <a:srgbClr val="000000"/>
                  </a:solidFill>
                </a:rPr>
                <a:t>Metadata</a:t>
              </a:r>
              <a:endParaRPr lang="en-US" sz="1100" dirty="0">
                <a:solidFill>
                  <a:srgbClr val="000000"/>
                </a:solidFill>
              </a:endParaRPr>
            </a:p>
          </p:txBody>
        </p:sp>
        <p:sp>
          <p:nvSpPr>
            <p:cNvPr id="65" name="Rounded Rectangle 64"/>
            <p:cNvSpPr/>
            <p:nvPr/>
          </p:nvSpPr>
          <p:spPr>
            <a:xfrm>
              <a:off x="2592203" y="3232046"/>
              <a:ext cx="789224"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100" dirty="0" smtClean="0">
                  <a:solidFill>
                    <a:srgbClr val="000000"/>
                  </a:solidFill>
                </a:rPr>
                <a:t>My Sites</a:t>
              </a:r>
              <a:endParaRPr lang="en-US" sz="1100" dirty="0">
                <a:solidFill>
                  <a:srgbClr val="000000"/>
                </a:solidFill>
              </a:endParaRPr>
            </a:p>
          </p:txBody>
        </p:sp>
      </p:grpSp>
      <p:sp>
        <p:nvSpPr>
          <p:cNvPr id="70" name="Rounded Rectangle 69"/>
          <p:cNvSpPr/>
          <p:nvPr/>
        </p:nvSpPr>
        <p:spPr>
          <a:xfrm>
            <a:off x="621486" y="4530286"/>
            <a:ext cx="3394785" cy="2195113"/>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sz="1600" dirty="0" smtClean="0">
                <a:solidFill>
                  <a:srgbClr val="000000"/>
                </a:solidFill>
              </a:rPr>
              <a:t>Test Farm</a:t>
            </a:r>
            <a:endParaRPr lang="en-US" sz="1600" dirty="0">
              <a:solidFill>
                <a:srgbClr val="000000"/>
              </a:solidFill>
            </a:endParaRPr>
          </a:p>
        </p:txBody>
      </p:sp>
      <p:grpSp>
        <p:nvGrpSpPr>
          <p:cNvPr id="75" name="Group 74"/>
          <p:cNvGrpSpPr/>
          <p:nvPr/>
        </p:nvGrpSpPr>
        <p:grpSpPr>
          <a:xfrm>
            <a:off x="1288087" y="6271479"/>
            <a:ext cx="1794705" cy="359340"/>
            <a:chOff x="717385" y="3232046"/>
            <a:chExt cx="2664042" cy="533400"/>
          </a:xfrm>
        </p:grpSpPr>
        <p:sp>
          <p:nvSpPr>
            <p:cNvPr id="76" name="Rounded Rectangle 75"/>
            <p:cNvSpPr/>
            <p:nvPr/>
          </p:nvSpPr>
          <p:spPr>
            <a:xfrm>
              <a:off x="717385" y="3232046"/>
              <a:ext cx="789224"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600" dirty="0" smtClean="0">
                  <a:solidFill>
                    <a:srgbClr val="000000"/>
                  </a:solidFill>
                </a:rPr>
                <a:t>Search</a:t>
              </a:r>
              <a:endParaRPr lang="en-US" sz="600" dirty="0">
                <a:solidFill>
                  <a:srgbClr val="000000"/>
                </a:solidFill>
              </a:endParaRPr>
            </a:p>
          </p:txBody>
        </p:sp>
        <p:sp>
          <p:nvSpPr>
            <p:cNvPr id="77" name="Rounded Rectangle 76"/>
            <p:cNvSpPr/>
            <p:nvPr/>
          </p:nvSpPr>
          <p:spPr>
            <a:xfrm>
              <a:off x="1654794" y="3232046"/>
              <a:ext cx="789224"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600" dirty="0" smtClean="0">
                  <a:solidFill>
                    <a:srgbClr val="000000"/>
                  </a:solidFill>
                </a:rPr>
                <a:t>Metadata</a:t>
              </a:r>
              <a:endParaRPr lang="en-US" sz="600" dirty="0">
                <a:solidFill>
                  <a:srgbClr val="000000"/>
                </a:solidFill>
              </a:endParaRPr>
            </a:p>
          </p:txBody>
        </p:sp>
        <p:sp>
          <p:nvSpPr>
            <p:cNvPr id="78" name="Rounded Rectangle 77"/>
            <p:cNvSpPr/>
            <p:nvPr/>
          </p:nvSpPr>
          <p:spPr>
            <a:xfrm>
              <a:off x="2592203" y="3232046"/>
              <a:ext cx="789224"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600" dirty="0" smtClean="0">
                  <a:solidFill>
                    <a:srgbClr val="000000"/>
                  </a:solidFill>
                </a:rPr>
                <a:t>My Sites</a:t>
              </a:r>
              <a:endParaRPr lang="en-US" sz="600" dirty="0">
                <a:solidFill>
                  <a:srgbClr val="000000"/>
                </a:solidFill>
              </a:endParaRPr>
            </a:p>
          </p:txBody>
        </p:sp>
      </p:grpSp>
      <p:grpSp>
        <p:nvGrpSpPr>
          <p:cNvPr id="4" name="Group 3"/>
          <p:cNvGrpSpPr/>
          <p:nvPr/>
        </p:nvGrpSpPr>
        <p:grpSpPr>
          <a:xfrm>
            <a:off x="817457" y="5036213"/>
            <a:ext cx="3068059" cy="1139393"/>
            <a:chOff x="423410" y="1690109"/>
            <a:chExt cx="5518860" cy="2049553"/>
          </a:xfrm>
        </p:grpSpPr>
        <p:sp>
          <p:nvSpPr>
            <p:cNvPr id="79" name="Rounded Rectangle 78"/>
            <p:cNvSpPr/>
            <p:nvPr/>
          </p:nvSpPr>
          <p:spPr>
            <a:xfrm>
              <a:off x="2101555" y="1690109"/>
              <a:ext cx="1565197" cy="36359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http://teams</a:t>
              </a:r>
              <a:endParaRPr lang="en-US" sz="500" dirty="0">
                <a:solidFill>
                  <a:srgbClr val="000000"/>
                </a:solidFill>
              </a:endParaRPr>
            </a:p>
          </p:txBody>
        </p:sp>
        <p:sp>
          <p:nvSpPr>
            <p:cNvPr id="80" name="Rounded Rectangle 7"/>
            <p:cNvSpPr/>
            <p:nvPr/>
          </p:nvSpPr>
          <p:spPr>
            <a:xfrm>
              <a:off x="1544787" y="3144992"/>
              <a:ext cx="995112" cy="58277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Site Collection</a:t>
              </a:r>
              <a:br>
                <a:rPr lang="en-US" sz="500" dirty="0" smtClean="0">
                  <a:solidFill>
                    <a:srgbClr val="000000"/>
                  </a:solidFill>
                </a:rPr>
              </a:br>
              <a:endParaRPr lang="en-US" sz="500" dirty="0" smtClean="0">
                <a:solidFill>
                  <a:srgbClr val="000000"/>
                </a:solidFill>
              </a:endParaRPr>
            </a:p>
            <a:p>
              <a:pPr algn="ctr" defTabSz="914363"/>
              <a:r>
                <a:rPr lang="en-US" sz="500" dirty="0" smtClean="0">
                  <a:solidFill>
                    <a:srgbClr val="000000"/>
                  </a:solidFill>
                </a:rPr>
                <a:t>HR</a:t>
              </a:r>
              <a:endParaRPr lang="en-US" sz="500" dirty="0">
                <a:solidFill>
                  <a:srgbClr val="000000"/>
                </a:solidFill>
              </a:endParaRPr>
            </a:p>
          </p:txBody>
        </p:sp>
        <p:cxnSp>
          <p:nvCxnSpPr>
            <p:cNvPr id="81" name="Straight Connector 80"/>
            <p:cNvCxnSpPr/>
            <p:nvPr/>
          </p:nvCxnSpPr>
          <p:spPr>
            <a:xfrm rot="10800000" flipH="1">
              <a:off x="1544787" y="3436378"/>
              <a:ext cx="995112" cy="81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82" name="Straight Connector 81"/>
            <p:cNvCxnSpPr>
              <a:stCxn id="79" idx="2"/>
              <a:endCxn id="80" idx="0"/>
            </p:cNvCxnSpPr>
            <p:nvPr/>
          </p:nvCxnSpPr>
          <p:spPr>
            <a:xfrm flipH="1">
              <a:off x="2042343" y="2053706"/>
              <a:ext cx="841811" cy="1091287"/>
            </a:xfrm>
            <a:prstGeom prst="line">
              <a:avLst/>
            </a:prstGeom>
            <a:ln/>
          </p:spPr>
          <p:style>
            <a:lnRef idx="1">
              <a:schemeClr val="accent4"/>
            </a:lnRef>
            <a:fillRef idx="2">
              <a:schemeClr val="accent4"/>
            </a:fillRef>
            <a:effectRef idx="1">
              <a:schemeClr val="accent4"/>
            </a:effectRef>
            <a:fontRef idx="minor">
              <a:schemeClr val="dk1"/>
            </a:fontRef>
          </p:style>
        </p:cxnSp>
        <p:sp>
          <p:nvSpPr>
            <p:cNvPr id="83" name="Rounded Rectangle 82"/>
            <p:cNvSpPr/>
            <p:nvPr/>
          </p:nvSpPr>
          <p:spPr>
            <a:xfrm>
              <a:off x="2590236" y="3144992"/>
              <a:ext cx="995112" cy="58277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Site Collection</a:t>
              </a:r>
              <a:br>
                <a:rPr lang="en-US" sz="500" dirty="0" smtClean="0">
                  <a:solidFill>
                    <a:srgbClr val="000000"/>
                  </a:solidFill>
                </a:rPr>
              </a:br>
              <a:endParaRPr lang="en-US" sz="500" dirty="0" smtClean="0">
                <a:solidFill>
                  <a:srgbClr val="000000"/>
                </a:solidFill>
              </a:endParaRPr>
            </a:p>
            <a:p>
              <a:pPr algn="ctr" defTabSz="914363"/>
              <a:r>
                <a:rPr lang="en-US" sz="500" dirty="0" smtClean="0">
                  <a:solidFill>
                    <a:srgbClr val="000000"/>
                  </a:solidFill>
                </a:rPr>
                <a:t>Engineering</a:t>
              </a:r>
              <a:endParaRPr lang="en-US" sz="500" dirty="0">
                <a:solidFill>
                  <a:srgbClr val="000000"/>
                </a:solidFill>
              </a:endParaRPr>
            </a:p>
          </p:txBody>
        </p:sp>
        <p:cxnSp>
          <p:nvCxnSpPr>
            <p:cNvPr id="84" name="Straight Connector 83"/>
            <p:cNvCxnSpPr>
              <a:stCxn id="83" idx="1"/>
              <a:endCxn id="83" idx="3"/>
            </p:cNvCxnSpPr>
            <p:nvPr/>
          </p:nvCxnSpPr>
          <p:spPr>
            <a:xfrm rot="10800000" flipH="1">
              <a:off x="2590236" y="3436378"/>
              <a:ext cx="995112" cy="81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85" name="Straight Connector 84"/>
            <p:cNvCxnSpPr>
              <a:stCxn id="79" idx="2"/>
              <a:endCxn id="83" idx="0"/>
            </p:cNvCxnSpPr>
            <p:nvPr/>
          </p:nvCxnSpPr>
          <p:spPr>
            <a:xfrm>
              <a:off x="2884154" y="2053706"/>
              <a:ext cx="203638" cy="1091287"/>
            </a:xfrm>
            <a:prstGeom prst="line">
              <a:avLst/>
            </a:prstGeom>
            <a:ln/>
          </p:spPr>
          <p:style>
            <a:lnRef idx="1">
              <a:schemeClr val="accent4"/>
            </a:lnRef>
            <a:fillRef idx="2">
              <a:schemeClr val="accent4"/>
            </a:fillRef>
            <a:effectRef idx="1">
              <a:schemeClr val="accent4"/>
            </a:effectRef>
            <a:fontRef idx="minor">
              <a:schemeClr val="dk1"/>
            </a:fontRef>
          </p:style>
        </p:cxnSp>
        <p:sp>
          <p:nvSpPr>
            <p:cNvPr id="86" name="Rounded Rectangle 85"/>
            <p:cNvSpPr/>
            <p:nvPr/>
          </p:nvSpPr>
          <p:spPr>
            <a:xfrm>
              <a:off x="3642561" y="3144992"/>
              <a:ext cx="995112" cy="58277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Site Collection</a:t>
              </a:r>
              <a:br>
                <a:rPr lang="en-US" sz="500" dirty="0" smtClean="0">
                  <a:solidFill>
                    <a:srgbClr val="000000"/>
                  </a:solidFill>
                </a:rPr>
              </a:br>
              <a:endParaRPr lang="en-US" sz="500" dirty="0" smtClean="0">
                <a:solidFill>
                  <a:srgbClr val="000000"/>
                </a:solidFill>
              </a:endParaRPr>
            </a:p>
            <a:p>
              <a:pPr algn="ctr" defTabSz="914363"/>
              <a:r>
                <a:rPr lang="en-US" sz="500" dirty="0" smtClean="0">
                  <a:solidFill>
                    <a:srgbClr val="000000"/>
                  </a:solidFill>
                </a:rPr>
                <a:t>Finance</a:t>
              </a:r>
              <a:endParaRPr lang="en-US" sz="500" dirty="0">
                <a:solidFill>
                  <a:srgbClr val="000000"/>
                </a:solidFill>
              </a:endParaRPr>
            </a:p>
          </p:txBody>
        </p:sp>
        <p:cxnSp>
          <p:nvCxnSpPr>
            <p:cNvPr id="87" name="Straight Connector 86"/>
            <p:cNvCxnSpPr>
              <a:stCxn id="86" idx="1"/>
              <a:endCxn id="86" idx="3"/>
            </p:cNvCxnSpPr>
            <p:nvPr/>
          </p:nvCxnSpPr>
          <p:spPr>
            <a:xfrm rot="10800000" flipH="1">
              <a:off x="3642561" y="3436378"/>
              <a:ext cx="995112" cy="81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88" name="Straight Connector 87"/>
            <p:cNvCxnSpPr>
              <a:stCxn id="79" idx="2"/>
              <a:endCxn id="86" idx="0"/>
            </p:cNvCxnSpPr>
            <p:nvPr/>
          </p:nvCxnSpPr>
          <p:spPr>
            <a:xfrm>
              <a:off x="2884154" y="2053706"/>
              <a:ext cx="1255963" cy="1091287"/>
            </a:xfrm>
            <a:prstGeom prst="line">
              <a:avLst/>
            </a:prstGeom>
            <a:ln/>
          </p:spPr>
          <p:style>
            <a:lnRef idx="1">
              <a:schemeClr val="accent4"/>
            </a:lnRef>
            <a:fillRef idx="2">
              <a:schemeClr val="accent4"/>
            </a:fillRef>
            <a:effectRef idx="1">
              <a:schemeClr val="accent4"/>
            </a:effectRef>
            <a:fontRef idx="minor">
              <a:schemeClr val="dk1"/>
            </a:fontRef>
          </p:style>
        </p:cxnSp>
        <p:sp>
          <p:nvSpPr>
            <p:cNvPr id="89" name="Rounded Rectangle 88"/>
            <p:cNvSpPr/>
            <p:nvPr/>
          </p:nvSpPr>
          <p:spPr>
            <a:xfrm>
              <a:off x="3790916" y="1690109"/>
              <a:ext cx="1565197" cy="36359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http://intranet</a:t>
              </a:r>
              <a:endParaRPr lang="en-US" sz="500" dirty="0">
                <a:solidFill>
                  <a:srgbClr val="000000"/>
                </a:solidFill>
              </a:endParaRPr>
            </a:p>
          </p:txBody>
        </p:sp>
        <p:sp>
          <p:nvSpPr>
            <p:cNvPr id="90" name="Rounded Rectangle 7"/>
            <p:cNvSpPr/>
            <p:nvPr/>
          </p:nvSpPr>
          <p:spPr>
            <a:xfrm>
              <a:off x="4075959" y="2053706"/>
              <a:ext cx="995113" cy="58277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Site Collection</a:t>
              </a:r>
              <a:br>
                <a:rPr lang="en-US" sz="500" dirty="0" smtClean="0">
                  <a:solidFill>
                    <a:srgbClr val="000000"/>
                  </a:solidFill>
                </a:rPr>
              </a:br>
              <a:endParaRPr lang="en-US" sz="500" dirty="0" smtClean="0">
                <a:solidFill>
                  <a:srgbClr val="000000"/>
                </a:solidFill>
              </a:endParaRPr>
            </a:p>
            <a:p>
              <a:pPr algn="ctr" defTabSz="914363"/>
              <a:r>
                <a:rPr lang="en-US" sz="500" dirty="0" smtClean="0">
                  <a:solidFill>
                    <a:srgbClr val="000000"/>
                  </a:solidFill>
                </a:rPr>
                <a:t>/</a:t>
              </a:r>
              <a:endParaRPr lang="en-US" sz="500" dirty="0">
                <a:solidFill>
                  <a:srgbClr val="000000"/>
                </a:solidFill>
              </a:endParaRPr>
            </a:p>
          </p:txBody>
        </p:sp>
        <p:cxnSp>
          <p:nvCxnSpPr>
            <p:cNvPr id="91" name="Straight Connector 90"/>
            <p:cNvCxnSpPr/>
            <p:nvPr/>
          </p:nvCxnSpPr>
          <p:spPr>
            <a:xfrm rot="10800000" flipH="1">
              <a:off x="4075959" y="2345091"/>
              <a:ext cx="995113" cy="81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92" name="Straight Connector 91"/>
            <p:cNvCxnSpPr>
              <a:stCxn id="90" idx="2"/>
            </p:cNvCxnSpPr>
            <p:nvPr/>
          </p:nvCxnSpPr>
          <p:spPr>
            <a:xfrm flipH="1">
              <a:off x="3492946" y="2636476"/>
              <a:ext cx="1080569" cy="20777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93" name="Straight Connector 92"/>
            <p:cNvCxnSpPr>
              <a:stCxn id="90" idx="2"/>
            </p:cNvCxnSpPr>
            <p:nvPr/>
          </p:nvCxnSpPr>
          <p:spPr>
            <a:xfrm>
              <a:off x="4573516" y="2636476"/>
              <a:ext cx="18641" cy="20777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94" name="Straight Connector 93"/>
            <p:cNvCxnSpPr>
              <a:stCxn id="90" idx="2"/>
            </p:cNvCxnSpPr>
            <p:nvPr/>
          </p:nvCxnSpPr>
          <p:spPr>
            <a:xfrm>
              <a:off x="4573516" y="2636476"/>
              <a:ext cx="1092459" cy="207770"/>
            </a:xfrm>
            <a:prstGeom prst="line">
              <a:avLst/>
            </a:prstGeom>
            <a:ln/>
          </p:spPr>
          <p:style>
            <a:lnRef idx="1">
              <a:schemeClr val="accent4"/>
            </a:lnRef>
            <a:fillRef idx="2">
              <a:schemeClr val="accent4"/>
            </a:fillRef>
            <a:effectRef idx="1">
              <a:schemeClr val="accent4"/>
            </a:effectRef>
            <a:fontRef idx="minor">
              <a:schemeClr val="dk1"/>
            </a:fontRef>
          </p:style>
        </p:cxnSp>
        <p:sp>
          <p:nvSpPr>
            <p:cNvPr id="95" name="Rounded Rectangle 94"/>
            <p:cNvSpPr/>
            <p:nvPr/>
          </p:nvSpPr>
          <p:spPr bwMode="auto">
            <a:xfrm>
              <a:off x="3227398" y="2844246"/>
              <a:ext cx="810518" cy="16232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a:solidFill>
                    <a:srgbClr val="000000"/>
                  </a:solidFill>
                </a:rPr>
                <a:t>HR</a:t>
              </a:r>
            </a:p>
          </p:txBody>
        </p:sp>
        <p:sp>
          <p:nvSpPr>
            <p:cNvPr id="96" name="Rounded Rectangle 95"/>
            <p:cNvSpPr/>
            <p:nvPr/>
          </p:nvSpPr>
          <p:spPr bwMode="auto">
            <a:xfrm>
              <a:off x="4168257" y="2844246"/>
              <a:ext cx="810518" cy="16232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Engineering</a:t>
              </a:r>
              <a:endParaRPr lang="en-US" sz="500" dirty="0">
                <a:solidFill>
                  <a:srgbClr val="000000"/>
                </a:solidFill>
              </a:endParaRPr>
            </a:p>
          </p:txBody>
        </p:sp>
        <p:sp>
          <p:nvSpPr>
            <p:cNvPr id="97" name="Rounded Rectangle 96"/>
            <p:cNvSpPr/>
            <p:nvPr/>
          </p:nvSpPr>
          <p:spPr bwMode="auto">
            <a:xfrm>
              <a:off x="5131752" y="2844246"/>
              <a:ext cx="810518" cy="16232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Finance</a:t>
              </a:r>
              <a:endParaRPr lang="en-US" sz="500" dirty="0">
                <a:solidFill>
                  <a:srgbClr val="000000"/>
                </a:solidFill>
              </a:endParaRPr>
            </a:p>
          </p:txBody>
        </p:sp>
        <p:sp>
          <p:nvSpPr>
            <p:cNvPr id="98" name="Rounded Rectangle 97"/>
            <p:cNvSpPr/>
            <p:nvPr/>
          </p:nvSpPr>
          <p:spPr>
            <a:xfrm>
              <a:off x="444055" y="3156892"/>
              <a:ext cx="995113" cy="58277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400" dirty="0" smtClean="0">
                  <a:solidFill>
                    <a:srgbClr val="000000"/>
                  </a:solidFill>
                </a:rPr>
                <a:t>Site Collection</a:t>
              </a:r>
              <a:br>
                <a:rPr lang="en-US" sz="400" dirty="0" smtClean="0">
                  <a:solidFill>
                    <a:srgbClr val="000000"/>
                  </a:solidFill>
                </a:rPr>
              </a:br>
              <a:endParaRPr lang="en-US" sz="400" dirty="0" smtClean="0">
                <a:solidFill>
                  <a:srgbClr val="000000"/>
                </a:solidFill>
              </a:endParaRPr>
            </a:p>
            <a:p>
              <a:pPr algn="ctr" defTabSz="914363"/>
              <a:r>
                <a:rPr lang="en-US" sz="400" dirty="0" smtClean="0">
                  <a:solidFill>
                    <a:srgbClr val="000000"/>
                  </a:solidFill>
                </a:rPr>
                <a:t>Expense Reports</a:t>
              </a:r>
              <a:endParaRPr lang="en-US" sz="400" dirty="0">
                <a:solidFill>
                  <a:srgbClr val="000000"/>
                </a:solidFill>
              </a:endParaRPr>
            </a:p>
          </p:txBody>
        </p:sp>
        <p:cxnSp>
          <p:nvCxnSpPr>
            <p:cNvPr id="99" name="Straight Connector 98"/>
            <p:cNvCxnSpPr>
              <a:stCxn id="98" idx="1"/>
              <a:endCxn id="98" idx="3"/>
            </p:cNvCxnSpPr>
            <p:nvPr/>
          </p:nvCxnSpPr>
          <p:spPr>
            <a:xfrm>
              <a:off x="444055" y="3448277"/>
              <a:ext cx="995113"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00" name="Straight Connector 99"/>
            <p:cNvCxnSpPr>
              <a:stCxn id="101" idx="2"/>
              <a:endCxn id="98" idx="0"/>
            </p:cNvCxnSpPr>
            <p:nvPr/>
          </p:nvCxnSpPr>
          <p:spPr>
            <a:xfrm flipH="1">
              <a:off x="941611" y="2053705"/>
              <a:ext cx="264398" cy="1103186"/>
            </a:xfrm>
            <a:prstGeom prst="line">
              <a:avLst/>
            </a:prstGeom>
            <a:ln/>
          </p:spPr>
          <p:style>
            <a:lnRef idx="1">
              <a:schemeClr val="accent4"/>
            </a:lnRef>
            <a:fillRef idx="2">
              <a:schemeClr val="accent4"/>
            </a:fillRef>
            <a:effectRef idx="1">
              <a:schemeClr val="accent4"/>
            </a:effectRef>
            <a:fontRef idx="minor">
              <a:schemeClr val="dk1"/>
            </a:fontRef>
          </p:style>
        </p:cxnSp>
        <p:sp>
          <p:nvSpPr>
            <p:cNvPr id="101" name="Rounded Rectangle 100"/>
            <p:cNvSpPr/>
            <p:nvPr/>
          </p:nvSpPr>
          <p:spPr>
            <a:xfrm>
              <a:off x="423410" y="1690109"/>
              <a:ext cx="1565197" cy="36359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http://apps</a:t>
              </a:r>
              <a:endParaRPr lang="en-US" sz="500" dirty="0">
                <a:solidFill>
                  <a:srgbClr val="000000"/>
                </a:solidFill>
              </a:endParaRPr>
            </a:p>
          </p:txBody>
        </p:sp>
      </p:grpSp>
      <p:sp>
        <p:nvSpPr>
          <p:cNvPr id="102" name="Rounded Rectangle 101"/>
          <p:cNvSpPr/>
          <p:nvPr/>
        </p:nvSpPr>
        <p:spPr>
          <a:xfrm>
            <a:off x="5583031" y="4214025"/>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Research &amp; Development</a:t>
            </a:r>
            <a:endParaRPr lang="en-US" sz="900" dirty="0">
              <a:solidFill>
                <a:srgbClr val="000000"/>
              </a:solidFill>
            </a:endParaRPr>
          </a:p>
        </p:txBody>
      </p:sp>
      <p:sp>
        <p:nvSpPr>
          <p:cNvPr id="103" name="Rounded Rectangle 102"/>
          <p:cNvSpPr/>
          <p:nvPr/>
        </p:nvSpPr>
        <p:spPr>
          <a:xfrm>
            <a:off x="7249726" y="4214024"/>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CRM</a:t>
            </a:r>
            <a:endParaRPr lang="en-US" sz="900" dirty="0">
              <a:solidFill>
                <a:srgbClr val="000000"/>
              </a:solidFill>
            </a:endParaRPr>
          </a:p>
        </p:txBody>
      </p:sp>
      <p:sp>
        <p:nvSpPr>
          <p:cNvPr id="104" name="Rounded Rectangle 103"/>
          <p:cNvSpPr/>
          <p:nvPr/>
        </p:nvSpPr>
        <p:spPr>
          <a:xfrm>
            <a:off x="5583031" y="5646228"/>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WWW</a:t>
            </a:r>
            <a:endParaRPr lang="en-US" sz="900" dirty="0">
              <a:solidFill>
                <a:srgbClr val="000000"/>
              </a:solidFill>
            </a:endParaRPr>
          </a:p>
        </p:txBody>
      </p:sp>
      <p:sp>
        <p:nvSpPr>
          <p:cNvPr id="105" name="Rounded Rectangle 104"/>
          <p:cNvSpPr/>
          <p:nvPr/>
        </p:nvSpPr>
        <p:spPr>
          <a:xfrm>
            <a:off x="7391775" y="5646228"/>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Extranet</a:t>
            </a:r>
            <a:endParaRPr lang="en-US" sz="900" dirty="0">
              <a:solidFill>
                <a:srgbClr val="000000"/>
              </a:solidFill>
            </a:endParaRPr>
          </a:p>
        </p:txBody>
      </p:sp>
    </p:spTree>
    <p:extLst>
      <p:ext uri="{BB962C8B-B14F-4D97-AF65-F5344CB8AC3E}">
        <p14:creationId xmlns:p14="http://schemas.microsoft.com/office/powerpoint/2010/main" val="80387887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1" y="2773006"/>
            <a:ext cx="5869490" cy="3843737"/>
            <a:chOff x="228600" y="914400"/>
            <a:chExt cx="8610600" cy="5638800"/>
          </a:xfrm>
        </p:grpSpPr>
        <p:sp>
          <p:nvSpPr>
            <p:cNvPr id="34" name="Rounded Rectangle 33"/>
            <p:cNvSpPr/>
            <p:nvPr/>
          </p:nvSpPr>
          <p:spPr>
            <a:xfrm>
              <a:off x="228600"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PRODUCTION FARM</a:t>
              </a:r>
              <a:endParaRPr lang="en-US" sz="1050" dirty="0">
                <a:solidFill>
                  <a:srgbClr val="000000"/>
                </a:solidFill>
              </a:endParaRPr>
            </a:p>
          </p:txBody>
        </p:sp>
        <p:grpSp>
          <p:nvGrpSpPr>
            <p:cNvPr id="5" name="Group 76"/>
            <p:cNvGrpSpPr/>
            <p:nvPr/>
          </p:nvGrpSpPr>
          <p:grpSpPr>
            <a:xfrm>
              <a:off x="1935886" y="1828800"/>
              <a:ext cx="4537295" cy="2989258"/>
              <a:chOff x="1205966" y="1828800"/>
              <a:chExt cx="4537295" cy="2989258"/>
            </a:xfrm>
          </p:grpSpPr>
          <p:sp>
            <p:nvSpPr>
              <p:cNvPr id="56" name="Rounded Rectangle 55"/>
              <p:cNvSpPr/>
              <p:nvPr/>
            </p:nvSpPr>
            <p:spPr>
              <a:xfrm>
                <a:off x="2022751"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http://teams</a:t>
                </a:r>
                <a:endParaRPr lang="en-US" sz="1000" dirty="0">
                  <a:solidFill>
                    <a:srgbClr val="000000"/>
                  </a:solidFill>
                </a:endParaRPr>
              </a:p>
            </p:txBody>
          </p:sp>
          <p:grpSp>
            <p:nvGrpSpPr>
              <p:cNvPr id="6" name="Group 35"/>
              <p:cNvGrpSpPr/>
              <p:nvPr/>
            </p:nvGrpSpPr>
            <p:grpSpPr>
              <a:xfrm>
                <a:off x="1205966" y="3963128"/>
                <a:ext cx="1459840" cy="854930"/>
                <a:chOff x="3617078" y="2644773"/>
                <a:chExt cx="1295400" cy="1143000"/>
              </a:xfrm>
            </p:grpSpPr>
            <p:sp>
              <p:nvSpPr>
                <p:cNvPr id="62" name="Rounded Rectangle 7"/>
                <p:cNvSpPr/>
                <p:nvPr/>
              </p:nvSpPr>
              <p:spPr>
                <a:xfrm>
                  <a:off x="361707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HR</a:t>
                  </a:r>
                  <a:endParaRPr lang="en-US" sz="1000" dirty="0">
                    <a:solidFill>
                      <a:srgbClr val="000000"/>
                    </a:solidFill>
                  </a:endParaRPr>
                </a:p>
              </p:txBody>
            </p:sp>
            <p:cxnSp>
              <p:nvCxnSpPr>
                <p:cNvPr id="63" name="Straight Connector 62"/>
                <p:cNvCxnSpPr/>
                <p:nvPr/>
              </p:nvCxnSpPr>
              <p:spPr>
                <a:xfrm rot="10800000" flipH="1">
                  <a:off x="361707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4" name="Straight Connector 63"/>
              <p:cNvCxnSpPr>
                <a:stCxn id="56" idx="2"/>
                <a:endCxn id="62" idx="0"/>
              </p:cNvCxnSpPr>
              <p:nvPr/>
            </p:nvCxnSpPr>
            <p:spPr>
              <a:xfrm flipH="1">
                <a:off x="1935886" y="2362200"/>
                <a:ext cx="1234945"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7" name="Group 9"/>
              <p:cNvGrpSpPr/>
              <p:nvPr/>
            </p:nvGrpSpPr>
            <p:grpSpPr>
              <a:xfrm>
                <a:off x="2739650" y="3963128"/>
                <a:ext cx="1459840" cy="854930"/>
                <a:chOff x="5071128" y="2644773"/>
                <a:chExt cx="1295400" cy="1143000"/>
              </a:xfrm>
            </p:grpSpPr>
            <p:sp>
              <p:nvSpPr>
                <p:cNvPr id="66" name="Rounded Rectangle 65"/>
                <p:cNvSpPr/>
                <p:nvPr/>
              </p:nvSpPr>
              <p:spPr>
                <a:xfrm>
                  <a:off x="507112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Engineering</a:t>
                  </a:r>
                  <a:endParaRPr lang="en-US" sz="1000" dirty="0">
                    <a:solidFill>
                      <a:srgbClr val="000000"/>
                    </a:solidFill>
                  </a:endParaRPr>
                </a:p>
              </p:txBody>
            </p:sp>
            <p:cxnSp>
              <p:nvCxnSpPr>
                <p:cNvPr id="67" name="Straight Connector 66"/>
                <p:cNvCxnSpPr>
                  <a:stCxn id="66" idx="1"/>
                  <a:endCxn id="66" idx="3"/>
                </p:cNvCxnSpPr>
                <p:nvPr/>
              </p:nvCxnSpPr>
              <p:spPr>
                <a:xfrm rot="10800000" flipH="1">
                  <a:off x="507112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9" name="Straight Connector 68"/>
              <p:cNvCxnSpPr>
                <a:stCxn id="56" idx="2"/>
                <a:endCxn id="66" idx="0"/>
              </p:cNvCxnSpPr>
              <p:nvPr/>
            </p:nvCxnSpPr>
            <p:spPr>
              <a:xfrm>
                <a:off x="3170831" y="2362200"/>
                <a:ext cx="298739"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8" name="Group 9"/>
              <p:cNvGrpSpPr/>
              <p:nvPr/>
            </p:nvGrpSpPr>
            <p:grpSpPr>
              <a:xfrm>
                <a:off x="4283421" y="3963128"/>
                <a:ext cx="1459840" cy="854930"/>
                <a:chOff x="5043148" y="2644773"/>
                <a:chExt cx="1295400" cy="1143000"/>
              </a:xfrm>
            </p:grpSpPr>
            <p:sp>
              <p:nvSpPr>
                <p:cNvPr id="71" name="Rounded Rectangle 70"/>
                <p:cNvSpPr/>
                <p:nvPr/>
              </p:nvSpPr>
              <p:spPr>
                <a:xfrm>
                  <a:off x="504314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Finance</a:t>
                  </a:r>
                  <a:endParaRPr lang="en-US" sz="1000" dirty="0">
                    <a:solidFill>
                      <a:srgbClr val="000000"/>
                    </a:solidFill>
                  </a:endParaRPr>
                </a:p>
              </p:txBody>
            </p:sp>
            <p:cxnSp>
              <p:nvCxnSpPr>
                <p:cNvPr id="72" name="Straight Connector 71"/>
                <p:cNvCxnSpPr>
                  <a:stCxn id="71" idx="1"/>
                  <a:endCxn id="71" idx="3"/>
                </p:cNvCxnSpPr>
                <p:nvPr/>
              </p:nvCxnSpPr>
              <p:spPr>
                <a:xfrm rot="10800000" flipH="1">
                  <a:off x="504314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73" name="Straight Connector 72"/>
              <p:cNvCxnSpPr>
                <a:stCxn id="56" idx="2"/>
                <a:endCxn id="71" idx="0"/>
              </p:cNvCxnSpPr>
              <p:nvPr/>
            </p:nvCxnSpPr>
            <p:spPr>
              <a:xfrm>
                <a:off x="3170831" y="2362200"/>
                <a:ext cx="1842510" cy="1600928"/>
              </a:xfrm>
              <a:prstGeom prst="line">
                <a:avLst/>
              </a:prstGeom>
              <a:ln/>
            </p:spPr>
            <p:style>
              <a:lnRef idx="1">
                <a:schemeClr val="accent4"/>
              </a:lnRef>
              <a:fillRef idx="2">
                <a:schemeClr val="accent4"/>
              </a:fillRef>
              <a:effectRef idx="1">
                <a:schemeClr val="accent4"/>
              </a:effectRef>
              <a:fontRef idx="minor">
                <a:schemeClr val="dk1"/>
              </a:fontRef>
            </p:style>
          </p:cxnSp>
        </p:grpSp>
        <p:grpSp>
          <p:nvGrpSpPr>
            <p:cNvPr id="12" name="Group 11"/>
            <p:cNvGrpSpPr/>
            <p:nvPr/>
          </p:nvGrpSpPr>
          <p:grpSpPr>
            <a:xfrm>
              <a:off x="4404293" y="1828800"/>
              <a:ext cx="3982744" cy="1931256"/>
              <a:chOff x="4404293" y="1828800"/>
              <a:chExt cx="3982744" cy="1931256"/>
            </a:xfrm>
          </p:grpSpPr>
          <p:sp>
            <p:nvSpPr>
              <p:cNvPr id="37" name="Rounded Rectangle 36"/>
              <p:cNvSpPr/>
              <p:nvPr/>
            </p:nvSpPr>
            <p:spPr>
              <a:xfrm>
                <a:off x="5230980"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http://intranet</a:t>
                </a:r>
                <a:endParaRPr lang="en-US" sz="1000" dirty="0">
                  <a:solidFill>
                    <a:srgbClr val="000000"/>
                  </a:solidFill>
                </a:endParaRPr>
              </a:p>
            </p:txBody>
          </p:sp>
          <p:grpSp>
            <p:nvGrpSpPr>
              <p:cNvPr id="38" name="Group 35"/>
              <p:cNvGrpSpPr/>
              <p:nvPr/>
            </p:nvGrpSpPr>
            <p:grpSpPr>
              <a:xfrm>
                <a:off x="5649141" y="2362200"/>
                <a:ext cx="1459840" cy="854930"/>
                <a:chOff x="2971800" y="2667000"/>
                <a:chExt cx="1295400" cy="1143000"/>
              </a:xfrm>
            </p:grpSpPr>
            <p:sp>
              <p:nvSpPr>
                <p:cNvPr id="47" name="Rounded Rectangle 7"/>
                <p:cNvSpPr/>
                <p:nvPr/>
              </p:nvSpPr>
              <p:spPr>
                <a:xfrm>
                  <a:off x="2971800" y="2667000"/>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a:t>
                  </a:r>
                  <a:endParaRPr lang="en-US" sz="1000" dirty="0">
                    <a:solidFill>
                      <a:srgbClr val="000000"/>
                    </a:solidFill>
                  </a:endParaRPr>
                </a:p>
              </p:txBody>
            </p:sp>
            <p:cxnSp>
              <p:nvCxnSpPr>
                <p:cNvPr id="48" name="Straight Connector 47"/>
                <p:cNvCxnSpPr/>
                <p:nvPr/>
              </p:nvCxnSpPr>
              <p:spPr>
                <a:xfrm rot="10800000" flipH="1">
                  <a:off x="2971800" y="3238500"/>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39" name="Straight Connector 38"/>
              <p:cNvCxnSpPr>
                <a:stCxn id="47" idx="2"/>
              </p:cNvCxnSpPr>
              <p:nvPr/>
            </p:nvCxnSpPr>
            <p:spPr>
              <a:xfrm flipH="1">
                <a:off x="4793855" y="3217130"/>
                <a:ext cx="1585206" cy="304801"/>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0" name="Straight Connector 39"/>
              <p:cNvCxnSpPr>
                <a:stCxn id="47" idx="2"/>
              </p:cNvCxnSpPr>
              <p:nvPr/>
            </p:nvCxnSpPr>
            <p:spPr>
              <a:xfrm>
                <a:off x="6379061" y="3217130"/>
                <a:ext cx="27346" cy="3048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3" name="Straight Connector 42"/>
              <p:cNvCxnSpPr>
                <a:stCxn id="47" idx="2"/>
              </p:cNvCxnSpPr>
              <p:nvPr/>
            </p:nvCxnSpPr>
            <p:spPr>
              <a:xfrm>
                <a:off x="6379061" y="3217130"/>
                <a:ext cx="1602648" cy="304800"/>
              </a:xfrm>
              <a:prstGeom prst="line">
                <a:avLst/>
              </a:prstGeom>
              <a:ln/>
            </p:spPr>
            <p:style>
              <a:lnRef idx="1">
                <a:schemeClr val="accent4"/>
              </a:lnRef>
              <a:fillRef idx="2">
                <a:schemeClr val="accent4"/>
              </a:fillRef>
              <a:effectRef idx="1">
                <a:schemeClr val="accent4"/>
              </a:effectRef>
              <a:fontRef idx="minor">
                <a:schemeClr val="dk1"/>
              </a:fontRef>
            </p:style>
          </p:cxnSp>
          <p:sp>
            <p:nvSpPr>
              <p:cNvPr id="44" name="Rounded Rectangle 43"/>
              <p:cNvSpPr/>
              <p:nvPr/>
            </p:nvSpPr>
            <p:spPr bwMode="auto">
              <a:xfrm>
                <a:off x="4404293"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a:solidFill>
                      <a:srgbClr val="000000"/>
                    </a:solidFill>
                  </a:rPr>
                  <a:t>HR</a:t>
                </a:r>
              </a:p>
            </p:txBody>
          </p:sp>
          <p:sp>
            <p:nvSpPr>
              <p:cNvPr id="45" name="Rounded Rectangle 44"/>
              <p:cNvSpPr/>
              <p:nvPr/>
            </p:nvSpPr>
            <p:spPr bwMode="auto">
              <a:xfrm>
                <a:off x="5784542"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Engineering</a:t>
                </a:r>
                <a:endParaRPr lang="en-US" sz="1000" dirty="0">
                  <a:solidFill>
                    <a:srgbClr val="000000"/>
                  </a:solidFill>
                </a:endParaRPr>
              </a:p>
            </p:txBody>
          </p:sp>
          <p:sp>
            <p:nvSpPr>
              <p:cNvPr id="46" name="Rounded Rectangle 45"/>
              <p:cNvSpPr/>
              <p:nvPr/>
            </p:nvSpPr>
            <p:spPr bwMode="auto">
              <a:xfrm>
                <a:off x="7197999"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Finance</a:t>
                </a:r>
                <a:endParaRPr lang="en-US" sz="1000" dirty="0">
                  <a:solidFill>
                    <a:srgbClr val="000000"/>
                  </a:solidFill>
                </a:endParaRPr>
              </a:p>
            </p:txBody>
          </p:sp>
        </p:grpSp>
        <p:sp>
          <p:nvSpPr>
            <p:cNvPr id="49" name="Rounded Rectangle 48"/>
            <p:cNvSpPr/>
            <p:nvPr/>
          </p:nvSpPr>
          <p:spPr>
            <a:xfrm>
              <a:off x="321101" y="3980585"/>
              <a:ext cx="1459840" cy="85493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Site Collection</a:t>
              </a:r>
              <a:br>
                <a:rPr lang="en-US" sz="900" dirty="0" smtClean="0">
                  <a:solidFill>
                    <a:srgbClr val="000000"/>
                  </a:solidFill>
                </a:rPr>
              </a:br>
              <a:endParaRPr lang="en-US" sz="900" dirty="0" smtClean="0">
                <a:solidFill>
                  <a:srgbClr val="000000"/>
                </a:solidFill>
              </a:endParaRPr>
            </a:p>
            <a:p>
              <a:pPr algn="ctr" defTabSz="914363"/>
              <a:r>
                <a:rPr lang="en-US" sz="900" dirty="0" smtClean="0">
                  <a:solidFill>
                    <a:srgbClr val="000000"/>
                  </a:solidFill>
                </a:rPr>
                <a:t>Expense Reports</a:t>
              </a:r>
              <a:endParaRPr lang="en-US" sz="900" dirty="0">
                <a:solidFill>
                  <a:srgbClr val="000000"/>
                </a:solidFill>
              </a:endParaRPr>
            </a:p>
          </p:txBody>
        </p:sp>
        <p:cxnSp>
          <p:nvCxnSpPr>
            <p:cNvPr id="50" name="Straight Connector 49"/>
            <p:cNvCxnSpPr>
              <a:stCxn id="49" idx="1"/>
              <a:endCxn id="49" idx="3"/>
            </p:cNvCxnSpPr>
            <p:nvPr/>
          </p:nvCxnSpPr>
          <p:spPr>
            <a:xfrm>
              <a:off x="321101" y="4408050"/>
              <a:ext cx="1459840"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51" name="Straight Connector 50"/>
            <p:cNvCxnSpPr>
              <a:stCxn id="53" idx="2"/>
              <a:endCxn id="49" idx="0"/>
            </p:cNvCxnSpPr>
            <p:nvPr/>
          </p:nvCxnSpPr>
          <p:spPr>
            <a:xfrm flipH="1">
              <a:off x="1051021" y="2362200"/>
              <a:ext cx="387874" cy="1618385"/>
            </a:xfrm>
            <a:prstGeom prst="line">
              <a:avLst/>
            </a:prstGeom>
            <a:ln/>
          </p:spPr>
          <p:style>
            <a:lnRef idx="1">
              <a:schemeClr val="accent4"/>
            </a:lnRef>
            <a:fillRef idx="2">
              <a:schemeClr val="accent4"/>
            </a:fillRef>
            <a:effectRef idx="1">
              <a:schemeClr val="accent4"/>
            </a:effectRef>
            <a:fontRef idx="minor">
              <a:schemeClr val="dk1"/>
            </a:fontRef>
          </p:style>
        </p:cxnSp>
        <p:sp>
          <p:nvSpPr>
            <p:cNvPr id="53" name="Rounded Rectangle 52"/>
            <p:cNvSpPr/>
            <p:nvPr/>
          </p:nvSpPr>
          <p:spPr>
            <a:xfrm>
              <a:off x="290815"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http://apps</a:t>
              </a:r>
              <a:endParaRPr lang="en-US" sz="1000" dirty="0">
                <a:solidFill>
                  <a:srgbClr val="000000"/>
                </a:solidFill>
              </a:endParaRPr>
            </a:p>
          </p:txBody>
        </p:sp>
      </p:grpSp>
      <p:pic>
        <p:nvPicPr>
          <p:cNvPr id="52" name="Picture 4" descr="http://www.quantix.com/images/Cloud_Power_logo_351x21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6767" y="4725094"/>
            <a:ext cx="2931052" cy="1795375"/>
          </a:xfrm>
          <a:prstGeom prst="rect">
            <a:avLst/>
          </a:prstGeom>
          <a:noFill/>
          <a:extLst>
            <a:ext uri="{909E8E84-426E-40DD-AFC4-6F175D3DCCD1}">
              <a14:hiddenFill xmlns:a14="http://schemas.microsoft.com/office/drawing/2010/main">
                <a:solidFill>
                  <a:srgbClr val="FFFFFF"/>
                </a:solidFill>
              </a14:hiddenFill>
            </a:ext>
          </a:extLst>
        </p:spPr>
      </p:pic>
      <p:sp>
        <p:nvSpPr>
          <p:cNvPr id="54" name="Rounded Rectangle 53"/>
          <p:cNvSpPr/>
          <p:nvPr/>
        </p:nvSpPr>
        <p:spPr>
          <a:xfrm>
            <a:off x="5422964" y="3811527"/>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Remote</a:t>
            </a:r>
            <a:endParaRPr lang="en-US" dirty="0">
              <a:solidFill>
                <a:srgbClr val="000000"/>
              </a:solidFill>
            </a:endParaRPr>
          </a:p>
        </p:txBody>
      </p:sp>
      <p:sp>
        <p:nvSpPr>
          <p:cNvPr id="55" name="Rounded Rectangle 54"/>
          <p:cNvSpPr/>
          <p:nvPr/>
        </p:nvSpPr>
        <p:spPr>
          <a:xfrm>
            <a:off x="7089659" y="3811526"/>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err="1" smtClean="0">
                <a:solidFill>
                  <a:srgbClr val="000000"/>
                </a:solidFill>
              </a:rPr>
              <a:t>LoB</a:t>
            </a:r>
            <a:r>
              <a:rPr lang="en-US" dirty="0" smtClean="0">
                <a:solidFill>
                  <a:srgbClr val="000000"/>
                </a:solidFill>
              </a:rPr>
              <a:t> App</a:t>
            </a:r>
            <a:endParaRPr lang="en-US" dirty="0">
              <a:solidFill>
                <a:srgbClr val="000000"/>
              </a:solidFill>
            </a:endParaRPr>
          </a:p>
        </p:txBody>
      </p:sp>
      <p:sp>
        <p:nvSpPr>
          <p:cNvPr id="57" name="Rounded Rectangle 56"/>
          <p:cNvSpPr/>
          <p:nvPr/>
        </p:nvSpPr>
        <p:spPr>
          <a:xfrm>
            <a:off x="5422964" y="5243730"/>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WWW</a:t>
            </a:r>
            <a:endParaRPr lang="en-US" dirty="0">
              <a:solidFill>
                <a:srgbClr val="000000"/>
              </a:solidFill>
            </a:endParaRPr>
          </a:p>
        </p:txBody>
      </p:sp>
      <p:sp>
        <p:nvSpPr>
          <p:cNvPr id="58" name="Rounded Rectangle 57"/>
          <p:cNvSpPr/>
          <p:nvPr/>
        </p:nvSpPr>
        <p:spPr>
          <a:xfrm>
            <a:off x="7231708" y="5243730"/>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Extranet</a:t>
            </a:r>
            <a:endParaRPr lang="en-US" dirty="0">
              <a:solidFill>
                <a:srgbClr val="000000"/>
              </a:solidFill>
            </a:endParaRPr>
          </a:p>
        </p:txBody>
      </p:sp>
      <p:grpSp>
        <p:nvGrpSpPr>
          <p:cNvPr id="59" name="Group 58"/>
          <p:cNvGrpSpPr/>
          <p:nvPr/>
        </p:nvGrpSpPr>
        <p:grpSpPr>
          <a:xfrm>
            <a:off x="1235007" y="5616700"/>
            <a:ext cx="3856678" cy="772192"/>
            <a:chOff x="717385" y="3232046"/>
            <a:chExt cx="2664042" cy="533400"/>
          </a:xfrm>
        </p:grpSpPr>
        <p:sp>
          <p:nvSpPr>
            <p:cNvPr id="60" name="Rounded Rectangle 59"/>
            <p:cNvSpPr/>
            <p:nvPr/>
          </p:nvSpPr>
          <p:spPr>
            <a:xfrm>
              <a:off x="717385" y="3232046"/>
              <a:ext cx="789224"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100" dirty="0" smtClean="0">
                  <a:solidFill>
                    <a:srgbClr val="000000"/>
                  </a:solidFill>
                </a:rPr>
                <a:t>Search</a:t>
              </a:r>
              <a:endParaRPr lang="en-US" sz="1100" dirty="0">
                <a:solidFill>
                  <a:srgbClr val="000000"/>
                </a:solidFill>
              </a:endParaRPr>
            </a:p>
          </p:txBody>
        </p:sp>
        <p:sp>
          <p:nvSpPr>
            <p:cNvPr id="61" name="Rounded Rectangle 60"/>
            <p:cNvSpPr/>
            <p:nvPr/>
          </p:nvSpPr>
          <p:spPr>
            <a:xfrm>
              <a:off x="1654794" y="3232046"/>
              <a:ext cx="789224"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100" dirty="0" smtClean="0">
                  <a:solidFill>
                    <a:srgbClr val="000000"/>
                  </a:solidFill>
                </a:rPr>
                <a:t>Metadata</a:t>
              </a:r>
              <a:endParaRPr lang="en-US" sz="1100" dirty="0">
                <a:solidFill>
                  <a:srgbClr val="000000"/>
                </a:solidFill>
              </a:endParaRPr>
            </a:p>
          </p:txBody>
        </p:sp>
        <p:sp>
          <p:nvSpPr>
            <p:cNvPr id="65" name="Rounded Rectangle 64"/>
            <p:cNvSpPr/>
            <p:nvPr/>
          </p:nvSpPr>
          <p:spPr>
            <a:xfrm>
              <a:off x="2592203" y="3232046"/>
              <a:ext cx="789224"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100" dirty="0" smtClean="0">
                  <a:solidFill>
                    <a:srgbClr val="000000"/>
                  </a:solidFill>
                </a:rPr>
                <a:t>My Sites</a:t>
              </a:r>
              <a:endParaRPr lang="en-US" sz="1100" dirty="0">
                <a:solidFill>
                  <a:srgbClr val="000000"/>
                </a:solidFill>
              </a:endParaRPr>
            </a:p>
          </p:txBody>
        </p:sp>
      </p:grpSp>
      <p:sp>
        <p:nvSpPr>
          <p:cNvPr id="102" name="Rounded Rectangle 101"/>
          <p:cNvSpPr/>
          <p:nvPr/>
        </p:nvSpPr>
        <p:spPr>
          <a:xfrm>
            <a:off x="5583031" y="4214025"/>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Research &amp; Development</a:t>
            </a:r>
            <a:endParaRPr lang="en-US" sz="900" dirty="0">
              <a:solidFill>
                <a:srgbClr val="000000"/>
              </a:solidFill>
            </a:endParaRPr>
          </a:p>
        </p:txBody>
      </p:sp>
      <p:sp>
        <p:nvSpPr>
          <p:cNvPr id="103" name="Rounded Rectangle 102"/>
          <p:cNvSpPr/>
          <p:nvPr/>
        </p:nvSpPr>
        <p:spPr>
          <a:xfrm>
            <a:off x="7249726" y="4214024"/>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CRM</a:t>
            </a:r>
            <a:endParaRPr lang="en-US" sz="900" dirty="0">
              <a:solidFill>
                <a:srgbClr val="000000"/>
              </a:solidFill>
            </a:endParaRPr>
          </a:p>
        </p:txBody>
      </p:sp>
      <p:sp>
        <p:nvSpPr>
          <p:cNvPr id="104" name="Rounded Rectangle 103"/>
          <p:cNvSpPr/>
          <p:nvPr/>
        </p:nvSpPr>
        <p:spPr>
          <a:xfrm>
            <a:off x="5583031" y="5646228"/>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WWW</a:t>
            </a:r>
            <a:endParaRPr lang="en-US" sz="900" dirty="0">
              <a:solidFill>
                <a:srgbClr val="000000"/>
              </a:solidFill>
            </a:endParaRPr>
          </a:p>
        </p:txBody>
      </p:sp>
      <p:sp>
        <p:nvSpPr>
          <p:cNvPr id="105" name="Rounded Rectangle 104"/>
          <p:cNvSpPr/>
          <p:nvPr/>
        </p:nvSpPr>
        <p:spPr>
          <a:xfrm>
            <a:off x="7391775" y="5646228"/>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Extranet</a:t>
            </a:r>
            <a:endParaRPr lang="en-US" sz="900" dirty="0">
              <a:solidFill>
                <a:srgbClr val="000000"/>
              </a:solidFill>
            </a:endParaRPr>
          </a:p>
        </p:txBody>
      </p:sp>
      <p:grpSp>
        <p:nvGrpSpPr>
          <p:cNvPr id="106" name="Group 105"/>
          <p:cNvGrpSpPr/>
          <p:nvPr/>
        </p:nvGrpSpPr>
        <p:grpSpPr>
          <a:xfrm>
            <a:off x="179973" y="170252"/>
            <a:ext cx="8610600" cy="2394065"/>
            <a:chOff x="230365" y="361646"/>
            <a:chExt cx="8610600" cy="2394065"/>
          </a:xfrm>
        </p:grpSpPr>
        <p:sp>
          <p:nvSpPr>
            <p:cNvPr id="107" name="Rounded Rectangle 106"/>
            <p:cNvSpPr/>
            <p:nvPr/>
          </p:nvSpPr>
          <p:spPr>
            <a:xfrm>
              <a:off x="230365" y="361646"/>
              <a:ext cx="8610600" cy="2394065"/>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SharePoint</a:t>
              </a:r>
              <a:endParaRPr lang="en-US" dirty="0">
                <a:solidFill>
                  <a:srgbClr val="000000"/>
                </a:solidFill>
              </a:endParaRPr>
            </a:p>
          </p:txBody>
        </p:sp>
        <p:sp>
          <p:nvSpPr>
            <p:cNvPr id="108" name="Rounded Rectangle 107"/>
            <p:cNvSpPr/>
            <p:nvPr/>
          </p:nvSpPr>
          <p:spPr>
            <a:xfrm>
              <a:off x="3385820" y="820282"/>
              <a:ext cx="229616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sp>
          <p:nvSpPr>
            <p:cNvPr id="109" name="Rounded Rectangle 108"/>
            <p:cNvSpPr/>
            <p:nvPr/>
          </p:nvSpPr>
          <p:spPr>
            <a:xfrm>
              <a:off x="2067293" y="1582282"/>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HR</a:t>
              </a:r>
              <a:endParaRPr lang="en-US" sz="1600" dirty="0">
                <a:solidFill>
                  <a:srgbClr val="000000"/>
                </a:solidFill>
              </a:endParaRPr>
            </a:p>
          </p:txBody>
        </p:sp>
        <p:cxnSp>
          <p:nvCxnSpPr>
            <p:cNvPr id="110" name="Straight Connector 109"/>
            <p:cNvCxnSpPr>
              <a:stCxn id="108" idx="2"/>
              <a:endCxn id="109" idx="0"/>
            </p:cNvCxnSpPr>
            <p:nvPr/>
          </p:nvCxnSpPr>
          <p:spPr>
            <a:xfrm flipH="1">
              <a:off x="2827322" y="1353682"/>
              <a:ext cx="1706578" cy="2286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11" name="Straight Connector 110"/>
            <p:cNvCxnSpPr>
              <a:stCxn id="108" idx="2"/>
              <a:endCxn id="112" idx="0"/>
            </p:cNvCxnSpPr>
            <p:nvPr/>
          </p:nvCxnSpPr>
          <p:spPr>
            <a:xfrm>
              <a:off x="4533900" y="1353682"/>
              <a:ext cx="1682022" cy="228600"/>
            </a:xfrm>
            <a:prstGeom prst="line">
              <a:avLst/>
            </a:prstGeom>
            <a:ln/>
          </p:spPr>
          <p:style>
            <a:lnRef idx="1">
              <a:schemeClr val="accent4"/>
            </a:lnRef>
            <a:fillRef idx="2">
              <a:schemeClr val="accent4"/>
            </a:fillRef>
            <a:effectRef idx="1">
              <a:schemeClr val="accent4"/>
            </a:effectRef>
            <a:fontRef idx="minor">
              <a:schemeClr val="dk1"/>
            </a:fontRef>
          </p:style>
        </p:cxnSp>
        <p:sp>
          <p:nvSpPr>
            <p:cNvPr id="112" name="Rounded Rectangle 111"/>
            <p:cNvSpPr/>
            <p:nvPr/>
          </p:nvSpPr>
          <p:spPr>
            <a:xfrm>
              <a:off x="5455893" y="1582282"/>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Finance</a:t>
              </a:r>
            </a:p>
          </p:txBody>
        </p:sp>
        <p:cxnSp>
          <p:nvCxnSpPr>
            <p:cNvPr id="113" name="Straight Connector 112"/>
            <p:cNvCxnSpPr>
              <a:stCxn id="112" idx="2"/>
              <a:endCxn id="114" idx="0"/>
            </p:cNvCxnSpPr>
            <p:nvPr/>
          </p:nvCxnSpPr>
          <p:spPr>
            <a:xfrm>
              <a:off x="6215922" y="1887082"/>
              <a:ext cx="1680257" cy="244388"/>
            </a:xfrm>
            <a:prstGeom prst="line">
              <a:avLst/>
            </a:prstGeom>
            <a:ln/>
          </p:spPr>
          <p:style>
            <a:lnRef idx="1">
              <a:schemeClr val="accent4"/>
            </a:lnRef>
            <a:fillRef idx="2">
              <a:schemeClr val="accent4"/>
            </a:fillRef>
            <a:effectRef idx="1">
              <a:schemeClr val="accent4"/>
            </a:effectRef>
            <a:fontRef idx="minor">
              <a:schemeClr val="dk1"/>
            </a:fontRef>
          </p:style>
        </p:cxnSp>
        <p:sp>
          <p:nvSpPr>
            <p:cNvPr id="114" name="Rounded Rectangle 113"/>
            <p:cNvSpPr/>
            <p:nvPr/>
          </p:nvSpPr>
          <p:spPr>
            <a:xfrm>
              <a:off x="7136150"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Expense Reports</a:t>
              </a:r>
            </a:p>
          </p:txBody>
        </p:sp>
        <p:cxnSp>
          <p:nvCxnSpPr>
            <p:cNvPr id="115" name="Straight Connector 114"/>
            <p:cNvCxnSpPr>
              <a:stCxn id="109" idx="2"/>
              <a:endCxn id="116" idx="0"/>
            </p:cNvCxnSpPr>
            <p:nvPr/>
          </p:nvCxnSpPr>
          <p:spPr>
            <a:xfrm>
              <a:off x="2827322" y="1887082"/>
              <a:ext cx="760029" cy="244388"/>
            </a:xfrm>
            <a:prstGeom prst="line">
              <a:avLst/>
            </a:prstGeom>
            <a:ln/>
          </p:spPr>
          <p:style>
            <a:lnRef idx="1">
              <a:schemeClr val="accent4"/>
            </a:lnRef>
            <a:fillRef idx="2">
              <a:schemeClr val="accent4"/>
            </a:fillRef>
            <a:effectRef idx="1">
              <a:schemeClr val="accent4"/>
            </a:effectRef>
            <a:fontRef idx="minor">
              <a:schemeClr val="dk1"/>
            </a:fontRef>
          </p:style>
        </p:cxnSp>
        <p:sp>
          <p:nvSpPr>
            <p:cNvPr id="116" name="Rounded Rectangle 115"/>
            <p:cNvSpPr/>
            <p:nvPr/>
          </p:nvSpPr>
          <p:spPr>
            <a:xfrm>
              <a:off x="2827322"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Vacation &amp; Sick Day Tracking</a:t>
              </a:r>
            </a:p>
          </p:txBody>
        </p:sp>
        <p:sp>
          <p:nvSpPr>
            <p:cNvPr id="117" name="Rounded Rectangle 116"/>
            <p:cNvSpPr/>
            <p:nvPr/>
          </p:nvSpPr>
          <p:spPr>
            <a:xfrm>
              <a:off x="4695864"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Financial Performance</a:t>
              </a:r>
            </a:p>
          </p:txBody>
        </p:sp>
        <p:cxnSp>
          <p:nvCxnSpPr>
            <p:cNvPr id="118" name="Straight Connector 117"/>
            <p:cNvCxnSpPr>
              <a:stCxn id="112" idx="2"/>
              <a:endCxn id="117" idx="0"/>
            </p:cNvCxnSpPr>
            <p:nvPr/>
          </p:nvCxnSpPr>
          <p:spPr>
            <a:xfrm flipH="1">
              <a:off x="5455893" y="1887082"/>
              <a:ext cx="760029" cy="244388"/>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19" name="Straight Connector 118"/>
            <p:cNvCxnSpPr>
              <a:stCxn id="109" idx="2"/>
              <a:endCxn id="120" idx="0"/>
            </p:cNvCxnSpPr>
            <p:nvPr/>
          </p:nvCxnSpPr>
          <p:spPr>
            <a:xfrm flipH="1">
              <a:off x="1307264" y="1887082"/>
              <a:ext cx="1520058" cy="244388"/>
            </a:xfrm>
            <a:prstGeom prst="line">
              <a:avLst/>
            </a:prstGeom>
            <a:ln/>
          </p:spPr>
          <p:style>
            <a:lnRef idx="1">
              <a:schemeClr val="accent4"/>
            </a:lnRef>
            <a:fillRef idx="2">
              <a:schemeClr val="accent4"/>
            </a:fillRef>
            <a:effectRef idx="1">
              <a:schemeClr val="accent4"/>
            </a:effectRef>
            <a:fontRef idx="minor">
              <a:schemeClr val="dk1"/>
            </a:fontRef>
          </p:style>
        </p:cxnSp>
        <p:sp>
          <p:nvSpPr>
            <p:cNvPr id="120" name="Rounded Rectangle 119"/>
            <p:cNvSpPr/>
            <p:nvPr/>
          </p:nvSpPr>
          <p:spPr>
            <a:xfrm>
              <a:off x="547235"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Benefits</a:t>
              </a:r>
            </a:p>
          </p:txBody>
        </p:sp>
      </p:grpSp>
    </p:spTree>
    <p:extLst>
      <p:ext uri="{BB962C8B-B14F-4D97-AF65-F5344CB8AC3E}">
        <p14:creationId xmlns:p14="http://schemas.microsoft.com/office/powerpoint/2010/main" val="38477254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additive="base">
                                        <p:cTn id="7" dur="500" fill="hold"/>
                                        <p:tgtEl>
                                          <p:spTgt spid="106"/>
                                        </p:tgtEl>
                                        <p:attrNameLst>
                                          <p:attrName>ppt_x</p:attrName>
                                        </p:attrNameLst>
                                      </p:cBhvr>
                                      <p:tavLst>
                                        <p:tav tm="0">
                                          <p:val>
                                            <p:strVal val="#ppt_x"/>
                                          </p:val>
                                        </p:tav>
                                        <p:tav tm="100000">
                                          <p:val>
                                            <p:strVal val="#ppt_x"/>
                                          </p:val>
                                        </p:tav>
                                      </p:tavLst>
                                    </p:anim>
                                    <p:anim calcmode="lin" valueType="num">
                                      <p:cBhvr additive="base">
                                        <p:cTn id="8" dur="500" fill="hold"/>
                                        <p:tgtEl>
                                          <p:spTgt spid="10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sp>
        <p:nvSpPr>
          <p:cNvPr id="3" name="Text Placeholder 2"/>
          <p:cNvSpPr>
            <a:spLocks noGrp="1"/>
          </p:cNvSpPr>
          <p:nvPr>
            <p:ph type="body" idx="1"/>
          </p:nvPr>
        </p:nvSpPr>
        <p:spPr/>
        <p:txBody>
          <a:bodyPr/>
          <a:lstStyle/>
          <a:p>
            <a:r>
              <a:rPr lang="en-US" dirty="0" smtClean="0"/>
              <a:t>Four-Step Process to</a:t>
            </a:r>
            <a:endParaRPr lang="en-US" dirty="0"/>
          </a:p>
        </p:txBody>
      </p:sp>
    </p:spTree>
    <p:extLst>
      <p:ext uri="{BB962C8B-B14F-4D97-AF65-F5344CB8AC3E}">
        <p14:creationId xmlns:p14="http://schemas.microsoft.com/office/powerpoint/2010/main" val="35671532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111935544"/>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351035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031883189"/>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221471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235948382"/>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47241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bwMode="blackWhite">
          <a:xfrm>
            <a:off x="543181" y="896942"/>
            <a:ext cx="8040914" cy="5961057"/>
          </a:xfrm>
          <a:prstGeom prst="roundRect">
            <a:avLst/>
          </a:prstGeom>
          <a:solidFill>
            <a:srgbClr val="FFFFFF"/>
          </a:solidFill>
          <a:ln/>
        </p:spPr>
        <p:style>
          <a:lnRef idx="1">
            <a:schemeClr val="dk1"/>
          </a:lnRef>
          <a:fillRef idx="2">
            <a:schemeClr val="dk1"/>
          </a:fillRef>
          <a:effectRef idx="1">
            <a:schemeClr val="dk1"/>
          </a:effectRef>
          <a:fontRef idx="minor">
            <a:schemeClr val="dk1"/>
          </a:fontRef>
        </p:style>
        <p:txBody>
          <a:bodyPr anchor="t" anchorCtr="1"/>
          <a:lstStyle/>
          <a:p>
            <a:pPr algn="ctr" defTabSz="914363">
              <a:defRPr/>
            </a:pPr>
            <a:r>
              <a:rPr lang="en-US" sz="1600" dirty="0">
                <a:solidFill>
                  <a:prstClr val="black"/>
                </a:solidFill>
              </a:rPr>
              <a:t>FARM</a:t>
            </a:r>
          </a:p>
        </p:txBody>
      </p:sp>
      <p:cxnSp>
        <p:nvCxnSpPr>
          <p:cNvPr id="16" name="Straight Connector 15"/>
          <p:cNvCxnSpPr>
            <a:endCxn id="23" idx="1"/>
          </p:cNvCxnSpPr>
          <p:nvPr/>
        </p:nvCxnSpPr>
        <p:spPr bwMode="blackWhite">
          <a:xfrm>
            <a:off x="4572000" y="2359144"/>
            <a:ext cx="0" cy="190586"/>
          </a:xfrm>
          <a:prstGeom prst="line">
            <a:avLst/>
          </a:prstGeom>
          <a:ln w="28575">
            <a:solidFill>
              <a:schemeClr val="tx2"/>
            </a:solidFill>
          </a:ln>
        </p:spPr>
        <p:style>
          <a:lnRef idx="1">
            <a:schemeClr val="accent1"/>
          </a:lnRef>
          <a:fillRef idx="2">
            <a:schemeClr val="accent1"/>
          </a:fillRef>
          <a:effectRef idx="1">
            <a:schemeClr val="accent1"/>
          </a:effectRef>
          <a:fontRef idx="minor">
            <a:schemeClr val="dk1"/>
          </a:fontRef>
        </p:style>
      </p:cxnSp>
      <p:sp>
        <p:nvSpPr>
          <p:cNvPr id="8" name="Rounded Rectangle 7"/>
          <p:cNvSpPr/>
          <p:nvPr/>
        </p:nvSpPr>
        <p:spPr bwMode="blackWhite">
          <a:xfrm>
            <a:off x="923220" y="3587311"/>
            <a:ext cx="7297562" cy="3158550"/>
          </a:xfrm>
          <a:prstGeom prst="roundRect">
            <a:avLst/>
          </a:prstGeom>
          <a:ln/>
        </p:spPr>
        <p:style>
          <a:lnRef idx="1">
            <a:schemeClr val="accent6"/>
          </a:lnRef>
          <a:fillRef idx="2">
            <a:schemeClr val="accent6"/>
          </a:fillRef>
          <a:effectRef idx="1">
            <a:schemeClr val="accent6"/>
          </a:effectRef>
          <a:fontRef idx="minor">
            <a:schemeClr val="dk1"/>
          </a:fontRef>
        </p:style>
        <p:txBody>
          <a:bodyPr anchor="t" anchorCtr="0"/>
          <a:lstStyle/>
          <a:p>
            <a:pPr algn="ctr" defTabSz="914363">
              <a:defRPr/>
            </a:pPr>
            <a:r>
              <a:rPr lang="en-US" sz="1600" dirty="0">
                <a:solidFill>
                  <a:prstClr val="black"/>
                </a:solidFill>
              </a:rPr>
              <a:t>SITE COLLECTION</a:t>
            </a:r>
          </a:p>
        </p:txBody>
      </p:sp>
      <p:cxnSp>
        <p:nvCxnSpPr>
          <p:cNvPr id="19" name="Straight Connector 18"/>
          <p:cNvCxnSpPr>
            <a:stCxn id="35" idx="2"/>
          </p:cNvCxnSpPr>
          <p:nvPr/>
        </p:nvCxnSpPr>
        <p:spPr bwMode="blackWhite">
          <a:xfrm>
            <a:off x="4572000" y="4810205"/>
            <a:ext cx="2675088" cy="1029239"/>
          </a:xfrm>
          <a:prstGeom prst="line">
            <a:avLst/>
          </a:prstGeom>
          <a:ln w="28575">
            <a:solidFill>
              <a:schemeClr val="accent5"/>
            </a:solidFill>
          </a:ln>
        </p:spPr>
        <p:style>
          <a:lnRef idx="1">
            <a:schemeClr val="accent1"/>
          </a:lnRef>
          <a:fillRef idx="2">
            <a:schemeClr val="accent1"/>
          </a:fillRef>
          <a:effectRef idx="1">
            <a:schemeClr val="accent1"/>
          </a:effectRef>
          <a:fontRef idx="minor">
            <a:schemeClr val="dk1"/>
          </a:fontRef>
        </p:style>
      </p:cxnSp>
      <p:cxnSp>
        <p:nvCxnSpPr>
          <p:cNvPr id="20" name="Straight Connector 19"/>
          <p:cNvCxnSpPr>
            <a:stCxn id="35" idx="2"/>
          </p:cNvCxnSpPr>
          <p:nvPr/>
        </p:nvCxnSpPr>
        <p:spPr bwMode="blackWhite">
          <a:xfrm flipH="1">
            <a:off x="1896913" y="4810205"/>
            <a:ext cx="2675087" cy="1035183"/>
          </a:xfrm>
          <a:prstGeom prst="line">
            <a:avLst/>
          </a:prstGeom>
          <a:ln w="28575">
            <a:solidFill>
              <a:schemeClr val="accent5"/>
            </a:solidFill>
          </a:ln>
        </p:spPr>
        <p:style>
          <a:lnRef idx="1">
            <a:schemeClr val="accent1"/>
          </a:lnRef>
          <a:fillRef idx="2">
            <a:schemeClr val="accent1"/>
          </a:fillRef>
          <a:effectRef idx="1">
            <a:schemeClr val="accent1"/>
          </a:effectRef>
          <a:fontRef idx="minor">
            <a:schemeClr val="dk1"/>
          </a:fontRef>
        </p:style>
      </p:cxnSp>
      <p:sp>
        <p:nvSpPr>
          <p:cNvPr id="3" name="Title 2"/>
          <p:cNvSpPr>
            <a:spLocks noGrp="1"/>
          </p:cNvSpPr>
          <p:nvPr>
            <p:ph type="title"/>
          </p:nvPr>
        </p:nvSpPr>
        <p:spPr/>
        <p:txBody>
          <a:bodyPr/>
          <a:lstStyle/>
          <a:p>
            <a:r>
              <a:rPr lang="en-US" dirty="0" smtClean="0"/>
              <a:t>Management controls and scopes</a:t>
            </a:r>
            <a:endParaRPr lang="en-US" dirty="0"/>
          </a:p>
        </p:txBody>
      </p:sp>
      <p:cxnSp>
        <p:nvCxnSpPr>
          <p:cNvPr id="34" name="Straight Connector 33"/>
          <p:cNvCxnSpPr>
            <a:stCxn id="28" idx="2"/>
            <a:endCxn id="32" idx="0"/>
          </p:cNvCxnSpPr>
          <p:nvPr/>
        </p:nvCxnSpPr>
        <p:spPr>
          <a:xfrm>
            <a:off x="4563639" y="5415931"/>
            <a:ext cx="0" cy="152400"/>
          </a:xfrm>
          <a:prstGeom prst="line">
            <a:avLst/>
          </a:prstGeom>
          <a:ln w="28575">
            <a:solidFill>
              <a:schemeClr val="accent5"/>
            </a:solidFill>
          </a:ln>
        </p:spPr>
        <p:style>
          <a:lnRef idx="1">
            <a:schemeClr val="accent4"/>
          </a:lnRef>
          <a:fillRef idx="2">
            <a:schemeClr val="accent4"/>
          </a:fillRef>
          <a:effectRef idx="1">
            <a:schemeClr val="accent4"/>
          </a:effectRef>
          <a:fontRef idx="minor">
            <a:schemeClr val="dk1"/>
          </a:fontRef>
        </p:style>
      </p:cxnSp>
      <p:cxnSp>
        <p:nvCxnSpPr>
          <p:cNvPr id="31" name="Straight Connector 30"/>
          <p:cNvCxnSpPr>
            <a:stCxn id="35" idx="2"/>
            <a:endCxn id="28" idx="0"/>
          </p:cNvCxnSpPr>
          <p:nvPr/>
        </p:nvCxnSpPr>
        <p:spPr>
          <a:xfrm flipH="1">
            <a:off x="4563639" y="4810205"/>
            <a:ext cx="8361" cy="300926"/>
          </a:xfrm>
          <a:prstGeom prst="line">
            <a:avLst/>
          </a:prstGeom>
          <a:ln w="28575">
            <a:solidFill>
              <a:schemeClr val="accent5"/>
            </a:solidFill>
          </a:ln>
        </p:spPr>
        <p:style>
          <a:lnRef idx="1">
            <a:schemeClr val="accent4"/>
          </a:lnRef>
          <a:fillRef idx="2">
            <a:schemeClr val="accent4"/>
          </a:fillRef>
          <a:effectRef idx="1">
            <a:schemeClr val="accent4"/>
          </a:effectRef>
          <a:fontRef idx="minor">
            <a:schemeClr val="dk1"/>
          </a:fontRef>
        </p:style>
      </p:cxnSp>
      <p:cxnSp>
        <p:nvCxnSpPr>
          <p:cNvPr id="38" name="Straight Connector 37"/>
          <p:cNvCxnSpPr>
            <a:stCxn id="32" idx="2"/>
            <a:endCxn id="36" idx="0"/>
          </p:cNvCxnSpPr>
          <p:nvPr/>
        </p:nvCxnSpPr>
        <p:spPr>
          <a:xfrm>
            <a:off x="4563639" y="5873131"/>
            <a:ext cx="0" cy="152400"/>
          </a:xfrm>
          <a:prstGeom prst="line">
            <a:avLst/>
          </a:prstGeom>
          <a:ln w="28575">
            <a:solidFill>
              <a:schemeClr val="accent5"/>
            </a:solidFill>
          </a:ln>
        </p:spPr>
        <p:style>
          <a:lnRef idx="1">
            <a:schemeClr val="accent4"/>
          </a:lnRef>
          <a:fillRef idx="2">
            <a:schemeClr val="accent4"/>
          </a:fillRef>
          <a:effectRef idx="1">
            <a:schemeClr val="accent4"/>
          </a:effectRef>
          <a:fontRef idx="minor">
            <a:schemeClr val="dk1"/>
          </a:fontRef>
        </p:style>
      </p:cxnSp>
      <p:sp>
        <p:nvSpPr>
          <p:cNvPr id="6" name="Rounded Rectangle 5"/>
          <p:cNvSpPr/>
          <p:nvPr/>
        </p:nvSpPr>
        <p:spPr bwMode="blackWhite">
          <a:xfrm>
            <a:off x="3122613" y="1686044"/>
            <a:ext cx="2898774" cy="673100"/>
          </a:xfrm>
          <a:prstGeom prst="roundRect">
            <a:avLst/>
          </a:prstGeom>
          <a:ln/>
        </p:spPr>
        <p:style>
          <a:lnRef idx="1">
            <a:schemeClr val="accent2"/>
          </a:lnRef>
          <a:fillRef idx="2">
            <a:schemeClr val="accent2"/>
          </a:fillRef>
          <a:effectRef idx="1">
            <a:schemeClr val="accent2"/>
          </a:effectRef>
          <a:fontRef idx="minor">
            <a:schemeClr val="dk1"/>
          </a:fontRef>
        </p:style>
        <p:txBody>
          <a:bodyPr anchor="ctr"/>
          <a:lstStyle/>
          <a:p>
            <a:pPr algn="ctr" defTabSz="914363">
              <a:defRPr/>
            </a:pPr>
            <a:r>
              <a:rPr lang="en-US" sz="1600" dirty="0">
                <a:solidFill>
                  <a:prstClr val="black"/>
                </a:solidFill>
              </a:rPr>
              <a:t>WEB APPLICATION</a:t>
            </a:r>
          </a:p>
        </p:txBody>
      </p:sp>
      <p:sp>
        <p:nvSpPr>
          <p:cNvPr id="23" name="Flowchart: Magnetic Disk 22"/>
          <p:cNvSpPr/>
          <p:nvPr/>
        </p:nvSpPr>
        <p:spPr bwMode="blackWhite">
          <a:xfrm>
            <a:off x="2724346" y="2549730"/>
            <a:ext cx="3695308" cy="762000"/>
          </a:xfrm>
          <a:prstGeom prst="flowChartMagneticDisk">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defTabSz="914363"/>
            <a:r>
              <a:rPr lang="en-US" sz="1600" dirty="0">
                <a:solidFill>
                  <a:srgbClr val="000000"/>
                </a:solidFill>
              </a:rPr>
              <a:t>CONTENT DATABASE</a:t>
            </a:r>
          </a:p>
        </p:txBody>
      </p:sp>
      <p:sp>
        <p:nvSpPr>
          <p:cNvPr id="35" name="Rounded Rectangle 34"/>
          <p:cNvSpPr/>
          <p:nvPr/>
        </p:nvSpPr>
        <p:spPr bwMode="blackWhite">
          <a:xfrm>
            <a:off x="3795936" y="4137105"/>
            <a:ext cx="1552128" cy="6731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363">
              <a:defRPr/>
            </a:pPr>
            <a:r>
              <a:rPr lang="en-US" sz="1600" dirty="0">
                <a:solidFill>
                  <a:prstClr val="black"/>
                </a:solidFill>
              </a:rPr>
              <a:t>Top-Level Site</a:t>
            </a:r>
          </a:p>
        </p:txBody>
      </p:sp>
      <p:sp>
        <p:nvSpPr>
          <p:cNvPr id="37" name="Rounded Rectangle 36"/>
          <p:cNvSpPr/>
          <p:nvPr/>
        </p:nvSpPr>
        <p:spPr bwMode="blackWhite">
          <a:xfrm>
            <a:off x="1223589" y="5845388"/>
            <a:ext cx="1346647" cy="6731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363">
              <a:defRPr/>
            </a:pPr>
            <a:r>
              <a:rPr lang="en-US" sz="1600" dirty="0" err="1">
                <a:solidFill>
                  <a:prstClr val="black"/>
                </a:solidFill>
              </a:rPr>
              <a:t>Subsite</a:t>
            </a:r>
            <a:endParaRPr lang="en-US" sz="1600" dirty="0">
              <a:solidFill>
                <a:prstClr val="black"/>
              </a:solidFill>
            </a:endParaRPr>
          </a:p>
        </p:txBody>
      </p:sp>
      <p:sp>
        <p:nvSpPr>
          <p:cNvPr id="39" name="Rounded Rectangle 38"/>
          <p:cNvSpPr/>
          <p:nvPr/>
        </p:nvSpPr>
        <p:spPr bwMode="blackWhite">
          <a:xfrm>
            <a:off x="6573764" y="5839444"/>
            <a:ext cx="1346648" cy="6731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363">
              <a:defRPr/>
            </a:pPr>
            <a:r>
              <a:rPr lang="en-US" sz="1600" dirty="0" err="1">
                <a:solidFill>
                  <a:prstClr val="black"/>
                </a:solidFill>
              </a:rPr>
              <a:t>Subsite</a:t>
            </a:r>
            <a:endParaRPr lang="en-US" sz="1600" dirty="0">
              <a:solidFill>
                <a:prstClr val="black"/>
              </a:solidFill>
            </a:endParaRPr>
          </a:p>
        </p:txBody>
      </p:sp>
      <p:sp>
        <p:nvSpPr>
          <p:cNvPr id="28" name="Rounded Rectangle 27"/>
          <p:cNvSpPr/>
          <p:nvPr/>
        </p:nvSpPr>
        <p:spPr bwMode="blackWhite">
          <a:xfrm>
            <a:off x="3644183" y="5111131"/>
            <a:ext cx="1838911"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prstClr val="black"/>
                </a:solidFill>
              </a:rPr>
              <a:t>List or Library</a:t>
            </a:r>
          </a:p>
        </p:txBody>
      </p:sp>
      <p:sp>
        <p:nvSpPr>
          <p:cNvPr id="32" name="Rounded Rectangle 31"/>
          <p:cNvSpPr/>
          <p:nvPr/>
        </p:nvSpPr>
        <p:spPr bwMode="blackWhite">
          <a:xfrm>
            <a:off x="3644183" y="5568331"/>
            <a:ext cx="1838911"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prstClr val="black"/>
                </a:solidFill>
              </a:rPr>
              <a:t>[Folder]</a:t>
            </a:r>
          </a:p>
        </p:txBody>
      </p:sp>
      <p:sp>
        <p:nvSpPr>
          <p:cNvPr id="36" name="Rounded Rectangle 35"/>
          <p:cNvSpPr/>
          <p:nvPr/>
        </p:nvSpPr>
        <p:spPr bwMode="blackWhite">
          <a:xfrm>
            <a:off x="3644183" y="6025531"/>
            <a:ext cx="1838911"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prstClr val="black"/>
                </a:solidFill>
              </a:rPr>
              <a:t>Item or Document</a:t>
            </a:r>
          </a:p>
        </p:txBody>
      </p:sp>
      <p:cxnSp>
        <p:nvCxnSpPr>
          <p:cNvPr id="29" name="Straight Connector 28"/>
          <p:cNvCxnSpPr>
            <a:stCxn id="23" idx="3"/>
            <a:endCxn id="8" idx="0"/>
          </p:cNvCxnSpPr>
          <p:nvPr/>
        </p:nvCxnSpPr>
        <p:spPr bwMode="blackWhite">
          <a:xfrm>
            <a:off x="4572000" y="3311730"/>
            <a:ext cx="1" cy="275581"/>
          </a:xfrm>
          <a:prstGeom prst="line">
            <a:avLst/>
          </a:prstGeom>
          <a:ln w="28575">
            <a:solidFill>
              <a:schemeClr val="tx2"/>
            </a:solidFill>
          </a:ln>
        </p:spPr>
        <p:style>
          <a:lnRef idx="1">
            <a:schemeClr val="accent1"/>
          </a:lnRef>
          <a:fillRef idx="2">
            <a:schemeClr val="accent1"/>
          </a:fillRef>
          <a:effectRef idx="1">
            <a:schemeClr val="accent1"/>
          </a:effectRef>
          <a:fontRef idx="minor">
            <a:schemeClr val="dk1"/>
          </a:fontRef>
        </p:style>
      </p:cxnSp>
      <p:sp>
        <p:nvSpPr>
          <p:cNvPr id="27" name="Rounded Rectangle 26"/>
          <p:cNvSpPr/>
          <p:nvPr/>
        </p:nvSpPr>
        <p:spPr bwMode="blackWhite">
          <a:xfrm>
            <a:off x="658936" y="1686044"/>
            <a:ext cx="1911300" cy="673100"/>
          </a:xfrm>
          <a:prstGeom prst="roundRect">
            <a:avLst/>
          </a:prstGeom>
          <a:ln/>
        </p:spPr>
        <p:style>
          <a:lnRef idx="1">
            <a:schemeClr val="accent2"/>
          </a:lnRef>
          <a:fillRef idx="2">
            <a:schemeClr val="accent2"/>
          </a:fillRef>
          <a:effectRef idx="1">
            <a:schemeClr val="accent2"/>
          </a:effectRef>
          <a:fontRef idx="minor">
            <a:schemeClr val="dk1"/>
          </a:fontRef>
        </p:style>
        <p:txBody>
          <a:bodyPr anchor="ctr"/>
          <a:lstStyle/>
          <a:p>
            <a:pPr algn="ctr" defTabSz="914363">
              <a:defRPr/>
            </a:pPr>
            <a:r>
              <a:rPr lang="en-US" sz="1600" dirty="0">
                <a:solidFill>
                  <a:prstClr val="black"/>
                </a:solidFill>
              </a:rPr>
              <a:t>Zone</a:t>
            </a:r>
          </a:p>
        </p:txBody>
      </p:sp>
      <p:cxnSp>
        <p:nvCxnSpPr>
          <p:cNvPr id="30" name="Straight Connector 29"/>
          <p:cNvCxnSpPr>
            <a:stCxn id="27" idx="3"/>
            <a:endCxn id="6" idx="1"/>
          </p:cNvCxnSpPr>
          <p:nvPr/>
        </p:nvCxnSpPr>
        <p:spPr bwMode="blackWhite">
          <a:xfrm>
            <a:off x="2570236" y="2022594"/>
            <a:ext cx="552377" cy="0"/>
          </a:xfrm>
          <a:prstGeom prst="line">
            <a:avLst/>
          </a:prstGeom>
          <a:ln w="28575">
            <a:solidFill>
              <a:schemeClr val="tx2"/>
            </a:solidFill>
          </a:ln>
        </p:spPr>
        <p:style>
          <a:lnRef idx="1">
            <a:schemeClr val="accent1"/>
          </a:lnRef>
          <a:fillRef idx="2">
            <a:schemeClr val="accent1"/>
          </a:fillRef>
          <a:effectRef idx="1">
            <a:schemeClr val="accent1"/>
          </a:effectRef>
          <a:fontRef idx="minor">
            <a:schemeClr val="dk1"/>
          </a:fontRef>
        </p:style>
      </p:cxnSp>
      <p:sp>
        <p:nvSpPr>
          <p:cNvPr id="40" name="Rounded Rectangle 39"/>
          <p:cNvSpPr/>
          <p:nvPr/>
        </p:nvSpPr>
        <p:spPr bwMode="blackWhite">
          <a:xfrm>
            <a:off x="6964762" y="1686044"/>
            <a:ext cx="1911300" cy="673100"/>
          </a:xfrm>
          <a:prstGeom prst="roundRect">
            <a:avLst/>
          </a:prstGeom>
          <a:ln/>
        </p:spPr>
        <p:style>
          <a:lnRef idx="1">
            <a:schemeClr val="accent1"/>
          </a:lnRef>
          <a:fillRef idx="2">
            <a:schemeClr val="accent1"/>
          </a:fillRef>
          <a:effectRef idx="1">
            <a:schemeClr val="accent1"/>
          </a:effectRef>
          <a:fontRef idx="minor">
            <a:schemeClr val="dk1"/>
          </a:fontRef>
        </p:style>
        <p:txBody>
          <a:bodyPr anchor="ctr"/>
          <a:lstStyle/>
          <a:p>
            <a:pPr algn="ctr" defTabSz="914363">
              <a:defRPr/>
            </a:pPr>
            <a:r>
              <a:rPr lang="en-US" sz="1600" dirty="0">
                <a:solidFill>
                  <a:prstClr val="black"/>
                </a:solidFill>
              </a:rPr>
              <a:t>Service Application</a:t>
            </a:r>
          </a:p>
        </p:txBody>
      </p:sp>
      <p:cxnSp>
        <p:nvCxnSpPr>
          <p:cNvPr id="41" name="Straight Connector 40"/>
          <p:cNvCxnSpPr>
            <a:stCxn id="40" idx="1"/>
            <a:endCxn id="6" idx="3"/>
          </p:cNvCxnSpPr>
          <p:nvPr/>
        </p:nvCxnSpPr>
        <p:spPr bwMode="blackWhite">
          <a:xfrm flipH="1">
            <a:off x="6021387" y="2022594"/>
            <a:ext cx="943375" cy="0"/>
          </a:xfrm>
          <a:prstGeom prst="line">
            <a:avLst/>
          </a:prstGeom>
          <a:ln>
            <a:solidFill>
              <a:schemeClr val="accent1"/>
            </a:solidFill>
            <a:prstDash val="sysDash"/>
          </a:ln>
        </p:spPr>
        <p:style>
          <a:lnRef idx="2">
            <a:schemeClr val="accent2"/>
          </a:lnRef>
          <a:fillRef idx="0">
            <a:schemeClr val="accent2"/>
          </a:fillRef>
          <a:effectRef idx="1">
            <a:schemeClr val="accent2"/>
          </a:effectRef>
          <a:fontRef idx="minor">
            <a:schemeClr val="tx1"/>
          </a:fontRef>
        </p:style>
      </p:cxnSp>
      <p:sp>
        <p:nvSpPr>
          <p:cNvPr id="45" name="Left Arrow 44"/>
          <p:cNvSpPr/>
          <p:nvPr/>
        </p:nvSpPr>
        <p:spPr bwMode="auto">
          <a:xfrm rot="20305986">
            <a:off x="5626240" y="3070409"/>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Ownership</a:t>
            </a:r>
            <a:br>
              <a:rPr lang="en-US" sz="1400" dirty="0" smtClean="0">
                <a:solidFill>
                  <a:srgbClr val="000000"/>
                </a:solidFill>
              </a:rPr>
            </a:br>
            <a:r>
              <a:rPr lang="en-US" sz="1400" dirty="0" smtClean="0">
                <a:solidFill>
                  <a:srgbClr val="000000"/>
                </a:solidFill>
              </a:rPr>
              <a:t>(Full Control)</a:t>
            </a:r>
            <a:endParaRPr lang="en-US" sz="1400" dirty="0">
              <a:solidFill>
                <a:srgbClr val="000000"/>
              </a:solidFill>
            </a:endParaRPr>
          </a:p>
        </p:txBody>
      </p:sp>
      <p:sp>
        <p:nvSpPr>
          <p:cNvPr id="49" name="Left Arrow 48"/>
          <p:cNvSpPr/>
          <p:nvPr/>
        </p:nvSpPr>
        <p:spPr bwMode="auto">
          <a:xfrm rot="1294014" flipH="1">
            <a:off x="1784619" y="3070408"/>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User &amp; Group Management</a:t>
            </a:r>
            <a:endParaRPr lang="en-US" sz="1400" dirty="0">
              <a:solidFill>
                <a:srgbClr val="000000"/>
              </a:solidFill>
            </a:endParaRPr>
          </a:p>
        </p:txBody>
      </p:sp>
    </p:spTree>
    <p:extLst>
      <p:ext uri="{BB962C8B-B14F-4D97-AF65-F5344CB8AC3E}">
        <p14:creationId xmlns:p14="http://schemas.microsoft.com/office/powerpoint/2010/main" val="17402832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982278497"/>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837592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2" descr="http://www.blogsdna.com/wp-content/uploads/2010/08/twitter-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548" y="5821708"/>
            <a:ext cx="1476180" cy="5431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mtClean="0"/>
              <a:t>Dan Holme</a:t>
            </a:r>
            <a:endParaRPr lang="en-US" dirty="0"/>
          </a:p>
        </p:txBody>
      </p:sp>
      <p:sp>
        <p:nvSpPr>
          <p:cNvPr id="3" name="Content Placeholder 2"/>
          <p:cNvSpPr>
            <a:spLocks noGrp="1"/>
          </p:cNvSpPr>
          <p:nvPr>
            <p:ph idx="1"/>
          </p:nvPr>
        </p:nvSpPr>
        <p:spPr>
          <a:xfrm>
            <a:off x="251520" y="2018340"/>
            <a:ext cx="8229600" cy="3849291"/>
          </a:xfrm>
        </p:spPr>
        <p:txBody>
          <a:bodyPr>
            <a:noAutofit/>
          </a:bodyPr>
          <a:lstStyle/>
          <a:p>
            <a:r>
              <a:rPr lang="en-US" sz="2400" dirty="0" smtClean="0">
                <a:solidFill>
                  <a:schemeClr val="tx1"/>
                </a:solidFill>
              </a:rPr>
              <a:t>Based in Maui, Hawaii</a:t>
            </a:r>
          </a:p>
          <a:p>
            <a:r>
              <a:rPr lang="en-US" sz="2400" dirty="0" smtClean="0">
                <a:solidFill>
                  <a:schemeClr val="tx1"/>
                </a:solidFill>
              </a:rPr>
              <a:t>Chief SharePoint Evangelist – </a:t>
            </a:r>
            <a:r>
              <a:rPr lang="en-US" sz="2400" dirty="0" err="1" smtClean="0">
                <a:solidFill>
                  <a:schemeClr val="tx1"/>
                </a:solidFill>
              </a:rPr>
              <a:t>AvePoint</a:t>
            </a:r>
            <a:endParaRPr lang="en-US" sz="2400" dirty="0" smtClean="0">
              <a:solidFill>
                <a:schemeClr val="tx1"/>
              </a:solidFill>
            </a:endParaRPr>
          </a:p>
          <a:p>
            <a:r>
              <a:rPr lang="en-US" sz="2400" dirty="0" smtClean="0">
                <a:solidFill>
                  <a:schemeClr val="tx1"/>
                </a:solidFill>
              </a:rPr>
              <a:t>5-year MVP</a:t>
            </a:r>
          </a:p>
          <a:p>
            <a:r>
              <a:rPr lang="en-US" sz="2400" dirty="0" smtClean="0">
                <a:solidFill>
                  <a:schemeClr val="tx1"/>
                </a:solidFill>
              </a:rPr>
              <a:t>Microsoft Technologies Consultant</a:t>
            </a:r>
            <a:br>
              <a:rPr lang="en-US" sz="2400" dirty="0" smtClean="0">
                <a:solidFill>
                  <a:schemeClr val="tx1"/>
                </a:solidFill>
              </a:rPr>
            </a:br>
            <a:r>
              <a:rPr lang="en-US" sz="2400" dirty="0" smtClean="0">
                <a:solidFill>
                  <a:schemeClr val="tx1"/>
                </a:solidFill>
              </a:rPr>
              <a:t>NBC Olympics</a:t>
            </a:r>
          </a:p>
          <a:p>
            <a:r>
              <a:rPr lang="en-US" sz="2400" dirty="0" smtClean="0">
                <a:solidFill>
                  <a:schemeClr val="tx1"/>
                </a:solidFill>
              </a:rPr>
              <a:t>Speaker: SPC, </a:t>
            </a:r>
            <a:r>
              <a:rPr lang="en-US" sz="2400" dirty="0" err="1" smtClean="0">
                <a:solidFill>
                  <a:schemeClr val="tx1"/>
                </a:solidFill>
              </a:rPr>
              <a:t>TechEd</a:t>
            </a:r>
            <a:r>
              <a:rPr lang="en-US" sz="2400" dirty="0" smtClean="0">
                <a:solidFill>
                  <a:schemeClr val="tx1"/>
                </a:solidFill>
              </a:rPr>
              <a:t>, Connections</a:t>
            </a:r>
          </a:p>
          <a:p>
            <a:r>
              <a:rPr lang="en-US" sz="2400" dirty="0" smtClean="0">
                <a:solidFill>
                  <a:schemeClr val="tx1"/>
                </a:solidFill>
              </a:rPr>
              <a:t>Columnist: SharePoint Pro magazine</a:t>
            </a:r>
          </a:p>
          <a:p>
            <a:r>
              <a:rPr lang="en-US" sz="2400" dirty="0" smtClean="0">
                <a:solidFill>
                  <a:schemeClr val="tx1"/>
                </a:solidFill>
              </a:rPr>
              <a:t>Author: SharePoint 2010 Training Kit</a:t>
            </a:r>
          </a:p>
          <a:p>
            <a:r>
              <a:rPr lang="en-US" sz="2400" dirty="0" smtClean="0">
                <a:solidFill>
                  <a:schemeClr val="tx1"/>
                </a:solidFill>
              </a:rPr>
              <a:t>dan.holme@avepoint.com</a:t>
            </a:r>
          </a:p>
          <a:p>
            <a:r>
              <a:rPr lang="en-US" sz="2400" dirty="0" smtClean="0">
                <a:solidFill>
                  <a:schemeClr val="tx1"/>
                </a:solidFill>
              </a:rPr>
              <a:t>                 </a:t>
            </a:r>
            <a:r>
              <a:rPr lang="en-US" sz="2400" dirty="0">
                <a:solidFill>
                  <a:schemeClr val="tx1"/>
                </a:solidFill>
              </a:rPr>
              <a:t>@</a:t>
            </a:r>
            <a:r>
              <a:rPr lang="en-US" sz="2400" dirty="0" err="1">
                <a:solidFill>
                  <a:schemeClr val="tx1"/>
                </a:solidFill>
              </a:rPr>
              <a:t>danholme</a:t>
            </a:r>
            <a:endParaRPr lang="en-US" sz="2400" dirty="0">
              <a:solidFill>
                <a:schemeClr val="tx1"/>
              </a:solidFill>
            </a:endParaRPr>
          </a:p>
          <a:p>
            <a:endParaRPr lang="en-US" sz="2400" dirty="0" smtClean="0">
              <a:solidFill>
                <a:schemeClr val="tx1"/>
              </a:solidFill>
            </a:endParaRPr>
          </a:p>
          <a:p>
            <a:endParaRPr lang="en-US" sz="2400" dirty="0">
              <a:solidFill>
                <a:schemeClr val="tx1"/>
              </a:solidFill>
            </a:endParaRPr>
          </a:p>
        </p:txBody>
      </p:sp>
      <p:pic>
        <p:nvPicPr>
          <p:cNvPr id="10" name="Picture 2" descr="http://www.ashwinkini.com/blog/wp-content/uploads/2008/01/mvp_horizontal_fullcolo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9173" y="1966832"/>
            <a:ext cx="1604749" cy="64807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Dan\Documents\AvePoint\Marcom\AvePoint Logo\avepoint ic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7884" y="260648"/>
            <a:ext cx="1133475" cy="11688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CTS Self-Paced Training Kit (Exam 70-667): Configuring Microsoft SharePoint 2010 (Training Kits)">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9000" y="4901045"/>
            <a:ext cx="1858123" cy="185812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steveandamysly.tannerworld.com/databank/2011/image_london2012_nbc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7691" y="2852936"/>
            <a:ext cx="1493862" cy="1688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2488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bwMode="blackWhite">
          <a:xfrm>
            <a:off x="543181" y="896942"/>
            <a:ext cx="8040914" cy="5961057"/>
          </a:xfrm>
          <a:prstGeom prst="roundRect">
            <a:avLst/>
          </a:prstGeom>
          <a:solidFill>
            <a:srgbClr val="FFFFFF"/>
          </a:solidFill>
          <a:ln/>
        </p:spPr>
        <p:style>
          <a:lnRef idx="1">
            <a:schemeClr val="dk1"/>
          </a:lnRef>
          <a:fillRef idx="2">
            <a:schemeClr val="dk1"/>
          </a:fillRef>
          <a:effectRef idx="1">
            <a:schemeClr val="dk1"/>
          </a:effectRef>
          <a:fontRef idx="minor">
            <a:schemeClr val="dk1"/>
          </a:fontRef>
        </p:style>
        <p:txBody>
          <a:bodyPr anchor="t" anchorCtr="1"/>
          <a:lstStyle/>
          <a:p>
            <a:pPr algn="ctr" defTabSz="914363">
              <a:defRPr/>
            </a:pPr>
            <a:r>
              <a:rPr lang="en-US" sz="1600" dirty="0">
                <a:solidFill>
                  <a:prstClr val="black"/>
                </a:solidFill>
              </a:rPr>
              <a:t>FARM</a:t>
            </a:r>
          </a:p>
        </p:txBody>
      </p:sp>
      <p:cxnSp>
        <p:nvCxnSpPr>
          <p:cNvPr id="16" name="Straight Connector 15"/>
          <p:cNvCxnSpPr>
            <a:endCxn id="23" idx="1"/>
          </p:cNvCxnSpPr>
          <p:nvPr/>
        </p:nvCxnSpPr>
        <p:spPr bwMode="blackWhite">
          <a:xfrm>
            <a:off x="4572000" y="2359144"/>
            <a:ext cx="0" cy="190586"/>
          </a:xfrm>
          <a:prstGeom prst="line">
            <a:avLst/>
          </a:prstGeom>
          <a:ln w="28575">
            <a:solidFill>
              <a:schemeClr val="tx2"/>
            </a:solidFill>
          </a:ln>
        </p:spPr>
        <p:style>
          <a:lnRef idx="1">
            <a:schemeClr val="accent1"/>
          </a:lnRef>
          <a:fillRef idx="2">
            <a:schemeClr val="accent1"/>
          </a:fillRef>
          <a:effectRef idx="1">
            <a:schemeClr val="accent1"/>
          </a:effectRef>
          <a:fontRef idx="minor">
            <a:schemeClr val="dk1"/>
          </a:fontRef>
        </p:style>
      </p:cxnSp>
      <p:sp>
        <p:nvSpPr>
          <p:cNvPr id="8" name="Rounded Rectangle 7"/>
          <p:cNvSpPr/>
          <p:nvPr/>
        </p:nvSpPr>
        <p:spPr bwMode="blackWhite">
          <a:xfrm>
            <a:off x="923220" y="3587311"/>
            <a:ext cx="7297562" cy="3158550"/>
          </a:xfrm>
          <a:prstGeom prst="roundRect">
            <a:avLst/>
          </a:prstGeom>
          <a:ln/>
        </p:spPr>
        <p:style>
          <a:lnRef idx="1">
            <a:schemeClr val="accent6"/>
          </a:lnRef>
          <a:fillRef idx="2">
            <a:schemeClr val="accent6"/>
          </a:fillRef>
          <a:effectRef idx="1">
            <a:schemeClr val="accent6"/>
          </a:effectRef>
          <a:fontRef idx="minor">
            <a:schemeClr val="dk1"/>
          </a:fontRef>
        </p:style>
        <p:txBody>
          <a:bodyPr anchor="t" anchorCtr="0"/>
          <a:lstStyle/>
          <a:p>
            <a:pPr algn="ctr" defTabSz="914363">
              <a:defRPr/>
            </a:pPr>
            <a:r>
              <a:rPr lang="en-US" sz="1600" dirty="0">
                <a:solidFill>
                  <a:prstClr val="black"/>
                </a:solidFill>
              </a:rPr>
              <a:t>SITE COLLECTION</a:t>
            </a:r>
          </a:p>
        </p:txBody>
      </p:sp>
      <p:cxnSp>
        <p:nvCxnSpPr>
          <p:cNvPr id="19" name="Straight Connector 18"/>
          <p:cNvCxnSpPr>
            <a:stCxn id="35" idx="2"/>
          </p:cNvCxnSpPr>
          <p:nvPr/>
        </p:nvCxnSpPr>
        <p:spPr bwMode="blackWhite">
          <a:xfrm>
            <a:off x="4572000" y="4810205"/>
            <a:ext cx="2675088" cy="1029239"/>
          </a:xfrm>
          <a:prstGeom prst="line">
            <a:avLst/>
          </a:prstGeom>
          <a:ln w="28575">
            <a:solidFill>
              <a:schemeClr val="accent5"/>
            </a:solidFill>
          </a:ln>
        </p:spPr>
        <p:style>
          <a:lnRef idx="1">
            <a:schemeClr val="accent1"/>
          </a:lnRef>
          <a:fillRef idx="2">
            <a:schemeClr val="accent1"/>
          </a:fillRef>
          <a:effectRef idx="1">
            <a:schemeClr val="accent1"/>
          </a:effectRef>
          <a:fontRef idx="minor">
            <a:schemeClr val="dk1"/>
          </a:fontRef>
        </p:style>
      </p:cxnSp>
      <p:cxnSp>
        <p:nvCxnSpPr>
          <p:cNvPr id="20" name="Straight Connector 19"/>
          <p:cNvCxnSpPr>
            <a:stCxn id="35" idx="2"/>
          </p:cNvCxnSpPr>
          <p:nvPr/>
        </p:nvCxnSpPr>
        <p:spPr bwMode="blackWhite">
          <a:xfrm flipH="1">
            <a:off x="1896913" y="4810205"/>
            <a:ext cx="2675087" cy="1035183"/>
          </a:xfrm>
          <a:prstGeom prst="line">
            <a:avLst/>
          </a:prstGeom>
          <a:ln w="28575">
            <a:solidFill>
              <a:schemeClr val="accent5"/>
            </a:solidFill>
          </a:ln>
        </p:spPr>
        <p:style>
          <a:lnRef idx="1">
            <a:schemeClr val="accent1"/>
          </a:lnRef>
          <a:fillRef idx="2">
            <a:schemeClr val="accent1"/>
          </a:fillRef>
          <a:effectRef idx="1">
            <a:schemeClr val="accent1"/>
          </a:effectRef>
          <a:fontRef idx="minor">
            <a:schemeClr val="dk1"/>
          </a:fontRef>
        </p:style>
      </p:cxnSp>
      <p:sp>
        <p:nvSpPr>
          <p:cNvPr id="3" name="Title 2"/>
          <p:cNvSpPr>
            <a:spLocks noGrp="1"/>
          </p:cNvSpPr>
          <p:nvPr>
            <p:ph type="title"/>
          </p:nvPr>
        </p:nvSpPr>
        <p:spPr/>
        <p:txBody>
          <a:bodyPr/>
          <a:lstStyle/>
          <a:p>
            <a:r>
              <a:rPr lang="en-US" dirty="0" smtClean="0"/>
              <a:t>Sites, lists, libraries, and folders</a:t>
            </a:r>
            <a:endParaRPr lang="en-US" dirty="0"/>
          </a:p>
        </p:txBody>
      </p:sp>
      <p:cxnSp>
        <p:nvCxnSpPr>
          <p:cNvPr id="34" name="Straight Connector 33"/>
          <p:cNvCxnSpPr>
            <a:stCxn id="28" idx="2"/>
            <a:endCxn id="32" idx="0"/>
          </p:cNvCxnSpPr>
          <p:nvPr/>
        </p:nvCxnSpPr>
        <p:spPr>
          <a:xfrm>
            <a:off x="4563639" y="5415931"/>
            <a:ext cx="0" cy="152400"/>
          </a:xfrm>
          <a:prstGeom prst="line">
            <a:avLst/>
          </a:prstGeom>
          <a:ln w="28575">
            <a:solidFill>
              <a:schemeClr val="accent5"/>
            </a:solidFill>
          </a:ln>
        </p:spPr>
        <p:style>
          <a:lnRef idx="1">
            <a:schemeClr val="accent4"/>
          </a:lnRef>
          <a:fillRef idx="2">
            <a:schemeClr val="accent4"/>
          </a:fillRef>
          <a:effectRef idx="1">
            <a:schemeClr val="accent4"/>
          </a:effectRef>
          <a:fontRef idx="minor">
            <a:schemeClr val="dk1"/>
          </a:fontRef>
        </p:style>
      </p:cxnSp>
      <p:cxnSp>
        <p:nvCxnSpPr>
          <p:cNvPr id="31" name="Straight Connector 30"/>
          <p:cNvCxnSpPr>
            <a:stCxn id="35" idx="2"/>
            <a:endCxn id="28" idx="0"/>
          </p:cNvCxnSpPr>
          <p:nvPr/>
        </p:nvCxnSpPr>
        <p:spPr>
          <a:xfrm flipH="1">
            <a:off x="4563639" y="4810205"/>
            <a:ext cx="8361" cy="300926"/>
          </a:xfrm>
          <a:prstGeom prst="line">
            <a:avLst/>
          </a:prstGeom>
          <a:ln w="28575">
            <a:solidFill>
              <a:schemeClr val="accent5"/>
            </a:solidFill>
          </a:ln>
        </p:spPr>
        <p:style>
          <a:lnRef idx="1">
            <a:schemeClr val="accent4"/>
          </a:lnRef>
          <a:fillRef idx="2">
            <a:schemeClr val="accent4"/>
          </a:fillRef>
          <a:effectRef idx="1">
            <a:schemeClr val="accent4"/>
          </a:effectRef>
          <a:fontRef idx="minor">
            <a:schemeClr val="dk1"/>
          </a:fontRef>
        </p:style>
      </p:cxnSp>
      <p:cxnSp>
        <p:nvCxnSpPr>
          <p:cNvPr id="38" name="Straight Connector 37"/>
          <p:cNvCxnSpPr>
            <a:stCxn id="32" idx="2"/>
            <a:endCxn id="36" idx="0"/>
          </p:cNvCxnSpPr>
          <p:nvPr/>
        </p:nvCxnSpPr>
        <p:spPr>
          <a:xfrm>
            <a:off x="4563639" y="5873131"/>
            <a:ext cx="0" cy="152400"/>
          </a:xfrm>
          <a:prstGeom prst="line">
            <a:avLst/>
          </a:prstGeom>
          <a:ln w="28575">
            <a:solidFill>
              <a:schemeClr val="accent5"/>
            </a:solidFill>
          </a:ln>
        </p:spPr>
        <p:style>
          <a:lnRef idx="1">
            <a:schemeClr val="accent4"/>
          </a:lnRef>
          <a:fillRef idx="2">
            <a:schemeClr val="accent4"/>
          </a:fillRef>
          <a:effectRef idx="1">
            <a:schemeClr val="accent4"/>
          </a:effectRef>
          <a:fontRef idx="minor">
            <a:schemeClr val="dk1"/>
          </a:fontRef>
        </p:style>
      </p:cxnSp>
      <p:sp>
        <p:nvSpPr>
          <p:cNvPr id="6" name="Rounded Rectangle 5"/>
          <p:cNvSpPr/>
          <p:nvPr/>
        </p:nvSpPr>
        <p:spPr bwMode="blackWhite">
          <a:xfrm>
            <a:off x="3122613" y="1686044"/>
            <a:ext cx="2898774" cy="673100"/>
          </a:xfrm>
          <a:prstGeom prst="roundRect">
            <a:avLst/>
          </a:prstGeom>
          <a:ln/>
        </p:spPr>
        <p:style>
          <a:lnRef idx="1">
            <a:schemeClr val="accent2"/>
          </a:lnRef>
          <a:fillRef idx="2">
            <a:schemeClr val="accent2"/>
          </a:fillRef>
          <a:effectRef idx="1">
            <a:schemeClr val="accent2"/>
          </a:effectRef>
          <a:fontRef idx="minor">
            <a:schemeClr val="dk1"/>
          </a:fontRef>
        </p:style>
        <p:txBody>
          <a:bodyPr anchor="ctr"/>
          <a:lstStyle/>
          <a:p>
            <a:pPr algn="ctr" defTabSz="914363">
              <a:defRPr/>
            </a:pPr>
            <a:r>
              <a:rPr lang="en-US" sz="1600" dirty="0">
                <a:solidFill>
                  <a:prstClr val="black"/>
                </a:solidFill>
              </a:rPr>
              <a:t>WEB APPLICATION</a:t>
            </a:r>
          </a:p>
        </p:txBody>
      </p:sp>
      <p:sp>
        <p:nvSpPr>
          <p:cNvPr id="23" name="Flowchart: Magnetic Disk 22"/>
          <p:cNvSpPr/>
          <p:nvPr/>
        </p:nvSpPr>
        <p:spPr bwMode="blackWhite">
          <a:xfrm>
            <a:off x="2724346" y="2549730"/>
            <a:ext cx="3695308" cy="762000"/>
          </a:xfrm>
          <a:prstGeom prst="flowChartMagneticDisk">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defTabSz="914363"/>
            <a:r>
              <a:rPr lang="en-US" sz="1600" dirty="0">
                <a:solidFill>
                  <a:srgbClr val="000000"/>
                </a:solidFill>
              </a:rPr>
              <a:t>CONTENT DATABASE</a:t>
            </a:r>
          </a:p>
        </p:txBody>
      </p:sp>
      <p:sp>
        <p:nvSpPr>
          <p:cNvPr id="35" name="Rounded Rectangle 34"/>
          <p:cNvSpPr/>
          <p:nvPr/>
        </p:nvSpPr>
        <p:spPr bwMode="blackWhite">
          <a:xfrm>
            <a:off x="3795936" y="4137105"/>
            <a:ext cx="1552128" cy="6731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363">
              <a:defRPr/>
            </a:pPr>
            <a:r>
              <a:rPr lang="en-US" sz="1600" dirty="0">
                <a:solidFill>
                  <a:prstClr val="black"/>
                </a:solidFill>
              </a:rPr>
              <a:t>Top-Level Site</a:t>
            </a:r>
          </a:p>
        </p:txBody>
      </p:sp>
      <p:sp>
        <p:nvSpPr>
          <p:cNvPr id="37" name="Rounded Rectangle 36"/>
          <p:cNvSpPr/>
          <p:nvPr/>
        </p:nvSpPr>
        <p:spPr bwMode="blackWhite">
          <a:xfrm>
            <a:off x="1223589" y="5845388"/>
            <a:ext cx="1346647" cy="6731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363">
              <a:defRPr/>
            </a:pPr>
            <a:r>
              <a:rPr lang="en-US" sz="1600" dirty="0" err="1">
                <a:solidFill>
                  <a:prstClr val="black"/>
                </a:solidFill>
              </a:rPr>
              <a:t>Subsite</a:t>
            </a:r>
            <a:endParaRPr lang="en-US" sz="1600" dirty="0">
              <a:solidFill>
                <a:prstClr val="black"/>
              </a:solidFill>
            </a:endParaRPr>
          </a:p>
        </p:txBody>
      </p:sp>
      <p:sp>
        <p:nvSpPr>
          <p:cNvPr id="39" name="Rounded Rectangle 38"/>
          <p:cNvSpPr/>
          <p:nvPr/>
        </p:nvSpPr>
        <p:spPr bwMode="blackWhite">
          <a:xfrm>
            <a:off x="6573764" y="5839444"/>
            <a:ext cx="1346648" cy="6731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algn="ctr" defTabSz="914363">
              <a:defRPr/>
            </a:pPr>
            <a:r>
              <a:rPr lang="en-US" sz="1600" dirty="0" err="1">
                <a:solidFill>
                  <a:prstClr val="black"/>
                </a:solidFill>
              </a:rPr>
              <a:t>Subsite</a:t>
            </a:r>
            <a:endParaRPr lang="en-US" sz="1600" dirty="0">
              <a:solidFill>
                <a:prstClr val="black"/>
              </a:solidFill>
            </a:endParaRPr>
          </a:p>
        </p:txBody>
      </p:sp>
      <p:sp>
        <p:nvSpPr>
          <p:cNvPr id="28" name="Rounded Rectangle 27"/>
          <p:cNvSpPr/>
          <p:nvPr/>
        </p:nvSpPr>
        <p:spPr bwMode="blackWhite">
          <a:xfrm>
            <a:off x="3644183" y="5111131"/>
            <a:ext cx="1838911"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prstClr val="black"/>
                </a:solidFill>
              </a:rPr>
              <a:t>List or Library</a:t>
            </a:r>
          </a:p>
        </p:txBody>
      </p:sp>
      <p:sp>
        <p:nvSpPr>
          <p:cNvPr id="32" name="Rounded Rectangle 31"/>
          <p:cNvSpPr/>
          <p:nvPr/>
        </p:nvSpPr>
        <p:spPr bwMode="blackWhite">
          <a:xfrm>
            <a:off x="3644183" y="5568331"/>
            <a:ext cx="1838911"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prstClr val="black"/>
                </a:solidFill>
              </a:rPr>
              <a:t>[Folder]</a:t>
            </a:r>
          </a:p>
        </p:txBody>
      </p:sp>
      <p:sp>
        <p:nvSpPr>
          <p:cNvPr id="36" name="Rounded Rectangle 35"/>
          <p:cNvSpPr/>
          <p:nvPr/>
        </p:nvSpPr>
        <p:spPr bwMode="blackWhite">
          <a:xfrm>
            <a:off x="3644183" y="6025531"/>
            <a:ext cx="1838911"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prstClr val="black"/>
                </a:solidFill>
              </a:rPr>
              <a:t>Item or Document</a:t>
            </a:r>
          </a:p>
        </p:txBody>
      </p:sp>
      <p:cxnSp>
        <p:nvCxnSpPr>
          <p:cNvPr id="29" name="Straight Connector 28"/>
          <p:cNvCxnSpPr>
            <a:stCxn id="23" idx="3"/>
            <a:endCxn id="8" idx="0"/>
          </p:cNvCxnSpPr>
          <p:nvPr/>
        </p:nvCxnSpPr>
        <p:spPr bwMode="blackWhite">
          <a:xfrm>
            <a:off x="4572000" y="3311730"/>
            <a:ext cx="1" cy="275581"/>
          </a:xfrm>
          <a:prstGeom prst="line">
            <a:avLst/>
          </a:prstGeom>
          <a:ln w="28575">
            <a:solidFill>
              <a:schemeClr val="tx2"/>
            </a:solidFill>
          </a:ln>
        </p:spPr>
        <p:style>
          <a:lnRef idx="1">
            <a:schemeClr val="accent1"/>
          </a:lnRef>
          <a:fillRef idx="2">
            <a:schemeClr val="accent1"/>
          </a:fillRef>
          <a:effectRef idx="1">
            <a:schemeClr val="accent1"/>
          </a:effectRef>
          <a:fontRef idx="minor">
            <a:schemeClr val="dk1"/>
          </a:fontRef>
        </p:style>
      </p:cxnSp>
      <p:sp>
        <p:nvSpPr>
          <p:cNvPr id="27" name="Rounded Rectangle 26"/>
          <p:cNvSpPr/>
          <p:nvPr/>
        </p:nvSpPr>
        <p:spPr bwMode="blackWhite">
          <a:xfrm>
            <a:off x="658936" y="1686044"/>
            <a:ext cx="1911300" cy="673100"/>
          </a:xfrm>
          <a:prstGeom prst="roundRect">
            <a:avLst/>
          </a:prstGeom>
          <a:ln/>
        </p:spPr>
        <p:style>
          <a:lnRef idx="1">
            <a:schemeClr val="accent2"/>
          </a:lnRef>
          <a:fillRef idx="2">
            <a:schemeClr val="accent2"/>
          </a:fillRef>
          <a:effectRef idx="1">
            <a:schemeClr val="accent2"/>
          </a:effectRef>
          <a:fontRef idx="minor">
            <a:schemeClr val="dk1"/>
          </a:fontRef>
        </p:style>
        <p:txBody>
          <a:bodyPr anchor="ctr"/>
          <a:lstStyle/>
          <a:p>
            <a:pPr algn="ctr" defTabSz="914363">
              <a:defRPr/>
            </a:pPr>
            <a:r>
              <a:rPr lang="en-US" sz="1600" dirty="0">
                <a:solidFill>
                  <a:prstClr val="black"/>
                </a:solidFill>
              </a:rPr>
              <a:t>Zone</a:t>
            </a:r>
          </a:p>
        </p:txBody>
      </p:sp>
      <p:cxnSp>
        <p:nvCxnSpPr>
          <p:cNvPr id="30" name="Straight Connector 29"/>
          <p:cNvCxnSpPr>
            <a:stCxn id="27" idx="3"/>
            <a:endCxn id="6" idx="1"/>
          </p:cNvCxnSpPr>
          <p:nvPr/>
        </p:nvCxnSpPr>
        <p:spPr bwMode="blackWhite">
          <a:xfrm>
            <a:off x="2570236" y="2022594"/>
            <a:ext cx="552377" cy="0"/>
          </a:xfrm>
          <a:prstGeom prst="line">
            <a:avLst/>
          </a:prstGeom>
          <a:ln w="28575">
            <a:solidFill>
              <a:schemeClr val="tx2"/>
            </a:solidFill>
          </a:ln>
        </p:spPr>
        <p:style>
          <a:lnRef idx="1">
            <a:schemeClr val="accent1"/>
          </a:lnRef>
          <a:fillRef idx="2">
            <a:schemeClr val="accent1"/>
          </a:fillRef>
          <a:effectRef idx="1">
            <a:schemeClr val="accent1"/>
          </a:effectRef>
          <a:fontRef idx="minor">
            <a:schemeClr val="dk1"/>
          </a:fontRef>
        </p:style>
      </p:cxnSp>
      <p:sp>
        <p:nvSpPr>
          <p:cNvPr id="40" name="Rounded Rectangle 39"/>
          <p:cNvSpPr/>
          <p:nvPr/>
        </p:nvSpPr>
        <p:spPr bwMode="blackWhite">
          <a:xfrm>
            <a:off x="6964762" y="1686044"/>
            <a:ext cx="1911300" cy="673100"/>
          </a:xfrm>
          <a:prstGeom prst="roundRect">
            <a:avLst/>
          </a:prstGeom>
          <a:ln/>
        </p:spPr>
        <p:style>
          <a:lnRef idx="1">
            <a:schemeClr val="accent1"/>
          </a:lnRef>
          <a:fillRef idx="2">
            <a:schemeClr val="accent1"/>
          </a:fillRef>
          <a:effectRef idx="1">
            <a:schemeClr val="accent1"/>
          </a:effectRef>
          <a:fontRef idx="minor">
            <a:schemeClr val="dk1"/>
          </a:fontRef>
        </p:style>
        <p:txBody>
          <a:bodyPr anchor="ctr"/>
          <a:lstStyle/>
          <a:p>
            <a:pPr algn="ctr" defTabSz="914363">
              <a:defRPr/>
            </a:pPr>
            <a:r>
              <a:rPr lang="en-US" sz="1600" dirty="0">
                <a:solidFill>
                  <a:prstClr val="black"/>
                </a:solidFill>
              </a:rPr>
              <a:t>Service Application</a:t>
            </a:r>
          </a:p>
        </p:txBody>
      </p:sp>
      <p:cxnSp>
        <p:nvCxnSpPr>
          <p:cNvPr id="41" name="Straight Connector 40"/>
          <p:cNvCxnSpPr>
            <a:stCxn id="40" idx="1"/>
            <a:endCxn id="6" idx="3"/>
          </p:cNvCxnSpPr>
          <p:nvPr/>
        </p:nvCxnSpPr>
        <p:spPr bwMode="blackWhite">
          <a:xfrm flipH="1">
            <a:off x="6021387" y="2022594"/>
            <a:ext cx="943375" cy="0"/>
          </a:xfrm>
          <a:prstGeom prst="line">
            <a:avLst/>
          </a:prstGeom>
          <a:ln>
            <a:solidFill>
              <a:schemeClr val="accent1"/>
            </a:solidFill>
            <a:prstDash val="sysDash"/>
          </a:ln>
        </p:spPr>
        <p:style>
          <a:lnRef idx="2">
            <a:schemeClr val="accent2"/>
          </a:lnRef>
          <a:fillRef idx="0">
            <a:schemeClr val="accent2"/>
          </a:fillRef>
          <a:effectRef idx="1">
            <a:schemeClr val="accent2"/>
          </a:effectRef>
          <a:fontRef idx="minor">
            <a:schemeClr val="tx1"/>
          </a:fontRef>
        </p:style>
      </p:cxnSp>
      <p:sp>
        <p:nvSpPr>
          <p:cNvPr id="45" name="Left Arrow 44"/>
          <p:cNvSpPr/>
          <p:nvPr/>
        </p:nvSpPr>
        <p:spPr bwMode="auto">
          <a:xfrm rot="20305986">
            <a:off x="2027639" y="4975232"/>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Features</a:t>
            </a:r>
            <a:endParaRPr lang="en-US" sz="1400" dirty="0">
              <a:solidFill>
                <a:srgbClr val="000000"/>
              </a:solidFill>
            </a:endParaRPr>
          </a:p>
        </p:txBody>
      </p:sp>
      <p:sp>
        <p:nvSpPr>
          <p:cNvPr id="47" name="Left Arrow 46"/>
          <p:cNvSpPr/>
          <p:nvPr/>
        </p:nvSpPr>
        <p:spPr bwMode="auto">
          <a:xfrm rot="20305986">
            <a:off x="6036414" y="4525418"/>
            <a:ext cx="1693408" cy="1033798"/>
          </a:xfrm>
          <a:prstGeom prst="lef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r>
              <a:rPr lang="en-US" sz="1400" dirty="0" smtClean="0">
                <a:solidFill>
                  <a:srgbClr val="000000"/>
                </a:solidFill>
              </a:rPr>
              <a:t>Security Permissions</a:t>
            </a:r>
            <a:endParaRPr lang="en-US" sz="1400" dirty="0">
              <a:solidFill>
                <a:srgbClr val="000000"/>
              </a:solidFill>
            </a:endParaRPr>
          </a:p>
        </p:txBody>
      </p:sp>
    </p:spTree>
    <p:extLst>
      <p:ext uri="{BB962C8B-B14F-4D97-AF65-F5344CB8AC3E}">
        <p14:creationId xmlns:p14="http://schemas.microsoft.com/office/powerpoint/2010/main" val="9251767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936829101"/>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31218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sp>
        <p:nvSpPr>
          <p:cNvPr id="3" name="Text Placeholder 2"/>
          <p:cNvSpPr>
            <a:spLocks noGrp="1"/>
          </p:cNvSpPr>
          <p:nvPr>
            <p:ph type="body" idx="1"/>
          </p:nvPr>
        </p:nvSpPr>
        <p:spPr/>
        <p:txBody>
          <a:bodyPr/>
          <a:lstStyle/>
          <a:p>
            <a:r>
              <a:rPr lang="en-US" dirty="0" smtClean="0"/>
              <a:t>More Details about</a:t>
            </a:r>
            <a:endParaRPr lang="en-US" dirty="0"/>
          </a:p>
        </p:txBody>
      </p:sp>
    </p:spTree>
    <p:extLst>
      <p:ext uri="{BB962C8B-B14F-4D97-AF65-F5344CB8AC3E}">
        <p14:creationId xmlns:p14="http://schemas.microsoft.com/office/powerpoint/2010/main" val="2544116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26602446"/>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309827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Requirements and Classification</a:t>
            </a:r>
            <a:endParaRPr lang="en-US" dirty="0"/>
          </a:p>
        </p:txBody>
      </p:sp>
      <p:sp>
        <p:nvSpPr>
          <p:cNvPr id="3" name="Content Placeholder 2"/>
          <p:cNvSpPr>
            <a:spLocks noGrp="1"/>
          </p:cNvSpPr>
          <p:nvPr>
            <p:ph sz="quarter" idx="11"/>
          </p:nvPr>
        </p:nvSpPr>
        <p:spPr/>
        <p:txBody>
          <a:bodyPr/>
          <a:lstStyle/>
          <a:p>
            <a:r>
              <a:rPr lang="en-US" smtClean="0"/>
              <a:t>Business</a:t>
            </a:r>
          </a:p>
          <a:p>
            <a:pPr lvl="1"/>
            <a:r>
              <a:rPr lang="en-US" smtClean="0"/>
              <a:t>Business purpose of the solution </a:t>
            </a:r>
          </a:p>
          <a:p>
            <a:r>
              <a:rPr lang="en-US" smtClean="0"/>
              <a:t>Technical</a:t>
            </a:r>
          </a:p>
          <a:p>
            <a:r>
              <a:rPr lang="en-US" smtClean="0"/>
              <a:t>Project</a:t>
            </a:r>
          </a:p>
          <a:p>
            <a:pPr lvl="1"/>
            <a:r>
              <a:rPr lang="en-US" smtClean="0"/>
              <a:t>Budget, deadlines, etc.</a:t>
            </a:r>
          </a:p>
          <a:p>
            <a:r>
              <a:rPr lang="en-US" smtClean="0"/>
              <a:t>Information architecture</a:t>
            </a:r>
          </a:p>
          <a:p>
            <a:pPr lvl="1"/>
            <a:r>
              <a:rPr lang="en-US" smtClean="0"/>
              <a:t>How content is described, organized and discovered</a:t>
            </a:r>
          </a:p>
          <a:p>
            <a:r>
              <a:rPr lang="en-US" smtClean="0"/>
              <a:t>Information management</a:t>
            </a:r>
          </a:p>
          <a:p>
            <a:pPr lvl="1"/>
            <a:r>
              <a:rPr lang="en-US" smtClean="0"/>
              <a:t>How content is created, secured, maintained, and disposed of</a:t>
            </a:r>
          </a:p>
          <a:p>
            <a:r>
              <a:rPr lang="en-US" smtClean="0"/>
              <a:t>Service management</a:t>
            </a:r>
          </a:p>
          <a:p>
            <a:pPr lvl="1"/>
            <a:r>
              <a:rPr lang="en-US" smtClean="0"/>
              <a:t>IT assurance: performance, availability, recovery</a:t>
            </a:r>
          </a:p>
          <a:p>
            <a:pPr lvl="1"/>
            <a:r>
              <a:rPr lang="en-US" smtClean="0"/>
              <a:t>SLAs and SLOs</a:t>
            </a:r>
          </a:p>
          <a:p>
            <a:endParaRPr lang="en-US" dirty="0"/>
          </a:p>
        </p:txBody>
      </p:sp>
    </p:spTree>
    <p:extLst>
      <p:ext uri="{BB962C8B-B14F-4D97-AF65-F5344CB8AC3E}">
        <p14:creationId xmlns:p14="http://schemas.microsoft.com/office/powerpoint/2010/main" val="31483942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Requirements to Architecture</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6200" y="1091406"/>
            <a:ext cx="6451600" cy="464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bwMode="auto">
          <a:xfrm>
            <a:off x="1346201" y="6145706"/>
            <a:ext cx="1926684" cy="537028"/>
          </a:xfrm>
          <a:prstGeom prst="rect">
            <a:avLst/>
          </a:prstGeom>
          <a:solidFill>
            <a:srgbClr val="FFFF00"/>
          </a:solidFill>
          <a:ln w="57150">
            <a:solidFill>
              <a:srgbClr val="000000"/>
            </a:solidFill>
            <a:prstDash val="solid"/>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rgbClr val="000000"/>
                </a:solidFill>
              </a:rPr>
              <a:t>Solicited</a:t>
            </a:r>
          </a:p>
        </p:txBody>
      </p:sp>
      <p:sp>
        <p:nvSpPr>
          <p:cNvPr id="9" name="Rectangle 8"/>
          <p:cNvSpPr/>
          <p:nvPr/>
        </p:nvSpPr>
        <p:spPr bwMode="auto">
          <a:xfrm>
            <a:off x="5868144" y="6145706"/>
            <a:ext cx="1929656" cy="537028"/>
          </a:xfrm>
          <a:prstGeom prst="rect">
            <a:avLst/>
          </a:prstGeom>
          <a:solidFill>
            <a:srgbClr val="92D050"/>
          </a:solidFill>
          <a:ln w="57150">
            <a:solidFill>
              <a:srgbClr val="000000"/>
            </a:solidFill>
            <a:prstDash val="solid"/>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rgbClr val="000000"/>
                </a:solidFill>
              </a:rPr>
              <a:t>Derived</a:t>
            </a:r>
          </a:p>
        </p:txBody>
      </p:sp>
    </p:spTree>
    <p:extLst>
      <p:ext uri="{BB962C8B-B14F-4D97-AF65-F5344CB8AC3E}">
        <p14:creationId xmlns:p14="http://schemas.microsoft.com/office/powerpoint/2010/main" val="3193403274"/>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268826686"/>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5074274"/>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 y="228600"/>
            <a:ext cx="8412480" cy="553998"/>
          </a:xfrm>
        </p:spPr>
        <p:txBody>
          <a:bodyPr/>
          <a:lstStyle/>
          <a:p>
            <a:r>
              <a:rPr lang="en-US" dirty="0" smtClean="0"/>
              <a:t>Requirements </a:t>
            </a:r>
            <a:r>
              <a:rPr lang="en-US" dirty="0" smtClean="0">
                <a:sym typeface="Wingdings" pitchFamily="2" charset="2"/>
              </a:rPr>
              <a:t> multiple web apps</a:t>
            </a:r>
            <a:endParaRPr lang="en-US" dirty="0"/>
          </a:p>
        </p:txBody>
      </p:sp>
      <p:sp>
        <p:nvSpPr>
          <p:cNvPr id="3" name="Content Placeholder 2"/>
          <p:cNvSpPr>
            <a:spLocks noGrp="1"/>
          </p:cNvSpPr>
          <p:nvPr>
            <p:ph sz="quarter" idx="11"/>
          </p:nvPr>
        </p:nvSpPr>
        <p:spPr>
          <a:xfrm>
            <a:off x="365760" y="1005840"/>
            <a:ext cx="8412480" cy="4259628"/>
          </a:xfrm>
        </p:spPr>
        <p:txBody>
          <a:bodyPr/>
          <a:lstStyle/>
          <a:p>
            <a:r>
              <a:rPr lang="en-US" dirty="0" smtClean="0"/>
              <a:t>Blocked file types</a:t>
            </a:r>
          </a:p>
          <a:p>
            <a:r>
              <a:rPr lang="en-US" dirty="0" smtClean="0"/>
              <a:t>DNS </a:t>
            </a:r>
            <a:r>
              <a:rPr lang="en-US" dirty="0"/>
              <a:t>namespace (URL)</a:t>
            </a:r>
          </a:p>
          <a:p>
            <a:r>
              <a:rPr lang="en-US" dirty="0"/>
              <a:t>Web site service isolation</a:t>
            </a:r>
          </a:p>
          <a:p>
            <a:pPr lvl="1"/>
            <a:r>
              <a:rPr lang="en-US" dirty="0"/>
              <a:t>Web server: server isolation</a:t>
            </a:r>
          </a:p>
          <a:p>
            <a:pPr lvl="1"/>
            <a:r>
              <a:rPr lang="en-US" dirty="0"/>
              <a:t>Application pool: process isolation</a:t>
            </a:r>
          </a:p>
          <a:p>
            <a:r>
              <a:rPr lang="en-US" dirty="0" smtClean="0"/>
              <a:t>Classic Mode or Claims Based Authentication</a:t>
            </a:r>
          </a:p>
          <a:p>
            <a:r>
              <a:rPr lang="en-US" dirty="0"/>
              <a:t>Self-service site creation, automatic deletion of unused sites</a:t>
            </a:r>
          </a:p>
          <a:p>
            <a:endParaRPr lang="en-US" dirty="0" smtClean="0"/>
          </a:p>
          <a:p>
            <a:endParaRPr lang="en-US" dirty="0" smtClean="0"/>
          </a:p>
          <a:p>
            <a:endParaRPr lang="en-US" dirty="0"/>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0009" y="4261899"/>
            <a:ext cx="6303982" cy="2357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bwMode="auto">
          <a:xfrm>
            <a:off x="1184856" y="4121238"/>
            <a:ext cx="4881093" cy="2640169"/>
          </a:xfrm>
          <a:prstGeom prst="rect">
            <a:avLst/>
          </a:prstGeom>
          <a:noFill/>
          <a:ln w="57150">
            <a:solidFill>
              <a:srgbClr val="FF0000"/>
            </a:solidFill>
            <a:prstDash val="solid"/>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381678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5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 y="228600"/>
            <a:ext cx="8412480" cy="553998"/>
          </a:xfrm>
        </p:spPr>
        <p:txBody>
          <a:bodyPr/>
          <a:lstStyle/>
          <a:p>
            <a:r>
              <a:rPr lang="en-US" dirty="0" smtClean="0"/>
              <a:t>More requirements </a:t>
            </a:r>
            <a:r>
              <a:rPr lang="en-US" dirty="0" smtClean="0">
                <a:sym typeface="Wingdings" pitchFamily="2" charset="2"/>
              </a:rPr>
              <a:t> multiple web apps</a:t>
            </a:r>
            <a:endParaRPr lang="en-US" dirty="0"/>
          </a:p>
        </p:txBody>
      </p:sp>
      <p:sp>
        <p:nvSpPr>
          <p:cNvPr id="3" name="Content Placeholder 2"/>
          <p:cNvSpPr>
            <a:spLocks noGrp="1"/>
          </p:cNvSpPr>
          <p:nvPr>
            <p:ph sz="quarter" idx="11"/>
          </p:nvPr>
        </p:nvSpPr>
        <p:spPr>
          <a:xfrm>
            <a:off x="365760" y="1005840"/>
            <a:ext cx="8412480" cy="5072158"/>
          </a:xfrm>
        </p:spPr>
        <p:txBody>
          <a:bodyPr/>
          <a:lstStyle/>
          <a:p>
            <a:r>
              <a:rPr lang="en-US" dirty="0" smtClean="0"/>
              <a:t>SharePoint </a:t>
            </a:r>
            <a:r>
              <a:rPr lang="en-US" dirty="0"/>
              <a:t>Designer controls</a:t>
            </a:r>
          </a:p>
          <a:p>
            <a:r>
              <a:rPr lang="en-US" dirty="0" smtClean="0"/>
              <a:t>Impact of upgrade</a:t>
            </a:r>
          </a:p>
          <a:p>
            <a:pPr lvl="1"/>
            <a:r>
              <a:rPr lang="en-US" dirty="0" smtClean="0"/>
              <a:t>Functional web applications (http://apps) not upgraded immediately</a:t>
            </a:r>
          </a:p>
          <a:p>
            <a:pPr lvl="2"/>
            <a:r>
              <a:rPr lang="en-US" dirty="0" smtClean="0"/>
              <a:t>Business applications in this SharePoint web app have specific functionality</a:t>
            </a:r>
          </a:p>
          <a:p>
            <a:pPr lvl="2"/>
            <a:r>
              <a:rPr lang="en-US" dirty="0" smtClean="0"/>
              <a:t>They meet business requirements without upgrade</a:t>
            </a:r>
          </a:p>
          <a:p>
            <a:pPr lvl="2"/>
            <a:r>
              <a:rPr lang="en-US" dirty="0" smtClean="0"/>
              <a:t>Features that are installed to support these applications take time to upgrade</a:t>
            </a:r>
          </a:p>
          <a:p>
            <a:pPr lvl="1"/>
            <a:r>
              <a:rPr lang="en-US" dirty="0" smtClean="0"/>
              <a:t>Collaborative web sites, intranet, and services upgraded immediately</a:t>
            </a:r>
          </a:p>
          <a:p>
            <a:pPr lvl="2"/>
            <a:r>
              <a:rPr lang="en-US" dirty="0" smtClean="0"/>
              <a:t>Take advantage of new features of SharePoint </a:t>
            </a:r>
            <a:r>
              <a:rPr lang="en-US" i="1" dirty="0" err="1" smtClean="0"/>
              <a:t>vNext</a:t>
            </a:r>
            <a:endParaRPr lang="en-US" dirty="0" smtClean="0"/>
          </a:p>
          <a:p>
            <a:r>
              <a:rPr lang="en-US" dirty="0" smtClean="0"/>
              <a:t>Service application connections and configuration</a:t>
            </a:r>
          </a:p>
          <a:p>
            <a:endParaRPr lang="en-US" dirty="0" smtClean="0"/>
          </a:p>
          <a:p>
            <a:endParaRPr lang="en-US" dirty="0" smtClean="0"/>
          </a:p>
          <a:p>
            <a:endParaRPr lang="en-US" dirty="0" smtClean="0"/>
          </a:p>
          <a:p>
            <a:endParaRPr lang="en-US" dirty="0"/>
          </a:p>
          <a:p>
            <a:endParaRPr lang="en-US" dirty="0"/>
          </a:p>
        </p:txBody>
      </p:sp>
      <p:sp>
        <p:nvSpPr>
          <p:cNvPr id="4" name="Line Callout 1 (No Border) 3"/>
          <p:cNvSpPr/>
          <p:nvPr/>
        </p:nvSpPr>
        <p:spPr bwMode="auto">
          <a:xfrm>
            <a:off x="5724128" y="1067113"/>
            <a:ext cx="2211186" cy="315884"/>
          </a:xfrm>
          <a:prstGeom prst="callout1">
            <a:avLst>
              <a:gd name="adj1" fmla="val 50329"/>
              <a:gd name="adj2" fmla="val 1441"/>
              <a:gd name="adj3" fmla="val 44079"/>
              <a:gd name="adj4" fmla="val -50363"/>
            </a:avLst>
          </a:prstGeom>
          <a:noFill/>
          <a:ln w="57150">
            <a:solidFill>
              <a:srgbClr val="FF0000"/>
            </a:solidFill>
            <a:prstDash val="solid"/>
            <a:headEnd type="none" w="med" len="med"/>
            <a:tailEnd type="arrow" w="med" len="med"/>
          </a:ln>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rgbClr val="FFFFFF"/>
                </a:solidFill>
                <a:effectLst>
                  <a:outerShdw blurRad="38100" dist="38100" dir="2700000" algn="tl">
                    <a:srgbClr val="000000">
                      <a:alpha val="43137"/>
                    </a:srgbClr>
                  </a:outerShdw>
                </a:effectLst>
              </a:rPr>
              <a:t>Multiple scopes</a:t>
            </a:r>
          </a:p>
        </p:txBody>
      </p:sp>
    </p:spTree>
    <p:extLst>
      <p:ext uri="{BB962C8B-B14F-4D97-AF65-F5344CB8AC3E}">
        <p14:creationId xmlns:p14="http://schemas.microsoft.com/office/powerpoint/2010/main" val="3261187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a:t>
            </a:r>
            <a:r>
              <a:rPr lang="en-US" dirty="0" smtClean="0">
                <a:sym typeface="Wingdings" pitchFamily="2" charset="2"/>
              </a:rPr>
              <a:t> multiple zones</a:t>
            </a:r>
            <a:endParaRPr lang="en-US" dirty="0"/>
          </a:p>
        </p:txBody>
      </p:sp>
      <p:sp>
        <p:nvSpPr>
          <p:cNvPr id="3" name="Content Placeholder 2"/>
          <p:cNvSpPr>
            <a:spLocks noGrp="1"/>
          </p:cNvSpPr>
          <p:nvPr>
            <p:ph sz="quarter" idx="11"/>
          </p:nvPr>
        </p:nvSpPr>
        <p:spPr>
          <a:xfrm>
            <a:off x="365760" y="1005840"/>
            <a:ext cx="8412480" cy="1957459"/>
          </a:xfrm>
        </p:spPr>
        <p:txBody>
          <a:bodyPr/>
          <a:lstStyle/>
          <a:p>
            <a:r>
              <a:rPr lang="en-US" dirty="0" smtClean="0"/>
              <a:t>Anonymous access</a:t>
            </a:r>
          </a:p>
          <a:p>
            <a:r>
              <a:rPr lang="en-US" dirty="0" smtClean="0"/>
              <a:t>Anonymous policy</a:t>
            </a:r>
          </a:p>
          <a:p>
            <a:r>
              <a:rPr lang="en-US" dirty="0" smtClean="0"/>
              <a:t>SSL</a:t>
            </a:r>
          </a:p>
          <a:p>
            <a:r>
              <a:rPr lang="en-US" dirty="0" smtClean="0"/>
              <a:t>Authentication providers</a:t>
            </a:r>
          </a:p>
          <a:p>
            <a:r>
              <a:rPr lang="en-US" dirty="0" smtClean="0"/>
              <a:t>User policy</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128" y="3956858"/>
            <a:ext cx="7129744" cy="2666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bwMode="auto">
          <a:xfrm>
            <a:off x="6065948" y="3786389"/>
            <a:ext cx="2524259" cy="1674253"/>
          </a:xfrm>
          <a:prstGeom prst="rect">
            <a:avLst/>
          </a:prstGeom>
          <a:noFill/>
          <a:ln w="57150">
            <a:solidFill>
              <a:srgbClr val="FF0000"/>
            </a:solidFill>
            <a:prstDash val="solid"/>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720221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Defining Governance</a:t>
            </a:r>
            <a:endParaRPr lang="en-US" dirty="0"/>
          </a:p>
        </p:txBody>
      </p:sp>
      <p:sp>
        <p:nvSpPr>
          <p:cNvPr id="2" name="Text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45013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Guidance: Web apps and zones</a:t>
            </a:r>
            <a:endParaRPr lang="en-US" dirty="0"/>
          </a:p>
        </p:txBody>
      </p:sp>
      <p:sp>
        <p:nvSpPr>
          <p:cNvPr id="3" name="Content Placeholder 2"/>
          <p:cNvSpPr>
            <a:spLocks noGrp="1"/>
          </p:cNvSpPr>
          <p:nvPr>
            <p:ph sz="quarter" idx="11"/>
          </p:nvPr>
        </p:nvSpPr>
        <p:spPr>
          <a:xfrm>
            <a:off x="365760" y="1005840"/>
            <a:ext cx="8412480" cy="5952399"/>
          </a:xfrm>
        </p:spPr>
        <p:txBody>
          <a:bodyPr/>
          <a:lstStyle/>
          <a:p>
            <a:r>
              <a:rPr lang="en-US" dirty="0" smtClean="0"/>
              <a:t>INTRANET: published intranet content</a:t>
            </a:r>
          </a:p>
          <a:p>
            <a:pPr lvl="1"/>
            <a:r>
              <a:rPr lang="en-US" dirty="0" smtClean="0"/>
              <a:t>http://intranet</a:t>
            </a:r>
          </a:p>
          <a:p>
            <a:r>
              <a:rPr lang="en-US" dirty="0" smtClean="0"/>
              <a:t>COLLABORATION: business unit, department, team, project</a:t>
            </a:r>
          </a:p>
          <a:p>
            <a:pPr lvl="1"/>
            <a:r>
              <a:rPr lang="en-US" dirty="0" smtClean="0"/>
              <a:t>http://teams</a:t>
            </a:r>
          </a:p>
          <a:p>
            <a:r>
              <a:rPr lang="en-US" dirty="0" smtClean="0"/>
              <a:t>EXTRANET: collaboration with customers, vendors &amp; partners</a:t>
            </a:r>
          </a:p>
          <a:p>
            <a:pPr lvl="1"/>
            <a:r>
              <a:rPr lang="en-US" dirty="0" smtClean="0"/>
              <a:t>http://extranet</a:t>
            </a:r>
          </a:p>
          <a:p>
            <a:pPr lvl="1"/>
            <a:r>
              <a:rPr lang="en-US" dirty="0" smtClean="0"/>
              <a:t>Zone: https://clients</a:t>
            </a:r>
          </a:p>
          <a:p>
            <a:r>
              <a:rPr lang="en-US" dirty="0" smtClean="0"/>
              <a:t>SOCIAL: enterprise social networking and personal content</a:t>
            </a:r>
          </a:p>
          <a:p>
            <a:pPr lvl="1"/>
            <a:r>
              <a:rPr lang="en-US" dirty="0" smtClean="0"/>
              <a:t>http://people</a:t>
            </a:r>
          </a:p>
          <a:p>
            <a:r>
              <a:rPr lang="en-US" dirty="0" smtClean="0"/>
              <a:t>PUBLIC WEB SITE</a:t>
            </a:r>
          </a:p>
          <a:p>
            <a:pPr lvl="1"/>
            <a:r>
              <a:rPr lang="en-US" dirty="0" smtClean="0"/>
              <a:t>http://www</a:t>
            </a:r>
          </a:p>
          <a:p>
            <a:r>
              <a:rPr lang="en-US" dirty="0" smtClean="0"/>
              <a:t>APPS: functional business applications (expense report)</a:t>
            </a:r>
          </a:p>
          <a:p>
            <a:pPr lvl="1"/>
            <a:r>
              <a:rPr lang="en-US" dirty="0" smtClean="0"/>
              <a:t>http://apps</a:t>
            </a:r>
          </a:p>
          <a:p>
            <a:r>
              <a:rPr lang="en-US" dirty="0" smtClean="0"/>
              <a:t>SIGNIFICANT LINE OF BUSINESS APPLICATION</a:t>
            </a:r>
          </a:p>
          <a:p>
            <a:pPr lvl="1"/>
            <a:r>
              <a:rPr lang="en-US" dirty="0" smtClean="0"/>
              <a:t>http://&lt;LOB&gt; e.g. http://CRM</a:t>
            </a:r>
          </a:p>
          <a:p>
            <a:endParaRPr lang="en-US" dirty="0"/>
          </a:p>
        </p:txBody>
      </p:sp>
    </p:spTree>
    <p:extLst>
      <p:ext uri="{BB962C8B-B14F-4D97-AF65-F5344CB8AC3E}">
        <p14:creationId xmlns:p14="http://schemas.microsoft.com/office/powerpoint/2010/main" val="1352916312"/>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Requirements </a:t>
            </a:r>
            <a:r>
              <a:rPr lang="en-US" dirty="0" smtClean="0">
                <a:sym typeface="Wingdings" pitchFamily="2" charset="2"/>
              </a:rPr>
              <a:t> </a:t>
            </a:r>
            <a:r>
              <a:rPr lang="en-US" dirty="0" smtClean="0"/>
              <a:t>Multi-farm architectures</a:t>
            </a:r>
            <a:endParaRPr lang="en-US" dirty="0"/>
          </a:p>
        </p:txBody>
      </p:sp>
      <p:sp>
        <p:nvSpPr>
          <p:cNvPr id="5" name="Text Placeholder 4"/>
          <p:cNvSpPr>
            <a:spLocks noGrp="1"/>
          </p:cNvSpPr>
          <p:nvPr>
            <p:ph sz="quarter" idx="11"/>
          </p:nvPr>
        </p:nvSpPr>
        <p:spPr/>
        <p:txBody>
          <a:bodyPr/>
          <a:lstStyle/>
          <a:p>
            <a:r>
              <a:rPr lang="en-US" dirty="0" smtClean="0"/>
              <a:t>Code isolation</a:t>
            </a:r>
          </a:p>
          <a:p>
            <a:pPr lvl="1"/>
            <a:r>
              <a:rPr lang="en-US" dirty="0" err="1" smtClean="0"/>
              <a:t>Dev</a:t>
            </a:r>
            <a:r>
              <a:rPr lang="en-US" dirty="0" smtClean="0"/>
              <a:t> / Test / Staging / Production</a:t>
            </a:r>
          </a:p>
          <a:p>
            <a:pPr>
              <a:tabLst>
                <a:tab pos="1944688" algn="l"/>
              </a:tabLst>
            </a:pPr>
            <a:r>
              <a:rPr lang="en-US" dirty="0" smtClean="0"/>
              <a:t>Access</a:t>
            </a:r>
          </a:p>
          <a:p>
            <a:pPr lvl="1"/>
            <a:r>
              <a:rPr lang="en-US" dirty="0" smtClean="0"/>
              <a:t>Public-facing web site</a:t>
            </a:r>
          </a:p>
          <a:p>
            <a:pPr lvl="1"/>
            <a:r>
              <a:rPr lang="en-US" dirty="0" smtClean="0"/>
              <a:t>Extranet in Cloud: Partners &amp; Customers</a:t>
            </a:r>
          </a:p>
          <a:p>
            <a:r>
              <a:rPr lang="en-US" dirty="0" err="1" smtClean="0"/>
              <a:t>Geoperformance</a:t>
            </a:r>
            <a:endParaRPr lang="en-US" dirty="0" smtClean="0"/>
          </a:p>
          <a:p>
            <a:pPr lvl="1"/>
            <a:r>
              <a:rPr lang="en-US" dirty="0" smtClean="0"/>
              <a:t>Collaboration farm(s) with team sites</a:t>
            </a:r>
          </a:p>
          <a:p>
            <a:r>
              <a:rPr lang="en-US" dirty="0" smtClean="0"/>
              <a:t>Feature and process isolation</a:t>
            </a:r>
          </a:p>
          <a:p>
            <a:pPr lvl="1"/>
            <a:r>
              <a:rPr lang="en-US" dirty="0" smtClean="0"/>
              <a:t>Enterprise SharePoint farm with intranet and enterprise services</a:t>
            </a:r>
          </a:p>
          <a:p>
            <a:pPr lvl="2"/>
            <a:r>
              <a:rPr lang="en-US" dirty="0" smtClean="0"/>
              <a:t>Enterprise services: search, metadata, social (User Profiles, My Sites)</a:t>
            </a:r>
          </a:p>
          <a:p>
            <a:pPr lvl="1"/>
            <a:r>
              <a:rPr lang="en-US" dirty="0" smtClean="0"/>
              <a:t>Premium farm(s) for custom applications</a:t>
            </a:r>
          </a:p>
          <a:p>
            <a:pPr lvl="0"/>
            <a:r>
              <a:rPr lang="en-US" dirty="0" smtClean="0">
                <a:solidFill>
                  <a:srgbClr val="FFFFFF"/>
                </a:solidFill>
              </a:rPr>
              <a:t>Consider the implications</a:t>
            </a:r>
          </a:p>
          <a:p>
            <a:pPr lvl="1"/>
            <a:r>
              <a:rPr lang="en-US" dirty="0" smtClean="0">
                <a:solidFill>
                  <a:srgbClr val="FFFFFF"/>
                </a:solidFill>
              </a:rPr>
              <a:t>SLAs</a:t>
            </a:r>
          </a:p>
          <a:p>
            <a:pPr lvl="1"/>
            <a:r>
              <a:rPr lang="en-US" dirty="0" smtClean="0">
                <a:solidFill>
                  <a:srgbClr val="FFFFFF"/>
                </a:solidFill>
              </a:rPr>
              <a:t>Chargebacks</a:t>
            </a:r>
          </a:p>
          <a:p>
            <a:pPr lvl="1"/>
            <a:r>
              <a:rPr lang="en-US" dirty="0" smtClean="0">
                <a:solidFill>
                  <a:srgbClr val="FFFFFF"/>
                </a:solidFill>
              </a:rPr>
              <a:t>Upgrade to </a:t>
            </a:r>
            <a:r>
              <a:rPr lang="en-US" i="1" dirty="0" err="1" smtClean="0">
                <a:solidFill>
                  <a:srgbClr val="FFFFFF"/>
                </a:solidFill>
              </a:rPr>
              <a:t>vNext</a:t>
            </a:r>
            <a:endParaRPr lang="en-US" dirty="0" smtClean="0"/>
          </a:p>
        </p:txBody>
      </p:sp>
      <p:grpSp>
        <p:nvGrpSpPr>
          <p:cNvPr id="3" name="Group 2"/>
          <p:cNvGrpSpPr/>
          <p:nvPr/>
        </p:nvGrpSpPr>
        <p:grpSpPr>
          <a:xfrm>
            <a:off x="6212114" y="1117600"/>
            <a:ext cx="2873829" cy="2589916"/>
            <a:chOff x="6212114" y="1117600"/>
            <a:chExt cx="2873829" cy="2589916"/>
          </a:xfrm>
        </p:grpSpPr>
        <p:pic>
          <p:nvPicPr>
            <p:cNvPr id="6" name="Picture 5" descr="E:\Pictures\Dan\Dan Holme Headshot Sydney.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178197" y="2104571"/>
              <a:ext cx="1602945" cy="1602945"/>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ular Callout 1"/>
            <p:cNvSpPr/>
            <p:nvPr/>
          </p:nvSpPr>
          <p:spPr bwMode="auto">
            <a:xfrm>
              <a:off x="6212114" y="1117600"/>
              <a:ext cx="2873829" cy="1233714"/>
            </a:xfrm>
            <a:prstGeom prst="wedgeRoundRectCallout">
              <a:avLst>
                <a:gd name="adj1" fmla="val -2677"/>
                <a:gd name="adj2" fmla="val 81323"/>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defTabSz="914363">
                <a:tabLst>
                  <a:tab pos="1944688" algn="l"/>
                </a:tabLst>
              </a:pPr>
              <a:r>
                <a:rPr lang="en-US" dirty="0" smtClean="0">
                  <a:solidFill>
                    <a:srgbClr val="000000"/>
                  </a:solidFill>
                </a:rPr>
                <a:t>We </a:t>
              </a:r>
              <a:r>
                <a:rPr lang="en-US" dirty="0">
                  <a:solidFill>
                    <a:srgbClr val="000000"/>
                  </a:solidFill>
                </a:rPr>
                <a:t>don’t have a test </a:t>
              </a:r>
              <a:r>
                <a:rPr lang="en-US" dirty="0" smtClean="0">
                  <a:solidFill>
                    <a:srgbClr val="000000"/>
                  </a:solidFill>
                </a:rPr>
                <a:t>farm? No… </a:t>
              </a:r>
              <a:endParaRPr lang="en-US" dirty="0">
                <a:solidFill>
                  <a:srgbClr val="000000"/>
                </a:solidFill>
              </a:endParaRPr>
            </a:p>
            <a:p>
              <a:pPr indent="-115869" defTabSz="914363">
                <a:tabLst>
                  <a:tab pos="1944688" algn="l"/>
                </a:tabLst>
              </a:pPr>
              <a:r>
                <a:rPr lang="en-US" dirty="0" smtClean="0">
                  <a:solidFill>
                    <a:srgbClr val="000000"/>
                  </a:solidFill>
                </a:rPr>
                <a:t>You </a:t>
              </a:r>
              <a:r>
                <a:rPr lang="en-US" dirty="0">
                  <a:solidFill>
                    <a:srgbClr val="000000"/>
                  </a:solidFill>
                </a:rPr>
                <a:t>don’t have a production </a:t>
              </a:r>
              <a:r>
                <a:rPr lang="en-US" dirty="0" smtClean="0">
                  <a:solidFill>
                    <a:srgbClr val="000000"/>
                  </a:solidFill>
                </a:rPr>
                <a:t>farm</a:t>
              </a:r>
              <a:r>
                <a:rPr lang="en-US" dirty="0">
                  <a:solidFill>
                    <a:srgbClr val="000000"/>
                  </a:solidFill>
                </a:rPr>
                <a:t>!</a:t>
              </a:r>
              <a:endParaRPr lang="en-US" i="1" dirty="0">
                <a:solidFill>
                  <a:srgbClr val="000000"/>
                </a:solidFill>
              </a:endParaRPr>
            </a:p>
          </p:txBody>
        </p:sp>
      </p:grpSp>
    </p:spTree>
    <p:extLst>
      <p:ext uri="{BB962C8B-B14F-4D97-AF65-F5344CB8AC3E}">
        <p14:creationId xmlns:p14="http://schemas.microsoft.com/office/powerpoint/2010/main" val="30344886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dirty="0" smtClean="0"/>
              <a:t>Requirements </a:t>
            </a:r>
            <a:r>
              <a:rPr lang="en-US" dirty="0" smtClean="0">
                <a:sym typeface="Wingdings" pitchFamily="2" charset="2"/>
              </a:rPr>
              <a:t> multiple site collections</a:t>
            </a:r>
            <a:endParaRPr lang="en-US" dirty="0" smtClean="0"/>
          </a:p>
        </p:txBody>
      </p:sp>
      <p:sp>
        <p:nvSpPr>
          <p:cNvPr id="33795" name="Content Placeholder 2"/>
          <p:cNvSpPr>
            <a:spLocks noGrp="1"/>
          </p:cNvSpPr>
          <p:nvPr>
            <p:ph sz="quarter" idx="11"/>
          </p:nvPr>
        </p:nvSpPr>
        <p:spPr>
          <a:xfrm>
            <a:off x="365760" y="1005842"/>
            <a:ext cx="8412480" cy="5681555"/>
          </a:xfrm>
        </p:spPr>
        <p:txBody>
          <a:bodyPr/>
          <a:lstStyle/>
          <a:p>
            <a:r>
              <a:rPr lang="en-US" dirty="0" smtClean="0"/>
              <a:t>Ownership</a:t>
            </a:r>
          </a:p>
          <a:p>
            <a:pPr lvl="1"/>
            <a:r>
              <a:rPr lang="en-US" dirty="0" smtClean="0"/>
              <a:t>Primary &amp; secondary site collection administrators (Central Admin)</a:t>
            </a:r>
          </a:p>
          <a:p>
            <a:pPr lvl="1"/>
            <a:r>
              <a:rPr lang="en-US" dirty="0" smtClean="0"/>
              <a:t>The owner and secondary owner attributes of a site collection</a:t>
            </a:r>
          </a:p>
          <a:p>
            <a:pPr lvl="1"/>
            <a:r>
              <a:rPr lang="en-US" dirty="0" smtClean="0"/>
              <a:t>Full control of site collection + receive site collection email notifications</a:t>
            </a:r>
          </a:p>
          <a:p>
            <a:r>
              <a:rPr lang="en-US" dirty="0" smtClean="0"/>
              <a:t>Administration</a:t>
            </a:r>
          </a:p>
          <a:p>
            <a:pPr lvl="1"/>
            <a:r>
              <a:rPr lang="en-US" dirty="0" smtClean="0"/>
              <a:t>Site collection administrators as defined in the site collection</a:t>
            </a:r>
          </a:p>
          <a:p>
            <a:pPr lvl="1"/>
            <a:r>
              <a:rPr lang="en-US" dirty="0"/>
              <a:t>Full control of site </a:t>
            </a:r>
            <a:r>
              <a:rPr lang="en-US" dirty="0" smtClean="0"/>
              <a:t>collection</a:t>
            </a:r>
            <a:endParaRPr lang="en-US" dirty="0"/>
          </a:p>
          <a:p>
            <a:r>
              <a:rPr lang="en-US" dirty="0" smtClean="0"/>
              <a:t>Quotas</a:t>
            </a:r>
          </a:p>
          <a:p>
            <a:r>
              <a:rPr lang="en-US" dirty="0" smtClean="0"/>
              <a:t>Locks</a:t>
            </a:r>
          </a:p>
          <a:p>
            <a:r>
              <a:rPr lang="en-US" dirty="0" smtClean="0"/>
              <a:t>SharePoint Designer restrictions</a:t>
            </a:r>
          </a:p>
          <a:p>
            <a:r>
              <a:rPr lang="en-US" dirty="0" smtClean="0"/>
              <a:t>Features</a:t>
            </a:r>
          </a:p>
          <a:p>
            <a:r>
              <a:rPr lang="en-US" dirty="0" smtClean="0"/>
              <a:t>Sandbox Solutions</a:t>
            </a:r>
          </a:p>
          <a:p>
            <a:r>
              <a:rPr lang="en-US" dirty="0" smtClean="0"/>
              <a:t>Search settings</a:t>
            </a:r>
          </a:p>
          <a:p>
            <a:r>
              <a:rPr lang="en-US" dirty="0" smtClean="0"/>
              <a:t>Audit settings</a:t>
            </a:r>
          </a:p>
          <a:p>
            <a:r>
              <a:rPr lang="en-US" dirty="0" smtClean="0"/>
              <a:t>User &amp; group management</a:t>
            </a:r>
          </a:p>
        </p:txBody>
      </p:sp>
      <p:sp>
        <p:nvSpPr>
          <p:cNvPr id="4" name="Line Callout 1 (No Border) 3"/>
          <p:cNvSpPr/>
          <p:nvPr/>
        </p:nvSpPr>
        <p:spPr bwMode="auto">
          <a:xfrm>
            <a:off x="6001788" y="4342805"/>
            <a:ext cx="2211186" cy="315884"/>
          </a:xfrm>
          <a:prstGeom prst="callout1">
            <a:avLst>
              <a:gd name="adj1" fmla="val 50329"/>
              <a:gd name="adj2" fmla="val 1441"/>
              <a:gd name="adj3" fmla="val 44079"/>
              <a:gd name="adj4" fmla="val -50363"/>
            </a:avLst>
          </a:prstGeom>
          <a:noFill/>
          <a:ln w="57150">
            <a:solidFill>
              <a:srgbClr val="FF0000"/>
            </a:solidFill>
            <a:prstDash val="solid"/>
            <a:headEnd type="none" w="med" len="med"/>
            <a:tailEnd type="arrow" w="med" len="med"/>
          </a:ln>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rgbClr val="FFFFFF"/>
                </a:solidFill>
                <a:effectLst>
                  <a:outerShdw blurRad="38100" dist="38100" dir="2700000" algn="tl">
                    <a:srgbClr val="000000">
                      <a:alpha val="43137"/>
                    </a:srgbClr>
                  </a:outerShdw>
                </a:effectLst>
              </a:rPr>
              <a:t>Multiple scopes</a:t>
            </a:r>
          </a:p>
        </p:txBody>
      </p:sp>
    </p:spTree>
    <p:extLst>
      <p:ext uri="{BB962C8B-B14F-4D97-AF65-F5344CB8AC3E}">
        <p14:creationId xmlns:p14="http://schemas.microsoft.com/office/powerpoint/2010/main" val="25606739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7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79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5">
                                            <p:txEl>
                                              <p:pRg st="3" end="3"/>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33795">
                                            <p:txEl>
                                              <p:pRg st="4" end="4"/>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3795">
                                            <p:txEl>
                                              <p:pRg st="5" end="5"/>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3795">
                                            <p:txEl>
                                              <p:pRg st="7" end="7"/>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3795">
                                            <p:txEl>
                                              <p:pRg st="8" end="8"/>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3795">
                                            <p:txEl>
                                              <p:pRg st="9" end="9"/>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3795">
                                            <p:txEl>
                                              <p:pRg st="10" end="10"/>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3795">
                                            <p:txEl>
                                              <p:pRg st="11" end="11"/>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33795">
                                            <p:txEl>
                                              <p:pRg st="12" end="12"/>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3795">
                                            <p:txEl>
                                              <p:pRg st="13" end="13"/>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3379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P spid="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ounded Rectangle 33"/>
          <p:cNvSpPr/>
          <p:nvPr/>
        </p:nvSpPr>
        <p:spPr>
          <a:xfrm>
            <a:off x="228600"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a:solidFill>
                  <a:srgbClr val="000000"/>
                </a:solidFill>
              </a:rPr>
              <a:t>FARM</a:t>
            </a:r>
          </a:p>
        </p:txBody>
      </p:sp>
      <p:cxnSp>
        <p:nvCxnSpPr>
          <p:cNvPr id="46" name="Straight Connector 45"/>
          <p:cNvCxnSpPr>
            <a:stCxn id="24" idx="2"/>
            <a:endCxn id="37" idx="0"/>
          </p:cNvCxnSpPr>
          <p:nvPr/>
        </p:nvCxnSpPr>
        <p:spPr>
          <a:xfrm>
            <a:off x="2583070" y="2362200"/>
            <a:ext cx="1462654" cy="452406"/>
          </a:xfrm>
          <a:prstGeom prst="line">
            <a:avLst/>
          </a:prstGeom>
          <a:ln/>
        </p:spPr>
        <p:style>
          <a:lnRef idx="1">
            <a:schemeClr val="accent4"/>
          </a:lnRef>
          <a:fillRef idx="2">
            <a:schemeClr val="accent4"/>
          </a:fillRef>
          <a:effectRef idx="1">
            <a:schemeClr val="accent4"/>
          </a:effectRef>
          <a:fontRef idx="minor">
            <a:schemeClr val="dk1"/>
          </a:fontRef>
        </p:style>
      </p:cxnSp>
      <p:sp>
        <p:nvSpPr>
          <p:cNvPr id="30722" name="Title 1"/>
          <p:cNvSpPr>
            <a:spLocks noGrp="1"/>
          </p:cNvSpPr>
          <p:nvPr>
            <p:ph type="title"/>
          </p:nvPr>
        </p:nvSpPr>
        <p:spPr>
          <a:xfrm>
            <a:off x="365760" y="228600"/>
            <a:ext cx="8412480" cy="553998"/>
          </a:xfrm>
        </p:spPr>
        <p:txBody>
          <a:bodyPr/>
          <a:lstStyle/>
          <a:p>
            <a:r>
              <a:rPr lang="fr-FR" dirty="0"/>
              <a:t>Content </a:t>
            </a:r>
            <a:r>
              <a:rPr lang="fr-FR" dirty="0" err="1" smtClean="0"/>
              <a:t>lifecycle</a:t>
            </a:r>
            <a:r>
              <a:rPr lang="fr-FR" dirty="0" smtClean="0"/>
              <a:t> </a:t>
            </a:r>
            <a:r>
              <a:rPr lang="fr-FR" dirty="0" err="1" smtClean="0"/>
              <a:t>example</a:t>
            </a:r>
            <a:endParaRPr lang="en-US" sz="4000" dirty="0" smtClean="0"/>
          </a:p>
        </p:txBody>
      </p:sp>
      <p:sp>
        <p:nvSpPr>
          <p:cNvPr id="35" name="Rounded Rectangle 34"/>
          <p:cNvSpPr/>
          <p:nvPr/>
        </p:nvSpPr>
        <p:spPr>
          <a:xfrm>
            <a:off x="5391817"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cxnSp>
        <p:nvCxnSpPr>
          <p:cNvPr id="41" name="Straight Connector 40"/>
          <p:cNvCxnSpPr>
            <a:stCxn id="35" idx="2"/>
            <a:endCxn id="31" idx="0"/>
          </p:cNvCxnSpPr>
          <p:nvPr/>
        </p:nvCxnSpPr>
        <p:spPr>
          <a:xfrm flipH="1">
            <a:off x="5629508" y="2362200"/>
            <a:ext cx="910389" cy="452405"/>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2" name="Straight Connector 41"/>
          <p:cNvCxnSpPr>
            <a:stCxn id="35" idx="2"/>
            <a:endCxn id="32" idx="0"/>
          </p:cNvCxnSpPr>
          <p:nvPr/>
        </p:nvCxnSpPr>
        <p:spPr>
          <a:xfrm>
            <a:off x="6539897" y="2362200"/>
            <a:ext cx="921102" cy="452405"/>
          </a:xfrm>
          <a:prstGeom prst="line">
            <a:avLst/>
          </a:prstGeom>
          <a:ln/>
        </p:spPr>
        <p:style>
          <a:lnRef idx="1">
            <a:schemeClr val="accent4"/>
          </a:lnRef>
          <a:fillRef idx="2">
            <a:schemeClr val="accent4"/>
          </a:fillRef>
          <a:effectRef idx="1">
            <a:schemeClr val="accent4"/>
          </a:effectRef>
          <a:fontRef idx="minor">
            <a:schemeClr val="dk1"/>
          </a:fontRef>
        </p:style>
      </p:cxnSp>
      <p:sp>
        <p:nvSpPr>
          <p:cNvPr id="31" name="Rounded Rectangle 30"/>
          <p:cNvSpPr/>
          <p:nvPr/>
        </p:nvSpPr>
        <p:spPr bwMode="auto">
          <a:xfrm>
            <a:off x="5043148" y="2814605"/>
            <a:ext cx="1172720" cy="27833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a:solidFill>
                  <a:srgbClr val="000000"/>
                </a:solidFill>
              </a:rPr>
              <a:t>HR</a:t>
            </a:r>
          </a:p>
        </p:txBody>
      </p:sp>
      <p:sp>
        <p:nvSpPr>
          <p:cNvPr id="32" name="Rounded Rectangle 31"/>
          <p:cNvSpPr/>
          <p:nvPr/>
        </p:nvSpPr>
        <p:spPr bwMode="auto">
          <a:xfrm>
            <a:off x="6874639" y="2814605"/>
            <a:ext cx="1172720" cy="27833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Finance</a:t>
            </a:r>
            <a:endParaRPr lang="en-US" sz="1600" dirty="0">
              <a:solidFill>
                <a:srgbClr val="000000"/>
              </a:solidFill>
            </a:endParaRPr>
          </a:p>
        </p:txBody>
      </p:sp>
      <p:sp>
        <p:nvSpPr>
          <p:cNvPr id="24" name="Rounded Rectangle 23"/>
          <p:cNvSpPr/>
          <p:nvPr/>
        </p:nvSpPr>
        <p:spPr>
          <a:xfrm>
            <a:off x="1434990"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http://teams</a:t>
            </a:r>
            <a:endParaRPr lang="en-US" sz="1600" dirty="0">
              <a:solidFill>
                <a:srgbClr val="000000"/>
              </a:solidFill>
            </a:endParaRPr>
          </a:p>
        </p:txBody>
      </p:sp>
      <p:sp>
        <p:nvSpPr>
          <p:cNvPr id="25" name="Rounded Rectangle 7"/>
          <p:cNvSpPr/>
          <p:nvPr/>
        </p:nvSpPr>
        <p:spPr>
          <a:xfrm>
            <a:off x="528724" y="2814606"/>
            <a:ext cx="976352" cy="27833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HR</a:t>
            </a:r>
            <a:endParaRPr lang="en-US" sz="1600" dirty="0">
              <a:solidFill>
                <a:srgbClr val="000000"/>
              </a:solidFill>
            </a:endParaRPr>
          </a:p>
        </p:txBody>
      </p:sp>
      <p:cxnSp>
        <p:nvCxnSpPr>
          <p:cNvPr id="30" name="Straight Connector 29"/>
          <p:cNvCxnSpPr>
            <a:stCxn id="24" idx="2"/>
            <a:endCxn id="25" idx="0"/>
          </p:cNvCxnSpPr>
          <p:nvPr/>
        </p:nvCxnSpPr>
        <p:spPr>
          <a:xfrm flipH="1">
            <a:off x="1016900" y="2362200"/>
            <a:ext cx="1566170" cy="452406"/>
          </a:xfrm>
          <a:prstGeom prst="line">
            <a:avLst/>
          </a:prstGeom>
          <a:ln/>
        </p:spPr>
        <p:style>
          <a:lnRef idx="1">
            <a:schemeClr val="accent4"/>
          </a:lnRef>
          <a:fillRef idx="2">
            <a:schemeClr val="accent4"/>
          </a:fillRef>
          <a:effectRef idx="1">
            <a:schemeClr val="accent4"/>
          </a:effectRef>
          <a:fontRef idx="minor">
            <a:schemeClr val="dk1"/>
          </a:fontRef>
        </p:style>
      </p:cxnSp>
      <p:sp>
        <p:nvSpPr>
          <p:cNvPr id="37" name="Rounded Rectangle 36"/>
          <p:cNvSpPr/>
          <p:nvPr/>
        </p:nvSpPr>
        <p:spPr>
          <a:xfrm>
            <a:off x="3557548" y="2814606"/>
            <a:ext cx="976352" cy="27833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Finance</a:t>
            </a:r>
            <a:endParaRPr lang="en-US" sz="1600" dirty="0">
              <a:solidFill>
                <a:srgbClr val="000000"/>
              </a:solidFill>
            </a:endParaRPr>
          </a:p>
        </p:txBody>
      </p:sp>
      <p:sp>
        <p:nvSpPr>
          <p:cNvPr id="44" name="Rounded Rectangle 7"/>
          <p:cNvSpPr/>
          <p:nvPr/>
        </p:nvSpPr>
        <p:spPr>
          <a:xfrm>
            <a:off x="2094894" y="2814606"/>
            <a:ext cx="976352" cy="27833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Benefits</a:t>
            </a:r>
            <a:endParaRPr lang="en-US" sz="1600" dirty="0">
              <a:solidFill>
                <a:srgbClr val="000000"/>
              </a:solidFill>
            </a:endParaRPr>
          </a:p>
        </p:txBody>
      </p:sp>
      <p:cxnSp>
        <p:nvCxnSpPr>
          <p:cNvPr id="45" name="Straight Connector 44"/>
          <p:cNvCxnSpPr>
            <a:stCxn id="24" idx="2"/>
            <a:endCxn id="44" idx="0"/>
          </p:cNvCxnSpPr>
          <p:nvPr/>
        </p:nvCxnSpPr>
        <p:spPr>
          <a:xfrm>
            <a:off x="2583070" y="2362200"/>
            <a:ext cx="0" cy="452406"/>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21" name="Group 20"/>
          <p:cNvGrpSpPr/>
          <p:nvPr/>
        </p:nvGrpSpPr>
        <p:grpSpPr>
          <a:xfrm>
            <a:off x="5559019" y="3118160"/>
            <a:ext cx="906224" cy="892870"/>
            <a:chOff x="4946254" y="3760058"/>
            <a:chExt cx="906224" cy="892870"/>
          </a:xfrm>
        </p:grpSpPr>
        <p:sp>
          <p:nvSpPr>
            <p:cNvPr id="22" name="Rounded Rectangle 21"/>
            <p:cNvSpPr/>
            <p:nvPr/>
          </p:nvSpPr>
          <p:spPr bwMode="auto">
            <a:xfrm>
              <a:off x="5230982" y="3847346"/>
              <a:ext cx="621496" cy="805582"/>
            </a:xfrm>
            <a:prstGeom prst="roundRect">
              <a:avLst/>
            </a:prstGeom>
          </p:spPr>
          <p:style>
            <a:lnRef idx="1">
              <a:schemeClr val="accent5"/>
            </a:lnRef>
            <a:fillRef idx="2">
              <a:schemeClr val="accent5"/>
            </a:fillRef>
            <a:effectRef idx="1">
              <a:schemeClr val="accent5"/>
            </a:effectRef>
            <a:fontRef idx="minor">
              <a:schemeClr val="dk1"/>
            </a:fontRef>
          </p:style>
          <p:txBody>
            <a:bodyPr lIns="0" tIns="0" rIns="0" bIns="0" rtlCol="0" anchor="ctr"/>
            <a:lstStyle/>
            <a:p>
              <a:pPr algn="ctr" defTabSz="914363"/>
              <a:r>
                <a:rPr lang="en-US" sz="1200" dirty="0" smtClean="0">
                  <a:solidFill>
                    <a:srgbClr val="000000"/>
                  </a:solidFill>
                </a:rPr>
                <a:t>Benefits Page</a:t>
              </a:r>
              <a:endParaRPr lang="en-US" sz="1200" dirty="0">
                <a:solidFill>
                  <a:srgbClr val="000000"/>
                </a:solidFill>
              </a:endParaRPr>
            </a:p>
          </p:txBody>
        </p:sp>
        <p:cxnSp>
          <p:nvCxnSpPr>
            <p:cNvPr id="26" name="Straight Connector 25"/>
            <p:cNvCxnSpPr/>
            <p:nvPr/>
          </p:nvCxnSpPr>
          <p:spPr>
            <a:xfrm flipH="1" flipV="1">
              <a:off x="4946254" y="3760058"/>
              <a:ext cx="284728" cy="219694"/>
            </a:xfrm>
            <a:prstGeom prst="line">
              <a:avLst/>
            </a:prstGeom>
            <a:ln/>
          </p:spPr>
          <p:style>
            <a:lnRef idx="1">
              <a:schemeClr val="accent4"/>
            </a:lnRef>
            <a:fillRef idx="2">
              <a:schemeClr val="accent4"/>
            </a:fillRef>
            <a:effectRef idx="1">
              <a:schemeClr val="accent4"/>
            </a:effectRef>
            <a:fontRef idx="minor">
              <a:schemeClr val="dk1"/>
            </a:fontRef>
          </p:style>
        </p:cxnSp>
      </p:grpSp>
      <p:sp>
        <p:nvSpPr>
          <p:cNvPr id="27" name="Freeform 26"/>
          <p:cNvSpPr/>
          <p:nvPr/>
        </p:nvSpPr>
        <p:spPr>
          <a:xfrm>
            <a:off x="3153086" y="4028353"/>
            <a:ext cx="3062782" cy="742335"/>
          </a:xfrm>
          <a:custGeom>
            <a:avLst/>
            <a:gdLst>
              <a:gd name="connsiteX0" fmla="*/ 0 w 5142959"/>
              <a:gd name="connsiteY0" fmla="*/ 1222625 h 1888098"/>
              <a:gd name="connsiteX1" fmla="*/ 2260314 w 5142959"/>
              <a:gd name="connsiteY1" fmla="*/ 1880171 h 1888098"/>
              <a:gd name="connsiteX2" fmla="*/ 5085708 w 5142959"/>
              <a:gd name="connsiteY2" fmla="*/ 1479479 h 1888098"/>
              <a:gd name="connsiteX3" fmla="*/ 3883631 w 5142959"/>
              <a:gd name="connsiteY3" fmla="*/ 0 h 1888098"/>
              <a:gd name="connsiteX0" fmla="*/ 0 w 5174490"/>
              <a:gd name="connsiteY0" fmla="*/ 1537936 h 1881359"/>
              <a:gd name="connsiteX1" fmla="*/ 2291845 w 5174490"/>
              <a:gd name="connsiteY1" fmla="*/ 1880171 h 1881359"/>
              <a:gd name="connsiteX2" fmla="*/ 5117239 w 5174490"/>
              <a:gd name="connsiteY2" fmla="*/ 1479479 h 1881359"/>
              <a:gd name="connsiteX3" fmla="*/ 3915162 w 5174490"/>
              <a:gd name="connsiteY3" fmla="*/ 0 h 1881359"/>
              <a:gd name="connsiteX0" fmla="*/ 0 w 5395208"/>
              <a:gd name="connsiteY0" fmla="*/ 1269922 h 1885945"/>
              <a:gd name="connsiteX1" fmla="*/ 2512563 w 5395208"/>
              <a:gd name="connsiteY1" fmla="*/ 1880171 h 1885945"/>
              <a:gd name="connsiteX2" fmla="*/ 5337957 w 5395208"/>
              <a:gd name="connsiteY2" fmla="*/ 1479479 h 1885945"/>
              <a:gd name="connsiteX3" fmla="*/ 4135880 w 5395208"/>
              <a:gd name="connsiteY3" fmla="*/ 0 h 1885945"/>
              <a:gd name="connsiteX0" fmla="*/ 0 w 5456167"/>
              <a:gd name="connsiteY0" fmla="*/ 749660 h 1365683"/>
              <a:gd name="connsiteX1" fmla="*/ 2512563 w 5456167"/>
              <a:gd name="connsiteY1" fmla="*/ 1359909 h 1365683"/>
              <a:gd name="connsiteX2" fmla="*/ 5337957 w 5456167"/>
              <a:gd name="connsiteY2" fmla="*/ 959217 h 1365683"/>
              <a:gd name="connsiteX3" fmla="*/ 4687673 w 5456167"/>
              <a:gd name="connsiteY3" fmla="*/ 0 h 1365683"/>
              <a:gd name="connsiteX0" fmla="*/ 0 w 4375513"/>
              <a:gd name="connsiteY0" fmla="*/ 0 h 2920300"/>
              <a:gd name="connsiteX1" fmla="*/ 1431909 w 4375513"/>
              <a:gd name="connsiteY1" fmla="*/ 2771558 h 2920300"/>
              <a:gd name="connsiteX2" fmla="*/ 4257303 w 4375513"/>
              <a:gd name="connsiteY2" fmla="*/ 2370866 h 2920300"/>
              <a:gd name="connsiteX3" fmla="*/ 3607019 w 4375513"/>
              <a:gd name="connsiteY3" fmla="*/ 1411649 h 2920300"/>
              <a:gd name="connsiteX0" fmla="*/ 0 w 4375513"/>
              <a:gd name="connsiteY0" fmla="*/ 0 h 2425742"/>
              <a:gd name="connsiteX1" fmla="*/ 1531662 w 4375513"/>
              <a:gd name="connsiteY1" fmla="*/ 1175515 h 2425742"/>
              <a:gd name="connsiteX2" fmla="*/ 4257303 w 4375513"/>
              <a:gd name="connsiteY2" fmla="*/ 2370866 h 2425742"/>
              <a:gd name="connsiteX3" fmla="*/ 3607019 w 4375513"/>
              <a:gd name="connsiteY3" fmla="*/ 1411649 h 2425742"/>
              <a:gd name="connsiteX0" fmla="*/ 0 w 3812216"/>
              <a:gd name="connsiteY0" fmla="*/ 0 h 1602588"/>
              <a:gd name="connsiteX1" fmla="*/ 1531662 w 3812216"/>
              <a:gd name="connsiteY1" fmla="*/ 1175515 h 1602588"/>
              <a:gd name="connsiteX2" fmla="*/ 2611383 w 3812216"/>
              <a:gd name="connsiteY2" fmla="*/ 1340088 h 1602588"/>
              <a:gd name="connsiteX3" fmla="*/ 3607019 w 3812216"/>
              <a:gd name="connsiteY3" fmla="*/ 1411649 h 1602588"/>
              <a:gd name="connsiteX0" fmla="*/ 0 w 2954162"/>
              <a:gd name="connsiteY0" fmla="*/ 0 h 1486329"/>
              <a:gd name="connsiteX1" fmla="*/ 1531662 w 2954162"/>
              <a:gd name="connsiteY1" fmla="*/ 1175515 h 1486329"/>
              <a:gd name="connsiteX2" fmla="*/ 2611383 w 2954162"/>
              <a:gd name="connsiteY2" fmla="*/ 1340088 h 1486329"/>
              <a:gd name="connsiteX3" fmla="*/ 2526365 w 2954162"/>
              <a:gd name="connsiteY3" fmla="*/ 730005 h 1486329"/>
              <a:gd name="connsiteX0" fmla="*/ 0 w 2526365"/>
              <a:gd name="connsiteY0" fmla="*/ 0 h 1195339"/>
              <a:gd name="connsiteX1" fmla="*/ 1531662 w 2526365"/>
              <a:gd name="connsiteY1" fmla="*/ 1175515 h 1195339"/>
              <a:gd name="connsiteX2" fmla="*/ 2526365 w 2526365"/>
              <a:gd name="connsiteY2" fmla="*/ 730005 h 1195339"/>
              <a:gd name="connsiteX0" fmla="*/ 0 w 2792372"/>
              <a:gd name="connsiteY0" fmla="*/ 0 h 1218352"/>
              <a:gd name="connsiteX1" fmla="*/ 1531662 w 2792372"/>
              <a:gd name="connsiteY1" fmla="*/ 1175515 h 1218352"/>
              <a:gd name="connsiteX2" fmla="*/ 2792372 w 2792372"/>
              <a:gd name="connsiteY2" fmla="*/ 929510 h 1218352"/>
              <a:gd name="connsiteX0" fmla="*/ 0 w 2792372"/>
              <a:gd name="connsiteY0" fmla="*/ 0 h 1629013"/>
              <a:gd name="connsiteX1" fmla="*/ 2130178 w 2792372"/>
              <a:gd name="connsiteY1" fmla="*/ 1607777 h 1629013"/>
              <a:gd name="connsiteX2" fmla="*/ 2792372 w 2792372"/>
              <a:gd name="connsiteY2" fmla="*/ 929510 h 1629013"/>
              <a:gd name="connsiteX0" fmla="*/ 0 w 2942001"/>
              <a:gd name="connsiteY0" fmla="*/ 0 h 1682286"/>
              <a:gd name="connsiteX1" fmla="*/ 2130178 w 2942001"/>
              <a:gd name="connsiteY1" fmla="*/ 1607777 h 1682286"/>
              <a:gd name="connsiteX2" fmla="*/ 2942001 w 2942001"/>
              <a:gd name="connsiteY2" fmla="*/ 1378398 h 1682286"/>
              <a:gd name="connsiteX0" fmla="*/ 0 w 2659369"/>
              <a:gd name="connsiteY0" fmla="*/ 0 h 1626983"/>
              <a:gd name="connsiteX1" fmla="*/ 2130178 w 2659369"/>
              <a:gd name="connsiteY1" fmla="*/ 1607777 h 1626983"/>
              <a:gd name="connsiteX2" fmla="*/ 2659369 w 2659369"/>
              <a:gd name="connsiteY2" fmla="*/ 896260 h 1626983"/>
              <a:gd name="connsiteX0" fmla="*/ 0 w 2659923"/>
              <a:gd name="connsiteY0" fmla="*/ 0 h 1638595"/>
              <a:gd name="connsiteX1" fmla="*/ 2130178 w 2659923"/>
              <a:gd name="connsiteY1" fmla="*/ 1607777 h 1638595"/>
              <a:gd name="connsiteX2" fmla="*/ 2659369 w 2659923"/>
              <a:gd name="connsiteY2" fmla="*/ 896260 h 1638595"/>
              <a:gd name="connsiteX0" fmla="*/ 0 w 2235898"/>
              <a:gd name="connsiteY0" fmla="*/ 398151 h 742335"/>
              <a:gd name="connsiteX1" fmla="*/ 1706153 w 2235898"/>
              <a:gd name="connsiteY1" fmla="*/ 711517 h 742335"/>
              <a:gd name="connsiteX2" fmla="*/ 2235344 w 2235898"/>
              <a:gd name="connsiteY2" fmla="*/ 0 h 742335"/>
              <a:gd name="connsiteX0" fmla="*/ 0 w 2268515"/>
              <a:gd name="connsiteY0" fmla="*/ 6265 h 742335"/>
              <a:gd name="connsiteX1" fmla="*/ 1738770 w 2268515"/>
              <a:gd name="connsiteY1" fmla="*/ 711517 h 742335"/>
              <a:gd name="connsiteX2" fmla="*/ 2267961 w 2268515"/>
              <a:gd name="connsiteY2" fmla="*/ 0 h 742335"/>
              <a:gd name="connsiteX0" fmla="*/ 0 w 2268515"/>
              <a:gd name="connsiteY0" fmla="*/ 6265 h 742335"/>
              <a:gd name="connsiteX1" fmla="*/ 1738770 w 2268515"/>
              <a:gd name="connsiteY1" fmla="*/ 711517 h 742335"/>
              <a:gd name="connsiteX2" fmla="*/ 2267961 w 2268515"/>
              <a:gd name="connsiteY2" fmla="*/ 0 h 742335"/>
            </a:gdLst>
            <a:ahLst/>
            <a:cxnLst>
              <a:cxn ang="0">
                <a:pos x="connsiteX0" y="connsiteY0"/>
              </a:cxn>
              <a:cxn ang="0">
                <a:pos x="connsiteX1" y="connsiteY1"/>
              </a:cxn>
              <a:cxn ang="0">
                <a:pos x="connsiteX2" y="connsiteY2"/>
              </a:cxn>
            </a:cxnLst>
            <a:rect l="l" t="t" r="r" b="b"/>
            <a:pathLst>
              <a:path w="2268515" h="742335">
                <a:moveTo>
                  <a:pt x="0" y="6265"/>
                </a:moveTo>
                <a:cubicBezTo>
                  <a:pt x="673731" y="432386"/>
                  <a:pt x="1295542" y="562140"/>
                  <a:pt x="1738770" y="711517"/>
                </a:cubicBezTo>
                <a:cubicBezTo>
                  <a:pt x="2181998" y="860894"/>
                  <a:pt x="2276862" y="441949"/>
                  <a:pt x="2267961" y="0"/>
                </a:cubicBezTo>
              </a:path>
            </a:pathLst>
          </a:cu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defTabSz="914363"/>
            <a:endParaRPr lang="en-US">
              <a:solidFill>
                <a:srgbClr val="FFFFFF"/>
              </a:solidFill>
            </a:endParaRPr>
          </a:p>
        </p:txBody>
      </p:sp>
      <p:grpSp>
        <p:nvGrpSpPr>
          <p:cNvPr id="3" name="Group 2"/>
          <p:cNvGrpSpPr/>
          <p:nvPr/>
        </p:nvGrpSpPr>
        <p:grpSpPr>
          <a:xfrm>
            <a:off x="1016900" y="4770688"/>
            <a:ext cx="1566170" cy="1538632"/>
            <a:chOff x="1016900" y="4770688"/>
            <a:chExt cx="1566170" cy="1538632"/>
          </a:xfrm>
        </p:grpSpPr>
        <p:sp>
          <p:nvSpPr>
            <p:cNvPr id="2" name="Can 1"/>
            <p:cNvSpPr/>
            <p:nvPr/>
          </p:nvSpPr>
          <p:spPr bwMode="auto">
            <a:xfrm>
              <a:off x="1016900" y="4770688"/>
              <a:ext cx="1566170" cy="1538632"/>
            </a:xfrm>
            <a:prstGeom prst="can">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8" name="Rounded Rectangle 7"/>
            <p:cNvSpPr/>
            <p:nvPr/>
          </p:nvSpPr>
          <p:spPr>
            <a:xfrm>
              <a:off x="1311809" y="5531509"/>
              <a:ext cx="976352" cy="27833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Benefits</a:t>
              </a:r>
              <a:endParaRPr lang="en-US" sz="1600" dirty="0">
                <a:solidFill>
                  <a:srgbClr val="000000"/>
                </a:solidFill>
              </a:endParaRPr>
            </a:p>
          </p:txBody>
        </p:sp>
      </p:grpSp>
      <p:cxnSp>
        <p:nvCxnSpPr>
          <p:cNvPr id="5" name="Straight Arrow Connector 4"/>
          <p:cNvCxnSpPr>
            <a:stCxn id="44" idx="2"/>
          </p:cNvCxnSpPr>
          <p:nvPr/>
        </p:nvCxnSpPr>
        <p:spPr>
          <a:xfrm flipH="1">
            <a:off x="1799985" y="3092944"/>
            <a:ext cx="783085" cy="1776216"/>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2603409" y="3118160"/>
            <a:ext cx="906224" cy="892870"/>
            <a:chOff x="4946254" y="3760058"/>
            <a:chExt cx="906224" cy="892870"/>
          </a:xfrm>
        </p:grpSpPr>
        <p:sp>
          <p:nvSpPr>
            <p:cNvPr id="38" name="Rounded Rectangle 37"/>
            <p:cNvSpPr/>
            <p:nvPr/>
          </p:nvSpPr>
          <p:spPr bwMode="auto">
            <a:xfrm>
              <a:off x="5230982" y="3847346"/>
              <a:ext cx="621496" cy="805582"/>
            </a:xfrm>
            <a:prstGeom prst="roundRect">
              <a:avLst/>
            </a:prstGeom>
          </p:spPr>
          <p:style>
            <a:lnRef idx="1">
              <a:schemeClr val="accent5"/>
            </a:lnRef>
            <a:fillRef idx="2">
              <a:schemeClr val="accent5"/>
            </a:fillRef>
            <a:effectRef idx="1">
              <a:schemeClr val="accent5"/>
            </a:effectRef>
            <a:fontRef idx="minor">
              <a:schemeClr val="dk1"/>
            </a:fontRef>
          </p:style>
          <p:txBody>
            <a:bodyPr lIns="0" tIns="0" rIns="0" bIns="0" rtlCol="0" anchor="ctr"/>
            <a:lstStyle/>
            <a:p>
              <a:pPr algn="ctr" defTabSz="914363"/>
              <a:r>
                <a:rPr lang="en-US" sz="1200" dirty="0" smtClean="0">
                  <a:solidFill>
                    <a:srgbClr val="000000"/>
                  </a:solidFill>
                </a:rPr>
                <a:t>Benefits Page</a:t>
              </a:r>
              <a:endParaRPr lang="en-US" sz="1200" dirty="0">
                <a:solidFill>
                  <a:srgbClr val="000000"/>
                </a:solidFill>
              </a:endParaRPr>
            </a:p>
          </p:txBody>
        </p:sp>
        <p:cxnSp>
          <p:nvCxnSpPr>
            <p:cNvPr id="39" name="Straight Connector 38"/>
            <p:cNvCxnSpPr/>
            <p:nvPr/>
          </p:nvCxnSpPr>
          <p:spPr>
            <a:xfrm flipH="1" flipV="1">
              <a:off x="4946254" y="3760058"/>
              <a:ext cx="284728" cy="219694"/>
            </a:xfrm>
            <a:prstGeom prst="line">
              <a:avLst/>
            </a:prstGeom>
            <a:ln/>
          </p:spPr>
          <p:style>
            <a:lnRef idx="1">
              <a:schemeClr val="accent4"/>
            </a:lnRef>
            <a:fillRef idx="2">
              <a:schemeClr val="accent4"/>
            </a:fillRef>
            <a:effectRef idx="1">
              <a:schemeClr val="accent4"/>
            </a:effectRef>
            <a:fontRef idx="minor">
              <a:schemeClr val="dk1"/>
            </a:fontRef>
          </p:style>
        </p:cxnSp>
      </p:grpSp>
    </p:spTree>
    <p:extLst>
      <p:ext uri="{BB962C8B-B14F-4D97-AF65-F5344CB8AC3E}">
        <p14:creationId xmlns:p14="http://schemas.microsoft.com/office/powerpoint/2010/main" val="4924572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up)">
                                      <p:cBhvr>
                                        <p:cTn id="7" dur="500"/>
                                        <p:tgtEl>
                                          <p:spTgt spid="45"/>
                                        </p:tgtEl>
                                      </p:cBhvr>
                                    </p:animEffect>
                                  </p:childTnLst>
                                </p:cTn>
                              </p:par>
                              <p:par>
                                <p:cTn id="8" presetID="22" presetClass="entr" presetSubtype="1" fill="hold" grpId="1"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up)">
                                      <p:cBhvr>
                                        <p:cTn id="10" dur="500"/>
                                        <p:tgtEl>
                                          <p:spTgt spid="4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childTnLst>
                          </p:cTn>
                        </p:par>
                        <p:par>
                          <p:cTn id="21" fill="hold">
                            <p:stCondLst>
                              <p:cond delay="500"/>
                            </p:stCondLst>
                            <p:childTnLst>
                              <p:par>
                                <p:cTn id="22" presetID="1"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1000"/>
                                        <p:tgtEl>
                                          <p:spTgt spid="5"/>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nodeType="clickEffect">
                                  <p:stCondLst>
                                    <p:cond delay="0"/>
                                  </p:stCondLst>
                                  <p:childTnLst>
                                    <p:animEffect transition="out" filter="fade">
                                      <p:cBhvr>
                                        <p:cTn id="36" dur="500"/>
                                        <p:tgtEl>
                                          <p:spTgt spid="45"/>
                                        </p:tgtEl>
                                      </p:cBhvr>
                                    </p:animEffect>
                                    <p:set>
                                      <p:cBhvr>
                                        <p:cTn id="37" dur="1" fill="hold">
                                          <p:stCondLst>
                                            <p:cond delay="499"/>
                                          </p:stCondLst>
                                        </p:cTn>
                                        <p:tgtEl>
                                          <p:spTgt spid="45"/>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500"/>
                                        <p:tgtEl>
                                          <p:spTgt spid="44"/>
                                        </p:tgtEl>
                                      </p:cBhvr>
                                    </p:animEffect>
                                    <p:set>
                                      <p:cBhvr>
                                        <p:cTn id="40" dur="1" fill="hold">
                                          <p:stCondLst>
                                            <p:cond delay="499"/>
                                          </p:stCondLst>
                                        </p:cTn>
                                        <p:tgtEl>
                                          <p:spTgt spid="44"/>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27"/>
                                        </p:tgtEl>
                                      </p:cBhvr>
                                    </p:animEffect>
                                    <p:set>
                                      <p:cBhvr>
                                        <p:cTn id="43" dur="1" fill="hold">
                                          <p:stCondLst>
                                            <p:cond delay="499"/>
                                          </p:stCondLst>
                                        </p:cTn>
                                        <p:tgtEl>
                                          <p:spTgt spid="27"/>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36"/>
                                        </p:tgtEl>
                                      </p:cBhvr>
                                    </p:animEffect>
                                    <p:set>
                                      <p:cBhvr>
                                        <p:cTn id="46" dur="1" fill="hold">
                                          <p:stCondLst>
                                            <p:cond delay="499"/>
                                          </p:stCondLst>
                                        </p:cTn>
                                        <p:tgtEl>
                                          <p:spTgt spid="36"/>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5"/>
                                        </p:tgtEl>
                                      </p:cBhvr>
                                    </p:animEffect>
                                    <p:set>
                                      <p:cBhvr>
                                        <p:cTn id="49"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4" grpId="1" animBg="1"/>
      <p:bldP spid="27" grpId="0" animBg="1"/>
      <p:bldP spid="27"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3"/>
          <p:cNvSpPr>
            <a:spLocks noGrp="1"/>
          </p:cNvSpPr>
          <p:nvPr>
            <p:ph type="title"/>
          </p:nvPr>
        </p:nvSpPr>
        <p:spPr>
          <a:xfrm>
            <a:off x="365760" y="228600"/>
            <a:ext cx="8412480" cy="498598"/>
          </a:xfrm>
        </p:spPr>
        <p:txBody>
          <a:bodyPr/>
          <a:lstStyle/>
          <a:p>
            <a:r>
              <a:rPr lang="en-US" sz="3600" dirty="0" smtClean="0"/>
              <a:t>Requirements </a:t>
            </a:r>
            <a:r>
              <a:rPr lang="en-US" sz="3600" dirty="0" smtClean="0">
                <a:sym typeface="Wingdings" pitchFamily="2" charset="2"/>
              </a:rPr>
              <a:t> multiple content databases</a:t>
            </a:r>
            <a:endParaRPr lang="en-US" sz="3600" dirty="0" smtClean="0"/>
          </a:p>
        </p:txBody>
      </p:sp>
      <p:sp>
        <p:nvSpPr>
          <p:cNvPr id="83970" name="Text Placeholder 4"/>
          <p:cNvSpPr>
            <a:spLocks noGrp="1"/>
          </p:cNvSpPr>
          <p:nvPr>
            <p:ph sz="quarter" idx="11"/>
          </p:nvPr>
        </p:nvSpPr>
        <p:spPr>
          <a:prstGeom prst="rect">
            <a:avLst/>
          </a:prstGeom>
        </p:spPr>
        <p:txBody>
          <a:bodyPr/>
          <a:lstStyle/>
          <a:p>
            <a:pPr marL="0" indent="0">
              <a:buNone/>
            </a:pPr>
            <a:r>
              <a:rPr lang="en-US" dirty="0" smtClean="0"/>
              <a:t>Storage Management</a:t>
            </a:r>
          </a:p>
          <a:p>
            <a:r>
              <a:rPr lang="en-US" dirty="0" smtClean="0"/>
              <a:t>Location of database</a:t>
            </a:r>
          </a:p>
          <a:p>
            <a:pPr lvl="1"/>
            <a:r>
              <a:rPr lang="en-US" dirty="0" smtClean="0"/>
              <a:t>Which SQL Server(s) host the database</a:t>
            </a:r>
          </a:p>
          <a:p>
            <a:pPr lvl="1"/>
            <a:r>
              <a:rPr lang="en-US" dirty="0" smtClean="0"/>
              <a:t>Storage platform</a:t>
            </a:r>
          </a:p>
          <a:p>
            <a:r>
              <a:rPr lang="en-US" dirty="0" smtClean="0"/>
              <a:t>Redundancy</a:t>
            </a:r>
          </a:p>
          <a:p>
            <a:pPr lvl="1"/>
            <a:r>
              <a:rPr lang="en-US" dirty="0" smtClean="0"/>
              <a:t>Clustering</a:t>
            </a:r>
          </a:p>
          <a:p>
            <a:pPr lvl="1"/>
            <a:r>
              <a:rPr lang="en-US" dirty="0" smtClean="0"/>
              <a:t>Mirroring</a:t>
            </a:r>
          </a:p>
          <a:p>
            <a:pPr lvl="1"/>
            <a:r>
              <a:rPr lang="en-US" dirty="0" smtClean="0"/>
              <a:t>Storage platform features</a:t>
            </a:r>
          </a:p>
          <a:p>
            <a:r>
              <a:rPr lang="en-US" dirty="0" smtClean="0"/>
              <a:t>Backup SLAs</a:t>
            </a:r>
          </a:p>
          <a:p>
            <a:pPr lvl="1"/>
            <a:r>
              <a:rPr lang="en-US" dirty="0" smtClean="0"/>
              <a:t>How long it takes to back up data</a:t>
            </a:r>
          </a:p>
          <a:p>
            <a:r>
              <a:rPr lang="en-US" dirty="0" smtClean="0"/>
              <a:t>Recovery SLAs</a:t>
            </a:r>
          </a:p>
          <a:p>
            <a:pPr lvl="1"/>
            <a:r>
              <a:rPr lang="en-US" dirty="0" smtClean="0"/>
              <a:t>How long it takes to restore data</a:t>
            </a:r>
          </a:p>
          <a:p>
            <a:pPr lvl="1"/>
            <a:r>
              <a:rPr lang="en-US" dirty="0" smtClean="0"/>
              <a:t>RTO and RPO</a:t>
            </a:r>
          </a:p>
          <a:p>
            <a:r>
              <a:rPr lang="en-US" dirty="0" smtClean="0"/>
              <a:t>PowerShell delegation</a:t>
            </a:r>
          </a:p>
          <a:p>
            <a:r>
              <a:rPr lang="en-US" dirty="0" smtClean="0"/>
              <a:t>Remote BLOB Storage (RBS) is enabled per content database</a:t>
            </a:r>
            <a:br>
              <a:rPr lang="en-US" dirty="0" smtClean="0"/>
            </a:br>
            <a:r>
              <a:rPr lang="en-US" dirty="0" smtClean="0"/>
              <a:t>with FILESTREAM provider</a:t>
            </a:r>
          </a:p>
          <a:p>
            <a:endParaRPr lang="en-US" dirty="0" smtClean="0"/>
          </a:p>
        </p:txBody>
      </p:sp>
    </p:spTree>
    <p:extLst>
      <p:ext uri="{BB962C8B-B14F-4D97-AF65-F5344CB8AC3E}">
        <p14:creationId xmlns:p14="http://schemas.microsoft.com/office/powerpoint/2010/main" val="1134430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9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397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397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397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3970">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3970">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3970">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3970">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3970">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3970">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3970">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3970">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3970">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3970">
                                            <p:txEl>
                                              <p:pRg st="13" end="1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3970">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78414605"/>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6238949"/>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21362280"/>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1485616"/>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033823407"/>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360651"/>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194779882"/>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1232406"/>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Divide</a:t>
            </a:r>
            <a:endParaRPr lang="en-US" dirty="0"/>
          </a:p>
        </p:txBody>
      </p:sp>
      <p:sp>
        <p:nvSpPr>
          <p:cNvPr id="3" name="Content Placeholder 2"/>
          <p:cNvSpPr>
            <a:spLocks noGrp="1"/>
          </p:cNvSpPr>
          <p:nvPr>
            <p:ph sz="quarter" idx="11"/>
          </p:nvPr>
        </p:nvSpPr>
        <p:spPr/>
        <p:txBody>
          <a:bodyPr/>
          <a:lstStyle/>
          <a:p>
            <a:r>
              <a:rPr lang="en-US" dirty="0" smtClean="0"/>
              <a:t>Management requirements </a:t>
            </a:r>
            <a:r>
              <a:rPr lang="en-US" dirty="0" smtClean="0">
                <a:sym typeface="Wingdings" pitchFamily="2" charset="2"/>
              </a:rPr>
              <a:t> more “containers”</a:t>
            </a:r>
            <a:endParaRPr lang="en-US" dirty="0" smtClean="0"/>
          </a:p>
          <a:p>
            <a:pPr lvl="1"/>
            <a:r>
              <a:rPr lang="en-US" dirty="0" smtClean="0"/>
              <a:t>Web applications</a:t>
            </a:r>
          </a:p>
          <a:p>
            <a:pPr lvl="1"/>
            <a:r>
              <a:rPr lang="en-US" dirty="0" smtClean="0"/>
              <a:t>Site </a:t>
            </a:r>
            <a:r>
              <a:rPr lang="en-US" dirty="0"/>
              <a:t>collections</a:t>
            </a:r>
          </a:p>
          <a:p>
            <a:pPr lvl="1"/>
            <a:r>
              <a:rPr lang="en-US" dirty="0" smtClean="0"/>
              <a:t>Content databases</a:t>
            </a:r>
          </a:p>
          <a:p>
            <a:pPr lvl="1"/>
            <a:endParaRPr lang="en-US" dirty="0" smtClean="0"/>
          </a:p>
          <a:p>
            <a:r>
              <a:rPr lang="en-US" dirty="0" smtClean="0"/>
              <a:t>Out-of-box features scoped to a single site collection</a:t>
            </a:r>
          </a:p>
          <a:p>
            <a:pPr lvl="1"/>
            <a:r>
              <a:rPr lang="en-US" dirty="0" smtClean="0"/>
              <a:t>Navigation</a:t>
            </a:r>
          </a:p>
          <a:p>
            <a:pPr lvl="2"/>
            <a:r>
              <a:rPr lang="en-US" dirty="0" smtClean="0"/>
              <a:t>Add a </a:t>
            </a:r>
            <a:r>
              <a:rPr lang="en-US" dirty="0" err="1" smtClean="0"/>
              <a:t>subsite</a:t>
            </a:r>
            <a:r>
              <a:rPr lang="en-US" dirty="0" smtClean="0"/>
              <a:t>, navigation links created automatically</a:t>
            </a:r>
          </a:p>
          <a:p>
            <a:pPr lvl="1"/>
            <a:r>
              <a:rPr lang="en-US" dirty="0" smtClean="0"/>
              <a:t>Content management</a:t>
            </a:r>
          </a:p>
          <a:p>
            <a:pPr lvl="2"/>
            <a:r>
              <a:rPr lang="en-US" dirty="0" smtClean="0"/>
              <a:t>Site columns and content types apply to a </a:t>
            </a:r>
            <a:r>
              <a:rPr lang="en-US" dirty="0" err="1" smtClean="0"/>
              <a:t>subsite</a:t>
            </a:r>
            <a:endParaRPr lang="en-US" dirty="0" smtClean="0"/>
          </a:p>
          <a:p>
            <a:pPr lvl="1"/>
            <a:r>
              <a:rPr lang="en-US" dirty="0" smtClean="0"/>
              <a:t>Administration</a:t>
            </a:r>
          </a:p>
          <a:p>
            <a:pPr lvl="2"/>
            <a:r>
              <a:rPr lang="en-US" dirty="0" smtClean="0"/>
              <a:t>Audit reports pull audit information from an entire site collection</a:t>
            </a:r>
            <a:endParaRPr lang="en-US" dirty="0"/>
          </a:p>
        </p:txBody>
      </p:sp>
    </p:spTree>
    <p:extLst>
      <p:ext uri="{BB962C8B-B14F-4D97-AF65-F5344CB8AC3E}">
        <p14:creationId xmlns:p14="http://schemas.microsoft.com/office/powerpoint/2010/main" val="7376450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1619672" y="476672"/>
            <a:ext cx="5904656" cy="5904656"/>
          </a:xfrm>
          <a:prstGeom prst="ellipse">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nvGrpSpPr>
          <p:cNvPr id="3" name="Group 2"/>
          <p:cNvGrpSpPr/>
          <p:nvPr/>
        </p:nvGrpSpPr>
        <p:grpSpPr>
          <a:xfrm>
            <a:off x="2382048" y="1482910"/>
            <a:ext cx="4379904" cy="3892180"/>
            <a:chOff x="-403326" y="1828798"/>
            <a:chExt cx="6094413" cy="3962401"/>
          </a:xfrm>
        </p:grpSpPr>
        <p:grpSp>
          <p:nvGrpSpPr>
            <p:cNvPr id="5" name="Group 83"/>
            <p:cNvGrpSpPr/>
            <p:nvPr/>
          </p:nvGrpSpPr>
          <p:grpSpPr>
            <a:xfrm>
              <a:off x="-403326" y="1828798"/>
              <a:ext cx="6094413" cy="3962401"/>
              <a:chOff x="-2177" y="2085972"/>
              <a:chExt cx="4122018" cy="3605980"/>
            </a:xfrm>
          </p:grpSpPr>
          <p:grpSp>
            <p:nvGrpSpPr>
              <p:cNvPr id="12" name="Group 50"/>
              <p:cNvGrpSpPr/>
              <p:nvPr/>
            </p:nvGrpSpPr>
            <p:grpSpPr>
              <a:xfrm>
                <a:off x="-2177" y="2085972"/>
                <a:ext cx="4122018" cy="3605980"/>
                <a:chOff x="-2236" y="2145977"/>
                <a:chExt cx="4001959" cy="3500951"/>
              </a:xfrm>
            </p:grpSpPr>
            <p:sp>
              <p:nvSpPr>
                <p:cNvPr id="17" name="Oval 16"/>
                <p:cNvSpPr/>
                <p:nvPr/>
              </p:nvSpPr>
              <p:spPr>
                <a:xfrm>
                  <a:off x="339667" y="2235584"/>
                  <a:ext cx="3314251" cy="3314251"/>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a:bevelT w="228600" h="25400"/>
                </a:sp3d>
              </p:spPr>
              <p:style>
                <a:lnRef idx="0">
                  <a:schemeClr val="accent6"/>
                </a:lnRef>
                <a:fillRef idx="3">
                  <a:schemeClr val="accent6"/>
                </a:fillRef>
                <a:effectRef idx="3">
                  <a:schemeClr val="accent6"/>
                </a:effectRef>
                <a:fontRef idx="minor">
                  <a:schemeClr val="lt1"/>
                </a:fontRef>
              </p:style>
              <p:txBody>
                <a:bodyPr rtlCol="0" anchor="ctr"/>
                <a:lstStyle/>
                <a:p>
                  <a:pPr algn="ctr" fontAlgn="base">
                    <a:spcBef>
                      <a:spcPct val="0"/>
                    </a:spcBef>
                    <a:spcAft>
                      <a:spcPct val="0"/>
                    </a:spcAft>
                  </a:pPr>
                  <a:endParaRPr lang="en-US" sz="3200">
                    <a:solidFill>
                      <a:srgbClr val="FFFFFF"/>
                    </a:solidFill>
                  </a:endParaRPr>
                </a:p>
              </p:txBody>
            </p:sp>
            <p:pic>
              <p:nvPicPr>
                <p:cNvPr id="18" name="Picture 2" descr="\\SERVER3\Restrict\FTP_Root\Clients\White_Whale\2-20070_TAP_Airlift\Art\6-star pie cuts.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rot="5400000">
                  <a:off x="248268" y="1895473"/>
                  <a:ext cx="3500951" cy="4001959"/>
                </a:xfrm>
                <a:prstGeom prst="rect">
                  <a:avLst/>
                </a:prstGeom>
                <a:noFill/>
              </p:spPr>
            </p:pic>
          </p:grpSp>
          <p:grpSp>
            <p:nvGrpSpPr>
              <p:cNvPr id="13" name="Group 82"/>
              <p:cNvGrpSpPr/>
              <p:nvPr/>
            </p:nvGrpSpPr>
            <p:grpSpPr>
              <a:xfrm>
                <a:off x="1197089" y="3056816"/>
                <a:ext cx="1774433" cy="1838194"/>
                <a:chOff x="1197089" y="3056816"/>
                <a:chExt cx="1774433" cy="1838194"/>
              </a:xfrm>
            </p:grpSpPr>
            <p:sp>
              <p:nvSpPr>
                <p:cNvPr id="14" name="Oval 13"/>
                <p:cNvSpPr/>
                <p:nvPr/>
              </p:nvSpPr>
              <p:spPr bwMode="auto">
                <a:xfrm>
                  <a:off x="1197089" y="3056816"/>
                  <a:ext cx="1774433" cy="1838194"/>
                </a:xfrm>
                <a:prstGeom prst="ellipse">
                  <a:avLst/>
                </a:prstGeom>
                <a:solidFill>
                  <a:srgbClr val="FFFFFF"/>
                </a:solidFill>
                <a:ln>
                  <a:noFill/>
                  <a:headEnd type="none" w="med" len="med"/>
                  <a:tailEnd type="none" w="med" len="med"/>
                </a:ln>
                <a:effectLst>
                  <a:softEdge rad="317500"/>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4000" dirty="0" err="1">
                    <a:solidFill>
                      <a:srgbClr val="FFFFFF"/>
                    </a:solidFill>
                    <a:latin typeface="Segoe" pitchFamily="34" charset="0"/>
                  </a:endParaRPr>
                </a:p>
              </p:txBody>
            </p:sp>
            <p:pic>
              <p:nvPicPr>
                <p:cNvPr id="15" name="Content Placeholder 4" descr="ShrPt_h_rgb.png"/>
                <p:cNvPicPr>
                  <a:picLocks noChangeAspect="1"/>
                </p:cNvPicPr>
                <p:nvPr/>
              </p:nvPicPr>
              <p:blipFill>
                <a:blip r:embed="rId3">
                  <a:extLst>
                    <a:ext uri="{28A0092B-C50C-407E-A947-70E740481C1C}">
                      <a14:useLocalDpi xmlns:a14="http://schemas.microsoft.com/office/drawing/2010/main" val="0"/>
                    </a:ext>
                  </a:extLst>
                </a:blip>
                <a:srcRect b="-8078"/>
                <a:stretch>
                  <a:fillRect/>
                </a:stretch>
              </p:blipFill>
              <p:spPr>
                <a:xfrm>
                  <a:off x="1882721" y="3482810"/>
                  <a:ext cx="453526" cy="539301"/>
                </a:xfrm>
                <a:prstGeom prst="rect">
                  <a:avLst/>
                </a:prstGeom>
              </p:spPr>
            </p:pic>
            <p:pic>
              <p:nvPicPr>
                <p:cNvPr id="16" name="Content Placeholder 4" descr="ShrPt_h_rgb.png"/>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a:xfrm>
                  <a:off x="1600928" y="3978738"/>
                  <a:ext cx="915809" cy="318071"/>
                </a:xfrm>
                <a:prstGeom prst="rect">
                  <a:avLst/>
                </a:prstGeom>
              </p:spPr>
            </p:pic>
          </p:grpSp>
        </p:grpSp>
        <p:sp>
          <p:nvSpPr>
            <p:cNvPr id="6" name="Rectangle 5"/>
            <p:cNvSpPr/>
            <p:nvPr/>
          </p:nvSpPr>
          <p:spPr>
            <a:xfrm>
              <a:off x="3189357" y="3124200"/>
              <a:ext cx="1889321"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Communities</a:t>
              </a:r>
            </a:p>
          </p:txBody>
        </p:sp>
        <p:sp>
          <p:nvSpPr>
            <p:cNvPr id="7" name="Rectangle 6"/>
            <p:cNvSpPr/>
            <p:nvPr/>
          </p:nvSpPr>
          <p:spPr>
            <a:xfrm>
              <a:off x="1726750" y="5055691"/>
              <a:ext cx="1889321"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Search</a:t>
              </a:r>
            </a:p>
          </p:txBody>
        </p:sp>
        <p:sp>
          <p:nvSpPr>
            <p:cNvPr id="8" name="Rectangle 7"/>
            <p:cNvSpPr/>
            <p:nvPr/>
          </p:nvSpPr>
          <p:spPr>
            <a:xfrm>
              <a:off x="1726752" y="2514600"/>
              <a:ext cx="1889321"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Sites</a:t>
              </a:r>
            </a:p>
          </p:txBody>
        </p:sp>
        <p:sp>
          <p:nvSpPr>
            <p:cNvPr id="9" name="Rectangle 8"/>
            <p:cNvSpPr/>
            <p:nvPr/>
          </p:nvSpPr>
          <p:spPr>
            <a:xfrm>
              <a:off x="66374" y="3124200"/>
              <a:ext cx="2066670"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Composites</a:t>
              </a:r>
            </a:p>
          </p:txBody>
        </p:sp>
        <p:sp>
          <p:nvSpPr>
            <p:cNvPr id="10" name="Rectangle 9"/>
            <p:cNvSpPr/>
            <p:nvPr/>
          </p:nvSpPr>
          <p:spPr>
            <a:xfrm>
              <a:off x="3555075" y="4292914"/>
              <a:ext cx="1366217"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Content</a:t>
              </a:r>
            </a:p>
          </p:txBody>
        </p:sp>
        <p:sp>
          <p:nvSpPr>
            <p:cNvPr id="11" name="Rectangle 10"/>
            <p:cNvSpPr/>
            <p:nvPr/>
          </p:nvSpPr>
          <p:spPr>
            <a:xfrm>
              <a:off x="406293" y="4292914"/>
              <a:ext cx="1334321"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Insights</a:t>
              </a:r>
            </a:p>
          </p:txBody>
        </p:sp>
      </p:grpSp>
      <p:sp>
        <p:nvSpPr>
          <p:cNvPr id="19" name="Rectangle 18"/>
          <p:cNvSpPr/>
          <p:nvPr/>
        </p:nvSpPr>
        <p:spPr>
          <a:xfrm>
            <a:off x="3591892" y="836712"/>
            <a:ext cx="1960217" cy="461665"/>
          </a:xfrm>
          <a:prstGeom prst="rect">
            <a:avLst/>
          </a:prstGeom>
        </p:spPr>
        <p:txBody>
          <a:bodyPr wrap="none">
            <a:spAutoFit/>
          </a:bodyPr>
          <a:lstStyle/>
          <a:p>
            <a:r>
              <a:rPr lang="en-US" sz="2400" dirty="0">
                <a:solidFill>
                  <a:schemeClr val="bg1"/>
                </a:solidFill>
                <a:effectLst>
                  <a:outerShdw blurRad="38100" dist="38100" dir="2700000" algn="tl">
                    <a:srgbClr val="000000">
                      <a:alpha val="43137"/>
                    </a:srgbClr>
                  </a:outerShdw>
                </a:effectLst>
                <a:latin typeface="Calibri" pitchFamily="34" charset="0"/>
              </a:rPr>
              <a:t>GOVERNANCE</a:t>
            </a:r>
            <a:endParaRPr lang="en-US" sz="2400" dirty="0"/>
          </a:p>
        </p:txBody>
      </p:sp>
    </p:spTree>
    <p:extLst>
      <p:ext uri="{BB962C8B-B14F-4D97-AF65-F5344CB8AC3E}">
        <p14:creationId xmlns:p14="http://schemas.microsoft.com/office/powerpoint/2010/main" val="28367484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z="4000" dirty="0" smtClean="0"/>
              <a:t>“Behind the scenes”</a:t>
            </a:r>
          </a:p>
        </p:txBody>
      </p:sp>
      <p:sp>
        <p:nvSpPr>
          <p:cNvPr id="34" name="Rounded Rectangle 33"/>
          <p:cNvSpPr/>
          <p:nvPr/>
        </p:nvSpPr>
        <p:spPr>
          <a:xfrm>
            <a:off x="228600"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a:solidFill>
                  <a:srgbClr val="000000"/>
                </a:solidFill>
              </a:rPr>
              <a:t>FARM</a:t>
            </a:r>
          </a:p>
        </p:txBody>
      </p:sp>
      <p:grpSp>
        <p:nvGrpSpPr>
          <p:cNvPr id="5" name="Group 76"/>
          <p:cNvGrpSpPr/>
          <p:nvPr/>
        </p:nvGrpSpPr>
        <p:grpSpPr>
          <a:xfrm>
            <a:off x="1935886" y="1828800"/>
            <a:ext cx="4537295" cy="2989258"/>
            <a:chOff x="1205966" y="1828800"/>
            <a:chExt cx="4537295" cy="2989258"/>
          </a:xfrm>
        </p:grpSpPr>
        <p:sp>
          <p:nvSpPr>
            <p:cNvPr id="56" name="Rounded Rectangle 55"/>
            <p:cNvSpPr/>
            <p:nvPr/>
          </p:nvSpPr>
          <p:spPr>
            <a:xfrm>
              <a:off x="2022751"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http://teams</a:t>
              </a:r>
              <a:endParaRPr lang="en-US" sz="1600" dirty="0">
                <a:solidFill>
                  <a:srgbClr val="000000"/>
                </a:solidFill>
              </a:endParaRPr>
            </a:p>
          </p:txBody>
        </p:sp>
        <p:grpSp>
          <p:nvGrpSpPr>
            <p:cNvPr id="6" name="Group 35"/>
            <p:cNvGrpSpPr/>
            <p:nvPr/>
          </p:nvGrpSpPr>
          <p:grpSpPr>
            <a:xfrm>
              <a:off x="1205966" y="3963128"/>
              <a:ext cx="1459840" cy="854930"/>
              <a:chOff x="3617078" y="2644773"/>
              <a:chExt cx="1295400" cy="1143000"/>
            </a:xfrm>
          </p:grpSpPr>
          <p:sp>
            <p:nvSpPr>
              <p:cNvPr id="62" name="Rounded Rectangle 7"/>
              <p:cNvSpPr/>
              <p:nvPr/>
            </p:nvSpPr>
            <p:spPr>
              <a:xfrm>
                <a:off x="361707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Site Collection</a:t>
                </a:r>
                <a:br>
                  <a:rPr lang="en-US" sz="1600" dirty="0" smtClean="0">
                    <a:solidFill>
                      <a:srgbClr val="000000"/>
                    </a:solidFill>
                  </a:rPr>
                </a:br>
                <a:endParaRPr lang="en-US" sz="1600" dirty="0" smtClean="0">
                  <a:solidFill>
                    <a:srgbClr val="000000"/>
                  </a:solidFill>
                </a:endParaRPr>
              </a:p>
              <a:p>
                <a:pPr algn="ctr" defTabSz="914363"/>
                <a:r>
                  <a:rPr lang="en-US" sz="1600" dirty="0" smtClean="0">
                    <a:solidFill>
                      <a:srgbClr val="000000"/>
                    </a:solidFill>
                  </a:rPr>
                  <a:t>HR</a:t>
                </a:r>
                <a:endParaRPr lang="en-US" sz="1600" dirty="0">
                  <a:solidFill>
                    <a:srgbClr val="000000"/>
                  </a:solidFill>
                </a:endParaRPr>
              </a:p>
            </p:txBody>
          </p:sp>
          <p:cxnSp>
            <p:nvCxnSpPr>
              <p:cNvPr id="63" name="Straight Connector 62"/>
              <p:cNvCxnSpPr/>
              <p:nvPr/>
            </p:nvCxnSpPr>
            <p:spPr>
              <a:xfrm rot="10800000" flipH="1">
                <a:off x="361707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4" name="Straight Connector 63"/>
            <p:cNvCxnSpPr>
              <a:stCxn id="56" idx="2"/>
              <a:endCxn id="62" idx="0"/>
            </p:cNvCxnSpPr>
            <p:nvPr/>
          </p:nvCxnSpPr>
          <p:spPr>
            <a:xfrm flipH="1">
              <a:off x="1935886" y="2362200"/>
              <a:ext cx="1234945"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7" name="Group 9"/>
            <p:cNvGrpSpPr/>
            <p:nvPr/>
          </p:nvGrpSpPr>
          <p:grpSpPr>
            <a:xfrm>
              <a:off x="2739650" y="3963128"/>
              <a:ext cx="1459840" cy="854930"/>
              <a:chOff x="5071128" y="2644773"/>
              <a:chExt cx="1295400" cy="1143000"/>
            </a:xfrm>
          </p:grpSpPr>
          <p:sp>
            <p:nvSpPr>
              <p:cNvPr id="66" name="Rounded Rectangle 65"/>
              <p:cNvSpPr/>
              <p:nvPr/>
            </p:nvSpPr>
            <p:spPr>
              <a:xfrm>
                <a:off x="507112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Site Collection</a:t>
                </a:r>
                <a:br>
                  <a:rPr lang="en-US" sz="1600" dirty="0" smtClean="0">
                    <a:solidFill>
                      <a:srgbClr val="000000"/>
                    </a:solidFill>
                  </a:rPr>
                </a:br>
                <a:endParaRPr lang="en-US" sz="1600" dirty="0" smtClean="0">
                  <a:solidFill>
                    <a:srgbClr val="000000"/>
                  </a:solidFill>
                </a:endParaRPr>
              </a:p>
              <a:p>
                <a:pPr algn="ctr" defTabSz="914363"/>
                <a:r>
                  <a:rPr lang="en-US" sz="1600" dirty="0" smtClean="0">
                    <a:solidFill>
                      <a:srgbClr val="000000"/>
                    </a:solidFill>
                  </a:rPr>
                  <a:t>Engineering</a:t>
                </a:r>
                <a:endParaRPr lang="en-US" sz="1600" dirty="0">
                  <a:solidFill>
                    <a:srgbClr val="000000"/>
                  </a:solidFill>
                </a:endParaRPr>
              </a:p>
            </p:txBody>
          </p:sp>
          <p:cxnSp>
            <p:nvCxnSpPr>
              <p:cNvPr id="67" name="Straight Connector 66"/>
              <p:cNvCxnSpPr>
                <a:stCxn id="66" idx="1"/>
                <a:endCxn id="66" idx="3"/>
              </p:cNvCxnSpPr>
              <p:nvPr/>
            </p:nvCxnSpPr>
            <p:spPr>
              <a:xfrm rot="10800000" flipH="1">
                <a:off x="507112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9" name="Straight Connector 68"/>
            <p:cNvCxnSpPr>
              <a:stCxn id="56" idx="2"/>
              <a:endCxn id="66" idx="0"/>
            </p:cNvCxnSpPr>
            <p:nvPr/>
          </p:nvCxnSpPr>
          <p:spPr>
            <a:xfrm>
              <a:off x="3170831" y="2362200"/>
              <a:ext cx="298739"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8" name="Group 9"/>
            <p:cNvGrpSpPr/>
            <p:nvPr/>
          </p:nvGrpSpPr>
          <p:grpSpPr>
            <a:xfrm>
              <a:off x="4283421" y="3963128"/>
              <a:ext cx="1459840" cy="854930"/>
              <a:chOff x="5043148" y="2644773"/>
              <a:chExt cx="1295400" cy="1143000"/>
            </a:xfrm>
          </p:grpSpPr>
          <p:sp>
            <p:nvSpPr>
              <p:cNvPr id="71" name="Rounded Rectangle 70"/>
              <p:cNvSpPr/>
              <p:nvPr/>
            </p:nvSpPr>
            <p:spPr>
              <a:xfrm>
                <a:off x="504314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Site Collection</a:t>
                </a:r>
                <a:br>
                  <a:rPr lang="en-US" sz="1600" dirty="0" smtClean="0">
                    <a:solidFill>
                      <a:srgbClr val="000000"/>
                    </a:solidFill>
                  </a:rPr>
                </a:br>
                <a:endParaRPr lang="en-US" sz="1600" dirty="0" smtClean="0">
                  <a:solidFill>
                    <a:srgbClr val="000000"/>
                  </a:solidFill>
                </a:endParaRPr>
              </a:p>
              <a:p>
                <a:pPr algn="ctr" defTabSz="914363"/>
                <a:r>
                  <a:rPr lang="en-US" sz="1600" dirty="0" smtClean="0">
                    <a:solidFill>
                      <a:srgbClr val="000000"/>
                    </a:solidFill>
                  </a:rPr>
                  <a:t>Finance</a:t>
                </a:r>
                <a:endParaRPr lang="en-US" sz="1600" dirty="0">
                  <a:solidFill>
                    <a:srgbClr val="000000"/>
                  </a:solidFill>
                </a:endParaRPr>
              </a:p>
            </p:txBody>
          </p:sp>
          <p:cxnSp>
            <p:nvCxnSpPr>
              <p:cNvPr id="72" name="Straight Connector 71"/>
              <p:cNvCxnSpPr>
                <a:stCxn id="71" idx="1"/>
                <a:endCxn id="71" idx="3"/>
              </p:cNvCxnSpPr>
              <p:nvPr/>
            </p:nvCxnSpPr>
            <p:spPr>
              <a:xfrm rot="10800000" flipH="1">
                <a:off x="504314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73" name="Straight Connector 72"/>
            <p:cNvCxnSpPr>
              <a:stCxn id="56" idx="2"/>
              <a:endCxn id="71" idx="0"/>
            </p:cNvCxnSpPr>
            <p:nvPr/>
          </p:nvCxnSpPr>
          <p:spPr>
            <a:xfrm>
              <a:off x="3170831" y="2362200"/>
              <a:ext cx="1842510" cy="1600928"/>
            </a:xfrm>
            <a:prstGeom prst="line">
              <a:avLst/>
            </a:prstGeom>
            <a:ln/>
          </p:spPr>
          <p:style>
            <a:lnRef idx="1">
              <a:schemeClr val="accent4"/>
            </a:lnRef>
            <a:fillRef idx="2">
              <a:schemeClr val="accent4"/>
            </a:fillRef>
            <a:effectRef idx="1">
              <a:schemeClr val="accent4"/>
            </a:effectRef>
            <a:fontRef idx="minor">
              <a:schemeClr val="dk1"/>
            </a:fontRef>
          </p:style>
        </p:cxnSp>
      </p:grpSp>
      <p:grpSp>
        <p:nvGrpSpPr>
          <p:cNvPr id="12" name="Group 11"/>
          <p:cNvGrpSpPr/>
          <p:nvPr/>
        </p:nvGrpSpPr>
        <p:grpSpPr>
          <a:xfrm>
            <a:off x="4404293" y="1828800"/>
            <a:ext cx="3982744" cy="1931256"/>
            <a:chOff x="4404293" y="1828800"/>
            <a:chExt cx="3982744" cy="1931256"/>
          </a:xfrm>
        </p:grpSpPr>
        <p:sp>
          <p:nvSpPr>
            <p:cNvPr id="37" name="Rounded Rectangle 36"/>
            <p:cNvSpPr/>
            <p:nvPr/>
          </p:nvSpPr>
          <p:spPr>
            <a:xfrm>
              <a:off x="5230980"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grpSp>
          <p:nvGrpSpPr>
            <p:cNvPr id="38" name="Group 35"/>
            <p:cNvGrpSpPr/>
            <p:nvPr/>
          </p:nvGrpSpPr>
          <p:grpSpPr>
            <a:xfrm>
              <a:off x="5649141" y="2362200"/>
              <a:ext cx="1459840" cy="854930"/>
              <a:chOff x="2971800" y="2667000"/>
              <a:chExt cx="1295400" cy="1143000"/>
            </a:xfrm>
          </p:grpSpPr>
          <p:sp>
            <p:nvSpPr>
              <p:cNvPr id="47" name="Rounded Rectangle 7"/>
              <p:cNvSpPr/>
              <p:nvPr/>
            </p:nvSpPr>
            <p:spPr>
              <a:xfrm>
                <a:off x="2971800" y="2667000"/>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Site Collection</a:t>
                </a:r>
                <a:br>
                  <a:rPr lang="en-US" sz="1600" dirty="0" smtClean="0">
                    <a:solidFill>
                      <a:srgbClr val="000000"/>
                    </a:solidFill>
                  </a:rPr>
                </a:br>
                <a:endParaRPr lang="en-US" sz="1600" dirty="0" smtClean="0">
                  <a:solidFill>
                    <a:srgbClr val="000000"/>
                  </a:solidFill>
                </a:endParaRPr>
              </a:p>
              <a:p>
                <a:pPr algn="ctr" defTabSz="914363"/>
                <a:r>
                  <a:rPr lang="en-US" sz="1600" dirty="0" smtClean="0">
                    <a:solidFill>
                      <a:srgbClr val="000000"/>
                    </a:solidFill>
                  </a:rPr>
                  <a:t>/</a:t>
                </a:r>
                <a:endParaRPr lang="en-US" sz="1600" dirty="0">
                  <a:solidFill>
                    <a:srgbClr val="000000"/>
                  </a:solidFill>
                </a:endParaRPr>
              </a:p>
            </p:txBody>
          </p:sp>
          <p:cxnSp>
            <p:nvCxnSpPr>
              <p:cNvPr id="48" name="Straight Connector 47"/>
              <p:cNvCxnSpPr/>
              <p:nvPr/>
            </p:nvCxnSpPr>
            <p:spPr>
              <a:xfrm rot="10800000" flipH="1">
                <a:off x="2971800" y="3238500"/>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39" name="Straight Connector 38"/>
            <p:cNvCxnSpPr>
              <a:stCxn id="47" idx="2"/>
            </p:cNvCxnSpPr>
            <p:nvPr/>
          </p:nvCxnSpPr>
          <p:spPr>
            <a:xfrm flipH="1">
              <a:off x="4793855" y="3217130"/>
              <a:ext cx="1585206" cy="304801"/>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0" name="Straight Connector 39"/>
            <p:cNvCxnSpPr>
              <a:stCxn id="47" idx="2"/>
            </p:cNvCxnSpPr>
            <p:nvPr/>
          </p:nvCxnSpPr>
          <p:spPr>
            <a:xfrm>
              <a:off x="6379061" y="3217130"/>
              <a:ext cx="27346" cy="3048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3" name="Straight Connector 42"/>
            <p:cNvCxnSpPr>
              <a:stCxn id="47" idx="2"/>
            </p:cNvCxnSpPr>
            <p:nvPr/>
          </p:nvCxnSpPr>
          <p:spPr>
            <a:xfrm>
              <a:off x="6379061" y="3217130"/>
              <a:ext cx="1602648" cy="304800"/>
            </a:xfrm>
            <a:prstGeom prst="line">
              <a:avLst/>
            </a:prstGeom>
            <a:ln/>
          </p:spPr>
          <p:style>
            <a:lnRef idx="1">
              <a:schemeClr val="accent4"/>
            </a:lnRef>
            <a:fillRef idx="2">
              <a:schemeClr val="accent4"/>
            </a:fillRef>
            <a:effectRef idx="1">
              <a:schemeClr val="accent4"/>
            </a:effectRef>
            <a:fontRef idx="minor">
              <a:schemeClr val="dk1"/>
            </a:fontRef>
          </p:style>
        </p:cxnSp>
        <p:sp>
          <p:nvSpPr>
            <p:cNvPr id="44" name="Rounded Rectangle 43"/>
            <p:cNvSpPr/>
            <p:nvPr/>
          </p:nvSpPr>
          <p:spPr bwMode="auto">
            <a:xfrm>
              <a:off x="4404293"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a:solidFill>
                    <a:srgbClr val="000000"/>
                  </a:solidFill>
                </a:rPr>
                <a:t>HR</a:t>
              </a:r>
            </a:p>
          </p:txBody>
        </p:sp>
        <p:sp>
          <p:nvSpPr>
            <p:cNvPr id="45" name="Rounded Rectangle 44"/>
            <p:cNvSpPr/>
            <p:nvPr/>
          </p:nvSpPr>
          <p:spPr bwMode="auto">
            <a:xfrm>
              <a:off x="5784542"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Engineering</a:t>
              </a:r>
              <a:endParaRPr lang="en-US" sz="1600" dirty="0">
                <a:solidFill>
                  <a:srgbClr val="000000"/>
                </a:solidFill>
              </a:endParaRPr>
            </a:p>
          </p:txBody>
        </p:sp>
        <p:sp>
          <p:nvSpPr>
            <p:cNvPr id="46" name="Rounded Rectangle 45"/>
            <p:cNvSpPr/>
            <p:nvPr/>
          </p:nvSpPr>
          <p:spPr bwMode="auto">
            <a:xfrm>
              <a:off x="7197999"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Finance</a:t>
              </a:r>
              <a:endParaRPr lang="en-US" sz="1600" dirty="0">
                <a:solidFill>
                  <a:srgbClr val="000000"/>
                </a:solidFill>
              </a:endParaRPr>
            </a:p>
          </p:txBody>
        </p:sp>
      </p:grpSp>
      <p:sp>
        <p:nvSpPr>
          <p:cNvPr id="49" name="Rounded Rectangle 48"/>
          <p:cNvSpPr/>
          <p:nvPr/>
        </p:nvSpPr>
        <p:spPr>
          <a:xfrm>
            <a:off x="321101" y="3980585"/>
            <a:ext cx="1459840" cy="85493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400" dirty="0" smtClean="0">
                <a:solidFill>
                  <a:srgbClr val="000000"/>
                </a:solidFill>
              </a:rPr>
              <a:t>Site Collection</a:t>
            </a:r>
            <a:br>
              <a:rPr lang="en-US" sz="1400" dirty="0" smtClean="0">
                <a:solidFill>
                  <a:srgbClr val="000000"/>
                </a:solidFill>
              </a:rPr>
            </a:br>
            <a:endParaRPr lang="en-US" sz="1400" dirty="0" smtClean="0">
              <a:solidFill>
                <a:srgbClr val="000000"/>
              </a:solidFill>
            </a:endParaRPr>
          </a:p>
          <a:p>
            <a:pPr algn="ctr" defTabSz="914363"/>
            <a:r>
              <a:rPr lang="en-US" sz="1400" dirty="0" smtClean="0">
                <a:solidFill>
                  <a:srgbClr val="000000"/>
                </a:solidFill>
              </a:rPr>
              <a:t>Expense Reports</a:t>
            </a:r>
            <a:endParaRPr lang="en-US" sz="1400" dirty="0">
              <a:solidFill>
                <a:srgbClr val="000000"/>
              </a:solidFill>
            </a:endParaRPr>
          </a:p>
        </p:txBody>
      </p:sp>
      <p:cxnSp>
        <p:nvCxnSpPr>
          <p:cNvPr id="50" name="Straight Connector 49"/>
          <p:cNvCxnSpPr>
            <a:stCxn id="49" idx="1"/>
            <a:endCxn id="49" idx="3"/>
          </p:cNvCxnSpPr>
          <p:nvPr/>
        </p:nvCxnSpPr>
        <p:spPr>
          <a:xfrm>
            <a:off x="321101" y="4408050"/>
            <a:ext cx="1459840"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51" name="Straight Connector 50"/>
          <p:cNvCxnSpPr>
            <a:stCxn id="53" idx="2"/>
            <a:endCxn id="49" idx="0"/>
          </p:cNvCxnSpPr>
          <p:nvPr/>
        </p:nvCxnSpPr>
        <p:spPr>
          <a:xfrm flipH="1">
            <a:off x="1051021" y="2362200"/>
            <a:ext cx="387874" cy="1618385"/>
          </a:xfrm>
          <a:prstGeom prst="line">
            <a:avLst/>
          </a:prstGeom>
          <a:ln/>
        </p:spPr>
        <p:style>
          <a:lnRef idx="1">
            <a:schemeClr val="accent4"/>
          </a:lnRef>
          <a:fillRef idx="2">
            <a:schemeClr val="accent4"/>
          </a:fillRef>
          <a:effectRef idx="1">
            <a:schemeClr val="accent4"/>
          </a:effectRef>
          <a:fontRef idx="minor">
            <a:schemeClr val="dk1"/>
          </a:fontRef>
        </p:style>
      </p:cxnSp>
      <p:sp>
        <p:nvSpPr>
          <p:cNvPr id="53" name="Rounded Rectangle 52"/>
          <p:cNvSpPr/>
          <p:nvPr/>
        </p:nvSpPr>
        <p:spPr>
          <a:xfrm>
            <a:off x="290815"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http://apps</a:t>
            </a:r>
            <a:endParaRPr lang="en-US" sz="1600" dirty="0">
              <a:solidFill>
                <a:srgbClr val="000000"/>
              </a:solidFill>
            </a:endParaRPr>
          </a:p>
        </p:txBody>
      </p:sp>
    </p:spTree>
    <p:extLst>
      <p:ext uri="{BB962C8B-B14F-4D97-AF65-F5344CB8AC3E}">
        <p14:creationId xmlns:p14="http://schemas.microsoft.com/office/powerpoint/2010/main" val="2394017371"/>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sz="4000" dirty="0" smtClean="0"/>
              <a:t>Presentation to the user</a:t>
            </a:r>
            <a:endParaRPr lang="en-US" sz="4000" dirty="0" smtClean="0"/>
          </a:p>
        </p:txBody>
      </p:sp>
      <p:sp>
        <p:nvSpPr>
          <p:cNvPr id="34" name="Rounded Rectangle 33"/>
          <p:cNvSpPr/>
          <p:nvPr/>
        </p:nvSpPr>
        <p:spPr>
          <a:xfrm>
            <a:off x="230365"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SharePoint</a:t>
            </a:r>
            <a:endParaRPr lang="en-US" dirty="0">
              <a:solidFill>
                <a:srgbClr val="000000"/>
              </a:solidFill>
            </a:endParaRPr>
          </a:p>
        </p:txBody>
      </p:sp>
      <p:sp>
        <p:nvSpPr>
          <p:cNvPr id="35" name="Rounded Rectangle 34"/>
          <p:cNvSpPr/>
          <p:nvPr/>
        </p:nvSpPr>
        <p:spPr>
          <a:xfrm>
            <a:off x="3385820" y="1828800"/>
            <a:ext cx="229616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sp>
        <p:nvSpPr>
          <p:cNvPr id="38" name="Rounded Rectangle 37"/>
          <p:cNvSpPr/>
          <p:nvPr/>
        </p:nvSpPr>
        <p:spPr>
          <a:xfrm>
            <a:off x="2067293" y="2743200"/>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HR</a:t>
            </a:r>
            <a:endParaRPr lang="en-US" sz="1600" dirty="0">
              <a:solidFill>
                <a:srgbClr val="000000"/>
              </a:solidFill>
            </a:endParaRPr>
          </a:p>
        </p:txBody>
      </p:sp>
      <p:cxnSp>
        <p:nvCxnSpPr>
          <p:cNvPr id="43" name="Straight Connector 42"/>
          <p:cNvCxnSpPr>
            <a:endCxn id="38" idx="0"/>
          </p:cNvCxnSpPr>
          <p:nvPr/>
        </p:nvCxnSpPr>
        <p:spPr>
          <a:xfrm rot="5400000">
            <a:off x="3490993" y="1698528"/>
            <a:ext cx="381000" cy="1708343"/>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4" name="Straight Connector 43"/>
          <p:cNvCxnSpPr>
            <a:endCxn id="68" idx="0"/>
          </p:cNvCxnSpPr>
          <p:nvPr/>
        </p:nvCxnSpPr>
        <p:spPr>
          <a:xfrm>
            <a:off x="4535665" y="2362200"/>
            <a:ext cx="1680257" cy="381000"/>
          </a:xfrm>
          <a:prstGeom prst="line">
            <a:avLst/>
          </a:prstGeom>
          <a:ln/>
        </p:spPr>
        <p:style>
          <a:lnRef idx="1">
            <a:schemeClr val="accent4"/>
          </a:lnRef>
          <a:fillRef idx="2">
            <a:schemeClr val="accent4"/>
          </a:fillRef>
          <a:effectRef idx="1">
            <a:schemeClr val="accent4"/>
          </a:effectRef>
          <a:fontRef idx="minor">
            <a:schemeClr val="dk1"/>
          </a:fontRef>
        </p:style>
      </p:cxnSp>
      <p:sp>
        <p:nvSpPr>
          <p:cNvPr id="68" name="Rounded Rectangle 67"/>
          <p:cNvSpPr/>
          <p:nvPr/>
        </p:nvSpPr>
        <p:spPr>
          <a:xfrm>
            <a:off x="5455893" y="2743200"/>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Finance</a:t>
            </a:r>
          </a:p>
        </p:txBody>
      </p:sp>
      <p:cxnSp>
        <p:nvCxnSpPr>
          <p:cNvPr id="24" name="Straight Connector 23"/>
          <p:cNvCxnSpPr>
            <a:endCxn id="25" idx="0"/>
          </p:cNvCxnSpPr>
          <p:nvPr/>
        </p:nvCxnSpPr>
        <p:spPr>
          <a:xfrm>
            <a:off x="6215922" y="3079423"/>
            <a:ext cx="1680257" cy="380999"/>
          </a:xfrm>
          <a:prstGeom prst="line">
            <a:avLst/>
          </a:prstGeom>
          <a:ln/>
        </p:spPr>
        <p:style>
          <a:lnRef idx="1">
            <a:schemeClr val="accent4"/>
          </a:lnRef>
          <a:fillRef idx="2">
            <a:schemeClr val="accent4"/>
          </a:fillRef>
          <a:effectRef idx="1">
            <a:schemeClr val="accent4"/>
          </a:effectRef>
          <a:fontRef idx="minor">
            <a:schemeClr val="dk1"/>
          </a:fontRef>
        </p:style>
      </p:cxnSp>
      <p:sp>
        <p:nvSpPr>
          <p:cNvPr id="25" name="Rounded Rectangle 24"/>
          <p:cNvSpPr/>
          <p:nvPr/>
        </p:nvSpPr>
        <p:spPr>
          <a:xfrm>
            <a:off x="7136150"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Expense Reports</a:t>
            </a:r>
          </a:p>
        </p:txBody>
      </p:sp>
      <p:cxnSp>
        <p:nvCxnSpPr>
          <p:cNvPr id="28" name="Straight Connector 27"/>
          <p:cNvCxnSpPr>
            <a:stCxn id="38" idx="2"/>
            <a:endCxn id="29" idx="0"/>
          </p:cNvCxnSpPr>
          <p:nvPr/>
        </p:nvCxnSpPr>
        <p:spPr>
          <a:xfrm>
            <a:off x="2827322" y="3048000"/>
            <a:ext cx="760029" cy="412422"/>
          </a:xfrm>
          <a:prstGeom prst="line">
            <a:avLst/>
          </a:prstGeom>
          <a:ln/>
        </p:spPr>
        <p:style>
          <a:lnRef idx="1">
            <a:schemeClr val="accent4"/>
          </a:lnRef>
          <a:fillRef idx="2">
            <a:schemeClr val="accent4"/>
          </a:fillRef>
          <a:effectRef idx="1">
            <a:schemeClr val="accent4"/>
          </a:effectRef>
          <a:fontRef idx="minor">
            <a:schemeClr val="dk1"/>
          </a:fontRef>
        </p:style>
      </p:cxnSp>
      <p:sp>
        <p:nvSpPr>
          <p:cNvPr id="29" name="Rounded Rectangle 28"/>
          <p:cNvSpPr/>
          <p:nvPr/>
        </p:nvSpPr>
        <p:spPr>
          <a:xfrm>
            <a:off x="2827322"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Vacation &amp; Sick Day Tracking</a:t>
            </a:r>
          </a:p>
        </p:txBody>
      </p:sp>
      <p:sp>
        <p:nvSpPr>
          <p:cNvPr id="39" name="Rounded Rectangle 38"/>
          <p:cNvSpPr/>
          <p:nvPr/>
        </p:nvSpPr>
        <p:spPr>
          <a:xfrm>
            <a:off x="4695864"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Financial Performance</a:t>
            </a:r>
          </a:p>
        </p:txBody>
      </p:sp>
      <p:cxnSp>
        <p:nvCxnSpPr>
          <p:cNvPr id="40" name="Straight Connector 39"/>
          <p:cNvCxnSpPr>
            <a:stCxn id="68" idx="2"/>
            <a:endCxn id="39" idx="0"/>
          </p:cNvCxnSpPr>
          <p:nvPr/>
        </p:nvCxnSpPr>
        <p:spPr>
          <a:xfrm flipH="1">
            <a:off x="5455893" y="3048000"/>
            <a:ext cx="760029" cy="412422"/>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33" name="Straight Connector 32"/>
          <p:cNvCxnSpPr>
            <a:stCxn id="38" idx="2"/>
            <a:endCxn id="36" idx="0"/>
          </p:cNvCxnSpPr>
          <p:nvPr/>
        </p:nvCxnSpPr>
        <p:spPr>
          <a:xfrm flipH="1">
            <a:off x="1307264" y="3048000"/>
            <a:ext cx="1520058" cy="412422"/>
          </a:xfrm>
          <a:prstGeom prst="line">
            <a:avLst/>
          </a:prstGeom>
          <a:ln/>
        </p:spPr>
        <p:style>
          <a:lnRef idx="1">
            <a:schemeClr val="accent4"/>
          </a:lnRef>
          <a:fillRef idx="2">
            <a:schemeClr val="accent4"/>
          </a:fillRef>
          <a:effectRef idx="1">
            <a:schemeClr val="accent4"/>
          </a:effectRef>
          <a:fontRef idx="minor">
            <a:schemeClr val="dk1"/>
          </a:fontRef>
        </p:style>
      </p:cxnSp>
      <p:sp>
        <p:nvSpPr>
          <p:cNvPr id="36" name="Rounded Rectangle 35"/>
          <p:cNvSpPr/>
          <p:nvPr/>
        </p:nvSpPr>
        <p:spPr>
          <a:xfrm>
            <a:off x="547235"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Benefits</a:t>
            </a:r>
          </a:p>
        </p:txBody>
      </p:sp>
    </p:spTree>
    <p:extLst>
      <p:ext uri="{BB962C8B-B14F-4D97-AF65-F5344CB8AC3E}">
        <p14:creationId xmlns:p14="http://schemas.microsoft.com/office/powerpoint/2010/main" val="3527468198"/>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Overlay Information Architecture</a:t>
            </a:r>
            <a:endParaRPr lang="en-US" dirty="0"/>
          </a:p>
        </p:txBody>
      </p:sp>
      <p:sp>
        <p:nvSpPr>
          <p:cNvPr id="3" name="Content Placeholder 2"/>
          <p:cNvSpPr>
            <a:spLocks noGrp="1"/>
          </p:cNvSpPr>
          <p:nvPr>
            <p:ph idx="1"/>
          </p:nvPr>
        </p:nvSpPr>
        <p:spPr/>
        <p:txBody>
          <a:bodyPr/>
          <a:lstStyle/>
          <a:p>
            <a:r>
              <a:rPr lang="en-US" dirty="0" smtClean="0"/>
              <a:t>Navigation</a:t>
            </a:r>
          </a:p>
          <a:p>
            <a:pPr lvl="1"/>
            <a:r>
              <a:rPr lang="en-US" dirty="0" smtClean="0"/>
              <a:t>Manually-configured Quick Launch and top link bar (global navigation)</a:t>
            </a:r>
          </a:p>
          <a:p>
            <a:pPr lvl="1"/>
            <a:r>
              <a:rPr lang="en-US" dirty="0" smtClean="0"/>
              <a:t>Custom link lists (advantage: security trimmed)</a:t>
            </a:r>
          </a:p>
          <a:p>
            <a:pPr lvl="1"/>
            <a:r>
              <a:rPr lang="en-US" dirty="0" smtClean="0"/>
              <a:t>Custom or third-party navigation controls</a:t>
            </a:r>
          </a:p>
          <a:p>
            <a:pPr lvl="1"/>
            <a:r>
              <a:rPr lang="en-US" dirty="0" err="1"/>
              <a:t>SPXmlContentMapProvider</a:t>
            </a:r>
            <a:r>
              <a:rPr lang="en-US" dirty="0"/>
              <a:t> </a:t>
            </a:r>
          </a:p>
        </p:txBody>
      </p:sp>
    </p:spTree>
    <p:extLst>
      <p:ext uri="{BB962C8B-B14F-4D97-AF65-F5344CB8AC3E}">
        <p14:creationId xmlns:p14="http://schemas.microsoft.com/office/powerpoint/2010/main" val="3061312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smtClean="0"/>
              <a:t>Navigation</a:t>
            </a:r>
            <a:endParaRPr lang="en-US" sz="4000" dirty="0" smtClean="0"/>
          </a:p>
        </p:txBody>
      </p:sp>
      <p:sp>
        <p:nvSpPr>
          <p:cNvPr id="34" name="Rounded Rectangle 33"/>
          <p:cNvSpPr/>
          <p:nvPr/>
        </p:nvSpPr>
        <p:spPr>
          <a:xfrm>
            <a:off x="228600"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a:solidFill>
                  <a:srgbClr val="000000"/>
                </a:solidFill>
              </a:rPr>
              <a:t>FARM</a:t>
            </a:r>
          </a:p>
        </p:txBody>
      </p:sp>
      <p:grpSp>
        <p:nvGrpSpPr>
          <p:cNvPr id="5" name="Group 76"/>
          <p:cNvGrpSpPr/>
          <p:nvPr/>
        </p:nvGrpSpPr>
        <p:grpSpPr>
          <a:xfrm>
            <a:off x="1935886" y="1828800"/>
            <a:ext cx="4537295" cy="3698728"/>
            <a:chOff x="1205966" y="1828800"/>
            <a:chExt cx="4537295" cy="3698728"/>
          </a:xfrm>
        </p:grpSpPr>
        <p:sp>
          <p:nvSpPr>
            <p:cNvPr id="56" name="Rounded Rectangle 55"/>
            <p:cNvSpPr/>
            <p:nvPr/>
          </p:nvSpPr>
          <p:spPr>
            <a:xfrm>
              <a:off x="2022751"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http://teams</a:t>
              </a:r>
              <a:endParaRPr lang="en-US" sz="1600" dirty="0">
                <a:solidFill>
                  <a:srgbClr val="000000"/>
                </a:solidFill>
              </a:endParaRPr>
            </a:p>
          </p:txBody>
        </p:sp>
        <p:grpSp>
          <p:nvGrpSpPr>
            <p:cNvPr id="6" name="Group 35"/>
            <p:cNvGrpSpPr/>
            <p:nvPr/>
          </p:nvGrpSpPr>
          <p:grpSpPr>
            <a:xfrm>
              <a:off x="1205966" y="4672598"/>
              <a:ext cx="1459840" cy="854930"/>
              <a:chOff x="3617078" y="3593283"/>
              <a:chExt cx="1295400" cy="1143000"/>
            </a:xfrm>
          </p:grpSpPr>
          <p:sp>
            <p:nvSpPr>
              <p:cNvPr id="62" name="Rounded Rectangle 7"/>
              <p:cNvSpPr/>
              <p:nvPr/>
            </p:nvSpPr>
            <p:spPr>
              <a:xfrm>
                <a:off x="3617078" y="359328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Site Collection</a:t>
                </a:r>
                <a:br>
                  <a:rPr lang="en-US" sz="1600" dirty="0" smtClean="0">
                    <a:solidFill>
                      <a:srgbClr val="000000"/>
                    </a:solidFill>
                  </a:rPr>
                </a:br>
                <a:endParaRPr lang="en-US" sz="1600" dirty="0" smtClean="0">
                  <a:solidFill>
                    <a:srgbClr val="000000"/>
                  </a:solidFill>
                </a:endParaRPr>
              </a:p>
              <a:p>
                <a:pPr algn="ctr" defTabSz="914363"/>
                <a:r>
                  <a:rPr lang="en-US" sz="1600" dirty="0" smtClean="0">
                    <a:solidFill>
                      <a:srgbClr val="000000"/>
                    </a:solidFill>
                  </a:rPr>
                  <a:t>HR</a:t>
                </a:r>
                <a:endParaRPr lang="en-US" sz="1600" dirty="0">
                  <a:solidFill>
                    <a:srgbClr val="000000"/>
                  </a:solidFill>
                </a:endParaRPr>
              </a:p>
            </p:txBody>
          </p:sp>
          <p:cxnSp>
            <p:nvCxnSpPr>
              <p:cNvPr id="63" name="Straight Connector 62"/>
              <p:cNvCxnSpPr/>
              <p:nvPr/>
            </p:nvCxnSpPr>
            <p:spPr>
              <a:xfrm rot="10800000" flipH="1">
                <a:off x="3617078" y="416478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4" name="Straight Connector 63"/>
            <p:cNvCxnSpPr>
              <a:stCxn id="56" idx="2"/>
              <a:endCxn id="62" idx="0"/>
            </p:cNvCxnSpPr>
            <p:nvPr/>
          </p:nvCxnSpPr>
          <p:spPr>
            <a:xfrm flipH="1">
              <a:off x="1935886" y="2362200"/>
              <a:ext cx="1234945" cy="231039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7" name="Group 9"/>
            <p:cNvGrpSpPr/>
            <p:nvPr/>
          </p:nvGrpSpPr>
          <p:grpSpPr>
            <a:xfrm>
              <a:off x="2739650" y="4672598"/>
              <a:ext cx="1459840" cy="854930"/>
              <a:chOff x="5071128" y="3593283"/>
              <a:chExt cx="1295400" cy="1143000"/>
            </a:xfrm>
          </p:grpSpPr>
          <p:sp>
            <p:nvSpPr>
              <p:cNvPr id="66" name="Rounded Rectangle 65"/>
              <p:cNvSpPr/>
              <p:nvPr/>
            </p:nvSpPr>
            <p:spPr>
              <a:xfrm>
                <a:off x="5071128" y="359328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Site Collection</a:t>
                </a:r>
                <a:br>
                  <a:rPr lang="en-US" sz="1600" dirty="0" smtClean="0">
                    <a:solidFill>
                      <a:srgbClr val="000000"/>
                    </a:solidFill>
                  </a:rPr>
                </a:br>
                <a:endParaRPr lang="en-US" sz="1600" dirty="0" smtClean="0">
                  <a:solidFill>
                    <a:srgbClr val="000000"/>
                  </a:solidFill>
                </a:endParaRPr>
              </a:p>
              <a:p>
                <a:pPr algn="ctr" defTabSz="914363"/>
                <a:r>
                  <a:rPr lang="en-US" sz="1600" dirty="0" smtClean="0">
                    <a:solidFill>
                      <a:srgbClr val="000000"/>
                    </a:solidFill>
                  </a:rPr>
                  <a:t>Engineering</a:t>
                </a:r>
                <a:endParaRPr lang="en-US" sz="1600" dirty="0">
                  <a:solidFill>
                    <a:srgbClr val="000000"/>
                  </a:solidFill>
                </a:endParaRPr>
              </a:p>
            </p:txBody>
          </p:sp>
          <p:cxnSp>
            <p:nvCxnSpPr>
              <p:cNvPr id="67" name="Straight Connector 66"/>
              <p:cNvCxnSpPr>
                <a:stCxn id="66" idx="1"/>
                <a:endCxn id="66" idx="3"/>
              </p:cNvCxnSpPr>
              <p:nvPr/>
            </p:nvCxnSpPr>
            <p:spPr>
              <a:xfrm rot="10800000" flipH="1">
                <a:off x="5071128" y="416478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9" name="Straight Connector 68"/>
            <p:cNvCxnSpPr>
              <a:stCxn id="56" idx="2"/>
              <a:endCxn id="66" idx="0"/>
            </p:cNvCxnSpPr>
            <p:nvPr/>
          </p:nvCxnSpPr>
          <p:spPr>
            <a:xfrm>
              <a:off x="3170831" y="2362200"/>
              <a:ext cx="298739" cy="231039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8" name="Group 9"/>
            <p:cNvGrpSpPr/>
            <p:nvPr/>
          </p:nvGrpSpPr>
          <p:grpSpPr>
            <a:xfrm>
              <a:off x="4283421" y="4672598"/>
              <a:ext cx="1459840" cy="854930"/>
              <a:chOff x="5043148" y="3593283"/>
              <a:chExt cx="1295400" cy="1143000"/>
            </a:xfrm>
          </p:grpSpPr>
          <p:sp>
            <p:nvSpPr>
              <p:cNvPr id="71" name="Rounded Rectangle 70"/>
              <p:cNvSpPr/>
              <p:nvPr/>
            </p:nvSpPr>
            <p:spPr>
              <a:xfrm>
                <a:off x="5043148" y="359328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Site Collection</a:t>
                </a:r>
                <a:br>
                  <a:rPr lang="en-US" sz="1600" dirty="0" smtClean="0">
                    <a:solidFill>
                      <a:srgbClr val="000000"/>
                    </a:solidFill>
                  </a:rPr>
                </a:br>
                <a:endParaRPr lang="en-US" sz="1600" dirty="0" smtClean="0">
                  <a:solidFill>
                    <a:srgbClr val="000000"/>
                  </a:solidFill>
                </a:endParaRPr>
              </a:p>
              <a:p>
                <a:pPr algn="ctr" defTabSz="914363"/>
                <a:r>
                  <a:rPr lang="en-US" sz="1600" dirty="0" smtClean="0">
                    <a:solidFill>
                      <a:srgbClr val="000000"/>
                    </a:solidFill>
                  </a:rPr>
                  <a:t>Finance</a:t>
                </a:r>
                <a:endParaRPr lang="en-US" sz="1600" dirty="0">
                  <a:solidFill>
                    <a:srgbClr val="000000"/>
                  </a:solidFill>
                </a:endParaRPr>
              </a:p>
            </p:txBody>
          </p:sp>
          <p:cxnSp>
            <p:nvCxnSpPr>
              <p:cNvPr id="72" name="Straight Connector 71"/>
              <p:cNvCxnSpPr>
                <a:stCxn id="71" idx="1"/>
                <a:endCxn id="71" idx="3"/>
              </p:cNvCxnSpPr>
              <p:nvPr/>
            </p:nvCxnSpPr>
            <p:spPr>
              <a:xfrm rot="10800000" flipH="1">
                <a:off x="5043148" y="416478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73" name="Straight Connector 72"/>
            <p:cNvCxnSpPr>
              <a:stCxn id="56" idx="2"/>
              <a:endCxn id="71" idx="0"/>
            </p:cNvCxnSpPr>
            <p:nvPr/>
          </p:nvCxnSpPr>
          <p:spPr>
            <a:xfrm>
              <a:off x="3170831" y="2362200"/>
              <a:ext cx="1842510" cy="2310398"/>
            </a:xfrm>
            <a:prstGeom prst="line">
              <a:avLst/>
            </a:prstGeom>
            <a:ln/>
          </p:spPr>
          <p:style>
            <a:lnRef idx="1">
              <a:schemeClr val="accent4"/>
            </a:lnRef>
            <a:fillRef idx="2">
              <a:schemeClr val="accent4"/>
            </a:fillRef>
            <a:effectRef idx="1">
              <a:schemeClr val="accent4"/>
            </a:effectRef>
            <a:fontRef idx="minor">
              <a:schemeClr val="dk1"/>
            </a:fontRef>
          </p:style>
        </p:cxnSp>
      </p:grpSp>
      <p:grpSp>
        <p:nvGrpSpPr>
          <p:cNvPr id="12" name="Group 11"/>
          <p:cNvGrpSpPr/>
          <p:nvPr/>
        </p:nvGrpSpPr>
        <p:grpSpPr>
          <a:xfrm>
            <a:off x="4404293" y="1828800"/>
            <a:ext cx="3982744" cy="1931256"/>
            <a:chOff x="4404293" y="1828800"/>
            <a:chExt cx="3982744" cy="1931256"/>
          </a:xfrm>
        </p:grpSpPr>
        <p:sp>
          <p:nvSpPr>
            <p:cNvPr id="37" name="Rounded Rectangle 36"/>
            <p:cNvSpPr/>
            <p:nvPr/>
          </p:nvSpPr>
          <p:spPr>
            <a:xfrm>
              <a:off x="5230980"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grpSp>
          <p:nvGrpSpPr>
            <p:cNvPr id="38" name="Group 35"/>
            <p:cNvGrpSpPr/>
            <p:nvPr/>
          </p:nvGrpSpPr>
          <p:grpSpPr>
            <a:xfrm>
              <a:off x="5649141" y="2362200"/>
              <a:ext cx="1459840" cy="854930"/>
              <a:chOff x="2971800" y="2667000"/>
              <a:chExt cx="1295400" cy="1143000"/>
            </a:xfrm>
          </p:grpSpPr>
          <p:sp>
            <p:nvSpPr>
              <p:cNvPr id="47" name="Rounded Rectangle 7"/>
              <p:cNvSpPr/>
              <p:nvPr/>
            </p:nvSpPr>
            <p:spPr>
              <a:xfrm>
                <a:off x="2971800" y="2667000"/>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Site Collection</a:t>
                </a:r>
                <a:br>
                  <a:rPr lang="en-US" sz="1600" dirty="0" smtClean="0">
                    <a:solidFill>
                      <a:srgbClr val="000000"/>
                    </a:solidFill>
                  </a:rPr>
                </a:br>
                <a:endParaRPr lang="en-US" sz="1600" dirty="0" smtClean="0">
                  <a:solidFill>
                    <a:srgbClr val="000000"/>
                  </a:solidFill>
                </a:endParaRPr>
              </a:p>
              <a:p>
                <a:pPr algn="ctr" defTabSz="914363"/>
                <a:r>
                  <a:rPr lang="en-US" sz="1600" dirty="0" smtClean="0">
                    <a:solidFill>
                      <a:srgbClr val="000000"/>
                    </a:solidFill>
                  </a:rPr>
                  <a:t>/</a:t>
                </a:r>
                <a:endParaRPr lang="en-US" sz="1600" dirty="0">
                  <a:solidFill>
                    <a:srgbClr val="000000"/>
                  </a:solidFill>
                </a:endParaRPr>
              </a:p>
            </p:txBody>
          </p:sp>
          <p:cxnSp>
            <p:nvCxnSpPr>
              <p:cNvPr id="48" name="Straight Connector 47"/>
              <p:cNvCxnSpPr/>
              <p:nvPr/>
            </p:nvCxnSpPr>
            <p:spPr>
              <a:xfrm rot="10800000" flipH="1">
                <a:off x="2971800" y="3238500"/>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39" name="Straight Connector 38"/>
            <p:cNvCxnSpPr>
              <a:stCxn id="47" idx="2"/>
            </p:cNvCxnSpPr>
            <p:nvPr/>
          </p:nvCxnSpPr>
          <p:spPr>
            <a:xfrm flipH="1">
              <a:off x="4793855" y="3217130"/>
              <a:ext cx="1585206" cy="304801"/>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0" name="Straight Connector 39"/>
            <p:cNvCxnSpPr>
              <a:stCxn id="47" idx="2"/>
            </p:cNvCxnSpPr>
            <p:nvPr/>
          </p:nvCxnSpPr>
          <p:spPr>
            <a:xfrm>
              <a:off x="6379061" y="3217130"/>
              <a:ext cx="27346" cy="3048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3" name="Straight Connector 42"/>
            <p:cNvCxnSpPr>
              <a:stCxn id="47" idx="2"/>
            </p:cNvCxnSpPr>
            <p:nvPr/>
          </p:nvCxnSpPr>
          <p:spPr>
            <a:xfrm>
              <a:off x="6379061" y="3217130"/>
              <a:ext cx="1602648" cy="304800"/>
            </a:xfrm>
            <a:prstGeom prst="line">
              <a:avLst/>
            </a:prstGeom>
            <a:ln/>
          </p:spPr>
          <p:style>
            <a:lnRef idx="1">
              <a:schemeClr val="accent4"/>
            </a:lnRef>
            <a:fillRef idx="2">
              <a:schemeClr val="accent4"/>
            </a:fillRef>
            <a:effectRef idx="1">
              <a:schemeClr val="accent4"/>
            </a:effectRef>
            <a:fontRef idx="minor">
              <a:schemeClr val="dk1"/>
            </a:fontRef>
          </p:style>
        </p:cxnSp>
        <p:sp>
          <p:nvSpPr>
            <p:cNvPr id="44" name="Rounded Rectangle 43"/>
            <p:cNvSpPr/>
            <p:nvPr/>
          </p:nvSpPr>
          <p:spPr bwMode="auto">
            <a:xfrm>
              <a:off x="4404293"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a:solidFill>
                    <a:srgbClr val="000000"/>
                  </a:solidFill>
                </a:rPr>
                <a:t>HR</a:t>
              </a:r>
            </a:p>
          </p:txBody>
        </p:sp>
        <p:sp>
          <p:nvSpPr>
            <p:cNvPr id="45" name="Rounded Rectangle 44"/>
            <p:cNvSpPr/>
            <p:nvPr/>
          </p:nvSpPr>
          <p:spPr bwMode="auto">
            <a:xfrm>
              <a:off x="5784542"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Engineering</a:t>
              </a:r>
              <a:endParaRPr lang="en-US" sz="1600" dirty="0">
                <a:solidFill>
                  <a:srgbClr val="000000"/>
                </a:solidFill>
              </a:endParaRPr>
            </a:p>
          </p:txBody>
        </p:sp>
        <p:sp>
          <p:nvSpPr>
            <p:cNvPr id="46" name="Rounded Rectangle 45"/>
            <p:cNvSpPr/>
            <p:nvPr/>
          </p:nvSpPr>
          <p:spPr bwMode="auto">
            <a:xfrm>
              <a:off x="7197999"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Finance</a:t>
              </a:r>
              <a:endParaRPr lang="en-US" sz="1600" dirty="0">
                <a:solidFill>
                  <a:srgbClr val="000000"/>
                </a:solidFill>
              </a:endParaRPr>
            </a:p>
          </p:txBody>
        </p:sp>
      </p:grpSp>
      <p:sp>
        <p:nvSpPr>
          <p:cNvPr id="49" name="Rounded Rectangle 48"/>
          <p:cNvSpPr/>
          <p:nvPr/>
        </p:nvSpPr>
        <p:spPr>
          <a:xfrm>
            <a:off x="321101" y="3980585"/>
            <a:ext cx="1459840" cy="85493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400" dirty="0" smtClean="0">
                <a:solidFill>
                  <a:srgbClr val="000000"/>
                </a:solidFill>
              </a:rPr>
              <a:t>Site Collection</a:t>
            </a:r>
            <a:br>
              <a:rPr lang="en-US" sz="1400" dirty="0" smtClean="0">
                <a:solidFill>
                  <a:srgbClr val="000000"/>
                </a:solidFill>
              </a:rPr>
            </a:br>
            <a:endParaRPr lang="en-US" sz="1400" dirty="0" smtClean="0">
              <a:solidFill>
                <a:srgbClr val="000000"/>
              </a:solidFill>
            </a:endParaRPr>
          </a:p>
          <a:p>
            <a:pPr algn="ctr" defTabSz="914363"/>
            <a:r>
              <a:rPr lang="en-US" sz="1400" dirty="0" smtClean="0">
                <a:solidFill>
                  <a:srgbClr val="000000"/>
                </a:solidFill>
              </a:rPr>
              <a:t>Expense Reports</a:t>
            </a:r>
            <a:endParaRPr lang="en-US" sz="1400" dirty="0">
              <a:solidFill>
                <a:srgbClr val="000000"/>
              </a:solidFill>
            </a:endParaRPr>
          </a:p>
        </p:txBody>
      </p:sp>
      <p:cxnSp>
        <p:nvCxnSpPr>
          <p:cNvPr id="50" name="Straight Connector 49"/>
          <p:cNvCxnSpPr>
            <a:stCxn id="49" idx="1"/>
            <a:endCxn id="49" idx="3"/>
          </p:cNvCxnSpPr>
          <p:nvPr/>
        </p:nvCxnSpPr>
        <p:spPr>
          <a:xfrm>
            <a:off x="321101" y="4408050"/>
            <a:ext cx="1459840"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51" name="Straight Connector 50"/>
          <p:cNvCxnSpPr>
            <a:stCxn id="53" idx="2"/>
            <a:endCxn id="49" idx="0"/>
          </p:cNvCxnSpPr>
          <p:nvPr/>
        </p:nvCxnSpPr>
        <p:spPr>
          <a:xfrm flipH="1">
            <a:off x="1051021" y="2362200"/>
            <a:ext cx="387874" cy="1618385"/>
          </a:xfrm>
          <a:prstGeom prst="line">
            <a:avLst/>
          </a:prstGeom>
          <a:ln/>
        </p:spPr>
        <p:style>
          <a:lnRef idx="1">
            <a:schemeClr val="accent4"/>
          </a:lnRef>
          <a:fillRef idx="2">
            <a:schemeClr val="accent4"/>
          </a:fillRef>
          <a:effectRef idx="1">
            <a:schemeClr val="accent4"/>
          </a:effectRef>
          <a:fontRef idx="minor">
            <a:schemeClr val="dk1"/>
          </a:fontRef>
        </p:style>
      </p:cxnSp>
      <p:sp>
        <p:nvSpPr>
          <p:cNvPr id="53" name="Rounded Rectangle 52"/>
          <p:cNvSpPr/>
          <p:nvPr/>
        </p:nvSpPr>
        <p:spPr>
          <a:xfrm>
            <a:off x="290815"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600" dirty="0" smtClean="0">
                <a:solidFill>
                  <a:srgbClr val="000000"/>
                </a:solidFill>
              </a:rPr>
              <a:t>http://apps</a:t>
            </a:r>
            <a:endParaRPr lang="en-US" sz="1600" dirty="0">
              <a:solidFill>
                <a:srgbClr val="000000"/>
              </a:solidFill>
            </a:endParaRPr>
          </a:p>
        </p:txBody>
      </p:sp>
      <p:cxnSp>
        <p:nvCxnSpPr>
          <p:cNvPr id="3" name="Straight Arrow Connector 2"/>
          <p:cNvCxnSpPr>
            <a:stCxn id="45" idx="2"/>
            <a:endCxn id="66" idx="0"/>
          </p:cNvCxnSpPr>
          <p:nvPr/>
        </p:nvCxnSpPr>
        <p:spPr>
          <a:xfrm flipH="1">
            <a:off x="4199490" y="3760056"/>
            <a:ext cx="2179571" cy="912542"/>
          </a:xfrm>
          <a:prstGeom prst="straightConnector1">
            <a:avLst/>
          </a:prstGeom>
          <a:ln w="76200">
            <a:solidFill>
              <a:schemeClr val="accent6"/>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44" idx="2"/>
            <a:endCxn id="62" idx="0"/>
          </p:cNvCxnSpPr>
          <p:nvPr/>
        </p:nvCxnSpPr>
        <p:spPr>
          <a:xfrm flipH="1">
            <a:off x="2665806" y="3760056"/>
            <a:ext cx="2333006" cy="912542"/>
          </a:xfrm>
          <a:prstGeom prst="straightConnector1">
            <a:avLst/>
          </a:prstGeom>
          <a:ln w="76200">
            <a:solidFill>
              <a:schemeClr val="accent6"/>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46" idx="2"/>
            <a:endCxn id="71" idx="0"/>
          </p:cNvCxnSpPr>
          <p:nvPr/>
        </p:nvCxnSpPr>
        <p:spPr>
          <a:xfrm flipH="1">
            <a:off x="5743261" y="3760056"/>
            <a:ext cx="2049257" cy="912542"/>
          </a:xfrm>
          <a:prstGeom prst="straightConnector1">
            <a:avLst/>
          </a:prstGeom>
          <a:ln w="76200">
            <a:solidFill>
              <a:schemeClr val="accent6"/>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6" idx="2"/>
            <a:endCxn id="49" idx="3"/>
          </p:cNvCxnSpPr>
          <p:nvPr/>
        </p:nvCxnSpPr>
        <p:spPr>
          <a:xfrm flipH="1">
            <a:off x="1780941" y="3760056"/>
            <a:ext cx="6011577" cy="647994"/>
          </a:xfrm>
          <a:prstGeom prst="straightConnector1">
            <a:avLst/>
          </a:prstGeom>
          <a:ln w="76200">
            <a:solidFill>
              <a:schemeClr val="accent6"/>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5706117"/>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sz="4000" dirty="0" smtClean="0"/>
              <a:t>Presentation to the user</a:t>
            </a:r>
            <a:endParaRPr lang="en-US" sz="4000" dirty="0" smtClean="0"/>
          </a:p>
        </p:txBody>
      </p:sp>
      <p:sp>
        <p:nvSpPr>
          <p:cNvPr id="34" name="Rounded Rectangle 33"/>
          <p:cNvSpPr/>
          <p:nvPr/>
        </p:nvSpPr>
        <p:spPr>
          <a:xfrm>
            <a:off x="230365"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SharePoint</a:t>
            </a:r>
            <a:endParaRPr lang="en-US" dirty="0">
              <a:solidFill>
                <a:srgbClr val="000000"/>
              </a:solidFill>
            </a:endParaRPr>
          </a:p>
        </p:txBody>
      </p:sp>
      <p:sp>
        <p:nvSpPr>
          <p:cNvPr id="35" name="Rounded Rectangle 34"/>
          <p:cNvSpPr/>
          <p:nvPr/>
        </p:nvSpPr>
        <p:spPr>
          <a:xfrm>
            <a:off x="3385820" y="1828800"/>
            <a:ext cx="229616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sp>
        <p:nvSpPr>
          <p:cNvPr id="38" name="Rounded Rectangle 37"/>
          <p:cNvSpPr/>
          <p:nvPr/>
        </p:nvSpPr>
        <p:spPr>
          <a:xfrm>
            <a:off x="2067293" y="2743200"/>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HR</a:t>
            </a:r>
            <a:endParaRPr lang="en-US" sz="1600" dirty="0">
              <a:solidFill>
                <a:srgbClr val="000000"/>
              </a:solidFill>
            </a:endParaRPr>
          </a:p>
        </p:txBody>
      </p:sp>
      <p:cxnSp>
        <p:nvCxnSpPr>
          <p:cNvPr id="43" name="Straight Connector 42"/>
          <p:cNvCxnSpPr>
            <a:endCxn id="38" idx="0"/>
          </p:cNvCxnSpPr>
          <p:nvPr/>
        </p:nvCxnSpPr>
        <p:spPr>
          <a:xfrm rot="5400000">
            <a:off x="3490993" y="1698528"/>
            <a:ext cx="381000" cy="1708343"/>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4" name="Straight Connector 43"/>
          <p:cNvCxnSpPr>
            <a:endCxn id="68" idx="0"/>
          </p:cNvCxnSpPr>
          <p:nvPr/>
        </p:nvCxnSpPr>
        <p:spPr>
          <a:xfrm>
            <a:off x="4535665" y="2362200"/>
            <a:ext cx="1680257" cy="381000"/>
          </a:xfrm>
          <a:prstGeom prst="line">
            <a:avLst/>
          </a:prstGeom>
          <a:ln/>
        </p:spPr>
        <p:style>
          <a:lnRef idx="1">
            <a:schemeClr val="accent4"/>
          </a:lnRef>
          <a:fillRef idx="2">
            <a:schemeClr val="accent4"/>
          </a:fillRef>
          <a:effectRef idx="1">
            <a:schemeClr val="accent4"/>
          </a:effectRef>
          <a:fontRef idx="minor">
            <a:schemeClr val="dk1"/>
          </a:fontRef>
        </p:style>
      </p:cxnSp>
      <p:sp>
        <p:nvSpPr>
          <p:cNvPr id="68" name="Rounded Rectangle 67"/>
          <p:cNvSpPr/>
          <p:nvPr/>
        </p:nvSpPr>
        <p:spPr>
          <a:xfrm>
            <a:off x="5455893" y="2743200"/>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Finance</a:t>
            </a:r>
          </a:p>
        </p:txBody>
      </p:sp>
      <p:cxnSp>
        <p:nvCxnSpPr>
          <p:cNvPr id="24" name="Straight Connector 23"/>
          <p:cNvCxnSpPr>
            <a:endCxn id="25" idx="0"/>
          </p:cNvCxnSpPr>
          <p:nvPr/>
        </p:nvCxnSpPr>
        <p:spPr>
          <a:xfrm>
            <a:off x="6215922" y="3079423"/>
            <a:ext cx="1680257" cy="380999"/>
          </a:xfrm>
          <a:prstGeom prst="line">
            <a:avLst/>
          </a:prstGeom>
          <a:ln/>
        </p:spPr>
        <p:style>
          <a:lnRef idx="1">
            <a:schemeClr val="accent4"/>
          </a:lnRef>
          <a:fillRef idx="2">
            <a:schemeClr val="accent4"/>
          </a:fillRef>
          <a:effectRef idx="1">
            <a:schemeClr val="accent4"/>
          </a:effectRef>
          <a:fontRef idx="minor">
            <a:schemeClr val="dk1"/>
          </a:fontRef>
        </p:style>
      </p:cxnSp>
      <p:sp>
        <p:nvSpPr>
          <p:cNvPr id="25" name="Rounded Rectangle 24"/>
          <p:cNvSpPr/>
          <p:nvPr/>
        </p:nvSpPr>
        <p:spPr>
          <a:xfrm>
            <a:off x="7136150"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Expense Reports</a:t>
            </a:r>
          </a:p>
        </p:txBody>
      </p:sp>
      <p:cxnSp>
        <p:nvCxnSpPr>
          <p:cNvPr id="28" name="Straight Connector 27"/>
          <p:cNvCxnSpPr>
            <a:stCxn id="38" idx="2"/>
            <a:endCxn id="29" idx="0"/>
          </p:cNvCxnSpPr>
          <p:nvPr/>
        </p:nvCxnSpPr>
        <p:spPr>
          <a:xfrm>
            <a:off x="2827322" y="3048000"/>
            <a:ext cx="760029" cy="412422"/>
          </a:xfrm>
          <a:prstGeom prst="line">
            <a:avLst/>
          </a:prstGeom>
          <a:ln/>
        </p:spPr>
        <p:style>
          <a:lnRef idx="1">
            <a:schemeClr val="accent4"/>
          </a:lnRef>
          <a:fillRef idx="2">
            <a:schemeClr val="accent4"/>
          </a:fillRef>
          <a:effectRef idx="1">
            <a:schemeClr val="accent4"/>
          </a:effectRef>
          <a:fontRef idx="minor">
            <a:schemeClr val="dk1"/>
          </a:fontRef>
        </p:style>
      </p:cxnSp>
      <p:sp>
        <p:nvSpPr>
          <p:cNvPr id="29" name="Rounded Rectangle 28"/>
          <p:cNvSpPr/>
          <p:nvPr/>
        </p:nvSpPr>
        <p:spPr>
          <a:xfrm>
            <a:off x="2827322"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Vacation &amp; Sick Day Tracking</a:t>
            </a:r>
          </a:p>
        </p:txBody>
      </p:sp>
      <p:sp>
        <p:nvSpPr>
          <p:cNvPr id="39" name="Rounded Rectangle 38"/>
          <p:cNvSpPr/>
          <p:nvPr/>
        </p:nvSpPr>
        <p:spPr>
          <a:xfrm>
            <a:off x="4695864"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Financial Performance</a:t>
            </a:r>
          </a:p>
        </p:txBody>
      </p:sp>
      <p:cxnSp>
        <p:nvCxnSpPr>
          <p:cNvPr id="40" name="Straight Connector 39"/>
          <p:cNvCxnSpPr>
            <a:stCxn id="68" idx="2"/>
            <a:endCxn id="39" idx="0"/>
          </p:cNvCxnSpPr>
          <p:nvPr/>
        </p:nvCxnSpPr>
        <p:spPr>
          <a:xfrm flipH="1">
            <a:off x="5455893" y="3048000"/>
            <a:ext cx="760029" cy="412422"/>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33" name="Straight Connector 32"/>
          <p:cNvCxnSpPr>
            <a:stCxn id="38" idx="2"/>
            <a:endCxn id="36" idx="0"/>
          </p:cNvCxnSpPr>
          <p:nvPr/>
        </p:nvCxnSpPr>
        <p:spPr>
          <a:xfrm flipH="1">
            <a:off x="1307264" y="3048000"/>
            <a:ext cx="1520058" cy="412422"/>
          </a:xfrm>
          <a:prstGeom prst="line">
            <a:avLst/>
          </a:prstGeom>
          <a:ln/>
        </p:spPr>
        <p:style>
          <a:lnRef idx="1">
            <a:schemeClr val="accent4"/>
          </a:lnRef>
          <a:fillRef idx="2">
            <a:schemeClr val="accent4"/>
          </a:fillRef>
          <a:effectRef idx="1">
            <a:schemeClr val="accent4"/>
          </a:effectRef>
          <a:fontRef idx="minor">
            <a:schemeClr val="dk1"/>
          </a:fontRef>
        </p:style>
      </p:cxnSp>
      <p:sp>
        <p:nvSpPr>
          <p:cNvPr id="36" name="Rounded Rectangle 35"/>
          <p:cNvSpPr/>
          <p:nvPr/>
        </p:nvSpPr>
        <p:spPr>
          <a:xfrm>
            <a:off x="547235" y="3460422"/>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Benefits</a:t>
            </a:r>
          </a:p>
        </p:txBody>
      </p:sp>
    </p:spTree>
    <p:extLst>
      <p:ext uri="{BB962C8B-B14F-4D97-AF65-F5344CB8AC3E}">
        <p14:creationId xmlns:p14="http://schemas.microsoft.com/office/powerpoint/2010/main" val="2996300383"/>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Overlay Information Architecture</a:t>
            </a:r>
            <a:endParaRPr lang="en-US" dirty="0"/>
          </a:p>
        </p:txBody>
      </p:sp>
      <p:sp>
        <p:nvSpPr>
          <p:cNvPr id="3" name="Content Placeholder 2"/>
          <p:cNvSpPr>
            <a:spLocks noGrp="1"/>
          </p:cNvSpPr>
          <p:nvPr>
            <p:ph idx="1"/>
          </p:nvPr>
        </p:nvSpPr>
        <p:spPr/>
        <p:txBody>
          <a:bodyPr/>
          <a:lstStyle/>
          <a:p>
            <a:r>
              <a:rPr lang="en-US" dirty="0" smtClean="0"/>
              <a:t>Navigation</a:t>
            </a:r>
          </a:p>
          <a:p>
            <a:pPr lvl="1"/>
            <a:r>
              <a:rPr lang="en-US" dirty="0" smtClean="0"/>
              <a:t>Manually-configured Quick Launch and top link bar (global navigation)</a:t>
            </a:r>
          </a:p>
          <a:p>
            <a:pPr lvl="1"/>
            <a:r>
              <a:rPr lang="en-US" dirty="0" smtClean="0"/>
              <a:t>Custom link lists (advantage: security trimmed)</a:t>
            </a:r>
          </a:p>
          <a:p>
            <a:pPr lvl="1"/>
            <a:r>
              <a:rPr lang="en-US" dirty="0" smtClean="0"/>
              <a:t>Custom or third-party navigation controls</a:t>
            </a:r>
          </a:p>
          <a:p>
            <a:pPr lvl="1"/>
            <a:r>
              <a:rPr lang="en-US" dirty="0" err="1"/>
              <a:t>SPXmlContentMapProvider</a:t>
            </a:r>
            <a:r>
              <a:rPr lang="en-US" dirty="0"/>
              <a:t> </a:t>
            </a:r>
          </a:p>
          <a:p>
            <a:r>
              <a:rPr lang="en-US" dirty="0" smtClean="0"/>
              <a:t>Search-Based Navigation</a:t>
            </a:r>
          </a:p>
          <a:p>
            <a:endParaRPr lang="en-US" dirty="0"/>
          </a:p>
        </p:txBody>
      </p:sp>
    </p:spTree>
    <p:extLst>
      <p:ext uri="{BB962C8B-B14F-4D97-AF65-F5344CB8AC3E}">
        <p14:creationId xmlns:p14="http://schemas.microsoft.com/office/powerpoint/2010/main" val="3241183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z="4000" dirty="0" smtClean="0"/>
              <a:t>Administration</a:t>
            </a:r>
          </a:p>
        </p:txBody>
      </p:sp>
      <p:grpSp>
        <p:nvGrpSpPr>
          <p:cNvPr id="2" name="Group 1"/>
          <p:cNvGrpSpPr/>
          <p:nvPr/>
        </p:nvGrpSpPr>
        <p:grpSpPr>
          <a:xfrm>
            <a:off x="228601" y="914400"/>
            <a:ext cx="5869490" cy="3843737"/>
            <a:chOff x="228600" y="914400"/>
            <a:chExt cx="8610600" cy="5638800"/>
          </a:xfrm>
        </p:grpSpPr>
        <p:sp>
          <p:nvSpPr>
            <p:cNvPr id="34" name="Rounded Rectangle 33"/>
            <p:cNvSpPr/>
            <p:nvPr/>
          </p:nvSpPr>
          <p:spPr>
            <a:xfrm>
              <a:off x="228600" y="914400"/>
              <a:ext cx="8610600" cy="5638800"/>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PRODUCTION FARM</a:t>
              </a:r>
              <a:endParaRPr lang="en-US" sz="1050" dirty="0">
                <a:solidFill>
                  <a:srgbClr val="000000"/>
                </a:solidFill>
              </a:endParaRPr>
            </a:p>
          </p:txBody>
        </p:sp>
        <p:grpSp>
          <p:nvGrpSpPr>
            <p:cNvPr id="5" name="Group 76"/>
            <p:cNvGrpSpPr/>
            <p:nvPr/>
          </p:nvGrpSpPr>
          <p:grpSpPr>
            <a:xfrm>
              <a:off x="1935886" y="1828800"/>
              <a:ext cx="4537295" cy="2989258"/>
              <a:chOff x="1205966" y="1828800"/>
              <a:chExt cx="4537295" cy="2989258"/>
            </a:xfrm>
          </p:grpSpPr>
          <p:sp>
            <p:nvSpPr>
              <p:cNvPr id="56" name="Rounded Rectangle 55"/>
              <p:cNvSpPr/>
              <p:nvPr/>
            </p:nvSpPr>
            <p:spPr>
              <a:xfrm>
                <a:off x="2022751"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http://teams</a:t>
                </a:r>
                <a:endParaRPr lang="en-US" sz="1000" dirty="0">
                  <a:solidFill>
                    <a:srgbClr val="000000"/>
                  </a:solidFill>
                </a:endParaRPr>
              </a:p>
            </p:txBody>
          </p:sp>
          <p:grpSp>
            <p:nvGrpSpPr>
              <p:cNvPr id="6" name="Group 35"/>
              <p:cNvGrpSpPr/>
              <p:nvPr/>
            </p:nvGrpSpPr>
            <p:grpSpPr>
              <a:xfrm>
                <a:off x="1205966" y="3963128"/>
                <a:ext cx="1459840" cy="854930"/>
                <a:chOff x="3617078" y="2644773"/>
                <a:chExt cx="1295400" cy="1143000"/>
              </a:xfrm>
            </p:grpSpPr>
            <p:sp>
              <p:nvSpPr>
                <p:cNvPr id="62" name="Rounded Rectangle 7"/>
                <p:cNvSpPr/>
                <p:nvPr/>
              </p:nvSpPr>
              <p:spPr>
                <a:xfrm>
                  <a:off x="361707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HR</a:t>
                  </a:r>
                  <a:endParaRPr lang="en-US" sz="1000" dirty="0">
                    <a:solidFill>
                      <a:srgbClr val="000000"/>
                    </a:solidFill>
                  </a:endParaRPr>
                </a:p>
              </p:txBody>
            </p:sp>
            <p:cxnSp>
              <p:nvCxnSpPr>
                <p:cNvPr id="63" name="Straight Connector 62"/>
                <p:cNvCxnSpPr/>
                <p:nvPr/>
              </p:nvCxnSpPr>
              <p:spPr>
                <a:xfrm rot="10800000" flipH="1">
                  <a:off x="361707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4" name="Straight Connector 63"/>
              <p:cNvCxnSpPr>
                <a:stCxn id="56" idx="2"/>
                <a:endCxn id="62" idx="0"/>
              </p:cNvCxnSpPr>
              <p:nvPr/>
            </p:nvCxnSpPr>
            <p:spPr>
              <a:xfrm flipH="1">
                <a:off x="1935886" y="2362200"/>
                <a:ext cx="1234945"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7" name="Group 9"/>
              <p:cNvGrpSpPr/>
              <p:nvPr/>
            </p:nvGrpSpPr>
            <p:grpSpPr>
              <a:xfrm>
                <a:off x="2739650" y="3963128"/>
                <a:ext cx="1459840" cy="854930"/>
                <a:chOff x="5071128" y="2644773"/>
                <a:chExt cx="1295400" cy="1143000"/>
              </a:xfrm>
            </p:grpSpPr>
            <p:sp>
              <p:nvSpPr>
                <p:cNvPr id="66" name="Rounded Rectangle 65"/>
                <p:cNvSpPr/>
                <p:nvPr/>
              </p:nvSpPr>
              <p:spPr>
                <a:xfrm>
                  <a:off x="507112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Engineering</a:t>
                  </a:r>
                  <a:endParaRPr lang="en-US" sz="1000" dirty="0">
                    <a:solidFill>
                      <a:srgbClr val="000000"/>
                    </a:solidFill>
                  </a:endParaRPr>
                </a:p>
              </p:txBody>
            </p:sp>
            <p:cxnSp>
              <p:nvCxnSpPr>
                <p:cNvPr id="67" name="Straight Connector 66"/>
                <p:cNvCxnSpPr>
                  <a:stCxn id="66" idx="1"/>
                  <a:endCxn id="66" idx="3"/>
                </p:cNvCxnSpPr>
                <p:nvPr/>
              </p:nvCxnSpPr>
              <p:spPr>
                <a:xfrm rot="10800000" flipH="1">
                  <a:off x="507112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9" name="Straight Connector 68"/>
              <p:cNvCxnSpPr>
                <a:stCxn id="56" idx="2"/>
                <a:endCxn id="66" idx="0"/>
              </p:cNvCxnSpPr>
              <p:nvPr/>
            </p:nvCxnSpPr>
            <p:spPr>
              <a:xfrm>
                <a:off x="3170831" y="2362200"/>
                <a:ext cx="298739"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8" name="Group 9"/>
              <p:cNvGrpSpPr/>
              <p:nvPr/>
            </p:nvGrpSpPr>
            <p:grpSpPr>
              <a:xfrm>
                <a:off x="4283421" y="3963128"/>
                <a:ext cx="1459840" cy="854930"/>
                <a:chOff x="5043148" y="2644773"/>
                <a:chExt cx="1295400" cy="1143000"/>
              </a:xfrm>
            </p:grpSpPr>
            <p:sp>
              <p:nvSpPr>
                <p:cNvPr id="71" name="Rounded Rectangle 70"/>
                <p:cNvSpPr/>
                <p:nvPr/>
              </p:nvSpPr>
              <p:spPr>
                <a:xfrm>
                  <a:off x="504314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Finance</a:t>
                  </a:r>
                  <a:endParaRPr lang="en-US" sz="1000" dirty="0">
                    <a:solidFill>
                      <a:srgbClr val="000000"/>
                    </a:solidFill>
                  </a:endParaRPr>
                </a:p>
              </p:txBody>
            </p:sp>
            <p:cxnSp>
              <p:nvCxnSpPr>
                <p:cNvPr id="72" name="Straight Connector 71"/>
                <p:cNvCxnSpPr>
                  <a:stCxn id="71" idx="1"/>
                  <a:endCxn id="71" idx="3"/>
                </p:cNvCxnSpPr>
                <p:nvPr/>
              </p:nvCxnSpPr>
              <p:spPr>
                <a:xfrm rot="10800000" flipH="1">
                  <a:off x="504314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73" name="Straight Connector 72"/>
              <p:cNvCxnSpPr>
                <a:stCxn id="56" idx="2"/>
                <a:endCxn id="71" idx="0"/>
              </p:cNvCxnSpPr>
              <p:nvPr/>
            </p:nvCxnSpPr>
            <p:spPr>
              <a:xfrm>
                <a:off x="3170831" y="2362200"/>
                <a:ext cx="1842510" cy="1600928"/>
              </a:xfrm>
              <a:prstGeom prst="line">
                <a:avLst/>
              </a:prstGeom>
              <a:ln/>
            </p:spPr>
            <p:style>
              <a:lnRef idx="1">
                <a:schemeClr val="accent4"/>
              </a:lnRef>
              <a:fillRef idx="2">
                <a:schemeClr val="accent4"/>
              </a:fillRef>
              <a:effectRef idx="1">
                <a:schemeClr val="accent4"/>
              </a:effectRef>
              <a:fontRef idx="minor">
                <a:schemeClr val="dk1"/>
              </a:fontRef>
            </p:style>
          </p:cxnSp>
        </p:grpSp>
        <p:grpSp>
          <p:nvGrpSpPr>
            <p:cNvPr id="12" name="Group 11"/>
            <p:cNvGrpSpPr/>
            <p:nvPr/>
          </p:nvGrpSpPr>
          <p:grpSpPr>
            <a:xfrm>
              <a:off x="4404293" y="1828800"/>
              <a:ext cx="3982744" cy="1931256"/>
              <a:chOff x="4404293" y="1828800"/>
              <a:chExt cx="3982744" cy="1931256"/>
            </a:xfrm>
          </p:grpSpPr>
          <p:sp>
            <p:nvSpPr>
              <p:cNvPr id="37" name="Rounded Rectangle 36"/>
              <p:cNvSpPr/>
              <p:nvPr/>
            </p:nvSpPr>
            <p:spPr>
              <a:xfrm>
                <a:off x="5230980"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http://intranet</a:t>
                </a:r>
                <a:endParaRPr lang="en-US" sz="1000" dirty="0">
                  <a:solidFill>
                    <a:srgbClr val="000000"/>
                  </a:solidFill>
                </a:endParaRPr>
              </a:p>
            </p:txBody>
          </p:sp>
          <p:grpSp>
            <p:nvGrpSpPr>
              <p:cNvPr id="38" name="Group 35"/>
              <p:cNvGrpSpPr/>
              <p:nvPr/>
            </p:nvGrpSpPr>
            <p:grpSpPr>
              <a:xfrm>
                <a:off x="5649141" y="2362200"/>
                <a:ext cx="1459840" cy="854930"/>
                <a:chOff x="2971800" y="2667000"/>
                <a:chExt cx="1295400" cy="1143000"/>
              </a:xfrm>
            </p:grpSpPr>
            <p:sp>
              <p:nvSpPr>
                <p:cNvPr id="47" name="Rounded Rectangle 7"/>
                <p:cNvSpPr/>
                <p:nvPr/>
              </p:nvSpPr>
              <p:spPr>
                <a:xfrm>
                  <a:off x="2971800" y="2667000"/>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Site Collection</a:t>
                  </a:r>
                  <a:br>
                    <a:rPr lang="en-US" sz="1000" dirty="0" smtClean="0">
                      <a:solidFill>
                        <a:srgbClr val="000000"/>
                      </a:solidFill>
                    </a:rPr>
                  </a:br>
                  <a:endParaRPr lang="en-US" sz="1000" dirty="0" smtClean="0">
                    <a:solidFill>
                      <a:srgbClr val="000000"/>
                    </a:solidFill>
                  </a:endParaRPr>
                </a:p>
                <a:p>
                  <a:pPr algn="ctr" defTabSz="914363"/>
                  <a:r>
                    <a:rPr lang="en-US" sz="1000" dirty="0" smtClean="0">
                      <a:solidFill>
                        <a:srgbClr val="000000"/>
                      </a:solidFill>
                    </a:rPr>
                    <a:t>/</a:t>
                  </a:r>
                  <a:endParaRPr lang="en-US" sz="1000" dirty="0">
                    <a:solidFill>
                      <a:srgbClr val="000000"/>
                    </a:solidFill>
                  </a:endParaRPr>
                </a:p>
              </p:txBody>
            </p:sp>
            <p:cxnSp>
              <p:nvCxnSpPr>
                <p:cNvPr id="48" name="Straight Connector 47"/>
                <p:cNvCxnSpPr/>
                <p:nvPr/>
              </p:nvCxnSpPr>
              <p:spPr>
                <a:xfrm rot="10800000" flipH="1">
                  <a:off x="2971800" y="3238500"/>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39" name="Straight Connector 38"/>
              <p:cNvCxnSpPr>
                <a:stCxn id="47" idx="2"/>
              </p:cNvCxnSpPr>
              <p:nvPr/>
            </p:nvCxnSpPr>
            <p:spPr>
              <a:xfrm flipH="1">
                <a:off x="4793855" y="3217130"/>
                <a:ext cx="1585206" cy="304801"/>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0" name="Straight Connector 39"/>
              <p:cNvCxnSpPr>
                <a:stCxn id="47" idx="2"/>
              </p:cNvCxnSpPr>
              <p:nvPr/>
            </p:nvCxnSpPr>
            <p:spPr>
              <a:xfrm>
                <a:off x="6379061" y="3217130"/>
                <a:ext cx="27346" cy="3048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3" name="Straight Connector 42"/>
              <p:cNvCxnSpPr>
                <a:stCxn id="47" idx="2"/>
              </p:cNvCxnSpPr>
              <p:nvPr/>
            </p:nvCxnSpPr>
            <p:spPr>
              <a:xfrm>
                <a:off x="6379061" y="3217130"/>
                <a:ext cx="1602648" cy="304800"/>
              </a:xfrm>
              <a:prstGeom prst="line">
                <a:avLst/>
              </a:prstGeom>
              <a:ln/>
            </p:spPr>
            <p:style>
              <a:lnRef idx="1">
                <a:schemeClr val="accent4"/>
              </a:lnRef>
              <a:fillRef idx="2">
                <a:schemeClr val="accent4"/>
              </a:fillRef>
              <a:effectRef idx="1">
                <a:schemeClr val="accent4"/>
              </a:effectRef>
              <a:fontRef idx="minor">
                <a:schemeClr val="dk1"/>
              </a:fontRef>
            </p:style>
          </p:cxnSp>
          <p:sp>
            <p:nvSpPr>
              <p:cNvPr id="44" name="Rounded Rectangle 43"/>
              <p:cNvSpPr/>
              <p:nvPr/>
            </p:nvSpPr>
            <p:spPr bwMode="auto">
              <a:xfrm>
                <a:off x="4404293"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a:solidFill>
                      <a:srgbClr val="000000"/>
                    </a:solidFill>
                  </a:rPr>
                  <a:t>HR</a:t>
                </a:r>
              </a:p>
            </p:txBody>
          </p:sp>
          <p:sp>
            <p:nvSpPr>
              <p:cNvPr id="45" name="Rounded Rectangle 44"/>
              <p:cNvSpPr/>
              <p:nvPr/>
            </p:nvSpPr>
            <p:spPr bwMode="auto">
              <a:xfrm>
                <a:off x="5784542"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Engineering</a:t>
                </a:r>
                <a:endParaRPr lang="en-US" sz="1000" dirty="0">
                  <a:solidFill>
                    <a:srgbClr val="000000"/>
                  </a:solidFill>
                </a:endParaRPr>
              </a:p>
            </p:txBody>
          </p:sp>
          <p:sp>
            <p:nvSpPr>
              <p:cNvPr id="46" name="Rounded Rectangle 45"/>
              <p:cNvSpPr/>
              <p:nvPr/>
            </p:nvSpPr>
            <p:spPr bwMode="auto">
              <a:xfrm>
                <a:off x="7197999"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Finance</a:t>
                </a:r>
                <a:endParaRPr lang="en-US" sz="1000" dirty="0">
                  <a:solidFill>
                    <a:srgbClr val="000000"/>
                  </a:solidFill>
                </a:endParaRPr>
              </a:p>
            </p:txBody>
          </p:sp>
        </p:grpSp>
        <p:sp>
          <p:nvSpPr>
            <p:cNvPr id="49" name="Rounded Rectangle 48"/>
            <p:cNvSpPr/>
            <p:nvPr/>
          </p:nvSpPr>
          <p:spPr>
            <a:xfrm>
              <a:off x="321101" y="3980585"/>
              <a:ext cx="1459840" cy="85493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Site Collection</a:t>
              </a:r>
              <a:br>
                <a:rPr lang="en-US" sz="900" dirty="0" smtClean="0">
                  <a:solidFill>
                    <a:srgbClr val="000000"/>
                  </a:solidFill>
                </a:rPr>
              </a:br>
              <a:endParaRPr lang="en-US" sz="900" dirty="0" smtClean="0">
                <a:solidFill>
                  <a:srgbClr val="000000"/>
                </a:solidFill>
              </a:endParaRPr>
            </a:p>
            <a:p>
              <a:pPr algn="ctr" defTabSz="914363"/>
              <a:r>
                <a:rPr lang="en-US" sz="900" dirty="0" smtClean="0">
                  <a:solidFill>
                    <a:srgbClr val="000000"/>
                  </a:solidFill>
                </a:rPr>
                <a:t>Expense Reports</a:t>
              </a:r>
              <a:endParaRPr lang="en-US" sz="900" dirty="0">
                <a:solidFill>
                  <a:srgbClr val="000000"/>
                </a:solidFill>
              </a:endParaRPr>
            </a:p>
          </p:txBody>
        </p:sp>
        <p:cxnSp>
          <p:nvCxnSpPr>
            <p:cNvPr id="50" name="Straight Connector 49"/>
            <p:cNvCxnSpPr>
              <a:stCxn id="49" idx="1"/>
              <a:endCxn id="49" idx="3"/>
            </p:cNvCxnSpPr>
            <p:nvPr/>
          </p:nvCxnSpPr>
          <p:spPr>
            <a:xfrm>
              <a:off x="321101" y="4408050"/>
              <a:ext cx="1459840"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51" name="Straight Connector 50"/>
            <p:cNvCxnSpPr>
              <a:stCxn id="53" idx="2"/>
              <a:endCxn id="49" idx="0"/>
            </p:cNvCxnSpPr>
            <p:nvPr/>
          </p:nvCxnSpPr>
          <p:spPr>
            <a:xfrm flipH="1">
              <a:off x="1051021" y="2362200"/>
              <a:ext cx="387874" cy="1618385"/>
            </a:xfrm>
            <a:prstGeom prst="line">
              <a:avLst/>
            </a:prstGeom>
            <a:ln/>
          </p:spPr>
          <p:style>
            <a:lnRef idx="1">
              <a:schemeClr val="accent4"/>
            </a:lnRef>
            <a:fillRef idx="2">
              <a:schemeClr val="accent4"/>
            </a:fillRef>
            <a:effectRef idx="1">
              <a:schemeClr val="accent4"/>
            </a:effectRef>
            <a:fontRef idx="minor">
              <a:schemeClr val="dk1"/>
            </a:fontRef>
          </p:style>
        </p:cxnSp>
        <p:sp>
          <p:nvSpPr>
            <p:cNvPr id="53" name="Rounded Rectangle 52"/>
            <p:cNvSpPr/>
            <p:nvPr/>
          </p:nvSpPr>
          <p:spPr>
            <a:xfrm>
              <a:off x="290815"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00" dirty="0" smtClean="0">
                  <a:solidFill>
                    <a:srgbClr val="000000"/>
                  </a:solidFill>
                </a:rPr>
                <a:t>http://apps</a:t>
              </a:r>
              <a:endParaRPr lang="en-US" sz="1000" dirty="0">
                <a:solidFill>
                  <a:srgbClr val="000000"/>
                </a:solidFill>
              </a:endParaRPr>
            </a:p>
          </p:txBody>
        </p:sp>
      </p:grpSp>
      <p:pic>
        <p:nvPicPr>
          <p:cNvPr id="52" name="Picture 4" descr="http://www.quantix.com/images/Cloud_Power_logo_351x21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6767" y="4725094"/>
            <a:ext cx="2931052" cy="1795375"/>
          </a:xfrm>
          <a:prstGeom prst="rect">
            <a:avLst/>
          </a:prstGeom>
          <a:noFill/>
          <a:extLst>
            <a:ext uri="{909E8E84-426E-40DD-AFC4-6F175D3DCCD1}">
              <a14:hiddenFill xmlns:a14="http://schemas.microsoft.com/office/drawing/2010/main">
                <a:solidFill>
                  <a:srgbClr val="FFFFFF"/>
                </a:solidFill>
              </a14:hiddenFill>
            </a:ext>
          </a:extLst>
        </p:spPr>
      </p:pic>
      <p:sp>
        <p:nvSpPr>
          <p:cNvPr id="54" name="Rounded Rectangle 53"/>
          <p:cNvSpPr/>
          <p:nvPr/>
        </p:nvSpPr>
        <p:spPr>
          <a:xfrm>
            <a:off x="5422964" y="3811527"/>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Remote</a:t>
            </a:r>
            <a:endParaRPr lang="en-US" dirty="0">
              <a:solidFill>
                <a:srgbClr val="000000"/>
              </a:solidFill>
            </a:endParaRPr>
          </a:p>
        </p:txBody>
      </p:sp>
      <p:sp>
        <p:nvSpPr>
          <p:cNvPr id="55" name="Rounded Rectangle 54"/>
          <p:cNvSpPr/>
          <p:nvPr/>
        </p:nvSpPr>
        <p:spPr>
          <a:xfrm>
            <a:off x="7089659" y="3811526"/>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err="1" smtClean="0">
                <a:solidFill>
                  <a:srgbClr val="000000"/>
                </a:solidFill>
              </a:rPr>
              <a:t>LoB</a:t>
            </a:r>
            <a:r>
              <a:rPr lang="en-US" dirty="0" smtClean="0">
                <a:solidFill>
                  <a:srgbClr val="000000"/>
                </a:solidFill>
              </a:rPr>
              <a:t> App</a:t>
            </a:r>
            <a:endParaRPr lang="en-US" dirty="0">
              <a:solidFill>
                <a:srgbClr val="000000"/>
              </a:solidFill>
            </a:endParaRPr>
          </a:p>
        </p:txBody>
      </p:sp>
      <p:sp>
        <p:nvSpPr>
          <p:cNvPr id="57" name="Rounded Rectangle 56"/>
          <p:cNvSpPr/>
          <p:nvPr/>
        </p:nvSpPr>
        <p:spPr>
          <a:xfrm>
            <a:off x="5422964" y="5243730"/>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WWW</a:t>
            </a:r>
            <a:endParaRPr lang="en-US" dirty="0">
              <a:solidFill>
                <a:srgbClr val="000000"/>
              </a:solidFill>
            </a:endParaRPr>
          </a:p>
        </p:txBody>
      </p:sp>
      <p:sp>
        <p:nvSpPr>
          <p:cNvPr id="58" name="Rounded Rectangle 57"/>
          <p:cNvSpPr/>
          <p:nvPr/>
        </p:nvSpPr>
        <p:spPr>
          <a:xfrm>
            <a:off x="7231708" y="5243730"/>
            <a:ext cx="1492381" cy="924468"/>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Extranet</a:t>
            </a:r>
            <a:endParaRPr lang="en-US" dirty="0">
              <a:solidFill>
                <a:srgbClr val="000000"/>
              </a:solidFill>
            </a:endParaRPr>
          </a:p>
        </p:txBody>
      </p:sp>
      <p:grpSp>
        <p:nvGrpSpPr>
          <p:cNvPr id="59" name="Group 58"/>
          <p:cNvGrpSpPr/>
          <p:nvPr/>
        </p:nvGrpSpPr>
        <p:grpSpPr>
          <a:xfrm>
            <a:off x="1235007" y="3758094"/>
            <a:ext cx="3856678" cy="772192"/>
            <a:chOff x="717385" y="3232046"/>
            <a:chExt cx="2664042" cy="533400"/>
          </a:xfrm>
        </p:grpSpPr>
        <p:sp>
          <p:nvSpPr>
            <p:cNvPr id="60" name="Rounded Rectangle 59"/>
            <p:cNvSpPr/>
            <p:nvPr/>
          </p:nvSpPr>
          <p:spPr>
            <a:xfrm>
              <a:off x="717385" y="3232046"/>
              <a:ext cx="789224"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100" dirty="0" smtClean="0">
                  <a:solidFill>
                    <a:srgbClr val="000000"/>
                  </a:solidFill>
                </a:rPr>
                <a:t>Search</a:t>
              </a:r>
              <a:endParaRPr lang="en-US" sz="1100" dirty="0">
                <a:solidFill>
                  <a:srgbClr val="000000"/>
                </a:solidFill>
              </a:endParaRPr>
            </a:p>
          </p:txBody>
        </p:sp>
        <p:sp>
          <p:nvSpPr>
            <p:cNvPr id="61" name="Rounded Rectangle 60"/>
            <p:cNvSpPr/>
            <p:nvPr/>
          </p:nvSpPr>
          <p:spPr>
            <a:xfrm>
              <a:off x="1654794" y="3232046"/>
              <a:ext cx="789224"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100" dirty="0" smtClean="0">
                  <a:solidFill>
                    <a:srgbClr val="000000"/>
                  </a:solidFill>
                </a:rPr>
                <a:t>Metadata</a:t>
              </a:r>
              <a:endParaRPr lang="en-US" sz="1100" dirty="0">
                <a:solidFill>
                  <a:srgbClr val="000000"/>
                </a:solidFill>
              </a:endParaRPr>
            </a:p>
          </p:txBody>
        </p:sp>
        <p:sp>
          <p:nvSpPr>
            <p:cNvPr id="65" name="Rounded Rectangle 64"/>
            <p:cNvSpPr/>
            <p:nvPr/>
          </p:nvSpPr>
          <p:spPr>
            <a:xfrm>
              <a:off x="2592203" y="3232046"/>
              <a:ext cx="789224"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100" dirty="0" smtClean="0">
                  <a:solidFill>
                    <a:srgbClr val="000000"/>
                  </a:solidFill>
                </a:rPr>
                <a:t>My Sites</a:t>
              </a:r>
              <a:endParaRPr lang="en-US" sz="1100" dirty="0">
                <a:solidFill>
                  <a:srgbClr val="000000"/>
                </a:solidFill>
              </a:endParaRPr>
            </a:p>
          </p:txBody>
        </p:sp>
      </p:grpSp>
      <p:sp>
        <p:nvSpPr>
          <p:cNvPr id="70" name="Rounded Rectangle 69"/>
          <p:cNvSpPr/>
          <p:nvPr/>
        </p:nvSpPr>
        <p:spPr>
          <a:xfrm>
            <a:off x="621486" y="4530286"/>
            <a:ext cx="3394785" cy="2195113"/>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sz="1600" dirty="0" smtClean="0">
                <a:solidFill>
                  <a:srgbClr val="000000"/>
                </a:solidFill>
              </a:rPr>
              <a:t>Test Farm</a:t>
            </a:r>
            <a:endParaRPr lang="en-US" sz="1600" dirty="0">
              <a:solidFill>
                <a:srgbClr val="000000"/>
              </a:solidFill>
            </a:endParaRPr>
          </a:p>
        </p:txBody>
      </p:sp>
      <p:grpSp>
        <p:nvGrpSpPr>
          <p:cNvPr id="75" name="Group 74"/>
          <p:cNvGrpSpPr/>
          <p:nvPr/>
        </p:nvGrpSpPr>
        <p:grpSpPr>
          <a:xfrm>
            <a:off x="1288087" y="6271479"/>
            <a:ext cx="1794705" cy="359340"/>
            <a:chOff x="717385" y="3232046"/>
            <a:chExt cx="2664042" cy="533400"/>
          </a:xfrm>
        </p:grpSpPr>
        <p:sp>
          <p:nvSpPr>
            <p:cNvPr id="76" name="Rounded Rectangle 75"/>
            <p:cNvSpPr/>
            <p:nvPr/>
          </p:nvSpPr>
          <p:spPr>
            <a:xfrm>
              <a:off x="717385" y="3232046"/>
              <a:ext cx="789224"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600" dirty="0" smtClean="0">
                  <a:solidFill>
                    <a:srgbClr val="000000"/>
                  </a:solidFill>
                </a:rPr>
                <a:t>Search</a:t>
              </a:r>
              <a:endParaRPr lang="en-US" sz="600" dirty="0">
                <a:solidFill>
                  <a:srgbClr val="000000"/>
                </a:solidFill>
              </a:endParaRPr>
            </a:p>
          </p:txBody>
        </p:sp>
        <p:sp>
          <p:nvSpPr>
            <p:cNvPr id="77" name="Rounded Rectangle 76"/>
            <p:cNvSpPr/>
            <p:nvPr/>
          </p:nvSpPr>
          <p:spPr>
            <a:xfrm>
              <a:off x="1654794" y="3232046"/>
              <a:ext cx="789224"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600" dirty="0" smtClean="0">
                  <a:solidFill>
                    <a:srgbClr val="000000"/>
                  </a:solidFill>
                </a:rPr>
                <a:t>Metadata</a:t>
              </a:r>
              <a:endParaRPr lang="en-US" sz="600" dirty="0">
                <a:solidFill>
                  <a:srgbClr val="000000"/>
                </a:solidFill>
              </a:endParaRPr>
            </a:p>
          </p:txBody>
        </p:sp>
        <p:sp>
          <p:nvSpPr>
            <p:cNvPr id="78" name="Rounded Rectangle 77"/>
            <p:cNvSpPr/>
            <p:nvPr/>
          </p:nvSpPr>
          <p:spPr>
            <a:xfrm>
              <a:off x="2592203" y="3232046"/>
              <a:ext cx="789224"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600" dirty="0" smtClean="0">
                  <a:solidFill>
                    <a:srgbClr val="000000"/>
                  </a:solidFill>
                </a:rPr>
                <a:t>My Sites</a:t>
              </a:r>
              <a:endParaRPr lang="en-US" sz="600" dirty="0">
                <a:solidFill>
                  <a:srgbClr val="000000"/>
                </a:solidFill>
              </a:endParaRPr>
            </a:p>
          </p:txBody>
        </p:sp>
      </p:grpSp>
      <p:grpSp>
        <p:nvGrpSpPr>
          <p:cNvPr id="4" name="Group 3"/>
          <p:cNvGrpSpPr/>
          <p:nvPr/>
        </p:nvGrpSpPr>
        <p:grpSpPr>
          <a:xfrm>
            <a:off x="817457" y="5036213"/>
            <a:ext cx="3068059" cy="1139393"/>
            <a:chOff x="423410" y="1690109"/>
            <a:chExt cx="5518860" cy="2049553"/>
          </a:xfrm>
        </p:grpSpPr>
        <p:sp>
          <p:nvSpPr>
            <p:cNvPr id="79" name="Rounded Rectangle 78"/>
            <p:cNvSpPr/>
            <p:nvPr/>
          </p:nvSpPr>
          <p:spPr>
            <a:xfrm>
              <a:off x="2101555" y="1690109"/>
              <a:ext cx="1565197" cy="36359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http://teams</a:t>
              </a:r>
              <a:endParaRPr lang="en-US" sz="500" dirty="0">
                <a:solidFill>
                  <a:srgbClr val="000000"/>
                </a:solidFill>
              </a:endParaRPr>
            </a:p>
          </p:txBody>
        </p:sp>
        <p:sp>
          <p:nvSpPr>
            <p:cNvPr id="80" name="Rounded Rectangle 7"/>
            <p:cNvSpPr/>
            <p:nvPr/>
          </p:nvSpPr>
          <p:spPr>
            <a:xfrm>
              <a:off x="1544787" y="3144992"/>
              <a:ext cx="995112" cy="58277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Site Collection</a:t>
              </a:r>
              <a:br>
                <a:rPr lang="en-US" sz="500" dirty="0" smtClean="0">
                  <a:solidFill>
                    <a:srgbClr val="000000"/>
                  </a:solidFill>
                </a:rPr>
              </a:br>
              <a:endParaRPr lang="en-US" sz="500" dirty="0" smtClean="0">
                <a:solidFill>
                  <a:srgbClr val="000000"/>
                </a:solidFill>
              </a:endParaRPr>
            </a:p>
            <a:p>
              <a:pPr algn="ctr" defTabSz="914363"/>
              <a:r>
                <a:rPr lang="en-US" sz="500" dirty="0" smtClean="0">
                  <a:solidFill>
                    <a:srgbClr val="000000"/>
                  </a:solidFill>
                </a:rPr>
                <a:t>HR</a:t>
              </a:r>
              <a:endParaRPr lang="en-US" sz="500" dirty="0">
                <a:solidFill>
                  <a:srgbClr val="000000"/>
                </a:solidFill>
              </a:endParaRPr>
            </a:p>
          </p:txBody>
        </p:sp>
        <p:cxnSp>
          <p:nvCxnSpPr>
            <p:cNvPr id="81" name="Straight Connector 80"/>
            <p:cNvCxnSpPr/>
            <p:nvPr/>
          </p:nvCxnSpPr>
          <p:spPr>
            <a:xfrm rot="10800000" flipH="1">
              <a:off x="1544787" y="3436378"/>
              <a:ext cx="995112" cy="81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82" name="Straight Connector 81"/>
            <p:cNvCxnSpPr>
              <a:stCxn id="79" idx="2"/>
              <a:endCxn id="80" idx="0"/>
            </p:cNvCxnSpPr>
            <p:nvPr/>
          </p:nvCxnSpPr>
          <p:spPr>
            <a:xfrm flipH="1">
              <a:off x="2042343" y="2053706"/>
              <a:ext cx="841811" cy="1091287"/>
            </a:xfrm>
            <a:prstGeom prst="line">
              <a:avLst/>
            </a:prstGeom>
            <a:ln/>
          </p:spPr>
          <p:style>
            <a:lnRef idx="1">
              <a:schemeClr val="accent4"/>
            </a:lnRef>
            <a:fillRef idx="2">
              <a:schemeClr val="accent4"/>
            </a:fillRef>
            <a:effectRef idx="1">
              <a:schemeClr val="accent4"/>
            </a:effectRef>
            <a:fontRef idx="minor">
              <a:schemeClr val="dk1"/>
            </a:fontRef>
          </p:style>
        </p:cxnSp>
        <p:sp>
          <p:nvSpPr>
            <p:cNvPr id="83" name="Rounded Rectangle 82"/>
            <p:cNvSpPr/>
            <p:nvPr/>
          </p:nvSpPr>
          <p:spPr>
            <a:xfrm>
              <a:off x="2590236" y="3144992"/>
              <a:ext cx="995112" cy="58277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Site Collection</a:t>
              </a:r>
              <a:br>
                <a:rPr lang="en-US" sz="500" dirty="0" smtClean="0">
                  <a:solidFill>
                    <a:srgbClr val="000000"/>
                  </a:solidFill>
                </a:rPr>
              </a:br>
              <a:endParaRPr lang="en-US" sz="500" dirty="0" smtClean="0">
                <a:solidFill>
                  <a:srgbClr val="000000"/>
                </a:solidFill>
              </a:endParaRPr>
            </a:p>
            <a:p>
              <a:pPr algn="ctr" defTabSz="914363"/>
              <a:r>
                <a:rPr lang="en-US" sz="500" dirty="0" smtClean="0">
                  <a:solidFill>
                    <a:srgbClr val="000000"/>
                  </a:solidFill>
                </a:rPr>
                <a:t>Engineering</a:t>
              </a:r>
              <a:endParaRPr lang="en-US" sz="500" dirty="0">
                <a:solidFill>
                  <a:srgbClr val="000000"/>
                </a:solidFill>
              </a:endParaRPr>
            </a:p>
          </p:txBody>
        </p:sp>
        <p:cxnSp>
          <p:nvCxnSpPr>
            <p:cNvPr id="84" name="Straight Connector 83"/>
            <p:cNvCxnSpPr>
              <a:stCxn id="83" idx="1"/>
              <a:endCxn id="83" idx="3"/>
            </p:cNvCxnSpPr>
            <p:nvPr/>
          </p:nvCxnSpPr>
          <p:spPr>
            <a:xfrm rot="10800000" flipH="1">
              <a:off x="2590236" y="3436378"/>
              <a:ext cx="995112" cy="81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85" name="Straight Connector 84"/>
            <p:cNvCxnSpPr>
              <a:stCxn id="79" idx="2"/>
              <a:endCxn id="83" idx="0"/>
            </p:cNvCxnSpPr>
            <p:nvPr/>
          </p:nvCxnSpPr>
          <p:spPr>
            <a:xfrm>
              <a:off x="2884154" y="2053706"/>
              <a:ext cx="203638" cy="1091287"/>
            </a:xfrm>
            <a:prstGeom prst="line">
              <a:avLst/>
            </a:prstGeom>
            <a:ln/>
          </p:spPr>
          <p:style>
            <a:lnRef idx="1">
              <a:schemeClr val="accent4"/>
            </a:lnRef>
            <a:fillRef idx="2">
              <a:schemeClr val="accent4"/>
            </a:fillRef>
            <a:effectRef idx="1">
              <a:schemeClr val="accent4"/>
            </a:effectRef>
            <a:fontRef idx="minor">
              <a:schemeClr val="dk1"/>
            </a:fontRef>
          </p:style>
        </p:cxnSp>
        <p:sp>
          <p:nvSpPr>
            <p:cNvPr id="86" name="Rounded Rectangle 85"/>
            <p:cNvSpPr/>
            <p:nvPr/>
          </p:nvSpPr>
          <p:spPr>
            <a:xfrm>
              <a:off x="3642561" y="3144992"/>
              <a:ext cx="995112" cy="58277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Site Collection</a:t>
              </a:r>
              <a:br>
                <a:rPr lang="en-US" sz="500" dirty="0" smtClean="0">
                  <a:solidFill>
                    <a:srgbClr val="000000"/>
                  </a:solidFill>
                </a:rPr>
              </a:br>
              <a:endParaRPr lang="en-US" sz="500" dirty="0" smtClean="0">
                <a:solidFill>
                  <a:srgbClr val="000000"/>
                </a:solidFill>
              </a:endParaRPr>
            </a:p>
            <a:p>
              <a:pPr algn="ctr" defTabSz="914363"/>
              <a:r>
                <a:rPr lang="en-US" sz="500" dirty="0" smtClean="0">
                  <a:solidFill>
                    <a:srgbClr val="000000"/>
                  </a:solidFill>
                </a:rPr>
                <a:t>Finance</a:t>
              </a:r>
              <a:endParaRPr lang="en-US" sz="500" dirty="0">
                <a:solidFill>
                  <a:srgbClr val="000000"/>
                </a:solidFill>
              </a:endParaRPr>
            </a:p>
          </p:txBody>
        </p:sp>
        <p:cxnSp>
          <p:nvCxnSpPr>
            <p:cNvPr id="87" name="Straight Connector 86"/>
            <p:cNvCxnSpPr>
              <a:stCxn id="86" idx="1"/>
              <a:endCxn id="86" idx="3"/>
            </p:cNvCxnSpPr>
            <p:nvPr/>
          </p:nvCxnSpPr>
          <p:spPr>
            <a:xfrm rot="10800000" flipH="1">
              <a:off x="3642561" y="3436378"/>
              <a:ext cx="995112" cy="81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88" name="Straight Connector 87"/>
            <p:cNvCxnSpPr>
              <a:stCxn id="79" idx="2"/>
              <a:endCxn id="86" idx="0"/>
            </p:cNvCxnSpPr>
            <p:nvPr/>
          </p:nvCxnSpPr>
          <p:spPr>
            <a:xfrm>
              <a:off x="2884154" y="2053706"/>
              <a:ext cx="1255963" cy="1091287"/>
            </a:xfrm>
            <a:prstGeom prst="line">
              <a:avLst/>
            </a:prstGeom>
            <a:ln/>
          </p:spPr>
          <p:style>
            <a:lnRef idx="1">
              <a:schemeClr val="accent4"/>
            </a:lnRef>
            <a:fillRef idx="2">
              <a:schemeClr val="accent4"/>
            </a:fillRef>
            <a:effectRef idx="1">
              <a:schemeClr val="accent4"/>
            </a:effectRef>
            <a:fontRef idx="minor">
              <a:schemeClr val="dk1"/>
            </a:fontRef>
          </p:style>
        </p:cxnSp>
        <p:sp>
          <p:nvSpPr>
            <p:cNvPr id="89" name="Rounded Rectangle 88"/>
            <p:cNvSpPr/>
            <p:nvPr/>
          </p:nvSpPr>
          <p:spPr>
            <a:xfrm>
              <a:off x="3790916" y="1690109"/>
              <a:ext cx="1565197" cy="36359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http://intranet</a:t>
              </a:r>
              <a:endParaRPr lang="en-US" sz="500" dirty="0">
                <a:solidFill>
                  <a:srgbClr val="000000"/>
                </a:solidFill>
              </a:endParaRPr>
            </a:p>
          </p:txBody>
        </p:sp>
        <p:sp>
          <p:nvSpPr>
            <p:cNvPr id="90" name="Rounded Rectangle 7"/>
            <p:cNvSpPr/>
            <p:nvPr/>
          </p:nvSpPr>
          <p:spPr>
            <a:xfrm>
              <a:off x="4075959" y="2053706"/>
              <a:ext cx="995113" cy="58277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Site Collection</a:t>
              </a:r>
              <a:br>
                <a:rPr lang="en-US" sz="500" dirty="0" smtClean="0">
                  <a:solidFill>
                    <a:srgbClr val="000000"/>
                  </a:solidFill>
                </a:rPr>
              </a:br>
              <a:endParaRPr lang="en-US" sz="500" dirty="0" smtClean="0">
                <a:solidFill>
                  <a:srgbClr val="000000"/>
                </a:solidFill>
              </a:endParaRPr>
            </a:p>
            <a:p>
              <a:pPr algn="ctr" defTabSz="914363"/>
              <a:r>
                <a:rPr lang="en-US" sz="500" dirty="0" smtClean="0">
                  <a:solidFill>
                    <a:srgbClr val="000000"/>
                  </a:solidFill>
                </a:rPr>
                <a:t>/</a:t>
              </a:r>
              <a:endParaRPr lang="en-US" sz="500" dirty="0">
                <a:solidFill>
                  <a:srgbClr val="000000"/>
                </a:solidFill>
              </a:endParaRPr>
            </a:p>
          </p:txBody>
        </p:sp>
        <p:cxnSp>
          <p:nvCxnSpPr>
            <p:cNvPr id="91" name="Straight Connector 90"/>
            <p:cNvCxnSpPr/>
            <p:nvPr/>
          </p:nvCxnSpPr>
          <p:spPr>
            <a:xfrm rot="10800000" flipH="1">
              <a:off x="4075959" y="2345091"/>
              <a:ext cx="995113" cy="81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92" name="Straight Connector 91"/>
            <p:cNvCxnSpPr>
              <a:stCxn id="90" idx="2"/>
            </p:cNvCxnSpPr>
            <p:nvPr/>
          </p:nvCxnSpPr>
          <p:spPr>
            <a:xfrm flipH="1">
              <a:off x="3492946" y="2636476"/>
              <a:ext cx="1080569" cy="20777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93" name="Straight Connector 92"/>
            <p:cNvCxnSpPr>
              <a:stCxn id="90" idx="2"/>
            </p:cNvCxnSpPr>
            <p:nvPr/>
          </p:nvCxnSpPr>
          <p:spPr>
            <a:xfrm>
              <a:off x="4573516" y="2636476"/>
              <a:ext cx="18641" cy="20777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94" name="Straight Connector 93"/>
            <p:cNvCxnSpPr>
              <a:stCxn id="90" idx="2"/>
            </p:cNvCxnSpPr>
            <p:nvPr/>
          </p:nvCxnSpPr>
          <p:spPr>
            <a:xfrm>
              <a:off x="4573516" y="2636476"/>
              <a:ext cx="1092459" cy="207770"/>
            </a:xfrm>
            <a:prstGeom prst="line">
              <a:avLst/>
            </a:prstGeom>
            <a:ln/>
          </p:spPr>
          <p:style>
            <a:lnRef idx="1">
              <a:schemeClr val="accent4"/>
            </a:lnRef>
            <a:fillRef idx="2">
              <a:schemeClr val="accent4"/>
            </a:fillRef>
            <a:effectRef idx="1">
              <a:schemeClr val="accent4"/>
            </a:effectRef>
            <a:fontRef idx="minor">
              <a:schemeClr val="dk1"/>
            </a:fontRef>
          </p:style>
        </p:cxnSp>
        <p:sp>
          <p:nvSpPr>
            <p:cNvPr id="95" name="Rounded Rectangle 94"/>
            <p:cNvSpPr/>
            <p:nvPr/>
          </p:nvSpPr>
          <p:spPr bwMode="auto">
            <a:xfrm>
              <a:off x="3227398" y="2844246"/>
              <a:ext cx="810518" cy="16232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a:solidFill>
                    <a:srgbClr val="000000"/>
                  </a:solidFill>
                </a:rPr>
                <a:t>HR</a:t>
              </a:r>
            </a:p>
          </p:txBody>
        </p:sp>
        <p:sp>
          <p:nvSpPr>
            <p:cNvPr id="96" name="Rounded Rectangle 95"/>
            <p:cNvSpPr/>
            <p:nvPr/>
          </p:nvSpPr>
          <p:spPr bwMode="auto">
            <a:xfrm>
              <a:off x="4168257" y="2844246"/>
              <a:ext cx="810518" cy="16232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Engineering</a:t>
              </a:r>
              <a:endParaRPr lang="en-US" sz="500" dirty="0">
                <a:solidFill>
                  <a:srgbClr val="000000"/>
                </a:solidFill>
              </a:endParaRPr>
            </a:p>
          </p:txBody>
        </p:sp>
        <p:sp>
          <p:nvSpPr>
            <p:cNvPr id="97" name="Rounded Rectangle 96"/>
            <p:cNvSpPr/>
            <p:nvPr/>
          </p:nvSpPr>
          <p:spPr bwMode="auto">
            <a:xfrm>
              <a:off x="5131752" y="2844246"/>
              <a:ext cx="810518" cy="16232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Finance</a:t>
              </a:r>
              <a:endParaRPr lang="en-US" sz="500" dirty="0">
                <a:solidFill>
                  <a:srgbClr val="000000"/>
                </a:solidFill>
              </a:endParaRPr>
            </a:p>
          </p:txBody>
        </p:sp>
        <p:sp>
          <p:nvSpPr>
            <p:cNvPr id="98" name="Rounded Rectangle 97"/>
            <p:cNvSpPr/>
            <p:nvPr/>
          </p:nvSpPr>
          <p:spPr>
            <a:xfrm>
              <a:off x="444055" y="3156892"/>
              <a:ext cx="995113" cy="58277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400" dirty="0" smtClean="0">
                  <a:solidFill>
                    <a:srgbClr val="000000"/>
                  </a:solidFill>
                </a:rPr>
                <a:t>Site Collection</a:t>
              </a:r>
              <a:br>
                <a:rPr lang="en-US" sz="400" dirty="0" smtClean="0">
                  <a:solidFill>
                    <a:srgbClr val="000000"/>
                  </a:solidFill>
                </a:rPr>
              </a:br>
              <a:endParaRPr lang="en-US" sz="400" dirty="0" smtClean="0">
                <a:solidFill>
                  <a:srgbClr val="000000"/>
                </a:solidFill>
              </a:endParaRPr>
            </a:p>
            <a:p>
              <a:pPr algn="ctr" defTabSz="914363"/>
              <a:r>
                <a:rPr lang="en-US" sz="400" dirty="0" smtClean="0">
                  <a:solidFill>
                    <a:srgbClr val="000000"/>
                  </a:solidFill>
                </a:rPr>
                <a:t>Expense Reports</a:t>
              </a:r>
              <a:endParaRPr lang="en-US" sz="400" dirty="0">
                <a:solidFill>
                  <a:srgbClr val="000000"/>
                </a:solidFill>
              </a:endParaRPr>
            </a:p>
          </p:txBody>
        </p:sp>
        <p:cxnSp>
          <p:nvCxnSpPr>
            <p:cNvPr id="99" name="Straight Connector 98"/>
            <p:cNvCxnSpPr>
              <a:stCxn id="98" idx="1"/>
              <a:endCxn id="98" idx="3"/>
            </p:cNvCxnSpPr>
            <p:nvPr/>
          </p:nvCxnSpPr>
          <p:spPr>
            <a:xfrm>
              <a:off x="444055" y="3448277"/>
              <a:ext cx="995113"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100" name="Straight Connector 99"/>
            <p:cNvCxnSpPr>
              <a:stCxn id="101" idx="2"/>
              <a:endCxn id="98" idx="0"/>
            </p:cNvCxnSpPr>
            <p:nvPr/>
          </p:nvCxnSpPr>
          <p:spPr>
            <a:xfrm flipH="1">
              <a:off x="941611" y="2053705"/>
              <a:ext cx="264398" cy="1103186"/>
            </a:xfrm>
            <a:prstGeom prst="line">
              <a:avLst/>
            </a:prstGeom>
            <a:ln/>
          </p:spPr>
          <p:style>
            <a:lnRef idx="1">
              <a:schemeClr val="accent4"/>
            </a:lnRef>
            <a:fillRef idx="2">
              <a:schemeClr val="accent4"/>
            </a:fillRef>
            <a:effectRef idx="1">
              <a:schemeClr val="accent4"/>
            </a:effectRef>
            <a:fontRef idx="minor">
              <a:schemeClr val="dk1"/>
            </a:fontRef>
          </p:style>
        </p:cxnSp>
        <p:sp>
          <p:nvSpPr>
            <p:cNvPr id="101" name="Rounded Rectangle 100"/>
            <p:cNvSpPr/>
            <p:nvPr/>
          </p:nvSpPr>
          <p:spPr>
            <a:xfrm>
              <a:off x="423410" y="1690109"/>
              <a:ext cx="1565197" cy="36359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500" dirty="0" smtClean="0">
                  <a:solidFill>
                    <a:srgbClr val="000000"/>
                  </a:solidFill>
                </a:rPr>
                <a:t>http://apps</a:t>
              </a:r>
              <a:endParaRPr lang="en-US" sz="500" dirty="0">
                <a:solidFill>
                  <a:srgbClr val="000000"/>
                </a:solidFill>
              </a:endParaRPr>
            </a:p>
          </p:txBody>
        </p:sp>
      </p:grpSp>
      <p:sp>
        <p:nvSpPr>
          <p:cNvPr id="102" name="Rounded Rectangle 101"/>
          <p:cNvSpPr/>
          <p:nvPr/>
        </p:nvSpPr>
        <p:spPr>
          <a:xfrm>
            <a:off x="5583031" y="4214025"/>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Research &amp; Development</a:t>
            </a:r>
            <a:endParaRPr lang="en-US" sz="900" dirty="0">
              <a:solidFill>
                <a:srgbClr val="000000"/>
              </a:solidFill>
            </a:endParaRPr>
          </a:p>
        </p:txBody>
      </p:sp>
      <p:sp>
        <p:nvSpPr>
          <p:cNvPr id="103" name="Rounded Rectangle 102"/>
          <p:cNvSpPr/>
          <p:nvPr/>
        </p:nvSpPr>
        <p:spPr>
          <a:xfrm>
            <a:off x="7249726" y="4214024"/>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CRM</a:t>
            </a:r>
            <a:endParaRPr lang="en-US" sz="900" dirty="0">
              <a:solidFill>
                <a:srgbClr val="000000"/>
              </a:solidFill>
            </a:endParaRPr>
          </a:p>
        </p:txBody>
      </p:sp>
      <p:sp>
        <p:nvSpPr>
          <p:cNvPr id="104" name="Rounded Rectangle 103"/>
          <p:cNvSpPr/>
          <p:nvPr/>
        </p:nvSpPr>
        <p:spPr>
          <a:xfrm>
            <a:off x="5583031" y="5646228"/>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WWW</a:t>
            </a:r>
            <a:endParaRPr lang="en-US" sz="900" dirty="0">
              <a:solidFill>
                <a:srgbClr val="000000"/>
              </a:solidFill>
            </a:endParaRPr>
          </a:p>
        </p:txBody>
      </p:sp>
      <p:sp>
        <p:nvSpPr>
          <p:cNvPr id="105" name="Rounded Rectangle 104"/>
          <p:cNvSpPr/>
          <p:nvPr/>
        </p:nvSpPr>
        <p:spPr>
          <a:xfrm>
            <a:off x="7391775" y="5646228"/>
            <a:ext cx="1172247" cy="27231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Extranet</a:t>
            </a:r>
            <a:endParaRPr lang="en-US" sz="900" dirty="0">
              <a:solidFill>
                <a:srgbClr val="000000"/>
              </a:solidFill>
            </a:endParaRPr>
          </a:p>
        </p:txBody>
      </p:sp>
    </p:spTree>
    <p:extLst>
      <p:ext uri="{BB962C8B-B14F-4D97-AF65-F5344CB8AC3E}">
        <p14:creationId xmlns:p14="http://schemas.microsoft.com/office/powerpoint/2010/main" val="3762104698"/>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Overlay Administration</a:t>
            </a:r>
            <a:endParaRPr lang="en-US" dirty="0"/>
          </a:p>
        </p:txBody>
      </p:sp>
      <p:sp>
        <p:nvSpPr>
          <p:cNvPr id="3" name="Content Placeholder 2"/>
          <p:cNvSpPr>
            <a:spLocks noGrp="1"/>
          </p:cNvSpPr>
          <p:nvPr>
            <p:ph idx="1"/>
          </p:nvPr>
        </p:nvSpPr>
        <p:spPr/>
        <p:txBody>
          <a:bodyPr>
            <a:normAutofit lnSpcReduction="10000"/>
          </a:bodyPr>
          <a:lstStyle/>
          <a:p>
            <a:r>
              <a:rPr lang="en-US" dirty="0" smtClean="0"/>
              <a:t>Administration “single pane of glass” across</a:t>
            </a:r>
          </a:p>
          <a:p>
            <a:pPr lvl="1"/>
            <a:r>
              <a:rPr lang="en-US" dirty="0" smtClean="0"/>
              <a:t>Site collections</a:t>
            </a:r>
          </a:p>
          <a:p>
            <a:pPr lvl="1"/>
            <a:r>
              <a:rPr lang="en-US" dirty="0" smtClean="0"/>
              <a:t>Web applications</a:t>
            </a:r>
          </a:p>
          <a:p>
            <a:pPr lvl="1"/>
            <a:r>
              <a:rPr lang="en-US" dirty="0" smtClean="0"/>
              <a:t>Farms</a:t>
            </a:r>
          </a:p>
          <a:p>
            <a:r>
              <a:rPr lang="en-US" dirty="0" smtClean="0"/>
              <a:t>For…</a:t>
            </a:r>
          </a:p>
          <a:p>
            <a:pPr lvl="1"/>
            <a:r>
              <a:rPr lang="en-US" dirty="0" smtClean="0"/>
              <a:t>Manage access, audit, manage groups</a:t>
            </a:r>
          </a:p>
          <a:p>
            <a:pPr lvl="1"/>
            <a:r>
              <a:rPr lang="en-US" dirty="0" smtClean="0"/>
              <a:t>Deploy content</a:t>
            </a:r>
            <a:br>
              <a:rPr lang="en-US" dirty="0" smtClean="0"/>
            </a:br>
            <a:endParaRPr lang="en-US" dirty="0"/>
          </a:p>
          <a:p>
            <a:r>
              <a:rPr lang="en-US" dirty="0" smtClean="0"/>
              <a:t>PowerShell</a:t>
            </a:r>
          </a:p>
          <a:p>
            <a:r>
              <a:rPr lang="en-US" dirty="0" smtClean="0"/>
              <a:t>Third-party </a:t>
            </a:r>
            <a:r>
              <a:rPr lang="en-US" dirty="0"/>
              <a:t>administration </a:t>
            </a:r>
            <a:r>
              <a:rPr lang="en-US" dirty="0" smtClean="0"/>
              <a:t>tools</a:t>
            </a:r>
            <a:endParaRPr lang="en-US" dirty="0"/>
          </a:p>
        </p:txBody>
      </p:sp>
    </p:spTree>
    <p:extLst>
      <p:ext uri="{BB962C8B-B14F-4D97-AF65-F5344CB8AC3E}">
        <p14:creationId xmlns:p14="http://schemas.microsoft.com/office/powerpoint/2010/main" val="2373820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208003520"/>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6442696"/>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IN SUM…</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63395292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31935" y="2151728"/>
            <a:ext cx="5680130" cy="2554545"/>
          </a:xfrm>
          <a:prstGeom prst="rect">
            <a:avLst/>
          </a:prstGeom>
        </p:spPr>
        <p:txBody>
          <a:bodyPr wrap="square">
            <a:spAutoFit/>
          </a:bodyPr>
          <a:lstStyle/>
          <a:p>
            <a:pPr algn="ctr" defTabSz="914363"/>
            <a:r>
              <a:rPr lang="en-US" sz="4000" dirty="0" smtClean="0">
                <a:solidFill>
                  <a:srgbClr val="FFFFFF"/>
                </a:solidFill>
              </a:rPr>
              <a:t>Governance defines the </a:t>
            </a:r>
            <a:r>
              <a:rPr lang="en-US" sz="4000" dirty="0" smtClean="0">
                <a:solidFill>
                  <a:srgbClr val="FFFF00"/>
                </a:solidFill>
              </a:rPr>
              <a:t>people, processes, policies and technologies</a:t>
            </a:r>
            <a:br>
              <a:rPr lang="en-US" sz="4000" dirty="0" smtClean="0">
                <a:solidFill>
                  <a:srgbClr val="FFFF00"/>
                </a:solidFill>
              </a:rPr>
            </a:br>
            <a:r>
              <a:rPr lang="en-US" sz="4000" dirty="0" smtClean="0">
                <a:solidFill>
                  <a:srgbClr val="FFFFFF"/>
                </a:solidFill>
              </a:rPr>
              <a:t>that deliver a service</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532800391"/>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Governance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222413352"/>
              </p:ext>
            </p:extLst>
          </p:nvPr>
        </p:nvGraphicFramePr>
        <p:xfrm>
          <a:off x="0" y="14128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7197132"/>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Requirements to Architecture</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6200" y="1091406"/>
            <a:ext cx="6451600" cy="464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bwMode="auto">
          <a:xfrm>
            <a:off x="1346201" y="6145706"/>
            <a:ext cx="1926684" cy="537028"/>
          </a:xfrm>
          <a:prstGeom prst="rect">
            <a:avLst/>
          </a:prstGeom>
          <a:solidFill>
            <a:srgbClr val="FFFF00"/>
          </a:solidFill>
          <a:ln w="57150">
            <a:solidFill>
              <a:srgbClr val="000000"/>
            </a:solidFill>
            <a:prstDash val="solid"/>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rgbClr val="000000"/>
                </a:solidFill>
              </a:rPr>
              <a:t>Solicited</a:t>
            </a:r>
          </a:p>
        </p:txBody>
      </p:sp>
      <p:sp>
        <p:nvSpPr>
          <p:cNvPr id="9" name="Rectangle 8"/>
          <p:cNvSpPr/>
          <p:nvPr/>
        </p:nvSpPr>
        <p:spPr bwMode="auto">
          <a:xfrm>
            <a:off x="5868144" y="6145706"/>
            <a:ext cx="1929656" cy="537028"/>
          </a:xfrm>
          <a:prstGeom prst="rect">
            <a:avLst/>
          </a:prstGeom>
          <a:solidFill>
            <a:srgbClr val="92D050"/>
          </a:solidFill>
          <a:ln w="57150">
            <a:solidFill>
              <a:srgbClr val="000000"/>
            </a:solidFill>
            <a:prstDash val="solid"/>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rgbClr val="000000"/>
                </a:solidFill>
              </a:rPr>
              <a:t>Derived</a:t>
            </a:r>
          </a:p>
        </p:txBody>
      </p:sp>
    </p:spTree>
    <p:extLst>
      <p:ext uri="{BB962C8B-B14F-4D97-AF65-F5344CB8AC3E}">
        <p14:creationId xmlns:p14="http://schemas.microsoft.com/office/powerpoint/2010/main" val="1676233369"/>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230365" y="361646"/>
            <a:ext cx="8610600" cy="2394065"/>
            <a:chOff x="230365" y="361646"/>
            <a:chExt cx="8610600" cy="2394065"/>
          </a:xfrm>
        </p:grpSpPr>
        <p:sp>
          <p:nvSpPr>
            <p:cNvPr id="33" name="Rounded Rectangle 32"/>
            <p:cNvSpPr/>
            <p:nvPr/>
          </p:nvSpPr>
          <p:spPr>
            <a:xfrm>
              <a:off x="230365" y="361646"/>
              <a:ext cx="8610600" cy="2394065"/>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SharePoint</a:t>
              </a:r>
              <a:endParaRPr lang="en-US" dirty="0">
                <a:solidFill>
                  <a:srgbClr val="000000"/>
                </a:solidFill>
              </a:endParaRPr>
            </a:p>
          </p:txBody>
        </p:sp>
        <p:sp>
          <p:nvSpPr>
            <p:cNvPr id="35" name="Rounded Rectangle 34"/>
            <p:cNvSpPr/>
            <p:nvPr/>
          </p:nvSpPr>
          <p:spPr>
            <a:xfrm>
              <a:off x="3385820" y="820282"/>
              <a:ext cx="229616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http://intranet</a:t>
              </a:r>
              <a:endParaRPr lang="en-US" sz="1600" dirty="0">
                <a:solidFill>
                  <a:srgbClr val="000000"/>
                </a:solidFill>
              </a:endParaRPr>
            </a:p>
          </p:txBody>
        </p:sp>
        <p:sp>
          <p:nvSpPr>
            <p:cNvPr id="36" name="Rounded Rectangle 35"/>
            <p:cNvSpPr/>
            <p:nvPr/>
          </p:nvSpPr>
          <p:spPr>
            <a:xfrm>
              <a:off x="2067293" y="1582282"/>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HR</a:t>
              </a:r>
              <a:endParaRPr lang="en-US" sz="1600" dirty="0">
                <a:solidFill>
                  <a:srgbClr val="000000"/>
                </a:solidFill>
              </a:endParaRPr>
            </a:p>
          </p:txBody>
        </p:sp>
        <p:cxnSp>
          <p:nvCxnSpPr>
            <p:cNvPr id="41" name="Straight Connector 40"/>
            <p:cNvCxnSpPr>
              <a:stCxn id="35" idx="2"/>
              <a:endCxn id="36" idx="0"/>
            </p:cNvCxnSpPr>
            <p:nvPr/>
          </p:nvCxnSpPr>
          <p:spPr>
            <a:xfrm flipH="1">
              <a:off x="2827322" y="1353682"/>
              <a:ext cx="1706578" cy="2286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2" name="Straight Connector 41"/>
            <p:cNvCxnSpPr>
              <a:stCxn id="35" idx="2"/>
              <a:endCxn id="52" idx="0"/>
            </p:cNvCxnSpPr>
            <p:nvPr/>
          </p:nvCxnSpPr>
          <p:spPr>
            <a:xfrm>
              <a:off x="4533900" y="1353682"/>
              <a:ext cx="1682022" cy="228600"/>
            </a:xfrm>
            <a:prstGeom prst="line">
              <a:avLst/>
            </a:prstGeom>
            <a:ln/>
          </p:spPr>
          <p:style>
            <a:lnRef idx="1">
              <a:schemeClr val="accent4"/>
            </a:lnRef>
            <a:fillRef idx="2">
              <a:schemeClr val="accent4"/>
            </a:fillRef>
            <a:effectRef idx="1">
              <a:schemeClr val="accent4"/>
            </a:effectRef>
            <a:fontRef idx="minor">
              <a:schemeClr val="dk1"/>
            </a:fontRef>
          </p:style>
        </p:cxnSp>
        <p:sp>
          <p:nvSpPr>
            <p:cNvPr id="52" name="Rounded Rectangle 51"/>
            <p:cNvSpPr/>
            <p:nvPr/>
          </p:nvSpPr>
          <p:spPr>
            <a:xfrm>
              <a:off x="5455893" y="1582282"/>
              <a:ext cx="1520058" cy="304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Finance</a:t>
              </a:r>
            </a:p>
          </p:txBody>
        </p:sp>
        <p:cxnSp>
          <p:nvCxnSpPr>
            <p:cNvPr id="54" name="Straight Connector 53"/>
            <p:cNvCxnSpPr>
              <a:stCxn id="52" idx="2"/>
              <a:endCxn id="55" idx="0"/>
            </p:cNvCxnSpPr>
            <p:nvPr/>
          </p:nvCxnSpPr>
          <p:spPr>
            <a:xfrm>
              <a:off x="6215922" y="1887082"/>
              <a:ext cx="1680257" cy="244388"/>
            </a:xfrm>
            <a:prstGeom prst="line">
              <a:avLst/>
            </a:prstGeom>
            <a:ln/>
          </p:spPr>
          <p:style>
            <a:lnRef idx="1">
              <a:schemeClr val="accent4"/>
            </a:lnRef>
            <a:fillRef idx="2">
              <a:schemeClr val="accent4"/>
            </a:fillRef>
            <a:effectRef idx="1">
              <a:schemeClr val="accent4"/>
            </a:effectRef>
            <a:fontRef idx="minor">
              <a:schemeClr val="dk1"/>
            </a:fontRef>
          </p:style>
        </p:cxnSp>
        <p:sp>
          <p:nvSpPr>
            <p:cNvPr id="55" name="Rounded Rectangle 54"/>
            <p:cNvSpPr/>
            <p:nvPr/>
          </p:nvSpPr>
          <p:spPr>
            <a:xfrm>
              <a:off x="7136150"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Expense Reports</a:t>
              </a:r>
            </a:p>
          </p:txBody>
        </p:sp>
        <p:cxnSp>
          <p:nvCxnSpPr>
            <p:cNvPr id="57" name="Straight Connector 56"/>
            <p:cNvCxnSpPr>
              <a:stCxn id="36" idx="2"/>
              <a:endCxn id="58" idx="0"/>
            </p:cNvCxnSpPr>
            <p:nvPr/>
          </p:nvCxnSpPr>
          <p:spPr>
            <a:xfrm>
              <a:off x="2827322" y="1887082"/>
              <a:ext cx="760029" cy="244388"/>
            </a:xfrm>
            <a:prstGeom prst="line">
              <a:avLst/>
            </a:prstGeom>
            <a:ln/>
          </p:spPr>
          <p:style>
            <a:lnRef idx="1">
              <a:schemeClr val="accent4"/>
            </a:lnRef>
            <a:fillRef idx="2">
              <a:schemeClr val="accent4"/>
            </a:fillRef>
            <a:effectRef idx="1">
              <a:schemeClr val="accent4"/>
            </a:effectRef>
            <a:fontRef idx="minor">
              <a:schemeClr val="dk1"/>
            </a:fontRef>
          </p:style>
        </p:cxnSp>
        <p:sp>
          <p:nvSpPr>
            <p:cNvPr id="58" name="Rounded Rectangle 57"/>
            <p:cNvSpPr/>
            <p:nvPr/>
          </p:nvSpPr>
          <p:spPr>
            <a:xfrm>
              <a:off x="2827322"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Vacation &amp; Sick Day Tracking</a:t>
              </a:r>
            </a:p>
          </p:txBody>
        </p:sp>
        <p:sp>
          <p:nvSpPr>
            <p:cNvPr id="59" name="Rounded Rectangle 58"/>
            <p:cNvSpPr/>
            <p:nvPr/>
          </p:nvSpPr>
          <p:spPr>
            <a:xfrm>
              <a:off x="4695864"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Financial Performance</a:t>
              </a:r>
            </a:p>
          </p:txBody>
        </p:sp>
        <p:cxnSp>
          <p:nvCxnSpPr>
            <p:cNvPr id="60" name="Straight Connector 59"/>
            <p:cNvCxnSpPr>
              <a:stCxn id="52" idx="2"/>
              <a:endCxn id="59" idx="0"/>
            </p:cNvCxnSpPr>
            <p:nvPr/>
          </p:nvCxnSpPr>
          <p:spPr>
            <a:xfrm flipH="1">
              <a:off x="5455893" y="1887082"/>
              <a:ext cx="760029" cy="244388"/>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61" name="Straight Connector 60"/>
            <p:cNvCxnSpPr>
              <a:stCxn id="36" idx="2"/>
              <a:endCxn id="65" idx="0"/>
            </p:cNvCxnSpPr>
            <p:nvPr/>
          </p:nvCxnSpPr>
          <p:spPr>
            <a:xfrm flipH="1">
              <a:off x="1307264" y="1887082"/>
              <a:ext cx="1520058" cy="244388"/>
            </a:xfrm>
            <a:prstGeom prst="line">
              <a:avLst/>
            </a:prstGeom>
            <a:ln/>
          </p:spPr>
          <p:style>
            <a:lnRef idx="1">
              <a:schemeClr val="accent4"/>
            </a:lnRef>
            <a:fillRef idx="2">
              <a:schemeClr val="accent4"/>
            </a:fillRef>
            <a:effectRef idx="1">
              <a:schemeClr val="accent4"/>
            </a:effectRef>
            <a:fontRef idx="minor">
              <a:schemeClr val="dk1"/>
            </a:fontRef>
          </p:style>
        </p:cxnSp>
        <p:sp>
          <p:nvSpPr>
            <p:cNvPr id="65" name="Rounded Rectangle 64"/>
            <p:cNvSpPr/>
            <p:nvPr/>
          </p:nvSpPr>
          <p:spPr>
            <a:xfrm>
              <a:off x="547235" y="2131470"/>
              <a:ext cx="1520058" cy="43284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363"/>
              <a:r>
                <a:rPr lang="en-US" sz="1600" dirty="0" smtClean="0">
                  <a:solidFill>
                    <a:srgbClr val="000000"/>
                  </a:solidFill>
                </a:rPr>
                <a:t>Benefits</a:t>
              </a:r>
            </a:p>
          </p:txBody>
        </p:sp>
      </p:grpSp>
      <p:grpSp>
        <p:nvGrpSpPr>
          <p:cNvPr id="3" name="Group 2"/>
          <p:cNvGrpSpPr/>
          <p:nvPr/>
        </p:nvGrpSpPr>
        <p:grpSpPr>
          <a:xfrm>
            <a:off x="228600" y="2859578"/>
            <a:ext cx="8549219" cy="3693622"/>
            <a:chOff x="228600" y="2859578"/>
            <a:chExt cx="8549219" cy="3693622"/>
          </a:xfrm>
        </p:grpSpPr>
        <p:grpSp>
          <p:nvGrpSpPr>
            <p:cNvPr id="17" name="Group 16"/>
            <p:cNvGrpSpPr/>
            <p:nvPr/>
          </p:nvGrpSpPr>
          <p:grpSpPr>
            <a:xfrm>
              <a:off x="228600" y="2859578"/>
              <a:ext cx="5002380" cy="3693622"/>
              <a:chOff x="228600" y="2859578"/>
              <a:chExt cx="8610600" cy="3693622"/>
            </a:xfrm>
          </p:grpSpPr>
          <p:sp>
            <p:nvSpPr>
              <p:cNvPr id="34" name="Rounded Rectangle 33"/>
              <p:cNvSpPr/>
              <p:nvPr/>
            </p:nvSpPr>
            <p:spPr>
              <a:xfrm>
                <a:off x="228600" y="2859578"/>
                <a:ext cx="8610600" cy="3693622"/>
              </a:xfrm>
              <a:prstGeom prst="roundRect">
                <a:avLst>
                  <a:gd name="adj" fmla="val 1630"/>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a:solidFill>
                      <a:srgbClr val="000000"/>
                    </a:solidFill>
                  </a:rPr>
                  <a:t>FARM</a:t>
                </a:r>
              </a:p>
            </p:txBody>
          </p:sp>
          <p:grpSp>
            <p:nvGrpSpPr>
              <p:cNvPr id="5" name="Group 76"/>
              <p:cNvGrpSpPr/>
              <p:nvPr/>
            </p:nvGrpSpPr>
            <p:grpSpPr>
              <a:xfrm>
                <a:off x="1935886" y="3437505"/>
                <a:ext cx="4537295" cy="2989258"/>
                <a:chOff x="1205966" y="1828800"/>
                <a:chExt cx="4537295" cy="2989258"/>
              </a:xfrm>
            </p:grpSpPr>
            <p:sp>
              <p:nvSpPr>
                <p:cNvPr id="56" name="Rounded Rectangle 55"/>
                <p:cNvSpPr/>
                <p:nvPr/>
              </p:nvSpPr>
              <p:spPr>
                <a:xfrm>
                  <a:off x="2022751"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50" dirty="0" smtClean="0">
                      <a:solidFill>
                        <a:srgbClr val="000000"/>
                      </a:solidFill>
                    </a:rPr>
                    <a:t>http://teams</a:t>
                  </a:r>
                  <a:endParaRPr lang="en-US" sz="1050" dirty="0">
                    <a:solidFill>
                      <a:srgbClr val="000000"/>
                    </a:solidFill>
                  </a:endParaRPr>
                </a:p>
              </p:txBody>
            </p:sp>
            <p:grpSp>
              <p:nvGrpSpPr>
                <p:cNvPr id="6" name="Group 35"/>
                <p:cNvGrpSpPr/>
                <p:nvPr/>
              </p:nvGrpSpPr>
              <p:grpSpPr>
                <a:xfrm>
                  <a:off x="1205966" y="3963128"/>
                  <a:ext cx="1459840" cy="854930"/>
                  <a:chOff x="3617078" y="2644773"/>
                  <a:chExt cx="1295400" cy="1143000"/>
                </a:xfrm>
              </p:grpSpPr>
              <p:sp>
                <p:nvSpPr>
                  <p:cNvPr id="62" name="Rounded Rectangle 7"/>
                  <p:cNvSpPr/>
                  <p:nvPr/>
                </p:nvSpPr>
                <p:spPr>
                  <a:xfrm>
                    <a:off x="361707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700" dirty="0" smtClean="0">
                        <a:solidFill>
                          <a:srgbClr val="000000"/>
                        </a:solidFill>
                      </a:rPr>
                      <a:t>Site Collection</a:t>
                    </a:r>
                    <a:br>
                      <a:rPr lang="en-US" sz="700" dirty="0" smtClean="0">
                        <a:solidFill>
                          <a:srgbClr val="000000"/>
                        </a:solidFill>
                      </a:rPr>
                    </a:br>
                    <a:endParaRPr lang="en-US" sz="700" dirty="0" smtClean="0">
                      <a:solidFill>
                        <a:srgbClr val="000000"/>
                      </a:solidFill>
                    </a:endParaRPr>
                  </a:p>
                  <a:p>
                    <a:pPr algn="ctr" defTabSz="914363"/>
                    <a:r>
                      <a:rPr lang="en-US" sz="700" dirty="0" smtClean="0">
                        <a:solidFill>
                          <a:srgbClr val="000000"/>
                        </a:solidFill>
                      </a:rPr>
                      <a:t>HR</a:t>
                    </a:r>
                    <a:endParaRPr lang="en-US" sz="700" dirty="0">
                      <a:solidFill>
                        <a:srgbClr val="000000"/>
                      </a:solidFill>
                    </a:endParaRPr>
                  </a:p>
                </p:txBody>
              </p:sp>
              <p:cxnSp>
                <p:nvCxnSpPr>
                  <p:cNvPr id="63" name="Straight Connector 62"/>
                  <p:cNvCxnSpPr/>
                  <p:nvPr/>
                </p:nvCxnSpPr>
                <p:spPr>
                  <a:xfrm rot="10800000" flipH="1">
                    <a:off x="361707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4" name="Straight Connector 63"/>
                <p:cNvCxnSpPr>
                  <a:stCxn id="56" idx="2"/>
                  <a:endCxn id="62" idx="0"/>
                </p:cNvCxnSpPr>
                <p:nvPr/>
              </p:nvCxnSpPr>
              <p:spPr>
                <a:xfrm flipH="1">
                  <a:off x="1935886" y="2362200"/>
                  <a:ext cx="1234945"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7" name="Group 9"/>
                <p:cNvGrpSpPr/>
                <p:nvPr/>
              </p:nvGrpSpPr>
              <p:grpSpPr>
                <a:xfrm>
                  <a:off x="2739650" y="3963128"/>
                  <a:ext cx="1459840" cy="854930"/>
                  <a:chOff x="5071128" y="2644773"/>
                  <a:chExt cx="1295400" cy="1143000"/>
                </a:xfrm>
              </p:grpSpPr>
              <p:sp>
                <p:nvSpPr>
                  <p:cNvPr id="66" name="Rounded Rectangle 65"/>
                  <p:cNvSpPr/>
                  <p:nvPr/>
                </p:nvSpPr>
                <p:spPr>
                  <a:xfrm>
                    <a:off x="507112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700" dirty="0" smtClean="0">
                        <a:solidFill>
                          <a:srgbClr val="000000"/>
                        </a:solidFill>
                      </a:rPr>
                      <a:t>Site Collection</a:t>
                    </a:r>
                    <a:br>
                      <a:rPr lang="en-US" sz="700" dirty="0" smtClean="0">
                        <a:solidFill>
                          <a:srgbClr val="000000"/>
                        </a:solidFill>
                      </a:rPr>
                    </a:br>
                    <a:endParaRPr lang="en-US" sz="700" dirty="0" smtClean="0">
                      <a:solidFill>
                        <a:srgbClr val="000000"/>
                      </a:solidFill>
                    </a:endParaRPr>
                  </a:p>
                  <a:p>
                    <a:pPr algn="ctr" defTabSz="914363"/>
                    <a:r>
                      <a:rPr lang="en-US" sz="700" dirty="0" smtClean="0">
                        <a:solidFill>
                          <a:srgbClr val="000000"/>
                        </a:solidFill>
                      </a:rPr>
                      <a:t>Engineering</a:t>
                    </a:r>
                    <a:endParaRPr lang="en-US" sz="700" dirty="0">
                      <a:solidFill>
                        <a:srgbClr val="000000"/>
                      </a:solidFill>
                    </a:endParaRPr>
                  </a:p>
                </p:txBody>
              </p:sp>
              <p:cxnSp>
                <p:nvCxnSpPr>
                  <p:cNvPr id="67" name="Straight Connector 66"/>
                  <p:cNvCxnSpPr>
                    <a:stCxn id="66" idx="1"/>
                    <a:endCxn id="66" idx="3"/>
                  </p:cNvCxnSpPr>
                  <p:nvPr/>
                </p:nvCxnSpPr>
                <p:spPr>
                  <a:xfrm rot="10800000" flipH="1">
                    <a:off x="507112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69" name="Straight Connector 68"/>
                <p:cNvCxnSpPr>
                  <a:stCxn id="56" idx="2"/>
                  <a:endCxn id="66" idx="0"/>
                </p:cNvCxnSpPr>
                <p:nvPr/>
              </p:nvCxnSpPr>
              <p:spPr>
                <a:xfrm>
                  <a:off x="3170831" y="2362200"/>
                  <a:ext cx="298739" cy="1600928"/>
                </a:xfrm>
                <a:prstGeom prst="line">
                  <a:avLst/>
                </a:prstGeom>
                <a:ln/>
              </p:spPr>
              <p:style>
                <a:lnRef idx="1">
                  <a:schemeClr val="accent4"/>
                </a:lnRef>
                <a:fillRef idx="2">
                  <a:schemeClr val="accent4"/>
                </a:fillRef>
                <a:effectRef idx="1">
                  <a:schemeClr val="accent4"/>
                </a:effectRef>
                <a:fontRef idx="minor">
                  <a:schemeClr val="dk1"/>
                </a:fontRef>
              </p:style>
            </p:cxnSp>
            <p:grpSp>
              <p:nvGrpSpPr>
                <p:cNvPr id="8" name="Group 9"/>
                <p:cNvGrpSpPr/>
                <p:nvPr/>
              </p:nvGrpSpPr>
              <p:grpSpPr>
                <a:xfrm>
                  <a:off x="4283421" y="3963128"/>
                  <a:ext cx="1459840" cy="854930"/>
                  <a:chOff x="5043148" y="2644773"/>
                  <a:chExt cx="1295400" cy="1143000"/>
                </a:xfrm>
              </p:grpSpPr>
              <p:sp>
                <p:nvSpPr>
                  <p:cNvPr id="71" name="Rounded Rectangle 70"/>
                  <p:cNvSpPr/>
                  <p:nvPr/>
                </p:nvSpPr>
                <p:spPr>
                  <a:xfrm>
                    <a:off x="5043148" y="2644773"/>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700" dirty="0" smtClean="0">
                        <a:solidFill>
                          <a:srgbClr val="000000"/>
                        </a:solidFill>
                      </a:rPr>
                      <a:t>Site Collection</a:t>
                    </a:r>
                    <a:br>
                      <a:rPr lang="en-US" sz="700" dirty="0" smtClean="0">
                        <a:solidFill>
                          <a:srgbClr val="000000"/>
                        </a:solidFill>
                      </a:rPr>
                    </a:br>
                    <a:endParaRPr lang="en-US" sz="700" dirty="0" smtClean="0">
                      <a:solidFill>
                        <a:srgbClr val="000000"/>
                      </a:solidFill>
                    </a:endParaRPr>
                  </a:p>
                  <a:p>
                    <a:pPr algn="ctr" defTabSz="914363"/>
                    <a:r>
                      <a:rPr lang="en-US" sz="700" dirty="0" smtClean="0">
                        <a:solidFill>
                          <a:srgbClr val="000000"/>
                        </a:solidFill>
                      </a:rPr>
                      <a:t>Finance</a:t>
                    </a:r>
                    <a:endParaRPr lang="en-US" sz="700" dirty="0">
                      <a:solidFill>
                        <a:srgbClr val="000000"/>
                      </a:solidFill>
                    </a:endParaRPr>
                  </a:p>
                </p:txBody>
              </p:sp>
              <p:cxnSp>
                <p:nvCxnSpPr>
                  <p:cNvPr id="72" name="Straight Connector 71"/>
                  <p:cNvCxnSpPr>
                    <a:stCxn id="71" idx="1"/>
                    <a:endCxn id="71" idx="3"/>
                  </p:cNvCxnSpPr>
                  <p:nvPr/>
                </p:nvCxnSpPr>
                <p:spPr>
                  <a:xfrm rot="10800000" flipH="1">
                    <a:off x="5043148" y="3216273"/>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73" name="Straight Connector 72"/>
                <p:cNvCxnSpPr>
                  <a:stCxn id="56" idx="2"/>
                  <a:endCxn id="71" idx="0"/>
                </p:cNvCxnSpPr>
                <p:nvPr/>
              </p:nvCxnSpPr>
              <p:spPr>
                <a:xfrm>
                  <a:off x="3170831" y="2362200"/>
                  <a:ext cx="1842510" cy="1600928"/>
                </a:xfrm>
                <a:prstGeom prst="line">
                  <a:avLst/>
                </a:prstGeom>
                <a:ln/>
              </p:spPr>
              <p:style>
                <a:lnRef idx="1">
                  <a:schemeClr val="accent4"/>
                </a:lnRef>
                <a:fillRef idx="2">
                  <a:schemeClr val="accent4"/>
                </a:fillRef>
                <a:effectRef idx="1">
                  <a:schemeClr val="accent4"/>
                </a:effectRef>
                <a:fontRef idx="minor">
                  <a:schemeClr val="dk1"/>
                </a:fontRef>
              </p:style>
            </p:cxnSp>
          </p:grpSp>
          <p:grpSp>
            <p:nvGrpSpPr>
              <p:cNvPr id="12" name="Group 11"/>
              <p:cNvGrpSpPr/>
              <p:nvPr/>
            </p:nvGrpSpPr>
            <p:grpSpPr>
              <a:xfrm>
                <a:off x="4404293" y="3437505"/>
                <a:ext cx="3982744" cy="1931256"/>
                <a:chOff x="4404293" y="1828800"/>
                <a:chExt cx="3982744" cy="1931256"/>
              </a:xfrm>
            </p:grpSpPr>
            <p:sp>
              <p:nvSpPr>
                <p:cNvPr id="37" name="Rounded Rectangle 36"/>
                <p:cNvSpPr/>
                <p:nvPr/>
              </p:nvSpPr>
              <p:spPr>
                <a:xfrm>
                  <a:off x="5230980" y="1828800"/>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50" dirty="0" smtClean="0">
                      <a:solidFill>
                        <a:srgbClr val="000000"/>
                      </a:solidFill>
                    </a:rPr>
                    <a:t>http://intranet</a:t>
                  </a:r>
                  <a:endParaRPr lang="en-US" sz="1050" dirty="0">
                    <a:solidFill>
                      <a:srgbClr val="000000"/>
                    </a:solidFill>
                  </a:endParaRPr>
                </a:p>
              </p:txBody>
            </p:sp>
            <p:grpSp>
              <p:nvGrpSpPr>
                <p:cNvPr id="38" name="Group 35"/>
                <p:cNvGrpSpPr/>
                <p:nvPr/>
              </p:nvGrpSpPr>
              <p:grpSpPr>
                <a:xfrm>
                  <a:off x="5649141" y="2362200"/>
                  <a:ext cx="1459840" cy="854930"/>
                  <a:chOff x="2971800" y="2667000"/>
                  <a:chExt cx="1295400" cy="1143000"/>
                </a:xfrm>
              </p:grpSpPr>
              <p:sp>
                <p:nvSpPr>
                  <p:cNvPr id="47" name="Rounded Rectangle 7"/>
                  <p:cNvSpPr/>
                  <p:nvPr/>
                </p:nvSpPr>
                <p:spPr>
                  <a:xfrm>
                    <a:off x="2971800" y="2667000"/>
                    <a:ext cx="12954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700" dirty="0" smtClean="0">
                        <a:solidFill>
                          <a:srgbClr val="000000"/>
                        </a:solidFill>
                      </a:rPr>
                      <a:t>Site Collection</a:t>
                    </a:r>
                    <a:br>
                      <a:rPr lang="en-US" sz="700" dirty="0" smtClean="0">
                        <a:solidFill>
                          <a:srgbClr val="000000"/>
                        </a:solidFill>
                      </a:rPr>
                    </a:br>
                    <a:endParaRPr lang="en-US" sz="700" dirty="0" smtClean="0">
                      <a:solidFill>
                        <a:srgbClr val="000000"/>
                      </a:solidFill>
                    </a:endParaRPr>
                  </a:p>
                  <a:p>
                    <a:pPr algn="ctr" defTabSz="914363"/>
                    <a:r>
                      <a:rPr lang="en-US" sz="700" dirty="0" smtClean="0">
                        <a:solidFill>
                          <a:srgbClr val="000000"/>
                        </a:solidFill>
                      </a:rPr>
                      <a:t>/</a:t>
                    </a:r>
                    <a:endParaRPr lang="en-US" sz="700" dirty="0">
                      <a:solidFill>
                        <a:srgbClr val="000000"/>
                      </a:solidFill>
                    </a:endParaRPr>
                  </a:p>
                </p:txBody>
              </p:sp>
              <p:cxnSp>
                <p:nvCxnSpPr>
                  <p:cNvPr id="48" name="Straight Connector 47"/>
                  <p:cNvCxnSpPr/>
                  <p:nvPr/>
                </p:nvCxnSpPr>
                <p:spPr>
                  <a:xfrm rot="10800000" flipH="1">
                    <a:off x="2971800" y="3238500"/>
                    <a:ext cx="1295400" cy="1588"/>
                  </a:xfrm>
                  <a:prstGeom prst="line">
                    <a:avLst/>
                  </a:prstGeom>
                  <a:ln/>
                </p:spPr>
                <p:style>
                  <a:lnRef idx="1">
                    <a:schemeClr val="accent4"/>
                  </a:lnRef>
                  <a:fillRef idx="2">
                    <a:schemeClr val="accent4"/>
                  </a:fillRef>
                  <a:effectRef idx="1">
                    <a:schemeClr val="accent4"/>
                  </a:effectRef>
                  <a:fontRef idx="minor">
                    <a:schemeClr val="dk1"/>
                  </a:fontRef>
                </p:style>
              </p:cxnSp>
            </p:grpSp>
            <p:cxnSp>
              <p:nvCxnSpPr>
                <p:cNvPr id="39" name="Straight Connector 38"/>
                <p:cNvCxnSpPr>
                  <a:stCxn id="47" idx="2"/>
                </p:cNvCxnSpPr>
                <p:nvPr/>
              </p:nvCxnSpPr>
              <p:spPr>
                <a:xfrm flipH="1">
                  <a:off x="4793855" y="3217130"/>
                  <a:ext cx="1585206" cy="304801"/>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0" name="Straight Connector 39"/>
                <p:cNvCxnSpPr>
                  <a:stCxn id="47" idx="2"/>
                </p:cNvCxnSpPr>
                <p:nvPr/>
              </p:nvCxnSpPr>
              <p:spPr>
                <a:xfrm>
                  <a:off x="6379061" y="3217130"/>
                  <a:ext cx="27346" cy="30480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43" name="Straight Connector 42"/>
                <p:cNvCxnSpPr>
                  <a:stCxn id="47" idx="2"/>
                </p:cNvCxnSpPr>
                <p:nvPr/>
              </p:nvCxnSpPr>
              <p:spPr>
                <a:xfrm>
                  <a:off x="6379061" y="3217130"/>
                  <a:ext cx="1602648" cy="304800"/>
                </a:xfrm>
                <a:prstGeom prst="line">
                  <a:avLst/>
                </a:prstGeom>
                <a:ln/>
              </p:spPr>
              <p:style>
                <a:lnRef idx="1">
                  <a:schemeClr val="accent4"/>
                </a:lnRef>
                <a:fillRef idx="2">
                  <a:schemeClr val="accent4"/>
                </a:fillRef>
                <a:effectRef idx="1">
                  <a:schemeClr val="accent4"/>
                </a:effectRef>
                <a:fontRef idx="minor">
                  <a:schemeClr val="dk1"/>
                </a:fontRef>
              </p:style>
            </p:cxnSp>
            <p:sp>
              <p:nvSpPr>
                <p:cNvPr id="44" name="Rounded Rectangle 43"/>
                <p:cNvSpPr/>
                <p:nvPr/>
              </p:nvSpPr>
              <p:spPr bwMode="auto">
                <a:xfrm>
                  <a:off x="4404293"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700" dirty="0">
                      <a:solidFill>
                        <a:srgbClr val="000000"/>
                      </a:solidFill>
                    </a:rPr>
                    <a:t>HR</a:t>
                  </a:r>
                </a:p>
              </p:txBody>
            </p:sp>
            <p:sp>
              <p:nvSpPr>
                <p:cNvPr id="45" name="Rounded Rectangle 44"/>
                <p:cNvSpPr/>
                <p:nvPr/>
              </p:nvSpPr>
              <p:spPr bwMode="auto">
                <a:xfrm>
                  <a:off x="5784542"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700" dirty="0" smtClean="0">
                      <a:solidFill>
                        <a:srgbClr val="000000"/>
                      </a:solidFill>
                    </a:rPr>
                    <a:t>Engineering</a:t>
                  </a:r>
                  <a:endParaRPr lang="en-US" sz="700" dirty="0">
                    <a:solidFill>
                      <a:srgbClr val="000000"/>
                    </a:solidFill>
                  </a:endParaRPr>
                </a:p>
              </p:txBody>
            </p:sp>
            <p:sp>
              <p:nvSpPr>
                <p:cNvPr id="46" name="Rounded Rectangle 45"/>
                <p:cNvSpPr/>
                <p:nvPr/>
              </p:nvSpPr>
              <p:spPr bwMode="auto">
                <a:xfrm>
                  <a:off x="7197999" y="3521931"/>
                  <a:ext cx="1189038" cy="23812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700" dirty="0" smtClean="0">
                      <a:solidFill>
                        <a:srgbClr val="000000"/>
                      </a:solidFill>
                    </a:rPr>
                    <a:t>Finance</a:t>
                  </a:r>
                  <a:endParaRPr lang="en-US" sz="700" dirty="0">
                    <a:solidFill>
                      <a:srgbClr val="000000"/>
                    </a:solidFill>
                  </a:endParaRPr>
                </a:p>
              </p:txBody>
            </p:sp>
          </p:grpSp>
          <p:sp>
            <p:nvSpPr>
              <p:cNvPr id="49" name="Rounded Rectangle 48"/>
              <p:cNvSpPr/>
              <p:nvPr/>
            </p:nvSpPr>
            <p:spPr>
              <a:xfrm>
                <a:off x="321101" y="5589290"/>
                <a:ext cx="1459840" cy="85493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600" dirty="0" smtClean="0">
                    <a:solidFill>
                      <a:srgbClr val="000000"/>
                    </a:solidFill>
                  </a:rPr>
                  <a:t>Site Collection</a:t>
                </a:r>
                <a:br>
                  <a:rPr lang="en-US" sz="600" dirty="0" smtClean="0">
                    <a:solidFill>
                      <a:srgbClr val="000000"/>
                    </a:solidFill>
                  </a:rPr>
                </a:br>
                <a:endParaRPr lang="en-US" sz="600" dirty="0" smtClean="0">
                  <a:solidFill>
                    <a:srgbClr val="000000"/>
                  </a:solidFill>
                </a:endParaRPr>
              </a:p>
              <a:p>
                <a:pPr algn="ctr" defTabSz="914363"/>
                <a:r>
                  <a:rPr lang="en-US" sz="600" dirty="0" smtClean="0">
                    <a:solidFill>
                      <a:srgbClr val="000000"/>
                    </a:solidFill>
                  </a:rPr>
                  <a:t>Expense Reports</a:t>
                </a:r>
                <a:endParaRPr lang="en-US" sz="600" dirty="0">
                  <a:solidFill>
                    <a:srgbClr val="000000"/>
                  </a:solidFill>
                </a:endParaRPr>
              </a:p>
            </p:txBody>
          </p:sp>
          <p:cxnSp>
            <p:nvCxnSpPr>
              <p:cNvPr id="50" name="Straight Connector 49"/>
              <p:cNvCxnSpPr>
                <a:stCxn id="49" idx="1"/>
                <a:endCxn id="49" idx="3"/>
              </p:cNvCxnSpPr>
              <p:nvPr/>
            </p:nvCxnSpPr>
            <p:spPr>
              <a:xfrm>
                <a:off x="321101" y="6016755"/>
                <a:ext cx="1459840" cy="0"/>
              </a:xfrm>
              <a:prstGeom prst="line">
                <a:avLst/>
              </a:prstGeom>
              <a:ln/>
            </p:spPr>
            <p:style>
              <a:lnRef idx="1">
                <a:schemeClr val="accent4"/>
              </a:lnRef>
              <a:fillRef idx="2">
                <a:schemeClr val="accent4"/>
              </a:fillRef>
              <a:effectRef idx="1">
                <a:schemeClr val="accent4"/>
              </a:effectRef>
              <a:fontRef idx="minor">
                <a:schemeClr val="dk1"/>
              </a:fontRef>
            </p:style>
          </p:cxnSp>
          <p:cxnSp>
            <p:nvCxnSpPr>
              <p:cNvPr id="51" name="Straight Connector 50"/>
              <p:cNvCxnSpPr>
                <a:stCxn id="53" idx="2"/>
                <a:endCxn id="49" idx="0"/>
              </p:cNvCxnSpPr>
              <p:nvPr/>
            </p:nvCxnSpPr>
            <p:spPr>
              <a:xfrm flipH="1">
                <a:off x="1051021" y="3970905"/>
                <a:ext cx="387874" cy="1618385"/>
              </a:xfrm>
              <a:prstGeom prst="line">
                <a:avLst/>
              </a:prstGeom>
              <a:ln/>
            </p:spPr>
            <p:style>
              <a:lnRef idx="1">
                <a:schemeClr val="accent4"/>
              </a:lnRef>
              <a:fillRef idx="2">
                <a:schemeClr val="accent4"/>
              </a:fillRef>
              <a:effectRef idx="1">
                <a:schemeClr val="accent4"/>
              </a:effectRef>
              <a:fontRef idx="minor">
                <a:schemeClr val="dk1"/>
              </a:fontRef>
            </p:style>
          </p:cxnSp>
          <p:sp>
            <p:nvSpPr>
              <p:cNvPr id="53" name="Rounded Rectangle 52"/>
              <p:cNvSpPr/>
              <p:nvPr/>
            </p:nvSpPr>
            <p:spPr>
              <a:xfrm>
                <a:off x="290815" y="3437505"/>
                <a:ext cx="229616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1050" dirty="0" smtClean="0">
                    <a:solidFill>
                      <a:srgbClr val="000000"/>
                    </a:solidFill>
                  </a:rPr>
                  <a:t>http://apps</a:t>
                </a:r>
                <a:endParaRPr lang="en-US" sz="1050" dirty="0">
                  <a:solidFill>
                    <a:srgbClr val="000000"/>
                  </a:solidFill>
                </a:endParaRPr>
              </a:p>
            </p:txBody>
          </p:sp>
        </p:grpSp>
        <p:grpSp>
          <p:nvGrpSpPr>
            <p:cNvPr id="2" name="Group 1"/>
            <p:cNvGrpSpPr/>
            <p:nvPr/>
          </p:nvGrpSpPr>
          <p:grpSpPr>
            <a:xfrm>
              <a:off x="5422964" y="3811526"/>
              <a:ext cx="3354855" cy="2708943"/>
              <a:chOff x="3837683" y="2477132"/>
              <a:chExt cx="5141926" cy="4151949"/>
            </a:xfrm>
          </p:grpSpPr>
          <p:pic>
            <p:nvPicPr>
              <p:cNvPr id="68" name="Picture 4" descr="http://www.quantix.com/images/Cloud_Power_logo_351x21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7238" y="3877342"/>
                <a:ext cx="4492371" cy="2751739"/>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Group 69"/>
              <p:cNvGrpSpPr/>
              <p:nvPr/>
            </p:nvGrpSpPr>
            <p:grpSpPr>
              <a:xfrm>
                <a:off x="3837683" y="2477133"/>
                <a:ext cx="2287346" cy="1416916"/>
                <a:chOff x="3837683" y="2503283"/>
                <a:chExt cx="2287346" cy="1416916"/>
              </a:xfrm>
            </p:grpSpPr>
            <p:sp>
              <p:nvSpPr>
                <p:cNvPr id="74" name="Rounded Rectangle 73"/>
                <p:cNvSpPr/>
                <p:nvPr/>
              </p:nvSpPr>
              <p:spPr>
                <a:xfrm>
                  <a:off x="3837683" y="2503283"/>
                  <a:ext cx="2287346" cy="1416916"/>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Remote</a:t>
                  </a:r>
                  <a:endParaRPr lang="en-US" dirty="0">
                    <a:solidFill>
                      <a:srgbClr val="000000"/>
                    </a:solidFill>
                  </a:endParaRPr>
                </a:p>
              </p:txBody>
            </p:sp>
            <p:sp>
              <p:nvSpPr>
                <p:cNvPr id="75" name="Rounded Rectangle 74"/>
                <p:cNvSpPr/>
                <p:nvPr/>
              </p:nvSpPr>
              <p:spPr>
                <a:xfrm>
                  <a:off x="4083015" y="3120185"/>
                  <a:ext cx="1796682" cy="41736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http://teams</a:t>
                  </a:r>
                  <a:endParaRPr lang="en-US" sz="900" dirty="0">
                    <a:solidFill>
                      <a:srgbClr val="000000"/>
                    </a:solidFill>
                  </a:endParaRPr>
                </a:p>
              </p:txBody>
            </p:sp>
          </p:grpSp>
          <p:grpSp>
            <p:nvGrpSpPr>
              <p:cNvPr id="76" name="Group 75"/>
              <p:cNvGrpSpPr/>
              <p:nvPr/>
            </p:nvGrpSpPr>
            <p:grpSpPr>
              <a:xfrm>
                <a:off x="6392197" y="2477132"/>
                <a:ext cx="2287346" cy="1416915"/>
                <a:chOff x="3837683" y="2503283"/>
                <a:chExt cx="2287346" cy="1416915"/>
              </a:xfrm>
            </p:grpSpPr>
            <p:sp>
              <p:nvSpPr>
                <p:cNvPr id="77" name="Rounded Rectangle 76"/>
                <p:cNvSpPr/>
                <p:nvPr/>
              </p:nvSpPr>
              <p:spPr>
                <a:xfrm>
                  <a:off x="3837683" y="2503283"/>
                  <a:ext cx="2287346" cy="1416915"/>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err="1" smtClean="0">
                      <a:solidFill>
                        <a:srgbClr val="000000"/>
                      </a:solidFill>
                    </a:rPr>
                    <a:t>LoB</a:t>
                  </a:r>
                  <a:r>
                    <a:rPr lang="en-US" dirty="0" smtClean="0">
                      <a:solidFill>
                        <a:srgbClr val="000000"/>
                      </a:solidFill>
                    </a:rPr>
                    <a:t> App</a:t>
                  </a:r>
                  <a:endParaRPr lang="en-US" dirty="0">
                    <a:solidFill>
                      <a:srgbClr val="000000"/>
                    </a:solidFill>
                  </a:endParaRPr>
                </a:p>
              </p:txBody>
            </p:sp>
            <p:sp>
              <p:nvSpPr>
                <p:cNvPr id="78" name="Rounded Rectangle 77"/>
                <p:cNvSpPr/>
                <p:nvPr/>
              </p:nvSpPr>
              <p:spPr>
                <a:xfrm>
                  <a:off x="4083015" y="3120185"/>
                  <a:ext cx="1796682" cy="41736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http://CRM</a:t>
                  </a:r>
                  <a:endParaRPr lang="en-US" sz="900" dirty="0">
                    <a:solidFill>
                      <a:srgbClr val="000000"/>
                    </a:solidFill>
                  </a:endParaRPr>
                </a:p>
              </p:txBody>
            </p:sp>
          </p:grpSp>
          <p:grpSp>
            <p:nvGrpSpPr>
              <p:cNvPr id="79" name="Group 78"/>
              <p:cNvGrpSpPr/>
              <p:nvPr/>
            </p:nvGrpSpPr>
            <p:grpSpPr>
              <a:xfrm>
                <a:off x="3837683" y="4672246"/>
                <a:ext cx="2287346" cy="1416915"/>
                <a:chOff x="3837683" y="2503283"/>
                <a:chExt cx="2287346" cy="1416915"/>
              </a:xfrm>
            </p:grpSpPr>
            <p:sp>
              <p:nvSpPr>
                <p:cNvPr id="80" name="Rounded Rectangle 79"/>
                <p:cNvSpPr/>
                <p:nvPr/>
              </p:nvSpPr>
              <p:spPr>
                <a:xfrm>
                  <a:off x="3837683" y="2503283"/>
                  <a:ext cx="2287346" cy="1416915"/>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WWW</a:t>
                  </a:r>
                  <a:endParaRPr lang="en-US" dirty="0">
                    <a:solidFill>
                      <a:srgbClr val="000000"/>
                    </a:solidFill>
                  </a:endParaRPr>
                </a:p>
              </p:txBody>
            </p:sp>
            <p:sp>
              <p:nvSpPr>
                <p:cNvPr id="81" name="Rounded Rectangle 80"/>
                <p:cNvSpPr/>
                <p:nvPr/>
              </p:nvSpPr>
              <p:spPr>
                <a:xfrm>
                  <a:off x="4083015" y="3120185"/>
                  <a:ext cx="1796682" cy="41736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http://www</a:t>
                  </a:r>
                  <a:endParaRPr lang="en-US" sz="900" dirty="0">
                    <a:solidFill>
                      <a:srgbClr val="000000"/>
                    </a:solidFill>
                  </a:endParaRPr>
                </a:p>
              </p:txBody>
            </p:sp>
          </p:grpSp>
          <p:grpSp>
            <p:nvGrpSpPr>
              <p:cNvPr id="82" name="Group 81"/>
              <p:cNvGrpSpPr/>
              <p:nvPr/>
            </p:nvGrpSpPr>
            <p:grpSpPr>
              <a:xfrm>
                <a:off x="6609912" y="4672246"/>
                <a:ext cx="2287346" cy="1416915"/>
                <a:chOff x="3837683" y="2503283"/>
                <a:chExt cx="2287346" cy="1416915"/>
              </a:xfrm>
            </p:grpSpPr>
            <p:sp>
              <p:nvSpPr>
                <p:cNvPr id="83" name="Rounded Rectangle 82"/>
                <p:cNvSpPr/>
                <p:nvPr/>
              </p:nvSpPr>
              <p:spPr>
                <a:xfrm>
                  <a:off x="3837683" y="2503283"/>
                  <a:ext cx="2287346" cy="1416915"/>
                </a:xfrm>
                <a:prstGeom prst="roundRect">
                  <a:avLst/>
                </a:prstGeom>
              </p:spPr>
              <p:style>
                <a:lnRef idx="2">
                  <a:schemeClr val="dk1"/>
                </a:lnRef>
                <a:fillRef idx="1">
                  <a:schemeClr val="lt1"/>
                </a:fillRef>
                <a:effectRef idx="0">
                  <a:schemeClr val="dk1"/>
                </a:effectRef>
                <a:fontRef idx="minor">
                  <a:schemeClr val="dk1"/>
                </a:fontRef>
              </p:style>
              <p:txBody>
                <a:bodyPr rtlCol="0" anchor="t" anchorCtr="0"/>
                <a:lstStyle/>
                <a:p>
                  <a:pPr algn="ctr" defTabSz="914363"/>
                  <a:r>
                    <a:rPr lang="en-US" dirty="0" smtClean="0">
                      <a:solidFill>
                        <a:srgbClr val="000000"/>
                      </a:solidFill>
                    </a:rPr>
                    <a:t>Extranet</a:t>
                  </a:r>
                  <a:endParaRPr lang="en-US" dirty="0">
                    <a:solidFill>
                      <a:srgbClr val="000000"/>
                    </a:solidFill>
                  </a:endParaRPr>
                </a:p>
              </p:txBody>
            </p:sp>
            <p:sp>
              <p:nvSpPr>
                <p:cNvPr id="84" name="Rounded Rectangle 83"/>
                <p:cNvSpPr/>
                <p:nvPr/>
              </p:nvSpPr>
              <p:spPr>
                <a:xfrm>
                  <a:off x="4083015" y="3120185"/>
                  <a:ext cx="1796682" cy="41736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63"/>
                  <a:r>
                    <a:rPr lang="en-US" sz="900" dirty="0" smtClean="0">
                      <a:solidFill>
                        <a:srgbClr val="000000"/>
                      </a:solidFill>
                    </a:rPr>
                    <a:t>http://clients</a:t>
                  </a:r>
                  <a:endParaRPr lang="en-US" sz="900" dirty="0">
                    <a:solidFill>
                      <a:srgbClr val="000000"/>
                    </a:solidFill>
                  </a:endParaRPr>
                </a:p>
              </p:txBody>
            </p:sp>
          </p:grpSp>
        </p:grpSp>
      </p:grpSp>
    </p:spTree>
    <p:extLst>
      <p:ext uri="{BB962C8B-B14F-4D97-AF65-F5344CB8AC3E}">
        <p14:creationId xmlns:p14="http://schemas.microsoft.com/office/powerpoint/2010/main" val="31945285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1619672" y="476672"/>
            <a:ext cx="5904656" cy="5904656"/>
          </a:xfrm>
          <a:prstGeom prst="ellipse">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 name="Oval 29"/>
          <p:cNvSpPr/>
          <p:nvPr/>
        </p:nvSpPr>
        <p:spPr bwMode="auto">
          <a:xfrm>
            <a:off x="3275856" y="2132856"/>
            <a:ext cx="2592288" cy="2592288"/>
          </a:xfrm>
          <a:prstGeom prst="ellipse">
            <a:avLst/>
          </a:prstGeom>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latin typeface="Calibri" pitchFamily="34" charset="0"/>
            </a:endParaRPr>
          </a:p>
        </p:txBody>
      </p:sp>
      <p:grpSp>
        <p:nvGrpSpPr>
          <p:cNvPr id="24" name="Group 23"/>
          <p:cNvGrpSpPr/>
          <p:nvPr/>
        </p:nvGrpSpPr>
        <p:grpSpPr>
          <a:xfrm>
            <a:off x="1619672" y="476672"/>
            <a:ext cx="5904656" cy="5904656"/>
            <a:chOff x="1518063" y="375063"/>
            <a:chExt cx="6107874" cy="6107874"/>
          </a:xfrm>
        </p:grpSpPr>
        <p:sp>
          <p:nvSpPr>
            <p:cNvPr id="25" name="Freeform 24"/>
            <p:cNvSpPr/>
            <p:nvPr/>
          </p:nvSpPr>
          <p:spPr>
            <a:xfrm>
              <a:off x="2951544" y="375063"/>
              <a:ext cx="3240913" cy="3240913"/>
            </a:xfrm>
            <a:custGeom>
              <a:avLst/>
              <a:gdLst>
                <a:gd name="connsiteX0" fmla="*/ 0 w 3240913"/>
                <a:gd name="connsiteY0" fmla="*/ 1620457 h 3240913"/>
                <a:gd name="connsiteX1" fmla="*/ 1620457 w 3240913"/>
                <a:gd name="connsiteY1" fmla="*/ 0 h 3240913"/>
                <a:gd name="connsiteX2" fmla="*/ 3240914 w 3240913"/>
                <a:gd name="connsiteY2" fmla="*/ 1620457 h 3240913"/>
                <a:gd name="connsiteX3" fmla="*/ 1620457 w 3240913"/>
                <a:gd name="connsiteY3" fmla="*/ 3240914 h 3240913"/>
                <a:gd name="connsiteX4" fmla="*/ 0 w 3240913"/>
                <a:gd name="connsiteY4" fmla="*/ 1620457 h 3240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0913" h="3240913">
                  <a:moveTo>
                    <a:pt x="0" y="1620457"/>
                  </a:moveTo>
                  <a:cubicBezTo>
                    <a:pt x="0" y="725503"/>
                    <a:pt x="725503" y="0"/>
                    <a:pt x="1620457" y="0"/>
                  </a:cubicBezTo>
                  <a:cubicBezTo>
                    <a:pt x="2515411" y="0"/>
                    <a:pt x="3240914" y="725503"/>
                    <a:pt x="3240914" y="1620457"/>
                  </a:cubicBezTo>
                  <a:cubicBezTo>
                    <a:pt x="3240914" y="2515411"/>
                    <a:pt x="2515411" y="3240914"/>
                    <a:pt x="1620457" y="3240914"/>
                  </a:cubicBezTo>
                  <a:cubicBezTo>
                    <a:pt x="725503" y="3240914"/>
                    <a:pt x="0" y="2515411"/>
                    <a:pt x="0" y="1620457"/>
                  </a:cubicBezTo>
                  <a:close/>
                </a:path>
              </a:pathLst>
            </a:custGeom>
            <a:solidFill>
              <a:schemeClr val="accent3">
                <a:alpha val="50000"/>
              </a:schemeClr>
            </a:solidFill>
          </p:spPr>
          <p:style>
            <a:lnRef idx="2">
              <a:schemeClr val="accent3">
                <a:shade val="50000"/>
              </a:schemeClr>
            </a:lnRef>
            <a:fillRef idx="1">
              <a:schemeClr val="accent3"/>
            </a:fillRef>
            <a:effectRef idx="0">
              <a:schemeClr val="accent3"/>
            </a:effectRef>
            <a:fontRef idx="minor">
              <a:schemeClr val="lt1"/>
            </a:fontRef>
          </p:style>
          <p:txBody>
            <a:bodyPr spcFirstLastPara="0" vert="horz" wrap="square" lIns="373951" tIns="436277" rIns="373952" bIns="1776270" numCol="1" spcCol="1270" anchor="ctr" anchorCtr="0">
              <a:noAutofit/>
            </a:bodyPr>
            <a:lstStyle/>
            <a:p>
              <a:pPr lvl="0" algn="ctr" defTabSz="1377950">
                <a:lnSpc>
                  <a:spcPct val="90000"/>
                </a:lnSpc>
                <a:spcBef>
                  <a:spcPct val="0"/>
                </a:spcBef>
                <a:spcAft>
                  <a:spcPct val="35000"/>
                </a:spcAft>
              </a:pPr>
              <a:r>
                <a:rPr lang="en-US" sz="2000" kern="1200" dirty="0" smtClean="0">
                  <a:solidFill>
                    <a:schemeClr val="bg1"/>
                  </a:solidFill>
                </a:rPr>
                <a:t>People</a:t>
              </a:r>
              <a:endParaRPr lang="en-US" sz="2000" kern="1200" dirty="0">
                <a:solidFill>
                  <a:schemeClr val="bg1"/>
                </a:solidFill>
              </a:endParaRPr>
            </a:p>
          </p:txBody>
        </p:sp>
        <p:sp>
          <p:nvSpPr>
            <p:cNvPr id="26" name="Freeform 25"/>
            <p:cNvSpPr/>
            <p:nvPr/>
          </p:nvSpPr>
          <p:spPr>
            <a:xfrm>
              <a:off x="4385024" y="1808544"/>
              <a:ext cx="3240913" cy="3240913"/>
            </a:xfrm>
            <a:custGeom>
              <a:avLst/>
              <a:gdLst>
                <a:gd name="connsiteX0" fmla="*/ 0 w 3240913"/>
                <a:gd name="connsiteY0" fmla="*/ 1620457 h 3240913"/>
                <a:gd name="connsiteX1" fmla="*/ 1620457 w 3240913"/>
                <a:gd name="connsiteY1" fmla="*/ 0 h 3240913"/>
                <a:gd name="connsiteX2" fmla="*/ 3240914 w 3240913"/>
                <a:gd name="connsiteY2" fmla="*/ 1620457 h 3240913"/>
                <a:gd name="connsiteX3" fmla="*/ 1620457 w 3240913"/>
                <a:gd name="connsiteY3" fmla="*/ 3240914 h 3240913"/>
                <a:gd name="connsiteX4" fmla="*/ 0 w 3240913"/>
                <a:gd name="connsiteY4" fmla="*/ 1620457 h 3240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0913" h="3240913">
                  <a:moveTo>
                    <a:pt x="0" y="1620457"/>
                  </a:moveTo>
                  <a:cubicBezTo>
                    <a:pt x="0" y="725503"/>
                    <a:pt x="725503" y="0"/>
                    <a:pt x="1620457" y="0"/>
                  </a:cubicBezTo>
                  <a:cubicBezTo>
                    <a:pt x="2515411" y="0"/>
                    <a:pt x="3240914" y="725503"/>
                    <a:pt x="3240914" y="1620457"/>
                  </a:cubicBezTo>
                  <a:cubicBezTo>
                    <a:pt x="3240914" y="2515411"/>
                    <a:pt x="2515411" y="3240914"/>
                    <a:pt x="1620457" y="3240914"/>
                  </a:cubicBezTo>
                  <a:cubicBezTo>
                    <a:pt x="725503" y="3240914"/>
                    <a:pt x="0" y="2515411"/>
                    <a:pt x="0" y="1620457"/>
                  </a:cubicBezTo>
                  <a:close/>
                </a:path>
              </a:pathLst>
            </a:custGeom>
            <a:solidFill>
              <a:schemeClr val="accent5">
                <a:alpha val="50000"/>
              </a:schemeClr>
            </a:solidFill>
          </p:spPr>
          <p:style>
            <a:lnRef idx="2">
              <a:schemeClr val="accent5">
                <a:shade val="50000"/>
              </a:schemeClr>
            </a:lnRef>
            <a:fillRef idx="1">
              <a:schemeClr val="accent5"/>
            </a:fillRef>
            <a:effectRef idx="0">
              <a:schemeClr val="accent5"/>
            </a:effectRef>
            <a:fontRef idx="minor">
              <a:schemeClr val="lt1"/>
            </a:fontRef>
          </p:style>
          <p:txBody>
            <a:bodyPr spcFirstLastPara="0" vert="horz" wrap="square" lIns="1745107" tIns="373951" rIns="249301" bIns="373952" numCol="1" spcCol="1270" anchor="ctr" anchorCtr="0">
              <a:noAutofit/>
            </a:bodyPr>
            <a:lstStyle/>
            <a:p>
              <a:pPr lvl="0" algn="r" defTabSz="1377950">
                <a:lnSpc>
                  <a:spcPct val="90000"/>
                </a:lnSpc>
                <a:spcBef>
                  <a:spcPct val="0"/>
                </a:spcBef>
                <a:spcAft>
                  <a:spcPct val="35000"/>
                </a:spcAft>
              </a:pPr>
              <a:r>
                <a:rPr lang="en-US" sz="2000" kern="1200" dirty="0" smtClean="0">
                  <a:solidFill>
                    <a:schemeClr val="bg1"/>
                  </a:solidFill>
                </a:rPr>
                <a:t>Process</a:t>
              </a:r>
              <a:endParaRPr lang="en-US" sz="2000" kern="1200" dirty="0">
                <a:solidFill>
                  <a:schemeClr val="bg1"/>
                </a:solidFill>
              </a:endParaRPr>
            </a:p>
          </p:txBody>
        </p:sp>
        <p:sp>
          <p:nvSpPr>
            <p:cNvPr id="27" name="Freeform 26"/>
            <p:cNvSpPr/>
            <p:nvPr/>
          </p:nvSpPr>
          <p:spPr>
            <a:xfrm>
              <a:off x="2951544" y="3242024"/>
              <a:ext cx="3240913" cy="3240913"/>
            </a:xfrm>
            <a:custGeom>
              <a:avLst/>
              <a:gdLst>
                <a:gd name="connsiteX0" fmla="*/ 0 w 3240913"/>
                <a:gd name="connsiteY0" fmla="*/ 1620457 h 3240913"/>
                <a:gd name="connsiteX1" fmla="*/ 1620457 w 3240913"/>
                <a:gd name="connsiteY1" fmla="*/ 0 h 3240913"/>
                <a:gd name="connsiteX2" fmla="*/ 3240914 w 3240913"/>
                <a:gd name="connsiteY2" fmla="*/ 1620457 h 3240913"/>
                <a:gd name="connsiteX3" fmla="*/ 1620457 w 3240913"/>
                <a:gd name="connsiteY3" fmla="*/ 3240914 h 3240913"/>
                <a:gd name="connsiteX4" fmla="*/ 0 w 3240913"/>
                <a:gd name="connsiteY4" fmla="*/ 1620457 h 3240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0913" h="3240913">
                  <a:moveTo>
                    <a:pt x="0" y="1620457"/>
                  </a:moveTo>
                  <a:cubicBezTo>
                    <a:pt x="0" y="725503"/>
                    <a:pt x="725503" y="0"/>
                    <a:pt x="1620457" y="0"/>
                  </a:cubicBezTo>
                  <a:cubicBezTo>
                    <a:pt x="2515411" y="0"/>
                    <a:pt x="3240914" y="725503"/>
                    <a:pt x="3240914" y="1620457"/>
                  </a:cubicBezTo>
                  <a:cubicBezTo>
                    <a:pt x="3240914" y="2515411"/>
                    <a:pt x="2515411" y="3240914"/>
                    <a:pt x="1620457" y="3240914"/>
                  </a:cubicBezTo>
                  <a:cubicBezTo>
                    <a:pt x="725503" y="3240914"/>
                    <a:pt x="0" y="2515411"/>
                    <a:pt x="0" y="1620457"/>
                  </a:cubicBezTo>
                  <a:close/>
                </a:path>
              </a:pathLst>
            </a:custGeom>
            <a:solidFill>
              <a:schemeClr val="accent2">
                <a:alpha val="50000"/>
              </a:schemeClr>
            </a:solidFill>
          </p:spPr>
          <p:style>
            <a:lnRef idx="2">
              <a:schemeClr val="accent2">
                <a:shade val="50000"/>
              </a:schemeClr>
            </a:lnRef>
            <a:fillRef idx="1">
              <a:schemeClr val="accent2"/>
            </a:fillRef>
            <a:effectRef idx="0">
              <a:schemeClr val="accent2"/>
            </a:effectRef>
            <a:fontRef idx="minor">
              <a:schemeClr val="lt1"/>
            </a:fontRef>
          </p:style>
          <p:txBody>
            <a:bodyPr spcFirstLastPara="0" vert="horz" wrap="square" lIns="373951" tIns="1776270" rIns="373952" bIns="436277" numCol="1" spcCol="1270" anchor="ctr" anchorCtr="0">
              <a:noAutofit/>
            </a:bodyPr>
            <a:lstStyle/>
            <a:p>
              <a:pPr lvl="0" algn="ctr" defTabSz="1377950">
                <a:lnSpc>
                  <a:spcPct val="90000"/>
                </a:lnSpc>
                <a:spcBef>
                  <a:spcPct val="0"/>
                </a:spcBef>
                <a:spcAft>
                  <a:spcPct val="35000"/>
                </a:spcAft>
              </a:pPr>
              <a:r>
                <a:rPr lang="en-US" sz="2000" kern="1200" dirty="0" smtClean="0">
                  <a:solidFill>
                    <a:schemeClr val="bg1"/>
                  </a:solidFill>
                </a:rPr>
                <a:t>Technology</a:t>
              </a:r>
              <a:endParaRPr lang="en-US" sz="2000" kern="1200" dirty="0">
                <a:solidFill>
                  <a:schemeClr val="bg1"/>
                </a:solidFill>
              </a:endParaRPr>
            </a:p>
          </p:txBody>
        </p:sp>
        <p:sp>
          <p:nvSpPr>
            <p:cNvPr id="28" name="Freeform 27"/>
            <p:cNvSpPr/>
            <p:nvPr/>
          </p:nvSpPr>
          <p:spPr>
            <a:xfrm>
              <a:off x="1518063" y="1808544"/>
              <a:ext cx="3240913" cy="3240913"/>
            </a:xfrm>
            <a:custGeom>
              <a:avLst/>
              <a:gdLst>
                <a:gd name="connsiteX0" fmla="*/ 0 w 3240913"/>
                <a:gd name="connsiteY0" fmla="*/ 1620457 h 3240913"/>
                <a:gd name="connsiteX1" fmla="*/ 1620457 w 3240913"/>
                <a:gd name="connsiteY1" fmla="*/ 0 h 3240913"/>
                <a:gd name="connsiteX2" fmla="*/ 3240914 w 3240913"/>
                <a:gd name="connsiteY2" fmla="*/ 1620457 h 3240913"/>
                <a:gd name="connsiteX3" fmla="*/ 1620457 w 3240913"/>
                <a:gd name="connsiteY3" fmla="*/ 3240914 h 3240913"/>
                <a:gd name="connsiteX4" fmla="*/ 0 w 3240913"/>
                <a:gd name="connsiteY4" fmla="*/ 1620457 h 3240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0913" h="3240913">
                  <a:moveTo>
                    <a:pt x="0" y="1620457"/>
                  </a:moveTo>
                  <a:cubicBezTo>
                    <a:pt x="0" y="725503"/>
                    <a:pt x="725503" y="0"/>
                    <a:pt x="1620457" y="0"/>
                  </a:cubicBezTo>
                  <a:cubicBezTo>
                    <a:pt x="2515411" y="0"/>
                    <a:pt x="3240914" y="725503"/>
                    <a:pt x="3240914" y="1620457"/>
                  </a:cubicBezTo>
                  <a:cubicBezTo>
                    <a:pt x="3240914" y="2515411"/>
                    <a:pt x="2515411" y="3240914"/>
                    <a:pt x="1620457" y="3240914"/>
                  </a:cubicBezTo>
                  <a:cubicBezTo>
                    <a:pt x="725503" y="3240914"/>
                    <a:pt x="0" y="2515411"/>
                    <a:pt x="0" y="1620457"/>
                  </a:cubicBezTo>
                  <a:close/>
                </a:path>
              </a:pathLst>
            </a:custGeom>
            <a:solidFill>
              <a:schemeClr val="accent4">
                <a:alpha val="50000"/>
              </a:schemeClr>
            </a:solidFill>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249301" tIns="373951" rIns="1745107" bIns="373952" numCol="1" spcCol="1270" anchor="ctr" anchorCtr="0">
              <a:noAutofit/>
            </a:bodyPr>
            <a:lstStyle/>
            <a:p>
              <a:pPr lvl="0" defTabSz="1377950">
                <a:lnSpc>
                  <a:spcPct val="90000"/>
                </a:lnSpc>
                <a:spcBef>
                  <a:spcPct val="0"/>
                </a:spcBef>
                <a:spcAft>
                  <a:spcPct val="35000"/>
                </a:spcAft>
              </a:pPr>
              <a:r>
                <a:rPr lang="en-US" sz="2000" kern="1200" dirty="0" smtClean="0">
                  <a:solidFill>
                    <a:schemeClr val="bg1"/>
                  </a:solidFill>
                </a:rPr>
                <a:t>Policy</a:t>
              </a:r>
              <a:endParaRPr lang="en-US" sz="2000" kern="1200" dirty="0">
                <a:solidFill>
                  <a:schemeClr val="bg1"/>
                </a:solidFill>
              </a:endParaRPr>
            </a:p>
          </p:txBody>
        </p:sp>
      </p:grpSp>
      <p:sp>
        <p:nvSpPr>
          <p:cNvPr id="12" name="Oval 11"/>
          <p:cNvSpPr/>
          <p:nvPr/>
        </p:nvSpPr>
        <p:spPr bwMode="auto">
          <a:xfrm>
            <a:off x="3304622" y="2132856"/>
            <a:ext cx="2547922" cy="2547922"/>
          </a:xfrm>
          <a:prstGeom prst="ellipse">
            <a:avLst/>
          </a:prstGeom>
          <a:gradFill>
            <a:gsLst>
              <a:gs pos="0">
                <a:schemeClr val="accent1">
                  <a:tint val="62000"/>
                  <a:satMod val="180000"/>
                  <a:alpha val="75000"/>
                </a:schemeClr>
              </a:gs>
              <a:gs pos="65000">
                <a:schemeClr val="accent1">
                  <a:tint val="32000"/>
                  <a:satMod val="250000"/>
                  <a:alpha val="75000"/>
                </a:schemeClr>
              </a:gs>
              <a:gs pos="100000">
                <a:schemeClr val="accent1">
                  <a:tint val="23000"/>
                  <a:satMod val="300000"/>
                  <a:alpha val="75000"/>
                </a:schemeClr>
              </a:gs>
            </a:gsLst>
          </a:gradFill>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 name="Rectangle 22"/>
          <p:cNvSpPr/>
          <p:nvPr/>
        </p:nvSpPr>
        <p:spPr>
          <a:xfrm>
            <a:off x="3969624" y="3198168"/>
            <a:ext cx="1204753" cy="461665"/>
          </a:xfrm>
          <a:prstGeom prst="rect">
            <a:avLst/>
          </a:prstGeom>
        </p:spPr>
        <p:txBody>
          <a:bodyPr wrap="none">
            <a:spAutoFit/>
          </a:bodyPr>
          <a:lstStyle/>
          <a:p>
            <a:r>
              <a:rPr lang="en-US" sz="2400" dirty="0" smtClean="0">
                <a:solidFill>
                  <a:schemeClr val="bg1"/>
                </a:solidFill>
                <a:effectLst>
                  <a:outerShdw blurRad="38100" dist="38100" dir="2700000" algn="tl">
                    <a:srgbClr val="000000">
                      <a:alpha val="43137"/>
                    </a:srgbClr>
                  </a:outerShdw>
                </a:effectLst>
                <a:latin typeface="Calibri" pitchFamily="34" charset="0"/>
              </a:rPr>
              <a:t>SERVICE</a:t>
            </a:r>
            <a:endParaRPr lang="en-US" sz="2400" dirty="0"/>
          </a:p>
        </p:txBody>
      </p:sp>
      <p:sp>
        <p:nvSpPr>
          <p:cNvPr id="19" name="Rectangle 18"/>
          <p:cNvSpPr/>
          <p:nvPr/>
        </p:nvSpPr>
        <p:spPr>
          <a:xfrm>
            <a:off x="3591892" y="692696"/>
            <a:ext cx="1960217" cy="461665"/>
          </a:xfrm>
          <a:prstGeom prst="rect">
            <a:avLst/>
          </a:prstGeom>
        </p:spPr>
        <p:txBody>
          <a:bodyPr wrap="none">
            <a:spAutoFit/>
          </a:bodyPr>
          <a:lstStyle/>
          <a:p>
            <a:r>
              <a:rPr lang="en-US" sz="2400" dirty="0">
                <a:solidFill>
                  <a:schemeClr val="bg1"/>
                </a:solidFill>
                <a:effectLst>
                  <a:outerShdw blurRad="38100" dist="38100" dir="2700000" algn="tl">
                    <a:srgbClr val="000000">
                      <a:alpha val="43137"/>
                    </a:srgbClr>
                  </a:outerShdw>
                </a:effectLst>
                <a:latin typeface="Calibri" pitchFamily="34" charset="0"/>
              </a:rPr>
              <a:t>GOVERNANCE</a:t>
            </a:r>
            <a:endParaRPr lang="en-US" sz="2400" dirty="0"/>
          </a:p>
        </p:txBody>
      </p:sp>
    </p:spTree>
    <p:extLst>
      <p:ext uri="{BB962C8B-B14F-4D97-AF65-F5344CB8AC3E}">
        <p14:creationId xmlns:p14="http://schemas.microsoft.com/office/powerpoint/2010/main" val="2967799951"/>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1619672" y="476672"/>
            <a:ext cx="5904656" cy="5904656"/>
          </a:xfrm>
          <a:prstGeom prst="ellipse">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 name="Oval 29"/>
          <p:cNvSpPr/>
          <p:nvPr/>
        </p:nvSpPr>
        <p:spPr bwMode="auto">
          <a:xfrm>
            <a:off x="3012041" y="1869041"/>
            <a:ext cx="3119918" cy="3119918"/>
          </a:xfrm>
          <a:prstGeom prst="ellipse">
            <a:avLst/>
          </a:prstGeom>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latin typeface="Calibri" pitchFamily="34" charset="0"/>
            </a:endParaRPr>
          </a:p>
        </p:txBody>
      </p:sp>
      <p:sp>
        <p:nvSpPr>
          <p:cNvPr id="12" name="Oval 11"/>
          <p:cNvSpPr/>
          <p:nvPr/>
        </p:nvSpPr>
        <p:spPr bwMode="auto">
          <a:xfrm>
            <a:off x="2555776" y="1412776"/>
            <a:ext cx="4032448" cy="4032448"/>
          </a:xfrm>
          <a:prstGeom prst="ellipse">
            <a:avLst/>
          </a:prstGeom>
          <a:solidFill>
            <a:srgbClr val="7030A0"/>
          </a:solidFill>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 name="Oval 21"/>
          <p:cNvSpPr/>
          <p:nvPr/>
        </p:nvSpPr>
        <p:spPr bwMode="auto">
          <a:xfrm>
            <a:off x="3448638" y="2276872"/>
            <a:ext cx="2259890" cy="2259890"/>
          </a:xfrm>
          <a:prstGeom prst="ellipse">
            <a:avLst/>
          </a:prstGeom>
          <a:gradFill>
            <a:gsLst>
              <a:gs pos="0">
                <a:schemeClr val="accent1">
                  <a:tint val="62000"/>
                  <a:satMod val="180000"/>
                  <a:alpha val="75000"/>
                </a:schemeClr>
              </a:gs>
              <a:gs pos="65000">
                <a:schemeClr val="accent1">
                  <a:tint val="32000"/>
                  <a:satMod val="250000"/>
                  <a:alpha val="75000"/>
                </a:schemeClr>
              </a:gs>
              <a:gs pos="100000">
                <a:schemeClr val="accent1">
                  <a:tint val="23000"/>
                  <a:satMod val="300000"/>
                  <a:alpha val="75000"/>
                </a:schemeClr>
              </a:gs>
            </a:gsLst>
          </a:gradFill>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 name="Rectangle 22"/>
          <p:cNvSpPr/>
          <p:nvPr/>
        </p:nvSpPr>
        <p:spPr>
          <a:xfrm>
            <a:off x="3969624" y="3198168"/>
            <a:ext cx="1204753" cy="461665"/>
          </a:xfrm>
          <a:prstGeom prst="rect">
            <a:avLst/>
          </a:prstGeom>
        </p:spPr>
        <p:txBody>
          <a:bodyPr wrap="none">
            <a:spAutoFit/>
          </a:bodyPr>
          <a:lstStyle/>
          <a:p>
            <a:r>
              <a:rPr lang="en-US" sz="2400" dirty="0" smtClean="0">
                <a:solidFill>
                  <a:schemeClr val="bg1"/>
                </a:solidFill>
                <a:effectLst>
                  <a:outerShdw blurRad="38100" dist="38100" dir="2700000" algn="tl">
                    <a:srgbClr val="000000">
                      <a:alpha val="43137"/>
                    </a:srgbClr>
                  </a:outerShdw>
                </a:effectLst>
                <a:latin typeface="Calibri" pitchFamily="34" charset="0"/>
              </a:rPr>
              <a:t>SERVICE</a:t>
            </a:r>
            <a:endParaRPr lang="en-US" sz="2400" dirty="0"/>
          </a:p>
        </p:txBody>
      </p:sp>
      <p:sp>
        <p:nvSpPr>
          <p:cNvPr id="19" name="Rectangle 18"/>
          <p:cNvSpPr/>
          <p:nvPr/>
        </p:nvSpPr>
        <p:spPr>
          <a:xfrm>
            <a:off x="3591892" y="692696"/>
            <a:ext cx="1960217" cy="461665"/>
          </a:xfrm>
          <a:prstGeom prst="rect">
            <a:avLst/>
          </a:prstGeom>
        </p:spPr>
        <p:txBody>
          <a:bodyPr wrap="none">
            <a:spAutoFit/>
          </a:bodyPr>
          <a:lstStyle/>
          <a:p>
            <a:r>
              <a:rPr lang="en-US" sz="2400" dirty="0">
                <a:solidFill>
                  <a:schemeClr val="bg1"/>
                </a:solidFill>
                <a:effectLst>
                  <a:outerShdw blurRad="38100" dist="38100" dir="2700000" algn="tl">
                    <a:srgbClr val="000000">
                      <a:alpha val="43137"/>
                    </a:srgbClr>
                  </a:outerShdw>
                </a:effectLst>
                <a:latin typeface="Calibri" pitchFamily="34" charset="0"/>
              </a:rPr>
              <a:t>GOVERNANCE</a:t>
            </a:r>
            <a:endParaRPr lang="en-US" sz="2400" dirty="0"/>
          </a:p>
        </p:txBody>
      </p:sp>
      <p:sp>
        <p:nvSpPr>
          <p:cNvPr id="13" name="Rectangle 12"/>
          <p:cNvSpPr/>
          <p:nvPr/>
        </p:nvSpPr>
        <p:spPr>
          <a:xfrm>
            <a:off x="3518186" y="1815207"/>
            <a:ext cx="2107628" cy="461665"/>
          </a:xfrm>
          <a:prstGeom prst="rect">
            <a:avLst/>
          </a:prstGeom>
        </p:spPr>
        <p:txBody>
          <a:bodyPr wrap="none">
            <a:spAutoFit/>
          </a:bodyPr>
          <a:lstStyle/>
          <a:p>
            <a:r>
              <a:rPr lang="en-US" sz="2400" dirty="0" smtClean="0">
                <a:solidFill>
                  <a:schemeClr val="tx2"/>
                </a:solidFill>
                <a:effectLst>
                  <a:outerShdw blurRad="38100" dist="38100" dir="2700000" algn="tl">
                    <a:srgbClr val="000000">
                      <a:alpha val="43137"/>
                    </a:srgbClr>
                  </a:outerShdw>
                </a:effectLst>
                <a:latin typeface="Calibri" pitchFamily="34" charset="0"/>
              </a:rPr>
              <a:t>MANAGEMENT</a:t>
            </a:r>
            <a:endParaRPr lang="en-US" sz="2400" dirty="0">
              <a:solidFill>
                <a:schemeClr val="tx2"/>
              </a:solidFill>
            </a:endParaRPr>
          </a:p>
        </p:txBody>
      </p:sp>
    </p:spTree>
    <p:extLst>
      <p:ext uri="{BB962C8B-B14F-4D97-AF65-F5344CB8AC3E}">
        <p14:creationId xmlns:p14="http://schemas.microsoft.com/office/powerpoint/2010/main" val="2482326592"/>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val 1"/>
          <p:cNvSpPr/>
          <p:nvPr/>
        </p:nvSpPr>
        <p:spPr bwMode="auto">
          <a:xfrm>
            <a:off x="1619672" y="476672"/>
            <a:ext cx="5904656" cy="5904656"/>
          </a:xfrm>
          <a:prstGeom prst="ellipse">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nvGrpSpPr>
          <p:cNvPr id="3" name="Group 2"/>
          <p:cNvGrpSpPr/>
          <p:nvPr/>
        </p:nvGrpSpPr>
        <p:grpSpPr>
          <a:xfrm>
            <a:off x="2382048" y="1482910"/>
            <a:ext cx="4379904" cy="3892180"/>
            <a:chOff x="-403326" y="1828798"/>
            <a:chExt cx="6094413" cy="3962401"/>
          </a:xfrm>
        </p:grpSpPr>
        <p:grpSp>
          <p:nvGrpSpPr>
            <p:cNvPr id="5" name="Group 83"/>
            <p:cNvGrpSpPr/>
            <p:nvPr/>
          </p:nvGrpSpPr>
          <p:grpSpPr>
            <a:xfrm>
              <a:off x="-403326" y="1828798"/>
              <a:ext cx="6094413" cy="3962401"/>
              <a:chOff x="-2177" y="2085972"/>
              <a:chExt cx="4122018" cy="3605980"/>
            </a:xfrm>
          </p:grpSpPr>
          <p:grpSp>
            <p:nvGrpSpPr>
              <p:cNvPr id="12" name="Group 50"/>
              <p:cNvGrpSpPr/>
              <p:nvPr/>
            </p:nvGrpSpPr>
            <p:grpSpPr>
              <a:xfrm>
                <a:off x="-2177" y="2085972"/>
                <a:ext cx="4122018" cy="3605980"/>
                <a:chOff x="-2236" y="2145977"/>
                <a:chExt cx="4001959" cy="3500951"/>
              </a:xfrm>
            </p:grpSpPr>
            <p:sp>
              <p:nvSpPr>
                <p:cNvPr id="17" name="Oval 16"/>
                <p:cNvSpPr/>
                <p:nvPr/>
              </p:nvSpPr>
              <p:spPr>
                <a:xfrm>
                  <a:off x="339667" y="2235584"/>
                  <a:ext cx="3314251" cy="3314251"/>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a:bevelT w="228600" h="25400"/>
                </a:sp3d>
              </p:spPr>
              <p:style>
                <a:lnRef idx="0">
                  <a:schemeClr val="accent6"/>
                </a:lnRef>
                <a:fillRef idx="3">
                  <a:schemeClr val="accent6"/>
                </a:fillRef>
                <a:effectRef idx="3">
                  <a:schemeClr val="accent6"/>
                </a:effectRef>
                <a:fontRef idx="minor">
                  <a:schemeClr val="lt1"/>
                </a:fontRef>
              </p:style>
              <p:txBody>
                <a:bodyPr rtlCol="0" anchor="ctr"/>
                <a:lstStyle/>
                <a:p>
                  <a:pPr algn="ctr" fontAlgn="base">
                    <a:spcBef>
                      <a:spcPct val="0"/>
                    </a:spcBef>
                    <a:spcAft>
                      <a:spcPct val="0"/>
                    </a:spcAft>
                  </a:pPr>
                  <a:endParaRPr lang="en-US" sz="3200">
                    <a:solidFill>
                      <a:srgbClr val="FFFFFF"/>
                    </a:solidFill>
                  </a:endParaRPr>
                </a:p>
              </p:txBody>
            </p:sp>
            <p:pic>
              <p:nvPicPr>
                <p:cNvPr id="18" name="Picture 2" descr="\\SERVER3\Restrict\FTP_Root\Clients\White_Whale\2-20070_TAP_Airlift\Art\6-star pie cuts.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rot="5400000">
                  <a:off x="248268" y="1895473"/>
                  <a:ext cx="3500951" cy="4001959"/>
                </a:xfrm>
                <a:prstGeom prst="rect">
                  <a:avLst/>
                </a:prstGeom>
                <a:noFill/>
              </p:spPr>
            </p:pic>
          </p:grpSp>
          <p:grpSp>
            <p:nvGrpSpPr>
              <p:cNvPr id="13" name="Group 82"/>
              <p:cNvGrpSpPr/>
              <p:nvPr/>
            </p:nvGrpSpPr>
            <p:grpSpPr>
              <a:xfrm>
                <a:off x="1197089" y="3056816"/>
                <a:ext cx="1774433" cy="1838194"/>
                <a:chOff x="1197089" y="3056816"/>
                <a:chExt cx="1774433" cy="1838194"/>
              </a:xfrm>
            </p:grpSpPr>
            <p:sp>
              <p:nvSpPr>
                <p:cNvPr id="14" name="Oval 13"/>
                <p:cNvSpPr/>
                <p:nvPr/>
              </p:nvSpPr>
              <p:spPr bwMode="auto">
                <a:xfrm>
                  <a:off x="1197089" y="3056816"/>
                  <a:ext cx="1774433" cy="1838194"/>
                </a:xfrm>
                <a:prstGeom prst="ellipse">
                  <a:avLst/>
                </a:prstGeom>
                <a:solidFill>
                  <a:srgbClr val="FFFFFF"/>
                </a:solidFill>
                <a:ln>
                  <a:noFill/>
                  <a:headEnd type="none" w="med" len="med"/>
                  <a:tailEnd type="none" w="med" len="med"/>
                </a:ln>
                <a:effectLst>
                  <a:softEdge rad="317500"/>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4000" dirty="0" err="1">
                    <a:solidFill>
                      <a:srgbClr val="FFFFFF"/>
                    </a:solidFill>
                    <a:latin typeface="Segoe" pitchFamily="34" charset="0"/>
                  </a:endParaRPr>
                </a:p>
              </p:txBody>
            </p:sp>
            <p:pic>
              <p:nvPicPr>
                <p:cNvPr id="15" name="Content Placeholder 4" descr="ShrPt_h_rgb.png"/>
                <p:cNvPicPr>
                  <a:picLocks noChangeAspect="1"/>
                </p:cNvPicPr>
                <p:nvPr/>
              </p:nvPicPr>
              <p:blipFill>
                <a:blip r:embed="rId3">
                  <a:extLst>
                    <a:ext uri="{28A0092B-C50C-407E-A947-70E740481C1C}">
                      <a14:useLocalDpi xmlns:a14="http://schemas.microsoft.com/office/drawing/2010/main" val="0"/>
                    </a:ext>
                  </a:extLst>
                </a:blip>
                <a:srcRect b="-8078"/>
                <a:stretch>
                  <a:fillRect/>
                </a:stretch>
              </p:blipFill>
              <p:spPr>
                <a:xfrm>
                  <a:off x="1882721" y="3482810"/>
                  <a:ext cx="453526" cy="539301"/>
                </a:xfrm>
                <a:prstGeom prst="rect">
                  <a:avLst/>
                </a:prstGeom>
              </p:spPr>
            </p:pic>
            <p:pic>
              <p:nvPicPr>
                <p:cNvPr id="16" name="Content Placeholder 4" descr="ShrPt_h_rgb.png"/>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a:xfrm>
                  <a:off x="1600928" y="3978738"/>
                  <a:ext cx="915809" cy="318071"/>
                </a:xfrm>
                <a:prstGeom prst="rect">
                  <a:avLst/>
                </a:prstGeom>
              </p:spPr>
            </p:pic>
          </p:grpSp>
        </p:grpSp>
        <p:sp>
          <p:nvSpPr>
            <p:cNvPr id="6" name="Rectangle 5"/>
            <p:cNvSpPr/>
            <p:nvPr/>
          </p:nvSpPr>
          <p:spPr>
            <a:xfrm>
              <a:off x="3189357" y="3124200"/>
              <a:ext cx="1889321"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Communities</a:t>
              </a:r>
            </a:p>
          </p:txBody>
        </p:sp>
        <p:sp>
          <p:nvSpPr>
            <p:cNvPr id="7" name="Rectangle 6"/>
            <p:cNvSpPr/>
            <p:nvPr/>
          </p:nvSpPr>
          <p:spPr>
            <a:xfrm>
              <a:off x="1726750" y="5055691"/>
              <a:ext cx="1889321"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Search</a:t>
              </a:r>
            </a:p>
          </p:txBody>
        </p:sp>
        <p:sp>
          <p:nvSpPr>
            <p:cNvPr id="8" name="Rectangle 7"/>
            <p:cNvSpPr/>
            <p:nvPr/>
          </p:nvSpPr>
          <p:spPr>
            <a:xfrm>
              <a:off x="1726752" y="2514600"/>
              <a:ext cx="1889321"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Sites</a:t>
              </a:r>
            </a:p>
          </p:txBody>
        </p:sp>
        <p:sp>
          <p:nvSpPr>
            <p:cNvPr id="9" name="Rectangle 8"/>
            <p:cNvSpPr/>
            <p:nvPr/>
          </p:nvSpPr>
          <p:spPr>
            <a:xfrm>
              <a:off x="66374" y="3124200"/>
              <a:ext cx="2066670"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Composites</a:t>
              </a:r>
            </a:p>
          </p:txBody>
        </p:sp>
        <p:sp>
          <p:nvSpPr>
            <p:cNvPr id="10" name="Rectangle 9"/>
            <p:cNvSpPr/>
            <p:nvPr/>
          </p:nvSpPr>
          <p:spPr>
            <a:xfrm>
              <a:off x="3555075" y="4292914"/>
              <a:ext cx="1366217"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Content</a:t>
              </a:r>
            </a:p>
          </p:txBody>
        </p:sp>
        <p:sp>
          <p:nvSpPr>
            <p:cNvPr id="11" name="Rectangle 10"/>
            <p:cNvSpPr/>
            <p:nvPr/>
          </p:nvSpPr>
          <p:spPr>
            <a:xfrm>
              <a:off x="406293" y="4292914"/>
              <a:ext cx="1334321" cy="182145"/>
            </a:xfrm>
            <a:prstGeom prst="rect">
              <a:avLst/>
            </a:prstGeom>
          </p:spPr>
          <p:txBody>
            <a:bodyPr wrap="square" lIns="0" tIns="0" rIns="0" bIns="0">
              <a:spAutoFit/>
            </a:bodyPr>
            <a:lstStyle/>
            <a:p>
              <a:pPr algn="ctr" fontAlgn="base">
                <a:lnSpc>
                  <a:spcPct val="80000"/>
                </a:lnSpc>
                <a:spcBef>
                  <a:spcPct val="0"/>
                </a:spcBef>
                <a:spcAft>
                  <a:spcPct val="0"/>
                </a:spcAft>
              </a:pPr>
              <a:r>
                <a:rPr lang="en-US" b="1" spc="-80" dirty="0">
                  <a:ln w="3175">
                    <a:noFill/>
                  </a:ln>
                  <a:gradFill>
                    <a:gsLst>
                      <a:gs pos="50000">
                        <a:srgbClr val="FFFFFF"/>
                      </a:gs>
                      <a:gs pos="100000">
                        <a:srgbClr val="FFFFFF"/>
                      </a:gs>
                    </a:gsLst>
                    <a:lin ang="5400000" scaled="0"/>
                  </a:gradFill>
                  <a:cs typeface="Segoe UI" pitchFamily="34" charset="0"/>
                </a:rPr>
                <a:t>Insights</a:t>
              </a:r>
            </a:p>
          </p:txBody>
        </p:sp>
      </p:grpSp>
      <p:sp>
        <p:nvSpPr>
          <p:cNvPr id="19" name="Rectangle 18"/>
          <p:cNvSpPr/>
          <p:nvPr/>
        </p:nvSpPr>
        <p:spPr>
          <a:xfrm>
            <a:off x="3591892" y="836712"/>
            <a:ext cx="1960217" cy="461665"/>
          </a:xfrm>
          <a:prstGeom prst="rect">
            <a:avLst/>
          </a:prstGeom>
        </p:spPr>
        <p:txBody>
          <a:bodyPr wrap="none">
            <a:spAutoFit/>
          </a:bodyPr>
          <a:lstStyle/>
          <a:p>
            <a:r>
              <a:rPr lang="en-US" sz="2400" dirty="0">
                <a:solidFill>
                  <a:schemeClr val="bg1"/>
                </a:solidFill>
                <a:effectLst>
                  <a:outerShdw blurRad="38100" dist="38100" dir="2700000" algn="tl">
                    <a:srgbClr val="000000">
                      <a:alpha val="43137"/>
                    </a:srgbClr>
                  </a:outerShdw>
                </a:effectLst>
                <a:latin typeface="Calibri" pitchFamily="34" charset="0"/>
              </a:rPr>
              <a:t>GOVERNANCE</a:t>
            </a:r>
            <a:endParaRPr lang="en-US" sz="2400" dirty="0"/>
          </a:p>
        </p:txBody>
      </p:sp>
    </p:spTree>
    <p:extLst>
      <p:ext uri="{BB962C8B-B14F-4D97-AF65-F5344CB8AC3E}">
        <p14:creationId xmlns:p14="http://schemas.microsoft.com/office/powerpoint/2010/main" val="4253480137"/>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Resources</a:t>
            </a:r>
            <a:endParaRPr lang="en-US" dirty="0"/>
          </a:p>
        </p:txBody>
      </p:sp>
      <p:sp>
        <p:nvSpPr>
          <p:cNvPr id="6" name="Content Placeholder 5"/>
          <p:cNvSpPr>
            <a:spLocks noGrp="1"/>
          </p:cNvSpPr>
          <p:nvPr>
            <p:ph idx="1"/>
          </p:nvPr>
        </p:nvSpPr>
        <p:spPr>
          <a:xfrm>
            <a:off x="457200" y="1700808"/>
            <a:ext cx="8229600" cy="3849291"/>
          </a:xfrm>
        </p:spPr>
        <p:txBody>
          <a:bodyPr>
            <a:noAutofit/>
          </a:bodyPr>
          <a:lstStyle/>
          <a:p>
            <a:r>
              <a:rPr lang="en-US" sz="2400" smtClean="0"/>
              <a:t>TechNet</a:t>
            </a:r>
          </a:p>
          <a:p>
            <a:pPr lvl="1"/>
            <a:r>
              <a:rPr lang="en-US" sz="2000" smtClean="0"/>
              <a:t>Governance resource center</a:t>
            </a:r>
          </a:p>
          <a:p>
            <a:pPr lvl="2"/>
            <a:r>
              <a:rPr lang="en-US" sz="1800" smtClean="0"/>
              <a:t>http://technet.microsoft.com/en-us/sharepoint/ff800826.aspx</a:t>
            </a:r>
          </a:p>
          <a:p>
            <a:pPr lvl="1"/>
            <a:r>
              <a:rPr lang="en-US" sz="2000" smtClean="0"/>
              <a:t>Governance features</a:t>
            </a:r>
          </a:p>
          <a:p>
            <a:pPr lvl="2"/>
            <a:r>
              <a:rPr lang="en-US" sz="1800" smtClean="0"/>
              <a:t>http://technet.microsoft.com/en-us/library/cc262287.aspx</a:t>
            </a:r>
          </a:p>
          <a:p>
            <a:pPr lvl="1"/>
            <a:r>
              <a:rPr lang="en-US" sz="2000" smtClean="0"/>
              <a:t>Plan for Software Boundaries</a:t>
            </a:r>
          </a:p>
          <a:p>
            <a:pPr lvl="2"/>
            <a:r>
              <a:rPr lang="en-US" sz="1800" smtClean="0"/>
              <a:t>http://technet.microsoft.com/en-us/library/cc262787.aspx </a:t>
            </a:r>
          </a:p>
          <a:p>
            <a:r>
              <a:rPr lang="en-US" sz="2400" smtClean="0"/>
              <a:t>dan.holme@avepoint.com</a:t>
            </a:r>
          </a:p>
          <a:p>
            <a:r>
              <a:rPr lang="en-US" sz="2400" smtClean="0"/>
              <a:t>@danholme</a:t>
            </a:r>
          </a:p>
          <a:p>
            <a:r>
              <a:rPr lang="en-US" sz="2400" smtClean="0"/>
              <a:t>www.sharepointpromag.com</a:t>
            </a:r>
          </a:p>
          <a:p>
            <a:pPr lvl="1"/>
            <a:r>
              <a:rPr lang="en-US" sz="2000" smtClean="0"/>
              <a:t>Articles &amp; weekly newsletter</a:t>
            </a:r>
          </a:p>
          <a:p>
            <a:r>
              <a:rPr lang="en-US" sz="2400" smtClean="0"/>
              <a:t>Questions &amp; Answers</a:t>
            </a:r>
          </a:p>
          <a:p>
            <a:r>
              <a:rPr lang="en-US" sz="2400" smtClean="0"/>
              <a:t>Please submit your evaluations!</a:t>
            </a:r>
          </a:p>
          <a:p>
            <a:endParaRPr lang="en-US" sz="2400" smtClean="0"/>
          </a:p>
          <a:p>
            <a:endParaRPr lang="en-US" sz="2400" dirty="0" smtClean="0"/>
          </a:p>
        </p:txBody>
      </p:sp>
    </p:spTree>
    <p:extLst>
      <p:ext uri="{BB962C8B-B14F-4D97-AF65-F5344CB8AC3E}">
        <p14:creationId xmlns:p14="http://schemas.microsoft.com/office/powerpoint/2010/main" val="29391183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12407278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459584007"/>
              </p:ext>
            </p:extLst>
          </p:nvPr>
        </p:nvGraphicFramePr>
        <p:xfrm>
          <a:off x="-433387" y="312738"/>
          <a:ext cx="10010775" cy="6232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22767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AAC908BB-7391-4E8D-9F72-1324BC0548A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6491376B-759E-477C-8F4E-62026EEBCD79}"/>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8D0B6B54-CEE9-43EB-8935-6FF5A8175795}"/>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11B14284-2948-40EB-AA59-0549705DFC6F}"/>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2923394732"/>
              </p:ext>
            </p:extLst>
          </p:nvPr>
        </p:nvGraphicFramePr>
        <p:xfrm>
          <a:off x="-433387" y="312738"/>
          <a:ext cx="10010775" cy="6232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94507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1619672" y="476672"/>
            <a:ext cx="5904656" cy="5904656"/>
          </a:xfrm>
          <a:prstGeom prst="ellipse">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 name="Oval 29"/>
          <p:cNvSpPr/>
          <p:nvPr/>
        </p:nvSpPr>
        <p:spPr bwMode="auto">
          <a:xfrm>
            <a:off x="3012041" y="1869041"/>
            <a:ext cx="3119918" cy="3119918"/>
          </a:xfrm>
          <a:prstGeom prst="ellipse">
            <a:avLst/>
          </a:prstGeom>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latin typeface="Calibri" pitchFamily="34" charset="0"/>
            </a:endParaRPr>
          </a:p>
        </p:txBody>
      </p:sp>
      <p:grpSp>
        <p:nvGrpSpPr>
          <p:cNvPr id="24" name="Group 23"/>
          <p:cNvGrpSpPr/>
          <p:nvPr/>
        </p:nvGrpSpPr>
        <p:grpSpPr>
          <a:xfrm>
            <a:off x="1619672" y="476672"/>
            <a:ext cx="5904656" cy="5904656"/>
            <a:chOff x="1518063" y="375063"/>
            <a:chExt cx="6107874" cy="6107874"/>
          </a:xfrm>
        </p:grpSpPr>
        <p:sp>
          <p:nvSpPr>
            <p:cNvPr id="25" name="Freeform 24"/>
            <p:cNvSpPr/>
            <p:nvPr/>
          </p:nvSpPr>
          <p:spPr>
            <a:xfrm>
              <a:off x="2951544" y="375063"/>
              <a:ext cx="3240913" cy="3240913"/>
            </a:xfrm>
            <a:custGeom>
              <a:avLst/>
              <a:gdLst>
                <a:gd name="connsiteX0" fmla="*/ 0 w 3240913"/>
                <a:gd name="connsiteY0" fmla="*/ 1620457 h 3240913"/>
                <a:gd name="connsiteX1" fmla="*/ 1620457 w 3240913"/>
                <a:gd name="connsiteY1" fmla="*/ 0 h 3240913"/>
                <a:gd name="connsiteX2" fmla="*/ 3240914 w 3240913"/>
                <a:gd name="connsiteY2" fmla="*/ 1620457 h 3240913"/>
                <a:gd name="connsiteX3" fmla="*/ 1620457 w 3240913"/>
                <a:gd name="connsiteY3" fmla="*/ 3240914 h 3240913"/>
                <a:gd name="connsiteX4" fmla="*/ 0 w 3240913"/>
                <a:gd name="connsiteY4" fmla="*/ 1620457 h 3240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0913" h="3240913">
                  <a:moveTo>
                    <a:pt x="0" y="1620457"/>
                  </a:moveTo>
                  <a:cubicBezTo>
                    <a:pt x="0" y="725503"/>
                    <a:pt x="725503" y="0"/>
                    <a:pt x="1620457" y="0"/>
                  </a:cubicBezTo>
                  <a:cubicBezTo>
                    <a:pt x="2515411" y="0"/>
                    <a:pt x="3240914" y="725503"/>
                    <a:pt x="3240914" y="1620457"/>
                  </a:cubicBezTo>
                  <a:cubicBezTo>
                    <a:pt x="3240914" y="2515411"/>
                    <a:pt x="2515411" y="3240914"/>
                    <a:pt x="1620457" y="3240914"/>
                  </a:cubicBezTo>
                  <a:cubicBezTo>
                    <a:pt x="725503" y="3240914"/>
                    <a:pt x="0" y="2515411"/>
                    <a:pt x="0" y="1620457"/>
                  </a:cubicBezTo>
                  <a:close/>
                </a:path>
              </a:pathLst>
            </a:custGeom>
            <a:solidFill>
              <a:schemeClr val="accent3">
                <a:alpha val="50000"/>
              </a:schemeClr>
            </a:solidFill>
          </p:spPr>
          <p:style>
            <a:lnRef idx="2">
              <a:schemeClr val="accent3">
                <a:shade val="50000"/>
              </a:schemeClr>
            </a:lnRef>
            <a:fillRef idx="1">
              <a:schemeClr val="accent3"/>
            </a:fillRef>
            <a:effectRef idx="0">
              <a:schemeClr val="accent3"/>
            </a:effectRef>
            <a:fontRef idx="minor">
              <a:schemeClr val="lt1"/>
            </a:fontRef>
          </p:style>
          <p:txBody>
            <a:bodyPr spcFirstLastPara="0" vert="horz" wrap="square" lIns="373951" tIns="436277" rIns="373952" bIns="1776270" numCol="1" spcCol="1270" anchor="ctr" anchorCtr="0">
              <a:noAutofit/>
            </a:bodyPr>
            <a:lstStyle/>
            <a:p>
              <a:pPr lvl="0" algn="ctr" defTabSz="1377950">
                <a:lnSpc>
                  <a:spcPct val="90000"/>
                </a:lnSpc>
                <a:spcBef>
                  <a:spcPct val="0"/>
                </a:spcBef>
                <a:spcAft>
                  <a:spcPct val="35000"/>
                </a:spcAft>
              </a:pPr>
              <a:r>
                <a:rPr lang="en-US" sz="2000" kern="1200" dirty="0" smtClean="0">
                  <a:solidFill>
                    <a:schemeClr val="bg1"/>
                  </a:solidFill>
                </a:rPr>
                <a:t>People</a:t>
              </a:r>
              <a:endParaRPr lang="en-US" sz="2000" kern="1200" dirty="0">
                <a:solidFill>
                  <a:schemeClr val="bg1"/>
                </a:solidFill>
              </a:endParaRPr>
            </a:p>
          </p:txBody>
        </p:sp>
        <p:sp>
          <p:nvSpPr>
            <p:cNvPr id="26" name="Freeform 25"/>
            <p:cNvSpPr/>
            <p:nvPr/>
          </p:nvSpPr>
          <p:spPr>
            <a:xfrm>
              <a:off x="4385024" y="1808544"/>
              <a:ext cx="3240913" cy="3240913"/>
            </a:xfrm>
            <a:custGeom>
              <a:avLst/>
              <a:gdLst>
                <a:gd name="connsiteX0" fmla="*/ 0 w 3240913"/>
                <a:gd name="connsiteY0" fmla="*/ 1620457 h 3240913"/>
                <a:gd name="connsiteX1" fmla="*/ 1620457 w 3240913"/>
                <a:gd name="connsiteY1" fmla="*/ 0 h 3240913"/>
                <a:gd name="connsiteX2" fmla="*/ 3240914 w 3240913"/>
                <a:gd name="connsiteY2" fmla="*/ 1620457 h 3240913"/>
                <a:gd name="connsiteX3" fmla="*/ 1620457 w 3240913"/>
                <a:gd name="connsiteY3" fmla="*/ 3240914 h 3240913"/>
                <a:gd name="connsiteX4" fmla="*/ 0 w 3240913"/>
                <a:gd name="connsiteY4" fmla="*/ 1620457 h 3240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0913" h="3240913">
                  <a:moveTo>
                    <a:pt x="0" y="1620457"/>
                  </a:moveTo>
                  <a:cubicBezTo>
                    <a:pt x="0" y="725503"/>
                    <a:pt x="725503" y="0"/>
                    <a:pt x="1620457" y="0"/>
                  </a:cubicBezTo>
                  <a:cubicBezTo>
                    <a:pt x="2515411" y="0"/>
                    <a:pt x="3240914" y="725503"/>
                    <a:pt x="3240914" y="1620457"/>
                  </a:cubicBezTo>
                  <a:cubicBezTo>
                    <a:pt x="3240914" y="2515411"/>
                    <a:pt x="2515411" y="3240914"/>
                    <a:pt x="1620457" y="3240914"/>
                  </a:cubicBezTo>
                  <a:cubicBezTo>
                    <a:pt x="725503" y="3240914"/>
                    <a:pt x="0" y="2515411"/>
                    <a:pt x="0" y="1620457"/>
                  </a:cubicBezTo>
                  <a:close/>
                </a:path>
              </a:pathLst>
            </a:custGeom>
            <a:solidFill>
              <a:schemeClr val="accent5">
                <a:alpha val="50000"/>
              </a:schemeClr>
            </a:solidFill>
          </p:spPr>
          <p:style>
            <a:lnRef idx="2">
              <a:schemeClr val="accent5">
                <a:shade val="50000"/>
              </a:schemeClr>
            </a:lnRef>
            <a:fillRef idx="1">
              <a:schemeClr val="accent5"/>
            </a:fillRef>
            <a:effectRef idx="0">
              <a:schemeClr val="accent5"/>
            </a:effectRef>
            <a:fontRef idx="minor">
              <a:schemeClr val="lt1"/>
            </a:fontRef>
          </p:style>
          <p:txBody>
            <a:bodyPr spcFirstLastPara="0" vert="horz" wrap="square" lIns="1745107" tIns="373951" rIns="249301" bIns="373952" numCol="1" spcCol="1270" anchor="ctr" anchorCtr="0">
              <a:noAutofit/>
            </a:bodyPr>
            <a:lstStyle/>
            <a:p>
              <a:pPr lvl="0" algn="r" defTabSz="1377950">
                <a:lnSpc>
                  <a:spcPct val="90000"/>
                </a:lnSpc>
                <a:spcBef>
                  <a:spcPct val="0"/>
                </a:spcBef>
                <a:spcAft>
                  <a:spcPct val="35000"/>
                </a:spcAft>
              </a:pPr>
              <a:r>
                <a:rPr lang="en-US" sz="2000" kern="1200" dirty="0" smtClean="0">
                  <a:solidFill>
                    <a:schemeClr val="bg1"/>
                  </a:solidFill>
                </a:rPr>
                <a:t>Process</a:t>
              </a:r>
              <a:endParaRPr lang="en-US" sz="2000" kern="1200" dirty="0">
                <a:solidFill>
                  <a:schemeClr val="bg1"/>
                </a:solidFill>
              </a:endParaRPr>
            </a:p>
          </p:txBody>
        </p:sp>
        <p:sp>
          <p:nvSpPr>
            <p:cNvPr id="27" name="Freeform 26"/>
            <p:cNvSpPr/>
            <p:nvPr/>
          </p:nvSpPr>
          <p:spPr>
            <a:xfrm>
              <a:off x="2951544" y="3242024"/>
              <a:ext cx="3240913" cy="3240913"/>
            </a:xfrm>
            <a:custGeom>
              <a:avLst/>
              <a:gdLst>
                <a:gd name="connsiteX0" fmla="*/ 0 w 3240913"/>
                <a:gd name="connsiteY0" fmla="*/ 1620457 h 3240913"/>
                <a:gd name="connsiteX1" fmla="*/ 1620457 w 3240913"/>
                <a:gd name="connsiteY1" fmla="*/ 0 h 3240913"/>
                <a:gd name="connsiteX2" fmla="*/ 3240914 w 3240913"/>
                <a:gd name="connsiteY2" fmla="*/ 1620457 h 3240913"/>
                <a:gd name="connsiteX3" fmla="*/ 1620457 w 3240913"/>
                <a:gd name="connsiteY3" fmla="*/ 3240914 h 3240913"/>
                <a:gd name="connsiteX4" fmla="*/ 0 w 3240913"/>
                <a:gd name="connsiteY4" fmla="*/ 1620457 h 3240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0913" h="3240913">
                  <a:moveTo>
                    <a:pt x="0" y="1620457"/>
                  </a:moveTo>
                  <a:cubicBezTo>
                    <a:pt x="0" y="725503"/>
                    <a:pt x="725503" y="0"/>
                    <a:pt x="1620457" y="0"/>
                  </a:cubicBezTo>
                  <a:cubicBezTo>
                    <a:pt x="2515411" y="0"/>
                    <a:pt x="3240914" y="725503"/>
                    <a:pt x="3240914" y="1620457"/>
                  </a:cubicBezTo>
                  <a:cubicBezTo>
                    <a:pt x="3240914" y="2515411"/>
                    <a:pt x="2515411" y="3240914"/>
                    <a:pt x="1620457" y="3240914"/>
                  </a:cubicBezTo>
                  <a:cubicBezTo>
                    <a:pt x="725503" y="3240914"/>
                    <a:pt x="0" y="2515411"/>
                    <a:pt x="0" y="1620457"/>
                  </a:cubicBezTo>
                  <a:close/>
                </a:path>
              </a:pathLst>
            </a:custGeom>
            <a:solidFill>
              <a:schemeClr val="accent2">
                <a:alpha val="50000"/>
              </a:schemeClr>
            </a:solidFill>
          </p:spPr>
          <p:style>
            <a:lnRef idx="2">
              <a:schemeClr val="accent2">
                <a:shade val="50000"/>
              </a:schemeClr>
            </a:lnRef>
            <a:fillRef idx="1">
              <a:schemeClr val="accent2"/>
            </a:fillRef>
            <a:effectRef idx="0">
              <a:schemeClr val="accent2"/>
            </a:effectRef>
            <a:fontRef idx="minor">
              <a:schemeClr val="lt1"/>
            </a:fontRef>
          </p:style>
          <p:txBody>
            <a:bodyPr spcFirstLastPara="0" vert="horz" wrap="square" lIns="373951" tIns="1776270" rIns="373952" bIns="436277" numCol="1" spcCol="1270" anchor="ctr" anchorCtr="0">
              <a:noAutofit/>
            </a:bodyPr>
            <a:lstStyle/>
            <a:p>
              <a:pPr lvl="0" algn="ctr" defTabSz="1377950">
                <a:lnSpc>
                  <a:spcPct val="90000"/>
                </a:lnSpc>
                <a:spcBef>
                  <a:spcPct val="0"/>
                </a:spcBef>
                <a:spcAft>
                  <a:spcPct val="35000"/>
                </a:spcAft>
              </a:pPr>
              <a:r>
                <a:rPr lang="en-US" sz="2000" kern="1200" dirty="0" smtClean="0">
                  <a:solidFill>
                    <a:schemeClr val="bg1"/>
                  </a:solidFill>
                </a:rPr>
                <a:t>Technology</a:t>
              </a:r>
              <a:endParaRPr lang="en-US" sz="2000" kern="1200" dirty="0">
                <a:solidFill>
                  <a:schemeClr val="bg1"/>
                </a:solidFill>
              </a:endParaRPr>
            </a:p>
          </p:txBody>
        </p:sp>
        <p:sp>
          <p:nvSpPr>
            <p:cNvPr id="28" name="Freeform 27"/>
            <p:cNvSpPr/>
            <p:nvPr/>
          </p:nvSpPr>
          <p:spPr>
            <a:xfrm>
              <a:off x="1518063" y="1808544"/>
              <a:ext cx="3240913" cy="3240913"/>
            </a:xfrm>
            <a:custGeom>
              <a:avLst/>
              <a:gdLst>
                <a:gd name="connsiteX0" fmla="*/ 0 w 3240913"/>
                <a:gd name="connsiteY0" fmla="*/ 1620457 h 3240913"/>
                <a:gd name="connsiteX1" fmla="*/ 1620457 w 3240913"/>
                <a:gd name="connsiteY1" fmla="*/ 0 h 3240913"/>
                <a:gd name="connsiteX2" fmla="*/ 3240914 w 3240913"/>
                <a:gd name="connsiteY2" fmla="*/ 1620457 h 3240913"/>
                <a:gd name="connsiteX3" fmla="*/ 1620457 w 3240913"/>
                <a:gd name="connsiteY3" fmla="*/ 3240914 h 3240913"/>
                <a:gd name="connsiteX4" fmla="*/ 0 w 3240913"/>
                <a:gd name="connsiteY4" fmla="*/ 1620457 h 3240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0913" h="3240913">
                  <a:moveTo>
                    <a:pt x="0" y="1620457"/>
                  </a:moveTo>
                  <a:cubicBezTo>
                    <a:pt x="0" y="725503"/>
                    <a:pt x="725503" y="0"/>
                    <a:pt x="1620457" y="0"/>
                  </a:cubicBezTo>
                  <a:cubicBezTo>
                    <a:pt x="2515411" y="0"/>
                    <a:pt x="3240914" y="725503"/>
                    <a:pt x="3240914" y="1620457"/>
                  </a:cubicBezTo>
                  <a:cubicBezTo>
                    <a:pt x="3240914" y="2515411"/>
                    <a:pt x="2515411" y="3240914"/>
                    <a:pt x="1620457" y="3240914"/>
                  </a:cubicBezTo>
                  <a:cubicBezTo>
                    <a:pt x="725503" y="3240914"/>
                    <a:pt x="0" y="2515411"/>
                    <a:pt x="0" y="1620457"/>
                  </a:cubicBezTo>
                  <a:close/>
                </a:path>
              </a:pathLst>
            </a:custGeom>
            <a:solidFill>
              <a:schemeClr val="accent4">
                <a:alpha val="50000"/>
              </a:schemeClr>
            </a:solidFill>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249301" tIns="373951" rIns="1745107" bIns="373952" numCol="1" spcCol="1270" anchor="ctr" anchorCtr="0">
              <a:noAutofit/>
            </a:bodyPr>
            <a:lstStyle/>
            <a:p>
              <a:pPr lvl="0" defTabSz="1377950">
                <a:lnSpc>
                  <a:spcPct val="90000"/>
                </a:lnSpc>
                <a:spcBef>
                  <a:spcPct val="0"/>
                </a:spcBef>
                <a:spcAft>
                  <a:spcPct val="35000"/>
                </a:spcAft>
              </a:pPr>
              <a:r>
                <a:rPr lang="en-US" sz="2000" kern="1200" dirty="0" smtClean="0">
                  <a:solidFill>
                    <a:schemeClr val="bg1"/>
                  </a:solidFill>
                </a:rPr>
                <a:t>Policy</a:t>
              </a:r>
              <a:endParaRPr lang="en-US" sz="2000" kern="1200" dirty="0">
                <a:solidFill>
                  <a:schemeClr val="bg1"/>
                </a:solidFill>
              </a:endParaRPr>
            </a:p>
          </p:txBody>
        </p:sp>
      </p:grpSp>
      <p:sp>
        <p:nvSpPr>
          <p:cNvPr id="22" name="Oval 21"/>
          <p:cNvSpPr/>
          <p:nvPr/>
        </p:nvSpPr>
        <p:spPr bwMode="auto">
          <a:xfrm>
            <a:off x="3018624" y="1846858"/>
            <a:ext cx="3119918" cy="3119918"/>
          </a:xfrm>
          <a:prstGeom prst="ellipse">
            <a:avLst/>
          </a:prstGeom>
          <a:gradFill>
            <a:gsLst>
              <a:gs pos="0">
                <a:schemeClr val="accent1">
                  <a:tint val="62000"/>
                  <a:satMod val="180000"/>
                  <a:alpha val="75000"/>
                </a:schemeClr>
              </a:gs>
              <a:gs pos="65000">
                <a:schemeClr val="accent1">
                  <a:tint val="32000"/>
                  <a:satMod val="250000"/>
                  <a:alpha val="75000"/>
                </a:schemeClr>
              </a:gs>
              <a:gs pos="100000">
                <a:schemeClr val="accent1">
                  <a:tint val="23000"/>
                  <a:satMod val="300000"/>
                  <a:alpha val="75000"/>
                </a:schemeClr>
              </a:gs>
            </a:gsLst>
          </a:gradFill>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t" anchorCtr="1" compatLnSpc="1">
            <a:prstTxWarp prst="textNoShape">
              <a:avLst/>
            </a:prstTxWarp>
          </a:bodyPr>
          <a:lstStyle/>
          <a:p>
            <a:pPr algn="ct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 name="Rectangle 22"/>
          <p:cNvSpPr/>
          <p:nvPr/>
        </p:nvSpPr>
        <p:spPr>
          <a:xfrm>
            <a:off x="3969624" y="3198168"/>
            <a:ext cx="1204753" cy="461665"/>
          </a:xfrm>
          <a:prstGeom prst="rect">
            <a:avLst/>
          </a:prstGeom>
        </p:spPr>
        <p:txBody>
          <a:bodyPr wrap="none">
            <a:spAutoFit/>
          </a:bodyPr>
          <a:lstStyle/>
          <a:p>
            <a:r>
              <a:rPr lang="en-US" sz="2400" dirty="0" smtClean="0">
                <a:solidFill>
                  <a:schemeClr val="bg1"/>
                </a:solidFill>
                <a:effectLst>
                  <a:outerShdw blurRad="38100" dist="38100" dir="2700000" algn="tl">
                    <a:srgbClr val="000000">
                      <a:alpha val="43137"/>
                    </a:srgbClr>
                  </a:outerShdw>
                </a:effectLst>
                <a:latin typeface="Calibri" pitchFamily="34" charset="0"/>
              </a:rPr>
              <a:t>SERVICE</a:t>
            </a:r>
            <a:endParaRPr lang="en-US" sz="2400" dirty="0"/>
          </a:p>
        </p:txBody>
      </p:sp>
      <p:sp>
        <p:nvSpPr>
          <p:cNvPr id="19" name="Rectangle 18"/>
          <p:cNvSpPr/>
          <p:nvPr/>
        </p:nvSpPr>
        <p:spPr>
          <a:xfrm>
            <a:off x="3591892" y="692696"/>
            <a:ext cx="1960217" cy="461665"/>
          </a:xfrm>
          <a:prstGeom prst="rect">
            <a:avLst/>
          </a:prstGeom>
        </p:spPr>
        <p:txBody>
          <a:bodyPr wrap="none">
            <a:spAutoFit/>
          </a:bodyPr>
          <a:lstStyle/>
          <a:p>
            <a:r>
              <a:rPr lang="en-US" sz="2400" dirty="0">
                <a:solidFill>
                  <a:schemeClr val="bg1"/>
                </a:solidFill>
                <a:effectLst>
                  <a:outerShdw blurRad="38100" dist="38100" dir="2700000" algn="tl">
                    <a:srgbClr val="000000">
                      <a:alpha val="43137"/>
                    </a:srgbClr>
                  </a:outerShdw>
                </a:effectLst>
                <a:latin typeface="Calibri" pitchFamily="34" charset="0"/>
              </a:rPr>
              <a:t>GOVERNANCE</a:t>
            </a:r>
            <a:endParaRPr lang="en-US" sz="2400" dirty="0"/>
          </a:p>
        </p:txBody>
      </p:sp>
    </p:spTree>
    <p:extLst>
      <p:ext uri="{BB962C8B-B14F-4D97-AF65-F5344CB8AC3E}">
        <p14:creationId xmlns:p14="http://schemas.microsoft.com/office/powerpoint/2010/main" val="289848585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ntelliem 2011">
  <a:themeElements>
    <a:clrScheme name="Intelliem 2010 v1">
      <a:dk1>
        <a:srgbClr val="000000"/>
      </a:dk1>
      <a:lt1>
        <a:srgbClr val="FFFFFF"/>
      </a:lt1>
      <a:dk2>
        <a:srgbClr val="595959"/>
      </a:dk2>
      <a:lt2>
        <a:srgbClr val="FFFF00"/>
      </a:lt2>
      <a:accent1>
        <a:srgbClr val="FF0000"/>
      </a:accent1>
      <a:accent2>
        <a:srgbClr val="FFFF00"/>
      </a:accent2>
      <a:accent3>
        <a:srgbClr val="33CC33"/>
      </a:accent3>
      <a:accent4>
        <a:srgbClr val="CC3300"/>
      </a:accent4>
      <a:accent5>
        <a:srgbClr val="99CCFF"/>
      </a:accent5>
      <a:accent6>
        <a:srgbClr val="003366"/>
      </a:accent6>
      <a:hlink>
        <a:srgbClr val="FFFF99"/>
      </a:hlink>
      <a:folHlink>
        <a:srgbClr val="FFFF99"/>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57150">
          <a:solidFill>
            <a:srgbClr val="FF0000"/>
          </a:solidFill>
          <a:prstDash val="solid"/>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4">
              <a:satMod val="300000"/>
            </a:schemeClr>
          </a:contourClr>
        </a:sp3d>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3.xml><?xml version="1.0" encoding="utf-8"?>
<a:theme xmlns:a="http://schemas.openxmlformats.org/drawingml/2006/main" name="1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
    <a:dk1>
      <a:srgbClr val="000000"/>
    </a:dk1>
    <a:lt1>
      <a:srgbClr val="FFFFFF"/>
    </a:lt1>
    <a:dk2>
      <a:srgbClr val="5F5F5F"/>
    </a:dk2>
    <a:lt2>
      <a:srgbClr val="FFC000"/>
    </a:lt2>
    <a:accent1>
      <a:srgbClr val="FFC000"/>
    </a:accent1>
    <a:accent2>
      <a:srgbClr val="2DB557"/>
    </a:accent2>
    <a:accent3>
      <a:srgbClr val="DF8045"/>
    </a:accent3>
    <a:accent4>
      <a:srgbClr val="2A86DA"/>
    </a:accent4>
    <a:accent5>
      <a:srgbClr val="FF9929"/>
    </a:accent5>
    <a:accent6>
      <a:srgbClr val="808080"/>
    </a:accent6>
    <a:hlink>
      <a:srgbClr val="79AFEB"/>
    </a:hlink>
    <a:folHlink>
      <a:srgbClr val="F0ED7B"/>
    </a:folHlink>
  </a:clrScheme>
</a:themeOverride>
</file>

<file path=ppt/theme/themeOverride2.xml><?xml version="1.0" encoding="utf-8"?>
<a:themeOverride xmlns:a="http://schemas.openxmlformats.org/drawingml/2006/main">
  <a:clrScheme name="Custom 1">
    <a:dk1>
      <a:srgbClr val="000000"/>
    </a:dk1>
    <a:lt1>
      <a:srgbClr val="FFFFFF"/>
    </a:lt1>
    <a:dk2>
      <a:srgbClr val="5F5F5F"/>
    </a:dk2>
    <a:lt2>
      <a:srgbClr val="FFC000"/>
    </a:lt2>
    <a:accent1>
      <a:srgbClr val="FFC000"/>
    </a:accent1>
    <a:accent2>
      <a:srgbClr val="2DB557"/>
    </a:accent2>
    <a:accent3>
      <a:srgbClr val="DF8045"/>
    </a:accent3>
    <a:accent4>
      <a:srgbClr val="2A86DA"/>
    </a:accent4>
    <a:accent5>
      <a:srgbClr val="FF9929"/>
    </a:accent5>
    <a:accent6>
      <a:srgbClr val="808080"/>
    </a:accent6>
    <a:hlink>
      <a:srgbClr val="79AFEB"/>
    </a:hlink>
    <a:folHlink>
      <a:srgbClr val="F0ED7B"/>
    </a:folHlink>
  </a:clrScheme>
</a:themeOverride>
</file>

<file path=docProps/app.xml><?xml version="1.0" encoding="utf-8"?>
<Properties xmlns="http://schemas.openxmlformats.org/officeDocument/2006/extended-properties" xmlns:vt="http://schemas.openxmlformats.org/officeDocument/2006/docPropsVTypes">
  <TotalTime>7962</TotalTime>
  <Words>2302</Words>
  <Application>Microsoft Office PowerPoint</Application>
  <PresentationFormat>On-screen Show (4:3)</PresentationFormat>
  <Paragraphs>742</Paragraphs>
  <Slides>69</Slides>
  <Notes>22</Notes>
  <HiddenSlides>1</HiddenSlides>
  <MMClips>0</MMClips>
  <ScaleCrop>false</ScaleCrop>
  <HeadingPairs>
    <vt:vector size="4" baseType="variant">
      <vt:variant>
        <vt:lpstr>Theme</vt:lpstr>
      </vt:variant>
      <vt:variant>
        <vt:i4>3</vt:i4>
      </vt:variant>
      <vt:variant>
        <vt:lpstr>Slide Titles</vt:lpstr>
      </vt:variant>
      <vt:variant>
        <vt:i4>69</vt:i4>
      </vt:variant>
    </vt:vector>
  </HeadingPairs>
  <TitlesOfParts>
    <vt:vector size="72" baseType="lpstr">
      <vt:lpstr>Office Theme</vt:lpstr>
      <vt:lpstr>1_Intelliem 2011</vt:lpstr>
      <vt:lpstr>1_Office Theme</vt:lpstr>
      <vt:lpstr>PowerPoint Presentation</vt:lpstr>
      <vt:lpstr>Governance Information Management &amp; Security Driving Your Architecture </vt:lpstr>
      <vt:lpstr>Dan Holme</vt:lpstr>
      <vt:lpstr>Defining Governance</vt:lpstr>
      <vt:lpstr>PowerPoint Presentation</vt:lpstr>
      <vt:lpstr>PowerPoint Presentation</vt:lpstr>
      <vt:lpstr>PowerPoint Presentation</vt:lpstr>
      <vt:lpstr>PowerPoint Presentation</vt:lpstr>
      <vt:lpstr>PowerPoint Presentation</vt:lpstr>
      <vt:lpstr>Objectives &amp; Agenda</vt:lpstr>
      <vt:lpstr>Architecting Governance</vt:lpstr>
      <vt:lpstr>PowerPoint Presentation</vt:lpstr>
      <vt:lpstr>Objectives &amp; Agenda</vt:lpstr>
      <vt:lpstr>Management Controls and Scopes</vt:lpstr>
      <vt:lpstr>Management controls and scopes</vt:lpstr>
      <vt:lpstr>Management controls and scopes</vt:lpstr>
      <vt:lpstr>Information Architecture vs. Management</vt:lpstr>
      <vt:lpstr>Site Map ≠ Architecture</vt:lpstr>
      <vt:lpstr>Information Architecture vs. Management</vt:lpstr>
      <vt:lpstr>Information Architecture</vt:lpstr>
      <vt:lpstr>Information Architecture vs. Management</vt:lpstr>
      <vt:lpstr>Service Architecture</vt:lpstr>
      <vt:lpstr>PowerPoint Presentation</vt:lpstr>
      <vt:lpstr>Architecting Governance</vt:lpstr>
      <vt:lpstr>Architecting Governance</vt:lpstr>
      <vt:lpstr>Architecting Governance</vt:lpstr>
      <vt:lpstr>Architecting Governance</vt:lpstr>
      <vt:lpstr>Management controls and scopes</vt:lpstr>
      <vt:lpstr>Architecting Governance</vt:lpstr>
      <vt:lpstr>Sites, lists, libraries, and folders</vt:lpstr>
      <vt:lpstr>Architecting Governance</vt:lpstr>
      <vt:lpstr>Architecting Governance</vt:lpstr>
      <vt:lpstr>Architecting Governance</vt:lpstr>
      <vt:lpstr>Requirements and Classification</vt:lpstr>
      <vt:lpstr>Requirements to Architecture</vt:lpstr>
      <vt:lpstr>Architecting Governance</vt:lpstr>
      <vt:lpstr>Requirements  multiple web apps</vt:lpstr>
      <vt:lpstr>More requirements  multiple web apps</vt:lpstr>
      <vt:lpstr>Requirements  multiple zones</vt:lpstr>
      <vt:lpstr>Guidance: Web apps and zones</vt:lpstr>
      <vt:lpstr>Requirements  Multi-farm architectures</vt:lpstr>
      <vt:lpstr>Requirements  multiple site collections</vt:lpstr>
      <vt:lpstr>Content lifecycle example</vt:lpstr>
      <vt:lpstr>Requirements  multiple content databases</vt:lpstr>
      <vt:lpstr>Architecting Governance</vt:lpstr>
      <vt:lpstr>Architecting Governance</vt:lpstr>
      <vt:lpstr>Architecting Governance</vt:lpstr>
      <vt:lpstr>Architecting Governance</vt:lpstr>
      <vt:lpstr>The Great Divide</vt:lpstr>
      <vt:lpstr>“Behind the scenes”</vt:lpstr>
      <vt:lpstr>Presentation to the user</vt:lpstr>
      <vt:lpstr>Overlay Information Architecture</vt:lpstr>
      <vt:lpstr>Navigation</vt:lpstr>
      <vt:lpstr>Presentation to the user</vt:lpstr>
      <vt:lpstr>Overlay Information Architecture</vt:lpstr>
      <vt:lpstr>Administration</vt:lpstr>
      <vt:lpstr>Overlay Administration</vt:lpstr>
      <vt:lpstr>Architecting Governance</vt:lpstr>
      <vt:lpstr>IN SUM…</vt:lpstr>
      <vt:lpstr>Architecting Governance</vt:lpstr>
      <vt:lpstr>Requirements to Architecture</vt:lpstr>
      <vt:lpstr>PowerPoint Presentation</vt:lpstr>
      <vt:lpstr>PowerPoint Presentation</vt:lpstr>
      <vt:lpstr>PowerPoint Presentation</vt:lpstr>
      <vt:lpstr>PowerPoint Presentation</vt:lpstr>
      <vt:lpstr>Resources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293</cp:revision>
  <dcterms:created xsi:type="dcterms:W3CDTF">2011-04-01T05:55:34Z</dcterms:created>
  <dcterms:modified xsi:type="dcterms:W3CDTF">2011-08-31T06:56:30Z</dcterms:modified>
</cp:coreProperties>
</file>