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8" r:id="rId2"/>
  </p:sldMasterIdLst>
  <p:notesMasterIdLst>
    <p:notesMasterId r:id="rId45"/>
  </p:notesMasterIdLst>
  <p:sldIdLst>
    <p:sldId id="279" r:id="rId3"/>
    <p:sldId id="280" r:id="rId4"/>
    <p:sldId id="286" r:id="rId5"/>
    <p:sldId id="287" r:id="rId6"/>
    <p:sldId id="288" r:id="rId7"/>
    <p:sldId id="289" r:id="rId8"/>
    <p:sldId id="290" r:id="rId9"/>
    <p:sldId id="291" r:id="rId10"/>
    <p:sldId id="292" r:id="rId11"/>
    <p:sldId id="293" r:id="rId12"/>
    <p:sldId id="294" r:id="rId13"/>
    <p:sldId id="296" r:id="rId14"/>
    <p:sldId id="297"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 id="314" r:id="rId31"/>
    <p:sldId id="315" r:id="rId32"/>
    <p:sldId id="316" r:id="rId33"/>
    <p:sldId id="317" r:id="rId34"/>
    <p:sldId id="318" r:id="rId35"/>
    <p:sldId id="320" r:id="rId36"/>
    <p:sldId id="332" r:id="rId37"/>
    <p:sldId id="322" r:id="rId38"/>
    <p:sldId id="333" r:id="rId39"/>
    <p:sldId id="334" r:id="rId40"/>
    <p:sldId id="326" r:id="rId41"/>
    <p:sldId id="338" r:id="rId42"/>
    <p:sldId id="270" r:id="rId43"/>
    <p:sldId id="271"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71" autoAdjust="0"/>
    <p:restoredTop sz="92411" autoAdjust="0"/>
  </p:normalViewPr>
  <p:slideViewPr>
    <p:cSldViewPr>
      <p:cViewPr>
        <p:scale>
          <a:sx n="80" d="100"/>
          <a:sy n="80" d="100"/>
        </p:scale>
        <p:origin x="-42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448362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226526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9825800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indent="0">
              <a:buFont typeface="Arial" pitchFamily="34" charset="0"/>
              <a:buNone/>
            </a:pP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0465FC15-FD77-4950-9B76-33F7CB418E46}"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457324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600623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4:55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9" y="2348882"/>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7"/>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8527448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4" y="4189146"/>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8"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05966827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4" y="4191003"/>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8"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14047175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447800"/>
            <a:ext cx="4115872"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1" y="2133600"/>
            <a:ext cx="4114800"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447800"/>
            <a:ext cx="4115872"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3"/>
            <a:ext cx="4115872"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3151268"/>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22369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7902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163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25917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14482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459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75238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93557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26994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46841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07750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4"/>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 id="2147483666"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C9BEC5-4CA0-464D-9DFF-74C9C00DB445}" type="datetimeFigureOut">
              <a:rPr lang="en-US" smtClean="0">
                <a:solidFill>
                  <a:prstClr val="black">
                    <a:tint val="75000"/>
                  </a:prstClr>
                </a:solidFill>
              </a:rPr>
              <a:pPr/>
              <a:t>8/31/2011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1"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429C7-091B-47C6-A3CC-2B02E10228A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0209395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msdn.microsoft.com/en-us/library/cc313069(v=office.12).aspx" TargetMode="External"/><Relationship Id="rId1" Type="http://schemas.openxmlformats.org/officeDocument/2006/relationships/slideLayout" Target="../slideLayouts/slideLayout3.xml"/><Relationship Id="rId4" Type="http://schemas.microsoft.com/office/2007/relationships/hdphoto" Target="../media/hdphoto1.wdp"/></Relationships>
</file>

<file path=ppt/slides/_rels/slide2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1.png"/><Relationship Id="rId4" Type="http://schemas.openxmlformats.org/officeDocument/2006/relationships/image" Target="../media/image25.png"/><Relationship Id="rId9"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hyperlink" Target="http://blogs.msdn.com/b/cjohnson/archive/2011/05/03/authentication-with-sharepoint-online-and-the-client-side-object-model.aspx" TargetMode="External"/><Relationship Id="rId2" Type="http://schemas.openxmlformats.org/officeDocument/2006/relationships/hyperlink" Target="http://msdn.microsoft.com/en-us/library/hh147177.aspx" TargetMode="External"/><Relationship Id="rId1" Type="http://schemas.openxmlformats.org/officeDocument/2006/relationships/slideLayout" Target="../slideLayouts/slideLayout3.xml"/><Relationship Id="rId4" Type="http://schemas.openxmlformats.org/officeDocument/2006/relationships/hyperlink" Target="http://blogs.msdn.com/b/cjohnson/archive/2011/05/14/part-2-headless-authentication-with-sharepoint-online-and-the-client-side-object-model.aspx"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www.msdn.com/training" TargetMode="External"/><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hyperlink" Target="http://www.msdn.com/sharepoint"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www.office365.com/" TargetMode="External"/><Relationship Id="rId5" Type="http://schemas.openxmlformats.org/officeDocument/2006/relationships/hyperlink" Target="http://tinyurl.com/3hoga7c" TargetMode="External"/><Relationship Id="rId4" Type="http://schemas.openxmlformats.org/officeDocument/2006/relationships/hyperlink" Target="http://blogs.msdn.com/cjohnso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3.png"/><Relationship Id="rId7"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4.png"/><Relationship Id="rId11" Type="http://schemas.openxmlformats.org/officeDocument/2006/relationships/image" Target="../media/image37.png"/><Relationship Id="rId5" Type="http://schemas.openxmlformats.org/officeDocument/2006/relationships/hyperlink" Target="http://technet.microsoft.com/en-au" TargetMode="External"/><Relationship Id="rId10" Type="http://schemas.openxmlformats.org/officeDocument/2006/relationships/image" Target="../media/image3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SharePoint Object Model</a:t>
            </a:r>
            <a:endParaRPr lang="en-US" dirty="0"/>
          </a:p>
        </p:txBody>
      </p:sp>
      <p:sp>
        <p:nvSpPr>
          <p:cNvPr id="27" name="Rounded Rectangle 26"/>
          <p:cNvSpPr/>
          <p:nvPr/>
        </p:nvSpPr>
        <p:spPr bwMode="auto">
          <a:xfrm>
            <a:off x="1833841" y="3489797"/>
            <a:ext cx="4696861" cy="667959"/>
          </a:xfrm>
          <a:prstGeom prst="roundRect">
            <a:avLst>
              <a:gd name="adj" fmla="val 9033"/>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000" dirty="0">
              <a:gradFill>
                <a:gsLst>
                  <a:gs pos="0">
                    <a:srgbClr val="FFFFFF"/>
                  </a:gs>
                  <a:gs pos="100000">
                    <a:srgbClr val="FFFFFF"/>
                  </a:gs>
                </a:gsLst>
                <a:lin ang="5400000" scaled="0"/>
              </a:gradFill>
            </a:endParaRPr>
          </a:p>
        </p:txBody>
      </p:sp>
      <p:sp>
        <p:nvSpPr>
          <p:cNvPr id="28" name="TextBox 28"/>
          <p:cNvSpPr txBox="1">
            <a:spLocks noChangeArrowheads="1"/>
          </p:cNvSpPr>
          <p:nvPr/>
        </p:nvSpPr>
        <p:spPr bwMode="auto">
          <a:xfrm>
            <a:off x="1993344" y="3163981"/>
            <a:ext cx="19329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Segoe Semibold" charset="0"/>
                <a:cs typeface="Arial" charset="0"/>
              </a:defRPr>
            </a:lvl1pPr>
            <a:lvl2pPr marL="742950" indent="-285750" eaLnBrk="0" hangingPunct="0">
              <a:defRPr>
                <a:solidFill>
                  <a:schemeClr val="tx1"/>
                </a:solidFill>
                <a:latin typeface="Segoe Semibold" charset="0"/>
                <a:cs typeface="Arial" charset="0"/>
              </a:defRPr>
            </a:lvl2pPr>
            <a:lvl3pPr marL="1143000" indent="-228600" eaLnBrk="0" hangingPunct="0">
              <a:defRPr>
                <a:solidFill>
                  <a:schemeClr val="tx1"/>
                </a:solidFill>
                <a:latin typeface="Segoe Semibold" charset="0"/>
                <a:cs typeface="Arial" charset="0"/>
              </a:defRPr>
            </a:lvl3pPr>
            <a:lvl4pPr marL="1600200" indent="-228600" eaLnBrk="0" hangingPunct="0">
              <a:defRPr>
                <a:solidFill>
                  <a:schemeClr val="tx1"/>
                </a:solidFill>
                <a:latin typeface="Segoe Semibold" charset="0"/>
                <a:cs typeface="Arial" charset="0"/>
              </a:defRPr>
            </a:lvl4pPr>
            <a:lvl5pPr marL="2057400" indent="-228600" eaLnBrk="0" hangingPunct="0">
              <a:defRPr>
                <a:solidFill>
                  <a:schemeClr val="tx1"/>
                </a:solidFill>
                <a:latin typeface="Segoe Semibold" charset="0"/>
                <a:cs typeface="Arial" charset="0"/>
              </a:defRPr>
            </a:lvl5pPr>
            <a:lvl6pPr marL="2514600" indent="-228600" eaLnBrk="0" fontAlgn="base" hangingPunct="0">
              <a:spcBef>
                <a:spcPct val="0"/>
              </a:spcBef>
              <a:spcAft>
                <a:spcPct val="0"/>
              </a:spcAft>
              <a:defRPr>
                <a:solidFill>
                  <a:schemeClr val="tx1"/>
                </a:solidFill>
                <a:latin typeface="Segoe Semibold" charset="0"/>
                <a:cs typeface="Arial" charset="0"/>
              </a:defRPr>
            </a:lvl6pPr>
            <a:lvl7pPr marL="2971800" indent="-228600" eaLnBrk="0" fontAlgn="base" hangingPunct="0">
              <a:spcBef>
                <a:spcPct val="0"/>
              </a:spcBef>
              <a:spcAft>
                <a:spcPct val="0"/>
              </a:spcAft>
              <a:defRPr>
                <a:solidFill>
                  <a:schemeClr val="tx1"/>
                </a:solidFill>
                <a:latin typeface="Segoe Semibold" charset="0"/>
                <a:cs typeface="Arial" charset="0"/>
              </a:defRPr>
            </a:lvl7pPr>
            <a:lvl8pPr marL="3429000" indent="-228600" eaLnBrk="0" fontAlgn="base" hangingPunct="0">
              <a:spcBef>
                <a:spcPct val="0"/>
              </a:spcBef>
              <a:spcAft>
                <a:spcPct val="0"/>
              </a:spcAft>
              <a:defRPr>
                <a:solidFill>
                  <a:schemeClr val="tx1"/>
                </a:solidFill>
                <a:latin typeface="Segoe Semibold" charset="0"/>
                <a:cs typeface="Arial" charset="0"/>
              </a:defRPr>
            </a:lvl8pPr>
            <a:lvl9pPr marL="3886200" indent="-228600" eaLnBrk="0" fontAlgn="base" hangingPunct="0">
              <a:spcBef>
                <a:spcPct val="0"/>
              </a:spcBef>
              <a:spcAft>
                <a:spcPct val="0"/>
              </a:spcAft>
              <a:defRPr>
                <a:solidFill>
                  <a:schemeClr val="tx1"/>
                </a:solidFill>
                <a:latin typeface="Segoe Semibold" charset="0"/>
                <a:cs typeface="Arial" charset="0"/>
              </a:defRPr>
            </a:lvl9pPr>
          </a:lstStyle>
          <a:p>
            <a:pPr eaLnBrk="1" hangingPunct="1"/>
            <a:r>
              <a:rPr lang="en-US" sz="2000"/>
              <a:t>Web Application</a:t>
            </a:r>
          </a:p>
        </p:txBody>
      </p:sp>
      <p:sp>
        <p:nvSpPr>
          <p:cNvPr id="29" name="Rounded Rectangle 28"/>
          <p:cNvSpPr/>
          <p:nvPr/>
        </p:nvSpPr>
        <p:spPr bwMode="auto">
          <a:xfrm>
            <a:off x="1908959" y="3548153"/>
            <a:ext cx="1448295" cy="546572"/>
          </a:xfrm>
          <a:prstGeom prst="roundRect">
            <a:avLst>
              <a:gd name="adj" fmla="val 9033"/>
            </a:avLst>
          </a:prstGeom>
          <a:solidFill>
            <a:schemeClr val="accent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Site Collection</a:t>
            </a:r>
          </a:p>
        </p:txBody>
      </p:sp>
      <p:sp>
        <p:nvSpPr>
          <p:cNvPr id="30" name="Rounded Rectangle 29"/>
          <p:cNvSpPr/>
          <p:nvPr/>
        </p:nvSpPr>
        <p:spPr bwMode="auto">
          <a:xfrm>
            <a:off x="3453952" y="3548153"/>
            <a:ext cx="1448295" cy="546572"/>
          </a:xfrm>
          <a:prstGeom prst="roundRect">
            <a:avLst>
              <a:gd name="adj" fmla="val 9033"/>
            </a:avLst>
          </a:prstGeom>
          <a:solidFill>
            <a:schemeClr val="accent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Site Collection</a:t>
            </a:r>
          </a:p>
        </p:txBody>
      </p:sp>
      <p:sp>
        <p:nvSpPr>
          <p:cNvPr id="31" name="Rounded Rectangle 30"/>
          <p:cNvSpPr/>
          <p:nvPr/>
        </p:nvSpPr>
        <p:spPr bwMode="auto">
          <a:xfrm>
            <a:off x="5002128" y="3548153"/>
            <a:ext cx="1448295" cy="546572"/>
          </a:xfrm>
          <a:prstGeom prst="roundRect">
            <a:avLst>
              <a:gd name="adj" fmla="val 9033"/>
            </a:avLst>
          </a:prstGeom>
          <a:solidFill>
            <a:schemeClr val="accent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a:t>
            </a:r>
          </a:p>
        </p:txBody>
      </p:sp>
      <p:sp>
        <p:nvSpPr>
          <p:cNvPr id="32" name="Rounded Rectangle 31"/>
          <p:cNvSpPr/>
          <p:nvPr/>
        </p:nvSpPr>
        <p:spPr bwMode="auto">
          <a:xfrm>
            <a:off x="2314651" y="4632797"/>
            <a:ext cx="4696861" cy="667959"/>
          </a:xfrm>
          <a:prstGeom prst="roundRect">
            <a:avLst>
              <a:gd name="adj" fmla="val 9033"/>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000" dirty="0">
              <a:gradFill>
                <a:gsLst>
                  <a:gs pos="0">
                    <a:srgbClr val="FFFFFF"/>
                  </a:gs>
                  <a:gs pos="100000">
                    <a:srgbClr val="FFFFFF"/>
                  </a:gs>
                </a:gsLst>
                <a:lin ang="5400000" scaled="0"/>
              </a:gradFill>
            </a:endParaRPr>
          </a:p>
        </p:txBody>
      </p:sp>
      <p:sp>
        <p:nvSpPr>
          <p:cNvPr id="33" name="TextBox 34"/>
          <p:cNvSpPr txBox="1">
            <a:spLocks noChangeArrowheads="1"/>
          </p:cNvSpPr>
          <p:nvPr/>
        </p:nvSpPr>
        <p:spPr bwMode="auto">
          <a:xfrm>
            <a:off x="2474480" y="4279994"/>
            <a:ext cx="166744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Segoe Semibold" charset="0"/>
                <a:cs typeface="Arial" charset="0"/>
              </a:defRPr>
            </a:lvl1pPr>
            <a:lvl2pPr marL="742950" indent="-285750" eaLnBrk="0" hangingPunct="0">
              <a:defRPr>
                <a:solidFill>
                  <a:schemeClr val="tx1"/>
                </a:solidFill>
                <a:latin typeface="Segoe Semibold" charset="0"/>
                <a:cs typeface="Arial" charset="0"/>
              </a:defRPr>
            </a:lvl2pPr>
            <a:lvl3pPr marL="1143000" indent="-228600" eaLnBrk="0" hangingPunct="0">
              <a:defRPr>
                <a:solidFill>
                  <a:schemeClr val="tx1"/>
                </a:solidFill>
                <a:latin typeface="Segoe Semibold" charset="0"/>
                <a:cs typeface="Arial" charset="0"/>
              </a:defRPr>
            </a:lvl3pPr>
            <a:lvl4pPr marL="1600200" indent="-228600" eaLnBrk="0" hangingPunct="0">
              <a:defRPr>
                <a:solidFill>
                  <a:schemeClr val="tx1"/>
                </a:solidFill>
                <a:latin typeface="Segoe Semibold" charset="0"/>
                <a:cs typeface="Arial" charset="0"/>
              </a:defRPr>
            </a:lvl4pPr>
            <a:lvl5pPr marL="2057400" indent="-228600" eaLnBrk="0" hangingPunct="0">
              <a:defRPr>
                <a:solidFill>
                  <a:schemeClr val="tx1"/>
                </a:solidFill>
                <a:latin typeface="Segoe Semibold" charset="0"/>
                <a:cs typeface="Arial" charset="0"/>
              </a:defRPr>
            </a:lvl5pPr>
            <a:lvl6pPr marL="2514600" indent="-228600" eaLnBrk="0" fontAlgn="base" hangingPunct="0">
              <a:spcBef>
                <a:spcPct val="0"/>
              </a:spcBef>
              <a:spcAft>
                <a:spcPct val="0"/>
              </a:spcAft>
              <a:defRPr>
                <a:solidFill>
                  <a:schemeClr val="tx1"/>
                </a:solidFill>
                <a:latin typeface="Segoe Semibold" charset="0"/>
                <a:cs typeface="Arial" charset="0"/>
              </a:defRPr>
            </a:lvl6pPr>
            <a:lvl7pPr marL="2971800" indent="-228600" eaLnBrk="0" fontAlgn="base" hangingPunct="0">
              <a:spcBef>
                <a:spcPct val="0"/>
              </a:spcBef>
              <a:spcAft>
                <a:spcPct val="0"/>
              </a:spcAft>
              <a:defRPr>
                <a:solidFill>
                  <a:schemeClr val="tx1"/>
                </a:solidFill>
                <a:latin typeface="Segoe Semibold" charset="0"/>
                <a:cs typeface="Arial" charset="0"/>
              </a:defRPr>
            </a:lvl7pPr>
            <a:lvl8pPr marL="3429000" indent="-228600" eaLnBrk="0" fontAlgn="base" hangingPunct="0">
              <a:spcBef>
                <a:spcPct val="0"/>
              </a:spcBef>
              <a:spcAft>
                <a:spcPct val="0"/>
              </a:spcAft>
              <a:defRPr>
                <a:solidFill>
                  <a:schemeClr val="tx1"/>
                </a:solidFill>
                <a:latin typeface="Segoe Semibold" charset="0"/>
                <a:cs typeface="Arial" charset="0"/>
              </a:defRPr>
            </a:lvl8pPr>
            <a:lvl9pPr marL="3886200" indent="-228600" eaLnBrk="0" fontAlgn="base" hangingPunct="0">
              <a:spcBef>
                <a:spcPct val="0"/>
              </a:spcBef>
              <a:spcAft>
                <a:spcPct val="0"/>
              </a:spcAft>
              <a:defRPr>
                <a:solidFill>
                  <a:schemeClr val="tx1"/>
                </a:solidFill>
                <a:latin typeface="Segoe Semibold" charset="0"/>
                <a:cs typeface="Arial" charset="0"/>
              </a:defRPr>
            </a:lvl9pPr>
          </a:lstStyle>
          <a:p>
            <a:pPr eaLnBrk="1" hangingPunct="1"/>
            <a:r>
              <a:rPr lang="en-US" sz="2000"/>
              <a:t>Site Collection</a:t>
            </a:r>
          </a:p>
        </p:txBody>
      </p:sp>
      <p:sp>
        <p:nvSpPr>
          <p:cNvPr id="34" name="Rounded Rectangle 33"/>
          <p:cNvSpPr/>
          <p:nvPr/>
        </p:nvSpPr>
        <p:spPr bwMode="auto">
          <a:xfrm>
            <a:off x="2389770" y="4691153"/>
            <a:ext cx="1448295" cy="546572"/>
          </a:xfrm>
          <a:prstGeom prst="roundRect">
            <a:avLst>
              <a:gd name="adj" fmla="val 9033"/>
            </a:avLst>
          </a:prstGeom>
          <a:solidFill>
            <a:schemeClr val="accent2">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Sites</a:t>
            </a:r>
          </a:p>
        </p:txBody>
      </p:sp>
      <p:sp>
        <p:nvSpPr>
          <p:cNvPr id="35" name="Rounded Rectangle 34"/>
          <p:cNvSpPr/>
          <p:nvPr/>
        </p:nvSpPr>
        <p:spPr bwMode="auto">
          <a:xfrm>
            <a:off x="3934763" y="4691153"/>
            <a:ext cx="1448295" cy="546572"/>
          </a:xfrm>
          <a:prstGeom prst="roundRect">
            <a:avLst>
              <a:gd name="adj" fmla="val 9033"/>
            </a:avLst>
          </a:prstGeom>
          <a:solidFill>
            <a:schemeClr val="accent2">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Lists</a:t>
            </a:r>
          </a:p>
        </p:txBody>
      </p:sp>
      <p:sp>
        <p:nvSpPr>
          <p:cNvPr id="36" name="Rounded Rectangle 35"/>
          <p:cNvSpPr/>
          <p:nvPr/>
        </p:nvSpPr>
        <p:spPr bwMode="auto">
          <a:xfrm>
            <a:off x="5482939" y="4691153"/>
            <a:ext cx="1448295" cy="546572"/>
          </a:xfrm>
          <a:prstGeom prst="roundRect">
            <a:avLst>
              <a:gd name="adj" fmla="val 9033"/>
            </a:avLst>
          </a:prstGeom>
          <a:solidFill>
            <a:schemeClr val="accent2">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Libraries</a:t>
            </a:r>
          </a:p>
        </p:txBody>
      </p:sp>
      <p:sp>
        <p:nvSpPr>
          <p:cNvPr id="37" name="Rounded Rectangle 36"/>
          <p:cNvSpPr/>
          <p:nvPr/>
        </p:nvSpPr>
        <p:spPr bwMode="auto">
          <a:xfrm>
            <a:off x="2767271" y="5757956"/>
            <a:ext cx="4696861" cy="667959"/>
          </a:xfrm>
          <a:prstGeom prst="roundRect">
            <a:avLst>
              <a:gd name="adj" fmla="val 9033"/>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000" dirty="0">
              <a:gradFill>
                <a:gsLst>
                  <a:gs pos="0">
                    <a:srgbClr val="FFFFFF"/>
                  </a:gs>
                  <a:gs pos="100000">
                    <a:srgbClr val="FFFFFF"/>
                  </a:gs>
                </a:gsLst>
                <a:lin ang="5400000" scaled="0"/>
              </a:gradFill>
            </a:endParaRPr>
          </a:p>
        </p:txBody>
      </p:sp>
      <p:sp>
        <p:nvSpPr>
          <p:cNvPr id="38" name="TextBox 39"/>
          <p:cNvSpPr txBox="1">
            <a:spLocks noChangeArrowheads="1"/>
          </p:cNvSpPr>
          <p:nvPr/>
        </p:nvSpPr>
        <p:spPr bwMode="auto">
          <a:xfrm>
            <a:off x="2927037" y="5453156"/>
            <a:ext cx="53091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Segoe Semibold" charset="0"/>
                <a:cs typeface="Arial" charset="0"/>
              </a:defRPr>
            </a:lvl1pPr>
            <a:lvl2pPr marL="742950" indent="-285750" eaLnBrk="0" hangingPunct="0">
              <a:defRPr>
                <a:solidFill>
                  <a:schemeClr val="tx1"/>
                </a:solidFill>
                <a:latin typeface="Segoe Semibold" charset="0"/>
                <a:cs typeface="Arial" charset="0"/>
              </a:defRPr>
            </a:lvl2pPr>
            <a:lvl3pPr marL="1143000" indent="-228600" eaLnBrk="0" hangingPunct="0">
              <a:defRPr>
                <a:solidFill>
                  <a:schemeClr val="tx1"/>
                </a:solidFill>
                <a:latin typeface="Segoe Semibold" charset="0"/>
                <a:cs typeface="Arial" charset="0"/>
              </a:defRPr>
            </a:lvl3pPr>
            <a:lvl4pPr marL="1600200" indent="-228600" eaLnBrk="0" hangingPunct="0">
              <a:defRPr>
                <a:solidFill>
                  <a:schemeClr val="tx1"/>
                </a:solidFill>
                <a:latin typeface="Segoe Semibold" charset="0"/>
                <a:cs typeface="Arial" charset="0"/>
              </a:defRPr>
            </a:lvl4pPr>
            <a:lvl5pPr marL="2057400" indent="-228600" eaLnBrk="0" hangingPunct="0">
              <a:defRPr>
                <a:solidFill>
                  <a:schemeClr val="tx1"/>
                </a:solidFill>
                <a:latin typeface="Segoe Semibold" charset="0"/>
                <a:cs typeface="Arial" charset="0"/>
              </a:defRPr>
            </a:lvl5pPr>
            <a:lvl6pPr marL="2514600" indent="-228600" eaLnBrk="0" fontAlgn="base" hangingPunct="0">
              <a:spcBef>
                <a:spcPct val="0"/>
              </a:spcBef>
              <a:spcAft>
                <a:spcPct val="0"/>
              </a:spcAft>
              <a:defRPr>
                <a:solidFill>
                  <a:schemeClr val="tx1"/>
                </a:solidFill>
                <a:latin typeface="Segoe Semibold" charset="0"/>
                <a:cs typeface="Arial" charset="0"/>
              </a:defRPr>
            </a:lvl6pPr>
            <a:lvl7pPr marL="2971800" indent="-228600" eaLnBrk="0" fontAlgn="base" hangingPunct="0">
              <a:spcBef>
                <a:spcPct val="0"/>
              </a:spcBef>
              <a:spcAft>
                <a:spcPct val="0"/>
              </a:spcAft>
              <a:defRPr>
                <a:solidFill>
                  <a:schemeClr val="tx1"/>
                </a:solidFill>
                <a:latin typeface="Segoe Semibold" charset="0"/>
                <a:cs typeface="Arial" charset="0"/>
              </a:defRPr>
            </a:lvl7pPr>
            <a:lvl8pPr marL="3429000" indent="-228600" eaLnBrk="0" fontAlgn="base" hangingPunct="0">
              <a:spcBef>
                <a:spcPct val="0"/>
              </a:spcBef>
              <a:spcAft>
                <a:spcPct val="0"/>
              </a:spcAft>
              <a:defRPr>
                <a:solidFill>
                  <a:schemeClr val="tx1"/>
                </a:solidFill>
                <a:latin typeface="Segoe Semibold" charset="0"/>
                <a:cs typeface="Arial" charset="0"/>
              </a:defRPr>
            </a:lvl8pPr>
            <a:lvl9pPr marL="3886200" indent="-228600" eaLnBrk="0" fontAlgn="base" hangingPunct="0">
              <a:spcBef>
                <a:spcPct val="0"/>
              </a:spcBef>
              <a:spcAft>
                <a:spcPct val="0"/>
              </a:spcAft>
              <a:defRPr>
                <a:solidFill>
                  <a:schemeClr val="tx1"/>
                </a:solidFill>
                <a:latin typeface="Segoe Semibold" charset="0"/>
                <a:cs typeface="Arial" charset="0"/>
              </a:defRPr>
            </a:lvl9pPr>
          </a:lstStyle>
          <a:p>
            <a:pPr eaLnBrk="1" hangingPunct="1"/>
            <a:r>
              <a:rPr lang="en-US" sz="2000"/>
              <a:t>Sites</a:t>
            </a:r>
          </a:p>
        </p:txBody>
      </p:sp>
      <p:sp>
        <p:nvSpPr>
          <p:cNvPr id="39" name="Rounded Rectangle 38"/>
          <p:cNvSpPr/>
          <p:nvPr/>
        </p:nvSpPr>
        <p:spPr bwMode="auto">
          <a:xfrm>
            <a:off x="2842390" y="5820981"/>
            <a:ext cx="1448295" cy="546572"/>
          </a:xfrm>
          <a:prstGeom prst="roundRect">
            <a:avLst>
              <a:gd name="adj" fmla="val 9033"/>
            </a:avLst>
          </a:prstGeom>
          <a:solidFill>
            <a:schemeClr val="accent2">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Lists</a:t>
            </a:r>
          </a:p>
        </p:txBody>
      </p:sp>
      <p:sp>
        <p:nvSpPr>
          <p:cNvPr id="40" name="Rounded Rectangle 39"/>
          <p:cNvSpPr/>
          <p:nvPr/>
        </p:nvSpPr>
        <p:spPr bwMode="auto">
          <a:xfrm>
            <a:off x="4387383" y="5820981"/>
            <a:ext cx="1448295" cy="546572"/>
          </a:xfrm>
          <a:prstGeom prst="roundRect">
            <a:avLst>
              <a:gd name="adj" fmla="val 9033"/>
            </a:avLst>
          </a:prstGeom>
          <a:solidFill>
            <a:schemeClr val="accent2">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Libraries</a:t>
            </a:r>
          </a:p>
        </p:txBody>
      </p:sp>
      <p:sp>
        <p:nvSpPr>
          <p:cNvPr id="41" name="Rounded Rectangle 40"/>
          <p:cNvSpPr/>
          <p:nvPr/>
        </p:nvSpPr>
        <p:spPr bwMode="auto">
          <a:xfrm>
            <a:off x="5935559" y="5820981"/>
            <a:ext cx="1448295" cy="546572"/>
          </a:xfrm>
          <a:prstGeom prst="roundRect">
            <a:avLst>
              <a:gd name="adj" fmla="val 9033"/>
            </a:avLst>
          </a:prstGeom>
          <a:solidFill>
            <a:schemeClr val="accent2">
              <a:lumMod val="7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Sites</a:t>
            </a:r>
          </a:p>
        </p:txBody>
      </p:sp>
      <p:grpSp>
        <p:nvGrpSpPr>
          <p:cNvPr id="45" name="Group 44"/>
          <p:cNvGrpSpPr/>
          <p:nvPr/>
        </p:nvGrpSpPr>
        <p:grpSpPr>
          <a:xfrm>
            <a:off x="1174488" y="2097178"/>
            <a:ext cx="6239529" cy="1727200"/>
            <a:chOff x="475340" y="1749425"/>
            <a:chExt cx="8317206" cy="1727200"/>
          </a:xfrm>
        </p:grpSpPr>
        <p:sp>
          <p:nvSpPr>
            <p:cNvPr id="21" name="Rounded Rectangle 20"/>
            <p:cNvSpPr/>
            <p:nvPr/>
          </p:nvSpPr>
          <p:spPr bwMode="auto">
            <a:xfrm>
              <a:off x="475340" y="2075241"/>
              <a:ext cx="8317206" cy="677021"/>
            </a:xfrm>
            <a:prstGeom prst="roundRect">
              <a:avLst>
                <a:gd name="adj" fmla="val 9033"/>
              </a:avLst>
            </a:prstGeom>
            <a:solidFill>
              <a:schemeClr val="accent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000" dirty="0">
                <a:gradFill>
                  <a:gsLst>
                    <a:gs pos="0">
                      <a:srgbClr val="FFFFFF"/>
                    </a:gs>
                    <a:gs pos="100000">
                      <a:srgbClr val="FFFFFF"/>
                    </a:gs>
                  </a:gsLst>
                  <a:lin ang="5400000" scaled="0"/>
                </a:gradFill>
              </a:endParaRPr>
            </a:p>
          </p:txBody>
        </p:sp>
        <p:sp>
          <p:nvSpPr>
            <p:cNvPr id="22" name="TextBox 17"/>
            <p:cNvSpPr txBox="1">
              <a:spLocks noChangeArrowheads="1"/>
            </p:cNvSpPr>
            <p:nvPr/>
          </p:nvSpPr>
          <p:spPr bwMode="auto">
            <a:xfrm>
              <a:off x="736600" y="1749425"/>
              <a:ext cx="182763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Segoe Semibold" charset="0"/>
                  <a:cs typeface="Arial" charset="0"/>
                </a:defRPr>
              </a:lvl1pPr>
              <a:lvl2pPr marL="742950" indent="-285750" eaLnBrk="0" hangingPunct="0">
                <a:defRPr>
                  <a:solidFill>
                    <a:schemeClr val="tx1"/>
                  </a:solidFill>
                  <a:latin typeface="Segoe Semibold" charset="0"/>
                  <a:cs typeface="Arial" charset="0"/>
                </a:defRPr>
              </a:lvl2pPr>
              <a:lvl3pPr marL="1143000" indent="-228600" eaLnBrk="0" hangingPunct="0">
                <a:defRPr>
                  <a:solidFill>
                    <a:schemeClr val="tx1"/>
                  </a:solidFill>
                  <a:latin typeface="Segoe Semibold" charset="0"/>
                  <a:cs typeface="Arial" charset="0"/>
                </a:defRPr>
              </a:lvl3pPr>
              <a:lvl4pPr marL="1600200" indent="-228600" eaLnBrk="0" hangingPunct="0">
                <a:defRPr>
                  <a:solidFill>
                    <a:schemeClr val="tx1"/>
                  </a:solidFill>
                  <a:latin typeface="Segoe Semibold" charset="0"/>
                  <a:cs typeface="Arial" charset="0"/>
                </a:defRPr>
              </a:lvl4pPr>
              <a:lvl5pPr marL="2057400" indent="-228600" eaLnBrk="0" hangingPunct="0">
                <a:defRPr>
                  <a:solidFill>
                    <a:schemeClr val="tx1"/>
                  </a:solidFill>
                  <a:latin typeface="Segoe Semibold" charset="0"/>
                  <a:cs typeface="Arial" charset="0"/>
                </a:defRPr>
              </a:lvl5pPr>
              <a:lvl6pPr marL="2514600" indent="-228600" eaLnBrk="0" fontAlgn="base" hangingPunct="0">
                <a:spcBef>
                  <a:spcPct val="0"/>
                </a:spcBef>
                <a:spcAft>
                  <a:spcPct val="0"/>
                </a:spcAft>
                <a:defRPr>
                  <a:solidFill>
                    <a:schemeClr val="tx1"/>
                  </a:solidFill>
                  <a:latin typeface="Segoe Semibold" charset="0"/>
                  <a:cs typeface="Arial" charset="0"/>
                </a:defRPr>
              </a:lvl6pPr>
              <a:lvl7pPr marL="2971800" indent="-228600" eaLnBrk="0" fontAlgn="base" hangingPunct="0">
                <a:spcBef>
                  <a:spcPct val="0"/>
                </a:spcBef>
                <a:spcAft>
                  <a:spcPct val="0"/>
                </a:spcAft>
                <a:defRPr>
                  <a:solidFill>
                    <a:schemeClr val="tx1"/>
                  </a:solidFill>
                  <a:latin typeface="Segoe Semibold" charset="0"/>
                  <a:cs typeface="Arial" charset="0"/>
                </a:defRPr>
              </a:lvl7pPr>
              <a:lvl8pPr marL="3429000" indent="-228600" eaLnBrk="0" fontAlgn="base" hangingPunct="0">
                <a:spcBef>
                  <a:spcPct val="0"/>
                </a:spcBef>
                <a:spcAft>
                  <a:spcPct val="0"/>
                </a:spcAft>
                <a:defRPr>
                  <a:solidFill>
                    <a:schemeClr val="tx1"/>
                  </a:solidFill>
                  <a:latin typeface="Segoe Semibold" charset="0"/>
                  <a:cs typeface="Arial" charset="0"/>
                </a:defRPr>
              </a:lvl8pPr>
              <a:lvl9pPr marL="3886200" indent="-228600" eaLnBrk="0" fontAlgn="base" hangingPunct="0">
                <a:spcBef>
                  <a:spcPct val="0"/>
                </a:spcBef>
                <a:spcAft>
                  <a:spcPct val="0"/>
                </a:spcAft>
                <a:defRPr>
                  <a:solidFill>
                    <a:schemeClr val="tx1"/>
                  </a:solidFill>
                  <a:latin typeface="Segoe Semibold" charset="0"/>
                  <a:cs typeface="Arial" charset="0"/>
                </a:defRPr>
              </a:lvl9pPr>
            </a:lstStyle>
            <a:p>
              <a:pPr eaLnBrk="1" hangingPunct="1"/>
              <a:r>
                <a:rPr lang="en-US" sz="2000"/>
                <a:t>Server Farm</a:t>
              </a:r>
            </a:p>
          </p:txBody>
        </p:sp>
        <p:sp>
          <p:nvSpPr>
            <p:cNvPr id="23" name="Rounded Rectangle 22"/>
            <p:cNvSpPr/>
            <p:nvPr/>
          </p:nvSpPr>
          <p:spPr bwMode="auto">
            <a:xfrm>
              <a:off x="575472" y="2150317"/>
              <a:ext cx="1930557" cy="546572"/>
            </a:xfrm>
            <a:prstGeom prst="roundRect">
              <a:avLst>
                <a:gd name="adj" fmla="val 9033"/>
              </a:avLst>
            </a:prstGeom>
            <a:solidFill>
              <a:schemeClr val="accent2">
                <a:lumMod val="20000"/>
                <a:lumOff val="8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Web Application</a:t>
              </a:r>
            </a:p>
          </p:txBody>
        </p:sp>
        <p:sp>
          <p:nvSpPr>
            <p:cNvPr id="24" name="Rounded Rectangle 23"/>
            <p:cNvSpPr/>
            <p:nvPr/>
          </p:nvSpPr>
          <p:spPr bwMode="auto">
            <a:xfrm>
              <a:off x="2634926" y="2145244"/>
              <a:ext cx="1930557" cy="546572"/>
            </a:xfrm>
            <a:prstGeom prst="roundRect">
              <a:avLst>
                <a:gd name="adj" fmla="val 9033"/>
              </a:avLst>
            </a:prstGeom>
            <a:solidFill>
              <a:schemeClr val="accent2">
                <a:lumMod val="20000"/>
                <a:lumOff val="8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Web Application</a:t>
              </a:r>
            </a:p>
          </p:txBody>
        </p:sp>
        <p:sp>
          <p:nvSpPr>
            <p:cNvPr id="25" name="Rounded Rectangle 24"/>
            <p:cNvSpPr/>
            <p:nvPr/>
          </p:nvSpPr>
          <p:spPr bwMode="auto">
            <a:xfrm>
              <a:off x="4698623" y="2133600"/>
              <a:ext cx="1930557" cy="546572"/>
            </a:xfrm>
            <a:prstGeom prst="roundRect">
              <a:avLst>
                <a:gd name="adj" fmla="val 9033"/>
              </a:avLst>
            </a:prstGeom>
            <a:solidFill>
              <a:schemeClr val="accent2">
                <a:lumMod val="20000"/>
                <a:lumOff val="8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Web Application</a:t>
              </a:r>
            </a:p>
          </p:txBody>
        </p:sp>
        <p:sp>
          <p:nvSpPr>
            <p:cNvPr id="26" name="Rounded Rectangle 25"/>
            <p:cNvSpPr/>
            <p:nvPr/>
          </p:nvSpPr>
          <p:spPr bwMode="auto">
            <a:xfrm>
              <a:off x="6752891" y="2133600"/>
              <a:ext cx="1930557" cy="546572"/>
            </a:xfrm>
            <a:prstGeom prst="roundRect">
              <a:avLst>
                <a:gd name="adj" fmla="val 9033"/>
              </a:avLst>
            </a:prstGeom>
            <a:solidFill>
              <a:schemeClr val="accent2">
                <a:lumMod val="20000"/>
                <a:lumOff val="8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r>
                <a:rPr lang="en-US" sz="1800" dirty="0">
                  <a:solidFill>
                    <a:schemeClr val="tx1"/>
                  </a:solidFill>
                </a:rPr>
                <a:t>…</a:t>
              </a:r>
            </a:p>
          </p:txBody>
        </p:sp>
        <p:cxnSp>
          <p:nvCxnSpPr>
            <p:cNvPr id="42" name="Elbow Connector 41"/>
            <p:cNvCxnSpPr/>
            <p:nvPr/>
          </p:nvCxnSpPr>
          <p:spPr>
            <a:xfrm rot="16200000" flipH="1">
              <a:off x="765969" y="2888456"/>
              <a:ext cx="723900" cy="452438"/>
            </a:xfrm>
            <a:prstGeom prst="bentConnector2">
              <a:avLst/>
            </a:prstGeom>
            <a:ln w="34925">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cxnSp>
        <p:nvCxnSpPr>
          <p:cNvPr id="43" name="Elbow Connector 42"/>
          <p:cNvCxnSpPr/>
          <p:nvPr/>
        </p:nvCxnSpPr>
        <p:spPr>
          <a:xfrm rot="16200000" flipH="1">
            <a:off x="1753274" y="4405758"/>
            <a:ext cx="782637" cy="340607"/>
          </a:xfrm>
          <a:prstGeom prst="bentConnector2">
            <a:avLst/>
          </a:prstGeom>
          <a:ln w="34925">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4" name="Elbow Connector 43"/>
          <p:cNvCxnSpPr/>
          <p:nvPr/>
        </p:nvCxnSpPr>
        <p:spPr>
          <a:xfrm rot="16200000" flipH="1">
            <a:off x="2198684" y="5539630"/>
            <a:ext cx="801688" cy="323934"/>
          </a:xfrm>
          <a:prstGeom prst="bentConnector3">
            <a:avLst>
              <a:gd name="adj1" fmla="val 99623"/>
            </a:avLst>
          </a:prstGeom>
          <a:ln w="34925">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349792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5"/>
                                        </p:tgtEl>
                                      </p:cBhvr>
                                    </p:animEffect>
                                    <p:set>
                                      <p:cBhvr>
                                        <p:cTn id="7" dur="1" fill="hold">
                                          <p:stCondLst>
                                            <p:cond delay="499"/>
                                          </p:stCondLst>
                                        </p:cTn>
                                        <p:tgtEl>
                                          <p:spTgt spid="4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ea typeface="ＭＳ Ｐゴシック" charset="-128"/>
              </a:rPr>
              <a:t>Client-Object Model</a:t>
            </a:r>
          </a:p>
        </p:txBody>
      </p:sp>
      <p:sp>
        <p:nvSpPr>
          <p:cNvPr id="3" name="Content Placeholder 2"/>
          <p:cNvSpPr>
            <a:spLocks noGrp="1"/>
          </p:cNvSpPr>
          <p:nvPr>
            <p:ph idx="1"/>
          </p:nvPr>
        </p:nvSpPr>
        <p:spPr/>
        <p:txBody>
          <a:bodyPr>
            <a:normAutofit/>
          </a:bodyPr>
          <a:lstStyle/>
          <a:p>
            <a:pPr>
              <a:defRPr/>
            </a:pPr>
            <a:r>
              <a:rPr lang="en-US" dirty="0" smtClean="0"/>
              <a:t>New APIs for interacting with SharePoint sites</a:t>
            </a:r>
          </a:p>
          <a:p>
            <a:pPr lvl="1">
              <a:defRPr/>
            </a:pPr>
            <a:r>
              <a:rPr lang="en-US" dirty="0" smtClean="0"/>
              <a:t>Easier than SharePoint </a:t>
            </a:r>
            <a:r>
              <a:rPr lang="en-US" dirty="0"/>
              <a:t>Web </a:t>
            </a:r>
            <a:r>
              <a:rPr lang="en-US" dirty="0" smtClean="0"/>
              <a:t>Services, more efficient</a:t>
            </a:r>
            <a:endParaRPr lang="en-US" dirty="0"/>
          </a:p>
          <a:p>
            <a:pPr lvl="1">
              <a:defRPr/>
            </a:pPr>
            <a:r>
              <a:rPr lang="en-US" dirty="0" smtClean="0"/>
              <a:t>Consistent with </a:t>
            </a:r>
            <a:r>
              <a:rPr lang="en-US" dirty="0" err="1" smtClean="0"/>
              <a:t>Microsoft.SharePoint</a:t>
            </a:r>
            <a:r>
              <a:rPr lang="en-US" dirty="0" smtClean="0"/>
              <a:t> namespace</a:t>
            </a:r>
          </a:p>
          <a:p>
            <a:pPr lvl="1">
              <a:defRPr/>
            </a:pPr>
            <a:r>
              <a:rPr lang="en-US" dirty="0" smtClean="0"/>
              <a:t>Scoped to site collection</a:t>
            </a:r>
          </a:p>
          <a:p>
            <a:pPr>
              <a:defRPr/>
            </a:pPr>
            <a:r>
              <a:rPr lang="en-US" dirty="0" smtClean="0"/>
              <a:t>Supported platforms</a:t>
            </a:r>
            <a:endParaRPr lang="en-US" dirty="0"/>
          </a:p>
          <a:p>
            <a:pPr lvl="1">
              <a:defRPr/>
            </a:pPr>
            <a:r>
              <a:rPr lang="en-US" dirty="0"/>
              <a:t>.</a:t>
            </a:r>
            <a:r>
              <a:rPr lang="en-US" dirty="0" smtClean="0"/>
              <a:t>NET 3.5 (and below)</a:t>
            </a:r>
            <a:endParaRPr lang="en-US" dirty="0"/>
          </a:p>
          <a:p>
            <a:pPr lvl="1">
              <a:defRPr/>
            </a:pPr>
            <a:r>
              <a:rPr lang="en-US" dirty="0"/>
              <a:t>Silverlight </a:t>
            </a:r>
            <a:r>
              <a:rPr lang="en-US" dirty="0" smtClean="0"/>
              <a:t>2.0 (and above)</a:t>
            </a:r>
            <a:endParaRPr lang="en-US" dirty="0"/>
          </a:p>
          <a:p>
            <a:pPr lvl="1">
              <a:defRPr/>
            </a:pPr>
            <a:r>
              <a:rPr lang="en-US" dirty="0" smtClean="0"/>
              <a:t>JavaScript/</a:t>
            </a:r>
            <a:r>
              <a:rPr lang="en-US" dirty="0" err="1" smtClean="0"/>
              <a:t>ECMAScript</a:t>
            </a:r>
            <a:endParaRPr lang="en-US" dirty="0"/>
          </a:p>
        </p:txBody>
      </p:sp>
    </p:spTree>
    <p:extLst>
      <p:ext uri="{BB962C8B-B14F-4D97-AF65-F5344CB8AC3E}">
        <p14:creationId xmlns:p14="http://schemas.microsoft.com/office/powerpoint/2010/main" val="363379244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Scenarios</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38346744"/>
      </p:ext>
    </p:extLst>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Simple: Consuming Data from Azure</a:t>
            </a:r>
            <a:endParaRPr lang="en-US" dirty="0"/>
          </a:p>
        </p:txBody>
      </p:sp>
      <p:sp>
        <p:nvSpPr>
          <p:cNvPr id="3" name="Content Placeholder 2"/>
          <p:cNvSpPr>
            <a:spLocks noGrp="1"/>
          </p:cNvSpPr>
          <p:nvPr>
            <p:ph idx="1"/>
          </p:nvPr>
        </p:nvSpPr>
        <p:spPr/>
        <p:txBody>
          <a:bodyPr/>
          <a:lstStyle/>
          <a:p>
            <a:r>
              <a:rPr lang="en-US" dirty="0"/>
              <a:t>No external calls from Sandbox code</a:t>
            </a:r>
          </a:p>
          <a:p>
            <a:r>
              <a:rPr lang="en-US" dirty="0"/>
              <a:t>Code in the Browser</a:t>
            </a:r>
          </a:p>
          <a:p>
            <a:pPr lvl="1"/>
            <a:r>
              <a:rPr lang="en-US" dirty="0"/>
              <a:t>JavaScript</a:t>
            </a:r>
          </a:p>
          <a:p>
            <a:pPr lvl="1"/>
            <a:r>
              <a:rPr lang="en-US" dirty="0"/>
              <a:t>Silverlight</a:t>
            </a:r>
          </a:p>
          <a:p>
            <a:pPr lvl="1"/>
            <a:r>
              <a:rPr lang="en-US" dirty="0"/>
              <a:t>Flash</a:t>
            </a:r>
          </a:p>
          <a:p>
            <a:r>
              <a:rPr lang="en-US" dirty="0"/>
              <a:t>X-Domain issues</a:t>
            </a:r>
          </a:p>
          <a:p>
            <a:pPr lvl="1"/>
            <a:r>
              <a:rPr lang="en-US" dirty="0"/>
              <a:t>clientaccesspolicy.xml</a:t>
            </a:r>
          </a:p>
          <a:p>
            <a:endParaRPr lang="en-US" dirty="0"/>
          </a:p>
        </p:txBody>
      </p:sp>
    </p:spTree>
    <p:extLst>
      <p:ext uri="{BB962C8B-B14F-4D97-AF65-F5344CB8AC3E}">
        <p14:creationId xmlns:p14="http://schemas.microsoft.com/office/powerpoint/2010/main" val="2821279503"/>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Cloud Services</a:t>
            </a:r>
            <a:endParaRPr lang="en-US" dirty="0"/>
          </a:p>
        </p:txBody>
      </p:sp>
      <p:sp>
        <p:nvSpPr>
          <p:cNvPr id="59" name="Rounded Rectangle 58"/>
          <p:cNvSpPr/>
          <p:nvPr/>
        </p:nvSpPr>
        <p:spPr bwMode="auto">
          <a:xfrm>
            <a:off x="1949004" y="2186544"/>
            <a:ext cx="5474767" cy="19812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60" name="Picture 13" descr="internet cloud 75 opac"/>
          <p:cNvPicPr>
            <a:picLocks noChangeAspect="1" noChangeArrowheads="1"/>
          </p:cNvPicPr>
          <p:nvPr/>
        </p:nvPicPr>
        <p:blipFill>
          <a:blip r:embed="rId3" cstate="print"/>
          <a:srcRect/>
          <a:stretch>
            <a:fillRect/>
          </a:stretch>
        </p:blipFill>
        <p:spPr bwMode="auto">
          <a:xfrm>
            <a:off x="1297342" y="5153577"/>
            <a:ext cx="5791200" cy="500066"/>
          </a:xfrm>
          <a:prstGeom prst="rect">
            <a:avLst/>
          </a:prstGeom>
          <a:noFill/>
          <a:effectLst/>
        </p:spPr>
      </p:pic>
      <p:sp>
        <p:nvSpPr>
          <p:cNvPr id="61" name="Rectangle 60"/>
          <p:cNvSpPr/>
          <p:nvPr/>
        </p:nvSpPr>
        <p:spPr>
          <a:xfrm>
            <a:off x="2177604" y="2415144"/>
            <a:ext cx="2494276" cy="1611276"/>
          </a:xfrm>
          <a:prstGeom prst="rect">
            <a:avLst/>
          </a:prstGeom>
          <a:ln>
            <a:headEnd type="none" w="lg" len="lg"/>
            <a:tailEnd type="stealth" w="lg" len="lg"/>
          </a:ln>
        </p:spPr>
        <p:style>
          <a:lnRef idx="2">
            <a:schemeClr val="accent6">
              <a:shade val="50000"/>
            </a:schemeClr>
          </a:lnRef>
          <a:fillRef idx="1">
            <a:schemeClr val="accent6"/>
          </a:fillRef>
          <a:effectRef idx="0">
            <a:schemeClr val="accent6"/>
          </a:effectRef>
          <a:fontRef idx="minor">
            <a:schemeClr val="lt1"/>
          </a:fontRef>
        </p:style>
        <p:txBody>
          <a:bodyPr wrap="none" rtlCol="0" anchor="ctr">
            <a:noAutofit/>
          </a:bodyPr>
          <a:lstStyle/>
          <a:p>
            <a:pPr algn="ctr"/>
            <a:endParaRPr lang="en-US" dirty="0">
              <a:latin typeface="Arial" charset="0"/>
            </a:endParaRPr>
          </a:p>
        </p:txBody>
      </p:sp>
      <p:sp>
        <p:nvSpPr>
          <p:cNvPr id="62" name="Oval 61"/>
          <p:cNvSpPr/>
          <p:nvPr/>
        </p:nvSpPr>
        <p:spPr bwMode="auto">
          <a:xfrm>
            <a:off x="3163684" y="2662104"/>
            <a:ext cx="1447800" cy="990600"/>
          </a:xfrm>
          <a:prstGeom prst="ellipse">
            <a:avLst/>
          </a:prstGeom>
          <a:ln>
            <a:headEnd/>
            <a:tailEnd/>
          </a:ln>
        </p:spPr>
        <p:style>
          <a:lnRef idx="1">
            <a:schemeClr val="dk1"/>
          </a:lnRef>
          <a:fillRef idx="2">
            <a:schemeClr val="dk1"/>
          </a:fillRef>
          <a:effectRef idx="1">
            <a:schemeClr val="dk1"/>
          </a:effectRef>
          <a:fontRef idx="minor">
            <a:schemeClr val="dk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63" name="TextBox 62"/>
          <p:cNvSpPr txBox="1"/>
          <p:nvPr/>
        </p:nvSpPr>
        <p:spPr>
          <a:xfrm>
            <a:off x="3163685" y="2849144"/>
            <a:ext cx="1440872" cy="584775"/>
          </a:xfrm>
          <a:prstGeom prst="rect">
            <a:avLst/>
          </a:prstGeom>
          <a:noFill/>
        </p:spPr>
        <p:txBody>
          <a:bodyPr wrap="square" rtlCol="0">
            <a:spAutoFit/>
          </a:bodyPr>
          <a:lstStyle/>
          <a:p>
            <a:pPr algn="ctr"/>
            <a:r>
              <a:rPr lang="en-US" sz="1600" b="1" dirty="0" smtClean="0">
                <a:latin typeface="Segoe Light" pitchFamily="34" charset="0"/>
              </a:rPr>
              <a:t>Web Role</a:t>
            </a:r>
          </a:p>
          <a:p>
            <a:pPr algn="ctr"/>
            <a:r>
              <a:rPr lang="en-US" sz="1600" b="1" dirty="0" smtClean="0">
                <a:latin typeface="Segoe Light" pitchFamily="34" charset="0"/>
              </a:rPr>
              <a:t>Instance</a:t>
            </a:r>
            <a:endParaRPr lang="en-US" sz="1200" b="1" dirty="0">
              <a:latin typeface="Segoe Light" pitchFamily="34" charset="0"/>
            </a:endParaRPr>
          </a:p>
        </p:txBody>
      </p:sp>
      <p:sp>
        <p:nvSpPr>
          <p:cNvPr id="64" name="TextBox 63"/>
          <p:cNvSpPr txBox="1"/>
          <p:nvPr/>
        </p:nvSpPr>
        <p:spPr>
          <a:xfrm>
            <a:off x="5903053" y="2415144"/>
            <a:ext cx="1014845" cy="338554"/>
          </a:xfrm>
          <a:prstGeom prst="rect">
            <a:avLst/>
          </a:prstGeom>
          <a:noFill/>
        </p:spPr>
        <p:txBody>
          <a:bodyPr wrap="square" rtlCol="0">
            <a:spAutoFit/>
          </a:bodyPr>
          <a:lstStyle/>
          <a:p>
            <a:pPr algn="ctr"/>
            <a:r>
              <a:rPr lang="en-US" sz="1600" b="1" dirty="0" smtClean="0">
                <a:latin typeface="Segoe Light" pitchFamily="34" charset="0"/>
              </a:rPr>
              <a:t>Service</a:t>
            </a:r>
            <a:endParaRPr lang="en-US" sz="1600" b="1" dirty="0">
              <a:latin typeface="Segoe Light" pitchFamily="34" charset="0"/>
            </a:endParaRPr>
          </a:p>
        </p:txBody>
      </p:sp>
      <p:sp>
        <p:nvSpPr>
          <p:cNvPr id="65" name="Rectangle 64"/>
          <p:cNvSpPr/>
          <p:nvPr/>
        </p:nvSpPr>
        <p:spPr bwMode="auto">
          <a:xfrm>
            <a:off x="6034834" y="2773109"/>
            <a:ext cx="864919" cy="920714"/>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Arial" charset="0"/>
            </a:endParaRPr>
          </a:p>
        </p:txBody>
      </p:sp>
      <p:sp>
        <p:nvSpPr>
          <p:cNvPr id="81" name="Rounded Rectangle 80"/>
          <p:cNvSpPr/>
          <p:nvPr/>
        </p:nvSpPr>
        <p:spPr bwMode="auto">
          <a:xfrm>
            <a:off x="3003929" y="5005944"/>
            <a:ext cx="2378025" cy="1295400"/>
          </a:xfrm>
          <a:prstGeom prst="roundRect">
            <a:avLst/>
          </a:prstGeom>
          <a:noFill/>
          <a:ln w="44450">
            <a:solidFill>
              <a:schemeClr val="accent5"/>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1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7814" y="2897690"/>
            <a:ext cx="678957" cy="6604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5" name="Oval 154"/>
          <p:cNvSpPr/>
          <p:nvPr/>
        </p:nvSpPr>
        <p:spPr bwMode="auto">
          <a:xfrm>
            <a:off x="3215851" y="5082144"/>
            <a:ext cx="1905000" cy="1143000"/>
          </a:xfrm>
          <a:prstGeom prst="ellipse">
            <a:avLst/>
          </a:prstGeom>
          <a:ln>
            <a:headEnd/>
            <a:tailEnd/>
          </a:ln>
        </p:spPr>
        <p:style>
          <a:lnRef idx="0">
            <a:schemeClr val="accent6"/>
          </a:lnRef>
          <a:fillRef idx="3">
            <a:schemeClr val="accent6"/>
          </a:fillRef>
          <a:effectRef idx="3">
            <a:schemeClr val="accent6"/>
          </a:effectRef>
          <a:fontRef idx="minor">
            <a:schemeClr val="lt1"/>
          </a:fontRef>
        </p:style>
        <p:txBody>
          <a:bodyPr>
            <a:noAutofit/>
          </a:bodyPr>
          <a:lstStyle/>
          <a:p>
            <a:pPr marL="0" marR="0" indent="0" defTabSz="914400" eaLnBrk="0" latinLnBrk="0" hangingPunct="0">
              <a:lnSpc>
                <a:spcPct val="100000"/>
              </a:lnSpc>
              <a:buClrTx/>
              <a:buSzTx/>
              <a:buFontTx/>
              <a:buNone/>
              <a:tabLst/>
            </a:pPr>
            <a:endParaRPr lang="en-US" sz="900" dirty="0" smtClean="0">
              <a:solidFill>
                <a:schemeClr val="tx1"/>
              </a:solidFill>
            </a:endParaRPr>
          </a:p>
        </p:txBody>
      </p:sp>
      <p:sp>
        <p:nvSpPr>
          <p:cNvPr id="156" name="TextBox 155"/>
          <p:cNvSpPr txBox="1"/>
          <p:nvPr/>
        </p:nvSpPr>
        <p:spPr>
          <a:xfrm>
            <a:off x="3346813" y="5361259"/>
            <a:ext cx="1600200" cy="830997"/>
          </a:xfrm>
          <a:prstGeom prst="rect">
            <a:avLst/>
          </a:prstGeom>
          <a:noFill/>
        </p:spPr>
        <p:txBody>
          <a:bodyPr wrap="square" rtlCol="0">
            <a:spAutoFit/>
          </a:bodyPr>
          <a:lstStyle/>
          <a:p>
            <a:pPr algn="ctr"/>
            <a:r>
              <a:rPr lang="en-US" sz="1600" b="1" dirty="0" smtClean="0">
                <a:solidFill>
                  <a:schemeClr val="bg1"/>
                </a:solidFill>
                <a:latin typeface="Segoe Light" pitchFamily="34" charset="0"/>
              </a:rPr>
              <a:t>SharePoint or SharePoint Online</a:t>
            </a:r>
            <a:endParaRPr lang="en-US" sz="1200" b="1" dirty="0">
              <a:solidFill>
                <a:schemeClr val="bg1"/>
              </a:solidFill>
              <a:latin typeface="Segoe Light" pitchFamily="34" charset="0"/>
            </a:endParaRPr>
          </a:p>
        </p:txBody>
      </p:sp>
      <p:pic>
        <p:nvPicPr>
          <p:cNvPr id="25" name="Windows Azure" descr="C:\DVD_Art_Sept-2-2010\Logos\Windows Azure (platform)\Windows Azure\Windows Azure logo vr.png"/>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247202" y="3316016"/>
            <a:ext cx="1177539" cy="594389"/>
          </a:xfrm>
          <a:prstGeom prst="rect">
            <a:avLst/>
          </a:prstGeom>
          <a:noFill/>
          <a:extLst>
            <a:ext uri="{909E8E84-426E-40DD-AFC4-6F175D3DCCD1}">
              <a14:hiddenFill xmlns:a14="http://schemas.microsoft.com/office/drawing/2010/main">
                <a:solidFill>
                  <a:srgbClr val="FFFFFF"/>
                </a:solidFill>
              </a14:hiddenFill>
            </a:ext>
          </a:extLst>
        </p:spPr>
      </p:pic>
      <p:sp>
        <p:nvSpPr>
          <p:cNvPr id="26" name="Freeform 25"/>
          <p:cNvSpPr/>
          <p:nvPr/>
        </p:nvSpPr>
        <p:spPr>
          <a:xfrm rot="16200000" flipH="1" flipV="1">
            <a:off x="4868377" y="2082737"/>
            <a:ext cx="587086" cy="1745825"/>
          </a:xfrm>
          <a:custGeom>
            <a:avLst/>
            <a:gdLst>
              <a:gd name="connsiteX0" fmla="*/ 532411 w 1375559"/>
              <a:gd name="connsiteY0" fmla="*/ 1769423 h 1886197"/>
              <a:gd name="connsiteX1" fmla="*/ 140525 w 1375559"/>
              <a:gd name="connsiteY1" fmla="*/ 1591293 h 1886197"/>
              <a:gd name="connsiteX2" fmla="*/ 1375559 w 1375559"/>
              <a:gd name="connsiteY2" fmla="*/ 0 h 1886197"/>
            </a:gdLst>
            <a:ahLst/>
            <a:cxnLst>
              <a:cxn ang="0">
                <a:pos x="connsiteX0" y="connsiteY0"/>
              </a:cxn>
              <a:cxn ang="0">
                <a:pos x="connsiteX1" y="connsiteY1"/>
              </a:cxn>
              <a:cxn ang="0">
                <a:pos x="connsiteX2" y="connsiteY2"/>
              </a:cxn>
            </a:cxnLst>
            <a:rect l="l" t="t" r="r" b="b"/>
            <a:pathLst>
              <a:path w="1375559" h="1886197">
                <a:moveTo>
                  <a:pt x="532411" y="1769423"/>
                </a:moveTo>
                <a:cubicBezTo>
                  <a:pt x="266205" y="1827810"/>
                  <a:pt x="0" y="1886197"/>
                  <a:pt x="140525" y="1591293"/>
                </a:cubicBezTo>
                <a:cubicBezTo>
                  <a:pt x="281050" y="1296389"/>
                  <a:pt x="828304" y="648194"/>
                  <a:pt x="1375559" y="0"/>
                </a:cubicBezTo>
              </a:path>
            </a:pathLst>
          </a:custGeom>
          <a:ln>
            <a:headEnd type="none" w="lg" len="lg"/>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endParaRPr lang="en-US"/>
          </a:p>
        </p:txBody>
      </p:sp>
      <p:sp>
        <p:nvSpPr>
          <p:cNvPr id="80" name="Freeform 79"/>
          <p:cNvSpPr/>
          <p:nvPr/>
        </p:nvSpPr>
        <p:spPr>
          <a:xfrm rot="20557509">
            <a:off x="2607460" y="3723858"/>
            <a:ext cx="1073190" cy="2098772"/>
          </a:xfrm>
          <a:custGeom>
            <a:avLst/>
            <a:gdLst>
              <a:gd name="connsiteX0" fmla="*/ 532411 w 1375559"/>
              <a:gd name="connsiteY0" fmla="*/ 1769423 h 1886197"/>
              <a:gd name="connsiteX1" fmla="*/ 140525 w 1375559"/>
              <a:gd name="connsiteY1" fmla="*/ 1591293 h 1886197"/>
              <a:gd name="connsiteX2" fmla="*/ 1375559 w 1375559"/>
              <a:gd name="connsiteY2" fmla="*/ 0 h 1886197"/>
            </a:gdLst>
            <a:ahLst/>
            <a:cxnLst>
              <a:cxn ang="0">
                <a:pos x="connsiteX0" y="connsiteY0"/>
              </a:cxn>
              <a:cxn ang="0">
                <a:pos x="connsiteX1" y="connsiteY1"/>
              </a:cxn>
              <a:cxn ang="0">
                <a:pos x="connsiteX2" y="connsiteY2"/>
              </a:cxn>
            </a:cxnLst>
            <a:rect l="l" t="t" r="r" b="b"/>
            <a:pathLst>
              <a:path w="1375559" h="1886197">
                <a:moveTo>
                  <a:pt x="532411" y="1769423"/>
                </a:moveTo>
                <a:cubicBezTo>
                  <a:pt x="266205" y="1827810"/>
                  <a:pt x="0" y="1886197"/>
                  <a:pt x="140525" y="1591293"/>
                </a:cubicBezTo>
                <a:cubicBezTo>
                  <a:pt x="281050" y="1296389"/>
                  <a:pt x="828304" y="648194"/>
                  <a:pt x="1375559" y="0"/>
                </a:cubicBezTo>
              </a:path>
            </a:pathLst>
          </a:custGeom>
          <a:ln>
            <a:headEnd type="none" w="lg" len="lg"/>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endParaRPr lang="en-US"/>
          </a:p>
        </p:txBody>
      </p:sp>
    </p:spTree>
    <p:extLst>
      <p:ext uri="{BB962C8B-B14F-4D97-AF65-F5344CB8AC3E}">
        <p14:creationId xmlns:p14="http://schemas.microsoft.com/office/powerpoint/2010/main" val="376460620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Simple:  </a:t>
            </a:r>
            <a:br>
              <a:rPr lang="en-US" dirty="0" smtClean="0"/>
            </a:br>
            <a:r>
              <a:rPr lang="en-US" dirty="0" smtClean="0"/>
              <a:t>Consuming Data from Azure</a:t>
            </a:r>
            <a:endParaRPr lang="en-US" dirty="0"/>
          </a:p>
        </p:txBody>
      </p:sp>
      <p:sp>
        <p:nvSpPr>
          <p:cNvPr id="5" name="Subtitle 4"/>
          <p:cNvSpPr>
            <a:spLocks noGrp="1"/>
          </p:cNvSpPr>
          <p:nvPr>
            <p:ph type="subTitle" idx="1"/>
          </p:nvPr>
        </p:nvSpPr>
        <p:spPr/>
        <p:txBody>
          <a:bodyPr/>
          <a:lstStyle/>
          <a:p>
            <a:endParaRPr lang="en-US"/>
          </a:p>
        </p:txBody>
      </p:sp>
      <p:sp>
        <p:nvSpPr>
          <p:cNvPr id="2" name="Text Placeholder 1"/>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172010682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What we saw</a:t>
            </a:r>
            <a:endParaRPr lang="en-US" dirty="0"/>
          </a:p>
        </p:txBody>
      </p:sp>
      <p:sp>
        <p:nvSpPr>
          <p:cNvPr id="4" name="Content Placeholder 3"/>
          <p:cNvSpPr>
            <a:spLocks noGrp="1"/>
          </p:cNvSpPr>
          <p:nvPr>
            <p:ph idx="1"/>
          </p:nvPr>
        </p:nvSpPr>
        <p:spPr/>
        <p:txBody>
          <a:bodyPr/>
          <a:lstStyle/>
          <a:p>
            <a:r>
              <a:rPr lang="en-US" dirty="0"/>
              <a:t>Sandbox Solution</a:t>
            </a:r>
          </a:p>
          <a:p>
            <a:r>
              <a:rPr lang="en-US" dirty="0"/>
              <a:t>Visual Web Part Feature</a:t>
            </a:r>
          </a:p>
          <a:p>
            <a:r>
              <a:rPr lang="en-US" dirty="0"/>
              <a:t>Silverlight app</a:t>
            </a:r>
          </a:p>
          <a:p>
            <a:r>
              <a:rPr lang="en-US" dirty="0"/>
              <a:t>Azure WCF Service</a:t>
            </a:r>
          </a:p>
          <a:p>
            <a:r>
              <a:rPr lang="en-US" dirty="0"/>
              <a:t>Azure Data Market</a:t>
            </a:r>
          </a:p>
          <a:p>
            <a:endParaRPr lang="en-US" dirty="0"/>
          </a:p>
        </p:txBody>
      </p:sp>
    </p:spTree>
    <p:extLst>
      <p:ext uri="{BB962C8B-B14F-4D97-AF65-F5344CB8AC3E}">
        <p14:creationId xmlns:p14="http://schemas.microsoft.com/office/powerpoint/2010/main" val="109832149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normAutofit fontScale="90000"/>
          </a:bodyPr>
          <a:lstStyle/>
          <a:p>
            <a:r>
              <a:rPr lang="en-US" dirty="0"/>
              <a:t>What do you do if your Line </a:t>
            </a:r>
            <a:r>
              <a:rPr lang="en-US" dirty="0" smtClean="0"/>
              <a:t>of </a:t>
            </a:r>
            <a:r>
              <a:rPr lang="en-US" dirty="0"/>
              <a:t>Business data isn’t conveniently exposed externally?</a:t>
            </a:r>
          </a:p>
        </p:txBody>
      </p:sp>
      <p:sp>
        <p:nvSpPr>
          <p:cNvPr id="3" name="Text Placeholder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256223693"/>
      </p:ext>
    </p:extLst>
  </p:cSld>
  <p:clrMapOvr>
    <a:masterClrMapping/>
  </p:clrMapOvr>
  <p:transition spd="slow">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solidFill>
                  <a:srgbClr val="FFC000"/>
                </a:solidFill>
              </a:rPr>
              <a:t>Hybrid</a:t>
            </a:r>
            <a:r>
              <a:rPr lang="en-US" dirty="0"/>
              <a:t>: Consuming </a:t>
            </a:r>
            <a:r>
              <a:rPr lang="en-US" dirty="0" smtClean="0"/>
              <a:t>On-Premises </a:t>
            </a:r>
            <a:r>
              <a:rPr lang="en-US" dirty="0"/>
              <a:t>LOB data</a:t>
            </a:r>
          </a:p>
        </p:txBody>
      </p:sp>
      <p:sp>
        <p:nvSpPr>
          <p:cNvPr id="5" name="Text Placeholder 4"/>
          <p:cNvSpPr>
            <a:spLocks noGrp="1"/>
          </p:cNvSpPr>
          <p:nvPr>
            <p:ph idx="1"/>
          </p:nvPr>
        </p:nvSpPr>
        <p:spPr/>
        <p:txBody>
          <a:bodyPr/>
          <a:lstStyle/>
          <a:p>
            <a:r>
              <a:rPr lang="en-US" dirty="0" smtClean="0"/>
              <a:t>Data on premises </a:t>
            </a:r>
          </a:p>
          <a:p>
            <a:pPr lvl="1"/>
            <a:r>
              <a:rPr lang="en-US" dirty="0" smtClean="0"/>
              <a:t>SQL, SAP, CRM, … &lt;insert LOB system here&gt;</a:t>
            </a:r>
          </a:p>
          <a:p>
            <a:pPr lvl="1"/>
            <a:endParaRPr lang="en-US" dirty="0" smtClean="0"/>
          </a:p>
          <a:p>
            <a:r>
              <a:rPr lang="en-US" dirty="0" smtClean="0"/>
              <a:t>Not exposed to the Web usually</a:t>
            </a:r>
          </a:p>
          <a:p>
            <a:pPr lvl="1"/>
            <a:r>
              <a:rPr lang="en-US" dirty="0" smtClean="0"/>
              <a:t>Network issues, Security, No UAG/TMG/Reverse proxy</a:t>
            </a:r>
          </a:p>
          <a:p>
            <a:pPr lvl="1"/>
            <a:endParaRPr lang="en-US" dirty="0"/>
          </a:p>
          <a:p>
            <a:r>
              <a:rPr lang="en-US" dirty="0" smtClean="0"/>
              <a:t>How do you get at this data from SPO?</a:t>
            </a:r>
          </a:p>
          <a:p>
            <a:pPr marL="0" indent="0">
              <a:buNone/>
            </a:pPr>
            <a:endParaRPr lang="en-US" dirty="0"/>
          </a:p>
        </p:txBody>
      </p:sp>
    </p:spTree>
    <p:extLst>
      <p:ext uri="{BB962C8B-B14F-4D97-AF65-F5344CB8AC3E}">
        <p14:creationId xmlns:p14="http://schemas.microsoft.com/office/powerpoint/2010/main" val="273007865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Windows Azure Options</a:t>
            </a:r>
            <a:endParaRPr lang="en-US" dirty="0"/>
          </a:p>
        </p:txBody>
      </p:sp>
      <p:sp>
        <p:nvSpPr>
          <p:cNvPr id="6" name="Content Placeholder 5"/>
          <p:cNvSpPr>
            <a:spLocks noGrp="1"/>
          </p:cNvSpPr>
          <p:nvPr>
            <p:ph idx="1"/>
          </p:nvPr>
        </p:nvSpPr>
        <p:spPr/>
        <p:txBody>
          <a:bodyPr/>
          <a:lstStyle/>
          <a:p>
            <a:r>
              <a:rPr lang="en-US" dirty="0"/>
              <a:t>Azure </a:t>
            </a:r>
            <a:r>
              <a:rPr lang="en-US" dirty="0" err="1"/>
              <a:t>AppFabric</a:t>
            </a:r>
            <a:endParaRPr lang="en-US" dirty="0"/>
          </a:p>
          <a:p>
            <a:pPr lvl="1"/>
            <a:r>
              <a:rPr lang="en-US" dirty="0"/>
              <a:t>Connectivity:  Service Bus</a:t>
            </a:r>
          </a:p>
          <a:p>
            <a:pPr lvl="1"/>
            <a:r>
              <a:rPr lang="en-US" dirty="0"/>
              <a:t>Security:  Access Control (ACS)</a:t>
            </a:r>
          </a:p>
          <a:p>
            <a:pPr lvl="1"/>
            <a:endParaRPr lang="en-US" dirty="0"/>
          </a:p>
          <a:p>
            <a:r>
              <a:rPr lang="en-US" dirty="0"/>
              <a:t>Azure Connect</a:t>
            </a:r>
          </a:p>
          <a:p>
            <a:pPr lvl="1"/>
            <a:r>
              <a:rPr lang="en-US" dirty="0"/>
              <a:t>Connectivity: Virtual IP network</a:t>
            </a:r>
          </a:p>
          <a:p>
            <a:pPr lvl="1"/>
            <a:endParaRPr lang="en-US" dirty="0"/>
          </a:p>
          <a:p>
            <a:endParaRPr lang="en-US" dirty="0"/>
          </a:p>
        </p:txBody>
      </p:sp>
    </p:spTree>
    <p:extLst>
      <p:ext uri="{BB962C8B-B14F-4D97-AF65-F5344CB8AC3E}">
        <p14:creationId xmlns:p14="http://schemas.microsoft.com/office/powerpoint/2010/main" val="310409473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Building Office 365 Solutions with Azure</a:t>
            </a:r>
            <a:endParaRPr lang="en-AU" dirty="0"/>
          </a:p>
        </p:txBody>
      </p:sp>
      <p:sp>
        <p:nvSpPr>
          <p:cNvPr id="3" name="Text Placeholder 2"/>
          <p:cNvSpPr>
            <a:spLocks noGrp="1"/>
          </p:cNvSpPr>
          <p:nvPr>
            <p:ph type="body" idx="1"/>
          </p:nvPr>
        </p:nvSpPr>
        <p:spPr/>
        <p:txBody>
          <a:bodyPr/>
          <a:lstStyle/>
          <a:p>
            <a:pPr lvl="0">
              <a:defRPr/>
            </a:pPr>
            <a:r>
              <a:rPr lang="en-US" b="1" dirty="0" smtClean="0"/>
              <a:t>Chris Johnson</a:t>
            </a:r>
          </a:p>
          <a:p>
            <a:pPr lvl="0">
              <a:defRPr/>
            </a:pPr>
            <a:r>
              <a:rPr lang="en-US" dirty="0" smtClean="0"/>
              <a:t>Sr. Technical Product Manager, SharePoint</a:t>
            </a:r>
          </a:p>
          <a:p>
            <a:pPr lvl="0">
              <a:defRPr/>
            </a:pPr>
            <a:r>
              <a:rPr lang="en-US" dirty="0" smtClean="0"/>
              <a:t>Microsoft Corp</a:t>
            </a:r>
          </a:p>
        </p:txBody>
      </p:sp>
      <p:sp>
        <p:nvSpPr>
          <p:cNvPr id="6" name="Title 1"/>
          <p:cNvSpPr txBox="1">
            <a:spLocks/>
          </p:cNvSpPr>
          <p:nvPr/>
        </p:nvSpPr>
        <p:spPr>
          <a:xfrm>
            <a:off x="334201" y="447368"/>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OFS201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6"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836712"/>
            <a:ext cx="2975193" cy="5650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Azure Virtual Network</a:t>
            </a:r>
            <a:endParaRPr lang="en-US" dirty="0"/>
          </a:p>
        </p:txBody>
      </p:sp>
      <p:sp>
        <p:nvSpPr>
          <p:cNvPr id="3" name="Content Placeholder 2"/>
          <p:cNvSpPr>
            <a:spLocks noGrp="1"/>
          </p:cNvSpPr>
          <p:nvPr>
            <p:ph idx="1"/>
          </p:nvPr>
        </p:nvSpPr>
        <p:spPr/>
        <p:txBody>
          <a:bodyPr>
            <a:normAutofit fontScale="77500" lnSpcReduction="20000"/>
          </a:bodyPr>
          <a:lstStyle/>
          <a:p>
            <a:r>
              <a:rPr lang="en-US" sz="2800" dirty="0" smtClean="0"/>
              <a:t>Secure network connectivity between </a:t>
            </a:r>
            <a:br>
              <a:rPr lang="en-US" sz="2800" dirty="0" smtClean="0"/>
            </a:br>
            <a:r>
              <a:rPr lang="en-US" sz="2800" dirty="0" smtClean="0"/>
              <a:t>on-premises and cloud</a:t>
            </a:r>
          </a:p>
          <a:p>
            <a:pPr lvl="1"/>
            <a:r>
              <a:rPr lang="en-US" sz="2400" dirty="0" smtClean="0"/>
              <a:t>Supports standard IP protocols</a:t>
            </a:r>
          </a:p>
          <a:p>
            <a:endParaRPr lang="en-US" sz="2800" dirty="0" smtClean="0"/>
          </a:p>
          <a:p>
            <a:r>
              <a:rPr lang="en-US" sz="2800" dirty="0" smtClean="0"/>
              <a:t>Enables hybrid apps access to </a:t>
            </a:r>
            <a:br>
              <a:rPr lang="en-US" sz="2800" dirty="0" smtClean="0"/>
            </a:br>
            <a:r>
              <a:rPr lang="en-US" sz="2800" dirty="0" smtClean="0"/>
              <a:t>on-premises servers</a:t>
            </a:r>
          </a:p>
          <a:p>
            <a:endParaRPr lang="en-US" sz="2800" dirty="0" smtClean="0"/>
          </a:p>
          <a:p>
            <a:r>
              <a:rPr lang="en-US" sz="2800" dirty="0" smtClean="0"/>
              <a:t>Simple setup and management</a:t>
            </a:r>
          </a:p>
          <a:p>
            <a:pPr lvl="1"/>
            <a:r>
              <a:rPr lang="en-US" sz="2400" dirty="0" smtClean="0"/>
              <a:t>Web, Worker and VM Roles supported</a:t>
            </a:r>
          </a:p>
          <a:p>
            <a:endParaRPr lang="en-US" sz="2800" dirty="0" smtClean="0"/>
          </a:p>
          <a:p>
            <a:r>
              <a:rPr lang="en-US" sz="2800" dirty="0" smtClean="0"/>
              <a:t>Supports Windows Azure app </a:t>
            </a:r>
            <a:br>
              <a:rPr lang="en-US" sz="2800" dirty="0" smtClean="0"/>
            </a:br>
            <a:r>
              <a:rPr lang="en-US" sz="2800" dirty="0" smtClean="0"/>
              <a:t>domain-joined to corporate Active Directory </a:t>
            </a:r>
          </a:p>
          <a:p>
            <a:endParaRPr lang="en-US" dirty="0"/>
          </a:p>
        </p:txBody>
      </p:sp>
      <p:pic>
        <p:nvPicPr>
          <p:cNvPr id="22" name="Picture 21" descr="\\SERVER3\InternalBin\Resource DVD\DVD_ART36\Artwork_Imagery\Icons - Illustrations\Internet Clouds web\cloud 4.png"/>
          <p:cNvPicPr>
            <a:picLocks noChangeAspect="1" noChangeArrowheads="1"/>
          </p:cNvPicPr>
          <p:nvPr/>
        </p:nvPicPr>
        <p:blipFill>
          <a:blip r:embed="rId3" cstate="print"/>
          <a:srcRect t="27139"/>
          <a:stretch>
            <a:fillRect/>
          </a:stretch>
        </p:blipFill>
        <p:spPr bwMode="auto">
          <a:xfrm rot="20616818">
            <a:off x="4863300" y="1526126"/>
            <a:ext cx="2779741" cy="1948303"/>
          </a:xfrm>
          <a:prstGeom prst="rect">
            <a:avLst/>
          </a:prstGeom>
          <a:noFill/>
        </p:spPr>
      </p:pic>
      <p:pic>
        <p:nvPicPr>
          <p:cNvPr id="23" name="Picture 22" descr="\\SERVER3\InternalBin\Resource DVD\DVD_ART36\Artwork_Imagery\Icons - Illustrations\Internet Clouds web\cloud 4.png"/>
          <p:cNvPicPr>
            <a:picLocks noChangeAspect="1" noChangeArrowheads="1"/>
          </p:cNvPicPr>
          <p:nvPr/>
        </p:nvPicPr>
        <p:blipFill>
          <a:blip r:embed="rId3" cstate="print"/>
          <a:srcRect t="27139"/>
          <a:stretch>
            <a:fillRect/>
          </a:stretch>
        </p:blipFill>
        <p:spPr bwMode="auto">
          <a:xfrm rot="20616818">
            <a:off x="6065813" y="1385993"/>
            <a:ext cx="2779741" cy="1948303"/>
          </a:xfrm>
          <a:prstGeom prst="rect">
            <a:avLst/>
          </a:prstGeom>
          <a:noFill/>
        </p:spPr>
      </p:pic>
      <p:pic>
        <p:nvPicPr>
          <p:cNvPr id="24" name="Picture 23" descr="\\SERVER3\InternalBin\Resource DVD\DVD_ART36\Artwork_Imagery\Icons - Illustrations\Internet Clouds web\cloud 4.png"/>
          <p:cNvPicPr>
            <a:picLocks noChangeAspect="1" noChangeArrowheads="1"/>
          </p:cNvPicPr>
          <p:nvPr/>
        </p:nvPicPr>
        <p:blipFill>
          <a:blip r:embed="rId3" cstate="print"/>
          <a:srcRect t="27139"/>
          <a:stretch>
            <a:fillRect/>
          </a:stretch>
        </p:blipFill>
        <p:spPr bwMode="auto">
          <a:xfrm rot="20616818">
            <a:off x="5947536" y="2101234"/>
            <a:ext cx="2297306" cy="1610168"/>
          </a:xfrm>
          <a:prstGeom prst="rect">
            <a:avLst/>
          </a:prstGeom>
          <a:noFill/>
        </p:spPr>
      </p:pic>
      <p:sp>
        <p:nvSpPr>
          <p:cNvPr id="25" name="Oval 24"/>
          <p:cNvSpPr/>
          <p:nvPr/>
        </p:nvSpPr>
        <p:spPr>
          <a:xfrm>
            <a:off x="6085698" y="4418369"/>
            <a:ext cx="2624909" cy="1700331"/>
          </a:xfrm>
          <a:prstGeom prst="ellipse">
            <a:avLst/>
          </a:prstGeom>
          <a:solidFill>
            <a:srgbClr val="FFFFFF">
              <a:lumMod val="85000"/>
              <a:alpha val="13000"/>
            </a:srgbClr>
          </a:solidFill>
          <a:ln w="19050" cap="flat" cmpd="sng" algn="ctr">
            <a:solidFill>
              <a:srgbClr val="EAEAEA"/>
            </a:solidFill>
            <a:prstDash val="solid"/>
          </a:ln>
          <a:effectLst/>
        </p:spPr>
        <p:txBody>
          <a:bodyPr lIns="91436" tIns="45719" rIns="91436" bIns="45719"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325">
              <a:defRPr/>
            </a:pPr>
            <a:endParaRPr lang="en-US" sz="1900">
              <a:solidFill>
                <a:srgbClr val="FFFFFF"/>
              </a:solidFill>
              <a:latin typeface="Segoe Condensed"/>
            </a:endParaRPr>
          </a:p>
        </p:txBody>
      </p:sp>
      <p:sp>
        <p:nvSpPr>
          <p:cNvPr id="26" name="TextBox 7"/>
          <p:cNvSpPr txBox="1"/>
          <p:nvPr/>
        </p:nvSpPr>
        <p:spPr>
          <a:xfrm>
            <a:off x="6989594" y="6350241"/>
            <a:ext cx="1053485" cy="384719"/>
          </a:xfrm>
          <a:prstGeom prst="rect">
            <a:avLst/>
          </a:prstGeom>
          <a:noFill/>
        </p:spPr>
        <p:txBody>
          <a:bodyPr wrap="none" lIns="91436" tIns="45719" rIns="91436" bIns="45719"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325">
              <a:defRPr/>
            </a:pPr>
            <a:r>
              <a:rPr lang="en-US" sz="1900" dirty="0">
                <a:latin typeface="Segoe Condensed"/>
              </a:rPr>
              <a:t>Enterprise</a:t>
            </a:r>
          </a:p>
        </p:txBody>
      </p:sp>
      <p:sp>
        <p:nvSpPr>
          <p:cNvPr id="27" name="Rounded Rectangle 26"/>
          <p:cNvSpPr/>
          <p:nvPr/>
        </p:nvSpPr>
        <p:spPr>
          <a:xfrm>
            <a:off x="7722040" y="2846597"/>
            <a:ext cx="988564" cy="2815038"/>
          </a:xfrm>
          <a:prstGeom prst="roundRect">
            <a:avLst/>
          </a:prstGeom>
          <a:solidFill>
            <a:srgbClr val="F0694E">
              <a:alpha val="19000"/>
            </a:srgbClr>
          </a:solidFill>
          <a:ln w="28575" cap="flat" cmpd="sng" algn="ctr">
            <a:solidFill>
              <a:srgbClr val="F0694E"/>
            </a:solidFill>
            <a:prstDash val="dash"/>
          </a:ln>
          <a:effectLst/>
        </p:spPr>
        <p:txBody>
          <a:bodyPr lIns="91436" tIns="45719" rIns="91436" bIns="45719"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325">
              <a:defRPr/>
            </a:pPr>
            <a:endParaRPr lang="en-US" sz="1900">
              <a:solidFill>
                <a:srgbClr val="FFFFFF"/>
              </a:solidFill>
              <a:latin typeface="Segoe Condensed"/>
            </a:endParaRPr>
          </a:p>
        </p:txBody>
      </p:sp>
      <p:sp>
        <p:nvSpPr>
          <p:cNvPr id="28" name="Rounded Rectangle 27"/>
          <p:cNvSpPr/>
          <p:nvPr/>
        </p:nvSpPr>
        <p:spPr>
          <a:xfrm>
            <a:off x="6253171" y="2989800"/>
            <a:ext cx="810245" cy="2609232"/>
          </a:xfrm>
          <a:prstGeom prst="roundRect">
            <a:avLst/>
          </a:prstGeom>
          <a:solidFill>
            <a:srgbClr val="F0694E">
              <a:alpha val="19000"/>
            </a:srgbClr>
          </a:solidFill>
          <a:ln w="28575" cap="flat" cmpd="sng" algn="ctr">
            <a:solidFill>
              <a:srgbClr val="F0694E"/>
            </a:solidFill>
            <a:prstDash val="dash"/>
          </a:ln>
          <a:effectLst/>
        </p:spPr>
        <p:txBody>
          <a:bodyPr lIns="91436" tIns="45719" rIns="91436" bIns="45719"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325">
              <a:defRPr/>
            </a:pPr>
            <a:endParaRPr lang="en-US" sz="1900">
              <a:solidFill>
                <a:srgbClr val="FFFFFF"/>
              </a:solidFill>
              <a:latin typeface="Segoe Condensed"/>
            </a:endParaRPr>
          </a:p>
        </p:txBody>
      </p:sp>
      <p:sp>
        <p:nvSpPr>
          <p:cNvPr id="29" name="Rectangle 28"/>
          <p:cNvSpPr/>
          <p:nvPr/>
        </p:nvSpPr>
        <p:spPr>
          <a:xfrm>
            <a:off x="6407952" y="2016992"/>
            <a:ext cx="2531647" cy="584773"/>
          </a:xfrm>
          <a:prstGeom prst="rect">
            <a:avLst/>
          </a:prstGeom>
        </p:spPr>
        <p:txBody>
          <a:bodyPr wrap="none" lIns="91436" tIns="45719" rIns="91436" bIns="45719">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325">
              <a:defRPr/>
            </a:pPr>
            <a:r>
              <a:rPr lang="en-US" sz="3200" dirty="0">
                <a:solidFill>
                  <a:srgbClr val="000000"/>
                </a:solidFill>
                <a:latin typeface="Segoe Condensed"/>
              </a:rPr>
              <a:t>Windows Azure </a:t>
            </a:r>
          </a:p>
        </p:txBody>
      </p:sp>
      <p:sp>
        <p:nvSpPr>
          <p:cNvPr id="30" name="Up-Down Arrow 29"/>
          <p:cNvSpPr/>
          <p:nvPr/>
        </p:nvSpPr>
        <p:spPr bwMode="auto">
          <a:xfrm>
            <a:off x="6519568" y="3116606"/>
            <a:ext cx="282998" cy="1182672"/>
          </a:xfrm>
          <a:prstGeom prst="upDownArrow">
            <a:avLst/>
          </a:prstGeom>
          <a:gradFill rotWithShape="1">
            <a:gsLst>
              <a:gs pos="0">
                <a:srgbClr val="EAEAEA">
                  <a:shade val="51000"/>
                  <a:satMod val="130000"/>
                </a:srgbClr>
              </a:gs>
              <a:gs pos="80000">
                <a:srgbClr val="EAEAEA">
                  <a:shade val="93000"/>
                  <a:satMod val="130000"/>
                </a:srgbClr>
              </a:gs>
              <a:gs pos="100000">
                <a:srgbClr val="EAEAEA">
                  <a:shade val="94000"/>
                  <a:satMod val="135000"/>
                </a:srgbClr>
              </a:gs>
            </a:gsLst>
            <a:lin ang="16200000" scaled="0"/>
          </a:gradFill>
          <a:ln w="9525" cap="flat" cmpd="sng" algn="ctr">
            <a:solidFill>
              <a:srgbClr val="EAEAEA">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2" tIns="45716" rIns="91432" bIns="45716"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61" fontAlgn="base">
              <a:spcBef>
                <a:spcPct val="0"/>
              </a:spcBef>
              <a:spcAft>
                <a:spcPct val="0"/>
              </a:spcAft>
              <a:defRPr/>
            </a:pPr>
            <a:endParaRPr lang="en-US" sz="2300" dirty="0">
              <a:gradFill>
                <a:gsLst>
                  <a:gs pos="0">
                    <a:srgbClr val="FFFFFF"/>
                  </a:gs>
                  <a:gs pos="100000">
                    <a:srgbClr val="FFFFFF"/>
                  </a:gs>
                </a:gsLst>
                <a:lin ang="5400000" scaled="0"/>
              </a:gradFill>
              <a:latin typeface="Segoe Condensed"/>
            </a:endParaRPr>
          </a:p>
        </p:txBody>
      </p:sp>
      <p:sp>
        <p:nvSpPr>
          <p:cNvPr id="31" name="Up-Down Arrow 30"/>
          <p:cNvSpPr/>
          <p:nvPr/>
        </p:nvSpPr>
        <p:spPr bwMode="auto">
          <a:xfrm>
            <a:off x="8139611" y="3142346"/>
            <a:ext cx="282998" cy="1427818"/>
          </a:xfrm>
          <a:prstGeom prst="upDownArrow">
            <a:avLst/>
          </a:prstGeom>
          <a:gradFill rotWithShape="1">
            <a:gsLst>
              <a:gs pos="0">
                <a:srgbClr val="EAEAEA">
                  <a:shade val="51000"/>
                  <a:satMod val="130000"/>
                </a:srgbClr>
              </a:gs>
              <a:gs pos="80000">
                <a:srgbClr val="EAEAEA">
                  <a:shade val="93000"/>
                  <a:satMod val="130000"/>
                </a:srgbClr>
              </a:gs>
              <a:gs pos="100000">
                <a:srgbClr val="EAEAEA">
                  <a:shade val="94000"/>
                  <a:satMod val="135000"/>
                </a:srgbClr>
              </a:gs>
            </a:gsLst>
            <a:lin ang="16200000" scaled="0"/>
          </a:gradFill>
          <a:ln w="9525" cap="flat" cmpd="sng" algn="ctr">
            <a:solidFill>
              <a:srgbClr val="EAEAEA">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2" tIns="45716" rIns="91432" bIns="45716"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61" fontAlgn="base">
              <a:spcBef>
                <a:spcPct val="0"/>
              </a:spcBef>
              <a:spcAft>
                <a:spcPct val="0"/>
              </a:spcAft>
              <a:defRPr/>
            </a:pPr>
            <a:endParaRPr lang="en-US" sz="2300" dirty="0">
              <a:gradFill>
                <a:gsLst>
                  <a:gs pos="0">
                    <a:srgbClr val="FFFFFF"/>
                  </a:gs>
                  <a:gs pos="100000">
                    <a:srgbClr val="FFFFFF"/>
                  </a:gs>
                </a:gsLst>
                <a:lin ang="5400000" scaled="0"/>
              </a:gradFill>
              <a:latin typeface="Segoe Condensed"/>
            </a:endParaRPr>
          </a:p>
        </p:txBody>
      </p:sp>
      <p:pic>
        <p:nvPicPr>
          <p:cNvPr id="32" name="Picture 31" descr="C:\Users\Claudette\Documents\DVD_ART37-Sept2010\Artwork_Imagery\Icons - Illustrations\_ WINDOWS SERVER ICONS\Hardware\Computer PC desktop mach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0058" y="4534118"/>
            <a:ext cx="431566" cy="48018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p:nvGrpSpPr>
        <p:grpSpPr>
          <a:xfrm>
            <a:off x="6765125" y="4953124"/>
            <a:ext cx="1859339" cy="1091059"/>
            <a:chOff x="7783985" y="4516372"/>
            <a:chExt cx="3082157" cy="1641740"/>
          </a:xfrm>
        </p:grpSpPr>
        <p:pic>
          <p:nvPicPr>
            <p:cNvPr id="34" name="Picture 33" descr="C:\Users\Claudette\Documents\DVD_ART37-Sept2010\Artwork_Imagery\Icons - Illustrations\_ WINDOWS VISTA ICONS\Servers comput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83985" y="5023366"/>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C:\Users\Claudette\Documents\DVD_ART37-Sept2010\Artwork_Imagery\Icons - Illustrations\_ WINDOWS VISTA ICONS\Servers comput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0568" y="5421718"/>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descr="C:\Users\Claudette\Documents\DVD_ART37-Sept2010\Artwork_Imagery\Icons - Illustrations\_ WINDOWS VISTA ICONS\Servers comput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928702" y="5421718"/>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descr="C:\Users\Claudette\Documents\DVD_ART37-Sept2010\Artwork_Imagery\Icons - Illustrations\_ WINDOWS VISTA ICONS\Servers comput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12373" y="5023366"/>
              <a:ext cx="538134" cy="736394"/>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C:\Users\Claudette\Documents\DVD_ART37-Sept2010\Artwork_Imagery\Icons - Illustrations\_ WINDOWS VISTA ICONS\Servers compute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28008" y="4516372"/>
              <a:ext cx="538134" cy="736394"/>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7261104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bwMode="auto">
          <a:xfrm>
            <a:off x="3405128" y="2293282"/>
            <a:ext cx="2180962" cy="2960056"/>
          </a:xfrm>
          <a:prstGeom prst="roundRect">
            <a:avLst>
              <a:gd name="adj" fmla="val 4544"/>
            </a:avLst>
          </a:prstGeom>
          <a:ln>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effectLst>
                <a:outerShdw blurRad="38100" dist="38100" dir="2700000" algn="tl">
                  <a:srgbClr val="000000">
                    <a:alpha val="43137"/>
                  </a:srgbClr>
                </a:outerShdw>
              </a:effectLst>
              <a:latin typeface="Segoe"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effectLst>
                <a:outerShdw blurRad="38100" dist="38100" dir="2700000" algn="tl">
                  <a:srgbClr val="000000">
                    <a:alpha val="43137"/>
                  </a:srgbClr>
                </a:outerShdw>
              </a:effectLst>
              <a:latin typeface="Segoe" pitchFamily="34" charset="0"/>
            </a:endParaRPr>
          </a:p>
        </p:txBody>
      </p:sp>
      <p:sp>
        <p:nvSpPr>
          <p:cNvPr id="2" name="Title 1"/>
          <p:cNvSpPr>
            <a:spLocks noGrp="1"/>
          </p:cNvSpPr>
          <p:nvPr>
            <p:ph type="title"/>
          </p:nvPr>
        </p:nvSpPr>
        <p:spPr/>
        <p:txBody>
          <a:bodyPr>
            <a:normAutofit fontScale="90000"/>
          </a:bodyPr>
          <a:lstStyle/>
          <a:p>
            <a:r>
              <a:rPr lang="en-US" dirty="0" err="1" smtClean="0"/>
              <a:t>AppFabric</a:t>
            </a:r>
            <a:r>
              <a:rPr lang="en-US" dirty="0" smtClean="0"/>
              <a:t> Service Bus Proxy</a:t>
            </a:r>
            <a:br>
              <a:rPr lang="en-US" dirty="0" smtClean="0"/>
            </a:br>
            <a:endParaRPr lang="en-US" dirty="0"/>
          </a:p>
        </p:txBody>
      </p:sp>
      <p:sp>
        <p:nvSpPr>
          <p:cNvPr id="21" name="Text Placeholder 2"/>
          <p:cNvSpPr>
            <a:spLocks noGrp="1"/>
          </p:cNvSpPr>
          <p:nvPr>
            <p:ph type="body" sz="quarter" idx="10"/>
          </p:nvPr>
        </p:nvSpPr>
        <p:spPr>
          <a:xfrm>
            <a:off x="5868145" y="2097630"/>
            <a:ext cx="3168352" cy="3077766"/>
          </a:xfrm>
        </p:spPr>
        <p:txBody>
          <a:bodyPr/>
          <a:lstStyle/>
          <a:p>
            <a:pPr marL="342900" indent="-342900">
              <a:buFont typeface="Arial" pitchFamily="34" charset="0"/>
              <a:buChar char="•"/>
            </a:pPr>
            <a:r>
              <a:rPr lang="en-US" sz="1600" dirty="0" smtClean="0">
                <a:solidFill>
                  <a:schemeClr val="tx1"/>
                </a:solidFill>
              </a:rPr>
              <a:t>Create on-premises service</a:t>
            </a:r>
          </a:p>
          <a:p>
            <a:pPr marL="342900" indent="-342900">
              <a:buFont typeface="Arial" pitchFamily="34" charset="0"/>
              <a:buChar char="•"/>
            </a:pPr>
            <a:r>
              <a:rPr lang="en-US" sz="1600" dirty="0" smtClean="0">
                <a:solidFill>
                  <a:schemeClr val="tx1"/>
                </a:solidFill>
              </a:rPr>
              <a:t>Create service and </a:t>
            </a:r>
            <a:br>
              <a:rPr lang="en-US" sz="1600" dirty="0" smtClean="0">
                <a:solidFill>
                  <a:schemeClr val="tx1"/>
                </a:solidFill>
              </a:rPr>
            </a:br>
            <a:r>
              <a:rPr lang="en-US" sz="1600" dirty="0" smtClean="0">
                <a:solidFill>
                  <a:schemeClr val="tx1"/>
                </a:solidFill>
              </a:rPr>
              <a:t>deploy to Windows Azure</a:t>
            </a:r>
          </a:p>
          <a:p>
            <a:pPr marL="342900" indent="-342900">
              <a:buFont typeface="Arial" pitchFamily="34" charset="0"/>
              <a:buChar char="•"/>
            </a:pPr>
            <a:r>
              <a:rPr lang="en-US" sz="1600" dirty="0" smtClean="0">
                <a:solidFill>
                  <a:schemeClr val="tx1"/>
                </a:solidFill>
              </a:rPr>
              <a:t>Connect via Service Bus</a:t>
            </a:r>
          </a:p>
          <a:p>
            <a:pPr marL="342900" indent="-342900">
              <a:buFont typeface="Arial" pitchFamily="34" charset="0"/>
              <a:buChar char="•"/>
            </a:pPr>
            <a:r>
              <a:rPr lang="en-US" sz="1600" dirty="0" smtClean="0">
                <a:solidFill>
                  <a:schemeClr val="tx1"/>
                </a:solidFill>
              </a:rPr>
              <a:t>Connect via remote device</a:t>
            </a:r>
          </a:p>
          <a:p>
            <a:pPr marL="342900" indent="-342900">
              <a:buFont typeface="Arial" pitchFamily="34" charset="0"/>
              <a:buChar char="•"/>
            </a:pPr>
            <a:endParaRPr lang="en-US" sz="1600" dirty="0" smtClean="0">
              <a:solidFill>
                <a:schemeClr val="tx1"/>
              </a:solidFill>
            </a:endParaRPr>
          </a:p>
          <a:p>
            <a:pPr marL="342900" indent="-342900">
              <a:buFont typeface="Arial" pitchFamily="34" charset="0"/>
              <a:buChar char="•"/>
            </a:pPr>
            <a:r>
              <a:rPr lang="en-US" sz="1600" dirty="0" smtClean="0">
                <a:solidFill>
                  <a:schemeClr val="tx1"/>
                </a:solidFill>
              </a:rPr>
              <a:t>You can connect and </a:t>
            </a:r>
            <a:br>
              <a:rPr lang="en-US" sz="1600" dirty="0" smtClean="0">
                <a:solidFill>
                  <a:schemeClr val="tx1"/>
                </a:solidFill>
              </a:rPr>
            </a:br>
            <a:r>
              <a:rPr lang="en-US" sz="1600" dirty="0" smtClean="0">
                <a:solidFill>
                  <a:schemeClr val="tx1"/>
                </a:solidFill>
              </a:rPr>
              <a:t>use the service from any </a:t>
            </a:r>
            <a:br>
              <a:rPr lang="en-US" sz="1600" dirty="0" smtClean="0">
                <a:solidFill>
                  <a:schemeClr val="tx1"/>
                </a:solidFill>
              </a:rPr>
            </a:br>
            <a:r>
              <a:rPr lang="en-US" sz="1600" dirty="0" smtClean="0">
                <a:solidFill>
                  <a:schemeClr val="tx1"/>
                </a:solidFill>
              </a:rPr>
              <a:t>WCF conversant device, </a:t>
            </a:r>
            <a:br>
              <a:rPr lang="en-US" sz="1600" dirty="0" smtClean="0">
                <a:solidFill>
                  <a:schemeClr val="tx1"/>
                </a:solidFill>
              </a:rPr>
            </a:br>
            <a:r>
              <a:rPr lang="en-US" sz="1600" dirty="0" smtClean="0">
                <a:solidFill>
                  <a:schemeClr val="tx1"/>
                </a:solidFill>
              </a:rPr>
              <a:t>application or platform</a:t>
            </a:r>
            <a:endParaRPr lang="en-US" sz="1600" dirty="0">
              <a:solidFill>
                <a:schemeClr val="tx1"/>
              </a:solidFill>
            </a:endParaRPr>
          </a:p>
        </p:txBody>
      </p:sp>
      <p:sp>
        <p:nvSpPr>
          <p:cNvPr id="7" name="Rounded Rectangle 6"/>
          <p:cNvSpPr/>
          <p:nvPr/>
        </p:nvSpPr>
        <p:spPr bwMode="auto">
          <a:xfrm>
            <a:off x="223596" y="2293282"/>
            <a:ext cx="1930033" cy="2960056"/>
          </a:xfrm>
          <a:prstGeom prst="roundRect">
            <a:avLst>
              <a:gd name="adj" fmla="val 4544"/>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effectLst>
                <a:outerShdw blurRad="38100" dist="38100" dir="2700000" algn="tl">
                  <a:srgbClr val="000000">
                    <a:alpha val="43137"/>
                  </a:srgbClr>
                </a:outerShdw>
              </a:effectLst>
              <a:latin typeface="Segoe"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effectLst>
                <a:outerShdw blurRad="38100" dist="38100" dir="2700000" algn="tl">
                  <a:srgbClr val="000000">
                    <a:alpha val="43137"/>
                  </a:srgbClr>
                </a:outerShdw>
              </a:effectLst>
              <a:latin typeface="Segoe"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i="0" u="none" strike="noStrike" kern="0" cap="none" spc="0" normalizeH="0" baseline="0" noProof="0" dirty="0" smtClean="0">
              <a:ln>
                <a:noFill/>
              </a:ln>
              <a:solidFill>
                <a:srgbClr val="FFFFFF"/>
              </a:solidFill>
              <a:uLnTx/>
              <a:uFillTx/>
              <a:latin typeface="Segoe Light"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latin typeface="Segoe Light"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i="0" u="none" strike="noStrike" kern="0" cap="none" spc="0" normalizeH="0" baseline="0" noProof="0" dirty="0" smtClean="0">
              <a:ln>
                <a:noFill/>
              </a:ln>
              <a:solidFill>
                <a:srgbClr val="FFFFFF"/>
              </a:solidFill>
              <a:uLnTx/>
              <a:uFillTx/>
              <a:latin typeface="Segoe Light" pitchFamily="34" charset="0"/>
            </a:endParaRPr>
          </a:p>
        </p:txBody>
      </p:sp>
      <p:pic>
        <p:nvPicPr>
          <p:cNvPr id="10" name="Windows Azure" descr="C:\DVD_Art_Sept-2-2010\Logos\Windows Azure (platform)\Windows Azure\Windows Azure logo v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1953" y="4579329"/>
            <a:ext cx="1175803" cy="59606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Rounded Rectangle 15"/>
          <p:cNvSpPr/>
          <p:nvPr/>
        </p:nvSpPr>
        <p:spPr bwMode="auto">
          <a:xfrm>
            <a:off x="477418" y="4003047"/>
            <a:ext cx="1330279" cy="74221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tx1"/>
                </a:solidFill>
                <a:latin typeface="Segoe Light" pitchFamily="34" charset="0"/>
              </a:rPr>
              <a:t>SharePoint </a:t>
            </a:r>
          </a:p>
          <a:p>
            <a:pPr algn="ctr" defTabSz="914099"/>
            <a:r>
              <a:rPr lang="en-US" b="1" dirty="0" smtClean="0">
                <a:solidFill>
                  <a:schemeClr val="tx1"/>
                </a:solidFill>
                <a:latin typeface="Segoe Light" pitchFamily="34" charset="0"/>
              </a:rPr>
              <a:t>List or LOB</a:t>
            </a:r>
            <a:endParaRPr lang="en-US" sz="2400" b="1" dirty="0" smtClean="0">
              <a:solidFill>
                <a:schemeClr val="tx1"/>
              </a:solidFill>
              <a:latin typeface="Segoe Light" pitchFamily="34" charset="0"/>
            </a:endParaRPr>
          </a:p>
        </p:txBody>
      </p:sp>
      <p:cxnSp>
        <p:nvCxnSpPr>
          <p:cNvPr id="13" name="Straight Arrow Connector 12"/>
          <p:cNvCxnSpPr/>
          <p:nvPr/>
        </p:nvCxnSpPr>
        <p:spPr>
          <a:xfrm>
            <a:off x="953912" y="3322117"/>
            <a:ext cx="0" cy="680929"/>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3640360" y="2404158"/>
            <a:ext cx="1831783" cy="1357019"/>
            <a:chOff x="5247693" y="1893530"/>
            <a:chExt cx="2441741" cy="1357019"/>
          </a:xfrm>
          <a:solidFill>
            <a:schemeClr val="bg2">
              <a:lumMod val="75000"/>
            </a:schemeClr>
          </a:solidFill>
        </p:grpSpPr>
        <p:sp>
          <p:nvSpPr>
            <p:cNvPr id="12" name="Rounded Rectangle 11"/>
            <p:cNvSpPr/>
            <p:nvPr/>
          </p:nvSpPr>
          <p:spPr bwMode="auto">
            <a:xfrm>
              <a:off x="5247693" y="1893530"/>
              <a:ext cx="2356119" cy="957848"/>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b="1" dirty="0" smtClean="0">
                  <a:solidFill>
                    <a:schemeClr val="tx1"/>
                  </a:solidFill>
                  <a:latin typeface="Segoe Light" pitchFamily="34" charset="0"/>
                </a:rPr>
                <a:t>WCF Web Service</a:t>
              </a:r>
            </a:p>
          </p:txBody>
        </p:sp>
        <p:pic>
          <p:nvPicPr>
            <p:cNvPr id="15" name="Picture 2" descr="C:\Users\vittorib\Desktop\PDCPics\93. STS-R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3887" y="2685191"/>
              <a:ext cx="545547" cy="565358"/>
            </a:xfrm>
            <a:prstGeom prst="rect">
              <a:avLst/>
            </a:prstGeom>
            <a:extLst/>
          </p:spPr>
          <p:style>
            <a:lnRef idx="1">
              <a:schemeClr val="accent1"/>
            </a:lnRef>
            <a:fillRef idx="2">
              <a:schemeClr val="accent1"/>
            </a:fillRef>
            <a:effectRef idx="1">
              <a:schemeClr val="accent1"/>
            </a:effectRef>
            <a:fontRef idx="minor">
              <a:schemeClr val="dk1"/>
            </a:fontRef>
          </p:style>
        </p:pic>
      </p:grpSp>
      <p:cxnSp>
        <p:nvCxnSpPr>
          <p:cNvPr id="14" name="Straight Connector 13"/>
          <p:cNvCxnSpPr/>
          <p:nvPr/>
        </p:nvCxnSpPr>
        <p:spPr>
          <a:xfrm>
            <a:off x="4821854" y="3374280"/>
            <a:ext cx="0" cy="2410094"/>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4"/>
          <a:stretch>
            <a:fillRect/>
          </a:stretch>
        </p:blipFill>
        <p:spPr>
          <a:xfrm>
            <a:off x="4283942" y="6009037"/>
            <a:ext cx="423337" cy="1080724"/>
          </a:xfrm>
          <a:prstGeom prst="rect">
            <a:avLst/>
          </a:prstGeom>
        </p:spPr>
      </p:pic>
      <p:sp>
        <p:nvSpPr>
          <p:cNvPr id="20" name="Rounded Rectangle 19"/>
          <p:cNvSpPr/>
          <p:nvPr/>
        </p:nvSpPr>
        <p:spPr bwMode="auto">
          <a:xfrm>
            <a:off x="3793216" y="4257619"/>
            <a:ext cx="883774" cy="68250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b="1" dirty="0" smtClean="0">
                <a:solidFill>
                  <a:schemeClr val="tx1"/>
                </a:solidFill>
                <a:latin typeface="Segoe Light" pitchFamily="34" charset="0"/>
              </a:rPr>
              <a:t>Service Bus</a:t>
            </a:r>
          </a:p>
        </p:txBody>
      </p:sp>
      <p:grpSp>
        <p:nvGrpSpPr>
          <p:cNvPr id="37" name="Group 36"/>
          <p:cNvGrpSpPr/>
          <p:nvPr/>
        </p:nvGrpSpPr>
        <p:grpSpPr>
          <a:xfrm>
            <a:off x="477417" y="2579903"/>
            <a:ext cx="3964936" cy="1931222"/>
            <a:chOff x="1031535" y="2069278"/>
            <a:chExt cx="5285204" cy="1931222"/>
          </a:xfrm>
        </p:grpSpPr>
        <p:sp>
          <p:nvSpPr>
            <p:cNvPr id="5" name="Rounded Rectangle 4"/>
            <p:cNvSpPr/>
            <p:nvPr/>
          </p:nvSpPr>
          <p:spPr bwMode="auto">
            <a:xfrm>
              <a:off x="1031535" y="2069278"/>
              <a:ext cx="1773244" cy="74221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r>
                <a:rPr lang="en-US" sz="1600" b="1" dirty="0" smtClean="0">
                  <a:solidFill>
                    <a:schemeClr val="tx1"/>
                  </a:solidFill>
                  <a:latin typeface="Segoe Light" pitchFamily="34" charset="0"/>
                </a:rPr>
                <a:t>Listener Service</a:t>
              </a:r>
              <a:br>
                <a:rPr lang="en-US" sz="1600" b="1" dirty="0" smtClean="0">
                  <a:solidFill>
                    <a:schemeClr val="tx1"/>
                  </a:solidFill>
                  <a:latin typeface="Segoe Light" pitchFamily="34" charset="0"/>
                </a:rPr>
              </a:br>
              <a:r>
                <a:rPr lang="en-US" sz="1600" b="1" dirty="0" smtClean="0">
                  <a:solidFill>
                    <a:schemeClr val="tx1"/>
                  </a:solidFill>
                  <a:latin typeface="Segoe Light" pitchFamily="34" charset="0"/>
                </a:rPr>
                <a:t>WCF</a:t>
              </a:r>
            </a:p>
          </p:txBody>
        </p:sp>
        <p:cxnSp>
          <p:nvCxnSpPr>
            <p:cNvPr id="17" name="Straight Arrow Connector 16"/>
            <p:cNvCxnSpPr/>
            <p:nvPr/>
          </p:nvCxnSpPr>
          <p:spPr>
            <a:xfrm>
              <a:off x="2812583" y="2372454"/>
              <a:ext cx="2442915" cy="0"/>
            </a:xfrm>
            <a:prstGeom prst="straightConnector1">
              <a:avLst/>
            </a:prstGeom>
            <a:ln>
              <a:headEnd type="triangle" w="med" len="med"/>
              <a:tailEnd type="none" w="med" len="med"/>
            </a:ln>
          </p:spPr>
          <p:style>
            <a:lnRef idx="1">
              <a:schemeClr val="accent1"/>
            </a:lnRef>
            <a:fillRef idx="2">
              <a:schemeClr val="accent1"/>
            </a:fillRef>
            <a:effectRef idx="1">
              <a:schemeClr val="accent1"/>
            </a:effectRef>
            <a:fontRef idx="minor">
              <a:schemeClr val="dk1"/>
            </a:fontRef>
          </p:style>
        </p:cxnSp>
        <p:cxnSp>
          <p:nvCxnSpPr>
            <p:cNvPr id="23" name="Straight Arrow Connector 22"/>
            <p:cNvCxnSpPr/>
            <p:nvPr/>
          </p:nvCxnSpPr>
          <p:spPr>
            <a:xfrm>
              <a:off x="6316739" y="2851378"/>
              <a:ext cx="0" cy="895613"/>
            </a:xfrm>
            <a:prstGeom prst="straightConnector1">
              <a:avLst/>
            </a:prstGeom>
            <a:ln>
              <a:headEnd type="none" w="med" len="med"/>
              <a:tailEnd type="triangle" w="med" len="med"/>
            </a:ln>
          </p:spPr>
          <p:style>
            <a:lnRef idx="1">
              <a:schemeClr val="accent1"/>
            </a:lnRef>
            <a:fillRef idx="2">
              <a:schemeClr val="accent1"/>
            </a:fillRef>
            <a:effectRef idx="1">
              <a:schemeClr val="accent1"/>
            </a:effectRef>
            <a:fontRef idx="minor">
              <a:schemeClr val="dk1"/>
            </a:fontRef>
          </p:style>
        </p:cxnSp>
        <p:cxnSp>
          <p:nvCxnSpPr>
            <p:cNvPr id="25" name="Straight Arrow Connector 24"/>
            <p:cNvCxnSpPr/>
            <p:nvPr/>
          </p:nvCxnSpPr>
          <p:spPr>
            <a:xfrm>
              <a:off x="5817629" y="2844799"/>
              <a:ext cx="0" cy="895613"/>
            </a:xfrm>
            <a:prstGeom prst="straightConnector1">
              <a:avLst/>
            </a:prstGeom>
            <a:ln>
              <a:headEnd type="triangle" w="med" len="med"/>
              <a:tailEnd type="none" w="med" len="med"/>
            </a:ln>
          </p:spPr>
          <p:style>
            <a:lnRef idx="1">
              <a:schemeClr val="accent1"/>
            </a:lnRef>
            <a:fillRef idx="2">
              <a:schemeClr val="accent1"/>
            </a:fillRef>
            <a:effectRef idx="1">
              <a:schemeClr val="accent1"/>
            </a:effectRef>
            <a:fontRef idx="minor">
              <a:schemeClr val="dk1"/>
            </a:fontRef>
          </p:style>
        </p:cxnSp>
        <p:grpSp>
          <p:nvGrpSpPr>
            <p:cNvPr id="31" name="Group 30"/>
            <p:cNvGrpSpPr/>
            <p:nvPr/>
          </p:nvGrpSpPr>
          <p:grpSpPr>
            <a:xfrm>
              <a:off x="2804779" y="2712655"/>
              <a:ext cx="2646670" cy="1287845"/>
              <a:chOff x="2804779" y="2712655"/>
              <a:chExt cx="2646670" cy="1287845"/>
            </a:xfrm>
          </p:grpSpPr>
          <p:cxnSp>
            <p:nvCxnSpPr>
              <p:cNvPr id="18" name="Straight Arrow Connector 17"/>
              <p:cNvCxnSpPr/>
              <p:nvPr/>
            </p:nvCxnSpPr>
            <p:spPr>
              <a:xfrm>
                <a:off x="2804779" y="2712655"/>
                <a:ext cx="1881521" cy="0"/>
              </a:xfrm>
              <a:prstGeom prst="straightConnector1">
                <a:avLst/>
              </a:prstGeom>
              <a:ln>
                <a:headEnd type="triangle" w="med" len="med"/>
                <a:tailEnd type="none" w="med" len="med"/>
              </a:ln>
            </p:spPr>
            <p:style>
              <a:lnRef idx="1">
                <a:schemeClr val="accent1"/>
              </a:lnRef>
              <a:fillRef idx="2">
                <a:schemeClr val="accent1"/>
              </a:fillRef>
              <a:effectRef idx="1">
                <a:schemeClr val="accent1"/>
              </a:effectRef>
              <a:fontRef idx="minor">
                <a:schemeClr val="dk1"/>
              </a:fontRef>
            </p:style>
          </p:cxnSp>
          <p:cxnSp>
            <p:nvCxnSpPr>
              <p:cNvPr id="27" name="Straight Connector 26"/>
              <p:cNvCxnSpPr/>
              <p:nvPr/>
            </p:nvCxnSpPr>
            <p:spPr>
              <a:xfrm>
                <a:off x="4686300" y="2712655"/>
                <a:ext cx="0" cy="1287845"/>
              </a:xfrm>
              <a:prstGeom prst="line">
                <a:avLst/>
              </a:prstGeom>
              <a:ln/>
            </p:spPr>
            <p:style>
              <a:lnRef idx="1">
                <a:schemeClr val="accent1"/>
              </a:lnRef>
              <a:fillRef idx="2">
                <a:schemeClr val="accent1"/>
              </a:fillRef>
              <a:effectRef idx="1">
                <a:schemeClr val="accent1"/>
              </a:effectRef>
              <a:fontRef idx="minor">
                <a:schemeClr val="dk1"/>
              </a:fontRef>
            </p:style>
          </p:cxnSp>
          <p:cxnSp>
            <p:nvCxnSpPr>
              <p:cNvPr id="29" name="Straight Connector 28"/>
              <p:cNvCxnSpPr/>
              <p:nvPr/>
            </p:nvCxnSpPr>
            <p:spPr>
              <a:xfrm>
                <a:off x="4686300" y="4000500"/>
                <a:ext cx="765149" cy="0"/>
              </a:xfrm>
              <a:prstGeom prst="line">
                <a:avLst/>
              </a:prstGeom>
              <a:ln>
                <a:headEnd type="none" w="med" len="med"/>
                <a:tailEnd type="triangle" w="med" len="med"/>
              </a:ln>
            </p:spPr>
            <p:style>
              <a:lnRef idx="1">
                <a:schemeClr val="accent1"/>
              </a:lnRef>
              <a:fillRef idx="2">
                <a:schemeClr val="accent1"/>
              </a:fillRef>
              <a:effectRef idx="1">
                <a:schemeClr val="accent1"/>
              </a:effectRef>
              <a:fontRef idx="minor">
                <a:schemeClr val="dk1"/>
              </a:fontRef>
            </p:style>
          </p:cxnSp>
        </p:grpSp>
      </p:grpSp>
      <p:cxnSp>
        <p:nvCxnSpPr>
          <p:cNvPr id="32" name="Straight Arrow Connector 31"/>
          <p:cNvCxnSpPr/>
          <p:nvPr/>
        </p:nvCxnSpPr>
        <p:spPr>
          <a:xfrm>
            <a:off x="1394082" y="3333902"/>
            <a:ext cx="0" cy="669142"/>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807696" y="2704009"/>
            <a:ext cx="1832664"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972249" y="3374280"/>
            <a:ext cx="0" cy="2410094"/>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026" name="Picture 2" descr="F:\Art_Logos\DVD_ART36\Artwork_Imagery\Icons - Illustrations\_ SECURITY ICONS\Security firewall fire wall secur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89515" y="2470738"/>
            <a:ext cx="403361" cy="95626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p:cNvPicPr>
            <a:picLocks noChangeAspect="1" noChangeArrowheads="1"/>
          </p:cNvPicPr>
          <p:nvPr/>
        </p:nvPicPr>
        <p:blipFill>
          <a:blip r:embed="rId6">
            <a:extLst>
              <a:ext uri="{28A0092B-C50C-407E-A947-70E740481C1C}">
                <a14:useLocalDpi xmlns:a14="http://schemas.microsoft.com/office/drawing/2010/main"/>
              </a:ext>
            </a:extLst>
          </a:blip>
          <a:stretch>
            <a:fillRect/>
          </a:stretch>
        </p:blipFill>
        <p:spPr bwMode="auto">
          <a:xfrm>
            <a:off x="4861047" y="6080306"/>
            <a:ext cx="1450086" cy="334962"/>
          </a:xfrm>
          <a:prstGeom prst="rect">
            <a:avLst/>
          </a:prstGeom>
          <a:noFill/>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42291" y="1950106"/>
            <a:ext cx="1170385"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On Premises</a:t>
            </a:r>
          </a:p>
        </p:txBody>
      </p:sp>
    </p:spTree>
    <p:extLst>
      <p:ext uri="{BB962C8B-B14F-4D97-AF65-F5344CB8AC3E}">
        <p14:creationId xmlns:p14="http://schemas.microsoft.com/office/powerpoint/2010/main" val="415004905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Consuming On-Premises LOB data</a:t>
            </a:r>
          </a:p>
        </p:txBody>
      </p:sp>
      <p:sp>
        <p:nvSpPr>
          <p:cNvPr id="7" name="Subtitle 6"/>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41703158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What we saw</a:t>
            </a:r>
            <a:endParaRPr lang="en-US" dirty="0"/>
          </a:p>
        </p:txBody>
      </p:sp>
      <p:sp>
        <p:nvSpPr>
          <p:cNvPr id="4" name="Content Placeholder 3"/>
          <p:cNvSpPr>
            <a:spLocks noGrp="1"/>
          </p:cNvSpPr>
          <p:nvPr>
            <p:ph idx="1"/>
          </p:nvPr>
        </p:nvSpPr>
        <p:spPr/>
        <p:txBody>
          <a:bodyPr/>
          <a:lstStyle/>
          <a:p>
            <a:r>
              <a:rPr lang="en-US" dirty="0"/>
              <a:t>Same as Simple Scenario</a:t>
            </a:r>
          </a:p>
          <a:p>
            <a:pPr lvl="1"/>
            <a:r>
              <a:rPr lang="en-US" dirty="0"/>
              <a:t>Sandbox Visual Web Part, Silverlight app, Azure WCF Service</a:t>
            </a:r>
          </a:p>
          <a:p>
            <a:r>
              <a:rPr lang="en-US" dirty="0"/>
              <a:t>Azure Service Bus </a:t>
            </a:r>
          </a:p>
          <a:p>
            <a:r>
              <a:rPr lang="en-US" dirty="0"/>
              <a:t>On-Premises WCF Listener</a:t>
            </a:r>
          </a:p>
          <a:p>
            <a:r>
              <a:rPr lang="en-US" dirty="0"/>
              <a:t>LOB System </a:t>
            </a:r>
          </a:p>
          <a:p>
            <a:endParaRPr lang="en-US" dirty="0"/>
          </a:p>
        </p:txBody>
      </p:sp>
    </p:spTree>
    <p:extLst>
      <p:ext uri="{BB962C8B-B14F-4D97-AF65-F5344CB8AC3E}">
        <p14:creationId xmlns:p14="http://schemas.microsoft.com/office/powerpoint/2010/main" val="412658023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Possibilities</a:t>
            </a:r>
            <a:endParaRPr lang="en-US" dirty="0"/>
          </a:p>
        </p:txBody>
      </p:sp>
      <p:sp>
        <p:nvSpPr>
          <p:cNvPr id="5" name="Content Placeholder 4"/>
          <p:cNvSpPr>
            <a:spLocks noGrp="1"/>
          </p:cNvSpPr>
          <p:nvPr>
            <p:ph idx="1"/>
          </p:nvPr>
        </p:nvSpPr>
        <p:spPr/>
        <p:txBody>
          <a:bodyPr>
            <a:normAutofit lnSpcReduction="10000"/>
          </a:bodyPr>
          <a:lstStyle/>
          <a:p>
            <a:r>
              <a:rPr lang="en-US" dirty="0"/>
              <a:t>Deploy services locally as listeners and connect via Windows Azure Service Bus</a:t>
            </a:r>
          </a:p>
          <a:p>
            <a:r>
              <a:rPr lang="en-US" dirty="0"/>
              <a:t>Use Windows Azure as a service layer to surface SharePoint or LOB data</a:t>
            </a:r>
          </a:p>
          <a:p>
            <a:r>
              <a:rPr lang="en-US" dirty="0"/>
              <a:t>Connect to remote devices and platforms</a:t>
            </a:r>
          </a:p>
          <a:p>
            <a:r>
              <a:rPr lang="en-US" dirty="0"/>
              <a:t>Expose data from cloud-based services </a:t>
            </a:r>
          </a:p>
          <a:p>
            <a:r>
              <a:rPr lang="en-US" dirty="0"/>
              <a:t>Secure using the Access Control Service (ACS)</a:t>
            </a:r>
          </a:p>
          <a:p>
            <a:r>
              <a:rPr lang="en-US" dirty="0"/>
              <a:t>Extend on-premises code to the cloud</a:t>
            </a:r>
          </a:p>
          <a:p>
            <a:endParaRPr lang="en-US" dirty="0"/>
          </a:p>
        </p:txBody>
      </p:sp>
    </p:spTree>
    <p:extLst>
      <p:ext uri="{BB962C8B-B14F-4D97-AF65-F5344CB8AC3E}">
        <p14:creationId xmlns:p14="http://schemas.microsoft.com/office/powerpoint/2010/main" val="70215899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What if your data is in SharePoint Online?  How do you get at it?</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3646627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Reverse: Consuming SPO data from Azure</a:t>
            </a:r>
            <a:br>
              <a:rPr lang="en-US" smtClean="0"/>
            </a:br>
            <a:endParaRPr lang="en-US" dirty="0"/>
          </a:p>
        </p:txBody>
      </p:sp>
      <p:sp>
        <p:nvSpPr>
          <p:cNvPr id="3" name="Content Placeholder 2"/>
          <p:cNvSpPr>
            <a:spLocks noGrp="1"/>
          </p:cNvSpPr>
          <p:nvPr>
            <p:ph idx="1"/>
          </p:nvPr>
        </p:nvSpPr>
        <p:spPr/>
        <p:txBody>
          <a:bodyPr/>
          <a:lstStyle/>
          <a:p>
            <a:r>
              <a:rPr lang="en-US" dirty="0"/>
              <a:t>Reach into SPO to Return or Save Data</a:t>
            </a:r>
          </a:p>
          <a:p>
            <a:r>
              <a:rPr lang="en-US" dirty="0"/>
              <a:t>SharePoint Remote API options:</a:t>
            </a:r>
          </a:p>
          <a:p>
            <a:pPr lvl="1"/>
            <a:r>
              <a:rPr lang="en-US" dirty="0"/>
              <a:t>Web Services</a:t>
            </a:r>
          </a:p>
          <a:p>
            <a:pPr lvl="1"/>
            <a:r>
              <a:rPr lang="en-US" dirty="0"/>
              <a:t>Client Side Object Model</a:t>
            </a:r>
          </a:p>
          <a:p>
            <a:pPr lvl="2"/>
            <a:r>
              <a:rPr lang="en-US" dirty="0" err="1"/>
              <a:t>Javascript</a:t>
            </a:r>
            <a:endParaRPr lang="en-US" dirty="0"/>
          </a:p>
          <a:p>
            <a:pPr lvl="2"/>
            <a:r>
              <a:rPr lang="en-US" dirty="0" err="1"/>
              <a:t>Sliveright</a:t>
            </a:r>
            <a:endParaRPr lang="en-US" dirty="0"/>
          </a:p>
          <a:p>
            <a:pPr lvl="2"/>
            <a:r>
              <a:rPr lang="en-US" dirty="0" err="1"/>
              <a:t>.Net</a:t>
            </a:r>
            <a:r>
              <a:rPr lang="en-US" dirty="0"/>
              <a:t> Managed Code</a:t>
            </a:r>
          </a:p>
          <a:p>
            <a:endParaRPr lang="en-US" dirty="0"/>
          </a:p>
        </p:txBody>
      </p:sp>
    </p:spTree>
    <p:extLst>
      <p:ext uri="{BB962C8B-B14F-4D97-AF65-F5344CB8AC3E}">
        <p14:creationId xmlns:p14="http://schemas.microsoft.com/office/powerpoint/2010/main" val="39922334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Authentication to SPO</a:t>
            </a:r>
            <a:endParaRPr lang="en-US" dirty="0"/>
          </a:p>
        </p:txBody>
      </p:sp>
      <p:sp>
        <p:nvSpPr>
          <p:cNvPr id="7" name="Content Placeholder 6"/>
          <p:cNvSpPr>
            <a:spLocks noGrp="1"/>
          </p:cNvSpPr>
          <p:nvPr>
            <p:ph idx="1"/>
          </p:nvPr>
        </p:nvSpPr>
        <p:spPr/>
        <p:txBody>
          <a:bodyPr>
            <a:normAutofit lnSpcReduction="10000"/>
          </a:bodyPr>
          <a:lstStyle/>
          <a:p>
            <a:r>
              <a:rPr lang="en-US" dirty="0"/>
              <a:t>O365 uses Microsoft Online Services ID</a:t>
            </a:r>
          </a:p>
          <a:p>
            <a:pPr lvl="1"/>
            <a:r>
              <a:rPr lang="en-US" dirty="0"/>
              <a:t>Live ID “like”, not the same</a:t>
            </a:r>
          </a:p>
          <a:p>
            <a:r>
              <a:rPr lang="en-US" dirty="0"/>
              <a:t>“Headed”</a:t>
            </a:r>
          </a:p>
          <a:p>
            <a:pPr lvl="1"/>
            <a:r>
              <a:rPr lang="en-US" dirty="0"/>
              <a:t>Browser popup for authentication</a:t>
            </a:r>
          </a:p>
          <a:p>
            <a:pPr lvl="1"/>
            <a:r>
              <a:rPr lang="en-US" dirty="0"/>
              <a:t>Suits client applications</a:t>
            </a:r>
          </a:p>
          <a:p>
            <a:pPr lvl="1"/>
            <a:r>
              <a:rPr lang="en-US" dirty="0"/>
              <a:t>Follows </a:t>
            </a:r>
            <a:r>
              <a:rPr lang="en-US" dirty="0">
                <a:hlinkClick r:id="rId2"/>
              </a:rPr>
              <a:t>MS-OFBA Protocol </a:t>
            </a:r>
            <a:endParaRPr lang="en-US" dirty="0"/>
          </a:p>
          <a:p>
            <a:r>
              <a:rPr lang="en-US" dirty="0"/>
              <a:t>“Headless”</a:t>
            </a:r>
          </a:p>
          <a:p>
            <a:pPr lvl="1"/>
            <a:r>
              <a:rPr lang="en-US" dirty="0"/>
              <a:t>No user interaction</a:t>
            </a:r>
          </a:p>
          <a:p>
            <a:pPr lvl="1"/>
            <a:r>
              <a:rPr lang="en-US" dirty="0"/>
              <a:t>Programmatic only</a:t>
            </a:r>
          </a:p>
          <a:p>
            <a:pPr lvl="1"/>
            <a:endParaRPr lang="en-US" dirty="0"/>
          </a:p>
          <a:p>
            <a:endParaRPr lang="en-US" dirty="0"/>
          </a:p>
          <a:p>
            <a:endParaRPr lang="en-US"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5904534" y="2647508"/>
            <a:ext cx="3239467" cy="4210493"/>
          </a:xfrm>
          <a:prstGeom prst="rect">
            <a:avLst/>
          </a:prstGeom>
        </p:spPr>
      </p:pic>
    </p:spTree>
    <p:extLst>
      <p:ext uri="{BB962C8B-B14F-4D97-AF65-F5344CB8AC3E}">
        <p14:creationId xmlns:p14="http://schemas.microsoft.com/office/powerpoint/2010/main" val="18602312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Headless Authentication</a:t>
            </a:r>
            <a:endParaRPr lang="en-US" dirty="0"/>
          </a:p>
        </p:txBody>
      </p:sp>
      <p:sp>
        <p:nvSpPr>
          <p:cNvPr id="6" name="Rounded Rectangle 5"/>
          <p:cNvSpPr/>
          <p:nvPr/>
        </p:nvSpPr>
        <p:spPr bwMode="auto">
          <a:xfrm>
            <a:off x="490467" y="2575247"/>
            <a:ext cx="1930033" cy="2205874"/>
          </a:xfrm>
          <a:prstGeom prst="roundRect">
            <a:avLst>
              <a:gd name="adj" fmla="val 4544"/>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effectLst>
                <a:outerShdw blurRad="38100" dist="38100" dir="2700000" algn="tl">
                  <a:srgbClr val="000000">
                    <a:alpha val="43137"/>
                  </a:srgbClr>
                </a:outerShdw>
              </a:effectLst>
              <a:latin typeface="Segoe"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b="0"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effectLst>
                <a:outerShdw blurRad="38100" dist="38100" dir="2700000" algn="tl">
                  <a:srgbClr val="000000">
                    <a:alpha val="43137"/>
                  </a:srgbClr>
                </a:outerShdw>
              </a:effectLst>
              <a:latin typeface="Segoe"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i="0" u="none" strike="noStrike" kern="0" cap="none" spc="0" normalizeH="0" baseline="0" noProof="0" dirty="0" smtClean="0">
              <a:ln>
                <a:noFill/>
              </a:ln>
              <a:solidFill>
                <a:srgbClr val="FFFFFF"/>
              </a:solidFill>
              <a:uLnTx/>
              <a:uFillTx/>
              <a:latin typeface="Segoe Light"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lang="en-US" sz="2300" kern="0" dirty="0">
              <a:solidFill>
                <a:srgbClr val="FFFFFF"/>
              </a:solidFill>
              <a:latin typeface="Segoe Light" pitchFamily="34" charset="0"/>
            </a:endParaRPr>
          </a:p>
          <a:p>
            <a:pPr marL="0" marR="0" indent="0" algn="ctr" defTabSz="914099" eaLnBrk="1" fontAlgn="base" latinLnBrk="0" hangingPunct="1">
              <a:lnSpc>
                <a:spcPct val="100000"/>
              </a:lnSpc>
              <a:spcBef>
                <a:spcPct val="0"/>
              </a:spcBef>
              <a:spcAft>
                <a:spcPct val="0"/>
              </a:spcAft>
              <a:buClrTx/>
              <a:buSzTx/>
              <a:buFontTx/>
              <a:buNone/>
              <a:tabLst/>
            </a:pPr>
            <a:endParaRPr kumimoji="0" lang="en-US" sz="2300" i="0" u="none" strike="noStrike" kern="0" cap="none" spc="0" normalizeH="0" baseline="0" noProof="0" dirty="0" smtClean="0">
              <a:ln>
                <a:noFill/>
              </a:ln>
              <a:solidFill>
                <a:srgbClr val="FFFFFF"/>
              </a:solidFill>
              <a:uLnTx/>
              <a:uFillTx/>
              <a:latin typeface="Segoe Light" pitchFamily="34" charset="0"/>
            </a:endParaRPr>
          </a:p>
          <a:p>
            <a:pPr marL="0" marR="0" indent="0" algn="ctr" defTabSz="914099" eaLnBrk="1" fontAlgn="base" latinLnBrk="0" hangingPunct="1">
              <a:lnSpc>
                <a:spcPct val="100000"/>
              </a:lnSpc>
              <a:spcBef>
                <a:spcPct val="0"/>
              </a:spcBef>
              <a:spcAft>
                <a:spcPct val="0"/>
              </a:spcAft>
              <a:buClrTx/>
              <a:buSzTx/>
              <a:buFontTx/>
              <a:buNone/>
              <a:tabLst/>
            </a:pPr>
            <a:r>
              <a:rPr kumimoji="0" lang="en-US" sz="2300" i="0" u="none" strike="noStrike" kern="0" cap="none" spc="0" normalizeH="0" baseline="0" noProof="0" dirty="0" smtClean="0">
                <a:ln>
                  <a:noFill/>
                </a:ln>
                <a:solidFill>
                  <a:srgbClr val="FFFFFF"/>
                </a:solidFill>
                <a:uLnTx/>
                <a:uFillTx/>
                <a:latin typeface="Segoe Light" pitchFamily="34" charset="0"/>
              </a:rPr>
              <a:t> </a:t>
            </a:r>
          </a:p>
        </p:txBody>
      </p:sp>
      <p:pic>
        <p:nvPicPr>
          <p:cNvPr id="7" name="Windows Azure" descr="C:\DVD_Art_Sept-2-2010\Logos\Windows Azure (platform)\Windows Azure\Windows Azure logo vr.png"/>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6743" y="2575247"/>
            <a:ext cx="1475146" cy="711806"/>
          </a:xfrm>
          <a:prstGeom prst="rect">
            <a:avLst/>
          </a:prstGeom>
          <a:noFill/>
          <a:extLst>
            <a:ext uri="{909E8E84-426E-40DD-AFC4-6F175D3DCCD1}">
              <a14:hiddenFill xmlns:a14="http://schemas.microsoft.com/office/drawing/2010/main">
                <a:solidFill>
                  <a:srgbClr val="FFFFFF"/>
                </a:solidFill>
              </a14:hiddenFill>
            </a:ext>
          </a:extLst>
        </p:spPr>
      </p:pic>
      <p:sp>
        <p:nvSpPr>
          <p:cNvPr id="8" name="Rounded Rectangle 7"/>
          <p:cNvSpPr/>
          <p:nvPr/>
        </p:nvSpPr>
        <p:spPr bwMode="auto">
          <a:xfrm>
            <a:off x="3892070" y="2652713"/>
            <a:ext cx="1767550" cy="957848"/>
          </a:xfrm>
          <a:prstGeom prst="roundRect">
            <a:avLst/>
          </a:prstGeom>
          <a:solidFill>
            <a:schemeClr val="bg2">
              <a:lumMod val="50000"/>
            </a:schemeClr>
          </a:solidFill>
          <a:ln>
            <a:solidFill>
              <a:schemeClr val="tx2"/>
            </a:solidFill>
            <a:headEnd type="none" w="med" len="med"/>
            <a:tailEnd type="none" w="med" len="med"/>
          </a:ln>
          <a:effectLst>
            <a:outerShdw blurRad="127000" sx="102000" sy="102000" algn="ctr" rotWithShape="0">
              <a:schemeClr val="tx1">
                <a:alpha val="26000"/>
              </a:schemeClr>
            </a:outerShdw>
          </a:effectLst>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chemeClr val="tx1"/>
              </a:solidFill>
              <a:latin typeface="Segoe Light" pitchFamily="34" charset="0"/>
            </a:endParaRPr>
          </a:p>
        </p:txBody>
      </p:sp>
      <p:sp>
        <p:nvSpPr>
          <p:cNvPr id="12" name="Rounded Rectangle 11"/>
          <p:cNvSpPr/>
          <p:nvPr/>
        </p:nvSpPr>
        <p:spPr bwMode="auto">
          <a:xfrm>
            <a:off x="699015" y="3479658"/>
            <a:ext cx="1488529" cy="1034241"/>
          </a:xfrm>
          <a:prstGeom prst="roundRect">
            <a:avLst/>
          </a:prstGeom>
          <a:solidFill>
            <a:schemeClr val="bg2">
              <a:lumMod val="75000"/>
            </a:schemeClr>
          </a:solidFill>
          <a:ln>
            <a:solidFill>
              <a:schemeClr val="tx2"/>
            </a:solidFill>
            <a:headEnd type="none" w="med" len="med"/>
            <a:tailEnd type="none" w="med" len="med"/>
          </a:ln>
          <a:effectLst>
            <a:outerShdw blurRad="127000" sx="102000" sy="102000" algn="ctr" rotWithShape="0">
              <a:schemeClr val="tx1">
                <a:alpha val="26000"/>
              </a:schemeClr>
            </a:outerShdw>
          </a:effectLst>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tx1"/>
                </a:solidFill>
                <a:latin typeface="Segoe Light" pitchFamily="34" charset="0"/>
              </a:rPr>
              <a:t>Azure Application</a:t>
            </a:r>
          </a:p>
        </p:txBody>
      </p:sp>
      <p:pic>
        <p:nvPicPr>
          <p:cNvPr id="22" name="Picture 7" descr="C:\DVD_Art_Sept-2-2010\Artwork_Imagery\Icons - Illustrations\_ WINDOWS SERVER ICONS\Documents\Phone Book active directory 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9682" y="2784242"/>
            <a:ext cx="548955" cy="6947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9" name="Left-Right Arrow 28"/>
          <p:cNvSpPr/>
          <p:nvPr/>
        </p:nvSpPr>
        <p:spPr bwMode="auto">
          <a:xfrm>
            <a:off x="2329069" y="2834295"/>
            <a:ext cx="1647157" cy="607892"/>
          </a:xfrm>
          <a:prstGeom prst="leftRightArrow">
            <a:avLst/>
          </a:prstGeom>
          <a:solidFill>
            <a:schemeClr val="bg2">
              <a:lumMod val="75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0" name="TextBox 29"/>
          <p:cNvSpPr txBox="1"/>
          <p:nvPr/>
        </p:nvSpPr>
        <p:spPr>
          <a:xfrm>
            <a:off x="2772635" y="3011463"/>
            <a:ext cx="883062"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WCF/WIF</a:t>
            </a:r>
          </a:p>
        </p:txBody>
      </p:sp>
      <p:pic>
        <p:nvPicPr>
          <p:cNvPr id="31" name="Picture 3" descr="C:\DVD_Art_Sept-2-2010\Artwork_Imagery\Icons - Illustrations\_ WINDOWS SERVER ICONS\Documents\Certificate award Horizontal.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16736" y="2961233"/>
            <a:ext cx="351527" cy="350511"/>
          </a:xfrm>
          <a:prstGeom prst="rect">
            <a:avLst/>
          </a:prstGeom>
          <a:noFill/>
          <a:extLst>
            <a:ext uri="{909E8E84-426E-40DD-AFC4-6F175D3DCCD1}">
              <a14:hiddenFill xmlns:a14="http://schemas.microsoft.com/office/drawing/2010/main">
                <a:solidFill>
                  <a:srgbClr val="FFFFFF"/>
                </a:solidFill>
              </a14:hiddenFill>
            </a:ext>
          </a:extLst>
        </p:spPr>
      </p:pic>
      <p:sp>
        <p:nvSpPr>
          <p:cNvPr id="35" name="Rounded Rectangle 34"/>
          <p:cNvSpPr/>
          <p:nvPr/>
        </p:nvSpPr>
        <p:spPr bwMode="auto">
          <a:xfrm>
            <a:off x="3892070" y="4730364"/>
            <a:ext cx="1767550" cy="1718669"/>
          </a:xfrm>
          <a:prstGeom prst="roundRect">
            <a:avLst/>
          </a:prstGeom>
          <a:solidFill>
            <a:schemeClr val="bg2">
              <a:lumMod val="50000"/>
            </a:schemeClr>
          </a:solidFill>
          <a:ln>
            <a:solidFill>
              <a:schemeClr val="tx2"/>
            </a:solidFill>
            <a:headEnd type="none" w="med" len="med"/>
            <a:tailEnd type="none" w="med" len="med"/>
          </a:ln>
          <a:effectLst>
            <a:outerShdw blurRad="127000" sx="102000" sy="102000" algn="ctr" rotWithShape="0">
              <a:schemeClr val="tx1">
                <a:alpha val="26000"/>
              </a:schemeClr>
            </a:outerShdw>
          </a:effectLst>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dirty="0" smtClean="0">
              <a:solidFill>
                <a:schemeClr val="tx1"/>
              </a:solidFill>
              <a:latin typeface="Segoe Light" pitchFamily="34" charset="0"/>
            </a:endParaRPr>
          </a:p>
        </p:txBody>
      </p:sp>
      <p:pic>
        <p:nvPicPr>
          <p:cNvPr id="36" name="Picture 35"/>
          <p:cNvPicPr>
            <a:picLocks noChangeAspect="1" noChangeArrowheads="1"/>
          </p:cNvPicPr>
          <p:nvPr/>
        </p:nvPicPr>
        <p:blipFill>
          <a:blip r:embed="rId5">
            <a:extLst>
              <a:ext uri="{28A0092B-C50C-407E-A947-70E740481C1C}">
                <a14:useLocalDpi xmlns:a14="http://schemas.microsoft.com/office/drawing/2010/main"/>
              </a:ext>
            </a:extLst>
          </a:blip>
          <a:stretch>
            <a:fillRect/>
          </a:stretch>
        </p:blipFill>
        <p:spPr bwMode="auto">
          <a:xfrm>
            <a:off x="3999869" y="4324829"/>
            <a:ext cx="1853504" cy="321195"/>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6" name="Picture 5" descr="D:\Personal\Book\A-Writing\Chapter_11\Images\Images_PNG\076576 fg111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56363" y="4970411"/>
            <a:ext cx="1238963" cy="1238573"/>
          </a:xfrm>
          <a:prstGeom prst="rect">
            <a:avLst/>
          </a:prstGeom>
          <a:ln>
            <a:noFill/>
          </a:ln>
          <a:effectLst>
            <a:outerShdw blurRad="292100" dist="139700" dir="2700000" algn="tl" rotWithShape="0">
              <a:srgbClr val="333333">
                <a:alpha val="65000"/>
              </a:srgbClr>
            </a:outerShdw>
          </a:effectLst>
          <a:extLst/>
        </p:spPr>
      </p:pic>
      <p:pic>
        <p:nvPicPr>
          <p:cNvPr id="37" name="Picture 36"/>
          <p:cNvPicPr preferRelativeResize="0">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947346" y="2067928"/>
            <a:ext cx="1560711" cy="493819"/>
          </a:xfrm>
          <a:prstGeom prst="rect">
            <a:avLst/>
          </a:prstGeom>
        </p:spPr>
      </p:pic>
      <p:sp>
        <p:nvSpPr>
          <p:cNvPr id="38" name="Left-Right Arrow 37"/>
          <p:cNvSpPr/>
          <p:nvPr/>
        </p:nvSpPr>
        <p:spPr bwMode="auto">
          <a:xfrm rot="1379357">
            <a:off x="2263245" y="4181479"/>
            <a:ext cx="1715703" cy="607892"/>
          </a:xfrm>
          <a:prstGeom prst="leftRightArrow">
            <a:avLst/>
          </a:prstGeom>
          <a:solidFill>
            <a:schemeClr val="bg2">
              <a:lumMod val="75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9" name="TextBox 38"/>
          <p:cNvSpPr txBox="1"/>
          <p:nvPr/>
        </p:nvSpPr>
        <p:spPr>
          <a:xfrm rot="1412894">
            <a:off x="2845196" y="4375402"/>
            <a:ext cx="702115"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API Call</a:t>
            </a:r>
          </a:p>
        </p:txBody>
      </p:sp>
      <p:pic>
        <p:nvPicPr>
          <p:cNvPr id="40" name="Cookie"/>
          <p:cNvPicPr>
            <a:picLocks noChangeAspect="1"/>
          </p:cNvPicPr>
          <p:nvPr/>
        </p:nvPicPr>
        <p:blipFill>
          <a:blip r:embed="rId8" cstate="print">
            <a:extLst>
              <a:ext uri="{BEBA8EAE-BF5A-486C-A8C5-ECC9F3942E4B}">
                <a14:imgProps xmlns:a14="http://schemas.microsoft.com/office/drawing/2010/main">
                  <a14:imgLayer r:embed="rId9">
                    <a14:imgEffect>
                      <a14:backgroundRemoval t="12674" b="84028" l="16146" r="89757"/>
                    </a14:imgEffect>
                  </a14:imgLayer>
                </a14:imgProps>
              </a:ext>
              <a:ext uri="{28A0092B-C50C-407E-A947-70E740481C1C}">
                <a14:useLocalDpi xmlns:a14="http://schemas.microsoft.com/office/drawing/2010/main" val="0"/>
              </a:ext>
            </a:extLst>
          </a:blip>
          <a:stretch>
            <a:fillRect/>
          </a:stretch>
        </p:blipFill>
        <p:spPr>
          <a:xfrm>
            <a:off x="3605024" y="2621187"/>
            <a:ext cx="789690" cy="1052646"/>
          </a:xfrm>
          <a:prstGeom prst="rect">
            <a:avLst/>
          </a:prstGeom>
        </p:spPr>
      </p:pic>
      <p:sp>
        <p:nvSpPr>
          <p:cNvPr id="41" name="TextBox 40"/>
          <p:cNvSpPr txBox="1"/>
          <p:nvPr/>
        </p:nvSpPr>
        <p:spPr>
          <a:xfrm>
            <a:off x="4858637" y="2853661"/>
            <a:ext cx="321050"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STS</a:t>
            </a:r>
          </a:p>
        </p:txBody>
      </p:sp>
      <p:sp>
        <p:nvSpPr>
          <p:cNvPr id="43" name="TextBox 42"/>
          <p:cNvSpPr txBox="1"/>
          <p:nvPr/>
        </p:nvSpPr>
        <p:spPr>
          <a:xfrm>
            <a:off x="5223960" y="3040423"/>
            <a:ext cx="456856" cy="615553"/>
          </a:xfrm>
          <a:prstGeom prst="rect">
            <a:avLst/>
          </a:prstGeom>
          <a:noFill/>
        </p:spPr>
        <p:txBody>
          <a:bodyPr wrap="none" lIns="0" tIns="0" rIns="0" bIns="0" rtlCol="0">
            <a:spAutoFit/>
          </a:bodyPr>
          <a:lstStyle/>
          <a:p>
            <a:r>
              <a:rPr lang="en-US" sz="4000" dirty="0" smtClean="0">
                <a:solidFill>
                  <a:srgbClr val="00FF00"/>
                </a:solidFill>
                <a:sym typeface="Wingdings"/>
              </a:rPr>
              <a:t></a:t>
            </a:r>
            <a:endParaRPr lang="en-US" dirty="0" smtClean="0">
              <a:solidFill>
                <a:srgbClr val="00FF00"/>
              </a:solidFill>
            </a:endParaRPr>
          </a:p>
        </p:txBody>
      </p:sp>
      <p:sp>
        <p:nvSpPr>
          <p:cNvPr id="3" name="Date Placeholder 2"/>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1976891853"/>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42" presetClass="path" presetSubtype="0" accel="50000" decel="50000" fill="hold" nodeType="afterEffect">
                                  <p:stCondLst>
                                    <p:cond delay="1000"/>
                                  </p:stCondLst>
                                  <p:childTnLst>
                                    <p:animMotion origin="layout" path="M 2.21991E-6 2.59259E-6 L 0.17796 -0.00093 " pathEditMode="relative" rAng="0" ptsTypes="AA">
                                      <p:cBhvr>
                                        <p:cTn id="10" dur="2000" fill="hold"/>
                                        <p:tgtEl>
                                          <p:spTgt spid="31"/>
                                        </p:tgtEl>
                                        <p:attrNameLst>
                                          <p:attrName>ppt_x</p:attrName>
                                          <p:attrName>ppt_y</p:attrName>
                                        </p:attrNameLst>
                                      </p:cBhvr>
                                      <p:rCtr x="8898" y="-46"/>
                                    </p:animMotion>
                                  </p:childTnLst>
                                </p:cTn>
                              </p:par>
                            </p:childTnLst>
                          </p:cTn>
                        </p:par>
                        <p:par>
                          <p:cTn id="11" fill="hold">
                            <p:stCondLst>
                              <p:cond delay="3500"/>
                            </p:stCondLst>
                            <p:childTnLst>
                              <p:par>
                                <p:cTn id="12" presetID="10" presetClass="exit" presetSubtype="0" fill="hold" nodeType="afterEffect">
                                  <p:stCondLst>
                                    <p:cond delay="1000"/>
                                  </p:stCondLst>
                                  <p:childTnLst>
                                    <p:animEffect transition="out" filter="fade">
                                      <p:cBhvr>
                                        <p:cTn id="13" dur="500"/>
                                        <p:tgtEl>
                                          <p:spTgt spid="31"/>
                                        </p:tgtEl>
                                      </p:cBhvr>
                                    </p:animEffect>
                                    <p:set>
                                      <p:cBhvr>
                                        <p:cTn id="14" dur="1" fill="hold">
                                          <p:stCondLst>
                                            <p:cond delay="499"/>
                                          </p:stCondLst>
                                        </p:cTn>
                                        <p:tgtEl>
                                          <p:spTgt spid="3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path" presetSubtype="0" accel="50000" decel="50000" fill="hold" nodeType="clickEffect">
                                  <p:stCondLst>
                                    <p:cond delay="0"/>
                                  </p:stCondLst>
                                  <p:childTnLst>
                                    <p:animMotion origin="layout" path="M 0.01303 -0.00231 L -0.20167 -0.0081 " pathEditMode="relative" rAng="0" ptsTypes="AA">
                                      <p:cBhvr>
                                        <p:cTn id="28" dur="2000" fill="hold"/>
                                        <p:tgtEl>
                                          <p:spTgt spid="40"/>
                                        </p:tgtEl>
                                        <p:attrNameLst>
                                          <p:attrName>ppt_x</p:attrName>
                                          <p:attrName>ppt_y</p:attrName>
                                        </p:attrNameLst>
                                      </p:cBhvr>
                                      <p:rCtr x="-10735" y="-301"/>
                                    </p:animMotion>
                                  </p:childTnLst>
                                </p:cTn>
                              </p:par>
                            </p:childTnLst>
                          </p:cTn>
                        </p:par>
                      </p:childTnLst>
                    </p:cTn>
                  </p:par>
                  <p:par>
                    <p:cTn id="29" fill="hold">
                      <p:stCondLst>
                        <p:cond delay="indefinite"/>
                      </p:stCondLst>
                      <p:childTnLst>
                        <p:par>
                          <p:cTn id="30" fill="hold">
                            <p:stCondLst>
                              <p:cond delay="0"/>
                            </p:stCondLst>
                            <p:childTnLst>
                              <p:par>
                                <p:cTn id="31" presetID="0" presetClass="path" presetSubtype="0" accel="50000" decel="50000" fill="hold" nodeType="clickEffect">
                                  <p:stCondLst>
                                    <p:cond delay="0"/>
                                  </p:stCondLst>
                                  <p:childTnLst>
                                    <p:animMotion origin="layout" path="M -0.20167 -0.00811 C -0.20141 0.02129 -0.20154 0.05092 -0.20076 0.08032 C -0.20063 0.08611 -0.19646 0.09166 -0.19464 0.09583 C -0.18955 0.10763 -0.18213 0.12013 -0.17457 0.12661 C -0.17197 0.13171 -0.1678 0.13425 -0.16415 0.13611 C -0.15998 0.14305 -0.15425 0.1456 -0.1493 0.14999 C -0.1437 0.15509 -0.13888 0.16064 -0.13275 0.16388 C -0.12885 0.17083 -0.1235 0.17222 -0.11868 0.17638 C -0.11478 0.17986 -0.11074 0.1831 -0.10657 0.18564 C -0.10227 0.19282 -0.09445 0.1956 -0.08911 0.19953 C -0.08507 0.20254 -0.08195 0.20648 -0.07778 0.20879 C -0.07257 0.21481 -0.07166 0.21458 -0.06631 0.21828 C -0.06319 0.22036 -0.06084 0.22407 -0.05772 0.22592 C -0.05355 0.23333 -0.04834 0.23495 -0.04286 0.23842 C -0.04065 0.24212 -0.0387 0.24282 -0.03583 0.24444 C -0.03192 0.24907 -0.02892 0.253 -0.0245 0.25532 C -0.02358 0.25648 -0.0228 0.25763 -0.02189 0.25856 C -0.02111 0.25925 -0.02007 0.25902 -0.01928 0.25995 C -0.0185 0.26064 -0.01824 0.26249 -0.01746 0.26319 C -0.01668 0.26411 -0.01564 0.26411 -0.01485 0.26481 C -0.01368 0.26574 -0.01251 0.26666 -0.01147 0.26782 C -0.01082 0.26851 -0.01043 0.27013 -0.00964 0.27083 C -0.00626 0.27384 -0.00261 0.27569 0.00078 0.2787 C 0.00833 0.28541 -0.00378 0.27777 0.00873 0.28495 C 0.01042 0.28587 0.01394 0.28796 0.01394 0.28796 " pathEditMode="relative" ptsTypes="ffffffffffffffffffffffffA">
                                      <p:cBhvr>
                                        <p:cTn id="32" dur="2000" fill="hold"/>
                                        <p:tgtEl>
                                          <p:spTgt spid="40"/>
                                        </p:tgtEl>
                                        <p:attrNameLst>
                                          <p:attrName>ppt_x</p:attrName>
                                          <p:attrName>ppt_y</p:attrName>
                                        </p:attrNameLst>
                                      </p:cBhvr>
                                    </p:animMotion>
                                  </p:childTnLst>
                                </p:cTn>
                              </p:par>
                            </p:childTnLst>
                          </p:cTn>
                        </p:par>
                        <p:par>
                          <p:cTn id="33" fill="hold">
                            <p:stCondLst>
                              <p:cond delay="2000"/>
                            </p:stCondLst>
                            <p:childTnLst>
                              <p:par>
                                <p:cTn id="34" presetID="10" presetClass="exit" presetSubtype="0" fill="hold" nodeType="afterEffect">
                                  <p:stCondLst>
                                    <p:cond delay="0"/>
                                  </p:stCondLst>
                                  <p:childTnLst>
                                    <p:animEffect transition="out" filter="fade">
                                      <p:cBhvr>
                                        <p:cTn id="35" dur="500"/>
                                        <p:tgtEl>
                                          <p:spTgt spid="40"/>
                                        </p:tgtEl>
                                      </p:cBhvr>
                                    </p:animEffect>
                                    <p:set>
                                      <p:cBhvr>
                                        <p:cTn id="36" dur="1" fill="hold">
                                          <p:stCondLst>
                                            <p:cond delay="499"/>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Write-up and Samples</a:t>
            </a:r>
            <a:endParaRPr lang="en-US" dirty="0"/>
          </a:p>
        </p:txBody>
      </p:sp>
      <p:sp>
        <p:nvSpPr>
          <p:cNvPr id="5" name="Content Placeholder 4"/>
          <p:cNvSpPr>
            <a:spLocks noGrp="1"/>
          </p:cNvSpPr>
          <p:nvPr>
            <p:ph idx="1"/>
          </p:nvPr>
        </p:nvSpPr>
        <p:spPr/>
        <p:txBody>
          <a:bodyPr>
            <a:normAutofit fontScale="92500" lnSpcReduction="10000"/>
          </a:bodyPr>
          <a:lstStyle/>
          <a:p>
            <a:r>
              <a:rPr lang="en-US" dirty="0"/>
              <a:t>“Headed”</a:t>
            </a:r>
          </a:p>
          <a:p>
            <a:pPr lvl="1"/>
            <a:r>
              <a:rPr lang="en-US" dirty="0"/>
              <a:t>MSDN: </a:t>
            </a:r>
            <a:r>
              <a:rPr lang="en-US" dirty="0">
                <a:hlinkClick r:id="rId2"/>
              </a:rPr>
              <a:t>Remote Authentication in SharePoint Online Using Claims-Based Authentication</a:t>
            </a:r>
            <a:endParaRPr lang="en-US" dirty="0"/>
          </a:p>
          <a:p>
            <a:pPr lvl="2"/>
            <a:r>
              <a:rPr lang="en-US" dirty="0"/>
              <a:t>Code Sample included</a:t>
            </a:r>
          </a:p>
          <a:p>
            <a:pPr lvl="1"/>
            <a:r>
              <a:rPr lang="en-US" dirty="0"/>
              <a:t>Blog: </a:t>
            </a:r>
            <a:r>
              <a:rPr lang="en-US" dirty="0">
                <a:hlinkClick r:id="rId3"/>
              </a:rPr>
              <a:t>Authentication with SharePoint Online and the Client Side Object Model</a:t>
            </a:r>
            <a:r>
              <a:rPr lang="en-US" dirty="0"/>
              <a:t/>
            </a:r>
            <a:br>
              <a:rPr lang="en-US" dirty="0"/>
            </a:br>
            <a:endParaRPr lang="en-US" dirty="0"/>
          </a:p>
          <a:p>
            <a:r>
              <a:rPr lang="en-US" dirty="0"/>
              <a:t>“Headless”</a:t>
            </a:r>
          </a:p>
          <a:p>
            <a:pPr lvl="1"/>
            <a:r>
              <a:rPr lang="en-US" dirty="0"/>
              <a:t>Blog: </a:t>
            </a:r>
            <a:r>
              <a:rPr lang="en-US" dirty="0">
                <a:hlinkClick r:id="rId4"/>
              </a:rPr>
              <a:t>Part 2: “Headless” Authentication with SharePoint Online and the Client Side Object Model</a:t>
            </a:r>
            <a:endParaRPr lang="en-US" dirty="0"/>
          </a:p>
          <a:p>
            <a:pPr lvl="2"/>
            <a:r>
              <a:rPr lang="en-US" dirty="0"/>
              <a:t>Code sample included</a:t>
            </a:r>
          </a:p>
          <a:p>
            <a:endParaRPr lang="en-US" dirty="0"/>
          </a:p>
        </p:txBody>
      </p:sp>
    </p:spTree>
    <p:extLst>
      <p:ext uri="{BB962C8B-B14F-4D97-AF65-F5344CB8AC3E}">
        <p14:creationId xmlns:p14="http://schemas.microsoft.com/office/powerpoint/2010/main" val="30532078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Who is paying attention?</a:t>
            </a:r>
            <a:endParaRPr lang="en-US" dirty="0"/>
          </a:p>
        </p:txBody>
      </p:sp>
      <p:sp>
        <p:nvSpPr>
          <p:cNvPr id="3" name="Text Placeholder 2"/>
          <p:cNvSpPr>
            <a:spLocks noGrp="1"/>
          </p:cNvSpPr>
          <p:nvPr>
            <p:ph idx="1"/>
          </p:nvPr>
        </p:nvSpPr>
        <p:spPr>
          <a:xfrm>
            <a:off x="401517" y="2708920"/>
            <a:ext cx="8229600" cy="3849291"/>
          </a:xfrm>
        </p:spPr>
        <p:txBody>
          <a:bodyPr>
            <a:normAutofit/>
          </a:bodyPr>
          <a:lstStyle/>
          <a:p>
            <a:r>
              <a:rPr lang="en-US" dirty="0"/>
              <a:t>Intelligent Questions</a:t>
            </a:r>
          </a:p>
        </p:txBody>
      </p:sp>
      <p:sp>
        <p:nvSpPr>
          <p:cNvPr id="5" name="Text Placeholder 2"/>
          <p:cNvSpPr txBox="1">
            <a:spLocks/>
          </p:cNvSpPr>
          <p:nvPr/>
        </p:nvSpPr>
        <p:spPr>
          <a:xfrm>
            <a:off x="407566" y="2060848"/>
            <a:ext cx="8363938" cy="430887"/>
          </a:xfrm>
          <a:prstGeom prst="rect">
            <a:avLst/>
          </a:prstGeom>
        </p:spPr>
        <p:txBody>
          <a:bodyPr vert="horz" lIns="91440" tIns="45720" rIns="91440" bIns="45720" rtlCol="0">
            <a:noAutofit/>
          </a:bodyPr>
          <a:lstStyle>
            <a:lvl1pPr marL="342900" indent="-342900">
              <a:spcBef>
                <a:spcPct val="20000"/>
              </a:spcBef>
              <a:buClr>
                <a:srgbClr val="03C2F1"/>
              </a:buClr>
              <a:buFont typeface="Segoe UI" pitchFamily="34" charset="0"/>
              <a:buChar char="►"/>
              <a:defRPr sz="2800">
                <a:solidFill>
                  <a:schemeClr val="tx1">
                    <a:lumMod val="50000"/>
                    <a:lumOff val="50000"/>
                  </a:schemeClr>
                </a:solidFill>
                <a:latin typeface="Segoe UI" pitchFamily="34" charset="0"/>
                <a:ea typeface="Segoe UI" pitchFamily="34" charset="0"/>
                <a:cs typeface="Segoe UI" pitchFamily="34" charset="0"/>
              </a:defRPr>
            </a:lvl1pPr>
            <a:lvl2pPr marL="742950" indent="-285750">
              <a:spcBef>
                <a:spcPct val="20000"/>
              </a:spcBef>
              <a:buClr>
                <a:srgbClr val="03C2F1"/>
              </a:buClr>
              <a:buFont typeface="Arial" pitchFamily="34" charset="0"/>
              <a:buChar char="–"/>
              <a:defRPr sz="2400">
                <a:solidFill>
                  <a:schemeClr val="tx1">
                    <a:lumMod val="50000"/>
                    <a:lumOff val="50000"/>
                  </a:schemeClr>
                </a:solidFill>
                <a:latin typeface="Segoe UI" pitchFamily="34" charset="0"/>
                <a:ea typeface="Segoe UI" pitchFamily="34" charset="0"/>
                <a:cs typeface="Segoe UI" pitchFamily="34" charset="0"/>
              </a:defRPr>
            </a:lvl2pPr>
            <a:lvl3pPr marL="1143000" indent="-228600">
              <a:spcBef>
                <a:spcPct val="20000"/>
              </a:spcBef>
              <a:buClr>
                <a:srgbClr val="03C2F1"/>
              </a:buClr>
              <a:buFont typeface="Arial" pitchFamily="34" charset="0"/>
              <a:buChar char="•"/>
              <a:defRPr sz="2000">
                <a:solidFill>
                  <a:schemeClr val="tx1">
                    <a:lumMod val="50000"/>
                    <a:lumOff val="50000"/>
                  </a:schemeClr>
                </a:solidFill>
                <a:latin typeface="Segoe UI" pitchFamily="34" charset="0"/>
                <a:ea typeface="Segoe UI" pitchFamily="34" charset="0"/>
                <a:cs typeface="Segoe UI" pitchFamily="34" charset="0"/>
              </a:defRPr>
            </a:lvl3pPr>
            <a:lvl4pPr marL="1600200" indent="-228600">
              <a:spcBef>
                <a:spcPct val="20000"/>
              </a:spcBef>
              <a:buClr>
                <a:srgbClr val="03C2F1"/>
              </a:buClr>
              <a:buFont typeface="Arial" pitchFamily="34" charset="0"/>
              <a:buChar char="–"/>
              <a:defRPr>
                <a:solidFill>
                  <a:schemeClr val="tx1">
                    <a:lumMod val="50000"/>
                    <a:lumOff val="50000"/>
                  </a:schemeClr>
                </a:solidFill>
                <a:latin typeface="Segoe UI" pitchFamily="34" charset="0"/>
                <a:ea typeface="Segoe UI" pitchFamily="34" charset="0"/>
                <a:cs typeface="Segoe UI" pitchFamily="34" charset="0"/>
              </a:defRPr>
            </a:lvl4pPr>
            <a:lvl5pPr marL="2057400" indent="-228600">
              <a:spcBef>
                <a:spcPct val="20000"/>
              </a:spcBef>
              <a:buClr>
                <a:srgbClr val="03C2F1"/>
              </a:buClr>
              <a:buFont typeface="Arial" pitchFamily="34" charset="0"/>
              <a:buChar char="»"/>
              <a:defRPr>
                <a:solidFill>
                  <a:schemeClr val="tx1">
                    <a:lumMod val="50000"/>
                    <a:lumOff val="50000"/>
                  </a:schemeClr>
                </a:solidFill>
                <a:latin typeface="Segoe UI" pitchFamily="34" charset="0"/>
                <a:ea typeface="Segoe UI" pitchFamily="34" charset="0"/>
                <a:cs typeface="Segoe UI"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US" sz="3200" b="1" dirty="0"/>
              <a:t>Prizes!</a:t>
            </a:r>
          </a:p>
        </p:txBody>
      </p:sp>
      <p:sp>
        <p:nvSpPr>
          <p:cNvPr id="6" name="Text Placeholder 2"/>
          <p:cNvSpPr txBox="1">
            <a:spLocks/>
          </p:cNvSpPr>
          <p:nvPr/>
        </p:nvSpPr>
        <p:spPr>
          <a:xfrm>
            <a:off x="503765" y="3317543"/>
            <a:ext cx="8363938" cy="387798"/>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defTabSz="914400">
              <a:buClr>
                <a:srgbClr val="03C2F1"/>
              </a:buClr>
              <a:buFont typeface="Segoe UI" pitchFamily="34" charset="0"/>
              <a:buChar char="►"/>
            </a:pPr>
            <a:r>
              <a:rPr lang="en-US" sz="2800" dirty="0">
                <a:solidFill>
                  <a:schemeClr val="tx1">
                    <a:lumMod val="50000"/>
                    <a:lumOff val="50000"/>
                  </a:schemeClr>
                </a:solidFill>
                <a:latin typeface="Segoe UI" pitchFamily="34" charset="0"/>
                <a:ea typeface="Segoe UI" pitchFamily="34" charset="0"/>
                <a:cs typeface="Segoe UI" pitchFamily="34" charset="0"/>
              </a:rPr>
              <a:t>Intelligent Answers</a:t>
            </a:r>
          </a:p>
        </p:txBody>
      </p:sp>
      <p:sp>
        <p:nvSpPr>
          <p:cNvPr id="7" name="Text Placeholder 2"/>
          <p:cNvSpPr txBox="1">
            <a:spLocks/>
          </p:cNvSpPr>
          <p:nvPr/>
        </p:nvSpPr>
        <p:spPr>
          <a:xfrm>
            <a:off x="503765" y="3861048"/>
            <a:ext cx="8363938" cy="775597"/>
          </a:xfrm>
          <a:prstGeom prst="rect">
            <a:avLst/>
          </a:prstGeom>
        </p:spPr>
        <p:txBody>
          <a:bodyPr vert="horz" wrap="square" lIns="0" tIns="0" rIns="0" bIns="0" rtlCol="0">
            <a:spAutoFit/>
          </a:bodyPr>
          <a:lstStyle>
            <a:defPPr>
              <a:defRPr lang="en-US"/>
            </a:defPPr>
            <a:lvl1pPr marL="342900" indent="-342900">
              <a:lnSpc>
                <a:spcPct val="90000"/>
              </a:lnSpc>
              <a:spcBef>
                <a:spcPct val="20000"/>
              </a:spcBef>
              <a:buClr>
                <a:srgbClr val="03C2F1"/>
              </a:buClr>
              <a:buSzPct val="90000"/>
              <a:buFont typeface="Segoe UI" pitchFamily="34" charset="0"/>
              <a:buChar char="►"/>
              <a:defRPr sz="2800">
                <a:solidFill>
                  <a:schemeClr val="tx1">
                    <a:lumMod val="50000"/>
                    <a:lumOff val="50000"/>
                  </a:schemeClr>
                </a:solidFill>
                <a:latin typeface="Segoe UI" pitchFamily="34" charset="0"/>
                <a:ea typeface="Segoe UI" pitchFamily="34" charset="0"/>
                <a:cs typeface="Segoe UI" pitchFamily="34" charset="0"/>
              </a:defRPr>
            </a:lvl1pPr>
            <a:lvl2pPr marL="855663" indent="-395288" defTabSz="914363">
              <a:lnSpc>
                <a:spcPct val="90000"/>
              </a:lnSpc>
              <a:spcBef>
                <a:spcPct val="20000"/>
              </a:spcBef>
              <a:buSzPct val="90000"/>
              <a:buFontTx/>
              <a:buBlip>
                <a:blip r:embed="rId2"/>
              </a:buBlip>
              <a:defRPr sz="2800">
                <a:gradFill>
                  <a:gsLst>
                    <a:gs pos="0">
                      <a:schemeClr val="tx1"/>
                    </a:gs>
                    <a:gs pos="86000">
                      <a:schemeClr val="tx1"/>
                    </a:gs>
                  </a:gsLst>
                  <a:lin ang="5400000" scaled="0"/>
                </a:gradFill>
              </a:defRPr>
            </a:lvl2pPr>
            <a:lvl3pPr marL="1258888" indent="-403225" defTabSz="914363">
              <a:lnSpc>
                <a:spcPct val="90000"/>
              </a:lnSpc>
              <a:spcBef>
                <a:spcPct val="20000"/>
              </a:spcBef>
              <a:buSzPct val="90000"/>
              <a:buFontTx/>
              <a:buBlip>
                <a:blip r:embed="rId2"/>
              </a:buBlip>
              <a:defRPr sz="2400">
                <a:gradFill>
                  <a:gsLst>
                    <a:gs pos="0">
                      <a:schemeClr val="tx1"/>
                    </a:gs>
                    <a:gs pos="86000">
                      <a:schemeClr val="tx1"/>
                    </a:gs>
                  </a:gsLst>
                  <a:lin ang="5400000" scaled="0"/>
                </a:gradFill>
              </a:defRPr>
            </a:lvl3pPr>
            <a:lvl4pPr marL="1604963" indent="-346075" defTabSz="914363">
              <a:lnSpc>
                <a:spcPct val="90000"/>
              </a:lnSpc>
              <a:spcBef>
                <a:spcPct val="20000"/>
              </a:spcBef>
              <a:buSzPct val="90000"/>
              <a:buFontTx/>
              <a:buBlip>
                <a:blip r:embed="rId2"/>
              </a:buBlip>
              <a:defRPr sz="2000">
                <a:gradFill>
                  <a:gsLst>
                    <a:gs pos="0">
                      <a:schemeClr val="tx1"/>
                    </a:gs>
                    <a:gs pos="86000">
                      <a:schemeClr val="tx1"/>
                    </a:gs>
                  </a:gsLst>
                  <a:lin ang="5400000" scaled="0"/>
                </a:gradFill>
              </a:defRPr>
            </a:lvl4pPr>
            <a:lvl5pPr marL="1941513" indent="-336550" defTabSz="914363">
              <a:lnSpc>
                <a:spcPct val="90000"/>
              </a:lnSpc>
              <a:spcBef>
                <a:spcPct val="20000"/>
              </a:spcBef>
              <a:buSzPct val="90000"/>
              <a:buFontTx/>
              <a:buBlip>
                <a:blip r:embed="rId2"/>
              </a:buBlip>
              <a:defRPr sz="2000">
                <a:gradFill>
                  <a:gsLst>
                    <a:gs pos="0">
                      <a:schemeClr val="tx1"/>
                    </a:gs>
                    <a:gs pos="86000">
                      <a:schemeClr val="tx1"/>
                    </a:gs>
                  </a:gsLst>
                  <a:lin ang="5400000" scaled="0"/>
                </a:gradFill>
              </a:defRPr>
            </a:lvl5pPr>
            <a:lvl6pPr marL="2514499" indent="-228591" defTabSz="914363">
              <a:spcBef>
                <a:spcPct val="20000"/>
              </a:spcBef>
              <a:buFont typeface="Arial" pitchFamily="34" charset="0"/>
              <a:buChar char="•"/>
              <a:defRPr sz="2000"/>
            </a:lvl6pPr>
            <a:lvl7pPr marL="2971681" indent="-228591" defTabSz="914363">
              <a:spcBef>
                <a:spcPct val="20000"/>
              </a:spcBef>
              <a:buFont typeface="Arial" pitchFamily="34" charset="0"/>
              <a:buChar char="•"/>
              <a:defRPr sz="2000"/>
            </a:lvl7pPr>
            <a:lvl8pPr marL="3428863" indent="-228591" defTabSz="914363">
              <a:spcBef>
                <a:spcPct val="20000"/>
              </a:spcBef>
              <a:buFont typeface="Arial" pitchFamily="34" charset="0"/>
              <a:buChar char="•"/>
              <a:defRPr sz="2000"/>
            </a:lvl8pPr>
            <a:lvl9pPr marL="3886045" indent="-228591" defTabSz="914363">
              <a:spcBef>
                <a:spcPct val="20000"/>
              </a:spcBef>
              <a:buFont typeface="Arial" pitchFamily="34" charset="0"/>
              <a:buChar char="•"/>
              <a:defRPr sz="2000"/>
            </a:lvl9pPr>
          </a:lstStyle>
          <a:p>
            <a:r>
              <a:rPr lang="en-US" dirty="0"/>
              <a:t>Yelling JACKPOT! as loud as you can when you see the “Honeycomb” transition</a:t>
            </a:r>
          </a:p>
        </p:txBody>
      </p:sp>
    </p:spTree>
    <p:extLst>
      <p:ext uri="{BB962C8B-B14F-4D97-AF65-F5344CB8AC3E}">
        <p14:creationId xmlns:p14="http://schemas.microsoft.com/office/powerpoint/2010/main" val="2606517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Reaching into SharePoint Online</a:t>
            </a:r>
            <a:endParaRPr lang="en-US" dirty="0"/>
          </a:p>
        </p:txBody>
      </p:sp>
      <p:sp>
        <p:nvSpPr>
          <p:cNvPr id="7" name="Subtitle 6"/>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134354587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What we saw</a:t>
            </a:r>
            <a:endParaRPr lang="en-US" dirty="0"/>
          </a:p>
        </p:txBody>
      </p:sp>
      <p:sp>
        <p:nvSpPr>
          <p:cNvPr id="4" name="Content Placeholder 3"/>
          <p:cNvSpPr>
            <a:spLocks noGrp="1"/>
          </p:cNvSpPr>
          <p:nvPr>
            <p:ph idx="1"/>
          </p:nvPr>
        </p:nvSpPr>
        <p:spPr/>
        <p:txBody>
          <a:bodyPr/>
          <a:lstStyle/>
          <a:p>
            <a:r>
              <a:rPr lang="en-US" dirty="0"/>
              <a:t>Azure Web Role Application</a:t>
            </a:r>
          </a:p>
          <a:p>
            <a:r>
              <a:rPr lang="en-US" dirty="0"/>
              <a:t>Windows Identity Framework (WIF)</a:t>
            </a:r>
          </a:p>
          <a:p>
            <a:r>
              <a:rPr lang="en-US" dirty="0"/>
              <a:t>Web Service Calls to O365 Secure Token Service (STS)</a:t>
            </a:r>
          </a:p>
          <a:p>
            <a:r>
              <a:rPr lang="en-US" dirty="0"/>
              <a:t>Extracting the cookies</a:t>
            </a:r>
          </a:p>
          <a:p>
            <a:r>
              <a:rPr lang="en-US" dirty="0"/>
              <a:t>Attaching the cookies to the CSOM call</a:t>
            </a:r>
          </a:p>
          <a:p>
            <a:r>
              <a:rPr lang="en-US" dirty="0"/>
              <a:t>Making a call to SharePoint Online</a:t>
            </a:r>
          </a:p>
          <a:p>
            <a:endParaRPr lang="en-US" dirty="0"/>
          </a:p>
        </p:txBody>
      </p:sp>
      <p:sp>
        <p:nvSpPr>
          <p:cNvPr id="7" name="Date Placeholder 6"/>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104249164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Identity &amp; Security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008425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Security</a:t>
            </a:r>
            <a:endParaRPr lang="en-US" dirty="0"/>
          </a:p>
        </p:txBody>
      </p:sp>
      <p:sp>
        <p:nvSpPr>
          <p:cNvPr id="7" name="Content Placeholder 6"/>
          <p:cNvSpPr>
            <a:spLocks noGrp="1"/>
          </p:cNvSpPr>
          <p:nvPr>
            <p:ph idx="1"/>
          </p:nvPr>
        </p:nvSpPr>
        <p:spPr>
          <a:xfrm>
            <a:off x="179512" y="2321185"/>
            <a:ext cx="2674640" cy="3849291"/>
          </a:xfrm>
        </p:spPr>
        <p:txBody>
          <a:bodyPr/>
          <a:lstStyle/>
          <a:p>
            <a:r>
              <a:rPr lang="en-US" sz="2800" dirty="0" smtClean="0"/>
              <a:t>Azure ACS</a:t>
            </a:r>
            <a:endParaRPr lang="en-US" dirty="0"/>
          </a:p>
          <a:p>
            <a:r>
              <a:rPr lang="en-US" dirty="0"/>
              <a:t>ADFS</a:t>
            </a:r>
          </a:p>
          <a:p>
            <a:r>
              <a:rPr lang="en-US" dirty="0"/>
              <a:t>SQL Azure</a:t>
            </a:r>
          </a:p>
          <a:p>
            <a:r>
              <a:rPr lang="en-US" sz="2800" dirty="0" smtClean="0"/>
              <a:t>Certificates</a:t>
            </a:r>
          </a:p>
          <a:p>
            <a:endParaRPr lang="en-US" sz="2800" dirty="0" smtClean="0"/>
          </a:p>
          <a:p>
            <a:endParaRPr lang="en-US" sz="2800" dirty="0" smtClean="0"/>
          </a:p>
          <a:p>
            <a:endParaRPr lang="en-US" sz="2800" dirty="0"/>
          </a:p>
        </p:txBody>
      </p:sp>
      <p:sp>
        <p:nvSpPr>
          <p:cNvPr id="6" name="Text Placeholder 5"/>
          <p:cNvSpPr>
            <a:spLocks noGrp="1"/>
          </p:cNvSpPr>
          <p:nvPr>
            <p:ph type="body" idx="4294967295"/>
          </p:nvPr>
        </p:nvSpPr>
        <p:spPr>
          <a:xfrm>
            <a:off x="179512" y="1728221"/>
            <a:ext cx="3024336" cy="346075"/>
          </a:xfrm>
        </p:spPr>
        <p:txBody>
          <a:bodyPr>
            <a:noAutofit/>
          </a:bodyPr>
          <a:lstStyle/>
          <a:p>
            <a:pPr marL="0" indent="0">
              <a:buNone/>
            </a:pPr>
            <a:r>
              <a:rPr lang="en-US" b="1" dirty="0" smtClean="0">
                <a:solidFill>
                  <a:schemeClr val="tx1">
                    <a:lumMod val="50000"/>
                    <a:lumOff val="50000"/>
                  </a:schemeClr>
                </a:solidFill>
              </a:rPr>
              <a:t>Simple</a:t>
            </a:r>
            <a:r>
              <a:rPr lang="en-US" dirty="0" smtClean="0">
                <a:solidFill>
                  <a:schemeClr val="tx1">
                    <a:lumMod val="50000"/>
                    <a:lumOff val="50000"/>
                  </a:schemeClr>
                </a:solidFill>
              </a:rPr>
              <a:t> </a:t>
            </a:r>
            <a:r>
              <a:rPr lang="en-US" b="1" dirty="0" smtClean="0">
                <a:solidFill>
                  <a:schemeClr val="tx1">
                    <a:lumMod val="50000"/>
                    <a:lumOff val="50000"/>
                  </a:schemeClr>
                </a:solidFill>
              </a:rPr>
              <a:t>scenario</a:t>
            </a:r>
            <a:endParaRPr lang="en-US" b="1" dirty="0">
              <a:solidFill>
                <a:schemeClr val="tx1">
                  <a:lumMod val="50000"/>
                  <a:lumOff val="50000"/>
                </a:schemeClr>
              </a:solidFill>
            </a:endParaRPr>
          </a:p>
        </p:txBody>
      </p:sp>
      <p:sp>
        <p:nvSpPr>
          <p:cNvPr id="8" name="Text Placeholder 7"/>
          <p:cNvSpPr>
            <a:spLocks noGrp="1"/>
          </p:cNvSpPr>
          <p:nvPr>
            <p:ph type="body" sz="quarter" idx="4294967295"/>
          </p:nvPr>
        </p:nvSpPr>
        <p:spPr>
          <a:xfrm>
            <a:off x="3203848" y="1722444"/>
            <a:ext cx="2211388" cy="346075"/>
          </a:xfrm>
        </p:spPr>
        <p:txBody>
          <a:bodyPr>
            <a:noAutofit/>
          </a:bodyPr>
          <a:lstStyle/>
          <a:p>
            <a:pPr marL="0" indent="0">
              <a:buNone/>
            </a:pPr>
            <a:r>
              <a:rPr lang="en-US" b="1" dirty="0" smtClean="0">
                <a:solidFill>
                  <a:schemeClr val="tx1">
                    <a:lumMod val="50000"/>
                    <a:lumOff val="50000"/>
                  </a:schemeClr>
                </a:solidFill>
              </a:rPr>
              <a:t>Hybrid</a:t>
            </a:r>
            <a:endParaRPr lang="en-US" b="1" dirty="0">
              <a:solidFill>
                <a:schemeClr val="tx1">
                  <a:lumMod val="50000"/>
                  <a:lumOff val="50000"/>
                </a:schemeClr>
              </a:solidFill>
            </a:endParaRPr>
          </a:p>
        </p:txBody>
      </p:sp>
      <p:sp>
        <p:nvSpPr>
          <p:cNvPr id="9" name="Content Placeholder 8"/>
          <p:cNvSpPr>
            <a:spLocks noGrp="1"/>
          </p:cNvSpPr>
          <p:nvPr>
            <p:ph sz="quarter" idx="4294967295"/>
          </p:nvPr>
        </p:nvSpPr>
        <p:spPr>
          <a:xfrm>
            <a:off x="3197545" y="2348880"/>
            <a:ext cx="2918912" cy="3232150"/>
          </a:xfrm>
        </p:spPr>
        <p:txBody>
          <a:bodyPr>
            <a:normAutofit fontScale="55000" lnSpcReduction="20000"/>
          </a:bodyPr>
          <a:lstStyle/>
          <a:p>
            <a:r>
              <a:rPr lang="en-US" sz="4500" dirty="0">
                <a:solidFill>
                  <a:schemeClr val="tx1">
                    <a:lumMod val="50000"/>
                    <a:lumOff val="50000"/>
                  </a:schemeClr>
                </a:solidFill>
              </a:rPr>
              <a:t>Azure ACS</a:t>
            </a:r>
          </a:p>
          <a:p>
            <a:r>
              <a:rPr lang="en-US" sz="4500" dirty="0">
                <a:solidFill>
                  <a:schemeClr val="tx1">
                    <a:lumMod val="50000"/>
                    <a:lumOff val="50000"/>
                  </a:schemeClr>
                </a:solidFill>
              </a:rPr>
              <a:t>ADFS</a:t>
            </a:r>
          </a:p>
          <a:p>
            <a:r>
              <a:rPr lang="en-US" sz="4500" dirty="0">
                <a:solidFill>
                  <a:schemeClr val="tx1">
                    <a:lumMod val="50000"/>
                    <a:lumOff val="50000"/>
                  </a:schemeClr>
                </a:solidFill>
              </a:rPr>
              <a:t>Shared tokens</a:t>
            </a:r>
          </a:p>
          <a:p>
            <a:r>
              <a:rPr lang="en-US" sz="4500" dirty="0">
                <a:solidFill>
                  <a:schemeClr val="tx1">
                    <a:lumMod val="50000"/>
                    <a:lumOff val="50000"/>
                  </a:schemeClr>
                </a:solidFill>
              </a:rPr>
              <a:t>Azure Connect</a:t>
            </a:r>
          </a:p>
          <a:p>
            <a:pPr lvl="1"/>
            <a:r>
              <a:rPr lang="en-US" sz="4500" dirty="0">
                <a:solidFill>
                  <a:schemeClr val="tx1">
                    <a:lumMod val="50000"/>
                    <a:lumOff val="50000"/>
                  </a:schemeClr>
                </a:solidFill>
              </a:rPr>
              <a:t>Windows </a:t>
            </a:r>
            <a:r>
              <a:rPr lang="en-US" sz="4500" dirty="0" err="1">
                <a:solidFill>
                  <a:schemeClr val="tx1">
                    <a:lumMod val="50000"/>
                    <a:lumOff val="50000"/>
                  </a:schemeClr>
                </a:solidFill>
              </a:rPr>
              <a:t>Auth</a:t>
            </a:r>
            <a:endParaRPr lang="en-US" sz="4500" dirty="0">
              <a:solidFill>
                <a:schemeClr val="tx1">
                  <a:lumMod val="50000"/>
                  <a:lumOff val="50000"/>
                </a:schemeClr>
              </a:solidFill>
            </a:endParaRPr>
          </a:p>
          <a:p>
            <a:pPr lvl="1"/>
            <a:r>
              <a:rPr lang="en-US" sz="4500" dirty="0">
                <a:solidFill>
                  <a:schemeClr val="tx1">
                    <a:lumMod val="50000"/>
                    <a:lumOff val="50000"/>
                  </a:schemeClr>
                </a:solidFill>
              </a:rPr>
              <a:t>Domain </a:t>
            </a:r>
            <a:r>
              <a:rPr lang="en-US" sz="4500" dirty="0" err="1">
                <a:solidFill>
                  <a:schemeClr val="tx1">
                    <a:lumMod val="50000"/>
                    <a:lumOff val="50000"/>
                  </a:schemeClr>
                </a:solidFill>
              </a:rPr>
              <a:t>Auth</a:t>
            </a:r>
            <a:endParaRPr lang="en-US" sz="4500" dirty="0">
              <a:solidFill>
                <a:schemeClr val="tx1">
                  <a:lumMod val="50000"/>
                  <a:lumOff val="50000"/>
                </a:schemeClr>
              </a:solidFill>
            </a:endParaRPr>
          </a:p>
          <a:p>
            <a:endParaRPr lang="en-US" sz="2800" dirty="0">
              <a:solidFill>
                <a:schemeClr val="tx1"/>
              </a:solidFill>
            </a:endParaRPr>
          </a:p>
        </p:txBody>
      </p:sp>
      <p:sp>
        <p:nvSpPr>
          <p:cNvPr id="10" name="Text Placeholder 7"/>
          <p:cNvSpPr txBox="1">
            <a:spLocks/>
          </p:cNvSpPr>
          <p:nvPr/>
        </p:nvSpPr>
        <p:spPr>
          <a:xfrm>
            <a:off x="6116457" y="1748822"/>
            <a:ext cx="4115872" cy="387798"/>
          </a:xfrm>
          <a:prstGeom prst="rect">
            <a:avLst/>
          </a:prstGeom>
        </p:spPr>
        <p:txBody>
          <a:bodyPr vert="horz" wrap="square" lIns="0" tIns="0" rIns="0" bIns="0" rtlCol="0" anchor="b">
            <a:spAutoFit/>
          </a:bodyPr>
          <a:lstStyle>
            <a:lvl1pPr marL="0" indent="0" algn="l" defTabSz="914363" rtl="0" eaLnBrk="1" latinLnBrk="0" hangingPunct="1">
              <a:lnSpc>
                <a:spcPct val="90000"/>
              </a:lnSpc>
              <a:spcBef>
                <a:spcPts val="0"/>
              </a:spcBef>
              <a:buSzPct val="90000"/>
              <a:buFontTx/>
              <a:buNone/>
              <a:defRPr sz="2500" b="1" kern="1200">
                <a:gradFill>
                  <a:gsLst>
                    <a:gs pos="0">
                      <a:schemeClr val="tx1"/>
                    </a:gs>
                    <a:gs pos="86000">
                      <a:schemeClr val="tx1"/>
                    </a:gs>
                  </a:gsLst>
                  <a:lin ang="5400000" scaled="0"/>
                </a:gradFill>
                <a:latin typeface="+mn-lt"/>
                <a:ea typeface="+mn-ea"/>
                <a:cs typeface="+mn-cs"/>
              </a:defRPr>
            </a:lvl1pPr>
            <a:lvl2pPr marL="457182" indent="0" algn="l" defTabSz="914363" rtl="0" eaLnBrk="1" latinLnBrk="0" hangingPunct="1">
              <a:lnSpc>
                <a:spcPct val="90000"/>
              </a:lnSpc>
              <a:spcBef>
                <a:spcPct val="20000"/>
              </a:spcBef>
              <a:buSzPct val="90000"/>
              <a:buFontTx/>
              <a:buNone/>
              <a:defRPr sz="2000" b="1" kern="1200">
                <a:gradFill>
                  <a:gsLst>
                    <a:gs pos="0">
                      <a:schemeClr val="tx1"/>
                    </a:gs>
                    <a:gs pos="86000">
                      <a:schemeClr val="tx1"/>
                    </a:gs>
                  </a:gsLst>
                  <a:lin ang="5400000" scaled="0"/>
                </a:gradFill>
                <a:latin typeface="+mn-lt"/>
                <a:ea typeface="+mn-ea"/>
                <a:cs typeface="+mn-cs"/>
              </a:defRPr>
            </a:lvl2pPr>
            <a:lvl3pPr marL="914363" indent="0" algn="l" defTabSz="914363" rtl="0" eaLnBrk="1" latinLnBrk="0" hangingPunct="1">
              <a:lnSpc>
                <a:spcPct val="90000"/>
              </a:lnSpc>
              <a:spcBef>
                <a:spcPct val="20000"/>
              </a:spcBef>
              <a:buSzPct val="90000"/>
              <a:buFontTx/>
              <a:buNone/>
              <a:defRPr sz="1800" b="1" kern="1200">
                <a:gradFill>
                  <a:gsLst>
                    <a:gs pos="0">
                      <a:schemeClr val="tx1"/>
                    </a:gs>
                    <a:gs pos="86000">
                      <a:schemeClr val="tx1"/>
                    </a:gs>
                  </a:gsLst>
                  <a:lin ang="5400000" scaled="0"/>
                </a:gradFill>
                <a:latin typeface="+mn-lt"/>
                <a:ea typeface="+mn-ea"/>
                <a:cs typeface="+mn-cs"/>
              </a:defRPr>
            </a:lvl3pPr>
            <a:lvl4pPr marL="1371545" indent="0" algn="l" defTabSz="914363" rtl="0" eaLnBrk="1" latinLnBrk="0" hangingPunct="1">
              <a:lnSpc>
                <a:spcPct val="90000"/>
              </a:lnSpc>
              <a:spcBef>
                <a:spcPct val="20000"/>
              </a:spcBef>
              <a:buSzPct val="90000"/>
              <a:buFontTx/>
              <a:buNone/>
              <a:defRPr sz="1600" b="1" kern="1200">
                <a:gradFill>
                  <a:gsLst>
                    <a:gs pos="0">
                      <a:schemeClr val="tx1"/>
                    </a:gs>
                    <a:gs pos="86000">
                      <a:schemeClr val="tx1"/>
                    </a:gs>
                  </a:gsLst>
                  <a:lin ang="5400000" scaled="0"/>
                </a:gradFill>
                <a:latin typeface="+mn-lt"/>
                <a:ea typeface="+mn-ea"/>
                <a:cs typeface="+mn-cs"/>
              </a:defRPr>
            </a:lvl4pPr>
            <a:lvl5pPr marL="1828727" indent="0" algn="l" defTabSz="914363" rtl="0" eaLnBrk="1" latinLnBrk="0" hangingPunct="1">
              <a:lnSpc>
                <a:spcPct val="90000"/>
              </a:lnSpc>
              <a:spcBef>
                <a:spcPct val="20000"/>
              </a:spcBef>
              <a:buSzPct val="90000"/>
              <a:buFontTx/>
              <a:buNone/>
              <a:defRPr sz="1600" b="1" kern="1200">
                <a:gradFill>
                  <a:gsLst>
                    <a:gs pos="0">
                      <a:schemeClr val="tx1"/>
                    </a:gs>
                    <a:gs pos="86000">
                      <a:schemeClr val="tx1"/>
                    </a:gs>
                  </a:gsLst>
                  <a:lin ang="5400000" scaled="0"/>
                </a:gradFill>
                <a:latin typeface="+mn-lt"/>
                <a:ea typeface="+mn-ea"/>
                <a:cs typeface="+mn-cs"/>
              </a:defRPr>
            </a:lvl5pPr>
            <a:lvl6pPr marL="2285909"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090"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272"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454" indent="0" algn="l" defTabSz="914363" rtl="0" eaLnBrk="1" latinLnBrk="0" hangingPunct="1">
              <a:spcBef>
                <a:spcPct val="20000"/>
              </a:spcBef>
              <a:buFont typeface="Arial" pitchFamily="34" charset="0"/>
              <a:buNone/>
              <a:defRPr sz="1600" b="1" kern="1200">
                <a:solidFill>
                  <a:schemeClr val="tx1"/>
                </a:solidFill>
                <a:latin typeface="+mn-lt"/>
                <a:ea typeface="+mn-ea"/>
                <a:cs typeface="+mn-cs"/>
              </a:defRPr>
            </a:lvl9pPr>
          </a:lstStyle>
          <a:p>
            <a:r>
              <a:rPr lang="en-US" sz="2800" dirty="0">
                <a:solidFill>
                  <a:schemeClr val="tx1">
                    <a:lumMod val="50000"/>
                    <a:lumOff val="50000"/>
                  </a:schemeClr>
                </a:solidFill>
                <a:latin typeface="Segoe UI" pitchFamily="34" charset="0"/>
                <a:ea typeface="Segoe UI" pitchFamily="34" charset="0"/>
                <a:cs typeface="Segoe UI" pitchFamily="34" charset="0"/>
              </a:rPr>
              <a:t>Into SPO</a:t>
            </a:r>
          </a:p>
        </p:txBody>
      </p:sp>
      <p:sp>
        <p:nvSpPr>
          <p:cNvPr id="12" name="Content Placeholder 8"/>
          <p:cNvSpPr txBox="1">
            <a:spLocks/>
          </p:cNvSpPr>
          <p:nvPr/>
        </p:nvSpPr>
        <p:spPr>
          <a:xfrm>
            <a:off x="6116457" y="2350428"/>
            <a:ext cx="2920039" cy="32321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solidFill>
                  <a:schemeClr val="tx1">
                    <a:lumMod val="50000"/>
                    <a:lumOff val="50000"/>
                  </a:schemeClr>
                </a:solidFill>
              </a:rPr>
              <a:t>Online ID</a:t>
            </a:r>
          </a:p>
          <a:p>
            <a:r>
              <a:rPr lang="en-US" sz="2400" dirty="0">
                <a:solidFill>
                  <a:schemeClr val="tx1">
                    <a:lumMod val="50000"/>
                    <a:lumOff val="50000"/>
                  </a:schemeClr>
                </a:solidFill>
              </a:rPr>
              <a:t>Impersonation</a:t>
            </a:r>
          </a:p>
          <a:p>
            <a:r>
              <a:rPr lang="en-US" sz="2400" dirty="0">
                <a:solidFill>
                  <a:schemeClr val="tx1">
                    <a:lumMod val="50000"/>
                    <a:lumOff val="50000"/>
                  </a:schemeClr>
                </a:solidFill>
              </a:rPr>
              <a:t>Service Account</a:t>
            </a:r>
          </a:p>
          <a:p>
            <a:endParaRPr lang="en-US" dirty="0">
              <a:solidFill>
                <a:schemeClr val="tx1"/>
              </a:solidFill>
            </a:endParaRPr>
          </a:p>
        </p:txBody>
      </p:sp>
    </p:spTree>
    <p:extLst>
      <p:ext uri="{BB962C8B-B14F-4D97-AF65-F5344CB8AC3E}">
        <p14:creationId xmlns:p14="http://schemas.microsoft.com/office/powerpoint/2010/main" val="519561188"/>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Summary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891105745"/>
      </p:ext>
    </p:extLst>
  </p:cSld>
  <p:clrMapOvr>
    <a:masterClrMapping/>
  </p:clrMapOvr>
  <p:transition spd="slow">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Client side code for external calls</a:t>
            </a:r>
          </a:p>
          <a:p>
            <a:r>
              <a:rPr lang="en-US" dirty="0" smtClean="0"/>
              <a:t>Azure services for connectivity fabric</a:t>
            </a:r>
          </a:p>
          <a:p>
            <a:r>
              <a:rPr lang="en-US" dirty="0" smtClean="0"/>
              <a:t>Get LOB data via</a:t>
            </a:r>
          </a:p>
          <a:p>
            <a:pPr lvl="1"/>
            <a:r>
              <a:rPr lang="en-US" dirty="0" err="1" smtClean="0"/>
              <a:t>AppFabric</a:t>
            </a:r>
            <a:r>
              <a:rPr lang="en-US" dirty="0" smtClean="0"/>
              <a:t> Service Bus or Azure Connect</a:t>
            </a:r>
          </a:p>
          <a:p>
            <a:r>
              <a:rPr lang="en-US" dirty="0" smtClean="0"/>
              <a:t>Leverage SPO from Azure for what its good at</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512099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Developer Training </a:t>
            </a:r>
            <a:r>
              <a:rPr lang="en-US" dirty="0" smtClean="0"/>
              <a:t>Kit</a:t>
            </a:r>
            <a:br>
              <a:rPr lang="en-US" dirty="0" smtClean="0"/>
            </a:br>
            <a:r>
              <a:rPr lang="en-US" dirty="0">
                <a:solidFill>
                  <a:schemeClr val="accent2"/>
                </a:solidFill>
              </a:rPr>
              <a:t>SharePoint &amp; Windows Azure Developer Kit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2080" y="2348882"/>
            <a:ext cx="3563888" cy="3138683"/>
          </a:xfrm>
          <a:prstGeom prst="rect">
            <a:avLst/>
          </a:prstGeom>
          <a:noFill/>
          <a:ln>
            <a:noFill/>
          </a:ln>
          <a:effectLst>
            <a:outerShdw dist="35921" dir="2700000" algn="ctr" rotWithShape="0">
              <a:schemeClr val="bg2"/>
            </a:outerShdw>
            <a:reflection blurRad="6350" stA="52000" endA="300" endPos="35000" dir="5400000" sy="-100000" algn="bl" rotWithShape="0"/>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3"/>
          <p:cNvSpPr>
            <a:spLocks noGrp="1"/>
          </p:cNvSpPr>
          <p:nvPr>
            <p:ph idx="1"/>
          </p:nvPr>
        </p:nvSpPr>
        <p:spPr>
          <a:xfrm>
            <a:off x="179512" y="1916832"/>
            <a:ext cx="5832648" cy="4680520"/>
          </a:xfrm>
        </p:spPr>
        <p:txBody>
          <a:bodyPr>
            <a:normAutofit fontScale="92500" lnSpcReduction="10000"/>
          </a:bodyPr>
          <a:lstStyle/>
          <a:p>
            <a:r>
              <a:rPr lang="en-US" dirty="0" smtClean="0"/>
              <a:t>Getting </a:t>
            </a:r>
            <a:r>
              <a:rPr lang="en-US" dirty="0"/>
              <a:t>Started</a:t>
            </a:r>
          </a:p>
          <a:p>
            <a:r>
              <a:rPr lang="en-US" dirty="0"/>
              <a:t>WCF, Windows Azure &amp; SharePoint</a:t>
            </a:r>
          </a:p>
          <a:p>
            <a:r>
              <a:rPr lang="en-US" dirty="0"/>
              <a:t>Windows Azure &amp; Office</a:t>
            </a:r>
          </a:p>
          <a:p>
            <a:r>
              <a:rPr lang="en-US" dirty="0"/>
              <a:t>Business Connectivity Services &amp; Windows Azure</a:t>
            </a:r>
          </a:p>
          <a:p>
            <a:r>
              <a:rPr lang="en-US" dirty="0"/>
              <a:t>BI Solutions using SQL Azure</a:t>
            </a:r>
          </a:p>
          <a:p>
            <a:r>
              <a:rPr lang="en-US" dirty="0"/>
              <a:t>Bing Maps, Windows Azure &amp; SharePoint</a:t>
            </a:r>
          </a:p>
          <a:p>
            <a:r>
              <a:rPr lang="en-US" dirty="0" smtClean="0"/>
              <a:t>…</a:t>
            </a:r>
          </a:p>
          <a:p>
            <a:endParaRPr lang="en-US" dirty="0"/>
          </a:p>
          <a:p>
            <a:pPr marL="0" indent="0">
              <a:buNone/>
            </a:pPr>
            <a:r>
              <a:rPr lang="en-US" dirty="0">
                <a:hlinkClick r:id="rId3"/>
              </a:rPr>
              <a:t>http://www.msdn.com/training</a:t>
            </a:r>
            <a:r>
              <a:rPr lang="en-US" dirty="0"/>
              <a:t> </a:t>
            </a:r>
          </a:p>
          <a:p>
            <a:pPr marL="0" indent="0">
              <a:buNone/>
            </a:pPr>
            <a:endParaRPr lang="en-US" dirty="0"/>
          </a:p>
          <a:p>
            <a:endParaRPr lang="en-US" dirty="0"/>
          </a:p>
        </p:txBody>
      </p:sp>
      <p:sp>
        <p:nvSpPr>
          <p:cNvPr id="6" name="Date Placeholder 5"/>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21077476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0" y="6248400"/>
            <a:ext cx="91440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6"/>
          <p:cNvGrpSpPr>
            <a:grpSpLocks noChangeAspect="1"/>
          </p:cNvGrpSpPr>
          <p:nvPr/>
        </p:nvGrpSpPr>
        <p:grpSpPr bwMode="auto">
          <a:xfrm>
            <a:off x="1142108" y="2928261"/>
            <a:ext cx="6382220" cy="1634229"/>
            <a:chOff x="1283" y="1651"/>
            <a:chExt cx="4091" cy="1020"/>
          </a:xfrm>
          <a:solidFill>
            <a:schemeClr val="tx1">
              <a:lumMod val="50000"/>
              <a:lumOff val="50000"/>
            </a:schemeClr>
          </a:solidFill>
        </p:grpSpPr>
        <p:sp>
          <p:nvSpPr>
            <p:cNvPr id="8" name="Freeform 7"/>
            <p:cNvSpPr>
              <a:spLocks noEditPoints="1"/>
            </p:cNvSpPr>
            <p:nvPr/>
          </p:nvSpPr>
          <p:spPr bwMode="auto">
            <a:xfrm>
              <a:off x="1283" y="2138"/>
              <a:ext cx="588" cy="533"/>
            </a:xfrm>
            <a:custGeom>
              <a:avLst/>
              <a:gdLst>
                <a:gd name="T0" fmla="*/ 231 w 249"/>
                <a:gd name="T1" fmla="*/ 4 h 226"/>
                <a:gd name="T2" fmla="*/ 191 w 249"/>
                <a:gd name="T3" fmla="*/ 17 h 226"/>
                <a:gd name="T4" fmla="*/ 186 w 249"/>
                <a:gd name="T5" fmla="*/ 17 h 226"/>
                <a:gd name="T6" fmla="*/ 179 w 249"/>
                <a:gd name="T7" fmla="*/ 22 h 226"/>
                <a:gd name="T8" fmla="*/ 142 w 249"/>
                <a:gd name="T9" fmla="*/ 36 h 226"/>
                <a:gd name="T10" fmla="*/ 136 w 249"/>
                <a:gd name="T11" fmla="*/ 40 h 226"/>
                <a:gd name="T12" fmla="*/ 125 w 249"/>
                <a:gd name="T13" fmla="*/ 99 h 226"/>
                <a:gd name="T14" fmla="*/ 136 w 249"/>
                <a:gd name="T15" fmla="*/ 39 h 226"/>
                <a:gd name="T16" fmla="*/ 92 w 249"/>
                <a:gd name="T17" fmla="*/ 105 h 226"/>
                <a:gd name="T18" fmla="*/ 87 w 249"/>
                <a:gd name="T19" fmla="*/ 63 h 226"/>
                <a:gd name="T20" fmla="*/ 78 w 249"/>
                <a:gd name="T21" fmla="*/ 68 h 226"/>
                <a:gd name="T22" fmla="*/ 73 w 249"/>
                <a:gd name="T23" fmla="*/ 86 h 226"/>
                <a:gd name="T24" fmla="*/ 16 w 249"/>
                <a:gd name="T25" fmla="*/ 132 h 226"/>
                <a:gd name="T26" fmla="*/ 54 w 249"/>
                <a:gd name="T27" fmla="*/ 83 h 226"/>
                <a:gd name="T28" fmla="*/ 33 w 249"/>
                <a:gd name="T29" fmla="*/ 95 h 226"/>
                <a:gd name="T30" fmla="*/ 33 w 249"/>
                <a:gd name="T31" fmla="*/ 185 h 226"/>
                <a:gd name="T32" fmla="*/ 194 w 249"/>
                <a:gd name="T33" fmla="*/ 226 h 226"/>
                <a:gd name="T34" fmla="*/ 200 w 249"/>
                <a:gd name="T35" fmla="*/ 223 h 226"/>
                <a:gd name="T36" fmla="*/ 241 w 249"/>
                <a:gd name="T37" fmla="*/ 1 h 226"/>
                <a:gd name="T38" fmla="*/ 235 w 249"/>
                <a:gd name="T39" fmla="*/ 49 h 226"/>
                <a:gd name="T40" fmla="*/ 187 w 249"/>
                <a:gd name="T41" fmla="*/ 22 h 226"/>
                <a:gd name="T42" fmla="*/ 166 w 249"/>
                <a:gd name="T43" fmla="*/ 93 h 226"/>
                <a:gd name="T44" fmla="*/ 137 w 249"/>
                <a:gd name="T45" fmla="*/ 150 h 226"/>
                <a:gd name="T46" fmla="*/ 98 w 249"/>
                <a:gd name="T47" fmla="*/ 117 h 226"/>
                <a:gd name="T48" fmla="*/ 16 w 249"/>
                <a:gd name="T49" fmla="*/ 136 h 226"/>
                <a:gd name="T50" fmla="*/ 43 w 249"/>
                <a:gd name="T51" fmla="*/ 177 h 226"/>
                <a:gd name="T52" fmla="*/ 46 w 249"/>
                <a:gd name="T53" fmla="*/ 180 h 226"/>
                <a:gd name="T54" fmla="*/ 102 w 249"/>
                <a:gd name="T55" fmla="*/ 136 h 226"/>
                <a:gd name="T56" fmla="*/ 48 w 249"/>
                <a:gd name="T57" fmla="*/ 181 h 226"/>
                <a:gd name="T58" fmla="*/ 103 w 249"/>
                <a:gd name="T59" fmla="*/ 206 h 226"/>
                <a:gd name="T60" fmla="*/ 52 w 249"/>
                <a:gd name="T61" fmla="*/ 184 h 226"/>
                <a:gd name="T62" fmla="*/ 103 w 249"/>
                <a:gd name="T63" fmla="*/ 206 h 226"/>
                <a:gd name="T64" fmla="*/ 196 w 249"/>
                <a:gd name="T65" fmla="*/ 223 h 226"/>
                <a:gd name="T66" fmla="*/ 211 w 249"/>
                <a:gd name="T67" fmla="*/ 180 h 226"/>
                <a:gd name="T68" fmla="*/ 111 w 249"/>
                <a:gd name="T69" fmla="*/ 208 h 226"/>
                <a:gd name="T70" fmla="*/ 107 w 249"/>
                <a:gd name="T71" fmla="*/ 207 h 226"/>
                <a:gd name="T72" fmla="*/ 212 w 249"/>
                <a:gd name="T73" fmla="*/ 178 h 226"/>
                <a:gd name="T74" fmla="*/ 229 w 249"/>
                <a:gd name="T75" fmla="*/ 122 h 226"/>
                <a:gd name="T76" fmla="*/ 147 w 249"/>
                <a:gd name="T77" fmla="*/ 155 h 226"/>
                <a:gd name="T78" fmla="*/ 229 w 249"/>
                <a:gd name="T79" fmla="*/ 122 h 226"/>
                <a:gd name="T80" fmla="*/ 151 w 249"/>
                <a:gd name="T81" fmla="*/ 145 h 226"/>
                <a:gd name="T82" fmla="*/ 231 w 249"/>
                <a:gd name="T83" fmla="*/ 112 h 226"/>
                <a:gd name="T84" fmla="*/ 231 w 249"/>
                <a:gd name="T85" fmla="*/ 109 h 226"/>
                <a:gd name="T86" fmla="*/ 236 w 249"/>
                <a:gd name="T87" fmla="*/ 53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9" h="226">
                  <a:moveTo>
                    <a:pt x="241" y="1"/>
                  </a:moveTo>
                  <a:cubicBezTo>
                    <a:pt x="240" y="0"/>
                    <a:pt x="233" y="4"/>
                    <a:pt x="231" y="4"/>
                  </a:cubicBezTo>
                  <a:cubicBezTo>
                    <a:pt x="234" y="18"/>
                    <a:pt x="235" y="32"/>
                    <a:pt x="235" y="46"/>
                  </a:cubicBezTo>
                  <a:cubicBezTo>
                    <a:pt x="222" y="39"/>
                    <a:pt x="198" y="23"/>
                    <a:pt x="191" y="17"/>
                  </a:cubicBezTo>
                  <a:cubicBezTo>
                    <a:pt x="187" y="19"/>
                    <a:pt x="187" y="19"/>
                    <a:pt x="187" y="19"/>
                  </a:cubicBezTo>
                  <a:cubicBezTo>
                    <a:pt x="187" y="19"/>
                    <a:pt x="187" y="18"/>
                    <a:pt x="186" y="17"/>
                  </a:cubicBezTo>
                  <a:cubicBezTo>
                    <a:pt x="180" y="20"/>
                    <a:pt x="180" y="20"/>
                    <a:pt x="180" y="20"/>
                  </a:cubicBezTo>
                  <a:cubicBezTo>
                    <a:pt x="178" y="21"/>
                    <a:pt x="178" y="19"/>
                    <a:pt x="179" y="22"/>
                  </a:cubicBezTo>
                  <a:cubicBezTo>
                    <a:pt x="181" y="40"/>
                    <a:pt x="177" y="59"/>
                    <a:pt x="171" y="78"/>
                  </a:cubicBezTo>
                  <a:cubicBezTo>
                    <a:pt x="158" y="67"/>
                    <a:pt x="146" y="51"/>
                    <a:pt x="142" y="36"/>
                  </a:cubicBezTo>
                  <a:cubicBezTo>
                    <a:pt x="141" y="37"/>
                    <a:pt x="139" y="38"/>
                    <a:pt x="138" y="38"/>
                  </a:cubicBezTo>
                  <a:cubicBezTo>
                    <a:pt x="136" y="39"/>
                    <a:pt x="135" y="38"/>
                    <a:pt x="136" y="40"/>
                  </a:cubicBezTo>
                  <a:cubicBezTo>
                    <a:pt x="142" y="60"/>
                    <a:pt x="157" y="76"/>
                    <a:pt x="167" y="84"/>
                  </a:cubicBezTo>
                  <a:cubicBezTo>
                    <a:pt x="155" y="89"/>
                    <a:pt x="141" y="94"/>
                    <a:pt x="125" y="99"/>
                  </a:cubicBezTo>
                  <a:cubicBezTo>
                    <a:pt x="119" y="101"/>
                    <a:pt x="112" y="104"/>
                    <a:pt x="104" y="106"/>
                  </a:cubicBezTo>
                  <a:cubicBezTo>
                    <a:pt x="111" y="95"/>
                    <a:pt x="129" y="60"/>
                    <a:pt x="136" y="39"/>
                  </a:cubicBezTo>
                  <a:cubicBezTo>
                    <a:pt x="126" y="43"/>
                    <a:pt x="126" y="43"/>
                    <a:pt x="126" y="43"/>
                  </a:cubicBezTo>
                  <a:cubicBezTo>
                    <a:pt x="116" y="68"/>
                    <a:pt x="99" y="94"/>
                    <a:pt x="92" y="105"/>
                  </a:cubicBezTo>
                  <a:cubicBezTo>
                    <a:pt x="92" y="106"/>
                    <a:pt x="91" y="106"/>
                    <a:pt x="91" y="107"/>
                  </a:cubicBezTo>
                  <a:cubicBezTo>
                    <a:pt x="84" y="94"/>
                    <a:pt x="82" y="79"/>
                    <a:pt x="87" y="63"/>
                  </a:cubicBezTo>
                  <a:cubicBezTo>
                    <a:pt x="87" y="64"/>
                    <a:pt x="87" y="64"/>
                    <a:pt x="87" y="64"/>
                  </a:cubicBezTo>
                  <a:cubicBezTo>
                    <a:pt x="88" y="61"/>
                    <a:pt x="78" y="68"/>
                    <a:pt x="78" y="68"/>
                  </a:cubicBezTo>
                  <a:cubicBezTo>
                    <a:pt x="75" y="69"/>
                    <a:pt x="75" y="71"/>
                    <a:pt x="74" y="74"/>
                  </a:cubicBezTo>
                  <a:cubicBezTo>
                    <a:pt x="74" y="78"/>
                    <a:pt x="73" y="82"/>
                    <a:pt x="73" y="86"/>
                  </a:cubicBezTo>
                  <a:cubicBezTo>
                    <a:pt x="73" y="95"/>
                    <a:pt x="77" y="104"/>
                    <a:pt x="82" y="113"/>
                  </a:cubicBezTo>
                  <a:cubicBezTo>
                    <a:pt x="62" y="119"/>
                    <a:pt x="38" y="126"/>
                    <a:pt x="16" y="132"/>
                  </a:cubicBezTo>
                  <a:cubicBezTo>
                    <a:pt x="16" y="131"/>
                    <a:pt x="16" y="131"/>
                    <a:pt x="16" y="130"/>
                  </a:cubicBezTo>
                  <a:cubicBezTo>
                    <a:pt x="19" y="114"/>
                    <a:pt x="36" y="94"/>
                    <a:pt x="54" y="83"/>
                  </a:cubicBezTo>
                  <a:cubicBezTo>
                    <a:pt x="58" y="78"/>
                    <a:pt x="58" y="78"/>
                    <a:pt x="58" y="78"/>
                  </a:cubicBezTo>
                  <a:cubicBezTo>
                    <a:pt x="33" y="95"/>
                    <a:pt x="33" y="95"/>
                    <a:pt x="33" y="95"/>
                  </a:cubicBezTo>
                  <a:cubicBezTo>
                    <a:pt x="21" y="105"/>
                    <a:pt x="8" y="121"/>
                    <a:pt x="5" y="135"/>
                  </a:cubicBezTo>
                  <a:cubicBezTo>
                    <a:pt x="0" y="156"/>
                    <a:pt x="16" y="173"/>
                    <a:pt x="33" y="185"/>
                  </a:cubicBezTo>
                  <a:cubicBezTo>
                    <a:pt x="52" y="198"/>
                    <a:pt x="71" y="205"/>
                    <a:pt x="94" y="212"/>
                  </a:cubicBezTo>
                  <a:cubicBezTo>
                    <a:pt x="119" y="219"/>
                    <a:pt x="169" y="225"/>
                    <a:pt x="194" y="226"/>
                  </a:cubicBezTo>
                  <a:cubicBezTo>
                    <a:pt x="196" y="226"/>
                    <a:pt x="199" y="225"/>
                    <a:pt x="199" y="225"/>
                  </a:cubicBezTo>
                  <a:cubicBezTo>
                    <a:pt x="199" y="225"/>
                    <a:pt x="200" y="223"/>
                    <a:pt x="200" y="223"/>
                  </a:cubicBezTo>
                  <a:cubicBezTo>
                    <a:pt x="202" y="219"/>
                    <a:pt x="232" y="164"/>
                    <a:pt x="240" y="117"/>
                  </a:cubicBezTo>
                  <a:cubicBezTo>
                    <a:pt x="245" y="85"/>
                    <a:pt x="249" y="42"/>
                    <a:pt x="241" y="1"/>
                  </a:cubicBezTo>
                  <a:close/>
                  <a:moveTo>
                    <a:pt x="187" y="22"/>
                  </a:moveTo>
                  <a:cubicBezTo>
                    <a:pt x="198" y="29"/>
                    <a:pt x="225" y="45"/>
                    <a:pt x="235" y="49"/>
                  </a:cubicBezTo>
                  <a:cubicBezTo>
                    <a:pt x="222" y="58"/>
                    <a:pt x="205" y="68"/>
                    <a:pt x="179" y="79"/>
                  </a:cubicBezTo>
                  <a:cubicBezTo>
                    <a:pt x="186" y="54"/>
                    <a:pt x="188" y="34"/>
                    <a:pt x="187" y="22"/>
                  </a:cubicBezTo>
                  <a:close/>
                  <a:moveTo>
                    <a:pt x="133" y="106"/>
                  </a:moveTo>
                  <a:cubicBezTo>
                    <a:pt x="144" y="102"/>
                    <a:pt x="155" y="98"/>
                    <a:pt x="166" y="93"/>
                  </a:cubicBezTo>
                  <a:cubicBezTo>
                    <a:pt x="158" y="113"/>
                    <a:pt x="148" y="133"/>
                    <a:pt x="137" y="150"/>
                  </a:cubicBezTo>
                  <a:cubicBezTo>
                    <a:pt x="137" y="150"/>
                    <a:pt x="137" y="150"/>
                    <a:pt x="137" y="150"/>
                  </a:cubicBezTo>
                  <a:cubicBezTo>
                    <a:pt x="132" y="147"/>
                    <a:pt x="127" y="144"/>
                    <a:pt x="123" y="141"/>
                  </a:cubicBezTo>
                  <a:cubicBezTo>
                    <a:pt x="113" y="134"/>
                    <a:pt x="104" y="126"/>
                    <a:pt x="98" y="117"/>
                  </a:cubicBezTo>
                  <a:cubicBezTo>
                    <a:pt x="109" y="114"/>
                    <a:pt x="121" y="110"/>
                    <a:pt x="133" y="106"/>
                  </a:cubicBezTo>
                  <a:close/>
                  <a:moveTo>
                    <a:pt x="16" y="136"/>
                  </a:moveTo>
                  <a:cubicBezTo>
                    <a:pt x="37" y="131"/>
                    <a:pt x="60" y="126"/>
                    <a:pt x="82" y="121"/>
                  </a:cubicBezTo>
                  <a:cubicBezTo>
                    <a:pt x="65" y="145"/>
                    <a:pt x="51" y="163"/>
                    <a:pt x="43" y="177"/>
                  </a:cubicBezTo>
                  <a:cubicBezTo>
                    <a:pt x="30" y="167"/>
                    <a:pt x="17" y="152"/>
                    <a:pt x="16" y="136"/>
                  </a:cubicBezTo>
                  <a:close/>
                  <a:moveTo>
                    <a:pt x="46" y="180"/>
                  </a:moveTo>
                  <a:cubicBezTo>
                    <a:pt x="59" y="160"/>
                    <a:pt x="75" y="142"/>
                    <a:pt x="90" y="124"/>
                  </a:cubicBezTo>
                  <a:cubicBezTo>
                    <a:pt x="93" y="128"/>
                    <a:pt x="97" y="133"/>
                    <a:pt x="102" y="136"/>
                  </a:cubicBezTo>
                  <a:cubicBezTo>
                    <a:pt x="109" y="143"/>
                    <a:pt x="118" y="149"/>
                    <a:pt x="126" y="154"/>
                  </a:cubicBezTo>
                  <a:cubicBezTo>
                    <a:pt x="101" y="163"/>
                    <a:pt x="74" y="173"/>
                    <a:pt x="48" y="181"/>
                  </a:cubicBezTo>
                  <a:cubicBezTo>
                    <a:pt x="48" y="181"/>
                    <a:pt x="47" y="180"/>
                    <a:pt x="46" y="180"/>
                  </a:cubicBezTo>
                  <a:close/>
                  <a:moveTo>
                    <a:pt x="103" y="206"/>
                  </a:moveTo>
                  <a:cubicBezTo>
                    <a:pt x="101" y="206"/>
                    <a:pt x="100" y="205"/>
                    <a:pt x="99" y="205"/>
                  </a:cubicBezTo>
                  <a:cubicBezTo>
                    <a:pt x="76" y="197"/>
                    <a:pt x="65" y="193"/>
                    <a:pt x="52" y="184"/>
                  </a:cubicBezTo>
                  <a:cubicBezTo>
                    <a:pt x="62" y="181"/>
                    <a:pt x="108" y="169"/>
                    <a:pt x="131" y="161"/>
                  </a:cubicBezTo>
                  <a:cubicBezTo>
                    <a:pt x="118" y="182"/>
                    <a:pt x="107" y="198"/>
                    <a:pt x="103" y="206"/>
                  </a:cubicBezTo>
                  <a:cubicBezTo>
                    <a:pt x="103" y="206"/>
                    <a:pt x="103" y="206"/>
                    <a:pt x="103" y="206"/>
                  </a:cubicBezTo>
                  <a:close/>
                  <a:moveTo>
                    <a:pt x="196" y="223"/>
                  </a:moveTo>
                  <a:cubicBezTo>
                    <a:pt x="178" y="220"/>
                    <a:pt x="142" y="215"/>
                    <a:pt x="117" y="210"/>
                  </a:cubicBezTo>
                  <a:cubicBezTo>
                    <a:pt x="151" y="202"/>
                    <a:pt x="173" y="198"/>
                    <a:pt x="211" y="180"/>
                  </a:cubicBezTo>
                  <a:cubicBezTo>
                    <a:pt x="205" y="199"/>
                    <a:pt x="199" y="215"/>
                    <a:pt x="196" y="223"/>
                  </a:cubicBezTo>
                  <a:close/>
                  <a:moveTo>
                    <a:pt x="111" y="208"/>
                  </a:moveTo>
                  <a:cubicBezTo>
                    <a:pt x="111" y="208"/>
                    <a:pt x="111" y="208"/>
                    <a:pt x="111" y="208"/>
                  </a:cubicBezTo>
                  <a:cubicBezTo>
                    <a:pt x="109" y="208"/>
                    <a:pt x="108" y="208"/>
                    <a:pt x="107" y="207"/>
                  </a:cubicBezTo>
                  <a:cubicBezTo>
                    <a:pt x="121" y="192"/>
                    <a:pt x="132" y="176"/>
                    <a:pt x="142" y="161"/>
                  </a:cubicBezTo>
                  <a:cubicBezTo>
                    <a:pt x="174" y="175"/>
                    <a:pt x="207" y="177"/>
                    <a:pt x="212" y="178"/>
                  </a:cubicBezTo>
                  <a:cubicBezTo>
                    <a:pt x="196" y="184"/>
                    <a:pt x="115" y="207"/>
                    <a:pt x="111" y="208"/>
                  </a:cubicBezTo>
                  <a:close/>
                  <a:moveTo>
                    <a:pt x="229" y="122"/>
                  </a:moveTo>
                  <a:cubicBezTo>
                    <a:pt x="226" y="135"/>
                    <a:pt x="219" y="156"/>
                    <a:pt x="213" y="175"/>
                  </a:cubicBezTo>
                  <a:cubicBezTo>
                    <a:pt x="191" y="172"/>
                    <a:pt x="168" y="165"/>
                    <a:pt x="147" y="155"/>
                  </a:cubicBezTo>
                  <a:cubicBezTo>
                    <a:pt x="170" y="146"/>
                    <a:pt x="217" y="124"/>
                    <a:pt x="230" y="115"/>
                  </a:cubicBezTo>
                  <a:cubicBezTo>
                    <a:pt x="230" y="118"/>
                    <a:pt x="229" y="120"/>
                    <a:pt x="229" y="122"/>
                  </a:cubicBezTo>
                  <a:close/>
                  <a:moveTo>
                    <a:pt x="231" y="112"/>
                  </a:moveTo>
                  <a:cubicBezTo>
                    <a:pt x="217" y="120"/>
                    <a:pt x="172" y="137"/>
                    <a:pt x="151" y="145"/>
                  </a:cubicBezTo>
                  <a:cubicBezTo>
                    <a:pt x="162" y="125"/>
                    <a:pt x="170" y="107"/>
                    <a:pt x="176" y="90"/>
                  </a:cubicBezTo>
                  <a:cubicBezTo>
                    <a:pt x="199" y="104"/>
                    <a:pt x="223" y="110"/>
                    <a:pt x="231" y="112"/>
                  </a:cubicBezTo>
                  <a:cubicBezTo>
                    <a:pt x="231" y="112"/>
                    <a:pt x="231" y="112"/>
                    <a:pt x="231" y="112"/>
                  </a:cubicBezTo>
                  <a:close/>
                  <a:moveTo>
                    <a:pt x="231" y="109"/>
                  </a:moveTo>
                  <a:cubicBezTo>
                    <a:pt x="213" y="104"/>
                    <a:pt x="196" y="96"/>
                    <a:pt x="181" y="86"/>
                  </a:cubicBezTo>
                  <a:cubicBezTo>
                    <a:pt x="213" y="70"/>
                    <a:pt x="233" y="55"/>
                    <a:pt x="236" y="53"/>
                  </a:cubicBezTo>
                  <a:cubicBezTo>
                    <a:pt x="236" y="74"/>
                    <a:pt x="234" y="93"/>
                    <a:pt x="23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8"/>
            <p:cNvSpPr>
              <a:spLocks noEditPoints="1"/>
            </p:cNvSpPr>
            <p:nvPr/>
          </p:nvSpPr>
          <p:spPr bwMode="auto">
            <a:xfrm>
              <a:off x="1446" y="1651"/>
              <a:ext cx="314" cy="184"/>
            </a:xfrm>
            <a:custGeom>
              <a:avLst/>
              <a:gdLst>
                <a:gd name="T0" fmla="*/ 18 w 133"/>
                <a:gd name="T1" fmla="*/ 59 h 78"/>
                <a:gd name="T2" fmla="*/ 24 w 133"/>
                <a:gd name="T3" fmla="*/ 39 h 78"/>
                <a:gd name="T4" fmla="*/ 31 w 133"/>
                <a:gd name="T5" fmla="*/ 34 h 78"/>
                <a:gd name="T6" fmla="*/ 60 w 133"/>
                <a:gd name="T7" fmla="*/ 70 h 78"/>
                <a:gd name="T8" fmla="*/ 72 w 133"/>
                <a:gd name="T9" fmla="*/ 69 h 78"/>
                <a:gd name="T10" fmla="*/ 33 w 133"/>
                <a:gd name="T11" fmla="*/ 33 h 78"/>
                <a:gd name="T12" fmla="*/ 34 w 133"/>
                <a:gd name="T13" fmla="*/ 32 h 78"/>
                <a:gd name="T14" fmla="*/ 107 w 133"/>
                <a:gd name="T15" fmla="*/ 46 h 78"/>
                <a:gd name="T16" fmla="*/ 108 w 133"/>
                <a:gd name="T17" fmla="*/ 47 h 78"/>
                <a:gd name="T18" fmla="*/ 72 w 133"/>
                <a:gd name="T19" fmla="*/ 67 h 78"/>
                <a:gd name="T20" fmla="*/ 81 w 133"/>
                <a:gd name="T21" fmla="*/ 69 h 78"/>
                <a:gd name="T22" fmla="*/ 109 w 133"/>
                <a:gd name="T23" fmla="*/ 50 h 78"/>
                <a:gd name="T24" fmla="*/ 123 w 133"/>
                <a:gd name="T25" fmla="*/ 77 h 78"/>
                <a:gd name="T26" fmla="*/ 133 w 133"/>
                <a:gd name="T27" fmla="*/ 78 h 78"/>
                <a:gd name="T28" fmla="*/ 98 w 133"/>
                <a:gd name="T29" fmla="*/ 0 h 78"/>
                <a:gd name="T30" fmla="*/ 5 w 133"/>
                <a:gd name="T31" fmla="*/ 44 h 78"/>
                <a:gd name="T32" fmla="*/ 18 w 133"/>
                <a:gd name="T33" fmla="*/ 59 h 78"/>
                <a:gd name="T34" fmla="*/ 96 w 133"/>
                <a:gd name="T35" fmla="*/ 3 h 78"/>
                <a:gd name="T36" fmla="*/ 105 w 133"/>
                <a:gd name="T37" fmla="*/ 41 h 78"/>
                <a:gd name="T38" fmla="*/ 38 w 133"/>
                <a:gd name="T39" fmla="*/ 30 h 78"/>
                <a:gd name="T40" fmla="*/ 96 w 133"/>
                <a:gd name="T41" fmla="*/ 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78">
                  <a:moveTo>
                    <a:pt x="18" y="59"/>
                  </a:moveTo>
                  <a:cubicBezTo>
                    <a:pt x="10" y="53"/>
                    <a:pt x="19" y="44"/>
                    <a:pt x="24" y="39"/>
                  </a:cubicBezTo>
                  <a:cubicBezTo>
                    <a:pt x="26" y="38"/>
                    <a:pt x="28" y="36"/>
                    <a:pt x="31" y="34"/>
                  </a:cubicBezTo>
                  <a:cubicBezTo>
                    <a:pt x="37" y="42"/>
                    <a:pt x="54" y="64"/>
                    <a:pt x="60" y="70"/>
                  </a:cubicBezTo>
                  <a:cubicBezTo>
                    <a:pt x="72" y="69"/>
                    <a:pt x="72" y="69"/>
                    <a:pt x="72" y="69"/>
                  </a:cubicBezTo>
                  <a:cubicBezTo>
                    <a:pt x="66" y="64"/>
                    <a:pt x="41" y="39"/>
                    <a:pt x="33" y="33"/>
                  </a:cubicBezTo>
                  <a:cubicBezTo>
                    <a:pt x="33" y="33"/>
                    <a:pt x="34" y="32"/>
                    <a:pt x="34" y="32"/>
                  </a:cubicBezTo>
                  <a:cubicBezTo>
                    <a:pt x="45" y="37"/>
                    <a:pt x="86" y="45"/>
                    <a:pt x="107" y="46"/>
                  </a:cubicBezTo>
                  <a:cubicBezTo>
                    <a:pt x="107" y="47"/>
                    <a:pt x="108" y="47"/>
                    <a:pt x="108" y="47"/>
                  </a:cubicBezTo>
                  <a:cubicBezTo>
                    <a:pt x="100" y="50"/>
                    <a:pt x="86" y="57"/>
                    <a:pt x="72" y="67"/>
                  </a:cubicBezTo>
                  <a:cubicBezTo>
                    <a:pt x="81" y="69"/>
                    <a:pt x="81" y="69"/>
                    <a:pt x="81" y="69"/>
                  </a:cubicBezTo>
                  <a:cubicBezTo>
                    <a:pt x="92" y="63"/>
                    <a:pt x="100" y="57"/>
                    <a:pt x="109" y="50"/>
                  </a:cubicBezTo>
                  <a:cubicBezTo>
                    <a:pt x="113" y="58"/>
                    <a:pt x="117" y="67"/>
                    <a:pt x="123" y="77"/>
                  </a:cubicBezTo>
                  <a:cubicBezTo>
                    <a:pt x="133" y="78"/>
                    <a:pt x="133" y="78"/>
                    <a:pt x="133" y="78"/>
                  </a:cubicBezTo>
                  <a:cubicBezTo>
                    <a:pt x="116" y="49"/>
                    <a:pt x="103" y="22"/>
                    <a:pt x="98" y="0"/>
                  </a:cubicBezTo>
                  <a:cubicBezTo>
                    <a:pt x="85" y="3"/>
                    <a:pt x="17" y="27"/>
                    <a:pt x="5" y="44"/>
                  </a:cubicBezTo>
                  <a:cubicBezTo>
                    <a:pt x="0" y="51"/>
                    <a:pt x="14" y="56"/>
                    <a:pt x="18" y="59"/>
                  </a:cubicBezTo>
                  <a:close/>
                  <a:moveTo>
                    <a:pt x="96" y="3"/>
                  </a:moveTo>
                  <a:cubicBezTo>
                    <a:pt x="97" y="16"/>
                    <a:pt x="100" y="28"/>
                    <a:pt x="105" y="41"/>
                  </a:cubicBezTo>
                  <a:cubicBezTo>
                    <a:pt x="90" y="37"/>
                    <a:pt x="51" y="32"/>
                    <a:pt x="38" y="30"/>
                  </a:cubicBezTo>
                  <a:cubicBezTo>
                    <a:pt x="61" y="16"/>
                    <a:pt x="92" y="5"/>
                    <a:pt x="9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9"/>
            <p:cNvSpPr>
              <a:spLocks noEditPoints="1"/>
            </p:cNvSpPr>
            <p:nvPr/>
          </p:nvSpPr>
          <p:spPr bwMode="auto">
            <a:xfrm>
              <a:off x="1361" y="1755"/>
              <a:ext cx="864" cy="607"/>
            </a:xfrm>
            <a:custGeom>
              <a:avLst/>
              <a:gdLst>
                <a:gd name="T0" fmla="*/ 198 w 366"/>
                <a:gd name="T1" fmla="*/ 36 h 257"/>
                <a:gd name="T2" fmla="*/ 41 w 366"/>
                <a:gd name="T3" fmla="*/ 0 h 257"/>
                <a:gd name="T4" fmla="*/ 102 w 366"/>
                <a:gd name="T5" fmla="*/ 111 h 257"/>
                <a:gd name="T6" fmla="*/ 0 w 366"/>
                <a:gd name="T7" fmla="*/ 257 h 257"/>
                <a:gd name="T8" fmla="*/ 366 w 366"/>
                <a:gd name="T9" fmla="*/ 130 h 257"/>
                <a:gd name="T10" fmla="*/ 140 w 366"/>
                <a:gd name="T11" fmla="*/ 180 h 257"/>
                <a:gd name="T12" fmla="*/ 186 w 366"/>
                <a:gd name="T13" fmla="*/ 121 h 257"/>
                <a:gd name="T14" fmla="*/ 140 w 366"/>
                <a:gd name="T15" fmla="*/ 180 h 257"/>
                <a:gd name="T16" fmla="*/ 145 w 366"/>
                <a:gd name="T17" fmla="*/ 37 h 257"/>
                <a:gd name="T18" fmla="*/ 109 w 366"/>
                <a:gd name="T19" fmla="*/ 68 h 257"/>
                <a:gd name="T20" fmla="*/ 187 w 366"/>
                <a:gd name="T21" fmla="*/ 111 h 257"/>
                <a:gd name="T22" fmla="*/ 156 w 366"/>
                <a:gd name="T23" fmla="*/ 95 h 257"/>
                <a:gd name="T24" fmla="*/ 164 w 366"/>
                <a:gd name="T25" fmla="*/ 85 h 257"/>
                <a:gd name="T26" fmla="*/ 198 w 366"/>
                <a:gd name="T27" fmla="*/ 102 h 257"/>
                <a:gd name="T28" fmla="*/ 109 w 366"/>
                <a:gd name="T29" fmla="*/ 130 h 257"/>
                <a:gd name="T30" fmla="*/ 127 w 366"/>
                <a:gd name="T31" fmla="*/ 144 h 257"/>
                <a:gd name="T32" fmla="*/ 118 w 366"/>
                <a:gd name="T33" fmla="*/ 151 h 257"/>
                <a:gd name="T34" fmla="*/ 103 w 366"/>
                <a:gd name="T35" fmla="*/ 141 h 257"/>
                <a:gd name="T36" fmla="*/ 143 w 366"/>
                <a:gd name="T37" fmla="*/ 90 h 257"/>
                <a:gd name="T38" fmla="*/ 106 w 366"/>
                <a:gd name="T39" fmla="*/ 79 h 257"/>
                <a:gd name="T40" fmla="*/ 115 w 366"/>
                <a:gd name="T41" fmla="*/ 161 h 257"/>
                <a:gd name="T42" fmla="*/ 80 w 366"/>
                <a:gd name="T43" fmla="*/ 186 h 257"/>
                <a:gd name="T44" fmla="*/ 125 w 366"/>
                <a:gd name="T45" fmla="*/ 159 h 257"/>
                <a:gd name="T46" fmla="*/ 69 w 366"/>
                <a:gd name="T47" fmla="*/ 210 h 257"/>
                <a:gd name="T48" fmla="*/ 199 w 366"/>
                <a:gd name="T49" fmla="*/ 118 h 257"/>
                <a:gd name="T50" fmla="*/ 147 w 366"/>
                <a:gd name="T51" fmla="*/ 177 h 257"/>
                <a:gd name="T52" fmla="*/ 210 w 366"/>
                <a:gd name="T53" fmla="*/ 110 h 257"/>
                <a:gd name="T54" fmla="*/ 244 w 366"/>
                <a:gd name="T55" fmla="*/ 147 h 257"/>
                <a:gd name="T56" fmla="*/ 244 w 366"/>
                <a:gd name="T57" fmla="*/ 147 h 257"/>
                <a:gd name="T58" fmla="*/ 210 w 366"/>
                <a:gd name="T59" fmla="*/ 110 h 257"/>
                <a:gd name="T60" fmla="*/ 209 w 366"/>
                <a:gd name="T61" fmla="*/ 101 h 257"/>
                <a:gd name="T62" fmla="*/ 272 w 366"/>
                <a:gd name="T63" fmla="*/ 67 h 257"/>
                <a:gd name="T64" fmla="*/ 212 w 366"/>
                <a:gd name="T65" fmla="*/ 49 h 257"/>
                <a:gd name="T66" fmla="*/ 150 w 366"/>
                <a:gd name="T67" fmla="*/ 37 h 257"/>
                <a:gd name="T68" fmla="*/ 140 w 366"/>
                <a:gd name="T69" fmla="*/ 36 h 257"/>
                <a:gd name="T70" fmla="*/ 89 w 366"/>
                <a:gd name="T71" fmla="*/ 26 h 257"/>
                <a:gd name="T72" fmla="*/ 57 w 366"/>
                <a:gd name="T73" fmla="*/ 17 h 257"/>
                <a:gd name="T74" fmla="*/ 95 w 366"/>
                <a:gd name="T75" fmla="*/ 61 h 257"/>
                <a:gd name="T76" fmla="*/ 252 w 366"/>
                <a:gd name="T77" fmla="*/ 145 h 257"/>
                <a:gd name="T78" fmla="*/ 357 w 366"/>
                <a:gd name="T79" fmla="*/ 125 h 257"/>
                <a:gd name="T80" fmla="*/ 252 w 366"/>
                <a:gd name="T81" fmla="*/ 14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66" h="257">
                  <a:moveTo>
                    <a:pt x="365" y="127"/>
                  </a:moveTo>
                  <a:cubicBezTo>
                    <a:pt x="341" y="90"/>
                    <a:pt x="305" y="56"/>
                    <a:pt x="198" y="36"/>
                  </a:cubicBezTo>
                  <a:cubicBezTo>
                    <a:pt x="175" y="32"/>
                    <a:pt x="148" y="29"/>
                    <a:pt x="101" y="20"/>
                  </a:cubicBezTo>
                  <a:cubicBezTo>
                    <a:pt x="84" y="18"/>
                    <a:pt x="35" y="10"/>
                    <a:pt x="41" y="0"/>
                  </a:cubicBezTo>
                  <a:cubicBezTo>
                    <a:pt x="38" y="4"/>
                    <a:pt x="40" y="8"/>
                    <a:pt x="42" y="10"/>
                  </a:cubicBezTo>
                  <a:cubicBezTo>
                    <a:pt x="67" y="38"/>
                    <a:pt x="102" y="54"/>
                    <a:pt x="102" y="111"/>
                  </a:cubicBezTo>
                  <a:cubicBezTo>
                    <a:pt x="102" y="163"/>
                    <a:pt x="55" y="212"/>
                    <a:pt x="8" y="251"/>
                  </a:cubicBezTo>
                  <a:cubicBezTo>
                    <a:pt x="5" y="253"/>
                    <a:pt x="3" y="255"/>
                    <a:pt x="0" y="257"/>
                  </a:cubicBezTo>
                  <a:cubicBezTo>
                    <a:pt x="57" y="223"/>
                    <a:pt x="93" y="208"/>
                    <a:pt x="137" y="191"/>
                  </a:cubicBezTo>
                  <a:cubicBezTo>
                    <a:pt x="192" y="170"/>
                    <a:pt x="303" y="139"/>
                    <a:pt x="366" y="130"/>
                  </a:cubicBezTo>
                  <a:lnTo>
                    <a:pt x="365" y="127"/>
                  </a:lnTo>
                  <a:close/>
                  <a:moveTo>
                    <a:pt x="140" y="180"/>
                  </a:moveTo>
                  <a:cubicBezTo>
                    <a:pt x="140" y="168"/>
                    <a:pt x="137" y="158"/>
                    <a:pt x="132" y="151"/>
                  </a:cubicBezTo>
                  <a:cubicBezTo>
                    <a:pt x="148" y="141"/>
                    <a:pt x="166" y="131"/>
                    <a:pt x="186" y="121"/>
                  </a:cubicBezTo>
                  <a:cubicBezTo>
                    <a:pt x="174" y="139"/>
                    <a:pt x="159" y="158"/>
                    <a:pt x="140" y="180"/>
                  </a:cubicBezTo>
                  <a:cubicBezTo>
                    <a:pt x="140" y="180"/>
                    <a:pt x="140" y="180"/>
                    <a:pt x="140" y="180"/>
                  </a:cubicBezTo>
                  <a:close/>
                  <a:moveTo>
                    <a:pt x="145" y="37"/>
                  </a:moveTo>
                  <a:cubicBezTo>
                    <a:pt x="145" y="37"/>
                    <a:pt x="145" y="37"/>
                    <a:pt x="145" y="37"/>
                  </a:cubicBezTo>
                  <a:cubicBezTo>
                    <a:pt x="150" y="50"/>
                    <a:pt x="151" y="65"/>
                    <a:pt x="150" y="80"/>
                  </a:cubicBezTo>
                  <a:cubicBezTo>
                    <a:pt x="136" y="75"/>
                    <a:pt x="122" y="72"/>
                    <a:pt x="109" y="68"/>
                  </a:cubicBezTo>
                  <a:cubicBezTo>
                    <a:pt x="117" y="58"/>
                    <a:pt x="130" y="48"/>
                    <a:pt x="145" y="37"/>
                  </a:cubicBezTo>
                  <a:close/>
                  <a:moveTo>
                    <a:pt x="187" y="111"/>
                  </a:moveTo>
                  <a:cubicBezTo>
                    <a:pt x="170" y="119"/>
                    <a:pt x="154" y="127"/>
                    <a:pt x="140" y="136"/>
                  </a:cubicBezTo>
                  <a:cubicBezTo>
                    <a:pt x="148" y="122"/>
                    <a:pt x="153" y="108"/>
                    <a:pt x="156" y="95"/>
                  </a:cubicBezTo>
                  <a:cubicBezTo>
                    <a:pt x="166" y="100"/>
                    <a:pt x="176" y="105"/>
                    <a:pt x="187" y="111"/>
                  </a:cubicBezTo>
                  <a:close/>
                  <a:moveTo>
                    <a:pt x="164" y="85"/>
                  </a:moveTo>
                  <a:cubicBezTo>
                    <a:pt x="179" y="74"/>
                    <a:pt x="198" y="62"/>
                    <a:pt x="219" y="51"/>
                  </a:cubicBezTo>
                  <a:cubicBezTo>
                    <a:pt x="218" y="63"/>
                    <a:pt x="211" y="80"/>
                    <a:pt x="198" y="102"/>
                  </a:cubicBezTo>
                  <a:cubicBezTo>
                    <a:pt x="187" y="95"/>
                    <a:pt x="175" y="90"/>
                    <a:pt x="164" y="85"/>
                  </a:cubicBezTo>
                  <a:close/>
                  <a:moveTo>
                    <a:pt x="109" y="130"/>
                  </a:moveTo>
                  <a:cubicBezTo>
                    <a:pt x="116" y="123"/>
                    <a:pt x="129" y="111"/>
                    <a:pt x="147" y="97"/>
                  </a:cubicBezTo>
                  <a:cubicBezTo>
                    <a:pt x="144" y="113"/>
                    <a:pt x="137" y="129"/>
                    <a:pt x="127" y="144"/>
                  </a:cubicBezTo>
                  <a:cubicBezTo>
                    <a:pt x="121" y="137"/>
                    <a:pt x="114" y="132"/>
                    <a:pt x="109" y="130"/>
                  </a:cubicBezTo>
                  <a:close/>
                  <a:moveTo>
                    <a:pt x="118" y="151"/>
                  </a:moveTo>
                  <a:cubicBezTo>
                    <a:pt x="107" y="159"/>
                    <a:pt x="96" y="167"/>
                    <a:pt x="88" y="174"/>
                  </a:cubicBezTo>
                  <a:cubicBezTo>
                    <a:pt x="95" y="164"/>
                    <a:pt x="100" y="153"/>
                    <a:pt x="103" y="141"/>
                  </a:cubicBezTo>
                  <a:cubicBezTo>
                    <a:pt x="109" y="144"/>
                    <a:pt x="114" y="147"/>
                    <a:pt x="118" y="151"/>
                  </a:cubicBezTo>
                  <a:close/>
                  <a:moveTo>
                    <a:pt x="143" y="90"/>
                  </a:moveTo>
                  <a:cubicBezTo>
                    <a:pt x="132" y="99"/>
                    <a:pt x="121" y="109"/>
                    <a:pt x="107" y="123"/>
                  </a:cubicBezTo>
                  <a:cubicBezTo>
                    <a:pt x="109" y="107"/>
                    <a:pt x="108" y="92"/>
                    <a:pt x="106" y="79"/>
                  </a:cubicBezTo>
                  <a:cubicBezTo>
                    <a:pt x="116" y="81"/>
                    <a:pt x="129" y="85"/>
                    <a:pt x="143" y="90"/>
                  </a:cubicBezTo>
                  <a:close/>
                  <a:moveTo>
                    <a:pt x="115" y="161"/>
                  </a:moveTo>
                  <a:cubicBezTo>
                    <a:pt x="101" y="179"/>
                    <a:pt x="82" y="196"/>
                    <a:pt x="58" y="210"/>
                  </a:cubicBezTo>
                  <a:cubicBezTo>
                    <a:pt x="67" y="202"/>
                    <a:pt x="74" y="194"/>
                    <a:pt x="80" y="186"/>
                  </a:cubicBezTo>
                  <a:cubicBezTo>
                    <a:pt x="88" y="179"/>
                    <a:pt x="100" y="171"/>
                    <a:pt x="115" y="161"/>
                  </a:cubicBezTo>
                  <a:close/>
                  <a:moveTo>
                    <a:pt x="125" y="159"/>
                  </a:moveTo>
                  <a:cubicBezTo>
                    <a:pt x="132" y="166"/>
                    <a:pt x="134" y="175"/>
                    <a:pt x="135" y="182"/>
                  </a:cubicBezTo>
                  <a:cubicBezTo>
                    <a:pt x="109" y="192"/>
                    <a:pt x="89" y="200"/>
                    <a:pt x="69" y="210"/>
                  </a:cubicBezTo>
                  <a:cubicBezTo>
                    <a:pt x="93" y="194"/>
                    <a:pt x="112" y="176"/>
                    <a:pt x="125" y="159"/>
                  </a:cubicBezTo>
                  <a:close/>
                  <a:moveTo>
                    <a:pt x="199" y="118"/>
                  </a:moveTo>
                  <a:cubicBezTo>
                    <a:pt x="213" y="127"/>
                    <a:pt x="226" y="137"/>
                    <a:pt x="238" y="148"/>
                  </a:cubicBezTo>
                  <a:cubicBezTo>
                    <a:pt x="211" y="155"/>
                    <a:pt x="181" y="165"/>
                    <a:pt x="147" y="177"/>
                  </a:cubicBezTo>
                  <a:cubicBezTo>
                    <a:pt x="171" y="157"/>
                    <a:pt x="187" y="137"/>
                    <a:pt x="199" y="118"/>
                  </a:cubicBezTo>
                  <a:close/>
                  <a:moveTo>
                    <a:pt x="210" y="110"/>
                  </a:moveTo>
                  <a:cubicBezTo>
                    <a:pt x="236" y="98"/>
                    <a:pt x="265" y="88"/>
                    <a:pt x="296" y="79"/>
                  </a:cubicBezTo>
                  <a:cubicBezTo>
                    <a:pt x="286" y="96"/>
                    <a:pt x="269" y="115"/>
                    <a:pt x="244" y="147"/>
                  </a:cubicBezTo>
                  <a:cubicBezTo>
                    <a:pt x="244" y="147"/>
                    <a:pt x="244" y="147"/>
                    <a:pt x="244" y="147"/>
                  </a:cubicBezTo>
                  <a:cubicBezTo>
                    <a:pt x="244" y="147"/>
                    <a:pt x="244" y="147"/>
                    <a:pt x="244" y="147"/>
                  </a:cubicBezTo>
                  <a:cubicBezTo>
                    <a:pt x="244" y="147"/>
                    <a:pt x="244" y="147"/>
                    <a:pt x="244" y="147"/>
                  </a:cubicBezTo>
                  <a:cubicBezTo>
                    <a:pt x="235" y="131"/>
                    <a:pt x="223" y="120"/>
                    <a:pt x="210" y="110"/>
                  </a:cubicBezTo>
                  <a:close/>
                  <a:moveTo>
                    <a:pt x="291" y="75"/>
                  </a:moveTo>
                  <a:cubicBezTo>
                    <a:pt x="261" y="82"/>
                    <a:pt x="233" y="91"/>
                    <a:pt x="209" y="101"/>
                  </a:cubicBezTo>
                  <a:cubicBezTo>
                    <a:pt x="218" y="82"/>
                    <a:pt x="222" y="66"/>
                    <a:pt x="223" y="52"/>
                  </a:cubicBezTo>
                  <a:cubicBezTo>
                    <a:pt x="240" y="56"/>
                    <a:pt x="256" y="61"/>
                    <a:pt x="272" y="67"/>
                  </a:cubicBezTo>
                  <a:cubicBezTo>
                    <a:pt x="279" y="70"/>
                    <a:pt x="285" y="72"/>
                    <a:pt x="291" y="75"/>
                  </a:cubicBezTo>
                  <a:close/>
                  <a:moveTo>
                    <a:pt x="212" y="49"/>
                  </a:moveTo>
                  <a:cubicBezTo>
                    <a:pt x="193" y="58"/>
                    <a:pt x="176" y="66"/>
                    <a:pt x="158" y="79"/>
                  </a:cubicBezTo>
                  <a:cubicBezTo>
                    <a:pt x="158" y="64"/>
                    <a:pt x="155" y="49"/>
                    <a:pt x="150" y="37"/>
                  </a:cubicBezTo>
                  <a:cubicBezTo>
                    <a:pt x="171" y="41"/>
                    <a:pt x="191" y="44"/>
                    <a:pt x="212" y="49"/>
                  </a:cubicBezTo>
                  <a:close/>
                  <a:moveTo>
                    <a:pt x="140" y="36"/>
                  </a:moveTo>
                  <a:cubicBezTo>
                    <a:pt x="131" y="40"/>
                    <a:pt x="112" y="52"/>
                    <a:pt x="103" y="64"/>
                  </a:cubicBezTo>
                  <a:cubicBezTo>
                    <a:pt x="98" y="46"/>
                    <a:pt x="92" y="32"/>
                    <a:pt x="89" y="26"/>
                  </a:cubicBezTo>
                  <a:cubicBezTo>
                    <a:pt x="108" y="30"/>
                    <a:pt x="128" y="34"/>
                    <a:pt x="140" y="36"/>
                  </a:cubicBezTo>
                  <a:close/>
                  <a:moveTo>
                    <a:pt x="57" y="17"/>
                  </a:moveTo>
                  <a:cubicBezTo>
                    <a:pt x="64" y="20"/>
                    <a:pt x="74" y="23"/>
                    <a:pt x="84" y="25"/>
                  </a:cubicBezTo>
                  <a:cubicBezTo>
                    <a:pt x="89" y="38"/>
                    <a:pt x="92" y="50"/>
                    <a:pt x="95" y="61"/>
                  </a:cubicBezTo>
                  <a:cubicBezTo>
                    <a:pt x="86" y="44"/>
                    <a:pt x="73" y="29"/>
                    <a:pt x="57" y="17"/>
                  </a:cubicBezTo>
                  <a:close/>
                  <a:moveTo>
                    <a:pt x="252" y="145"/>
                  </a:moveTo>
                  <a:cubicBezTo>
                    <a:pt x="276" y="122"/>
                    <a:pt x="288" y="109"/>
                    <a:pt x="301" y="80"/>
                  </a:cubicBezTo>
                  <a:cubicBezTo>
                    <a:pt x="328" y="95"/>
                    <a:pt x="347" y="113"/>
                    <a:pt x="357" y="125"/>
                  </a:cubicBezTo>
                  <a:cubicBezTo>
                    <a:pt x="358" y="126"/>
                    <a:pt x="359" y="126"/>
                    <a:pt x="360" y="127"/>
                  </a:cubicBezTo>
                  <a:cubicBezTo>
                    <a:pt x="347" y="128"/>
                    <a:pt x="309" y="131"/>
                    <a:pt x="252"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0"/>
            <p:cNvSpPr>
              <a:spLocks/>
            </p:cNvSpPr>
            <p:nvPr/>
          </p:nvSpPr>
          <p:spPr bwMode="auto">
            <a:xfrm>
              <a:off x="2315" y="2053"/>
              <a:ext cx="264" cy="491"/>
            </a:xfrm>
            <a:custGeom>
              <a:avLst/>
              <a:gdLst>
                <a:gd name="T0" fmla="*/ 112 w 112"/>
                <a:gd name="T1" fmla="*/ 154 h 208"/>
                <a:gd name="T2" fmla="*/ 97 w 112"/>
                <a:gd name="T3" fmla="*/ 192 h 208"/>
                <a:gd name="T4" fmla="*/ 46 w 112"/>
                <a:gd name="T5" fmla="*/ 208 h 208"/>
                <a:gd name="T6" fmla="*/ 20 w 112"/>
                <a:gd name="T7" fmla="*/ 205 h 208"/>
                <a:gd name="T8" fmla="*/ 0 w 112"/>
                <a:gd name="T9" fmla="*/ 197 h 208"/>
                <a:gd name="T10" fmla="*/ 0 w 112"/>
                <a:gd name="T11" fmla="*/ 169 h 208"/>
                <a:gd name="T12" fmla="*/ 24 w 112"/>
                <a:gd name="T13" fmla="*/ 182 h 208"/>
                <a:gd name="T14" fmla="*/ 49 w 112"/>
                <a:gd name="T15" fmla="*/ 187 h 208"/>
                <a:gd name="T16" fmla="*/ 88 w 112"/>
                <a:gd name="T17" fmla="*/ 156 h 208"/>
                <a:gd name="T18" fmla="*/ 78 w 112"/>
                <a:gd name="T19" fmla="*/ 133 h 208"/>
                <a:gd name="T20" fmla="*/ 45 w 112"/>
                <a:gd name="T21" fmla="*/ 111 h 208"/>
                <a:gd name="T22" fmla="*/ 10 w 112"/>
                <a:gd name="T23" fmla="*/ 84 h 208"/>
                <a:gd name="T24" fmla="*/ 0 w 112"/>
                <a:gd name="T25" fmla="*/ 53 h 208"/>
                <a:gd name="T26" fmla="*/ 17 w 112"/>
                <a:gd name="T27" fmla="*/ 15 h 208"/>
                <a:gd name="T28" fmla="*/ 64 w 112"/>
                <a:gd name="T29" fmla="*/ 0 h 208"/>
                <a:gd name="T30" fmla="*/ 104 w 112"/>
                <a:gd name="T31" fmla="*/ 7 h 208"/>
                <a:gd name="T32" fmla="*/ 104 w 112"/>
                <a:gd name="T33" fmla="*/ 33 h 208"/>
                <a:gd name="T34" fmla="*/ 63 w 112"/>
                <a:gd name="T35" fmla="*/ 21 h 208"/>
                <a:gd name="T36" fmla="*/ 35 w 112"/>
                <a:gd name="T37" fmla="*/ 30 h 208"/>
                <a:gd name="T38" fmla="*/ 25 w 112"/>
                <a:gd name="T39" fmla="*/ 51 h 208"/>
                <a:gd name="T40" fmla="*/ 34 w 112"/>
                <a:gd name="T41" fmla="*/ 75 h 208"/>
                <a:gd name="T42" fmla="*/ 64 w 112"/>
                <a:gd name="T43" fmla="*/ 95 h 208"/>
                <a:gd name="T44" fmla="*/ 100 w 112"/>
                <a:gd name="T45" fmla="*/ 121 h 208"/>
                <a:gd name="T46" fmla="*/ 112 w 112"/>
                <a:gd name="T47" fmla="*/ 154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208">
                  <a:moveTo>
                    <a:pt x="112" y="154"/>
                  </a:moveTo>
                  <a:cubicBezTo>
                    <a:pt x="112" y="169"/>
                    <a:pt x="107" y="182"/>
                    <a:pt x="97" y="192"/>
                  </a:cubicBezTo>
                  <a:cubicBezTo>
                    <a:pt x="85" y="203"/>
                    <a:pt x="68" y="208"/>
                    <a:pt x="46" y="208"/>
                  </a:cubicBezTo>
                  <a:cubicBezTo>
                    <a:pt x="38" y="208"/>
                    <a:pt x="30" y="207"/>
                    <a:pt x="20" y="205"/>
                  </a:cubicBezTo>
                  <a:cubicBezTo>
                    <a:pt x="11" y="202"/>
                    <a:pt x="5" y="200"/>
                    <a:pt x="0" y="197"/>
                  </a:cubicBezTo>
                  <a:cubicBezTo>
                    <a:pt x="0" y="169"/>
                    <a:pt x="0" y="169"/>
                    <a:pt x="0" y="169"/>
                  </a:cubicBezTo>
                  <a:cubicBezTo>
                    <a:pt x="6" y="174"/>
                    <a:pt x="14" y="179"/>
                    <a:pt x="24" y="182"/>
                  </a:cubicBezTo>
                  <a:cubicBezTo>
                    <a:pt x="33" y="185"/>
                    <a:pt x="41" y="187"/>
                    <a:pt x="49" y="187"/>
                  </a:cubicBezTo>
                  <a:cubicBezTo>
                    <a:pt x="75" y="187"/>
                    <a:pt x="88" y="177"/>
                    <a:pt x="88" y="156"/>
                  </a:cubicBezTo>
                  <a:cubicBezTo>
                    <a:pt x="88" y="148"/>
                    <a:pt x="84" y="140"/>
                    <a:pt x="78" y="133"/>
                  </a:cubicBezTo>
                  <a:cubicBezTo>
                    <a:pt x="72" y="127"/>
                    <a:pt x="61" y="120"/>
                    <a:pt x="45" y="111"/>
                  </a:cubicBezTo>
                  <a:cubicBezTo>
                    <a:pt x="29" y="102"/>
                    <a:pt x="17" y="93"/>
                    <a:pt x="10" y="84"/>
                  </a:cubicBezTo>
                  <a:cubicBezTo>
                    <a:pt x="4" y="75"/>
                    <a:pt x="0" y="65"/>
                    <a:pt x="0" y="53"/>
                  </a:cubicBezTo>
                  <a:cubicBezTo>
                    <a:pt x="0" y="38"/>
                    <a:pt x="6" y="25"/>
                    <a:pt x="17" y="15"/>
                  </a:cubicBezTo>
                  <a:cubicBezTo>
                    <a:pt x="29" y="5"/>
                    <a:pt x="45" y="0"/>
                    <a:pt x="64" y="0"/>
                  </a:cubicBezTo>
                  <a:cubicBezTo>
                    <a:pt x="82" y="0"/>
                    <a:pt x="96" y="2"/>
                    <a:pt x="104" y="7"/>
                  </a:cubicBezTo>
                  <a:cubicBezTo>
                    <a:pt x="104" y="33"/>
                    <a:pt x="104" y="33"/>
                    <a:pt x="104" y="33"/>
                  </a:cubicBezTo>
                  <a:cubicBezTo>
                    <a:pt x="93" y="25"/>
                    <a:pt x="80" y="21"/>
                    <a:pt x="63" y="21"/>
                  </a:cubicBezTo>
                  <a:cubicBezTo>
                    <a:pt x="51" y="21"/>
                    <a:pt x="42" y="24"/>
                    <a:pt x="35" y="30"/>
                  </a:cubicBezTo>
                  <a:cubicBezTo>
                    <a:pt x="28" y="35"/>
                    <a:pt x="25" y="43"/>
                    <a:pt x="25" y="51"/>
                  </a:cubicBezTo>
                  <a:cubicBezTo>
                    <a:pt x="25" y="61"/>
                    <a:pt x="28" y="68"/>
                    <a:pt x="34" y="75"/>
                  </a:cubicBezTo>
                  <a:cubicBezTo>
                    <a:pt x="39" y="80"/>
                    <a:pt x="49" y="87"/>
                    <a:pt x="64" y="95"/>
                  </a:cubicBezTo>
                  <a:cubicBezTo>
                    <a:pt x="81" y="104"/>
                    <a:pt x="93" y="113"/>
                    <a:pt x="100" y="121"/>
                  </a:cubicBezTo>
                  <a:cubicBezTo>
                    <a:pt x="108" y="131"/>
                    <a:pt x="112" y="142"/>
                    <a:pt x="112"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1"/>
            <p:cNvSpPr>
              <a:spLocks/>
            </p:cNvSpPr>
            <p:nvPr/>
          </p:nvSpPr>
          <p:spPr bwMode="auto">
            <a:xfrm>
              <a:off x="2648" y="2031"/>
              <a:ext cx="281" cy="506"/>
            </a:xfrm>
            <a:custGeom>
              <a:avLst/>
              <a:gdLst>
                <a:gd name="T0" fmla="*/ 119 w 119"/>
                <a:gd name="T1" fmla="*/ 214 h 214"/>
                <a:gd name="T2" fmla="*/ 96 w 119"/>
                <a:gd name="T3" fmla="*/ 214 h 214"/>
                <a:gd name="T4" fmla="*/ 96 w 119"/>
                <a:gd name="T5" fmla="*/ 131 h 214"/>
                <a:gd name="T6" fmla="*/ 63 w 119"/>
                <a:gd name="T7" fmla="*/ 86 h 214"/>
                <a:gd name="T8" fmla="*/ 35 w 119"/>
                <a:gd name="T9" fmla="*/ 98 h 214"/>
                <a:gd name="T10" fmla="*/ 23 w 119"/>
                <a:gd name="T11" fmla="*/ 132 h 214"/>
                <a:gd name="T12" fmla="*/ 23 w 119"/>
                <a:gd name="T13" fmla="*/ 214 h 214"/>
                <a:gd name="T14" fmla="*/ 0 w 119"/>
                <a:gd name="T15" fmla="*/ 214 h 214"/>
                <a:gd name="T16" fmla="*/ 0 w 119"/>
                <a:gd name="T17" fmla="*/ 0 h 214"/>
                <a:gd name="T18" fmla="*/ 23 w 119"/>
                <a:gd name="T19" fmla="*/ 0 h 214"/>
                <a:gd name="T20" fmla="*/ 23 w 119"/>
                <a:gd name="T21" fmla="*/ 93 h 214"/>
                <a:gd name="T22" fmla="*/ 24 w 119"/>
                <a:gd name="T23" fmla="*/ 93 h 214"/>
                <a:gd name="T24" fmla="*/ 71 w 119"/>
                <a:gd name="T25" fmla="*/ 66 h 214"/>
                <a:gd name="T26" fmla="*/ 119 w 119"/>
                <a:gd name="T27" fmla="*/ 125 h 214"/>
                <a:gd name="T28" fmla="*/ 119 w 119"/>
                <a:gd name="T29" fmla="*/ 21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214">
                  <a:moveTo>
                    <a:pt x="119" y="214"/>
                  </a:moveTo>
                  <a:cubicBezTo>
                    <a:pt x="96" y="214"/>
                    <a:pt x="96" y="214"/>
                    <a:pt x="96" y="214"/>
                  </a:cubicBezTo>
                  <a:cubicBezTo>
                    <a:pt x="96" y="131"/>
                    <a:pt x="96" y="131"/>
                    <a:pt x="96" y="131"/>
                  </a:cubicBezTo>
                  <a:cubicBezTo>
                    <a:pt x="96" y="101"/>
                    <a:pt x="85" y="86"/>
                    <a:pt x="63" y="86"/>
                  </a:cubicBezTo>
                  <a:cubicBezTo>
                    <a:pt x="52" y="86"/>
                    <a:pt x="42" y="90"/>
                    <a:pt x="35" y="98"/>
                  </a:cubicBezTo>
                  <a:cubicBezTo>
                    <a:pt x="27" y="107"/>
                    <a:pt x="23" y="118"/>
                    <a:pt x="23" y="132"/>
                  </a:cubicBezTo>
                  <a:cubicBezTo>
                    <a:pt x="23" y="214"/>
                    <a:pt x="23" y="214"/>
                    <a:pt x="23" y="214"/>
                  </a:cubicBezTo>
                  <a:cubicBezTo>
                    <a:pt x="0" y="214"/>
                    <a:pt x="0" y="214"/>
                    <a:pt x="0" y="214"/>
                  </a:cubicBezTo>
                  <a:cubicBezTo>
                    <a:pt x="0" y="0"/>
                    <a:pt x="0" y="0"/>
                    <a:pt x="0" y="0"/>
                  </a:cubicBezTo>
                  <a:cubicBezTo>
                    <a:pt x="23" y="0"/>
                    <a:pt x="23" y="0"/>
                    <a:pt x="23" y="0"/>
                  </a:cubicBezTo>
                  <a:cubicBezTo>
                    <a:pt x="23" y="93"/>
                    <a:pt x="23" y="93"/>
                    <a:pt x="23" y="93"/>
                  </a:cubicBezTo>
                  <a:cubicBezTo>
                    <a:pt x="24" y="93"/>
                    <a:pt x="24" y="93"/>
                    <a:pt x="24" y="93"/>
                  </a:cubicBezTo>
                  <a:cubicBezTo>
                    <a:pt x="35" y="75"/>
                    <a:pt x="50" y="66"/>
                    <a:pt x="71" y="66"/>
                  </a:cubicBezTo>
                  <a:cubicBezTo>
                    <a:pt x="103" y="66"/>
                    <a:pt x="119" y="86"/>
                    <a:pt x="119" y="125"/>
                  </a:cubicBezTo>
                  <a:lnTo>
                    <a:pt x="119"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12"/>
            <p:cNvSpPr>
              <a:spLocks noEditPoints="1"/>
            </p:cNvSpPr>
            <p:nvPr/>
          </p:nvSpPr>
          <p:spPr bwMode="auto">
            <a:xfrm>
              <a:off x="2983" y="2187"/>
              <a:ext cx="270" cy="357"/>
            </a:xfrm>
            <a:custGeom>
              <a:avLst/>
              <a:gdLst>
                <a:gd name="T0" fmla="*/ 114 w 114"/>
                <a:gd name="T1" fmla="*/ 148 h 151"/>
                <a:gd name="T2" fmla="*/ 91 w 114"/>
                <a:gd name="T3" fmla="*/ 148 h 151"/>
                <a:gd name="T4" fmla="*/ 91 w 114"/>
                <a:gd name="T5" fmla="*/ 125 h 151"/>
                <a:gd name="T6" fmla="*/ 91 w 114"/>
                <a:gd name="T7" fmla="*/ 125 h 151"/>
                <a:gd name="T8" fmla="*/ 46 w 114"/>
                <a:gd name="T9" fmla="*/ 151 h 151"/>
                <a:gd name="T10" fmla="*/ 12 w 114"/>
                <a:gd name="T11" fmla="*/ 139 h 151"/>
                <a:gd name="T12" fmla="*/ 0 w 114"/>
                <a:gd name="T13" fmla="*/ 109 h 151"/>
                <a:gd name="T14" fmla="*/ 48 w 114"/>
                <a:gd name="T15" fmla="*/ 62 h 151"/>
                <a:gd name="T16" fmla="*/ 91 w 114"/>
                <a:gd name="T17" fmla="*/ 56 h 151"/>
                <a:gd name="T18" fmla="*/ 62 w 114"/>
                <a:gd name="T19" fmla="*/ 20 h 151"/>
                <a:gd name="T20" fmla="*/ 15 w 114"/>
                <a:gd name="T21" fmla="*/ 37 h 151"/>
                <a:gd name="T22" fmla="*/ 15 w 114"/>
                <a:gd name="T23" fmla="*/ 14 h 151"/>
                <a:gd name="T24" fmla="*/ 35 w 114"/>
                <a:gd name="T25" fmla="*/ 5 h 151"/>
                <a:gd name="T26" fmla="*/ 63 w 114"/>
                <a:gd name="T27" fmla="*/ 0 h 151"/>
                <a:gd name="T28" fmla="*/ 114 w 114"/>
                <a:gd name="T29" fmla="*/ 54 h 151"/>
                <a:gd name="T30" fmla="*/ 114 w 114"/>
                <a:gd name="T31" fmla="*/ 148 h 151"/>
                <a:gd name="T32" fmla="*/ 91 w 114"/>
                <a:gd name="T33" fmla="*/ 75 h 151"/>
                <a:gd name="T34" fmla="*/ 56 w 114"/>
                <a:gd name="T35" fmla="*/ 80 h 151"/>
                <a:gd name="T36" fmla="*/ 30 w 114"/>
                <a:gd name="T37" fmla="*/ 89 h 151"/>
                <a:gd name="T38" fmla="*/ 24 w 114"/>
                <a:gd name="T39" fmla="*/ 107 h 151"/>
                <a:gd name="T40" fmla="*/ 31 w 114"/>
                <a:gd name="T41" fmla="*/ 125 h 151"/>
                <a:gd name="T42" fmla="*/ 52 w 114"/>
                <a:gd name="T43" fmla="*/ 131 h 151"/>
                <a:gd name="T44" fmla="*/ 80 w 114"/>
                <a:gd name="T45" fmla="*/ 119 h 151"/>
                <a:gd name="T46" fmla="*/ 91 w 114"/>
                <a:gd name="T47" fmla="*/ 89 h 151"/>
                <a:gd name="T48" fmla="*/ 91 w 114"/>
                <a:gd name="T49"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151">
                  <a:moveTo>
                    <a:pt x="114" y="148"/>
                  </a:moveTo>
                  <a:cubicBezTo>
                    <a:pt x="91" y="148"/>
                    <a:pt x="91" y="148"/>
                    <a:pt x="91" y="148"/>
                  </a:cubicBezTo>
                  <a:cubicBezTo>
                    <a:pt x="91" y="125"/>
                    <a:pt x="91" y="125"/>
                    <a:pt x="91" y="125"/>
                  </a:cubicBezTo>
                  <a:cubicBezTo>
                    <a:pt x="91" y="125"/>
                    <a:pt x="91" y="125"/>
                    <a:pt x="91" y="125"/>
                  </a:cubicBezTo>
                  <a:cubicBezTo>
                    <a:pt x="81" y="142"/>
                    <a:pt x="66" y="151"/>
                    <a:pt x="46" y="151"/>
                  </a:cubicBezTo>
                  <a:cubicBezTo>
                    <a:pt x="32" y="151"/>
                    <a:pt x="20" y="147"/>
                    <a:pt x="12" y="139"/>
                  </a:cubicBezTo>
                  <a:cubicBezTo>
                    <a:pt x="4" y="131"/>
                    <a:pt x="0" y="122"/>
                    <a:pt x="0" y="109"/>
                  </a:cubicBezTo>
                  <a:cubicBezTo>
                    <a:pt x="0" y="82"/>
                    <a:pt x="16" y="67"/>
                    <a:pt x="48" y="62"/>
                  </a:cubicBezTo>
                  <a:cubicBezTo>
                    <a:pt x="91" y="56"/>
                    <a:pt x="91" y="56"/>
                    <a:pt x="91" y="56"/>
                  </a:cubicBezTo>
                  <a:cubicBezTo>
                    <a:pt x="91" y="32"/>
                    <a:pt x="81" y="20"/>
                    <a:pt x="62" y="20"/>
                  </a:cubicBezTo>
                  <a:cubicBezTo>
                    <a:pt x="44" y="20"/>
                    <a:pt x="29" y="26"/>
                    <a:pt x="15" y="37"/>
                  </a:cubicBezTo>
                  <a:cubicBezTo>
                    <a:pt x="15" y="14"/>
                    <a:pt x="15" y="14"/>
                    <a:pt x="15" y="14"/>
                  </a:cubicBezTo>
                  <a:cubicBezTo>
                    <a:pt x="19" y="11"/>
                    <a:pt x="26" y="8"/>
                    <a:pt x="35" y="5"/>
                  </a:cubicBezTo>
                  <a:cubicBezTo>
                    <a:pt x="45" y="2"/>
                    <a:pt x="55" y="0"/>
                    <a:pt x="63" y="0"/>
                  </a:cubicBezTo>
                  <a:cubicBezTo>
                    <a:pt x="97" y="0"/>
                    <a:pt x="114" y="18"/>
                    <a:pt x="114" y="54"/>
                  </a:cubicBezTo>
                  <a:lnTo>
                    <a:pt x="114" y="148"/>
                  </a:lnTo>
                  <a:close/>
                  <a:moveTo>
                    <a:pt x="91" y="75"/>
                  </a:moveTo>
                  <a:cubicBezTo>
                    <a:pt x="56" y="80"/>
                    <a:pt x="56" y="80"/>
                    <a:pt x="56" y="80"/>
                  </a:cubicBezTo>
                  <a:cubicBezTo>
                    <a:pt x="44" y="81"/>
                    <a:pt x="35" y="85"/>
                    <a:pt x="30" y="89"/>
                  </a:cubicBezTo>
                  <a:cubicBezTo>
                    <a:pt x="26" y="93"/>
                    <a:pt x="24" y="99"/>
                    <a:pt x="24" y="107"/>
                  </a:cubicBezTo>
                  <a:cubicBezTo>
                    <a:pt x="24" y="114"/>
                    <a:pt x="27" y="120"/>
                    <a:pt x="31" y="125"/>
                  </a:cubicBezTo>
                  <a:cubicBezTo>
                    <a:pt x="36" y="129"/>
                    <a:pt x="43" y="131"/>
                    <a:pt x="52" y="131"/>
                  </a:cubicBezTo>
                  <a:cubicBezTo>
                    <a:pt x="63" y="131"/>
                    <a:pt x="73" y="127"/>
                    <a:pt x="80" y="119"/>
                  </a:cubicBezTo>
                  <a:cubicBezTo>
                    <a:pt x="87" y="111"/>
                    <a:pt x="91" y="101"/>
                    <a:pt x="91" y="89"/>
                  </a:cubicBezTo>
                  <a:lnTo>
                    <a:pt x="91"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13"/>
            <p:cNvSpPr>
              <a:spLocks/>
            </p:cNvSpPr>
            <p:nvPr/>
          </p:nvSpPr>
          <p:spPr bwMode="auto">
            <a:xfrm>
              <a:off x="3335" y="2189"/>
              <a:ext cx="177" cy="348"/>
            </a:xfrm>
            <a:custGeom>
              <a:avLst/>
              <a:gdLst>
                <a:gd name="T0" fmla="*/ 75 w 75"/>
                <a:gd name="T1" fmla="*/ 26 h 147"/>
                <a:gd name="T2" fmla="*/ 58 w 75"/>
                <a:gd name="T3" fmla="*/ 21 h 147"/>
                <a:gd name="T4" fmla="*/ 34 w 75"/>
                <a:gd name="T5" fmla="*/ 34 h 147"/>
                <a:gd name="T6" fmla="*/ 23 w 75"/>
                <a:gd name="T7" fmla="*/ 73 h 147"/>
                <a:gd name="T8" fmla="*/ 23 w 75"/>
                <a:gd name="T9" fmla="*/ 147 h 147"/>
                <a:gd name="T10" fmla="*/ 0 w 75"/>
                <a:gd name="T11" fmla="*/ 147 h 147"/>
                <a:gd name="T12" fmla="*/ 0 w 75"/>
                <a:gd name="T13" fmla="*/ 3 h 147"/>
                <a:gd name="T14" fmla="*/ 23 w 75"/>
                <a:gd name="T15" fmla="*/ 3 h 147"/>
                <a:gd name="T16" fmla="*/ 23 w 75"/>
                <a:gd name="T17" fmla="*/ 32 h 147"/>
                <a:gd name="T18" fmla="*/ 24 w 75"/>
                <a:gd name="T19" fmla="*/ 32 h 147"/>
                <a:gd name="T20" fmla="*/ 39 w 75"/>
                <a:gd name="T21" fmla="*/ 8 h 147"/>
                <a:gd name="T22" fmla="*/ 61 w 75"/>
                <a:gd name="T23" fmla="*/ 0 h 147"/>
                <a:gd name="T24" fmla="*/ 75 w 75"/>
                <a:gd name="T25" fmla="*/ 2 h 147"/>
                <a:gd name="T26" fmla="*/ 75 w 75"/>
                <a:gd name="T27" fmla="*/ 2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47">
                  <a:moveTo>
                    <a:pt x="75" y="26"/>
                  </a:moveTo>
                  <a:cubicBezTo>
                    <a:pt x="71" y="23"/>
                    <a:pt x="65" y="21"/>
                    <a:pt x="58" y="21"/>
                  </a:cubicBezTo>
                  <a:cubicBezTo>
                    <a:pt x="48" y="21"/>
                    <a:pt x="40" y="25"/>
                    <a:pt x="34" y="34"/>
                  </a:cubicBezTo>
                  <a:cubicBezTo>
                    <a:pt x="27" y="43"/>
                    <a:pt x="23" y="56"/>
                    <a:pt x="23" y="73"/>
                  </a:cubicBezTo>
                  <a:cubicBezTo>
                    <a:pt x="23" y="147"/>
                    <a:pt x="23" y="147"/>
                    <a:pt x="23" y="147"/>
                  </a:cubicBezTo>
                  <a:cubicBezTo>
                    <a:pt x="0" y="147"/>
                    <a:pt x="0" y="147"/>
                    <a:pt x="0" y="147"/>
                  </a:cubicBezTo>
                  <a:cubicBezTo>
                    <a:pt x="0" y="3"/>
                    <a:pt x="0" y="3"/>
                    <a:pt x="0" y="3"/>
                  </a:cubicBezTo>
                  <a:cubicBezTo>
                    <a:pt x="23" y="3"/>
                    <a:pt x="23" y="3"/>
                    <a:pt x="23" y="3"/>
                  </a:cubicBezTo>
                  <a:cubicBezTo>
                    <a:pt x="23" y="32"/>
                    <a:pt x="23" y="32"/>
                    <a:pt x="23" y="32"/>
                  </a:cubicBezTo>
                  <a:cubicBezTo>
                    <a:pt x="24" y="32"/>
                    <a:pt x="24" y="32"/>
                    <a:pt x="24" y="32"/>
                  </a:cubicBezTo>
                  <a:cubicBezTo>
                    <a:pt x="27" y="22"/>
                    <a:pt x="32" y="14"/>
                    <a:pt x="39" y="8"/>
                  </a:cubicBezTo>
                  <a:cubicBezTo>
                    <a:pt x="46" y="3"/>
                    <a:pt x="53" y="0"/>
                    <a:pt x="61" y="0"/>
                  </a:cubicBezTo>
                  <a:cubicBezTo>
                    <a:pt x="67" y="0"/>
                    <a:pt x="72" y="1"/>
                    <a:pt x="75" y="2"/>
                  </a:cubicBezTo>
                  <a:lnTo>
                    <a:pt x="75"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Freeform 14"/>
            <p:cNvSpPr>
              <a:spLocks noEditPoints="1"/>
            </p:cNvSpPr>
            <p:nvPr/>
          </p:nvSpPr>
          <p:spPr bwMode="auto">
            <a:xfrm>
              <a:off x="3527" y="2187"/>
              <a:ext cx="295" cy="357"/>
            </a:xfrm>
            <a:custGeom>
              <a:avLst/>
              <a:gdLst>
                <a:gd name="T0" fmla="*/ 125 w 125"/>
                <a:gd name="T1" fmla="*/ 81 h 151"/>
                <a:gd name="T2" fmla="*/ 24 w 125"/>
                <a:gd name="T3" fmla="*/ 81 h 151"/>
                <a:gd name="T4" fmla="*/ 37 w 125"/>
                <a:gd name="T5" fmla="*/ 118 h 151"/>
                <a:gd name="T6" fmla="*/ 71 w 125"/>
                <a:gd name="T7" fmla="*/ 131 h 151"/>
                <a:gd name="T8" fmla="*/ 115 w 125"/>
                <a:gd name="T9" fmla="*/ 116 h 151"/>
                <a:gd name="T10" fmla="*/ 115 w 125"/>
                <a:gd name="T11" fmla="*/ 137 h 151"/>
                <a:gd name="T12" fmla="*/ 65 w 125"/>
                <a:gd name="T13" fmla="*/ 151 h 151"/>
                <a:gd name="T14" fmla="*/ 18 w 125"/>
                <a:gd name="T15" fmla="*/ 133 h 151"/>
                <a:gd name="T16" fmla="*/ 0 w 125"/>
                <a:gd name="T17" fmla="*/ 76 h 151"/>
                <a:gd name="T18" fmla="*/ 20 w 125"/>
                <a:gd name="T19" fmla="*/ 20 h 151"/>
                <a:gd name="T20" fmla="*/ 66 w 125"/>
                <a:gd name="T21" fmla="*/ 0 h 151"/>
                <a:gd name="T22" fmla="*/ 111 w 125"/>
                <a:gd name="T23" fmla="*/ 20 h 151"/>
                <a:gd name="T24" fmla="*/ 125 w 125"/>
                <a:gd name="T25" fmla="*/ 69 h 151"/>
                <a:gd name="T26" fmla="*/ 125 w 125"/>
                <a:gd name="T27" fmla="*/ 81 h 151"/>
                <a:gd name="T28" fmla="*/ 102 w 125"/>
                <a:gd name="T29" fmla="*/ 62 h 151"/>
                <a:gd name="T30" fmla="*/ 92 w 125"/>
                <a:gd name="T31" fmla="*/ 31 h 151"/>
                <a:gd name="T32" fmla="*/ 66 w 125"/>
                <a:gd name="T33" fmla="*/ 20 h 151"/>
                <a:gd name="T34" fmla="*/ 38 w 125"/>
                <a:gd name="T35" fmla="*/ 31 h 151"/>
                <a:gd name="T36" fmla="*/ 24 w 125"/>
                <a:gd name="T37" fmla="*/ 62 h 151"/>
                <a:gd name="T38" fmla="*/ 102 w 125"/>
                <a:gd name="T39" fmla="*/ 62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5" h="151">
                  <a:moveTo>
                    <a:pt x="125" y="81"/>
                  </a:moveTo>
                  <a:cubicBezTo>
                    <a:pt x="24" y="81"/>
                    <a:pt x="24" y="81"/>
                    <a:pt x="24" y="81"/>
                  </a:cubicBezTo>
                  <a:cubicBezTo>
                    <a:pt x="24" y="97"/>
                    <a:pt x="28" y="110"/>
                    <a:pt x="37" y="118"/>
                  </a:cubicBezTo>
                  <a:cubicBezTo>
                    <a:pt x="45" y="127"/>
                    <a:pt x="56" y="131"/>
                    <a:pt x="71" y="131"/>
                  </a:cubicBezTo>
                  <a:cubicBezTo>
                    <a:pt x="87" y="131"/>
                    <a:pt x="102" y="126"/>
                    <a:pt x="115" y="116"/>
                  </a:cubicBezTo>
                  <a:cubicBezTo>
                    <a:pt x="115" y="137"/>
                    <a:pt x="115" y="137"/>
                    <a:pt x="115" y="137"/>
                  </a:cubicBezTo>
                  <a:cubicBezTo>
                    <a:pt x="103" y="146"/>
                    <a:pt x="86" y="151"/>
                    <a:pt x="65" y="151"/>
                  </a:cubicBezTo>
                  <a:cubicBezTo>
                    <a:pt x="45" y="151"/>
                    <a:pt x="30" y="145"/>
                    <a:pt x="18" y="133"/>
                  </a:cubicBezTo>
                  <a:cubicBezTo>
                    <a:pt x="6" y="119"/>
                    <a:pt x="0" y="101"/>
                    <a:pt x="0" y="76"/>
                  </a:cubicBezTo>
                  <a:cubicBezTo>
                    <a:pt x="0" y="53"/>
                    <a:pt x="6" y="34"/>
                    <a:pt x="20" y="20"/>
                  </a:cubicBezTo>
                  <a:cubicBezTo>
                    <a:pt x="32" y="7"/>
                    <a:pt x="48" y="0"/>
                    <a:pt x="66" y="0"/>
                  </a:cubicBezTo>
                  <a:cubicBezTo>
                    <a:pt x="85" y="0"/>
                    <a:pt x="100" y="7"/>
                    <a:pt x="111" y="20"/>
                  </a:cubicBezTo>
                  <a:cubicBezTo>
                    <a:pt x="120" y="32"/>
                    <a:pt x="125" y="48"/>
                    <a:pt x="125" y="69"/>
                  </a:cubicBezTo>
                  <a:lnTo>
                    <a:pt x="125" y="81"/>
                  </a:lnTo>
                  <a:close/>
                  <a:moveTo>
                    <a:pt x="102" y="62"/>
                  </a:moveTo>
                  <a:cubicBezTo>
                    <a:pt x="101" y="49"/>
                    <a:pt x="98" y="38"/>
                    <a:pt x="92" y="31"/>
                  </a:cubicBezTo>
                  <a:cubicBezTo>
                    <a:pt x="86" y="24"/>
                    <a:pt x="77" y="20"/>
                    <a:pt x="66" y="20"/>
                  </a:cubicBezTo>
                  <a:cubicBezTo>
                    <a:pt x="55" y="20"/>
                    <a:pt x="46" y="24"/>
                    <a:pt x="38" y="31"/>
                  </a:cubicBezTo>
                  <a:cubicBezTo>
                    <a:pt x="30" y="39"/>
                    <a:pt x="26" y="49"/>
                    <a:pt x="24" y="62"/>
                  </a:cubicBezTo>
                  <a:lnTo>
                    <a:pt x="10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6" name="Freeform 15"/>
            <p:cNvSpPr>
              <a:spLocks noEditPoints="1"/>
            </p:cNvSpPr>
            <p:nvPr/>
          </p:nvSpPr>
          <p:spPr bwMode="auto">
            <a:xfrm>
              <a:off x="3888" y="2060"/>
              <a:ext cx="293" cy="477"/>
            </a:xfrm>
            <a:custGeom>
              <a:avLst/>
              <a:gdLst>
                <a:gd name="T0" fmla="*/ 124 w 124"/>
                <a:gd name="T1" fmla="*/ 60 h 202"/>
                <a:gd name="T2" fmla="*/ 106 w 124"/>
                <a:gd name="T3" fmla="*/ 106 h 202"/>
                <a:gd name="T4" fmla="*/ 51 w 124"/>
                <a:gd name="T5" fmla="*/ 125 h 202"/>
                <a:gd name="T6" fmla="*/ 24 w 124"/>
                <a:gd name="T7" fmla="*/ 125 h 202"/>
                <a:gd name="T8" fmla="*/ 24 w 124"/>
                <a:gd name="T9" fmla="*/ 202 h 202"/>
                <a:gd name="T10" fmla="*/ 0 w 124"/>
                <a:gd name="T11" fmla="*/ 202 h 202"/>
                <a:gd name="T12" fmla="*/ 0 w 124"/>
                <a:gd name="T13" fmla="*/ 0 h 202"/>
                <a:gd name="T14" fmla="*/ 56 w 124"/>
                <a:gd name="T15" fmla="*/ 0 h 202"/>
                <a:gd name="T16" fmla="*/ 106 w 124"/>
                <a:gd name="T17" fmla="*/ 16 h 202"/>
                <a:gd name="T18" fmla="*/ 124 w 124"/>
                <a:gd name="T19" fmla="*/ 60 h 202"/>
                <a:gd name="T20" fmla="*/ 99 w 124"/>
                <a:gd name="T21" fmla="*/ 61 h 202"/>
                <a:gd name="T22" fmla="*/ 52 w 124"/>
                <a:gd name="T23" fmla="*/ 21 h 202"/>
                <a:gd name="T24" fmla="*/ 24 w 124"/>
                <a:gd name="T25" fmla="*/ 21 h 202"/>
                <a:gd name="T26" fmla="*/ 24 w 124"/>
                <a:gd name="T27" fmla="*/ 104 h 202"/>
                <a:gd name="T28" fmla="*/ 49 w 124"/>
                <a:gd name="T29" fmla="*/ 104 h 202"/>
                <a:gd name="T30" fmla="*/ 86 w 124"/>
                <a:gd name="T31" fmla="*/ 93 h 202"/>
                <a:gd name="T32" fmla="*/ 99 w 124"/>
                <a:gd name="T33" fmla="*/ 6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202">
                  <a:moveTo>
                    <a:pt x="124" y="60"/>
                  </a:moveTo>
                  <a:cubicBezTo>
                    <a:pt x="124" y="78"/>
                    <a:pt x="118" y="94"/>
                    <a:pt x="106" y="106"/>
                  </a:cubicBezTo>
                  <a:cubicBezTo>
                    <a:pt x="92" y="119"/>
                    <a:pt x="74" y="125"/>
                    <a:pt x="51" y="125"/>
                  </a:cubicBezTo>
                  <a:cubicBezTo>
                    <a:pt x="24" y="125"/>
                    <a:pt x="24" y="125"/>
                    <a:pt x="24" y="125"/>
                  </a:cubicBezTo>
                  <a:cubicBezTo>
                    <a:pt x="24" y="202"/>
                    <a:pt x="24" y="202"/>
                    <a:pt x="24" y="202"/>
                  </a:cubicBezTo>
                  <a:cubicBezTo>
                    <a:pt x="0" y="202"/>
                    <a:pt x="0" y="202"/>
                    <a:pt x="0" y="202"/>
                  </a:cubicBezTo>
                  <a:cubicBezTo>
                    <a:pt x="0" y="0"/>
                    <a:pt x="0" y="0"/>
                    <a:pt x="0" y="0"/>
                  </a:cubicBezTo>
                  <a:cubicBezTo>
                    <a:pt x="56" y="0"/>
                    <a:pt x="56" y="0"/>
                    <a:pt x="56" y="0"/>
                  </a:cubicBezTo>
                  <a:cubicBezTo>
                    <a:pt x="78" y="0"/>
                    <a:pt x="94" y="5"/>
                    <a:pt x="106" y="16"/>
                  </a:cubicBezTo>
                  <a:cubicBezTo>
                    <a:pt x="118" y="26"/>
                    <a:pt x="124" y="41"/>
                    <a:pt x="124" y="60"/>
                  </a:cubicBezTo>
                  <a:close/>
                  <a:moveTo>
                    <a:pt x="99" y="61"/>
                  </a:moveTo>
                  <a:cubicBezTo>
                    <a:pt x="99" y="35"/>
                    <a:pt x="83" y="21"/>
                    <a:pt x="52" y="21"/>
                  </a:cubicBezTo>
                  <a:cubicBezTo>
                    <a:pt x="24" y="21"/>
                    <a:pt x="24" y="21"/>
                    <a:pt x="24" y="21"/>
                  </a:cubicBezTo>
                  <a:cubicBezTo>
                    <a:pt x="24" y="104"/>
                    <a:pt x="24" y="104"/>
                    <a:pt x="24" y="104"/>
                  </a:cubicBezTo>
                  <a:cubicBezTo>
                    <a:pt x="49" y="104"/>
                    <a:pt x="49" y="104"/>
                    <a:pt x="49" y="104"/>
                  </a:cubicBezTo>
                  <a:cubicBezTo>
                    <a:pt x="65" y="104"/>
                    <a:pt x="78" y="100"/>
                    <a:pt x="86" y="93"/>
                  </a:cubicBezTo>
                  <a:cubicBezTo>
                    <a:pt x="95" y="85"/>
                    <a:pt x="99" y="75"/>
                    <a:pt x="9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6"/>
            <p:cNvSpPr>
              <a:spLocks noEditPoints="1"/>
            </p:cNvSpPr>
            <p:nvPr/>
          </p:nvSpPr>
          <p:spPr bwMode="auto">
            <a:xfrm>
              <a:off x="4216" y="2187"/>
              <a:ext cx="336" cy="357"/>
            </a:xfrm>
            <a:custGeom>
              <a:avLst/>
              <a:gdLst>
                <a:gd name="T0" fmla="*/ 142 w 142"/>
                <a:gd name="T1" fmla="*/ 75 h 151"/>
                <a:gd name="T2" fmla="*/ 122 w 142"/>
                <a:gd name="T3" fmla="*/ 130 h 151"/>
                <a:gd name="T4" fmla="*/ 70 w 142"/>
                <a:gd name="T5" fmla="*/ 151 h 151"/>
                <a:gd name="T6" fmla="*/ 19 w 142"/>
                <a:gd name="T7" fmla="*/ 130 h 151"/>
                <a:gd name="T8" fmla="*/ 0 w 142"/>
                <a:gd name="T9" fmla="*/ 77 h 151"/>
                <a:gd name="T10" fmla="*/ 21 w 142"/>
                <a:gd name="T11" fmla="*/ 19 h 151"/>
                <a:gd name="T12" fmla="*/ 73 w 142"/>
                <a:gd name="T13" fmla="*/ 0 h 151"/>
                <a:gd name="T14" fmla="*/ 124 w 142"/>
                <a:gd name="T15" fmla="*/ 20 h 151"/>
                <a:gd name="T16" fmla="*/ 142 w 142"/>
                <a:gd name="T17" fmla="*/ 75 h 151"/>
                <a:gd name="T18" fmla="*/ 118 w 142"/>
                <a:gd name="T19" fmla="*/ 76 h 151"/>
                <a:gd name="T20" fmla="*/ 106 w 142"/>
                <a:gd name="T21" fmla="*/ 34 h 151"/>
                <a:gd name="T22" fmla="*/ 72 w 142"/>
                <a:gd name="T23" fmla="*/ 20 h 151"/>
                <a:gd name="T24" fmla="*/ 37 w 142"/>
                <a:gd name="T25" fmla="*/ 34 h 151"/>
                <a:gd name="T26" fmla="*/ 24 w 142"/>
                <a:gd name="T27" fmla="*/ 76 h 151"/>
                <a:gd name="T28" fmla="*/ 37 w 142"/>
                <a:gd name="T29" fmla="*/ 117 h 151"/>
                <a:gd name="T30" fmla="*/ 72 w 142"/>
                <a:gd name="T31" fmla="*/ 131 h 151"/>
                <a:gd name="T32" fmla="*/ 107 w 142"/>
                <a:gd name="T33" fmla="*/ 117 h 151"/>
                <a:gd name="T34" fmla="*/ 118 w 142"/>
                <a:gd name="T3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51">
                  <a:moveTo>
                    <a:pt x="142" y="75"/>
                  </a:moveTo>
                  <a:cubicBezTo>
                    <a:pt x="142" y="98"/>
                    <a:pt x="135" y="116"/>
                    <a:pt x="122" y="130"/>
                  </a:cubicBezTo>
                  <a:cubicBezTo>
                    <a:pt x="109" y="144"/>
                    <a:pt x="92" y="151"/>
                    <a:pt x="70" y="151"/>
                  </a:cubicBezTo>
                  <a:cubicBezTo>
                    <a:pt x="48" y="151"/>
                    <a:pt x="31" y="144"/>
                    <a:pt x="19" y="130"/>
                  </a:cubicBezTo>
                  <a:cubicBezTo>
                    <a:pt x="6" y="117"/>
                    <a:pt x="0" y="99"/>
                    <a:pt x="0" y="77"/>
                  </a:cubicBezTo>
                  <a:cubicBezTo>
                    <a:pt x="0" y="52"/>
                    <a:pt x="7" y="33"/>
                    <a:pt x="21" y="19"/>
                  </a:cubicBezTo>
                  <a:cubicBezTo>
                    <a:pt x="34" y="6"/>
                    <a:pt x="52" y="0"/>
                    <a:pt x="73" y="0"/>
                  </a:cubicBezTo>
                  <a:cubicBezTo>
                    <a:pt x="95" y="0"/>
                    <a:pt x="112" y="7"/>
                    <a:pt x="124" y="20"/>
                  </a:cubicBezTo>
                  <a:cubicBezTo>
                    <a:pt x="136" y="33"/>
                    <a:pt x="142" y="52"/>
                    <a:pt x="142" y="75"/>
                  </a:cubicBezTo>
                  <a:close/>
                  <a:moveTo>
                    <a:pt x="118" y="76"/>
                  </a:moveTo>
                  <a:cubicBezTo>
                    <a:pt x="118" y="57"/>
                    <a:pt x="114" y="43"/>
                    <a:pt x="106" y="34"/>
                  </a:cubicBezTo>
                  <a:cubicBezTo>
                    <a:pt x="98" y="24"/>
                    <a:pt x="86" y="20"/>
                    <a:pt x="72" y="20"/>
                  </a:cubicBezTo>
                  <a:cubicBezTo>
                    <a:pt x="57" y="20"/>
                    <a:pt x="46" y="24"/>
                    <a:pt x="37" y="34"/>
                  </a:cubicBezTo>
                  <a:cubicBezTo>
                    <a:pt x="28" y="44"/>
                    <a:pt x="24" y="58"/>
                    <a:pt x="24" y="76"/>
                  </a:cubicBezTo>
                  <a:cubicBezTo>
                    <a:pt x="24" y="94"/>
                    <a:pt x="28" y="107"/>
                    <a:pt x="37" y="117"/>
                  </a:cubicBezTo>
                  <a:cubicBezTo>
                    <a:pt x="46" y="127"/>
                    <a:pt x="57" y="131"/>
                    <a:pt x="72" y="131"/>
                  </a:cubicBezTo>
                  <a:cubicBezTo>
                    <a:pt x="87" y="131"/>
                    <a:pt x="99" y="126"/>
                    <a:pt x="107" y="117"/>
                  </a:cubicBezTo>
                  <a:cubicBezTo>
                    <a:pt x="114" y="107"/>
                    <a:pt x="118" y="93"/>
                    <a:pt x="118"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7"/>
            <p:cNvSpPr>
              <a:spLocks noEditPoints="1"/>
            </p:cNvSpPr>
            <p:nvPr/>
          </p:nvSpPr>
          <p:spPr bwMode="auto">
            <a:xfrm>
              <a:off x="4608" y="2038"/>
              <a:ext cx="71" cy="499"/>
            </a:xfrm>
            <a:custGeom>
              <a:avLst/>
              <a:gdLst>
                <a:gd name="T0" fmla="*/ 30 w 30"/>
                <a:gd name="T1" fmla="*/ 15 h 211"/>
                <a:gd name="T2" fmla="*/ 25 w 30"/>
                <a:gd name="T3" fmla="*/ 26 h 211"/>
                <a:gd name="T4" fmla="*/ 15 w 30"/>
                <a:gd name="T5" fmla="*/ 30 h 211"/>
                <a:gd name="T6" fmla="*/ 4 w 30"/>
                <a:gd name="T7" fmla="*/ 26 h 211"/>
                <a:gd name="T8" fmla="*/ 0 w 30"/>
                <a:gd name="T9" fmla="*/ 15 h 211"/>
                <a:gd name="T10" fmla="*/ 4 w 30"/>
                <a:gd name="T11" fmla="*/ 4 h 211"/>
                <a:gd name="T12" fmla="*/ 15 w 30"/>
                <a:gd name="T13" fmla="*/ 0 h 211"/>
                <a:gd name="T14" fmla="*/ 25 w 30"/>
                <a:gd name="T15" fmla="*/ 4 h 211"/>
                <a:gd name="T16" fmla="*/ 30 w 30"/>
                <a:gd name="T17" fmla="*/ 15 h 211"/>
                <a:gd name="T18" fmla="*/ 26 w 30"/>
                <a:gd name="T19" fmla="*/ 211 h 211"/>
                <a:gd name="T20" fmla="*/ 3 w 30"/>
                <a:gd name="T21" fmla="*/ 211 h 211"/>
                <a:gd name="T22" fmla="*/ 3 w 30"/>
                <a:gd name="T23" fmla="*/ 67 h 211"/>
                <a:gd name="T24" fmla="*/ 26 w 30"/>
                <a:gd name="T25" fmla="*/ 67 h 211"/>
                <a:gd name="T26" fmla="*/ 26 w 30"/>
                <a:gd name="T2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11">
                  <a:moveTo>
                    <a:pt x="30" y="15"/>
                  </a:moveTo>
                  <a:cubicBezTo>
                    <a:pt x="30" y="19"/>
                    <a:pt x="28" y="23"/>
                    <a:pt x="25" y="26"/>
                  </a:cubicBezTo>
                  <a:cubicBezTo>
                    <a:pt x="23" y="29"/>
                    <a:pt x="19" y="30"/>
                    <a:pt x="15" y="30"/>
                  </a:cubicBezTo>
                  <a:cubicBezTo>
                    <a:pt x="11" y="30"/>
                    <a:pt x="7" y="29"/>
                    <a:pt x="4" y="26"/>
                  </a:cubicBezTo>
                  <a:cubicBezTo>
                    <a:pt x="1" y="23"/>
                    <a:pt x="0" y="19"/>
                    <a:pt x="0" y="15"/>
                  </a:cubicBezTo>
                  <a:cubicBezTo>
                    <a:pt x="0" y="11"/>
                    <a:pt x="1" y="7"/>
                    <a:pt x="4" y="4"/>
                  </a:cubicBezTo>
                  <a:cubicBezTo>
                    <a:pt x="7" y="1"/>
                    <a:pt x="11" y="0"/>
                    <a:pt x="15" y="0"/>
                  </a:cubicBezTo>
                  <a:cubicBezTo>
                    <a:pt x="19" y="0"/>
                    <a:pt x="23" y="1"/>
                    <a:pt x="25" y="4"/>
                  </a:cubicBezTo>
                  <a:cubicBezTo>
                    <a:pt x="28" y="7"/>
                    <a:pt x="30" y="11"/>
                    <a:pt x="30" y="15"/>
                  </a:cubicBezTo>
                  <a:close/>
                  <a:moveTo>
                    <a:pt x="26" y="211"/>
                  </a:moveTo>
                  <a:cubicBezTo>
                    <a:pt x="3" y="211"/>
                    <a:pt x="3" y="211"/>
                    <a:pt x="3" y="211"/>
                  </a:cubicBezTo>
                  <a:cubicBezTo>
                    <a:pt x="3" y="67"/>
                    <a:pt x="3" y="67"/>
                    <a:pt x="3" y="67"/>
                  </a:cubicBezTo>
                  <a:cubicBezTo>
                    <a:pt x="26" y="67"/>
                    <a:pt x="26" y="67"/>
                    <a:pt x="26" y="67"/>
                  </a:cubicBezTo>
                  <a:lnTo>
                    <a:pt x="26"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18"/>
            <p:cNvSpPr>
              <a:spLocks/>
            </p:cNvSpPr>
            <p:nvPr/>
          </p:nvSpPr>
          <p:spPr bwMode="auto">
            <a:xfrm>
              <a:off x="4760" y="2187"/>
              <a:ext cx="283" cy="350"/>
            </a:xfrm>
            <a:custGeom>
              <a:avLst/>
              <a:gdLst>
                <a:gd name="T0" fmla="*/ 120 w 120"/>
                <a:gd name="T1" fmla="*/ 148 h 148"/>
                <a:gd name="T2" fmla="*/ 96 w 120"/>
                <a:gd name="T3" fmla="*/ 148 h 148"/>
                <a:gd name="T4" fmla="*/ 96 w 120"/>
                <a:gd name="T5" fmla="*/ 65 h 148"/>
                <a:gd name="T6" fmla="*/ 63 w 120"/>
                <a:gd name="T7" fmla="*/ 20 h 148"/>
                <a:gd name="T8" fmla="*/ 34 w 120"/>
                <a:gd name="T9" fmla="*/ 33 h 148"/>
                <a:gd name="T10" fmla="*/ 23 w 120"/>
                <a:gd name="T11" fmla="*/ 65 h 148"/>
                <a:gd name="T12" fmla="*/ 23 w 120"/>
                <a:gd name="T13" fmla="*/ 148 h 148"/>
                <a:gd name="T14" fmla="*/ 0 w 120"/>
                <a:gd name="T15" fmla="*/ 148 h 148"/>
                <a:gd name="T16" fmla="*/ 0 w 120"/>
                <a:gd name="T17" fmla="*/ 4 h 148"/>
                <a:gd name="T18" fmla="*/ 23 w 120"/>
                <a:gd name="T19" fmla="*/ 4 h 148"/>
                <a:gd name="T20" fmla="*/ 23 w 120"/>
                <a:gd name="T21" fmla="*/ 27 h 148"/>
                <a:gd name="T22" fmla="*/ 24 w 120"/>
                <a:gd name="T23" fmla="*/ 27 h 148"/>
                <a:gd name="T24" fmla="*/ 71 w 120"/>
                <a:gd name="T25" fmla="*/ 0 h 148"/>
                <a:gd name="T26" fmla="*/ 107 w 120"/>
                <a:gd name="T27" fmla="*/ 16 h 148"/>
                <a:gd name="T28" fmla="*/ 120 w 120"/>
                <a:gd name="T29" fmla="*/ 59 h 148"/>
                <a:gd name="T30" fmla="*/ 120 w 120"/>
                <a:gd name="T31" fmla="*/ 148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148">
                  <a:moveTo>
                    <a:pt x="120" y="148"/>
                  </a:moveTo>
                  <a:cubicBezTo>
                    <a:pt x="96" y="148"/>
                    <a:pt x="96" y="148"/>
                    <a:pt x="96" y="148"/>
                  </a:cubicBezTo>
                  <a:cubicBezTo>
                    <a:pt x="96" y="65"/>
                    <a:pt x="96" y="65"/>
                    <a:pt x="96" y="65"/>
                  </a:cubicBezTo>
                  <a:cubicBezTo>
                    <a:pt x="96" y="35"/>
                    <a:pt x="85" y="20"/>
                    <a:pt x="63" y="20"/>
                  </a:cubicBezTo>
                  <a:cubicBezTo>
                    <a:pt x="51" y="20"/>
                    <a:pt x="42" y="24"/>
                    <a:pt x="34" y="33"/>
                  </a:cubicBezTo>
                  <a:cubicBezTo>
                    <a:pt x="27" y="41"/>
                    <a:pt x="23" y="52"/>
                    <a:pt x="23" y="65"/>
                  </a:cubicBezTo>
                  <a:cubicBezTo>
                    <a:pt x="23" y="148"/>
                    <a:pt x="23" y="148"/>
                    <a:pt x="23" y="148"/>
                  </a:cubicBezTo>
                  <a:cubicBezTo>
                    <a:pt x="0" y="148"/>
                    <a:pt x="0" y="148"/>
                    <a:pt x="0" y="148"/>
                  </a:cubicBezTo>
                  <a:cubicBezTo>
                    <a:pt x="0" y="4"/>
                    <a:pt x="0" y="4"/>
                    <a:pt x="0" y="4"/>
                  </a:cubicBezTo>
                  <a:cubicBezTo>
                    <a:pt x="23" y="4"/>
                    <a:pt x="23" y="4"/>
                    <a:pt x="23" y="4"/>
                  </a:cubicBezTo>
                  <a:cubicBezTo>
                    <a:pt x="23" y="27"/>
                    <a:pt x="23" y="27"/>
                    <a:pt x="23" y="27"/>
                  </a:cubicBezTo>
                  <a:cubicBezTo>
                    <a:pt x="24" y="27"/>
                    <a:pt x="24" y="27"/>
                    <a:pt x="24" y="27"/>
                  </a:cubicBezTo>
                  <a:cubicBezTo>
                    <a:pt x="34" y="9"/>
                    <a:pt x="50" y="0"/>
                    <a:pt x="71" y="0"/>
                  </a:cubicBezTo>
                  <a:cubicBezTo>
                    <a:pt x="87" y="0"/>
                    <a:pt x="99" y="5"/>
                    <a:pt x="107" y="16"/>
                  </a:cubicBezTo>
                  <a:cubicBezTo>
                    <a:pt x="115" y="26"/>
                    <a:pt x="120" y="40"/>
                    <a:pt x="120" y="59"/>
                  </a:cubicBezTo>
                  <a:lnTo>
                    <a:pt x="120"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19"/>
            <p:cNvSpPr>
              <a:spLocks/>
            </p:cNvSpPr>
            <p:nvPr/>
          </p:nvSpPr>
          <p:spPr bwMode="auto">
            <a:xfrm>
              <a:off x="5083" y="2095"/>
              <a:ext cx="199" cy="449"/>
            </a:xfrm>
            <a:custGeom>
              <a:avLst/>
              <a:gdLst>
                <a:gd name="T0" fmla="*/ 84 w 84"/>
                <a:gd name="T1" fmla="*/ 185 h 190"/>
                <a:gd name="T2" fmla="*/ 63 w 84"/>
                <a:gd name="T3" fmla="*/ 190 h 190"/>
                <a:gd name="T4" fmla="*/ 25 w 84"/>
                <a:gd name="T5" fmla="*/ 147 h 190"/>
                <a:gd name="T6" fmla="*/ 25 w 84"/>
                <a:gd name="T7" fmla="*/ 62 h 190"/>
                <a:gd name="T8" fmla="*/ 0 w 84"/>
                <a:gd name="T9" fmla="*/ 62 h 190"/>
                <a:gd name="T10" fmla="*/ 0 w 84"/>
                <a:gd name="T11" fmla="*/ 43 h 190"/>
                <a:gd name="T12" fmla="*/ 25 w 84"/>
                <a:gd name="T13" fmla="*/ 43 h 190"/>
                <a:gd name="T14" fmla="*/ 25 w 84"/>
                <a:gd name="T15" fmla="*/ 7 h 190"/>
                <a:gd name="T16" fmla="*/ 48 w 84"/>
                <a:gd name="T17" fmla="*/ 0 h 190"/>
                <a:gd name="T18" fmla="*/ 48 w 84"/>
                <a:gd name="T19" fmla="*/ 43 h 190"/>
                <a:gd name="T20" fmla="*/ 84 w 84"/>
                <a:gd name="T21" fmla="*/ 43 h 190"/>
                <a:gd name="T22" fmla="*/ 84 w 84"/>
                <a:gd name="T23" fmla="*/ 62 h 190"/>
                <a:gd name="T24" fmla="*/ 48 w 84"/>
                <a:gd name="T25" fmla="*/ 62 h 190"/>
                <a:gd name="T26" fmla="*/ 48 w 84"/>
                <a:gd name="T27" fmla="*/ 143 h 190"/>
                <a:gd name="T28" fmla="*/ 53 w 84"/>
                <a:gd name="T29" fmla="*/ 164 h 190"/>
                <a:gd name="T30" fmla="*/ 69 w 84"/>
                <a:gd name="T31" fmla="*/ 170 h 190"/>
                <a:gd name="T32" fmla="*/ 84 w 84"/>
                <a:gd name="T33" fmla="*/ 165 h 190"/>
                <a:gd name="T34" fmla="*/ 84 w 84"/>
                <a:gd name="T35" fmla="*/ 18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190">
                  <a:moveTo>
                    <a:pt x="84" y="185"/>
                  </a:moveTo>
                  <a:cubicBezTo>
                    <a:pt x="79" y="188"/>
                    <a:pt x="72" y="190"/>
                    <a:pt x="63" y="190"/>
                  </a:cubicBezTo>
                  <a:cubicBezTo>
                    <a:pt x="37" y="190"/>
                    <a:pt x="25" y="176"/>
                    <a:pt x="25" y="147"/>
                  </a:cubicBezTo>
                  <a:cubicBezTo>
                    <a:pt x="25" y="62"/>
                    <a:pt x="25" y="62"/>
                    <a:pt x="25" y="62"/>
                  </a:cubicBezTo>
                  <a:cubicBezTo>
                    <a:pt x="0" y="62"/>
                    <a:pt x="0" y="62"/>
                    <a:pt x="0" y="62"/>
                  </a:cubicBezTo>
                  <a:cubicBezTo>
                    <a:pt x="0" y="43"/>
                    <a:pt x="0" y="43"/>
                    <a:pt x="0" y="43"/>
                  </a:cubicBezTo>
                  <a:cubicBezTo>
                    <a:pt x="25" y="43"/>
                    <a:pt x="25" y="43"/>
                    <a:pt x="25" y="43"/>
                  </a:cubicBezTo>
                  <a:cubicBezTo>
                    <a:pt x="25" y="7"/>
                    <a:pt x="25" y="7"/>
                    <a:pt x="25" y="7"/>
                  </a:cubicBezTo>
                  <a:cubicBezTo>
                    <a:pt x="32" y="5"/>
                    <a:pt x="40" y="3"/>
                    <a:pt x="48" y="0"/>
                  </a:cubicBezTo>
                  <a:cubicBezTo>
                    <a:pt x="48" y="43"/>
                    <a:pt x="48" y="43"/>
                    <a:pt x="48" y="43"/>
                  </a:cubicBezTo>
                  <a:cubicBezTo>
                    <a:pt x="84" y="43"/>
                    <a:pt x="84" y="43"/>
                    <a:pt x="84" y="43"/>
                  </a:cubicBezTo>
                  <a:cubicBezTo>
                    <a:pt x="84" y="62"/>
                    <a:pt x="84" y="62"/>
                    <a:pt x="84" y="62"/>
                  </a:cubicBezTo>
                  <a:cubicBezTo>
                    <a:pt x="48" y="62"/>
                    <a:pt x="48" y="62"/>
                    <a:pt x="48" y="62"/>
                  </a:cubicBezTo>
                  <a:cubicBezTo>
                    <a:pt x="48" y="143"/>
                    <a:pt x="48" y="143"/>
                    <a:pt x="48" y="143"/>
                  </a:cubicBezTo>
                  <a:cubicBezTo>
                    <a:pt x="48" y="153"/>
                    <a:pt x="50" y="160"/>
                    <a:pt x="53" y="164"/>
                  </a:cubicBezTo>
                  <a:cubicBezTo>
                    <a:pt x="56" y="168"/>
                    <a:pt x="62" y="170"/>
                    <a:pt x="69" y="170"/>
                  </a:cubicBezTo>
                  <a:cubicBezTo>
                    <a:pt x="75" y="170"/>
                    <a:pt x="80" y="169"/>
                    <a:pt x="84" y="165"/>
                  </a:cubicBezTo>
                  <a:lnTo>
                    <a:pt x="84"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1" name="Freeform 20"/>
            <p:cNvSpPr>
              <a:spLocks noEditPoints="1"/>
            </p:cNvSpPr>
            <p:nvPr/>
          </p:nvSpPr>
          <p:spPr bwMode="auto">
            <a:xfrm>
              <a:off x="5303" y="2185"/>
              <a:ext cx="71" cy="68"/>
            </a:xfrm>
            <a:custGeom>
              <a:avLst/>
              <a:gdLst>
                <a:gd name="T0" fmla="*/ 30 w 30"/>
                <a:gd name="T1" fmla="*/ 15 h 29"/>
                <a:gd name="T2" fmla="*/ 25 w 30"/>
                <a:gd name="T3" fmla="*/ 25 h 29"/>
                <a:gd name="T4" fmla="*/ 15 w 30"/>
                <a:gd name="T5" fmla="*/ 29 h 29"/>
                <a:gd name="T6" fmla="*/ 4 w 30"/>
                <a:gd name="T7" fmla="*/ 25 h 29"/>
                <a:gd name="T8" fmla="*/ 0 w 30"/>
                <a:gd name="T9" fmla="*/ 15 h 29"/>
                <a:gd name="T10" fmla="*/ 5 w 30"/>
                <a:gd name="T11" fmla="*/ 4 h 29"/>
                <a:gd name="T12" fmla="*/ 15 w 30"/>
                <a:gd name="T13" fmla="*/ 0 h 29"/>
                <a:gd name="T14" fmla="*/ 25 w 30"/>
                <a:gd name="T15" fmla="*/ 4 h 29"/>
                <a:gd name="T16" fmla="*/ 30 w 30"/>
                <a:gd name="T17" fmla="*/ 15 h 29"/>
                <a:gd name="T18" fmla="*/ 28 w 30"/>
                <a:gd name="T19" fmla="*/ 15 h 29"/>
                <a:gd name="T20" fmla="*/ 24 w 30"/>
                <a:gd name="T21" fmla="*/ 5 h 29"/>
                <a:gd name="T22" fmla="*/ 15 w 30"/>
                <a:gd name="T23" fmla="*/ 2 h 29"/>
                <a:gd name="T24" fmla="*/ 6 w 30"/>
                <a:gd name="T25" fmla="*/ 5 h 29"/>
                <a:gd name="T26" fmla="*/ 2 w 30"/>
                <a:gd name="T27" fmla="*/ 15 h 29"/>
                <a:gd name="T28" fmla="*/ 6 w 30"/>
                <a:gd name="T29" fmla="*/ 24 h 29"/>
                <a:gd name="T30" fmla="*/ 15 w 30"/>
                <a:gd name="T31" fmla="*/ 28 h 29"/>
                <a:gd name="T32" fmla="*/ 24 w 30"/>
                <a:gd name="T33" fmla="*/ 24 h 29"/>
                <a:gd name="T34" fmla="*/ 28 w 30"/>
                <a:gd name="T35" fmla="*/ 15 h 29"/>
                <a:gd name="T36" fmla="*/ 22 w 30"/>
                <a:gd name="T37" fmla="*/ 24 h 29"/>
                <a:gd name="T38" fmla="*/ 19 w 30"/>
                <a:gd name="T39" fmla="*/ 24 h 29"/>
                <a:gd name="T40" fmla="*/ 17 w 30"/>
                <a:gd name="T41" fmla="*/ 19 h 29"/>
                <a:gd name="T42" fmla="*/ 14 w 30"/>
                <a:gd name="T43" fmla="*/ 16 h 29"/>
                <a:gd name="T44" fmla="*/ 12 w 30"/>
                <a:gd name="T45" fmla="*/ 16 h 29"/>
                <a:gd name="T46" fmla="*/ 12 w 30"/>
                <a:gd name="T47" fmla="*/ 24 h 29"/>
                <a:gd name="T48" fmla="*/ 9 w 30"/>
                <a:gd name="T49" fmla="*/ 24 h 29"/>
                <a:gd name="T50" fmla="*/ 9 w 30"/>
                <a:gd name="T51" fmla="*/ 5 h 29"/>
                <a:gd name="T52" fmla="*/ 15 w 30"/>
                <a:gd name="T53" fmla="*/ 5 h 29"/>
                <a:gd name="T54" fmla="*/ 20 w 30"/>
                <a:gd name="T55" fmla="*/ 7 h 29"/>
                <a:gd name="T56" fmla="*/ 21 w 30"/>
                <a:gd name="T57" fmla="*/ 10 h 29"/>
                <a:gd name="T58" fmla="*/ 20 w 30"/>
                <a:gd name="T59" fmla="*/ 13 h 29"/>
                <a:gd name="T60" fmla="*/ 17 w 30"/>
                <a:gd name="T61" fmla="*/ 15 h 29"/>
                <a:gd name="T62" fmla="*/ 17 w 30"/>
                <a:gd name="T63" fmla="*/ 15 h 29"/>
                <a:gd name="T64" fmla="*/ 20 w 30"/>
                <a:gd name="T65" fmla="*/ 19 h 29"/>
                <a:gd name="T66" fmla="*/ 22 w 30"/>
                <a:gd name="T67" fmla="*/ 24 h 29"/>
                <a:gd name="T68" fmla="*/ 19 w 30"/>
                <a:gd name="T69" fmla="*/ 10 h 29"/>
                <a:gd name="T70" fmla="*/ 18 w 30"/>
                <a:gd name="T71" fmla="*/ 8 h 29"/>
                <a:gd name="T72" fmla="*/ 14 w 30"/>
                <a:gd name="T73" fmla="*/ 7 h 29"/>
                <a:gd name="T74" fmla="*/ 12 w 30"/>
                <a:gd name="T75" fmla="*/ 7 h 29"/>
                <a:gd name="T76" fmla="*/ 12 w 30"/>
                <a:gd name="T77" fmla="*/ 14 h 29"/>
                <a:gd name="T78" fmla="*/ 15 w 30"/>
                <a:gd name="T79" fmla="*/ 14 h 29"/>
                <a:gd name="T80" fmla="*/ 19 w 30"/>
                <a:gd name="T81"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0" y="15"/>
                  </a:moveTo>
                  <a:cubicBezTo>
                    <a:pt x="30" y="19"/>
                    <a:pt x="28" y="22"/>
                    <a:pt x="25" y="25"/>
                  </a:cubicBezTo>
                  <a:cubicBezTo>
                    <a:pt x="23" y="28"/>
                    <a:pt x="19" y="29"/>
                    <a:pt x="15" y="29"/>
                  </a:cubicBezTo>
                  <a:cubicBezTo>
                    <a:pt x="11" y="29"/>
                    <a:pt x="7" y="28"/>
                    <a:pt x="4" y="25"/>
                  </a:cubicBezTo>
                  <a:cubicBezTo>
                    <a:pt x="2" y="22"/>
                    <a:pt x="0" y="19"/>
                    <a:pt x="0" y="15"/>
                  </a:cubicBezTo>
                  <a:cubicBezTo>
                    <a:pt x="0" y="11"/>
                    <a:pt x="2" y="7"/>
                    <a:pt x="5" y="4"/>
                  </a:cubicBezTo>
                  <a:cubicBezTo>
                    <a:pt x="7" y="2"/>
                    <a:pt x="11" y="0"/>
                    <a:pt x="15" y="0"/>
                  </a:cubicBezTo>
                  <a:cubicBezTo>
                    <a:pt x="19" y="0"/>
                    <a:pt x="23" y="1"/>
                    <a:pt x="25" y="4"/>
                  </a:cubicBezTo>
                  <a:cubicBezTo>
                    <a:pt x="28" y="7"/>
                    <a:pt x="30" y="10"/>
                    <a:pt x="30" y="15"/>
                  </a:cubicBezTo>
                  <a:close/>
                  <a:moveTo>
                    <a:pt x="28" y="15"/>
                  </a:moveTo>
                  <a:cubicBezTo>
                    <a:pt x="28" y="11"/>
                    <a:pt x="27" y="8"/>
                    <a:pt x="24" y="5"/>
                  </a:cubicBezTo>
                  <a:cubicBezTo>
                    <a:pt x="22" y="3"/>
                    <a:pt x="19" y="2"/>
                    <a:pt x="15" y="2"/>
                  </a:cubicBezTo>
                  <a:cubicBezTo>
                    <a:pt x="11" y="2"/>
                    <a:pt x="8" y="3"/>
                    <a:pt x="6" y="5"/>
                  </a:cubicBezTo>
                  <a:cubicBezTo>
                    <a:pt x="3" y="8"/>
                    <a:pt x="2" y="11"/>
                    <a:pt x="2" y="15"/>
                  </a:cubicBezTo>
                  <a:cubicBezTo>
                    <a:pt x="2" y="18"/>
                    <a:pt x="3" y="21"/>
                    <a:pt x="6" y="24"/>
                  </a:cubicBezTo>
                  <a:cubicBezTo>
                    <a:pt x="8" y="26"/>
                    <a:pt x="11" y="28"/>
                    <a:pt x="15" y="28"/>
                  </a:cubicBezTo>
                  <a:cubicBezTo>
                    <a:pt x="19" y="28"/>
                    <a:pt x="22" y="26"/>
                    <a:pt x="24" y="24"/>
                  </a:cubicBezTo>
                  <a:cubicBezTo>
                    <a:pt x="27" y="21"/>
                    <a:pt x="28" y="18"/>
                    <a:pt x="28" y="15"/>
                  </a:cubicBezTo>
                  <a:close/>
                  <a:moveTo>
                    <a:pt x="22" y="24"/>
                  </a:moveTo>
                  <a:cubicBezTo>
                    <a:pt x="19" y="24"/>
                    <a:pt x="19" y="24"/>
                    <a:pt x="19" y="24"/>
                  </a:cubicBezTo>
                  <a:cubicBezTo>
                    <a:pt x="17" y="19"/>
                    <a:pt x="17" y="19"/>
                    <a:pt x="17" y="19"/>
                  </a:cubicBezTo>
                  <a:cubicBezTo>
                    <a:pt x="16" y="17"/>
                    <a:pt x="15" y="16"/>
                    <a:pt x="14" y="16"/>
                  </a:cubicBezTo>
                  <a:cubicBezTo>
                    <a:pt x="12" y="16"/>
                    <a:pt x="12" y="16"/>
                    <a:pt x="12" y="16"/>
                  </a:cubicBezTo>
                  <a:cubicBezTo>
                    <a:pt x="12" y="24"/>
                    <a:pt x="12" y="24"/>
                    <a:pt x="12" y="24"/>
                  </a:cubicBezTo>
                  <a:cubicBezTo>
                    <a:pt x="9" y="24"/>
                    <a:pt x="9" y="24"/>
                    <a:pt x="9" y="24"/>
                  </a:cubicBezTo>
                  <a:cubicBezTo>
                    <a:pt x="9" y="5"/>
                    <a:pt x="9" y="5"/>
                    <a:pt x="9" y="5"/>
                  </a:cubicBezTo>
                  <a:cubicBezTo>
                    <a:pt x="15" y="5"/>
                    <a:pt x="15" y="5"/>
                    <a:pt x="15" y="5"/>
                  </a:cubicBezTo>
                  <a:cubicBezTo>
                    <a:pt x="17" y="5"/>
                    <a:pt x="19" y="6"/>
                    <a:pt x="20" y="7"/>
                  </a:cubicBezTo>
                  <a:cubicBezTo>
                    <a:pt x="21" y="8"/>
                    <a:pt x="21" y="9"/>
                    <a:pt x="21" y="10"/>
                  </a:cubicBezTo>
                  <a:cubicBezTo>
                    <a:pt x="21" y="11"/>
                    <a:pt x="21" y="13"/>
                    <a:pt x="20" y="13"/>
                  </a:cubicBezTo>
                  <a:cubicBezTo>
                    <a:pt x="19" y="14"/>
                    <a:pt x="18" y="15"/>
                    <a:pt x="17" y="15"/>
                  </a:cubicBezTo>
                  <a:cubicBezTo>
                    <a:pt x="17" y="15"/>
                    <a:pt x="17" y="15"/>
                    <a:pt x="17" y="15"/>
                  </a:cubicBezTo>
                  <a:cubicBezTo>
                    <a:pt x="18" y="16"/>
                    <a:pt x="19" y="17"/>
                    <a:pt x="20" y="19"/>
                  </a:cubicBezTo>
                  <a:lnTo>
                    <a:pt x="22" y="24"/>
                  </a:lnTo>
                  <a:close/>
                  <a:moveTo>
                    <a:pt x="19" y="10"/>
                  </a:moveTo>
                  <a:cubicBezTo>
                    <a:pt x="19" y="9"/>
                    <a:pt x="18" y="9"/>
                    <a:pt x="18" y="8"/>
                  </a:cubicBezTo>
                  <a:cubicBezTo>
                    <a:pt x="17" y="8"/>
                    <a:pt x="16" y="7"/>
                    <a:pt x="14" y="7"/>
                  </a:cubicBezTo>
                  <a:cubicBezTo>
                    <a:pt x="12" y="7"/>
                    <a:pt x="12" y="7"/>
                    <a:pt x="12" y="7"/>
                  </a:cubicBezTo>
                  <a:cubicBezTo>
                    <a:pt x="12" y="14"/>
                    <a:pt x="12" y="14"/>
                    <a:pt x="12" y="14"/>
                  </a:cubicBezTo>
                  <a:cubicBezTo>
                    <a:pt x="15" y="14"/>
                    <a:pt x="15" y="14"/>
                    <a:pt x="15" y="14"/>
                  </a:cubicBezTo>
                  <a:cubicBezTo>
                    <a:pt x="17" y="14"/>
                    <a:pt x="19" y="13"/>
                    <a:pt x="1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25"/>
            <p:cNvSpPr>
              <a:spLocks/>
            </p:cNvSpPr>
            <p:nvPr/>
          </p:nvSpPr>
          <p:spPr bwMode="auto">
            <a:xfrm>
              <a:off x="2336" y="1833"/>
              <a:ext cx="175" cy="172"/>
            </a:xfrm>
            <a:custGeom>
              <a:avLst/>
              <a:gdLst>
                <a:gd name="T0" fmla="*/ 74 w 74"/>
                <a:gd name="T1" fmla="*/ 73 h 73"/>
                <a:gd name="T2" fmla="*/ 66 w 74"/>
                <a:gd name="T3" fmla="*/ 73 h 73"/>
                <a:gd name="T4" fmla="*/ 66 w 74"/>
                <a:gd name="T5" fmla="*/ 24 h 73"/>
                <a:gd name="T6" fmla="*/ 66 w 74"/>
                <a:gd name="T7" fmla="*/ 10 h 73"/>
                <a:gd name="T8" fmla="*/ 66 w 74"/>
                <a:gd name="T9" fmla="*/ 10 h 73"/>
                <a:gd name="T10" fmla="*/ 64 w 74"/>
                <a:gd name="T11" fmla="*/ 17 h 73"/>
                <a:gd name="T12" fmla="*/ 39 w 74"/>
                <a:gd name="T13" fmla="*/ 73 h 73"/>
                <a:gd name="T14" fmla="*/ 35 w 74"/>
                <a:gd name="T15" fmla="*/ 73 h 73"/>
                <a:gd name="T16" fmla="*/ 10 w 74"/>
                <a:gd name="T17" fmla="*/ 17 h 73"/>
                <a:gd name="T18" fmla="*/ 8 w 74"/>
                <a:gd name="T19" fmla="*/ 10 h 73"/>
                <a:gd name="T20" fmla="*/ 8 w 74"/>
                <a:gd name="T21" fmla="*/ 10 h 73"/>
                <a:gd name="T22" fmla="*/ 8 w 74"/>
                <a:gd name="T23" fmla="*/ 24 h 73"/>
                <a:gd name="T24" fmla="*/ 8 w 74"/>
                <a:gd name="T25" fmla="*/ 73 h 73"/>
                <a:gd name="T26" fmla="*/ 0 w 74"/>
                <a:gd name="T27" fmla="*/ 73 h 73"/>
                <a:gd name="T28" fmla="*/ 0 w 74"/>
                <a:gd name="T29" fmla="*/ 0 h 73"/>
                <a:gd name="T30" fmla="*/ 11 w 74"/>
                <a:gd name="T31" fmla="*/ 0 h 73"/>
                <a:gd name="T32" fmla="*/ 34 w 74"/>
                <a:gd name="T33" fmla="*/ 51 h 73"/>
                <a:gd name="T34" fmla="*/ 37 w 74"/>
                <a:gd name="T35" fmla="*/ 59 h 73"/>
                <a:gd name="T36" fmla="*/ 37 w 74"/>
                <a:gd name="T37" fmla="*/ 59 h 73"/>
                <a:gd name="T38" fmla="*/ 41 w 74"/>
                <a:gd name="T39" fmla="*/ 50 h 73"/>
                <a:gd name="T40" fmla="*/ 63 w 74"/>
                <a:gd name="T41" fmla="*/ 0 h 73"/>
                <a:gd name="T42" fmla="*/ 74 w 74"/>
                <a:gd name="T43" fmla="*/ 0 h 73"/>
                <a:gd name="T44" fmla="*/ 74 w 74"/>
                <a:gd name="T45"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3">
                  <a:moveTo>
                    <a:pt x="74" y="73"/>
                  </a:moveTo>
                  <a:cubicBezTo>
                    <a:pt x="66" y="73"/>
                    <a:pt x="66" y="73"/>
                    <a:pt x="66" y="73"/>
                  </a:cubicBezTo>
                  <a:cubicBezTo>
                    <a:pt x="66" y="24"/>
                    <a:pt x="66" y="24"/>
                    <a:pt x="66" y="24"/>
                  </a:cubicBezTo>
                  <a:cubicBezTo>
                    <a:pt x="66" y="20"/>
                    <a:pt x="66" y="15"/>
                    <a:pt x="66" y="10"/>
                  </a:cubicBezTo>
                  <a:cubicBezTo>
                    <a:pt x="66" y="10"/>
                    <a:pt x="66" y="10"/>
                    <a:pt x="66" y="10"/>
                  </a:cubicBezTo>
                  <a:cubicBezTo>
                    <a:pt x="65" y="13"/>
                    <a:pt x="65" y="15"/>
                    <a:pt x="64" y="17"/>
                  </a:cubicBezTo>
                  <a:cubicBezTo>
                    <a:pt x="39" y="73"/>
                    <a:pt x="39" y="73"/>
                    <a:pt x="39" y="73"/>
                  </a:cubicBezTo>
                  <a:cubicBezTo>
                    <a:pt x="35" y="73"/>
                    <a:pt x="35" y="73"/>
                    <a:pt x="35" y="73"/>
                  </a:cubicBezTo>
                  <a:cubicBezTo>
                    <a:pt x="10" y="17"/>
                    <a:pt x="10" y="17"/>
                    <a:pt x="10" y="17"/>
                  </a:cubicBezTo>
                  <a:cubicBezTo>
                    <a:pt x="9" y="16"/>
                    <a:pt x="9" y="13"/>
                    <a:pt x="8" y="10"/>
                  </a:cubicBezTo>
                  <a:cubicBezTo>
                    <a:pt x="8" y="10"/>
                    <a:pt x="8" y="10"/>
                    <a:pt x="8" y="10"/>
                  </a:cubicBezTo>
                  <a:cubicBezTo>
                    <a:pt x="8" y="13"/>
                    <a:pt x="8" y="17"/>
                    <a:pt x="8" y="24"/>
                  </a:cubicBezTo>
                  <a:cubicBezTo>
                    <a:pt x="8" y="73"/>
                    <a:pt x="8" y="73"/>
                    <a:pt x="8" y="73"/>
                  </a:cubicBezTo>
                  <a:cubicBezTo>
                    <a:pt x="0" y="73"/>
                    <a:pt x="0" y="73"/>
                    <a:pt x="0" y="73"/>
                  </a:cubicBezTo>
                  <a:cubicBezTo>
                    <a:pt x="0" y="0"/>
                    <a:pt x="0" y="0"/>
                    <a:pt x="0" y="0"/>
                  </a:cubicBezTo>
                  <a:cubicBezTo>
                    <a:pt x="11" y="0"/>
                    <a:pt x="11" y="0"/>
                    <a:pt x="11" y="0"/>
                  </a:cubicBezTo>
                  <a:cubicBezTo>
                    <a:pt x="34" y="51"/>
                    <a:pt x="34" y="51"/>
                    <a:pt x="34" y="51"/>
                  </a:cubicBezTo>
                  <a:cubicBezTo>
                    <a:pt x="35" y="54"/>
                    <a:pt x="36" y="57"/>
                    <a:pt x="37" y="59"/>
                  </a:cubicBezTo>
                  <a:cubicBezTo>
                    <a:pt x="37" y="59"/>
                    <a:pt x="37" y="59"/>
                    <a:pt x="37" y="59"/>
                  </a:cubicBezTo>
                  <a:cubicBezTo>
                    <a:pt x="39" y="55"/>
                    <a:pt x="40" y="52"/>
                    <a:pt x="41" y="50"/>
                  </a:cubicBezTo>
                  <a:cubicBezTo>
                    <a:pt x="63" y="0"/>
                    <a:pt x="63" y="0"/>
                    <a:pt x="63" y="0"/>
                  </a:cubicBezTo>
                  <a:cubicBezTo>
                    <a:pt x="74" y="0"/>
                    <a:pt x="74" y="0"/>
                    <a:pt x="74" y="0"/>
                  </a:cubicBezTo>
                  <a:lnTo>
                    <a:pt x="74"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6"/>
            <p:cNvSpPr>
              <a:spLocks noEditPoints="1"/>
            </p:cNvSpPr>
            <p:nvPr/>
          </p:nvSpPr>
          <p:spPr bwMode="auto">
            <a:xfrm>
              <a:off x="2551" y="1826"/>
              <a:ext cx="26" cy="179"/>
            </a:xfrm>
            <a:custGeom>
              <a:avLst/>
              <a:gdLst>
                <a:gd name="T0" fmla="*/ 11 w 11"/>
                <a:gd name="T1" fmla="*/ 5 h 76"/>
                <a:gd name="T2" fmla="*/ 9 w 11"/>
                <a:gd name="T3" fmla="*/ 9 h 76"/>
                <a:gd name="T4" fmla="*/ 5 w 11"/>
                <a:gd name="T5" fmla="*/ 10 h 76"/>
                <a:gd name="T6" fmla="*/ 2 w 11"/>
                <a:gd name="T7" fmla="*/ 9 h 76"/>
                <a:gd name="T8" fmla="*/ 0 w 11"/>
                <a:gd name="T9" fmla="*/ 5 h 76"/>
                <a:gd name="T10" fmla="*/ 2 w 11"/>
                <a:gd name="T11" fmla="*/ 1 h 76"/>
                <a:gd name="T12" fmla="*/ 5 w 11"/>
                <a:gd name="T13" fmla="*/ 0 h 76"/>
                <a:gd name="T14" fmla="*/ 9 w 11"/>
                <a:gd name="T15" fmla="*/ 1 h 76"/>
                <a:gd name="T16" fmla="*/ 11 w 11"/>
                <a:gd name="T17" fmla="*/ 5 h 76"/>
                <a:gd name="T18" fmla="*/ 9 w 11"/>
                <a:gd name="T19" fmla="*/ 76 h 76"/>
                <a:gd name="T20" fmla="*/ 1 w 11"/>
                <a:gd name="T21" fmla="*/ 76 h 76"/>
                <a:gd name="T22" fmla="*/ 1 w 11"/>
                <a:gd name="T23" fmla="*/ 24 h 76"/>
                <a:gd name="T24" fmla="*/ 9 w 11"/>
                <a:gd name="T25" fmla="*/ 24 h 76"/>
                <a:gd name="T26" fmla="*/ 9 w 11"/>
                <a:gd name="T2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76">
                  <a:moveTo>
                    <a:pt x="11" y="5"/>
                  </a:moveTo>
                  <a:cubicBezTo>
                    <a:pt x="11" y="7"/>
                    <a:pt x="10" y="8"/>
                    <a:pt x="9" y="9"/>
                  </a:cubicBezTo>
                  <a:cubicBezTo>
                    <a:pt x="8" y="10"/>
                    <a:pt x="7" y="10"/>
                    <a:pt x="5" y="10"/>
                  </a:cubicBezTo>
                  <a:cubicBezTo>
                    <a:pt x="4" y="10"/>
                    <a:pt x="3" y="10"/>
                    <a:pt x="2" y="9"/>
                  </a:cubicBezTo>
                  <a:cubicBezTo>
                    <a:pt x="1" y="8"/>
                    <a:pt x="0" y="7"/>
                    <a:pt x="0" y="5"/>
                  </a:cubicBezTo>
                  <a:cubicBezTo>
                    <a:pt x="0" y="3"/>
                    <a:pt x="1" y="2"/>
                    <a:pt x="2" y="1"/>
                  </a:cubicBezTo>
                  <a:cubicBezTo>
                    <a:pt x="3" y="0"/>
                    <a:pt x="4" y="0"/>
                    <a:pt x="5" y="0"/>
                  </a:cubicBezTo>
                  <a:cubicBezTo>
                    <a:pt x="7" y="0"/>
                    <a:pt x="8" y="0"/>
                    <a:pt x="9" y="1"/>
                  </a:cubicBezTo>
                  <a:cubicBezTo>
                    <a:pt x="10" y="2"/>
                    <a:pt x="11" y="3"/>
                    <a:pt x="11" y="5"/>
                  </a:cubicBezTo>
                  <a:close/>
                  <a:moveTo>
                    <a:pt x="9" y="76"/>
                  </a:moveTo>
                  <a:cubicBezTo>
                    <a:pt x="1" y="76"/>
                    <a:pt x="1" y="76"/>
                    <a:pt x="1" y="76"/>
                  </a:cubicBezTo>
                  <a:cubicBezTo>
                    <a:pt x="1" y="24"/>
                    <a:pt x="1" y="24"/>
                    <a:pt x="1" y="24"/>
                  </a:cubicBezTo>
                  <a:cubicBezTo>
                    <a:pt x="9" y="24"/>
                    <a:pt x="9" y="24"/>
                    <a:pt x="9" y="24"/>
                  </a:cubicBezTo>
                  <a:lnTo>
                    <a:pt x="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7"/>
            <p:cNvSpPr>
              <a:spLocks/>
            </p:cNvSpPr>
            <p:nvPr/>
          </p:nvSpPr>
          <p:spPr bwMode="auto">
            <a:xfrm>
              <a:off x="2603" y="1878"/>
              <a:ext cx="92" cy="130"/>
            </a:xfrm>
            <a:custGeom>
              <a:avLst/>
              <a:gdLst>
                <a:gd name="T0" fmla="*/ 39 w 39"/>
                <a:gd name="T1" fmla="*/ 51 h 55"/>
                <a:gd name="T2" fmla="*/ 25 w 39"/>
                <a:gd name="T3" fmla="*/ 55 h 55"/>
                <a:gd name="T4" fmla="*/ 7 w 39"/>
                <a:gd name="T5" fmla="*/ 47 h 55"/>
                <a:gd name="T6" fmla="*/ 0 w 39"/>
                <a:gd name="T7" fmla="*/ 29 h 55"/>
                <a:gd name="T8" fmla="*/ 8 w 39"/>
                <a:gd name="T9" fmla="*/ 8 h 55"/>
                <a:gd name="T10" fmla="*/ 27 w 39"/>
                <a:gd name="T11" fmla="*/ 0 h 55"/>
                <a:gd name="T12" fmla="*/ 39 w 39"/>
                <a:gd name="T13" fmla="*/ 3 h 55"/>
                <a:gd name="T14" fmla="*/ 39 w 39"/>
                <a:gd name="T15" fmla="*/ 12 h 55"/>
                <a:gd name="T16" fmla="*/ 27 w 39"/>
                <a:gd name="T17" fmla="*/ 7 h 55"/>
                <a:gd name="T18" fmla="*/ 14 w 39"/>
                <a:gd name="T19" fmla="*/ 13 h 55"/>
                <a:gd name="T20" fmla="*/ 9 w 39"/>
                <a:gd name="T21" fmla="*/ 28 h 55"/>
                <a:gd name="T22" fmla="*/ 14 w 39"/>
                <a:gd name="T23" fmla="*/ 43 h 55"/>
                <a:gd name="T24" fmla="*/ 27 w 39"/>
                <a:gd name="T25" fmla="*/ 48 h 55"/>
                <a:gd name="T26" fmla="*/ 39 w 39"/>
                <a:gd name="T27" fmla="*/ 43 h 55"/>
                <a:gd name="T28" fmla="*/ 39 w 39"/>
                <a:gd name="T29"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55">
                  <a:moveTo>
                    <a:pt x="39" y="51"/>
                  </a:moveTo>
                  <a:cubicBezTo>
                    <a:pt x="35" y="54"/>
                    <a:pt x="31" y="55"/>
                    <a:pt x="25" y="55"/>
                  </a:cubicBezTo>
                  <a:cubicBezTo>
                    <a:pt x="18" y="55"/>
                    <a:pt x="12" y="52"/>
                    <a:pt x="7" y="47"/>
                  </a:cubicBezTo>
                  <a:cubicBezTo>
                    <a:pt x="3" y="43"/>
                    <a:pt x="0" y="36"/>
                    <a:pt x="0" y="29"/>
                  </a:cubicBezTo>
                  <a:cubicBezTo>
                    <a:pt x="0" y="20"/>
                    <a:pt x="3" y="13"/>
                    <a:pt x="8" y="8"/>
                  </a:cubicBezTo>
                  <a:cubicBezTo>
                    <a:pt x="13" y="3"/>
                    <a:pt x="19" y="0"/>
                    <a:pt x="27" y="0"/>
                  </a:cubicBezTo>
                  <a:cubicBezTo>
                    <a:pt x="32" y="0"/>
                    <a:pt x="36" y="1"/>
                    <a:pt x="39" y="3"/>
                  </a:cubicBezTo>
                  <a:cubicBezTo>
                    <a:pt x="39" y="12"/>
                    <a:pt x="39" y="12"/>
                    <a:pt x="39" y="12"/>
                  </a:cubicBezTo>
                  <a:cubicBezTo>
                    <a:pt x="36" y="9"/>
                    <a:pt x="32" y="7"/>
                    <a:pt x="27" y="7"/>
                  </a:cubicBezTo>
                  <a:cubicBezTo>
                    <a:pt x="22" y="7"/>
                    <a:pt x="18" y="9"/>
                    <a:pt x="14" y="13"/>
                  </a:cubicBezTo>
                  <a:cubicBezTo>
                    <a:pt x="11" y="17"/>
                    <a:pt x="9" y="22"/>
                    <a:pt x="9" y="28"/>
                  </a:cubicBezTo>
                  <a:cubicBezTo>
                    <a:pt x="9" y="34"/>
                    <a:pt x="11" y="39"/>
                    <a:pt x="14" y="43"/>
                  </a:cubicBezTo>
                  <a:cubicBezTo>
                    <a:pt x="17" y="46"/>
                    <a:pt x="21" y="48"/>
                    <a:pt x="27" y="48"/>
                  </a:cubicBezTo>
                  <a:cubicBezTo>
                    <a:pt x="31" y="48"/>
                    <a:pt x="35" y="46"/>
                    <a:pt x="39" y="43"/>
                  </a:cubicBezTo>
                  <a:lnTo>
                    <a:pt x="39"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9" name="Freeform 28"/>
            <p:cNvSpPr>
              <a:spLocks/>
            </p:cNvSpPr>
            <p:nvPr/>
          </p:nvSpPr>
          <p:spPr bwMode="auto">
            <a:xfrm>
              <a:off x="2726" y="1880"/>
              <a:ext cx="64" cy="125"/>
            </a:xfrm>
            <a:custGeom>
              <a:avLst/>
              <a:gdLst>
                <a:gd name="T0" fmla="*/ 27 w 27"/>
                <a:gd name="T1" fmla="*/ 9 h 53"/>
                <a:gd name="T2" fmla="*/ 21 w 27"/>
                <a:gd name="T3" fmla="*/ 7 h 53"/>
                <a:gd name="T4" fmla="*/ 12 w 27"/>
                <a:gd name="T5" fmla="*/ 12 h 53"/>
                <a:gd name="T6" fmla="*/ 8 w 27"/>
                <a:gd name="T7" fmla="*/ 26 h 53"/>
                <a:gd name="T8" fmla="*/ 8 w 27"/>
                <a:gd name="T9" fmla="*/ 53 h 53"/>
                <a:gd name="T10" fmla="*/ 0 w 27"/>
                <a:gd name="T11" fmla="*/ 53 h 53"/>
                <a:gd name="T12" fmla="*/ 0 w 27"/>
                <a:gd name="T13" fmla="*/ 1 h 53"/>
                <a:gd name="T14" fmla="*/ 8 w 27"/>
                <a:gd name="T15" fmla="*/ 1 h 53"/>
                <a:gd name="T16" fmla="*/ 8 w 27"/>
                <a:gd name="T17" fmla="*/ 11 h 53"/>
                <a:gd name="T18" fmla="*/ 9 w 27"/>
                <a:gd name="T19" fmla="*/ 11 h 53"/>
                <a:gd name="T20" fmla="*/ 14 w 27"/>
                <a:gd name="T21" fmla="*/ 3 h 53"/>
                <a:gd name="T22" fmla="*/ 22 w 27"/>
                <a:gd name="T23" fmla="*/ 0 h 53"/>
                <a:gd name="T24" fmla="*/ 27 w 27"/>
                <a:gd name="T25" fmla="*/ 0 h 53"/>
                <a:gd name="T26" fmla="*/ 27 w 27"/>
                <a:gd name="T2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53">
                  <a:moveTo>
                    <a:pt x="27" y="9"/>
                  </a:moveTo>
                  <a:cubicBezTo>
                    <a:pt x="26" y="8"/>
                    <a:pt x="24" y="7"/>
                    <a:pt x="21" y="7"/>
                  </a:cubicBezTo>
                  <a:cubicBezTo>
                    <a:pt x="17" y="7"/>
                    <a:pt x="15" y="9"/>
                    <a:pt x="12" y="12"/>
                  </a:cubicBezTo>
                  <a:cubicBezTo>
                    <a:pt x="10" y="15"/>
                    <a:pt x="8" y="20"/>
                    <a:pt x="8" y="26"/>
                  </a:cubicBezTo>
                  <a:cubicBezTo>
                    <a:pt x="8" y="53"/>
                    <a:pt x="8" y="53"/>
                    <a:pt x="8" y="53"/>
                  </a:cubicBezTo>
                  <a:cubicBezTo>
                    <a:pt x="0" y="53"/>
                    <a:pt x="0" y="53"/>
                    <a:pt x="0" y="53"/>
                  </a:cubicBezTo>
                  <a:cubicBezTo>
                    <a:pt x="0" y="1"/>
                    <a:pt x="0" y="1"/>
                    <a:pt x="0" y="1"/>
                  </a:cubicBezTo>
                  <a:cubicBezTo>
                    <a:pt x="8" y="1"/>
                    <a:pt x="8" y="1"/>
                    <a:pt x="8" y="1"/>
                  </a:cubicBezTo>
                  <a:cubicBezTo>
                    <a:pt x="8" y="11"/>
                    <a:pt x="8" y="11"/>
                    <a:pt x="8" y="11"/>
                  </a:cubicBezTo>
                  <a:cubicBezTo>
                    <a:pt x="9" y="11"/>
                    <a:pt x="9" y="11"/>
                    <a:pt x="9" y="11"/>
                  </a:cubicBezTo>
                  <a:cubicBezTo>
                    <a:pt x="10" y="8"/>
                    <a:pt x="12" y="5"/>
                    <a:pt x="14" y="3"/>
                  </a:cubicBezTo>
                  <a:cubicBezTo>
                    <a:pt x="17" y="1"/>
                    <a:pt x="19" y="0"/>
                    <a:pt x="22" y="0"/>
                  </a:cubicBezTo>
                  <a:cubicBezTo>
                    <a:pt x="24" y="0"/>
                    <a:pt x="26" y="0"/>
                    <a:pt x="27" y="0"/>
                  </a:cubicBezTo>
                  <a:lnTo>
                    <a:pt x="2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0" name="Freeform 29"/>
            <p:cNvSpPr>
              <a:spLocks noEditPoints="1"/>
            </p:cNvSpPr>
            <p:nvPr/>
          </p:nvSpPr>
          <p:spPr bwMode="auto">
            <a:xfrm>
              <a:off x="2799" y="1878"/>
              <a:ext cx="121" cy="130"/>
            </a:xfrm>
            <a:custGeom>
              <a:avLst/>
              <a:gdLst>
                <a:gd name="T0" fmla="*/ 51 w 51"/>
                <a:gd name="T1" fmla="*/ 27 h 55"/>
                <a:gd name="T2" fmla="*/ 44 w 51"/>
                <a:gd name="T3" fmla="*/ 47 h 55"/>
                <a:gd name="T4" fmla="*/ 25 w 51"/>
                <a:gd name="T5" fmla="*/ 55 h 55"/>
                <a:gd name="T6" fmla="*/ 7 w 51"/>
                <a:gd name="T7" fmla="*/ 47 h 55"/>
                <a:gd name="T8" fmla="*/ 0 w 51"/>
                <a:gd name="T9" fmla="*/ 28 h 55"/>
                <a:gd name="T10" fmla="*/ 7 w 51"/>
                <a:gd name="T11" fmla="*/ 7 h 55"/>
                <a:gd name="T12" fmla="*/ 26 w 51"/>
                <a:gd name="T13" fmla="*/ 0 h 55"/>
                <a:gd name="T14" fmla="*/ 45 w 51"/>
                <a:gd name="T15" fmla="*/ 8 h 55"/>
                <a:gd name="T16" fmla="*/ 51 w 51"/>
                <a:gd name="T17" fmla="*/ 27 h 55"/>
                <a:gd name="T18" fmla="*/ 43 w 51"/>
                <a:gd name="T19" fmla="*/ 28 h 55"/>
                <a:gd name="T20" fmla="*/ 38 w 51"/>
                <a:gd name="T21" fmla="*/ 12 h 55"/>
                <a:gd name="T22" fmla="*/ 26 w 51"/>
                <a:gd name="T23" fmla="*/ 7 h 55"/>
                <a:gd name="T24" fmla="*/ 13 w 51"/>
                <a:gd name="T25" fmla="*/ 13 h 55"/>
                <a:gd name="T26" fmla="*/ 8 w 51"/>
                <a:gd name="T27" fmla="*/ 28 h 55"/>
                <a:gd name="T28" fmla="*/ 13 w 51"/>
                <a:gd name="T29" fmla="*/ 43 h 55"/>
                <a:gd name="T30" fmla="*/ 26 w 51"/>
                <a:gd name="T31" fmla="*/ 48 h 55"/>
                <a:gd name="T32" fmla="*/ 38 w 51"/>
                <a:gd name="T33" fmla="*/ 42 h 55"/>
                <a:gd name="T34" fmla="*/ 43 w 51"/>
                <a:gd name="T3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5">
                  <a:moveTo>
                    <a:pt x="51" y="27"/>
                  </a:moveTo>
                  <a:cubicBezTo>
                    <a:pt x="51" y="36"/>
                    <a:pt x="49" y="42"/>
                    <a:pt x="44" y="47"/>
                  </a:cubicBezTo>
                  <a:cubicBezTo>
                    <a:pt x="39" y="52"/>
                    <a:pt x="33" y="55"/>
                    <a:pt x="25" y="55"/>
                  </a:cubicBezTo>
                  <a:cubicBezTo>
                    <a:pt x="17" y="55"/>
                    <a:pt x="11" y="52"/>
                    <a:pt x="7" y="47"/>
                  </a:cubicBezTo>
                  <a:cubicBezTo>
                    <a:pt x="2" y="43"/>
                    <a:pt x="0" y="36"/>
                    <a:pt x="0" y="28"/>
                  </a:cubicBezTo>
                  <a:cubicBezTo>
                    <a:pt x="0" y="19"/>
                    <a:pt x="2" y="12"/>
                    <a:pt x="7" y="7"/>
                  </a:cubicBezTo>
                  <a:cubicBezTo>
                    <a:pt x="12" y="3"/>
                    <a:pt x="18" y="0"/>
                    <a:pt x="26" y="0"/>
                  </a:cubicBezTo>
                  <a:cubicBezTo>
                    <a:pt x="34" y="0"/>
                    <a:pt x="40" y="3"/>
                    <a:pt x="45" y="8"/>
                  </a:cubicBezTo>
                  <a:cubicBezTo>
                    <a:pt x="49" y="12"/>
                    <a:pt x="51" y="19"/>
                    <a:pt x="51" y="27"/>
                  </a:cubicBezTo>
                  <a:close/>
                  <a:moveTo>
                    <a:pt x="43" y="28"/>
                  </a:moveTo>
                  <a:cubicBezTo>
                    <a:pt x="43" y="21"/>
                    <a:pt x="41" y="16"/>
                    <a:pt x="38" y="12"/>
                  </a:cubicBezTo>
                  <a:cubicBezTo>
                    <a:pt x="35" y="9"/>
                    <a:pt x="31" y="7"/>
                    <a:pt x="26" y="7"/>
                  </a:cubicBezTo>
                  <a:cubicBezTo>
                    <a:pt x="21" y="7"/>
                    <a:pt x="16" y="9"/>
                    <a:pt x="13" y="13"/>
                  </a:cubicBezTo>
                  <a:cubicBezTo>
                    <a:pt x="10" y="16"/>
                    <a:pt x="8" y="21"/>
                    <a:pt x="8" y="28"/>
                  </a:cubicBezTo>
                  <a:cubicBezTo>
                    <a:pt x="8" y="34"/>
                    <a:pt x="10" y="39"/>
                    <a:pt x="13" y="43"/>
                  </a:cubicBezTo>
                  <a:cubicBezTo>
                    <a:pt x="16" y="46"/>
                    <a:pt x="20" y="48"/>
                    <a:pt x="26" y="48"/>
                  </a:cubicBezTo>
                  <a:cubicBezTo>
                    <a:pt x="31" y="48"/>
                    <a:pt x="35" y="46"/>
                    <a:pt x="38" y="42"/>
                  </a:cubicBezTo>
                  <a:cubicBezTo>
                    <a:pt x="41" y="39"/>
                    <a:pt x="43" y="34"/>
                    <a:pt x="4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1" name="Freeform 30"/>
            <p:cNvSpPr>
              <a:spLocks/>
            </p:cNvSpPr>
            <p:nvPr/>
          </p:nvSpPr>
          <p:spPr bwMode="auto">
            <a:xfrm>
              <a:off x="2941" y="1878"/>
              <a:ext cx="75" cy="130"/>
            </a:xfrm>
            <a:custGeom>
              <a:avLst/>
              <a:gdLst>
                <a:gd name="T0" fmla="*/ 32 w 32"/>
                <a:gd name="T1" fmla="*/ 40 h 55"/>
                <a:gd name="T2" fmla="*/ 28 w 32"/>
                <a:gd name="T3" fmla="*/ 50 h 55"/>
                <a:gd name="T4" fmla="*/ 13 w 32"/>
                <a:gd name="T5" fmla="*/ 55 h 55"/>
                <a:gd name="T6" fmla="*/ 0 w 32"/>
                <a:gd name="T7" fmla="*/ 52 h 55"/>
                <a:gd name="T8" fmla="*/ 0 w 32"/>
                <a:gd name="T9" fmla="*/ 43 h 55"/>
                <a:gd name="T10" fmla="*/ 14 w 32"/>
                <a:gd name="T11" fmla="*/ 48 h 55"/>
                <a:gd name="T12" fmla="*/ 24 w 32"/>
                <a:gd name="T13" fmla="*/ 41 h 55"/>
                <a:gd name="T14" fmla="*/ 22 w 32"/>
                <a:gd name="T15" fmla="*/ 36 h 55"/>
                <a:gd name="T16" fmla="*/ 13 w 32"/>
                <a:gd name="T17" fmla="*/ 31 h 55"/>
                <a:gd name="T18" fmla="*/ 4 w 32"/>
                <a:gd name="T19" fmla="*/ 25 h 55"/>
                <a:gd name="T20" fmla="*/ 0 w 32"/>
                <a:gd name="T21" fmla="*/ 15 h 55"/>
                <a:gd name="T22" fmla="*/ 6 w 32"/>
                <a:gd name="T23" fmla="*/ 5 h 55"/>
                <a:gd name="T24" fmla="*/ 19 w 32"/>
                <a:gd name="T25" fmla="*/ 0 h 55"/>
                <a:gd name="T26" fmla="*/ 30 w 32"/>
                <a:gd name="T27" fmla="*/ 3 h 55"/>
                <a:gd name="T28" fmla="*/ 30 w 32"/>
                <a:gd name="T29" fmla="*/ 11 h 55"/>
                <a:gd name="T30" fmla="*/ 18 w 32"/>
                <a:gd name="T31" fmla="*/ 7 h 55"/>
                <a:gd name="T32" fmla="*/ 12 w 32"/>
                <a:gd name="T33" fmla="*/ 10 h 55"/>
                <a:gd name="T34" fmla="*/ 9 w 32"/>
                <a:gd name="T35" fmla="*/ 15 h 55"/>
                <a:gd name="T36" fmla="*/ 11 w 32"/>
                <a:gd name="T37" fmla="*/ 20 h 55"/>
                <a:gd name="T38" fmla="*/ 19 w 32"/>
                <a:gd name="T39" fmla="*/ 24 h 55"/>
                <a:gd name="T40" fmla="*/ 29 w 32"/>
                <a:gd name="T41" fmla="*/ 30 h 55"/>
                <a:gd name="T42" fmla="*/ 32 w 32"/>
                <a:gd name="T43" fmla="*/ 4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55">
                  <a:moveTo>
                    <a:pt x="32" y="40"/>
                  </a:moveTo>
                  <a:cubicBezTo>
                    <a:pt x="32" y="44"/>
                    <a:pt x="31" y="48"/>
                    <a:pt x="28" y="50"/>
                  </a:cubicBezTo>
                  <a:cubicBezTo>
                    <a:pt x="24" y="53"/>
                    <a:pt x="19" y="55"/>
                    <a:pt x="13" y="55"/>
                  </a:cubicBezTo>
                  <a:cubicBezTo>
                    <a:pt x="8" y="55"/>
                    <a:pt x="4" y="54"/>
                    <a:pt x="0" y="52"/>
                  </a:cubicBezTo>
                  <a:cubicBezTo>
                    <a:pt x="0" y="43"/>
                    <a:pt x="0" y="43"/>
                    <a:pt x="0" y="43"/>
                  </a:cubicBezTo>
                  <a:cubicBezTo>
                    <a:pt x="4" y="46"/>
                    <a:pt x="9" y="48"/>
                    <a:pt x="14" y="48"/>
                  </a:cubicBezTo>
                  <a:cubicBezTo>
                    <a:pt x="21" y="48"/>
                    <a:pt x="24" y="45"/>
                    <a:pt x="24" y="41"/>
                  </a:cubicBezTo>
                  <a:cubicBezTo>
                    <a:pt x="24" y="38"/>
                    <a:pt x="23" y="37"/>
                    <a:pt x="22" y="36"/>
                  </a:cubicBezTo>
                  <a:cubicBezTo>
                    <a:pt x="20" y="34"/>
                    <a:pt x="17" y="33"/>
                    <a:pt x="13" y="31"/>
                  </a:cubicBezTo>
                  <a:cubicBezTo>
                    <a:pt x="9" y="29"/>
                    <a:pt x="6" y="27"/>
                    <a:pt x="4" y="25"/>
                  </a:cubicBezTo>
                  <a:cubicBezTo>
                    <a:pt x="2" y="22"/>
                    <a:pt x="0" y="19"/>
                    <a:pt x="0" y="15"/>
                  </a:cubicBezTo>
                  <a:cubicBezTo>
                    <a:pt x="0" y="11"/>
                    <a:pt x="2" y="8"/>
                    <a:pt x="6" y="5"/>
                  </a:cubicBezTo>
                  <a:cubicBezTo>
                    <a:pt x="9" y="2"/>
                    <a:pt x="13" y="0"/>
                    <a:pt x="19" y="0"/>
                  </a:cubicBezTo>
                  <a:cubicBezTo>
                    <a:pt x="23" y="0"/>
                    <a:pt x="27" y="1"/>
                    <a:pt x="30" y="3"/>
                  </a:cubicBezTo>
                  <a:cubicBezTo>
                    <a:pt x="30" y="11"/>
                    <a:pt x="30" y="11"/>
                    <a:pt x="30" y="11"/>
                  </a:cubicBezTo>
                  <a:cubicBezTo>
                    <a:pt x="27" y="9"/>
                    <a:pt x="23" y="7"/>
                    <a:pt x="18" y="7"/>
                  </a:cubicBezTo>
                  <a:cubicBezTo>
                    <a:pt x="15" y="7"/>
                    <a:pt x="13" y="8"/>
                    <a:pt x="12" y="10"/>
                  </a:cubicBezTo>
                  <a:cubicBezTo>
                    <a:pt x="10" y="11"/>
                    <a:pt x="9" y="13"/>
                    <a:pt x="9" y="15"/>
                  </a:cubicBezTo>
                  <a:cubicBezTo>
                    <a:pt x="9" y="17"/>
                    <a:pt x="10" y="19"/>
                    <a:pt x="11" y="20"/>
                  </a:cubicBezTo>
                  <a:cubicBezTo>
                    <a:pt x="12" y="21"/>
                    <a:pt x="15" y="23"/>
                    <a:pt x="19" y="24"/>
                  </a:cubicBezTo>
                  <a:cubicBezTo>
                    <a:pt x="23" y="26"/>
                    <a:pt x="27" y="28"/>
                    <a:pt x="29" y="30"/>
                  </a:cubicBezTo>
                  <a:cubicBezTo>
                    <a:pt x="31" y="33"/>
                    <a:pt x="32" y="36"/>
                    <a:pt x="3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2" name="Freeform 31"/>
            <p:cNvSpPr>
              <a:spLocks noEditPoints="1"/>
            </p:cNvSpPr>
            <p:nvPr/>
          </p:nvSpPr>
          <p:spPr bwMode="auto">
            <a:xfrm>
              <a:off x="3038" y="1878"/>
              <a:ext cx="120" cy="130"/>
            </a:xfrm>
            <a:custGeom>
              <a:avLst/>
              <a:gdLst>
                <a:gd name="T0" fmla="*/ 51 w 51"/>
                <a:gd name="T1" fmla="*/ 27 h 55"/>
                <a:gd name="T2" fmla="*/ 44 w 51"/>
                <a:gd name="T3" fmla="*/ 47 h 55"/>
                <a:gd name="T4" fmla="*/ 25 w 51"/>
                <a:gd name="T5" fmla="*/ 55 h 55"/>
                <a:gd name="T6" fmla="*/ 6 w 51"/>
                <a:gd name="T7" fmla="*/ 47 h 55"/>
                <a:gd name="T8" fmla="*/ 0 w 51"/>
                <a:gd name="T9" fmla="*/ 28 h 55"/>
                <a:gd name="T10" fmla="*/ 7 w 51"/>
                <a:gd name="T11" fmla="*/ 7 h 55"/>
                <a:gd name="T12" fmla="*/ 26 w 51"/>
                <a:gd name="T13" fmla="*/ 0 h 55"/>
                <a:gd name="T14" fmla="*/ 44 w 51"/>
                <a:gd name="T15" fmla="*/ 8 h 55"/>
                <a:gd name="T16" fmla="*/ 51 w 51"/>
                <a:gd name="T17" fmla="*/ 27 h 55"/>
                <a:gd name="T18" fmla="*/ 42 w 51"/>
                <a:gd name="T19" fmla="*/ 28 h 55"/>
                <a:gd name="T20" fmla="*/ 38 w 51"/>
                <a:gd name="T21" fmla="*/ 12 h 55"/>
                <a:gd name="T22" fmla="*/ 25 w 51"/>
                <a:gd name="T23" fmla="*/ 7 h 55"/>
                <a:gd name="T24" fmla="*/ 13 w 51"/>
                <a:gd name="T25" fmla="*/ 13 h 55"/>
                <a:gd name="T26" fmla="*/ 8 w 51"/>
                <a:gd name="T27" fmla="*/ 28 h 55"/>
                <a:gd name="T28" fmla="*/ 13 w 51"/>
                <a:gd name="T29" fmla="*/ 43 h 55"/>
                <a:gd name="T30" fmla="*/ 25 w 51"/>
                <a:gd name="T31" fmla="*/ 48 h 55"/>
                <a:gd name="T32" fmla="*/ 38 w 51"/>
                <a:gd name="T33" fmla="*/ 42 h 55"/>
                <a:gd name="T34" fmla="*/ 42 w 51"/>
                <a:gd name="T3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55">
                  <a:moveTo>
                    <a:pt x="51" y="27"/>
                  </a:moveTo>
                  <a:cubicBezTo>
                    <a:pt x="51" y="36"/>
                    <a:pt x="48" y="42"/>
                    <a:pt x="44" y="47"/>
                  </a:cubicBezTo>
                  <a:cubicBezTo>
                    <a:pt x="39" y="52"/>
                    <a:pt x="33" y="55"/>
                    <a:pt x="25" y="55"/>
                  </a:cubicBezTo>
                  <a:cubicBezTo>
                    <a:pt x="17" y="55"/>
                    <a:pt x="11" y="52"/>
                    <a:pt x="6" y="47"/>
                  </a:cubicBezTo>
                  <a:cubicBezTo>
                    <a:pt x="2" y="43"/>
                    <a:pt x="0" y="36"/>
                    <a:pt x="0" y="28"/>
                  </a:cubicBezTo>
                  <a:cubicBezTo>
                    <a:pt x="0" y="19"/>
                    <a:pt x="2" y="12"/>
                    <a:pt x="7" y="7"/>
                  </a:cubicBezTo>
                  <a:cubicBezTo>
                    <a:pt x="12" y="3"/>
                    <a:pt x="18" y="0"/>
                    <a:pt x="26" y="0"/>
                  </a:cubicBezTo>
                  <a:cubicBezTo>
                    <a:pt x="34" y="0"/>
                    <a:pt x="40" y="3"/>
                    <a:pt x="44" y="8"/>
                  </a:cubicBezTo>
                  <a:cubicBezTo>
                    <a:pt x="49" y="12"/>
                    <a:pt x="51" y="19"/>
                    <a:pt x="51" y="27"/>
                  </a:cubicBezTo>
                  <a:close/>
                  <a:moveTo>
                    <a:pt x="42" y="28"/>
                  </a:moveTo>
                  <a:cubicBezTo>
                    <a:pt x="42" y="21"/>
                    <a:pt x="41" y="16"/>
                    <a:pt x="38" y="12"/>
                  </a:cubicBezTo>
                  <a:cubicBezTo>
                    <a:pt x="35" y="9"/>
                    <a:pt x="31" y="7"/>
                    <a:pt x="25" y="7"/>
                  </a:cubicBezTo>
                  <a:cubicBezTo>
                    <a:pt x="20" y="7"/>
                    <a:pt x="16" y="9"/>
                    <a:pt x="13" y="13"/>
                  </a:cubicBezTo>
                  <a:cubicBezTo>
                    <a:pt x="10" y="16"/>
                    <a:pt x="8" y="21"/>
                    <a:pt x="8" y="28"/>
                  </a:cubicBezTo>
                  <a:cubicBezTo>
                    <a:pt x="8" y="34"/>
                    <a:pt x="10" y="39"/>
                    <a:pt x="13" y="43"/>
                  </a:cubicBezTo>
                  <a:cubicBezTo>
                    <a:pt x="16" y="46"/>
                    <a:pt x="20" y="48"/>
                    <a:pt x="25" y="48"/>
                  </a:cubicBezTo>
                  <a:cubicBezTo>
                    <a:pt x="31" y="48"/>
                    <a:pt x="35" y="46"/>
                    <a:pt x="38" y="42"/>
                  </a:cubicBezTo>
                  <a:cubicBezTo>
                    <a:pt x="41" y="39"/>
                    <a:pt x="42" y="34"/>
                    <a:pt x="4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3" name="Freeform 32"/>
            <p:cNvSpPr>
              <a:spLocks/>
            </p:cNvSpPr>
            <p:nvPr/>
          </p:nvSpPr>
          <p:spPr bwMode="auto">
            <a:xfrm>
              <a:off x="3170" y="1821"/>
              <a:ext cx="73" cy="184"/>
            </a:xfrm>
            <a:custGeom>
              <a:avLst/>
              <a:gdLst>
                <a:gd name="T0" fmla="*/ 31 w 31"/>
                <a:gd name="T1" fmla="*/ 8 h 78"/>
                <a:gd name="T2" fmla="*/ 26 w 31"/>
                <a:gd name="T3" fmla="*/ 7 h 78"/>
                <a:gd name="T4" fmla="*/ 17 w 31"/>
                <a:gd name="T5" fmla="*/ 18 h 78"/>
                <a:gd name="T6" fmla="*/ 17 w 31"/>
                <a:gd name="T7" fmla="*/ 26 h 78"/>
                <a:gd name="T8" fmla="*/ 29 w 31"/>
                <a:gd name="T9" fmla="*/ 26 h 78"/>
                <a:gd name="T10" fmla="*/ 29 w 31"/>
                <a:gd name="T11" fmla="*/ 33 h 78"/>
                <a:gd name="T12" fmla="*/ 17 w 31"/>
                <a:gd name="T13" fmla="*/ 33 h 78"/>
                <a:gd name="T14" fmla="*/ 17 w 31"/>
                <a:gd name="T15" fmla="*/ 78 h 78"/>
                <a:gd name="T16" fmla="*/ 9 w 31"/>
                <a:gd name="T17" fmla="*/ 78 h 78"/>
                <a:gd name="T18" fmla="*/ 9 w 31"/>
                <a:gd name="T19" fmla="*/ 33 h 78"/>
                <a:gd name="T20" fmla="*/ 0 w 31"/>
                <a:gd name="T21" fmla="*/ 33 h 78"/>
                <a:gd name="T22" fmla="*/ 0 w 31"/>
                <a:gd name="T23" fmla="*/ 26 h 78"/>
                <a:gd name="T24" fmla="*/ 9 w 31"/>
                <a:gd name="T25" fmla="*/ 26 h 78"/>
                <a:gd name="T26" fmla="*/ 9 w 31"/>
                <a:gd name="T27" fmla="*/ 17 h 78"/>
                <a:gd name="T28" fmla="*/ 14 w 31"/>
                <a:gd name="T29" fmla="*/ 4 h 78"/>
                <a:gd name="T30" fmla="*/ 25 w 31"/>
                <a:gd name="T31" fmla="*/ 0 h 78"/>
                <a:gd name="T32" fmla="*/ 31 w 31"/>
                <a:gd name="T33" fmla="*/ 0 h 78"/>
                <a:gd name="T34" fmla="*/ 31 w 31"/>
                <a:gd name="T35"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 h="78">
                  <a:moveTo>
                    <a:pt x="31" y="8"/>
                  </a:moveTo>
                  <a:cubicBezTo>
                    <a:pt x="30" y="7"/>
                    <a:pt x="28" y="7"/>
                    <a:pt x="26" y="7"/>
                  </a:cubicBezTo>
                  <a:cubicBezTo>
                    <a:pt x="20" y="7"/>
                    <a:pt x="17" y="10"/>
                    <a:pt x="17" y="18"/>
                  </a:cubicBezTo>
                  <a:cubicBezTo>
                    <a:pt x="17" y="26"/>
                    <a:pt x="17" y="26"/>
                    <a:pt x="17" y="26"/>
                  </a:cubicBezTo>
                  <a:cubicBezTo>
                    <a:pt x="29" y="26"/>
                    <a:pt x="29" y="26"/>
                    <a:pt x="29" y="26"/>
                  </a:cubicBezTo>
                  <a:cubicBezTo>
                    <a:pt x="29" y="33"/>
                    <a:pt x="29" y="33"/>
                    <a:pt x="29" y="33"/>
                  </a:cubicBezTo>
                  <a:cubicBezTo>
                    <a:pt x="17" y="33"/>
                    <a:pt x="17" y="33"/>
                    <a:pt x="17" y="33"/>
                  </a:cubicBezTo>
                  <a:cubicBezTo>
                    <a:pt x="17" y="78"/>
                    <a:pt x="17" y="78"/>
                    <a:pt x="17" y="78"/>
                  </a:cubicBezTo>
                  <a:cubicBezTo>
                    <a:pt x="9" y="78"/>
                    <a:pt x="9" y="78"/>
                    <a:pt x="9" y="78"/>
                  </a:cubicBezTo>
                  <a:cubicBezTo>
                    <a:pt x="9" y="33"/>
                    <a:pt x="9" y="33"/>
                    <a:pt x="9" y="33"/>
                  </a:cubicBezTo>
                  <a:cubicBezTo>
                    <a:pt x="0" y="33"/>
                    <a:pt x="0" y="33"/>
                    <a:pt x="0" y="33"/>
                  </a:cubicBezTo>
                  <a:cubicBezTo>
                    <a:pt x="0" y="26"/>
                    <a:pt x="0" y="26"/>
                    <a:pt x="0" y="26"/>
                  </a:cubicBezTo>
                  <a:cubicBezTo>
                    <a:pt x="9" y="26"/>
                    <a:pt x="9" y="26"/>
                    <a:pt x="9" y="26"/>
                  </a:cubicBezTo>
                  <a:cubicBezTo>
                    <a:pt x="9" y="17"/>
                    <a:pt x="9" y="17"/>
                    <a:pt x="9" y="17"/>
                  </a:cubicBezTo>
                  <a:cubicBezTo>
                    <a:pt x="9" y="11"/>
                    <a:pt x="11" y="7"/>
                    <a:pt x="14" y="4"/>
                  </a:cubicBezTo>
                  <a:cubicBezTo>
                    <a:pt x="17" y="1"/>
                    <a:pt x="21" y="0"/>
                    <a:pt x="25" y="0"/>
                  </a:cubicBezTo>
                  <a:cubicBezTo>
                    <a:pt x="28" y="0"/>
                    <a:pt x="30" y="0"/>
                    <a:pt x="31" y="0"/>
                  </a:cubicBezTo>
                  <a:lnTo>
                    <a:pt x="3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4" name="Freeform 33"/>
            <p:cNvSpPr>
              <a:spLocks/>
            </p:cNvSpPr>
            <p:nvPr/>
          </p:nvSpPr>
          <p:spPr bwMode="auto">
            <a:xfrm>
              <a:off x="3250" y="1845"/>
              <a:ext cx="71" cy="163"/>
            </a:xfrm>
            <a:custGeom>
              <a:avLst/>
              <a:gdLst>
                <a:gd name="T0" fmla="*/ 30 w 30"/>
                <a:gd name="T1" fmla="*/ 67 h 69"/>
                <a:gd name="T2" fmla="*/ 22 w 30"/>
                <a:gd name="T3" fmla="*/ 69 h 69"/>
                <a:gd name="T4" fmla="*/ 9 w 30"/>
                <a:gd name="T5" fmla="*/ 53 h 69"/>
                <a:gd name="T6" fmla="*/ 9 w 30"/>
                <a:gd name="T7" fmla="*/ 23 h 69"/>
                <a:gd name="T8" fmla="*/ 0 w 30"/>
                <a:gd name="T9" fmla="*/ 23 h 69"/>
                <a:gd name="T10" fmla="*/ 0 w 30"/>
                <a:gd name="T11" fmla="*/ 16 h 69"/>
                <a:gd name="T12" fmla="*/ 9 w 30"/>
                <a:gd name="T13" fmla="*/ 16 h 69"/>
                <a:gd name="T14" fmla="*/ 9 w 30"/>
                <a:gd name="T15" fmla="*/ 3 h 69"/>
                <a:gd name="T16" fmla="*/ 17 w 30"/>
                <a:gd name="T17" fmla="*/ 0 h 69"/>
                <a:gd name="T18" fmla="*/ 17 w 30"/>
                <a:gd name="T19" fmla="*/ 16 h 69"/>
                <a:gd name="T20" fmla="*/ 30 w 30"/>
                <a:gd name="T21" fmla="*/ 16 h 69"/>
                <a:gd name="T22" fmla="*/ 30 w 30"/>
                <a:gd name="T23" fmla="*/ 23 h 69"/>
                <a:gd name="T24" fmla="*/ 17 w 30"/>
                <a:gd name="T25" fmla="*/ 23 h 69"/>
                <a:gd name="T26" fmla="*/ 17 w 30"/>
                <a:gd name="T27" fmla="*/ 52 h 69"/>
                <a:gd name="T28" fmla="*/ 19 w 30"/>
                <a:gd name="T29" fmla="*/ 59 h 69"/>
                <a:gd name="T30" fmla="*/ 25 w 30"/>
                <a:gd name="T31" fmla="*/ 62 h 69"/>
                <a:gd name="T32" fmla="*/ 30 w 30"/>
                <a:gd name="T33" fmla="*/ 60 h 69"/>
                <a:gd name="T34" fmla="*/ 30 w 30"/>
                <a:gd name="T35" fmla="*/ 6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69">
                  <a:moveTo>
                    <a:pt x="30" y="67"/>
                  </a:moveTo>
                  <a:cubicBezTo>
                    <a:pt x="28" y="68"/>
                    <a:pt x="26" y="69"/>
                    <a:pt x="22" y="69"/>
                  </a:cubicBezTo>
                  <a:cubicBezTo>
                    <a:pt x="13" y="69"/>
                    <a:pt x="9" y="64"/>
                    <a:pt x="9" y="53"/>
                  </a:cubicBezTo>
                  <a:cubicBezTo>
                    <a:pt x="9" y="23"/>
                    <a:pt x="9" y="23"/>
                    <a:pt x="9" y="23"/>
                  </a:cubicBezTo>
                  <a:cubicBezTo>
                    <a:pt x="0" y="23"/>
                    <a:pt x="0" y="23"/>
                    <a:pt x="0" y="23"/>
                  </a:cubicBezTo>
                  <a:cubicBezTo>
                    <a:pt x="0" y="16"/>
                    <a:pt x="0" y="16"/>
                    <a:pt x="0" y="16"/>
                  </a:cubicBezTo>
                  <a:cubicBezTo>
                    <a:pt x="9" y="16"/>
                    <a:pt x="9" y="16"/>
                    <a:pt x="9" y="16"/>
                  </a:cubicBezTo>
                  <a:cubicBezTo>
                    <a:pt x="9" y="3"/>
                    <a:pt x="9" y="3"/>
                    <a:pt x="9" y="3"/>
                  </a:cubicBezTo>
                  <a:cubicBezTo>
                    <a:pt x="12" y="2"/>
                    <a:pt x="14" y="1"/>
                    <a:pt x="17" y="0"/>
                  </a:cubicBezTo>
                  <a:cubicBezTo>
                    <a:pt x="17" y="16"/>
                    <a:pt x="17" y="16"/>
                    <a:pt x="17" y="16"/>
                  </a:cubicBezTo>
                  <a:cubicBezTo>
                    <a:pt x="30" y="16"/>
                    <a:pt x="30" y="16"/>
                    <a:pt x="30" y="16"/>
                  </a:cubicBezTo>
                  <a:cubicBezTo>
                    <a:pt x="30" y="23"/>
                    <a:pt x="30" y="23"/>
                    <a:pt x="30" y="23"/>
                  </a:cubicBezTo>
                  <a:cubicBezTo>
                    <a:pt x="17" y="23"/>
                    <a:pt x="17" y="23"/>
                    <a:pt x="17" y="23"/>
                  </a:cubicBezTo>
                  <a:cubicBezTo>
                    <a:pt x="17" y="52"/>
                    <a:pt x="17" y="52"/>
                    <a:pt x="17" y="52"/>
                  </a:cubicBezTo>
                  <a:cubicBezTo>
                    <a:pt x="17" y="56"/>
                    <a:pt x="18" y="58"/>
                    <a:pt x="19" y="59"/>
                  </a:cubicBezTo>
                  <a:cubicBezTo>
                    <a:pt x="20" y="61"/>
                    <a:pt x="22" y="62"/>
                    <a:pt x="25" y="62"/>
                  </a:cubicBezTo>
                  <a:cubicBezTo>
                    <a:pt x="27" y="62"/>
                    <a:pt x="29" y="61"/>
                    <a:pt x="30" y="60"/>
                  </a:cubicBezTo>
                  <a:lnTo>
                    <a:pt x="30"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5" name="Freeform 34"/>
            <p:cNvSpPr>
              <a:spLocks noEditPoints="1"/>
            </p:cNvSpPr>
            <p:nvPr/>
          </p:nvSpPr>
          <p:spPr bwMode="auto">
            <a:xfrm>
              <a:off x="3338" y="1857"/>
              <a:ext cx="68" cy="68"/>
            </a:xfrm>
            <a:custGeom>
              <a:avLst/>
              <a:gdLst>
                <a:gd name="T0" fmla="*/ 29 w 29"/>
                <a:gd name="T1" fmla="*/ 14 h 29"/>
                <a:gd name="T2" fmla="*/ 25 w 29"/>
                <a:gd name="T3" fmla="*/ 24 h 29"/>
                <a:gd name="T4" fmla="*/ 14 w 29"/>
                <a:gd name="T5" fmla="*/ 29 h 29"/>
                <a:gd name="T6" fmla="*/ 4 w 29"/>
                <a:gd name="T7" fmla="*/ 25 h 29"/>
                <a:gd name="T8" fmla="*/ 0 w 29"/>
                <a:gd name="T9" fmla="*/ 14 h 29"/>
                <a:gd name="T10" fmla="*/ 4 w 29"/>
                <a:gd name="T11" fmla="*/ 4 h 29"/>
                <a:gd name="T12" fmla="*/ 15 w 29"/>
                <a:gd name="T13" fmla="*/ 0 h 29"/>
                <a:gd name="T14" fmla="*/ 25 w 29"/>
                <a:gd name="T15" fmla="*/ 4 h 29"/>
                <a:gd name="T16" fmla="*/ 29 w 29"/>
                <a:gd name="T17" fmla="*/ 14 h 29"/>
                <a:gd name="T18" fmla="*/ 27 w 29"/>
                <a:gd name="T19" fmla="*/ 14 h 29"/>
                <a:gd name="T20" fmla="*/ 24 w 29"/>
                <a:gd name="T21" fmla="*/ 5 h 29"/>
                <a:gd name="T22" fmla="*/ 15 w 29"/>
                <a:gd name="T23" fmla="*/ 1 h 29"/>
                <a:gd name="T24" fmla="*/ 5 w 29"/>
                <a:gd name="T25" fmla="*/ 5 h 29"/>
                <a:gd name="T26" fmla="*/ 2 w 29"/>
                <a:gd name="T27" fmla="*/ 14 h 29"/>
                <a:gd name="T28" fmla="*/ 5 w 29"/>
                <a:gd name="T29" fmla="*/ 23 h 29"/>
                <a:gd name="T30" fmla="*/ 15 w 29"/>
                <a:gd name="T31" fmla="*/ 27 h 29"/>
                <a:gd name="T32" fmla="*/ 24 w 29"/>
                <a:gd name="T33" fmla="*/ 23 h 29"/>
                <a:gd name="T34" fmla="*/ 27 w 29"/>
                <a:gd name="T35" fmla="*/ 14 h 29"/>
                <a:gd name="T36" fmla="*/ 22 w 29"/>
                <a:gd name="T37" fmla="*/ 23 h 29"/>
                <a:gd name="T38" fmla="*/ 18 w 29"/>
                <a:gd name="T39" fmla="*/ 23 h 29"/>
                <a:gd name="T40" fmla="*/ 16 w 29"/>
                <a:gd name="T41" fmla="*/ 19 h 29"/>
                <a:gd name="T42" fmla="*/ 13 w 29"/>
                <a:gd name="T43" fmla="*/ 15 h 29"/>
                <a:gd name="T44" fmla="*/ 11 w 29"/>
                <a:gd name="T45" fmla="*/ 15 h 29"/>
                <a:gd name="T46" fmla="*/ 11 w 29"/>
                <a:gd name="T47" fmla="*/ 23 h 29"/>
                <a:gd name="T48" fmla="*/ 9 w 29"/>
                <a:gd name="T49" fmla="*/ 23 h 29"/>
                <a:gd name="T50" fmla="*/ 9 w 29"/>
                <a:gd name="T51" fmla="*/ 5 h 29"/>
                <a:gd name="T52" fmla="*/ 14 w 29"/>
                <a:gd name="T53" fmla="*/ 5 h 29"/>
                <a:gd name="T54" fmla="*/ 19 w 29"/>
                <a:gd name="T55" fmla="*/ 6 h 29"/>
                <a:gd name="T56" fmla="*/ 21 w 29"/>
                <a:gd name="T57" fmla="*/ 10 h 29"/>
                <a:gd name="T58" fmla="*/ 20 w 29"/>
                <a:gd name="T59" fmla="*/ 13 h 29"/>
                <a:gd name="T60" fmla="*/ 16 w 29"/>
                <a:gd name="T61" fmla="*/ 15 h 29"/>
                <a:gd name="T62" fmla="*/ 16 w 29"/>
                <a:gd name="T63" fmla="*/ 15 h 29"/>
                <a:gd name="T64" fmla="*/ 19 w 29"/>
                <a:gd name="T65" fmla="*/ 18 h 29"/>
                <a:gd name="T66" fmla="*/ 22 w 29"/>
                <a:gd name="T67" fmla="*/ 23 h 29"/>
                <a:gd name="T68" fmla="*/ 18 w 29"/>
                <a:gd name="T69" fmla="*/ 10 h 29"/>
                <a:gd name="T70" fmla="*/ 17 w 29"/>
                <a:gd name="T71" fmla="*/ 8 h 29"/>
                <a:gd name="T72" fmla="*/ 14 w 29"/>
                <a:gd name="T73" fmla="*/ 7 h 29"/>
                <a:gd name="T74" fmla="*/ 11 w 29"/>
                <a:gd name="T75" fmla="*/ 7 h 29"/>
                <a:gd name="T76" fmla="*/ 11 w 29"/>
                <a:gd name="T77" fmla="*/ 13 h 29"/>
                <a:gd name="T78" fmla="*/ 14 w 29"/>
                <a:gd name="T79" fmla="*/ 13 h 29"/>
                <a:gd name="T80" fmla="*/ 18 w 29"/>
                <a:gd name="T81" fmla="*/ 1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 h="29">
                  <a:moveTo>
                    <a:pt x="29" y="14"/>
                  </a:moveTo>
                  <a:cubicBezTo>
                    <a:pt x="29" y="18"/>
                    <a:pt x="28" y="22"/>
                    <a:pt x="25" y="24"/>
                  </a:cubicBezTo>
                  <a:cubicBezTo>
                    <a:pt x="22" y="27"/>
                    <a:pt x="19" y="29"/>
                    <a:pt x="14" y="29"/>
                  </a:cubicBezTo>
                  <a:cubicBezTo>
                    <a:pt x="10" y="29"/>
                    <a:pt x="7" y="27"/>
                    <a:pt x="4" y="25"/>
                  </a:cubicBezTo>
                  <a:cubicBezTo>
                    <a:pt x="1" y="22"/>
                    <a:pt x="0" y="18"/>
                    <a:pt x="0" y="14"/>
                  </a:cubicBezTo>
                  <a:cubicBezTo>
                    <a:pt x="0" y="10"/>
                    <a:pt x="1" y="7"/>
                    <a:pt x="4" y="4"/>
                  </a:cubicBezTo>
                  <a:cubicBezTo>
                    <a:pt x="7" y="1"/>
                    <a:pt x="10" y="0"/>
                    <a:pt x="15" y="0"/>
                  </a:cubicBezTo>
                  <a:cubicBezTo>
                    <a:pt x="19" y="0"/>
                    <a:pt x="22" y="1"/>
                    <a:pt x="25" y="4"/>
                  </a:cubicBezTo>
                  <a:cubicBezTo>
                    <a:pt x="28" y="6"/>
                    <a:pt x="29" y="10"/>
                    <a:pt x="29" y="14"/>
                  </a:cubicBezTo>
                  <a:close/>
                  <a:moveTo>
                    <a:pt x="27" y="14"/>
                  </a:moveTo>
                  <a:cubicBezTo>
                    <a:pt x="27" y="11"/>
                    <a:pt x="26" y="7"/>
                    <a:pt x="24" y="5"/>
                  </a:cubicBezTo>
                  <a:cubicBezTo>
                    <a:pt x="21" y="3"/>
                    <a:pt x="18" y="1"/>
                    <a:pt x="15" y="1"/>
                  </a:cubicBezTo>
                  <a:cubicBezTo>
                    <a:pt x="11" y="1"/>
                    <a:pt x="8" y="3"/>
                    <a:pt x="5" y="5"/>
                  </a:cubicBezTo>
                  <a:cubicBezTo>
                    <a:pt x="3" y="7"/>
                    <a:pt x="2" y="11"/>
                    <a:pt x="2" y="14"/>
                  </a:cubicBezTo>
                  <a:cubicBezTo>
                    <a:pt x="2" y="18"/>
                    <a:pt x="3" y="21"/>
                    <a:pt x="5" y="23"/>
                  </a:cubicBezTo>
                  <a:cubicBezTo>
                    <a:pt x="8" y="26"/>
                    <a:pt x="11" y="27"/>
                    <a:pt x="15" y="27"/>
                  </a:cubicBezTo>
                  <a:cubicBezTo>
                    <a:pt x="18" y="27"/>
                    <a:pt x="21" y="26"/>
                    <a:pt x="24" y="23"/>
                  </a:cubicBezTo>
                  <a:cubicBezTo>
                    <a:pt x="26" y="21"/>
                    <a:pt x="27" y="18"/>
                    <a:pt x="27" y="14"/>
                  </a:cubicBezTo>
                  <a:close/>
                  <a:moveTo>
                    <a:pt x="22" y="23"/>
                  </a:moveTo>
                  <a:cubicBezTo>
                    <a:pt x="18" y="23"/>
                    <a:pt x="18" y="23"/>
                    <a:pt x="18" y="23"/>
                  </a:cubicBezTo>
                  <a:cubicBezTo>
                    <a:pt x="16" y="19"/>
                    <a:pt x="16" y="19"/>
                    <a:pt x="16" y="19"/>
                  </a:cubicBezTo>
                  <a:cubicBezTo>
                    <a:pt x="15" y="17"/>
                    <a:pt x="14" y="15"/>
                    <a:pt x="13" y="15"/>
                  </a:cubicBezTo>
                  <a:cubicBezTo>
                    <a:pt x="11" y="15"/>
                    <a:pt x="11" y="15"/>
                    <a:pt x="11" y="15"/>
                  </a:cubicBezTo>
                  <a:cubicBezTo>
                    <a:pt x="11" y="23"/>
                    <a:pt x="11" y="23"/>
                    <a:pt x="11" y="23"/>
                  </a:cubicBezTo>
                  <a:cubicBezTo>
                    <a:pt x="9" y="23"/>
                    <a:pt x="9" y="23"/>
                    <a:pt x="9" y="23"/>
                  </a:cubicBezTo>
                  <a:cubicBezTo>
                    <a:pt x="9" y="5"/>
                    <a:pt x="9" y="5"/>
                    <a:pt x="9" y="5"/>
                  </a:cubicBezTo>
                  <a:cubicBezTo>
                    <a:pt x="14" y="5"/>
                    <a:pt x="14" y="5"/>
                    <a:pt x="14" y="5"/>
                  </a:cubicBezTo>
                  <a:cubicBezTo>
                    <a:pt x="16" y="5"/>
                    <a:pt x="18" y="5"/>
                    <a:pt x="19" y="6"/>
                  </a:cubicBezTo>
                  <a:cubicBezTo>
                    <a:pt x="20" y="7"/>
                    <a:pt x="21" y="8"/>
                    <a:pt x="21" y="10"/>
                  </a:cubicBezTo>
                  <a:cubicBezTo>
                    <a:pt x="21" y="11"/>
                    <a:pt x="20" y="12"/>
                    <a:pt x="20" y="13"/>
                  </a:cubicBezTo>
                  <a:cubicBezTo>
                    <a:pt x="19" y="14"/>
                    <a:pt x="18" y="15"/>
                    <a:pt x="16" y="15"/>
                  </a:cubicBezTo>
                  <a:cubicBezTo>
                    <a:pt x="16" y="15"/>
                    <a:pt x="16" y="15"/>
                    <a:pt x="16" y="15"/>
                  </a:cubicBezTo>
                  <a:cubicBezTo>
                    <a:pt x="17" y="15"/>
                    <a:pt x="18" y="16"/>
                    <a:pt x="19" y="18"/>
                  </a:cubicBezTo>
                  <a:lnTo>
                    <a:pt x="22" y="23"/>
                  </a:lnTo>
                  <a:close/>
                  <a:moveTo>
                    <a:pt x="18" y="10"/>
                  </a:moveTo>
                  <a:cubicBezTo>
                    <a:pt x="18" y="9"/>
                    <a:pt x="18" y="8"/>
                    <a:pt x="17" y="8"/>
                  </a:cubicBezTo>
                  <a:cubicBezTo>
                    <a:pt x="16" y="7"/>
                    <a:pt x="15" y="7"/>
                    <a:pt x="14" y="7"/>
                  </a:cubicBezTo>
                  <a:cubicBezTo>
                    <a:pt x="11" y="7"/>
                    <a:pt x="11" y="7"/>
                    <a:pt x="11" y="7"/>
                  </a:cubicBezTo>
                  <a:cubicBezTo>
                    <a:pt x="11" y="13"/>
                    <a:pt x="11" y="13"/>
                    <a:pt x="11" y="13"/>
                  </a:cubicBezTo>
                  <a:cubicBezTo>
                    <a:pt x="14" y="13"/>
                    <a:pt x="14" y="13"/>
                    <a:pt x="14" y="13"/>
                  </a:cubicBezTo>
                  <a:cubicBezTo>
                    <a:pt x="17" y="13"/>
                    <a:pt x="18" y="12"/>
                    <a:pt x="18"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6" name="Freeform 35"/>
            <p:cNvSpPr>
              <a:spLocks/>
            </p:cNvSpPr>
            <p:nvPr/>
          </p:nvSpPr>
          <p:spPr bwMode="auto">
            <a:xfrm>
              <a:off x="1795" y="2624"/>
              <a:ext cx="31" cy="47"/>
            </a:xfrm>
            <a:custGeom>
              <a:avLst/>
              <a:gdLst>
                <a:gd name="T0" fmla="*/ 31 w 31"/>
                <a:gd name="T1" fmla="*/ 5 h 47"/>
                <a:gd name="T2" fmla="*/ 19 w 31"/>
                <a:gd name="T3" fmla="*/ 5 h 47"/>
                <a:gd name="T4" fmla="*/ 19 w 31"/>
                <a:gd name="T5" fmla="*/ 47 h 47"/>
                <a:gd name="T6" fmla="*/ 12 w 31"/>
                <a:gd name="T7" fmla="*/ 47 h 47"/>
                <a:gd name="T8" fmla="*/ 12 w 31"/>
                <a:gd name="T9" fmla="*/ 5 h 47"/>
                <a:gd name="T10" fmla="*/ 0 w 31"/>
                <a:gd name="T11" fmla="*/ 5 h 47"/>
                <a:gd name="T12" fmla="*/ 0 w 31"/>
                <a:gd name="T13" fmla="*/ 0 h 47"/>
                <a:gd name="T14" fmla="*/ 31 w 31"/>
                <a:gd name="T15" fmla="*/ 0 h 47"/>
                <a:gd name="T16" fmla="*/ 31 w 31"/>
                <a:gd name="T17"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7">
                  <a:moveTo>
                    <a:pt x="31" y="5"/>
                  </a:moveTo>
                  <a:lnTo>
                    <a:pt x="19" y="5"/>
                  </a:lnTo>
                  <a:lnTo>
                    <a:pt x="19" y="47"/>
                  </a:lnTo>
                  <a:lnTo>
                    <a:pt x="12" y="47"/>
                  </a:lnTo>
                  <a:lnTo>
                    <a:pt x="12" y="5"/>
                  </a:lnTo>
                  <a:lnTo>
                    <a:pt x="0" y="5"/>
                  </a:lnTo>
                  <a:lnTo>
                    <a:pt x="0" y="0"/>
                  </a:lnTo>
                  <a:lnTo>
                    <a:pt x="31" y="0"/>
                  </a:lnTo>
                  <a:lnTo>
                    <a:pt x="3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37" name="Freeform 36"/>
            <p:cNvSpPr>
              <a:spLocks/>
            </p:cNvSpPr>
            <p:nvPr/>
          </p:nvSpPr>
          <p:spPr bwMode="auto">
            <a:xfrm>
              <a:off x="1833" y="2624"/>
              <a:ext cx="47" cy="47"/>
            </a:xfrm>
            <a:custGeom>
              <a:avLst/>
              <a:gdLst>
                <a:gd name="T0" fmla="*/ 20 w 20"/>
                <a:gd name="T1" fmla="*/ 20 h 20"/>
                <a:gd name="T2" fmla="*/ 18 w 20"/>
                <a:gd name="T3" fmla="*/ 20 h 20"/>
                <a:gd name="T4" fmla="*/ 18 w 20"/>
                <a:gd name="T5" fmla="*/ 6 h 20"/>
                <a:gd name="T6" fmla="*/ 18 w 20"/>
                <a:gd name="T7" fmla="*/ 3 h 20"/>
                <a:gd name="T8" fmla="*/ 18 w 20"/>
                <a:gd name="T9" fmla="*/ 3 h 20"/>
                <a:gd name="T10" fmla="*/ 18 w 20"/>
                <a:gd name="T11" fmla="*/ 5 h 20"/>
                <a:gd name="T12" fmla="*/ 11 w 20"/>
                <a:gd name="T13" fmla="*/ 20 h 20"/>
                <a:gd name="T14" fmla="*/ 10 w 20"/>
                <a:gd name="T15" fmla="*/ 20 h 20"/>
                <a:gd name="T16" fmla="*/ 3 w 20"/>
                <a:gd name="T17" fmla="*/ 5 h 20"/>
                <a:gd name="T18" fmla="*/ 2 w 20"/>
                <a:gd name="T19" fmla="*/ 3 h 20"/>
                <a:gd name="T20" fmla="*/ 2 w 20"/>
                <a:gd name="T21" fmla="*/ 3 h 20"/>
                <a:gd name="T22" fmla="*/ 2 w 20"/>
                <a:gd name="T23" fmla="*/ 6 h 20"/>
                <a:gd name="T24" fmla="*/ 2 w 20"/>
                <a:gd name="T25" fmla="*/ 20 h 20"/>
                <a:gd name="T26" fmla="*/ 0 w 20"/>
                <a:gd name="T27" fmla="*/ 20 h 20"/>
                <a:gd name="T28" fmla="*/ 0 w 20"/>
                <a:gd name="T29" fmla="*/ 0 h 20"/>
                <a:gd name="T30" fmla="*/ 3 w 20"/>
                <a:gd name="T31" fmla="*/ 0 h 20"/>
                <a:gd name="T32" fmla="*/ 9 w 20"/>
                <a:gd name="T33" fmla="*/ 14 h 20"/>
                <a:gd name="T34" fmla="*/ 10 w 20"/>
                <a:gd name="T35" fmla="*/ 16 h 20"/>
                <a:gd name="T36" fmla="*/ 10 w 20"/>
                <a:gd name="T37" fmla="*/ 16 h 20"/>
                <a:gd name="T38" fmla="*/ 11 w 20"/>
                <a:gd name="T39" fmla="*/ 14 h 20"/>
                <a:gd name="T40" fmla="*/ 17 w 20"/>
                <a:gd name="T41" fmla="*/ 0 h 20"/>
                <a:gd name="T42" fmla="*/ 20 w 20"/>
                <a:gd name="T43" fmla="*/ 0 h 20"/>
                <a:gd name="T44" fmla="*/ 20 w 20"/>
                <a:gd name="T4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20">
                  <a:moveTo>
                    <a:pt x="20" y="20"/>
                  </a:moveTo>
                  <a:cubicBezTo>
                    <a:pt x="18" y="20"/>
                    <a:pt x="18" y="20"/>
                    <a:pt x="18" y="20"/>
                  </a:cubicBezTo>
                  <a:cubicBezTo>
                    <a:pt x="18" y="6"/>
                    <a:pt x="18" y="6"/>
                    <a:pt x="18" y="6"/>
                  </a:cubicBezTo>
                  <a:cubicBezTo>
                    <a:pt x="18" y="5"/>
                    <a:pt x="18" y="4"/>
                    <a:pt x="18" y="3"/>
                  </a:cubicBezTo>
                  <a:cubicBezTo>
                    <a:pt x="18" y="3"/>
                    <a:pt x="18" y="3"/>
                    <a:pt x="18" y="3"/>
                  </a:cubicBezTo>
                  <a:cubicBezTo>
                    <a:pt x="18" y="4"/>
                    <a:pt x="18" y="4"/>
                    <a:pt x="18" y="5"/>
                  </a:cubicBezTo>
                  <a:cubicBezTo>
                    <a:pt x="11" y="20"/>
                    <a:pt x="11" y="20"/>
                    <a:pt x="11" y="20"/>
                  </a:cubicBezTo>
                  <a:cubicBezTo>
                    <a:pt x="10" y="20"/>
                    <a:pt x="10" y="20"/>
                    <a:pt x="10" y="20"/>
                  </a:cubicBezTo>
                  <a:cubicBezTo>
                    <a:pt x="3" y="5"/>
                    <a:pt x="3" y="5"/>
                    <a:pt x="3" y="5"/>
                  </a:cubicBezTo>
                  <a:cubicBezTo>
                    <a:pt x="3" y="4"/>
                    <a:pt x="3" y="4"/>
                    <a:pt x="2" y="3"/>
                  </a:cubicBezTo>
                  <a:cubicBezTo>
                    <a:pt x="2" y="3"/>
                    <a:pt x="2" y="3"/>
                    <a:pt x="2" y="3"/>
                  </a:cubicBezTo>
                  <a:cubicBezTo>
                    <a:pt x="2" y="3"/>
                    <a:pt x="2" y="5"/>
                    <a:pt x="2" y="6"/>
                  </a:cubicBezTo>
                  <a:cubicBezTo>
                    <a:pt x="2" y="20"/>
                    <a:pt x="2" y="20"/>
                    <a:pt x="2" y="20"/>
                  </a:cubicBezTo>
                  <a:cubicBezTo>
                    <a:pt x="0" y="20"/>
                    <a:pt x="0" y="20"/>
                    <a:pt x="0" y="20"/>
                  </a:cubicBezTo>
                  <a:cubicBezTo>
                    <a:pt x="0" y="0"/>
                    <a:pt x="0" y="0"/>
                    <a:pt x="0" y="0"/>
                  </a:cubicBezTo>
                  <a:cubicBezTo>
                    <a:pt x="3" y="0"/>
                    <a:pt x="3" y="0"/>
                    <a:pt x="3" y="0"/>
                  </a:cubicBezTo>
                  <a:cubicBezTo>
                    <a:pt x="9" y="14"/>
                    <a:pt x="9" y="14"/>
                    <a:pt x="9" y="14"/>
                  </a:cubicBezTo>
                  <a:cubicBezTo>
                    <a:pt x="10" y="15"/>
                    <a:pt x="10" y="15"/>
                    <a:pt x="10" y="16"/>
                  </a:cubicBezTo>
                  <a:cubicBezTo>
                    <a:pt x="10" y="16"/>
                    <a:pt x="10" y="16"/>
                    <a:pt x="10" y="16"/>
                  </a:cubicBezTo>
                  <a:cubicBezTo>
                    <a:pt x="11" y="15"/>
                    <a:pt x="11" y="14"/>
                    <a:pt x="11" y="14"/>
                  </a:cubicBezTo>
                  <a:cubicBezTo>
                    <a:pt x="17" y="0"/>
                    <a:pt x="17" y="0"/>
                    <a:pt x="17" y="0"/>
                  </a:cubicBezTo>
                  <a:cubicBezTo>
                    <a:pt x="20" y="0"/>
                    <a:pt x="20" y="0"/>
                    <a:pt x="20" y="0"/>
                  </a:cubicBezTo>
                  <a:lnTo>
                    <a:pt x="2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38" name="Rectangle 37"/>
          <p:cNvSpPr/>
          <p:nvPr/>
        </p:nvSpPr>
        <p:spPr>
          <a:xfrm>
            <a:off x="-1190" y="4718961"/>
            <a:ext cx="7374270"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extBox 1"/>
          <p:cNvSpPr txBox="1"/>
          <p:nvPr/>
        </p:nvSpPr>
        <p:spPr>
          <a:xfrm>
            <a:off x="4625804" y="5472566"/>
            <a:ext cx="2708120" cy="584775"/>
          </a:xfrm>
          <a:prstGeom prst="rect">
            <a:avLst/>
          </a:prstGeom>
          <a:noFill/>
        </p:spPr>
        <p:txBody>
          <a:bodyPr wrap="square" rtlCol="0">
            <a:spAutoFit/>
          </a:bodyPr>
          <a:lstStyle/>
          <a:p>
            <a:pPr algn="r"/>
            <a:r>
              <a:rPr lang="en-US" sz="3200" dirty="0" smtClean="0">
                <a:gradFill>
                  <a:gsLst>
                    <a:gs pos="37000">
                      <a:srgbClr val="FFA502"/>
                    </a:gs>
                    <a:gs pos="99000">
                      <a:srgbClr val="FFA502"/>
                    </a:gs>
                  </a:gsLst>
                  <a:lin ang="16200000" scaled="0"/>
                </a:gradFill>
                <a:latin typeface="Segoe UI Light" pitchFamily="34" charset="0"/>
              </a:rPr>
              <a:t>anaheim, ca</a:t>
            </a:r>
            <a:endParaRPr lang="en-US" sz="3200" dirty="0">
              <a:gradFill>
                <a:gsLst>
                  <a:gs pos="37000">
                    <a:srgbClr val="FFA502"/>
                  </a:gs>
                  <a:gs pos="99000">
                    <a:srgbClr val="FFA502"/>
                  </a:gs>
                </a:gsLst>
                <a:lin ang="16200000" scaled="0"/>
              </a:gradFill>
              <a:latin typeface="Segoe UI Light" pitchFamily="34" charset="0"/>
            </a:endParaRPr>
          </a:p>
        </p:txBody>
      </p:sp>
      <p:sp>
        <p:nvSpPr>
          <p:cNvPr id="40" name="TextBox 39"/>
          <p:cNvSpPr txBox="1"/>
          <p:nvPr/>
        </p:nvSpPr>
        <p:spPr>
          <a:xfrm>
            <a:off x="6583671" y="4764680"/>
            <a:ext cx="2560329" cy="2000548"/>
          </a:xfrm>
          <a:prstGeom prst="rect">
            <a:avLst/>
          </a:prstGeom>
          <a:noFill/>
        </p:spPr>
        <p:txBody>
          <a:bodyPr wrap="square" rtlCol="0">
            <a:spAutoFit/>
          </a:bodyPr>
          <a:lstStyle/>
          <a:p>
            <a:pPr algn="r"/>
            <a:r>
              <a:rPr lang="en-US" sz="3400" spc="1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t>october</a:t>
            </a:r>
            <a:r>
              <a:rPr lang="en-US" sz="3600" spc="3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t> </a:t>
            </a:r>
            <a:br>
              <a:rPr lang="en-US" sz="3600" spc="3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br>
            <a:r>
              <a:rPr lang="en-US" sz="4400" spc="6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t>3–6</a:t>
            </a:r>
            <a:r>
              <a:rPr lang="en-US" sz="4400" spc="600" baseline="300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t>th</a:t>
            </a:r>
            <a:r>
              <a:rPr lang="en-US" sz="4400" spc="6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t/>
            </a:r>
            <a:br>
              <a:rPr lang="en-US" sz="4400" spc="600" dirty="0" smtClean="0">
                <a:gradFill>
                  <a:gsLst>
                    <a:gs pos="37000">
                      <a:prstClr val="black">
                        <a:lumMod val="50000"/>
                        <a:lumOff val="50000"/>
                      </a:prstClr>
                    </a:gs>
                    <a:gs pos="99000">
                      <a:prstClr val="black">
                        <a:lumMod val="50000"/>
                        <a:lumOff val="50000"/>
                      </a:prstClr>
                    </a:gs>
                  </a:gsLst>
                  <a:lin ang="16200000" scaled="0"/>
                </a:gradFill>
                <a:latin typeface="Segoe UI Light" pitchFamily="34" charset="0"/>
              </a:rPr>
            </a:br>
            <a:r>
              <a:rPr lang="en-US" sz="4400" spc="500" dirty="0" smtClean="0">
                <a:gradFill>
                  <a:gsLst>
                    <a:gs pos="37000">
                      <a:prstClr val="black">
                        <a:lumMod val="50000"/>
                        <a:lumOff val="50000"/>
                      </a:prstClr>
                    </a:gs>
                    <a:gs pos="99000">
                      <a:prstClr val="black">
                        <a:lumMod val="50000"/>
                        <a:lumOff val="50000"/>
                      </a:prstClr>
                    </a:gs>
                  </a:gsLst>
                  <a:lin ang="16200000" scaled="0"/>
                </a:gradFill>
                <a:latin typeface="Segoe Semibold" pitchFamily="34" charset="0"/>
              </a:rPr>
              <a:t>2011</a:t>
            </a:r>
            <a:endParaRPr lang="en-US" sz="4400" spc="500" dirty="0">
              <a:gradFill>
                <a:gsLst>
                  <a:gs pos="37000">
                    <a:prstClr val="black">
                      <a:lumMod val="50000"/>
                      <a:lumOff val="50000"/>
                    </a:prstClr>
                  </a:gs>
                  <a:gs pos="99000">
                    <a:prstClr val="black">
                      <a:lumMod val="50000"/>
                      <a:lumOff val="50000"/>
                    </a:prstClr>
                  </a:gs>
                </a:gsLst>
                <a:lin ang="16200000" scaled="0"/>
              </a:gradFill>
              <a:latin typeface="Segoe Semibold" pitchFamily="34" charset="0"/>
            </a:endParaRPr>
          </a:p>
        </p:txBody>
      </p:sp>
      <p:sp>
        <p:nvSpPr>
          <p:cNvPr id="41" name="TextBox 40"/>
          <p:cNvSpPr txBox="1"/>
          <p:nvPr/>
        </p:nvSpPr>
        <p:spPr>
          <a:xfrm>
            <a:off x="3104318" y="4823042"/>
            <a:ext cx="4268762" cy="707886"/>
          </a:xfrm>
          <a:prstGeom prst="rect">
            <a:avLst/>
          </a:prstGeom>
          <a:noFill/>
        </p:spPr>
        <p:txBody>
          <a:bodyPr wrap="square" rtlCol="0">
            <a:spAutoFit/>
          </a:bodyPr>
          <a:lstStyle/>
          <a:p>
            <a:pPr algn="r"/>
            <a:r>
              <a:rPr lang="en-US" sz="4000" dirty="0">
                <a:gradFill>
                  <a:gsLst>
                    <a:gs pos="37000">
                      <a:srgbClr val="FFA502"/>
                    </a:gs>
                    <a:gs pos="99000">
                      <a:srgbClr val="FFA502"/>
                    </a:gs>
                  </a:gsLst>
                  <a:lin ang="16200000" scaled="0"/>
                </a:gradFill>
                <a:latin typeface="Segoe UI Light" pitchFamily="34" charset="0"/>
              </a:rPr>
              <a:t>C</a:t>
            </a:r>
            <a:r>
              <a:rPr lang="en-US" sz="4000" dirty="0" smtClean="0">
                <a:gradFill>
                  <a:gsLst>
                    <a:gs pos="37000">
                      <a:srgbClr val="FFA502"/>
                    </a:gs>
                    <a:gs pos="99000">
                      <a:srgbClr val="FFA502"/>
                    </a:gs>
                  </a:gsLst>
                  <a:lin ang="16200000" scaled="0"/>
                </a:gradFill>
                <a:latin typeface="Segoe UI Light" pitchFamily="34" charset="0"/>
              </a:rPr>
              <a:t>onference </a:t>
            </a:r>
            <a:r>
              <a:rPr lang="en-US" sz="4000" dirty="0" smtClean="0">
                <a:gradFill>
                  <a:gsLst>
                    <a:gs pos="37000">
                      <a:srgbClr val="FFA502"/>
                    </a:gs>
                    <a:gs pos="99000">
                      <a:srgbClr val="FFA502"/>
                    </a:gs>
                  </a:gsLst>
                  <a:lin ang="16200000" scaled="0"/>
                </a:gradFill>
                <a:latin typeface="Segoe UI Semibold" pitchFamily="34" charset="0"/>
              </a:rPr>
              <a:t>2011</a:t>
            </a:r>
            <a:endParaRPr lang="en-US" sz="4000" dirty="0">
              <a:gradFill>
                <a:gsLst>
                  <a:gs pos="37000">
                    <a:srgbClr val="FFA502"/>
                  </a:gs>
                  <a:gs pos="99000">
                    <a:srgbClr val="FFA502"/>
                  </a:gs>
                </a:gsLst>
                <a:lin ang="16200000" scaled="0"/>
              </a:gradFill>
              <a:latin typeface="Segoe UI Semibold" pitchFamily="34" charset="0"/>
            </a:endParaRPr>
          </a:p>
        </p:txBody>
      </p:sp>
    </p:spTree>
    <p:extLst>
      <p:ext uri="{BB962C8B-B14F-4D97-AF65-F5344CB8AC3E}">
        <p14:creationId xmlns:p14="http://schemas.microsoft.com/office/powerpoint/2010/main" val="45527443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Content Slide</a:t>
            </a:r>
            <a:endParaRPr lang="en-NZ" dirty="0"/>
          </a:p>
        </p:txBody>
      </p:sp>
      <p:sp>
        <p:nvSpPr>
          <p:cNvPr id="3" name="Content Placeholder 2"/>
          <p:cNvSpPr>
            <a:spLocks noGrp="1"/>
          </p:cNvSpPr>
          <p:nvPr>
            <p:ph sz="quarter" idx="4294967295"/>
          </p:nvPr>
        </p:nvSpPr>
        <p:spPr>
          <a:xfrm>
            <a:off x="609602" y="2421122"/>
            <a:ext cx="7924800" cy="4175497"/>
          </a:xfrm>
          <a:prstGeom prst="rect">
            <a:avLst/>
          </a:prstGeom>
        </p:spPr>
        <p:txBody>
          <a:bodyPr>
            <a:normAutofit fontScale="92500"/>
          </a:bodyPr>
          <a:lstStyle/>
          <a:p>
            <a:pPr marL="342823" lvl="1" indent="-342823"/>
            <a:r>
              <a:rPr lang="en-NZ" sz="2800" dirty="0" smtClean="0">
                <a:solidFill>
                  <a:schemeClr val="tx1">
                    <a:lumMod val="50000"/>
                    <a:lumOff val="50000"/>
                  </a:schemeClr>
                </a:solidFill>
              </a:rPr>
              <a:t>3rd </a:t>
            </a:r>
            <a:r>
              <a:rPr lang="en-NZ" sz="2800" dirty="0">
                <a:solidFill>
                  <a:schemeClr val="tx1">
                    <a:lumMod val="50000"/>
                    <a:lumOff val="50000"/>
                  </a:schemeClr>
                </a:solidFill>
              </a:rPr>
              <a:t>Annual Community SharePoint Conference</a:t>
            </a:r>
          </a:p>
          <a:p>
            <a:pPr marL="342823" lvl="1" indent="-342823"/>
            <a:r>
              <a:rPr lang="en-NZ" sz="2800" dirty="0">
                <a:solidFill>
                  <a:schemeClr val="tx1">
                    <a:lumMod val="50000"/>
                    <a:lumOff val="50000"/>
                  </a:schemeClr>
                </a:solidFill>
              </a:rPr>
              <a:t>Business and Technical Tracks, all levels</a:t>
            </a:r>
          </a:p>
          <a:p>
            <a:pPr marL="342823" lvl="1" indent="-342823"/>
            <a:r>
              <a:rPr lang="en-NZ" sz="2800" dirty="0">
                <a:solidFill>
                  <a:schemeClr val="tx1">
                    <a:lumMod val="50000"/>
                    <a:lumOff val="50000"/>
                  </a:schemeClr>
                </a:solidFill>
              </a:rPr>
              <a:t>Superb Internationally Renowned SharePoint Experts</a:t>
            </a:r>
          </a:p>
          <a:p>
            <a:pPr marL="342823" lvl="1" indent="-342823"/>
            <a:endParaRPr lang="en-NZ" sz="2800" dirty="0">
              <a:solidFill>
                <a:schemeClr val="tx1">
                  <a:lumMod val="50000"/>
                  <a:lumOff val="50000"/>
                </a:schemeClr>
              </a:solidFill>
            </a:endParaRPr>
          </a:p>
          <a:p>
            <a:pPr marL="342823" lvl="1" indent="-342823"/>
            <a:r>
              <a:rPr lang="en-NZ" sz="2800" dirty="0">
                <a:solidFill>
                  <a:schemeClr val="tx1">
                    <a:lumMod val="50000"/>
                    <a:lumOff val="50000"/>
                  </a:schemeClr>
                </a:solidFill>
              </a:rPr>
              <a:t>Discount for </a:t>
            </a:r>
            <a:r>
              <a:rPr lang="en-NZ" sz="2800" dirty="0" err="1">
                <a:solidFill>
                  <a:schemeClr val="tx1">
                    <a:lumMod val="50000"/>
                    <a:lumOff val="50000"/>
                  </a:schemeClr>
                </a:solidFill>
              </a:rPr>
              <a:t>Tech.Ed</a:t>
            </a:r>
            <a:r>
              <a:rPr lang="en-NZ" sz="2800" dirty="0">
                <a:solidFill>
                  <a:schemeClr val="tx1">
                    <a:lumMod val="50000"/>
                    <a:lumOff val="50000"/>
                  </a:schemeClr>
                </a:solidFill>
              </a:rPr>
              <a:t> attendees - </a:t>
            </a:r>
            <a:r>
              <a:rPr lang="en-NZ" dirty="0">
                <a:solidFill>
                  <a:schemeClr val="tx1">
                    <a:lumMod val="50000"/>
                    <a:lumOff val="50000"/>
                  </a:schemeClr>
                </a:solidFill>
              </a:rPr>
              <a:t>$</a:t>
            </a:r>
            <a:r>
              <a:rPr lang="en-NZ" dirty="0" smtClean="0">
                <a:solidFill>
                  <a:schemeClr val="tx1">
                    <a:lumMod val="50000"/>
                    <a:lumOff val="50000"/>
                  </a:schemeClr>
                </a:solidFill>
              </a:rPr>
              <a:t>675.00 </a:t>
            </a:r>
            <a:r>
              <a:rPr lang="en-NZ" dirty="0">
                <a:solidFill>
                  <a:schemeClr val="tx1">
                    <a:lumMod val="50000"/>
                    <a:lumOff val="50000"/>
                  </a:schemeClr>
                </a:solidFill>
              </a:rPr>
              <a:t>(full price $</a:t>
            </a:r>
            <a:r>
              <a:rPr lang="en-NZ" dirty="0" smtClean="0">
                <a:solidFill>
                  <a:schemeClr val="tx1">
                    <a:lumMod val="50000"/>
                    <a:lumOff val="50000"/>
                  </a:schemeClr>
                </a:solidFill>
              </a:rPr>
              <a:t>795.00</a:t>
            </a:r>
            <a:r>
              <a:rPr lang="en-NZ" dirty="0">
                <a:solidFill>
                  <a:schemeClr val="tx1">
                    <a:lumMod val="50000"/>
                    <a:lumOff val="50000"/>
                  </a:schemeClr>
                </a:solidFill>
              </a:rPr>
              <a:t>)</a:t>
            </a:r>
            <a:endParaRPr lang="en-NZ" sz="2800" dirty="0">
              <a:solidFill>
                <a:schemeClr val="tx1">
                  <a:lumMod val="50000"/>
                  <a:lumOff val="50000"/>
                </a:schemeClr>
              </a:solidFill>
            </a:endParaRPr>
          </a:p>
          <a:p>
            <a:r>
              <a:rPr lang="en-NZ" dirty="0" smtClean="0">
                <a:solidFill>
                  <a:schemeClr val="tx1">
                    <a:lumMod val="50000"/>
                    <a:lumOff val="50000"/>
                  </a:schemeClr>
                </a:solidFill>
              </a:rPr>
              <a:t>Register: </a:t>
            </a:r>
            <a:r>
              <a:rPr lang="en-NZ" sz="3200" dirty="0" smtClean="0">
                <a:solidFill>
                  <a:schemeClr val="tx1">
                    <a:lumMod val="50000"/>
                    <a:lumOff val="50000"/>
                  </a:schemeClr>
                </a:solidFill>
              </a:rPr>
              <a:t>www.sharepointconference.com.au</a:t>
            </a:r>
            <a:endParaRPr lang="en-NZ" sz="3200" dirty="0">
              <a:solidFill>
                <a:schemeClr val="tx1">
                  <a:lumMod val="50000"/>
                  <a:lumOff val="50000"/>
                </a:schemeClr>
              </a:solidFill>
            </a:endParaRPr>
          </a:p>
          <a:p>
            <a:pPr lvl="1"/>
            <a:r>
              <a:rPr lang="en-NZ" sz="2800" dirty="0">
                <a:solidFill>
                  <a:schemeClr val="tx1">
                    <a:lumMod val="50000"/>
                    <a:lumOff val="50000"/>
                  </a:schemeClr>
                </a:solidFill>
              </a:rPr>
              <a:t>Enter Discount Code TECHED</a:t>
            </a:r>
          </a:p>
          <a:p>
            <a:endParaRPr lang="en-NZ" dirty="0" smtClean="0">
              <a:solidFill>
                <a:schemeClr val="tx1">
                  <a:lumMod val="50000"/>
                  <a:lumOff val="50000"/>
                </a:schemeClr>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389" y="72456"/>
            <a:ext cx="8903347" cy="2204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73238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4" name="Content Placeholder 3"/>
          <p:cNvSpPr>
            <a:spLocks noGrp="1"/>
          </p:cNvSpPr>
          <p:nvPr>
            <p:ph idx="1"/>
          </p:nvPr>
        </p:nvSpPr>
        <p:spPr/>
        <p:txBody>
          <a:bodyPr/>
          <a:lstStyle/>
          <a:p>
            <a:r>
              <a:rPr lang="en-US" sz="2400" dirty="0" smtClean="0">
                <a:hlinkClick r:id="rId3"/>
              </a:rPr>
              <a:t>http://www.msdn.com/sharepoint</a:t>
            </a:r>
            <a:r>
              <a:rPr lang="en-US" sz="2400" dirty="0" smtClean="0"/>
              <a:t>  </a:t>
            </a:r>
            <a:r>
              <a:rPr lang="en-US" sz="2400" dirty="0" smtClean="0">
                <a:sym typeface="Wingdings" pitchFamily="2" charset="2"/>
              </a:rPr>
              <a:t> </a:t>
            </a:r>
            <a:r>
              <a:rPr lang="en-US" sz="2400" dirty="0" smtClean="0"/>
              <a:t>“SharePoint Online Resource Center”</a:t>
            </a:r>
          </a:p>
          <a:p>
            <a:pPr lvl="0"/>
            <a:r>
              <a:rPr lang="en-US" sz="2400" dirty="0" smtClean="0">
                <a:hlinkClick r:id="rId4"/>
              </a:rPr>
              <a:t>http://blogs.msdn.com/cjohnson</a:t>
            </a:r>
            <a:r>
              <a:rPr lang="en-US" sz="2400" dirty="0" smtClean="0"/>
              <a:t> </a:t>
            </a:r>
            <a:r>
              <a:rPr lang="en-US" sz="2400" dirty="0" smtClean="0">
                <a:sym typeface="Wingdings" pitchFamily="2" charset="2"/>
              </a:rPr>
              <a:t> Authentication posts</a:t>
            </a:r>
            <a:endParaRPr lang="en-US" sz="2400" dirty="0" smtClean="0">
              <a:hlinkClick r:id="rId5"/>
            </a:endParaRPr>
          </a:p>
          <a:p>
            <a:r>
              <a:rPr lang="en-US" sz="2400" dirty="0" smtClean="0">
                <a:hlinkClick r:id="rId5"/>
              </a:rPr>
              <a:t>SharePoint and Windows Azure Developer Kit</a:t>
            </a:r>
            <a:r>
              <a:rPr lang="en-US" sz="2400" dirty="0" smtClean="0"/>
              <a:t> </a:t>
            </a:r>
            <a:r>
              <a:rPr lang="en-US" sz="2400" dirty="0" smtClean="0">
                <a:sym typeface="Wingdings" pitchFamily="2" charset="2"/>
              </a:rPr>
              <a:t> Videos, Labs, Articles</a:t>
            </a:r>
          </a:p>
          <a:p>
            <a:pPr lvl="0"/>
            <a:r>
              <a:rPr lang="en-US" sz="2400" dirty="0" smtClean="0">
                <a:hlinkClick r:id="rId6"/>
              </a:rPr>
              <a:t>http://www.Office365.com</a:t>
            </a:r>
            <a:r>
              <a:rPr lang="en-US" sz="2400" dirty="0" smtClean="0"/>
              <a:t>  </a:t>
            </a:r>
            <a:r>
              <a:rPr lang="en-US" sz="2400" dirty="0" smtClean="0">
                <a:sym typeface="Wingdings" pitchFamily="2" charset="2"/>
              </a:rPr>
              <a:t> Sign up for a Trial and get started</a:t>
            </a:r>
            <a:endParaRPr lang="en-US" sz="2400" dirty="0" smtClean="0"/>
          </a:p>
          <a:p>
            <a:endParaRPr lang="en-US" dirty="0"/>
          </a:p>
        </p:txBody>
      </p:sp>
    </p:spTree>
    <p:extLst>
      <p:ext uri="{BB962C8B-B14F-4D97-AF65-F5344CB8AC3E}">
        <p14:creationId xmlns:p14="http://schemas.microsoft.com/office/powerpoint/2010/main" val="10912273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 this session, I assume…</a:t>
            </a:r>
            <a:endParaRPr lang="en-US" dirty="0"/>
          </a:p>
        </p:txBody>
      </p:sp>
      <p:sp>
        <p:nvSpPr>
          <p:cNvPr id="6" name="Content Placeholder 5"/>
          <p:cNvSpPr>
            <a:spLocks noGrp="1"/>
          </p:cNvSpPr>
          <p:nvPr>
            <p:ph idx="1"/>
          </p:nvPr>
        </p:nvSpPr>
        <p:spPr/>
        <p:txBody>
          <a:bodyPr/>
          <a:lstStyle/>
          <a:p>
            <a:r>
              <a:rPr lang="en-US" smtClean="0"/>
              <a:t>You understand the concept of cloud computing.</a:t>
            </a:r>
          </a:p>
          <a:p>
            <a:r>
              <a:rPr lang="en-US" smtClean="0"/>
              <a:t>You have a basic knowledge of Windows Azure.</a:t>
            </a:r>
          </a:p>
          <a:p>
            <a:r>
              <a:rPr lang="en-US" smtClean="0"/>
              <a:t>You have some understanding of SharePoint/SharePoint Online development.</a:t>
            </a:r>
          </a:p>
          <a:p>
            <a:endParaRPr lang="en-US" dirty="0"/>
          </a:p>
        </p:txBody>
      </p:sp>
    </p:spTree>
    <p:extLst>
      <p:ext uri="{BB962C8B-B14F-4D97-AF65-F5344CB8AC3E}">
        <p14:creationId xmlns:p14="http://schemas.microsoft.com/office/powerpoint/2010/main" val="102650858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97173554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9"/>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7"/>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1" y="2322515"/>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6" y="4473577"/>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1281114"/>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5"/>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5" y="1268762"/>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5" name="Content Placeholder 4"/>
          <p:cNvSpPr>
            <a:spLocks noGrp="1"/>
          </p:cNvSpPr>
          <p:nvPr>
            <p:ph idx="1"/>
          </p:nvPr>
        </p:nvSpPr>
        <p:spPr/>
        <p:txBody>
          <a:bodyPr/>
          <a:lstStyle/>
          <a:p>
            <a:r>
              <a:rPr lang="en-US" dirty="0"/>
              <a:t>Fundamentals</a:t>
            </a:r>
          </a:p>
          <a:p>
            <a:r>
              <a:rPr lang="en-US" dirty="0"/>
              <a:t>Scenarios</a:t>
            </a:r>
          </a:p>
          <a:p>
            <a:pPr lvl="1"/>
            <a:r>
              <a:rPr lang="en-US" dirty="0"/>
              <a:t>Simple: SharePoint Online app consuming Azure Data</a:t>
            </a:r>
          </a:p>
          <a:p>
            <a:pPr lvl="1"/>
            <a:r>
              <a:rPr lang="en-US" dirty="0"/>
              <a:t>Hybrid: Consuming On-premises LOB data</a:t>
            </a:r>
          </a:p>
          <a:p>
            <a:pPr lvl="1"/>
            <a:r>
              <a:rPr lang="en-US" dirty="0"/>
              <a:t>Reverse: Consuming SPO data from Azure</a:t>
            </a:r>
          </a:p>
          <a:p>
            <a:pPr lvl="1"/>
            <a:r>
              <a:rPr lang="en-US" dirty="0"/>
              <a:t>Windowed:  Azure app in SharePoint</a:t>
            </a:r>
          </a:p>
          <a:p>
            <a:r>
              <a:rPr lang="en-US" dirty="0"/>
              <a:t>Identity &amp; Security</a:t>
            </a:r>
          </a:p>
          <a:p>
            <a:r>
              <a:rPr lang="en-US" dirty="0"/>
              <a:t>Summary</a:t>
            </a:r>
          </a:p>
          <a:p>
            <a:endParaRPr lang="en-US" dirty="0"/>
          </a:p>
        </p:txBody>
      </p:sp>
    </p:spTree>
    <p:extLst>
      <p:ext uri="{BB962C8B-B14F-4D97-AF65-F5344CB8AC3E}">
        <p14:creationId xmlns:p14="http://schemas.microsoft.com/office/powerpoint/2010/main" val="217335735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SPO Development Fundamentals</a:t>
            </a:r>
            <a:endParaRPr lang="en-US" dirty="0"/>
          </a:p>
        </p:txBody>
      </p:sp>
      <p:sp>
        <p:nvSpPr>
          <p:cNvPr id="7" name="Subtitle 6"/>
          <p:cNvSpPr>
            <a:spLocks noGrp="1"/>
          </p:cNvSpPr>
          <p:nvPr>
            <p:ph type="subTitle" idx="1"/>
          </p:nvPr>
        </p:nvSpPr>
        <p:spPr/>
        <p:txBody>
          <a:bodyPr/>
          <a:lstStyle/>
          <a:p>
            <a:endParaRPr lang="en-US"/>
          </a:p>
        </p:txBody>
      </p:sp>
    </p:spTree>
    <p:extLst>
      <p:ext uri="{BB962C8B-B14F-4D97-AF65-F5344CB8AC3E}">
        <p14:creationId xmlns:p14="http://schemas.microsoft.com/office/powerpoint/2010/main" val="86520777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381000" y="1676400"/>
            <a:ext cx="8382000" cy="5064968"/>
          </a:xfrm>
        </p:spPr>
        <p:txBody>
          <a:bodyPr>
            <a:normAutofit fontScale="55000" lnSpcReduction="20000"/>
          </a:bodyPr>
          <a:lstStyle/>
          <a:p>
            <a:pPr>
              <a:defRPr/>
            </a:pPr>
            <a:r>
              <a:rPr lang="en-US" sz="4400" dirty="0" smtClean="0">
                <a:solidFill>
                  <a:schemeClr val="tx1">
                    <a:lumMod val="50000"/>
                    <a:lumOff val="50000"/>
                  </a:schemeClr>
                </a:solidFill>
              </a:rPr>
              <a:t>OOTB Browser Configuration</a:t>
            </a:r>
          </a:p>
          <a:p>
            <a:pPr>
              <a:defRPr/>
            </a:pPr>
            <a:endParaRPr lang="en-US" sz="4400" dirty="0" smtClean="0">
              <a:solidFill>
                <a:schemeClr val="tx1">
                  <a:lumMod val="50000"/>
                  <a:lumOff val="50000"/>
                </a:schemeClr>
              </a:solidFill>
            </a:endParaRPr>
          </a:p>
          <a:p>
            <a:pPr>
              <a:defRPr/>
            </a:pPr>
            <a:r>
              <a:rPr lang="en-US" sz="4400" dirty="0" smtClean="0">
                <a:solidFill>
                  <a:schemeClr val="tx1">
                    <a:lumMod val="50000"/>
                    <a:lumOff val="50000"/>
                  </a:schemeClr>
                </a:solidFill>
              </a:rPr>
              <a:t>SharePoint Designer 2010</a:t>
            </a:r>
          </a:p>
          <a:p>
            <a:pPr lvl="1">
              <a:defRPr/>
            </a:pPr>
            <a:r>
              <a:rPr lang="en-US" sz="3600" dirty="0" smtClean="0">
                <a:solidFill>
                  <a:schemeClr val="tx1">
                    <a:lumMod val="50000"/>
                    <a:lumOff val="50000"/>
                  </a:schemeClr>
                </a:solidFill>
              </a:rPr>
              <a:t>Declarative: Workflows, Forms, Pages, Content Types etc…</a:t>
            </a:r>
          </a:p>
          <a:p>
            <a:pPr lvl="1">
              <a:defRPr/>
            </a:pPr>
            <a:r>
              <a:rPr lang="en-US" sz="3600" dirty="0" smtClean="0">
                <a:solidFill>
                  <a:schemeClr val="tx1">
                    <a:lumMod val="50000"/>
                    <a:lumOff val="50000"/>
                  </a:schemeClr>
                </a:solidFill>
              </a:rPr>
              <a:t>Export to WSP &gt; Upsize to Visual Studio</a:t>
            </a:r>
          </a:p>
          <a:p>
            <a:pPr lvl="1">
              <a:defRPr/>
            </a:pPr>
            <a:endParaRPr lang="en-US" sz="3600" dirty="0" smtClean="0">
              <a:solidFill>
                <a:schemeClr val="tx1">
                  <a:lumMod val="50000"/>
                  <a:lumOff val="50000"/>
                </a:schemeClr>
              </a:solidFill>
            </a:endParaRPr>
          </a:p>
          <a:p>
            <a:pPr>
              <a:defRPr/>
            </a:pPr>
            <a:r>
              <a:rPr lang="en-US" sz="4400" dirty="0" smtClean="0">
                <a:solidFill>
                  <a:schemeClr val="tx1">
                    <a:lumMod val="50000"/>
                    <a:lumOff val="50000"/>
                  </a:schemeClr>
                </a:solidFill>
              </a:rPr>
              <a:t>Visual Studio 2010</a:t>
            </a:r>
          </a:p>
          <a:p>
            <a:pPr lvl="1">
              <a:defRPr/>
            </a:pPr>
            <a:r>
              <a:rPr lang="en-US" sz="3600" dirty="0">
                <a:solidFill>
                  <a:schemeClr val="tx1">
                    <a:lumMod val="50000"/>
                    <a:lumOff val="50000"/>
                  </a:schemeClr>
                </a:solidFill>
              </a:rPr>
              <a:t>Sandbox Solutions</a:t>
            </a:r>
          </a:p>
          <a:p>
            <a:pPr lvl="2">
              <a:defRPr/>
            </a:pPr>
            <a:r>
              <a:rPr lang="en-US" sz="3300" b="1" dirty="0" smtClean="0">
                <a:solidFill>
                  <a:schemeClr val="tx1">
                    <a:lumMod val="50000"/>
                    <a:lumOff val="50000"/>
                  </a:schemeClr>
                </a:solidFill>
              </a:rPr>
              <a:t>Code</a:t>
            </a:r>
            <a:r>
              <a:rPr lang="en-US" sz="3300" dirty="0" smtClean="0">
                <a:solidFill>
                  <a:schemeClr val="tx1">
                    <a:lumMod val="50000"/>
                    <a:lumOff val="50000"/>
                  </a:schemeClr>
                </a:solidFill>
              </a:rPr>
              <a:t>: Feature Receivers, Event Receivers, Navigation, Web Parts, InfoPath Forms Logic, Custom Declarative Workflow Activities</a:t>
            </a:r>
          </a:p>
          <a:p>
            <a:pPr lvl="2">
              <a:defRPr/>
            </a:pPr>
            <a:r>
              <a:rPr lang="en-US" sz="3300" b="1" dirty="0" smtClean="0">
                <a:solidFill>
                  <a:schemeClr val="tx1">
                    <a:lumMod val="50000"/>
                    <a:lumOff val="50000"/>
                  </a:schemeClr>
                </a:solidFill>
              </a:rPr>
              <a:t>Declarative</a:t>
            </a:r>
            <a:r>
              <a:rPr lang="en-US" sz="3300" dirty="0" smtClean="0">
                <a:solidFill>
                  <a:schemeClr val="tx1">
                    <a:lumMod val="50000"/>
                    <a:lumOff val="50000"/>
                  </a:schemeClr>
                </a:solidFill>
              </a:rPr>
              <a:t>: Declarative Workflows, Content Types, Site Columns, List Definitions, Lists, Custom Ribbon Actions/Extensions, </a:t>
            </a:r>
            <a:r>
              <a:rPr lang="en-US" sz="3300" dirty="0">
                <a:solidFill>
                  <a:schemeClr val="tx1">
                    <a:lumMod val="50000"/>
                    <a:lumOff val="50000"/>
                  </a:schemeClr>
                </a:solidFill>
              </a:rPr>
              <a:t>Web templates, </a:t>
            </a:r>
            <a:r>
              <a:rPr lang="en-US" sz="3300" dirty="0" smtClean="0">
                <a:solidFill>
                  <a:schemeClr val="tx1">
                    <a:lumMod val="50000"/>
                    <a:lumOff val="50000"/>
                  </a:schemeClr>
                </a:solidFill>
              </a:rPr>
              <a:t>Site Pages</a:t>
            </a:r>
            <a:r>
              <a:rPr lang="en-US" sz="3300" dirty="0">
                <a:solidFill>
                  <a:schemeClr val="tx1">
                    <a:lumMod val="50000"/>
                    <a:lumOff val="50000"/>
                  </a:schemeClr>
                </a:solidFill>
              </a:rPr>
              <a:t>, </a:t>
            </a:r>
            <a:r>
              <a:rPr lang="en-US" sz="3300" dirty="0" smtClean="0">
                <a:solidFill>
                  <a:schemeClr val="tx1">
                    <a:lumMod val="50000"/>
                    <a:lumOff val="50000"/>
                  </a:schemeClr>
                </a:solidFill>
              </a:rPr>
              <a:t>Page Layouts</a:t>
            </a:r>
            <a:r>
              <a:rPr lang="en-US" sz="3300" dirty="0">
                <a:solidFill>
                  <a:schemeClr val="tx1">
                    <a:lumMod val="50000"/>
                    <a:lumOff val="50000"/>
                  </a:schemeClr>
                </a:solidFill>
              </a:rPr>
              <a:t>, </a:t>
            </a:r>
            <a:r>
              <a:rPr lang="en-US" sz="3300" dirty="0" smtClean="0">
                <a:solidFill>
                  <a:schemeClr val="tx1">
                    <a:lumMod val="50000"/>
                    <a:lumOff val="50000"/>
                  </a:schemeClr>
                </a:solidFill>
              </a:rPr>
              <a:t>Master Pages</a:t>
            </a:r>
          </a:p>
          <a:p>
            <a:pPr lvl="1">
              <a:defRPr/>
            </a:pPr>
            <a:r>
              <a:rPr lang="en-US" sz="3600" dirty="0">
                <a:solidFill>
                  <a:schemeClr val="tx1">
                    <a:lumMod val="50000"/>
                    <a:lumOff val="50000"/>
                  </a:schemeClr>
                </a:solidFill>
              </a:rPr>
              <a:t>Client Object Model</a:t>
            </a:r>
          </a:p>
          <a:p>
            <a:pPr lvl="2">
              <a:defRPr/>
            </a:pPr>
            <a:r>
              <a:rPr lang="en-US" sz="3300" dirty="0" smtClean="0">
                <a:solidFill>
                  <a:schemeClr val="tx1">
                    <a:lumMod val="50000"/>
                    <a:lumOff val="50000"/>
                  </a:schemeClr>
                </a:solidFill>
              </a:rPr>
              <a:t>Silverlight, </a:t>
            </a:r>
          </a:p>
          <a:p>
            <a:pPr lvl="2">
              <a:defRPr/>
            </a:pPr>
            <a:r>
              <a:rPr lang="en-US" sz="3300" dirty="0" smtClean="0">
                <a:solidFill>
                  <a:schemeClr val="tx1">
                    <a:lumMod val="50000"/>
                    <a:lumOff val="50000"/>
                  </a:schemeClr>
                </a:solidFill>
              </a:rPr>
              <a:t>JavaScript</a:t>
            </a:r>
          </a:p>
          <a:p>
            <a:pPr lvl="2">
              <a:defRPr/>
            </a:pPr>
            <a:r>
              <a:rPr lang="en-US" sz="3300" dirty="0" smtClean="0">
                <a:solidFill>
                  <a:schemeClr val="tx1">
                    <a:lumMod val="50000"/>
                    <a:lumOff val="50000"/>
                  </a:schemeClr>
                </a:solidFill>
              </a:rPr>
              <a:t>.</a:t>
            </a:r>
            <a:r>
              <a:rPr lang="en-US" sz="3300" dirty="0">
                <a:solidFill>
                  <a:schemeClr val="tx1">
                    <a:lumMod val="50000"/>
                    <a:lumOff val="50000"/>
                  </a:schemeClr>
                </a:solidFill>
              </a:rPr>
              <a:t>NET</a:t>
            </a:r>
            <a:endParaRPr lang="en-US" sz="3300" dirty="0" smtClean="0">
              <a:solidFill>
                <a:schemeClr val="tx1">
                  <a:lumMod val="50000"/>
                  <a:lumOff val="50000"/>
                </a:schemeClr>
              </a:solidFill>
            </a:endParaRPr>
          </a:p>
          <a:p>
            <a:pPr lvl="2">
              <a:defRPr/>
            </a:pPr>
            <a:endParaRPr lang="en-US" dirty="0" smtClean="0">
              <a:solidFill>
                <a:schemeClr val="tx1">
                  <a:lumMod val="50000"/>
                  <a:lumOff val="50000"/>
                </a:schemeClr>
              </a:solidFill>
            </a:endParaRPr>
          </a:p>
          <a:p>
            <a:pPr lvl="3">
              <a:defRPr/>
            </a:pPr>
            <a:endParaRPr lang="en-US" dirty="0" smtClean="0">
              <a:solidFill>
                <a:schemeClr val="tx1">
                  <a:lumMod val="50000"/>
                  <a:lumOff val="50000"/>
                </a:schemeClr>
              </a:solidFill>
            </a:endParaRPr>
          </a:p>
          <a:p>
            <a:pPr>
              <a:defRPr/>
            </a:pPr>
            <a:endParaRPr lang="en-US" dirty="0" smtClean="0">
              <a:solidFill>
                <a:schemeClr val="tx1">
                  <a:lumMod val="50000"/>
                  <a:lumOff val="50000"/>
                </a:schemeClr>
              </a:solidFill>
            </a:endParaRPr>
          </a:p>
          <a:p>
            <a:pPr lvl="1">
              <a:defRPr/>
            </a:pPr>
            <a:endParaRPr lang="en-US" dirty="0" smtClean="0">
              <a:solidFill>
                <a:schemeClr val="tx1">
                  <a:lumMod val="50000"/>
                  <a:lumOff val="50000"/>
                </a:schemeClr>
              </a:solidFill>
            </a:endParaRPr>
          </a:p>
          <a:p>
            <a:pPr>
              <a:defRPr/>
            </a:pPr>
            <a:endParaRPr lang="en-US" dirty="0" smtClean="0">
              <a:solidFill>
                <a:schemeClr val="tx1">
                  <a:lumMod val="50000"/>
                  <a:lumOff val="50000"/>
                </a:schemeClr>
              </a:solidFill>
            </a:endParaRPr>
          </a:p>
        </p:txBody>
      </p:sp>
      <p:sp>
        <p:nvSpPr>
          <p:cNvPr id="9219" name="Title 3"/>
          <p:cNvSpPr>
            <a:spLocks noGrp="1"/>
          </p:cNvSpPr>
          <p:nvPr>
            <p:ph type="title"/>
          </p:nvPr>
        </p:nvSpPr>
        <p:spPr>
          <a:xfrm>
            <a:off x="381000" y="230189"/>
            <a:ext cx="8763000" cy="609398"/>
          </a:xfrm>
        </p:spPr>
        <p:txBody>
          <a:bodyPr>
            <a:normAutofit fontScale="90000"/>
          </a:bodyPr>
          <a:lstStyle/>
          <a:p>
            <a:r>
              <a:rPr lang="en-US" dirty="0" smtClean="0">
                <a:ea typeface="ＭＳ Ｐゴシック" charset="-128"/>
              </a:rPr>
              <a:t>SharePoint Online Development</a:t>
            </a:r>
          </a:p>
        </p:txBody>
      </p:sp>
    </p:spTree>
    <p:extLst>
      <p:ext uri="{BB962C8B-B14F-4D97-AF65-F5344CB8AC3E}">
        <p14:creationId xmlns:p14="http://schemas.microsoft.com/office/powerpoint/2010/main" val="279764406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381000" y="1676400"/>
            <a:ext cx="8382000" cy="4800600"/>
          </a:xfrm>
        </p:spPr>
        <p:txBody>
          <a:bodyPr>
            <a:normAutofit fontScale="92500" lnSpcReduction="20000"/>
          </a:bodyPr>
          <a:lstStyle/>
          <a:p>
            <a:pPr>
              <a:defRPr/>
            </a:pPr>
            <a:r>
              <a:rPr lang="en-US" dirty="0" smtClean="0">
                <a:solidFill>
                  <a:schemeClr val="tx1">
                    <a:lumMod val="50000"/>
                    <a:lumOff val="50000"/>
                  </a:schemeClr>
                </a:solidFill>
              </a:rPr>
              <a:t>Access to the Farm/Web Application</a:t>
            </a:r>
          </a:p>
          <a:p>
            <a:pPr lvl="1">
              <a:defRPr/>
            </a:pPr>
            <a:r>
              <a:rPr lang="en-US" dirty="0" smtClean="0">
                <a:solidFill>
                  <a:schemeClr val="tx1">
                    <a:lumMod val="50000"/>
                    <a:lumOff val="50000"/>
                  </a:schemeClr>
                </a:solidFill>
              </a:rPr>
              <a:t>Access to file system</a:t>
            </a:r>
          </a:p>
          <a:p>
            <a:pPr lvl="1">
              <a:defRPr/>
            </a:pPr>
            <a:r>
              <a:rPr lang="en-US" dirty="0" smtClean="0">
                <a:solidFill>
                  <a:schemeClr val="tx1">
                    <a:lumMod val="50000"/>
                    <a:lumOff val="50000"/>
                  </a:schemeClr>
                </a:solidFill>
              </a:rPr>
              <a:t>Web application-scoped or farm-scoped Features</a:t>
            </a:r>
          </a:p>
          <a:p>
            <a:pPr lvl="2">
              <a:defRPr/>
            </a:pPr>
            <a:r>
              <a:rPr lang="en-US" dirty="0" smtClean="0">
                <a:solidFill>
                  <a:schemeClr val="tx1">
                    <a:lumMod val="50000"/>
                    <a:lumOff val="50000"/>
                  </a:schemeClr>
                </a:solidFill>
              </a:rPr>
              <a:t>Global Assembly Cache (GAC)</a:t>
            </a:r>
          </a:p>
          <a:p>
            <a:pPr lvl="2">
              <a:defRPr/>
            </a:pPr>
            <a:r>
              <a:rPr lang="en-US" dirty="0" smtClean="0">
                <a:solidFill>
                  <a:schemeClr val="tx1">
                    <a:lumMod val="50000"/>
                    <a:lumOff val="50000"/>
                  </a:schemeClr>
                </a:solidFill>
              </a:rPr>
              <a:t>Access to </a:t>
            </a:r>
            <a:r>
              <a:rPr lang="en-US" dirty="0" err="1" smtClean="0">
                <a:solidFill>
                  <a:schemeClr val="tx1">
                    <a:lumMod val="50000"/>
                    <a:lumOff val="50000"/>
                  </a:schemeClr>
                </a:solidFill>
              </a:rPr>
              <a:t>web.config</a:t>
            </a:r>
            <a:endParaRPr lang="en-US" dirty="0" smtClean="0">
              <a:solidFill>
                <a:schemeClr val="tx1">
                  <a:lumMod val="50000"/>
                  <a:lumOff val="50000"/>
                </a:schemeClr>
              </a:solidFill>
            </a:endParaRPr>
          </a:p>
          <a:p>
            <a:pPr lvl="2">
              <a:defRPr/>
            </a:pPr>
            <a:r>
              <a:rPr lang="en-US" dirty="0" smtClean="0">
                <a:solidFill>
                  <a:schemeClr val="tx1">
                    <a:lumMod val="50000"/>
                    <a:lumOff val="50000"/>
                  </a:schemeClr>
                </a:solidFill>
              </a:rPr>
              <a:t>Ability to install code/files on server</a:t>
            </a:r>
          </a:p>
          <a:p>
            <a:pPr lvl="1">
              <a:defRPr/>
            </a:pPr>
            <a:r>
              <a:rPr lang="en-US" dirty="0" smtClean="0">
                <a:solidFill>
                  <a:schemeClr val="tx1">
                    <a:lumMod val="50000"/>
                    <a:lumOff val="50000"/>
                  </a:schemeClr>
                </a:solidFill>
              </a:rPr>
              <a:t>Timer Jobs</a:t>
            </a:r>
          </a:p>
          <a:p>
            <a:pPr>
              <a:defRPr/>
            </a:pPr>
            <a:r>
              <a:rPr lang="en-US" dirty="0" smtClean="0">
                <a:solidFill>
                  <a:schemeClr val="tx1">
                    <a:lumMod val="50000"/>
                    <a:lumOff val="50000"/>
                  </a:schemeClr>
                </a:solidFill>
              </a:rPr>
              <a:t>Admin access beyond site collection</a:t>
            </a:r>
          </a:p>
          <a:p>
            <a:pPr lvl="1">
              <a:defRPr/>
            </a:pPr>
            <a:r>
              <a:rPr lang="en-US" dirty="0" smtClean="0">
                <a:solidFill>
                  <a:schemeClr val="tx1">
                    <a:lumMod val="50000"/>
                    <a:lumOff val="50000"/>
                  </a:schemeClr>
                </a:solidFill>
              </a:rPr>
              <a:t>Running with elevated privileges</a:t>
            </a:r>
          </a:p>
          <a:p>
            <a:pPr>
              <a:defRPr/>
            </a:pPr>
            <a:r>
              <a:rPr lang="en-US" dirty="0" smtClean="0">
                <a:solidFill>
                  <a:schemeClr val="tx1">
                    <a:lumMod val="50000"/>
                    <a:lumOff val="50000"/>
                  </a:schemeClr>
                </a:solidFill>
              </a:rPr>
              <a:t>Access to External Code/Data</a:t>
            </a:r>
          </a:p>
          <a:p>
            <a:pPr lvl="1">
              <a:defRPr/>
            </a:pPr>
            <a:r>
              <a:rPr lang="en-US" dirty="0" smtClean="0">
                <a:solidFill>
                  <a:schemeClr val="tx1">
                    <a:lumMod val="50000"/>
                    <a:lumOff val="50000"/>
                  </a:schemeClr>
                </a:solidFill>
              </a:rPr>
              <a:t>Access to external web </a:t>
            </a:r>
            <a:r>
              <a:rPr lang="en-US" dirty="0">
                <a:solidFill>
                  <a:schemeClr val="tx1">
                    <a:lumMod val="50000"/>
                    <a:lumOff val="50000"/>
                  </a:schemeClr>
                </a:solidFill>
              </a:rPr>
              <a:t>service </a:t>
            </a:r>
            <a:r>
              <a:rPr lang="en-US" dirty="0" smtClean="0">
                <a:solidFill>
                  <a:schemeClr val="tx1">
                    <a:lumMod val="50000"/>
                    <a:lumOff val="50000"/>
                  </a:schemeClr>
                </a:solidFill>
              </a:rPr>
              <a:t>calls</a:t>
            </a:r>
          </a:p>
          <a:p>
            <a:pPr lvl="1">
              <a:defRPr/>
            </a:pPr>
            <a:r>
              <a:rPr lang="en-US" dirty="0" smtClean="0">
                <a:solidFill>
                  <a:schemeClr val="tx1">
                    <a:lumMod val="50000"/>
                    <a:lumOff val="50000"/>
                  </a:schemeClr>
                </a:solidFill>
              </a:rPr>
              <a:t>External code access to SharePoint web services/ Client Object Model</a:t>
            </a:r>
          </a:p>
          <a:p>
            <a:pPr lvl="1">
              <a:defRPr/>
            </a:pPr>
            <a:r>
              <a:rPr lang="en-US" dirty="0" smtClean="0">
                <a:solidFill>
                  <a:schemeClr val="tx1">
                    <a:lumMod val="50000"/>
                    <a:lumOff val="50000"/>
                  </a:schemeClr>
                </a:solidFill>
              </a:rPr>
              <a:t>BCS</a:t>
            </a:r>
          </a:p>
          <a:p>
            <a:pPr lvl="1">
              <a:defRPr/>
            </a:pPr>
            <a:endParaRPr lang="en-US" dirty="0" smtClean="0">
              <a:solidFill>
                <a:schemeClr val="tx1">
                  <a:lumMod val="50000"/>
                  <a:lumOff val="50000"/>
                </a:schemeClr>
              </a:solidFill>
            </a:endParaRPr>
          </a:p>
          <a:p>
            <a:pPr>
              <a:defRPr/>
            </a:pPr>
            <a:endParaRPr lang="en-US" dirty="0" smtClean="0">
              <a:solidFill>
                <a:schemeClr val="tx1">
                  <a:lumMod val="50000"/>
                  <a:lumOff val="50000"/>
                </a:schemeClr>
              </a:solidFill>
            </a:endParaRPr>
          </a:p>
        </p:txBody>
      </p:sp>
      <p:sp>
        <p:nvSpPr>
          <p:cNvPr id="10243" name="Title 3"/>
          <p:cNvSpPr>
            <a:spLocks noGrp="1"/>
          </p:cNvSpPr>
          <p:nvPr>
            <p:ph type="title"/>
          </p:nvPr>
        </p:nvSpPr>
        <p:spPr>
          <a:xfrm>
            <a:off x="166688" y="279400"/>
            <a:ext cx="8977312" cy="997196"/>
          </a:xfrm>
        </p:spPr>
        <p:txBody>
          <a:bodyPr>
            <a:normAutofit fontScale="90000"/>
          </a:bodyPr>
          <a:lstStyle/>
          <a:p>
            <a:r>
              <a:rPr lang="en-US" dirty="0" smtClean="0">
                <a:ea typeface="ＭＳ Ｐゴシック" charset="-128"/>
              </a:rPr>
              <a:t>SharePoint Online Development</a:t>
            </a:r>
            <a:br>
              <a:rPr lang="en-US" dirty="0" smtClean="0">
                <a:ea typeface="ＭＳ Ｐゴシック" charset="-128"/>
              </a:rPr>
            </a:br>
            <a:r>
              <a:rPr lang="en-US" sz="2800" dirty="0" smtClean="0">
                <a:ea typeface="ＭＳ Ｐゴシック" charset="-128"/>
              </a:rPr>
              <a:t>Unsupported SP2010 Platform Features</a:t>
            </a:r>
          </a:p>
        </p:txBody>
      </p:sp>
    </p:spTree>
    <p:extLst>
      <p:ext uri="{BB962C8B-B14F-4D97-AF65-F5344CB8AC3E}">
        <p14:creationId xmlns:p14="http://schemas.microsoft.com/office/powerpoint/2010/main" val="10467625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Sandboxed Solutions</a:t>
            </a:r>
            <a:endParaRPr lang="nl-NL" smtClean="0"/>
          </a:p>
        </p:txBody>
      </p:sp>
      <p:sp>
        <p:nvSpPr>
          <p:cNvPr id="3" name="Content Placeholder 2"/>
          <p:cNvSpPr>
            <a:spLocks noGrp="1"/>
          </p:cNvSpPr>
          <p:nvPr>
            <p:ph idx="1"/>
          </p:nvPr>
        </p:nvSpPr>
        <p:spPr>
          <a:xfrm>
            <a:off x="457200" y="1916832"/>
            <a:ext cx="8229600" cy="4824536"/>
          </a:xfrm>
        </p:spPr>
        <p:txBody>
          <a:bodyPr>
            <a:normAutofit fontScale="92500" lnSpcReduction="20000"/>
          </a:bodyPr>
          <a:lstStyle/>
          <a:p>
            <a:r>
              <a:rPr lang="en-US" dirty="0" smtClean="0"/>
              <a:t>Development</a:t>
            </a:r>
          </a:p>
          <a:p>
            <a:pPr lvl="1"/>
            <a:r>
              <a:rPr lang="en-US" dirty="0" smtClean="0"/>
              <a:t>Subset of </a:t>
            </a:r>
            <a:r>
              <a:rPr lang="en-US" dirty="0" err="1" smtClean="0"/>
              <a:t>Microsoft.SharePoint</a:t>
            </a:r>
            <a:endParaRPr lang="en-US" dirty="0" smtClean="0"/>
          </a:p>
          <a:p>
            <a:pPr lvl="2"/>
            <a:r>
              <a:rPr lang="en-US" dirty="0" smtClean="0"/>
              <a:t>Scoped </a:t>
            </a:r>
            <a:r>
              <a:rPr lang="en-US" dirty="0" err="1" smtClean="0"/>
              <a:t>SPSite</a:t>
            </a:r>
            <a:r>
              <a:rPr lang="en-US" dirty="0" smtClean="0"/>
              <a:t>, Partial Trust, CAS</a:t>
            </a:r>
          </a:p>
          <a:p>
            <a:pPr lvl="1"/>
            <a:r>
              <a:rPr lang="en-US" dirty="0" smtClean="0"/>
              <a:t>VS2010 support</a:t>
            </a:r>
          </a:p>
          <a:p>
            <a:pPr lvl="2"/>
            <a:r>
              <a:rPr lang="en-US" dirty="0" smtClean="0"/>
              <a:t>New Project/Item</a:t>
            </a:r>
          </a:p>
          <a:p>
            <a:pPr lvl="2"/>
            <a:r>
              <a:rPr lang="en-US" dirty="0" err="1" smtClean="0"/>
              <a:t>Intellisense</a:t>
            </a:r>
            <a:r>
              <a:rPr lang="en-US" dirty="0" smtClean="0"/>
              <a:t> and compilation</a:t>
            </a:r>
          </a:p>
          <a:p>
            <a:pPr lvl="2"/>
            <a:r>
              <a:rPr lang="en-US" dirty="0" smtClean="0"/>
              <a:t>F5 Debugging (on </a:t>
            </a:r>
            <a:r>
              <a:rPr lang="en-US" dirty="0" err="1" smtClean="0"/>
              <a:t>prem</a:t>
            </a:r>
            <a:r>
              <a:rPr lang="en-US" dirty="0" smtClean="0"/>
              <a:t>)</a:t>
            </a:r>
          </a:p>
          <a:p>
            <a:pPr lvl="2"/>
            <a:r>
              <a:rPr lang="en-US" dirty="0" smtClean="0"/>
              <a:t>Packaging</a:t>
            </a:r>
          </a:p>
          <a:p>
            <a:r>
              <a:rPr lang="en-US" dirty="0" smtClean="0"/>
              <a:t>Deployment</a:t>
            </a:r>
          </a:p>
          <a:p>
            <a:pPr lvl="1"/>
            <a:r>
              <a:rPr lang="en-US" dirty="0" smtClean="0"/>
              <a:t>Site Collection Admin uploads to Solution Gallery</a:t>
            </a:r>
          </a:p>
          <a:p>
            <a:pPr lvl="1"/>
            <a:r>
              <a:rPr lang="en-US" dirty="0" smtClean="0"/>
              <a:t>Executes in sandboxed execution environment</a:t>
            </a:r>
          </a:p>
          <a:p>
            <a:r>
              <a:rPr lang="en-US" dirty="0" smtClean="0"/>
              <a:t>Administration</a:t>
            </a:r>
          </a:p>
          <a:p>
            <a:pPr lvl="1"/>
            <a:r>
              <a:rPr lang="en-US" dirty="0" smtClean="0"/>
              <a:t>Solutions consume resource points against quota</a:t>
            </a:r>
          </a:p>
          <a:p>
            <a:pPr lvl="1"/>
            <a:r>
              <a:rPr lang="en-US" dirty="0" smtClean="0"/>
              <a:t>Solutions are disabled when quota is exceeded</a:t>
            </a:r>
          </a:p>
          <a:p>
            <a:endParaRPr lang="en-US" dirty="0"/>
          </a:p>
        </p:txBody>
      </p:sp>
      <p:grpSp>
        <p:nvGrpSpPr>
          <p:cNvPr id="4" name="Group 3"/>
          <p:cNvGrpSpPr>
            <a:grpSpLocks/>
          </p:cNvGrpSpPr>
          <p:nvPr/>
        </p:nvGrpSpPr>
        <p:grpSpPr bwMode="auto">
          <a:xfrm>
            <a:off x="7920038" y="5484817"/>
            <a:ext cx="995362" cy="1144587"/>
            <a:chOff x="7920517" y="5484036"/>
            <a:chExt cx="994883" cy="1145364"/>
          </a:xfrm>
        </p:grpSpPr>
        <p:pic>
          <p:nvPicPr>
            <p:cNvPr id="11269" name="Picture 4" descr="\\ccsrvdc\Course Material\Resources\Set1\image2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39564" y="5484036"/>
              <a:ext cx="675836" cy="924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2" descr="\\ccsrvdc\Course Material\Resources\Set1\image2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0517" y="5946450"/>
              <a:ext cx="682950" cy="6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9567785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7248</TotalTime>
  <Words>1591</Words>
  <Application>Microsoft Office PowerPoint</Application>
  <PresentationFormat>On-screen Show (4:3)</PresentationFormat>
  <Paragraphs>337</Paragraphs>
  <Slides>42</Slides>
  <Notes>9</Notes>
  <HiddenSlides>0</HiddenSlides>
  <MMClips>0</MMClips>
  <ScaleCrop>false</ScaleCrop>
  <HeadingPairs>
    <vt:vector size="4" baseType="variant">
      <vt:variant>
        <vt:lpstr>Theme</vt:lpstr>
      </vt:variant>
      <vt:variant>
        <vt:i4>2</vt:i4>
      </vt:variant>
      <vt:variant>
        <vt:lpstr>Slide Titles</vt:lpstr>
      </vt:variant>
      <vt:variant>
        <vt:i4>42</vt:i4>
      </vt:variant>
    </vt:vector>
  </HeadingPairs>
  <TitlesOfParts>
    <vt:vector size="44" baseType="lpstr">
      <vt:lpstr>Office Theme</vt:lpstr>
      <vt:lpstr>1_Office Theme</vt:lpstr>
      <vt:lpstr>PowerPoint Presentation</vt:lpstr>
      <vt:lpstr>Building Office 365 Solutions with Azure</vt:lpstr>
      <vt:lpstr>Who is paying attention?</vt:lpstr>
      <vt:lpstr>In this session, I assume…</vt:lpstr>
      <vt:lpstr>Agenda</vt:lpstr>
      <vt:lpstr>SPO Development Fundamentals</vt:lpstr>
      <vt:lpstr>SharePoint Online Development</vt:lpstr>
      <vt:lpstr>SharePoint Online Development Unsupported SP2010 Platform Features</vt:lpstr>
      <vt:lpstr>Sandboxed Solutions</vt:lpstr>
      <vt:lpstr>SharePoint Object Model</vt:lpstr>
      <vt:lpstr>Client-Object Model</vt:lpstr>
      <vt:lpstr>Scenarios</vt:lpstr>
      <vt:lpstr>Simple: Consuming Data from Azure</vt:lpstr>
      <vt:lpstr>Cloud Services</vt:lpstr>
      <vt:lpstr>Simple:   Consuming Data from Azure</vt:lpstr>
      <vt:lpstr>What we saw</vt:lpstr>
      <vt:lpstr>What do you do if your Line of Business data isn’t conveniently exposed externally?</vt:lpstr>
      <vt:lpstr>Hybrid: Consuming On-Premises LOB data</vt:lpstr>
      <vt:lpstr>Windows Azure Options</vt:lpstr>
      <vt:lpstr>Windows Azure Virtual Network</vt:lpstr>
      <vt:lpstr>AppFabric Service Bus Proxy </vt:lpstr>
      <vt:lpstr>Consuming On-Premises LOB data</vt:lpstr>
      <vt:lpstr>What we saw</vt:lpstr>
      <vt:lpstr>Possibilities</vt:lpstr>
      <vt:lpstr>What if your data is in SharePoint Online?  How do you get at it?</vt:lpstr>
      <vt:lpstr>Reverse: Consuming SPO data from Azure </vt:lpstr>
      <vt:lpstr>Authentication to SPO</vt:lpstr>
      <vt:lpstr>Headless Authentication</vt:lpstr>
      <vt:lpstr>Write-up and Samples</vt:lpstr>
      <vt:lpstr>Reaching into SharePoint Online</vt:lpstr>
      <vt:lpstr>What we saw</vt:lpstr>
      <vt:lpstr>Identity &amp; Security</vt:lpstr>
      <vt:lpstr>Security</vt:lpstr>
      <vt:lpstr>Summary</vt:lpstr>
      <vt:lpstr>Summary</vt:lpstr>
      <vt:lpstr>Developer Training Kit SharePoint &amp; Windows Azure Developer Kit</vt:lpstr>
      <vt:lpstr>PowerPoint Presentation</vt:lpstr>
      <vt:lpstr>Content Slide</vt:lpstr>
      <vt:lpstr>Track Resources</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267</cp:revision>
  <dcterms:created xsi:type="dcterms:W3CDTF">2011-04-01T05:55:34Z</dcterms:created>
  <dcterms:modified xsi:type="dcterms:W3CDTF">2011-08-31T06:56:03Z</dcterms:modified>
</cp:coreProperties>
</file>