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1.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4.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5.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6" r:id="rId2"/>
  </p:sldMasterIdLst>
  <p:notesMasterIdLst>
    <p:notesMasterId r:id="rId48"/>
  </p:notesMasterIdLst>
  <p:sldIdLst>
    <p:sldId id="279" r:id="rId3"/>
    <p:sldId id="280" r:id="rId4"/>
    <p:sldId id="260" r:id="rId5"/>
    <p:sldId id="285" r:id="rId6"/>
    <p:sldId id="287" r:id="rId7"/>
    <p:sldId id="291" r:id="rId8"/>
    <p:sldId id="295" r:id="rId9"/>
    <p:sldId id="292" r:id="rId10"/>
    <p:sldId id="293" r:id="rId11"/>
    <p:sldId id="294" r:id="rId12"/>
    <p:sldId id="299" r:id="rId13"/>
    <p:sldId id="304" r:id="rId14"/>
    <p:sldId id="305" r:id="rId15"/>
    <p:sldId id="306" r:id="rId16"/>
    <p:sldId id="307" r:id="rId17"/>
    <p:sldId id="308" r:id="rId18"/>
    <p:sldId id="309" r:id="rId19"/>
    <p:sldId id="310" r:id="rId20"/>
    <p:sldId id="311" r:id="rId21"/>
    <p:sldId id="303" r:id="rId22"/>
    <p:sldId id="296" r:id="rId23"/>
    <p:sldId id="300" r:id="rId24"/>
    <p:sldId id="312" r:id="rId25"/>
    <p:sldId id="313" r:id="rId26"/>
    <p:sldId id="314" r:id="rId27"/>
    <p:sldId id="315" r:id="rId28"/>
    <p:sldId id="316" r:id="rId29"/>
    <p:sldId id="297" r:id="rId30"/>
    <p:sldId id="301" r:id="rId31"/>
    <p:sldId id="317" r:id="rId32"/>
    <p:sldId id="318" r:id="rId33"/>
    <p:sldId id="319" r:id="rId34"/>
    <p:sldId id="298" r:id="rId35"/>
    <p:sldId id="302" r:id="rId36"/>
    <p:sldId id="320" r:id="rId37"/>
    <p:sldId id="321" r:id="rId38"/>
    <p:sldId id="322" r:id="rId39"/>
    <p:sldId id="323" r:id="rId40"/>
    <p:sldId id="324" r:id="rId41"/>
    <p:sldId id="325" r:id="rId42"/>
    <p:sldId id="326" r:id="rId43"/>
    <p:sldId id="327" r:id="rId44"/>
    <p:sldId id="328" r:id="rId45"/>
    <p:sldId id="332" r:id="rId46"/>
    <p:sldId id="270" r:id="rId4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C2F1"/>
    <a:srgbClr val="03C2F1"/>
    <a:srgbClr val="F15C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52" autoAdjust="0"/>
    <p:restoredTop sz="87699" autoAdjust="0"/>
  </p:normalViewPr>
  <p:slideViewPr>
    <p:cSldViewPr>
      <p:cViewPr varScale="1">
        <p:scale>
          <a:sx n="66" d="100"/>
          <a:sy n="66" d="100"/>
        </p:scale>
        <p:origin x="-858"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theme" Target="theme/theme1.xml"/></Relationships>
</file>

<file path=ppt/diagrams/_rels/data4.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image" Target="../media/image66.png"/></Relationships>
</file>

<file path=ppt/diagrams/_rels/drawing4.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image" Target="../media/image66.png"/></Relationships>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714A417-E308-4838-A445-68FA2BB0CAA6}" type="doc">
      <dgm:prSet loTypeId="urn:microsoft.com/office/officeart/2005/8/layout/vList2" loCatId="list" qsTypeId="urn:microsoft.com/office/officeart/2005/8/quickstyle/simple4" qsCatId="simple" csTypeId="urn:microsoft.com/office/officeart/2005/8/colors/accent1_4" csCatId="accent1" phldr="1"/>
      <dgm:spPr/>
      <dgm:t>
        <a:bodyPr/>
        <a:lstStyle/>
        <a:p>
          <a:endParaRPr lang="en-US"/>
        </a:p>
      </dgm:t>
    </dgm:pt>
    <dgm:pt modelId="{311EF254-807F-4FE1-99CA-A815F606E895}">
      <dgm:prSet/>
      <dgm:spPr/>
      <dgm:t>
        <a:bodyPr/>
        <a:lstStyle/>
        <a:p>
          <a:pPr rtl="0"/>
          <a:r>
            <a:rPr lang="en-US" smtClean="0"/>
            <a:t>Office 365 101</a:t>
          </a:r>
          <a:endParaRPr lang="en-US"/>
        </a:p>
      </dgm:t>
    </dgm:pt>
    <dgm:pt modelId="{0086D94B-C8A2-40EE-929D-4E7A09FF370B}" type="parTrans" cxnId="{D8741710-A583-4016-B0A2-A7C498EEA18A}">
      <dgm:prSet/>
      <dgm:spPr/>
      <dgm:t>
        <a:bodyPr/>
        <a:lstStyle/>
        <a:p>
          <a:endParaRPr lang="en-US"/>
        </a:p>
      </dgm:t>
    </dgm:pt>
    <dgm:pt modelId="{94D2227A-FCF6-4EA8-A8D7-468F0D93FFCA}" type="sibTrans" cxnId="{D8741710-A583-4016-B0A2-A7C498EEA18A}">
      <dgm:prSet/>
      <dgm:spPr/>
      <dgm:t>
        <a:bodyPr/>
        <a:lstStyle/>
        <a:p>
          <a:endParaRPr lang="en-US"/>
        </a:p>
      </dgm:t>
    </dgm:pt>
    <dgm:pt modelId="{D2F30A5A-2D19-4F5A-8619-93C79BA069FE}">
      <dgm:prSet/>
      <dgm:spPr/>
      <dgm:t>
        <a:bodyPr/>
        <a:lstStyle/>
        <a:p>
          <a:pPr rtl="0"/>
          <a:r>
            <a:rPr lang="en-US" dirty="0" smtClean="0"/>
            <a:t>Where is it</a:t>
          </a:r>
          <a:endParaRPr lang="en-US" dirty="0"/>
        </a:p>
      </dgm:t>
    </dgm:pt>
    <dgm:pt modelId="{ED165DA3-E6FE-47EF-952B-3F075557FC90}" type="parTrans" cxnId="{B9898120-0702-40B6-A10C-266E81CF79EC}">
      <dgm:prSet/>
      <dgm:spPr/>
      <dgm:t>
        <a:bodyPr/>
        <a:lstStyle/>
        <a:p>
          <a:endParaRPr lang="en-US"/>
        </a:p>
      </dgm:t>
    </dgm:pt>
    <dgm:pt modelId="{F2B32373-B60C-4D23-BF8C-783570B64CB8}" type="sibTrans" cxnId="{B9898120-0702-40B6-A10C-266E81CF79EC}">
      <dgm:prSet/>
      <dgm:spPr/>
      <dgm:t>
        <a:bodyPr/>
        <a:lstStyle/>
        <a:p>
          <a:endParaRPr lang="en-US"/>
        </a:p>
      </dgm:t>
    </dgm:pt>
    <dgm:pt modelId="{40713FDB-944A-497B-8941-446956FF4BDB}">
      <dgm:prSet/>
      <dgm:spPr/>
      <dgm:t>
        <a:bodyPr/>
        <a:lstStyle/>
        <a:p>
          <a:pPr rtl="0"/>
          <a:r>
            <a:rPr lang="en-US" dirty="0" smtClean="0"/>
            <a:t>A Closer Look</a:t>
          </a:r>
          <a:endParaRPr lang="en-US" dirty="0"/>
        </a:p>
      </dgm:t>
    </dgm:pt>
    <dgm:pt modelId="{7B32FAF5-8F98-4D5F-96F2-21D9C02D9A48}" type="parTrans" cxnId="{13E525B0-D176-476F-A1FB-AF8E5E2FBE74}">
      <dgm:prSet/>
      <dgm:spPr/>
      <dgm:t>
        <a:bodyPr/>
        <a:lstStyle/>
        <a:p>
          <a:endParaRPr lang="en-US"/>
        </a:p>
      </dgm:t>
    </dgm:pt>
    <dgm:pt modelId="{D1F16F38-4B22-49B9-B61D-55049155FA6D}" type="sibTrans" cxnId="{13E525B0-D176-476F-A1FB-AF8E5E2FBE74}">
      <dgm:prSet/>
      <dgm:spPr/>
      <dgm:t>
        <a:bodyPr/>
        <a:lstStyle/>
        <a:p>
          <a:endParaRPr lang="en-US"/>
        </a:p>
      </dgm:t>
    </dgm:pt>
    <dgm:pt modelId="{29C0E029-99EB-490A-9F74-EEDEE5A6B6CC}">
      <dgm:prSet/>
      <dgm:spPr/>
      <dgm:t>
        <a:bodyPr/>
        <a:lstStyle/>
        <a:p>
          <a:pPr rtl="0"/>
          <a:r>
            <a:rPr lang="en-US" dirty="0" smtClean="0"/>
            <a:t>Exchange Online</a:t>
          </a:r>
          <a:endParaRPr lang="en-US" dirty="0"/>
        </a:p>
      </dgm:t>
    </dgm:pt>
    <dgm:pt modelId="{E319035F-D0BE-4A8B-9C20-5750EAD2E45C}" type="parTrans" cxnId="{03523FBF-2A9C-4A05-B9F4-9498BCEA04E7}">
      <dgm:prSet/>
      <dgm:spPr/>
      <dgm:t>
        <a:bodyPr/>
        <a:lstStyle/>
        <a:p>
          <a:endParaRPr lang="en-US"/>
        </a:p>
      </dgm:t>
    </dgm:pt>
    <dgm:pt modelId="{3ABD49A7-8D76-4BAB-9D1A-C88BA0827DD2}" type="sibTrans" cxnId="{03523FBF-2A9C-4A05-B9F4-9498BCEA04E7}">
      <dgm:prSet/>
      <dgm:spPr/>
      <dgm:t>
        <a:bodyPr/>
        <a:lstStyle/>
        <a:p>
          <a:endParaRPr lang="en-US"/>
        </a:p>
      </dgm:t>
    </dgm:pt>
    <dgm:pt modelId="{F5905A74-838A-4FBC-8188-B406F031C417}">
      <dgm:prSet/>
      <dgm:spPr/>
      <dgm:t>
        <a:bodyPr/>
        <a:lstStyle/>
        <a:p>
          <a:pPr rtl="0"/>
          <a:r>
            <a:rPr lang="en-US" smtClean="0"/>
            <a:t>SharePoint Online</a:t>
          </a:r>
          <a:endParaRPr lang="en-US"/>
        </a:p>
      </dgm:t>
    </dgm:pt>
    <dgm:pt modelId="{2D146706-D73A-4D2F-9019-0D6677B083CA}" type="parTrans" cxnId="{C0470AF4-2D51-4AAD-86AE-064285B7CCEC}">
      <dgm:prSet/>
      <dgm:spPr/>
      <dgm:t>
        <a:bodyPr/>
        <a:lstStyle/>
        <a:p>
          <a:endParaRPr lang="en-US"/>
        </a:p>
      </dgm:t>
    </dgm:pt>
    <dgm:pt modelId="{388ADB52-1DE3-4FD1-89CF-55FA79FFB62A}" type="sibTrans" cxnId="{C0470AF4-2D51-4AAD-86AE-064285B7CCEC}">
      <dgm:prSet/>
      <dgm:spPr/>
      <dgm:t>
        <a:bodyPr/>
        <a:lstStyle/>
        <a:p>
          <a:endParaRPr lang="en-US"/>
        </a:p>
      </dgm:t>
    </dgm:pt>
    <dgm:pt modelId="{6F6726A2-9F4B-4FC3-8D60-0527E29B9033}">
      <dgm:prSet/>
      <dgm:spPr/>
      <dgm:t>
        <a:bodyPr/>
        <a:lstStyle/>
        <a:p>
          <a:pPr rtl="0"/>
          <a:r>
            <a:rPr lang="en-US" smtClean="0"/>
            <a:t>Lync Online</a:t>
          </a:r>
          <a:endParaRPr lang="en-US"/>
        </a:p>
      </dgm:t>
    </dgm:pt>
    <dgm:pt modelId="{00FB2CC9-BC46-46D5-81FA-72BDC697DD5C}" type="parTrans" cxnId="{756C5297-997B-433B-AF2A-9DD0B742558E}">
      <dgm:prSet/>
      <dgm:spPr/>
      <dgm:t>
        <a:bodyPr/>
        <a:lstStyle/>
        <a:p>
          <a:endParaRPr lang="en-US"/>
        </a:p>
      </dgm:t>
    </dgm:pt>
    <dgm:pt modelId="{915B333C-D5EF-432F-9E17-BEEFE0DEDF41}" type="sibTrans" cxnId="{756C5297-997B-433B-AF2A-9DD0B742558E}">
      <dgm:prSet/>
      <dgm:spPr/>
      <dgm:t>
        <a:bodyPr/>
        <a:lstStyle/>
        <a:p>
          <a:endParaRPr lang="en-US"/>
        </a:p>
      </dgm:t>
    </dgm:pt>
    <dgm:pt modelId="{800901CC-D591-403C-AB4E-FD4A9EF9CE12}">
      <dgm:prSet/>
      <dgm:spPr/>
      <dgm:t>
        <a:bodyPr/>
        <a:lstStyle/>
        <a:p>
          <a:pPr rtl="0"/>
          <a:r>
            <a:rPr lang="en-US" dirty="0" smtClean="0"/>
            <a:t>Office Professional Plus</a:t>
          </a:r>
          <a:endParaRPr lang="en-US" dirty="0"/>
        </a:p>
      </dgm:t>
    </dgm:pt>
    <dgm:pt modelId="{54414340-5C16-4E45-AE6C-E4F969CA000B}" type="parTrans" cxnId="{B0014F5F-236E-4259-AD78-E14E1D796240}">
      <dgm:prSet/>
      <dgm:spPr/>
      <dgm:t>
        <a:bodyPr/>
        <a:lstStyle/>
        <a:p>
          <a:endParaRPr lang="en-US"/>
        </a:p>
      </dgm:t>
    </dgm:pt>
    <dgm:pt modelId="{880EEC5F-3D33-472D-8215-A35D5F59BEB8}" type="sibTrans" cxnId="{B0014F5F-236E-4259-AD78-E14E1D796240}">
      <dgm:prSet/>
      <dgm:spPr/>
      <dgm:t>
        <a:bodyPr/>
        <a:lstStyle/>
        <a:p>
          <a:endParaRPr lang="en-US"/>
        </a:p>
      </dgm:t>
    </dgm:pt>
    <dgm:pt modelId="{E384A06F-A4A6-43E5-8B29-1347A01E572F}">
      <dgm:prSet/>
      <dgm:spPr/>
      <dgm:t>
        <a:bodyPr/>
        <a:lstStyle/>
        <a:p>
          <a:pPr rtl="0"/>
          <a:r>
            <a:rPr lang="en-US" dirty="0" smtClean="0"/>
            <a:t>How do I get it</a:t>
          </a:r>
          <a:endParaRPr lang="en-US" dirty="0"/>
        </a:p>
      </dgm:t>
    </dgm:pt>
    <dgm:pt modelId="{1C066572-4CA5-46DD-9680-79E5C84EF8B8}" type="parTrans" cxnId="{4AC324E4-790C-4CC1-A063-A6BEA1A914F4}">
      <dgm:prSet/>
      <dgm:spPr/>
      <dgm:t>
        <a:bodyPr/>
        <a:lstStyle/>
        <a:p>
          <a:endParaRPr lang="en-US"/>
        </a:p>
      </dgm:t>
    </dgm:pt>
    <dgm:pt modelId="{BEEF8615-6F33-46FA-8D5A-4E6165EEF04F}" type="sibTrans" cxnId="{4AC324E4-790C-4CC1-A063-A6BEA1A914F4}">
      <dgm:prSet/>
      <dgm:spPr/>
      <dgm:t>
        <a:bodyPr/>
        <a:lstStyle/>
        <a:p>
          <a:endParaRPr lang="en-US"/>
        </a:p>
      </dgm:t>
    </dgm:pt>
    <dgm:pt modelId="{A8A0B42A-8F9F-4FB7-B426-DE6095BC8AD5}">
      <dgm:prSet/>
      <dgm:spPr/>
      <dgm:t>
        <a:bodyPr/>
        <a:lstStyle/>
        <a:p>
          <a:pPr rtl="0"/>
          <a:r>
            <a:rPr lang="en-US" smtClean="0"/>
            <a:t>Questions</a:t>
          </a:r>
          <a:endParaRPr lang="en-US"/>
        </a:p>
      </dgm:t>
    </dgm:pt>
    <dgm:pt modelId="{E0791539-60F3-43DE-8DDF-D92C6A26F6FA}" type="parTrans" cxnId="{2E21927E-5501-4D31-8D09-193608C99C6E}">
      <dgm:prSet/>
      <dgm:spPr/>
      <dgm:t>
        <a:bodyPr/>
        <a:lstStyle/>
        <a:p>
          <a:endParaRPr lang="en-US"/>
        </a:p>
      </dgm:t>
    </dgm:pt>
    <dgm:pt modelId="{BEC8FB77-A4B5-4208-AEC3-1F60BBCECE22}" type="sibTrans" cxnId="{2E21927E-5501-4D31-8D09-193608C99C6E}">
      <dgm:prSet/>
      <dgm:spPr/>
      <dgm:t>
        <a:bodyPr/>
        <a:lstStyle/>
        <a:p>
          <a:endParaRPr lang="en-US"/>
        </a:p>
      </dgm:t>
    </dgm:pt>
    <dgm:pt modelId="{CDCEB549-844F-44DD-950F-3C99335DEEDB}">
      <dgm:prSet/>
      <dgm:spPr/>
      <dgm:t>
        <a:bodyPr/>
        <a:lstStyle/>
        <a:p>
          <a:pPr rtl="0"/>
          <a:r>
            <a:rPr lang="en-US" dirty="0" smtClean="0"/>
            <a:t>What’s Changed</a:t>
          </a:r>
          <a:endParaRPr lang="en-US" dirty="0"/>
        </a:p>
      </dgm:t>
    </dgm:pt>
    <dgm:pt modelId="{3F1483FF-BF7D-42D5-8420-8C6F8021A420}" type="parTrans" cxnId="{B859BC24-E95B-480F-A3BA-1E1835C82E32}">
      <dgm:prSet/>
      <dgm:spPr/>
      <dgm:t>
        <a:bodyPr/>
        <a:lstStyle/>
        <a:p>
          <a:endParaRPr lang="en-US"/>
        </a:p>
      </dgm:t>
    </dgm:pt>
    <dgm:pt modelId="{D3225388-7694-461E-808E-37AC990C7C93}" type="sibTrans" cxnId="{B859BC24-E95B-480F-A3BA-1E1835C82E32}">
      <dgm:prSet/>
      <dgm:spPr/>
      <dgm:t>
        <a:bodyPr/>
        <a:lstStyle/>
        <a:p>
          <a:endParaRPr lang="en-US"/>
        </a:p>
      </dgm:t>
    </dgm:pt>
    <dgm:pt modelId="{107022E3-3952-49DD-89F8-EF4BBB9698BC}" type="pres">
      <dgm:prSet presAssocID="{0714A417-E308-4838-A445-68FA2BB0CAA6}" presName="linear" presStyleCnt="0">
        <dgm:presLayoutVars>
          <dgm:animLvl val="lvl"/>
          <dgm:resizeHandles val="exact"/>
        </dgm:presLayoutVars>
      </dgm:prSet>
      <dgm:spPr/>
      <dgm:t>
        <a:bodyPr/>
        <a:lstStyle/>
        <a:p>
          <a:endParaRPr lang="en-US"/>
        </a:p>
      </dgm:t>
    </dgm:pt>
    <dgm:pt modelId="{C70647B6-77F8-4E51-8675-1FB3223048E6}" type="pres">
      <dgm:prSet presAssocID="{311EF254-807F-4FE1-99CA-A815F606E895}" presName="parentText" presStyleLbl="node1" presStyleIdx="0" presStyleCnt="4">
        <dgm:presLayoutVars>
          <dgm:chMax val="0"/>
          <dgm:bulletEnabled val="1"/>
        </dgm:presLayoutVars>
      </dgm:prSet>
      <dgm:spPr/>
      <dgm:t>
        <a:bodyPr/>
        <a:lstStyle/>
        <a:p>
          <a:endParaRPr lang="en-US"/>
        </a:p>
      </dgm:t>
    </dgm:pt>
    <dgm:pt modelId="{BE35D548-657D-4ED1-A644-A1303B45236D}" type="pres">
      <dgm:prSet presAssocID="{311EF254-807F-4FE1-99CA-A815F606E895}" presName="childText" presStyleLbl="revTx" presStyleIdx="0" presStyleCnt="2">
        <dgm:presLayoutVars>
          <dgm:bulletEnabled val="1"/>
        </dgm:presLayoutVars>
      </dgm:prSet>
      <dgm:spPr/>
      <dgm:t>
        <a:bodyPr/>
        <a:lstStyle/>
        <a:p>
          <a:endParaRPr lang="en-US"/>
        </a:p>
      </dgm:t>
    </dgm:pt>
    <dgm:pt modelId="{62A9B2F1-368B-4F4A-A4CC-ED565B2FBB97}" type="pres">
      <dgm:prSet presAssocID="{40713FDB-944A-497B-8941-446956FF4BDB}" presName="parentText" presStyleLbl="node1" presStyleIdx="1" presStyleCnt="4">
        <dgm:presLayoutVars>
          <dgm:chMax val="0"/>
          <dgm:bulletEnabled val="1"/>
        </dgm:presLayoutVars>
      </dgm:prSet>
      <dgm:spPr/>
      <dgm:t>
        <a:bodyPr/>
        <a:lstStyle/>
        <a:p>
          <a:endParaRPr lang="en-US"/>
        </a:p>
      </dgm:t>
    </dgm:pt>
    <dgm:pt modelId="{7A7673BC-7810-4AB7-9CEC-D8DB27D16BF4}" type="pres">
      <dgm:prSet presAssocID="{40713FDB-944A-497B-8941-446956FF4BDB}" presName="childText" presStyleLbl="revTx" presStyleIdx="1" presStyleCnt="2">
        <dgm:presLayoutVars>
          <dgm:bulletEnabled val="1"/>
        </dgm:presLayoutVars>
      </dgm:prSet>
      <dgm:spPr/>
      <dgm:t>
        <a:bodyPr/>
        <a:lstStyle/>
        <a:p>
          <a:endParaRPr lang="en-US"/>
        </a:p>
      </dgm:t>
    </dgm:pt>
    <dgm:pt modelId="{C29F846B-5076-4DA4-ADB1-4B827E488162}" type="pres">
      <dgm:prSet presAssocID="{E384A06F-A4A6-43E5-8B29-1347A01E572F}" presName="parentText" presStyleLbl="node1" presStyleIdx="2" presStyleCnt="4">
        <dgm:presLayoutVars>
          <dgm:chMax val="0"/>
          <dgm:bulletEnabled val="1"/>
        </dgm:presLayoutVars>
      </dgm:prSet>
      <dgm:spPr/>
      <dgm:t>
        <a:bodyPr/>
        <a:lstStyle/>
        <a:p>
          <a:endParaRPr lang="en-US"/>
        </a:p>
      </dgm:t>
    </dgm:pt>
    <dgm:pt modelId="{BCD5F7FC-6A77-44D8-8818-FF5E7A4E1A1E}" type="pres">
      <dgm:prSet presAssocID="{BEEF8615-6F33-46FA-8D5A-4E6165EEF04F}" presName="spacer" presStyleCnt="0"/>
      <dgm:spPr/>
    </dgm:pt>
    <dgm:pt modelId="{A581D338-8562-4DED-B10A-0B66503D6A6D}" type="pres">
      <dgm:prSet presAssocID="{A8A0B42A-8F9F-4FB7-B426-DE6095BC8AD5}" presName="parentText" presStyleLbl="node1" presStyleIdx="3" presStyleCnt="4">
        <dgm:presLayoutVars>
          <dgm:chMax val="0"/>
          <dgm:bulletEnabled val="1"/>
        </dgm:presLayoutVars>
      </dgm:prSet>
      <dgm:spPr/>
      <dgm:t>
        <a:bodyPr/>
        <a:lstStyle/>
        <a:p>
          <a:endParaRPr lang="en-US"/>
        </a:p>
      </dgm:t>
    </dgm:pt>
  </dgm:ptLst>
  <dgm:cxnLst>
    <dgm:cxn modelId="{4AC324E4-790C-4CC1-A063-A6BEA1A914F4}" srcId="{0714A417-E308-4838-A445-68FA2BB0CAA6}" destId="{E384A06F-A4A6-43E5-8B29-1347A01E572F}" srcOrd="2" destOrd="0" parTransId="{1C066572-4CA5-46DD-9680-79E5C84EF8B8}" sibTransId="{BEEF8615-6F33-46FA-8D5A-4E6165EEF04F}"/>
    <dgm:cxn modelId="{B9898120-0702-40B6-A10C-266E81CF79EC}" srcId="{311EF254-807F-4FE1-99CA-A815F606E895}" destId="{D2F30A5A-2D19-4F5A-8619-93C79BA069FE}" srcOrd="1" destOrd="0" parTransId="{ED165DA3-E6FE-47EF-952B-3F075557FC90}" sibTransId="{F2B32373-B60C-4D23-BF8C-783570B64CB8}"/>
    <dgm:cxn modelId="{C0470AF4-2D51-4AAD-86AE-064285B7CCEC}" srcId="{40713FDB-944A-497B-8941-446956FF4BDB}" destId="{F5905A74-838A-4FBC-8188-B406F031C417}" srcOrd="1" destOrd="0" parTransId="{2D146706-D73A-4D2F-9019-0D6677B083CA}" sibTransId="{388ADB52-1DE3-4FD1-89CF-55FA79FFB62A}"/>
    <dgm:cxn modelId="{13E525B0-D176-476F-A1FB-AF8E5E2FBE74}" srcId="{0714A417-E308-4838-A445-68FA2BB0CAA6}" destId="{40713FDB-944A-497B-8941-446956FF4BDB}" srcOrd="1" destOrd="0" parTransId="{7B32FAF5-8F98-4D5F-96F2-21D9C02D9A48}" sibTransId="{D1F16F38-4B22-49B9-B61D-55049155FA6D}"/>
    <dgm:cxn modelId="{B859BC24-E95B-480F-A3BA-1E1835C82E32}" srcId="{311EF254-807F-4FE1-99CA-A815F606E895}" destId="{CDCEB549-844F-44DD-950F-3C99335DEEDB}" srcOrd="0" destOrd="0" parTransId="{3F1483FF-BF7D-42D5-8420-8C6F8021A420}" sibTransId="{D3225388-7694-461E-808E-37AC990C7C93}"/>
    <dgm:cxn modelId="{D46178B3-E923-45FA-91A8-386EB11D4EB1}" type="presOf" srcId="{800901CC-D591-403C-AB4E-FD4A9EF9CE12}" destId="{7A7673BC-7810-4AB7-9CEC-D8DB27D16BF4}" srcOrd="0" destOrd="3" presId="urn:microsoft.com/office/officeart/2005/8/layout/vList2"/>
    <dgm:cxn modelId="{8FE19320-11D4-4FD8-8174-13B601CF9940}" type="presOf" srcId="{0714A417-E308-4838-A445-68FA2BB0CAA6}" destId="{107022E3-3952-49DD-89F8-EF4BBB9698BC}" srcOrd="0" destOrd="0" presId="urn:microsoft.com/office/officeart/2005/8/layout/vList2"/>
    <dgm:cxn modelId="{EC35CAA0-3937-4593-BF9D-0B73225FB6FB}" type="presOf" srcId="{E384A06F-A4A6-43E5-8B29-1347A01E572F}" destId="{C29F846B-5076-4DA4-ADB1-4B827E488162}" srcOrd="0" destOrd="0" presId="urn:microsoft.com/office/officeart/2005/8/layout/vList2"/>
    <dgm:cxn modelId="{83AEB70C-625D-42F1-91B2-3A5CCD0AB9A1}" type="presOf" srcId="{A8A0B42A-8F9F-4FB7-B426-DE6095BC8AD5}" destId="{A581D338-8562-4DED-B10A-0B66503D6A6D}" srcOrd="0" destOrd="0" presId="urn:microsoft.com/office/officeart/2005/8/layout/vList2"/>
    <dgm:cxn modelId="{03523FBF-2A9C-4A05-B9F4-9498BCEA04E7}" srcId="{40713FDB-944A-497B-8941-446956FF4BDB}" destId="{29C0E029-99EB-490A-9F74-EEDEE5A6B6CC}" srcOrd="0" destOrd="0" parTransId="{E319035F-D0BE-4A8B-9C20-5750EAD2E45C}" sibTransId="{3ABD49A7-8D76-4BAB-9D1A-C88BA0827DD2}"/>
    <dgm:cxn modelId="{2E21927E-5501-4D31-8D09-193608C99C6E}" srcId="{0714A417-E308-4838-A445-68FA2BB0CAA6}" destId="{A8A0B42A-8F9F-4FB7-B426-DE6095BC8AD5}" srcOrd="3" destOrd="0" parTransId="{E0791539-60F3-43DE-8DDF-D92C6A26F6FA}" sibTransId="{BEC8FB77-A4B5-4208-AEC3-1F60BBCECE22}"/>
    <dgm:cxn modelId="{74F68B7B-529C-473C-86E6-DBE759AE1FA3}" type="presOf" srcId="{311EF254-807F-4FE1-99CA-A815F606E895}" destId="{C70647B6-77F8-4E51-8675-1FB3223048E6}" srcOrd="0" destOrd="0" presId="urn:microsoft.com/office/officeart/2005/8/layout/vList2"/>
    <dgm:cxn modelId="{B62F5D98-C518-4A17-9FE7-49B273308A33}" type="presOf" srcId="{CDCEB549-844F-44DD-950F-3C99335DEEDB}" destId="{BE35D548-657D-4ED1-A644-A1303B45236D}" srcOrd="0" destOrd="0" presId="urn:microsoft.com/office/officeart/2005/8/layout/vList2"/>
    <dgm:cxn modelId="{8DCBFA75-5A82-44CB-BAAD-7ADCF32D42F3}" type="presOf" srcId="{D2F30A5A-2D19-4F5A-8619-93C79BA069FE}" destId="{BE35D548-657D-4ED1-A644-A1303B45236D}" srcOrd="0" destOrd="1" presId="urn:microsoft.com/office/officeart/2005/8/layout/vList2"/>
    <dgm:cxn modelId="{4894A9E1-4206-4742-9470-AC771D324658}" type="presOf" srcId="{40713FDB-944A-497B-8941-446956FF4BDB}" destId="{62A9B2F1-368B-4F4A-A4CC-ED565B2FBB97}" srcOrd="0" destOrd="0" presId="urn:microsoft.com/office/officeart/2005/8/layout/vList2"/>
    <dgm:cxn modelId="{BFD81E9F-863C-436C-B74D-8A5084744BED}" type="presOf" srcId="{F5905A74-838A-4FBC-8188-B406F031C417}" destId="{7A7673BC-7810-4AB7-9CEC-D8DB27D16BF4}" srcOrd="0" destOrd="1" presId="urn:microsoft.com/office/officeart/2005/8/layout/vList2"/>
    <dgm:cxn modelId="{B5A155ED-1B51-4324-89B9-C3FBDBBE4789}" type="presOf" srcId="{29C0E029-99EB-490A-9F74-EEDEE5A6B6CC}" destId="{7A7673BC-7810-4AB7-9CEC-D8DB27D16BF4}" srcOrd="0" destOrd="0" presId="urn:microsoft.com/office/officeart/2005/8/layout/vList2"/>
    <dgm:cxn modelId="{B0014F5F-236E-4259-AD78-E14E1D796240}" srcId="{40713FDB-944A-497B-8941-446956FF4BDB}" destId="{800901CC-D591-403C-AB4E-FD4A9EF9CE12}" srcOrd="3" destOrd="0" parTransId="{54414340-5C16-4E45-AE6C-E4F969CA000B}" sibTransId="{880EEC5F-3D33-472D-8215-A35D5F59BEB8}"/>
    <dgm:cxn modelId="{D8741710-A583-4016-B0A2-A7C498EEA18A}" srcId="{0714A417-E308-4838-A445-68FA2BB0CAA6}" destId="{311EF254-807F-4FE1-99CA-A815F606E895}" srcOrd="0" destOrd="0" parTransId="{0086D94B-C8A2-40EE-929D-4E7A09FF370B}" sibTransId="{94D2227A-FCF6-4EA8-A8D7-468F0D93FFCA}"/>
    <dgm:cxn modelId="{756C5297-997B-433B-AF2A-9DD0B742558E}" srcId="{40713FDB-944A-497B-8941-446956FF4BDB}" destId="{6F6726A2-9F4B-4FC3-8D60-0527E29B9033}" srcOrd="2" destOrd="0" parTransId="{00FB2CC9-BC46-46D5-81FA-72BDC697DD5C}" sibTransId="{915B333C-D5EF-432F-9E17-BEEFE0DEDF41}"/>
    <dgm:cxn modelId="{9A5CD4D4-1611-4480-AA4E-206AF4855BDC}" type="presOf" srcId="{6F6726A2-9F4B-4FC3-8D60-0527E29B9033}" destId="{7A7673BC-7810-4AB7-9CEC-D8DB27D16BF4}" srcOrd="0" destOrd="2" presId="urn:microsoft.com/office/officeart/2005/8/layout/vList2"/>
    <dgm:cxn modelId="{A8BDD0E0-C2EE-4F68-B8AB-2F020DD7B0EB}" type="presParOf" srcId="{107022E3-3952-49DD-89F8-EF4BBB9698BC}" destId="{C70647B6-77F8-4E51-8675-1FB3223048E6}" srcOrd="0" destOrd="0" presId="urn:microsoft.com/office/officeart/2005/8/layout/vList2"/>
    <dgm:cxn modelId="{B6BF2856-97AD-43A8-89AF-9F4D49403CE0}" type="presParOf" srcId="{107022E3-3952-49DD-89F8-EF4BBB9698BC}" destId="{BE35D548-657D-4ED1-A644-A1303B45236D}" srcOrd="1" destOrd="0" presId="urn:microsoft.com/office/officeart/2005/8/layout/vList2"/>
    <dgm:cxn modelId="{1DA0A81D-6CD1-4C2A-A0B2-3588A6F8C6D8}" type="presParOf" srcId="{107022E3-3952-49DD-89F8-EF4BBB9698BC}" destId="{62A9B2F1-368B-4F4A-A4CC-ED565B2FBB97}" srcOrd="2" destOrd="0" presId="urn:microsoft.com/office/officeart/2005/8/layout/vList2"/>
    <dgm:cxn modelId="{B5553ECD-53E9-48BF-B7F7-1A239EC865E0}" type="presParOf" srcId="{107022E3-3952-49DD-89F8-EF4BBB9698BC}" destId="{7A7673BC-7810-4AB7-9CEC-D8DB27D16BF4}" srcOrd="3" destOrd="0" presId="urn:microsoft.com/office/officeart/2005/8/layout/vList2"/>
    <dgm:cxn modelId="{CE2A59DE-2C72-49F0-B7F9-B978DA03BD62}" type="presParOf" srcId="{107022E3-3952-49DD-89F8-EF4BBB9698BC}" destId="{C29F846B-5076-4DA4-ADB1-4B827E488162}" srcOrd="4" destOrd="0" presId="urn:microsoft.com/office/officeart/2005/8/layout/vList2"/>
    <dgm:cxn modelId="{63D3FAA8-BE75-4AC5-B4BB-DD5B02928533}" type="presParOf" srcId="{107022E3-3952-49DD-89F8-EF4BBB9698BC}" destId="{BCD5F7FC-6A77-44D8-8818-FF5E7A4E1A1E}" srcOrd="5" destOrd="0" presId="urn:microsoft.com/office/officeart/2005/8/layout/vList2"/>
    <dgm:cxn modelId="{A9C8FD61-D577-46FA-A756-347FCCD6A7BA}" type="presParOf" srcId="{107022E3-3952-49DD-89F8-EF4BBB9698BC}" destId="{A581D338-8562-4DED-B10A-0B66503D6A6D}"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2948141-788A-4697-8CB2-D70B82B769B5}" type="doc">
      <dgm:prSet loTypeId="urn:microsoft.com/office/officeart/2005/8/layout/vList2" loCatId="list" qsTypeId="urn:microsoft.com/office/officeart/2005/8/quickstyle/simple4" qsCatId="simple" csTypeId="urn:microsoft.com/office/officeart/2005/8/colors/accent1_2" csCatId="accent1"/>
      <dgm:spPr/>
      <dgm:t>
        <a:bodyPr/>
        <a:lstStyle/>
        <a:p>
          <a:endParaRPr lang="en-US"/>
        </a:p>
      </dgm:t>
    </dgm:pt>
    <dgm:pt modelId="{51FBFC85-2425-437A-A198-9C26D44D3904}">
      <dgm:prSet custT="1"/>
      <dgm:spPr/>
      <dgm:t>
        <a:bodyPr/>
        <a:lstStyle/>
        <a:p>
          <a:pPr rtl="0"/>
          <a:r>
            <a:rPr lang="en-US" sz="1800" dirty="0" smtClean="0"/>
            <a:t>Integrates with the on-premises phone system</a:t>
          </a:r>
          <a:endParaRPr lang="en-US" sz="1800" dirty="0"/>
        </a:p>
      </dgm:t>
    </dgm:pt>
    <dgm:pt modelId="{63DE41AD-060C-4B7A-A483-35002922F72F}" type="parTrans" cxnId="{0720E884-B8EF-48D2-94DF-1FFFCDCE4FF1}">
      <dgm:prSet/>
      <dgm:spPr/>
      <dgm:t>
        <a:bodyPr/>
        <a:lstStyle/>
        <a:p>
          <a:endParaRPr lang="en-US"/>
        </a:p>
      </dgm:t>
    </dgm:pt>
    <dgm:pt modelId="{530EEF88-7BF8-408C-94D0-520B5A4246E4}" type="sibTrans" cxnId="{0720E884-B8EF-48D2-94DF-1FFFCDCE4FF1}">
      <dgm:prSet/>
      <dgm:spPr/>
      <dgm:t>
        <a:bodyPr/>
        <a:lstStyle/>
        <a:p>
          <a:endParaRPr lang="en-US"/>
        </a:p>
      </dgm:t>
    </dgm:pt>
    <dgm:pt modelId="{48675B81-B3BC-4E6C-B192-630DCAB4BC54}">
      <dgm:prSet custT="1"/>
      <dgm:spPr/>
      <dgm:t>
        <a:bodyPr/>
        <a:lstStyle/>
        <a:p>
          <a:pPr rtl="0"/>
          <a:r>
            <a:rPr lang="en-US" sz="1800" dirty="0" smtClean="0"/>
            <a:t>Removes the need to manage voice mail infrastructure</a:t>
          </a:r>
          <a:endParaRPr lang="en-US" sz="1800" dirty="0"/>
        </a:p>
      </dgm:t>
    </dgm:pt>
    <dgm:pt modelId="{F5312720-C47E-4239-B8C1-D11637305438}" type="parTrans" cxnId="{E95AFA7F-54F3-4FC5-976B-C83DE736E008}">
      <dgm:prSet/>
      <dgm:spPr/>
      <dgm:t>
        <a:bodyPr/>
        <a:lstStyle/>
        <a:p>
          <a:endParaRPr lang="en-US"/>
        </a:p>
      </dgm:t>
    </dgm:pt>
    <dgm:pt modelId="{A2E2FB9C-E070-4E7A-9F55-3EA71C16B0BA}" type="sibTrans" cxnId="{E95AFA7F-54F3-4FC5-976B-C83DE736E008}">
      <dgm:prSet/>
      <dgm:spPr/>
      <dgm:t>
        <a:bodyPr/>
        <a:lstStyle/>
        <a:p>
          <a:endParaRPr lang="en-US"/>
        </a:p>
      </dgm:t>
    </dgm:pt>
    <dgm:pt modelId="{262EE933-D1ED-4C54-9F51-E4B6443B5EF4}">
      <dgm:prSet custT="1"/>
      <dgm:spPr/>
      <dgm:t>
        <a:bodyPr/>
        <a:lstStyle/>
        <a:p>
          <a:pPr rtl="0"/>
          <a:r>
            <a:rPr lang="en-US" sz="1800" dirty="0" smtClean="0"/>
            <a:t>Gives users a single inbox for email and voice mail</a:t>
          </a:r>
          <a:endParaRPr lang="en-US" sz="1800" dirty="0"/>
        </a:p>
      </dgm:t>
    </dgm:pt>
    <dgm:pt modelId="{657EE2C9-9C65-4DFD-BCBC-9F446144734E}" type="parTrans" cxnId="{BF794198-27F0-47AC-A927-03043E1B486F}">
      <dgm:prSet/>
      <dgm:spPr/>
      <dgm:t>
        <a:bodyPr/>
        <a:lstStyle/>
        <a:p>
          <a:endParaRPr lang="en-US"/>
        </a:p>
      </dgm:t>
    </dgm:pt>
    <dgm:pt modelId="{1965F996-365E-4C65-BA3B-DB150210CD7D}" type="sibTrans" cxnId="{BF794198-27F0-47AC-A927-03043E1B486F}">
      <dgm:prSet/>
      <dgm:spPr/>
      <dgm:t>
        <a:bodyPr/>
        <a:lstStyle/>
        <a:p>
          <a:endParaRPr lang="en-US"/>
        </a:p>
      </dgm:t>
    </dgm:pt>
    <dgm:pt modelId="{2AC0B7E1-1310-4B0F-BFB0-4D2B7B2EE18B}">
      <dgm:prSet custT="1"/>
      <dgm:spPr/>
      <dgm:t>
        <a:bodyPr/>
        <a:lstStyle/>
        <a:p>
          <a:pPr rtl="0"/>
          <a:r>
            <a:rPr lang="en-US" sz="1800" dirty="0" smtClean="0"/>
            <a:t>Provides the latest features of Exchange Unified Messaging</a:t>
          </a:r>
          <a:endParaRPr lang="en-US" sz="1800" dirty="0"/>
        </a:p>
      </dgm:t>
    </dgm:pt>
    <dgm:pt modelId="{703307A3-8D2A-47A1-A6AA-044683FB066F}" type="parTrans" cxnId="{16D1477D-BEBD-4C50-9964-77A850DE247F}">
      <dgm:prSet/>
      <dgm:spPr/>
      <dgm:t>
        <a:bodyPr/>
        <a:lstStyle/>
        <a:p>
          <a:endParaRPr lang="en-US"/>
        </a:p>
      </dgm:t>
    </dgm:pt>
    <dgm:pt modelId="{60A765C4-2D52-4307-A187-D1964AC423FF}" type="sibTrans" cxnId="{16D1477D-BEBD-4C50-9964-77A850DE247F}">
      <dgm:prSet/>
      <dgm:spPr/>
      <dgm:t>
        <a:bodyPr/>
        <a:lstStyle/>
        <a:p>
          <a:endParaRPr lang="en-US"/>
        </a:p>
      </dgm:t>
    </dgm:pt>
    <dgm:pt modelId="{DA601ECD-88CA-4F37-BDB7-7D38A4447455}" type="pres">
      <dgm:prSet presAssocID="{72948141-788A-4697-8CB2-D70B82B769B5}" presName="linear" presStyleCnt="0">
        <dgm:presLayoutVars>
          <dgm:animLvl val="lvl"/>
          <dgm:resizeHandles val="exact"/>
        </dgm:presLayoutVars>
      </dgm:prSet>
      <dgm:spPr/>
      <dgm:t>
        <a:bodyPr/>
        <a:lstStyle/>
        <a:p>
          <a:endParaRPr lang="en-US"/>
        </a:p>
      </dgm:t>
    </dgm:pt>
    <dgm:pt modelId="{9FFFBE1E-9484-4B01-A04B-51E04D154025}" type="pres">
      <dgm:prSet presAssocID="{51FBFC85-2425-437A-A198-9C26D44D3904}" presName="parentText" presStyleLbl="node1" presStyleIdx="0" presStyleCnt="4" custLinFactNeighborX="1176" custLinFactNeighborY="-11326">
        <dgm:presLayoutVars>
          <dgm:chMax val="0"/>
          <dgm:bulletEnabled val="1"/>
        </dgm:presLayoutVars>
      </dgm:prSet>
      <dgm:spPr/>
      <dgm:t>
        <a:bodyPr/>
        <a:lstStyle/>
        <a:p>
          <a:endParaRPr lang="en-US"/>
        </a:p>
      </dgm:t>
    </dgm:pt>
    <dgm:pt modelId="{A418FE29-D00C-48E3-86A8-E6E9354E3C1C}" type="pres">
      <dgm:prSet presAssocID="{530EEF88-7BF8-408C-94D0-520B5A4246E4}" presName="spacer" presStyleCnt="0"/>
      <dgm:spPr/>
    </dgm:pt>
    <dgm:pt modelId="{2604660B-2314-40F8-AA1D-FFC4163EC821}" type="pres">
      <dgm:prSet presAssocID="{48675B81-B3BC-4E6C-B192-630DCAB4BC54}" presName="parentText" presStyleLbl="node1" presStyleIdx="1" presStyleCnt="4">
        <dgm:presLayoutVars>
          <dgm:chMax val="0"/>
          <dgm:bulletEnabled val="1"/>
        </dgm:presLayoutVars>
      </dgm:prSet>
      <dgm:spPr/>
      <dgm:t>
        <a:bodyPr/>
        <a:lstStyle/>
        <a:p>
          <a:endParaRPr lang="en-US"/>
        </a:p>
      </dgm:t>
    </dgm:pt>
    <dgm:pt modelId="{12C391FC-D399-4472-A430-B3488B7DFCEA}" type="pres">
      <dgm:prSet presAssocID="{A2E2FB9C-E070-4E7A-9F55-3EA71C16B0BA}" presName="spacer" presStyleCnt="0"/>
      <dgm:spPr/>
    </dgm:pt>
    <dgm:pt modelId="{30002D7F-BB1D-4666-ACAE-69AE03B13C25}" type="pres">
      <dgm:prSet presAssocID="{262EE933-D1ED-4C54-9F51-E4B6443B5EF4}" presName="parentText" presStyleLbl="node1" presStyleIdx="2" presStyleCnt="4">
        <dgm:presLayoutVars>
          <dgm:chMax val="0"/>
          <dgm:bulletEnabled val="1"/>
        </dgm:presLayoutVars>
      </dgm:prSet>
      <dgm:spPr/>
      <dgm:t>
        <a:bodyPr/>
        <a:lstStyle/>
        <a:p>
          <a:endParaRPr lang="en-US"/>
        </a:p>
      </dgm:t>
    </dgm:pt>
    <dgm:pt modelId="{A919DF70-BAF9-4CC7-8A98-1B3CE74E455E}" type="pres">
      <dgm:prSet presAssocID="{1965F996-365E-4C65-BA3B-DB150210CD7D}" presName="spacer" presStyleCnt="0"/>
      <dgm:spPr/>
    </dgm:pt>
    <dgm:pt modelId="{AEC11536-8686-4D43-B3CC-CE7C341CC7D6}" type="pres">
      <dgm:prSet presAssocID="{2AC0B7E1-1310-4B0F-BFB0-4D2B7B2EE18B}" presName="parentText" presStyleLbl="node1" presStyleIdx="3" presStyleCnt="4">
        <dgm:presLayoutVars>
          <dgm:chMax val="0"/>
          <dgm:bulletEnabled val="1"/>
        </dgm:presLayoutVars>
      </dgm:prSet>
      <dgm:spPr/>
      <dgm:t>
        <a:bodyPr/>
        <a:lstStyle/>
        <a:p>
          <a:endParaRPr lang="en-US"/>
        </a:p>
      </dgm:t>
    </dgm:pt>
  </dgm:ptLst>
  <dgm:cxnLst>
    <dgm:cxn modelId="{6116AF87-78DE-47AF-BB0D-5E5FAEE984A3}" type="presOf" srcId="{48675B81-B3BC-4E6C-B192-630DCAB4BC54}" destId="{2604660B-2314-40F8-AA1D-FFC4163EC821}" srcOrd="0" destOrd="0" presId="urn:microsoft.com/office/officeart/2005/8/layout/vList2"/>
    <dgm:cxn modelId="{75F209CF-DD57-42B0-91AD-8BA2C4163974}" type="presOf" srcId="{2AC0B7E1-1310-4B0F-BFB0-4D2B7B2EE18B}" destId="{AEC11536-8686-4D43-B3CC-CE7C341CC7D6}" srcOrd="0" destOrd="0" presId="urn:microsoft.com/office/officeart/2005/8/layout/vList2"/>
    <dgm:cxn modelId="{BF794198-27F0-47AC-A927-03043E1B486F}" srcId="{72948141-788A-4697-8CB2-D70B82B769B5}" destId="{262EE933-D1ED-4C54-9F51-E4B6443B5EF4}" srcOrd="2" destOrd="0" parTransId="{657EE2C9-9C65-4DFD-BCBC-9F446144734E}" sibTransId="{1965F996-365E-4C65-BA3B-DB150210CD7D}"/>
    <dgm:cxn modelId="{E95AFA7F-54F3-4FC5-976B-C83DE736E008}" srcId="{72948141-788A-4697-8CB2-D70B82B769B5}" destId="{48675B81-B3BC-4E6C-B192-630DCAB4BC54}" srcOrd="1" destOrd="0" parTransId="{F5312720-C47E-4239-B8C1-D11637305438}" sibTransId="{A2E2FB9C-E070-4E7A-9F55-3EA71C16B0BA}"/>
    <dgm:cxn modelId="{501FBBAF-A9F4-4F33-9C01-33B166850D13}" type="presOf" srcId="{262EE933-D1ED-4C54-9F51-E4B6443B5EF4}" destId="{30002D7F-BB1D-4666-ACAE-69AE03B13C25}" srcOrd="0" destOrd="0" presId="urn:microsoft.com/office/officeart/2005/8/layout/vList2"/>
    <dgm:cxn modelId="{0576A052-83BE-4236-B0F3-2AFB6145B5D6}" type="presOf" srcId="{51FBFC85-2425-437A-A198-9C26D44D3904}" destId="{9FFFBE1E-9484-4B01-A04B-51E04D154025}" srcOrd="0" destOrd="0" presId="urn:microsoft.com/office/officeart/2005/8/layout/vList2"/>
    <dgm:cxn modelId="{25F69979-9685-4B53-9F5F-E8B7529C6626}" type="presOf" srcId="{72948141-788A-4697-8CB2-D70B82B769B5}" destId="{DA601ECD-88CA-4F37-BDB7-7D38A4447455}" srcOrd="0" destOrd="0" presId="urn:microsoft.com/office/officeart/2005/8/layout/vList2"/>
    <dgm:cxn modelId="{16D1477D-BEBD-4C50-9964-77A850DE247F}" srcId="{72948141-788A-4697-8CB2-D70B82B769B5}" destId="{2AC0B7E1-1310-4B0F-BFB0-4D2B7B2EE18B}" srcOrd="3" destOrd="0" parTransId="{703307A3-8D2A-47A1-A6AA-044683FB066F}" sibTransId="{60A765C4-2D52-4307-A187-D1964AC423FF}"/>
    <dgm:cxn modelId="{0720E884-B8EF-48D2-94DF-1FFFCDCE4FF1}" srcId="{72948141-788A-4697-8CB2-D70B82B769B5}" destId="{51FBFC85-2425-437A-A198-9C26D44D3904}" srcOrd="0" destOrd="0" parTransId="{63DE41AD-060C-4B7A-A483-35002922F72F}" sibTransId="{530EEF88-7BF8-408C-94D0-520B5A4246E4}"/>
    <dgm:cxn modelId="{EB6E878A-E38C-4DA4-88C4-04D145D3D836}" type="presParOf" srcId="{DA601ECD-88CA-4F37-BDB7-7D38A4447455}" destId="{9FFFBE1E-9484-4B01-A04B-51E04D154025}" srcOrd="0" destOrd="0" presId="urn:microsoft.com/office/officeart/2005/8/layout/vList2"/>
    <dgm:cxn modelId="{F1F05A58-E918-4719-877E-D01E3AF73EF0}" type="presParOf" srcId="{DA601ECD-88CA-4F37-BDB7-7D38A4447455}" destId="{A418FE29-D00C-48E3-86A8-E6E9354E3C1C}" srcOrd="1" destOrd="0" presId="urn:microsoft.com/office/officeart/2005/8/layout/vList2"/>
    <dgm:cxn modelId="{C08D9365-E057-4D64-A365-17007B843286}" type="presParOf" srcId="{DA601ECD-88CA-4F37-BDB7-7D38A4447455}" destId="{2604660B-2314-40F8-AA1D-FFC4163EC821}" srcOrd="2" destOrd="0" presId="urn:microsoft.com/office/officeart/2005/8/layout/vList2"/>
    <dgm:cxn modelId="{7CD58276-69F8-49AC-AFC7-BDDF74FE0CBC}" type="presParOf" srcId="{DA601ECD-88CA-4F37-BDB7-7D38A4447455}" destId="{12C391FC-D399-4472-A430-B3488B7DFCEA}" srcOrd="3" destOrd="0" presId="urn:microsoft.com/office/officeart/2005/8/layout/vList2"/>
    <dgm:cxn modelId="{B49D8BF8-2AD4-4004-A576-564092B3AC48}" type="presParOf" srcId="{DA601ECD-88CA-4F37-BDB7-7D38A4447455}" destId="{30002D7F-BB1D-4666-ACAE-69AE03B13C25}" srcOrd="4" destOrd="0" presId="urn:microsoft.com/office/officeart/2005/8/layout/vList2"/>
    <dgm:cxn modelId="{C4BF1710-3421-49BB-8846-A54C475C446E}" type="presParOf" srcId="{DA601ECD-88CA-4F37-BDB7-7D38A4447455}" destId="{A919DF70-BAF9-4CC7-8A98-1B3CE74E455E}" srcOrd="5" destOrd="0" presId="urn:microsoft.com/office/officeart/2005/8/layout/vList2"/>
    <dgm:cxn modelId="{7C756455-BFB2-4994-9F9F-E0E84591ADE7}" type="presParOf" srcId="{DA601ECD-88CA-4F37-BDB7-7D38A4447455}" destId="{AEC11536-8686-4D43-B3CC-CE7C341CC7D6}" srcOrd="6"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EB8FD15-749C-487B-839E-174F5662CBCF}" type="doc">
      <dgm:prSet loTypeId="urn:microsoft.com/office/officeart/2005/8/layout/vList2" loCatId="list" qsTypeId="urn:microsoft.com/office/officeart/2005/8/quickstyle/simple4" qsCatId="simple" csTypeId="urn:microsoft.com/office/officeart/2005/8/colors/accent1_2" csCatId="accent1"/>
      <dgm:spPr/>
      <dgm:t>
        <a:bodyPr/>
        <a:lstStyle/>
        <a:p>
          <a:endParaRPr lang="en-US"/>
        </a:p>
      </dgm:t>
    </dgm:pt>
    <dgm:pt modelId="{FEAD8CF7-6424-4C49-A8F1-CA96EA909325}">
      <dgm:prSet/>
      <dgm:spPr/>
      <dgm:t>
        <a:bodyPr/>
        <a:lstStyle/>
        <a:p>
          <a:pPr rtl="0"/>
          <a:r>
            <a:rPr lang="en-US" smtClean="0"/>
            <a:t>Allows scripting and automation of routine tasks</a:t>
          </a:r>
          <a:endParaRPr lang="en-US"/>
        </a:p>
      </dgm:t>
    </dgm:pt>
    <dgm:pt modelId="{F18CA514-24E9-499A-8A16-9025DA078D12}" type="parTrans" cxnId="{9E0E4C08-8C6B-4949-A38F-C020F1A2BCFA}">
      <dgm:prSet/>
      <dgm:spPr/>
      <dgm:t>
        <a:bodyPr/>
        <a:lstStyle/>
        <a:p>
          <a:endParaRPr lang="en-US"/>
        </a:p>
      </dgm:t>
    </dgm:pt>
    <dgm:pt modelId="{9D41DC37-C971-4DC9-B4AC-2AF803857BD0}" type="sibTrans" cxnId="{9E0E4C08-8C6B-4949-A38F-C020F1A2BCFA}">
      <dgm:prSet/>
      <dgm:spPr/>
      <dgm:t>
        <a:bodyPr/>
        <a:lstStyle/>
        <a:p>
          <a:endParaRPr lang="en-US"/>
        </a:p>
      </dgm:t>
    </dgm:pt>
    <dgm:pt modelId="{1A2A989B-3627-404E-AD7D-02E6D843C528}">
      <dgm:prSet/>
      <dgm:spPr/>
      <dgm:t>
        <a:bodyPr/>
        <a:lstStyle/>
        <a:p>
          <a:pPr rtl="0"/>
          <a:r>
            <a:rPr lang="en-US" smtClean="0"/>
            <a:t>Permits updated settings without calling support</a:t>
          </a:r>
          <a:endParaRPr lang="en-US"/>
        </a:p>
      </dgm:t>
    </dgm:pt>
    <dgm:pt modelId="{D7D39325-5CE2-43CF-8683-73BC3403735B}" type="parTrans" cxnId="{5808F361-9765-40D8-9224-0F49B9EB61B7}">
      <dgm:prSet/>
      <dgm:spPr/>
      <dgm:t>
        <a:bodyPr/>
        <a:lstStyle/>
        <a:p>
          <a:endParaRPr lang="en-US"/>
        </a:p>
      </dgm:t>
    </dgm:pt>
    <dgm:pt modelId="{DB14DBB3-AC2B-4C78-920E-09FD39A17EF1}" type="sibTrans" cxnId="{5808F361-9765-40D8-9224-0F49B9EB61B7}">
      <dgm:prSet/>
      <dgm:spPr/>
      <dgm:t>
        <a:bodyPr/>
        <a:lstStyle/>
        <a:p>
          <a:endParaRPr lang="en-US"/>
        </a:p>
      </dgm:t>
    </dgm:pt>
    <dgm:pt modelId="{4BABA594-697A-444F-A388-7D55586E2F86}">
      <dgm:prSet/>
      <dgm:spPr/>
      <dgm:t>
        <a:bodyPr/>
        <a:lstStyle/>
        <a:p>
          <a:pPr rtl="0"/>
          <a:r>
            <a:rPr lang="en-US" smtClean="0"/>
            <a:t>Gives access to raw data for reports</a:t>
          </a:r>
          <a:endParaRPr lang="en-US"/>
        </a:p>
      </dgm:t>
    </dgm:pt>
    <dgm:pt modelId="{43AFEA02-D4BE-4027-9B9B-F90E692BB052}" type="parTrans" cxnId="{3326B7F3-163E-441B-A3F7-5AF9D430A6BC}">
      <dgm:prSet/>
      <dgm:spPr/>
      <dgm:t>
        <a:bodyPr/>
        <a:lstStyle/>
        <a:p>
          <a:endParaRPr lang="en-US"/>
        </a:p>
      </dgm:t>
    </dgm:pt>
    <dgm:pt modelId="{2C73A98B-4F83-4EE3-A48D-57EDDF930485}" type="sibTrans" cxnId="{3326B7F3-163E-441B-A3F7-5AF9D430A6BC}">
      <dgm:prSet/>
      <dgm:spPr/>
      <dgm:t>
        <a:bodyPr/>
        <a:lstStyle/>
        <a:p>
          <a:endParaRPr lang="en-US"/>
        </a:p>
      </dgm:t>
    </dgm:pt>
    <dgm:pt modelId="{B1299614-0635-4637-8ED4-E64DA4A87BBC}" type="pres">
      <dgm:prSet presAssocID="{3EB8FD15-749C-487B-839E-174F5662CBCF}" presName="linear" presStyleCnt="0">
        <dgm:presLayoutVars>
          <dgm:animLvl val="lvl"/>
          <dgm:resizeHandles val="exact"/>
        </dgm:presLayoutVars>
      </dgm:prSet>
      <dgm:spPr/>
      <dgm:t>
        <a:bodyPr/>
        <a:lstStyle/>
        <a:p>
          <a:endParaRPr lang="en-US"/>
        </a:p>
      </dgm:t>
    </dgm:pt>
    <dgm:pt modelId="{05711DFB-9FF2-42E0-BF5C-BBF6BA6956AF}" type="pres">
      <dgm:prSet presAssocID="{FEAD8CF7-6424-4C49-A8F1-CA96EA909325}" presName="parentText" presStyleLbl="node1" presStyleIdx="0" presStyleCnt="3">
        <dgm:presLayoutVars>
          <dgm:chMax val="0"/>
          <dgm:bulletEnabled val="1"/>
        </dgm:presLayoutVars>
      </dgm:prSet>
      <dgm:spPr/>
      <dgm:t>
        <a:bodyPr/>
        <a:lstStyle/>
        <a:p>
          <a:endParaRPr lang="en-US"/>
        </a:p>
      </dgm:t>
    </dgm:pt>
    <dgm:pt modelId="{5BAD7539-A04A-426B-AE64-D1031D36CF9C}" type="pres">
      <dgm:prSet presAssocID="{9D41DC37-C971-4DC9-B4AC-2AF803857BD0}" presName="spacer" presStyleCnt="0"/>
      <dgm:spPr/>
    </dgm:pt>
    <dgm:pt modelId="{B1E2FA69-44BE-41CF-9828-3BCE213E2E7E}" type="pres">
      <dgm:prSet presAssocID="{1A2A989B-3627-404E-AD7D-02E6D843C528}" presName="parentText" presStyleLbl="node1" presStyleIdx="1" presStyleCnt="3">
        <dgm:presLayoutVars>
          <dgm:chMax val="0"/>
          <dgm:bulletEnabled val="1"/>
        </dgm:presLayoutVars>
      </dgm:prSet>
      <dgm:spPr/>
      <dgm:t>
        <a:bodyPr/>
        <a:lstStyle/>
        <a:p>
          <a:endParaRPr lang="en-US"/>
        </a:p>
      </dgm:t>
    </dgm:pt>
    <dgm:pt modelId="{41DC6A19-172E-4738-9702-D155763CBB4E}" type="pres">
      <dgm:prSet presAssocID="{DB14DBB3-AC2B-4C78-920E-09FD39A17EF1}" presName="spacer" presStyleCnt="0"/>
      <dgm:spPr/>
    </dgm:pt>
    <dgm:pt modelId="{5B388E15-51EE-4AE1-8695-DBCE929A2D36}" type="pres">
      <dgm:prSet presAssocID="{4BABA594-697A-444F-A388-7D55586E2F86}" presName="parentText" presStyleLbl="node1" presStyleIdx="2" presStyleCnt="3">
        <dgm:presLayoutVars>
          <dgm:chMax val="0"/>
          <dgm:bulletEnabled val="1"/>
        </dgm:presLayoutVars>
      </dgm:prSet>
      <dgm:spPr/>
      <dgm:t>
        <a:bodyPr/>
        <a:lstStyle/>
        <a:p>
          <a:endParaRPr lang="en-US"/>
        </a:p>
      </dgm:t>
    </dgm:pt>
  </dgm:ptLst>
  <dgm:cxnLst>
    <dgm:cxn modelId="{E9C130B4-3368-4DD3-B23C-40727B44AA14}" type="presOf" srcId="{1A2A989B-3627-404E-AD7D-02E6D843C528}" destId="{B1E2FA69-44BE-41CF-9828-3BCE213E2E7E}" srcOrd="0" destOrd="0" presId="urn:microsoft.com/office/officeart/2005/8/layout/vList2"/>
    <dgm:cxn modelId="{5808F361-9765-40D8-9224-0F49B9EB61B7}" srcId="{3EB8FD15-749C-487B-839E-174F5662CBCF}" destId="{1A2A989B-3627-404E-AD7D-02E6D843C528}" srcOrd="1" destOrd="0" parTransId="{D7D39325-5CE2-43CF-8683-73BC3403735B}" sibTransId="{DB14DBB3-AC2B-4C78-920E-09FD39A17EF1}"/>
    <dgm:cxn modelId="{9E0E4C08-8C6B-4949-A38F-C020F1A2BCFA}" srcId="{3EB8FD15-749C-487B-839E-174F5662CBCF}" destId="{FEAD8CF7-6424-4C49-A8F1-CA96EA909325}" srcOrd="0" destOrd="0" parTransId="{F18CA514-24E9-499A-8A16-9025DA078D12}" sibTransId="{9D41DC37-C971-4DC9-B4AC-2AF803857BD0}"/>
    <dgm:cxn modelId="{104DF7C0-A036-4125-AF70-FFD451D78E2C}" type="presOf" srcId="{4BABA594-697A-444F-A388-7D55586E2F86}" destId="{5B388E15-51EE-4AE1-8695-DBCE929A2D36}" srcOrd="0" destOrd="0" presId="urn:microsoft.com/office/officeart/2005/8/layout/vList2"/>
    <dgm:cxn modelId="{77AA94DD-08A9-4A05-9737-CFBB192BB3F2}" type="presOf" srcId="{FEAD8CF7-6424-4C49-A8F1-CA96EA909325}" destId="{05711DFB-9FF2-42E0-BF5C-BBF6BA6956AF}" srcOrd="0" destOrd="0" presId="urn:microsoft.com/office/officeart/2005/8/layout/vList2"/>
    <dgm:cxn modelId="{3326B7F3-163E-441B-A3F7-5AF9D430A6BC}" srcId="{3EB8FD15-749C-487B-839E-174F5662CBCF}" destId="{4BABA594-697A-444F-A388-7D55586E2F86}" srcOrd="2" destOrd="0" parTransId="{43AFEA02-D4BE-4027-9B9B-F90E692BB052}" sibTransId="{2C73A98B-4F83-4EE3-A48D-57EDDF930485}"/>
    <dgm:cxn modelId="{0299AF51-F002-4A6B-8A68-42CE9FA7AB3D}" type="presOf" srcId="{3EB8FD15-749C-487B-839E-174F5662CBCF}" destId="{B1299614-0635-4637-8ED4-E64DA4A87BBC}" srcOrd="0" destOrd="0" presId="urn:microsoft.com/office/officeart/2005/8/layout/vList2"/>
    <dgm:cxn modelId="{27ECEAC5-A288-4E73-A6A8-EA7AAF9DC94B}" type="presParOf" srcId="{B1299614-0635-4637-8ED4-E64DA4A87BBC}" destId="{05711DFB-9FF2-42E0-BF5C-BBF6BA6956AF}" srcOrd="0" destOrd="0" presId="urn:microsoft.com/office/officeart/2005/8/layout/vList2"/>
    <dgm:cxn modelId="{862BAA23-F5B3-4A39-94B4-BF58C5015952}" type="presParOf" srcId="{B1299614-0635-4637-8ED4-E64DA4A87BBC}" destId="{5BAD7539-A04A-426B-AE64-D1031D36CF9C}" srcOrd="1" destOrd="0" presId="urn:microsoft.com/office/officeart/2005/8/layout/vList2"/>
    <dgm:cxn modelId="{B12B1A7A-63D9-4B5D-8E44-B6ACEB8E6689}" type="presParOf" srcId="{B1299614-0635-4637-8ED4-E64DA4A87BBC}" destId="{B1E2FA69-44BE-41CF-9828-3BCE213E2E7E}" srcOrd="2" destOrd="0" presId="urn:microsoft.com/office/officeart/2005/8/layout/vList2"/>
    <dgm:cxn modelId="{A5E1A40C-585F-4DB5-B4B7-C118B899D029}" type="presParOf" srcId="{B1299614-0635-4637-8ED4-E64DA4A87BBC}" destId="{41DC6A19-172E-4738-9702-D155763CBB4E}" srcOrd="3" destOrd="0" presId="urn:microsoft.com/office/officeart/2005/8/layout/vList2"/>
    <dgm:cxn modelId="{F09144FE-A3F1-474E-86F8-50C60686D7AC}" type="presParOf" srcId="{B1299614-0635-4637-8ED4-E64DA4A87BBC}" destId="{5B388E15-51EE-4AE1-8695-DBCE929A2D36}" srcOrd="4"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E4E0F25-7A4F-4EAF-89B6-D8906F97829E}" type="doc">
      <dgm:prSet loTypeId="urn:microsoft.com/office/officeart/2005/8/layout/vList4" loCatId="list" qsTypeId="urn:microsoft.com/office/officeart/2005/8/quickstyle/simple1" qsCatId="simple" csTypeId="urn:microsoft.com/office/officeart/2005/8/colors/accent1_2" csCatId="accent1" phldr="1"/>
      <dgm:spPr/>
      <dgm:t>
        <a:bodyPr/>
        <a:lstStyle/>
        <a:p>
          <a:endParaRPr lang="en-US"/>
        </a:p>
      </dgm:t>
    </dgm:pt>
    <dgm:pt modelId="{B8C8ADA2-01C9-4026-BFAD-1FF2E0567B52}">
      <dgm:prSet>
        <dgm:style>
          <a:lnRef idx="1">
            <a:schemeClr val="accent1"/>
          </a:lnRef>
          <a:fillRef idx="3">
            <a:schemeClr val="accent1"/>
          </a:fillRef>
          <a:effectRef idx="2">
            <a:schemeClr val="accent1"/>
          </a:effectRef>
          <a:fontRef idx="minor">
            <a:schemeClr val="lt1"/>
          </a:fontRef>
        </dgm:style>
      </dgm:prSet>
      <dgm:spPr/>
      <dgm:t>
        <a:bodyPr/>
        <a:lstStyle/>
        <a:p>
          <a:pPr rtl="0"/>
          <a:r>
            <a:rPr lang="en-US" dirty="0" smtClean="0"/>
            <a:t>SharePoint Online Administration Center</a:t>
          </a:r>
          <a:endParaRPr lang="en-US" dirty="0"/>
        </a:p>
      </dgm:t>
    </dgm:pt>
    <dgm:pt modelId="{495688C4-5835-4E7F-A57B-D5665A176532}" type="parTrans" cxnId="{86B4EA5A-5266-4838-AA13-5757E473EB81}">
      <dgm:prSet/>
      <dgm:spPr/>
      <dgm:t>
        <a:bodyPr/>
        <a:lstStyle/>
        <a:p>
          <a:endParaRPr lang="en-US"/>
        </a:p>
      </dgm:t>
    </dgm:pt>
    <dgm:pt modelId="{F6C15FFA-0B48-40DD-B9B6-CCB41C89B013}" type="sibTrans" cxnId="{86B4EA5A-5266-4838-AA13-5757E473EB81}">
      <dgm:prSet/>
      <dgm:spPr/>
      <dgm:t>
        <a:bodyPr/>
        <a:lstStyle/>
        <a:p>
          <a:endParaRPr lang="en-US"/>
        </a:p>
      </dgm:t>
    </dgm:pt>
    <dgm:pt modelId="{5BB000BA-E37F-4D7B-89B2-A6FDF3311928}">
      <dgm:prSet>
        <dgm:style>
          <a:lnRef idx="1">
            <a:schemeClr val="accent1"/>
          </a:lnRef>
          <a:fillRef idx="3">
            <a:schemeClr val="accent1"/>
          </a:fillRef>
          <a:effectRef idx="2">
            <a:schemeClr val="accent1"/>
          </a:effectRef>
          <a:fontRef idx="minor">
            <a:schemeClr val="lt1"/>
          </a:fontRef>
        </dgm:style>
      </dgm:prSet>
      <dgm:spPr/>
      <dgm:t>
        <a:bodyPr/>
        <a:lstStyle/>
        <a:p>
          <a:pPr rtl="0"/>
          <a:r>
            <a:rPr lang="en-US" dirty="0" smtClean="0"/>
            <a:t>Enable sites to share with external users</a:t>
          </a:r>
          <a:endParaRPr lang="en-US" dirty="0"/>
        </a:p>
      </dgm:t>
    </dgm:pt>
    <dgm:pt modelId="{C333E57B-8AE6-4198-8EC6-B8DFD4D4C940}" type="parTrans" cxnId="{36816078-6C6E-4415-BC2F-5D06E4212F94}">
      <dgm:prSet/>
      <dgm:spPr/>
      <dgm:t>
        <a:bodyPr/>
        <a:lstStyle/>
        <a:p>
          <a:endParaRPr lang="en-US"/>
        </a:p>
      </dgm:t>
    </dgm:pt>
    <dgm:pt modelId="{0C6677C0-2CE0-4999-89C7-7917E0D51CB0}" type="sibTrans" cxnId="{36816078-6C6E-4415-BC2F-5D06E4212F94}">
      <dgm:prSet/>
      <dgm:spPr/>
      <dgm:t>
        <a:bodyPr/>
        <a:lstStyle/>
        <a:p>
          <a:endParaRPr lang="en-US"/>
        </a:p>
      </dgm:t>
    </dgm:pt>
    <dgm:pt modelId="{A4C335D7-56E4-441D-A642-CCB1B4B0B200}">
      <dgm:prSet>
        <dgm:style>
          <a:lnRef idx="1">
            <a:schemeClr val="accent1"/>
          </a:lnRef>
          <a:fillRef idx="3">
            <a:schemeClr val="accent1"/>
          </a:fillRef>
          <a:effectRef idx="2">
            <a:schemeClr val="accent1"/>
          </a:effectRef>
          <a:fontRef idx="minor">
            <a:schemeClr val="lt1"/>
          </a:fontRef>
        </dgm:style>
      </dgm:prSet>
      <dgm:spPr/>
      <dgm:t>
        <a:bodyPr/>
        <a:lstStyle/>
        <a:p>
          <a:pPr rtl="0"/>
          <a:r>
            <a:rPr lang="en-US" dirty="0" smtClean="0"/>
            <a:t>Manage site collections and ownership</a:t>
          </a:r>
          <a:endParaRPr lang="en-US" dirty="0"/>
        </a:p>
      </dgm:t>
    </dgm:pt>
    <dgm:pt modelId="{A0D56ECD-9E49-421B-8042-74C549755B61}" type="parTrans" cxnId="{5EADEA2E-BE30-4AC7-897F-24E120D68B5B}">
      <dgm:prSet/>
      <dgm:spPr/>
      <dgm:t>
        <a:bodyPr/>
        <a:lstStyle/>
        <a:p>
          <a:endParaRPr lang="en-US"/>
        </a:p>
      </dgm:t>
    </dgm:pt>
    <dgm:pt modelId="{08064533-371D-4998-BB8F-883F9DBC8413}" type="sibTrans" cxnId="{5EADEA2E-BE30-4AC7-897F-24E120D68B5B}">
      <dgm:prSet/>
      <dgm:spPr/>
      <dgm:t>
        <a:bodyPr/>
        <a:lstStyle/>
        <a:p>
          <a:endParaRPr lang="en-US"/>
        </a:p>
      </dgm:t>
    </dgm:pt>
    <dgm:pt modelId="{3FD63E31-4F1D-4724-9C0F-801863C62B9E}">
      <dgm:prSet>
        <dgm:style>
          <a:lnRef idx="1">
            <a:schemeClr val="accent1"/>
          </a:lnRef>
          <a:fillRef idx="3">
            <a:schemeClr val="accent1"/>
          </a:fillRef>
          <a:effectRef idx="2">
            <a:schemeClr val="accent1"/>
          </a:effectRef>
          <a:fontRef idx="minor">
            <a:schemeClr val="lt1"/>
          </a:fontRef>
        </dgm:style>
      </dgm:prSet>
      <dgm:spPr/>
      <dgm:t>
        <a:bodyPr/>
        <a:lstStyle/>
        <a:p>
          <a:pPr rtl="0"/>
          <a:r>
            <a:rPr lang="en-US" dirty="0" smtClean="0"/>
            <a:t>Manage storage allocation</a:t>
          </a:r>
          <a:endParaRPr lang="en-US" dirty="0"/>
        </a:p>
      </dgm:t>
    </dgm:pt>
    <dgm:pt modelId="{4613ED06-74D1-4179-90D7-B9D47BAB21CA}" type="parTrans" cxnId="{11CBCFC0-EF7A-42CC-97A7-E065344011C0}">
      <dgm:prSet/>
      <dgm:spPr/>
      <dgm:t>
        <a:bodyPr/>
        <a:lstStyle/>
        <a:p>
          <a:endParaRPr lang="en-US"/>
        </a:p>
      </dgm:t>
    </dgm:pt>
    <dgm:pt modelId="{338F39CA-ABFF-4138-A98D-72DCEF4D0A3B}" type="sibTrans" cxnId="{11CBCFC0-EF7A-42CC-97A7-E065344011C0}">
      <dgm:prSet/>
      <dgm:spPr/>
      <dgm:t>
        <a:bodyPr/>
        <a:lstStyle/>
        <a:p>
          <a:endParaRPr lang="en-US"/>
        </a:p>
      </dgm:t>
    </dgm:pt>
    <dgm:pt modelId="{B84A64F9-0EF8-4120-88A9-05EC86A6835E}">
      <dgm:prSet>
        <dgm:style>
          <a:lnRef idx="1">
            <a:schemeClr val="accent1"/>
          </a:lnRef>
          <a:fillRef idx="3">
            <a:schemeClr val="accent1"/>
          </a:fillRef>
          <a:effectRef idx="2">
            <a:schemeClr val="accent1"/>
          </a:effectRef>
          <a:fontRef idx="minor">
            <a:schemeClr val="lt1"/>
          </a:fontRef>
        </dgm:style>
      </dgm:prSet>
      <dgm:spPr/>
      <dgm:t>
        <a:bodyPr/>
        <a:lstStyle/>
        <a:p>
          <a:pPr rtl="0"/>
          <a:r>
            <a:rPr lang="en-US" dirty="0" smtClean="0"/>
            <a:t>Manage My Sites and User Profile data</a:t>
          </a:r>
          <a:endParaRPr lang="en-US" dirty="0"/>
        </a:p>
      </dgm:t>
    </dgm:pt>
    <dgm:pt modelId="{401182DF-0496-43B1-B4F0-77CDD9C28B0B}" type="parTrans" cxnId="{51C4869D-879A-4F76-95CB-0D480DBE74AE}">
      <dgm:prSet/>
      <dgm:spPr/>
      <dgm:t>
        <a:bodyPr/>
        <a:lstStyle/>
        <a:p>
          <a:endParaRPr lang="en-US"/>
        </a:p>
      </dgm:t>
    </dgm:pt>
    <dgm:pt modelId="{5476CF4E-9E78-496B-8633-2B6A6B7801B7}" type="sibTrans" cxnId="{51C4869D-879A-4F76-95CB-0D480DBE74AE}">
      <dgm:prSet/>
      <dgm:spPr/>
      <dgm:t>
        <a:bodyPr/>
        <a:lstStyle/>
        <a:p>
          <a:endParaRPr lang="en-US"/>
        </a:p>
      </dgm:t>
    </dgm:pt>
    <dgm:pt modelId="{F1BB10F9-4884-43F4-B19E-BE2434745D6A}">
      <dgm:prSet>
        <dgm:style>
          <a:lnRef idx="1">
            <a:schemeClr val="accent1"/>
          </a:lnRef>
          <a:fillRef idx="3">
            <a:schemeClr val="accent1"/>
          </a:fillRef>
          <a:effectRef idx="2">
            <a:schemeClr val="accent1"/>
          </a:effectRef>
          <a:fontRef idx="minor">
            <a:schemeClr val="lt1"/>
          </a:fontRef>
        </dgm:style>
      </dgm:prSet>
      <dgm:spPr/>
      <dgm:t>
        <a:bodyPr/>
        <a:lstStyle/>
        <a:p>
          <a:pPr rtl="0"/>
          <a:r>
            <a:rPr lang="en-US" dirty="0" smtClean="0"/>
            <a:t>Manage metadata (across site collections)</a:t>
          </a:r>
          <a:endParaRPr lang="en-US" dirty="0"/>
        </a:p>
      </dgm:t>
    </dgm:pt>
    <dgm:pt modelId="{7E6E5717-50D6-414D-9C1E-7272F0AC4836}" type="parTrans" cxnId="{274BFFE6-380A-45F9-9E6A-179B45A1B6A3}">
      <dgm:prSet/>
      <dgm:spPr/>
      <dgm:t>
        <a:bodyPr/>
        <a:lstStyle/>
        <a:p>
          <a:endParaRPr lang="en-US"/>
        </a:p>
      </dgm:t>
    </dgm:pt>
    <dgm:pt modelId="{A6637721-62B1-4C0D-8BF8-26587111D191}" type="sibTrans" cxnId="{274BFFE6-380A-45F9-9E6A-179B45A1B6A3}">
      <dgm:prSet/>
      <dgm:spPr/>
      <dgm:t>
        <a:bodyPr/>
        <a:lstStyle/>
        <a:p>
          <a:endParaRPr lang="en-US"/>
        </a:p>
      </dgm:t>
    </dgm:pt>
    <dgm:pt modelId="{2817FE18-F654-4D36-8A32-0C671BAD72B0}">
      <dgm:prSet>
        <dgm:style>
          <a:lnRef idx="1">
            <a:schemeClr val="accent1"/>
          </a:lnRef>
          <a:fillRef idx="3">
            <a:schemeClr val="accent1"/>
          </a:fillRef>
          <a:effectRef idx="2">
            <a:schemeClr val="accent1"/>
          </a:effectRef>
          <a:fontRef idx="minor">
            <a:schemeClr val="lt1"/>
          </a:fontRef>
        </dgm:style>
      </dgm:prSet>
      <dgm:spPr/>
      <dgm:t>
        <a:bodyPr/>
        <a:lstStyle/>
        <a:p>
          <a:pPr rtl="0"/>
          <a:r>
            <a:rPr lang="en-US" smtClean="0"/>
            <a:t>Microsoft Online Administration Center</a:t>
          </a:r>
          <a:endParaRPr lang="en-US"/>
        </a:p>
      </dgm:t>
    </dgm:pt>
    <dgm:pt modelId="{79042160-5A56-474A-A393-9E2F857148AC}" type="parTrans" cxnId="{B2AE2E44-82ED-4B55-8F79-8B2436208168}">
      <dgm:prSet/>
      <dgm:spPr/>
      <dgm:t>
        <a:bodyPr/>
        <a:lstStyle/>
        <a:p>
          <a:endParaRPr lang="en-US"/>
        </a:p>
      </dgm:t>
    </dgm:pt>
    <dgm:pt modelId="{4C31B2F3-F9C9-4896-8DD3-B61BE6A596A4}" type="sibTrans" cxnId="{B2AE2E44-82ED-4B55-8F79-8B2436208168}">
      <dgm:prSet/>
      <dgm:spPr/>
      <dgm:t>
        <a:bodyPr/>
        <a:lstStyle/>
        <a:p>
          <a:endParaRPr lang="en-US"/>
        </a:p>
      </dgm:t>
    </dgm:pt>
    <dgm:pt modelId="{C1B03D2D-F9B0-4544-983F-18CBEFFA23C7}">
      <dgm:prSet>
        <dgm:style>
          <a:lnRef idx="1">
            <a:schemeClr val="accent1"/>
          </a:lnRef>
          <a:fillRef idx="3">
            <a:schemeClr val="accent1"/>
          </a:fillRef>
          <a:effectRef idx="2">
            <a:schemeClr val="accent1"/>
          </a:effectRef>
          <a:fontRef idx="minor">
            <a:schemeClr val="lt1"/>
          </a:fontRef>
        </dgm:style>
      </dgm:prSet>
      <dgm:spPr/>
      <dgm:t>
        <a:bodyPr/>
        <a:lstStyle/>
        <a:p>
          <a:pPr rtl="0"/>
          <a:r>
            <a:rPr lang="en-US" smtClean="0"/>
            <a:t>Add and verify a domain name</a:t>
          </a:r>
          <a:endParaRPr lang="en-US"/>
        </a:p>
      </dgm:t>
    </dgm:pt>
    <dgm:pt modelId="{C2D9E043-70DD-43DE-B821-8C745574D6D6}" type="parTrans" cxnId="{7F77C3F3-4882-4655-A571-26B22126D733}">
      <dgm:prSet/>
      <dgm:spPr/>
      <dgm:t>
        <a:bodyPr/>
        <a:lstStyle/>
        <a:p>
          <a:endParaRPr lang="en-US"/>
        </a:p>
      </dgm:t>
    </dgm:pt>
    <dgm:pt modelId="{036D8BA1-9EA9-464C-B912-C94965E45235}" type="sibTrans" cxnId="{7F77C3F3-4882-4655-A571-26B22126D733}">
      <dgm:prSet/>
      <dgm:spPr/>
      <dgm:t>
        <a:bodyPr/>
        <a:lstStyle/>
        <a:p>
          <a:endParaRPr lang="en-US"/>
        </a:p>
      </dgm:t>
    </dgm:pt>
    <dgm:pt modelId="{903D183A-27F9-4C3E-AF8F-E49651A137B6}">
      <dgm:prSet>
        <dgm:style>
          <a:lnRef idx="1">
            <a:schemeClr val="accent1"/>
          </a:lnRef>
          <a:fillRef idx="3">
            <a:schemeClr val="accent1"/>
          </a:fillRef>
          <a:effectRef idx="2">
            <a:schemeClr val="accent1"/>
          </a:effectRef>
          <a:fontRef idx="minor">
            <a:schemeClr val="lt1"/>
          </a:fontRef>
        </dgm:style>
      </dgm:prSet>
      <dgm:spPr/>
      <dgm:t>
        <a:bodyPr/>
        <a:lstStyle/>
        <a:p>
          <a:pPr rtl="0"/>
          <a:r>
            <a:rPr lang="en-US" smtClean="0"/>
            <a:t>Create, change, or delete user accounts</a:t>
          </a:r>
          <a:endParaRPr lang="en-US"/>
        </a:p>
      </dgm:t>
    </dgm:pt>
    <dgm:pt modelId="{99CDF6FC-E9B4-486A-B6D1-987C7DA272A0}" type="parTrans" cxnId="{8ECACF2A-6234-4571-8A03-B8D964908AA5}">
      <dgm:prSet/>
      <dgm:spPr/>
      <dgm:t>
        <a:bodyPr/>
        <a:lstStyle/>
        <a:p>
          <a:endParaRPr lang="en-US"/>
        </a:p>
      </dgm:t>
    </dgm:pt>
    <dgm:pt modelId="{AF6E3BA0-ED63-49C9-A894-4F35DF48CD63}" type="sibTrans" cxnId="{8ECACF2A-6234-4571-8A03-B8D964908AA5}">
      <dgm:prSet/>
      <dgm:spPr/>
      <dgm:t>
        <a:bodyPr/>
        <a:lstStyle/>
        <a:p>
          <a:endParaRPr lang="en-US"/>
        </a:p>
      </dgm:t>
    </dgm:pt>
    <dgm:pt modelId="{D1562C39-313B-4A7E-A461-1AC5B672D58C}">
      <dgm:prSet>
        <dgm:style>
          <a:lnRef idx="1">
            <a:schemeClr val="accent1"/>
          </a:lnRef>
          <a:fillRef idx="3">
            <a:schemeClr val="accent1"/>
          </a:fillRef>
          <a:effectRef idx="2">
            <a:schemeClr val="accent1"/>
          </a:effectRef>
          <a:fontRef idx="minor">
            <a:schemeClr val="lt1"/>
          </a:fontRef>
        </dgm:style>
      </dgm:prSet>
      <dgm:spPr/>
      <dgm:t>
        <a:bodyPr/>
        <a:lstStyle/>
        <a:p>
          <a:pPr rtl="0"/>
          <a:r>
            <a:rPr lang="en-US" smtClean="0"/>
            <a:t>Create a security group</a:t>
          </a:r>
          <a:endParaRPr lang="en-US"/>
        </a:p>
      </dgm:t>
    </dgm:pt>
    <dgm:pt modelId="{E8215C4C-2666-4C90-8691-BC6A21E521EF}" type="parTrans" cxnId="{B5AFDE3B-7D44-44CC-ADF5-0A93A2E6D7AA}">
      <dgm:prSet/>
      <dgm:spPr/>
      <dgm:t>
        <a:bodyPr/>
        <a:lstStyle/>
        <a:p>
          <a:endParaRPr lang="en-US"/>
        </a:p>
      </dgm:t>
    </dgm:pt>
    <dgm:pt modelId="{2337F78C-2011-43AE-8BB3-D8F8FEEF94BA}" type="sibTrans" cxnId="{B5AFDE3B-7D44-44CC-ADF5-0A93A2E6D7AA}">
      <dgm:prSet/>
      <dgm:spPr/>
      <dgm:t>
        <a:bodyPr/>
        <a:lstStyle/>
        <a:p>
          <a:endParaRPr lang="en-US"/>
        </a:p>
      </dgm:t>
    </dgm:pt>
    <dgm:pt modelId="{7CCE6B8E-6676-4B1F-A633-37F69A77DCCC}">
      <dgm:prSet>
        <dgm:style>
          <a:lnRef idx="1">
            <a:schemeClr val="accent1"/>
          </a:lnRef>
          <a:fillRef idx="3">
            <a:schemeClr val="accent1"/>
          </a:fillRef>
          <a:effectRef idx="2">
            <a:schemeClr val="accent1"/>
          </a:effectRef>
          <a:fontRef idx="minor">
            <a:schemeClr val="lt1"/>
          </a:fontRef>
        </dgm:style>
      </dgm:prSet>
      <dgm:spPr/>
      <dgm:t>
        <a:bodyPr/>
        <a:lstStyle/>
        <a:p>
          <a:pPr rtl="0"/>
          <a:r>
            <a:rPr lang="en-US" dirty="0" smtClean="0"/>
            <a:t>Establish Active Directory sync</a:t>
          </a:r>
          <a:endParaRPr lang="en-US" dirty="0"/>
        </a:p>
      </dgm:t>
    </dgm:pt>
    <dgm:pt modelId="{1D29EC0B-524A-402C-8E06-92CA628313E3}" type="parTrans" cxnId="{0D612E84-C870-49B8-99DB-0D1ED983D5B0}">
      <dgm:prSet/>
      <dgm:spPr/>
      <dgm:t>
        <a:bodyPr/>
        <a:lstStyle/>
        <a:p>
          <a:endParaRPr lang="en-US"/>
        </a:p>
      </dgm:t>
    </dgm:pt>
    <dgm:pt modelId="{697F94C7-A525-4047-895D-A9896475FACD}" type="sibTrans" cxnId="{0D612E84-C870-49B8-99DB-0D1ED983D5B0}">
      <dgm:prSet/>
      <dgm:spPr/>
      <dgm:t>
        <a:bodyPr/>
        <a:lstStyle/>
        <a:p>
          <a:endParaRPr lang="en-US"/>
        </a:p>
      </dgm:t>
    </dgm:pt>
    <dgm:pt modelId="{DCB51BB7-C762-4717-A5D5-24959992BB83}">
      <dgm:prSet>
        <dgm:style>
          <a:lnRef idx="1">
            <a:schemeClr val="accent1"/>
          </a:lnRef>
          <a:fillRef idx="3">
            <a:schemeClr val="accent1"/>
          </a:fillRef>
          <a:effectRef idx="2">
            <a:schemeClr val="accent1"/>
          </a:effectRef>
          <a:fontRef idx="minor">
            <a:schemeClr val="lt1"/>
          </a:fontRef>
        </dgm:style>
      </dgm:prSet>
      <dgm:spPr/>
      <dgm:t>
        <a:bodyPr/>
        <a:lstStyle/>
        <a:p>
          <a:pPr rtl="0"/>
          <a:r>
            <a:rPr lang="en-US" smtClean="0"/>
            <a:t>Escalate issues to Online Services Support</a:t>
          </a:r>
          <a:endParaRPr lang="en-US"/>
        </a:p>
      </dgm:t>
    </dgm:pt>
    <dgm:pt modelId="{44E49CBC-1122-4BBC-8B6F-D71AB68C930C}" type="parTrans" cxnId="{F5C06CDD-4560-46C8-A26E-B74467599A0E}">
      <dgm:prSet/>
      <dgm:spPr/>
      <dgm:t>
        <a:bodyPr/>
        <a:lstStyle/>
        <a:p>
          <a:endParaRPr lang="en-US"/>
        </a:p>
      </dgm:t>
    </dgm:pt>
    <dgm:pt modelId="{ADD9FC1C-72D4-4BF8-A137-0EB6EA4C6A5E}" type="sibTrans" cxnId="{F5C06CDD-4560-46C8-A26E-B74467599A0E}">
      <dgm:prSet/>
      <dgm:spPr/>
      <dgm:t>
        <a:bodyPr/>
        <a:lstStyle/>
        <a:p>
          <a:endParaRPr lang="en-US"/>
        </a:p>
      </dgm:t>
    </dgm:pt>
    <dgm:pt modelId="{2627E805-3F96-4754-BE2F-112D66C34B95}">
      <dgm:prSet>
        <dgm:style>
          <a:lnRef idx="1">
            <a:schemeClr val="accent1"/>
          </a:lnRef>
          <a:fillRef idx="3">
            <a:schemeClr val="accent1"/>
          </a:fillRef>
          <a:effectRef idx="2">
            <a:schemeClr val="accent1"/>
          </a:effectRef>
          <a:fontRef idx="minor">
            <a:schemeClr val="lt1"/>
          </a:fontRef>
        </dgm:style>
      </dgm:prSet>
      <dgm:spPr/>
      <dgm:t>
        <a:bodyPr/>
        <a:lstStyle/>
        <a:p>
          <a:pPr rtl="0"/>
          <a:r>
            <a:rPr lang="en-US" smtClean="0"/>
            <a:t>Manage passwords</a:t>
          </a:r>
          <a:endParaRPr lang="en-US"/>
        </a:p>
      </dgm:t>
    </dgm:pt>
    <dgm:pt modelId="{8636D4E2-66E7-4010-AD5D-92ADDB68CDCF}" type="parTrans" cxnId="{099A2936-0CD3-407E-BAB4-229A41A9442D}">
      <dgm:prSet/>
      <dgm:spPr/>
      <dgm:t>
        <a:bodyPr/>
        <a:lstStyle/>
        <a:p>
          <a:endParaRPr lang="en-US"/>
        </a:p>
      </dgm:t>
    </dgm:pt>
    <dgm:pt modelId="{6F94A048-729E-46C5-B700-85BC326AB26D}" type="sibTrans" cxnId="{099A2936-0CD3-407E-BAB4-229A41A9442D}">
      <dgm:prSet/>
      <dgm:spPr/>
      <dgm:t>
        <a:bodyPr/>
        <a:lstStyle/>
        <a:p>
          <a:endParaRPr lang="en-US"/>
        </a:p>
      </dgm:t>
    </dgm:pt>
    <dgm:pt modelId="{D17585CB-77BD-477D-99B1-BCDC6E5B1CA1}">
      <dgm:prSet>
        <dgm:style>
          <a:lnRef idx="1">
            <a:schemeClr val="accent1"/>
          </a:lnRef>
          <a:fillRef idx="3">
            <a:schemeClr val="accent1"/>
          </a:fillRef>
          <a:effectRef idx="2">
            <a:schemeClr val="accent1"/>
          </a:effectRef>
          <a:fontRef idx="minor">
            <a:schemeClr val="lt1"/>
          </a:fontRef>
        </dgm:style>
      </dgm:prSet>
      <dgm:spPr/>
      <dgm:t>
        <a:bodyPr/>
        <a:lstStyle/>
        <a:p>
          <a:pPr rtl="0"/>
          <a:r>
            <a:rPr lang="en-US" smtClean="0"/>
            <a:t>Monitor service licenses</a:t>
          </a:r>
          <a:endParaRPr lang="en-US"/>
        </a:p>
      </dgm:t>
    </dgm:pt>
    <dgm:pt modelId="{A116B138-2D3E-491B-98A7-3F1952FAA98E}" type="parTrans" cxnId="{F0DF0752-A946-4240-9EB9-B6BDC38441AB}">
      <dgm:prSet/>
      <dgm:spPr/>
      <dgm:t>
        <a:bodyPr/>
        <a:lstStyle/>
        <a:p>
          <a:endParaRPr lang="en-US"/>
        </a:p>
      </dgm:t>
    </dgm:pt>
    <dgm:pt modelId="{7573B508-B136-4E84-A4AE-2E996AC9E251}" type="sibTrans" cxnId="{F0DF0752-A946-4240-9EB9-B6BDC38441AB}">
      <dgm:prSet/>
      <dgm:spPr/>
      <dgm:t>
        <a:bodyPr/>
        <a:lstStyle/>
        <a:p>
          <a:endParaRPr lang="en-US"/>
        </a:p>
      </dgm:t>
    </dgm:pt>
    <dgm:pt modelId="{784B8420-1B0E-4588-A987-A0D147CB6297}">
      <dgm:prSet>
        <dgm:style>
          <a:lnRef idx="1">
            <a:schemeClr val="accent1"/>
          </a:lnRef>
          <a:fillRef idx="3">
            <a:schemeClr val="accent1"/>
          </a:fillRef>
          <a:effectRef idx="2">
            <a:schemeClr val="accent1"/>
          </a:effectRef>
          <a:fontRef idx="minor">
            <a:schemeClr val="lt1"/>
          </a:fontRef>
        </dgm:style>
      </dgm:prSet>
      <dgm:spPr/>
      <dgm:t>
        <a:bodyPr/>
        <a:lstStyle/>
        <a:p>
          <a:pPr rtl="0"/>
          <a:r>
            <a:rPr lang="en-US" dirty="0" smtClean="0"/>
            <a:t>Monitor service health</a:t>
          </a:r>
          <a:endParaRPr lang="en-US" dirty="0"/>
        </a:p>
      </dgm:t>
    </dgm:pt>
    <dgm:pt modelId="{04E140B0-0EEA-45EA-8FD5-0FB42A4D8DCE}" type="parTrans" cxnId="{E0659206-A9FE-4824-95A8-2E258874ECD1}">
      <dgm:prSet/>
      <dgm:spPr/>
      <dgm:t>
        <a:bodyPr/>
        <a:lstStyle/>
        <a:p>
          <a:endParaRPr lang="en-US"/>
        </a:p>
      </dgm:t>
    </dgm:pt>
    <dgm:pt modelId="{B5E8624A-1477-4FAE-95C2-D190558B55EE}" type="sibTrans" cxnId="{E0659206-A9FE-4824-95A8-2E258874ECD1}">
      <dgm:prSet/>
      <dgm:spPr/>
      <dgm:t>
        <a:bodyPr/>
        <a:lstStyle/>
        <a:p>
          <a:endParaRPr lang="en-US"/>
        </a:p>
      </dgm:t>
    </dgm:pt>
    <dgm:pt modelId="{84F5C030-056C-4ADC-87CA-E7EC0B6A8BB3}" type="pres">
      <dgm:prSet presAssocID="{BE4E0F25-7A4F-4EAF-89B6-D8906F97829E}" presName="linear" presStyleCnt="0">
        <dgm:presLayoutVars>
          <dgm:dir/>
          <dgm:resizeHandles val="exact"/>
        </dgm:presLayoutVars>
      </dgm:prSet>
      <dgm:spPr/>
      <dgm:t>
        <a:bodyPr/>
        <a:lstStyle/>
        <a:p>
          <a:endParaRPr lang="en-US"/>
        </a:p>
      </dgm:t>
    </dgm:pt>
    <dgm:pt modelId="{CFA2E8CB-382C-4C1E-AE36-C7160D46CBA4}" type="pres">
      <dgm:prSet presAssocID="{B8C8ADA2-01C9-4026-BFAD-1FF2E0567B52}" presName="comp" presStyleCnt="0"/>
      <dgm:spPr/>
    </dgm:pt>
    <dgm:pt modelId="{69373F9E-2AB4-4CDF-BD84-B5C46DF15003}" type="pres">
      <dgm:prSet presAssocID="{B8C8ADA2-01C9-4026-BFAD-1FF2E0567B52}" presName="box" presStyleLbl="node1" presStyleIdx="0" presStyleCnt="2"/>
      <dgm:spPr/>
      <dgm:t>
        <a:bodyPr/>
        <a:lstStyle/>
        <a:p>
          <a:endParaRPr lang="en-US"/>
        </a:p>
      </dgm:t>
    </dgm:pt>
    <dgm:pt modelId="{BAAA666C-8EDD-43CC-8C1B-AAEE3806AB34}" type="pres">
      <dgm:prSet presAssocID="{B8C8ADA2-01C9-4026-BFAD-1FF2E0567B52}" presName="img" presStyleLbl="fgImgPlace1" presStyleIdx="0" presStyleCnt="2"/>
      <dgm:spPr>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l="-958" t="587" r="-103042" b="-587"/>
          </a:stretch>
        </a:blipFill>
      </dgm:spPr>
      <dgm:t>
        <a:bodyPr/>
        <a:lstStyle/>
        <a:p>
          <a:endParaRPr lang="en-US"/>
        </a:p>
      </dgm:t>
    </dgm:pt>
    <dgm:pt modelId="{A146166C-3079-4622-881D-30700A49777A}" type="pres">
      <dgm:prSet presAssocID="{B8C8ADA2-01C9-4026-BFAD-1FF2E0567B52}" presName="text" presStyleLbl="node1" presStyleIdx="0" presStyleCnt="2">
        <dgm:presLayoutVars>
          <dgm:bulletEnabled val="1"/>
        </dgm:presLayoutVars>
      </dgm:prSet>
      <dgm:spPr/>
      <dgm:t>
        <a:bodyPr/>
        <a:lstStyle/>
        <a:p>
          <a:endParaRPr lang="en-US"/>
        </a:p>
      </dgm:t>
    </dgm:pt>
    <dgm:pt modelId="{F0ABFFC5-ED23-4551-A3C9-C5ED01F93657}" type="pres">
      <dgm:prSet presAssocID="{F6C15FFA-0B48-40DD-B9B6-CCB41C89B013}" presName="spacer" presStyleCnt="0"/>
      <dgm:spPr/>
    </dgm:pt>
    <dgm:pt modelId="{61F1ABD1-88B8-4381-AC65-38FEDD821AAA}" type="pres">
      <dgm:prSet presAssocID="{2817FE18-F654-4D36-8A32-0C671BAD72B0}" presName="comp" presStyleCnt="0"/>
      <dgm:spPr/>
    </dgm:pt>
    <dgm:pt modelId="{D01943D8-DA11-4F44-971C-7B316BD4C47B}" type="pres">
      <dgm:prSet presAssocID="{2817FE18-F654-4D36-8A32-0C671BAD72B0}" presName="box" presStyleLbl="node1" presStyleIdx="1" presStyleCnt="2"/>
      <dgm:spPr/>
      <dgm:t>
        <a:bodyPr/>
        <a:lstStyle/>
        <a:p>
          <a:endParaRPr lang="en-US"/>
        </a:p>
      </dgm:t>
    </dgm:pt>
    <dgm:pt modelId="{39B66D20-2C19-49A6-8335-28D972EA97D1}" type="pres">
      <dgm:prSet presAssocID="{2817FE18-F654-4D36-8A32-0C671BAD72B0}" presName="img" presStyleLbl="fgImgPlace1" presStyleIdx="1" presStyleCnt="2"/>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l="-52000" r="-52000"/>
          </a:stretch>
        </a:blipFill>
      </dgm:spPr>
    </dgm:pt>
    <dgm:pt modelId="{5A4055BB-2C18-4701-B048-01716627852A}" type="pres">
      <dgm:prSet presAssocID="{2817FE18-F654-4D36-8A32-0C671BAD72B0}" presName="text" presStyleLbl="node1" presStyleIdx="1" presStyleCnt="2">
        <dgm:presLayoutVars>
          <dgm:bulletEnabled val="1"/>
        </dgm:presLayoutVars>
      </dgm:prSet>
      <dgm:spPr/>
      <dgm:t>
        <a:bodyPr/>
        <a:lstStyle/>
        <a:p>
          <a:endParaRPr lang="en-US"/>
        </a:p>
      </dgm:t>
    </dgm:pt>
  </dgm:ptLst>
  <dgm:cxnLst>
    <dgm:cxn modelId="{6EAE0D89-3187-4A9C-A687-41B229D59178}" type="presOf" srcId="{2817FE18-F654-4D36-8A32-0C671BAD72B0}" destId="{5A4055BB-2C18-4701-B048-01716627852A}" srcOrd="1" destOrd="0" presId="urn:microsoft.com/office/officeart/2005/8/layout/vList4"/>
    <dgm:cxn modelId="{86B4EA5A-5266-4838-AA13-5757E473EB81}" srcId="{BE4E0F25-7A4F-4EAF-89B6-D8906F97829E}" destId="{B8C8ADA2-01C9-4026-BFAD-1FF2E0567B52}" srcOrd="0" destOrd="0" parTransId="{495688C4-5835-4E7F-A57B-D5665A176532}" sibTransId="{F6C15FFA-0B48-40DD-B9B6-CCB41C89B013}"/>
    <dgm:cxn modelId="{7CCDD2D4-5E50-4800-B5EB-35C58BC20BF1}" type="presOf" srcId="{D1562C39-313B-4A7E-A461-1AC5B672D58C}" destId="{D01943D8-DA11-4F44-971C-7B316BD4C47B}" srcOrd="0" destOrd="3" presId="urn:microsoft.com/office/officeart/2005/8/layout/vList4"/>
    <dgm:cxn modelId="{0ADED40D-D877-43CE-AC84-34B4E58FDC55}" type="presOf" srcId="{A4C335D7-56E4-441D-A642-CCB1B4B0B200}" destId="{69373F9E-2AB4-4CDF-BD84-B5C46DF15003}" srcOrd="0" destOrd="2" presId="urn:microsoft.com/office/officeart/2005/8/layout/vList4"/>
    <dgm:cxn modelId="{C836B4B2-2699-47E9-A5C5-CE7ACEB1517A}" type="presOf" srcId="{903D183A-27F9-4C3E-AF8F-E49651A137B6}" destId="{5A4055BB-2C18-4701-B048-01716627852A}" srcOrd="1" destOrd="2" presId="urn:microsoft.com/office/officeart/2005/8/layout/vList4"/>
    <dgm:cxn modelId="{36B465A7-CFF3-40CB-BCD3-6800FF345C94}" type="presOf" srcId="{3FD63E31-4F1D-4724-9C0F-801863C62B9E}" destId="{A146166C-3079-4622-881D-30700A49777A}" srcOrd="1" destOrd="3" presId="urn:microsoft.com/office/officeart/2005/8/layout/vList4"/>
    <dgm:cxn modelId="{40E11E15-9C66-44FB-8D66-534E806268A4}" type="presOf" srcId="{A4C335D7-56E4-441D-A642-CCB1B4B0B200}" destId="{A146166C-3079-4622-881D-30700A49777A}" srcOrd="1" destOrd="2" presId="urn:microsoft.com/office/officeart/2005/8/layout/vList4"/>
    <dgm:cxn modelId="{80D219BF-BE2A-4F7C-9D2A-DD5CD8ED8363}" type="presOf" srcId="{D17585CB-77BD-477D-99B1-BCDC6E5B1CA1}" destId="{5A4055BB-2C18-4701-B048-01716627852A}" srcOrd="1" destOrd="7" presId="urn:microsoft.com/office/officeart/2005/8/layout/vList4"/>
    <dgm:cxn modelId="{E831CFA4-254C-4244-8F68-D5FE359EE64C}" type="presOf" srcId="{C1B03D2D-F9B0-4544-983F-18CBEFFA23C7}" destId="{5A4055BB-2C18-4701-B048-01716627852A}" srcOrd="1" destOrd="1" presId="urn:microsoft.com/office/officeart/2005/8/layout/vList4"/>
    <dgm:cxn modelId="{7F77C3F3-4882-4655-A571-26B22126D733}" srcId="{2817FE18-F654-4D36-8A32-0C671BAD72B0}" destId="{C1B03D2D-F9B0-4544-983F-18CBEFFA23C7}" srcOrd="0" destOrd="0" parTransId="{C2D9E043-70DD-43DE-B821-8C745574D6D6}" sibTransId="{036D8BA1-9EA9-464C-B912-C94965E45235}"/>
    <dgm:cxn modelId="{C89E67CE-4157-4DC4-BF26-226CDB551DBD}" type="presOf" srcId="{7CCE6B8E-6676-4B1F-A633-37F69A77DCCC}" destId="{5A4055BB-2C18-4701-B048-01716627852A}" srcOrd="1" destOrd="4" presId="urn:microsoft.com/office/officeart/2005/8/layout/vList4"/>
    <dgm:cxn modelId="{C98C0D19-7447-4A20-94E0-6565F287C421}" type="presOf" srcId="{2627E805-3F96-4754-BE2F-112D66C34B95}" destId="{5A4055BB-2C18-4701-B048-01716627852A}" srcOrd="1" destOrd="6" presId="urn:microsoft.com/office/officeart/2005/8/layout/vList4"/>
    <dgm:cxn modelId="{A82DAFA0-67E1-43F8-99D4-2DE01E3D9896}" type="presOf" srcId="{B84A64F9-0EF8-4120-88A9-05EC86A6835E}" destId="{A146166C-3079-4622-881D-30700A49777A}" srcOrd="1" destOrd="4" presId="urn:microsoft.com/office/officeart/2005/8/layout/vList4"/>
    <dgm:cxn modelId="{36816078-6C6E-4415-BC2F-5D06E4212F94}" srcId="{B8C8ADA2-01C9-4026-BFAD-1FF2E0567B52}" destId="{5BB000BA-E37F-4D7B-89B2-A6FDF3311928}" srcOrd="0" destOrd="0" parTransId="{C333E57B-8AE6-4198-8EC6-B8DFD4D4C940}" sibTransId="{0C6677C0-2CE0-4999-89C7-7917E0D51CB0}"/>
    <dgm:cxn modelId="{747E12AD-795C-4D40-9C05-BC380B1B92C2}" type="presOf" srcId="{B84A64F9-0EF8-4120-88A9-05EC86A6835E}" destId="{69373F9E-2AB4-4CDF-BD84-B5C46DF15003}" srcOrd="0" destOrd="4" presId="urn:microsoft.com/office/officeart/2005/8/layout/vList4"/>
    <dgm:cxn modelId="{0D612E84-C870-49B8-99DB-0D1ED983D5B0}" srcId="{2817FE18-F654-4D36-8A32-0C671BAD72B0}" destId="{7CCE6B8E-6676-4B1F-A633-37F69A77DCCC}" srcOrd="3" destOrd="0" parTransId="{1D29EC0B-524A-402C-8E06-92CA628313E3}" sibTransId="{697F94C7-A525-4047-895D-A9896475FACD}"/>
    <dgm:cxn modelId="{099A2936-0CD3-407E-BAB4-229A41A9442D}" srcId="{2817FE18-F654-4D36-8A32-0C671BAD72B0}" destId="{2627E805-3F96-4754-BE2F-112D66C34B95}" srcOrd="5" destOrd="0" parTransId="{8636D4E2-66E7-4010-AD5D-92ADDB68CDCF}" sibTransId="{6F94A048-729E-46C5-B700-85BC326AB26D}"/>
    <dgm:cxn modelId="{B736434E-9205-4765-9E87-55A9C0106389}" type="presOf" srcId="{B8C8ADA2-01C9-4026-BFAD-1FF2E0567B52}" destId="{69373F9E-2AB4-4CDF-BD84-B5C46DF15003}" srcOrd="0" destOrd="0" presId="urn:microsoft.com/office/officeart/2005/8/layout/vList4"/>
    <dgm:cxn modelId="{5EADEA2E-BE30-4AC7-897F-24E120D68B5B}" srcId="{B8C8ADA2-01C9-4026-BFAD-1FF2E0567B52}" destId="{A4C335D7-56E4-441D-A642-CCB1B4B0B200}" srcOrd="1" destOrd="0" parTransId="{A0D56ECD-9E49-421B-8042-74C549755B61}" sibTransId="{08064533-371D-4998-BB8F-883F9DBC8413}"/>
    <dgm:cxn modelId="{210B5E50-912A-4EAA-9F79-A5466B21AB25}" type="presOf" srcId="{BE4E0F25-7A4F-4EAF-89B6-D8906F97829E}" destId="{84F5C030-056C-4ADC-87CA-E7EC0B6A8BB3}" srcOrd="0" destOrd="0" presId="urn:microsoft.com/office/officeart/2005/8/layout/vList4"/>
    <dgm:cxn modelId="{3ED0C45F-C844-4063-8AA9-7C9BECD2857F}" type="presOf" srcId="{D17585CB-77BD-477D-99B1-BCDC6E5B1CA1}" destId="{D01943D8-DA11-4F44-971C-7B316BD4C47B}" srcOrd="0" destOrd="7" presId="urn:microsoft.com/office/officeart/2005/8/layout/vList4"/>
    <dgm:cxn modelId="{F025BA10-AB14-414C-8687-E7E1B04A216F}" type="presOf" srcId="{2627E805-3F96-4754-BE2F-112D66C34B95}" destId="{D01943D8-DA11-4F44-971C-7B316BD4C47B}" srcOrd="0" destOrd="6" presId="urn:microsoft.com/office/officeart/2005/8/layout/vList4"/>
    <dgm:cxn modelId="{8ECACF2A-6234-4571-8A03-B8D964908AA5}" srcId="{2817FE18-F654-4D36-8A32-0C671BAD72B0}" destId="{903D183A-27F9-4C3E-AF8F-E49651A137B6}" srcOrd="1" destOrd="0" parTransId="{99CDF6FC-E9B4-486A-B6D1-987C7DA272A0}" sibTransId="{AF6E3BA0-ED63-49C9-A894-4F35DF48CD63}"/>
    <dgm:cxn modelId="{B5D9B469-CC09-4CB6-8B1E-50305C80A4B1}" type="presOf" srcId="{D1562C39-313B-4A7E-A461-1AC5B672D58C}" destId="{5A4055BB-2C18-4701-B048-01716627852A}" srcOrd="1" destOrd="3" presId="urn:microsoft.com/office/officeart/2005/8/layout/vList4"/>
    <dgm:cxn modelId="{11CBCFC0-EF7A-42CC-97A7-E065344011C0}" srcId="{B8C8ADA2-01C9-4026-BFAD-1FF2E0567B52}" destId="{3FD63E31-4F1D-4724-9C0F-801863C62B9E}" srcOrd="2" destOrd="0" parTransId="{4613ED06-74D1-4179-90D7-B9D47BAB21CA}" sibTransId="{338F39CA-ABFF-4138-A98D-72DCEF4D0A3B}"/>
    <dgm:cxn modelId="{B5AFDE3B-7D44-44CC-ADF5-0A93A2E6D7AA}" srcId="{2817FE18-F654-4D36-8A32-0C671BAD72B0}" destId="{D1562C39-313B-4A7E-A461-1AC5B672D58C}" srcOrd="2" destOrd="0" parTransId="{E8215C4C-2666-4C90-8691-BC6A21E521EF}" sibTransId="{2337F78C-2011-43AE-8BB3-D8F8FEEF94BA}"/>
    <dgm:cxn modelId="{020AB34F-F97F-48D9-8E24-9C17A409AF07}" type="presOf" srcId="{784B8420-1B0E-4588-A987-A0D147CB6297}" destId="{5A4055BB-2C18-4701-B048-01716627852A}" srcOrd="1" destOrd="8" presId="urn:microsoft.com/office/officeart/2005/8/layout/vList4"/>
    <dgm:cxn modelId="{B2AE2E44-82ED-4B55-8F79-8B2436208168}" srcId="{BE4E0F25-7A4F-4EAF-89B6-D8906F97829E}" destId="{2817FE18-F654-4D36-8A32-0C671BAD72B0}" srcOrd="1" destOrd="0" parTransId="{79042160-5A56-474A-A393-9E2F857148AC}" sibTransId="{4C31B2F3-F9C9-4896-8DD3-B61BE6A596A4}"/>
    <dgm:cxn modelId="{2049F39C-7D54-4B48-AE07-917A4199C201}" type="presOf" srcId="{F1BB10F9-4884-43F4-B19E-BE2434745D6A}" destId="{69373F9E-2AB4-4CDF-BD84-B5C46DF15003}" srcOrd="0" destOrd="5" presId="urn:microsoft.com/office/officeart/2005/8/layout/vList4"/>
    <dgm:cxn modelId="{9E53ED6D-F826-4992-8755-4AF67B03FFB9}" type="presOf" srcId="{903D183A-27F9-4C3E-AF8F-E49651A137B6}" destId="{D01943D8-DA11-4F44-971C-7B316BD4C47B}" srcOrd="0" destOrd="2" presId="urn:microsoft.com/office/officeart/2005/8/layout/vList4"/>
    <dgm:cxn modelId="{274BFFE6-380A-45F9-9E6A-179B45A1B6A3}" srcId="{B8C8ADA2-01C9-4026-BFAD-1FF2E0567B52}" destId="{F1BB10F9-4884-43F4-B19E-BE2434745D6A}" srcOrd="4" destOrd="0" parTransId="{7E6E5717-50D6-414D-9C1E-7272F0AC4836}" sibTransId="{A6637721-62B1-4C0D-8BF8-26587111D191}"/>
    <dgm:cxn modelId="{F1F9860B-4AB1-464C-BADF-2A0DC8F3B387}" type="presOf" srcId="{784B8420-1B0E-4588-A987-A0D147CB6297}" destId="{D01943D8-DA11-4F44-971C-7B316BD4C47B}" srcOrd="0" destOrd="8" presId="urn:microsoft.com/office/officeart/2005/8/layout/vList4"/>
    <dgm:cxn modelId="{4F7FAD05-BA35-4AF0-AB37-774BECE528A9}" type="presOf" srcId="{7CCE6B8E-6676-4B1F-A633-37F69A77DCCC}" destId="{D01943D8-DA11-4F44-971C-7B316BD4C47B}" srcOrd="0" destOrd="4" presId="urn:microsoft.com/office/officeart/2005/8/layout/vList4"/>
    <dgm:cxn modelId="{2736951A-1727-4A34-868C-9D3F0F701547}" type="presOf" srcId="{DCB51BB7-C762-4717-A5D5-24959992BB83}" destId="{D01943D8-DA11-4F44-971C-7B316BD4C47B}" srcOrd="0" destOrd="5" presId="urn:microsoft.com/office/officeart/2005/8/layout/vList4"/>
    <dgm:cxn modelId="{E0659206-A9FE-4824-95A8-2E258874ECD1}" srcId="{2817FE18-F654-4D36-8A32-0C671BAD72B0}" destId="{784B8420-1B0E-4588-A987-A0D147CB6297}" srcOrd="7" destOrd="0" parTransId="{04E140B0-0EEA-45EA-8FD5-0FB42A4D8DCE}" sibTransId="{B5E8624A-1477-4FAE-95C2-D190558B55EE}"/>
    <dgm:cxn modelId="{F5C06CDD-4560-46C8-A26E-B74467599A0E}" srcId="{2817FE18-F654-4D36-8A32-0C671BAD72B0}" destId="{DCB51BB7-C762-4717-A5D5-24959992BB83}" srcOrd="4" destOrd="0" parTransId="{44E49CBC-1122-4BBC-8B6F-D71AB68C930C}" sibTransId="{ADD9FC1C-72D4-4BF8-A137-0EB6EA4C6A5E}"/>
    <dgm:cxn modelId="{9344DD47-F880-43CD-A0F4-4B4C33A72D84}" type="presOf" srcId="{2817FE18-F654-4D36-8A32-0C671BAD72B0}" destId="{D01943D8-DA11-4F44-971C-7B316BD4C47B}" srcOrd="0" destOrd="0" presId="urn:microsoft.com/office/officeart/2005/8/layout/vList4"/>
    <dgm:cxn modelId="{51C4869D-879A-4F76-95CB-0D480DBE74AE}" srcId="{B8C8ADA2-01C9-4026-BFAD-1FF2E0567B52}" destId="{B84A64F9-0EF8-4120-88A9-05EC86A6835E}" srcOrd="3" destOrd="0" parTransId="{401182DF-0496-43B1-B4F0-77CDD9C28B0B}" sibTransId="{5476CF4E-9E78-496B-8633-2B6A6B7801B7}"/>
    <dgm:cxn modelId="{F0DF0752-A946-4240-9EB9-B6BDC38441AB}" srcId="{2817FE18-F654-4D36-8A32-0C671BAD72B0}" destId="{D17585CB-77BD-477D-99B1-BCDC6E5B1CA1}" srcOrd="6" destOrd="0" parTransId="{A116B138-2D3E-491B-98A7-3F1952FAA98E}" sibTransId="{7573B508-B136-4E84-A4AE-2E996AC9E251}"/>
    <dgm:cxn modelId="{E81DCFC5-3F89-47BB-B439-CB2BB512DB98}" type="presOf" srcId="{B8C8ADA2-01C9-4026-BFAD-1FF2E0567B52}" destId="{A146166C-3079-4622-881D-30700A49777A}" srcOrd="1" destOrd="0" presId="urn:microsoft.com/office/officeart/2005/8/layout/vList4"/>
    <dgm:cxn modelId="{42255BA4-3935-44FD-889C-A94FB1B062A8}" type="presOf" srcId="{3FD63E31-4F1D-4724-9C0F-801863C62B9E}" destId="{69373F9E-2AB4-4CDF-BD84-B5C46DF15003}" srcOrd="0" destOrd="3" presId="urn:microsoft.com/office/officeart/2005/8/layout/vList4"/>
    <dgm:cxn modelId="{5010A58D-2345-4D0E-8FB9-0F86D7D32D1C}" type="presOf" srcId="{5BB000BA-E37F-4D7B-89B2-A6FDF3311928}" destId="{69373F9E-2AB4-4CDF-BD84-B5C46DF15003}" srcOrd="0" destOrd="1" presId="urn:microsoft.com/office/officeart/2005/8/layout/vList4"/>
    <dgm:cxn modelId="{A2F52A81-7281-4539-97FE-56D93F4872F6}" type="presOf" srcId="{5BB000BA-E37F-4D7B-89B2-A6FDF3311928}" destId="{A146166C-3079-4622-881D-30700A49777A}" srcOrd="1" destOrd="1" presId="urn:microsoft.com/office/officeart/2005/8/layout/vList4"/>
    <dgm:cxn modelId="{C3BB5A5B-C53B-4426-B16B-774AC938483B}" type="presOf" srcId="{C1B03D2D-F9B0-4544-983F-18CBEFFA23C7}" destId="{D01943D8-DA11-4F44-971C-7B316BD4C47B}" srcOrd="0" destOrd="1" presId="urn:microsoft.com/office/officeart/2005/8/layout/vList4"/>
    <dgm:cxn modelId="{ACB7A91C-73ED-4E30-A5B7-6F781C4680CD}" type="presOf" srcId="{DCB51BB7-C762-4717-A5D5-24959992BB83}" destId="{5A4055BB-2C18-4701-B048-01716627852A}" srcOrd="1" destOrd="5" presId="urn:microsoft.com/office/officeart/2005/8/layout/vList4"/>
    <dgm:cxn modelId="{0347877E-6465-49F2-8F9C-D04A1C470234}" type="presOf" srcId="{F1BB10F9-4884-43F4-B19E-BE2434745D6A}" destId="{A146166C-3079-4622-881D-30700A49777A}" srcOrd="1" destOrd="5" presId="urn:microsoft.com/office/officeart/2005/8/layout/vList4"/>
    <dgm:cxn modelId="{1F8223D1-BC3A-4DA9-B2DD-938A8EBCCBB6}" type="presParOf" srcId="{84F5C030-056C-4ADC-87CA-E7EC0B6A8BB3}" destId="{CFA2E8CB-382C-4C1E-AE36-C7160D46CBA4}" srcOrd="0" destOrd="0" presId="urn:microsoft.com/office/officeart/2005/8/layout/vList4"/>
    <dgm:cxn modelId="{2BBB9621-F726-4A99-9514-4614DC2F68CF}" type="presParOf" srcId="{CFA2E8CB-382C-4C1E-AE36-C7160D46CBA4}" destId="{69373F9E-2AB4-4CDF-BD84-B5C46DF15003}" srcOrd="0" destOrd="0" presId="urn:microsoft.com/office/officeart/2005/8/layout/vList4"/>
    <dgm:cxn modelId="{F21C068A-08EE-416D-8DCF-37A723F82AB0}" type="presParOf" srcId="{CFA2E8CB-382C-4C1E-AE36-C7160D46CBA4}" destId="{BAAA666C-8EDD-43CC-8C1B-AAEE3806AB34}" srcOrd="1" destOrd="0" presId="urn:microsoft.com/office/officeart/2005/8/layout/vList4"/>
    <dgm:cxn modelId="{8BAFF0E1-0AA1-49FE-B8F5-9FF26D7C36D0}" type="presParOf" srcId="{CFA2E8CB-382C-4C1E-AE36-C7160D46CBA4}" destId="{A146166C-3079-4622-881D-30700A49777A}" srcOrd="2" destOrd="0" presId="urn:microsoft.com/office/officeart/2005/8/layout/vList4"/>
    <dgm:cxn modelId="{DE8D2220-E880-45CE-B77E-34A3301BB1BA}" type="presParOf" srcId="{84F5C030-056C-4ADC-87CA-E7EC0B6A8BB3}" destId="{F0ABFFC5-ED23-4551-A3C9-C5ED01F93657}" srcOrd="1" destOrd="0" presId="urn:microsoft.com/office/officeart/2005/8/layout/vList4"/>
    <dgm:cxn modelId="{0FD37C1B-ED33-47FA-8699-16FC773E5A18}" type="presParOf" srcId="{84F5C030-056C-4ADC-87CA-E7EC0B6A8BB3}" destId="{61F1ABD1-88B8-4381-AC65-38FEDD821AAA}" srcOrd="2" destOrd="0" presId="urn:microsoft.com/office/officeart/2005/8/layout/vList4"/>
    <dgm:cxn modelId="{08D4FBF0-30C3-4686-98C1-241D93DE4B81}" type="presParOf" srcId="{61F1ABD1-88B8-4381-AC65-38FEDD821AAA}" destId="{D01943D8-DA11-4F44-971C-7B316BD4C47B}" srcOrd="0" destOrd="0" presId="urn:microsoft.com/office/officeart/2005/8/layout/vList4"/>
    <dgm:cxn modelId="{2B9A975E-6FE5-4663-B5A6-FE633C6867FF}" type="presParOf" srcId="{61F1ABD1-88B8-4381-AC65-38FEDD821AAA}" destId="{39B66D20-2C19-49A6-8335-28D972EA97D1}" srcOrd="1" destOrd="0" presId="urn:microsoft.com/office/officeart/2005/8/layout/vList4"/>
    <dgm:cxn modelId="{C0F42E56-C930-42AE-ACF4-36D1CA8EE567}" type="presParOf" srcId="{61F1ABD1-88B8-4381-AC65-38FEDD821AAA}" destId="{5A4055BB-2C18-4701-B048-01716627852A}" srcOrd="2" destOrd="0" presId="urn:microsoft.com/office/officeart/2005/8/layout/vList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663E33C-0B77-4E9A-AF9D-C56909D5082D}" type="doc">
      <dgm:prSet loTypeId="urn:microsoft.com/office/officeart/2005/8/layout/list1" loCatId="list" qsTypeId="urn:microsoft.com/office/officeart/2005/8/quickstyle/simple4" qsCatId="simple" csTypeId="urn:microsoft.com/office/officeart/2005/8/colors/accent1_2" csCatId="accent1"/>
      <dgm:spPr/>
      <dgm:t>
        <a:bodyPr/>
        <a:lstStyle/>
        <a:p>
          <a:endParaRPr lang="en-US"/>
        </a:p>
      </dgm:t>
    </dgm:pt>
    <dgm:pt modelId="{EEE6ACAC-9961-401B-BA0B-4B4D5C7F56F7}">
      <dgm:prSet/>
      <dgm:spPr/>
      <dgm:t>
        <a:bodyPr/>
        <a:lstStyle/>
        <a:p>
          <a:pPr rtl="0"/>
          <a:r>
            <a:rPr lang="en-US" smtClean="0"/>
            <a:t>Client components and services</a:t>
          </a:r>
          <a:endParaRPr lang="en-US"/>
        </a:p>
      </dgm:t>
    </dgm:pt>
    <dgm:pt modelId="{51B2D370-D684-44F4-999D-087F4C8BD1F8}" type="parTrans" cxnId="{3EF65F19-2D32-4BDF-BA08-9840D5394470}">
      <dgm:prSet/>
      <dgm:spPr/>
      <dgm:t>
        <a:bodyPr/>
        <a:lstStyle/>
        <a:p>
          <a:endParaRPr lang="en-US"/>
        </a:p>
      </dgm:t>
    </dgm:pt>
    <dgm:pt modelId="{9D050918-7646-406C-A5DE-EA1BFFB09DA2}" type="sibTrans" cxnId="{3EF65F19-2D32-4BDF-BA08-9840D5394470}">
      <dgm:prSet/>
      <dgm:spPr/>
      <dgm:t>
        <a:bodyPr/>
        <a:lstStyle/>
        <a:p>
          <a:endParaRPr lang="en-US"/>
        </a:p>
      </dgm:t>
    </dgm:pt>
    <dgm:pt modelId="{218C6E73-D9EB-4376-9727-5E067DAEA829}">
      <dgm:prSet/>
      <dgm:spPr/>
      <dgm:t>
        <a:bodyPr/>
        <a:lstStyle/>
        <a:p>
          <a:pPr rtl="0"/>
          <a:r>
            <a:rPr lang="en-US" smtClean="0"/>
            <a:t>Microsoft Office Professional Plus 2010</a:t>
          </a:r>
          <a:endParaRPr lang="en-US"/>
        </a:p>
      </dgm:t>
    </dgm:pt>
    <dgm:pt modelId="{DFD3C1D2-F83D-498D-8847-5B90C0947627}" type="parTrans" cxnId="{0CDABB95-70FA-4FD8-B0AB-2B7F15DC8553}">
      <dgm:prSet/>
      <dgm:spPr/>
      <dgm:t>
        <a:bodyPr/>
        <a:lstStyle/>
        <a:p>
          <a:endParaRPr lang="en-US"/>
        </a:p>
      </dgm:t>
    </dgm:pt>
    <dgm:pt modelId="{3E9E395C-A1EE-4175-AE85-DBB5E074A219}" type="sibTrans" cxnId="{0CDABB95-70FA-4FD8-B0AB-2B7F15DC8553}">
      <dgm:prSet/>
      <dgm:spPr/>
      <dgm:t>
        <a:bodyPr/>
        <a:lstStyle/>
        <a:p>
          <a:endParaRPr lang="en-US"/>
        </a:p>
      </dgm:t>
    </dgm:pt>
    <dgm:pt modelId="{97450CD9-BE33-487D-8D92-EA4C864B162F}">
      <dgm:prSet/>
      <dgm:spPr/>
      <dgm:t>
        <a:bodyPr/>
        <a:lstStyle/>
        <a:p>
          <a:pPr rtl="0"/>
          <a:r>
            <a:rPr lang="en-US" smtClean="0"/>
            <a:t>Subscription Activation Components</a:t>
          </a:r>
          <a:endParaRPr lang="en-US"/>
        </a:p>
      </dgm:t>
    </dgm:pt>
    <dgm:pt modelId="{39FDB121-96BE-4265-9055-C48490BACFCF}" type="parTrans" cxnId="{300C097C-15CF-40A5-9EB4-776A00922235}">
      <dgm:prSet/>
      <dgm:spPr/>
      <dgm:t>
        <a:bodyPr/>
        <a:lstStyle/>
        <a:p>
          <a:endParaRPr lang="en-US"/>
        </a:p>
      </dgm:t>
    </dgm:pt>
    <dgm:pt modelId="{101CFEBE-176E-4643-82D9-A9DD687A2C52}" type="sibTrans" cxnId="{300C097C-15CF-40A5-9EB4-776A00922235}">
      <dgm:prSet/>
      <dgm:spPr/>
      <dgm:t>
        <a:bodyPr/>
        <a:lstStyle/>
        <a:p>
          <a:endParaRPr lang="en-US"/>
        </a:p>
      </dgm:t>
    </dgm:pt>
    <dgm:pt modelId="{91CDBD08-6552-4D64-B9FB-A56397F35B56}">
      <dgm:prSet/>
      <dgm:spPr/>
      <dgm:t>
        <a:bodyPr/>
        <a:lstStyle/>
        <a:p>
          <a:pPr rtl="0"/>
          <a:r>
            <a:rPr lang="en-US" smtClean="0"/>
            <a:t>Office Subscription Agent (osa.exe)</a:t>
          </a:r>
          <a:endParaRPr lang="en-US"/>
        </a:p>
      </dgm:t>
    </dgm:pt>
    <dgm:pt modelId="{0911AE3F-E1A6-425B-9112-9232E8B21314}" type="parTrans" cxnId="{81D5BBA9-22ED-4756-A1C9-A7AEC9ABC8AB}">
      <dgm:prSet/>
      <dgm:spPr/>
      <dgm:t>
        <a:bodyPr/>
        <a:lstStyle/>
        <a:p>
          <a:endParaRPr lang="en-US"/>
        </a:p>
      </dgm:t>
    </dgm:pt>
    <dgm:pt modelId="{59232165-5321-4710-ADB7-EF4F1F4C5E73}" type="sibTrans" cxnId="{81D5BBA9-22ED-4756-A1C9-A7AEC9ABC8AB}">
      <dgm:prSet/>
      <dgm:spPr/>
      <dgm:t>
        <a:bodyPr/>
        <a:lstStyle/>
        <a:p>
          <a:endParaRPr lang="en-US"/>
        </a:p>
      </dgm:t>
    </dgm:pt>
    <dgm:pt modelId="{C1408DFB-58F3-4294-A150-F8DEDDBBE649}">
      <dgm:prSet/>
      <dgm:spPr/>
      <dgm:t>
        <a:bodyPr/>
        <a:lstStyle/>
        <a:p>
          <a:pPr rtl="0"/>
          <a:r>
            <a:rPr lang="en-US" smtClean="0"/>
            <a:t>Office Subscription Agent Notifier (osaui.exe)</a:t>
          </a:r>
          <a:endParaRPr lang="en-US"/>
        </a:p>
      </dgm:t>
    </dgm:pt>
    <dgm:pt modelId="{DF6DE035-7D6B-494B-ADF7-760CA6429129}" type="parTrans" cxnId="{5384D1E1-409D-4850-82C1-0EC3950D1973}">
      <dgm:prSet/>
      <dgm:spPr/>
      <dgm:t>
        <a:bodyPr/>
        <a:lstStyle/>
        <a:p>
          <a:endParaRPr lang="en-US"/>
        </a:p>
      </dgm:t>
    </dgm:pt>
    <dgm:pt modelId="{09EE61A9-1C51-406C-AF00-82833F2DD1A2}" type="sibTrans" cxnId="{5384D1E1-409D-4850-82C1-0EC3950D1973}">
      <dgm:prSet/>
      <dgm:spPr/>
      <dgm:t>
        <a:bodyPr/>
        <a:lstStyle/>
        <a:p>
          <a:endParaRPr lang="en-US"/>
        </a:p>
      </dgm:t>
    </dgm:pt>
    <dgm:pt modelId="{D30E32D8-0A26-4730-B3D0-FEC5D04EDE7D}">
      <dgm:prSet/>
      <dgm:spPr/>
      <dgm:t>
        <a:bodyPr/>
        <a:lstStyle/>
        <a:p>
          <a:pPr rtl="0"/>
          <a:r>
            <a:rPr lang="en-US" smtClean="0"/>
            <a:t>Office 365 Connector</a:t>
          </a:r>
          <a:endParaRPr lang="en-US"/>
        </a:p>
      </dgm:t>
    </dgm:pt>
    <dgm:pt modelId="{29365671-58E7-4D47-940B-4CBDAD6BFD1A}" type="parTrans" cxnId="{8817FFC4-A2B4-487F-850A-E984E466B351}">
      <dgm:prSet/>
      <dgm:spPr/>
      <dgm:t>
        <a:bodyPr/>
        <a:lstStyle/>
        <a:p>
          <a:endParaRPr lang="en-US"/>
        </a:p>
      </dgm:t>
    </dgm:pt>
    <dgm:pt modelId="{51B8B587-3F28-43D4-A1EE-5B986C6025B5}" type="sibTrans" cxnId="{8817FFC4-A2B4-487F-850A-E984E466B351}">
      <dgm:prSet/>
      <dgm:spPr/>
      <dgm:t>
        <a:bodyPr/>
        <a:lstStyle/>
        <a:p>
          <a:endParaRPr lang="en-US"/>
        </a:p>
      </dgm:t>
    </dgm:pt>
    <dgm:pt modelId="{DD990037-9465-4E03-A557-BE5234416ED1}" type="pres">
      <dgm:prSet presAssocID="{4663E33C-0B77-4E9A-AF9D-C56909D5082D}" presName="linear" presStyleCnt="0">
        <dgm:presLayoutVars>
          <dgm:dir/>
          <dgm:animLvl val="lvl"/>
          <dgm:resizeHandles val="exact"/>
        </dgm:presLayoutVars>
      </dgm:prSet>
      <dgm:spPr/>
      <dgm:t>
        <a:bodyPr/>
        <a:lstStyle/>
        <a:p>
          <a:endParaRPr lang="en-US"/>
        </a:p>
      </dgm:t>
    </dgm:pt>
    <dgm:pt modelId="{9AE5E698-C314-4E39-B8A7-8E52BAEF207A}" type="pres">
      <dgm:prSet presAssocID="{EEE6ACAC-9961-401B-BA0B-4B4D5C7F56F7}" presName="parentLin" presStyleCnt="0"/>
      <dgm:spPr/>
    </dgm:pt>
    <dgm:pt modelId="{75767804-F3D6-4264-9F9A-57B8A774FB02}" type="pres">
      <dgm:prSet presAssocID="{EEE6ACAC-9961-401B-BA0B-4B4D5C7F56F7}" presName="parentLeftMargin" presStyleLbl="node1" presStyleIdx="0" presStyleCnt="2"/>
      <dgm:spPr/>
      <dgm:t>
        <a:bodyPr/>
        <a:lstStyle/>
        <a:p>
          <a:endParaRPr lang="en-US"/>
        </a:p>
      </dgm:t>
    </dgm:pt>
    <dgm:pt modelId="{EDD794EB-37FF-45B4-A692-4A1CBAB09A2E}" type="pres">
      <dgm:prSet presAssocID="{EEE6ACAC-9961-401B-BA0B-4B4D5C7F56F7}" presName="parentText" presStyleLbl="node1" presStyleIdx="0" presStyleCnt="2">
        <dgm:presLayoutVars>
          <dgm:chMax val="0"/>
          <dgm:bulletEnabled val="1"/>
        </dgm:presLayoutVars>
      </dgm:prSet>
      <dgm:spPr/>
      <dgm:t>
        <a:bodyPr/>
        <a:lstStyle/>
        <a:p>
          <a:endParaRPr lang="en-US"/>
        </a:p>
      </dgm:t>
    </dgm:pt>
    <dgm:pt modelId="{649D36DD-FC8E-4FC8-9705-5B1D8EE40D45}" type="pres">
      <dgm:prSet presAssocID="{EEE6ACAC-9961-401B-BA0B-4B4D5C7F56F7}" presName="negativeSpace" presStyleCnt="0"/>
      <dgm:spPr/>
    </dgm:pt>
    <dgm:pt modelId="{30099637-7BCB-4324-BE16-D1A24FBF9A19}" type="pres">
      <dgm:prSet presAssocID="{EEE6ACAC-9961-401B-BA0B-4B4D5C7F56F7}" presName="childText" presStyleLbl="conFgAcc1" presStyleIdx="0" presStyleCnt="2">
        <dgm:presLayoutVars>
          <dgm:bulletEnabled val="1"/>
        </dgm:presLayoutVars>
      </dgm:prSet>
      <dgm:spPr/>
      <dgm:t>
        <a:bodyPr/>
        <a:lstStyle/>
        <a:p>
          <a:endParaRPr lang="en-US"/>
        </a:p>
      </dgm:t>
    </dgm:pt>
    <dgm:pt modelId="{0DF9FAB2-A47D-4BB5-8317-5AE0A12F5F31}" type="pres">
      <dgm:prSet presAssocID="{9D050918-7646-406C-A5DE-EA1BFFB09DA2}" presName="spaceBetweenRectangles" presStyleCnt="0"/>
      <dgm:spPr/>
    </dgm:pt>
    <dgm:pt modelId="{580B6D6E-A192-449E-98F8-B8FD70096B7F}" type="pres">
      <dgm:prSet presAssocID="{D30E32D8-0A26-4730-B3D0-FEC5D04EDE7D}" presName="parentLin" presStyleCnt="0"/>
      <dgm:spPr/>
    </dgm:pt>
    <dgm:pt modelId="{96CCADF1-DE60-43A8-87BB-5CAB9F8AD8C6}" type="pres">
      <dgm:prSet presAssocID="{D30E32D8-0A26-4730-B3D0-FEC5D04EDE7D}" presName="parentLeftMargin" presStyleLbl="node1" presStyleIdx="0" presStyleCnt="2"/>
      <dgm:spPr/>
      <dgm:t>
        <a:bodyPr/>
        <a:lstStyle/>
        <a:p>
          <a:endParaRPr lang="en-US"/>
        </a:p>
      </dgm:t>
    </dgm:pt>
    <dgm:pt modelId="{D7419C2E-140B-435A-916C-3CB1DB644724}" type="pres">
      <dgm:prSet presAssocID="{D30E32D8-0A26-4730-B3D0-FEC5D04EDE7D}" presName="parentText" presStyleLbl="node1" presStyleIdx="1" presStyleCnt="2">
        <dgm:presLayoutVars>
          <dgm:chMax val="0"/>
          <dgm:bulletEnabled val="1"/>
        </dgm:presLayoutVars>
      </dgm:prSet>
      <dgm:spPr/>
      <dgm:t>
        <a:bodyPr/>
        <a:lstStyle/>
        <a:p>
          <a:endParaRPr lang="en-US"/>
        </a:p>
      </dgm:t>
    </dgm:pt>
    <dgm:pt modelId="{19072B86-27A2-4183-B33F-203497E570CB}" type="pres">
      <dgm:prSet presAssocID="{D30E32D8-0A26-4730-B3D0-FEC5D04EDE7D}" presName="negativeSpace" presStyleCnt="0"/>
      <dgm:spPr/>
    </dgm:pt>
    <dgm:pt modelId="{22161869-6B3C-4A49-B393-1D5186314574}" type="pres">
      <dgm:prSet presAssocID="{D30E32D8-0A26-4730-B3D0-FEC5D04EDE7D}" presName="childText" presStyleLbl="conFgAcc1" presStyleIdx="1" presStyleCnt="2">
        <dgm:presLayoutVars>
          <dgm:bulletEnabled val="1"/>
        </dgm:presLayoutVars>
      </dgm:prSet>
      <dgm:spPr/>
    </dgm:pt>
  </dgm:ptLst>
  <dgm:cxnLst>
    <dgm:cxn modelId="{81D5BBA9-22ED-4756-A1C9-A7AEC9ABC8AB}" srcId="{97450CD9-BE33-487D-8D92-EA4C864B162F}" destId="{91CDBD08-6552-4D64-B9FB-A56397F35B56}" srcOrd="0" destOrd="0" parTransId="{0911AE3F-E1A6-425B-9112-9232E8B21314}" sibTransId="{59232165-5321-4710-ADB7-EF4F1F4C5E73}"/>
    <dgm:cxn modelId="{E261DEBD-79CF-407A-B4E9-DD5595A089DA}" type="presOf" srcId="{C1408DFB-58F3-4294-A150-F8DEDDBBE649}" destId="{30099637-7BCB-4324-BE16-D1A24FBF9A19}" srcOrd="0" destOrd="3" presId="urn:microsoft.com/office/officeart/2005/8/layout/list1"/>
    <dgm:cxn modelId="{5357E809-3628-4451-98E2-CA79C40E1EFF}" type="presOf" srcId="{EEE6ACAC-9961-401B-BA0B-4B4D5C7F56F7}" destId="{EDD794EB-37FF-45B4-A692-4A1CBAB09A2E}" srcOrd="1" destOrd="0" presId="urn:microsoft.com/office/officeart/2005/8/layout/list1"/>
    <dgm:cxn modelId="{44F5137A-D191-460D-8621-7B403B2C46AE}" type="presOf" srcId="{97450CD9-BE33-487D-8D92-EA4C864B162F}" destId="{30099637-7BCB-4324-BE16-D1A24FBF9A19}" srcOrd="0" destOrd="1" presId="urn:microsoft.com/office/officeart/2005/8/layout/list1"/>
    <dgm:cxn modelId="{1D3030E2-433C-436A-9F2B-E6A07B38D61C}" type="presOf" srcId="{D30E32D8-0A26-4730-B3D0-FEC5D04EDE7D}" destId="{D7419C2E-140B-435A-916C-3CB1DB644724}" srcOrd="1" destOrd="0" presId="urn:microsoft.com/office/officeart/2005/8/layout/list1"/>
    <dgm:cxn modelId="{30FD0E32-1520-40D7-8134-893FD1D1C8BD}" type="presOf" srcId="{91CDBD08-6552-4D64-B9FB-A56397F35B56}" destId="{30099637-7BCB-4324-BE16-D1A24FBF9A19}" srcOrd="0" destOrd="2" presId="urn:microsoft.com/office/officeart/2005/8/layout/list1"/>
    <dgm:cxn modelId="{5384D1E1-409D-4850-82C1-0EC3950D1973}" srcId="{97450CD9-BE33-487D-8D92-EA4C864B162F}" destId="{C1408DFB-58F3-4294-A150-F8DEDDBBE649}" srcOrd="1" destOrd="0" parTransId="{DF6DE035-7D6B-494B-ADF7-760CA6429129}" sibTransId="{09EE61A9-1C51-406C-AF00-82833F2DD1A2}"/>
    <dgm:cxn modelId="{49D796AD-447E-4EBF-8782-1B2BDA311D74}" type="presOf" srcId="{218C6E73-D9EB-4376-9727-5E067DAEA829}" destId="{30099637-7BCB-4324-BE16-D1A24FBF9A19}" srcOrd="0" destOrd="0" presId="urn:microsoft.com/office/officeart/2005/8/layout/list1"/>
    <dgm:cxn modelId="{3EF65F19-2D32-4BDF-BA08-9840D5394470}" srcId="{4663E33C-0B77-4E9A-AF9D-C56909D5082D}" destId="{EEE6ACAC-9961-401B-BA0B-4B4D5C7F56F7}" srcOrd="0" destOrd="0" parTransId="{51B2D370-D684-44F4-999D-087F4C8BD1F8}" sibTransId="{9D050918-7646-406C-A5DE-EA1BFFB09DA2}"/>
    <dgm:cxn modelId="{8817FFC4-A2B4-487F-850A-E984E466B351}" srcId="{4663E33C-0B77-4E9A-AF9D-C56909D5082D}" destId="{D30E32D8-0A26-4730-B3D0-FEC5D04EDE7D}" srcOrd="1" destOrd="0" parTransId="{29365671-58E7-4D47-940B-4CBDAD6BFD1A}" sibTransId="{51B8B587-3F28-43D4-A1EE-5B986C6025B5}"/>
    <dgm:cxn modelId="{300C097C-15CF-40A5-9EB4-776A00922235}" srcId="{EEE6ACAC-9961-401B-BA0B-4B4D5C7F56F7}" destId="{97450CD9-BE33-487D-8D92-EA4C864B162F}" srcOrd="1" destOrd="0" parTransId="{39FDB121-96BE-4265-9055-C48490BACFCF}" sibTransId="{101CFEBE-176E-4643-82D9-A9DD687A2C52}"/>
    <dgm:cxn modelId="{4C54B594-676E-4D99-AA24-606CBD716459}" type="presOf" srcId="{EEE6ACAC-9961-401B-BA0B-4B4D5C7F56F7}" destId="{75767804-F3D6-4264-9F9A-57B8A774FB02}" srcOrd="0" destOrd="0" presId="urn:microsoft.com/office/officeart/2005/8/layout/list1"/>
    <dgm:cxn modelId="{0CDABB95-70FA-4FD8-B0AB-2B7F15DC8553}" srcId="{EEE6ACAC-9961-401B-BA0B-4B4D5C7F56F7}" destId="{218C6E73-D9EB-4376-9727-5E067DAEA829}" srcOrd="0" destOrd="0" parTransId="{DFD3C1D2-F83D-498D-8847-5B90C0947627}" sibTransId="{3E9E395C-A1EE-4175-AE85-DBB5E074A219}"/>
    <dgm:cxn modelId="{684F93CB-74E3-4DC5-A586-380286ADF172}" type="presOf" srcId="{D30E32D8-0A26-4730-B3D0-FEC5D04EDE7D}" destId="{96CCADF1-DE60-43A8-87BB-5CAB9F8AD8C6}" srcOrd="0" destOrd="0" presId="urn:microsoft.com/office/officeart/2005/8/layout/list1"/>
    <dgm:cxn modelId="{EA3EA612-84FD-4517-95EE-D906ED367C99}" type="presOf" srcId="{4663E33C-0B77-4E9A-AF9D-C56909D5082D}" destId="{DD990037-9465-4E03-A557-BE5234416ED1}" srcOrd="0" destOrd="0" presId="urn:microsoft.com/office/officeart/2005/8/layout/list1"/>
    <dgm:cxn modelId="{762AE654-4347-4683-95BE-F5515CCF0BB8}" type="presParOf" srcId="{DD990037-9465-4E03-A557-BE5234416ED1}" destId="{9AE5E698-C314-4E39-B8A7-8E52BAEF207A}" srcOrd="0" destOrd="0" presId="urn:microsoft.com/office/officeart/2005/8/layout/list1"/>
    <dgm:cxn modelId="{D9455229-CB64-4AA4-B991-38316866C726}" type="presParOf" srcId="{9AE5E698-C314-4E39-B8A7-8E52BAEF207A}" destId="{75767804-F3D6-4264-9F9A-57B8A774FB02}" srcOrd="0" destOrd="0" presId="urn:microsoft.com/office/officeart/2005/8/layout/list1"/>
    <dgm:cxn modelId="{9C9F0EE9-2D8F-4948-B76A-0AEE80DB06BA}" type="presParOf" srcId="{9AE5E698-C314-4E39-B8A7-8E52BAEF207A}" destId="{EDD794EB-37FF-45B4-A692-4A1CBAB09A2E}" srcOrd="1" destOrd="0" presId="urn:microsoft.com/office/officeart/2005/8/layout/list1"/>
    <dgm:cxn modelId="{A244AA71-29BE-40A6-84D5-FF506FB6AFFB}" type="presParOf" srcId="{DD990037-9465-4E03-A557-BE5234416ED1}" destId="{649D36DD-FC8E-4FC8-9705-5B1D8EE40D45}" srcOrd="1" destOrd="0" presId="urn:microsoft.com/office/officeart/2005/8/layout/list1"/>
    <dgm:cxn modelId="{2671BBF8-BF0F-4E2E-8D6D-D2E94BD173BF}" type="presParOf" srcId="{DD990037-9465-4E03-A557-BE5234416ED1}" destId="{30099637-7BCB-4324-BE16-D1A24FBF9A19}" srcOrd="2" destOrd="0" presId="urn:microsoft.com/office/officeart/2005/8/layout/list1"/>
    <dgm:cxn modelId="{4CF554E9-2429-4B79-898A-56360BBDD981}" type="presParOf" srcId="{DD990037-9465-4E03-A557-BE5234416ED1}" destId="{0DF9FAB2-A47D-4BB5-8317-5AE0A12F5F31}" srcOrd="3" destOrd="0" presId="urn:microsoft.com/office/officeart/2005/8/layout/list1"/>
    <dgm:cxn modelId="{4F778136-24C7-46F2-A4CE-8426FBAA1625}" type="presParOf" srcId="{DD990037-9465-4E03-A557-BE5234416ED1}" destId="{580B6D6E-A192-449E-98F8-B8FD70096B7F}" srcOrd="4" destOrd="0" presId="urn:microsoft.com/office/officeart/2005/8/layout/list1"/>
    <dgm:cxn modelId="{84040200-9ECD-468B-A069-FDBA723720B1}" type="presParOf" srcId="{580B6D6E-A192-449E-98F8-B8FD70096B7F}" destId="{96CCADF1-DE60-43A8-87BB-5CAB9F8AD8C6}" srcOrd="0" destOrd="0" presId="urn:microsoft.com/office/officeart/2005/8/layout/list1"/>
    <dgm:cxn modelId="{74EEA9AE-8185-4D10-BA75-AD48BD840776}" type="presParOf" srcId="{580B6D6E-A192-449E-98F8-B8FD70096B7F}" destId="{D7419C2E-140B-435A-916C-3CB1DB644724}" srcOrd="1" destOrd="0" presId="urn:microsoft.com/office/officeart/2005/8/layout/list1"/>
    <dgm:cxn modelId="{5968282B-39DF-41DA-BAA7-CD17F8545CB2}" type="presParOf" srcId="{DD990037-9465-4E03-A557-BE5234416ED1}" destId="{19072B86-27A2-4183-B33F-203497E570CB}" srcOrd="5" destOrd="0" presId="urn:microsoft.com/office/officeart/2005/8/layout/list1"/>
    <dgm:cxn modelId="{F4335907-5CC1-41D2-92CF-D4D0E3BF82BB}" type="presParOf" srcId="{DD990037-9465-4E03-A557-BE5234416ED1}" destId="{22161869-6B3C-4A49-B393-1D5186314574}"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71DCAC6-A546-48C9-8FE2-8ADBCC5BE532}" type="doc">
      <dgm:prSet loTypeId="urn:microsoft.com/office/officeart/2005/8/layout/vList2" loCatId="list" qsTypeId="urn:microsoft.com/office/officeart/2005/8/quickstyle/simple4" qsCatId="simple" csTypeId="urn:microsoft.com/office/officeart/2005/8/colors/accent1_2" csCatId="accent1" phldr="1"/>
      <dgm:spPr/>
      <dgm:t>
        <a:bodyPr/>
        <a:lstStyle/>
        <a:p>
          <a:endParaRPr lang="en-US"/>
        </a:p>
      </dgm:t>
    </dgm:pt>
    <dgm:pt modelId="{1A57D8D3-14F3-4C59-BB9F-344063F4AA80}">
      <dgm:prSet/>
      <dgm:spPr/>
      <dgm:t>
        <a:bodyPr/>
        <a:lstStyle/>
        <a:p>
          <a:pPr rtl="0"/>
          <a:r>
            <a:rPr lang="en-US" dirty="0" smtClean="0"/>
            <a:t>Office Subscription Agent is an additional component of Office Professional Plus.</a:t>
          </a:r>
          <a:endParaRPr lang="en-US" dirty="0"/>
        </a:p>
      </dgm:t>
    </dgm:pt>
    <dgm:pt modelId="{7216552F-292C-4D09-9FAC-051E9DDD0E61}" type="parTrans" cxnId="{EDA2F434-1F9F-45B2-BDBF-B69587A07C2C}">
      <dgm:prSet/>
      <dgm:spPr/>
      <dgm:t>
        <a:bodyPr/>
        <a:lstStyle/>
        <a:p>
          <a:endParaRPr lang="en-US"/>
        </a:p>
      </dgm:t>
    </dgm:pt>
    <dgm:pt modelId="{DF004ED4-19CA-4156-A3E6-5184E0580033}" type="sibTrans" cxnId="{EDA2F434-1F9F-45B2-BDBF-B69587A07C2C}">
      <dgm:prSet/>
      <dgm:spPr/>
      <dgm:t>
        <a:bodyPr/>
        <a:lstStyle/>
        <a:p>
          <a:endParaRPr lang="en-US"/>
        </a:p>
      </dgm:t>
    </dgm:pt>
    <dgm:pt modelId="{8BE214ED-6681-43CF-AB4B-4A88B74E3631}">
      <dgm:prSet/>
      <dgm:spPr/>
      <dgm:t>
        <a:bodyPr/>
        <a:lstStyle/>
        <a:p>
          <a:pPr rtl="0"/>
          <a:r>
            <a:rPr lang="en-US" dirty="0" smtClean="0"/>
            <a:t>Office Subscription Agent runs osbusvc.exe and osaui.exe as services.</a:t>
          </a:r>
          <a:endParaRPr lang="en-US" dirty="0"/>
        </a:p>
      </dgm:t>
    </dgm:pt>
    <dgm:pt modelId="{8F5E5049-CCF9-477A-BF8C-2DB689598530}" type="parTrans" cxnId="{9AE6B721-C4EC-4778-B139-ABD971DA1D54}">
      <dgm:prSet/>
      <dgm:spPr/>
      <dgm:t>
        <a:bodyPr/>
        <a:lstStyle/>
        <a:p>
          <a:endParaRPr lang="en-US"/>
        </a:p>
      </dgm:t>
    </dgm:pt>
    <dgm:pt modelId="{B41E5177-011C-43B2-82F3-E941774D5D10}" type="sibTrans" cxnId="{9AE6B721-C4EC-4778-B139-ABD971DA1D54}">
      <dgm:prSet/>
      <dgm:spPr/>
      <dgm:t>
        <a:bodyPr/>
        <a:lstStyle/>
        <a:p>
          <a:endParaRPr lang="en-US"/>
        </a:p>
      </dgm:t>
    </dgm:pt>
    <dgm:pt modelId="{92F95491-1B96-445E-A9A5-D78C8F7AD653}">
      <dgm:prSet/>
      <dgm:spPr/>
      <dgm:t>
        <a:bodyPr/>
        <a:lstStyle/>
        <a:p>
          <a:pPr rtl="0"/>
          <a:r>
            <a:rPr lang="en-US" smtClean="0"/>
            <a:t>Office Professional Plus automatically acquires and activates Office product key(s).</a:t>
          </a:r>
          <a:endParaRPr lang="en-US"/>
        </a:p>
      </dgm:t>
    </dgm:pt>
    <dgm:pt modelId="{6084D386-2036-45AC-9EB5-256199F6D9E1}" type="parTrans" cxnId="{E1670501-35CC-49F1-ABCA-C1084FA97320}">
      <dgm:prSet/>
      <dgm:spPr/>
      <dgm:t>
        <a:bodyPr/>
        <a:lstStyle/>
        <a:p>
          <a:endParaRPr lang="en-US"/>
        </a:p>
      </dgm:t>
    </dgm:pt>
    <dgm:pt modelId="{045D51FC-BE8F-4CE8-944C-7A8ACD25954F}" type="sibTrans" cxnId="{E1670501-35CC-49F1-ABCA-C1084FA97320}">
      <dgm:prSet/>
      <dgm:spPr/>
      <dgm:t>
        <a:bodyPr/>
        <a:lstStyle/>
        <a:p>
          <a:endParaRPr lang="en-US"/>
        </a:p>
      </dgm:t>
    </dgm:pt>
    <dgm:pt modelId="{78E379BC-EDFF-4693-8494-AE12A2F61C44}">
      <dgm:prSet/>
      <dgm:spPr/>
      <dgm:t>
        <a:bodyPr/>
        <a:lstStyle/>
        <a:p>
          <a:pPr rtl="0"/>
          <a:r>
            <a:rPr lang="en-US" dirty="0" smtClean="0"/>
            <a:t>Office Professional Plus uses Office Subscription Agent without requiring Key Management Server to activate.</a:t>
          </a:r>
          <a:endParaRPr lang="en-US" dirty="0"/>
        </a:p>
      </dgm:t>
    </dgm:pt>
    <dgm:pt modelId="{26D37A75-6478-4D8A-91C2-0A5943CFEBE7}" type="parTrans" cxnId="{C1083C24-A771-4028-87B7-C9804E2F0372}">
      <dgm:prSet/>
      <dgm:spPr/>
    </dgm:pt>
    <dgm:pt modelId="{E82CA95B-FF69-4C5B-8ACE-08D78022D7A5}" type="sibTrans" cxnId="{C1083C24-A771-4028-87B7-C9804E2F0372}">
      <dgm:prSet/>
      <dgm:spPr/>
    </dgm:pt>
    <dgm:pt modelId="{6244F9F0-1AEB-43AB-B034-064BF893C12A}" type="pres">
      <dgm:prSet presAssocID="{971DCAC6-A546-48C9-8FE2-8ADBCC5BE532}" presName="linear" presStyleCnt="0">
        <dgm:presLayoutVars>
          <dgm:animLvl val="lvl"/>
          <dgm:resizeHandles val="exact"/>
        </dgm:presLayoutVars>
      </dgm:prSet>
      <dgm:spPr/>
      <dgm:t>
        <a:bodyPr/>
        <a:lstStyle/>
        <a:p>
          <a:endParaRPr lang="en-US"/>
        </a:p>
      </dgm:t>
    </dgm:pt>
    <dgm:pt modelId="{B4DDF60C-055D-4ECE-9E11-2572A0A487C0}" type="pres">
      <dgm:prSet presAssocID="{78E379BC-EDFF-4693-8494-AE12A2F61C44}" presName="parentText" presStyleLbl="node1" presStyleIdx="0" presStyleCnt="4">
        <dgm:presLayoutVars>
          <dgm:chMax val="0"/>
          <dgm:bulletEnabled val="1"/>
        </dgm:presLayoutVars>
      </dgm:prSet>
      <dgm:spPr/>
      <dgm:t>
        <a:bodyPr/>
        <a:lstStyle/>
        <a:p>
          <a:endParaRPr lang="en-US"/>
        </a:p>
      </dgm:t>
    </dgm:pt>
    <dgm:pt modelId="{27534582-2852-4F78-965F-5CE17A7D809E}" type="pres">
      <dgm:prSet presAssocID="{E82CA95B-FF69-4C5B-8ACE-08D78022D7A5}" presName="spacer" presStyleCnt="0"/>
      <dgm:spPr/>
    </dgm:pt>
    <dgm:pt modelId="{4B37166E-6C70-414A-A13D-E617B73F52C8}" type="pres">
      <dgm:prSet presAssocID="{1A57D8D3-14F3-4C59-BB9F-344063F4AA80}" presName="parentText" presStyleLbl="node1" presStyleIdx="1" presStyleCnt="4">
        <dgm:presLayoutVars>
          <dgm:chMax val="0"/>
          <dgm:bulletEnabled val="1"/>
        </dgm:presLayoutVars>
      </dgm:prSet>
      <dgm:spPr/>
      <dgm:t>
        <a:bodyPr/>
        <a:lstStyle/>
        <a:p>
          <a:endParaRPr lang="en-US"/>
        </a:p>
      </dgm:t>
    </dgm:pt>
    <dgm:pt modelId="{F0AE85AE-CEE7-403D-99A1-1C697EFA9B4A}" type="pres">
      <dgm:prSet presAssocID="{DF004ED4-19CA-4156-A3E6-5184E0580033}" presName="spacer" presStyleCnt="0"/>
      <dgm:spPr/>
    </dgm:pt>
    <dgm:pt modelId="{D6D36C10-A553-4B79-A29B-E3F53CA76443}" type="pres">
      <dgm:prSet presAssocID="{8BE214ED-6681-43CF-AB4B-4A88B74E3631}" presName="parentText" presStyleLbl="node1" presStyleIdx="2" presStyleCnt="4">
        <dgm:presLayoutVars>
          <dgm:chMax val="0"/>
          <dgm:bulletEnabled val="1"/>
        </dgm:presLayoutVars>
      </dgm:prSet>
      <dgm:spPr/>
      <dgm:t>
        <a:bodyPr/>
        <a:lstStyle/>
        <a:p>
          <a:endParaRPr lang="en-US"/>
        </a:p>
      </dgm:t>
    </dgm:pt>
    <dgm:pt modelId="{A8B0B3B7-BDB1-4EA4-8D0B-88BCD0533C8C}" type="pres">
      <dgm:prSet presAssocID="{B41E5177-011C-43B2-82F3-E941774D5D10}" presName="spacer" presStyleCnt="0"/>
      <dgm:spPr/>
    </dgm:pt>
    <dgm:pt modelId="{43B6DD13-DC1F-46D5-928C-6003797C45AD}" type="pres">
      <dgm:prSet presAssocID="{92F95491-1B96-445E-A9A5-D78C8F7AD653}" presName="parentText" presStyleLbl="node1" presStyleIdx="3" presStyleCnt="4">
        <dgm:presLayoutVars>
          <dgm:chMax val="0"/>
          <dgm:bulletEnabled val="1"/>
        </dgm:presLayoutVars>
      </dgm:prSet>
      <dgm:spPr/>
      <dgm:t>
        <a:bodyPr/>
        <a:lstStyle/>
        <a:p>
          <a:endParaRPr lang="en-US"/>
        </a:p>
      </dgm:t>
    </dgm:pt>
  </dgm:ptLst>
  <dgm:cxnLst>
    <dgm:cxn modelId="{9AE6B721-C4EC-4778-B139-ABD971DA1D54}" srcId="{971DCAC6-A546-48C9-8FE2-8ADBCC5BE532}" destId="{8BE214ED-6681-43CF-AB4B-4A88B74E3631}" srcOrd="2" destOrd="0" parTransId="{8F5E5049-CCF9-477A-BF8C-2DB689598530}" sibTransId="{B41E5177-011C-43B2-82F3-E941774D5D10}"/>
    <dgm:cxn modelId="{E1670501-35CC-49F1-ABCA-C1084FA97320}" srcId="{971DCAC6-A546-48C9-8FE2-8ADBCC5BE532}" destId="{92F95491-1B96-445E-A9A5-D78C8F7AD653}" srcOrd="3" destOrd="0" parTransId="{6084D386-2036-45AC-9EB5-256199F6D9E1}" sibTransId="{045D51FC-BE8F-4CE8-944C-7A8ACD25954F}"/>
    <dgm:cxn modelId="{5BA24DB7-1128-44A3-BAC0-B8D85B144487}" type="presOf" srcId="{1A57D8D3-14F3-4C59-BB9F-344063F4AA80}" destId="{4B37166E-6C70-414A-A13D-E617B73F52C8}" srcOrd="0" destOrd="0" presId="urn:microsoft.com/office/officeart/2005/8/layout/vList2"/>
    <dgm:cxn modelId="{34037CE0-0E54-44E3-B8EA-807F95C54743}" type="presOf" srcId="{8BE214ED-6681-43CF-AB4B-4A88B74E3631}" destId="{D6D36C10-A553-4B79-A29B-E3F53CA76443}" srcOrd="0" destOrd="0" presId="urn:microsoft.com/office/officeart/2005/8/layout/vList2"/>
    <dgm:cxn modelId="{EDA2F434-1F9F-45B2-BDBF-B69587A07C2C}" srcId="{971DCAC6-A546-48C9-8FE2-8ADBCC5BE532}" destId="{1A57D8D3-14F3-4C59-BB9F-344063F4AA80}" srcOrd="1" destOrd="0" parTransId="{7216552F-292C-4D09-9FAC-051E9DDD0E61}" sibTransId="{DF004ED4-19CA-4156-A3E6-5184E0580033}"/>
    <dgm:cxn modelId="{145D3EDC-FD05-40A8-A692-B02DEDF3E639}" type="presOf" srcId="{971DCAC6-A546-48C9-8FE2-8ADBCC5BE532}" destId="{6244F9F0-1AEB-43AB-B034-064BF893C12A}" srcOrd="0" destOrd="0" presId="urn:microsoft.com/office/officeart/2005/8/layout/vList2"/>
    <dgm:cxn modelId="{0B3B0786-E57B-4EEC-9B47-6634A4644DCF}" type="presOf" srcId="{78E379BC-EDFF-4693-8494-AE12A2F61C44}" destId="{B4DDF60C-055D-4ECE-9E11-2572A0A487C0}" srcOrd="0" destOrd="0" presId="urn:microsoft.com/office/officeart/2005/8/layout/vList2"/>
    <dgm:cxn modelId="{C1083C24-A771-4028-87B7-C9804E2F0372}" srcId="{971DCAC6-A546-48C9-8FE2-8ADBCC5BE532}" destId="{78E379BC-EDFF-4693-8494-AE12A2F61C44}" srcOrd="0" destOrd="0" parTransId="{26D37A75-6478-4D8A-91C2-0A5943CFEBE7}" sibTransId="{E82CA95B-FF69-4C5B-8ACE-08D78022D7A5}"/>
    <dgm:cxn modelId="{B853BF9D-0C94-46BD-B9C8-A33CE09385A3}" type="presOf" srcId="{92F95491-1B96-445E-A9A5-D78C8F7AD653}" destId="{43B6DD13-DC1F-46D5-928C-6003797C45AD}" srcOrd="0" destOrd="0" presId="urn:microsoft.com/office/officeart/2005/8/layout/vList2"/>
    <dgm:cxn modelId="{956339FC-A837-4035-B2C1-B947BA7B96F4}" type="presParOf" srcId="{6244F9F0-1AEB-43AB-B034-064BF893C12A}" destId="{B4DDF60C-055D-4ECE-9E11-2572A0A487C0}" srcOrd="0" destOrd="0" presId="urn:microsoft.com/office/officeart/2005/8/layout/vList2"/>
    <dgm:cxn modelId="{1A1D7252-C1A7-4E83-86AA-D095D30067B0}" type="presParOf" srcId="{6244F9F0-1AEB-43AB-B034-064BF893C12A}" destId="{27534582-2852-4F78-965F-5CE17A7D809E}" srcOrd="1" destOrd="0" presId="urn:microsoft.com/office/officeart/2005/8/layout/vList2"/>
    <dgm:cxn modelId="{4019848C-D888-4A31-8CA2-FFA2AE66479E}" type="presParOf" srcId="{6244F9F0-1AEB-43AB-B034-064BF893C12A}" destId="{4B37166E-6C70-414A-A13D-E617B73F52C8}" srcOrd="2" destOrd="0" presId="urn:microsoft.com/office/officeart/2005/8/layout/vList2"/>
    <dgm:cxn modelId="{7107BEA9-E528-4C57-88B0-5C0FBE62959D}" type="presParOf" srcId="{6244F9F0-1AEB-43AB-B034-064BF893C12A}" destId="{F0AE85AE-CEE7-403D-99A1-1C697EFA9B4A}" srcOrd="3" destOrd="0" presId="urn:microsoft.com/office/officeart/2005/8/layout/vList2"/>
    <dgm:cxn modelId="{22CF18B1-5E08-479F-92B5-755B06DD2003}" type="presParOf" srcId="{6244F9F0-1AEB-43AB-B034-064BF893C12A}" destId="{D6D36C10-A553-4B79-A29B-E3F53CA76443}" srcOrd="4" destOrd="0" presId="urn:microsoft.com/office/officeart/2005/8/layout/vList2"/>
    <dgm:cxn modelId="{1A5E3A1E-A32D-44AA-A55C-E82732399F3F}" type="presParOf" srcId="{6244F9F0-1AEB-43AB-B034-064BF893C12A}" destId="{A8B0B3B7-BDB1-4EA4-8D0B-88BCD0533C8C}" srcOrd="5" destOrd="0" presId="urn:microsoft.com/office/officeart/2005/8/layout/vList2"/>
    <dgm:cxn modelId="{55DBB499-E58F-4DB3-8400-262F072DA6F7}" type="presParOf" srcId="{6244F9F0-1AEB-43AB-B034-064BF893C12A}" destId="{43B6DD13-DC1F-46D5-928C-6003797C45AD}"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770BF43F-ED21-4B50-9C6C-FA8DAB1D646F}" type="doc">
      <dgm:prSet loTypeId="urn:microsoft.com/office/officeart/2005/8/layout/vList2" loCatId="list" qsTypeId="urn:microsoft.com/office/officeart/2005/8/quickstyle/simple4" qsCatId="simple" csTypeId="urn:microsoft.com/office/officeart/2005/8/colors/accent1_2" csCatId="accent1" phldr="1"/>
      <dgm:spPr/>
      <dgm:t>
        <a:bodyPr/>
        <a:lstStyle/>
        <a:p>
          <a:endParaRPr lang="en-US"/>
        </a:p>
      </dgm:t>
    </dgm:pt>
    <dgm:pt modelId="{2E3275E6-D510-403E-AA32-4CEB7FEEF704}">
      <dgm:prSet/>
      <dgm:spPr/>
      <dgm:t>
        <a:bodyPr/>
        <a:lstStyle/>
        <a:p>
          <a:pPr rtl="0"/>
          <a:r>
            <a:rPr lang="en-US" dirty="0" smtClean="0"/>
            <a:t>Users are required to enter their Office 365 IDs and passwords to validate subscriptions.</a:t>
          </a:r>
          <a:endParaRPr lang="en-US" dirty="0"/>
        </a:p>
      </dgm:t>
    </dgm:pt>
    <dgm:pt modelId="{57E3DF1C-B32B-4FC6-ABE1-6632921239A0}" type="parTrans" cxnId="{1447D117-4171-49B8-8676-3725ABF915FE}">
      <dgm:prSet/>
      <dgm:spPr/>
      <dgm:t>
        <a:bodyPr/>
        <a:lstStyle/>
        <a:p>
          <a:endParaRPr lang="en-US"/>
        </a:p>
      </dgm:t>
    </dgm:pt>
    <dgm:pt modelId="{9254B462-0C99-4C33-9E21-2629839DE8DF}" type="sibTrans" cxnId="{1447D117-4171-49B8-8676-3725ABF915FE}">
      <dgm:prSet/>
      <dgm:spPr/>
      <dgm:t>
        <a:bodyPr/>
        <a:lstStyle/>
        <a:p>
          <a:endParaRPr lang="en-US"/>
        </a:p>
      </dgm:t>
    </dgm:pt>
    <dgm:pt modelId="{F223537B-3A63-4911-A07F-6A4791BED55D}">
      <dgm:prSet/>
      <dgm:spPr/>
      <dgm:t>
        <a:bodyPr/>
        <a:lstStyle/>
        <a:p>
          <a:pPr rtl="0"/>
          <a:r>
            <a:rPr lang="en-US" dirty="0" smtClean="0"/>
            <a:t>Subscriptions are registered and managed by account administrators.</a:t>
          </a:r>
          <a:endParaRPr lang="en-US" dirty="0"/>
        </a:p>
      </dgm:t>
    </dgm:pt>
    <dgm:pt modelId="{D9BF8913-BC8D-4B72-BE86-E316B717F715}" type="parTrans" cxnId="{FA60088F-CEB4-4DED-8C1A-8129D0F45366}">
      <dgm:prSet/>
      <dgm:spPr/>
      <dgm:t>
        <a:bodyPr/>
        <a:lstStyle/>
        <a:p>
          <a:endParaRPr lang="en-US"/>
        </a:p>
      </dgm:t>
    </dgm:pt>
    <dgm:pt modelId="{62610E59-08DB-4E7E-B60D-CE944B8FE85F}" type="sibTrans" cxnId="{FA60088F-CEB4-4DED-8C1A-8129D0F45366}">
      <dgm:prSet/>
      <dgm:spPr/>
      <dgm:t>
        <a:bodyPr/>
        <a:lstStyle/>
        <a:p>
          <a:endParaRPr lang="en-US"/>
        </a:p>
      </dgm:t>
    </dgm:pt>
    <dgm:pt modelId="{75931EF3-D923-4028-AD48-D79460740FD3}">
      <dgm:prSet/>
      <dgm:spPr/>
      <dgm:t>
        <a:bodyPr/>
        <a:lstStyle/>
        <a:p>
          <a:pPr rtl="0"/>
          <a:r>
            <a:rPr lang="en-US" dirty="0" smtClean="0"/>
            <a:t>Users are permitted to activate up to five machines with the same Office 365 ID and password combination (based on the agreement)</a:t>
          </a:r>
          <a:endParaRPr lang="en-US" dirty="0"/>
        </a:p>
      </dgm:t>
    </dgm:pt>
    <dgm:pt modelId="{2EDB2F2C-C0C2-44FD-80F9-9081BF27185C}" type="parTrans" cxnId="{23F05B6A-CD47-4A4A-8A49-763B9287651E}">
      <dgm:prSet/>
      <dgm:spPr/>
      <dgm:t>
        <a:bodyPr/>
        <a:lstStyle/>
        <a:p>
          <a:endParaRPr lang="en-US"/>
        </a:p>
      </dgm:t>
    </dgm:pt>
    <dgm:pt modelId="{19BC6F8C-21F4-444F-96B7-F2E8142CBCAC}" type="sibTrans" cxnId="{23F05B6A-CD47-4A4A-8A49-763B9287651E}">
      <dgm:prSet/>
      <dgm:spPr/>
      <dgm:t>
        <a:bodyPr/>
        <a:lstStyle/>
        <a:p>
          <a:endParaRPr lang="en-US"/>
        </a:p>
      </dgm:t>
    </dgm:pt>
    <dgm:pt modelId="{93C10021-F721-4C67-B6E2-E8C5325CCF6D}">
      <dgm:prSet/>
      <dgm:spPr/>
      <dgm:t>
        <a:bodyPr/>
        <a:lstStyle/>
        <a:p>
          <a:pPr rtl="0"/>
          <a:r>
            <a:rPr lang="en-US" smtClean="0"/>
            <a:t>Office Subscription Agent requires installation of Office 365 ID Sign-In Assistant.</a:t>
          </a:r>
          <a:endParaRPr lang="en-US"/>
        </a:p>
      </dgm:t>
    </dgm:pt>
    <dgm:pt modelId="{632F5343-DC71-4D46-B6F0-05EBE01BF636}" type="parTrans" cxnId="{3131F8A5-2C19-446E-8E16-D3E6A9223B42}">
      <dgm:prSet/>
      <dgm:spPr/>
      <dgm:t>
        <a:bodyPr/>
        <a:lstStyle/>
        <a:p>
          <a:endParaRPr lang="en-US"/>
        </a:p>
      </dgm:t>
    </dgm:pt>
    <dgm:pt modelId="{B84D4963-AE05-415F-8533-1C644E5F9165}" type="sibTrans" cxnId="{3131F8A5-2C19-446E-8E16-D3E6A9223B42}">
      <dgm:prSet/>
      <dgm:spPr/>
      <dgm:t>
        <a:bodyPr/>
        <a:lstStyle/>
        <a:p>
          <a:endParaRPr lang="en-US"/>
        </a:p>
      </dgm:t>
    </dgm:pt>
    <dgm:pt modelId="{70923898-EAA5-4B6C-A4D5-41AF46AF26E4}">
      <dgm:prSet/>
      <dgm:spPr/>
      <dgm:t>
        <a:bodyPr/>
        <a:lstStyle/>
        <a:p>
          <a:pPr rtl="0"/>
          <a:r>
            <a:rPr lang="en-US" smtClean="0"/>
            <a:t>Office Subscription Agent reconnects to Office Subscription Service every 30 days to renew the product key.</a:t>
          </a:r>
          <a:endParaRPr lang="en-US"/>
        </a:p>
      </dgm:t>
    </dgm:pt>
    <dgm:pt modelId="{A127901A-98DA-4B08-AE87-64C976FDB3CA}" type="parTrans" cxnId="{E9655221-222F-4C89-864B-E9C1CF0C4664}">
      <dgm:prSet/>
      <dgm:spPr/>
      <dgm:t>
        <a:bodyPr/>
        <a:lstStyle/>
        <a:p>
          <a:endParaRPr lang="en-US"/>
        </a:p>
      </dgm:t>
    </dgm:pt>
    <dgm:pt modelId="{C983A2FD-1A43-4733-BF93-BF84F1ED6FC4}" type="sibTrans" cxnId="{E9655221-222F-4C89-864B-E9C1CF0C4664}">
      <dgm:prSet/>
      <dgm:spPr/>
      <dgm:t>
        <a:bodyPr/>
        <a:lstStyle/>
        <a:p>
          <a:endParaRPr lang="en-US"/>
        </a:p>
      </dgm:t>
    </dgm:pt>
    <dgm:pt modelId="{A884B205-4847-464A-8800-ECBB19F2C2EF}" type="pres">
      <dgm:prSet presAssocID="{770BF43F-ED21-4B50-9C6C-FA8DAB1D646F}" presName="linear" presStyleCnt="0">
        <dgm:presLayoutVars>
          <dgm:animLvl val="lvl"/>
          <dgm:resizeHandles val="exact"/>
        </dgm:presLayoutVars>
      </dgm:prSet>
      <dgm:spPr/>
      <dgm:t>
        <a:bodyPr/>
        <a:lstStyle/>
        <a:p>
          <a:endParaRPr lang="en-US"/>
        </a:p>
      </dgm:t>
    </dgm:pt>
    <dgm:pt modelId="{3ECAD5D7-A3E0-4C91-90F8-F08CDCFEC267}" type="pres">
      <dgm:prSet presAssocID="{2E3275E6-D510-403E-AA32-4CEB7FEEF704}" presName="parentText" presStyleLbl="node1" presStyleIdx="0" presStyleCnt="5">
        <dgm:presLayoutVars>
          <dgm:chMax val="0"/>
          <dgm:bulletEnabled val="1"/>
        </dgm:presLayoutVars>
      </dgm:prSet>
      <dgm:spPr/>
      <dgm:t>
        <a:bodyPr/>
        <a:lstStyle/>
        <a:p>
          <a:endParaRPr lang="en-US"/>
        </a:p>
      </dgm:t>
    </dgm:pt>
    <dgm:pt modelId="{962EA819-CEAD-409B-8AB2-BE0112B19923}" type="pres">
      <dgm:prSet presAssocID="{9254B462-0C99-4C33-9E21-2629839DE8DF}" presName="spacer" presStyleCnt="0"/>
      <dgm:spPr/>
    </dgm:pt>
    <dgm:pt modelId="{36F60F82-7EA1-4898-A719-6E00412B4024}" type="pres">
      <dgm:prSet presAssocID="{F223537B-3A63-4911-A07F-6A4791BED55D}" presName="parentText" presStyleLbl="node1" presStyleIdx="1" presStyleCnt="5">
        <dgm:presLayoutVars>
          <dgm:chMax val="0"/>
          <dgm:bulletEnabled val="1"/>
        </dgm:presLayoutVars>
      </dgm:prSet>
      <dgm:spPr/>
      <dgm:t>
        <a:bodyPr/>
        <a:lstStyle/>
        <a:p>
          <a:endParaRPr lang="en-US"/>
        </a:p>
      </dgm:t>
    </dgm:pt>
    <dgm:pt modelId="{9BF165FE-2A8C-4A40-8F31-2FDB1D719FB8}" type="pres">
      <dgm:prSet presAssocID="{62610E59-08DB-4E7E-B60D-CE944B8FE85F}" presName="spacer" presStyleCnt="0"/>
      <dgm:spPr/>
    </dgm:pt>
    <dgm:pt modelId="{93734F2A-3717-4A13-9BFA-C5BCB6FF9686}" type="pres">
      <dgm:prSet presAssocID="{75931EF3-D923-4028-AD48-D79460740FD3}" presName="parentText" presStyleLbl="node1" presStyleIdx="2" presStyleCnt="5">
        <dgm:presLayoutVars>
          <dgm:chMax val="0"/>
          <dgm:bulletEnabled val="1"/>
        </dgm:presLayoutVars>
      </dgm:prSet>
      <dgm:spPr/>
      <dgm:t>
        <a:bodyPr/>
        <a:lstStyle/>
        <a:p>
          <a:endParaRPr lang="en-US"/>
        </a:p>
      </dgm:t>
    </dgm:pt>
    <dgm:pt modelId="{20F6E866-4904-4189-9E4D-775711840752}" type="pres">
      <dgm:prSet presAssocID="{19BC6F8C-21F4-444F-96B7-F2E8142CBCAC}" presName="spacer" presStyleCnt="0"/>
      <dgm:spPr/>
    </dgm:pt>
    <dgm:pt modelId="{F8B638DC-93B6-4ABB-A247-327705A15F59}" type="pres">
      <dgm:prSet presAssocID="{93C10021-F721-4C67-B6E2-E8C5325CCF6D}" presName="parentText" presStyleLbl="node1" presStyleIdx="3" presStyleCnt="5">
        <dgm:presLayoutVars>
          <dgm:chMax val="0"/>
          <dgm:bulletEnabled val="1"/>
        </dgm:presLayoutVars>
      </dgm:prSet>
      <dgm:spPr/>
      <dgm:t>
        <a:bodyPr/>
        <a:lstStyle/>
        <a:p>
          <a:endParaRPr lang="en-US"/>
        </a:p>
      </dgm:t>
    </dgm:pt>
    <dgm:pt modelId="{7EA26ABE-4AFE-4429-A0CA-70197264EED5}" type="pres">
      <dgm:prSet presAssocID="{B84D4963-AE05-415F-8533-1C644E5F9165}" presName="spacer" presStyleCnt="0"/>
      <dgm:spPr/>
    </dgm:pt>
    <dgm:pt modelId="{107904A2-CDFA-41B1-84A6-901048CCDFB0}" type="pres">
      <dgm:prSet presAssocID="{70923898-EAA5-4B6C-A4D5-41AF46AF26E4}" presName="parentText" presStyleLbl="node1" presStyleIdx="4" presStyleCnt="5">
        <dgm:presLayoutVars>
          <dgm:chMax val="0"/>
          <dgm:bulletEnabled val="1"/>
        </dgm:presLayoutVars>
      </dgm:prSet>
      <dgm:spPr/>
      <dgm:t>
        <a:bodyPr/>
        <a:lstStyle/>
        <a:p>
          <a:endParaRPr lang="en-US"/>
        </a:p>
      </dgm:t>
    </dgm:pt>
  </dgm:ptLst>
  <dgm:cxnLst>
    <dgm:cxn modelId="{E9655221-222F-4C89-864B-E9C1CF0C4664}" srcId="{770BF43F-ED21-4B50-9C6C-FA8DAB1D646F}" destId="{70923898-EAA5-4B6C-A4D5-41AF46AF26E4}" srcOrd="4" destOrd="0" parTransId="{A127901A-98DA-4B08-AE87-64C976FDB3CA}" sibTransId="{C983A2FD-1A43-4733-BF93-BF84F1ED6FC4}"/>
    <dgm:cxn modelId="{23F05B6A-CD47-4A4A-8A49-763B9287651E}" srcId="{770BF43F-ED21-4B50-9C6C-FA8DAB1D646F}" destId="{75931EF3-D923-4028-AD48-D79460740FD3}" srcOrd="2" destOrd="0" parTransId="{2EDB2F2C-C0C2-44FD-80F9-9081BF27185C}" sibTransId="{19BC6F8C-21F4-444F-96B7-F2E8142CBCAC}"/>
    <dgm:cxn modelId="{B3E6C769-8118-4BE5-9667-133A07522EE1}" type="presOf" srcId="{75931EF3-D923-4028-AD48-D79460740FD3}" destId="{93734F2A-3717-4A13-9BFA-C5BCB6FF9686}" srcOrd="0" destOrd="0" presId="urn:microsoft.com/office/officeart/2005/8/layout/vList2"/>
    <dgm:cxn modelId="{C0EBFFD9-86FD-4CCD-AA28-0C12F57C9593}" type="presOf" srcId="{70923898-EAA5-4B6C-A4D5-41AF46AF26E4}" destId="{107904A2-CDFA-41B1-84A6-901048CCDFB0}" srcOrd="0" destOrd="0" presId="urn:microsoft.com/office/officeart/2005/8/layout/vList2"/>
    <dgm:cxn modelId="{FA60088F-CEB4-4DED-8C1A-8129D0F45366}" srcId="{770BF43F-ED21-4B50-9C6C-FA8DAB1D646F}" destId="{F223537B-3A63-4911-A07F-6A4791BED55D}" srcOrd="1" destOrd="0" parTransId="{D9BF8913-BC8D-4B72-BE86-E316B717F715}" sibTransId="{62610E59-08DB-4E7E-B60D-CE944B8FE85F}"/>
    <dgm:cxn modelId="{478561CC-888B-45C4-8A2E-9B635011A993}" type="presOf" srcId="{F223537B-3A63-4911-A07F-6A4791BED55D}" destId="{36F60F82-7EA1-4898-A719-6E00412B4024}" srcOrd="0" destOrd="0" presId="urn:microsoft.com/office/officeart/2005/8/layout/vList2"/>
    <dgm:cxn modelId="{FD5A7241-68C3-42F9-939F-220A0445B2FF}" type="presOf" srcId="{93C10021-F721-4C67-B6E2-E8C5325CCF6D}" destId="{F8B638DC-93B6-4ABB-A247-327705A15F59}" srcOrd="0" destOrd="0" presId="urn:microsoft.com/office/officeart/2005/8/layout/vList2"/>
    <dgm:cxn modelId="{90577445-CF40-4F52-9DC4-BCFA669673B8}" type="presOf" srcId="{2E3275E6-D510-403E-AA32-4CEB7FEEF704}" destId="{3ECAD5D7-A3E0-4C91-90F8-F08CDCFEC267}" srcOrd="0" destOrd="0" presId="urn:microsoft.com/office/officeart/2005/8/layout/vList2"/>
    <dgm:cxn modelId="{1447D117-4171-49B8-8676-3725ABF915FE}" srcId="{770BF43F-ED21-4B50-9C6C-FA8DAB1D646F}" destId="{2E3275E6-D510-403E-AA32-4CEB7FEEF704}" srcOrd="0" destOrd="0" parTransId="{57E3DF1C-B32B-4FC6-ABE1-6632921239A0}" sibTransId="{9254B462-0C99-4C33-9E21-2629839DE8DF}"/>
    <dgm:cxn modelId="{97351C34-AE4A-4524-B7C8-3978CCA8AAB9}" type="presOf" srcId="{770BF43F-ED21-4B50-9C6C-FA8DAB1D646F}" destId="{A884B205-4847-464A-8800-ECBB19F2C2EF}" srcOrd="0" destOrd="0" presId="urn:microsoft.com/office/officeart/2005/8/layout/vList2"/>
    <dgm:cxn modelId="{3131F8A5-2C19-446E-8E16-D3E6A9223B42}" srcId="{770BF43F-ED21-4B50-9C6C-FA8DAB1D646F}" destId="{93C10021-F721-4C67-B6E2-E8C5325CCF6D}" srcOrd="3" destOrd="0" parTransId="{632F5343-DC71-4D46-B6F0-05EBE01BF636}" sibTransId="{B84D4963-AE05-415F-8533-1C644E5F9165}"/>
    <dgm:cxn modelId="{635F3B0D-A197-4A1B-8F8B-7D119131DD55}" type="presParOf" srcId="{A884B205-4847-464A-8800-ECBB19F2C2EF}" destId="{3ECAD5D7-A3E0-4C91-90F8-F08CDCFEC267}" srcOrd="0" destOrd="0" presId="urn:microsoft.com/office/officeart/2005/8/layout/vList2"/>
    <dgm:cxn modelId="{3D3FC08A-376C-4920-8C92-B6BA442BCBAE}" type="presParOf" srcId="{A884B205-4847-464A-8800-ECBB19F2C2EF}" destId="{962EA819-CEAD-409B-8AB2-BE0112B19923}" srcOrd="1" destOrd="0" presId="urn:microsoft.com/office/officeart/2005/8/layout/vList2"/>
    <dgm:cxn modelId="{9FED5878-3DCC-48AE-BC13-6F7646287FFA}" type="presParOf" srcId="{A884B205-4847-464A-8800-ECBB19F2C2EF}" destId="{36F60F82-7EA1-4898-A719-6E00412B4024}" srcOrd="2" destOrd="0" presId="urn:microsoft.com/office/officeart/2005/8/layout/vList2"/>
    <dgm:cxn modelId="{1C1BD235-8E53-4FE5-BD8E-DA71FD66F82C}" type="presParOf" srcId="{A884B205-4847-464A-8800-ECBB19F2C2EF}" destId="{9BF165FE-2A8C-4A40-8F31-2FDB1D719FB8}" srcOrd="3" destOrd="0" presId="urn:microsoft.com/office/officeart/2005/8/layout/vList2"/>
    <dgm:cxn modelId="{BCF54188-F93C-4AA4-8ACE-6B99BAEDF81A}" type="presParOf" srcId="{A884B205-4847-464A-8800-ECBB19F2C2EF}" destId="{93734F2A-3717-4A13-9BFA-C5BCB6FF9686}" srcOrd="4" destOrd="0" presId="urn:microsoft.com/office/officeart/2005/8/layout/vList2"/>
    <dgm:cxn modelId="{49A4BDD4-3272-4D9A-8257-E1F398FB017A}" type="presParOf" srcId="{A884B205-4847-464A-8800-ECBB19F2C2EF}" destId="{20F6E866-4904-4189-9E4D-775711840752}" srcOrd="5" destOrd="0" presId="urn:microsoft.com/office/officeart/2005/8/layout/vList2"/>
    <dgm:cxn modelId="{FD66D7E9-C723-4890-AFA4-BFC671AE24E0}" type="presParOf" srcId="{A884B205-4847-464A-8800-ECBB19F2C2EF}" destId="{F8B638DC-93B6-4ABB-A247-327705A15F59}" srcOrd="6" destOrd="0" presId="urn:microsoft.com/office/officeart/2005/8/layout/vList2"/>
    <dgm:cxn modelId="{B42EAE80-B55C-41E5-AE4E-13E6DC035184}" type="presParOf" srcId="{A884B205-4847-464A-8800-ECBB19F2C2EF}" destId="{7EA26ABE-4AFE-4429-A0CA-70197264EED5}" srcOrd="7" destOrd="0" presId="urn:microsoft.com/office/officeart/2005/8/layout/vList2"/>
    <dgm:cxn modelId="{624CA926-34E8-4F69-B48B-81714CD3DA57}" type="presParOf" srcId="{A884B205-4847-464A-8800-ECBB19F2C2EF}" destId="{107904A2-CDFA-41B1-84A6-901048CCDFB0}" srcOrd="8"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D79A3B6-BF30-43C7-AB32-47D750CAE768}" type="doc">
      <dgm:prSet loTypeId="urn:microsoft.com/office/officeart/2005/8/layout/chevron1" loCatId="process" qsTypeId="urn:microsoft.com/office/officeart/2005/8/quickstyle/simple5" qsCatId="simple" csTypeId="urn:microsoft.com/office/officeart/2005/8/colors/accent1_2" csCatId="accent1" phldr="1"/>
      <dgm:spPr/>
    </dgm:pt>
    <dgm:pt modelId="{C3824D4C-31D5-4409-A02A-69885A91F6D8}">
      <dgm:prSet phldrT="[Text]"/>
      <dgm:spPr/>
      <dgm:t>
        <a:bodyPr/>
        <a:lstStyle/>
        <a:p>
          <a:r>
            <a:rPr lang="en-US" dirty="0" smtClean="0">
              <a:solidFill>
                <a:schemeClr val="tx2"/>
              </a:solidFill>
            </a:rPr>
            <a:t>Download Office Professional Plus</a:t>
          </a:r>
          <a:endParaRPr lang="en-US" dirty="0">
            <a:solidFill>
              <a:schemeClr val="tx2"/>
            </a:solidFill>
          </a:endParaRPr>
        </a:p>
      </dgm:t>
    </dgm:pt>
    <dgm:pt modelId="{F280AD15-835D-4B29-809D-011A60DFEC35}" type="parTrans" cxnId="{40F7324E-67BC-4998-9738-F3802655A0C2}">
      <dgm:prSet/>
      <dgm:spPr/>
      <dgm:t>
        <a:bodyPr/>
        <a:lstStyle/>
        <a:p>
          <a:endParaRPr lang="en-US"/>
        </a:p>
      </dgm:t>
    </dgm:pt>
    <dgm:pt modelId="{71EEFC7B-2B27-4258-9FEB-FA9462AA1C18}" type="sibTrans" cxnId="{40F7324E-67BC-4998-9738-F3802655A0C2}">
      <dgm:prSet/>
      <dgm:spPr/>
      <dgm:t>
        <a:bodyPr/>
        <a:lstStyle/>
        <a:p>
          <a:endParaRPr lang="en-US"/>
        </a:p>
      </dgm:t>
    </dgm:pt>
    <dgm:pt modelId="{E20C5158-AFC4-434F-8379-FB9F6E7F008D}">
      <dgm:prSet phldrT="[Text]"/>
      <dgm:spPr/>
      <dgm:t>
        <a:bodyPr/>
        <a:lstStyle/>
        <a:p>
          <a:r>
            <a:rPr lang="en-US" dirty="0" smtClean="0">
              <a:solidFill>
                <a:schemeClr val="tx2"/>
              </a:solidFill>
            </a:rPr>
            <a:t>Extract OPP files</a:t>
          </a:r>
          <a:endParaRPr lang="en-US" dirty="0">
            <a:solidFill>
              <a:schemeClr val="tx2"/>
            </a:solidFill>
          </a:endParaRPr>
        </a:p>
      </dgm:t>
    </dgm:pt>
    <dgm:pt modelId="{5F7C7D67-2696-4DB4-8A7F-F7EC0E143716}" type="parTrans" cxnId="{98C392C0-687C-42B2-998F-3CC0393DCCD0}">
      <dgm:prSet/>
      <dgm:spPr/>
      <dgm:t>
        <a:bodyPr/>
        <a:lstStyle/>
        <a:p>
          <a:endParaRPr lang="en-US"/>
        </a:p>
      </dgm:t>
    </dgm:pt>
    <dgm:pt modelId="{450DEEB7-1852-4A6B-9742-139FAD5BD8FE}" type="sibTrans" cxnId="{98C392C0-687C-42B2-998F-3CC0393DCCD0}">
      <dgm:prSet/>
      <dgm:spPr/>
      <dgm:t>
        <a:bodyPr/>
        <a:lstStyle/>
        <a:p>
          <a:endParaRPr lang="en-US"/>
        </a:p>
      </dgm:t>
    </dgm:pt>
    <dgm:pt modelId="{E4C005E3-B433-48DB-9C47-653F7ADAD607}">
      <dgm:prSet phldrT="[Text]"/>
      <dgm:spPr/>
      <dgm:t>
        <a:bodyPr/>
        <a:lstStyle/>
        <a:p>
          <a:r>
            <a:rPr lang="en-US" dirty="0" smtClean="0">
              <a:solidFill>
                <a:schemeClr val="tx2"/>
              </a:solidFill>
            </a:rPr>
            <a:t>Download / extract OCT</a:t>
          </a:r>
          <a:endParaRPr lang="en-US" dirty="0">
            <a:solidFill>
              <a:schemeClr val="tx2"/>
            </a:solidFill>
          </a:endParaRPr>
        </a:p>
      </dgm:t>
    </dgm:pt>
    <dgm:pt modelId="{FFC89912-805A-461B-BAD2-FCB6CC5C977B}" type="parTrans" cxnId="{13B15E70-FA5A-4217-B058-86A4F3EDD2A4}">
      <dgm:prSet/>
      <dgm:spPr/>
      <dgm:t>
        <a:bodyPr/>
        <a:lstStyle/>
        <a:p>
          <a:endParaRPr lang="en-US"/>
        </a:p>
      </dgm:t>
    </dgm:pt>
    <dgm:pt modelId="{81EFBD3A-034D-4193-8C88-E79AD5CD0D4E}" type="sibTrans" cxnId="{13B15E70-FA5A-4217-B058-86A4F3EDD2A4}">
      <dgm:prSet/>
      <dgm:spPr/>
      <dgm:t>
        <a:bodyPr/>
        <a:lstStyle/>
        <a:p>
          <a:endParaRPr lang="en-US"/>
        </a:p>
      </dgm:t>
    </dgm:pt>
    <dgm:pt modelId="{47C56901-C968-4F98-B823-9AD4A99209E9}">
      <dgm:prSet phldrT="[Text]"/>
      <dgm:spPr/>
      <dgm:t>
        <a:bodyPr/>
        <a:lstStyle/>
        <a:p>
          <a:r>
            <a:rPr lang="en-US" dirty="0" smtClean="0">
              <a:solidFill>
                <a:schemeClr val="tx2"/>
              </a:solidFill>
            </a:rPr>
            <a:t>Customize Installation</a:t>
          </a:r>
          <a:endParaRPr lang="en-US" dirty="0">
            <a:solidFill>
              <a:schemeClr val="tx2"/>
            </a:solidFill>
          </a:endParaRPr>
        </a:p>
      </dgm:t>
    </dgm:pt>
    <dgm:pt modelId="{C7F5D41C-49E2-4ABE-89C5-E365D17B799A}" type="parTrans" cxnId="{C6232AD7-0160-4F7A-9998-8D518EA8295D}">
      <dgm:prSet/>
      <dgm:spPr/>
      <dgm:t>
        <a:bodyPr/>
        <a:lstStyle/>
        <a:p>
          <a:endParaRPr lang="en-US"/>
        </a:p>
      </dgm:t>
    </dgm:pt>
    <dgm:pt modelId="{2B3A5920-1129-43D8-BE5B-A77938317280}" type="sibTrans" cxnId="{C6232AD7-0160-4F7A-9998-8D518EA8295D}">
      <dgm:prSet/>
      <dgm:spPr/>
      <dgm:t>
        <a:bodyPr/>
        <a:lstStyle/>
        <a:p>
          <a:endParaRPr lang="en-US"/>
        </a:p>
      </dgm:t>
    </dgm:pt>
    <dgm:pt modelId="{0BF07DFC-10AF-46EE-BA04-D0B4633F24A0}">
      <dgm:prSet phldrT="[Text]"/>
      <dgm:spPr/>
      <dgm:t>
        <a:bodyPr/>
        <a:lstStyle/>
        <a:p>
          <a:r>
            <a:rPr lang="en-US" dirty="0" smtClean="0">
              <a:solidFill>
                <a:schemeClr val="tx2"/>
              </a:solidFill>
            </a:rPr>
            <a:t>Deploy custom Office package</a:t>
          </a:r>
          <a:endParaRPr lang="en-US" dirty="0">
            <a:solidFill>
              <a:schemeClr val="tx2"/>
            </a:solidFill>
          </a:endParaRPr>
        </a:p>
      </dgm:t>
    </dgm:pt>
    <dgm:pt modelId="{D29B91B8-8766-4141-8019-D7E87E6B9094}" type="parTrans" cxnId="{661C13E5-D9E9-476A-A7A5-76CF9472B9A4}">
      <dgm:prSet/>
      <dgm:spPr/>
      <dgm:t>
        <a:bodyPr/>
        <a:lstStyle/>
        <a:p>
          <a:endParaRPr lang="en-US"/>
        </a:p>
      </dgm:t>
    </dgm:pt>
    <dgm:pt modelId="{7CF5CFFA-DFDC-4ABF-881C-A30810973625}" type="sibTrans" cxnId="{661C13E5-D9E9-476A-A7A5-76CF9472B9A4}">
      <dgm:prSet/>
      <dgm:spPr/>
      <dgm:t>
        <a:bodyPr/>
        <a:lstStyle/>
        <a:p>
          <a:endParaRPr lang="en-US"/>
        </a:p>
      </dgm:t>
    </dgm:pt>
    <dgm:pt modelId="{5052203F-EA44-4E36-AC5E-D5813ADD0A73}" type="pres">
      <dgm:prSet presAssocID="{5D79A3B6-BF30-43C7-AB32-47D750CAE768}" presName="Name0" presStyleCnt="0">
        <dgm:presLayoutVars>
          <dgm:dir/>
          <dgm:animLvl val="lvl"/>
          <dgm:resizeHandles val="exact"/>
        </dgm:presLayoutVars>
      </dgm:prSet>
      <dgm:spPr/>
    </dgm:pt>
    <dgm:pt modelId="{366A14FE-1A43-4291-A87D-65459ADC93E0}" type="pres">
      <dgm:prSet presAssocID="{C3824D4C-31D5-4409-A02A-69885A91F6D8}" presName="parTxOnly" presStyleLbl="node1" presStyleIdx="0" presStyleCnt="5">
        <dgm:presLayoutVars>
          <dgm:chMax val="0"/>
          <dgm:chPref val="0"/>
          <dgm:bulletEnabled val="1"/>
        </dgm:presLayoutVars>
      </dgm:prSet>
      <dgm:spPr/>
      <dgm:t>
        <a:bodyPr/>
        <a:lstStyle/>
        <a:p>
          <a:endParaRPr lang="en-US"/>
        </a:p>
      </dgm:t>
    </dgm:pt>
    <dgm:pt modelId="{0CB3582D-B1E0-4D53-A171-657BE1680B9E}" type="pres">
      <dgm:prSet presAssocID="{71EEFC7B-2B27-4258-9FEB-FA9462AA1C18}" presName="parTxOnlySpace" presStyleCnt="0"/>
      <dgm:spPr/>
    </dgm:pt>
    <dgm:pt modelId="{536D259E-2BEA-451B-AF82-DEB2CF56530E}" type="pres">
      <dgm:prSet presAssocID="{E20C5158-AFC4-434F-8379-FB9F6E7F008D}" presName="parTxOnly" presStyleLbl="node1" presStyleIdx="1" presStyleCnt="5">
        <dgm:presLayoutVars>
          <dgm:chMax val="0"/>
          <dgm:chPref val="0"/>
          <dgm:bulletEnabled val="1"/>
        </dgm:presLayoutVars>
      </dgm:prSet>
      <dgm:spPr/>
      <dgm:t>
        <a:bodyPr/>
        <a:lstStyle/>
        <a:p>
          <a:endParaRPr lang="en-US"/>
        </a:p>
      </dgm:t>
    </dgm:pt>
    <dgm:pt modelId="{088AE16B-263F-4461-873F-14FC1C0241A7}" type="pres">
      <dgm:prSet presAssocID="{450DEEB7-1852-4A6B-9742-139FAD5BD8FE}" presName="parTxOnlySpace" presStyleCnt="0"/>
      <dgm:spPr/>
    </dgm:pt>
    <dgm:pt modelId="{50C85DF8-F7C0-4736-8D9F-BAAC17C16D0D}" type="pres">
      <dgm:prSet presAssocID="{E4C005E3-B433-48DB-9C47-653F7ADAD607}" presName="parTxOnly" presStyleLbl="node1" presStyleIdx="2" presStyleCnt="5">
        <dgm:presLayoutVars>
          <dgm:chMax val="0"/>
          <dgm:chPref val="0"/>
          <dgm:bulletEnabled val="1"/>
        </dgm:presLayoutVars>
      </dgm:prSet>
      <dgm:spPr/>
      <dgm:t>
        <a:bodyPr/>
        <a:lstStyle/>
        <a:p>
          <a:endParaRPr lang="en-US"/>
        </a:p>
      </dgm:t>
    </dgm:pt>
    <dgm:pt modelId="{49EFCE3E-5D64-4C6D-BC29-11E1074F7D19}" type="pres">
      <dgm:prSet presAssocID="{81EFBD3A-034D-4193-8C88-E79AD5CD0D4E}" presName="parTxOnlySpace" presStyleCnt="0"/>
      <dgm:spPr/>
    </dgm:pt>
    <dgm:pt modelId="{130E8283-83FA-4F9A-A8A5-E8A7B27DF5A2}" type="pres">
      <dgm:prSet presAssocID="{47C56901-C968-4F98-B823-9AD4A99209E9}" presName="parTxOnly" presStyleLbl="node1" presStyleIdx="3" presStyleCnt="5">
        <dgm:presLayoutVars>
          <dgm:chMax val="0"/>
          <dgm:chPref val="0"/>
          <dgm:bulletEnabled val="1"/>
        </dgm:presLayoutVars>
      </dgm:prSet>
      <dgm:spPr/>
      <dgm:t>
        <a:bodyPr/>
        <a:lstStyle/>
        <a:p>
          <a:endParaRPr lang="en-US"/>
        </a:p>
      </dgm:t>
    </dgm:pt>
    <dgm:pt modelId="{EBA40E83-27BE-4290-A28B-B327A5EB60C0}" type="pres">
      <dgm:prSet presAssocID="{2B3A5920-1129-43D8-BE5B-A77938317280}" presName="parTxOnlySpace" presStyleCnt="0"/>
      <dgm:spPr/>
    </dgm:pt>
    <dgm:pt modelId="{DA479870-6E5C-4961-B748-C14E05292215}" type="pres">
      <dgm:prSet presAssocID="{0BF07DFC-10AF-46EE-BA04-D0B4633F24A0}" presName="parTxOnly" presStyleLbl="node1" presStyleIdx="4" presStyleCnt="5">
        <dgm:presLayoutVars>
          <dgm:chMax val="0"/>
          <dgm:chPref val="0"/>
          <dgm:bulletEnabled val="1"/>
        </dgm:presLayoutVars>
      </dgm:prSet>
      <dgm:spPr/>
      <dgm:t>
        <a:bodyPr/>
        <a:lstStyle/>
        <a:p>
          <a:endParaRPr lang="en-US"/>
        </a:p>
      </dgm:t>
    </dgm:pt>
  </dgm:ptLst>
  <dgm:cxnLst>
    <dgm:cxn modelId="{2A0236DD-BC5F-4EC8-8825-10A080B3CA7C}" type="presOf" srcId="{E20C5158-AFC4-434F-8379-FB9F6E7F008D}" destId="{536D259E-2BEA-451B-AF82-DEB2CF56530E}" srcOrd="0" destOrd="0" presId="urn:microsoft.com/office/officeart/2005/8/layout/chevron1"/>
    <dgm:cxn modelId="{661C13E5-D9E9-476A-A7A5-76CF9472B9A4}" srcId="{5D79A3B6-BF30-43C7-AB32-47D750CAE768}" destId="{0BF07DFC-10AF-46EE-BA04-D0B4633F24A0}" srcOrd="4" destOrd="0" parTransId="{D29B91B8-8766-4141-8019-D7E87E6B9094}" sibTransId="{7CF5CFFA-DFDC-4ABF-881C-A30810973625}"/>
    <dgm:cxn modelId="{87AAF625-DB33-4B59-990B-ABA1B60A396D}" type="presOf" srcId="{5D79A3B6-BF30-43C7-AB32-47D750CAE768}" destId="{5052203F-EA44-4E36-AC5E-D5813ADD0A73}" srcOrd="0" destOrd="0" presId="urn:microsoft.com/office/officeart/2005/8/layout/chevron1"/>
    <dgm:cxn modelId="{13B15E70-FA5A-4217-B058-86A4F3EDD2A4}" srcId="{5D79A3B6-BF30-43C7-AB32-47D750CAE768}" destId="{E4C005E3-B433-48DB-9C47-653F7ADAD607}" srcOrd="2" destOrd="0" parTransId="{FFC89912-805A-461B-BAD2-FCB6CC5C977B}" sibTransId="{81EFBD3A-034D-4193-8C88-E79AD5CD0D4E}"/>
    <dgm:cxn modelId="{FF7BA5A8-9772-4817-910A-402C60276F94}" type="presOf" srcId="{47C56901-C968-4F98-B823-9AD4A99209E9}" destId="{130E8283-83FA-4F9A-A8A5-E8A7B27DF5A2}" srcOrd="0" destOrd="0" presId="urn:microsoft.com/office/officeart/2005/8/layout/chevron1"/>
    <dgm:cxn modelId="{58C97EA4-EFBB-4698-B0A0-A831A90F197C}" type="presOf" srcId="{C3824D4C-31D5-4409-A02A-69885A91F6D8}" destId="{366A14FE-1A43-4291-A87D-65459ADC93E0}" srcOrd="0" destOrd="0" presId="urn:microsoft.com/office/officeart/2005/8/layout/chevron1"/>
    <dgm:cxn modelId="{A9F7A84A-87B7-417D-9767-575BEA81C2CF}" type="presOf" srcId="{0BF07DFC-10AF-46EE-BA04-D0B4633F24A0}" destId="{DA479870-6E5C-4961-B748-C14E05292215}" srcOrd="0" destOrd="0" presId="urn:microsoft.com/office/officeart/2005/8/layout/chevron1"/>
    <dgm:cxn modelId="{C6232AD7-0160-4F7A-9998-8D518EA8295D}" srcId="{5D79A3B6-BF30-43C7-AB32-47D750CAE768}" destId="{47C56901-C968-4F98-B823-9AD4A99209E9}" srcOrd="3" destOrd="0" parTransId="{C7F5D41C-49E2-4ABE-89C5-E365D17B799A}" sibTransId="{2B3A5920-1129-43D8-BE5B-A77938317280}"/>
    <dgm:cxn modelId="{98C392C0-687C-42B2-998F-3CC0393DCCD0}" srcId="{5D79A3B6-BF30-43C7-AB32-47D750CAE768}" destId="{E20C5158-AFC4-434F-8379-FB9F6E7F008D}" srcOrd="1" destOrd="0" parTransId="{5F7C7D67-2696-4DB4-8A7F-F7EC0E143716}" sibTransId="{450DEEB7-1852-4A6B-9742-139FAD5BD8FE}"/>
    <dgm:cxn modelId="{40F7324E-67BC-4998-9738-F3802655A0C2}" srcId="{5D79A3B6-BF30-43C7-AB32-47D750CAE768}" destId="{C3824D4C-31D5-4409-A02A-69885A91F6D8}" srcOrd="0" destOrd="0" parTransId="{F280AD15-835D-4B29-809D-011A60DFEC35}" sibTransId="{71EEFC7B-2B27-4258-9FEB-FA9462AA1C18}"/>
    <dgm:cxn modelId="{7110891A-FC3A-41CB-A649-DB5CEA6D734B}" type="presOf" srcId="{E4C005E3-B433-48DB-9C47-653F7ADAD607}" destId="{50C85DF8-F7C0-4736-8D9F-BAAC17C16D0D}" srcOrd="0" destOrd="0" presId="urn:microsoft.com/office/officeart/2005/8/layout/chevron1"/>
    <dgm:cxn modelId="{E0A4D8E9-8EFD-4EDE-845C-F8DDA2C84B5B}" type="presParOf" srcId="{5052203F-EA44-4E36-AC5E-D5813ADD0A73}" destId="{366A14FE-1A43-4291-A87D-65459ADC93E0}" srcOrd="0" destOrd="0" presId="urn:microsoft.com/office/officeart/2005/8/layout/chevron1"/>
    <dgm:cxn modelId="{0CCA1C12-AE6F-44C7-AC6A-531871F6F22A}" type="presParOf" srcId="{5052203F-EA44-4E36-AC5E-D5813ADD0A73}" destId="{0CB3582D-B1E0-4D53-A171-657BE1680B9E}" srcOrd="1" destOrd="0" presId="urn:microsoft.com/office/officeart/2005/8/layout/chevron1"/>
    <dgm:cxn modelId="{E616C2B4-7A78-482E-88D4-EF2D1D7AD88E}" type="presParOf" srcId="{5052203F-EA44-4E36-AC5E-D5813ADD0A73}" destId="{536D259E-2BEA-451B-AF82-DEB2CF56530E}" srcOrd="2" destOrd="0" presId="urn:microsoft.com/office/officeart/2005/8/layout/chevron1"/>
    <dgm:cxn modelId="{C909941C-6819-4F8A-82E9-3657FE299CD9}" type="presParOf" srcId="{5052203F-EA44-4E36-AC5E-D5813ADD0A73}" destId="{088AE16B-263F-4461-873F-14FC1C0241A7}" srcOrd="3" destOrd="0" presId="urn:microsoft.com/office/officeart/2005/8/layout/chevron1"/>
    <dgm:cxn modelId="{7A20CF0C-B342-43B9-9B8B-598FBBFE82C8}" type="presParOf" srcId="{5052203F-EA44-4E36-AC5E-D5813ADD0A73}" destId="{50C85DF8-F7C0-4736-8D9F-BAAC17C16D0D}" srcOrd="4" destOrd="0" presId="urn:microsoft.com/office/officeart/2005/8/layout/chevron1"/>
    <dgm:cxn modelId="{3D66E7F5-822D-47BD-A5CE-FB85D8984A68}" type="presParOf" srcId="{5052203F-EA44-4E36-AC5E-D5813ADD0A73}" destId="{49EFCE3E-5D64-4C6D-BC29-11E1074F7D19}" srcOrd="5" destOrd="0" presId="urn:microsoft.com/office/officeart/2005/8/layout/chevron1"/>
    <dgm:cxn modelId="{3F570874-4726-4DE1-8A03-39EDAAF4294E}" type="presParOf" srcId="{5052203F-EA44-4E36-AC5E-D5813ADD0A73}" destId="{130E8283-83FA-4F9A-A8A5-E8A7B27DF5A2}" srcOrd="6" destOrd="0" presId="urn:microsoft.com/office/officeart/2005/8/layout/chevron1"/>
    <dgm:cxn modelId="{403464DE-B77C-47DC-B1A8-2CF5B009559B}" type="presParOf" srcId="{5052203F-EA44-4E36-AC5E-D5813ADD0A73}" destId="{EBA40E83-27BE-4290-A28B-B327A5EB60C0}" srcOrd="7" destOrd="0" presId="urn:microsoft.com/office/officeart/2005/8/layout/chevron1"/>
    <dgm:cxn modelId="{748E5586-CBD0-4AF4-ACF1-AC712D88ECF7}" type="presParOf" srcId="{5052203F-EA44-4E36-AC5E-D5813ADD0A73}" destId="{DA479870-6E5C-4961-B748-C14E05292215}" srcOrd="8"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02C80BA4-F267-4237-9C6E-78F6C3AFC455}" type="doc">
      <dgm:prSet loTypeId="urn:microsoft.com/office/officeart/2005/8/layout/vList2" loCatId="list" qsTypeId="urn:microsoft.com/office/officeart/2005/8/quickstyle/simple4" qsCatId="simple" csTypeId="urn:microsoft.com/office/officeart/2005/8/colors/accent1_2" csCatId="accent1" phldr="1"/>
      <dgm:spPr/>
      <dgm:t>
        <a:bodyPr/>
        <a:lstStyle/>
        <a:p>
          <a:endParaRPr lang="en-US"/>
        </a:p>
      </dgm:t>
    </dgm:pt>
    <dgm:pt modelId="{FB47D272-95B2-4A25-858C-54563C5A017C}">
      <dgm:prSet/>
      <dgm:spPr/>
      <dgm:t>
        <a:bodyPr/>
        <a:lstStyle/>
        <a:p>
          <a:pPr rtl="0"/>
          <a:r>
            <a:rPr lang="en-US" b="1" dirty="0" smtClean="0"/>
            <a:t>EXL-OFC311 </a:t>
          </a:r>
          <a:r>
            <a:rPr lang="en-US" dirty="0" smtClean="0"/>
            <a:t>Microsoft Office 365 and Microsoft Exchange: From Simple Migration to a Hybrid Environment </a:t>
          </a:r>
          <a:endParaRPr lang="en-US" dirty="0"/>
        </a:p>
      </dgm:t>
    </dgm:pt>
    <dgm:pt modelId="{481213EC-3DEC-4BF7-A906-B6DF0B07799E}" type="parTrans" cxnId="{0AA8F777-9539-48A9-B98C-EBC0259200B9}">
      <dgm:prSet/>
      <dgm:spPr/>
      <dgm:t>
        <a:bodyPr/>
        <a:lstStyle/>
        <a:p>
          <a:endParaRPr lang="en-US"/>
        </a:p>
      </dgm:t>
    </dgm:pt>
    <dgm:pt modelId="{49B6E118-1281-437D-871B-AB80BAC7A80E}" type="sibTrans" cxnId="{0AA8F777-9539-48A9-B98C-EBC0259200B9}">
      <dgm:prSet/>
      <dgm:spPr/>
      <dgm:t>
        <a:bodyPr/>
        <a:lstStyle/>
        <a:p>
          <a:endParaRPr lang="en-US"/>
        </a:p>
      </dgm:t>
    </dgm:pt>
    <dgm:pt modelId="{3CF9CF08-C42D-42EB-B06B-E27295B36499}">
      <dgm:prSet/>
      <dgm:spPr/>
      <dgm:t>
        <a:bodyPr/>
        <a:lstStyle/>
        <a:p>
          <a:pPr rtl="0"/>
          <a:r>
            <a:rPr lang="en-US" b="1" dirty="0" smtClean="0"/>
            <a:t>SEC-OFC310</a:t>
          </a:r>
          <a:r>
            <a:rPr lang="en-US" dirty="0" smtClean="0"/>
            <a:t> Microsoft Office 356: Identity and Access Solutions</a:t>
          </a:r>
          <a:endParaRPr lang="en-US" dirty="0"/>
        </a:p>
      </dgm:t>
    </dgm:pt>
    <dgm:pt modelId="{A6D1B65A-4E1F-4B2B-9944-52383C554D98}" type="parTrans" cxnId="{24283DC3-7215-4F03-9A09-7B14945C0981}">
      <dgm:prSet/>
      <dgm:spPr/>
      <dgm:t>
        <a:bodyPr/>
        <a:lstStyle/>
        <a:p>
          <a:endParaRPr lang="en-US"/>
        </a:p>
      </dgm:t>
    </dgm:pt>
    <dgm:pt modelId="{74715C5A-B1F7-429F-AB37-367F458B95EF}" type="sibTrans" cxnId="{24283DC3-7215-4F03-9A09-7B14945C0981}">
      <dgm:prSet/>
      <dgm:spPr/>
      <dgm:t>
        <a:bodyPr/>
        <a:lstStyle/>
        <a:p>
          <a:endParaRPr lang="en-US"/>
        </a:p>
      </dgm:t>
    </dgm:pt>
    <dgm:pt modelId="{1EC4460F-B6A9-49ED-B672-B0D9C2A66BAE}">
      <dgm:prSet/>
      <dgm:spPr/>
      <dgm:t>
        <a:bodyPr/>
        <a:lstStyle/>
        <a:p>
          <a:pPr rtl="0"/>
          <a:r>
            <a:rPr lang="en-US" b="1" smtClean="0"/>
            <a:t>OFS201</a:t>
          </a:r>
          <a:r>
            <a:rPr lang="en-US" smtClean="0"/>
            <a:t> Building Office 365 Solutions with Azure</a:t>
          </a:r>
          <a:endParaRPr lang="en-US"/>
        </a:p>
      </dgm:t>
    </dgm:pt>
    <dgm:pt modelId="{3DEBFC92-19AC-480B-AE9E-498F482DB97C}" type="parTrans" cxnId="{B670659C-67AB-4D7A-AD50-42E2E1C5DCDB}">
      <dgm:prSet/>
      <dgm:spPr/>
      <dgm:t>
        <a:bodyPr/>
        <a:lstStyle/>
        <a:p>
          <a:endParaRPr lang="en-US"/>
        </a:p>
      </dgm:t>
    </dgm:pt>
    <dgm:pt modelId="{CC28BA02-218A-4060-BB54-F81D619884F6}" type="sibTrans" cxnId="{B670659C-67AB-4D7A-AD50-42E2E1C5DCDB}">
      <dgm:prSet/>
      <dgm:spPr/>
      <dgm:t>
        <a:bodyPr/>
        <a:lstStyle/>
        <a:p>
          <a:endParaRPr lang="en-US"/>
        </a:p>
      </dgm:t>
    </dgm:pt>
    <dgm:pt modelId="{1CE8C04D-A57B-4AA5-848D-D355CE47CF58}">
      <dgm:prSet/>
      <dgm:spPr/>
      <dgm:t>
        <a:bodyPr/>
        <a:lstStyle/>
        <a:p>
          <a:pPr rtl="0"/>
          <a:r>
            <a:rPr lang="en-US" b="1" dirty="0" smtClean="0"/>
            <a:t>COS-OFC307 </a:t>
          </a:r>
          <a:r>
            <a:rPr lang="en-US" dirty="0" smtClean="0"/>
            <a:t>Exploring the Office Developer story in Microsoft Office 365</a:t>
          </a:r>
          <a:endParaRPr lang="en-US" dirty="0"/>
        </a:p>
      </dgm:t>
    </dgm:pt>
    <dgm:pt modelId="{5F86ED66-11AA-4CC2-94F7-D115F093B313}" type="parTrans" cxnId="{A5DDEAF9-BF55-4291-B731-2BF97080ACFF}">
      <dgm:prSet/>
      <dgm:spPr/>
      <dgm:t>
        <a:bodyPr/>
        <a:lstStyle/>
        <a:p>
          <a:endParaRPr lang="en-US"/>
        </a:p>
      </dgm:t>
    </dgm:pt>
    <dgm:pt modelId="{777AD5F5-02B6-4EE0-A16A-374BD3192E4A}" type="sibTrans" cxnId="{A5DDEAF9-BF55-4291-B731-2BF97080ACFF}">
      <dgm:prSet/>
      <dgm:spPr/>
      <dgm:t>
        <a:bodyPr/>
        <a:lstStyle/>
        <a:p>
          <a:endParaRPr lang="en-US"/>
        </a:p>
      </dgm:t>
    </dgm:pt>
    <dgm:pt modelId="{7F98E1DB-C554-445C-93C0-954E17A1E951}">
      <dgm:prSet/>
      <dgm:spPr/>
      <dgm:t>
        <a:bodyPr/>
        <a:lstStyle/>
        <a:p>
          <a:pPr rtl="0"/>
          <a:r>
            <a:rPr lang="en-US" dirty="0" smtClean="0"/>
            <a:t>OFC309 From Zero to Productivity</a:t>
          </a:r>
          <a:endParaRPr lang="en-US" dirty="0"/>
        </a:p>
      </dgm:t>
    </dgm:pt>
    <dgm:pt modelId="{9C21E995-FD4D-4260-866F-C32882211E0E}" type="parTrans" cxnId="{54E0A036-C5A9-4153-9147-1D44577526C7}">
      <dgm:prSet/>
      <dgm:spPr/>
    </dgm:pt>
    <dgm:pt modelId="{BB0BC2EA-EF71-400A-8B32-9383C8EC15D8}" type="sibTrans" cxnId="{54E0A036-C5A9-4153-9147-1D44577526C7}">
      <dgm:prSet/>
      <dgm:spPr/>
    </dgm:pt>
    <dgm:pt modelId="{05FD39DD-2529-4D39-90D3-A880BC89FA98}" type="pres">
      <dgm:prSet presAssocID="{02C80BA4-F267-4237-9C6E-78F6C3AFC455}" presName="linear" presStyleCnt="0">
        <dgm:presLayoutVars>
          <dgm:animLvl val="lvl"/>
          <dgm:resizeHandles val="exact"/>
        </dgm:presLayoutVars>
      </dgm:prSet>
      <dgm:spPr/>
      <dgm:t>
        <a:bodyPr/>
        <a:lstStyle/>
        <a:p>
          <a:endParaRPr lang="en-US"/>
        </a:p>
      </dgm:t>
    </dgm:pt>
    <dgm:pt modelId="{9FE83864-7C76-4FC1-9602-6BDC71E57087}" type="pres">
      <dgm:prSet presAssocID="{7F98E1DB-C554-445C-93C0-954E17A1E951}" presName="parentText" presStyleLbl="node1" presStyleIdx="0" presStyleCnt="5">
        <dgm:presLayoutVars>
          <dgm:chMax val="0"/>
          <dgm:bulletEnabled val="1"/>
        </dgm:presLayoutVars>
      </dgm:prSet>
      <dgm:spPr/>
      <dgm:t>
        <a:bodyPr/>
        <a:lstStyle/>
        <a:p>
          <a:endParaRPr lang="en-US"/>
        </a:p>
      </dgm:t>
    </dgm:pt>
    <dgm:pt modelId="{4B89BF73-3D4A-4470-9A33-75706B4BD00A}" type="pres">
      <dgm:prSet presAssocID="{BB0BC2EA-EF71-400A-8B32-9383C8EC15D8}" presName="spacer" presStyleCnt="0"/>
      <dgm:spPr/>
    </dgm:pt>
    <dgm:pt modelId="{765B75F3-0EFC-4990-B021-5261D3296A8E}" type="pres">
      <dgm:prSet presAssocID="{FB47D272-95B2-4A25-858C-54563C5A017C}" presName="parentText" presStyleLbl="node1" presStyleIdx="1" presStyleCnt="5" custLinFactNeighborY="47598">
        <dgm:presLayoutVars>
          <dgm:chMax val="0"/>
          <dgm:bulletEnabled val="1"/>
        </dgm:presLayoutVars>
      </dgm:prSet>
      <dgm:spPr/>
      <dgm:t>
        <a:bodyPr/>
        <a:lstStyle/>
        <a:p>
          <a:endParaRPr lang="en-US"/>
        </a:p>
      </dgm:t>
    </dgm:pt>
    <dgm:pt modelId="{2A87A40B-E954-484B-B508-2587EE722F39}" type="pres">
      <dgm:prSet presAssocID="{49B6E118-1281-437D-871B-AB80BAC7A80E}" presName="spacer" presStyleCnt="0"/>
      <dgm:spPr/>
    </dgm:pt>
    <dgm:pt modelId="{4240F0AA-09C6-4303-A79B-85CF50D18478}" type="pres">
      <dgm:prSet presAssocID="{3CF9CF08-C42D-42EB-B06B-E27295B36499}" presName="parentText" presStyleLbl="node1" presStyleIdx="2" presStyleCnt="5">
        <dgm:presLayoutVars>
          <dgm:chMax val="0"/>
          <dgm:bulletEnabled val="1"/>
        </dgm:presLayoutVars>
      </dgm:prSet>
      <dgm:spPr/>
      <dgm:t>
        <a:bodyPr/>
        <a:lstStyle/>
        <a:p>
          <a:endParaRPr lang="en-US"/>
        </a:p>
      </dgm:t>
    </dgm:pt>
    <dgm:pt modelId="{DA0AF70C-B7AD-47B9-9F07-E6181F9EEB4F}" type="pres">
      <dgm:prSet presAssocID="{74715C5A-B1F7-429F-AB37-367F458B95EF}" presName="spacer" presStyleCnt="0"/>
      <dgm:spPr/>
    </dgm:pt>
    <dgm:pt modelId="{4BA954CF-B38D-4E6C-A17D-4554D08DBCD4}" type="pres">
      <dgm:prSet presAssocID="{1EC4460F-B6A9-49ED-B672-B0D9C2A66BAE}" presName="parentText" presStyleLbl="node1" presStyleIdx="3" presStyleCnt="5">
        <dgm:presLayoutVars>
          <dgm:chMax val="0"/>
          <dgm:bulletEnabled val="1"/>
        </dgm:presLayoutVars>
      </dgm:prSet>
      <dgm:spPr/>
      <dgm:t>
        <a:bodyPr/>
        <a:lstStyle/>
        <a:p>
          <a:endParaRPr lang="en-US"/>
        </a:p>
      </dgm:t>
    </dgm:pt>
    <dgm:pt modelId="{A49E83ED-2201-4F2C-8FF7-696EE34E2794}" type="pres">
      <dgm:prSet presAssocID="{CC28BA02-218A-4060-BB54-F81D619884F6}" presName="spacer" presStyleCnt="0"/>
      <dgm:spPr/>
    </dgm:pt>
    <dgm:pt modelId="{6CEBC09B-49E3-4D05-AD81-D1451D9BBAB2}" type="pres">
      <dgm:prSet presAssocID="{1CE8C04D-A57B-4AA5-848D-D355CE47CF58}" presName="parentText" presStyleLbl="node1" presStyleIdx="4" presStyleCnt="5">
        <dgm:presLayoutVars>
          <dgm:chMax val="0"/>
          <dgm:bulletEnabled val="1"/>
        </dgm:presLayoutVars>
      </dgm:prSet>
      <dgm:spPr/>
      <dgm:t>
        <a:bodyPr/>
        <a:lstStyle/>
        <a:p>
          <a:endParaRPr lang="en-US"/>
        </a:p>
      </dgm:t>
    </dgm:pt>
  </dgm:ptLst>
  <dgm:cxnLst>
    <dgm:cxn modelId="{68CF20F0-C8AD-432D-BA0A-B497BC9C4235}" type="presOf" srcId="{FB47D272-95B2-4A25-858C-54563C5A017C}" destId="{765B75F3-0EFC-4990-B021-5261D3296A8E}" srcOrd="0" destOrd="0" presId="urn:microsoft.com/office/officeart/2005/8/layout/vList2"/>
    <dgm:cxn modelId="{54E0A036-C5A9-4153-9147-1D44577526C7}" srcId="{02C80BA4-F267-4237-9C6E-78F6C3AFC455}" destId="{7F98E1DB-C554-445C-93C0-954E17A1E951}" srcOrd="0" destOrd="0" parTransId="{9C21E995-FD4D-4260-866F-C32882211E0E}" sibTransId="{BB0BC2EA-EF71-400A-8B32-9383C8EC15D8}"/>
    <dgm:cxn modelId="{0AA8F777-9539-48A9-B98C-EBC0259200B9}" srcId="{02C80BA4-F267-4237-9C6E-78F6C3AFC455}" destId="{FB47D272-95B2-4A25-858C-54563C5A017C}" srcOrd="1" destOrd="0" parTransId="{481213EC-3DEC-4BF7-A906-B6DF0B07799E}" sibTransId="{49B6E118-1281-437D-871B-AB80BAC7A80E}"/>
    <dgm:cxn modelId="{54BFA013-C687-47AF-8D20-23260567B869}" type="presOf" srcId="{3CF9CF08-C42D-42EB-B06B-E27295B36499}" destId="{4240F0AA-09C6-4303-A79B-85CF50D18478}" srcOrd="0" destOrd="0" presId="urn:microsoft.com/office/officeart/2005/8/layout/vList2"/>
    <dgm:cxn modelId="{E1557545-9CF0-4D99-8058-12067D8FC1BE}" type="presOf" srcId="{02C80BA4-F267-4237-9C6E-78F6C3AFC455}" destId="{05FD39DD-2529-4D39-90D3-A880BC89FA98}" srcOrd="0" destOrd="0" presId="urn:microsoft.com/office/officeart/2005/8/layout/vList2"/>
    <dgm:cxn modelId="{535C0AF5-0DF8-4D5C-823D-FC81F1F797EB}" type="presOf" srcId="{1EC4460F-B6A9-49ED-B672-B0D9C2A66BAE}" destId="{4BA954CF-B38D-4E6C-A17D-4554D08DBCD4}" srcOrd="0" destOrd="0" presId="urn:microsoft.com/office/officeart/2005/8/layout/vList2"/>
    <dgm:cxn modelId="{480A36E5-5334-4002-B9EB-D3C1CE4470B5}" type="presOf" srcId="{7F98E1DB-C554-445C-93C0-954E17A1E951}" destId="{9FE83864-7C76-4FC1-9602-6BDC71E57087}" srcOrd="0" destOrd="0" presId="urn:microsoft.com/office/officeart/2005/8/layout/vList2"/>
    <dgm:cxn modelId="{1C9294D2-C6C1-4B92-AF7E-722428281A51}" type="presOf" srcId="{1CE8C04D-A57B-4AA5-848D-D355CE47CF58}" destId="{6CEBC09B-49E3-4D05-AD81-D1451D9BBAB2}" srcOrd="0" destOrd="0" presId="urn:microsoft.com/office/officeart/2005/8/layout/vList2"/>
    <dgm:cxn modelId="{B670659C-67AB-4D7A-AD50-42E2E1C5DCDB}" srcId="{02C80BA4-F267-4237-9C6E-78F6C3AFC455}" destId="{1EC4460F-B6A9-49ED-B672-B0D9C2A66BAE}" srcOrd="3" destOrd="0" parTransId="{3DEBFC92-19AC-480B-AE9E-498F482DB97C}" sibTransId="{CC28BA02-218A-4060-BB54-F81D619884F6}"/>
    <dgm:cxn modelId="{24283DC3-7215-4F03-9A09-7B14945C0981}" srcId="{02C80BA4-F267-4237-9C6E-78F6C3AFC455}" destId="{3CF9CF08-C42D-42EB-B06B-E27295B36499}" srcOrd="2" destOrd="0" parTransId="{A6D1B65A-4E1F-4B2B-9944-52383C554D98}" sibTransId="{74715C5A-B1F7-429F-AB37-367F458B95EF}"/>
    <dgm:cxn modelId="{A5DDEAF9-BF55-4291-B731-2BF97080ACFF}" srcId="{02C80BA4-F267-4237-9C6E-78F6C3AFC455}" destId="{1CE8C04D-A57B-4AA5-848D-D355CE47CF58}" srcOrd="4" destOrd="0" parTransId="{5F86ED66-11AA-4CC2-94F7-D115F093B313}" sibTransId="{777AD5F5-02B6-4EE0-A16A-374BD3192E4A}"/>
    <dgm:cxn modelId="{4749956D-443B-4733-B90F-EA21092AB37D}" type="presParOf" srcId="{05FD39DD-2529-4D39-90D3-A880BC89FA98}" destId="{9FE83864-7C76-4FC1-9602-6BDC71E57087}" srcOrd="0" destOrd="0" presId="urn:microsoft.com/office/officeart/2005/8/layout/vList2"/>
    <dgm:cxn modelId="{6E03C705-3479-4B2E-BCD4-A5C4C022978F}" type="presParOf" srcId="{05FD39DD-2529-4D39-90D3-A880BC89FA98}" destId="{4B89BF73-3D4A-4470-9A33-75706B4BD00A}" srcOrd="1" destOrd="0" presId="urn:microsoft.com/office/officeart/2005/8/layout/vList2"/>
    <dgm:cxn modelId="{EA34B1C0-DEB6-4187-969A-6CF1610C582E}" type="presParOf" srcId="{05FD39DD-2529-4D39-90D3-A880BC89FA98}" destId="{765B75F3-0EFC-4990-B021-5261D3296A8E}" srcOrd="2" destOrd="0" presId="urn:microsoft.com/office/officeart/2005/8/layout/vList2"/>
    <dgm:cxn modelId="{99BCD6A6-7CD5-4484-A3C1-F5B2E54C09AF}" type="presParOf" srcId="{05FD39DD-2529-4D39-90D3-A880BC89FA98}" destId="{2A87A40B-E954-484B-B508-2587EE722F39}" srcOrd="3" destOrd="0" presId="urn:microsoft.com/office/officeart/2005/8/layout/vList2"/>
    <dgm:cxn modelId="{D4D06615-CA75-4E24-9F00-DE5880A522BA}" type="presParOf" srcId="{05FD39DD-2529-4D39-90D3-A880BC89FA98}" destId="{4240F0AA-09C6-4303-A79B-85CF50D18478}" srcOrd="4" destOrd="0" presId="urn:microsoft.com/office/officeart/2005/8/layout/vList2"/>
    <dgm:cxn modelId="{CE856B12-818A-4A9C-9C9C-DBE91114B1E9}" type="presParOf" srcId="{05FD39DD-2529-4D39-90D3-A880BC89FA98}" destId="{DA0AF70C-B7AD-47B9-9F07-E6181F9EEB4F}" srcOrd="5" destOrd="0" presId="urn:microsoft.com/office/officeart/2005/8/layout/vList2"/>
    <dgm:cxn modelId="{2031FA6D-EC2A-4A2E-AB43-17A57812D427}" type="presParOf" srcId="{05FD39DD-2529-4D39-90D3-A880BC89FA98}" destId="{4BA954CF-B38D-4E6C-A17D-4554D08DBCD4}" srcOrd="6" destOrd="0" presId="urn:microsoft.com/office/officeart/2005/8/layout/vList2"/>
    <dgm:cxn modelId="{AEE77D29-396E-436C-966C-CCB6C8CB0B90}" type="presParOf" srcId="{05FD39DD-2529-4D39-90D3-A880BC89FA98}" destId="{A49E83ED-2201-4F2C-8FF7-696EE34E2794}" srcOrd="7" destOrd="0" presId="urn:microsoft.com/office/officeart/2005/8/layout/vList2"/>
    <dgm:cxn modelId="{FB0CF23C-2F2E-46FE-921F-2D9B2C46FF56}" type="presParOf" srcId="{05FD39DD-2529-4D39-90D3-A880BC89FA98}" destId="{6CEBC09B-49E3-4D05-AD81-D1451D9BBAB2}" srcOrd="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0647B6-77F8-4E51-8675-1FB3223048E6}">
      <dsp:nvSpPr>
        <dsp:cNvPr id="0" name=""/>
        <dsp:cNvSpPr/>
      </dsp:nvSpPr>
      <dsp:spPr>
        <a:xfrm>
          <a:off x="0" y="75844"/>
          <a:ext cx="8229600" cy="551655"/>
        </a:xfrm>
        <a:prstGeom prst="roundRect">
          <a:avLst/>
        </a:prstGeom>
        <a:gradFill rotWithShape="0">
          <a:gsLst>
            <a:gs pos="0">
              <a:schemeClr val="accent1">
                <a:shade val="50000"/>
                <a:hueOff val="0"/>
                <a:satOff val="0"/>
                <a:lumOff val="0"/>
                <a:alphaOff val="0"/>
                <a:shade val="51000"/>
                <a:satMod val="130000"/>
              </a:schemeClr>
            </a:gs>
            <a:gs pos="80000">
              <a:schemeClr val="accent1">
                <a:shade val="50000"/>
                <a:hueOff val="0"/>
                <a:satOff val="0"/>
                <a:lumOff val="0"/>
                <a:alphaOff val="0"/>
                <a:shade val="93000"/>
                <a:satMod val="130000"/>
              </a:schemeClr>
            </a:gs>
            <a:gs pos="100000">
              <a:schemeClr val="accent1">
                <a:shade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rtl="0">
            <a:lnSpc>
              <a:spcPct val="90000"/>
            </a:lnSpc>
            <a:spcBef>
              <a:spcPct val="0"/>
            </a:spcBef>
            <a:spcAft>
              <a:spcPct val="35000"/>
            </a:spcAft>
          </a:pPr>
          <a:r>
            <a:rPr lang="en-US" sz="2300" kern="1200" smtClean="0"/>
            <a:t>Office 365 101</a:t>
          </a:r>
          <a:endParaRPr lang="en-US" sz="2300" kern="1200"/>
        </a:p>
      </dsp:txBody>
      <dsp:txXfrm>
        <a:off x="26930" y="102774"/>
        <a:ext cx="8175740" cy="497795"/>
      </dsp:txXfrm>
    </dsp:sp>
    <dsp:sp modelId="{BE35D548-657D-4ED1-A644-A1303B45236D}">
      <dsp:nvSpPr>
        <dsp:cNvPr id="0" name=""/>
        <dsp:cNvSpPr/>
      </dsp:nvSpPr>
      <dsp:spPr>
        <a:xfrm>
          <a:off x="0" y="627499"/>
          <a:ext cx="8229600" cy="6189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290" tIns="29210" rIns="163576" bIns="29210" numCol="1" spcCol="1270" anchor="t" anchorCtr="0">
          <a:noAutofit/>
        </a:bodyPr>
        <a:lstStyle/>
        <a:p>
          <a:pPr marL="171450" lvl="1" indent="-171450" algn="l" defTabSz="800100" rtl="0">
            <a:lnSpc>
              <a:spcPct val="90000"/>
            </a:lnSpc>
            <a:spcBef>
              <a:spcPct val="0"/>
            </a:spcBef>
            <a:spcAft>
              <a:spcPct val="20000"/>
            </a:spcAft>
            <a:buChar char="••"/>
          </a:pPr>
          <a:r>
            <a:rPr lang="en-US" sz="1800" kern="1200" dirty="0" smtClean="0"/>
            <a:t>What’s Changed</a:t>
          </a:r>
          <a:endParaRPr lang="en-US" sz="1800" kern="1200" dirty="0"/>
        </a:p>
        <a:p>
          <a:pPr marL="171450" lvl="1" indent="-171450" algn="l" defTabSz="800100" rtl="0">
            <a:lnSpc>
              <a:spcPct val="90000"/>
            </a:lnSpc>
            <a:spcBef>
              <a:spcPct val="0"/>
            </a:spcBef>
            <a:spcAft>
              <a:spcPct val="20000"/>
            </a:spcAft>
            <a:buChar char="••"/>
          </a:pPr>
          <a:r>
            <a:rPr lang="en-US" sz="1800" kern="1200" dirty="0" smtClean="0"/>
            <a:t>Where is it</a:t>
          </a:r>
          <a:endParaRPr lang="en-US" sz="1800" kern="1200" dirty="0"/>
        </a:p>
      </dsp:txBody>
      <dsp:txXfrm>
        <a:off x="0" y="627499"/>
        <a:ext cx="8229600" cy="618930"/>
      </dsp:txXfrm>
    </dsp:sp>
    <dsp:sp modelId="{62A9B2F1-368B-4F4A-A4CC-ED565B2FBB97}">
      <dsp:nvSpPr>
        <dsp:cNvPr id="0" name=""/>
        <dsp:cNvSpPr/>
      </dsp:nvSpPr>
      <dsp:spPr>
        <a:xfrm>
          <a:off x="0" y="1246429"/>
          <a:ext cx="8229600" cy="551655"/>
        </a:xfrm>
        <a:prstGeom prst="roundRect">
          <a:avLst/>
        </a:prstGeom>
        <a:gradFill rotWithShape="0">
          <a:gsLst>
            <a:gs pos="0">
              <a:schemeClr val="accent1">
                <a:shade val="50000"/>
                <a:hueOff val="250177"/>
                <a:satOff val="-8204"/>
                <a:lumOff val="24298"/>
                <a:alphaOff val="0"/>
                <a:shade val="51000"/>
                <a:satMod val="130000"/>
              </a:schemeClr>
            </a:gs>
            <a:gs pos="80000">
              <a:schemeClr val="accent1">
                <a:shade val="50000"/>
                <a:hueOff val="250177"/>
                <a:satOff val="-8204"/>
                <a:lumOff val="24298"/>
                <a:alphaOff val="0"/>
                <a:shade val="93000"/>
                <a:satMod val="130000"/>
              </a:schemeClr>
            </a:gs>
            <a:gs pos="100000">
              <a:schemeClr val="accent1">
                <a:shade val="50000"/>
                <a:hueOff val="250177"/>
                <a:satOff val="-8204"/>
                <a:lumOff val="24298"/>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rtl="0">
            <a:lnSpc>
              <a:spcPct val="90000"/>
            </a:lnSpc>
            <a:spcBef>
              <a:spcPct val="0"/>
            </a:spcBef>
            <a:spcAft>
              <a:spcPct val="35000"/>
            </a:spcAft>
          </a:pPr>
          <a:r>
            <a:rPr lang="en-US" sz="2300" kern="1200" dirty="0" smtClean="0"/>
            <a:t>A Closer Look</a:t>
          </a:r>
          <a:endParaRPr lang="en-US" sz="2300" kern="1200" dirty="0"/>
        </a:p>
      </dsp:txBody>
      <dsp:txXfrm>
        <a:off x="26930" y="1273359"/>
        <a:ext cx="8175740" cy="497795"/>
      </dsp:txXfrm>
    </dsp:sp>
    <dsp:sp modelId="{7A7673BC-7810-4AB7-9CEC-D8DB27D16BF4}">
      <dsp:nvSpPr>
        <dsp:cNvPr id="0" name=""/>
        <dsp:cNvSpPr/>
      </dsp:nvSpPr>
      <dsp:spPr>
        <a:xfrm>
          <a:off x="0" y="1798084"/>
          <a:ext cx="8229600" cy="12378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290" tIns="29210" rIns="163576" bIns="29210" numCol="1" spcCol="1270" anchor="t" anchorCtr="0">
          <a:noAutofit/>
        </a:bodyPr>
        <a:lstStyle/>
        <a:p>
          <a:pPr marL="171450" lvl="1" indent="-171450" algn="l" defTabSz="800100" rtl="0">
            <a:lnSpc>
              <a:spcPct val="90000"/>
            </a:lnSpc>
            <a:spcBef>
              <a:spcPct val="0"/>
            </a:spcBef>
            <a:spcAft>
              <a:spcPct val="20000"/>
            </a:spcAft>
            <a:buChar char="••"/>
          </a:pPr>
          <a:r>
            <a:rPr lang="en-US" sz="1800" kern="1200" dirty="0" smtClean="0"/>
            <a:t>Exchange Online</a:t>
          </a:r>
          <a:endParaRPr lang="en-US" sz="1800" kern="1200" dirty="0"/>
        </a:p>
        <a:p>
          <a:pPr marL="171450" lvl="1" indent="-171450" algn="l" defTabSz="800100" rtl="0">
            <a:lnSpc>
              <a:spcPct val="90000"/>
            </a:lnSpc>
            <a:spcBef>
              <a:spcPct val="0"/>
            </a:spcBef>
            <a:spcAft>
              <a:spcPct val="20000"/>
            </a:spcAft>
            <a:buChar char="••"/>
          </a:pPr>
          <a:r>
            <a:rPr lang="en-US" sz="1800" kern="1200" smtClean="0"/>
            <a:t>SharePoint Online</a:t>
          </a:r>
          <a:endParaRPr lang="en-US" sz="1800" kern="1200"/>
        </a:p>
        <a:p>
          <a:pPr marL="171450" lvl="1" indent="-171450" algn="l" defTabSz="800100" rtl="0">
            <a:lnSpc>
              <a:spcPct val="90000"/>
            </a:lnSpc>
            <a:spcBef>
              <a:spcPct val="0"/>
            </a:spcBef>
            <a:spcAft>
              <a:spcPct val="20000"/>
            </a:spcAft>
            <a:buChar char="••"/>
          </a:pPr>
          <a:r>
            <a:rPr lang="en-US" sz="1800" kern="1200" smtClean="0"/>
            <a:t>Lync Online</a:t>
          </a:r>
          <a:endParaRPr lang="en-US" sz="1800" kern="1200"/>
        </a:p>
        <a:p>
          <a:pPr marL="171450" lvl="1" indent="-171450" algn="l" defTabSz="800100" rtl="0">
            <a:lnSpc>
              <a:spcPct val="90000"/>
            </a:lnSpc>
            <a:spcBef>
              <a:spcPct val="0"/>
            </a:spcBef>
            <a:spcAft>
              <a:spcPct val="20000"/>
            </a:spcAft>
            <a:buChar char="••"/>
          </a:pPr>
          <a:r>
            <a:rPr lang="en-US" sz="1800" kern="1200" dirty="0" smtClean="0"/>
            <a:t>Office Professional Plus</a:t>
          </a:r>
          <a:endParaRPr lang="en-US" sz="1800" kern="1200" dirty="0"/>
        </a:p>
      </dsp:txBody>
      <dsp:txXfrm>
        <a:off x="0" y="1798084"/>
        <a:ext cx="8229600" cy="1237860"/>
      </dsp:txXfrm>
    </dsp:sp>
    <dsp:sp modelId="{C29F846B-5076-4DA4-ADB1-4B827E488162}">
      <dsp:nvSpPr>
        <dsp:cNvPr id="0" name=""/>
        <dsp:cNvSpPr/>
      </dsp:nvSpPr>
      <dsp:spPr>
        <a:xfrm>
          <a:off x="0" y="3035944"/>
          <a:ext cx="8229600" cy="551655"/>
        </a:xfrm>
        <a:prstGeom prst="roundRect">
          <a:avLst/>
        </a:prstGeom>
        <a:gradFill rotWithShape="0">
          <a:gsLst>
            <a:gs pos="0">
              <a:schemeClr val="accent1">
                <a:shade val="50000"/>
                <a:hueOff val="500354"/>
                <a:satOff val="-16408"/>
                <a:lumOff val="48596"/>
                <a:alphaOff val="0"/>
                <a:shade val="51000"/>
                <a:satMod val="130000"/>
              </a:schemeClr>
            </a:gs>
            <a:gs pos="80000">
              <a:schemeClr val="accent1">
                <a:shade val="50000"/>
                <a:hueOff val="500354"/>
                <a:satOff val="-16408"/>
                <a:lumOff val="48596"/>
                <a:alphaOff val="0"/>
                <a:shade val="93000"/>
                <a:satMod val="130000"/>
              </a:schemeClr>
            </a:gs>
            <a:gs pos="100000">
              <a:schemeClr val="accent1">
                <a:shade val="50000"/>
                <a:hueOff val="500354"/>
                <a:satOff val="-16408"/>
                <a:lumOff val="48596"/>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rtl="0">
            <a:lnSpc>
              <a:spcPct val="90000"/>
            </a:lnSpc>
            <a:spcBef>
              <a:spcPct val="0"/>
            </a:spcBef>
            <a:spcAft>
              <a:spcPct val="35000"/>
            </a:spcAft>
          </a:pPr>
          <a:r>
            <a:rPr lang="en-US" sz="2300" kern="1200" dirty="0" smtClean="0"/>
            <a:t>How do I get it</a:t>
          </a:r>
          <a:endParaRPr lang="en-US" sz="2300" kern="1200" dirty="0"/>
        </a:p>
      </dsp:txBody>
      <dsp:txXfrm>
        <a:off x="26930" y="3062874"/>
        <a:ext cx="8175740" cy="497795"/>
      </dsp:txXfrm>
    </dsp:sp>
    <dsp:sp modelId="{A581D338-8562-4DED-B10A-0B66503D6A6D}">
      <dsp:nvSpPr>
        <dsp:cNvPr id="0" name=""/>
        <dsp:cNvSpPr/>
      </dsp:nvSpPr>
      <dsp:spPr>
        <a:xfrm>
          <a:off x="0" y="3653839"/>
          <a:ext cx="8229600" cy="551655"/>
        </a:xfrm>
        <a:prstGeom prst="roundRect">
          <a:avLst/>
        </a:prstGeom>
        <a:gradFill rotWithShape="0">
          <a:gsLst>
            <a:gs pos="0">
              <a:schemeClr val="accent1">
                <a:shade val="50000"/>
                <a:hueOff val="250177"/>
                <a:satOff val="-8204"/>
                <a:lumOff val="24298"/>
                <a:alphaOff val="0"/>
                <a:shade val="51000"/>
                <a:satMod val="130000"/>
              </a:schemeClr>
            </a:gs>
            <a:gs pos="80000">
              <a:schemeClr val="accent1">
                <a:shade val="50000"/>
                <a:hueOff val="250177"/>
                <a:satOff val="-8204"/>
                <a:lumOff val="24298"/>
                <a:alphaOff val="0"/>
                <a:shade val="93000"/>
                <a:satMod val="130000"/>
              </a:schemeClr>
            </a:gs>
            <a:gs pos="100000">
              <a:schemeClr val="accent1">
                <a:shade val="50000"/>
                <a:hueOff val="250177"/>
                <a:satOff val="-8204"/>
                <a:lumOff val="24298"/>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rtl="0">
            <a:lnSpc>
              <a:spcPct val="90000"/>
            </a:lnSpc>
            <a:spcBef>
              <a:spcPct val="0"/>
            </a:spcBef>
            <a:spcAft>
              <a:spcPct val="35000"/>
            </a:spcAft>
          </a:pPr>
          <a:r>
            <a:rPr lang="en-US" sz="2300" kern="1200" smtClean="0"/>
            <a:t>Questions</a:t>
          </a:r>
          <a:endParaRPr lang="en-US" sz="2300" kern="1200"/>
        </a:p>
      </dsp:txBody>
      <dsp:txXfrm>
        <a:off x="26930" y="3680769"/>
        <a:ext cx="8175740" cy="49779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FFBE1E-9484-4B01-A04B-51E04D154025}">
      <dsp:nvSpPr>
        <dsp:cNvPr id="0" name=""/>
        <dsp:cNvSpPr/>
      </dsp:nvSpPr>
      <dsp:spPr>
        <a:xfrm>
          <a:off x="0" y="25224"/>
          <a:ext cx="3258778" cy="89856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n-US" sz="1800" kern="1200" dirty="0" smtClean="0"/>
            <a:t>Integrates with the on-premises phone system</a:t>
          </a:r>
          <a:endParaRPr lang="en-US" sz="1800" kern="1200" dirty="0"/>
        </a:p>
      </dsp:txBody>
      <dsp:txXfrm>
        <a:off x="43864" y="69088"/>
        <a:ext cx="3171050" cy="810832"/>
      </dsp:txXfrm>
    </dsp:sp>
    <dsp:sp modelId="{2604660B-2314-40F8-AA1D-FFC4163EC821}">
      <dsp:nvSpPr>
        <dsp:cNvPr id="0" name=""/>
        <dsp:cNvSpPr/>
      </dsp:nvSpPr>
      <dsp:spPr>
        <a:xfrm>
          <a:off x="0" y="1077681"/>
          <a:ext cx="3258778" cy="89856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n-US" sz="1800" kern="1200" dirty="0" smtClean="0"/>
            <a:t>Removes the need to manage voice mail infrastructure</a:t>
          </a:r>
          <a:endParaRPr lang="en-US" sz="1800" kern="1200" dirty="0"/>
        </a:p>
      </dsp:txBody>
      <dsp:txXfrm>
        <a:off x="43864" y="1121545"/>
        <a:ext cx="3171050" cy="810832"/>
      </dsp:txXfrm>
    </dsp:sp>
    <dsp:sp modelId="{30002D7F-BB1D-4666-ACAE-69AE03B13C25}">
      <dsp:nvSpPr>
        <dsp:cNvPr id="0" name=""/>
        <dsp:cNvSpPr/>
      </dsp:nvSpPr>
      <dsp:spPr>
        <a:xfrm>
          <a:off x="0" y="2114482"/>
          <a:ext cx="3258778" cy="89856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n-US" sz="1800" kern="1200" dirty="0" smtClean="0"/>
            <a:t>Gives users a single inbox for email and voice mail</a:t>
          </a:r>
          <a:endParaRPr lang="en-US" sz="1800" kern="1200" dirty="0"/>
        </a:p>
      </dsp:txBody>
      <dsp:txXfrm>
        <a:off x="43864" y="2158346"/>
        <a:ext cx="3171050" cy="810832"/>
      </dsp:txXfrm>
    </dsp:sp>
    <dsp:sp modelId="{AEC11536-8686-4D43-B3CC-CE7C341CC7D6}">
      <dsp:nvSpPr>
        <dsp:cNvPr id="0" name=""/>
        <dsp:cNvSpPr/>
      </dsp:nvSpPr>
      <dsp:spPr>
        <a:xfrm>
          <a:off x="0" y="3151282"/>
          <a:ext cx="3258778" cy="89856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n-US" sz="1800" kern="1200" dirty="0" smtClean="0"/>
            <a:t>Provides the latest features of Exchange Unified Messaging</a:t>
          </a:r>
          <a:endParaRPr lang="en-US" sz="1800" kern="1200" dirty="0"/>
        </a:p>
      </dsp:txBody>
      <dsp:txXfrm>
        <a:off x="43864" y="3195146"/>
        <a:ext cx="3171050" cy="81083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5711DFB-9FF2-42E0-BF5C-BBF6BA6956AF}">
      <dsp:nvSpPr>
        <dsp:cNvPr id="0" name=""/>
        <dsp:cNvSpPr/>
      </dsp:nvSpPr>
      <dsp:spPr>
        <a:xfrm>
          <a:off x="0" y="453997"/>
          <a:ext cx="4457700" cy="407745"/>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lvl="0" algn="l" defTabSz="755650" rtl="0">
            <a:lnSpc>
              <a:spcPct val="90000"/>
            </a:lnSpc>
            <a:spcBef>
              <a:spcPct val="0"/>
            </a:spcBef>
            <a:spcAft>
              <a:spcPct val="35000"/>
            </a:spcAft>
          </a:pPr>
          <a:r>
            <a:rPr lang="en-US" sz="1700" kern="1200" smtClean="0"/>
            <a:t>Allows scripting and automation of routine tasks</a:t>
          </a:r>
          <a:endParaRPr lang="en-US" sz="1700" kern="1200"/>
        </a:p>
      </dsp:txBody>
      <dsp:txXfrm>
        <a:off x="19904" y="473901"/>
        <a:ext cx="4417892" cy="367937"/>
      </dsp:txXfrm>
    </dsp:sp>
    <dsp:sp modelId="{B1E2FA69-44BE-41CF-9828-3BCE213E2E7E}">
      <dsp:nvSpPr>
        <dsp:cNvPr id="0" name=""/>
        <dsp:cNvSpPr/>
      </dsp:nvSpPr>
      <dsp:spPr>
        <a:xfrm>
          <a:off x="0" y="910702"/>
          <a:ext cx="4457700" cy="407745"/>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lvl="0" algn="l" defTabSz="755650" rtl="0">
            <a:lnSpc>
              <a:spcPct val="90000"/>
            </a:lnSpc>
            <a:spcBef>
              <a:spcPct val="0"/>
            </a:spcBef>
            <a:spcAft>
              <a:spcPct val="35000"/>
            </a:spcAft>
          </a:pPr>
          <a:r>
            <a:rPr lang="en-US" sz="1700" kern="1200" smtClean="0"/>
            <a:t>Permits updated settings without calling support</a:t>
          </a:r>
          <a:endParaRPr lang="en-US" sz="1700" kern="1200"/>
        </a:p>
      </dsp:txBody>
      <dsp:txXfrm>
        <a:off x="19904" y="930606"/>
        <a:ext cx="4417892" cy="367937"/>
      </dsp:txXfrm>
    </dsp:sp>
    <dsp:sp modelId="{5B388E15-51EE-4AE1-8695-DBCE929A2D36}">
      <dsp:nvSpPr>
        <dsp:cNvPr id="0" name=""/>
        <dsp:cNvSpPr/>
      </dsp:nvSpPr>
      <dsp:spPr>
        <a:xfrm>
          <a:off x="0" y="1367407"/>
          <a:ext cx="4457700" cy="407745"/>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lvl="0" algn="l" defTabSz="755650" rtl="0">
            <a:lnSpc>
              <a:spcPct val="90000"/>
            </a:lnSpc>
            <a:spcBef>
              <a:spcPct val="0"/>
            </a:spcBef>
            <a:spcAft>
              <a:spcPct val="35000"/>
            </a:spcAft>
          </a:pPr>
          <a:r>
            <a:rPr lang="en-US" sz="1700" kern="1200" smtClean="0"/>
            <a:t>Gives access to raw data for reports</a:t>
          </a:r>
          <a:endParaRPr lang="en-US" sz="1700" kern="1200"/>
        </a:p>
      </dsp:txBody>
      <dsp:txXfrm>
        <a:off x="19904" y="1387311"/>
        <a:ext cx="4417892" cy="36793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9373F9E-2AB4-4CDF-BD84-B5C46DF15003}">
      <dsp:nvSpPr>
        <dsp:cNvPr id="0" name=""/>
        <dsp:cNvSpPr/>
      </dsp:nvSpPr>
      <dsp:spPr>
        <a:xfrm>
          <a:off x="0" y="0"/>
          <a:ext cx="4572000" cy="2026915"/>
        </a:xfrm>
        <a:prstGeom prst="roundRect">
          <a:avLst>
            <a:gd name="adj" fmla="val 10000"/>
          </a:avLst>
        </a:prstGeom>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w="9525" cap="flat" cmpd="sng" algn="ctr">
          <a:solidFill>
            <a:schemeClr val="accent1">
              <a:shade val="95000"/>
              <a:satMod val="105000"/>
            </a:schemeClr>
          </a:solidFill>
          <a:prstDash val="solid"/>
        </a:ln>
        <a:effectLst>
          <a:outerShdw blurRad="40000" dist="23000" dir="5400000" rotWithShape="0">
            <a:srgbClr val="000000">
              <a:alpha val="35000"/>
            </a:srgbClr>
          </a:outerShdw>
        </a:effectLst>
      </dsp:spPr>
      <dsp:style>
        <a:lnRef idx="1">
          <a:schemeClr val="accent1"/>
        </a:lnRef>
        <a:fillRef idx="3">
          <a:schemeClr val="accent1"/>
        </a:fillRef>
        <a:effectRef idx="2">
          <a:schemeClr val="accent1"/>
        </a:effectRef>
        <a:fontRef idx="minor">
          <a:schemeClr val="lt1"/>
        </a:fontRef>
      </dsp:style>
      <dsp:txBody>
        <a:bodyPr spcFirstLastPara="0" vert="horz" wrap="square" lIns="60960" tIns="60960" rIns="60960" bIns="60960" numCol="1" spcCol="1270" anchor="t" anchorCtr="0">
          <a:noAutofit/>
        </a:bodyPr>
        <a:lstStyle/>
        <a:p>
          <a:pPr lvl="0" algn="l" defTabSz="711200" rtl="0">
            <a:lnSpc>
              <a:spcPct val="90000"/>
            </a:lnSpc>
            <a:spcBef>
              <a:spcPct val="0"/>
            </a:spcBef>
            <a:spcAft>
              <a:spcPct val="35000"/>
            </a:spcAft>
          </a:pPr>
          <a:r>
            <a:rPr lang="en-US" sz="1600" kern="1200" dirty="0" smtClean="0"/>
            <a:t>SharePoint Online Administration Center</a:t>
          </a:r>
          <a:endParaRPr lang="en-US" sz="1600" kern="1200" dirty="0"/>
        </a:p>
        <a:p>
          <a:pPr marL="114300" lvl="1" indent="-114300" algn="l" defTabSz="533400" rtl="0">
            <a:lnSpc>
              <a:spcPct val="90000"/>
            </a:lnSpc>
            <a:spcBef>
              <a:spcPct val="0"/>
            </a:spcBef>
            <a:spcAft>
              <a:spcPct val="15000"/>
            </a:spcAft>
            <a:buChar char="••"/>
          </a:pPr>
          <a:r>
            <a:rPr lang="en-US" sz="1200" kern="1200" dirty="0" smtClean="0"/>
            <a:t>Enable sites to share with external users</a:t>
          </a:r>
          <a:endParaRPr lang="en-US" sz="1200" kern="1200" dirty="0"/>
        </a:p>
        <a:p>
          <a:pPr marL="114300" lvl="1" indent="-114300" algn="l" defTabSz="533400" rtl="0">
            <a:lnSpc>
              <a:spcPct val="90000"/>
            </a:lnSpc>
            <a:spcBef>
              <a:spcPct val="0"/>
            </a:spcBef>
            <a:spcAft>
              <a:spcPct val="15000"/>
            </a:spcAft>
            <a:buChar char="••"/>
          </a:pPr>
          <a:r>
            <a:rPr lang="en-US" sz="1200" kern="1200" dirty="0" smtClean="0"/>
            <a:t>Manage site collections and ownership</a:t>
          </a:r>
          <a:endParaRPr lang="en-US" sz="1200" kern="1200" dirty="0"/>
        </a:p>
        <a:p>
          <a:pPr marL="114300" lvl="1" indent="-114300" algn="l" defTabSz="533400" rtl="0">
            <a:lnSpc>
              <a:spcPct val="90000"/>
            </a:lnSpc>
            <a:spcBef>
              <a:spcPct val="0"/>
            </a:spcBef>
            <a:spcAft>
              <a:spcPct val="15000"/>
            </a:spcAft>
            <a:buChar char="••"/>
          </a:pPr>
          <a:r>
            <a:rPr lang="en-US" sz="1200" kern="1200" dirty="0" smtClean="0"/>
            <a:t>Manage storage allocation</a:t>
          </a:r>
          <a:endParaRPr lang="en-US" sz="1200" kern="1200" dirty="0"/>
        </a:p>
        <a:p>
          <a:pPr marL="114300" lvl="1" indent="-114300" algn="l" defTabSz="533400" rtl="0">
            <a:lnSpc>
              <a:spcPct val="90000"/>
            </a:lnSpc>
            <a:spcBef>
              <a:spcPct val="0"/>
            </a:spcBef>
            <a:spcAft>
              <a:spcPct val="15000"/>
            </a:spcAft>
            <a:buChar char="••"/>
          </a:pPr>
          <a:r>
            <a:rPr lang="en-US" sz="1200" kern="1200" dirty="0" smtClean="0"/>
            <a:t>Manage My Sites and User Profile data</a:t>
          </a:r>
          <a:endParaRPr lang="en-US" sz="1200" kern="1200" dirty="0"/>
        </a:p>
        <a:p>
          <a:pPr marL="114300" lvl="1" indent="-114300" algn="l" defTabSz="533400" rtl="0">
            <a:lnSpc>
              <a:spcPct val="90000"/>
            </a:lnSpc>
            <a:spcBef>
              <a:spcPct val="0"/>
            </a:spcBef>
            <a:spcAft>
              <a:spcPct val="15000"/>
            </a:spcAft>
            <a:buChar char="••"/>
          </a:pPr>
          <a:r>
            <a:rPr lang="en-US" sz="1200" kern="1200" dirty="0" smtClean="0"/>
            <a:t>Manage metadata (across site collections)</a:t>
          </a:r>
          <a:endParaRPr lang="en-US" sz="1200" kern="1200" dirty="0"/>
        </a:p>
      </dsp:txBody>
      <dsp:txXfrm>
        <a:off x="1117091" y="0"/>
        <a:ext cx="3454908" cy="2026915"/>
      </dsp:txXfrm>
    </dsp:sp>
    <dsp:sp modelId="{BAAA666C-8EDD-43CC-8C1B-AAEE3806AB34}">
      <dsp:nvSpPr>
        <dsp:cNvPr id="0" name=""/>
        <dsp:cNvSpPr/>
      </dsp:nvSpPr>
      <dsp:spPr>
        <a:xfrm>
          <a:off x="202691" y="202691"/>
          <a:ext cx="914400" cy="1621532"/>
        </a:xfrm>
        <a:prstGeom prst="roundRect">
          <a:avLst>
            <a:gd name="adj" fmla="val 10000"/>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l="-958" t="587" r="-103042" b="-587"/>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01943D8-DA11-4F44-971C-7B316BD4C47B}">
      <dsp:nvSpPr>
        <dsp:cNvPr id="0" name=""/>
        <dsp:cNvSpPr/>
      </dsp:nvSpPr>
      <dsp:spPr>
        <a:xfrm>
          <a:off x="0" y="2229606"/>
          <a:ext cx="4572000" cy="2026915"/>
        </a:xfrm>
        <a:prstGeom prst="roundRect">
          <a:avLst>
            <a:gd name="adj" fmla="val 10000"/>
          </a:avLst>
        </a:prstGeom>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w="9525" cap="flat" cmpd="sng" algn="ctr">
          <a:solidFill>
            <a:schemeClr val="accent1">
              <a:shade val="95000"/>
              <a:satMod val="105000"/>
            </a:schemeClr>
          </a:solidFill>
          <a:prstDash val="solid"/>
        </a:ln>
        <a:effectLst>
          <a:outerShdw blurRad="40000" dist="23000" dir="5400000" rotWithShape="0">
            <a:srgbClr val="000000">
              <a:alpha val="35000"/>
            </a:srgbClr>
          </a:outerShdw>
        </a:effectLst>
      </dsp:spPr>
      <dsp:style>
        <a:lnRef idx="1">
          <a:schemeClr val="accent1"/>
        </a:lnRef>
        <a:fillRef idx="3">
          <a:schemeClr val="accent1"/>
        </a:fillRef>
        <a:effectRef idx="2">
          <a:schemeClr val="accent1"/>
        </a:effectRef>
        <a:fontRef idx="minor">
          <a:schemeClr val="lt1"/>
        </a:fontRef>
      </dsp:style>
      <dsp:txBody>
        <a:bodyPr spcFirstLastPara="0" vert="horz" wrap="square" lIns="60960" tIns="60960" rIns="60960" bIns="60960" numCol="1" spcCol="1270" anchor="t" anchorCtr="0">
          <a:noAutofit/>
        </a:bodyPr>
        <a:lstStyle/>
        <a:p>
          <a:pPr lvl="0" algn="l" defTabSz="711200" rtl="0">
            <a:lnSpc>
              <a:spcPct val="90000"/>
            </a:lnSpc>
            <a:spcBef>
              <a:spcPct val="0"/>
            </a:spcBef>
            <a:spcAft>
              <a:spcPct val="35000"/>
            </a:spcAft>
          </a:pPr>
          <a:r>
            <a:rPr lang="en-US" sz="1600" kern="1200" smtClean="0"/>
            <a:t>Microsoft Online Administration Center</a:t>
          </a:r>
          <a:endParaRPr lang="en-US" sz="1600" kern="1200"/>
        </a:p>
        <a:p>
          <a:pPr marL="114300" lvl="1" indent="-114300" algn="l" defTabSz="533400" rtl="0">
            <a:lnSpc>
              <a:spcPct val="90000"/>
            </a:lnSpc>
            <a:spcBef>
              <a:spcPct val="0"/>
            </a:spcBef>
            <a:spcAft>
              <a:spcPct val="15000"/>
            </a:spcAft>
            <a:buChar char="••"/>
          </a:pPr>
          <a:r>
            <a:rPr lang="en-US" sz="1200" kern="1200" smtClean="0"/>
            <a:t>Add and verify a domain name</a:t>
          </a:r>
          <a:endParaRPr lang="en-US" sz="1200" kern="1200"/>
        </a:p>
        <a:p>
          <a:pPr marL="114300" lvl="1" indent="-114300" algn="l" defTabSz="533400" rtl="0">
            <a:lnSpc>
              <a:spcPct val="90000"/>
            </a:lnSpc>
            <a:spcBef>
              <a:spcPct val="0"/>
            </a:spcBef>
            <a:spcAft>
              <a:spcPct val="15000"/>
            </a:spcAft>
            <a:buChar char="••"/>
          </a:pPr>
          <a:r>
            <a:rPr lang="en-US" sz="1200" kern="1200" smtClean="0"/>
            <a:t>Create, change, or delete user accounts</a:t>
          </a:r>
          <a:endParaRPr lang="en-US" sz="1200" kern="1200"/>
        </a:p>
        <a:p>
          <a:pPr marL="114300" lvl="1" indent="-114300" algn="l" defTabSz="533400" rtl="0">
            <a:lnSpc>
              <a:spcPct val="90000"/>
            </a:lnSpc>
            <a:spcBef>
              <a:spcPct val="0"/>
            </a:spcBef>
            <a:spcAft>
              <a:spcPct val="15000"/>
            </a:spcAft>
            <a:buChar char="••"/>
          </a:pPr>
          <a:r>
            <a:rPr lang="en-US" sz="1200" kern="1200" smtClean="0"/>
            <a:t>Create a security group</a:t>
          </a:r>
          <a:endParaRPr lang="en-US" sz="1200" kern="1200"/>
        </a:p>
        <a:p>
          <a:pPr marL="114300" lvl="1" indent="-114300" algn="l" defTabSz="533400" rtl="0">
            <a:lnSpc>
              <a:spcPct val="90000"/>
            </a:lnSpc>
            <a:spcBef>
              <a:spcPct val="0"/>
            </a:spcBef>
            <a:spcAft>
              <a:spcPct val="15000"/>
            </a:spcAft>
            <a:buChar char="••"/>
          </a:pPr>
          <a:r>
            <a:rPr lang="en-US" sz="1200" kern="1200" dirty="0" smtClean="0"/>
            <a:t>Establish Active Directory sync</a:t>
          </a:r>
          <a:endParaRPr lang="en-US" sz="1200" kern="1200" dirty="0"/>
        </a:p>
        <a:p>
          <a:pPr marL="114300" lvl="1" indent="-114300" algn="l" defTabSz="533400" rtl="0">
            <a:lnSpc>
              <a:spcPct val="90000"/>
            </a:lnSpc>
            <a:spcBef>
              <a:spcPct val="0"/>
            </a:spcBef>
            <a:spcAft>
              <a:spcPct val="15000"/>
            </a:spcAft>
            <a:buChar char="••"/>
          </a:pPr>
          <a:r>
            <a:rPr lang="en-US" sz="1200" kern="1200" smtClean="0"/>
            <a:t>Escalate issues to Online Services Support</a:t>
          </a:r>
          <a:endParaRPr lang="en-US" sz="1200" kern="1200"/>
        </a:p>
        <a:p>
          <a:pPr marL="114300" lvl="1" indent="-114300" algn="l" defTabSz="533400" rtl="0">
            <a:lnSpc>
              <a:spcPct val="90000"/>
            </a:lnSpc>
            <a:spcBef>
              <a:spcPct val="0"/>
            </a:spcBef>
            <a:spcAft>
              <a:spcPct val="15000"/>
            </a:spcAft>
            <a:buChar char="••"/>
          </a:pPr>
          <a:r>
            <a:rPr lang="en-US" sz="1200" kern="1200" smtClean="0"/>
            <a:t>Manage passwords</a:t>
          </a:r>
          <a:endParaRPr lang="en-US" sz="1200" kern="1200"/>
        </a:p>
        <a:p>
          <a:pPr marL="114300" lvl="1" indent="-114300" algn="l" defTabSz="533400" rtl="0">
            <a:lnSpc>
              <a:spcPct val="90000"/>
            </a:lnSpc>
            <a:spcBef>
              <a:spcPct val="0"/>
            </a:spcBef>
            <a:spcAft>
              <a:spcPct val="15000"/>
            </a:spcAft>
            <a:buChar char="••"/>
          </a:pPr>
          <a:r>
            <a:rPr lang="en-US" sz="1200" kern="1200" smtClean="0"/>
            <a:t>Monitor service licenses</a:t>
          </a:r>
          <a:endParaRPr lang="en-US" sz="1200" kern="1200"/>
        </a:p>
        <a:p>
          <a:pPr marL="114300" lvl="1" indent="-114300" algn="l" defTabSz="533400" rtl="0">
            <a:lnSpc>
              <a:spcPct val="90000"/>
            </a:lnSpc>
            <a:spcBef>
              <a:spcPct val="0"/>
            </a:spcBef>
            <a:spcAft>
              <a:spcPct val="15000"/>
            </a:spcAft>
            <a:buChar char="••"/>
          </a:pPr>
          <a:r>
            <a:rPr lang="en-US" sz="1200" kern="1200" dirty="0" smtClean="0"/>
            <a:t>Monitor service health</a:t>
          </a:r>
          <a:endParaRPr lang="en-US" sz="1200" kern="1200" dirty="0"/>
        </a:p>
      </dsp:txBody>
      <dsp:txXfrm>
        <a:off x="1117091" y="2229606"/>
        <a:ext cx="3454908" cy="2026915"/>
      </dsp:txXfrm>
    </dsp:sp>
    <dsp:sp modelId="{39B66D20-2C19-49A6-8335-28D972EA97D1}">
      <dsp:nvSpPr>
        <dsp:cNvPr id="0" name=""/>
        <dsp:cNvSpPr/>
      </dsp:nvSpPr>
      <dsp:spPr>
        <a:xfrm>
          <a:off x="202691" y="2432298"/>
          <a:ext cx="914400" cy="1621532"/>
        </a:xfrm>
        <a:prstGeom prst="roundRect">
          <a:avLst>
            <a:gd name="adj" fmla="val 10000"/>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l="-52000" r="-52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099637-7BCB-4324-BE16-D1A24FBF9A19}">
      <dsp:nvSpPr>
        <dsp:cNvPr id="0" name=""/>
        <dsp:cNvSpPr/>
      </dsp:nvSpPr>
      <dsp:spPr>
        <a:xfrm>
          <a:off x="0" y="616656"/>
          <a:ext cx="8229600" cy="246645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38708" tIns="562356" rIns="638708" bIns="192024" numCol="1" spcCol="1270" anchor="t" anchorCtr="0">
          <a:noAutofit/>
        </a:bodyPr>
        <a:lstStyle/>
        <a:p>
          <a:pPr marL="228600" lvl="1" indent="-228600" algn="l" defTabSz="1200150" rtl="0">
            <a:lnSpc>
              <a:spcPct val="90000"/>
            </a:lnSpc>
            <a:spcBef>
              <a:spcPct val="0"/>
            </a:spcBef>
            <a:spcAft>
              <a:spcPct val="15000"/>
            </a:spcAft>
            <a:buChar char="••"/>
          </a:pPr>
          <a:r>
            <a:rPr lang="en-US" sz="2700" kern="1200" smtClean="0"/>
            <a:t>Microsoft Office Professional Plus 2010</a:t>
          </a:r>
          <a:endParaRPr lang="en-US" sz="2700" kern="1200"/>
        </a:p>
        <a:p>
          <a:pPr marL="228600" lvl="1" indent="-228600" algn="l" defTabSz="1200150" rtl="0">
            <a:lnSpc>
              <a:spcPct val="90000"/>
            </a:lnSpc>
            <a:spcBef>
              <a:spcPct val="0"/>
            </a:spcBef>
            <a:spcAft>
              <a:spcPct val="15000"/>
            </a:spcAft>
            <a:buChar char="••"/>
          </a:pPr>
          <a:r>
            <a:rPr lang="en-US" sz="2700" kern="1200" smtClean="0"/>
            <a:t>Subscription Activation Components</a:t>
          </a:r>
          <a:endParaRPr lang="en-US" sz="2700" kern="1200"/>
        </a:p>
        <a:p>
          <a:pPr marL="457200" lvl="2" indent="-228600" algn="l" defTabSz="1200150" rtl="0">
            <a:lnSpc>
              <a:spcPct val="90000"/>
            </a:lnSpc>
            <a:spcBef>
              <a:spcPct val="0"/>
            </a:spcBef>
            <a:spcAft>
              <a:spcPct val="15000"/>
            </a:spcAft>
            <a:buChar char="••"/>
          </a:pPr>
          <a:r>
            <a:rPr lang="en-US" sz="2700" kern="1200" smtClean="0"/>
            <a:t>Office Subscription Agent (osa.exe)</a:t>
          </a:r>
          <a:endParaRPr lang="en-US" sz="2700" kern="1200"/>
        </a:p>
        <a:p>
          <a:pPr marL="457200" lvl="2" indent="-228600" algn="l" defTabSz="1200150" rtl="0">
            <a:lnSpc>
              <a:spcPct val="90000"/>
            </a:lnSpc>
            <a:spcBef>
              <a:spcPct val="0"/>
            </a:spcBef>
            <a:spcAft>
              <a:spcPct val="15000"/>
            </a:spcAft>
            <a:buChar char="••"/>
          </a:pPr>
          <a:r>
            <a:rPr lang="en-US" sz="2700" kern="1200" smtClean="0"/>
            <a:t>Office Subscription Agent Notifier (osaui.exe)</a:t>
          </a:r>
          <a:endParaRPr lang="en-US" sz="2700" kern="1200"/>
        </a:p>
      </dsp:txBody>
      <dsp:txXfrm>
        <a:off x="0" y="616656"/>
        <a:ext cx="8229600" cy="2466450"/>
      </dsp:txXfrm>
    </dsp:sp>
    <dsp:sp modelId="{EDD794EB-37FF-45B4-A692-4A1CBAB09A2E}">
      <dsp:nvSpPr>
        <dsp:cNvPr id="0" name=""/>
        <dsp:cNvSpPr/>
      </dsp:nvSpPr>
      <dsp:spPr>
        <a:xfrm>
          <a:off x="411480" y="218136"/>
          <a:ext cx="5760720" cy="79704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17742" tIns="0" rIns="217742" bIns="0" numCol="1" spcCol="1270" anchor="ctr" anchorCtr="0">
          <a:noAutofit/>
        </a:bodyPr>
        <a:lstStyle/>
        <a:p>
          <a:pPr lvl="0" algn="l" defTabSz="1200150" rtl="0">
            <a:lnSpc>
              <a:spcPct val="90000"/>
            </a:lnSpc>
            <a:spcBef>
              <a:spcPct val="0"/>
            </a:spcBef>
            <a:spcAft>
              <a:spcPct val="35000"/>
            </a:spcAft>
          </a:pPr>
          <a:r>
            <a:rPr lang="en-US" sz="2700" kern="1200" smtClean="0"/>
            <a:t>Client components and services</a:t>
          </a:r>
          <a:endParaRPr lang="en-US" sz="2700" kern="1200"/>
        </a:p>
      </dsp:txBody>
      <dsp:txXfrm>
        <a:off x="450388" y="257044"/>
        <a:ext cx="5682904" cy="719224"/>
      </dsp:txXfrm>
    </dsp:sp>
    <dsp:sp modelId="{22161869-6B3C-4A49-B393-1D5186314574}">
      <dsp:nvSpPr>
        <dsp:cNvPr id="0" name=""/>
        <dsp:cNvSpPr/>
      </dsp:nvSpPr>
      <dsp:spPr>
        <a:xfrm>
          <a:off x="0" y="3627426"/>
          <a:ext cx="8229600" cy="6804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D7419C2E-140B-435A-916C-3CB1DB644724}">
      <dsp:nvSpPr>
        <dsp:cNvPr id="0" name=""/>
        <dsp:cNvSpPr/>
      </dsp:nvSpPr>
      <dsp:spPr>
        <a:xfrm>
          <a:off x="411480" y="3228906"/>
          <a:ext cx="5760720" cy="79704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17742" tIns="0" rIns="217742" bIns="0" numCol="1" spcCol="1270" anchor="ctr" anchorCtr="0">
          <a:noAutofit/>
        </a:bodyPr>
        <a:lstStyle/>
        <a:p>
          <a:pPr lvl="0" algn="l" defTabSz="1200150" rtl="0">
            <a:lnSpc>
              <a:spcPct val="90000"/>
            </a:lnSpc>
            <a:spcBef>
              <a:spcPct val="0"/>
            </a:spcBef>
            <a:spcAft>
              <a:spcPct val="35000"/>
            </a:spcAft>
          </a:pPr>
          <a:r>
            <a:rPr lang="en-US" sz="2700" kern="1200" smtClean="0"/>
            <a:t>Office 365 Connector</a:t>
          </a:r>
          <a:endParaRPr lang="en-US" sz="2700" kern="1200"/>
        </a:p>
      </dsp:txBody>
      <dsp:txXfrm>
        <a:off x="450388" y="3267814"/>
        <a:ext cx="5682904" cy="71922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4DDF60C-055D-4ECE-9E11-2572A0A487C0}">
      <dsp:nvSpPr>
        <dsp:cNvPr id="0" name=""/>
        <dsp:cNvSpPr/>
      </dsp:nvSpPr>
      <dsp:spPr>
        <a:xfrm>
          <a:off x="0" y="82101"/>
          <a:ext cx="8229600" cy="103428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lvl="0" algn="l" defTabSz="1155700" rtl="0">
            <a:lnSpc>
              <a:spcPct val="90000"/>
            </a:lnSpc>
            <a:spcBef>
              <a:spcPct val="0"/>
            </a:spcBef>
            <a:spcAft>
              <a:spcPct val="35000"/>
            </a:spcAft>
          </a:pPr>
          <a:r>
            <a:rPr lang="en-US" sz="2600" kern="1200" dirty="0" smtClean="0"/>
            <a:t>Office Professional Plus uses Office Subscription Agent without requiring Key Management Server to activate.</a:t>
          </a:r>
          <a:endParaRPr lang="en-US" sz="2600" kern="1200" dirty="0"/>
        </a:p>
      </dsp:txBody>
      <dsp:txXfrm>
        <a:off x="50489" y="132590"/>
        <a:ext cx="8128622" cy="933302"/>
      </dsp:txXfrm>
    </dsp:sp>
    <dsp:sp modelId="{4B37166E-6C70-414A-A13D-E617B73F52C8}">
      <dsp:nvSpPr>
        <dsp:cNvPr id="0" name=""/>
        <dsp:cNvSpPr/>
      </dsp:nvSpPr>
      <dsp:spPr>
        <a:xfrm>
          <a:off x="0" y="1191261"/>
          <a:ext cx="8229600" cy="103428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lvl="0" algn="l" defTabSz="1155700" rtl="0">
            <a:lnSpc>
              <a:spcPct val="90000"/>
            </a:lnSpc>
            <a:spcBef>
              <a:spcPct val="0"/>
            </a:spcBef>
            <a:spcAft>
              <a:spcPct val="35000"/>
            </a:spcAft>
          </a:pPr>
          <a:r>
            <a:rPr lang="en-US" sz="2600" kern="1200" dirty="0" smtClean="0"/>
            <a:t>Office Subscription Agent is an additional component of Office Professional Plus.</a:t>
          </a:r>
          <a:endParaRPr lang="en-US" sz="2600" kern="1200" dirty="0"/>
        </a:p>
      </dsp:txBody>
      <dsp:txXfrm>
        <a:off x="50489" y="1241750"/>
        <a:ext cx="8128622" cy="933302"/>
      </dsp:txXfrm>
    </dsp:sp>
    <dsp:sp modelId="{D6D36C10-A553-4B79-A29B-E3F53CA76443}">
      <dsp:nvSpPr>
        <dsp:cNvPr id="0" name=""/>
        <dsp:cNvSpPr/>
      </dsp:nvSpPr>
      <dsp:spPr>
        <a:xfrm>
          <a:off x="0" y="2300421"/>
          <a:ext cx="8229600" cy="103428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lvl="0" algn="l" defTabSz="1155700" rtl="0">
            <a:lnSpc>
              <a:spcPct val="90000"/>
            </a:lnSpc>
            <a:spcBef>
              <a:spcPct val="0"/>
            </a:spcBef>
            <a:spcAft>
              <a:spcPct val="35000"/>
            </a:spcAft>
          </a:pPr>
          <a:r>
            <a:rPr lang="en-US" sz="2600" kern="1200" dirty="0" smtClean="0"/>
            <a:t>Office Subscription Agent runs osbusvc.exe and osaui.exe as services.</a:t>
          </a:r>
          <a:endParaRPr lang="en-US" sz="2600" kern="1200" dirty="0"/>
        </a:p>
      </dsp:txBody>
      <dsp:txXfrm>
        <a:off x="50489" y="2350910"/>
        <a:ext cx="8128622" cy="933302"/>
      </dsp:txXfrm>
    </dsp:sp>
    <dsp:sp modelId="{43B6DD13-DC1F-46D5-928C-6003797C45AD}">
      <dsp:nvSpPr>
        <dsp:cNvPr id="0" name=""/>
        <dsp:cNvSpPr/>
      </dsp:nvSpPr>
      <dsp:spPr>
        <a:xfrm>
          <a:off x="0" y="3409581"/>
          <a:ext cx="8229600" cy="103428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lvl="0" algn="l" defTabSz="1155700" rtl="0">
            <a:lnSpc>
              <a:spcPct val="90000"/>
            </a:lnSpc>
            <a:spcBef>
              <a:spcPct val="0"/>
            </a:spcBef>
            <a:spcAft>
              <a:spcPct val="35000"/>
            </a:spcAft>
          </a:pPr>
          <a:r>
            <a:rPr lang="en-US" sz="2600" kern="1200" smtClean="0"/>
            <a:t>Office Professional Plus automatically acquires and activates Office product key(s).</a:t>
          </a:r>
          <a:endParaRPr lang="en-US" sz="2600" kern="1200"/>
        </a:p>
      </dsp:txBody>
      <dsp:txXfrm>
        <a:off x="50489" y="3460070"/>
        <a:ext cx="8128622" cy="933302"/>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ECAD5D7-A3E0-4C91-90F8-F08CDCFEC267}">
      <dsp:nvSpPr>
        <dsp:cNvPr id="0" name=""/>
        <dsp:cNvSpPr/>
      </dsp:nvSpPr>
      <dsp:spPr>
        <a:xfrm>
          <a:off x="0" y="53571"/>
          <a:ext cx="8229600" cy="835379"/>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en-US" sz="2100" kern="1200" dirty="0" smtClean="0"/>
            <a:t>Users are required to enter their Office 365 IDs and passwords to validate subscriptions.</a:t>
          </a:r>
          <a:endParaRPr lang="en-US" sz="2100" kern="1200" dirty="0"/>
        </a:p>
      </dsp:txBody>
      <dsp:txXfrm>
        <a:off x="40780" y="94351"/>
        <a:ext cx="8148040" cy="753819"/>
      </dsp:txXfrm>
    </dsp:sp>
    <dsp:sp modelId="{36F60F82-7EA1-4898-A719-6E00412B4024}">
      <dsp:nvSpPr>
        <dsp:cNvPr id="0" name=""/>
        <dsp:cNvSpPr/>
      </dsp:nvSpPr>
      <dsp:spPr>
        <a:xfrm>
          <a:off x="0" y="949431"/>
          <a:ext cx="8229600" cy="835379"/>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en-US" sz="2100" kern="1200" dirty="0" smtClean="0"/>
            <a:t>Subscriptions are registered and managed by account administrators.</a:t>
          </a:r>
          <a:endParaRPr lang="en-US" sz="2100" kern="1200" dirty="0"/>
        </a:p>
      </dsp:txBody>
      <dsp:txXfrm>
        <a:off x="40780" y="990211"/>
        <a:ext cx="8148040" cy="753819"/>
      </dsp:txXfrm>
    </dsp:sp>
    <dsp:sp modelId="{93734F2A-3717-4A13-9BFA-C5BCB6FF9686}">
      <dsp:nvSpPr>
        <dsp:cNvPr id="0" name=""/>
        <dsp:cNvSpPr/>
      </dsp:nvSpPr>
      <dsp:spPr>
        <a:xfrm>
          <a:off x="0" y="1845291"/>
          <a:ext cx="8229600" cy="835379"/>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en-US" sz="2100" kern="1200" dirty="0" smtClean="0"/>
            <a:t>Users are permitted to activate up to five machines with the same Office 365 ID and password combination (based on the agreement)</a:t>
          </a:r>
          <a:endParaRPr lang="en-US" sz="2100" kern="1200" dirty="0"/>
        </a:p>
      </dsp:txBody>
      <dsp:txXfrm>
        <a:off x="40780" y="1886071"/>
        <a:ext cx="8148040" cy="753819"/>
      </dsp:txXfrm>
    </dsp:sp>
    <dsp:sp modelId="{F8B638DC-93B6-4ABB-A247-327705A15F59}">
      <dsp:nvSpPr>
        <dsp:cNvPr id="0" name=""/>
        <dsp:cNvSpPr/>
      </dsp:nvSpPr>
      <dsp:spPr>
        <a:xfrm>
          <a:off x="0" y="2741151"/>
          <a:ext cx="8229600" cy="835379"/>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en-US" sz="2100" kern="1200" smtClean="0"/>
            <a:t>Office Subscription Agent requires installation of Office 365 ID Sign-In Assistant.</a:t>
          </a:r>
          <a:endParaRPr lang="en-US" sz="2100" kern="1200"/>
        </a:p>
      </dsp:txBody>
      <dsp:txXfrm>
        <a:off x="40780" y="2781931"/>
        <a:ext cx="8148040" cy="753819"/>
      </dsp:txXfrm>
    </dsp:sp>
    <dsp:sp modelId="{107904A2-CDFA-41B1-84A6-901048CCDFB0}">
      <dsp:nvSpPr>
        <dsp:cNvPr id="0" name=""/>
        <dsp:cNvSpPr/>
      </dsp:nvSpPr>
      <dsp:spPr>
        <a:xfrm>
          <a:off x="0" y="3637011"/>
          <a:ext cx="8229600" cy="835379"/>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en-US" sz="2100" kern="1200" smtClean="0"/>
            <a:t>Office Subscription Agent reconnects to Office Subscription Service every 30 days to renew the product key.</a:t>
          </a:r>
          <a:endParaRPr lang="en-US" sz="2100" kern="1200"/>
        </a:p>
      </dsp:txBody>
      <dsp:txXfrm>
        <a:off x="40780" y="3677791"/>
        <a:ext cx="8148040" cy="753819"/>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6A14FE-1A43-4291-A87D-65459ADC93E0}">
      <dsp:nvSpPr>
        <dsp:cNvPr id="0" name=""/>
        <dsp:cNvSpPr/>
      </dsp:nvSpPr>
      <dsp:spPr>
        <a:xfrm>
          <a:off x="2185" y="321627"/>
          <a:ext cx="1945102" cy="778041"/>
        </a:xfrm>
        <a:prstGeom prst="chevron">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2007" tIns="17336" rIns="17336" bIns="17336" numCol="1" spcCol="1270" anchor="ctr" anchorCtr="0">
          <a:noAutofit/>
        </a:bodyPr>
        <a:lstStyle/>
        <a:p>
          <a:pPr lvl="0" algn="ctr" defTabSz="577850">
            <a:lnSpc>
              <a:spcPct val="90000"/>
            </a:lnSpc>
            <a:spcBef>
              <a:spcPct val="0"/>
            </a:spcBef>
            <a:spcAft>
              <a:spcPct val="35000"/>
            </a:spcAft>
          </a:pPr>
          <a:r>
            <a:rPr lang="en-US" sz="1300" kern="1200" dirty="0" smtClean="0">
              <a:solidFill>
                <a:schemeClr val="tx2"/>
              </a:solidFill>
            </a:rPr>
            <a:t>Download Office Professional Plus</a:t>
          </a:r>
          <a:endParaRPr lang="en-US" sz="1300" kern="1200" dirty="0">
            <a:solidFill>
              <a:schemeClr val="tx2"/>
            </a:solidFill>
          </a:endParaRPr>
        </a:p>
      </dsp:txBody>
      <dsp:txXfrm>
        <a:off x="391206" y="321627"/>
        <a:ext cx="1167061" cy="778041"/>
      </dsp:txXfrm>
    </dsp:sp>
    <dsp:sp modelId="{536D259E-2BEA-451B-AF82-DEB2CF56530E}">
      <dsp:nvSpPr>
        <dsp:cNvPr id="0" name=""/>
        <dsp:cNvSpPr/>
      </dsp:nvSpPr>
      <dsp:spPr>
        <a:xfrm>
          <a:off x="1752777" y="321627"/>
          <a:ext cx="1945102" cy="778041"/>
        </a:xfrm>
        <a:prstGeom prst="chevron">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2007" tIns="17336" rIns="17336" bIns="17336" numCol="1" spcCol="1270" anchor="ctr" anchorCtr="0">
          <a:noAutofit/>
        </a:bodyPr>
        <a:lstStyle/>
        <a:p>
          <a:pPr lvl="0" algn="ctr" defTabSz="577850">
            <a:lnSpc>
              <a:spcPct val="90000"/>
            </a:lnSpc>
            <a:spcBef>
              <a:spcPct val="0"/>
            </a:spcBef>
            <a:spcAft>
              <a:spcPct val="35000"/>
            </a:spcAft>
          </a:pPr>
          <a:r>
            <a:rPr lang="en-US" sz="1300" kern="1200" dirty="0" smtClean="0">
              <a:solidFill>
                <a:schemeClr val="tx2"/>
              </a:solidFill>
            </a:rPr>
            <a:t>Extract OPP files</a:t>
          </a:r>
          <a:endParaRPr lang="en-US" sz="1300" kern="1200" dirty="0">
            <a:solidFill>
              <a:schemeClr val="tx2"/>
            </a:solidFill>
          </a:endParaRPr>
        </a:p>
      </dsp:txBody>
      <dsp:txXfrm>
        <a:off x="2141798" y="321627"/>
        <a:ext cx="1167061" cy="778041"/>
      </dsp:txXfrm>
    </dsp:sp>
    <dsp:sp modelId="{50C85DF8-F7C0-4736-8D9F-BAAC17C16D0D}">
      <dsp:nvSpPr>
        <dsp:cNvPr id="0" name=""/>
        <dsp:cNvSpPr/>
      </dsp:nvSpPr>
      <dsp:spPr>
        <a:xfrm>
          <a:off x="3503370" y="321627"/>
          <a:ext cx="1945102" cy="778041"/>
        </a:xfrm>
        <a:prstGeom prst="chevron">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2007" tIns="17336" rIns="17336" bIns="17336" numCol="1" spcCol="1270" anchor="ctr" anchorCtr="0">
          <a:noAutofit/>
        </a:bodyPr>
        <a:lstStyle/>
        <a:p>
          <a:pPr lvl="0" algn="ctr" defTabSz="577850">
            <a:lnSpc>
              <a:spcPct val="90000"/>
            </a:lnSpc>
            <a:spcBef>
              <a:spcPct val="0"/>
            </a:spcBef>
            <a:spcAft>
              <a:spcPct val="35000"/>
            </a:spcAft>
          </a:pPr>
          <a:r>
            <a:rPr lang="en-US" sz="1300" kern="1200" dirty="0" smtClean="0">
              <a:solidFill>
                <a:schemeClr val="tx2"/>
              </a:solidFill>
            </a:rPr>
            <a:t>Download / extract OCT</a:t>
          </a:r>
          <a:endParaRPr lang="en-US" sz="1300" kern="1200" dirty="0">
            <a:solidFill>
              <a:schemeClr val="tx2"/>
            </a:solidFill>
          </a:endParaRPr>
        </a:p>
      </dsp:txBody>
      <dsp:txXfrm>
        <a:off x="3892391" y="321627"/>
        <a:ext cx="1167061" cy="778041"/>
      </dsp:txXfrm>
    </dsp:sp>
    <dsp:sp modelId="{130E8283-83FA-4F9A-A8A5-E8A7B27DF5A2}">
      <dsp:nvSpPr>
        <dsp:cNvPr id="0" name=""/>
        <dsp:cNvSpPr/>
      </dsp:nvSpPr>
      <dsp:spPr>
        <a:xfrm>
          <a:off x="5253962" y="321627"/>
          <a:ext cx="1945102" cy="778041"/>
        </a:xfrm>
        <a:prstGeom prst="chevron">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2007" tIns="17336" rIns="17336" bIns="17336" numCol="1" spcCol="1270" anchor="ctr" anchorCtr="0">
          <a:noAutofit/>
        </a:bodyPr>
        <a:lstStyle/>
        <a:p>
          <a:pPr lvl="0" algn="ctr" defTabSz="577850">
            <a:lnSpc>
              <a:spcPct val="90000"/>
            </a:lnSpc>
            <a:spcBef>
              <a:spcPct val="0"/>
            </a:spcBef>
            <a:spcAft>
              <a:spcPct val="35000"/>
            </a:spcAft>
          </a:pPr>
          <a:r>
            <a:rPr lang="en-US" sz="1300" kern="1200" dirty="0" smtClean="0">
              <a:solidFill>
                <a:schemeClr val="tx2"/>
              </a:solidFill>
            </a:rPr>
            <a:t>Customize Installation</a:t>
          </a:r>
          <a:endParaRPr lang="en-US" sz="1300" kern="1200" dirty="0">
            <a:solidFill>
              <a:schemeClr val="tx2"/>
            </a:solidFill>
          </a:endParaRPr>
        </a:p>
      </dsp:txBody>
      <dsp:txXfrm>
        <a:off x="5642983" y="321627"/>
        <a:ext cx="1167061" cy="778041"/>
      </dsp:txXfrm>
    </dsp:sp>
    <dsp:sp modelId="{DA479870-6E5C-4961-B748-C14E05292215}">
      <dsp:nvSpPr>
        <dsp:cNvPr id="0" name=""/>
        <dsp:cNvSpPr/>
      </dsp:nvSpPr>
      <dsp:spPr>
        <a:xfrm>
          <a:off x="7004554" y="321627"/>
          <a:ext cx="1945102" cy="778041"/>
        </a:xfrm>
        <a:prstGeom prst="chevron">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2007" tIns="17336" rIns="17336" bIns="17336" numCol="1" spcCol="1270" anchor="ctr" anchorCtr="0">
          <a:noAutofit/>
        </a:bodyPr>
        <a:lstStyle/>
        <a:p>
          <a:pPr lvl="0" algn="ctr" defTabSz="577850">
            <a:lnSpc>
              <a:spcPct val="90000"/>
            </a:lnSpc>
            <a:spcBef>
              <a:spcPct val="0"/>
            </a:spcBef>
            <a:spcAft>
              <a:spcPct val="35000"/>
            </a:spcAft>
          </a:pPr>
          <a:r>
            <a:rPr lang="en-US" sz="1300" kern="1200" dirty="0" smtClean="0">
              <a:solidFill>
                <a:schemeClr val="tx2"/>
              </a:solidFill>
            </a:rPr>
            <a:t>Deploy custom Office package</a:t>
          </a:r>
          <a:endParaRPr lang="en-US" sz="1300" kern="1200" dirty="0">
            <a:solidFill>
              <a:schemeClr val="tx2"/>
            </a:solidFill>
          </a:endParaRPr>
        </a:p>
      </dsp:txBody>
      <dsp:txXfrm>
        <a:off x="7393575" y="321627"/>
        <a:ext cx="1167061" cy="778041"/>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E83864-7C76-4FC1-9602-6BDC71E57087}">
      <dsp:nvSpPr>
        <dsp:cNvPr id="0" name=""/>
        <dsp:cNvSpPr/>
      </dsp:nvSpPr>
      <dsp:spPr>
        <a:xfrm>
          <a:off x="0" y="55843"/>
          <a:ext cx="7920880" cy="754777"/>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rtl="0">
            <a:lnSpc>
              <a:spcPct val="90000"/>
            </a:lnSpc>
            <a:spcBef>
              <a:spcPct val="0"/>
            </a:spcBef>
            <a:spcAft>
              <a:spcPct val="35000"/>
            </a:spcAft>
          </a:pPr>
          <a:r>
            <a:rPr lang="en-US" sz="1900" kern="1200" dirty="0" smtClean="0"/>
            <a:t>OFC309 From Zero to Productivity</a:t>
          </a:r>
          <a:endParaRPr lang="en-US" sz="1900" kern="1200" dirty="0"/>
        </a:p>
      </dsp:txBody>
      <dsp:txXfrm>
        <a:off x="36845" y="92688"/>
        <a:ext cx="7847190" cy="681087"/>
      </dsp:txXfrm>
    </dsp:sp>
    <dsp:sp modelId="{765B75F3-0EFC-4990-B021-5261D3296A8E}">
      <dsp:nvSpPr>
        <dsp:cNvPr id="0" name=""/>
        <dsp:cNvSpPr/>
      </dsp:nvSpPr>
      <dsp:spPr>
        <a:xfrm>
          <a:off x="0" y="891386"/>
          <a:ext cx="7920880" cy="754777"/>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rtl="0">
            <a:lnSpc>
              <a:spcPct val="90000"/>
            </a:lnSpc>
            <a:spcBef>
              <a:spcPct val="0"/>
            </a:spcBef>
            <a:spcAft>
              <a:spcPct val="35000"/>
            </a:spcAft>
          </a:pPr>
          <a:r>
            <a:rPr lang="en-US" sz="1900" b="1" kern="1200" dirty="0" smtClean="0"/>
            <a:t>EXL-OFC311 </a:t>
          </a:r>
          <a:r>
            <a:rPr lang="en-US" sz="1900" kern="1200" dirty="0" smtClean="0"/>
            <a:t>Microsoft Office 365 and Microsoft Exchange: From Simple Migration to a Hybrid Environment </a:t>
          </a:r>
          <a:endParaRPr lang="en-US" sz="1900" kern="1200" dirty="0"/>
        </a:p>
      </dsp:txBody>
      <dsp:txXfrm>
        <a:off x="36845" y="928231"/>
        <a:ext cx="7847190" cy="681087"/>
      </dsp:txXfrm>
    </dsp:sp>
    <dsp:sp modelId="{4240F0AA-09C6-4303-A79B-85CF50D18478}">
      <dsp:nvSpPr>
        <dsp:cNvPr id="0" name=""/>
        <dsp:cNvSpPr/>
      </dsp:nvSpPr>
      <dsp:spPr>
        <a:xfrm>
          <a:off x="0" y="1674839"/>
          <a:ext cx="7920880" cy="754777"/>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rtl="0">
            <a:lnSpc>
              <a:spcPct val="90000"/>
            </a:lnSpc>
            <a:spcBef>
              <a:spcPct val="0"/>
            </a:spcBef>
            <a:spcAft>
              <a:spcPct val="35000"/>
            </a:spcAft>
          </a:pPr>
          <a:r>
            <a:rPr lang="en-US" sz="1900" b="1" kern="1200" dirty="0" smtClean="0"/>
            <a:t>SEC-OFC310</a:t>
          </a:r>
          <a:r>
            <a:rPr lang="en-US" sz="1900" kern="1200" dirty="0" smtClean="0"/>
            <a:t> Microsoft Office 356: Identity and Access Solutions</a:t>
          </a:r>
          <a:endParaRPr lang="en-US" sz="1900" kern="1200" dirty="0"/>
        </a:p>
      </dsp:txBody>
      <dsp:txXfrm>
        <a:off x="36845" y="1711684"/>
        <a:ext cx="7847190" cy="681087"/>
      </dsp:txXfrm>
    </dsp:sp>
    <dsp:sp modelId="{4BA954CF-B38D-4E6C-A17D-4554D08DBCD4}">
      <dsp:nvSpPr>
        <dsp:cNvPr id="0" name=""/>
        <dsp:cNvSpPr/>
      </dsp:nvSpPr>
      <dsp:spPr>
        <a:xfrm>
          <a:off x="0" y="2484336"/>
          <a:ext cx="7920880" cy="754777"/>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rtl="0">
            <a:lnSpc>
              <a:spcPct val="90000"/>
            </a:lnSpc>
            <a:spcBef>
              <a:spcPct val="0"/>
            </a:spcBef>
            <a:spcAft>
              <a:spcPct val="35000"/>
            </a:spcAft>
          </a:pPr>
          <a:r>
            <a:rPr lang="en-US" sz="1900" b="1" kern="1200" smtClean="0"/>
            <a:t>OFS201</a:t>
          </a:r>
          <a:r>
            <a:rPr lang="en-US" sz="1900" kern="1200" smtClean="0"/>
            <a:t> Building Office 365 Solutions with Azure</a:t>
          </a:r>
          <a:endParaRPr lang="en-US" sz="1900" kern="1200"/>
        </a:p>
      </dsp:txBody>
      <dsp:txXfrm>
        <a:off x="36845" y="2521181"/>
        <a:ext cx="7847190" cy="681087"/>
      </dsp:txXfrm>
    </dsp:sp>
    <dsp:sp modelId="{6CEBC09B-49E3-4D05-AD81-D1451D9BBAB2}">
      <dsp:nvSpPr>
        <dsp:cNvPr id="0" name=""/>
        <dsp:cNvSpPr/>
      </dsp:nvSpPr>
      <dsp:spPr>
        <a:xfrm>
          <a:off x="0" y="3293834"/>
          <a:ext cx="7920880" cy="754777"/>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rtl="0">
            <a:lnSpc>
              <a:spcPct val="90000"/>
            </a:lnSpc>
            <a:spcBef>
              <a:spcPct val="0"/>
            </a:spcBef>
            <a:spcAft>
              <a:spcPct val="35000"/>
            </a:spcAft>
          </a:pPr>
          <a:r>
            <a:rPr lang="en-US" sz="1900" b="1" kern="1200" dirty="0" smtClean="0"/>
            <a:t>COS-OFC307 </a:t>
          </a:r>
          <a:r>
            <a:rPr lang="en-US" sz="1900" kern="1200" dirty="0" smtClean="0"/>
            <a:t>Exploring the Office Developer story in Microsoft Office 365</a:t>
          </a:r>
          <a:endParaRPr lang="en-US" sz="1900" kern="1200" dirty="0"/>
        </a:p>
      </dsp:txBody>
      <dsp:txXfrm>
        <a:off x="36845" y="3330679"/>
        <a:ext cx="7847190" cy="681087"/>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B19BB0-C51C-4C9A-8C99-63F45BC88E63}" type="datetimeFigureOut">
              <a:rPr lang="en-AU" smtClean="0"/>
              <a:pPr/>
              <a:t>31/08/2011</a:t>
            </a:fld>
            <a:endParaRPr lang="en-AU"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34AC48C-614D-46D0-90EB-1AE9301A1F8C}" type="slidenum">
              <a:rPr lang="en-AU" smtClean="0"/>
              <a:pPr/>
              <a:t>‹#›</a:t>
            </a:fld>
            <a:endParaRPr lang="en-AU" dirty="0"/>
          </a:p>
        </p:txBody>
      </p:sp>
    </p:spTree>
    <p:extLst>
      <p:ext uri="{BB962C8B-B14F-4D97-AF65-F5344CB8AC3E}">
        <p14:creationId xmlns:p14="http://schemas.microsoft.com/office/powerpoint/2010/main" val="42646893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434AC48C-614D-46D0-90EB-1AE9301A1F8C}" type="slidenum">
              <a:rPr lang="en-AU" smtClean="0"/>
              <a:pPr/>
              <a:t>2</a:t>
            </a:fld>
            <a:endParaRPr lang="en-AU" dirty="0"/>
          </a:p>
        </p:txBody>
      </p:sp>
    </p:spTree>
    <p:extLst>
      <p:ext uri="{BB962C8B-B14F-4D97-AF65-F5344CB8AC3E}">
        <p14:creationId xmlns:p14="http://schemas.microsoft.com/office/powerpoint/2010/main" val="24131847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endParaRPr lang="en-US" dirty="0"/>
          </a:p>
        </p:txBody>
      </p:sp>
      <p:sp>
        <p:nvSpPr>
          <p:cNvPr id="4" name="Slide Number Placeholder 3"/>
          <p:cNvSpPr>
            <a:spLocks noGrp="1"/>
          </p:cNvSpPr>
          <p:nvPr>
            <p:ph type="sldNum" sz="quarter" idx="10"/>
          </p:nvPr>
        </p:nvSpPr>
        <p:spPr/>
        <p:txBody>
          <a:bodyPr/>
          <a:lstStyle/>
          <a:p>
            <a:fld id="{8980CB99-47E3-46F4-AAEB-3919FBEFC014}" type="slidenum">
              <a:rPr lang="en-US" smtClean="0">
                <a:solidFill>
                  <a:prstClr val="black"/>
                </a:solidFill>
                <a:latin typeface="Segoe" pitchFamily="34" charset="0"/>
              </a:rPr>
              <a:pPr/>
              <a:t>15</a:t>
            </a:fld>
            <a:endParaRPr lang="en-US" dirty="0">
              <a:solidFill>
                <a:prstClr val="black"/>
              </a:solidFill>
              <a:latin typeface="Segoe" pitchFamily="34" charset="0"/>
            </a:endParaRPr>
          </a:p>
        </p:txBody>
      </p:sp>
    </p:spTree>
    <p:extLst>
      <p:ext uri="{BB962C8B-B14F-4D97-AF65-F5344CB8AC3E}">
        <p14:creationId xmlns:p14="http://schemas.microsoft.com/office/powerpoint/2010/main" val="33087500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p:spPr>
      </p:sp>
      <p:sp>
        <p:nvSpPr>
          <p:cNvPr id="52227" name="Notes Placeholder 2"/>
          <p:cNvSpPr>
            <a:spLocks noGrp="1"/>
          </p:cNvSpPr>
          <p:nvPr>
            <p:ph type="body" idx="1"/>
          </p:nvPr>
        </p:nvSpPr>
        <p:spPr bwMode="auto">
          <a:xfrm>
            <a:off x="685800" y="4343402"/>
            <a:ext cx="5486400" cy="4114800"/>
          </a:xfrm>
          <a:prstGeom prst="rect">
            <a:avLst/>
          </a:prstGeom>
          <a:noFill/>
          <a:ln>
            <a:miter lim="800000"/>
            <a:headEnd/>
            <a:tailEnd/>
          </a:ln>
        </p:spPr>
        <p:txBody>
          <a:bodyPr lIns="89703" tIns="44852" rIns="89703" bIns="44852"/>
          <a:lstStyle/>
          <a:p>
            <a:pPr>
              <a:spcBef>
                <a:spcPct val="0"/>
              </a:spcBef>
            </a:pPr>
            <a:endParaRPr lang="en-US" dirty="0"/>
          </a:p>
        </p:txBody>
      </p:sp>
      <p:sp>
        <p:nvSpPr>
          <p:cNvPr id="5222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597" fontAlgn="base">
              <a:spcBef>
                <a:spcPct val="0"/>
              </a:spcBef>
              <a:spcAft>
                <a:spcPct val="0"/>
              </a:spcAft>
            </a:pPr>
            <a:fld id="{C87DA85C-0C72-4770-AD15-514AD381C449}" type="slidenum">
              <a:rPr lang="en-US">
                <a:solidFill>
                  <a:prstClr val="black"/>
                </a:solidFill>
              </a:rPr>
              <a:pPr defTabSz="912597" fontAlgn="base">
                <a:spcBef>
                  <a:spcPct val="0"/>
                </a:spcBef>
                <a:spcAft>
                  <a:spcPct val="0"/>
                </a:spcAft>
              </a:pPr>
              <a:t>16</a:t>
            </a:fld>
            <a:endParaRPr lang="en-US" dirty="0">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p:spPr>
      </p:sp>
      <p:sp>
        <p:nvSpPr>
          <p:cNvPr id="54275" name="Notes Placeholder 2"/>
          <p:cNvSpPr>
            <a:spLocks noGrp="1"/>
          </p:cNvSpPr>
          <p:nvPr>
            <p:ph type="body" idx="1"/>
          </p:nvPr>
        </p:nvSpPr>
        <p:spPr bwMode="auto">
          <a:xfrm>
            <a:off x="685800" y="4343401"/>
            <a:ext cx="5486400" cy="4114800"/>
          </a:xfrm>
          <a:prstGeom prst="rect">
            <a:avLst/>
          </a:prstGeom>
          <a:noFill/>
          <a:ln>
            <a:miter lim="800000"/>
            <a:headEnd/>
            <a:tailEnd/>
          </a:ln>
        </p:spPr>
        <p:txBody>
          <a:bodyPr lIns="91425" tIns="45713" rIns="91425" bIns="45713"/>
          <a:lstStyle/>
          <a:p>
            <a:pPr>
              <a:spcBef>
                <a:spcPct val="0"/>
              </a:spcBef>
            </a:pPr>
            <a:endParaRPr lang="en-US" dirty="0"/>
          </a:p>
        </p:txBody>
      </p:sp>
      <p:sp>
        <p:nvSpPr>
          <p:cNvPr id="542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705" fontAlgn="base">
              <a:spcBef>
                <a:spcPct val="0"/>
              </a:spcBef>
              <a:spcAft>
                <a:spcPct val="0"/>
              </a:spcAft>
            </a:pPr>
            <a:fld id="{3D22D4E5-B226-40C6-9648-194C727279B4}" type="slidenum">
              <a:rPr lang="en-US">
                <a:solidFill>
                  <a:prstClr val="black"/>
                </a:solidFill>
              </a:rPr>
              <a:pPr defTabSz="912705" fontAlgn="base">
                <a:spcBef>
                  <a:spcPct val="0"/>
                </a:spcBef>
                <a:spcAft>
                  <a:spcPct val="0"/>
                </a:spcAft>
              </a:pPr>
              <a:t>17</a:t>
            </a:fld>
            <a:endParaRPr lang="en-US" dirty="0">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1"/>
            <a:ext cx="5486400" cy="4114800"/>
          </a:xfrm>
          <a:prstGeom prst="rect">
            <a:avLst/>
          </a:prstGeom>
        </p:spPr>
        <p:txBody>
          <a:bodyPr lIns="91430" tIns="45715" rIns="91430" bIns="45715">
            <a:normAutofit/>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8/31/2011 4:54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18</a:t>
            </a:fld>
            <a:endParaRPr lang="en-US" dirty="0">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1"/>
            <a:ext cx="5486400" cy="4114800"/>
          </a:xfrm>
          <a:prstGeom prst="rect">
            <a:avLst/>
          </a:prstGeom>
        </p:spPr>
        <p:txBody>
          <a:bodyPr lIns="91430" tIns="45715" rIns="91430" bIns="45715"/>
          <a:lstStyle/>
          <a:p>
            <a:endParaRPr lang="en-US" dirty="0"/>
          </a:p>
        </p:txBody>
      </p:sp>
      <p:sp>
        <p:nvSpPr>
          <p:cNvPr id="4" name="Slide Number Placeholder 3"/>
          <p:cNvSpPr>
            <a:spLocks noGrp="1"/>
          </p:cNvSpPr>
          <p:nvPr>
            <p:ph type="sldNum" sz="quarter" idx="10"/>
          </p:nvPr>
        </p:nvSpPr>
        <p:spPr/>
        <p:txBody>
          <a:bodyPr/>
          <a:lstStyle/>
          <a:p>
            <a:pPr>
              <a:defRPr/>
            </a:pPr>
            <a:fld id="{F6188EC4-2D06-4403-93EF-0997E1E44406}" type="slidenum">
              <a:rPr lang="en-US" smtClean="0">
                <a:solidFill>
                  <a:prstClr val="black"/>
                </a:solidFill>
              </a:rPr>
              <a:pPr>
                <a:defRPr/>
              </a:pPr>
              <a:t>19</a:t>
            </a:fld>
            <a:endParaRPr lang="en-US" dirty="0">
              <a:solidFill>
                <a:prstClr val="black"/>
              </a:solidFill>
            </a:endParaRPr>
          </a:p>
        </p:txBody>
      </p:sp>
    </p:spTree>
    <p:extLst>
      <p:ext uri="{BB962C8B-B14F-4D97-AF65-F5344CB8AC3E}">
        <p14:creationId xmlns:p14="http://schemas.microsoft.com/office/powerpoint/2010/main" val="42433291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20537894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A9BFD2E-92F3-44DE-A6F2-74E3F61CB62D}"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20887571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12981" lvl="1" indent="0">
              <a:buFont typeface="Arial" pitchFamily="34" charset="0"/>
              <a:buNone/>
            </a:pPr>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Microsoft SharePoint Server 2010 Ignite!</a:t>
            </a:r>
            <a:endParaRPr lang="en-US" dirty="0">
              <a:solidFill>
                <a:prstClr val="black"/>
              </a:solidFill>
            </a:endParaRPr>
          </a:p>
        </p:txBody>
      </p:sp>
      <p:sp>
        <p:nvSpPr>
          <p:cNvPr id="5" name="Date Placeholder 4"/>
          <p:cNvSpPr>
            <a:spLocks noGrp="1"/>
          </p:cNvSpPr>
          <p:nvPr>
            <p:ph type="dt" idx="11"/>
          </p:nvPr>
        </p:nvSpPr>
        <p:spPr/>
        <p:txBody>
          <a:bodyPr/>
          <a:lstStyle/>
          <a:p>
            <a:fld id="{49F0C943-89AD-459D-BEFF-69091D2D439B}" type="datetime1">
              <a:rPr lang="en-US" smtClean="0">
                <a:solidFill>
                  <a:prstClr val="black"/>
                </a:solidFill>
              </a:rPr>
              <a:pPr/>
              <a:t>8/31/2011</a:t>
            </a:fld>
            <a:endParaRPr lang="en-US" dirty="0">
              <a:solidFill>
                <a:prstClr val="black"/>
              </a:solidFill>
            </a:endParaRPr>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10806374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8749857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4E467B9-4DBB-4BF4-845A-E850D73D841D}"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35113687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8/31/2011 4:54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3</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dirty="0" smtClean="0">
                <a:solidFill>
                  <a:prstClr val="black"/>
                </a:solidFill>
              </a:rPr>
              <a:t>LAN-MCY177-20061017-20432-172</a:t>
            </a:r>
            <a:endParaRPr lang="en-US" dirty="0">
              <a:solidFill>
                <a:prstClr val="black"/>
              </a:solidFill>
            </a:endParaRPr>
          </a:p>
        </p:txBody>
      </p:sp>
      <p:sp>
        <p:nvSpPr>
          <p:cNvPr id="5" name="Slide Number Placeholder 4"/>
          <p:cNvSpPr>
            <a:spLocks noGrp="1"/>
          </p:cNvSpPr>
          <p:nvPr>
            <p:ph type="sldNum" sz="quarter" idx="11"/>
          </p:nvPr>
        </p:nvSpPr>
        <p:spPr/>
        <p:txBody>
          <a:bodyPr/>
          <a:lstStyle/>
          <a:p>
            <a:pPr>
              <a:defRPr/>
            </a:pPr>
            <a:fld id="{893E3E80-D64F-4440-B137-A4956AAFA490}" type="slidenum">
              <a:rPr lang="en-US" smtClean="0">
                <a:solidFill>
                  <a:prstClr val="black"/>
                </a:solidFill>
              </a:rPr>
              <a:pPr>
                <a:defRPr/>
              </a:pPr>
              <a:t>30</a:t>
            </a:fld>
            <a:endParaRPr lang="en-US" dirty="0">
              <a:solidFill>
                <a:prstClr val="black"/>
              </a:solidFill>
            </a:endParaRPr>
          </a:p>
        </p:txBody>
      </p:sp>
    </p:spTree>
    <p:extLst>
      <p:ext uri="{BB962C8B-B14F-4D97-AF65-F5344CB8AC3E}">
        <p14:creationId xmlns:p14="http://schemas.microsoft.com/office/powerpoint/2010/main" val="16344282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dirty="0" smtClean="0">
                <a:solidFill>
                  <a:prstClr val="black"/>
                </a:solidFill>
              </a:rPr>
              <a:t>LAN-MCY177-20061017-20432-172</a:t>
            </a:r>
            <a:endParaRPr lang="en-US" dirty="0">
              <a:solidFill>
                <a:prstClr val="black"/>
              </a:solidFill>
            </a:endParaRPr>
          </a:p>
        </p:txBody>
      </p:sp>
      <p:sp>
        <p:nvSpPr>
          <p:cNvPr id="5" name="Slide Number Placeholder 4"/>
          <p:cNvSpPr>
            <a:spLocks noGrp="1"/>
          </p:cNvSpPr>
          <p:nvPr>
            <p:ph type="sldNum" sz="quarter" idx="11"/>
          </p:nvPr>
        </p:nvSpPr>
        <p:spPr/>
        <p:txBody>
          <a:bodyPr/>
          <a:lstStyle/>
          <a:p>
            <a:pPr>
              <a:defRPr/>
            </a:pPr>
            <a:fld id="{893E3E80-D64F-4440-B137-A4956AAFA490}" type="slidenum">
              <a:rPr lang="en-US" smtClean="0">
                <a:solidFill>
                  <a:prstClr val="black"/>
                </a:solidFill>
              </a:rPr>
              <a:pPr>
                <a:defRPr/>
              </a:pPr>
              <a:t>31</a:t>
            </a:fld>
            <a:endParaRPr lang="en-US" dirty="0">
              <a:solidFill>
                <a:prstClr val="black"/>
              </a:solidFill>
            </a:endParaRPr>
          </a:p>
        </p:txBody>
      </p:sp>
    </p:spTree>
    <p:extLst>
      <p:ext uri="{BB962C8B-B14F-4D97-AF65-F5344CB8AC3E}">
        <p14:creationId xmlns:p14="http://schemas.microsoft.com/office/powerpoint/2010/main" val="16344282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endParaRPr lang="en-US" dirty="0"/>
          </a:p>
        </p:txBody>
      </p:sp>
      <p:sp>
        <p:nvSpPr>
          <p:cNvPr id="4" name="Footer Placeholder 3"/>
          <p:cNvSpPr>
            <a:spLocks noGrp="1"/>
          </p:cNvSpPr>
          <p:nvPr>
            <p:ph type="ftr" sz="quarter" idx="10"/>
          </p:nvPr>
        </p:nvSpPr>
        <p:spPr/>
        <p:txBody>
          <a:bodyPr/>
          <a:lstStyle/>
          <a:p>
            <a:pPr>
              <a:defRPr/>
            </a:pPr>
            <a:r>
              <a:rPr lang="en-US" dirty="0" smtClean="0">
                <a:solidFill>
                  <a:prstClr val="black"/>
                </a:solidFill>
              </a:rPr>
              <a:t>LAN-MCY177-20061017-20432-172</a:t>
            </a:r>
            <a:endParaRPr lang="en-US" dirty="0">
              <a:solidFill>
                <a:prstClr val="black"/>
              </a:solidFill>
            </a:endParaRPr>
          </a:p>
        </p:txBody>
      </p:sp>
      <p:sp>
        <p:nvSpPr>
          <p:cNvPr id="5" name="Slide Number Placeholder 4"/>
          <p:cNvSpPr>
            <a:spLocks noGrp="1"/>
          </p:cNvSpPr>
          <p:nvPr>
            <p:ph type="sldNum" sz="quarter" idx="11"/>
          </p:nvPr>
        </p:nvSpPr>
        <p:spPr/>
        <p:txBody>
          <a:bodyPr/>
          <a:lstStyle/>
          <a:p>
            <a:pPr>
              <a:defRPr/>
            </a:pPr>
            <a:fld id="{893E3E80-D64F-4440-B137-A4956AAFA490}" type="slidenum">
              <a:rPr lang="en-US" smtClean="0">
                <a:solidFill>
                  <a:prstClr val="black"/>
                </a:solidFill>
              </a:rPr>
              <a:pPr>
                <a:defRPr/>
              </a:pPr>
              <a:t>32</a:t>
            </a:fld>
            <a:endParaRPr lang="en-US" dirty="0">
              <a:solidFill>
                <a:prstClr val="black"/>
              </a:solidFill>
            </a:endParaRPr>
          </a:p>
        </p:txBody>
      </p:sp>
    </p:spTree>
    <p:extLst>
      <p:ext uri="{BB962C8B-B14F-4D97-AF65-F5344CB8AC3E}">
        <p14:creationId xmlns:p14="http://schemas.microsoft.com/office/powerpoint/2010/main" val="16344282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77500" lnSpcReduction="20000"/>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8/31/2011 4:54 PM</a:t>
            </a:fld>
            <a:endParaRPr lang="en-US" dirty="0">
              <a:solidFill>
                <a:prstClr val="black"/>
              </a:solidFill>
            </a:endParaRPr>
          </a:p>
        </p:txBody>
      </p:sp>
      <p:sp>
        <p:nvSpPr>
          <p:cNvPr id="6" name="Footer Placeholder 5"/>
          <p:cNvSpPr>
            <a:spLocks noGrp="1"/>
          </p:cNvSpPr>
          <p:nvPr>
            <p:ph type="ftr" sz="quarter" idx="12"/>
          </p:nvPr>
        </p:nvSpPr>
        <p:spPr/>
        <p:txBody>
          <a:bodyPr/>
          <a:lstStyle/>
          <a:p>
            <a:endParaRPr lang="en-US" dirty="0">
              <a:solidFill>
                <a:prstClr val="black"/>
              </a:solidFill>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35</a:t>
            </a:fld>
            <a:endParaRPr lang="en-US" dirty="0">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4D29DB2-CEFB-4883-81CE-BB9C9421B58A}" type="slidenum">
              <a:rPr lang="en-US" smtClean="0"/>
              <a:t>37</a:t>
            </a:fld>
            <a:endParaRPr lang="en-US" dirty="0"/>
          </a:p>
        </p:txBody>
      </p:sp>
    </p:spTree>
    <p:extLst>
      <p:ext uri="{BB962C8B-B14F-4D97-AF65-F5344CB8AC3E}">
        <p14:creationId xmlns:p14="http://schemas.microsoft.com/office/powerpoint/2010/main" val="23491458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4D29DB2-CEFB-4883-81CE-BB9C9421B58A}" type="slidenum">
              <a:rPr lang="en-US" smtClean="0"/>
              <a:t>38</a:t>
            </a:fld>
            <a:endParaRPr lang="en-US" dirty="0"/>
          </a:p>
        </p:txBody>
      </p:sp>
    </p:spTree>
    <p:extLst>
      <p:ext uri="{BB962C8B-B14F-4D97-AF65-F5344CB8AC3E}">
        <p14:creationId xmlns:p14="http://schemas.microsoft.com/office/powerpoint/2010/main" val="23491458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39</a:t>
            </a:fld>
            <a:endParaRPr lang="en-AU" dirty="0"/>
          </a:p>
        </p:txBody>
      </p:sp>
    </p:spTree>
    <p:extLst>
      <p:ext uri="{BB962C8B-B14F-4D97-AF65-F5344CB8AC3E}">
        <p14:creationId xmlns:p14="http://schemas.microsoft.com/office/powerpoint/2010/main" val="19479696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40</a:t>
            </a:fld>
            <a:endParaRPr lang="en-US" dirty="0"/>
          </a:p>
        </p:txBody>
      </p:sp>
    </p:spTree>
    <p:extLst>
      <p:ext uri="{BB962C8B-B14F-4D97-AF65-F5344CB8AC3E}">
        <p14:creationId xmlns:p14="http://schemas.microsoft.com/office/powerpoint/2010/main" val="203746628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8/31/2011 4:54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45</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92500" lnSpcReduction="10000"/>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a:t>
            </a:fld>
            <a:endParaRPr lang="en-US" dirty="0"/>
          </a:p>
        </p:txBody>
      </p:sp>
    </p:spTree>
    <p:extLst>
      <p:ext uri="{BB962C8B-B14F-4D97-AF65-F5344CB8AC3E}">
        <p14:creationId xmlns:p14="http://schemas.microsoft.com/office/powerpoint/2010/main" val="15599737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a:t>
            </a:fld>
            <a:endParaRPr lang="en-US" dirty="0"/>
          </a:p>
        </p:txBody>
      </p:sp>
    </p:spTree>
    <p:extLst>
      <p:ext uri="{BB962C8B-B14F-4D97-AF65-F5344CB8AC3E}">
        <p14:creationId xmlns:p14="http://schemas.microsoft.com/office/powerpoint/2010/main" val="14032606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7</a:t>
            </a:fld>
            <a:endParaRPr lang="en-US" dirty="0"/>
          </a:p>
        </p:txBody>
      </p:sp>
    </p:spTree>
    <p:extLst>
      <p:ext uri="{BB962C8B-B14F-4D97-AF65-F5344CB8AC3E}">
        <p14:creationId xmlns:p14="http://schemas.microsoft.com/office/powerpoint/2010/main" val="3635801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fld id="{872F0EF5-4770-4EDF-BDEA-504E8036E44D}" type="slidenum">
              <a:rPr lang="en-US" smtClean="0"/>
              <a:t>8</a:t>
            </a:fld>
            <a:endParaRPr lang="en-US" dirty="0"/>
          </a:p>
        </p:txBody>
      </p:sp>
    </p:spTree>
    <p:extLst>
      <p:ext uri="{BB962C8B-B14F-4D97-AF65-F5344CB8AC3E}">
        <p14:creationId xmlns:p14="http://schemas.microsoft.com/office/powerpoint/2010/main" val="1588275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22375" y="201613"/>
            <a:ext cx="4495800" cy="3373437"/>
          </a:xfrm>
        </p:spPr>
      </p:sp>
      <p:sp>
        <p:nvSpPr>
          <p:cNvPr id="3" name="Notes Placeholder 2"/>
          <p:cNvSpPr>
            <a:spLocks noGrp="1"/>
          </p:cNvSpPr>
          <p:nvPr>
            <p:ph type="body" idx="1"/>
          </p:nvPr>
        </p:nvSpPr>
        <p:spPr>
          <a:xfrm>
            <a:off x="708367" y="3941690"/>
            <a:ext cx="5485158" cy="4114488"/>
          </a:xfrm>
          <a:prstGeom prst="rect">
            <a:avLst/>
          </a:prstGeom>
        </p:spPr>
        <p:txBody>
          <a:bodyPr lIns="89719" tIns="44859" rIns="89719" bIns="44859">
            <a:normAutofit/>
          </a:bodyPr>
          <a:lstStyle/>
          <a:p>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628584"/>
          </a:xfrm>
          <a:prstGeom prst="rect">
            <a:avLst/>
          </a:prstGeom>
        </p:spPr>
        <p:txBody>
          <a:bodyPr lIns="91430" tIns="45715" rIns="91430" bIns="45715">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a:xfrm>
            <a:off x="3884614" y="0"/>
            <a:ext cx="2971800" cy="457200"/>
          </a:xfrm>
          <a:prstGeom prst="rect">
            <a:avLst/>
          </a:prstGeom>
        </p:spPr>
        <p:txBody>
          <a:bodyPr/>
          <a:lstStyle/>
          <a:p>
            <a:fld id="{81331B57-0BE5-4F82-AA58-76F53EFF3ADA}" type="datetime8">
              <a:rPr lang="en-US" smtClean="0">
                <a:solidFill>
                  <a:prstClr val="black"/>
                </a:solidFill>
              </a:rPr>
              <a:pPr/>
              <a:t>8/31/2011 4:54 PM</a:t>
            </a:fld>
            <a:endParaRPr lang="en-US" dirty="0">
              <a:solidFill>
                <a:prstClr val="black"/>
              </a:solidFill>
            </a:endParaRPr>
          </a:p>
        </p:txBody>
      </p:sp>
      <p:sp>
        <p:nvSpPr>
          <p:cNvPr id="7" name="Slide Number Placeholder 6"/>
          <p:cNvSpPr>
            <a:spLocks noGrp="1"/>
          </p:cNvSpPr>
          <p:nvPr>
            <p:ph type="sldNum" sz="quarter" idx="13"/>
          </p:nvPr>
        </p:nvSpPr>
        <p:spPr>
          <a:xfrm>
            <a:off x="6172200" y="8685213"/>
            <a:ext cx="684213" cy="457200"/>
          </a:xfrm>
          <a:prstGeom prst="rect">
            <a:avLst/>
          </a:prstGeom>
        </p:spPr>
        <p:txBody>
          <a:bodyPr/>
          <a:lstStyle/>
          <a:p>
            <a:fld id="{EC87E0CF-87F6-4B58-B8B8-DCAB2DAAF3CA}" type="slidenum">
              <a:rPr lang="en-US" smtClean="0">
                <a:solidFill>
                  <a:prstClr val="black"/>
                </a:solidFill>
              </a:rPr>
              <a:pPr/>
              <a:t>13</a:t>
            </a:fld>
            <a:endParaRPr lang="en-US" dirty="0">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6421" y="4344026"/>
            <a:ext cx="5485158" cy="4114488"/>
          </a:xfrm>
          <a:prstGeom prst="rect">
            <a:avLst/>
          </a:prstGeom>
        </p:spPr>
        <p:txBody>
          <a:bodyPr lIns="89719" tIns="44859" rIns="89719" bIns="44859">
            <a:normAutofit/>
          </a:bodyPr>
          <a:lstStyle/>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098" name="Picture 2"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683568" y="2348880"/>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41769C1-C44B-4111-B818-7C3DFAA6F123}" type="datetime1">
              <a:rPr lang="en-AU" smtClean="0"/>
              <a:t>31/08/2011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B4B5A0-1906-4542-BC83-16D10A91ABE1}" type="datetime1">
              <a:rPr lang="en-AU" smtClean="0"/>
              <a:t>31/08/2011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4451492-C1FE-4A82-A1FB-7BD5AD2C295C}" type="datetime1">
              <a:rPr lang="en-AU" smtClean="0"/>
              <a:t>31/08/2011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391866D6-AF08-492B-9311-8437E0D459A8}" type="datetime1">
              <a:rPr lang="en-AU" smtClean="0"/>
              <a:t>31/08/2011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rot="5400000">
            <a:off x="281379" y="662836"/>
            <a:ext cx="1475656" cy="671279"/>
          </a:xfrm>
          <a:prstGeom prst="rect">
            <a:avLst/>
          </a:prstGeom>
          <a:noFill/>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Custom Layout">
    <p:bg>
      <p:bgPr>
        <a:solidFill>
          <a:srgbClr val="4D4D4D"/>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47006" y="294933"/>
            <a:ext cx="8216947" cy="664797"/>
          </a:xfrm>
        </p:spPr>
        <p:txBody>
          <a:bodyPr/>
          <a:lstStyle>
            <a:lvl1pPr>
              <a:defRPr>
                <a:solidFill>
                  <a:srgbClr val="FFC200"/>
                </a:solidFill>
              </a:defRPr>
            </a:lvl1pPr>
          </a:lstStyle>
          <a:p>
            <a:r>
              <a:rPr lang="en-US" dirty="0"/>
              <a:t>Click to edit Master title style</a:t>
            </a:r>
          </a:p>
        </p:txBody>
      </p:sp>
      <p:sp>
        <p:nvSpPr>
          <p:cNvPr id="3" name="Footer Placeholder 2"/>
          <p:cNvSpPr>
            <a:spLocks noGrp="1"/>
          </p:cNvSpPr>
          <p:nvPr>
            <p:ph type="ftr" sz="quarter" idx="10"/>
          </p:nvPr>
        </p:nvSpPr>
        <p:spPr>
          <a:xfrm>
            <a:off x="452709" y="6319117"/>
            <a:ext cx="4107649" cy="156889"/>
          </a:xfrm>
        </p:spPr>
        <p:txBody>
          <a:bodyPr lIns="0" tIns="0" rIns="0" bIns="0"/>
          <a:lstStyle/>
          <a:p>
            <a:fld id="{E6B99D99-642A-4E17-BD22-6C52BED7EF28}" type="slidenum">
              <a:rPr lang="en-US" smtClean="0"/>
              <a:pPr/>
              <a:t>‹#›</a:t>
            </a:fld>
            <a:r>
              <a:rPr lang="en-US" dirty="0" smtClean="0"/>
              <a:t> </a:t>
            </a:r>
            <a:r>
              <a:rPr lang="en-US" sz="1000" dirty="0" smtClean="0"/>
              <a:t> </a:t>
            </a:r>
            <a:r>
              <a:rPr lang="en-US" sz="1000" dirty="0" smtClean="0">
                <a:solidFill>
                  <a:schemeClr val="tx2"/>
                </a:solidFill>
              </a:rPr>
              <a:t>|  </a:t>
            </a:r>
            <a:r>
              <a:rPr lang="en-US" dirty="0" smtClean="0">
                <a:solidFill>
                  <a:srgbClr val="FFFFFF"/>
                </a:solidFill>
              </a:rPr>
              <a:t>Microsoft Confidential</a:t>
            </a:r>
            <a:endParaRPr lang="en-US" dirty="0">
              <a:solidFill>
                <a:srgbClr val="FFFFFF"/>
              </a:solidFill>
            </a:endParaRPr>
          </a:p>
        </p:txBody>
      </p:sp>
      <p:sp>
        <p:nvSpPr>
          <p:cNvPr id="7" name="Content Placeholder 6"/>
          <p:cNvSpPr>
            <a:spLocks noGrp="1"/>
          </p:cNvSpPr>
          <p:nvPr>
            <p:ph sz="quarter" idx="11"/>
          </p:nvPr>
        </p:nvSpPr>
        <p:spPr>
          <a:xfrm>
            <a:off x="451284" y="1465937"/>
            <a:ext cx="8226425" cy="468153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83234490"/>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Use for Developers Code">
    <p:bg>
      <p:bgPr>
        <a:solidFill>
          <a:srgbClr val="4D4D4D"/>
        </a:solidFill>
        <a:effectLst/>
      </p:bgPr>
    </p:bg>
    <p:spTree>
      <p:nvGrpSpPr>
        <p:cNvPr id="1" name=""/>
        <p:cNvGrpSpPr/>
        <p:nvPr/>
      </p:nvGrpSpPr>
      <p:grpSpPr>
        <a:xfrm>
          <a:off x="0" y="0"/>
          <a:ext cx="0" cy="0"/>
          <a:chOff x="0" y="0"/>
          <a:chExt cx="0" cy="0"/>
        </a:xfrm>
      </p:grpSpPr>
      <p:sp>
        <p:nvSpPr>
          <p:cNvPr id="9" name="Content Placeholder 6"/>
          <p:cNvSpPr>
            <a:spLocks noGrp="1"/>
          </p:cNvSpPr>
          <p:nvPr>
            <p:ph sz="quarter" idx="12"/>
          </p:nvPr>
        </p:nvSpPr>
        <p:spPr>
          <a:xfrm>
            <a:off x="451284" y="1465937"/>
            <a:ext cx="8226425" cy="4681537"/>
          </a:xfrm>
        </p:spPr>
        <p:txBody>
          <a:bodyPr/>
          <a:lstStyle>
            <a:lvl1pPr>
              <a:defRPr sz="2800">
                <a:latin typeface="Consolas"/>
                <a:cs typeface="Consolas"/>
              </a:defRPr>
            </a:lvl1pPr>
            <a:lvl2pPr>
              <a:defRPr sz="2800">
                <a:latin typeface="Consolas"/>
                <a:cs typeface="Consolas"/>
              </a:defRPr>
            </a:lvl2pPr>
            <a:lvl3pPr>
              <a:defRPr sz="2400">
                <a:latin typeface="Consolas"/>
                <a:cs typeface="Consolas"/>
              </a:defRPr>
            </a:lvl3pPr>
            <a:lvl4pPr>
              <a:defRPr sz="2000">
                <a:latin typeface="Consolas"/>
                <a:cs typeface="Consolas"/>
              </a:defRPr>
            </a:lvl4pPr>
            <a:lvl5pPr>
              <a:defRPr sz="2000">
                <a:latin typeface="Consolas"/>
                <a:cs typeface="Consolas"/>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1"/>
          <p:cNvSpPr>
            <a:spLocks noGrp="1"/>
          </p:cNvSpPr>
          <p:nvPr>
            <p:ph type="title"/>
          </p:nvPr>
        </p:nvSpPr>
        <p:spPr>
          <a:xfrm>
            <a:off x="447006" y="294933"/>
            <a:ext cx="8216947" cy="664797"/>
          </a:xfrm>
        </p:spPr>
        <p:txBody>
          <a:bodyPr/>
          <a:lstStyle>
            <a:lvl1pPr>
              <a:defRPr>
                <a:solidFill>
                  <a:srgbClr val="FFC200"/>
                </a:solidFill>
              </a:defRPr>
            </a:lvl1pPr>
          </a:lstStyle>
          <a:p>
            <a:r>
              <a:rPr lang="en-US" dirty="0"/>
              <a:t>Click to edit Master title style</a:t>
            </a:r>
          </a:p>
        </p:txBody>
      </p:sp>
      <p:sp>
        <p:nvSpPr>
          <p:cNvPr id="10" name="Footer Placeholder 2"/>
          <p:cNvSpPr>
            <a:spLocks noGrp="1"/>
          </p:cNvSpPr>
          <p:nvPr>
            <p:ph type="ftr" sz="quarter" idx="10"/>
          </p:nvPr>
        </p:nvSpPr>
        <p:spPr>
          <a:xfrm>
            <a:off x="452709" y="6319117"/>
            <a:ext cx="4107649" cy="156889"/>
          </a:xfrm>
        </p:spPr>
        <p:txBody>
          <a:bodyPr lIns="0" tIns="0" rIns="0" bIns="0"/>
          <a:lstStyle/>
          <a:p>
            <a:fld id="{E6B99D99-642A-4E17-BD22-6C52BED7EF28}" type="slidenum">
              <a:rPr lang="en-US" smtClean="0"/>
              <a:pPr/>
              <a:t>‹#›</a:t>
            </a:fld>
            <a:r>
              <a:rPr lang="en-US" dirty="0" smtClean="0"/>
              <a:t> </a:t>
            </a:r>
            <a:r>
              <a:rPr lang="en-US" sz="1000" dirty="0" smtClean="0"/>
              <a:t> </a:t>
            </a:r>
            <a:r>
              <a:rPr lang="en-US" sz="1000" dirty="0" smtClean="0">
                <a:solidFill>
                  <a:schemeClr val="tx2"/>
                </a:solidFill>
              </a:rPr>
              <a:t>|  </a:t>
            </a:r>
            <a:r>
              <a:rPr lang="en-US" dirty="0" smtClean="0">
                <a:solidFill>
                  <a:srgbClr val="FFFFFF"/>
                </a:solidFill>
              </a:rPr>
              <a:t>Microsoft Confidential</a:t>
            </a:r>
            <a:endParaRPr lang="en-US" dirty="0">
              <a:solidFill>
                <a:srgbClr val="FFFFFF"/>
              </a:solidFill>
            </a:endParaRPr>
          </a:p>
        </p:txBody>
      </p:sp>
    </p:spTree>
    <p:extLst>
      <p:ext uri="{BB962C8B-B14F-4D97-AF65-F5344CB8AC3E}">
        <p14:creationId xmlns:p14="http://schemas.microsoft.com/office/powerpoint/2010/main" val="2641316717"/>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02_Title and Text">
    <p:bg>
      <p:bgPr>
        <a:solidFill>
          <a:schemeClr val="bg1"/>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89436" y="1447800"/>
            <a:ext cx="8363938" cy="4724399"/>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Date Placeholder 2"/>
          <p:cNvSpPr>
            <a:spLocks noGrp="1"/>
          </p:cNvSpPr>
          <p:nvPr>
            <p:ph type="dt" sz="half" idx="11"/>
          </p:nvPr>
        </p:nvSpPr>
        <p:spPr>
          <a:xfrm>
            <a:off x="1628391" y="6375400"/>
            <a:ext cx="2133600" cy="365125"/>
          </a:xfrm>
          <a:prstGeom prst="rect">
            <a:avLst/>
          </a:prstGeom>
        </p:spPr>
        <p:txBody>
          <a:bodyPr/>
          <a:lstStyle/>
          <a:p>
            <a:pPr defTabSz="914181">
              <a:tabLst>
                <a:tab pos="77788" algn="l"/>
              </a:tabLst>
            </a:pPr>
            <a:r>
              <a:rPr lang="en-US" dirty="0">
                <a:solidFill>
                  <a:srgbClr val="EE7816"/>
                </a:solidFill>
              </a:rPr>
              <a:t>|</a:t>
            </a:r>
            <a:r>
              <a:rPr lang="en-US" dirty="0">
                <a:solidFill>
                  <a:prstClr val="black"/>
                </a:solidFill>
              </a:rPr>
              <a:t>	</a:t>
            </a:r>
            <a:fld id="{07FFEA5F-D453-4E01-978C-83CE749440ED}" type="datetime4">
              <a:rPr lang="en-US">
                <a:solidFill>
                  <a:prstClr val="black"/>
                </a:solidFill>
              </a:rPr>
              <a:pPr defTabSz="914181">
                <a:tabLst>
                  <a:tab pos="77788" algn="l"/>
                </a:tabLst>
              </a:pPr>
              <a:t>August 31, 2011</a:t>
            </a:fld>
            <a:endParaRPr lang="en-US" dirty="0">
              <a:solidFill>
                <a:prstClr val="black"/>
              </a:solidFill>
            </a:endParaRPr>
          </a:p>
        </p:txBody>
      </p:sp>
      <p:sp>
        <p:nvSpPr>
          <p:cNvPr id="4" name="Footer Placeholder 3"/>
          <p:cNvSpPr>
            <a:spLocks noGrp="1"/>
          </p:cNvSpPr>
          <p:nvPr>
            <p:ph type="ftr" sz="quarter" idx="12"/>
          </p:nvPr>
        </p:nvSpPr>
        <p:spPr>
          <a:xfrm>
            <a:off x="377109" y="6375400"/>
            <a:ext cx="1251282" cy="365125"/>
          </a:xfrm>
          <a:prstGeom prst="rect">
            <a:avLst/>
          </a:prstGeom>
        </p:spPr>
        <p:txBody>
          <a:bodyPr/>
          <a:lstStyle/>
          <a:p>
            <a:pPr defTabSz="914181"/>
            <a:r>
              <a:rPr lang="en-US" dirty="0">
                <a:solidFill>
                  <a:prstClr val="black"/>
                </a:solidFill>
              </a:rPr>
              <a:t>Copyright© Microsoft</a:t>
            </a:r>
          </a:p>
        </p:txBody>
      </p:sp>
      <p:sp>
        <p:nvSpPr>
          <p:cNvPr id="6" name="Slide Number Placeholder 5"/>
          <p:cNvSpPr>
            <a:spLocks noGrp="1"/>
          </p:cNvSpPr>
          <p:nvPr>
            <p:ph type="sldNum" sz="quarter" idx="13"/>
          </p:nvPr>
        </p:nvSpPr>
        <p:spPr>
          <a:xfrm>
            <a:off x="379543" y="6267308"/>
            <a:ext cx="425172" cy="365125"/>
          </a:xfrm>
          <a:prstGeom prst="rect">
            <a:avLst/>
          </a:prstGeom>
        </p:spPr>
        <p:txBody>
          <a:bodyPr/>
          <a:lstStyle/>
          <a:p>
            <a:fld id="{0E781C9C-93CF-4B72-A4FF-BA908745E579}" type="slidenum">
              <a:rPr>
                <a:solidFill>
                  <a:srgbClr val="595959">
                    <a:alpha val="99000"/>
                  </a:srgbClr>
                </a:solidFill>
              </a:rPr>
              <a:pPr/>
              <a:t>‹#›</a:t>
            </a:fld>
            <a:endParaRPr dirty="0">
              <a:solidFill>
                <a:srgbClr val="595959">
                  <a:alpha val="99000"/>
                </a:srgbClr>
              </a:solidFill>
            </a:endParaRPr>
          </a:p>
        </p:txBody>
      </p:sp>
      <p:sp>
        <p:nvSpPr>
          <p:cNvPr id="7" name="Title 6"/>
          <p:cNvSpPr>
            <a:spLocks noGrp="1"/>
          </p:cNvSpPr>
          <p:nvPr>
            <p:ph type="title"/>
          </p:nvPr>
        </p:nvSpPr>
        <p:spPr>
          <a:xfrm>
            <a:off x="388938" y="386177"/>
            <a:ext cx="8363938" cy="1061623"/>
          </a:xfrm>
        </p:spPr>
        <p:txBody>
          <a:bodyPr/>
          <a:lstStyle/>
          <a:p>
            <a:r>
              <a:rPr lang="en-US" dirty="0" smtClean="0"/>
              <a:t>Click to edit Master title style</a:t>
            </a:r>
            <a:endParaRPr lang="en-US" dirty="0"/>
          </a:p>
        </p:txBody>
      </p:sp>
      <p:cxnSp>
        <p:nvCxnSpPr>
          <p:cNvPr id="8" name="Straight Connector 7"/>
          <p:cNvCxnSpPr/>
          <p:nvPr userDrawn="1"/>
        </p:nvCxnSpPr>
        <p:spPr>
          <a:xfrm>
            <a:off x="388938" y="6400344"/>
            <a:ext cx="836393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25025502"/>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098" name="Picture 2"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683568" y="2348880"/>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41769C1-C44B-4111-B818-7C3DFAA6F123}"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23413011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22099560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4" descr="O:\Wunderman\CLIENTS\Microsoft\_SMIC_FY11\SMIC1062 TechEd 2011\Creative\Digital\2_concept\powerpoint\teched11_powerpoint_page2.jpg"/>
          <p:cNvPicPr>
            <a:picLocks noChangeAspect="1" noChangeArrowheads="1"/>
          </p:cNvPicPr>
          <p:nvPr userDrawn="1"/>
        </p:nvPicPr>
        <p:blipFill rotWithShape="1">
          <a:blip r:embed="rId2" cstate="email"/>
          <a:srcRect l="71250" t="7222" r="5833" b="65833"/>
          <a:stretch/>
        </p:blipFill>
        <p:spPr bwMode="auto">
          <a:xfrm>
            <a:off x="6515100" y="1619250"/>
            <a:ext cx="2095500" cy="1847850"/>
          </a:xfrm>
          <a:prstGeom prst="rect">
            <a:avLst/>
          </a:prstGeom>
          <a:noFill/>
        </p:spPr>
      </p:pic>
    </p:spTree>
    <p:extLst>
      <p:ext uri="{BB962C8B-B14F-4D97-AF65-F5344CB8AC3E}">
        <p14:creationId xmlns:p14="http://schemas.microsoft.com/office/powerpoint/2010/main" val="36659140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t>31/08/2011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pic>
        <p:nvPicPr>
          <p:cNvPr id="9" name="Picture 4" descr="O:\Wunderman\CLIENTS\Microsoft\_SMIC_FY11\SMIC1062 TechEd 2011\Creative\Digital\2_concept\powerpoint\teched11_powerpoint_page2.jpg"/>
          <p:cNvPicPr>
            <a:picLocks noChangeAspect="1" noChangeArrowheads="1"/>
          </p:cNvPicPr>
          <p:nvPr userDrawn="1"/>
        </p:nvPicPr>
        <p:blipFill rotWithShape="1">
          <a:blip r:embed="rId2" cstate="email"/>
          <a:srcRect r="70625" b="72361"/>
          <a:stretch/>
        </p:blipFill>
        <p:spPr bwMode="auto">
          <a:xfrm>
            <a:off x="6432476" y="-12923"/>
            <a:ext cx="2686050" cy="1895475"/>
          </a:xfrm>
          <a:prstGeom prst="rect">
            <a:avLst/>
          </a:prstGeom>
          <a:noFill/>
          <a:effectLst>
            <a:softEdge rad="127000"/>
          </a:effectLst>
        </p:spPr>
      </p:pic>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4" descr="O:\Wunderman\CLIENTS\Microsoft\_SMIC_FY11\SMIC1062 TechEd 2011\Creative\Digital\2_concept\powerpoint\teched11_powerpoint_page2.jpg"/>
          <p:cNvPicPr>
            <a:picLocks noChangeAspect="1" noChangeArrowheads="1"/>
          </p:cNvPicPr>
          <p:nvPr userDrawn="1"/>
        </p:nvPicPr>
        <p:blipFill rotWithShape="1">
          <a:blip r:embed="rId2" cstate="email"/>
          <a:srcRect l="71250" t="7222" r="5833" b="65833"/>
          <a:stretch/>
        </p:blipFill>
        <p:spPr bwMode="auto">
          <a:xfrm>
            <a:off x="6515100" y="1619250"/>
            <a:ext cx="2095500" cy="1847850"/>
          </a:xfrm>
          <a:prstGeom prst="rect">
            <a:avLst/>
          </a:prstGeom>
          <a:noFill/>
        </p:spPr>
      </p:pic>
    </p:spTree>
    <p:extLst>
      <p:ext uri="{BB962C8B-B14F-4D97-AF65-F5344CB8AC3E}">
        <p14:creationId xmlns:p14="http://schemas.microsoft.com/office/powerpoint/2010/main" val="33044358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4" descr="O:\Wunderman\CLIENTS\Microsoft\_SMIC_FY11\SMIC1062 TechEd 2011\Creative\Digital\2_concept\powerpoint\teched11_powerpoint_page2.jpg"/>
          <p:cNvPicPr>
            <a:picLocks noChangeAspect="1" noChangeArrowheads="1"/>
          </p:cNvPicPr>
          <p:nvPr userDrawn="1"/>
        </p:nvPicPr>
        <p:blipFill>
          <a:blip r:embed="rId2" cstate="email"/>
          <a:srcRect t="10101" b="66799"/>
          <a:stretch>
            <a:fillRect/>
          </a:stretch>
        </p:blipFill>
        <p:spPr bwMode="auto">
          <a:xfrm>
            <a:off x="0" y="0"/>
            <a:ext cx="9144000" cy="1584176"/>
          </a:xfrm>
          <a:prstGeom prst="rect">
            <a:avLst/>
          </a:prstGeom>
          <a:noFill/>
        </p:spPr>
      </p:pic>
      <p:sp>
        <p:nvSpPr>
          <p:cNvPr id="7" name="Rectangle 6"/>
          <p:cNvSpPr/>
          <p:nvPr userDrawn="1"/>
        </p:nvSpPr>
        <p:spPr>
          <a:xfrm>
            <a:off x="0" y="1556792"/>
            <a:ext cx="9144000" cy="5301208"/>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AU" dirty="0">
              <a:solidFill>
                <a:srgbClr val="000000"/>
              </a:solidFill>
            </a:endParaRPr>
          </a:p>
        </p:txBody>
      </p:sp>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2276872"/>
            <a:ext cx="8229600" cy="3849291"/>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50000"/>
                    <a:lumOff val="50000"/>
                  </a:schemeClr>
                </a:solidFill>
              </a:defRPr>
            </a:lvl1pPr>
          </a:lstStyle>
          <a:p>
            <a:fld id="{EC9DB49B-EC1F-4860-8E6D-E2D24D557912}" type="datetime1">
              <a:rPr lang="en-AU" smtClean="0">
                <a:solidFill>
                  <a:srgbClr val="000000">
                    <a:lumMod val="50000"/>
                    <a:lumOff val="50000"/>
                  </a:srgbClr>
                </a:solidFill>
              </a:rPr>
              <a:pPr/>
              <a:t>31/08/2011</a:t>
            </a:fld>
            <a:endParaRPr lang="en-AU" dirty="0">
              <a:solidFill>
                <a:srgbClr val="000000">
                  <a:lumMod val="50000"/>
                  <a:lumOff val="50000"/>
                </a:srgbClr>
              </a:solidFill>
            </a:endParaRPr>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solidFill>
                  <a:srgbClr val="000000">
                    <a:lumMod val="50000"/>
                    <a:lumOff val="50000"/>
                  </a:srgbClr>
                </a:solidFill>
              </a:rPr>
              <a:t>(c) 2011 Microsoft. All rights reserved.</a:t>
            </a:r>
            <a:endParaRPr lang="en-AU" dirty="0">
              <a:solidFill>
                <a:srgbClr val="000000">
                  <a:lumMod val="50000"/>
                  <a:lumOff val="50000"/>
                </a:srgbClr>
              </a:solidFill>
            </a:endParaRPr>
          </a:p>
        </p:txBody>
      </p:sp>
      <p:sp>
        <p:nvSpPr>
          <p:cNvPr id="6" name="Slide Number Placeholder 5"/>
          <p:cNvSpPr>
            <a:spLocks noGrp="1"/>
          </p:cNvSpPr>
          <p:nvPr>
            <p:ph type="sldNum" sz="quarter" idx="12"/>
          </p:nvPr>
        </p:nvSpPr>
        <p:spPr/>
        <p:txBody>
          <a:bodyPr/>
          <a:lstStyle>
            <a:lvl1pPr>
              <a:defRPr>
                <a:solidFill>
                  <a:schemeClr val="tx1">
                    <a:lumMod val="50000"/>
                    <a:lumOff val="50000"/>
                  </a:schemeClr>
                </a:solidFill>
              </a:defRPr>
            </a:lvl1pPr>
          </a:lstStyle>
          <a:p>
            <a:fld id="{2721943D-A7F9-4474-AC48-B5E8E9B2DDB3}" type="slidenum">
              <a:rPr lang="en-AU" smtClean="0">
                <a:solidFill>
                  <a:srgbClr val="000000">
                    <a:lumMod val="50000"/>
                    <a:lumOff val="50000"/>
                  </a:srgbClr>
                </a:solidFill>
              </a:rPr>
              <a:pPr/>
              <a:t>‹#›</a:t>
            </a:fld>
            <a:endParaRPr lang="en-AU" dirty="0">
              <a:solidFill>
                <a:srgbClr val="000000">
                  <a:lumMod val="50000"/>
                  <a:lumOff val="50000"/>
                </a:srgbClr>
              </a:solidFill>
            </a:endParaRPr>
          </a:p>
        </p:txBody>
      </p:sp>
    </p:spTree>
    <p:extLst>
      <p:ext uri="{BB962C8B-B14F-4D97-AF65-F5344CB8AC3E}">
        <p14:creationId xmlns:p14="http://schemas.microsoft.com/office/powerpoint/2010/main" val="28368604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EFB78B-AC37-4A6C-AE40-2C54E3E06B06}"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92743114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4" name="Date Placeholder 3"/>
          <p:cNvSpPr>
            <a:spLocks noGrp="1"/>
          </p:cNvSpPr>
          <p:nvPr>
            <p:ph type="dt" sz="half" idx="10"/>
          </p:nvPr>
        </p:nvSpPr>
        <p:spPr/>
        <p:txBody>
          <a:bodyPr/>
          <a:lstStyle/>
          <a:p>
            <a:fld id="{C5EFB78B-AC37-4A6C-AE40-2C54E3E06B06}"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3" descr="O:\Wunderman\CLIENTS\Microsoft\_SMIC_FY11\SMIC1062 TechEd 2011\Creative\Digital\2_concept\powerpoint\teched11_powerpoint_page1.jpg"/>
          <p:cNvPicPr>
            <a:picLocks noChangeAspect="1" noChangeArrowheads="1"/>
          </p:cNvPicPr>
          <p:nvPr userDrawn="1"/>
        </p:nvPicPr>
        <p:blipFill rotWithShape="1">
          <a:blip r:embed="rId2" cstate="email"/>
          <a:srcRect r="62392" b="75756"/>
          <a:stretch/>
        </p:blipFill>
        <p:spPr bwMode="auto">
          <a:xfrm>
            <a:off x="5940152" y="476672"/>
            <a:ext cx="2502743" cy="1210040"/>
          </a:xfrm>
          <a:prstGeom prst="rect">
            <a:avLst/>
          </a:prstGeom>
          <a:noFill/>
        </p:spPr>
      </p:pic>
    </p:spTree>
    <p:extLst>
      <p:ext uri="{BB962C8B-B14F-4D97-AF65-F5344CB8AC3E}">
        <p14:creationId xmlns:p14="http://schemas.microsoft.com/office/powerpoint/2010/main" val="3837023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97118CD-8F63-4C97-ADEB-D66F39072D80}" type="datetime1">
              <a:rPr lang="en-AU" smtClean="0">
                <a:solidFill>
                  <a:srgbClr val="FFFFFF"/>
                </a:solidFill>
              </a:rPr>
              <a:pPr/>
              <a:t>31/08/2011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320724327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solidFill>
            <a:schemeClr val="bg1"/>
          </a:solidFill>
        </p:spPr>
        <p:txBody>
          <a:bodyPr anchor="b">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7" name="Date Placeholder 6"/>
          <p:cNvSpPr>
            <a:spLocks noGrp="1"/>
          </p:cNvSpPr>
          <p:nvPr>
            <p:ph type="dt" sz="half" idx="10"/>
          </p:nvPr>
        </p:nvSpPr>
        <p:spPr/>
        <p:txBody>
          <a:bodyPr/>
          <a:lstStyle/>
          <a:p>
            <a:fld id="{6B4F00E4-E128-49DC-A031-34EAD9C2E422}" type="datetime1">
              <a:rPr lang="en-AU" smtClean="0">
                <a:solidFill>
                  <a:srgbClr val="FFFFFF"/>
                </a:solidFill>
              </a:rPr>
              <a:pPr/>
              <a:t>31/08/2011</a:t>
            </a:fld>
            <a:endParaRPr lang="en-AU" dirty="0">
              <a:solidFill>
                <a:srgbClr val="FFFFFF"/>
              </a:solidFill>
            </a:endParaRPr>
          </a:p>
        </p:txBody>
      </p:sp>
      <p:sp>
        <p:nvSpPr>
          <p:cNvPr id="8" name="Footer Placeholder 7"/>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9" name="Slide Number Placeholder 8"/>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11"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369137763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5" name="Slide Number Placeholder 4"/>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6146"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94310458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4" name="Slide Number Placeholder 3"/>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5"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344453343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8A66D8-1CAC-4C59-BD22-220102F538C0}" type="datetime1">
              <a:rPr lang="en-AU" smtClean="0">
                <a:solidFill>
                  <a:srgbClr val="FFFFFF"/>
                </a:solidFill>
              </a:rPr>
              <a:pPr/>
              <a:t>31/08/2011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95412399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B4B5A0-1906-4542-BC83-16D10A91ABE1}" type="datetime1">
              <a:rPr lang="en-AU" smtClean="0">
                <a:solidFill>
                  <a:srgbClr val="FFFFFF"/>
                </a:solidFill>
              </a:rPr>
              <a:pPr/>
              <a:t>31/08/2011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3319424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4" descr="O:\Wunderman\CLIENTS\Microsoft\_SMIC_FY11\SMIC1062 TechEd 2011\Creative\Digital\2_concept\powerpoint\teched11_powerpoint_page2.jpg"/>
          <p:cNvPicPr>
            <a:picLocks noChangeAspect="1" noChangeArrowheads="1"/>
          </p:cNvPicPr>
          <p:nvPr userDrawn="1"/>
        </p:nvPicPr>
        <p:blipFill>
          <a:blip r:embed="rId2" cstate="email"/>
          <a:srcRect t="10101" b="66799"/>
          <a:stretch>
            <a:fillRect/>
          </a:stretch>
        </p:blipFill>
        <p:spPr bwMode="auto">
          <a:xfrm>
            <a:off x="0" y="0"/>
            <a:ext cx="9144000" cy="1584176"/>
          </a:xfrm>
          <a:prstGeom prst="rect">
            <a:avLst/>
          </a:prstGeom>
          <a:noFill/>
        </p:spPr>
      </p:pic>
      <p:sp>
        <p:nvSpPr>
          <p:cNvPr id="7" name="Rectangle 6"/>
          <p:cNvSpPr/>
          <p:nvPr userDrawn="1"/>
        </p:nvSpPr>
        <p:spPr>
          <a:xfrm>
            <a:off x="0" y="1556792"/>
            <a:ext cx="9144000" cy="5301208"/>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AU" dirty="0">
              <a:ln>
                <a:noFill/>
              </a:ln>
            </a:endParaRPr>
          </a:p>
        </p:txBody>
      </p:sp>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2276872"/>
            <a:ext cx="8229600" cy="3849291"/>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50000"/>
                    <a:lumOff val="50000"/>
                  </a:schemeClr>
                </a:solidFill>
              </a:defRPr>
            </a:lvl1pPr>
          </a:lstStyle>
          <a:p>
            <a:fld id="{EC9DB49B-EC1F-4860-8E6D-E2D24D557912}" type="datetime1">
              <a:rPr lang="en-AU" smtClean="0"/>
              <a:t>31/08/2011</a:t>
            </a:fld>
            <a:endParaRPr lang="en-AU" dirty="0"/>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lvl1pPr>
              <a:defRPr>
                <a:solidFill>
                  <a:schemeClr val="tx1">
                    <a:lumMod val="50000"/>
                    <a:lumOff val="50000"/>
                  </a:schemeClr>
                </a:solidFill>
              </a:defRPr>
            </a:lvl1pPr>
          </a:lstStyle>
          <a:p>
            <a:fld id="{2721943D-A7F9-4474-AC48-B5E8E9B2DDB3}" type="slidenum">
              <a:rPr lang="en-AU" smtClean="0"/>
              <a:pPr/>
              <a:t>‹#›</a:t>
            </a:fld>
            <a:endParaRPr lang="en-AU"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4451492-C1FE-4A82-A1FB-7BD5AD2C295C}"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218506287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391866D6-AF08-492B-9311-8437E0D459A8}"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rot="5400000">
            <a:off x="281379" y="662836"/>
            <a:ext cx="1475656" cy="671279"/>
          </a:xfrm>
          <a:prstGeom prst="rect">
            <a:avLst/>
          </a:prstGeom>
          <a:noFill/>
        </p:spPr>
      </p:pic>
    </p:spTree>
    <p:extLst>
      <p:ext uri="{BB962C8B-B14F-4D97-AF65-F5344CB8AC3E}">
        <p14:creationId xmlns:p14="http://schemas.microsoft.com/office/powerpoint/2010/main" val="61174097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Tree>
    <p:extLst>
      <p:ext uri="{BB962C8B-B14F-4D97-AF65-F5344CB8AC3E}">
        <p14:creationId xmlns:p14="http://schemas.microsoft.com/office/powerpoint/2010/main" val="41695324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EFB78B-AC37-4A6C-AE40-2C54E3E06B06}" type="datetime1">
              <a:rPr lang="en-AU" smtClean="0"/>
              <a:t>31/08/2011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97118CD-8F63-4C97-ADEB-D66F39072D80}" type="datetime1">
              <a:rPr lang="en-AU" smtClean="0"/>
              <a:t>31/08/2011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solidFill>
            <a:schemeClr val="bg1"/>
          </a:solidFill>
        </p:spPr>
        <p:txBody>
          <a:bodyPr anchor="b">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7" name="Date Placeholder 6"/>
          <p:cNvSpPr>
            <a:spLocks noGrp="1"/>
          </p:cNvSpPr>
          <p:nvPr>
            <p:ph type="dt" sz="half" idx="10"/>
          </p:nvPr>
        </p:nvSpPr>
        <p:spPr/>
        <p:txBody>
          <a:bodyPr/>
          <a:lstStyle/>
          <a:p>
            <a:fld id="{6B4F00E4-E128-49DC-A031-34EAD9C2E422}" type="datetime1">
              <a:rPr lang="en-AU" smtClean="0"/>
              <a:t>31/08/2011</a:t>
            </a:fld>
            <a:endParaRPr lang="en-AU" dirty="0"/>
          </a:p>
        </p:txBody>
      </p:sp>
      <p:sp>
        <p:nvSpPr>
          <p:cNvPr id="8" name="Footer Placeholder 7"/>
          <p:cNvSpPr>
            <a:spLocks noGrp="1"/>
          </p:cNvSpPr>
          <p:nvPr>
            <p:ph type="ftr" sz="quarter" idx="11"/>
          </p:nvPr>
        </p:nvSpPr>
        <p:spPr/>
        <p:txBody>
          <a:bodyPr/>
          <a:lstStyle/>
          <a:p>
            <a:r>
              <a:rPr lang="en-AU" smtClean="0"/>
              <a:t>(c) 2011 Microsoft. All rights reserved.</a:t>
            </a:r>
            <a:endParaRPr lang="en-AU" dirty="0"/>
          </a:p>
        </p:txBody>
      </p:sp>
      <p:sp>
        <p:nvSpPr>
          <p:cNvPr id="9" name="Slide Number Placeholder 8"/>
          <p:cNvSpPr>
            <a:spLocks noGrp="1"/>
          </p:cNvSpPr>
          <p:nvPr>
            <p:ph type="sldNum" sz="quarter" idx="12"/>
          </p:nvPr>
        </p:nvSpPr>
        <p:spPr/>
        <p:txBody>
          <a:bodyPr/>
          <a:lstStyle/>
          <a:p>
            <a:fld id="{2721943D-A7F9-4474-AC48-B5E8E9B2DDB3}" type="slidenum">
              <a:rPr lang="en-AU" smtClean="0"/>
              <a:pPr/>
              <a:t>‹#›</a:t>
            </a:fld>
            <a:endParaRPr lang="en-AU" dirty="0"/>
          </a:p>
        </p:txBody>
      </p:sp>
      <p:pic>
        <p:nvPicPr>
          <p:cNvPr id="11"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
        <p:nvSpPr>
          <p:cNvPr id="5" name="Slide Number Placeholder 4"/>
          <p:cNvSpPr>
            <a:spLocks noGrp="1"/>
          </p:cNvSpPr>
          <p:nvPr>
            <p:ph type="sldNum" sz="quarter" idx="12"/>
          </p:nvPr>
        </p:nvSpPr>
        <p:spPr/>
        <p:txBody>
          <a:bodyPr/>
          <a:lstStyle/>
          <a:p>
            <a:fld id="{2721943D-A7F9-4474-AC48-B5E8E9B2DDB3}" type="slidenum">
              <a:rPr lang="en-AU" smtClean="0"/>
              <a:pPr/>
              <a:t>‹#›</a:t>
            </a:fld>
            <a:endParaRPr lang="en-AU" dirty="0"/>
          </a:p>
        </p:txBody>
      </p:sp>
      <p:pic>
        <p:nvPicPr>
          <p:cNvPr id="6146"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sp>
        <p:nvSpPr>
          <p:cNvPr id="4" name="Slide Number Placeholder 3"/>
          <p:cNvSpPr>
            <a:spLocks noGrp="1"/>
          </p:cNvSpPr>
          <p:nvPr>
            <p:ph type="sldNum" sz="quarter" idx="12"/>
          </p:nvPr>
        </p:nvSpPr>
        <p:spPr/>
        <p:txBody>
          <a:bodyPr/>
          <a:lstStyle/>
          <a:p>
            <a:fld id="{2721943D-A7F9-4474-AC48-B5E8E9B2DDB3}" type="slidenum">
              <a:rPr lang="en-AU" smtClean="0"/>
              <a:pPr/>
              <a:t>‹#›</a:t>
            </a:fld>
            <a:endParaRPr lang="en-AU" dirty="0"/>
          </a:p>
        </p:txBody>
      </p:sp>
      <p:pic>
        <p:nvPicPr>
          <p:cNvPr id="5"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8A66D8-1CAC-4C59-BD22-220102F538C0}" type="datetime1">
              <a:rPr lang="en-AU" smtClean="0"/>
              <a:t>31/08/2011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image" Target="../media/image1.jpe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theme" Target="../theme/theme2.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O:\Wunderman\CLIENTS\Microsoft\_SMIC_FY11\SMIC1062 TechEd 2011\Creative\Digital\2_concept\powerpoint\teched11_powerpoint_page2.jpg"/>
          <p:cNvPicPr>
            <a:picLocks noChangeAspect="1" noChangeArrowheads="1"/>
          </p:cNvPicPr>
          <p:nvPr/>
        </p:nvPicPr>
        <p:blipFill>
          <a:blip r:embed="rId18" cstate="email"/>
          <a:srcRect/>
          <a:stretch>
            <a:fillRect/>
          </a:stretch>
        </p:blipFill>
        <p:spPr bwMode="auto">
          <a:xfrm>
            <a:off x="0" y="0"/>
            <a:ext cx="9144000" cy="6858000"/>
          </a:xfrm>
          <a:prstGeom prst="rect">
            <a:avLst/>
          </a:prstGeom>
          <a:noFill/>
        </p:spPr>
      </p:pic>
      <p:sp>
        <p:nvSpPr>
          <p:cNvPr id="2" name="Title Placeholder 1"/>
          <p:cNvSpPr>
            <a:spLocks noGrp="1"/>
          </p:cNvSpPr>
          <p:nvPr>
            <p:ph type="title"/>
          </p:nvPr>
        </p:nvSpPr>
        <p:spPr>
          <a:xfrm>
            <a:off x="457200" y="341784"/>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latin typeface="Segoe UI" pitchFamily="34" charset="0"/>
                <a:ea typeface="Segoe UI" pitchFamily="34" charset="0"/>
                <a:cs typeface="Segoe UI" pitchFamily="34" charset="0"/>
              </a:defRPr>
            </a:lvl1pPr>
          </a:lstStyle>
          <a:p>
            <a:fld id="{1434DAEF-ADEF-4314-AB1F-69B7FB6E84BE}" type="datetime1">
              <a:rPr lang="en-AU" smtClean="0"/>
              <a:t>31/08/2011</a:t>
            </a:fld>
            <a:endParaRPr lang="en-AU"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latin typeface="Segoe UI" pitchFamily="34" charset="0"/>
                <a:ea typeface="Segoe UI" pitchFamily="34" charset="0"/>
                <a:cs typeface="Segoe UI" pitchFamily="34" charset="0"/>
              </a:defRPr>
            </a:lvl1pPr>
          </a:lstStyle>
          <a:p>
            <a:r>
              <a:rPr lang="en-AU" smtClean="0"/>
              <a:t>(c) 2011 Microsoft. All rights reserved.</a:t>
            </a:r>
            <a:endParaRPr lang="en-AU"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fld id="{2721943D-A7F9-4474-AC48-B5E8E9B2DDB3}" type="slidenum">
              <a:rPr lang="en-AU" smtClean="0"/>
              <a:pPr/>
              <a:t>‹#›</a:t>
            </a:fld>
            <a:endParaRPr lang="en-AU"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2"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3" r:id="rId14"/>
    <p:sldLayoutId id="2147483664" r:id="rId15"/>
    <p:sldLayoutId id="2147483665" r:id="rId16"/>
  </p:sldLayoutIdLst>
  <p:hf sldNum="0" hdr="0" dt="0"/>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O:\Wunderman\CLIENTS\Microsoft\_SMIC_FY11\SMIC1062 TechEd 2011\Creative\Digital\2_concept\powerpoint\teched11_powerpoint_page2.jpg"/>
          <p:cNvPicPr>
            <a:picLocks noChangeAspect="1" noChangeArrowheads="1"/>
          </p:cNvPicPr>
          <p:nvPr/>
        </p:nvPicPr>
        <p:blipFill>
          <a:blip r:embed="rId18" cstate="email"/>
          <a:srcRect/>
          <a:stretch>
            <a:fillRect/>
          </a:stretch>
        </p:blipFill>
        <p:spPr bwMode="auto">
          <a:xfrm>
            <a:off x="0" y="0"/>
            <a:ext cx="9144000" cy="6858000"/>
          </a:xfrm>
          <a:prstGeom prst="rect">
            <a:avLst/>
          </a:prstGeom>
          <a:noFill/>
        </p:spPr>
      </p:pic>
      <p:sp>
        <p:nvSpPr>
          <p:cNvPr id="2" name="Title Placeholder 1"/>
          <p:cNvSpPr>
            <a:spLocks noGrp="1"/>
          </p:cNvSpPr>
          <p:nvPr>
            <p:ph type="title"/>
          </p:nvPr>
        </p:nvSpPr>
        <p:spPr>
          <a:xfrm>
            <a:off x="457200" y="341784"/>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latin typeface="Segoe UI" pitchFamily="34" charset="0"/>
                <a:ea typeface="Segoe UI" pitchFamily="34" charset="0"/>
                <a:cs typeface="Segoe UI" pitchFamily="34" charset="0"/>
              </a:defRPr>
            </a:lvl1pPr>
          </a:lstStyle>
          <a:p>
            <a:fld id="{1434DAEF-ADEF-4314-AB1F-69B7FB6E84BE}"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latin typeface="Segoe UI" pitchFamily="34" charset="0"/>
                <a:ea typeface="Segoe UI" pitchFamily="34" charset="0"/>
                <a:cs typeface="Segoe UI" pitchFamily="34" charset="0"/>
              </a:defRPr>
            </a:lvl1p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3461482065"/>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Lst>
  <p:hf sldNum="0" hdr="0" dt="0"/>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8" Type="http://schemas.openxmlformats.org/officeDocument/2006/relationships/image" Target="../media/image29.jpeg"/><Relationship Id="rId13" Type="http://schemas.openxmlformats.org/officeDocument/2006/relationships/image" Target="../media/image11.png"/><Relationship Id="rId3" Type="http://schemas.openxmlformats.org/officeDocument/2006/relationships/image" Target="../media/image17.png"/><Relationship Id="rId7" Type="http://schemas.openxmlformats.org/officeDocument/2006/relationships/image" Target="../media/image28.png"/><Relationship Id="rId12" Type="http://schemas.openxmlformats.org/officeDocument/2006/relationships/image" Target="../media/image33.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7.png"/><Relationship Id="rId11" Type="http://schemas.openxmlformats.org/officeDocument/2006/relationships/image" Target="../media/image32.png"/><Relationship Id="rId5" Type="http://schemas.openxmlformats.org/officeDocument/2006/relationships/image" Target="../media/image26.png"/><Relationship Id="rId10" Type="http://schemas.openxmlformats.org/officeDocument/2006/relationships/image" Target="../media/image31.png"/><Relationship Id="rId4" Type="http://schemas.openxmlformats.org/officeDocument/2006/relationships/image" Target="../media/image25.png"/><Relationship Id="rId9" Type="http://schemas.openxmlformats.org/officeDocument/2006/relationships/image" Target="../media/image30.png"/></Relationships>
</file>

<file path=ppt/slides/_rels/slide13.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34.png"/><Relationship Id="rId7" Type="http://schemas.openxmlformats.org/officeDocument/2006/relationships/diagramColors" Target="../diagrams/colors2.xml"/><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11.png"/></Relationships>
</file>

<file path=ppt/slides/_rels/slide14.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38.png"/><Relationship Id="rId11" Type="http://schemas.openxmlformats.org/officeDocument/2006/relationships/image" Target="../media/image11.png"/><Relationship Id="rId5" Type="http://schemas.openxmlformats.org/officeDocument/2006/relationships/image" Target="../media/image37.pn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png"/></Relationships>
</file>

<file path=ppt/slides/_rels/slide1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44.png"/></Relationships>
</file>

<file path=ppt/slides/_rels/slide1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46.png"/></Relationships>
</file>

<file path=ppt/slides/_rels/slide17.xml.rels><?xml version="1.0" encoding="UTF-8" standalone="yes"?>
<Relationships xmlns="http://schemas.openxmlformats.org/package/2006/relationships"><Relationship Id="rId8" Type="http://schemas.openxmlformats.org/officeDocument/2006/relationships/diagramData" Target="../diagrams/data3.xml"/><Relationship Id="rId13" Type="http://schemas.openxmlformats.org/officeDocument/2006/relationships/image" Target="../media/image11.png"/><Relationship Id="rId3" Type="http://schemas.openxmlformats.org/officeDocument/2006/relationships/image" Target="../media/image17.png"/><Relationship Id="rId7" Type="http://schemas.openxmlformats.org/officeDocument/2006/relationships/image" Target="../media/image25.png"/><Relationship Id="rId12" Type="http://schemas.microsoft.com/office/2007/relationships/diagramDrawing" Target="../diagrams/drawing3.xml"/><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49.png"/><Relationship Id="rId11" Type="http://schemas.openxmlformats.org/officeDocument/2006/relationships/diagramColors" Target="../diagrams/colors3.xml"/><Relationship Id="rId5" Type="http://schemas.openxmlformats.org/officeDocument/2006/relationships/image" Target="../media/image48.png"/><Relationship Id="rId10" Type="http://schemas.openxmlformats.org/officeDocument/2006/relationships/diagramQuickStyle" Target="../diagrams/quickStyle3.xml"/><Relationship Id="rId4" Type="http://schemas.openxmlformats.org/officeDocument/2006/relationships/image" Target="../media/image47.png"/><Relationship Id="rId9" Type="http://schemas.openxmlformats.org/officeDocument/2006/relationships/diagramLayout" Target="../diagrams/layout3.xml"/></Relationships>
</file>

<file path=ppt/slides/_rels/slide18.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notesSlide" Target="../notesSlides/notesSlide13.xml"/><Relationship Id="rId7" Type="http://schemas.openxmlformats.org/officeDocument/2006/relationships/image" Target="../media/image53.png"/><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52.png"/><Relationship Id="rId5" Type="http://schemas.openxmlformats.org/officeDocument/2006/relationships/image" Target="../media/image51.png"/><Relationship Id="rId10" Type="http://schemas.openxmlformats.org/officeDocument/2006/relationships/image" Target="../media/image11.png"/><Relationship Id="rId4" Type="http://schemas.openxmlformats.org/officeDocument/2006/relationships/image" Target="../media/image50.png"/><Relationship Id="rId9" Type="http://schemas.openxmlformats.org/officeDocument/2006/relationships/image" Target="../media/image54.png"/></Relationships>
</file>

<file path=ppt/slides/_rels/slide1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8" Type="http://schemas.openxmlformats.org/officeDocument/2006/relationships/image" Target="../media/image60.png"/><Relationship Id="rId13" Type="http://schemas.openxmlformats.org/officeDocument/2006/relationships/image" Target="../media/image64.png"/><Relationship Id="rId3" Type="http://schemas.openxmlformats.org/officeDocument/2006/relationships/image" Target="../media/image56.png"/><Relationship Id="rId7" Type="http://schemas.openxmlformats.org/officeDocument/2006/relationships/image" Target="../media/image59.png"/><Relationship Id="rId12" Type="http://schemas.openxmlformats.org/officeDocument/2006/relationships/image" Target="../media/image63.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microsoft.com/office/2007/relationships/hdphoto" Target="../media/hdphoto2.wdp"/><Relationship Id="rId11" Type="http://schemas.openxmlformats.org/officeDocument/2006/relationships/image" Target="../media/image62.png"/><Relationship Id="rId5" Type="http://schemas.openxmlformats.org/officeDocument/2006/relationships/image" Target="../media/image58.png"/><Relationship Id="rId15" Type="http://schemas.openxmlformats.org/officeDocument/2006/relationships/image" Target="../media/image12.png"/><Relationship Id="rId10" Type="http://schemas.microsoft.com/office/2007/relationships/hdphoto" Target="../media/hdphoto3.wdp"/><Relationship Id="rId4" Type="http://schemas.openxmlformats.org/officeDocument/2006/relationships/image" Target="../media/image57.png"/><Relationship Id="rId9" Type="http://schemas.openxmlformats.org/officeDocument/2006/relationships/image" Target="../media/image61.png"/><Relationship Id="rId14" Type="http://schemas.openxmlformats.org/officeDocument/2006/relationships/image" Target="../media/image65.png"/></Relationships>
</file>

<file path=ppt/slides/_rels/slide2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image" Target="../media/image68.png"/><Relationship Id="rId7"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70.png"/><Relationship Id="rId5" Type="http://schemas.openxmlformats.org/officeDocument/2006/relationships/image" Target="../media/image69.png"/><Relationship Id="rId4" Type="http://schemas.microsoft.com/office/2007/relationships/hdphoto" Target="../media/hdphoto4.wdp"/><Relationship Id="rId9" Type="http://schemas.openxmlformats.org/officeDocument/2006/relationships/image" Target="../media/image17.png"/></Relationships>
</file>

<file path=ppt/slides/_rels/slide27.xml.rels><?xml version="1.0" encoding="UTF-8" standalone="yes"?>
<Relationships xmlns="http://schemas.openxmlformats.org/package/2006/relationships"><Relationship Id="rId8" Type="http://schemas.openxmlformats.org/officeDocument/2006/relationships/hyperlink" Target="http://go.microsoft.com/fwlink/?LinkId=203983" TargetMode="External"/><Relationship Id="rId3" Type="http://schemas.openxmlformats.org/officeDocument/2006/relationships/image" Target="../media/image72.png"/><Relationship Id="rId7" Type="http://schemas.openxmlformats.org/officeDocument/2006/relationships/hyperlink" Target="http://msdn.microsoft.com/en-us/library/hh147180.aspx" TargetMode="External"/><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3.png"/><Relationship Id="rId9" Type="http://schemas.openxmlformats.org/officeDocument/2006/relationships/image" Target="../media/image12.png"/></Relationships>
</file>

<file path=ppt/slides/_rels/slide28.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8" Type="http://schemas.openxmlformats.org/officeDocument/2006/relationships/image" Target="../media/image83.png"/><Relationship Id="rId3" Type="http://schemas.openxmlformats.org/officeDocument/2006/relationships/image" Target="../media/image78.png"/><Relationship Id="rId7" Type="http://schemas.openxmlformats.org/officeDocument/2006/relationships/image" Target="../media/image82.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79.png"/><Relationship Id="rId9" Type="http://schemas.openxmlformats.org/officeDocument/2006/relationships/image" Target="../media/image77.png"/></Relationships>
</file>

<file path=ppt/slides/_rels/slide31.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77.png"/><Relationship Id="rId5" Type="http://schemas.openxmlformats.org/officeDocument/2006/relationships/image" Target="../media/image83.png"/><Relationship Id="rId4" Type="http://schemas.openxmlformats.org/officeDocument/2006/relationships/image" Target="../media/image82.png"/></Relationships>
</file>

<file path=ppt/slides/_rels/slide32.xml.rels><?xml version="1.0" encoding="UTF-8" standalone="yes"?>
<Relationships xmlns="http://schemas.openxmlformats.org/package/2006/relationships"><Relationship Id="rId3" Type="http://schemas.openxmlformats.org/officeDocument/2006/relationships/image" Target="../media/image80.png"/><Relationship Id="rId7" Type="http://schemas.openxmlformats.org/officeDocument/2006/relationships/image" Target="../media/image77.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78.png"/><Relationship Id="rId5" Type="http://schemas.openxmlformats.org/officeDocument/2006/relationships/image" Target="../media/image83.png"/><Relationship Id="rId4" Type="http://schemas.openxmlformats.org/officeDocument/2006/relationships/image" Target="../media/image82.png"/></Relationships>
</file>

<file path=ppt/slides/_rels/slide3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8" Type="http://schemas.openxmlformats.org/officeDocument/2006/relationships/image" Target="../media/image88.png"/><Relationship Id="rId13" Type="http://schemas.openxmlformats.org/officeDocument/2006/relationships/image" Target="../media/image93.png"/><Relationship Id="rId3" Type="http://schemas.openxmlformats.org/officeDocument/2006/relationships/image" Target="../media/image7.png"/><Relationship Id="rId7" Type="http://schemas.openxmlformats.org/officeDocument/2006/relationships/image" Target="../media/image87.png"/><Relationship Id="rId12" Type="http://schemas.openxmlformats.org/officeDocument/2006/relationships/image" Target="../media/image92.png"/><Relationship Id="rId2" Type="http://schemas.openxmlformats.org/officeDocument/2006/relationships/notesSlide" Target="../notesSlides/notesSlide23.xml"/><Relationship Id="rId1" Type="http://schemas.openxmlformats.org/officeDocument/2006/relationships/slideLayout" Target="../slideLayouts/slideLayout16.xml"/><Relationship Id="rId6" Type="http://schemas.openxmlformats.org/officeDocument/2006/relationships/image" Target="../media/image86.png"/><Relationship Id="rId11" Type="http://schemas.openxmlformats.org/officeDocument/2006/relationships/image" Target="../media/image91.png"/><Relationship Id="rId5" Type="http://schemas.openxmlformats.org/officeDocument/2006/relationships/image" Target="../media/image85.png"/><Relationship Id="rId15" Type="http://schemas.openxmlformats.org/officeDocument/2006/relationships/image" Target="../media/image94.png"/><Relationship Id="rId10" Type="http://schemas.openxmlformats.org/officeDocument/2006/relationships/image" Target="../media/image90.png"/><Relationship Id="rId4" Type="http://schemas.openxmlformats.org/officeDocument/2006/relationships/image" Target="../media/image84.png"/><Relationship Id="rId9" Type="http://schemas.openxmlformats.org/officeDocument/2006/relationships/image" Target="../media/image89.png"/><Relationship Id="rId14" Type="http://schemas.openxmlformats.org/officeDocument/2006/relationships/image" Target="../media/image10.png"/></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5.xml"/><Relationship Id="rId7" Type="http://schemas.openxmlformats.org/officeDocument/2006/relationships/image" Target="../media/image10.png"/><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37.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38.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7.png"/><Relationship Id="rId4" Type="http://schemas.openxmlformats.org/officeDocument/2006/relationships/image" Target="../media/image96.png"/></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4.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40.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27.xml"/><Relationship Id="rId1" Type="http://schemas.openxmlformats.org/officeDocument/2006/relationships/slideLayout" Target="../slideLayouts/slideLayout8.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41.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99.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44.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hyperlink" Target="http://www.microsoftvirtualacademy.com/Home.aspx?WT.mc_id=otc-n-au-jtc-DPR-40787" TargetMode="External"/><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5.xml"/><Relationship Id="rId6" Type="http://schemas.openxmlformats.org/officeDocument/2006/relationships/image" Target="../media/image16.png"/><Relationship Id="rId5" Type="http://schemas.openxmlformats.org/officeDocument/2006/relationships/image" Target="../media/image11.pn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7.png"/><Relationship Id="rId7"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19.png"/><Relationship Id="rId4" Type="http://schemas.openxmlformats.org/officeDocument/2006/relationships/image" Target="../media/image18.png"/><Relationship Id="rId9"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quarter" idx="12"/>
          </p:nvPr>
        </p:nvPicPr>
        <p:blipFill>
          <a:blip r:embed="rId2">
            <a:extLst>
              <a:ext uri="{28A0092B-C50C-407E-A947-70E740481C1C}">
                <a14:useLocalDpi xmlns:a14="http://schemas.microsoft.com/office/drawing/2010/main" val="0"/>
              </a:ext>
            </a:extLst>
          </a:blip>
          <a:stretch>
            <a:fillRect/>
          </a:stretch>
        </p:blipFill>
        <p:spPr>
          <a:xfrm>
            <a:off x="1691680" y="2204864"/>
            <a:ext cx="5657850" cy="1066800"/>
          </a:xfrm>
        </p:spPr>
      </p:pic>
      <p:sp>
        <p:nvSpPr>
          <p:cNvPr id="3" name="Title 2"/>
          <p:cNvSpPr>
            <a:spLocks noGrp="1"/>
          </p:cNvSpPr>
          <p:nvPr>
            <p:ph type="title"/>
          </p:nvPr>
        </p:nvSpPr>
        <p:spPr/>
        <p:txBody>
          <a:bodyPr/>
          <a:lstStyle/>
          <a:p>
            <a:endParaRPr lang="en-US" dirty="0"/>
          </a:p>
        </p:txBody>
      </p:sp>
      <p:sp>
        <p:nvSpPr>
          <p:cNvPr id="4" name="Footer Placeholder 3"/>
          <p:cNvSpPr>
            <a:spLocks noGrp="1"/>
          </p:cNvSpPr>
          <p:nvPr>
            <p:ph type="ftr" sz="quarter" idx="10"/>
          </p:nvPr>
        </p:nvSpPr>
        <p:spPr/>
        <p:txBody>
          <a:bodyPr/>
          <a:lstStyle/>
          <a:p>
            <a:fld id="{E6B99D99-642A-4E17-BD22-6C52BED7EF28}" type="slidenum">
              <a:rPr lang="en-US" smtClean="0"/>
              <a:pPr/>
              <a:t>10</a:t>
            </a:fld>
            <a:r>
              <a:rPr lang="en-US" smtClean="0"/>
              <a:t> </a:t>
            </a:r>
            <a:r>
              <a:rPr lang="en-US" sz="1000" smtClean="0"/>
              <a:t> </a:t>
            </a:r>
            <a:r>
              <a:rPr lang="en-US" sz="1000" smtClean="0">
                <a:solidFill>
                  <a:schemeClr val="tx2"/>
                </a:solidFill>
              </a:rPr>
              <a:t>|  </a:t>
            </a:r>
            <a:r>
              <a:rPr lang="en-US" smtClean="0">
                <a:solidFill>
                  <a:srgbClr val="FFFFFF"/>
                </a:solidFill>
              </a:rPr>
              <a:t>Microsoft Confidential</a:t>
            </a:r>
            <a:endParaRPr lang="en-US" dirty="0">
              <a:solidFill>
                <a:srgbClr val="FFFFFF"/>
              </a:solidFill>
            </a:endParaRPr>
          </a:p>
        </p:txBody>
      </p:sp>
      <p:cxnSp>
        <p:nvCxnSpPr>
          <p:cNvPr id="9" name="Straight Connector 8"/>
          <p:cNvCxnSpPr/>
          <p:nvPr/>
        </p:nvCxnSpPr>
        <p:spPr>
          <a:xfrm>
            <a:off x="7524328" y="2618910"/>
            <a:ext cx="0" cy="882098"/>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H="1">
            <a:off x="971600" y="3501008"/>
            <a:ext cx="6552728"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971600" y="3501008"/>
            <a:ext cx="0" cy="3456384"/>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sp>
        <p:nvSpPr>
          <p:cNvPr id="19" name="Isosceles Triangle 18"/>
          <p:cNvSpPr/>
          <p:nvPr/>
        </p:nvSpPr>
        <p:spPr>
          <a:xfrm rot="5400000">
            <a:off x="7610426" y="1434542"/>
            <a:ext cx="691900" cy="576064"/>
          </a:xfrm>
          <a:prstGeom prst="triangle">
            <a:avLst/>
          </a:prstGeom>
          <a:noFill/>
          <a:ln>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2" name="Straight Connector 21"/>
          <p:cNvCxnSpPr>
            <a:stCxn id="19" idx="0"/>
          </p:cNvCxnSpPr>
          <p:nvPr/>
        </p:nvCxnSpPr>
        <p:spPr>
          <a:xfrm>
            <a:off x="8244408" y="1722574"/>
            <a:ext cx="360040"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8604448" y="1722574"/>
            <a:ext cx="0" cy="896336"/>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a:off x="7524328" y="2618910"/>
            <a:ext cx="1080120"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39530704"/>
      </p:ext>
    </p:extLst>
  </p:cSld>
  <p:clrMapOvr>
    <a:masterClrMapping/>
  </p:clrMapOvr>
  <p:transition>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500"/>
                                            <p:tgtEl>
                                              <p:spTgt spid="22"/>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up)">
                                          <p:cBhvr>
                                            <p:cTn id="15" dur="500"/>
                                            <p:tgtEl>
                                              <p:spTgt spid="24"/>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right)">
                                          <p:cBhvr>
                                            <p:cTn id="19" dur="500"/>
                                            <p:tgtEl>
                                              <p:spTgt spid="26"/>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up)">
                                          <p:cBhvr>
                                            <p:cTn id="23" dur="500"/>
                                            <p:tgtEl>
                                              <p:spTgt spid="9"/>
                                            </p:tgtEl>
                                          </p:cBhvr>
                                        </p:animEffect>
                                      </p:childTnLst>
                                    </p:cTn>
                                  </p:par>
                                </p:childTnLst>
                              </p:cTn>
                            </p:par>
                            <p:par>
                              <p:cTn id="24" fill="hold">
                                <p:stCondLst>
                                  <p:cond delay="2500"/>
                                </p:stCondLst>
                                <p:childTnLst>
                                  <p:par>
                                    <p:cTn id="25" presetID="22" presetClass="entr" presetSubtype="2"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right)">
                                          <p:cBhvr>
                                            <p:cTn id="27" dur="500"/>
                                            <p:tgtEl>
                                              <p:spTgt spid="16"/>
                                            </p:tgtEl>
                                          </p:cBhvr>
                                        </p:animEffect>
                                      </p:childTnLst>
                                    </p:cTn>
                                  </p:par>
                                  <p:par>
                                    <p:cTn id="28" presetID="2" presetClass="entr" presetSubtype="8" fill="hold" nodeType="withEffect" p14:presetBounceEnd="30000">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14:bounceEnd="30000">
                                          <p:cBhvr additive="base">
                                            <p:cTn id="30" dur="1000" fill="hold"/>
                                            <p:tgtEl>
                                              <p:spTgt spid="5"/>
                                            </p:tgtEl>
                                            <p:attrNameLst>
                                              <p:attrName>ppt_x</p:attrName>
                                            </p:attrNameLst>
                                          </p:cBhvr>
                                          <p:tavLst>
                                            <p:tav tm="0">
                                              <p:val>
                                                <p:strVal val="0-#ppt_w/2"/>
                                              </p:val>
                                            </p:tav>
                                            <p:tav tm="100000">
                                              <p:val>
                                                <p:strVal val="#ppt_x"/>
                                              </p:val>
                                            </p:tav>
                                          </p:tavLst>
                                        </p:anim>
                                        <p:anim calcmode="lin" valueType="num" p14:bounceEnd="30000">
                                          <p:cBhvr additive="base">
                                            <p:cTn id="31" dur="1000" fill="hold"/>
                                            <p:tgtEl>
                                              <p:spTgt spid="5"/>
                                            </p:tgtEl>
                                            <p:attrNameLst>
                                              <p:attrName>ppt_y</p:attrName>
                                            </p:attrNameLst>
                                          </p:cBhvr>
                                          <p:tavLst>
                                            <p:tav tm="0">
                                              <p:val>
                                                <p:strVal val="#ppt_y"/>
                                              </p:val>
                                            </p:tav>
                                            <p:tav tm="100000">
                                              <p:val>
                                                <p:strVal val="#ppt_y"/>
                                              </p:val>
                                            </p:tav>
                                          </p:tavLst>
                                        </p:anim>
                                      </p:childTnLst>
                                    </p:cTn>
                                  </p:par>
                                </p:childTnLst>
                              </p:cTn>
                            </p:par>
                            <p:par>
                              <p:cTn id="32" fill="hold">
                                <p:stCondLst>
                                  <p:cond delay="3500"/>
                                </p:stCondLst>
                                <p:childTnLst>
                                  <p:par>
                                    <p:cTn id="33" presetID="22" presetClass="entr" presetSubtype="1"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up)">
                                          <p:cBhvr>
                                            <p:cTn id="3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500"/>
                                            <p:tgtEl>
                                              <p:spTgt spid="22"/>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up)">
                                          <p:cBhvr>
                                            <p:cTn id="15" dur="500"/>
                                            <p:tgtEl>
                                              <p:spTgt spid="24"/>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right)">
                                          <p:cBhvr>
                                            <p:cTn id="19" dur="500"/>
                                            <p:tgtEl>
                                              <p:spTgt spid="26"/>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up)">
                                          <p:cBhvr>
                                            <p:cTn id="23" dur="500"/>
                                            <p:tgtEl>
                                              <p:spTgt spid="9"/>
                                            </p:tgtEl>
                                          </p:cBhvr>
                                        </p:animEffect>
                                      </p:childTnLst>
                                    </p:cTn>
                                  </p:par>
                                </p:childTnLst>
                              </p:cTn>
                            </p:par>
                            <p:par>
                              <p:cTn id="24" fill="hold">
                                <p:stCondLst>
                                  <p:cond delay="2500"/>
                                </p:stCondLst>
                                <p:childTnLst>
                                  <p:par>
                                    <p:cTn id="25" presetID="22" presetClass="entr" presetSubtype="2"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right)">
                                          <p:cBhvr>
                                            <p:cTn id="27" dur="500"/>
                                            <p:tgtEl>
                                              <p:spTgt spid="16"/>
                                            </p:tgtEl>
                                          </p:cBhvr>
                                        </p:animEffect>
                                      </p:childTnLst>
                                    </p:cTn>
                                  </p:par>
                                  <p:par>
                                    <p:cTn id="28" presetID="2" presetClass="entr" presetSubtype="8" fill="hold" nodeType="with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1000" fill="hold"/>
                                            <p:tgtEl>
                                              <p:spTgt spid="5"/>
                                            </p:tgtEl>
                                            <p:attrNameLst>
                                              <p:attrName>ppt_x</p:attrName>
                                            </p:attrNameLst>
                                          </p:cBhvr>
                                          <p:tavLst>
                                            <p:tav tm="0">
                                              <p:val>
                                                <p:strVal val="0-#ppt_w/2"/>
                                              </p:val>
                                            </p:tav>
                                            <p:tav tm="100000">
                                              <p:val>
                                                <p:strVal val="#ppt_x"/>
                                              </p:val>
                                            </p:tav>
                                          </p:tavLst>
                                        </p:anim>
                                        <p:anim calcmode="lin" valueType="num">
                                          <p:cBhvr additive="base">
                                            <p:cTn id="31" dur="1000" fill="hold"/>
                                            <p:tgtEl>
                                              <p:spTgt spid="5"/>
                                            </p:tgtEl>
                                            <p:attrNameLst>
                                              <p:attrName>ppt_y</p:attrName>
                                            </p:attrNameLst>
                                          </p:cBhvr>
                                          <p:tavLst>
                                            <p:tav tm="0">
                                              <p:val>
                                                <p:strVal val="#ppt_y"/>
                                              </p:val>
                                            </p:tav>
                                            <p:tav tm="100000">
                                              <p:val>
                                                <p:strVal val="#ppt_y"/>
                                              </p:val>
                                            </p:tav>
                                          </p:tavLst>
                                        </p:anim>
                                      </p:childTnLst>
                                    </p:cTn>
                                  </p:par>
                                </p:childTnLst>
                              </p:cTn>
                            </p:par>
                            <p:par>
                              <p:cTn id="32" fill="hold">
                                <p:stCondLst>
                                  <p:cond delay="3500"/>
                                </p:stCondLst>
                                <p:childTnLst>
                                  <p:par>
                                    <p:cTn id="33" presetID="22" presetClass="entr" presetSubtype="1"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up)">
                                          <p:cBhvr>
                                            <p:cTn id="3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sz="quarter" idx="12"/>
          </p:nvPr>
        </p:nvSpPr>
        <p:spPr/>
        <p:txBody>
          <a:bodyPr/>
          <a:lstStyle/>
          <a:p>
            <a:endParaRPr lang="en-US"/>
          </a:p>
        </p:txBody>
      </p:sp>
      <p:sp>
        <p:nvSpPr>
          <p:cNvPr id="3" name="Title 2"/>
          <p:cNvSpPr>
            <a:spLocks noGrp="1"/>
          </p:cNvSpPr>
          <p:nvPr>
            <p:ph type="title"/>
          </p:nvPr>
        </p:nvSpPr>
        <p:spPr/>
        <p:txBody>
          <a:bodyPr/>
          <a:lstStyle/>
          <a:p>
            <a:endParaRPr lang="en-US"/>
          </a:p>
        </p:txBody>
      </p:sp>
      <p:sp>
        <p:nvSpPr>
          <p:cNvPr id="4" name="Footer Placeholder 3"/>
          <p:cNvSpPr>
            <a:spLocks noGrp="1"/>
          </p:cNvSpPr>
          <p:nvPr>
            <p:ph type="ftr" sz="quarter" idx="10"/>
          </p:nvPr>
        </p:nvSpPr>
        <p:spPr/>
        <p:txBody>
          <a:bodyPr/>
          <a:lstStyle/>
          <a:p>
            <a:fld id="{E6B99D99-642A-4E17-BD22-6C52BED7EF28}" type="slidenum">
              <a:rPr lang="en-US" smtClean="0"/>
              <a:pPr/>
              <a:t>11</a:t>
            </a:fld>
            <a:r>
              <a:rPr lang="en-US" smtClean="0"/>
              <a:t> </a:t>
            </a:r>
            <a:r>
              <a:rPr lang="en-US" sz="1000" smtClean="0"/>
              <a:t> </a:t>
            </a:r>
            <a:r>
              <a:rPr lang="en-US" sz="1000" smtClean="0">
                <a:solidFill>
                  <a:schemeClr val="tx2"/>
                </a:solidFill>
              </a:rPr>
              <a:t>|  </a:t>
            </a:r>
            <a:r>
              <a:rPr lang="en-US" smtClean="0">
                <a:solidFill>
                  <a:srgbClr val="FFFFFF"/>
                </a:solidFill>
              </a:rPr>
              <a:t>Microsoft Confidential</a:t>
            </a:r>
            <a:endParaRPr lang="en-US" dirty="0">
              <a:solidFill>
                <a:srgbClr val="FFFFFF"/>
              </a:solidFill>
            </a:endParaRPr>
          </a:p>
        </p:txBody>
      </p:sp>
      <p:pic>
        <p:nvPicPr>
          <p:cNvPr id="5" name="Content Placeholder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7544" y="303820"/>
            <a:ext cx="3096344" cy="583822"/>
          </a:xfrm>
          <a:prstGeom prst="rect">
            <a:avLst/>
          </a:prstGeom>
        </p:spPr>
      </p:pic>
      <p:cxnSp>
        <p:nvCxnSpPr>
          <p:cNvPr id="6" name="Straight Connector 5"/>
          <p:cNvCxnSpPr/>
          <p:nvPr/>
        </p:nvCxnSpPr>
        <p:spPr>
          <a:xfrm>
            <a:off x="971600" y="0"/>
            <a:ext cx="0" cy="1844824"/>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36512" y="1844824"/>
            <a:ext cx="1008112"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1138882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right)">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899670" y="1282700"/>
            <a:ext cx="2596769" cy="1949947"/>
          </a:xfrm>
          <a:prstGeom prst="rect">
            <a:avLst/>
          </a:prstGeom>
          <a:noFill/>
          <a:effectLst>
            <a:outerShdw blurRad="50800" dist="38100" dir="2700000" algn="tl" rotWithShape="0">
              <a:prstClr val="black">
                <a:alpha val="40000"/>
              </a:prstClr>
            </a:outerShdw>
          </a:effectLst>
        </p:spPr>
      </p:pic>
      <p:cxnSp>
        <p:nvCxnSpPr>
          <p:cNvPr id="48" name="Straight Connector 47"/>
          <p:cNvCxnSpPr>
            <a:stCxn id="36" idx="0"/>
          </p:cNvCxnSpPr>
          <p:nvPr/>
        </p:nvCxnSpPr>
        <p:spPr>
          <a:xfrm flipV="1">
            <a:off x="1798845" y="2413000"/>
            <a:ext cx="5101074" cy="1585140"/>
          </a:xfrm>
          <a:prstGeom prst="line">
            <a:avLst/>
          </a:prstGeom>
          <a:noFill/>
          <a:ln w="28575" cap="flat" cmpd="sng" algn="ctr">
            <a:solidFill>
              <a:srgbClr val="F37A1F">
                <a:alpha val="65000"/>
              </a:srgbClr>
            </a:solidFill>
            <a:prstDash val="sysDot"/>
          </a:ln>
          <a:effectLst/>
        </p:spPr>
      </p:cxnSp>
      <p:cxnSp>
        <p:nvCxnSpPr>
          <p:cNvPr id="46" name="Straight Connector 45"/>
          <p:cNvCxnSpPr>
            <a:stCxn id="104" idx="0"/>
          </p:cNvCxnSpPr>
          <p:nvPr/>
        </p:nvCxnSpPr>
        <p:spPr>
          <a:xfrm flipV="1">
            <a:off x="7469821" y="2413000"/>
            <a:ext cx="146488" cy="1585140"/>
          </a:xfrm>
          <a:prstGeom prst="line">
            <a:avLst/>
          </a:prstGeom>
          <a:noFill/>
          <a:ln w="28575" cap="flat" cmpd="sng" algn="ctr">
            <a:solidFill>
              <a:srgbClr val="F37A1F">
                <a:alpha val="65000"/>
              </a:srgbClr>
            </a:solidFill>
            <a:prstDash val="sysDot"/>
          </a:ln>
          <a:effectLst/>
        </p:spPr>
      </p:cxnSp>
      <p:cxnSp>
        <p:nvCxnSpPr>
          <p:cNvPr id="47" name="Straight Connector 46"/>
          <p:cNvCxnSpPr>
            <a:stCxn id="103" idx="0"/>
          </p:cNvCxnSpPr>
          <p:nvPr/>
        </p:nvCxnSpPr>
        <p:spPr>
          <a:xfrm flipV="1">
            <a:off x="4648016" y="2413000"/>
            <a:ext cx="2648755" cy="1585140"/>
          </a:xfrm>
          <a:prstGeom prst="line">
            <a:avLst/>
          </a:prstGeom>
          <a:noFill/>
          <a:ln w="28575" cap="flat" cmpd="sng" algn="ctr">
            <a:solidFill>
              <a:srgbClr val="F37A1F">
                <a:alpha val="65000"/>
              </a:srgbClr>
            </a:solidFill>
            <a:prstDash val="sysDot"/>
          </a:ln>
          <a:effectLst/>
        </p:spPr>
      </p:cxnSp>
      <p:grpSp>
        <p:nvGrpSpPr>
          <p:cNvPr id="5" name="Group 4"/>
          <p:cNvGrpSpPr/>
          <p:nvPr/>
        </p:nvGrpSpPr>
        <p:grpSpPr>
          <a:xfrm>
            <a:off x="531812" y="3289739"/>
            <a:ext cx="8500977" cy="457200"/>
            <a:chOff x="166411" y="1508261"/>
            <a:chExt cx="8909222" cy="457200"/>
          </a:xfrm>
        </p:grpSpPr>
        <p:sp>
          <p:nvSpPr>
            <p:cNvPr id="38" name="Rounded Rectangle 37"/>
            <p:cNvSpPr/>
            <p:nvPr/>
          </p:nvSpPr>
          <p:spPr bwMode="auto">
            <a:xfrm>
              <a:off x="166411" y="1508261"/>
              <a:ext cx="8909222" cy="457200"/>
            </a:xfrm>
            <a:prstGeom prst="roundRect">
              <a:avLst/>
            </a:prstGeom>
            <a:solidFill>
              <a:schemeClr val="bg1"/>
            </a:solidFill>
            <a:ln w="25400" cap="flat" cmpd="sng" algn="ctr">
              <a:noFill/>
              <a:prstDash val="solid"/>
            </a:ln>
            <a:effectLst>
              <a:outerShdw blurRad="76200" algn="ctr" rotWithShape="0">
                <a:prstClr val="black">
                  <a:alpha val="39000"/>
                </a:prstClr>
              </a:outerShdw>
            </a:effectLst>
          </p:spPr>
          <p:txBody>
            <a:bodyPr rtlCol="0" anchor="ctr"/>
            <a:lstStyle/>
            <a:p>
              <a:pPr algn="ctr"/>
              <a:endParaRPr lang="en-US" sz="1400" b="1" kern="0" dirty="0">
                <a:ln>
                  <a:solidFill>
                    <a:prstClr val="white">
                      <a:alpha val="0"/>
                    </a:prstClr>
                  </a:solidFill>
                </a:ln>
                <a:solidFill>
                  <a:prstClr val="black"/>
                </a:solidFill>
              </a:endParaRPr>
            </a:p>
          </p:txBody>
        </p:sp>
        <p:sp>
          <p:nvSpPr>
            <p:cNvPr id="53" name="Rectangle 52"/>
            <p:cNvSpPr/>
            <p:nvPr/>
          </p:nvSpPr>
          <p:spPr>
            <a:xfrm>
              <a:off x="219918" y="1655753"/>
              <a:ext cx="1219235" cy="193899"/>
            </a:xfrm>
            <a:prstGeom prst="rect">
              <a:avLst/>
            </a:prstGeom>
            <a:noFill/>
            <a:ln>
              <a:noFill/>
            </a:ln>
            <a:effectLst/>
            <a:scene3d>
              <a:camera prst="orthographicFront"/>
              <a:lightRig rig="flat" dir="t"/>
            </a:scene3d>
            <a:sp3d/>
          </p:spPr>
          <p:txBody>
            <a:bodyPr spcFirstLastPara="0" vert="horz" wrap="square" lIns="0" tIns="0" rIns="0" bIns="0" numCol="1" spcCol="1270" anchor="ctr" anchorCtr="0">
              <a:spAutoFit/>
            </a:bodyPr>
            <a:lstStyle/>
            <a:p>
              <a:pPr algn="ctr" defTabSz="1040130">
                <a:lnSpc>
                  <a:spcPct val="90000"/>
                </a:lnSpc>
                <a:spcBef>
                  <a:spcPct val="0"/>
                </a:spcBef>
                <a:spcAft>
                  <a:spcPct val="35000"/>
                </a:spcAft>
                <a:defRPr/>
              </a:pPr>
              <a:r>
                <a:rPr lang="en-US" sz="1400" dirty="0">
                  <a:ln>
                    <a:solidFill>
                      <a:prstClr val="white">
                        <a:alpha val="0"/>
                      </a:prstClr>
                    </a:solidFill>
                  </a:ln>
                  <a:solidFill>
                    <a:prstClr val="black"/>
                  </a:solidFill>
                </a:rPr>
                <a:t>Calendaring</a:t>
              </a:r>
            </a:p>
          </p:txBody>
        </p:sp>
        <p:cxnSp>
          <p:nvCxnSpPr>
            <p:cNvPr id="54" name="Straight Connector 53"/>
            <p:cNvCxnSpPr/>
            <p:nvPr/>
          </p:nvCxnSpPr>
          <p:spPr>
            <a:xfrm>
              <a:off x="1529258" y="1597340"/>
              <a:ext cx="0" cy="293980"/>
            </a:xfrm>
            <a:prstGeom prst="line">
              <a:avLst/>
            </a:prstGeom>
          </p:spPr>
          <p:style>
            <a:lnRef idx="1">
              <a:schemeClr val="accent1"/>
            </a:lnRef>
            <a:fillRef idx="0">
              <a:schemeClr val="accent1"/>
            </a:fillRef>
            <a:effectRef idx="0">
              <a:schemeClr val="accent1"/>
            </a:effectRef>
            <a:fontRef idx="minor">
              <a:schemeClr val="tx1"/>
            </a:fontRef>
          </p:style>
        </p:cxnSp>
        <p:sp>
          <p:nvSpPr>
            <p:cNvPr id="65" name="Rectangle 64"/>
            <p:cNvSpPr/>
            <p:nvPr/>
          </p:nvSpPr>
          <p:spPr>
            <a:xfrm>
              <a:off x="1619363" y="1663484"/>
              <a:ext cx="763885" cy="193899"/>
            </a:xfrm>
            <a:prstGeom prst="rect">
              <a:avLst/>
            </a:prstGeom>
            <a:noFill/>
            <a:ln>
              <a:noFill/>
            </a:ln>
            <a:effectLst/>
            <a:scene3d>
              <a:camera prst="orthographicFront"/>
              <a:lightRig rig="flat" dir="t"/>
            </a:scene3d>
            <a:sp3d/>
          </p:spPr>
          <p:txBody>
            <a:bodyPr spcFirstLastPara="0" vert="horz" wrap="square" lIns="0" tIns="0" rIns="0" bIns="0" numCol="1" spcCol="1270" anchor="ctr" anchorCtr="0">
              <a:spAutoFit/>
            </a:bodyPr>
            <a:lstStyle/>
            <a:p>
              <a:pPr algn="ctr" defTabSz="1040130">
                <a:lnSpc>
                  <a:spcPct val="90000"/>
                </a:lnSpc>
                <a:spcBef>
                  <a:spcPct val="0"/>
                </a:spcBef>
                <a:spcAft>
                  <a:spcPct val="35000"/>
                </a:spcAft>
                <a:defRPr/>
              </a:pPr>
              <a:r>
                <a:rPr lang="en-US" sz="1400" dirty="0">
                  <a:ln>
                    <a:solidFill>
                      <a:prstClr val="white">
                        <a:alpha val="0"/>
                      </a:prstClr>
                    </a:solidFill>
                  </a:ln>
                  <a:solidFill>
                    <a:prstClr val="black"/>
                  </a:solidFill>
                </a:rPr>
                <a:t>Email</a:t>
              </a:r>
            </a:p>
          </p:txBody>
        </p:sp>
        <p:sp>
          <p:nvSpPr>
            <p:cNvPr id="71" name="Rectangle 70"/>
            <p:cNvSpPr/>
            <p:nvPr/>
          </p:nvSpPr>
          <p:spPr>
            <a:xfrm>
              <a:off x="2563458" y="1663484"/>
              <a:ext cx="891540" cy="193899"/>
            </a:xfrm>
            <a:prstGeom prst="rect">
              <a:avLst/>
            </a:prstGeom>
            <a:noFill/>
            <a:ln>
              <a:noFill/>
            </a:ln>
            <a:effectLst/>
            <a:scene3d>
              <a:camera prst="orthographicFront"/>
              <a:lightRig rig="flat" dir="t"/>
            </a:scene3d>
            <a:sp3d/>
          </p:spPr>
          <p:txBody>
            <a:bodyPr spcFirstLastPara="0" vert="horz" wrap="square" lIns="0" tIns="0" rIns="0" bIns="0" numCol="1" spcCol="1270" anchor="ctr" anchorCtr="0">
              <a:spAutoFit/>
            </a:bodyPr>
            <a:lstStyle/>
            <a:p>
              <a:pPr algn="ctr" defTabSz="1040130">
                <a:lnSpc>
                  <a:spcPct val="90000"/>
                </a:lnSpc>
                <a:spcBef>
                  <a:spcPct val="0"/>
                </a:spcBef>
                <a:spcAft>
                  <a:spcPct val="35000"/>
                </a:spcAft>
                <a:defRPr/>
              </a:pPr>
              <a:r>
                <a:rPr lang="en-US" sz="1400" dirty="0">
                  <a:ln>
                    <a:solidFill>
                      <a:prstClr val="white">
                        <a:alpha val="0"/>
                      </a:prstClr>
                    </a:solidFill>
                  </a:ln>
                  <a:solidFill>
                    <a:prstClr val="black"/>
                  </a:solidFill>
                </a:rPr>
                <a:t>Contacts</a:t>
              </a:r>
            </a:p>
          </p:txBody>
        </p:sp>
        <p:sp>
          <p:nvSpPr>
            <p:cNvPr id="72" name="Rectangle 71"/>
            <p:cNvSpPr/>
            <p:nvPr/>
          </p:nvSpPr>
          <p:spPr>
            <a:xfrm>
              <a:off x="3635208" y="1663484"/>
              <a:ext cx="763885" cy="193899"/>
            </a:xfrm>
            <a:prstGeom prst="rect">
              <a:avLst/>
            </a:prstGeom>
            <a:noFill/>
            <a:ln>
              <a:noFill/>
            </a:ln>
            <a:effectLst/>
            <a:scene3d>
              <a:camera prst="orthographicFront"/>
              <a:lightRig rig="flat" dir="t"/>
            </a:scene3d>
            <a:sp3d/>
          </p:spPr>
          <p:txBody>
            <a:bodyPr spcFirstLastPara="0" vert="horz" wrap="square" lIns="0" tIns="0" rIns="0" bIns="0" numCol="1" spcCol="1270" anchor="ctr" anchorCtr="0">
              <a:spAutoFit/>
            </a:bodyPr>
            <a:lstStyle/>
            <a:p>
              <a:pPr algn="ctr" defTabSz="1040130">
                <a:lnSpc>
                  <a:spcPct val="90000"/>
                </a:lnSpc>
                <a:spcBef>
                  <a:spcPct val="0"/>
                </a:spcBef>
                <a:spcAft>
                  <a:spcPct val="35000"/>
                </a:spcAft>
                <a:defRPr/>
              </a:pPr>
              <a:r>
                <a:rPr lang="en-US" sz="1400" dirty="0">
                  <a:ln>
                    <a:solidFill>
                      <a:prstClr val="white">
                        <a:alpha val="0"/>
                      </a:prstClr>
                    </a:solidFill>
                  </a:ln>
                  <a:solidFill>
                    <a:prstClr val="black"/>
                  </a:solidFill>
                </a:rPr>
                <a:t>Tasks</a:t>
              </a:r>
            </a:p>
          </p:txBody>
        </p:sp>
        <p:sp>
          <p:nvSpPr>
            <p:cNvPr id="73" name="Rectangle 72"/>
            <p:cNvSpPr/>
            <p:nvPr/>
          </p:nvSpPr>
          <p:spPr>
            <a:xfrm>
              <a:off x="4579303" y="1663484"/>
              <a:ext cx="1876405" cy="193899"/>
            </a:xfrm>
            <a:prstGeom prst="rect">
              <a:avLst/>
            </a:prstGeom>
            <a:noFill/>
            <a:ln>
              <a:noFill/>
            </a:ln>
            <a:effectLst/>
            <a:scene3d>
              <a:camera prst="orthographicFront"/>
              <a:lightRig rig="flat" dir="t"/>
            </a:scene3d>
            <a:sp3d/>
          </p:spPr>
          <p:txBody>
            <a:bodyPr spcFirstLastPara="0" vert="horz" wrap="square" lIns="0" tIns="0" rIns="0" bIns="0" numCol="1" spcCol="1270" anchor="ctr" anchorCtr="0">
              <a:spAutoFit/>
            </a:bodyPr>
            <a:lstStyle/>
            <a:p>
              <a:pPr algn="ctr" defTabSz="1040130">
                <a:lnSpc>
                  <a:spcPct val="90000"/>
                </a:lnSpc>
                <a:spcBef>
                  <a:spcPct val="0"/>
                </a:spcBef>
                <a:spcAft>
                  <a:spcPct val="35000"/>
                </a:spcAft>
                <a:defRPr/>
              </a:pPr>
              <a:r>
                <a:rPr lang="en-US" sz="1400" dirty="0">
                  <a:ln>
                    <a:solidFill>
                      <a:prstClr val="white">
                        <a:alpha val="0"/>
                      </a:prstClr>
                    </a:solidFill>
                  </a:ln>
                  <a:solidFill>
                    <a:prstClr val="black"/>
                  </a:solidFill>
                </a:rPr>
                <a:t>Company Directory</a:t>
              </a:r>
            </a:p>
          </p:txBody>
        </p:sp>
        <p:sp>
          <p:nvSpPr>
            <p:cNvPr id="74" name="Rectangle 73"/>
            <p:cNvSpPr/>
            <p:nvPr/>
          </p:nvSpPr>
          <p:spPr>
            <a:xfrm>
              <a:off x="6635918" y="1663484"/>
              <a:ext cx="763885" cy="193899"/>
            </a:xfrm>
            <a:prstGeom prst="rect">
              <a:avLst/>
            </a:prstGeom>
            <a:noFill/>
            <a:ln>
              <a:noFill/>
            </a:ln>
            <a:effectLst/>
            <a:scene3d>
              <a:camera prst="orthographicFront"/>
              <a:lightRig rig="flat" dir="t"/>
            </a:scene3d>
            <a:sp3d/>
          </p:spPr>
          <p:txBody>
            <a:bodyPr spcFirstLastPara="0" vert="horz" wrap="square" lIns="0" tIns="0" rIns="0" bIns="0" numCol="1" spcCol="1270" anchor="ctr" anchorCtr="0">
              <a:spAutoFit/>
            </a:bodyPr>
            <a:lstStyle/>
            <a:p>
              <a:pPr algn="ctr" defTabSz="1040130">
                <a:lnSpc>
                  <a:spcPct val="90000"/>
                </a:lnSpc>
                <a:spcBef>
                  <a:spcPct val="0"/>
                </a:spcBef>
                <a:spcAft>
                  <a:spcPct val="35000"/>
                </a:spcAft>
                <a:defRPr/>
              </a:pPr>
              <a:r>
                <a:rPr lang="en-US" sz="1400" dirty="0">
                  <a:ln>
                    <a:solidFill>
                      <a:prstClr val="white">
                        <a:alpha val="0"/>
                      </a:prstClr>
                    </a:solidFill>
                  </a:ln>
                  <a:solidFill>
                    <a:prstClr val="black"/>
                  </a:solidFill>
                </a:rPr>
                <a:t>Mobility</a:t>
              </a:r>
            </a:p>
          </p:txBody>
        </p:sp>
        <p:sp>
          <p:nvSpPr>
            <p:cNvPr id="75" name="Rectangle 74"/>
            <p:cNvSpPr/>
            <p:nvPr/>
          </p:nvSpPr>
          <p:spPr>
            <a:xfrm>
              <a:off x="7580015" y="1663484"/>
              <a:ext cx="1381105" cy="193899"/>
            </a:xfrm>
            <a:prstGeom prst="rect">
              <a:avLst/>
            </a:prstGeom>
            <a:noFill/>
            <a:ln>
              <a:noFill/>
            </a:ln>
            <a:effectLst/>
            <a:scene3d>
              <a:camera prst="orthographicFront"/>
              <a:lightRig rig="flat" dir="t"/>
            </a:scene3d>
            <a:sp3d/>
          </p:spPr>
          <p:txBody>
            <a:bodyPr spcFirstLastPara="0" vert="horz" wrap="square" lIns="0" tIns="0" rIns="0" bIns="0" numCol="1" spcCol="1270" anchor="ctr" anchorCtr="0">
              <a:spAutoFit/>
            </a:bodyPr>
            <a:lstStyle/>
            <a:p>
              <a:pPr algn="ctr" defTabSz="1040130">
                <a:lnSpc>
                  <a:spcPct val="90000"/>
                </a:lnSpc>
                <a:spcBef>
                  <a:spcPct val="0"/>
                </a:spcBef>
                <a:spcAft>
                  <a:spcPct val="35000"/>
                </a:spcAft>
                <a:defRPr/>
              </a:pPr>
              <a:r>
                <a:rPr lang="en-US" sz="1400" dirty="0">
                  <a:ln>
                    <a:solidFill>
                      <a:prstClr val="white">
                        <a:alpha val="0"/>
                      </a:prstClr>
                    </a:solidFill>
                  </a:ln>
                  <a:solidFill>
                    <a:prstClr val="black"/>
                  </a:solidFill>
                </a:rPr>
                <a:t>Offline Access</a:t>
              </a:r>
            </a:p>
          </p:txBody>
        </p:sp>
        <p:cxnSp>
          <p:nvCxnSpPr>
            <p:cNvPr id="77" name="Straight Connector 76"/>
            <p:cNvCxnSpPr/>
            <p:nvPr/>
          </p:nvCxnSpPr>
          <p:spPr>
            <a:xfrm>
              <a:off x="2473353" y="1597340"/>
              <a:ext cx="0" cy="293980"/>
            </a:xfrm>
            <a:prstGeom prst="line">
              <a:avLst/>
            </a:prstGeom>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3545103" y="1597340"/>
              <a:ext cx="0" cy="293980"/>
            </a:xfrm>
            <a:prstGeom prst="line">
              <a:avLst/>
            </a:prstGeom>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4489198" y="1597340"/>
              <a:ext cx="0" cy="293980"/>
            </a:xfrm>
            <a:prstGeom prst="line">
              <a:avLst/>
            </a:prstGeom>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6545813" y="1597340"/>
              <a:ext cx="0" cy="293980"/>
            </a:xfrm>
            <a:prstGeom prst="line">
              <a:avLst/>
            </a:prstGeom>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7489908" y="1597340"/>
              <a:ext cx="0" cy="293980"/>
            </a:xfrm>
            <a:prstGeom prst="line">
              <a:avLst/>
            </a:prstGeom>
          </p:spPr>
          <p:style>
            <a:lnRef idx="1">
              <a:schemeClr val="accent1"/>
            </a:lnRef>
            <a:fillRef idx="0">
              <a:schemeClr val="accent1"/>
            </a:fillRef>
            <a:effectRef idx="0">
              <a:schemeClr val="accent1"/>
            </a:effectRef>
            <a:fontRef idx="minor">
              <a:schemeClr val="tx1"/>
            </a:fontRef>
          </p:style>
        </p:cxnSp>
      </p:grpSp>
      <p:sp>
        <p:nvSpPr>
          <p:cNvPr id="3" name="Title 2"/>
          <p:cNvSpPr>
            <a:spLocks noGrp="1"/>
          </p:cNvSpPr>
          <p:nvPr>
            <p:ph type="title"/>
          </p:nvPr>
        </p:nvSpPr>
        <p:spPr>
          <a:xfrm>
            <a:off x="509944" y="453621"/>
            <a:ext cx="8216947" cy="775597"/>
          </a:xfrm>
        </p:spPr>
        <p:txBody>
          <a:bodyPr>
            <a:normAutofit fontScale="90000"/>
          </a:bodyPr>
          <a:lstStyle/>
          <a:p>
            <a:r>
              <a:rPr lang="en-US" dirty="0" smtClean="0"/>
              <a:t/>
            </a:r>
            <a:br>
              <a:rPr lang="en-US" dirty="0" smtClean="0"/>
            </a:br>
            <a:r>
              <a:rPr lang="en-US" dirty="0"/>
              <a:t/>
            </a:r>
            <a:br>
              <a:rPr lang="en-US" dirty="0"/>
            </a:br>
            <a:r>
              <a:rPr lang="en-US" sz="2400" dirty="0" smtClean="0">
                <a:solidFill>
                  <a:srgbClr val="FFC200"/>
                </a:solidFill>
              </a:rPr>
              <a:t>Business-Class Messaging</a:t>
            </a:r>
            <a:endParaRPr lang="en-US" sz="2400" dirty="0">
              <a:solidFill>
                <a:srgbClr val="FFC200"/>
              </a:solidFill>
            </a:endParaRPr>
          </a:p>
        </p:txBody>
      </p:sp>
      <p:sp>
        <p:nvSpPr>
          <p:cNvPr id="4" name="Content Placeholder 3"/>
          <p:cNvSpPr>
            <a:spLocks noGrp="1"/>
          </p:cNvSpPr>
          <p:nvPr>
            <p:ph idx="1"/>
          </p:nvPr>
        </p:nvSpPr>
        <p:spPr>
          <a:xfrm>
            <a:off x="507283" y="1515440"/>
            <a:ext cx="8386690" cy="1292662"/>
          </a:xfrm>
        </p:spPr>
        <p:txBody>
          <a:bodyPr>
            <a:noAutofit/>
          </a:bodyPr>
          <a:lstStyle/>
          <a:p>
            <a:r>
              <a:rPr lang="en-US" sz="1600" dirty="0"/>
              <a:t>Rich client access via Outlook </a:t>
            </a:r>
          </a:p>
          <a:p>
            <a:r>
              <a:rPr lang="en-US" sz="1600" dirty="0"/>
              <a:t>Premium </a:t>
            </a:r>
            <a:r>
              <a:rPr lang="en-US" sz="1600" dirty="0" smtClean="0"/>
              <a:t>web email </a:t>
            </a:r>
            <a:r>
              <a:rPr lang="en-US" sz="1600" dirty="0"/>
              <a:t>experience via </a:t>
            </a:r>
            <a:r>
              <a:rPr lang="en-US" sz="1600" dirty="0" smtClean="0"/>
              <a:t>OWA</a:t>
            </a:r>
          </a:p>
          <a:p>
            <a:r>
              <a:rPr lang="en-US" sz="1600" dirty="0" smtClean="0"/>
              <a:t>Support </a:t>
            </a:r>
            <a:r>
              <a:rPr lang="en-US" sz="1600" dirty="0"/>
              <a:t>for a broad range of </a:t>
            </a:r>
            <a:r>
              <a:rPr lang="en-US" sz="1600" dirty="0" smtClean="0"/>
              <a:t>mobile devices*</a:t>
            </a:r>
            <a:endParaRPr lang="en-US" sz="1600" dirty="0"/>
          </a:p>
          <a:p>
            <a:r>
              <a:rPr lang="en-US" sz="1600" dirty="0"/>
              <a:t>Large mailbox sizes (</a:t>
            </a:r>
            <a:r>
              <a:rPr lang="en-US" sz="1600" dirty="0" smtClean="0"/>
              <a:t>25GB)</a:t>
            </a:r>
            <a:endParaRPr lang="en-US" sz="1600" dirty="0"/>
          </a:p>
        </p:txBody>
      </p:sp>
      <p:pic>
        <p:nvPicPr>
          <p:cNvPr id="28"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715000" y="990600"/>
            <a:ext cx="3158344" cy="2371641"/>
          </a:xfrm>
          <a:prstGeom prst="rect">
            <a:avLst/>
          </a:prstGeom>
          <a:noFill/>
        </p:spPr>
      </p:pic>
      <p:pic>
        <p:nvPicPr>
          <p:cNvPr id="34" name="Picture 33" descr="ExchangeOnline_h_rgb.png"/>
          <p:cNvPicPr>
            <a:picLocks noChangeAspect="1"/>
          </p:cNvPicPr>
          <p:nvPr/>
        </p:nvPicPr>
        <p:blipFill>
          <a:blip r:embed="rId4"/>
          <a:stretch>
            <a:fillRect/>
          </a:stretch>
        </p:blipFill>
        <p:spPr>
          <a:xfrm>
            <a:off x="6023631" y="1961445"/>
            <a:ext cx="2329598" cy="439252"/>
          </a:xfrm>
          <a:prstGeom prst="rect">
            <a:avLst/>
          </a:prstGeom>
        </p:spPr>
      </p:pic>
      <p:sp>
        <p:nvSpPr>
          <p:cNvPr id="36" name="Freeform 6"/>
          <p:cNvSpPr>
            <a:spLocks/>
          </p:cNvSpPr>
          <p:nvPr/>
        </p:nvSpPr>
        <p:spPr bwMode="auto">
          <a:xfrm>
            <a:off x="523785" y="3998140"/>
            <a:ext cx="2550120" cy="2049680"/>
          </a:xfrm>
          <a:prstGeom prst="roundRect">
            <a:avLst>
              <a:gd name="adj" fmla="val 7619"/>
            </a:avLst>
          </a:prstGeom>
          <a:solidFill>
            <a:srgbClr val="EAEAEA">
              <a:alpha val="37000"/>
            </a:srgbClr>
          </a:solidFill>
          <a:ln w="12700" cap="rnd">
            <a:solidFill>
              <a:srgbClr val="F37A1F"/>
            </a:solidFill>
            <a:prstDash val="sysDash"/>
            <a:headEnd type="oval"/>
          </a:ln>
          <a:effectLst>
            <a:outerShdw blurRad="63500" sx="101000" sy="101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wrap="square" lIns="45720" tIns="45720" rIns="45720" rtlCol="0" anchor="b">
            <a:noAutofit/>
          </a:bodyPr>
          <a:lstStyle/>
          <a:p>
            <a:pPr algn="ctr" defTabSz="914181"/>
            <a:r>
              <a:rPr lang="en-US" sz="1400" b="1" dirty="0">
                <a:solidFill>
                  <a:prstClr val="black">
                    <a:alpha val="99000"/>
                  </a:prstClr>
                </a:solidFill>
              </a:rPr>
              <a:t>PCs</a:t>
            </a:r>
          </a:p>
        </p:txBody>
      </p:sp>
      <p:pic>
        <p:nvPicPr>
          <p:cNvPr id="64" name="Picture 2" descr="C:\Program Files\Microsoft Resource DVD Artwork\DVD_ART\Artwork_Imagery\HARDWARE_IMAGERY\Photos - OEM Hardware\Computer\Vista Media Center\HP Hewlett Packard Crossfire.png"/>
          <p:cNvPicPr>
            <a:picLocks noChangeAspect="1" noChangeArrowheads="1"/>
          </p:cNvPicPr>
          <p:nvPr/>
        </p:nvPicPr>
        <p:blipFill>
          <a:blip r:embed="rId5" cstate="print"/>
          <a:stretch>
            <a:fillRect/>
          </a:stretch>
        </p:blipFill>
        <p:spPr bwMode="auto">
          <a:xfrm>
            <a:off x="1009912" y="4143259"/>
            <a:ext cx="1627392" cy="1481024"/>
          </a:xfrm>
          <a:prstGeom prst="rect">
            <a:avLst/>
          </a:prstGeom>
          <a:noFill/>
          <a:ln>
            <a:noFill/>
          </a:ln>
          <a:effectLst>
            <a:outerShdw blurRad="50800" dist="38100" dir="2700000" algn="tl" rotWithShape="0">
              <a:prstClr val="black">
                <a:alpha val="40000"/>
              </a:prstClr>
            </a:outerShdw>
          </a:effectLst>
        </p:spPr>
      </p:pic>
      <p:sp>
        <p:nvSpPr>
          <p:cNvPr id="104" name="Freeform 6"/>
          <p:cNvSpPr>
            <a:spLocks/>
          </p:cNvSpPr>
          <p:nvPr/>
        </p:nvSpPr>
        <p:spPr bwMode="auto">
          <a:xfrm>
            <a:off x="6195260" y="3998140"/>
            <a:ext cx="2549122" cy="2049680"/>
          </a:xfrm>
          <a:prstGeom prst="roundRect">
            <a:avLst>
              <a:gd name="adj" fmla="val 7619"/>
            </a:avLst>
          </a:prstGeom>
          <a:solidFill>
            <a:srgbClr val="EAEAEA">
              <a:alpha val="37000"/>
            </a:srgbClr>
          </a:solidFill>
          <a:ln w="12700" cap="rnd">
            <a:solidFill>
              <a:srgbClr val="F37A1F"/>
            </a:solidFill>
            <a:prstDash val="sysDash"/>
            <a:headEnd type="oval"/>
          </a:ln>
          <a:effectLst>
            <a:outerShdw blurRad="63500" sx="101000" sy="101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wrap="square" lIns="45720" tIns="45720" rIns="45720" rtlCol="0" anchor="b">
            <a:noAutofit/>
          </a:bodyPr>
          <a:lstStyle/>
          <a:p>
            <a:pPr algn="ctr" defTabSz="914181"/>
            <a:r>
              <a:rPr lang="en-US" sz="1400" b="1" dirty="0">
                <a:solidFill>
                  <a:prstClr val="black">
                    <a:alpha val="99000"/>
                  </a:prstClr>
                </a:solidFill>
              </a:rPr>
              <a:t>Phones</a:t>
            </a:r>
          </a:p>
        </p:txBody>
      </p:sp>
      <p:pic>
        <p:nvPicPr>
          <p:cNvPr id="66" name="Picture 3" descr="\\eventsql\dvd\Online_ART\DVD_ART34\Artwork_Imagery\Hardware Photos\OEM HW\Windows Mobile devices (cell phone, pda)\Smartphone cell phones\HTC TyTN smartphone angled.png"/>
          <p:cNvPicPr>
            <a:picLocks noChangeAspect="1" noChangeArrowheads="1"/>
          </p:cNvPicPr>
          <p:nvPr/>
        </p:nvPicPr>
        <p:blipFill>
          <a:blip r:embed="rId6" cstate="print"/>
          <a:srcRect/>
          <a:stretch>
            <a:fillRect/>
          </a:stretch>
        </p:blipFill>
        <p:spPr bwMode="auto">
          <a:xfrm>
            <a:off x="6294684" y="4432790"/>
            <a:ext cx="1321625" cy="1148422"/>
          </a:xfrm>
          <a:prstGeom prst="rect">
            <a:avLst/>
          </a:prstGeom>
          <a:noFill/>
          <a:effectLst>
            <a:outerShdw blurRad="50800" dist="38100" dir="2700000" algn="tl" rotWithShape="0">
              <a:prstClr val="black">
                <a:alpha val="40000"/>
              </a:prstClr>
            </a:outerShdw>
          </a:effectLst>
        </p:spPr>
      </p:pic>
      <p:pic>
        <p:nvPicPr>
          <p:cNvPr id="67" name="Picture 66" descr="iphone_email_jenny copy.png"/>
          <p:cNvPicPr>
            <a:picLocks noChangeAspect="1"/>
          </p:cNvPicPr>
          <p:nvPr/>
        </p:nvPicPr>
        <p:blipFill>
          <a:blip r:embed="rId7" cstate="print"/>
          <a:stretch>
            <a:fillRect/>
          </a:stretch>
        </p:blipFill>
        <p:spPr>
          <a:xfrm rot="1643997">
            <a:off x="7523269" y="4338583"/>
            <a:ext cx="928037" cy="1237383"/>
          </a:xfrm>
          <a:prstGeom prst="rect">
            <a:avLst/>
          </a:prstGeom>
          <a:effectLst>
            <a:outerShdw blurRad="50800" dist="38100" dir="2700000" algn="tl" rotWithShape="0">
              <a:prstClr val="black">
                <a:alpha val="40000"/>
              </a:prstClr>
            </a:outerShdw>
          </a:effectLst>
        </p:spPr>
      </p:pic>
      <p:sp>
        <p:nvSpPr>
          <p:cNvPr id="103" name="Freeform 6"/>
          <p:cNvSpPr>
            <a:spLocks/>
          </p:cNvSpPr>
          <p:nvPr/>
        </p:nvSpPr>
        <p:spPr bwMode="auto">
          <a:xfrm>
            <a:off x="3372428" y="3998140"/>
            <a:ext cx="2551176" cy="2049680"/>
          </a:xfrm>
          <a:prstGeom prst="roundRect">
            <a:avLst>
              <a:gd name="adj" fmla="val 7619"/>
            </a:avLst>
          </a:prstGeom>
          <a:solidFill>
            <a:srgbClr val="EAEAEA">
              <a:alpha val="37000"/>
            </a:srgbClr>
          </a:solidFill>
          <a:ln w="12700" cap="rnd">
            <a:solidFill>
              <a:srgbClr val="F37A1F"/>
            </a:solidFill>
            <a:prstDash val="sysDash"/>
            <a:headEnd type="oval"/>
          </a:ln>
          <a:effectLst>
            <a:outerShdw blurRad="63500" sx="101000" sy="101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wrap="square" lIns="45720" tIns="45720" rIns="45720" rtlCol="0" anchor="b">
            <a:noAutofit/>
          </a:bodyPr>
          <a:lstStyle/>
          <a:p>
            <a:pPr algn="ctr" defTabSz="914181"/>
            <a:r>
              <a:rPr lang="en-US" sz="1400" b="1" dirty="0">
                <a:solidFill>
                  <a:prstClr val="black">
                    <a:alpha val="99000"/>
                  </a:prstClr>
                </a:solidFill>
              </a:rPr>
              <a:t>Browsers</a:t>
            </a:r>
          </a:p>
        </p:txBody>
      </p:sp>
      <p:grpSp>
        <p:nvGrpSpPr>
          <p:cNvPr id="10" name="Group 9"/>
          <p:cNvGrpSpPr/>
          <p:nvPr/>
        </p:nvGrpSpPr>
        <p:grpSpPr>
          <a:xfrm>
            <a:off x="3716750" y="4190392"/>
            <a:ext cx="1812665" cy="1324732"/>
            <a:chOff x="3697484" y="4435692"/>
            <a:chExt cx="1812665" cy="1324732"/>
          </a:xfrm>
        </p:grpSpPr>
        <p:pic>
          <p:nvPicPr>
            <p:cNvPr id="69" name="Picture 68" descr="Capture.JPG"/>
            <p:cNvPicPr>
              <a:picLocks noChangeAspect="1"/>
            </p:cNvPicPr>
            <p:nvPr/>
          </p:nvPicPr>
          <p:blipFill>
            <a:blip r:embed="rId8" cstate="print"/>
            <a:stretch>
              <a:fillRect/>
            </a:stretch>
          </p:blipFill>
          <p:spPr>
            <a:xfrm>
              <a:off x="3774155" y="4578230"/>
              <a:ext cx="1632296" cy="1182194"/>
            </a:xfrm>
            <a:prstGeom prst="rect">
              <a:avLst/>
            </a:prstGeom>
            <a:noFill/>
            <a:ln>
              <a:solidFill>
                <a:schemeClr val="tx1">
                  <a:lumMod val="75000"/>
                  <a:lumOff val="25000"/>
                </a:schemeClr>
              </a:solidFill>
            </a:ln>
            <a:effectLst>
              <a:outerShdw blurRad="50800" dist="38100" dir="2700000" algn="tl" rotWithShape="0">
                <a:prstClr val="black">
                  <a:alpha val="40000"/>
                </a:prstClr>
              </a:outerShdw>
            </a:effectLst>
          </p:spPr>
        </p:pic>
        <p:pic>
          <p:nvPicPr>
            <p:cNvPr id="30" name="Picture 29" descr="http://www.mozilla.com/img/press/firefox-logo.png"/>
            <p:cNvPicPr>
              <a:picLocks noChangeAspect="1" noChangeArrowheads="1"/>
            </p:cNvPicPr>
            <p:nvPr/>
          </p:nvPicPr>
          <p:blipFill>
            <a:blip r:embed="rId9" cstate="print"/>
            <a:srcRect l="14130" t="13098" r="12826" b="14511"/>
            <a:stretch>
              <a:fillRect/>
            </a:stretch>
          </p:blipFill>
          <p:spPr bwMode="auto">
            <a:xfrm>
              <a:off x="4389893" y="4456231"/>
              <a:ext cx="460569" cy="456457"/>
            </a:xfrm>
            <a:prstGeom prst="rect">
              <a:avLst/>
            </a:prstGeom>
            <a:ln>
              <a:noFill/>
            </a:ln>
            <a:effectLst/>
          </p:spPr>
        </p:pic>
        <p:pic>
          <p:nvPicPr>
            <p:cNvPr id="31" name="Picture 30" descr="http://blog.tice.de/a_icons/icons/512%20Safari%20Leopard.png"/>
            <p:cNvPicPr>
              <a:picLocks noChangeAspect="1" noChangeArrowheads="1"/>
            </p:cNvPicPr>
            <p:nvPr/>
          </p:nvPicPr>
          <p:blipFill>
            <a:blip r:embed="rId10" cstate="print"/>
            <a:srcRect/>
            <a:stretch>
              <a:fillRect/>
            </a:stretch>
          </p:blipFill>
          <p:spPr bwMode="auto">
            <a:xfrm>
              <a:off x="5049580" y="4435692"/>
              <a:ext cx="460569" cy="460569"/>
            </a:xfrm>
            <a:prstGeom prst="rect">
              <a:avLst/>
            </a:prstGeom>
            <a:ln>
              <a:noFill/>
            </a:ln>
            <a:effectLst/>
          </p:spPr>
        </p:pic>
        <p:pic>
          <p:nvPicPr>
            <p:cNvPr id="33" name="Picture 32" descr="\\eventsql\dvd\Online_ART\DVD_ART34\Logos\Internet Explorer 7\IE Internet Explorer 7 logo bug.png"/>
            <p:cNvPicPr>
              <a:picLocks noChangeAspect="1" noChangeArrowheads="1"/>
            </p:cNvPicPr>
            <p:nvPr/>
          </p:nvPicPr>
          <p:blipFill>
            <a:blip r:embed="rId11" cstate="print"/>
            <a:srcRect/>
            <a:stretch>
              <a:fillRect/>
            </a:stretch>
          </p:blipFill>
          <p:spPr bwMode="auto">
            <a:xfrm>
              <a:off x="3697484" y="4457448"/>
              <a:ext cx="460568" cy="442939"/>
            </a:xfrm>
            <a:prstGeom prst="rect">
              <a:avLst/>
            </a:prstGeom>
            <a:ln>
              <a:noFill/>
            </a:ln>
            <a:effectLst/>
          </p:spPr>
        </p:pic>
      </p:grpSp>
      <p:pic>
        <p:nvPicPr>
          <p:cNvPr id="40" name="Picture 2" descr="C:\Users\mandym\Desktop\Windows 7 phone w screenshot.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7064860" y="4207038"/>
            <a:ext cx="682326" cy="1299440"/>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9" name="Content Placeholder 4"/>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67544" y="188640"/>
            <a:ext cx="3096344" cy="583822"/>
          </a:xfrm>
          <a:prstGeom prst="rect">
            <a:avLst/>
          </a:prstGeom>
        </p:spPr>
      </p:pic>
      <p:cxnSp>
        <p:nvCxnSpPr>
          <p:cNvPr id="41" name="Straight Connector 40"/>
          <p:cNvCxnSpPr/>
          <p:nvPr/>
        </p:nvCxnSpPr>
        <p:spPr>
          <a:xfrm>
            <a:off x="971600" y="0"/>
            <a:ext cx="0" cy="772462"/>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flipH="1">
            <a:off x="251520" y="772462"/>
            <a:ext cx="720080"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251520" y="772462"/>
            <a:ext cx="0" cy="6085538"/>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2460716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up)">
                                      <p:cBhvr>
                                        <p:cTn id="7" dur="500"/>
                                        <p:tgtEl>
                                          <p:spTgt spid="41"/>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wipe(right)">
                                      <p:cBhvr>
                                        <p:cTn id="11" dur="500"/>
                                        <p:tgtEl>
                                          <p:spTgt spid="42"/>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wipe(up)">
                                      <p:cBhvr>
                                        <p:cTn id="15"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0732" y="260648"/>
            <a:ext cx="8223183" cy="861774"/>
          </a:xfrm>
        </p:spPr>
        <p:txBody>
          <a:bodyPr>
            <a:normAutofit fontScale="90000"/>
          </a:bodyPr>
          <a:lstStyle/>
          <a:p>
            <a:pPr defTabSz="1097418">
              <a:lnSpc>
                <a:spcPct val="100000"/>
              </a:lnSpc>
            </a:pPr>
            <a:r>
              <a:rPr lang="en-US" dirty="0" smtClean="0"/>
              <a:t/>
            </a:r>
            <a:br>
              <a:rPr lang="en-US" dirty="0" smtClean="0"/>
            </a:br>
            <a:r>
              <a:rPr lang="en-US" sz="2400" dirty="0">
                <a:solidFill>
                  <a:srgbClr val="FFC200"/>
                </a:solidFill>
              </a:rPr>
              <a:t>Hosted </a:t>
            </a:r>
            <a:r>
              <a:rPr lang="en-US" sz="2400" dirty="0" smtClean="0">
                <a:solidFill>
                  <a:srgbClr val="FFC200"/>
                </a:solidFill>
              </a:rPr>
              <a:t>Voice Mail</a:t>
            </a:r>
            <a:endParaRPr lang="en-US" sz="2400" dirty="0">
              <a:solidFill>
                <a:srgbClr val="FFC200"/>
              </a:solidFill>
            </a:endParaRPr>
          </a:p>
        </p:txBody>
      </p:sp>
      <p:grpSp>
        <p:nvGrpSpPr>
          <p:cNvPr id="8" name="Group 7"/>
          <p:cNvGrpSpPr/>
          <p:nvPr/>
        </p:nvGrpSpPr>
        <p:grpSpPr>
          <a:xfrm>
            <a:off x="881173" y="1343547"/>
            <a:ext cx="4644187" cy="4571660"/>
            <a:chOff x="372656" y="1677845"/>
            <a:chExt cx="4458956" cy="4389322"/>
          </a:xfrm>
        </p:grpSpPr>
        <p:pic>
          <p:nvPicPr>
            <p:cNvPr id="3" name="Picture 2" descr="D:\Documents\UM Screenshots\Voice Mail Preview in Outlook (PNG).png"/>
            <p:cNvPicPr>
              <a:picLocks noChangeAspect="1" noChangeArrowheads="1"/>
            </p:cNvPicPr>
            <p:nvPr/>
          </p:nvPicPr>
          <p:blipFill rotWithShape="1">
            <a:blip r:embed="rId3">
              <a:extLst>
                <a:ext uri="{28A0092B-C50C-407E-A947-70E740481C1C}">
                  <a14:useLocalDpi xmlns:a14="http://schemas.microsoft.com/office/drawing/2010/main" val="0"/>
                </a:ext>
              </a:extLst>
            </a:blip>
            <a:srcRect l="1036" t="20597" r="35730" b="1885"/>
            <a:stretch/>
          </p:blipFill>
          <p:spPr bwMode="auto">
            <a:xfrm>
              <a:off x="372656" y="1762021"/>
              <a:ext cx="4220467" cy="4305146"/>
            </a:xfrm>
            <a:prstGeom prst="rect">
              <a:avLst/>
            </a:prstGeom>
            <a:ln>
              <a:noFill/>
            </a:ln>
            <a:effectLst>
              <a:outerShdw blurRad="63500" sx="101000" sy="101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3198357" y="1677845"/>
              <a:ext cx="1633255" cy="399601"/>
            </a:xfrm>
            <a:prstGeom prst="roundRect">
              <a:avLst/>
            </a:prstGeom>
            <a:ln>
              <a:headEnd type="oval"/>
            </a:ln>
          </p:spPr>
          <p:style>
            <a:lnRef idx="1">
              <a:schemeClr val="accent1"/>
            </a:lnRef>
            <a:fillRef idx="3">
              <a:schemeClr val="accent1"/>
            </a:fillRef>
            <a:effectRef idx="2">
              <a:schemeClr val="accent1"/>
            </a:effectRef>
            <a:fontRef idx="minor">
              <a:schemeClr val="lt1"/>
            </a:fontRef>
          </p:style>
          <p:txBody>
            <a:bodyPr tIns="45720" rtlCol="0" anchor="ctr" anchorCtr="0"/>
            <a:lstStyle>
              <a:defPPr>
                <a:defRPr lang="en-US"/>
              </a:defPPr>
              <a:lvl2pPr marL="0" lvl="1" algn="ctr">
                <a:defRPr sz="1600" b="1">
                  <a:ln>
                    <a:solidFill>
                      <a:schemeClr val="bg1">
                        <a:alpha val="0"/>
                      </a:schemeClr>
                    </a:solidFill>
                  </a:ln>
                  <a:solidFill>
                    <a:schemeClr val="tx2">
                      <a:lumMod val="50000"/>
                      <a:alpha val="99000"/>
                    </a:schemeClr>
                  </a:solidFill>
                </a:defRPr>
              </a:lvl2pPr>
            </a:lstStyle>
            <a:p>
              <a:pPr lvl="1" defTabSz="914181"/>
              <a:r>
                <a:rPr lang="en-US" dirty="0">
                  <a:ln>
                    <a:solidFill>
                      <a:prstClr val="white">
                        <a:alpha val="0"/>
                      </a:prstClr>
                    </a:solidFill>
                  </a:ln>
                  <a:solidFill>
                    <a:schemeClr val="bg1"/>
                  </a:solidFill>
                </a:rPr>
                <a:t>Inline player</a:t>
              </a:r>
            </a:p>
          </p:txBody>
        </p:sp>
        <p:cxnSp>
          <p:nvCxnSpPr>
            <p:cNvPr id="7" name="Straight Arrow Connector 6"/>
            <p:cNvCxnSpPr>
              <a:endCxn id="6" idx="1"/>
            </p:cNvCxnSpPr>
            <p:nvPr/>
          </p:nvCxnSpPr>
          <p:spPr>
            <a:xfrm flipV="1">
              <a:off x="2721379" y="1877646"/>
              <a:ext cx="476978" cy="641769"/>
            </a:xfrm>
            <a:prstGeom prst="straightConnector1">
              <a:avLst/>
            </a:prstGeom>
            <a:ln w="31750">
              <a:solidFill>
                <a:schemeClr val="tx2"/>
              </a:solidFill>
              <a:prstDash val="solid"/>
              <a:headEnd type="stealth" w="med" len="med"/>
              <a:tailEnd type="none" w="lg" len="med"/>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2760311" y="3659905"/>
              <a:ext cx="1741087" cy="699302"/>
            </a:xfrm>
            <a:prstGeom prst="roundRect">
              <a:avLst/>
            </a:prstGeom>
            <a:ln>
              <a:headEnd type="oval"/>
            </a:ln>
          </p:spPr>
          <p:style>
            <a:lnRef idx="1">
              <a:schemeClr val="accent1"/>
            </a:lnRef>
            <a:fillRef idx="3">
              <a:schemeClr val="accent1"/>
            </a:fillRef>
            <a:effectRef idx="2">
              <a:schemeClr val="accent1"/>
            </a:effectRef>
            <a:fontRef idx="minor">
              <a:schemeClr val="lt1"/>
            </a:fontRef>
          </p:style>
          <p:txBody>
            <a:bodyPr tIns="45720" rtlCol="0" anchor="ctr" anchorCtr="0"/>
            <a:lstStyle>
              <a:defPPr>
                <a:defRPr lang="en-US"/>
              </a:defPPr>
              <a:lvl2pPr marL="0" lvl="1" algn="ctr">
                <a:defRPr sz="1600" b="1">
                  <a:ln>
                    <a:solidFill>
                      <a:schemeClr val="bg1">
                        <a:alpha val="0"/>
                      </a:schemeClr>
                    </a:solidFill>
                  </a:ln>
                  <a:solidFill>
                    <a:schemeClr val="tx2">
                      <a:lumMod val="50000"/>
                      <a:alpha val="99000"/>
                    </a:schemeClr>
                  </a:solidFill>
                </a:defRPr>
              </a:lvl2pPr>
            </a:lstStyle>
            <a:p>
              <a:pPr lvl="1" defTabSz="914181"/>
              <a:r>
                <a:rPr lang="en-US" dirty="0" smtClean="0">
                  <a:ln>
                    <a:solidFill>
                      <a:prstClr val="white">
                        <a:alpha val="0"/>
                      </a:prstClr>
                    </a:solidFill>
                  </a:ln>
                  <a:solidFill>
                    <a:schemeClr val="bg1"/>
                  </a:solidFill>
                </a:rPr>
                <a:t>Voice mail </a:t>
              </a:r>
              <a:r>
                <a:rPr lang="en-US" dirty="0">
                  <a:ln>
                    <a:solidFill>
                      <a:prstClr val="white">
                        <a:alpha val="0"/>
                      </a:prstClr>
                    </a:solidFill>
                  </a:ln>
                  <a:solidFill>
                    <a:schemeClr val="bg1"/>
                  </a:solidFill>
                </a:rPr>
                <a:t>preview</a:t>
              </a:r>
            </a:p>
          </p:txBody>
        </p:sp>
        <p:cxnSp>
          <p:nvCxnSpPr>
            <p:cNvPr id="12" name="Straight Arrow Connector 11"/>
            <p:cNvCxnSpPr/>
            <p:nvPr/>
          </p:nvCxnSpPr>
          <p:spPr>
            <a:xfrm>
              <a:off x="2283332" y="3659905"/>
              <a:ext cx="476978" cy="349651"/>
            </a:xfrm>
            <a:prstGeom prst="straightConnector1">
              <a:avLst/>
            </a:prstGeom>
            <a:ln w="31750">
              <a:solidFill>
                <a:schemeClr val="tx2"/>
              </a:solidFill>
              <a:prstDash val="solid"/>
              <a:headEnd type="stealth" w="med" len="med"/>
              <a:tailEnd type="none" w="lg" len="med"/>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2283332" y="5558516"/>
              <a:ext cx="1633255" cy="399601"/>
            </a:xfrm>
            <a:prstGeom prst="roundRect">
              <a:avLst/>
            </a:prstGeom>
            <a:ln>
              <a:headEnd type="oval"/>
            </a:ln>
          </p:spPr>
          <p:style>
            <a:lnRef idx="1">
              <a:schemeClr val="accent1"/>
            </a:lnRef>
            <a:fillRef idx="3">
              <a:schemeClr val="accent1"/>
            </a:fillRef>
            <a:effectRef idx="2">
              <a:schemeClr val="accent1"/>
            </a:effectRef>
            <a:fontRef idx="minor">
              <a:schemeClr val="lt1"/>
            </a:fontRef>
          </p:style>
          <p:txBody>
            <a:bodyPr tIns="45720" rtlCol="0" anchor="ctr" anchorCtr="0"/>
            <a:lstStyle>
              <a:defPPr>
                <a:defRPr lang="en-US"/>
              </a:defPPr>
              <a:lvl2pPr marL="0" lvl="1" algn="ctr">
                <a:defRPr sz="1600" b="1">
                  <a:ln>
                    <a:solidFill>
                      <a:schemeClr val="bg1">
                        <a:alpha val="0"/>
                      </a:schemeClr>
                    </a:solidFill>
                  </a:ln>
                  <a:solidFill>
                    <a:schemeClr val="tx2">
                      <a:lumMod val="50000"/>
                      <a:alpha val="99000"/>
                    </a:schemeClr>
                  </a:solidFill>
                </a:defRPr>
              </a:lvl2pPr>
            </a:lstStyle>
            <a:p>
              <a:pPr lvl="1" defTabSz="914181"/>
              <a:r>
                <a:rPr lang="en-US" dirty="0">
                  <a:ln>
                    <a:solidFill>
                      <a:prstClr val="white">
                        <a:alpha val="0"/>
                      </a:prstClr>
                    </a:solidFill>
                  </a:ln>
                  <a:solidFill>
                    <a:schemeClr val="bg1"/>
                  </a:solidFill>
                </a:rPr>
                <a:t>Caller ID</a:t>
              </a:r>
            </a:p>
          </p:txBody>
        </p:sp>
        <p:cxnSp>
          <p:nvCxnSpPr>
            <p:cNvPr id="17" name="Straight Arrow Connector 16"/>
            <p:cNvCxnSpPr/>
            <p:nvPr/>
          </p:nvCxnSpPr>
          <p:spPr>
            <a:xfrm>
              <a:off x="2760311" y="5123842"/>
              <a:ext cx="339650" cy="434674"/>
            </a:xfrm>
            <a:prstGeom prst="straightConnector1">
              <a:avLst/>
            </a:prstGeom>
            <a:ln w="31750">
              <a:solidFill>
                <a:schemeClr val="tx2"/>
              </a:solidFill>
              <a:prstDash val="solid"/>
              <a:headEnd type="stealth" w="med" len="med"/>
              <a:tailEnd type="none" w="lg" len="med"/>
            </a:ln>
          </p:spPr>
          <p:style>
            <a:lnRef idx="1">
              <a:schemeClr val="accent1"/>
            </a:lnRef>
            <a:fillRef idx="0">
              <a:schemeClr val="accent1"/>
            </a:fillRef>
            <a:effectRef idx="0">
              <a:schemeClr val="accent1"/>
            </a:effectRef>
            <a:fontRef idx="minor">
              <a:schemeClr val="tx1"/>
            </a:fontRef>
          </p:style>
        </p:cxnSp>
      </p:grpSp>
      <p:cxnSp>
        <p:nvCxnSpPr>
          <p:cNvPr id="15" name="Straight Connector 14"/>
          <p:cNvCxnSpPr/>
          <p:nvPr/>
        </p:nvCxnSpPr>
        <p:spPr>
          <a:xfrm>
            <a:off x="251520" y="0"/>
            <a:ext cx="0" cy="685800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graphicFrame>
        <p:nvGraphicFramePr>
          <p:cNvPr id="9" name="Diagram 8"/>
          <p:cNvGraphicFramePr/>
          <p:nvPr>
            <p:extLst>
              <p:ext uri="{D42A27DB-BD31-4B8C-83A1-F6EECF244321}">
                <p14:modId xmlns:p14="http://schemas.microsoft.com/office/powerpoint/2010/main" val="308309753"/>
              </p:ext>
            </p:extLst>
          </p:nvPr>
        </p:nvGraphicFramePr>
        <p:xfrm>
          <a:off x="5652120" y="1383638"/>
          <a:ext cx="3258778" cy="40907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18" name="Content Placeholder 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67544" y="188640"/>
            <a:ext cx="3096344" cy="583822"/>
          </a:xfrm>
          <a:prstGeom prst="rect">
            <a:avLst/>
          </a:prstGeom>
        </p:spPr>
      </p:pic>
    </p:spTree>
    <p:extLst>
      <p:ext uri="{BB962C8B-B14F-4D97-AF65-F5344CB8AC3E}">
        <p14:creationId xmlns:p14="http://schemas.microsoft.com/office/powerpoint/2010/main" val="54596555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5230" y="391836"/>
            <a:ext cx="8216947" cy="861774"/>
          </a:xfrm>
        </p:spPr>
        <p:txBody>
          <a:bodyPr>
            <a:normAutofit fontScale="90000"/>
          </a:bodyPr>
          <a:lstStyle/>
          <a:p>
            <a:pPr defTabSz="1097418">
              <a:lnSpc>
                <a:spcPct val="100000"/>
              </a:lnSpc>
            </a:pPr>
            <a:r>
              <a:rPr lang="en-US" dirty="0" smtClean="0"/>
              <a:t/>
            </a:r>
            <a:br>
              <a:rPr lang="en-US" dirty="0" smtClean="0"/>
            </a:br>
            <a:r>
              <a:rPr lang="en-US" sz="2400" dirty="0">
                <a:solidFill>
                  <a:srgbClr val="FFC200"/>
                </a:solidFill>
              </a:rPr>
              <a:t>Premium </a:t>
            </a:r>
            <a:r>
              <a:rPr lang="en-US" sz="2400" dirty="0" smtClean="0">
                <a:solidFill>
                  <a:srgbClr val="FFC200"/>
                </a:solidFill>
              </a:rPr>
              <a:t>Anti-Spam </a:t>
            </a:r>
            <a:r>
              <a:rPr lang="en-US" sz="2400" dirty="0">
                <a:solidFill>
                  <a:srgbClr val="FFC200"/>
                </a:solidFill>
              </a:rPr>
              <a:t>and </a:t>
            </a:r>
            <a:r>
              <a:rPr lang="en-US" sz="2400" dirty="0" smtClean="0">
                <a:solidFill>
                  <a:srgbClr val="FFC200"/>
                </a:solidFill>
              </a:rPr>
              <a:t>Antivirus Protection</a:t>
            </a:r>
            <a:endParaRPr lang="en-US" sz="2400" dirty="0">
              <a:solidFill>
                <a:srgbClr val="FFC200"/>
              </a:solidFill>
            </a:endParaRPr>
          </a:p>
        </p:txBody>
      </p:sp>
      <p:sp>
        <p:nvSpPr>
          <p:cNvPr id="3" name="Content Placeholder 2"/>
          <p:cNvSpPr>
            <a:spLocks noGrp="1"/>
          </p:cNvSpPr>
          <p:nvPr>
            <p:ph idx="1"/>
          </p:nvPr>
        </p:nvSpPr>
        <p:spPr>
          <a:xfrm>
            <a:off x="518985" y="4657465"/>
            <a:ext cx="8386690" cy="1292662"/>
          </a:xfrm>
        </p:spPr>
        <p:txBody>
          <a:bodyPr>
            <a:normAutofit fontScale="70000" lnSpcReduction="20000"/>
          </a:bodyPr>
          <a:lstStyle/>
          <a:p>
            <a:r>
              <a:rPr lang="en-US" dirty="0"/>
              <a:t>High-accuracy spam filtering</a:t>
            </a:r>
          </a:p>
          <a:p>
            <a:r>
              <a:rPr lang="en-US" dirty="0"/>
              <a:t>Multiple virus-scanning engines</a:t>
            </a:r>
          </a:p>
          <a:p>
            <a:r>
              <a:rPr lang="en-US" dirty="0"/>
              <a:t>Included with Exchange Online subscription</a:t>
            </a:r>
          </a:p>
          <a:p>
            <a:r>
              <a:rPr lang="en-US" dirty="0"/>
              <a:t>Admin center provides advanced policy rules and </a:t>
            </a:r>
            <a:r>
              <a:rPr lang="en-US" dirty="0" smtClean="0"/>
              <a:t>reporting</a:t>
            </a:r>
            <a:endParaRPr lang="en-US" dirty="0"/>
          </a:p>
        </p:txBody>
      </p:sp>
      <p:sp>
        <p:nvSpPr>
          <p:cNvPr id="75" name="Rounded Rectangle 74"/>
          <p:cNvSpPr/>
          <p:nvPr/>
        </p:nvSpPr>
        <p:spPr bwMode="auto">
          <a:xfrm>
            <a:off x="3865457" y="1586847"/>
            <a:ext cx="4842609" cy="1903158"/>
          </a:xfrm>
          <a:prstGeom prst="roundRect">
            <a:avLst>
              <a:gd name="adj" fmla="val 5152"/>
            </a:avLst>
          </a:prstGeom>
          <a:solidFill>
            <a:srgbClr val="E6E6E6"/>
          </a:solidFill>
          <a:ln w="25400" cap="flat" cmpd="sng" algn="ctr">
            <a:noFill/>
            <a:prstDash val="solid"/>
          </a:ln>
          <a:effectLst>
            <a:innerShdw blurRad="342900">
              <a:prstClr val="black">
                <a:alpha val="56000"/>
              </a:prstClr>
            </a:innerShdw>
          </a:effectLst>
        </p:spPr>
        <p:txBody>
          <a:bodyPr tIns="91440" rtlCol="0" anchor="t"/>
          <a:lstStyle/>
          <a:p>
            <a:pPr algn="ctr" defTabSz="914181">
              <a:spcBef>
                <a:spcPct val="20000"/>
              </a:spcBef>
              <a:buClr>
                <a:srgbClr val="F69F1E"/>
              </a:buClr>
              <a:buSzPct val="90000"/>
            </a:pPr>
            <a:endParaRPr lang="en-US" altLang="zh-CN" sz="2000" dirty="0">
              <a:solidFill>
                <a:prstClr val="black">
                  <a:lumMod val="85000"/>
                  <a:lumOff val="15000"/>
                  <a:alpha val="99000"/>
                </a:prstClr>
              </a:solidFill>
            </a:endParaRPr>
          </a:p>
        </p:txBody>
      </p:sp>
      <p:sp>
        <p:nvSpPr>
          <p:cNvPr id="76" name="Shape 9220"/>
          <p:cNvSpPr>
            <a:spLocks/>
          </p:cNvSpPr>
          <p:nvPr/>
        </p:nvSpPr>
        <p:spPr bwMode="auto">
          <a:xfrm>
            <a:off x="5855620" y="2860082"/>
            <a:ext cx="1686073" cy="45719"/>
          </a:xfrm>
          <a:custGeom>
            <a:avLst/>
            <a:gdLst>
              <a:gd name="T0" fmla="*/ 0 w 720"/>
              <a:gd name="T1" fmla="*/ 0 h 1"/>
              <a:gd name="T2" fmla="*/ 852488 w 720"/>
              <a:gd name="T3" fmla="*/ 0 h 1"/>
              <a:gd name="T4" fmla="*/ 0 60000 65536"/>
              <a:gd name="T5" fmla="*/ 0 60000 65536"/>
              <a:gd name="T6" fmla="*/ 0 w 720"/>
              <a:gd name="T7" fmla="*/ 0 h 1"/>
              <a:gd name="T8" fmla="*/ 0 w 720"/>
              <a:gd name="T9" fmla="*/ 0 h 1"/>
            </a:gdLst>
            <a:ahLst/>
            <a:cxnLst>
              <a:cxn ang="T4">
                <a:pos x="T0" y="T1"/>
              </a:cxn>
              <a:cxn ang="T5">
                <a:pos x="T2" y="T3"/>
              </a:cxn>
            </a:cxnLst>
            <a:rect l="T6" t="T7" r="T8" b="T9"/>
            <a:pathLst>
              <a:path w="720" h="1">
                <a:moveTo>
                  <a:pt x="0" y="0"/>
                </a:moveTo>
                <a:lnTo>
                  <a:pt x="720" y="0"/>
                </a:lnTo>
              </a:path>
            </a:pathLst>
          </a:custGeom>
          <a:noFill/>
          <a:ln w="38100" algn="ctr">
            <a:solidFill>
              <a:schemeClr val="tx1">
                <a:lumMod val="75000"/>
                <a:lumOff val="25000"/>
              </a:schemeClr>
            </a:solidFill>
            <a:prstDash val="sysDash"/>
            <a:round/>
            <a:headEnd/>
            <a:tailEnd type="stealth" w="med" len="med"/>
          </a:ln>
        </p:spPr>
        <p:txBody>
          <a:bodyPr/>
          <a:lstStyle/>
          <a:p>
            <a:pPr fontAlgn="base">
              <a:spcBef>
                <a:spcPct val="0"/>
              </a:spcBef>
              <a:spcAft>
                <a:spcPct val="0"/>
              </a:spcAft>
              <a:defRPr/>
            </a:pPr>
            <a:endParaRPr lang="en-US" dirty="0">
              <a:solidFill>
                <a:srgbClr val="000000"/>
              </a:solidFill>
              <a:latin typeface="Arial" charset="0"/>
            </a:endParaRPr>
          </a:p>
        </p:txBody>
      </p:sp>
      <p:sp>
        <p:nvSpPr>
          <p:cNvPr id="77" name="Shape 9221"/>
          <p:cNvSpPr>
            <a:spLocks/>
          </p:cNvSpPr>
          <p:nvPr/>
        </p:nvSpPr>
        <p:spPr bwMode="auto">
          <a:xfrm flipH="1">
            <a:off x="5942686" y="2386066"/>
            <a:ext cx="1599008" cy="45719"/>
          </a:xfrm>
          <a:custGeom>
            <a:avLst/>
            <a:gdLst>
              <a:gd name="T0" fmla="*/ 0 w 720"/>
              <a:gd name="T1" fmla="*/ 0 h 1"/>
              <a:gd name="T2" fmla="*/ 2705100 w 720"/>
              <a:gd name="T3" fmla="*/ 0 h 1"/>
              <a:gd name="T4" fmla="*/ 0 60000 65536"/>
              <a:gd name="T5" fmla="*/ 0 60000 65536"/>
              <a:gd name="T6" fmla="*/ 0 w 720"/>
              <a:gd name="T7" fmla="*/ 0 h 1"/>
              <a:gd name="T8" fmla="*/ 0 w 720"/>
              <a:gd name="T9" fmla="*/ 0 h 1"/>
            </a:gdLst>
            <a:ahLst/>
            <a:cxnLst>
              <a:cxn ang="T4">
                <a:pos x="T0" y="T1"/>
              </a:cxn>
              <a:cxn ang="T5">
                <a:pos x="T2" y="T3"/>
              </a:cxn>
            </a:cxnLst>
            <a:rect l="T6" t="T7" r="T8" b="T9"/>
            <a:pathLst>
              <a:path w="720" h="1">
                <a:moveTo>
                  <a:pt x="0" y="0"/>
                </a:moveTo>
                <a:lnTo>
                  <a:pt x="720" y="0"/>
                </a:lnTo>
              </a:path>
            </a:pathLst>
          </a:custGeom>
          <a:noFill/>
          <a:ln w="38100" algn="ctr">
            <a:solidFill>
              <a:schemeClr val="tx1">
                <a:lumMod val="75000"/>
                <a:lumOff val="25000"/>
              </a:schemeClr>
            </a:solidFill>
            <a:prstDash val="sysDash"/>
            <a:round/>
            <a:headEnd/>
            <a:tailEnd type="stealth" w="med" len="med"/>
          </a:ln>
        </p:spPr>
        <p:txBody>
          <a:bodyPr/>
          <a:lstStyle/>
          <a:p>
            <a:pPr fontAlgn="base">
              <a:spcBef>
                <a:spcPct val="0"/>
              </a:spcBef>
              <a:spcAft>
                <a:spcPct val="0"/>
              </a:spcAft>
              <a:defRPr/>
            </a:pPr>
            <a:endParaRPr lang="en-US" dirty="0">
              <a:solidFill>
                <a:srgbClr val="000000"/>
              </a:solidFill>
              <a:latin typeface="Arial" charset="0"/>
            </a:endParaRPr>
          </a:p>
        </p:txBody>
      </p:sp>
      <p:sp>
        <p:nvSpPr>
          <p:cNvPr id="84" name="Shape 9266"/>
          <p:cNvSpPr>
            <a:spLocks/>
          </p:cNvSpPr>
          <p:nvPr/>
        </p:nvSpPr>
        <p:spPr bwMode="auto">
          <a:xfrm>
            <a:off x="2144083" y="2895794"/>
            <a:ext cx="1972390" cy="45719"/>
          </a:xfrm>
          <a:custGeom>
            <a:avLst/>
            <a:gdLst>
              <a:gd name="T0" fmla="*/ 0 w 720"/>
              <a:gd name="T1" fmla="*/ 0 h 1"/>
              <a:gd name="T2" fmla="*/ 514350 w 720"/>
              <a:gd name="T3" fmla="*/ 0 h 1"/>
              <a:gd name="T4" fmla="*/ 0 60000 65536"/>
              <a:gd name="T5" fmla="*/ 0 60000 65536"/>
              <a:gd name="T6" fmla="*/ 0 w 720"/>
              <a:gd name="T7" fmla="*/ 0 h 1"/>
              <a:gd name="T8" fmla="*/ 0 w 720"/>
              <a:gd name="T9" fmla="*/ 0 h 1"/>
            </a:gdLst>
            <a:ahLst/>
            <a:cxnLst>
              <a:cxn ang="T4">
                <a:pos x="T0" y="T1"/>
              </a:cxn>
              <a:cxn ang="T5">
                <a:pos x="T2" y="T3"/>
              </a:cxn>
            </a:cxnLst>
            <a:rect l="T6" t="T7" r="T8" b="T9"/>
            <a:pathLst>
              <a:path w="720" h="1">
                <a:moveTo>
                  <a:pt x="0" y="0"/>
                </a:moveTo>
                <a:lnTo>
                  <a:pt x="720" y="0"/>
                </a:lnTo>
              </a:path>
            </a:pathLst>
          </a:custGeom>
          <a:noFill/>
          <a:ln w="38100" algn="ctr">
            <a:solidFill>
              <a:schemeClr val="tx1">
                <a:lumMod val="75000"/>
                <a:lumOff val="25000"/>
              </a:schemeClr>
            </a:solidFill>
            <a:prstDash val="sysDash"/>
            <a:round/>
            <a:headEnd/>
            <a:tailEnd type="stealth" w="med" len="med"/>
          </a:ln>
        </p:spPr>
        <p:txBody>
          <a:bodyPr/>
          <a:lstStyle/>
          <a:p>
            <a:pPr fontAlgn="base">
              <a:spcBef>
                <a:spcPct val="0"/>
              </a:spcBef>
              <a:spcAft>
                <a:spcPct val="0"/>
              </a:spcAft>
              <a:defRPr/>
            </a:pPr>
            <a:endParaRPr lang="en-US" dirty="0">
              <a:solidFill>
                <a:srgbClr val="000000"/>
              </a:solidFill>
              <a:latin typeface="Arial" charset="0"/>
            </a:endParaRPr>
          </a:p>
        </p:txBody>
      </p:sp>
      <p:pic>
        <p:nvPicPr>
          <p:cNvPr id="86" name="Rectangle 9268"/>
          <p:cNvPicPr>
            <a:picLocks noChangeAspect="1" noChangeArrowheads="1"/>
          </p:cNvPicPr>
          <p:nvPr/>
        </p:nvPicPr>
        <p:blipFill>
          <a:blip r:embed="rId3"/>
          <a:stretch>
            <a:fillRect/>
          </a:stretch>
        </p:blipFill>
        <p:spPr bwMode="auto">
          <a:xfrm>
            <a:off x="4851548" y="3818604"/>
            <a:ext cx="476250" cy="431983"/>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128" name="Shape 9223"/>
          <p:cNvSpPr>
            <a:spLocks/>
          </p:cNvSpPr>
          <p:nvPr/>
        </p:nvSpPr>
        <p:spPr bwMode="auto">
          <a:xfrm rot="16200000" flipH="1">
            <a:off x="4929174" y="3277435"/>
            <a:ext cx="672137" cy="365760"/>
          </a:xfrm>
          <a:custGeom>
            <a:avLst/>
            <a:gdLst>
              <a:gd name="T0" fmla="*/ 0 w 720"/>
              <a:gd name="T1" fmla="*/ 0 h 1"/>
              <a:gd name="T2" fmla="*/ 828675 w 720"/>
              <a:gd name="T3" fmla="*/ 0 h 1"/>
              <a:gd name="T4" fmla="*/ 0 60000 65536"/>
              <a:gd name="T5" fmla="*/ 0 60000 65536"/>
              <a:gd name="T6" fmla="*/ 0 w 720"/>
              <a:gd name="T7" fmla="*/ 0 h 1"/>
              <a:gd name="T8" fmla="*/ 0 w 720"/>
              <a:gd name="T9" fmla="*/ 0 h 1"/>
            </a:gdLst>
            <a:ahLst/>
            <a:cxnLst>
              <a:cxn ang="T4">
                <a:pos x="T0" y="T1"/>
              </a:cxn>
              <a:cxn ang="T5">
                <a:pos x="T2" y="T3"/>
              </a:cxn>
            </a:cxnLst>
            <a:rect l="T6" t="T7" r="T8" b="T9"/>
            <a:pathLst>
              <a:path w="720" h="1">
                <a:moveTo>
                  <a:pt x="0" y="0"/>
                </a:moveTo>
                <a:lnTo>
                  <a:pt x="720" y="0"/>
                </a:lnTo>
              </a:path>
            </a:pathLst>
          </a:custGeom>
          <a:noFill/>
          <a:ln w="38100" algn="ctr">
            <a:solidFill>
              <a:schemeClr val="tx1">
                <a:lumMod val="75000"/>
                <a:lumOff val="25000"/>
              </a:schemeClr>
            </a:solidFill>
            <a:prstDash val="sysDash"/>
            <a:round/>
            <a:headEnd/>
            <a:tailEnd type="stealth" w="med" len="med"/>
          </a:ln>
        </p:spPr>
        <p:txBody>
          <a:bodyPr/>
          <a:lstStyle/>
          <a:p>
            <a:pPr fontAlgn="base">
              <a:spcBef>
                <a:spcPct val="0"/>
              </a:spcBef>
              <a:spcAft>
                <a:spcPct val="0"/>
              </a:spcAft>
              <a:defRPr/>
            </a:pPr>
            <a:endParaRPr lang="en-US" dirty="0">
              <a:solidFill>
                <a:srgbClr val="000000"/>
              </a:solidFill>
              <a:latin typeface="Arial" charset="0"/>
            </a:endParaRPr>
          </a:p>
        </p:txBody>
      </p:sp>
      <p:sp>
        <p:nvSpPr>
          <p:cNvPr id="137" name="Content Placeholder 7"/>
          <p:cNvSpPr txBox="1">
            <a:spLocks/>
          </p:cNvSpPr>
          <p:nvPr/>
        </p:nvSpPr>
        <p:spPr>
          <a:xfrm>
            <a:off x="4198957" y="3180093"/>
            <a:ext cx="4650883" cy="1232580"/>
          </a:xfrm>
          <a:prstGeom prst="rect">
            <a:avLst/>
          </a:prstGeom>
        </p:spPr>
        <p:txBody>
          <a:bodyPr vert="horz" lIns="91440" tIns="45720" rIns="91440" bIns="45720" rtlCol="0">
            <a:noAutofit/>
          </a:bodyPr>
          <a:lstStyle>
            <a:lvl1pPr marL="398463" indent="-398463" algn="l" defTabSz="914400" rtl="0" eaLnBrk="1" latinLnBrk="0" hangingPunct="1">
              <a:spcBef>
                <a:spcPts val="0"/>
              </a:spcBef>
              <a:spcAft>
                <a:spcPts val="600"/>
              </a:spcAft>
              <a:buClr>
                <a:srgbClr val="FF5B00"/>
              </a:buClr>
              <a:buSzPct val="65000"/>
              <a:buFont typeface="Wingdings 3" pitchFamily="18" charset="2"/>
              <a:buChar char=""/>
              <a:defRPr sz="2800" b="0" kern="1200">
                <a:gradFill>
                  <a:gsLst>
                    <a:gs pos="0">
                      <a:schemeClr val="bg1"/>
                    </a:gs>
                    <a:gs pos="100000">
                      <a:schemeClr val="bg1"/>
                    </a:gs>
                  </a:gsLst>
                  <a:lin ang="13500000" scaled="1"/>
                </a:gradFill>
                <a:latin typeface="Segoe" pitchFamily="34" charset="0"/>
                <a:ea typeface="+mn-ea"/>
                <a:cs typeface="+mn-cs"/>
              </a:defRPr>
            </a:lvl1pPr>
            <a:lvl2pPr marL="744538" indent="-339725" algn="l" defTabSz="914400" rtl="0" eaLnBrk="1" latinLnBrk="0" hangingPunct="1">
              <a:spcBef>
                <a:spcPts val="0"/>
              </a:spcBef>
              <a:spcAft>
                <a:spcPts val="600"/>
              </a:spcAft>
              <a:buClr>
                <a:srgbClr val="FF5B00"/>
              </a:buClr>
              <a:buSzPct val="65000"/>
              <a:buFont typeface="Wingdings 3" pitchFamily="18" charset="2"/>
              <a:buChar char=""/>
              <a:defRPr sz="2400" kern="1200">
                <a:gradFill>
                  <a:gsLst>
                    <a:gs pos="0">
                      <a:schemeClr val="bg1"/>
                    </a:gs>
                    <a:gs pos="100000">
                      <a:schemeClr val="bg1"/>
                    </a:gs>
                  </a:gsLst>
                  <a:lin ang="13500000" scaled="1"/>
                </a:gradFill>
                <a:latin typeface="Segoe" pitchFamily="34" charset="0"/>
                <a:ea typeface="+mn-ea"/>
                <a:cs typeface="+mn-cs"/>
              </a:defRPr>
            </a:lvl2pPr>
            <a:lvl3pPr marL="1027113" indent="-282575" algn="l" defTabSz="914400" rtl="0" eaLnBrk="1" latinLnBrk="0" hangingPunct="1">
              <a:spcBef>
                <a:spcPts val="0"/>
              </a:spcBef>
              <a:spcAft>
                <a:spcPts val="600"/>
              </a:spcAft>
              <a:buClr>
                <a:srgbClr val="FF5B00"/>
              </a:buClr>
              <a:buSzPct val="80000"/>
              <a:buFont typeface="Wingdings" pitchFamily="2" charset="2"/>
              <a:buChar char="§"/>
              <a:defRPr sz="2000" kern="1200">
                <a:gradFill>
                  <a:gsLst>
                    <a:gs pos="0">
                      <a:schemeClr val="bg1"/>
                    </a:gs>
                    <a:gs pos="100000">
                      <a:schemeClr val="bg1"/>
                    </a:gs>
                  </a:gsLst>
                  <a:lin ang="13500000" scaled="1"/>
                </a:gradFill>
                <a:latin typeface="Segoe" pitchFamily="34" charset="0"/>
                <a:ea typeface="+mn-ea"/>
                <a:cs typeface="+mn-cs"/>
              </a:defRPr>
            </a:lvl3pPr>
            <a:lvl4pPr marL="1366838" indent="-282575" algn="l" defTabSz="914400" rtl="0" eaLnBrk="1" latinLnBrk="0" hangingPunct="1">
              <a:spcBef>
                <a:spcPts val="0"/>
              </a:spcBef>
              <a:spcAft>
                <a:spcPts val="600"/>
              </a:spcAft>
              <a:buClr>
                <a:srgbClr val="FF5B00"/>
              </a:buClr>
              <a:buSzPct val="80000"/>
              <a:buFont typeface="Wingdings" pitchFamily="2" charset="2"/>
              <a:buChar char="§"/>
              <a:defRPr sz="1800" kern="1200">
                <a:gradFill>
                  <a:gsLst>
                    <a:gs pos="0">
                      <a:schemeClr val="bg1"/>
                    </a:gs>
                    <a:gs pos="100000">
                      <a:schemeClr val="bg1"/>
                    </a:gs>
                  </a:gsLst>
                  <a:lin ang="13500000" scaled="1"/>
                </a:gradFill>
                <a:latin typeface="Segoe" pitchFamily="34" charset="0"/>
                <a:ea typeface="+mn-ea"/>
                <a:cs typeface="+mn-cs"/>
              </a:defRPr>
            </a:lvl4pPr>
            <a:lvl5pPr marL="1706563" indent="-282575" algn="l" defTabSz="796925" rtl="0" eaLnBrk="1" latinLnBrk="0" hangingPunct="1">
              <a:spcBef>
                <a:spcPts val="0"/>
              </a:spcBef>
              <a:spcAft>
                <a:spcPts val="600"/>
              </a:spcAft>
              <a:buClr>
                <a:srgbClr val="FF5B00"/>
              </a:buClr>
              <a:buSzPct val="80000"/>
              <a:buFont typeface="Wingdings" pitchFamily="2" charset="2"/>
              <a:buChar char="§"/>
              <a:defRPr sz="1800" kern="1200">
                <a:gradFill>
                  <a:gsLst>
                    <a:gs pos="0">
                      <a:schemeClr val="bg1"/>
                    </a:gs>
                    <a:gs pos="100000">
                      <a:schemeClr val="bg1"/>
                    </a:gs>
                  </a:gsLst>
                  <a:lin ang="13500000" scaled="1"/>
                </a:gradFill>
                <a:latin typeface="Segoe"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sz="1600" dirty="0">
              <a:solidFill>
                <a:prstClr val="white"/>
              </a:solidFill>
              <a:latin typeface="Segoe UI"/>
              <a:ea typeface="Segoe UI" pitchFamily="34" charset="0"/>
              <a:cs typeface="Segoe UI" pitchFamily="34" charset="0"/>
            </a:endParaRPr>
          </a:p>
        </p:txBody>
      </p:sp>
      <p:pic>
        <p:nvPicPr>
          <p:cNvPr id="79" name="Rectangle 9226"/>
          <p:cNvPicPr>
            <a:picLocks noChangeAspect="1" noChangeArrowheads="1"/>
          </p:cNvPicPr>
          <p:nvPr/>
        </p:nvPicPr>
        <p:blipFill>
          <a:blip r:embed="rId4"/>
          <a:stretch>
            <a:fillRect/>
          </a:stretch>
        </p:blipFill>
        <p:spPr bwMode="auto">
          <a:xfrm>
            <a:off x="6027036" y="2652149"/>
            <a:ext cx="455329" cy="413007"/>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85" name="Shape 9267"/>
          <p:cNvSpPr>
            <a:spLocks/>
          </p:cNvSpPr>
          <p:nvPr/>
        </p:nvSpPr>
        <p:spPr bwMode="auto">
          <a:xfrm flipH="1" flipV="1">
            <a:off x="2120331" y="2377440"/>
            <a:ext cx="2011680" cy="45719"/>
          </a:xfrm>
          <a:custGeom>
            <a:avLst/>
            <a:gdLst>
              <a:gd name="T0" fmla="*/ 0 w 720"/>
              <a:gd name="T1" fmla="*/ 0 h 1"/>
              <a:gd name="T2" fmla="*/ 514350 w 720"/>
              <a:gd name="T3" fmla="*/ 0 h 1"/>
              <a:gd name="T4" fmla="*/ 0 60000 65536"/>
              <a:gd name="T5" fmla="*/ 0 60000 65536"/>
              <a:gd name="T6" fmla="*/ 0 w 720"/>
              <a:gd name="T7" fmla="*/ 0 h 1"/>
              <a:gd name="T8" fmla="*/ 0 w 720"/>
              <a:gd name="T9" fmla="*/ 0 h 1"/>
            </a:gdLst>
            <a:ahLst/>
            <a:cxnLst>
              <a:cxn ang="T4">
                <a:pos x="T0" y="T1"/>
              </a:cxn>
              <a:cxn ang="T5">
                <a:pos x="T2" y="T3"/>
              </a:cxn>
            </a:cxnLst>
            <a:rect l="T6" t="T7" r="T8" b="T9"/>
            <a:pathLst>
              <a:path w="720" h="1">
                <a:moveTo>
                  <a:pt x="0" y="0"/>
                </a:moveTo>
                <a:lnTo>
                  <a:pt x="720" y="0"/>
                </a:lnTo>
              </a:path>
            </a:pathLst>
          </a:custGeom>
          <a:noFill/>
          <a:ln w="38100" algn="ctr">
            <a:solidFill>
              <a:schemeClr val="tx1">
                <a:lumMod val="75000"/>
                <a:lumOff val="25000"/>
              </a:schemeClr>
            </a:solidFill>
            <a:prstDash val="sysDash"/>
            <a:round/>
            <a:headEnd/>
            <a:tailEnd type="stealth" w="med" len="med"/>
          </a:ln>
        </p:spPr>
        <p:txBody>
          <a:bodyPr/>
          <a:lstStyle/>
          <a:p>
            <a:pPr fontAlgn="base">
              <a:spcBef>
                <a:spcPct val="0"/>
              </a:spcBef>
              <a:spcAft>
                <a:spcPct val="0"/>
              </a:spcAft>
              <a:defRPr/>
            </a:pPr>
            <a:endParaRPr lang="en-US" dirty="0">
              <a:solidFill>
                <a:srgbClr val="000000"/>
              </a:solidFill>
              <a:latin typeface="Arial" charset="0"/>
            </a:endParaRPr>
          </a:p>
        </p:txBody>
      </p:sp>
      <p:pic>
        <p:nvPicPr>
          <p:cNvPr id="130" name="Rectangle 9226"/>
          <p:cNvPicPr>
            <a:picLocks noChangeAspect="1" noChangeArrowheads="1"/>
          </p:cNvPicPr>
          <p:nvPr/>
        </p:nvPicPr>
        <p:blipFill>
          <a:blip r:embed="rId4"/>
          <a:stretch>
            <a:fillRect/>
          </a:stretch>
        </p:blipFill>
        <p:spPr bwMode="auto">
          <a:xfrm>
            <a:off x="3236211" y="2185424"/>
            <a:ext cx="455329" cy="413007"/>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139" name="Rounded Rectangle 138"/>
          <p:cNvSpPr/>
          <p:nvPr/>
        </p:nvSpPr>
        <p:spPr bwMode="auto">
          <a:xfrm>
            <a:off x="4116473" y="2083390"/>
            <a:ext cx="1739148" cy="965674"/>
          </a:xfrm>
          <a:prstGeom prst="roundRect">
            <a:avLst>
              <a:gd name="adj" fmla="val 10872"/>
            </a:avLst>
          </a:prstGeom>
          <a:solidFill>
            <a:schemeClr val="tx1">
              <a:lumMod val="85000"/>
            </a:schemeClr>
          </a:solidFill>
          <a:ln w="9525" cap="rnd">
            <a:solidFill>
              <a:srgbClr val="F37A1F"/>
            </a:solidFill>
            <a:prstDash val="sysDash"/>
            <a:headEnd type="ova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tIns="45720" rtlCol="0" anchor="ctr">
            <a:noAutofit/>
          </a:bodyPr>
          <a:lstStyle/>
          <a:p>
            <a:pPr marL="457090" lvl="1" defTabSz="914181"/>
            <a:endParaRPr lang="en-US" altLang="zh-CN" dirty="0">
              <a:solidFill>
                <a:prstClr val="black"/>
              </a:solidFill>
            </a:endParaRPr>
          </a:p>
        </p:txBody>
      </p:sp>
      <p:sp>
        <p:nvSpPr>
          <p:cNvPr id="64" name="Rounded Rectangle 63"/>
          <p:cNvSpPr/>
          <p:nvPr/>
        </p:nvSpPr>
        <p:spPr bwMode="auto">
          <a:xfrm>
            <a:off x="656519" y="1554086"/>
            <a:ext cx="1424477" cy="1935919"/>
          </a:xfrm>
          <a:prstGeom prst="roundRect">
            <a:avLst>
              <a:gd name="adj" fmla="val 7464"/>
            </a:avLst>
          </a:prstGeom>
          <a:solidFill>
            <a:srgbClr val="E6E6E6"/>
          </a:solidFill>
          <a:ln w="25400" cap="flat" cmpd="sng" algn="ctr">
            <a:noFill/>
            <a:prstDash val="solid"/>
          </a:ln>
          <a:effectLst>
            <a:innerShdw blurRad="342900">
              <a:prstClr val="black">
                <a:alpha val="56000"/>
              </a:prstClr>
            </a:innerShdw>
          </a:effectLst>
        </p:spPr>
        <p:txBody>
          <a:bodyPr tIns="91440" rtlCol="0" anchor="t"/>
          <a:lstStyle/>
          <a:p>
            <a:pPr algn="ctr" defTabSz="914181">
              <a:spcBef>
                <a:spcPct val="20000"/>
              </a:spcBef>
              <a:buClr>
                <a:srgbClr val="F69F1E"/>
              </a:buClr>
              <a:buSzPct val="90000"/>
            </a:pPr>
            <a:endParaRPr lang="en-US" sz="2000" dirty="0">
              <a:solidFill>
                <a:prstClr val="black">
                  <a:lumMod val="85000"/>
                  <a:lumOff val="15000"/>
                  <a:alpha val="99000"/>
                </a:prstClr>
              </a:solidFill>
            </a:endParaRPr>
          </a:p>
        </p:txBody>
      </p:sp>
      <p:pic>
        <p:nvPicPr>
          <p:cNvPr id="67" name="Rectangle 9268"/>
          <p:cNvPicPr>
            <a:picLocks noChangeAspect="1" noChangeArrowheads="1"/>
          </p:cNvPicPr>
          <p:nvPr/>
        </p:nvPicPr>
        <p:blipFill>
          <a:blip r:embed="rId3"/>
          <a:stretch>
            <a:fillRect/>
          </a:stretch>
        </p:blipFill>
        <p:spPr bwMode="auto">
          <a:xfrm>
            <a:off x="827285" y="2284602"/>
            <a:ext cx="365500" cy="331527"/>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68" name="Rectangle 9268"/>
          <p:cNvPicPr>
            <a:picLocks noChangeAspect="1" noChangeArrowheads="1"/>
          </p:cNvPicPr>
          <p:nvPr/>
        </p:nvPicPr>
        <p:blipFill>
          <a:blip r:embed="rId3"/>
          <a:stretch>
            <a:fillRect/>
          </a:stretch>
        </p:blipFill>
        <p:spPr bwMode="auto">
          <a:xfrm>
            <a:off x="827285" y="2762652"/>
            <a:ext cx="365500" cy="331527"/>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69" name="Rectangle 9268"/>
          <p:cNvPicPr>
            <a:picLocks noChangeAspect="1" noChangeArrowheads="1"/>
          </p:cNvPicPr>
          <p:nvPr/>
        </p:nvPicPr>
        <p:blipFill>
          <a:blip r:embed="rId3"/>
          <a:stretch>
            <a:fillRect/>
          </a:stretch>
        </p:blipFill>
        <p:spPr bwMode="auto">
          <a:xfrm>
            <a:off x="1314835" y="2109588"/>
            <a:ext cx="365500" cy="331527"/>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78" name="Rectangle 9268"/>
          <p:cNvPicPr>
            <a:picLocks noChangeAspect="1" noChangeArrowheads="1"/>
          </p:cNvPicPr>
          <p:nvPr/>
        </p:nvPicPr>
        <p:blipFill>
          <a:blip r:embed="rId3"/>
          <a:stretch>
            <a:fillRect/>
          </a:stretch>
        </p:blipFill>
        <p:spPr bwMode="auto">
          <a:xfrm>
            <a:off x="1532905" y="2522274"/>
            <a:ext cx="365500" cy="331527"/>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82" name="Rectangle 9268"/>
          <p:cNvPicPr>
            <a:picLocks noChangeAspect="1" noChangeArrowheads="1"/>
          </p:cNvPicPr>
          <p:nvPr/>
        </p:nvPicPr>
        <p:blipFill>
          <a:blip r:embed="rId3"/>
          <a:stretch>
            <a:fillRect/>
          </a:stretch>
        </p:blipFill>
        <p:spPr bwMode="auto">
          <a:xfrm>
            <a:off x="1295648" y="2945888"/>
            <a:ext cx="365500" cy="331527"/>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87" name="Rectangle 9226"/>
          <p:cNvPicPr>
            <a:picLocks noChangeAspect="1" noChangeArrowheads="1"/>
          </p:cNvPicPr>
          <p:nvPr/>
        </p:nvPicPr>
        <p:blipFill>
          <a:blip r:embed="rId4"/>
          <a:stretch>
            <a:fillRect/>
          </a:stretch>
        </p:blipFill>
        <p:spPr bwMode="auto">
          <a:xfrm>
            <a:off x="1181481" y="2561202"/>
            <a:ext cx="342265" cy="310452"/>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61" name="Picture 2" descr="C:\Users\mandym\Desktop\bug.png"/>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406342" y="3039145"/>
            <a:ext cx="302578" cy="316025"/>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62" name="Picture 2" descr="C:\Users\mandym\Desktop\bug.png"/>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894571" y="2349594"/>
            <a:ext cx="302578" cy="316025"/>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65" name="Shape 9223"/>
          <p:cNvSpPr>
            <a:spLocks/>
          </p:cNvSpPr>
          <p:nvPr/>
        </p:nvSpPr>
        <p:spPr bwMode="auto">
          <a:xfrm rot="16200000" flipH="1">
            <a:off x="7831899" y="3411042"/>
            <a:ext cx="477504" cy="365760"/>
          </a:xfrm>
          <a:custGeom>
            <a:avLst/>
            <a:gdLst>
              <a:gd name="T0" fmla="*/ 0 w 720"/>
              <a:gd name="T1" fmla="*/ 0 h 1"/>
              <a:gd name="T2" fmla="*/ 828675 w 720"/>
              <a:gd name="T3" fmla="*/ 0 h 1"/>
              <a:gd name="T4" fmla="*/ 0 60000 65536"/>
              <a:gd name="T5" fmla="*/ 0 60000 65536"/>
              <a:gd name="T6" fmla="*/ 0 w 720"/>
              <a:gd name="T7" fmla="*/ 0 h 1"/>
              <a:gd name="T8" fmla="*/ 0 w 720"/>
              <a:gd name="T9" fmla="*/ 0 h 1"/>
            </a:gdLst>
            <a:ahLst/>
            <a:cxnLst>
              <a:cxn ang="T4">
                <a:pos x="T0" y="T1"/>
              </a:cxn>
              <a:cxn ang="T5">
                <a:pos x="T2" y="T3"/>
              </a:cxn>
            </a:cxnLst>
            <a:rect l="T6" t="T7" r="T8" b="T9"/>
            <a:pathLst>
              <a:path w="720" h="1">
                <a:moveTo>
                  <a:pt x="0" y="0"/>
                </a:moveTo>
                <a:lnTo>
                  <a:pt x="720" y="0"/>
                </a:lnTo>
              </a:path>
            </a:pathLst>
          </a:custGeom>
          <a:noFill/>
          <a:ln w="38100" algn="ctr">
            <a:solidFill>
              <a:schemeClr val="tx1">
                <a:lumMod val="75000"/>
                <a:lumOff val="25000"/>
              </a:schemeClr>
            </a:solidFill>
            <a:prstDash val="sysDash"/>
            <a:round/>
            <a:headEnd/>
            <a:tailEnd type="stealth" w="med" len="med"/>
          </a:ln>
        </p:spPr>
        <p:txBody>
          <a:bodyPr/>
          <a:lstStyle/>
          <a:p>
            <a:pPr fontAlgn="base">
              <a:spcBef>
                <a:spcPct val="0"/>
              </a:spcBef>
              <a:spcAft>
                <a:spcPct val="0"/>
              </a:spcAft>
              <a:defRPr/>
            </a:pPr>
            <a:endParaRPr lang="en-US" dirty="0">
              <a:solidFill>
                <a:srgbClr val="000000"/>
              </a:solidFill>
              <a:latin typeface="Arial" charset="0"/>
            </a:endParaRPr>
          </a:p>
        </p:txBody>
      </p:sp>
      <p:pic>
        <p:nvPicPr>
          <p:cNvPr id="83" name="Rectangle 9268"/>
          <p:cNvPicPr>
            <a:picLocks noChangeAspect="1" noChangeArrowheads="1"/>
          </p:cNvPicPr>
          <p:nvPr/>
        </p:nvPicPr>
        <p:blipFill>
          <a:blip r:embed="rId3"/>
          <a:stretch>
            <a:fillRect/>
          </a:stretch>
        </p:blipFill>
        <p:spPr bwMode="auto">
          <a:xfrm>
            <a:off x="7648851" y="3853134"/>
            <a:ext cx="447990" cy="40635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74" name="Picture 2" descr="C:\Users\mandym\Desktop\bug.png"/>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7730634" y="4014255"/>
            <a:ext cx="302578" cy="316025"/>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90" name="Picture 2" descr="C:\Users\mandym\Desktop\bug.png"/>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964284" y="4007630"/>
            <a:ext cx="302578" cy="316025"/>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6" name="Picture 2" descr="H:\Designer Resources\icons\Shapes and Graphics\MSN Illustration Icon\MSN icon envelope only.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flipH="1">
            <a:off x="2896632" y="2665980"/>
            <a:ext cx="467291" cy="763927"/>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2" name="Picture 2" descr="H:\Designer Resources\icons\Shapes and Graphics\MSN Illustration Icon\MSN icon envelope only.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flipH="1">
            <a:off x="6651897" y="2103612"/>
            <a:ext cx="467291" cy="763927"/>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54" name="Group 53"/>
          <p:cNvGrpSpPr/>
          <p:nvPr/>
        </p:nvGrpSpPr>
        <p:grpSpPr>
          <a:xfrm>
            <a:off x="7593253" y="2146118"/>
            <a:ext cx="1006088" cy="1047418"/>
            <a:chOff x="7625751" y="3912771"/>
            <a:chExt cx="1131557" cy="1178041"/>
          </a:xfrm>
        </p:grpSpPr>
        <p:pic>
          <p:nvPicPr>
            <p:cNvPr id="55" name="Picture 3" descr="D:\Clip_Installer\DVD_ART\Artwork_Imagery\HARDWARE_IMAGERY\Illustration - Misc Hardware\Windows Server Icons\Hardware\Virtual Server 2.png"/>
            <p:cNvPicPr>
              <a:picLocks noChangeAspect="1" noChangeArrowheads="1"/>
            </p:cNvPicPr>
            <p:nvPr/>
          </p:nvPicPr>
          <p:blipFill>
            <a:blip r:embed="rId7"/>
            <a:srcRect/>
            <a:stretch>
              <a:fillRect/>
            </a:stretch>
          </p:blipFill>
          <p:spPr bwMode="auto">
            <a:xfrm>
              <a:off x="7625751" y="3912771"/>
              <a:ext cx="441445" cy="720842"/>
            </a:xfrm>
            <a:prstGeom prst="rect">
              <a:avLst/>
            </a:prstGeom>
            <a:noFill/>
          </p:spPr>
        </p:pic>
        <p:pic>
          <p:nvPicPr>
            <p:cNvPr id="56" name="Picture 3" descr="D:\Clip_Installer\DVD_ART\Artwork_Imagery\HARDWARE_IMAGERY\Illustration - Misc Hardware\Windows Server Icons\Hardware\Virtual Server 2.png"/>
            <p:cNvPicPr>
              <a:picLocks noChangeAspect="1" noChangeArrowheads="1"/>
            </p:cNvPicPr>
            <p:nvPr/>
          </p:nvPicPr>
          <p:blipFill>
            <a:blip r:embed="rId7"/>
            <a:srcRect/>
            <a:stretch>
              <a:fillRect/>
            </a:stretch>
          </p:blipFill>
          <p:spPr bwMode="auto">
            <a:xfrm>
              <a:off x="7855788" y="4065171"/>
              <a:ext cx="441445" cy="720842"/>
            </a:xfrm>
            <a:prstGeom prst="rect">
              <a:avLst/>
            </a:prstGeom>
            <a:noFill/>
          </p:spPr>
        </p:pic>
        <p:pic>
          <p:nvPicPr>
            <p:cNvPr id="57" name="Picture 3" descr="D:\Clip_Installer\DVD_ART\Artwork_Imagery\HARDWARE_IMAGERY\Illustration - Misc Hardware\Windows Server Icons\Hardware\Virtual Server 2.png"/>
            <p:cNvPicPr>
              <a:picLocks noChangeAspect="1" noChangeArrowheads="1"/>
            </p:cNvPicPr>
            <p:nvPr/>
          </p:nvPicPr>
          <p:blipFill>
            <a:blip r:embed="rId7"/>
            <a:srcRect/>
            <a:stretch>
              <a:fillRect/>
            </a:stretch>
          </p:blipFill>
          <p:spPr bwMode="auto">
            <a:xfrm>
              <a:off x="8085825" y="4217571"/>
              <a:ext cx="441445" cy="720842"/>
            </a:xfrm>
            <a:prstGeom prst="rect">
              <a:avLst/>
            </a:prstGeom>
            <a:noFill/>
          </p:spPr>
        </p:pic>
        <p:pic>
          <p:nvPicPr>
            <p:cNvPr id="58" name="Picture 3" descr="D:\Clip_Installer\DVD_ART\Artwork_Imagery\HARDWARE_IMAGERY\Illustration - Misc Hardware\Windows Server Icons\Hardware\Virtual Server 2.png"/>
            <p:cNvPicPr>
              <a:picLocks noChangeAspect="1" noChangeArrowheads="1"/>
            </p:cNvPicPr>
            <p:nvPr/>
          </p:nvPicPr>
          <p:blipFill>
            <a:blip r:embed="rId7"/>
            <a:srcRect/>
            <a:stretch>
              <a:fillRect/>
            </a:stretch>
          </p:blipFill>
          <p:spPr bwMode="auto">
            <a:xfrm>
              <a:off x="8315863" y="4369970"/>
              <a:ext cx="441445" cy="720842"/>
            </a:xfrm>
            <a:prstGeom prst="rect">
              <a:avLst/>
            </a:prstGeom>
            <a:noFill/>
          </p:spPr>
        </p:pic>
      </p:grpSp>
      <p:sp>
        <p:nvSpPr>
          <p:cNvPr id="42" name="Rounded Rectangle 41"/>
          <p:cNvSpPr/>
          <p:nvPr/>
        </p:nvSpPr>
        <p:spPr>
          <a:xfrm rot="10800000" flipV="1">
            <a:off x="709612" y="1664848"/>
            <a:ext cx="1300162" cy="306467"/>
          </a:xfrm>
          <a:prstGeom prst="roundRect">
            <a:avLst>
              <a:gd name="adj" fmla="val 13559"/>
            </a:avLst>
          </a:prstGeom>
          <a:ln>
            <a:headEnd type="oval"/>
          </a:ln>
        </p:spPr>
        <p:style>
          <a:lnRef idx="1">
            <a:schemeClr val="accent1"/>
          </a:lnRef>
          <a:fillRef idx="3">
            <a:schemeClr val="accent1"/>
          </a:fillRef>
          <a:effectRef idx="2">
            <a:schemeClr val="accent1"/>
          </a:effectRef>
          <a:fontRef idx="minor">
            <a:schemeClr val="lt1"/>
          </a:fontRef>
        </p:style>
        <p:txBody>
          <a:bodyPr tIns="45720" rtlCol="0" anchor="ctr">
            <a:spAutoFit/>
          </a:bodyPr>
          <a:lstStyle/>
          <a:p>
            <a:pPr algn="ctr" defTabSz="914181" fontAlgn="base">
              <a:spcBef>
                <a:spcPct val="0"/>
              </a:spcBef>
              <a:spcAft>
                <a:spcPct val="0"/>
              </a:spcAft>
            </a:pPr>
            <a:r>
              <a:rPr lang="en-US" sz="1200" b="1" dirty="0">
                <a:solidFill>
                  <a:schemeClr val="bg1">
                    <a:alpha val="99000"/>
                  </a:schemeClr>
                </a:solidFill>
              </a:rPr>
              <a:t>External </a:t>
            </a:r>
            <a:r>
              <a:rPr lang="en-US" sz="1200" b="1" dirty="0" smtClean="0">
                <a:solidFill>
                  <a:schemeClr val="bg1">
                    <a:alpha val="99000"/>
                  </a:schemeClr>
                </a:solidFill>
              </a:rPr>
              <a:t>Email</a:t>
            </a:r>
            <a:endParaRPr lang="en-US" sz="1200" b="1" dirty="0">
              <a:solidFill>
                <a:schemeClr val="bg1">
                  <a:alpha val="99000"/>
                </a:schemeClr>
              </a:solidFill>
            </a:endParaRPr>
          </a:p>
        </p:txBody>
      </p:sp>
      <p:pic>
        <p:nvPicPr>
          <p:cNvPr id="43" name="Picture 2"/>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6063248" y="1647312"/>
            <a:ext cx="2408472" cy="454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177864" y="2110375"/>
            <a:ext cx="1658539" cy="969963"/>
          </a:xfrm>
          <a:prstGeom prst="rect">
            <a:avLst/>
          </a:prstGeom>
          <a:solidFill>
            <a:schemeClr val="bg1"/>
          </a:solidFill>
          <a:ln>
            <a:noFill/>
          </a:ln>
          <a:effectLst/>
          <a:extLst/>
        </p:spPr>
      </p:pic>
      <p:sp>
        <p:nvSpPr>
          <p:cNvPr id="45" name="Rounded Rectangle 44"/>
          <p:cNvSpPr/>
          <p:nvPr/>
        </p:nvSpPr>
        <p:spPr bwMode="auto">
          <a:xfrm>
            <a:off x="7541694" y="2552622"/>
            <a:ext cx="737173" cy="804712"/>
          </a:xfrm>
          <a:prstGeom prst="roundRect">
            <a:avLst>
              <a:gd name="adj" fmla="val 10872"/>
            </a:avLst>
          </a:prstGeom>
          <a:solidFill>
            <a:schemeClr val="bg1"/>
          </a:solidFill>
          <a:ln w="9525" cap="rnd">
            <a:solidFill>
              <a:srgbClr val="F37A1F"/>
            </a:solidFill>
            <a:prstDash val="sysDash"/>
            <a:headEnd type="ova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tIns="45720" rtlCol="0" anchor="ctr">
            <a:noAutofit/>
          </a:bodyPr>
          <a:lstStyle/>
          <a:p>
            <a:pPr marL="457090" lvl="1" defTabSz="914181"/>
            <a:endParaRPr lang="en-US" altLang="zh-CN" dirty="0">
              <a:solidFill>
                <a:prstClr val="black"/>
              </a:solidFill>
            </a:endParaRPr>
          </a:p>
        </p:txBody>
      </p:sp>
      <p:pic>
        <p:nvPicPr>
          <p:cNvPr id="6" name="Picture 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600142" y="2607510"/>
            <a:ext cx="578074" cy="663303"/>
          </a:xfrm>
          <a:prstGeom prst="rect">
            <a:avLst/>
          </a:prstGeom>
        </p:spPr>
      </p:pic>
      <p:pic>
        <p:nvPicPr>
          <p:cNvPr id="44" name="Content Placeholder 4"/>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67544" y="188640"/>
            <a:ext cx="3096344" cy="583822"/>
          </a:xfrm>
          <a:prstGeom prst="rect">
            <a:avLst/>
          </a:prstGeom>
        </p:spPr>
      </p:pic>
      <p:cxnSp>
        <p:nvCxnSpPr>
          <p:cNvPr id="46" name="Straight Connector 45"/>
          <p:cNvCxnSpPr/>
          <p:nvPr/>
        </p:nvCxnSpPr>
        <p:spPr>
          <a:xfrm>
            <a:off x="251520" y="0"/>
            <a:ext cx="0" cy="685800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982973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up)">
                                      <p:cBhvr>
                                        <p:cTn id="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4745" y="1927773"/>
            <a:ext cx="4383012" cy="438785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67619" name="Picture 3"/>
          <p:cNvPicPr>
            <a:picLocks noChangeAspect="1" noChangeArrowheads="1"/>
          </p:cNvPicPr>
          <p:nvPr/>
        </p:nvPicPr>
        <p:blipFill>
          <a:blip r:embed="rId4"/>
          <a:srcRect r="1117" b="15606"/>
          <a:stretch>
            <a:fillRect/>
          </a:stretch>
        </p:blipFill>
        <p:spPr bwMode="auto">
          <a:xfrm>
            <a:off x="1033845" y="2805443"/>
            <a:ext cx="6324600" cy="3657600"/>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2" name="Title 1"/>
          <p:cNvSpPr>
            <a:spLocks noGrp="1"/>
          </p:cNvSpPr>
          <p:nvPr>
            <p:ph type="title"/>
          </p:nvPr>
        </p:nvSpPr>
        <p:spPr>
          <a:xfrm>
            <a:off x="492213" y="477328"/>
            <a:ext cx="8382000" cy="720197"/>
          </a:xfrm>
        </p:spPr>
        <p:txBody>
          <a:bodyPr>
            <a:normAutofit fontScale="90000"/>
          </a:bodyPr>
          <a:lstStyle/>
          <a:p>
            <a:r>
              <a:rPr lang="en-US" dirty="0" smtClean="0"/>
              <a:t/>
            </a:r>
            <a:br>
              <a:rPr lang="en-US" dirty="0" smtClean="0"/>
            </a:br>
            <a:r>
              <a:rPr lang="en-US" sz="2400" dirty="0" smtClean="0">
                <a:solidFill>
                  <a:srgbClr val="FFC200"/>
                </a:solidFill>
              </a:rPr>
              <a:t>FOPE Single Sign On </a:t>
            </a:r>
            <a:r>
              <a:rPr lang="en-US" sz="2400" dirty="0">
                <a:solidFill>
                  <a:srgbClr val="FFC200"/>
                </a:solidFill>
              </a:rPr>
              <a:t>from Exchange Control Panel</a:t>
            </a:r>
          </a:p>
        </p:txBody>
      </p:sp>
      <p:sp>
        <p:nvSpPr>
          <p:cNvPr id="8" name="TextBox 7"/>
          <p:cNvSpPr txBox="1"/>
          <p:nvPr/>
        </p:nvSpPr>
        <p:spPr>
          <a:xfrm>
            <a:off x="3336338" y="1778184"/>
            <a:ext cx="2252663" cy="954107"/>
          </a:xfrm>
          <a:prstGeom prst="rect">
            <a:avLst/>
          </a:prstGeom>
          <a:ln>
            <a:headEnd type="oval"/>
          </a:ln>
        </p:spPr>
        <p:style>
          <a:lnRef idx="1">
            <a:schemeClr val="accent1"/>
          </a:lnRef>
          <a:fillRef idx="3">
            <a:schemeClr val="accent1"/>
          </a:fillRef>
          <a:effectRef idx="2">
            <a:schemeClr val="accent1"/>
          </a:effectRef>
          <a:fontRef idx="minor">
            <a:schemeClr val="lt1"/>
          </a:fontRef>
        </p:style>
        <p:txBody>
          <a:bodyPr wrap="square" lIns="45720" tIns="45720" rIns="0" rtlCol="0" anchor="ctr" anchorCtr="0">
            <a:spAutoFit/>
          </a:bodyPr>
          <a:lstStyle>
            <a:defPPr>
              <a:defRPr lang="en-US"/>
            </a:defPPr>
            <a:lvl1pPr>
              <a:defRPr>
                <a:solidFill>
                  <a:schemeClr val="tx1"/>
                </a:solidFill>
              </a:defRPr>
            </a:lvl1pPr>
            <a:lvl2pPr marL="0" lvl="1" algn="ctr" defTabSz="914181">
              <a:defRPr sz="1400" b="1">
                <a:ln>
                  <a:solidFill>
                    <a:prstClr val="white">
                      <a:alpha val="0"/>
                    </a:prstClr>
                  </a:solidFill>
                </a:ln>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1"/>
            <a:r>
              <a:rPr lang="en-US" dirty="0">
                <a:solidFill>
                  <a:schemeClr val="bg1"/>
                </a:solidFill>
              </a:rPr>
              <a:t>Direct access to Forefront Online Protection for Exchange console from Exchange Control Panel</a:t>
            </a:r>
          </a:p>
        </p:txBody>
      </p:sp>
      <p:cxnSp>
        <p:nvCxnSpPr>
          <p:cNvPr id="9" name="Straight Arrow Connector 8"/>
          <p:cNvCxnSpPr>
            <a:endCxn id="8" idx="3"/>
          </p:cNvCxnSpPr>
          <p:nvPr/>
        </p:nvCxnSpPr>
        <p:spPr>
          <a:xfrm flipH="1" flipV="1">
            <a:off x="5589001" y="2255238"/>
            <a:ext cx="1639698" cy="1390006"/>
          </a:xfrm>
          <a:prstGeom prst="straightConnector1">
            <a:avLst/>
          </a:prstGeom>
          <a:ln w="31750">
            <a:solidFill>
              <a:schemeClr val="tx2"/>
            </a:solidFill>
            <a:prstDash val="solid"/>
            <a:headEnd type="stealth" w="med" len="med"/>
            <a:tailEnd type="none" w="lg" len="med"/>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603426" y="3175093"/>
            <a:ext cx="1880694" cy="738664"/>
          </a:xfrm>
          <a:prstGeom prst="rect">
            <a:avLst/>
          </a:prstGeom>
          <a:ln>
            <a:headEnd type="oval"/>
          </a:ln>
        </p:spPr>
        <p:style>
          <a:lnRef idx="1">
            <a:schemeClr val="accent1"/>
          </a:lnRef>
          <a:fillRef idx="3">
            <a:schemeClr val="accent1"/>
          </a:fillRef>
          <a:effectRef idx="2">
            <a:schemeClr val="accent1"/>
          </a:effectRef>
          <a:fontRef idx="minor">
            <a:schemeClr val="lt1"/>
          </a:fontRef>
        </p:style>
        <p:txBody>
          <a:bodyPr wrap="square" lIns="45720" tIns="45720" rIns="0" rtlCol="0" anchor="ctr" anchorCtr="0">
            <a:spAutoFit/>
          </a:bodyPr>
          <a:lstStyle>
            <a:defPPr>
              <a:defRPr lang="en-US"/>
            </a:defPPr>
            <a:lvl1pPr>
              <a:defRPr sz="1600">
                <a:solidFill>
                  <a:schemeClr val="tx1"/>
                </a:solidFill>
              </a:defRPr>
            </a:lvl1pPr>
            <a:lvl2pPr marL="0" lvl="1" algn="ctr" defTabSz="914181">
              <a:defRPr sz="1400" b="1">
                <a:ln>
                  <a:solidFill>
                    <a:prstClr val="white">
                      <a:alpha val="0"/>
                    </a:prstClr>
                  </a:solidFill>
                </a:ln>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1"/>
            <a:r>
              <a:rPr lang="en-US" dirty="0">
                <a:solidFill>
                  <a:schemeClr val="bg1"/>
                </a:solidFill>
              </a:rPr>
              <a:t>Customize </a:t>
            </a:r>
            <a:br>
              <a:rPr lang="en-US" dirty="0">
                <a:solidFill>
                  <a:schemeClr val="bg1"/>
                </a:solidFill>
              </a:rPr>
            </a:br>
            <a:r>
              <a:rPr lang="en-US" dirty="0">
                <a:solidFill>
                  <a:schemeClr val="bg1"/>
                </a:solidFill>
              </a:rPr>
              <a:t>pre-configured </a:t>
            </a:r>
            <a:br>
              <a:rPr lang="en-US" dirty="0">
                <a:solidFill>
                  <a:schemeClr val="bg1"/>
                </a:solidFill>
              </a:rPr>
            </a:br>
            <a:r>
              <a:rPr lang="en-US" dirty="0" smtClean="0">
                <a:solidFill>
                  <a:schemeClr val="bg1"/>
                </a:solidFill>
              </a:rPr>
              <a:t>anti-spam </a:t>
            </a:r>
            <a:r>
              <a:rPr lang="en-US" dirty="0">
                <a:solidFill>
                  <a:schemeClr val="bg1"/>
                </a:solidFill>
              </a:rPr>
              <a:t>settings</a:t>
            </a:r>
          </a:p>
        </p:txBody>
      </p:sp>
      <p:cxnSp>
        <p:nvCxnSpPr>
          <p:cNvPr id="14" name="Straight Arrow Connector 13"/>
          <p:cNvCxnSpPr/>
          <p:nvPr/>
        </p:nvCxnSpPr>
        <p:spPr>
          <a:xfrm flipH="1" flipV="1">
            <a:off x="2484120" y="3544426"/>
            <a:ext cx="868680" cy="861222"/>
          </a:xfrm>
          <a:prstGeom prst="straightConnector1">
            <a:avLst/>
          </a:prstGeom>
          <a:ln w="31750">
            <a:solidFill>
              <a:schemeClr val="tx2"/>
            </a:solidFill>
            <a:prstDash val="solid"/>
            <a:headEnd type="stealth" w="med" len="med"/>
            <a:tailEnd type="none" w="lg" len="med"/>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603426" y="1886985"/>
            <a:ext cx="2103120" cy="738664"/>
          </a:xfrm>
          <a:prstGeom prst="rect">
            <a:avLst/>
          </a:prstGeom>
          <a:ln>
            <a:headEnd type="oval"/>
          </a:ln>
        </p:spPr>
        <p:style>
          <a:lnRef idx="1">
            <a:schemeClr val="accent1"/>
          </a:lnRef>
          <a:fillRef idx="3">
            <a:schemeClr val="accent1"/>
          </a:fillRef>
          <a:effectRef idx="2">
            <a:schemeClr val="accent1"/>
          </a:effectRef>
          <a:fontRef idx="minor">
            <a:schemeClr val="lt1"/>
          </a:fontRef>
        </p:style>
        <p:txBody>
          <a:bodyPr wrap="square" lIns="45720" tIns="45720" rIns="0" rtlCol="0" anchor="ctr" anchorCtr="0">
            <a:spAutoFit/>
          </a:bodyPr>
          <a:lstStyle>
            <a:defPPr>
              <a:defRPr lang="en-US"/>
            </a:defPPr>
            <a:lvl1pPr>
              <a:defRPr sz="1600">
                <a:solidFill>
                  <a:schemeClr val="tx1"/>
                </a:solidFill>
              </a:defRPr>
            </a:lvl1pPr>
            <a:lvl2pPr marL="0" lvl="1" algn="ctr" defTabSz="914181">
              <a:defRPr sz="1400" b="1">
                <a:ln>
                  <a:solidFill>
                    <a:prstClr val="white">
                      <a:alpha val="0"/>
                    </a:prstClr>
                  </a:solidFill>
                </a:ln>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1"/>
            <a:r>
              <a:rPr lang="en-US" dirty="0">
                <a:solidFill>
                  <a:schemeClr val="bg1"/>
                </a:solidFill>
              </a:rPr>
              <a:t>Real-time spam filtering and virus detection reports</a:t>
            </a:r>
          </a:p>
        </p:txBody>
      </p:sp>
      <p:cxnSp>
        <p:nvCxnSpPr>
          <p:cNvPr id="23" name="Straight Arrow Connector 22"/>
          <p:cNvCxnSpPr/>
          <p:nvPr/>
        </p:nvCxnSpPr>
        <p:spPr>
          <a:xfrm flipH="1" flipV="1">
            <a:off x="2706546" y="2582694"/>
            <a:ext cx="722504" cy="679950"/>
          </a:xfrm>
          <a:prstGeom prst="straightConnector1">
            <a:avLst/>
          </a:prstGeom>
          <a:ln w="31750">
            <a:solidFill>
              <a:schemeClr val="tx2"/>
            </a:solidFill>
            <a:prstDash val="solid"/>
            <a:headEnd type="stealth" w="med" len="med"/>
            <a:tailEnd type="none" w="lg" len="med"/>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H="1">
            <a:off x="2484120" y="3491242"/>
            <a:ext cx="259082" cy="53184"/>
          </a:xfrm>
          <a:prstGeom prst="straightConnector1">
            <a:avLst/>
          </a:prstGeom>
          <a:ln w="31750">
            <a:solidFill>
              <a:schemeClr val="tx2"/>
            </a:solidFill>
            <a:prstDash val="solid"/>
            <a:headEnd type="stealth" w="med" len="med"/>
            <a:tailEnd type="none" w="lg" len="med"/>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251520" y="0"/>
            <a:ext cx="0" cy="685800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pic>
        <p:nvPicPr>
          <p:cNvPr id="17" name="Content Placeholder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7544" y="188640"/>
            <a:ext cx="3096344" cy="583822"/>
          </a:xfrm>
          <a:prstGeom prst="rect">
            <a:avLst/>
          </a:prstGeom>
        </p:spPr>
      </p:pic>
    </p:spTree>
    <p:extLst>
      <p:ext uri="{BB962C8B-B14F-4D97-AF65-F5344CB8AC3E}">
        <p14:creationId xmlns:p14="http://schemas.microsoft.com/office/powerpoint/2010/main" val="358959668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up)">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10"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67619"/>
                                        </p:tgtEl>
                                        <p:attrNameLst>
                                          <p:attrName>style.visibility</p:attrName>
                                        </p:attrNameLst>
                                      </p:cBhvr>
                                      <p:to>
                                        <p:strVal val="visible"/>
                                      </p:to>
                                    </p:set>
                                    <p:animEffect transition="in" filter="fade">
                                      <p:cBhvr>
                                        <p:cTn id="20" dur="500"/>
                                        <p:tgtEl>
                                          <p:spTgt spid="367619"/>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par>
                                <p:cTn id="26" presetID="10" presetClass="entr" presetSubtype="0" fill="hold"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par>
                                <p:cTn id="34" presetID="10" presetClass="entr" presetSubtype="0" fill="hold"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par>
                                <p:cTn id="37" presetID="10" presetClass="entr" presetSubtype="0" fill="hold" nodeType="with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animBg="1"/>
      <p:bldP spid="2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407077" y="1550787"/>
            <a:ext cx="7983162" cy="3578508"/>
            <a:chOff x="407076" y="1647257"/>
            <a:chExt cx="8439213" cy="3782936"/>
          </a:xfrm>
        </p:grpSpPr>
        <p:pic>
          <p:nvPicPr>
            <p:cNvPr id="7"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 r="25127" b="38708"/>
            <a:stretch/>
          </p:blipFill>
          <p:spPr bwMode="auto">
            <a:xfrm>
              <a:off x="407076" y="1647257"/>
              <a:ext cx="8222159" cy="3526060"/>
            </a:xfrm>
            <a:prstGeom prst="rect">
              <a:avLst/>
            </a:prstGeom>
            <a:ln>
              <a:noFill/>
            </a:ln>
            <a:effectLst>
              <a:outerShdw blurRad="63500" sx="101000" sy="101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3"/>
            <p:cNvPicPr>
              <a:picLocks noChangeAspect="1" noChangeArrowheads="1"/>
            </p:cNvPicPr>
            <p:nvPr/>
          </p:nvPicPr>
          <p:blipFill rotWithShape="1">
            <a:blip r:embed="rId4" cstate="print"/>
            <a:srcRect l="2386" t="22202" r="50000"/>
            <a:stretch/>
          </p:blipFill>
          <p:spPr bwMode="auto">
            <a:xfrm>
              <a:off x="5954233" y="2487529"/>
              <a:ext cx="2892056" cy="2942664"/>
            </a:xfrm>
            <a:prstGeom prst="rect">
              <a:avLst/>
            </a:prstGeom>
            <a:ln>
              <a:noFill/>
            </a:ln>
            <a:effectLst>
              <a:outerShdw blurRad="63500" sx="101000" sy="101000" algn="ctr" rotWithShape="0">
                <a:prstClr val="black">
                  <a:alpha val="40000"/>
                </a:prstClr>
              </a:outerShdw>
            </a:effectLst>
          </p:spPr>
        </p:pic>
      </p:grpSp>
      <p:sp>
        <p:nvSpPr>
          <p:cNvPr id="2" name="Title 1"/>
          <p:cNvSpPr>
            <a:spLocks noGrp="1"/>
          </p:cNvSpPr>
          <p:nvPr>
            <p:ph type="title"/>
          </p:nvPr>
        </p:nvSpPr>
        <p:spPr>
          <a:xfrm>
            <a:off x="509944" y="453621"/>
            <a:ext cx="8216947" cy="997196"/>
          </a:xfrm>
        </p:spPr>
        <p:txBody>
          <a:bodyPr>
            <a:normAutofit fontScale="90000"/>
          </a:bodyPr>
          <a:lstStyle/>
          <a:p>
            <a:r>
              <a:rPr lang="en-US" dirty="0" smtClean="0"/>
              <a:t/>
            </a:r>
            <a:br>
              <a:rPr lang="en-US" dirty="0" smtClean="0"/>
            </a:br>
            <a:r>
              <a:rPr lang="en-US" sz="2400" dirty="0">
                <a:solidFill>
                  <a:srgbClr val="FFC200"/>
                </a:solidFill>
              </a:rPr>
              <a:t>Exchange Control Panel</a:t>
            </a:r>
          </a:p>
        </p:txBody>
      </p:sp>
      <p:sp>
        <p:nvSpPr>
          <p:cNvPr id="6" name="Content Placeholder 5"/>
          <p:cNvSpPr>
            <a:spLocks noGrp="1"/>
          </p:cNvSpPr>
          <p:nvPr>
            <p:ph idx="1"/>
          </p:nvPr>
        </p:nvSpPr>
        <p:spPr>
          <a:xfrm>
            <a:off x="520699" y="5372747"/>
            <a:ext cx="8107379" cy="892552"/>
          </a:xfrm>
        </p:spPr>
        <p:txBody>
          <a:bodyPr>
            <a:normAutofit fontScale="70000" lnSpcReduction="20000"/>
          </a:bodyPr>
          <a:lstStyle/>
          <a:p>
            <a:r>
              <a:rPr lang="en-US" dirty="0"/>
              <a:t>Powerful w</a:t>
            </a:r>
            <a:r>
              <a:rPr lang="en-US" dirty="0" smtClean="0"/>
              <a:t>eb-based </a:t>
            </a:r>
            <a:r>
              <a:rPr lang="en-US" dirty="0"/>
              <a:t>tool for managing </a:t>
            </a:r>
            <a:r>
              <a:rPr lang="en-US" dirty="0" smtClean="0"/>
              <a:t>the online </a:t>
            </a:r>
            <a:r>
              <a:rPr lang="en-US" dirty="0"/>
              <a:t>environment</a:t>
            </a:r>
          </a:p>
          <a:p>
            <a:r>
              <a:rPr lang="en-US" dirty="0"/>
              <a:t>Capabilities </a:t>
            </a:r>
            <a:r>
              <a:rPr lang="en-US" dirty="0" smtClean="0"/>
              <a:t>such as multi-mailbox </a:t>
            </a:r>
            <a:r>
              <a:rPr lang="en-US" dirty="0"/>
              <a:t>search and group management can be delegated to non-IT </a:t>
            </a:r>
            <a:r>
              <a:rPr lang="en-US" dirty="0" smtClean="0"/>
              <a:t>users</a:t>
            </a:r>
            <a:endParaRPr lang="en-US" dirty="0"/>
          </a:p>
        </p:txBody>
      </p:sp>
      <p:cxnSp>
        <p:nvCxnSpPr>
          <p:cNvPr id="8" name="Straight Connector 7"/>
          <p:cNvCxnSpPr/>
          <p:nvPr/>
        </p:nvCxnSpPr>
        <p:spPr>
          <a:xfrm>
            <a:off x="251520" y="0"/>
            <a:ext cx="0" cy="685800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pic>
        <p:nvPicPr>
          <p:cNvPr id="9" name="Content Placeholder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7544" y="188640"/>
            <a:ext cx="3096344" cy="583822"/>
          </a:xfrm>
          <a:prstGeom prst="rect">
            <a:avLst/>
          </a:prstGeom>
        </p:spPr>
      </p:pic>
    </p:spTree>
    <p:extLst>
      <p:ext uri="{BB962C8B-B14F-4D97-AF65-F5344CB8AC3E}">
        <p14:creationId xmlns:p14="http://schemas.microsoft.com/office/powerpoint/2010/main" val="406718781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09600" y="1423988"/>
            <a:ext cx="3352799" cy="2361953"/>
          </a:xfrm>
          <a:prstGeom prst="rect">
            <a:avLst/>
          </a:prstGeom>
          <a:noFill/>
          <a:ln w="9525">
            <a:noFill/>
            <a:miter lim="800000"/>
            <a:headEnd/>
            <a:tailEnd/>
          </a:ln>
          <a:effectLst>
            <a:outerShdw dist="38100" dir="2700000" algn="tl" rotWithShape="0">
              <a:srgbClr val="808080">
                <a:alpha val="39999"/>
              </a:srgbClr>
            </a:outerShdw>
          </a:effectLst>
        </p:spPr>
      </p:pic>
      <p:sp>
        <p:nvSpPr>
          <p:cNvPr id="15" name="Rounded Rectangle 14"/>
          <p:cNvSpPr>
            <a:spLocks noChangeArrowheads="1"/>
          </p:cNvSpPr>
          <p:nvPr/>
        </p:nvSpPr>
        <p:spPr bwMode="gray">
          <a:xfrm>
            <a:off x="425622" y="4178920"/>
            <a:ext cx="4853458" cy="1488860"/>
          </a:xfrm>
          <a:prstGeom prst="roundRect">
            <a:avLst>
              <a:gd name="adj" fmla="val 8620"/>
            </a:avLst>
          </a:prstGeom>
          <a:solidFill>
            <a:srgbClr val="E6E6E6"/>
          </a:solidFill>
          <a:ln w="25400" cap="flat" cmpd="sng" algn="ctr">
            <a:noFill/>
            <a:prstDash val="solid"/>
          </a:ln>
          <a:effectLst>
            <a:innerShdw blurRad="342900">
              <a:prstClr val="black">
                <a:alpha val="56000"/>
              </a:prstClr>
            </a:innerShdw>
          </a:effectLst>
        </p:spPr>
        <p:txBody>
          <a:bodyPr tIns="91440" rtlCol="0" anchor="t"/>
          <a:lstStyle/>
          <a:p>
            <a:pPr marL="1828800" indent="-185738" defTabSz="914181">
              <a:spcBef>
                <a:spcPct val="20000"/>
              </a:spcBef>
              <a:buClr>
                <a:srgbClr val="F69F1E"/>
              </a:buClr>
              <a:buSzPct val="120000"/>
              <a:buFont typeface="Arial" pitchFamily="34" charset="0"/>
              <a:buChar char="•"/>
              <a:defRPr/>
            </a:pPr>
            <a:endParaRPr lang="en-US" sz="1300" dirty="0">
              <a:ln>
                <a:solidFill>
                  <a:prstClr val="white">
                    <a:alpha val="0"/>
                  </a:prstClr>
                </a:solidFill>
              </a:ln>
              <a:solidFill>
                <a:prstClr val="black"/>
              </a:solidFill>
            </a:endParaRPr>
          </a:p>
        </p:txBody>
      </p:sp>
      <p:pic>
        <p:nvPicPr>
          <p:cNvPr id="30722" name="Picture 13"/>
          <p:cNvPicPr>
            <a:picLocks noChangeAspect="1" noChangeArrowheads="1"/>
          </p:cNvPicPr>
          <p:nvPr/>
        </p:nvPicPr>
        <p:blipFill>
          <a:blip r:embed="rId4"/>
          <a:srcRect/>
          <a:stretch>
            <a:fillRect/>
          </a:stretch>
        </p:blipFill>
        <p:spPr bwMode="auto">
          <a:xfrm>
            <a:off x="2204651" y="2695104"/>
            <a:ext cx="1295400" cy="1122362"/>
          </a:xfrm>
          <a:prstGeom prst="rect">
            <a:avLst/>
          </a:prstGeom>
          <a:noFill/>
          <a:ln w="9525">
            <a:noFill/>
            <a:miter lim="800000"/>
            <a:headEnd/>
            <a:tailEnd/>
          </a:ln>
        </p:spPr>
      </p:pic>
      <p:sp>
        <p:nvSpPr>
          <p:cNvPr id="2" name="Title 1"/>
          <p:cNvSpPr>
            <a:spLocks noGrp="1"/>
          </p:cNvSpPr>
          <p:nvPr>
            <p:ph type="title"/>
          </p:nvPr>
        </p:nvSpPr>
        <p:spPr>
          <a:xfrm>
            <a:off x="509944" y="453621"/>
            <a:ext cx="8216947" cy="997196"/>
          </a:xfrm>
        </p:spPr>
        <p:txBody>
          <a:bodyPr>
            <a:normAutofit fontScale="90000"/>
          </a:bodyPr>
          <a:lstStyle/>
          <a:p>
            <a:r>
              <a:rPr lang="en-US" dirty="0"/>
              <a:t/>
            </a:r>
            <a:br>
              <a:rPr lang="en-US" dirty="0"/>
            </a:br>
            <a:r>
              <a:rPr lang="en-US" sz="2400" dirty="0">
                <a:solidFill>
                  <a:srgbClr val="FFC200"/>
                </a:solidFill>
              </a:rPr>
              <a:t>Remote PowerShell</a:t>
            </a:r>
          </a:p>
        </p:txBody>
      </p:sp>
      <p:cxnSp>
        <p:nvCxnSpPr>
          <p:cNvPr id="8" name="Straight Connector 7"/>
          <p:cNvCxnSpPr/>
          <p:nvPr/>
        </p:nvCxnSpPr>
        <p:spPr>
          <a:xfrm flipH="1">
            <a:off x="1219203" y="3225114"/>
            <a:ext cx="1005013" cy="1867929"/>
          </a:xfrm>
          <a:prstGeom prst="line">
            <a:avLst/>
          </a:prstGeom>
          <a:ln w="25400">
            <a:solidFill>
              <a:schemeClr val="tx2"/>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6" name="Group 5"/>
          <p:cNvGrpSpPr/>
          <p:nvPr/>
        </p:nvGrpSpPr>
        <p:grpSpPr>
          <a:xfrm>
            <a:off x="513057" y="4336272"/>
            <a:ext cx="1219200" cy="965200"/>
            <a:chOff x="256312" y="4616083"/>
            <a:chExt cx="1219200" cy="965200"/>
          </a:xfrm>
        </p:grpSpPr>
        <p:pic>
          <p:nvPicPr>
            <p:cNvPr id="18" name="Picture 2" descr="\\eventsql\dvd\Online_ART\DVD_ART34\Artwork_Imagery\Icons - Illustrations\_Other Hardware icons\laptops notebook istock.png"/>
            <p:cNvPicPr>
              <a:picLocks noChangeAspect="1" noChangeArrowheads="1"/>
            </p:cNvPicPr>
            <p:nvPr/>
          </p:nvPicPr>
          <p:blipFill>
            <a:blip r:embed="rId5"/>
            <a:srcRect/>
            <a:stretch>
              <a:fillRect/>
            </a:stretch>
          </p:blipFill>
          <p:spPr bwMode="auto">
            <a:xfrm>
              <a:off x="256312" y="4616083"/>
              <a:ext cx="1219200" cy="965200"/>
            </a:xfrm>
            <a:prstGeom prst="rect">
              <a:avLst/>
            </a:prstGeom>
            <a:noFill/>
            <a:ln w="9525">
              <a:noFill/>
              <a:miter lim="800000"/>
              <a:headEnd/>
              <a:tailEnd/>
            </a:ln>
          </p:spPr>
        </p:pic>
        <p:pic>
          <p:nvPicPr>
            <p:cNvPr id="19" name="Picture 6"/>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rot="780000">
              <a:off x="803099" y="4798947"/>
              <a:ext cx="381000" cy="266095"/>
            </a:xfrm>
            <a:prstGeom prst="rect">
              <a:avLst/>
            </a:prstGeom>
            <a:noFill/>
            <a:ln w="9525">
              <a:noFill/>
              <a:miter lim="800000"/>
              <a:headEnd/>
              <a:tailEnd/>
            </a:ln>
          </p:spPr>
        </p:pic>
      </p:grpSp>
      <p:pic>
        <p:nvPicPr>
          <p:cNvPr id="13" name="Picture 12" descr="ExchangeOnline_h_rgb.png"/>
          <p:cNvPicPr>
            <a:picLocks noChangeAspect="1"/>
          </p:cNvPicPr>
          <p:nvPr/>
        </p:nvPicPr>
        <p:blipFill>
          <a:blip r:embed="rId7"/>
          <a:stretch>
            <a:fillRect/>
          </a:stretch>
        </p:blipFill>
        <p:spPr>
          <a:xfrm>
            <a:off x="1220412" y="2152075"/>
            <a:ext cx="2343739" cy="441918"/>
          </a:xfrm>
          <a:prstGeom prst="rect">
            <a:avLst/>
          </a:prstGeom>
        </p:spPr>
      </p:pic>
      <p:sp>
        <p:nvSpPr>
          <p:cNvPr id="12" name="Rounded Rectangle 11"/>
          <p:cNvSpPr>
            <a:spLocks noChangeArrowheads="1"/>
          </p:cNvSpPr>
          <p:nvPr/>
        </p:nvSpPr>
        <p:spPr bwMode="gray">
          <a:xfrm>
            <a:off x="1618291" y="4178920"/>
            <a:ext cx="3660789" cy="1412660"/>
          </a:xfrm>
          <a:prstGeom prst="roundRect">
            <a:avLst>
              <a:gd name="adj" fmla="val 8620"/>
            </a:avLst>
          </a:prstGeom>
          <a:noFill/>
          <a:ln w="25400" cap="flat" cmpd="sng" algn="ctr">
            <a:noFill/>
            <a:prstDash val="solid"/>
          </a:ln>
          <a:effectLst>
            <a:innerShdw blurRad="342900">
              <a:prstClr val="black">
                <a:alpha val="56000"/>
              </a:prstClr>
            </a:innerShdw>
          </a:effectLst>
        </p:spPr>
        <p:txBody>
          <a:bodyPr tIns="91440" rtlCol="0" anchor="t"/>
          <a:lstStyle/>
          <a:p>
            <a:pPr marL="1936750" indent="-1936750" defTabSz="914181">
              <a:spcBef>
                <a:spcPct val="20000"/>
              </a:spcBef>
              <a:buClr>
                <a:srgbClr val="F69F1E"/>
              </a:buClr>
              <a:buSzPct val="120000"/>
              <a:defRPr/>
            </a:pPr>
            <a:r>
              <a:rPr lang="en-US" sz="1400" dirty="0">
                <a:ln>
                  <a:solidFill>
                    <a:prstClr val="white">
                      <a:alpha val="0"/>
                    </a:prstClr>
                  </a:solidFill>
                </a:ln>
                <a:solidFill>
                  <a:prstClr val="black"/>
                </a:solidFill>
              </a:rPr>
              <a:t>New-DynamicDistributionGroup</a:t>
            </a:r>
          </a:p>
          <a:p>
            <a:pPr marL="406400" lvl="1" indent="-177800" defTabSz="914181">
              <a:spcBef>
                <a:spcPct val="20000"/>
              </a:spcBef>
              <a:buClr>
                <a:srgbClr val="F69F1E"/>
              </a:buClr>
              <a:buSzPct val="120000"/>
              <a:defRPr/>
            </a:pPr>
            <a:r>
              <a:rPr lang="en-US" sz="1300" dirty="0">
                <a:ln>
                  <a:solidFill>
                    <a:prstClr val="white">
                      <a:alpha val="0"/>
                    </a:prstClr>
                  </a:solidFill>
                </a:ln>
                <a:solidFill>
                  <a:prstClr val="black"/>
                </a:solidFill>
              </a:rPr>
              <a:t>-Name "Florida Sales and Marketing" </a:t>
            </a:r>
          </a:p>
          <a:p>
            <a:pPr marL="406400" lvl="1" indent="-177800" defTabSz="914181">
              <a:spcBef>
                <a:spcPct val="20000"/>
              </a:spcBef>
              <a:buClr>
                <a:srgbClr val="F69F1E"/>
              </a:buClr>
              <a:buSzPct val="120000"/>
              <a:defRPr/>
            </a:pPr>
            <a:r>
              <a:rPr lang="en-US" sz="1300" dirty="0">
                <a:ln>
                  <a:solidFill>
                    <a:prstClr val="white">
                      <a:alpha val="0"/>
                    </a:prstClr>
                  </a:solidFill>
                </a:ln>
                <a:solidFill>
                  <a:prstClr val="black"/>
                </a:solidFill>
              </a:rPr>
              <a:t>-IncludedRecipients MailboxUsers </a:t>
            </a:r>
          </a:p>
          <a:p>
            <a:pPr marL="406400" lvl="1" indent="-177800" defTabSz="914181">
              <a:spcBef>
                <a:spcPct val="20000"/>
              </a:spcBef>
              <a:buClr>
                <a:srgbClr val="F69F1E"/>
              </a:buClr>
              <a:buSzPct val="120000"/>
              <a:defRPr/>
            </a:pPr>
            <a:r>
              <a:rPr lang="en-US" sz="1300" dirty="0">
                <a:ln>
                  <a:solidFill>
                    <a:prstClr val="white">
                      <a:alpha val="0"/>
                    </a:prstClr>
                  </a:solidFill>
                </a:ln>
                <a:solidFill>
                  <a:prstClr val="black"/>
                </a:solidFill>
              </a:rPr>
              <a:t>-ConditionalDepartment Sales, Marketing</a:t>
            </a:r>
          </a:p>
          <a:p>
            <a:pPr marL="406400" lvl="1" indent="-177800" defTabSz="914181">
              <a:spcBef>
                <a:spcPct val="20000"/>
              </a:spcBef>
              <a:buClr>
                <a:srgbClr val="F69F1E"/>
              </a:buClr>
              <a:buSzPct val="120000"/>
              <a:defRPr/>
            </a:pPr>
            <a:r>
              <a:rPr lang="en-US" sz="1300" dirty="0">
                <a:ln>
                  <a:solidFill>
                    <a:prstClr val="white">
                      <a:alpha val="0"/>
                    </a:prstClr>
                  </a:solidFill>
                </a:ln>
                <a:solidFill>
                  <a:prstClr val="black"/>
                </a:solidFill>
              </a:rPr>
              <a:t>-ConditionalStateOrProvince Florida</a:t>
            </a:r>
          </a:p>
        </p:txBody>
      </p:sp>
      <p:graphicFrame>
        <p:nvGraphicFramePr>
          <p:cNvPr id="3" name="Diagram 2"/>
          <p:cNvGraphicFramePr/>
          <p:nvPr>
            <p:extLst>
              <p:ext uri="{D42A27DB-BD31-4B8C-83A1-F6EECF244321}">
                <p14:modId xmlns:p14="http://schemas.microsoft.com/office/powerpoint/2010/main" val="347776686"/>
              </p:ext>
            </p:extLst>
          </p:nvPr>
        </p:nvGraphicFramePr>
        <p:xfrm>
          <a:off x="4191000" y="1556792"/>
          <a:ext cx="4457700" cy="222915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cxnSp>
        <p:nvCxnSpPr>
          <p:cNvPr id="17" name="Straight Connector 16"/>
          <p:cNvCxnSpPr/>
          <p:nvPr/>
        </p:nvCxnSpPr>
        <p:spPr>
          <a:xfrm>
            <a:off x="251520" y="0"/>
            <a:ext cx="0" cy="685800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pic>
        <p:nvPicPr>
          <p:cNvPr id="20" name="Content Placeholder 4"/>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67544" y="188640"/>
            <a:ext cx="3096344" cy="583822"/>
          </a:xfrm>
          <a:prstGeom prst="rect">
            <a:avLst/>
          </a:prstGeom>
        </p:spPr>
      </p:pic>
    </p:spTree>
    <p:extLst>
      <p:ext uri="{BB962C8B-B14F-4D97-AF65-F5344CB8AC3E}">
        <p14:creationId xmlns:p14="http://schemas.microsoft.com/office/powerpoint/2010/main" val="342866709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09944" y="441264"/>
            <a:ext cx="8216947" cy="812558"/>
          </a:xfrm>
        </p:spPr>
        <p:txBody>
          <a:bodyPr>
            <a:normAutofit fontScale="90000"/>
          </a:bodyPr>
          <a:lstStyle/>
          <a:p>
            <a:r>
              <a:rPr lang="en-US" dirty="0"/>
              <a:t/>
            </a:r>
            <a:br>
              <a:rPr lang="en-US" dirty="0"/>
            </a:br>
            <a:r>
              <a:rPr lang="en-US" sz="2400" dirty="0">
                <a:solidFill>
                  <a:srgbClr val="FFC200"/>
                </a:solidFill>
              </a:rPr>
              <a:t>Role Based Access Control</a:t>
            </a:r>
          </a:p>
        </p:txBody>
      </p:sp>
      <p:sp>
        <p:nvSpPr>
          <p:cNvPr id="3" name="Content Placeholder 2"/>
          <p:cNvSpPr>
            <a:spLocks noGrp="1"/>
          </p:cNvSpPr>
          <p:nvPr>
            <p:ph idx="1"/>
          </p:nvPr>
        </p:nvSpPr>
        <p:spPr>
          <a:xfrm>
            <a:off x="457200" y="5496824"/>
            <a:ext cx="8386690" cy="615553"/>
          </a:xfrm>
        </p:spPr>
        <p:txBody>
          <a:bodyPr>
            <a:normAutofit fontScale="62500" lnSpcReduction="20000"/>
          </a:bodyPr>
          <a:lstStyle/>
          <a:p>
            <a:r>
              <a:rPr lang="en-US" dirty="0"/>
              <a:t>Delegate administrative tasks within IT and beyond</a:t>
            </a:r>
          </a:p>
          <a:p>
            <a:r>
              <a:rPr lang="en-US" dirty="0"/>
              <a:t>Granular control over scope and </a:t>
            </a:r>
            <a:r>
              <a:rPr lang="en-US" dirty="0" smtClean="0"/>
              <a:t>permissions</a:t>
            </a:r>
            <a:endParaRPr lang="en-US" dirty="0"/>
          </a:p>
        </p:txBody>
      </p:sp>
      <p:grpSp>
        <p:nvGrpSpPr>
          <p:cNvPr id="2" name="Group 1"/>
          <p:cNvGrpSpPr/>
          <p:nvPr/>
        </p:nvGrpSpPr>
        <p:grpSpPr>
          <a:xfrm>
            <a:off x="350378" y="1219243"/>
            <a:ext cx="8483635" cy="4057598"/>
            <a:chOff x="350378" y="1219243"/>
            <a:chExt cx="8483635" cy="4057598"/>
          </a:xfrm>
        </p:grpSpPr>
        <p:sp>
          <p:nvSpPr>
            <p:cNvPr id="41" name="Rectangle 40"/>
            <p:cNvSpPr/>
            <p:nvPr/>
          </p:nvSpPr>
          <p:spPr bwMode="auto">
            <a:xfrm>
              <a:off x="691041" y="2114312"/>
              <a:ext cx="1931350" cy="483610"/>
            </a:xfrm>
            <a:prstGeom prst="rect">
              <a:avLst/>
            </a:prstGeom>
            <a:noFill/>
            <a:ln w="9525" cap="rnd">
              <a:noFill/>
              <a:prstDash val="sysDash"/>
              <a:headEnd type="oval"/>
            </a:ln>
            <a:effectLst/>
          </p:spPr>
          <p:style>
            <a:lnRef idx="1">
              <a:schemeClr val="accent1"/>
            </a:lnRef>
            <a:fillRef idx="0">
              <a:schemeClr val="accent1"/>
            </a:fillRef>
            <a:effectRef idx="0">
              <a:schemeClr val="accent1"/>
            </a:effectRef>
            <a:fontRef idx="minor">
              <a:schemeClr val="tx1"/>
            </a:fontRef>
          </p:style>
          <p:txBody>
            <a:bodyPr rtlCol="0" anchor="t"/>
            <a:lstStyle/>
            <a:p>
              <a:pPr algn="ctr" defTabSz="914181">
                <a:spcBef>
                  <a:spcPct val="20000"/>
                </a:spcBef>
                <a:buClr>
                  <a:srgbClr val="F69F1E"/>
                </a:buClr>
                <a:buSzPct val="120000"/>
              </a:pPr>
              <a:r>
                <a:rPr lang="en-US" sz="1300" b="1" dirty="0">
                  <a:ln>
                    <a:solidFill>
                      <a:prstClr val="white">
                        <a:alpha val="0"/>
                      </a:prstClr>
                    </a:solidFill>
                  </a:ln>
                  <a:solidFill>
                    <a:schemeClr val="bg1"/>
                  </a:solidFill>
                </a:rPr>
                <a:t>Andy Ryan</a:t>
              </a:r>
            </a:p>
            <a:p>
              <a:pPr algn="ctr" defTabSz="914181">
                <a:spcBef>
                  <a:spcPct val="20000"/>
                </a:spcBef>
                <a:buClr>
                  <a:srgbClr val="F69F1E"/>
                </a:buClr>
                <a:buSzPct val="120000"/>
              </a:pPr>
              <a:r>
                <a:rPr lang="en-US" sz="1100" b="1" dirty="0">
                  <a:ln>
                    <a:solidFill>
                      <a:prstClr val="white">
                        <a:alpha val="0"/>
                      </a:prstClr>
                    </a:solidFill>
                  </a:ln>
                  <a:solidFill>
                    <a:schemeClr val="bg1"/>
                  </a:solidFill>
                </a:rPr>
                <a:t>Systems Administrator</a:t>
              </a:r>
            </a:p>
          </p:txBody>
        </p:sp>
        <p:sp>
          <p:nvSpPr>
            <p:cNvPr id="39" name="Rounded Rectangle 38"/>
            <p:cNvSpPr/>
            <p:nvPr/>
          </p:nvSpPr>
          <p:spPr>
            <a:xfrm rot="10800000" flipV="1">
              <a:off x="350378" y="2660365"/>
              <a:ext cx="2612676" cy="2616476"/>
            </a:xfrm>
            <a:prstGeom prst="roundRect">
              <a:avLst>
                <a:gd name="adj" fmla="val 6463"/>
              </a:avLst>
            </a:prstGeom>
            <a:solidFill>
              <a:srgbClr val="E6E6E6"/>
            </a:solidFill>
            <a:ln w="25400" cap="flat" cmpd="sng" algn="ctr">
              <a:noFill/>
              <a:prstDash val="solid"/>
            </a:ln>
            <a:effectLst>
              <a:innerShdw blurRad="342900">
                <a:prstClr val="black">
                  <a:alpha val="56000"/>
                </a:prstClr>
              </a:innerShdw>
            </a:effectLst>
          </p:spPr>
          <p:txBody>
            <a:bodyPr lIns="91440" tIns="91440" rtlCol="0" anchor="t"/>
            <a:lstStyle/>
            <a:p>
              <a:pPr algn="ctr" defTabSz="914181">
                <a:spcBef>
                  <a:spcPct val="20000"/>
                </a:spcBef>
                <a:buClr>
                  <a:srgbClr val="F69F1E"/>
                </a:buClr>
                <a:buSzPct val="120000"/>
              </a:pPr>
              <a:r>
                <a:rPr lang="en-US" sz="1200" b="1" dirty="0">
                  <a:ln>
                    <a:solidFill>
                      <a:prstClr val="white">
                        <a:alpha val="0"/>
                      </a:prstClr>
                    </a:solidFill>
                  </a:ln>
                  <a:solidFill>
                    <a:prstClr val="black"/>
                  </a:solidFill>
                </a:rPr>
                <a:t>Organization Management</a:t>
              </a:r>
            </a:p>
          </p:txBody>
        </p:sp>
        <p:sp>
          <p:nvSpPr>
            <p:cNvPr id="40" name="Rectangle 39"/>
            <p:cNvSpPr/>
            <p:nvPr/>
          </p:nvSpPr>
          <p:spPr>
            <a:xfrm rot="10800000" flipV="1">
              <a:off x="485942" y="4823670"/>
              <a:ext cx="2341548" cy="333374"/>
            </a:xfrm>
            <a:prstGeom prst="rect">
              <a:avLst/>
            </a:prstGeom>
            <a:gradFill flip="none" rotWithShape="1">
              <a:gsLst>
                <a:gs pos="17000">
                  <a:schemeClr val="bg1">
                    <a:alpha val="84000"/>
                  </a:schemeClr>
                </a:gs>
                <a:gs pos="0">
                  <a:schemeClr val="bg1">
                    <a:lumMod val="85000"/>
                  </a:schemeClr>
                </a:gs>
                <a:gs pos="100000">
                  <a:schemeClr val="bg1">
                    <a:alpha val="82000"/>
                  </a:schemeClr>
                </a:gs>
              </a:gsLst>
              <a:lin ang="10800000" scaled="1"/>
              <a:tileRect/>
            </a:gradFill>
            <a:ln w="12700" cap="rnd">
              <a:solidFill>
                <a:srgbClr val="F37A1F"/>
              </a:solidFill>
              <a:prstDash val="sysDash"/>
              <a:headEnd type="ova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tIns="45720" rtlCol="0" anchor="ctr"/>
            <a:lstStyle/>
            <a:p>
              <a:pPr algn="ctr" defTabSz="914181" fontAlgn="base">
                <a:spcBef>
                  <a:spcPct val="0"/>
                </a:spcBef>
                <a:spcAft>
                  <a:spcPct val="0"/>
                </a:spcAft>
              </a:pPr>
              <a:r>
                <a:rPr lang="en-US" sz="1200" b="1" dirty="0">
                  <a:ln>
                    <a:solidFill>
                      <a:prstClr val="white">
                        <a:alpha val="0"/>
                      </a:prstClr>
                    </a:solidFill>
                  </a:ln>
                  <a:solidFill>
                    <a:prstClr val="black"/>
                  </a:solidFill>
                </a:rPr>
                <a:t>All employees</a:t>
              </a:r>
            </a:p>
          </p:txBody>
        </p:sp>
        <p:sp>
          <p:nvSpPr>
            <p:cNvPr id="48" name="Rounded Rectangle 47"/>
            <p:cNvSpPr/>
            <p:nvPr/>
          </p:nvSpPr>
          <p:spPr>
            <a:xfrm rot="10800000" flipV="1">
              <a:off x="3285857" y="2660365"/>
              <a:ext cx="2612676" cy="2616476"/>
            </a:xfrm>
            <a:prstGeom prst="roundRect">
              <a:avLst>
                <a:gd name="adj" fmla="val 6463"/>
              </a:avLst>
            </a:prstGeom>
            <a:solidFill>
              <a:srgbClr val="E6E6E6"/>
            </a:solidFill>
            <a:ln w="25400" cap="flat" cmpd="sng" algn="ctr">
              <a:noFill/>
              <a:prstDash val="solid"/>
            </a:ln>
            <a:effectLst>
              <a:innerShdw blurRad="342900">
                <a:prstClr val="black">
                  <a:alpha val="56000"/>
                </a:prstClr>
              </a:innerShdw>
            </a:effectLst>
          </p:spPr>
          <p:txBody>
            <a:bodyPr lIns="91440" tIns="91440" rtlCol="0" anchor="t"/>
            <a:lstStyle/>
            <a:p>
              <a:pPr algn="ctr" defTabSz="914181">
                <a:spcBef>
                  <a:spcPct val="20000"/>
                </a:spcBef>
                <a:buClr>
                  <a:srgbClr val="F69F1E"/>
                </a:buClr>
                <a:buSzPct val="120000"/>
              </a:pPr>
              <a:r>
                <a:rPr lang="en-US" sz="1200" b="1" dirty="0">
                  <a:ln>
                    <a:solidFill>
                      <a:prstClr val="white">
                        <a:alpha val="0"/>
                      </a:prstClr>
                    </a:solidFill>
                  </a:ln>
                  <a:solidFill>
                    <a:prstClr val="black"/>
                  </a:solidFill>
                </a:rPr>
                <a:t>Help Desk</a:t>
              </a:r>
            </a:p>
          </p:txBody>
        </p:sp>
        <p:sp>
          <p:nvSpPr>
            <p:cNvPr id="49" name="Rectangle 48"/>
            <p:cNvSpPr/>
            <p:nvPr/>
          </p:nvSpPr>
          <p:spPr>
            <a:xfrm rot="10800000" flipV="1">
              <a:off x="3421421" y="4823670"/>
              <a:ext cx="2341548" cy="333374"/>
            </a:xfrm>
            <a:prstGeom prst="rect">
              <a:avLst/>
            </a:prstGeom>
            <a:gradFill flip="none" rotWithShape="1">
              <a:gsLst>
                <a:gs pos="17000">
                  <a:schemeClr val="bg1">
                    <a:alpha val="84000"/>
                  </a:schemeClr>
                </a:gs>
                <a:gs pos="0">
                  <a:schemeClr val="bg1">
                    <a:lumMod val="85000"/>
                  </a:schemeClr>
                </a:gs>
                <a:gs pos="100000">
                  <a:schemeClr val="bg1">
                    <a:alpha val="82000"/>
                  </a:schemeClr>
                </a:gs>
              </a:gsLst>
              <a:lin ang="10800000" scaled="1"/>
              <a:tileRect/>
            </a:gradFill>
            <a:ln w="12700" cap="rnd">
              <a:solidFill>
                <a:srgbClr val="F37A1F"/>
              </a:solidFill>
              <a:prstDash val="sysDash"/>
              <a:headEnd type="ova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tIns="45720" rtlCol="0" anchor="ctr"/>
            <a:lstStyle/>
            <a:p>
              <a:pPr algn="ctr" defTabSz="914181" fontAlgn="base">
                <a:lnSpc>
                  <a:spcPct val="85000"/>
                </a:lnSpc>
                <a:spcBef>
                  <a:spcPct val="0"/>
                </a:spcBef>
                <a:spcAft>
                  <a:spcPct val="0"/>
                </a:spcAft>
              </a:pPr>
              <a:r>
                <a:rPr lang="en-US" sz="1200" b="1" dirty="0">
                  <a:ln>
                    <a:solidFill>
                      <a:prstClr val="white">
                        <a:alpha val="0"/>
                      </a:prstClr>
                    </a:solidFill>
                  </a:ln>
                  <a:solidFill>
                    <a:prstClr val="black"/>
                  </a:solidFill>
                </a:rPr>
                <a:t>All employees in Europe</a:t>
              </a:r>
            </a:p>
          </p:txBody>
        </p:sp>
        <p:sp>
          <p:nvSpPr>
            <p:cNvPr id="51" name="Rounded Rectangle 50"/>
            <p:cNvSpPr/>
            <p:nvPr/>
          </p:nvSpPr>
          <p:spPr>
            <a:xfrm rot="10800000" flipV="1">
              <a:off x="6221337" y="2660365"/>
              <a:ext cx="2612676" cy="2616476"/>
            </a:xfrm>
            <a:prstGeom prst="roundRect">
              <a:avLst>
                <a:gd name="adj" fmla="val 6463"/>
              </a:avLst>
            </a:prstGeom>
            <a:solidFill>
              <a:srgbClr val="E6E6E6"/>
            </a:solidFill>
            <a:ln w="25400" cap="flat" cmpd="sng" algn="ctr">
              <a:noFill/>
              <a:prstDash val="solid"/>
            </a:ln>
            <a:effectLst>
              <a:innerShdw blurRad="342900">
                <a:prstClr val="black">
                  <a:alpha val="56000"/>
                </a:prstClr>
              </a:innerShdw>
            </a:effectLst>
          </p:spPr>
          <p:txBody>
            <a:bodyPr lIns="91440" tIns="91440" rtlCol="0" anchor="t"/>
            <a:lstStyle/>
            <a:p>
              <a:pPr algn="ctr" defTabSz="914181">
                <a:spcBef>
                  <a:spcPct val="20000"/>
                </a:spcBef>
                <a:buClr>
                  <a:srgbClr val="F69F1E"/>
                </a:buClr>
                <a:buSzPct val="120000"/>
              </a:pPr>
              <a:r>
                <a:rPr lang="en-US" sz="1200" b="1" dirty="0">
                  <a:ln>
                    <a:solidFill>
                      <a:prstClr val="white">
                        <a:alpha val="0"/>
                      </a:prstClr>
                    </a:solidFill>
                  </a:ln>
                  <a:solidFill>
                    <a:prstClr val="black"/>
                  </a:solidFill>
                </a:rPr>
                <a:t>Discovery Management</a:t>
              </a:r>
            </a:p>
          </p:txBody>
        </p:sp>
        <p:sp>
          <p:nvSpPr>
            <p:cNvPr id="58" name="Rectangle 57"/>
            <p:cNvSpPr/>
            <p:nvPr/>
          </p:nvSpPr>
          <p:spPr>
            <a:xfrm rot="10800000" flipV="1">
              <a:off x="6356901" y="4823670"/>
              <a:ext cx="2341548" cy="333374"/>
            </a:xfrm>
            <a:prstGeom prst="rect">
              <a:avLst/>
            </a:prstGeom>
            <a:gradFill flip="none" rotWithShape="1">
              <a:gsLst>
                <a:gs pos="17000">
                  <a:schemeClr val="bg1">
                    <a:alpha val="84000"/>
                  </a:schemeClr>
                </a:gs>
                <a:gs pos="0">
                  <a:schemeClr val="bg1">
                    <a:lumMod val="85000"/>
                  </a:schemeClr>
                </a:gs>
                <a:gs pos="100000">
                  <a:schemeClr val="bg1">
                    <a:alpha val="82000"/>
                  </a:schemeClr>
                </a:gs>
              </a:gsLst>
              <a:lin ang="10800000" scaled="1"/>
              <a:tileRect/>
            </a:gradFill>
            <a:ln w="12700" cap="rnd">
              <a:solidFill>
                <a:srgbClr val="F37A1F"/>
              </a:solidFill>
              <a:prstDash val="sysDash"/>
              <a:headEnd type="ova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tIns="45720" rtlCol="0" anchor="ctr"/>
            <a:lstStyle/>
            <a:p>
              <a:pPr algn="ctr" defTabSz="914181" fontAlgn="base">
                <a:spcBef>
                  <a:spcPct val="0"/>
                </a:spcBef>
                <a:spcAft>
                  <a:spcPct val="0"/>
                </a:spcAft>
              </a:pPr>
              <a:r>
                <a:rPr lang="en-US" sz="1200" b="1" dirty="0">
                  <a:ln>
                    <a:solidFill>
                      <a:prstClr val="white">
                        <a:alpha val="0"/>
                      </a:prstClr>
                    </a:solidFill>
                  </a:ln>
                  <a:solidFill>
                    <a:prstClr val="black"/>
                  </a:solidFill>
                </a:rPr>
                <a:t>All employees in the U.S.</a:t>
              </a:r>
            </a:p>
          </p:txBody>
        </p:sp>
        <p:pic>
          <p:nvPicPr>
            <p:cNvPr id="59" name="Picture 67" descr="Group_HiR-Man copy 2"/>
            <p:cNvPicPr>
              <a:picLocks noChangeAspect="1" noChangeArrowheads="1"/>
            </p:cNvPicPr>
            <p:nvPr>
              <p:custDataLst>
                <p:tags r:id="rId1"/>
              </p:custDataLst>
            </p:nvPr>
          </p:nvPicPr>
          <p:blipFill>
            <a:blip r:embed="rId4"/>
            <a:stretch>
              <a:fillRect/>
            </a:stretch>
          </p:blipFill>
          <p:spPr bwMode="auto">
            <a:xfrm>
              <a:off x="370418" y="1330022"/>
              <a:ext cx="503552" cy="1463040"/>
            </a:xfrm>
            <a:prstGeom prst="rect">
              <a:avLst/>
            </a:prstGeom>
            <a:noFill/>
            <a:ln>
              <a:noFill/>
            </a:ln>
            <a:effectLst>
              <a:reflection blurRad="6350" stA="22000" endPos="35000" dir="5400000" sy="-100000" algn="bl" rotWithShape="0"/>
            </a:effectLst>
          </p:spPr>
        </p:pic>
        <p:pic>
          <p:nvPicPr>
            <p:cNvPr id="60" name="Picture 59" descr="Woman_Masked.png"/>
            <p:cNvPicPr>
              <a:picLocks noChangeAspect="1"/>
            </p:cNvPicPr>
            <p:nvPr/>
          </p:nvPicPr>
          <p:blipFill>
            <a:blip r:embed="rId5" cstate="email"/>
            <a:stretch>
              <a:fillRect/>
            </a:stretch>
          </p:blipFill>
          <p:spPr>
            <a:xfrm>
              <a:off x="3262137" y="1253822"/>
              <a:ext cx="658587" cy="1539240"/>
            </a:xfrm>
            <a:prstGeom prst="rect">
              <a:avLst/>
            </a:prstGeom>
            <a:noFill/>
            <a:ln>
              <a:noFill/>
            </a:ln>
            <a:effectLst>
              <a:reflection blurRad="6350" stA="22000" endPos="35000" dir="5400000" sy="-100000" algn="bl" rotWithShape="0"/>
            </a:effectLst>
          </p:spPr>
        </p:pic>
        <p:pic>
          <p:nvPicPr>
            <p:cNvPr id="61" name="Picture 60" descr="PRB_CEO.png"/>
            <p:cNvPicPr>
              <a:picLocks noChangeAspect="1"/>
            </p:cNvPicPr>
            <p:nvPr/>
          </p:nvPicPr>
          <p:blipFill>
            <a:blip r:embed="rId6" cstate="email"/>
            <a:stretch>
              <a:fillRect/>
            </a:stretch>
          </p:blipFill>
          <p:spPr>
            <a:xfrm>
              <a:off x="6120999" y="1219243"/>
              <a:ext cx="877825" cy="1608003"/>
            </a:xfrm>
            <a:prstGeom prst="rect">
              <a:avLst/>
            </a:prstGeom>
            <a:noFill/>
            <a:ln>
              <a:noFill/>
            </a:ln>
            <a:effectLst>
              <a:reflection blurRad="6350" stA="22000" endPos="35000" dir="5400000" sy="-100000" algn="bl" rotWithShape="0"/>
            </a:effectLst>
          </p:spPr>
        </p:pic>
        <p:grpSp>
          <p:nvGrpSpPr>
            <p:cNvPr id="10" name="Group 9"/>
            <p:cNvGrpSpPr/>
            <p:nvPr/>
          </p:nvGrpSpPr>
          <p:grpSpPr>
            <a:xfrm>
              <a:off x="584916" y="3077124"/>
              <a:ext cx="858061" cy="715304"/>
              <a:chOff x="602008" y="3128399"/>
              <a:chExt cx="1023766" cy="853440"/>
            </a:xfrm>
          </p:grpSpPr>
          <p:pic>
            <p:nvPicPr>
              <p:cNvPr id="64" name="Picture 6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02008" y="3128399"/>
                <a:ext cx="868475" cy="548640"/>
              </a:xfrm>
              <a:prstGeom prst="rect">
                <a:avLst/>
              </a:prstGeom>
              <a:effectLst>
                <a:outerShdw blurRad="63500" sx="102000" sy="102000" algn="ctr" rotWithShape="0">
                  <a:prstClr val="black">
                    <a:alpha val="40000"/>
                  </a:prstClr>
                </a:outerShdw>
              </a:effectLst>
            </p:spPr>
          </p:pic>
          <p:pic>
            <p:nvPicPr>
              <p:cNvPr id="67" name="Picture 6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39937" y="3204599"/>
                <a:ext cx="868475" cy="548640"/>
              </a:xfrm>
              <a:prstGeom prst="rect">
                <a:avLst/>
              </a:prstGeom>
              <a:effectLst>
                <a:outerShdw blurRad="63500" sx="102000" sy="102000" algn="ctr" rotWithShape="0">
                  <a:prstClr val="black">
                    <a:alpha val="40000"/>
                  </a:prstClr>
                </a:outerShdw>
              </a:effectLst>
            </p:spPr>
          </p:pic>
          <p:pic>
            <p:nvPicPr>
              <p:cNvPr id="68" name="Picture 6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78041" y="3280799"/>
                <a:ext cx="868475" cy="548640"/>
              </a:xfrm>
              <a:prstGeom prst="rect">
                <a:avLst/>
              </a:prstGeom>
              <a:effectLst>
                <a:outerShdw blurRad="63500" sx="102000" sy="102000" algn="ctr" rotWithShape="0">
                  <a:prstClr val="black">
                    <a:alpha val="40000"/>
                  </a:prstClr>
                </a:outerShdw>
              </a:effectLst>
            </p:spPr>
          </p:pic>
          <p:pic>
            <p:nvPicPr>
              <p:cNvPr id="69" name="Picture 6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16137" y="3356999"/>
                <a:ext cx="868475" cy="548640"/>
              </a:xfrm>
              <a:prstGeom prst="rect">
                <a:avLst/>
              </a:prstGeom>
              <a:effectLst>
                <a:outerShdw blurRad="63500" sx="102000" sy="102000" algn="ctr" rotWithShape="0">
                  <a:prstClr val="black">
                    <a:alpha val="40000"/>
                  </a:prstClr>
                </a:outerShdw>
              </a:effectLst>
            </p:spPr>
          </p:pic>
          <p:pic>
            <p:nvPicPr>
              <p:cNvPr id="70" name="Picture 6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57299" y="3433199"/>
                <a:ext cx="868475" cy="548640"/>
              </a:xfrm>
              <a:prstGeom prst="rect">
                <a:avLst/>
              </a:prstGeom>
              <a:ln>
                <a:noFill/>
              </a:ln>
              <a:effectLst>
                <a:outerShdw blurRad="63500" sx="102000" sy="102000" algn="ctr" rotWithShape="0">
                  <a:prstClr val="black">
                    <a:alpha val="40000"/>
                  </a:prstClr>
                </a:outerShdw>
              </a:effectLst>
            </p:spPr>
          </p:pic>
        </p:grpSp>
        <p:grpSp>
          <p:nvGrpSpPr>
            <p:cNvPr id="11" name="Group 10"/>
            <p:cNvGrpSpPr/>
            <p:nvPr/>
          </p:nvGrpSpPr>
          <p:grpSpPr>
            <a:xfrm>
              <a:off x="1873980" y="3077124"/>
              <a:ext cx="713154" cy="614659"/>
              <a:chOff x="1993623" y="3206252"/>
              <a:chExt cx="770389" cy="663989"/>
            </a:xfrm>
          </p:grpSpPr>
          <p:pic>
            <p:nvPicPr>
              <p:cNvPr id="63" name="Picture 3"/>
              <p:cNvPicPr>
                <a:picLocks noChangeAspect="1" noChangeArrowheads="1"/>
              </p:cNvPicPr>
              <p:nvPr/>
            </p:nvPicPr>
            <p:blipFill>
              <a:blip r:embed="rId8"/>
              <a:srcRect/>
              <a:stretch>
                <a:fillRect/>
              </a:stretch>
            </p:blipFill>
            <p:spPr bwMode="auto">
              <a:xfrm>
                <a:off x="1993623" y="3206252"/>
                <a:ext cx="633226" cy="548640"/>
              </a:xfrm>
              <a:prstGeom prst="rect">
                <a:avLst/>
              </a:prstGeom>
              <a:noFill/>
              <a:ln>
                <a:noFill/>
              </a:ln>
              <a:effectLst>
                <a:reflection blurRad="6350" stA="22000" endPos="35000" dir="5400000" sy="-100000" algn="bl" rotWithShape="0"/>
              </a:effectLst>
            </p:spPr>
          </p:pic>
          <p:pic>
            <p:nvPicPr>
              <p:cNvPr id="71" name="Picture 3"/>
              <p:cNvPicPr>
                <a:picLocks noChangeAspect="1" noChangeArrowheads="1"/>
              </p:cNvPicPr>
              <p:nvPr/>
            </p:nvPicPr>
            <p:blipFill>
              <a:blip r:embed="rId8"/>
              <a:srcRect/>
              <a:stretch>
                <a:fillRect/>
              </a:stretch>
            </p:blipFill>
            <p:spPr bwMode="auto">
              <a:xfrm>
                <a:off x="2064111" y="3254926"/>
                <a:ext cx="633226" cy="548640"/>
              </a:xfrm>
              <a:prstGeom prst="rect">
                <a:avLst/>
              </a:prstGeom>
              <a:noFill/>
              <a:ln>
                <a:noFill/>
              </a:ln>
              <a:effectLst>
                <a:reflection blurRad="6350" stA="22000" endPos="35000" dir="5400000" sy="-100000" algn="bl" rotWithShape="0"/>
              </a:effectLst>
            </p:spPr>
          </p:pic>
          <p:pic>
            <p:nvPicPr>
              <p:cNvPr id="72" name="Picture 3"/>
              <p:cNvPicPr>
                <a:picLocks noChangeAspect="1" noChangeArrowheads="1"/>
              </p:cNvPicPr>
              <p:nvPr/>
            </p:nvPicPr>
            <p:blipFill>
              <a:blip r:embed="rId8"/>
              <a:srcRect/>
              <a:stretch>
                <a:fillRect/>
              </a:stretch>
            </p:blipFill>
            <p:spPr bwMode="auto">
              <a:xfrm>
                <a:off x="2130786" y="3321601"/>
                <a:ext cx="633226" cy="548640"/>
              </a:xfrm>
              <a:prstGeom prst="rect">
                <a:avLst/>
              </a:prstGeom>
              <a:noFill/>
              <a:ln>
                <a:noFill/>
              </a:ln>
              <a:effectLst>
                <a:reflection blurRad="6350" stA="22000" endPos="35000" dir="5400000" sy="-100000" algn="bl" rotWithShape="0"/>
              </a:effectLst>
            </p:spPr>
          </p:pic>
        </p:grpSp>
        <p:pic>
          <p:nvPicPr>
            <p:cNvPr id="75" name="Picture 3"/>
            <p:cNvPicPr>
              <a:picLocks noChangeAspect="1" noChangeArrowheads="1"/>
            </p:cNvPicPr>
            <p:nvPr/>
          </p:nvPicPr>
          <p:blipFill>
            <a:blip r:embed="rId8"/>
            <a:srcRect/>
            <a:stretch>
              <a:fillRect/>
            </a:stretch>
          </p:blipFill>
          <p:spPr bwMode="auto">
            <a:xfrm>
              <a:off x="4836920" y="3143545"/>
              <a:ext cx="681942" cy="590849"/>
            </a:xfrm>
            <a:prstGeom prst="rect">
              <a:avLst/>
            </a:prstGeom>
            <a:ln>
              <a:noFill/>
            </a:ln>
            <a:effectLst>
              <a:outerShdw blurRad="63500" sx="102000" sy="102000" algn="ctr" rotWithShape="0">
                <a:prstClr val="black">
                  <a:alpha val="40000"/>
                </a:prstClr>
              </a:outerShdw>
            </a:effectLst>
          </p:spPr>
        </p:pic>
        <p:grpSp>
          <p:nvGrpSpPr>
            <p:cNvPr id="9" name="Group 8"/>
            <p:cNvGrpSpPr/>
            <p:nvPr/>
          </p:nvGrpSpPr>
          <p:grpSpPr>
            <a:xfrm>
              <a:off x="3519305" y="3143545"/>
              <a:ext cx="797737" cy="559627"/>
              <a:chOff x="3502213" y="3283347"/>
              <a:chExt cx="951792" cy="667699"/>
            </a:xfrm>
          </p:grpSpPr>
          <p:pic>
            <p:nvPicPr>
              <p:cNvPr id="73" name="Picture 7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502213" y="3283347"/>
                <a:ext cx="868475" cy="548640"/>
              </a:xfrm>
              <a:prstGeom prst="rect">
                <a:avLst/>
              </a:prstGeom>
              <a:effectLst>
                <a:outerShdw blurRad="63500" sx="102000" sy="102000" algn="ctr" rotWithShape="0">
                  <a:prstClr val="black">
                    <a:alpha val="40000"/>
                  </a:prstClr>
                </a:outerShdw>
              </a:effectLst>
            </p:spPr>
          </p:pic>
          <p:pic>
            <p:nvPicPr>
              <p:cNvPr id="76" name="Picture 7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542663" y="3339220"/>
                <a:ext cx="868475" cy="548640"/>
              </a:xfrm>
              <a:prstGeom prst="rect">
                <a:avLst/>
              </a:prstGeom>
              <a:effectLst>
                <a:outerShdw blurRad="63500" sx="102000" sy="102000" algn="ctr" rotWithShape="0">
                  <a:prstClr val="black">
                    <a:alpha val="40000"/>
                  </a:prstClr>
                </a:outerShdw>
              </a:effectLst>
            </p:spPr>
          </p:pic>
          <p:pic>
            <p:nvPicPr>
              <p:cNvPr id="77" name="Picture 7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585530" y="3402406"/>
                <a:ext cx="868475" cy="548640"/>
              </a:xfrm>
              <a:prstGeom prst="rect">
                <a:avLst/>
              </a:prstGeom>
              <a:ln>
                <a:noFill/>
              </a:ln>
              <a:effectLst>
                <a:outerShdw blurRad="63500" sx="102000" sy="102000" algn="ctr" rotWithShape="0">
                  <a:prstClr val="black">
                    <a:alpha val="40000"/>
                  </a:prstClr>
                </a:outerShdw>
              </a:effectLst>
            </p:spPr>
          </p:pic>
        </p:grpSp>
        <p:grpSp>
          <p:nvGrpSpPr>
            <p:cNvPr id="7" name="Group 6"/>
            <p:cNvGrpSpPr/>
            <p:nvPr/>
          </p:nvGrpSpPr>
          <p:grpSpPr>
            <a:xfrm>
              <a:off x="7105513" y="3104007"/>
              <a:ext cx="707665" cy="450955"/>
              <a:chOff x="6969881" y="3206557"/>
              <a:chExt cx="844325" cy="538041"/>
            </a:xfrm>
          </p:grpSpPr>
          <p:pic>
            <p:nvPicPr>
              <p:cNvPr id="74" name="Picture 7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969881" y="3206557"/>
                <a:ext cx="723729" cy="457200"/>
              </a:xfrm>
              <a:prstGeom prst="rect">
                <a:avLst/>
              </a:prstGeom>
              <a:ln>
                <a:noFill/>
              </a:ln>
              <a:effectLst>
                <a:outerShdw blurRad="63500" sx="102000" sy="102000" algn="ctr" rotWithShape="0">
                  <a:prstClr val="black">
                    <a:alpha val="40000"/>
                  </a:prstClr>
                </a:outerShdw>
              </a:effectLst>
            </p:spPr>
          </p:pic>
          <p:pic>
            <p:nvPicPr>
              <p:cNvPr id="78" name="Picture 7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090477" y="3287398"/>
                <a:ext cx="723729" cy="457200"/>
              </a:xfrm>
              <a:prstGeom prst="rect">
                <a:avLst/>
              </a:prstGeom>
              <a:ln>
                <a:noFill/>
              </a:ln>
              <a:effectLst>
                <a:outerShdw blurRad="63500" sx="102000" sy="102000" algn="ctr" rotWithShape="0">
                  <a:prstClr val="black">
                    <a:alpha val="40000"/>
                  </a:prstClr>
                </a:outerShdw>
              </a:effectLst>
            </p:spPr>
          </p:pic>
        </p:grpSp>
        <p:sp>
          <p:nvSpPr>
            <p:cNvPr id="80" name="TextBox 79"/>
            <p:cNvSpPr txBox="1"/>
            <p:nvPr/>
          </p:nvSpPr>
          <p:spPr>
            <a:xfrm>
              <a:off x="6270172" y="3882980"/>
              <a:ext cx="1522541" cy="369332"/>
            </a:xfrm>
            <a:prstGeom prst="rect">
              <a:avLst/>
            </a:prstGeom>
            <a:noFill/>
          </p:spPr>
          <p:txBody>
            <a:bodyPr wrap="square" rtlCol="0">
              <a:spAutoFit/>
            </a:bodyPr>
            <a:lstStyle/>
            <a:p>
              <a:pPr marL="111125" indent="-111125" defTabSz="914181">
                <a:lnSpc>
                  <a:spcPct val="90000"/>
                </a:lnSpc>
                <a:spcBef>
                  <a:spcPct val="20000"/>
                </a:spcBef>
                <a:buClr>
                  <a:srgbClr val="F69F1E"/>
                </a:buClr>
                <a:buSzPct val="120000"/>
                <a:buFont typeface="Arial" pitchFamily="34" charset="0"/>
                <a:buChar char="•"/>
              </a:pPr>
              <a:r>
                <a:rPr lang="en-US" sz="900" dirty="0">
                  <a:ln>
                    <a:solidFill>
                      <a:prstClr val="white">
                        <a:alpha val="0"/>
                      </a:prstClr>
                    </a:solidFill>
                  </a:ln>
                  <a:solidFill>
                    <a:prstClr val="black"/>
                  </a:solidFill>
                </a:rPr>
                <a:t>Multi-mailbox search</a:t>
              </a:r>
            </a:p>
            <a:p>
              <a:pPr marL="111125" indent="-111125" defTabSz="914181">
                <a:lnSpc>
                  <a:spcPct val="90000"/>
                </a:lnSpc>
                <a:spcBef>
                  <a:spcPct val="20000"/>
                </a:spcBef>
                <a:buClr>
                  <a:srgbClr val="F69F1E"/>
                </a:buClr>
                <a:buSzPct val="120000"/>
                <a:buFont typeface="Arial" pitchFamily="34" charset="0"/>
                <a:buChar char="•"/>
              </a:pPr>
              <a:r>
                <a:rPr lang="en-US" sz="900" dirty="0">
                  <a:ln>
                    <a:solidFill>
                      <a:prstClr val="white">
                        <a:alpha val="0"/>
                      </a:prstClr>
                    </a:solidFill>
                  </a:ln>
                  <a:solidFill>
                    <a:prstClr val="black"/>
                  </a:solidFill>
                </a:rPr>
                <a:t>Set legal hold</a:t>
              </a:r>
            </a:p>
          </p:txBody>
        </p:sp>
        <p:sp>
          <p:nvSpPr>
            <p:cNvPr id="81" name="TextBox 80"/>
            <p:cNvSpPr txBox="1"/>
            <p:nvPr/>
          </p:nvSpPr>
          <p:spPr>
            <a:xfrm>
              <a:off x="378332" y="3882980"/>
              <a:ext cx="2595604" cy="902663"/>
            </a:xfrm>
            <a:prstGeom prst="rect">
              <a:avLst/>
            </a:prstGeom>
            <a:noFill/>
          </p:spPr>
          <p:txBody>
            <a:bodyPr wrap="square" lIns="91440" rIns="0" numCol="2" spcCol="91440" rtlCol="0">
              <a:noAutofit/>
            </a:bodyPr>
            <a:lstStyle/>
            <a:p>
              <a:pPr marL="111125" indent="-111125" defTabSz="914181">
                <a:lnSpc>
                  <a:spcPct val="90000"/>
                </a:lnSpc>
                <a:spcBef>
                  <a:spcPct val="20000"/>
                </a:spcBef>
                <a:buClr>
                  <a:srgbClr val="F69F1E"/>
                </a:buClr>
                <a:buSzPct val="120000"/>
                <a:buFont typeface="Arial" pitchFamily="34" charset="0"/>
                <a:buChar char="•"/>
              </a:pPr>
              <a:r>
                <a:rPr lang="en-US" sz="900" dirty="0">
                  <a:ln>
                    <a:solidFill>
                      <a:prstClr val="white">
                        <a:alpha val="0"/>
                      </a:prstClr>
                    </a:solidFill>
                  </a:ln>
                  <a:solidFill>
                    <a:prstClr val="black"/>
                  </a:solidFill>
                </a:rPr>
                <a:t>Create users</a:t>
              </a:r>
            </a:p>
            <a:p>
              <a:pPr marL="111125" indent="-111125" defTabSz="914181">
                <a:lnSpc>
                  <a:spcPct val="90000"/>
                </a:lnSpc>
                <a:spcBef>
                  <a:spcPct val="20000"/>
                </a:spcBef>
                <a:buClr>
                  <a:srgbClr val="F69F1E"/>
                </a:buClr>
                <a:buSzPct val="120000"/>
                <a:buFont typeface="Arial" pitchFamily="34" charset="0"/>
                <a:buChar char="•"/>
              </a:pPr>
              <a:r>
                <a:rPr lang="en-US" sz="900" dirty="0">
                  <a:ln>
                    <a:solidFill>
                      <a:prstClr val="white">
                        <a:alpha val="0"/>
                      </a:prstClr>
                    </a:solidFill>
                  </a:ln>
                  <a:solidFill>
                    <a:prstClr val="black"/>
                  </a:solidFill>
                </a:rPr>
                <a:t>Edit retention policies</a:t>
              </a:r>
            </a:p>
            <a:p>
              <a:pPr marL="111125" indent="-111125" defTabSz="914181">
                <a:lnSpc>
                  <a:spcPct val="90000"/>
                </a:lnSpc>
                <a:spcBef>
                  <a:spcPct val="20000"/>
                </a:spcBef>
                <a:buClr>
                  <a:srgbClr val="F69F1E"/>
                </a:buClr>
                <a:buSzPct val="120000"/>
                <a:buFont typeface="Arial" pitchFamily="34" charset="0"/>
                <a:buChar char="•"/>
              </a:pPr>
              <a:r>
                <a:rPr lang="en-US" sz="900" dirty="0">
                  <a:ln>
                    <a:solidFill>
                      <a:prstClr val="white">
                        <a:alpha val="0"/>
                      </a:prstClr>
                    </a:solidFill>
                  </a:ln>
                  <a:solidFill>
                    <a:prstClr val="black"/>
                  </a:solidFill>
                </a:rPr>
                <a:t>Create transport rules</a:t>
              </a:r>
            </a:p>
            <a:p>
              <a:pPr marL="111125" indent="-111125" defTabSz="914181">
                <a:lnSpc>
                  <a:spcPct val="90000"/>
                </a:lnSpc>
                <a:spcBef>
                  <a:spcPct val="20000"/>
                </a:spcBef>
                <a:buClr>
                  <a:srgbClr val="F69F1E"/>
                </a:buClr>
                <a:buSzPct val="120000"/>
                <a:buFont typeface="Arial" pitchFamily="34" charset="0"/>
                <a:buChar char="•"/>
              </a:pPr>
              <a:r>
                <a:rPr lang="en-US" sz="900" dirty="0">
                  <a:ln>
                    <a:solidFill>
                      <a:prstClr val="white">
                        <a:alpha val="0"/>
                      </a:prstClr>
                    </a:solidFill>
                  </a:ln>
                  <a:solidFill>
                    <a:prstClr val="black"/>
                  </a:solidFill>
                </a:rPr>
                <a:t>Configure UM</a:t>
              </a:r>
            </a:p>
            <a:p>
              <a:pPr marL="111125" indent="-111125" defTabSz="914181">
                <a:lnSpc>
                  <a:spcPct val="90000"/>
                </a:lnSpc>
                <a:spcBef>
                  <a:spcPct val="20000"/>
                </a:spcBef>
                <a:buClr>
                  <a:srgbClr val="F69F1E"/>
                </a:buClr>
                <a:buSzPct val="120000"/>
                <a:buFont typeface="Arial" pitchFamily="34" charset="0"/>
                <a:buChar char="•"/>
              </a:pPr>
              <a:r>
                <a:rPr lang="en-US" sz="900" dirty="0">
                  <a:ln>
                    <a:solidFill>
                      <a:prstClr val="white">
                        <a:alpha val="0"/>
                      </a:prstClr>
                    </a:solidFill>
                  </a:ln>
                  <a:solidFill>
                    <a:prstClr val="black"/>
                  </a:solidFill>
                </a:rPr>
                <a:t>Set legal hold</a:t>
              </a:r>
            </a:p>
            <a:p>
              <a:pPr marL="111125" indent="-111125" defTabSz="914181">
                <a:lnSpc>
                  <a:spcPct val="90000"/>
                </a:lnSpc>
                <a:spcBef>
                  <a:spcPct val="20000"/>
                </a:spcBef>
                <a:buClr>
                  <a:srgbClr val="F69F1E"/>
                </a:buClr>
                <a:buSzPct val="120000"/>
                <a:buFont typeface="Arial" pitchFamily="34" charset="0"/>
                <a:buChar char="•"/>
              </a:pPr>
              <a:r>
                <a:rPr lang="en-US" sz="900" dirty="0">
                  <a:ln>
                    <a:solidFill>
                      <a:prstClr val="white">
                        <a:alpha val="0"/>
                      </a:prstClr>
                    </a:solidFill>
                  </a:ln>
                  <a:solidFill>
                    <a:prstClr val="black"/>
                  </a:solidFill>
                </a:rPr>
                <a:t>Edit mobile security policies</a:t>
              </a:r>
            </a:p>
            <a:p>
              <a:pPr marL="111125" indent="-111125" defTabSz="914181">
                <a:lnSpc>
                  <a:spcPct val="90000"/>
                </a:lnSpc>
                <a:spcBef>
                  <a:spcPct val="20000"/>
                </a:spcBef>
                <a:buClr>
                  <a:srgbClr val="F69F1E"/>
                </a:buClr>
                <a:buSzPct val="120000"/>
                <a:buFont typeface="Arial" pitchFamily="34" charset="0"/>
                <a:buChar char="•"/>
              </a:pPr>
              <a:r>
                <a:rPr lang="en-US" sz="900" dirty="0">
                  <a:ln>
                    <a:solidFill>
                      <a:prstClr val="white">
                        <a:alpha val="0"/>
                      </a:prstClr>
                    </a:solidFill>
                  </a:ln>
                  <a:solidFill>
                    <a:prstClr val="black"/>
                  </a:solidFill>
                </a:rPr>
                <a:t>Manage dynamic distribution lists</a:t>
              </a:r>
            </a:p>
          </p:txBody>
        </p:sp>
        <p:sp>
          <p:nvSpPr>
            <p:cNvPr id="84" name="TextBox 83"/>
            <p:cNvSpPr txBox="1"/>
            <p:nvPr/>
          </p:nvSpPr>
          <p:spPr>
            <a:xfrm>
              <a:off x="3309540" y="3882980"/>
              <a:ext cx="2499077" cy="473259"/>
            </a:xfrm>
            <a:prstGeom prst="rect">
              <a:avLst/>
            </a:prstGeom>
            <a:noFill/>
          </p:spPr>
          <p:txBody>
            <a:bodyPr wrap="square" lIns="91440" rIns="0" numCol="2" spcCol="91440" rtlCol="0">
              <a:noAutofit/>
            </a:bodyPr>
            <a:lstStyle/>
            <a:p>
              <a:pPr marL="111125" indent="-111125" defTabSz="914181">
                <a:lnSpc>
                  <a:spcPct val="90000"/>
                </a:lnSpc>
                <a:spcBef>
                  <a:spcPct val="20000"/>
                </a:spcBef>
                <a:buClr>
                  <a:srgbClr val="F69F1E"/>
                </a:buClr>
                <a:buSzPct val="120000"/>
                <a:buFont typeface="Arial" pitchFamily="34" charset="0"/>
                <a:buChar char="•"/>
              </a:pPr>
              <a:r>
                <a:rPr lang="en-US" sz="900" dirty="0">
                  <a:ln>
                    <a:solidFill>
                      <a:prstClr val="white">
                        <a:alpha val="0"/>
                      </a:prstClr>
                    </a:solidFill>
                  </a:ln>
                  <a:solidFill>
                    <a:prstClr val="black"/>
                  </a:solidFill>
                </a:rPr>
                <a:t>Track messages</a:t>
              </a:r>
            </a:p>
            <a:p>
              <a:pPr marL="111125" indent="-111125" defTabSz="914181">
                <a:lnSpc>
                  <a:spcPct val="90000"/>
                </a:lnSpc>
                <a:spcBef>
                  <a:spcPct val="20000"/>
                </a:spcBef>
                <a:buClr>
                  <a:srgbClr val="F69F1E"/>
                </a:buClr>
                <a:buSzPct val="120000"/>
                <a:buFont typeface="Arial" pitchFamily="34" charset="0"/>
                <a:buChar char="•"/>
              </a:pPr>
              <a:r>
                <a:rPr lang="en-US" sz="900" dirty="0">
                  <a:ln>
                    <a:solidFill>
                      <a:prstClr val="white">
                        <a:alpha val="0"/>
                      </a:prstClr>
                    </a:solidFill>
                  </a:ln>
                  <a:solidFill>
                    <a:prstClr val="black"/>
                  </a:solidFill>
                </a:rPr>
                <a:t>View-only recipients</a:t>
              </a:r>
            </a:p>
            <a:p>
              <a:pPr marL="111125" indent="-111125" defTabSz="914181">
                <a:lnSpc>
                  <a:spcPct val="90000"/>
                </a:lnSpc>
                <a:spcBef>
                  <a:spcPct val="20000"/>
                </a:spcBef>
                <a:buClr>
                  <a:srgbClr val="F69F1E"/>
                </a:buClr>
                <a:buSzPct val="120000"/>
                <a:buFont typeface="Arial" pitchFamily="34" charset="0"/>
                <a:buChar char="•"/>
              </a:pPr>
              <a:r>
                <a:rPr lang="en-US" sz="900" dirty="0">
                  <a:ln>
                    <a:solidFill>
                      <a:prstClr val="white">
                        <a:alpha val="0"/>
                      </a:prstClr>
                    </a:solidFill>
                  </a:ln>
                  <a:solidFill>
                    <a:prstClr val="black"/>
                  </a:solidFill>
                </a:rPr>
                <a:t>Mobile device wipe</a:t>
              </a:r>
            </a:p>
            <a:p>
              <a:pPr marL="111125" indent="-111125" defTabSz="914181">
                <a:lnSpc>
                  <a:spcPct val="90000"/>
                </a:lnSpc>
                <a:spcBef>
                  <a:spcPct val="20000"/>
                </a:spcBef>
                <a:buClr>
                  <a:srgbClr val="F69F1E"/>
                </a:buClr>
                <a:buSzPct val="120000"/>
                <a:buFont typeface="Arial" pitchFamily="34" charset="0"/>
                <a:buChar char="•"/>
              </a:pPr>
              <a:r>
                <a:rPr lang="en-US" sz="900" dirty="0">
                  <a:ln>
                    <a:solidFill>
                      <a:prstClr val="white">
                        <a:alpha val="0"/>
                      </a:prstClr>
                    </a:solidFill>
                  </a:ln>
                  <a:solidFill>
                    <a:prstClr val="black"/>
                  </a:solidFill>
                </a:rPr>
                <a:t>Manage groups</a:t>
              </a:r>
            </a:p>
          </p:txBody>
        </p:sp>
        <p:sp>
          <p:nvSpPr>
            <p:cNvPr id="42" name="Rectangle 41"/>
            <p:cNvSpPr/>
            <p:nvPr/>
          </p:nvSpPr>
          <p:spPr bwMode="auto">
            <a:xfrm>
              <a:off x="6562000" y="2114312"/>
              <a:ext cx="1931350" cy="483610"/>
            </a:xfrm>
            <a:prstGeom prst="rect">
              <a:avLst/>
            </a:prstGeom>
            <a:noFill/>
            <a:ln w="9525" cap="rnd">
              <a:noFill/>
              <a:prstDash val="sysDash"/>
              <a:headEnd type="oval"/>
            </a:ln>
            <a:effectLst/>
          </p:spPr>
          <p:style>
            <a:lnRef idx="1">
              <a:schemeClr val="accent1"/>
            </a:lnRef>
            <a:fillRef idx="0">
              <a:schemeClr val="accent1"/>
            </a:fillRef>
            <a:effectRef idx="0">
              <a:schemeClr val="accent1"/>
            </a:effectRef>
            <a:fontRef idx="minor">
              <a:schemeClr val="tx1"/>
            </a:fontRef>
          </p:style>
          <p:txBody>
            <a:bodyPr rtlCol="0" anchor="t"/>
            <a:lstStyle/>
            <a:p>
              <a:pPr algn="ctr" defTabSz="914181">
                <a:spcBef>
                  <a:spcPct val="20000"/>
                </a:spcBef>
                <a:buClr>
                  <a:srgbClr val="F69F1E"/>
                </a:buClr>
                <a:buSzPct val="120000"/>
              </a:pPr>
              <a:r>
                <a:rPr lang="en-US" sz="1300" b="1" dirty="0">
                  <a:ln>
                    <a:solidFill>
                      <a:prstClr val="white">
                        <a:alpha val="0"/>
                      </a:prstClr>
                    </a:solidFill>
                  </a:ln>
                  <a:solidFill>
                    <a:schemeClr val="bg1"/>
                  </a:solidFill>
                </a:rPr>
                <a:t>Donna Scott</a:t>
              </a:r>
            </a:p>
            <a:p>
              <a:pPr algn="ctr" defTabSz="914181">
                <a:spcBef>
                  <a:spcPct val="20000"/>
                </a:spcBef>
                <a:buClr>
                  <a:srgbClr val="F69F1E"/>
                </a:buClr>
                <a:buSzPct val="120000"/>
              </a:pPr>
              <a:r>
                <a:rPr lang="en-US" sz="1100" b="1" dirty="0">
                  <a:ln>
                    <a:solidFill>
                      <a:prstClr val="white">
                        <a:alpha val="0"/>
                      </a:prstClr>
                    </a:solidFill>
                  </a:ln>
                  <a:solidFill>
                    <a:schemeClr val="bg1"/>
                  </a:solidFill>
                </a:rPr>
                <a:t>Compliance Officer</a:t>
              </a:r>
            </a:p>
          </p:txBody>
        </p:sp>
        <p:sp>
          <p:nvSpPr>
            <p:cNvPr id="43" name="Rectangle 42"/>
            <p:cNvSpPr/>
            <p:nvPr/>
          </p:nvSpPr>
          <p:spPr bwMode="auto">
            <a:xfrm>
              <a:off x="3626519" y="2114312"/>
              <a:ext cx="1931350" cy="483610"/>
            </a:xfrm>
            <a:prstGeom prst="rect">
              <a:avLst/>
            </a:prstGeom>
            <a:noFill/>
            <a:ln w="9525" cap="rnd">
              <a:noFill/>
              <a:prstDash val="sysDash"/>
              <a:headEnd type="oval"/>
            </a:ln>
            <a:effectLst/>
          </p:spPr>
          <p:style>
            <a:lnRef idx="1">
              <a:schemeClr val="accent1"/>
            </a:lnRef>
            <a:fillRef idx="0">
              <a:schemeClr val="accent1"/>
            </a:fillRef>
            <a:effectRef idx="0">
              <a:schemeClr val="accent1"/>
            </a:effectRef>
            <a:fontRef idx="minor">
              <a:schemeClr val="tx1"/>
            </a:fontRef>
          </p:style>
          <p:txBody>
            <a:bodyPr rtlCol="0" anchor="t"/>
            <a:lstStyle/>
            <a:p>
              <a:pPr algn="ctr" defTabSz="914181">
                <a:spcBef>
                  <a:spcPct val="20000"/>
                </a:spcBef>
                <a:buClr>
                  <a:srgbClr val="F69F1E"/>
                </a:buClr>
                <a:buSzPct val="120000"/>
              </a:pPr>
              <a:r>
                <a:rPr lang="en-US" sz="1300" b="1" dirty="0">
                  <a:ln>
                    <a:solidFill>
                      <a:prstClr val="white">
                        <a:alpha val="0"/>
                      </a:prstClr>
                    </a:solidFill>
                  </a:ln>
                  <a:solidFill>
                    <a:schemeClr val="bg1"/>
                  </a:solidFill>
                </a:rPr>
                <a:t>Joanna Rybka</a:t>
              </a:r>
            </a:p>
            <a:p>
              <a:pPr algn="ctr" defTabSz="914181">
                <a:spcBef>
                  <a:spcPct val="20000"/>
                </a:spcBef>
                <a:buClr>
                  <a:srgbClr val="F69F1E"/>
                </a:buClr>
                <a:buSzPct val="120000"/>
              </a:pPr>
              <a:r>
                <a:rPr lang="en-US" sz="1100" b="1" dirty="0">
                  <a:ln>
                    <a:solidFill>
                      <a:prstClr val="white">
                        <a:alpha val="0"/>
                      </a:prstClr>
                    </a:solidFill>
                  </a:ln>
                  <a:solidFill>
                    <a:schemeClr val="bg1"/>
                  </a:solidFill>
                </a:rPr>
                <a:t>Tier 1 Support (Europe)</a:t>
              </a:r>
            </a:p>
          </p:txBody>
        </p:sp>
      </p:grpSp>
      <p:cxnSp>
        <p:nvCxnSpPr>
          <p:cNvPr id="38" name="Straight Connector 37"/>
          <p:cNvCxnSpPr/>
          <p:nvPr/>
        </p:nvCxnSpPr>
        <p:spPr>
          <a:xfrm>
            <a:off x="251520" y="0"/>
            <a:ext cx="0" cy="685800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pic>
        <p:nvPicPr>
          <p:cNvPr id="44" name="Content Placeholder 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67544" y="188640"/>
            <a:ext cx="3096344" cy="583822"/>
          </a:xfrm>
          <a:prstGeom prst="rect">
            <a:avLst/>
          </a:prstGeom>
        </p:spPr>
      </p:pic>
    </p:spTree>
    <p:extLst>
      <p:ext uri="{BB962C8B-B14F-4D97-AF65-F5344CB8AC3E}">
        <p14:creationId xmlns:p14="http://schemas.microsoft.com/office/powerpoint/2010/main" val="261728183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up)">
                                      <p:cBhvr>
                                        <p:cTn id="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0780" y="1728760"/>
            <a:ext cx="6483408" cy="2994478"/>
          </a:xfrm>
          <a:prstGeom prst="rect">
            <a:avLst/>
          </a:prstGeom>
          <a:effectLst>
            <a:outerShdw blurRad="63500" sx="102000" sy="102000" algn="ctr" rotWithShape="0">
              <a:prstClr val="black">
                <a:alpha val="40000"/>
              </a:prstClr>
            </a:outerShdw>
          </a:effectLst>
        </p:spPr>
      </p:pic>
      <p:sp>
        <p:nvSpPr>
          <p:cNvPr id="7" name="TextBox 26"/>
          <p:cNvSpPr txBox="1"/>
          <p:nvPr/>
        </p:nvSpPr>
        <p:spPr>
          <a:xfrm>
            <a:off x="307449" y="4036083"/>
            <a:ext cx="1657275" cy="715089"/>
          </a:xfrm>
          <a:prstGeom prst="roundRect">
            <a:avLst/>
          </a:prstGeom>
          <a:ln>
            <a:headEnd type="oval"/>
          </a:ln>
        </p:spPr>
        <p:style>
          <a:lnRef idx="1">
            <a:schemeClr val="accent1"/>
          </a:lnRef>
          <a:fillRef idx="3">
            <a:schemeClr val="accent1"/>
          </a:fillRef>
          <a:effectRef idx="2">
            <a:schemeClr val="accent1"/>
          </a:effectRef>
          <a:fontRef idx="minor">
            <a:schemeClr val="lt1"/>
          </a:fontRef>
        </p:style>
        <p:txBody>
          <a:bodyPr wrap="square" lIns="0" tIns="45720" rIns="0" rtlCol="0" anchor="ctr" anchorCtr="0">
            <a:spAutoFit/>
          </a:bodyPr>
          <a:lstStyle>
            <a:defPPr>
              <a:defRPr lang="en-US"/>
            </a:defPPr>
            <a:lvl2pPr marL="0" lvl="1" algn="ctr">
              <a:defRPr sz="1400" b="1">
                <a:ln>
                  <a:solidFill>
                    <a:schemeClr val="bg1">
                      <a:alpha val="0"/>
                    </a:schemeClr>
                  </a:solidFill>
                </a:ln>
              </a:defRPr>
            </a:lvl2pPr>
          </a:lstStyle>
          <a:p>
            <a:pPr lvl="1" defTabSz="914181"/>
            <a:r>
              <a:rPr lang="en-US" sz="1200" dirty="0">
                <a:ln>
                  <a:solidFill>
                    <a:prstClr val="white">
                      <a:alpha val="0"/>
                    </a:prstClr>
                  </a:solidFill>
                </a:ln>
                <a:solidFill>
                  <a:schemeClr val="bg1"/>
                </a:solidFill>
              </a:rPr>
              <a:t>Track configuration changes: RBAC, </a:t>
            </a:r>
            <a:r>
              <a:rPr lang="en-US" sz="1200" dirty="0" smtClean="0">
                <a:ln>
                  <a:solidFill>
                    <a:prstClr val="white">
                      <a:alpha val="0"/>
                    </a:prstClr>
                  </a:solidFill>
                </a:ln>
                <a:solidFill>
                  <a:schemeClr val="bg1"/>
                </a:solidFill>
              </a:rPr>
              <a:t>settings</a:t>
            </a:r>
            <a:endParaRPr lang="en-US" sz="1200" dirty="0">
              <a:ln>
                <a:solidFill>
                  <a:prstClr val="white">
                    <a:alpha val="0"/>
                  </a:prstClr>
                </a:solidFill>
              </a:ln>
              <a:solidFill>
                <a:schemeClr val="bg1"/>
              </a:solidFill>
            </a:endParaRPr>
          </a:p>
        </p:txBody>
      </p:sp>
      <p:cxnSp>
        <p:nvCxnSpPr>
          <p:cNvPr id="8" name="Straight Arrow Connector 7"/>
          <p:cNvCxnSpPr>
            <a:endCxn id="7" idx="3"/>
          </p:cNvCxnSpPr>
          <p:nvPr/>
        </p:nvCxnSpPr>
        <p:spPr>
          <a:xfrm flipH="1">
            <a:off x="1964724" y="4220627"/>
            <a:ext cx="506628" cy="173001"/>
          </a:xfrm>
          <a:prstGeom prst="straightConnector1">
            <a:avLst/>
          </a:prstGeom>
          <a:ln w="31750">
            <a:solidFill>
              <a:schemeClr val="tx2"/>
            </a:solidFill>
            <a:prstDash val="solid"/>
            <a:headEnd type="stealth" w="med" len="med"/>
            <a:tailEnd type="none" w="lg" len="med"/>
          </a:ln>
        </p:spPr>
        <p:style>
          <a:lnRef idx="1">
            <a:schemeClr val="accent1"/>
          </a:lnRef>
          <a:fillRef idx="0">
            <a:schemeClr val="accent1"/>
          </a:fillRef>
          <a:effectRef idx="0">
            <a:schemeClr val="accent1"/>
          </a:effectRef>
          <a:fontRef idx="minor">
            <a:schemeClr val="tx1"/>
          </a:fontRef>
        </p:style>
      </p:cxnSp>
      <p:sp>
        <p:nvSpPr>
          <p:cNvPr id="11" name="TextBox 26"/>
          <p:cNvSpPr txBox="1"/>
          <p:nvPr/>
        </p:nvSpPr>
        <p:spPr>
          <a:xfrm>
            <a:off x="351414" y="2053845"/>
            <a:ext cx="1846612" cy="715089"/>
          </a:xfrm>
          <a:prstGeom prst="roundRect">
            <a:avLst/>
          </a:prstGeom>
          <a:ln>
            <a:headEnd type="oval"/>
          </a:ln>
        </p:spPr>
        <p:style>
          <a:lnRef idx="1">
            <a:schemeClr val="accent1"/>
          </a:lnRef>
          <a:fillRef idx="3">
            <a:schemeClr val="accent1"/>
          </a:fillRef>
          <a:effectRef idx="2">
            <a:schemeClr val="accent1"/>
          </a:effectRef>
          <a:fontRef idx="minor">
            <a:schemeClr val="lt1"/>
          </a:fontRef>
        </p:style>
        <p:txBody>
          <a:bodyPr wrap="square" lIns="0" tIns="45720" rIns="0" rtlCol="0" anchor="ctr" anchorCtr="0">
            <a:spAutoFit/>
          </a:bodyPr>
          <a:lstStyle>
            <a:defPPr>
              <a:defRPr lang="en-US"/>
            </a:defPPr>
            <a:lvl2pPr marL="0" lvl="1" algn="ctr">
              <a:defRPr sz="1400" b="1">
                <a:ln>
                  <a:solidFill>
                    <a:schemeClr val="bg1">
                      <a:alpha val="0"/>
                    </a:schemeClr>
                  </a:solidFill>
                </a:ln>
              </a:defRPr>
            </a:lvl2pPr>
          </a:lstStyle>
          <a:p>
            <a:pPr lvl="1" defTabSz="914181"/>
            <a:r>
              <a:rPr lang="en-US" sz="1200" dirty="0">
                <a:ln>
                  <a:solidFill>
                    <a:prstClr val="white">
                      <a:alpha val="0"/>
                    </a:prstClr>
                  </a:solidFill>
                </a:ln>
                <a:solidFill>
                  <a:schemeClr val="bg1"/>
                </a:solidFill>
              </a:rPr>
              <a:t>Track mailbox access: delegates, shared </a:t>
            </a:r>
            <a:r>
              <a:rPr lang="en-US" sz="1200" dirty="0" smtClean="0">
                <a:ln>
                  <a:solidFill>
                    <a:prstClr val="white">
                      <a:alpha val="0"/>
                    </a:prstClr>
                  </a:solidFill>
                </a:ln>
                <a:solidFill>
                  <a:schemeClr val="bg1"/>
                </a:solidFill>
              </a:rPr>
              <a:t>mailboxes</a:t>
            </a:r>
            <a:endParaRPr lang="en-US" sz="1200" dirty="0">
              <a:ln>
                <a:solidFill>
                  <a:prstClr val="white">
                    <a:alpha val="0"/>
                  </a:prstClr>
                </a:solidFill>
              </a:ln>
              <a:solidFill>
                <a:schemeClr val="bg1"/>
              </a:solidFill>
            </a:endParaRPr>
          </a:p>
        </p:txBody>
      </p:sp>
      <p:cxnSp>
        <p:nvCxnSpPr>
          <p:cNvPr id="12" name="Straight Arrow Connector 11"/>
          <p:cNvCxnSpPr>
            <a:endCxn id="11" idx="3"/>
          </p:cNvCxnSpPr>
          <p:nvPr/>
        </p:nvCxnSpPr>
        <p:spPr>
          <a:xfrm flipH="1" flipV="1">
            <a:off x="2198026" y="2411390"/>
            <a:ext cx="681098" cy="474710"/>
          </a:xfrm>
          <a:prstGeom prst="straightConnector1">
            <a:avLst/>
          </a:prstGeom>
          <a:ln w="31750">
            <a:solidFill>
              <a:schemeClr val="tx2"/>
            </a:solidFill>
            <a:prstDash val="solid"/>
            <a:headEnd type="stealth" w="med" len="med"/>
            <a:tailEnd type="none" w="lg" len="med"/>
          </a:ln>
        </p:spPr>
        <p:style>
          <a:lnRef idx="1">
            <a:schemeClr val="accent1"/>
          </a:lnRef>
          <a:fillRef idx="0">
            <a:schemeClr val="accent1"/>
          </a:fillRef>
          <a:effectRef idx="0">
            <a:schemeClr val="accent1"/>
          </a:effectRef>
          <a:fontRef idx="minor">
            <a:schemeClr val="tx1"/>
          </a:fontRef>
        </p:style>
      </p:cxnSp>
      <p:sp>
        <p:nvSpPr>
          <p:cNvPr id="16" name="TextBox 26"/>
          <p:cNvSpPr txBox="1"/>
          <p:nvPr/>
        </p:nvSpPr>
        <p:spPr>
          <a:xfrm>
            <a:off x="6902468" y="1482946"/>
            <a:ext cx="1925086" cy="715089"/>
          </a:xfrm>
          <a:prstGeom prst="roundRect">
            <a:avLst/>
          </a:prstGeom>
          <a:ln>
            <a:headEnd type="oval"/>
          </a:ln>
        </p:spPr>
        <p:style>
          <a:lnRef idx="1">
            <a:schemeClr val="accent1"/>
          </a:lnRef>
          <a:fillRef idx="3">
            <a:schemeClr val="accent1"/>
          </a:fillRef>
          <a:effectRef idx="2">
            <a:schemeClr val="accent1"/>
          </a:effectRef>
          <a:fontRef idx="minor">
            <a:schemeClr val="lt1"/>
          </a:fontRef>
        </p:style>
        <p:txBody>
          <a:bodyPr wrap="square" lIns="0" tIns="45720" rIns="0" rtlCol="0" anchor="ctr" anchorCtr="0">
            <a:spAutoFit/>
          </a:bodyPr>
          <a:lstStyle>
            <a:defPPr>
              <a:defRPr lang="en-US"/>
            </a:defPPr>
            <a:lvl2pPr marL="0" lvl="1" algn="ctr">
              <a:defRPr sz="1400" b="1">
                <a:ln>
                  <a:solidFill>
                    <a:schemeClr val="bg1">
                      <a:alpha val="0"/>
                    </a:schemeClr>
                  </a:solidFill>
                </a:ln>
              </a:defRPr>
            </a:lvl2pPr>
          </a:lstStyle>
          <a:p>
            <a:pPr lvl="1" defTabSz="914181"/>
            <a:r>
              <a:rPr lang="en-US" sz="1200" dirty="0">
                <a:ln>
                  <a:solidFill>
                    <a:prstClr val="white">
                      <a:alpha val="0"/>
                    </a:prstClr>
                  </a:solidFill>
                </a:ln>
                <a:solidFill>
                  <a:schemeClr val="bg1"/>
                </a:solidFill>
              </a:rPr>
              <a:t>Export log data for </a:t>
            </a:r>
            <a:r>
              <a:rPr lang="en-US" sz="1200" dirty="0" smtClean="0">
                <a:ln>
                  <a:solidFill>
                    <a:prstClr val="white">
                      <a:alpha val="0"/>
                    </a:prstClr>
                  </a:solidFill>
                </a:ln>
                <a:solidFill>
                  <a:schemeClr val="bg1"/>
                </a:solidFill>
              </a:rPr>
              <a:t/>
            </a:r>
            <a:br>
              <a:rPr lang="en-US" sz="1200" dirty="0" smtClean="0">
                <a:ln>
                  <a:solidFill>
                    <a:prstClr val="white">
                      <a:alpha val="0"/>
                    </a:prstClr>
                  </a:solidFill>
                </a:ln>
                <a:solidFill>
                  <a:schemeClr val="bg1"/>
                </a:solidFill>
              </a:rPr>
            </a:br>
            <a:r>
              <a:rPr lang="en-US" sz="1200" dirty="0" smtClean="0">
                <a:ln>
                  <a:solidFill>
                    <a:prstClr val="white">
                      <a:alpha val="0"/>
                    </a:prstClr>
                  </a:solidFill>
                </a:ln>
                <a:solidFill>
                  <a:schemeClr val="bg1"/>
                </a:solidFill>
              </a:rPr>
              <a:t>long-term </a:t>
            </a:r>
            <a:r>
              <a:rPr lang="en-US" sz="1200" dirty="0">
                <a:ln>
                  <a:solidFill>
                    <a:prstClr val="white">
                      <a:alpha val="0"/>
                    </a:prstClr>
                  </a:solidFill>
                </a:ln>
                <a:solidFill>
                  <a:schemeClr val="bg1"/>
                </a:solidFill>
              </a:rPr>
              <a:t>retention </a:t>
            </a:r>
            <a:r>
              <a:rPr lang="en-US" sz="1200" dirty="0" smtClean="0">
                <a:ln>
                  <a:solidFill>
                    <a:prstClr val="white">
                      <a:alpha val="0"/>
                    </a:prstClr>
                  </a:solidFill>
                </a:ln>
                <a:solidFill>
                  <a:schemeClr val="bg1"/>
                </a:solidFill>
              </a:rPr>
              <a:t/>
            </a:r>
            <a:br>
              <a:rPr lang="en-US" sz="1200" dirty="0" smtClean="0">
                <a:ln>
                  <a:solidFill>
                    <a:prstClr val="white">
                      <a:alpha val="0"/>
                    </a:prstClr>
                  </a:solidFill>
                </a:ln>
                <a:solidFill>
                  <a:schemeClr val="bg1"/>
                </a:solidFill>
              </a:rPr>
            </a:br>
            <a:r>
              <a:rPr lang="en-US" sz="1200" dirty="0" smtClean="0">
                <a:ln>
                  <a:solidFill>
                    <a:prstClr val="white">
                      <a:alpha val="0"/>
                    </a:prstClr>
                  </a:solidFill>
                </a:ln>
                <a:solidFill>
                  <a:schemeClr val="bg1"/>
                </a:solidFill>
              </a:rPr>
              <a:t>or </a:t>
            </a:r>
            <a:r>
              <a:rPr lang="en-US" sz="1200" dirty="0">
                <a:ln>
                  <a:solidFill>
                    <a:prstClr val="white">
                      <a:alpha val="0"/>
                    </a:prstClr>
                  </a:solidFill>
                </a:ln>
                <a:solidFill>
                  <a:schemeClr val="bg1"/>
                </a:solidFill>
              </a:rPr>
              <a:t>custom reports</a:t>
            </a:r>
          </a:p>
        </p:txBody>
      </p:sp>
      <p:cxnSp>
        <p:nvCxnSpPr>
          <p:cNvPr id="17" name="Straight Arrow Connector 16"/>
          <p:cNvCxnSpPr>
            <a:endCxn id="16" idx="1"/>
          </p:cNvCxnSpPr>
          <p:nvPr/>
        </p:nvCxnSpPr>
        <p:spPr>
          <a:xfrm flipV="1">
            <a:off x="6178379" y="1840491"/>
            <a:ext cx="724089" cy="1082678"/>
          </a:xfrm>
          <a:prstGeom prst="straightConnector1">
            <a:avLst/>
          </a:prstGeom>
          <a:ln w="31750">
            <a:solidFill>
              <a:schemeClr val="tx2"/>
            </a:solidFill>
            <a:prstDash val="solid"/>
            <a:headEnd type="stealth" w="med" len="med"/>
            <a:tailEnd type="none" w="lg" len="med"/>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endCxn id="16" idx="1"/>
          </p:cNvCxnSpPr>
          <p:nvPr/>
        </p:nvCxnSpPr>
        <p:spPr>
          <a:xfrm flipV="1">
            <a:off x="6610865" y="1840491"/>
            <a:ext cx="291603" cy="1749944"/>
          </a:xfrm>
          <a:prstGeom prst="straightConnector1">
            <a:avLst/>
          </a:prstGeom>
          <a:ln w="31750">
            <a:solidFill>
              <a:schemeClr val="tx2"/>
            </a:solidFill>
            <a:prstDash val="solid"/>
            <a:headEnd type="stealth" w="med" len="med"/>
            <a:tailEnd type="none" w="lg" len="med"/>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endCxn id="7" idx="3"/>
          </p:cNvCxnSpPr>
          <p:nvPr/>
        </p:nvCxnSpPr>
        <p:spPr>
          <a:xfrm flipH="1">
            <a:off x="1964724" y="3615146"/>
            <a:ext cx="172996" cy="778482"/>
          </a:xfrm>
          <a:prstGeom prst="straightConnector1">
            <a:avLst/>
          </a:prstGeom>
          <a:ln w="31750">
            <a:solidFill>
              <a:schemeClr val="tx2"/>
            </a:solidFill>
            <a:prstDash val="solid"/>
            <a:headEnd type="stealth" w="med" len="med"/>
            <a:tailEnd type="none" w="lg" len="med"/>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09944" y="453621"/>
            <a:ext cx="8216947" cy="775597"/>
          </a:xfrm>
        </p:spPr>
        <p:txBody>
          <a:bodyPr>
            <a:normAutofit fontScale="90000"/>
          </a:bodyPr>
          <a:lstStyle/>
          <a:p>
            <a:r>
              <a:rPr lang="en-US" dirty="0"/>
              <a:t/>
            </a:r>
            <a:br>
              <a:rPr lang="en-US" dirty="0"/>
            </a:br>
            <a:r>
              <a:rPr lang="en-US" sz="2400" dirty="0">
                <a:solidFill>
                  <a:srgbClr val="FFC200"/>
                </a:solidFill>
              </a:rPr>
              <a:t>Auditing </a:t>
            </a:r>
            <a:r>
              <a:rPr lang="en-US" sz="2400" dirty="0" smtClean="0">
                <a:solidFill>
                  <a:srgbClr val="FFC200"/>
                </a:solidFill>
              </a:rPr>
              <a:t>Reports</a:t>
            </a:r>
            <a:endParaRPr lang="en-US" sz="2400" dirty="0">
              <a:solidFill>
                <a:srgbClr val="FFC200"/>
              </a:solidFill>
            </a:endParaRPr>
          </a:p>
        </p:txBody>
      </p:sp>
      <p:sp>
        <p:nvSpPr>
          <p:cNvPr id="18" name="Content Placeholder 2"/>
          <p:cNvSpPr txBox="1">
            <a:spLocks/>
          </p:cNvSpPr>
          <p:nvPr/>
        </p:nvSpPr>
        <p:spPr>
          <a:xfrm>
            <a:off x="580491" y="5013176"/>
            <a:ext cx="8247063" cy="858697"/>
          </a:xfrm>
          <a:prstGeom prst="rect">
            <a:avLst/>
          </a:prstGeom>
        </p:spPr>
        <p:style>
          <a:lnRef idx="1">
            <a:schemeClr val="accent1"/>
          </a:lnRef>
          <a:fillRef idx="3">
            <a:schemeClr val="accent1"/>
          </a:fillRef>
          <a:effectRef idx="2">
            <a:schemeClr val="accent1"/>
          </a:effectRef>
          <a:fontRef idx="minor">
            <a:schemeClr val="lt1"/>
          </a:fontRef>
        </p:style>
        <p:txBody>
          <a:bodyPr vert="horz" wrap="square" lIns="0" tIns="0" rIns="0" bIns="0" rtlCol="0">
            <a:spAutoFit/>
          </a:bodyPr>
          <a:lstStyle>
            <a:lvl1pPr marL="290513" indent="-290513" algn="l" defTabSz="914363" rtl="0" eaLnBrk="1" latinLnBrk="0" hangingPunct="1">
              <a:lnSpc>
                <a:spcPct val="90000"/>
              </a:lnSpc>
              <a:spcBef>
                <a:spcPct val="20000"/>
              </a:spcBef>
              <a:buClr>
                <a:srgbClr val="F69F1E"/>
              </a:buClr>
              <a:buSzPct val="90000"/>
              <a:buFont typeface="Arial" pitchFamily="34" charset="0"/>
              <a:buChar char="•"/>
              <a:defRPr sz="2000" kern="1200">
                <a:solidFill>
                  <a:schemeClr val="tx2">
                    <a:alpha val="99000"/>
                  </a:schemeClr>
                </a:solidFill>
                <a:latin typeface="+mn-lt"/>
                <a:ea typeface="+mn-ea"/>
                <a:cs typeface="+mn-cs"/>
              </a:defRPr>
            </a:lvl1pPr>
            <a:lvl2pPr marL="568325" indent="-277813" algn="l" defTabSz="914363" rtl="0" eaLnBrk="1" latinLnBrk="0" hangingPunct="1">
              <a:lnSpc>
                <a:spcPct val="90000"/>
              </a:lnSpc>
              <a:spcBef>
                <a:spcPct val="20000"/>
              </a:spcBef>
              <a:buClr>
                <a:srgbClr val="F69F1E"/>
              </a:buClr>
              <a:buSzPct val="90000"/>
              <a:buFont typeface="Arial" pitchFamily="34" charset="0"/>
              <a:buChar char="•"/>
              <a:defRPr sz="1800" kern="1200">
                <a:solidFill>
                  <a:schemeClr val="tx2">
                    <a:alpha val="99000"/>
                  </a:schemeClr>
                </a:solidFill>
                <a:latin typeface="+mn-lt"/>
                <a:ea typeface="+mn-ea"/>
                <a:cs typeface="+mn-cs"/>
              </a:defRPr>
            </a:lvl2pPr>
            <a:lvl3pPr marL="858838" indent="-290513" algn="l" defTabSz="914363" rtl="0" eaLnBrk="1" latinLnBrk="0" hangingPunct="1">
              <a:lnSpc>
                <a:spcPct val="90000"/>
              </a:lnSpc>
              <a:spcBef>
                <a:spcPct val="20000"/>
              </a:spcBef>
              <a:buClr>
                <a:srgbClr val="F69F1E"/>
              </a:buClr>
              <a:buSzPct val="90000"/>
              <a:buFont typeface="Arial" pitchFamily="34" charset="0"/>
              <a:buChar char="•"/>
              <a:defRPr sz="1600" kern="1200">
                <a:solidFill>
                  <a:schemeClr val="tx2">
                    <a:alpha val="99000"/>
                  </a:schemeClr>
                </a:solidFill>
                <a:latin typeface="+mn-lt"/>
                <a:ea typeface="+mn-ea"/>
                <a:cs typeface="+mn-cs"/>
              </a:defRPr>
            </a:lvl3pPr>
            <a:lvl4pPr marL="1149350" indent="-290513" algn="l" defTabSz="914363" rtl="0" eaLnBrk="1" latinLnBrk="0" hangingPunct="1">
              <a:lnSpc>
                <a:spcPct val="90000"/>
              </a:lnSpc>
              <a:spcBef>
                <a:spcPct val="20000"/>
              </a:spcBef>
              <a:buClr>
                <a:srgbClr val="F69F1E"/>
              </a:buClr>
              <a:buSzPct val="90000"/>
              <a:buFont typeface="Arial" pitchFamily="34" charset="0"/>
              <a:buChar char="•"/>
              <a:defRPr sz="1400" kern="1200">
                <a:solidFill>
                  <a:schemeClr val="tx2">
                    <a:alpha val="99000"/>
                  </a:schemeClr>
                </a:solidFill>
                <a:latin typeface="+mn-lt"/>
                <a:ea typeface="+mn-ea"/>
                <a:cs typeface="+mn-cs"/>
              </a:defRPr>
            </a:lvl4pPr>
            <a:lvl5pPr marL="1427163" indent="-277813" algn="l" defTabSz="914363" rtl="0" eaLnBrk="1" latinLnBrk="0" hangingPunct="1">
              <a:lnSpc>
                <a:spcPct val="90000"/>
              </a:lnSpc>
              <a:spcBef>
                <a:spcPct val="20000"/>
              </a:spcBef>
              <a:buClr>
                <a:srgbClr val="F69F1E"/>
              </a:buClr>
              <a:buSzPct val="90000"/>
              <a:buFont typeface="Arial" pitchFamily="34" charset="0"/>
              <a:buChar char="•"/>
              <a:tabLst/>
              <a:defRPr sz="1400" kern="1200">
                <a:solidFill>
                  <a:schemeClr val="tx2">
                    <a:alpha val="99000"/>
                  </a:schemeClr>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800" dirty="0" smtClean="0">
                <a:solidFill>
                  <a:schemeClr val="bg1">
                    <a:alpha val="99000"/>
                  </a:schemeClr>
                </a:solidFill>
              </a:rPr>
              <a:t>Track delegate access and see which users have logged in to shared mailboxes</a:t>
            </a:r>
          </a:p>
          <a:p>
            <a:r>
              <a:rPr lang="en-US" sz="1800" dirty="0" smtClean="0">
                <a:solidFill>
                  <a:schemeClr val="bg1">
                    <a:alpha val="99000"/>
                  </a:schemeClr>
                </a:solidFill>
              </a:rPr>
              <a:t>Find out who </a:t>
            </a:r>
            <a:r>
              <a:rPr lang="en-US" sz="1800" dirty="0">
                <a:solidFill>
                  <a:schemeClr val="bg1">
                    <a:alpha val="99000"/>
                  </a:schemeClr>
                </a:solidFill>
              </a:rPr>
              <a:t>changed configuration </a:t>
            </a:r>
            <a:r>
              <a:rPr lang="en-US" sz="1800" dirty="0" smtClean="0">
                <a:solidFill>
                  <a:schemeClr val="bg1">
                    <a:alpha val="99000"/>
                  </a:schemeClr>
                </a:solidFill>
              </a:rPr>
              <a:t>settings and administrative permissions</a:t>
            </a:r>
            <a:endParaRPr lang="en-US" sz="1800" dirty="0">
              <a:solidFill>
                <a:schemeClr val="bg1">
                  <a:alpha val="99000"/>
                </a:schemeClr>
              </a:solidFill>
            </a:endParaRPr>
          </a:p>
          <a:p>
            <a:r>
              <a:rPr lang="en-US" sz="1800" dirty="0" smtClean="0">
                <a:solidFill>
                  <a:schemeClr val="bg1">
                    <a:alpha val="99000"/>
                  </a:schemeClr>
                </a:solidFill>
              </a:rPr>
              <a:t>Extract data in XML format for long-term storage or to build custom reports</a:t>
            </a:r>
          </a:p>
        </p:txBody>
      </p:sp>
      <p:cxnSp>
        <p:nvCxnSpPr>
          <p:cNvPr id="14" name="Straight Connector 13"/>
          <p:cNvCxnSpPr/>
          <p:nvPr/>
        </p:nvCxnSpPr>
        <p:spPr>
          <a:xfrm>
            <a:off x="251520" y="0"/>
            <a:ext cx="0" cy="685800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pic>
        <p:nvPicPr>
          <p:cNvPr id="19" name="Content Placeholder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7544" y="188640"/>
            <a:ext cx="3096344" cy="583822"/>
          </a:xfrm>
          <a:prstGeom prst="rect">
            <a:avLst/>
          </a:prstGeom>
        </p:spPr>
      </p:pic>
    </p:spTree>
    <p:extLst>
      <p:ext uri="{BB962C8B-B14F-4D97-AF65-F5344CB8AC3E}">
        <p14:creationId xmlns:p14="http://schemas.microsoft.com/office/powerpoint/2010/main" val="29050743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dirty="0" smtClean="0"/>
              <a:t>Office 365 the Future of productivity</a:t>
            </a:r>
            <a:endParaRPr lang="en-AU" dirty="0"/>
          </a:p>
        </p:txBody>
      </p:sp>
      <p:sp>
        <p:nvSpPr>
          <p:cNvPr id="3" name="Text Placeholder 2"/>
          <p:cNvSpPr>
            <a:spLocks noGrp="1"/>
          </p:cNvSpPr>
          <p:nvPr>
            <p:ph type="body" idx="1"/>
          </p:nvPr>
        </p:nvSpPr>
        <p:spPr/>
        <p:txBody>
          <a:bodyPr/>
          <a:lstStyle/>
          <a:p>
            <a:pPr lvl="0">
              <a:defRPr/>
            </a:pPr>
            <a:r>
              <a:rPr lang="en-US" dirty="0" smtClean="0"/>
              <a:t>Ben Walters</a:t>
            </a:r>
          </a:p>
          <a:p>
            <a:pPr lvl="0">
              <a:defRPr/>
            </a:pPr>
            <a:r>
              <a:rPr lang="en-US" dirty="0" smtClean="0"/>
              <a:t>Michael Mahoney</a:t>
            </a:r>
          </a:p>
          <a:p>
            <a:pPr lvl="0">
              <a:defRPr/>
            </a:pPr>
            <a:r>
              <a:rPr lang="en-US" dirty="0" smtClean="0"/>
              <a:t>Microsoft</a:t>
            </a:r>
          </a:p>
        </p:txBody>
      </p:sp>
      <p:sp>
        <p:nvSpPr>
          <p:cNvPr id="6" name="Title 1"/>
          <p:cNvSpPr txBox="1">
            <a:spLocks/>
          </p:cNvSpPr>
          <p:nvPr/>
        </p:nvSpPr>
        <p:spPr>
          <a:xfrm>
            <a:off x="334200" y="447366"/>
            <a:ext cx="3605471" cy="249299"/>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b="1" i="0" u="none" strike="noStrike" kern="600" cap="none" spc="40" normalizeH="0" baseline="0" noProof="0" dirty="0" smtClean="0">
                <a:ln w="3175">
                  <a:noFill/>
                </a:ln>
                <a:solidFill>
                  <a:schemeClr val="bg1"/>
                </a:solidFill>
                <a:effectLst/>
                <a:uLnTx/>
                <a:uFillTx/>
                <a:latin typeface="Calibri" pitchFamily="34" charset="0"/>
                <a:ea typeface="+mn-ea"/>
                <a:cs typeface="Arial" charset="0"/>
              </a:rPr>
              <a:t>SESSION CODE: #</a:t>
            </a:r>
            <a:endParaRPr kumimoji="0" lang="en-US" b="1" i="0" u="none" strike="noStrike" kern="600" cap="none" spc="40" normalizeH="0" baseline="0" noProof="0" dirty="0">
              <a:ln w="3175">
                <a:noFill/>
              </a:ln>
              <a:solidFill>
                <a:schemeClr val="bg1"/>
              </a:solidFill>
              <a:effectLst/>
              <a:uLnTx/>
              <a:uFillTx/>
              <a:latin typeface="Calibri" pitchFamily="34" charset="0"/>
              <a:ea typeface="+mn-ea"/>
              <a:cs typeface="Arial" charset="0"/>
            </a:endParaRPr>
          </a:p>
        </p:txBody>
      </p:sp>
      <p:sp>
        <p:nvSpPr>
          <p:cNvPr id="5" name="Footer Placeholder 4"/>
          <p:cNvSpPr>
            <a:spLocks noGrp="1"/>
          </p:cNvSpPr>
          <p:nvPr>
            <p:ph type="ftr" sz="quarter" idx="11"/>
          </p:nvPr>
        </p:nvSpPr>
        <p:spPr/>
        <p:txBody>
          <a:bodyPr/>
          <a:lstStyle/>
          <a:p>
            <a:r>
              <a:rPr lang="en-AU" dirty="0" smtClean="0"/>
              <a:t>(c) 2011 Microsoft. All rights reserved.</a:t>
            </a:r>
            <a:endParaRPr lang="en-AU" dirty="0"/>
          </a:p>
        </p:txBody>
      </p:sp>
      <p:pic>
        <p:nvPicPr>
          <p:cNvPr id="7" name="Picture 2" descr="\\SP3\Presentations\PowerPoint assets\AVEPOINT logos\AvePoint 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8800" y="775692"/>
            <a:ext cx="2975193" cy="56507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827711"/>
            <a:ext cx="8363938" cy="443198"/>
          </a:xfrm>
        </p:spPr>
        <p:txBody>
          <a:bodyPr>
            <a:normAutofit/>
          </a:bodyPr>
          <a:lstStyle/>
          <a:p>
            <a:r>
              <a:rPr lang="en-US" sz="2200" dirty="0">
                <a:solidFill>
                  <a:srgbClr val="FFC200"/>
                </a:solidFill>
              </a:rPr>
              <a:t>What’s Not Available?</a:t>
            </a:r>
          </a:p>
        </p:txBody>
      </p:sp>
      <p:sp>
        <p:nvSpPr>
          <p:cNvPr id="10" name="Rectangle 9"/>
          <p:cNvSpPr/>
          <p:nvPr/>
        </p:nvSpPr>
        <p:spPr bwMode="auto">
          <a:xfrm>
            <a:off x="0" y="186092"/>
            <a:ext cx="6859786" cy="1075572"/>
          </a:xfrm>
          <a:prstGeom prst="rect">
            <a:avLst/>
          </a:prstGeom>
          <a:noFill/>
          <a:ln>
            <a:noFill/>
            <a:headEnd type="none" w="med" len="med"/>
            <a:tailEnd type="none" w="med" len="med"/>
          </a:ln>
          <a:effectLst/>
          <a:scene3d>
            <a:camera prst="orthographicFront">
              <a:rot lat="0" lon="0" rev="0"/>
            </a:camera>
            <a:lightRig rig="threePt" dir="t">
              <a:rot lat="0" lon="0" rev="1200000"/>
            </a:lightRig>
          </a:scene3d>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defTabSz="914181">
              <a:defRPr/>
            </a:pPr>
            <a:endParaRPr lang="en-US" dirty="0">
              <a:solidFill>
                <a:prstClr val="white"/>
              </a:solidFill>
              <a:effectLst>
                <a:outerShdw blurRad="38100" dist="38100" dir="2700000" algn="tl">
                  <a:srgbClr val="000000">
                    <a:alpha val="43137"/>
                  </a:srgbClr>
                </a:outerShdw>
              </a:effectLst>
              <a:cs typeface="Segoe UI" pitchFamily="34" charset="0"/>
            </a:endParaRPr>
          </a:p>
        </p:txBody>
      </p:sp>
      <p:sp>
        <p:nvSpPr>
          <p:cNvPr id="14" name="Rectangle 13"/>
          <p:cNvSpPr/>
          <p:nvPr/>
        </p:nvSpPr>
        <p:spPr bwMode="auto">
          <a:xfrm>
            <a:off x="1675627" y="3458663"/>
            <a:ext cx="2752356" cy="461663"/>
          </a:xfrm>
          <a:prstGeom prst="rect">
            <a:avLst/>
          </a:prstGeom>
          <a:gradFill flip="none" rotWithShape="1">
            <a:gsLst>
              <a:gs pos="17000">
                <a:schemeClr val="bg1">
                  <a:alpha val="84000"/>
                </a:schemeClr>
              </a:gs>
              <a:gs pos="0">
                <a:schemeClr val="bg1">
                  <a:lumMod val="85000"/>
                </a:schemeClr>
              </a:gs>
              <a:gs pos="100000">
                <a:schemeClr val="bg1">
                  <a:alpha val="82000"/>
                </a:schemeClr>
              </a:gs>
            </a:gsLst>
            <a:lin ang="10800000" scaled="1"/>
            <a:tileRect/>
          </a:gradFill>
          <a:ln w="12700" cap="rnd">
            <a:solidFill>
              <a:srgbClr val="F37A1F"/>
            </a:solidFill>
            <a:prstDash val="sysDash"/>
            <a:headEnd type="oval"/>
          </a:ln>
          <a:effectLst>
            <a:outerShdw blurRad="63500" sx="101000" sy="101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lIns="91440" tIns="0" rIns="91440" bIns="0" rtlCol="0" anchor="ctr"/>
          <a:lstStyle/>
          <a:p>
            <a:pPr marL="90488" indent="-90488" defTabSz="914099" fontAlgn="base">
              <a:spcBef>
                <a:spcPts val="100"/>
              </a:spcBef>
              <a:spcAft>
                <a:spcPts val="100"/>
              </a:spcAft>
              <a:buFont typeface="Arial" pitchFamily="34" charset="0"/>
              <a:buChar char="•"/>
            </a:pPr>
            <a:r>
              <a:rPr lang="en-US" sz="1200" dirty="0">
                <a:solidFill>
                  <a:prstClr val="black"/>
                </a:solidFill>
                <a:cs typeface="Segoe UI" pitchFamily="34" charset="0"/>
              </a:rPr>
              <a:t>Speech-enablement of directory and auto-attendant</a:t>
            </a:r>
          </a:p>
        </p:txBody>
      </p:sp>
      <p:sp>
        <p:nvSpPr>
          <p:cNvPr id="13" name="Rectangle 12"/>
          <p:cNvSpPr/>
          <p:nvPr/>
        </p:nvSpPr>
        <p:spPr bwMode="auto">
          <a:xfrm>
            <a:off x="6078254" y="4549030"/>
            <a:ext cx="2802308" cy="487311"/>
          </a:xfrm>
          <a:prstGeom prst="rect">
            <a:avLst/>
          </a:prstGeom>
          <a:gradFill flip="none" rotWithShape="1">
            <a:gsLst>
              <a:gs pos="17000">
                <a:schemeClr val="bg1">
                  <a:alpha val="84000"/>
                </a:schemeClr>
              </a:gs>
              <a:gs pos="0">
                <a:schemeClr val="bg1">
                  <a:lumMod val="85000"/>
                </a:schemeClr>
              </a:gs>
              <a:gs pos="100000">
                <a:schemeClr val="bg1">
                  <a:alpha val="82000"/>
                </a:schemeClr>
              </a:gs>
            </a:gsLst>
            <a:lin ang="10800000" scaled="1"/>
            <a:tileRect/>
          </a:gradFill>
          <a:ln w="12700" cap="rnd">
            <a:solidFill>
              <a:srgbClr val="F37A1F"/>
            </a:solidFill>
            <a:prstDash val="sysDash"/>
            <a:headEnd type="oval"/>
          </a:ln>
          <a:effectLst>
            <a:outerShdw blurRad="63500" sx="101000" sy="101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lIns="91440" tIns="0" rIns="91440" bIns="0" rtlCol="0" anchor="ctr"/>
          <a:lstStyle/>
          <a:p>
            <a:pPr marL="90488" indent="-90488" defTabSz="914099" fontAlgn="base">
              <a:spcBef>
                <a:spcPts val="100"/>
              </a:spcBef>
              <a:spcAft>
                <a:spcPts val="100"/>
              </a:spcAft>
              <a:buFont typeface="Arial" pitchFamily="34" charset="0"/>
              <a:buChar char="•"/>
            </a:pPr>
            <a:r>
              <a:rPr lang="en-US" sz="1200" dirty="0">
                <a:solidFill>
                  <a:prstClr val="black"/>
                </a:solidFill>
                <a:cs typeface="Segoe UI" pitchFamily="34" charset="0"/>
              </a:rPr>
              <a:t>S/MIME in </a:t>
            </a:r>
            <a:r>
              <a:rPr lang="en-US" sz="1200" dirty="0" smtClean="0">
                <a:solidFill>
                  <a:prstClr val="black"/>
                </a:solidFill>
                <a:cs typeface="Segoe UI" pitchFamily="34" charset="0"/>
              </a:rPr>
              <a:t>Outlook Web App</a:t>
            </a:r>
            <a:endParaRPr lang="en-US" sz="1200" dirty="0">
              <a:solidFill>
                <a:prstClr val="black"/>
              </a:solidFill>
              <a:cs typeface="Segoe UI" pitchFamily="34" charset="0"/>
            </a:endParaRPr>
          </a:p>
          <a:p>
            <a:pPr marL="90488" indent="-90488" defTabSz="914099" fontAlgn="base">
              <a:spcBef>
                <a:spcPts val="100"/>
              </a:spcBef>
              <a:spcAft>
                <a:spcPts val="100"/>
              </a:spcAft>
              <a:buFont typeface="Arial" pitchFamily="34" charset="0"/>
              <a:buChar char="•"/>
            </a:pPr>
            <a:r>
              <a:rPr lang="en-US" sz="1200" dirty="0">
                <a:solidFill>
                  <a:prstClr val="black"/>
                </a:solidFill>
                <a:cs typeface="Segoe UI" pitchFamily="34" charset="0"/>
              </a:rPr>
              <a:t>S/MIME certificate </a:t>
            </a:r>
            <a:r>
              <a:rPr lang="en-US" sz="1200" dirty="0" smtClean="0">
                <a:solidFill>
                  <a:prstClr val="black"/>
                </a:solidFill>
                <a:cs typeface="Segoe UI" pitchFamily="34" charset="0"/>
              </a:rPr>
              <a:t>synchronization</a:t>
            </a:r>
            <a:endParaRPr lang="en-US" sz="1200" dirty="0">
              <a:solidFill>
                <a:prstClr val="black"/>
              </a:solidFill>
              <a:cs typeface="Segoe UI" pitchFamily="34" charset="0"/>
            </a:endParaRPr>
          </a:p>
        </p:txBody>
      </p:sp>
      <p:sp>
        <p:nvSpPr>
          <p:cNvPr id="31" name="Rectangle 30"/>
          <p:cNvSpPr/>
          <p:nvPr/>
        </p:nvSpPr>
        <p:spPr bwMode="auto">
          <a:xfrm>
            <a:off x="1665964" y="4030494"/>
            <a:ext cx="2762019" cy="1302918"/>
          </a:xfrm>
          <a:prstGeom prst="rect">
            <a:avLst/>
          </a:prstGeom>
          <a:gradFill flip="none" rotWithShape="1">
            <a:gsLst>
              <a:gs pos="17000">
                <a:schemeClr val="bg1">
                  <a:alpha val="84000"/>
                </a:schemeClr>
              </a:gs>
              <a:gs pos="0">
                <a:schemeClr val="bg1">
                  <a:lumMod val="85000"/>
                </a:schemeClr>
              </a:gs>
              <a:gs pos="100000">
                <a:schemeClr val="bg1">
                  <a:alpha val="82000"/>
                </a:schemeClr>
              </a:gs>
            </a:gsLst>
            <a:lin ang="10800000" scaled="1"/>
            <a:tileRect/>
          </a:gradFill>
          <a:ln w="12700" cap="rnd">
            <a:solidFill>
              <a:srgbClr val="F37A1F"/>
            </a:solidFill>
            <a:prstDash val="sysDash"/>
            <a:headEnd type="oval"/>
          </a:ln>
          <a:effectLst>
            <a:outerShdw blurRad="63500" sx="101000" sy="101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lIns="91440" tIns="0" rIns="91440" bIns="0" rtlCol="0" anchor="ctr"/>
          <a:lstStyle/>
          <a:p>
            <a:pPr marL="90488" indent="-90488" defTabSz="914099" fontAlgn="base">
              <a:spcBef>
                <a:spcPts val="100"/>
              </a:spcBef>
              <a:spcAft>
                <a:spcPts val="100"/>
              </a:spcAft>
              <a:buFont typeface="Arial" pitchFamily="34" charset="0"/>
              <a:buChar char="•"/>
            </a:pPr>
            <a:r>
              <a:rPr lang="en-US" sz="1200" dirty="0">
                <a:solidFill>
                  <a:prstClr val="black"/>
                </a:solidFill>
                <a:cs typeface="Segoe UI" pitchFamily="34" charset="0"/>
              </a:rPr>
              <a:t>MAPI/CDO access</a:t>
            </a:r>
          </a:p>
          <a:p>
            <a:pPr marL="90488" indent="-90488" defTabSz="914099" fontAlgn="base">
              <a:spcBef>
                <a:spcPts val="100"/>
              </a:spcBef>
              <a:spcAft>
                <a:spcPts val="100"/>
              </a:spcAft>
              <a:buFont typeface="Arial" pitchFamily="34" charset="0"/>
              <a:buChar char="•"/>
            </a:pPr>
            <a:r>
              <a:rPr lang="en-US" sz="1200" dirty="0">
                <a:solidFill>
                  <a:prstClr val="black"/>
                </a:solidFill>
                <a:cs typeface="Segoe UI" pitchFamily="34" charset="0"/>
              </a:rPr>
              <a:t>Server-side code, .dlls, transport agents</a:t>
            </a:r>
          </a:p>
          <a:p>
            <a:pPr marL="90488" indent="-90488" defTabSz="914099" fontAlgn="base">
              <a:spcBef>
                <a:spcPts val="100"/>
              </a:spcBef>
              <a:spcAft>
                <a:spcPts val="100"/>
              </a:spcAft>
              <a:buFont typeface="Arial" pitchFamily="34" charset="0"/>
              <a:buChar char="•"/>
            </a:pPr>
            <a:r>
              <a:rPr lang="en-US" sz="1200" dirty="0">
                <a:solidFill>
                  <a:prstClr val="black"/>
                </a:solidFill>
                <a:cs typeface="Segoe UI" pitchFamily="34" charset="0"/>
              </a:rPr>
              <a:t>Custom </a:t>
            </a:r>
            <a:r>
              <a:rPr lang="en-US" sz="1200" dirty="0" smtClean="0">
                <a:solidFill>
                  <a:prstClr val="black"/>
                </a:solidFill>
                <a:cs typeface="Segoe UI" pitchFamily="34" charset="0"/>
              </a:rPr>
              <a:t>Outlook Web App themes</a:t>
            </a:r>
            <a:r>
              <a:rPr lang="en-US" sz="1200" dirty="0">
                <a:solidFill>
                  <a:prstClr val="black"/>
                </a:solidFill>
                <a:cs typeface="Segoe UI" pitchFamily="34" charset="0"/>
              </a:rPr>
              <a:t>, logos, add-ins</a:t>
            </a:r>
          </a:p>
          <a:p>
            <a:pPr marL="90488" indent="-90488" defTabSz="914099" fontAlgn="base">
              <a:spcBef>
                <a:spcPts val="100"/>
              </a:spcBef>
              <a:spcAft>
                <a:spcPts val="100"/>
              </a:spcAft>
              <a:buFont typeface="Arial" pitchFamily="34" charset="0"/>
              <a:buChar char="•"/>
            </a:pPr>
            <a:r>
              <a:rPr lang="en-US" sz="1200" dirty="0">
                <a:solidFill>
                  <a:prstClr val="black"/>
                </a:solidFill>
                <a:cs typeface="Segoe UI" pitchFamily="34" charset="0"/>
              </a:rPr>
              <a:t>Public folders</a:t>
            </a:r>
          </a:p>
        </p:txBody>
      </p:sp>
      <p:sp>
        <p:nvSpPr>
          <p:cNvPr id="38" name="Rectangle 37"/>
          <p:cNvSpPr/>
          <p:nvPr/>
        </p:nvSpPr>
        <p:spPr bwMode="auto">
          <a:xfrm>
            <a:off x="1675626" y="2840392"/>
            <a:ext cx="2752358" cy="487311"/>
          </a:xfrm>
          <a:prstGeom prst="rect">
            <a:avLst/>
          </a:prstGeom>
          <a:gradFill flip="none" rotWithShape="1">
            <a:gsLst>
              <a:gs pos="17000">
                <a:schemeClr val="bg1">
                  <a:alpha val="84000"/>
                </a:schemeClr>
              </a:gs>
              <a:gs pos="0">
                <a:schemeClr val="bg1">
                  <a:lumMod val="85000"/>
                </a:schemeClr>
              </a:gs>
              <a:gs pos="100000">
                <a:schemeClr val="bg1">
                  <a:alpha val="82000"/>
                </a:schemeClr>
              </a:gs>
            </a:gsLst>
            <a:lin ang="10800000" scaled="1"/>
            <a:tileRect/>
          </a:gradFill>
          <a:ln w="12700" cap="rnd">
            <a:solidFill>
              <a:srgbClr val="F37A1F"/>
            </a:solidFill>
            <a:prstDash val="sysDash"/>
            <a:headEnd type="oval"/>
          </a:ln>
          <a:effectLst>
            <a:outerShdw blurRad="63500" sx="101000" sy="101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lIns="91440" tIns="0" rIns="91440" bIns="0" rtlCol="0" anchor="ctr"/>
          <a:lstStyle/>
          <a:p>
            <a:pPr marL="90488" indent="-90488" defTabSz="914099" fontAlgn="base">
              <a:spcBef>
                <a:spcPts val="100"/>
              </a:spcBef>
              <a:spcAft>
                <a:spcPts val="100"/>
              </a:spcAft>
              <a:buFont typeface="Arial" pitchFamily="34" charset="0"/>
              <a:buChar char="•"/>
            </a:pPr>
            <a:r>
              <a:rPr lang="en-US" sz="1200" dirty="0">
                <a:solidFill>
                  <a:prstClr val="black"/>
                </a:solidFill>
                <a:cs typeface="Segoe UI" pitchFamily="34" charset="0"/>
              </a:rPr>
              <a:t>Hierarchical address book</a:t>
            </a:r>
          </a:p>
          <a:p>
            <a:pPr marL="90488" indent="-90488" defTabSz="914099" fontAlgn="base">
              <a:spcBef>
                <a:spcPts val="100"/>
              </a:spcBef>
              <a:spcAft>
                <a:spcPts val="100"/>
              </a:spcAft>
              <a:buFont typeface="Arial" pitchFamily="34" charset="0"/>
              <a:buChar char="•"/>
            </a:pPr>
            <a:r>
              <a:rPr lang="en-US" sz="1200" dirty="0">
                <a:solidFill>
                  <a:prstClr val="black"/>
                </a:solidFill>
                <a:cs typeface="Segoe UI" pitchFamily="34" charset="0"/>
              </a:rPr>
              <a:t>Global Address List segmentation</a:t>
            </a:r>
          </a:p>
        </p:txBody>
      </p:sp>
      <p:grpSp>
        <p:nvGrpSpPr>
          <p:cNvPr id="3" name="Group 2"/>
          <p:cNvGrpSpPr/>
          <p:nvPr/>
        </p:nvGrpSpPr>
        <p:grpSpPr>
          <a:xfrm>
            <a:off x="384491" y="1496564"/>
            <a:ext cx="4043492" cy="1234440"/>
            <a:chOff x="243282" y="1496566"/>
            <a:chExt cx="4043492" cy="1066958"/>
          </a:xfrm>
        </p:grpSpPr>
        <p:sp>
          <p:nvSpPr>
            <p:cNvPr id="35" name="Rectangle 34"/>
            <p:cNvSpPr/>
            <p:nvPr/>
          </p:nvSpPr>
          <p:spPr bwMode="auto">
            <a:xfrm>
              <a:off x="1517213" y="1496567"/>
              <a:ext cx="2769561" cy="1066957"/>
            </a:xfrm>
            <a:prstGeom prst="rect">
              <a:avLst/>
            </a:prstGeom>
            <a:gradFill flip="none" rotWithShape="1">
              <a:gsLst>
                <a:gs pos="17000">
                  <a:schemeClr val="bg1">
                    <a:alpha val="84000"/>
                  </a:schemeClr>
                </a:gs>
                <a:gs pos="0">
                  <a:schemeClr val="bg1">
                    <a:lumMod val="85000"/>
                  </a:schemeClr>
                </a:gs>
                <a:gs pos="100000">
                  <a:schemeClr val="bg1">
                    <a:alpha val="82000"/>
                  </a:schemeClr>
                </a:gs>
              </a:gsLst>
              <a:lin ang="10800000" scaled="1"/>
              <a:tileRect/>
            </a:gradFill>
            <a:ln w="12700" cap="rnd">
              <a:solidFill>
                <a:srgbClr val="F37A1F"/>
              </a:solidFill>
              <a:prstDash val="sysDash"/>
              <a:headEnd type="oval"/>
            </a:ln>
            <a:effectLst>
              <a:outerShdw blurRad="63500" sx="101000" sy="101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lIns="91440" tIns="0" rIns="91440" bIns="0" rtlCol="0" anchor="ctr"/>
            <a:lstStyle/>
            <a:p>
              <a:pPr marL="90488" indent="-90488" defTabSz="914099" fontAlgn="base">
                <a:spcBef>
                  <a:spcPts val="100"/>
                </a:spcBef>
                <a:spcAft>
                  <a:spcPts val="100"/>
                </a:spcAft>
                <a:buFont typeface="Arial" pitchFamily="34" charset="0"/>
                <a:buChar char="•"/>
              </a:pPr>
              <a:r>
                <a:rPr lang="en-US" sz="1200" dirty="0">
                  <a:solidFill>
                    <a:prstClr val="black"/>
                  </a:solidFill>
                  <a:cs typeface="Segoe UI" pitchFamily="34" charset="0"/>
                </a:rPr>
                <a:t>Outlook 2003 support</a:t>
              </a:r>
            </a:p>
            <a:p>
              <a:pPr marL="90488" indent="-90488" defTabSz="914099" fontAlgn="base">
                <a:spcBef>
                  <a:spcPts val="100"/>
                </a:spcBef>
                <a:spcAft>
                  <a:spcPts val="100"/>
                </a:spcAft>
                <a:buFont typeface="Arial" pitchFamily="34" charset="0"/>
                <a:buChar char="•"/>
              </a:pPr>
              <a:r>
                <a:rPr lang="en-US" sz="1200" dirty="0" smtClean="0">
                  <a:solidFill>
                    <a:prstClr val="black"/>
                  </a:solidFill>
                  <a:cs typeface="Segoe UI" pitchFamily="34" charset="0"/>
                </a:rPr>
                <a:t>Outlook Web App login</a:t>
              </a:r>
              <a:r>
                <a:rPr lang="en-US" sz="1200" dirty="0">
                  <a:solidFill>
                    <a:prstClr val="black"/>
                  </a:solidFill>
                  <a:cs typeface="Segoe UI" pitchFamily="34" charset="0"/>
                </a:rPr>
                <a:t>: public/private </a:t>
              </a:r>
              <a:r>
                <a:rPr lang="en-US" sz="1200" dirty="0" smtClean="0">
                  <a:solidFill>
                    <a:prstClr val="black"/>
                  </a:solidFill>
                  <a:cs typeface="Segoe UI" pitchFamily="34" charset="0"/>
                </a:rPr>
                <a:t>buttons</a:t>
              </a:r>
              <a:endParaRPr lang="en-US" sz="1200" dirty="0">
                <a:solidFill>
                  <a:prstClr val="black"/>
                </a:solidFill>
                <a:cs typeface="Segoe UI" pitchFamily="34" charset="0"/>
              </a:endParaRPr>
            </a:p>
            <a:p>
              <a:pPr marL="90488" indent="-90488" defTabSz="914099" fontAlgn="base">
                <a:spcBef>
                  <a:spcPts val="100"/>
                </a:spcBef>
                <a:spcAft>
                  <a:spcPts val="100"/>
                </a:spcAft>
                <a:buFont typeface="Arial" pitchFamily="34" charset="0"/>
                <a:buChar char="•"/>
              </a:pPr>
              <a:r>
                <a:rPr lang="en-US" sz="1200" dirty="0">
                  <a:solidFill>
                    <a:prstClr val="black"/>
                  </a:solidFill>
                  <a:cs typeface="Segoe UI" pitchFamily="34" charset="0"/>
                </a:rPr>
                <a:t>Blackberry application push; advanced settings</a:t>
              </a:r>
            </a:p>
          </p:txBody>
        </p:sp>
        <p:sp>
          <p:nvSpPr>
            <p:cNvPr id="20" name="Rectangle 19"/>
            <p:cNvSpPr/>
            <p:nvPr/>
          </p:nvSpPr>
          <p:spPr>
            <a:xfrm>
              <a:off x="243282" y="1496566"/>
              <a:ext cx="1281474" cy="1066958"/>
            </a:xfrm>
            <a:prstGeom prst="rect">
              <a:avLst/>
            </a:prstGeom>
            <a:gradFill flip="none" rotWithShape="1">
              <a:gsLst>
                <a:gs pos="17000">
                  <a:schemeClr val="bg1">
                    <a:alpha val="84000"/>
                  </a:schemeClr>
                </a:gs>
                <a:gs pos="0">
                  <a:schemeClr val="bg1">
                    <a:lumMod val="85000"/>
                  </a:schemeClr>
                </a:gs>
                <a:gs pos="100000">
                  <a:schemeClr val="bg1">
                    <a:alpha val="82000"/>
                  </a:schemeClr>
                </a:gs>
              </a:gsLst>
              <a:lin ang="10800000" scaled="1"/>
              <a:tileRect/>
            </a:gradFill>
            <a:ln w="12700" cap="rnd">
              <a:solidFill>
                <a:srgbClr val="F37A1F"/>
              </a:solidFill>
              <a:prstDash val="sysDash"/>
              <a:headEnd type="oval"/>
            </a:ln>
            <a:effectLst>
              <a:outerShdw blurRad="63500" sx="101000" sy="101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lIns="102413" tIns="0" rIns="102413" bIns="0" rtlCol="0" anchor="ctr"/>
            <a:lstStyle/>
            <a:p>
              <a:pPr algn="ctr" defTabSz="914181"/>
              <a:r>
                <a:rPr lang="en-US" sz="1400" b="1" dirty="0">
                  <a:ln>
                    <a:solidFill>
                      <a:prstClr val="white">
                        <a:alpha val="0"/>
                      </a:prstClr>
                    </a:solidFill>
                  </a:ln>
                  <a:solidFill>
                    <a:srgbClr val="F37A1F"/>
                  </a:solidFill>
                </a:rPr>
                <a:t>Client Access</a:t>
              </a:r>
            </a:p>
          </p:txBody>
        </p:sp>
      </p:grpSp>
      <p:sp>
        <p:nvSpPr>
          <p:cNvPr id="22" name="Rectangle 21"/>
          <p:cNvSpPr/>
          <p:nvPr/>
        </p:nvSpPr>
        <p:spPr>
          <a:xfrm>
            <a:off x="384491" y="2840392"/>
            <a:ext cx="1281473" cy="487311"/>
          </a:xfrm>
          <a:prstGeom prst="rect">
            <a:avLst/>
          </a:prstGeom>
          <a:gradFill flip="none" rotWithShape="1">
            <a:gsLst>
              <a:gs pos="17000">
                <a:schemeClr val="bg1">
                  <a:alpha val="84000"/>
                </a:schemeClr>
              </a:gs>
              <a:gs pos="0">
                <a:schemeClr val="bg1">
                  <a:lumMod val="85000"/>
                </a:schemeClr>
              </a:gs>
              <a:gs pos="100000">
                <a:schemeClr val="bg1">
                  <a:alpha val="82000"/>
                </a:schemeClr>
              </a:gs>
            </a:gsLst>
            <a:lin ang="10800000" scaled="1"/>
            <a:tileRect/>
          </a:gradFill>
          <a:ln w="12700" cap="rnd">
            <a:solidFill>
              <a:srgbClr val="F37A1F"/>
            </a:solidFill>
            <a:prstDash val="sysDash"/>
            <a:headEnd type="oval"/>
          </a:ln>
          <a:effectLst>
            <a:outerShdw blurRad="63500" sx="101000" sy="101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lIns="102413" tIns="0" rIns="102413" bIns="0" rtlCol="0" anchor="ctr"/>
          <a:lstStyle/>
          <a:p>
            <a:pPr algn="ctr" defTabSz="914181"/>
            <a:r>
              <a:rPr lang="en-US" sz="1400" b="1" dirty="0">
                <a:ln>
                  <a:solidFill>
                    <a:prstClr val="white">
                      <a:alpha val="0"/>
                    </a:prstClr>
                  </a:solidFill>
                </a:ln>
                <a:solidFill>
                  <a:srgbClr val="F37A1F"/>
                </a:solidFill>
              </a:rPr>
              <a:t>Directory</a:t>
            </a:r>
          </a:p>
        </p:txBody>
      </p:sp>
      <p:sp>
        <p:nvSpPr>
          <p:cNvPr id="23" name="Rectangle 22"/>
          <p:cNvSpPr/>
          <p:nvPr/>
        </p:nvSpPr>
        <p:spPr>
          <a:xfrm>
            <a:off x="392881" y="3455858"/>
            <a:ext cx="1281473" cy="456079"/>
          </a:xfrm>
          <a:prstGeom prst="rect">
            <a:avLst/>
          </a:prstGeom>
          <a:gradFill flip="none" rotWithShape="1">
            <a:gsLst>
              <a:gs pos="17000">
                <a:schemeClr val="bg1">
                  <a:alpha val="84000"/>
                </a:schemeClr>
              </a:gs>
              <a:gs pos="0">
                <a:schemeClr val="bg1">
                  <a:lumMod val="85000"/>
                </a:schemeClr>
              </a:gs>
              <a:gs pos="100000">
                <a:schemeClr val="bg1">
                  <a:alpha val="82000"/>
                </a:schemeClr>
              </a:gs>
            </a:gsLst>
            <a:lin ang="10800000" scaled="1"/>
            <a:tileRect/>
          </a:gradFill>
          <a:ln w="12700" cap="rnd">
            <a:solidFill>
              <a:srgbClr val="F37A1F"/>
            </a:solidFill>
            <a:prstDash val="sysDash"/>
            <a:headEnd type="oval"/>
          </a:ln>
          <a:effectLst>
            <a:outerShdw blurRad="63500" sx="101000" sy="101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lIns="102413" tIns="0" rIns="102413" bIns="0" rtlCol="0" anchor="ctr"/>
          <a:lstStyle/>
          <a:p>
            <a:pPr algn="ctr" defTabSz="914181"/>
            <a:r>
              <a:rPr lang="en-US" sz="1400" b="1" dirty="0">
                <a:ln>
                  <a:solidFill>
                    <a:prstClr val="white">
                      <a:alpha val="0"/>
                    </a:prstClr>
                  </a:solidFill>
                </a:ln>
                <a:solidFill>
                  <a:srgbClr val="F37A1F"/>
                </a:solidFill>
              </a:rPr>
              <a:t>Voice mail</a:t>
            </a:r>
          </a:p>
        </p:txBody>
      </p:sp>
      <p:sp>
        <p:nvSpPr>
          <p:cNvPr id="26" name="Rectangle 25"/>
          <p:cNvSpPr/>
          <p:nvPr/>
        </p:nvSpPr>
        <p:spPr>
          <a:xfrm>
            <a:off x="384490" y="4027469"/>
            <a:ext cx="1291136" cy="1305943"/>
          </a:xfrm>
          <a:prstGeom prst="rect">
            <a:avLst/>
          </a:prstGeom>
          <a:gradFill flip="none" rotWithShape="1">
            <a:gsLst>
              <a:gs pos="17000">
                <a:schemeClr val="bg1">
                  <a:alpha val="84000"/>
                </a:schemeClr>
              </a:gs>
              <a:gs pos="0">
                <a:schemeClr val="bg1">
                  <a:lumMod val="85000"/>
                </a:schemeClr>
              </a:gs>
              <a:gs pos="100000">
                <a:schemeClr val="bg1">
                  <a:alpha val="82000"/>
                </a:schemeClr>
              </a:gs>
            </a:gsLst>
            <a:lin ang="10800000" scaled="1"/>
            <a:tileRect/>
          </a:gradFill>
          <a:ln w="12700" cap="rnd">
            <a:solidFill>
              <a:srgbClr val="F37A1F"/>
            </a:solidFill>
            <a:prstDash val="sysDash"/>
            <a:headEnd type="oval"/>
          </a:ln>
          <a:effectLst>
            <a:outerShdw blurRad="63500" sx="101000" sy="101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lIns="102413" tIns="0" rIns="102413" bIns="0" rtlCol="0" anchor="ctr"/>
          <a:lstStyle/>
          <a:p>
            <a:pPr algn="ctr" defTabSz="914181"/>
            <a:r>
              <a:rPr lang="en-US" sz="1400" b="1" dirty="0">
                <a:ln>
                  <a:solidFill>
                    <a:prstClr val="white">
                      <a:alpha val="0"/>
                    </a:prstClr>
                  </a:solidFill>
                </a:ln>
                <a:solidFill>
                  <a:srgbClr val="F37A1F"/>
                </a:solidFill>
              </a:rPr>
              <a:t>Applications/ Developer</a:t>
            </a:r>
          </a:p>
        </p:txBody>
      </p:sp>
      <p:grpSp>
        <p:nvGrpSpPr>
          <p:cNvPr id="4" name="Group 3"/>
          <p:cNvGrpSpPr/>
          <p:nvPr/>
        </p:nvGrpSpPr>
        <p:grpSpPr>
          <a:xfrm>
            <a:off x="4580389" y="1512287"/>
            <a:ext cx="4330450" cy="1234440"/>
            <a:chOff x="4580389" y="1512287"/>
            <a:chExt cx="4330450" cy="1092606"/>
          </a:xfrm>
        </p:grpSpPr>
        <p:sp>
          <p:nvSpPr>
            <p:cNvPr id="29" name="Rectangle 28"/>
            <p:cNvSpPr/>
            <p:nvPr/>
          </p:nvSpPr>
          <p:spPr bwMode="auto">
            <a:xfrm>
              <a:off x="6078254" y="1512288"/>
              <a:ext cx="2832585" cy="1092605"/>
            </a:xfrm>
            <a:prstGeom prst="rect">
              <a:avLst/>
            </a:prstGeom>
            <a:gradFill flip="none" rotWithShape="1">
              <a:gsLst>
                <a:gs pos="17000">
                  <a:schemeClr val="bg1">
                    <a:alpha val="84000"/>
                  </a:schemeClr>
                </a:gs>
                <a:gs pos="0">
                  <a:schemeClr val="bg1">
                    <a:lumMod val="85000"/>
                  </a:schemeClr>
                </a:gs>
                <a:gs pos="100000">
                  <a:schemeClr val="bg1">
                    <a:alpha val="82000"/>
                  </a:schemeClr>
                </a:gs>
              </a:gsLst>
              <a:lin ang="10800000" scaled="1"/>
              <a:tileRect/>
            </a:gradFill>
            <a:ln w="12700" cap="rnd">
              <a:solidFill>
                <a:srgbClr val="F37A1F"/>
              </a:solidFill>
              <a:prstDash val="sysDash"/>
              <a:headEnd type="oval"/>
            </a:ln>
            <a:effectLst>
              <a:outerShdw blurRad="63500" sx="101000" sy="101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lIns="91440" tIns="0" rIns="91440" bIns="0" rtlCol="0" anchor="ctr"/>
            <a:lstStyle/>
            <a:p>
              <a:pPr marL="90488" indent="-90488" defTabSz="914099" fontAlgn="base">
                <a:spcBef>
                  <a:spcPts val="100"/>
                </a:spcBef>
                <a:spcAft>
                  <a:spcPts val="100"/>
                </a:spcAft>
                <a:buFont typeface="Arial" pitchFamily="34" charset="0"/>
                <a:buChar char="•"/>
              </a:pPr>
              <a:r>
                <a:rPr lang="en-US" sz="1200" smtClean="0">
                  <a:solidFill>
                    <a:prstClr val="black"/>
                  </a:solidFill>
                  <a:cs typeface="Segoe UI" pitchFamily="34" charset="0"/>
                </a:rPr>
                <a:t>Provisioning </a:t>
              </a:r>
              <a:r>
                <a:rPr lang="en-US" sz="1200" dirty="0" smtClean="0">
                  <a:solidFill>
                    <a:prstClr val="black"/>
                  </a:solidFill>
                  <a:cs typeface="Segoe UI" pitchFamily="34" charset="0"/>
                </a:rPr>
                <a:t>of </a:t>
              </a:r>
              <a:r>
                <a:rPr lang="en-US" sz="1200" dirty="0">
                  <a:solidFill>
                    <a:prstClr val="black"/>
                  </a:solidFill>
                  <a:cs typeface="Segoe UI" pitchFamily="34" charset="0"/>
                </a:rPr>
                <a:t>users in multiple </a:t>
              </a:r>
              <a:r>
                <a:rPr lang="en-US" sz="1200" dirty="0" smtClean="0">
                  <a:solidFill>
                    <a:prstClr val="black"/>
                  </a:solidFill>
                  <a:cs typeface="Segoe UI" pitchFamily="34" charset="0"/>
                </a:rPr>
                <a:t>data centers</a:t>
              </a:r>
              <a:endParaRPr lang="en-US" sz="1200" dirty="0">
                <a:solidFill>
                  <a:prstClr val="black"/>
                </a:solidFill>
                <a:cs typeface="Segoe UI" pitchFamily="34" charset="0"/>
              </a:endParaRPr>
            </a:p>
            <a:p>
              <a:pPr marL="90488" indent="-90488" defTabSz="914099" fontAlgn="base">
                <a:spcBef>
                  <a:spcPts val="100"/>
                </a:spcBef>
                <a:spcAft>
                  <a:spcPts val="100"/>
                </a:spcAft>
                <a:buFont typeface="Arial" pitchFamily="34" charset="0"/>
                <a:buChar char="•"/>
              </a:pPr>
              <a:r>
                <a:rPr lang="en-US" sz="1200" dirty="0">
                  <a:solidFill>
                    <a:prstClr val="black"/>
                  </a:solidFill>
                  <a:cs typeface="Segoe UI" pitchFamily="34" charset="0"/>
                </a:rPr>
                <a:t>Multiple on-premises </a:t>
              </a:r>
              <a:r>
                <a:rPr lang="en-US" sz="1200" dirty="0" smtClean="0">
                  <a:solidFill>
                    <a:prstClr val="black"/>
                  </a:solidFill>
                  <a:cs typeface="Segoe UI" pitchFamily="34" charset="0"/>
                </a:rPr>
                <a:t>Active Directory forests </a:t>
              </a:r>
              <a:endParaRPr lang="en-US" sz="1200" dirty="0">
                <a:solidFill>
                  <a:prstClr val="black"/>
                </a:solidFill>
                <a:cs typeface="Segoe UI" pitchFamily="34" charset="0"/>
              </a:endParaRPr>
            </a:p>
            <a:p>
              <a:pPr marL="90488" indent="-90488" defTabSz="914099" fontAlgn="base">
                <a:spcBef>
                  <a:spcPts val="100"/>
                </a:spcBef>
                <a:spcAft>
                  <a:spcPts val="100"/>
                </a:spcAft>
                <a:buFont typeface="Arial" pitchFamily="34" charset="0"/>
                <a:buChar char="•"/>
              </a:pPr>
              <a:r>
                <a:rPr lang="en-US" sz="1200" dirty="0">
                  <a:solidFill>
                    <a:prstClr val="black"/>
                  </a:solidFill>
                  <a:cs typeface="Segoe UI" pitchFamily="34" charset="0"/>
                </a:rPr>
                <a:t>Resource forest topologies</a:t>
              </a:r>
            </a:p>
          </p:txBody>
        </p:sp>
        <p:sp>
          <p:nvSpPr>
            <p:cNvPr id="27" name="Rectangle 26"/>
            <p:cNvSpPr/>
            <p:nvPr/>
          </p:nvSpPr>
          <p:spPr>
            <a:xfrm>
              <a:off x="4580389" y="1512287"/>
              <a:ext cx="1497865" cy="1092606"/>
            </a:xfrm>
            <a:prstGeom prst="rect">
              <a:avLst/>
            </a:prstGeom>
            <a:gradFill flip="none" rotWithShape="1">
              <a:gsLst>
                <a:gs pos="17000">
                  <a:schemeClr val="bg1">
                    <a:alpha val="84000"/>
                  </a:schemeClr>
                </a:gs>
                <a:gs pos="0">
                  <a:schemeClr val="bg1">
                    <a:lumMod val="85000"/>
                  </a:schemeClr>
                </a:gs>
                <a:gs pos="100000">
                  <a:schemeClr val="bg1">
                    <a:alpha val="82000"/>
                  </a:schemeClr>
                </a:gs>
              </a:gsLst>
              <a:lin ang="10800000" scaled="1"/>
              <a:tileRect/>
            </a:gradFill>
            <a:ln w="12700" cap="rnd">
              <a:solidFill>
                <a:srgbClr val="F37A1F"/>
              </a:solidFill>
              <a:prstDash val="sysDash"/>
              <a:headEnd type="oval"/>
            </a:ln>
            <a:effectLst>
              <a:outerShdw blurRad="63500" sx="101000" sy="101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lIns="102413" tIns="0" rIns="102413" bIns="0" rtlCol="0" anchor="ctr"/>
            <a:lstStyle/>
            <a:p>
              <a:pPr algn="ctr" defTabSz="914181"/>
              <a:r>
                <a:rPr lang="en-US" sz="1400" b="1" dirty="0">
                  <a:ln>
                    <a:solidFill>
                      <a:prstClr val="white">
                        <a:alpha val="0"/>
                      </a:prstClr>
                    </a:solidFill>
                  </a:ln>
                  <a:solidFill>
                    <a:srgbClr val="F37A1F"/>
                  </a:solidFill>
                </a:rPr>
                <a:t>Administration</a:t>
              </a:r>
            </a:p>
          </p:txBody>
        </p:sp>
      </p:grpSp>
      <p:grpSp>
        <p:nvGrpSpPr>
          <p:cNvPr id="5" name="Group 4"/>
          <p:cNvGrpSpPr/>
          <p:nvPr/>
        </p:nvGrpSpPr>
        <p:grpSpPr>
          <a:xfrm>
            <a:off x="4580389" y="2882522"/>
            <a:ext cx="4330450" cy="1508760"/>
            <a:chOff x="4580389" y="2882523"/>
            <a:chExt cx="4330450" cy="1270027"/>
          </a:xfrm>
        </p:grpSpPr>
        <p:sp>
          <p:nvSpPr>
            <p:cNvPr id="36" name="Rectangle 35"/>
            <p:cNvSpPr/>
            <p:nvPr/>
          </p:nvSpPr>
          <p:spPr bwMode="auto">
            <a:xfrm>
              <a:off x="6078254" y="2882523"/>
              <a:ext cx="2832585" cy="1270027"/>
            </a:xfrm>
            <a:prstGeom prst="rect">
              <a:avLst/>
            </a:prstGeom>
            <a:gradFill flip="none" rotWithShape="1">
              <a:gsLst>
                <a:gs pos="17000">
                  <a:schemeClr val="bg1">
                    <a:alpha val="84000"/>
                  </a:schemeClr>
                </a:gs>
                <a:gs pos="0">
                  <a:schemeClr val="bg1">
                    <a:lumMod val="85000"/>
                  </a:schemeClr>
                </a:gs>
                <a:gs pos="100000">
                  <a:schemeClr val="bg1">
                    <a:alpha val="82000"/>
                  </a:schemeClr>
                </a:gs>
              </a:gsLst>
              <a:lin ang="10800000" scaled="1"/>
              <a:tileRect/>
            </a:gradFill>
            <a:ln w="12700" cap="rnd">
              <a:solidFill>
                <a:srgbClr val="F37A1F"/>
              </a:solidFill>
              <a:prstDash val="sysDash"/>
              <a:headEnd type="oval"/>
            </a:ln>
            <a:effectLst>
              <a:outerShdw blurRad="63500" sx="101000" sy="101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lIns="91440" tIns="0" rIns="91440" bIns="0" rtlCol="0" anchor="ctr"/>
            <a:lstStyle/>
            <a:p>
              <a:pPr marL="90488" indent="-90488" defTabSz="914099" fontAlgn="base">
                <a:spcBef>
                  <a:spcPts val="100"/>
                </a:spcBef>
                <a:spcAft>
                  <a:spcPts val="100"/>
                </a:spcAft>
                <a:buFont typeface="Arial" pitchFamily="34" charset="0"/>
                <a:buChar char="•"/>
              </a:pPr>
              <a:r>
                <a:rPr lang="en-US" sz="1200" dirty="0">
                  <a:solidFill>
                    <a:prstClr val="black"/>
                  </a:solidFill>
                  <a:cs typeface="Segoe UI" pitchFamily="34" charset="0"/>
                </a:rPr>
                <a:t>Managed </a:t>
              </a:r>
              <a:r>
                <a:rPr lang="en-US" sz="1200" dirty="0" smtClean="0">
                  <a:solidFill>
                    <a:prstClr val="black"/>
                  </a:solidFill>
                  <a:cs typeface="Segoe UI" pitchFamily="34" charset="0"/>
                </a:rPr>
                <a:t>folders similar to those in Exchange </a:t>
              </a:r>
              <a:r>
                <a:rPr lang="en-US" sz="1200" dirty="0">
                  <a:solidFill>
                    <a:prstClr val="black"/>
                  </a:solidFill>
                  <a:cs typeface="Segoe UI" pitchFamily="34" charset="0"/>
                </a:rPr>
                <a:t>2007</a:t>
              </a:r>
            </a:p>
            <a:p>
              <a:pPr marL="90488" indent="-90488" defTabSz="914099" fontAlgn="base">
                <a:spcBef>
                  <a:spcPts val="100"/>
                </a:spcBef>
                <a:spcAft>
                  <a:spcPts val="100"/>
                </a:spcAft>
                <a:buFont typeface="Arial" pitchFamily="34" charset="0"/>
                <a:buChar char="•"/>
              </a:pPr>
              <a:r>
                <a:rPr lang="en-US" sz="1200" dirty="0" smtClean="0">
                  <a:solidFill>
                    <a:prstClr val="black"/>
                  </a:solidFill>
                  <a:cs typeface="Segoe UI" pitchFamily="34" charset="0"/>
                </a:rPr>
                <a:t>Graphical user interface </a:t>
              </a:r>
              <a:r>
                <a:rPr lang="en-US" sz="1200" dirty="0">
                  <a:solidFill>
                    <a:prstClr val="black"/>
                  </a:solidFill>
                  <a:cs typeface="Segoe UI" pitchFamily="34" charset="0"/>
                </a:rPr>
                <a:t>for creating </a:t>
              </a:r>
              <a:r>
                <a:rPr lang="en-US" sz="1200" dirty="0" smtClean="0">
                  <a:solidFill>
                    <a:prstClr val="black"/>
                  </a:solidFill>
                  <a:cs typeface="Segoe UI" pitchFamily="34" charset="0"/>
                </a:rPr>
                <a:t>retention policies</a:t>
              </a:r>
              <a:endParaRPr lang="en-US" sz="1200" dirty="0">
                <a:solidFill>
                  <a:prstClr val="black"/>
                </a:solidFill>
                <a:cs typeface="Segoe UI" pitchFamily="34" charset="0"/>
              </a:endParaRPr>
            </a:p>
            <a:p>
              <a:pPr marL="90488" indent="-90488" defTabSz="914099" fontAlgn="base">
                <a:spcBef>
                  <a:spcPts val="100"/>
                </a:spcBef>
                <a:spcAft>
                  <a:spcPts val="100"/>
                </a:spcAft>
                <a:buFont typeface="Arial" pitchFamily="34" charset="0"/>
                <a:buChar char="•"/>
              </a:pPr>
              <a:r>
                <a:rPr lang="en-US" sz="1200" dirty="0">
                  <a:solidFill>
                    <a:prstClr val="black"/>
                  </a:solidFill>
                  <a:cs typeface="Segoe UI" pitchFamily="34" charset="0"/>
                </a:rPr>
                <a:t>Multi-mailbox search: export to </a:t>
              </a:r>
              <a:r>
                <a:rPr lang="en-US" sz="1200" dirty="0" smtClean="0">
                  <a:solidFill>
                    <a:prstClr val="black"/>
                  </a:solidFill>
                  <a:cs typeface="Segoe UI" pitchFamily="34" charset="0"/>
                </a:rPr>
                <a:t>.pst files</a:t>
              </a:r>
              <a:endParaRPr lang="en-US" sz="1200" dirty="0">
                <a:solidFill>
                  <a:prstClr val="black"/>
                </a:solidFill>
                <a:cs typeface="Segoe UI" pitchFamily="34" charset="0"/>
              </a:endParaRPr>
            </a:p>
            <a:p>
              <a:pPr marL="90488" indent="-90488" defTabSz="914099" fontAlgn="base">
                <a:spcBef>
                  <a:spcPts val="100"/>
                </a:spcBef>
                <a:spcAft>
                  <a:spcPts val="100"/>
                </a:spcAft>
                <a:buFont typeface="Arial" pitchFamily="34" charset="0"/>
                <a:buChar char="•"/>
              </a:pPr>
              <a:r>
                <a:rPr lang="en-US" sz="1200" dirty="0">
                  <a:solidFill>
                    <a:prstClr val="black"/>
                  </a:solidFill>
                  <a:cs typeface="Segoe UI" pitchFamily="34" charset="0"/>
                </a:rPr>
                <a:t>Third-party add-ins for transport rules</a:t>
              </a:r>
            </a:p>
          </p:txBody>
        </p:sp>
        <p:sp>
          <p:nvSpPr>
            <p:cNvPr id="25" name="Rectangle 24"/>
            <p:cNvSpPr/>
            <p:nvPr/>
          </p:nvSpPr>
          <p:spPr>
            <a:xfrm>
              <a:off x="4580389" y="2882523"/>
              <a:ext cx="1497865" cy="1270027"/>
            </a:xfrm>
            <a:prstGeom prst="rect">
              <a:avLst/>
            </a:prstGeom>
            <a:gradFill flip="none" rotWithShape="1">
              <a:gsLst>
                <a:gs pos="17000">
                  <a:schemeClr val="bg1">
                    <a:alpha val="84000"/>
                  </a:schemeClr>
                </a:gs>
                <a:gs pos="0">
                  <a:schemeClr val="bg1">
                    <a:lumMod val="85000"/>
                  </a:schemeClr>
                </a:gs>
                <a:gs pos="100000">
                  <a:schemeClr val="bg1">
                    <a:alpha val="82000"/>
                  </a:schemeClr>
                </a:gs>
              </a:gsLst>
              <a:lin ang="10800000" scaled="1"/>
              <a:tileRect/>
            </a:gradFill>
            <a:ln w="12700" cap="rnd">
              <a:solidFill>
                <a:srgbClr val="F37A1F"/>
              </a:solidFill>
              <a:prstDash val="sysDash"/>
              <a:headEnd type="oval"/>
            </a:ln>
            <a:effectLst>
              <a:outerShdw blurRad="63500" sx="101000" sy="101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lIns="102413" tIns="0" rIns="102413" bIns="0" rtlCol="0" anchor="ctr"/>
            <a:lstStyle/>
            <a:p>
              <a:pPr algn="ctr" defTabSz="914181"/>
              <a:r>
                <a:rPr lang="en-US" sz="1400" b="1" dirty="0">
                  <a:ln>
                    <a:solidFill>
                      <a:prstClr val="white">
                        <a:alpha val="0"/>
                      </a:prstClr>
                    </a:solidFill>
                  </a:ln>
                  <a:solidFill>
                    <a:srgbClr val="F37A1F"/>
                  </a:solidFill>
                </a:rPr>
                <a:t>Compliance/</a:t>
              </a:r>
              <a:br>
                <a:rPr lang="en-US" sz="1400" b="1" dirty="0">
                  <a:ln>
                    <a:solidFill>
                      <a:prstClr val="white">
                        <a:alpha val="0"/>
                      </a:prstClr>
                    </a:solidFill>
                  </a:ln>
                  <a:solidFill>
                    <a:srgbClr val="F37A1F"/>
                  </a:solidFill>
                </a:rPr>
              </a:br>
              <a:r>
                <a:rPr lang="en-US" sz="1400" b="1" dirty="0">
                  <a:ln>
                    <a:solidFill>
                      <a:prstClr val="white">
                        <a:alpha val="0"/>
                      </a:prstClr>
                    </a:solidFill>
                  </a:ln>
                  <a:solidFill>
                    <a:srgbClr val="F37A1F"/>
                  </a:solidFill>
                </a:rPr>
                <a:t>Archiving</a:t>
              </a:r>
            </a:p>
          </p:txBody>
        </p:sp>
      </p:grpSp>
      <p:sp>
        <p:nvSpPr>
          <p:cNvPr id="24" name="Rectangle 23"/>
          <p:cNvSpPr/>
          <p:nvPr/>
        </p:nvSpPr>
        <p:spPr>
          <a:xfrm>
            <a:off x="4580389" y="4549032"/>
            <a:ext cx="1497865" cy="487309"/>
          </a:xfrm>
          <a:prstGeom prst="rect">
            <a:avLst/>
          </a:prstGeom>
          <a:gradFill flip="none" rotWithShape="1">
            <a:gsLst>
              <a:gs pos="17000">
                <a:schemeClr val="bg1">
                  <a:alpha val="84000"/>
                </a:schemeClr>
              </a:gs>
              <a:gs pos="0">
                <a:schemeClr val="bg1">
                  <a:lumMod val="85000"/>
                </a:schemeClr>
              </a:gs>
              <a:gs pos="100000">
                <a:schemeClr val="bg1">
                  <a:alpha val="82000"/>
                </a:schemeClr>
              </a:gs>
            </a:gsLst>
            <a:lin ang="10800000" scaled="1"/>
            <a:tileRect/>
          </a:gradFill>
          <a:ln w="12700" cap="rnd">
            <a:solidFill>
              <a:srgbClr val="F37A1F"/>
            </a:solidFill>
            <a:prstDash val="sysDash"/>
            <a:headEnd type="oval"/>
          </a:ln>
          <a:effectLst>
            <a:outerShdw blurRad="63500" sx="101000" sy="101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lIns="102413" tIns="0" rIns="102413" bIns="0" rtlCol="0" anchor="ctr"/>
          <a:lstStyle/>
          <a:p>
            <a:pPr algn="ctr" defTabSz="914181"/>
            <a:r>
              <a:rPr lang="en-US" sz="1400" b="1" dirty="0">
                <a:ln>
                  <a:solidFill>
                    <a:prstClr val="white">
                      <a:alpha val="0"/>
                    </a:prstClr>
                  </a:solidFill>
                </a:ln>
                <a:solidFill>
                  <a:srgbClr val="F37A1F"/>
                </a:solidFill>
              </a:rPr>
              <a:t>Security</a:t>
            </a:r>
          </a:p>
        </p:txBody>
      </p:sp>
      <p:cxnSp>
        <p:nvCxnSpPr>
          <p:cNvPr id="21" name="Straight Connector 20"/>
          <p:cNvCxnSpPr/>
          <p:nvPr/>
        </p:nvCxnSpPr>
        <p:spPr>
          <a:xfrm>
            <a:off x="251520" y="0"/>
            <a:ext cx="0" cy="1772816"/>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108520" y="1772816"/>
            <a:ext cx="360040"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pic>
        <p:nvPicPr>
          <p:cNvPr id="30" name="Content Placeholder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544" y="188640"/>
            <a:ext cx="3096344" cy="583822"/>
          </a:xfrm>
          <a:prstGeom prst="rect">
            <a:avLst/>
          </a:prstGeom>
        </p:spPr>
      </p:pic>
    </p:spTree>
    <p:extLst>
      <p:ext uri="{BB962C8B-B14F-4D97-AF65-F5344CB8AC3E}">
        <p14:creationId xmlns:p14="http://schemas.microsoft.com/office/powerpoint/2010/main" val="218468340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up)">
                                      <p:cBhvr>
                                        <p:cTn id="7" dur="500"/>
                                        <p:tgtEl>
                                          <p:spTgt spid="21"/>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right)">
                                      <p:cBhvr>
                                        <p:cTn id="1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quarter" idx="12"/>
          </p:nvPr>
        </p:nvPicPr>
        <p:blipFill>
          <a:blip r:embed="rId2">
            <a:extLst>
              <a:ext uri="{28A0092B-C50C-407E-A947-70E740481C1C}">
                <a14:useLocalDpi xmlns:a14="http://schemas.microsoft.com/office/drawing/2010/main" val="0"/>
              </a:ext>
            </a:extLst>
          </a:blip>
          <a:stretch>
            <a:fillRect/>
          </a:stretch>
        </p:blipFill>
        <p:spPr>
          <a:xfrm>
            <a:off x="899592" y="1700808"/>
            <a:ext cx="5991225" cy="1038225"/>
          </a:xfrm>
        </p:spPr>
      </p:pic>
      <p:sp>
        <p:nvSpPr>
          <p:cNvPr id="3" name="Title 2"/>
          <p:cNvSpPr>
            <a:spLocks noGrp="1"/>
          </p:cNvSpPr>
          <p:nvPr>
            <p:ph type="title"/>
          </p:nvPr>
        </p:nvSpPr>
        <p:spPr/>
        <p:txBody>
          <a:bodyPr/>
          <a:lstStyle/>
          <a:p>
            <a:endParaRPr lang="en-US"/>
          </a:p>
        </p:txBody>
      </p:sp>
      <p:cxnSp>
        <p:nvCxnSpPr>
          <p:cNvPr id="10" name="Straight Connector 9"/>
          <p:cNvCxnSpPr/>
          <p:nvPr/>
        </p:nvCxnSpPr>
        <p:spPr>
          <a:xfrm>
            <a:off x="-180528" y="3068960"/>
            <a:ext cx="7416824"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V="1">
            <a:off x="7236296" y="1772816"/>
            <a:ext cx="0" cy="1296144"/>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7236296" y="1772816"/>
            <a:ext cx="2160240"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20794405"/>
      </p:ext>
    </p:extLst>
  </p:cSld>
  <p:clrMapOvr>
    <a:masterClrMapping/>
  </p:clrMapOvr>
  <p:transition spd="slow">
    <p:push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right)">
                                          <p:cBhvr>
                                            <p:cTn id="7" dur="500"/>
                                            <p:tgtEl>
                                              <p:spTgt spid="1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500"/>
                                            <p:tgtEl>
                                              <p:spTgt spid="12"/>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right)">
                                          <p:cBhvr>
                                            <p:cTn id="15" dur="500"/>
                                            <p:tgtEl>
                                              <p:spTgt spid="10"/>
                                            </p:tgtEl>
                                          </p:cBhvr>
                                        </p:animEffect>
                                      </p:childTnLst>
                                    </p:cTn>
                                  </p:par>
                                  <p:par>
                                    <p:cTn id="16" presetID="2" presetClass="entr" presetSubtype="9" fill="hold" nodeType="withEffect" p14:presetBounceEnd="60000">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14:bounceEnd="60000">
                                          <p:cBhvr additive="base">
                                            <p:cTn id="18" dur="1000" fill="hold"/>
                                            <p:tgtEl>
                                              <p:spTgt spid="5"/>
                                            </p:tgtEl>
                                            <p:attrNameLst>
                                              <p:attrName>ppt_x</p:attrName>
                                            </p:attrNameLst>
                                          </p:cBhvr>
                                          <p:tavLst>
                                            <p:tav tm="0">
                                              <p:val>
                                                <p:strVal val="0-#ppt_w/2"/>
                                              </p:val>
                                            </p:tav>
                                            <p:tav tm="100000">
                                              <p:val>
                                                <p:strVal val="#ppt_x"/>
                                              </p:val>
                                            </p:tav>
                                          </p:tavLst>
                                        </p:anim>
                                        <p:anim calcmode="lin" valueType="num" p14:bounceEnd="60000">
                                          <p:cBhvr additive="base">
                                            <p:cTn id="19"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right)">
                                          <p:cBhvr>
                                            <p:cTn id="7" dur="500"/>
                                            <p:tgtEl>
                                              <p:spTgt spid="1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500"/>
                                            <p:tgtEl>
                                              <p:spTgt spid="12"/>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right)">
                                          <p:cBhvr>
                                            <p:cTn id="15" dur="500"/>
                                            <p:tgtEl>
                                              <p:spTgt spid="10"/>
                                            </p:tgtEl>
                                          </p:cBhvr>
                                        </p:animEffect>
                                      </p:childTnLst>
                                    </p:cTn>
                                  </p:par>
                                  <p:par>
                                    <p:cTn id="16" presetID="2" presetClass="entr" presetSubtype="9"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1000" fill="hold"/>
                                            <p:tgtEl>
                                              <p:spTgt spid="5"/>
                                            </p:tgtEl>
                                            <p:attrNameLst>
                                              <p:attrName>ppt_x</p:attrName>
                                            </p:attrNameLst>
                                          </p:cBhvr>
                                          <p:tavLst>
                                            <p:tav tm="0">
                                              <p:val>
                                                <p:strVal val="0-#ppt_w/2"/>
                                              </p:val>
                                            </p:tav>
                                            <p:tav tm="100000">
                                              <p:val>
                                                <p:strVal val="#ppt_x"/>
                                              </p:val>
                                            </p:tav>
                                          </p:tavLst>
                                        </p:anim>
                                        <p:anim calcmode="lin" valueType="num">
                                          <p:cBhvr additive="base">
                                            <p:cTn id="19"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sz="quarter" idx="12"/>
          </p:nvPr>
        </p:nvSpPr>
        <p:spPr/>
        <p:txBody>
          <a:bodyPr/>
          <a:lstStyle/>
          <a:p>
            <a:endParaRPr lang="en-US"/>
          </a:p>
        </p:txBody>
      </p:sp>
      <p:sp>
        <p:nvSpPr>
          <p:cNvPr id="3" name="Title 2"/>
          <p:cNvSpPr>
            <a:spLocks noGrp="1"/>
          </p:cNvSpPr>
          <p:nvPr>
            <p:ph type="title"/>
          </p:nvPr>
        </p:nvSpPr>
        <p:spPr/>
        <p:txBody>
          <a:bodyPr/>
          <a:lstStyle/>
          <a:p>
            <a:endParaRPr lang="en-US"/>
          </a:p>
        </p:txBody>
      </p:sp>
      <p:cxnSp>
        <p:nvCxnSpPr>
          <p:cNvPr id="5" name="Straight Connector 4"/>
          <p:cNvCxnSpPr/>
          <p:nvPr/>
        </p:nvCxnSpPr>
        <p:spPr>
          <a:xfrm flipV="1">
            <a:off x="1187624" y="0"/>
            <a:ext cx="0" cy="4077072"/>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pic>
        <p:nvPicPr>
          <p:cNvPr id="8" name="Content Placeholder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536" y="260648"/>
            <a:ext cx="4104456" cy="711265"/>
          </a:xfrm>
          <a:prstGeom prst="rect">
            <a:avLst/>
          </a:prstGeom>
        </p:spPr>
      </p:pic>
      <p:cxnSp>
        <p:nvCxnSpPr>
          <p:cNvPr id="9" name="Straight Connector 8"/>
          <p:cNvCxnSpPr/>
          <p:nvPr/>
        </p:nvCxnSpPr>
        <p:spPr>
          <a:xfrm flipH="1">
            <a:off x="1187624" y="4077072"/>
            <a:ext cx="8064896"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8844995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ed Rectangle 9"/>
          <p:cNvSpPr/>
          <p:nvPr/>
        </p:nvSpPr>
        <p:spPr>
          <a:xfrm>
            <a:off x="467544" y="908720"/>
            <a:ext cx="7632848" cy="103272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Create sites to share documents and insights with colleagues, partners, and customers</a:t>
            </a:r>
            <a:endParaRPr lang="en-US" sz="2800" dirty="0"/>
          </a:p>
        </p:txBody>
      </p:sp>
      <p:grpSp>
        <p:nvGrpSpPr>
          <p:cNvPr id="42" name="Group 41"/>
          <p:cNvGrpSpPr/>
          <p:nvPr/>
        </p:nvGrpSpPr>
        <p:grpSpPr>
          <a:xfrm>
            <a:off x="1270535" y="2143550"/>
            <a:ext cx="6503245" cy="2953382"/>
            <a:chOff x="633048" y="1583348"/>
            <a:chExt cx="10048923" cy="2701219"/>
          </a:xfrm>
        </p:grpSpPr>
        <p:sp>
          <p:nvSpPr>
            <p:cNvPr id="20" name="Rounded Rectangle 19"/>
            <p:cNvSpPr/>
            <p:nvPr/>
          </p:nvSpPr>
          <p:spPr>
            <a:xfrm>
              <a:off x="633048" y="1601328"/>
              <a:ext cx="2419642" cy="2683239"/>
            </a:xfrm>
            <a:prstGeom prst="roundRect">
              <a:avLst>
                <a:gd name="adj" fmla="val 2193"/>
              </a:avLst>
            </a:prstGeom>
            <a:solidFill>
              <a:srgbClr val="EAEAEA"/>
            </a:solidFill>
            <a:ln w="25400" cap="flat" cmpd="sng" algn="ctr">
              <a:noFill/>
              <a:prstDash val="solid"/>
            </a:ln>
            <a:effectLst>
              <a:innerShdw blurRad="114300">
                <a:prstClr val="black">
                  <a:alpha val="30000"/>
                </a:prstClr>
              </a:innerShdw>
            </a:effectLst>
          </p:spPr>
          <p:txBody>
            <a:bodyPr rtlCol="0" anchor="ctr"/>
            <a:lstStyle/>
            <a:p>
              <a:pPr algn="ctr">
                <a:defRPr/>
              </a:pPr>
              <a:endParaRPr lang="en-US" sz="2000" kern="0" dirty="0">
                <a:solidFill>
                  <a:sysClr val="window" lastClr="FFFFFF"/>
                </a:solidFill>
              </a:endParaRPr>
            </a:p>
          </p:txBody>
        </p:sp>
        <p:sp>
          <p:nvSpPr>
            <p:cNvPr id="38" name="Rounded Rectangle 37"/>
            <p:cNvSpPr/>
            <p:nvPr/>
          </p:nvSpPr>
          <p:spPr>
            <a:xfrm>
              <a:off x="3175479" y="1601328"/>
              <a:ext cx="2419642" cy="2683239"/>
            </a:xfrm>
            <a:prstGeom prst="roundRect">
              <a:avLst>
                <a:gd name="adj" fmla="val 2193"/>
              </a:avLst>
            </a:prstGeom>
            <a:solidFill>
              <a:srgbClr val="EAEAEA"/>
            </a:solidFill>
            <a:ln w="25400" cap="flat" cmpd="sng" algn="ctr">
              <a:noFill/>
              <a:prstDash val="solid"/>
            </a:ln>
            <a:effectLst>
              <a:innerShdw blurRad="114300">
                <a:prstClr val="black">
                  <a:alpha val="30000"/>
                </a:prstClr>
              </a:innerShdw>
            </a:effectLst>
          </p:spPr>
          <p:txBody>
            <a:bodyPr rtlCol="0" anchor="ctr"/>
            <a:lstStyle/>
            <a:p>
              <a:pPr algn="ctr"/>
              <a:endParaRPr lang="en-US" sz="2000" kern="0" dirty="0">
                <a:solidFill>
                  <a:sysClr val="window" lastClr="FFFFFF"/>
                </a:solidFill>
              </a:endParaRPr>
            </a:p>
          </p:txBody>
        </p:sp>
        <p:sp>
          <p:nvSpPr>
            <p:cNvPr id="39" name="Rounded Rectangle 38"/>
            <p:cNvSpPr/>
            <p:nvPr/>
          </p:nvSpPr>
          <p:spPr>
            <a:xfrm>
              <a:off x="5717911" y="1601328"/>
              <a:ext cx="2419642" cy="2683239"/>
            </a:xfrm>
            <a:prstGeom prst="roundRect">
              <a:avLst>
                <a:gd name="adj" fmla="val 2193"/>
              </a:avLst>
            </a:prstGeom>
            <a:solidFill>
              <a:srgbClr val="EAEAEA"/>
            </a:solidFill>
            <a:ln w="25400" cap="flat" cmpd="sng" algn="ctr">
              <a:noFill/>
              <a:prstDash val="solid"/>
            </a:ln>
            <a:effectLst>
              <a:innerShdw blurRad="114300">
                <a:prstClr val="black">
                  <a:alpha val="30000"/>
                </a:prstClr>
              </a:innerShdw>
            </a:effectLst>
          </p:spPr>
          <p:txBody>
            <a:bodyPr rtlCol="0" anchor="ctr"/>
            <a:lstStyle/>
            <a:p>
              <a:pPr algn="ctr"/>
              <a:endParaRPr lang="en-US" sz="2000" kern="0" dirty="0">
                <a:solidFill>
                  <a:sysClr val="window" lastClr="FFFFFF"/>
                </a:solidFill>
              </a:endParaRPr>
            </a:p>
          </p:txBody>
        </p:sp>
        <p:sp>
          <p:nvSpPr>
            <p:cNvPr id="41" name="Rounded Rectangle 40"/>
            <p:cNvSpPr/>
            <p:nvPr/>
          </p:nvSpPr>
          <p:spPr>
            <a:xfrm>
              <a:off x="8262330" y="1583348"/>
              <a:ext cx="2419641" cy="2683239"/>
            </a:xfrm>
            <a:prstGeom prst="roundRect">
              <a:avLst>
                <a:gd name="adj" fmla="val 2193"/>
              </a:avLst>
            </a:prstGeom>
            <a:solidFill>
              <a:srgbClr val="EAEAEA"/>
            </a:solidFill>
            <a:ln w="25400" cap="flat" cmpd="sng" algn="ctr">
              <a:noFill/>
              <a:prstDash val="solid"/>
            </a:ln>
            <a:effectLst>
              <a:innerShdw blurRad="114300">
                <a:prstClr val="black">
                  <a:alpha val="30000"/>
                </a:prstClr>
              </a:innerShdw>
            </a:effectLst>
          </p:spPr>
          <p:txBody>
            <a:bodyPr rtlCol="0" anchor="ctr"/>
            <a:lstStyle/>
            <a:p>
              <a:pPr algn="ctr"/>
              <a:endParaRPr lang="en-US" sz="2000" kern="0" dirty="0">
                <a:solidFill>
                  <a:sysClr val="window" lastClr="FFFFFF"/>
                </a:solidFill>
              </a:endParaRPr>
            </a:p>
          </p:txBody>
        </p:sp>
      </p:grpSp>
      <p:sp>
        <p:nvSpPr>
          <p:cNvPr id="23" name="Freeform 5"/>
          <p:cNvSpPr>
            <a:spLocks/>
          </p:cNvSpPr>
          <p:nvPr/>
        </p:nvSpPr>
        <p:spPr bwMode="auto">
          <a:xfrm>
            <a:off x="1345259" y="3761886"/>
            <a:ext cx="1426525" cy="1349115"/>
          </a:xfrm>
          <a:prstGeom prst="rect">
            <a:avLst/>
          </a:prstGeom>
          <a:gradFill>
            <a:gsLst>
              <a:gs pos="0">
                <a:schemeClr val="accent1">
                  <a:tint val="66000"/>
                  <a:satMod val="160000"/>
                  <a:alpha val="0"/>
                </a:schemeClr>
              </a:gs>
              <a:gs pos="100000">
                <a:schemeClr val="tx1">
                  <a:lumMod val="50000"/>
                  <a:lumOff val="50000"/>
                  <a:alpha val="39000"/>
                </a:schemeClr>
              </a:gs>
            </a:gsLst>
            <a:lin ang="5400000" scaled="0"/>
          </a:gradFill>
          <a:ln>
            <a:noFill/>
          </a:ln>
          <a:effectLst/>
        </p:spPr>
        <p:txBody>
          <a:bodyPr vert="horz" wrap="square" lIns="91440" tIns="45720" rIns="91440" bIns="45720" numCol="1" anchor="t" anchorCtr="0" compatLnSpc="1">
            <a:prstTxWarp prst="textNoShape">
              <a:avLst/>
            </a:prstTxWarp>
          </a:bodyPr>
          <a:lstStyle/>
          <a:p>
            <a:endParaRPr lang="en-US" sz="2000" dirty="0">
              <a:solidFill>
                <a:prstClr val="black"/>
              </a:solidFill>
            </a:endParaRPr>
          </a:p>
        </p:txBody>
      </p:sp>
      <p:sp>
        <p:nvSpPr>
          <p:cNvPr id="43" name="Freeform 5"/>
          <p:cNvSpPr>
            <a:spLocks/>
          </p:cNvSpPr>
          <p:nvPr/>
        </p:nvSpPr>
        <p:spPr bwMode="auto">
          <a:xfrm>
            <a:off x="2977549" y="3747818"/>
            <a:ext cx="1426525" cy="1349115"/>
          </a:xfrm>
          <a:prstGeom prst="rect">
            <a:avLst/>
          </a:prstGeom>
          <a:gradFill>
            <a:gsLst>
              <a:gs pos="0">
                <a:schemeClr val="accent1">
                  <a:tint val="66000"/>
                  <a:satMod val="160000"/>
                  <a:alpha val="0"/>
                </a:schemeClr>
              </a:gs>
              <a:gs pos="100000">
                <a:schemeClr val="tx1">
                  <a:lumMod val="50000"/>
                  <a:lumOff val="50000"/>
                  <a:alpha val="39000"/>
                </a:schemeClr>
              </a:gs>
            </a:gsLst>
            <a:lin ang="5400000" scaled="0"/>
          </a:gradFill>
          <a:ln>
            <a:noFill/>
          </a:ln>
          <a:effectLst/>
        </p:spPr>
        <p:txBody>
          <a:bodyPr vert="horz" wrap="square" lIns="91440" tIns="45720" rIns="91440" bIns="45720" numCol="1" anchor="t" anchorCtr="0" compatLnSpc="1">
            <a:prstTxWarp prst="textNoShape">
              <a:avLst/>
            </a:prstTxWarp>
          </a:bodyPr>
          <a:lstStyle/>
          <a:p>
            <a:endParaRPr lang="en-US" sz="2000" dirty="0">
              <a:solidFill>
                <a:prstClr val="black"/>
              </a:solidFill>
            </a:endParaRPr>
          </a:p>
        </p:txBody>
      </p:sp>
      <p:sp>
        <p:nvSpPr>
          <p:cNvPr id="46" name="Freeform 5"/>
          <p:cNvSpPr>
            <a:spLocks/>
          </p:cNvSpPr>
          <p:nvPr/>
        </p:nvSpPr>
        <p:spPr bwMode="auto">
          <a:xfrm>
            <a:off x="6313450" y="3724068"/>
            <a:ext cx="1426525" cy="1349115"/>
          </a:xfrm>
          <a:prstGeom prst="rect">
            <a:avLst/>
          </a:prstGeom>
          <a:gradFill>
            <a:gsLst>
              <a:gs pos="0">
                <a:schemeClr val="accent1">
                  <a:tint val="66000"/>
                  <a:satMod val="160000"/>
                  <a:alpha val="0"/>
                </a:schemeClr>
              </a:gs>
              <a:gs pos="100000">
                <a:schemeClr val="tx1">
                  <a:lumMod val="50000"/>
                  <a:lumOff val="50000"/>
                  <a:alpha val="39000"/>
                </a:schemeClr>
              </a:gs>
            </a:gsLst>
            <a:lin ang="5400000" scaled="0"/>
          </a:gradFill>
          <a:ln>
            <a:noFill/>
          </a:ln>
          <a:effectLst/>
        </p:spPr>
        <p:txBody>
          <a:bodyPr vert="horz" wrap="square" lIns="91440" tIns="45720" rIns="91440" bIns="45720" numCol="1" anchor="t" anchorCtr="0" compatLnSpc="1">
            <a:prstTxWarp prst="textNoShape">
              <a:avLst/>
            </a:prstTxWarp>
          </a:bodyPr>
          <a:lstStyle/>
          <a:p>
            <a:endParaRPr lang="en-US" sz="2000" dirty="0">
              <a:solidFill>
                <a:prstClr val="black"/>
              </a:solidFill>
            </a:endParaRPr>
          </a:p>
        </p:txBody>
      </p:sp>
      <p:sp>
        <p:nvSpPr>
          <p:cNvPr id="47" name="Rectangle 46"/>
          <p:cNvSpPr/>
          <p:nvPr/>
        </p:nvSpPr>
        <p:spPr>
          <a:xfrm>
            <a:off x="2915891" y="2329865"/>
            <a:ext cx="1572768" cy="1138773"/>
          </a:xfrm>
          <a:prstGeom prst="rect">
            <a:avLst/>
          </a:prstGeom>
        </p:spPr>
        <p:txBody>
          <a:bodyPr wrap="square">
            <a:spAutoFit/>
          </a:bodyPr>
          <a:lstStyle/>
          <a:p>
            <a:pPr algn="ctr"/>
            <a:r>
              <a:rPr lang="en-US" sz="1400" dirty="0" smtClean="0">
                <a:solidFill>
                  <a:srgbClr val="EE7816">
                    <a:alpha val="99000"/>
                  </a:srgbClr>
                </a:solidFill>
              </a:rPr>
              <a:t>TEAM SITES</a:t>
            </a:r>
          </a:p>
          <a:p>
            <a:pPr algn="ctr">
              <a:spcBef>
                <a:spcPts val="600"/>
              </a:spcBef>
            </a:pPr>
            <a:endParaRPr lang="en-US" sz="1100" dirty="0">
              <a:solidFill>
                <a:srgbClr val="595959">
                  <a:lumMod val="50000"/>
                  <a:alpha val="99000"/>
                </a:srgbClr>
              </a:solidFill>
            </a:endParaRPr>
          </a:p>
          <a:p>
            <a:pPr algn="ctr">
              <a:spcBef>
                <a:spcPts val="600"/>
              </a:spcBef>
            </a:pPr>
            <a:r>
              <a:rPr lang="en-US" sz="1100" dirty="0" smtClean="0">
                <a:solidFill>
                  <a:srgbClr val="595959">
                    <a:lumMod val="50000"/>
                    <a:alpha val="99000"/>
                  </a:srgbClr>
                </a:solidFill>
              </a:rPr>
              <a:t>Keep teams in sync and manage important projects</a:t>
            </a:r>
            <a:endParaRPr lang="en-US" sz="1400" dirty="0" smtClean="0">
              <a:solidFill>
                <a:srgbClr val="EE7816">
                  <a:alpha val="99000"/>
                </a:srgbClr>
              </a:solidFill>
            </a:endParaRPr>
          </a:p>
        </p:txBody>
      </p:sp>
      <p:sp>
        <p:nvSpPr>
          <p:cNvPr id="48" name="Rectangle 47"/>
          <p:cNvSpPr/>
          <p:nvPr/>
        </p:nvSpPr>
        <p:spPr>
          <a:xfrm>
            <a:off x="4571477" y="2329864"/>
            <a:ext cx="1572768" cy="1138773"/>
          </a:xfrm>
          <a:prstGeom prst="rect">
            <a:avLst/>
          </a:prstGeom>
        </p:spPr>
        <p:txBody>
          <a:bodyPr wrap="square">
            <a:spAutoFit/>
          </a:bodyPr>
          <a:lstStyle/>
          <a:p>
            <a:pPr algn="ctr"/>
            <a:r>
              <a:rPr lang="en-US" sz="1400" dirty="0" smtClean="0">
                <a:solidFill>
                  <a:srgbClr val="EE7816">
                    <a:alpha val="99000"/>
                  </a:srgbClr>
                </a:solidFill>
              </a:rPr>
              <a:t>INTRANET SITES</a:t>
            </a:r>
            <a:endParaRPr lang="en-US" sz="1400" dirty="0" smtClean="0">
              <a:solidFill>
                <a:srgbClr val="595959">
                  <a:lumMod val="50000"/>
                  <a:alpha val="99000"/>
                </a:srgbClr>
              </a:solidFill>
            </a:endParaRPr>
          </a:p>
          <a:p>
            <a:pPr algn="ctr">
              <a:spcBef>
                <a:spcPts val="600"/>
              </a:spcBef>
            </a:pPr>
            <a:endParaRPr lang="en-US" sz="1100" dirty="0" smtClean="0">
              <a:solidFill>
                <a:srgbClr val="595959">
                  <a:lumMod val="50000"/>
                  <a:alpha val="99000"/>
                </a:srgbClr>
              </a:solidFill>
            </a:endParaRPr>
          </a:p>
          <a:p>
            <a:pPr algn="ctr">
              <a:spcBef>
                <a:spcPts val="600"/>
              </a:spcBef>
            </a:pPr>
            <a:r>
              <a:rPr lang="en-US" sz="1100" dirty="0" smtClean="0">
                <a:solidFill>
                  <a:srgbClr val="595959">
                    <a:lumMod val="50000"/>
                    <a:alpha val="99000"/>
                  </a:srgbClr>
                </a:solidFill>
              </a:rPr>
              <a:t>Keep up to date with company information and news</a:t>
            </a:r>
            <a:endParaRPr lang="en-US" sz="1400" dirty="0" smtClean="0">
              <a:solidFill>
                <a:srgbClr val="EE7816">
                  <a:alpha val="99000"/>
                </a:srgbClr>
              </a:solidFill>
            </a:endParaRPr>
          </a:p>
        </p:txBody>
      </p:sp>
      <p:sp>
        <p:nvSpPr>
          <p:cNvPr id="50" name="Rectangle 49"/>
          <p:cNvSpPr/>
          <p:nvPr/>
        </p:nvSpPr>
        <p:spPr>
          <a:xfrm>
            <a:off x="6189458" y="2329865"/>
            <a:ext cx="1572768" cy="1138773"/>
          </a:xfrm>
          <a:prstGeom prst="rect">
            <a:avLst/>
          </a:prstGeom>
        </p:spPr>
        <p:txBody>
          <a:bodyPr wrap="square">
            <a:spAutoFit/>
          </a:bodyPr>
          <a:lstStyle/>
          <a:p>
            <a:pPr algn="ctr"/>
            <a:r>
              <a:rPr lang="en-US" sz="1400" dirty="0" smtClean="0">
                <a:solidFill>
                  <a:srgbClr val="EE7816">
                    <a:alpha val="99000"/>
                  </a:srgbClr>
                </a:solidFill>
              </a:rPr>
              <a:t>WEBSITES</a:t>
            </a:r>
          </a:p>
          <a:p>
            <a:pPr algn="ctr">
              <a:spcBef>
                <a:spcPts val="600"/>
              </a:spcBef>
            </a:pPr>
            <a:endParaRPr lang="en-US" sz="1100" dirty="0" smtClean="0">
              <a:solidFill>
                <a:srgbClr val="595959">
                  <a:lumMod val="50000"/>
                  <a:alpha val="99000"/>
                </a:srgbClr>
              </a:solidFill>
            </a:endParaRPr>
          </a:p>
          <a:p>
            <a:pPr algn="ctr">
              <a:spcBef>
                <a:spcPts val="600"/>
              </a:spcBef>
            </a:pPr>
            <a:r>
              <a:rPr lang="en-US" sz="1100" dirty="0">
                <a:solidFill>
                  <a:srgbClr val="595959">
                    <a:lumMod val="50000"/>
                    <a:alpha val="99000"/>
                  </a:srgbClr>
                </a:solidFill>
              </a:rPr>
              <a:t>Market your business using a simple </a:t>
            </a:r>
            <a:r>
              <a:rPr lang="en-US" sz="1100" dirty="0" smtClean="0">
                <a:solidFill>
                  <a:srgbClr val="595959">
                    <a:lumMod val="50000"/>
                    <a:alpha val="99000"/>
                  </a:srgbClr>
                </a:solidFill>
              </a:rPr>
              <a:t>public-facing website</a:t>
            </a:r>
            <a:endParaRPr lang="en-US" sz="1100" dirty="0">
              <a:solidFill>
                <a:srgbClr val="595959">
                  <a:lumMod val="50000"/>
                  <a:alpha val="99000"/>
                </a:srgbClr>
              </a:solidFill>
            </a:endParaRPr>
          </a:p>
        </p:txBody>
      </p:sp>
      <p:sp>
        <p:nvSpPr>
          <p:cNvPr id="25" name="Freeform 6"/>
          <p:cNvSpPr>
            <a:spLocks/>
          </p:cNvSpPr>
          <p:nvPr/>
        </p:nvSpPr>
        <p:spPr bwMode="auto">
          <a:xfrm>
            <a:off x="313868" y="4648587"/>
            <a:ext cx="8588146" cy="1161569"/>
          </a:xfrm>
          <a:custGeom>
            <a:avLst/>
            <a:gdLst/>
            <a:ahLst/>
            <a:cxnLst>
              <a:cxn ang="0">
                <a:pos x="1949" y="116"/>
              </a:cxn>
              <a:cxn ang="0">
                <a:pos x="1401" y="116"/>
              </a:cxn>
              <a:cxn ang="0">
                <a:pos x="1327" y="39"/>
              </a:cxn>
              <a:cxn ang="0">
                <a:pos x="1247" y="0"/>
              </a:cxn>
              <a:cxn ang="0">
                <a:pos x="746" y="0"/>
              </a:cxn>
              <a:cxn ang="0">
                <a:pos x="666" y="39"/>
              </a:cxn>
              <a:cxn ang="0">
                <a:pos x="591" y="116"/>
              </a:cxn>
              <a:cxn ang="0">
                <a:pos x="43" y="116"/>
              </a:cxn>
              <a:cxn ang="0">
                <a:pos x="0" y="159"/>
              </a:cxn>
              <a:cxn ang="0">
                <a:pos x="0" y="276"/>
              </a:cxn>
              <a:cxn ang="0">
                <a:pos x="43" y="319"/>
              </a:cxn>
              <a:cxn ang="0">
                <a:pos x="1949" y="319"/>
              </a:cxn>
              <a:cxn ang="0">
                <a:pos x="1992" y="276"/>
              </a:cxn>
              <a:cxn ang="0">
                <a:pos x="1992" y="159"/>
              </a:cxn>
              <a:cxn ang="0">
                <a:pos x="1949" y="116"/>
              </a:cxn>
            </a:cxnLst>
            <a:rect l="0" t="0" r="r" b="b"/>
            <a:pathLst>
              <a:path w="1992" h="319">
                <a:moveTo>
                  <a:pt x="1949" y="116"/>
                </a:moveTo>
                <a:cubicBezTo>
                  <a:pt x="1401" y="116"/>
                  <a:pt x="1401" y="116"/>
                  <a:pt x="1401" y="116"/>
                </a:cubicBezTo>
                <a:cubicBezTo>
                  <a:pt x="1327" y="39"/>
                  <a:pt x="1327" y="39"/>
                  <a:pt x="1327" y="39"/>
                </a:cubicBezTo>
                <a:cubicBezTo>
                  <a:pt x="1311" y="20"/>
                  <a:pt x="1287" y="0"/>
                  <a:pt x="1247" y="0"/>
                </a:cubicBezTo>
                <a:cubicBezTo>
                  <a:pt x="746" y="0"/>
                  <a:pt x="746" y="0"/>
                  <a:pt x="746" y="0"/>
                </a:cubicBezTo>
                <a:cubicBezTo>
                  <a:pt x="706" y="0"/>
                  <a:pt x="682" y="20"/>
                  <a:pt x="666" y="39"/>
                </a:cubicBezTo>
                <a:cubicBezTo>
                  <a:pt x="591" y="116"/>
                  <a:pt x="591" y="116"/>
                  <a:pt x="591" y="116"/>
                </a:cubicBezTo>
                <a:cubicBezTo>
                  <a:pt x="43" y="116"/>
                  <a:pt x="43" y="116"/>
                  <a:pt x="43" y="116"/>
                </a:cubicBezTo>
                <a:cubicBezTo>
                  <a:pt x="20" y="116"/>
                  <a:pt x="0" y="135"/>
                  <a:pt x="0" y="159"/>
                </a:cubicBezTo>
                <a:cubicBezTo>
                  <a:pt x="0" y="276"/>
                  <a:pt x="0" y="276"/>
                  <a:pt x="0" y="276"/>
                </a:cubicBezTo>
                <a:cubicBezTo>
                  <a:pt x="0" y="300"/>
                  <a:pt x="20" y="319"/>
                  <a:pt x="43" y="319"/>
                </a:cubicBezTo>
                <a:cubicBezTo>
                  <a:pt x="1949" y="319"/>
                  <a:pt x="1949" y="319"/>
                  <a:pt x="1949" y="319"/>
                </a:cubicBezTo>
                <a:cubicBezTo>
                  <a:pt x="1973" y="319"/>
                  <a:pt x="1992" y="300"/>
                  <a:pt x="1992" y="276"/>
                </a:cubicBezTo>
                <a:cubicBezTo>
                  <a:pt x="1992" y="159"/>
                  <a:pt x="1992" y="159"/>
                  <a:pt x="1992" y="159"/>
                </a:cubicBezTo>
                <a:cubicBezTo>
                  <a:pt x="1992" y="135"/>
                  <a:pt x="1973" y="116"/>
                  <a:pt x="1949" y="116"/>
                </a:cubicBezTo>
                <a:close/>
              </a:path>
            </a:pathLst>
          </a:custGeom>
          <a:solidFill>
            <a:sysClr val="window" lastClr="FFFFFF"/>
          </a:solidFill>
          <a:ln w="9525">
            <a:noFill/>
            <a:round/>
            <a:headEnd/>
            <a:tailEnd/>
          </a:ln>
          <a:effectLst>
            <a:outerShdw blurRad="50800" dist="38100" dir="16200000" rotWithShape="0">
              <a:prstClr val="black">
                <a:alpha val="20000"/>
              </a:prstClr>
            </a:outerShdw>
          </a:effectLst>
        </p:spPr>
        <p:txBody>
          <a:bodyPr vert="horz" wrap="square" lIns="91440" tIns="45720" rIns="91440" bIns="45720" numCol="1" anchor="t" anchorCtr="0" compatLnSpc="1">
            <a:prstTxWarp prst="textNoShape">
              <a:avLst/>
            </a:prstTxWarp>
          </a:bodyPr>
          <a:lstStyle/>
          <a:p>
            <a:pPr>
              <a:defRPr/>
            </a:pPr>
            <a:endParaRPr lang="en-US" kern="0" dirty="0">
              <a:solidFill>
                <a:sysClr val="windowText" lastClr="000000"/>
              </a:solidFill>
            </a:endParaRPr>
          </a:p>
        </p:txBody>
      </p:sp>
      <p:pic>
        <p:nvPicPr>
          <p:cNvPr id="82" name="Picture 81"/>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341384" y="4822549"/>
            <a:ext cx="2533115" cy="438965"/>
          </a:xfrm>
          <a:prstGeom prst="rect">
            <a:avLst/>
          </a:prstGeom>
          <a:noFill/>
          <a:effectLst/>
          <a:extLst>
            <a:ext uri="{909E8E84-426E-40DD-AFC4-6F175D3DCCD1}">
              <a14:hiddenFill xmlns:a14="http://schemas.microsoft.com/office/drawing/2010/main">
                <a:solidFill>
                  <a:srgbClr val="FFFFFF"/>
                </a:solidFill>
              </a14:hiddenFill>
            </a:ext>
          </a:extLst>
        </p:spPr>
      </p:pic>
      <p:sp>
        <p:nvSpPr>
          <p:cNvPr id="158" name="Rectangle 157"/>
          <p:cNvSpPr/>
          <p:nvPr/>
        </p:nvSpPr>
        <p:spPr>
          <a:xfrm>
            <a:off x="1263291" y="2321852"/>
            <a:ext cx="1572768" cy="1138773"/>
          </a:xfrm>
          <a:prstGeom prst="rect">
            <a:avLst/>
          </a:prstGeom>
        </p:spPr>
        <p:txBody>
          <a:bodyPr wrap="square">
            <a:spAutoFit/>
          </a:bodyPr>
          <a:lstStyle/>
          <a:p>
            <a:pPr algn="ctr"/>
            <a:r>
              <a:rPr lang="en-US" sz="1400" dirty="0" smtClean="0">
                <a:solidFill>
                  <a:srgbClr val="EE7816">
                    <a:alpha val="99000"/>
                  </a:srgbClr>
                </a:solidFill>
              </a:rPr>
              <a:t>MY SITES</a:t>
            </a:r>
          </a:p>
          <a:p>
            <a:pPr algn="ctr">
              <a:spcBef>
                <a:spcPts val="600"/>
              </a:spcBef>
            </a:pPr>
            <a:endParaRPr lang="en-US" sz="1100" dirty="0">
              <a:solidFill>
                <a:srgbClr val="595959">
                  <a:lumMod val="50000"/>
                  <a:alpha val="99000"/>
                </a:srgbClr>
              </a:solidFill>
            </a:endParaRPr>
          </a:p>
          <a:p>
            <a:pPr algn="ctr">
              <a:spcBef>
                <a:spcPts val="600"/>
              </a:spcBef>
            </a:pPr>
            <a:r>
              <a:rPr lang="en-US" sz="1100" dirty="0" smtClean="0">
                <a:solidFill>
                  <a:srgbClr val="595959">
                    <a:lumMod val="50000"/>
                    <a:alpha val="99000"/>
                  </a:srgbClr>
                </a:solidFill>
              </a:rPr>
              <a:t>Manage and share personal documents and insights</a:t>
            </a:r>
            <a:endParaRPr lang="en-US" sz="1400" dirty="0" smtClean="0">
              <a:solidFill>
                <a:srgbClr val="EE7816">
                  <a:alpha val="99000"/>
                </a:srgbClr>
              </a:solidFill>
            </a:endParaRPr>
          </a:p>
        </p:txBody>
      </p:sp>
      <p:pic>
        <p:nvPicPr>
          <p:cNvPr id="35" name="Picture 5" descr="\\SERVER3\InternalBin\Resource DVD\DVD_ART36\Artwork_Imagery\Brand Photos\Scenarios\FY09 Office Brand - No_exp\men woman office meeting working laptop .png"/>
          <p:cNvPicPr>
            <a:picLocks noChangeAspect="1" noChangeArrowheads="1"/>
          </p:cNvPicPr>
          <p:nvPr/>
        </p:nvPicPr>
        <p:blipFill>
          <a:blip r:embed="rId4" cstate="print"/>
          <a:srcRect/>
          <a:stretch>
            <a:fillRect/>
          </a:stretch>
        </p:blipFill>
        <p:spPr bwMode="auto">
          <a:xfrm>
            <a:off x="2991095" y="3710212"/>
            <a:ext cx="1412935" cy="899468"/>
          </a:xfrm>
          <a:prstGeom prst="rect">
            <a:avLst/>
          </a:prstGeom>
          <a:ln>
            <a:noFill/>
          </a:ln>
          <a:effectLst/>
          <a:scene3d>
            <a:camera prst="perspectiveContrastingLeftFacing">
              <a:rot lat="300000" lon="19800000" rev="0"/>
            </a:camera>
            <a:lightRig rig="threePt" dir="t">
              <a:rot lat="0" lon="0" rev="2700000"/>
            </a:lightRig>
          </a:scene3d>
          <a:sp3d>
            <a:bevelT w="63500" h="50800"/>
          </a:sp3d>
        </p:spPr>
      </p:pic>
      <p:pic>
        <p:nvPicPr>
          <p:cNvPr id="51" name="Picture 3" descr="S:\InternalBin\Resource DVD\DVD_ART36\Artwork_Imagery\Brand Photos\Scenarios\FY08 Brand - Business - No_exp\man working business computer sitting developer outlined.png"/>
          <p:cNvPicPr>
            <a:picLocks noChangeAspect="1" noChangeArrowheads="1"/>
          </p:cNvPicPr>
          <p:nvPr/>
        </p:nvPicPr>
        <p:blipFill>
          <a:blip r:embed="rId5" cstate="print">
            <a:extLst>
              <a:ext uri="{BEBA8EAE-BF5A-486C-A8C5-ECC9F3942E4B}">
                <a14:imgProps xmlns:a14="http://schemas.microsoft.com/office/drawing/2010/main">
                  <a14:imgLayer r:embed="rId6">
                    <a14:imgEffect>
                      <a14:sharpenSoften amount="-50000"/>
                    </a14:imgEffect>
                  </a14:imgLayer>
                </a14:imgProps>
              </a:ext>
            </a:extLst>
          </a:blip>
          <a:srcRect/>
          <a:stretch>
            <a:fillRect/>
          </a:stretch>
        </p:blipFill>
        <p:spPr bwMode="auto">
          <a:xfrm>
            <a:off x="1411899" y="3792377"/>
            <a:ext cx="1283161" cy="838023"/>
          </a:xfrm>
          <a:prstGeom prst="rect">
            <a:avLst/>
          </a:prstGeom>
          <a:ln>
            <a:noFill/>
          </a:ln>
          <a:effectLst/>
          <a:scene3d>
            <a:camera prst="perspectiveContrastingLeftFacing">
              <a:rot lat="300000" lon="19800000" rev="0"/>
            </a:camera>
            <a:lightRig rig="threePt" dir="t">
              <a:rot lat="0" lon="0" rev="2700000"/>
            </a:lightRig>
          </a:scene3d>
          <a:sp3d>
            <a:bevelT w="63500" h="50800"/>
          </a:sp3d>
        </p:spPr>
      </p:pic>
      <p:pic>
        <p:nvPicPr>
          <p:cNvPr id="56" name="Picture 2"/>
          <p:cNvPicPr>
            <a:picLocks noChangeAspect="1" noChangeArrowheads="1"/>
          </p:cNvPicPr>
          <p:nvPr/>
        </p:nvPicPr>
        <p:blipFill rotWithShape="1">
          <a:blip r:embed="rId7"/>
          <a:srcRect l="58" t="1052" r="-58" b="31587"/>
          <a:stretch/>
        </p:blipFill>
        <p:spPr bwMode="auto">
          <a:xfrm>
            <a:off x="6365215" y="3749056"/>
            <a:ext cx="1227993" cy="900555"/>
          </a:xfrm>
          <a:prstGeom prst="roundRect">
            <a:avLst>
              <a:gd name="adj" fmla="val 4167"/>
            </a:avLst>
          </a:prstGeom>
          <a:solidFill>
            <a:srgbClr val="FFFFFF"/>
          </a:solidFill>
          <a:ln w="7620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pic>
      <p:pic>
        <p:nvPicPr>
          <p:cNvPr id="58" name="Picture 4" descr="D:\DVD_ART35\Artwork_Imagery\Shapes\Arrows\Blue Gradient Collection\arrow 0 blue arrow curved 6.png"/>
          <p:cNvPicPr>
            <a:picLocks noChangeAspect="1" noChangeArrowheads="1"/>
          </p:cNvPicPr>
          <p:nvPr/>
        </p:nvPicPr>
        <p:blipFill>
          <a:blip r:embed="rId8" cstate="print">
            <a:duotone>
              <a:schemeClr val="accent4">
                <a:shade val="45000"/>
                <a:satMod val="135000"/>
              </a:schemeClr>
              <a:prstClr val="white"/>
            </a:duotone>
          </a:blip>
          <a:srcRect/>
          <a:stretch>
            <a:fillRect/>
          </a:stretch>
        </p:blipFill>
        <p:spPr bwMode="auto">
          <a:xfrm rot="15533283" flipH="1" flipV="1">
            <a:off x="4599880" y="3870490"/>
            <a:ext cx="985034" cy="563518"/>
          </a:xfrm>
          <a:prstGeom prst="rect">
            <a:avLst/>
          </a:prstGeom>
          <a:noFill/>
        </p:spPr>
      </p:pic>
      <p:pic>
        <p:nvPicPr>
          <p:cNvPr id="59" name="Picture 4" descr="D:\DVD_ART35\Artwork_Imagery\Shapes\Arrows\Blue Gradient Collection\arrow 0 blue arrow curved 6.png"/>
          <p:cNvPicPr>
            <a:picLocks noChangeAspect="1" noChangeArrowheads="1"/>
          </p:cNvPicPr>
          <p:nvPr/>
        </p:nvPicPr>
        <p:blipFill>
          <a:blip r:embed="rId8" cstate="print">
            <a:duotone>
              <a:schemeClr val="accent4">
                <a:shade val="45000"/>
                <a:satMod val="135000"/>
              </a:schemeClr>
              <a:prstClr val="white"/>
            </a:duotone>
          </a:blip>
          <a:srcRect/>
          <a:stretch>
            <a:fillRect/>
          </a:stretch>
        </p:blipFill>
        <p:spPr bwMode="auto">
          <a:xfrm rot="15533283">
            <a:off x="5025163" y="3870490"/>
            <a:ext cx="985034" cy="563518"/>
          </a:xfrm>
          <a:prstGeom prst="rect">
            <a:avLst/>
          </a:prstGeom>
          <a:noFill/>
        </p:spPr>
      </p:pic>
      <p:pic>
        <p:nvPicPr>
          <p:cNvPr id="60" name="Picture 13" descr="\\SERVER3\InternalBin\Resource DVD\DVD_ART36\Artwork_Imagery\Icons - Illustrations\_ WINDOWS SERVER ICONS\Misc\Building office.png"/>
          <p:cNvPicPr>
            <a:picLocks noChangeAspect="1" noChangeArrowheads="1"/>
          </p:cNvPicPr>
          <p:nvPr/>
        </p:nvPicPr>
        <p:blipFill>
          <a:blip r:embed="rId9" cstate="print">
            <a:duotone>
              <a:schemeClr val="accent5">
                <a:shade val="45000"/>
                <a:satMod val="135000"/>
              </a:schemeClr>
              <a:prstClr val="white"/>
            </a:duotone>
            <a:extLst>
              <a:ext uri="{BEBA8EAE-BF5A-486C-A8C5-ECC9F3942E4B}">
                <a14:imgProps xmlns:a14="http://schemas.microsoft.com/office/drawing/2010/main">
                  <a14:imgLayer r:embed="rId10">
                    <a14:imgEffect>
                      <a14:saturation sat="0"/>
                    </a14:imgEffect>
                  </a14:imgLayer>
                </a14:imgProps>
              </a:ext>
            </a:extLst>
          </a:blip>
          <a:srcRect/>
          <a:stretch>
            <a:fillRect/>
          </a:stretch>
        </p:blipFill>
        <p:spPr bwMode="auto">
          <a:xfrm>
            <a:off x="4736916" y="3960081"/>
            <a:ext cx="348241" cy="456709"/>
          </a:xfrm>
          <a:prstGeom prst="rect">
            <a:avLst/>
          </a:prstGeom>
          <a:noFill/>
          <a:effectLst>
            <a:outerShdw blurRad="63500" sx="102000" sy="102000" algn="ctr" rotWithShape="0">
              <a:prstClr val="black">
                <a:alpha val="40000"/>
              </a:prstClr>
            </a:outerShdw>
          </a:effectLst>
        </p:spPr>
      </p:pic>
      <p:pic>
        <p:nvPicPr>
          <p:cNvPr id="61" name="Picture 60" descr="meeting hand shake partner.png"/>
          <p:cNvPicPr>
            <a:picLocks noChangeAspect="1"/>
          </p:cNvPicPr>
          <p:nvPr/>
        </p:nvPicPr>
        <p:blipFill>
          <a:blip r:embed="rId11">
            <a:duotone>
              <a:schemeClr val="accent4">
                <a:shade val="45000"/>
                <a:satMod val="135000"/>
              </a:schemeClr>
              <a:prstClr val="white"/>
            </a:duotone>
          </a:blip>
          <a:stretch>
            <a:fillRect/>
          </a:stretch>
        </p:blipFill>
        <p:spPr>
          <a:xfrm>
            <a:off x="5023253" y="3913689"/>
            <a:ext cx="549494" cy="549493"/>
          </a:xfrm>
          <a:prstGeom prst="rect">
            <a:avLst/>
          </a:prstGeom>
        </p:spPr>
      </p:pic>
      <p:grpSp>
        <p:nvGrpSpPr>
          <p:cNvPr id="62" name="Group 85"/>
          <p:cNvGrpSpPr/>
          <p:nvPr/>
        </p:nvGrpSpPr>
        <p:grpSpPr>
          <a:xfrm>
            <a:off x="5418505" y="3925552"/>
            <a:ext cx="580461" cy="468249"/>
            <a:chOff x="3804814" y="4644828"/>
            <a:chExt cx="1137710" cy="917772"/>
          </a:xfrm>
        </p:grpSpPr>
        <p:grpSp>
          <p:nvGrpSpPr>
            <p:cNvPr id="63" name="Group 76"/>
            <p:cNvGrpSpPr/>
            <p:nvPr/>
          </p:nvGrpSpPr>
          <p:grpSpPr>
            <a:xfrm>
              <a:off x="3804814" y="4644828"/>
              <a:ext cx="1137710" cy="833480"/>
              <a:chOff x="5216664" y="4800600"/>
              <a:chExt cx="1293674" cy="947738"/>
            </a:xfrm>
          </p:grpSpPr>
          <p:pic>
            <p:nvPicPr>
              <p:cNvPr id="65" name="Picture 14" descr="\\SERVER3\InternalBin\Resource DVD\DVD_ART36\Artwork_Imagery\Icons - Illustrations\_ REAL VISTA STYLE\people three icon users.png"/>
              <p:cNvPicPr>
                <a:picLocks noChangeAspect="1" noChangeArrowheads="1"/>
              </p:cNvPicPr>
              <p:nvPr/>
            </p:nvPicPr>
            <p:blipFill>
              <a:blip r:embed="rId12" cstate="print">
                <a:duotone>
                  <a:prstClr val="black"/>
                  <a:schemeClr val="tx2">
                    <a:tint val="45000"/>
                    <a:satMod val="400000"/>
                  </a:schemeClr>
                </a:duotone>
              </a:blip>
              <a:srcRect/>
              <a:stretch>
                <a:fillRect/>
              </a:stretch>
            </p:blipFill>
            <p:spPr bwMode="auto">
              <a:xfrm>
                <a:off x="5562600" y="4800600"/>
                <a:ext cx="947738" cy="947738"/>
              </a:xfrm>
              <a:prstGeom prst="rect">
                <a:avLst/>
              </a:prstGeom>
              <a:noFill/>
              <a:effectLst>
                <a:outerShdw blurRad="63500" sx="102000" sy="102000" algn="ctr" rotWithShape="0">
                  <a:prstClr val="black">
                    <a:alpha val="40000"/>
                  </a:prstClr>
                </a:outerShdw>
              </a:effectLst>
            </p:spPr>
          </p:pic>
          <p:pic>
            <p:nvPicPr>
              <p:cNvPr id="66" name="Picture 23" descr="C:\Users\raquel\Desktop\Iconshock - RealVista Business - modified - woman who is NOT a receptionist\woman_blond_teal_256.png"/>
              <p:cNvPicPr>
                <a:picLocks noChangeAspect="1" noChangeArrowheads="1"/>
              </p:cNvPicPr>
              <p:nvPr/>
            </p:nvPicPr>
            <p:blipFill>
              <a:blip r:embed="rId13" cstate="print">
                <a:duotone>
                  <a:prstClr val="black"/>
                  <a:schemeClr val="tx2">
                    <a:tint val="45000"/>
                    <a:satMod val="400000"/>
                  </a:schemeClr>
                </a:duotone>
              </a:blip>
              <a:srcRect/>
              <a:stretch>
                <a:fillRect/>
              </a:stretch>
            </p:blipFill>
            <p:spPr bwMode="auto">
              <a:xfrm>
                <a:off x="5216664" y="4895681"/>
                <a:ext cx="666919" cy="666919"/>
              </a:xfrm>
              <a:prstGeom prst="rect">
                <a:avLst/>
              </a:prstGeom>
              <a:noFill/>
              <a:effectLst>
                <a:outerShdw blurRad="63500" sx="102000" sy="102000" algn="ctr" rotWithShape="0">
                  <a:prstClr val="black">
                    <a:alpha val="40000"/>
                  </a:prstClr>
                </a:outerShdw>
              </a:effectLst>
            </p:spPr>
          </p:pic>
        </p:grpSp>
        <p:pic>
          <p:nvPicPr>
            <p:cNvPr id="64" name="Picture 19" descr="\\SERVER3\InternalBin\Resource DVD\DVD_ART36\Artwork_Imagery\Icons - Illustrations\_ REAL VISTA STYLE\people icon gold shirt user.png"/>
            <p:cNvPicPr>
              <a:picLocks noChangeAspect="1" noChangeArrowheads="1"/>
            </p:cNvPicPr>
            <p:nvPr/>
          </p:nvPicPr>
          <p:blipFill>
            <a:blip r:embed="rId14" cstate="print">
              <a:duotone>
                <a:prstClr val="black"/>
                <a:schemeClr val="tx2">
                  <a:tint val="45000"/>
                  <a:satMod val="400000"/>
                </a:schemeClr>
              </a:duotone>
            </a:blip>
            <a:srcRect/>
            <a:stretch>
              <a:fillRect/>
            </a:stretch>
          </p:blipFill>
          <p:spPr bwMode="auto">
            <a:xfrm>
              <a:off x="3921940" y="4876800"/>
              <a:ext cx="685800" cy="685800"/>
            </a:xfrm>
            <a:prstGeom prst="rect">
              <a:avLst/>
            </a:prstGeom>
            <a:noFill/>
            <a:effectLst>
              <a:outerShdw blurRad="63500" sx="102000" sy="102000" algn="ctr" rotWithShape="0">
                <a:prstClr val="black">
                  <a:alpha val="40000"/>
                </a:prstClr>
              </a:outerShdw>
            </a:effectLst>
          </p:spPr>
        </p:pic>
      </p:grpSp>
      <p:pic>
        <p:nvPicPr>
          <p:cNvPr id="30" name="Content Placeholder 4"/>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67544" y="116632"/>
            <a:ext cx="4104456" cy="711265"/>
          </a:xfrm>
          <a:prstGeom prst="rect">
            <a:avLst/>
          </a:prstGeom>
        </p:spPr>
      </p:pic>
      <p:cxnSp>
        <p:nvCxnSpPr>
          <p:cNvPr id="31" name="Straight Connector 30"/>
          <p:cNvCxnSpPr/>
          <p:nvPr/>
        </p:nvCxnSpPr>
        <p:spPr>
          <a:xfrm>
            <a:off x="8172400" y="3068960"/>
            <a:ext cx="971600"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flipV="1">
            <a:off x="8172400" y="827897"/>
            <a:ext cx="0" cy="2227095"/>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540568" y="827897"/>
            <a:ext cx="8712968"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4598919"/>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right)">
                                      <p:cBhvr>
                                        <p:cTn id="7" dur="500"/>
                                        <p:tgtEl>
                                          <p:spTgt spid="31"/>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wipe(down)">
                                      <p:cBhvr>
                                        <p:cTn id="11" dur="500"/>
                                        <p:tgtEl>
                                          <p:spTgt spid="34"/>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right)">
                                      <p:cBhvr>
                                        <p:cTn id="1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95536" y="598926"/>
            <a:ext cx="8229600" cy="703194"/>
          </a:xfrm>
        </p:spPr>
        <p:txBody>
          <a:bodyPr>
            <a:normAutofit/>
          </a:bodyPr>
          <a:lstStyle/>
          <a:p>
            <a:r>
              <a:rPr sz="2200" dirty="0">
                <a:solidFill>
                  <a:srgbClr val="FFC200"/>
                </a:solidFill>
              </a:rPr>
              <a:t>Administration</a:t>
            </a:r>
          </a:p>
        </p:txBody>
      </p:sp>
      <p:sp>
        <p:nvSpPr>
          <p:cNvPr id="21" name="TextBox 32"/>
          <p:cNvSpPr txBox="1">
            <a:spLocks noChangeArrowheads="1"/>
          </p:cNvSpPr>
          <p:nvPr/>
        </p:nvSpPr>
        <p:spPr bwMode="auto">
          <a:xfrm>
            <a:off x="107504" y="1294076"/>
            <a:ext cx="3499257" cy="341257"/>
          </a:xfrm>
          <a:prstGeom prst="roundRect">
            <a:avLst>
              <a:gd name="adj" fmla="val 15059"/>
            </a:avLst>
          </a:prstGeom>
          <a:gradFill flip="none" rotWithShape="1">
            <a:gsLst>
              <a:gs pos="17000">
                <a:schemeClr val="bg1">
                  <a:alpha val="84000"/>
                </a:schemeClr>
              </a:gs>
              <a:gs pos="0">
                <a:schemeClr val="bg1">
                  <a:lumMod val="85000"/>
                </a:schemeClr>
              </a:gs>
              <a:gs pos="100000">
                <a:schemeClr val="bg1">
                  <a:alpha val="82000"/>
                </a:schemeClr>
              </a:gs>
            </a:gsLst>
            <a:lin ang="10800000" scaled="1"/>
            <a:tileRect/>
          </a:gradFill>
          <a:ln w="12700" cap="rnd">
            <a:solidFill>
              <a:srgbClr val="F37A1F"/>
            </a:solidFill>
            <a:prstDash val="sysDash"/>
            <a:headEnd type="oval"/>
          </a:ln>
          <a:effectLst>
            <a:outerShdw blurRad="63500" sx="101000" sy="101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wrap="square" lIns="91440" tIns="45720" rIns="91440" bIns="45720" rtlCol="0" anchor="t">
            <a:spAutoFit/>
          </a:bodyPr>
          <a:lstStyle>
            <a:defPPr>
              <a:defRPr lang="en-US"/>
            </a:defPPr>
            <a:lvl1pPr marL="290513" indent="-290513">
              <a:lnSpc>
                <a:spcPct val="90000"/>
              </a:lnSpc>
              <a:spcBef>
                <a:spcPct val="20000"/>
              </a:spcBef>
              <a:buClr>
                <a:srgbClr val="F69F1E"/>
              </a:buClr>
              <a:buSzPct val="90000"/>
              <a:buFont typeface="Arial" pitchFamily="34" charset="0"/>
              <a:buChar char="•"/>
              <a:defRPr b="0">
                <a:solidFill>
                  <a:schemeClr val="tx1">
                    <a:alpha val="99000"/>
                  </a:schemeClr>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marL="0" lvl="2" algn="ctr">
              <a:lnSpc>
                <a:spcPct val="90000"/>
              </a:lnSpc>
              <a:spcBef>
                <a:spcPct val="20000"/>
              </a:spcBef>
              <a:buClr>
                <a:srgbClr val="F69F1E"/>
              </a:buClr>
              <a:buSzPct val="90000"/>
            </a:pPr>
            <a:r>
              <a:rPr lang="en-US" sz="1600" b="1" dirty="0">
                <a:solidFill>
                  <a:schemeClr val="tx1">
                    <a:alpha val="99000"/>
                  </a:schemeClr>
                </a:solidFill>
              </a:rPr>
              <a:t>Responsibilities </a:t>
            </a:r>
            <a:r>
              <a:rPr lang="en-US" sz="1600" b="1" dirty="0" smtClean="0">
                <a:solidFill>
                  <a:schemeClr val="tx1">
                    <a:alpha val="99000"/>
                  </a:schemeClr>
                </a:solidFill>
              </a:rPr>
              <a:t>include</a:t>
            </a:r>
            <a:endParaRPr lang="en-US" sz="1600" b="1" dirty="0">
              <a:solidFill>
                <a:schemeClr val="tx1">
                  <a:alpha val="99000"/>
                </a:schemeClr>
              </a:solidFill>
            </a:endParaRPr>
          </a:p>
        </p:txBody>
      </p:sp>
      <p:sp>
        <p:nvSpPr>
          <p:cNvPr id="22" name="Rounded Rectangle 21"/>
          <p:cNvSpPr>
            <a:spLocks noChangeArrowheads="1"/>
          </p:cNvSpPr>
          <p:nvPr/>
        </p:nvSpPr>
        <p:spPr bwMode="gray">
          <a:xfrm>
            <a:off x="4906175" y="1811521"/>
            <a:ext cx="4112316" cy="969407"/>
          </a:xfrm>
          <a:prstGeom prst="roundRect">
            <a:avLst>
              <a:gd name="adj" fmla="val 11218"/>
            </a:avLst>
          </a:prstGeom>
          <a:ln/>
        </p:spPr>
        <p:style>
          <a:lnRef idx="1">
            <a:schemeClr val="accent1"/>
          </a:lnRef>
          <a:fillRef idx="3">
            <a:schemeClr val="accent1"/>
          </a:fillRef>
          <a:effectRef idx="2">
            <a:schemeClr val="accent1"/>
          </a:effectRef>
          <a:fontRef idx="minor">
            <a:schemeClr val="lt1"/>
          </a:fontRef>
        </p:style>
        <p:txBody>
          <a:bodyPr wrap="square" lIns="182880" tIns="91440" bIns="91440" rtlCol="0" anchor="t">
            <a:spAutoFit/>
          </a:bodyPr>
          <a:lstStyle/>
          <a:p>
            <a:pPr marL="290513" lvl="2" indent="-290513">
              <a:spcBef>
                <a:spcPts val="300"/>
              </a:spcBef>
              <a:buClr>
                <a:srgbClr val="F69F1E"/>
              </a:buClr>
              <a:buSzPct val="90000"/>
              <a:buFont typeface="Arial" pitchFamily="34" charset="0"/>
              <a:buChar char="•"/>
            </a:pPr>
            <a:r>
              <a:rPr lang="en-US" sz="1400" dirty="0">
                <a:solidFill>
                  <a:schemeClr val="bg1">
                    <a:alpha val="99000"/>
                  </a:schemeClr>
                </a:solidFill>
              </a:rPr>
              <a:t>Multi-Tenant</a:t>
            </a:r>
          </a:p>
          <a:p>
            <a:pPr marL="290513" lvl="2" indent="-290513">
              <a:spcBef>
                <a:spcPts val="300"/>
              </a:spcBef>
              <a:buClr>
                <a:srgbClr val="F69F1E"/>
              </a:buClr>
              <a:buSzPct val="90000"/>
              <a:buFont typeface="Arial" pitchFamily="34" charset="0"/>
              <a:buChar char="•"/>
            </a:pPr>
            <a:r>
              <a:rPr lang="en-US" sz="1400" dirty="0">
                <a:solidFill>
                  <a:schemeClr val="bg1">
                    <a:alpha val="99000"/>
                  </a:schemeClr>
                </a:solidFill>
              </a:rPr>
              <a:t>Modular Services Applications</a:t>
            </a:r>
          </a:p>
          <a:p>
            <a:pPr marL="290513" lvl="2" indent="-290513">
              <a:spcBef>
                <a:spcPts val="300"/>
              </a:spcBef>
              <a:buClr>
                <a:srgbClr val="F69F1E"/>
              </a:buClr>
              <a:buSzPct val="90000"/>
              <a:buFont typeface="Arial" pitchFamily="34" charset="0"/>
              <a:buChar char="•"/>
            </a:pPr>
            <a:r>
              <a:rPr lang="en-US" sz="1400" dirty="0">
                <a:solidFill>
                  <a:schemeClr val="bg1">
                    <a:alpha val="99000"/>
                  </a:schemeClr>
                </a:solidFill>
              </a:rPr>
              <a:t>Offers governance at all levels</a:t>
            </a:r>
          </a:p>
        </p:txBody>
      </p:sp>
      <p:grpSp>
        <p:nvGrpSpPr>
          <p:cNvPr id="24" name="Diagram group"/>
          <p:cNvGrpSpPr/>
          <p:nvPr/>
        </p:nvGrpSpPr>
        <p:grpSpPr>
          <a:xfrm>
            <a:off x="4778842" y="2578307"/>
            <a:ext cx="4501007" cy="2951480"/>
            <a:chOff x="0" y="0"/>
            <a:chExt cx="4648200" cy="3048000"/>
          </a:xfrm>
          <a:scene3d>
            <a:camera prst="perspectiveHeroicExtremeRightFacing" fov="0" zoom="82000">
              <a:rot lat="0" lon="0" rev="0"/>
            </a:camera>
            <a:lightRig rig="morning" dir="t">
              <a:rot lat="0" lon="0" rev="20400000"/>
            </a:lightRig>
          </a:scene3d>
        </p:grpSpPr>
        <p:grpSp>
          <p:nvGrpSpPr>
            <p:cNvPr id="25" name="Group 24"/>
            <p:cNvGrpSpPr/>
            <p:nvPr/>
          </p:nvGrpSpPr>
          <p:grpSpPr>
            <a:xfrm>
              <a:off x="0" y="0"/>
              <a:ext cx="4648200" cy="3048000"/>
              <a:chOff x="0" y="0"/>
              <a:chExt cx="4648200" cy="3048000"/>
            </a:xfrm>
          </p:grpSpPr>
          <p:sp>
            <p:nvSpPr>
              <p:cNvPr id="44" name="Rounded Rectangle 43"/>
              <p:cNvSpPr/>
              <p:nvPr/>
            </p:nvSpPr>
            <p:spPr>
              <a:xfrm>
                <a:off x="0" y="0"/>
                <a:ext cx="4648200" cy="3048000"/>
              </a:xfrm>
              <a:prstGeom prst="roundRect">
                <a:avLst>
                  <a:gd name="adj" fmla="val 8500"/>
                </a:avLst>
              </a:prstGeom>
              <a:solidFill>
                <a:srgbClr val="6BBD46"/>
              </a:solidFill>
              <a:sp3d extrusionH="190500" prstMaterial="matte">
                <a:bevelT w="88900" h="19050" prst="relaxedInset"/>
                <a:bevelB w="88900" h="19050" prst="relaxedInset"/>
                <a:contourClr>
                  <a:schemeClr val="bg1"/>
                </a:contourClr>
              </a:sp3d>
            </p:spPr>
            <p:style>
              <a:lnRef idx="0">
                <a:schemeClr val="lt1">
                  <a:hueOff val="0"/>
                  <a:satOff val="0"/>
                  <a:lumOff val="0"/>
                  <a:alphaOff val="0"/>
                </a:schemeClr>
              </a:lnRef>
              <a:fillRef idx="1">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45" name="Rounded Rectangle 4"/>
              <p:cNvSpPr/>
              <p:nvPr/>
            </p:nvSpPr>
            <p:spPr>
              <a:xfrm>
                <a:off x="75882" y="75882"/>
                <a:ext cx="4496436" cy="2896236"/>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87630" tIns="87630" rIns="87630" bIns="2365587" numCol="1" spcCol="1270" anchor="t" anchorCtr="0">
                <a:noAutofit/>
              </a:bodyPr>
              <a:lstStyle/>
              <a:p>
                <a:pPr lvl="0" algn="l" defTabSz="1022350">
                  <a:lnSpc>
                    <a:spcPct val="90000"/>
                  </a:lnSpc>
                  <a:spcBef>
                    <a:spcPct val="0"/>
                  </a:spcBef>
                  <a:spcAft>
                    <a:spcPct val="35000"/>
                  </a:spcAft>
                </a:pPr>
                <a:r>
                  <a:rPr lang="en-US" sz="2300" b="1" kern="1200" dirty="0" smtClean="0">
                    <a:ln>
                      <a:solidFill>
                        <a:schemeClr val="bg1">
                          <a:alpha val="0"/>
                        </a:schemeClr>
                      </a:solidFill>
                    </a:ln>
                    <a:solidFill>
                      <a:schemeClr val="bg1"/>
                    </a:solidFill>
                    <a:effectLst>
                      <a:outerShdw blurRad="38100" dist="38100" dir="2700000" algn="tl">
                        <a:srgbClr val="000000">
                          <a:alpha val="43137"/>
                        </a:srgbClr>
                      </a:outerShdw>
                    </a:effectLst>
                  </a:rPr>
                  <a:t>Farm Administrator</a:t>
                </a:r>
                <a:endParaRPr lang="en-US" sz="2300" b="1" kern="1200" dirty="0">
                  <a:ln>
                    <a:solidFill>
                      <a:schemeClr val="bg1">
                        <a:alpha val="0"/>
                      </a:schemeClr>
                    </a:solidFill>
                  </a:ln>
                  <a:solidFill>
                    <a:schemeClr val="bg1"/>
                  </a:solidFill>
                  <a:effectLst>
                    <a:outerShdw blurRad="38100" dist="38100" dir="2700000" algn="tl">
                      <a:srgbClr val="000000">
                        <a:alpha val="43137"/>
                      </a:srgbClr>
                    </a:outerShdw>
                  </a:effectLst>
                </a:endParaRPr>
              </a:p>
            </p:txBody>
          </p:sp>
        </p:grpSp>
        <p:grpSp>
          <p:nvGrpSpPr>
            <p:cNvPr id="26" name="Group 25"/>
            <p:cNvGrpSpPr/>
            <p:nvPr/>
          </p:nvGrpSpPr>
          <p:grpSpPr>
            <a:xfrm>
              <a:off x="116205" y="762000"/>
              <a:ext cx="4415790" cy="2133600"/>
              <a:chOff x="116205" y="762000"/>
              <a:chExt cx="4415790" cy="2133600"/>
            </a:xfrm>
          </p:grpSpPr>
          <p:sp>
            <p:nvSpPr>
              <p:cNvPr id="42" name="Rounded Rectangle 41"/>
              <p:cNvSpPr/>
              <p:nvPr/>
            </p:nvSpPr>
            <p:spPr>
              <a:xfrm>
                <a:off x="116205" y="762000"/>
                <a:ext cx="4415790" cy="2133600"/>
              </a:xfrm>
              <a:prstGeom prst="roundRect">
                <a:avLst>
                  <a:gd name="adj" fmla="val 10500"/>
                </a:avLst>
              </a:prstGeom>
              <a:solidFill>
                <a:srgbClr val="6BBD46"/>
              </a:solidFill>
              <a:sp3d extrusionH="190500" prstMaterial="matte">
                <a:bevelT w="88900" h="19050" prst="relaxedInset"/>
                <a:bevelB w="88900" h="19050" prst="relaxedInset"/>
                <a:contourClr>
                  <a:schemeClr val="bg1"/>
                </a:contourClr>
              </a:sp3d>
            </p:spPr>
            <p:style>
              <a:lnRef idx="0">
                <a:schemeClr val="lt1">
                  <a:hueOff val="0"/>
                  <a:satOff val="0"/>
                  <a:lumOff val="0"/>
                  <a:alphaOff val="0"/>
                </a:schemeClr>
              </a:lnRef>
              <a:fillRef idx="1">
                <a:scrgbClr r="0" g="0" b="0"/>
              </a:fillRef>
              <a:effectRef idx="2">
                <a:schemeClr val="accent2">
                  <a:hueOff val="-633577"/>
                  <a:satOff val="0"/>
                  <a:lumOff val="-196"/>
                  <a:alphaOff val="0"/>
                </a:schemeClr>
              </a:effectRef>
              <a:fontRef idx="minor">
                <a:schemeClr val="lt1"/>
              </a:fontRef>
            </p:style>
          </p:sp>
          <p:sp>
            <p:nvSpPr>
              <p:cNvPr id="43" name="Rounded Rectangle 6"/>
              <p:cNvSpPr/>
              <p:nvPr/>
            </p:nvSpPr>
            <p:spPr>
              <a:xfrm>
                <a:off x="181821" y="827616"/>
                <a:ext cx="4284558" cy="2002368"/>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87630" tIns="87630" rIns="87630" bIns="1354836" numCol="1" spcCol="1270" anchor="t" anchorCtr="0">
                <a:noAutofit/>
              </a:bodyPr>
              <a:lstStyle/>
              <a:p>
                <a:pPr lvl="0" algn="l" defTabSz="1022350">
                  <a:lnSpc>
                    <a:spcPct val="90000"/>
                  </a:lnSpc>
                  <a:spcBef>
                    <a:spcPct val="0"/>
                  </a:spcBef>
                  <a:spcAft>
                    <a:spcPct val="35000"/>
                  </a:spcAft>
                </a:pPr>
                <a:r>
                  <a:rPr lang="en-US" sz="2300" b="1" kern="1200" dirty="0" smtClean="0">
                    <a:ln>
                      <a:solidFill>
                        <a:schemeClr val="bg1">
                          <a:alpha val="0"/>
                        </a:schemeClr>
                      </a:solidFill>
                    </a:ln>
                    <a:solidFill>
                      <a:schemeClr val="bg1"/>
                    </a:solidFill>
                    <a:effectLst>
                      <a:outerShdw blurRad="38100" dist="38100" dir="2700000" algn="tl">
                        <a:srgbClr val="000000">
                          <a:alpha val="43137"/>
                        </a:srgbClr>
                      </a:outerShdw>
                    </a:effectLst>
                  </a:rPr>
                  <a:t>Central Administration</a:t>
                </a:r>
                <a:endParaRPr lang="en-US" sz="2300" b="1" kern="1200" dirty="0">
                  <a:ln>
                    <a:solidFill>
                      <a:schemeClr val="bg1">
                        <a:alpha val="0"/>
                      </a:schemeClr>
                    </a:solidFill>
                  </a:ln>
                  <a:solidFill>
                    <a:schemeClr val="bg1"/>
                  </a:solidFill>
                  <a:effectLst>
                    <a:outerShdw blurRad="38100" dist="38100" dir="2700000" algn="tl">
                      <a:srgbClr val="000000">
                        <a:alpha val="43137"/>
                      </a:srgbClr>
                    </a:outerShdw>
                  </a:effectLst>
                </a:endParaRPr>
              </a:p>
            </p:txBody>
          </p:sp>
        </p:grpSp>
        <p:grpSp>
          <p:nvGrpSpPr>
            <p:cNvPr id="27" name="Group 26"/>
            <p:cNvGrpSpPr/>
            <p:nvPr/>
          </p:nvGrpSpPr>
          <p:grpSpPr>
            <a:xfrm>
              <a:off x="232410" y="1524000"/>
              <a:ext cx="4183380" cy="1219200"/>
              <a:chOff x="232410" y="1524000"/>
              <a:chExt cx="4183380" cy="1219200"/>
            </a:xfrm>
          </p:grpSpPr>
          <p:sp>
            <p:nvSpPr>
              <p:cNvPr id="40" name="Rounded Rectangle 39"/>
              <p:cNvSpPr/>
              <p:nvPr/>
            </p:nvSpPr>
            <p:spPr>
              <a:xfrm>
                <a:off x="232410" y="1524000"/>
                <a:ext cx="4183380" cy="1219200"/>
              </a:xfrm>
              <a:prstGeom prst="roundRect">
                <a:avLst>
                  <a:gd name="adj" fmla="val 10500"/>
                </a:avLst>
              </a:prstGeom>
              <a:solidFill>
                <a:schemeClr val="accent2"/>
              </a:solidFill>
              <a:sp3d extrusionH="190500" prstMaterial="matte">
                <a:bevelT w="88900" h="19050" prst="relaxedInset"/>
                <a:bevelB w="88900" h="19050" prst="relaxedInset"/>
                <a:contourClr>
                  <a:schemeClr val="bg1"/>
                </a:contourClr>
              </a:sp3d>
            </p:spPr>
            <p:style>
              <a:lnRef idx="0">
                <a:schemeClr val="lt1">
                  <a:hueOff val="0"/>
                  <a:satOff val="0"/>
                  <a:lumOff val="0"/>
                  <a:alphaOff val="0"/>
                </a:schemeClr>
              </a:lnRef>
              <a:fillRef idx="1">
                <a:scrgbClr r="0" g="0" b="0"/>
              </a:fillRef>
              <a:effectRef idx="2">
                <a:schemeClr val="accent2">
                  <a:hueOff val="-1267153"/>
                  <a:satOff val="0"/>
                  <a:lumOff val="-392"/>
                  <a:alphaOff val="0"/>
                </a:schemeClr>
              </a:effectRef>
              <a:fontRef idx="minor">
                <a:schemeClr val="lt1"/>
              </a:fontRef>
            </p:style>
          </p:sp>
          <p:sp>
            <p:nvSpPr>
              <p:cNvPr id="41" name="Rounded Rectangle 8"/>
              <p:cNvSpPr/>
              <p:nvPr/>
            </p:nvSpPr>
            <p:spPr>
              <a:xfrm>
                <a:off x="269905" y="1561495"/>
                <a:ext cx="4108390" cy="1144210"/>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87630" tIns="87630" rIns="87630" bIns="688171" numCol="1" spcCol="1270" anchor="t" anchorCtr="0">
                <a:noAutofit/>
              </a:bodyPr>
              <a:lstStyle/>
              <a:p>
                <a:pPr lvl="0" algn="l" defTabSz="1022350">
                  <a:lnSpc>
                    <a:spcPct val="90000"/>
                  </a:lnSpc>
                  <a:spcBef>
                    <a:spcPct val="0"/>
                  </a:spcBef>
                  <a:spcAft>
                    <a:spcPct val="35000"/>
                  </a:spcAft>
                </a:pPr>
                <a:r>
                  <a:rPr lang="en-US" sz="2300" b="1" kern="1200" dirty="0" smtClean="0">
                    <a:ln>
                      <a:solidFill>
                        <a:schemeClr val="bg1">
                          <a:alpha val="0"/>
                        </a:schemeClr>
                      </a:solidFill>
                    </a:ln>
                    <a:solidFill>
                      <a:schemeClr val="bg1"/>
                    </a:solidFill>
                    <a:effectLst>
                      <a:outerShdw blurRad="38100" dist="38100" dir="2700000" algn="tl">
                        <a:srgbClr val="000000">
                          <a:alpha val="43137"/>
                        </a:srgbClr>
                      </a:outerShdw>
                    </a:effectLst>
                  </a:rPr>
                  <a:t>Tenant Administration</a:t>
                </a:r>
                <a:endParaRPr lang="en-US" sz="2300" b="1" kern="1200" dirty="0">
                  <a:ln>
                    <a:solidFill>
                      <a:schemeClr val="bg1">
                        <a:alpha val="0"/>
                      </a:schemeClr>
                    </a:solidFill>
                  </a:ln>
                  <a:solidFill>
                    <a:schemeClr val="bg1"/>
                  </a:solidFill>
                  <a:effectLst>
                    <a:outerShdw blurRad="38100" dist="38100" dir="2700000" algn="tl">
                      <a:srgbClr val="000000">
                        <a:alpha val="43137"/>
                      </a:srgbClr>
                    </a:outerShdw>
                  </a:effectLst>
                </a:endParaRPr>
              </a:p>
            </p:txBody>
          </p:sp>
        </p:grpSp>
        <p:grpSp>
          <p:nvGrpSpPr>
            <p:cNvPr id="28" name="Group 27"/>
            <p:cNvGrpSpPr/>
            <p:nvPr/>
          </p:nvGrpSpPr>
          <p:grpSpPr>
            <a:xfrm>
              <a:off x="336994" y="2072640"/>
              <a:ext cx="979969" cy="548640"/>
              <a:chOff x="336994" y="2072640"/>
              <a:chExt cx="979969" cy="548640"/>
            </a:xfrm>
          </p:grpSpPr>
          <p:sp>
            <p:nvSpPr>
              <p:cNvPr id="38" name="Rounded Rectangle 37"/>
              <p:cNvSpPr/>
              <p:nvPr/>
            </p:nvSpPr>
            <p:spPr>
              <a:xfrm>
                <a:off x="336994" y="2072640"/>
                <a:ext cx="979969" cy="548640"/>
              </a:xfrm>
              <a:prstGeom prst="roundRect">
                <a:avLst>
                  <a:gd name="adj" fmla="val 10500"/>
                </a:avLst>
              </a:prstGeom>
              <a:solidFill>
                <a:schemeClr val="accent2">
                  <a:alpha val="90000"/>
                </a:schemeClr>
              </a:solidFill>
              <a:sp3d z="152400" extrusionH="63500" prstMaterial="matte">
                <a:bevelT w="50800" h="19050" prst="relaxedInset"/>
                <a:contourClr>
                  <a:schemeClr val="bg1"/>
                </a:contourClr>
              </a:sp3d>
            </p:spPr>
            <p:style>
              <a:lnRef idx="0">
                <a:schemeClr val="accent2">
                  <a:hueOff val="0"/>
                  <a:satOff val="0"/>
                  <a:lumOff val="0"/>
                  <a:alphaOff val="0"/>
                </a:schemeClr>
              </a:lnRef>
              <a:fillRef idx="1">
                <a:scrgbClr r="0" g="0" b="0"/>
              </a:fillRef>
              <a:effectRef idx="2">
                <a:schemeClr val="lt1">
                  <a:alpha val="90000"/>
                  <a:hueOff val="0"/>
                  <a:satOff val="0"/>
                  <a:lumOff val="0"/>
                  <a:alphaOff val="0"/>
                </a:schemeClr>
              </a:effectRef>
              <a:fontRef idx="minor">
                <a:schemeClr val="dk1">
                  <a:hueOff val="0"/>
                  <a:satOff val="0"/>
                  <a:lumOff val="0"/>
                  <a:alphaOff val="0"/>
                </a:schemeClr>
              </a:fontRef>
            </p:style>
          </p:sp>
          <p:sp>
            <p:nvSpPr>
              <p:cNvPr id="39" name="Rounded Rectangle 10"/>
              <p:cNvSpPr/>
              <p:nvPr/>
            </p:nvSpPr>
            <p:spPr>
              <a:xfrm>
                <a:off x="353867" y="2089513"/>
                <a:ext cx="946223" cy="514894"/>
              </a:xfrm>
              <a:prstGeom prst="rect">
                <a:avLst/>
              </a:prstGeom>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b="1" kern="1200" dirty="0" smtClean="0">
                    <a:ln>
                      <a:solidFill>
                        <a:schemeClr val="bg1">
                          <a:alpha val="0"/>
                        </a:schemeClr>
                      </a:solidFill>
                    </a:ln>
                    <a:solidFill>
                      <a:schemeClr val="bg1"/>
                    </a:solidFill>
                    <a:effectLst>
                      <a:outerShdw blurRad="38100" dist="38100" dir="2700000" algn="tl">
                        <a:srgbClr val="000000">
                          <a:alpha val="43137"/>
                        </a:srgbClr>
                      </a:outerShdw>
                    </a:effectLst>
                  </a:rPr>
                  <a:t>Site Collection Admin</a:t>
                </a:r>
                <a:endParaRPr lang="en-US" sz="1000" b="1" kern="1200" dirty="0">
                  <a:ln>
                    <a:solidFill>
                      <a:schemeClr val="bg1">
                        <a:alpha val="0"/>
                      </a:schemeClr>
                    </a:solidFill>
                  </a:ln>
                  <a:solidFill>
                    <a:schemeClr val="bg1"/>
                  </a:solidFill>
                  <a:effectLst>
                    <a:outerShdw blurRad="38100" dist="38100" dir="2700000" algn="tl">
                      <a:srgbClr val="000000">
                        <a:alpha val="43137"/>
                      </a:srgbClr>
                    </a:outerShdw>
                  </a:effectLst>
                </a:endParaRPr>
              </a:p>
            </p:txBody>
          </p:sp>
        </p:grpSp>
        <p:grpSp>
          <p:nvGrpSpPr>
            <p:cNvPr id="29" name="Group 28"/>
            <p:cNvGrpSpPr/>
            <p:nvPr/>
          </p:nvGrpSpPr>
          <p:grpSpPr>
            <a:xfrm>
              <a:off x="1334155" y="2072640"/>
              <a:ext cx="979969" cy="548640"/>
              <a:chOff x="1334155" y="2072640"/>
              <a:chExt cx="979969" cy="548640"/>
            </a:xfrm>
          </p:grpSpPr>
          <p:sp>
            <p:nvSpPr>
              <p:cNvPr id="36" name="Rounded Rectangle 35"/>
              <p:cNvSpPr/>
              <p:nvPr/>
            </p:nvSpPr>
            <p:spPr>
              <a:xfrm>
                <a:off x="1334155" y="2072640"/>
                <a:ext cx="979969" cy="548640"/>
              </a:xfrm>
              <a:prstGeom prst="roundRect">
                <a:avLst>
                  <a:gd name="adj" fmla="val 10500"/>
                </a:avLst>
              </a:prstGeom>
              <a:solidFill>
                <a:schemeClr val="accent2">
                  <a:alpha val="90000"/>
                </a:schemeClr>
              </a:solidFill>
              <a:sp3d z="152400" extrusionH="63500" prstMaterial="matte">
                <a:bevelT w="50800" h="19050" prst="relaxedInset"/>
                <a:contourClr>
                  <a:schemeClr val="bg1"/>
                </a:contourClr>
              </a:sp3d>
            </p:spPr>
            <p:style>
              <a:lnRef idx="0">
                <a:schemeClr val="accent2">
                  <a:hueOff val="-422384"/>
                  <a:satOff val="0"/>
                  <a:lumOff val="-131"/>
                  <a:alphaOff val="0"/>
                </a:schemeClr>
              </a:lnRef>
              <a:fillRef idx="1">
                <a:scrgbClr r="0" g="0" b="0"/>
              </a:fillRef>
              <a:effectRef idx="2">
                <a:schemeClr val="lt1">
                  <a:alpha val="90000"/>
                  <a:hueOff val="0"/>
                  <a:satOff val="0"/>
                  <a:lumOff val="0"/>
                  <a:alphaOff val="0"/>
                </a:schemeClr>
              </a:effectRef>
              <a:fontRef idx="minor">
                <a:schemeClr val="dk1">
                  <a:hueOff val="0"/>
                  <a:satOff val="0"/>
                  <a:lumOff val="0"/>
                  <a:alphaOff val="0"/>
                </a:schemeClr>
              </a:fontRef>
            </p:style>
          </p:sp>
          <p:sp>
            <p:nvSpPr>
              <p:cNvPr id="37" name="Rounded Rectangle 12"/>
              <p:cNvSpPr/>
              <p:nvPr/>
            </p:nvSpPr>
            <p:spPr>
              <a:xfrm>
                <a:off x="1351028" y="2089513"/>
                <a:ext cx="946223" cy="514894"/>
              </a:xfrm>
              <a:prstGeom prst="rect">
                <a:avLst/>
              </a:prstGeom>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b="1" kern="1200" dirty="0" smtClean="0">
                    <a:ln>
                      <a:solidFill>
                        <a:schemeClr val="bg1">
                          <a:alpha val="0"/>
                        </a:schemeClr>
                      </a:solidFill>
                    </a:ln>
                    <a:solidFill>
                      <a:schemeClr val="bg1"/>
                    </a:solidFill>
                    <a:effectLst>
                      <a:outerShdw blurRad="38100" dist="38100" dir="2700000" algn="tl">
                        <a:srgbClr val="000000">
                          <a:alpha val="43137"/>
                        </a:srgbClr>
                      </a:outerShdw>
                    </a:effectLst>
                  </a:rPr>
                  <a:t>Site Collection Admin</a:t>
                </a:r>
                <a:endParaRPr lang="en-US" sz="1000" b="1" kern="1200" dirty="0">
                  <a:ln>
                    <a:solidFill>
                      <a:schemeClr val="bg1">
                        <a:alpha val="0"/>
                      </a:schemeClr>
                    </a:solidFill>
                  </a:ln>
                  <a:solidFill>
                    <a:schemeClr val="bg1"/>
                  </a:solidFill>
                  <a:effectLst>
                    <a:outerShdw blurRad="38100" dist="38100" dir="2700000" algn="tl">
                      <a:srgbClr val="000000">
                        <a:alpha val="43137"/>
                      </a:srgbClr>
                    </a:outerShdw>
                  </a:effectLst>
                </a:endParaRPr>
              </a:p>
            </p:txBody>
          </p:sp>
        </p:grpSp>
        <p:grpSp>
          <p:nvGrpSpPr>
            <p:cNvPr id="30" name="Group 29"/>
            <p:cNvGrpSpPr/>
            <p:nvPr/>
          </p:nvGrpSpPr>
          <p:grpSpPr>
            <a:xfrm>
              <a:off x="2331317" y="2072640"/>
              <a:ext cx="979969" cy="548640"/>
              <a:chOff x="2331317" y="2072640"/>
              <a:chExt cx="979969" cy="548640"/>
            </a:xfrm>
          </p:grpSpPr>
          <p:sp>
            <p:nvSpPr>
              <p:cNvPr id="34" name="Rounded Rectangle 33"/>
              <p:cNvSpPr/>
              <p:nvPr/>
            </p:nvSpPr>
            <p:spPr>
              <a:xfrm>
                <a:off x="2331317" y="2072640"/>
                <a:ext cx="979969" cy="548640"/>
              </a:xfrm>
              <a:prstGeom prst="roundRect">
                <a:avLst>
                  <a:gd name="adj" fmla="val 10500"/>
                </a:avLst>
              </a:prstGeom>
              <a:solidFill>
                <a:schemeClr val="accent2">
                  <a:alpha val="90000"/>
                </a:schemeClr>
              </a:solidFill>
              <a:sp3d z="152400" extrusionH="63500" prstMaterial="matte">
                <a:bevelT w="50800" h="19050" prst="relaxedInset"/>
                <a:contourClr>
                  <a:schemeClr val="bg1"/>
                </a:contourClr>
              </a:sp3d>
            </p:spPr>
            <p:style>
              <a:lnRef idx="0">
                <a:schemeClr val="accent2">
                  <a:hueOff val="-844769"/>
                  <a:satOff val="0"/>
                  <a:lumOff val="-261"/>
                  <a:alphaOff val="0"/>
                </a:schemeClr>
              </a:lnRef>
              <a:fillRef idx="1">
                <a:scrgbClr r="0" g="0" b="0"/>
              </a:fillRef>
              <a:effectRef idx="2">
                <a:schemeClr val="lt1">
                  <a:alpha val="90000"/>
                  <a:hueOff val="0"/>
                  <a:satOff val="0"/>
                  <a:lumOff val="0"/>
                  <a:alphaOff val="0"/>
                </a:schemeClr>
              </a:effectRef>
              <a:fontRef idx="minor">
                <a:schemeClr val="dk1">
                  <a:hueOff val="0"/>
                  <a:satOff val="0"/>
                  <a:lumOff val="0"/>
                  <a:alphaOff val="0"/>
                </a:schemeClr>
              </a:fontRef>
            </p:style>
          </p:sp>
          <p:sp>
            <p:nvSpPr>
              <p:cNvPr id="35" name="Rounded Rectangle 14"/>
              <p:cNvSpPr/>
              <p:nvPr/>
            </p:nvSpPr>
            <p:spPr>
              <a:xfrm>
                <a:off x="2348190" y="2089513"/>
                <a:ext cx="946223" cy="514894"/>
              </a:xfrm>
              <a:prstGeom prst="rect">
                <a:avLst/>
              </a:prstGeom>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b="1" kern="1200" dirty="0" smtClean="0">
                    <a:ln>
                      <a:solidFill>
                        <a:schemeClr val="bg1">
                          <a:alpha val="0"/>
                        </a:schemeClr>
                      </a:solidFill>
                    </a:ln>
                    <a:solidFill>
                      <a:schemeClr val="bg1"/>
                    </a:solidFill>
                    <a:effectLst>
                      <a:outerShdw blurRad="38100" dist="38100" dir="2700000" algn="tl">
                        <a:srgbClr val="000000">
                          <a:alpha val="43137"/>
                        </a:srgbClr>
                      </a:outerShdw>
                    </a:effectLst>
                  </a:rPr>
                  <a:t>Site Collection Admin</a:t>
                </a:r>
                <a:endParaRPr lang="en-US" sz="1000" b="1" kern="1200" dirty="0">
                  <a:ln>
                    <a:solidFill>
                      <a:schemeClr val="bg1">
                        <a:alpha val="0"/>
                      </a:schemeClr>
                    </a:solidFill>
                  </a:ln>
                  <a:solidFill>
                    <a:schemeClr val="bg1"/>
                  </a:solidFill>
                  <a:effectLst>
                    <a:outerShdw blurRad="38100" dist="38100" dir="2700000" algn="tl">
                      <a:srgbClr val="000000">
                        <a:alpha val="43137"/>
                      </a:srgbClr>
                    </a:outerShdw>
                  </a:effectLst>
                </a:endParaRPr>
              </a:p>
            </p:txBody>
          </p:sp>
        </p:grpSp>
        <p:grpSp>
          <p:nvGrpSpPr>
            <p:cNvPr id="31" name="Group 30"/>
            <p:cNvGrpSpPr/>
            <p:nvPr/>
          </p:nvGrpSpPr>
          <p:grpSpPr>
            <a:xfrm>
              <a:off x="3328478" y="2072640"/>
              <a:ext cx="979969" cy="548640"/>
              <a:chOff x="3328478" y="2072640"/>
              <a:chExt cx="979969" cy="548640"/>
            </a:xfrm>
          </p:grpSpPr>
          <p:sp>
            <p:nvSpPr>
              <p:cNvPr id="32" name="Rounded Rectangle 31"/>
              <p:cNvSpPr/>
              <p:nvPr/>
            </p:nvSpPr>
            <p:spPr>
              <a:xfrm>
                <a:off x="3328478" y="2072640"/>
                <a:ext cx="979969" cy="548640"/>
              </a:xfrm>
              <a:prstGeom prst="roundRect">
                <a:avLst>
                  <a:gd name="adj" fmla="val 10500"/>
                </a:avLst>
              </a:prstGeom>
              <a:solidFill>
                <a:schemeClr val="accent2">
                  <a:alpha val="90000"/>
                </a:schemeClr>
              </a:solidFill>
              <a:sp3d z="152400" extrusionH="63500" prstMaterial="matte">
                <a:bevelT w="50800" h="19050" prst="relaxedInset"/>
                <a:contourClr>
                  <a:schemeClr val="bg1"/>
                </a:contourClr>
              </a:sp3d>
            </p:spPr>
            <p:style>
              <a:lnRef idx="0">
                <a:schemeClr val="accent2">
                  <a:hueOff val="-1267153"/>
                  <a:satOff val="0"/>
                  <a:lumOff val="-392"/>
                  <a:alphaOff val="0"/>
                </a:schemeClr>
              </a:lnRef>
              <a:fillRef idx="1">
                <a:scrgbClr r="0" g="0" b="0"/>
              </a:fillRef>
              <a:effectRef idx="2">
                <a:schemeClr val="lt1">
                  <a:alpha val="90000"/>
                  <a:hueOff val="0"/>
                  <a:satOff val="0"/>
                  <a:lumOff val="0"/>
                  <a:alphaOff val="0"/>
                </a:schemeClr>
              </a:effectRef>
              <a:fontRef idx="minor">
                <a:schemeClr val="dk1">
                  <a:hueOff val="0"/>
                  <a:satOff val="0"/>
                  <a:lumOff val="0"/>
                  <a:alphaOff val="0"/>
                </a:schemeClr>
              </a:fontRef>
            </p:style>
          </p:sp>
          <p:sp>
            <p:nvSpPr>
              <p:cNvPr id="33" name="Rounded Rectangle 16"/>
              <p:cNvSpPr/>
              <p:nvPr/>
            </p:nvSpPr>
            <p:spPr>
              <a:xfrm>
                <a:off x="3345351" y="2089513"/>
                <a:ext cx="946223" cy="514894"/>
              </a:xfrm>
              <a:prstGeom prst="rect">
                <a:avLst/>
              </a:prstGeom>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b="1" kern="1200" dirty="0" smtClean="0">
                    <a:ln>
                      <a:solidFill>
                        <a:schemeClr val="bg1">
                          <a:alpha val="0"/>
                        </a:schemeClr>
                      </a:solidFill>
                    </a:ln>
                    <a:solidFill>
                      <a:schemeClr val="bg1"/>
                    </a:solidFill>
                    <a:effectLst>
                      <a:outerShdw blurRad="38100" dist="38100" dir="2700000" algn="tl">
                        <a:srgbClr val="000000">
                          <a:alpha val="43137"/>
                        </a:srgbClr>
                      </a:outerShdw>
                    </a:effectLst>
                  </a:rPr>
                  <a:t>…</a:t>
                </a:r>
                <a:endParaRPr lang="en-US" b="1" kern="1200" dirty="0">
                  <a:ln>
                    <a:solidFill>
                      <a:schemeClr val="bg1">
                        <a:alpha val="0"/>
                      </a:schemeClr>
                    </a:solidFill>
                  </a:ln>
                  <a:solidFill>
                    <a:schemeClr val="bg1"/>
                  </a:solidFill>
                  <a:effectLst>
                    <a:outerShdw blurRad="38100" dist="38100" dir="2700000" algn="tl">
                      <a:srgbClr val="000000">
                        <a:alpha val="43137"/>
                      </a:srgbClr>
                    </a:outerShdw>
                  </a:effectLst>
                </a:endParaRPr>
              </a:p>
            </p:txBody>
          </p:sp>
        </p:grpSp>
      </p:grpSp>
      <p:grpSp>
        <p:nvGrpSpPr>
          <p:cNvPr id="8" name="Group 7"/>
          <p:cNvGrpSpPr/>
          <p:nvPr/>
        </p:nvGrpSpPr>
        <p:grpSpPr>
          <a:xfrm>
            <a:off x="4954905" y="5318675"/>
            <a:ext cx="4063586" cy="702613"/>
            <a:chOff x="5136799" y="5318675"/>
            <a:chExt cx="3797717" cy="702613"/>
          </a:xfrm>
        </p:grpSpPr>
        <p:sp>
          <p:nvSpPr>
            <p:cNvPr id="7" name="Rounded Rectangle 6"/>
            <p:cNvSpPr/>
            <p:nvPr/>
          </p:nvSpPr>
          <p:spPr>
            <a:xfrm>
              <a:off x="5136799" y="5318675"/>
              <a:ext cx="3797717" cy="70261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7" name="Group 46"/>
            <p:cNvGrpSpPr/>
            <p:nvPr/>
          </p:nvGrpSpPr>
          <p:grpSpPr>
            <a:xfrm>
              <a:off x="5202174" y="5382213"/>
              <a:ext cx="365760" cy="429623"/>
              <a:chOff x="4526280" y="5123543"/>
              <a:chExt cx="365760" cy="429623"/>
            </a:xfrm>
          </p:grpSpPr>
          <p:sp>
            <p:nvSpPr>
              <p:cNvPr id="16" name="Rectangle 15"/>
              <p:cNvSpPr/>
              <p:nvPr/>
            </p:nvSpPr>
            <p:spPr bwMode="auto">
              <a:xfrm>
                <a:off x="4526280" y="5123543"/>
                <a:ext cx="365760" cy="182880"/>
              </a:xfrm>
              <a:prstGeom prst="rect">
                <a:avLst/>
              </a:prstGeom>
              <a:solidFill>
                <a:srgbClr val="6BBD46"/>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none" lIns="548640" tIns="45718" rIns="91436" bIns="45718" numCol="1" rtlCol="0" anchor="ctr" anchorCtr="0" compatLnSpc="1">
                <a:prstTxWarp prst="textNoShape">
                  <a:avLst/>
                </a:prstTxWarp>
              </a:bodyPr>
              <a:lstStyle/>
              <a:p>
                <a:pPr defTabSz="914099"/>
                <a:r>
                  <a:rPr lang="en-US" sz="1200" dirty="0" smtClean="0">
                    <a:ln>
                      <a:solidFill>
                        <a:schemeClr val="bg1">
                          <a:alpha val="0"/>
                        </a:schemeClr>
                      </a:solidFill>
                    </a:ln>
                    <a:solidFill>
                      <a:schemeClr val="tx1"/>
                    </a:solidFill>
                  </a:rPr>
                  <a:t>= Administered by Microsoft </a:t>
                </a:r>
              </a:p>
            </p:txBody>
          </p:sp>
          <p:sp>
            <p:nvSpPr>
              <p:cNvPr id="46" name="Rectangle 45"/>
              <p:cNvSpPr/>
              <p:nvPr/>
            </p:nvSpPr>
            <p:spPr bwMode="auto">
              <a:xfrm>
                <a:off x="4526280" y="5370286"/>
                <a:ext cx="365760" cy="182880"/>
              </a:xfrm>
              <a:prstGeom prst="rect">
                <a:avLst/>
              </a:prstGeom>
              <a:solidFill>
                <a:schemeClr val="accent2"/>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rot="0" spcFirstLastPara="0" vertOverflow="overflow" horzOverflow="overflow" vert="horz" wrap="none" lIns="548640" tIns="45718" rIns="91436" bIns="45718" numCol="1" spcCol="0" rtlCol="0" fromWordArt="0" anchor="ctr" anchorCtr="0" forceAA="0" compatLnSpc="1">
                <a:prstTxWarp prst="textNoShape">
                  <a:avLst/>
                </a:prstTxWarp>
                <a:noAutofit/>
              </a:bodyPr>
              <a:lstStyle/>
              <a:p>
                <a:pPr defTabSz="914099"/>
                <a:r>
                  <a:rPr lang="en-US" sz="1200" dirty="0" smtClean="0">
                    <a:ln>
                      <a:solidFill>
                        <a:schemeClr val="bg1">
                          <a:alpha val="0"/>
                        </a:schemeClr>
                      </a:solidFill>
                    </a:ln>
                    <a:solidFill>
                      <a:schemeClr val="tx1"/>
                    </a:solidFill>
                  </a:rPr>
                  <a:t>= Administered by Customer and/or Partner</a:t>
                </a:r>
                <a:endParaRPr lang="en-US" sz="1200" dirty="0">
                  <a:ln>
                    <a:solidFill>
                      <a:schemeClr val="bg1">
                        <a:alpha val="0"/>
                      </a:schemeClr>
                    </a:solidFill>
                  </a:ln>
                  <a:solidFill>
                    <a:schemeClr val="tx1"/>
                  </a:solidFill>
                </a:endParaRPr>
              </a:p>
            </p:txBody>
          </p:sp>
        </p:grpSp>
      </p:grpSp>
      <p:cxnSp>
        <p:nvCxnSpPr>
          <p:cNvPr id="49" name="Straight Connector 48"/>
          <p:cNvCxnSpPr/>
          <p:nvPr/>
        </p:nvCxnSpPr>
        <p:spPr>
          <a:xfrm>
            <a:off x="-540568" y="827897"/>
            <a:ext cx="9684568"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graphicFrame>
        <p:nvGraphicFramePr>
          <p:cNvPr id="4" name="Diagram 3"/>
          <p:cNvGraphicFramePr/>
          <p:nvPr>
            <p:extLst>
              <p:ext uri="{D42A27DB-BD31-4B8C-83A1-F6EECF244321}">
                <p14:modId xmlns:p14="http://schemas.microsoft.com/office/powerpoint/2010/main" val="2190155851"/>
              </p:ext>
            </p:extLst>
          </p:nvPr>
        </p:nvGraphicFramePr>
        <p:xfrm>
          <a:off x="135301" y="1763727"/>
          <a:ext cx="4572000" cy="425756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2" name="Content Placeholder 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67544" y="116632"/>
            <a:ext cx="4104456" cy="711265"/>
          </a:xfrm>
          <a:prstGeom prst="rect">
            <a:avLst/>
          </a:prstGeom>
        </p:spPr>
      </p:pic>
    </p:spTree>
    <p:extLst>
      <p:ext uri="{BB962C8B-B14F-4D97-AF65-F5344CB8AC3E}">
        <p14:creationId xmlns:p14="http://schemas.microsoft.com/office/powerpoint/2010/main" val="1684691830"/>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right)">
                                      <p:cBhvr>
                                        <p:cTn id="7"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5"/>
          <p:cNvSpPr>
            <a:spLocks/>
          </p:cNvSpPr>
          <p:nvPr/>
        </p:nvSpPr>
        <p:spPr bwMode="auto">
          <a:xfrm>
            <a:off x="457200" y="1341839"/>
            <a:ext cx="1280160" cy="574993"/>
          </a:xfrm>
          <a:prstGeom prst="roundRect">
            <a:avLst>
              <a:gd name="adj" fmla="val 7137"/>
            </a:avLst>
          </a:prstGeom>
          <a:ln/>
          <a:extLst/>
        </p:spPr>
        <p:style>
          <a:lnRef idx="1">
            <a:schemeClr val="accent6"/>
          </a:lnRef>
          <a:fillRef idx="3">
            <a:schemeClr val="accent6"/>
          </a:fillRef>
          <a:effectRef idx="2">
            <a:schemeClr val="accent6"/>
          </a:effectRef>
          <a:fontRef idx="minor">
            <a:schemeClr val="lt1"/>
          </a:fontRef>
        </p:style>
        <p:txBody>
          <a:bodyPr lIns="0" tIns="137160" rIns="0" rtlCol="0" anchor="t" anchorCtr="0"/>
          <a:lstStyle/>
          <a:p>
            <a:pPr algn="ctr">
              <a:lnSpc>
                <a:spcPct val="90000"/>
              </a:lnSpc>
              <a:spcBef>
                <a:spcPct val="0"/>
              </a:spcBef>
            </a:pPr>
            <a:r>
              <a:rPr lang="en-US" sz="1600" dirty="0" smtClean="0">
                <a:ln w="3175">
                  <a:solidFill>
                    <a:schemeClr val="bg1">
                      <a:alpha val="0"/>
                    </a:schemeClr>
                  </a:solidFill>
                </a:ln>
                <a:solidFill>
                  <a:schemeClr val="bg1">
                    <a:alpha val="99000"/>
                  </a:schemeClr>
                </a:solidFill>
                <a:cs typeface="Arial" charset="0"/>
              </a:rPr>
              <a:t>Sites</a:t>
            </a:r>
            <a:endParaRPr lang="en-US" sz="1600" dirty="0">
              <a:ln w="3175">
                <a:solidFill>
                  <a:schemeClr val="bg1">
                    <a:alpha val="0"/>
                  </a:schemeClr>
                </a:solidFill>
              </a:ln>
              <a:solidFill>
                <a:schemeClr val="bg1">
                  <a:alpha val="99000"/>
                </a:schemeClr>
              </a:solidFill>
              <a:cs typeface="Arial" charset="0"/>
            </a:endParaRPr>
          </a:p>
        </p:txBody>
      </p:sp>
      <p:sp>
        <p:nvSpPr>
          <p:cNvPr id="14" name="Freeform 5"/>
          <p:cNvSpPr>
            <a:spLocks/>
          </p:cNvSpPr>
          <p:nvPr/>
        </p:nvSpPr>
        <p:spPr bwMode="auto">
          <a:xfrm>
            <a:off x="1847406" y="1341839"/>
            <a:ext cx="1280160" cy="574993"/>
          </a:xfrm>
          <a:prstGeom prst="roundRect">
            <a:avLst>
              <a:gd name="adj" fmla="val 7137"/>
            </a:avLst>
          </a:prstGeom>
          <a:ln/>
          <a:extLst/>
        </p:spPr>
        <p:style>
          <a:lnRef idx="1">
            <a:schemeClr val="accent6"/>
          </a:lnRef>
          <a:fillRef idx="3">
            <a:schemeClr val="accent6"/>
          </a:fillRef>
          <a:effectRef idx="2">
            <a:schemeClr val="accent6"/>
          </a:effectRef>
          <a:fontRef idx="minor">
            <a:schemeClr val="lt1"/>
          </a:fontRef>
        </p:style>
        <p:txBody>
          <a:bodyPr lIns="0" tIns="137160" rIns="0" rtlCol="0" anchor="t" anchorCtr="0"/>
          <a:lstStyle/>
          <a:p>
            <a:pPr algn="ctr">
              <a:lnSpc>
                <a:spcPct val="90000"/>
              </a:lnSpc>
              <a:spcBef>
                <a:spcPct val="0"/>
              </a:spcBef>
            </a:pPr>
            <a:r>
              <a:rPr lang="en-US" sz="1600" dirty="0" smtClean="0">
                <a:ln w="3175">
                  <a:solidFill>
                    <a:schemeClr val="bg1">
                      <a:alpha val="0"/>
                    </a:schemeClr>
                  </a:solidFill>
                </a:ln>
                <a:solidFill>
                  <a:schemeClr val="bg1">
                    <a:alpha val="99000"/>
                  </a:schemeClr>
                </a:solidFill>
                <a:cs typeface="Arial" charset="0"/>
              </a:rPr>
              <a:t>Communities</a:t>
            </a:r>
            <a:endParaRPr lang="en-US" sz="1600" dirty="0">
              <a:ln w="3175">
                <a:solidFill>
                  <a:schemeClr val="bg1">
                    <a:alpha val="0"/>
                  </a:schemeClr>
                </a:solidFill>
              </a:ln>
              <a:solidFill>
                <a:schemeClr val="bg1">
                  <a:alpha val="99000"/>
                </a:schemeClr>
              </a:solidFill>
              <a:cs typeface="Arial" charset="0"/>
            </a:endParaRPr>
          </a:p>
        </p:txBody>
      </p:sp>
      <p:sp>
        <p:nvSpPr>
          <p:cNvPr id="15" name="Freeform 5"/>
          <p:cNvSpPr>
            <a:spLocks/>
          </p:cNvSpPr>
          <p:nvPr/>
        </p:nvSpPr>
        <p:spPr bwMode="auto">
          <a:xfrm>
            <a:off x="3237612" y="1341839"/>
            <a:ext cx="1280160" cy="574993"/>
          </a:xfrm>
          <a:prstGeom prst="roundRect">
            <a:avLst>
              <a:gd name="adj" fmla="val 7137"/>
            </a:avLst>
          </a:prstGeom>
          <a:ln/>
          <a:extLst/>
        </p:spPr>
        <p:style>
          <a:lnRef idx="1">
            <a:schemeClr val="accent6"/>
          </a:lnRef>
          <a:fillRef idx="3">
            <a:schemeClr val="accent6"/>
          </a:fillRef>
          <a:effectRef idx="2">
            <a:schemeClr val="accent6"/>
          </a:effectRef>
          <a:fontRef idx="minor">
            <a:schemeClr val="lt1"/>
          </a:fontRef>
        </p:style>
        <p:txBody>
          <a:bodyPr lIns="0" tIns="137160" rIns="0" rtlCol="0" anchor="t" anchorCtr="0"/>
          <a:lstStyle/>
          <a:p>
            <a:pPr algn="ctr">
              <a:lnSpc>
                <a:spcPct val="90000"/>
              </a:lnSpc>
              <a:spcBef>
                <a:spcPct val="0"/>
              </a:spcBef>
            </a:pPr>
            <a:r>
              <a:rPr lang="en-US" sz="1600" dirty="0" smtClean="0">
                <a:ln w="3175">
                  <a:solidFill>
                    <a:schemeClr val="bg1">
                      <a:alpha val="0"/>
                    </a:schemeClr>
                  </a:solidFill>
                </a:ln>
                <a:solidFill>
                  <a:schemeClr val="bg1">
                    <a:alpha val="99000"/>
                  </a:schemeClr>
                </a:solidFill>
                <a:cs typeface="Arial" charset="0"/>
              </a:rPr>
              <a:t>Content</a:t>
            </a:r>
          </a:p>
        </p:txBody>
      </p:sp>
      <p:sp>
        <p:nvSpPr>
          <p:cNvPr id="16" name="Freeform 5"/>
          <p:cNvSpPr>
            <a:spLocks/>
          </p:cNvSpPr>
          <p:nvPr/>
        </p:nvSpPr>
        <p:spPr bwMode="auto">
          <a:xfrm>
            <a:off x="4627818" y="1341839"/>
            <a:ext cx="1280160" cy="574993"/>
          </a:xfrm>
          <a:prstGeom prst="roundRect">
            <a:avLst>
              <a:gd name="adj" fmla="val 7137"/>
            </a:avLst>
          </a:prstGeom>
          <a:ln/>
          <a:extLst/>
        </p:spPr>
        <p:style>
          <a:lnRef idx="1">
            <a:schemeClr val="accent6"/>
          </a:lnRef>
          <a:fillRef idx="3">
            <a:schemeClr val="accent6"/>
          </a:fillRef>
          <a:effectRef idx="2">
            <a:schemeClr val="accent6"/>
          </a:effectRef>
          <a:fontRef idx="minor">
            <a:schemeClr val="lt1"/>
          </a:fontRef>
        </p:style>
        <p:txBody>
          <a:bodyPr lIns="0" tIns="137160" rIns="0" rtlCol="0" anchor="t" anchorCtr="0"/>
          <a:lstStyle/>
          <a:p>
            <a:pPr algn="ctr">
              <a:lnSpc>
                <a:spcPct val="90000"/>
              </a:lnSpc>
              <a:spcBef>
                <a:spcPct val="0"/>
              </a:spcBef>
            </a:pPr>
            <a:r>
              <a:rPr lang="en-US" sz="1600" dirty="0" smtClean="0">
                <a:ln w="3175">
                  <a:solidFill>
                    <a:schemeClr val="bg1">
                      <a:alpha val="0"/>
                    </a:schemeClr>
                  </a:solidFill>
                </a:ln>
                <a:solidFill>
                  <a:schemeClr val="bg1">
                    <a:alpha val="99000"/>
                  </a:schemeClr>
                </a:solidFill>
                <a:cs typeface="Arial" charset="0"/>
              </a:rPr>
              <a:t>Search</a:t>
            </a:r>
            <a:endParaRPr lang="en-US" sz="1600" dirty="0">
              <a:ln w="3175">
                <a:solidFill>
                  <a:schemeClr val="bg1">
                    <a:alpha val="0"/>
                  </a:schemeClr>
                </a:solidFill>
              </a:ln>
              <a:solidFill>
                <a:schemeClr val="bg1">
                  <a:alpha val="99000"/>
                </a:schemeClr>
              </a:solidFill>
              <a:cs typeface="Arial" charset="0"/>
            </a:endParaRPr>
          </a:p>
        </p:txBody>
      </p:sp>
      <p:sp>
        <p:nvSpPr>
          <p:cNvPr id="17" name="Freeform 5"/>
          <p:cNvSpPr>
            <a:spLocks/>
          </p:cNvSpPr>
          <p:nvPr/>
        </p:nvSpPr>
        <p:spPr bwMode="auto">
          <a:xfrm>
            <a:off x="7408228" y="1341839"/>
            <a:ext cx="1280160" cy="574993"/>
          </a:xfrm>
          <a:prstGeom prst="roundRect">
            <a:avLst>
              <a:gd name="adj" fmla="val 7137"/>
            </a:avLst>
          </a:prstGeom>
          <a:ln/>
          <a:extLst/>
        </p:spPr>
        <p:style>
          <a:lnRef idx="1">
            <a:schemeClr val="accent6"/>
          </a:lnRef>
          <a:fillRef idx="3">
            <a:schemeClr val="accent6"/>
          </a:fillRef>
          <a:effectRef idx="2">
            <a:schemeClr val="accent6"/>
          </a:effectRef>
          <a:fontRef idx="minor">
            <a:schemeClr val="lt1"/>
          </a:fontRef>
        </p:style>
        <p:txBody>
          <a:bodyPr lIns="0" tIns="137160" rIns="0" rtlCol="0" anchor="t" anchorCtr="0"/>
          <a:lstStyle/>
          <a:p>
            <a:pPr algn="ctr">
              <a:lnSpc>
                <a:spcPct val="90000"/>
              </a:lnSpc>
              <a:spcBef>
                <a:spcPct val="0"/>
              </a:spcBef>
            </a:pPr>
            <a:r>
              <a:rPr lang="en-US" sz="1600" dirty="0" smtClean="0">
                <a:ln w="3175">
                  <a:solidFill>
                    <a:schemeClr val="bg1">
                      <a:alpha val="0"/>
                    </a:schemeClr>
                  </a:solidFill>
                </a:ln>
                <a:solidFill>
                  <a:schemeClr val="bg1">
                    <a:alpha val="99000"/>
                  </a:schemeClr>
                </a:solidFill>
                <a:cs typeface="Arial" charset="0"/>
              </a:rPr>
              <a:t>Composites</a:t>
            </a:r>
            <a:endParaRPr lang="en-US" sz="1600" dirty="0">
              <a:ln w="3175">
                <a:solidFill>
                  <a:schemeClr val="bg1">
                    <a:alpha val="0"/>
                  </a:schemeClr>
                </a:solidFill>
              </a:ln>
              <a:solidFill>
                <a:schemeClr val="bg1">
                  <a:alpha val="99000"/>
                </a:schemeClr>
              </a:solidFill>
              <a:cs typeface="Arial" charset="0"/>
            </a:endParaRPr>
          </a:p>
        </p:txBody>
      </p:sp>
      <p:sp>
        <p:nvSpPr>
          <p:cNvPr id="18" name="Freeform 5"/>
          <p:cNvSpPr>
            <a:spLocks/>
          </p:cNvSpPr>
          <p:nvPr/>
        </p:nvSpPr>
        <p:spPr bwMode="auto">
          <a:xfrm>
            <a:off x="6018024" y="1341839"/>
            <a:ext cx="1280160" cy="574993"/>
          </a:xfrm>
          <a:prstGeom prst="roundRect">
            <a:avLst>
              <a:gd name="adj" fmla="val 7137"/>
            </a:avLst>
          </a:prstGeom>
          <a:ln/>
          <a:extLst/>
        </p:spPr>
        <p:style>
          <a:lnRef idx="1">
            <a:schemeClr val="accent6"/>
          </a:lnRef>
          <a:fillRef idx="3">
            <a:schemeClr val="accent6"/>
          </a:fillRef>
          <a:effectRef idx="2">
            <a:schemeClr val="accent6"/>
          </a:effectRef>
          <a:fontRef idx="minor">
            <a:schemeClr val="lt1"/>
          </a:fontRef>
        </p:style>
        <p:txBody>
          <a:bodyPr lIns="0" tIns="137160" rIns="0" rtlCol="0" anchor="t" anchorCtr="0"/>
          <a:lstStyle/>
          <a:p>
            <a:pPr algn="ctr">
              <a:lnSpc>
                <a:spcPct val="90000"/>
              </a:lnSpc>
              <a:spcBef>
                <a:spcPct val="0"/>
              </a:spcBef>
            </a:pPr>
            <a:r>
              <a:rPr lang="en-US" sz="1600" dirty="0" smtClean="0">
                <a:ln w="3175">
                  <a:solidFill>
                    <a:schemeClr val="bg1">
                      <a:alpha val="0"/>
                    </a:schemeClr>
                  </a:solidFill>
                </a:ln>
                <a:solidFill>
                  <a:schemeClr val="bg1">
                    <a:alpha val="99000"/>
                  </a:schemeClr>
                </a:solidFill>
                <a:cs typeface="Arial" charset="0"/>
              </a:rPr>
              <a:t>Insights</a:t>
            </a:r>
            <a:endParaRPr lang="en-US" sz="1600" dirty="0">
              <a:ln w="3175">
                <a:solidFill>
                  <a:schemeClr val="bg1">
                    <a:alpha val="0"/>
                  </a:schemeClr>
                </a:solidFill>
              </a:ln>
              <a:solidFill>
                <a:schemeClr val="bg1">
                  <a:alpha val="99000"/>
                </a:schemeClr>
              </a:solidFill>
              <a:cs typeface="Arial" charset="0"/>
            </a:endParaRPr>
          </a:p>
        </p:txBody>
      </p:sp>
      <p:sp>
        <p:nvSpPr>
          <p:cNvPr id="5" name="Title 4"/>
          <p:cNvSpPr>
            <a:spLocks noGrp="1"/>
          </p:cNvSpPr>
          <p:nvPr>
            <p:ph type="title"/>
          </p:nvPr>
        </p:nvSpPr>
        <p:spPr>
          <a:xfrm>
            <a:off x="402972" y="764704"/>
            <a:ext cx="8229600" cy="720080"/>
          </a:xfrm>
        </p:spPr>
        <p:txBody>
          <a:bodyPr>
            <a:normAutofit fontScale="90000"/>
          </a:bodyPr>
          <a:lstStyle/>
          <a:p>
            <a:r>
              <a:rPr lang="en-US" sz="2200" dirty="0">
                <a:solidFill>
                  <a:srgbClr val="FFC200"/>
                </a:solidFill>
              </a:rPr>
              <a:t>Summary of Features</a:t>
            </a:r>
            <a:r>
              <a:rPr lang="en-US" dirty="0" smtClean="0"/>
              <a:t/>
            </a:r>
            <a:br>
              <a:rPr lang="en-US" dirty="0" smtClean="0"/>
            </a:br>
            <a:endParaRPr lang="en-US" sz="2400" dirty="0">
              <a:gradFill flip="none" rotWithShape="1">
                <a:gsLst>
                  <a:gs pos="5417">
                    <a:schemeClr val="tx2"/>
                  </a:gs>
                  <a:gs pos="98000">
                    <a:schemeClr val="tx2"/>
                  </a:gs>
                </a:gsLst>
                <a:lin ang="5400000" scaled="0"/>
                <a:tileRect/>
              </a:gradFill>
            </a:endParaRPr>
          </a:p>
        </p:txBody>
      </p:sp>
      <p:graphicFrame>
        <p:nvGraphicFramePr>
          <p:cNvPr id="20" name="Table 19"/>
          <p:cNvGraphicFramePr>
            <a:graphicFrameLocks noGrp="1"/>
          </p:cNvGraphicFramePr>
          <p:nvPr>
            <p:extLst>
              <p:ext uri="{D42A27DB-BD31-4B8C-83A1-F6EECF244321}">
                <p14:modId xmlns:p14="http://schemas.microsoft.com/office/powerpoint/2010/main" val="588890705"/>
              </p:ext>
            </p:extLst>
          </p:nvPr>
        </p:nvGraphicFramePr>
        <p:xfrm>
          <a:off x="1847406" y="1841824"/>
          <a:ext cx="1280160" cy="4187952"/>
        </p:xfrm>
        <a:graphic>
          <a:graphicData uri="http://schemas.openxmlformats.org/drawingml/2006/table">
            <a:tbl>
              <a:tblPr>
                <a:tableStyleId>{69C7853C-536D-4A76-A0AE-DD22124D55A5}</a:tableStyleId>
              </a:tblPr>
              <a:tblGrid>
                <a:gridCol w="1280160"/>
              </a:tblGrid>
              <a:tr h="0">
                <a:tc>
                  <a:txBody>
                    <a:bodyPr/>
                    <a:lstStyle/>
                    <a:p>
                      <a:pPr algn="ctr" fontAlgn="ctr"/>
                      <a:r>
                        <a:rPr lang="en-US" sz="800" u="none" strike="noStrike" dirty="0">
                          <a:ln>
                            <a:solidFill>
                              <a:schemeClr val="bg1">
                                <a:alpha val="0"/>
                              </a:schemeClr>
                            </a:solidFill>
                          </a:ln>
                          <a:effectLst/>
                        </a:rPr>
                        <a:t>Ask Me About</a:t>
                      </a:r>
                      <a:endParaRPr lang="en-US" sz="800" b="0" i="0" u="none" strike="noStrike" dirty="0">
                        <a:ln>
                          <a:solidFill>
                            <a:schemeClr val="bg1">
                              <a:alpha val="0"/>
                            </a:schemeClr>
                          </a:solidFill>
                        </a:ln>
                        <a:solidFill>
                          <a:schemeClr val="tx1"/>
                        </a:solidFill>
                        <a:effectLst/>
                        <a:latin typeface="Calibri"/>
                      </a:endParaRPr>
                    </a:p>
                  </a:txBody>
                  <a:tcPr marL="7343" marR="7343" marT="27432" marB="27432" anchor="ctr"/>
                </a:tc>
              </a:tr>
              <a:tr h="0">
                <a:tc>
                  <a:txBody>
                    <a:bodyPr/>
                    <a:lstStyle/>
                    <a:p>
                      <a:pPr algn="ctr" fontAlgn="ctr"/>
                      <a:r>
                        <a:rPr lang="en-US" sz="800" u="none" strike="noStrike" dirty="0">
                          <a:ln>
                            <a:solidFill>
                              <a:schemeClr val="bg1">
                                <a:alpha val="0"/>
                              </a:schemeClr>
                            </a:solidFill>
                          </a:ln>
                          <a:effectLst/>
                        </a:rPr>
                        <a:t>Blogs</a:t>
                      </a:r>
                      <a:endParaRPr lang="en-US" sz="800" b="0" i="0" u="none" strike="noStrike" dirty="0">
                        <a:ln>
                          <a:solidFill>
                            <a:schemeClr val="bg1">
                              <a:alpha val="0"/>
                            </a:schemeClr>
                          </a:solidFill>
                        </a:ln>
                        <a:solidFill>
                          <a:schemeClr val="tx1"/>
                        </a:solidFill>
                        <a:effectLst/>
                        <a:latin typeface="Calibri"/>
                      </a:endParaRPr>
                    </a:p>
                  </a:txBody>
                  <a:tcPr marL="7343" marR="7343" marT="27432" marB="27432" anchor="ctr"/>
                </a:tc>
              </a:tr>
              <a:tr h="0">
                <a:tc>
                  <a:txBody>
                    <a:bodyPr/>
                    <a:lstStyle/>
                    <a:p>
                      <a:pPr algn="ctr" fontAlgn="ctr"/>
                      <a:r>
                        <a:rPr lang="en-US" sz="800" u="none" strike="noStrike" dirty="0">
                          <a:ln>
                            <a:solidFill>
                              <a:schemeClr val="bg1">
                                <a:alpha val="0"/>
                              </a:schemeClr>
                            </a:solidFill>
                          </a:ln>
                          <a:effectLst/>
                        </a:rPr>
                        <a:t>Colleague Suggestions</a:t>
                      </a:r>
                      <a:endParaRPr lang="en-US" sz="800" b="0" i="0" u="none" strike="noStrike" dirty="0">
                        <a:ln>
                          <a:solidFill>
                            <a:schemeClr val="bg1">
                              <a:alpha val="0"/>
                            </a:schemeClr>
                          </a:solidFill>
                        </a:ln>
                        <a:solidFill>
                          <a:schemeClr val="tx1"/>
                        </a:solidFill>
                        <a:effectLst/>
                        <a:latin typeface="Calibri"/>
                      </a:endParaRPr>
                    </a:p>
                  </a:txBody>
                  <a:tcPr marL="7343" marR="7343" marT="27432" marB="27432" anchor="ctr"/>
                </a:tc>
              </a:tr>
              <a:tr h="0">
                <a:tc>
                  <a:txBody>
                    <a:bodyPr/>
                    <a:lstStyle/>
                    <a:p>
                      <a:pPr algn="ctr" fontAlgn="ctr"/>
                      <a:r>
                        <a:rPr lang="en-US" sz="800" u="none" strike="noStrike" dirty="0">
                          <a:ln>
                            <a:solidFill>
                              <a:schemeClr val="bg1">
                                <a:alpha val="0"/>
                              </a:schemeClr>
                            </a:solidFill>
                          </a:ln>
                          <a:effectLst/>
                        </a:rPr>
                        <a:t>Colleagues and Memberships</a:t>
                      </a:r>
                      <a:endParaRPr lang="en-US" sz="800" b="0" i="0" u="none" strike="noStrike" dirty="0">
                        <a:ln>
                          <a:solidFill>
                            <a:schemeClr val="bg1">
                              <a:alpha val="0"/>
                            </a:schemeClr>
                          </a:solidFill>
                        </a:ln>
                        <a:solidFill>
                          <a:schemeClr val="tx1"/>
                        </a:solidFill>
                        <a:effectLst/>
                        <a:latin typeface="Calibri"/>
                      </a:endParaRPr>
                    </a:p>
                  </a:txBody>
                  <a:tcPr marL="7343" marR="7343" marT="27432" marB="27432" anchor="ctr"/>
                </a:tc>
              </a:tr>
              <a:tr h="0">
                <a:tc>
                  <a:txBody>
                    <a:bodyPr/>
                    <a:lstStyle/>
                    <a:p>
                      <a:pPr algn="ctr" fontAlgn="ctr"/>
                      <a:r>
                        <a:rPr lang="en-US" sz="800" u="none" strike="noStrike" dirty="0">
                          <a:ln>
                            <a:solidFill>
                              <a:schemeClr val="bg1">
                                <a:alpha val="0"/>
                              </a:schemeClr>
                            </a:solidFill>
                          </a:ln>
                          <a:effectLst/>
                        </a:rPr>
                        <a:t>Discussion Forums</a:t>
                      </a:r>
                      <a:endParaRPr lang="en-US" sz="800" b="0" i="0" u="none" strike="noStrike" dirty="0">
                        <a:ln>
                          <a:solidFill>
                            <a:schemeClr val="bg1">
                              <a:alpha val="0"/>
                            </a:schemeClr>
                          </a:solidFill>
                        </a:ln>
                        <a:solidFill>
                          <a:schemeClr val="tx1"/>
                        </a:solidFill>
                        <a:effectLst/>
                        <a:latin typeface="Calibri"/>
                      </a:endParaRPr>
                    </a:p>
                  </a:txBody>
                  <a:tcPr marL="7343" marR="7343" marT="27432" marB="27432" anchor="ctr"/>
                </a:tc>
              </a:tr>
              <a:tr h="0">
                <a:tc>
                  <a:txBody>
                    <a:bodyPr/>
                    <a:lstStyle/>
                    <a:p>
                      <a:pPr algn="ctr" fontAlgn="ctr"/>
                      <a:r>
                        <a:rPr lang="en-US" sz="800" u="none" strike="noStrike" dirty="0">
                          <a:ln>
                            <a:solidFill>
                              <a:schemeClr val="bg1">
                                <a:alpha val="0"/>
                              </a:schemeClr>
                            </a:solidFill>
                          </a:ln>
                          <a:effectLst/>
                        </a:rPr>
                        <a:t>Enterprise Wikis</a:t>
                      </a:r>
                      <a:endParaRPr lang="en-US" sz="800" b="0" i="0" u="none" strike="noStrike" dirty="0">
                        <a:ln>
                          <a:solidFill>
                            <a:schemeClr val="bg1">
                              <a:alpha val="0"/>
                            </a:schemeClr>
                          </a:solidFill>
                        </a:ln>
                        <a:solidFill>
                          <a:schemeClr val="tx1"/>
                        </a:solidFill>
                        <a:effectLst/>
                        <a:latin typeface="Calibri"/>
                      </a:endParaRPr>
                    </a:p>
                  </a:txBody>
                  <a:tcPr marL="7343" marR="7343" marT="27432" marB="27432" anchor="ctr"/>
                </a:tc>
              </a:tr>
              <a:tr h="0">
                <a:tc>
                  <a:txBody>
                    <a:bodyPr/>
                    <a:lstStyle/>
                    <a:p>
                      <a:pPr algn="ctr" fontAlgn="ctr"/>
                      <a:r>
                        <a:rPr lang="en-US" sz="800" u="none" strike="noStrike" dirty="0">
                          <a:ln>
                            <a:solidFill>
                              <a:schemeClr val="bg1">
                                <a:alpha val="0"/>
                              </a:schemeClr>
                            </a:solidFill>
                          </a:ln>
                          <a:effectLst/>
                        </a:rPr>
                        <a:t>Keyword Suggestions</a:t>
                      </a:r>
                      <a:endParaRPr lang="en-US" sz="800" b="0" i="0" u="none" strike="noStrike" dirty="0">
                        <a:ln>
                          <a:solidFill>
                            <a:schemeClr val="bg1">
                              <a:alpha val="0"/>
                            </a:schemeClr>
                          </a:solidFill>
                        </a:ln>
                        <a:solidFill>
                          <a:schemeClr val="tx1"/>
                        </a:solidFill>
                        <a:effectLst/>
                        <a:latin typeface="Calibri"/>
                      </a:endParaRPr>
                    </a:p>
                  </a:txBody>
                  <a:tcPr marL="7343" marR="7343" marT="27432" marB="27432" anchor="ctr"/>
                </a:tc>
              </a:tr>
              <a:tr h="0">
                <a:tc>
                  <a:txBody>
                    <a:bodyPr/>
                    <a:lstStyle/>
                    <a:p>
                      <a:pPr algn="ctr" fontAlgn="ctr"/>
                      <a:r>
                        <a:rPr lang="en-US" sz="800" u="none" strike="noStrike" dirty="0">
                          <a:ln>
                            <a:solidFill>
                              <a:schemeClr val="bg1">
                                <a:alpha val="0"/>
                              </a:schemeClr>
                            </a:solidFill>
                          </a:ln>
                          <a:effectLst/>
                        </a:rPr>
                        <a:t>My Network</a:t>
                      </a:r>
                      <a:endParaRPr lang="en-US" sz="800" b="0" i="0" u="none" strike="noStrike" dirty="0">
                        <a:ln>
                          <a:solidFill>
                            <a:schemeClr val="bg1">
                              <a:alpha val="0"/>
                            </a:schemeClr>
                          </a:solidFill>
                        </a:ln>
                        <a:solidFill>
                          <a:schemeClr val="tx1"/>
                        </a:solidFill>
                        <a:effectLst/>
                        <a:latin typeface="Calibri"/>
                      </a:endParaRPr>
                    </a:p>
                  </a:txBody>
                  <a:tcPr marL="7343" marR="7343" marT="27432" marB="27432" anchor="ctr"/>
                </a:tc>
              </a:tr>
              <a:tr h="0">
                <a:tc>
                  <a:txBody>
                    <a:bodyPr/>
                    <a:lstStyle/>
                    <a:p>
                      <a:pPr algn="ctr" fontAlgn="ctr"/>
                      <a:r>
                        <a:rPr lang="en-US" sz="800" u="none" strike="noStrike" dirty="0">
                          <a:ln>
                            <a:solidFill>
                              <a:schemeClr val="bg1">
                                <a:alpha val="0"/>
                              </a:schemeClr>
                            </a:solidFill>
                          </a:ln>
                          <a:effectLst/>
                        </a:rPr>
                        <a:t>My Sites: People Profiles and Personal Sites</a:t>
                      </a:r>
                      <a:endParaRPr lang="en-US" sz="800" b="0" i="0" u="none" strike="noStrike" dirty="0">
                        <a:ln>
                          <a:solidFill>
                            <a:schemeClr val="bg1">
                              <a:alpha val="0"/>
                            </a:schemeClr>
                          </a:solidFill>
                        </a:ln>
                        <a:solidFill>
                          <a:schemeClr val="tx1"/>
                        </a:solidFill>
                        <a:effectLst/>
                        <a:latin typeface="Calibri"/>
                      </a:endParaRPr>
                    </a:p>
                  </a:txBody>
                  <a:tcPr marL="7343" marR="7343" marT="27432" marB="27432" anchor="ctr"/>
                </a:tc>
              </a:tr>
              <a:tr h="0">
                <a:tc>
                  <a:txBody>
                    <a:bodyPr/>
                    <a:lstStyle/>
                    <a:p>
                      <a:pPr algn="ctr" fontAlgn="ctr"/>
                      <a:r>
                        <a:rPr lang="en-US" sz="800" u="none" strike="noStrike" dirty="0">
                          <a:ln>
                            <a:solidFill>
                              <a:schemeClr val="bg1">
                                <a:alpha val="0"/>
                              </a:schemeClr>
                            </a:solidFill>
                          </a:ln>
                          <a:effectLst/>
                        </a:rPr>
                        <a:t>Note Board</a:t>
                      </a:r>
                      <a:endParaRPr lang="en-US" sz="800" b="0" i="0" u="none" strike="noStrike" dirty="0">
                        <a:ln>
                          <a:solidFill>
                            <a:schemeClr val="bg1">
                              <a:alpha val="0"/>
                            </a:schemeClr>
                          </a:solidFill>
                        </a:ln>
                        <a:solidFill>
                          <a:schemeClr val="tx1"/>
                        </a:solidFill>
                        <a:effectLst/>
                        <a:latin typeface="Calibri"/>
                      </a:endParaRPr>
                    </a:p>
                  </a:txBody>
                  <a:tcPr marL="7343" marR="7343" marT="27432" marB="27432" anchor="ctr"/>
                </a:tc>
              </a:tr>
              <a:tr h="0">
                <a:tc>
                  <a:txBody>
                    <a:bodyPr/>
                    <a:lstStyle/>
                    <a:p>
                      <a:pPr algn="ctr" fontAlgn="ctr"/>
                      <a:r>
                        <a:rPr lang="en-US" sz="800" u="none" strike="noStrike" dirty="0">
                          <a:ln>
                            <a:solidFill>
                              <a:schemeClr val="bg1">
                                <a:alpha val="0"/>
                              </a:schemeClr>
                            </a:solidFill>
                          </a:ln>
                          <a:effectLst/>
                        </a:rPr>
                        <a:t>Organization Browser</a:t>
                      </a:r>
                      <a:endParaRPr lang="en-US" sz="800" b="0" i="0" u="none" strike="noStrike" dirty="0">
                        <a:ln>
                          <a:solidFill>
                            <a:schemeClr val="bg1">
                              <a:alpha val="0"/>
                            </a:schemeClr>
                          </a:solidFill>
                        </a:ln>
                        <a:solidFill>
                          <a:schemeClr val="tx1"/>
                        </a:solidFill>
                        <a:effectLst/>
                        <a:latin typeface="Calibri"/>
                      </a:endParaRPr>
                    </a:p>
                  </a:txBody>
                  <a:tcPr marL="7343" marR="7343" marT="27432" marB="27432" anchor="ctr"/>
                </a:tc>
              </a:tr>
              <a:tr h="0">
                <a:tc>
                  <a:txBody>
                    <a:bodyPr/>
                    <a:lstStyle/>
                    <a:p>
                      <a:pPr algn="ctr" fontAlgn="ctr"/>
                      <a:r>
                        <a:rPr lang="en-US" sz="800" u="none" strike="noStrike" dirty="0">
                          <a:ln>
                            <a:solidFill>
                              <a:schemeClr val="bg1">
                                <a:alpha val="0"/>
                              </a:schemeClr>
                            </a:solidFill>
                          </a:ln>
                          <a:effectLst/>
                        </a:rPr>
                        <a:t>Outlook Social Connector</a:t>
                      </a:r>
                      <a:endParaRPr lang="en-US" sz="800" b="1" i="0" u="none" strike="noStrike" dirty="0">
                        <a:ln>
                          <a:solidFill>
                            <a:schemeClr val="bg1">
                              <a:alpha val="0"/>
                            </a:schemeClr>
                          </a:solidFill>
                        </a:ln>
                        <a:solidFill>
                          <a:schemeClr val="tx1"/>
                        </a:solidFill>
                        <a:effectLst/>
                        <a:latin typeface="Calibri"/>
                      </a:endParaRPr>
                    </a:p>
                  </a:txBody>
                  <a:tcPr marL="7343" marR="7343" marT="27432" marB="27432" anchor="ctr"/>
                </a:tc>
              </a:tr>
              <a:tr h="0">
                <a:tc>
                  <a:txBody>
                    <a:bodyPr/>
                    <a:lstStyle/>
                    <a:p>
                      <a:pPr algn="ctr" fontAlgn="ctr"/>
                      <a:r>
                        <a:rPr lang="en-US" sz="800" u="none" strike="noStrike" dirty="0">
                          <a:ln>
                            <a:solidFill>
                              <a:schemeClr val="bg1">
                                <a:alpha val="0"/>
                              </a:schemeClr>
                            </a:solidFill>
                          </a:ln>
                          <a:effectLst/>
                        </a:rPr>
                        <a:t>Photos and Presence</a:t>
                      </a:r>
                      <a:endParaRPr lang="en-US" sz="800" b="0" i="0" u="none" strike="noStrike" dirty="0">
                        <a:ln>
                          <a:solidFill>
                            <a:schemeClr val="bg1">
                              <a:alpha val="0"/>
                            </a:schemeClr>
                          </a:solidFill>
                        </a:ln>
                        <a:solidFill>
                          <a:schemeClr val="tx1"/>
                        </a:solidFill>
                        <a:effectLst/>
                        <a:latin typeface="Calibri"/>
                      </a:endParaRPr>
                    </a:p>
                  </a:txBody>
                  <a:tcPr marL="7343" marR="7343" marT="27432" marB="27432" anchor="ctr"/>
                </a:tc>
              </a:tr>
              <a:tr h="0">
                <a:tc>
                  <a:txBody>
                    <a:bodyPr/>
                    <a:lstStyle/>
                    <a:p>
                      <a:pPr algn="ctr" fontAlgn="ctr"/>
                      <a:r>
                        <a:rPr lang="en-US" sz="800" u="none" strike="noStrike" dirty="0">
                          <a:ln>
                            <a:solidFill>
                              <a:schemeClr val="bg1">
                                <a:alpha val="0"/>
                              </a:schemeClr>
                            </a:solidFill>
                          </a:ln>
                          <a:effectLst/>
                        </a:rPr>
                        <a:t>Ratings</a:t>
                      </a:r>
                      <a:endParaRPr lang="en-US" sz="800" b="0" i="0" u="none" strike="noStrike" dirty="0">
                        <a:ln>
                          <a:solidFill>
                            <a:schemeClr val="bg1">
                              <a:alpha val="0"/>
                            </a:schemeClr>
                          </a:solidFill>
                        </a:ln>
                        <a:solidFill>
                          <a:schemeClr val="tx1"/>
                        </a:solidFill>
                        <a:effectLst/>
                        <a:latin typeface="Calibri"/>
                      </a:endParaRPr>
                    </a:p>
                  </a:txBody>
                  <a:tcPr marL="7343" marR="7343" marT="27432" marB="27432" anchor="ctr"/>
                </a:tc>
              </a:tr>
              <a:tr h="0">
                <a:tc>
                  <a:txBody>
                    <a:bodyPr/>
                    <a:lstStyle/>
                    <a:p>
                      <a:pPr algn="ctr" fontAlgn="ctr"/>
                      <a:r>
                        <a:rPr lang="en-US" sz="800" u="none" strike="noStrike" dirty="0">
                          <a:ln>
                            <a:solidFill>
                              <a:schemeClr val="bg1">
                                <a:alpha val="0"/>
                              </a:schemeClr>
                            </a:solidFill>
                          </a:ln>
                          <a:effectLst/>
                        </a:rPr>
                        <a:t>Recent Activities</a:t>
                      </a:r>
                      <a:endParaRPr lang="en-US" sz="800" b="0" i="0" u="none" strike="noStrike" dirty="0">
                        <a:ln>
                          <a:solidFill>
                            <a:schemeClr val="bg1">
                              <a:alpha val="0"/>
                            </a:schemeClr>
                          </a:solidFill>
                        </a:ln>
                        <a:solidFill>
                          <a:schemeClr val="tx1"/>
                        </a:solidFill>
                        <a:effectLst/>
                        <a:latin typeface="Calibri"/>
                      </a:endParaRPr>
                    </a:p>
                  </a:txBody>
                  <a:tcPr marL="7343" marR="7343" marT="27432" marB="27432" anchor="ctr"/>
                </a:tc>
              </a:tr>
              <a:tr h="0">
                <a:tc>
                  <a:txBody>
                    <a:bodyPr/>
                    <a:lstStyle/>
                    <a:p>
                      <a:pPr algn="ctr" fontAlgn="ctr"/>
                      <a:r>
                        <a:rPr lang="en-US" sz="800" u="none" strike="noStrike" dirty="0">
                          <a:ln>
                            <a:solidFill>
                              <a:schemeClr val="bg1">
                                <a:alpha val="0"/>
                              </a:schemeClr>
                            </a:solidFill>
                          </a:ln>
                          <a:effectLst/>
                        </a:rPr>
                        <a:t>Social Bookmarks</a:t>
                      </a:r>
                      <a:endParaRPr lang="en-US" sz="800" b="0" i="0" u="none" strike="noStrike" dirty="0">
                        <a:ln>
                          <a:solidFill>
                            <a:schemeClr val="bg1">
                              <a:alpha val="0"/>
                            </a:schemeClr>
                          </a:solidFill>
                        </a:ln>
                        <a:solidFill>
                          <a:schemeClr val="tx1"/>
                        </a:solidFill>
                        <a:effectLst/>
                        <a:latin typeface="Calibri"/>
                      </a:endParaRPr>
                    </a:p>
                  </a:txBody>
                  <a:tcPr marL="7343" marR="7343" marT="27432" marB="27432" anchor="ctr"/>
                </a:tc>
              </a:tr>
              <a:tr h="0">
                <a:tc>
                  <a:txBody>
                    <a:bodyPr/>
                    <a:lstStyle/>
                    <a:p>
                      <a:pPr algn="ctr" fontAlgn="ctr"/>
                      <a:r>
                        <a:rPr lang="en-US" sz="800" u="none" strike="noStrike" dirty="0">
                          <a:ln>
                            <a:solidFill>
                              <a:schemeClr val="bg1">
                                <a:alpha val="0"/>
                              </a:schemeClr>
                            </a:solidFill>
                          </a:ln>
                          <a:effectLst/>
                        </a:rPr>
                        <a:t>Status Updates</a:t>
                      </a:r>
                      <a:endParaRPr lang="en-US" sz="800" b="0" i="0" u="none" strike="noStrike" dirty="0">
                        <a:ln>
                          <a:solidFill>
                            <a:schemeClr val="bg1">
                              <a:alpha val="0"/>
                            </a:schemeClr>
                          </a:solidFill>
                        </a:ln>
                        <a:solidFill>
                          <a:schemeClr val="tx1"/>
                        </a:solidFill>
                        <a:effectLst/>
                        <a:latin typeface="Calibri"/>
                      </a:endParaRPr>
                    </a:p>
                  </a:txBody>
                  <a:tcPr marL="7343" marR="7343" marT="27432" marB="27432" anchor="ctr"/>
                </a:tc>
              </a:tr>
              <a:tr h="0">
                <a:tc>
                  <a:txBody>
                    <a:bodyPr/>
                    <a:lstStyle/>
                    <a:p>
                      <a:pPr algn="ctr" fontAlgn="ctr"/>
                      <a:r>
                        <a:rPr lang="en-US" sz="800" u="none" strike="noStrike" dirty="0">
                          <a:ln>
                            <a:solidFill>
                              <a:schemeClr val="bg1">
                                <a:alpha val="0"/>
                              </a:schemeClr>
                            </a:solidFill>
                          </a:ln>
                          <a:effectLst/>
                        </a:rPr>
                        <a:t>Surveys</a:t>
                      </a:r>
                      <a:endParaRPr lang="en-US" sz="800" b="0" i="0" u="none" strike="noStrike" dirty="0">
                        <a:ln>
                          <a:solidFill>
                            <a:schemeClr val="bg1">
                              <a:alpha val="0"/>
                            </a:schemeClr>
                          </a:solidFill>
                        </a:ln>
                        <a:solidFill>
                          <a:schemeClr val="tx1"/>
                        </a:solidFill>
                        <a:effectLst/>
                        <a:latin typeface="Calibri"/>
                      </a:endParaRPr>
                    </a:p>
                  </a:txBody>
                  <a:tcPr marL="7343" marR="7343" marT="27432" marB="27432" anchor="ctr"/>
                </a:tc>
              </a:tr>
              <a:tr h="0">
                <a:tc>
                  <a:txBody>
                    <a:bodyPr/>
                    <a:lstStyle/>
                    <a:p>
                      <a:pPr algn="ctr" fontAlgn="ctr"/>
                      <a:r>
                        <a:rPr lang="en-US" sz="800" u="none" strike="noStrike" dirty="0">
                          <a:ln>
                            <a:solidFill>
                              <a:schemeClr val="bg1">
                                <a:alpha val="0"/>
                              </a:schemeClr>
                            </a:solidFill>
                          </a:ln>
                          <a:effectLst/>
                        </a:rPr>
                        <a:t>Tag Clouds</a:t>
                      </a:r>
                      <a:endParaRPr lang="en-US" sz="800" b="0" i="0" u="none" strike="noStrike" dirty="0">
                        <a:ln>
                          <a:solidFill>
                            <a:schemeClr val="bg1">
                              <a:alpha val="0"/>
                            </a:schemeClr>
                          </a:solidFill>
                        </a:ln>
                        <a:solidFill>
                          <a:schemeClr val="tx1"/>
                        </a:solidFill>
                        <a:effectLst/>
                        <a:latin typeface="Calibri"/>
                      </a:endParaRPr>
                    </a:p>
                  </a:txBody>
                  <a:tcPr marL="7343" marR="7343" marT="27432" marB="27432" anchor="ctr"/>
                </a:tc>
              </a:tr>
              <a:tr h="0">
                <a:tc>
                  <a:txBody>
                    <a:bodyPr/>
                    <a:lstStyle/>
                    <a:p>
                      <a:pPr algn="ctr" fontAlgn="ctr"/>
                      <a:r>
                        <a:rPr lang="en-US" sz="800" u="none" strike="noStrike" dirty="0">
                          <a:ln>
                            <a:solidFill>
                              <a:schemeClr val="bg1">
                                <a:alpha val="0"/>
                              </a:schemeClr>
                            </a:solidFill>
                          </a:ln>
                          <a:effectLst/>
                        </a:rPr>
                        <a:t>Tag Profiles</a:t>
                      </a:r>
                      <a:endParaRPr lang="en-US" sz="800" b="0" i="0" u="none" strike="noStrike" dirty="0">
                        <a:ln>
                          <a:solidFill>
                            <a:schemeClr val="bg1">
                              <a:alpha val="0"/>
                            </a:schemeClr>
                          </a:solidFill>
                        </a:ln>
                        <a:solidFill>
                          <a:schemeClr val="tx1"/>
                        </a:solidFill>
                        <a:effectLst/>
                        <a:latin typeface="Calibri"/>
                      </a:endParaRPr>
                    </a:p>
                  </a:txBody>
                  <a:tcPr marL="7343" marR="7343" marT="27432" marB="27432" anchor="ctr"/>
                </a:tc>
              </a:tr>
              <a:tr h="0">
                <a:tc>
                  <a:txBody>
                    <a:bodyPr/>
                    <a:lstStyle/>
                    <a:p>
                      <a:pPr algn="ctr" fontAlgn="ctr"/>
                      <a:r>
                        <a:rPr lang="en-US" sz="800" u="none" strike="noStrike" dirty="0">
                          <a:ln>
                            <a:solidFill>
                              <a:schemeClr val="bg1">
                                <a:alpha val="0"/>
                              </a:schemeClr>
                            </a:solidFill>
                          </a:ln>
                          <a:effectLst/>
                        </a:rPr>
                        <a:t>Tags</a:t>
                      </a:r>
                      <a:endParaRPr lang="en-US" sz="800" b="0" i="0" u="none" strike="noStrike" dirty="0">
                        <a:ln>
                          <a:solidFill>
                            <a:schemeClr val="bg1">
                              <a:alpha val="0"/>
                            </a:schemeClr>
                          </a:solidFill>
                        </a:ln>
                        <a:solidFill>
                          <a:schemeClr val="tx1"/>
                        </a:solidFill>
                        <a:effectLst/>
                        <a:latin typeface="Calibri"/>
                      </a:endParaRPr>
                    </a:p>
                  </a:txBody>
                  <a:tcPr marL="7343" marR="7343" marT="27432" marB="27432" anchor="ctr"/>
                </a:tc>
              </a:tr>
              <a:tr h="0">
                <a:tc>
                  <a:txBody>
                    <a:bodyPr/>
                    <a:lstStyle/>
                    <a:p>
                      <a:pPr algn="ctr" fontAlgn="ctr"/>
                      <a:r>
                        <a:rPr lang="en-US" sz="800" u="none" strike="noStrike" dirty="0">
                          <a:ln>
                            <a:solidFill>
                              <a:schemeClr val="bg1">
                                <a:alpha val="0"/>
                              </a:schemeClr>
                            </a:solidFill>
                          </a:ln>
                          <a:effectLst/>
                        </a:rPr>
                        <a:t>What's New</a:t>
                      </a:r>
                      <a:endParaRPr lang="en-US" sz="800" b="0" i="0" u="none" strike="noStrike" dirty="0">
                        <a:ln>
                          <a:solidFill>
                            <a:schemeClr val="bg1">
                              <a:alpha val="0"/>
                            </a:schemeClr>
                          </a:solidFill>
                        </a:ln>
                        <a:solidFill>
                          <a:schemeClr val="tx1"/>
                        </a:solidFill>
                        <a:effectLst/>
                        <a:latin typeface="Calibri"/>
                      </a:endParaRPr>
                    </a:p>
                  </a:txBody>
                  <a:tcPr marL="7343" marR="7343" marT="27432" marB="27432" anchor="ctr"/>
                </a:tc>
              </a:tr>
              <a:tr h="0">
                <a:tc>
                  <a:txBody>
                    <a:bodyPr/>
                    <a:lstStyle/>
                    <a:p>
                      <a:pPr algn="ctr" fontAlgn="ctr"/>
                      <a:r>
                        <a:rPr lang="en-US" sz="800" u="none" strike="noStrike" dirty="0">
                          <a:ln>
                            <a:solidFill>
                              <a:schemeClr val="bg1">
                                <a:alpha val="0"/>
                              </a:schemeClr>
                            </a:solidFill>
                          </a:ln>
                          <a:effectLst/>
                        </a:rPr>
                        <a:t>Wikis</a:t>
                      </a:r>
                      <a:endParaRPr lang="en-US" sz="800" b="0" i="0" u="none" strike="noStrike" dirty="0">
                        <a:ln>
                          <a:solidFill>
                            <a:schemeClr val="bg1">
                              <a:alpha val="0"/>
                            </a:schemeClr>
                          </a:solidFill>
                        </a:ln>
                        <a:solidFill>
                          <a:schemeClr val="tx1"/>
                        </a:solidFill>
                        <a:effectLst/>
                        <a:latin typeface="Calibri"/>
                      </a:endParaRPr>
                    </a:p>
                  </a:txBody>
                  <a:tcPr marL="7343" marR="7343" marT="27432" marB="27432" anchor="ctr"/>
                </a:tc>
              </a:tr>
            </a:tbl>
          </a:graphicData>
        </a:graphic>
      </p:graphicFrame>
      <p:graphicFrame>
        <p:nvGraphicFramePr>
          <p:cNvPr id="21" name="Table 20"/>
          <p:cNvGraphicFramePr>
            <a:graphicFrameLocks noGrp="1"/>
          </p:cNvGraphicFramePr>
          <p:nvPr>
            <p:extLst>
              <p:ext uri="{D42A27DB-BD31-4B8C-83A1-F6EECF244321}">
                <p14:modId xmlns:p14="http://schemas.microsoft.com/office/powerpoint/2010/main" val="4284932707"/>
              </p:ext>
            </p:extLst>
          </p:nvPr>
        </p:nvGraphicFramePr>
        <p:xfrm>
          <a:off x="7414816" y="1833198"/>
          <a:ext cx="1280160" cy="1725168"/>
        </p:xfrm>
        <a:graphic>
          <a:graphicData uri="http://schemas.openxmlformats.org/drawingml/2006/table">
            <a:tbl>
              <a:tblPr>
                <a:tableStyleId>{69C7853C-536D-4A76-A0AE-DD22124D55A5}</a:tableStyleId>
              </a:tblPr>
              <a:tblGrid>
                <a:gridCol w="1280160"/>
              </a:tblGrid>
              <a:tr h="0">
                <a:tc>
                  <a:txBody>
                    <a:bodyPr/>
                    <a:lstStyle/>
                    <a:p>
                      <a:pPr algn="ctr" fontAlgn="ctr"/>
                      <a:r>
                        <a:rPr lang="en-US" sz="800" u="none" strike="noStrike" dirty="0">
                          <a:ln>
                            <a:solidFill>
                              <a:schemeClr val="bg1">
                                <a:alpha val="0"/>
                              </a:schemeClr>
                            </a:solidFill>
                          </a:ln>
                          <a:effectLst/>
                        </a:rPr>
                        <a:t>Access Services</a:t>
                      </a:r>
                      <a:endParaRPr lang="en-US" sz="800" b="0" i="0" u="none" strike="noStrike" dirty="0">
                        <a:ln>
                          <a:solidFill>
                            <a:schemeClr val="bg1">
                              <a:alpha val="0"/>
                            </a:schemeClr>
                          </a:solidFill>
                        </a:ln>
                        <a:solidFill>
                          <a:schemeClr val="tx1"/>
                        </a:solidFill>
                        <a:effectLst/>
                        <a:latin typeface="Calibri"/>
                      </a:endParaRPr>
                    </a:p>
                  </a:txBody>
                  <a:tcPr marL="9525" marR="9525" marT="27432" marB="27432" anchor="ctr"/>
                </a:tc>
              </a:tr>
              <a:tr h="0">
                <a:tc>
                  <a:txBody>
                    <a:bodyPr/>
                    <a:lstStyle/>
                    <a:p>
                      <a:pPr algn="ctr" fontAlgn="ctr"/>
                      <a:r>
                        <a:rPr lang="en-US" sz="800" u="none" strike="noStrike" dirty="0" smtClean="0">
                          <a:ln>
                            <a:solidFill>
                              <a:schemeClr val="bg1">
                                <a:alpha val="0"/>
                              </a:schemeClr>
                            </a:solidFill>
                          </a:ln>
                          <a:effectLst/>
                        </a:rPr>
                        <a:t>Browser-Based </a:t>
                      </a:r>
                      <a:r>
                        <a:rPr lang="en-US" sz="800" u="none" strike="noStrike" dirty="0">
                          <a:ln>
                            <a:solidFill>
                              <a:schemeClr val="bg1">
                                <a:alpha val="0"/>
                              </a:schemeClr>
                            </a:solidFill>
                          </a:ln>
                          <a:effectLst/>
                        </a:rPr>
                        <a:t>Customizations</a:t>
                      </a:r>
                      <a:endParaRPr lang="en-US" sz="800" b="0" i="0" u="none" strike="noStrike" dirty="0">
                        <a:ln>
                          <a:solidFill>
                            <a:schemeClr val="bg1">
                              <a:alpha val="0"/>
                            </a:schemeClr>
                          </a:solidFill>
                        </a:ln>
                        <a:solidFill>
                          <a:schemeClr val="tx1"/>
                        </a:solidFill>
                        <a:effectLst/>
                        <a:latin typeface="Calibri"/>
                      </a:endParaRPr>
                    </a:p>
                  </a:txBody>
                  <a:tcPr marL="9525" marR="9525" marT="27432" marB="27432" anchor="ctr"/>
                </a:tc>
              </a:tr>
              <a:tr h="0">
                <a:tc>
                  <a:txBody>
                    <a:bodyPr/>
                    <a:lstStyle/>
                    <a:p>
                      <a:pPr algn="ctr" fontAlgn="ctr"/>
                      <a:r>
                        <a:rPr lang="en-US" sz="800" u="none" strike="noStrike" dirty="0">
                          <a:ln>
                            <a:solidFill>
                              <a:schemeClr val="bg1">
                                <a:alpha val="0"/>
                              </a:schemeClr>
                            </a:solidFill>
                          </a:ln>
                          <a:effectLst/>
                        </a:rPr>
                        <a:t>Customization </a:t>
                      </a:r>
                      <a:r>
                        <a:rPr lang="en-US" sz="800" u="none" strike="noStrike" dirty="0" smtClean="0">
                          <a:ln>
                            <a:solidFill>
                              <a:schemeClr val="bg1">
                                <a:alpha val="0"/>
                              </a:schemeClr>
                            </a:solidFill>
                          </a:ln>
                          <a:effectLst/>
                        </a:rPr>
                        <a:t>with </a:t>
                      </a:r>
                      <a:r>
                        <a:rPr lang="en-US" sz="800" u="none" strike="noStrike" dirty="0">
                          <a:ln>
                            <a:solidFill>
                              <a:schemeClr val="bg1">
                                <a:alpha val="0"/>
                              </a:schemeClr>
                            </a:solidFill>
                          </a:ln>
                          <a:effectLst/>
                        </a:rPr>
                        <a:t>SharePoint Designer</a:t>
                      </a:r>
                      <a:endParaRPr lang="en-US" sz="800" b="0" i="0" u="none" strike="noStrike" dirty="0">
                        <a:ln>
                          <a:solidFill>
                            <a:schemeClr val="bg1">
                              <a:alpha val="0"/>
                            </a:schemeClr>
                          </a:solidFill>
                        </a:ln>
                        <a:solidFill>
                          <a:schemeClr val="tx1"/>
                        </a:solidFill>
                        <a:effectLst/>
                        <a:latin typeface="Calibri"/>
                      </a:endParaRPr>
                    </a:p>
                  </a:txBody>
                  <a:tcPr marL="9525" marR="9525" marT="27432" marB="27432" anchor="ctr"/>
                </a:tc>
              </a:tr>
              <a:tr h="0">
                <a:tc>
                  <a:txBody>
                    <a:bodyPr/>
                    <a:lstStyle/>
                    <a:p>
                      <a:pPr algn="ctr" fontAlgn="ctr"/>
                      <a:r>
                        <a:rPr lang="en-US" sz="800" u="none" strike="noStrike" dirty="0">
                          <a:ln>
                            <a:solidFill>
                              <a:schemeClr val="bg1">
                                <a:alpha val="0"/>
                              </a:schemeClr>
                            </a:solidFill>
                          </a:ln>
                          <a:effectLst/>
                        </a:rPr>
                        <a:t>Forms: Out-of-box </a:t>
                      </a:r>
                      <a:r>
                        <a:rPr lang="en-US" sz="800" u="none" strike="noStrike" dirty="0" smtClean="0">
                          <a:ln>
                            <a:solidFill>
                              <a:schemeClr val="bg1">
                                <a:alpha val="0"/>
                              </a:schemeClr>
                            </a:solidFill>
                          </a:ln>
                          <a:effectLst/>
                        </a:rPr>
                        <a:t>Workflows </a:t>
                      </a:r>
                      <a:r>
                        <a:rPr lang="en-US" sz="800" u="none" strike="noStrike" dirty="0">
                          <a:ln>
                            <a:solidFill>
                              <a:schemeClr val="bg1">
                                <a:alpha val="0"/>
                              </a:schemeClr>
                            </a:solidFill>
                          </a:ln>
                          <a:effectLst/>
                        </a:rPr>
                        <a:t>and </a:t>
                      </a:r>
                      <a:r>
                        <a:rPr lang="en-US" sz="800" u="none" strike="noStrike" dirty="0" smtClean="0">
                          <a:ln>
                            <a:solidFill>
                              <a:schemeClr val="bg1">
                                <a:alpha val="0"/>
                              </a:schemeClr>
                            </a:solidFill>
                          </a:ln>
                          <a:effectLst/>
                        </a:rPr>
                        <a:t>Customization with </a:t>
                      </a:r>
                      <a:r>
                        <a:rPr lang="en-US" sz="800" u="none" strike="noStrike" dirty="0">
                          <a:ln>
                            <a:solidFill>
                              <a:schemeClr val="bg1">
                                <a:alpha val="0"/>
                              </a:schemeClr>
                            </a:solidFill>
                          </a:ln>
                          <a:effectLst/>
                        </a:rPr>
                        <a:t>SharePoint Designer 2010</a:t>
                      </a:r>
                      <a:endParaRPr lang="en-US" sz="800" b="0" i="0" u="none" strike="noStrike" dirty="0">
                        <a:ln>
                          <a:solidFill>
                            <a:schemeClr val="bg1">
                              <a:alpha val="0"/>
                            </a:schemeClr>
                          </a:solidFill>
                        </a:ln>
                        <a:solidFill>
                          <a:schemeClr val="tx1"/>
                        </a:solidFill>
                        <a:effectLst/>
                        <a:latin typeface="Calibri"/>
                      </a:endParaRPr>
                    </a:p>
                  </a:txBody>
                  <a:tcPr marL="9525" marR="9525" marT="27432" marB="27432" anchor="ctr"/>
                </a:tc>
              </a:tr>
              <a:tr h="0">
                <a:tc>
                  <a:txBody>
                    <a:bodyPr/>
                    <a:lstStyle/>
                    <a:p>
                      <a:pPr algn="ctr" fontAlgn="ctr"/>
                      <a:r>
                        <a:rPr lang="en-US" sz="800" u="none" strike="noStrike" dirty="0">
                          <a:ln>
                            <a:solidFill>
                              <a:schemeClr val="bg1">
                                <a:alpha val="0"/>
                              </a:schemeClr>
                            </a:solidFill>
                          </a:ln>
                          <a:effectLst/>
                        </a:rPr>
                        <a:t>InfoPath Forms Services</a:t>
                      </a:r>
                      <a:endParaRPr lang="en-US" sz="800" b="0" i="0" u="none" strike="noStrike" dirty="0">
                        <a:ln>
                          <a:solidFill>
                            <a:schemeClr val="bg1">
                              <a:alpha val="0"/>
                            </a:schemeClr>
                          </a:solidFill>
                        </a:ln>
                        <a:solidFill>
                          <a:schemeClr val="tx1"/>
                        </a:solidFill>
                        <a:effectLst/>
                        <a:latin typeface="Calibri"/>
                      </a:endParaRPr>
                    </a:p>
                  </a:txBody>
                  <a:tcPr marL="9525" marR="9525" marT="27432" marB="27432" anchor="ctr"/>
                </a:tc>
              </a:tr>
              <a:tr h="0">
                <a:tc>
                  <a:txBody>
                    <a:bodyPr/>
                    <a:lstStyle/>
                    <a:p>
                      <a:pPr algn="ctr" fontAlgn="ctr"/>
                      <a:r>
                        <a:rPr lang="en-US" sz="800" u="none" strike="noStrike" dirty="0">
                          <a:ln>
                            <a:solidFill>
                              <a:schemeClr val="bg1">
                                <a:alpha val="0"/>
                              </a:schemeClr>
                            </a:solidFill>
                          </a:ln>
                          <a:effectLst/>
                        </a:rPr>
                        <a:t>Sandboxed Solutions</a:t>
                      </a:r>
                      <a:endParaRPr lang="en-US" sz="800" b="0" i="0" u="none" strike="noStrike" dirty="0">
                        <a:ln>
                          <a:solidFill>
                            <a:schemeClr val="bg1">
                              <a:alpha val="0"/>
                            </a:schemeClr>
                          </a:solidFill>
                        </a:ln>
                        <a:solidFill>
                          <a:schemeClr val="tx1"/>
                        </a:solidFill>
                        <a:effectLst/>
                        <a:latin typeface="Calibri"/>
                      </a:endParaRPr>
                    </a:p>
                  </a:txBody>
                  <a:tcPr marL="9525" marR="9525" marT="27432" marB="27432" anchor="ctr"/>
                </a:tc>
              </a:tr>
              <a:tr h="0">
                <a:tc>
                  <a:txBody>
                    <a:bodyPr/>
                    <a:lstStyle/>
                    <a:p>
                      <a:pPr algn="ctr" fontAlgn="ctr"/>
                      <a:r>
                        <a:rPr lang="en-US" sz="800" u="none" strike="noStrike" dirty="0">
                          <a:ln>
                            <a:solidFill>
                              <a:schemeClr val="bg1">
                                <a:alpha val="0"/>
                              </a:schemeClr>
                            </a:solidFill>
                          </a:ln>
                          <a:effectLst/>
                        </a:rPr>
                        <a:t>Workflows</a:t>
                      </a:r>
                      <a:endParaRPr lang="en-US" sz="800" b="0" i="0" u="none" strike="noStrike" dirty="0">
                        <a:ln>
                          <a:solidFill>
                            <a:schemeClr val="bg1">
                              <a:alpha val="0"/>
                            </a:schemeClr>
                          </a:solidFill>
                        </a:ln>
                        <a:solidFill>
                          <a:schemeClr val="tx1"/>
                        </a:solidFill>
                        <a:effectLst/>
                        <a:latin typeface="Calibri"/>
                      </a:endParaRPr>
                    </a:p>
                  </a:txBody>
                  <a:tcPr marL="9525" marR="9525" marT="27432" marB="27432" anchor="ctr"/>
                </a:tc>
              </a:tr>
            </a:tbl>
          </a:graphicData>
        </a:graphic>
      </p:graphicFrame>
      <p:graphicFrame>
        <p:nvGraphicFramePr>
          <p:cNvPr id="22" name="Table 21"/>
          <p:cNvGraphicFramePr>
            <a:graphicFrameLocks noGrp="1"/>
          </p:cNvGraphicFramePr>
          <p:nvPr>
            <p:extLst>
              <p:ext uri="{D42A27DB-BD31-4B8C-83A1-F6EECF244321}">
                <p14:modId xmlns:p14="http://schemas.microsoft.com/office/powerpoint/2010/main" val="1968020833"/>
              </p:ext>
            </p:extLst>
          </p:nvPr>
        </p:nvGraphicFramePr>
        <p:xfrm>
          <a:off x="3244758" y="1841824"/>
          <a:ext cx="1280160" cy="2188464"/>
        </p:xfrm>
        <a:graphic>
          <a:graphicData uri="http://schemas.openxmlformats.org/drawingml/2006/table">
            <a:tbl>
              <a:tblPr>
                <a:tableStyleId>{69C7853C-536D-4A76-A0AE-DD22124D55A5}</a:tableStyleId>
              </a:tblPr>
              <a:tblGrid>
                <a:gridCol w="1280160"/>
              </a:tblGrid>
              <a:tr h="0">
                <a:tc>
                  <a:txBody>
                    <a:bodyPr/>
                    <a:lstStyle/>
                    <a:p>
                      <a:pPr marL="0" marR="0" indent="0" algn="ctr" defTabSz="914363" rtl="0" eaLnBrk="1" fontAlgn="ctr" latinLnBrk="0" hangingPunct="1">
                        <a:lnSpc>
                          <a:spcPct val="100000"/>
                        </a:lnSpc>
                        <a:spcBef>
                          <a:spcPts val="0"/>
                        </a:spcBef>
                        <a:spcAft>
                          <a:spcPts val="0"/>
                        </a:spcAft>
                        <a:buClrTx/>
                        <a:buSzTx/>
                        <a:buFontTx/>
                        <a:buNone/>
                        <a:tabLst/>
                        <a:defRPr/>
                      </a:pPr>
                      <a:r>
                        <a:rPr lang="en-US" sz="800" u="none" strike="noStrike" dirty="0" smtClean="0">
                          <a:ln>
                            <a:solidFill>
                              <a:schemeClr val="bg1">
                                <a:alpha val="0"/>
                              </a:schemeClr>
                            </a:solidFill>
                          </a:ln>
                          <a:effectLst/>
                        </a:rPr>
                        <a:t>Document Sets</a:t>
                      </a:r>
                      <a:endParaRPr lang="en-US" sz="800" b="0" i="0" u="none" strike="noStrike" dirty="0">
                        <a:ln>
                          <a:solidFill>
                            <a:schemeClr val="bg1">
                              <a:alpha val="0"/>
                            </a:schemeClr>
                          </a:solidFill>
                        </a:ln>
                        <a:solidFill>
                          <a:schemeClr val="tx1"/>
                        </a:solidFill>
                        <a:effectLst/>
                        <a:latin typeface="Calibri"/>
                      </a:endParaRPr>
                    </a:p>
                  </a:txBody>
                  <a:tcPr marL="9525" marR="9525" marT="27432" marB="27432" anchor="ctr"/>
                </a:tc>
              </a:tr>
              <a:tr h="0">
                <a:tc>
                  <a:txBody>
                    <a:bodyPr/>
                    <a:lstStyle/>
                    <a:p>
                      <a:pPr algn="ctr" fontAlgn="ctr"/>
                      <a:r>
                        <a:rPr lang="en-US" sz="800" u="none" strike="noStrike" dirty="0" smtClean="0">
                          <a:ln>
                            <a:solidFill>
                              <a:schemeClr val="bg1">
                                <a:alpha val="0"/>
                              </a:schemeClr>
                            </a:solidFill>
                          </a:ln>
                          <a:effectLst/>
                        </a:rPr>
                        <a:t>Legal Holds</a:t>
                      </a:r>
                      <a:endParaRPr lang="en-US" sz="800" b="0" i="0" u="none" strike="noStrike" dirty="0">
                        <a:ln>
                          <a:solidFill>
                            <a:schemeClr val="bg1">
                              <a:alpha val="0"/>
                            </a:schemeClr>
                          </a:solidFill>
                        </a:ln>
                        <a:solidFill>
                          <a:schemeClr val="tx1"/>
                        </a:solidFill>
                        <a:effectLst/>
                        <a:latin typeface="Calibri"/>
                      </a:endParaRPr>
                    </a:p>
                  </a:txBody>
                  <a:tcPr marL="9525" marR="9525" marT="27432" marB="27432" anchor="ctr"/>
                </a:tc>
              </a:tr>
              <a:tr h="0">
                <a:tc>
                  <a:txBody>
                    <a:bodyPr/>
                    <a:lstStyle/>
                    <a:p>
                      <a:pPr algn="ctr" fontAlgn="ctr"/>
                      <a:r>
                        <a:rPr lang="en-US" sz="800" u="none" strike="noStrike" dirty="0" smtClean="0">
                          <a:ln>
                            <a:solidFill>
                              <a:schemeClr val="bg1">
                                <a:alpha val="0"/>
                              </a:schemeClr>
                            </a:solidFill>
                          </a:ln>
                          <a:effectLst/>
                        </a:rPr>
                        <a:t>Metadata-Driven </a:t>
                      </a:r>
                      <a:r>
                        <a:rPr lang="en-US" sz="800" u="none" strike="noStrike" dirty="0">
                          <a:ln>
                            <a:solidFill>
                              <a:schemeClr val="bg1">
                                <a:alpha val="0"/>
                              </a:schemeClr>
                            </a:solidFill>
                          </a:ln>
                          <a:effectLst/>
                        </a:rPr>
                        <a:t>Navigation</a:t>
                      </a:r>
                      <a:endParaRPr lang="en-US" sz="800" b="0" i="0" u="none" strike="noStrike" dirty="0">
                        <a:ln>
                          <a:solidFill>
                            <a:schemeClr val="bg1">
                              <a:alpha val="0"/>
                            </a:schemeClr>
                          </a:solidFill>
                        </a:ln>
                        <a:solidFill>
                          <a:schemeClr val="tx1"/>
                        </a:solidFill>
                        <a:effectLst/>
                        <a:latin typeface="Calibri"/>
                      </a:endParaRPr>
                    </a:p>
                  </a:txBody>
                  <a:tcPr marL="9525" marR="9525" marT="27432" marB="27432" anchor="ctr"/>
                </a:tc>
              </a:tr>
              <a:tr h="0">
                <a:tc>
                  <a:txBody>
                    <a:bodyPr/>
                    <a:lstStyle/>
                    <a:p>
                      <a:pPr algn="ctr" fontAlgn="ctr"/>
                      <a:r>
                        <a:rPr lang="en-US" sz="800" u="none" strike="noStrike" dirty="0" smtClean="0">
                          <a:ln>
                            <a:solidFill>
                              <a:schemeClr val="bg1">
                                <a:alpha val="0"/>
                              </a:schemeClr>
                            </a:solidFill>
                          </a:ln>
                          <a:effectLst/>
                        </a:rPr>
                        <a:t>Multi-Stage </a:t>
                      </a:r>
                      <a:r>
                        <a:rPr lang="en-US" sz="800" u="none" strike="noStrike" dirty="0">
                          <a:ln>
                            <a:solidFill>
                              <a:schemeClr val="bg1">
                                <a:alpha val="0"/>
                              </a:schemeClr>
                            </a:solidFill>
                          </a:ln>
                          <a:effectLst/>
                        </a:rPr>
                        <a:t>Disposition</a:t>
                      </a:r>
                      <a:endParaRPr lang="en-US" sz="800" b="0" i="0" u="none" strike="noStrike" dirty="0">
                        <a:ln>
                          <a:solidFill>
                            <a:schemeClr val="bg1">
                              <a:alpha val="0"/>
                            </a:schemeClr>
                          </a:solidFill>
                        </a:ln>
                        <a:solidFill>
                          <a:schemeClr val="tx1"/>
                        </a:solidFill>
                        <a:effectLst/>
                        <a:latin typeface="Calibri"/>
                      </a:endParaRPr>
                    </a:p>
                  </a:txBody>
                  <a:tcPr marL="9525" marR="9525" marT="27432" marB="27432" anchor="ctr"/>
                </a:tc>
              </a:tr>
              <a:tr h="0">
                <a:tc>
                  <a:txBody>
                    <a:bodyPr/>
                    <a:lstStyle/>
                    <a:p>
                      <a:pPr algn="ctr" fontAlgn="ctr"/>
                      <a:r>
                        <a:rPr lang="en-US" sz="800" u="none" strike="noStrike" dirty="0">
                          <a:ln>
                            <a:solidFill>
                              <a:schemeClr val="bg1">
                                <a:alpha val="0"/>
                              </a:schemeClr>
                            </a:solidFill>
                          </a:ln>
                          <a:effectLst/>
                        </a:rPr>
                        <a:t>Office Integration</a:t>
                      </a:r>
                      <a:endParaRPr lang="en-US" sz="800" b="0" i="0" u="none" strike="noStrike" dirty="0">
                        <a:ln>
                          <a:solidFill>
                            <a:schemeClr val="bg1">
                              <a:alpha val="0"/>
                            </a:schemeClr>
                          </a:solidFill>
                        </a:ln>
                        <a:solidFill>
                          <a:schemeClr val="tx1"/>
                        </a:solidFill>
                        <a:effectLst/>
                        <a:latin typeface="Calibri"/>
                      </a:endParaRPr>
                    </a:p>
                  </a:txBody>
                  <a:tcPr marL="9525" marR="9525" marT="27432" marB="27432" anchor="ctr"/>
                </a:tc>
              </a:tr>
              <a:tr h="0">
                <a:tc>
                  <a:txBody>
                    <a:bodyPr/>
                    <a:lstStyle/>
                    <a:p>
                      <a:pPr algn="ctr" fontAlgn="ctr"/>
                      <a:r>
                        <a:rPr lang="en-US" sz="800" u="none" strike="noStrike" dirty="0">
                          <a:ln>
                            <a:solidFill>
                              <a:schemeClr val="bg1">
                                <a:alpha val="0"/>
                              </a:schemeClr>
                            </a:solidFill>
                          </a:ln>
                          <a:effectLst/>
                        </a:rPr>
                        <a:t>Office Web Apps</a:t>
                      </a:r>
                      <a:endParaRPr lang="en-US" sz="800" b="1" i="0" u="none" strike="noStrike" dirty="0">
                        <a:ln>
                          <a:solidFill>
                            <a:schemeClr val="bg1">
                              <a:alpha val="0"/>
                            </a:schemeClr>
                          </a:solidFill>
                        </a:ln>
                        <a:solidFill>
                          <a:schemeClr val="tx1"/>
                        </a:solidFill>
                        <a:effectLst/>
                        <a:latin typeface="Calibri"/>
                      </a:endParaRPr>
                    </a:p>
                  </a:txBody>
                  <a:tcPr marL="9525" marR="9525" marT="27432" marB="27432" anchor="ctr"/>
                </a:tc>
              </a:tr>
              <a:tr h="0">
                <a:tc>
                  <a:txBody>
                    <a:bodyPr/>
                    <a:lstStyle/>
                    <a:p>
                      <a:pPr algn="ctr" fontAlgn="ctr"/>
                      <a:r>
                        <a:rPr lang="en-US" sz="800" u="none" strike="noStrike" dirty="0">
                          <a:ln>
                            <a:solidFill>
                              <a:schemeClr val="bg1">
                                <a:alpha val="0"/>
                              </a:schemeClr>
                            </a:solidFill>
                          </a:ln>
                          <a:effectLst/>
                        </a:rPr>
                        <a:t>Rich Media Management</a:t>
                      </a:r>
                      <a:endParaRPr lang="en-US" sz="800" b="0" i="0" u="none" strike="noStrike" dirty="0">
                        <a:ln>
                          <a:solidFill>
                            <a:schemeClr val="bg1">
                              <a:alpha val="0"/>
                            </a:schemeClr>
                          </a:solidFill>
                        </a:ln>
                        <a:solidFill>
                          <a:schemeClr val="tx1"/>
                        </a:solidFill>
                        <a:effectLst/>
                        <a:latin typeface="Calibri"/>
                      </a:endParaRPr>
                    </a:p>
                  </a:txBody>
                  <a:tcPr marL="9525" marR="9525" marT="27432" marB="27432" anchor="ctr"/>
                </a:tc>
              </a:tr>
              <a:tr h="0">
                <a:tc>
                  <a:txBody>
                    <a:bodyPr/>
                    <a:lstStyle/>
                    <a:p>
                      <a:pPr algn="ctr" fontAlgn="ctr"/>
                      <a:r>
                        <a:rPr lang="en-US" sz="800" u="none" strike="noStrike" dirty="0">
                          <a:ln>
                            <a:solidFill>
                              <a:schemeClr val="bg1">
                                <a:alpha val="0"/>
                              </a:schemeClr>
                            </a:solidFill>
                          </a:ln>
                          <a:effectLst/>
                        </a:rPr>
                        <a:t>Shared Content Types and the Managed Metadata Service</a:t>
                      </a:r>
                      <a:endParaRPr lang="en-US" sz="800" b="0" i="0" u="none" strike="noStrike" dirty="0">
                        <a:ln>
                          <a:solidFill>
                            <a:schemeClr val="bg1">
                              <a:alpha val="0"/>
                            </a:schemeClr>
                          </a:solidFill>
                        </a:ln>
                        <a:solidFill>
                          <a:schemeClr val="tx1"/>
                        </a:solidFill>
                        <a:effectLst/>
                        <a:latin typeface="Calibri"/>
                      </a:endParaRPr>
                    </a:p>
                  </a:txBody>
                  <a:tcPr marL="9525" marR="9525" marT="27432" marB="27432" anchor="ctr"/>
                </a:tc>
              </a:tr>
              <a:tr h="0">
                <a:tc>
                  <a:txBody>
                    <a:bodyPr/>
                    <a:lstStyle/>
                    <a:p>
                      <a:pPr algn="ctr" fontAlgn="ctr"/>
                      <a:r>
                        <a:rPr lang="en-US" sz="800" u="none" strike="noStrike" dirty="0">
                          <a:ln>
                            <a:solidFill>
                              <a:schemeClr val="bg1">
                                <a:alpha val="0"/>
                              </a:schemeClr>
                            </a:solidFill>
                          </a:ln>
                          <a:effectLst/>
                        </a:rPr>
                        <a:t>Support for Accessibility Standards</a:t>
                      </a:r>
                      <a:endParaRPr lang="en-US" sz="800" b="0" i="0" u="none" strike="noStrike" dirty="0">
                        <a:ln>
                          <a:solidFill>
                            <a:schemeClr val="bg1">
                              <a:alpha val="0"/>
                            </a:schemeClr>
                          </a:solidFill>
                        </a:ln>
                        <a:solidFill>
                          <a:schemeClr val="tx1"/>
                        </a:solidFill>
                        <a:effectLst/>
                        <a:latin typeface="Calibri"/>
                      </a:endParaRPr>
                    </a:p>
                  </a:txBody>
                  <a:tcPr marL="9525" marR="9525" marT="27432" marB="27432" anchor="ctr"/>
                </a:tc>
              </a:tr>
              <a:tr h="0">
                <a:tc>
                  <a:txBody>
                    <a:bodyPr/>
                    <a:lstStyle/>
                    <a:p>
                      <a:pPr algn="ctr" fontAlgn="ctr"/>
                      <a:r>
                        <a:rPr lang="en-US" sz="800" u="none" strike="noStrike" dirty="0">
                          <a:ln>
                            <a:solidFill>
                              <a:schemeClr val="bg1">
                                <a:alpha val="0"/>
                              </a:schemeClr>
                            </a:solidFill>
                          </a:ln>
                          <a:effectLst/>
                        </a:rPr>
                        <a:t>The Content Organizer</a:t>
                      </a:r>
                      <a:endParaRPr lang="en-US" sz="800" b="0" i="0" u="none" strike="noStrike" dirty="0">
                        <a:ln>
                          <a:solidFill>
                            <a:schemeClr val="bg1">
                              <a:alpha val="0"/>
                            </a:schemeClr>
                          </a:solidFill>
                        </a:ln>
                        <a:solidFill>
                          <a:schemeClr val="tx1"/>
                        </a:solidFill>
                        <a:effectLst/>
                        <a:latin typeface="Calibri"/>
                      </a:endParaRPr>
                    </a:p>
                  </a:txBody>
                  <a:tcPr marL="9525" marR="9525" marT="27432" marB="27432" anchor="ctr"/>
                </a:tc>
              </a:tr>
              <a:tr h="0">
                <a:tc>
                  <a:txBody>
                    <a:bodyPr/>
                    <a:lstStyle/>
                    <a:p>
                      <a:pPr algn="ctr" fontAlgn="ctr"/>
                      <a:r>
                        <a:rPr lang="en-US" sz="800" u="none" strike="noStrike" dirty="0">
                          <a:ln>
                            <a:solidFill>
                              <a:schemeClr val="bg1">
                                <a:alpha val="0"/>
                              </a:schemeClr>
                            </a:solidFill>
                          </a:ln>
                          <a:effectLst/>
                        </a:rPr>
                        <a:t>Unique Document IDs</a:t>
                      </a:r>
                      <a:endParaRPr lang="en-US" sz="800" b="0" i="0" u="none" strike="noStrike" dirty="0">
                        <a:ln>
                          <a:solidFill>
                            <a:schemeClr val="bg1">
                              <a:alpha val="0"/>
                            </a:schemeClr>
                          </a:solidFill>
                        </a:ln>
                        <a:solidFill>
                          <a:schemeClr val="tx1"/>
                        </a:solidFill>
                        <a:effectLst/>
                        <a:latin typeface="Calibri"/>
                      </a:endParaRPr>
                    </a:p>
                  </a:txBody>
                  <a:tcPr marL="9525" marR="9525" marT="27432" marB="27432" anchor="ctr"/>
                </a:tc>
              </a:tr>
            </a:tbl>
          </a:graphicData>
        </a:graphic>
      </p:graphicFrame>
      <p:graphicFrame>
        <p:nvGraphicFramePr>
          <p:cNvPr id="23" name="Table 22"/>
          <p:cNvGraphicFramePr>
            <a:graphicFrameLocks noGrp="1"/>
          </p:cNvGraphicFramePr>
          <p:nvPr>
            <p:extLst>
              <p:ext uri="{D42A27DB-BD31-4B8C-83A1-F6EECF244321}">
                <p14:modId xmlns:p14="http://schemas.microsoft.com/office/powerpoint/2010/main" val="3905561776"/>
              </p:ext>
            </p:extLst>
          </p:nvPr>
        </p:nvGraphicFramePr>
        <p:xfrm>
          <a:off x="6027652" y="1818946"/>
          <a:ext cx="1280160" cy="353568"/>
        </p:xfrm>
        <a:graphic>
          <a:graphicData uri="http://schemas.openxmlformats.org/drawingml/2006/table">
            <a:tbl>
              <a:tblPr>
                <a:tableStyleId>{69C7853C-536D-4A76-A0AE-DD22124D55A5}</a:tableStyleId>
              </a:tblPr>
              <a:tblGrid>
                <a:gridCol w="1280160"/>
              </a:tblGrid>
              <a:tr h="0">
                <a:tc>
                  <a:txBody>
                    <a:bodyPr/>
                    <a:lstStyle/>
                    <a:p>
                      <a:pPr algn="ctr" fontAlgn="ctr"/>
                      <a:r>
                        <a:rPr lang="en-US" sz="800" u="none" strike="noStrike" dirty="0" smtClean="0">
                          <a:ln>
                            <a:solidFill>
                              <a:schemeClr val="bg1">
                                <a:alpha val="0"/>
                              </a:schemeClr>
                            </a:solidFill>
                          </a:ln>
                          <a:effectLst/>
                        </a:rPr>
                        <a:t>Excel Services</a:t>
                      </a:r>
                      <a:endParaRPr lang="en-US" sz="800" b="0" i="0" u="none" strike="noStrike" dirty="0">
                        <a:ln>
                          <a:solidFill>
                            <a:schemeClr val="bg1">
                              <a:alpha val="0"/>
                            </a:schemeClr>
                          </a:solidFill>
                        </a:ln>
                        <a:solidFill>
                          <a:schemeClr val="tx1"/>
                        </a:solidFill>
                        <a:effectLst/>
                        <a:latin typeface="Calibri"/>
                      </a:endParaRPr>
                    </a:p>
                  </a:txBody>
                  <a:tcPr marL="9525" marR="9525" marT="27432" marB="27432" anchor="ctr"/>
                </a:tc>
              </a:tr>
              <a:tr h="0">
                <a:tc>
                  <a:txBody>
                    <a:bodyPr/>
                    <a:lstStyle/>
                    <a:p>
                      <a:pPr algn="ctr" fontAlgn="ctr"/>
                      <a:r>
                        <a:rPr lang="en-US" sz="800" u="none" strike="noStrike" dirty="0">
                          <a:ln>
                            <a:solidFill>
                              <a:schemeClr val="bg1">
                                <a:alpha val="0"/>
                              </a:schemeClr>
                            </a:solidFill>
                          </a:ln>
                          <a:effectLst/>
                        </a:rPr>
                        <a:t>Visio Services</a:t>
                      </a:r>
                      <a:endParaRPr lang="en-US" sz="800" b="0" i="0" u="none" strike="noStrike" dirty="0">
                        <a:ln>
                          <a:solidFill>
                            <a:schemeClr val="bg1">
                              <a:alpha val="0"/>
                            </a:schemeClr>
                          </a:solidFill>
                        </a:ln>
                        <a:solidFill>
                          <a:schemeClr val="tx1"/>
                        </a:solidFill>
                        <a:effectLst/>
                        <a:latin typeface="Calibri"/>
                      </a:endParaRPr>
                    </a:p>
                  </a:txBody>
                  <a:tcPr marL="9525" marR="9525" marT="27432" marB="27432" anchor="ctr"/>
                </a:tc>
              </a:tr>
            </a:tbl>
          </a:graphicData>
        </a:graphic>
      </p:graphicFrame>
      <p:graphicFrame>
        <p:nvGraphicFramePr>
          <p:cNvPr id="24" name="Table 23"/>
          <p:cNvGraphicFramePr>
            <a:graphicFrameLocks noGrp="1"/>
          </p:cNvGraphicFramePr>
          <p:nvPr>
            <p:extLst>
              <p:ext uri="{D42A27DB-BD31-4B8C-83A1-F6EECF244321}">
                <p14:modId xmlns:p14="http://schemas.microsoft.com/office/powerpoint/2010/main" val="942228140"/>
              </p:ext>
            </p:extLst>
          </p:nvPr>
        </p:nvGraphicFramePr>
        <p:xfrm>
          <a:off x="458018" y="1841824"/>
          <a:ext cx="1273991" cy="2840736"/>
        </p:xfrm>
        <a:graphic>
          <a:graphicData uri="http://schemas.openxmlformats.org/drawingml/2006/table">
            <a:tbl>
              <a:tblPr>
                <a:tableStyleId>{69C7853C-536D-4A76-A0AE-DD22124D55A5}</a:tableStyleId>
              </a:tblPr>
              <a:tblGrid>
                <a:gridCol w="1273991"/>
              </a:tblGrid>
              <a:tr h="0">
                <a:tc>
                  <a:txBody>
                    <a:bodyPr/>
                    <a:lstStyle/>
                    <a:p>
                      <a:pPr marL="0" marR="0" indent="0" algn="ctr" defTabSz="914363" rtl="0" eaLnBrk="1" fontAlgn="ctr" latinLnBrk="0" hangingPunct="1">
                        <a:lnSpc>
                          <a:spcPct val="100000"/>
                        </a:lnSpc>
                        <a:spcBef>
                          <a:spcPts val="0"/>
                        </a:spcBef>
                        <a:spcAft>
                          <a:spcPts val="0"/>
                        </a:spcAft>
                        <a:buClrTx/>
                        <a:buSzTx/>
                        <a:buFontTx/>
                        <a:buNone/>
                        <a:tabLst/>
                        <a:defRPr/>
                      </a:pPr>
                      <a:r>
                        <a:rPr lang="en-US" sz="800" u="none" strike="noStrike" dirty="0" smtClean="0">
                          <a:ln>
                            <a:solidFill>
                              <a:schemeClr val="bg1">
                                <a:alpha val="0"/>
                              </a:schemeClr>
                            </a:solidFill>
                          </a:ln>
                          <a:effectLst/>
                        </a:rPr>
                        <a:t>Audience Targeting</a:t>
                      </a:r>
                      <a:endParaRPr lang="en-US" sz="800" b="0" i="0" u="none" strike="noStrike" dirty="0" smtClean="0">
                        <a:ln>
                          <a:solidFill>
                            <a:schemeClr val="bg1">
                              <a:alpha val="0"/>
                            </a:schemeClr>
                          </a:solidFill>
                        </a:ln>
                        <a:solidFill>
                          <a:schemeClr val="tx1"/>
                        </a:solidFill>
                        <a:effectLst/>
                        <a:latin typeface="Calibri"/>
                      </a:endParaRPr>
                    </a:p>
                  </a:txBody>
                  <a:tcPr marL="9525" marR="9525" marT="27432" marB="27432" anchor="ctr"/>
                </a:tc>
              </a:tr>
              <a:tr h="0">
                <a:tc>
                  <a:txBody>
                    <a:bodyPr/>
                    <a:lstStyle/>
                    <a:p>
                      <a:pPr algn="ctr" fontAlgn="ctr"/>
                      <a:r>
                        <a:rPr lang="en-US" sz="800" u="none" strike="noStrike" kern="1200" dirty="0" smtClean="0">
                          <a:ln>
                            <a:solidFill>
                              <a:schemeClr val="bg1">
                                <a:alpha val="0"/>
                              </a:schemeClr>
                            </a:solidFill>
                          </a:ln>
                          <a:effectLst/>
                        </a:rPr>
                        <a:t>Lightweight Public-Facing Site</a:t>
                      </a:r>
                      <a:endParaRPr lang="en-US" sz="800" u="none" strike="noStrike" kern="1200" dirty="0">
                        <a:ln>
                          <a:solidFill>
                            <a:schemeClr val="bg1">
                              <a:alpha val="0"/>
                            </a:schemeClr>
                          </a:solidFill>
                        </a:ln>
                        <a:solidFill>
                          <a:schemeClr val="tx1"/>
                        </a:solidFill>
                        <a:effectLst/>
                        <a:latin typeface="+mn-lt"/>
                        <a:ea typeface="+mn-ea"/>
                        <a:cs typeface="+mn-cs"/>
                      </a:endParaRPr>
                    </a:p>
                  </a:txBody>
                  <a:tcPr marL="9525" marR="9525" marT="27432" marB="27432" anchor="ctr"/>
                </a:tc>
              </a:tr>
              <a:tr h="0">
                <a:tc>
                  <a:txBody>
                    <a:bodyPr/>
                    <a:lstStyle/>
                    <a:p>
                      <a:pPr algn="ctr" fontAlgn="ctr"/>
                      <a:r>
                        <a:rPr lang="en-US" sz="800" u="none" strike="noStrike" dirty="0">
                          <a:ln>
                            <a:solidFill>
                              <a:schemeClr val="bg1">
                                <a:alpha val="0"/>
                              </a:schemeClr>
                            </a:solidFill>
                          </a:ln>
                          <a:effectLst/>
                        </a:rPr>
                        <a:t>Cross-Browser Support</a:t>
                      </a:r>
                      <a:endParaRPr lang="en-US" sz="800" b="0" i="0" u="none" strike="noStrike" dirty="0">
                        <a:ln>
                          <a:solidFill>
                            <a:schemeClr val="bg1">
                              <a:alpha val="0"/>
                            </a:schemeClr>
                          </a:solidFill>
                        </a:ln>
                        <a:solidFill>
                          <a:schemeClr val="tx1"/>
                        </a:solidFill>
                        <a:effectLst/>
                        <a:latin typeface="Calibri"/>
                      </a:endParaRPr>
                    </a:p>
                  </a:txBody>
                  <a:tcPr marL="9525" marR="9525" marT="27432" marB="27432" anchor="ctr"/>
                </a:tc>
              </a:tr>
              <a:tr h="0">
                <a:tc>
                  <a:txBody>
                    <a:bodyPr/>
                    <a:lstStyle/>
                    <a:p>
                      <a:pPr algn="ctr" fontAlgn="ctr"/>
                      <a:r>
                        <a:rPr lang="en-US" sz="800" u="none" strike="noStrike" dirty="0">
                          <a:ln>
                            <a:solidFill>
                              <a:schemeClr val="bg1">
                                <a:alpha val="0"/>
                              </a:schemeClr>
                            </a:solidFill>
                          </a:ln>
                          <a:effectLst/>
                        </a:rPr>
                        <a:t>Enterprise Management Operations</a:t>
                      </a:r>
                      <a:endParaRPr lang="en-US" sz="800" b="0" i="0" u="none" strike="noStrike" dirty="0">
                        <a:ln>
                          <a:solidFill>
                            <a:schemeClr val="bg1">
                              <a:alpha val="0"/>
                            </a:schemeClr>
                          </a:solidFill>
                        </a:ln>
                        <a:solidFill>
                          <a:schemeClr val="tx1"/>
                        </a:solidFill>
                        <a:effectLst/>
                        <a:latin typeface="Calibri"/>
                      </a:endParaRPr>
                    </a:p>
                  </a:txBody>
                  <a:tcPr marL="9525" marR="9525" marT="27432" marB="27432" anchor="ctr"/>
                </a:tc>
              </a:tr>
              <a:tr h="0">
                <a:tc>
                  <a:txBody>
                    <a:bodyPr/>
                    <a:lstStyle/>
                    <a:p>
                      <a:pPr algn="ctr" fontAlgn="ctr"/>
                      <a:r>
                        <a:rPr lang="en-US" sz="800" u="none" strike="noStrike" kern="1200" dirty="0" smtClean="0">
                          <a:ln>
                            <a:solidFill>
                              <a:schemeClr val="bg1">
                                <a:alpha val="0"/>
                              </a:schemeClr>
                            </a:solidFill>
                          </a:ln>
                          <a:effectLst/>
                        </a:rPr>
                        <a:t>External Sharing</a:t>
                      </a:r>
                      <a:endParaRPr lang="en-US" sz="800" u="none" strike="noStrike" kern="1200" dirty="0">
                        <a:ln>
                          <a:solidFill>
                            <a:schemeClr val="bg1">
                              <a:alpha val="0"/>
                            </a:schemeClr>
                          </a:solidFill>
                        </a:ln>
                        <a:solidFill>
                          <a:schemeClr val="tx1"/>
                        </a:solidFill>
                        <a:effectLst/>
                        <a:latin typeface="+mn-lt"/>
                        <a:ea typeface="+mn-ea"/>
                        <a:cs typeface="+mn-cs"/>
                      </a:endParaRPr>
                    </a:p>
                  </a:txBody>
                  <a:tcPr marL="9525" marR="9525" marT="27432" marB="27432" anchor="ctr"/>
                </a:tc>
              </a:tr>
              <a:tr h="0">
                <a:tc>
                  <a:txBody>
                    <a:bodyPr/>
                    <a:lstStyle/>
                    <a:p>
                      <a:pPr algn="ctr" fontAlgn="ctr"/>
                      <a:r>
                        <a:rPr lang="en-US" sz="800" u="none" strike="noStrike" dirty="0">
                          <a:ln>
                            <a:solidFill>
                              <a:schemeClr val="bg1">
                                <a:alpha val="0"/>
                              </a:schemeClr>
                            </a:solidFill>
                          </a:ln>
                          <a:effectLst/>
                        </a:rPr>
                        <a:t>Fluent </a:t>
                      </a:r>
                      <a:r>
                        <a:rPr lang="en-US" sz="800" u="none" strike="noStrike" dirty="0" smtClean="0">
                          <a:ln>
                            <a:solidFill>
                              <a:schemeClr val="bg1">
                                <a:alpha val="0"/>
                              </a:schemeClr>
                            </a:solidFill>
                          </a:ln>
                          <a:effectLst/>
                        </a:rPr>
                        <a:t>UI/Ribbon</a:t>
                      </a:r>
                      <a:endParaRPr lang="en-US" sz="800" b="0" i="0" u="none" strike="noStrike" dirty="0">
                        <a:ln>
                          <a:solidFill>
                            <a:schemeClr val="bg1">
                              <a:alpha val="0"/>
                            </a:schemeClr>
                          </a:solidFill>
                        </a:ln>
                        <a:solidFill>
                          <a:schemeClr val="tx1"/>
                        </a:solidFill>
                        <a:effectLst/>
                        <a:latin typeface="Calibri"/>
                      </a:endParaRPr>
                    </a:p>
                  </a:txBody>
                  <a:tcPr marL="9525" marR="9525" marT="27432" marB="27432" anchor="ctr"/>
                </a:tc>
              </a:tr>
              <a:tr h="0">
                <a:tc>
                  <a:txBody>
                    <a:bodyPr/>
                    <a:lstStyle/>
                    <a:p>
                      <a:pPr algn="ctr" fontAlgn="ctr"/>
                      <a:r>
                        <a:rPr lang="en-US" sz="800" u="none" strike="noStrike" dirty="0">
                          <a:ln>
                            <a:solidFill>
                              <a:schemeClr val="bg1">
                                <a:alpha val="0"/>
                              </a:schemeClr>
                            </a:solidFill>
                          </a:ln>
                          <a:effectLst/>
                        </a:rPr>
                        <a:t>Mobile Connectivity</a:t>
                      </a:r>
                      <a:endParaRPr lang="en-US" sz="800" b="0" i="0" u="none" strike="noStrike" dirty="0">
                        <a:ln>
                          <a:solidFill>
                            <a:schemeClr val="bg1">
                              <a:alpha val="0"/>
                            </a:schemeClr>
                          </a:solidFill>
                        </a:ln>
                        <a:solidFill>
                          <a:schemeClr val="tx1"/>
                        </a:solidFill>
                        <a:effectLst/>
                        <a:latin typeface="Calibri"/>
                      </a:endParaRPr>
                    </a:p>
                  </a:txBody>
                  <a:tcPr marL="9525" marR="9525" marT="27432" marB="27432" anchor="ctr"/>
                </a:tc>
              </a:tr>
              <a:tr h="0">
                <a:tc>
                  <a:txBody>
                    <a:bodyPr/>
                    <a:lstStyle/>
                    <a:p>
                      <a:pPr algn="ctr" fontAlgn="ctr"/>
                      <a:r>
                        <a:rPr lang="en-US" sz="800" u="none" strike="noStrike" dirty="0">
                          <a:ln>
                            <a:solidFill>
                              <a:schemeClr val="bg1">
                                <a:alpha val="0"/>
                              </a:schemeClr>
                            </a:solidFill>
                          </a:ln>
                          <a:effectLst/>
                        </a:rPr>
                        <a:t>Multi-Lingual Support</a:t>
                      </a:r>
                      <a:endParaRPr lang="en-US" sz="800" b="0" i="0" u="none" strike="noStrike" dirty="0">
                        <a:ln>
                          <a:solidFill>
                            <a:schemeClr val="bg1">
                              <a:alpha val="0"/>
                            </a:schemeClr>
                          </a:solidFill>
                        </a:ln>
                        <a:solidFill>
                          <a:schemeClr val="tx1"/>
                        </a:solidFill>
                        <a:effectLst/>
                        <a:latin typeface="Calibri"/>
                      </a:endParaRPr>
                    </a:p>
                  </a:txBody>
                  <a:tcPr marL="9525" marR="9525" marT="27432" marB="27432" anchor="ctr"/>
                </a:tc>
              </a:tr>
              <a:tr h="0">
                <a:tc>
                  <a:txBody>
                    <a:bodyPr/>
                    <a:lstStyle/>
                    <a:p>
                      <a:pPr algn="ctr" fontAlgn="ctr"/>
                      <a:r>
                        <a:rPr lang="en-US" sz="800" u="none" strike="noStrike" dirty="0">
                          <a:ln>
                            <a:solidFill>
                              <a:schemeClr val="bg1">
                                <a:alpha val="0"/>
                              </a:schemeClr>
                            </a:solidFill>
                          </a:ln>
                          <a:effectLst/>
                        </a:rPr>
                        <a:t>Office Client Integration</a:t>
                      </a:r>
                      <a:endParaRPr lang="en-US" sz="800" b="0" i="0" u="none" strike="noStrike" dirty="0">
                        <a:ln>
                          <a:solidFill>
                            <a:schemeClr val="bg1">
                              <a:alpha val="0"/>
                            </a:schemeClr>
                          </a:solidFill>
                        </a:ln>
                        <a:solidFill>
                          <a:schemeClr val="tx1"/>
                        </a:solidFill>
                        <a:effectLst/>
                        <a:latin typeface="Calibri"/>
                      </a:endParaRPr>
                    </a:p>
                  </a:txBody>
                  <a:tcPr marL="9525" marR="9525" marT="27432" marB="27432" anchor="ctr"/>
                </a:tc>
              </a:tr>
              <a:tr h="0">
                <a:tc>
                  <a:txBody>
                    <a:bodyPr/>
                    <a:lstStyle/>
                    <a:p>
                      <a:pPr algn="ctr" fontAlgn="ctr"/>
                      <a:r>
                        <a:rPr lang="en-US" sz="800" u="none" strike="noStrike" dirty="0" smtClean="0">
                          <a:ln>
                            <a:solidFill>
                              <a:schemeClr val="bg1">
                                <a:alpha val="0"/>
                              </a:schemeClr>
                            </a:solidFill>
                          </a:ln>
                          <a:effectLst/>
                        </a:rPr>
                        <a:t>OOTB </a:t>
                      </a:r>
                      <a:r>
                        <a:rPr lang="en-US" sz="800" u="none" strike="noStrike" dirty="0">
                          <a:ln>
                            <a:solidFill>
                              <a:schemeClr val="bg1">
                                <a:alpha val="0"/>
                              </a:schemeClr>
                            </a:solidFill>
                          </a:ln>
                          <a:effectLst/>
                        </a:rPr>
                        <a:t>Web Parts</a:t>
                      </a:r>
                      <a:endParaRPr lang="en-US" sz="800" b="0" i="0" u="none" strike="noStrike" dirty="0">
                        <a:ln>
                          <a:solidFill>
                            <a:schemeClr val="bg1">
                              <a:alpha val="0"/>
                            </a:schemeClr>
                          </a:solidFill>
                        </a:ln>
                        <a:solidFill>
                          <a:schemeClr val="tx1"/>
                        </a:solidFill>
                        <a:effectLst/>
                        <a:latin typeface="Calibri"/>
                      </a:endParaRPr>
                    </a:p>
                  </a:txBody>
                  <a:tcPr marL="9525" marR="9525" marT="27432" marB="27432" anchor="ctr"/>
                </a:tc>
              </a:tr>
              <a:tr h="0">
                <a:tc>
                  <a:txBody>
                    <a:bodyPr/>
                    <a:lstStyle/>
                    <a:p>
                      <a:pPr algn="ctr" fontAlgn="ctr"/>
                      <a:r>
                        <a:rPr lang="en-US" sz="800" u="none" strike="noStrike" dirty="0">
                          <a:ln>
                            <a:solidFill>
                              <a:schemeClr val="bg1">
                                <a:alpha val="0"/>
                              </a:schemeClr>
                            </a:solidFill>
                          </a:ln>
                          <a:effectLst/>
                        </a:rPr>
                        <a:t>Scalability</a:t>
                      </a:r>
                      <a:endParaRPr lang="en-US" sz="800" b="0" i="0" u="none" strike="noStrike" dirty="0">
                        <a:ln>
                          <a:solidFill>
                            <a:schemeClr val="bg1">
                              <a:alpha val="0"/>
                            </a:schemeClr>
                          </a:solidFill>
                        </a:ln>
                        <a:solidFill>
                          <a:schemeClr val="tx1"/>
                        </a:solidFill>
                        <a:effectLst/>
                        <a:latin typeface="Calibri"/>
                      </a:endParaRPr>
                    </a:p>
                  </a:txBody>
                  <a:tcPr marL="9525" marR="9525" marT="27432" marB="27432" anchor="ctr"/>
                </a:tc>
              </a:tr>
              <a:tr h="0">
                <a:tc>
                  <a:txBody>
                    <a:bodyPr/>
                    <a:lstStyle/>
                    <a:p>
                      <a:pPr algn="ctr" fontAlgn="ctr"/>
                      <a:r>
                        <a:rPr lang="en-US" sz="800" u="none" strike="noStrike" dirty="0">
                          <a:ln>
                            <a:solidFill>
                              <a:schemeClr val="bg1">
                                <a:alpha val="0"/>
                              </a:schemeClr>
                            </a:solidFill>
                          </a:ln>
                          <a:effectLst/>
                        </a:rPr>
                        <a:t>SharePoint Workspace Integration</a:t>
                      </a:r>
                      <a:endParaRPr lang="en-US" sz="800" b="0" i="0" u="none" strike="noStrike" dirty="0">
                        <a:ln>
                          <a:solidFill>
                            <a:schemeClr val="bg1">
                              <a:alpha val="0"/>
                            </a:schemeClr>
                          </a:solidFill>
                        </a:ln>
                        <a:solidFill>
                          <a:schemeClr val="tx1"/>
                        </a:solidFill>
                        <a:effectLst/>
                        <a:latin typeface="Calibri"/>
                      </a:endParaRPr>
                    </a:p>
                  </a:txBody>
                  <a:tcPr marL="9525" marR="9525" marT="27432" marB="27432" anchor="ctr"/>
                </a:tc>
              </a:tr>
              <a:tr h="0">
                <a:tc>
                  <a:txBody>
                    <a:bodyPr/>
                    <a:lstStyle/>
                    <a:p>
                      <a:pPr algn="ctr" fontAlgn="ctr"/>
                      <a:r>
                        <a:rPr lang="en-US" sz="800" u="none" strike="noStrike" dirty="0">
                          <a:ln>
                            <a:solidFill>
                              <a:schemeClr val="bg1">
                                <a:alpha val="0"/>
                              </a:schemeClr>
                            </a:solidFill>
                          </a:ln>
                          <a:effectLst/>
                        </a:rPr>
                        <a:t>Tagging</a:t>
                      </a:r>
                      <a:endParaRPr lang="en-US" sz="800" b="0" i="0" u="none" strike="noStrike" dirty="0">
                        <a:ln>
                          <a:solidFill>
                            <a:schemeClr val="bg1">
                              <a:alpha val="0"/>
                            </a:schemeClr>
                          </a:solidFill>
                        </a:ln>
                        <a:solidFill>
                          <a:schemeClr val="tx1"/>
                        </a:solidFill>
                        <a:effectLst/>
                        <a:latin typeface="Calibri"/>
                      </a:endParaRPr>
                    </a:p>
                  </a:txBody>
                  <a:tcPr marL="9525" marR="9525" marT="27432" marB="27432" anchor="ctr"/>
                </a:tc>
              </a:tr>
              <a:tr h="0">
                <a:tc>
                  <a:txBody>
                    <a:bodyPr/>
                    <a:lstStyle/>
                    <a:p>
                      <a:pPr algn="ctr" fontAlgn="ctr"/>
                      <a:r>
                        <a:rPr lang="en-US" sz="800" u="none" strike="noStrike" dirty="0">
                          <a:ln>
                            <a:solidFill>
                              <a:schemeClr val="bg1">
                                <a:alpha val="0"/>
                              </a:schemeClr>
                            </a:solidFill>
                          </a:ln>
                          <a:effectLst/>
                        </a:rPr>
                        <a:t>Video Support, REST, and </a:t>
                      </a:r>
                      <a:r>
                        <a:rPr lang="en-US" sz="800" u="none" strike="noStrike" dirty="0" smtClean="0">
                          <a:ln>
                            <a:solidFill>
                              <a:schemeClr val="bg1">
                                <a:alpha val="0"/>
                              </a:schemeClr>
                            </a:solidFill>
                          </a:ln>
                          <a:effectLst/>
                        </a:rPr>
                        <a:t>Microsoft Silverlight™</a:t>
                      </a:r>
                      <a:endParaRPr lang="en-US" sz="800" b="0" i="0" u="none" strike="noStrike" dirty="0">
                        <a:ln>
                          <a:solidFill>
                            <a:schemeClr val="bg1">
                              <a:alpha val="0"/>
                            </a:schemeClr>
                          </a:solidFill>
                        </a:ln>
                        <a:solidFill>
                          <a:schemeClr val="tx1"/>
                        </a:solidFill>
                        <a:effectLst/>
                        <a:latin typeface="Calibri"/>
                      </a:endParaRPr>
                    </a:p>
                  </a:txBody>
                  <a:tcPr marL="9525" marR="9525" marT="27432" marB="27432" anchor="ctr"/>
                </a:tc>
              </a:tr>
            </a:tbl>
          </a:graphicData>
        </a:graphic>
      </p:graphicFrame>
      <p:graphicFrame>
        <p:nvGraphicFramePr>
          <p:cNvPr id="25" name="Table 24"/>
          <p:cNvGraphicFramePr>
            <a:graphicFrameLocks noGrp="1"/>
          </p:cNvGraphicFramePr>
          <p:nvPr>
            <p:extLst>
              <p:ext uri="{D42A27DB-BD31-4B8C-83A1-F6EECF244321}">
                <p14:modId xmlns:p14="http://schemas.microsoft.com/office/powerpoint/2010/main" val="3661752297"/>
              </p:ext>
            </p:extLst>
          </p:nvPr>
        </p:nvGraphicFramePr>
        <p:xfrm>
          <a:off x="4631114" y="1833207"/>
          <a:ext cx="1280160" cy="2663952"/>
        </p:xfrm>
        <a:graphic>
          <a:graphicData uri="http://schemas.openxmlformats.org/drawingml/2006/table">
            <a:tbl>
              <a:tblPr>
                <a:tableStyleId>{69C7853C-536D-4A76-A0AE-DD22124D55A5}</a:tableStyleId>
              </a:tblPr>
              <a:tblGrid>
                <a:gridCol w="1280160"/>
              </a:tblGrid>
              <a:tr h="0">
                <a:tc>
                  <a:txBody>
                    <a:bodyPr/>
                    <a:lstStyle/>
                    <a:p>
                      <a:pPr algn="ctr" fontAlgn="ctr"/>
                      <a:r>
                        <a:rPr lang="en-US" sz="800" u="none" strike="noStrike" dirty="0">
                          <a:ln>
                            <a:solidFill>
                              <a:schemeClr val="bg1">
                                <a:alpha val="0"/>
                              </a:schemeClr>
                            </a:solidFill>
                          </a:ln>
                          <a:effectLst/>
                        </a:rPr>
                        <a:t>Best Bets</a:t>
                      </a:r>
                      <a:endParaRPr lang="en-US" sz="800" b="0" i="0" u="none" strike="noStrike" dirty="0">
                        <a:ln>
                          <a:solidFill>
                            <a:schemeClr val="bg1">
                              <a:alpha val="0"/>
                            </a:schemeClr>
                          </a:solidFill>
                        </a:ln>
                        <a:solidFill>
                          <a:schemeClr val="tx1"/>
                        </a:solidFill>
                        <a:effectLst/>
                        <a:latin typeface="Calibri"/>
                      </a:endParaRPr>
                    </a:p>
                  </a:txBody>
                  <a:tcPr marL="8298" marR="8298" marT="27432" marB="27432" anchor="ctr"/>
                </a:tc>
              </a:tr>
              <a:tr h="0">
                <a:tc>
                  <a:txBody>
                    <a:bodyPr/>
                    <a:lstStyle/>
                    <a:p>
                      <a:pPr algn="ctr" fontAlgn="ctr"/>
                      <a:r>
                        <a:rPr lang="en-US" sz="800" u="none" strike="noStrike" dirty="0">
                          <a:ln>
                            <a:solidFill>
                              <a:schemeClr val="bg1">
                                <a:alpha val="0"/>
                              </a:schemeClr>
                            </a:solidFill>
                          </a:ln>
                          <a:effectLst/>
                        </a:rPr>
                        <a:t>Duplicate Results</a:t>
                      </a:r>
                      <a:endParaRPr lang="en-US" sz="800" b="0" i="0" u="none" strike="noStrike" dirty="0">
                        <a:ln>
                          <a:solidFill>
                            <a:schemeClr val="bg1">
                              <a:alpha val="0"/>
                            </a:schemeClr>
                          </a:solidFill>
                        </a:ln>
                        <a:solidFill>
                          <a:schemeClr val="tx1"/>
                        </a:solidFill>
                        <a:effectLst/>
                        <a:latin typeface="Calibri"/>
                      </a:endParaRPr>
                    </a:p>
                  </a:txBody>
                  <a:tcPr marL="8298" marR="8298" marT="27432" marB="27432" anchor="ctr"/>
                </a:tc>
              </a:tr>
              <a:tr h="0">
                <a:tc>
                  <a:txBody>
                    <a:bodyPr/>
                    <a:lstStyle/>
                    <a:p>
                      <a:pPr algn="ctr" fontAlgn="ctr"/>
                      <a:r>
                        <a:rPr lang="en-US" sz="800" u="none" strike="noStrike" dirty="0" smtClean="0">
                          <a:ln>
                            <a:solidFill>
                              <a:schemeClr val="bg1">
                                <a:alpha val="0"/>
                              </a:schemeClr>
                            </a:solidFill>
                          </a:ln>
                          <a:effectLst/>
                        </a:rPr>
                        <a:t>Metadata-Based </a:t>
                      </a:r>
                      <a:r>
                        <a:rPr lang="en-US" sz="800" u="none" strike="noStrike" dirty="0">
                          <a:ln>
                            <a:solidFill>
                              <a:schemeClr val="bg1">
                                <a:alpha val="0"/>
                              </a:schemeClr>
                            </a:solidFill>
                          </a:ln>
                          <a:effectLst/>
                        </a:rPr>
                        <a:t>Refinement</a:t>
                      </a:r>
                      <a:endParaRPr lang="en-US" sz="800" b="0" i="0" u="none" strike="noStrike" dirty="0">
                        <a:ln>
                          <a:solidFill>
                            <a:schemeClr val="bg1">
                              <a:alpha val="0"/>
                            </a:schemeClr>
                          </a:solidFill>
                        </a:ln>
                        <a:solidFill>
                          <a:schemeClr val="tx1"/>
                        </a:solidFill>
                        <a:effectLst/>
                        <a:latin typeface="Calibri"/>
                      </a:endParaRPr>
                    </a:p>
                  </a:txBody>
                  <a:tcPr marL="8298" marR="8298" marT="27432" marB="27432" anchor="ctr"/>
                </a:tc>
              </a:tr>
              <a:tr h="0">
                <a:tc>
                  <a:txBody>
                    <a:bodyPr/>
                    <a:lstStyle/>
                    <a:p>
                      <a:pPr algn="ctr" fontAlgn="ctr"/>
                      <a:r>
                        <a:rPr lang="en-US" sz="800" u="none" strike="noStrike" dirty="0">
                          <a:ln>
                            <a:solidFill>
                              <a:schemeClr val="bg1">
                                <a:alpha val="0"/>
                              </a:schemeClr>
                            </a:solidFill>
                          </a:ln>
                          <a:effectLst/>
                        </a:rPr>
                        <a:t>People and Expertise Search</a:t>
                      </a:r>
                      <a:endParaRPr lang="en-US" sz="800" b="0" i="0" u="none" strike="noStrike" dirty="0">
                        <a:ln>
                          <a:solidFill>
                            <a:schemeClr val="bg1">
                              <a:alpha val="0"/>
                            </a:schemeClr>
                          </a:solidFill>
                        </a:ln>
                        <a:solidFill>
                          <a:schemeClr val="tx1"/>
                        </a:solidFill>
                        <a:effectLst/>
                        <a:latin typeface="Calibri"/>
                      </a:endParaRPr>
                    </a:p>
                  </a:txBody>
                  <a:tcPr marL="8298" marR="8298" marT="27432" marB="27432" anchor="ctr"/>
                </a:tc>
              </a:tr>
              <a:tr h="0">
                <a:tc>
                  <a:txBody>
                    <a:bodyPr/>
                    <a:lstStyle/>
                    <a:p>
                      <a:pPr algn="ctr" fontAlgn="ctr"/>
                      <a:r>
                        <a:rPr lang="en-US" sz="800" u="none" strike="noStrike" dirty="0">
                          <a:ln>
                            <a:solidFill>
                              <a:schemeClr val="bg1">
                                <a:alpha val="0"/>
                              </a:schemeClr>
                            </a:solidFill>
                          </a:ln>
                          <a:effectLst/>
                        </a:rPr>
                        <a:t>Phonetics </a:t>
                      </a:r>
                      <a:r>
                        <a:rPr lang="en-US" sz="800" u="none" strike="noStrike" dirty="0" smtClean="0">
                          <a:ln>
                            <a:solidFill>
                              <a:schemeClr val="bg1">
                                <a:alpha val="0"/>
                              </a:schemeClr>
                            </a:solidFill>
                          </a:ln>
                          <a:effectLst/>
                        </a:rPr>
                        <a:t>and </a:t>
                      </a:r>
                      <a:r>
                        <a:rPr lang="en-US" sz="800" u="none" strike="noStrike" dirty="0">
                          <a:ln>
                            <a:solidFill>
                              <a:schemeClr val="bg1">
                                <a:alpha val="0"/>
                              </a:schemeClr>
                            </a:solidFill>
                          </a:ln>
                          <a:effectLst/>
                        </a:rPr>
                        <a:t>Nickname Expansion</a:t>
                      </a:r>
                      <a:endParaRPr lang="en-US" sz="800" b="0" i="0" u="none" strike="noStrike" dirty="0">
                        <a:ln>
                          <a:solidFill>
                            <a:schemeClr val="bg1">
                              <a:alpha val="0"/>
                            </a:schemeClr>
                          </a:solidFill>
                        </a:ln>
                        <a:solidFill>
                          <a:schemeClr val="tx1"/>
                        </a:solidFill>
                        <a:effectLst/>
                        <a:latin typeface="Calibri"/>
                      </a:endParaRPr>
                    </a:p>
                  </a:txBody>
                  <a:tcPr marL="8298" marR="8298" marT="27432" marB="27432" anchor="ctr"/>
                </a:tc>
              </a:tr>
              <a:tr h="0">
                <a:tc>
                  <a:txBody>
                    <a:bodyPr/>
                    <a:lstStyle/>
                    <a:p>
                      <a:pPr algn="ctr" fontAlgn="ctr"/>
                      <a:r>
                        <a:rPr lang="en-US" sz="800" u="none" strike="noStrike" dirty="0">
                          <a:ln>
                            <a:solidFill>
                              <a:schemeClr val="bg1">
                                <a:alpha val="0"/>
                              </a:schemeClr>
                            </a:solidFill>
                          </a:ln>
                          <a:effectLst/>
                        </a:rPr>
                        <a:t>Recently Authored Content</a:t>
                      </a:r>
                      <a:endParaRPr lang="en-US" sz="800" b="0" i="0" u="none" strike="noStrike" dirty="0">
                        <a:ln>
                          <a:solidFill>
                            <a:schemeClr val="bg1">
                              <a:alpha val="0"/>
                            </a:schemeClr>
                          </a:solidFill>
                        </a:ln>
                        <a:solidFill>
                          <a:schemeClr val="tx1"/>
                        </a:solidFill>
                        <a:effectLst/>
                        <a:latin typeface="Calibri"/>
                      </a:endParaRPr>
                    </a:p>
                  </a:txBody>
                  <a:tcPr marL="8298" marR="8298" marT="27432" marB="27432" anchor="ctr"/>
                </a:tc>
              </a:tr>
              <a:tr h="0">
                <a:tc>
                  <a:txBody>
                    <a:bodyPr/>
                    <a:lstStyle/>
                    <a:p>
                      <a:pPr algn="ctr" fontAlgn="ctr"/>
                      <a:r>
                        <a:rPr lang="en-US" sz="800" u="none" strike="noStrike" dirty="0">
                          <a:ln>
                            <a:solidFill>
                              <a:schemeClr val="bg1">
                                <a:alpha val="0"/>
                              </a:schemeClr>
                            </a:solidFill>
                          </a:ln>
                          <a:effectLst/>
                        </a:rPr>
                        <a:t>Search a Single Site Collection</a:t>
                      </a:r>
                      <a:endParaRPr lang="en-US" sz="800" b="1" i="0" u="none" strike="noStrike" dirty="0">
                        <a:ln>
                          <a:solidFill>
                            <a:schemeClr val="bg1">
                              <a:alpha val="0"/>
                            </a:schemeClr>
                          </a:solidFill>
                        </a:ln>
                        <a:solidFill>
                          <a:schemeClr val="tx1"/>
                        </a:solidFill>
                        <a:effectLst/>
                        <a:latin typeface="Calibri"/>
                      </a:endParaRPr>
                    </a:p>
                  </a:txBody>
                  <a:tcPr marL="8298" marR="8298" marT="27432" marB="27432" anchor="ctr"/>
                </a:tc>
              </a:tr>
              <a:tr h="0">
                <a:tc>
                  <a:txBody>
                    <a:bodyPr/>
                    <a:lstStyle/>
                    <a:p>
                      <a:pPr algn="ctr" fontAlgn="ctr"/>
                      <a:r>
                        <a:rPr lang="en-US" sz="800" u="none" strike="noStrike" dirty="0">
                          <a:ln>
                            <a:solidFill>
                              <a:schemeClr val="bg1">
                                <a:alpha val="0"/>
                              </a:schemeClr>
                            </a:solidFill>
                          </a:ln>
                          <a:effectLst/>
                        </a:rPr>
                        <a:t>Search Across Site Collections</a:t>
                      </a:r>
                      <a:endParaRPr lang="en-US" sz="800" b="1" i="0" u="none" strike="noStrike" dirty="0">
                        <a:ln>
                          <a:solidFill>
                            <a:schemeClr val="bg1">
                              <a:alpha val="0"/>
                            </a:schemeClr>
                          </a:solidFill>
                        </a:ln>
                        <a:solidFill>
                          <a:schemeClr val="tx1"/>
                        </a:solidFill>
                        <a:effectLst/>
                        <a:latin typeface="Calibri"/>
                      </a:endParaRPr>
                    </a:p>
                  </a:txBody>
                  <a:tcPr marL="8298" marR="8298" marT="27432" marB="27432" anchor="ctr"/>
                </a:tc>
              </a:tr>
              <a:tr h="0">
                <a:tc>
                  <a:txBody>
                    <a:bodyPr/>
                    <a:lstStyle/>
                    <a:p>
                      <a:pPr algn="ctr" fontAlgn="ctr"/>
                      <a:r>
                        <a:rPr lang="en-US" sz="800" u="none" strike="noStrike" dirty="0">
                          <a:ln>
                            <a:solidFill>
                              <a:schemeClr val="bg1">
                                <a:alpha val="0"/>
                              </a:schemeClr>
                            </a:solidFill>
                          </a:ln>
                          <a:effectLst/>
                        </a:rPr>
                        <a:t>Search Scopes</a:t>
                      </a:r>
                      <a:endParaRPr lang="en-US" sz="800" b="0" i="0" u="none" strike="noStrike" dirty="0">
                        <a:ln>
                          <a:solidFill>
                            <a:schemeClr val="bg1">
                              <a:alpha val="0"/>
                            </a:schemeClr>
                          </a:solidFill>
                        </a:ln>
                        <a:solidFill>
                          <a:schemeClr val="tx1"/>
                        </a:solidFill>
                        <a:effectLst/>
                        <a:latin typeface="Calibri"/>
                      </a:endParaRPr>
                    </a:p>
                  </a:txBody>
                  <a:tcPr marL="8298" marR="8298" marT="27432" marB="27432" anchor="ctr"/>
                </a:tc>
              </a:tr>
              <a:tr h="0">
                <a:tc>
                  <a:txBody>
                    <a:bodyPr/>
                    <a:lstStyle/>
                    <a:p>
                      <a:pPr algn="ctr" fontAlgn="ctr"/>
                      <a:r>
                        <a:rPr lang="en-US" sz="800" u="none" strike="noStrike" dirty="0">
                          <a:ln>
                            <a:solidFill>
                              <a:schemeClr val="bg1">
                                <a:alpha val="0"/>
                              </a:schemeClr>
                            </a:solidFill>
                          </a:ln>
                          <a:effectLst/>
                        </a:rPr>
                        <a:t>Site Search</a:t>
                      </a:r>
                      <a:endParaRPr lang="en-US" sz="800" b="0" i="0" u="none" strike="noStrike" dirty="0">
                        <a:ln>
                          <a:solidFill>
                            <a:schemeClr val="bg1">
                              <a:alpha val="0"/>
                            </a:schemeClr>
                          </a:solidFill>
                        </a:ln>
                        <a:solidFill>
                          <a:schemeClr val="tx1"/>
                        </a:solidFill>
                        <a:effectLst/>
                        <a:latin typeface="Calibri"/>
                      </a:endParaRPr>
                    </a:p>
                  </a:txBody>
                  <a:tcPr marL="8298" marR="8298" marT="27432" marB="27432" anchor="ctr"/>
                </a:tc>
              </a:tr>
              <a:tr h="0">
                <a:tc>
                  <a:txBody>
                    <a:bodyPr/>
                    <a:lstStyle/>
                    <a:p>
                      <a:pPr algn="ctr" fontAlgn="ctr"/>
                      <a:r>
                        <a:rPr lang="en-US" sz="800" u="none" strike="noStrike" dirty="0">
                          <a:ln>
                            <a:solidFill>
                              <a:schemeClr val="bg1">
                                <a:alpha val="0"/>
                              </a:schemeClr>
                            </a:solidFill>
                          </a:ln>
                          <a:effectLst/>
                        </a:rPr>
                        <a:t>Social Behavior Improves Relevance</a:t>
                      </a:r>
                      <a:endParaRPr lang="en-US" sz="800" b="0" i="0" u="none" strike="noStrike" dirty="0">
                        <a:ln>
                          <a:solidFill>
                            <a:schemeClr val="bg1">
                              <a:alpha val="0"/>
                            </a:schemeClr>
                          </a:solidFill>
                        </a:ln>
                        <a:solidFill>
                          <a:schemeClr val="tx1"/>
                        </a:solidFill>
                        <a:effectLst/>
                        <a:latin typeface="Calibri"/>
                      </a:endParaRPr>
                    </a:p>
                  </a:txBody>
                  <a:tcPr marL="8298" marR="8298" marT="27432" marB="27432" anchor="ctr"/>
                </a:tc>
              </a:tr>
              <a:tr h="0">
                <a:tc>
                  <a:txBody>
                    <a:bodyPr/>
                    <a:lstStyle/>
                    <a:p>
                      <a:pPr algn="ctr" fontAlgn="ctr"/>
                      <a:r>
                        <a:rPr lang="en-US" sz="800" u="none" strike="noStrike" dirty="0">
                          <a:ln>
                            <a:solidFill>
                              <a:schemeClr val="bg1">
                                <a:alpha val="0"/>
                              </a:schemeClr>
                            </a:solidFill>
                          </a:ln>
                          <a:effectLst/>
                        </a:rPr>
                        <a:t>Taxonomy and Term Store Integration</a:t>
                      </a:r>
                      <a:endParaRPr lang="en-US" sz="800" b="0" i="0" u="none" strike="noStrike" dirty="0">
                        <a:ln>
                          <a:solidFill>
                            <a:schemeClr val="bg1">
                              <a:alpha val="0"/>
                            </a:schemeClr>
                          </a:solidFill>
                        </a:ln>
                        <a:solidFill>
                          <a:schemeClr val="tx1"/>
                        </a:solidFill>
                        <a:effectLst/>
                        <a:latin typeface="Calibri"/>
                      </a:endParaRPr>
                    </a:p>
                  </a:txBody>
                  <a:tcPr marL="8298" marR="8298" marT="27432" marB="27432" anchor="ctr"/>
                </a:tc>
              </a:tr>
              <a:tr h="0">
                <a:tc>
                  <a:txBody>
                    <a:bodyPr/>
                    <a:lstStyle/>
                    <a:p>
                      <a:pPr algn="ctr" fontAlgn="ctr"/>
                      <a:r>
                        <a:rPr lang="en-US" sz="800" u="none" strike="noStrike" dirty="0">
                          <a:ln>
                            <a:solidFill>
                              <a:schemeClr val="bg1">
                                <a:alpha val="0"/>
                              </a:schemeClr>
                            </a:solidFill>
                          </a:ln>
                          <a:effectLst/>
                        </a:rPr>
                        <a:t>View in Browser</a:t>
                      </a:r>
                      <a:endParaRPr lang="en-US" sz="800" b="0" i="0" u="none" strike="noStrike" dirty="0">
                        <a:ln>
                          <a:solidFill>
                            <a:schemeClr val="bg1">
                              <a:alpha val="0"/>
                            </a:schemeClr>
                          </a:solidFill>
                        </a:ln>
                        <a:solidFill>
                          <a:schemeClr val="tx1"/>
                        </a:solidFill>
                        <a:effectLst/>
                        <a:latin typeface="Calibri"/>
                      </a:endParaRPr>
                    </a:p>
                  </a:txBody>
                  <a:tcPr marL="8298" marR="8298" marT="27432" marB="27432" anchor="ctr"/>
                </a:tc>
              </a:tr>
            </a:tbl>
          </a:graphicData>
        </a:graphic>
      </p:graphicFrame>
      <p:graphicFrame>
        <p:nvGraphicFramePr>
          <p:cNvPr id="26" name="Table 25"/>
          <p:cNvGraphicFramePr>
            <a:graphicFrameLocks noGrp="1"/>
          </p:cNvGraphicFramePr>
          <p:nvPr>
            <p:extLst>
              <p:ext uri="{D42A27DB-BD31-4B8C-83A1-F6EECF244321}">
                <p14:modId xmlns:p14="http://schemas.microsoft.com/office/powerpoint/2010/main" val="3745864853"/>
              </p:ext>
            </p:extLst>
          </p:nvPr>
        </p:nvGraphicFramePr>
        <p:xfrm>
          <a:off x="6027652" y="2225107"/>
          <a:ext cx="1280160" cy="829056"/>
        </p:xfrm>
        <a:graphic>
          <a:graphicData uri="http://schemas.openxmlformats.org/drawingml/2006/table">
            <a:tbl>
              <a:tblPr>
                <a:tableStyleId>{284E427A-3D55-4303-BF80-6455036E1DE7}</a:tableStyleId>
              </a:tblPr>
              <a:tblGrid>
                <a:gridCol w="1280160"/>
              </a:tblGrid>
              <a:tr h="0">
                <a:tc>
                  <a:txBody>
                    <a:bodyPr/>
                    <a:lstStyle/>
                    <a:p>
                      <a:pPr algn="ctr" fontAlgn="ctr"/>
                      <a:r>
                        <a:rPr lang="en-US" sz="800" u="none" strike="noStrike" dirty="0" smtClean="0">
                          <a:ln>
                            <a:solidFill>
                              <a:schemeClr val="bg1">
                                <a:alpha val="0"/>
                              </a:schemeClr>
                            </a:solidFill>
                          </a:ln>
                          <a:effectLst/>
                        </a:rPr>
                        <a:t>Data Connection Library</a:t>
                      </a:r>
                      <a:endParaRPr lang="en-US" sz="800" u="none" strike="noStrike" dirty="0" smtClean="0">
                        <a:ln>
                          <a:solidFill>
                            <a:schemeClr val="bg1">
                              <a:alpha val="0"/>
                            </a:schemeClr>
                          </a:solidFill>
                        </a:ln>
                        <a:solidFill>
                          <a:schemeClr val="tx1"/>
                        </a:solidFill>
                        <a:effectLst/>
                      </a:endParaRPr>
                    </a:p>
                  </a:txBody>
                  <a:tcPr marL="9525" marR="9525" marT="27432" marB="27432" anchor="ctr"/>
                </a:tc>
              </a:tr>
              <a:tr h="0">
                <a:tc>
                  <a:txBody>
                    <a:bodyPr/>
                    <a:lstStyle/>
                    <a:p>
                      <a:pPr algn="ctr" fontAlgn="ctr"/>
                      <a:r>
                        <a:rPr lang="en-US" sz="800" u="none" strike="noStrike" dirty="0" smtClean="0">
                          <a:ln>
                            <a:solidFill>
                              <a:schemeClr val="bg1">
                                <a:alpha val="0"/>
                              </a:schemeClr>
                            </a:solidFill>
                          </a:ln>
                          <a:effectLst/>
                        </a:rPr>
                        <a:t>Microsoft Office PerformancePoint™</a:t>
                      </a:r>
                      <a:endParaRPr lang="en-US" sz="800" u="none" strike="noStrike" dirty="0" smtClean="0">
                        <a:ln>
                          <a:solidFill>
                            <a:schemeClr val="bg1">
                              <a:alpha val="0"/>
                            </a:schemeClr>
                          </a:solidFill>
                        </a:ln>
                        <a:solidFill>
                          <a:schemeClr val="tx1"/>
                        </a:solidFill>
                        <a:effectLst/>
                      </a:endParaRPr>
                    </a:p>
                  </a:txBody>
                  <a:tcPr marL="9525" marR="9525" marT="27432" marB="27432" anchor="ctr"/>
                </a:tc>
              </a:tr>
              <a:tr h="0">
                <a:tc>
                  <a:txBody>
                    <a:bodyPr/>
                    <a:lstStyle/>
                    <a:p>
                      <a:pPr algn="ctr" fontAlgn="ctr"/>
                      <a:r>
                        <a:rPr lang="en-US" sz="800" u="none" strike="noStrike" dirty="0" smtClean="0">
                          <a:ln>
                            <a:solidFill>
                              <a:schemeClr val="bg1">
                                <a:alpha val="0"/>
                              </a:schemeClr>
                            </a:solidFill>
                          </a:ln>
                          <a:effectLst/>
                        </a:rPr>
                        <a:t>Business Intelligence Center</a:t>
                      </a:r>
                      <a:endParaRPr lang="en-US" sz="800" b="0" i="0" u="none" strike="noStrike" dirty="0" smtClean="0">
                        <a:ln>
                          <a:solidFill>
                            <a:schemeClr val="bg1">
                              <a:alpha val="0"/>
                            </a:schemeClr>
                          </a:solidFill>
                        </a:ln>
                        <a:solidFill>
                          <a:schemeClr val="tx1"/>
                        </a:solidFill>
                        <a:effectLst/>
                        <a:latin typeface="Calibri"/>
                      </a:endParaRPr>
                    </a:p>
                  </a:txBody>
                  <a:tcPr marL="9525" marR="9525" marT="27432" marB="27432" anchor="ctr"/>
                </a:tc>
              </a:tr>
              <a:tr h="0">
                <a:tc>
                  <a:txBody>
                    <a:bodyPr/>
                    <a:lstStyle/>
                    <a:p>
                      <a:pPr algn="ctr" fontAlgn="ctr"/>
                      <a:r>
                        <a:rPr lang="en-US" sz="800" u="none" strike="noStrike" dirty="0" smtClean="0">
                          <a:ln>
                            <a:solidFill>
                              <a:schemeClr val="bg1">
                                <a:alpha val="0"/>
                              </a:schemeClr>
                            </a:solidFill>
                          </a:ln>
                          <a:effectLst/>
                        </a:rPr>
                        <a:t>Chart Web Part</a:t>
                      </a:r>
                      <a:endParaRPr lang="en-US" sz="800" b="0" i="0" u="none" strike="noStrike" dirty="0" smtClean="0">
                        <a:ln>
                          <a:solidFill>
                            <a:schemeClr val="bg1">
                              <a:alpha val="0"/>
                            </a:schemeClr>
                          </a:solidFill>
                        </a:ln>
                        <a:solidFill>
                          <a:schemeClr val="tx1"/>
                        </a:solidFill>
                        <a:effectLst/>
                        <a:latin typeface="Calibri"/>
                      </a:endParaRPr>
                    </a:p>
                  </a:txBody>
                  <a:tcPr marL="9525" marR="9525" marT="27432" marB="27432" anchor="ctr"/>
                </a:tc>
              </a:tr>
            </a:tbl>
          </a:graphicData>
        </a:graphic>
      </p:graphicFrame>
      <p:graphicFrame>
        <p:nvGraphicFramePr>
          <p:cNvPr id="28" name="Table 27"/>
          <p:cNvGraphicFramePr>
            <a:graphicFrameLocks noGrp="1"/>
          </p:cNvGraphicFramePr>
          <p:nvPr>
            <p:extLst>
              <p:ext uri="{D42A27DB-BD31-4B8C-83A1-F6EECF244321}">
                <p14:modId xmlns:p14="http://schemas.microsoft.com/office/powerpoint/2010/main" val="3646397113"/>
              </p:ext>
            </p:extLst>
          </p:nvPr>
        </p:nvGraphicFramePr>
        <p:xfrm>
          <a:off x="7414816" y="3607510"/>
          <a:ext cx="1280160" cy="475488"/>
        </p:xfrm>
        <a:graphic>
          <a:graphicData uri="http://schemas.openxmlformats.org/drawingml/2006/table">
            <a:tbl>
              <a:tblPr>
                <a:tableStyleId>{284E427A-3D55-4303-BF80-6455036E1DE7}</a:tableStyleId>
              </a:tblPr>
              <a:tblGrid>
                <a:gridCol w="1280160"/>
              </a:tblGrid>
              <a:tr h="0">
                <a:tc>
                  <a:txBody>
                    <a:bodyPr/>
                    <a:lstStyle/>
                    <a:p>
                      <a:pPr algn="ctr" fontAlgn="ctr"/>
                      <a:r>
                        <a:rPr lang="en-US" sz="800" u="none" strike="noStrike" dirty="0" smtClean="0">
                          <a:ln>
                            <a:solidFill>
                              <a:schemeClr val="bg1">
                                <a:alpha val="0"/>
                              </a:schemeClr>
                            </a:solidFill>
                          </a:ln>
                          <a:effectLst/>
                        </a:rPr>
                        <a:t>Business Connectivity Services (BCS)</a:t>
                      </a:r>
                      <a:endParaRPr lang="en-US" sz="800" u="none" strike="noStrike" dirty="0" smtClean="0">
                        <a:ln>
                          <a:solidFill>
                            <a:schemeClr val="bg1">
                              <a:alpha val="0"/>
                            </a:schemeClr>
                          </a:solidFill>
                        </a:ln>
                        <a:solidFill>
                          <a:schemeClr val="tx1"/>
                        </a:solidFill>
                        <a:effectLst/>
                      </a:endParaRPr>
                    </a:p>
                  </a:txBody>
                  <a:tcPr marL="9525" marR="9525" marT="27432" marB="27432" anchor="ctr"/>
                </a:tc>
              </a:tr>
              <a:tr h="0">
                <a:tc>
                  <a:txBody>
                    <a:bodyPr/>
                    <a:lstStyle/>
                    <a:p>
                      <a:pPr algn="ctr" fontAlgn="ctr"/>
                      <a:r>
                        <a:rPr lang="en-US" sz="800" u="none" strike="noStrike" dirty="0" smtClean="0">
                          <a:ln>
                            <a:solidFill>
                              <a:schemeClr val="bg1">
                                <a:alpha val="0"/>
                              </a:schemeClr>
                            </a:solidFill>
                          </a:ln>
                          <a:effectLst/>
                        </a:rPr>
                        <a:t>SharePoint Timer Jobs</a:t>
                      </a:r>
                      <a:endParaRPr lang="en-US" sz="800" u="none" strike="noStrike" dirty="0" smtClean="0">
                        <a:ln>
                          <a:solidFill>
                            <a:schemeClr val="bg1">
                              <a:alpha val="0"/>
                            </a:schemeClr>
                          </a:solidFill>
                        </a:ln>
                        <a:solidFill>
                          <a:schemeClr val="tx1"/>
                        </a:solidFill>
                        <a:effectLst/>
                      </a:endParaRPr>
                    </a:p>
                  </a:txBody>
                  <a:tcPr marL="9525" marR="9525" marT="27432" marB="27432" anchor="ctr"/>
                </a:tc>
              </a:tr>
            </a:tbl>
          </a:graphicData>
        </a:graphic>
      </p:graphicFrame>
      <p:graphicFrame>
        <p:nvGraphicFramePr>
          <p:cNvPr id="30" name="Table 29"/>
          <p:cNvGraphicFramePr>
            <a:graphicFrameLocks noGrp="1"/>
          </p:cNvGraphicFramePr>
          <p:nvPr>
            <p:extLst>
              <p:ext uri="{D42A27DB-BD31-4B8C-83A1-F6EECF244321}">
                <p14:modId xmlns:p14="http://schemas.microsoft.com/office/powerpoint/2010/main" val="627903891"/>
              </p:ext>
            </p:extLst>
          </p:nvPr>
        </p:nvGraphicFramePr>
        <p:xfrm>
          <a:off x="4630480" y="4582864"/>
          <a:ext cx="1280160" cy="176784"/>
        </p:xfrm>
        <a:graphic>
          <a:graphicData uri="http://schemas.openxmlformats.org/drawingml/2006/table">
            <a:tbl>
              <a:tblPr>
                <a:tableStyleId>{284E427A-3D55-4303-BF80-6455036E1DE7}</a:tableStyleId>
              </a:tblPr>
              <a:tblGrid>
                <a:gridCol w="1280160"/>
              </a:tblGrid>
              <a:tr h="0">
                <a:tc>
                  <a:txBody>
                    <a:bodyPr/>
                    <a:lstStyle/>
                    <a:p>
                      <a:pPr algn="ctr" fontAlgn="ctr"/>
                      <a:r>
                        <a:rPr lang="en-US" sz="800" u="none" strike="noStrike" dirty="0" smtClean="0">
                          <a:ln>
                            <a:solidFill>
                              <a:schemeClr val="bg1">
                                <a:alpha val="0"/>
                              </a:schemeClr>
                            </a:solidFill>
                          </a:ln>
                          <a:effectLst/>
                        </a:rPr>
                        <a:t>FAST</a:t>
                      </a:r>
                      <a:endParaRPr lang="en-US" sz="800" u="none" strike="noStrike" dirty="0" smtClean="0">
                        <a:ln>
                          <a:solidFill>
                            <a:schemeClr val="bg1">
                              <a:alpha val="0"/>
                            </a:schemeClr>
                          </a:solidFill>
                        </a:ln>
                        <a:solidFill>
                          <a:schemeClr val="tx1"/>
                        </a:solidFill>
                        <a:effectLst/>
                      </a:endParaRPr>
                    </a:p>
                  </a:txBody>
                  <a:tcPr marL="9525" marR="9525" marT="27432" marB="27432" anchor="ctr"/>
                </a:tc>
              </a:tr>
            </a:tbl>
          </a:graphicData>
        </a:graphic>
      </p:graphicFrame>
      <p:graphicFrame>
        <p:nvGraphicFramePr>
          <p:cNvPr id="31" name="Table 30"/>
          <p:cNvGraphicFramePr>
            <a:graphicFrameLocks noGrp="1"/>
          </p:cNvGraphicFramePr>
          <p:nvPr>
            <p:extLst>
              <p:ext uri="{D42A27DB-BD31-4B8C-83A1-F6EECF244321}">
                <p14:modId xmlns:p14="http://schemas.microsoft.com/office/powerpoint/2010/main" val="3570352096"/>
              </p:ext>
            </p:extLst>
          </p:nvPr>
        </p:nvGraphicFramePr>
        <p:xfrm>
          <a:off x="3244758" y="4126664"/>
          <a:ext cx="1280160" cy="353568"/>
        </p:xfrm>
        <a:graphic>
          <a:graphicData uri="http://schemas.openxmlformats.org/drawingml/2006/table">
            <a:tbl>
              <a:tblPr>
                <a:tableStyleId>{284E427A-3D55-4303-BF80-6455036E1DE7}</a:tableStyleId>
              </a:tblPr>
              <a:tblGrid>
                <a:gridCol w="1280160"/>
              </a:tblGrid>
              <a:tr h="0">
                <a:tc>
                  <a:txBody>
                    <a:bodyPr/>
                    <a:lstStyle/>
                    <a:p>
                      <a:pPr algn="ctr" fontAlgn="ctr"/>
                      <a:r>
                        <a:rPr lang="en-US" sz="800" u="none" strike="noStrike" dirty="0" smtClean="0">
                          <a:ln>
                            <a:solidFill>
                              <a:schemeClr val="bg1">
                                <a:alpha val="0"/>
                              </a:schemeClr>
                            </a:solidFill>
                          </a:ln>
                          <a:effectLst/>
                        </a:rPr>
                        <a:t>Word Automation Services</a:t>
                      </a:r>
                      <a:endParaRPr lang="en-US" sz="800" u="none" strike="noStrike" dirty="0" smtClean="0">
                        <a:ln>
                          <a:solidFill>
                            <a:schemeClr val="bg1">
                              <a:alpha val="0"/>
                            </a:schemeClr>
                          </a:solidFill>
                        </a:ln>
                        <a:solidFill>
                          <a:schemeClr val="tx1"/>
                        </a:solidFill>
                        <a:effectLst/>
                      </a:endParaRPr>
                    </a:p>
                  </a:txBody>
                  <a:tcPr marL="9525" marR="9525" marT="27432" marB="27432" anchor="ctr"/>
                </a:tc>
              </a:tr>
              <a:tr h="0">
                <a:tc>
                  <a:txBody>
                    <a:bodyPr/>
                    <a:lstStyle/>
                    <a:p>
                      <a:pPr algn="ctr" fontAlgn="ctr"/>
                      <a:r>
                        <a:rPr lang="en-US" sz="800" u="none" strike="noStrike" dirty="0" smtClean="0">
                          <a:ln>
                            <a:solidFill>
                              <a:schemeClr val="bg1">
                                <a:alpha val="0"/>
                              </a:schemeClr>
                            </a:solidFill>
                          </a:ln>
                          <a:effectLst/>
                        </a:rPr>
                        <a:t>Records Center</a:t>
                      </a:r>
                      <a:endParaRPr lang="en-US" sz="800" u="none" strike="noStrike" dirty="0" smtClean="0">
                        <a:ln>
                          <a:solidFill>
                            <a:schemeClr val="bg1">
                              <a:alpha val="0"/>
                            </a:schemeClr>
                          </a:solidFill>
                        </a:ln>
                        <a:solidFill>
                          <a:schemeClr val="tx1"/>
                        </a:solidFill>
                        <a:effectLst/>
                      </a:endParaRPr>
                    </a:p>
                  </a:txBody>
                  <a:tcPr marL="9525" marR="9525" marT="27432" marB="27432" anchor="ctr"/>
                </a:tc>
              </a:tr>
            </a:tbl>
          </a:graphicData>
        </a:graphic>
      </p:graphicFrame>
      <p:graphicFrame>
        <p:nvGraphicFramePr>
          <p:cNvPr id="32" name="Table 31"/>
          <p:cNvGraphicFramePr>
            <a:graphicFrameLocks noGrp="1"/>
          </p:cNvGraphicFramePr>
          <p:nvPr>
            <p:extLst>
              <p:ext uri="{D42A27DB-BD31-4B8C-83A1-F6EECF244321}">
                <p14:modId xmlns:p14="http://schemas.microsoft.com/office/powerpoint/2010/main" val="4204009347"/>
              </p:ext>
            </p:extLst>
          </p:nvPr>
        </p:nvGraphicFramePr>
        <p:xfrm>
          <a:off x="458018" y="4725144"/>
          <a:ext cx="1280160" cy="176784"/>
        </p:xfrm>
        <a:graphic>
          <a:graphicData uri="http://schemas.openxmlformats.org/drawingml/2006/table">
            <a:tbl>
              <a:tblPr>
                <a:tableStyleId>{284E427A-3D55-4303-BF80-6455036E1DE7}</a:tableStyleId>
              </a:tblPr>
              <a:tblGrid>
                <a:gridCol w="1280160"/>
              </a:tblGrid>
              <a:tr h="0">
                <a:tc>
                  <a:txBody>
                    <a:bodyPr/>
                    <a:lstStyle/>
                    <a:p>
                      <a:pPr algn="ctr" fontAlgn="ctr"/>
                      <a:r>
                        <a:rPr lang="en-US" sz="800" u="none" strike="noStrike" dirty="0" smtClean="0">
                          <a:ln>
                            <a:solidFill>
                              <a:schemeClr val="bg1">
                                <a:alpha val="0"/>
                              </a:schemeClr>
                            </a:solidFill>
                          </a:ln>
                          <a:effectLst/>
                        </a:rPr>
                        <a:t>Web Analytics</a:t>
                      </a:r>
                      <a:endParaRPr lang="en-US" sz="800" u="none" strike="noStrike" dirty="0" smtClean="0">
                        <a:ln>
                          <a:solidFill>
                            <a:schemeClr val="bg1">
                              <a:alpha val="0"/>
                            </a:schemeClr>
                          </a:solidFill>
                        </a:ln>
                        <a:solidFill>
                          <a:schemeClr val="tx1"/>
                        </a:solidFill>
                        <a:effectLst/>
                      </a:endParaRPr>
                    </a:p>
                  </a:txBody>
                  <a:tcPr marL="9525" marR="9525" marT="27432" marB="27432" anchor="ctr"/>
                </a:tc>
              </a:tr>
            </a:tbl>
          </a:graphicData>
        </a:graphic>
      </p:graphicFrame>
      <p:sp>
        <p:nvSpPr>
          <p:cNvPr id="34" name="TextBox 33"/>
          <p:cNvSpPr txBox="1"/>
          <p:nvPr/>
        </p:nvSpPr>
        <p:spPr>
          <a:xfrm>
            <a:off x="7168020" y="5157192"/>
            <a:ext cx="260328" cy="166199"/>
          </a:xfrm>
          <a:prstGeom prst="rect">
            <a:avLst/>
          </a:prstGeom>
        </p:spPr>
        <p:txBody>
          <a:bodyPr vert="horz" wrap="none" lIns="0" tIns="0" rIns="0" bIns="0" rtlCol="0">
            <a:spAutoFit/>
          </a:bodyPr>
          <a:lstStyle/>
          <a:p>
            <a:pPr algn="ctr">
              <a:lnSpc>
                <a:spcPct val="90000"/>
              </a:lnSpc>
              <a:spcBef>
                <a:spcPct val="0"/>
              </a:spcBef>
              <a:buClr>
                <a:srgbClr val="777777"/>
              </a:buClr>
              <a:buSzPct val="130000"/>
            </a:pPr>
            <a:r>
              <a:rPr lang="en-US" sz="1200" i="1" dirty="0">
                <a:ln w="3175">
                  <a:solidFill>
                    <a:schemeClr val="bg1">
                      <a:alpha val="0"/>
                    </a:schemeClr>
                  </a:solidFill>
                </a:ln>
                <a:solidFill>
                  <a:schemeClr val="bg1">
                    <a:alpha val="99000"/>
                  </a:schemeClr>
                </a:solidFill>
                <a:cs typeface="Arial" charset="0"/>
              </a:rPr>
              <a:t>Key:</a:t>
            </a:r>
          </a:p>
        </p:txBody>
      </p:sp>
      <p:graphicFrame>
        <p:nvGraphicFramePr>
          <p:cNvPr id="35" name="Table 34"/>
          <p:cNvGraphicFramePr>
            <a:graphicFrameLocks noGrp="1"/>
          </p:cNvGraphicFramePr>
          <p:nvPr>
            <p:extLst>
              <p:ext uri="{D42A27DB-BD31-4B8C-83A1-F6EECF244321}">
                <p14:modId xmlns:p14="http://schemas.microsoft.com/office/powerpoint/2010/main" val="2833475543"/>
              </p:ext>
            </p:extLst>
          </p:nvPr>
        </p:nvGraphicFramePr>
        <p:xfrm>
          <a:off x="7537986" y="5157192"/>
          <a:ext cx="1280160" cy="176784"/>
        </p:xfrm>
        <a:graphic>
          <a:graphicData uri="http://schemas.openxmlformats.org/drawingml/2006/table">
            <a:tbl>
              <a:tblPr>
                <a:tableStyleId>{69C7853C-536D-4A76-A0AE-DD22124D55A5}</a:tableStyleId>
              </a:tblPr>
              <a:tblGrid>
                <a:gridCol w="1280160"/>
              </a:tblGrid>
              <a:tr h="0">
                <a:tc>
                  <a:txBody>
                    <a:bodyPr/>
                    <a:lstStyle/>
                    <a:p>
                      <a:pPr algn="ctr" fontAlgn="ctr"/>
                      <a:r>
                        <a:rPr lang="en-US" sz="800" u="none" strike="noStrike" dirty="0" smtClean="0">
                          <a:ln>
                            <a:solidFill>
                              <a:schemeClr val="bg1">
                                <a:alpha val="0"/>
                              </a:schemeClr>
                            </a:solidFill>
                          </a:ln>
                          <a:effectLst/>
                        </a:rPr>
                        <a:t>Office 365</a:t>
                      </a:r>
                      <a:endParaRPr lang="en-US" sz="800" u="none" strike="noStrike" dirty="0" smtClean="0">
                        <a:ln>
                          <a:solidFill>
                            <a:schemeClr val="bg1">
                              <a:alpha val="0"/>
                            </a:schemeClr>
                          </a:solidFill>
                        </a:ln>
                        <a:solidFill>
                          <a:schemeClr val="tx1"/>
                        </a:solidFill>
                        <a:effectLst/>
                      </a:endParaRPr>
                    </a:p>
                  </a:txBody>
                  <a:tcPr marL="9525" marR="9525" marT="27432" marB="27432" anchor="ctr"/>
                </a:tc>
              </a:tr>
            </a:tbl>
          </a:graphicData>
        </a:graphic>
      </p:graphicFrame>
      <p:graphicFrame>
        <p:nvGraphicFramePr>
          <p:cNvPr id="29" name="Table 28"/>
          <p:cNvGraphicFramePr>
            <a:graphicFrameLocks noGrp="1"/>
          </p:cNvGraphicFramePr>
          <p:nvPr>
            <p:extLst>
              <p:ext uri="{D42A27DB-BD31-4B8C-83A1-F6EECF244321}">
                <p14:modId xmlns:p14="http://schemas.microsoft.com/office/powerpoint/2010/main" val="2044594955"/>
              </p:ext>
            </p:extLst>
          </p:nvPr>
        </p:nvGraphicFramePr>
        <p:xfrm>
          <a:off x="7540312" y="5373216"/>
          <a:ext cx="1280160" cy="176784"/>
        </p:xfrm>
        <a:graphic>
          <a:graphicData uri="http://schemas.openxmlformats.org/drawingml/2006/table">
            <a:tbl>
              <a:tblPr>
                <a:tableStyleId>{284E427A-3D55-4303-BF80-6455036E1DE7}</a:tableStyleId>
              </a:tblPr>
              <a:tblGrid>
                <a:gridCol w="1280160"/>
              </a:tblGrid>
              <a:tr h="0">
                <a:tc>
                  <a:txBody>
                    <a:bodyPr/>
                    <a:lstStyle/>
                    <a:p>
                      <a:pPr algn="ctr" fontAlgn="ctr"/>
                      <a:r>
                        <a:rPr lang="en-US" sz="800" u="none" strike="noStrike" dirty="0" smtClean="0">
                          <a:ln>
                            <a:solidFill>
                              <a:schemeClr val="bg1">
                                <a:alpha val="0"/>
                              </a:schemeClr>
                            </a:solidFill>
                          </a:ln>
                          <a:effectLst/>
                        </a:rPr>
                        <a:t>Future</a:t>
                      </a:r>
                      <a:endParaRPr lang="en-US" sz="800" u="none" strike="noStrike" dirty="0" smtClean="0">
                        <a:ln>
                          <a:solidFill>
                            <a:schemeClr val="bg1">
                              <a:alpha val="0"/>
                            </a:schemeClr>
                          </a:solidFill>
                        </a:ln>
                        <a:solidFill>
                          <a:schemeClr val="tx1"/>
                        </a:solidFill>
                        <a:effectLst/>
                      </a:endParaRPr>
                    </a:p>
                  </a:txBody>
                  <a:tcPr marL="9525" marR="9525" marT="27432" marB="27432" anchor="ctr"/>
                </a:tc>
              </a:tr>
            </a:tbl>
          </a:graphicData>
        </a:graphic>
      </p:graphicFrame>
      <p:cxnSp>
        <p:nvCxnSpPr>
          <p:cNvPr id="37" name="Straight Connector 36"/>
          <p:cNvCxnSpPr/>
          <p:nvPr/>
        </p:nvCxnSpPr>
        <p:spPr>
          <a:xfrm>
            <a:off x="-540568" y="827897"/>
            <a:ext cx="9684568"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pic>
        <p:nvPicPr>
          <p:cNvPr id="38" name="Content Placeholder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7544" y="116632"/>
            <a:ext cx="4104456" cy="711265"/>
          </a:xfrm>
          <a:prstGeom prst="rect">
            <a:avLst/>
          </a:prstGeom>
        </p:spPr>
      </p:pic>
    </p:spTree>
    <p:extLst>
      <p:ext uri="{BB962C8B-B14F-4D97-AF65-F5344CB8AC3E}">
        <p14:creationId xmlns:p14="http://schemas.microsoft.com/office/powerpoint/2010/main" val="1991293821"/>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right)">
                                      <p:cBhvr>
                                        <p:cTn id="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2438" y="836712"/>
            <a:ext cx="8229600" cy="443198"/>
          </a:xfrm>
        </p:spPr>
        <p:txBody>
          <a:bodyPr>
            <a:normAutofit/>
          </a:bodyPr>
          <a:lstStyle/>
          <a:p>
            <a:r>
              <a:rPr lang="en-US" sz="2000" dirty="0" smtClean="0">
                <a:solidFill>
                  <a:srgbClr val="FFC200"/>
                </a:solidFill>
              </a:rPr>
              <a:t>Hybrid </a:t>
            </a:r>
            <a:r>
              <a:rPr lang="en-US" sz="2000" dirty="0">
                <a:solidFill>
                  <a:srgbClr val="FFC200"/>
                </a:solidFill>
              </a:rPr>
              <a:t>Scenarios</a:t>
            </a:r>
          </a:p>
        </p:txBody>
      </p:sp>
      <p:sp>
        <p:nvSpPr>
          <p:cNvPr id="5" name="Rectangle 4"/>
          <p:cNvSpPr/>
          <p:nvPr/>
        </p:nvSpPr>
        <p:spPr>
          <a:xfrm>
            <a:off x="172372" y="1263860"/>
            <a:ext cx="1965937" cy="323165"/>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ctr">
              <a:spcBef>
                <a:spcPct val="20000"/>
              </a:spcBef>
              <a:spcAft>
                <a:spcPts val="1200"/>
              </a:spcAft>
              <a:buClr>
                <a:srgbClr val="FF5B00"/>
              </a:buClr>
            </a:pPr>
            <a:r>
              <a:rPr lang="en-US" sz="1500" dirty="0" smtClean="0">
                <a:solidFill>
                  <a:schemeClr val="bg1"/>
                </a:solidFill>
                <a:cs typeface="Segoe UI" pitchFamily="34" charset="0"/>
              </a:rPr>
              <a:t>On Premises</a:t>
            </a:r>
          </a:p>
        </p:txBody>
      </p:sp>
      <p:sp>
        <p:nvSpPr>
          <p:cNvPr id="6" name="Rectangle 5"/>
          <p:cNvSpPr/>
          <p:nvPr/>
        </p:nvSpPr>
        <p:spPr>
          <a:xfrm>
            <a:off x="7027060" y="1314537"/>
            <a:ext cx="1965937" cy="323165"/>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ctr">
              <a:spcBef>
                <a:spcPct val="20000"/>
              </a:spcBef>
              <a:spcAft>
                <a:spcPts val="1200"/>
              </a:spcAft>
              <a:buClr>
                <a:srgbClr val="FF5B00"/>
              </a:buClr>
            </a:pPr>
            <a:r>
              <a:rPr lang="en-US" sz="1500" dirty="0" smtClean="0">
                <a:solidFill>
                  <a:schemeClr val="bg1"/>
                </a:solidFill>
                <a:cs typeface="Segoe UI" pitchFamily="34" charset="0"/>
              </a:rPr>
              <a:t>Cloud Service</a:t>
            </a:r>
          </a:p>
        </p:txBody>
      </p:sp>
      <p:pic>
        <p:nvPicPr>
          <p:cNvPr id="8" name="back arcs" descr="back connected line.png"/>
          <p:cNvPicPr>
            <a:picLocks noChangeAspect="1"/>
          </p:cNvPicPr>
          <p:nvPr/>
        </p:nvPicPr>
        <p:blipFill>
          <a:blip r:embed="rId3" cstate="print">
            <a:duotone>
              <a:prstClr val="black"/>
              <a:srgbClr val="EE7816">
                <a:tint val="45000"/>
                <a:satMod val="400000"/>
              </a:srgbClr>
            </a:duotone>
            <a:extLst>
              <a:ext uri="{BEBA8EAE-BF5A-486C-A8C5-ECC9F3942E4B}">
                <a14:imgProps xmlns:a14="http://schemas.microsoft.com/office/drawing/2010/main">
                  <a14:imgLayer r:embed="rId4">
                    <a14:imgEffect>
                      <a14:colorTemperature colorTemp="11200"/>
                    </a14:imgEffect>
                    <a14:imgEffect>
                      <a14:saturation sat="66000"/>
                    </a14:imgEffect>
                    <a14:imgEffect>
                      <a14:brightnessContrast bright="40000"/>
                    </a14:imgEffect>
                  </a14:imgLayer>
                </a14:imgProps>
              </a:ext>
            </a:extLst>
          </a:blip>
          <a:stretch>
            <a:fillRect/>
          </a:stretch>
        </p:blipFill>
        <p:spPr>
          <a:xfrm flipH="1">
            <a:off x="914400" y="1030186"/>
            <a:ext cx="7315200" cy="1313691"/>
          </a:xfrm>
          <a:prstGeom prst="rect">
            <a:avLst/>
          </a:prstGeom>
        </p:spPr>
      </p:pic>
      <p:pic>
        <p:nvPicPr>
          <p:cNvPr id="7" name="Picture 2" descr="C:\Users\aliciat\Desktop\Events\MIX\ForMonicaRayOzzieKit\ForMonicaRayOzzieKit\Ray1970Pic\EDC data center more masked.png"/>
          <p:cNvPicPr>
            <a:picLocks noChangeAspect="1" noChangeArrowheads="1"/>
          </p:cNvPicPr>
          <p:nvPr/>
        </p:nvPicPr>
        <p:blipFill>
          <a:blip r:embed="rId5" cstate="print">
            <a:lum bright="-5000"/>
          </a:blip>
          <a:stretch>
            <a:fillRect/>
          </a:stretch>
        </p:blipFill>
        <p:spPr bwMode="auto">
          <a:xfrm rot="21319449">
            <a:off x="197302" y="1751577"/>
            <a:ext cx="2293126" cy="1464361"/>
          </a:xfrm>
          <a:prstGeom prst="rect">
            <a:avLst/>
          </a:prstGeom>
          <a:noFill/>
          <a:ln>
            <a:noFill/>
          </a:ln>
        </p:spPr>
      </p:pic>
      <p:sp>
        <p:nvSpPr>
          <p:cNvPr id="9" name="Rectangle 8"/>
          <p:cNvSpPr/>
          <p:nvPr/>
        </p:nvSpPr>
        <p:spPr>
          <a:xfrm>
            <a:off x="3567550" y="1263860"/>
            <a:ext cx="1965937" cy="323165"/>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ctr">
              <a:spcBef>
                <a:spcPct val="20000"/>
              </a:spcBef>
              <a:spcAft>
                <a:spcPts val="1200"/>
              </a:spcAft>
              <a:buClr>
                <a:srgbClr val="FF5B00"/>
              </a:buClr>
            </a:pPr>
            <a:r>
              <a:rPr lang="en-US" sz="1500" dirty="0" smtClean="0">
                <a:solidFill>
                  <a:schemeClr val="bg1"/>
                </a:solidFill>
                <a:cs typeface="Segoe UI" pitchFamily="34" charset="0"/>
              </a:rPr>
              <a:t>Coexistence</a:t>
            </a:r>
          </a:p>
        </p:txBody>
      </p:sp>
      <p:cxnSp>
        <p:nvCxnSpPr>
          <p:cNvPr id="10" name="Straight Connector 9"/>
          <p:cNvCxnSpPr/>
          <p:nvPr/>
        </p:nvCxnSpPr>
        <p:spPr>
          <a:xfrm>
            <a:off x="253855" y="3225113"/>
            <a:ext cx="8661545" cy="0"/>
          </a:xfrm>
          <a:prstGeom prst="line">
            <a:avLst/>
          </a:prstGeom>
          <a:ln w="57150">
            <a:solidFill>
              <a:schemeClr val="bg1"/>
            </a:solidFill>
            <a:tailEnd type="stealth"/>
          </a:ln>
        </p:spPr>
        <p:style>
          <a:lnRef idx="1">
            <a:schemeClr val="accent1"/>
          </a:lnRef>
          <a:fillRef idx="0">
            <a:schemeClr val="accent1"/>
          </a:fillRef>
          <a:effectRef idx="0">
            <a:schemeClr val="accent1"/>
          </a:effectRef>
          <a:fontRef idx="minor">
            <a:schemeClr val="tx1"/>
          </a:fontRef>
        </p:style>
      </p:cxnSp>
      <p:sp>
        <p:nvSpPr>
          <p:cNvPr id="11" name="Oval 10"/>
          <p:cNvSpPr/>
          <p:nvPr/>
        </p:nvSpPr>
        <p:spPr>
          <a:xfrm>
            <a:off x="1495567" y="3042987"/>
            <a:ext cx="346364" cy="346364"/>
          </a:xfrm>
          <a:prstGeom prst="ellipse">
            <a:avLst/>
          </a:prstGeom>
          <a:solidFill>
            <a:srgbClr val="EE781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rgbClr val="595959"/>
              </a:solidFill>
            </a:endParaRPr>
          </a:p>
        </p:txBody>
      </p:sp>
      <p:sp>
        <p:nvSpPr>
          <p:cNvPr id="12" name="Oval 11"/>
          <p:cNvSpPr/>
          <p:nvPr/>
        </p:nvSpPr>
        <p:spPr>
          <a:xfrm>
            <a:off x="4261286" y="3040056"/>
            <a:ext cx="346364" cy="346364"/>
          </a:xfrm>
          <a:prstGeom prst="ellipse">
            <a:avLst/>
          </a:prstGeom>
          <a:solidFill>
            <a:srgbClr val="EE781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rgbClr val="595959"/>
              </a:solidFill>
            </a:endParaRPr>
          </a:p>
        </p:txBody>
      </p:sp>
      <p:sp>
        <p:nvSpPr>
          <p:cNvPr id="13" name="Oval 12"/>
          <p:cNvSpPr/>
          <p:nvPr/>
        </p:nvSpPr>
        <p:spPr>
          <a:xfrm>
            <a:off x="7328573" y="3040056"/>
            <a:ext cx="346364" cy="346364"/>
          </a:xfrm>
          <a:prstGeom prst="ellipse">
            <a:avLst/>
          </a:prstGeom>
          <a:solidFill>
            <a:srgbClr val="EE781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rgbClr val="595959"/>
              </a:solidFill>
            </a:endParaRPr>
          </a:p>
        </p:txBody>
      </p:sp>
      <p:sp>
        <p:nvSpPr>
          <p:cNvPr id="14" name="TextBox 13"/>
          <p:cNvSpPr txBox="1"/>
          <p:nvPr/>
        </p:nvSpPr>
        <p:spPr>
          <a:xfrm>
            <a:off x="213750" y="3417987"/>
            <a:ext cx="2605650" cy="1583510"/>
          </a:xfrm>
          <a:prstGeom prst="rect">
            <a:avLst/>
          </a:prstGeom>
          <a:noFill/>
        </p:spPr>
        <p:txBody>
          <a:bodyPr wrap="square" rtlCol="0">
            <a:spAutoFit/>
          </a:bodyPr>
          <a:lstStyle/>
          <a:p>
            <a:pPr algn="ctr">
              <a:lnSpc>
                <a:spcPct val="90000"/>
              </a:lnSpc>
              <a:spcAft>
                <a:spcPts val="600"/>
              </a:spcAft>
            </a:pPr>
            <a:endParaRPr lang="en-US" sz="1300" spc="-50" dirty="0" smtClean="0">
              <a:solidFill>
                <a:schemeClr val="bg1"/>
              </a:solidFill>
            </a:endParaRPr>
          </a:p>
          <a:p>
            <a:pPr algn="ctr">
              <a:lnSpc>
                <a:spcPct val="90000"/>
              </a:lnSpc>
              <a:spcAft>
                <a:spcPts val="600"/>
              </a:spcAft>
            </a:pPr>
            <a:endParaRPr lang="en-US" sz="1300" spc="-50" dirty="0">
              <a:solidFill>
                <a:schemeClr val="bg1"/>
              </a:solidFill>
            </a:endParaRPr>
          </a:p>
          <a:p>
            <a:pPr algn="ctr">
              <a:lnSpc>
                <a:spcPct val="90000"/>
              </a:lnSpc>
              <a:spcAft>
                <a:spcPts val="600"/>
              </a:spcAft>
            </a:pPr>
            <a:endParaRPr lang="en-US" sz="1300" spc="-50" dirty="0">
              <a:solidFill>
                <a:schemeClr val="bg1"/>
              </a:solidFill>
            </a:endParaRPr>
          </a:p>
          <a:p>
            <a:pPr algn="ctr">
              <a:lnSpc>
                <a:spcPct val="90000"/>
              </a:lnSpc>
              <a:spcAft>
                <a:spcPts val="600"/>
              </a:spcAft>
            </a:pPr>
            <a:r>
              <a:rPr lang="en-US" sz="1300" spc="-50" dirty="0">
                <a:solidFill>
                  <a:schemeClr val="bg1"/>
                </a:solidFill>
              </a:rPr>
              <a:t>D</a:t>
            </a:r>
            <a:r>
              <a:rPr lang="en-US" sz="1300" spc="-50" dirty="0" smtClean="0">
                <a:solidFill>
                  <a:schemeClr val="bg1"/>
                </a:solidFill>
              </a:rPr>
              <a:t>eployed </a:t>
            </a:r>
            <a:r>
              <a:rPr lang="en-US" sz="1300" spc="-50" dirty="0">
                <a:solidFill>
                  <a:schemeClr val="bg1"/>
                </a:solidFill>
              </a:rPr>
              <a:t>and maintained on premises </a:t>
            </a:r>
            <a:r>
              <a:rPr lang="en-US" sz="1300" spc="-50" dirty="0" smtClean="0">
                <a:solidFill>
                  <a:schemeClr val="bg1"/>
                </a:solidFill>
              </a:rPr>
              <a:t>with </a:t>
            </a:r>
            <a:r>
              <a:rPr lang="en-US" sz="1300" spc="-50" dirty="0">
                <a:solidFill>
                  <a:schemeClr val="bg1"/>
                </a:solidFill>
              </a:rPr>
              <a:t>complete control and ownership of </a:t>
            </a:r>
            <a:r>
              <a:rPr lang="en-US" sz="1300" spc="-50" dirty="0" smtClean="0">
                <a:solidFill>
                  <a:schemeClr val="bg1"/>
                </a:solidFill>
              </a:rPr>
              <a:t>hardware</a:t>
            </a:r>
            <a:r>
              <a:rPr lang="en-US" sz="1300" spc="-50" dirty="0">
                <a:solidFill>
                  <a:schemeClr val="bg1"/>
                </a:solidFill>
              </a:rPr>
              <a:t>, maintenance, resources, and </a:t>
            </a:r>
            <a:r>
              <a:rPr lang="en-US" sz="1300" spc="-50" dirty="0" smtClean="0">
                <a:solidFill>
                  <a:schemeClr val="bg1"/>
                </a:solidFill>
              </a:rPr>
              <a:t>administration</a:t>
            </a:r>
            <a:endParaRPr lang="en-US" sz="1300" spc="-50" dirty="0">
              <a:solidFill>
                <a:schemeClr val="bg1"/>
              </a:solidFill>
            </a:endParaRPr>
          </a:p>
        </p:txBody>
      </p:sp>
      <p:sp>
        <p:nvSpPr>
          <p:cNvPr id="15" name="TextBox 14"/>
          <p:cNvSpPr txBox="1"/>
          <p:nvPr/>
        </p:nvSpPr>
        <p:spPr>
          <a:xfrm>
            <a:off x="2819400" y="3433821"/>
            <a:ext cx="3220175" cy="2235997"/>
          </a:xfrm>
          <a:prstGeom prst="rect">
            <a:avLst/>
          </a:prstGeom>
          <a:noFill/>
        </p:spPr>
        <p:txBody>
          <a:bodyPr wrap="square" rtlCol="0">
            <a:spAutoFit/>
          </a:bodyPr>
          <a:lstStyle/>
          <a:p>
            <a:pPr algn="ctr">
              <a:lnSpc>
                <a:spcPct val="90000"/>
              </a:lnSpc>
              <a:spcAft>
                <a:spcPts val="600"/>
              </a:spcAft>
            </a:pPr>
            <a:endParaRPr lang="en-US" sz="1200" spc="-50" dirty="0" smtClean="0">
              <a:solidFill>
                <a:schemeClr val="bg1"/>
              </a:solidFill>
            </a:endParaRPr>
          </a:p>
          <a:p>
            <a:pPr algn="ctr">
              <a:lnSpc>
                <a:spcPct val="90000"/>
              </a:lnSpc>
              <a:spcAft>
                <a:spcPts val="600"/>
              </a:spcAft>
            </a:pPr>
            <a:endParaRPr lang="en-US" spc="-50" dirty="0">
              <a:solidFill>
                <a:schemeClr val="bg1"/>
              </a:solidFill>
            </a:endParaRPr>
          </a:p>
          <a:p>
            <a:pPr algn="ctr">
              <a:lnSpc>
                <a:spcPct val="90000"/>
              </a:lnSpc>
              <a:spcAft>
                <a:spcPts val="600"/>
              </a:spcAft>
            </a:pPr>
            <a:r>
              <a:rPr lang="en-US" sz="2400" spc="-50" dirty="0">
                <a:solidFill>
                  <a:schemeClr val="bg1"/>
                </a:solidFill>
              </a:rPr>
              <a:t>+</a:t>
            </a:r>
            <a:endParaRPr lang="en-US" sz="2000" spc="-50" dirty="0">
              <a:solidFill>
                <a:schemeClr val="bg1"/>
              </a:solidFill>
            </a:endParaRPr>
          </a:p>
          <a:p>
            <a:pPr algn="ctr">
              <a:lnSpc>
                <a:spcPct val="90000"/>
              </a:lnSpc>
              <a:spcAft>
                <a:spcPts val="600"/>
              </a:spcAft>
            </a:pPr>
            <a:endParaRPr lang="en-US" sz="1300" spc="-50" dirty="0">
              <a:solidFill>
                <a:schemeClr val="bg1"/>
              </a:solidFill>
            </a:endParaRPr>
          </a:p>
          <a:p>
            <a:pPr algn="ctr">
              <a:lnSpc>
                <a:spcPct val="90000"/>
              </a:lnSpc>
              <a:spcAft>
                <a:spcPts val="600"/>
              </a:spcAft>
            </a:pPr>
            <a:endParaRPr lang="en-US" sz="800" spc="-50" dirty="0">
              <a:solidFill>
                <a:schemeClr val="bg1"/>
              </a:solidFill>
            </a:endParaRPr>
          </a:p>
          <a:p>
            <a:pPr algn="ctr">
              <a:lnSpc>
                <a:spcPct val="90000"/>
              </a:lnSpc>
              <a:spcAft>
                <a:spcPts val="600"/>
              </a:spcAft>
            </a:pPr>
            <a:r>
              <a:rPr lang="en-US" sz="1300" spc="-50" dirty="0">
                <a:solidFill>
                  <a:schemeClr val="bg1"/>
                </a:solidFill>
              </a:rPr>
              <a:t>T</a:t>
            </a:r>
            <a:r>
              <a:rPr lang="en-US" sz="1300" spc="-50" dirty="0" smtClean="0">
                <a:solidFill>
                  <a:schemeClr val="bg1"/>
                </a:solidFill>
              </a:rPr>
              <a:t>he flexibility of </a:t>
            </a:r>
            <a:r>
              <a:rPr lang="en-US" sz="1300" spc="-50" dirty="0">
                <a:solidFill>
                  <a:schemeClr val="bg1"/>
                </a:solidFill>
              </a:rPr>
              <a:t>migrating some capabilities to </a:t>
            </a:r>
            <a:r>
              <a:rPr lang="en-US" sz="1300" spc="-50" dirty="0" smtClean="0">
                <a:solidFill>
                  <a:schemeClr val="bg1"/>
                </a:solidFill>
              </a:rPr>
              <a:t>SharePoint </a:t>
            </a:r>
            <a:r>
              <a:rPr lang="en-US" sz="1300" spc="-50" dirty="0">
                <a:solidFill>
                  <a:schemeClr val="bg1"/>
                </a:solidFill>
              </a:rPr>
              <a:t>Online and </a:t>
            </a:r>
            <a:r>
              <a:rPr lang="en-US" sz="1300" spc="-50" dirty="0" smtClean="0">
                <a:solidFill>
                  <a:schemeClr val="bg1"/>
                </a:solidFill>
              </a:rPr>
              <a:t>accessing both on-premises and online sites with the same domain credentials</a:t>
            </a:r>
            <a:endParaRPr lang="en-US" sz="1300" spc="-50" dirty="0">
              <a:solidFill>
                <a:schemeClr val="bg1"/>
              </a:solidFill>
            </a:endParaRPr>
          </a:p>
        </p:txBody>
      </p:sp>
      <p:sp>
        <p:nvSpPr>
          <p:cNvPr id="16" name="TextBox 15"/>
          <p:cNvSpPr txBox="1"/>
          <p:nvPr/>
        </p:nvSpPr>
        <p:spPr>
          <a:xfrm>
            <a:off x="6039575" y="3445696"/>
            <a:ext cx="2926080" cy="1403461"/>
          </a:xfrm>
          <a:prstGeom prst="rect">
            <a:avLst/>
          </a:prstGeom>
          <a:noFill/>
        </p:spPr>
        <p:txBody>
          <a:bodyPr wrap="square" rtlCol="0">
            <a:spAutoFit/>
          </a:bodyPr>
          <a:lstStyle/>
          <a:p>
            <a:pPr algn="ctr">
              <a:lnSpc>
                <a:spcPct val="90000"/>
              </a:lnSpc>
              <a:spcAft>
                <a:spcPts val="600"/>
              </a:spcAft>
            </a:pPr>
            <a:endParaRPr lang="en-US" sz="1300" spc="-50" dirty="0" smtClean="0">
              <a:solidFill>
                <a:schemeClr val="bg1"/>
              </a:solidFill>
            </a:endParaRPr>
          </a:p>
          <a:p>
            <a:pPr algn="ctr">
              <a:lnSpc>
                <a:spcPct val="90000"/>
              </a:lnSpc>
              <a:spcAft>
                <a:spcPts val="600"/>
              </a:spcAft>
            </a:pPr>
            <a:endParaRPr lang="en-US" sz="1300" spc="-50" dirty="0">
              <a:solidFill>
                <a:schemeClr val="bg1"/>
              </a:solidFill>
            </a:endParaRPr>
          </a:p>
          <a:p>
            <a:pPr algn="ctr">
              <a:lnSpc>
                <a:spcPct val="90000"/>
              </a:lnSpc>
              <a:spcAft>
                <a:spcPts val="600"/>
              </a:spcAft>
            </a:pPr>
            <a:endParaRPr lang="en-US" sz="1300" spc="-50" dirty="0">
              <a:solidFill>
                <a:schemeClr val="bg1"/>
              </a:solidFill>
            </a:endParaRPr>
          </a:p>
          <a:p>
            <a:pPr algn="ctr">
              <a:lnSpc>
                <a:spcPct val="90000"/>
              </a:lnSpc>
              <a:spcAft>
                <a:spcPts val="600"/>
              </a:spcAft>
            </a:pPr>
            <a:r>
              <a:rPr lang="en-US" sz="1300" spc="-50" dirty="0">
                <a:solidFill>
                  <a:schemeClr val="bg1"/>
                </a:solidFill>
              </a:rPr>
              <a:t>Microsoft will </a:t>
            </a:r>
            <a:r>
              <a:rPr lang="en-US" sz="1300" spc="-50" dirty="0" smtClean="0">
                <a:solidFill>
                  <a:schemeClr val="bg1"/>
                </a:solidFill>
              </a:rPr>
              <a:t>more securely </a:t>
            </a:r>
            <a:r>
              <a:rPr lang="en-US" sz="1300" spc="-50" dirty="0">
                <a:solidFill>
                  <a:schemeClr val="bg1"/>
                </a:solidFill>
              </a:rPr>
              <a:t>deliver new features and capabilities to </a:t>
            </a:r>
            <a:r>
              <a:rPr lang="en-US" sz="1300" spc="-50" dirty="0" smtClean="0">
                <a:solidFill>
                  <a:schemeClr val="bg1"/>
                </a:solidFill>
              </a:rPr>
              <a:t/>
            </a:r>
            <a:br>
              <a:rPr lang="en-US" sz="1300" spc="-50" dirty="0" smtClean="0">
                <a:solidFill>
                  <a:schemeClr val="bg1"/>
                </a:solidFill>
              </a:rPr>
            </a:br>
            <a:r>
              <a:rPr lang="en-US" sz="1300" spc="-50" dirty="0" smtClean="0">
                <a:solidFill>
                  <a:schemeClr val="bg1"/>
                </a:solidFill>
              </a:rPr>
              <a:t>SharePoint Online</a:t>
            </a:r>
            <a:endParaRPr lang="en-US" sz="1300" spc="-50" dirty="0">
              <a:solidFill>
                <a:schemeClr val="bg1"/>
              </a:solidFill>
            </a:endParaRPr>
          </a:p>
        </p:txBody>
      </p:sp>
      <p:pic>
        <p:nvPicPr>
          <p:cNvPr id="19"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67238" y="3165185"/>
            <a:ext cx="9525" cy="9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 name="Content Placeholder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67544" y="116632"/>
            <a:ext cx="4104456" cy="711265"/>
          </a:xfrm>
          <a:prstGeom prst="rect">
            <a:avLst/>
          </a:prstGeom>
        </p:spPr>
      </p:pic>
      <p:pic>
        <p:nvPicPr>
          <p:cNvPr id="38914" name="Picture 2" descr="C:\Users\bewalter\Pictures\SharePoint logos\ShrPt10_h_rgb_r.png"/>
          <p:cNvPicPr>
            <a:picLocks noChangeAspect="1" noChangeArrowheads="1"/>
          </p:cNvPicPr>
          <p:nvPr/>
        </p:nvPicPr>
        <p:blipFill rotWithShape="1">
          <a:blip r:embed="rId8">
            <a:extLst>
              <a:ext uri="{28A0092B-C50C-407E-A947-70E740481C1C}">
                <a14:useLocalDpi xmlns:a14="http://schemas.microsoft.com/office/drawing/2010/main" val="0"/>
              </a:ext>
            </a:extLst>
          </a:blip>
          <a:srcRect r="19158"/>
          <a:stretch/>
        </p:blipFill>
        <p:spPr bwMode="auto">
          <a:xfrm>
            <a:off x="341026" y="3540670"/>
            <a:ext cx="2286758" cy="570973"/>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C:\Users\bewalter\Pictures\SharePoint logos\ShrPt10_h_rgb_r.png"/>
          <p:cNvPicPr>
            <a:picLocks noChangeAspect="1" noChangeArrowheads="1"/>
          </p:cNvPicPr>
          <p:nvPr/>
        </p:nvPicPr>
        <p:blipFill rotWithShape="1">
          <a:blip r:embed="rId8">
            <a:extLst>
              <a:ext uri="{28A0092B-C50C-407E-A947-70E740481C1C}">
                <a14:useLocalDpi xmlns:a14="http://schemas.microsoft.com/office/drawing/2010/main" val="0"/>
              </a:ext>
            </a:extLst>
          </a:blip>
          <a:srcRect r="19158"/>
          <a:stretch/>
        </p:blipFill>
        <p:spPr bwMode="auto">
          <a:xfrm>
            <a:off x="3228365" y="4260678"/>
            <a:ext cx="2286758" cy="570973"/>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44596" y="3540670"/>
            <a:ext cx="2979743" cy="516362"/>
          </a:xfrm>
          <a:prstGeom prst="rect">
            <a:avLst/>
          </a:prstGeom>
        </p:spPr>
      </p:pic>
      <p:pic>
        <p:nvPicPr>
          <p:cNvPr id="26" name="Picture 2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039575" y="3540670"/>
            <a:ext cx="2979743" cy="516362"/>
          </a:xfrm>
          <a:prstGeom prst="rect">
            <a:avLst/>
          </a:prstGeom>
        </p:spPr>
      </p:pic>
      <p:sp>
        <p:nvSpPr>
          <p:cNvPr id="4" name="Rounded Rectangle 3"/>
          <p:cNvSpPr/>
          <p:nvPr/>
        </p:nvSpPr>
        <p:spPr>
          <a:xfrm>
            <a:off x="2944596" y="1822630"/>
            <a:ext cx="3352800" cy="1217426"/>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defTabSz="912813" fontAlgn="base">
              <a:spcBef>
                <a:spcPct val="0"/>
              </a:spcBef>
              <a:spcAft>
                <a:spcPct val="0"/>
              </a:spcAft>
            </a:pPr>
            <a:r>
              <a:rPr lang="en-US" sz="1600" dirty="0">
                <a:solidFill>
                  <a:schemeClr val="bg1"/>
                </a:solidFill>
              </a:rPr>
              <a:t>Identity federation and directory synchronization </a:t>
            </a:r>
          </a:p>
          <a:p>
            <a:pPr algn="ctr" defTabSz="912813" fontAlgn="base">
              <a:spcBef>
                <a:spcPct val="0"/>
              </a:spcBef>
              <a:spcAft>
                <a:spcPct val="0"/>
              </a:spcAft>
            </a:pPr>
            <a:r>
              <a:rPr lang="en-US" sz="1600" dirty="0">
                <a:solidFill>
                  <a:schemeClr val="bg1"/>
                </a:solidFill>
              </a:rPr>
              <a:t>enables access to SharePoint sites, providing a consistent single sign-on experience online and on premises</a:t>
            </a:r>
          </a:p>
        </p:txBody>
      </p:sp>
      <p:pic>
        <p:nvPicPr>
          <p:cNvPr id="28" name="Picture 3"/>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6770241" y="1418395"/>
            <a:ext cx="2479573" cy="1746790"/>
          </a:xfrm>
          <a:prstGeom prst="rect">
            <a:avLst/>
          </a:prstGeom>
          <a:noFill/>
          <a:ln w="9525">
            <a:noFill/>
            <a:miter lim="800000"/>
            <a:headEnd/>
            <a:tailEnd/>
          </a:ln>
          <a:effectLst>
            <a:outerShdw dist="38100" dir="2700000" algn="tl" rotWithShape="0">
              <a:srgbClr val="808080">
                <a:alpha val="39999"/>
              </a:srgbClr>
            </a:outerShdw>
          </a:effectLst>
        </p:spPr>
      </p:pic>
      <p:cxnSp>
        <p:nvCxnSpPr>
          <p:cNvPr id="29" name="Straight Connector 28"/>
          <p:cNvCxnSpPr/>
          <p:nvPr/>
        </p:nvCxnSpPr>
        <p:spPr>
          <a:xfrm>
            <a:off x="-540568" y="827897"/>
            <a:ext cx="9684568"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35441892"/>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right)">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3" name="Straight Connector 32"/>
          <p:cNvCxnSpPr/>
          <p:nvPr/>
        </p:nvCxnSpPr>
        <p:spPr>
          <a:xfrm>
            <a:off x="7452320" y="822552"/>
            <a:ext cx="0" cy="6035448"/>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sp>
        <p:nvSpPr>
          <p:cNvPr id="17" name="Freeform 6"/>
          <p:cNvSpPr>
            <a:spLocks/>
          </p:cNvSpPr>
          <p:nvPr/>
        </p:nvSpPr>
        <p:spPr bwMode="auto">
          <a:xfrm>
            <a:off x="5994729" y="2298716"/>
            <a:ext cx="2205368" cy="3543299"/>
          </a:xfrm>
          <a:prstGeom prst="roundRect">
            <a:avLst>
              <a:gd name="adj" fmla="val 6825"/>
            </a:avLst>
          </a:prstGeom>
          <a:noFill/>
          <a:ln/>
        </p:spPr>
        <p:style>
          <a:lnRef idx="2">
            <a:schemeClr val="accent1"/>
          </a:lnRef>
          <a:fillRef idx="1">
            <a:schemeClr val="lt1"/>
          </a:fillRef>
          <a:effectRef idx="0">
            <a:schemeClr val="accent1"/>
          </a:effectRef>
          <a:fontRef idx="minor">
            <a:schemeClr val="dk1"/>
          </a:fontRef>
        </p:style>
        <p:txBody>
          <a:bodyPr lIns="0" tIns="91440" rIns="0" bIns="0" rtlCol="0" anchor="t" anchorCtr="0"/>
          <a:lstStyle/>
          <a:p>
            <a:pPr algn="ctr" defTabSz="914400" fontAlgn="base">
              <a:spcBef>
                <a:spcPct val="0"/>
              </a:spcBef>
              <a:spcAft>
                <a:spcPct val="0"/>
              </a:spcAft>
            </a:pPr>
            <a:r>
              <a:rPr lang="en-US" kern="0" dirty="0" smtClean="0">
                <a:ln>
                  <a:solidFill>
                    <a:prstClr val="white">
                      <a:alpha val="0"/>
                    </a:prstClr>
                  </a:solidFill>
                </a:ln>
                <a:solidFill>
                  <a:schemeClr val="bg1"/>
                </a:solidFill>
              </a:rPr>
              <a:t>Development</a:t>
            </a:r>
          </a:p>
        </p:txBody>
      </p:sp>
      <p:sp>
        <p:nvSpPr>
          <p:cNvPr id="50" name="Rounded Rectangle 49"/>
          <p:cNvSpPr/>
          <p:nvPr/>
        </p:nvSpPr>
        <p:spPr bwMode="auto">
          <a:xfrm>
            <a:off x="6087001" y="5196259"/>
            <a:ext cx="2020824" cy="470032"/>
          </a:xfrm>
          <a:prstGeom prst="roundRect">
            <a:avLst>
              <a:gd name="adj" fmla="val 16072"/>
            </a:avLst>
          </a:prstGeom>
          <a:ln>
            <a:headEnd type="oval"/>
          </a:ln>
        </p:spPr>
        <p:style>
          <a:lnRef idx="2">
            <a:schemeClr val="accent2">
              <a:shade val="50000"/>
            </a:schemeClr>
          </a:lnRef>
          <a:fillRef idx="1">
            <a:schemeClr val="accent2"/>
          </a:fillRef>
          <a:effectRef idx="0">
            <a:schemeClr val="accent2"/>
          </a:effectRef>
          <a:fontRef idx="minor">
            <a:schemeClr val="lt1"/>
          </a:fontRef>
        </p:style>
        <p:txBody>
          <a:bodyPr lIns="91440" tIns="0" rIns="91440" bIns="0" rtlCol="0" anchor="ctr"/>
          <a:lstStyle/>
          <a:p>
            <a:pPr algn="ctr" defTabSz="914286"/>
            <a:r>
              <a:rPr lang="en-US" sz="1400" dirty="0">
                <a:ln>
                  <a:solidFill>
                    <a:prstClr val="white">
                      <a:alpha val="0"/>
                    </a:prstClr>
                  </a:solidFill>
                </a:ln>
                <a:solidFill>
                  <a:schemeClr val="bg1"/>
                </a:solidFill>
              </a:rPr>
              <a:t>Web Services</a:t>
            </a:r>
          </a:p>
        </p:txBody>
      </p:sp>
      <p:sp>
        <p:nvSpPr>
          <p:cNvPr id="46" name="Rounded Rectangle 45"/>
          <p:cNvSpPr/>
          <p:nvPr/>
        </p:nvSpPr>
        <p:spPr bwMode="auto">
          <a:xfrm>
            <a:off x="6087001" y="4673745"/>
            <a:ext cx="2020824" cy="470032"/>
          </a:xfrm>
          <a:prstGeom prst="roundRect">
            <a:avLst>
              <a:gd name="adj" fmla="val 16072"/>
            </a:avLst>
          </a:prstGeom>
          <a:ln>
            <a:headEnd type="oval"/>
          </a:ln>
        </p:spPr>
        <p:style>
          <a:lnRef idx="2">
            <a:schemeClr val="accent2">
              <a:shade val="50000"/>
            </a:schemeClr>
          </a:lnRef>
          <a:fillRef idx="1">
            <a:schemeClr val="accent2"/>
          </a:fillRef>
          <a:effectRef idx="0">
            <a:schemeClr val="accent2"/>
          </a:effectRef>
          <a:fontRef idx="minor">
            <a:schemeClr val="lt1"/>
          </a:fontRef>
        </p:style>
        <p:txBody>
          <a:bodyPr lIns="91440" tIns="0" rIns="91440" bIns="0" rtlCol="0" anchor="ctr"/>
          <a:lstStyle/>
          <a:p>
            <a:pPr algn="ctr" defTabSz="914286"/>
            <a:r>
              <a:rPr lang="en-US" sz="1400" dirty="0" smtClean="0">
                <a:ln>
                  <a:solidFill>
                    <a:prstClr val="white">
                      <a:alpha val="0"/>
                    </a:prstClr>
                  </a:solidFill>
                </a:ln>
                <a:solidFill>
                  <a:schemeClr val="bg1"/>
                </a:solidFill>
              </a:rPr>
              <a:t>Client-Object </a:t>
            </a:r>
            <a:r>
              <a:rPr lang="en-US" sz="1400" dirty="0">
                <a:ln>
                  <a:solidFill>
                    <a:prstClr val="white">
                      <a:alpha val="0"/>
                    </a:prstClr>
                  </a:solidFill>
                </a:ln>
                <a:solidFill>
                  <a:schemeClr val="bg1"/>
                </a:solidFill>
              </a:rPr>
              <a:t>Model</a:t>
            </a:r>
          </a:p>
        </p:txBody>
      </p:sp>
      <p:sp>
        <p:nvSpPr>
          <p:cNvPr id="47" name="Rounded Rectangle 46"/>
          <p:cNvSpPr/>
          <p:nvPr/>
        </p:nvSpPr>
        <p:spPr bwMode="auto">
          <a:xfrm>
            <a:off x="6087001" y="4140474"/>
            <a:ext cx="2020824" cy="470032"/>
          </a:xfrm>
          <a:prstGeom prst="roundRect">
            <a:avLst>
              <a:gd name="adj" fmla="val 16072"/>
            </a:avLst>
          </a:prstGeom>
          <a:ln>
            <a:headEnd type="oval"/>
          </a:ln>
        </p:spPr>
        <p:style>
          <a:lnRef idx="2">
            <a:schemeClr val="accent2">
              <a:shade val="50000"/>
            </a:schemeClr>
          </a:lnRef>
          <a:fillRef idx="1">
            <a:schemeClr val="accent2"/>
          </a:fillRef>
          <a:effectRef idx="0">
            <a:schemeClr val="accent2"/>
          </a:effectRef>
          <a:fontRef idx="minor">
            <a:schemeClr val="lt1"/>
          </a:fontRef>
        </p:style>
        <p:txBody>
          <a:bodyPr lIns="91440" tIns="0" rIns="91440" bIns="0" rtlCol="0" anchor="ctr"/>
          <a:lstStyle/>
          <a:p>
            <a:pPr algn="ctr" defTabSz="914286"/>
            <a:r>
              <a:rPr lang="en-US" sz="1400" dirty="0">
                <a:ln>
                  <a:solidFill>
                    <a:prstClr val="white">
                      <a:alpha val="0"/>
                    </a:prstClr>
                  </a:solidFill>
                </a:ln>
                <a:solidFill>
                  <a:schemeClr val="bg1"/>
                </a:solidFill>
              </a:rPr>
              <a:t>Silverlight</a:t>
            </a:r>
          </a:p>
        </p:txBody>
      </p:sp>
      <p:sp>
        <p:nvSpPr>
          <p:cNvPr id="48" name="Rounded Rectangle 47"/>
          <p:cNvSpPr/>
          <p:nvPr/>
        </p:nvSpPr>
        <p:spPr bwMode="auto">
          <a:xfrm>
            <a:off x="6087001" y="3607204"/>
            <a:ext cx="2020824" cy="470032"/>
          </a:xfrm>
          <a:prstGeom prst="roundRect">
            <a:avLst>
              <a:gd name="adj" fmla="val 16072"/>
            </a:avLst>
          </a:prstGeom>
          <a:ln>
            <a:headEnd type="oval"/>
          </a:ln>
        </p:spPr>
        <p:style>
          <a:lnRef idx="2">
            <a:schemeClr val="accent2">
              <a:shade val="50000"/>
            </a:schemeClr>
          </a:lnRef>
          <a:fillRef idx="1">
            <a:schemeClr val="accent2"/>
          </a:fillRef>
          <a:effectRef idx="0">
            <a:schemeClr val="accent2"/>
          </a:effectRef>
          <a:fontRef idx="minor">
            <a:schemeClr val="lt1"/>
          </a:fontRef>
        </p:style>
        <p:txBody>
          <a:bodyPr lIns="91440" tIns="0" rIns="91440" bIns="0" rtlCol="0" anchor="ctr"/>
          <a:lstStyle/>
          <a:p>
            <a:pPr algn="ctr" defTabSz="914286"/>
            <a:r>
              <a:rPr lang="en-US" sz="1400" dirty="0">
                <a:ln>
                  <a:solidFill>
                    <a:prstClr val="white">
                      <a:alpha val="0"/>
                    </a:prstClr>
                  </a:solidFill>
                </a:ln>
                <a:solidFill>
                  <a:schemeClr val="bg1"/>
                </a:solidFill>
              </a:rPr>
              <a:t>Sandboxed Solutions</a:t>
            </a:r>
          </a:p>
        </p:txBody>
      </p:sp>
      <p:sp>
        <p:nvSpPr>
          <p:cNvPr id="49" name="Rounded Rectangle 48"/>
          <p:cNvSpPr/>
          <p:nvPr/>
        </p:nvSpPr>
        <p:spPr bwMode="auto">
          <a:xfrm>
            <a:off x="6087001" y="3073934"/>
            <a:ext cx="2020824" cy="470032"/>
          </a:xfrm>
          <a:prstGeom prst="roundRect">
            <a:avLst>
              <a:gd name="adj" fmla="val 16072"/>
            </a:avLst>
          </a:prstGeom>
          <a:ln>
            <a:headEnd type="oval"/>
          </a:ln>
        </p:spPr>
        <p:style>
          <a:lnRef idx="2">
            <a:schemeClr val="accent2">
              <a:shade val="50000"/>
            </a:schemeClr>
          </a:lnRef>
          <a:fillRef idx="1">
            <a:schemeClr val="accent2"/>
          </a:fillRef>
          <a:effectRef idx="0">
            <a:schemeClr val="accent2"/>
          </a:effectRef>
          <a:fontRef idx="minor">
            <a:schemeClr val="lt1"/>
          </a:fontRef>
        </p:style>
        <p:txBody>
          <a:bodyPr lIns="91440" tIns="0" rIns="91440" bIns="0" rtlCol="0" anchor="ctr"/>
          <a:lstStyle/>
          <a:p>
            <a:pPr algn="ctr" defTabSz="914286"/>
            <a:r>
              <a:rPr lang="en-US" sz="1400" dirty="0" smtClean="0">
                <a:ln>
                  <a:solidFill>
                    <a:prstClr val="white">
                      <a:alpha val="0"/>
                    </a:prstClr>
                  </a:solidFill>
                </a:ln>
                <a:solidFill>
                  <a:schemeClr val="bg1"/>
                </a:solidFill>
              </a:rPr>
              <a:t>Microsoft Visual Studio</a:t>
            </a:r>
            <a:r>
              <a:rPr lang="en-US" sz="1400" baseline="30000" dirty="0" smtClean="0">
                <a:solidFill>
                  <a:schemeClr val="bg1"/>
                </a:solidFill>
              </a:rPr>
              <a:t>®</a:t>
            </a:r>
            <a:r>
              <a:rPr lang="en-US" sz="1400" dirty="0" smtClean="0">
                <a:ln>
                  <a:solidFill>
                    <a:prstClr val="white">
                      <a:alpha val="0"/>
                    </a:prstClr>
                  </a:solidFill>
                </a:ln>
                <a:solidFill>
                  <a:schemeClr val="bg1"/>
                </a:solidFill>
              </a:rPr>
              <a:t> </a:t>
            </a:r>
            <a:r>
              <a:rPr lang="en-US" sz="1400" dirty="0">
                <a:ln>
                  <a:solidFill>
                    <a:prstClr val="white">
                      <a:alpha val="0"/>
                    </a:prstClr>
                  </a:solidFill>
                </a:ln>
                <a:solidFill>
                  <a:schemeClr val="bg1"/>
                </a:solidFill>
              </a:rPr>
              <a:t>2010</a:t>
            </a:r>
          </a:p>
        </p:txBody>
      </p:sp>
      <p:sp>
        <p:nvSpPr>
          <p:cNvPr id="16" name="Freeform 6"/>
          <p:cNvSpPr>
            <a:spLocks/>
          </p:cNvSpPr>
          <p:nvPr/>
        </p:nvSpPr>
        <p:spPr bwMode="auto">
          <a:xfrm>
            <a:off x="3539331" y="2298716"/>
            <a:ext cx="2205368" cy="3543299"/>
          </a:xfrm>
          <a:prstGeom prst="roundRect">
            <a:avLst>
              <a:gd name="adj" fmla="val 6825"/>
            </a:avLst>
          </a:prstGeom>
          <a:noFill/>
          <a:ln/>
        </p:spPr>
        <p:style>
          <a:lnRef idx="2">
            <a:schemeClr val="accent1"/>
          </a:lnRef>
          <a:fillRef idx="1">
            <a:schemeClr val="lt1"/>
          </a:fillRef>
          <a:effectRef idx="0">
            <a:schemeClr val="accent1"/>
          </a:effectRef>
          <a:fontRef idx="minor">
            <a:schemeClr val="dk1"/>
          </a:fontRef>
        </p:style>
        <p:txBody>
          <a:bodyPr lIns="0" tIns="91440" rIns="0" bIns="0" rtlCol="0" anchor="t" anchorCtr="0"/>
          <a:lstStyle/>
          <a:p>
            <a:pPr algn="ctr" defTabSz="914400" fontAlgn="base">
              <a:spcBef>
                <a:spcPct val="0"/>
              </a:spcBef>
              <a:spcAft>
                <a:spcPct val="0"/>
              </a:spcAft>
            </a:pPr>
            <a:r>
              <a:rPr lang="en-US" kern="0" dirty="0" smtClean="0">
                <a:ln>
                  <a:solidFill>
                    <a:prstClr val="white">
                      <a:alpha val="0"/>
                    </a:prstClr>
                  </a:solidFill>
                </a:ln>
                <a:solidFill>
                  <a:schemeClr val="bg1"/>
                </a:solidFill>
              </a:rPr>
              <a:t>Design</a:t>
            </a:r>
          </a:p>
        </p:txBody>
      </p:sp>
      <p:sp>
        <p:nvSpPr>
          <p:cNvPr id="42" name="Rounded Rectangle 41"/>
          <p:cNvSpPr/>
          <p:nvPr/>
        </p:nvSpPr>
        <p:spPr bwMode="auto">
          <a:xfrm>
            <a:off x="3631603" y="4673745"/>
            <a:ext cx="2020824" cy="470032"/>
          </a:xfrm>
          <a:prstGeom prst="roundRect">
            <a:avLst>
              <a:gd name="adj" fmla="val 16072"/>
            </a:avLst>
          </a:prstGeom>
          <a:ln>
            <a:headEnd type="oval"/>
          </a:ln>
        </p:spPr>
        <p:style>
          <a:lnRef idx="2">
            <a:schemeClr val="accent5">
              <a:shade val="50000"/>
            </a:schemeClr>
          </a:lnRef>
          <a:fillRef idx="1">
            <a:schemeClr val="accent5"/>
          </a:fillRef>
          <a:effectRef idx="0">
            <a:schemeClr val="accent5"/>
          </a:effectRef>
          <a:fontRef idx="minor">
            <a:schemeClr val="lt1"/>
          </a:fontRef>
        </p:style>
        <p:txBody>
          <a:bodyPr lIns="91440" tIns="0" rIns="91440" bIns="0" rtlCol="0" anchor="ctr"/>
          <a:lstStyle/>
          <a:p>
            <a:pPr algn="ctr" defTabSz="914286"/>
            <a:r>
              <a:rPr lang="en-US" sz="1400" dirty="0">
                <a:ln>
                  <a:solidFill>
                    <a:prstClr val="white">
                      <a:alpha val="0"/>
                    </a:prstClr>
                  </a:solidFill>
                </a:ln>
                <a:solidFill>
                  <a:schemeClr val="tx1"/>
                </a:solidFill>
              </a:rPr>
              <a:t>Site templates</a:t>
            </a:r>
          </a:p>
        </p:txBody>
      </p:sp>
      <p:sp>
        <p:nvSpPr>
          <p:cNvPr id="43" name="Rounded Rectangle 42"/>
          <p:cNvSpPr/>
          <p:nvPr/>
        </p:nvSpPr>
        <p:spPr bwMode="auto">
          <a:xfrm>
            <a:off x="3631603" y="4140474"/>
            <a:ext cx="2020824" cy="470032"/>
          </a:xfrm>
          <a:prstGeom prst="roundRect">
            <a:avLst>
              <a:gd name="adj" fmla="val 16072"/>
            </a:avLst>
          </a:prstGeom>
          <a:ln>
            <a:headEnd type="oval"/>
          </a:ln>
        </p:spPr>
        <p:style>
          <a:lnRef idx="2">
            <a:schemeClr val="accent5">
              <a:shade val="50000"/>
            </a:schemeClr>
          </a:lnRef>
          <a:fillRef idx="1">
            <a:schemeClr val="accent5"/>
          </a:fillRef>
          <a:effectRef idx="0">
            <a:schemeClr val="accent5"/>
          </a:effectRef>
          <a:fontRef idx="minor">
            <a:schemeClr val="lt1"/>
          </a:fontRef>
        </p:style>
        <p:txBody>
          <a:bodyPr lIns="91440" tIns="0" rIns="91440" bIns="0" rtlCol="0" anchor="ctr"/>
          <a:lstStyle/>
          <a:p>
            <a:pPr algn="ctr" defTabSz="914286"/>
            <a:r>
              <a:rPr lang="en-US" sz="1400" dirty="0">
                <a:ln>
                  <a:solidFill>
                    <a:prstClr val="white">
                      <a:alpha val="0"/>
                    </a:prstClr>
                  </a:solidFill>
                </a:ln>
                <a:solidFill>
                  <a:schemeClr val="tx1"/>
                </a:solidFill>
              </a:rPr>
              <a:t>Master pages</a:t>
            </a:r>
          </a:p>
        </p:txBody>
      </p:sp>
      <p:sp>
        <p:nvSpPr>
          <p:cNvPr id="44" name="Rounded Rectangle 43"/>
          <p:cNvSpPr/>
          <p:nvPr/>
        </p:nvSpPr>
        <p:spPr bwMode="auto">
          <a:xfrm>
            <a:off x="3631603" y="3607204"/>
            <a:ext cx="2020824" cy="470032"/>
          </a:xfrm>
          <a:prstGeom prst="roundRect">
            <a:avLst>
              <a:gd name="adj" fmla="val 16072"/>
            </a:avLst>
          </a:prstGeom>
          <a:ln>
            <a:headEnd type="oval"/>
          </a:ln>
        </p:spPr>
        <p:style>
          <a:lnRef idx="2">
            <a:schemeClr val="accent5">
              <a:shade val="50000"/>
            </a:schemeClr>
          </a:lnRef>
          <a:fillRef idx="1">
            <a:schemeClr val="accent5"/>
          </a:fillRef>
          <a:effectRef idx="0">
            <a:schemeClr val="accent5"/>
          </a:effectRef>
          <a:fontRef idx="minor">
            <a:schemeClr val="lt1"/>
          </a:fontRef>
        </p:style>
        <p:txBody>
          <a:bodyPr lIns="91440" tIns="0" rIns="91440" bIns="0" rtlCol="0" anchor="ctr"/>
          <a:lstStyle/>
          <a:p>
            <a:pPr algn="ctr" defTabSz="914286"/>
            <a:r>
              <a:rPr lang="en-US" sz="1400" dirty="0">
                <a:ln>
                  <a:solidFill>
                    <a:prstClr val="white">
                      <a:alpha val="0"/>
                    </a:prstClr>
                  </a:solidFill>
                </a:ln>
                <a:solidFill>
                  <a:schemeClr val="tx1"/>
                </a:solidFill>
              </a:rPr>
              <a:t>No-code workflows</a:t>
            </a:r>
          </a:p>
        </p:txBody>
      </p:sp>
      <p:sp>
        <p:nvSpPr>
          <p:cNvPr id="45" name="Rounded Rectangle 44"/>
          <p:cNvSpPr/>
          <p:nvPr/>
        </p:nvSpPr>
        <p:spPr bwMode="auto">
          <a:xfrm>
            <a:off x="3631603" y="3073934"/>
            <a:ext cx="2020824" cy="470032"/>
          </a:xfrm>
          <a:prstGeom prst="roundRect">
            <a:avLst>
              <a:gd name="adj" fmla="val 16072"/>
            </a:avLst>
          </a:prstGeom>
          <a:ln>
            <a:headEnd type="oval"/>
          </a:ln>
        </p:spPr>
        <p:style>
          <a:lnRef idx="2">
            <a:schemeClr val="accent5">
              <a:shade val="50000"/>
            </a:schemeClr>
          </a:lnRef>
          <a:fillRef idx="1">
            <a:schemeClr val="accent5"/>
          </a:fillRef>
          <a:effectRef idx="0">
            <a:schemeClr val="accent5"/>
          </a:effectRef>
          <a:fontRef idx="minor">
            <a:schemeClr val="lt1"/>
          </a:fontRef>
        </p:style>
        <p:txBody>
          <a:bodyPr lIns="91440" tIns="0" rIns="91440" bIns="0" rtlCol="0" anchor="ctr"/>
          <a:lstStyle/>
          <a:p>
            <a:pPr algn="ctr" defTabSz="914286"/>
            <a:r>
              <a:rPr lang="en-US" sz="1400" dirty="0">
                <a:ln>
                  <a:solidFill>
                    <a:prstClr val="white">
                      <a:alpha val="0"/>
                    </a:prstClr>
                  </a:solidFill>
                </a:ln>
                <a:solidFill>
                  <a:schemeClr val="tx1"/>
                </a:solidFill>
              </a:rPr>
              <a:t>SharePoint </a:t>
            </a:r>
            <a:r>
              <a:rPr lang="en-US" sz="1400" dirty="0" smtClean="0">
                <a:ln>
                  <a:solidFill>
                    <a:prstClr val="white">
                      <a:alpha val="0"/>
                    </a:prstClr>
                  </a:solidFill>
                </a:ln>
                <a:solidFill>
                  <a:schemeClr val="tx1"/>
                </a:solidFill>
              </a:rPr>
              <a:t>Designer 2010</a:t>
            </a:r>
            <a:endParaRPr lang="en-US" sz="1400" dirty="0">
              <a:ln>
                <a:solidFill>
                  <a:prstClr val="white">
                    <a:alpha val="0"/>
                  </a:prstClr>
                </a:solidFill>
              </a:ln>
              <a:solidFill>
                <a:schemeClr val="tx1"/>
              </a:solidFill>
            </a:endParaRPr>
          </a:p>
        </p:txBody>
      </p:sp>
      <p:sp>
        <p:nvSpPr>
          <p:cNvPr id="19" name="Title 18"/>
          <p:cNvSpPr>
            <a:spLocks noGrp="1"/>
          </p:cNvSpPr>
          <p:nvPr>
            <p:ph type="title"/>
          </p:nvPr>
        </p:nvSpPr>
        <p:spPr>
          <a:xfrm>
            <a:off x="437456" y="827897"/>
            <a:ext cx="8229600" cy="443198"/>
          </a:xfrm>
        </p:spPr>
        <p:txBody>
          <a:bodyPr>
            <a:normAutofit/>
          </a:bodyPr>
          <a:lstStyle/>
          <a:p>
            <a:r>
              <a:rPr lang="en-US" sz="2200" dirty="0" smtClean="0">
                <a:solidFill>
                  <a:srgbClr val="FFC200"/>
                </a:solidFill>
              </a:rPr>
              <a:t>Development </a:t>
            </a:r>
            <a:r>
              <a:rPr lang="en-US" sz="2200" dirty="0">
                <a:solidFill>
                  <a:srgbClr val="FFC200"/>
                </a:solidFill>
              </a:rPr>
              <a:t>Extensibility</a:t>
            </a:r>
          </a:p>
        </p:txBody>
      </p:sp>
      <p:sp>
        <p:nvSpPr>
          <p:cNvPr id="9" name="TextBox 8"/>
          <p:cNvSpPr txBox="1"/>
          <p:nvPr/>
        </p:nvSpPr>
        <p:spPr>
          <a:xfrm>
            <a:off x="442335" y="6156409"/>
            <a:ext cx="1546898" cy="169277"/>
          </a:xfrm>
          <a:prstGeom prst="rect">
            <a:avLst/>
          </a:prstGeom>
          <a:noFill/>
        </p:spPr>
        <p:txBody>
          <a:bodyPr wrap="none" lIns="0" tIns="0" rIns="0" bIns="0" rtlCol="0">
            <a:spAutoFit/>
          </a:bodyPr>
          <a:lstStyle/>
          <a:p>
            <a:r>
              <a:rPr lang="en-US" sz="1100" dirty="0" smtClean="0">
                <a:solidFill>
                  <a:prstClr val="white"/>
                </a:solidFill>
              </a:rPr>
              <a:t>* OOTB = Out of the box</a:t>
            </a:r>
          </a:p>
        </p:txBody>
      </p:sp>
      <p:sp>
        <p:nvSpPr>
          <p:cNvPr id="11" name="Freeform 6"/>
          <p:cNvSpPr>
            <a:spLocks/>
          </p:cNvSpPr>
          <p:nvPr/>
        </p:nvSpPr>
        <p:spPr bwMode="auto">
          <a:xfrm>
            <a:off x="442334" y="1557599"/>
            <a:ext cx="8241291" cy="548640"/>
          </a:xfrm>
          <a:prstGeom prst="roundRect">
            <a:avLst>
              <a:gd name="adj" fmla="val 15521"/>
            </a:avLst>
          </a:prstGeom>
          <a:solidFill>
            <a:schemeClr val="bg1"/>
          </a:solidFill>
          <a:ln w="12700" cap="rnd">
            <a:noFill/>
            <a:prstDash val="sysDash"/>
            <a:headEnd type="ova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lIns="91440" tIns="0" rIns="0" bIns="0" rtlCol="0" anchor="ctr"/>
          <a:lstStyle/>
          <a:p>
            <a:pPr fontAlgn="base">
              <a:spcBef>
                <a:spcPct val="0"/>
              </a:spcBef>
              <a:spcAft>
                <a:spcPct val="0"/>
              </a:spcAft>
            </a:pPr>
            <a:endParaRPr lang="en-US" sz="1600" b="1" dirty="0">
              <a:solidFill>
                <a:schemeClr val="tx1">
                  <a:alpha val="99000"/>
                </a:schemeClr>
              </a:solidFill>
            </a:endParaRPr>
          </a:p>
        </p:txBody>
      </p:sp>
      <p:grpSp>
        <p:nvGrpSpPr>
          <p:cNvPr id="12" name="Group 11"/>
          <p:cNvGrpSpPr/>
          <p:nvPr/>
        </p:nvGrpSpPr>
        <p:grpSpPr>
          <a:xfrm>
            <a:off x="520116" y="1602810"/>
            <a:ext cx="8103184" cy="458219"/>
            <a:chOff x="520116" y="1247555"/>
            <a:chExt cx="8103184" cy="458219"/>
          </a:xfrm>
          <a:solidFill>
            <a:schemeClr val="bg1"/>
          </a:solidFill>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87082" y="1247555"/>
              <a:ext cx="1498713" cy="458219"/>
            </a:xfrm>
            <a:prstGeom prst="rect">
              <a:avLst/>
            </a:prstGeom>
            <a:grpFill/>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16607" y="1337248"/>
              <a:ext cx="1882978" cy="278832"/>
            </a:xfrm>
            <a:prstGeom prst="rect">
              <a:avLst/>
            </a:prstGeom>
            <a:grpFill/>
          </p:spPr>
        </p:pic>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30398" y="1333560"/>
              <a:ext cx="2092902" cy="286209"/>
            </a:xfrm>
            <a:prstGeom prst="rect">
              <a:avLst/>
            </a:prstGeom>
            <a:grpFill/>
          </p:spPr>
        </p:pic>
        <p:pic>
          <p:nvPicPr>
            <p:cNvPr id="6" name="Pictur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20116" y="1308905"/>
              <a:ext cx="1936154" cy="335518"/>
            </a:xfrm>
            <a:prstGeom prst="rect">
              <a:avLst/>
            </a:prstGeom>
            <a:grpFill/>
          </p:spPr>
        </p:pic>
      </p:grpSp>
      <p:sp>
        <p:nvSpPr>
          <p:cNvPr id="13" name="Freeform 6"/>
          <p:cNvSpPr>
            <a:spLocks/>
          </p:cNvSpPr>
          <p:nvPr/>
        </p:nvSpPr>
        <p:spPr bwMode="auto">
          <a:xfrm>
            <a:off x="1083932" y="2298716"/>
            <a:ext cx="2205368" cy="3543299"/>
          </a:xfrm>
          <a:prstGeom prst="roundRect">
            <a:avLst>
              <a:gd name="adj" fmla="val 6825"/>
            </a:avLst>
          </a:prstGeom>
          <a:noFill/>
          <a:ln/>
        </p:spPr>
        <p:style>
          <a:lnRef idx="2">
            <a:schemeClr val="accent1"/>
          </a:lnRef>
          <a:fillRef idx="1">
            <a:schemeClr val="lt1"/>
          </a:fillRef>
          <a:effectRef idx="0">
            <a:schemeClr val="accent1"/>
          </a:effectRef>
          <a:fontRef idx="minor">
            <a:schemeClr val="dk1"/>
          </a:fontRef>
        </p:style>
        <p:txBody>
          <a:bodyPr lIns="0" tIns="91440" rIns="0" bIns="0" rtlCol="0" anchor="t" anchorCtr="0"/>
          <a:lstStyle/>
          <a:p>
            <a:pPr algn="ctr" defTabSz="914400" fontAlgn="base">
              <a:spcBef>
                <a:spcPct val="0"/>
              </a:spcBef>
              <a:spcAft>
                <a:spcPct val="0"/>
              </a:spcAft>
            </a:pPr>
            <a:r>
              <a:rPr lang="en-US" kern="0" dirty="0" smtClean="0">
                <a:ln>
                  <a:solidFill>
                    <a:prstClr val="white">
                      <a:alpha val="0"/>
                    </a:prstClr>
                  </a:solidFill>
                </a:ln>
                <a:solidFill>
                  <a:schemeClr val="bg1"/>
                </a:solidFill>
              </a:rPr>
              <a:t>Configuration </a:t>
            </a:r>
            <a:br>
              <a:rPr lang="en-US" kern="0" dirty="0" smtClean="0">
                <a:ln>
                  <a:solidFill>
                    <a:prstClr val="white">
                      <a:alpha val="0"/>
                    </a:prstClr>
                  </a:solidFill>
                </a:ln>
                <a:solidFill>
                  <a:schemeClr val="bg1"/>
                </a:solidFill>
              </a:rPr>
            </a:br>
            <a:r>
              <a:rPr lang="en-US" sz="1400" kern="0" dirty="0" smtClean="0">
                <a:ln>
                  <a:solidFill>
                    <a:prstClr val="white">
                      <a:alpha val="0"/>
                    </a:prstClr>
                  </a:solidFill>
                </a:ln>
                <a:solidFill>
                  <a:schemeClr val="bg1"/>
                </a:solidFill>
              </a:rPr>
              <a:t>(Out-of-the-Box)</a:t>
            </a:r>
            <a:endParaRPr lang="en-US" kern="0" dirty="0" smtClean="0">
              <a:ln>
                <a:solidFill>
                  <a:prstClr val="white">
                    <a:alpha val="0"/>
                  </a:prstClr>
                </a:solidFill>
              </a:ln>
              <a:solidFill>
                <a:schemeClr val="bg1"/>
              </a:solidFill>
            </a:endParaRPr>
          </a:p>
        </p:txBody>
      </p:sp>
      <p:sp>
        <p:nvSpPr>
          <p:cNvPr id="20" name="Rounded Rectangle 19"/>
          <p:cNvSpPr/>
          <p:nvPr/>
        </p:nvSpPr>
        <p:spPr bwMode="auto">
          <a:xfrm>
            <a:off x="1176204" y="4673745"/>
            <a:ext cx="2020824" cy="470032"/>
          </a:xfrm>
          <a:prstGeom prst="roundRect">
            <a:avLst>
              <a:gd name="adj" fmla="val 16072"/>
            </a:avLst>
          </a:prstGeom>
          <a:ln>
            <a:headEnd type="oval"/>
          </a:ln>
        </p:spPr>
        <p:style>
          <a:lnRef idx="2">
            <a:schemeClr val="accent3">
              <a:shade val="50000"/>
            </a:schemeClr>
          </a:lnRef>
          <a:fillRef idx="1">
            <a:schemeClr val="accent3"/>
          </a:fillRef>
          <a:effectRef idx="0">
            <a:schemeClr val="accent3"/>
          </a:effectRef>
          <a:fontRef idx="minor">
            <a:schemeClr val="lt1"/>
          </a:fontRef>
        </p:style>
        <p:txBody>
          <a:bodyPr lIns="91440" tIns="0" rIns="91440" bIns="0" rtlCol="0" anchor="ctr"/>
          <a:lstStyle/>
          <a:p>
            <a:pPr algn="ctr" defTabSz="914286"/>
            <a:r>
              <a:rPr lang="en-US" sz="1400" dirty="0" smtClean="0">
                <a:ln>
                  <a:solidFill>
                    <a:prstClr val="white">
                      <a:alpha val="0"/>
                    </a:prstClr>
                  </a:solidFill>
                </a:ln>
                <a:solidFill>
                  <a:schemeClr val="bg1"/>
                </a:solidFill>
              </a:rPr>
              <a:t>Lists and libraries</a:t>
            </a:r>
            <a:endParaRPr lang="en-US" sz="1400" dirty="0">
              <a:ln>
                <a:solidFill>
                  <a:prstClr val="white">
                    <a:alpha val="0"/>
                  </a:prstClr>
                </a:solidFill>
              </a:ln>
              <a:solidFill>
                <a:schemeClr val="bg1"/>
              </a:solidFill>
            </a:endParaRPr>
          </a:p>
        </p:txBody>
      </p:sp>
      <p:sp>
        <p:nvSpPr>
          <p:cNvPr id="23" name="Rounded Rectangle 22"/>
          <p:cNvSpPr/>
          <p:nvPr/>
        </p:nvSpPr>
        <p:spPr bwMode="auto">
          <a:xfrm>
            <a:off x="1176204" y="4140474"/>
            <a:ext cx="2020824" cy="470032"/>
          </a:xfrm>
          <a:prstGeom prst="roundRect">
            <a:avLst>
              <a:gd name="adj" fmla="val 16072"/>
            </a:avLst>
          </a:prstGeom>
          <a:ln>
            <a:headEnd type="oval"/>
          </a:ln>
        </p:spPr>
        <p:style>
          <a:lnRef idx="2">
            <a:schemeClr val="accent3">
              <a:shade val="50000"/>
            </a:schemeClr>
          </a:lnRef>
          <a:fillRef idx="1">
            <a:schemeClr val="accent3"/>
          </a:fillRef>
          <a:effectRef idx="0">
            <a:schemeClr val="accent3"/>
          </a:effectRef>
          <a:fontRef idx="minor">
            <a:schemeClr val="lt1"/>
          </a:fontRef>
        </p:style>
        <p:txBody>
          <a:bodyPr lIns="91440" tIns="0" rIns="91440" bIns="0" rtlCol="0" anchor="ctr"/>
          <a:lstStyle/>
          <a:p>
            <a:pPr algn="ctr" defTabSz="914286"/>
            <a:r>
              <a:rPr lang="en-US" sz="1400" dirty="0">
                <a:ln>
                  <a:solidFill>
                    <a:prstClr val="white">
                      <a:alpha val="0"/>
                    </a:prstClr>
                  </a:solidFill>
                </a:ln>
                <a:solidFill>
                  <a:schemeClr val="bg1"/>
                </a:solidFill>
              </a:rPr>
              <a:t>Site </a:t>
            </a:r>
            <a:r>
              <a:rPr lang="en-US" sz="1400" dirty="0" smtClean="0">
                <a:ln>
                  <a:solidFill>
                    <a:prstClr val="white">
                      <a:alpha val="0"/>
                    </a:prstClr>
                  </a:solidFill>
                </a:ln>
                <a:solidFill>
                  <a:schemeClr val="bg1"/>
                </a:solidFill>
              </a:rPr>
              <a:t>Templates</a:t>
            </a:r>
            <a:endParaRPr lang="en-US" sz="1400" dirty="0">
              <a:ln>
                <a:solidFill>
                  <a:prstClr val="white">
                    <a:alpha val="0"/>
                  </a:prstClr>
                </a:solidFill>
              </a:ln>
              <a:solidFill>
                <a:schemeClr val="bg1"/>
              </a:solidFill>
            </a:endParaRPr>
          </a:p>
        </p:txBody>
      </p:sp>
      <p:sp>
        <p:nvSpPr>
          <p:cNvPr id="26" name="Rounded Rectangle 25"/>
          <p:cNvSpPr/>
          <p:nvPr/>
        </p:nvSpPr>
        <p:spPr bwMode="auto">
          <a:xfrm>
            <a:off x="1176204" y="3607204"/>
            <a:ext cx="2020824" cy="470032"/>
          </a:xfrm>
          <a:prstGeom prst="roundRect">
            <a:avLst>
              <a:gd name="adj" fmla="val 16072"/>
            </a:avLst>
          </a:prstGeom>
          <a:ln>
            <a:headEnd type="oval"/>
          </a:ln>
        </p:spPr>
        <p:style>
          <a:lnRef idx="2">
            <a:schemeClr val="accent3">
              <a:shade val="50000"/>
            </a:schemeClr>
          </a:lnRef>
          <a:fillRef idx="1">
            <a:schemeClr val="accent3"/>
          </a:fillRef>
          <a:effectRef idx="0">
            <a:schemeClr val="accent3"/>
          </a:effectRef>
          <a:fontRef idx="minor">
            <a:schemeClr val="lt1"/>
          </a:fontRef>
        </p:style>
        <p:txBody>
          <a:bodyPr lIns="91440" tIns="0" rIns="91440" bIns="0" rtlCol="0" anchor="ctr"/>
          <a:lstStyle/>
          <a:p>
            <a:pPr algn="ctr" defTabSz="914286"/>
            <a:r>
              <a:rPr lang="en-US" sz="1400" dirty="0">
                <a:ln>
                  <a:solidFill>
                    <a:prstClr val="white">
                      <a:alpha val="0"/>
                    </a:prstClr>
                  </a:solidFill>
                </a:ln>
                <a:solidFill>
                  <a:prstClr val="black"/>
                </a:solidFill>
              </a:rPr>
              <a:t>Workflows</a:t>
            </a:r>
          </a:p>
        </p:txBody>
      </p:sp>
      <p:sp>
        <p:nvSpPr>
          <p:cNvPr id="29" name="Rounded Rectangle 28"/>
          <p:cNvSpPr/>
          <p:nvPr/>
        </p:nvSpPr>
        <p:spPr bwMode="auto">
          <a:xfrm>
            <a:off x="1176204" y="3073934"/>
            <a:ext cx="2020824" cy="470032"/>
          </a:xfrm>
          <a:prstGeom prst="roundRect">
            <a:avLst>
              <a:gd name="adj" fmla="val 16072"/>
            </a:avLst>
          </a:prstGeom>
          <a:ln>
            <a:headEnd type="oval"/>
          </a:ln>
        </p:spPr>
        <p:style>
          <a:lnRef idx="2">
            <a:schemeClr val="accent3">
              <a:shade val="50000"/>
            </a:schemeClr>
          </a:lnRef>
          <a:fillRef idx="1">
            <a:schemeClr val="accent3"/>
          </a:fillRef>
          <a:effectRef idx="0">
            <a:schemeClr val="accent3"/>
          </a:effectRef>
          <a:fontRef idx="minor">
            <a:schemeClr val="lt1"/>
          </a:fontRef>
        </p:style>
        <p:txBody>
          <a:bodyPr lIns="91440" tIns="0" rIns="91440" bIns="0" rtlCol="0" anchor="ctr"/>
          <a:lstStyle/>
          <a:p>
            <a:pPr algn="ctr" defTabSz="914286"/>
            <a:r>
              <a:rPr lang="en-US" sz="1400" dirty="0">
                <a:ln>
                  <a:solidFill>
                    <a:prstClr val="white">
                      <a:alpha val="0"/>
                    </a:prstClr>
                  </a:solidFill>
                </a:ln>
                <a:solidFill>
                  <a:prstClr val="black"/>
                </a:solidFill>
              </a:rPr>
              <a:t>Web Parts</a:t>
            </a:r>
          </a:p>
        </p:txBody>
      </p:sp>
      <p:sp>
        <p:nvSpPr>
          <p:cNvPr id="36" name="Rectangle 35"/>
          <p:cNvSpPr/>
          <p:nvPr/>
        </p:nvSpPr>
        <p:spPr bwMode="auto">
          <a:xfrm>
            <a:off x="4462780" y="5995228"/>
            <a:ext cx="4160520" cy="732518"/>
          </a:xfrm>
          <a:prstGeom prst="rect">
            <a:avLst/>
          </a:prstGeom>
          <a:noFill/>
          <a:ln w="25400" cap="flat" cmpd="sng" algn="ctr">
            <a:noFill/>
            <a:prstDash val="solid"/>
          </a:ln>
          <a:effectLst>
            <a:outerShdw blurRad="63500" sx="102000" sy="102000" algn="ctr" rotWithShape="0">
              <a:prstClr val="black">
                <a:alpha val="40000"/>
              </a:prstClr>
            </a:outerShdw>
          </a:effectLst>
        </p:spPr>
        <p:txBody>
          <a:bodyPr tIns="0" bIns="0" rtlCol="0" anchor="ctr" anchorCtr="0"/>
          <a:lstStyle/>
          <a:p>
            <a:pPr>
              <a:buClr>
                <a:srgbClr val="595959"/>
              </a:buClr>
              <a:buSzPct val="100000"/>
              <a:defRPr/>
            </a:pPr>
            <a:r>
              <a:rPr lang="en-US" sz="1200" dirty="0" smtClean="0">
                <a:solidFill>
                  <a:schemeClr val="bg1">
                    <a:alpha val="99000"/>
                  </a:schemeClr>
                </a:solidFill>
              </a:rPr>
              <a:t>For </a:t>
            </a:r>
            <a:r>
              <a:rPr lang="en-US" sz="1200" dirty="0">
                <a:solidFill>
                  <a:schemeClr val="bg1">
                    <a:alpha val="99000"/>
                  </a:schemeClr>
                </a:solidFill>
              </a:rPr>
              <a:t>more information, please go to:</a:t>
            </a:r>
          </a:p>
          <a:p>
            <a:pPr marL="171450" indent="-171450">
              <a:buClr>
                <a:srgbClr val="595959"/>
              </a:buClr>
              <a:buSzPct val="100000"/>
              <a:buFont typeface="Arial" pitchFamily="34" charset="0"/>
              <a:buChar char="•"/>
              <a:defRPr/>
            </a:pPr>
            <a:r>
              <a:rPr lang="en-US" sz="1200" dirty="0">
                <a:solidFill>
                  <a:schemeClr val="bg1">
                    <a:alpha val="99000"/>
                  </a:schemeClr>
                </a:solidFill>
              </a:rPr>
              <a:t>The </a:t>
            </a:r>
            <a:r>
              <a:rPr lang="en-US" sz="1200" b="1" dirty="0">
                <a:solidFill>
                  <a:schemeClr val="bg1">
                    <a:alpha val="99000"/>
                  </a:schemeClr>
                </a:solidFill>
                <a:hlinkClick r:id="rId7"/>
              </a:rPr>
              <a:t>SharePoint Online Developer </a:t>
            </a:r>
            <a:r>
              <a:rPr lang="en-US" sz="1200" b="1" dirty="0" smtClean="0">
                <a:solidFill>
                  <a:schemeClr val="bg1">
                    <a:alpha val="99000"/>
                  </a:schemeClr>
                </a:solidFill>
                <a:hlinkClick r:id="rId7"/>
              </a:rPr>
              <a:t>Guide</a:t>
            </a:r>
            <a:endParaRPr lang="en-US" sz="1200" b="1" dirty="0">
              <a:solidFill>
                <a:schemeClr val="bg1">
                  <a:alpha val="99000"/>
                </a:schemeClr>
              </a:solidFill>
            </a:endParaRPr>
          </a:p>
          <a:p>
            <a:pPr marL="171450" indent="-171450">
              <a:buClr>
                <a:srgbClr val="595959"/>
              </a:buClr>
              <a:buSzPct val="100000"/>
              <a:buFont typeface="Arial" pitchFamily="34" charset="0"/>
              <a:buChar char="•"/>
              <a:defRPr/>
            </a:pPr>
            <a:r>
              <a:rPr lang="en-US" sz="1200" dirty="0">
                <a:solidFill>
                  <a:schemeClr val="bg1">
                    <a:alpha val="99000"/>
                  </a:schemeClr>
                </a:solidFill>
              </a:rPr>
              <a:t>The </a:t>
            </a:r>
            <a:r>
              <a:rPr lang="en-US" sz="1200" b="1" dirty="0">
                <a:solidFill>
                  <a:schemeClr val="bg1">
                    <a:alpha val="99000"/>
                  </a:schemeClr>
                </a:solidFill>
                <a:hlinkClick r:id="rId8"/>
              </a:rPr>
              <a:t>MSDN SharePoint Online Resource Center</a:t>
            </a:r>
            <a:endParaRPr lang="en-US" sz="1200" b="1" dirty="0" smtClean="0">
              <a:solidFill>
                <a:schemeClr val="bg1">
                  <a:alpha val="99000"/>
                </a:schemeClr>
              </a:solidFill>
            </a:endParaRPr>
          </a:p>
        </p:txBody>
      </p:sp>
      <p:cxnSp>
        <p:nvCxnSpPr>
          <p:cNvPr id="27" name="Straight Connector 26"/>
          <p:cNvCxnSpPr/>
          <p:nvPr/>
        </p:nvCxnSpPr>
        <p:spPr>
          <a:xfrm>
            <a:off x="7452320" y="827897"/>
            <a:ext cx="1691680"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pic>
        <p:nvPicPr>
          <p:cNvPr id="28" name="Content Placeholder 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67544" y="116632"/>
            <a:ext cx="4104456" cy="711265"/>
          </a:xfrm>
          <a:prstGeom prst="rect">
            <a:avLst/>
          </a:prstGeom>
        </p:spPr>
      </p:pic>
      <p:sp>
        <p:nvSpPr>
          <p:cNvPr id="30" name="Rounded Rectangle 29"/>
          <p:cNvSpPr/>
          <p:nvPr/>
        </p:nvSpPr>
        <p:spPr bwMode="auto">
          <a:xfrm>
            <a:off x="1176204" y="3600333"/>
            <a:ext cx="2020824" cy="470032"/>
          </a:xfrm>
          <a:prstGeom prst="roundRect">
            <a:avLst>
              <a:gd name="adj" fmla="val 16072"/>
            </a:avLst>
          </a:prstGeom>
          <a:ln>
            <a:headEnd type="oval"/>
          </a:ln>
        </p:spPr>
        <p:style>
          <a:lnRef idx="2">
            <a:schemeClr val="accent3">
              <a:shade val="50000"/>
            </a:schemeClr>
          </a:lnRef>
          <a:fillRef idx="1">
            <a:schemeClr val="accent3"/>
          </a:fillRef>
          <a:effectRef idx="0">
            <a:schemeClr val="accent3"/>
          </a:effectRef>
          <a:fontRef idx="minor">
            <a:schemeClr val="lt1"/>
          </a:fontRef>
        </p:style>
        <p:txBody>
          <a:bodyPr lIns="91440" tIns="0" rIns="91440" bIns="0" rtlCol="0" anchor="ctr"/>
          <a:lstStyle/>
          <a:p>
            <a:pPr algn="ctr" defTabSz="914286"/>
            <a:r>
              <a:rPr lang="en-US" sz="1400" dirty="0">
                <a:ln>
                  <a:solidFill>
                    <a:prstClr val="white">
                      <a:alpha val="0"/>
                    </a:prstClr>
                  </a:solidFill>
                </a:ln>
                <a:solidFill>
                  <a:schemeClr val="bg1"/>
                </a:solidFill>
              </a:rPr>
              <a:t>Workflows</a:t>
            </a:r>
          </a:p>
        </p:txBody>
      </p:sp>
      <p:sp>
        <p:nvSpPr>
          <p:cNvPr id="31" name="Rounded Rectangle 30"/>
          <p:cNvSpPr/>
          <p:nvPr/>
        </p:nvSpPr>
        <p:spPr bwMode="auto">
          <a:xfrm>
            <a:off x="1176204" y="3067063"/>
            <a:ext cx="2020824" cy="470032"/>
          </a:xfrm>
          <a:prstGeom prst="roundRect">
            <a:avLst>
              <a:gd name="adj" fmla="val 16072"/>
            </a:avLst>
          </a:prstGeom>
          <a:ln>
            <a:headEnd type="oval"/>
          </a:ln>
        </p:spPr>
        <p:style>
          <a:lnRef idx="2">
            <a:schemeClr val="accent3">
              <a:shade val="50000"/>
            </a:schemeClr>
          </a:lnRef>
          <a:fillRef idx="1">
            <a:schemeClr val="accent3"/>
          </a:fillRef>
          <a:effectRef idx="0">
            <a:schemeClr val="accent3"/>
          </a:effectRef>
          <a:fontRef idx="minor">
            <a:schemeClr val="lt1"/>
          </a:fontRef>
        </p:style>
        <p:txBody>
          <a:bodyPr lIns="91440" tIns="0" rIns="91440" bIns="0" rtlCol="0" anchor="ctr"/>
          <a:lstStyle/>
          <a:p>
            <a:pPr algn="ctr" defTabSz="914286"/>
            <a:r>
              <a:rPr lang="en-US" sz="1400" dirty="0">
                <a:ln>
                  <a:solidFill>
                    <a:prstClr val="white">
                      <a:alpha val="0"/>
                    </a:prstClr>
                  </a:solidFill>
                </a:ln>
                <a:solidFill>
                  <a:schemeClr val="bg1"/>
                </a:solidFill>
              </a:rPr>
              <a:t>Web Parts</a:t>
            </a:r>
          </a:p>
        </p:txBody>
      </p:sp>
    </p:spTree>
    <p:extLst>
      <p:ext uri="{BB962C8B-B14F-4D97-AF65-F5344CB8AC3E}">
        <p14:creationId xmlns:p14="http://schemas.microsoft.com/office/powerpoint/2010/main" val="659907484"/>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right)">
                                      <p:cBhvr>
                                        <p:cTn id="7" dur="500"/>
                                        <p:tgtEl>
                                          <p:spTgt spid="27"/>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wipe(up)">
                                      <p:cBhvr>
                                        <p:cTn id="1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quarter" idx="12"/>
          </p:nvPr>
        </p:nvPicPr>
        <p:blipFill>
          <a:blip r:embed="rId2">
            <a:extLst>
              <a:ext uri="{28A0092B-C50C-407E-A947-70E740481C1C}">
                <a14:useLocalDpi xmlns:a14="http://schemas.microsoft.com/office/drawing/2010/main" val="0"/>
              </a:ext>
            </a:extLst>
          </a:blip>
          <a:stretch>
            <a:fillRect/>
          </a:stretch>
        </p:blipFill>
        <p:spPr>
          <a:xfrm>
            <a:off x="683568" y="1772816"/>
            <a:ext cx="5897343" cy="1484275"/>
          </a:xfrm>
        </p:spPr>
      </p:pic>
      <p:sp>
        <p:nvSpPr>
          <p:cNvPr id="3" name="Title 2"/>
          <p:cNvSpPr>
            <a:spLocks noGrp="1"/>
          </p:cNvSpPr>
          <p:nvPr>
            <p:ph type="title"/>
          </p:nvPr>
        </p:nvSpPr>
        <p:spPr/>
        <p:txBody>
          <a:bodyPr/>
          <a:lstStyle/>
          <a:p>
            <a:endParaRPr lang="en-US"/>
          </a:p>
        </p:txBody>
      </p:sp>
      <p:cxnSp>
        <p:nvCxnSpPr>
          <p:cNvPr id="10" name="Straight Connector 9"/>
          <p:cNvCxnSpPr/>
          <p:nvPr/>
        </p:nvCxnSpPr>
        <p:spPr>
          <a:xfrm>
            <a:off x="7452320" y="2780928"/>
            <a:ext cx="1224136"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8676456" y="2780928"/>
            <a:ext cx="0" cy="1296144"/>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H="1">
            <a:off x="-252536" y="4077072"/>
            <a:ext cx="8928992"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7452320" y="-171400"/>
            <a:ext cx="0" cy="2952328"/>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79748265"/>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500"/>
                                            <p:tgtEl>
                                              <p:spTgt spid="1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up)">
                                          <p:cBhvr>
                                            <p:cTn id="15" dur="500"/>
                                            <p:tgtEl>
                                              <p:spTgt spid="12"/>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right)">
                                          <p:cBhvr>
                                            <p:cTn id="19" dur="500"/>
                                            <p:tgtEl>
                                              <p:spTgt spid="14"/>
                                            </p:tgtEl>
                                          </p:cBhvr>
                                        </p:animEffect>
                                      </p:childTnLst>
                                    </p:cTn>
                                  </p:par>
                                  <p:par>
                                    <p:cTn id="20" presetID="2" presetClass="entr" presetSubtype="8" fill="hold" nodeType="withEffect" p14:presetBounceEnd="30000">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14:bounceEnd="30000">
                                          <p:cBhvr additive="base">
                                            <p:cTn id="22" dur="1000" fill="hold"/>
                                            <p:tgtEl>
                                              <p:spTgt spid="5"/>
                                            </p:tgtEl>
                                            <p:attrNameLst>
                                              <p:attrName>ppt_x</p:attrName>
                                            </p:attrNameLst>
                                          </p:cBhvr>
                                          <p:tavLst>
                                            <p:tav tm="0">
                                              <p:val>
                                                <p:strVal val="0-#ppt_w/2"/>
                                              </p:val>
                                            </p:tav>
                                            <p:tav tm="100000">
                                              <p:val>
                                                <p:strVal val="#ppt_x"/>
                                              </p:val>
                                            </p:tav>
                                          </p:tavLst>
                                        </p:anim>
                                        <p:anim calcmode="lin" valueType="num" p14:bounceEnd="30000">
                                          <p:cBhvr additive="base">
                                            <p:cTn id="23"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500"/>
                                            <p:tgtEl>
                                              <p:spTgt spid="1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up)">
                                          <p:cBhvr>
                                            <p:cTn id="15" dur="500"/>
                                            <p:tgtEl>
                                              <p:spTgt spid="12"/>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right)">
                                          <p:cBhvr>
                                            <p:cTn id="19" dur="500"/>
                                            <p:tgtEl>
                                              <p:spTgt spid="14"/>
                                            </p:tgtEl>
                                          </p:cBhvr>
                                        </p:animEffect>
                                      </p:childTnLst>
                                    </p:cTn>
                                  </p:par>
                                  <p:par>
                                    <p:cTn id="20" presetID="2" presetClass="entr" presetSubtype="8"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1000" fill="hold"/>
                                            <p:tgtEl>
                                              <p:spTgt spid="5"/>
                                            </p:tgtEl>
                                            <p:attrNameLst>
                                              <p:attrName>ppt_x</p:attrName>
                                            </p:attrNameLst>
                                          </p:cBhvr>
                                          <p:tavLst>
                                            <p:tav tm="0">
                                              <p:val>
                                                <p:strVal val="0-#ppt_w/2"/>
                                              </p:val>
                                            </p:tav>
                                            <p:tav tm="100000">
                                              <p:val>
                                                <p:strVal val="#ppt_x"/>
                                              </p:val>
                                            </p:tav>
                                          </p:tavLst>
                                        </p:anim>
                                        <p:anim calcmode="lin" valueType="num">
                                          <p:cBhvr additive="base">
                                            <p:cTn id="23"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sz="quarter" idx="12"/>
          </p:nvPr>
        </p:nvSpPr>
        <p:spPr/>
        <p:txBody>
          <a:bodyPr/>
          <a:lstStyle/>
          <a:p>
            <a:endParaRPr lang="en-US" dirty="0"/>
          </a:p>
        </p:txBody>
      </p:sp>
      <p:sp>
        <p:nvSpPr>
          <p:cNvPr id="3" name="Title 2"/>
          <p:cNvSpPr>
            <a:spLocks noGrp="1"/>
          </p:cNvSpPr>
          <p:nvPr>
            <p:ph type="title"/>
          </p:nvPr>
        </p:nvSpPr>
        <p:spPr/>
        <p:txBody>
          <a:bodyPr/>
          <a:lstStyle/>
          <a:p>
            <a:endParaRPr lang="en-US"/>
          </a:p>
        </p:txBody>
      </p:sp>
      <p:cxnSp>
        <p:nvCxnSpPr>
          <p:cNvPr id="5" name="Straight Connector 4"/>
          <p:cNvCxnSpPr/>
          <p:nvPr/>
        </p:nvCxnSpPr>
        <p:spPr>
          <a:xfrm>
            <a:off x="7458811" y="2492896"/>
            <a:ext cx="0" cy="4365104"/>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7458811" y="2492896"/>
            <a:ext cx="2153749"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pic>
        <p:nvPicPr>
          <p:cNvPr id="11" name="Content Placeholder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7544" y="260648"/>
            <a:ext cx="2948671" cy="742137"/>
          </a:xfrm>
          <a:prstGeom prst="rect">
            <a:avLst/>
          </a:prstGeom>
        </p:spPr>
      </p:pic>
    </p:spTree>
    <p:extLst>
      <p:ext uri="{BB962C8B-B14F-4D97-AF65-F5344CB8AC3E}">
        <p14:creationId xmlns:p14="http://schemas.microsoft.com/office/powerpoint/2010/main" val="3656543439"/>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Agenda</a:t>
            </a:r>
            <a:br>
              <a:rPr lang="en-US" dirty="0" smtClean="0"/>
            </a:br>
            <a:endParaRPr lang="en-US" dirty="0">
              <a:solidFill>
                <a:schemeClr val="accent2"/>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207573786"/>
              </p:ext>
            </p:extLst>
          </p:nvPr>
        </p:nvGraphicFramePr>
        <p:xfrm>
          <a:off x="457200" y="1844824"/>
          <a:ext cx="8229600" cy="428133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5" name="Straight Connector 44"/>
          <p:cNvCxnSpPr>
            <a:endCxn id="79" idx="3"/>
          </p:cNvCxnSpPr>
          <p:nvPr/>
        </p:nvCxnSpPr>
        <p:spPr>
          <a:xfrm flipH="1">
            <a:off x="7127951" y="4104476"/>
            <a:ext cx="2145976" cy="1"/>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sp>
        <p:nvSpPr>
          <p:cNvPr id="37" name="Title 1"/>
          <p:cNvSpPr txBox="1">
            <a:spLocks/>
          </p:cNvSpPr>
          <p:nvPr/>
        </p:nvSpPr>
        <p:spPr>
          <a:xfrm>
            <a:off x="479425" y="436563"/>
            <a:ext cx="8543926" cy="664797"/>
          </a:xfrm>
          <a:prstGeom prst="rect">
            <a:avLst/>
          </a:prstGeom>
        </p:spPr>
        <p:txBody>
          <a:bodyPr vert="horz" wrap="square" lIns="0" tIns="0" rIns="0" bIns="0" rtlCol="0" anchor="t" anchorCtr="0">
            <a:noAutofit/>
          </a:bodyPr>
          <a:lstStyle>
            <a:lvl1pPr algn="l" defTabSz="914363" rtl="0" eaLnBrk="1" latinLnBrk="0" hangingPunct="1">
              <a:lnSpc>
                <a:spcPct val="90000"/>
              </a:lnSpc>
              <a:spcBef>
                <a:spcPct val="0"/>
              </a:spcBef>
              <a:buNone/>
              <a:defRPr lang="en-US" sz="3200" b="0" kern="1200" cap="none" spc="0" dirty="0" smtClean="0">
                <a:ln w="3175">
                  <a:noFill/>
                </a:ln>
                <a:solidFill>
                  <a:schemeClr val="bg1"/>
                </a:solidFill>
                <a:effectLst/>
                <a:latin typeface="+mj-lt"/>
                <a:ea typeface="+mn-ea"/>
                <a:cs typeface="Arial" pitchFamily="34" charset="0"/>
              </a:defRPr>
            </a:lvl1pPr>
          </a:lstStyle>
          <a:p>
            <a:endParaRPr sz="2400" dirty="0">
              <a:solidFill>
                <a:srgbClr val="FEA500"/>
              </a:solidFill>
            </a:endParaRPr>
          </a:p>
        </p:txBody>
      </p:sp>
      <p:sp>
        <p:nvSpPr>
          <p:cNvPr id="36" name="TextBox 35"/>
          <p:cNvSpPr txBox="1"/>
          <p:nvPr/>
        </p:nvSpPr>
        <p:spPr>
          <a:xfrm>
            <a:off x="479425" y="5293491"/>
            <a:ext cx="8224838" cy="707886"/>
          </a:xfrm>
          <a:prstGeom prst="rect">
            <a:avLst/>
          </a:prstGeom>
          <a:noFill/>
          <a:ln>
            <a:noFill/>
          </a:ln>
          <a:effectLst/>
        </p:spPr>
        <p:style>
          <a:lnRef idx="1">
            <a:schemeClr val="dk1"/>
          </a:lnRef>
          <a:fillRef idx="2">
            <a:schemeClr val="dk1"/>
          </a:fillRef>
          <a:effectRef idx="1">
            <a:schemeClr val="dk1"/>
          </a:effectRef>
          <a:fontRef idx="minor">
            <a:schemeClr val="dk1"/>
          </a:fontRef>
        </p:style>
        <p:txBody>
          <a:bodyPr wrap="square" lIns="0" rIns="0" rtlCol="0">
            <a:spAutoFit/>
          </a:bodyPr>
          <a:lstStyle/>
          <a:p>
            <a:pPr defTabSz="914181"/>
            <a:r>
              <a:rPr lang="en-US" sz="2000" dirty="0">
                <a:solidFill>
                  <a:schemeClr val="bg1"/>
                </a:solidFill>
              </a:rPr>
              <a:t>Lync </a:t>
            </a:r>
            <a:r>
              <a:rPr lang="en-US" sz="2000" dirty="0" smtClean="0">
                <a:solidFill>
                  <a:schemeClr val="bg1"/>
                </a:solidFill>
              </a:rPr>
              <a:t>users </a:t>
            </a:r>
            <a:r>
              <a:rPr lang="en-US" sz="2000" dirty="0">
                <a:solidFill>
                  <a:schemeClr val="bg1"/>
                </a:solidFill>
              </a:rPr>
              <a:t>can </a:t>
            </a:r>
            <a:r>
              <a:rPr lang="en-US" sz="2000" dirty="0" smtClean="0">
                <a:solidFill>
                  <a:schemeClr val="bg1"/>
                </a:solidFill>
              </a:rPr>
              <a:t>be </a:t>
            </a:r>
            <a:r>
              <a:rPr lang="en-US" sz="2000" dirty="0">
                <a:solidFill>
                  <a:schemeClr val="bg1"/>
                </a:solidFill>
              </a:rPr>
              <a:t>hosted only on-premises or online </a:t>
            </a:r>
            <a:r>
              <a:rPr lang="en-US" sz="2000" dirty="0" smtClean="0">
                <a:solidFill>
                  <a:schemeClr val="bg1"/>
                </a:solidFill>
              </a:rPr>
              <a:t>(that is, they can’t </a:t>
            </a:r>
            <a:r>
              <a:rPr lang="en-US" sz="2000" dirty="0">
                <a:solidFill>
                  <a:schemeClr val="bg1"/>
                </a:solidFill>
              </a:rPr>
              <a:t>split </a:t>
            </a:r>
            <a:r>
              <a:rPr lang="en-US" sz="2000" dirty="0" smtClean="0">
                <a:solidFill>
                  <a:schemeClr val="bg1"/>
                </a:solidFill>
              </a:rPr>
              <a:t>IM, conferencing, and voice</a:t>
            </a:r>
            <a:r>
              <a:rPr lang="en-US" sz="2000" dirty="0">
                <a:solidFill>
                  <a:schemeClr val="bg1"/>
                </a:solidFill>
              </a:rPr>
              <a:t>)</a:t>
            </a:r>
          </a:p>
        </p:txBody>
      </p:sp>
      <p:sp>
        <p:nvSpPr>
          <p:cNvPr id="2" name="Title 1"/>
          <p:cNvSpPr>
            <a:spLocks noGrp="1"/>
          </p:cNvSpPr>
          <p:nvPr>
            <p:ph type="title"/>
          </p:nvPr>
        </p:nvSpPr>
        <p:spPr>
          <a:xfrm>
            <a:off x="467544" y="683188"/>
            <a:ext cx="8229600" cy="1143000"/>
          </a:xfrm>
        </p:spPr>
        <p:txBody>
          <a:bodyPr>
            <a:normAutofit/>
          </a:bodyPr>
          <a:lstStyle/>
          <a:p>
            <a:r>
              <a:rPr lang="en-US" sz="2200" dirty="0">
                <a:solidFill>
                  <a:srgbClr val="FFC200"/>
                </a:solidFill>
              </a:rPr>
              <a:t>Capability Overview</a:t>
            </a:r>
          </a:p>
        </p:txBody>
      </p:sp>
      <p:sp>
        <p:nvSpPr>
          <p:cNvPr id="59" name="Snip Single Corner Rectangle 58"/>
          <p:cNvSpPr/>
          <p:nvPr/>
        </p:nvSpPr>
        <p:spPr>
          <a:xfrm>
            <a:off x="7147004" y="1826188"/>
            <a:ext cx="1676399" cy="3200401"/>
          </a:xfrm>
          <a:prstGeom prst="snip1Rect">
            <a:avLst/>
          </a:prstGeom>
          <a:gradFill flip="none" rotWithShape="1">
            <a:gsLst>
              <a:gs pos="0">
                <a:srgbClr val="6BBD46">
                  <a:lumMod val="40000"/>
                  <a:lumOff val="60000"/>
                </a:srgbClr>
              </a:gs>
              <a:gs pos="10000">
                <a:srgbClr val="6BBD46">
                  <a:lumMod val="60000"/>
                  <a:lumOff val="40000"/>
                </a:srgbClr>
              </a:gs>
              <a:gs pos="70000">
                <a:srgbClr val="6BBD46"/>
              </a:gs>
            </a:gsLst>
            <a:lin ang="5400000" scaled="1"/>
            <a:tileRect/>
          </a:gradFill>
          <a:ln w="25400" cap="flat" cmpd="sng" algn="ctr">
            <a:noFill/>
            <a:prstDash val="solid"/>
          </a:ln>
          <a:effectLst/>
        </p:spPr>
        <p:txBody>
          <a:bodyPr rtlCol="0" anchor="ctr">
            <a:noAutofit/>
          </a:bodyPr>
          <a:lstStyle/>
          <a:p>
            <a:pPr algn="ctr"/>
            <a:endParaRPr lang="en-US" sz="1200" b="1" kern="0" dirty="0">
              <a:solidFill>
                <a:prstClr val="white">
                  <a:alpha val="99000"/>
                </a:prstClr>
              </a:solidFill>
              <a:effectLst>
                <a:outerShdw blurRad="38100" dist="38100" dir="2700000" algn="tl">
                  <a:srgbClr val="000000">
                    <a:alpha val="43137"/>
                  </a:srgbClr>
                </a:outerShdw>
              </a:effectLst>
            </a:endParaRPr>
          </a:p>
        </p:txBody>
      </p:sp>
      <p:sp>
        <p:nvSpPr>
          <p:cNvPr id="60" name="Rectangle 59"/>
          <p:cNvSpPr/>
          <p:nvPr/>
        </p:nvSpPr>
        <p:spPr>
          <a:xfrm>
            <a:off x="5451551" y="1826188"/>
            <a:ext cx="1676400" cy="3200401"/>
          </a:xfrm>
          <a:prstGeom prst="rect">
            <a:avLst/>
          </a:prstGeom>
          <a:gradFill flip="none" rotWithShape="1">
            <a:gsLst>
              <a:gs pos="0">
                <a:srgbClr val="6BBD46">
                  <a:lumMod val="40000"/>
                  <a:lumOff val="60000"/>
                </a:srgbClr>
              </a:gs>
              <a:gs pos="10000">
                <a:srgbClr val="6BBD46">
                  <a:lumMod val="60000"/>
                  <a:lumOff val="40000"/>
                </a:srgbClr>
              </a:gs>
              <a:gs pos="70000">
                <a:srgbClr val="6BBD46"/>
              </a:gs>
            </a:gsLst>
            <a:lin ang="5400000" scaled="1"/>
            <a:tileRect/>
          </a:gradFill>
          <a:ln w="25400" cap="flat" cmpd="sng" algn="ctr">
            <a:noFill/>
            <a:prstDash val="solid"/>
          </a:ln>
          <a:effectLst/>
        </p:spPr>
        <p:txBody>
          <a:bodyPr rtlCol="0" anchor="ctr">
            <a:noAutofit/>
          </a:bodyPr>
          <a:lstStyle/>
          <a:p>
            <a:pPr algn="ctr"/>
            <a:endParaRPr lang="en-US" sz="1200" b="1" kern="0" dirty="0">
              <a:solidFill>
                <a:prstClr val="white">
                  <a:alpha val="99000"/>
                </a:prstClr>
              </a:solidFill>
              <a:effectLst>
                <a:outerShdw blurRad="38100" dist="38100" dir="2700000" algn="tl">
                  <a:srgbClr val="000000">
                    <a:alpha val="43137"/>
                  </a:srgbClr>
                </a:outerShdw>
              </a:effectLst>
            </a:endParaRPr>
          </a:p>
        </p:txBody>
      </p:sp>
      <p:sp>
        <p:nvSpPr>
          <p:cNvPr id="65" name="Snip Single Corner Rectangle 64"/>
          <p:cNvSpPr/>
          <p:nvPr/>
        </p:nvSpPr>
        <p:spPr>
          <a:xfrm>
            <a:off x="3699897" y="1783741"/>
            <a:ext cx="1676399" cy="3242847"/>
          </a:xfrm>
          <a:prstGeom prst="snip1Rect">
            <a:avLst/>
          </a:prstGeom>
          <a:gradFill flip="none" rotWithShape="1">
            <a:gsLst>
              <a:gs pos="0">
                <a:srgbClr val="FE6A00">
                  <a:lumMod val="40000"/>
                  <a:lumOff val="60000"/>
                </a:srgbClr>
              </a:gs>
              <a:gs pos="10000">
                <a:srgbClr val="FE6A00">
                  <a:lumMod val="60000"/>
                  <a:lumOff val="40000"/>
                </a:srgbClr>
              </a:gs>
              <a:gs pos="70000">
                <a:srgbClr val="FE6A00"/>
              </a:gs>
            </a:gsLst>
            <a:lin ang="5400000" scaled="1"/>
            <a:tileRect/>
          </a:gradFill>
          <a:ln w="25400" cap="flat" cmpd="sng" algn="ctr">
            <a:noFill/>
            <a:prstDash val="solid"/>
          </a:ln>
          <a:effectLst/>
        </p:spPr>
        <p:txBody>
          <a:bodyPr rtlCol="0" anchor="ctr">
            <a:noAutofit/>
          </a:bodyPr>
          <a:lstStyle/>
          <a:p>
            <a:pPr algn="ctr"/>
            <a:endParaRPr lang="en-US" sz="1200" b="1" kern="0" dirty="0">
              <a:solidFill>
                <a:prstClr val="white">
                  <a:alpha val="99000"/>
                </a:prstClr>
              </a:solidFill>
              <a:effectLst>
                <a:outerShdw blurRad="38100" dist="38100" dir="2700000" algn="tl">
                  <a:srgbClr val="000000">
                    <a:alpha val="43137"/>
                  </a:srgbClr>
                </a:outerShdw>
              </a:effectLst>
            </a:endParaRPr>
          </a:p>
        </p:txBody>
      </p:sp>
      <p:sp>
        <p:nvSpPr>
          <p:cNvPr id="67" name="Snip Single Corner Rectangle 66"/>
          <p:cNvSpPr/>
          <p:nvPr/>
        </p:nvSpPr>
        <p:spPr>
          <a:xfrm>
            <a:off x="1947298" y="1783741"/>
            <a:ext cx="1676399" cy="3242847"/>
          </a:xfrm>
          <a:prstGeom prst="snip1Rect">
            <a:avLst/>
          </a:prstGeom>
          <a:gradFill flip="none" rotWithShape="1">
            <a:gsLst>
              <a:gs pos="0">
                <a:srgbClr val="2473A8">
                  <a:lumMod val="40000"/>
                  <a:lumOff val="60000"/>
                </a:srgbClr>
              </a:gs>
              <a:gs pos="10000">
                <a:srgbClr val="2473A8">
                  <a:lumMod val="60000"/>
                  <a:lumOff val="40000"/>
                </a:srgbClr>
              </a:gs>
              <a:gs pos="70000">
                <a:srgbClr val="2473A8"/>
              </a:gs>
            </a:gsLst>
            <a:lin ang="5400000" scaled="1"/>
            <a:tileRect/>
          </a:gradFill>
          <a:ln w="25400" cap="flat" cmpd="sng" algn="ctr">
            <a:noFill/>
            <a:prstDash val="solid"/>
          </a:ln>
          <a:effectLst/>
        </p:spPr>
        <p:txBody>
          <a:bodyPr rtlCol="0" anchor="ctr">
            <a:noAutofit/>
          </a:bodyPr>
          <a:lstStyle/>
          <a:p>
            <a:pPr algn="ctr"/>
            <a:endParaRPr lang="en-US" sz="1200" b="1" kern="0" dirty="0">
              <a:solidFill>
                <a:prstClr val="white">
                  <a:alpha val="99000"/>
                </a:prstClr>
              </a:solidFill>
              <a:effectLst>
                <a:outerShdw blurRad="38100" dist="38100" dir="2700000" algn="tl">
                  <a:srgbClr val="000000">
                    <a:alpha val="43137"/>
                  </a:srgbClr>
                </a:outerShdw>
              </a:effectLst>
            </a:endParaRPr>
          </a:p>
        </p:txBody>
      </p:sp>
      <p:pic>
        <p:nvPicPr>
          <p:cNvPr id="69" name="Picture 68" descr="C:\Users\victor.melniciuc\Desktop\==Work\TDC deck\icons\conferencing.png"/>
          <p:cNvPicPr>
            <a:picLocks noChangeAspect="1" noChangeArrowheads="1"/>
          </p:cNvPicPr>
          <p:nvPr/>
        </p:nvPicPr>
        <p:blipFill>
          <a:blip r:embed="rId3" cstate="print">
            <a:duotone>
              <a:prstClr val="black"/>
              <a:schemeClr val="accent3">
                <a:tint val="45000"/>
                <a:satMod val="400000"/>
              </a:schemeClr>
            </a:duotone>
          </a:blip>
          <a:stretch>
            <a:fillRect/>
          </a:stretch>
        </p:blipFill>
        <p:spPr bwMode="auto">
          <a:xfrm>
            <a:off x="4257109" y="2089660"/>
            <a:ext cx="561975" cy="676275"/>
          </a:xfrm>
          <a:prstGeom prst="rect">
            <a:avLst/>
          </a:prstGeom>
          <a:noFill/>
          <a:ln>
            <a:noFill/>
          </a:ln>
          <a:effectLst>
            <a:outerShdw blurRad="63500" sx="102000" sy="102000" algn="ctr" rotWithShape="0">
              <a:prstClr val="black">
                <a:alpha val="40000"/>
              </a:prstClr>
            </a:outerShdw>
          </a:effectLst>
        </p:spPr>
      </p:pic>
      <p:sp>
        <p:nvSpPr>
          <p:cNvPr id="70" name="Text Box 4"/>
          <p:cNvSpPr txBox="1">
            <a:spLocks noChangeArrowheads="1"/>
          </p:cNvSpPr>
          <p:nvPr/>
        </p:nvSpPr>
        <p:spPr bwMode="auto">
          <a:xfrm>
            <a:off x="3699896" y="3013866"/>
            <a:ext cx="1676401" cy="289310"/>
          </a:xfrm>
          <a:prstGeom prst="rect">
            <a:avLst/>
          </a:prstGeom>
          <a:noFill/>
          <a:ln w="12700" algn="ctr">
            <a:noFill/>
            <a:miter lim="800000"/>
            <a:headEnd/>
            <a:tailEnd/>
          </a:ln>
          <a:effectLst>
            <a:outerShdw blurRad="25400" dist="12700" dir="5400000" algn="t" rotWithShape="0">
              <a:prstClr val="black">
                <a:alpha val="55000"/>
              </a:prstClr>
            </a:outerShdw>
          </a:effectLst>
        </p:spPr>
        <p:txBody>
          <a:bodyPr vert="horz" wrap="square" lIns="91440" tIns="45720" rIns="91440" bIns="45720" numCol="1" anchor="ctr" anchorCtr="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80000"/>
              </a:lnSpc>
              <a:defRPr/>
            </a:pPr>
            <a:r>
              <a:rPr lang="en-US" sz="1600" dirty="0" smtClean="0">
                <a:ln>
                  <a:solidFill>
                    <a:prstClr val="white">
                      <a:alpha val="0"/>
                    </a:prstClr>
                  </a:solidFill>
                </a:ln>
                <a:solidFill>
                  <a:prstClr val="white"/>
                </a:solidFill>
                <a:cs typeface="Arial" charset="0"/>
              </a:rPr>
              <a:t>Conferencing</a:t>
            </a:r>
          </a:p>
        </p:txBody>
      </p:sp>
      <p:pic>
        <p:nvPicPr>
          <p:cNvPr id="71" name="Picture 70" descr="C:\Users\victor.melniciuc\Desktop\==Work\TDC deck\icons\phone.png"/>
          <p:cNvPicPr>
            <a:picLocks noChangeAspect="1" noChangeArrowheads="1"/>
          </p:cNvPicPr>
          <p:nvPr/>
        </p:nvPicPr>
        <p:blipFill>
          <a:blip r:embed="rId4" cstate="print">
            <a:duotone>
              <a:prstClr val="black"/>
              <a:schemeClr val="accent3">
                <a:tint val="45000"/>
                <a:satMod val="400000"/>
              </a:schemeClr>
            </a:duotone>
          </a:blip>
          <a:stretch>
            <a:fillRect/>
          </a:stretch>
        </p:blipFill>
        <p:spPr bwMode="auto">
          <a:xfrm>
            <a:off x="6067328" y="2148635"/>
            <a:ext cx="631998" cy="617300"/>
          </a:xfrm>
          <a:prstGeom prst="rect">
            <a:avLst/>
          </a:prstGeom>
          <a:noFill/>
          <a:ln>
            <a:noFill/>
          </a:ln>
          <a:effectLst>
            <a:outerShdw blurRad="63500" sx="102000" sy="102000" algn="ctr" rotWithShape="0">
              <a:prstClr val="black">
                <a:alpha val="40000"/>
              </a:prstClr>
            </a:outerShdw>
          </a:effectLst>
        </p:spPr>
      </p:pic>
      <p:sp>
        <p:nvSpPr>
          <p:cNvPr id="72" name="Text Box 4"/>
          <p:cNvSpPr txBox="1">
            <a:spLocks noChangeArrowheads="1"/>
          </p:cNvSpPr>
          <p:nvPr/>
        </p:nvSpPr>
        <p:spPr bwMode="auto">
          <a:xfrm>
            <a:off x="5451552" y="2915378"/>
            <a:ext cx="1676399" cy="486287"/>
          </a:xfrm>
          <a:prstGeom prst="rect">
            <a:avLst/>
          </a:prstGeom>
          <a:noFill/>
          <a:ln w="12700" algn="ctr">
            <a:noFill/>
            <a:miter lim="800000"/>
            <a:headEnd/>
            <a:tailEnd/>
          </a:ln>
          <a:effectLst>
            <a:outerShdw blurRad="25400" dist="12700" dir="5400000" algn="t" rotWithShape="0">
              <a:prstClr val="black">
                <a:alpha val="55000"/>
              </a:prstClr>
            </a:outerShdw>
          </a:effectLst>
        </p:spPr>
        <p:txBody>
          <a:bodyPr vert="horz" wrap="square" lIns="91440" tIns="45720" rIns="91440" bIns="45720" numCol="1" anchor="ctr" anchorCtr="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80000"/>
              </a:lnSpc>
              <a:defRPr/>
            </a:pPr>
            <a:r>
              <a:rPr lang="en-US" sz="1600" dirty="0" smtClean="0">
                <a:ln>
                  <a:solidFill>
                    <a:prstClr val="white">
                      <a:alpha val="0"/>
                    </a:prstClr>
                  </a:solidFill>
                </a:ln>
                <a:solidFill>
                  <a:prstClr val="white"/>
                </a:solidFill>
                <a:cs typeface="Arial" charset="0"/>
              </a:rPr>
              <a:t>Voice </a:t>
            </a:r>
          </a:p>
          <a:p>
            <a:pPr algn="ctr">
              <a:lnSpc>
                <a:spcPct val="80000"/>
              </a:lnSpc>
              <a:defRPr/>
            </a:pPr>
            <a:r>
              <a:rPr lang="en-US" sz="1600" dirty="0" smtClean="0">
                <a:ln>
                  <a:solidFill>
                    <a:prstClr val="white">
                      <a:alpha val="0"/>
                    </a:prstClr>
                  </a:solidFill>
                </a:ln>
                <a:solidFill>
                  <a:prstClr val="white"/>
                </a:solidFill>
                <a:cs typeface="Arial" charset="0"/>
              </a:rPr>
              <a:t>(Dial Tone)</a:t>
            </a:r>
          </a:p>
        </p:txBody>
      </p:sp>
      <p:sp>
        <p:nvSpPr>
          <p:cNvPr id="73" name="Text Box 4"/>
          <p:cNvSpPr txBox="1">
            <a:spLocks noChangeArrowheads="1"/>
          </p:cNvSpPr>
          <p:nvPr/>
        </p:nvSpPr>
        <p:spPr bwMode="auto">
          <a:xfrm>
            <a:off x="1947295" y="3013866"/>
            <a:ext cx="1676400" cy="289310"/>
          </a:xfrm>
          <a:prstGeom prst="rect">
            <a:avLst/>
          </a:prstGeom>
          <a:noFill/>
          <a:ln w="12700" algn="ctr">
            <a:noFill/>
            <a:miter lim="800000"/>
            <a:headEnd/>
            <a:tailEnd/>
          </a:ln>
          <a:effectLst>
            <a:outerShdw blurRad="25400" dist="12700" dir="5400000" algn="t" rotWithShape="0">
              <a:prstClr val="black">
                <a:alpha val="55000"/>
              </a:prstClr>
            </a:outerShdw>
          </a:effectLst>
        </p:spPr>
        <p:txBody>
          <a:bodyPr vert="horz" wrap="square" lIns="91440" tIns="45720" rIns="91440" bIns="45720" numCol="1" anchor="ctr" anchorCtr="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80000"/>
              </a:lnSpc>
              <a:defRPr/>
            </a:pPr>
            <a:r>
              <a:rPr lang="en-US" sz="1600" dirty="0" smtClean="0">
                <a:ln>
                  <a:solidFill>
                    <a:prstClr val="white">
                      <a:alpha val="0"/>
                    </a:prstClr>
                  </a:solidFill>
                </a:ln>
                <a:solidFill>
                  <a:prstClr val="white"/>
                </a:solidFill>
                <a:cs typeface="Arial" charset="0"/>
              </a:rPr>
              <a:t>Enterprise IM</a:t>
            </a:r>
          </a:p>
        </p:txBody>
      </p:sp>
      <p:pic>
        <p:nvPicPr>
          <p:cNvPr id="74" name="Picture 73" descr="C:\Users\victor.melniciuc\Desktop\==Work\TDC deck\icons\tasks.png"/>
          <p:cNvPicPr>
            <a:picLocks noChangeAspect="1" noChangeArrowheads="1"/>
          </p:cNvPicPr>
          <p:nvPr/>
        </p:nvPicPr>
        <p:blipFill>
          <a:blip r:embed="rId5" cstate="print">
            <a:duotone>
              <a:prstClr val="black"/>
              <a:schemeClr val="accent3">
                <a:tint val="45000"/>
                <a:satMod val="400000"/>
              </a:schemeClr>
            </a:duotone>
          </a:blip>
          <a:stretch>
            <a:fillRect/>
          </a:stretch>
        </p:blipFill>
        <p:spPr bwMode="auto">
          <a:xfrm>
            <a:off x="2471172" y="2089660"/>
            <a:ext cx="628650" cy="676275"/>
          </a:xfrm>
          <a:prstGeom prst="rect">
            <a:avLst/>
          </a:prstGeom>
          <a:noFill/>
          <a:ln>
            <a:noFill/>
          </a:ln>
          <a:effectLst>
            <a:outerShdw blurRad="63500" sx="102000" sy="102000" algn="ctr" rotWithShape="0">
              <a:prstClr val="black">
                <a:alpha val="40000"/>
              </a:prstClr>
            </a:outerShdw>
          </a:effectLst>
        </p:spPr>
      </p:pic>
      <p:grpSp>
        <p:nvGrpSpPr>
          <p:cNvPr id="3" name="Group 2"/>
          <p:cNvGrpSpPr/>
          <p:nvPr/>
        </p:nvGrpSpPr>
        <p:grpSpPr>
          <a:xfrm>
            <a:off x="7451930" y="1977616"/>
            <a:ext cx="876142" cy="788319"/>
            <a:chOff x="7451930" y="1890713"/>
            <a:chExt cx="876142" cy="788319"/>
          </a:xfrm>
          <a:effectLst>
            <a:outerShdw blurRad="63500" sx="102000" sy="102000" algn="ctr" rotWithShape="0">
              <a:prstClr val="black">
                <a:alpha val="40000"/>
              </a:prstClr>
            </a:outerShdw>
          </a:effectLst>
        </p:grpSpPr>
        <p:pic>
          <p:nvPicPr>
            <p:cNvPr id="68" name="Picture 2" descr="C:\Users\yanceys\AppData\Local\Microsoft\Windows\Temporary Internet Files\Content.IE5\N7WJ6QB2\MC900434845[1].png"/>
            <p:cNvPicPr>
              <a:picLocks noChangeAspect="1" noChangeArrowheads="1"/>
            </p:cNvPicPr>
            <p:nvPr/>
          </p:nvPicPr>
          <p:blipFill>
            <a:blip r:embed="rId6" cstate="print">
              <a:duotone>
                <a:prstClr val="black"/>
                <a:schemeClr val="accent3">
                  <a:tint val="45000"/>
                  <a:satMod val="400000"/>
                </a:schemeClr>
              </a:duotone>
              <a:extLst>
                <a:ext uri="{28A0092B-C50C-407E-A947-70E740481C1C}">
                  <a14:useLocalDpi xmlns:a14="http://schemas.microsoft.com/office/drawing/2010/main" val="0"/>
                </a:ext>
              </a:extLst>
            </a:blip>
            <a:stretch>
              <a:fillRect/>
            </a:stretch>
          </p:blipFill>
          <p:spPr bwMode="auto">
            <a:xfrm>
              <a:off x="7451930" y="1890713"/>
              <a:ext cx="652549" cy="652549"/>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75" name="Picture 74" descr="C:\Users\victor.melniciuc\Desktop\==Work\TDC deck\icons\phone.png"/>
            <p:cNvPicPr>
              <a:picLocks noChangeAspect="1" noChangeArrowheads="1"/>
            </p:cNvPicPr>
            <p:nvPr/>
          </p:nvPicPr>
          <p:blipFill>
            <a:blip r:embed="rId4" cstate="print">
              <a:duotone>
                <a:prstClr val="black"/>
                <a:schemeClr val="accent3">
                  <a:tint val="45000"/>
                  <a:satMod val="400000"/>
                </a:schemeClr>
              </a:duotone>
            </a:blip>
            <a:stretch>
              <a:fillRect/>
            </a:stretch>
          </p:blipFill>
          <p:spPr bwMode="auto">
            <a:xfrm>
              <a:off x="7781693" y="2145360"/>
              <a:ext cx="546379" cy="533672"/>
            </a:xfrm>
            <a:prstGeom prst="rect">
              <a:avLst/>
            </a:prstGeom>
            <a:noFill/>
            <a:ln>
              <a:noFill/>
            </a:ln>
          </p:spPr>
        </p:pic>
      </p:grpSp>
      <p:sp>
        <p:nvSpPr>
          <p:cNvPr id="76" name="Text Box 4"/>
          <p:cNvSpPr txBox="1">
            <a:spLocks noChangeArrowheads="1"/>
          </p:cNvSpPr>
          <p:nvPr/>
        </p:nvSpPr>
        <p:spPr bwMode="auto">
          <a:xfrm>
            <a:off x="7233581" y="3013866"/>
            <a:ext cx="1524000" cy="289310"/>
          </a:xfrm>
          <a:prstGeom prst="rect">
            <a:avLst/>
          </a:prstGeom>
          <a:noFill/>
          <a:ln w="12700" algn="ctr">
            <a:noFill/>
            <a:miter lim="800000"/>
            <a:headEnd/>
            <a:tailEnd/>
          </a:ln>
          <a:effectLst>
            <a:outerShdw blurRad="25400" dist="12700" dir="5400000" algn="t" rotWithShape="0">
              <a:prstClr val="black">
                <a:alpha val="55000"/>
              </a:prstClr>
            </a:outerShdw>
          </a:effectLst>
        </p:spPr>
        <p:txBody>
          <a:bodyPr vert="horz" wrap="square" lIns="91440" tIns="45720" rIns="91440" bIns="45720" numCol="1" anchor="ctr" anchorCtr="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80000"/>
              </a:lnSpc>
              <a:defRPr/>
            </a:pPr>
            <a:r>
              <a:rPr lang="en-US" sz="1600" dirty="0" smtClean="0">
                <a:ln>
                  <a:solidFill>
                    <a:prstClr val="white">
                      <a:alpha val="0"/>
                    </a:prstClr>
                  </a:solidFill>
                </a:ln>
                <a:solidFill>
                  <a:prstClr val="white"/>
                </a:solidFill>
                <a:cs typeface="Arial" charset="0"/>
              </a:rPr>
              <a:t>PBX Replace</a:t>
            </a:r>
          </a:p>
        </p:txBody>
      </p:sp>
      <p:sp>
        <p:nvSpPr>
          <p:cNvPr id="77" name="TextBox 76"/>
          <p:cNvSpPr txBox="1"/>
          <p:nvPr/>
        </p:nvSpPr>
        <p:spPr>
          <a:xfrm>
            <a:off x="762710" y="3958960"/>
            <a:ext cx="1209694" cy="400110"/>
          </a:xfrm>
          <a:prstGeom prst="rect">
            <a:avLst/>
          </a:prstGeom>
          <a:noFill/>
        </p:spPr>
        <p:txBody>
          <a:bodyPr wrap="square" rtlCol="0">
            <a:spAutoFit/>
          </a:bodyPr>
          <a:lstStyle/>
          <a:p>
            <a:pPr algn="ctr" defTabSz="914181"/>
            <a:r>
              <a:rPr lang="en-US" sz="1000" b="1" dirty="0">
                <a:ln>
                  <a:solidFill>
                    <a:prstClr val="white">
                      <a:alpha val="0"/>
                    </a:prstClr>
                  </a:solidFill>
                </a:ln>
                <a:solidFill>
                  <a:schemeClr val="bg1"/>
                </a:solidFill>
              </a:rPr>
              <a:t>Lync Online </a:t>
            </a:r>
          </a:p>
          <a:p>
            <a:pPr algn="ctr" defTabSz="914181"/>
            <a:r>
              <a:rPr lang="en-US" sz="1000" b="1" dirty="0">
                <a:ln>
                  <a:solidFill>
                    <a:prstClr val="white">
                      <a:alpha val="0"/>
                    </a:prstClr>
                  </a:solidFill>
                </a:ln>
                <a:solidFill>
                  <a:schemeClr val="bg1"/>
                </a:solidFill>
              </a:rPr>
              <a:t>(Cloud)</a:t>
            </a:r>
          </a:p>
        </p:txBody>
      </p:sp>
      <p:sp>
        <p:nvSpPr>
          <p:cNvPr id="78" name="TextBox 77"/>
          <p:cNvSpPr txBox="1"/>
          <p:nvPr/>
        </p:nvSpPr>
        <p:spPr>
          <a:xfrm>
            <a:off x="762710" y="4567779"/>
            <a:ext cx="1209694" cy="400110"/>
          </a:xfrm>
          <a:prstGeom prst="rect">
            <a:avLst/>
          </a:prstGeom>
          <a:noFill/>
        </p:spPr>
        <p:txBody>
          <a:bodyPr wrap="square" rtlCol="0">
            <a:spAutoFit/>
          </a:bodyPr>
          <a:lstStyle/>
          <a:p>
            <a:pPr algn="ctr" defTabSz="914181"/>
            <a:r>
              <a:rPr lang="en-US" sz="1000" b="1" dirty="0">
                <a:ln>
                  <a:solidFill>
                    <a:prstClr val="white">
                      <a:alpha val="0"/>
                    </a:prstClr>
                  </a:solidFill>
                </a:ln>
                <a:solidFill>
                  <a:schemeClr val="bg1"/>
                </a:solidFill>
              </a:rPr>
              <a:t>Lync Server </a:t>
            </a:r>
          </a:p>
          <a:p>
            <a:pPr algn="ctr" defTabSz="914181"/>
            <a:r>
              <a:rPr lang="en-US" sz="1000" b="1" dirty="0">
                <a:ln>
                  <a:solidFill>
                    <a:prstClr val="white">
                      <a:alpha val="0"/>
                    </a:prstClr>
                  </a:solidFill>
                </a:ln>
                <a:solidFill>
                  <a:schemeClr val="bg1"/>
                </a:solidFill>
              </a:rPr>
              <a:t>(</a:t>
            </a:r>
            <a:r>
              <a:rPr lang="en-US" sz="1000" b="1" dirty="0" smtClean="0">
                <a:ln>
                  <a:solidFill>
                    <a:prstClr val="white">
                      <a:alpha val="0"/>
                    </a:prstClr>
                  </a:solidFill>
                </a:ln>
                <a:solidFill>
                  <a:schemeClr val="bg1"/>
                </a:solidFill>
              </a:rPr>
              <a:t>On premises</a:t>
            </a:r>
            <a:r>
              <a:rPr lang="en-US" sz="1000" b="1" dirty="0">
                <a:ln>
                  <a:solidFill>
                    <a:prstClr val="white">
                      <a:alpha val="0"/>
                    </a:prstClr>
                  </a:solidFill>
                </a:ln>
                <a:solidFill>
                  <a:schemeClr val="bg1"/>
                </a:solidFill>
              </a:rPr>
              <a:t>)</a:t>
            </a:r>
          </a:p>
        </p:txBody>
      </p:sp>
      <p:sp>
        <p:nvSpPr>
          <p:cNvPr id="79" name="TextBox 78"/>
          <p:cNvSpPr txBox="1"/>
          <p:nvPr/>
        </p:nvSpPr>
        <p:spPr>
          <a:xfrm>
            <a:off x="5451552" y="3950588"/>
            <a:ext cx="1676399" cy="307777"/>
          </a:xfrm>
          <a:prstGeom prst="rect">
            <a:avLst/>
          </a:prstGeom>
          <a:noFill/>
        </p:spPr>
        <p:txBody>
          <a:bodyPr wrap="square" rtlCol="0">
            <a:spAutoFit/>
          </a:bodyPr>
          <a:lstStyle/>
          <a:p>
            <a:pPr algn="ctr" defTabSz="914181"/>
            <a:r>
              <a:rPr lang="en-US" sz="1400" dirty="0" smtClean="0">
                <a:ln>
                  <a:solidFill>
                    <a:prstClr val="white">
                      <a:alpha val="0"/>
                    </a:prstClr>
                  </a:solidFill>
                </a:ln>
                <a:solidFill>
                  <a:srgbClr val="FFFF00"/>
                </a:solidFill>
                <a:effectLst>
                  <a:outerShdw blurRad="38100" dist="38100" dir="2700000" algn="tl">
                    <a:srgbClr val="000000">
                      <a:alpha val="43137"/>
                    </a:srgbClr>
                  </a:outerShdw>
                </a:effectLst>
              </a:rPr>
              <a:t>Future Release</a:t>
            </a:r>
            <a:endParaRPr lang="en-US" sz="1400" dirty="0">
              <a:ln>
                <a:solidFill>
                  <a:prstClr val="white">
                    <a:alpha val="0"/>
                  </a:prstClr>
                </a:solidFill>
              </a:ln>
              <a:solidFill>
                <a:srgbClr val="FFFF00"/>
              </a:solidFill>
              <a:effectLst>
                <a:outerShdw blurRad="38100" dist="38100" dir="2700000" algn="tl">
                  <a:srgbClr val="000000">
                    <a:alpha val="43137"/>
                  </a:srgbClr>
                </a:outerShdw>
              </a:effectLst>
            </a:endParaRPr>
          </a:p>
        </p:txBody>
      </p:sp>
      <p:sp>
        <p:nvSpPr>
          <p:cNvPr id="80" name="TextBox 79"/>
          <p:cNvSpPr txBox="1"/>
          <p:nvPr/>
        </p:nvSpPr>
        <p:spPr>
          <a:xfrm>
            <a:off x="7424081" y="3950587"/>
            <a:ext cx="1143000" cy="338554"/>
          </a:xfrm>
          <a:prstGeom prst="rect">
            <a:avLst/>
          </a:prstGeom>
          <a:noFill/>
        </p:spPr>
        <p:txBody>
          <a:bodyPr wrap="square" rtlCol="0">
            <a:spAutoFit/>
          </a:bodyPr>
          <a:lstStyle/>
          <a:p>
            <a:pPr algn="ctr" defTabSz="914181"/>
            <a:r>
              <a:rPr lang="en-US" sz="1600" dirty="0">
                <a:ln>
                  <a:solidFill>
                    <a:prstClr val="white">
                      <a:alpha val="0"/>
                    </a:prstClr>
                  </a:solidFill>
                </a:ln>
                <a:solidFill>
                  <a:srgbClr val="FFFF00"/>
                </a:solidFill>
                <a:effectLst>
                  <a:outerShdw blurRad="38100" dist="38100" dir="2700000" algn="tl">
                    <a:srgbClr val="000000">
                      <a:alpha val="43137"/>
                    </a:srgbClr>
                  </a:outerShdw>
                </a:effectLst>
              </a:rPr>
              <a:t>N/A</a:t>
            </a:r>
          </a:p>
        </p:txBody>
      </p:sp>
      <p:cxnSp>
        <p:nvCxnSpPr>
          <p:cNvPr id="81" name="Straight Connector 80"/>
          <p:cNvCxnSpPr/>
          <p:nvPr/>
        </p:nvCxnSpPr>
        <p:spPr>
          <a:xfrm>
            <a:off x="5451551" y="4468377"/>
            <a:ext cx="336926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1941834" y="4468377"/>
            <a:ext cx="1676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a:off x="3694434" y="4468377"/>
            <a:ext cx="1676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5451552" y="3807387"/>
            <a:ext cx="337185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a:off x="1941834" y="3807387"/>
            <a:ext cx="1676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3694434" y="3807387"/>
            <a:ext cx="1676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87" name="Picture 8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38180" y="4511449"/>
            <a:ext cx="499694" cy="499695"/>
          </a:xfrm>
          <a:prstGeom prst="rect">
            <a:avLst/>
          </a:prstGeom>
        </p:spPr>
      </p:pic>
      <p:grpSp>
        <p:nvGrpSpPr>
          <p:cNvPr id="88" name="Group 87"/>
          <p:cNvGrpSpPr/>
          <p:nvPr/>
        </p:nvGrpSpPr>
        <p:grpSpPr>
          <a:xfrm>
            <a:off x="328327" y="3866329"/>
            <a:ext cx="519398" cy="509018"/>
            <a:chOff x="77057" y="2395608"/>
            <a:chExt cx="575648" cy="576279"/>
          </a:xfrm>
        </p:grpSpPr>
        <p:sp>
          <p:nvSpPr>
            <p:cNvPr id="109" name="Oval 108"/>
            <p:cNvSpPr>
              <a:spLocks noChangeAspect="1"/>
            </p:cNvSpPr>
            <p:nvPr/>
          </p:nvSpPr>
          <p:spPr bwMode="auto">
            <a:xfrm>
              <a:off x="77057" y="2395608"/>
              <a:ext cx="575648" cy="576279"/>
            </a:xfrm>
            <a:prstGeom prst="ellipse">
              <a:avLst/>
            </a:prstGeom>
            <a:noFill/>
            <a:ln w="15875" cmpd="thinThick">
              <a:solidFill>
                <a:srgbClr val="0070C0"/>
              </a:solidFill>
              <a:headEnd type="none" w="med" len="med"/>
              <a:tailEnd type="none" w="med" len="med"/>
            </a:ln>
            <a:effectLst/>
            <a:scene3d>
              <a:camera prst="orthographicFront" fov="0">
                <a:rot lat="0" lon="0" rev="0"/>
              </a:camera>
              <a:lightRig rig="glow" dir="t">
                <a:rot lat="0" lon="0" rev="6360000"/>
              </a:lightRig>
            </a:scene3d>
            <a:sp3d prstMaterial="flat">
              <a:contourClr>
                <a:schemeClr val="tx1"/>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solidFill>
                  <a:srgbClr val="FFFFFF"/>
                </a:solidFill>
                <a:effectLst>
                  <a:outerShdw blurRad="38100" dist="38100" dir="2700000" algn="tl">
                    <a:srgbClr val="000000">
                      <a:alpha val="43137"/>
                    </a:srgbClr>
                  </a:outerShdw>
                </a:effectLst>
                <a:latin typeface="Segoe" pitchFamily="34" charset="0"/>
              </a:endParaRPr>
            </a:p>
          </p:txBody>
        </p:sp>
        <p:sp>
          <p:nvSpPr>
            <p:cNvPr id="89" name="Oval 88"/>
            <p:cNvSpPr>
              <a:spLocks noChangeAspect="1"/>
            </p:cNvSpPr>
            <p:nvPr/>
          </p:nvSpPr>
          <p:spPr bwMode="auto">
            <a:xfrm>
              <a:off x="95464" y="2414036"/>
              <a:ext cx="538835" cy="539423"/>
            </a:xfrm>
            <a:prstGeom prst="ellipse">
              <a:avLst/>
            </a:prstGeom>
            <a:gradFill flip="none" rotWithShape="1">
              <a:gsLst>
                <a:gs pos="0">
                  <a:srgbClr val="002060"/>
                </a:gs>
                <a:gs pos="50000">
                  <a:srgbClr val="002060"/>
                </a:gs>
                <a:gs pos="100000">
                  <a:srgbClr val="003192"/>
                </a:gs>
              </a:gsLst>
              <a:path path="circle">
                <a:fillToRect t="100000" r="100000"/>
              </a:path>
              <a:tileRect l="-100000" b="-100000"/>
            </a:gradFill>
            <a:ln w="12700" cmpd="thinThick">
              <a:solidFill>
                <a:schemeClr val="bg2"/>
              </a:solidFill>
              <a:headEnd type="none" w="med" len="med"/>
              <a:tailEnd type="none" w="med" len="med"/>
            </a:ln>
            <a:effectLst/>
            <a:scene3d>
              <a:camera prst="orthographicFront" fov="0">
                <a:rot lat="0" lon="0" rev="0"/>
              </a:camera>
              <a:lightRig rig="glow" dir="t">
                <a:rot lat="0" lon="0" rev="6360000"/>
              </a:lightRig>
            </a:scene3d>
            <a:sp3d prstMaterial="flat">
              <a:contourClr>
                <a:schemeClr val="tx1"/>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solidFill>
                  <a:srgbClr val="FFFFFF"/>
                </a:solidFill>
                <a:effectLst>
                  <a:outerShdw blurRad="38100" dist="38100" dir="2700000" algn="tl">
                    <a:srgbClr val="000000">
                      <a:alpha val="43137"/>
                    </a:srgbClr>
                  </a:outerShdw>
                </a:effectLst>
                <a:latin typeface="Segoe" pitchFamily="34" charset="0"/>
              </a:endParaRPr>
            </a:p>
          </p:txBody>
        </p:sp>
        <p:pic>
          <p:nvPicPr>
            <p:cNvPr id="90" name="Picture 89"/>
            <p:cNvPicPr>
              <a:picLocks noChangeAspect="1"/>
            </p:cNvPicPr>
            <p:nvPr/>
          </p:nvPicPr>
          <p:blipFill rotWithShape="1">
            <a:blip r:embed="rId8" cstate="print">
              <a:duotone>
                <a:prstClr val="black"/>
                <a:schemeClr val="bg1">
                  <a:tint val="45000"/>
                  <a:satMod val="400000"/>
                </a:schemeClr>
              </a:duotone>
              <a:extLst>
                <a:ext uri="{28A0092B-C50C-407E-A947-70E740481C1C}">
                  <a14:useLocalDpi xmlns:a14="http://schemas.microsoft.com/office/drawing/2010/main" val="0"/>
                </a:ext>
              </a:extLst>
            </a:blip>
            <a:srcRect/>
            <a:stretch/>
          </p:blipFill>
          <p:spPr>
            <a:xfrm>
              <a:off x="148117" y="2548355"/>
              <a:ext cx="433529" cy="270784"/>
            </a:xfrm>
            <a:prstGeom prst="rect">
              <a:avLst/>
            </a:prstGeom>
            <a:noFill/>
            <a:ln>
              <a:noFill/>
            </a:ln>
          </p:spPr>
        </p:pic>
      </p:grpSp>
      <p:sp>
        <p:nvSpPr>
          <p:cNvPr id="91" name="Rectangle 90"/>
          <p:cNvSpPr/>
          <p:nvPr/>
        </p:nvSpPr>
        <p:spPr>
          <a:xfrm>
            <a:off x="2617822" y="3882608"/>
            <a:ext cx="335349" cy="369332"/>
          </a:xfrm>
          <a:prstGeom prst="rect">
            <a:avLst/>
          </a:prstGeom>
        </p:spPr>
        <p:txBody>
          <a:bodyPr wrap="none">
            <a:spAutoFit/>
          </a:bodyPr>
          <a:lstStyle/>
          <a:p>
            <a:pPr algn="ctr" defTabSz="914181">
              <a:defRPr/>
            </a:pPr>
            <a:r>
              <a:rPr lang="en-US" dirty="0">
                <a:ln>
                  <a:solidFill>
                    <a:prstClr val="white">
                      <a:alpha val="0"/>
                    </a:prstClr>
                  </a:solidFill>
                </a:ln>
                <a:solidFill>
                  <a:prstClr val="white"/>
                </a:solidFill>
                <a:effectLst>
                  <a:outerShdw blurRad="38100" dist="38100" dir="2700000" algn="tl">
                    <a:srgbClr val="000000">
                      <a:alpha val="43137"/>
                    </a:srgbClr>
                  </a:outerShdw>
                </a:effectLst>
              </a:rPr>
              <a:t>√</a:t>
            </a:r>
          </a:p>
        </p:txBody>
      </p:sp>
      <p:sp>
        <p:nvSpPr>
          <p:cNvPr id="92" name="Rectangle 91"/>
          <p:cNvSpPr/>
          <p:nvPr/>
        </p:nvSpPr>
        <p:spPr>
          <a:xfrm>
            <a:off x="2621542" y="4512024"/>
            <a:ext cx="335349" cy="369332"/>
          </a:xfrm>
          <a:prstGeom prst="rect">
            <a:avLst/>
          </a:prstGeom>
        </p:spPr>
        <p:txBody>
          <a:bodyPr wrap="none">
            <a:spAutoFit/>
          </a:bodyPr>
          <a:lstStyle/>
          <a:p>
            <a:pPr algn="ctr" defTabSz="914181">
              <a:defRPr/>
            </a:pPr>
            <a:r>
              <a:rPr lang="en-US" dirty="0">
                <a:ln>
                  <a:solidFill>
                    <a:prstClr val="white">
                      <a:alpha val="0"/>
                    </a:prstClr>
                  </a:solidFill>
                </a:ln>
                <a:solidFill>
                  <a:prstClr val="white"/>
                </a:solidFill>
                <a:effectLst>
                  <a:outerShdw blurRad="38100" dist="38100" dir="2700000" algn="tl">
                    <a:srgbClr val="000000">
                      <a:alpha val="43137"/>
                    </a:srgbClr>
                  </a:outerShdw>
                </a:effectLst>
              </a:rPr>
              <a:t>√</a:t>
            </a:r>
          </a:p>
        </p:txBody>
      </p:sp>
      <p:sp>
        <p:nvSpPr>
          <p:cNvPr id="93" name="Rectangle 92"/>
          <p:cNvSpPr/>
          <p:nvPr/>
        </p:nvSpPr>
        <p:spPr>
          <a:xfrm>
            <a:off x="4335572" y="3889284"/>
            <a:ext cx="335349" cy="369332"/>
          </a:xfrm>
          <a:prstGeom prst="rect">
            <a:avLst/>
          </a:prstGeom>
        </p:spPr>
        <p:txBody>
          <a:bodyPr wrap="none">
            <a:spAutoFit/>
          </a:bodyPr>
          <a:lstStyle/>
          <a:p>
            <a:pPr algn="ctr" defTabSz="914181">
              <a:defRPr/>
            </a:pPr>
            <a:r>
              <a:rPr lang="en-US" dirty="0">
                <a:ln>
                  <a:solidFill>
                    <a:prstClr val="white">
                      <a:alpha val="0"/>
                    </a:prstClr>
                  </a:solidFill>
                </a:ln>
                <a:solidFill>
                  <a:prstClr val="white"/>
                </a:solidFill>
                <a:effectLst>
                  <a:outerShdw blurRad="38100" dist="38100" dir="2700000" algn="tl">
                    <a:srgbClr val="000000">
                      <a:alpha val="43137"/>
                    </a:srgbClr>
                  </a:outerShdw>
                </a:effectLst>
              </a:rPr>
              <a:t>√</a:t>
            </a:r>
          </a:p>
        </p:txBody>
      </p:sp>
      <p:sp>
        <p:nvSpPr>
          <p:cNvPr id="94" name="Rectangle 93"/>
          <p:cNvSpPr/>
          <p:nvPr/>
        </p:nvSpPr>
        <p:spPr>
          <a:xfrm>
            <a:off x="4339292" y="4518700"/>
            <a:ext cx="335349" cy="369332"/>
          </a:xfrm>
          <a:prstGeom prst="rect">
            <a:avLst/>
          </a:prstGeom>
        </p:spPr>
        <p:txBody>
          <a:bodyPr wrap="none">
            <a:spAutoFit/>
          </a:bodyPr>
          <a:lstStyle/>
          <a:p>
            <a:pPr algn="ctr" defTabSz="914181">
              <a:defRPr/>
            </a:pPr>
            <a:r>
              <a:rPr lang="en-US" dirty="0">
                <a:ln>
                  <a:solidFill>
                    <a:prstClr val="white">
                      <a:alpha val="0"/>
                    </a:prstClr>
                  </a:solidFill>
                </a:ln>
                <a:solidFill>
                  <a:prstClr val="white"/>
                </a:solidFill>
                <a:effectLst>
                  <a:outerShdw blurRad="38100" dist="38100" dir="2700000" algn="tl">
                    <a:srgbClr val="000000">
                      <a:alpha val="43137"/>
                    </a:srgbClr>
                  </a:outerShdw>
                </a:effectLst>
              </a:rPr>
              <a:t>√</a:t>
            </a:r>
          </a:p>
        </p:txBody>
      </p:sp>
      <p:sp>
        <p:nvSpPr>
          <p:cNvPr id="96" name="Rectangle 95"/>
          <p:cNvSpPr/>
          <p:nvPr/>
        </p:nvSpPr>
        <p:spPr>
          <a:xfrm>
            <a:off x="6122077" y="4518700"/>
            <a:ext cx="335349" cy="369332"/>
          </a:xfrm>
          <a:prstGeom prst="rect">
            <a:avLst/>
          </a:prstGeom>
        </p:spPr>
        <p:txBody>
          <a:bodyPr wrap="none">
            <a:spAutoFit/>
          </a:bodyPr>
          <a:lstStyle/>
          <a:p>
            <a:pPr algn="ctr" defTabSz="914181">
              <a:defRPr/>
            </a:pPr>
            <a:r>
              <a:rPr lang="en-US" dirty="0">
                <a:ln>
                  <a:solidFill>
                    <a:prstClr val="white">
                      <a:alpha val="0"/>
                    </a:prstClr>
                  </a:solidFill>
                </a:ln>
                <a:solidFill>
                  <a:prstClr val="white"/>
                </a:solidFill>
                <a:effectLst>
                  <a:outerShdw blurRad="38100" dist="38100" dir="2700000" algn="tl">
                    <a:srgbClr val="000000">
                      <a:alpha val="43137"/>
                    </a:srgbClr>
                  </a:outerShdw>
                </a:effectLst>
              </a:rPr>
              <a:t>√</a:t>
            </a:r>
          </a:p>
        </p:txBody>
      </p:sp>
      <p:sp>
        <p:nvSpPr>
          <p:cNvPr id="97" name="Rectangle 96"/>
          <p:cNvSpPr/>
          <p:nvPr/>
        </p:nvSpPr>
        <p:spPr>
          <a:xfrm>
            <a:off x="7812657" y="4492440"/>
            <a:ext cx="335349" cy="369332"/>
          </a:xfrm>
          <a:prstGeom prst="rect">
            <a:avLst/>
          </a:prstGeom>
        </p:spPr>
        <p:txBody>
          <a:bodyPr wrap="none">
            <a:spAutoFit/>
          </a:bodyPr>
          <a:lstStyle/>
          <a:p>
            <a:pPr algn="ctr" defTabSz="914181">
              <a:defRPr/>
            </a:pPr>
            <a:r>
              <a:rPr lang="en-US" dirty="0">
                <a:ln>
                  <a:solidFill>
                    <a:prstClr val="white">
                      <a:alpha val="0"/>
                    </a:prstClr>
                  </a:solidFill>
                </a:ln>
                <a:solidFill>
                  <a:prstClr val="white"/>
                </a:solidFill>
                <a:effectLst>
                  <a:outerShdw blurRad="38100" dist="38100" dir="2700000" algn="tl">
                    <a:srgbClr val="000000">
                      <a:alpha val="43137"/>
                    </a:srgbClr>
                  </a:outerShdw>
                </a:effectLst>
              </a:rPr>
              <a:t>√</a:t>
            </a:r>
          </a:p>
        </p:txBody>
      </p:sp>
      <p:cxnSp>
        <p:nvCxnSpPr>
          <p:cNvPr id="47" name="Straight Connector 46"/>
          <p:cNvCxnSpPr/>
          <p:nvPr/>
        </p:nvCxnSpPr>
        <p:spPr>
          <a:xfrm>
            <a:off x="7124636" y="4093268"/>
            <a:ext cx="12841" cy="1908109"/>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flipH="1">
            <a:off x="-180528" y="5988243"/>
            <a:ext cx="7327532" cy="1"/>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pic>
        <p:nvPicPr>
          <p:cNvPr id="51" name="Content Placeholder 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67544" y="260648"/>
            <a:ext cx="2948671" cy="742137"/>
          </a:xfrm>
          <a:prstGeom prst="rect">
            <a:avLst/>
          </a:prstGeom>
        </p:spPr>
      </p:pic>
    </p:spTree>
    <p:extLst>
      <p:ext uri="{BB962C8B-B14F-4D97-AF65-F5344CB8AC3E}">
        <p14:creationId xmlns:p14="http://schemas.microsoft.com/office/powerpoint/2010/main" val="2211515226"/>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right)">
                                      <p:cBhvr>
                                        <p:cTn id="7" dur="500"/>
                                        <p:tgtEl>
                                          <p:spTgt spid="45"/>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wipe(up)">
                                      <p:cBhvr>
                                        <p:cTn id="11" dur="500"/>
                                        <p:tgtEl>
                                          <p:spTgt spid="47"/>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wipe(right)">
                                      <p:cBhvr>
                                        <p:cTn id="15" dur="500"/>
                                        <p:tgtEl>
                                          <p:spTgt spid="49"/>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88"/>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77"/>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91"/>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93"/>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79"/>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80"/>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85"/>
                                        </p:tgtEl>
                                        <p:attrNameLst>
                                          <p:attrName>style.visibility</p:attrName>
                                        </p:attrNameLst>
                                      </p:cBhvr>
                                      <p:to>
                                        <p:strVal val="visible"/>
                                      </p:to>
                                    </p:set>
                                  </p:childTnLst>
                                </p:cTn>
                              </p:par>
                              <p:par>
                                <p:cTn id="32" presetID="1" presetClass="entr" presetSubtype="0" fill="hold" nodeType="withEffect">
                                  <p:stCondLst>
                                    <p:cond delay="0"/>
                                  </p:stCondLst>
                                  <p:childTnLst>
                                    <p:set>
                                      <p:cBhvr>
                                        <p:cTn id="33" dur="1" fill="hold">
                                          <p:stCondLst>
                                            <p:cond delay="0"/>
                                          </p:stCondLst>
                                        </p:cTn>
                                        <p:tgtEl>
                                          <p:spTgt spid="86"/>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84"/>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87"/>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78"/>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92"/>
                                        </p:tgtEl>
                                        <p:attrNameLst>
                                          <p:attrName>style.visibility</p:attrName>
                                        </p:attrNameLst>
                                      </p:cBhvr>
                                      <p:to>
                                        <p:strVal val="visible"/>
                                      </p:to>
                                    </p:set>
                                  </p:childTnLst>
                                </p:cTn>
                              </p:par>
                              <p:par>
                                <p:cTn id="44" presetID="1" presetClass="entr" presetSubtype="0" fill="hold" nodeType="withEffect">
                                  <p:stCondLst>
                                    <p:cond delay="0"/>
                                  </p:stCondLst>
                                  <p:childTnLst>
                                    <p:set>
                                      <p:cBhvr>
                                        <p:cTn id="45" dur="1" fill="hold">
                                          <p:stCondLst>
                                            <p:cond delay="0"/>
                                          </p:stCondLst>
                                        </p:cTn>
                                        <p:tgtEl>
                                          <p:spTgt spid="82"/>
                                        </p:tgtEl>
                                        <p:attrNameLst>
                                          <p:attrName>style.visibility</p:attrName>
                                        </p:attrNameLst>
                                      </p:cBhvr>
                                      <p:to>
                                        <p:strVal val="visible"/>
                                      </p:to>
                                    </p:set>
                                  </p:childTnLst>
                                </p:cTn>
                              </p:par>
                              <p:par>
                                <p:cTn id="46" presetID="1" presetClass="entr" presetSubtype="0" fill="hold" nodeType="withEffect">
                                  <p:stCondLst>
                                    <p:cond delay="0"/>
                                  </p:stCondLst>
                                  <p:childTnLst>
                                    <p:set>
                                      <p:cBhvr>
                                        <p:cTn id="47" dur="1" fill="hold">
                                          <p:stCondLst>
                                            <p:cond delay="0"/>
                                          </p:stCondLst>
                                        </p:cTn>
                                        <p:tgtEl>
                                          <p:spTgt spid="83"/>
                                        </p:tgtEl>
                                        <p:attrNameLst>
                                          <p:attrName>style.visibility</p:attrName>
                                        </p:attrNameLst>
                                      </p:cBhvr>
                                      <p:to>
                                        <p:strVal val="visible"/>
                                      </p:to>
                                    </p:set>
                                  </p:childTnLst>
                                </p:cTn>
                              </p:par>
                              <p:par>
                                <p:cTn id="48" presetID="1" presetClass="entr" presetSubtype="0" fill="hold" grpId="0" nodeType="withEffect">
                                  <p:stCondLst>
                                    <p:cond delay="0"/>
                                  </p:stCondLst>
                                  <p:childTnLst>
                                    <p:set>
                                      <p:cBhvr>
                                        <p:cTn id="49" dur="1" fill="hold">
                                          <p:stCondLst>
                                            <p:cond delay="0"/>
                                          </p:stCondLst>
                                        </p:cTn>
                                        <p:tgtEl>
                                          <p:spTgt spid="94"/>
                                        </p:tgtEl>
                                        <p:attrNameLst>
                                          <p:attrName>style.visibility</p:attrName>
                                        </p:attrNameLst>
                                      </p:cBhvr>
                                      <p:to>
                                        <p:strVal val="visible"/>
                                      </p:to>
                                    </p:set>
                                  </p:childTnLst>
                                </p:cTn>
                              </p:par>
                              <p:par>
                                <p:cTn id="50" presetID="1" presetClass="entr" presetSubtype="0" fill="hold" grpId="0" nodeType="withEffect">
                                  <p:stCondLst>
                                    <p:cond delay="0"/>
                                  </p:stCondLst>
                                  <p:childTnLst>
                                    <p:set>
                                      <p:cBhvr>
                                        <p:cTn id="51" dur="1" fill="hold">
                                          <p:stCondLst>
                                            <p:cond delay="0"/>
                                          </p:stCondLst>
                                        </p:cTn>
                                        <p:tgtEl>
                                          <p:spTgt spid="96"/>
                                        </p:tgtEl>
                                        <p:attrNameLst>
                                          <p:attrName>style.visibility</p:attrName>
                                        </p:attrNameLst>
                                      </p:cBhvr>
                                      <p:to>
                                        <p:strVal val="visible"/>
                                      </p:to>
                                    </p:set>
                                  </p:childTnLst>
                                </p:cTn>
                              </p:par>
                              <p:par>
                                <p:cTn id="52" presetID="1" presetClass="entr" presetSubtype="0" fill="hold" nodeType="withEffect">
                                  <p:stCondLst>
                                    <p:cond delay="0"/>
                                  </p:stCondLst>
                                  <p:childTnLst>
                                    <p:set>
                                      <p:cBhvr>
                                        <p:cTn id="53" dur="1" fill="hold">
                                          <p:stCondLst>
                                            <p:cond delay="0"/>
                                          </p:stCondLst>
                                        </p:cTn>
                                        <p:tgtEl>
                                          <p:spTgt spid="81"/>
                                        </p:tgtEl>
                                        <p:attrNameLst>
                                          <p:attrName>style.visibility</p:attrName>
                                        </p:attrNameLst>
                                      </p:cBhvr>
                                      <p:to>
                                        <p:strVal val="visible"/>
                                      </p:to>
                                    </p:set>
                                  </p:childTnLst>
                                </p:cTn>
                              </p:par>
                              <p:par>
                                <p:cTn id="54" presetID="1" presetClass="entr" presetSubtype="0" fill="hold" grpId="0" nodeType="withEffect">
                                  <p:stCondLst>
                                    <p:cond delay="0"/>
                                  </p:stCondLst>
                                  <p:childTnLst>
                                    <p:set>
                                      <p:cBhvr>
                                        <p:cTn id="55" dur="1" fill="hold">
                                          <p:stCondLst>
                                            <p:cond delay="0"/>
                                          </p:stCondLst>
                                        </p:cTn>
                                        <p:tgtEl>
                                          <p:spTgt spid="97"/>
                                        </p:tgtEl>
                                        <p:attrNameLst>
                                          <p:attrName>style.visibility</p:attrName>
                                        </p:attrNameLst>
                                      </p:cBhvr>
                                      <p:to>
                                        <p:strVal val="visible"/>
                                      </p:to>
                                    </p:set>
                                  </p:childTnLst>
                                </p:cTn>
                              </p:par>
                              <p:par>
                                <p:cTn id="56" presetID="1" presetClass="entr" presetSubtype="0" fill="hold" grpId="0" nodeType="withEffect">
                                  <p:stCondLst>
                                    <p:cond delay="0"/>
                                  </p:stCondLst>
                                  <p:childTnLst>
                                    <p:set>
                                      <p:cBhvr>
                                        <p:cTn id="57"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77" grpId="0"/>
      <p:bldP spid="78" grpId="0"/>
      <p:bldP spid="79" grpId="0"/>
      <p:bldP spid="80" grpId="0"/>
      <p:bldP spid="91" grpId="0"/>
      <p:bldP spid="92" grpId="0"/>
      <p:bldP spid="93" grpId="0"/>
      <p:bldP spid="94" grpId="0"/>
      <p:bldP spid="96" grpId="0"/>
      <p:bldP spid="9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3865568" y="4077072"/>
            <a:ext cx="4844685" cy="118828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171450" indent="-171450" defTabSz="914181">
              <a:spcBef>
                <a:spcPts val="100"/>
              </a:spcBef>
              <a:spcAft>
                <a:spcPts val="100"/>
              </a:spcAft>
              <a:buClr>
                <a:srgbClr val="EE7816"/>
              </a:buClr>
              <a:buSzPct val="100000"/>
              <a:buFont typeface="Arial" pitchFamily="34" charset="0"/>
              <a:buChar char="•"/>
              <a:defRPr/>
            </a:pPr>
            <a:endParaRPr lang="en-US" sz="1400" dirty="0" smtClean="0">
              <a:solidFill>
                <a:schemeClr val="bg1"/>
              </a:solidFill>
            </a:endParaRPr>
          </a:p>
          <a:p>
            <a:pPr marL="171450" indent="-171450" defTabSz="914181">
              <a:spcBef>
                <a:spcPts val="100"/>
              </a:spcBef>
              <a:spcAft>
                <a:spcPts val="100"/>
              </a:spcAft>
              <a:buClr>
                <a:srgbClr val="EE7816"/>
              </a:buClr>
              <a:buSzPct val="100000"/>
              <a:buFont typeface="Arial" pitchFamily="34" charset="0"/>
              <a:buChar char="•"/>
              <a:defRPr/>
            </a:pPr>
            <a:endParaRPr lang="en-US" sz="1400" dirty="0" smtClean="0">
              <a:solidFill>
                <a:schemeClr val="bg1"/>
              </a:solidFill>
            </a:endParaRPr>
          </a:p>
          <a:p>
            <a:pPr marL="171450" indent="-171450" defTabSz="914181">
              <a:spcBef>
                <a:spcPts val="100"/>
              </a:spcBef>
              <a:spcAft>
                <a:spcPts val="100"/>
              </a:spcAft>
              <a:buClr>
                <a:srgbClr val="EE7816"/>
              </a:buClr>
              <a:buSzPct val="100000"/>
              <a:buFont typeface="Arial" pitchFamily="34" charset="0"/>
              <a:buChar char="•"/>
              <a:defRPr/>
            </a:pPr>
            <a:r>
              <a:rPr lang="en-US" sz="1400" dirty="0" err="1" smtClean="0">
                <a:solidFill>
                  <a:schemeClr val="bg1"/>
                </a:solidFill>
              </a:rPr>
              <a:t>Lync</a:t>
            </a:r>
            <a:r>
              <a:rPr lang="en-US" sz="1400" dirty="0" smtClean="0">
                <a:solidFill>
                  <a:schemeClr val="bg1"/>
                </a:solidFill>
              </a:rPr>
              <a:t> </a:t>
            </a:r>
            <a:r>
              <a:rPr lang="en-US" sz="1400" dirty="0">
                <a:solidFill>
                  <a:schemeClr val="bg1"/>
                </a:solidFill>
              </a:rPr>
              <a:t>Web App for IM/Presence (Future)</a:t>
            </a:r>
          </a:p>
          <a:p>
            <a:pPr marL="171450" indent="-171450" defTabSz="914181">
              <a:spcBef>
                <a:spcPts val="100"/>
              </a:spcBef>
              <a:spcAft>
                <a:spcPts val="100"/>
              </a:spcAft>
              <a:buClr>
                <a:srgbClr val="EE7816"/>
              </a:buClr>
              <a:buSzPct val="100000"/>
              <a:buFont typeface="Arial" pitchFamily="34" charset="0"/>
              <a:buChar char="•"/>
              <a:defRPr/>
            </a:pPr>
            <a:r>
              <a:rPr lang="en-US" sz="1400" dirty="0">
                <a:solidFill>
                  <a:schemeClr val="bg1"/>
                </a:solidFill>
              </a:rPr>
              <a:t>Mobile phone clients (Future) </a:t>
            </a:r>
          </a:p>
          <a:p>
            <a:pPr marL="171450" indent="-171450" defTabSz="914181">
              <a:spcBef>
                <a:spcPts val="100"/>
              </a:spcBef>
              <a:spcAft>
                <a:spcPts val="100"/>
              </a:spcAft>
              <a:buClr>
                <a:srgbClr val="EE7816"/>
              </a:buClr>
              <a:buSzPct val="100000"/>
              <a:buFont typeface="Arial" pitchFamily="34" charset="0"/>
              <a:buChar char="•"/>
              <a:defRPr/>
            </a:pPr>
            <a:r>
              <a:rPr lang="en-US" sz="1400" dirty="0">
                <a:solidFill>
                  <a:schemeClr val="bg1"/>
                </a:solidFill>
              </a:rPr>
              <a:t>IM archiving (Future)</a:t>
            </a:r>
            <a:endParaRPr lang="en-US" dirty="0">
              <a:solidFill>
                <a:schemeClr val="bg1"/>
              </a:solidFill>
            </a:endParaRPr>
          </a:p>
        </p:txBody>
      </p:sp>
      <p:sp>
        <p:nvSpPr>
          <p:cNvPr id="4" name="Rounded Rectangle 3"/>
          <p:cNvSpPr/>
          <p:nvPr/>
        </p:nvSpPr>
        <p:spPr>
          <a:xfrm>
            <a:off x="3831771" y="1783741"/>
            <a:ext cx="4916693" cy="268463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defTabSz="914181">
              <a:spcBef>
                <a:spcPts val="100"/>
              </a:spcBef>
              <a:spcAft>
                <a:spcPts val="100"/>
              </a:spcAft>
              <a:buClr>
                <a:srgbClr val="595959"/>
              </a:buClr>
              <a:buSzPct val="100000"/>
              <a:buFont typeface="Arial" pitchFamily="34" charset="0"/>
              <a:buChar char="•"/>
              <a:defRPr/>
            </a:pPr>
            <a:endParaRPr lang="en-US" sz="1400" dirty="0" smtClean="0">
              <a:solidFill>
                <a:prstClr val="black">
                  <a:lumMod val="85000"/>
                  <a:lumOff val="15000"/>
                  <a:alpha val="99000"/>
                </a:prstClr>
              </a:solidFill>
            </a:endParaRPr>
          </a:p>
          <a:p>
            <a:pPr marL="171450" indent="-171450" defTabSz="914181">
              <a:spcBef>
                <a:spcPts val="100"/>
              </a:spcBef>
              <a:spcAft>
                <a:spcPts val="100"/>
              </a:spcAft>
              <a:buClr>
                <a:srgbClr val="595959"/>
              </a:buClr>
              <a:buSzPct val="100000"/>
              <a:buFont typeface="Arial" pitchFamily="34" charset="0"/>
              <a:buChar char="•"/>
              <a:defRPr/>
            </a:pPr>
            <a:endParaRPr lang="en-US" sz="1400" dirty="0">
              <a:solidFill>
                <a:prstClr val="black">
                  <a:lumMod val="85000"/>
                  <a:lumOff val="15000"/>
                  <a:alpha val="99000"/>
                </a:prstClr>
              </a:solidFill>
            </a:endParaRPr>
          </a:p>
          <a:p>
            <a:pPr marL="171450" indent="-171450" defTabSz="914181">
              <a:spcBef>
                <a:spcPts val="100"/>
              </a:spcBef>
              <a:spcAft>
                <a:spcPts val="100"/>
              </a:spcAft>
              <a:buClr>
                <a:srgbClr val="595959"/>
              </a:buClr>
              <a:buSzPct val="100000"/>
              <a:buFont typeface="Arial" pitchFamily="34" charset="0"/>
              <a:buChar char="•"/>
              <a:defRPr/>
            </a:pPr>
            <a:r>
              <a:rPr lang="en-US" sz="1400" dirty="0" smtClean="0">
                <a:solidFill>
                  <a:schemeClr val="bg1">
                    <a:alpha val="99000"/>
                  </a:schemeClr>
                </a:solidFill>
              </a:rPr>
              <a:t>Rich </a:t>
            </a:r>
            <a:r>
              <a:rPr lang="en-US" sz="1400" dirty="0">
                <a:solidFill>
                  <a:schemeClr val="bg1">
                    <a:alpha val="99000"/>
                  </a:schemeClr>
                </a:solidFill>
              </a:rPr>
              <a:t>presence</a:t>
            </a:r>
          </a:p>
          <a:p>
            <a:pPr marL="171450" indent="-171450" defTabSz="914181">
              <a:spcBef>
                <a:spcPts val="100"/>
              </a:spcBef>
              <a:spcAft>
                <a:spcPts val="100"/>
              </a:spcAft>
              <a:buClr>
                <a:srgbClr val="595959"/>
              </a:buClr>
              <a:buSzPct val="100000"/>
              <a:buFont typeface="Arial" pitchFamily="34" charset="0"/>
              <a:buChar char="•"/>
              <a:defRPr/>
            </a:pPr>
            <a:r>
              <a:rPr lang="en-US" sz="1400" dirty="0">
                <a:solidFill>
                  <a:schemeClr val="bg1">
                    <a:alpha val="99000"/>
                  </a:schemeClr>
                </a:solidFill>
              </a:rPr>
              <a:t>IM</a:t>
            </a:r>
          </a:p>
          <a:p>
            <a:pPr marL="171450" indent="-171450" defTabSz="914181">
              <a:spcBef>
                <a:spcPts val="100"/>
              </a:spcBef>
              <a:spcAft>
                <a:spcPts val="100"/>
              </a:spcAft>
              <a:buClr>
                <a:srgbClr val="595959"/>
              </a:buClr>
              <a:buSzPct val="100000"/>
              <a:buFont typeface="Arial" pitchFamily="34" charset="0"/>
              <a:buChar char="•"/>
              <a:defRPr/>
            </a:pPr>
            <a:r>
              <a:rPr lang="en-US" sz="1400" dirty="0">
                <a:solidFill>
                  <a:schemeClr val="bg1">
                    <a:alpha val="99000"/>
                  </a:schemeClr>
                </a:solidFill>
              </a:rPr>
              <a:t>PC-to-PC audio and video calling</a:t>
            </a:r>
          </a:p>
          <a:p>
            <a:pPr marL="171450" indent="-171450" defTabSz="914181">
              <a:spcBef>
                <a:spcPts val="100"/>
              </a:spcBef>
              <a:spcAft>
                <a:spcPts val="100"/>
              </a:spcAft>
              <a:buClr>
                <a:srgbClr val="595959"/>
              </a:buClr>
              <a:buSzPct val="100000"/>
              <a:buFont typeface="Arial" pitchFamily="34" charset="0"/>
              <a:buChar char="•"/>
              <a:defRPr/>
            </a:pPr>
            <a:r>
              <a:rPr lang="en-US" sz="1400" dirty="0">
                <a:solidFill>
                  <a:schemeClr val="bg1">
                    <a:alpha val="99000"/>
                  </a:schemeClr>
                </a:solidFill>
              </a:rPr>
              <a:t>Global address list (GAL) and skill search in SharePoint</a:t>
            </a:r>
          </a:p>
          <a:p>
            <a:pPr marL="171450" indent="-171450" defTabSz="914181">
              <a:spcBef>
                <a:spcPts val="100"/>
              </a:spcBef>
              <a:spcAft>
                <a:spcPts val="100"/>
              </a:spcAft>
              <a:buClr>
                <a:srgbClr val="595959"/>
              </a:buClr>
              <a:buSzPct val="100000"/>
              <a:buFont typeface="Arial" pitchFamily="34" charset="0"/>
              <a:buChar char="•"/>
              <a:defRPr/>
            </a:pPr>
            <a:r>
              <a:rPr lang="en-US" sz="1400" dirty="0">
                <a:solidFill>
                  <a:schemeClr val="bg1">
                    <a:alpha val="99000"/>
                  </a:schemeClr>
                </a:solidFill>
              </a:rPr>
              <a:t>Activity feed</a:t>
            </a:r>
          </a:p>
          <a:p>
            <a:pPr marL="171450" indent="-171450" defTabSz="914181">
              <a:spcBef>
                <a:spcPts val="100"/>
              </a:spcBef>
              <a:spcAft>
                <a:spcPts val="100"/>
              </a:spcAft>
              <a:buClr>
                <a:srgbClr val="595959"/>
              </a:buClr>
              <a:buSzPct val="100000"/>
              <a:buFont typeface="Arial" pitchFamily="34" charset="0"/>
              <a:buChar char="•"/>
              <a:defRPr/>
            </a:pPr>
            <a:r>
              <a:rPr lang="en-US" sz="1400" dirty="0">
                <a:solidFill>
                  <a:schemeClr val="bg1">
                    <a:alpha val="99000"/>
                  </a:schemeClr>
                </a:solidFill>
              </a:rPr>
              <a:t>Click-to-communicate in Office</a:t>
            </a:r>
          </a:p>
          <a:p>
            <a:pPr marL="171450" indent="-171450" defTabSz="914181">
              <a:spcBef>
                <a:spcPts val="100"/>
              </a:spcBef>
              <a:spcAft>
                <a:spcPts val="100"/>
              </a:spcAft>
              <a:buClr>
                <a:srgbClr val="595959"/>
              </a:buClr>
              <a:buSzPct val="100000"/>
              <a:buFont typeface="Arial" pitchFamily="34" charset="0"/>
              <a:buChar char="•"/>
              <a:defRPr/>
            </a:pPr>
            <a:r>
              <a:rPr lang="en-US" sz="1400" dirty="0">
                <a:solidFill>
                  <a:schemeClr val="bg1">
                    <a:alpha val="99000"/>
                  </a:schemeClr>
                </a:solidFill>
              </a:rPr>
              <a:t>Federation with </a:t>
            </a:r>
            <a:r>
              <a:rPr lang="en-US" sz="1400" dirty="0" err="1">
                <a:solidFill>
                  <a:schemeClr val="bg1">
                    <a:alpha val="99000"/>
                  </a:schemeClr>
                </a:solidFill>
              </a:rPr>
              <a:t>Lync</a:t>
            </a:r>
            <a:r>
              <a:rPr lang="en-US" sz="1400" dirty="0">
                <a:solidFill>
                  <a:schemeClr val="bg1">
                    <a:alpha val="99000"/>
                  </a:schemeClr>
                </a:solidFill>
              </a:rPr>
              <a:t> Server and </a:t>
            </a:r>
            <a:r>
              <a:rPr lang="en-US" sz="1400" dirty="0" err="1">
                <a:solidFill>
                  <a:schemeClr val="bg1">
                    <a:alpha val="99000"/>
                  </a:schemeClr>
                </a:solidFill>
              </a:rPr>
              <a:t>Lync</a:t>
            </a:r>
            <a:r>
              <a:rPr lang="en-US" sz="1400" dirty="0">
                <a:solidFill>
                  <a:schemeClr val="bg1">
                    <a:alpha val="99000"/>
                  </a:schemeClr>
                </a:solidFill>
              </a:rPr>
              <a:t> Online</a:t>
            </a:r>
          </a:p>
          <a:p>
            <a:pPr marL="171450" indent="-171450" defTabSz="914181">
              <a:spcBef>
                <a:spcPts val="100"/>
              </a:spcBef>
              <a:spcAft>
                <a:spcPts val="100"/>
              </a:spcAft>
              <a:buClr>
                <a:srgbClr val="595959"/>
              </a:buClr>
              <a:buSzPct val="100000"/>
              <a:buFont typeface="Arial" pitchFamily="34" charset="0"/>
              <a:buChar char="•"/>
              <a:defRPr/>
            </a:pPr>
            <a:r>
              <a:rPr lang="en-US" sz="1400" dirty="0">
                <a:solidFill>
                  <a:schemeClr val="bg1">
                    <a:alpha val="99000"/>
                  </a:schemeClr>
                </a:solidFill>
              </a:rPr>
              <a:t>Federation with Windows Live Messenger</a:t>
            </a:r>
          </a:p>
          <a:p>
            <a:pPr marL="171450" indent="-171450" defTabSz="914181">
              <a:spcBef>
                <a:spcPts val="100"/>
              </a:spcBef>
              <a:spcAft>
                <a:spcPts val="100"/>
              </a:spcAft>
              <a:buClr>
                <a:srgbClr val="595959"/>
              </a:buClr>
              <a:buSzPct val="100000"/>
              <a:buFont typeface="Arial" pitchFamily="34" charset="0"/>
              <a:buChar char="•"/>
              <a:defRPr/>
            </a:pPr>
            <a:r>
              <a:rPr lang="en-US" sz="1400" dirty="0" err="1">
                <a:solidFill>
                  <a:schemeClr val="bg1">
                    <a:alpha val="99000"/>
                  </a:schemeClr>
                </a:solidFill>
              </a:rPr>
              <a:t>Lync</a:t>
            </a:r>
            <a:r>
              <a:rPr lang="en-US" sz="1400" dirty="0">
                <a:solidFill>
                  <a:schemeClr val="bg1">
                    <a:alpha val="99000"/>
                  </a:schemeClr>
                </a:solidFill>
              </a:rPr>
              <a:t> for Mac</a:t>
            </a:r>
          </a:p>
        </p:txBody>
      </p:sp>
      <p:sp>
        <p:nvSpPr>
          <p:cNvPr id="3" name="Title 2"/>
          <p:cNvSpPr>
            <a:spLocks noGrp="1"/>
          </p:cNvSpPr>
          <p:nvPr>
            <p:ph type="title"/>
          </p:nvPr>
        </p:nvSpPr>
        <p:spPr>
          <a:xfrm>
            <a:off x="450645" y="865280"/>
            <a:ext cx="8223183" cy="886397"/>
          </a:xfrm>
        </p:spPr>
        <p:txBody>
          <a:bodyPr>
            <a:normAutofit/>
          </a:bodyPr>
          <a:lstStyle/>
          <a:p>
            <a:r>
              <a:rPr lang="en-US" sz="2200" dirty="0">
                <a:solidFill>
                  <a:srgbClr val="FFC200"/>
                </a:solidFill>
              </a:rPr>
              <a:t>IM &amp; PC-to-PC Audio/Video</a:t>
            </a:r>
          </a:p>
        </p:txBody>
      </p:sp>
      <p:sp>
        <p:nvSpPr>
          <p:cNvPr id="26" name="Snip Single Corner Rectangle 25"/>
          <p:cNvSpPr/>
          <p:nvPr/>
        </p:nvSpPr>
        <p:spPr>
          <a:xfrm>
            <a:off x="1947298" y="1783741"/>
            <a:ext cx="1676399" cy="3242847"/>
          </a:xfrm>
          <a:prstGeom prst="snip1Rect">
            <a:avLst/>
          </a:prstGeom>
          <a:gradFill flip="none" rotWithShape="1">
            <a:gsLst>
              <a:gs pos="0">
                <a:srgbClr val="2473A8">
                  <a:lumMod val="40000"/>
                  <a:lumOff val="60000"/>
                </a:srgbClr>
              </a:gs>
              <a:gs pos="10000">
                <a:srgbClr val="2473A8">
                  <a:lumMod val="60000"/>
                  <a:lumOff val="40000"/>
                </a:srgbClr>
              </a:gs>
              <a:gs pos="70000">
                <a:srgbClr val="2473A8"/>
              </a:gs>
            </a:gsLst>
            <a:lin ang="5400000" scaled="1"/>
            <a:tileRect/>
          </a:gradFill>
          <a:ln w="25400" cap="flat" cmpd="sng" algn="ctr">
            <a:noFill/>
            <a:prstDash val="solid"/>
          </a:ln>
          <a:effectLst/>
        </p:spPr>
        <p:txBody>
          <a:bodyPr rtlCol="0" anchor="ctr">
            <a:noAutofit/>
          </a:bodyPr>
          <a:lstStyle/>
          <a:p>
            <a:pPr algn="ctr"/>
            <a:endParaRPr lang="en-US" sz="1200" b="1" kern="0" dirty="0">
              <a:solidFill>
                <a:prstClr val="white">
                  <a:alpha val="99000"/>
                </a:prstClr>
              </a:solidFill>
              <a:effectLst>
                <a:outerShdw blurRad="38100" dist="38100" dir="2700000" algn="tl">
                  <a:srgbClr val="000000">
                    <a:alpha val="43137"/>
                  </a:srgbClr>
                </a:outerShdw>
              </a:effectLst>
            </a:endParaRPr>
          </a:p>
        </p:txBody>
      </p:sp>
      <p:sp>
        <p:nvSpPr>
          <p:cNvPr id="27" name="Text Box 4"/>
          <p:cNvSpPr txBox="1">
            <a:spLocks noChangeArrowheads="1"/>
          </p:cNvSpPr>
          <p:nvPr/>
        </p:nvSpPr>
        <p:spPr bwMode="auto">
          <a:xfrm>
            <a:off x="1947295" y="3013866"/>
            <a:ext cx="1676400" cy="289310"/>
          </a:xfrm>
          <a:prstGeom prst="rect">
            <a:avLst/>
          </a:prstGeom>
          <a:noFill/>
          <a:ln w="12700" algn="ctr">
            <a:noFill/>
            <a:miter lim="800000"/>
            <a:headEnd/>
            <a:tailEnd/>
          </a:ln>
          <a:effectLst>
            <a:outerShdw blurRad="25400" dist="12700" dir="5400000" algn="t" rotWithShape="0">
              <a:prstClr val="black">
                <a:alpha val="55000"/>
              </a:prstClr>
            </a:outerShdw>
          </a:effectLst>
        </p:spPr>
        <p:txBody>
          <a:bodyPr vert="horz" wrap="square" lIns="91440" tIns="45720" rIns="91440" bIns="45720" numCol="1" anchor="ctr" anchorCtr="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80000"/>
              </a:lnSpc>
              <a:defRPr/>
            </a:pPr>
            <a:r>
              <a:rPr lang="en-US" sz="1600" dirty="0" smtClean="0">
                <a:ln>
                  <a:solidFill>
                    <a:prstClr val="white">
                      <a:alpha val="0"/>
                    </a:prstClr>
                  </a:solidFill>
                </a:ln>
                <a:solidFill>
                  <a:prstClr val="white"/>
                </a:solidFill>
                <a:cs typeface="Arial" charset="0"/>
              </a:rPr>
              <a:t>Enterprise IM</a:t>
            </a:r>
          </a:p>
        </p:txBody>
      </p:sp>
      <p:pic>
        <p:nvPicPr>
          <p:cNvPr id="28" name="Picture 27" descr="C:\Users\victor.melniciuc\Desktop\==Work\TDC deck\icons\tasks.png"/>
          <p:cNvPicPr>
            <a:picLocks noChangeAspect="1" noChangeArrowheads="1"/>
          </p:cNvPicPr>
          <p:nvPr/>
        </p:nvPicPr>
        <p:blipFill>
          <a:blip r:embed="rId3" cstate="print">
            <a:duotone>
              <a:prstClr val="black"/>
              <a:schemeClr val="accent3">
                <a:tint val="45000"/>
                <a:satMod val="400000"/>
              </a:schemeClr>
            </a:duotone>
          </a:blip>
          <a:stretch>
            <a:fillRect/>
          </a:stretch>
        </p:blipFill>
        <p:spPr bwMode="auto">
          <a:xfrm>
            <a:off x="2471172" y="2089660"/>
            <a:ext cx="628650" cy="676275"/>
          </a:xfrm>
          <a:prstGeom prst="rect">
            <a:avLst/>
          </a:prstGeom>
          <a:noFill/>
          <a:ln>
            <a:noFill/>
          </a:ln>
          <a:effectLst>
            <a:outerShdw blurRad="63500" sx="102000" sy="102000" algn="ctr" rotWithShape="0">
              <a:prstClr val="black">
                <a:alpha val="40000"/>
              </a:prstClr>
            </a:outerShdw>
          </a:effectLst>
        </p:spPr>
      </p:pic>
      <p:sp>
        <p:nvSpPr>
          <p:cNvPr id="29" name="TextBox 28"/>
          <p:cNvSpPr txBox="1"/>
          <p:nvPr/>
        </p:nvSpPr>
        <p:spPr>
          <a:xfrm>
            <a:off x="762710" y="3958960"/>
            <a:ext cx="1209694" cy="400110"/>
          </a:xfrm>
          <a:prstGeom prst="rect">
            <a:avLst/>
          </a:prstGeom>
          <a:noFill/>
        </p:spPr>
        <p:txBody>
          <a:bodyPr wrap="square" rtlCol="0">
            <a:spAutoFit/>
          </a:bodyPr>
          <a:lstStyle/>
          <a:p>
            <a:pPr algn="ctr" defTabSz="914181"/>
            <a:r>
              <a:rPr lang="en-US" sz="1000" b="1" dirty="0">
                <a:ln>
                  <a:solidFill>
                    <a:prstClr val="white">
                      <a:alpha val="0"/>
                    </a:prstClr>
                  </a:solidFill>
                </a:ln>
                <a:solidFill>
                  <a:schemeClr val="bg1"/>
                </a:solidFill>
              </a:rPr>
              <a:t>Lync Online </a:t>
            </a:r>
          </a:p>
          <a:p>
            <a:pPr algn="ctr" defTabSz="914181"/>
            <a:r>
              <a:rPr lang="en-US" sz="1000" b="1" dirty="0">
                <a:ln>
                  <a:solidFill>
                    <a:prstClr val="white">
                      <a:alpha val="0"/>
                    </a:prstClr>
                  </a:solidFill>
                </a:ln>
                <a:solidFill>
                  <a:schemeClr val="bg1"/>
                </a:solidFill>
              </a:rPr>
              <a:t>(Cloud)</a:t>
            </a:r>
          </a:p>
        </p:txBody>
      </p:sp>
      <p:sp>
        <p:nvSpPr>
          <p:cNvPr id="30" name="TextBox 29"/>
          <p:cNvSpPr txBox="1"/>
          <p:nvPr/>
        </p:nvSpPr>
        <p:spPr>
          <a:xfrm>
            <a:off x="762710" y="4567779"/>
            <a:ext cx="1209694" cy="400110"/>
          </a:xfrm>
          <a:prstGeom prst="rect">
            <a:avLst/>
          </a:prstGeom>
          <a:noFill/>
        </p:spPr>
        <p:txBody>
          <a:bodyPr wrap="square" rtlCol="0">
            <a:spAutoFit/>
          </a:bodyPr>
          <a:lstStyle/>
          <a:p>
            <a:pPr algn="ctr" defTabSz="914181"/>
            <a:r>
              <a:rPr lang="en-US" sz="1000" b="1" dirty="0">
                <a:ln>
                  <a:solidFill>
                    <a:prstClr val="white">
                      <a:alpha val="0"/>
                    </a:prstClr>
                  </a:solidFill>
                </a:ln>
                <a:solidFill>
                  <a:schemeClr val="bg1"/>
                </a:solidFill>
              </a:rPr>
              <a:t>Lync Server </a:t>
            </a:r>
          </a:p>
          <a:p>
            <a:pPr algn="ctr" defTabSz="914181"/>
            <a:r>
              <a:rPr lang="en-US" sz="1000" b="1" dirty="0">
                <a:ln>
                  <a:solidFill>
                    <a:prstClr val="white">
                      <a:alpha val="0"/>
                    </a:prstClr>
                  </a:solidFill>
                </a:ln>
                <a:solidFill>
                  <a:schemeClr val="bg1"/>
                </a:solidFill>
              </a:rPr>
              <a:t>(</a:t>
            </a:r>
            <a:r>
              <a:rPr lang="en-US" sz="1000" b="1" dirty="0" smtClean="0">
                <a:ln>
                  <a:solidFill>
                    <a:prstClr val="white">
                      <a:alpha val="0"/>
                    </a:prstClr>
                  </a:solidFill>
                </a:ln>
                <a:solidFill>
                  <a:schemeClr val="bg1"/>
                </a:solidFill>
              </a:rPr>
              <a:t>On premises</a:t>
            </a:r>
            <a:r>
              <a:rPr lang="en-US" sz="1000" b="1" dirty="0">
                <a:ln>
                  <a:solidFill>
                    <a:prstClr val="white">
                      <a:alpha val="0"/>
                    </a:prstClr>
                  </a:solidFill>
                </a:ln>
                <a:solidFill>
                  <a:schemeClr val="bg1"/>
                </a:solidFill>
              </a:rPr>
              <a:t>)</a:t>
            </a:r>
          </a:p>
        </p:txBody>
      </p:sp>
      <p:cxnSp>
        <p:nvCxnSpPr>
          <p:cNvPr id="31" name="Straight Connector 30"/>
          <p:cNvCxnSpPr/>
          <p:nvPr/>
        </p:nvCxnSpPr>
        <p:spPr>
          <a:xfrm>
            <a:off x="1941834" y="4468377"/>
            <a:ext cx="1676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1941834" y="3807387"/>
            <a:ext cx="1676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33" name="Picture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8180" y="4511449"/>
            <a:ext cx="499694" cy="499695"/>
          </a:xfrm>
          <a:prstGeom prst="rect">
            <a:avLst/>
          </a:prstGeom>
        </p:spPr>
      </p:pic>
      <p:grpSp>
        <p:nvGrpSpPr>
          <p:cNvPr id="34" name="Group 33"/>
          <p:cNvGrpSpPr/>
          <p:nvPr/>
        </p:nvGrpSpPr>
        <p:grpSpPr>
          <a:xfrm>
            <a:off x="328327" y="3866329"/>
            <a:ext cx="519398" cy="509018"/>
            <a:chOff x="77057" y="2395608"/>
            <a:chExt cx="575648" cy="576279"/>
          </a:xfrm>
        </p:grpSpPr>
        <p:sp>
          <p:nvSpPr>
            <p:cNvPr id="35" name="Oval 34"/>
            <p:cNvSpPr>
              <a:spLocks noChangeAspect="1"/>
            </p:cNvSpPr>
            <p:nvPr/>
          </p:nvSpPr>
          <p:spPr bwMode="auto">
            <a:xfrm>
              <a:off x="77057" y="2395608"/>
              <a:ext cx="575648" cy="576279"/>
            </a:xfrm>
            <a:prstGeom prst="ellipse">
              <a:avLst/>
            </a:prstGeom>
            <a:noFill/>
            <a:ln w="15875" cmpd="thinThick">
              <a:solidFill>
                <a:srgbClr val="0070C0"/>
              </a:solidFill>
              <a:headEnd type="none" w="med" len="med"/>
              <a:tailEnd type="none" w="med" len="med"/>
            </a:ln>
            <a:effectLst/>
            <a:scene3d>
              <a:camera prst="orthographicFront" fov="0">
                <a:rot lat="0" lon="0" rev="0"/>
              </a:camera>
              <a:lightRig rig="glow" dir="t">
                <a:rot lat="0" lon="0" rev="6360000"/>
              </a:lightRig>
            </a:scene3d>
            <a:sp3d prstMaterial="flat">
              <a:contourClr>
                <a:schemeClr val="tx1"/>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solidFill>
                  <a:srgbClr val="FFFFFF"/>
                </a:solidFill>
                <a:effectLst>
                  <a:outerShdw blurRad="38100" dist="38100" dir="2700000" algn="tl">
                    <a:srgbClr val="000000">
                      <a:alpha val="43137"/>
                    </a:srgbClr>
                  </a:outerShdw>
                </a:effectLst>
                <a:latin typeface="Segoe" pitchFamily="34" charset="0"/>
              </a:endParaRPr>
            </a:p>
          </p:txBody>
        </p:sp>
        <p:sp>
          <p:nvSpPr>
            <p:cNvPr id="36" name="Oval 35"/>
            <p:cNvSpPr>
              <a:spLocks noChangeAspect="1"/>
            </p:cNvSpPr>
            <p:nvPr/>
          </p:nvSpPr>
          <p:spPr bwMode="auto">
            <a:xfrm>
              <a:off x="95464" y="2414036"/>
              <a:ext cx="538835" cy="539423"/>
            </a:xfrm>
            <a:prstGeom prst="ellipse">
              <a:avLst/>
            </a:prstGeom>
            <a:gradFill flip="none" rotWithShape="1">
              <a:gsLst>
                <a:gs pos="0">
                  <a:srgbClr val="002060"/>
                </a:gs>
                <a:gs pos="50000">
                  <a:srgbClr val="002060"/>
                </a:gs>
                <a:gs pos="100000">
                  <a:srgbClr val="003192"/>
                </a:gs>
              </a:gsLst>
              <a:path path="circle">
                <a:fillToRect t="100000" r="100000"/>
              </a:path>
              <a:tileRect l="-100000" b="-100000"/>
            </a:gradFill>
            <a:ln w="12700" cmpd="thinThick">
              <a:solidFill>
                <a:schemeClr val="bg2"/>
              </a:solidFill>
              <a:headEnd type="none" w="med" len="med"/>
              <a:tailEnd type="none" w="med" len="med"/>
            </a:ln>
            <a:effectLst/>
            <a:scene3d>
              <a:camera prst="orthographicFront" fov="0">
                <a:rot lat="0" lon="0" rev="0"/>
              </a:camera>
              <a:lightRig rig="glow" dir="t">
                <a:rot lat="0" lon="0" rev="6360000"/>
              </a:lightRig>
            </a:scene3d>
            <a:sp3d prstMaterial="flat">
              <a:contourClr>
                <a:schemeClr val="tx1"/>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solidFill>
                  <a:srgbClr val="FFFFFF"/>
                </a:solidFill>
                <a:effectLst>
                  <a:outerShdw blurRad="38100" dist="38100" dir="2700000" algn="tl">
                    <a:srgbClr val="000000">
                      <a:alpha val="43137"/>
                    </a:srgbClr>
                  </a:outerShdw>
                </a:effectLst>
                <a:latin typeface="Segoe" pitchFamily="34" charset="0"/>
              </a:endParaRPr>
            </a:p>
          </p:txBody>
        </p:sp>
        <p:pic>
          <p:nvPicPr>
            <p:cNvPr id="37" name="Picture 36"/>
            <p:cNvPicPr>
              <a:picLocks noChangeAspect="1"/>
            </p:cNvPicPr>
            <p:nvPr/>
          </p:nvPicPr>
          <p:blipFill rotWithShape="1">
            <a:blip r:embed="rId5" cstate="print">
              <a:duotone>
                <a:prstClr val="black"/>
                <a:schemeClr val="bg1">
                  <a:tint val="45000"/>
                  <a:satMod val="400000"/>
                </a:schemeClr>
              </a:duotone>
              <a:extLst>
                <a:ext uri="{28A0092B-C50C-407E-A947-70E740481C1C}">
                  <a14:useLocalDpi xmlns:a14="http://schemas.microsoft.com/office/drawing/2010/main" val="0"/>
                </a:ext>
              </a:extLst>
            </a:blip>
            <a:srcRect/>
            <a:stretch/>
          </p:blipFill>
          <p:spPr>
            <a:xfrm>
              <a:off x="148117" y="2548355"/>
              <a:ext cx="433529" cy="270784"/>
            </a:xfrm>
            <a:prstGeom prst="rect">
              <a:avLst/>
            </a:prstGeom>
            <a:noFill/>
            <a:ln>
              <a:noFill/>
            </a:ln>
          </p:spPr>
        </p:pic>
      </p:grpSp>
      <p:sp>
        <p:nvSpPr>
          <p:cNvPr id="38" name="Rectangle 37"/>
          <p:cNvSpPr/>
          <p:nvPr/>
        </p:nvSpPr>
        <p:spPr>
          <a:xfrm>
            <a:off x="2617822" y="3882608"/>
            <a:ext cx="335349" cy="369332"/>
          </a:xfrm>
          <a:prstGeom prst="rect">
            <a:avLst/>
          </a:prstGeom>
        </p:spPr>
        <p:txBody>
          <a:bodyPr wrap="none">
            <a:spAutoFit/>
          </a:bodyPr>
          <a:lstStyle/>
          <a:p>
            <a:pPr algn="ctr" defTabSz="914181">
              <a:defRPr/>
            </a:pPr>
            <a:r>
              <a:rPr lang="en-US" dirty="0">
                <a:ln>
                  <a:solidFill>
                    <a:prstClr val="white">
                      <a:alpha val="0"/>
                    </a:prstClr>
                  </a:solidFill>
                </a:ln>
                <a:solidFill>
                  <a:prstClr val="white"/>
                </a:solidFill>
                <a:effectLst>
                  <a:outerShdw blurRad="38100" dist="38100" dir="2700000" algn="tl">
                    <a:srgbClr val="000000">
                      <a:alpha val="43137"/>
                    </a:srgbClr>
                  </a:outerShdw>
                </a:effectLst>
              </a:rPr>
              <a:t>√</a:t>
            </a:r>
          </a:p>
        </p:txBody>
      </p:sp>
      <p:sp>
        <p:nvSpPr>
          <p:cNvPr id="39" name="Rectangle 38"/>
          <p:cNvSpPr/>
          <p:nvPr/>
        </p:nvSpPr>
        <p:spPr>
          <a:xfrm>
            <a:off x="2621542" y="4512024"/>
            <a:ext cx="335349" cy="369332"/>
          </a:xfrm>
          <a:prstGeom prst="rect">
            <a:avLst/>
          </a:prstGeom>
        </p:spPr>
        <p:txBody>
          <a:bodyPr wrap="none">
            <a:spAutoFit/>
          </a:bodyPr>
          <a:lstStyle/>
          <a:p>
            <a:pPr algn="ctr" defTabSz="914181">
              <a:defRPr/>
            </a:pPr>
            <a:r>
              <a:rPr lang="en-US" dirty="0">
                <a:ln>
                  <a:solidFill>
                    <a:prstClr val="white">
                      <a:alpha val="0"/>
                    </a:prstClr>
                  </a:solidFill>
                </a:ln>
                <a:solidFill>
                  <a:prstClr val="white"/>
                </a:solidFill>
                <a:effectLst>
                  <a:outerShdw blurRad="38100" dist="38100" dir="2700000" algn="tl">
                    <a:srgbClr val="000000">
                      <a:alpha val="43137"/>
                    </a:srgbClr>
                  </a:outerShdw>
                </a:effectLst>
              </a:rPr>
              <a:t>√</a:t>
            </a:r>
          </a:p>
        </p:txBody>
      </p:sp>
      <p:sp>
        <p:nvSpPr>
          <p:cNvPr id="44" name="Freeform 6"/>
          <p:cNvSpPr>
            <a:spLocks/>
          </p:cNvSpPr>
          <p:nvPr/>
        </p:nvSpPr>
        <p:spPr bwMode="auto">
          <a:xfrm>
            <a:off x="3968304" y="1920889"/>
            <a:ext cx="4663440" cy="337542"/>
          </a:xfrm>
          <a:prstGeom prst="roundRect">
            <a:avLst>
              <a:gd name="adj" fmla="val 15521"/>
            </a:avLst>
          </a:prstGeom>
          <a:gradFill flip="none" rotWithShape="1">
            <a:gsLst>
              <a:gs pos="17000">
                <a:schemeClr val="bg1">
                  <a:alpha val="84000"/>
                </a:schemeClr>
              </a:gs>
              <a:gs pos="0">
                <a:schemeClr val="bg1">
                  <a:lumMod val="85000"/>
                </a:schemeClr>
              </a:gs>
              <a:gs pos="100000">
                <a:schemeClr val="bg1">
                  <a:alpha val="82000"/>
                </a:schemeClr>
              </a:gs>
            </a:gsLst>
            <a:lin ang="10800000" scaled="1"/>
            <a:tileRect/>
          </a:gradFill>
          <a:ln w="12700" cap="rnd">
            <a:solidFill>
              <a:srgbClr val="F37A1F"/>
            </a:solidFill>
            <a:prstDash val="sysDash"/>
            <a:headEnd type="oval"/>
          </a:ln>
          <a:effectLst>
            <a:outerShdw blurRad="63500" sx="101000" sy="101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wrap="square" lIns="45720" tIns="45720" rIns="45720" rtlCol="0" anchor="t">
            <a:spAutoFit/>
          </a:bodyPr>
          <a:lstStyle/>
          <a:p>
            <a:pPr algn="ctr" defTabSz="914181"/>
            <a:r>
              <a:rPr lang="en-US" sz="1400" b="1" dirty="0">
                <a:solidFill>
                  <a:prstClr val="black">
                    <a:alpha val="99000"/>
                  </a:prstClr>
                </a:solidFill>
              </a:rPr>
              <a:t>Enterprise IM </a:t>
            </a:r>
            <a:r>
              <a:rPr lang="en-US" sz="1400" b="1" dirty="0" smtClean="0">
                <a:solidFill>
                  <a:prstClr val="black">
                    <a:alpha val="99000"/>
                  </a:prstClr>
                </a:solidFill>
              </a:rPr>
              <a:t>and </a:t>
            </a:r>
            <a:r>
              <a:rPr lang="en-US" sz="1400" b="1" dirty="0">
                <a:solidFill>
                  <a:prstClr val="black">
                    <a:alpha val="99000"/>
                  </a:prstClr>
                </a:solidFill>
              </a:rPr>
              <a:t>PC-to-PC Audio/Video</a:t>
            </a:r>
          </a:p>
        </p:txBody>
      </p:sp>
      <p:cxnSp>
        <p:nvCxnSpPr>
          <p:cNvPr id="40" name="Straight Connector 39"/>
          <p:cNvCxnSpPr/>
          <p:nvPr/>
        </p:nvCxnSpPr>
        <p:spPr>
          <a:xfrm flipH="1">
            <a:off x="-180528" y="5988244"/>
            <a:ext cx="9324528"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pic>
        <p:nvPicPr>
          <p:cNvPr id="41" name="Content Placeholder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7544" y="260648"/>
            <a:ext cx="2948671" cy="742137"/>
          </a:xfrm>
          <a:prstGeom prst="rect">
            <a:avLst/>
          </a:prstGeom>
        </p:spPr>
      </p:pic>
    </p:spTree>
    <p:extLst>
      <p:ext uri="{BB962C8B-B14F-4D97-AF65-F5344CB8AC3E}">
        <p14:creationId xmlns:p14="http://schemas.microsoft.com/office/powerpoint/2010/main" val="2932839816"/>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right)">
                                      <p:cBhvr>
                                        <p:cTn id="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65759" y="579574"/>
            <a:ext cx="8229600" cy="1143000"/>
          </a:xfrm>
        </p:spPr>
        <p:txBody>
          <a:bodyPr>
            <a:normAutofit/>
          </a:bodyPr>
          <a:lstStyle/>
          <a:p>
            <a:r>
              <a:rPr lang="en-US" sz="2400" dirty="0" smtClean="0">
                <a:solidFill>
                  <a:srgbClr val="FFC200"/>
                </a:solidFill>
              </a:rPr>
              <a:t>Conferencing </a:t>
            </a:r>
            <a:r>
              <a:rPr lang="en-US" sz="2400" dirty="0">
                <a:solidFill>
                  <a:srgbClr val="FFC200"/>
                </a:solidFill>
              </a:rPr>
              <a:t>(Online Meetings)</a:t>
            </a:r>
          </a:p>
        </p:txBody>
      </p:sp>
      <p:sp>
        <p:nvSpPr>
          <p:cNvPr id="26" name="Snip Single Corner Rectangle 25"/>
          <p:cNvSpPr/>
          <p:nvPr/>
        </p:nvSpPr>
        <p:spPr>
          <a:xfrm>
            <a:off x="1947298" y="1783741"/>
            <a:ext cx="1676399" cy="3242847"/>
          </a:xfrm>
          <a:prstGeom prst="snip1Rect">
            <a:avLst/>
          </a:prstGeom>
          <a:gradFill flip="none" rotWithShape="1">
            <a:gsLst>
              <a:gs pos="0">
                <a:schemeClr val="bg2">
                  <a:lumMod val="95000"/>
                  <a:shade val="30000"/>
                  <a:satMod val="115000"/>
                </a:schemeClr>
              </a:gs>
              <a:gs pos="50000">
                <a:schemeClr val="bg2">
                  <a:lumMod val="95000"/>
                  <a:shade val="67500"/>
                  <a:satMod val="115000"/>
                </a:schemeClr>
              </a:gs>
              <a:gs pos="100000">
                <a:schemeClr val="bg2">
                  <a:lumMod val="95000"/>
                  <a:shade val="100000"/>
                  <a:satMod val="115000"/>
                </a:schemeClr>
              </a:gs>
            </a:gsLst>
            <a:lin ang="16200000" scaled="1"/>
            <a:tileRect/>
          </a:gradFill>
          <a:ln w="25400" cap="flat" cmpd="sng" algn="ctr">
            <a:noFill/>
            <a:prstDash val="solid"/>
          </a:ln>
          <a:effectLst/>
        </p:spPr>
        <p:txBody>
          <a:bodyPr rtlCol="0" anchor="ctr">
            <a:noAutofit/>
          </a:bodyPr>
          <a:lstStyle/>
          <a:p>
            <a:pPr algn="ctr"/>
            <a:endParaRPr lang="en-US" sz="1200" b="1" kern="0" dirty="0">
              <a:solidFill>
                <a:schemeClr val="tx1">
                  <a:alpha val="99000"/>
                </a:schemeClr>
              </a:solidFill>
              <a:effectLst>
                <a:outerShdw blurRad="38100" dist="38100" dir="2700000" algn="tl">
                  <a:srgbClr val="000000">
                    <a:alpha val="43137"/>
                  </a:srgbClr>
                </a:outerShdw>
              </a:effectLst>
            </a:endParaRPr>
          </a:p>
        </p:txBody>
      </p:sp>
      <p:sp>
        <p:nvSpPr>
          <p:cNvPr id="27" name="Text Box 4"/>
          <p:cNvSpPr txBox="1">
            <a:spLocks noChangeArrowheads="1"/>
          </p:cNvSpPr>
          <p:nvPr/>
        </p:nvSpPr>
        <p:spPr bwMode="auto">
          <a:xfrm>
            <a:off x="1947295" y="3011430"/>
            <a:ext cx="1676400" cy="294183"/>
          </a:xfrm>
          <a:prstGeom prst="rect">
            <a:avLst/>
          </a:prstGeom>
          <a:noFill/>
          <a:ln w="12700" algn="ctr">
            <a:noFill/>
            <a:miter lim="800000"/>
            <a:headEnd/>
            <a:tailEnd/>
          </a:ln>
          <a:effectLst/>
        </p:spPr>
        <p:txBody>
          <a:bodyPr vert="horz" wrap="square" lIns="91440" tIns="45720" rIns="91440" bIns="45720" numCol="1" anchor="ctr" anchorCtr="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80000"/>
              </a:lnSpc>
              <a:defRPr/>
            </a:pPr>
            <a:r>
              <a:rPr lang="en-US" sz="1600" dirty="0" smtClean="0">
                <a:ln>
                  <a:solidFill>
                    <a:prstClr val="white">
                      <a:alpha val="0"/>
                    </a:prstClr>
                  </a:solidFill>
                </a:ln>
                <a:cs typeface="Arial" charset="0"/>
              </a:rPr>
              <a:t>Enterprise IM</a:t>
            </a:r>
          </a:p>
        </p:txBody>
      </p:sp>
      <p:pic>
        <p:nvPicPr>
          <p:cNvPr id="28" name="Picture 27" descr="C:\Users\victor.melniciuc\Desktop\==Work\TDC deck\icons\tasks.png"/>
          <p:cNvPicPr>
            <a:picLocks noChangeAspect="1" noChangeArrowheads="1"/>
          </p:cNvPicPr>
          <p:nvPr/>
        </p:nvPicPr>
        <p:blipFill>
          <a:blip r:embed="rId3" cstate="print">
            <a:duotone>
              <a:schemeClr val="accent4">
                <a:shade val="45000"/>
                <a:satMod val="135000"/>
              </a:schemeClr>
              <a:prstClr val="white"/>
            </a:duotone>
          </a:blip>
          <a:stretch>
            <a:fillRect/>
          </a:stretch>
        </p:blipFill>
        <p:spPr bwMode="auto">
          <a:xfrm>
            <a:off x="2471172" y="2089660"/>
            <a:ext cx="628650" cy="676275"/>
          </a:xfrm>
          <a:prstGeom prst="rect">
            <a:avLst/>
          </a:prstGeom>
          <a:noFill/>
          <a:ln>
            <a:noFill/>
          </a:ln>
          <a:effectLst/>
        </p:spPr>
      </p:pic>
      <p:sp>
        <p:nvSpPr>
          <p:cNvPr id="29" name="TextBox 28"/>
          <p:cNvSpPr txBox="1"/>
          <p:nvPr/>
        </p:nvSpPr>
        <p:spPr>
          <a:xfrm>
            <a:off x="762710" y="3958960"/>
            <a:ext cx="1209694" cy="400110"/>
          </a:xfrm>
          <a:prstGeom prst="rect">
            <a:avLst/>
          </a:prstGeom>
          <a:noFill/>
        </p:spPr>
        <p:txBody>
          <a:bodyPr wrap="square" rtlCol="0">
            <a:spAutoFit/>
          </a:bodyPr>
          <a:lstStyle/>
          <a:p>
            <a:pPr algn="ctr" defTabSz="914181"/>
            <a:r>
              <a:rPr lang="en-US" sz="1000" b="1" dirty="0">
                <a:ln>
                  <a:solidFill>
                    <a:prstClr val="white">
                      <a:alpha val="0"/>
                    </a:prstClr>
                  </a:solidFill>
                </a:ln>
                <a:solidFill>
                  <a:schemeClr val="bg1"/>
                </a:solidFill>
              </a:rPr>
              <a:t>Lync Online </a:t>
            </a:r>
          </a:p>
          <a:p>
            <a:pPr algn="ctr" defTabSz="914181"/>
            <a:r>
              <a:rPr lang="en-US" sz="1000" b="1" dirty="0">
                <a:ln>
                  <a:solidFill>
                    <a:prstClr val="white">
                      <a:alpha val="0"/>
                    </a:prstClr>
                  </a:solidFill>
                </a:ln>
                <a:solidFill>
                  <a:schemeClr val="bg1"/>
                </a:solidFill>
              </a:rPr>
              <a:t>(Cloud)</a:t>
            </a:r>
          </a:p>
        </p:txBody>
      </p:sp>
      <p:sp>
        <p:nvSpPr>
          <p:cNvPr id="30" name="TextBox 29"/>
          <p:cNvSpPr txBox="1"/>
          <p:nvPr/>
        </p:nvSpPr>
        <p:spPr>
          <a:xfrm>
            <a:off x="762710" y="4567779"/>
            <a:ext cx="1209694" cy="400110"/>
          </a:xfrm>
          <a:prstGeom prst="rect">
            <a:avLst/>
          </a:prstGeom>
          <a:noFill/>
        </p:spPr>
        <p:txBody>
          <a:bodyPr wrap="square" rtlCol="0">
            <a:spAutoFit/>
          </a:bodyPr>
          <a:lstStyle/>
          <a:p>
            <a:pPr algn="ctr" defTabSz="914181"/>
            <a:r>
              <a:rPr lang="en-US" sz="1000" b="1" dirty="0">
                <a:ln>
                  <a:solidFill>
                    <a:prstClr val="white">
                      <a:alpha val="0"/>
                    </a:prstClr>
                  </a:solidFill>
                </a:ln>
                <a:solidFill>
                  <a:schemeClr val="bg1"/>
                </a:solidFill>
              </a:rPr>
              <a:t>Lync Server </a:t>
            </a:r>
          </a:p>
          <a:p>
            <a:pPr algn="ctr" defTabSz="914181"/>
            <a:r>
              <a:rPr lang="en-US" sz="1000" b="1" dirty="0">
                <a:ln>
                  <a:solidFill>
                    <a:prstClr val="white">
                      <a:alpha val="0"/>
                    </a:prstClr>
                  </a:solidFill>
                </a:ln>
                <a:solidFill>
                  <a:schemeClr val="bg1"/>
                </a:solidFill>
              </a:rPr>
              <a:t>(</a:t>
            </a:r>
            <a:r>
              <a:rPr lang="en-US" sz="1000" b="1" dirty="0" smtClean="0">
                <a:ln>
                  <a:solidFill>
                    <a:prstClr val="white">
                      <a:alpha val="0"/>
                    </a:prstClr>
                  </a:solidFill>
                </a:ln>
                <a:solidFill>
                  <a:schemeClr val="bg1"/>
                </a:solidFill>
              </a:rPr>
              <a:t>On premises</a:t>
            </a:r>
            <a:r>
              <a:rPr lang="en-US" sz="1000" b="1" dirty="0">
                <a:ln>
                  <a:solidFill>
                    <a:prstClr val="white">
                      <a:alpha val="0"/>
                    </a:prstClr>
                  </a:solidFill>
                </a:ln>
                <a:solidFill>
                  <a:schemeClr val="bg1"/>
                </a:solidFill>
              </a:rPr>
              <a:t>)</a:t>
            </a:r>
          </a:p>
        </p:txBody>
      </p:sp>
      <p:cxnSp>
        <p:nvCxnSpPr>
          <p:cNvPr id="31" name="Straight Connector 30"/>
          <p:cNvCxnSpPr/>
          <p:nvPr/>
        </p:nvCxnSpPr>
        <p:spPr>
          <a:xfrm>
            <a:off x="1941834" y="4468377"/>
            <a:ext cx="1676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1941834" y="3807387"/>
            <a:ext cx="1676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33" name="Picture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8180" y="4511449"/>
            <a:ext cx="499694" cy="499695"/>
          </a:xfrm>
          <a:prstGeom prst="rect">
            <a:avLst/>
          </a:prstGeom>
        </p:spPr>
      </p:pic>
      <p:grpSp>
        <p:nvGrpSpPr>
          <p:cNvPr id="34" name="Group 33"/>
          <p:cNvGrpSpPr/>
          <p:nvPr/>
        </p:nvGrpSpPr>
        <p:grpSpPr>
          <a:xfrm>
            <a:off x="328327" y="3866329"/>
            <a:ext cx="519398" cy="509018"/>
            <a:chOff x="77057" y="2395608"/>
            <a:chExt cx="575648" cy="576279"/>
          </a:xfrm>
        </p:grpSpPr>
        <p:sp>
          <p:nvSpPr>
            <p:cNvPr id="35" name="Oval 34"/>
            <p:cNvSpPr>
              <a:spLocks noChangeAspect="1"/>
            </p:cNvSpPr>
            <p:nvPr/>
          </p:nvSpPr>
          <p:spPr bwMode="auto">
            <a:xfrm>
              <a:off x="77057" y="2395608"/>
              <a:ext cx="575648" cy="576279"/>
            </a:xfrm>
            <a:prstGeom prst="ellipse">
              <a:avLst/>
            </a:prstGeom>
            <a:noFill/>
            <a:ln w="15875" cmpd="thinThick">
              <a:solidFill>
                <a:srgbClr val="0070C0"/>
              </a:solidFill>
              <a:headEnd type="none" w="med" len="med"/>
              <a:tailEnd type="none" w="med" len="med"/>
            </a:ln>
            <a:effectLst/>
            <a:scene3d>
              <a:camera prst="orthographicFront" fov="0">
                <a:rot lat="0" lon="0" rev="0"/>
              </a:camera>
              <a:lightRig rig="glow" dir="t">
                <a:rot lat="0" lon="0" rev="6360000"/>
              </a:lightRig>
            </a:scene3d>
            <a:sp3d prstMaterial="flat">
              <a:contourClr>
                <a:schemeClr val="tx1"/>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solidFill>
                  <a:srgbClr val="FFFFFF"/>
                </a:solidFill>
                <a:effectLst>
                  <a:outerShdw blurRad="38100" dist="38100" dir="2700000" algn="tl">
                    <a:srgbClr val="000000">
                      <a:alpha val="43137"/>
                    </a:srgbClr>
                  </a:outerShdw>
                </a:effectLst>
                <a:latin typeface="Segoe" pitchFamily="34" charset="0"/>
              </a:endParaRPr>
            </a:p>
          </p:txBody>
        </p:sp>
        <p:sp>
          <p:nvSpPr>
            <p:cNvPr id="36" name="Oval 35"/>
            <p:cNvSpPr>
              <a:spLocks noChangeAspect="1"/>
            </p:cNvSpPr>
            <p:nvPr/>
          </p:nvSpPr>
          <p:spPr bwMode="auto">
            <a:xfrm>
              <a:off x="95464" y="2414036"/>
              <a:ext cx="538835" cy="539423"/>
            </a:xfrm>
            <a:prstGeom prst="ellipse">
              <a:avLst/>
            </a:prstGeom>
            <a:gradFill flip="none" rotWithShape="1">
              <a:gsLst>
                <a:gs pos="0">
                  <a:srgbClr val="002060"/>
                </a:gs>
                <a:gs pos="50000">
                  <a:srgbClr val="002060"/>
                </a:gs>
                <a:gs pos="100000">
                  <a:srgbClr val="003192"/>
                </a:gs>
              </a:gsLst>
              <a:path path="circle">
                <a:fillToRect t="100000" r="100000"/>
              </a:path>
              <a:tileRect l="-100000" b="-100000"/>
            </a:gradFill>
            <a:ln w="12700" cmpd="thinThick">
              <a:solidFill>
                <a:schemeClr val="bg2"/>
              </a:solidFill>
              <a:headEnd type="none" w="med" len="med"/>
              <a:tailEnd type="none" w="med" len="med"/>
            </a:ln>
            <a:effectLst/>
            <a:scene3d>
              <a:camera prst="orthographicFront" fov="0">
                <a:rot lat="0" lon="0" rev="0"/>
              </a:camera>
              <a:lightRig rig="glow" dir="t">
                <a:rot lat="0" lon="0" rev="6360000"/>
              </a:lightRig>
            </a:scene3d>
            <a:sp3d prstMaterial="flat">
              <a:contourClr>
                <a:schemeClr val="tx1"/>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solidFill>
                  <a:srgbClr val="FFFFFF"/>
                </a:solidFill>
                <a:effectLst>
                  <a:outerShdw blurRad="38100" dist="38100" dir="2700000" algn="tl">
                    <a:srgbClr val="000000">
                      <a:alpha val="43137"/>
                    </a:srgbClr>
                  </a:outerShdw>
                </a:effectLst>
                <a:latin typeface="Segoe" pitchFamily="34" charset="0"/>
              </a:endParaRPr>
            </a:p>
          </p:txBody>
        </p:sp>
        <p:pic>
          <p:nvPicPr>
            <p:cNvPr id="37" name="Picture 36"/>
            <p:cNvPicPr>
              <a:picLocks noChangeAspect="1"/>
            </p:cNvPicPr>
            <p:nvPr/>
          </p:nvPicPr>
          <p:blipFill rotWithShape="1">
            <a:blip r:embed="rId5" cstate="print">
              <a:duotone>
                <a:prstClr val="black"/>
                <a:schemeClr val="bg1">
                  <a:tint val="45000"/>
                  <a:satMod val="400000"/>
                </a:schemeClr>
              </a:duotone>
              <a:extLst>
                <a:ext uri="{28A0092B-C50C-407E-A947-70E740481C1C}">
                  <a14:useLocalDpi xmlns:a14="http://schemas.microsoft.com/office/drawing/2010/main" val="0"/>
                </a:ext>
              </a:extLst>
            </a:blip>
            <a:srcRect/>
            <a:stretch/>
          </p:blipFill>
          <p:spPr>
            <a:xfrm>
              <a:off x="148117" y="2548355"/>
              <a:ext cx="433529" cy="270784"/>
            </a:xfrm>
            <a:prstGeom prst="rect">
              <a:avLst/>
            </a:prstGeom>
            <a:noFill/>
            <a:ln>
              <a:noFill/>
            </a:ln>
          </p:spPr>
        </p:pic>
      </p:grpSp>
      <p:sp>
        <p:nvSpPr>
          <p:cNvPr id="38" name="Rectangle 37"/>
          <p:cNvSpPr/>
          <p:nvPr/>
        </p:nvSpPr>
        <p:spPr>
          <a:xfrm>
            <a:off x="2635455" y="3882608"/>
            <a:ext cx="300082" cy="369332"/>
          </a:xfrm>
          <a:prstGeom prst="rect">
            <a:avLst/>
          </a:prstGeom>
        </p:spPr>
        <p:txBody>
          <a:bodyPr wrap="none">
            <a:spAutoFit/>
          </a:bodyPr>
          <a:lstStyle/>
          <a:p>
            <a:pPr algn="ctr" defTabSz="914181">
              <a:defRPr/>
            </a:pPr>
            <a:r>
              <a:rPr lang="en-US" dirty="0">
                <a:ln>
                  <a:solidFill>
                    <a:prstClr val="white">
                      <a:alpha val="0"/>
                    </a:prstClr>
                  </a:solidFill>
                </a:ln>
              </a:rPr>
              <a:t>√</a:t>
            </a:r>
          </a:p>
        </p:txBody>
      </p:sp>
      <p:sp>
        <p:nvSpPr>
          <p:cNvPr id="39" name="Rectangle 38"/>
          <p:cNvSpPr/>
          <p:nvPr/>
        </p:nvSpPr>
        <p:spPr>
          <a:xfrm>
            <a:off x="2639175" y="4512024"/>
            <a:ext cx="300082" cy="369332"/>
          </a:xfrm>
          <a:prstGeom prst="rect">
            <a:avLst/>
          </a:prstGeom>
        </p:spPr>
        <p:txBody>
          <a:bodyPr wrap="none">
            <a:spAutoFit/>
          </a:bodyPr>
          <a:lstStyle/>
          <a:p>
            <a:pPr algn="ctr" defTabSz="914181">
              <a:defRPr/>
            </a:pPr>
            <a:r>
              <a:rPr lang="en-US" dirty="0">
                <a:ln>
                  <a:solidFill>
                    <a:prstClr val="white">
                      <a:alpha val="0"/>
                    </a:prstClr>
                  </a:solidFill>
                </a:ln>
              </a:rPr>
              <a:t>√</a:t>
            </a:r>
          </a:p>
        </p:txBody>
      </p:sp>
      <p:sp>
        <p:nvSpPr>
          <p:cNvPr id="43" name="Freeform 5"/>
          <p:cNvSpPr>
            <a:spLocks/>
          </p:cNvSpPr>
          <p:nvPr/>
        </p:nvSpPr>
        <p:spPr bwMode="auto">
          <a:xfrm>
            <a:off x="5486399" y="1783741"/>
            <a:ext cx="3200400" cy="3246120"/>
          </a:xfrm>
          <a:prstGeom prst="roundRect">
            <a:avLst>
              <a:gd name="adj" fmla="val 3379"/>
            </a:avLst>
          </a:prstGeom>
          <a:ln/>
          <a:extLst/>
        </p:spPr>
        <p:style>
          <a:lnRef idx="1">
            <a:schemeClr val="accent1"/>
          </a:lnRef>
          <a:fillRef idx="3">
            <a:schemeClr val="accent1"/>
          </a:fillRef>
          <a:effectRef idx="2">
            <a:schemeClr val="accent1"/>
          </a:effectRef>
          <a:fontRef idx="minor">
            <a:schemeClr val="lt1"/>
          </a:fontRef>
        </p:style>
        <p:txBody>
          <a:bodyPr vert="horz" lIns="274320" tIns="548640" bIns="91440" rtlCol="0" anchor="t"/>
          <a:lstStyle/>
          <a:p>
            <a:pPr marL="171450" indent="-171450" defTabSz="914181">
              <a:spcBef>
                <a:spcPts val="200"/>
              </a:spcBef>
              <a:spcAft>
                <a:spcPts val="200"/>
              </a:spcAft>
              <a:buClr>
                <a:srgbClr val="595959"/>
              </a:buClr>
              <a:buSzPct val="100000"/>
              <a:buFont typeface="Arial" pitchFamily="34" charset="0"/>
              <a:buChar char="•"/>
              <a:defRPr/>
            </a:pPr>
            <a:r>
              <a:rPr lang="en-US" sz="1400" dirty="0">
                <a:solidFill>
                  <a:schemeClr val="bg1"/>
                </a:solidFill>
              </a:rPr>
              <a:t>Multiparty </a:t>
            </a:r>
            <a:r>
              <a:rPr lang="en-US" sz="1400" dirty="0" smtClean="0">
                <a:solidFill>
                  <a:schemeClr val="bg1"/>
                </a:solidFill>
              </a:rPr>
              <a:t>PC Audio/Video</a:t>
            </a:r>
            <a:endParaRPr lang="en-US" sz="1400" dirty="0">
              <a:solidFill>
                <a:schemeClr val="bg1"/>
              </a:solidFill>
            </a:endParaRPr>
          </a:p>
          <a:p>
            <a:pPr marL="171450" indent="-171450" defTabSz="914181">
              <a:spcBef>
                <a:spcPts val="200"/>
              </a:spcBef>
              <a:spcAft>
                <a:spcPts val="200"/>
              </a:spcAft>
              <a:buClr>
                <a:srgbClr val="595959"/>
              </a:buClr>
              <a:buSzPct val="100000"/>
              <a:buFont typeface="Arial" pitchFamily="34" charset="0"/>
              <a:buChar char="•"/>
              <a:defRPr/>
            </a:pPr>
            <a:r>
              <a:rPr lang="en-US" sz="1400" dirty="0" smtClean="0">
                <a:solidFill>
                  <a:schemeClr val="bg1"/>
                </a:solidFill>
              </a:rPr>
              <a:t>On-demand collaboration</a:t>
            </a:r>
            <a:endParaRPr lang="en-US" sz="1400" dirty="0">
              <a:solidFill>
                <a:schemeClr val="bg1"/>
              </a:solidFill>
            </a:endParaRPr>
          </a:p>
          <a:p>
            <a:pPr marL="171450" indent="-171450" defTabSz="914181">
              <a:spcBef>
                <a:spcPts val="200"/>
              </a:spcBef>
              <a:spcAft>
                <a:spcPts val="200"/>
              </a:spcAft>
              <a:buClr>
                <a:srgbClr val="595959"/>
              </a:buClr>
              <a:buSzPct val="100000"/>
              <a:buFont typeface="Arial" pitchFamily="34" charset="0"/>
              <a:buChar char="•"/>
              <a:defRPr/>
            </a:pPr>
            <a:r>
              <a:rPr lang="en-US" sz="1400" dirty="0">
                <a:solidFill>
                  <a:schemeClr val="bg1"/>
                </a:solidFill>
              </a:rPr>
              <a:t>Desktop </a:t>
            </a:r>
            <a:r>
              <a:rPr lang="en-US" sz="1400" dirty="0" smtClean="0">
                <a:solidFill>
                  <a:schemeClr val="bg1"/>
                </a:solidFill>
              </a:rPr>
              <a:t>sharing</a:t>
            </a:r>
            <a:endParaRPr lang="en-US" sz="1400" dirty="0">
              <a:solidFill>
                <a:schemeClr val="bg1"/>
              </a:solidFill>
            </a:endParaRPr>
          </a:p>
          <a:p>
            <a:pPr marL="171450" indent="-171450" defTabSz="914181">
              <a:spcBef>
                <a:spcPts val="200"/>
              </a:spcBef>
              <a:spcAft>
                <a:spcPts val="200"/>
              </a:spcAft>
              <a:buClr>
                <a:srgbClr val="595959"/>
              </a:buClr>
              <a:buSzPct val="100000"/>
              <a:buFont typeface="Arial" pitchFamily="34" charset="0"/>
              <a:buChar char="•"/>
              <a:defRPr/>
            </a:pPr>
            <a:r>
              <a:rPr lang="en-US" sz="1400" dirty="0">
                <a:solidFill>
                  <a:schemeClr val="bg1"/>
                </a:solidFill>
              </a:rPr>
              <a:t>Application </a:t>
            </a:r>
            <a:r>
              <a:rPr lang="en-US" sz="1400" dirty="0" smtClean="0">
                <a:solidFill>
                  <a:schemeClr val="bg1"/>
                </a:solidFill>
              </a:rPr>
              <a:t>sharing</a:t>
            </a:r>
            <a:endParaRPr lang="en-US" sz="1400" dirty="0">
              <a:solidFill>
                <a:schemeClr val="bg1"/>
              </a:solidFill>
            </a:endParaRPr>
          </a:p>
          <a:p>
            <a:pPr marL="171450" indent="-171450" defTabSz="914181">
              <a:spcBef>
                <a:spcPts val="200"/>
              </a:spcBef>
              <a:spcAft>
                <a:spcPts val="200"/>
              </a:spcAft>
              <a:buClr>
                <a:srgbClr val="595959"/>
              </a:buClr>
              <a:buSzPct val="100000"/>
              <a:buFont typeface="Arial" pitchFamily="34" charset="0"/>
              <a:buChar char="•"/>
              <a:defRPr/>
            </a:pPr>
            <a:r>
              <a:rPr lang="en-US" sz="1400" dirty="0">
                <a:solidFill>
                  <a:schemeClr val="bg1"/>
                </a:solidFill>
              </a:rPr>
              <a:t>Online meetings</a:t>
            </a:r>
          </a:p>
          <a:p>
            <a:pPr marL="171450" indent="-171450" defTabSz="914181">
              <a:spcBef>
                <a:spcPts val="200"/>
              </a:spcBef>
              <a:spcAft>
                <a:spcPts val="200"/>
              </a:spcAft>
              <a:buClr>
                <a:srgbClr val="595959"/>
              </a:buClr>
              <a:buSzPct val="100000"/>
              <a:buFont typeface="Arial" pitchFamily="34" charset="0"/>
              <a:buChar char="•"/>
              <a:defRPr/>
            </a:pPr>
            <a:r>
              <a:rPr lang="en-US" sz="1400" dirty="0">
                <a:solidFill>
                  <a:schemeClr val="bg1"/>
                </a:solidFill>
              </a:rPr>
              <a:t>Rich </a:t>
            </a:r>
            <a:r>
              <a:rPr lang="en-US" sz="1400" dirty="0" smtClean="0">
                <a:solidFill>
                  <a:schemeClr val="bg1"/>
                </a:solidFill>
              </a:rPr>
              <a:t>clients and </a:t>
            </a:r>
            <a:r>
              <a:rPr lang="en-US" sz="1400" dirty="0">
                <a:solidFill>
                  <a:schemeClr val="bg1"/>
                </a:solidFill>
              </a:rPr>
              <a:t>web clients</a:t>
            </a:r>
          </a:p>
          <a:p>
            <a:pPr marL="171450" indent="-171450" defTabSz="914181">
              <a:spcBef>
                <a:spcPts val="200"/>
              </a:spcBef>
              <a:spcAft>
                <a:spcPts val="200"/>
              </a:spcAft>
              <a:buClr>
                <a:srgbClr val="595959"/>
              </a:buClr>
              <a:buSzPct val="100000"/>
              <a:buFont typeface="Arial" pitchFamily="34" charset="0"/>
              <a:buChar char="•"/>
              <a:defRPr/>
            </a:pPr>
            <a:r>
              <a:rPr lang="en-US" sz="1400" dirty="0">
                <a:solidFill>
                  <a:schemeClr val="bg1"/>
                </a:solidFill>
              </a:rPr>
              <a:t>Integrated PSTN audio conferencing via partners</a:t>
            </a:r>
          </a:p>
        </p:txBody>
      </p:sp>
      <p:sp>
        <p:nvSpPr>
          <p:cNvPr id="44" name="Freeform 6"/>
          <p:cNvSpPr>
            <a:spLocks/>
          </p:cNvSpPr>
          <p:nvPr/>
        </p:nvSpPr>
        <p:spPr bwMode="auto">
          <a:xfrm>
            <a:off x="5577839" y="1861685"/>
            <a:ext cx="3017520" cy="371296"/>
          </a:xfrm>
          <a:prstGeom prst="roundRect">
            <a:avLst>
              <a:gd name="adj" fmla="val 15521"/>
            </a:avLst>
          </a:prstGeom>
          <a:gradFill flip="none" rotWithShape="1">
            <a:gsLst>
              <a:gs pos="17000">
                <a:schemeClr val="bg1">
                  <a:alpha val="84000"/>
                </a:schemeClr>
              </a:gs>
              <a:gs pos="0">
                <a:schemeClr val="bg1">
                  <a:lumMod val="85000"/>
                </a:schemeClr>
              </a:gs>
              <a:gs pos="100000">
                <a:schemeClr val="bg1">
                  <a:alpha val="82000"/>
                </a:schemeClr>
              </a:gs>
            </a:gsLst>
            <a:lin ang="10800000" scaled="1"/>
            <a:tileRect/>
          </a:gradFill>
          <a:ln w="12700" cap="rnd">
            <a:solidFill>
              <a:srgbClr val="F37A1F"/>
            </a:solidFill>
            <a:prstDash val="sysDash"/>
            <a:headEnd type="oval"/>
          </a:ln>
          <a:effectLst>
            <a:outerShdw blurRad="63500" sx="101000" sy="101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wrap="square" lIns="45720" tIns="45720" rIns="45720" rtlCol="0" anchor="t">
            <a:spAutoFit/>
          </a:bodyPr>
          <a:lstStyle/>
          <a:p>
            <a:pPr algn="ctr" defTabSz="914181"/>
            <a:r>
              <a:rPr lang="en-US" sz="1600" b="1" dirty="0">
                <a:solidFill>
                  <a:prstClr val="black">
                    <a:alpha val="99000"/>
                  </a:prstClr>
                </a:solidFill>
              </a:rPr>
              <a:t>Conferencing</a:t>
            </a:r>
          </a:p>
        </p:txBody>
      </p:sp>
      <p:sp>
        <p:nvSpPr>
          <p:cNvPr id="40" name="TextBox 39"/>
          <p:cNvSpPr txBox="1"/>
          <p:nvPr/>
        </p:nvSpPr>
        <p:spPr>
          <a:xfrm>
            <a:off x="481641" y="5029861"/>
            <a:ext cx="8224838" cy="1000274"/>
          </a:xfrm>
          <a:prstGeom prst="rect">
            <a:avLst/>
          </a:prstGeom>
          <a:noFill/>
          <a:ln>
            <a:noFill/>
          </a:ln>
          <a:effectLst/>
        </p:spPr>
        <p:style>
          <a:lnRef idx="1">
            <a:schemeClr val="dk1"/>
          </a:lnRef>
          <a:fillRef idx="2">
            <a:schemeClr val="dk1"/>
          </a:fillRef>
          <a:effectRef idx="1">
            <a:schemeClr val="dk1"/>
          </a:effectRef>
          <a:fontRef idx="minor">
            <a:schemeClr val="dk1"/>
          </a:fontRef>
        </p:style>
        <p:txBody>
          <a:bodyPr wrap="square" lIns="0" rIns="0" rtlCol="0">
            <a:spAutoFit/>
          </a:bodyPr>
          <a:lstStyle/>
          <a:p>
            <a:pPr marL="285750" indent="-285750" defTabSz="914181">
              <a:spcBef>
                <a:spcPts val="300"/>
              </a:spcBef>
              <a:spcAft>
                <a:spcPts val="300"/>
              </a:spcAft>
              <a:buClr>
                <a:srgbClr val="EE7816"/>
              </a:buClr>
              <a:buFont typeface="Arial" pitchFamily="34" charset="0"/>
              <a:buChar char="•"/>
            </a:pPr>
            <a:r>
              <a:rPr lang="en-US" dirty="0">
                <a:solidFill>
                  <a:schemeClr val="bg1"/>
                </a:solidFill>
              </a:rPr>
              <a:t>Lync Online replaces Live Meeting </a:t>
            </a:r>
            <a:r>
              <a:rPr lang="en-US" dirty="0" smtClean="0">
                <a:solidFill>
                  <a:schemeClr val="bg1"/>
                </a:solidFill>
              </a:rPr>
              <a:t>in Business Productivity Online Suite (BPOS) as </a:t>
            </a:r>
            <a:r>
              <a:rPr lang="en-US" dirty="0">
                <a:solidFill>
                  <a:schemeClr val="bg1"/>
                </a:solidFill>
              </a:rPr>
              <a:t>the conferencing </a:t>
            </a:r>
            <a:r>
              <a:rPr lang="en-US" dirty="0" smtClean="0">
                <a:solidFill>
                  <a:schemeClr val="bg1"/>
                </a:solidFill>
              </a:rPr>
              <a:t>solution</a:t>
            </a:r>
            <a:endParaRPr lang="en-US" dirty="0">
              <a:solidFill>
                <a:schemeClr val="bg1"/>
              </a:solidFill>
            </a:endParaRPr>
          </a:p>
          <a:p>
            <a:pPr marL="285750" indent="-285750" defTabSz="914181">
              <a:spcBef>
                <a:spcPts val="300"/>
              </a:spcBef>
              <a:spcAft>
                <a:spcPts val="300"/>
              </a:spcAft>
              <a:buClr>
                <a:srgbClr val="EE7816"/>
              </a:buClr>
              <a:buFont typeface="Arial" pitchFamily="34" charset="0"/>
              <a:buChar char="•"/>
            </a:pPr>
            <a:r>
              <a:rPr lang="en-US" dirty="0">
                <a:solidFill>
                  <a:schemeClr val="bg1"/>
                </a:solidFill>
              </a:rPr>
              <a:t>Live Meeting </a:t>
            </a:r>
            <a:r>
              <a:rPr lang="en-US" dirty="0" smtClean="0">
                <a:solidFill>
                  <a:schemeClr val="bg1"/>
                </a:solidFill>
              </a:rPr>
              <a:t>service is </a:t>
            </a:r>
            <a:r>
              <a:rPr lang="en-US" dirty="0">
                <a:solidFill>
                  <a:schemeClr val="bg1"/>
                </a:solidFill>
              </a:rPr>
              <a:t>available for existing customers during transition to Lync</a:t>
            </a:r>
          </a:p>
        </p:txBody>
      </p:sp>
      <p:sp>
        <p:nvSpPr>
          <p:cNvPr id="41" name="Snip Single Corner Rectangle 40"/>
          <p:cNvSpPr/>
          <p:nvPr/>
        </p:nvSpPr>
        <p:spPr>
          <a:xfrm>
            <a:off x="3699897" y="1783741"/>
            <a:ext cx="1676399" cy="3242847"/>
          </a:xfrm>
          <a:prstGeom prst="snip1Rect">
            <a:avLst/>
          </a:prstGeom>
          <a:gradFill flip="none" rotWithShape="1">
            <a:gsLst>
              <a:gs pos="0">
                <a:srgbClr val="FE6A00">
                  <a:lumMod val="40000"/>
                  <a:lumOff val="60000"/>
                </a:srgbClr>
              </a:gs>
              <a:gs pos="10000">
                <a:srgbClr val="FE6A00">
                  <a:lumMod val="60000"/>
                  <a:lumOff val="40000"/>
                </a:srgbClr>
              </a:gs>
              <a:gs pos="70000">
                <a:srgbClr val="FE6A00"/>
              </a:gs>
            </a:gsLst>
            <a:lin ang="5400000" scaled="1"/>
            <a:tileRect/>
          </a:gradFill>
          <a:ln w="25400" cap="flat" cmpd="sng" algn="ctr">
            <a:noFill/>
            <a:prstDash val="solid"/>
          </a:ln>
          <a:effectLst/>
        </p:spPr>
        <p:txBody>
          <a:bodyPr rtlCol="0" anchor="ctr">
            <a:noAutofit/>
          </a:bodyPr>
          <a:lstStyle/>
          <a:p>
            <a:pPr algn="ctr"/>
            <a:endParaRPr lang="en-US" sz="1200" b="1" kern="0" dirty="0">
              <a:solidFill>
                <a:prstClr val="white">
                  <a:alpha val="99000"/>
                </a:prstClr>
              </a:solidFill>
              <a:effectLst>
                <a:outerShdw blurRad="38100" dist="38100" dir="2700000" algn="tl">
                  <a:srgbClr val="000000">
                    <a:alpha val="43137"/>
                  </a:srgbClr>
                </a:outerShdw>
              </a:effectLst>
            </a:endParaRPr>
          </a:p>
        </p:txBody>
      </p:sp>
      <p:pic>
        <p:nvPicPr>
          <p:cNvPr id="42" name="Picture 41" descr="C:\Users\victor.melniciuc\Desktop\==Work\TDC deck\icons\conferencing.png"/>
          <p:cNvPicPr>
            <a:picLocks noChangeAspect="1" noChangeArrowheads="1"/>
          </p:cNvPicPr>
          <p:nvPr/>
        </p:nvPicPr>
        <p:blipFill>
          <a:blip r:embed="rId6" cstate="print">
            <a:duotone>
              <a:prstClr val="black"/>
              <a:schemeClr val="accent3">
                <a:tint val="45000"/>
                <a:satMod val="400000"/>
              </a:schemeClr>
            </a:duotone>
          </a:blip>
          <a:stretch>
            <a:fillRect/>
          </a:stretch>
        </p:blipFill>
        <p:spPr bwMode="auto">
          <a:xfrm>
            <a:off x="4257109" y="2089660"/>
            <a:ext cx="561975" cy="676275"/>
          </a:xfrm>
          <a:prstGeom prst="rect">
            <a:avLst/>
          </a:prstGeom>
          <a:noFill/>
          <a:ln>
            <a:noFill/>
          </a:ln>
          <a:effectLst>
            <a:outerShdw blurRad="63500" sx="102000" sy="102000" algn="ctr" rotWithShape="0">
              <a:prstClr val="black">
                <a:alpha val="40000"/>
              </a:prstClr>
            </a:outerShdw>
          </a:effectLst>
        </p:spPr>
      </p:pic>
      <p:sp>
        <p:nvSpPr>
          <p:cNvPr id="45" name="Text Box 4"/>
          <p:cNvSpPr txBox="1">
            <a:spLocks noChangeArrowheads="1"/>
          </p:cNvSpPr>
          <p:nvPr/>
        </p:nvSpPr>
        <p:spPr bwMode="auto">
          <a:xfrm>
            <a:off x="3699896" y="3013866"/>
            <a:ext cx="1676401" cy="289310"/>
          </a:xfrm>
          <a:prstGeom prst="rect">
            <a:avLst/>
          </a:prstGeom>
          <a:noFill/>
          <a:ln w="12700" algn="ctr">
            <a:noFill/>
            <a:miter lim="800000"/>
            <a:headEnd/>
            <a:tailEnd/>
          </a:ln>
          <a:effectLst>
            <a:outerShdw blurRad="25400" dist="12700" dir="5400000" algn="t" rotWithShape="0">
              <a:prstClr val="black">
                <a:alpha val="55000"/>
              </a:prstClr>
            </a:outerShdw>
          </a:effectLst>
        </p:spPr>
        <p:txBody>
          <a:bodyPr vert="horz" wrap="square" lIns="91440" tIns="45720" rIns="91440" bIns="45720" numCol="1" anchor="ctr" anchorCtr="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80000"/>
              </a:lnSpc>
              <a:defRPr/>
            </a:pPr>
            <a:r>
              <a:rPr lang="en-US" sz="1600" dirty="0" smtClean="0">
                <a:ln>
                  <a:solidFill>
                    <a:prstClr val="white">
                      <a:alpha val="0"/>
                    </a:prstClr>
                  </a:solidFill>
                </a:ln>
                <a:solidFill>
                  <a:prstClr val="white"/>
                </a:solidFill>
                <a:cs typeface="Arial" charset="0"/>
              </a:rPr>
              <a:t>Conferencing</a:t>
            </a:r>
          </a:p>
        </p:txBody>
      </p:sp>
      <p:cxnSp>
        <p:nvCxnSpPr>
          <p:cNvPr id="46" name="Straight Connector 45"/>
          <p:cNvCxnSpPr/>
          <p:nvPr/>
        </p:nvCxnSpPr>
        <p:spPr>
          <a:xfrm>
            <a:off x="3694434" y="4468377"/>
            <a:ext cx="1676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3694434" y="3807387"/>
            <a:ext cx="1676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8" name="Rectangle 47"/>
          <p:cNvSpPr/>
          <p:nvPr/>
        </p:nvSpPr>
        <p:spPr>
          <a:xfrm>
            <a:off x="4335572" y="3889284"/>
            <a:ext cx="335349" cy="369332"/>
          </a:xfrm>
          <a:prstGeom prst="rect">
            <a:avLst/>
          </a:prstGeom>
        </p:spPr>
        <p:txBody>
          <a:bodyPr wrap="none">
            <a:spAutoFit/>
          </a:bodyPr>
          <a:lstStyle/>
          <a:p>
            <a:pPr algn="ctr" defTabSz="914181">
              <a:defRPr/>
            </a:pPr>
            <a:r>
              <a:rPr lang="en-US" dirty="0">
                <a:ln>
                  <a:solidFill>
                    <a:prstClr val="white">
                      <a:alpha val="0"/>
                    </a:prstClr>
                  </a:solidFill>
                </a:ln>
                <a:solidFill>
                  <a:prstClr val="white"/>
                </a:solidFill>
                <a:effectLst>
                  <a:outerShdw blurRad="38100" dist="38100" dir="2700000" algn="tl">
                    <a:srgbClr val="000000">
                      <a:alpha val="43137"/>
                    </a:srgbClr>
                  </a:outerShdw>
                </a:effectLst>
              </a:rPr>
              <a:t>√</a:t>
            </a:r>
          </a:p>
        </p:txBody>
      </p:sp>
      <p:sp>
        <p:nvSpPr>
          <p:cNvPr id="49" name="Rectangle 48"/>
          <p:cNvSpPr/>
          <p:nvPr/>
        </p:nvSpPr>
        <p:spPr>
          <a:xfrm>
            <a:off x="4339292" y="4518700"/>
            <a:ext cx="335349" cy="369332"/>
          </a:xfrm>
          <a:prstGeom prst="rect">
            <a:avLst/>
          </a:prstGeom>
        </p:spPr>
        <p:txBody>
          <a:bodyPr wrap="none">
            <a:spAutoFit/>
          </a:bodyPr>
          <a:lstStyle/>
          <a:p>
            <a:pPr algn="ctr" defTabSz="914181">
              <a:defRPr/>
            </a:pPr>
            <a:r>
              <a:rPr lang="en-US" dirty="0">
                <a:ln>
                  <a:solidFill>
                    <a:prstClr val="white">
                      <a:alpha val="0"/>
                    </a:prstClr>
                  </a:solidFill>
                </a:ln>
                <a:solidFill>
                  <a:prstClr val="white"/>
                </a:solidFill>
                <a:effectLst>
                  <a:outerShdw blurRad="38100" dist="38100" dir="2700000" algn="tl">
                    <a:srgbClr val="000000">
                      <a:alpha val="43137"/>
                    </a:srgbClr>
                  </a:outerShdw>
                </a:effectLst>
              </a:rPr>
              <a:t>√</a:t>
            </a:r>
          </a:p>
        </p:txBody>
      </p:sp>
      <p:cxnSp>
        <p:nvCxnSpPr>
          <p:cNvPr id="50" name="Straight Connector 49"/>
          <p:cNvCxnSpPr/>
          <p:nvPr/>
        </p:nvCxnSpPr>
        <p:spPr>
          <a:xfrm flipH="1" flipV="1">
            <a:off x="179512" y="5988244"/>
            <a:ext cx="9145018" cy="1"/>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162220" y="1722574"/>
            <a:ext cx="12841" cy="4269684"/>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162220" y="1722574"/>
            <a:ext cx="9162308"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pic>
        <p:nvPicPr>
          <p:cNvPr id="53" name="Content Placeholder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67544" y="260648"/>
            <a:ext cx="2948671" cy="742137"/>
          </a:xfrm>
          <a:prstGeom prst="rect">
            <a:avLst/>
          </a:prstGeom>
        </p:spPr>
      </p:pic>
    </p:spTree>
    <p:extLst>
      <p:ext uri="{BB962C8B-B14F-4D97-AF65-F5344CB8AC3E}">
        <p14:creationId xmlns:p14="http://schemas.microsoft.com/office/powerpoint/2010/main" val="1544418089"/>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right)">
                                      <p:cBhvr>
                                        <p:cTn id="7" dur="500"/>
                                        <p:tgtEl>
                                          <p:spTgt spid="50"/>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wipe(down)">
                                      <p:cBhvr>
                                        <p:cTn id="11" dur="500"/>
                                        <p:tgtEl>
                                          <p:spTgt spid="51"/>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wipe(left)">
                                      <p:cBhvr>
                                        <p:cTn id="15"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quarter" idx="12"/>
          </p:nvPr>
        </p:nvPicPr>
        <p:blipFill>
          <a:blip r:embed="rId2">
            <a:extLst>
              <a:ext uri="{28A0092B-C50C-407E-A947-70E740481C1C}">
                <a14:useLocalDpi xmlns:a14="http://schemas.microsoft.com/office/drawing/2010/main" val="0"/>
              </a:ext>
            </a:extLst>
          </a:blip>
          <a:stretch>
            <a:fillRect/>
          </a:stretch>
        </p:blipFill>
        <p:spPr>
          <a:xfrm>
            <a:off x="395536" y="1340768"/>
            <a:ext cx="6857454" cy="1004839"/>
          </a:xfrm>
        </p:spPr>
      </p:pic>
      <p:sp>
        <p:nvSpPr>
          <p:cNvPr id="3" name="Title 2"/>
          <p:cNvSpPr>
            <a:spLocks noGrp="1"/>
          </p:cNvSpPr>
          <p:nvPr>
            <p:ph type="title"/>
          </p:nvPr>
        </p:nvSpPr>
        <p:spPr/>
        <p:txBody>
          <a:bodyPr/>
          <a:lstStyle/>
          <a:p>
            <a:endParaRPr lang="en-US"/>
          </a:p>
        </p:txBody>
      </p:sp>
      <p:cxnSp>
        <p:nvCxnSpPr>
          <p:cNvPr id="6" name="Straight Connector 5"/>
          <p:cNvCxnSpPr/>
          <p:nvPr/>
        </p:nvCxnSpPr>
        <p:spPr>
          <a:xfrm>
            <a:off x="-324544" y="2493801"/>
            <a:ext cx="7776864"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V="1">
            <a:off x="7452320" y="1710973"/>
            <a:ext cx="0" cy="782829"/>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7452320" y="1722574"/>
            <a:ext cx="1872208"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67368219"/>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par>
                                    <p:cTn id="12" presetID="2" presetClass="entr" presetSubtype="8" fill="hold" nodeType="withEffect" p14:presetBounceEnd="30000">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14:bounceEnd="30000">
                                          <p:cBhvr additive="base">
                                            <p:cTn id="14" dur="1000" fill="hold"/>
                                            <p:tgtEl>
                                              <p:spTgt spid="5"/>
                                            </p:tgtEl>
                                            <p:attrNameLst>
                                              <p:attrName>ppt_x</p:attrName>
                                            </p:attrNameLst>
                                          </p:cBhvr>
                                          <p:tavLst>
                                            <p:tav tm="0">
                                              <p:val>
                                                <p:strVal val="0-#ppt_w/2"/>
                                              </p:val>
                                            </p:tav>
                                            <p:tav tm="100000">
                                              <p:val>
                                                <p:strVal val="#ppt_x"/>
                                              </p:val>
                                            </p:tav>
                                          </p:tavLst>
                                        </p:anim>
                                        <p:anim calcmode="lin" valueType="num" p14:bounceEnd="30000">
                                          <p:cBhvr additive="base">
                                            <p:cTn id="15" dur="1000" fill="hold"/>
                                            <p:tgtEl>
                                              <p:spTgt spid="5"/>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left)">
                                          <p:cBhvr>
                                            <p:cTn id="1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par>
                                    <p:cTn id="12" presetID="2" presetClass="entr" presetSubtype="8"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1000" fill="hold"/>
                                            <p:tgtEl>
                                              <p:spTgt spid="5"/>
                                            </p:tgtEl>
                                            <p:attrNameLst>
                                              <p:attrName>ppt_x</p:attrName>
                                            </p:attrNameLst>
                                          </p:cBhvr>
                                          <p:tavLst>
                                            <p:tav tm="0">
                                              <p:val>
                                                <p:strVal val="0-#ppt_w/2"/>
                                              </p:val>
                                            </p:tav>
                                            <p:tav tm="100000">
                                              <p:val>
                                                <p:strVal val="#ppt_x"/>
                                              </p:val>
                                            </p:tav>
                                          </p:tavLst>
                                        </p:anim>
                                        <p:anim calcmode="lin" valueType="num">
                                          <p:cBhvr additive="base">
                                            <p:cTn id="15" dur="1000" fill="hold"/>
                                            <p:tgtEl>
                                              <p:spTgt spid="5"/>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left)">
                                          <p:cBhvr>
                                            <p:cTn id="1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sz="quarter" idx="12"/>
          </p:nvPr>
        </p:nvSpPr>
        <p:spPr/>
        <p:txBody>
          <a:bodyPr/>
          <a:lstStyle/>
          <a:p>
            <a:endParaRPr lang="en-US" dirty="0"/>
          </a:p>
        </p:txBody>
      </p:sp>
      <p:sp>
        <p:nvSpPr>
          <p:cNvPr id="3" name="Title 2"/>
          <p:cNvSpPr>
            <a:spLocks noGrp="1"/>
          </p:cNvSpPr>
          <p:nvPr>
            <p:ph type="title"/>
          </p:nvPr>
        </p:nvSpPr>
        <p:spPr/>
        <p:txBody>
          <a:bodyPr/>
          <a:lstStyle/>
          <a:p>
            <a:endParaRPr lang="en-US"/>
          </a:p>
        </p:txBody>
      </p:sp>
      <p:sp>
        <p:nvSpPr>
          <p:cNvPr id="7" name="Isosceles Triangle 6"/>
          <p:cNvSpPr/>
          <p:nvPr/>
        </p:nvSpPr>
        <p:spPr>
          <a:xfrm rot="5400000">
            <a:off x="7610426" y="1434542"/>
            <a:ext cx="691900" cy="576064"/>
          </a:xfrm>
          <a:prstGeom prst="triangle">
            <a:avLst/>
          </a:prstGeom>
          <a:noFill/>
          <a:ln>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a:endCxn id="7" idx="3"/>
          </p:cNvCxnSpPr>
          <p:nvPr/>
        </p:nvCxnSpPr>
        <p:spPr>
          <a:xfrm>
            <a:off x="-396552" y="1722574"/>
            <a:ext cx="8064896"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pic>
        <p:nvPicPr>
          <p:cNvPr id="11" name="Content Placeholder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629" y="260648"/>
            <a:ext cx="4752528" cy="696399"/>
          </a:xfrm>
          <a:prstGeom prst="rect">
            <a:avLst/>
          </a:prstGeom>
        </p:spPr>
      </p:pic>
    </p:spTree>
    <p:extLst>
      <p:ext uri="{BB962C8B-B14F-4D97-AF65-F5344CB8AC3E}">
        <p14:creationId xmlns:p14="http://schemas.microsoft.com/office/powerpoint/2010/main" val="119156576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5" name="Group 134"/>
          <p:cNvGrpSpPr/>
          <p:nvPr/>
        </p:nvGrpSpPr>
        <p:grpSpPr>
          <a:xfrm>
            <a:off x="1319731" y="2693290"/>
            <a:ext cx="7715407" cy="1025128"/>
            <a:chOff x="1417709" y="3112694"/>
            <a:chExt cx="7335167" cy="1025128"/>
          </a:xfrm>
        </p:grpSpPr>
        <p:sp>
          <p:nvSpPr>
            <p:cNvPr id="136" name="Rounded Rectangle 135"/>
            <p:cNvSpPr/>
            <p:nvPr/>
          </p:nvSpPr>
          <p:spPr bwMode="auto">
            <a:xfrm>
              <a:off x="1417709" y="3112694"/>
              <a:ext cx="7305675" cy="748557"/>
            </a:xfrm>
            <a:prstGeom prst="round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a:defRPr/>
              </a:pPr>
              <a:endParaRPr lang="en-US" b="1" kern="0" dirty="0">
                <a:solidFill>
                  <a:schemeClr val="bg1"/>
                </a:solidFill>
                <a:effectLst>
                  <a:outerShdw blurRad="38100" dist="38100" dir="2700000" algn="tl">
                    <a:srgbClr val="000000">
                      <a:alpha val="43137"/>
                    </a:srgbClr>
                  </a:outerShdw>
                </a:effectLst>
                <a:latin typeface="Segoe"/>
              </a:endParaRPr>
            </a:p>
          </p:txBody>
        </p:sp>
        <p:sp>
          <p:nvSpPr>
            <p:cNvPr id="137" name="Text Placeholder 5"/>
            <p:cNvSpPr txBox="1">
              <a:spLocks/>
            </p:cNvSpPr>
            <p:nvPr/>
          </p:nvSpPr>
          <p:spPr>
            <a:xfrm>
              <a:off x="3357183" y="3399158"/>
              <a:ext cx="5395693" cy="7386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rtlCol="0">
              <a:spAutoFit/>
            </a:bodyPr>
            <a:lstStyle>
              <a:lvl1pPr marL="460375" indent="-460375" algn="l" defTabSz="914363" rtl="0" eaLnBrk="1" latinLnBrk="0" hangingPunct="1">
                <a:lnSpc>
                  <a:spcPct val="90000"/>
                </a:lnSpc>
                <a:spcBef>
                  <a:spcPct val="20000"/>
                </a:spcBef>
                <a:buClr>
                  <a:schemeClr val="bg1"/>
                </a:buClr>
                <a:buSzPct val="100000"/>
                <a:buFont typeface="Arial" pitchFamily="34" charset="0"/>
                <a:buChar char="•"/>
                <a:defRPr sz="2000" kern="1200" spc="0">
                  <a:solidFill>
                    <a:schemeClr val="bg1"/>
                  </a:solidFill>
                  <a:latin typeface="+mn-lt"/>
                  <a:ea typeface="+mn-ea"/>
                  <a:cs typeface="Arial" pitchFamily="34" charset="0"/>
                </a:defRPr>
              </a:lvl1pPr>
              <a:lvl2pPr marL="855663" indent="-395288" algn="l" defTabSz="914363" rtl="0" eaLnBrk="1" latinLnBrk="0" hangingPunct="1">
                <a:lnSpc>
                  <a:spcPct val="90000"/>
                </a:lnSpc>
                <a:spcBef>
                  <a:spcPct val="20000"/>
                </a:spcBef>
                <a:buClr>
                  <a:schemeClr val="bg1"/>
                </a:buClr>
                <a:buSzPct val="100000"/>
                <a:buFont typeface="Arial" pitchFamily="34" charset="0"/>
                <a:buChar char="•"/>
                <a:defRPr sz="1800" kern="1200" spc="0">
                  <a:solidFill>
                    <a:schemeClr val="bg1"/>
                  </a:solidFill>
                  <a:latin typeface="+mn-lt"/>
                  <a:ea typeface="+mn-ea"/>
                  <a:cs typeface="Arial" pitchFamily="34" charset="0"/>
                </a:defRPr>
              </a:lvl2pPr>
              <a:lvl3pPr marL="1258888" indent="-403225" algn="l" defTabSz="914363" rtl="0" eaLnBrk="1" latinLnBrk="0" hangingPunct="1">
                <a:lnSpc>
                  <a:spcPct val="90000"/>
                </a:lnSpc>
                <a:spcBef>
                  <a:spcPct val="20000"/>
                </a:spcBef>
                <a:buClr>
                  <a:schemeClr val="bg1"/>
                </a:buClr>
                <a:buSzPct val="100000"/>
                <a:buFont typeface="Arial" pitchFamily="34" charset="0"/>
                <a:buChar char="•"/>
                <a:defRPr sz="1600" kern="1200" spc="0">
                  <a:solidFill>
                    <a:schemeClr val="bg1"/>
                  </a:solidFill>
                  <a:latin typeface="+mn-lt"/>
                  <a:ea typeface="+mn-ea"/>
                  <a:cs typeface="Arial" pitchFamily="34" charset="0"/>
                </a:defRPr>
              </a:lvl3pPr>
              <a:lvl4pPr marL="1604963" indent="-346075" algn="l" defTabSz="914363" rtl="0" eaLnBrk="1" latinLnBrk="0" hangingPunct="1">
                <a:lnSpc>
                  <a:spcPct val="90000"/>
                </a:lnSpc>
                <a:spcBef>
                  <a:spcPct val="20000"/>
                </a:spcBef>
                <a:buClr>
                  <a:schemeClr val="bg1"/>
                </a:buClr>
                <a:buSzPct val="100000"/>
                <a:buFont typeface="Arial" pitchFamily="34" charset="0"/>
                <a:buChar char="•"/>
                <a:defRPr sz="1400" kern="1200" spc="0">
                  <a:solidFill>
                    <a:schemeClr val="bg1"/>
                  </a:solidFill>
                  <a:latin typeface="+mn-lt"/>
                  <a:ea typeface="+mn-ea"/>
                  <a:cs typeface="Arial" pitchFamily="34" charset="0"/>
                </a:defRPr>
              </a:lvl4pPr>
              <a:lvl5pPr marL="1941513" indent="-336550" algn="l" defTabSz="914363" rtl="0" eaLnBrk="1" latinLnBrk="0" hangingPunct="1">
                <a:lnSpc>
                  <a:spcPct val="90000"/>
                </a:lnSpc>
                <a:spcBef>
                  <a:spcPct val="20000"/>
                </a:spcBef>
                <a:buClr>
                  <a:schemeClr val="bg1"/>
                </a:buClr>
                <a:buSzPct val="100000"/>
                <a:buFont typeface="Arial" pitchFamily="34" charset="0"/>
                <a:buChar char="•"/>
                <a:defRPr sz="1400" kern="1200" spc="0">
                  <a:solidFill>
                    <a:schemeClr val="bg1"/>
                  </a:solidFill>
                  <a:latin typeface="+mn-lt"/>
                  <a:ea typeface="+mn-ea"/>
                  <a:cs typeface="Arial" pitchFamily="34"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buClr>
                  <a:srgbClr val="FFFFFF"/>
                </a:buClr>
                <a:buFont typeface="Arial" pitchFamily="34" charset="0"/>
                <a:buNone/>
              </a:pPr>
              <a:r>
                <a:rPr lang="en-US" sz="1600" b="1" i="1" dirty="0" smtClean="0">
                  <a:ea typeface="Segoe UI" pitchFamily="34" charset="0"/>
                  <a:cs typeface="Segoe UI" pitchFamily="34" charset="0"/>
                </a:rPr>
                <a:t>The complete Microsoft</a:t>
              </a:r>
              <a:r>
                <a:rPr lang="en-US" sz="1600" b="1" i="1" baseline="30000" dirty="0" smtClean="0">
                  <a:ea typeface="Segoe UI" pitchFamily="34" charset="0"/>
                  <a:cs typeface="Segoe UI" pitchFamily="34" charset="0"/>
                </a:rPr>
                <a:t>®</a:t>
              </a:r>
              <a:r>
                <a:rPr lang="en-US" sz="1600" b="1" i="1" dirty="0" smtClean="0">
                  <a:ea typeface="Segoe UI" pitchFamily="34" charset="0"/>
                  <a:cs typeface="Segoe UI" pitchFamily="34" charset="0"/>
                </a:rPr>
                <a:t> Office </a:t>
              </a:r>
              <a:r>
                <a:rPr lang="en-US" sz="1600" b="1" i="1" dirty="0">
                  <a:ea typeface="Segoe UI" pitchFamily="34" charset="0"/>
                  <a:cs typeface="Segoe UI" pitchFamily="34" charset="0"/>
                </a:rPr>
                <a:t>experience with services integration in </a:t>
              </a:r>
              <a:r>
                <a:rPr lang="en-US" sz="1600" b="1" i="1" dirty="0" smtClean="0">
                  <a:ea typeface="Segoe UI" pitchFamily="34" charset="0"/>
                  <a:cs typeface="Segoe UI" pitchFamily="34" charset="0"/>
                </a:rPr>
                <a:t/>
              </a:r>
              <a:br>
                <a:rPr lang="en-US" sz="1600" b="1" i="1" dirty="0" smtClean="0">
                  <a:ea typeface="Segoe UI" pitchFamily="34" charset="0"/>
                  <a:cs typeface="Segoe UI" pitchFamily="34" charset="0"/>
                </a:rPr>
              </a:br>
              <a:r>
                <a:rPr lang="en-US" sz="1600" b="1" i="1" dirty="0" smtClean="0">
                  <a:ea typeface="Segoe UI" pitchFamily="34" charset="0"/>
                  <a:cs typeface="Segoe UI" pitchFamily="34" charset="0"/>
                </a:rPr>
                <a:t>Office 365 </a:t>
              </a:r>
              <a:endParaRPr lang="en-US" sz="1600" b="1" i="1" dirty="0">
                <a:ea typeface="Segoe UI" pitchFamily="34" charset="0"/>
                <a:cs typeface="Segoe UI" pitchFamily="34" charset="0"/>
              </a:endParaRPr>
            </a:p>
          </p:txBody>
        </p:sp>
      </p:grpSp>
      <p:sp>
        <p:nvSpPr>
          <p:cNvPr id="3" name="Text Placeholder 2"/>
          <p:cNvSpPr>
            <a:spLocks noGrp="1"/>
          </p:cNvSpPr>
          <p:nvPr>
            <p:ph type="body" sz="quarter" idx="10"/>
          </p:nvPr>
        </p:nvSpPr>
        <p:spPr>
          <a:xfrm>
            <a:off x="235061" y="872062"/>
            <a:ext cx="8363938" cy="455996"/>
          </a:xfrm>
        </p:spPr>
        <p:txBody>
          <a:bodyPr>
            <a:noAutofit/>
          </a:bodyPr>
          <a:lstStyle/>
          <a:p>
            <a:pPr marL="28575" indent="0">
              <a:buNone/>
            </a:pPr>
            <a:r>
              <a:rPr lang="en-US" sz="2000" dirty="0">
                <a:solidFill>
                  <a:srgbClr val="FFC200"/>
                </a:solidFill>
              </a:rPr>
              <a:t>The Best Productivity Experience across the PC, Phone, and Browser</a:t>
            </a:r>
          </a:p>
        </p:txBody>
      </p:sp>
      <p:grpSp>
        <p:nvGrpSpPr>
          <p:cNvPr id="53" name="Group 52"/>
          <p:cNvGrpSpPr/>
          <p:nvPr/>
        </p:nvGrpSpPr>
        <p:grpSpPr>
          <a:xfrm>
            <a:off x="1330617" y="4290536"/>
            <a:ext cx="7673503" cy="755900"/>
            <a:chOff x="1417709" y="4131198"/>
            <a:chExt cx="7305675" cy="755900"/>
          </a:xfrm>
        </p:grpSpPr>
        <p:sp>
          <p:nvSpPr>
            <p:cNvPr id="54" name="Rounded Rectangle 53"/>
            <p:cNvSpPr/>
            <p:nvPr/>
          </p:nvSpPr>
          <p:spPr bwMode="auto">
            <a:xfrm>
              <a:off x="1417709" y="4131198"/>
              <a:ext cx="7305675" cy="748557"/>
            </a:xfrm>
            <a:prstGeom prst="round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a:defRPr/>
              </a:pPr>
              <a:endParaRPr lang="en-US" sz="2400" b="1" kern="0" dirty="0">
                <a:solidFill>
                  <a:schemeClr val="bg1"/>
                </a:solidFill>
                <a:effectLst>
                  <a:outerShdw blurRad="38100" dist="38100" dir="2700000" algn="tl">
                    <a:srgbClr val="000000">
                      <a:alpha val="43137"/>
                    </a:srgbClr>
                  </a:outerShdw>
                </a:effectLst>
                <a:latin typeface="Segoe"/>
              </a:endParaRPr>
            </a:p>
          </p:txBody>
        </p:sp>
        <p:sp>
          <p:nvSpPr>
            <p:cNvPr id="55" name="Text Placeholder 5"/>
            <p:cNvSpPr txBox="1">
              <a:spLocks/>
            </p:cNvSpPr>
            <p:nvPr/>
          </p:nvSpPr>
          <p:spPr>
            <a:xfrm>
              <a:off x="3356976" y="4394655"/>
              <a:ext cx="5366405" cy="49244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rtlCol="0">
              <a:spAutoFit/>
            </a:bodyPr>
            <a:lstStyle>
              <a:lvl1pPr marL="457200" indent="-457200" algn="l" defTabSz="914363" rtl="0" eaLnBrk="1" latinLnBrk="0" hangingPunct="1">
                <a:lnSpc>
                  <a:spcPct val="90000"/>
                </a:lnSpc>
                <a:spcBef>
                  <a:spcPct val="20000"/>
                </a:spcBef>
                <a:buClr>
                  <a:srgbClr val="777777"/>
                </a:buClr>
                <a:buSzPct val="130000"/>
                <a:buFont typeface="Arial" pitchFamily="34" charset="0"/>
                <a:buChar char="•"/>
                <a:defRPr sz="3200" kern="1200">
                  <a:solidFill>
                    <a:schemeClr val="tx1"/>
                  </a:solidFill>
                  <a:latin typeface="+mn-lt"/>
                  <a:ea typeface="+mn-ea"/>
                  <a:cs typeface="+mn-cs"/>
                </a:defRPr>
              </a:lvl1pPr>
              <a:lvl2pPr marL="854075" indent="-396875" algn="l" defTabSz="914363" rtl="0" eaLnBrk="1" latinLnBrk="0" hangingPunct="1">
                <a:lnSpc>
                  <a:spcPct val="90000"/>
                </a:lnSpc>
                <a:spcBef>
                  <a:spcPct val="20000"/>
                </a:spcBef>
                <a:buClr>
                  <a:srgbClr val="777777"/>
                </a:buClr>
                <a:buSzPct val="100000"/>
                <a:buFont typeface="Segoe" pitchFamily="34" charset="0"/>
                <a:buChar char="−"/>
                <a:defRPr lang="en-US" sz="2800" kern="1200" dirty="0" smtClean="0">
                  <a:solidFill>
                    <a:schemeClr val="tx1"/>
                  </a:solidFill>
                  <a:latin typeface="+mn-lt"/>
                  <a:ea typeface="+mn-ea"/>
                  <a:cs typeface="+mn-cs"/>
                </a:defRPr>
              </a:lvl2pPr>
              <a:lvl3pPr marL="1258888" indent="-404813" algn="l" defTabSz="914363" rtl="0" eaLnBrk="1" latinLnBrk="0" hangingPunct="1">
                <a:lnSpc>
                  <a:spcPct val="90000"/>
                </a:lnSpc>
                <a:spcBef>
                  <a:spcPct val="20000"/>
                </a:spcBef>
                <a:buClr>
                  <a:srgbClr val="777777"/>
                </a:buClr>
                <a:buSzPct val="100000"/>
                <a:buFont typeface="Segoe" pitchFamily="34" charset="0"/>
                <a:buChar char="−"/>
                <a:defRPr lang="en-US" sz="2400" kern="1200" dirty="0" smtClean="0">
                  <a:solidFill>
                    <a:schemeClr val="tx1"/>
                  </a:solidFill>
                  <a:latin typeface="+mn-lt"/>
                  <a:ea typeface="+mn-ea"/>
                  <a:cs typeface="+mn-cs"/>
                </a:defRPr>
              </a:lvl3pPr>
              <a:lvl4pPr marL="1604963" indent="-346075" algn="l" defTabSz="914363" rtl="0" eaLnBrk="1" latinLnBrk="0" hangingPunct="1">
                <a:lnSpc>
                  <a:spcPct val="90000"/>
                </a:lnSpc>
                <a:spcBef>
                  <a:spcPct val="20000"/>
                </a:spcBef>
                <a:buClr>
                  <a:srgbClr val="777777"/>
                </a:buClr>
                <a:buSzPct val="100000"/>
                <a:buFont typeface="Segoe" pitchFamily="34" charset="0"/>
                <a:buChar char="−"/>
                <a:defRPr lang="en-US" sz="2400" kern="1200" dirty="0" smtClean="0">
                  <a:solidFill>
                    <a:schemeClr val="tx1"/>
                  </a:solidFill>
                  <a:latin typeface="+mn-lt"/>
                  <a:ea typeface="+mn-ea"/>
                  <a:cs typeface="+mn-cs"/>
                </a:defRPr>
              </a:lvl4pPr>
              <a:lvl5pPr marL="1941513" indent="-336550" algn="l" defTabSz="914363" rtl="0" eaLnBrk="1" latinLnBrk="0" hangingPunct="1">
                <a:lnSpc>
                  <a:spcPct val="90000"/>
                </a:lnSpc>
                <a:spcBef>
                  <a:spcPct val="20000"/>
                </a:spcBef>
                <a:buClr>
                  <a:srgbClr val="777777"/>
                </a:buClr>
                <a:buSzPct val="100000"/>
                <a:buFont typeface="Segoe" pitchFamily="34" charset="0"/>
                <a:buChar char="−"/>
                <a:defRPr lang="en-US" sz="2400" kern="1200" dirty="0">
                  <a:solidFill>
                    <a:schemeClr val="tx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buFont typeface="Arial" pitchFamily="34" charset="0"/>
                <a:buNone/>
              </a:pPr>
              <a:r>
                <a:rPr lang="en-US" sz="1600" b="1" i="1" dirty="0">
                  <a:solidFill>
                    <a:schemeClr val="bg1"/>
                  </a:solidFill>
                  <a:ea typeface="Segoe UI" pitchFamily="34" charset="0"/>
                  <a:cs typeface="Segoe UI" pitchFamily="34" charset="0"/>
                </a:rPr>
                <a:t>Always the latest version of the Office apps, including Office Web Apps</a:t>
              </a:r>
            </a:p>
          </p:txBody>
        </p:sp>
      </p:grpSp>
      <p:grpSp>
        <p:nvGrpSpPr>
          <p:cNvPr id="56" name="Group 55"/>
          <p:cNvGrpSpPr/>
          <p:nvPr/>
        </p:nvGrpSpPr>
        <p:grpSpPr>
          <a:xfrm>
            <a:off x="1341499" y="5089158"/>
            <a:ext cx="7662621" cy="748557"/>
            <a:chOff x="1417709" y="4131198"/>
            <a:chExt cx="7305675" cy="748557"/>
          </a:xfrm>
        </p:grpSpPr>
        <p:sp>
          <p:nvSpPr>
            <p:cNvPr id="58" name="Rounded Rectangle 57"/>
            <p:cNvSpPr/>
            <p:nvPr/>
          </p:nvSpPr>
          <p:spPr bwMode="auto">
            <a:xfrm>
              <a:off x="1417709" y="4131198"/>
              <a:ext cx="7305675" cy="748557"/>
            </a:xfrm>
            <a:prstGeom prst="round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a:defRPr/>
              </a:pPr>
              <a:endParaRPr lang="en-US" sz="2400" b="1" kern="0" dirty="0">
                <a:solidFill>
                  <a:schemeClr val="bg1"/>
                </a:solidFill>
                <a:effectLst>
                  <a:outerShdw blurRad="38100" dist="38100" dir="2700000" algn="tl">
                    <a:srgbClr val="000000">
                      <a:alpha val="43137"/>
                    </a:srgbClr>
                  </a:outerShdw>
                </a:effectLst>
                <a:latin typeface="Segoe"/>
              </a:endParaRPr>
            </a:p>
          </p:txBody>
        </p:sp>
        <p:sp>
          <p:nvSpPr>
            <p:cNvPr id="59" name="Text Placeholder 5"/>
            <p:cNvSpPr txBox="1">
              <a:spLocks/>
            </p:cNvSpPr>
            <p:nvPr/>
          </p:nvSpPr>
          <p:spPr>
            <a:xfrm>
              <a:off x="3356770" y="4403231"/>
              <a:ext cx="5199545" cy="24622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rtlCol="0">
              <a:spAutoFit/>
            </a:bodyPr>
            <a:lstStyle>
              <a:lvl1pPr marL="457200" indent="-457200" algn="l" defTabSz="914363" rtl="0" eaLnBrk="1" latinLnBrk="0" hangingPunct="1">
                <a:lnSpc>
                  <a:spcPct val="90000"/>
                </a:lnSpc>
                <a:spcBef>
                  <a:spcPct val="20000"/>
                </a:spcBef>
                <a:buClr>
                  <a:srgbClr val="777777"/>
                </a:buClr>
                <a:buSzPct val="130000"/>
                <a:buFont typeface="Arial" pitchFamily="34" charset="0"/>
                <a:buChar char="•"/>
                <a:defRPr sz="3200" kern="1200">
                  <a:solidFill>
                    <a:schemeClr val="tx1"/>
                  </a:solidFill>
                  <a:latin typeface="+mn-lt"/>
                  <a:ea typeface="+mn-ea"/>
                  <a:cs typeface="+mn-cs"/>
                </a:defRPr>
              </a:lvl1pPr>
              <a:lvl2pPr marL="854075" indent="-396875" algn="l" defTabSz="914363" rtl="0" eaLnBrk="1" latinLnBrk="0" hangingPunct="1">
                <a:lnSpc>
                  <a:spcPct val="90000"/>
                </a:lnSpc>
                <a:spcBef>
                  <a:spcPct val="20000"/>
                </a:spcBef>
                <a:buClr>
                  <a:srgbClr val="777777"/>
                </a:buClr>
                <a:buSzPct val="100000"/>
                <a:buFont typeface="Segoe" pitchFamily="34" charset="0"/>
                <a:buChar char="−"/>
                <a:defRPr lang="en-US" sz="2800" kern="1200" dirty="0" smtClean="0">
                  <a:solidFill>
                    <a:schemeClr val="tx1"/>
                  </a:solidFill>
                  <a:latin typeface="+mn-lt"/>
                  <a:ea typeface="+mn-ea"/>
                  <a:cs typeface="+mn-cs"/>
                </a:defRPr>
              </a:lvl2pPr>
              <a:lvl3pPr marL="1258888" indent="-404813" algn="l" defTabSz="914363" rtl="0" eaLnBrk="1" latinLnBrk="0" hangingPunct="1">
                <a:lnSpc>
                  <a:spcPct val="90000"/>
                </a:lnSpc>
                <a:spcBef>
                  <a:spcPct val="20000"/>
                </a:spcBef>
                <a:buClr>
                  <a:srgbClr val="777777"/>
                </a:buClr>
                <a:buSzPct val="100000"/>
                <a:buFont typeface="Segoe" pitchFamily="34" charset="0"/>
                <a:buChar char="−"/>
                <a:defRPr lang="en-US" sz="2400" kern="1200" dirty="0" smtClean="0">
                  <a:solidFill>
                    <a:schemeClr val="tx1"/>
                  </a:solidFill>
                  <a:latin typeface="+mn-lt"/>
                  <a:ea typeface="+mn-ea"/>
                  <a:cs typeface="+mn-cs"/>
                </a:defRPr>
              </a:lvl3pPr>
              <a:lvl4pPr marL="1604963" indent="-346075" algn="l" defTabSz="914363" rtl="0" eaLnBrk="1" latinLnBrk="0" hangingPunct="1">
                <a:lnSpc>
                  <a:spcPct val="90000"/>
                </a:lnSpc>
                <a:spcBef>
                  <a:spcPct val="20000"/>
                </a:spcBef>
                <a:buClr>
                  <a:srgbClr val="777777"/>
                </a:buClr>
                <a:buSzPct val="100000"/>
                <a:buFont typeface="Segoe" pitchFamily="34" charset="0"/>
                <a:buChar char="−"/>
                <a:defRPr lang="en-US" sz="2400" kern="1200" dirty="0" smtClean="0">
                  <a:solidFill>
                    <a:schemeClr val="tx1"/>
                  </a:solidFill>
                  <a:latin typeface="+mn-lt"/>
                  <a:ea typeface="+mn-ea"/>
                  <a:cs typeface="+mn-cs"/>
                </a:defRPr>
              </a:lvl4pPr>
              <a:lvl5pPr marL="1941513" indent="-336550" algn="l" defTabSz="914363" rtl="0" eaLnBrk="1" latinLnBrk="0" hangingPunct="1">
                <a:lnSpc>
                  <a:spcPct val="90000"/>
                </a:lnSpc>
                <a:spcBef>
                  <a:spcPct val="20000"/>
                </a:spcBef>
                <a:buClr>
                  <a:srgbClr val="777777"/>
                </a:buClr>
                <a:buSzPct val="100000"/>
                <a:buFont typeface="Segoe" pitchFamily="34" charset="0"/>
                <a:buChar char="−"/>
                <a:defRPr lang="en-US" sz="2400" kern="1200" dirty="0">
                  <a:solidFill>
                    <a:schemeClr val="tx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buFont typeface="Arial" pitchFamily="34" charset="0"/>
                <a:buNone/>
              </a:pPr>
              <a:r>
                <a:rPr lang="en-US" sz="1600" b="1" i="1" dirty="0" smtClean="0">
                  <a:solidFill>
                    <a:schemeClr val="bg1"/>
                  </a:solidFill>
                  <a:ea typeface="Segoe UI" pitchFamily="34" charset="0"/>
                  <a:cs typeface="Segoe UI" pitchFamily="34" charset="0"/>
                </a:rPr>
                <a:t>Familiar Office user </a:t>
              </a:r>
              <a:r>
                <a:rPr lang="en-US" sz="1600" b="1" i="1" dirty="0">
                  <a:solidFill>
                    <a:schemeClr val="bg1"/>
                  </a:solidFill>
                  <a:ea typeface="Segoe UI" pitchFamily="34" charset="0"/>
                  <a:cs typeface="Segoe UI" pitchFamily="34" charset="0"/>
                </a:rPr>
                <a:t>experience </a:t>
              </a:r>
              <a:r>
                <a:rPr lang="en-US" sz="1600" b="1" i="1" dirty="0" smtClean="0">
                  <a:solidFill>
                    <a:schemeClr val="bg1"/>
                  </a:solidFill>
                  <a:ea typeface="Segoe UI" pitchFamily="34" charset="0"/>
                  <a:cs typeface="Segoe UI" pitchFamily="34" charset="0"/>
                </a:rPr>
                <a:t>to access services</a:t>
              </a:r>
            </a:p>
          </p:txBody>
        </p:sp>
      </p:grpSp>
      <p:grpSp>
        <p:nvGrpSpPr>
          <p:cNvPr id="98" name="Group 97"/>
          <p:cNvGrpSpPr/>
          <p:nvPr/>
        </p:nvGrpSpPr>
        <p:grpSpPr>
          <a:xfrm>
            <a:off x="1319735" y="1894667"/>
            <a:ext cx="7715407" cy="748557"/>
            <a:chOff x="1417709" y="3112694"/>
            <a:chExt cx="7335167" cy="748557"/>
          </a:xfrm>
        </p:grpSpPr>
        <p:sp>
          <p:nvSpPr>
            <p:cNvPr id="99" name="Rounded Rectangle 98"/>
            <p:cNvSpPr/>
            <p:nvPr/>
          </p:nvSpPr>
          <p:spPr bwMode="auto">
            <a:xfrm>
              <a:off x="1417709" y="3112694"/>
              <a:ext cx="7305675" cy="748557"/>
            </a:xfrm>
            <a:prstGeom prst="round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a:defRPr/>
              </a:pPr>
              <a:endParaRPr lang="en-US" b="1" kern="0" dirty="0">
                <a:solidFill>
                  <a:schemeClr val="bg1"/>
                </a:solidFill>
                <a:effectLst>
                  <a:outerShdw blurRad="38100" dist="38100" dir="2700000" algn="tl">
                    <a:srgbClr val="000000">
                      <a:alpha val="43137"/>
                    </a:srgbClr>
                  </a:outerShdw>
                </a:effectLst>
                <a:latin typeface="Segoe"/>
              </a:endParaRPr>
            </a:p>
          </p:txBody>
        </p:sp>
        <p:sp>
          <p:nvSpPr>
            <p:cNvPr id="100" name="Text Placeholder 5"/>
            <p:cNvSpPr txBox="1">
              <a:spLocks/>
            </p:cNvSpPr>
            <p:nvPr/>
          </p:nvSpPr>
          <p:spPr>
            <a:xfrm>
              <a:off x="3357183" y="3363533"/>
              <a:ext cx="5395693" cy="24622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rtlCol="0">
              <a:spAutoFit/>
            </a:bodyPr>
            <a:lstStyle>
              <a:lvl1pPr marL="460375" indent="-460375" algn="l" defTabSz="914363" rtl="0" eaLnBrk="1" latinLnBrk="0" hangingPunct="1">
                <a:lnSpc>
                  <a:spcPct val="90000"/>
                </a:lnSpc>
                <a:spcBef>
                  <a:spcPct val="20000"/>
                </a:spcBef>
                <a:buClr>
                  <a:schemeClr val="bg1"/>
                </a:buClr>
                <a:buSzPct val="100000"/>
                <a:buFont typeface="Arial" pitchFamily="34" charset="0"/>
                <a:buChar char="•"/>
                <a:defRPr sz="2000" kern="1200" spc="0">
                  <a:solidFill>
                    <a:schemeClr val="bg1"/>
                  </a:solidFill>
                  <a:latin typeface="+mn-lt"/>
                  <a:ea typeface="+mn-ea"/>
                  <a:cs typeface="Arial" pitchFamily="34" charset="0"/>
                </a:defRPr>
              </a:lvl1pPr>
              <a:lvl2pPr marL="855663" indent="-395288" algn="l" defTabSz="914363" rtl="0" eaLnBrk="1" latinLnBrk="0" hangingPunct="1">
                <a:lnSpc>
                  <a:spcPct val="90000"/>
                </a:lnSpc>
                <a:spcBef>
                  <a:spcPct val="20000"/>
                </a:spcBef>
                <a:buClr>
                  <a:schemeClr val="bg1"/>
                </a:buClr>
                <a:buSzPct val="100000"/>
                <a:buFont typeface="Arial" pitchFamily="34" charset="0"/>
                <a:buChar char="•"/>
                <a:defRPr sz="1800" kern="1200" spc="0">
                  <a:solidFill>
                    <a:schemeClr val="bg1"/>
                  </a:solidFill>
                  <a:latin typeface="+mn-lt"/>
                  <a:ea typeface="+mn-ea"/>
                  <a:cs typeface="Arial" pitchFamily="34" charset="0"/>
                </a:defRPr>
              </a:lvl2pPr>
              <a:lvl3pPr marL="1258888" indent="-403225" algn="l" defTabSz="914363" rtl="0" eaLnBrk="1" latinLnBrk="0" hangingPunct="1">
                <a:lnSpc>
                  <a:spcPct val="90000"/>
                </a:lnSpc>
                <a:spcBef>
                  <a:spcPct val="20000"/>
                </a:spcBef>
                <a:buClr>
                  <a:schemeClr val="bg1"/>
                </a:buClr>
                <a:buSzPct val="100000"/>
                <a:buFont typeface="Arial" pitchFamily="34" charset="0"/>
                <a:buChar char="•"/>
                <a:defRPr sz="1600" kern="1200" spc="0">
                  <a:solidFill>
                    <a:schemeClr val="bg1"/>
                  </a:solidFill>
                  <a:latin typeface="+mn-lt"/>
                  <a:ea typeface="+mn-ea"/>
                  <a:cs typeface="Arial" pitchFamily="34" charset="0"/>
                </a:defRPr>
              </a:lvl3pPr>
              <a:lvl4pPr marL="1604963" indent="-346075" algn="l" defTabSz="914363" rtl="0" eaLnBrk="1" latinLnBrk="0" hangingPunct="1">
                <a:lnSpc>
                  <a:spcPct val="90000"/>
                </a:lnSpc>
                <a:spcBef>
                  <a:spcPct val="20000"/>
                </a:spcBef>
                <a:buClr>
                  <a:schemeClr val="bg1"/>
                </a:buClr>
                <a:buSzPct val="100000"/>
                <a:buFont typeface="Arial" pitchFamily="34" charset="0"/>
                <a:buChar char="•"/>
                <a:defRPr sz="1400" kern="1200" spc="0">
                  <a:solidFill>
                    <a:schemeClr val="bg1"/>
                  </a:solidFill>
                  <a:latin typeface="+mn-lt"/>
                  <a:ea typeface="+mn-ea"/>
                  <a:cs typeface="Arial" pitchFamily="34" charset="0"/>
                </a:defRPr>
              </a:lvl4pPr>
              <a:lvl5pPr marL="1941513" indent="-336550" algn="l" defTabSz="914363" rtl="0" eaLnBrk="1" latinLnBrk="0" hangingPunct="1">
                <a:lnSpc>
                  <a:spcPct val="90000"/>
                </a:lnSpc>
                <a:spcBef>
                  <a:spcPct val="20000"/>
                </a:spcBef>
                <a:buClr>
                  <a:schemeClr val="bg1"/>
                </a:buClr>
                <a:buSzPct val="100000"/>
                <a:buFont typeface="Arial" pitchFamily="34" charset="0"/>
                <a:buChar char="•"/>
                <a:defRPr sz="1400" kern="1200" spc="0">
                  <a:solidFill>
                    <a:schemeClr val="bg1"/>
                  </a:solidFill>
                  <a:latin typeface="+mn-lt"/>
                  <a:ea typeface="+mn-ea"/>
                  <a:cs typeface="Arial" pitchFamily="34"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buClr>
                  <a:srgbClr val="FFFFFF"/>
                </a:buClr>
                <a:buFont typeface="Arial" pitchFamily="34" charset="0"/>
                <a:buNone/>
              </a:pPr>
              <a:r>
                <a:rPr lang="en-US" sz="1600" b="1" i="1" dirty="0">
                  <a:ea typeface="Segoe UI" pitchFamily="34" charset="0"/>
                  <a:cs typeface="Segoe UI" pitchFamily="34" charset="0"/>
                </a:rPr>
                <a:t>Flexible </a:t>
              </a:r>
              <a:r>
                <a:rPr lang="en-US" sz="1600" b="1" i="1" dirty="0" smtClean="0">
                  <a:ea typeface="Segoe UI" pitchFamily="34" charset="0"/>
                  <a:cs typeface="Segoe UI" pitchFamily="34" charset="0"/>
                </a:rPr>
                <a:t>service offering with </a:t>
              </a:r>
              <a:r>
                <a:rPr lang="en-US" sz="1600" b="1" i="1" dirty="0">
                  <a:ea typeface="Segoe UI" pitchFamily="34" charset="0"/>
                  <a:cs typeface="Segoe UI" pitchFamily="34" charset="0"/>
                </a:rPr>
                <a:t>pay-as-you-go, per-user </a:t>
              </a:r>
              <a:r>
                <a:rPr lang="en-US" sz="1600" b="1" i="1" dirty="0" smtClean="0">
                  <a:ea typeface="Segoe UI" pitchFamily="34" charset="0"/>
                  <a:cs typeface="Segoe UI" pitchFamily="34" charset="0"/>
                </a:rPr>
                <a:t>licensing</a:t>
              </a:r>
              <a:endParaRPr lang="en-US" sz="1600" b="1" i="1" dirty="0">
                <a:ea typeface="Segoe UI" pitchFamily="34" charset="0"/>
                <a:cs typeface="Segoe UI" pitchFamily="34" charset="0"/>
              </a:endParaRPr>
            </a:p>
          </p:txBody>
        </p:sp>
      </p:grpSp>
      <p:grpSp>
        <p:nvGrpSpPr>
          <p:cNvPr id="101" name="Group 100"/>
          <p:cNvGrpSpPr/>
          <p:nvPr/>
        </p:nvGrpSpPr>
        <p:grpSpPr>
          <a:xfrm>
            <a:off x="1319735" y="3491913"/>
            <a:ext cx="7684385" cy="748557"/>
            <a:chOff x="1417709" y="4131198"/>
            <a:chExt cx="7305675" cy="748557"/>
          </a:xfrm>
        </p:grpSpPr>
        <p:sp>
          <p:nvSpPr>
            <p:cNvPr id="102" name="Rounded Rectangle 101"/>
            <p:cNvSpPr/>
            <p:nvPr/>
          </p:nvSpPr>
          <p:spPr bwMode="auto">
            <a:xfrm>
              <a:off x="1417709" y="4131198"/>
              <a:ext cx="7305675" cy="748557"/>
            </a:xfrm>
            <a:prstGeom prst="round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a:defRPr/>
              </a:pPr>
              <a:endParaRPr lang="en-US" sz="2400" b="1" kern="0" dirty="0">
                <a:solidFill>
                  <a:schemeClr val="bg1"/>
                </a:solidFill>
                <a:effectLst>
                  <a:outerShdw blurRad="38100" dist="38100" dir="2700000" algn="tl">
                    <a:srgbClr val="000000">
                      <a:alpha val="43137"/>
                    </a:srgbClr>
                  </a:outerShdw>
                </a:effectLst>
                <a:latin typeface="Segoe"/>
              </a:endParaRPr>
            </a:p>
          </p:txBody>
        </p:sp>
        <p:sp>
          <p:nvSpPr>
            <p:cNvPr id="103" name="Text Placeholder 5"/>
            <p:cNvSpPr txBox="1">
              <a:spLocks/>
            </p:cNvSpPr>
            <p:nvPr/>
          </p:nvSpPr>
          <p:spPr>
            <a:xfrm>
              <a:off x="3367532" y="4390301"/>
              <a:ext cx="5355849" cy="24622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rtlCol="0">
              <a:spAutoFit/>
            </a:bodyPr>
            <a:lstStyle>
              <a:lvl1pPr marL="457200" indent="-457200" algn="l" defTabSz="914363" rtl="0" eaLnBrk="1" latinLnBrk="0" hangingPunct="1">
                <a:lnSpc>
                  <a:spcPct val="90000"/>
                </a:lnSpc>
                <a:spcBef>
                  <a:spcPct val="20000"/>
                </a:spcBef>
                <a:buClr>
                  <a:srgbClr val="777777"/>
                </a:buClr>
                <a:buSzPct val="130000"/>
                <a:buFont typeface="Arial" pitchFamily="34" charset="0"/>
                <a:buChar char="•"/>
                <a:defRPr sz="3200" kern="1200">
                  <a:solidFill>
                    <a:schemeClr val="tx1"/>
                  </a:solidFill>
                  <a:latin typeface="+mn-lt"/>
                  <a:ea typeface="+mn-ea"/>
                  <a:cs typeface="+mn-cs"/>
                </a:defRPr>
              </a:lvl1pPr>
              <a:lvl2pPr marL="854075" indent="-396875" algn="l" defTabSz="914363" rtl="0" eaLnBrk="1" latinLnBrk="0" hangingPunct="1">
                <a:lnSpc>
                  <a:spcPct val="90000"/>
                </a:lnSpc>
                <a:spcBef>
                  <a:spcPct val="20000"/>
                </a:spcBef>
                <a:buClr>
                  <a:srgbClr val="777777"/>
                </a:buClr>
                <a:buSzPct val="100000"/>
                <a:buFont typeface="Segoe" pitchFamily="34" charset="0"/>
                <a:buChar char="−"/>
                <a:defRPr lang="en-US" sz="2800" kern="1200" dirty="0" smtClean="0">
                  <a:solidFill>
                    <a:schemeClr val="tx1"/>
                  </a:solidFill>
                  <a:latin typeface="+mn-lt"/>
                  <a:ea typeface="+mn-ea"/>
                  <a:cs typeface="+mn-cs"/>
                </a:defRPr>
              </a:lvl2pPr>
              <a:lvl3pPr marL="1258888" indent="-404813" algn="l" defTabSz="914363" rtl="0" eaLnBrk="1" latinLnBrk="0" hangingPunct="1">
                <a:lnSpc>
                  <a:spcPct val="90000"/>
                </a:lnSpc>
                <a:spcBef>
                  <a:spcPct val="20000"/>
                </a:spcBef>
                <a:buClr>
                  <a:srgbClr val="777777"/>
                </a:buClr>
                <a:buSzPct val="100000"/>
                <a:buFont typeface="Segoe" pitchFamily="34" charset="0"/>
                <a:buChar char="−"/>
                <a:defRPr lang="en-US" sz="2400" kern="1200" dirty="0" smtClean="0">
                  <a:solidFill>
                    <a:schemeClr val="tx1"/>
                  </a:solidFill>
                  <a:latin typeface="+mn-lt"/>
                  <a:ea typeface="+mn-ea"/>
                  <a:cs typeface="+mn-cs"/>
                </a:defRPr>
              </a:lvl3pPr>
              <a:lvl4pPr marL="1604963" indent="-346075" algn="l" defTabSz="914363" rtl="0" eaLnBrk="1" latinLnBrk="0" hangingPunct="1">
                <a:lnSpc>
                  <a:spcPct val="90000"/>
                </a:lnSpc>
                <a:spcBef>
                  <a:spcPct val="20000"/>
                </a:spcBef>
                <a:buClr>
                  <a:srgbClr val="777777"/>
                </a:buClr>
                <a:buSzPct val="100000"/>
                <a:buFont typeface="Segoe" pitchFamily="34" charset="0"/>
                <a:buChar char="−"/>
                <a:defRPr lang="en-US" sz="2400" kern="1200" dirty="0" smtClean="0">
                  <a:solidFill>
                    <a:schemeClr val="tx1"/>
                  </a:solidFill>
                  <a:latin typeface="+mn-lt"/>
                  <a:ea typeface="+mn-ea"/>
                  <a:cs typeface="+mn-cs"/>
                </a:defRPr>
              </a:lvl4pPr>
              <a:lvl5pPr marL="1941513" indent="-336550" algn="l" defTabSz="914363" rtl="0" eaLnBrk="1" latinLnBrk="0" hangingPunct="1">
                <a:lnSpc>
                  <a:spcPct val="90000"/>
                </a:lnSpc>
                <a:spcBef>
                  <a:spcPct val="20000"/>
                </a:spcBef>
                <a:buClr>
                  <a:srgbClr val="777777"/>
                </a:buClr>
                <a:buSzPct val="100000"/>
                <a:buFont typeface="Segoe" pitchFamily="34" charset="0"/>
                <a:buChar char="−"/>
                <a:defRPr lang="en-US" sz="2400" kern="1200" dirty="0">
                  <a:solidFill>
                    <a:schemeClr val="tx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buFont typeface="Arial" pitchFamily="34" charset="0"/>
                <a:buNone/>
              </a:pPr>
              <a:r>
                <a:rPr lang="en-US" sz="1600" b="1" i="1" dirty="0">
                  <a:solidFill>
                    <a:schemeClr val="bg1"/>
                  </a:solidFill>
                  <a:ea typeface="Segoe UI" pitchFamily="34" charset="0"/>
                  <a:cs typeface="Segoe UI" pitchFamily="34" charset="0"/>
                </a:rPr>
                <a:t>Simplified </a:t>
              </a:r>
              <a:r>
                <a:rPr lang="en-US" sz="1600" b="1" i="1" dirty="0" smtClean="0">
                  <a:solidFill>
                    <a:schemeClr val="bg1"/>
                  </a:solidFill>
                  <a:ea typeface="Segoe UI" pitchFamily="34" charset="0"/>
                  <a:cs typeface="Segoe UI" pitchFamily="34" charset="0"/>
                </a:rPr>
                <a:t>end-user setup to preconfigure services</a:t>
              </a:r>
              <a:endParaRPr lang="en-US" sz="1600" b="1" i="1" dirty="0">
                <a:solidFill>
                  <a:schemeClr val="bg1"/>
                </a:solidFill>
                <a:ea typeface="Segoe UI" pitchFamily="34" charset="0"/>
                <a:cs typeface="Segoe UI" pitchFamily="34" charset="0"/>
              </a:endParaRPr>
            </a:p>
          </p:txBody>
        </p:sp>
      </p:grpSp>
      <p:grpSp>
        <p:nvGrpSpPr>
          <p:cNvPr id="104" name="Group 103"/>
          <p:cNvGrpSpPr/>
          <p:nvPr/>
        </p:nvGrpSpPr>
        <p:grpSpPr>
          <a:xfrm>
            <a:off x="185397" y="1747342"/>
            <a:ext cx="3081938" cy="4238168"/>
            <a:chOff x="4608576" y="1285876"/>
            <a:chExt cx="4078224" cy="5041772"/>
          </a:xfrm>
        </p:grpSpPr>
        <p:sp>
          <p:nvSpPr>
            <p:cNvPr id="105" name="Rounded Rectangle 104"/>
            <p:cNvSpPr/>
            <p:nvPr/>
          </p:nvSpPr>
          <p:spPr>
            <a:xfrm flipH="1">
              <a:off x="4608576" y="1285876"/>
              <a:ext cx="4078224" cy="5041772"/>
            </a:xfrm>
            <a:prstGeom prst="roundRect">
              <a:avLst>
                <a:gd name="adj" fmla="val 5285"/>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solidFill>
                  <a:prstClr val="black"/>
                </a:solidFill>
              </a:endParaRPr>
            </a:p>
          </p:txBody>
        </p:sp>
        <p:sp>
          <p:nvSpPr>
            <p:cNvPr id="107" name="Round Same Side Corner Rectangle 106"/>
            <p:cNvSpPr/>
            <p:nvPr/>
          </p:nvSpPr>
          <p:spPr>
            <a:xfrm flipH="1">
              <a:off x="4704083" y="1352550"/>
              <a:ext cx="3931920" cy="4799279"/>
            </a:xfrm>
            <a:prstGeom prst="round2SameRect">
              <a:avLst>
                <a:gd name="adj1" fmla="val 6071"/>
                <a:gd name="adj2" fmla="val 0"/>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914181"/>
              <a:endParaRPr lang="en-US" dirty="0">
                <a:solidFill>
                  <a:prstClr val="black"/>
                </a:solidFill>
              </a:endParaRPr>
            </a:p>
          </p:txBody>
        </p:sp>
        <p:sp>
          <p:nvSpPr>
            <p:cNvPr id="108" name="Rounded Rectangle 107"/>
            <p:cNvSpPr/>
            <p:nvPr/>
          </p:nvSpPr>
          <p:spPr>
            <a:xfrm>
              <a:off x="4808803" y="1400174"/>
              <a:ext cx="3749040" cy="977266"/>
            </a:xfrm>
            <a:prstGeom prst="roundRect">
              <a:avLst>
                <a:gd name="adj" fmla="val 12349"/>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914181"/>
              <a:endParaRPr lang="en-US" dirty="0">
                <a:solidFill>
                  <a:prstClr val="black"/>
                </a:solidFill>
              </a:endParaRPr>
            </a:p>
          </p:txBody>
        </p:sp>
      </p:grpSp>
      <p:pic>
        <p:nvPicPr>
          <p:cNvPr id="109" name="Picture 108"/>
          <p:cNvPicPr>
            <a:picLocks noChangeAspect="1"/>
          </p:cNvPicPr>
          <p:nvPr/>
        </p:nvPicPr>
        <p:blipFill rotWithShape="1">
          <a:blip r:embed="rId3">
            <a:duotone>
              <a:prstClr val="black"/>
              <a:schemeClr val="accent5">
                <a:tint val="45000"/>
                <a:satMod val="400000"/>
              </a:schemeClr>
            </a:duotone>
            <a:extLst>
              <a:ext uri="{28A0092B-C50C-407E-A947-70E740481C1C}">
                <a14:useLocalDpi xmlns:a14="http://schemas.microsoft.com/office/drawing/2010/main" val="0"/>
              </a:ext>
            </a:extLst>
          </a:blip>
          <a:srcRect t="48713" b="2574"/>
          <a:stretch/>
        </p:blipFill>
        <p:spPr>
          <a:xfrm>
            <a:off x="8100392" y="2912169"/>
            <a:ext cx="3134298" cy="4176002"/>
          </a:xfrm>
          <a:prstGeom prst="roundRect">
            <a:avLst>
              <a:gd name="adj" fmla="val 2946"/>
            </a:avLst>
          </a:prstGeom>
        </p:spPr>
      </p:pic>
      <p:sp>
        <p:nvSpPr>
          <p:cNvPr id="111" name="TextBox 110"/>
          <p:cNvSpPr txBox="1"/>
          <p:nvPr/>
        </p:nvSpPr>
        <p:spPr>
          <a:xfrm>
            <a:off x="690009" y="5114374"/>
            <a:ext cx="1049686" cy="307777"/>
          </a:xfrm>
          <a:prstGeom prst="rect">
            <a:avLst/>
          </a:prstGeom>
          <a:noFill/>
        </p:spPr>
        <p:txBody>
          <a:bodyPr wrap="square" lIns="0" tIns="0" rIns="0" bIns="0" rtlCol="0">
            <a:spAutoFit/>
          </a:bodyPr>
          <a:lstStyle/>
          <a:p>
            <a:pPr marL="171450" indent="-171450" defTabSz="914181">
              <a:buFont typeface="Arial" pitchFamily="34" charset="0"/>
              <a:buChar char="•"/>
            </a:pPr>
            <a:r>
              <a:rPr lang="en-US" sz="1000" dirty="0">
                <a:solidFill>
                  <a:schemeClr val="bg1"/>
                </a:solidFill>
              </a:rPr>
              <a:t>Excel</a:t>
            </a:r>
          </a:p>
          <a:p>
            <a:pPr marL="171450" indent="-171450" defTabSz="914181">
              <a:buFont typeface="Arial" pitchFamily="34" charset="0"/>
              <a:buChar char="•"/>
            </a:pPr>
            <a:r>
              <a:rPr lang="en-US" sz="1000" dirty="0">
                <a:solidFill>
                  <a:schemeClr val="bg1"/>
                </a:solidFill>
              </a:rPr>
              <a:t>OneNote</a:t>
            </a:r>
          </a:p>
        </p:txBody>
      </p:sp>
      <p:sp>
        <p:nvSpPr>
          <p:cNvPr id="113" name="TextBox 112"/>
          <p:cNvSpPr txBox="1"/>
          <p:nvPr/>
        </p:nvSpPr>
        <p:spPr>
          <a:xfrm>
            <a:off x="1714078" y="5116997"/>
            <a:ext cx="1049686" cy="307777"/>
          </a:xfrm>
          <a:prstGeom prst="rect">
            <a:avLst/>
          </a:prstGeom>
          <a:noFill/>
        </p:spPr>
        <p:txBody>
          <a:bodyPr wrap="square" lIns="0" tIns="0" rIns="0" bIns="0" rtlCol="0">
            <a:spAutoFit/>
          </a:bodyPr>
          <a:lstStyle/>
          <a:p>
            <a:pPr marL="171450" indent="-171450" defTabSz="914181">
              <a:buFont typeface="Arial" pitchFamily="34" charset="0"/>
              <a:buChar char="•"/>
            </a:pPr>
            <a:r>
              <a:rPr lang="en-US" sz="1000" dirty="0">
                <a:solidFill>
                  <a:schemeClr val="bg1"/>
                </a:solidFill>
              </a:rPr>
              <a:t>PowerPoint</a:t>
            </a:r>
          </a:p>
          <a:p>
            <a:pPr marL="171450" indent="-171450" defTabSz="914181">
              <a:buFont typeface="Arial" pitchFamily="34" charset="0"/>
              <a:buChar char="•"/>
            </a:pPr>
            <a:r>
              <a:rPr lang="en-US" sz="1000" dirty="0">
                <a:solidFill>
                  <a:schemeClr val="bg1"/>
                </a:solidFill>
              </a:rPr>
              <a:t>Word</a:t>
            </a:r>
          </a:p>
        </p:txBody>
      </p:sp>
      <p:grpSp>
        <p:nvGrpSpPr>
          <p:cNvPr id="114" name="Group 113"/>
          <p:cNvGrpSpPr/>
          <p:nvPr/>
        </p:nvGrpSpPr>
        <p:grpSpPr>
          <a:xfrm>
            <a:off x="310398" y="2701552"/>
            <a:ext cx="2798564" cy="1720608"/>
            <a:chOff x="408372" y="2701552"/>
            <a:chExt cx="2798564" cy="1720608"/>
          </a:xfrm>
        </p:grpSpPr>
        <p:sp>
          <p:nvSpPr>
            <p:cNvPr id="115" name="Text Placeholder 2"/>
            <p:cNvSpPr txBox="1">
              <a:spLocks/>
            </p:cNvSpPr>
            <p:nvPr/>
          </p:nvSpPr>
          <p:spPr>
            <a:xfrm>
              <a:off x="2383976" y="2793038"/>
              <a:ext cx="822960" cy="138499"/>
            </a:xfrm>
            <a:prstGeom prst="rect">
              <a:avLst/>
            </a:prstGeom>
          </p:spPr>
          <p:txBody>
            <a:bodyPr wrap="square" lIns="0" tIns="0" rIns="0" bIns="0">
              <a:spAutoFit/>
            </a:bodyPr>
            <a:lstStyle>
              <a:defPPr>
                <a:defRPr lang="en-US"/>
              </a:defPPr>
              <a:lvl1pPr>
                <a:lnSpc>
                  <a:spcPct val="90000"/>
                </a:lnSpc>
                <a:defRPr b="1">
                  <a:gradFill>
                    <a:gsLst>
                      <a:gs pos="0">
                        <a:schemeClr val="tx2">
                          <a:lumMod val="25000"/>
                        </a:schemeClr>
                      </a:gs>
                      <a:gs pos="86000">
                        <a:schemeClr val="tx2">
                          <a:lumMod val="25000"/>
                        </a:schemeClr>
                      </a:gs>
                    </a:gsLst>
                    <a:lin ang="5400000" scaled="0"/>
                  </a:gradFill>
                </a:defRPr>
              </a:lvl1pPr>
            </a:lstStyle>
            <a:p>
              <a:pPr defTabSz="914363" fontAlgn="base">
                <a:spcBef>
                  <a:spcPts val="500"/>
                </a:spcBef>
                <a:spcAft>
                  <a:spcPct val="0"/>
                </a:spcAft>
              </a:pPr>
              <a:r>
                <a:rPr lang="en-US" sz="1000" b="0" dirty="0" smtClean="0">
                  <a:solidFill>
                    <a:schemeClr val="bg1"/>
                  </a:solidFill>
                </a:rPr>
                <a:t>Publisher</a:t>
              </a:r>
            </a:p>
          </p:txBody>
        </p:sp>
        <p:pic>
          <p:nvPicPr>
            <p:cNvPr id="116" name="Picture 6" descr="\\cmcreate\brandteam\EPRO\TRANSFER\ppt\OneNote2010_256.png"/>
            <p:cNvPicPr>
              <a:picLocks noChangeAspect="1" noChangeArrowheads="1"/>
            </p:cNvPicPr>
            <p:nvPr/>
          </p:nvPicPr>
          <p:blipFill>
            <a:blip r:embed="rId4" cstate="print"/>
            <a:srcRect/>
            <a:stretch>
              <a:fillRect/>
            </a:stretch>
          </p:blipFill>
          <p:spPr bwMode="auto">
            <a:xfrm>
              <a:off x="1141682" y="3759117"/>
              <a:ext cx="310896" cy="293881"/>
            </a:xfrm>
            <a:prstGeom prst="rect">
              <a:avLst/>
            </a:prstGeom>
            <a:noFill/>
          </p:spPr>
        </p:pic>
        <p:pic>
          <p:nvPicPr>
            <p:cNvPr id="117" name="Picture 2" descr="\\cmcreate\brandteam\EPRO\TRANSFER\ppt\Word2010_256.png"/>
            <p:cNvPicPr>
              <a:picLocks noChangeAspect="1" noChangeArrowheads="1"/>
            </p:cNvPicPr>
            <p:nvPr/>
          </p:nvPicPr>
          <p:blipFill>
            <a:blip r:embed="rId5" cstate="print"/>
            <a:srcRect/>
            <a:stretch>
              <a:fillRect/>
            </a:stretch>
          </p:blipFill>
          <p:spPr bwMode="auto">
            <a:xfrm>
              <a:off x="1142035" y="2717136"/>
              <a:ext cx="310896" cy="292305"/>
            </a:xfrm>
            <a:prstGeom prst="rect">
              <a:avLst/>
            </a:prstGeom>
            <a:noFill/>
          </p:spPr>
        </p:pic>
        <p:pic>
          <p:nvPicPr>
            <p:cNvPr id="118" name="Picture 4" descr="\\cmcreate\brandteam\EPRO\TRANSFER\ppt\Excel2010_256.png"/>
            <p:cNvPicPr>
              <a:picLocks noChangeAspect="1" noChangeArrowheads="1"/>
            </p:cNvPicPr>
            <p:nvPr/>
          </p:nvPicPr>
          <p:blipFill>
            <a:blip r:embed="rId6" cstate="print"/>
            <a:srcRect/>
            <a:stretch>
              <a:fillRect/>
            </a:stretch>
          </p:blipFill>
          <p:spPr bwMode="auto">
            <a:xfrm>
              <a:off x="1142035" y="3064463"/>
              <a:ext cx="310896" cy="292305"/>
            </a:xfrm>
            <a:prstGeom prst="rect">
              <a:avLst/>
            </a:prstGeom>
            <a:noFill/>
          </p:spPr>
        </p:pic>
        <p:pic>
          <p:nvPicPr>
            <p:cNvPr id="119" name="Picture 8" descr="\\cmcreate\brandteam\EPRO\TRANSFER\ppt\PowerPoint2010_256.png"/>
            <p:cNvPicPr>
              <a:picLocks noChangeAspect="1" noChangeArrowheads="1"/>
            </p:cNvPicPr>
            <p:nvPr/>
          </p:nvPicPr>
          <p:blipFill>
            <a:blip r:embed="rId7" cstate="print"/>
            <a:srcRect/>
            <a:stretch>
              <a:fillRect/>
            </a:stretch>
          </p:blipFill>
          <p:spPr bwMode="auto">
            <a:xfrm>
              <a:off x="1142035" y="3411790"/>
              <a:ext cx="310896" cy="292305"/>
            </a:xfrm>
            <a:prstGeom prst="rect">
              <a:avLst/>
            </a:prstGeom>
            <a:noFill/>
          </p:spPr>
        </p:pic>
        <p:pic>
          <p:nvPicPr>
            <p:cNvPr id="120" name="Picture 7" descr="\\cmcreate\brandteam\EPRO\TRANSFER\ppt\Outlook2010_256.png"/>
            <p:cNvPicPr>
              <a:picLocks noChangeAspect="1" noChangeArrowheads="1"/>
            </p:cNvPicPr>
            <p:nvPr/>
          </p:nvPicPr>
          <p:blipFill>
            <a:blip r:embed="rId8" cstate="print"/>
            <a:srcRect/>
            <a:stretch>
              <a:fillRect/>
            </a:stretch>
          </p:blipFill>
          <p:spPr bwMode="auto">
            <a:xfrm>
              <a:off x="1142035" y="4108770"/>
              <a:ext cx="310896" cy="292305"/>
            </a:xfrm>
            <a:prstGeom prst="rect">
              <a:avLst/>
            </a:prstGeom>
            <a:noFill/>
          </p:spPr>
        </p:pic>
        <p:pic>
          <p:nvPicPr>
            <p:cNvPr id="121" name="Picture 3" descr="\\cmcreate\brandteam\EPRO\TRANSFER\ppt\Access2010_256.png"/>
            <p:cNvPicPr>
              <a:picLocks noChangeAspect="1" noChangeArrowheads="1"/>
            </p:cNvPicPr>
            <p:nvPr/>
          </p:nvPicPr>
          <p:blipFill>
            <a:blip r:embed="rId9" cstate="print"/>
            <a:srcRect/>
            <a:stretch>
              <a:fillRect/>
            </a:stretch>
          </p:blipFill>
          <p:spPr bwMode="auto">
            <a:xfrm>
              <a:off x="2017925" y="3048879"/>
              <a:ext cx="310896" cy="292305"/>
            </a:xfrm>
            <a:prstGeom prst="rect">
              <a:avLst/>
            </a:prstGeom>
            <a:noFill/>
          </p:spPr>
        </p:pic>
        <p:pic>
          <p:nvPicPr>
            <p:cNvPr id="122" name="Picture 10" descr="\\cmcreate\brandteam\EPRO\TRANSFER\ppt\Publisher2010_256.png"/>
            <p:cNvPicPr>
              <a:picLocks noChangeAspect="1" noChangeArrowheads="1"/>
            </p:cNvPicPr>
            <p:nvPr/>
          </p:nvPicPr>
          <p:blipFill>
            <a:blip r:embed="rId10" cstate="print"/>
            <a:srcRect/>
            <a:stretch>
              <a:fillRect/>
            </a:stretch>
          </p:blipFill>
          <p:spPr bwMode="auto">
            <a:xfrm>
              <a:off x="2017925" y="2701552"/>
              <a:ext cx="310896" cy="292305"/>
            </a:xfrm>
            <a:prstGeom prst="rect">
              <a:avLst/>
            </a:prstGeom>
            <a:noFill/>
          </p:spPr>
        </p:pic>
        <p:pic>
          <p:nvPicPr>
            <p:cNvPr id="123" name="Picture 5" descr="\\cmcreate\brandteam\EPRO\TRANSFER\ppt\InfoPath2010_256.png"/>
            <p:cNvPicPr>
              <a:picLocks noChangeAspect="1" noChangeArrowheads="1"/>
            </p:cNvPicPr>
            <p:nvPr/>
          </p:nvPicPr>
          <p:blipFill>
            <a:blip r:embed="rId11" cstate="print"/>
            <a:srcRect/>
            <a:stretch>
              <a:fillRect/>
            </a:stretch>
          </p:blipFill>
          <p:spPr bwMode="auto">
            <a:xfrm>
              <a:off x="2017925" y="3396206"/>
              <a:ext cx="310896" cy="292305"/>
            </a:xfrm>
            <a:prstGeom prst="rect">
              <a:avLst/>
            </a:prstGeom>
            <a:noFill/>
          </p:spPr>
        </p:pic>
        <p:pic>
          <p:nvPicPr>
            <p:cNvPr id="124" name="Picture 123"/>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027602" y="3744532"/>
              <a:ext cx="310896" cy="288870"/>
            </a:xfrm>
            <a:prstGeom prst="rect">
              <a:avLst/>
            </a:prstGeom>
          </p:spPr>
        </p:pic>
        <p:sp>
          <p:nvSpPr>
            <p:cNvPr id="125" name="Text Placeholder 2"/>
            <p:cNvSpPr txBox="1">
              <a:spLocks/>
            </p:cNvSpPr>
            <p:nvPr/>
          </p:nvSpPr>
          <p:spPr>
            <a:xfrm>
              <a:off x="408372" y="2790000"/>
              <a:ext cx="680204" cy="138499"/>
            </a:xfrm>
            <a:prstGeom prst="rect">
              <a:avLst/>
            </a:prstGeom>
          </p:spPr>
          <p:txBody>
            <a:bodyPr wrap="square" lIns="0" tIns="0" rIns="0" bIns="0">
              <a:spAutoFit/>
            </a:bodyPr>
            <a:lstStyle>
              <a:defPPr>
                <a:defRPr lang="en-US"/>
              </a:defPPr>
              <a:lvl1pPr>
                <a:lnSpc>
                  <a:spcPct val="90000"/>
                </a:lnSpc>
                <a:defRPr b="1">
                  <a:gradFill>
                    <a:gsLst>
                      <a:gs pos="0">
                        <a:schemeClr val="tx2">
                          <a:lumMod val="25000"/>
                        </a:schemeClr>
                      </a:gs>
                      <a:gs pos="86000">
                        <a:schemeClr val="tx2">
                          <a:lumMod val="25000"/>
                        </a:schemeClr>
                      </a:gs>
                    </a:gsLst>
                    <a:lin ang="5400000" scaled="0"/>
                  </a:gradFill>
                </a:defRPr>
              </a:lvl1pPr>
            </a:lstStyle>
            <a:p>
              <a:pPr algn="r" defTabSz="914363" fontAlgn="base">
                <a:spcBef>
                  <a:spcPts val="500"/>
                </a:spcBef>
                <a:spcAft>
                  <a:spcPct val="0"/>
                </a:spcAft>
              </a:pPr>
              <a:r>
                <a:rPr lang="en-US" sz="1000" b="0" dirty="0" smtClean="0">
                  <a:solidFill>
                    <a:schemeClr val="bg1"/>
                  </a:solidFill>
                </a:rPr>
                <a:t>Word</a:t>
              </a:r>
              <a:endParaRPr lang="en-US" sz="1000" b="0" dirty="0">
                <a:solidFill>
                  <a:schemeClr val="bg1"/>
                </a:solidFill>
              </a:endParaRPr>
            </a:p>
          </p:txBody>
        </p:sp>
        <p:sp>
          <p:nvSpPr>
            <p:cNvPr id="126" name="Text Placeholder 2"/>
            <p:cNvSpPr txBox="1">
              <a:spLocks/>
            </p:cNvSpPr>
            <p:nvPr/>
          </p:nvSpPr>
          <p:spPr>
            <a:xfrm>
              <a:off x="408372" y="3155949"/>
              <a:ext cx="680204" cy="138499"/>
            </a:xfrm>
            <a:prstGeom prst="rect">
              <a:avLst/>
            </a:prstGeom>
          </p:spPr>
          <p:txBody>
            <a:bodyPr wrap="square" lIns="0" tIns="0" rIns="0" bIns="0">
              <a:spAutoFit/>
            </a:bodyPr>
            <a:lstStyle>
              <a:defPPr>
                <a:defRPr lang="en-US"/>
              </a:defPPr>
              <a:lvl1pPr>
                <a:lnSpc>
                  <a:spcPct val="90000"/>
                </a:lnSpc>
                <a:defRPr b="1">
                  <a:gradFill>
                    <a:gsLst>
                      <a:gs pos="0">
                        <a:schemeClr val="tx2">
                          <a:lumMod val="25000"/>
                        </a:schemeClr>
                      </a:gs>
                      <a:gs pos="86000">
                        <a:schemeClr val="tx2">
                          <a:lumMod val="25000"/>
                        </a:schemeClr>
                      </a:gs>
                    </a:gsLst>
                    <a:lin ang="5400000" scaled="0"/>
                  </a:gradFill>
                </a:defRPr>
              </a:lvl1pPr>
            </a:lstStyle>
            <a:p>
              <a:pPr algn="r" defTabSz="914363" fontAlgn="base">
                <a:spcBef>
                  <a:spcPts val="500"/>
                </a:spcBef>
                <a:spcAft>
                  <a:spcPct val="0"/>
                </a:spcAft>
              </a:pPr>
              <a:r>
                <a:rPr lang="en-US" sz="1000" b="0" dirty="0" smtClean="0">
                  <a:solidFill>
                    <a:schemeClr val="bg1"/>
                  </a:solidFill>
                </a:rPr>
                <a:t>Excel</a:t>
              </a:r>
              <a:endParaRPr lang="en-US" sz="1000" b="0" dirty="0">
                <a:solidFill>
                  <a:schemeClr val="bg1"/>
                </a:solidFill>
              </a:endParaRPr>
            </a:p>
          </p:txBody>
        </p:sp>
        <p:sp>
          <p:nvSpPr>
            <p:cNvPr id="127" name="Text Placeholder 2"/>
            <p:cNvSpPr txBox="1">
              <a:spLocks/>
            </p:cNvSpPr>
            <p:nvPr/>
          </p:nvSpPr>
          <p:spPr>
            <a:xfrm>
              <a:off x="408372" y="3503276"/>
              <a:ext cx="680204" cy="138499"/>
            </a:xfrm>
            <a:prstGeom prst="rect">
              <a:avLst/>
            </a:prstGeom>
          </p:spPr>
          <p:txBody>
            <a:bodyPr wrap="square" lIns="0" tIns="0" rIns="0" bIns="0">
              <a:spAutoFit/>
            </a:bodyPr>
            <a:lstStyle>
              <a:defPPr>
                <a:defRPr lang="en-US"/>
              </a:defPPr>
              <a:lvl1pPr>
                <a:lnSpc>
                  <a:spcPct val="90000"/>
                </a:lnSpc>
                <a:defRPr b="1">
                  <a:gradFill>
                    <a:gsLst>
                      <a:gs pos="0">
                        <a:schemeClr val="tx2">
                          <a:lumMod val="25000"/>
                        </a:schemeClr>
                      </a:gs>
                      <a:gs pos="86000">
                        <a:schemeClr val="tx2">
                          <a:lumMod val="25000"/>
                        </a:schemeClr>
                      </a:gs>
                    </a:gsLst>
                    <a:lin ang="5400000" scaled="0"/>
                  </a:gradFill>
                </a:defRPr>
              </a:lvl1pPr>
            </a:lstStyle>
            <a:p>
              <a:pPr algn="r" defTabSz="914363" fontAlgn="base">
                <a:spcBef>
                  <a:spcPts val="500"/>
                </a:spcBef>
                <a:spcAft>
                  <a:spcPct val="0"/>
                </a:spcAft>
              </a:pPr>
              <a:r>
                <a:rPr lang="en-US" sz="1000" b="0" dirty="0" smtClean="0">
                  <a:solidFill>
                    <a:schemeClr val="bg1"/>
                  </a:solidFill>
                </a:rPr>
                <a:t>PowerPoint</a:t>
              </a:r>
              <a:endParaRPr lang="en-US" sz="1000" b="0" dirty="0">
                <a:solidFill>
                  <a:schemeClr val="bg1"/>
                </a:solidFill>
              </a:endParaRPr>
            </a:p>
          </p:txBody>
        </p:sp>
        <p:sp>
          <p:nvSpPr>
            <p:cNvPr id="128" name="Text Placeholder 2"/>
            <p:cNvSpPr txBox="1">
              <a:spLocks/>
            </p:cNvSpPr>
            <p:nvPr/>
          </p:nvSpPr>
          <p:spPr>
            <a:xfrm>
              <a:off x="408372" y="3851766"/>
              <a:ext cx="680204" cy="138499"/>
            </a:xfrm>
            <a:prstGeom prst="rect">
              <a:avLst/>
            </a:prstGeom>
          </p:spPr>
          <p:txBody>
            <a:bodyPr wrap="square" lIns="0" tIns="0" rIns="0" bIns="0">
              <a:spAutoFit/>
            </a:bodyPr>
            <a:lstStyle>
              <a:defPPr>
                <a:defRPr lang="en-US"/>
              </a:defPPr>
              <a:lvl1pPr>
                <a:lnSpc>
                  <a:spcPct val="90000"/>
                </a:lnSpc>
                <a:defRPr b="1">
                  <a:gradFill>
                    <a:gsLst>
                      <a:gs pos="0">
                        <a:schemeClr val="tx2">
                          <a:lumMod val="25000"/>
                        </a:schemeClr>
                      </a:gs>
                      <a:gs pos="86000">
                        <a:schemeClr val="tx2">
                          <a:lumMod val="25000"/>
                        </a:schemeClr>
                      </a:gs>
                    </a:gsLst>
                    <a:lin ang="5400000" scaled="0"/>
                  </a:gradFill>
                </a:defRPr>
              </a:lvl1pPr>
            </a:lstStyle>
            <a:p>
              <a:pPr algn="r" defTabSz="914363" fontAlgn="base">
                <a:spcBef>
                  <a:spcPts val="500"/>
                </a:spcBef>
                <a:spcAft>
                  <a:spcPct val="0"/>
                </a:spcAft>
              </a:pPr>
              <a:r>
                <a:rPr lang="en-US" sz="1000" b="0" dirty="0" smtClean="0">
                  <a:solidFill>
                    <a:schemeClr val="bg1"/>
                  </a:solidFill>
                </a:rPr>
                <a:t>OneNote  </a:t>
              </a:r>
            </a:p>
          </p:txBody>
        </p:sp>
        <p:sp>
          <p:nvSpPr>
            <p:cNvPr id="129" name="Text Placeholder 2"/>
            <p:cNvSpPr txBox="1">
              <a:spLocks/>
            </p:cNvSpPr>
            <p:nvPr/>
          </p:nvSpPr>
          <p:spPr>
            <a:xfrm>
              <a:off x="408372" y="4200256"/>
              <a:ext cx="680204" cy="138499"/>
            </a:xfrm>
            <a:prstGeom prst="rect">
              <a:avLst/>
            </a:prstGeom>
          </p:spPr>
          <p:txBody>
            <a:bodyPr wrap="square" lIns="0" tIns="0" rIns="0" bIns="0">
              <a:spAutoFit/>
            </a:bodyPr>
            <a:lstStyle>
              <a:defPPr>
                <a:defRPr lang="en-US"/>
              </a:defPPr>
              <a:lvl1pPr>
                <a:lnSpc>
                  <a:spcPct val="90000"/>
                </a:lnSpc>
                <a:defRPr b="1">
                  <a:gradFill>
                    <a:gsLst>
                      <a:gs pos="0">
                        <a:schemeClr val="tx2">
                          <a:lumMod val="25000"/>
                        </a:schemeClr>
                      </a:gs>
                      <a:gs pos="86000">
                        <a:schemeClr val="tx2">
                          <a:lumMod val="25000"/>
                        </a:schemeClr>
                      </a:gs>
                    </a:gsLst>
                    <a:lin ang="5400000" scaled="0"/>
                  </a:gradFill>
                </a:defRPr>
              </a:lvl1pPr>
            </a:lstStyle>
            <a:p>
              <a:pPr algn="r" defTabSz="914363" fontAlgn="base">
                <a:spcBef>
                  <a:spcPts val="500"/>
                </a:spcBef>
                <a:spcAft>
                  <a:spcPct val="0"/>
                </a:spcAft>
              </a:pPr>
              <a:r>
                <a:rPr lang="en-US" sz="1000" b="0" dirty="0" smtClean="0">
                  <a:solidFill>
                    <a:schemeClr val="bg1"/>
                  </a:solidFill>
                </a:rPr>
                <a:t>Outlook </a:t>
              </a:r>
            </a:p>
          </p:txBody>
        </p:sp>
        <p:sp>
          <p:nvSpPr>
            <p:cNvPr id="130" name="Text Placeholder 2"/>
            <p:cNvSpPr txBox="1">
              <a:spLocks/>
            </p:cNvSpPr>
            <p:nvPr/>
          </p:nvSpPr>
          <p:spPr>
            <a:xfrm>
              <a:off x="2383976" y="3140365"/>
              <a:ext cx="822960" cy="138499"/>
            </a:xfrm>
            <a:prstGeom prst="rect">
              <a:avLst/>
            </a:prstGeom>
          </p:spPr>
          <p:txBody>
            <a:bodyPr wrap="square" lIns="0" tIns="0" rIns="0" bIns="0">
              <a:spAutoFit/>
            </a:bodyPr>
            <a:lstStyle>
              <a:defPPr>
                <a:defRPr lang="en-US"/>
              </a:defPPr>
              <a:lvl1pPr>
                <a:lnSpc>
                  <a:spcPct val="90000"/>
                </a:lnSpc>
                <a:defRPr b="1">
                  <a:gradFill>
                    <a:gsLst>
                      <a:gs pos="0">
                        <a:schemeClr val="tx2">
                          <a:lumMod val="25000"/>
                        </a:schemeClr>
                      </a:gs>
                      <a:gs pos="86000">
                        <a:schemeClr val="tx2">
                          <a:lumMod val="25000"/>
                        </a:schemeClr>
                      </a:gs>
                    </a:gsLst>
                    <a:lin ang="5400000" scaled="0"/>
                  </a:gradFill>
                </a:defRPr>
              </a:lvl1pPr>
            </a:lstStyle>
            <a:p>
              <a:pPr defTabSz="914363" fontAlgn="base">
                <a:spcBef>
                  <a:spcPts val="500"/>
                </a:spcBef>
                <a:spcAft>
                  <a:spcPct val="0"/>
                </a:spcAft>
              </a:pPr>
              <a:r>
                <a:rPr lang="en-US" sz="1000" b="0" dirty="0" smtClean="0">
                  <a:solidFill>
                    <a:schemeClr val="bg1"/>
                  </a:solidFill>
                </a:rPr>
                <a:t>Access</a:t>
              </a:r>
            </a:p>
          </p:txBody>
        </p:sp>
        <p:sp>
          <p:nvSpPr>
            <p:cNvPr id="131" name="Text Placeholder 2"/>
            <p:cNvSpPr txBox="1">
              <a:spLocks/>
            </p:cNvSpPr>
            <p:nvPr/>
          </p:nvSpPr>
          <p:spPr>
            <a:xfrm>
              <a:off x="2383976" y="3487692"/>
              <a:ext cx="822960" cy="138499"/>
            </a:xfrm>
            <a:prstGeom prst="rect">
              <a:avLst/>
            </a:prstGeom>
          </p:spPr>
          <p:txBody>
            <a:bodyPr wrap="square" lIns="0" tIns="0" rIns="0" bIns="0">
              <a:spAutoFit/>
            </a:bodyPr>
            <a:lstStyle>
              <a:defPPr>
                <a:defRPr lang="en-US"/>
              </a:defPPr>
              <a:lvl1pPr>
                <a:lnSpc>
                  <a:spcPct val="90000"/>
                </a:lnSpc>
                <a:defRPr b="1">
                  <a:gradFill>
                    <a:gsLst>
                      <a:gs pos="0">
                        <a:schemeClr val="tx2">
                          <a:lumMod val="25000"/>
                        </a:schemeClr>
                      </a:gs>
                      <a:gs pos="86000">
                        <a:schemeClr val="tx2">
                          <a:lumMod val="25000"/>
                        </a:schemeClr>
                      </a:gs>
                    </a:gsLst>
                    <a:lin ang="5400000" scaled="0"/>
                  </a:gradFill>
                </a:defRPr>
              </a:lvl1pPr>
            </a:lstStyle>
            <a:p>
              <a:pPr defTabSz="914363" fontAlgn="base">
                <a:spcBef>
                  <a:spcPts val="500"/>
                </a:spcBef>
                <a:spcAft>
                  <a:spcPct val="0"/>
                </a:spcAft>
              </a:pPr>
              <a:r>
                <a:rPr lang="en-US" sz="1000" b="0" dirty="0" smtClean="0">
                  <a:solidFill>
                    <a:schemeClr val="bg1"/>
                  </a:solidFill>
                </a:rPr>
                <a:t>InfoPath</a:t>
              </a:r>
            </a:p>
          </p:txBody>
        </p:sp>
        <p:sp>
          <p:nvSpPr>
            <p:cNvPr id="132" name="Text Placeholder 2"/>
            <p:cNvSpPr txBox="1">
              <a:spLocks/>
            </p:cNvSpPr>
            <p:nvPr/>
          </p:nvSpPr>
          <p:spPr>
            <a:xfrm>
              <a:off x="2383976" y="4198434"/>
              <a:ext cx="822960" cy="138499"/>
            </a:xfrm>
            <a:prstGeom prst="rect">
              <a:avLst/>
            </a:prstGeom>
          </p:spPr>
          <p:txBody>
            <a:bodyPr wrap="square" lIns="0" tIns="0" rIns="0" bIns="0">
              <a:spAutoFit/>
            </a:bodyPr>
            <a:lstStyle>
              <a:defPPr>
                <a:defRPr lang="en-US"/>
              </a:defPPr>
              <a:lvl1pPr>
                <a:lnSpc>
                  <a:spcPct val="90000"/>
                </a:lnSpc>
                <a:defRPr b="1">
                  <a:gradFill>
                    <a:gsLst>
                      <a:gs pos="0">
                        <a:schemeClr val="tx2">
                          <a:lumMod val="25000"/>
                        </a:schemeClr>
                      </a:gs>
                      <a:gs pos="86000">
                        <a:schemeClr val="tx2">
                          <a:lumMod val="25000"/>
                        </a:schemeClr>
                      </a:gs>
                    </a:gsLst>
                    <a:lin ang="5400000" scaled="0"/>
                  </a:gradFill>
                </a:defRPr>
              </a:lvl1pPr>
            </a:lstStyle>
            <a:p>
              <a:pPr defTabSz="914363" fontAlgn="base">
                <a:spcBef>
                  <a:spcPts val="500"/>
                </a:spcBef>
                <a:spcAft>
                  <a:spcPct val="0"/>
                </a:spcAft>
              </a:pPr>
              <a:r>
                <a:rPr lang="en-US" sz="1000" b="0" dirty="0" smtClean="0">
                  <a:solidFill>
                    <a:schemeClr val="bg1"/>
                  </a:solidFill>
                </a:rPr>
                <a:t>Lync</a:t>
              </a:r>
            </a:p>
          </p:txBody>
        </p:sp>
        <p:sp>
          <p:nvSpPr>
            <p:cNvPr id="133" name="Text Placeholder 2"/>
            <p:cNvSpPr txBox="1">
              <a:spLocks/>
            </p:cNvSpPr>
            <p:nvPr/>
          </p:nvSpPr>
          <p:spPr>
            <a:xfrm>
              <a:off x="2383976" y="3761601"/>
              <a:ext cx="822960" cy="276999"/>
            </a:xfrm>
            <a:prstGeom prst="rect">
              <a:avLst/>
            </a:prstGeom>
          </p:spPr>
          <p:txBody>
            <a:bodyPr wrap="square" lIns="0" tIns="0" rIns="0" bIns="0">
              <a:spAutoFit/>
            </a:bodyPr>
            <a:lstStyle>
              <a:defPPr>
                <a:defRPr lang="en-US"/>
              </a:defPPr>
              <a:lvl1pPr>
                <a:lnSpc>
                  <a:spcPct val="90000"/>
                </a:lnSpc>
                <a:defRPr b="1">
                  <a:gradFill>
                    <a:gsLst>
                      <a:gs pos="0">
                        <a:schemeClr val="tx2">
                          <a:lumMod val="25000"/>
                        </a:schemeClr>
                      </a:gs>
                      <a:gs pos="86000">
                        <a:schemeClr val="tx2">
                          <a:lumMod val="25000"/>
                        </a:schemeClr>
                      </a:gs>
                    </a:gsLst>
                    <a:lin ang="5400000" scaled="0"/>
                  </a:gradFill>
                </a:defRPr>
              </a:lvl1pPr>
            </a:lstStyle>
            <a:p>
              <a:pPr defTabSz="914363" fontAlgn="base">
                <a:spcAft>
                  <a:spcPct val="0"/>
                </a:spcAft>
              </a:pPr>
              <a:r>
                <a:rPr lang="en-US" sz="1000" b="0" dirty="0" smtClean="0">
                  <a:solidFill>
                    <a:schemeClr val="bg1"/>
                  </a:solidFill>
                </a:rPr>
                <a:t>SharePoint </a:t>
              </a:r>
            </a:p>
            <a:p>
              <a:pPr defTabSz="914363" fontAlgn="base">
                <a:spcAft>
                  <a:spcPct val="0"/>
                </a:spcAft>
              </a:pPr>
              <a:r>
                <a:rPr lang="en-US" sz="1000" b="0" dirty="0" smtClean="0">
                  <a:solidFill>
                    <a:schemeClr val="bg1"/>
                  </a:solidFill>
                </a:rPr>
                <a:t>Workspace</a:t>
              </a:r>
            </a:p>
          </p:txBody>
        </p:sp>
        <p:pic>
          <p:nvPicPr>
            <p:cNvPr id="134" name="Picture 133"/>
            <p:cNvPicPr>
              <a:picLocks/>
            </p:cNvPicPr>
            <p:nvPr/>
          </p:nvPicPr>
          <p:blipFill>
            <a:blip r:embed="rId13" cstate="print">
              <a:extLst>
                <a:ext uri="{28A0092B-C50C-407E-A947-70E740481C1C}">
                  <a14:useLocalDpi xmlns:a14="http://schemas.microsoft.com/office/drawing/2010/main" val="0"/>
                </a:ext>
              </a:extLst>
            </a:blip>
            <a:stretch>
              <a:fillRect/>
            </a:stretch>
          </p:blipFill>
          <p:spPr>
            <a:xfrm>
              <a:off x="2008162" y="4083832"/>
              <a:ext cx="374904" cy="338328"/>
            </a:xfrm>
            <a:prstGeom prst="rect">
              <a:avLst/>
            </a:prstGeom>
          </p:spPr>
        </p:pic>
      </p:grpSp>
      <p:pic>
        <p:nvPicPr>
          <p:cNvPr id="51" name="Content Placeholder 4"/>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95629" y="260648"/>
            <a:ext cx="4752528" cy="696399"/>
          </a:xfrm>
          <a:prstGeom prst="rect">
            <a:avLst/>
          </a:prstGeom>
        </p:spPr>
      </p:pic>
      <p:pic>
        <p:nvPicPr>
          <p:cNvPr id="57" name="Content Placeholder 4"/>
          <p:cNvPicPr>
            <a:picLocks noChangeAspect="1"/>
          </p:cNvPicPr>
          <p:nvPr/>
        </p:nvPicPr>
        <p:blipFill rotWithShape="1">
          <a:blip r:embed="rId14" cstate="print">
            <a:extLst>
              <a:ext uri="{28A0092B-C50C-407E-A947-70E740481C1C}">
                <a14:useLocalDpi xmlns:a14="http://schemas.microsoft.com/office/drawing/2010/main" val="0"/>
              </a:ext>
            </a:extLst>
          </a:blip>
          <a:srcRect r="11431"/>
          <a:stretch/>
        </p:blipFill>
        <p:spPr>
          <a:xfrm>
            <a:off x="400764" y="2030144"/>
            <a:ext cx="2708198" cy="448056"/>
          </a:xfrm>
          <a:prstGeom prst="rect">
            <a:avLst/>
          </a:prstGeom>
        </p:spPr>
      </p:pic>
      <p:pic>
        <p:nvPicPr>
          <p:cNvPr id="5" name="Picture 4"/>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690009" y="4567583"/>
            <a:ext cx="1847088" cy="402336"/>
          </a:xfrm>
          <a:prstGeom prst="rect">
            <a:avLst/>
          </a:prstGeom>
        </p:spPr>
      </p:pic>
      <p:cxnSp>
        <p:nvCxnSpPr>
          <p:cNvPr id="60" name="Straight Connector 59"/>
          <p:cNvCxnSpPr/>
          <p:nvPr/>
        </p:nvCxnSpPr>
        <p:spPr>
          <a:xfrm>
            <a:off x="-108520" y="1722574"/>
            <a:ext cx="9433048"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107278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ipe(left)">
                                      <p:cBhvr>
                                        <p:cTn id="7"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608846"/>
            <a:ext cx="8229600" cy="866809"/>
          </a:xfrm>
        </p:spPr>
        <p:txBody>
          <a:bodyPr>
            <a:normAutofit/>
          </a:bodyPr>
          <a:lstStyle/>
          <a:p>
            <a:r>
              <a:rPr lang="en-US" sz="2000" dirty="0" smtClean="0">
                <a:solidFill>
                  <a:srgbClr val="FFC200"/>
                </a:solidFill>
              </a:rPr>
              <a:t>Components</a:t>
            </a:r>
            <a:endParaRPr lang="en-US" sz="2000" dirty="0">
              <a:solidFill>
                <a:srgbClr val="FFC200"/>
              </a:solidFill>
            </a:endParaRPr>
          </a:p>
        </p:txBody>
      </p:sp>
      <p:graphicFrame>
        <p:nvGraphicFramePr>
          <p:cNvPr id="2" name="Content Placeholder 1"/>
          <p:cNvGraphicFramePr>
            <a:graphicFrameLocks noGrp="1"/>
          </p:cNvGraphicFramePr>
          <p:nvPr>
            <p:ph idx="1"/>
            <p:extLst>
              <p:ext uri="{D42A27DB-BD31-4B8C-83A1-F6EECF244321}">
                <p14:modId xmlns:p14="http://schemas.microsoft.com/office/powerpoint/2010/main" val="2107927746"/>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7" name="Straight Connector 6"/>
          <p:cNvCxnSpPr/>
          <p:nvPr/>
        </p:nvCxnSpPr>
        <p:spPr>
          <a:xfrm>
            <a:off x="-684584" y="1722574"/>
            <a:ext cx="10009112"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pic>
        <p:nvPicPr>
          <p:cNvPr id="8" name="Content Placeholder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95629" y="260648"/>
            <a:ext cx="4752528" cy="696399"/>
          </a:xfrm>
          <a:prstGeom prst="rect">
            <a:avLst/>
          </a:prstGeom>
        </p:spPr>
      </p:pic>
    </p:spTree>
    <p:extLst>
      <p:ext uri="{BB962C8B-B14F-4D97-AF65-F5344CB8AC3E}">
        <p14:creationId xmlns:p14="http://schemas.microsoft.com/office/powerpoint/2010/main" val="9686244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p:cNvCxnSpPr/>
          <p:nvPr/>
        </p:nvCxnSpPr>
        <p:spPr>
          <a:xfrm flipV="1">
            <a:off x="-180528" y="1722574"/>
            <a:ext cx="9505056" cy="61125"/>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457200" y="608846"/>
            <a:ext cx="8229600" cy="866809"/>
          </a:xfrm>
        </p:spPr>
        <p:txBody>
          <a:bodyPr/>
          <a:lstStyle/>
          <a:p>
            <a:r>
              <a:rPr lang="en-US" sz="2000" dirty="0">
                <a:solidFill>
                  <a:srgbClr val="FFC200"/>
                </a:solidFill>
              </a:rPr>
              <a:t>Office Subscription Agent</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640226334"/>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9" name="Content Placeholder 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95629" y="260648"/>
            <a:ext cx="4752528" cy="696399"/>
          </a:xfrm>
          <a:prstGeom prst="rect">
            <a:avLst/>
          </a:prstGeom>
        </p:spPr>
      </p:pic>
    </p:spTree>
    <p:extLst>
      <p:ext uri="{BB962C8B-B14F-4D97-AF65-F5344CB8AC3E}">
        <p14:creationId xmlns:p14="http://schemas.microsoft.com/office/powerpoint/2010/main" val="21235284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p:cNvCxnSpPr/>
          <p:nvPr/>
        </p:nvCxnSpPr>
        <p:spPr>
          <a:xfrm>
            <a:off x="-828600" y="1722574"/>
            <a:ext cx="10153128"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467544" y="620688"/>
            <a:ext cx="8229600" cy="782960"/>
          </a:xfrm>
        </p:spPr>
        <p:txBody>
          <a:bodyPr>
            <a:normAutofit/>
          </a:bodyPr>
          <a:lstStyle/>
          <a:p>
            <a:r>
              <a:rPr lang="en-US" sz="2000" dirty="0">
                <a:solidFill>
                  <a:srgbClr val="FFC200"/>
                </a:solidFill>
              </a:rPr>
              <a:t>Office Subscription Agent (Continued)</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746646478"/>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Content Placeholder 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95629" y="260648"/>
            <a:ext cx="4752528" cy="696399"/>
          </a:xfrm>
          <a:prstGeom prst="rect">
            <a:avLst/>
          </a:prstGeom>
        </p:spPr>
      </p:pic>
    </p:spTree>
    <p:extLst>
      <p:ext uri="{BB962C8B-B14F-4D97-AF65-F5344CB8AC3E}">
        <p14:creationId xmlns:p14="http://schemas.microsoft.com/office/powerpoint/2010/main" val="28066222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2" name="Straight Connector 41"/>
          <p:cNvCxnSpPr/>
          <p:nvPr/>
        </p:nvCxnSpPr>
        <p:spPr>
          <a:xfrm>
            <a:off x="0" y="1722574"/>
            <a:ext cx="9324528"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sp>
        <p:nvSpPr>
          <p:cNvPr id="5" name="Title 4"/>
          <p:cNvSpPr>
            <a:spLocks noGrp="1"/>
          </p:cNvSpPr>
          <p:nvPr>
            <p:ph type="title"/>
          </p:nvPr>
        </p:nvSpPr>
        <p:spPr>
          <a:xfrm>
            <a:off x="457200" y="608846"/>
            <a:ext cx="8229600" cy="866809"/>
          </a:xfrm>
        </p:spPr>
        <p:txBody>
          <a:bodyPr>
            <a:normAutofit/>
          </a:bodyPr>
          <a:lstStyle/>
          <a:p>
            <a:r>
              <a:rPr lang="en-US" sz="2000" dirty="0">
                <a:solidFill>
                  <a:srgbClr val="FFC200"/>
                </a:solidFill>
              </a:rPr>
              <a:t>Office Professional Plus Activation Process</a:t>
            </a:r>
          </a:p>
        </p:txBody>
      </p:sp>
      <p:pic>
        <p:nvPicPr>
          <p:cNvPr id="19" name="Picture 2" descr="\\eventsql\dvd\Online_ART\DVD_Art_Sept-2-2010\Artwork_Imagery\Icons - Illustrations\Internet Clouds web\cloud illustration ic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429" y="931863"/>
            <a:ext cx="7891670" cy="2703524"/>
          </a:xfrm>
          <a:prstGeom prst="rect">
            <a:avLst/>
          </a:prstGeom>
          <a:noFill/>
          <a:extLst>
            <a:ext uri="{909E8E84-426E-40DD-AFC4-6F175D3DCCD1}">
              <a14:hiddenFill xmlns:a14="http://schemas.microsoft.com/office/drawing/2010/main">
                <a:solidFill>
                  <a:srgbClr val="FFFFFF"/>
                </a:solidFill>
              </a14:hiddenFill>
            </a:ext>
          </a:extLst>
        </p:spPr>
      </p:pic>
      <p:grpSp>
        <p:nvGrpSpPr>
          <p:cNvPr id="20" name="Canvas 36"/>
          <p:cNvGrpSpPr/>
          <p:nvPr/>
        </p:nvGrpSpPr>
        <p:grpSpPr>
          <a:xfrm>
            <a:off x="506404" y="1023605"/>
            <a:ext cx="8323237" cy="5172601"/>
            <a:chOff x="-280340" y="-411405"/>
            <a:chExt cx="6410630" cy="3933750"/>
          </a:xfrm>
        </p:grpSpPr>
        <p:sp>
          <p:nvSpPr>
            <p:cNvPr id="21" name="Flowchart: Alternate Process 20"/>
            <p:cNvSpPr/>
            <p:nvPr/>
          </p:nvSpPr>
          <p:spPr>
            <a:xfrm>
              <a:off x="1209674" y="1769397"/>
              <a:ext cx="3278403" cy="1345926"/>
            </a:xfrm>
            <a:prstGeom prst="flowChartAlternateProcess">
              <a:avLst/>
            </a:prstGeom>
            <a:solidFill>
              <a:sysClr val="window" lastClr="FFFFFF">
                <a:lumMod val="95000"/>
              </a:sysClr>
            </a:solidFill>
            <a:ln w="12700" cap="flat" cmpd="sng" algn="ctr">
              <a:solidFill>
                <a:srgbClr val="F79646"/>
              </a:solidFill>
              <a:prstDash val="solid"/>
            </a:ln>
            <a:effectLst/>
          </p:spPr>
          <p:txBody>
            <a:bodyPr rtlCol="0" anchor="t" anchorCtr="0"/>
            <a:lstStyle/>
            <a:p>
              <a:pPr defTabSz="914218"/>
              <a:r>
                <a:rPr lang="en-US" sz="1400" b="1" kern="0" dirty="0">
                  <a:latin typeface="+mj-lt"/>
                </a:rPr>
                <a:t>Office Professional Plus</a:t>
              </a:r>
              <a:r>
                <a:rPr lang="en-US" b="1" kern="0" dirty="0">
                  <a:solidFill>
                    <a:sysClr val="window" lastClr="FFFFFF"/>
                  </a:solidFill>
                  <a:latin typeface="Calibri"/>
                </a:rPr>
                <a:t/>
              </a:r>
              <a:br>
                <a:rPr lang="en-US" b="1" kern="0" dirty="0">
                  <a:solidFill>
                    <a:sysClr val="window" lastClr="FFFFFF"/>
                  </a:solidFill>
                  <a:latin typeface="Calibri"/>
                </a:rPr>
              </a:br>
              <a:r>
                <a:rPr lang="en-US" b="1" kern="0" dirty="0">
                  <a:solidFill>
                    <a:sysClr val="window" lastClr="FFFFFF"/>
                  </a:solidFill>
                  <a:latin typeface="Calibri"/>
                </a:rPr>
                <a:t> </a:t>
              </a:r>
            </a:p>
            <a:p>
              <a:pPr algn="ctr" defTabSz="914218"/>
              <a:r>
                <a:rPr lang="en-US" kern="0" dirty="0">
                  <a:solidFill>
                    <a:sysClr val="window" lastClr="FFFFFF"/>
                  </a:solidFill>
                  <a:latin typeface="Calibri"/>
                </a:rPr>
                <a:t> </a:t>
              </a:r>
            </a:p>
          </p:txBody>
        </p:sp>
        <p:sp>
          <p:nvSpPr>
            <p:cNvPr id="22" name="Rectangle 21"/>
            <p:cNvSpPr/>
            <p:nvPr/>
          </p:nvSpPr>
          <p:spPr>
            <a:xfrm>
              <a:off x="0" y="0"/>
              <a:ext cx="6130290" cy="3522345"/>
            </a:xfrm>
            <a:prstGeom prst="rect">
              <a:avLst/>
            </a:prstGeom>
          </p:spPr>
        </p:sp>
        <p:grpSp>
          <p:nvGrpSpPr>
            <p:cNvPr id="23" name="Group 22"/>
            <p:cNvGrpSpPr/>
            <p:nvPr/>
          </p:nvGrpSpPr>
          <p:grpSpPr>
            <a:xfrm>
              <a:off x="-280340" y="-411405"/>
              <a:ext cx="441289" cy="3469401"/>
              <a:chOff x="-280340" y="-411423"/>
              <a:chExt cx="441289" cy="3469401"/>
            </a:xfrm>
          </p:grpSpPr>
          <p:sp>
            <p:nvSpPr>
              <p:cNvPr id="30" name="Text Box 3"/>
              <p:cNvSpPr txBox="1"/>
              <p:nvPr/>
            </p:nvSpPr>
            <p:spPr>
              <a:xfrm>
                <a:off x="-280340" y="-411423"/>
                <a:ext cx="419100" cy="119062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vert270" wrap="square" lIns="91440" tIns="45720" rIns="91440" bIns="45720" numCol="1" spcCol="0" rtlCol="0" fromWordArt="0" anchor="t" anchorCtr="0" forceAA="0" compatLnSpc="1">
                <a:prstTxWarp prst="textNoShape">
                  <a:avLst/>
                </a:prstTxWarp>
                <a:noAutofit/>
              </a:bodyPr>
              <a:lstStyle/>
              <a:p>
                <a:pPr>
                  <a:lnSpc>
                    <a:spcPct val="115000"/>
                  </a:lnSpc>
                  <a:spcAft>
                    <a:spcPts val="1000"/>
                  </a:spcAft>
                </a:pPr>
                <a:r>
                  <a:rPr lang="en-US" b="1" dirty="0">
                    <a:solidFill>
                      <a:schemeClr val="bg1"/>
                    </a:solidFill>
                    <a:ea typeface="Calibri"/>
                  </a:rPr>
                  <a:t>CLOUD</a:t>
                </a:r>
              </a:p>
            </p:txBody>
          </p:sp>
          <p:sp>
            <p:nvSpPr>
              <p:cNvPr id="31" name="Text Box 6"/>
              <p:cNvSpPr txBox="1"/>
              <p:nvPr/>
            </p:nvSpPr>
            <p:spPr>
              <a:xfrm>
                <a:off x="-258151" y="2048328"/>
                <a:ext cx="419100" cy="1009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vert270"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1800" b="1" dirty="0">
                    <a:solidFill>
                      <a:schemeClr val="bg1"/>
                    </a:solidFill>
                    <a:effectLst/>
                    <a:ea typeface="Calibri"/>
                  </a:rPr>
                  <a:t>USER PC</a:t>
                </a:r>
                <a:endParaRPr lang="en-US" sz="1200" dirty="0">
                  <a:solidFill>
                    <a:schemeClr val="bg1"/>
                  </a:solidFill>
                  <a:effectLst/>
                  <a:latin typeface="Times New Roman"/>
                  <a:ea typeface="Times New Roman"/>
                </a:endParaRPr>
              </a:p>
            </p:txBody>
          </p:sp>
        </p:grpSp>
        <p:sp>
          <p:nvSpPr>
            <p:cNvPr id="24" name="Rounded Rectangle 23"/>
            <p:cNvSpPr/>
            <p:nvPr/>
          </p:nvSpPr>
          <p:spPr>
            <a:xfrm>
              <a:off x="3353343" y="2442359"/>
              <a:ext cx="1067127" cy="501958"/>
            </a:xfrm>
            <a:prstGeom prst="roundRect">
              <a:avLst/>
            </a:prstGeom>
            <a:solidFill>
              <a:srgbClr val="EAEAEA"/>
            </a:solidFill>
            <a:ln w="12700" cap="flat" cmpd="sng" algn="ctr">
              <a:solidFill>
                <a:srgbClr val="EE7816"/>
              </a:solidFill>
              <a:prstDash val="solid"/>
            </a:ln>
            <a:effectLst>
              <a:outerShdw blurRad="63500" sx="102000" sy="102000" algn="ctr" rotWithShape="0">
                <a:prstClr val="black">
                  <a:alpha val="40000"/>
                </a:prstClr>
              </a:outerShdw>
            </a:effectLst>
          </p:spPr>
          <p:txBody>
            <a:bodyPr rtlCol="0" anchor="ctr"/>
            <a:lstStyle/>
            <a:p>
              <a:pPr algn="ctr" defTabSz="914218"/>
              <a:r>
                <a:rPr lang="en-US" sz="1100" kern="0" dirty="0">
                  <a:solidFill>
                    <a:srgbClr val="595959">
                      <a:lumMod val="50000"/>
                      <a:alpha val="99000"/>
                    </a:srgbClr>
                  </a:solidFill>
                </a:rPr>
                <a:t>Office Software Protection Platform</a:t>
              </a:r>
            </a:p>
          </p:txBody>
        </p:sp>
        <p:sp>
          <p:nvSpPr>
            <p:cNvPr id="25" name="Flowchart: Magnetic Disk 24"/>
            <p:cNvSpPr/>
            <p:nvPr/>
          </p:nvSpPr>
          <p:spPr>
            <a:xfrm>
              <a:off x="3357147" y="-63987"/>
              <a:ext cx="980665" cy="1034662"/>
            </a:xfrm>
            <a:prstGeom prst="flowChartMagneticDisk">
              <a:avLst/>
            </a:prstGeom>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15000"/>
                </a:lnSpc>
                <a:spcBef>
                  <a:spcPts val="0"/>
                </a:spcBef>
                <a:spcAft>
                  <a:spcPts val="600"/>
                </a:spcAft>
              </a:pPr>
              <a:endParaRPr lang="en-US" sz="1100" b="1" dirty="0" smtClean="0">
                <a:effectLst/>
                <a:ea typeface="Times New Roman"/>
                <a:cs typeface="Times New Roman"/>
              </a:endParaRPr>
            </a:p>
            <a:p>
              <a:pPr marL="0" marR="0" algn="ctr">
                <a:lnSpc>
                  <a:spcPct val="115000"/>
                </a:lnSpc>
                <a:spcBef>
                  <a:spcPts val="0"/>
                </a:spcBef>
                <a:spcAft>
                  <a:spcPts val="600"/>
                </a:spcAft>
              </a:pPr>
              <a:r>
                <a:rPr lang="en-US" sz="1100" b="1" dirty="0" smtClean="0">
                  <a:solidFill>
                    <a:schemeClr val="bg1"/>
                  </a:solidFill>
                  <a:effectLst/>
                  <a:ea typeface="Times New Roman"/>
                  <a:cs typeface="Times New Roman"/>
                </a:rPr>
                <a:t>Activation </a:t>
              </a:r>
              <a:r>
                <a:rPr lang="en-US" sz="1100" b="1" dirty="0">
                  <a:solidFill>
                    <a:schemeClr val="bg1"/>
                  </a:solidFill>
                  <a:effectLst/>
                  <a:ea typeface="Times New Roman"/>
                  <a:cs typeface="Times New Roman"/>
                </a:rPr>
                <a:t>Service</a:t>
              </a:r>
            </a:p>
            <a:p>
              <a:pPr marL="0" marR="0" algn="ctr">
                <a:lnSpc>
                  <a:spcPct val="115000"/>
                </a:lnSpc>
                <a:spcBef>
                  <a:spcPts val="0"/>
                </a:spcBef>
                <a:spcAft>
                  <a:spcPts val="600"/>
                </a:spcAft>
              </a:pPr>
              <a:r>
                <a:rPr lang="en-US" sz="1100" b="1" dirty="0">
                  <a:effectLst/>
                  <a:ea typeface="Times New Roman"/>
                  <a:cs typeface="Times New Roman"/>
                </a:rPr>
                <a:t> </a:t>
              </a:r>
            </a:p>
          </p:txBody>
        </p:sp>
        <p:sp>
          <p:nvSpPr>
            <p:cNvPr id="27" name="Rounded Rectangle 26"/>
            <p:cNvSpPr/>
            <p:nvPr/>
          </p:nvSpPr>
          <p:spPr>
            <a:xfrm>
              <a:off x="2225535" y="2049767"/>
              <a:ext cx="1131611" cy="355950"/>
            </a:xfrm>
            <a:prstGeom prst="roundRect">
              <a:avLst/>
            </a:prstGeom>
            <a:solidFill>
              <a:srgbClr val="EAEAEA"/>
            </a:solidFill>
            <a:ln w="12700" cap="flat" cmpd="sng" algn="ctr">
              <a:solidFill>
                <a:srgbClr val="EE7816"/>
              </a:solidFill>
              <a:prstDash val="solid"/>
            </a:ln>
            <a:effectLst>
              <a:outerShdw blurRad="63500" sx="102000" sy="102000" algn="ctr" rotWithShape="0">
                <a:prstClr val="black">
                  <a:alpha val="40000"/>
                </a:prstClr>
              </a:outerShdw>
            </a:effectLst>
          </p:spPr>
          <p:txBody>
            <a:bodyPr rtlCol="0" anchor="ctr"/>
            <a:lstStyle/>
            <a:p>
              <a:pPr algn="ctr" defTabSz="914218"/>
              <a:r>
                <a:rPr lang="en-US" sz="1100" kern="0" dirty="0">
                  <a:solidFill>
                    <a:srgbClr val="595959">
                      <a:lumMod val="50000"/>
                      <a:alpha val="99000"/>
                    </a:srgbClr>
                  </a:solidFill>
                </a:rPr>
                <a:t>Office Subscription Agent</a:t>
              </a:r>
            </a:p>
          </p:txBody>
        </p:sp>
        <p:sp>
          <p:nvSpPr>
            <p:cNvPr id="28" name="Flowchart: Magnetic Disk 27"/>
            <p:cNvSpPr/>
            <p:nvPr/>
          </p:nvSpPr>
          <p:spPr>
            <a:xfrm>
              <a:off x="2146709" y="-63987"/>
              <a:ext cx="1021882" cy="1089611"/>
            </a:xfrm>
            <a:prstGeom prst="flowChartMagneticDisk">
              <a:avLst/>
            </a:prstGeom>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15000"/>
                </a:lnSpc>
                <a:spcBef>
                  <a:spcPts val="0"/>
                </a:spcBef>
                <a:spcAft>
                  <a:spcPts val="1000"/>
                </a:spcAft>
              </a:pPr>
              <a:endParaRPr lang="en-US" sz="1100" b="1" dirty="0" smtClean="0">
                <a:effectLst/>
                <a:ea typeface="Calibri"/>
              </a:endParaRPr>
            </a:p>
            <a:p>
              <a:pPr marL="0" marR="0" algn="ctr">
                <a:lnSpc>
                  <a:spcPct val="115000"/>
                </a:lnSpc>
                <a:spcBef>
                  <a:spcPts val="0"/>
                </a:spcBef>
                <a:spcAft>
                  <a:spcPts val="1000"/>
                </a:spcAft>
              </a:pPr>
              <a:r>
                <a:rPr lang="en-US" sz="1100" b="1" dirty="0" smtClean="0">
                  <a:solidFill>
                    <a:schemeClr val="bg1"/>
                  </a:solidFill>
                  <a:effectLst/>
                  <a:ea typeface="Calibri"/>
                </a:rPr>
                <a:t>Office </a:t>
              </a:r>
              <a:r>
                <a:rPr lang="en-US" sz="1100" b="1" dirty="0">
                  <a:solidFill>
                    <a:schemeClr val="bg1"/>
                  </a:solidFill>
                  <a:effectLst/>
                  <a:ea typeface="Calibri"/>
                </a:rPr>
                <a:t>Subscription Service</a:t>
              </a:r>
              <a:endParaRPr lang="en-US" sz="2000" dirty="0">
                <a:solidFill>
                  <a:schemeClr val="bg1"/>
                </a:solidFill>
                <a:effectLst/>
                <a:ea typeface="Times New Roman"/>
              </a:endParaRPr>
            </a:p>
            <a:p>
              <a:pPr marL="0" marR="0" algn="ctr">
                <a:lnSpc>
                  <a:spcPct val="115000"/>
                </a:lnSpc>
                <a:spcBef>
                  <a:spcPts val="0"/>
                </a:spcBef>
                <a:spcAft>
                  <a:spcPts val="1000"/>
                </a:spcAft>
              </a:pPr>
              <a:r>
                <a:rPr lang="en-US" sz="800" dirty="0">
                  <a:effectLst/>
                  <a:ea typeface="Calibri"/>
                </a:rPr>
                <a:t> </a:t>
              </a:r>
              <a:endParaRPr lang="en-US" sz="1200" dirty="0">
                <a:effectLst/>
                <a:latin typeface="Times New Roman"/>
                <a:ea typeface="Times New Roman"/>
              </a:endParaRPr>
            </a:p>
          </p:txBody>
        </p:sp>
      </p:grpSp>
      <p:pic>
        <p:nvPicPr>
          <p:cNvPr id="32" name="Picture 3" descr="\\eventsql\dvd\Online_ART\DVD_Art_Sept-2-2010\Artwork_Imagery\Icons - Illustrations\_ xMAC STYLE\engineering gears.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739183">
            <a:off x="2182815" y="3618021"/>
            <a:ext cx="711023" cy="711023"/>
          </a:xfrm>
          <a:prstGeom prst="rect">
            <a:avLst/>
          </a:prstGeom>
          <a:noFill/>
          <a:extLst>
            <a:ext uri="{909E8E84-426E-40DD-AFC4-6F175D3DCCD1}">
              <a14:hiddenFill xmlns:a14="http://schemas.microsoft.com/office/drawing/2010/main">
                <a:solidFill>
                  <a:srgbClr val="FFFFFF"/>
                </a:solidFill>
              </a14:hiddenFill>
            </a:ext>
          </a:extLst>
        </p:spPr>
      </p:pic>
      <p:cxnSp>
        <p:nvCxnSpPr>
          <p:cNvPr id="33" name="Straight Arrow Connector 32"/>
          <p:cNvCxnSpPr/>
          <p:nvPr/>
        </p:nvCxnSpPr>
        <p:spPr>
          <a:xfrm flipH="1">
            <a:off x="2440963" y="2638619"/>
            <a:ext cx="7912" cy="1242072"/>
          </a:xfrm>
          <a:prstGeom prst="straightConnector1">
            <a:avLst/>
          </a:prstGeom>
          <a:ln>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a:endCxn id="27" idx="1"/>
          </p:cNvCxnSpPr>
          <p:nvPr/>
        </p:nvCxnSpPr>
        <p:spPr>
          <a:xfrm>
            <a:off x="2440963" y="4493896"/>
            <a:ext cx="1318942" cy="0"/>
          </a:xfrm>
          <a:prstGeom prst="straightConnector1">
            <a:avLst/>
          </a:prstGeom>
          <a:ln>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flipH="1" flipV="1">
            <a:off x="1792672" y="2624821"/>
            <a:ext cx="131196" cy="2093804"/>
          </a:xfrm>
          <a:prstGeom prst="straightConnector1">
            <a:avLst/>
          </a:prstGeom>
          <a:ln>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a:off x="4629275" y="2948824"/>
            <a:ext cx="0" cy="1346675"/>
          </a:xfrm>
          <a:prstGeom prst="straightConnector1">
            <a:avLst/>
          </a:prstGeom>
          <a:ln>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a:endCxn id="28" idx="3"/>
          </p:cNvCxnSpPr>
          <p:nvPr/>
        </p:nvCxnSpPr>
        <p:spPr>
          <a:xfrm flipV="1">
            <a:off x="4320942" y="2913196"/>
            <a:ext cx="0" cy="1346675"/>
          </a:xfrm>
          <a:prstGeom prst="straightConnector1">
            <a:avLst/>
          </a:prstGeom>
          <a:ln>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a:stCxn id="27" idx="2"/>
            <a:endCxn id="24" idx="1"/>
          </p:cNvCxnSpPr>
          <p:nvPr/>
        </p:nvCxnSpPr>
        <p:spPr>
          <a:xfrm>
            <a:off x="4494518" y="4727920"/>
            <a:ext cx="729676" cy="378201"/>
          </a:xfrm>
          <a:prstGeom prst="straightConnector1">
            <a:avLst/>
          </a:prstGeom>
          <a:ln>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flipH="1" flipV="1">
            <a:off x="5802954" y="2876570"/>
            <a:ext cx="1" cy="1899538"/>
          </a:xfrm>
          <a:prstGeom prst="straightConnector1">
            <a:avLst/>
          </a:prstGeom>
          <a:ln>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a:off x="6209819" y="2876570"/>
            <a:ext cx="19656" cy="1869818"/>
          </a:xfrm>
          <a:prstGeom prst="straightConnector1">
            <a:avLst/>
          </a:prstGeom>
          <a:ln>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85" name="Rounded Rectangle 84"/>
          <p:cNvSpPr/>
          <p:nvPr/>
        </p:nvSpPr>
        <p:spPr>
          <a:xfrm>
            <a:off x="1709541" y="1918253"/>
            <a:ext cx="1271109" cy="720366"/>
          </a:xfrm>
          <a:prstGeom prst="roundRect">
            <a:avLst/>
          </a:prstGeom>
          <a:solidFill>
            <a:srgbClr val="EAEAEA"/>
          </a:solidFill>
          <a:ln w="12700" cap="flat" cmpd="sng" algn="ctr">
            <a:solidFill>
              <a:srgbClr val="EE7816"/>
            </a:solidFill>
            <a:prstDash val="solid"/>
          </a:ln>
          <a:effectLst>
            <a:outerShdw blurRad="63500" sx="102000" sy="102000" algn="ctr" rotWithShape="0">
              <a:prstClr val="black">
                <a:alpha val="40000"/>
              </a:prstClr>
            </a:outerShdw>
          </a:effectLst>
        </p:spPr>
        <p:txBody>
          <a:bodyPr rtlCol="0" anchor="ctr"/>
          <a:lstStyle/>
          <a:p>
            <a:pPr algn="ctr" defTabSz="914218"/>
            <a:r>
              <a:rPr lang="en-US" sz="1100" kern="0" dirty="0">
                <a:solidFill>
                  <a:srgbClr val="595959">
                    <a:lumMod val="50000"/>
                    <a:alpha val="99000"/>
                  </a:srgbClr>
                </a:solidFill>
              </a:rPr>
              <a:t>Office 365 Company Portal</a:t>
            </a:r>
          </a:p>
        </p:txBody>
      </p:sp>
      <p:pic>
        <p:nvPicPr>
          <p:cNvPr id="86" name="Picture 2" descr="\\eventsql\dvd\Online_ART\DVD_Art_Sept-2-2010\Artwork_Imagery\Icons - Illustrations\_ XML ICONS\user blue icon.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23868" y="4197828"/>
            <a:ext cx="660652" cy="1041594"/>
          </a:xfrm>
          <a:prstGeom prst="rect">
            <a:avLst/>
          </a:prstGeom>
          <a:noFill/>
          <a:extLst>
            <a:ext uri="{909E8E84-426E-40DD-AFC4-6F175D3DCCD1}">
              <a14:hiddenFill xmlns:a14="http://schemas.microsoft.com/office/drawing/2010/main">
                <a:solidFill>
                  <a:srgbClr val="FFFFFF"/>
                </a:solidFill>
              </a14:hiddenFill>
            </a:ext>
          </a:extLst>
        </p:spPr>
      </p:pic>
      <p:sp>
        <p:nvSpPr>
          <p:cNvPr id="87" name="Rounded Rectangle 86"/>
          <p:cNvSpPr/>
          <p:nvPr/>
        </p:nvSpPr>
        <p:spPr>
          <a:xfrm>
            <a:off x="2665273" y="5009419"/>
            <a:ext cx="1094634" cy="450889"/>
          </a:xfrm>
          <a:prstGeom prst="roundRect">
            <a:avLst/>
          </a:prstGeom>
          <a:solidFill>
            <a:srgbClr val="EAEAEA"/>
          </a:solidFill>
          <a:ln w="12700" cap="flat" cmpd="sng" algn="ctr">
            <a:solidFill>
              <a:srgbClr val="EE7816"/>
            </a:solidFill>
            <a:prstDash val="solid"/>
          </a:ln>
          <a:effectLst>
            <a:outerShdw blurRad="63500" sx="102000" sy="102000" algn="ctr" rotWithShape="0">
              <a:prstClr val="black">
                <a:alpha val="40000"/>
              </a:prstClr>
            </a:outerShdw>
          </a:effectLst>
        </p:spPr>
        <p:txBody>
          <a:bodyPr rtlCol="0" anchor="ctr"/>
          <a:lstStyle/>
          <a:p>
            <a:pPr algn="ctr" defTabSz="914218"/>
            <a:r>
              <a:rPr lang="en-US" sz="1100" kern="0" dirty="0">
                <a:solidFill>
                  <a:srgbClr val="595959">
                    <a:lumMod val="50000"/>
                    <a:alpha val="99000"/>
                  </a:srgbClr>
                </a:solidFill>
              </a:rPr>
              <a:t>Activation</a:t>
            </a:r>
          </a:p>
        </p:txBody>
      </p:sp>
      <p:cxnSp>
        <p:nvCxnSpPr>
          <p:cNvPr id="88" name="Elbow Connector 87"/>
          <p:cNvCxnSpPr/>
          <p:nvPr/>
        </p:nvCxnSpPr>
        <p:spPr>
          <a:xfrm rot="5400000" flipH="1">
            <a:off x="4607994" y="4064904"/>
            <a:ext cx="11461" cy="2802270"/>
          </a:xfrm>
          <a:prstGeom prst="bentConnector3">
            <a:avLst>
              <a:gd name="adj1" fmla="val -1214100"/>
            </a:avLst>
          </a:prstGeom>
          <a:ln>
            <a:solidFill>
              <a:schemeClr val="tx2"/>
            </a:solidFill>
            <a:tailEnd type="arrow"/>
          </a:ln>
        </p:spPr>
        <p:style>
          <a:lnRef idx="1">
            <a:schemeClr val="accent1"/>
          </a:lnRef>
          <a:fillRef idx="0">
            <a:schemeClr val="accent1"/>
          </a:fillRef>
          <a:effectRef idx="0">
            <a:schemeClr val="accent1"/>
          </a:effectRef>
          <a:fontRef idx="minor">
            <a:schemeClr val="tx1"/>
          </a:fontRef>
        </p:style>
      </p:cxnSp>
      <p:pic>
        <p:nvPicPr>
          <p:cNvPr id="43" name="Content Placeholder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95629" y="260648"/>
            <a:ext cx="4752528" cy="696399"/>
          </a:xfrm>
          <a:prstGeom prst="rect">
            <a:avLst/>
          </a:prstGeom>
        </p:spPr>
      </p:pic>
    </p:spTree>
    <p:extLst>
      <p:ext uri="{BB962C8B-B14F-4D97-AF65-F5344CB8AC3E}">
        <p14:creationId xmlns:p14="http://schemas.microsoft.com/office/powerpoint/2010/main" val="22036043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5"/>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33"/>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34"/>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37"/>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36"/>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38"/>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39"/>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40"/>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0"/>
                                          </p:stCondLst>
                                        </p:cTn>
                                        <p:tgtEl>
                                          <p:spTgt spid="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Cloud-Main-BG" descr="cloud.png"/>
          <p:cNvPicPr>
            <a:picLocks noChangeAspect="1"/>
          </p:cNvPicPr>
          <p:nvPr/>
        </p:nvPicPr>
        <p:blipFill>
          <a:blip r:embed="rId3" cstate="print"/>
          <a:stretch>
            <a:fillRect/>
          </a:stretch>
        </p:blipFill>
        <p:spPr>
          <a:xfrm>
            <a:off x="4531874" y="2764353"/>
            <a:ext cx="5027409" cy="3463870"/>
          </a:xfrm>
          <a:prstGeom prst="rect">
            <a:avLst/>
          </a:prstGeom>
          <a:effectLst>
            <a:outerShdw blurRad="63500" sx="102000" sy="102000" algn="ctr" rotWithShape="0">
              <a:prstClr val="black">
                <a:alpha val="32000"/>
              </a:prstClr>
            </a:outerShdw>
          </a:effectLst>
        </p:spPr>
      </p:pic>
      <p:pic>
        <p:nvPicPr>
          <p:cNvPr id="37" name="Picture 36"/>
          <p:cNvPicPr>
            <a:picLocks noChangeAspect="1"/>
          </p:cNvPicPr>
          <p:nvPr/>
        </p:nvPicPr>
        <p:blipFill rotWithShape="1">
          <a:blip r:embed="rId4">
            <a:extLst>
              <a:ext uri="{28A0092B-C50C-407E-A947-70E740481C1C}">
                <a14:useLocalDpi xmlns:a14="http://schemas.microsoft.com/office/drawing/2010/main" val="0"/>
              </a:ext>
            </a:extLst>
          </a:blip>
          <a:srcRect t="48713" b="2574"/>
          <a:stretch/>
        </p:blipFill>
        <p:spPr>
          <a:xfrm>
            <a:off x="-252536" y="2543464"/>
            <a:ext cx="9577064" cy="4341920"/>
          </a:xfrm>
          <a:prstGeom prst="roundRect">
            <a:avLst>
              <a:gd name="adj" fmla="val 2946"/>
            </a:avLst>
          </a:prstGeom>
        </p:spPr>
      </p:pic>
      <p:sp>
        <p:nvSpPr>
          <p:cNvPr id="4" name="Title 3"/>
          <p:cNvSpPr>
            <a:spLocks noGrp="1"/>
          </p:cNvSpPr>
          <p:nvPr>
            <p:ph type="title"/>
          </p:nvPr>
        </p:nvSpPr>
        <p:spPr/>
        <p:txBody>
          <a:bodyPr>
            <a:noAutofit/>
          </a:bodyPr>
          <a:lstStyle/>
          <a:p>
            <a:r>
              <a:rPr lang="en-US" sz="3200" b="1" cap="all" dirty="0">
                <a:solidFill>
                  <a:srgbClr val="03C2F1"/>
                </a:solidFill>
              </a:rPr>
              <a:t>Announcing Microsoft Office 365</a:t>
            </a:r>
          </a:p>
        </p:txBody>
      </p:sp>
      <p:pic>
        <p:nvPicPr>
          <p:cNvPr id="12" name="Picture 2" descr="C:\Users\adi\Desktop\Office 365.png"/>
          <p:cNvPicPr>
            <a:picLocks noChangeAspect="1" noChangeArrowheads="1"/>
          </p:cNvPicPr>
          <p:nvPr/>
        </p:nvPicPr>
        <p:blipFill>
          <a:blip r:embed="rId5" cstate="screen">
            <a:extLst>
              <a:ext uri="{28A0092B-C50C-407E-A947-70E740481C1C}">
                <a14:useLocalDpi xmlns:a14="http://schemas.microsoft.com/office/drawing/2010/main"/>
              </a:ext>
            </a:extLst>
          </a:blip>
          <a:stretch>
            <a:fillRect/>
          </a:stretch>
        </p:blipFill>
        <p:spPr bwMode="auto">
          <a:xfrm>
            <a:off x="6386697" y="3175264"/>
            <a:ext cx="1959248" cy="2394014"/>
          </a:xfrm>
          <a:prstGeom prst="rect">
            <a:avLst/>
          </a:prstGeom>
          <a:noFill/>
        </p:spPr>
      </p:pic>
      <p:sp>
        <p:nvSpPr>
          <p:cNvPr id="25" name="Freeform 6"/>
          <p:cNvSpPr>
            <a:spLocks/>
          </p:cNvSpPr>
          <p:nvPr/>
        </p:nvSpPr>
        <p:spPr bwMode="auto">
          <a:xfrm rot="10800000">
            <a:off x="176692" y="1213488"/>
            <a:ext cx="8761818" cy="1161569"/>
          </a:xfrm>
          <a:custGeom>
            <a:avLst/>
            <a:gdLst/>
            <a:ahLst/>
            <a:cxnLst>
              <a:cxn ang="0">
                <a:pos x="1949" y="116"/>
              </a:cxn>
              <a:cxn ang="0">
                <a:pos x="1401" y="116"/>
              </a:cxn>
              <a:cxn ang="0">
                <a:pos x="1327" y="39"/>
              </a:cxn>
              <a:cxn ang="0">
                <a:pos x="1247" y="0"/>
              </a:cxn>
              <a:cxn ang="0">
                <a:pos x="746" y="0"/>
              </a:cxn>
              <a:cxn ang="0">
                <a:pos x="666" y="39"/>
              </a:cxn>
              <a:cxn ang="0">
                <a:pos x="591" y="116"/>
              </a:cxn>
              <a:cxn ang="0">
                <a:pos x="43" y="116"/>
              </a:cxn>
              <a:cxn ang="0">
                <a:pos x="0" y="159"/>
              </a:cxn>
              <a:cxn ang="0">
                <a:pos x="0" y="276"/>
              </a:cxn>
              <a:cxn ang="0">
                <a:pos x="43" y="319"/>
              </a:cxn>
              <a:cxn ang="0">
                <a:pos x="1949" y="319"/>
              </a:cxn>
              <a:cxn ang="0">
                <a:pos x="1992" y="276"/>
              </a:cxn>
              <a:cxn ang="0">
                <a:pos x="1992" y="159"/>
              </a:cxn>
              <a:cxn ang="0">
                <a:pos x="1949" y="116"/>
              </a:cxn>
            </a:cxnLst>
            <a:rect l="0" t="0" r="r" b="b"/>
            <a:pathLst>
              <a:path w="1992" h="319">
                <a:moveTo>
                  <a:pt x="1949" y="116"/>
                </a:moveTo>
                <a:cubicBezTo>
                  <a:pt x="1401" y="116"/>
                  <a:pt x="1401" y="116"/>
                  <a:pt x="1401" y="116"/>
                </a:cubicBezTo>
                <a:cubicBezTo>
                  <a:pt x="1327" y="39"/>
                  <a:pt x="1327" y="39"/>
                  <a:pt x="1327" y="39"/>
                </a:cubicBezTo>
                <a:cubicBezTo>
                  <a:pt x="1311" y="20"/>
                  <a:pt x="1287" y="0"/>
                  <a:pt x="1247" y="0"/>
                </a:cubicBezTo>
                <a:cubicBezTo>
                  <a:pt x="746" y="0"/>
                  <a:pt x="746" y="0"/>
                  <a:pt x="746" y="0"/>
                </a:cubicBezTo>
                <a:cubicBezTo>
                  <a:pt x="706" y="0"/>
                  <a:pt x="682" y="20"/>
                  <a:pt x="666" y="39"/>
                </a:cubicBezTo>
                <a:cubicBezTo>
                  <a:pt x="591" y="116"/>
                  <a:pt x="591" y="116"/>
                  <a:pt x="591" y="116"/>
                </a:cubicBezTo>
                <a:cubicBezTo>
                  <a:pt x="43" y="116"/>
                  <a:pt x="43" y="116"/>
                  <a:pt x="43" y="116"/>
                </a:cubicBezTo>
                <a:cubicBezTo>
                  <a:pt x="20" y="116"/>
                  <a:pt x="0" y="135"/>
                  <a:pt x="0" y="159"/>
                </a:cubicBezTo>
                <a:cubicBezTo>
                  <a:pt x="0" y="276"/>
                  <a:pt x="0" y="276"/>
                  <a:pt x="0" y="276"/>
                </a:cubicBezTo>
                <a:cubicBezTo>
                  <a:pt x="0" y="300"/>
                  <a:pt x="20" y="319"/>
                  <a:pt x="43" y="319"/>
                </a:cubicBezTo>
                <a:cubicBezTo>
                  <a:pt x="1949" y="319"/>
                  <a:pt x="1949" y="319"/>
                  <a:pt x="1949" y="319"/>
                </a:cubicBezTo>
                <a:cubicBezTo>
                  <a:pt x="1973" y="319"/>
                  <a:pt x="1992" y="300"/>
                  <a:pt x="1992" y="276"/>
                </a:cubicBezTo>
                <a:cubicBezTo>
                  <a:pt x="1992" y="159"/>
                  <a:pt x="1992" y="159"/>
                  <a:pt x="1992" y="159"/>
                </a:cubicBezTo>
                <a:cubicBezTo>
                  <a:pt x="1992" y="135"/>
                  <a:pt x="1973" y="116"/>
                  <a:pt x="1949" y="116"/>
                </a:cubicBezTo>
                <a:close/>
              </a:path>
            </a:pathLst>
          </a:custGeom>
          <a:solidFill>
            <a:sysClr val="window" lastClr="FFFFFF"/>
          </a:solidFill>
          <a:ln w="9525">
            <a:noFill/>
            <a:round/>
            <a:headEnd/>
            <a:tailEnd/>
          </a:ln>
          <a:effectLst>
            <a:outerShdw blurRad="127000" dist="38100" dir="5400000" algn="t" rotWithShape="0">
              <a:prstClr val="black">
                <a:alpha val="12000"/>
              </a:prstClr>
            </a:outerShdw>
          </a:effectLst>
        </p:spPr>
        <p:txBody>
          <a:bodyPr vert="horz" wrap="square" lIns="76822" tIns="38411" rIns="76822" bIns="38411" numCol="1" anchor="t" anchorCtr="0" compatLnSpc="1">
            <a:prstTxWarp prst="textNoShape">
              <a:avLst/>
            </a:prstTxWarp>
          </a:bodyPr>
          <a:lstStyle/>
          <a:p>
            <a:pPr defTabSz="768224">
              <a:defRPr/>
            </a:pPr>
            <a:endParaRPr lang="en-US" kern="0" dirty="0">
              <a:solidFill>
                <a:sysClr val="windowText" lastClr="000000"/>
              </a:solidFill>
            </a:endParaRPr>
          </a:p>
        </p:txBody>
      </p:sp>
      <p:sp>
        <p:nvSpPr>
          <p:cNvPr id="24" name="TextBox 23"/>
          <p:cNvSpPr txBox="1"/>
          <p:nvPr/>
        </p:nvSpPr>
        <p:spPr>
          <a:xfrm>
            <a:off x="374031" y="1196862"/>
            <a:ext cx="8358384" cy="1210190"/>
          </a:xfrm>
          <a:prstGeom prst="rect">
            <a:avLst/>
          </a:prstGeom>
          <a:noFill/>
        </p:spPr>
        <p:txBody>
          <a:bodyPr wrap="square" lIns="76822" tIns="38411" rIns="76822" bIns="38411" rtlCol="0">
            <a:spAutoFit/>
          </a:bodyPr>
          <a:lstStyle/>
          <a:p>
            <a:pPr algn="ctr">
              <a:lnSpc>
                <a:spcPct val="115000"/>
              </a:lnSpc>
            </a:pPr>
            <a:r>
              <a:rPr lang="en-US" sz="1600" dirty="0">
                <a:solidFill>
                  <a:schemeClr val="tx1">
                    <a:alpha val="99000"/>
                  </a:schemeClr>
                </a:solidFill>
              </a:rPr>
              <a:t>BRINGING TOGETHER CLOUD VERSIONS OF OUR MOST TRUSTED COMMUNICATIONS AND COLLABORATION PRODUCTS WITH THE LATEST VERSION OF OUR DESKTOP SUITE FOR BUSINESSES OF ALL SIZES. </a:t>
            </a:r>
          </a:p>
          <a:p>
            <a:pPr algn="ctr">
              <a:lnSpc>
                <a:spcPct val="115000"/>
              </a:lnSpc>
            </a:pPr>
            <a:endParaRPr lang="en-US" sz="1600" dirty="0">
              <a:solidFill>
                <a:schemeClr val="tx2">
                  <a:alpha val="99000"/>
                </a:schemeClr>
              </a:solidFill>
            </a:endParaRPr>
          </a:p>
        </p:txBody>
      </p:sp>
      <p:pic>
        <p:nvPicPr>
          <p:cNvPr id="32" name="Picture 3" descr="\\192.168.1.51\Shared\ADI_Projects\Microsoft\MS_10-01094_Catherine Boeger FY11 Open PO\From_Client\Catherine Boeger_Brand Elements\brand elements\ofc365_gesture.png"/>
          <p:cNvPicPr>
            <a:picLocks noChangeAspect="1" noChangeArrowheads="1"/>
          </p:cNvPicPr>
          <p:nvPr/>
        </p:nvPicPr>
        <p:blipFill rotWithShape="1">
          <a:blip r:embed="rId6">
            <a:extLst>
              <a:ext uri="{28A0092B-C50C-407E-A947-70E740481C1C}">
                <a14:useLocalDpi xmlns:a14="http://schemas.microsoft.com/office/drawing/2010/main" val="0"/>
              </a:ext>
            </a:extLst>
          </a:blip>
          <a:srcRect l="13793" r="11466" b="52401"/>
          <a:stretch/>
        </p:blipFill>
        <p:spPr bwMode="auto">
          <a:xfrm>
            <a:off x="1" y="4222623"/>
            <a:ext cx="9144000" cy="2635377"/>
          </a:xfrm>
          <a:prstGeom prst="rect">
            <a:avLst/>
          </a:prstGeom>
          <a:noFill/>
          <a:extLst>
            <a:ext uri="{909E8E84-426E-40DD-AFC4-6F175D3DCCD1}">
              <a14:hiddenFill xmlns:a14="http://schemas.microsoft.com/office/drawing/2010/main">
                <a:solidFill>
                  <a:srgbClr val="FFFFFF"/>
                </a:solidFill>
              </a14:hiddenFill>
            </a:ext>
          </a:extLst>
        </p:spPr>
      </p:pic>
      <p:cxnSp>
        <p:nvCxnSpPr>
          <p:cNvPr id="39" name="Straight Connector 38"/>
          <p:cNvCxnSpPr/>
          <p:nvPr/>
        </p:nvCxnSpPr>
        <p:spPr>
          <a:xfrm>
            <a:off x="641298" y="3218525"/>
            <a:ext cx="2747021" cy="0"/>
          </a:xfrm>
          <a:prstGeom prst="line">
            <a:avLst/>
          </a:prstGeom>
          <a:ln w="28575" cap="rnd">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1099150" y="4110275"/>
            <a:ext cx="2747021" cy="0"/>
          </a:xfrm>
          <a:prstGeom prst="line">
            <a:avLst/>
          </a:prstGeom>
          <a:ln w="28575" cap="rnd">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1784853" y="4981878"/>
            <a:ext cx="2747021" cy="0"/>
          </a:xfrm>
          <a:prstGeom prst="line">
            <a:avLst/>
          </a:prstGeom>
          <a:ln w="28575" cap="rnd">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2800114" y="5820834"/>
            <a:ext cx="2747021" cy="0"/>
          </a:xfrm>
          <a:prstGeom prst="line">
            <a:avLst/>
          </a:prstGeom>
          <a:ln w="28575" cap="rnd">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rotWithShape="1">
          <a:blip r:embed="rId7" cstate="print">
            <a:extLst>
              <a:ext uri="{28A0092B-C50C-407E-A947-70E740481C1C}">
                <a14:useLocalDpi xmlns:a14="http://schemas.microsoft.com/office/drawing/2010/main" val="0"/>
              </a:ext>
            </a:extLst>
          </a:blip>
          <a:srcRect r="11751"/>
          <a:stretch/>
        </p:blipFill>
        <p:spPr>
          <a:xfrm>
            <a:off x="641299" y="2577866"/>
            <a:ext cx="2478140" cy="411480"/>
          </a:xfrm>
          <a:prstGeom prst="rect">
            <a:avLst/>
          </a:prstGeom>
        </p:spPr>
      </p:pic>
      <p:pic>
        <p:nvPicPr>
          <p:cNvPr id="3" name="Picture 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99149" y="3459573"/>
            <a:ext cx="2747021" cy="517957"/>
          </a:xfrm>
          <a:prstGeom prst="rect">
            <a:avLst/>
          </a:prstGeom>
        </p:spPr>
      </p:pic>
      <p:pic>
        <p:nvPicPr>
          <p:cNvPr id="5" name="Picture 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769747" y="4403875"/>
            <a:ext cx="2802254" cy="485605"/>
          </a:xfrm>
          <a:prstGeom prst="rect">
            <a:avLst/>
          </a:prstGeom>
        </p:spPr>
      </p:pic>
      <p:pic>
        <p:nvPicPr>
          <p:cNvPr id="6" name="Picture 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800114" y="5085184"/>
            <a:ext cx="2615837" cy="658368"/>
          </a:xfrm>
          <a:prstGeom prst="rect">
            <a:avLst/>
          </a:prstGeom>
        </p:spPr>
      </p:pic>
      <p:pic>
        <p:nvPicPr>
          <p:cNvPr id="7" name="Picture 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184770" y="2230394"/>
            <a:ext cx="2363101" cy="758952"/>
          </a:xfrm>
          <a:prstGeom prst="rect">
            <a:avLst/>
          </a:prstGeom>
        </p:spPr>
      </p:pic>
    </p:spTree>
    <p:extLst>
      <p:ext uri="{BB962C8B-B14F-4D97-AF65-F5344CB8AC3E}">
        <p14:creationId xmlns:p14="http://schemas.microsoft.com/office/powerpoint/2010/main" val="342178398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ubtitle 2"/>
          <p:cNvSpPr>
            <a:spLocks noGrp="1"/>
          </p:cNvSpPr>
          <p:nvPr>
            <p:ph sz="quarter" idx="4294967295"/>
          </p:nvPr>
        </p:nvSpPr>
        <p:spPr>
          <a:xfrm>
            <a:off x="309631" y="1371600"/>
            <a:ext cx="8299450" cy="1866900"/>
          </a:xfrm>
        </p:spPr>
        <p:txBody>
          <a:bodyPr>
            <a:normAutofit fontScale="55000" lnSpcReduction="20000"/>
          </a:bodyPr>
          <a:lstStyle/>
          <a:p>
            <a:r>
              <a:rPr lang="en-US" sz="4200" dirty="0" smtClean="0"/>
              <a:t>Organizations may desire more control or customization</a:t>
            </a:r>
          </a:p>
          <a:p>
            <a:r>
              <a:rPr lang="en-US" sz="4200" dirty="0" smtClean="0"/>
              <a:t>Customization may require Office Customization tools (VL)</a:t>
            </a:r>
          </a:p>
          <a:p>
            <a:r>
              <a:rPr lang="en-US" sz="4200" dirty="0" smtClean="0"/>
              <a:t>Users must still run Microsoft Online Services Connector</a:t>
            </a:r>
          </a:p>
          <a:p>
            <a:r>
              <a:rPr lang="en-US" sz="4200" dirty="0" smtClean="0"/>
              <a:t>Updates required to connect can be pre-deployed by admins</a:t>
            </a:r>
          </a:p>
          <a:p>
            <a:pPr marL="0" indent="0">
              <a:buNone/>
            </a:pPr>
            <a:endParaRPr lang="en-US" dirty="0" smtClean="0"/>
          </a:p>
          <a:p>
            <a:pPr marL="342900" indent="-342900">
              <a:buFont typeface="Arial" pitchFamily="34" charset="0"/>
              <a:buChar char="•"/>
            </a:pPr>
            <a:endParaRPr lang="en-US" dirty="0" smtClean="0"/>
          </a:p>
        </p:txBody>
      </p:sp>
      <p:graphicFrame>
        <p:nvGraphicFramePr>
          <p:cNvPr id="11" name="Diagram 10"/>
          <p:cNvGraphicFramePr/>
          <p:nvPr>
            <p:extLst>
              <p:ext uri="{D42A27DB-BD31-4B8C-83A1-F6EECF244321}">
                <p14:modId xmlns:p14="http://schemas.microsoft.com/office/powerpoint/2010/main" val="3597167318"/>
              </p:ext>
            </p:extLst>
          </p:nvPr>
        </p:nvGraphicFramePr>
        <p:xfrm>
          <a:off x="129209" y="3041373"/>
          <a:ext cx="8951843" cy="14212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Rounded Rectangle 12"/>
          <p:cNvSpPr/>
          <p:nvPr/>
        </p:nvSpPr>
        <p:spPr bwMode="auto">
          <a:xfrm>
            <a:off x="168966" y="4184374"/>
            <a:ext cx="1590261" cy="1769165"/>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marL="119063" indent="-119063" defTabSz="914099" fontAlgn="base">
              <a:spcBef>
                <a:spcPct val="0"/>
              </a:spcBef>
              <a:spcAft>
                <a:spcPct val="0"/>
              </a:spcAft>
              <a:buFont typeface="Arial" pitchFamily="34" charset="0"/>
              <a:buChar char="•"/>
            </a:pPr>
            <a:r>
              <a:rPr lang="en-US" sz="1200" dirty="0" smtClean="0">
                <a:solidFill>
                  <a:schemeClr val="tx2"/>
                </a:solidFill>
              </a:rPr>
              <a:t>IT Admin downloads from Office 365 portal to local location</a:t>
            </a:r>
          </a:p>
          <a:p>
            <a:pPr marL="119063" indent="-119063" defTabSz="914099" fontAlgn="base">
              <a:spcBef>
                <a:spcPct val="0"/>
              </a:spcBef>
              <a:spcAft>
                <a:spcPct val="0"/>
              </a:spcAft>
              <a:buFont typeface="Arial" pitchFamily="34" charset="0"/>
              <a:buChar char="•"/>
            </a:pPr>
            <a:endParaRPr lang="en-US" sz="1200" dirty="0" smtClean="0">
              <a:solidFill>
                <a:schemeClr val="bg1"/>
              </a:solidFill>
            </a:endParaRPr>
          </a:p>
        </p:txBody>
      </p:sp>
      <p:sp>
        <p:nvSpPr>
          <p:cNvPr id="14" name="Rounded Rectangle 13"/>
          <p:cNvSpPr/>
          <p:nvPr/>
        </p:nvSpPr>
        <p:spPr bwMode="auto">
          <a:xfrm>
            <a:off x="1916596" y="4184374"/>
            <a:ext cx="1590261" cy="1769165"/>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marL="119063" indent="-119063" defTabSz="914099" fontAlgn="base">
              <a:spcBef>
                <a:spcPct val="0"/>
              </a:spcBef>
              <a:spcAft>
                <a:spcPct val="0"/>
              </a:spcAft>
              <a:buFont typeface="Arial" pitchFamily="34" charset="0"/>
              <a:buChar char="•"/>
            </a:pPr>
            <a:r>
              <a:rPr lang="en-US" sz="1200" dirty="0" smtClean="0">
                <a:solidFill>
                  <a:schemeClr val="tx2"/>
                </a:solidFill>
              </a:rPr>
              <a:t>Extract files from MicrosoftOffice.exe/extract:path</a:t>
            </a:r>
            <a:endParaRPr lang="en-US" sz="1200" dirty="0">
              <a:solidFill>
                <a:schemeClr val="tx2"/>
              </a:solidFill>
            </a:endParaRPr>
          </a:p>
          <a:p>
            <a:pPr marL="119063" indent="-119063" defTabSz="914099" fontAlgn="base">
              <a:spcBef>
                <a:spcPct val="0"/>
              </a:spcBef>
              <a:spcAft>
                <a:spcPct val="0"/>
              </a:spcAft>
              <a:buFont typeface="Arial" pitchFamily="34" charset="0"/>
              <a:buChar char="•"/>
            </a:pPr>
            <a:endParaRPr lang="en-US" sz="1200" dirty="0">
              <a:solidFill>
                <a:schemeClr val="bg1"/>
              </a:solidFill>
            </a:endParaRPr>
          </a:p>
        </p:txBody>
      </p:sp>
      <p:sp>
        <p:nvSpPr>
          <p:cNvPr id="15" name="Rounded Rectangle 14"/>
          <p:cNvSpPr/>
          <p:nvPr/>
        </p:nvSpPr>
        <p:spPr bwMode="auto">
          <a:xfrm>
            <a:off x="3664226" y="4184374"/>
            <a:ext cx="1590261" cy="1769165"/>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marL="119063" indent="-119063" defTabSz="914099" fontAlgn="base">
              <a:spcBef>
                <a:spcPct val="0"/>
              </a:spcBef>
              <a:spcAft>
                <a:spcPct val="0"/>
              </a:spcAft>
              <a:buFont typeface="Arial" pitchFamily="34" charset="0"/>
              <a:buChar char="•"/>
            </a:pPr>
            <a:r>
              <a:rPr lang="en-US" sz="1200" dirty="0" smtClean="0">
                <a:solidFill>
                  <a:schemeClr val="tx2"/>
                </a:solidFill>
              </a:rPr>
              <a:t>From Microsoft Download Center - 32/64 versions</a:t>
            </a:r>
          </a:p>
          <a:p>
            <a:pPr marL="119063" indent="-119063" defTabSz="914099" fontAlgn="base">
              <a:spcBef>
                <a:spcPct val="0"/>
              </a:spcBef>
              <a:spcAft>
                <a:spcPct val="0"/>
              </a:spcAft>
              <a:buFont typeface="Arial" pitchFamily="34" charset="0"/>
              <a:buChar char="•"/>
            </a:pPr>
            <a:r>
              <a:rPr lang="en-US" sz="1200" dirty="0" smtClean="0">
                <a:solidFill>
                  <a:schemeClr val="tx2"/>
                </a:solidFill>
              </a:rPr>
              <a:t>Extract ADM/X templates and ADMIN folder</a:t>
            </a:r>
            <a:endParaRPr lang="en-US" sz="1200" dirty="0">
              <a:solidFill>
                <a:schemeClr val="tx2"/>
              </a:solidFill>
            </a:endParaRPr>
          </a:p>
          <a:p>
            <a:pPr marL="119063" indent="-119063" defTabSz="914099" fontAlgn="base">
              <a:spcBef>
                <a:spcPct val="0"/>
              </a:spcBef>
              <a:spcAft>
                <a:spcPct val="0"/>
              </a:spcAft>
              <a:buFont typeface="Arial" pitchFamily="34" charset="0"/>
              <a:buChar char="•"/>
            </a:pPr>
            <a:endParaRPr lang="en-US" sz="1200" dirty="0">
              <a:solidFill>
                <a:schemeClr val="tx2"/>
              </a:solidFill>
            </a:endParaRPr>
          </a:p>
        </p:txBody>
      </p:sp>
      <p:sp>
        <p:nvSpPr>
          <p:cNvPr id="16" name="Rounded Rectangle 15"/>
          <p:cNvSpPr/>
          <p:nvPr/>
        </p:nvSpPr>
        <p:spPr bwMode="auto">
          <a:xfrm>
            <a:off x="5411856" y="4184373"/>
            <a:ext cx="1590261" cy="1769165"/>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marL="119063" indent="-119063" defTabSz="914099" fontAlgn="base">
              <a:spcBef>
                <a:spcPct val="0"/>
              </a:spcBef>
              <a:spcAft>
                <a:spcPct val="0"/>
              </a:spcAft>
              <a:buFont typeface="Arial" pitchFamily="34" charset="0"/>
              <a:buChar char="•"/>
            </a:pPr>
            <a:r>
              <a:rPr lang="en-US" sz="1200" dirty="0" smtClean="0">
                <a:solidFill>
                  <a:schemeClr val="tx2"/>
                </a:solidFill>
              </a:rPr>
              <a:t>Copy Admin to OPP extract location</a:t>
            </a:r>
          </a:p>
          <a:p>
            <a:pPr marL="119063" indent="-119063" defTabSz="914099" fontAlgn="base">
              <a:spcBef>
                <a:spcPct val="0"/>
              </a:spcBef>
              <a:spcAft>
                <a:spcPct val="0"/>
              </a:spcAft>
              <a:buFont typeface="Arial" pitchFamily="34" charset="0"/>
              <a:buChar char="•"/>
            </a:pPr>
            <a:r>
              <a:rPr lang="en-US" sz="1200" dirty="0" smtClean="0">
                <a:solidFill>
                  <a:schemeClr val="tx2"/>
                </a:solidFill>
              </a:rPr>
              <a:t>Add patches, add-ins, additional components</a:t>
            </a:r>
          </a:p>
          <a:p>
            <a:pPr marL="119063" indent="-119063" defTabSz="914099" fontAlgn="base">
              <a:spcBef>
                <a:spcPct val="0"/>
              </a:spcBef>
              <a:spcAft>
                <a:spcPct val="0"/>
              </a:spcAft>
              <a:buFont typeface="Arial" pitchFamily="34" charset="0"/>
              <a:buChar char="•"/>
            </a:pPr>
            <a:r>
              <a:rPr lang="en-US" sz="1200" dirty="0" smtClean="0">
                <a:solidFill>
                  <a:schemeClr val="tx2"/>
                </a:solidFill>
              </a:rPr>
              <a:t>Save MSP </a:t>
            </a:r>
            <a:endParaRPr lang="en-US" sz="1200" dirty="0">
              <a:solidFill>
                <a:schemeClr val="tx2"/>
              </a:solidFill>
            </a:endParaRPr>
          </a:p>
          <a:p>
            <a:pPr marL="119063" indent="-119063" defTabSz="914099" fontAlgn="base">
              <a:spcBef>
                <a:spcPct val="0"/>
              </a:spcBef>
              <a:spcAft>
                <a:spcPct val="0"/>
              </a:spcAft>
              <a:buFont typeface="Arial" pitchFamily="34" charset="0"/>
              <a:buChar char="•"/>
            </a:pPr>
            <a:endParaRPr lang="en-US" sz="1200" dirty="0">
              <a:solidFill>
                <a:schemeClr val="bg1"/>
              </a:solidFill>
            </a:endParaRPr>
          </a:p>
        </p:txBody>
      </p:sp>
      <p:sp>
        <p:nvSpPr>
          <p:cNvPr id="17" name="Rounded Rectangle 16"/>
          <p:cNvSpPr/>
          <p:nvPr/>
        </p:nvSpPr>
        <p:spPr bwMode="auto">
          <a:xfrm>
            <a:off x="7159488" y="4184374"/>
            <a:ext cx="1590261" cy="1769165"/>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marL="119063" indent="-119063" defTabSz="914099" fontAlgn="base">
              <a:spcBef>
                <a:spcPct val="0"/>
              </a:spcBef>
              <a:spcAft>
                <a:spcPct val="0"/>
              </a:spcAft>
              <a:buFont typeface="Arial" pitchFamily="34" charset="0"/>
              <a:buChar char="•"/>
            </a:pPr>
            <a:r>
              <a:rPr lang="en-US" sz="1200" dirty="0" smtClean="0">
                <a:solidFill>
                  <a:schemeClr val="tx2"/>
                </a:solidFill>
              </a:rPr>
              <a:t>Add package to SWD, SCCM. </a:t>
            </a:r>
          </a:p>
          <a:p>
            <a:pPr marL="119063" indent="-119063" defTabSz="914099" fontAlgn="base">
              <a:spcBef>
                <a:spcPct val="0"/>
              </a:spcBef>
              <a:spcAft>
                <a:spcPct val="0"/>
              </a:spcAft>
              <a:buFont typeface="Arial" pitchFamily="34" charset="0"/>
              <a:buChar char="•"/>
            </a:pPr>
            <a:r>
              <a:rPr lang="en-US" sz="1200" dirty="0" smtClean="0">
                <a:solidFill>
                  <a:schemeClr val="tx2"/>
                </a:solidFill>
              </a:rPr>
              <a:t>Publish/Deploy</a:t>
            </a:r>
            <a:endParaRPr lang="en-US" sz="1200" dirty="0">
              <a:solidFill>
                <a:schemeClr val="tx2"/>
              </a:solidFill>
            </a:endParaRPr>
          </a:p>
        </p:txBody>
      </p:sp>
      <p:sp>
        <p:nvSpPr>
          <p:cNvPr id="18" name="Title 1"/>
          <p:cNvSpPr>
            <a:spLocks noGrp="1"/>
          </p:cNvSpPr>
          <p:nvPr>
            <p:ph type="title" idx="4294967295"/>
          </p:nvPr>
        </p:nvSpPr>
        <p:spPr>
          <a:xfrm>
            <a:off x="350838" y="620688"/>
            <a:ext cx="8216900" cy="786533"/>
          </a:xfrm>
        </p:spPr>
        <p:txBody>
          <a:bodyPr>
            <a:normAutofit/>
          </a:bodyPr>
          <a:lstStyle/>
          <a:p>
            <a:r>
              <a:rPr lang="en-US" sz="2000" dirty="0">
                <a:solidFill>
                  <a:srgbClr val="FFC200"/>
                </a:solidFill>
              </a:rPr>
              <a:t>Deployment and </a:t>
            </a:r>
            <a:r>
              <a:rPr lang="en-US" sz="2000" dirty="0" smtClean="0">
                <a:solidFill>
                  <a:srgbClr val="FFC200"/>
                </a:solidFill>
              </a:rPr>
              <a:t>Customization in </a:t>
            </a:r>
            <a:r>
              <a:rPr lang="en-US" sz="2000" dirty="0">
                <a:solidFill>
                  <a:srgbClr val="FFC200"/>
                </a:solidFill>
              </a:rPr>
              <a:t>Managed Environments</a:t>
            </a:r>
          </a:p>
        </p:txBody>
      </p:sp>
      <p:sp>
        <p:nvSpPr>
          <p:cNvPr id="12" name="Isosceles Triangle 11"/>
          <p:cNvSpPr/>
          <p:nvPr/>
        </p:nvSpPr>
        <p:spPr>
          <a:xfrm rot="5400000">
            <a:off x="7610426" y="1434542"/>
            <a:ext cx="691900" cy="576064"/>
          </a:xfrm>
          <a:prstGeom prst="triangle">
            <a:avLst/>
          </a:prstGeom>
          <a:noFill/>
          <a:ln>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p:cNvCxnSpPr>
            <a:endCxn id="12" idx="3"/>
          </p:cNvCxnSpPr>
          <p:nvPr/>
        </p:nvCxnSpPr>
        <p:spPr>
          <a:xfrm>
            <a:off x="-396552" y="1722574"/>
            <a:ext cx="8064896"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pic>
        <p:nvPicPr>
          <p:cNvPr id="20" name="Content Placeholder 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95629" y="260648"/>
            <a:ext cx="4752528" cy="696399"/>
          </a:xfrm>
          <a:prstGeom prst="rect">
            <a:avLst/>
          </a:prstGeom>
        </p:spPr>
      </p:pic>
    </p:spTree>
    <p:extLst>
      <p:ext uri="{BB962C8B-B14F-4D97-AF65-F5344CB8AC3E}">
        <p14:creationId xmlns:p14="http://schemas.microsoft.com/office/powerpoint/2010/main" val="28742757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4716016" y="1234480"/>
            <a:ext cx="3312368" cy="327464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Title 2"/>
          <p:cNvSpPr>
            <a:spLocks noGrp="1"/>
          </p:cNvSpPr>
          <p:nvPr>
            <p:ph type="title"/>
          </p:nvPr>
        </p:nvSpPr>
        <p:spPr/>
        <p:txBody>
          <a:bodyPr>
            <a:normAutofit/>
          </a:bodyPr>
          <a:lstStyle/>
          <a:p>
            <a:r>
              <a:rPr lang="en-US" sz="2000" dirty="0" smtClean="0">
                <a:solidFill>
                  <a:srgbClr val="FFC200"/>
                </a:solidFill>
              </a:rPr>
              <a:t>How do you get it?</a:t>
            </a:r>
            <a:endParaRPr lang="en-US" sz="2000" dirty="0">
              <a:solidFill>
                <a:srgbClr val="FFC200"/>
              </a:solidFill>
            </a:endParaRPr>
          </a:p>
        </p:txBody>
      </p:sp>
      <p:sp>
        <p:nvSpPr>
          <p:cNvPr id="2" name="Footer Placeholder 1"/>
          <p:cNvSpPr>
            <a:spLocks noGrp="1"/>
          </p:cNvSpPr>
          <p:nvPr>
            <p:ph type="ftr" sz="quarter" idx="11"/>
          </p:nvPr>
        </p:nvSpPr>
        <p:spPr/>
        <p:txBody>
          <a:bodyPr/>
          <a:lstStyle/>
          <a:p>
            <a:r>
              <a:rPr lang="en-AU" smtClean="0"/>
              <a:t>(c) 2011 Microsoft. All rights reserved.</a:t>
            </a:r>
            <a:endParaRPr lang="en-AU"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536" y="116632"/>
            <a:ext cx="2363101" cy="758952"/>
          </a:xfrm>
          <a:prstGeom prst="rect">
            <a:avLst/>
          </a:prstGeom>
        </p:spPr>
      </p:pic>
      <p:sp>
        <p:nvSpPr>
          <p:cNvPr id="7" name="Rounded Rectangle 6"/>
          <p:cNvSpPr/>
          <p:nvPr/>
        </p:nvSpPr>
        <p:spPr>
          <a:xfrm>
            <a:off x="611560" y="1268760"/>
            <a:ext cx="3312368" cy="3312368"/>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79812" y="1492156"/>
            <a:ext cx="1984775" cy="323169"/>
          </a:xfrm>
          <a:prstGeom prst="rect">
            <a:avLst/>
          </a:prstGeom>
        </p:spPr>
      </p:pic>
      <p:pic>
        <p:nvPicPr>
          <p:cNvPr id="10" name="Picture 2" descr="logo"/>
          <p:cNvPicPr>
            <a:picLocks noChangeAspect="1" noChangeArrowheads="1"/>
          </p:cNvPicPr>
          <p:nvPr/>
        </p:nvPicPr>
        <p:blipFill>
          <a:blip r:embed="rId4" cstate="print"/>
          <a:srcRect/>
          <a:stretch>
            <a:fillRect/>
          </a:stretch>
        </p:blipFill>
        <p:spPr bwMode="auto">
          <a:xfrm>
            <a:off x="1835696" y="1488206"/>
            <a:ext cx="1047750" cy="323850"/>
          </a:xfrm>
          <a:prstGeom prst="rect">
            <a:avLst/>
          </a:prstGeom>
          <a:noFill/>
        </p:spPr>
      </p:pic>
      <p:graphicFrame>
        <p:nvGraphicFramePr>
          <p:cNvPr id="12" name="Table 11"/>
          <p:cNvGraphicFramePr>
            <a:graphicFrameLocks noGrp="1"/>
          </p:cNvGraphicFramePr>
          <p:nvPr>
            <p:extLst>
              <p:ext uri="{D42A27DB-BD31-4B8C-83A1-F6EECF244321}">
                <p14:modId xmlns:p14="http://schemas.microsoft.com/office/powerpoint/2010/main" val="729356839"/>
              </p:ext>
            </p:extLst>
          </p:nvPr>
        </p:nvGraphicFramePr>
        <p:xfrm>
          <a:off x="611560" y="2060848"/>
          <a:ext cx="3284934" cy="2387600"/>
        </p:xfrm>
        <a:graphic>
          <a:graphicData uri="http://schemas.openxmlformats.org/drawingml/2006/table">
            <a:tbl>
              <a:tblPr firstRow="1" bandRow="1">
                <a:tableStyleId>{2D5ABB26-0587-4C30-8999-92F81FD0307C}</a:tableStyleId>
              </a:tblPr>
              <a:tblGrid>
                <a:gridCol w="1080120"/>
                <a:gridCol w="2204814"/>
              </a:tblGrid>
              <a:tr h="370840">
                <a:tc>
                  <a:txBody>
                    <a:bodyPr/>
                    <a:lstStyle/>
                    <a:p>
                      <a:r>
                        <a:rPr lang="en-US" sz="1200" b="1" dirty="0" smtClean="0">
                          <a:solidFill>
                            <a:schemeClr val="bg1"/>
                          </a:solidFill>
                        </a:rPr>
                        <a:t>Size</a:t>
                      </a:r>
                      <a:endParaRPr lang="en-US" sz="1200" b="1" dirty="0">
                        <a:solidFill>
                          <a:schemeClr val="bg1"/>
                        </a:solidFill>
                      </a:endParaRPr>
                    </a:p>
                  </a:txBody>
                  <a:tcPr/>
                </a:tc>
                <a:tc>
                  <a:txBody>
                    <a:bodyPr/>
                    <a:lstStyle/>
                    <a:p>
                      <a:r>
                        <a:rPr lang="en-US" sz="1200" dirty="0" smtClean="0">
                          <a:solidFill>
                            <a:schemeClr val="bg1"/>
                          </a:solidFill>
                        </a:rPr>
                        <a:t>From</a:t>
                      </a:r>
                      <a:r>
                        <a:rPr lang="en-US" sz="1200" baseline="0" dirty="0" smtClean="0">
                          <a:solidFill>
                            <a:schemeClr val="bg1"/>
                          </a:solidFill>
                        </a:rPr>
                        <a:t> 1 license up</a:t>
                      </a:r>
                      <a:endParaRPr lang="en-US" sz="1200" dirty="0">
                        <a:solidFill>
                          <a:schemeClr val="bg1"/>
                        </a:solidFill>
                      </a:endParaRPr>
                    </a:p>
                  </a:txBody>
                  <a:tcPr/>
                </a:tc>
              </a:tr>
              <a:tr h="370840">
                <a:tc>
                  <a:txBody>
                    <a:bodyPr/>
                    <a:lstStyle/>
                    <a:p>
                      <a:r>
                        <a:rPr lang="en-US" sz="1200" b="1" dirty="0" smtClean="0">
                          <a:solidFill>
                            <a:schemeClr val="bg1"/>
                          </a:solidFill>
                        </a:rPr>
                        <a:t>Products</a:t>
                      </a:r>
                      <a:endParaRPr lang="en-US" sz="1200" b="1" dirty="0">
                        <a:solidFill>
                          <a:schemeClr val="bg1"/>
                        </a:solidFill>
                      </a:endParaRPr>
                    </a:p>
                  </a:txBody>
                  <a:tcPr/>
                </a:tc>
                <a:tc>
                  <a:txBody>
                    <a:bodyPr/>
                    <a:lstStyle/>
                    <a:p>
                      <a:r>
                        <a:rPr lang="en-US" sz="1200" dirty="0" smtClean="0">
                          <a:solidFill>
                            <a:schemeClr val="bg1"/>
                          </a:solidFill>
                        </a:rPr>
                        <a:t>Both Office 365 Small Business (P) and Office 365 Enterprise (E)</a:t>
                      </a:r>
                      <a:r>
                        <a:rPr lang="en-US" sz="1200" baseline="0" dirty="0" smtClean="0">
                          <a:solidFill>
                            <a:schemeClr val="bg1"/>
                          </a:solidFill>
                        </a:rPr>
                        <a:t> Plans</a:t>
                      </a:r>
                      <a:endParaRPr lang="en-US" sz="1200" dirty="0">
                        <a:solidFill>
                          <a:schemeClr val="bg1"/>
                        </a:solidFill>
                      </a:endParaRPr>
                    </a:p>
                  </a:txBody>
                  <a:tcPr/>
                </a:tc>
              </a:tr>
              <a:tr h="370840">
                <a:tc>
                  <a:txBody>
                    <a:bodyPr/>
                    <a:lstStyle/>
                    <a:p>
                      <a:r>
                        <a:rPr lang="en-US" sz="1200" b="1" dirty="0" smtClean="0">
                          <a:solidFill>
                            <a:schemeClr val="bg1"/>
                          </a:solidFill>
                        </a:rPr>
                        <a:t>Contract</a:t>
                      </a:r>
                    </a:p>
                  </a:txBody>
                  <a:tcPr/>
                </a:tc>
                <a:tc>
                  <a:txBody>
                    <a:bodyPr/>
                    <a:lstStyle/>
                    <a:p>
                      <a:r>
                        <a:rPr lang="en-US" sz="1200" dirty="0" smtClean="0">
                          <a:solidFill>
                            <a:schemeClr val="bg1"/>
                          </a:solidFill>
                        </a:rPr>
                        <a:t>Minimum</a:t>
                      </a:r>
                      <a:r>
                        <a:rPr lang="en-US" sz="1200" baseline="0" dirty="0" smtClean="0">
                          <a:solidFill>
                            <a:schemeClr val="bg1"/>
                          </a:solidFill>
                        </a:rPr>
                        <a:t> 1 Month Subscription</a:t>
                      </a:r>
                      <a:endParaRPr lang="en-US" sz="1200" dirty="0">
                        <a:solidFill>
                          <a:schemeClr val="bg1"/>
                        </a:solidFill>
                      </a:endParaRPr>
                    </a:p>
                  </a:txBody>
                  <a:tcPr/>
                </a:tc>
              </a:tr>
              <a:tr h="370840">
                <a:tc>
                  <a:txBody>
                    <a:bodyPr/>
                    <a:lstStyle/>
                    <a:p>
                      <a:r>
                        <a:rPr lang="en-US" sz="1200" b="1" dirty="0" smtClean="0">
                          <a:solidFill>
                            <a:schemeClr val="bg1"/>
                          </a:solidFill>
                        </a:rPr>
                        <a:t>Support</a:t>
                      </a:r>
                    </a:p>
                  </a:txBody>
                  <a:tcPr/>
                </a:tc>
                <a:tc>
                  <a:txBody>
                    <a:bodyPr/>
                    <a:lstStyle/>
                    <a:p>
                      <a:r>
                        <a:rPr lang="en-US" sz="1200" dirty="0" smtClean="0">
                          <a:solidFill>
                            <a:schemeClr val="bg1"/>
                          </a:solidFill>
                        </a:rPr>
                        <a:t>Community Portal</a:t>
                      </a:r>
                    </a:p>
                    <a:p>
                      <a:r>
                        <a:rPr lang="en-US" sz="1200" dirty="0" smtClean="0">
                          <a:solidFill>
                            <a:schemeClr val="bg1"/>
                          </a:solidFill>
                        </a:rPr>
                        <a:t>24x7 Level 1 Phone support provided by Telstra</a:t>
                      </a:r>
                    </a:p>
                    <a:p>
                      <a:r>
                        <a:rPr lang="en-US" sz="1200" dirty="0" smtClean="0">
                          <a:solidFill>
                            <a:schemeClr val="bg1"/>
                          </a:solidFill>
                        </a:rPr>
                        <a:t>Level 2 Support provided</a:t>
                      </a:r>
                      <a:r>
                        <a:rPr lang="en-US" sz="1200" baseline="0" dirty="0" smtClean="0">
                          <a:solidFill>
                            <a:schemeClr val="bg1"/>
                          </a:solidFill>
                        </a:rPr>
                        <a:t> by Microsoft</a:t>
                      </a:r>
                      <a:endParaRPr lang="en-US" sz="1200" dirty="0">
                        <a:solidFill>
                          <a:schemeClr val="bg1"/>
                        </a:solidFill>
                      </a:endParaRPr>
                    </a:p>
                  </a:txBody>
                  <a:tcPr/>
                </a:tc>
              </a:tr>
            </a:tbl>
          </a:graphicData>
        </a:graphic>
      </p:graphicFrame>
      <p:graphicFrame>
        <p:nvGraphicFramePr>
          <p:cNvPr id="13" name="Table 12"/>
          <p:cNvGraphicFramePr>
            <a:graphicFrameLocks noGrp="1"/>
          </p:cNvGraphicFramePr>
          <p:nvPr>
            <p:extLst>
              <p:ext uri="{D42A27DB-BD31-4B8C-83A1-F6EECF244321}">
                <p14:modId xmlns:p14="http://schemas.microsoft.com/office/powerpoint/2010/main" val="2267280541"/>
              </p:ext>
            </p:extLst>
          </p:nvPr>
        </p:nvGraphicFramePr>
        <p:xfrm>
          <a:off x="4815458" y="2060848"/>
          <a:ext cx="3212926" cy="2108200"/>
        </p:xfrm>
        <a:graphic>
          <a:graphicData uri="http://schemas.openxmlformats.org/drawingml/2006/table">
            <a:tbl>
              <a:tblPr firstRow="1" bandRow="1">
                <a:tableStyleId>{2D5ABB26-0587-4C30-8999-92F81FD0307C}</a:tableStyleId>
              </a:tblPr>
              <a:tblGrid>
                <a:gridCol w="1056443"/>
                <a:gridCol w="2156483"/>
              </a:tblGrid>
              <a:tr h="370840">
                <a:tc>
                  <a:txBody>
                    <a:bodyPr/>
                    <a:lstStyle/>
                    <a:p>
                      <a:r>
                        <a:rPr lang="en-US" sz="1200" b="1" dirty="0" smtClean="0">
                          <a:solidFill>
                            <a:schemeClr val="bg1"/>
                          </a:solidFill>
                        </a:rPr>
                        <a:t>Size</a:t>
                      </a:r>
                      <a:endParaRPr lang="en-US" sz="1200" b="1" dirty="0">
                        <a:solidFill>
                          <a:schemeClr val="bg1"/>
                        </a:solidFill>
                      </a:endParaRPr>
                    </a:p>
                  </a:txBody>
                  <a:tcPr/>
                </a:tc>
                <a:tc>
                  <a:txBody>
                    <a:bodyPr/>
                    <a:lstStyle/>
                    <a:p>
                      <a:r>
                        <a:rPr lang="en-US" sz="1200" dirty="0" smtClean="0">
                          <a:solidFill>
                            <a:schemeClr val="bg1"/>
                          </a:solidFill>
                        </a:rPr>
                        <a:t>Minimum</a:t>
                      </a:r>
                      <a:r>
                        <a:rPr lang="en-US" sz="1200" baseline="0" dirty="0" smtClean="0">
                          <a:solidFill>
                            <a:schemeClr val="bg1"/>
                          </a:solidFill>
                        </a:rPr>
                        <a:t> 250 Licenses</a:t>
                      </a:r>
                      <a:endParaRPr lang="en-US" sz="1200" dirty="0">
                        <a:solidFill>
                          <a:schemeClr val="bg1"/>
                        </a:solidFill>
                      </a:endParaRPr>
                    </a:p>
                  </a:txBody>
                  <a:tcPr/>
                </a:tc>
              </a:tr>
              <a:tr h="370840">
                <a:tc>
                  <a:txBody>
                    <a:bodyPr/>
                    <a:lstStyle/>
                    <a:p>
                      <a:r>
                        <a:rPr lang="en-US" sz="1200" b="1" dirty="0" smtClean="0">
                          <a:solidFill>
                            <a:schemeClr val="bg1"/>
                          </a:solidFill>
                        </a:rPr>
                        <a:t>Products</a:t>
                      </a:r>
                      <a:endParaRPr lang="en-US" sz="1200" b="1" dirty="0">
                        <a:solidFill>
                          <a:schemeClr val="bg1"/>
                        </a:solidFill>
                      </a:endParaRPr>
                    </a:p>
                  </a:txBody>
                  <a:tcPr/>
                </a:tc>
                <a:tc>
                  <a:txBody>
                    <a:bodyPr/>
                    <a:lstStyle/>
                    <a:p>
                      <a:r>
                        <a:rPr lang="en-US" sz="1200" dirty="0" smtClean="0">
                          <a:solidFill>
                            <a:schemeClr val="bg1"/>
                          </a:solidFill>
                        </a:rPr>
                        <a:t>Office 365 Enterprise (E)</a:t>
                      </a:r>
                      <a:r>
                        <a:rPr lang="en-US" sz="1200" baseline="0" dirty="0" smtClean="0">
                          <a:solidFill>
                            <a:schemeClr val="bg1"/>
                          </a:solidFill>
                        </a:rPr>
                        <a:t> Plans only</a:t>
                      </a:r>
                      <a:endParaRPr lang="en-US" sz="1200" dirty="0">
                        <a:solidFill>
                          <a:schemeClr val="bg1"/>
                        </a:solidFill>
                      </a:endParaRPr>
                    </a:p>
                  </a:txBody>
                  <a:tcPr/>
                </a:tc>
              </a:tr>
              <a:tr h="370840">
                <a:tc>
                  <a:txBody>
                    <a:bodyPr/>
                    <a:lstStyle/>
                    <a:p>
                      <a:r>
                        <a:rPr lang="en-US" sz="1200" b="1" dirty="0" smtClean="0">
                          <a:solidFill>
                            <a:schemeClr val="bg1"/>
                          </a:solidFill>
                        </a:rPr>
                        <a:t>Contract</a:t>
                      </a:r>
                    </a:p>
                  </a:txBody>
                  <a:tcPr/>
                </a:tc>
                <a:tc>
                  <a:txBody>
                    <a:bodyPr/>
                    <a:lstStyle/>
                    <a:p>
                      <a:r>
                        <a:rPr lang="en-US" sz="1200" dirty="0" smtClean="0">
                          <a:solidFill>
                            <a:schemeClr val="bg1"/>
                          </a:solidFill>
                        </a:rPr>
                        <a:t>Minimum 3 year contract as part of great Enterprise agreement</a:t>
                      </a:r>
                      <a:endParaRPr lang="en-US" sz="1200" dirty="0">
                        <a:solidFill>
                          <a:schemeClr val="bg1"/>
                        </a:solidFill>
                      </a:endParaRPr>
                    </a:p>
                  </a:txBody>
                  <a:tcPr/>
                </a:tc>
              </a:tr>
              <a:tr h="370840">
                <a:tc>
                  <a:txBody>
                    <a:bodyPr/>
                    <a:lstStyle/>
                    <a:p>
                      <a:r>
                        <a:rPr lang="en-US" sz="1200" b="1" dirty="0" smtClean="0">
                          <a:solidFill>
                            <a:schemeClr val="bg1"/>
                          </a:solidFill>
                        </a:rPr>
                        <a:t>Support</a:t>
                      </a:r>
                    </a:p>
                  </a:txBody>
                  <a:tcPr/>
                </a:tc>
                <a:tc>
                  <a:txBody>
                    <a:bodyPr/>
                    <a:lstStyle/>
                    <a:p>
                      <a:r>
                        <a:rPr lang="en-US" sz="1200" dirty="0" smtClean="0">
                          <a:solidFill>
                            <a:schemeClr val="bg1"/>
                          </a:solidFill>
                        </a:rPr>
                        <a:t>Community Portal</a:t>
                      </a:r>
                    </a:p>
                    <a:p>
                      <a:r>
                        <a:rPr lang="en-US" sz="1200" dirty="0" smtClean="0">
                          <a:solidFill>
                            <a:schemeClr val="bg1"/>
                          </a:solidFill>
                        </a:rPr>
                        <a:t>24x7 Level</a:t>
                      </a:r>
                      <a:r>
                        <a:rPr lang="en-US" sz="1200" baseline="0" dirty="0" smtClean="0">
                          <a:solidFill>
                            <a:schemeClr val="bg1"/>
                          </a:solidFill>
                        </a:rPr>
                        <a:t> 1 and 2 </a:t>
                      </a:r>
                      <a:r>
                        <a:rPr lang="en-US" sz="1200" dirty="0" smtClean="0">
                          <a:solidFill>
                            <a:schemeClr val="bg1"/>
                          </a:solidFill>
                        </a:rPr>
                        <a:t>Phone support provided by Microsoft</a:t>
                      </a:r>
                      <a:endParaRPr lang="en-US" sz="1200" dirty="0">
                        <a:solidFill>
                          <a:schemeClr val="bg1"/>
                        </a:solidFill>
                      </a:endParaRPr>
                    </a:p>
                  </a:txBody>
                  <a:tcPr/>
                </a:tc>
              </a:tr>
            </a:tbl>
          </a:graphicData>
        </a:graphic>
      </p:graphicFrame>
    </p:spTree>
    <p:extLst>
      <p:ext uri="{BB962C8B-B14F-4D97-AF65-F5344CB8AC3E}">
        <p14:creationId xmlns:p14="http://schemas.microsoft.com/office/powerpoint/2010/main" val="208727870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Call to Action</a:t>
            </a:r>
            <a:endParaRPr lang="en-US" dirty="0"/>
          </a:p>
        </p:txBody>
      </p:sp>
      <p:sp>
        <p:nvSpPr>
          <p:cNvPr id="3" name="Content Placeholder 2"/>
          <p:cNvSpPr>
            <a:spLocks noGrp="1"/>
          </p:cNvSpPr>
          <p:nvPr>
            <p:ph idx="1"/>
          </p:nvPr>
        </p:nvSpPr>
        <p:spPr/>
        <p:txBody>
          <a:bodyPr/>
          <a:lstStyle/>
          <a:p>
            <a:r>
              <a:rPr lang="en-US" dirty="0" smtClean="0"/>
              <a:t>Office 365 is here get a trial at www.office365.com</a:t>
            </a:r>
          </a:p>
          <a:p>
            <a:r>
              <a:rPr lang="en-US" dirty="0" smtClean="0"/>
              <a:t>Check out the Service Descriptions</a:t>
            </a:r>
            <a:r>
              <a:rPr lang="en-US" dirty="0"/>
              <a:t> </a:t>
            </a:r>
            <a:r>
              <a:rPr lang="en-US" dirty="0" smtClean="0"/>
              <a:t>bit.ly/O365SD</a:t>
            </a:r>
          </a:p>
          <a:p>
            <a:endParaRPr lang="en-US" dirty="0" smtClean="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18527109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Follow up sessions</a:t>
            </a:r>
            <a:endParaRPr lang="en-US"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
        <p:nvSpPr>
          <p:cNvPr id="6" name="Content Placeholder 5"/>
          <p:cNvSpPr>
            <a:spLocks noGrp="1"/>
          </p:cNvSpPr>
          <p:nvPr>
            <p:ph idx="1"/>
          </p:nvPr>
        </p:nvSpPr>
        <p:spPr/>
        <p:txBody>
          <a:bodyPr/>
          <a:lstStyle/>
          <a:p>
            <a:endParaRPr lang="en-US"/>
          </a:p>
        </p:txBody>
      </p:sp>
      <p:graphicFrame>
        <p:nvGraphicFramePr>
          <p:cNvPr id="7" name="Diagram 6"/>
          <p:cNvGraphicFramePr/>
          <p:nvPr>
            <p:extLst>
              <p:ext uri="{D42A27DB-BD31-4B8C-83A1-F6EECF244321}">
                <p14:modId xmlns:p14="http://schemas.microsoft.com/office/powerpoint/2010/main" val="1756335969"/>
              </p:ext>
            </p:extLst>
          </p:nvPr>
        </p:nvGraphicFramePr>
        <p:xfrm>
          <a:off x="755576" y="1556792"/>
          <a:ext cx="7920880" cy="41044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3357486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3172" y="274637"/>
            <a:ext cx="8471316" cy="1143000"/>
          </a:xfrm>
        </p:spPr>
        <p:txBody>
          <a:bodyPr>
            <a:normAutofit/>
          </a:bodyPr>
          <a:lstStyle/>
          <a:p>
            <a:r>
              <a:rPr lang="en-GB" sz="3200" dirty="0" smtClean="0"/>
              <a:t>Enrol in Microsoft Virtual Academy Today</a:t>
            </a:r>
            <a:endParaRPr lang="en-GB" sz="3200" dirty="0"/>
          </a:p>
        </p:txBody>
      </p:sp>
      <p:sp>
        <p:nvSpPr>
          <p:cNvPr id="8" name="TextBox 7"/>
          <p:cNvSpPr txBox="1"/>
          <p:nvPr/>
        </p:nvSpPr>
        <p:spPr>
          <a:xfrm>
            <a:off x="493172" y="1412777"/>
            <a:ext cx="8471316" cy="1138773"/>
          </a:xfrm>
          <a:prstGeom prst="rect">
            <a:avLst/>
          </a:prstGeom>
          <a:noFill/>
          <a:effectLst>
            <a:innerShdw blurRad="63500" dist="50800" dir="2700000">
              <a:prstClr val="black">
                <a:alpha val="50000"/>
              </a:prstClr>
            </a:innerShdw>
          </a:effectLst>
          <a:scene3d>
            <a:camera prst="orthographicFront"/>
            <a:lightRig rig="threePt" dir="t"/>
          </a:scene3d>
          <a:sp3d>
            <a:bevelT/>
          </a:sp3d>
        </p:spPr>
        <p:txBody>
          <a:bodyPr wrap="square" rtlCol="0">
            <a:spAutoFit/>
          </a:bodyPr>
          <a:lstStyle/>
          <a:p>
            <a:r>
              <a:rPr lang="en-US" sz="2000" b="1" dirty="0" smtClean="0">
                <a:solidFill>
                  <a:srgbClr val="FFFFFF"/>
                </a:solidFill>
                <a:latin typeface="Segoe UI" pitchFamily="34" charset="0"/>
                <a:cs typeface="Segoe UI" pitchFamily="34" charset="0"/>
              </a:rPr>
              <a:t>Why Enroll, other than it being free?</a:t>
            </a:r>
          </a:p>
          <a:p>
            <a:r>
              <a:rPr lang="en-US" sz="1600" dirty="0" smtClean="0">
                <a:solidFill>
                  <a:srgbClr val="FFFFFF"/>
                </a:solidFill>
                <a:latin typeface="Segoe UI" pitchFamily="34" charset="0"/>
                <a:cs typeface="Segoe UI" pitchFamily="34" charset="0"/>
              </a:rPr>
              <a:t>The MVA helps improve </a:t>
            </a:r>
            <a:r>
              <a:rPr lang="en-US" sz="1600" dirty="0">
                <a:solidFill>
                  <a:srgbClr val="FFFFFF"/>
                </a:solidFill>
                <a:latin typeface="Segoe UI" pitchFamily="34" charset="0"/>
                <a:cs typeface="Segoe UI" pitchFamily="34" charset="0"/>
              </a:rPr>
              <a:t>your IT skill set and advance your career with </a:t>
            </a:r>
            <a:r>
              <a:rPr lang="en-US" sz="1600" dirty="0" smtClean="0">
                <a:solidFill>
                  <a:srgbClr val="FFFFFF"/>
                </a:solidFill>
                <a:latin typeface="Segoe UI" pitchFamily="34" charset="0"/>
                <a:cs typeface="Segoe UI" pitchFamily="34" charset="0"/>
              </a:rPr>
              <a:t>a </a:t>
            </a:r>
            <a:r>
              <a:rPr lang="en-US" sz="1600" dirty="0">
                <a:solidFill>
                  <a:srgbClr val="FFFFFF"/>
                </a:solidFill>
                <a:latin typeface="Segoe UI" pitchFamily="34" charset="0"/>
                <a:cs typeface="Segoe UI" pitchFamily="34" charset="0"/>
              </a:rPr>
              <a:t>free, easy to access training portal that allows you to learn at your own pace, focusing on Microsoft </a:t>
            </a:r>
            <a:r>
              <a:rPr lang="en-US" sz="1600" dirty="0" smtClean="0">
                <a:solidFill>
                  <a:srgbClr val="FFFFFF"/>
                </a:solidFill>
                <a:latin typeface="Segoe UI" pitchFamily="34" charset="0"/>
                <a:cs typeface="Segoe UI" pitchFamily="34" charset="0"/>
              </a:rPr>
              <a:t>technologies.</a:t>
            </a:r>
            <a:endParaRPr lang="en-GB" sz="1600" dirty="0">
              <a:solidFill>
                <a:srgbClr val="FFFFFF"/>
              </a:solidFill>
              <a:latin typeface="Segoe UI" pitchFamily="34" charset="0"/>
              <a:cs typeface="Segoe UI" pitchFamily="34" charset="0"/>
            </a:endParaRPr>
          </a:p>
        </p:txBody>
      </p:sp>
      <p:sp>
        <p:nvSpPr>
          <p:cNvPr id="9" name="TextBox 8"/>
          <p:cNvSpPr txBox="1"/>
          <p:nvPr/>
        </p:nvSpPr>
        <p:spPr>
          <a:xfrm>
            <a:off x="493173" y="2697734"/>
            <a:ext cx="8038829" cy="1323439"/>
          </a:xfrm>
          <a:prstGeom prst="rect">
            <a:avLst/>
          </a:prstGeom>
          <a:noFill/>
        </p:spPr>
        <p:txBody>
          <a:bodyPr wrap="square" rtlCol="0">
            <a:spAutoFit/>
          </a:bodyPr>
          <a:lstStyle/>
          <a:p>
            <a:r>
              <a:rPr lang="en-GB" sz="2000" b="1" dirty="0">
                <a:solidFill>
                  <a:srgbClr val="FFFFFF"/>
                </a:solidFill>
                <a:latin typeface="Segoe UI" pitchFamily="34" charset="0"/>
                <a:cs typeface="Segoe UI" pitchFamily="34" charset="0"/>
              </a:rPr>
              <a:t>What Do I </a:t>
            </a:r>
            <a:r>
              <a:rPr lang="en-GB" sz="2000" b="1" dirty="0" smtClean="0">
                <a:solidFill>
                  <a:srgbClr val="FFFFFF"/>
                </a:solidFill>
                <a:latin typeface="Segoe UI" pitchFamily="34" charset="0"/>
                <a:cs typeface="Segoe UI" pitchFamily="34" charset="0"/>
              </a:rPr>
              <a:t>get for enrolment?</a:t>
            </a:r>
            <a:r>
              <a:rPr lang="en-GB" sz="2000" b="1" dirty="0">
                <a:solidFill>
                  <a:srgbClr val="FFFFFF"/>
                </a:solidFill>
                <a:latin typeface="Segoe UI" pitchFamily="34" charset="0"/>
                <a:cs typeface="Segoe UI" pitchFamily="34" charset="0"/>
              </a:rPr>
              <a:t>	</a:t>
            </a:r>
          </a:p>
          <a:p>
            <a:pPr marL="342900" indent="-342900">
              <a:spcBef>
                <a:spcPct val="20000"/>
              </a:spcBef>
              <a:buClr>
                <a:srgbClr val="03C2F1"/>
              </a:buClr>
              <a:buFont typeface="Segoe UI" pitchFamily="34" charset="0"/>
              <a:buChar char="►"/>
            </a:pPr>
            <a:r>
              <a:rPr lang="en-GB" sz="1600" dirty="0">
                <a:solidFill>
                  <a:srgbClr val="FFFFFF"/>
                </a:solidFill>
                <a:latin typeface="Segoe UI" pitchFamily="34" charset="0"/>
                <a:ea typeface="Segoe UI" pitchFamily="34" charset="0"/>
                <a:cs typeface="Segoe UI" pitchFamily="34" charset="0"/>
              </a:rPr>
              <a:t>Free training to make you become the Cloud-Hero in my Organization</a:t>
            </a:r>
          </a:p>
          <a:p>
            <a:pPr marL="342900" indent="-342900">
              <a:spcBef>
                <a:spcPct val="20000"/>
              </a:spcBef>
              <a:buClr>
                <a:srgbClr val="03C2F1"/>
              </a:buClr>
              <a:buFont typeface="Segoe UI" pitchFamily="34" charset="0"/>
              <a:buChar char="►"/>
            </a:pPr>
            <a:r>
              <a:rPr lang="en-GB" sz="1600" dirty="0">
                <a:solidFill>
                  <a:srgbClr val="FFFFFF"/>
                </a:solidFill>
                <a:latin typeface="Segoe UI" pitchFamily="34" charset="0"/>
                <a:ea typeface="Segoe UI" pitchFamily="34" charset="0"/>
                <a:cs typeface="Segoe UI" pitchFamily="34" charset="0"/>
              </a:rPr>
              <a:t>Help mastering your Training Path and get the recognition</a:t>
            </a:r>
          </a:p>
          <a:p>
            <a:pPr marL="342900" indent="-342900">
              <a:spcBef>
                <a:spcPct val="20000"/>
              </a:spcBef>
              <a:buClr>
                <a:srgbClr val="03C2F1"/>
              </a:buClr>
              <a:buFont typeface="Segoe UI" pitchFamily="34" charset="0"/>
              <a:buChar char="►"/>
            </a:pPr>
            <a:r>
              <a:rPr lang="en-GB" sz="1600" dirty="0">
                <a:solidFill>
                  <a:srgbClr val="FFFFFF"/>
                </a:solidFill>
                <a:latin typeface="Segoe UI" pitchFamily="34" charset="0"/>
                <a:ea typeface="Segoe UI" pitchFamily="34" charset="0"/>
                <a:cs typeface="Segoe UI" pitchFamily="34" charset="0"/>
              </a:rPr>
              <a:t>Connect with other IT Pros and discuss The Cloud </a:t>
            </a:r>
          </a:p>
        </p:txBody>
      </p:sp>
      <p:sp>
        <p:nvSpPr>
          <p:cNvPr id="12" name="TextBox 11"/>
          <p:cNvSpPr txBox="1"/>
          <p:nvPr/>
        </p:nvSpPr>
        <p:spPr>
          <a:xfrm>
            <a:off x="493172" y="4167356"/>
            <a:ext cx="7416824" cy="817245"/>
          </a:xfrm>
          <a:prstGeom prst="roundRect">
            <a:avLst/>
          </a:prstGeom>
          <a:noFill/>
        </p:spPr>
        <p:txBody>
          <a:bodyPr wrap="square" rtlCol="0">
            <a:spAutoFit/>
          </a:bodyPr>
          <a:lstStyle/>
          <a:p>
            <a:r>
              <a:rPr lang="en-GB" b="1" dirty="0">
                <a:solidFill>
                  <a:srgbClr val="FFFFFF"/>
                </a:solidFill>
                <a:latin typeface="Segoe UI" pitchFamily="34" charset="0"/>
                <a:cs typeface="Segoe UI" pitchFamily="34" charset="0"/>
              </a:rPr>
              <a:t>Where do I </a:t>
            </a:r>
            <a:r>
              <a:rPr lang="en-GB" b="1" dirty="0" smtClean="0">
                <a:solidFill>
                  <a:srgbClr val="FFFFFF"/>
                </a:solidFill>
                <a:latin typeface="Segoe UI" pitchFamily="34" charset="0"/>
                <a:cs typeface="Segoe UI" pitchFamily="34" charset="0"/>
              </a:rPr>
              <a:t>Enrol?</a:t>
            </a:r>
            <a:endParaRPr lang="en-GB" sz="1600" b="1" dirty="0">
              <a:solidFill>
                <a:srgbClr val="FFFFFF"/>
              </a:solidFill>
              <a:latin typeface="Segoe UI" pitchFamily="34" charset="0"/>
              <a:cs typeface="Segoe UI" pitchFamily="34" charset="0"/>
            </a:endParaRPr>
          </a:p>
          <a:p>
            <a:r>
              <a:rPr lang="en-GB" sz="2400" b="1" dirty="0" smtClean="0">
                <a:solidFill>
                  <a:srgbClr val="00B0F0"/>
                </a:solidFill>
                <a:latin typeface="Segoe UI" pitchFamily="34" charset="0"/>
                <a:cs typeface="Segoe UI" pitchFamily="34" charset="0"/>
                <a:hlinkClick r:id="rId2"/>
              </a:rPr>
              <a:t>www.microsoftvirtualacademy.com</a:t>
            </a:r>
            <a:r>
              <a:rPr lang="en-GB" sz="2400" b="1" dirty="0" smtClean="0">
                <a:solidFill>
                  <a:srgbClr val="00B0F0"/>
                </a:solidFill>
                <a:latin typeface="Segoe UI" pitchFamily="34" charset="0"/>
                <a:cs typeface="Segoe UI" pitchFamily="34" charset="0"/>
              </a:rPr>
              <a:t> </a:t>
            </a:r>
            <a:endParaRPr lang="en-GB" sz="2400" b="1" dirty="0">
              <a:solidFill>
                <a:srgbClr val="00B0F0"/>
              </a:solidFill>
              <a:latin typeface="Segoe UI" pitchFamily="34" charset="0"/>
              <a:cs typeface="Segoe UI" pitchFamily="34" charset="0"/>
            </a:endParaRPr>
          </a:p>
        </p:txBody>
      </p:sp>
      <p:sp>
        <p:nvSpPr>
          <p:cNvPr id="13" name="TextBox 12"/>
          <p:cNvSpPr txBox="1"/>
          <p:nvPr/>
        </p:nvSpPr>
        <p:spPr>
          <a:xfrm>
            <a:off x="521747" y="5213559"/>
            <a:ext cx="7416824" cy="400110"/>
          </a:xfrm>
          <a:prstGeom prst="rect">
            <a:avLst/>
          </a:prstGeom>
          <a:noFill/>
        </p:spPr>
        <p:txBody>
          <a:bodyPr wrap="square" rtlCol="0">
            <a:spAutoFit/>
          </a:bodyPr>
          <a:lstStyle/>
          <a:p>
            <a:r>
              <a:rPr lang="en-GB" sz="2000" b="1" dirty="0">
                <a:solidFill>
                  <a:srgbClr val="FFFFFF"/>
                </a:solidFill>
                <a:latin typeface="Segoe UI" pitchFamily="34" charset="0"/>
                <a:cs typeface="Segoe UI" pitchFamily="34" charset="0"/>
              </a:rPr>
              <a:t>Then tell us what you </a:t>
            </a:r>
            <a:r>
              <a:rPr lang="en-GB" sz="2000" b="1" dirty="0" smtClean="0">
                <a:solidFill>
                  <a:srgbClr val="FFFFFF"/>
                </a:solidFill>
                <a:latin typeface="Segoe UI" pitchFamily="34" charset="0"/>
                <a:cs typeface="Segoe UI" pitchFamily="34" charset="0"/>
              </a:rPr>
              <a:t>think. </a:t>
            </a:r>
            <a:r>
              <a:rPr lang="en-GB" sz="1600" dirty="0" smtClean="0">
                <a:solidFill>
                  <a:srgbClr val="FFFFFF"/>
                </a:solidFill>
                <a:latin typeface="Segoe UI" pitchFamily="34" charset="0"/>
                <a:cs typeface="Segoe UI" pitchFamily="34" charset="0"/>
              </a:rPr>
              <a:t>TellTheDean@microsoft.com</a:t>
            </a:r>
          </a:p>
        </p:txBody>
      </p:sp>
      <p:grpSp>
        <p:nvGrpSpPr>
          <p:cNvPr id="5" name="Group 4"/>
          <p:cNvGrpSpPr/>
          <p:nvPr/>
        </p:nvGrpSpPr>
        <p:grpSpPr>
          <a:xfrm>
            <a:off x="6228184" y="3621020"/>
            <a:ext cx="2549302" cy="1258207"/>
            <a:chOff x="6732240" y="2211710"/>
            <a:chExt cx="2160240" cy="799639"/>
          </a:xfrm>
          <a:effectLst>
            <a:reflection blurRad="6350" stA="52000" endA="300" endPos="35000" dir="5400000" sy="-100000" algn="bl" rotWithShape="0"/>
          </a:effectLst>
        </p:grpSpPr>
        <p:sp>
          <p:nvSpPr>
            <p:cNvPr id="3" name="Rounded Rectangle 2"/>
            <p:cNvSpPr/>
            <p:nvPr/>
          </p:nvSpPr>
          <p:spPr>
            <a:xfrm>
              <a:off x="6732240" y="2211710"/>
              <a:ext cx="2160240" cy="7996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FFFFFF"/>
                </a:solidFill>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04248" y="2302400"/>
              <a:ext cx="2031581" cy="629389"/>
            </a:xfrm>
            <a:prstGeom prst="roundRect">
              <a:avLst>
                <a:gd name="adj" fmla="val 12264"/>
              </a:avLst>
            </a:prstGeom>
          </p:spPr>
        </p:pic>
      </p:grpSp>
    </p:spTree>
    <p:extLst>
      <p:ext uri="{BB962C8B-B14F-4D97-AF65-F5344CB8AC3E}">
        <p14:creationId xmlns:p14="http://schemas.microsoft.com/office/powerpoint/2010/main" val="202499734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blackWhite">
          <a:xfrm>
            <a:off x="395536" y="5301208"/>
            <a:ext cx="8382000" cy="707872"/>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800" dirty="0">
                <a:solidFill>
                  <a:schemeClr val="bg2"/>
                </a:solidFill>
                <a:latin typeface="Calibri" pitchFamily="34" charset="0"/>
                <a:cs typeface="Arial" charset="0"/>
              </a:rPr>
              <a:t>© </a:t>
            </a:r>
            <a:r>
              <a:rPr lang="en-US" sz="800" dirty="0" smtClean="0">
                <a:solidFill>
                  <a:schemeClr val="bg2"/>
                </a:solidFill>
                <a:latin typeface="Calibri" pitchFamily="34" charset="0"/>
                <a:cs typeface="Arial" charset="0"/>
              </a:rPr>
              <a:t>2010 Microsoft </a:t>
            </a:r>
            <a:r>
              <a:rPr lang="en-US" sz="800" dirty="0">
                <a:solidFill>
                  <a:schemeClr val="bg2"/>
                </a:solidFill>
                <a:latin typeface="Calibr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800" dirty="0">
                <a:solidFill>
                  <a:schemeClr val="bg2"/>
                </a:solidFill>
                <a:latin typeface="Calibr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800" dirty="0" smtClean="0">
                <a:solidFill>
                  <a:schemeClr val="bg2"/>
                </a:solidFill>
                <a:latin typeface="Calibri" pitchFamily="34" charset="0"/>
                <a:cs typeface="Arial" charset="0"/>
              </a:rPr>
              <a:t>MICROSOFT </a:t>
            </a:r>
            <a:r>
              <a:rPr lang="en-US" sz="800" dirty="0">
                <a:solidFill>
                  <a:schemeClr val="bg2"/>
                </a:solidFill>
                <a:latin typeface="Calibri" pitchFamily="34" charset="0"/>
                <a:cs typeface="Arial" charset="0"/>
              </a:rPr>
              <a:t>MAKES NO WARRANTIES, EXPRESS, IMPLIED OR STATUTORY, AS TO THE INFORMATION IN THIS PRESENTATION.</a:t>
            </a:r>
          </a:p>
        </p:txBody>
      </p:sp>
      <p:pic>
        <p:nvPicPr>
          <p:cNvPr id="7" name="Picture 2" descr="Microsoft logo and tagline"/>
          <p:cNvPicPr>
            <a:picLocks noChangeAspect="1" noChangeArrowheads="1"/>
          </p:cNvPicPr>
          <p:nvPr/>
        </p:nvPicPr>
        <p:blipFill>
          <a:blip r:embed="rId3" cstate="print"/>
          <a:srcRect r="25754" b="36106"/>
          <a:stretch>
            <a:fillRect/>
          </a:stretch>
        </p:blipFill>
        <p:spPr bwMode="black">
          <a:xfrm>
            <a:off x="2213840" y="2666735"/>
            <a:ext cx="4718061" cy="875731"/>
          </a:xfrm>
          <a:prstGeom prst="rect">
            <a:avLst/>
          </a:prstGeom>
          <a:noFill/>
          <a:ln>
            <a:noFill/>
          </a:ln>
        </p:spPr>
      </p:pic>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sz="3200" b="1" cap="all" dirty="0">
                <a:solidFill>
                  <a:srgbClr val="03C2F1"/>
                </a:solidFill>
              </a:rPr>
              <a:t>What’s New in Office 365</a:t>
            </a:r>
          </a:p>
        </p:txBody>
      </p:sp>
      <p:sp>
        <p:nvSpPr>
          <p:cNvPr id="18" name="Rectangle 17"/>
          <p:cNvSpPr/>
          <p:nvPr/>
        </p:nvSpPr>
        <p:spPr bwMode="auto">
          <a:xfrm>
            <a:off x="316509" y="4859145"/>
            <a:ext cx="8551195" cy="1447800"/>
          </a:xfrm>
          <a:prstGeom prst="rect">
            <a:avLst/>
          </a:prstGeom>
          <a:noFill/>
          <a:ln w="25400" cap="flat" cmpd="sng" algn="ctr">
            <a:noFill/>
            <a:prstDash val="solid"/>
          </a:ln>
          <a:effectLst>
            <a:outerShdw blurRad="63500" dist="38100" algn="ctr" rotWithShape="0">
              <a:prstClr val="black">
                <a:alpha val="40000"/>
              </a:prstClr>
            </a:outerShdw>
          </a:effectLst>
        </p:spPr>
        <p:txBody>
          <a:bodyPr lIns="1664125" tIns="32003" rIns="64005" bIns="32003" rtlCol="0" anchor="ctr" anchorCtr="0"/>
          <a:lstStyle/>
          <a:p>
            <a:pPr marL="200015" indent="-200015">
              <a:spcBef>
                <a:spcPts val="140"/>
              </a:spcBef>
              <a:spcAft>
                <a:spcPts val="140"/>
              </a:spcAft>
              <a:buClr>
                <a:schemeClr val="tx2"/>
              </a:buClr>
              <a:buSzPct val="100000"/>
              <a:buFont typeface="Arial" pitchFamily="34" charset="0"/>
              <a:buChar char="•"/>
              <a:defRPr/>
            </a:pPr>
            <a:r>
              <a:rPr lang="en-US" sz="1300" dirty="0">
                <a:solidFill>
                  <a:schemeClr val="bg1">
                    <a:alpha val="99000"/>
                  </a:schemeClr>
                </a:solidFill>
              </a:rPr>
              <a:t>New user interface</a:t>
            </a:r>
          </a:p>
          <a:p>
            <a:pPr marL="200015" indent="-200015">
              <a:spcBef>
                <a:spcPts val="140"/>
              </a:spcBef>
              <a:spcAft>
                <a:spcPts val="140"/>
              </a:spcAft>
              <a:buClr>
                <a:schemeClr val="tx2"/>
              </a:buClr>
              <a:buSzPct val="100000"/>
              <a:buFont typeface="Arial" pitchFamily="34" charset="0"/>
              <a:buChar char="•"/>
              <a:defRPr/>
            </a:pPr>
            <a:r>
              <a:rPr lang="en-US" sz="1300" dirty="0">
                <a:solidFill>
                  <a:schemeClr val="bg1">
                    <a:alpha val="99000"/>
                  </a:schemeClr>
                </a:solidFill>
              </a:rPr>
              <a:t>Role based access</a:t>
            </a:r>
          </a:p>
          <a:p>
            <a:pPr marL="200015" indent="-200015">
              <a:spcBef>
                <a:spcPts val="140"/>
              </a:spcBef>
              <a:spcAft>
                <a:spcPts val="140"/>
              </a:spcAft>
              <a:buClr>
                <a:schemeClr val="tx2"/>
              </a:buClr>
              <a:buSzPct val="100000"/>
              <a:buFont typeface="Arial" pitchFamily="34" charset="0"/>
              <a:buChar char="•"/>
              <a:defRPr/>
            </a:pPr>
            <a:r>
              <a:rPr lang="en-US" sz="1300" dirty="0">
                <a:solidFill>
                  <a:schemeClr val="bg1">
                    <a:alpha val="99000"/>
                  </a:schemeClr>
                </a:solidFill>
              </a:rPr>
              <a:t>Identity federation (eliminate sign-in client</a:t>
            </a:r>
            <a:r>
              <a:rPr lang="en-US" sz="1300" dirty="0" smtClean="0">
                <a:solidFill>
                  <a:schemeClr val="bg1">
                    <a:alpha val="99000"/>
                  </a:schemeClr>
                </a:solidFill>
              </a:rPr>
              <a:t>)</a:t>
            </a:r>
            <a:endParaRPr lang="en-US" sz="1300" dirty="0">
              <a:solidFill>
                <a:schemeClr val="bg1">
                  <a:alpha val="99000"/>
                </a:schemeClr>
              </a:solidFill>
            </a:endParaRPr>
          </a:p>
        </p:txBody>
      </p:sp>
      <p:sp>
        <p:nvSpPr>
          <p:cNvPr id="21" name="Rectangle 20"/>
          <p:cNvSpPr/>
          <p:nvPr/>
        </p:nvSpPr>
        <p:spPr>
          <a:xfrm>
            <a:off x="316508" y="4859145"/>
            <a:ext cx="1371600" cy="1447800"/>
          </a:xfrm>
          <a:prstGeom prst="rect">
            <a:avLst/>
          </a:prstGeom>
          <a:gradFill flip="none" rotWithShape="1">
            <a:gsLst>
              <a:gs pos="0">
                <a:schemeClr val="accent2">
                  <a:lumMod val="40000"/>
                  <a:lumOff val="60000"/>
                </a:schemeClr>
              </a:gs>
              <a:gs pos="10000">
                <a:schemeClr val="accent2">
                  <a:lumMod val="60000"/>
                  <a:lumOff val="40000"/>
                </a:schemeClr>
              </a:gs>
              <a:gs pos="70000">
                <a:schemeClr val="accent2"/>
              </a:gs>
            </a:gsLst>
            <a:lin ang="5400000" scaled="1"/>
            <a:tileRect/>
          </a:gradFill>
          <a:ln w="25400" cap="flat" cmpd="sng" algn="ctr">
            <a:noFill/>
            <a:prstDash val="solid"/>
          </a:ln>
          <a:effectLst>
            <a:softEdge rad="63500"/>
          </a:effectLst>
        </p:spPr>
        <p:txBody>
          <a:bodyPr lIns="64005" tIns="32003" rIns="64005" bIns="32003" rtlCol="0" anchor="ctr" anchorCtr="0">
            <a:noAutofit/>
          </a:bodyPr>
          <a:lstStyle/>
          <a:p>
            <a:pPr algn="ctr" defTabSz="640048">
              <a:lnSpc>
                <a:spcPct val="90000"/>
              </a:lnSpc>
            </a:pPr>
            <a:r>
              <a:rPr lang="en-US" sz="1700" b="1" kern="0" dirty="0">
                <a:solidFill>
                  <a:schemeClr val="bg1">
                    <a:alpha val="99000"/>
                  </a:schemeClr>
                </a:solidFill>
              </a:rPr>
              <a:t>Platform</a:t>
            </a:r>
          </a:p>
          <a:p>
            <a:pPr algn="ctr" defTabSz="640048">
              <a:lnSpc>
                <a:spcPct val="90000"/>
              </a:lnSpc>
            </a:pPr>
            <a:r>
              <a:rPr lang="en-US" sz="1700" b="1" kern="0" dirty="0">
                <a:solidFill>
                  <a:schemeClr val="bg1">
                    <a:alpha val="99000"/>
                  </a:schemeClr>
                </a:solidFill>
              </a:rPr>
              <a:t>Capabilities</a:t>
            </a:r>
          </a:p>
        </p:txBody>
      </p:sp>
      <p:grpSp>
        <p:nvGrpSpPr>
          <p:cNvPr id="8" name="Group 7"/>
          <p:cNvGrpSpPr/>
          <p:nvPr/>
        </p:nvGrpSpPr>
        <p:grpSpPr>
          <a:xfrm>
            <a:off x="4682548" y="1139983"/>
            <a:ext cx="2000250" cy="3505200"/>
            <a:chOff x="7494087" y="1435830"/>
            <a:chExt cx="3200400" cy="4206240"/>
          </a:xfrm>
        </p:grpSpPr>
        <p:sp>
          <p:nvSpPr>
            <p:cNvPr id="11" name="Rectangle 10"/>
            <p:cNvSpPr/>
            <p:nvPr/>
          </p:nvSpPr>
          <p:spPr bwMode="auto">
            <a:xfrm>
              <a:off x="7494087" y="1435830"/>
              <a:ext cx="3200400" cy="4206240"/>
            </a:xfrm>
            <a:prstGeom prst="rect">
              <a:avLst/>
            </a:prstGeom>
            <a:noFill/>
            <a:ln w="25400" cap="flat" cmpd="sng" algn="ctr">
              <a:noFill/>
              <a:prstDash val="solid"/>
            </a:ln>
            <a:effectLst>
              <a:outerShdw blurRad="63500" sx="102000" sy="102000" algn="ctr" rotWithShape="0">
                <a:prstClr val="black">
                  <a:alpha val="40000"/>
                </a:prstClr>
              </a:outerShdw>
            </a:effectLst>
          </p:spPr>
          <p:txBody>
            <a:bodyPr tIns="777240" rtlCol="0" anchor="t" anchorCtr="0"/>
            <a:lstStyle/>
            <a:p>
              <a:pPr marL="200015" indent="-200015">
                <a:spcBef>
                  <a:spcPts val="140"/>
                </a:spcBef>
                <a:spcAft>
                  <a:spcPts val="140"/>
                </a:spcAft>
                <a:buClr>
                  <a:schemeClr val="tx2"/>
                </a:buClr>
                <a:buSzPct val="100000"/>
                <a:buFont typeface="Arial" pitchFamily="34" charset="0"/>
                <a:buChar char="•"/>
                <a:defRPr/>
              </a:pPr>
              <a:r>
                <a:rPr lang="en-US" sz="1200" dirty="0">
                  <a:solidFill>
                    <a:schemeClr val="bg1">
                      <a:alpha val="99000"/>
                    </a:schemeClr>
                  </a:solidFill>
                </a:rPr>
                <a:t>My Sites to manage and share documents</a:t>
              </a:r>
            </a:p>
            <a:p>
              <a:pPr marL="200015" indent="-200015">
                <a:spcBef>
                  <a:spcPts val="140"/>
                </a:spcBef>
                <a:spcAft>
                  <a:spcPts val="140"/>
                </a:spcAft>
                <a:buClr>
                  <a:schemeClr val="tx2"/>
                </a:buClr>
                <a:buSzPct val="100000"/>
                <a:buFont typeface="Arial" pitchFamily="34" charset="0"/>
                <a:buChar char="•"/>
                <a:defRPr/>
              </a:pPr>
              <a:r>
                <a:rPr lang="en-US" sz="1200" dirty="0">
                  <a:solidFill>
                    <a:schemeClr val="bg1">
                      <a:alpha val="99000"/>
                    </a:schemeClr>
                  </a:solidFill>
                </a:rPr>
                <a:t>Access documents offline</a:t>
              </a:r>
            </a:p>
            <a:p>
              <a:pPr marL="200015" indent="-200015">
                <a:spcBef>
                  <a:spcPts val="140"/>
                </a:spcBef>
                <a:spcAft>
                  <a:spcPts val="140"/>
                </a:spcAft>
                <a:buClr>
                  <a:schemeClr val="tx2"/>
                </a:buClr>
                <a:buSzPct val="100000"/>
                <a:buFont typeface="Arial" pitchFamily="34" charset="0"/>
                <a:buChar char="•"/>
                <a:defRPr/>
              </a:pPr>
              <a:r>
                <a:rPr lang="en-US" sz="1200" dirty="0">
                  <a:solidFill>
                    <a:schemeClr val="bg1">
                      <a:alpha val="99000"/>
                    </a:schemeClr>
                  </a:solidFill>
                </a:rPr>
                <a:t>Improved Team &amp; Project Sites</a:t>
              </a:r>
            </a:p>
            <a:p>
              <a:pPr marL="200015" indent="-200015">
                <a:spcBef>
                  <a:spcPts val="140"/>
                </a:spcBef>
                <a:spcAft>
                  <a:spcPts val="140"/>
                </a:spcAft>
                <a:buClr>
                  <a:schemeClr val="tx2"/>
                </a:buClr>
                <a:buSzPct val="100000"/>
                <a:buFont typeface="Arial" pitchFamily="34" charset="0"/>
                <a:buChar char="•"/>
                <a:defRPr/>
              </a:pPr>
              <a:r>
                <a:rPr lang="en-US" sz="1200" dirty="0">
                  <a:solidFill>
                    <a:schemeClr val="bg1">
                      <a:alpha val="99000"/>
                    </a:schemeClr>
                  </a:solidFill>
                </a:rPr>
                <a:t>Document-level permissions to protect sensitive content</a:t>
              </a:r>
            </a:p>
            <a:p>
              <a:pPr marL="200015" indent="-200015">
                <a:spcBef>
                  <a:spcPts val="140"/>
                </a:spcBef>
                <a:spcAft>
                  <a:spcPts val="140"/>
                </a:spcAft>
                <a:buClr>
                  <a:schemeClr val="tx2"/>
                </a:buClr>
                <a:buSzPct val="100000"/>
                <a:buFont typeface="Arial" pitchFamily="34" charset="0"/>
                <a:buChar char="•"/>
                <a:defRPr/>
              </a:pPr>
              <a:r>
                <a:rPr lang="en-US" sz="1200" dirty="0">
                  <a:solidFill>
                    <a:schemeClr val="bg1">
                      <a:alpha val="99000"/>
                    </a:schemeClr>
                  </a:solidFill>
                </a:rPr>
                <a:t>Share documents securely with Extranet Sites</a:t>
              </a:r>
            </a:p>
            <a:p>
              <a:pPr marL="200015" indent="-200015">
                <a:spcBef>
                  <a:spcPts val="140"/>
                </a:spcBef>
                <a:spcAft>
                  <a:spcPts val="140"/>
                </a:spcAft>
                <a:buClr>
                  <a:schemeClr val="tx2"/>
                </a:buClr>
                <a:buSzPct val="100000"/>
                <a:buFont typeface="Arial" pitchFamily="34" charset="0"/>
                <a:buChar char="•"/>
                <a:defRPr/>
              </a:pPr>
              <a:r>
                <a:rPr lang="en-US" sz="1200" dirty="0">
                  <a:solidFill>
                    <a:schemeClr val="bg1">
                      <a:alpha val="99000"/>
                    </a:schemeClr>
                  </a:solidFill>
                </a:rPr>
                <a:t>Cross site collection search</a:t>
              </a:r>
            </a:p>
          </p:txBody>
        </p:sp>
        <p:sp>
          <p:nvSpPr>
            <p:cNvPr id="12" name="Rectangle 11"/>
            <p:cNvSpPr/>
            <p:nvPr/>
          </p:nvSpPr>
          <p:spPr>
            <a:xfrm>
              <a:off x="7494087" y="1435830"/>
              <a:ext cx="3200400" cy="731520"/>
            </a:xfrm>
            <a:prstGeom prst="rect">
              <a:avLst/>
            </a:prstGeom>
            <a:gradFill flip="none" rotWithShape="1">
              <a:gsLst>
                <a:gs pos="37000">
                  <a:schemeClr val="accent6"/>
                </a:gs>
                <a:gs pos="100000">
                  <a:srgbClr val="6BBD46"/>
                </a:gs>
              </a:gsLst>
              <a:lin ang="15000000" scaled="0"/>
              <a:tileRect/>
            </a:gradFill>
            <a:ln w="25400" cap="flat" cmpd="sng" algn="ctr">
              <a:noFill/>
              <a:prstDash val="solid"/>
            </a:ln>
            <a:effectLst>
              <a:softEdge rad="63500"/>
            </a:effectLst>
          </p:spPr>
          <p:txBody>
            <a:bodyPr rtlCol="0" anchor="ctr" anchorCtr="0">
              <a:noAutofit/>
            </a:bodyPr>
            <a:lstStyle/>
            <a:p>
              <a:pPr algn="ctr" defTabSz="640048">
                <a:lnSpc>
                  <a:spcPct val="90000"/>
                </a:lnSpc>
              </a:pPr>
              <a:endParaRPr lang="en-US" sz="1100" b="1" kern="0" dirty="0">
                <a:solidFill>
                  <a:schemeClr val="bg1">
                    <a:alpha val="99000"/>
                  </a:schemeClr>
                </a:solidFill>
                <a:effectLst>
                  <a:outerShdw blurRad="38100" dist="38100" dir="2700000" algn="tl">
                    <a:srgbClr val="000000">
                      <a:alpha val="43137"/>
                    </a:srgbClr>
                  </a:outerShdw>
                </a:effectLst>
              </a:endParaRPr>
            </a:p>
          </p:txBody>
        </p:sp>
        <p:pic>
          <p:nvPicPr>
            <p:cNvPr id="23" name="Picture 2"/>
            <p:cNvPicPr>
              <a:picLocks noChangeAspect="1" noChangeArrowheads="1"/>
            </p:cNvPicPr>
            <p:nvPr/>
          </p:nvPicPr>
          <p:blipFill>
            <a:blip r:embed="rId3" cstate="print"/>
            <a:stretch>
              <a:fillRect/>
            </a:stretch>
          </p:blipFill>
          <p:spPr bwMode="auto">
            <a:xfrm>
              <a:off x="7517970" y="1548590"/>
              <a:ext cx="3108960" cy="468162"/>
            </a:xfrm>
            <a:prstGeom prst="rect">
              <a:avLst/>
            </a:prstGeom>
            <a:noFill/>
            <a:effectLst>
              <a:outerShdw blurRad="50800" dist="38100" dir="2700000" algn="tl" rotWithShape="0">
                <a:prstClr val="black">
                  <a:alpha val="40000"/>
                </a:prstClr>
              </a:outerShdw>
            </a:effectLst>
          </p:spPr>
        </p:pic>
      </p:grpSp>
      <p:grpSp>
        <p:nvGrpSpPr>
          <p:cNvPr id="3" name="Group 2"/>
          <p:cNvGrpSpPr/>
          <p:nvPr/>
        </p:nvGrpSpPr>
        <p:grpSpPr>
          <a:xfrm>
            <a:off x="355070" y="1139983"/>
            <a:ext cx="2000250" cy="3505200"/>
            <a:chOff x="601978" y="1390110"/>
            <a:chExt cx="3200400" cy="4206240"/>
          </a:xfrm>
        </p:grpSpPr>
        <p:sp>
          <p:nvSpPr>
            <p:cNvPr id="13" name="Rectangle 12"/>
            <p:cNvSpPr/>
            <p:nvPr/>
          </p:nvSpPr>
          <p:spPr bwMode="auto">
            <a:xfrm>
              <a:off x="601978" y="1390110"/>
              <a:ext cx="3200400" cy="4206240"/>
            </a:xfrm>
            <a:prstGeom prst="rect">
              <a:avLst/>
            </a:prstGeom>
            <a:noFill/>
            <a:ln w="25400" cap="flat" cmpd="sng" algn="ctr">
              <a:noFill/>
              <a:prstDash val="solid"/>
            </a:ln>
            <a:effectLst>
              <a:outerShdw blurRad="63500" sx="102000" sy="102000" algn="ctr" rotWithShape="0">
                <a:prstClr val="black">
                  <a:alpha val="40000"/>
                </a:prstClr>
              </a:outerShdw>
            </a:effectLst>
          </p:spPr>
          <p:txBody>
            <a:bodyPr tIns="777240" rtlCol="0" anchor="t" anchorCtr="0"/>
            <a:lstStyle/>
            <a:p>
              <a:pPr marL="200015" indent="-200015">
                <a:spcBef>
                  <a:spcPts val="140"/>
                </a:spcBef>
                <a:spcAft>
                  <a:spcPts val="140"/>
                </a:spcAft>
                <a:buClr>
                  <a:schemeClr val="tx2"/>
                </a:buClr>
                <a:buSzPct val="100000"/>
                <a:buFont typeface="Arial" pitchFamily="34" charset="0"/>
                <a:buChar char="•"/>
                <a:defRPr/>
              </a:pPr>
              <a:r>
                <a:rPr lang="en-US" sz="1200" dirty="0">
                  <a:solidFill>
                    <a:schemeClr val="bg1">
                      <a:alpha val="99000"/>
                    </a:schemeClr>
                  </a:solidFill>
                </a:rPr>
                <a:t>Flexible service offering with pay-as-you-go, per-user licensing</a:t>
              </a:r>
            </a:p>
            <a:p>
              <a:pPr marL="200015" indent="-200015">
                <a:spcBef>
                  <a:spcPts val="140"/>
                </a:spcBef>
                <a:spcAft>
                  <a:spcPts val="140"/>
                </a:spcAft>
                <a:buClr>
                  <a:schemeClr val="tx2"/>
                </a:buClr>
                <a:buSzPct val="100000"/>
                <a:buFont typeface="Arial" pitchFamily="34" charset="0"/>
                <a:buChar char="•"/>
                <a:defRPr/>
              </a:pPr>
              <a:r>
                <a:rPr lang="en-US" sz="1200" dirty="0">
                  <a:solidFill>
                    <a:schemeClr val="bg1">
                      <a:alpha val="99000"/>
                    </a:schemeClr>
                  </a:solidFill>
                </a:rPr>
                <a:t>The complete Office experience with services integration in Office 365 </a:t>
              </a:r>
            </a:p>
            <a:p>
              <a:pPr marL="200015" indent="-200015">
                <a:spcBef>
                  <a:spcPts val="140"/>
                </a:spcBef>
                <a:spcAft>
                  <a:spcPts val="140"/>
                </a:spcAft>
                <a:buClr>
                  <a:schemeClr val="tx2"/>
                </a:buClr>
                <a:buSzPct val="100000"/>
                <a:buFont typeface="Arial" pitchFamily="34" charset="0"/>
                <a:buChar char="•"/>
                <a:defRPr/>
              </a:pPr>
              <a:r>
                <a:rPr lang="en-US" sz="1200" dirty="0">
                  <a:solidFill>
                    <a:schemeClr val="bg1">
                      <a:alpha val="99000"/>
                    </a:schemeClr>
                  </a:solidFill>
                </a:rPr>
                <a:t>Always the latest version of the Office apps, including Office Web Apps</a:t>
              </a:r>
            </a:p>
            <a:p>
              <a:pPr marL="200015" indent="-200015">
                <a:spcBef>
                  <a:spcPts val="140"/>
                </a:spcBef>
                <a:spcAft>
                  <a:spcPts val="140"/>
                </a:spcAft>
                <a:buClr>
                  <a:schemeClr val="tx2"/>
                </a:buClr>
                <a:buSzPct val="100000"/>
                <a:buFont typeface="Arial" pitchFamily="34" charset="0"/>
                <a:buChar char="•"/>
                <a:defRPr/>
              </a:pPr>
              <a:r>
                <a:rPr lang="en-US" sz="1200" dirty="0">
                  <a:solidFill>
                    <a:schemeClr val="bg1">
                      <a:alpha val="99000"/>
                    </a:schemeClr>
                  </a:solidFill>
                </a:rPr>
                <a:t>Familiar Office user experience to access services</a:t>
              </a:r>
            </a:p>
          </p:txBody>
        </p:sp>
        <p:sp>
          <p:nvSpPr>
            <p:cNvPr id="14" name="Rectangle 13"/>
            <p:cNvSpPr/>
            <p:nvPr/>
          </p:nvSpPr>
          <p:spPr>
            <a:xfrm>
              <a:off x="601978" y="1390110"/>
              <a:ext cx="3200400" cy="731520"/>
            </a:xfrm>
            <a:prstGeom prst="rect">
              <a:avLst/>
            </a:prstGeom>
            <a:gradFill flip="none" rotWithShape="1">
              <a:gsLst>
                <a:gs pos="31000">
                  <a:schemeClr val="accent6"/>
                </a:gs>
                <a:gs pos="93000">
                  <a:schemeClr val="tx2"/>
                </a:gs>
              </a:gsLst>
              <a:lin ang="15000000" scaled="0"/>
              <a:tileRect/>
            </a:gradFill>
            <a:ln w="25400" cap="flat" cmpd="sng" algn="ctr">
              <a:noFill/>
              <a:prstDash val="solid"/>
            </a:ln>
            <a:effectLst>
              <a:softEdge rad="63500"/>
            </a:effectLst>
          </p:spPr>
          <p:txBody>
            <a:bodyPr rtlCol="0" anchor="ctr" anchorCtr="0">
              <a:noAutofit/>
            </a:bodyPr>
            <a:lstStyle/>
            <a:p>
              <a:pPr algn="ctr" defTabSz="640048">
                <a:lnSpc>
                  <a:spcPct val="90000"/>
                </a:lnSpc>
              </a:pPr>
              <a:endParaRPr lang="en-US" sz="1400" b="1" kern="0" dirty="0">
                <a:solidFill>
                  <a:schemeClr val="bg1">
                    <a:alpha val="99000"/>
                  </a:schemeClr>
                </a:solidFill>
                <a:effectLst>
                  <a:outerShdw blurRad="38100" dist="38100" dir="2700000" algn="tl">
                    <a:srgbClr val="000000">
                      <a:alpha val="43137"/>
                    </a:srgbClr>
                  </a:outerShdw>
                </a:effectLst>
              </a:endParaRPr>
            </a:p>
          </p:txBody>
        </p:sp>
        <p:pic>
          <p:nvPicPr>
            <p:cNvPr id="26" name="Picture 2" descr="C:\Users\mitchelld\Desktop\ofc-brand_h_rgb.png"/>
            <p:cNvPicPr>
              <a:picLocks noChangeAspect="1" noChangeArrowheads="1"/>
            </p:cNvPicPr>
            <p:nvPr/>
          </p:nvPicPr>
          <p:blipFill>
            <a:blip r:embed="rId4" cstate="print"/>
            <a:stretch>
              <a:fillRect/>
            </a:stretch>
          </p:blipFill>
          <p:spPr bwMode="auto">
            <a:xfrm>
              <a:off x="1256176" y="1484963"/>
              <a:ext cx="1892002" cy="469692"/>
            </a:xfrm>
            <a:prstGeom prst="rect">
              <a:avLst/>
            </a:prstGeom>
            <a:noFill/>
            <a:effectLst>
              <a:outerShdw blurRad="50800" dist="38100" dir="2700000" algn="tl" rotWithShape="0">
                <a:prstClr val="black">
                  <a:alpha val="40000"/>
                </a:prstClr>
              </a:outerShdw>
            </a:effectLst>
          </p:spPr>
        </p:pic>
      </p:grpSp>
      <p:grpSp>
        <p:nvGrpSpPr>
          <p:cNvPr id="25" name="Group 24"/>
          <p:cNvGrpSpPr/>
          <p:nvPr/>
        </p:nvGrpSpPr>
        <p:grpSpPr>
          <a:xfrm>
            <a:off x="2518809" y="1139983"/>
            <a:ext cx="2000250" cy="3505200"/>
            <a:chOff x="10959346" y="1390110"/>
            <a:chExt cx="3200400" cy="4206240"/>
          </a:xfrm>
        </p:grpSpPr>
        <p:sp>
          <p:nvSpPr>
            <p:cNvPr id="27" name="Rectangle 26"/>
            <p:cNvSpPr/>
            <p:nvPr/>
          </p:nvSpPr>
          <p:spPr bwMode="auto">
            <a:xfrm>
              <a:off x="10959346" y="1390110"/>
              <a:ext cx="3200400" cy="4206240"/>
            </a:xfrm>
            <a:prstGeom prst="rect">
              <a:avLst/>
            </a:prstGeom>
            <a:noFill/>
            <a:ln w="25400" cap="flat" cmpd="sng" algn="ctr">
              <a:noFill/>
              <a:prstDash val="solid"/>
            </a:ln>
            <a:effectLst>
              <a:outerShdw blurRad="63500" sx="102000" sy="102000" algn="ctr" rotWithShape="0">
                <a:prstClr val="black">
                  <a:alpha val="40000"/>
                </a:prstClr>
              </a:outerShdw>
            </a:effectLst>
          </p:spPr>
          <p:txBody>
            <a:bodyPr tIns="777240" rtlCol="0" anchor="t" anchorCtr="0"/>
            <a:lstStyle/>
            <a:p>
              <a:pPr marL="200015" indent="-200015">
                <a:spcBef>
                  <a:spcPts val="140"/>
                </a:spcBef>
                <a:spcAft>
                  <a:spcPts val="140"/>
                </a:spcAft>
                <a:buClr>
                  <a:schemeClr val="tx2"/>
                </a:buClr>
                <a:buSzPct val="100000"/>
                <a:buFont typeface="Arial" pitchFamily="34" charset="0"/>
                <a:buChar char="•"/>
                <a:defRPr/>
              </a:pPr>
              <a:r>
                <a:rPr lang="en-US" sz="1300" dirty="0">
                  <a:solidFill>
                    <a:schemeClr val="bg1">
                      <a:alpha val="99000"/>
                    </a:schemeClr>
                  </a:solidFill>
                </a:rPr>
                <a:t>Voicemail with unified messaging</a:t>
              </a:r>
            </a:p>
            <a:p>
              <a:pPr marL="200015" indent="-200015">
                <a:spcBef>
                  <a:spcPts val="140"/>
                </a:spcBef>
                <a:spcAft>
                  <a:spcPts val="140"/>
                </a:spcAft>
                <a:buClr>
                  <a:schemeClr val="tx2"/>
                </a:buClr>
                <a:buSzPct val="100000"/>
                <a:buFont typeface="Arial" pitchFamily="34" charset="0"/>
                <a:buChar char="•"/>
                <a:defRPr/>
              </a:pPr>
              <a:r>
                <a:rPr lang="en-US" sz="1300" dirty="0">
                  <a:solidFill>
                    <a:schemeClr val="bg1">
                      <a:alpha val="99000"/>
                    </a:schemeClr>
                  </a:solidFill>
                </a:rPr>
                <a:t>Integrated personal archiving</a:t>
              </a:r>
            </a:p>
            <a:p>
              <a:pPr marL="200015" indent="-200015">
                <a:spcBef>
                  <a:spcPts val="140"/>
                </a:spcBef>
                <a:spcAft>
                  <a:spcPts val="140"/>
                </a:spcAft>
                <a:buClr>
                  <a:schemeClr val="tx2"/>
                </a:buClr>
                <a:buSzPct val="100000"/>
                <a:buFont typeface="Arial" pitchFamily="34" charset="0"/>
                <a:buChar char="•"/>
                <a:defRPr/>
              </a:pPr>
              <a:r>
                <a:rPr lang="en-US" sz="1300" dirty="0">
                  <a:solidFill>
                    <a:schemeClr val="bg1">
                      <a:alpha val="99000"/>
                    </a:schemeClr>
                  </a:solidFill>
                </a:rPr>
                <a:t>Retention policies and legal hold</a:t>
              </a:r>
            </a:p>
            <a:p>
              <a:pPr marL="200015" indent="-200015">
                <a:spcBef>
                  <a:spcPts val="140"/>
                </a:spcBef>
                <a:spcAft>
                  <a:spcPts val="140"/>
                </a:spcAft>
                <a:buClr>
                  <a:schemeClr val="tx2"/>
                </a:buClr>
                <a:buSzPct val="100000"/>
                <a:buFont typeface="Arial" pitchFamily="34" charset="0"/>
                <a:buChar char="•"/>
                <a:defRPr/>
              </a:pPr>
              <a:r>
                <a:rPr lang="en-US" sz="1300" dirty="0">
                  <a:solidFill>
                    <a:schemeClr val="bg1">
                      <a:alpha val="99000"/>
                    </a:schemeClr>
                  </a:solidFill>
                </a:rPr>
                <a:t>Exchange Control Panel</a:t>
              </a:r>
            </a:p>
            <a:p>
              <a:pPr marL="200015" indent="-200015">
                <a:spcBef>
                  <a:spcPts val="140"/>
                </a:spcBef>
                <a:spcAft>
                  <a:spcPts val="140"/>
                </a:spcAft>
                <a:buClr>
                  <a:schemeClr val="tx2"/>
                </a:buClr>
                <a:buSzPct val="100000"/>
                <a:buFont typeface="Arial" pitchFamily="34" charset="0"/>
                <a:buChar char="•"/>
                <a:defRPr/>
              </a:pPr>
              <a:r>
                <a:rPr lang="en-US" sz="1300" dirty="0">
                  <a:solidFill>
                    <a:schemeClr val="bg1">
                      <a:alpha val="99000"/>
                    </a:schemeClr>
                  </a:solidFill>
                </a:rPr>
                <a:t>Free/busy coexistence</a:t>
              </a:r>
            </a:p>
            <a:p>
              <a:pPr marL="200015" indent="-200015">
                <a:spcBef>
                  <a:spcPts val="140"/>
                </a:spcBef>
                <a:spcAft>
                  <a:spcPts val="140"/>
                </a:spcAft>
                <a:buClr>
                  <a:schemeClr val="tx2"/>
                </a:buClr>
                <a:buSzPct val="100000"/>
                <a:buFont typeface="Arial" pitchFamily="34" charset="0"/>
                <a:buChar char="•"/>
                <a:defRPr/>
              </a:pPr>
              <a:r>
                <a:rPr lang="en-US" sz="1300" dirty="0">
                  <a:solidFill>
                    <a:schemeClr val="bg1">
                      <a:alpha val="99000"/>
                    </a:schemeClr>
                  </a:solidFill>
                </a:rPr>
                <a:t>Cross-premises management</a:t>
              </a:r>
            </a:p>
          </p:txBody>
        </p:sp>
        <p:sp>
          <p:nvSpPr>
            <p:cNvPr id="28" name="Rectangle 27"/>
            <p:cNvSpPr/>
            <p:nvPr/>
          </p:nvSpPr>
          <p:spPr>
            <a:xfrm>
              <a:off x="10959346" y="1390110"/>
              <a:ext cx="3200400" cy="731520"/>
            </a:xfrm>
            <a:prstGeom prst="rect">
              <a:avLst/>
            </a:prstGeom>
            <a:gradFill flip="none" rotWithShape="1">
              <a:gsLst>
                <a:gs pos="34000">
                  <a:schemeClr val="accent6"/>
                </a:gs>
                <a:gs pos="100000">
                  <a:srgbClr val="2473A8"/>
                </a:gs>
              </a:gsLst>
              <a:lin ang="15600000" scaled="0"/>
              <a:tileRect/>
            </a:gradFill>
            <a:ln w="25400" cap="flat" cmpd="sng" algn="ctr">
              <a:noFill/>
              <a:prstDash val="solid"/>
            </a:ln>
            <a:effectLst>
              <a:softEdge rad="63500"/>
            </a:effectLst>
          </p:spPr>
          <p:txBody>
            <a:bodyPr rtlCol="0" anchor="ctr" anchorCtr="0">
              <a:noAutofit/>
            </a:bodyPr>
            <a:lstStyle/>
            <a:p>
              <a:pPr algn="ctr" defTabSz="640048">
                <a:lnSpc>
                  <a:spcPct val="90000"/>
                </a:lnSpc>
              </a:pPr>
              <a:endParaRPr lang="en-US" sz="1400" b="1" kern="0" dirty="0">
                <a:solidFill>
                  <a:schemeClr val="bg1">
                    <a:alpha val="99000"/>
                  </a:schemeClr>
                </a:solidFill>
                <a:effectLst>
                  <a:outerShdw blurRad="38100" dist="38100" dir="2700000" algn="tl">
                    <a:srgbClr val="000000">
                      <a:alpha val="43137"/>
                    </a:srgbClr>
                  </a:outerShdw>
                </a:effectLst>
              </a:endParaRPr>
            </a:p>
          </p:txBody>
        </p:sp>
        <p:pic>
          <p:nvPicPr>
            <p:cNvPr id="29" name="Picture 3" descr="C:\Users\davidcho\Desktop\ExchangeOnline_h_rgb_r.png"/>
            <p:cNvPicPr>
              <a:picLocks noChangeAspect="1" noChangeArrowheads="1"/>
            </p:cNvPicPr>
            <p:nvPr/>
          </p:nvPicPr>
          <p:blipFill>
            <a:blip r:embed="rId5" cstate="print"/>
            <a:stretch>
              <a:fillRect/>
            </a:stretch>
          </p:blipFill>
          <p:spPr bwMode="auto">
            <a:xfrm>
              <a:off x="10983229" y="1495526"/>
              <a:ext cx="3108960" cy="491885"/>
            </a:xfrm>
            <a:prstGeom prst="rect">
              <a:avLst/>
            </a:prstGeom>
            <a:noFill/>
            <a:effectLst>
              <a:outerShdw blurRad="50800" dist="38100" dir="2700000" algn="tl" rotWithShape="0">
                <a:prstClr val="black">
                  <a:alpha val="40000"/>
                </a:prstClr>
              </a:outerShdw>
            </a:effectLst>
          </p:spPr>
        </p:pic>
      </p:grpSp>
      <p:grpSp>
        <p:nvGrpSpPr>
          <p:cNvPr id="30" name="Group 29"/>
          <p:cNvGrpSpPr/>
          <p:nvPr/>
        </p:nvGrpSpPr>
        <p:grpSpPr>
          <a:xfrm>
            <a:off x="6846287" y="1139983"/>
            <a:ext cx="2046193" cy="3505200"/>
            <a:chOff x="4000250" y="1435830"/>
            <a:chExt cx="3273909" cy="4206240"/>
          </a:xfrm>
        </p:grpSpPr>
        <p:sp>
          <p:nvSpPr>
            <p:cNvPr id="31" name="Rectangle 30"/>
            <p:cNvSpPr/>
            <p:nvPr/>
          </p:nvSpPr>
          <p:spPr bwMode="auto">
            <a:xfrm>
              <a:off x="4000250" y="1435830"/>
              <a:ext cx="3200400" cy="4206240"/>
            </a:xfrm>
            <a:prstGeom prst="rect">
              <a:avLst/>
            </a:prstGeom>
            <a:noFill/>
            <a:ln w="25400" cap="flat" cmpd="sng" algn="ctr">
              <a:noFill/>
              <a:prstDash val="solid"/>
            </a:ln>
            <a:effectLst>
              <a:outerShdw blurRad="63500" sx="102000" sy="102000" algn="ctr" rotWithShape="0">
                <a:prstClr val="black">
                  <a:alpha val="40000"/>
                </a:prstClr>
              </a:outerShdw>
            </a:effectLst>
          </p:spPr>
          <p:txBody>
            <a:bodyPr tIns="777240" rtlCol="0" anchor="t" anchorCtr="0"/>
            <a:lstStyle/>
            <a:p>
              <a:pPr marL="200015" indent="-200015">
                <a:spcBef>
                  <a:spcPts val="140"/>
                </a:spcBef>
                <a:spcAft>
                  <a:spcPts val="140"/>
                </a:spcAft>
                <a:buClr>
                  <a:schemeClr val="tx2"/>
                </a:buClr>
                <a:buSzPct val="100000"/>
                <a:buFont typeface="Arial" pitchFamily="34" charset="0"/>
                <a:buChar char="•"/>
                <a:defRPr/>
              </a:pPr>
              <a:r>
                <a:rPr lang="en-US" sz="1300" dirty="0">
                  <a:solidFill>
                    <a:schemeClr val="bg1">
                      <a:alpha val="99000"/>
                    </a:schemeClr>
                  </a:solidFill>
                </a:rPr>
                <a:t>IM &amp; Presence across firewalls</a:t>
              </a:r>
            </a:p>
            <a:p>
              <a:pPr marL="200015" indent="-200015">
                <a:spcBef>
                  <a:spcPts val="140"/>
                </a:spcBef>
                <a:spcAft>
                  <a:spcPts val="140"/>
                </a:spcAft>
                <a:buClr>
                  <a:schemeClr val="tx2"/>
                </a:buClr>
                <a:buSzPct val="100000"/>
                <a:buFont typeface="Arial" pitchFamily="34" charset="0"/>
                <a:buChar char="•"/>
                <a:defRPr/>
              </a:pPr>
              <a:r>
                <a:rPr lang="en-US" sz="1300" dirty="0">
                  <a:solidFill>
                    <a:schemeClr val="bg1">
                      <a:alpha val="99000"/>
                    </a:schemeClr>
                  </a:solidFill>
                </a:rPr>
                <a:t>GAL/Skill search in SharePoint</a:t>
              </a:r>
            </a:p>
            <a:p>
              <a:pPr marL="200015" indent="-200015">
                <a:spcBef>
                  <a:spcPts val="140"/>
                </a:spcBef>
                <a:spcAft>
                  <a:spcPts val="140"/>
                </a:spcAft>
                <a:buClr>
                  <a:schemeClr val="tx2"/>
                </a:buClr>
                <a:buSzPct val="100000"/>
                <a:buFont typeface="Arial" pitchFamily="34" charset="0"/>
                <a:buChar char="•"/>
                <a:defRPr/>
              </a:pPr>
              <a:r>
                <a:rPr lang="en-US" sz="1300" dirty="0">
                  <a:solidFill>
                    <a:schemeClr val="bg1">
                      <a:alpha val="99000"/>
                    </a:schemeClr>
                  </a:solidFill>
                </a:rPr>
                <a:t>Online meeting with desktop sharing</a:t>
              </a:r>
            </a:p>
            <a:p>
              <a:pPr marL="200015" indent="-200015">
                <a:spcBef>
                  <a:spcPts val="140"/>
                </a:spcBef>
                <a:spcAft>
                  <a:spcPts val="140"/>
                </a:spcAft>
                <a:buClr>
                  <a:schemeClr val="tx2"/>
                </a:buClr>
                <a:buSzPct val="100000"/>
                <a:buFont typeface="Arial" pitchFamily="34" charset="0"/>
                <a:buChar char="•"/>
                <a:defRPr/>
              </a:pPr>
              <a:r>
                <a:rPr lang="en-US" sz="1300" dirty="0">
                  <a:solidFill>
                    <a:schemeClr val="bg1">
                      <a:alpha val="99000"/>
                    </a:schemeClr>
                  </a:solidFill>
                </a:rPr>
                <a:t>Activity feeds</a:t>
              </a:r>
            </a:p>
            <a:p>
              <a:pPr marL="200015" indent="-200015">
                <a:spcBef>
                  <a:spcPts val="140"/>
                </a:spcBef>
                <a:spcAft>
                  <a:spcPts val="140"/>
                </a:spcAft>
                <a:buClr>
                  <a:schemeClr val="tx2"/>
                </a:buClr>
                <a:buSzPct val="100000"/>
                <a:buFont typeface="Arial" pitchFamily="34" charset="0"/>
                <a:buChar char="•"/>
                <a:defRPr/>
              </a:pPr>
              <a:r>
                <a:rPr lang="en-US" sz="1300" dirty="0">
                  <a:solidFill>
                    <a:schemeClr val="bg1">
                      <a:alpha val="99000"/>
                    </a:schemeClr>
                  </a:solidFill>
                </a:rPr>
                <a:t>Contact photos</a:t>
              </a:r>
            </a:p>
            <a:p>
              <a:pPr marL="200015" indent="-200015">
                <a:spcBef>
                  <a:spcPts val="140"/>
                </a:spcBef>
                <a:spcAft>
                  <a:spcPts val="140"/>
                </a:spcAft>
                <a:buClr>
                  <a:schemeClr val="tx2"/>
                </a:buClr>
                <a:buSzPct val="100000"/>
                <a:buFont typeface="Arial" pitchFamily="34" charset="0"/>
                <a:buChar char="•"/>
                <a:defRPr/>
              </a:pPr>
              <a:r>
                <a:rPr lang="en-US" sz="1300" dirty="0">
                  <a:solidFill>
                    <a:schemeClr val="bg1">
                      <a:alpha val="99000"/>
                    </a:schemeClr>
                  </a:solidFill>
                </a:rPr>
                <a:t>Click to communicate from Office contact cards</a:t>
              </a:r>
            </a:p>
            <a:p>
              <a:pPr marL="200015" indent="-200015">
                <a:spcBef>
                  <a:spcPts val="140"/>
                </a:spcBef>
                <a:spcAft>
                  <a:spcPts val="140"/>
                </a:spcAft>
                <a:buClr>
                  <a:schemeClr val="tx2"/>
                </a:buClr>
                <a:buSzPct val="100000"/>
                <a:buFont typeface="Arial" pitchFamily="34" charset="0"/>
                <a:buChar char="•"/>
                <a:defRPr/>
              </a:pPr>
              <a:r>
                <a:rPr lang="en-US" sz="1300" dirty="0">
                  <a:solidFill>
                    <a:schemeClr val="bg1">
                      <a:alpha val="99000"/>
                    </a:schemeClr>
                  </a:solidFill>
                </a:rPr>
                <a:t>Windows Live federation</a:t>
              </a:r>
            </a:p>
          </p:txBody>
        </p:sp>
        <p:sp>
          <p:nvSpPr>
            <p:cNvPr id="32" name="Rectangle 31"/>
            <p:cNvSpPr/>
            <p:nvPr/>
          </p:nvSpPr>
          <p:spPr>
            <a:xfrm>
              <a:off x="4073759" y="1435830"/>
              <a:ext cx="3200400" cy="731520"/>
            </a:xfrm>
            <a:prstGeom prst="rect">
              <a:avLst/>
            </a:prstGeom>
            <a:gradFill flip="none" rotWithShape="1">
              <a:gsLst>
                <a:gs pos="27000">
                  <a:schemeClr val="accent6"/>
                </a:gs>
                <a:gs pos="100000">
                  <a:srgbClr val="FE6A00"/>
                </a:gs>
              </a:gsLst>
              <a:lin ang="15000000" scaled="0"/>
              <a:tileRect/>
            </a:gradFill>
            <a:ln w="25400" cap="flat" cmpd="sng" algn="ctr">
              <a:noFill/>
              <a:prstDash val="solid"/>
            </a:ln>
            <a:effectLst>
              <a:softEdge rad="63500"/>
            </a:effectLst>
          </p:spPr>
          <p:txBody>
            <a:bodyPr rtlCol="0" anchor="ctr" anchorCtr="0">
              <a:noAutofit/>
            </a:bodyPr>
            <a:lstStyle/>
            <a:p>
              <a:pPr algn="ctr" defTabSz="640048">
                <a:lnSpc>
                  <a:spcPct val="90000"/>
                </a:lnSpc>
              </a:pPr>
              <a:endParaRPr lang="en-US" sz="1100" b="1" kern="0" dirty="0">
                <a:solidFill>
                  <a:schemeClr val="bg1">
                    <a:alpha val="99000"/>
                  </a:schemeClr>
                </a:solidFill>
                <a:effectLst>
                  <a:outerShdw blurRad="38100" dist="38100" dir="2700000" algn="tl">
                    <a:srgbClr val="000000">
                      <a:alpha val="43137"/>
                    </a:srgbClr>
                  </a:outerShdw>
                </a:effectLst>
              </a:endParaRPr>
            </a:p>
          </p:txBody>
        </p:sp>
        <p:pic>
          <p:nvPicPr>
            <p:cNvPr id="33" name="Picture 2"/>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23449" b="22963"/>
            <a:stretch/>
          </p:blipFill>
          <p:spPr bwMode="auto">
            <a:xfrm>
              <a:off x="4396708" y="1497928"/>
              <a:ext cx="2363813" cy="518825"/>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320394143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bwMode="auto">
          <a:xfrm>
            <a:off x="213430" y="1219200"/>
            <a:ext cx="8746168" cy="4799630"/>
          </a:xfrm>
          <a:prstGeom prst="roundRect">
            <a:avLst>
              <a:gd name="adj" fmla="val 2236"/>
            </a:avLst>
          </a:prstGeom>
          <a:gradFill>
            <a:gsLst>
              <a:gs pos="0">
                <a:schemeClr val="accent1">
                  <a:tint val="66000"/>
                  <a:satMod val="160000"/>
                  <a:alpha val="0"/>
                </a:schemeClr>
              </a:gs>
              <a:gs pos="50000">
                <a:schemeClr val="accent1">
                  <a:tint val="44500"/>
                  <a:satMod val="160000"/>
                  <a:alpha val="0"/>
                </a:schemeClr>
              </a:gs>
              <a:gs pos="100000">
                <a:schemeClr val="bg1">
                  <a:alpha val="46000"/>
                </a:schemeClr>
              </a:gs>
            </a:gsLst>
            <a:lin ang="5400000" scaled="0"/>
          </a:gradFill>
          <a:ln w="9525" cap="flat" cmpd="sng" algn="ctr">
            <a:solidFill>
              <a:schemeClr val="tx2">
                <a:lumMod val="40000"/>
                <a:lumOff val="60000"/>
              </a:schemeClr>
            </a:solidFill>
            <a:prstDash val="sysDash"/>
          </a:ln>
          <a:effectLst/>
        </p:spPr>
        <p:txBody>
          <a:bodyPr lIns="76804" tIns="38401" rIns="76804" bIns="38401" rtlCol="0" anchor="ctr"/>
          <a:lstStyle/>
          <a:p>
            <a:pPr algn="ctr" defTabSz="768032"/>
            <a:endParaRPr lang="en-US" kern="0" dirty="0">
              <a:solidFill>
                <a:sysClr val="window" lastClr="FFFFFF"/>
              </a:solidFill>
            </a:endParaRPr>
          </a:p>
        </p:txBody>
      </p:sp>
      <p:grpSp>
        <p:nvGrpSpPr>
          <p:cNvPr id="2" name="Group 1"/>
          <p:cNvGrpSpPr/>
          <p:nvPr/>
        </p:nvGrpSpPr>
        <p:grpSpPr>
          <a:xfrm>
            <a:off x="298677" y="1302325"/>
            <a:ext cx="2820296" cy="4641275"/>
            <a:chOff x="298677" y="1302325"/>
            <a:chExt cx="2820296" cy="4641275"/>
          </a:xfrm>
        </p:grpSpPr>
        <p:sp>
          <p:nvSpPr>
            <p:cNvPr id="8" name="Rounded Rectangle 7"/>
            <p:cNvSpPr/>
            <p:nvPr/>
          </p:nvSpPr>
          <p:spPr>
            <a:xfrm rot="5400000">
              <a:off x="-611813" y="2212815"/>
              <a:ext cx="4641275" cy="2820296"/>
            </a:xfrm>
            <a:prstGeom prst="roundRect">
              <a:avLst>
                <a:gd name="adj" fmla="val 6306"/>
              </a:avLst>
            </a:prstGeom>
            <a:solidFill>
              <a:srgbClr val="EAEAEA"/>
            </a:solidFill>
            <a:ln w="25400" cap="flat" cmpd="sng" algn="ctr">
              <a:noFill/>
              <a:prstDash val="solid"/>
            </a:ln>
            <a:effectLst>
              <a:innerShdw blurRad="114300">
                <a:prstClr val="black">
                  <a:alpha val="30000"/>
                </a:prstClr>
              </a:innerShdw>
            </a:effectLst>
          </p:spPr>
          <p:txBody>
            <a:bodyPr lIns="76804" tIns="38401" rIns="76804" bIns="38401" rtlCol="0" anchor="ctr"/>
            <a:lstStyle/>
            <a:p>
              <a:pPr algn="ctr" defTabSz="768032">
                <a:defRPr/>
              </a:pPr>
              <a:endParaRPr lang="en-US" kern="0" dirty="0">
                <a:solidFill>
                  <a:sysClr val="window" lastClr="FFFFFF"/>
                </a:solidFill>
              </a:endParaRPr>
            </a:p>
          </p:txBody>
        </p:sp>
        <p:sp>
          <p:nvSpPr>
            <p:cNvPr id="9" name="Rectangle 8"/>
            <p:cNvSpPr/>
            <p:nvPr/>
          </p:nvSpPr>
          <p:spPr>
            <a:xfrm>
              <a:off x="451974" y="1524000"/>
              <a:ext cx="2514600" cy="326243"/>
            </a:xfrm>
            <a:prstGeom prst="rect">
              <a:avLst/>
            </a:prstGeom>
          </p:spPr>
          <p:txBody>
            <a:bodyPr wrap="square">
              <a:spAutoFit/>
            </a:bodyPr>
            <a:lstStyle/>
            <a:p>
              <a:pPr lvl="0" defTabSz="914181">
                <a:lnSpc>
                  <a:spcPct val="95000"/>
                </a:lnSpc>
                <a:spcBef>
                  <a:spcPct val="0"/>
                </a:spcBef>
                <a:spcAft>
                  <a:spcPct val="35000"/>
                </a:spcAft>
              </a:pPr>
              <a:r>
                <a:rPr lang="en-US" sz="1600" dirty="0">
                  <a:solidFill>
                    <a:srgbClr val="EE7816">
                      <a:alpha val="99000"/>
                    </a:srgbClr>
                  </a:solidFill>
                  <a:latin typeface="Segoe UI Semibold" pitchFamily="34" charset="0"/>
                </a:rPr>
                <a:t>1. Microsoft Online IDs</a:t>
              </a:r>
            </a:p>
          </p:txBody>
        </p:sp>
        <p:sp>
          <p:nvSpPr>
            <p:cNvPr id="10" name="Rectangle 9"/>
            <p:cNvSpPr/>
            <p:nvPr/>
          </p:nvSpPr>
          <p:spPr>
            <a:xfrm>
              <a:off x="481002" y="2209800"/>
              <a:ext cx="2514600" cy="2759217"/>
            </a:xfrm>
            <a:prstGeom prst="rect">
              <a:avLst/>
            </a:prstGeom>
          </p:spPr>
          <p:txBody>
            <a:bodyPr wrap="square">
              <a:spAutoFit/>
            </a:bodyPr>
            <a:lstStyle/>
            <a:p>
              <a:pPr marL="0" lvl="1" defTabSz="800100">
                <a:lnSpc>
                  <a:spcPct val="90000"/>
                </a:lnSpc>
                <a:spcBef>
                  <a:spcPct val="0"/>
                </a:spcBef>
                <a:spcAft>
                  <a:spcPct val="15000"/>
                </a:spcAft>
              </a:pPr>
              <a:r>
                <a:rPr lang="en-US" sz="1200" b="1" dirty="0">
                  <a:ln>
                    <a:solidFill>
                      <a:prstClr val="white">
                        <a:alpha val="0"/>
                      </a:prstClr>
                    </a:solidFill>
                  </a:ln>
                  <a:solidFill>
                    <a:prstClr val="black"/>
                  </a:solidFill>
                  <a:cs typeface="Calibri" pitchFamily="34" charset="0"/>
                </a:rPr>
                <a:t>Appropriate for</a:t>
              </a:r>
            </a:p>
            <a:p>
              <a:pPr marL="230143" lvl="2" indent="-230143" defTabSz="914181">
                <a:lnSpc>
                  <a:spcPct val="90000"/>
                </a:lnSpc>
                <a:spcBef>
                  <a:spcPts val="300"/>
                </a:spcBef>
                <a:spcAft>
                  <a:spcPts val="300"/>
                </a:spcAft>
                <a:buClr>
                  <a:schemeClr val="accent1"/>
                </a:buClr>
                <a:buSzPct val="100000"/>
                <a:buFont typeface="Arial" pitchFamily="34" charset="0"/>
                <a:buChar char="•"/>
                <a:defRPr/>
              </a:pPr>
              <a:r>
                <a:rPr lang="en-US" sz="1200" dirty="0">
                  <a:ln>
                    <a:solidFill>
                      <a:prstClr val="white">
                        <a:alpha val="0"/>
                      </a:prstClr>
                    </a:solidFill>
                  </a:ln>
                  <a:solidFill>
                    <a:prstClr val="black"/>
                  </a:solidFill>
                  <a:cs typeface="Calibri" pitchFamily="34" charset="0"/>
                </a:rPr>
                <a:t>Smaller organizations with no on-premises Active </a:t>
              </a:r>
              <a:r>
                <a:rPr lang="en-US" sz="1200" dirty="0" smtClean="0">
                  <a:ln>
                    <a:solidFill>
                      <a:prstClr val="white">
                        <a:alpha val="0"/>
                      </a:prstClr>
                    </a:solidFill>
                  </a:ln>
                  <a:solidFill>
                    <a:prstClr val="black"/>
                  </a:solidFill>
                  <a:cs typeface="Calibri" pitchFamily="34" charset="0"/>
                </a:rPr>
                <a:t>Directory</a:t>
              </a:r>
              <a:endParaRPr lang="en-US" sz="1200" dirty="0">
                <a:ln>
                  <a:solidFill>
                    <a:prstClr val="white">
                      <a:alpha val="0"/>
                    </a:prstClr>
                  </a:solidFill>
                </a:ln>
                <a:solidFill>
                  <a:prstClr val="black"/>
                </a:solidFill>
                <a:cs typeface="Calibri" pitchFamily="34" charset="0"/>
              </a:endParaRPr>
            </a:p>
            <a:p>
              <a:pPr marL="0" lvl="1" defTabSz="800100">
                <a:lnSpc>
                  <a:spcPct val="90000"/>
                </a:lnSpc>
                <a:spcBef>
                  <a:spcPct val="0"/>
                </a:spcBef>
                <a:spcAft>
                  <a:spcPct val="15000"/>
                </a:spcAft>
              </a:pPr>
              <a:r>
                <a:rPr lang="en-US" sz="1200" b="1" dirty="0" smtClean="0">
                  <a:ln>
                    <a:solidFill>
                      <a:prstClr val="white">
                        <a:alpha val="0"/>
                      </a:prstClr>
                    </a:solidFill>
                  </a:ln>
                  <a:solidFill>
                    <a:prstClr val="black"/>
                  </a:solidFill>
                  <a:cs typeface="Calibri" pitchFamily="34" charset="0"/>
                </a:rPr>
                <a:t>Pro</a:t>
              </a:r>
              <a:endParaRPr lang="en-US" sz="1200" b="1" dirty="0">
                <a:ln>
                  <a:solidFill>
                    <a:prstClr val="white">
                      <a:alpha val="0"/>
                    </a:prstClr>
                  </a:solidFill>
                </a:ln>
                <a:solidFill>
                  <a:prstClr val="black"/>
                </a:solidFill>
                <a:cs typeface="Calibri" pitchFamily="34" charset="0"/>
              </a:endParaRPr>
            </a:p>
            <a:p>
              <a:pPr marL="230143" lvl="2" indent="-230143" defTabSz="914181">
                <a:lnSpc>
                  <a:spcPct val="90000"/>
                </a:lnSpc>
                <a:spcBef>
                  <a:spcPts val="300"/>
                </a:spcBef>
                <a:spcAft>
                  <a:spcPts val="300"/>
                </a:spcAft>
                <a:buClr>
                  <a:schemeClr val="accent1"/>
                </a:buClr>
                <a:buSzPct val="100000"/>
                <a:buFont typeface="Arial" pitchFamily="34" charset="0"/>
                <a:buChar char="•"/>
                <a:defRPr/>
              </a:pPr>
              <a:r>
                <a:rPr lang="en-US" sz="1200" dirty="0">
                  <a:ln>
                    <a:solidFill>
                      <a:prstClr val="white">
                        <a:alpha val="0"/>
                      </a:prstClr>
                    </a:solidFill>
                  </a:ln>
                  <a:solidFill>
                    <a:prstClr val="black"/>
                  </a:solidFill>
                  <a:cs typeface="Calibri" pitchFamily="34" charset="0"/>
                </a:rPr>
                <a:t>No servers required on </a:t>
              </a:r>
              <a:r>
                <a:rPr lang="en-US" sz="1200" dirty="0" smtClean="0">
                  <a:ln>
                    <a:solidFill>
                      <a:prstClr val="white">
                        <a:alpha val="0"/>
                      </a:prstClr>
                    </a:solidFill>
                  </a:ln>
                  <a:solidFill>
                    <a:prstClr val="black"/>
                  </a:solidFill>
                  <a:cs typeface="Calibri" pitchFamily="34" charset="0"/>
                </a:rPr>
                <a:t>premises</a:t>
              </a:r>
              <a:endParaRPr lang="en-US" sz="1200" dirty="0">
                <a:ln>
                  <a:solidFill>
                    <a:prstClr val="white">
                      <a:alpha val="0"/>
                    </a:prstClr>
                  </a:solidFill>
                </a:ln>
                <a:solidFill>
                  <a:prstClr val="black"/>
                </a:solidFill>
                <a:cs typeface="Calibri" pitchFamily="34" charset="0"/>
              </a:endParaRPr>
            </a:p>
            <a:p>
              <a:pPr marL="0" lvl="1" defTabSz="800100">
                <a:lnSpc>
                  <a:spcPct val="90000"/>
                </a:lnSpc>
                <a:spcBef>
                  <a:spcPct val="0"/>
                </a:spcBef>
                <a:spcAft>
                  <a:spcPct val="15000"/>
                </a:spcAft>
              </a:pPr>
              <a:r>
                <a:rPr lang="en-US" sz="1200" b="1" dirty="0" smtClean="0">
                  <a:ln>
                    <a:solidFill>
                      <a:prstClr val="white">
                        <a:alpha val="0"/>
                      </a:prstClr>
                    </a:solidFill>
                  </a:ln>
                  <a:solidFill>
                    <a:prstClr val="black"/>
                  </a:solidFill>
                  <a:cs typeface="Calibri" pitchFamily="34" charset="0"/>
                </a:rPr>
                <a:t>Cons</a:t>
              </a:r>
            </a:p>
            <a:p>
              <a:pPr marL="230143" lvl="2" indent="-230143" defTabSz="914181">
                <a:lnSpc>
                  <a:spcPct val="90000"/>
                </a:lnSpc>
                <a:spcBef>
                  <a:spcPts val="300"/>
                </a:spcBef>
                <a:spcAft>
                  <a:spcPts val="300"/>
                </a:spcAft>
                <a:buClr>
                  <a:schemeClr val="accent1"/>
                </a:buClr>
                <a:buSzPct val="100000"/>
                <a:buFont typeface="Arial" pitchFamily="34" charset="0"/>
                <a:buChar char="•"/>
                <a:defRPr/>
              </a:pPr>
              <a:r>
                <a:rPr lang="en-US" sz="1200" dirty="0">
                  <a:ln>
                    <a:solidFill>
                      <a:prstClr val="white">
                        <a:alpha val="0"/>
                      </a:prstClr>
                    </a:solidFill>
                  </a:ln>
                  <a:solidFill>
                    <a:prstClr val="black"/>
                  </a:solidFill>
                  <a:cs typeface="Calibri" pitchFamily="34" charset="0"/>
                </a:rPr>
                <a:t>Lack of single sign on (SSO)</a:t>
              </a:r>
            </a:p>
            <a:p>
              <a:pPr marL="230143" lvl="2" indent="-230143" defTabSz="914181">
                <a:lnSpc>
                  <a:spcPct val="90000"/>
                </a:lnSpc>
                <a:spcBef>
                  <a:spcPts val="300"/>
                </a:spcBef>
                <a:spcAft>
                  <a:spcPts val="300"/>
                </a:spcAft>
                <a:buClr>
                  <a:schemeClr val="accent1"/>
                </a:buClr>
                <a:buSzPct val="100000"/>
                <a:buFont typeface="Arial" pitchFamily="34" charset="0"/>
                <a:buChar char="•"/>
                <a:defRPr/>
              </a:pPr>
              <a:r>
                <a:rPr lang="en-US" sz="1200" dirty="0">
                  <a:ln>
                    <a:solidFill>
                      <a:prstClr val="white">
                        <a:alpha val="0"/>
                      </a:prstClr>
                    </a:solidFill>
                  </a:ln>
                  <a:solidFill>
                    <a:prstClr val="black"/>
                  </a:solidFill>
                  <a:cs typeface="Calibri" pitchFamily="34" charset="0"/>
                </a:rPr>
                <a:t>Lack of two-factor authentication</a:t>
              </a:r>
            </a:p>
            <a:p>
              <a:pPr marL="230143" lvl="2" indent="-230143" defTabSz="914181">
                <a:lnSpc>
                  <a:spcPct val="90000"/>
                </a:lnSpc>
                <a:spcBef>
                  <a:spcPts val="300"/>
                </a:spcBef>
                <a:spcAft>
                  <a:spcPts val="300"/>
                </a:spcAft>
                <a:buClr>
                  <a:schemeClr val="accent1"/>
                </a:buClr>
                <a:buSzPct val="100000"/>
                <a:buFont typeface="Arial" pitchFamily="34" charset="0"/>
                <a:buChar char="•"/>
                <a:defRPr/>
              </a:pPr>
              <a:r>
                <a:rPr lang="en-US" sz="1200" dirty="0">
                  <a:ln>
                    <a:solidFill>
                      <a:prstClr val="white">
                        <a:alpha val="0"/>
                      </a:prstClr>
                    </a:solidFill>
                  </a:ln>
                  <a:solidFill>
                    <a:prstClr val="black"/>
                  </a:solidFill>
                  <a:cs typeface="Calibri" pitchFamily="34" charset="0"/>
                </a:rPr>
                <a:t>Two sets of credentials with differing password policies</a:t>
              </a:r>
            </a:p>
            <a:p>
              <a:pPr marL="230143" lvl="2" indent="-230143" defTabSz="914181">
                <a:lnSpc>
                  <a:spcPct val="90000"/>
                </a:lnSpc>
                <a:spcBef>
                  <a:spcPts val="300"/>
                </a:spcBef>
                <a:spcAft>
                  <a:spcPts val="300"/>
                </a:spcAft>
                <a:buClr>
                  <a:schemeClr val="accent1"/>
                </a:buClr>
                <a:buSzPct val="100000"/>
                <a:buFont typeface="Arial" pitchFamily="34" charset="0"/>
                <a:buChar char="•"/>
                <a:defRPr/>
              </a:pPr>
              <a:r>
                <a:rPr lang="en-US" sz="1200" dirty="0">
                  <a:ln>
                    <a:solidFill>
                      <a:prstClr val="white">
                        <a:alpha val="0"/>
                      </a:prstClr>
                    </a:solidFill>
                  </a:ln>
                  <a:solidFill>
                    <a:prstClr val="black"/>
                  </a:solidFill>
                  <a:cs typeface="Calibri" pitchFamily="34" charset="0"/>
                </a:rPr>
                <a:t>IDs mastered in the cloud</a:t>
              </a:r>
            </a:p>
          </p:txBody>
        </p:sp>
      </p:grpSp>
      <p:grpSp>
        <p:nvGrpSpPr>
          <p:cNvPr id="3" name="Group 2"/>
          <p:cNvGrpSpPr/>
          <p:nvPr/>
        </p:nvGrpSpPr>
        <p:grpSpPr>
          <a:xfrm>
            <a:off x="3182637" y="1302326"/>
            <a:ext cx="2820296" cy="4641275"/>
            <a:chOff x="3182637" y="1302326"/>
            <a:chExt cx="2820296" cy="4641275"/>
          </a:xfrm>
        </p:grpSpPr>
        <p:sp>
          <p:nvSpPr>
            <p:cNvPr id="7" name="Rounded Rectangle 6"/>
            <p:cNvSpPr/>
            <p:nvPr/>
          </p:nvSpPr>
          <p:spPr>
            <a:xfrm rot="5400000">
              <a:off x="2272147" y="2212816"/>
              <a:ext cx="4641275" cy="2820296"/>
            </a:xfrm>
            <a:prstGeom prst="roundRect">
              <a:avLst>
                <a:gd name="adj" fmla="val 6306"/>
              </a:avLst>
            </a:prstGeom>
            <a:solidFill>
              <a:srgbClr val="EAEAEA"/>
            </a:solidFill>
            <a:ln w="25400" cap="flat" cmpd="sng" algn="ctr">
              <a:noFill/>
              <a:prstDash val="solid"/>
            </a:ln>
            <a:effectLst>
              <a:innerShdw blurRad="114300">
                <a:prstClr val="black">
                  <a:alpha val="30000"/>
                </a:prstClr>
              </a:innerShdw>
            </a:effectLst>
          </p:spPr>
          <p:txBody>
            <a:bodyPr lIns="76804" tIns="38401" rIns="76804" bIns="38401" rtlCol="0" anchor="ctr"/>
            <a:lstStyle/>
            <a:p>
              <a:pPr algn="ctr" defTabSz="768032">
                <a:defRPr/>
              </a:pPr>
              <a:endParaRPr lang="en-US" kern="0" dirty="0">
                <a:solidFill>
                  <a:sysClr val="window" lastClr="FFFFFF"/>
                </a:solidFill>
              </a:endParaRPr>
            </a:p>
          </p:txBody>
        </p:sp>
        <p:sp>
          <p:nvSpPr>
            <p:cNvPr id="11" name="Rectangle 10"/>
            <p:cNvSpPr/>
            <p:nvPr/>
          </p:nvSpPr>
          <p:spPr>
            <a:xfrm>
              <a:off x="3300402" y="1524000"/>
              <a:ext cx="2514600" cy="560153"/>
            </a:xfrm>
            <a:prstGeom prst="rect">
              <a:avLst/>
            </a:prstGeom>
          </p:spPr>
          <p:txBody>
            <a:bodyPr wrap="square">
              <a:spAutoFit/>
            </a:bodyPr>
            <a:lstStyle/>
            <a:p>
              <a:pPr lvl="0" defTabSz="914181">
                <a:lnSpc>
                  <a:spcPct val="95000"/>
                </a:lnSpc>
                <a:spcBef>
                  <a:spcPct val="0"/>
                </a:spcBef>
                <a:spcAft>
                  <a:spcPct val="35000"/>
                </a:spcAft>
              </a:pPr>
              <a:r>
                <a:rPr lang="en-US" sz="1600" dirty="0">
                  <a:solidFill>
                    <a:srgbClr val="EE7816">
                      <a:alpha val="99000"/>
                    </a:srgbClr>
                  </a:solidFill>
                  <a:latin typeface="Segoe UI Semibold" pitchFamily="34" charset="0"/>
                </a:rPr>
                <a:t>2. Microsoft Online IDs </a:t>
              </a:r>
              <a:br>
                <a:rPr lang="en-US" sz="1600" dirty="0">
                  <a:solidFill>
                    <a:srgbClr val="EE7816">
                      <a:alpha val="99000"/>
                    </a:srgbClr>
                  </a:solidFill>
                  <a:latin typeface="Segoe UI Semibold" pitchFamily="34" charset="0"/>
                </a:rPr>
              </a:br>
              <a:r>
                <a:rPr lang="en-US" sz="1600" dirty="0">
                  <a:solidFill>
                    <a:srgbClr val="EE7816">
                      <a:alpha val="99000"/>
                    </a:srgbClr>
                  </a:solidFill>
                  <a:latin typeface="Segoe UI Semibold" pitchFamily="34" charset="0"/>
                </a:rPr>
                <a:t>+ </a:t>
              </a:r>
              <a:r>
                <a:rPr lang="en-US" sz="1600" dirty="0" smtClean="0">
                  <a:solidFill>
                    <a:srgbClr val="EE7816">
                      <a:alpha val="99000"/>
                    </a:srgbClr>
                  </a:solidFill>
                  <a:latin typeface="Segoe UI Semibold" pitchFamily="34" charset="0"/>
                </a:rPr>
                <a:t>DirSync</a:t>
              </a:r>
              <a:endParaRPr lang="en-US" sz="1600" dirty="0">
                <a:solidFill>
                  <a:srgbClr val="EE7816">
                    <a:alpha val="99000"/>
                  </a:srgbClr>
                </a:solidFill>
                <a:latin typeface="Segoe UI Semibold" pitchFamily="34" charset="0"/>
              </a:endParaRPr>
            </a:p>
          </p:txBody>
        </p:sp>
        <p:sp>
          <p:nvSpPr>
            <p:cNvPr id="12" name="Rectangle 11"/>
            <p:cNvSpPr/>
            <p:nvPr/>
          </p:nvSpPr>
          <p:spPr>
            <a:xfrm>
              <a:off x="3300402" y="2209800"/>
              <a:ext cx="2514600" cy="3520964"/>
            </a:xfrm>
            <a:prstGeom prst="rect">
              <a:avLst/>
            </a:prstGeom>
          </p:spPr>
          <p:txBody>
            <a:bodyPr wrap="square">
              <a:spAutoFit/>
            </a:bodyPr>
            <a:lstStyle/>
            <a:p>
              <a:pPr marL="0" lvl="1" defTabSz="914181">
                <a:lnSpc>
                  <a:spcPct val="90000"/>
                </a:lnSpc>
                <a:spcBef>
                  <a:spcPts val="300"/>
                </a:spcBef>
                <a:spcAft>
                  <a:spcPts val="300"/>
                </a:spcAft>
                <a:buClr>
                  <a:schemeClr val="accent1"/>
                </a:buClr>
                <a:buSzPct val="100000"/>
                <a:defRPr/>
              </a:pPr>
              <a:r>
                <a:rPr lang="en-US" sz="1200" b="1" dirty="0">
                  <a:ln>
                    <a:solidFill>
                      <a:prstClr val="white">
                        <a:alpha val="0"/>
                      </a:prstClr>
                    </a:solidFill>
                  </a:ln>
                  <a:solidFill>
                    <a:prstClr val="black"/>
                  </a:solidFill>
                  <a:cs typeface="Calibri" pitchFamily="34" charset="0"/>
                </a:rPr>
                <a:t>Appropriate for</a:t>
              </a:r>
            </a:p>
            <a:p>
              <a:pPr marL="230143" lvl="2" indent="-230143" defTabSz="914181">
                <a:lnSpc>
                  <a:spcPct val="90000"/>
                </a:lnSpc>
                <a:spcBef>
                  <a:spcPts val="300"/>
                </a:spcBef>
                <a:spcAft>
                  <a:spcPts val="300"/>
                </a:spcAft>
                <a:buClr>
                  <a:schemeClr val="accent1"/>
                </a:buClr>
                <a:buSzPct val="100000"/>
                <a:buFont typeface="Arial" pitchFamily="34" charset="0"/>
                <a:buChar char="•"/>
                <a:defRPr/>
              </a:pPr>
              <a:r>
                <a:rPr lang="en-US" sz="1200" dirty="0">
                  <a:ln>
                    <a:solidFill>
                      <a:prstClr val="white">
                        <a:alpha val="0"/>
                      </a:prstClr>
                    </a:solidFill>
                  </a:ln>
                  <a:solidFill>
                    <a:prstClr val="black"/>
                  </a:solidFill>
                  <a:cs typeface="Calibri" pitchFamily="34" charset="0"/>
                </a:rPr>
                <a:t>Medium to large organizations with on-premises Active Directory</a:t>
              </a:r>
            </a:p>
            <a:p>
              <a:pPr marL="0" lvl="1" defTabSz="914181">
                <a:lnSpc>
                  <a:spcPct val="90000"/>
                </a:lnSpc>
                <a:spcBef>
                  <a:spcPts val="300"/>
                </a:spcBef>
                <a:spcAft>
                  <a:spcPts val="300"/>
                </a:spcAft>
                <a:buClr>
                  <a:schemeClr val="accent1"/>
                </a:buClr>
                <a:buSzPct val="100000"/>
                <a:defRPr/>
              </a:pPr>
              <a:r>
                <a:rPr lang="en-US" sz="1200" b="1" dirty="0">
                  <a:ln>
                    <a:solidFill>
                      <a:prstClr val="white">
                        <a:alpha val="0"/>
                      </a:prstClr>
                    </a:solidFill>
                  </a:ln>
                  <a:solidFill>
                    <a:prstClr val="black"/>
                  </a:solidFill>
                  <a:cs typeface="Calibri" pitchFamily="34" charset="0"/>
                </a:rPr>
                <a:t>Pros</a:t>
              </a:r>
            </a:p>
            <a:p>
              <a:pPr marL="230143" lvl="2" indent="-230143" defTabSz="914181">
                <a:lnSpc>
                  <a:spcPct val="90000"/>
                </a:lnSpc>
                <a:spcBef>
                  <a:spcPts val="300"/>
                </a:spcBef>
                <a:spcAft>
                  <a:spcPts val="300"/>
                </a:spcAft>
                <a:buClr>
                  <a:schemeClr val="accent1"/>
                </a:buClr>
                <a:buSzPct val="100000"/>
                <a:buFont typeface="Arial" pitchFamily="34" charset="0"/>
                <a:buChar char="•"/>
                <a:defRPr/>
              </a:pPr>
              <a:r>
                <a:rPr lang="en-US" sz="1200" dirty="0">
                  <a:ln>
                    <a:solidFill>
                      <a:prstClr val="white">
                        <a:alpha val="0"/>
                      </a:prstClr>
                    </a:solidFill>
                  </a:ln>
                  <a:solidFill>
                    <a:prstClr val="black"/>
                  </a:solidFill>
                  <a:cs typeface="Calibri" pitchFamily="34" charset="0"/>
                </a:rPr>
                <a:t>Users and groups mastered on premises</a:t>
              </a:r>
            </a:p>
            <a:p>
              <a:pPr marL="230143" lvl="2" indent="-230143" defTabSz="914181">
                <a:lnSpc>
                  <a:spcPct val="90000"/>
                </a:lnSpc>
                <a:spcBef>
                  <a:spcPts val="300"/>
                </a:spcBef>
                <a:spcAft>
                  <a:spcPts val="300"/>
                </a:spcAft>
                <a:buClr>
                  <a:schemeClr val="accent1"/>
                </a:buClr>
                <a:buSzPct val="100000"/>
                <a:buFont typeface="Arial" pitchFamily="34" charset="0"/>
                <a:buChar char="•"/>
                <a:defRPr/>
              </a:pPr>
              <a:r>
                <a:rPr lang="en-US" sz="1200" dirty="0">
                  <a:ln>
                    <a:solidFill>
                      <a:prstClr val="white">
                        <a:alpha val="0"/>
                      </a:prstClr>
                    </a:solidFill>
                  </a:ln>
                  <a:solidFill>
                    <a:prstClr val="black"/>
                  </a:solidFill>
                  <a:cs typeface="Calibri" pitchFamily="34" charset="0"/>
                </a:rPr>
                <a:t>Enables co-existence scenarios</a:t>
              </a:r>
            </a:p>
            <a:p>
              <a:pPr marL="230143" lvl="1" indent="-230143" defTabSz="914181">
                <a:lnSpc>
                  <a:spcPct val="90000"/>
                </a:lnSpc>
                <a:spcBef>
                  <a:spcPts val="300"/>
                </a:spcBef>
                <a:spcAft>
                  <a:spcPts val="300"/>
                </a:spcAft>
                <a:buClr>
                  <a:schemeClr val="accent1"/>
                </a:buClr>
                <a:buSzPct val="100000"/>
                <a:buFont typeface="Arial" pitchFamily="34" charset="0"/>
                <a:buChar char="•"/>
                <a:defRPr/>
              </a:pPr>
              <a:endParaRPr lang="en-US" sz="1200" dirty="0">
                <a:ln>
                  <a:solidFill>
                    <a:prstClr val="white">
                      <a:alpha val="0"/>
                    </a:prstClr>
                  </a:solidFill>
                </a:ln>
                <a:solidFill>
                  <a:prstClr val="black"/>
                </a:solidFill>
                <a:cs typeface="Calibri" pitchFamily="34" charset="0"/>
              </a:endParaRPr>
            </a:p>
            <a:p>
              <a:pPr marL="0" lvl="1" defTabSz="914181">
                <a:lnSpc>
                  <a:spcPct val="90000"/>
                </a:lnSpc>
                <a:spcBef>
                  <a:spcPts val="300"/>
                </a:spcBef>
                <a:spcAft>
                  <a:spcPts val="300"/>
                </a:spcAft>
                <a:buClr>
                  <a:schemeClr val="accent1"/>
                </a:buClr>
                <a:buSzPct val="100000"/>
                <a:defRPr/>
              </a:pPr>
              <a:r>
                <a:rPr lang="en-US" sz="1200" b="1" dirty="0">
                  <a:ln>
                    <a:solidFill>
                      <a:prstClr val="white">
                        <a:alpha val="0"/>
                      </a:prstClr>
                    </a:solidFill>
                  </a:ln>
                  <a:solidFill>
                    <a:prstClr val="black"/>
                  </a:solidFill>
                  <a:cs typeface="Calibri" pitchFamily="34" charset="0"/>
                </a:rPr>
                <a:t>Cons</a:t>
              </a:r>
            </a:p>
            <a:p>
              <a:pPr marL="230143" lvl="2" indent="-230143" defTabSz="914181">
                <a:lnSpc>
                  <a:spcPct val="90000"/>
                </a:lnSpc>
                <a:spcBef>
                  <a:spcPts val="300"/>
                </a:spcBef>
                <a:spcAft>
                  <a:spcPts val="300"/>
                </a:spcAft>
                <a:buClr>
                  <a:schemeClr val="accent1"/>
                </a:buClr>
                <a:buSzPct val="100000"/>
                <a:buFont typeface="Arial" pitchFamily="34" charset="0"/>
                <a:buChar char="•"/>
                <a:defRPr/>
              </a:pPr>
              <a:r>
                <a:rPr lang="en-US" sz="1200" dirty="0">
                  <a:ln>
                    <a:solidFill>
                      <a:prstClr val="white">
                        <a:alpha val="0"/>
                      </a:prstClr>
                    </a:solidFill>
                  </a:ln>
                  <a:solidFill>
                    <a:prstClr val="black"/>
                  </a:solidFill>
                  <a:cs typeface="Calibri" pitchFamily="34" charset="0"/>
                </a:rPr>
                <a:t>Lack of single sign on (SSO)</a:t>
              </a:r>
            </a:p>
            <a:p>
              <a:pPr marL="230143" lvl="2" indent="-230143" defTabSz="914181">
                <a:lnSpc>
                  <a:spcPct val="90000"/>
                </a:lnSpc>
                <a:spcBef>
                  <a:spcPts val="300"/>
                </a:spcBef>
                <a:spcAft>
                  <a:spcPts val="300"/>
                </a:spcAft>
                <a:buClr>
                  <a:schemeClr val="accent1"/>
                </a:buClr>
                <a:buSzPct val="100000"/>
                <a:buFont typeface="Arial" pitchFamily="34" charset="0"/>
                <a:buChar char="•"/>
                <a:defRPr/>
              </a:pPr>
              <a:r>
                <a:rPr lang="en-US" sz="1200" dirty="0">
                  <a:ln>
                    <a:solidFill>
                      <a:prstClr val="white">
                        <a:alpha val="0"/>
                      </a:prstClr>
                    </a:solidFill>
                  </a:ln>
                  <a:solidFill>
                    <a:prstClr val="black"/>
                  </a:solidFill>
                  <a:cs typeface="Calibri" pitchFamily="34" charset="0"/>
                </a:rPr>
                <a:t>Lack of two-factor authentication</a:t>
              </a:r>
            </a:p>
            <a:p>
              <a:pPr marL="230143" lvl="2" indent="-230143" defTabSz="914181">
                <a:lnSpc>
                  <a:spcPct val="90000"/>
                </a:lnSpc>
                <a:spcBef>
                  <a:spcPts val="300"/>
                </a:spcBef>
                <a:spcAft>
                  <a:spcPts val="300"/>
                </a:spcAft>
                <a:buClr>
                  <a:schemeClr val="accent1"/>
                </a:buClr>
                <a:buSzPct val="100000"/>
                <a:buFont typeface="Arial" pitchFamily="34" charset="0"/>
                <a:buChar char="•"/>
                <a:defRPr/>
              </a:pPr>
              <a:r>
                <a:rPr lang="en-US" sz="1200" dirty="0">
                  <a:ln>
                    <a:solidFill>
                      <a:prstClr val="white">
                        <a:alpha val="0"/>
                      </a:prstClr>
                    </a:solidFill>
                  </a:ln>
                  <a:solidFill>
                    <a:prstClr val="black"/>
                  </a:solidFill>
                  <a:cs typeface="Calibri" pitchFamily="34" charset="0"/>
                </a:rPr>
                <a:t>Two sets of credentials with differing password policies</a:t>
              </a:r>
            </a:p>
            <a:p>
              <a:pPr marL="230143" lvl="2" indent="-230143" defTabSz="914181">
                <a:lnSpc>
                  <a:spcPct val="90000"/>
                </a:lnSpc>
                <a:spcBef>
                  <a:spcPts val="300"/>
                </a:spcBef>
                <a:spcAft>
                  <a:spcPts val="300"/>
                </a:spcAft>
                <a:buClr>
                  <a:schemeClr val="accent1"/>
                </a:buClr>
                <a:buSzPct val="100000"/>
                <a:buFont typeface="Arial" pitchFamily="34" charset="0"/>
                <a:buChar char="•"/>
                <a:defRPr/>
              </a:pPr>
              <a:r>
                <a:rPr lang="en-US" sz="1200" dirty="0">
                  <a:ln>
                    <a:solidFill>
                      <a:prstClr val="white">
                        <a:alpha val="0"/>
                      </a:prstClr>
                    </a:solidFill>
                  </a:ln>
                  <a:solidFill>
                    <a:prstClr val="black"/>
                  </a:solidFill>
                  <a:cs typeface="Calibri" pitchFamily="34" charset="0"/>
                </a:rPr>
                <a:t>Server deployment required</a:t>
              </a:r>
            </a:p>
          </p:txBody>
        </p:sp>
      </p:grpSp>
      <p:grpSp>
        <p:nvGrpSpPr>
          <p:cNvPr id="4" name="Group 3"/>
          <p:cNvGrpSpPr/>
          <p:nvPr/>
        </p:nvGrpSpPr>
        <p:grpSpPr>
          <a:xfrm>
            <a:off x="6062446" y="1302327"/>
            <a:ext cx="2820296" cy="4641275"/>
            <a:chOff x="6062446" y="1302327"/>
            <a:chExt cx="2820296" cy="4641275"/>
          </a:xfrm>
        </p:grpSpPr>
        <p:sp>
          <p:nvSpPr>
            <p:cNvPr id="6" name="Rounded Rectangle 5"/>
            <p:cNvSpPr/>
            <p:nvPr/>
          </p:nvSpPr>
          <p:spPr>
            <a:xfrm rot="5400000">
              <a:off x="5151956" y="2212817"/>
              <a:ext cx="4641275" cy="2820296"/>
            </a:xfrm>
            <a:prstGeom prst="roundRect">
              <a:avLst>
                <a:gd name="adj" fmla="val 6306"/>
              </a:avLst>
            </a:prstGeom>
            <a:solidFill>
              <a:srgbClr val="EAEAEA"/>
            </a:solidFill>
            <a:ln w="25400" cap="flat" cmpd="sng" algn="ctr">
              <a:noFill/>
              <a:prstDash val="solid"/>
            </a:ln>
            <a:effectLst>
              <a:innerShdw blurRad="114300">
                <a:prstClr val="black">
                  <a:alpha val="30000"/>
                </a:prstClr>
              </a:innerShdw>
            </a:effectLst>
          </p:spPr>
          <p:txBody>
            <a:bodyPr lIns="76804" tIns="38401" rIns="76804" bIns="38401" rtlCol="0" anchor="ctr"/>
            <a:lstStyle/>
            <a:p>
              <a:pPr algn="ctr" defTabSz="768032">
                <a:defRPr/>
              </a:pPr>
              <a:endParaRPr lang="en-US" kern="0" dirty="0">
                <a:solidFill>
                  <a:sysClr val="window" lastClr="FFFFFF"/>
                </a:solidFill>
              </a:endParaRPr>
            </a:p>
          </p:txBody>
        </p:sp>
        <p:sp>
          <p:nvSpPr>
            <p:cNvPr id="13" name="Rectangle 12"/>
            <p:cNvSpPr/>
            <p:nvPr/>
          </p:nvSpPr>
          <p:spPr>
            <a:xfrm>
              <a:off x="6196002" y="1524000"/>
              <a:ext cx="2507124" cy="560153"/>
            </a:xfrm>
            <a:prstGeom prst="rect">
              <a:avLst/>
            </a:prstGeom>
          </p:spPr>
          <p:txBody>
            <a:bodyPr wrap="square">
              <a:spAutoFit/>
            </a:bodyPr>
            <a:lstStyle/>
            <a:p>
              <a:pPr lvl="0" defTabSz="914181">
                <a:lnSpc>
                  <a:spcPct val="95000"/>
                </a:lnSpc>
                <a:spcBef>
                  <a:spcPct val="0"/>
                </a:spcBef>
                <a:spcAft>
                  <a:spcPct val="35000"/>
                </a:spcAft>
              </a:pPr>
              <a:r>
                <a:rPr lang="en-US" sz="1600" dirty="0">
                  <a:solidFill>
                    <a:srgbClr val="EE7816">
                      <a:alpha val="99000"/>
                    </a:srgbClr>
                  </a:solidFill>
                  <a:latin typeface="Segoe UI Semibold" pitchFamily="34" charset="0"/>
                </a:rPr>
                <a:t>3. Federated IDs </a:t>
              </a:r>
              <a:br>
                <a:rPr lang="en-US" sz="1600" dirty="0">
                  <a:solidFill>
                    <a:srgbClr val="EE7816">
                      <a:alpha val="99000"/>
                    </a:srgbClr>
                  </a:solidFill>
                  <a:latin typeface="Segoe UI Semibold" pitchFamily="34" charset="0"/>
                </a:rPr>
              </a:br>
              <a:r>
                <a:rPr lang="en-US" sz="1600" dirty="0">
                  <a:solidFill>
                    <a:srgbClr val="EE7816">
                      <a:alpha val="99000"/>
                    </a:srgbClr>
                  </a:solidFill>
                  <a:latin typeface="Segoe UI Semibold" pitchFamily="34" charset="0"/>
                </a:rPr>
                <a:t>+ DirSync</a:t>
              </a:r>
            </a:p>
          </p:txBody>
        </p:sp>
        <p:sp>
          <p:nvSpPr>
            <p:cNvPr id="14" name="Rectangle 13"/>
            <p:cNvSpPr/>
            <p:nvPr/>
          </p:nvSpPr>
          <p:spPr>
            <a:xfrm>
              <a:off x="6239544" y="2209800"/>
              <a:ext cx="2507124" cy="3444020"/>
            </a:xfrm>
            <a:prstGeom prst="rect">
              <a:avLst/>
            </a:prstGeom>
          </p:spPr>
          <p:txBody>
            <a:bodyPr wrap="square">
              <a:spAutoFit/>
            </a:bodyPr>
            <a:lstStyle/>
            <a:p>
              <a:pPr marL="0" lvl="1" defTabSz="914181">
                <a:lnSpc>
                  <a:spcPct val="90000"/>
                </a:lnSpc>
                <a:spcBef>
                  <a:spcPts val="300"/>
                </a:spcBef>
                <a:spcAft>
                  <a:spcPts val="300"/>
                </a:spcAft>
                <a:buClr>
                  <a:schemeClr val="accent1"/>
                </a:buClr>
                <a:buSzPct val="100000"/>
                <a:defRPr/>
              </a:pPr>
              <a:r>
                <a:rPr lang="en-US" sz="1200" b="1" dirty="0">
                  <a:ln>
                    <a:solidFill>
                      <a:prstClr val="white">
                        <a:alpha val="0"/>
                      </a:prstClr>
                    </a:solidFill>
                  </a:ln>
                  <a:solidFill>
                    <a:prstClr val="black"/>
                  </a:solidFill>
                  <a:cs typeface="Calibri" pitchFamily="34" charset="0"/>
                </a:rPr>
                <a:t>Appropriate for</a:t>
              </a:r>
            </a:p>
            <a:p>
              <a:pPr marL="230143" lvl="2" indent="-230143" defTabSz="914181">
                <a:lnSpc>
                  <a:spcPct val="90000"/>
                </a:lnSpc>
                <a:spcBef>
                  <a:spcPts val="300"/>
                </a:spcBef>
                <a:spcAft>
                  <a:spcPts val="300"/>
                </a:spcAft>
                <a:buClr>
                  <a:schemeClr val="accent1"/>
                </a:buClr>
                <a:buSzPct val="100000"/>
                <a:buFont typeface="Arial" pitchFamily="34" charset="0"/>
                <a:buChar char="•"/>
                <a:defRPr/>
              </a:pPr>
              <a:r>
                <a:rPr lang="en-US" sz="1200" dirty="0">
                  <a:ln>
                    <a:solidFill>
                      <a:prstClr val="white">
                        <a:alpha val="0"/>
                      </a:prstClr>
                    </a:solidFill>
                  </a:ln>
                  <a:solidFill>
                    <a:prstClr val="black"/>
                  </a:solidFill>
                  <a:cs typeface="Calibri" pitchFamily="34" charset="0"/>
                </a:rPr>
                <a:t>Larger enterprise organizations with on-premises Active Directory</a:t>
              </a:r>
            </a:p>
            <a:p>
              <a:pPr marL="0" lvl="1" defTabSz="914181">
                <a:lnSpc>
                  <a:spcPct val="90000"/>
                </a:lnSpc>
                <a:spcBef>
                  <a:spcPts val="300"/>
                </a:spcBef>
                <a:spcAft>
                  <a:spcPts val="300"/>
                </a:spcAft>
                <a:buClr>
                  <a:schemeClr val="accent1"/>
                </a:buClr>
                <a:buSzPct val="100000"/>
                <a:defRPr/>
              </a:pPr>
              <a:r>
                <a:rPr lang="en-US" sz="1200" b="1" dirty="0">
                  <a:ln>
                    <a:solidFill>
                      <a:prstClr val="white">
                        <a:alpha val="0"/>
                      </a:prstClr>
                    </a:solidFill>
                  </a:ln>
                  <a:solidFill>
                    <a:prstClr val="black"/>
                  </a:solidFill>
                  <a:cs typeface="Calibri" pitchFamily="34" charset="0"/>
                </a:rPr>
                <a:t>Pros</a:t>
              </a:r>
            </a:p>
            <a:p>
              <a:pPr marL="230143" lvl="2" indent="-230143" defTabSz="914181">
                <a:lnSpc>
                  <a:spcPct val="90000"/>
                </a:lnSpc>
                <a:spcBef>
                  <a:spcPts val="300"/>
                </a:spcBef>
                <a:spcAft>
                  <a:spcPts val="300"/>
                </a:spcAft>
                <a:buClr>
                  <a:schemeClr val="accent1"/>
                </a:buClr>
                <a:buSzPct val="100000"/>
                <a:buFont typeface="Arial" pitchFamily="34" charset="0"/>
                <a:buChar char="•"/>
                <a:defRPr/>
              </a:pPr>
              <a:r>
                <a:rPr lang="en-US" sz="1200" dirty="0">
                  <a:ln>
                    <a:solidFill>
                      <a:prstClr val="white">
                        <a:alpha val="0"/>
                      </a:prstClr>
                    </a:solidFill>
                  </a:ln>
                  <a:solidFill>
                    <a:prstClr val="black"/>
                  </a:solidFill>
                  <a:cs typeface="Calibri" pitchFamily="34" charset="0"/>
                </a:rPr>
                <a:t>SSO with corporate credentials</a:t>
              </a:r>
            </a:p>
            <a:p>
              <a:pPr marL="230143" lvl="2" indent="-230143" defTabSz="914181">
                <a:lnSpc>
                  <a:spcPct val="90000"/>
                </a:lnSpc>
                <a:spcBef>
                  <a:spcPts val="300"/>
                </a:spcBef>
                <a:spcAft>
                  <a:spcPts val="300"/>
                </a:spcAft>
                <a:buClr>
                  <a:schemeClr val="accent1"/>
                </a:buClr>
                <a:buSzPct val="100000"/>
                <a:buFont typeface="Arial" pitchFamily="34" charset="0"/>
                <a:buChar char="•"/>
                <a:defRPr/>
              </a:pPr>
              <a:r>
                <a:rPr lang="en-US" sz="1200" dirty="0">
                  <a:ln>
                    <a:solidFill>
                      <a:prstClr val="white">
                        <a:alpha val="0"/>
                      </a:prstClr>
                    </a:solidFill>
                  </a:ln>
                  <a:solidFill>
                    <a:prstClr val="black"/>
                  </a:solidFill>
                  <a:cs typeface="Calibri" pitchFamily="34" charset="0"/>
                </a:rPr>
                <a:t>IDs mastered on premises</a:t>
              </a:r>
            </a:p>
            <a:p>
              <a:pPr marL="230143" lvl="2" indent="-230143" defTabSz="914181">
                <a:lnSpc>
                  <a:spcPct val="90000"/>
                </a:lnSpc>
                <a:spcBef>
                  <a:spcPts val="300"/>
                </a:spcBef>
                <a:spcAft>
                  <a:spcPts val="300"/>
                </a:spcAft>
                <a:buClr>
                  <a:schemeClr val="accent1"/>
                </a:buClr>
                <a:buSzPct val="100000"/>
                <a:buFont typeface="Arial" pitchFamily="34" charset="0"/>
                <a:buChar char="•"/>
                <a:defRPr/>
              </a:pPr>
              <a:r>
                <a:rPr lang="en-US" sz="1200" dirty="0">
                  <a:ln>
                    <a:solidFill>
                      <a:prstClr val="white">
                        <a:alpha val="0"/>
                      </a:prstClr>
                    </a:solidFill>
                  </a:ln>
                  <a:solidFill>
                    <a:prstClr val="black"/>
                  </a:solidFill>
                  <a:cs typeface="Calibri" pitchFamily="34" charset="0"/>
                </a:rPr>
                <a:t>Password policy controlled on premises</a:t>
              </a:r>
            </a:p>
            <a:p>
              <a:pPr marL="230143" lvl="2" indent="-230143" defTabSz="914181">
                <a:lnSpc>
                  <a:spcPct val="90000"/>
                </a:lnSpc>
                <a:spcBef>
                  <a:spcPts val="300"/>
                </a:spcBef>
                <a:spcAft>
                  <a:spcPts val="300"/>
                </a:spcAft>
                <a:buClr>
                  <a:schemeClr val="accent1"/>
                </a:buClr>
                <a:buSzPct val="100000"/>
                <a:buFont typeface="Arial" pitchFamily="34" charset="0"/>
                <a:buChar char="•"/>
                <a:defRPr/>
              </a:pPr>
              <a:r>
                <a:rPr lang="en-US" sz="1200" dirty="0">
                  <a:ln>
                    <a:solidFill>
                      <a:prstClr val="white">
                        <a:alpha val="0"/>
                      </a:prstClr>
                    </a:solidFill>
                  </a:ln>
                  <a:solidFill>
                    <a:prstClr val="black"/>
                  </a:solidFill>
                  <a:cs typeface="Calibri" pitchFamily="34" charset="0"/>
                </a:rPr>
                <a:t>Two-factor authentication solutions possible</a:t>
              </a:r>
            </a:p>
            <a:p>
              <a:pPr marL="230143" lvl="2" indent="-230143" defTabSz="914181">
                <a:lnSpc>
                  <a:spcPct val="90000"/>
                </a:lnSpc>
                <a:spcBef>
                  <a:spcPts val="300"/>
                </a:spcBef>
                <a:spcAft>
                  <a:spcPts val="300"/>
                </a:spcAft>
                <a:buClr>
                  <a:schemeClr val="accent1"/>
                </a:buClr>
                <a:buSzPct val="100000"/>
                <a:buFont typeface="Arial" pitchFamily="34" charset="0"/>
                <a:buChar char="•"/>
                <a:defRPr/>
              </a:pPr>
              <a:r>
                <a:rPr lang="en-US" sz="1200" dirty="0">
                  <a:ln>
                    <a:solidFill>
                      <a:prstClr val="white">
                        <a:alpha val="0"/>
                      </a:prstClr>
                    </a:solidFill>
                  </a:ln>
                  <a:solidFill>
                    <a:prstClr val="black"/>
                  </a:solidFill>
                  <a:cs typeface="Calibri" pitchFamily="34" charset="0"/>
                </a:rPr>
                <a:t>Co-existence scenarios enabled</a:t>
              </a:r>
            </a:p>
            <a:p>
              <a:pPr marL="0" lvl="1" defTabSz="914181">
                <a:lnSpc>
                  <a:spcPct val="90000"/>
                </a:lnSpc>
                <a:spcBef>
                  <a:spcPts val="300"/>
                </a:spcBef>
                <a:spcAft>
                  <a:spcPts val="300"/>
                </a:spcAft>
                <a:buClr>
                  <a:schemeClr val="accent1"/>
                </a:buClr>
                <a:buSzPct val="100000"/>
                <a:defRPr/>
              </a:pPr>
              <a:r>
                <a:rPr lang="en-US" sz="1200" b="1" dirty="0" smtClean="0">
                  <a:ln>
                    <a:solidFill>
                      <a:prstClr val="white">
                        <a:alpha val="0"/>
                      </a:prstClr>
                    </a:solidFill>
                  </a:ln>
                  <a:solidFill>
                    <a:prstClr val="black"/>
                  </a:solidFill>
                  <a:cs typeface="Calibri" pitchFamily="34" charset="0"/>
                </a:rPr>
                <a:t>Con</a:t>
              </a:r>
              <a:endParaRPr lang="en-US" sz="1200" b="1" dirty="0">
                <a:ln>
                  <a:solidFill>
                    <a:prstClr val="white">
                      <a:alpha val="0"/>
                    </a:prstClr>
                  </a:solidFill>
                </a:ln>
                <a:solidFill>
                  <a:prstClr val="black"/>
                </a:solidFill>
                <a:cs typeface="Calibri" pitchFamily="34" charset="0"/>
              </a:endParaRPr>
            </a:p>
            <a:p>
              <a:pPr marL="230143" lvl="2" indent="-230143" defTabSz="914181">
                <a:lnSpc>
                  <a:spcPct val="90000"/>
                </a:lnSpc>
                <a:spcBef>
                  <a:spcPts val="300"/>
                </a:spcBef>
                <a:spcAft>
                  <a:spcPts val="300"/>
                </a:spcAft>
                <a:buClr>
                  <a:schemeClr val="accent1"/>
                </a:buClr>
                <a:buSzPct val="100000"/>
                <a:buFont typeface="Arial" pitchFamily="34" charset="0"/>
                <a:buChar char="•"/>
                <a:defRPr/>
              </a:pPr>
              <a:r>
                <a:rPr lang="en-US" sz="1200" dirty="0">
                  <a:ln>
                    <a:solidFill>
                      <a:prstClr val="white">
                        <a:alpha val="0"/>
                      </a:prstClr>
                    </a:solidFill>
                  </a:ln>
                  <a:solidFill>
                    <a:prstClr val="black"/>
                  </a:solidFill>
                  <a:cs typeface="Calibri" pitchFamily="34" charset="0"/>
                </a:rPr>
                <a:t>High availability server deployments required</a:t>
              </a:r>
            </a:p>
          </p:txBody>
        </p:sp>
      </p:grpSp>
      <p:sp>
        <p:nvSpPr>
          <p:cNvPr id="15" name="Title 1"/>
          <p:cNvSpPr>
            <a:spLocks noGrp="1"/>
          </p:cNvSpPr>
          <p:nvPr>
            <p:ph type="title"/>
          </p:nvPr>
        </p:nvSpPr>
        <p:spPr/>
        <p:txBody>
          <a:bodyPr>
            <a:normAutofit/>
          </a:bodyPr>
          <a:lstStyle/>
          <a:p>
            <a:r>
              <a:rPr lang="en-US" dirty="0">
                <a:solidFill>
                  <a:srgbClr val="03C2F1"/>
                </a:solidFill>
              </a:rPr>
              <a:t>Identity Options Comparison</a:t>
            </a:r>
          </a:p>
        </p:txBody>
      </p:sp>
    </p:spTree>
    <p:extLst>
      <p:ext uri="{BB962C8B-B14F-4D97-AF65-F5344CB8AC3E}">
        <p14:creationId xmlns:p14="http://schemas.microsoft.com/office/powerpoint/2010/main" val="97894335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27111" y="13156"/>
            <a:ext cx="8229600" cy="1143000"/>
          </a:xfrm>
        </p:spPr>
        <p:txBody>
          <a:bodyPr>
            <a:normAutofit/>
          </a:bodyPr>
          <a:lstStyle/>
          <a:p>
            <a:r>
              <a:rPr lang="en-US" dirty="0" smtClean="0"/>
              <a:t>Identity Architecture:  Identity Options</a:t>
            </a:r>
            <a:endParaRPr lang="en-US" sz="3600" dirty="0">
              <a:solidFill>
                <a:schemeClr val="tx2"/>
              </a:solidFill>
            </a:endParaRPr>
          </a:p>
        </p:txBody>
      </p:sp>
      <p:sp>
        <p:nvSpPr>
          <p:cNvPr id="2" name="Content Placeholder 1"/>
          <p:cNvSpPr>
            <a:spLocks noGrp="1"/>
          </p:cNvSpPr>
          <p:nvPr>
            <p:ph idx="1"/>
          </p:nvPr>
        </p:nvSpPr>
        <p:spPr/>
        <p:txBody>
          <a:bodyPr/>
          <a:lstStyle/>
          <a:p>
            <a:endParaRPr lang="en-US" dirty="0"/>
          </a:p>
        </p:txBody>
      </p:sp>
      <p:sp>
        <p:nvSpPr>
          <p:cNvPr id="47" name="Freeform 6"/>
          <p:cNvSpPr>
            <a:spLocks/>
          </p:cNvSpPr>
          <p:nvPr/>
        </p:nvSpPr>
        <p:spPr bwMode="auto">
          <a:xfrm>
            <a:off x="304334" y="5661248"/>
            <a:ext cx="8588146" cy="998154"/>
          </a:xfrm>
          <a:custGeom>
            <a:avLst/>
            <a:gdLst/>
            <a:ahLst/>
            <a:cxnLst>
              <a:cxn ang="0">
                <a:pos x="1949" y="116"/>
              </a:cxn>
              <a:cxn ang="0">
                <a:pos x="1401" y="116"/>
              </a:cxn>
              <a:cxn ang="0">
                <a:pos x="1327" y="39"/>
              </a:cxn>
              <a:cxn ang="0">
                <a:pos x="1247" y="0"/>
              </a:cxn>
              <a:cxn ang="0">
                <a:pos x="746" y="0"/>
              </a:cxn>
              <a:cxn ang="0">
                <a:pos x="666" y="39"/>
              </a:cxn>
              <a:cxn ang="0">
                <a:pos x="591" y="116"/>
              </a:cxn>
              <a:cxn ang="0">
                <a:pos x="43" y="116"/>
              </a:cxn>
              <a:cxn ang="0">
                <a:pos x="0" y="159"/>
              </a:cxn>
              <a:cxn ang="0">
                <a:pos x="0" y="276"/>
              </a:cxn>
              <a:cxn ang="0">
                <a:pos x="43" y="319"/>
              </a:cxn>
              <a:cxn ang="0">
                <a:pos x="1949" y="319"/>
              </a:cxn>
              <a:cxn ang="0">
                <a:pos x="1992" y="276"/>
              </a:cxn>
              <a:cxn ang="0">
                <a:pos x="1992" y="159"/>
              </a:cxn>
              <a:cxn ang="0">
                <a:pos x="1949" y="116"/>
              </a:cxn>
            </a:cxnLst>
            <a:rect l="0" t="0" r="r" b="b"/>
            <a:pathLst>
              <a:path w="1992" h="319">
                <a:moveTo>
                  <a:pt x="1949" y="116"/>
                </a:moveTo>
                <a:cubicBezTo>
                  <a:pt x="1401" y="116"/>
                  <a:pt x="1401" y="116"/>
                  <a:pt x="1401" y="116"/>
                </a:cubicBezTo>
                <a:cubicBezTo>
                  <a:pt x="1327" y="39"/>
                  <a:pt x="1327" y="39"/>
                  <a:pt x="1327" y="39"/>
                </a:cubicBezTo>
                <a:cubicBezTo>
                  <a:pt x="1311" y="20"/>
                  <a:pt x="1287" y="0"/>
                  <a:pt x="1247" y="0"/>
                </a:cubicBezTo>
                <a:cubicBezTo>
                  <a:pt x="746" y="0"/>
                  <a:pt x="746" y="0"/>
                  <a:pt x="746" y="0"/>
                </a:cubicBezTo>
                <a:cubicBezTo>
                  <a:pt x="706" y="0"/>
                  <a:pt x="682" y="20"/>
                  <a:pt x="666" y="39"/>
                </a:cubicBezTo>
                <a:cubicBezTo>
                  <a:pt x="591" y="116"/>
                  <a:pt x="591" y="116"/>
                  <a:pt x="591" y="116"/>
                </a:cubicBezTo>
                <a:cubicBezTo>
                  <a:pt x="43" y="116"/>
                  <a:pt x="43" y="116"/>
                  <a:pt x="43" y="116"/>
                </a:cubicBezTo>
                <a:cubicBezTo>
                  <a:pt x="20" y="116"/>
                  <a:pt x="0" y="135"/>
                  <a:pt x="0" y="159"/>
                </a:cubicBezTo>
                <a:cubicBezTo>
                  <a:pt x="0" y="276"/>
                  <a:pt x="0" y="276"/>
                  <a:pt x="0" y="276"/>
                </a:cubicBezTo>
                <a:cubicBezTo>
                  <a:pt x="0" y="300"/>
                  <a:pt x="20" y="319"/>
                  <a:pt x="43" y="319"/>
                </a:cubicBezTo>
                <a:cubicBezTo>
                  <a:pt x="1949" y="319"/>
                  <a:pt x="1949" y="319"/>
                  <a:pt x="1949" y="319"/>
                </a:cubicBezTo>
                <a:cubicBezTo>
                  <a:pt x="1973" y="319"/>
                  <a:pt x="1992" y="300"/>
                  <a:pt x="1992" y="276"/>
                </a:cubicBezTo>
                <a:cubicBezTo>
                  <a:pt x="1992" y="159"/>
                  <a:pt x="1992" y="159"/>
                  <a:pt x="1992" y="159"/>
                </a:cubicBezTo>
                <a:cubicBezTo>
                  <a:pt x="1992" y="135"/>
                  <a:pt x="1973" y="116"/>
                  <a:pt x="1949" y="116"/>
                </a:cubicBezTo>
                <a:close/>
              </a:path>
            </a:pathLst>
          </a:custGeom>
          <a:solidFill>
            <a:sysClr val="window" lastClr="FFFFFF"/>
          </a:solidFill>
          <a:ln w="9525">
            <a:noFill/>
            <a:round/>
            <a:headEnd/>
            <a:tailEnd/>
          </a:ln>
          <a:effectLst>
            <a:outerShdw blurRad="50800" dist="38100" dir="16200000" rotWithShape="0">
              <a:prstClr val="black">
                <a:alpha val="20000"/>
              </a:prstClr>
            </a:outerShdw>
          </a:effectLst>
        </p:spPr>
        <p:txBody>
          <a:bodyPr vert="horz" wrap="square" lIns="76804" tIns="38401" rIns="76804" bIns="38401" numCol="1" anchor="t" anchorCtr="0" compatLnSpc="1">
            <a:prstTxWarp prst="textNoShape">
              <a:avLst/>
            </a:prstTxWarp>
          </a:bodyPr>
          <a:lstStyle/>
          <a:p>
            <a:pPr defTabSz="768032">
              <a:defRPr/>
            </a:pPr>
            <a:endParaRPr lang="en-US" kern="0" dirty="0">
              <a:solidFill>
                <a:sysClr val="windowText" lastClr="000000"/>
              </a:solidFill>
            </a:endParaRPr>
          </a:p>
        </p:txBody>
      </p:sp>
      <p:pic>
        <p:nvPicPr>
          <p:cNvPr id="5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185732" y="986306"/>
            <a:ext cx="5517810" cy="4423894"/>
          </a:xfrm>
          <a:prstGeom prst="rect">
            <a:avLst/>
          </a:prstGeom>
          <a:noFill/>
        </p:spPr>
      </p:pic>
      <p:sp>
        <p:nvSpPr>
          <p:cNvPr id="72" name="Rounded Rectangle 71"/>
          <p:cNvSpPr/>
          <p:nvPr/>
        </p:nvSpPr>
        <p:spPr bwMode="auto">
          <a:xfrm>
            <a:off x="559080" y="2171047"/>
            <a:ext cx="2514600" cy="2934353"/>
          </a:xfrm>
          <a:prstGeom prst="roundRect">
            <a:avLst>
              <a:gd name="adj" fmla="val 6110"/>
            </a:avLst>
          </a:prstGeom>
          <a:solidFill>
            <a:schemeClr val="bg1"/>
          </a:solidFill>
          <a:ln w="9525" cap="flat" cmpd="sng" algn="ctr">
            <a:solidFill>
              <a:schemeClr val="tx2">
                <a:lumMod val="40000"/>
                <a:lumOff val="60000"/>
              </a:schemeClr>
            </a:solidFill>
            <a:prstDash val="sysDash"/>
          </a:ln>
          <a:effectLst>
            <a:outerShdw blurRad="127000" sx="101000" sy="101000" algn="ctr" rotWithShape="0">
              <a:prstClr val="black">
                <a:alpha val="29000"/>
              </a:prstClr>
            </a:outerShdw>
          </a:effectLst>
        </p:spPr>
        <p:txBody>
          <a:bodyPr rtlCol="0" anchor="ctr"/>
          <a:lstStyle/>
          <a:p>
            <a:pPr algn="ctr" defTabSz="914218"/>
            <a:endParaRPr lang="en-US" kern="0" dirty="0">
              <a:solidFill>
                <a:sysClr val="window" lastClr="FFFFFF"/>
              </a:solidFill>
            </a:endParaRPr>
          </a:p>
        </p:txBody>
      </p:sp>
      <p:sp>
        <p:nvSpPr>
          <p:cNvPr id="73" name="TextBox 72"/>
          <p:cNvSpPr txBox="1"/>
          <p:nvPr/>
        </p:nvSpPr>
        <p:spPr>
          <a:xfrm>
            <a:off x="749581" y="2239147"/>
            <a:ext cx="2057399" cy="184666"/>
          </a:xfrm>
          <a:prstGeom prst="rect">
            <a:avLst/>
          </a:prstGeom>
          <a:noFill/>
        </p:spPr>
        <p:txBody>
          <a:bodyPr wrap="square" lIns="0" tIns="0" rIns="0" bIns="0" rtlCol="0">
            <a:spAutoFit/>
          </a:bodyPr>
          <a:lstStyle/>
          <a:p>
            <a:pPr algn="ctr"/>
            <a:r>
              <a:rPr lang="en-US" sz="1200" b="1" dirty="0"/>
              <a:t>Contoso customer premises</a:t>
            </a:r>
          </a:p>
        </p:txBody>
      </p:sp>
      <p:sp>
        <p:nvSpPr>
          <p:cNvPr id="75" name="Isosceles Triangle 74"/>
          <p:cNvSpPr/>
          <p:nvPr/>
        </p:nvSpPr>
        <p:spPr>
          <a:xfrm>
            <a:off x="744819" y="3600372"/>
            <a:ext cx="728662" cy="568791"/>
          </a:xfrm>
          <a:prstGeom prst="triangle">
            <a:avLst/>
          </a:prstGeom>
          <a:solidFill>
            <a:srgbClr val="EAEAEA"/>
          </a:solidFill>
          <a:ln w="25400" cap="flat" cmpd="sng" algn="ctr">
            <a:noFill/>
            <a:prstDash val="solid"/>
          </a:ln>
          <a:effectLst>
            <a:innerShdw blurRad="114300">
              <a:prstClr val="black">
                <a:alpha val="30000"/>
              </a:prstClr>
            </a:innerShdw>
          </a:effectLst>
        </p:spPr>
        <p:txBody>
          <a:bodyPr rtlCol="0" anchor="ctr"/>
          <a:lstStyle/>
          <a:p>
            <a:pPr algn="ctr"/>
            <a:r>
              <a:rPr lang="en-US" sz="1050" dirty="0">
                <a:solidFill>
                  <a:schemeClr val="tx1"/>
                </a:solidFill>
              </a:rPr>
              <a:t>AD</a:t>
            </a:r>
          </a:p>
        </p:txBody>
      </p:sp>
      <p:sp>
        <p:nvSpPr>
          <p:cNvPr id="76" name="Rounded Rectangle 75"/>
          <p:cNvSpPr/>
          <p:nvPr/>
        </p:nvSpPr>
        <p:spPr>
          <a:xfrm>
            <a:off x="1778280" y="3559272"/>
            <a:ext cx="1143000" cy="650993"/>
          </a:xfrm>
          <a:prstGeom prst="roundRect">
            <a:avLst/>
          </a:prstGeom>
          <a:solidFill>
            <a:srgbClr val="EAEAEA"/>
          </a:solidFill>
          <a:ln w="25400" cap="flat" cmpd="sng" algn="ctr">
            <a:noFill/>
            <a:prstDash val="solid"/>
          </a:ln>
          <a:effectLst>
            <a:innerShdw blurRad="114300">
              <a:prstClr val="black">
                <a:alpha val="30000"/>
              </a:prstClr>
            </a:innerShdw>
          </a:effectLst>
        </p:spPr>
        <p:txBody>
          <a:bodyPr rtlCol="0" anchor="ctr"/>
          <a:lstStyle/>
          <a:p>
            <a:pPr algn="ctr"/>
            <a:r>
              <a:rPr lang="en-US" sz="1050" dirty="0">
                <a:solidFill>
                  <a:schemeClr val="tx1"/>
                </a:solidFill>
              </a:rPr>
              <a:t>Microsoft Online Directory Sync</a:t>
            </a:r>
          </a:p>
        </p:txBody>
      </p:sp>
      <p:cxnSp>
        <p:nvCxnSpPr>
          <p:cNvPr id="81" name="Elbow Connector 80"/>
          <p:cNvCxnSpPr>
            <a:stCxn id="75" idx="5"/>
            <a:endCxn id="76" idx="1"/>
          </p:cNvCxnSpPr>
          <p:nvPr/>
        </p:nvCxnSpPr>
        <p:spPr>
          <a:xfrm>
            <a:off x="1291316" y="3884768"/>
            <a:ext cx="486964" cy="1"/>
          </a:xfrm>
          <a:prstGeom prst="bentConnector3">
            <a:avLst>
              <a:gd name="adj1" fmla="val 50000"/>
            </a:avLst>
          </a:prstGeom>
          <a:ln w="9525">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83" name="TextBox 82"/>
          <p:cNvSpPr txBox="1"/>
          <p:nvPr/>
        </p:nvSpPr>
        <p:spPr>
          <a:xfrm>
            <a:off x="5486400" y="1811923"/>
            <a:ext cx="1340730" cy="169277"/>
          </a:xfrm>
          <a:prstGeom prst="rect">
            <a:avLst/>
          </a:prstGeom>
          <a:noFill/>
        </p:spPr>
        <p:txBody>
          <a:bodyPr wrap="square" lIns="0" tIns="0" rIns="0" bIns="0" rtlCol="0">
            <a:spAutoFit/>
          </a:bodyPr>
          <a:lstStyle/>
          <a:p>
            <a:pPr algn="ctr"/>
            <a:r>
              <a:rPr lang="en-US" sz="1100" b="1" dirty="0" smtClean="0"/>
              <a:t>Identity platform</a:t>
            </a:r>
            <a:endParaRPr lang="en-US" sz="1100" b="1" dirty="0"/>
          </a:p>
        </p:txBody>
      </p:sp>
      <p:sp>
        <p:nvSpPr>
          <p:cNvPr id="84" name="Rounded Rectangle 83"/>
          <p:cNvSpPr/>
          <p:nvPr/>
        </p:nvSpPr>
        <p:spPr>
          <a:xfrm>
            <a:off x="4159484" y="3276600"/>
            <a:ext cx="1090612" cy="667623"/>
          </a:xfrm>
          <a:prstGeom prst="roundRect">
            <a:avLst/>
          </a:prstGeom>
          <a:ln/>
        </p:spPr>
        <p:style>
          <a:lnRef idx="1">
            <a:schemeClr val="accent2"/>
          </a:lnRef>
          <a:fillRef idx="3">
            <a:schemeClr val="accent2"/>
          </a:fillRef>
          <a:effectRef idx="2">
            <a:schemeClr val="accent2"/>
          </a:effectRef>
          <a:fontRef idx="minor">
            <a:schemeClr val="lt1"/>
          </a:fontRef>
        </p:style>
        <p:txBody>
          <a:bodyPr lIns="0" tIns="0" rIns="0" bIns="32650" rtlCol="0" anchor="ctr"/>
          <a:lstStyle/>
          <a:p>
            <a:pPr algn="ctr"/>
            <a:r>
              <a:rPr lang="en-US" sz="1100" dirty="0" smtClean="0">
                <a:solidFill>
                  <a:schemeClr val="tx1"/>
                </a:solidFill>
              </a:rPr>
              <a:t>Provisioning</a:t>
            </a:r>
          </a:p>
          <a:p>
            <a:pPr algn="ctr"/>
            <a:r>
              <a:rPr lang="en-US" sz="1100" dirty="0" smtClean="0">
                <a:solidFill>
                  <a:schemeClr val="tx1"/>
                </a:solidFill>
              </a:rPr>
              <a:t>platform</a:t>
            </a:r>
            <a:endParaRPr lang="en-US" sz="1100" dirty="0">
              <a:solidFill>
                <a:schemeClr val="tx1"/>
              </a:solidFill>
            </a:endParaRPr>
          </a:p>
        </p:txBody>
      </p:sp>
      <p:cxnSp>
        <p:nvCxnSpPr>
          <p:cNvPr id="85" name="Elbow Connector 84"/>
          <p:cNvCxnSpPr>
            <a:stCxn id="76" idx="3"/>
            <a:endCxn id="84" idx="1"/>
          </p:cNvCxnSpPr>
          <p:nvPr/>
        </p:nvCxnSpPr>
        <p:spPr>
          <a:xfrm flipV="1">
            <a:off x="2921280" y="3610412"/>
            <a:ext cx="1238204" cy="274357"/>
          </a:xfrm>
          <a:prstGeom prst="bentConnector3">
            <a:avLst>
              <a:gd name="adj1" fmla="val 50000"/>
            </a:avLst>
          </a:prstGeom>
          <a:ln w="9525">
            <a:solidFill>
              <a:schemeClr val="tx1"/>
            </a:solidFill>
            <a:prstDash val="solid"/>
            <a:tailEnd type="arrow"/>
          </a:ln>
        </p:spPr>
        <p:style>
          <a:lnRef idx="1">
            <a:schemeClr val="accent1"/>
          </a:lnRef>
          <a:fillRef idx="0">
            <a:schemeClr val="accent1"/>
          </a:fillRef>
          <a:effectRef idx="0">
            <a:schemeClr val="accent1"/>
          </a:effectRef>
          <a:fontRef idx="minor">
            <a:schemeClr val="tx1"/>
          </a:fontRef>
        </p:style>
      </p:cxnSp>
      <p:sp>
        <p:nvSpPr>
          <p:cNvPr id="90" name="Rounded Rectangle 89"/>
          <p:cNvSpPr/>
          <p:nvPr/>
        </p:nvSpPr>
        <p:spPr>
          <a:xfrm>
            <a:off x="1778280" y="2698432"/>
            <a:ext cx="1143000" cy="761780"/>
          </a:xfrm>
          <a:prstGeom prst="roundRect">
            <a:avLst/>
          </a:prstGeom>
          <a:solidFill>
            <a:srgbClr val="EAEAEA"/>
          </a:solidFill>
          <a:ln w="25400" cap="flat" cmpd="sng" algn="ctr">
            <a:noFill/>
            <a:prstDash val="solid"/>
          </a:ln>
          <a:effectLst>
            <a:innerShdw blurRad="114300">
              <a:prstClr val="black">
                <a:alpha val="30000"/>
              </a:prstClr>
            </a:innerShdw>
          </a:effectLst>
        </p:spPr>
        <p:txBody>
          <a:bodyPr rtlCol="0" anchor="ctr"/>
          <a:lstStyle/>
          <a:p>
            <a:pPr algn="ctr"/>
            <a:r>
              <a:rPr lang="en-US" sz="1050" dirty="0"/>
              <a:t>Active Directory Federation Server 2.0</a:t>
            </a:r>
          </a:p>
        </p:txBody>
      </p:sp>
      <p:cxnSp>
        <p:nvCxnSpPr>
          <p:cNvPr id="91" name="Straight Arrow Connector 90"/>
          <p:cNvCxnSpPr>
            <a:endCxn id="90" idx="1"/>
          </p:cNvCxnSpPr>
          <p:nvPr/>
        </p:nvCxnSpPr>
        <p:spPr>
          <a:xfrm flipV="1">
            <a:off x="1291316" y="3079322"/>
            <a:ext cx="486964" cy="766688"/>
          </a:xfrm>
          <a:prstGeom prst="straightConnector1">
            <a:avLst/>
          </a:prstGeom>
          <a:ln w="95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3" name="Rectangle 92"/>
          <p:cNvSpPr/>
          <p:nvPr/>
        </p:nvSpPr>
        <p:spPr>
          <a:xfrm>
            <a:off x="4332947" y="2215903"/>
            <a:ext cx="543853" cy="276993"/>
          </a:xfrm>
          <a:prstGeom prst="rect">
            <a:avLst/>
          </a:prstGeom>
        </p:spPr>
        <p:txBody>
          <a:bodyPr wrap="none" lIns="91433" tIns="45717" rIns="91433" bIns="45717">
            <a:spAutoFit/>
          </a:bodyPr>
          <a:lstStyle/>
          <a:p>
            <a:r>
              <a:rPr lang="en-US" sz="1200" b="1" dirty="0" smtClean="0"/>
              <a:t>Trust</a:t>
            </a:r>
            <a:endParaRPr lang="en-US" sz="1200" b="1" dirty="0"/>
          </a:p>
        </p:txBody>
      </p:sp>
      <p:sp>
        <p:nvSpPr>
          <p:cNvPr id="97" name="Rounded Rectangle 96"/>
          <p:cNvSpPr/>
          <p:nvPr/>
        </p:nvSpPr>
        <p:spPr>
          <a:xfrm>
            <a:off x="3611242" y="4267200"/>
            <a:ext cx="1265558" cy="468117"/>
          </a:xfrm>
          <a:prstGeom prst="roundRect">
            <a:avLst/>
          </a:prstGeom>
          <a:ln/>
        </p:spPr>
        <p:style>
          <a:lnRef idx="1">
            <a:schemeClr val="accent2"/>
          </a:lnRef>
          <a:fillRef idx="3">
            <a:schemeClr val="accent2"/>
          </a:fillRef>
          <a:effectRef idx="2">
            <a:schemeClr val="accent2"/>
          </a:effectRef>
          <a:fontRef idx="minor">
            <a:schemeClr val="lt1"/>
          </a:fontRef>
        </p:style>
        <p:txBody>
          <a:bodyPr lIns="0" tIns="0" rIns="0" bIns="32650" rtlCol="0" anchor="ctr"/>
          <a:lstStyle/>
          <a:p>
            <a:pPr algn="ctr"/>
            <a:r>
              <a:rPr lang="en-US" sz="1050" dirty="0" smtClean="0">
                <a:solidFill>
                  <a:schemeClr val="tx1"/>
                </a:solidFill>
              </a:rPr>
              <a:t>Admin Portal</a:t>
            </a:r>
            <a:endParaRPr lang="en-US" sz="1050" dirty="0">
              <a:solidFill>
                <a:schemeClr val="tx1"/>
              </a:solidFill>
            </a:endParaRPr>
          </a:p>
        </p:txBody>
      </p:sp>
      <p:cxnSp>
        <p:nvCxnSpPr>
          <p:cNvPr id="98" name="Elbow Connector 97"/>
          <p:cNvCxnSpPr>
            <a:stCxn id="97" idx="0"/>
            <a:endCxn id="84" idx="2"/>
          </p:cNvCxnSpPr>
          <p:nvPr/>
        </p:nvCxnSpPr>
        <p:spPr>
          <a:xfrm rot="5400000" flipH="1" flipV="1">
            <a:off x="4312917" y="3875328"/>
            <a:ext cx="322977" cy="460769"/>
          </a:xfrm>
          <a:prstGeom prst="bentConnector3">
            <a:avLst>
              <a:gd name="adj1" fmla="val 50000"/>
            </a:avLst>
          </a:prstGeom>
          <a:ln w="9525">
            <a:solidFill>
              <a:schemeClr val="tx1"/>
            </a:solidFill>
            <a:prstDash val="solid"/>
            <a:tailEnd type="arrow"/>
          </a:ln>
        </p:spPr>
        <p:style>
          <a:lnRef idx="1">
            <a:schemeClr val="accent1"/>
          </a:lnRef>
          <a:fillRef idx="0">
            <a:schemeClr val="accent1"/>
          </a:fillRef>
          <a:effectRef idx="0">
            <a:schemeClr val="accent1"/>
          </a:effectRef>
          <a:fontRef idx="minor">
            <a:schemeClr val="tx1"/>
          </a:fontRef>
        </p:style>
      </p:cxnSp>
      <p:grpSp>
        <p:nvGrpSpPr>
          <p:cNvPr id="5" name="Group 4"/>
          <p:cNvGrpSpPr/>
          <p:nvPr/>
        </p:nvGrpSpPr>
        <p:grpSpPr>
          <a:xfrm>
            <a:off x="5426514" y="2057400"/>
            <a:ext cx="1467755" cy="2229499"/>
            <a:chOff x="5426514" y="1786104"/>
            <a:chExt cx="1467755" cy="2682540"/>
          </a:xfrm>
        </p:grpSpPr>
        <p:sp>
          <p:nvSpPr>
            <p:cNvPr id="71" name="Rounded Rectangle 70"/>
            <p:cNvSpPr/>
            <p:nvPr/>
          </p:nvSpPr>
          <p:spPr bwMode="auto">
            <a:xfrm>
              <a:off x="5426514" y="1786104"/>
              <a:ext cx="1467755" cy="2682540"/>
            </a:xfrm>
            <a:prstGeom prst="roundRect">
              <a:avLst>
                <a:gd name="adj" fmla="val 11643"/>
              </a:avLst>
            </a:prstGeom>
            <a:solidFill>
              <a:schemeClr val="bg1"/>
            </a:solidFill>
            <a:ln w="9525" cap="flat" cmpd="sng" algn="ctr">
              <a:solidFill>
                <a:schemeClr val="tx2">
                  <a:lumMod val="40000"/>
                  <a:lumOff val="60000"/>
                </a:schemeClr>
              </a:solidFill>
              <a:prstDash val="sysDash"/>
            </a:ln>
            <a:effectLst>
              <a:outerShdw blurRad="127000" sx="101000" sy="101000" algn="ctr" rotWithShape="0">
                <a:prstClr val="black">
                  <a:alpha val="29000"/>
                </a:prstClr>
              </a:outerShdw>
            </a:effectLst>
          </p:spPr>
          <p:txBody>
            <a:bodyPr rtlCol="0" anchor="ctr"/>
            <a:lstStyle/>
            <a:p>
              <a:pPr algn="ctr" defTabSz="914218"/>
              <a:endParaRPr lang="en-US" kern="0" dirty="0">
                <a:solidFill>
                  <a:sysClr val="window" lastClr="FFFFFF"/>
                </a:solidFill>
              </a:endParaRPr>
            </a:p>
          </p:txBody>
        </p:sp>
        <p:sp>
          <p:nvSpPr>
            <p:cNvPr id="89" name="Rounded Rectangle 88"/>
            <p:cNvSpPr/>
            <p:nvPr/>
          </p:nvSpPr>
          <p:spPr>
            <a:xfrm>
              <a:off x="5700216" y="2003033"/>
              <a:ext cx="988219" cy="600763"/>
            </a:xfrm>
            <a:prstGeom prst="roundRect">
              <a:avLst/>
            </a:prstGeom>
            <a:solidFill>
              <a:srgbClr val="EAEAEA"/>
            </a:solidFill>
            <a:ln w="25400" cap="flat" cmpd="sng" algn="ctr">
              <a:noFill/>
              <a:prstDash val="solid"/>
            </a:ln>
            <a:effectLst>
              <a:innerShdw blurRad="114300">
                <a:prstClr val="black">
                  <a:alpha val="30000"/>
                </a:prstClr>
              </a:innerShdw>
            </a:effectLst>
          </p:spPr>
          <p:txBody>
            <a:bodyPr lIns="0" tIns="0" rIns="0" bIns="0" rtlCol="0" anchor="ctr" anchorCtr="1"/>
            <a:lstStyle/>
            <a:p>
              <a:pPr algn="ctr"/>
              <a:r>
                <a:rPr lang="en-US" sz="1050" dirty="0">
                  <a:solidFill>
                    <a:schemeClr val="tx1"/>
                  </a:solidFill>
                </a:rPr>
                <a:t>Federation</a:t>
              </a:r>
            </a:p>
            <a:p>
              <a:pPr algn="ctr"/>
              <a:r>
                <a:rPr lang="en-US" sz="1050" dirty="0">
                  <a:solidFill>
                    <a:schemeClr val="tx1"/>
                  </a:solidFill>
                </a:rPr>
                <a:t>Gateway</a:t>
              </a:r>
            </a:p>
          </p:txBody>
        </p:sp>
        <p:sp>
          <p:nvSpPr>
            <p:cNvPr id="94" name="Flowchart: Magnetic Disk 93"/>
            <p:cNvSpPr/>
            <p:nvPr/>
          </p:nvSpPr>
          <p:spPr bwMode="auto">
            <a:xfrm>
              <a:off x="5699025" y="3433193"/>
              <a:ext cx="990601" cy="900717"/>
            </a:xfrm>
            <a:prstGeom prst="flowChartMagneticDisk">
              <a:avLst/>
            </a:prstGeom>
            <a:solidFill>
              <a:srgbClr val="EAEAEA"/>
            </a:solidFill>
            <a:ln w="25400" cap="flat" cmpd="sng" algn="ctr">
              <a:noFill/>
              <a:prstDash val="solid"/>
            </a:ln>
            <a:effectLst>
              <a:innerShdw blurRad="114300">
                <a:prstClr val="black">
                  <a:alpha val="30000"/>
                </a:prstClr>
              </a:innerShdw>
            </a:effectLst>
          </p:spPr>
          <p:txBody>
            <a:bodyPr lIns="0" tIns="0" rIns="0" bIns="0" rtlCol="0" anchor="ctr" anchorCtr="1"/>
            <a:lstStyle/>
            <a:p>
              <a:pPr algn="ctr"/>
              <a:endParaRPr lang="en-US" sz="1050" dirty="0">
                <a:solidFill>
                  <a:schemeClr val="tx1"/>
                </a:solidFill>
              </a:endParaRPr>
            </a:p>
          </p:txBody>
        </p:sp>
        <p:sp>
          <p:nvSpPr>
            <p:cNvPr id="95" name="TextBox 94"/>
            <p:cNvSpPr txBox="1"/>
            <p:nvPr/>
          </p:nvSpPr>
          <p:spPr>
            <a:xfrm>
              <a:off x="5702599" y="3717822"/>
              <a:ext cx="983453" cy="388833"/>
            </a:xfrm>
            <a:prstGeom prst="rect">
              <a:avLst/>
            </a:prstGeom>
            <a:noFill/>
          </p:spPr>
          <p:txBody>
            <a:bodyPr wrap="square" lIns="0" tIns="0" rIns="0" bIns="0" rtlCol="0">
              <a:spAutoFit/>
            </a:bodyPr>
            <a:lstStyle/>
            <a:p>
              <a:pPr algn="ctr"/>
              <a:r>
                <a:rPr lang="en-US" sz="1050" dirty="0" smtClean="0"/>
                <a:t>Directory</a:t>
              </a:r>
            </a:p>
            <a:p>
              <a:pPr algn="ctr"/>
              <a:r>
                <a:rPr lang="en-US" sz="1050" dirty="0" smtClean="0"/>
                <a:t>Store</a:t>
              </a:r>
            </a:p>
          </p:txBody>
        </p:sp>
        <p:sp>
          <p:nvSpPr>
            <p:cNvPr id="99" name="Rounded Rectangle 98"/>
            <p:cNvSpPr/>
            <p:nvPr/>
          </p:nvSpPr>
          <p:spPr>
            <a:xfrm>
              <a:off x="5705846" y="2707206"/>
              <a:ext cx="976958" cy="600763"/>
            </a:xfrm>
            <a:prstGeom prst="roundRect">
              <a:avLst/>
            </a:prstGeom>
            <a:solidFill>
              <a:srgbClr val="EAEAEA"/>
            </a:solidFill>
            <a:ln w="25400" cap="flat" cmpd="sng" algn="ctr">
              <a:noFill/>
              <a:prstDash val="solid"/>
            </a:ln>
            <a:effectLst>
              <a:innerShdw blurRad="114300">
                <a:prstClr val="black">
                  <a:alpha val="30000"/>
                </a:prstClr>
              </a:innerShdw>
            </a:effectLst>
          </p:spPr>
          <p:txBody>
            <a:bodyPr lIns="0" tIns="0" rIns="0" bIns="0" rtlCol="0" anchor="ctr" anchorCtr="1"/>
            <a:lstStyle/>
            <a:p>
              <a:pPr algn="ctr"/>
              <a:r>
                <a:rPr lang="en-US" sz="1050" dirty="0">
                  <a:solidFill>
                    <a:schemeClr val="tx1"/>
                  </a:solidFill>
                </a:rPr>
                <a:t>Authentication platform</a:t>
              </a:r>
            </a:p>
          </p:txBody>
        </p:sp>
      </p:grpSp>
      <p:cxnSp>
        <p:nvCxnSpPr>
          <p:cNvPr id="100" name="Elbow Connector 99"/>
          <p:cNvCxnSpPr>
            <a:stCxn id="84" idx="3"/>
            <a:endCxn id="94" idx="2"/>
          </p:cNvCxnSpPr>
          <p:nvPr/>
        </p:nvCxnSpPr>
        <p:spPr>
          <a:xfrm>
            <a:off x="5250096" y="3610412"/>
            <a:ext cx="448929" cy="190208"/>
          </a:xfrm>
          <a:prstGeom prst="bentConnector3">
            <a:avLst>
              <a:gd name="adj1" fmla="val 50000"/>
            </a:avLst>
          </a:prstGeom>
          <a:ln w="9525">
            <a:solidFill>
              <a:schemeClr val="tx1"/>
            </a:solidFill>
            <a:prstDash val="solid"/>
            <a:tailEnd type="arrow"/>
          </a:ln>
        </p:spPr>
        <p:style>
          <a:lnRef idx="1">
            <a:schemeClr val="accent1"/>
          </a:lnRef>
          <a:fillRef idx="0">
            <a:schemeClr val="accent1"/>
          </a:fillRef>
          <a:effectRef idx="0">
            <a:schemeClr val="accent1"/>
          </a:effectRef>
          <a:fontRef idx="minor">
            <a:schemeClr val="tx1"/>
          </a:fontRef>
        </p:style>
      </p:cxnSp>
      <p:sp>
        <p:nvSpPr>
          <p:cNvPr id="101" name="Rounded Rectangle 100"/>
          <p:cNvSpPr/>
          <p:nvPr/>
        </p:nvSpPr>
        <p:spPr>
          <a:xfrm>
            <a:off x="1473482" y="4360151"/>
            <a:ext cx="840091" cy="457200"/>
          </a:xfrm>
          <a:prstGeom prst="roundRect">
            <a:avLst/>
          </a:prstGeom>
          <a:solidFill>
            <a:srgbClr val="EAEAEA"/>
          </a:solidFill>
          <a:ln w="25400" cap="flat" cmpd="sng" algn="ctr">
            <a:noFill/>
            <a:prstDash val="solid"/>
          </a:ln>
          <a:effectLst>
            <a:innerShdw blurRad="114300">
              <a:prstClr val="black">
                <a:alpha val="30000"/>
              </a:prstClr>
            </a:innerShdw>
          </a:effectLst>
        </p:spPr>
        <p:txBody>
          <a:bodyPr lIns="0" tIns="0" rIns="0" bIns="0" rtlCol="0" anchor="ctr" anchorCtr="1"/>
          <a:lstStyle/>
          <a:p>
            <a:pPr algn="ctr"/>
            <a:r>
              <a:rPr lang="en-US" sz="1050" dirty="0">
                <a:solidFill>
                  <a:schemeClr val="tx1"/>
                </a:solidFill>
              </a:rPr>
              <a:t>Service Connector</a:t>
            </a:r>
          </a:p>
        </p:txBody>
      </p:sp>
      <p:sp>
        <p:nvSpPr>
          <p:cNvPr id="102" name="TextBox 101"/>
          <p:cNvSpPr txBox="1"/>
          <p:nvPr/>
        </p:nvSpPr>
        <p:spPr>
          <a:xfrm>
            <a:off x="4724400" y="1156156"/>
            <a:ext cx="2763441" cy="215444"/>
          </a:xfrm>
          <a:prstGeom prst="rect">
            <a:avLst/>
          </a:prstGeom>
          <a:noFill/>
        </p:spPr>
        <p:txBody>
          <a:bodyPr wrap="square" lIns="0" tIns="0" rIns="0" bIns="0" rtlCol="0">
            <a:spAutoFit/>
          </a:bodyPr>
          <a:lstStyle/>
          <a:p>
            <a:r>
              <a:rPr lang="en-US" sz="1400" b="1" dirty="0">
                <a:solidFill>
                  <a:schemeClr val="accent1"/>
                </a:solidFill>
              </a:rPr>
              <a:t>Microsoft Online </a:t>
            </a:r>
            <a:r>
              <a:rPr lang="en-US" sz="1400" b="1" dirty="0" smtClean="0">
                <a:solidFill>
                  <a:schemeClr val="accent1"/>
                </a:solidFill>
              </a:rPr>
              <a:t>Services</a:t>
            </a:r>
            <a:endParaRPr lang="en-US" sz="1400" b="1" dirty="0">
              <a:solidFill>
                <a:schemeClr val="accent1"/>
              </a:solidFill>
            </a:endParaRPr>
          </a:p>
        </p:txBody>
      </p:sp>
      <p:cxnSp>
        <p:nvCxnSpPr>
          <p:cNvPr id="92" name="Elbow Connector 91"/>
          <p:cNvCxnSpPr>
            <a:stCxn id="89" idx="1"/>
            <a:endCxn id="90" idx="3"/>
          </p:cNvCxnSpPr>
          <p:nvPr/>
        </p:nvCxnSpPr>
        <p:spPr>
          <a:xfrm rot="10800000" flipV="1">
            <a:off x="2921280" y="2487344"/>
            <a:ext cx="2778936" cy="591977"/>
          </a:xfrm>
          <a:prstGeom prst="bentConnector3">
            <a:avLst>
              <a:gd name="adj1" fmla="val 50000"/>
            </a:avLst>
          </a:prstGeom>
          <a:ln w="952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pic>
        <p:nvPicPr>
          <p:cNvPr id="96" name="Picture 95" descr="C:\Program Files\Microsoft Resource DVD Artwork\DVD_ART\Artwork_Imagery\HARDWARE_IMAGERY\Illustration - Misc Hardware\Windows Vista Illustration Icons\Generic User.png"/>
          <p:cNvPicPr>
            <a:picLocks noChangeAspect="1" noChangeArrowheads="1"/>
          </p:cNvPicPr>
          <p:nvPr/>
        </p:nvPicPr>
        <p:blipFill>
          <a:blip r:embed="rId4" cstate="print"/>
          <a:srcRect/>
          <a:stretch>
            <a:fillRect/>
          </a:stretch>
        </p:blipFill>
        <p:spPr bwMode="auto">
          <a:xfrm flipH="1">
            <a:off x="617997" y="4050436"/>
            <a:ext cx="346306" cy="358209"/>
          </a:xfrm>
          <a:prstGeom prst="rect">
            <a:avLst/>
          </a:prstGeom>
          <a:noFill/>
        </p:spPr>
      </p:pic>
      <p:pic>
        <p:nvPicPr>
          <p:cNvPr id="104" name="Picture 103" descr="C:\Program Files\Microsoft Resource DVD Artwork\DVD_ART\Artwork_Imagery\HARDWARE_IMAGERY\Illustration - Misc Hardware\Windows Vista Illustration Icons\Generic User.png"/>
          <p:cNvPicPr>
            <a:picLocks noChangeAspect="1" noChangeArrowheads="1"/>
          </p:cNvPicPr>
          <p:nvPr/>
        </p:nvPicPr>
        <p:blipFill>
          <a:blip r:embed="rId4" cstate="print"/>
          <a:srcRect/>
          <a:stretch>
            <a:fillRect/>
          </a:stretch>
        </p:blipFill>
        <p:spPr bwMode="auto">
          <a:xfrm flipH="1">
            <a:off x="636440" y="4056966"/>
            <a:ext cx="314824" cy="325645"/>
          </a:xfrm>
          <a:prstGeom prst="rect">
            <a:avLst/>
          </a:prstGeom>
          <a:noFill/>
        </p:spPr>
      </p:pic>
      <p:pic>
        <p:nvPicPr>
          <p:cNvPr id="103" name="Picture 102" descr="C:\Program Files\Microsoft Resource DVD Artwork\DVD_ART\Artwork_Imagery\HARDWARE_IMAGERY\Illustration - Misc Hardware\Windows Vista Illustration Icons\Generic User.png"/>
          <p:cNvPicPr>
            <a:picLocks noChangeAspect="1" noChangeArrowheads="1"/>
          </p:cNvPicPr>
          <p:nvPr/>
        </p:nvPicPr>
        <p:blipFill>
          <a:blip r:embed="rId5" cstate="print">
            <a:extLst>
              <a:ext uri="{BEBA8EAE-BF5A-486C-A8C5-ECC9F3942E4B}">
                <a14:imgProps xmlns:a14="http://schemas.microsoft.com/office/drawing/2010/main">
                  <a14:imgLayer r:embed="rId6">
                    <a14:imgEffect>
                      <a14:artisticPhotocopy trans="8000"/>
                    </a14:imgEffect>
                  </a14:imgLayer>
                </a14:imgProps>
              </a:ext>
            </a:extLst>
          </a:blip>
          <a:srcRect/>
          <a:stretch>
            <a:fillRect/>
          </a:stretch>
        </p:blipFill>
        <p:spPr bwMode="auto">
          <a:xfrm flipH="1">
            <a:off x="2313573" y="2418573"/>
            <a:ext cx="346306" cy="358209"/>
          </a:xfrm>
          <a:prstGeom prst="rect">
            <a:avLst/>
          </a:prstGeom>
          <a:noFill/>
        </p:spPr>
      </p:pic>
      <p:pic>
        <p:nvPicPr>
          <p:cNvPr id="39" name="Picture 3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020272" y="2314548"/>
            <a:ext cx="1603189" cy="302285"/>
          </a:xfrm>
          <a:prstGeom prst="rect">
            <a:avLst/>
          </a:prstGeom>
        </p:spPr>
      </p:pic>
      <p:pic>
        <p:nvPicPr>
          <p:cNvPr id="40" name="Picture 3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020271" y="2978127"/>
            <a:ext cx="1683271" cy="291695"/>
          </a:xfrm>
          <a:prstGeom prst="rect">
            <a:avLst/>
          </a:prstGeom>
        </p:spPr>
      </p:pic>
      <p:pic>
        <p:nvPicPr>
          <p:cNvPr id="41" name="Picture 4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020272" y="3559272"/>
            <a:ext cx="1609378" cy="405057"/>
          </a:xfrm>
          <a:prstGeom prst="rect">
            <a:avLst/>
          </a:prstGeom>
        </p:spPr>
      </p:pic>
      <p:pic>
        <p:nvPicPr>
          <p:cNvPr id="43" name="Picture 42" descr="C:\Program Files\Microsoft Resource DVD Artwork\DVD_ART\Artwork_Imagery\HARDWARE_IMAGERY\Illustration - Misc Hardware\Windows Vista Illustration Icons\Generic User.png"/>
          <p:cNvPicPr>
            <a:picLocks noChangeAspect="1" noChangeArrowheads="1"/>
          </p:cNvPicPr>
          <p:nvPr/>
        </p:nvPicPr>
        <p:blipFill>
          <a:blip r:embed="rId4" cstate="print"/>
          <a:srcRect/>
          <a:stretch>
            <a:fillRect/>
          </a:stretch>
        </p:blipFill>
        <p:spPr bwMode="auto">
          <a:xfrm flipH="1">
            <a:off x="4474405" y="3460212"/>
            <a:ext cx="314824" cy="325645"/>
          </a:xfrm>
          <a:prstGeom prst="rect">
            <a:avLst/>
          </a:prstGeom>
          <a:noFill/>
        </p:spPr>
      </p:pic>
      <p:sp>
        <p:nvSpPr>
          <p:cNvPr id="3" name="Rectangle 2"/>
          <p:cNvSpPr/>
          <p:nvPr/>
        </p:nvSpPr>
        <p:spPr>
          <a:xfrm>
            <a:off x="3008955" y="6126952"/>
            <a:ext cx="3079561" cy="369332"/>
          </a:xfrm>
          <a:prstGeom prst="rect">
            <a:avLst/>
          </a:prstGeom>
        </p:spPr>
        <p:txBody>
          <a:bodyPr wrap="none">
            <a:spAutoFit/>
          </a:bodyPr>
          <a:lstStyle/>
          <a:p>
            <a:r>
              <a:rPr lang="en-US" dirty="0">
                <a:solidFill>
                  <a:srgbClr val="595959">
                    <a:lumMod val="75000"/>
                    <a:alpha val="99000"/>
                  </a:srgbClr>
                </a:solidFill>
              </a:rPr>
              <a:t>Microsoft Online IDs  + </a:t>
            </a:r>
            <a:r>
              <a:rPr lang="en-US" dirty="0" err="1">
                <a:solidFill>
                  <a:srgbClr val="595959">
                    <a:lumMod val="75000"/>
                    <a:alpha val="99000"/>
                  </a:srgbClr>
                </a:solidFill>
              </a:rPr>
              <a:t>DirSync</a:t>
            </a:r>
            <a:endParaRPr lang="en-US" dirty="0"/>
          </a:p>
        </p:txBody>
      </p:sp>
      <p:sp>
        <p:nvSpPr>
          <p:cNvPr id="6" name="Rectangle 5"/>
          <p:cNvSpPr/>
          <p:nvPr/>
        </p:nvSpPr>
        <p:spPr>
          <a:xfrm>
            <a:off x="427187" y="6110345"/>
            <a:ext cx="2102948" cy="402546"/>
          </a:xfrm>
          <a:prstGeom prst="rect">
            <a:avLst/>
          </a:prstGeom>
        </p:spPr>
        <p:txBody>
          <a:bodyPr wrap="none">
            <a:spAutoFit/>
          </a:bodyPr>
          <a:lstStyle/>
          <a:p>
            <a:pPr defTabSz="914181">
              <a:lnSpc>
                <a:spcPct val="120000"/>
              </a:lnSpc>
            </a:pPr>
            <a:r>
              <a:rPr lang="en-US" dirty="0">
                <a:solidFill>
                  <a:srgbClr val="595959">
                    <a:lumMod val="75000"/>
                    <a:alpha val="99000"/>
                  </a:srgbClr>
                </a:solidFill>
              </a:rPr>
              <a:t>Microsoft Online IDs</a:t>
            </a:r>
          </a:p>
        </p:txBody>
      </p:sp>
      <p:sp>
        <p:nvSpPr>
          <p:cNvPr id="7" name="Rectangle 6"/>
          <p:cNvSpPr/>
          <p:nvPr/>
        </p:nvSpPr>
        <p:spPr>
          <a:xfrm>
            <a:off x="6437513" y="6110345"/>
            <a:ext cx="2454967" cy="402546"/>
          </a:xfrm>
          <a:prstGeom prst="rect">
            <a:avLst/>
          </a:prstGeom>
        </p:spPr>
        <p:txBody>
          <a:bodyPr wrap="none">
            <a:spAutoFit/>
          </a:bodyPr>
          <a:lstStyle/>
          <a:p>
            <a:pPr defTabSz="914181">
              <a:lnSpc>
                <a:spcPct val="120000"/>
              </a:lnSpc>
            </a:pPr>
            <a:r>
              <a:rPr lang="en-US" dirty="0">
                <a:solidFill>
                  <a:srgbClr val="595959">
                    <a:lumMod val="75000"/>
                    <a:alpha val="99000"/>
                  </a:srgbClr>
                </a:solidFill>
              </a:rPr>
              <a:t>Federated IDs  + </a:t>
            </a:r>
            <a:r>
              <a:rPr lang="en-US" dirty="0" err="1">
                <a:solidFill>
                  <a:srgbClr val="595959">
                    <a:lumMod val="75000"/>
                    <a:alpha val="99000"/>
                  </a:srgbClr>
                </a:solidFill>
              </a:rPr>
              <a:t>DirSync</a:t>
            </a:r>
            <a:endParaRPr lang="en-US" dirty="0">
              <a:solidFill>
                <a:srgbClr val="595959">
                  <a:lumMod val="75000"/>
                  <a:alpha val="99000"/>
                </a:srgbClr>
              </a:solidFill>
            </a:endParaRPr>
          </a:p>
        </p:txBody>
      </p:sp>
    </p:spTree>
    <p:extLst>
      <p:ext uri="{BB962C8B-B14F-4D97-AF65-F5344CB8AC3E}">
        <p14:creationId xmlns:p14="http://schemas.microsoft.com/office/powerpoint/2010/main" val="14437492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fade">
                                      <p:cBhvr>
                                        <p:cTn id="10" dur="500"/>
                                        <p:tgtEl>
                                          <p:spTgt spid="43"/>
                                        </p:tgtEl>
                                      </p:cBhvr>
                                    </p:animEffect>
                                  </p:childTnLst>
                                </p:cTn>
                              </p:par>
                              <p:par>
                                <p:cTn id="11" presetID="37" presetClass="path" presetSubtype="0" accel="50000" decel="50000" fill="hold" nodeType="withEffect">
                                  <p:stCondLst>
                                    <p:cond delay="0"/>
                                  </p:stCondLst>
                                  <p:childTnLst>
                                    <p:animMotion origin="layout" path="M 0.00399 0.00741 L 0.04566 0.04769 C 0.05416 0.05648 0.06892 0.0662 0.08437 0.075 C 0.10139 0.08519 0.11632 0.09097 0.12708 0.09329 L 0.17951 0.10579 " pathEditMode="relative" rAng="1369000" ptsTypes="FffFF">
                                      <p:cBhvr>
                                        <p:cTn id="12" dur="2000" fill="hold"/>
                                        <p:tgtEl>
                                          <p:spTgt spid="43"/>
                                        </p:tgtEl>
                                        <p:attrNameLst>
                                          <p:attrName>ppt_x</p:attrName>
                                          <p:attrName>ppt_y</p:attrName>
                                        </p:attrNameLst>
                                      </p:cBhvr>
                                      <p:rCtr x="8455" y="5903"/>
                                    </p:animMotion>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43"/>
                                        </p:tgtEl>
                                      </p:cBhvr>
                                    </p:animEffect>
                                    <p:set>
                                      <p:cBhvr>
                                        <p:cTn id="17" dur="1" fill="hold">
                                          <p:stCondLst>
                                            <p:cond delay="499"/>
                                          </p:stCondLst>
                                        </p:cTn>
                                        <p:tgtEl>
                                          <p:spTgt spid="43"/>
                                        </p:tgtEl>
                                        <p:attrNameLst>
                                          <p:attrName>style.visibility</p:attrName>
                                        </p:attrNameLst>
                                      </p:cBhvr>
                                      <p:to>
                                        <p:strVal val="hidden"/>
                                      </p:to>
                                    </p:set>
                                  </p:childTnLst>
                                </p:cTn>
                              </p:par>
                              <p:par>
                                <p:cTn id="18" presetID="10" presetClass="entr" presetSubtype="0" fill="hold" grpId="0"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72"/>
                                        </p:tgtEl>
                                        <p:attrNameLst>
                                          <p:attrName>style.visibility</p:attrName>
                                        </p:attrNameLst>
                                      </p:cBhvr>
                                      <p:to>
                                        <p:strVal val="visible"/>
                                      </p:to>
                                    </p:set>
                                    <p:animEffect transition="in" filter="fade">
                                      <p:cBhvr>
                                        <p:cTn id="24" dur="500"/>
                                        <p:tgtEl>
                                          <p:spTgt spid="72"/>
                                        </p:tgtEl>
                                      </p:cBhvr>
                                    </p:animEffect>
                                  </p:childTnLst>
                                </p:cTn>
                              </p:par>
                              <p:par>
                                <p:cTn id="25" presetID="10" presetClass="entr" presetSubtype="0" fill="hold" nodeType="withEffect">
                                  <p:stCondLst>
                                    <p:cond delay="0"/>
                                  </p:stCondLst>
                                  <p:childTnLst>
                                    <p:set>
                                      <p:cBhvr>
                                        <p:cTn id="26" dur="1" fill="hold">
                                          <p:stCondLst>
                                            <p:cond delay="0"/>
                                          </p:stCondLst>
                                        </p:cTn>
                                        <p:tgtEl>
                                          <p:spTgt spid="104"/>
                                        </p:tgtEl>
                                        <p:attrNameLst>
                                          <p:attrName>style.visibility</p:attrName>
                                        </p:attrNameLst>
                                      </p:cBhvr>
                                      <p:to>
                                        <p:strVal val="visible"/>
                                      </p:to>
                                    </p:set>
                                    <p:animEffect transition="in" filter="fade">
                                      <p:cBhvr>
                                        <p:cTn id="27" dur="500"/>
                                        <p:tgtEl>
                                          <p:spTgt spid="10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75"/>
                                        </p:tgtEl>
                                        <p:attrNameLst>
                                          <p:attrName>style.visibility</p:attrName>
                                        </p:attrNameLst>
                                      </p:cBhvr>
                                      <p:to>
                                        <p:strVal val="visible"/>
                                      </p:to>
                                    </p:set>
                                    <p:animEffect transition="in" filter="fade">
                                      <p:cBhvr>
                                        <p:cTn id="30" dur="500"/>
                                        <p:tgtEl>
                                          <p:spTgt spid="75"/>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73"/>
                                        </p:tgtEl>
                                        <p:attrNameLst>
                                          <p:attrName>style.visibility</p:attrName>
                                        </p:attrNameLst>
                                      </p:cBhvr>
                                      <p:to>
                                        <p:strVal val="visible"/>
                                      </p:to>
                                    </p:set>
                                    <p:animEffect transition="in" filter="fade">
                                      <p:cBhvr>
                                        <p:cTn id="33" dur="500"/>
                                        <p:tgtEl>
                                          <p:spTgt spid="73"/>
                                        </p:tgtEl>
                                      </p:cBhvr>
                                    </p:animEffect>
                                  </p:childTnLst>
                                </p:cTn>
                              </p:par>
                              <p:par>
                                <p:cTn id="34" presetID="10" presetClass="entr" presetSubtype="0" fill="hold" nodeType="withEffect">
                                  <p:stCondLst>
                                    <p:cond delay="0"/>
                                  </p:stCondLst>
                                  <p:childTnLst>
                                    <p:set>
                                      <p:cBhvr>
                                        <p:cTn id="35" dur="1" fill="hold">
                                          <p:stCondLst>
                                            <p:cond delay="0"/>
                                          </p:stCondLst>
                                        </p:cTn>
                                        <p:tgtEl>
                                          <p:spTgt spid="96"/>
                                        </p:tgtEl>
                                        <p:attrNameLst>
                                          <p:attrName>style.visibility</p:attrName>
                                        </p:attrNameLst>
                                      </p:cBhvr>
                                      <p:to>
                                        <p:strVal val="visible"/>
                                      </p:to>
                                    </p:set>
                                    <p:animEffect transition="in" filter="fade">
                                      <p:cBhvr>
                                        <p:cTn id="36" dur="500"/>
                                        <p:tgtEl>
                                          <p:spTgt spid="96"/>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6"/>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81"/>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85"/>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37" presetClass="path" presetSubtype="0" accel="50000" decel="50000" fill="hold" nodeType="clickEffect">
                                  <p:stCondLst>
                                    <p:cond delay="0"/>
                                  </p:stCondLst>
                                  <p:childTnLst>
                                    <p:animMotion origin="layout" path="M -0.00039 -0.00024 L 0.1605 0.03981 C 0.19437 0.04884 0.24479 0.05393 0.29755 0.05393 C 0.35748 0.05393 0.40555 0.04884 0.43942 0.03981 L 0.60057 -0.00024 " pathEditMode="relative" rAng="0" ptsTypes="FffFF">
                                      <p:cBhvr>
                                        <p:cTn id="48" dur="2000" fill="hold"/>
                                        <p:tgtEl>
                                          <p:spTgt spid="96"/>
                                        </p:tgtEl>
                                        <p:attrNameLst>
                                          <p:attrName>ppt_x</p:attrName>
                                          <p:attrName>ppt_y</p:attrName>
                                        </p:attrNameLst>
                                      </p:cBhvr>
                                      <p:rCtr x="30042" y="2708"/>
                                    </p:animMotion>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90"/>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92"/>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93"/>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91"/>
                                        </p:tgtEl>
                                        <p:attrNameLst>
                                          <p:attrName>style.visibility</p:attrName>
                                        </p:attrNameLst>
                                      </p:cBhvr>
                                      <p:to>
                                        <p:strVal val="visible"/>
                                      </p:to>
                                    </p:set>
                                  </p:childTnLst>
                                </p:cTn>
                              </p:par>
                              <p:par>
                                <p:cTn id="61" presetID="10" presetClass="entr" presetSubtype="0" fill="hold" grpId="0" nodeType="withEffect">
                                  <p:stCondLst>
                                    <p:cond delay="0"/>
                                  </p:stCondLst>
                                  <p:childTnLst>
                                    <p:set>
                                      <p:cBhvr>
                                        <p:cTn id="62" dur="1" fill="hold">
                                          <p:stCondLst>
                                            <p:cond delay="0"/>
                                          </p:stCondLst>
                                        </p:cTn>
                                        <p:tgtEl>
                                          <p:spTgt spid="7"/>
                                        </p:tgtEl>
                                        <p:attrNameLst>
                                          <p:attrName>style.visibility</p:attrName>
                                        </p:attrNameLst>
                                      </p:cBhvr>
                                      <p:to>
                                        <p:strVal val="visible"/>
                                      </p:to>
                                    </p:set>
                                    <p:animEffect transition="in" filter="fade">
                                      <p:cBhvr>
                                        <p:cTn id="63" dur="500"/>
                                        <p:tgtEl>
                                          <p:spTgt spid="7"/>
                                        </p:tgtEl>
                                      </p:cBhvr>
                                    </p:animEffect>
                                  </p:childTnLst>
                                </p:cTn>
                              </p:par>
                            </p:childTnLst>
                          </p:cTn>
                        </p:par>
                      </p:childTnLst>
                    </p:cTn>
                  </p:par>
                  <p:par>
                    <p:cTn id="64" fill="hold">
                      <p:stCondLst>
                        <p:cond delay="indefinite"/>
                      </p:stCondLst>
                      <p:childTnLst>
                        <p:par>
                          <p:cTn id="65" fill="hold">
                            <p:stCondLst>
                              <p:cond delay="0"/>
                            </p:stCondLst>
                            <p:childTnLst>
                              <p:par>
                                <p:cTn id="66" presetID="1" presetClass="entr" presetSubtype="0" fill="hold" nodeType="clickEffect">
                                  <p:stCondLst>
                                    <p:cond delay="0"/>
                                  </p:stCondLst>
                                  <p:childTnLst>
                                    <p:set>
                                      <p:cBhvr>
                                        <p:cTn id="67" dur="1" fill="hold">
                                          <p:stCondLst>
                                            <p:cond delay="0"/>
                                          </p:stCondLst>
                                        </p:cTn>
                                        <p:tgtEl>
                                          <p:spTgt spid="103"/>
                                        </p:tgtEl>
                                        <p:attrNameLst>
                                          <p:attrName>style.visibility</p:attrName>
                                        </p:attrNameLst>
                                      </p:cBhvr>
                                      <p:to>
                                        <p:strVal val="visible"/>
                                      </p:to>
                                    </p:set>
                                  </p:childTnLst>
                                </p:cTn>
                              </p:par>
                            </p:childTnLst>
                          </p:cTn>
                        </p:par>
                        <p:par>
                          <p:cTn id="68" fill="hold">
                            <p:stCondLst>
                              <p:cond delay="0"/>
                            </p:stCondLst>
                            <p:childTnLst>
                              <p:par>
                                <p:cTn id="69" presetID="42" presetClass="path" presetSubtype="0" accel="50000" decel="50000" fill="hold" nodeType="afterEffect">
                                  <p:stCondLst>
                                    <p:cond delay="0"/>
                                  </p:stCondLst>
                                  <p:childTnLst>
                                    <p:animMotion origin="layout" path="M -3.88889E-6 2.83237E-6 L 0.40591 -0.0289 " pathEditMode="relative" rAng="0" ptsTypes="AA">
                                      <p:cBhvr>
                                        <p:cTn id="70" dur="2000" fill="hold"/>
                                        <p:tgtEl>
                                          <p:spTgt spid="103"/>
                                        </p:tgtEl>
                                        <p:attrNameLst>
                                          <p:attrName>ppt_x</p:attrName>
                                          <p:attrName>ppt_y</p:attrName>
                                        </p:attrNameLst>
                                      </p:cBhvr>
                                      <p:rCtr x="20295" y="-1457"/>
                                    </p:animMotion>
                                  </p:childTnLst>
                                </p:cTn>
                              </p:par>
                            </p:childTnLst>
                          </p:cTn>
                        </p:par>
                        <p:par>
                          <p:cTn id="71" fill="hold">
                            <p:stCondLst>
                              <p:cond delay="2000"/>
                            </p:stCondLst>
                            <p:childTnLst>
                              <p:par>
                                <p:cTn id="72" presetID="42" presetClass="path" presetSubtype="0" accel="50000" decel="50000" fill="hold" nodeType="afterEffect">
                                  <p:stCondLst>
                                    <p:cond delay="0"/>
                                  </p:stCondLst>
                                  <p:childTnLst>
                                    <p:animMotion origin="layout" path="M 0.40594 -0.02893 L 0.4165 0.23912 " pathEditMode="relative" rAng="0" ptsTypes="AA">
                                      <p:cBhvr>
                                        <p:cTn id="73" dur="2000" fill="hold"/>
                                        <p:tgtEl>
                                          <p:spTgt spid="103"/>
                                        </p:tgtEl>
                                        <p:attrNameLst>
                                          <p:attrName>ppt_x</p:attrName>
                                          <p:attrName>ppt_y</p:attrName>
                                        </p:attrNameLst>
                                      </p:cBhvr>
                                      <p:rCtr x="521" y="13403"/>
                                    </p:animMotion>
                                  </p:childTnLst>
                                </p:cTn>
                              </p:par>
                            </p:childTnLst>
                          </p:cTn>
                        </p:par>
                        <p:par>
                          <p:cTn id="74" fill="hold">
                            <p:stCondLst>
                              <p:cond delay="4000"/>
                            </p:stCondLst>
                            <p:childTnLst>
                              <p:par>
                                <p:cTn id="75" presetID="10" presetClass="exit" presetSubtype="0" fill="hold" nodeType="afterEffect">
                                  <p:stCondLst>
                                    <p:cond delay="0"/>
                                  </p:stCondLst>
                                  <p:childTnLst>
                                    <p:animEffect transition="out" filter="fade">
                                      <p:cBhvr>
                                        <p:cTn id="76" dur="500"/>
                                        <p:tgtEl>
                                          <p:spTgt spid="103"/>
                                        </p:tgtEl>
                                      </p:cBhvr>
                                    </p:animEffect>
                                    <p:set>
                                      <p:cBhvr>
                                        <p:cTn id="77" dur="1" fill="hold">
                                          <p:stCondLst>
                                            <p:cond delay="499"/>
                                          </p:stCondLst>
                                        </p:cTn>
                                        <p:tgtEl>
                                          <p:spTgt spid="103"/>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101"/>
                                        </p:tgtEl>
                                        <p:attrNameLst>
                                          <p:attrName>style.visibility</p:attrName>
                                        </p:attrNameLst>
                                      </p:cBhvr>
                                      <p:to>
                                        <p:strVal val="visible"/>
                                      </p:to>
                                    </p:set>
                                    <p:animEffect transition="in" filter="fade">
                                      <p:cBhvr>
                                        <p:cTn id="82"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73" grpId="0"/>
      <p:bldP spid="75" grpId="0" animBg="1"/>
      <p:bldP spid="76" grpId="0" animBg="1"/>
      <p:bldP spid="90" grpId="0" animBg="1"/>
      <p:bldP spid="93" grpId="0"/>
      <p:bldP spid="101" grpId="0" animBg="1"/>
      <p:bldP spid="3" grpId="0"/>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bwMode="auto">
          <a:xfrm>
            <a:off x="107504" y="4797152"/>
            <a:ext cx="8698016" cy="1898256"/>
          </a:xfrm>
          <a:prstGeom prst="roundRect">
            <a:avLst>
              <a:gd name="adj" fmla="val 5232"/>
            </a:avLst>
          </a:prstGeom>
          <a:solidFill>
            <a:schemeClr val="bg1"/>
          </a:solidFill>
          <a:ln w="9525" cap="flat" cmpd="sng" algn="ctr">
            <a:solidFill>
              <a:schemeClr val="tx2">
                <a:lumMod val="40000"/>
                <a:lumOff val="60000"/>
              </a:schemeClr>
            </a:solidFill>
            <a:prstDash val="sysDash"/>
          </a:ln>
          <a:effectLst>
            <a:outerShdw blurRad="127000" sx="101000" sy="101000" algn="ctr" rotWithShape="0">
              <a:prstClr val="black">
                <a:alpha val="29000"/>
              </a:prstClr>
            </a:outerShdw>
          </a:effectLst>
        </p:spPr>
        <p:txBody>
          <a:bodyPr rtlCol="0" anchor="ctr"/>
          <a:lstStyle/>
          <a:p>
            <a:pPr algn="ctr" defTabSz="914218"/>
            <a:endParaRPr lang="en-US" kern="0" dirty="0">
              <a:solidFill>
                <a:sysClr val="window" lastClr="FFFFFF"/>
              </a:solidFill>
            </a:endParaRPr>
          </a:p>
        </p:txBody>
      </p:sp>
      <p:sp>
        <p:nvSpPr>
          <p:cNvPr id="2" name="Title 1"/>
          <p:cNvSpPr>
            <a:spLocks noGrp="1"/>
          </p:cNvSpPr>
          <p:nvPr>
            <p:ph type="title"/>
          </p:nvPr>
        </p:nvSpPr>
        <p:spPr>
          <a:xfrm>
            <a:off x="341712" y="116632"/>
            <a:ext cx="8229600" cy="782960"/>
          </a:xfrm>
        </p:spPr>
        <p:txBody>
          <a:bodyPr>
            <a:normAutofit fontScale="90000"/>
          </a:bodyPr>
          <a:lstStyle/>
          <a:p>
            <a:r>
              <a:rPr lang="en-US" dirty="0" smtClean="0"/>
              <a:t>World-Class Data Centers and Infrastructure</a:t>
            </a:r>
            <a:endParaRPr lang="en-US" dirty="0"/>
          </a:p>
        </p:txBody>
      </p:sp>
      <p:sp>
        <p:nvSpPr>
          <p:cNvPr id="3" name="Text Placeholder 2"/>
          <p:cNvSpPr>
            <a:spLocks noGrp="1"/>
          </p:cNvSpPr>
          <p:nvPr>
            <p:ph idx="1"/>
          </p:nvPr>
        </p:nvSpPr>
        <p:spPr>
          <a:xfrm>
            <a:off x="341712" y="5085184"/>
            <a:ext cx="8229600" cy="1469617"/>
          </a:xfrm>
        </p:spPr>
        <p:txBody>
          <a:bodyPr/>
          <a:lstStyle/>
          <a:p>
            <a:pPr marL="271436" indent="-271436" defTabSz="914272">
              <a:lnSpc>
                <a:spcPct val="90000"/>
              </a:lnSpc>
              <a:spcBef>
                <a:spcPct val="20000"/>
              </a:spcBef>
            </a:pPr>
            <a:r>
              <a:rPr lang="en-US" sz="1800" dirty="0">
                <a:gradFill>
                  <a:gsLst>
                    <a:gs pos="0">
                      <a:prstClr val="black"/>
                    </a:gs>
                    <a:gs pos="86000">
                      <a:prstClr val="black"/>
                    </a:gs>
                  </a:gsLst>
                  <a:lin ang="5400000" scaled="0"/>
                </a:gradFill>
                <a:latin typeface="Segoe UI Light" pitchFamily="34" charset="0"/>
              </a:rPr>
              <a:t>$</a:t>
            </a:r>
            <a:r>
              <a:rPr lang="en-US" sz="1800" dirty="0" smtClean="0">
                <a:gradFill>
                  <a:gsLst>
                    <a:gs pos="0">
                      <a:prstClr val="black"/>
                    </a:gs>
                    <a:gs pos="86000">
                      <a:prstClr val="black"/>
                    </a:gs>
                  </a:gsLst>
                  <a:lin ang="5400000" scaled="0"/>
                </a:gradFill>
                <a:latin typeface="Segoe UI Light" pitchFamily="34" charset="0"/>
              </a:rPr>
              <a:t>2.3 billion (USD) investment </a:t>
            </a:r>
            <a:r>
              <a:rPr lang="en-US" sz="1800" dirty="0">
                <a:gradFill>
                  <a:gsLst>
                    <a:gs pos="0">
                      <a:prstClr val="black"/>
                    </a:gs>
                    <a:gs pos="86000">
                      <a:prstClr val="black"/>
                    </a:gs>
                  </a:gsLst>
                  <a:lin ang="5400000" scaled="0"/>
                </a:gradFill>
                <a:latin typeface="Segoe UI Light" pitchFamily="34" charset="0"/>
              </a:rPr>
              <a:t>in cloud infrastructure</a:t>
            </a:r>
          </a:p>
          <a:p>
            <a:pPr marL="271436" indent="-271436" defTabSz="914272">
              <a:lnSpc>
                <a:spcPct val="90000"/>
              </a:lnSpc>
              <a:spcBef>
                <a:spcPct val="20000"/>
              </a:spcBef>
            </a:pPr>
            <a:r>
              <a:rPr lang="en-US" sz="1800" dirty="0" smtClean="0">
                <a:gradFill>
                  <a:gsLst>
                    <a:gs pos="0">
                      <a:prstClr val="black"/>
                    </a:gs>
                    <a:gs pos="86000">
                      <a:prstClr val="black"/>
                    </a:gs>
                  </a:gsLst>
                  <a:lin ang="5400000" scaled="0"/>
                </a:gradFill>
                <a:latin typeface="Segoe UI Light" pitchFamily="34" charset="0"/>
              </a:rPr>
              <a:t>Regional data centers in multiple locations in </a:t>
            </a:r>
            <a:r>
              <a:rPr lang="en-US" sz="1800" dirty="0">
                <a:gradFill>
                  <a:gsLst>
                    <a:gs pos="0">
                      <a:prstClr val="black"/>
                    </a:gs>
                    <a:gs pos="86000">
                      <a:prstClr val="black"/>
                    </a:gs>
                  </a:gsLst>
                  <a:lin ang="5400000" scaled="0"/>
                </a:gradFill>
                <a:latin typeface="Segoe UI Light" pitchFamily="34" charset="0"/>
              </a:rPr>
              <a:t>North America, Europe, and </a:t>
            </a:r>
            <a:r>
              <a:rPr lang="en-US" sz="1800" dirty="0" smtClean="0">
                <a:gradFill>
                  <a:gsLst>
                    <a:gs pos="0">
                      <a:prstClr val="black"/>
                    </a:gs>
                    <a:gs pos="86000">
                      <a:prstClr val="black"/>
                    </a:gs>
                  </a:gsLst>
                  <a:lin ang="5400000" scaled="0"/>
                </a:gradFill>
                <a:latin typeface="Segoe UI Light" pitchFamily="34" charset="0"/>
              </a:rPr>
              <a:t>Asia</a:t>
            </a:r>
          </a:p>
          <a:p>
            <a:pPr marL="271436" indent="-271436" defTabSz="914272">
              <a:lnSpc>
                <a:spcPct val="90000"/>
              </a:lnSpc>
              <a:spcBef>
                <a:spcPct val="20000"/>
              </a:spcBef>
            </a:pPr>
            <a:r>
              <a:rPr lang="en-US" sz="1800" dirty="0" smtClean="0">
                <a:gradFill>
                  <a:gsLst>
                    <a:gs pos="0">
                      <a:prstClr val="black"/>
                    </a:gs>
                    <a:gs pos="86000">
                      <a:prstClr val="black"/>
                    </a:gs>
                  </a:gsLst>
                  <a:lin ang="5400000" scaled="0"/>
                </a:gradFill>
                <a:latin typeface="Segoe UI Light" pitchFamily="34" charset="0"/>
              </a:rPr>
              <a:t>Exceptional hardware in data centers</a:t>
            </a:r>
          </a:p>
          <a:p>
            <a:pPr marL="271436" indent="-271436" defTabSz="914272">
              <a:lnSpc>
                <a:spcPct val="90000"/>
              </a:lnSpc>
              <a:spcBef>
                <a:spcPct val="20000"/>
              </a:spcBef>
            </a:pPr>
            <a:r>
              <a:rPr lang="en-US" sz="1800" dirty="0" smtClean="0">
                <a:gradFill>
                  <a:gsLst>
                    <a:gs pos="0">
                      <a:prstClr val="black"/>
                    </a:gs>
                    <a:gs pos="86000">
                      <a:prstClr val="black"/>
                    </a:gs>
                  </a:gsLst>
                  <a:lin ang="5400000" scaled="0"/>
                </a:gradFill>
                <a:latin typeface="Segoe UI Light" pitchFamily="34" charset="0"/>
              </a:rPr>
              <a:t>Safer, more secure and reliable infrastructure</a:t>
            </a:r>
          </a:p>
        </p:txBody>
      </p:sp>
      <p:pic>
        <p:nvPicPr>
          <p:cNvPr id="5" name="Picture 4" descr="3D-World-Map-Edges.png"/>
          <p:cNvPicPr>
            <a:picLocks noChangeAspect="1"/>
          </p:cNvPicPr>
          <p:nvPr/>
        </p:nvPicPr>
        <p:blipFill>
          <a:blip r:embed="rId3" cstate="email"/>
          <a:srcRect b="8111"/>
          <a:stretch>
            <a:fillRect/>
          </a:stretch>
        </p:blipFill>
        <p:spPr>
          <a:xfrm>
            <a:off x="990600" y="961426"/>
            <a:ext cx="7086600" cy="3464918"/>
          </a:xfrm>
          <a:prstGeom prst="rect">
            <a:avLst/>
          </a:prstGeom>
          <a:noFill/>
        </p:spPr>
      </p:pic>
      <p:pic>
        <p:nvPicPr>
          <p:cNvPr id="6" name="Picture 2" descr="C:\Users\alexbrad\Documents\Logos\DVD_ART34\Artwork_Imagery\Icons - Illustrations\_XML ICONS\Servers computer.png"/>
          <p:cNvPicPr>
            <a:picLocks noChangeAspect="1" noChangeArrowheads="1"/>
          </p:cNvPicPr>
          <p:nvPr/>
        </p:nvPicPr>
        <p:blipFill>
          <a:blip r:embed="rId4" cstate="print"/>
          <a:srcRect/>
          <a:stretch>
            <a:fillRect/>
          </a:stretch>
        </p:blipFill>
        <p:spPr bwMode="auto">
          <a:xfrm>
            <a:off x="1409063" y="1325241"/>
            <a:ext cx="477853" cy="695776"/>
          </a:xfrm>
          <a:prstGeom prst="rect">
            <a:avLst/>
          </a:prstGeom>
          <a:noFill/>
          <a:effectLst>
            <a:glow rad="101600">
              <a:schemeClr val="accent5">
                <a:satMod val="175000"/>
                <a:alpha val="40000"/>
              </a:schemeClr>
            </a:glow>
          </a:effectLst>
        </p:spPr>
      </p:pic>
      <p:pic>
        <p:nvPicPr>
          <p:cNvPr id="7" name="Picture 2" descr="C:\Users\alexbrad\Documents\Logos\DVD_ART34\Artwork_Imagery\Icons - Illustrations\_XML ICONS\Servers computer.png"/>
          <p:cNvPicPr>
            <a:picLocks noChangeAspect="1" noChangeArrowheads="1"/>
          </p:cNvPicPr>
          <p:nvPr/>
        </p:nvPicPr>
        <p:blipFill>
          <a:blip r:embed="rId4" cstate="print"/>
          <a:srcRect/>
          <a:stretch>
            <a:fillRect/>
          </a:stretch>
        </p:blipFill>
        <p:spPr bwMode="auto">
          <a:xfrm>
            <a:off x="2576081" y="1268760"/>
            <a:ext cx="477853" cy="695776"/>
          </a:xfrm>
          <a:prstGeom prst="rect">
            <a:avLst/>
          </a:prstGeom>
          <a:noFill/>
          <a:effectLst>
            <a:glow rad="101600">
              <a:schemeClr val="accent5">
                <a:satMod val="175000"/>
                <a:alpha val="40000"/>
              </a:schemeClr>
            </a:glow>
          </a:effectLst>
        </p:spPr>
      </p:pic>
      <p:pic>
        <p:nvPicPr>
          <p:cNvPr id="8" name="Picture 2" descr="C:\Users\alexbrad\Documents\Logos\DVD_ART34\Artwork_Imagery\Icons - Illustrations\_XML ICONS\Servers computer.png"/>
          <p:cNvPicPr>
            <a:picLocks noChangeAspect="1" noChangeArrowheads="1"/>
          </p:cNvPicPr>
          <p:nvPr/>
        </p:nvPicPr>
        <p:blipFill>
          <a:blip r:embed="rId4" cstate="print"/>
          <a:srcRect/>
          <a:stretch>
            <a:fillRect/>
          </a:stretch>
        </p:blipFill>
        <p:spPr bwMode="auto">
          <a:xfrm>
            <a:off x="3817120" y="1349527"/>
            <a:ext cx="477853" cy="695776"/>
          </a:xfrm>
          <a:prstGeom prst="rect">
            <a:avLst/>
          </a:prstGeom>
          <a:noFill/>
          <a:effectLst>
            <a:glow rad="101600">
              <a:schemeClr val="accent5">
                <a:satMod val="175000"/>
                <a:alpha val="40000"/>
              </a:schemeClr>
            </a:glow>
          </a:effectLst>
        </p:spPr>
      </p:pic>
      <p:pic>
        <p:nvPicPr>
          <p:cNvPr id="9" name="Picture 2" descr="C:\Users\alexbrad\Documents\Logos\DVD_ART34\Artwork_Imagery\Icons - Illustrations\_XML ICONS\Servers computer.png"/>
          <p:cNvPicPr>
            <a:picLocks noChangeAspect="1" noChangeArrowheads="1"/>
          </p:cNvPicPr>
          <p:nvPr/>
        </p:nvPicPr>
        <p:blipFill>
          <a:blip r:embed="rId4" cstate="print"/>
          <a:srcRect/>
          <a:stretch>
            <a:fillRect/>
          </a:stretch>
        </p:blipFill>
        <p:spPr bwMode="auto">
          <a:xfrm>
            <a:off x="4283071" y="1268760"/>
            <a:ext cx="477853" cy="695776"/>
          </a:xfrm>
          <a:prstGeom prst="rect">
            <a:avLst/>
          </a:prstGeom>
          <a:noFill/>
          <a:effectLst>
            <a:glow rad="101600">
              <a:schemeClr val="accent5">
                <a:satMod val="175000"/>
                <a:alpha val="40000"/>
              </a:schemeClr>
            </a:glow>
          </a:effectLst>
        </p:spPr>
      </p:pic>
      <p:pic>
        <p:nvPicPr>
          <p:cNvPr id="10" name="Picture 2" descr="C:\Users\alexbrad\Documents\Logos\DVD_ART34\Artwork_Imagery\Icons - Illustrations\_XML ICONS\Servers computer.png"/>
          <p:cNvPicPr>
            <a:picLocks noChangeAspect="1" noChangeArrowheads="1"/>
          </p:cNvPicPr>
          <p:nvPr/>
        </p:nvPicPr>
        <p:blipFill>
          <a:blip r:embed="rId4" cstate="print"/>
          <a:srcRect/>
          <a:stretch>
            <a:fillRect/>
          </a:stretch>
        </p:blipFill>
        <p:spPr bwMode="auto">
          <a:xfrm>
            <a:off x="6526212" y="1842891"/>
            <a:ext cx="477853" cy="695776"/>
          </a:xfrm>
          <a:prstGeom prst="rect">
            <a:avLst/>
          </a:prstGeom>
          <a:noFill/>
          <a:effectLst>
            <a:glow rad="101600">
              <a:schemeClr val="accent5">
                <a:satMod val="175000"/>
                <a:alpha val="40000"/>
              </a:schemeClr>
            </a:glow>
          </a:effectLst>
        </p:spPr>
      </p:pic>
      <p:pic>
        <p:nvPicPr>
          <p:cNvPr id="11" name="Picture 2" descr="C:\Users\alexbrad\Documents\Logos\DVD_ART34\Artwork_Imagery\Icons - Illustrations\_XML ICONS\Servers computer.png"/>
          <p:cNvPicPr>
            <a:picLocks noChangeAspect="1" noChangeArrowheads="1"/>
          </p:cNvPicPr>
          <p:nvPr/>
        </p:nvPicPr>
        <p:blipFill>
          <a:blip r:embed="rId4" cstate="print"/>
          <a:srcRect/>
          <a:stretch>
            <a:fillRect/>
          </a:stretch>
        </p:blipFill>
        <p:spPr bwMode="auto">
          <a:xfrm>
            <a:off x="6264122" y="2516048"/>
            <a:ext cx="477853" cy="695776"/>
          </a:xfrm>
          <a:prstGeom prst="rect">
            <a:avLst/>
          </a:prstGeom>
          <a:noFill/>
          <a:effectLst>
            <a:glow rad="101600">
              <a:schemeClr val="accent5">
                <a:satMod val="175000"/>
                <a:alpha val="40000"/>
              </a:schemeClr>
            </a:glow>
          </a:effectLst>
        </p:spPr>
      </p:pic>
    </p:spTree>
    <p:extLst>
      <p:ext uri="{BB962C8B-B14F-4D97-AF65-F5344CB8AC3E}">
        <p14:creationId xmlns:p14="http://schemas.microsoft.com/office/powerpoint/2010/main" val="2711578469"/>
      </p:ext>
    </p:extLst>
  </p:cSld>
  <p:clrMapOvr>
    <a:masterClrMapping/>
  </p:clrMapOvr>
  <mc:AlternateContent xmlns:mc="http://schemas.openxmlformats.org/markup-compatibility/2006" xmlns:p14="http://schemas.microsoft.com/office/powerpoint/2010/main">
    <mc:Choice Requires="p14">
      <p:transition spd="slow" p14:dur="1600">
        <p14:prism dir="u"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animEffect transition="in" filter="fade">
                                      <p:cBhvr>
                                        <p:cTn id="27" dur="500"/>
                                        <p:tgtEl>
                                          <p:spTgt spid="9"/>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dirty="0" smtClean="0"/>
              <a:t>Let’s take a closer look</a:t>
            </a:r>
            <a:endParaRPr lang="en-US" dirty="0"/>
          </a:p>
        </p:txBody>
      </p:sp>
      <p:sp>
        <p:nvSpPr>
          <p:cNvPr id="6" name="Subtitle 5"/>
          <p:cNvSpPr>
            <a:spLocks noGrp="1"/>
          </p:cNvSpPr>
          <p:nvPr>
            <p:ph type="subTitle" idx="1"/>
          </p:nvPr>
        </p:nvSpPr>
        <p:spPr/>
        <p:txBody>
          <a:bodyPr/>
          <a:lstStyle/>
          <a:p>
            <a:endParaRPr lang="en-US"/>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28806039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PICTUREPATH" val="GROUP_HIR-MAN COPY 2.PNG"/>
  <p:tag name="PSDSOURCE" val="C:\Projects\MBS\Microsoft Guidelines\Partner Ready\Partner Ready Photos\send_HiRes\"/>
  <p:tag name="PSDSOURCELAYER" val="Man copy 2"/>
</p:tagLst>
</file>

<file path=ppt/theme/theme1.xml><?xml version="1.0" encoding="utf-8"?>
<a:theme xmlns:a="http://schemas.openxmlformats.org/drawingml/2006/main" name="Office Theme">
  <a:themeElements>
    <a:clrScheme name="TEch Ed 2011">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3C2F1"/>
      </a:hlink>
      <a:folHlink>
        <a:srgbClr val="FFFF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TEch Ed 2011">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3C2F1"/>
      </a:hlink>
      <a:folHlink>
        <a:srgbClr val="FFFF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12225</TotalTime>
  <Words>2760</Words>
  <Application>Microsoft Office PowerPoint</Application>
  <PresentationFormat>On-screen Show (4:3)</PresentationFormat>
  <Paragraphs>619</Paragraphs>
  <Slides>45</Slides>
  <Notes>28</Notes>
  <HiddenSlides>5</HiddenSlides>
  <MMClips>0</MMClips>
  <ScaleCrop>false</ScaleCrop>
  <HeadingPairs>
    <vt:vector size="4" baseType="variant">
      <vt:variant>
        <vt:lpstr>Theme</vt:lpstr>
      </vt:variant>
      <vt:variant>
        <vt:i4>2</vt:i4>
      </vt:variant>
      <vt:variant>
        <vt:lpstr>Slide Titles</vt:lpstr>
      </vt:variant>
      <vt:variant>
        <vt:i4>45</vt:i4>
      </vt:variant>
    </vt:vector>
  </HeadingPairs>
  <TitlesOfParts>
    <vt:vector size="47" baseType="lpstr">
      <vt:lpstr>Office Theme</vt:lpstr>
      <vt:lpstr>1_Office Theme</vt:lpstr>
      <vt:lpstr>PowerPoint Presentation</vt:lpstr>
      <vt:lpstr>Office 365 the Future of productivity</vt:lpstr>
      <vt:lpstr>Agenda </vt:lpstr>
      <vt:lpstr>Announcing Microsoft Office 365</vt:lpstr>
      <vt:lpstr>What’s New in Office 365</vt:lpstr>
      <vt:lpstr>Identity Options Comparison</vt:lpstr>
      <vt:lpstr>Identity Architecture:  Identity Options</vt:lpstr>
      <vt:lpstr>World-Class Data Centers and Infrastructure</vt:lpstr>
      <vt:lpstr>Let’s take a closer look</vt:lpstr>
      <vt:lpstr>PowerPoint Presentation</vt:lpstr>
      <vt:lpstr>PowerPoint Presentation</vt:lpstr>
      <vt:lpstr>  Business-Class Messaging</vt:lpstr>
      <vt:lpstr> Hosted Voice Mail</vt:lpstr>
      <vt:lpstr> Premium Anti-Spam and Antivirus Protection</vt:lpstr>
      <vt:lpstr> FOPE Single Sign On from Exchange Control Panel</vt:lpstr>
      <vt:lpstr> Exchange Control Panel</vt:lpstr>
      <vt:lpstr> Remote PowerShell</vt:lpstr>
      <vt:lpstr> Role Based Access Control</vt:lpstr>
      <vt:lpstr> Auditing Reports</vt:lpstr>
      <vt:lpstr>What’s Not Available?</vt:lpstr>
      <vt:lpstr>PowerPoint Presentation</vt:lpstr>
      <vt:lpstr>PowerPoint Presentation</vt:lpstr>
      <vt:lpstr>PowerPoint Presentation</vt:lpstr>
      <vt:lpstr>Administration</vt:lpstr>
      <vt:lpstr>Summary of Features </vt:lpstr>
      <vt:lpstr>Hybrid Scenarios</vt:lpstr>
      <vt:lpstr>Development Extensibility</vt:lpstr>
      <vt:lpstr>PowerPoint Presentation</vt:lpstr>
      <vt:lpstr>PowerPoint Presentation</vt:lpstr>
      <vt:lpstr>Capability Overview</vt:lpstr>
      <vt:lpstr>IM &amp; PC-to-PC Audio/Video</vt:lpstr>
      <vt:lpstr>Conferencing (Online Meetings)</vt:lpstr>
      <vt:lpstr>PowerPoint Presentation</vt:lpstr>
      <vt:lpstr>PowerPoint Presentation</vt:lpstr>
      <vt:lpstr>PowerPoint Presentation</vt:lpstr>
      <vt:lpstr>Components</vt:lpstr>
      <vt:lpstr>Office Subscription Agent</vt:lpstr>
      <vt:lpstr>Office Subscription Agent (Continued)</vt:lpstr>
      <vt:lpstr>Office Professional Plus Activation Process</vt:lpstr>
      <vt:lpstr>Deployment and Customization in Managed Environments</vt:lpstr>
      <vt:lpstr>How do you get it?</vt:lpstr>
      <vt:lpstr>Call to Action</vt:lpstr>
      <vt:lpstr>Follow up sessions</vt:lpstr>
      <vt:lpstr>Enrol in Microsoft Virtual Academy Today</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clarken</dc:creator>
  <cp:lastModifiedBy>Event Staff</cp:lastModifiedBy>
  <cp:revision>316</cp:revision>
  <dcterms:created xsi:type="dcterms:W3CDTF">2011-04-01T05:55:34Z</dcterms:created>
  <dcterms:modified xsi:type="dcterms:W3CDTF">2011-08-31T06:55:34Z</dcterms:modified>
</cp:coreProperties>
</file>