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theme/theme2.xml" ContentType="application/vnd.openxmlformats-officedocument.theme+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removePersonalInfoOnSave="1" saveSubsetFonts="1">
  <p:sldMasterIdLst>
    <p:sldMasterId id="2147483648" r:id="rId1"/>
    <p:sldMasterId id="2147483664" r:id="rId2"/>
    <p:sldMasterId id="2147483681" r:id="rId3"/>
  </p:sldMasterIdLst>
  <p:notesMasterIdLst>
    <p:notesMasterId r:id="rId62"/>
  </p:notesMasterIdLst>
  <p:sldIdLst>
    <p:sldId id="279" r:id="rId4"/>
    <p:sldId id="280" r:id="rId5"/>
    <p:sldId id="260" r:id="rId6"/>
    <p:sldId id="285" r:id="rId7"/>
    <p:sldId id="286" r:id="rId8"/>
    <p:sldId id="288" r:id="rId9"/>
    <p:sldId id="287" r:id="rId10"/>
    <p:sldId id="289" r:id="rId11"/>
    <p:sldId id="290" r:id="rId12"/>
    <p:sldId id="291" r:id="rId13"/>
    <p:sldId id="330" r:id="rId14"/>
    <p:sldId id="293" r:id="rId15"/>
    <p:sldId id="331" r:id="rId16"/>
    <p:sldId id="332" r:id="rId17"/>
    <p:sldId id="333" r:id="rId18"/>
    <p:sldId id="294" r:id="rId19"/>
    <p:sldId id="295" r:id="rId20"/>
    <p:sldId id="296" r:id="rId21"/>
    <p:sldId id="297" r:id="rId22"/>
    <p:sldId id="298" r:id="rId23"/>
    <p:sldId id="299" r:id="rId24"/>
    <p:sldId id="300" r:id="rId25"/>
    <p:sldId id="301" r:id="rId26"/>
    <p:sldId id="302" r:id="rId27"/>
    <p:sldId id="303" r:id="rId28"/>
    <p:sldId id="304" r:id="rId29"/>
    <p:sldId id="305" r:id="rId30"/>
    <p:sldId id="306" r:id="rId31"/>
    <p:sldId id="307" r:id="rId32"/>
    <p:sldId id="308" r:id="rId33"/>
    <p:sldId id="309" r:id="rId34"/>
    <p:sldId id="310" r:id="rId35"/>
    <p:sldId id="311" r:id="rId36"/>
    <p:sldId id="312" r:id="rId37"/>
    <p:sldId id="313" r:id="rId38"/>
    <p:sldId id="314" r:id="rId39"/>
    <p:sldId id="315" r:id="rId40"/>
    <p:sldId id="316" r:id="rId41"/>
    <p:sldId id="317" r:id="rId42"/>
    <p:sldId id="318" r:id="rId43"/>
    <p:sldId id="319" r:id="rId44"/>
    <p:sldId id="320" r:id="rId45"/>
    <p:sldId id="321" r:id="rId46"/>
    <p:sldId id="322" r:id="rId47"/>
    <p:sldId id="323" r:id="rId48"/>
    <p:sldId id="324" r:id="rId49"/>
    <p:sldId id="325" r:id="rId50"/>
    <p:sldId id="326" r:id="rId51"/>
    <p:sldId id="327" r:id="rId52"/>
    <p:sldId id="328" r:id="rId53"/>
    <p:sldId id="329" r:id="rId54"/>
    <p:sldId id="335" r:id="rId55"/>
    <p:sldId id="336" r:id="rId56"/>
    <p:sldId id="337" r:id="rId57"/>
    <p:sldId id="338" r:id="rId58"/>
    <p:sldId id="342" r:id="rId59"/>
    <p:sldId id="270" r:id="rId60"/>
    <p:sldId id="341" r:id="rId6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C2F1"/>
    <a:srgbClr val="03C2F1"/>
    <a:srgbClr val="F15C4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10A1B5D5-9B99-4C35-A422-299274C87663}" styleName="Medium Style 1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vertBarState="maximized">
    <p:restoredLeft sz="15352" autoAdjust="0"/>
    <p:restoredTop sz="92411" autoAdjust="0"/>
  </p:normalViewPr>
  <p:slideViewPr>
    <p:cSldViewPr>
      <p:cViewPr>
        <p:scale>
          <a:sx n="80" d="100"/>
          <a:sy n="80" d="100"/>
        </p:scale>
        <p:origin x="-1554" y="-19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slide" Target="slides/slide36.xml"/><Relationship Id="rId21" Type="http://schemas.openxmlformats.org/officeDocument/2006/relationships/slide" Target="slides/slide18.xml"/><Relationship Id="rId34" Type="http://schemas.openxmlformats.org/officeDocument/2006/relationships/slide" Target="slides/slide31.xml"/><Relationship Id="rId42" Type="http://schemas.openxmlformats.org/officeDocument/2006/relationships/slide" Target="slides/slide39.xml"/><Relationship Id="rId47" Type="http://schemas.openxmlformats.org/officeDocument/2006/relationships/slide" Target="slides/slide44.xml"/><Relationship Id="rId50" Type="http://schemas.openxmlformats.org/officeDocument/2006/relationships/slide" Target="slides/slide47.xml"/><Relationship Id="rId55" Type="http://schemas.openxmlformats.org/officeDocument/2006/relationships/slide" Target="slides/slide52.xml"/><Relationship Id="rId63" Type="http://schemas.openxmlformats.org/officeDocument/2006/relationships/presProps" Target="presProps.xml"/><Relationship Id="rId7" Type="http://schemas.openxmlformats.org/officeDocument/2006/relationships/slide" Target="slides/slide4.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41" Type="http://schemas.openxmlformats.org/officeDocument/2006/relationships/slide" Target="slides/slide38.xml"/><Relationship Id="rId54" Type="http://schemas.openxmlformats.org/officeDocument/2006/relationships/slide" Target="slides/slide51.xml"/><Relationship Id="rId62"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slide" Target="slides/slide34.xml"/><Relationship Id="rId40" Type="http://schemas.openxmlformats.org/officeDocument/2006/relationships/slide" Target="slides/slide37.xml"/><Relationship Id="rId45" Type="http://schemas.openxmlformats.org/officeDocument/2006/relationships/slide" Target="slides/slide42.xml"/><Relationship Id="rId53" Type="http://schemas.openxmlformats.org/officeDocument/2006/relationships/slide" Target="slides/slide50.xml"/><Relationship Id="rId58" Type="http://schemas.openxmlformats.org/officeDocument/2006/relationships/slide" Target="slides/slide55.xml"/><Relationship Id="rId66" Type="http://schemas.openxmlformats.org/officeDocument/2006/relationships/tableStyles" Target="tableStyle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49" Type="http://schemas.openxmlformats.org/officeDocument/2006/relationships/slide" Target="slides/slide46.xml"/><Relationship Id="rId57" Type="http://schemas.openxmlformats.org/officeDocument/2006/relationships/slide" Target="slides/slide54.xml"/><Relationship Id="rId61" Type="http://schemas.openxmlformats.org/officeDocument/2006/relationships/slide" Target="slides/slide58.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4" Type="http://schemas.openxmlformats.org/officeDocument/2006/relationships/slide" Target="slides/slide41.xml"/><Relationship Id="rId52" Type="http://schemas.openxmlformats.org/officeDocument/2006/relationships/slide" Target="slides/slide49.xml"/><Relationship Id="rId60" Type="http://schemas.openxmlformats.org/officeDocument/2006/relationships/slide" Target="slides/slide57.xml"/><Relationship Id="rId65" Type="http://schemas.openxmlformats.org/officeDocument/2006/relationships/theme" Target="theme/theme1.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slide" Target="slides/slide40.xml"/><Relationship Id="rId48" Type="http://schemas.openxmlformats.org/officeDocument/2006/relationships/slide" Target="slides/slide45.xml"/><Relationship Id="rId56" Type="http://schemas.openxmlformats.org/officeDocument/2006/relationships/slide" Target="slides/slide53.xml"/><Relationship Id="rId64" Type="http://schemas.openxmlformats.org/officeDocument/2006/relationships/viewProps" Target="viewProps.xml"/><Relationship Id="rId8" Type="http://schemas.openxmlformats.org/officeDocument/2006/relationships/slide" Target="slides/slide5.xml"/><Relationship Id="rId51" Type="http://schemas.openxmlformats.org/officeDocument/2006/relationships/slide" Target="slides/slide48.xml"/><Relationship Id="rId3" Type="http://schemas.openxmlformats.org/officeDocument/2006/relationships/slideMaster" Target="slideMasters/slideMaster3.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slide" Target="slides/slide35.xml"/><Relationship Id="rId46" Type="http://schemas.openxmlformats.org/officeDocument/2006/relationships/slide" Target="slides/slide43.xml"/><Relationship Id="rId59" Type="http://schemas.openxmlformats.org/officeDocument/2006/relationships/slide" Target="slides/slide56.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4.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5.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5.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AU"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6B19BB0-C51C-4C9A-8C99-63F45BC88E63}" type="datetimeFigureOut">
              <a:rPr lang="en-AU" smtClean="0"/>
              <a:pPr/>
              <a:t>2/09/2011</a:t>
            </a:fld>
            <a:endParaRPr lang="en-AU"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AU"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AU"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34AC48C-614D-46D0-90EB-1AE9301A1F8C}" type="slidenum">
              <a:rPr lang="en-AU" smtClean="0"/>
              <a:pPr/>
              <a:t>‹#›</a:t>
            </a:fld>
            <a:endParaRPr lang="en-AU" dirty="0"/>
          </a:p>
        </p:txBody>
      </p:sp>
    </p:spTree>
    <p:extLst>
      <p:ext uri="{BB962C8B-B14F-4D97-AF65-F5344CB8AC3E}">
        <p14:creationId xmlns:p14="http://schemas.microsoft.com/office/powerpoint/2010/main" val="426468930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4" name="Slide Number Placeholder 3"/>
          <p:cNvSpPr>
            <a:spLocks noGrp="1"/>
          </p:cNvSpPr>
          <p:nvPr>
            <p:ph type="sldNum" sz="quarter" idx="10"/>
          </p:nvPr>
        </p:nvSpPr>
        <p:spPr/>
        <p:txBody>
          <a:bodyPr/>
          <a:lstStyle/>
          <a:p>
            <a:fld id="{434AC48C-614D-46D0-90EB-1AE9301A1F8C}" type="slidenum">
              <a:rPr lang="en-AU" smtClean="0"/>
              <a:pPr/>
              <a:t>2</a:t>
            </a:fld>
            <a:endParaRPr lang="en-AU" dirty="0"/>
          </a:p>
        </p:txBody>
      </p:sp>
    </p:spTree>
    <p:extLst>
      <p:ext uri="{BB962C8B-B14F-4D97-AF65-F5344CB8AC3E}">
        <p14:creationId xmlns:p14="http://schemas.microsoft.com/office/powerpoint/2010/main" val="241318474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36</a:t>
            </a:fld>
            <a:endParaRPr lang="en-US"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smtClean="0"/>
          </a:p>
        </p:txBody>
      </p:sp>
      <p:sp>
        <p:nvSpPr>
          <p:cNvPr id="4" name="Slide Number Placeholder 3"/>
          <p:cNvSpPr>
            <a:spLocks noGrp="1"/>
          </p:cNvSpPr>
          <p:nvPr>
            <p:ph type="sldNum" sz="quarter" idx="10"/>
          </p:nvPr>
        </p:nvSpPr>
        <p:spPr/>
        <p:txBody>
          <a:bodyPr/>
          <a:lstStyle/>
          <a:p>
            <a:fld id="{8B263312-38AA-4E1E-B2B5-0F8F122B24FE}" type="slidenum">
              <a:rPr lang="en-US" smtClean="0"/>
              <a:pPr/>
              <a:t>37</a:t>
            </a:fld>
            <a:endParaRPr lang="en-US"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D9608E8-C44B-423A-A9E7-64D516B480C8}" type="slidenum">
              <a:rPr lang="en-US" smtClean="0"/>
              <a:t>39</a:t>
            </a:fld>
            <a:endParaRPr lang="en-US"/>
          </a:p>
        </p:txBody>
      </p:sp>
    </p:spTree>
    <p:extLst>
      <p:ext uri="{BB962C8B-B14F-4D97-AF65-F5344CB8AC3E}">
        <p14:creationId xmlns:p14="http://schemas.microsoft.com/office/powerpoint/2010/main" val="338625033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D9608E8-C44B-423A-A9E7-64D516B480C8}" type="slidenum">
              <a:rPr lang="en-US" smtClean="0"/>
              <a:t>40</a:t>
            </a:fld>
            <a:endParaRPr lang="en-US"/>
          </a:p>
        </p:txBody>
      </p:sp>
    </p:spTree>
    <p:extLst>
      <p:ext uri="{BB962C8B-B14F-4D97-AF65-F5344CB8AC3E}">
        <p14:creationId xmlns:p14="http://schemas.microsoft.com/office/powerpoint/2010/main" val="338625033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D9608E8-C44B-423A-A9E7-64D516B480C8}" type="slidenum">
              <a:rPr lang="en-US" smtClean="0"/>
              <a:t>41</a:t>
            </a:fld>
            <a:endParaRPr lang="en-US"/>
          </a:p>
        </p:txBody>
      </p:sp>
    </p:spTree>
    <p:extLst>
      <p:ext uri="{BB962C8B-B14F-4D97-AF65-F5344CB8AC3E}">
        <p14:creationId xmlns:p14="http://schemas.microsoft.com/office/powerpoint/2010/main" val="338625033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D9608E8-C44B-423A-A9E7-64D516B480C8}" type="slidenum">
              <a:rPr lang="en-US" smtClean="0"/>
              <a:t>42</a:t>
            </a:fld>
            <a:endParaRPr lang="en-US"/>
          </a:p>
        </p:txBody>
      </p:sp>
    </p:spTree>
    <p:extLst>
      <p:ext uri="{BB962C8B-B14F-4D97-AF65-F5344CB8AC3E}">
        <p14:creationId xmlns:p14="http://schemas.microsoft.com/office/powerpoint/2010/main" val="338625033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D9608E8-C44B-423A-A9E7-64D516B480C8}" type="slidenum">
              <a:rPr lang="en-US" smtClean="0"/>
              <a:t>43</a:t>
            </a:fld>
            <a:endParaRPr lang="en-US"/>
          </a:p>
        </p:txBody>
      </p:sp>
    </p:spTree>
    <p:extLst>
      <p:ext uri="{BB962C8B-B14F-4D97-AF65-F5344CB8AC3E}">
        <p14:creationId xmlns:p14="http://schemas.microsoft.com/office/powerpoint/2010/main" val="338625033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D9608E8-C44B-423A-A9E7-64D516B480C8}" type="slidenum">
              <a:rPr lang="en-US" smtClean="0"/>
              <a:t>44</a:t>
            </a:fld>
            <a:endParaRPr lang="en-US"/>
          </a:p>
        </p:txBody>
      </p:sp>
    </p:spTree>
    <p:extLst>
      <p:ext uri="{BB962C8B-B14F-4D97-AF65-F5344CB8AC3E}">
        <p14:creationId xmlns:p14="http://schemas.microsoft.com/office/powerpoint/2010/main" val="338625033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343400"/>
            <a:ext cx="5486400" cy="4114800"/>
          </a:xfrm>
          <a:prstGeom prst="rect">
            <a:avLst/>
          </a:prstGeom>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980CB99-47E3-46F4-AAEB-3919FBEFC014}" type="slidenum">
              <a:rPr lang="en-US" smtClean="0">
                <a:latin typeface="Segoe" pitchFamily="34" charset="0"/>
              </a:rPr>
              <a:pPr/>
              <a:t>45</a:t>
            </a:fld>
            <a:endParaRPr lang="en-US" dirty="0">
              <a:latin typeface="Segoe" pitchFamily="34" charset="0"/>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343400"/>
            <a:ext cx="5486400" cy="4114800"/>
          </a:xfrm>
          <a:prstGeom prst="rect">
            <a:avLst/>
          </a:prstGeom>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980CB99-47E3-46F4-AAEB-3919FBEFC014}" type="slidenum">
              <a:rPr lang="en-US" smtClean="0">
                <a:latin typeface="Segoe" pitchFamily="34" charset="0"/>
              </a:rPr>
              <a:pPr/>
              <a:t>46</a:t>
            </a:fld>
            <a:endParaRPr lang="en-US" dirty="0">
              <a:latin typeface="Segoe" pitchFamily="34"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9/2/2011 11:55 AM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3</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50</a:t>
            </a:fld>
            <a:endParaRPr lang="en-US" dirty="0"/>
          </a:p>
        </p:txBody>
      </p:sp>
    </p:spTree>
    <p:extLst>
      <p:ext uri="{BB962C8B-B14F-4D97-AF65-F5344CB8AC3E}">
        <p14:creationId xmlns:p14="http://schemas.microsoft.com/office/powerpoint/2010/main" val="41684523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51</a:t>
            </a:fld>
            <a:endParaRPr lang="en-US" dirty="0"/>
          </a:p>
        </p:txBody>
      </p:sp>
    </p:spTree>
    <p:extLst>
      <p:ext uri="{BB962C8B-B14F-4D97-AF65-F5344CB8AC3E}">
        <p14:creationId xmlns:p14="http://schemas.microsoft.com/office/powerpoint/2010/main" val="41684523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r>
              <a:rPr lang="en-US" dirty="0" smtClean="0"/>
              <a:t>Tech Ed North America 2010</a:t>
            </a:r>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9/2/2011 11:55 AM</a:t>
            </a:fld>
            <a:endParaRPr lang="en-US"/>
          </a:p>
        </p:txBody>
      </p:sp>
      <p:sp>
        <p:nvSpPr>
          <p:cNvPr id="6" name="Footer Placeholder 5"/>
          <p:cNvSpPr>
            <a:spLocks noGrp="1"/>
          </p:cNvSpPr>
          <p:nvPr>
            <p:ph type="ftr" sz="quarter" idx="12"/>
          </p:nvPr>
        </p:nvSpPr>
        <p:spPr/>
        <p:txBody>
          <a:bodyPr/>
          <a:lstStyle/>
          <a:p>
            <a:r>
              <a:rPr lang="en-US" smtClean="0"/>
              <a:t>© 2010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52</a:t>
            </a:fld>
            <a:endParaRPr lang="en-US" dirty="0"/>
          </a:p>
        </p:txBody>
      </p:sp>
      <p:sp>
        <p:nvSpPr>
          <p:cNvPr id="12" name="Slide Image Placeholder 11"/>
          <p:cNvSpPr>
            <a:spLocks noGrp="1" noRot="1" noChangeAspect="1"/>
          </p:cNvSpPr>
          <p:nvPr>
            <p:ph type="sldImg"/>
          </p:nvPr>
        </p:nvSpPr>
        <p:spPr>
          <a:xfrm>
            <a:off x="1143000" y="685800"/>
            <a:ext cx="4572000" cy="3429000"/>
          </a:xfrm>
        </p:spPr>
      </p:sp>
      <p:sp>
        <p:nvSpPr>
          <p:cNvPr id="13" name="Notes Placeholder 12"/>
          <p:cNvSpPr>
            <a:spLocks noGrp="1"/>
          </p:cNvSpPr>
          <p:nvPr>
            <p:ph type="body" idx="1"/>
          </p:nvPr>
        </p:nvSpPr>
        <p:spPr/>
        <p:txBody>
          <a:bodyPr>
            <a:normAutofit/>
          </a:bodyPr>
          <a:lstStyle/>
          <a:p>
            <a:endParaRPr lang="en-US" dirty="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r>
              <a:rPr lang="en-US" dirty="0" smtClean="0"/>
              <a:t>Tech Ed North America 2010</a:t>
            </a:r>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9/2/2011 11:55 AM</a:t>
            </a:fld>
            <a:endParaRPr lang="en-US"/>
          </a:p>
        </p:txBody>
      </p:sp>
      <p:sp>
        <p:nvSpPr>
          <p:cNvPr id="6" name="Footer Placeholder 5"/>
          <p:cNvSpPr>
            <a:spLocks noGrp="1"/>
          </p:cNvSpPr>
          <p:nvPr>
            <p:ph type="ftr" sz="quarter" idx="12"/>
          </p:nvPr>
        </p:nvSpPr>
        <p:spPr/>
        <p:txBody>
          <a:bodyPr/>
          <a:lstStyle/>
          <a:p>
            <a:r>
              <a:rPr lang="en-US" smtClean="0"/>
              <a:t>© 2010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53</a:t>
            </a:fld>
            <a:endParaRPr lang="en-US" dirty="0"/>
          </a:p>
        </p:txBody>
      </p:sp>
      <p:sp>
        <p:nvSpPr>
          <p:cNvPr id="12" name="Slide Image Placeholder 11"/>
          <p:cNvSpPr>
            <a:spLocks noGrp="1" noRot="1" noChangeAspect="1"/>
          </p:cNvSpPr>
          <p:nvPr>
            <p:ph type="sldImg"/>
          </p:nvPr>
        </p:nvSpPr>
        <p:spPr>
          <a:xfrm>
            <a:off x="1143000" y="685800"/>
            <a:ext cx="4572000" cy="3429000"/>
          </a:xfrm>
        </p:spPr>
      </p:sp>
      <p:sp>
        <p:nvSpPr>
          <p:cNvPr id="13" name="Notes Placeholder 12"/>
          <p:cNvSpPr>
            <a:spLocks noGrp="1"/>
          </p:cNvSpPr>
          <p:nvPr>
            <p:ph type="body" idx="1"/>
          </p:nvPr>
        </p:nvSpPr>
        <p:spPr/>
        <p:txBody>
          <a:bodyPr>
            <a:normAutofit/>
          </a:bodyPr>
          <a:lstStyle/>
          <a:p>
            <a:endParaRPr lang="en-US" dirty="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r>
              <a:rPr lang="en-US" dirty="0" smtClean="0"/>
              <a:t>Tech Ed North America 2010</a:t>
            </a:r>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9/2/2011 11:55 AM</a:t>
            </a:fld>
            <a:endParaRPr lang="en-US"/>
          </a:p>
        </p:txBody>
      </p:sp>
      <p:sp>
        <p:nvSpPr>
          <p:cNvPr id="6" name="Footer Placeholder 5"/>
          <p:cNvSpPr>
            <a:spLocks noGrp="1"/>
          </p:cNvSpPr>
          <p:nvPr>
            <p:ph type="ftr" sz="quarter" idx="12"/>
          </p:nvPr>
        </p:nvSpPr>
        <p:spPr/>
        <p:txBody>
          <a:bodyPr/>
          <a:lstStyle/>
          <a:p>
            <a:r>
              <a:rPr lang="en-US" smtClean="0"/>
              <a:t>© 2010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54</a:t>
            </a:fld>
            <a:endParaRPr lang="en-US" dirty="0"/>
          </a:p>
        </p:txBody>
      </p:sp>
      <p:sp>
        <p:nvSpPr>
          <p:cNvPr id="12" name="Slide Image Placeholder 11"/>
          <p:cNvSpPr>
            <a:spLocks noGrp="1" noRot="1" noChangeAspect="1"/>
          </p:cNvSpPr>
          <p:nvPr>
            <p:ph type="sldImg"/>
          </p:nvPr>
        </p:nvSpPr>
        <p:spPr>
          <a:xfrm>
            <a:off x="1143000" y="685800"/>
            <a:ext cx="4572000" cy="3429000"/>
          </a:xfrm>
        </p:spPr>
      </p:sp>
      <p:sp>
        <p:nvSpPr>
          <p:cNvPr id="13" name="Notes Placeholder 12"/>
          <p:cNvSpPr>
            <a:spLocks noGrp="1"/>
          </p:cNvSpPr>
          <p:nvPr>
            <p:ph type="body" idx="1"/>
          </p:nvPr>
        </p:nvSpPr>
        <p:spPr/>
        <p:txBody>
          <a:bodyPr>
            <a:normAutofit/>
          </a:bodyPr>
          <a:lstStyle/>
          <a:p>
            <a:endParaRPr lang="en-US" dirty="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B263312-38AA-4E1E-B2B5-0F8F122B24FE}" type="slidenum">
              <a:rPr lang="en-US" smtClean="0"/>
              <a:pPr/>
              <a:t>55</a:t>
            </a:fld>
            <a:endParaRPr lang="en-US" dirty="0"/>
          </a:p>
        </p:txBody>
      </p:sp>
      <p:sp>
        <p:nvSpPr>
          <p:cNvPr id="5" name="Header Placeholder 3"/>
          <p:cNvSpPr>
            <a:spLocks noGrp="1"/>
          </p:cNvSpPr>
          <p:nvPr>
            <p:ph type="hdr" sz="quarter"/>
          </p:nvPr>
        </p:nvSpPr>
        <p:spPr>
          <a:xfrm>
            <a:off x="0" y="0"/>
            <a:ext cx="2971800" cy="457200"/>
          </a:xfrm>
        </p:spPr>
        <p:txBody>
          <a:bodyPr/>
          <a:lstStyle/>
          <a:p>
            <a:r>
              <a:rPr lang="en-US" dirty="0" smtClean="0"/>
              <a:t>Tech Ed North America 2010</a:t>
            </a:r>
            <a:endParaRPr lang="en-US" dirty="0"/>
          </a:p>
        </p:txBody>
      </p:sp>
      <p:sp>
        <p:nvSpPr>
          <p:cNvPr id="6" name="Date Placeholder 4"/>
          <p:cNvSpPr>
            <a:spLocks noGrp="1"/>
          </p:cNvSpPr>
          <p:nvPr>
            <p:ph type="dt" idx="1"/>
          </p:nvPr>
        </p:nvSpPr>
        <p:spPr>
          <a:xfrm>
            <a:off x="3884613" y="0"/>
            <a:ext cx="2971800" cy="457200"/>
          </a:xfrm>
        </p:spPr>
        <p:txBody>
          <a:bodyPr/>
          <a:lstStyle/>
          <a:p>
            <a:fld id="{81331B57-0BE5-4F82-AA58-76F53EFF3ADA}" type="datetime8">
              <a:rPr lang="en-US" smtClean="0"/>
              <a:pPr/>
              <a:t>9/2/2011 11:55 AM</a:t>
            </a:fld>
            <a:endParaRPr lang="en-US" dirty="0"/>
          </a:p>
        </p:txBody>
      </p:sp>
      <p:sp>
        <p:nvSpPr>
          <p:cNvPr id="7" name="Footer Placeholder 5"/>
          <p:cNvSpPr>
            <a:spLocks noGrp="1"/>
          </p:cNvSpPr>
          <p:nvPr>
            <p:ph type="ftr" sz="quarter" idx="4"/>
          </p:nvPr>
        </p:nvSpPr>
        <p:spPr>
          <a:xfrm>
            <a:off x="0" y="8685213"/>
            <a:ext cx="6172200" cy="457200"/>
          </a:xfrm>
        </p:spPr>
        <p:txBody>
          <a:bodyPr/>
          <a:lstStyle/>
          <a:p>
            <a:r>
              <a:rPr lang="en-US" dirty="0" smtClean="0"/>
              <a:t>© 2010 Microsoft Corporation. All rights reserved. Microsoft, Windows, Windows Vista and other product names are or may be registered trademarks and/or trademarks in the U.S. and/or other countries.</a:t>
            </a:r>
          </a:p>
          <a:p>
            <a:r>
              <a:rPr lang="en-US" dirty="0"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br>
            <a:r>
              <a:rPr lang="en-US" dirty="0" smtClean="0"/>
              <a:t>MICROSOFT MAKES NO WARRANTIES, EXPRESS, IMPLIED OR STATUTORY, AS TO THE INFORMATION IN THIS PRESENTATION.</a:t>
            </a:r>
          </a:p>
          <a:p>
            <a:endParaRPr lang="en-US" dirty="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9/2/2011 11:55 AM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57</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E34112BF-CC53-4BD3-B71B-638534610DBF}" type="slidenum">
              <a:rPr lang="en-US" smtClean="0">
                <a:solidFill>
                  <a:prstClr val="black"/>
                </a:solidFill>
              </a:rPr>
              <a:pPr>
                <a:defRPr/>
              </a:pPr>
              <a:t>58</a:t>
            </a:fld>
            <a:endParaRPr lang="en-US">
              <a:solidFill>
                <a:prstClr val="black"/>
              </a:solidFill>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5</a:t>
            </a:fld>
            <a:endParaRPr lang="en-US" dirty="0"/>
          </a:p>
        </p:txBody>
      </p:sp>
    </p:spTree>
    <p:extLst>
      <p:ext uri="{BB962C8B-B14F-4D97-AF65-F5344CB8AC3E}">
        <p14:creationId xmlns:p14="http://schemas.microsoft.com/office/powerpoint/2010/main" val="379737611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1" indent="0" algn="l" defTabSz="914363" rtl="0" eaLnBrk="1" fontAlgn="auto" latinLnBrk="0" hangingPunct="1">
              <a:lnSpc>
                <a:spcPct val="90000"/>
              </a:lnSpc>
              <a:spcBef>
                <a:spcPts val="0"/>
              </a:spcBef>
              <a:spcAft>
                <a:spcPts val="333"/>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12</a:t>
            </a:fld>
            <a:endParaRPr lang="en-US" dirty="0"/>
          </a:p>
        </p:txBody>
      </p:sp>
    </p:spTree>
    <p:extLst>
      <p:ext uri="{BB962C8B-B14F-4D97-AF65-F5344CB8AC3E}">
        <p14:creationId xmlns:p14="http://schemas.microsoft.com/office/powerpoint/2010/main" val="232447818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13</a:t>
            </a:fld>
            <a:endParaRPr lang="en-US" dirty="0"/>
          </a:p>
        </p:txBody>
      </p:sp>
    </p:spTree>
    <p:extLst>
      <p:ext uri="{BB962C8B-B14F-4D97-AF65-F5344CB8AC3E}">
        <p14:creationId xmlns:p14="http://schemas.microsoft.com/office/powerpoint/2010/main" val="300420443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14</a:t>
            </a:fld>
            <a:endParaRPr lang="en-US" dirty="0"/>
          </a:p>
        </p:txBody>
      </p:sp>
    </p:spTree>
    <p:extLst>
      <p:ext uri="{BB962C8B-B14F-4D97-AF65-F5344CB8AC3E}">
        <p14:creationId xmlns:p14="http://schemas.microsoft.com/office/powerpoint/2010/main" val="300420443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r>
              <a:rPr lang="en-US" dirty="0" smtClean="0"/>
              <a:t>Tech Ed North America 2010</a:t>
            </a:r>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9/2/2011 11:55 AM</a:t>
            </a:fld>
            <a:endParaRPr lang="en-US"/>
          </a:p>
        </p:txBody>
      </p:sp>
      <p:sp>
        <p:nvSpPr>
          <p:cNvPr id="6" name="Footer Placeholder 5"/>
          <p:cNvSpPr>
            <a:spLocks noGrp="1"/>
          </p:cNvSpPr>
          <p:nvPr>
            <p:ph type="ftr" sz="quarter" idx="12"/>
          </p:nvPr>
        </p:nvSpPr>
        <p:spPr/>
        <p:txBody>
          <a:bodyPr/>
          <a:lstStyle/>
          <a:p>
            <a:r>
              <a:rPr lang="en-US" smtClean="0"/>
              <a:t>© 2010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15</a:t>
            </a:fld>
            <a:endParaRPr lang="en-US" dirty="0"/>
          </a:p>
        </p:txBody>
      </p:sp>
      <p:sp>
        <p:nvSpPr>
          <p:cNvPr id="12" name="Slide Image Placeholder 11"/>
          <p:cNvSpPr>
            <a:spLocks noGrp="1" noRot="1" noChangeAspect="1"/>
          </p:cNvSpPr>
          <p:nvPr>
            <p:ph type="sldImg"/>
          </p:nvPr>
        </p:nvSpPr>
        <p:spPr>
          <a:xfrm>
            <a:off x="1143000" y="685800"/>
            <a:ext cx="4572000" cy="3429000"/>
          </a:xfrm>
        </p:spPr>
      </p:sp>
      <p:sp>
        <p:nvSpPr>
          <p:cNvPr id="13" name="Notes Placeholder 12"/>
          <p:cNvSpPr>
            <a:spLocks noGrp="1"/>
          </p:cNvSpPr>
          <p:nvPr>
            <p:ph type="body" idx="1"/>
          </p:nvPr>
        </p:nvSpPr>
        <p:spPr/>
        <p:txBody>
          <a:bodyPr>
            <a:normAutofit/>
          </a:bodyPr>
          <a:lstStyle/>
          <a:p>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17</a:t>
            </a:fld>
            <a:endParaRPr lang="en-US" dirty="0"/>
          </a:p>
        </p:txBody>
      </p:sp>
    </p:spTree>
    <p:extLst>
      <p:ext uri="{BB962C8B-B14F-4D97-AF65-F5344CB8AC3E}">
        <p14:creationId xmlns:p14="http://schemas.microsoft.com/office/powerpoint/2010/main" val="204068235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smtClean="0"/>
          </a:p>
        </p:txBody>
      </p:sp>
      <p:sp>
        <p:nvSpPr>
          <p:cNvPr id="4" name="Slide Number Placeholder 3"/>
          <p:cNvSpPr>
            <a:spLocks noGrp="1"/>
          </p:cNvSpPr>
          <p:nvPr>
            <p:ph type="sldNum" sz="quarter" idx="10"/>
          </p:nvPr>
        </p:nvSpPr>
        <p:spPr/>
        <p:txBody>
          <a:bodyPr/>
          <a:lstStyle/>
          <a:p>
            <a:fld id="{8B263312-38AA-4E1E-B2B5-0F8F122B24FE}" type="slidenum">
              <a:rPr lang="en-US" smtClean="0"/>
              <a:pPr/>
              <a:t>35</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4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4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098" name="Picture 2" descr="O:\Wunderman\CLIENTS\Microsoft\_SMIC_FY11\SMIC1062 TechEd 2011\Creative\Digital\2_concept\powerpoint\teched11_powerpoint_page1.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2" name="Title 1"/>
          <p:cNvSpPr>
            <a:spLocks noGrp="1"/>
          </p:cNvSpPr>
          <p:nvPr>
            <p:ph type="ctrTitle"/>
          </p:nvPr>
        </p:nvSpPr>
        <p:spPr>
          <a:xfrm>
            <a:off x="683568" y="2348880"/>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p>
            <a:fld id="{A41769C1-C44B-4111-B818-7C3DFAA6F123}" type="datetime1">
              <a:rPr lang="en-AU" smtClean="0"/>
              <a:t>2/09/2011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AU"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0B4B5A0-1906-4542-BC83-16D10A91ABE1}" type="datetime1">
              <a:rPr lang="en-AU" smtClean="0"/>
              <a:t>2/09/2011</a:t>
            </a:fld>
            <a:endParaRPr lang="en-AU" dirty="0"/>
          </a:p>
        </p:txBody>
      </p:sp>
      <p:sp>
        <p:nvSpPr>
          <p:cNvPr id="6" name="Footer Placeholder 5"/>
          <p:cNvSpPr>
            <a:spLocks noGrp="1"/>
          </p:cNvSpPr>
          <p:nvPr>
            <p:ph type="ftr" sz="quarter" idx="11"/>
          </p:nvPr>
        </p:nvSpPr>
        <p:spPr/>
        <p:txBody>
          <a:bodyPr/>
          <a:lstStyle/>
          <a:p>
            <a:r>
              <a:rPr lang="en-AU" smtClean="0"/>
              <a:t>(c) 2011 Microsoft. All rights reserved.</a:t>
            </a:r>
            <a:endParaRPr lang="en-AU" dirty="0"/>
          </a:p>
        </p:txBody>
      </p:sp>
      <p:sp>
        <p:nvSpPr>
          <p:cNvPr id="7" name="Slide Number Placeholder 6"/>
          <p:cNvSpPr>
            <a:spLocks noGrp="1"/>
          </p:cNvSpPr>
          <p:nvPr>
            <p:ph type="sldNum" sz="quarter" idx="12"/>
          </p:nvPr>
        </p:nvSpPr>
        <p:spPr/>
        <p:txBody>
          <a:bodyPr/>
          <a:lstStyle/>
          <a:p>
            <a:fld id="{2721943D-A7F9-4474-AC48-B5E8E9B2DDB3}" type="slidenum">
              <a:rPr lang="en-AU" smtClean="0"/>
              <a:pPr/>
              <a:t>‹#›</a:t>
            </a:fld>
            <a:endParaRPr lang="en-AU" dirty="0"/>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E4451492-C1FE-4A82-A1FB-7BD5AD2C295C}" type="datetime1">
              <a:rPr lang="en-AU" smtClean="0"/>
              <a:t>2/09/2011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391866D6-AF08-492B-9311-8437E0D459A8}" type="datetime1">
              <a:rPr lang="en-AU" smtClean="0"/>
              <a:t>2/09/2011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rot="5400000">
            <a:off x="281379" y="662836"/>
            <a:ext cx="1475656" cy="671279"/>
          </a:xfrm>
          <a:prstGeom prst="rect">
            <a:avLst/>
          </a:prstGeom>
          <a:noFill/>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3074" name="Picture 2" descr="O:\Wunderman\CLIENTS\Microsoft\_SMIC_FY11\SMIC1062 TechEd 2011\Creative\Digital\2_concept\powerpoint\teched11_powerpoint_page0.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098" name="Picture 2" descr="O:\Wunderman\CLIENTS\Microsoft\_SMIC_FY11\SMIC1062 TechEd 2011\Creative\Digital\2_concept\powerpoint\teched11_powerpoint_page1.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2" name="Title 1"/>
          <p:cNvSpPr>
            <a:spLocks noGrp="1"/>
          </p:cNvSpPr>
          <p:nvPr>
            <p:ph type="ctrTitle"/>
          </p:nvPr>
        </p:nvSpPr>
        <p:spPr>
          <a:xfrm>
            <a:off x="683568" y="2348880"/>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p>
            <a:fld id="{A41769C1-C44B-4111-B818-7C3DFAA6F123}" type="datetime1">
              <a:rPr lang="en-AU" smtClean="0">
                <a:solidFill>
                  <a:srgbClr val="FFFFFF"/>
                </a:solidFill>
              </a:rPr>
              <a:pPr/>
              <a:t>2/09/2011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spTree>
    <p:extLst>
      <p:ext uri="{BB962C8B-B14F-4D97-AF65-F5344CB8AC3E}">
        <p14:creationId xmlns:p14="http://schemas.microsoft.com/office/powerpoint/2010/main" val="7476809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0C7B273F-C4BF-4147-B9F5-29804690D322}" type="datetime1">
              <a:rPr lang="en-AU" smtClean="0">
                <a:solidFill>
                  <a:srgbClr val="FFFFFF"/>
                </a:solidFill>
              </a:rPr>
              <a:pPr/>
              <a:t>2/09/2011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5568040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0C7B273F-C4BF-4147-B9F5-29804690D322}" type="datetime1">
              <a:rPr lang="en-AU" smtClean="0">
                <a:solidFill>
                  <a:srgbClr val="FFFFFF"/>
                </a:solidFill>
              </a:rPr>
              <a:pPr/>
              <a:t>2/09/2011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4" descr="O:\Wunderman\CLIENTS\Microsoft\_SMIC_FY11\SMIC1062 TechEd 2011\Creative\Digital\2_concept\powerpoint\teched11_powerpoint_page2.jpg"/>
          <p:cNvPicPr>
            <a:picLocks noChangeAspect="1" noChangeArrowheads="1"/>
          </p:cNvPicPr>
          <p:nvPr userDrawn="1"/>
        </p:nvPicPr>
        <p:blipFill rotWithShape="1">
          <a:blip r:embed="rId2" cstate="email"/>
          <a:srcRect l="71250" t="7222" r="5833" b="65833"/>
          <a:stretch/>
        </p:blipFill>
        <p:spPr bwMode="auto">
          <a:xfrm>
            <a:off x="6515100" y="1619250"/>
            <a:ext cx="2095500" cy="1847850"/>
          </a:xfrm>
          <a:prstGeom prst="rect">
            <a:avLst/>
          </a:prstGeom>
          <a:noFill/>
        </p:spPr>
      </p:pic>
    </p:spTree>
    <p:extLst>
      <p:ext uri="{BB962C8B-B14F-4D97-AF65-F5344CB8AC3E}">
        <p14:creationId xmlns:p14="http://schemas.microsoft.com/office/powerpoint/2010/main" val="241622668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 preserve="1">
  <p:cSld name="3_Title and Content">
    <p:spTree>
      <p:nvGrpSpPr>
        <p:cNvPr id="1" name=""/>
        <p:cNvGrpSpPr/>
        <p:nvPr/>
      </p:nvGrpSpPr>
      <p:grpSpPr>
        <a:xfrm>
          <a:off x="0" y="0"/>
          <a:ext cx="0" cy="0"/>
          <a:chOff x="0" y="0"/>
          <a:chExt cx="0" cy="0"/>
        </a:xfrm>
      </p:grpSpPr>
      <p:pic>
        <p:nvPicPr>
          <p:cNvPr id="9" name="Picture 4" descr="O:\Wunderman\CLIENTS\Microsoft\_SMIC_FY11\SMIC1062 TechEd 2011\Creative\Digital\2_concept\powerpoint\teched11_powerpoint_page2.jpg"/>
          <p:cNvPicPr>
            <a:picLocks noChangeAspect="1" noChangeArrowheads="1"/>
          </p:cNvPicPr>
          <p:nvPr userDrawn="1"/>
        </p:nvPicPr>
        <p:blipFill rotWithShape="1">
          <a:blip r:embed="rId2" cstate="email"/>
          <a:srcRect r="70625" b="72361"/>
          <a:stretch/>
        </p:blipFill>
        <p:spPr bwMode="auto">
          <a:xfrm>
            <a:off x="6432476" y="-12923"/>
            <a:ext cx="2686050" cy="1895475"/>
          </a:xfrm>
          <a:prstGeom prst="rect">
            <a:avLst/>
          </a:prstGeom>
          <a:noFill/>
          <a:effectLst>
            <a:softEdge rad="127000"/>
          </a:effectLst>
        </p:spPr>
      </p:pic>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0C7B273F-C4BF-4147-B9F5-29804690D322}" type="datetime1">
              <a:rPr lang="en-AU" smtClean="0">
                <a:solidFill>
                  <a:srgbClr val="FFFFFF"/>
                </a:solidFill>
              </a:rPr>
              <a:pPr/>
              <a:t>2/09/2011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4" descr="O:\Wunderman\CLIENTS\Microsoft\_SMIC_FY11\SMIC1062 TechEd 2011\Creative\Digital\2_concept\powerpoint\teched11_powerpoint_page2.jpg"/>
          <p:cNvPicPr>
            <a:picLocks noChangeAspect="1" noChangeArrowheads="1"/>
          </p:cNvPicPr>
          <p:nvPr userDrawn="1"/>
        </p:nvPicPr>
        <p:blipFill rotWithShape="1">
          <a:blip r:embed="rId2" cstate="email"/>
          <a:srcRect l="71250" t="7222" r="5833" b="65833"/>
          <a:stretch/>
        </p:blipFill>
        <p:spPr bwMode="auto">
          <a:xfrm>
            <a:off x="6515100" y="1619250"/>
            <a:ext cx="2095500" cy="1847850"/>
          </a:xfrm>
          <a:prstGeom prst="rect">
            <a:avLst/>
          </a:prstGeom>
          <a:noFill/>
        </p:spPr>
      </p:pic>
    </p:spTree>
    <p:extLst>
      <p:ext uri="{BB962C8B-B14F-4D97-AF65-F5344CB8AC3E}">
        <p14:creationId xmlns:p14="http://schemas.microsoft.com/office/powerpoint/2010/main" val="179700170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pic>
        <p:nvPicPr>
          <p:cNvPr id="8" name="Picture 4" descr="O:\Wunderman\CLIENTS\Microsoft\_SMIC_FY11\SMIC1062 TechEd 2011\Creative\Digital\2_concept\powerpoint\teched11_powerpoint_page2.jpg"/>
          <p:cNvPicPr>
            <a:picLocks noChangeAspect="1" noChangeArrowheads="1"/>
          </p:cNvPicPr>
          <p:nvPr userDrawn="1"/>
        </p:nvPicPr>
        <p:blipFill>
          <a:blip r:embed="rId2" cstate="email"/>
          <a:srcRect t="10101" b="66799"/>
          <a:stretch>
            <a:fillRect/>
          </a:stretch>
        </p:blipFill>
        <p:spPr bwMode="auto">
          <a:xfrm>
            <a:off x="0" y="0"/>
            <a:ext cx="9144000" cy="1584176"/>
          </a:xfrm>
          <a:prstGeom prst="rect">
            <a:avLst/>
          </a:prstGeom>
          <a:noFill/>
        </p:spPr>
      </p:pic>
      <p:sp>
        <p:nvSpPr>
          <p:cNvPr id="7" name="Rectangle 6"/>
          <p:cNvSpPr/>
          <p:nvPr userDrawn="1"/>
        </p:nvSpPr>
        <p:spPr>
          <a:xfrm>
            <a:off x="0" y="1556792"/>
            <a:ext cx="9144000" cy="5301208"/>
          </a:xfrm>
          <a:prstGeom prst="rect">
            <a:avLst/>
          </a:prstGeom>
          <a:ln>
            <a:noFill/>
          </a:ln>
        </p:spPr>
        <p:style>
          <a:lnRef idx="2">
            <a:schemeClr val="accent4"/>
          </a:lnRef>
          <a:fillRef idx="1">
            <a:schemeClr val="lt1"/>
          </a:fillRef>
          <a:effectRef idx="0">
            <a:schemeClr val="accent4"/>
          </a:effectRef>
          <a:fontRef idx="minor">
            <a:schemeClr val="dk1"/>
          </a:fontRef>
        </p:style>
        <p:txBody>
          <a:bodyPr rtlCol="0" anchor="ctr"/>
          <a:lstStyle/>
          <a:p>
            <a:pPr algn="ctr"/>
            <a:endParaRPr lang="en-AU" dirty="0">
              <a:solidFill>
                <a:srgbClr val="000000"/>
              </a:solidFill>
            </a:endParaRPr>
          </a:p>
        </p:txBody>
      </p:sp>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a:xfrm>
            <a:off x="457200" y="2276872"/>
            <a:ext cx="8229600" cy="3849291"/>
          </a:xfrm>
        </p:spPr>
        <p:txBody>
          <a:bodyPr/>
          <a:lstStyle>
            <a:lvl1pPr>
              <a:defRPr>
                <a:solidFill>
                  <a:schemeClr val="tx1">
                    <a:lumMod val="50000"/>
                    <a:lumOff val="50000"/>
                  </a:schemeClr>
                </a:solidFill>
              </a:defRPr>
            </a:lvl1pPr>
            <a:lvl2pPr>
              <a:defRPr>
                <a:solidFill>
                  <a:schemeClr val="tx1">
                    <a:lumMod val="50000"/>
                    <a:lumOff val="50000"/>
                  </a:schemeClr>
                </a:solidFill>
              </a:defRPr>
            </a:lvl2pPr>
            <a:lvl3pPr>
              <a:defRPr>
                <a:solidFill>
                  <a:schemeClr val="tx1">
                    <a:lumMod val="50000"/>
                    <a:lumOff val="50000"/>
                  </a:schemeClr>
                </a:solidFill>
              </a:defRPr>
            </a:lvl3pPr>
            <a:lvl4pPr>
              <a:defRPr>
                <a:solidFill>
                  <a:schemeClr val="tx1">
                    <a:lumMod val="50000"/>
                    <a:lumOff val="50000"/>
                  </a:schemeClr>
                </a:solidFill>
              </a:defRPr>
            </a:lvl4pPr>
            <a:lvl5pPr>
              <a:defRPr>
                <a:solidFill>
                  <a:schemeClr val="tx1">
                    <a:lumMod val="50000"/>
                    <a:lumOff val="50000"/>
                  </a:schemeClr>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lvl1pPr>
              <a:defRPr>
                <a:solidFill>
                  <a:schemeClr val="tx1">
                    <a:lumMod val="50000"/>
                    <a:lumOff val="50000"/>
                  </a:schemeClr>
                </a:solidFill>
              </a:defRPr>
            </a:lvl1pPr>
          </a:lstStyle>
          <a:p>
            <a:fld id="{EC9DB49B-EC1F-4860-8E6D-E2D24D557912}" type="datetime1">
              <a:rPr lang="en-AU" smtClean="0">
                <a:solidFill>
                  <a:srgbClr val="000000">
                    <a:lumMod val="50000"/>
                    <a:lumOff val="50000"/>
                  </a:srgbClr>
                </a:solidFill>
              </a:rPr>
              <a:pPr/>
              <a:t>2/09/2011</a:t>
            </a:fld>
            <a:endParaRPr lang="en-AU" dirty="0">
              <a:solidFill>
                <a:srgbClr val="000000">
                  <a:lumMod val="50000"/>
                  <a:lumOff val="50000"/>
                </a:srgbClr>
              </a:solidFill>
            </a:endParaRPr>
          </a:p>
        </p:txBody>
      </p:sp>
      <p:sp>
        <p:nvSpPr>
          <p:cNvPr id="5" name="Footer Placeholder 4"/>
          <p:cNvSpPr>
            <a:spLocks noGrp="1"/>
          </p:cNvSpPr>
          <p:nvPr>
            <p:ph type="ftr" sz="quarter" idx="11"/>
          </p:nvPr>
        </p:nvSpPr>
        <p:spPr/>
        <p:txBody>
          <a:bodyPr/>
          <a:lstStyle>
            <a:lvl1pPr>
              <a:defRPr>
                <a:solidFill>
                  <a:schemeClr val="tx1">
                    <a:lumMod val="50000"/>
                    <a:lumOff val="50000"/>
                  </a:schemeClr>
                </a:solidFill>
              </a:defRPr>
            </a:lvl1pPr>
          </a:lstStyle>
          <a:p>
            <a:r>
              <a:rPr lang="en-AU" smtClean="0">
                <a:solidFill>
                  <a:srgbClr val="000000">
                    <a:lumMod val="50000"/>
                    <a:lumOff val="50000"/>
                  </a:srgbClr>
                </a:solidFill>
              </a:rPr>
              <a:t>(c) 2011 Microsoft. All rights reserved.</a:t>
            </a:r>
            <a:endParaRPr lang="en-AU" dirty="0">
              <a:solidFill>
                <a:srgbClr val="000000">
                  <a:lumMod val="50000"/>
                  <a:lumOff val="50000"/>
                </a:srgbClr>
              </a:solidFill>
            </a:endParaRPr>
          </a:p>
        </p:txBody>
      </p:sp>
      <p:sp>
        <p:nvSpPr>
          <p:cNvPr id="6" name="Slide Number Placeholder 5"/>
          <p:cNvSpPr>
            <a:spLocks noGrp="1"/>
          </p:cNvSpPr>
          <p:nvPr>
            <p:ph type="sldNum" sz="quarter" idx="12"/>
          </p:nvPr>
        </p:nvSpPr>
        <p:spPr/>
        <p:txBody>
          <a:bodyPr/>
          <a:lstStyle>
            <a:lvl1pPr>
              <a:defRPr>
                <a:solidFill>
                  <a:schemeClr val="tx1">
                    <a:lumMod val="50000"/>
                    <a:lumOff val="50000"/>
                  </a:schemeClr>
                </a:solidFill>
              </a:defRPr>
            </a:lvl1pPr>
          </a:lstStyle>
          <a:p>
            <a:fld id="{2721943D-A7F9-4474-AC48-B5E8E9B2DDB3}" type="slidenum">
              <a:rPr lang="en-AU" smtClean="0">
                <a:solidFill>
                  <a:srgbClr val="000000">
                    <a:lumMod val="50000"/>
                    <a:lumOff val="50000"/>
                  </a:srgbClr>
                </a:solidFill>
              </a:rPr>
              <a:pPr/>
              <a:t>‹#›</a:t>
            </a:fld>
            <a:endParaRPr lang="en-AU" dirty="0">
              <a:solidFill>
                <a:srgbClr val="000000">
                  <a:lumMod val="50000"/>
                  <a:lumOff val="50000"/>
                </a:srgbClr>
              </a:solidFill>
            </a:endParaRPr>
          </a:p>
        </p:txBody>
      </p:sp>
    </p:spTree>
    <p:extLst>
      <p:ext uri="{BB962C8B-B14F-4D97-AF65-F5344CB8AC3E}">
        <p14:creationId xmlns:p14="http://schemas.microsoft.com/office/powerpoint/2010/main" val="291187672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2051" name="Picture 3" descr="O:\Wunderman\CLIENTS\Microsoft\_SMIC_FY11\SMIC1062 TechEd 2011\Creative\Digital\2_concept\powerpoint\teched11_powerpoint_page1.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5EFB78B-AC37-4A6C-AE40-2C54E3E06B06}" type="datetime1">
              <a:rPr lang="en-AU" smtClean="0">
                <a:solidFill>
                  <a:srgbClr val="FFFFFF"/>
                </a:solidFill>
              </a:rPr>
              <a:pPr/>
              <a:t>2/09/2011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spTree>
    <p:extLst>
      <p:ext uri="{BB962C8B-B14F-4D97-AF65-F5344CB8AC3E}">
        <p14:creationId xmlns:p14="http://schemas.microsoft.com/office/powerpoint/2010/main" val="202784038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0C7B273F-C4BF-4147-B9F5-29804690D322}" type="datetime1">
              <a:rPr lang="en-AU" smtClean="0"/>
              <a:t>2/09/2011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_Section Header">
    <p:spTree>
      <p:nvGrpSpPr>
        <p:cNvPr id="1" name=""/>
        <p:cNvGrpSpPr/>
        <p:nvPr/>
      </p:nvGrpSpPr>
      <p:grpSpPr>
        <a:xfrm>
          <a:off x="0" y="0"/>
          <a:ext cx="0" cy="0"/>
          <a:chOff x="0" y="0"/>
          <a:chExt cx="0" cy="0"/>
        </a:xfrm>
      </p:grpSpPr>
      <p:pic>
        <p:nvPicPr>
          <p:cNvPr id="2051" name="Picture 3" descr="O:\Wunderman\CLIENTS\Microsoft\_SMIC_FY11\SMIC1062 TechEd 2011\Creative\Digital\2_concept\powerpoint\teched11_powerpoint_page1.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4" name="Date Placeholder 3"/>
          <p:cNvSpPr>
            <a:spLocks noGrp="1"/>
          </p:cNvSpPr>
          <p:nvPr>
            <p:ph type="dt" sz="half" idx="10"/>
          </p:nvPr>
        </p:nvSpPr>
        <p:spPr/>
        <p:txBody>
          <a:bodyPr/>
          <a:lstStyle/>
          <a:p>
            <a:fld id="{C5EFB78B-AC37-4A6C-AE40-2C54E3E06B06}" type="datetime1">
              <a:rPr lang="en-AU" smtClean="0">
                <a:solidFill>
                  <a:srgbClr val="FFFFFF"/>
                </a:solidFill>
              </a:rPr>
              <a:pPr/>
              <a:t>2/09/2011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3" descr="O:\Wunderman\CLIENTS\Microsoft\_SMIC_FY11\SMIC1062 TechEd 2011\Creative\Digital\2_concept\powerpoint\teched11_powerpoint_page1.jpg"/>
          <p:cNvPicPr>
            <a:picLocks noChangeAspect="1" noChangeArrowheads="1"/>
          </p:cNvPicPr>
          <p:nvPr userDrawn="1"/>
        </p:nvPicPr>
        <p:blipFill rotWithShape="1">
          <a:blip r:embed="rId2" cstate="email"/>
          <a:srcRect r="62392" b="75756"/>
          <a:stretch/>
        </p:blipFill>
        <p:spPr bwMode="auto">
          <a:xfrm>
            <a:off x="5940152" y="476672"/>
            <a:ext cx="2502743" cy="1210040"/>
          </a:xfrm>
          <a:prstGeom prst="rect">
            <a:avLst/>
          </a:prstGeom>
          <a:noFill/>
        </p:spPr>
      </p:pic>
    </p:spTree>
    <p:extLst>
      <p:ext uri="{BB962C8B-B14F-4D97-AF65-F5344CB8AC3E}">
        <p14:creationId xmlns:p14="http://schemas.microsoft.com/office/powerpoint/2010/main" val="13261203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413792"/>
            <a:ext cx="8229600" cy="1143000"/>
          </a:xfrm>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p>
            <a:fld id="{B97118CD-8F63-4C97-ADEB-D66F39072D80}" type="datetime1">
              <a:rPr lang="en-AU" smtClean="0">
                <a:solidFill>
                  <a:srgbClr val="FFFFFF"/>
                </a:solidFill>
              </a:rPr>
              <a:pPr/>
              <a:t>2/09/2011</a:t>
            </a:fld>
            <a:endParaRPr lang="en-AU" dirty="0">
              <a:solidFill>
                <a:srgbClr val="FFFFFF"/>
              </a:solidFill>
            </a:endParaRPr>
          </a:p>
        </p:txBody>
      </p:sp>
      <p:sp>
        <p:nvSpPr>
          <p:cNvPr id="6" name="Footer Placeholder 5"/>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7" name="Slide Number Placeholder 6"/>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91702311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413792"/>
            <a:ext cx="8229600" cy="1143000"/>
          </a:xfrm>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a:solidFill>
            <a:schemeClr val="bg1"/>
          </a:solidFill>
        </p:spPr>
        <p:txBody>
          <a:bodyPr anchor="b">
            <a:normAutofit/>
          </a:bodyPr>
          <a:lstStyle>
            <a:lvl1pPr marL="0" indent="0">
              <a:buNone/>
              <a:defRPr sz="2000" b="1">
                <a:solidFill>
                  <a:schemeClr val="tx1">
                    <a:lumMod val="50000"/>
                    <a:lumOff val="5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457200" y="2174875"/>
            <a:ext cx="4040188" cy="3951288"/>
          </a:xfrm>
          <a:solidFill>
            <a:schemeClr val="bg1"/>
          </a:solidFill>
        </p:spPr>
        <p:txBody>
          <a:bodyPr/>
          <a:lstStyle>
            <a:lvl1pPr>
              <a:defRPr sz="2400">
                <a:solidFill>
                  <a:schemeClr val="tx1">
                    <a:lumMod val="50000"/>
                    <a:lumOff val="50000"/>
                  </a:schemeClr>
                </a:solidFill>
              </a:defRPr>
            </a:lvl1pPr>
            <a:lvl2pPr>
              <a:defRPr sz="2000">
                <a:solidFill>
                  <a:schemeClr val="tx1">
                    <a:lumMod val="50000"/>
                    <a:lumOff val="50000"/>
                  </a:schemeClr>
                </a:solidFill>
              </a:defRPr>
            </a:lvl2pPr>
            <a:lvl3pPr>
              <a:defRPr sz="1800">
                <a:solidFill>
                  <a:schemeClr val="tx1">
                    <a:lumMod val="50000"/>
                    <a:lumOff val="50000"/>
                  </a:schemeClr>
                </a:solidFill>
              </a:defRPr>
            </a:lvl3pPr>
            <a:lvl4pPr>
              <a:defRPr sz="1600">
                <a:solidFill>
                  <a:schemeClr val="tx1">
                    <a:lumMod val="50000"/>
                    <a:lumOff val="50000"/>
                  </a:schemeClr>
                </a:solidFill>
              </a:defRPr>
            </a:lvl4pPr>
            <a:lvl5pPr>
              <a:defRPr sz="1600">
                <a:solidFill>
                  <a:schemeClr val="tx1">
                    <a:lumMod val="50000"/>
                    <a:lumOff val="50000"/>
                  </a:schemeClr>
                </a:solidFill>
              </a:defRPr>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7" name="Date Placeholder 6"/>
          <p:cNvSpPr>
            <a:spLocks noGrp="1"/>
          </p:cNvSpPr>
          <p:nvPr>
            <p:ph type="dt" sz="half" idx="10"/>
          </p:nvPr>
        </p:nvSpPr>
        <p:spPr/>
        <p:txBody>
          <a:bodyPr/>
          <a:lstStyle/>
          <a:p>
            <a:fld id="{6B4F00E4-E128-49DC-A031-34EAD9C2E422}" type="datetime1">
              <a:rPr lang="en-AU" smtClean="0">
                <a:solidFill>
                  <a:srgbClr val="FFFFFF"/>
                </a:solidFill>
              </a:rPr>
              <a:pPr/>
              <a:t>2/09/2011</a:t>
            </a:fld>
            <a:endParaRPr lang="en-AU" dirty="0">
              <a:solidFill>
                <a:srgbClr val="FFFFFF"/>
              </a:solidFill>
            </a:endParaRPr>
          </a:p>
        </p:txBody>
      </p:sp>
      <p:sp>
        <p:nvSpPr>
          <p:cNvPr id="8" name="Footer Placeholder 7"/>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9" name="Slide Number Placeholder 8"/>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11"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190998104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4" name="Footer Placeholder 3"/>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5" name="Slide Number Placeholder 4"/>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6146"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17445092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4" name="Slide Number Placeholder 3"/>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5"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3783544820"/>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B8A66D8-1CAC-4C59-BD22-220102F538C0}" type="datetime1">
              <a:rPr lang="en-AU" smtClean="0">
                <a:solidFill>
                  <a:srgbClr val="FFFFFF"/>
                </a:solidFill>
              </a:rPr>
              <a:pPr/>
              <a:t>2/09/2011</a:t>
            </a:fld>
            <a:endParaRPr lang="en-AU" dirty="0">
              <a:solidFill>
                <a:srgbClr val="FFFFFF"/>
              </a:solidFill>
            </a:endParaRPr>
          </a:p>
        </p:txBody>
      </p:sp>
      <p:sp>
        <p:nvSpPr>
          <p:cNvPr id="6" name="Footer Placeholder 5"/>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7" name="Slide Number Placeholder 6"/>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178196872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AU"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0B4B5A0-1906-4542-BC83-16D10A91ABE1}" type="datetime1">
              <a:rPr lang="en-AU" smtClean="0">
                <a:solidFill>
                  <a:srgbClr val="FFFFFF"/>
                </a:solidFill>
              </a:rPr>
              <a:pPr/>
              <a:t>2/09/2011</a:t>
            </a:fld>
            <a:endParaRPr lang="en-AU" dirty="0">
              <a:solidFill>
                <a:srgbClr val="FFFFFF"/>
              </a:solidFill>
            </a:endParaRPr>
          </a:p>
        </p:txBody>
      </p:sp>
      <p:sp>
        <p:nvSpPr>
          <p:cNvPr id="6" name="Footer Placeholder 5"/>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7" name="Slide Number Placeholder 6"/>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1886295070"/>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E4451492-C1FE-4A82-A1FB-7BD5AD2C295C}" type="datetime1">
              <a:rPr lang="en-AU" smtClean="0">
                <a:solidFill>
                  <a:srgbClr val="FFFFFF"/>
                </a:solidFill>
              </a:rPr>
              <a:pPr/>
              <a:t>2/09/2011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328461844"/>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391866D6-AF08-492B-9311-8437E0D459A8}" type="datetime1">
              <a:rPr lang="en-AU" smtClean="0">
                <a:solidFill>
                  <a:srgbClr val="FFFFFF"/>
                </a:solidFill>
              </a:rPr>
              <a:pPr/>
              <a:t>2/09/2011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rot="5400000">
            <a:off x="281379" y="662836"/>
            <a:ext cx="1475656" cy="671279"/>
          </a:xfrm>
          <a:prstGeom prst="rect">
            <a:avLst/>
          </a:prstGeom>
          <a:noFill/>
        </p:spPr>
      </p:pic>
    </p:spTree>
    <p:extLst>
      <p:ext uri="{BB962C8B-B14F-4D97-AF65-F5344CB8AC3E}">
        <p14:creationId xmlns:p14="http://schemas.microsoft.com/office/powerpoint/2010/main" val="1193038938"/>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3074" name="Picture 2" descr="O:\Wunderman\CLIENTS\Microsoft\_SMIC_FY11\SMIC1062 TechEd 2011\Creative\Digital\2_concept\powerpoint\teched11_powerpoint_page0.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Tree>
    <p:extLst>
      <p:ext uri="{BB962C8B-B14F-4D97-AF65-F5344CB8AC3E}">
        <p14:creationId xmlns:p14="http://schemas.microsoft.com/office/powerpoint/2010/main" val="285426707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pic>
        <p:nvPicPr>
          <p:cNvPr id="8" name="Picture 4" descr="O:\Wunderman\CLIENTS\Microsoft\_SMIC_FY11\SMIC1062 TechEd 2011\Creative\Digital\2_concept\powerpoint\teched11_powerpoint_page2.jpg"/>
          <p:cNvPicPr>
            <a:picLocks noChangeAspect="1" noChangeArrowheads="1"/>
          </p:cNvPicPr>
          <p:nvPr userDrawn="1"/>
        </p:nvPicPr>
        <p:blipFill>
          <a:blip r:embed="rId2" cstate="email"/>
          <a:srcRect t="10101" b="66799"/>
          <a:stretch>
            <a:fillRect/>
          </a:stretch>
        </p:blipFill>
        <p:spPr bwMode="auto">
          <a:xfrm>
            <a:off x="0" y="0"/>
            <a:ext cx="9144000" cy="1584176"/>
          </a:xfrm>
          <a:prstGeom prst="rect">
            <a:avLst/>
          </a:prstGeom>
          <a:noFill/>
        </p:spPr>
      </p:pic>
      <p:sp>
        <p:nvSpPr>
          <p:cNvPr id="7" name="Rectangle 6"/>
          <p:cNvSpPr/>
          <p:nvPr userDrawn="1"/>
        </p:nvSpPr>
        <p:spPr>
          <a:xfrm>
            <a:off x="0" y="1556792"/>
            <a:ext cx="9144000" cy="5301208"/>
          </a:xfrm>
          <a:prstGeom prst="rect">
            <a:avLst/>
          </a:prstGeom>
          <a:ln>
            <a:noFill/>
          </a:ln>
        </p:spPr>
        <p:style>
          <a:lnRef idx="2">
            <a:schemeClr val="accent4"/>
          </a:lnRef>
          <a:fillRef idx="1">
            <a:schemeClr val="lt1"/>
          </a:fillRef>
          <a:effectRef idx="0">
            <a:schemeClr val="accent4"/>
          </a:effectRef>
          <a:fontRef idx="minor">
            <a:schemeClr val="dk1"/>
          </a:fontRef>
        </p:style>
        <p:txBody>
          <a:bodyPr rtlCol="0" anchor="ctr"/>
          <a:lstStyle/>
          <a:p>
            <a:pPr algn="ctr"/>
            <a:endParaRPr lang="en-AU" dirty="0">
              <a:ln>
                <a:noFill/>
              </a:ln>
            </a:endParaRPr>
          </a:p>
        </p:txBody>
      </p:sp>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a:xfrm>
            <a:off x="457200" y="2276872"/>
            <a:ext cx="8229600" cy="3849291"/>
          </a:xfrm>
        </p:spPr>
        <p:txBody>
          <a:bodyPr/>
          <a:lstStyle>
            <a:lvl1pPr>
              <a:defRPr>
                <a:solidFill>
                  <a:schemeClr val="tx1">
                    <a:lumMod val="50000"/>
                    <a:lumOff val="50000"/>
                  </a:schemeClr>
                </a:solidFill>
              </a:defRPr>
            </a:lvl1pPr>
            <a:lvl2pPr>
              <a:defRPr>
                <a:solidFill>
                  <a:schemeClr val="tx1">
                    <a:lumMod val="50000"/>
                    <a:lumOff val="50000"/>
                  </a:schemeClr>
                </a:solidFill>
              </a:defRPr>
            </a:lvl2pPr>
            <a:lvl3pPr>
              <a:defRPr>
                <a:solidFill>
                  <a:schemeClr val="tx1">
                    <a:lumMod val="50000"/>
                    <a:lumOff val="50000"/>
                  </a:schemeClr>
                </a:solidFill>
              </a:defRPr>
            </a:lvl3pPr>
            <a:lvl4pPr>
              <a:defRPr>
                <a:solidFill>
                  <a:schemeClr val="tx1">
                    <a:lumMod val="50000"/>
                    <a:lumOff val="50000"/>
                  </a:schemeClr>
                </a:solidFill>
              </a:defRPr>
            </a:lvl4pPr>
            <a:lvl5pPr>
              <a:defRPr>
                <a:solidFill>
                  <a:schemeClr val="tx1">
                    <a:lumMod val="50000"/>
                    <a:lumOff val="50000"/>
                  </a:schemeClr>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lvl1pPr>
              <a:defRPr>
                <a:solidFill>
                  <a:schemeClr val="tx1">
                    <a:lumMod val="50000"/>
                    <a:lumOff val="50000"/>
                  </a:schemeClr>
                </a:solidFill>
              </a:defRPr>
            </a:lvl1pPr>
          </a:lstStyle>
          <a:p>
            <a:fld id="{EC9DB49B-EC1F-4860-8E6D-E2D24D557912}" type="datetime1">
              <a:rPr lang="en-AU" smtClean="0"/>
              <a:t>2/09/2011</a:t>
            </a:fld>
            <a:endParaRPr lang="en-AU" dirty="0"/>
          </a:p>
        </p:txBody>
      </p:sp>
      <p:sp>
        <p:nvSpPr>
          <p:cNvPr id="5" name="Footer Placeholder 4"/>
          <p:cNvSpPr>
            <a:spLocks noGrp="1"/>
          </p:cNvSpPr>
          <p:nvPr>
            <p:ph type="ftr" sz="quarter" idx="11"/>
          </p:nvPr>
        </p:nvSpPr>
        <p:spPr/>
        <p:txBody>
          <a:bodyPr/>
          <a:lstStyle>
            <a:lvl1pPr>
              <a:defRPr>
                <a:solidFill>
                  <a:schemeClr val="tx1">
                    <a:lumMod val="50000"/>
                    <a:lumOff val="50000"/>
                  </a:schemeClr>
                </a:solidFill>
              </a:defRPr>
            </a:lvl1p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lvl1pPr>
              <a:defRPr>
                <a:solidFill>
                  <a:schemeClr val="tx1">
                    <a:lumMod val="50000"/>
                    <a:lumOff val="50000"/>
                  </a:schemeClr>
                </a:solidFill>
              </a:defRPr>
            </a:lvl1pPr>
          </a:lstStyle>
          <a:p>
            <a:fld id="{2721943D-A7F9-4474-AC48-B5E8E9B2DDB3}" type="slidenum">
              <a:rPr lang="en-AU" smtClean="0"/>
              <a:pPr/>
              <a:t>‹#›</a:t>
            </a:fld>
            <a:endParaRPr lang="en-AU" dirty="0"/>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098" name="Picture 2" descr="O:\Wunderman\CLIENTS\Microsoft\_SMIC_FY11\SMIC1062 TechEd 2011\Creative\Digital\2_concept\powerpoint\teched11_powerpoint_page1.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2" name="Title 1"/>
          <p:cNvSpPr>
            <a:spLocks noGrp="1"/>
          </p:cNvSpPr>
          <p:nvPr>
            <p:ph type="ctrTitle"/>
          </p:nvPr>
        </p:nvSpPr>
        <p:spPr>
          <a:xfrm>
            <a:off x="683568" y="2348880"/>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p>
            <a:fld id="{A41769C1-C44B-4111-B818-7C3DFAA6F123}" type="datetime1">
              <a:rPr lang="en-AU" smtClean="0">
                <a:solidFill>
                  <a:srgbClr val="FFFFFF"/>
                </a:solidFill>
              </a:rPr>
              <a:pPr/>
              <a:t>2/09/2011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spTree>
    <p:extLst>
      <p:ext uri="{BB962C8B-B14F-4D97-AF65-F5344CB8AC3E}">
        <p14:creationId xmlns:p14="http://schemas.microsoft.com/office/powerpoint/2010/main" val="4102935539"/>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0C7B273F-C4BF-4147-B9F5-29804690D322}" type="datetime1">
              <a:rPr lang="en-AU" smtClean="0">
                <a:solidFill>
                  <a:srgbClr val="FFFFFF"/>
                </a:solidFill>
              </a:rPr>
              <a:pPr/>
              <a:t>2/09/2011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2613977031"/>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obj" preserve="1">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0C7B273F-C4BF-4147-B9F5-29804690D322}" type="datetime1">
              <a:rPr lang="en-AU" smtClean="0">
                <a:solidFill>
                  <a:srgbClr val="FFFFFF"/>
                </a:solidFill>
              </a:rPr>
              <a:pPr/>
              <a:t>2/09/2011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4" descr="O:\Wunderman\CLIENTS\Microsoft\_SMIC_FY11\SMIC1062 TechEd 2011\Creative\Digital\2_concept\powerpoint\teched11_powerpoint_page2.jpg"/>
          <p:cNvPicPr>
            <a:picLocks noChangeAspect="1" noChangeArrowheads="1"/>
          </p:cNvPicPr>
          <p:nvPr userDrawn="1"/>
        </p:nvPicPr>
        <p:blipFill rotWithShape="1">
          <a:blip r:embed="rId2" cstate="email"/>
          <a:srcRect l="71250" t="7222" r="5833" b="65833"/>
          <a:stretch/>
        </p:blipFill>
        <p:spPr bwMode="auto">
          <a:xfrm>
            <a:off x="6515100" y="1619250"/>
            <a:ext cx="2095500" cy="1847850"/>
          </a:xfrm>
          <a:prstGeom prst="rect">
            <a:avLst/>
          </a:prstGeom>
          <a:noFill/>
        </p:spPr>
      </p:pic>
    </p:spTree>
    <p:extLst>
      <p:ext uri="{BB962C8B-B14F-4D97-AF65-F5344CB8AC3E}">
        <p14:creationId xmlns:p14="http://schemas.microsoft.com/office/powerpoint/2010/main" val="3548936024"/>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obj" preserve="1">
  <p:cSld name="3_Title and Content">
    <p:spTree>
      <p:nvGrpSpPr>
        <p:cNvPr id="1" name=""/>
        <p:cNvGrpSpPr/>
        <p:nvPr/>
      </p:nvGrpSpPr>
      <p:grpSpPr>
        <a:xfrm>
          <a:off x="0" y="0"/>
          <a:ext cx="0" cy="0"/>
          <a:chOff x="0" y="0"/>
          <a:chExt cx="0" cy="0"/>
        </a:xfrm>
      </p:grpSpPr>
      <p:pic>
        <p:nvPicPr>
          <p:cNvPr id="9" name="Picture 4" descr="O:\Wunderman\CLIENTS\Microsoft\_SMIC_FY11\SMIC1062 TechEd 2011\Creative\Digital\2_concept\powerpoint\teched11_powerpoint_page2.jpg"/>
          <p:cNvPicPr>
            <a:picLocks noChangeAspect="1" noChangeArrowheads="1"/>
          </p:cNvPicPr>
          <p:nvPr userDrawn="1"/>
        </p:nvPicPr>
        <p:blipFill rotWithShape="1">
          <a:blip r:embed="rId2" cstate="email"/>
          <a:srcRect r="70625" b="72361"/>
          <a:stretch/>
        </p:blipFill>
        <p:spPr bwMode="auto">
          <a:xfrm>
            <a:off x="6432476" y="-12923"/>
            <a:ext cx="2686050" cy="1895475"/>
          </a:xfrm>
          <a:prstGeom prst="rect">
            <a:avLst/>
          </a:prstGeom>
          <a:noFill/>
          <a:effectLst>
            <a:softEdge rad="127000"/>
          </a:effectLst>
        </p:spPr>
      </p:pic>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0C7B273F-C4BF-4147-B9F5-29804690D322}" type="datetime1">
              <a:rPr lang="en-AU" smtClean="0">
                <a:solidFill>
                  <a:srgbClr val="FFFFFF"/>
                </a:solidFill>
              </a:rPr>
              <a:pPr/>
              <a:t>2/09/2011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4" descr="O:\Wunderman\CLIENTS\Microsoft\_SMIC_FY11\SMIC1062 TechEd 2011\Creative\Digital\2_concept\powerpoint\teched11_powerpoint_page2.jpg"/>
          <p:cNvPicPr>
            <a:picLocks noChangeAspect="1" noChangeArrowheads="1"/>
          </p:cNvPicPr>
          <p:nvPr userDrawn="1"/>
        </p:nvPicPr>
        <p:blipFill rotWithShape="1">
          <a:blip r:embed="rId2" cstate="email"/>
          <a:srcRect l="71250" t="7222" r="5833" b="65833"/>
          <a:stretch/>
        </p:blipFill>
        <p:spPr bwMode="auto">
          <a:xfrm>
            <a:off x="6515100" y="1619250"/>
            <a:ext cx="2095500" cy="1847850"/>
          </a:xfrm>
          <a:prstGeom prst="rect">
            <a:avLst/>
          </a:prstGeom>
          <a:noFill/>
        </p:spPr>
      </p:pic>
    </p:spTree>
    <p:extLst>
      <p:ext uri="{BB962C8B-B14F-4D97-AF65-F5344CB8AC3E}">
        <p14:creationId xmlns:p14="http://schemas.microsoft.com/office/powerpoint/2010/main" val="64734121"/>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pic>
        <p:nvPicPr>
          <p:cNvPr id="8" name="Picture 4" descr="O:\Wunderman\CLIENTS\Microsoft\_SMIC_FY11\SMIC1062 TechEd 2011\Creative\Digital\2_concept\powerpoint\teched11_powerpoint_page2.jpg"/>
          <p:cNvPicPr>
            <a:picLocks noChangeAspect="1" noChangeArrowheads="1"/>
          </p:cNvPicPr>
          <p:nvPr userDrawn="1"/>
        </p:nvPicPr>
        <p:blipFill>
          <a:blip r:embed="rId2" cstate="email"/>
          <a:srcRect t="10101" b="66799"/>
          <a:stretch>
            <a:fillRect/>
          </a:stretch>
        </p:blipFill>
        <p:spPr bwMode="auto">
          <a:xfrm>
            <a:off x="0" y="0"/>
            <a:ext cx="9144000" cy="1584176"/>
          </a:xfrm>
          <a:prstGeom prst="rect">
            <a:avLst/>
          </a:prstGeom>
          <a:noFill/>
        </p:spPr>
      </p:pic>
      <p:sp>
        <p:nvSpPr>
          <p:cNvPr id="7" name="Rectangle 6"/>
          <p:cNvSpPr/>
          <p:nvPr userDrawn="1"/>
        </p:nvSpPr>
        <p:spPr>
          <a:xfrm>
            <a:off x="0" y="1556792"/>
            <a:ext cx="9144000" cy="5301208"/>
          </a:xfrm>
          <a:prstGeom prst="rect">
            <a:avLst/>
          </a:prstGeom>
          <a:ln>
            <a:noFill/>
          </a:ln>
        </p:spPr>
        <p:style>
          <a:lnRef idx="2">
            <a:schemeClr val="accent4"/>
          </a:lnRef>
          <a:fillRef idx="1">
            <a:schemeClr val="lt1"/>
          </a:fillRef>
          <a:effectRef idx="0">
            <a:schemeClr val="accent4"/>
          </a:effectRef>
          <a:fontRef idx="minor">
            <a:schemeClr val="dk1"/>
          </a:fontRef>
        </p:style>
        <p:txBody>
          <a:bodyPr rtlCol="0" anchor="ctr"/>
          <a:lstStyle/>
          <a:p>
            <a:pPr algn="ctr"/>
            <a:endParaRPr lang="en-AU" dirty="0">
              <a:solidFill>
                <a:srgbClr val="000000"/>
              </a:solidFill>
            </a:endParaRPr>
          </a:p>
        </p:txBody>
      </p:sp>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a:xfrm>
            <a:off x="457200" y="2276872"/>
            <a:ext cx="8229600" cy="3849291"/>
          </a:xfrm>
        </p:spPr>
        <p:txBody>
          <a:bodyPr/>
          <a:lstStyle>
            <a:lvl1pPr>
              <a:defRPr>
                <a:solidFill>
                  <a:schemeClr val="tx1">
                    <a:lumMod val="50000"/>
                    <a:lumOff val="50000"/>
                  </a:schemeClr>
                </a:solidFill>
              </a:defRPr>
            </a:lvl1pPr>
            <a:lvl2pPr>
              <a:defRPr>
                <a:solidFill>
                  <a:schemeClr val="tx1">
                    <a:lumMod val="50000"/>
                    <a:lumOff val="50000"/>
                  </a:schemeClr>
                </a:solidFill>
              </a:defRPr>
            </a:lvl2pPr>
            <a:lvl3pPr>
              <a:defRPr>
                <a:solidFill>
                  <a:schemeClr val="tx1">
                    <a:lumMod val="50000"/>
                    <a:lumOff val="50000"/>
                  </a:schemeClr>
                </a:solidFill>
              </a:defRPr>
            </a:lvl3pPr>
            <a:lvl4pPr>
              <a:defRPr>
                <a:solidFill>
                  <a:schemeClr val="tx1">
                    <a:lumMod val="50000"/>
                    <a:lumOff val="50000"/>
                  </a:schemeClr>
                </a:solidFill>
              </a:defRPr>
            </a:lvl4pPr>
            <a:lvl5pPr>
              <a:defRPr>
                <a:solidFill>
                  <a:schemeClr val="tx1">
                    <a:lumMod val="50000"/>
                    <a:lumOff val="50000"/>
                  </a:schemeClr>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lvl1pPr>
              <a:defRPr>
                <a:solidFill>
                  <a:schemeClr val="tx1">
                    <a:lumMod val="50000"/>
                    <a:lumOff val="50000"/>
                  </a:schemeClr>
                </a:solidFill>
              </a:defRPr>
            </a:lvl1pPr>
          </a:lstStyle>
          <a:p>
            <a:fld id="{EC9DB49B-EC1F-4860-8E6D-E2D24D557912}" type="datetime1">
              <a:rPr lang="en-AU" smtClean="0">
                <a:solidFill>
                  <a:srgbClr val="000000">
                    <a:lumMod val="50000"/>
                    <a:lumOff val="50000"/>
                  </a:srgbClr>
                </a:solidFill>
              </a:rPr>
              <a:pPr/>
              <a:t>2/09/2011</a:t>
            </a:fld>
            <a:endParaRPr lang="en-AU" dirty="0">
              <a:solidFill>
                <a:srgbClr val="000000">
                  <a:lumMod val="50000"/>
                  <a:lumOff val="50000"/>
                </a:srgbClr>
              </a:solidFill>
            </a:endParaRPr>
          </a:p>
        </p:txBody>
      </p:sp>
      <p:sp>
        <p:nvSpPr>
          <p:cNvPr id="5" name="Footer Placeholder 4"/>
          <p:cNvSpPr>
            <a:spLocks noGrp="1"/>
          </p:cNvSpPr>
          <p:nvPr>
            <p:ph type="ftr" sz="quarter" idx="11"/>
          </p:nvPr>
        </p:nvSpPr>
        <p:spPr/>
        <p:txBody>
          <a:bodyPr/>
          <a:lstStyle>
            <a:lvl1pPr>
              <a:defRPr>
                <a:solidFill>
                  <a:schemeClr val="tx1">
                    <a:lumMod val="50000"/>
                    <a:lumOff val="50000"/>
                  </a:schemeClr>
                </a:solidFill>
              </a:defRPr>
            </a:lvl1pPr>
          </a:lstStyle>
          <a:p>
            <a:r>
              <a:rPr lang="en-AU" smtClean="0">
                <a:solidFill>
                  <a:srgbClr val="000000">
                    <a:lumMod val="50000"/>
                    <a:lumOff val="50000"/>
                  </a:srgbClr>
                </a:solidFill>
              </a:rPr>
              <a:t>(c) 2011 Microsoft. All rights reserved.</a:t>
            </a:r>
            <a:endParaRPr lang="en-AU" dirty="0">
              <a:solidFill>
                <a:srgbClr val="000000">
                  <a:lumMod val="50000"/>
                  <a:lumOff val="50000"/>
                </a:srgbClr>
              </a:solidFill>
            </a:endParaRPr>
          </a:p>
        </p:txBody>
      </p:sp>
      <p:sp>
        <p:nvSpPr>
          <p:cNvPr id="6" name="Slide Number Placeholder 5"/>
          <p:cNvSpPr>
            <a:spLocks noGrp="1"/>
          </p:cNvSpPr>
          <p:nvPr>
            <p:ph type="sldNum" sz="quarter" idx="12"/>
          </p:nvPr>
        </p:nvSpPr>
        <p:spPr/>
        <p:txBody>
          <a:bodyPr/>
          <a:lstStyle>
            <a:lvl1pPr>
              <a:defRPr>
                <a:solidFill>
                  <a:schemeClr val="tx1">
                    <a:lumMod val="50000"/>
                    <a:lumOff val="50000"/>
                  </a:schemeClr>
                </a:solidFill>
              </a:defRPr>
            </a:lvl1pPr>
          </a:lstStyle>
          <a:p>
            <a:fld id="{2721943D-A7F9-4474-AC48-B5E8E9B2DDB3}" type="slidenum">
              <a:rPr lang="en-AU" smtClean="0">
                <a:solidFill>
                  <a:srgbClr val="000000">
                    <a:lumMod val="50000"/>
                    <a:lumOff val="50000"/>
                  </a:srgbClr>
                </a:solidFill>
              </a:rPr>
              <a:pPr/>
              <a:t>‹#›</a:t>
            </a:fld>
            <a:endParaRPr lang="en-AU" dirty="0">
              <a:solidFill>
                <a:srgbClr val="000000">
                  <a:lumMod val="50000"/>
                  <a:lumOff val="50000"/>
                </a:srgbClr>
              </a:solidFill>
            </a:endParaRPr>
          </a:p>
        </p:txBody>
      </p:sp>
    </p:spTree>
    <p:extLst>
      <p:ext uri="{BB962C8B-B14F-4D97-AF65-F5344CB8AC3E}">
        <p14:creationId xmlns:p14="http://schemas.microsoft.com/office/powerpoint/2010/main" val="2178454186"/>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2051" name="Picture 3" descr="O:\Wunderman\CLIENTS\Microsoft\_SMIC_FY11\SMIC1062 TechEd 2011\Creative\Digital\2_concept\powerpoint\teched11_powerpoint_page1.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5EFB78B-AC37-4A6C-AE40-2C54E3E06B06}" type="datetime1">
              <a:rPr lang="en-AU" smtClean="0">
                <a:solidFill>
                  <a:srgbClr val="FFFFFF"/>
                </a:solidFill>
              </a:rPr>
              <a:pPr/>
              <a:t>2/09/2011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spTree>
    <p:extLst>
      <p:ext uri="{BB962C8B-B14F-4D97-AF65-F5344CB8AC3E}">
        <p14:creationId xmlns:p14="http://schemas.microsoft.com/office/powerpoint/2010/main" val="2343897192"/>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1_Section Header">
    <p:spTree>
      <p:nvGrpSpPr>
        <p:cNvPr id="1" name=""/>
        <p:cNvGrpSpPr/>
        <p:nvPr/>
      </p:nvGrpSpPr>
      <p:grpSpPr>
        <a:xfrm>
          <a:off x="0" y="0"/>
          <a:ext cx="0" cy="0"/>
          <a:chOff x="0" y="0"/>
          <a:chExt cx="0" cy="0"/>
        </a:xfrm>
      </p:grpSpPr>
      <p:pic>
        <p:nvPicPr>
          <p:cNvPr id="2051" name="Picture 3" descr="O:\Wunderman\CLIENTS\Microsoft\_SMIC_FY11\SMIC1062 TechEd 2011\Creative\Digital\2_concept\powerpoint\teched11_powerpoint_page1.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4" name="Date Placeholder 3"/>
          <p:cNvSpPr>
            <a:spLocks noGrp="1"/>
          </p:cNvSpPr>
          <p:nvPr>
            <p:ph type="dt" sz="half" idx="10"/>
          </p:nvPr>
        </p:nvSpPr>
        <p:spPr/>
        <p:txBody>
          <a:bodyPr/>
          <a:lstStyle/>
          <a:p>
            <a:fld id="{C5EFB78B-AC37-4A6C-AE40-2C54E3E06B06}" type="datetime1">
              <a:rPr lang="en-AU" smtClean="0">
                <a:solidFill>
                  <a:srgbClr val="FFFFFF"/>
                </a:solidFill>
              </a:rPr>
              <a:pPr/>
              <a:t>2/09/2011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3" descr="O:\Wunderman\CLIENTS\Microsoft\_SMIC_FY11\SMIC1062 TechEd 2011\Creative\Digital\2_concept\powerpoint\teched11_powerpoint_page1.jpg"/>
          <p:cNvPicPr>
            <a:picLocks noChangeAspect="1" noChangeArrowheads="1"/>
          </p:cNvPicPr>
          <p:nvPr userDrawn="1"/>
        </p:nvPicPr>
        <p:blipFill rotWithShape="1">
          <a:blip r:embed="rId2" cstate="email"/>
          <a:srcRect r="62392" b="75756"/>
          <a:stretch/>
        </p:blipFill>
        <p:spPr bwMode="auto">
          <a:xfrm>
            <a:off x="5940152" y="476672"/>
            <a:ext cx="2502743" cy="1210040"/>
          </a:xfrm>
          <a:prstGeom prst="rect">
            <a:avLst/>
          </a:prstGeom>
          <a:noFill/>
        </p:spPr>
      </p:pic>
    </p:spTree>
    <p:extLst>
      <p:ext uri="{BB962C8B-B14F-4D97-AF65-F5344CB8AC3E}">
        <p14:creationId xmlns:p14="http://schemas.microsoft.com/office/powerpoint/2010/main" val="1197990984"/>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413792"/>
            <a:ext cx="8229600" cy="1143000"/>
          </a:xfrm>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p>
            <a:fld id="{B97118CD-8F63-4C97-ADEB-D66F39072D80}" type="datetime1">
              <a:rPr lang="en-AU" smtClean="0">
                <a:solidFill>
                  <a:srgbClr val="FFFFFF"/>
                </a:solidFill>
              </a:rPr>
              <a:pPr/>
              <a:t>2/09/2011</a:t>
            </a:fld>
            <a:endParaRPr lang="en-AU" dirty="0">
              <a:solidFill>
                <a:srgbClr val="FFFFFF"/>
              </a:solidFill>
            </a:endParaRPr>
          </a:p>
        </p:txBody>
      </p:sp>
      <p:sp>
        <p:nvSpPr>
          <p:cNvPr id="6" name="Footer Placeholder 5"/>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7" name="Slide Number Placeholder 6"/>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2517614261"/>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413792"/>
            <a:ext cx="8229600" cy="1143000"/>
          </a:xfrm>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a:solidFill>
            <a:schemeClr val="bg1"/>
          </a:solidFill>
        </p:spPr>
        <p:txBody>
          <a:bodyPr anchor="b">
            <a:normAutofit/>
          </a:bodyPr>
          <a:lstStyle>
            <a:lvl1pPr marL="0" indent="0">
              <a:buNone/>
              <a:defRPr sz="2000" b="1">
                <a:solidFill>
                  <a:schemeClr val="tx1">
                    <a:lumMod val="50000"/>
                    <a:lumOff val="5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457200" y="2174875"/>
            <a:ext cx="4040188" cy="3951288"/>
          </a:xfrm>
          <a:solidFill>
            <a:schemeClr val="bg1"/>
          </a:solidFill>
        </p:spPr>
        <p:txBody>
          <a:bodyPr/>
          <a:lstStyle>
            <a:lvl1pPr>
              <a:defRPr sz="2400">
                <a:solidFill>
                  <a:schemeClr val="tx1">
                    <a:lumMod val="50000"/>
                    <a:lumOff val="50000"/>
                  </a:schemeClr>
                </a:solidFill>
              </a:defRPr>
            </a:lvl1pPr>
            <a:lvl2pPr>
              <a:defRPr sz="2000">
                <a:solidFill>
                  <a:schemeClr val="tx1">
                    <a:lumMod val="50000"/>
                    <a:lumOff val="50000"/>
                  </a:schemeClr>
                </a:solidFill>
              </a:defRPr>
            </a:lvl2pPr>
            <a:lvl3pPr>
              <a:defRPr sz="1800">
                <a:solidFill>
                  <a:schemeClr val="tx1">
                    <a:lumMod val="50000"/>
                    <a:lumOff val="50000"/>
                  </a:schemeClr>
                </a:solidFill>
              </a:defRPr>
            </a:lvl3pPr>
            <a:lvl4pPr>
              <a:defRPr sz="1600">
                <a:solidFill>
                  <a:schemeClr val="tx1">
                    <a:lumMod val="50000"/>
                    <a:lumOff val="50000"/>
                  </a:schemeClr>
                </a:solidFill>
              </a:defRPr>
            </a:lvl4pPr>
            <a:lvl5pPr>
              <a:defRPr sz="1600">
                <a:solidFill>
                  <a:schemeClr val="tx1">
                    <a:lumMod val="50000"/>
                    <a:lumOff val="50000"/>
                  </a:schemeClr>
                </a:solidFill>
              </a:defRPr>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7" name="Date Placeholder 6"/>
          <p:cNvSpPr>
            <a:spLocks noGrp="1"/>
          </p:cNvSpPr>
          <p:nvPr>
            <p:ph type="dt" sz="half" idx="10"/>
          </p:nvPr>
        </p:nvSpPr>
        <p:spPr/>
        <p:txBody>
          <a:bodyPr/>
          <a:lstStyle/>
          <a:p>
            <a:fld id="{6B4F00E4-E128-49DC-A031-34EAD9C2E422}" type="datetime1">
              <a:rPr lang="en-AU" smtClean="0">
                <a:solidFill>
                  <a:srgbClr val="FFFFFF"/>
                </a:solidFill>
              </a:rPr>
              <a:pPr/>
              <a:t>2/09/2011</a:t>
            </a:fld>
            <a:endParaRPr lang="en-AU" dirty="0">
              <a:solidFill>
                <a:srgbClr val="FFFFFF"/>
              </a:solidFill>
            </a:endParaRPr>
          </a:p>
        </p:txBody>
      </p:sp>
      <p:sp>
        <p:nvSpPr>
          <p:cNvPr id="8" name="Footer Placeholder 7"/>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9" name="Slide Number Placeholder 8"/>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11"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3162796259"/>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4" name="Footer Placeholder 3"/>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5" name="Slide Number Placeholder 4"/>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6146"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418898120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2051" name="Picture 3" descr="O:\Wunderman\CLIENTS\Microsoft\_SMIC_FY11\SMIC1062 TechEd 2011\Creative\Digital\2_concept\powerpoint\teched11_powerpoint_page1.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5EFB78B-AC37-4A6C-AE40-2C54E3E06B06}" type="datetime1">
              <a:rPr lang="en-AU" smtClean="0"/>
              <a:t>2/09/2011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4" name="Slide Number Placeholder 3"/>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5"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1270432462"/>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B8A66D8-1CAC-4C59-BD22-220102F538C0}" type="datetime1">
              <a:rPr lang="en-AU" smtClean="0">
                <a:solidFill>
                  <a:srgbClr val="FFFFFF"/>
                </a:solidFill>
              </a:rPr>
              <a:pPr/>
              <a:t>2/09/2011</a:t>
            </a:fld>
            <a:endParaRPr lang="en-AU" dirty="0">
              <a:solidFill>
                <a:srgbClr val="FFFFFF"/>
              </a:solidFill>
            </a:endParaRPr>
          </a:p>
        </p:txBody>
      </p:sp>
      <p:sp>
        <p:nvSpPr>
          <p:cNvPr id="6" name="Footer Placeholder 5"/>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7" name="Slide Number Placeholder 6"/>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1972700619"/>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AU"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0B4B5A0-1906-4542-BC83-16D10A91ABE1}" type="datetime1">
              <a:rPr lang="en-AU" smtClean="0">
                <a:solidFill>
                  <a:srgbClr val="FFFFFF"/>
                </a:solidFill>
              </a:rPr>
              <a:pPr/>
              <a:t>2/09/2011</a:t>
            </a:fld>
            <a:endParaRPr lang="en-AU" dirty="0">
              <a:solidFill>
                <a:srgbClr val="FFFFFF"/>
              </a:solidFill>
            </a:endParaRPr>
          </a:p>
        </p:txBody>
      </p:sp>
      <p:sp>
        <p:nvSpPr>
          <p:cNvPr id="6" name="Footer Placeholder 5"/>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7" name="Slide Number Placeholder 6"/>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3608368162"/>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E4451492-C1FE-4A82-A1FB-7BD5AD2C295C}" type="datetime1">
              <a:rPr lang="en-AU" smtClean="0">
                <a:solidFill>
                  <a:srgbClr val="FFFFFF"/>
                </a:solidFill>
              </a:rPr>
              <a:pPr/>
              <a:t>2/09/2011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4211853583"/>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391866D6-AF08-492B-9311-8437E0D459A8}" type="datetime1">
              <a:rPr lang="en-AU" smtClean="0">
                <a:solidFill>
                  <a:srgbClr val="FFFFFF"/>
                </a:solidFill>
              </a:rPr>
              <a:pPr/>
              <a:t>2/09/2011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rot="5400000">
            <a:off x="281379" y="662836"/>
            <a:ext cx="1475656" cy="671279"/>
          </a:xfrm>
          <a:prstGeom prst="rect">
            <a:avLst/>
          </a:prstGeom>
          <a:noFill/>
        </p:spPr>
      </p:pic>
    </p:spTree>
    <p:extLst>
      <p:ext uri="{BB962C8B-B14F-4D97-AF65-F5344CB8AC3E}">
        <p14:creationId xmlns:p14="http://schemas.microsoft.com/office/powerpoint/2010/main" val="262344992"/>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3074" name="Picture 2" descr="O:\Wunderman\CLIENTS\Microsoft\_SMIC_FY11\SMIC1062 TechEd 2011\Creative\Digital\2_concept\powerpoint\teched11_powerpoint_page0.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Tree>
    <p:extLst>
      <p:ext uri="{BB962C8B-B14F-4D97-AF65-F5344CB8AC3E}">
        <p14:creationId xmlns:p14="http://schemas.microsoft.com/office/powerpoint/2010/main" val="380627275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413792"/>
            <a:ext cx="8229600" cy="1143000"/>
          </a:xfrm>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p>
            <a:fld id="{B97118CD-8F63-4C97-ADEB-D66F39072D80}" type="datetime1">
              <a:rPr lang="en-AU" smtClean="0"/>
              <a:t>2/09/2011</a:t>
            </a:fld>
            <a:endParaRPr lang="en-AU" dirty="0"/>
          </a:p>
        </p:txBody>
      </p:sp>
      <p:sp>
        <p:nvSpPr>
          <p:cNvPr id="6" name="Footer Placeholder 5"/>
          <p:cNvSpPr>
            <a:spLocks noGrp="1"/>
          </p:cNvSpPr>
          <p:nvPr>
            <p:ph type="ftr" sz="quarter" idx="11"/>
          </p:nvPr>
        </p:nvSpPr>
        <p:spPr/>
        <p:txBody>
          <a:bodyPr/>
          <a:lstStyle/>
          <a:p>
            <a:r>
              <a:rPr lang="en-AU" smtClean="0"/>
              <a:t>(c) 2011 Microsoft. All rights reserved.</a:t>
            </a:r>
            <a:endParaRPr lang="en-AU" dirty="0"/>
          </a:p>
        </p:txBody>
      </p:sp>
      <p:sp>
        <p:nvSpPr>
          <p:cNvPr id="7" name="Slide Number Placeholder 6"/>
          <p:cNvSpPr>
            <a:spLocks noGrp="1"/>
          </p:cNvSpPr>
          <p:nvPr>
            <p:ph type="sldNum" sz="quarter" idx="12"/>
          </p:nvPr>
        </p:nvSpPr>
        <p:spPr/>
        <p:txBody>
          <a:bodyPr/>
          <a:lstStyle/>
          <a:p>
            <a:fld id="{2721943D-A7F9-4474-AC48-B5E8E9B2DDB3}" type="slidenum">
              <a:rPr lang="en-AU" smtClean="0"/>
              <a:pPr/>
              <a:t>‹#›</a:t>
            </a:fld>
            <a:endParaRPr lang="en-AU" dirty="0"/>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413792"/>
            <a:ext cx="8229600" cy="1143000"/>
          </a:xfrm>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a:solidFill>
            <a:schemeClr val="bg1"/>
          </a:solidFill>
        </p:spPr>
        <p:txBody>
          <a:bodyPr anchor="b">
            <a:normAutofit/>
          </a:bodyPr>
          <a:lstStyle>
            <a:lvl1pPr marL="0" indent="0">
              <a:buNone/>
              <a:defRPr sz="2000" b="1">
                <a:solidFill>
                  <a:schemeClr val="tx1">
                    <a:lumMod val="50000"/>
                    <a:lumOff val="5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457200" y="2174875"/>
            <a:ext cx="4040188" cy="3951288"/>
          </a:xfrm>
          <a:solidFill>
            <a:schemeClr val="bg1"/>
          </a:solidFill>
        </p:spPr>
        <p:txBody>
          <a:bodyPr/>
          <a:lstStyle>
            <a:lvl1pPr>
              <a:defRPr sz="2400">
                <a:solidFill>
                  <a:schemeClr val="tx1">
                    <a:lumMod val="50000"/>
                    <a:lumOff val="50000"/>
                  </a:schemeClr>
                </a:solidFill>
              </a:defRPr>
            </a:lvl1pPr>
            <a:lvl2pPr>
              <a:defRPr sz="2000">
                <a:solidFill>
                  <a:schemeClr val="tx1">
                    <a:lumMod val="50000"/>
                    <a:lumOff val="50000"/>
                  </a:schemeClr>
                </a:solidFill>
              </a:defRPr>
            </a:lvl2pPr>
            <a:lvl3pPr>
              <a:defRPr sz="1800">
                <a:solidFill>
                  <a:schemeClr val="tx1">
                    <a:lumMod val="50000"/>
                    <a:lumOff val="50000"/>
                  </a:schemeClr>
                </a:solidFill>
              </a:defRPr>
            </a:lvl3pPr>
            <a:lvl4pPr>
              <a:defRPr sz="1600">
                <a:solidFill>
                  <a:schemeClr val="tx1">
                    <a:lumMod val="50000"/>
                    <a:lumOff val="50000"/>
                  </a:schemeClr>
                </a:solidFill>
              </a:defRPr>
            </a:lvl4pPr>
            <a:lvl5pPr>
              <a:defRPr sz="1600">
                <a:solidFill>
                  <a:schemeClr val="tx1">
                    <a:lumMod val="50000"/>
                    <a:lumOff val="50000"/>
                  </a:schemeClr>
                </a:solidFill>
              </a:defRPr>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7" name="Date Placeholder 6"/>
          <p:cNvSpPr>
            <a:spLocks noGrp="1"/>
          </p:cNvSpPr>
          <p:nvPr>
            <p:ph type="dt" sz="half" idx="10"/>
          </p:nvPr>
        </p:nvSpPr>
        <p:spPr/>
        <p:txBody>
          <a:bodyPr/>
          <a:lstStyle/>
          <a:p>
            <a:fld id="{6B4F00E4-E128-49DC-A031-34EAD9C2E422}" type="datetime1">
              <a:rPr lang="en-AU" smtClean="0"/>
              <a:t>2/09/2011</a:t>
            </a:fld>
            <a:endParaRPr lang="en-AU" dirty="0"/>
          </a:p>
        </p:txBody>
      </p:sp>
      <p:sp>
        <p:nvSpPr>
          <p:cNvPr id="8" name="Footer Placeholder 7"/>
          <p:cNvSpPr>
            <a:spLocks noGrp="1"/>
          </p:cNvSpPr>
          <p:nvPr>
            <p:ph type="ftr" sz="quarter" idx="11"/>
          </p:nvPr>
        </p:nvSpPr>
        <p:spPr/>
        <p:txBody>
          <a:bodyPr/>
          <a:lstStyle/>
          <a:p>
            <a:r>
              <a:rPr lang="en-AU" smtClean="0"/>
              <a:t>(c) 2011 Microsoft. All rights reserved.</a:t>
            </a:r>
            <a:endParaRPr lang="en-AU" dirty="0"/>
          </a:p>
        </p:txBody>
      </p:sp>
      <p:sp>
        <p:nvSpPr>
          <p:cNvPr id="9" name="Slide Number Placeholder 8"/>
          <p:cNvSpPr>
            <a:spLocks noGrp="1"/>
          </p:cNvSpPr>
          <p:nvPr>
            <p:ph type="sldNum" sz="quarter" idx="12"/>
          </p:nvPr>
        </p:nvSpPr>
        <p:spPr/>
        <p:txBody>
          <a:bodyPr/>
          <a:lstStyle/>
          <a:p>
            <a:fld id="{2721943D-A7F9-4474-AC48-B5E8E9B2DDB3}" type="slidenum">
              <a:rPr lang="en-AU" smtClean="0"/>
              <a:pPr/>
              <a:t>‹#›</a:t>
            </a:fld>
            <a:endParaRPr lang="en-AU" dirty="0"/>
          </a:p>
        </p:txBody>
      </p:sp>
      <p:pic>
        <p:nvPicPr>
          <p:cNvPr id="11"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
        <p:nvSpPr>
          <p:cNvPr id="5" name="Slide Number Placeholder 4"/>
          <p:cNvSpPr>
            <a:spLocks noGrp="1"/>
          </p:cNvSpPr>
          <p:nvPr>
            <p:ph type="sldNum" sz="quarter" idx="12"/>
          </p:nvPr>
        </p:nvSpPr>
        <p:spPr/>
        <p:txBody>
          <a:bodyPr/>
          <a:lstStyle/>
          <a:p>
            <a:fld id="{2721943D-A7F9-4474-AC48-B5E8E9B2DDB3}" type="slidenum">
              <a:rPr lang="en-AU" smtClean="0"/>
              <a:pPr/>
              <a:t>‹#›</a:t>
            </a:fld>
            <a:endParaRPr lang="en-AU" dirty="0"/>
          </a:p>
        </p:txBody>
      </p:sp>
      <p:pic>
        <p:nvPicPr>
          <p:cNvPr id="6146"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AU" smtClean="0"/>
              <a:t>(c) 2011 Microsoft. All rights reserved.</a:t>
            </a:r>
            <a:endParaRPr lang="en-AU" dirty="0"/>
          </a:p>
        </p:txBody>
      </p:sp>
      <p:sp>
        <p:nvSpPr>
          <p:cNvPr id="4" name="Slide Number Placeholder 3"/>
          <p:cNvSpPr>
            <a:spLocks noGrp="1"/>
          </p:cNvSpPr>
          <p:nvPr>
            <p:ph type="sldNum" sz="quarter" idx="12"/>
          </p:nvPr>
        </p:nvSpPr>
        <p:spPr/>
        <p:txBody>
          <a:bodyPr/>
          <a:lstStyle/>
          <a:p>
            <a:fld id="{2721943D-A7F9-4474-AC48-B5E8E9B2DDB3}" type="slidenum">
              <a:rPr lang="en-AU" smtClean="0"/>
              <a:pPr/>
              <a:t>‹#›</a:t>
            </a:fld>
            <a:endParaRPr lang="en-AU" dirty="0"/>
          </a:p>
        </p:txBody>
      </p:sp>
      <p:pic>
        <p:nvPicPr>
          <p:cNvPr id="5"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B8A66D8-1CAC-4C59-BD22-220102F538C0}" type="datetime1">
              <a:rPr lang="en-AU" smtClean="0"/>
              <a:t>2/09/2011</a:t>
            </a:fld>
            <a:endParaRPr lang="en-AU" dirty="0"/>
          </a:p>
        </p:txBody>
      </p:sp>
      <p:sp>
        <p:nvSpPr>
          <p:cNvPr id="6" name="Footer Placeholder 5"/>
          <p:cNvSpPr>
            <a:spLocks noGrp="1"/>
          </p:cNvSpPr>
          <p:nvPr>
            <p:ph type="ftr" sz="quarter" idx="11"/>
          </p:nvPr>
        </p:nvSpPr>
        <p:spPr/>
        <p:txBody>
          <a:bodyPr/>
          <a:lstStyle/>
          <a:p>
            <a:r>
              <a:rPr lang="en-AU" smtClean="0"/>
              <a:t>(c) 2011 Microsoft. All rights reserved.</a:t>
            </a:r>
            <a:endParaRPr lang="en-AU" dirty="0"/>
          </a:p>
        </p:txBody>
      </p:sp>
      <p:sp>
        <p:nvSpPr>
          <p:cNvPr id="7" name="Slide Number Placeholder 6"/>
          <p:cNvSpPr>
            <a:spLocks noGrp="1"/>
          </p:cNvSpPr>
          <p:nvPr>
            <p:ph type="sldNum" sz="quarter" idx="12"/>
          </p:nvPr>
        </p:nvSpPr>
        <p:spPr/>
        <p:txBody>
          <a:bodyPr/>
          <a:lstStyle/>
          <a:p>
            <a:fld id="{2721943D-A7F9-4474-AC48-B5E8E9B2DDB3}" type="slidenum">
              <a:rPr lang="en-AU" smtClean="0"/>
              <a:pPr/>
              <a:t>‹#›</a:t>
            </a:fld>
            <a:endParaRPr lang="en-AU" dirty="0"/>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13" Type="http://schemas.openxmlformats.org/officeDocument/2006/relationships/slideLayout" Target="../slideLayouts/slideLayout26.xml"/><Relationship Id="rId18" Type="http://schemas.openxmlformats.org/officeDocument/2006/relationships/image" Target="../media/image1.jpeg"/><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slideLayout" Target="../slideLayouts/slideLayout25.xml"/><Relationship Id="rId17" Type="http://schemas.openxmlformats.org/officeDocument/2006/relationships/theme" Target="../theme/theme2.xml"/><Relationship Id="rId2" Type="http://schemas.openxmlformats.org/officeDocument/2006/relationships/slideLayout" Target="../slideLayouts/slideLayout15.xml"/><Relationship Id="rId16" Type="http://schemas.openxmlformats.org/officeDocument/2006/relationships/slideLayout" Target="../slideLayouts/slideLayout29.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5" Type="http://schemas.openxmlformats.org/officeDocument/2006/relationships/slideLayout" Target="../slideLayouts/slideLayout28.xml"/><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 Id="rId14" Type="http://schemas.openxmlformats.org/officeDocument/2006/relationships/slideLayout" Target="../slideLayouts/slideLayout27.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7.xml"/><Relationship Id="rId13" Type="http://schemas.openxmlformats.org/officeDocument/2006/relationships/slideLayout" Target="../slideLayouts/slideLayout42.xml"/><Relationship Id="rId18" Type="http://schemas.openxmlformats.org/officeDocument/2006/relationships/image" Target="../media/image1.jpeg"/><Relationship Id="rId3" Type="http://schemas.openxmlformats.org/officeDocument/2006/relationships/slideLayout" Target="../slideLayouts/slideLayout32.xml"/><Relationship Id="rId7" Type="http://schemas.openxmlformats.org/officeDocument/2006/relationships/slideLayout" Target="../slideLayouts/slideLayout36.xml"/><Relationship Id="rId12" Type="http://schemas.openxmlformats.org/officeDocument/2006/relationships/slideLayout" Target="../slideLayouts/slideLayout41.xml"/><Relationship Id="rId17" Type="http://schemas.openxmlformats.org/officeDocument/2006/relationships/theme" Target="../theme/theme3.xml"/><Relationship Id="rId2" Type="http://schemas.openxmlformats.org/officeDocument/2006/relationships/slideLayout" Target="../slideLayouts/slideLayout31.xml"/><Relationship Id="rId16" Type="http://schemas.openxmlformats.org/officeDocument/2006/relationships/slideLayout" Target="../slideLayouts/slideLayout45.xml"/><Relationship Id="rId1" Type="http://schemas.openxmlformats.org/officeDocument/2006/relationships/slideLayout" Target="../slideLayouts/slideLayout30.xml"/><Relationship Id="rId6" Type="http://schemas.openxmlformats.org/officeDocument/2006/relationships/slideLayout" Target="../slideLayouts/slideLayout35.xml"/><Relationship Id="rId11" Type="http://schemas.openxmlformats.org/officeDocument/2006/relationships/slideLayout" Target="../slideLayouts/slideLayout40.xml"/><Relationship Id="rId5" Type="http://schemas.openxmlformats.org/officeDocument/2006/relationships/slideLayout" Target="../slideLayouts/slideLayout34.xml"/><Relationship Id="rId15" Type="http://schemas.openxmlformats.org/officeDocument/2006/relationships/slideLayout" Target="../slideLayouts/slideLayout44.xml"/><Relationship Id="rId10" Type="http://schemas.openxmlformats.org/officeDocument/2006/relationships/slideLayout" Target="../slideLayouts/slideLayout39.xml"/><Relationship Id="rId4" Type="http://schemas.openxmlformats.org/officeDocument/2006/relationships/slideLayout" Target="../slideLayouts/slideLayout33.xml"/><Relationship Id="rId9" Type="http://schemas.openxmlformats.org/officeDocument/2006/relationships/slideLayout" Target="../slideLayouts/slideLayout38.xml"/><Relationship Id="rId14" Type="http://schemas.openxmlformats.org/officeDocument/2006/relationships/slideLayout" Target="../slideLayouts/slideLayout4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028" name="Picture 4" descr="O:\Wunderman\CLIENTS\Microsoft\_SMIC_FY11\SMIC1062 TechEd 2011\Creative\Digital\2_concept\powerpoint\teched11_powerpoint_page2.jpg"/>
          <p:cNvPicPr>
            <a:picLocks noChangeAspect="1" noChangeArrowheads="1"/>
          </p:cNvPicPr>
          <p:nvPr/>
        </p:nvPicPr>
        <p:blipFill>
          <a:blip r:embed="rId15" cstate="email"/>
          <a:srcRect/>
          <a:stretch>
            <a:fillRect/>
          </a:stretch>
        </p:blipFill>
        <p:spPr bwMode="auto">
          <a:xfrm>
            <a:off x="0" y="0"/>
            <a:ext cx="9144000" cy="6858000"/>
          </a:xfrm>
          <a:prstGeom prst="rect">
            <a:avLst/>
          </a:prstGeom>
          <a:noFill/>
        </p:spPr>
      </p:pic>
      <p:sp>
        <p:nvSpPr>
          <p:cNvPr id="2" name="Title Placeholder 1"/>
          <p:cNvSpPr>
            <a:spLocks noGrp="1"/>
          </p:cNvSpPr>
          <p:nvPr>
            <p:ph type="title"/>
          </p:nvPr>
        </p:nvSpPr>
        <p:spPr>
          <a:xfrm>
            <a:off x="457200" y="341784"/>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AU"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bg1"/>
                </a:solidFill>
                <a:latin typeface="Segoe UI" pitchFamily="34" charset="0"/>
                <a:ea typeface="Segoe UI" pitchFamily="34" charset="0"/>
                <a:cs typeface="Segoe UI" pitchFamily="34" charset="0"/>
              </a:defRPr>
            </a:lvl1pPr>
          </a:lstStyle>
          <a:p>
            <a:fld id="{1434DAEF-ADEF-4314-AB1F-69B7FB6E84BE}" type="datetime1">
              <a:rPr lang="en-AU" smtClean="0"/>
              <a:t>2/09/2011</a:t>
            </a:fld>
            <a:endParaRPr lang="en-AU"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bg1"/>
                </a:solidFill>
                <a:latin typeface="Segoe UI" pitchFamily="34" charset="0"/>
                <a:ea typeface="Segoe UI" pitchFamily="34" charset="0"/>
                <a:cs typeface="Segoe UI" pitchFamily="34" charset="0"/>
              </a:defRPr>
            </a:lvl1pPr>
          </a:lstStyle>
          <a:p>
            <a:r>
              <a:rPr lang="en-AU" smtClean="0"/>
              <a:t>(c) 2011 Microsoft. All rights reserved.</a:t>
            </a:r>
            <a:endParaRPr lang="en-AU"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bg1"/>
                </a:solidFill>
                <a:latin typeface="Segoe UI" pitchFamily="34" charset="0"/>
                <a:ea typeface="Segoe UI" pitchFamily="34" charset="0"/>
                <a:cs typeface="Segoe UI" pitchFamily="34" charset="0"/>
              </a:defRPr>
            </a:lvl1pPr>
          </a:lstStyle>
          <a:p>
            <a:fld id="{2721943D-A7F9-4474-AC48-B5E8E9B2DDB3}" type="slidenum">
              <a:rPr lang="en-AU" smtClean="0"/>
              <a:pPr/>
              <a:t>‹#›</a:t>
            </a:fld>
            <a:endParaRPr lang="en-AU"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62"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Lst>
  <p:hf sldNum="0" hdr="0" dt="0"/>
  <p:txStyles>
    <p:titleStyle>
      <a:lvl1pPr algn="l" defTabSz="914400" rtl="0" eaLnBrk="1" latinLnBrk="0" hangingPunct="1">
        <a:spcBef>
          <a:spcPct val="0"/>
        </a:spcBef>
        <a:buNone/>
        <a:defRPr sz="3600" kern="1200" baseline="0">
          <a:solidFill>
            <a:srgbClr val="03C2F1"/>
          </a:solidFill>
          <a:latin typeface="Segoe UI" pitchFamily="34" charset="0"/>
          <a:ea typeface="Segoe UI" pitchFamily="34" charset="0"/>
          <a:cs typeface="Segoe UI" pitchFamily="34" charset="0"/>
        </a:defRPr>
      </a:lvl1pPr>
    </p:titleStyle>
    <p:bodyStyle>
      <a:lvl1pPr marL="342900" indent="-342900" algn="l" defTabSz="914400" rtl="0" eaLnBrk="1" latinLnBrk="0" hangingPunct="1">
        <a:spcBef>
          <a:spcPct val="20000"/>
        </a:spcBef>
        <a:buClr>
          <a:srgbClr val="03C2F1"/>
        </a:buClr>
        <a:buFont typeface="Segoe UI" pitchFamily="34" charset="0"/>
        <a:buChar char="►"/>
        <a:defRPr sz="2800" kern="1200">
          <a:solidFill>
            <a:schemeClr val="bg1"/>
          </a:solidFill>
          <a:latin typeface="Segoe UI" pitchFamily="34" charset="0"/>
          <a:ea typeface="Segoe UI" pitchFamily="34" charset="0"/>
          <a:cs typeface="Segoe UI" pitchFamily="34" charset="0"/>
        </a:defRPr>
      </a:lvl1pPr>
      <a:lvl2pPr marL="742950" indent="-285750" algn="l" defTabSz="914400" rtl="0" eaLnBrk="1" latinLnBrk="0" hangingPunct="1">
        <a:spcBef>
          <a:spcPct val="20000"/>
        </a:spcBef>
        <a:buClr>
          <a:srgbClr val="03C2F1"/>
        </a:buClr>
        <a:buFont typeface="Arial" pitchFamily="34" charset="0"/>
        <a:buChar char="–"/>
        <a:defRPr sz="2400" kern="1200">
          <a:solidFill>
            <a:schemeClr val="bg1"/>
          </a:solidFill>
          <a:latin typeface="Segoe UI" pitchFamily="34" charset="0"/>
          <a:ea typeface="Segoe UI" pitchFamily="34" charset="0"/>
          <a:cs typeface="Segoe UI" pitchFamily="34" charset="0"/>
        </a:defRPr>
      </a:lvl2pPr>
      <a:lvl3pPr marL="1143000" indent="-228600" algn="l" defTabSz="914400" rtl="0" eaLnBrk="1" latinLnBrk="0" hangingPunct="1">
        <a:spcBef>
          <a:spcPct val="20000"/>
        </a:spcBef>
        <a:buClr>
          <a:srgbClr val="03C2F1"/>
        </a:buClr>
        <a:buFont typeface="Arial" pitchFamily="34" charset="0"/>
        <a:buChar char="•"/>
        <a:defRPr sz="2000" kern="1200">
          <a:solidFill>
            <a:schemeClr val="bg1"/>
          </a:solidFill>
          <a:latin typeface="Segoe UI" pitchFamily="34" charset="0"/>
          <a:ea typeface="Segoe UI" pitchFamily="34" charset="0"/>
          <a:cs typeface="Segoe UI" pitchFamily="34" charset="0"/>
        </a:defRPr>
      </a:lvl3pPr>
      <a:lvl4pPr marL="16002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4pPr>
      <a:lvl5pPr marL="20574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028" name="Picture 4" descr="O:\Wunderman\CLIENTS\Microsoft\_SMIC_FY11\SMIC1062 TechEd 2011\Creative\Digital\2_concept\powerpoint\teched11_powerpoint_page2.jpg"/>
          <p:cNvPicPr>
            <a:picLocks noChangeAspect="1" noChangeArrowheads="1"/>
          </p:cNvPicPr>
          <p:nvPr/>
        </p:nvPicPr>
        <p:blipFill>
          <a:blip r:embed="rId18" cstate="email"/>
          <a:srcRect/>
          <a:stretch>
            <a:fillRect/>
          </a:stretch>
        </p:blipFill>
        <p:spPr bwMode="auto">
          <a:xfrm>
            <a:off x="0" y="0"/>
            <a:ext cx="9144000" cy="6858000"/>
          </a:xfrm>
          <a:prstGeom prst="rect">
            <a:avLst/>
          </a:prstGeom>
          <a:noFill/>
        </p:spPr>
      </p:pic>
      <p:sp>
        <p:nvSpPr>
          <p:cNvPr id="2" name="Title Placeholder 1"/>
          <p:cNvSpPr>
            <a:spLocks noGrp="1"/>
          </p:cNvSpPr>
          <p:nvPr>
            <p:ph type="title"/>
          </p:nvPr>
        </p:nvSpPr>
        <p:spPr>
          <a:xfrm>
            <a:off x="457200" y="341784"/>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AU"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bg1"/>
                </a:solidFill>
                <a:latin typeface="Segoe UI" pitchFamily="34" charset="0"/>
                <a:ea typeface="Segoe UI" pitchFamily="34" charset="0"/>
                <a:cs typeface="Segoe UI" pitchFamily="34" charset="0"/>
              </a:defRPr>
            </a:lvl1pPr>
          </a:lstStyle>
          <a:p>
            <a:fld id="{1434DAEF-ADEF-4314-AB1F-69B7FB6E84BE}" type="datetime1">
              <a:rPr lang="en-AU" smtClean="0">
                <a:solidFill>
                  <a:srgbClr val="FFFFFF"/>
                </a:solidFill>
              </a:rPr>
              <a:pPr/>
              <a:t>2/09/2011</a:t>
            </a:fld>
            <a:endParaRPr lang="en-AU" dirty="0">
              <a:solidFill>
                <a:srgbClr val="FFFFFF"/>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bg1"/>
                </a:solidFill>
                <a:latin typeface="Segoe UI" pitchFamily="34" charset="0"/>
                <a:ea typeface="Segoe UI" pitchFamily="34" charset="0"/>
                <a:cs typeface="Segoe UI" pitchFamily="34" charset="0"/>
              </a:defRPr>
            </a:lvl1p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bg1"/>
                </a:solidFill>
                <a:latin typeface="Segoe UI" pitchFamily="34" charset="0"/>
                <a:ea typeface="Segoe UI" pitchFamily="34" charset="0"/>
                <a:cs typeface="Segoe UI" pitchFamily="34" charset="0"/>
              </a:defRPr>
            </a:lvl1pPr>
          </a:lstStyle>
          <a:p>
            <a:fld id="{2721943D-A7F9-4474-AC48-B5E8E9B2DDB3}" type="slidenum">
              <a:rPr lang="en-AU" smtClean="0">
                <a:solidFill>
                  <a:srgbClr val="FFFFFF"/>
                </a:solidFill>
              </a:rPr>
              <a:pPr/>
              <a:t>‹#›</a:t>
            </a:fld>
            <a:endParaRPr lang="en-AU" dirty="0">
              <a:solidFill>
                <a:srgbClr val="FFFFFF"/>
              </a:solidFill>
            </a:endParaRPr>
          </a:p>
        </p:txBody>
      </p:sp>
    </p:spTree>
    <p:extLst>
      <p:ext uri="{BB962C8B-B14F-4D97-AF65-F5344CB8AC3E}">
        <p14:creationId xmlns:p14="http://schemas.microsoft.com/office/powerpoint/2010/main" val="639522553"/>
      </p:ext>
    </p:extLst>
  </p:cSld>
  <p:clrMap bg1="lt1" tx1="dk1" bg2="lt2" tx2="dk2" accent1="accent1" accent2="accent2" accent3="accent3" accent4="accent4" accent5="accent5" accent6="accent6" hlink="hlink" folHlink="folHlink"/>
  <p:sldLayoutIdLst>
    <p:sldLayoutId id="2147483665" r:id="rId1"/>
    <p:sldLayoutId id="2147483666" r:id="rId2"/>
    <p:sldLayoutId id="2147483667" r:id="rId3"/>
    <p:sldLayoutId id="2147483668" r:id="rId4"/>
    <p:sldLayoutId id="2147483669" r:id="rId5"/>
    <p:sldLayoutId id="2147483670" r:id="rId6"/>
    <p:sldLayoutId id="2147483671" r:id="rId7"/>
    <p:sldLayoutId id="2147483672" r:id="rId8"/>
    <p:sldLayoutId id="2147483673" r:id="rId9"/>
    <p:sldLayoutId id="2147483674" r:id="rId10"/>
    <p:sldLayoutId id="2147483675" r:id="rId11"/>
    <p:sldLayoutId id="2147483676" r:id="rId12"/>
    <p:sldLayoutId id="2147483677" r:id="rId13"/>
    <p:sldLayoutId id="2147483678" r:id="rId14"/>
    <p:sldLayoutId id="2147483679" r:id="rId15"/>
    <p:sldLayoutId id="2147483680" r:id="rId16"/>
  </p:sldLayoutIdLst>
  <p:hf sldNum="0" hdr="0" dt="0"/>
  <p:txStyles>
    <p:titleStyle>
      <a:lvl1pPr algn="l" defTabSz="914400" rtl="0" eaLnBrk="1" latinLnBrk="0" hangingPunct="1">
        <a:spcBef>
          <a:spcPct val="0"/>
        </a:spcBef>
        <a:buNone/>
        <a:defRPr sz="3600" kern="1200" baseline="0">
          <a:solidFill>
            <a:srgbClr val="03C2F1"/>
          </a:solidFill>
          <a:latin typeface="Segoe UI" pitchFamily="34" charset="0"/>
          <a:ea typeface="Segoe UI" pitchFamily="34" charset="0"/>
          <a:cs typeface="Segoe UI" pitchFamily="34" charset="0"/>
        </a:defRPr>
      </a:lvl1pPr>
    </p:titleStyle>
    <p:bodyStyle>
      <a:lvl1pPr marL="342900" indent="-342900" algn="l" defTabSz="914400" rtl="0" eaLnBrk="1" latinLnBrk="0" hangingPunct="1">
        <a:spcBef>
          <a:spcPct val="20000"/>
        </a:spcBef>
        <a:buClr>
          <a:srgbClr val="03C2F1"/>
        </a:buClr>
        <a:buFont typeface="Segoe UI" pitchFamily="34" charset="0"/>
        <a:buChar char="►"/>
        <a:defRPr sz="2800" kern="1200">
          <a:solidFill>
            <a:schemeClr val="bg1"/>
          </a:solidFill>
          <a:latin typeface="Segoe UI" pitchFamily="34" charset="0"/>
          <a:ea typeface="Segoe UI" pitchFamily="34" charset="0"/>
          <a:cs typeface="Segoe UI" pitchFamily="34" charset="0"/>
        </a:defRPr>
      </a:lvl1pPr>
      <a:lvl2pPr marL="742950" indent="-285750" algn="l" defTabSz="914400" rtl="0" eaLnBrk="1" latinLnBrk="0" hangingPunct="1">
        <a:spcBef>
          <a:spcPct val="20000"/>
        </a:spcBef>
        <a:buClr>
          <a:srgbClr val="03C2F1"/>
        </a:buClr>
        <a:buFont typeface="Arial" pitchFamily="34" charset="0"/>
        <a:buChar char="–"/>
        <a:defRPr sz="2400" kern="1200">
          <a:solidFill>
            <a:schemeClr val="bg1"/>
          </a:solidFill>
          <a:latin typeface="Segoe UI" pitchFamily="34" charset="0"/>
          <a:ea typeface="Segoe UI" pitchFamily="34" charset="0"/>
          <a:cs typeface="Segoe UI" pitchFamily="34" charset="0"/>
        </a:defRPr>
      </a:lvl2pPr>
      <a:lvl3pPr marL="1143000" indent="-228600" algn="l" defTabSz="914400" rtl="0" eaLnBrk="1" latinLnBrk="0" hangingPunct="1">
        <a:spcBef>
          <a:spcPct val="20000"/>
        </a:spcBef>
        <a:buClr>
          <a:srgbClr val="03C2F1"/>
        </a:buClr>
        <a:buFont typeface="Arial" pitchFamily="34" charset="0"/>
        <a:buChar char="•"/>
        <a:defRPr sz="2000" kern="1200">
          <a:solidFill>
            <a:schemeClr val="bg1"/>
          </a:solidFill>
          <a:latin typeface="Segoe UI" pitchFamily="34" charset="0"/>
          <a:ea typeface="Segoe UI" pitchFamily="34" charset="0"/>
          <a:cs typeface="Segoe UI" pitchFamily="34" charset="0"/>
        </a:defRPr>
      </a:lvl3pPr>
      <a:lvl4pPr marL="16002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4pPr>
      <a:lvl5pPr marL="20574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028" name="Picture 4" descr="O:\Wunderman\CLIENTS\Microsoft\_SMIC_FY11\SMIC1062 TechEd 2011\Creative\Digital\2_concept\powerpoint\teched11_powerpoint_page2.jpg"/>
          <p:cNvPicPr>
            <a:picLocks noChangeAspect="1" noChangeArrowheads="1"/>
          </p:cNvPicPr>
          <p:nvPr/>
        </p:nvPicPr>
        <p:blipFill>
          <a:blip r:embed="rId18" cstate="email"/>
          <a:srcRect/>
          <a:stretch>
            <a:fillRect/>
          </a:stretch>
        </p:blipFill>
        <p:spPr bwMode="auto">
          <a:xfrm>
            <a:off x="0" y="0"/>
            <a:ext cx="9144000" cy="6858000"/>
          </a:xfrm>
          <a:prstGeom prst="rect">
            <a:avLst/>
          </a:prstGeom>
          <a:noFill/>
        </p:spPr>
      </p:pic>
      <p:sp>
        <p:nvSpPr>
          <p:cNvPr id="2" name="Title Placeholder 1"/>
          <p:cNvSpPr>
            <a:spLocks noGrp="1"/>
          </p:cNvSpPr>
          <p:nvPr>
            <p:ph type="title"/>
          </p:nvPr>
        </p:nvSpPr>
        <p:spPr>
          <a:xfrm>
            <a:off x="457200" y="341784"/>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AU"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bg1"/>
                </a:solidFill>
                <a:latin typeface="Segoe UI" pitchFamily="34" charset="0"/>
                <a:ea typeface="Segoe UI" pitchFamily="34" charset="0"/>
                <a:cs typeface="Segoe UI" pitchFamily="34" charset="0"/>
              </a:defRPr>
            </a:lvl1pPr>
          </a:lstStyle>
          <a:p>
            <a:fld id="{1434DAEF-ADEF-4314-AB1F-69B7FB6E84BE}" type="datetime1">
              <a:rPr lang="en-AU" smtClean="0">
                <a:solidFill>
                  <a:srgbClr val="FFFFFF"/>
                </a:solidFill>
              </a:rPr>
              <a:pPr/>
              <a:t>2/09/2011</a:t>
            </a:fld>
            <a:endParaRPr lang="en-AU" dirty="0">
              <a:solidFill>
                <a:srgbClr val="FFFFFF"/>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bg1"/>
                </a:solidFill>
                <a:latin typeface="Segoe UI" pitchFamily="34" charset="0"/>
                <a:ea typeface="Segoe UI" pitchFamily="34" charset="0"/>
                <a:cs typeface="Segoe UI" pitchFamily="34" charset="0"/>
              </a:defRPr>
            </a:lvl1p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bg1"/>
                </a:solidFill>
                <a:latin typeface="Segoe UI" pitchFamily="34" charset="0"/>
                <a:ea typeface="Segoe UI" pitchFamily="34" charset="0"/>
                <a:cs typeface="Segoe UI" pitchFamily="34" charset="0"/>
              </a:defRPr>
            </a:lvl1pPr>
          </a:lstStyle>
          <a:p>
            <a:fld id="{2721943D-A7F9-4474-AC48-B5E8E9B2DDB3}" type="slidenum">
              <a:rPr lang="en-AU" smtClean="0">
                <a:solidFill>
                  <a:srgbClr val="FFFFFF"/>
                </a:solidFill>
              </a:rPr>
              <a:pPr/>
              <a:t>‹#›</a:t>
            </a:fld>
            <a:endParaRPr lang="en-AU" dirty="0">
              <a:solidFill>
                <a:srgbClr val="FFFFFF"/>
              </a:solidFill>
            </a:endParaRPr>
          </a:p>
        </p:txBody>
      </p:sp>
    </p:spTree>
    <p:extLst>
      <p:ext uri="{BB962C8B-B14F-4D97-AF65-F5344CB8AC3E}">
        <p14:creationId xmlns:p14="http://schemas.microsoft.com/office/powerpoint/2010/main" val="3263888242"/>
      </p:ext>
    </p:extLst>
  </p:cSld>
  <p:clrMap bg1="lt1" tx1="dk1" bg2="lt2" tx2="dk2" accent1="accent1" accent2="accent2" accent3="accent3" accent4="accent4" accent5="accent5" accent6="accent6" hlink="hlink" folHlink="folHlink"/>
  <p:sldLayoutIdLst>
    <p:sldLayoutId id="2147483682" r:id="rId1"/>
    <p:sldLayoutId id="2147483683" r:id="rId2"/>
    <p:sldLayoutId id="2147483684" r:id="rId3"/>
    <p:sldLayoutId id="2147483685" r:id="rId4"/>
    <p:sldLayoutId id="2147483686" r:id="rId5"/>
    <p:sldLayoutId id="2147483687" r:id="rId6"/>
    <p:sldLayoutId id="2147483688" r:id="rId7"/>
    <p:sldLayoutId id="2147483689" r:id="rId8"/>
    <p:sldLayoutId id="2147483690" r:id="rId9"/>
    <p:sldLayoutId id="2147483691" r:id="rId10"/>
    <p:sldLayoutId id="2147483692" r:id="rId11"/>
    <p:sldLayoutId id="2147483693" r:id="rId12"/>
    <p:sldLayoutId id="2147483694" r:id="rId13"/>
    <p:sldLayoutId id="2147483695" r:id="rId14"/>
    <p:sldLayoutId id="2147483696" r:id="rId15"/>
    <p:sldLayoutId id="2147483697" r:id="rId16"/>
  </p:sldLayoutIdLst>
  <p:hf sldNum="0" hdr="0" dt="0"/>
  <p:txStyles>
    <p:titleStyle>
      <a:lvl1pPr algn="l" defTabSz="914400" rtl="0" eaLnBrk="1" latinLnBrk="0" hangingPunct="1">
        <a:spcBef>
          <a:spcPct val="0"/>
        </a:spcBef>
        <a:buNone/>
        <a:defRPr sz="3600" kern="1200" baseline="0">
          <a:solidFill>
            <a:srgbClr val="03C2F1"/>
          </a:solidFill>
          <a:latin typeface="Segoe UI" pitchFamily="34" charset="0"/>
          <a:ea typeface="Segoe UI" pitchFamily="34" charset="0"/>
          <a:cs typeface="Segoe UI" pitchFamily="34" charset="0"/>
        </a:defRPr>
      </a:lvl1pPr>
    </p:titleStyle>
    <p:bodyStyle>
      <a:lvl1pPr marL="342900" indent="-342900" algn="l" defTabSz="914400" rtl="0" eaLnBrk="1" latinLnBrk="0" hangingPunct="1">
        <a:spcBef>
          <a:spcPct val="20000"/>
        </a:spcBef>
        <a:buClr>
          <a:srgbClr val="03C2F1"/>
        </a:buClr>
        <a:buFont typeface="Segoe UI" pitchFamily="34" charset="0"/>
        <a:buChar char="►"/>
        <a:defRPr sz="2800" kern="1200">
          <a:solidFill>
            <a:schemeClr val="bg1"/>
          </a:solidFill>
          <a:latin typeface="Segoe UI" pitchFamily="34" charset="0"/>
          <a:ea typeface="Segoe UI" pitchFamily="34" charset="0"/>
          <a:cs typeface="Segoe UI" pitchFamily="34" charset="0"/>
        </a:defRPr>
      </a:lvl1pPr>
      <a:lvl2pPr marL="742950" indent="-285750" algn="l" defTabSz="914400" rtl="0" eaLnBrk="1" latinLnBrk="0" hangingPunct="1">
        <a:spcBef>
          <a:spcPct val="20000"/>
        </a:spcBef>
        <a:buClr>
          <a:srgbClr val="03C2F1"/>
        </a:buClr>
        <a:buFont typeface="Arial" pitchFamily="34" charset="0"/>
        <a:buChar char="–"/>
        <a:defRPr sz="2400" kern="1200">
          <a:solidFill>
            <a:schemeClr val="bg1"/>
          </a:solidFill>
          <a:latin typeface="Segoe UI" pitchFamily="34" charset="0"/>
          <a:ea typeface="Segoe UI" pitchFamily="34" charset="0"/>
          <a:cs typeface="Segoe UI" pitchFamily="34" charset="0"/>
        </a:defRPr>
      </a:lvl2pPr>
      <a:lvl3pPr marL="1143000" indent="-228600" algn="l" defTabSz="914400" rtl="0" eaLnBrk="1" latinLnBrk="0" hangingPunct="1">
        <a:spcBef>
          <a:spcPct val="20000"/>
        </a:spcBef>
        <a:buClr>
          <a:srgbClr val="03C2F1"/>
        </a:buClr>
        <a:buFont typeface="Arial" pitchFamily="34" charset="0"/>
        <a:buChar char="•"/>
        <a:defRPr sz="2000" kern="1200">
          <a:solidFill>
            <a:schemeClr val="bg1"/>
          </a:solidFill>
          <a:latin typeface="Segoe UI" pitchFamily="34" charset="0"/>
          <a:ea typeface="Segoe UI" pitchFamily="34" charset="0"/>
          <a:cs typeface="Segoe UI" pitchFamily="34" charset="0"/>
        </a:defRPr>
      </a:lvl3pPr>
      <a:lvl4pPr marL="16002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4pPr>
      <a:lvl5pPr marL="20574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5.png"/><Relationship Id="rId7" Type="http://schemas.openxmlformats.org/officeDocument/2006/relationships/image" Target="../media/image9.png"/><Relationship Id="rId2" Type="http://schemas.openxmlformats.org/officeDocument/2006/relationships/notesSlide" Target="../notesSlides/notesSlide8.xml"/><Relationship Id="rId1" Type="http://schemas.openxmlformats.org/officeDocument/2006/relationships/slideLayout" Target="../slideLayouts/slideLayout3.xml"/><Relationship Id="rId6" Type="http://schemas.openxmlformats.org/officeDocument/2006/relationships/image" Target="../media/image8.png"/><Relationship Id="rId11" Type="http://schemas.openxmlformats.org/officeDocument/2006/relationships/image" Target="../media/image13.png"/><Relationship Id="rId5" Type="http://schemas.openxmlformats.org/officeDocument/2006/relationships/image" Target="../media/image7.png"/><Relationship Id="rId10" Type="http://schemas.openxmlformats.org/officeDocument/2006/relationships/image" Target="../media/image12.png"/><Relationship Id="rId4" Type="http://schemas.openxmlformats.org/officeDocument/2006/relationships/image" Target="../media/image6.png"/><Relationship Id="rId9" Type="http://schemas.openxmlformats.org/officeDocument/2006/relationships/image" Target="../media/image11.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52.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7.xml"/><Relationship Id="rId1" Type="http://schemas.openxmlformats.org/officeDocument/2006/relationships/vmlDrawing" Target="../drawings/vmlDrawing1.vml"/><Relationship Id="rId5" Type="http://schemas.openxmlformats.org/officeDocument/2006/relationships/image" Target="../media/image14.emf"/><Relationship Id="rId4" Type="http://schemas.openxmlformats.org/officeDocument/2006/relationships/oleObject" Target="../embeddings/oleObject1.bin"/></Relationships>
</file>

<file path=ppt/slides/_rels/slide53.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7.xml"/><Relationship Id="rId1" Type="http://schemas.openxmlformats.org/officeDocument/2006/relationships/vmlDrawing" Target="../drawings/vmlDrawing2.vml"/><Relationship Id="rId5" Type="http://schemas.openxmlformats.org/officeDocument/2006/relationships/image" Target="../media/image15.emf"/><Relationship Id="rId4" Type="http://schemas.openxmlformats.org/officeDocument/2006/relationships/oleObject" Target="../embeddings/oleObject2.bin"/></Relationships>
</file>

<file path=ppt/slides/_rels/slide54.xml.rels><?xml version="1.0" encoding="UTF-8" standalone="yes"?>
<Relationships xmlns="http://schemas.openxmlformats.org/package/2006/relationships"><Relationship Id="rId3" Type="http://schemas.openxmlformats.org/officeDocument/2006/relationships/notesSlide" Target="../notesSlides/notesSlide24.xml"/><Relationship Id="rId2" Type="http://schemas.openxmlformats.org/officeDocument/2006/relationships/slideLayout" Target="../slideLayouts/slideLayout7.xml"/><Relationship Id="rId1" Type="http://schemas.openxmlformats.org/officeDocument/2006/relationships/vmlDrawing" Target="../drawings/vmlDrawing3.vml"/><Relationship Id="rId5" Type="http://schemas.openxmlformats.org/officeDocument/2006/relationships/image" Target="../media/image15.emf"/><Relationship Id="rId4" Type="http://schemas.openxmlformats.org/officeDocument/2006/relationships/oleObject" Target="../embeddings/oleObject3.bin"/></Relationships>
</file>

<file path=ppt/slides/_rels/slide5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5.xml"/><Relationship Id="rId1" Type="http://schemas.openxmlformats.org/officeDocument/2006/relationships/slideLayout" Target="../slideLayouts/slideLayout8.xml"/></Relationships>
</file>

<file path=ppt/slides/_rels/slide56.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hyperlink" Target="http://www.microsoftvirtualacademy.com/Home.aspx?WT.mc_id=otc-n-au-jtc-DPR-40787" TargetMode="External"/><Relationship Id="rId1" Type="http://schemas.openxmlformats.org/officeDocument/2006/relationships/slideLayout" Target="../slideLayouts/slideLayout31.xml"/></Relationships>
</file>

<file path=ppt/slides/_rels/slide57.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26.xml"/><Relationship Id="rId1" Type="http://schemas.openxmlformats.org/officeDocument/2006/relationships/slideLayout" Target="../slideLayouts/slideLayout8.xml"/></Relationships>
</file>

<file path=ppt/slides/_rels/slide58.xml.rels><?xml version="1.0" encoding="UTF-8" standalone="yes"?>
<Relationships xmlns="http://schemas.openxmlformats.org/package/2006/relationships"><Relationship Id="rId8" Type="http://schemas.openxmlformats.org/officeDocument/2006/relationships/hyperlink" Target="http://msdn.microsoft.com/en-au" TargetMode="External"/><Relationship Id="rId3" Type="http://schemas.openxmlformats.org/officeDocument/2006/relationships/image" Target="../media/image19.png"/><Relationship Id="rId7" Type="http://schemas.openxmlformats.org/officeDocument/2006/relationships/image" Target="../media/image21.png"/><Relationship Id="rId2" Type="http://schemas.openxmlformats.org/officeDocument/2006/relationships/notesSlide" Target="../notesSlides/notesSlide27.xml"/><Relationship Id="rId1" Type="http://schemas.openxmlformats.org/officeDocument/2006/relationships/slideLayout" Target="../slideLayouts/slideLayout23.xml"/><Relationship Id="rId6" Type="http://schemas.openxmlformats.org/officeDocument/2006/relationships/image" Target="../media/image20.png"/><Relationship Id="rId11" Type="http://schemas.openxmlformats.org/officeDocument/2006/relationships/image" Target="../media/image23.png"/><Relationship Id="rId5" Type="http://schemas.openxmlformats.org/officeDocument/2006/relationships/hyperlink" Target="http://technet.microsoft.com/en-au" TargetMode="External"/><Relationship Id="rId10" Type="http://schemas.openxmlformats.org/officeDocument/2006/relationships/image" Target="../media/image22.emf"/><Relationship Id="rId4" Type="http://schemas.openxmlformats.org/officeDocument/2006/relationships/hyperlink" Target="http://www.msteched.com/Australia" TargetMode="External"/><Relationship Id="rId9" Type="http://schemas.openxmlformats.org/officeDocument/2006/relationships/hyperlink" Target="http://www.microsoft.com/australia/learning" TargetMode="Externa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DAG Networks</a:t>
            </a:r>
            <a:endParaRPr lang="en-US" dirty="0"/>
          </a:p>
        </p:txBody>
      </p:sp>
      <p:sp>
        <p:nvSpPr>
          <p:cNvPr id="3" name="Content Placeholder 2"/>
          <p:cNvSpPr>
            <a:spLocks noGrp="1"/>
          </p:cNvSpPr>
          <p:nvPr>
            <p:ph idx="1"/>
          </p:nvPr>
        </p:nvSpPr>
        <p:spPr/>
        <p:txBody>
          <a:bodyPr/>
          <a:lstStyle/>
          <a:p>
            <a:r>
              <a:rPr lang="en-US" smtClean="0"/>
              <a:t>Collapse subnets into two DAG networks and disable replication for the MAPI network:</a:t>
            </a:r>
            <a:endParaRPr lang="en-US" dirty="0"/>
          </a:p>
        </p:txBody>
      </p:sp>
      <p:graphicFrame>
        <p:nvGraphicFramePr>
          <p:cNvPr id="6" name="Table 5"/>
          <p:cNvGraphicFramePr>
            <a:graphicFrameLocks noGrp="1"/>
          </p:cNvGraphicFramePr>
          <p:nvPr>
            <p:extLst>
              <p:ext uri="{D42A27DB-BD31-4B8C-83A1-F6EECF244321}">
                <p14:modId xmlns:p14="http://schemas.microsoft.com/office/powerpoint/2010/main" val="2160233041"/>
              </p:ext>
            </p:extLst>
          </p:nvPr>
        </p:nvGraphicFramePr>
        <p:xfrm>
          <a:off x="375656" y="4545920"/>
          <a:ext cx="8411404" cy="2123440"/>
        </p:xfrm>
        <a:graphic>
          <a:graphicData uri="http://schemas.openxmlformats.org/drawingml/2006/table">
            <a:tbl>
              <a:tblPr firstRow="1" bandRow="1">
                <a:tableStyleId>{93296810-A885-4BE3-A3E7-6D5BEEA58F35}</a:tableStyleId>
              </a:tblPr>
              <a:tblGrid>
                <a:gridCol w="1748072"/>
                <a:gridCol w="1656184"/>
                <a:gridCol w="2016224"/>
                <a:gridCol w="1584176"/>
                <a:gridCol w="1406748"/>
              </a:tblGrid>
              <a:tr h="370840">
                <a:tc>
                  <a:txBody>
                    <a:bodyPr/>
                    <a:lstStyle/>
                    <a:p>
                      <a:r>
                        <a:rPr lang="en-US" sz="1800" b="1" dirty="0" smtClean="0">
                          <a:effectLst/>
                        </a:rPr>
                        <a:t>Name</a:t>
                      </a:r>
                      <a:endParaRPr lang="en-US" sz="1800" b="1" dirty="0">
                        <a:solidFill>
                          <a:schemeClr val="bg1"/>
                        </a:solidFill>
                        <a:effectLst/>
                      </a:endParaRPr>
                    </a:p>
                  </a:txBody>
                  <a:tcPr marL="68598" marR="68598"/>
                </a:tc>
                <a:tc>
                  <a:txBody>
                    <a:bodyPr/>
                    <a:lstStyle/>
                    <a:p>
                      <a:r>
                        <a:rPr lang="en-US" sz="1800" b="1" dirty="0" smtClean="0">
                          <a:effectLst/>
                        </a:rPr>
                        <a:t>Subnet(s)</a:t>
                      </a:r>
                      <a:endParaRPr lang="en-US" sz="1800" b="1" dirty="0">
                        <a:solidFill>
                          <a:schemeClr val="bg1"/>
                        </a:solidFill>
                        <a:effectLst/>
                      </a:endParaRPr>
                    </a:p>
                  </a:txBody>
                  <a:tcPr marL="68598" marR="68598"/>
                </a:tc>
                <a:tc>
                  <a:txBody>
                    <a:bodyPr/>
                    <a:lstStyle/>
                    <a:p>
                      <a:r>
                        <a:rPr lang="en-US" sz="1800" b="1" dirty="0" smtClean="0">
                          <a:effectLst/>
                        </a:rPr>
                        <a:t>Interface(s)</a:t>
                      </a:r>
                      <a:endParaRPr lang="en-US" sz="1800" b="1" dirty="0">
                        <a:solidFill>
                          <a:schemeClr val="bg1"/>
                        </a:solidFill>
                        <a:effectLst/>
                      </a:endParaRPr>
                    </a:p>
                  </a:txBody>
                  <a:tcPr marL="68598" marR="68598"/>
                </a:tc>
                <a:tc>
                  <a:txBody>
                    <a:bodyPr/>
                    <a:lstStyle/>
                    <a:p>
                      <a:r>
                        <a:rPr lang="en-US" sz="1800" b="1" dirty="0" smtClean="0">
                          <a:effectLst/>
                        </a:rPr>
                        <a:t>MAPI Access Enabled</a:t>
                      </a:r>
                      <a:endParaRPr lang="en-US" sz="1800" b="1" dirty="0">
                        <a:solidFill>
                          <a:schemeClr val="bg1"/>
                        </a:solidFill>
                        <a:effectLst/>
                      </a:endParaRPr>
                    </a:p>
                  </a:txBody>
                  <a:tcPr marL="68598" marR="68598"/>
                </a:tc>
                <a:tc>
                  <a:txBody>
                    <a:bodyPr/>
                    <a:lstStyle/>
                    <a:p>
                      <a:r>
                        <a:rPr lang="en-US" sz="1800" b="1" dirty="0" smtClean="0">
                          <a:effectLst/>
                        </a:rPr>
                        <a:t>Replication Enabled</a:t>
                      </a:r>
                      <a:endParaRPr lang="en-US" sz="1800" b="1" dirty="0">
                        <a:solidFill>
                          <a:schemeClr val="bg1"/>
                        </a:solidFill>
                        <a:effectLst/>
                      </a:endParaRPr>
                    </a:p>
                  </a:txBody>
                  <a:tcPr marL="68598" marR="68598"/>
                </a:tc>
              </a:tr>
              <a:tr h="370840">
                <a:tc>
                  <a:txBody>
                    <a:bodyPr/>
                    <a:lstStyle/>
                    <a:p>
                      <a:r>
                        <a:rPr lang="en-US" sz="1800" b="1" dirty="0" smtClean="0">
                          <a:effectLst/>
                        </a:rPr>
                        <a:t>DAGNetwork01</a:t>
                      </a:r>
                      <a:endParaRPr lang="en-US" sz="1800" b="1" dirty="0">
                        <a:solidFill>
                          <a:schemeClr val="bg1"/>
                        </a:solidFill>
                        <a:effectLst/>
                      </a:endParaRPr>
                    </a:p>
                  </a:txBody>
                  <a:tcPr marL="68598" marR="68598"/>
                </a:tc>
                <a:tc>
                  <a:txBody>
                    <a:bodyPr/>
                    <a:lstStyle/>
                    <a:p>
                      <a:r>
                        <a:rPr lang="en-US" sz="1800" b="1" dirty="0" smtClean="0">
                          <a:effectLst/>
                        </a:rPr>
                        <a:t>192.168.0.0/24</a:t>
                      </a:r>
                      <a:endParaRPr lang="en-US" sz="1800" b="1" dirty="0">
                        <a:solidFill>
                          <a:schemeClr val="bg1"/>
                        </a:solidFill>
                        <a:effectLst/>
                      </a:endParaRPr>
                    </a:p>
                  </a:txBody>
                  <a:tcPr marL="68598" marR="68598"/>
                </a:tc>
                <a:tc>
                  <a:txBody>
                    <a:bodyPr/>
                    <a:lstStyle/>
                    <a:p>
                      <a:r>
                        <a:rPr lang="en-US" sz="1800" b="1" dirty="0" smtClean="0">
                          <a:effectLst/>
                        </a:rPr>
                        <a:t>EX1 (192.168.0.15)</a:t>
                      </a:r>
                      <a:endParaRPr lang="en-US" sz="1800" b="1" dirty="0" smtClean="0">
                        <a:solidFill>
                          <a:schemeClr val="bg1"/>
                        </a:solidFill>
                        <a:effectLst/>
                      </a:endParaRPr>
                    </a:p>
                  </a:txBody>
                  <a:tcPr marL="68598" marR="68598"/>
                </a:tc>
                <a:tc>
                  <a:txBody>
                    <a:bodyPr/>
                    <a:lstStyle/>
                    <a:p>
                      <a:pPr algn="ctr"/>
                      <a:r>
                        <a:rPr lang="en-US" sz="1800" b="1" dirty="0" smtClean="0">
                          <a:effectLst/>
                        </a:rPr>
                        <a:t>True</a:t>
                      </a:r>
                      <a:endParaRPr lang="en-US" sz="1800" b="1" dirty="0">
                        <a:solidFill>
                          <a:schemeClr val="bg1"/>
                        </a:solidFill>
                        <a:effectLst/>
                      </a:endParaRPr>
                    </a:p>
                  </a:txBody>
                  <a:tcPr marL="68598" marR="68598"/>
                </a:tc>
                <a:tc>
                  <a:txBody>
                    <a:bodyPr/>
                    <a:lstStyle/>
                    <a:p>
                      <a:pPr algn="ctr"/>
                      <a:r>
                        <a:rPr lang="en-US" sz="1800" b="1" dirty="0" smtClean="0">
                          <a:effectLst/>
                        </a:rPr>
                        <a:t>True</a:t>
                      </a:r>
                      <a:endParaRPr lang="en-US" sz="1800" b="1" dirty="0">
                        <a:solidFill>
                          <a:schemeClr val="bg1"/>
                        </a:solidFill>
                        <a:effectLst/>
                      </a:endParaRPr>
                    </a:p>
                  </a:txBody>
                  <a:tcPr marL="68598" marR="68598"/>
                </a:tc>
              </a:tr>
              <a:tr h="370840">
                <a:tc>
                  <a:txBody>
                    <a:bodyPr/>
                    <a:lstStyle/>
                    <a:p>
                      <a:r>
                        <a:rPr lang="en-US" sz="1800" b="1" dirty="0" smtClean="0">
                          <a:effectLst/>
                        </a:rPr>
                        <a:t>DAGNetwork02</a:t>
                      </a:r>
                      <a:endParaRPr lang="en-US" sz="1800" b="1" dirty="0">
                        <a:solidFill>
                          <a:schemeClr val="bg1"/>
                        </a:solidFill>
                        <a:effectLst/>
                      </a:endParaRPr>
                    </a:p>
                  </a:txBody>
                  <a:tcPr marL="68598" marR="68598"/>
                </a:tc>
                <a:tc>
                  <a:txBody>
                    <a:bodyPr/>
                    <a:lstStyle/>
                    <a:p>
                      <a:r>
                        <a:rPr lang="en-US" sz="1800" b="1" dirty="0" smtClean="0">
                          <a:effectLst/>
                        </a:rPr>
                        <a:t>10.0.0.0/24</a:t>
                      </a:r>
                      <a:endParaRPr lang="en-US" sz="1800" b="1" dirty="0">
                        <a:solidFill>
                          <a:schemeClr val="bg1"/>
                        </a:solidFill>
                        <a:effectLst/>
                      </a:endParaRPr>
                    </a:p>
                  </a:txBody>
                  <a:tcPr marL="68598" marR="68598"/>
                </a:tc>
                <a:tc>
                  <a:txBody>
                    <a:bodyPr/>
                    <a:lstStyle/>
                    <a:p>
                      <a:r>
                        <a:rPr lang="en-US" sz="1800" b="1" dirty="0" smtClean="0">
                          <a:effectLst/>
                        </a:rPr>
                        <a:t>EX1 (10.0.0.15)</a:t>
                      </a:r>
                      <a:endParaRPr lang="en-US" sz="1800" b="1" dirty="0" smtClean="0">
                        <a:solidFill>
                          <a:schemeClr val="bg1"/>
                        </a:solidFill>
                        <a:effectLst/>
                      </a:endParaRPr>
                    </a:p>
                  </a:txBody>
                  <a:tcPr marL="68598" marR="68598"/>
                </a:tc>
                <a:tc>
                  <a:txBody>
                    <a:bodyPr/>
                    <a:lstStyle/>
                    <a:p>
                      <a:pPr algn="ctr"/>
                      <a:r>
                        <a:rPr lang="en-US" sz="1800" b="1" dirty="0" smtClean="0">
                          <a:effectLst/>
                        </a:rPr>
                        <a:t>False</a:t>
                      </a:r>
                      <a:endParaRPr lang="en-US" sz="1800" b="1" dirty="0">
                        <a:solidFill>
                          <a:schemeClr val="bg1"/>
                        </a:solidFill>
                        <a:effectLst/>
                      </a:endParaRPr>
                    </a:p>
                  </a:txBody>
                  <a:tcPr marL="68598" marR="68598"/>
                </a:tc>
                <a:tc>
                  <a:txBody>
                    <a:bodyPr/>
                    <a:lstStyle/>
                    <a:p>
                      <a:pPr algn="ctr"/>
                      <a:r>
                        <a:rPr lang="en-US" sz="1800" b="1" dirty="0" smtClean="0">
                          <a:effectLst/>
                        </a:rPr>
                        <a:t>True</a:t>
                      </a:r>
                      <a:endParaRPr lang="en-US" sz="1800" b="1" dirty="0">
                        <a:solidFill>
                          <a:schemeClr val="bg1"/>
                        </a:solidFill>
                        <a:effectLst/>
                      </a:endParaRPr>
                    </a:p>
                  </a:txBody>
                  <a:tcPr marL="68598" marR="68598"/>
                </a:tc>
              </a:tr>
              <a:tr h="370840">
                <a:tc>
                  <a:txBody>
                    <a:bodyPr/>
                    <a:lstStyle/>
                    <a:p>
                      <a:r>
                        <a:rPr lang="en-US" sz="1800" b="1" dirty="0" smtClean="0">
                          <a:effectLst/>
                        </a:rPr>
                        <a:t>DAGNetwork03</a:t>
                      </a:r>
                      <a:endParaRPr lang="en-US" sz="1800" b="1" dirty="0">
                        <a:solidFill>
                          <a:schemeClr val="bg1"/>
                        </a:solidFill>
                        <a:effectLst/>
                      </a:endParaRPr>
                    </a:p>
                  </a:txBody>
                  <a:tcPr marL="68598" marR="68598"/>
                </a:tc>
                <a:tc>
                  <a:txBody>
                    <a:bodyPr/>
                    <a:lstStyle/>
                    <a:p>
                      <a:r>
                        <a:rPr lang="en-US" sz="1800" b="1" dirty="0" smtClean="0">
                          <a:effectLst/>
                        </a:rPr>
                        <a:t>192.168.1.0/24</a:t>
                      </a:r>
                      <a:endParaRPr lang="en-US" sz="1800" b="1" dirty="0">
                        <a:solidFill>
                          <a:schemeClr val="bg1"/>
                        </a:solidFill>
                        <a:effectLst/>
                      </a:endParaRPr>
                    </a:p>
                  </a:txBody>
                  <a:tcPr marL="68598" marR="68598"/>
                </a:tc>
                <a:tc>
                  <a:txBody>
                    <a:bodyPr/>
                    <a:lstStyle/>
                    <a:p>
                      <a:pPr marL="0" marR="0" indent="0" algn="l" defTabSz="914363" rtl="0" eaLnBrk="1" fontAlgn="auto" latinLnBrk="0" hangingPunct="1">
                        <a:lnSpc>
                          <a:spcPct val="100000"/>
                        </a:lnSpc>
                        <a:spcBef>
                          <a:spcPts val="0"/>
                        </a:spcBef>
                        <a:spcAft>
                          <a:spcPts val="0"/>
                        </a:spcAft>
                        <a:buClrTx/>
                        <a:buSzTx/>
                        <a:buFontTx/>
                        <a:buNone/>
                        <a:tabLst/>
                        <a:defRPr/>
                      </a:pPr>
                      <a:r>
                        <a:rPr lang="en-US" sz="1800" b="1" dirty="0" smtClean="0">
                          <a:effectLst/>
                        </a:rPr>
                        <a:t>EX2 (192.168.1.15)</a:t>
                      </a:r>
                      <a:endParaRPr lang="en-US" sz="1800" b="1" dirty="0" smtClean="0">
                        <a:solidFill>
                          <a:schemeClr val="bg1"/>
                        </a:solidFill>
                        <a:effectLst/>
                      </a:endParaRPr>
                    </a:p>
                  </a:txBody>
                  <a:tcPr marL="68598" marR="68598"/>
                </a:tc>
                <a:tc>
                  <a:txBody>
                    <a:bodyPr/>
                    <a:lstStyle/>
                    <a:p>
                      <a:pPr algn="ctr"/>
                      <a:r>
                        <a:rPr lang="en-US" sz="1800" b="1" dirty="0" smtClean="0">
                          <a:effectLst/>
                        </a:rPr>
                        <a:t>True</a:t>
                      </a:r>
                      <a:endParaRPr lang="en-US" sz="1800" b="1" dirty="0">
                        <a:solidFill>
                          <a:schemeClr val="bg1"/>
                        </a:solidFill>
                        <a:effectLst/>
                      </a:endParaRPr>
                    </a:p>
                  </a:txBody>
                  <a:tcPr marL="68598" marR="68598"/>
                </a:tc>
                <a:tc>
                  <a:txBody>
                    <a:bodyPr/>
                    <a:lstStyle/>
                    <a:p>
                      <a:pPr algn="ctr"/>
                      <a:r>
                        <a:rPr lang="en-US" sz="1800" b="1" dirty="0" smtClean="0">
                          <a:effectLst/>
                        </a:rPr>
                        <a:t>True</a:t>
                      </a:r>
                      <a:endParaRPr lang="en-US" sz="1800" b="1" dirty="0">
                        <a:solidFill>
                          <a:schemeClr val="bg1"/>
                        </a:solidFill>
                        <a:effectLst/>
                      </a:endParaRPr>
                    </a:p>
                  </a:txBody>
                  <a:tcPr marL="68598" marR="68598"/>
                </a:tc>
              </a:tr>
              <a:tr h="370840">
                <a:tc>
                  <a:txBody>
                    <a:bodyPr/>
                    <a:lstStyle/>
                    <a:p>
                      <a:r>
                        <a:rPr lang="en-US" sz="1800" b="1" dirty="0" smtClean="0">
                          <a:effectLst/>
                        </a:rPr>
                        <a:t>DAGNetwork04</a:t>
                      </a:r>
                      <a:endParaRPr lang="en-US" sz="1800" b="1" dirty="0">
                        <a:solidFill>
                          <a:schemeClr val="bg1"/>
                        </a:solidFill>
                        <a:effectLst/>
                      </a:endParaRPr>
                    </a:p>
                  </a:txBody>
                  <a:tcPr marL="68598" marR="68598"/>
                </a:tc>
                <a:tc>
                  <a:txBody>
                    <a:bodyPr/>
                    <a:lstStyle/>
                    <a:p>
                      <a:r>
                        <a:rPr lang="en-US" sz="1800" b="1" dirty="0" smtClean="0">
                          <a:effectLst/>
                        </a:rPr>
                        <a:t>10.0.1.0/24</a:t>
                      </a:r>
                      <a:endParaRPr lang="en-US" sz="1800" b="1" dirty="0">
                        <a:solidFill>
                          <a:schemeClr val="bg1"/>
                        </a:solidFill>
                        <a:effectLst/>
                      </a:endParaRPr>
                    </a:p>
                  </a:txBody>
                  <a:tcPr marL="68598" marR="68598"/>
                </a:tc>
                <a:tc>
                  <a:txBody>
                    <a:bodyPr/>
                    <a:lstStyle/>
                    <a:p>
                      <a:pPr marL="0" marR="0" indent="0" algn="l" defTabSz="914363" rtl="0" eaLnBrk="1" fontAlgn="auto" latinLnBrk="0" hangingPunct="1">
                        <a:lnSpc>
                          <a:spcPct val="100000"/>
                        </a:lnSpc>
                        <a:spcBef>
                          <a:spcPts val="0"/>
                        </a:spcBef>
                        <a:spcAft>
                          <a:spcPts val="0"/>
                        </a:spcAft>
                        <a:buClrTx/>
                        <a:buSzTx/>
                        <a:buFontTx/>
                        <a:buNone/>
                        <a:tabLst/>
                        <a:defRPr/>
                      </a:pPr>
                      <a:r>
                        <a:rPr lang="en-US" sz="1800" b="1" dirty="0" smtClean="0">
                          <a:effectLst/>
                        </a:rPr>
                        <a:t>EX2 (10.0.1.15)</a:t>
                      </a:r>
                      <a:endParaRPr lang="en-US" sz="1800" b="1" dirty="0" smtClean="0">
                        <a:solidFill>
                          <a:schemeClr val="bg1"/>
                        </a:solidFill>
                        <a:effectLst/>
                      </a:endParaRPr>
                    </a:p>
                  </a:txBody>
                  <a:tcPr marL="68598" marR="68598"/>
                </a:tc>
                <a:tc>
                  <a:txBody>
                    <a:bodyPr/>
                    <a:lstStyle/>
                    <a:p>
                      <a:pPr algn="ctr"/>
                      <a:r>
                        <a:rPr lang="en-US" sz="1800" b="1" dirty="0" smtClean="0">
                          <a:effectLst/>
                        </a:rPr>
                        <a:t>False</a:t>
                      </a:r>
                      <a:endParaRPr lang="en-US" sz="1800" b="1" dirty="0">
                        <a:solidFill>
                          <a:schemeClr val="bg1"/>
                        </a:solidFill>
                        <a:effectLst/>
                      </a:endParaRPr>
                    </a:p>
                  </a:txBody>
                  <a:tcPr marL="68598" marR="68598"/>
                </a:tc>
                <a:tc>
                  <a:txBody>
                    <a:bodyPr/>
                    <a:lstStyle/>
                    <a:p>
                      <a:pPr algn="ctr"/>
                      <a:r>
                        <a:rPr lang="en-US" sz="1800" b="1" dirty="0" smtClean="0">
                          <a:effectLst/>
                        </a:rPr>
                        <a:t>True</a:t>
                      </a:r>
                      <a:endParaRPr lang="en-US" sz="1800" b="1" dirty="0">
                        <a:solidFill>
                          <a:schemeClr val="bg1"/>
                        </a:solidFill>
                        <a:effectLst/>
                      </a:endParaRPr>
                    </a:p>
                  </a:txBody>
                  <a:tcPr marL="68598" marR="68598"/>
                </a:tc>
              </a:tr>
            </a:tbl>
          </a:graphicData>
        </a:graphic>
      </p:graphicFrame>
      <p:sp>
        <p:nvSpPr>
          <p:cNvPr id="7" name="Rectangle 6"/>
          <p:cNvSpPr/>
          <p:nvPr/>
        </p:nvSpPr>
        <p:spPr>
          <a:xfrm>
            <a:off x="313278" y="2610778"/>
            <a:ext cx="8795226" cy="1754326"/>
          </a:xfrm>
          <a:prstGeom prst="rect">
            <a:avLst/>
          </a:prstGeom>
        </p:spPr>
        <p:txBody>
          <a:bodyPr wrap="square">
            <a:spAutoFit/>
          </a:bodyPr>
          <a:lstStyle/>
          <a:p>
            <a:r>
              <a:rPr lang="en-US" b="1" dirty="0">
                <a:solidFill>
                  <a:schemeClr val="bg1"/>
                </a:solidFill>
                <a:effectLst>
                  <a:outerShdw blurRad="38100" dist="38100" dir="2700000" algn="tl">
                    <a:srgbClr val="000000">
                      <a:alpha val="43137"/>
                    </a:srgbClr>
                  </a:outerShdw>
                </a:effectLst>
                <a:latin typeface="Consolas" pitchFamily="49" charset="0"/>
                <a:cs typeface="Consolas" pitchFamily="49" charset="0"/>
              </a:rPr>
              <a:t>Set-</a:t>
            </a:r>
            <a:r>
              <a:rPr lang="en-US" b="1" dirty="0" err="1">
                <a:solidFill>
                  <a:schemeClr val="bg1"/>
                </a:solidFill>
                <a:effectLst>
                  <a:outerShdw blurRad="38100" dist="38100" dir="2700000" algn="tl">
                    <a:srgbClr val="000000">
                      <a:alpha val="43137"/>
                    </a:srgbClr>
                  </a:outerShdw>
                </a:effectLst>
                <a:latin typeface="Consolas" pitchFamily="49" charset="0"/>
                <a:cs typeface="Consolas" pitchFamily="49" charset="0"/>
              </a:rPr>
              <a:t>DatabaseAvailabilityGroupNetwork</a:t>
            </a:r>
            <a:r>
              <a:rPr lang="en-US" b="1" dirty="0">
                <a:solidFill>
                  <a:schemeClr val="bg1"/>
                </a:solidFill>
                <a:effectLst>
                  <a:outerShdw blurRad="38100" dist="38100" dir="2700000" algn="tl">
                    <a:srgbClr val="000000">
                      <a:alpha val="43137"/>
                    </a:srgbClr>
                  </a:outerShdw>
                </a:effectLst>
                <a:latin typeface="Consolas" pitchFamily="49" charset="0"/>
                <a:cs typeface="Consolas" pitchFamily="49" charset="0"/>
              </a:rPr>
              <a:t> -Identity DAG2\DAGNetwork01 -Subnets 192.168.0.0,192.168.1.0 -</a:t>
            </a:r>
            <a:r>
              <a:rPr lang="en-US" b="1" dirty="0" err="1">
                <a:solidFill>
                  <a:schemeClr val="bg1"/>
                </a:solidFill>
                <a:effectLst>
                  <a:outerShdw blurRad="38100" dist="38100" dir="2700000" algn="tl">
                    <a:srgbClr val="000000">
                      <a:alpha val="43137"/>
                    </a:srgbClr>
                  </a:outerShdw>
                </a:effectLst>
                <a:latin typeface="Consolas" pitchFamily="49" charset="0"/>
                <a:cs typeface="Consolas" pitchFamily="49" charset="0"/>
              </a:rPr>
              <a:t>ReplicationEnabled</a:t>
            </a:r>
            <a:r>
              <a:rPr lang="en-US" b="1" dirty="0">
                <a:solidFill>
                  <a:schemeClr val="bg1"/>
                </a:solidFill>
                <a:effectLst>
                  <a:outerShdw blurRad="38100" dist="38100" dir="2700000" algn="tl">
                    <a:srgbClr val="000000">
                      <a:alpha val="43137"/>
                    </a:srgbClr>
                  </a:outerShdw>
                </a:effectLst>
                <a:latin typeface="Consolas" pitchFamily="49" charset="0"/>
                <a:cs typeface="Consolas" pitchFamily="49" charset="0"/>
              </a:rPr>
              <a:t>:$false</a:t>
            </a:r>
            <a:r>
              <a:rPr lang="en-US" b="1" dirty="0">
                <a:effectLst>
                  <a:outerShdw blurRad="38100" dist="38100" dir="2700000" algn="tl">
                    <a:srgbClr val="000000">
                      <a:alpha val="43137"/>
                    </a:srgbClr>
                  </a:outerShdw>
                </a:effectLst>
                <a:latin typeface="Consolas" pitchFamily="49" charset="0"/>
                <a:cs typeface="Consolas" pitchFamily="49" charset="0"/>
              </a:rPr>
              <a:t/>
            </a:r>
            <a:br>
              <a:rPr lang="en-US" b="1" dirty="0">
                <a:effectLst>
                  <a:outerShdw blurRad="38100" dist="38100" dir="2700000" algn="tl">
                    <a:srgbClr val="000000">
                      <a:alpha val="43137"/>
                    </a:srgbClr>
                  </a:outerShdw>
                </a:effectLst>
                <a:latin typeface="Consolas" pitchFamily="49" charset="0"/>
                <a:cs typeface="Consolas" pitchFamily="49" charset="0"/>
              </a:rPr>
            </a:br>
            <a:r>
              <a:rPr lang="en-US" b="1" dirty="0">
                <a:solidFill>
                  <a:srgbClr val="FFFF00"/>
                </a:solidFill>
                <a:effectLst>
                  <a:outerShdw blurRad="38100" dist="38100" dir="2700000" algn="tl">
                    <a:srgbClr val="000000">
                      <a:alpha val="43137"/>
                    </a:srgbClr>
                  </a:outerShdw>
                </a:effectLst>
                <a:latin typeface="Consolas" pitchFamily="49" charset="0"/>
                <a:cs typeface="Consolas" pitchFamily="49" charset="0"/>
              </a:rPr>
              <a:t>Set-</a:t>
            </a:r>
            <a:r>
              <a:rPr lang="en-US" b="1" dirty="0" err="1">
                <a:solidFill>
                  <a:srgbClr val="FFFF00"/>
                </a:solidFill>
                <a:effectLst>
                  <a:outerShdw blurRad="38100" dist="38100" dir="2700000" algn="tl">
                    <a:srgbClr val="000000">
                      <a:alpha val="43137"/>
                    </a:srgbClr>
                  </a:outerShdw>
                </a:effectLst>
                <a:latin typeface="Consolas" pitchFamily="49" charset="0"/>
                <a:cs typeface="Consolas" pitchFamily="49" charset="0"/>
              </a:rPr>
              <a:t>DatabaseAvailabilityGroupNetwork</a:t>
            </a:r>
            <a:r>
              <a:rPr lang="en-US" b="1" dirty="0">
                <a:solidFill>
                  <a:srgbClr val="FFFF00"/>
                </a:solidFill>
                <a:effectLst>
                  <a:outerShdw blurRad="38100" dist="38100" dir="2700000" algn="tl">
                    <a:srgbClr val="000000">
                      <a:alpha val="43137"/>
                    </a:srgbClr>
                  </a:outerShdw>
                </a:effectLst>
                <a:latin typeface="Consolas" pitchFamily="49" charset="0"/>
                <a:cs typeface="Consolas" pitchFamily="49" charset="0"/>
              </a:rPr>
              <a:t> -Identity DAG2\DAGNetwork02 -Subnets 10.0.0.0,10.0.1.0</a:t>
            </a:r>
            <a:r>
              <a:rPr lang="en-US" b="1" dirty="0">
                <a:effectLst>
                  <a:outerShdw blurRad="38100" dist="38100" dir="2700000" algn="tl">
                    <a:srgbClr val="000000">
                      <a:alpha val="43137"/>
                    </a:srgbClr>
                  </a:outerShdw>
                </a:effectLst>
                <a:latin typeface="Consolas" pitchFamily="49" charset="0"/>
                <a:cs typeface="Consolas" pitchFamily="49" charset="0"/>
              </a:rPr>
              <a:t/>
            </a:r>
            <a:br>
              <a:rPr lang="en-US" b="1" dirty="0">
                <a:effectLst>
                  <a:outerShdw blurRad="38100" dist="38100" dir="2700000" algn="tl">
                    <a:srgbClr val="000000">
                      <a:alpha val="43137"/>
                    </a:srgbClr>
                  </a:outerShdw>
                </a:effectLst>
                <a:latin typeface="Consolas" pitchFamily="49" charset="0"/>
                <a:cs typeface="Consolas" pitchFamily="49" charset="0"/>
              </a:rPr>
            </a:br>
            <a:r>
              <a:rPr lang="en-US" b="1" dirty="0">
                <a:solidFill>
                  <a:schemeClr val="bg1"/>
                </a:solidFill>
                <a:effectLst>
                  <a:outerShdw blurRad="38100" dist="38100" dir="2700000" algn="tl">
                    <a:srgbClr val="000000">
                      <a:alpha val="43137"/>
                    </a:srgbClr>
                  </a:outerShdw>
                </a:effectLst>
                <a:latin typeface="Consolas" pitchFamily="49" charset="0"/>
                <a:cs typeface="Consolas" pitchFamily="49" charset="0"/>
              </a:rPr>
              <a:t>Remove-</a:t>
            </a:r>
            <a:r>
              <a:rPr lang="en-US" b="1" dirty="0" err="1">
                <a:solidFill>
                  <a:schemeClr val="bg1"/>
                </a:solidFill>
                <a:effectLst>
                  <a:outerShdw blurRad="38100" dist="38100" dir="2700000" algn="tl">
                    <a:srgbClr val="000000">
                      <a:alpha val="43137"/>
                    </a:srgbClr>
                  </a:outerShdw>
                </a:effectLst>
                <a:latin typeface="Consolas" pitchFamily="49" charset="0"/>
                <a:cs typeface="Consolas" pitchFamily="49" charset="0"/>
              </a:rPr>
              <a:t>DatabaseAvailabilityGroupNetwork</a:t>
            </a:r>
            <a:r>
              <a:rPr lang="en-US" b="1" dirty="0">
                <a:solidFill>
                  <a:schemeClr val="bg1"/>
                </a:solidFill>
                <a:effectLst>
                  <a:outerShdw blurRad="38100" dist="38100" dir="2700000" algn="tl">
                    <a:srgbClr val="000000">
                      <a:alpha val="43137"/>
                    </a:srgbClr>
                  </a:outerShdw>
                </a:effectLst>
                <a:latin typeface="Consolas" pitchFamily="49" charset="0"/>
                <a:cs typeface="Consolas" pitchFamily="49" charset="0"/>
              </a:rPr>
              <a:t> -Identity DAG2\DAGNetwork03</a:t>
            </a:r>
            <a:r>
              <a:rPr lang="en-US" b="1" dirty="0">
                <a:effectLst>
                  <a:outerShdw blurRad="38100" dist="38100" dir="2700000" algn="tl">
                    <a:srgbClr val="000000">
                      <a:alpha val="43137"/>
                    </a:srgbClr>
                  </a:outerShdw>
                </a:effectLst>
                <a:latin typeface="Consolas" pitchFamily="49" charset="0"/>
                <a:cs typeface="Consolas" pitchFamily="49" charset="0"/>
              </a:rPr>
              <a:t/>
            </a:r>
            <a:br>
              <a:rPr lang="en-US" b="1" dirty="0">
                <a:effectLst>
                  <a:outerShdw blurRad="38100" dist="38100" dir="2700000" algn="tl">
                    <a:srgbClr val="000000">
                      <a:alpha val="43137"/>
                    </a:srgbClr>
                  </a:outerShdw>
                </a:effectLst>
                <a:latin typeface="Consolas" pitchFamily="49" charset="0"/>
                <a:cs typeface="Consolas" pitchFamily="49" charset="0"/>
              </a:rPr>
            </a:br>
            <a:r>
              <a:rPr lang="en-US" b="1" dirty="0">
                <a:solidFill>
                  <a:srgbClr val="FFFF00"/>
                </a:solidFill>
                <a:effectLst>
                  <a:outerShdw blurRad="38100" dist="38100" dir="2700000" algn="tl">
                    <a:srgbClr val="000000">
                      <a:alpha val="43137"/>
                    </a:srgbClr>
                  </a:outerShdw>
                </a:effectLst>
                <a:latin typeface="Consolas" pitchFamily="49" charset="0"/>
                <a:cs typeface="Consolas" pitchFamily="49" charset="0"/>
              </a:rPr>
              <a:t>Remove-</a:t>
            </a:r>
            <a:r>
              <a:rPr lang="en-US" b="1" dirty="0" err="1">
                <a:solidFill>
                  <a:srgbClr val="FFFF00"/>
                </a:solidFill>
                <a:effectLst>
                  <a:outerShdw blurRad="38100" dist="38100" dir="2700000" algn="tl">
                    <a:srgbClr val="000000">
                      <a:alpha val="43137"/>
                    </a:srgbClr>
                  </a:outerShdw>
                </a:effectLst>
                <a:latin typeface="Consolas" pitchFamily="49" charset="0"/>
                <a:cs typeface="Consolas" pitchFamily="49" charset="0"/>
              </a:rPr>
              <a:t>DatabaseAvailabilityGroupNetwork</a:t>
            </a:r>
            <a:r>
              <a:rPr lang="en-US" b="1" dirty="0">
                <a:solidFill>
                  <a:srgbClr val="FFFF00"/>
                </a:solidFill>
                <a:effectLst>
                  <a:outerShdw blurRad="38100" dist="38100" dir="2700000" algn="tl">
                    <a:srgbClr val="000000">
                      <a:alpha val="43137"/>
                    </a:srgbClr>
                  </a:outerShdw>
                </a:effectLst>
                <a:latin typeface="Consolas" pitchFamily="49" charset="0"/>
                <a:cs typeface="Consolas" pitchFamily="49" charset="0"/>
              </a:rPr>
              <a:t> -Identity DAG2\DAGNetwork04</a:t>
            </a:r>
          </a:p>
        </p:txBody>
      </p:sp>
    </p:spTree>
    <p:extLst>
      <p:ext uri="{BB962C8B-B14F-4D97-AF65-F5344CB8AC3E}">
        <p14:creationId xmlns:p14="http://schemas.microsoft.com/office/powerpoint/2010/main" val="43424727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DAG Networks</a:t>
            </a:r>
            <a:endParaRPr lang="en-US" dirty="0"/>
          </a:p>
        </p:txBody>
      </p:sp>
      <p:sp>
        <p:nvSpPr>
          <p:cNvPr id="3" name="Content Placeholder 2"/>
          <p:cNvSpPr>
            <a:spLocks noGrp="1"/>
          </p:cNvSpPr>
          <p:nvPr>
            <p:ph idx="1"/>
          </p:nvPr>
        </p:nvSpPr>
        <p:spPr/>
        <p:txBody>
          <a:bodyPr/>
          <a:lstStyle/>
          <a:p>
            <a:r>
              <a:rPr lang="en-US" smtClean="0"/>
              <a:t>Collapse subnets into two DAG networks and disable replication for the MAPI network:</a:t>
            </a:r>
            <a:endParaRPr lang="en-US" dirty="0"/>
          </a:p>
        </p:txBody>
      </p:sp>
      <p:graphicFrame>
        <p:nvGraphicFramePr>
          <p:cNvPr id="6" name="Table 5"/>
          <p:cNvGraphicFramePr>
            <a:graphicFrameLocks noGrp="1"/>
          </p:cNvGraphicFramePr>
          <p:nvPr>
            <p:extLst>
              <p:ext uri="{D42A27DB-BD31-4B8C-83A1-F6EECF244321}">
                <p14:modId xmlns:p14="http://schemas.microsoft.com/office/powerpoint/2010/main" val="431093156"/>
              </p:ext>
            </p:extLst>
          </p:nvPr>
        </p:nvGraphicFramePr>
        <p:xfrm>
          <a:off x="375656" y="4545920"/>
          <a:ext cx="8411404" cy="1920240"/>
        </p:xfrm>
        <a:graphic>
          <a:graphicData uri="http://schemas.openxmlformats.org/drawingml/2006/table">
            <a:tbl>
              <a:tblPr firstRow="1" bandRow="1">
                <a:tableStyleId>{93296810-A885-4BE3-A3E7-6D5BEEA58F35}</a:tableStyleId>
              </a:tblPr>
              <a:tblGrid>
                <a:gridCol w="1748072"/>
                <a:gridCol w="1656184"/>
                <a:gridCol w="2016224"/>
                <a:gridCol w="1584176"/>
                <a:gridCol w="1406748"/>
              </a:tblGrid>
              <a:tr h="370840">
                <a:tc>
                  <a:txBody>
                    <a:bodyPr/>
                    <a:lstStyle/>
                    <a:p>
                      <a:r>
                        <a:rPr lang="en-US" sz="1800" b="1" dirty="0" smtClean="0">
                          <a:effectLst/>
                        </a:rPr>
                        <a:t>Name</a:t>
                      </a:r>
                      <a:endParaRPr lang="en-US" sz="1800" b="1" dirty="0">
                        <a:solidFill>
                          <a:schemeClr val="bg1"/>
                        </a:solidFill>
                        <a:effectLst/>
                      </a:endParaRPr>
                    </a:p>
                  </a:txBody>
                  <a:tcPr marL="68598" marR="68598"/>
                </a:tc>
                <a:tc>
                  <a:txBody>
                    <a:bodyPr/>
                    <a:lstStyle/>
                    <a:p>
                      <a:r>
                        <a:rPr lang="en-US" sz="1800" b="1" dirty="0" smtClean="0">
                          <a:effectLst/>
                        </a:rPr>
                        <a:t>Subnet(s)</a:t>
                      </a:r>
                      <a:endParaRPr lang="en-US" sz="1800" b="1" dirty="0">
                        <a:solidFill>
                          <a:schemeClr val="bg1"/>
                        </a:solidFill>
                        <a:effectLst/>
                      </a:endParaRPr>
                    </a:p>
                  </a:txBody>
                  <a:tcPr marL="68598" marR="68598"/>
                </a:tc>
                <a:tc>
                  <a:txBody>
                    <a:bodyPr/>
                    <a:lstStyle/>
                    <a:p>
                      <a:r>
                        <a:rPr lang="en-US" sz="1800" b="1" dirty="0" smtClean="0">
                          <a:effectLst/>
                        </a:rPr>
                        <a:t>Interface(s)</a:t>
                      </a:r>
                      <a:endParaRPr lang="en-US" sz="1800" b="1" dirty="0">
                        <a:solidFill>
                          <a:schemeClr val="bg1"/>
                        </a:solidFill>
                        <a:effectLst/>
                      </a:endParaRPr>
                    </a:p>
                  </a:txBody>
                  <a:tcPr marL="68598" marR="68598"/>
                </a:tc>
                <a:tc>
                  <a:txBody>
                    <a:bodyPr/>
                    <a:lstStyle/>
                    <a:p>
                      <a:r>
                        <a:rPr lang="en-US" sz="1800" b="1" dirty="0" smtClean="0">
                          <a:effectLst/>
                        </a:rPr>
                        <a:t>MAPI Access Enabled</a:t>
                      </a:r>
                      <a:endParaRPr lang="en-US" sz="1800" b="1" dirty="0">
                        <a:solidFill>
                          <a:schemeClr val="bg1"/>
                        </a:solidFill>
                        <a:effectLst/>
                      </a:endParaRPr>
                    </a:p>
                  </a:txBody>
                  <a:tcPr marL="68598" marR="68598"/>
                </a:tc>
                <a:tc>
                  <a:txBody>
                    <a:bodyPr/>
                    <a:lstStyle/>
                    <a:p>
                      <a:r>
                        <a:rPr lang="en-US" sz="1800" b="1" dirty="0" smtClean="0">
                          <a:effectLst/>
                        </a:rPr>
                        <a:t>Replication Enabled</a:t>
                      </a:r>
                      <a:endParaRPr lang="en-US" sz="1800" b="1" dirty="0">
                        <a:solidFill>
                          <a:schemeClr val="bg1"/>
                        </a:solidFill>
                        <a:effectLst/>
                      </a:endParaRPr>
                    </a:p>
                  </a:txBody>
                  <a:tcPr marL="68598" marR="68598"/>
                </a:tc>
              </a:tr>
              <a:tr h="370840">
                <a:tc>
                  <a:txBody>
                    <a:bodyPr/>
                    <a:lstStyle/>
                    <a:p>
                      <a:r>
                        <a:rPr lang="en-US" sz="1800" b="1" dirty="0" smtClean="0">
                          <a:effectLst/>
                        </a:rPr>
                        <a:t>DAGNetwork01</a:t>
                      </a:r>
                      <a:endParaRPr lang="en-US" sz="1800" b="1" dirty="0">
                        <a:solidFill>
                          <a:schemeClr val="bg1"/>
                        </a:solidFill>
                        <a:effectLst/>
                      </a:endParaRPr>
                    </a:p>
                  </a:txBody>
                  <a:tcPr marL="68598" marR="68598"/>
                </a:tc>
                <a:tc>
                  <a:txBody>
                    <a:bodyPr/>
                    <a:lstStyle/>
                    <a:p>
                      <a:r>
                        <a:rPr lang="en-US" sz="1800" b="1" dirty="0" smtClean="0">
                          <a:effectLst/>
                        </a:rPr>
                        <a:t>192.168.0.0/24</a:t>
                      </a:r>
                    </a:p>
                    <a:p>
                      <a:r>
                        <a:rPr lang="en-US" sz="1800" b="1" dirty="0" smtClean="0">
                          <a:solidFill>
                            <a:schemeClr val="tx1"/>
                          </a:solidFill>
                          <a:effectLst/>
                        </a:rPr>
                        <a:t>192.168.1.0/24</a:t>
                      </a:r>
                      <a:endParaRPr lang="en-US" sz="1800" b="1" dirty="0">
                        <a:solidFill>
                          <a:schemeClr val="tx1"/>
                        </a:solidFill>
                        <a:effectLst/>
                      </a:endParaRPr>
                    </a:p>
                  </a:txBody>
                  <a:tcPr marL="68598" marR="68598"/>
                </a:tc>
                <a:tc>
                  <a:txBody>
                    <a:bodyPr/>
                    <a:lstStyle/>
                    <a:p>
                      <a:r>
                        <a:rPr lang="en-US" sz="1800" b="1" dirty="0" smtClean="0">
                          <a:effectLst/>
                        </a:rPr>
                        <a:t>EX1 (192.168.0.15)</a:t>
                      </a:r>
                    </a:p>
                    <a:p>
                      <a:pPr marL="0" marR="0" indent="0" algn="l" defTabSz="914400" rtl="0" eaLnBrk="1" fontAlgn="auto" latinLnBrk="0" hangingPunct="1">
                        <a:lnSpc>
                          <a:spcPct val="100000"/>
                        </a:lnSpc>
                        <a:spcBef>
                          <a:spcPts val="0"/>
                        </a:spcBef>
                        <a:spcAft>
                          <a:spcPts val="0"/>
                        </a:spcAft>
                        <a:buClrTx/>
                        <a:buSzTx/>
                        <a:buFontTx/>
                        <a:buNone/>
                        <a:tabLst/>
                        <a:defRPr/>
                      </a:pPr>
                      <a:r>
                        <a:rPr lang="en-US" sz="1800" b="1" dirty="0" smtClean="0">
                          <a:effectLst/>
                        </a:rPr>
                        <a:t>EX2 (192.168.1.15)</a:t>
                      </a:r>
                      <a:endParaRPr lang="en-US" sz="1800" b="1" dirty="0" smtClean="0">
                        <a:solidFill>
                          <a:schemeClr val="bg1"/>
                        </a:solidFill>
                        <a:effectLst/>
                      </a:endParaRPr>
                    </a:p>
                  </a:txBody>
                  <a:tcPr marL="68598" marR="68598"/>
                </a:tc>
                <a:tc>
                  <a:txBody>
                    <a:bodyPr/>
                    <a:lstStyle/>
                    <a:p>
                      <a:pPr algn="ctr"/>
                      <a:r>
                        <a:rPr lang="en-US" sz="1800" b="1" dirty="0" smtClean="0">
                          <a:effectLst/>
                        </a:rPr>
                        <a:t>False</a:t>
                      </a:r>
                      <a:endParaRPr lang="en-US" sz="1800" b="1" dirty="0">
                        <a:solidFill>
                          <a:schemeClr val="bg1"/>
                        </a:solidFill>
                        <a:effectLst/>
                      </a:endParaRPr>
                    </a:p>
                  </a:txBody>
                  <a:tcPr marL="68598" marR="68598"/>
                </a:tc>
                <a:tc>
                  <a:txBody>
                    <a:bodyPr/>
                    <a:lstStyle/>
                    <a:p>
                      <a:pPr algn="ctr"/>
                      <a:r>
                        <a:rPr lang="en-US" sz="1800" b="1" dirty="0" smtClean="0">
                          <a:effectLst/>
                        </a:rPr>
                        <a:t>True</a:t>
                      </a:r>
                      <a:endParaRPr lang="en-US" sz="1800" b="1" dirty="0">
                        <a:solidFill>
                          <a:schemeClr val="bg1"/>
                        </a:solidFill>
                        <a:effectLst/>
                      </a:endParaRPr>
                    </a:p>
                  </a:txBody>
                  <a:tcPr marL="68598" marR="68598"/>
                </a:tc>
              </a:tr>
              <a:tr h="370840">
                <a:tc>
                  <a:txBody>
                    <a:bodyPr/>
                    <a:lstStyle/>
                    <a:p>
                      <a:r>
                        <a:rPr lang="en-US" sz="1800" b="1" dirty="0" smtClean="0">
                          <a:effectLst/>
                        </a:rPr>
                        <a:t>DAGNetwork02</a:t>
                      </a:r>
                      <a:endParaRPr lang="en-US" sz="1800" b="1" dirty="0">
                        <a:solidFill>
                          <a:schemeClr val="bg1"/>
                        </a:solidFill>
                        <a:effectLst/>
                      </a:endParaRPr>
                    </a:p>
                  </a:txBody>
                  <a:tcPr marL="68598" marR="68598"/>
                </a:tc>
                <a:tc>
                  <a:txBody>
                    <a:bodyPr/>
                    <a:lstStyle/>
                    <a:p>
                      <a:r>
                        <a:rPr lang="en-US" sz="1800" b="1" dirty="0" smtClean="0">
                          <a:effectLst/>
                        </a:rPr>
                        <a:t>10.0.0.0/24</a:t>
                      </a:r>
                    </a:p>
                    <a:p>
                      <a:pPr marL="0" marR="0" indent="0" algn="l" defTabSz="914400" rtl="0" eaLnBrk="1" fontAlgn="auto" latinLnBrk="0" hangingPunct="1">
                        <a:lnSpc>
                          <a:spcPct val="100000"/>
                        </a:lnSpc>
                        <a:spcBef>
                          <a:spcPts val="0"/>
                        </a:spcBef>
                        <a:spcAft>
                          <a:spcPts val="0"/>
                        </a:spcAft>
                        <a:buClrTx/>
                        <a:buSzTx/>
                        <a:buFontTx/>
                        <a:buNone/>
                        <a:tabLst/>
                        <a:defRPr/>
                      </a:pPr>
                      <a:r>
                        <a:rPr lang="en-US" sz="1800" b="1" dirty="0" smtClean="0">
                          <a:effectLst/>
                        </a:rPr>
                        <a:t>10.0.1.0/24</a:t>
                      </a:r>
                      <a:endParaRPr lang="en-US" sz="1800" b="1" dirty="0" smtClean="0">
                        <a:solidFill>
                          <a:schemeClr val="bg1"/>
                        </a:solidFill>
                        <a:effectLst/>
                      </a:endParaRPr>
                    </a:p>
                  </a:txBody>
                  <a:tcPr marL="68598" marR="68598"/>
                </a:tc>
                <a:tc>
                  <a:txBody>
                    <a:bodyPr/>
                    <a:lstStyle/>
                    <a:p>
                      <a:r>
                        <a:rPr lang="en-US" sz="1800" b="1" dirty="0" smtClean="0">
                          <a:effectLst/>
                        </a:rPr>
                        <a:t>EX1 (10.0.0.15)</a:t>
                      </a:r>
                    </a:p>
                    <a:p>
                      <a:pPr marL="0" marR="0" indent="0" algn="l" defTabSz="914400" rtl="0" eaLnBrk="1" fontAlgn="auto" latinLnBrk="0" hangingPunct="1">
                        <a:lnSpc>
                          <a:spcPct val="100000"/>
                        </a:lnSpc>
                        <a:spcBef>
                          <a:spcPts val="0"/>
                        </a:spcBef>
                        <a:spcAft>
                          <a:spcPts val="0"/>
                        </a:spcAft>
                        <a:buClrTx/>
                        <a:buSzTx/>
                        <a:buFontTx/>
                        <a:buNone/>
                        <a:tabLst/>
                        <a:defRPr/>
                      </a:pPr>
                      <a:r>
                        <a:rPr lang="en-US" sz="1800" b="1" dirty="0" smtClean="0">
                          <a:effectLst/>
                        </a:rPr>
                        <a:t>EX2 (10.0.1.15)</a:t>
                      </a:r>
                      <a:endParaRPr lang="en-US" sz="1800" b="1" dirty="0" smtClean="0">
                        <a:solidFill>
                          <a:schemeClr val="bg1"/>
                        </a:solidFill>
                        <a:effectLst/>
                      </a:endParaRPr>
                    </a:p>
                  </a:txBody>
                  <a:tcPr marL="68598" marR="68598"/>
                </a:tc>
                <a:tc>
                  <a:txBody>
                    <a:bodyPr/>
                    <a:lstStyle/>
                    <a:p>
                      <a:pPr algn="ctr"/>
                      <a:r>
                        <a:rPr lang="en-US" sz="1800" b="1" dirty="0" smtClean="0">
                          <a:effectLst/>
                        </a:rPr>
                        <a:t>False</a:t>
                      </a:r>
                      <a:endParaRPr lang="en-US" sz="1800" b="1" dirty="0">
                        <a:solidFill>
                          <a:schemeClr val="bg1"/>
                        </a:solidFill>
                        <a:effectLst/>
                      </a:endParaRPr>
                    </a:p>
                  </a:txBody>
                  <a:tcPr marL="68598" marR="68598"/>
                </a:tc>
                <a:tc>
                  <a:txBody>
                    <a:bodyPr/>
                    <a:lstStyle/>
                    <a:p>
                      <a:pPr algn="ctr"/>
                      <a:r>
                        <a:rPr lang="en-US" sz="1800" b="1" dirty="0" smtClean="0">
                          <a:effectLst/>
                        </a:rPr>
                        <a:t>True</a:t>
                      </a:r>
                      <a:endParaRPr lang="en-US" sz="1800" b="1" dirty="0">
                        <a:solidFill>
                          <a:schemeClr val="bg1"/>
                        </a:solidFill>
                        <a:effectLst/>
                      </a:endParaRPr>
                    </a:p>
                  </a:txBody>
                  <a:tcPr marL="68598" marR="68598"/>
                </a:tc>
              </a:tr>
            </a:tbl>
          </a:graphicData>
        </a:graphic>
      </p:graphicFrame>
      <p:sp>
        <p:nvSpPr>
          <p:cNvPr id="7" name="Rectangle 6"/>
          <p:cNvSpPr/>
          <p:nvPr/>
        </p:nvSpPr>
        <p:spPr>
          <a:xfrm>
            <a:off x="313278" y="2610778"/>
            <a:ext cx="8795226" cy="1754326"/>
          </a:xfrm>
          <a:prstGeom prst="rect">
            <a:avLst/>
          </a:prstGeom>
        </p:spPr>
        <p:txBody>
          <a:bodyPr wrap="square">
            <a:spAutoFit/>
          </a:bodyPr>
          <a:lstStyle/>
          <a:p>
            <a:r>
              <a:rPr lang="en-US" b="1" dirty="0">
                <a:solidFill>
                  <a:schemeClr val="bg1"/>
                </a:solidFill>
                <a:effectLst>
                  <a:outerShdw blurRad="38100" dist="38100" dir="2700000" algn="tl">
                    <a:srgbClr val="000000">
                      <a:alpha val="43137"/>
                    </a:srgbClr>
                  </a:outerShdw>
                </a:effectLst>
                <a:latin typeface="Consolas" pitchFamily="49" charset="0"/>
                <a:cs typeface="Consolas" pitchFamily="49" charset="0"/>
              </a:rPr>
              <a:t>Set-</a:t>
            </a:r>
            <a:r>
              <a:rPr lang="en-US" b="1" dirty="0" err="1">
                <a:solidFill>
                  <a:schemeClr val="bg1"/>
                </a:solidFill>
                <a:effectLst>
                  <a:outerShdw blurRad="38100" dist="38100" dir="2700000" algn="tl">
                    <a:srgbClr val="000000">
                      <a:alpha val="43137"/>
                    </a:srgbClr>
                  </a:outerShdw>
                </a:effectLst>
                <a:latin typeface="Consolas" pitchFamily="49" charset="0"/>
                <a:cs typeface="Consolas" pitchFamily="49" charset="0"/>
              </a:rPr>
              <a:t>DatabaseAvailabilityGroupNetwork</a:t>
            </a:r>
            <a:r>
              <a:rPr lang="en-US" b="1" dirty="0">
                <a:solidFill>
                  <a:schemeClr val="bg1"/>
                </a:solidFill>
                <a:effectLst>
                  <a:outerShdw blurRad="38100" dist="38100" dir="2700000" algn="tl">
                    <a:srgbClr val="000000">
                      <a:alpha val="43137"/>
                    </a:srgbClr>
                  </a:outerShdw>
                </a:effectLst>
                <a:latin typeface="Consolas" pitchFamily="49" charset="0"/>
                <a:cs typeface="Consolas" pitchFamily="49" charset="0"/>
              </a:rPr>
              <a:t> -Identity DAG2\DAGNetwork01 -Subnets 192.168.0.0,192.168.1.0 -</a:t>
            </a:r>
            <a:r>
              <a:rPr lang="en-US" b="1" dirty="0" err="1">
                <a:solidFill>
                  <a:schemeClr val="bg1"/>
                </a:solidFill>
                <a:effectLst>
                  <a:outerShdw blurRad="38100" dist="38100" dir="2700000" algn="tl">
                    <a:srgbClr val="000000">
                      <a:alpha val="43137"/>
                    </a:srgbClr>
                  </a:outerShdw>
                </a:effectLst>
                <a:latin typeface="Consolas" pitchFamily="49" charset="0"/>
                <a:cs typeface="Consolas" pitchFamily="49" charset="0"/>
              </a:rPr>
              <a:t>ReplicationEnabled</a:t>
            </a:r>
            <a:r>
              <a:rPr lang="en-US" b="1" dirty="0">
                <a:solidFill>
                  <a:schemeClr val="bg1"/>
                </a:solidFill>
                <a:effectLst>
                  <a:outerShdw blurRad="38100" dist="38100" dir="2700000" algn="tl">
                    <a:srgbClr val="000000">
                      <a:alpha val="43137"/>
                    </a:srgbClr>
                  </a:outerShdw>
                </a:effectLst>
                <a:latin typeface="Consolas" pitchFamily="49" charset="0"/>
                <a:cs typeface="Consolas" pitchFamily="49" charset="0"/>
              </a:rPr>
              <a:t>:$false</a:t>
            </a:r>
            <a:r>
              <a:rPr lang="en-US" b="1" dirty="0">
                <a:effectLst>
                  <a:outerShdw blurRad="38100" dist="38100" dir="2700000" algn="tl">
                    <a:srgbClr val="000000">
                      <a:alpha val="43137"/>
                    </a:srgbClr>
                  </a:outerShdw>
                </a:effectLst>
                <a:latin typeface="Consolas" pitchFamily="49" charset="0"/>
                <a:cs typeface="Consolas" pitchFamily="49" charset="0"/>
              </a:rPr>
              <a:t/>
            </a:r>
            <a:br>
              <a:rPr lang="en-US" b="1" dirty="0">
                <a:effectLst>
                  <a:outerShdw blurRad="38100" dist="38100" dir="2700000" algn="tl">
                    <a:srgbClr val="000000">
                      <a:alpha val="43137"/>
                    </a:srgbClr>
                  </a:outerShdw>
                </a:effectLst>
                <a:latin typeface="Consolas" pitchFamily="49" charset="0"/>
                <a:cs typeface="Consolas" pitchFamily="49" charset="0"/>
              </a:rPr>
            </a:br>
            <a:r>
              <a:rPr lang="en-US" b="1" dirty="0">
                <a:solidFill>
                  <a:srgbClr val="FFFF00"/>
                </a:solidFill>
                <a:effectLst>
                  <a:outerShdw blurRad="38100" dist="38100" dir="2700000" algn="tl">
                    <a:srgbClr val="000000">
                      <a:alpha val="43137"/>
                    </a:srgbClr>
                  </a:outerShdw>
                </a:effectLst>
                <a:latin typeface="Consolas" pitchFamily="49" charset="0"/>
                <a:cs typeface="Consolas" pitchFamily="49" charset="0"/>
              </a:rPr>
              <a:t>Set-</a:t>
            </a:r>
            <a:r>
              <a:rPr lang="en-US" b="1" dirty="0" err="1">
                <a:solidFill>
                  <a:srgbClr val="FFFF00"/>
                </a:solidFill>
                <a:effectLst>
                  <a:outerShdw blurRad="38100" dist="38100" dir="2700000" algn="tl">
                    <a:srgbClr val="000000">
                      <a:alpha val="43137"/>
                    </a:srgbClr>
                  </a:outerShdw>
                </a:effectLst>
                <a:latin typeface="Consolas" pitchFamily="49" charset="0"/>
                <a:cs typeface="Consolas" pitchFamily="49" charset="0"/>
              </a:rPr>
              <a:t>DatabaseAvailabilityGroupNetwork</a:t>
            </a:r>
            <a:r>
              <a:rPr lang="en-US" b="1" dirty="0">
                <a:solidFill>
                  <a:srgbClr val="FFFF00"/>
                </a:solidFill>
                <a:effectLst>
                  <a:outerShdw blurRad="38100" dist="38100" dir="2700000" algn="tl">
                    <a:srgbClr val="000000">
                      <a:alpha val="43137"/>
                    </a:srgbClr>
                  </a:outerShdw>
                </a:effectLst>
                <a:latin typeface="Consolas" pitchFamily="49" charset="0"/>
                <a:cs typeface="Consolas" pitchFamily="49" charset="0"/>
              </a:rPr>
              <a:t> -Identity DAG2\DAGNetwork02 -Subnets 10.0.0.0,10.0.1.0</a:t>
            </a:r>
            <a:r>
              <a:rPr lang="en-US" b="1" dirty="0">
                <a:effectLst>
                  <a:outerShdw blurRad="38100" dist="38100" dir="2700000" algn="tl">
                    <a:srgbClr val="000000">
                      <a:alpha val="43137"/>
                    </a:srgbClr>
                  </a:outerShdw>
                </a:effectLst>
                <a:latin typeface="Consolas" pitchFamily="49" charset="0"/>
                <a:cs typeface="Consolas" pitchFamily="49" charset="0"/>
              </a:rPr>
              <a:t/>
            </a:r>
            <a:br>
              <a:rPr lang="en-US" b="1" dirty="0">
                <a:effectLst>
                  <a:outerShdw blurRad="38100" dist="38100" dir="2700000" algn="tl">
                    <a:srgbClr val="000000">
                      <a:alpha val="43137"/>
                    </a:srgbClr>
                  </a:outerShdw>
                </a:effectLst>
                <a:latin typeface="Consolas" pitchFamily="49" charset="0"/>
                <a:cs typeface="Consolas" pitchFamily="49" charset="0"/>
              </a:rPr>
            </a:br>
            <a:r>
              <a:rPr lang="en-US" b="1" dirty="0">
                <a:solidFill>
                  <a:schemeClr val="bg1"/>
                </a:solidFill>
                <a:effectLst>
                  <a:outerShdw blurRad="38100" dist="38100" dir="2700000" algn="tl">
                    <a:srgbClr val="000000">
                      <a:alpha val="43137"/>
                    </a:srgbClr>
                  </a:outerShdw>
                </a:effectLst>
                <a:latin typeface="Consolas" pitchFamily="49" charset="0"/>
                <a:cs typeface="Consolas" pitchFamily="49" charset="0"/>
              </a:rPr>
              <a:t>Remove-</a:t>
            </a:r>
            <a:r>
              <a:rPr lang="en-US" b="1" dirty="0" err="1">
                <a:solidFill>
                  <a:schemeClr val="bg1"/>
                </a:solidFill>
                <a:effectLst>
                  <a:outerShdw blurRad="38100" dist="38100" dir="2700000" algn="tl">
                    <a:srgbClr val="000000">
                      <a:alpha val="43137"/>
                    </a:srgbClr>
                  </a:outerShdw>
                </a:effectLst>
                <a:latin typeface="Consolas" pitchFamily="49" charset="0"/>
                <a:cs typeface="Consolas" pitchFamily="49" charset="0"/>
              </a:rPr>
              <a:t>DatabaseAvailabilityGroupNetwork</a:t>
            </a:r>
            <a:r>
              <a:rPr lang="en-US" b="1" dirty="0">
                <a:solidFill>
                  <a:schemeClr val="bg1"/>
                </a:solidFill>
                <a:effectLst>
                  <a:outerShdw blurRad="38100" dist="38100" dir="2700000" algn="tl">
                    <a:srgbClr val="000000">
                      <a:alpha val="43137"/>
                    </a:srgbClr>
                  </a:outerShdw>
                </a:effectLst>
                <a:latin typeface="Consolas" pitchFamily="49" charset="0"/>
                <a:cs typeface="Consolas" pitchFamily="49" charset="0"/>
              </a:rPr>
              <a:t> -Identity DAG2\DAGNetwork03</a:t>
            </a:r>
            <a:r>
              <a:rPr lang="en-US" b="1" dirty="0">
                <a:effectLst>
                  <a:outerShdw blurRad="38100" dist="38100" dir="2700000" algn="tl">
                    <a:srgbClr val="000000">
                      <a:alpha val="43137"/>
                    </a:srgbClr>
                  </a:outerShdw>
                </a:effectLst>
                <a:latin typeface="Consolas" pitchFamily="49" charset="0"/>
                <a:cs typeface="Consolas" pitchFamily="49" charset="0"/>
              </a:rPr>
              <a:t/>
            </a:r>
            <a:br>
              <a:rPr lang="en-US" b="1" dirty="0">
                <a:effectLst>
                  <a:outerShdw blurRad="38100" dist="38100" dir="2700000" algn="tl">
                    <a:srgbClr val="000000">
                      <a:alpha val="43137"/>
                    </a:srgbClr>
                  </a:outerShdw>
                </a:effectLst>
                <a:latin typeface="Consolas" pitchFamily="49" charset="0"/>
                <a:cs typeface="Consolas" pitchFamily="49" charset="0"/>
              </a:rPr>
            </a:br>
            <a:r>
              <a:rPr lang="en-US" b="1" dirty="0">
                <a:solidFill>
                  <a:srgbClr val="FFFF00"/>
                </a:solidFill>
                <a:effectLst>
                  <a:outerShdw blurRad="38100" dist="38100" dir="2700000" algn="tl">
                    <a:srgbClr val="000000">
                      <a:alpha val="43137"/>
                    </a:srgbClr>
                  </a:outerShdw>
                </a:effectLst>
                <a:latin typeface="Consolas" pitchFamily="49" charset="0"/>
                <a:cs typeface="Consolas" pitchFamily="49" charset="0"/>
              </a:rPr>
              <a:t>Remove-</a:t>
            </a:r>
            <a:r>
              <a:rPr lang="en-US" b="1" dirty="0" err="1">
                <a:solidFill>
                  <a:srgbClr val="FFFF00"/>
                </a:solidFill>
                <a:effectLst>
                  <a:outerShdw blurRad="38100" dist="38100" dir="2700000" algn="tl">
                    <a:srgbClr val="000000">
                      <a:alpha val="43137"/>
                    </a:srgbClr>
                  </a:outerShdw>
                </a:effectLst>
                <a:latin typeface="Consolas" pitchFamily="49" charset="0"/>
                <a:cs typeface="Consolas" pitchFamily="49" charset="0"/>
              </a:rPr>
              <a:t>DatabaseAvailabilityGroupNetwork</a:t>
            </a:r>
            <a:r>
              <a:rPr lang="en-US" b="1" dirty="0">
                <a:solidFill>
                  <a:srgbClr val="FFFF00"/>
                </a:solidFill>
                <a:effectLst>
                  <a:outerShdw blurRad="38100" dist="38100" dir="2700000" algn="tl">
                    <a:srgbClr val="000000">
                      <a:alpha val="43137"/>
                    </a:srgbClr>
                  </a:outerShdw>
                </a:effectLst>
                <a:latin typeface="Consolas" pitchFamily="49" charset="0"/>
                <a:cs typeface="Consolas" pitchFamily="49" charset="0"/>
              </a:rPr>
              <a:t> -Identity DAG2\DAGNetwork04</a:t>
            </a:r>
          </a:p>
        </p:txBody>
      </p:sp>
    </p:spTree>
    <p:extLst>
      <p:ext uri="{BB962C8B-B14F-4D97-AF65-F5344CB8AC3E}">
        <p14:creationId xmlns:p14="http://schemas.microsoft.com/office/powerpoint/2010/main" val="5487357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DAG Networks</a:t>
            </a:r>
            <a:endParaRPr lang="en-US" dirty="0"/>
          </a:p>
        </p:txBody>
      </p:sp>
      <p:sp>
        <p:nvSpPr>
          <p:cNvPr id="3" name="Content Placeholder 2"/>
          <p:cNvSpPr>
            <a:spLocks noGrp="1"/>
          </p:cNvSpPr>
          <p:nvPr>
            <p:ph idx="1"/>
          </p:nvPr>
        </p:nvSpPr>
        <p:spPr/>
        <p:txBody>
          <a:bodyPr>
            <a:noAutofit/>
          </a:bodyPr>
          <a:lstStyle/>
          <a:p>
            <a:r>
              <a:rPr lang="en-US" sz="2400" dirty="0" smtClean="0"/>
              <a:t>Automatic detection occurs only when members added to DAG</a:t>
            </a:r>
          </a:p>
          <a:p>
            <a:pPr lvl="1"/>
            <a:r>
              <a:rPr lang="en-US" sz="1800" dirty="0" smtClean="0"/>
              <a:t>If networks are added after member is added, you must perform discovery</a:t>
            </a:r>
          </a:p>
          <a:p>
            <a:pPr marL="863600" lvl="2" indent="0">
              <a:buNone/>
            </a:pPr>
            <a:r>
              <a:rPr lang="en-US" sz="1600" b="1" dirty="0" smtClean="0">
                <a:solidFill>
                  <a:schemeClr val="tx1"/>
                </a:solidFill>
                <a:effectLst>
                  <a:outerShdw blurRad="38100" dist="38100" dir="2700000" algn="tl">
                    <a:srgbClr val="000000">
                      <a:alpha val="43137"/>
                    </a:srgbClr>
                  </a:outerShdw>
                </a:effectLst>
                <a:latin typeface="Consolas" pitchFamily="49" charset="0"/>
                <a:cs typeface="Consolas" pitchFamily="49" charset="0"/>
              </a:rPr>
              <a:t>Set-</a:t>
            </a:r>
            <a:r>
              <a:rPr lang="en-US" sz="1600" b="1" dirty="0" err="1" smtClean="0">
                <a:solidFill>
                  <a:schemeClr val="tx1"/>
                </a:solidFill>
                <a:effectLst>
                  <a:outerShdw blurRad="38100" dist="38100" dir="2700000" algn="tl">
                    <a:srgbClr val="000000">
                      <a:alpha val="43137"/>
                    </a:srgbClr>
                  </a:outerShdw>
                </a:effectLst>
                <a:latin typeface="Consolas" pitchFamily="49" charset="0"/>
                <a:cs typeface="Consolas" pitchFamily="49" charset="0"/>
              </a:rPr>
              <a:t>DatabaseAvailabilityGroup</a:t>
            </a:r>
            <a:r>
              <a:rPr lang="en-US" sz="1600" b="1" dirty="0" smtClean="0">
                <a:solidFill>
                  <a:schemeClr val="tx1"/>
                </a:solidFill>
                <a:effectLst>
                  <a:outerShdw blurRad="38100" dist="38100" dir="2700000" algn="tl">
                    <a:srgbClr val="000000">
                      <a:alpha val="43137"/>
                    </a:srgbClr>
                  </a:outerShdw>
                </a:effectLst>
                <a:latin typeface="Consolas" pitchFamily="49" charset="0"/>
                <a:cs typeface="Consolas" pitchFamily="49" charset="0"/>
              </a:rPr>
              <a:t> -</a:t>
            </a:r>
            <a:r>
              <a:rPr lang="en-US" sz="1600" b="1" dirty="0" err="1" smtClean="0">
                <a:solidFill>
                  <a:schemeClr val="tx1"/>
                </a:solidFill>
                <a:effectLst>
                  <a:outerShdw blurRad="38100" dist="38100" dir="2700000" algn="tl">
                    <a:srgbClr val="000000">
                      <a:alpha val="43137"/>
                    </a:srgbClr>
                  </a:outerShdw>
                </a:effectLst>
                <a:latin typeface="Consolas" pitchFamily="49" charset="0"/>
                <a:cs typeface="Consolas" pitchFamily="49" charset="0"/>
              </a:rPr>
              <a:t>DiscoverNetworks</a:t>
            </a:r>
            <a:endParaRPr lang="en-US" sz="1600" b="1" dirty="0" smtClean="0">
              <a:solidFill>
                <a:schemeClr val="tx1"/>
              </a:solidFill>
              <a:effectLst>
                <a:outerShdw blurRad="38100" dist="38100" dir="2700000" algn="tl">
                  <a:srgbClr val="000000">
                    <a:alpha val="43137"/>
                  </a:srgbClr>
                </a:outerShdw>
              </a:effectLst>
              <a:latin typeface="Consolas" pitchFamily="49" charset="0"/>
              <a:cs typeface="Consolas" pitchFamily="49" charset="0"/>
            </a:endParaRPr>
          </a:p>
          <a:p>
            <a:r>
              <a:rPr lang="en-US" sz="2400" dirty="0" smtClean="0"/>
              <a:t>DAG network configuration persisted in cluster registry</a:t>
            </a:r>
          </a:p>
          <a:p>
            <a:pPr lvl="1"/>
            <a:r>
              <a:rPr lang="en-US" sz="1800" dirty="0" smtClean="0"/>
              <a:t>HKLM\Cluster\Exchange\DAG Network</a:t>
            </a:r>
          </a:p>
          <a:p>
            <a:r>
              <a:rPr lang="en-US" sz="2400" dirty="0" smtClean="0"/>
              <a:t>DAG networks include built-in encryption and compression</a:t>
            </a:r>
          </a:p>
          <a:p>
            <a:pPr lvl="1"/>
            <a:r>
              <a:rPr lang="en-US" sz="1800" dirty="0" smtClean="0"/>
              <a:t>Encryption: Kerberos SSP </a:t>
            </a:r>
            <a:r>
              <a:rPr lang="en-US" sz="1800" dirty="0" err="1" smtClean="0"/>
              <a:t>EncryptMessage</a:t>
            </a:r>
            <a:r>
              <a:rPr lang="en-US" sz="1800" dirty="0" smtClean="0"/>
              <a:t>/</a:t>
            </a:r>
            <a:r>
              <a:rPr lang="en-US" sz="1800" dirty="0" err="1" smtClean="0"/>
              <a:t>DecryptMessage</a:t>
            </a:r>
            <a:r>
              <a:rPr lang="en-US" sz="1800" dirty="0" smtClean="0"/>
              <a:t> APIs</a:t>
            </a:r>
          </a:p>
          <a:p>
            <a:pPr lvl="1"/>
            <a:r>
              <a:rPr lang="en-US" sz="1800" dirty="0" smtClean="0"/>
              <a:t>Compression: Microsoft XPRESS, based on LZ77 algorithm</a:t>
            </a:r>
          </a:p>
        </p:txBody>
      </p:sp>
    </p:spTree>
    <p:extLst>
      <p:ext uri="{BB962C8B-B14F-4D97-AF65-F5344CB8AC3E}">
        <p14:creationId xmlns:p14="http://schemas.microsoft.com/office/powerpoint/2010/main" val="322447027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DAG Networks</a:t>
            </a:r>
            <a:endParaRPr lang="en-US" dirty="0"/>
          </a:p>
        </p:txBody>
      </p:sp>
      <p:sp>
        <p:nvSpPr>
          <p:cNvPr id="3" name="Content Placeholder 2"/>
          <p:cNvSpPr>
            <a:spLocks noGrp="1"/>
          </p:cNvSpPr>
          <p:nvPr>
            <p:ph idx="1"/>
          </p:nvPr>
        </p:nvSpPr>
        <p:spPr/>
        <p:txBody>
          <a:bodyPr>
            <a:normAutofit/>
          </a:bodyPr>
          <a:lstStyle/>
          <a:p>
            <a:r>
              <a:rPr lang="en-US" dirty="0" smtClean="0"/>
              <a:t>Block </a:t>
            </a:r>
            <a:r>
              <a:rPr lang="en-US" dirty="0"/>
              <a:t>cross-network communication to minimize heartbeat traffic</a:t>
            </a:r>
          </a:p>
        </p:txBody>
      </p:sp>
      <p:grpSp>
        <p:nvGrpSpPr>
          <p:cNvPr id="35" name="Group 34"/>
          <p:cNvGrpSpPr/>
          <p:nvPr/>
        </p:nvGrpSpPr>
        <p:grpSpPr>
          <a:xfrm>
            <a:off x="539552" y="3140968"/>
            <a:ext cx="8064896" cy="3563118"/>
            <a:chOff x="3426975" y="4320621"/>
            <a:chExt cx="4230202" cy="2034975"/>
          </a:xfrm>
        </p:grpSpPr>
        <p:sp>
          <p:nvSpPr>
            <p:cNvPr id="6" name="Rectangle 5"/>
            <p:cNvSpPr/>
            <p:nvPr/>
          </p:nvSpPr>
          <p:spPr>
            <a:xfrm>
              <a:off x="3884295" y="4983996"/>
              <a:ext cx="571649" cy="742950"/>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lang="en-US" sz="2400" b="1">
                <a:solidFill>
                  <a:schemeClr val="tx1"/>
                </a:solidFill>
                <a:effectLst>
                  <a:outerShdw blurRad="38100" dist="38100" dir="2700000" algn="tl">
                    <a:srgbClr val="000000">
                      <a:alpha val="43137"/>
                    </a:srgbClr>
                  </a:outerShdw>
                </a:effectLst>
              </a:endParaRPr>
            </a:p>
          </p:txBody>
        </p:sp>
        <p:sp>
          <p:nvSpPr>
            <p:cNvPr id="7" name="Rectangle 6"/>
            <p:cNvSpPr/>
            <p:nvPr/>
          </p:nvSpPr>
          <p:spPr>
            <a:xfrm>
              <a:off x="4684603" y="4983996"/>
              <a:ext cx="571649" cy="742950"/>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lang="en-US" sz="2400" b="1">
                <a:solidFill>
                  <a:schemeClr val="tx1"/>
                </a:solidFill>
                <a:effectLst>
                  <a:outerShdw blurRad="38100" dist="38100" dir="2700000" algn="tl">
                    <a:srgbClr val="000000">
                      <a:alpha val="43137"/>
                    </a:srgbClr>
                  </a:outerShdw>
                </a:effectLst>
              </a:endParaRPr>
            </a:p>
          </p:txBody>
        </p:sp>
        <p:sp>
          <p:nvSpPr>
            <p:cNvPr id="8" name="Rectangle 7"/>
            <p:cNvSpPr/>
            <p:nvPr/>
          </p:nvSpPr>
          <p:spPr>
            <a:xfrm>
              <a:off x="6113725" y="4983996"/>
              <a:ext cx="571649" cy="742950"/>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lang="en-US" sz="2400" b="1">
                <a:solidFill>
                  <a:schemeClr val="tx1"/>
                </a:solidFill>
                <a:effectLst>
                  <a:outerShdw blurRad="38100" dist="38100" dir="2700000" algn="tl">
                    <a:srgbClr val="000000">
                      <a:alpha val="43137"/>
                    </a:srgbClr>
                  </a:outerShdw>
                </a:effectLst>
              </a:endParaRPr>
            </a:p>
          </p:txBody>
        </p:sp>
        <p:sp>
          <p:nvSpPr>
            <p:cNvPr id="9" name="Rectangle 8"/>
            <p:cNvSpPr/>
            <p:nvPr/>
          </p:nvSpPr>
          <p:spPr>
            <a:xfrm>
              <a:off x="6914034" y="4983996"/>
              <a:ext cx="571649" cy="742950"/>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lang="en-US" sz="2400" b="1">
                <a:solidFill>
                  <a:schemeClr val="tx1"/>
                </a:solidFill>
                <a:effectLst>
                  <a:outerShdw blurRad="38100" dist="38100" dir="2700000" algn="tl">
                    <a:srgbClr val="000000">
                      <a:alpha val="43137"/>
                    </a:srgbClr>
                  </a:outerShdw>
                </a:effectLst>
              </a:endParaRPr>
            </a:p>
          </p:txBody>
        </p:sp>
        <p:cxnSp>
          <p:nvCxnSpPr>
            <p:cNvPr id="10" name="Straight Connector 9"/>
            <p:cNvCxnSpPr/>
            <p:nvPr/>
          </p:nvCxnSpPr>
          <p:spPr>
            <a:xfrm>
              <a:off x="3541305" y="4812546"/>
              <a:ext cx="4115872"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a:off x="3541305" y="5955546"/>
              <a:ext cx="4115872"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a:endCxn id="6" idx="0"/>
            </p:cNvCxnSpPr>
            <p:nvPr/>
          </p:nvCxnSpPr>
          <p:spPr>
            <a:xfrm rot="5400000">
              <a:off x="4084394" y="4898271"/>
              <a:ext cx="17145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a:stCxn id="6" idx="2"/>
            </p:cNvCxnSpPr>
            <p:nvPr/>
          </p:nvCxnSpPr>
          <p:spPr>
            <a:xfrm rot="5400000">
              <a:off x="4055819" y="5841246"/>
              <a:ext cx="2286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a:stCxn id="7" idx="2"/>
            </p:cNvCxnSpPr>
            <p:nvPr/>
          </p:nvCxnSpPr>
          <p:spPr>
            <a:xfrm rot="5400000">
              <a:off x="4856127" y="5841246"/>
              <a:ext cx="2286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a:stCxn id="8" idx="2"/>
            </p:cNvCxnSpPr>
            <p:nvPr/>
          </p:nvCxnSpPr>
          <p:spPr>
            <a:xfrm rot="5400000">
              <a:off x="6285250" y="5841246"/>
              <a:ext cx="2286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a:stCxn id="9" idx="2"/>
            </p:cNvCxnSpPr>
            <p:nvPr/>
          </p:nvCxnSpPr>
          <p:spPr>
            <a:xfrm rot="5400000">
              <a:off x="7085558" y="5841246"/>
              <a:ext cx="2286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a:stCxn id="7" idx="0"/>
            </p:cNvCxnSpPr>
            <p:nvPr/>
          </p:nvCxnSpPr>
          <p:spPr>
            <a:xfrm rot="5400000" flipH="1" flipV="1">
              <a:off x="4884702" y="4898271"/>
              <a:ext cx="17145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a:stCxn id="8" idx="0"/>
            </p:cNvCxnSpPr>
            <p:nvPr/>
          </p:nvCxnSpPr>
          <p:spPr>
            <a:xfrm rot="5400000" flipH="1" flipV="1">
              <a:off x="6313825" y="4898271"/>
              <a:ext cx="17145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a:stCxn id="9" idx="0"/>
            </p:cNvCxnSpPr>
            <p:nvPr/>
          </p:nvCxnSpPr>
          <p:spPr>
            <a:xfrm rot="5400000" flipH="1" flipV="1">
              <a:off x="7114133" y="4898271"/>
              <a:ext cx="17145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20" name="Cloud 19"/>
            <p:cNvSpPr/>
            <p:nvPr/>
          </p:nvSpPr>
          <p:spPr>
            <a:xfrm>
              <a:off x="5484912" y="4583946"/>
              <a:ext cx="457318" cy="1771650"/>
            </a:xfrm>
            <a:prstGeom prst="cloud">
              <a:avLst/>
            </a:prstGeom>
          </p:spPr>
          <p:style>
            <a:lnRef idx="0">
              <a:schemeClr val="accent6"/>
            </a:lnRef>
            <a:fillRef idx="3">
              <a:schemeClr val="accent6"/>
            </a:fillRef>
            <a:effectRef idx="3">
              <a:schemeClr val="accent6"/>
            </a:effectRef>
            <a:fontRef idx="minor">
              <a:schemeClr val="lt1"/>
            </a:fontRef>
          </p:style>
          <p:txBody>
            <a:bodyPr rtlCol="0" anchor="ctr"/>
            <a:lstStyle/>
            <a:p>
              <a:pPr algn="ctr"/>
              <a:endParaRPr lang="en-US" sz="2400" b="1">
                <a:solidFill>
                  <a:schemeClr val="tx1"/>
                </a:solidFill>
                <a:effectLst>
                  <a:outerShdw blurRad="38100" dist="38100" dir="2700000" algn="tl">
                    <a:srgbClr val="000000">
                      <a:alpha val="43137"/>
                    </a:srgbClr>
                  </a:outerShdw>
                </a:effectLst>
              </a:endParaRPr>
            </a:p>
          </p:txBody>
        </p:sp>
        <p:cxnSp>
          <p:nvCxnSpPr>
            <p:cNvPr id="21" name="Elbow Connector 20"/>
            <p:cNvCxnSpPr/>
            <p:nvPr/>
          </p:nvCxnSpPr>
          <p:spPr>
            <a:xfrm rot="5400000" flipH="1" flipV="1">
              <a:off x="5798723" y="3469127"/>
              <a:ext cx="1191" cy="3029739"/>
            </a:xfrm>
            <a:prstGeom prst="bentConnector3">
              <a:avLst>
                <a:gd name="adj1" fmla="val 38258249"/>
              </a:avLst>
            </a:prstGeom>
            <a:ln>
              <a:headEnd type="arrow"/>
              <a:tailEnd type="arrow"/>
            </a:ln>
          </p:spPr>
          <p:style>
            <a:lnRef idx="2">
              <a:schemeClr val="dk1"/>
            </a:lnRef>
            <a:fillRef idx="0">
              <a:schemeClr val="dk1"/>
            </a:fillRef>
            <a:effectRef idx="1">
              <a:schemeClr val="dk1"/>
            </a:effectRef>
            <a:fontRef idx="minor">
              <a:schemeClr val="tx1"/>
            </a:fontRef>
          </p:style>
        </p:cxnSp>
        <p:cxnSp>
          <p:nvCxnSpPr>
            <p:cNvPr id="22" name=" 42"/>
            <p:cNvCxnSpPr/>
            <p:nvPr/>
          </p:nvCxnSpPr>
          <p:spPr>
            <a:xfrm rot="16200000" flipH="1">
              <a:off x="4741865" y="4240756"/>
              <a:ext cx="742950" cy="2229431"/>
            </a:xfrm>
            <a:prstGeom prst="bentConnector5">
              <a:avLst>
                <a:gd name="adj1" fmla="val -43983"/>
                <a:gd name="adj2" fmla="val 62138"/>
                <a:gd name="adj3" fmla="val 153015"/>
              </a:avLst>
            </a:prstGeom>
            <a:ln w="25400">
              <a:solidFill>
                <a:srgbClr val="FF0000"/>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23" name="TextBox 22"/>
            <p:cNvSpPr txBox="1"/>
            <p:nvPr/>
          </p:nvSpPr>
          <p:spPr>
            <a:xfrm>
              <a:off x="5027592" y="6102238"/>
              <a:ext cx="685979" cy="175778"/>
            </a:xfrm>
            <a:prstGeom prst="rect">
              <a:avLst/>
            </a:prstGeom>
            <a:noFill/>
          </p:spPr>
          <p:txBody>
            <a:bodyPr wrap="square" rtlCol="0">
              <a:spAutoFit/>
            </a:bodyPr>
            <a:lstStyle/>
            <a:p>
              <a:r>
                <a:rPr lang="en-US" sz="1400" b="1" dirty="0" smtClean="0">
                  <a:effectLst>
                    <a:outerShdw blurRad="38100" dist="38100" dir="2700000" algn="tl">
                      <a:srgbClr val="000000">
                        <a:alpha val="43137"/>
                      </a:srgbClr>
                    </a:outerShdw>
                  </a:effectLst>
                </a:rPr>
                <a:t>Blocked</a:t>
              </a:r>
              <a:endParaRPr lang="en-US" sz="1400" b="1" dirty="0">
                <a:effectLst>
                  <a:outerShdw blurRad="38100" dist="38100" dir="2700000" algn="tl">
                    <a:srgbClr val="000000">
                      <a:alpha val="43137"/>
                    </a:srgbClr>
                  </a:outerShdw>
                </a:effectLst>
              </a:endParaRPr>
            </a:p>
          </p:txBody>
        </p:sp>
        <p:sp>
          <p:nvSpPr>
            <p:cNvPr id="24" name="TextBox 23"/>
            <p:cNvSpPr txBox="1"/>
            <p:nvPr/>
          </p:nvSpPr>
          <p:spPr>
            <a:xfrm>
              <a:off x="5942230" y="4320621"/>
              <a:ext cx="685979" cy="175778"/>
            </a:xfrm>
            <a:prstGeom prst="rect">
              <a:avLst/>
            </a:prstGeom>
            <a:noFill/>
          </p:spPr>
          <p:txBody>
            <a:bodyPr wrap="square" rtlCol="0">
              <a:spAutoFit/>
            </a:bodyPr>
            <a:lstStyle/>
            <a:p>
              <a:r>
                <a:rPr lang="en-US" sz="1400" b="1" dirty="0" smtClean="0">
                  <a:effectLst>
                    <a:outerShdw blurRad="38100" dist="38100" dir="2700000" algn="tl">
                      <a:srgbClr val="000000">
                        <a:alpha val="43137"/>
                      </a:srgbClr>
                    </a:outerShdw>
                  </a:effectLst>
                </a:rPr>
                <a:t>Allowed</a:t>
              </a:r>
              <a:endParaRPr lang="en-US" sz="1400" b="1" dirty="0">
                <a:effectLst>
                  <a:outerShdw blurRad="38100" dist="38100" dir="2700000" algn="tl">
                    <a:srgbClr val="000000">
                      <a:alpha val="43137"/>
                    </a:srgbClr>
                  </a:outerShdw>
                </a:effectLst>
              </a:endParaRPr>
            </a:p>
          </p:txBody>
        </p:sp>
        <p:sp>
          <p:nvSpPr>
            <p:cNvPr id="25" name="TextBox 24"/>
            <p:cNvSpPr txBox="1"/>
            <p:nvPr/>
          </p:nvSpPr>
          <p:spPr>
            <a:xfrm>
              <a:off x="6456714" y="4641096"/>
              <a:ext cx="685979" cy="175778"/>
            </a:xfrm>
            <a:prstGeom prst="rect">
              <a:avLst/>
            </a:prstGeom>
            <a:noFill/>
          </p:spPr>
          <p:txBody>
            <a:bodyPr wrap="square" rtlCol="0">
              <a:spAutoFit/>
            </a:bodyPr>
            <a:lstStyle/>
            <a:p>
              <a:r>
                <a:rPr lang="en-US" sz="1400" b="1" dirty="0" smtClean="0">
                  <a:effectLst>
                    <a:outerShdw blurRad="38100" dist="38100" dir="2700000" algn="tl">
                      <a:srgbClr val="000000">
                        <a:alpha val="43137"/>
                      </a:srgbClr>
                    </a:outerShdw>
                  </a:effectLst>
                </a:rPr>
                <a:t>Subnet 3</a:t>
              </a:r>
              <a:endParaRPr lang="en-US" sz="1400" b="1" dirty="0">
                <a:effectLst>
                  <a:outerShdw blurRad="38100" dist="38100" dir="2700000" algn="tl">
                    <a:srgbClr val="000000">
                      <a:alpha val="43137"/>
                    </a:srgbClr>
                  </a:outerShdw>
                </a:effectLst>
              </a:endParaRPr>
            </a:p>
          </p:txBody>
        </p:sp>
        <p:sp>
          <p:nvSpPr>
            <p:cNvPr id="26" name="TextBox 25"/>
            <p:cNvSpPr txBox="1"/>
            <p:nvPr/>
          </p:nvSpPr>
          <p:spPr>
            <a:xfrm>
              <a:off x="6456714" y="5930788"/>
              <a:ext cx="685979" cy="175778"/>
            </a:xfrm>
            <a:prstGeom prst="rect">
              <a:avLst/>
            </a:prstGeom>
            <a:noFill/>
          </p:spPr>
          <p:txBody>
            <a:bodyPr wrap="square" rtlCol="0">
              <a:spAutoFit/>
            </a:bodyPr>
            <a:lstStyle/>
            <a:p>
              <a:r>
                <a:rPr lang="en-US" sz="1400" b="1" dirty="0" smtClean="0">
                  <a:effectLst>
                    <a:outerShdw blurRad="38100" dist="38100" dir="2700000" algn="tl">
                      <a:srgbClr val="000000">
                        <a:alpha val="43137"/>
                      </a:srgbClr>
                    </a:outerShdw>
                  </a:effectLst>
                </a:rPr>
                <a:t>Subnet 4</a:t>
              </a:r>
              <a:endParaRPr lang="en-US" sz="1400" b="1" dirty="0">
                <a:effectLst>
                  <a:outerShdw blurRad="38100" dist="38100" dir="2700000" algn="tl">
                    <a:srgbClr val="000000">
                      <a:alpha val="43137"/>
                    </a:srgbClr>
                  </a:outerShdw>
                </a:effectLst>
              </a:endParaRPr>
            </a:p>
          </p:txBody>
        </p:sp>
        <p:sp>
          <p:nvSpPr>
            <p:cNvPr id="27" name="TextBox 26"/>
            <p:cNvSpPr txBox="1"/>
            <p:nvPr/>
          </p:nvSpPr>
          <p:spPr>
            <a:xfrm>
              <a:off x="3426975" y="5930788"/>
              <a:ext cx="685979" cy="175778"/>
            </a:xfrm>
            <a:prstGeom prst="rect">
              <a:avLst/>
            </a:prstGeom>
            <a:noFill/>
          </p:spPr>
          <p:txBody>
            <a:bodyPr wrap="square" rtlCol="0">
              <a:spAutoFit/>
            </a:bodyPr>
            <a:lstStyle/>
            <a:p>
              <a:r>
                <a:rPr lang="en-US" sz="1400" b="1" dirty="0" smtClean="0">
                  <a:effectLst>
                    <a:outerShdw blurRad="38100" dist="38100" dir="2700000" algn="tl">
                      <a:srgbClr val="000000">
                        <a:alpha val="43137"/>
                      </a:srgbClr>
                    </a:outerShdw>
                  </a:effectLst>
                </a:rPr>
                <a:t>Subnet 2</a:t>
              </a:r>
              <a:endParaRPr lang="en-US" sz="1400" b="1" dirty="0">
                <a:effectLst>
                  <a:outerShdw blurRad="38100" dist="38100" dir="2700000" algn="tl">
                    <a:srgbClr val="000000">
                      <a:alpha val="43137"/>
                    </a:srgbClr>
                  </a:outerShdw>
                </a:effectLst>
              </a:endParaRPr>
            </a:p>
          </p:txBody>
        </p:sp>
        <p:sp>
          <p:nvSpPr>
            <p:cNvPr id="28" name="TextBox 27"/>
            <p:cNvSpPr txBox="1"/>
            <p:nvPr/>
          </p:nvSpPr>
          <p:spPr>
            <a:xfrm>
              <a:off x="3426975" y="4641096"/>
              <a:ext cx="685979" cy="175778"/>
            </a:xfrm>
            <a:prstGeom prst="rect">
              <a:avLst/>
            </a:prstGeom>
            <a:noFill/>
          </p:spPr>
          <p:txBody>
            <a:bodyPr wrap="square" rtlCol="0">
              <a:spAutoFit/>
            </a:bodyPr>
            <a:lstStyle/>
            <a:p>
              <a:r>
                <a:rPr lang="en-US" sz="1400" b="1" dirty="0" smtClean="0">
                  <a:effectLst>
                    <a:outerShdw blurRad="38100" dist="38100" dir="2700000" algn="tl">
                      <a:srgbClr val="000000">
                        <a:alpha val="43137"/>
                      </a:srgbClr>
                    </a:outerShdw>
                  </a:effectLst>
                </a:rPr>
                <a:t>Subnet 1</a:t>
              </a:r>
              <a:endParaRPr lang="en-US" sz="1400" b="1" dirty="0">
                <a:effectLst>
                  <a:outerShdw blurRad="38100" dist="38100" dir="2700000" algn="tl">
                    <a:srgbClr val="000000">
                      <a:alpha val="43137"/>
                    </a:srgbClr>
                  </a:outerShdw>
                </a:effectLst>
              </a:endParaRPr>
            </a:p>
          </p:txBody>
        </p:sp>
      </p:grpSp>
    </p:spTree>
    <p:extLst>
      <p:ext uri="{BB962C8B-B14F-4D97-AF65-F5344CB8AC3E}">
        <p14:creationId xmlns:p14="http://schemas.microsoft.com/office/powerpoint/2010/main" val="313921066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DAG Networks</a:t>
            </a:r>
            <a:endParaRPr lang="en-US" dirty="0"/>
          </a:p>
        </p:txBody>
      </p:sp>
      <p:sp>
        <p:nvSpPr>
          <p:cNvPr id="3" name="Content Placeholder 2"/>
          <p:cNvSpPr>
            <a:spLocks noGrp="1"/>
          </p:cNvSpPr>
          <p:nvPr>
            <p:ph idx="1"/>
          </p:nvPr>
        </p:nvSpPr>
        <p:spPr>
          <a:xfrm>
            <a:off x="457200" y="2276872"/>
            <a:ext cx="8363272" cy="3849291"/>
          </a:xfrm>
        </p:spPr>
        <p:txBody>
          <a:bodyPr>
            <a:normAutofit/>
          </a:bodyPr>
          <a:lstStyle/>
          <a:p>
            <a:r>
              <a:rPr lang="en-US" dirty="0" smtClean="0"/>
              <a:t>If using </a:t>
            </a:r>
            <a:r>
              <a:rPr lang="en-US" dirty="0" err="1" smtClean="0"/>
              <a:t>iSCSI</a:t>
            </a:r>
            <a:r>
              <a:rPr lang="en-US" dirty="0" smtClean="0"/>
              <a:t> storage, configure DAG and cluster to ignore </a:t>
            </a:r>
            <a:r>
              <a:rPr lang="en-US" dirty="0" err="1" smtClean="0"/>
              <a:t>iSCSI</a:t>
            </a:r>
            <a:r>
              <a:rPr lang="en-US" dirty="0" smtClean="0"/>
              <a:t> networks</a:t>
            </a:r>
          </a:p>
          <a:p>
            <a:pPr marL="917575" lvl="1" indent="-457200">
              <a:buFont typeface="+mj-lt"/>
              <a:buAutoNum type="arabicPeriod"/>
            </a:pPr>
            <a:r>
              <a:rPr lang="en-US" sz="2000" dirty="0" smtClean="0">
                <a:solidFill>
                  <a:schemeClr val="tx1"/>
                </a:solidFill>
                <a:effectLst>
                  <a:outerShdw blurRad="38100" dist="38100" dir="2700000" algn="tl">
                    <a:srgbClr val="000000">
                      <a:alpha val="43137"/>
                    </a:srgbClr>
                  </a:outerShdw>
                </a:effectLst>
                <a:latin typeface="Consolas" pitchFamily="49" charset="0"/>
                <a:cs typeface="Consolas" pitchFamily="49" charset="0"/>
              </a:rPr>
              <a:t>Set-</a:t>
            </a:r>
            <a:r>
              <a:rPr lang="en-US" sz="2000" dirty="0" err="1" smtClean="0">
                <a:solidFill>
                  <a:schemeClr val="tx1"/>
                </a:solidFill>
                <a:effectLst>
                  <a:outerShdw blurRad="38100" dist="38100" dir="2700000" algn="tl">
                    <a:srgbClr val="000000">
                      <a:alpha val="43137"/>
                    </a:srgbClr>
                  </a:outerShdw>
                </a:effectLst>
                <a:latin typeface="Consolas" pitchFamily="49" charset="0"/>
                <a:cs typeface="Consolas" pitchFamily="49" charset="0"/>
              </a:rPr>
              <a:t>DatabaseAvailabilityGroupNetwork</a:t>
            </a:r>
            <a:r>
              <a:rPr lang="en-US" sz="2000" dirty="0" smtClean="0">
                <a:solidFill>
                  <a:schemeClr val="tx1"/>
                </a:solidFill>
                <a:effectLst>
                  <a:outerShdw blurRad="38100" dist="38100" dir="2700000" algn="tl">
                    <a:srgbClr val="000000">
                      <a:alpha val="43137"/>
                    </a:srgbClr>
                  </a:outerShdw>
                </a:effectLst>
                <a:latin typeface="Consolas" pitchFamily="49" charset="0"/>
                <a:cs typeface="Consolas" pitchFamily="49" charset="0"/>
              </a:rPr>
              <a:t> -Identity &lt;</a:t>
            </a:r>
            <a:r>
              <a:rPr lang="en-US" sz="2000" dirty="0" err="1" smtClean="0">
                <a:solidFill>
                  <a:schemeClr val="tx1"/>
                </a:solidFill>
                <a:effectLst>
                  <a:outerShdw blurRad="38100" dist="38100" dir="2700000" algn="tl">
                    <a:srgbClr val="000000">
                      <a:alpha val="43137"/>
                    </a:srgbClr>
                  </a:outerShdw>
                </a:effectLst>
                <a:latin typeface="Consolas" pitchFamily="49" charset="0"/>
                <a:cs typeface="Consolas" pitchFamily="49" charset="0"/>
              </a:rPr>
              <a:t>DAGNetworkName</a:t>
            </a:r>
            <a:r>
              <a:rPr lang="en-US" sz="2000" dirty="0" smtClean="0">
                <a:solidFill>
                  <a:schemeClr val="tx1"/>
                </a:solidFill>
                <a:effectLst>
                  <a:outerShdw blurRad="38100" dist="38100" dir="2700000" algn="tl">
                    <a:srgbClr val="000000">
                      <a:alpha val="43137"/>
                    </a:srgbClr>
                  </a:outerShdw>
                </a:effectLst>
                <a:latin typeface="Consolas" pitchFamily="49" charset="0"/>
                <a:cs typeface="Consolas" pitchFamily="49" charset="0"/>
              </a:rPr>
              <a:t>&gt; -</a:t>
            </a:r>
            <a:r>
              <a:rPr lang="en-US" sz="2000" dirty="0" err="1" smtClean="0">
                <a:solidFill>
                  <a:schemeClr val="tx1"/>
                </a:solidFill>
                <a:effectLst>
                  <a:outerShdw blurRad="38100" dist="38100" dir="2700000" algn="tl">
                    <a:srgbClr val="000000">
                      <a:alpha val="43137"/>
                    </a:srgbClr>
                  </a:outerShdw>
                </a:effectLst>
                <a:latin typeface="Consolas" pitchFamily="49" charset="0"/>
                <a:cs typeface="Consolas" pitchFamily="49" charset="0"/>
              </a:rPr>
              <a:t>ReplicationEnabled</a:t>
            </a:r>
            <a:r>
              <a:rPr lang="en-US" sz="2000" dirty="0" smtClean="0">
                <a:solidFill>
                  <a:schemeClr val="tx1"/>
                </a:solidFill>
                <a:effectLst>
                  <a:outerShdw blurRad="38100" dist="38100" dir="2700000" algn="tl">
                    <a:srgbClr val="000000">
                      <a:alpha val="43137"/>
                    </a:srgbClr>
                  </a:outerShdw>
                </a:effectLst>
                <a:latin typeface="Consolas" pitchFamily="49" charset="0"/>
                <a:cs typeface="Consolas" pitchFamily="49" charset="0"/>
              </a:rPr>
              <a:t>:$false </a:t>
            </a:r>
            <a:br>
              <a:rPr lang="en-US" sz="2000" dirty="0" smtClean="0">
                <a:solidFill>
                  <a:schemeClr val="tx1"/>
                </a:solidFill>
                <a:effectLst>
                  <a:outerShdw blurRad="38100" dist="38100" dir="2700000" algn="tl">
                    <a:srgbClr val="000000">
                      <a:alpha val="43137"/>
                    </a:srgbClr>
                  </a:outerShdw>
                </a:effectLst>
                <a:latin typeface="Consolas" pitchFamily="49" charset="0"/>
                <a:cs typeface="Consolas" pitchFamily="49" charset="0"/>
              </a:rPr>
            </a:br>
            <a:r>
              <a:rPr lang="en-US" sz="2000" dirty="0" smtClean="0">
                <a:solidFill>
                  <a:schemeClr val="tx1"/>
                </a:solidFill>
                <a:effectLst>
                  <a:outerShdw blurRad="38100" dist="38100" dir="2700000" algn="tl">
                    <a:srgbClr val="000000">
                      <a:alpha val="43137"/>
                    </a:srgbClr>
                  </a:outerShdw>
                </a:effectLst>
                <a:latin typeface="Consolas" pitchFamily="49" charset="0"/>
                <a:cs typeface="Consolas" pitchFamily="49" charset="0"/>
              </a:rPr>
              <a:t>-</a:t>
            </a:r>
            <a:r>
              <a:rPr lang="en-US" sz="2000" dirty="0" err="1" smtClean="0">
                <a:solidFill>
                  <a:schemeClr val="tx1"/>
                </a:solidFill>
                <a:effectLst>
                  <a:outerShdw blurRad="38100" dist="38100" dir="2700000" algn="tl">
                    <a:srgbClr val="000000">
                      <a:alpha val="43137"/>
                    </a:srgbClr>
                  </a:outerShdw>
                </a:effectLst>
                <a:latin typeface="Consolas" pitchFamily="49" charset="0"/>
                <a:cs typeface="Consolas" pitchFamily="49" charset="0"/>
              </a:rPr>
              <a:t>IgnoreNetwork</a:t>
            </a:r>
            <a:r>
              <a:rPr lang="en-US" sz="2000" dirty="0" smtClean="0">
                <a:solidFill>
                  <a:schemeClr val="tx1"/>
                </a:solidFill>
                <a:effectLst>
                  <a:outerShdw blurRad="38100" dist="38100" dir="2700000" algn="tl">
                    <a:srgbClr val="000000">
                      <a:alpha val="43137"/>
                    </a:srgbClr>
                  </a:outerShdw>
                </a:effectLst>
                <a:latin typeface="Consolas" pitchFamily="49" charset="0"/>
                <a:cs typeface="Consolas" pitchFamily="49" charset="0"/>
              </a:rPr>
              <a:t>:$true</a:t>
            </a:r>
          </a:p>
          <a:p>
            <a:pPr marL="917575" lvl="1" indent="-457200">
              <a:buFont typeface="+mj-lt"/>
              <a:buAutoNum type="arabicPeriod"/>
            </a:pPr>
            <a:r>
              <a:rPr lang="en-US" sz="2000" dirty="0" smtClean="0">
                <a:solidFill>
                  <a:schemeClr val="tx1"/>
                </a:solidFill>
                <a:effectLst>
                  <a:outerShdw blurRad="38100" dist="38100" dir="2700000" algn="tl">
                    <a:srgbClr val="000000">
                      <a:alpha val="43137"/>
                    </a:srgbClr>
                  </a:outerShdw>
                </a:effectLst>
                <a:latin typeface="Consolas" pitchFamily="49" charset="0"/>
                <a:cs typeface="Consolas" pitchFamily="49" charset="0"/>
              </a:rPr>
              <a:t>Cluster network &lt;</a:t>
            </a:r>
            <a:r>
              <a:rPr lang="en-US" sz="2000" dirty="0" err="1" smtClean="0">
                <a:solidFill>
                  <a:schemeClr val="tx1"/>
                </a:solidFill>
                <a:effectLst>
                  <a:outerShdw blurRad="38100" dist="38100" dir="2700000" algn="tl">
                    <a:srgbClr val="000000">
                      <a:alpha val="43137"/>
                    </a:srgbClr>
                  </a:outerShdw>
                </a:effectLst>
                <a:latin typeface="Consolas" pitchFamily="49" charset="0"/>
                <a:cs typeface="Consolas" pitchFamily="49" charset="0"/>
              </a:rPr>
              <a:t>ClusterNetworkName</a:t>
            </a:r>
            <a:r>
              <a:rPr lang="en-US" sz="2000" dirty="0" smtClean="0">
                <a:solidFill>
                  <a:schemeClr val="tx1"/>
                </a:solidFill>
                <a:effectLst>
                  <a:outerShdw blurRad="38100" dist="38100" dir="2700000" algn="tl">
                    <a:srgbClr val="000000">
                      <a:alpha val="43137"/>
                    </a:srgbClr>
                  </a:outerShdw>
                </a:effectLst>
                <a:latin typeface="Consolas" pitchFamily="49" charset="0"/>
                <a:cs typeface="Consolas" pitchFamily="49" charset="0"/>
              </a:rPr>
              <a:t>&gt; /prop Role=0</a:t>
            </a:r>
          </a:p>
        </p:txBody>
      </p:sp>
    </p:spTree>
    <p:extLst>
      <p:ext uri="{BB962C8B-B14F-4D97-AF65-F5344CB8AC3E}">
        <p14:creationId xmlns:p14="http://schemas.microsoft.com/office/powerpoint/2010/main" val="415975532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DAG Networks</a:t>
            </a:r>
            <a:endParaRPr lang="en-US" dirty="0"/>
          </a:p>
        </p:txBody>
      </p:sp>
      <p:sp>
        <p:nvSpPr>
          <p:cNvPr id="3" name="Content Placeholder 2"/>
          <p:cNvSpPr>
            <a:spLocks noGrp="1"/>
          </p:cNvSpPr>
          <p:nvPr>
            <p:ph idx="1"/>
          </p:nvPr>
        </p:nvSpPr>
        <p:spPr/>
        <p:txBody>
          <a:bodyPr>
            <a:normAutofit fontScale="92500" lnSpcReduction="10000"/>
          </a:bodyPr>
          <a:lstStyle/>
          <a:p>
            <a:r>
              <a:rPr lang="en-US" dirty="0"/>
              <a:t>When a DAG spans multiple subnets you need an IP address on the MAPI network for each subnet</a:t>
            </a:r>
          </a:p>
          <a:p>
            <a:r>
              <a:rPr lang="en-US" dirty="0" smtClean="0"/>
              <a:t>Use DHCP in site resilience configurations to assign IP addresses to Replication network</a:t>
            </a:r>
          </a:p>
          <a:p>
            <a:pPr lvl="1"/>
            <a:r>
              <a:rPr lang="en-US" dirty="0" smtClean="0"/>
              <a:t>Enables delivery of the typically required static routes</a:t>
            </a:r>
          </a:p>
          <a:p>
            <a:pPr lvl="1"/>
            <a:r>
              <a:rPr lang="en-US" dirty="0" smtClean="0"/>
              <a:t>If using static IP addresses, use </a:t>
            </a:r>
            <a:r>
              <a:rPr lang="en-US" dirty="0" err="1" smtClean="0"/>
              <a:t>netsh</a:t>
            </a:r>
            <a:r>
              <a:rPr lang="en-US" dirty="0" smtClean="0"/>
              <a:t> to configure static routes</a:t>
            </a:r>
          </a:p>
          <a:p>
            <a:r>
              <a:rPr lang="en-US" dirty="0" smtClean="0"/>
              <a:t>Configure a DNS TTL on service access connection records that is consistent with your SLA, e.g. ~5 minutes for a one hour RTO SLA</a:t>
            </a:r>
            <a:endParaRPr lang="en-US" dirty="0"/>
          </a:p>
        </p:txBody>
      </p:sp>
    </p:spTree>
    <p:extLst>
      <p:ext uri="{BB962C8B-B14F-4D97-AF65-F5344CB8AC3E}">
        <p14:creationId xmlns:p14="http://schemas.microsoft.com/office/powerpoint/2010/main" val="184140315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en-US" smtClean="0">
                <a:effectLst>
                  <a:outerShdw blurRad="38100" dist="38100" dir="2700000" algn="tl">
                    <a:srgbClr val="000000">
                      <a:alpha val="43137"/>
                    </a:srgbClr>
                  </a:outerShdw>
                </a:effectLst>
              </a:rPr>
              <a:t>Exchange Server 2010 High Availability</a:t>
            </a:r>
            <a:endParaRPr lang="en-US" dirty="0">
              <a:effectLst>
                <a:outerShdw blurRad="38100" dist="38100" dir="2700000" algn="tl">
                  <a:srgbClr val="000000">
                    <a:alpha val="43137"/>
                  </a:srgbClr>
                </a:outerShdw>
              </a:effectLst>
            </a:endParaRPr>
          </a:p>
        </p:txBody>
      </p:sp>
      <p:sp>
        <p:nvSpPr>
          <p:cNvPr id="5" name="Subtitle 4"/>
          <p:cNvSpPr>
            <a:spLocks noGrp="1"/>
          </p:cNvSpPr>
          <p:nvPr>
            <p:ph type="subTitle" idx="1"/>
          </p:nvPr>
        </p:nvSpPr>
        <p:spPr/>
        <p:txBody>
          <a:bodyPr/>
          <a:lstStyle/>
          <a:p>
            <a:r>
              <a:rPr lang="en-US" dirty="0" smtClean="0">
                <a:effectLst>
                  <a:outerShdw blurRad="38100" dist="38100" dir="2700000" algn="tl">
                    <a:srgbClr val="000000">
                      <a:alpha val="43137"/>
                    </a:srgbClr>
                  </a:outerShdw>
                </a:effectLst>
              </a:rPr>
              <a:t>Deep Dive: </a:t>
            </a:r>
            <a:r>
              <a:rPr lang="en-US" dirty="0" smtClean="0">
                <a:solidFill>
                  <a:schemeClr val="accent5"/>
                </a:solidFill>
                <a:effectLst>
                  <a:outerShdw blurRad="38100" dist="38100" dir="2700000" algn="tl">
                    <a:srgbClr val="000000">
                      <a:alpha val="43137"/>
                    </a:srgbClr>
                  </a:outerShdw>
                </a:effectLst>
              </a:rPr>
              <a:t>Active Manager</a:t>
            </a:r>
            <a:endParaRPr lang="en-US" dirty="0">
              <a:solidFill>
                <a:schemeClr val="accent5"/>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301376571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Active Manager</a:t>
            </a:r>
            <a:endParaRPr lang="en-US" dirty="0"/>
          </a:p>
        </p:txBody>
      </p:sp>
      <p:sp>
        <p:nvSpPr>
          <p:cNvPr id="3" name="Text Placeholder 2"/>
          <p:cNvSpPr>
            <a:spLocks noGrp="1"/>
          </p:cNvSpPr>
          <p:nvPr>
            <p:ph idx="1"/>
          </p:nvPr>
        </p:nvSpPr>
        <p:spPr/>
        <p:txBody>
          <a:bodyPr>
            <a:normAutofit/>
          </a:bodyPr>
          <a:lstStyle/>
          <a:p>
            <a:r>
              <a:rPr lang="en-US" smtClean="0"/>
              <a:t>What are the three Active Manager roles?</a:t>
            </a:r>
          </a:p>
          <a:p>
            <a:pPr lvl="1"/>
            <a:r>
              <a:rPr lang="en-US" smtClean="0"/>
              <a:t>Standalone</a:t>
            </a:r>
          </a:p>
          <a:p>
            <a:pPr lvl="1"/>
            <a:r>
              <a:rPr lang="en-US" smtClean="0"/>
              <a:t>PAM (Primary Active Manager)</a:t>
            </a:r>
          </a:p>
          <a:p>
            <a:pPr lvl="1"/>
            <a:r>
              <a:rPr lang="en-US" smtClean="0"/>
              <a:t>SAM (Standby Active Manager)</a:t>
            </a:r>
          </a:p>
          <a:p>
            <a:r>
              <a:rPr lang="en-US" smtClean="0"/>
              <a:t>Transition of role state logged into Microsoft-Exchange-HighAvailability/Operational event log (Crimson Channel)</a:t>
            </a:r>
            <a:endParaRPr lang="en-US" dirty="0"/>
          </a:p>
        </p:txBody>
      </p:sp>
      <p:pic>
        <p:nvPicPr>
          <p:cNvPr id="205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7544" y="887529"/>
            <a:ext cx="8136904" cy="5838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2"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67544" y="887529"/>
            <a:ext cx="8136904" cy="5838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3"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67544" y="887529"/>
            <a:ext cx="8136904" cy="5838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4" name="Picture 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67544" y="887529"/>
            <a:ext cx="8136904" cy="5838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5" name="Picture 7"/>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67544" y="887529"/>
            <a:ext cx="8136904" cy="5838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6" name="Picture 8"/>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67544" y="887529"/>
            <a:ext cx="8136904" cy="5838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7" name="Picture 9"/>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467544" y="887529"/>
            <a:ext cx="8136904" cy="5838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8" name="Picture 10"/>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467544" y="887529"/>
            <a:ext cx="8136904" cy="5838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9" name="Picture 11"/>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467544" y="887529"/>
            <a:ext cx="8136904" cy="5838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27116920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05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05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053"/>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054"/>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055"/>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2056"/>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2057"/>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2058"/>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205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Active Manager Functionality</a:t>
            </a:r>
            <a:endParaRPr lang="en-US" dirty="0"/>
          </a:p>
        </p:txBody>
      </p:sp>
      <p:sp>
        <p:nvSpPr>
          <p:cNvPr id="3" name="Content Placeholder 2"/>
          <p:cNvSpPr>
            <a:spLocks noGrp="1"/>
          </p:cNvSpPr>
          <p:nvPr>
            <p:ph idx="1"/>
          </p:nvPr>
        </p:nvSpPr>
        <p:spPr/>
        <p:txBody>
          <a:bodyPr>
            <a:normAutofit fontScale="85000" lnSpcReduction="20000"/>
          </a:bodyPr>
          <a:lstStyle/>
          <a:p>
            <a:r>
              <a:rPr lang="en-US" sz="4000" smtClean="0"/>
              <a:t>Mount and Dismount Databases</a:t>
            </a:r>
          </a:p>
          <a:p>
            <a:r>
              <a:rPr lang="en-US" sz="4000" smtClean="0"/>
              <a:t>Provide Database Availability Information</a:t>
            </a:r>
          </a:p>
          <a:p>
            <a:r>
              <a:rPr lang="en-US" sz="4000" smtClean="0"/>
              <a:t>Provide Interface for Administrative Tasks</a:t>
            </a:r>
          </a:p>
          <a:p>
            <a:r>
              <a:rPr lang="en-US" sz="4000" smtClean="0"/>
              <a:t>Monitor for Failures</a:t>
            </a:r>
          </a:p>
          <a:p>
            <a:r>
              <a:rPr lang="en-US" sz="4000" smtClean="0"/>
              <a:t>Maintains Database and Server State Information</a:t>
            </a:r>
            <a:endParaRPr lang="en-US" sz="4000" dirty="0"/>
          </a:p>
        </p:txBody>
      </p:sp>
    </p:spTree>
    <p:extLst>
      <p:ext uri="{BB962C8B-B14F-4D97-AF65-F5344CB8AC3E}">
        <p14:creationId xmlns:p14="http://schemas.microsoft.com/office/powerpoint/2010/main" val="146132748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p:txBody>
          <a:bodyPr/>
          <a:lstStyle/>
          <a:p>
            <a:r>
              <a:rPr lang="en-US" smtClean="0"/>
              <a:t>AutoMount on DAG Members</a:t>
            </a:r>
            <a:endParaRPr lang="en-US" dirty="0"/>
          </a:p>
        </p:txBody>
      </p:sp>
      <p:sp>
        <p:nvSpPr>
          <p:cNvPr id="3" name="Content Placeholder 2"/>
          <p:cNvSpPr>
            <a:spLocks noGrp="1"/>
          </p:cNvSpPr>
          <p:nvPr>
            <p:ph idx="1"/>
          </p:nvPr>
        </p:nvSpPr>
        <p:spPr/>
        <p:txBody>
          <a:bodyPr/>
          <a:lstStyle/>
          <a:p>
            <a:r>
              <a:rPr lang="en-US" smtClean="0"/>
              <a:t>In a DAG, all AutoMount operations are coordinated through the PAM</a:t>
            </a:r>
          </a:p>
          <a:p>
            <a:endParaRPr lang="en-US" smtClean="0"/>
          </a:p>
          <a:p>
            <a:r>
              <a:rPr lang="en-US" smtClean="0"/>
              <a:t>AutoMount operations occur:</a:t>
            </a:r>
          </a:p>
          <a:p>
            <a:endParaRPr lang="en-US" smtClean="0"/>
          </a:p>
          <a:p>
            <a:pPr lvl="1"/>
            <a:r>
              <a:rPr lang="en-US" smtClean="0"/>
              <a:t>When the first server in the DAG is initialized</a:t>
            </a:r>
          </a:p>
          <a:p>
            <a:pPr lvl="1"/>
            <a:r>
              <a:rPr lang="en-US" smtClean="0"/>
              <a:t>When the ownership of the PAM role is changed</a:t>
            </a:r>
            <a:endParaRPr lang="en-US" dirty="0"/>
          </a:p>
        </p:txBody>
      </p:sp>
    </p:spTree>
    <p:extLst>
      <p:ext uri="{BB962C8B-B14F-4D97-AF65-F5344CB8AC3E}">
        <p14:creationId xmlns:p14="http://schemas.microsoft.com/office/powerpoint/2010/main" val="353259277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a:r>
              <a:rPr lang="en-US" dirty="0" smtClean="0"/>
              <a:t>Exchange server 2010</a:t>
            </a:r>
            <a:br>
              <a:rPr lang="en-US" dirty="0" smtClean="0"/>
            </a:br>
            <a:r>
              <a:rPr lang="en-US" dirty="0" smtClean="0"/>
              <a:t>high availability deep dive</a:t>
            </a:r>
            <a:endParaRPr lang="en-AU" dirty="0"/>
          </a:p>
        </p:txBody>
      </p:sp>
      <p:sp>
        <p:nvSpPr>
          <p:cNvPr id="3" name="Text Placeholder 2"/>
          <p:cNvSpPr>
            <a:spLocks noGrp="1"/>
          </p:cNvSpPr>
          <p:nvPr>
            <p:ph type="body" idx="1"/>
          </p:nvPr>
        </p:nvSpPr>
        <p:spPr/>
        <p:txBody>
          <a:bodyPr/>
          <a:lstStyle/>
          <a:p>
            <a:pPr lvl="0">
              <a:defRPr/>
            </a:pPr>
            <a:r>
              <a:rPr lang="en-US" b="1" dirty="0" smtClean="0"/>
              <a:t>Scott Schnoll</a:t>
            </a:r>
          </a:p>
          <a:p>
            <a:pPr lvl="0">
              <a:defRPr/>
            </a:pPr>
            <a:r>
              <a:rPr lang="en-US" dirty="0" smtClean="0"/>
              <a:t>Principal Technical Writer</a:t>
            </a:r>
          </a:p>
          <a:p>
            <a:pPr lvl="0">
              <a:defRPr/>
            </a:pPr>
            <a:r>
              <a:rPr lang="en-US" dirty="0" smtClean="0"/>
              <a:t>Microsoft Corporation</a:t>
            </a:r>
          </a:p>
        </p:txBody>
      </p:sp>
      <p:sp>
        <p:nvSpPr>
          <p:cNvPr id="6" name="Title 1"/>
          <p:cNvSpPr txBox="1">
            <a:spLocks/>
          </p:cNvSpPr>
          <p:nvPr/>
        </p:nvSpPr>
        <p:spPr>
          <a:xfrm>
            <a:off x="334200" y="447366"/>
            <a:ext cx="3605471" cy="249299"/>
          </a:xfrm>
          <a:prstGeom prst="rect">
            <a:avLst/>
          </a:prstGeom>
        </p:spPr>
        <p:txBody>
          <a:bodyPr vert="horz" wrap="square" lIns="0" tIns="0" rIns="0" bIns="0" rtlCol="0" anchor="t">
            <a:spAutoFit/>
          </a:bodyPr>
          <a:lstStyle/>
          <a:p>
            <a:pPr marL="0" marR="0" lvl="0" indent="0" algn="l" defTabSz="914363" rtl="0" eaLnBrk="1" fontAlgn="auto" latinLnBrk="0" hangingPunct="1">
              <a:lnSpc>
                <a:spcPct val="90000"/>
              </a:lnSpc>
              <a:spcBef>
                <a:spcPct val="0"/>
              </a:spcBef>
              <a:spcAft>
                <a:spcPts val="0"/>
              </a:spcAft>
              <a:buClrTx/>
              <a:buSzTx/>
              <a:buFontTx/>
              <a:buNone/>
              <a:tabLst/>
              <a:defRPr/>
            </a:pPr>
            <a:r>
              <a:rPr kumimoji="0" lang="en-US" b="1" i="0" u="none" strike="noStrike" kern="600" cap="none" spc="40" normalizeH="0" baseline="0" noProof="0" dirty="0" smtClean="0">
                <a:ln w="3175">
                  <a:noFill/>
                </a:ln>
                <a:solidFill>
                  <a:schemeClr val="bg1"/>
                </a:solidFill>
                <a:effectLst/>
                <a:uLnTx/>
                <a:uFillTx/>
                <a:latin typeface="Calibri" pitchFamily="34" charset="0"/>
                <a:ea typeface="+mn-ea"/>
                <a:cs typeface="Arial" charset="0"/>
              </a:rPr>
              <a:t>SESSION CODE: EXL407</a:t>
            </a:r>
            <a:endParaRPr kumimoji="0" lang="en-US" b="1" i="0" u="none" strike="noStrike" kern="600" cap="none" spc="40" normalizeH="0" baseline="0" noProof="0" dirty="0">
              <a:ln w="3175">
                <a:noFill/>
              </a:ln>
              <a:solidFill>
                <a:schemeClr val="bg1"/>
              </a:solidFill>
              <a:effectLst/>
              <a:uLnTx/>
              <a:uFillTx/>
              <a:latin typeface="Calibri" pitchFamily="34" charset="0"/>
              <a:ea typeface="+mn-ea"/>
              <a:cs typeface="Arial" charset="0"/>
            </a:endParaRPr>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p:txBody>
          <a:bodyPr/>
          <a:lstStyle/>
          <a:p>
            <a:r>
              <a:rPr lang="en-US" smtClean="0"/>
              <a:t>AutoMount on DAG Members</a:t>
            </a:r>
            <a:endParaRPr lang="en-US" dirty="0"/>
          </a:p>
        </p:txBody>
      </p:sp>
      <p:sp>
        <p:nvSpPr>
          <p:cNvPr id="3" name="Content Placeholder 2"/>
          <p:cNvSpPr>
            <a:spLocks noGrp="1"/>
          </p:cNvSpPr>
          <p:nvPr>
            <p:ph idx="1"/>
          </p:nvPr>
        </p:nvSpPr>
        <p:spPr/>
        <p:txBody>
          <a:bodyPr/>
          <a:lstStyle/>
          <a:p>
            <a:r>
              <a:rPr lang="en-US" smtClean="0"/>
              <a:t>Checks msExchMasterServerOrAvailabilityGroup to determine all databases hosted on the DAG</a:t>
            </a:r>
          </a:p>
          <a:p>
            <a:endParaRPr lang="en-US" smtClean="0"/>
          </a:p>
          <a:p>
            <a:r>
              <a:rPr lang="en-US" smtClean="0"/>
              <a:t>Checks if database can be mounted on startup</a:t>
            </a:r>
          </a:p>
          <a:p>
            <a:pPr lvl="1"/>
            <a:r>
              <a:rPr lang="en-US" smtClean="0"/>
              <a:t>If msExchEDBOffline is TRUE, stop processing</a:t>
            </a:r>
          </a:p>
          <a:p>
            <a:pPr lvl="1"/>
            <a:r>
              <a:rPr lang="en-US" smtClean="0"/>
              <a:t>If msExchEDBOffline is FALSE, proceed with processing</a:t>
            </a:r>
            <a:endParaRPr lang="en-US" dirty="0" smtClean="0"/>
          </a:p>
        </p:txBody>
      </p:sp>
    </p:spTree>
    <p:extLst>
      <p:ext uri="{BB962C8B-B14F-4D97-AF65-F5344CB8AC3E}">
        <p14:creationId xmlns:p14="http://schemas.microsoft.com/office/powerpoint/2010/main" val="56090315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p:txBody>
          <a:bodyPr/>
          <a:lstStyle/>
          <a:p>
            <a:r>
              <a:rPr lang="en-US" smtClean="0"/>
              <a:t>AutoMount on DAG Members</a:t>
            </a:r>
            <a:endParaRPr lang="en-US" dirty="0"/>
          </a:p>
        </p:txBody>
      </p:sp>
      <p:sp>
        <p:nvSpPr>
          <p:cNvPr id="3" name="Content Placeholder 2"/>
          <p:cNvSpPr>
            <a:spLocks noGrp="1"/>
          </p:cNvSpPr>
          <p:nvPr>
            <p:ph idx="1"/>
          </p:nvPr>
        </p:nvSpPr>
        <p:spPr/>
        <p:txBody>
          <a:bodyPr>
            <a:normAutofit lnSpcReduction="10000"/>
          </a:bodyPr>
          <a:lstStyle/>
          <a:p>
            <a:r>
              <a:rPr lang="en-US" smtClean="0"/>
              <a:t>Checks persistent database information stored in cluster registry</a:t>
            </a:r>
          </a:p>
          <a:p>
            <a:endParaRPr lang="en-US" smtClean="0"/>
          </a:p>
          <a:p>
            <a:r>
              <a:rPr lang="en-US" smtClean="0"/>
              <a:t>Determines if database is mounted on another DAG member</a:t>
            </a:r>
          </a:p>
          <a:p>
            <a:pPr lvl="1"/>
            <a:r>
              <a:rPr lang="en-US" smtClean="0"/>
              <a:t>If the database is mounted on another server, take no action</a:t>
            </a:r>
          </a:p>
          <a:p>
            <a:pPr lvl="1"/>
            <a:r>
              <a:rPr lang="en-US" smtClean="0"/>
              <a:t>If the database is not mounted on another server, proceed</a:t>
            </a:r>
            <a:endParaRPr lang="en-US" dirty="0"/>
          </a:p>
        </p:txBody>
      </p:sp>
    </p:spTree>
    <p:extLst>
      <p:ext uri="{BB962C8B-B14F-4D97-AF65-F5344CB8AC3E}">
        <p14:creationId xmlns:p14="http://schemas.microsoft.com/office/powerpoint/2010/main" val="299223469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p:txBody>
          <a:bodyPr/>
          <a:lstStyle/>
          <a:p>
            <a:r>
              <a:rPr lang="en-US" smtClean="0"/>
              <a:t>AutoMount on DAG Members</a:t>
            </a:r>
            <a:endParaRPr lang="en-US" dirty="0"/>
          </a:p>
        </p:txBody>
      </p:sp>
      <p:sp>
        <p:nvSpPr>
          <p:cNvPr id="3" name="Content Placeholder 2"/>
          <p:cNvSpPr>
            <a:spLocks noGrp="1"/>
          </p:cNvSpPr>
          <p:nvPr>
            <p:ph idx="1"/>
          </p:nvPr>
        </p:nvSpPr>
        <p:spPr/>
        <p:txBody>
          <a:bodyPr>
            <a:normAutofit fontScale="92500" lnSpcReduction="10000"/>
          </a:bodyPr>
          <a:lstStyle/>
          <a:p>
            <a:r>
              <a:rPr lang="en-US" smtClean="0"/>
              <a:t>Checks AdminDismount in cluster registry:</a:t>
            </a:r>
          </a:p>
          <a:p>
            <a:pPr lvl="1"/>
            <a:r>
              <a:rPr lang="en-US" smtClean="0"/>
              <a:t>If AdminDismount is TRUE, take no action</a:t>
            </a:r>
          </a:p>
          <a:p>
            <a:pPr lvl="1"/>
            <a:r>
              <a:rPr lang="en-US" smtClean="0"/>
              <a:t>If AdminDismount is FALSE, proceed</a:t>
            </a:r>
          </a:p>
          <a:p>
            <a:r>
              <a:rPr lang="en-US" smtClean="0"/>
              <a:t>Checks persistent database state information in cluster registry for server on which database was last mounted</a:t>
            </a:r>
          </a:p>
          <a:p>
            <a:pPr lvl="1"/>
            <a:r>
              <a:rPr lang="en-US" smtClean="0"/>
              <a:t>If server available, issue mount request to Information Store on that server</a:t>
            </a:r>
          </a:p>
          <a:p>
            <a:pPr lvl="1"/>
            <a:r>
              <a:rPr lang="en-US" smtClean="0"/>
              <a:t>If server not available or property not set, issue mount request to next server in sorted list</a:t>
            </a:r>
            <a:endParaRPr lang="en-US" dirty="0"/>
          </a:p>
        </p:txBody>
      </p:sp>
    </p:spTree>
    <p:extLst>
      <p:ext uri="{BB962C8B-B14F-4D97-AF65-F5344CB8AC3E}">
        <p14:creationId xmlns:p14="http://schemas.microsoft.com/office/powerpoint/2010/main" val="358927807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p:txBody>
          <a:bodyPr>
            <a:normAutofit/>
          </a:bodyPr>
          <a:lstStyle/>
          <a:p>
            <a:r>
              <a:rPr lang="en-US" smtClean="0"/>
              <a:t>AutoMount on DAG Members</a:t>
            </a:r>
            <a:endParaRPr lang="en-US" dirty="0"/>
          </a:p>
        </p:txBody>
      </p:sp>
      <p:sp>
        <p:nvSpPr>
          <p:cNvPr id="3" name="Content Placeholder 2"/>
          <p:cNvSpPr>
            <a:spLocks noGrp="1"/>
          </p:cNvSpPr>
          <p:nvPr>
            <p:ph idx="1"/>
          </p:nvPr>
        </p:nvSpPr>
        <p:spPr/>
        <p:txBody>
          <a:bodyPr/>
          <a:lstStyle/>
          <a:p>
            <a:r>
              <a:rPr lang="en-US" smtClean="0"/>
              <a:t>If AutoMount operation succeeds:</a:t>
            </a:r>
          </a:p>
          <a:p>
            <a:endParaRPr lang="en-US" smtClean="0"/>
          </a:p>
          <a:p>
            <a:pPr lvl="1"/>
            <a:r>
              <a:rPr lang="en-US" smtClean="0"/>
              <a:t>Update persistent database state information stored in cluster database</a:t>
            </a:r>
          </a:p>
          <a:p>
            <a:pPr lvl="1"/>
            <a:endParaRPr lang="en-US" smtClean="0"/>
          </a:p>
          <a:p>
            <a:pPr lvl="1"/>
            <a:r>
              <a:rPr lang="en-US" smtClean="0"/>
              <a:t>Propagate information to all other DAG members</a:t>
            </a:r>
            <a:endParaRPr lang="en-US" dirty="0" smtClean="0"/>
          </a:p>
        </p:txBody>
      </p:sp>
    </p:spTree>
    <p:extLst>
      <p:ext uri="{BB962C8B-B14F-4D97-AF65-F5344CB8AC3E}">
        <p14:creationId xmlns:p14="http://schemas.microsoft.com/office/powerpoint/2010/main" val="401937805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Mount / Dismount Database Copy</a:t>
            </a:r>
            <a:endParaRPr lang="en-US" dirty="0"/>
          </a:p>
        </p:txBody>
      </p:sp>
      <p:sp>
        <p:nvSpPr>
          <p:cNvPr id="3" name="Content Placeholder 2"/>
          <p:cNvSpPr>
            <a:spLocks noGrp="1"/>
          </p:cNvSpPr>
          <p:nvPr>
            <p:ph idx="1"/>
          </p:nvPr>
        </p:nvSpPr>
        <p:spPr/>
        <p:txBody>
          <a:bodyPr/>
          <a:lstStyle/>
          <a:p>
            <a:r>
              <a:rPr lang="en-US" smtClean="0"/>
              <a:t>Mount Database</a:t>
            </a:r>
          </a:p>
          <a:p>
            <a:pPr lvl="1"/>
            <a:r>
              <a:rPr lang="en-US" smtClean="0"/>
              <a:t>An administrator action invoked through a task</a:t>
            </a:r>
          </a:p>
          <a:p>
            <a:pPr lvl="1"/>
            <a:r>
              <a:rPr lang="en-US" smtClean="0"/>
              <a:t>The last part of a move operation</a:t>
            </a:r>
          </a:p>
          <a:p>
            <a:pPr lvl="1"/>
            <a:endParaRPr lang="en-US" smtClean="0"/>
          </a:p>
          <a:p>
            <a:r>
              <a:rPr lang="en-US" smtClean="0"/>
              <a:t>Dismount Database</a:t>
            </a:r>
          </a:p>
          <a:p>
            <a:pPr lvl="1"/>
            <a:r>
              <a:rPr lang="en-US" smtClean="0"/>
              <a:t>An administrator action invoked through a task</a:t>
            </a:r>
          </a:p>
          <a:p>
            <a:pPr lvl="1"/>
            <a:r>
              <a:rPr lang="en-US" smtClean="0"/>
              <a:t>The first part of a move operation</a:t>
            </a:r>
            <a:endParaRPr lang="en-US" dirty="0"/>
          </a:p>
        </p:txBody>
      </p:sp>
    </p:spTree>
    <p:extLst>
      <p:ext uri="{BB962C8B-B14F-4D97-AF65-F5344CB8AC3E}">
        <p14:creationId xmlns:p14="http://schemas.microsoft.com/office/powerpoint/2010/main" val="325373367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p:txBody>
          <a:bodyPr/>
          <a:lstStyle/>
          <a:p>
            <a:r>
              <a:rPr lang="en-US" smtClean="0"/>
              <a:t>Mount Database – DAG Member</a:t>
            </a:r>
            <a:endParaRPr lang="en-US" dirty="0"/>
          </a:p>
        </p:txBody>
      </p:sp>
      <p:sp>
        <p:nvSpPr>
          <p:cNvPr id="3" name="Content Placeholder 2"/>
          <p:cNvSpPr>
            <a:spLocks noGrp="1"/>
          </p:cNvSpPr>
          <p:nvPr>
            <p:ph idx="1"/>
          </p:nvPr>
        </p:nvSpPr>
        <p:spPr/>
        <p:txBody>
          <a:bodyPr>
            <a:normAutofit lnSpcReduction="10000"/>
          </a:bodyPr>
          <a:lstStyle/>
          <a:p>
            <a:r>
              <a:rPr lang="en-US" smtClean="0"/>
              <a:t>Initiate RPC to member of the DAG</a:t>
            </a:r>
          </a:p>
          <a:p>
            <a:pPr lvl="1"/>
            <a:r>
              <a:rPr lang="en-US" smtClean="0"/>
              <a:t>If the server contacted is not the PAM, the task is referred to the PAM</a:t>
            </a:r>
          </a:p>
          <a:p>
            <a:pPr lvl="1"/>
            <a:r>
              <a:rPr lang="en-US" smtClean="0"/>
              <a:t>If the server is the PAM, continue with no referral</a:t>
            </a:r>
          </a:p>
          <a:p>
            <a:r>
              <a:rPr lang="en-US" smtClean="0"/>
              <a:t>Checks the msExchMasterServerOrAvailabilityGroup to ensure database is hosted in the DAG</a:t>
            </a:r>
          </a:p>
          <a:p>
            <a:pPr lvl="1"/>
            <a:r>
              <a:rPr lang="en-US" smtClean="0"/>
              <a:t>If database is hosted in DAG, proceed</a:t>
            </a:r>
          </a:p>
          <a:p>
            <a:pPr lvl="1"/>
            <a:r>
              <a:rPr lang="en-US" smtClean="0"/>
              <a:t>If database is not hosted in DAG, error out</a:t>
            </a:r>
            <a:endParaRPr lang="en-US" dirty="0" smtClean="0"/>
          </a:p>
        </p:txBody>
      </p:sp>
    </p:spTree>
    <p:extLst>
      <p:ext uri="{BB962C8B-B14F-4D97-AF65-F5344CB8AC3E}">
        <p14:creationId xmlns:p14="http://schemas.microsoft.com/office/powerpoint/2010/main" val="297950842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p:txBody>
          <a:bodyPr/>
          <a:lstStyle/>
          <a:p>
            <a:r>
              <a:rPr lang="en-US" smtClean="0"/>
              <a:t>Mount Database – DAG Member</a:t>
            </a:r>
            <a:endParaRPr lang="en-US" dirty="0"/>
          </a:p>
        </p:txBody>
      </p:sp>
      <p:sp>
        <p:nvSpPr>
          <p:cNvPr id="3" name="Content Placeholder 2"/>
          <p:cNvSpPr>
            <a:spLocks noGrp="1"/>
          </p:cNvSpPr>
          <p:nvPr>
            <p:ph idx="1"/>
          </p:nvPr>
        </p:nvSpPr>
        <p:spPr/>
        <p:txBody>
          <a:bodyPr>
            <a:normAutofit lnSpcReduction="10000"/>
          </a:bodyPr>
          <a:lstStyle/>
          <a:p>
            <a:r>
              <a:rPr lang="en-US" smtClean="0"/>
              <a:t>Checks if the database is already mounted</a:t>
            </a:r>
          </a:p>
          <a:p>
            <a:pPr lvl="1"/>
            <a:r>
              <a:rPr lang="en-US" smtClean="0"/>
              <a:t>If already mounted, task fails</a:t>
            </a:r>
          </a:p>
          <a:p>
            <a:pPr lvl="1"/>
            <a:r>
              <a:rPr lang="en-US" smtClean="0"/>
              <a:t>If not already mounted, task continues</a:t>
            </a:r>
          </a:p>
          <a:p>
            <a:endParaRPr lang="en-US" smtClean="0"/>
          </a:p>
          <a:p>
            <a:r>
              <a:rPr lang="en-US" smtClean="0"/>
              <a:t>PAM invokes callback</a:t>
            </a:r>
          </a:p>
          <a:p>
            <a:pPr lvl="1"/>
            <a:r>
              <a:rPr lang="en-US" smtClean="0"/>
              <a:t>This invokes a pre-check for the database mount operation</a:t>
            </a:r>
          </a:p>
          <a:p>
            <a:pPr lvl="1"/>
            <a:r>
              <a:rPr lang="en-US" smtClean="0"/>
              <a:t>Persistent database state updated to show mount Initiated</a:t>
            </a:r>
            <a:endParaRPr lang="en-US" dirty="0" smtClean="0"/>
          </a:p>
        </p:txBody>
      </p:sp>
    </p:spTree>
    <p:extLst>
      <p:ext uri="{BB962C8B-B14F-4D97-AF65-F5344CB8AC3E}">
        <p14:creationId xmlns:p14="http://schemas.microsoft.com/office/powerpoint/2010/main" val="285363497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p:txBody>
          <a:bodyPr/>
          <a:lstStyle/>
          <a:p>
            <a:r>
              <a:rPr lang="en-US" smtClean="0"/>
              <a:t>Mount Database – DAG Member</a:t>
            </a:r>
            <a:endParaRPr lang="en-US" dirty="0"/>
          </a:p>
        </p:txBody>
      </p:sp>
      <p:sp>
        <p:nvSpPr>
          <p:cNvPr id="3" name="Content Placeholder 2"/>
          <p:cNvSpPr>
            <a:spLocks noGrp="1"/>
          </p:cNvSpPr>
          <p:nvPr>
            <p:ph idx="1"/>
          </p:nvPr>
        </p:nvSpPr>
        <p:spPr/>
        <p:txBody>
          <a:bodyPr>
            <a:normAutofit/>
          </a:bodyPr>
          <a:lstStyle/>
          <a:p>
            <a:r>
              <a:rPr lang="en-US" smtClean="0"/>
              <a:t>PAM invokes RPC call to Information Store to mount database</a:t>
            </a:r>
          </a:p>
          <a:p>
            <a:pPr lvl="1"/>
            <a:r>
              <a:rPr lang="en-US" smtClean="0"/>
              <a:t>If mount fails, task fails</a:t>
            </a:r>
          </a:p>
          <a:p>
            <a:pPr lvl="1"/>
            <a:r>
              <a:rPr lang="en-US" smtClean="0"/>
              <a:t>If mount succeeds, task completes successfully</a:t>
            </a:r>
          </a:p>
          <a:p>
            <a:endParaRPr lang="en-US" smtClean="0"/>
          </a:p>
          <a:p>
            <a:r>
              <a:rPr lang="en-US" smtClean="0"/>
              <a:t>Persistent database state updated to record results of operation and propagated to other members</a:t>
            </a:r>
            <a:endParaRPr lang="en-US" dirty="0" smtClean="0"/>
          </a:p>
        </p:txBody>
      </p:sp>
    </p:spTree>
    <p:extLst>
      <p:ext uri="{BB962C8B-B14F-4D97-AF65-F5344CB8AC3E}">
        <p14:creationId xmlns:p14="http://schemas.microsoft.com/office/powerpoint/2010/main" val="393150452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4300" smtClean="0"/>
              <a:t>Dismount Database – DAG Member</a:t>
            </a:r>
            <a:endParaRPr lang="en-US" sz="4300" dirty="0"/>
          </a:p>
        </p:txBody>
      </p:sp>
      <p:sp>
        <p:nvSpPr>
          <p:cNvPr id="3" name="Content Placeholder 2"/>
          <p:cNvSpPr>
            <a:spLocks noGrp="1"/>
          </p:cNvSpPr>
          <p:nvPr>
            <p:ph idx="1"/>
          </p:nvPr>
        </p:nvSpPr>
        <p:spPr/>
        <p:txBody>
          <a:bodyPr>
            <a:normAutofit lnSpcReduction="10000"/>
          </a:bodyPr>
          <a:lstStyle/>
          <a:p>
            <a:r>
              <a:rPr lang="en-US" smtClean="0"/>
              <a:t>Task initiates call to PAM or is referred to PAM</a:t>
            </a:r>
          </a:p>
          <a:p>
            <a:r>
              <a:rPr lang="en-US" smtClean="0"/>
              <a:t>PAM checks that msExchMasterServerOrAvailabilityGroup value matches the DAG</a:t>
            </a:r>
          </a:p>
          <a:p>
            <a:r>
              <a:rPr lang="en-US" smtClean="0"/>
              <a:t>PAM verifies that database is mounted in the DAG by checking persistent database state information stored in registry</a:t>
            </a:r>
          </a:p>
          <a:p>
            <a:pPr lvl="1"/>
            <a:r>
              <a:rPr lang="en-US" smtClean="0"/>
              <a:t>If database is mounted, task proceeds</a:t>
            </a:r>
          </a:p>
          <a:p>
            <a:pPr lvl="1"/>
            <a:r>
              <a:rPr lang="en-US" smtClean="0"/>
              <a:t>If database is dismounted, task fails</a:t>
            </a:r>
            <a:endParaRPr lang="en-US" dirty="0"/>
          </a:p>
        </p:txBody>
      </p:sp>
    </p:spTree>
    <p:extLst>
      <p:ext uri="{BB962C8B-B14F-4D97-AF65-F5344CB8AC3E}">
        <p14:creationId xmlns:p14="http://schemas.microsoft.com/office/powerpoint/2010/main" val="149219889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p:txBody>
          <a:bodyPr>
            <a:normAutofit fontScale="90000"/>
          </a:bodyPr>
          <a:lstStyle/>
          <a:p>
            <a:r>
              <a:rPr lang="en-US" sz="4300" smtClean="0"/>
              <a:t>Dismount Database – DAG Member</a:t>
            </a:r>
            <a:endParaRPr lang="en-US" sz="4300" dirty="0"/>
          </a:p>
        </p:txBody>
      </p:sp>
      <p:sp>
        <p:nvSpPr>
          <p:cNvPr id="3" name="Content Placeholder 2"/>
          <p:cNvSpPr>
            <a:spLocks noGrp="1"/>
          </p:cNvSpPr>
          <p:nvPr>
            <p:ph idx="1"/>
          </p:nvPr>
        </p:nvSpPr>
        <p:spPr/>
        <p:txBody>
          <a:bodyPr>
            <a:normAutofit lnSpcReduction="10000"/>
          </a:bodyPr>
          <a:lstStyle/>
          <a:p>
            <a:r>
              <a:rPr lang="en-US" smtClean="0"/>
              <a:t>PAM updates persistent state information in cluster database to show state Initiated</a:t>
            </a:r>
          </a:p>
          <a:p>
            <a:endParaRPr lang="en-US" smtClean="0"/>
          </a:p>
          <a:p>
            <a:r>
              <a:rPr lang="en-US" smtClean="0"/>
              <a:t>PAM makes RPC call to Information Store on DAG member and invokes dismount</a:t>
            </a:r>
          </a:p>
          <a:p>
            <a:pPr lvl="1"/>
            <a:r>
              <a:rPr lang="en-US" smtClean="0"/>
              <a:t>If dismount operation succeeds, persistent database state information stored in cluster database is updated</a:t>
            </a:r>
          </a:p>
          <a:p>
            <a:pPr lvl="1"/>
            <a:r>
              <a:rPr lang="en-US" smtClean="0"/>
              <a:t>If dismount operation fails, task fails</a:t>
            </a:r>
            <a:endParaRPr lang="en-US" dirty="0"/>
          </a:p>
        </p:txBody>
      </p:sp>
    </p:spTree>
    <p:extLst>
      <p:ext uri="{BB962C8B-B14F-4D97-AF65-F5344CB8AC3E}">
        <p14:creationId xmlns:p14="http://schemas.microsoft.com/office/powerpoint/2010/main" val="136116763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Agenda</a:t>
            </a:r>
            <a:endParaRPr lang="en-US" dirty="0">
              <a:solidFill>
                <a:schemeClr val="accent2"/>
              </a:solidFill>
            </a:endParaRPr>
          </a:p>
        </p:txBody>
      </p:sp>
      <p:sp>
        <p:nvSpPr>
          <p:cNvPr id="3" name="Text Placeholder 2"/>
          <p:cNvSpPr>
            <a:spLocks noGrp="1"/>
          </p:cNvSpPr>
          <p:nvPr>
            <p:ph idx="1"/>
          </p:nvPr>
        </p:nvSpPr>
        <p:spPr/>
        <p:txBody>
          <a:bodyPr/>
          <a:lstStyle/>
          <a:p>
            <a:r>
              <a:rPr lang="en-US" dirty="0"/>
              <a:t>Exchange Server 2010 High </a:t>
            </a:r>
            <a:r>
              <a:rPr lang="en-US" dirty="0" smtClean="0"/>
              <a:t>Availability Deep Dive</a:t>
            </a:r>
          </a:p>
          <a:p>
            <a:pPr lvl="1"/>
            <a:r>
              <a:rPr lang="en-US" dirty="0" smtClean="0"/>
              <a:t>Database </a:t>
            </a:r>
            <a:r>
              <a:rPr lang="en-US" dirty="0"/>
              <a:t>Availability Group Networks</a:t>
            </a:r>
          </a:p>
          <a:p>
            <a:pPr lvl="1"/>
            <a:r>
              <a:rPr lang="en-US" dirty="0"/>
              <a:t>Active Manager</a:t>
            </a:r>
          </a:p>
          <a:p>
            <a:pPr lvl="1"/>
            <a:r>
              <a:rPr lang="en-US" dirty="0"/>
              <a:t>Best Copy Selection</a:t>
            </a:r>
          </a:p>
          <a:p>
            <a:pPr lvl="1"/>
            <a:r>
              <a:rPr lang="en-US" dirty="0"/>
              <a:t>Datacenter Activation Coordination Mode</a:t>
            </a:r>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Tree>
  </p:cSld>
  <p:clrMapOvr>
    <a:masterClrMapping/>
  </p:clrMapOvr>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Auto Dismount – DAG Member</a:t>
            </a:r>
            <a:endParaRPr lang="en-US" dirty="0"/>
          </a:p>
        </p:txBody>
      </p:sp>
      <p:sp>
        <p:nvSpPr>
          <p:cNvPr id="3" name="Content Placeholder 2"/>
          <p:cNvSpPr>
            <a:spLocks noGrp="1"/>
          </p:cNvSpPr>
          <p:nvPr>
            <p:ph idx="1"/>
          </p:nvPr>
        </p:nvSpPr>
        <p:spPr/>
        <p:txBody>
          <a:bodyPr>
            <a:normAutofit lnSpcReduction="10000"/>
          </a:bodyPr>
          <a:lstStyle/>
          <a:p>
            <a:r>
              <a:rPr lang="en-US" smtClean="0"/>
              <a:t>Occurs when a DAG loses quorum</a:t>
            </a:r>
          </a:p>
          <a:p>
            <a:endParaRPr lang="en-US" smtClean="0"/>
          </a:p>
          <a:p>
            <a:r>
              <a:rPr lang="en-US" smtClean="0"/>
              <a:t>All DAG members are running (but may not be participating in the cluster)</a:t>
            </a:r>
          </a:p>
          <a:p>
            <a:endParaRPr lang="en-US" smtClean="0"/>
          </a:p>
          <a:p>
            <a:r>
              <a:rPr lang="en-US" smtClean="0"/>
              <a:t>Databases dismounted as quickly as possible to avoid split-brain</a:t>
            </a:r>
          </a:p>
          <a:p>
            <a:pPr lvl="1"/>
            <a:r>
              <a:rPr lang="en-US" smtClean="0"/>
              <a:t>Information Store service is terminated</a:t>
            </a:r>
            <a:endParaRPr lang="en-US" dirty="0" smtClean="0"/>
          </a:p>
        </p:txBody>
      </p:sp>
    </p:spTree>
    <p:extLst>
      <p:ext uri="{BB962C8B-B14F-4D97-AF65-F5344CB8AC3E}">
        <p14:creationId xmlns:p14="http://schemas.microsoft.com/office/powerpoint/2010/main" val="103015608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Auto Dismount – DAG Member</a:t>
            </a:r>
            <a:endParaRPr lang="en-US" dirty="0"/>
          </a:p>
        </p:txBody>
      </p:sp>
      <p:sp>
        <p:nvSpPr>
          <p:cNvPr id="3" name="Content Placeholder 2"/>
          <p:cNvSpPr>
            <a:spLocks noGrp="1"/>
          </p:cNvSpPr>
          <p:nvPr>
            <p:ph idx="1"/>
          </p:nvPr>
        </p:nvSpPr>
        <p:spPr/>
        <p:txBody>
          <a:bodyPr/>
          <a:lstStyle/>
          <a:p>
            <a:r>
              <a:rPr lang="en-US" smtClean="0"/>
              <a:t>Dismount operation should attempt to update database state information in cluster database</a:t>
            </a:r>
          </a:p>
          <a:p>
            <a:endParaRPr lang="en-US" smtClean="0"/>
          </a:p>
          <a:p>
            <a:r>
              <a:rPr lang="en-US" smtClean="0"/>
              <a:t>This is the only case where a database operation occurs on a server other than the PAM</a:t>
            </a:r>
            <a:endParaRPr lang="en-US" dirty="0"/>
          </a:p>
        </p:txBody>
      </p:sp>
    </p:spTree>
    <p:extLst>
      <p:ext uri="{BB962C8B-B14F-4D97-AF65-F5344CB8AC3E}">
        <p14:creationId xmlns:p14="http://schemas.microsoft.com/office/powerpoint/2010/main" val="375712480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Active Manager – Move Database</a:t>
            </a:r>
            <a:endParaRPr lang="en-US" dirty="0"/>
          </a:p>
        </p:txBody>
      </p:sp>
      <p:sp>
        <p:nvSpPr>
          <p:cNvPr id="3" name="Content Placeholder 2"/>
          <p:cNvSpPr>
            <a:spLocks noGrp="1"/>
          </p:cNvSpPr>
          <p:nvPr>
            <p:ph idx="1"/>
          </p:nvPr>
        </p:nvSpPr>
        <p:spPr/>
        <p:txBody>
          <a:bodyPr/>
          <a:lstStyle/>
          <a:p>
            <a:r>
              <a:rPr lang="en-US" smtClean="0"/>
              <a:t>Move Database</a:t>
            </a:r>
          </a:p>
          <a:p>
            <a:pPr lvl="1"/>
            <a:r>
              <a:rPr lang="en-US" smtClean="0"/>
              <a:t>An administrator action invoked by a task</a:t>
            </a:r>
          </a:p>
          <a:p>
            <a:pPr lvl="1"/>
            <a:r>
              <a:rPr lang="en-US" smtClean="0"/>
              <a:t>Automatic operation initiated by the PAM (failover)</a:t>
            </a:r>
          </a:p>
          <a:p>
            <a:pPr lvl="1"/>
            <a:endParaRPr lang="en-US" smtClean="0"/>
          </a:p>
          <a:p>
            <a:r>
              <a:rPr lang="en-US" smtClean="0"/>
              <a:t>Begins with a Dismount operation and ends with a Mount operation</a:t>
            </a:r>
            <a:endParaRPr lang="en-US" dirty="0"/>
          </a:p>
        </p:txBody>
      </p:sp>
    </p:spTree>
    <p:extLst>
      <p:ext uri="{BB962C8B-B14F-4D97-AF65-F5344CB8AC3E}">
        <p14:creationId xmlns:p14="http://schemas.microsoft.com/office/powerpoint/2010/main" val="271157316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smtClean="0">
                <a:effectLst>
                  <a:outerShdw blurRad="38100" dist="38100" dir="2700000" algn="tl">
                    <a:srgbClr val="000000">
                      <a:alpha val="43137"/>
                    </a:srgbClr>
                  </a:outerShdw>
                </a:effectLst>
              </a:rPr>
              <a:t>Exchange Server 2010 High Availability</a:t>
            </a:r>
            <a:endParaRPr lang="en-US" dirty="0">
              <a:effectLst>
                <a:outerShdw blurRad="38100" dist="38100" dir="2700000" algn="tl">
                  <a:srgbClr val="000000">
                    <a:alpha val="43137"/>
                  </a:srgbClr>
                </a:outerShdw>
              </a:effectLst>
            </a:endParaRPr>
          </a:p>
        </p:txBody>
      </p:sp>
      <p:sp>
        <p:nvSpPr>
          <p:cNvPr id="4" name="Subtitle 3"/>
          <p:cNvSpPr>
            <a:spLocks noGrp="1"/>
          </p:cNvSpPr>
          <p:nvPr>
            <p:ph type="subTitle" idx="1"/>
          </p:nvPr>
        </p:nvSpPr>
        <p:spPr/>
        <p:txBody>
          <a:bodyPr/>
          <a:lstStyle/>
          <a:p>
            <a:r>
              <a:rPr lang="en-US" dirty="0" smtClean="0">
                <a:effectLst>
                  <a:outerShdw blurRad="38100" dist="38100" dir="2700000" algn="tl">
                    <a:srgbClr val="000000">
                      <a:alpha val="43137"/>
                    </a:srgbClr>
                  </a:outerShdw>
                </a:effectLst>
              </a:rPr>
              <a:t>Deep Dive: </a:t>
            </a:r>
            <a:r>
              <a:rPr lang="en-US" dirty="0" smtClean="0">
                <a:solidFill>
                  <a:schemeClr val="accent5"/>
                </a:solidFill>
                <a:effectLst>
                  <a:outerShdw blurRad="38100" dist="38100" dir="2700000" algn="tl">
                    <a:srgbClr val="000000">
                      <a:alpha val="43137"/>
                    </a:srgbClr>
                  </a:outerShdw>
                </a:effectLst>
              </a:rPr>
              <a:t>Best Copy Selection</a:t>
            </a:r>
            <a:endParaRPr lang="en-US" dirty="0">
              <a:solidFill>
                <a:schemeClr val="accent5"/>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179208190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smtClean="0"/>
              <a:t>Best Copy Selection</a:t>
            </a:r>
            <a:endParaRPr lang="en-US" dirty="0"/>
          </a:p>
        </p:txBody>
      </p:sp>
      <p:sp>
        <p:nvSpPr>
          <p:cNvPr id="6" name="Content Placeholder 5"/>
          <p:cNvSpPr>
            <a:spLocks noGrp="1"/>
          </p:cNvSpPr>
          <p:nvPr>
            <p:ph idx="1"/>
          </p:nvPr>
        </p:nvSpPr>
        <p:spPr/>
        <p:txBody>
          <a:bodyPr>
            <a:normAutofit fontScale="85000" lnSpcReduction="20000"/>
          </a:bodyPr>
          <a:lstStyle/>
          <a:p>
            <a:r>
              <a:rPr lang="en-US" sz="3600" smtClean="0"/>
              <a:t>Process of finding the best copy of an individual database to activate, given a list potential copies for activation and their status</a:t>
            </a:r>
          </a:p>
          <a:p>
            <a:r>
              <a:rPr lang="en-US" sz="3600" smtClean="0"/>
              <a:t>Active Manager selects the “best” copy to become the new active copy when the existing active copy fails or when an administrator performs a targetless switchover</a:t>
            </a:r>
            <a:endParaRPr lang="en-US" sz="3600" dirty="0"/>
          </a:p>
        </p:txBody>
      </p:sp>
    </p:spTree>
    <p:extLst>
      <p:ext uri="{BB962C8B-B14F-4D97-AF65-F5344CB8AC3E}">
        <p14:creationId xmlns:p14="http://schemas.microsoft.com/office/powerpoint/2010/main" val="178725829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Best Copy Selection – RTM</a:t>
            </a:r>
            <a:endParaRPr lang="en-US" dirty="0"/>
          </a:p>
        </p:txBody>
      </p:sp>
      <p:sp>
        <p:nvSpPr>
          <p:cNvPr id="4" name="Content Placeholder 3"/>
          <p:cNvSpPr>
            <a:spLocks noGrp="1"/>
          </p:cNvSpPr>
          <p:nvPr>
            <p:ph idx="1"/>
          </p:nvPr>
        </p:nvSpPr>
        <p:spPr/>
        <p:txBody>
          <a:bodyPr>
            <a:normAutofit/>
          </a:bodyPr>
          <a:lstStyle/>
          <a:p>
            <a:r>
              <a:rPr lang="en-US" smtClean="0"/>
              <a:t>Sorts copies by copy queue length to minimize data loss, using activation preference as a secondary sorting key if necessary</a:t>
            </a:r>
          </a:p>
          <a:p>
            <a:r>
              <a:rPr lang="en-US" smtClean="0"/>
              <a:t>Selects from sorted listed based on which set of criteria met by each copy</a:t>
            </a:r>
          </a:p>
          <a:p>
            <a:r>
              <a:rPr lang="en-US" smtClean="0"/>
              <a:t>Attempt Copy Last Logs (ACLL) runs and attempts to copy missing log files from previous active copy</a:t>
            </a:r>
            <a:endParaRPr lang="en-US" dirty="0" smtClean="0"/>
          </a:p>
        </p:txBody>
      </p:sp>
    </p:spTree>
    <p:extLst>
      <p:ext uri="{BB962C8B-B14F-4D97-AF65-F5344CB8AC3E}">
        <p14:creationId xmlns:p14="http://schemas.microsoft.com/office/powerpoint/2010/main" val="95957563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Best Copy Selection – SP1</a:t>
            </a:r>
            <a:endParaRPr lang="en-US" dirty="0"/>
          </a:p>
        </p:txBody>
      </p:sp>
      <p:sp>
        <p:nvSpPr>
          <p:cNvPr id="4" name="Content Placeholder 3"/>
          <p:cNvSpPr>
            <a:spLocks noGrp="1"/>
          </p:cNvSpPr>
          <p:nvPr>
            <p:ph idx="1"/>
          </p:nvPr>
        </p:nvSpPr>
        <p:spPr/>
        <p:txBody>
          <a:bodyPr>
            <a:normAutofit fontScale="92500"/>
          </a:bodyPr>
          <a:lstStyle/>
          <a:p>
            <a:r>
              <a:rPr lang="en-US" smtClean="0"/>
              <a:t>Sorts copies by activation preference when auto database mount dial is set to Lossless</a:t>
            </a:r>
          </a:p>
          <a:p>
            <a:pPr lvl="1"/>
            <a:r>
              <a:rPr lang="en-US" smtClean="0"/>
              <a:t>Otherwise, sorts copies based on copy queue length, with activation preference used a secondary sorting key if necessary</a:t>
            </a:r>
          </a:p>
          <a:p>
            <a:r>
              <a:rPr lang="en-US" smtClean="0"/>
              <a:t>Selects from sorted listed based on which set of criteria met by each copy</a:t>
            </a:r>
          </a:p>
          <a:p>
            <a:r>
              <a:rPr lang="en-US" smtClean="0"/>
              <a:t>Attempt Copy Last Logs (ACLL) runs and attempts to copy missing log files from previous active copy</a:t>
            </a:r>
            <a:endParaRPr lang="en-US" dirty="0" smtClean="0"/>
          </a:p>
        </p:txBody>
      </p:sp>
    </p:spTree>
    <p:extLst>
      <p:ext uri="{BB962C8B-B14F-4D97-AF65-F5344CB8AC3E}">
        <p14:creationId xmlns:p14="http://schemas.microsoft.com/office/powerpoint/2010/main" val="401545998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Best Copy Selection</a:t>
            </a:r>
            <a:endParaRPr lang="en-US" dirty="0"/>
          </a:p>
        </p:txBody>
      </p:sp>
      <p:sp>
        <p:nvSpPr>
          <p:cNvPr id="4" name="Content Placeholder 3"/>
          <p:cNvSpPr>
            <a:spLocks noGrp="1"/>
          </p:cNvSpPr>
          <p:nvPr>
            <p:ph idx="1"/>
          </p:nvPr>
        </p:nvSpPr>
        <p:spPr/>
        <p:txBody>
          <a:bodyPr/>
          <a:lstStyle/>
          <a:p>
            <a:r>
              <a:rPr lang="en-US" smtClean="0"/>
              <a:t>Is database mountable?</a:t>
            </a:r>
          </a:p>
          <a:p>
            <a:pPr lvl="1"/>
            <a:r>
              <a:rPr lang="en-US" smtClean="0"/>
              <a:t>Is copy queue length &lt;= AutoDatabaseMountDial?</a:t>
            </a:r>
          </a:p>
          <a:p>
            <a:pPr lvl="2"/>
            <a:r>
              <a:rPr lang="en-US" smtClean="0"/>
              <a:t>If Yes, database is marked as current active and mount request is issued</a:t>
            </a:r>
          </a:p>
          <a:p>
            <a:pPr lvl="2"/>
            <a:r>
              <a:rPr lang="en-US" smtClean="0"/>
              <a:t>If not, next best database tried (if one is available)</a:t>
            </a:r>
          </a:p>
          <a:p>
            <a:r>
              <a:rPr lang="en-US" smtClean="0"/>
              <a:t>During best copy selection, any servers that are unreachable or “activation blocked” are ignored</a:t>
            </a:r>
            <a:endParaRPr lang="en-US" dirty="0" smtClean="0"/>
          </a:p>
        </p:txBody>
      </p:sp>
    </p:spTree>
    <p:extLst>
      <p:ext uri="{BB962C8B-B14F-4D97-AF65-F5344CB8AC3E}">
        <p14:creationId xmlns:p14="http://schemas.microsoft.com/office/powerpoint/2010/main" val="111063716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Best Copy Selection</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4262839873"/>
              </p:ext>
            </p:extLst>
          </p:nvPr>
        </p:nvGraphicFramePr>
        <p:xfrm>
          <a:off x="457200" y="1326976"/>
          <a:ext cx="8229406" cy="5486400"/>
        </p:xfrm>
        <a:graphic>
          <a:graphicData uri="http://schemas.openxmlformats.org/drawingml/2006/table">
            <a:tbl>
              <a:tblPr firstRow="1" bandRow="1">
                <a:tableStyleId>{93296810-A885-4BE3-A3E7-6D5BEEA58F35}</a:tableStyleId>
              </a:tblPr>
              <a:tblGrid>
                <a:gridCol w="1153785"/>
                <a:gridCol w="2352246"/>
                <a:gridCol w="2503031"/>
                <a:gridCol w="2220344"/>
              </a:tblGrid>
              <a:tr h="370840">
                <a:tc>
                  <a:txBody>
                    <a:bodyPr/>
                    <a:lstStyle/>
                    <a:p>
                      <a:pPr algn="ctr"/>
                      <a:r>
                        <a:rPr lang="en-US" sz="2100" b="1" dirty="0" smtClean="0">
                          <a:effectLst/>
                        </a:rPr>
                        <a:t>Criteria</a:t>
                      </a:r>
                      <a:endParaRPr lang="en-US" sz="2100" b="1" dirty="0">
                        <a:solidFill>
                          <a:schemeClr val="bg1"/>
                        </a:solidFill>
                        <a:effectLst/>
                      </a:endParaRPr>
                    </a:p>
                  </a:txBody>
                  <a:tcPr marL="67351" marR="67351"/>
                </a:tc>
                <a:tc>
                  <a:txBody>
                    <a:bodyPr/>
                    <a:lstStyle/>
                    <a:p>
                      <a:pPr algn="ctr"/>
                      <a:r>
                        <a:rPr lang="en-US" sz="2100" b="1" dirty="0" smtClean="0">
                          <a:effectLst/>
                        </a:rPr>
                        <a:t>Copy Queue Length</a:t>
                      </a:r>
                      <a:endParaRPr lang="en-US" sz="2100" b="1" dirty="0">
                        <a:solidFill>
                          <a:schemeClr val="bg1"/>
                        </a:solidFill>
                        <a:effectLst/>
                      </a:endParaRPr>
                    </a:p>
                  </a:txBody>
                  <a:tcPr marL="67351" marR="67351"/>
                </a:tc>
                <a:tc>
                  <a:txBody>
                    <a:bodyPr/>
                    <a:lstStyle/>
                    <a:p>
                      <a:pPr algn="ctr"/>
                      <a:r>
                        <a:rPr lang="en-US" sz="2100" b="1" dirty="0" smtClean="0">
                          <a:effectLst/>
                        </a:rPr>
                        <a:t>Replay</a:t>
                      </a:r>
                      <a:r>
                        <a:rPr lang="en-US" sz="2100" b="1" baseline="0" dirty="0" smtClean="0">
                          <a:effectLst/>
                        </a:rPr>
                        <a:t> Queue Length</a:t>
                      </a:r>
                      <a:endParaRPr lang="en-US" sz="2100" b="1" dirty="0">
                        <a:solidFill>
                          <a:schemeClr val="bg1"/>
                        </a:solidFill>
                        <a:effectLst/>
                      </a:endParaRPr>
                    </a:p>
                  </a:txBody>
                  <a:tcPr marL="67351" marR="67351"/>
                </a:tc>
                <a:tc>
                  <a:txBody>
                    <a:bodyPr/>
                    <a:lstStyle/>
                    <a:p>
                      <a:pPr algn="ctr"/>
                      <a:r>
                        <a:rPr lang="en-US" sz="2100" b="1" dirty="0" smtClean="0">
                          <a:effectLst/>
                        </a:rPr>
                        <a:t>Content Index Status</a:t>
                      </a:r>
                      <a:endParaRPr lang="en-US" sz="2100" b="1" dirty="0">
                        <a:solidFill>
                          <a:schemeClr val="bg1"/>
                        </a:solidFill>
                        <a:effectLst/>
                      </a:endParaRPr>
                    </a:p>
                  </a:txBody>
                  <a:tcPr marL="67351" marR="67351"/>
                </a:tc>
              </a:tr>
              <a:tr h="370840">
                <a:tc>
                  <a:txBody>
                    <a:bodyPr/>
                    <a:lstStyle/>
                    <a:p>
                      <a:pPr algn="ctr"/>
                      <a:r>
                        <a:rPr lang="en-US" sz="2100" b="1" dirty="0" smtClean="0">
                          <a:effectLst/>
                        </a:rPr>
                        <a:t>1</a:t>
                      </a:r>
                      <a:endParaRPr lang="en-US" sz="2100" b="1" dirty="0">
                        <a:solidFill>
                          <a:schemeClr val="bg1"/>
                        </a:solidFill>
                        <a:effectLst/>
                      </a:endParaRPr>
                    </a:p>
                  </a:txBody>
                  <a:tcPr marL="67351" marR="67351"/>
                </a:tc>
                <a:tc>
                  <a:txBody>
                    <a:bodyPr/>
                    <a:lstStyle/>
                    <a:p>
                      <a:pPr algn="ctr"/>
                      <a:r>
                        <a:rPr lang="en-US" sz="2100" b="1" dirty="0" smtClean="0">
                          <a:effectLst/>
                        </a:rPr>
                        <a:t>&lt; 10 logs</a:t>
                      </a:r>
                      <a:endParaRPr lang="en-US" sz="2100" b="1" dirty="0">
                        <a:solidFill>
                          <a:schemeClr val="bg1"/>
                        </a:solidFill>
                        <a:effectLst/>
                      </a:endParaRPr>
                    </a:p>
                  </a:txBody>
                  <a:tcPr marL="67351" marR="67351"/>
                </a:tc>
                <a:tc>
                  <a:txBody>
                    <a:bodyPr/>
                    <a:lstStyle/>
                    <a:p>
                      <a:pPr algn="ctr"/>
                      <a:r>
                        <a:rPr lang="en-US" sz="2100" b="1" dirty="0" smtClean="0">
                          <a:effectLst/>
                        </a:rPr>
                        <a:t>&lt; 50 logs</a:t>
                      </a:r>
                      <a:endParaRPr lang="en-US" sz="2100" b="1" dirty="0">
                        <a:solidFill>
                          <a:schemeClr val="bg1"/>
                        </a:solidFill>
                        <a:effectLst/>
                      </a:endParaRPr>
                    </a:p>
                  </a:txBody>
                  <a:tcPr marL="67351" marR="67351"/>
                </a:tc>
                <a:tc>
                  <a:txBody>
                    <a:bodyPr/>
                    <a:lstStyle/>
                    <a:p>
                      <a:pPr algn="ctr"/>
                      <a:r>
                        <a:rPr lang="en-US" sz="2100" b="1" dirty="0" smtClean="0">
                          <a:effectLst/>
                        </a:rPr>
                        <a:t>Healthy</a:t>
                      </a:r>
                      <a:endParaRPr lang="en-US" sz="2100" b="1" dirty="0">
                        <a:solidFill>
                          <a:schemeClr val="bg1"/>
                        </a:solidFill>
                        <a:effectLst/>
                      </a:endParaRPr>
                    </a:p>
                  </a:txBody>
                  <a:tcPr marL="67351" marR="67351"/>
                </a:tc>
              </a:tr>
              <a:tr h="370840">
                <a:tc>
                  <a:txBody>
                    <a:bodyPr/>
                    <a:lstStyle/>
                    <a:p>
                      <a:pPr algn="ctr"/>
                      <a:r>
                        <a:rPr lang="en-US" sz="2100" b="1" dirty="0" smtClean="0">
                          <a:effectLst/>
                        </a:rPr>
                        <a:t>2</a:t>
                      </a:r>
                      <a:endParaRPr lang="en-US" sz="2100" b="1" dirty="0">
                        <a:solidFill>
                          <a:schemeClr val="bg1"/>
                        </a:solidFill>
                        <a:effectLst/>
                      </a:endParaRPr>
                    </a:p>
                  </a:txBody>
                  <a:tcPr marL="67351" marR="67351"/>
                </a:tc>
                <a:tc>
                  <a:txBody>
                    <a:bodyPr/>
                    <a:lstStyle/>
                    <a:p>
                      <a:pPr algn="ctr"/>
                      <a:r>
                        <a:rPr lang="en-US" sz="2100" b="1" dirty="0" smtClean="0">
                          <a:effectLst/>
                        </a:rPr>
                        <a:t>&lt; 10 logs</a:t>
                      </a:r>
                      <a:endParaRPr lang="en-US" sz="2100" b="1" dirty="0">
                        <a:solidFill>
                          <a:schemeClr val="bg1"/>
                        </a:solidFill>
                        <a:effectLst/>
                      </a:endParaRPr>
                    </a:p>
                  </a:txBody>
                  <a:tcPr marL="67351" marR="67351"/>
                </a:tc>
                <a:tc>
                  <a:txBody>
                    <a:bodyPr/>
                    <a:lstStyle/>
                    <a:p>
                      <a:pPr algn="ctr"/>
                      <a:r>
                        <a:rPr lang="en-US" sz="2100" b="1" dirty="0" smtClean="0">
                          <a:effectLst/>
                        </a:rPr>
                        <a:t>&lt; 50 logs</a:t>
                      </a:r>
                      <a:endParaRPr lang="en-US" sz="2100" b="1" dirty="0">
                        <a:solidFill>
                          <a:schemeClr val="bg1"/>
                        </a:solidFill>
                        <a:effectLst/>
                      </a:endParaRPr>
                    </a:p>
                  </a:txBody>
                  <a:tcPr marL="67351" marR="67351"/>
                </a:tc>
                <a:tc>
                  <a:txBody>
                    <a:bodyPr/>
                    <a:lstStyle/>
                    <a:p>
                      <a:pPr algn="ctr"/>
                      <a:r>
                        <a:rPr lang="en-US" sz="2100" b="1" dirty="0" smtClean="0">
                          <a:effectLst/>
                        </a:rPr>
                        <a:t>Crawling</a:t>
                      </a:r>
                      <a:endParaRPr lang="en-US" sz="2100" b="1" dirty="0">
                        <a:solidFill>
                          <a:schemeClr val="bg1"/>
                        </a:solidFill>
                        <a:effectLst/>
                      </a:endParaRPr>
                    </a:p>
                  </a:txBody>
                  <a:tcPr marL="67351" marR="67351"/>
                </a:tc>
              </a:tr>
              <a:tr h="370840">
                <a:tc>
                  <a:txBody>
                    <a:bodyPr/>
                    <a:lstStyle/>
                    <a:p>
                      <a:pPr algn="ctr"/>
                      <a:r>
                        <a:rPr lang="en-US" sz="2100" b="1" dirty="0" smtClean="0">
                          <a:effectLst/>
                        </a:rPr>
                        <a:t>3</a:t>
                      </a:r>
                      <a:endParaRPr lang="en-US" sz="2100" b="1" dirty="0">
                        <a:solidFill>
                          <a:schemeClr val="bg1"/>
                        </a:solidFill>
                        <a:effectLst/>
                      </a:endParaRPr>
                    </a:p>
                  </a:txBody>
                  <a:tcPr marL="67351" marR="67351"/>
                </a:tc>
                <a:tc>
                  <a:txBody>
                    <a:bodyPr/>
                    <a:lstStyle/>
                    <a:p>
                      <a:pPr algn="ctr"/>
                      <a:r>
                        <a:rPr lang="en-US" sz="2100" b="1" dirty="0" smtClean="0">
                          <a:effectLst/>
                        </a:rPr>
                        <a:t>N /</a:t>
                      </a:r>
                      <a:r>
                        <a:rPr lang="en-US" sz="2100" b="1" baseline="0" dirty="0" smtClean="0">
                          <a:effectLst/>
                        </a:rPr>
                        <a:t> A</a:t>
                      </a:r>
                      <a:endParaRPr lang="en-US" sz="2100" b="1" dirty="0">
                        <a:solidFill>
                          <a:schemeClr val="bg1"/>
                        </a:solidFill>
                        <a:effectLst/>
                      </a:endParaRPr>
                    </a:p>
                  </a:txBody>
                  <a:tcPr marL="67351" marR="67351"/>
                </a:tc>
                <a:tc>
                  <a:txBody>
                    <a:bodyPr/>
                    <a:lstStyle/>
                    <a:p>
                      <a:pPr algn="ctr"/>
                      <a:r>
                        <a:rPr lang="en-US" sz="2100" b="1" dirty="0" smtClean="0">
                          <a:effectLst/>
                        </a:rPr>
                        <a:t>&lt;</a:t>
                      </a:r>
                      <a:r>
                        <a:rPr lang="en-US" sz="2100" b="1" baseline="0" dirty="0" smtClean="0">
                          <a:effectLst/>
                        </a:rPr>
                        <a:t> 50 logs</a:t>
                      </a:r>
                      <a:endParaRPr lang="en-US" sz="2100" b="1" dirty="0">
                        <a:solidFill>
                          <a:schemeClr val="bg1"/>
                        </a:solidFill>
                        <a:effectLst/>
                      </a:endParaRPr>
                    </a:p>
                  </a:txBody>
                  <a:tcPr marL="67351" marR="67351"/>
                </a:tc>
                <a:tc>
                  <a:txBody>
                    <a:bodyPr/>
                    <a:lstStyle/>
                    <a:p>
                      <a:pPr algn="ctr"/>
                      <a:r>
                        <a:rPr lang="en-US" sz="2100" b="1" dirty="0" smtClean="0">
                          <a:effectLst/>
                        </a:rPr>
                        <a:t>Healthy</a:t>
                      </a:r>
                      <a:endParaRPr lang="en-US" sz="2100" b="1" dirty="0">
                        <a:solidFill>
                          <a:schemeClr val="bg1"/>
                        </a:solidFill>
                        <a:effectLst/>
                      </a:endParaRPr>
                    </a:p>
                  </a:txBody>
                  <a:tcPr marL="67351" marR="67351"/>
                </a:tc>
              </a:tr>
              <a:tr h="370840">
                <a:tc>
                  <a:txBody>
                    <a:bodyPr/>
                    <a:lstStyle/>
                    <a:p>
                      <a:pPr algn="ctr"/>
                      <a:r>
                        <a:rPr lang="en-US" sz="2100" b="1" dirty="0" smtClean="0">
                          <a:effectLst/>
                        </a:rPr>
                        <a:t>4</a:t>
                      </a:r>
                      <a:endParaRPr lang="en-US" sz="2100" b="1" dirty="0">
                        <a:solidFill>
                          <a:schemeClr val="bg1"/>
                        </a:solidFill>
                        <a:effectLst/>
                      </a:endParaRPr>
                    </a:p>
                  </a:txBody>
                  <a:tcPr marL="67351" marR="67351"/>
                </a:tc>
                <a:tc>
                  <a:txBody>
                    <a:bodyPr/>
                    <a:lstStyle/>
                    <a:p>
                      <a:pPr algn="ctr"/>
                      <a:r>
                        <a:rPr lang="en-US" sz="2100" b="1" dirty="0" smtClean="0">
                          <a:effectLst/>
                        </a:rPr>
                        <a:t>N / A</a:t>
                      </a:r>
                      <a:endParaRPr lang="en-US" sz="2100" b="1" dirty="0">
                        <a:solidFill>
                          <a:schemeClr val="bg1"/>
                        </a:solidFill>
                        <a:effectLst/>
                      </a:endParaRPr>
                    </a:p>
                  </a:txBody>
                  <a:tcPr marL="67351" marR="67351"/>
                </a:tc>
                <a:tc>
                  <a:txBody>
                    <a:bodyPr/>
                    <a:lstStyle/>
                    <a:p>
                      <a:pPr algn="ctr"/>
                      <a:r>
                        <a:rPr lang="en-US" sz="2100" b="1" dirty="0" smtClean="0">
                          <a:effectLst/>
                        </a:rPr>
                        <a:t>&lt; 50 logs</a:t>
                      </a:r>
                      <a:endParaRPr lang="en-US" sz="2100" b="1" dirty="0">
                        <a:solidFill>
                          <a:schemeClr val="bg1"/>
                        </a:solidFill>
                        <a:effectLst/>
                      </a:endParaRPr>
                    </a:p>
                  </a:txBody>
                  <a:tcPr marL="67351" marR="67351"/>
                </a:tc>
                <a:tc>
                  <a:txBody>
                    <a:bodyPr/>
                    <a:lstStyle/>
                    <a:p>
                      <a:pPr algn="ctr"/>
                      <a:r>
                        <a:rPr lang="en-US" sz="2100" b="1" dirty="0" smtClean="0">
                          <a:effectLst/>
                        </a:rPr>
                        <a:t>Crawling</a:t>
                      </a:r>
                      <a:endParaRPr lang="en-US" sz="2100" b="1" dirty="0">
                        <a:solidFill>
                          <a:schemeClr val="bg1"/>
                        </a:solidFill>
                        <a:effectLst/>
                      </a:endParaRPr>
                    </a:p>
                  </a:txBody>
                  <a:tcPr marL="67351" marR="67351"/>
                </a:tc>
              </a:tr>
              <a:tr h="370840">
                <a:tc>
                  <a:txBody>
                    <a:bodyPr/>
                    <a:lstStyle/>
                    <a:p>
                      <a:pPr algn="ctr"/>
                      <a:r>
                        <a:rPr lang="en-US" sz="2100" b="1" dirty="0" smtClean="0">
                          <a:effectLst/>
                        </a:rPr>
                        <a:t>5</a:t>
                      </a:r>
                      <a:endParaRPr lang="en-US" sz="2100" b="1" dirty="0">
                        <a:solidFill>
                          <a:schemeClr val="bg1"/>
                        </a:solidFill>
                        <a:effectLst/>
                      </a:endParaRPr>
                    </a:p>
                  </a:txBody>
                  <a:tcPr marL="67351" marR="67351"/>
                </a:tc>
                <a:tc>
                  <a:txBody>
                    <a:bodyPr/>
                    <a:lstStyle/>
                    <a:p>
                      <a:pPr algn="ctr"/>
                      <a:r>
                        <a:rPr lang="en-US" sz="2100" b="1" dirty="0" smtClean="0">
                          <a:effectLst/>
                        </a:rPr>
                        <a:t>N / A</a:t>
                      </a:r>
                      <a:endParaRPr lang="en-US" sz="2100" b="1" dirty="0">
                        <a:solidFill>
                          <a:schemeClr val="bg1"/>
                        </a:solidFill>
                        <a:effectLst/>
                      </a:endParaRPr>
                    </a:p>
                  </a:txBody>
                  <a:tcPr marL="67351" marR="67351"/>
                </a:tc>
                <a:tc>
                  <a:txBody>
                    <a:bodyPr/>
                    <a:lstStyle/>
                    <a:p>
                      <a:pPr algn="ctr"/>
                      <a:r>
                        <a:rPr lang="en-US" sz="2100" b="1" dirty="0" smtClean="0">
                          <a:effectLst/>
                        </a:rPr>
                        <a:t>&lt; 50 logs</a:t>
                      </a:r>
                      <a:endParaRPr lang="en-US" sz="2100" b="1" dirty="0">
                        <a:solidFill>
                          <a:schemeClr val="bg1"/>
                        </a:solidFill>
                        <a:effectLst/>
                      </a:endParaRPr>
                    </a:p>
                  </a:txBody>
                  <a:tcPr marL="67351" marR="67351"/>
                </a:tc>
                <a:tc>
                  <a:txBody>
                    <a:bodyPr/>
                    <a:lstStyle/>
                    <a:p>
                      <a:pPr algn="ctr"/>
                      <a:r>
                        <a:rPr lang="en-US" sz="2100" b="1" dirty="0" smtClean="0">
                          <a:effectLst/>
                        </a:rPr>
                        <a:t>N / A</a:t>
                      </a:r>
                      <a:endParaRPr lang="en-US" sz="2100" b="1" dirty="0">
                        <a:solidFill>
                          <a:schemeClr val="bg1"/>
                        </a:solidFill>
                        <a:effectLst/>
                      </a:endParaRPr>
                    </a:p>
                  </a:txBody>
                  <a:tcPr marL="67351" marR="67351"/>
                </a:tc>
              </a:tr>
              <a:tr h="370840">
                <a:tc>
                  <a:txBody>
                    <a:bodyPr/>
                    <a:lstStyle/>
                    <a:p>
                      <a:pPr algn="ctr"/>
                      <a:r>
                        <a:rPr lang="en-US" sz="2100" b="1" dirty="0" smtClean="0">
                          <a:effectLst/>
                        </a:rPr>
                        <a:t>6</a:t>
                      </a:r>
                      <a:endParaRPr lang="en-US" sz="2100" b="1" dirty="0">
                        <a:solidFill>
                          <a:schemeClr val="bg1"/>
                        </a:solidFill>
                        <a:effectLst/>
                      </a:endParaRPr>
                    </a:p>
                  </a:txBody>
                  <a:tcPr marL="67351" marR="67351"/>
                </a:tc>
                <a:tc>
                  <a:txBody>
                    <a:bodyPr/>
                    <a:lstStyle/>
                    <a:p>
                      <a:pPr algn="ctr"/>
                      <a:r>
                        <a:rPr lang="en-US" sz="2100" b="1" dirty="0" smtClean="0">
                          <a:effectLst/>
                        </a:rPr>
                        <a:t>&lt; 10 logs</a:t>
                      </a:r>
                      <a:endParaRPr lang="en-US" sz="2100" b="1" dirty="0">
                        <a:solidFill>
                          <a:schemeClr val="bg1"/>
                        </a:solidFill>
                        <a:effectLst/>
                      </a:endParaRPr>
                    </a:p>
                  </a:txBody>
                  <a:tcPr marL="67351" marR="67351"/>
                </a:tc>
                <a:tc>
                  <a:txBody>
                    <a:bodyPr/>
                    <a:lstStyle/>
                    <a:p>
                      <a:pPr algn="ctr"/>
                      <a:r>
                        <a:rPr lang="en-US" sz="2100" b="1" dirty="0" smtClean="0">
                          <a:effectLst/>
                        </a:rPr>
                        <a:t>N / A</a:t>
                      </a:r>
                      <a:endParaRPr lang="en-US" sz="2100" b="1" dirty="0">
                        <a:solidFill>
                          <a:schemeClr val="bg1"/>
                        </a:solidFill>
                        <a:effectLst/>
                      </a:endParaRPr>
                    </a:p>
                  </a:txBody>
                  <a:tcPr marL="67351" marR="67351"/>
                </a:tc>
                <a:tc>
                  <a:txBody>
                    <a:bodyPr/>
                    <a:lstStyle/>
                    <a:p>
                      <a:pPr algn="ctr"/>
                      <a:r>
                        <a:rPr lang="en-US" sz="2100" b="1" dirty="0" smtClean="0">
                          <a:effectLst/>
                        </a:rPr>
                        <a:t>Healthy</a:t>
                      </a:r>
                      <a:endParaRPr lang="en-US" sz="2100" b="1" dirty="0">
                        <a:solidFill>
                          <a:schemeClr val="bg1"/>
                        </a:solidFill>
                        <a:effectLst/>
                      </a:endParaRPr>
                    </a:p>
                  </a:txBody>
                  <a:tcPr marL="67351" marR="67351"/>
                </a:tc>
              </a:tr>
              <a:tr h="370840">
                <a:tc>
                  <a:txBody>
                    <a:bodyPr/>
                    <a:lstStyle/>
                    <a:p>
                      <a:pPr algn="ctr"/>
                      <a:r>
                        <a:rPr lang="en-US" sz="2100" b="1" dirty="0" smtClean="0">
                          <a:effectLst/>
                        </a:rPr>
                        <a:t>7</a:t>
                      </a:r>
                      <a:endParaRPr lang="en-US" sz="2100" b="1" dirty="0">
                        <a:solidFill>
                          <a:schemeClr val="bg1"/>
                        </a:solidFill>
                        <a:effectLst/>
                      </a:endParaRPr>
                    </a:p>
                  </a:txBody>
                  <a:tcPr marL="67351" marR="67351"/>
                </a:tc>
                <a:tc>
                  <a:txBody>
                    <a:bodyPr/>
                    <a:lstStyle/>
                    <a:p>
                      <a:pPr algn="ctr"/>
                      <a:r>
                        <a:rPr lang="en-US" sz="2100" b="1" dirty="0" smtClean="0">
                          <a:effectLst/>
                        </a:rPr>
                        <a:t>&lt; 10 logs</a:t>
                      </a:r>
                      <a:endParaRPr lang="en-US" sz="2100" b="1" dirty="0">
                        <a:solidFill>
                          <a:schemeClr val="bg1"/>
                        </a:solidFill>
                        <a:effectLst/>
                      </a:endParaRPr>
                    </a:p>
                  </a:txBody>
                  <a:tcPr marL="67351" marR="67351"/>
                </a:tc>
                <a:tc>
                  <a:txBody>
                    <a:bodyPr/>
                    <a:lstStyle/>
                    <a:p>
                      <a:pPr algn="ctr"/>
                      <a:r>
                        <a:rPr lang="en-US" sz="2100" b="1" dirty="0" smtClean="0">
                          <a:effectLst/>
                        </a:rPr>
                        <a:t>N / A</a:t>
                      </a:r>
                      <a:endParaRPr lang="en-US" sz="2100" b="1" dirty="0">
                        <a:solidFill>
                          <a:schemeClr val="bg1"/>
                        </a:solidFill>
                        <a:effectLst/>
                      </a:endParaRPr>
                    </a:p>
                  </a:txBody>
                  <a:tcPr marL="67351" marR="67351"/>
                </a:tc>
                <a:tc>
                  <a:txBody>
                    <a:bodyPr/>
                    <a:lstStyle/>
                    <a:p>
                      <a:pPr algn="ctr"/>
                      <a:r>
                        <a:rPr lang="en-US" sz="2100" b="1" dirty="0" smtClean="0">
                          <a:effectLst/>
                        </a:rPr>
                        <a:t>Crawling</a:t>
                      </a:r>
                      <a:endParaRPr lang="en-US" sz="2100" b="1" dirty="0">
                        <a:solidFill>
                          <a:schemeClr val="bg1"/>
                        </a:solidFill>
                        <a:effectLst/>
                      </a:endParaRPr>
                    </a:p>
                  </a:txBody>
                  <a:tcPr marL="67351" marR="67351"/>
                </a:tc>
              </a:tr>
              <a:tr h="370840">
                <a:tc>
                  <a:txBody>
                    <a:bodyPr/>
                    <a:lstStyle/>
                    <a:p>
                      <a:pPr algn="ctr"/>
                      <a:r>
                        <a:rPr lang="en-US" sz="2100" b="1" dirty="0" smtClean="0">
                          <a:effectLst/>
                        </a:rPr>
                        <a:t>8</a:t>
                      </a:r>
                      <a:endParaRPr lang="en-US" sz="2100" b="1" dirty="0">
                        <a:solidFill>
                          <a:schemeClr val="bg1"/>
                        </a:solidFill>
                        <a:effectLst/>
                      </a:endParaRPr>
                    </a:p>
                  </a:txBody>
                  <a:tcPr marL="67351" marR="67351"/>
                </a:tc>
                <a:tc>
                  <a:txBody>
                    <a:bodyPr/>
                    <a:lstStyle/>
                    <a:p>
                      <a:pPr algn="ctr"/>
                      <a:r>
                        <a:rPr lang="en-US" sz="2100" b="1" dirty="0" smtClean="0">
                          <a:effectLst/>
                        </a:rPr>
                        <a:t>N / A</a:t>
                      </a:r>
                      <a:endParaRPr lang="en-US" sz="2100" b="1" dirty="0">
                        <a:solidFill>
                          <a:schemeClr val="bg1"/>
                        </a:solidFill>
                        <a:effectLst/>
                      </a:endParaRPr>
                    </a:p>
                  </a:txBody>
                  <a:tcPr marL="67351" marR="67351"/>
                </a:tc>
                <a:tc>
                  <a:txBody>
                    <a:bodyPr/>
                    <a:lstStyle/>
                    <a:p>
                      <a:pPr algn="ctr"/>
                      <a:r>
                        <a:rPr lang="en-US" sz="2100" b="1" dirty="0" smtClean="0">
                          <a:effectLst/>
                        </a:rPr>
                        <a:t>N / A</a:t>
                      </a:r>
                      <a:endParaRPr lang="en-US" sz="2100" b="1" dirty="0">
                        <a:solidFill>
                          <a:schemeClr val="bg1"/>
                        </a:solidFill>
                        <a:effectLst/>
                      </a:endParaRPr>
                    </a:p>
                  </a:txBody>
                  <a:tcPr marL="67351" marR="67351"/>
                </a:tc>
                <a:tc>
                  <a:txBody>
                    <a:bodyPr/>
                    <a:lstStyle/>
                    <a:p>
                      <a:pPr algn="ctr"/>
                      <a:r>
                        <a:rPr lang="en-US" sz="2100" b="1" dirty="0" smtClean="0">
                          <a:effectLst/>
                        </a:rPr>
                        <a:t>Healthy</a:t>
                      </a:r>
                      <a:endParaRPr lang="en-US" sz="2100" b="1" dirty="0">
                        <a:solidFill>
                          <a:schemeClr val="bg1"/>
                        </a:solidFill>
                        <a:effectLst/>
                      </a:endParaRPr>
                    </a:p>
                  </a:txBody>
                  <a:tcPr marL="67351" marR="67351"/>
                </a:tc>
              </a:tr>
              <a:tr h="370840">
                <a:tc>
                  <a:txBody>
                    <a:bodyPr/>
                    <a:lstStyle/>
                    <a:p>
                      <a:pPr algn="ctr"/>
                      <a:r>
                        <a:rPr lang="en-US" sz="2100" b="1" dirty="0" smtClean="0">
                          <a:effectLst/>
                        </a:rPr>
                        <a:t>9</a:t>
                      </a:r>
                      <a:endParaRPr lang="en-US" sz="2100" b="1" dirty="0">
                        <a:solidFill>
                          <a:schemeClr val="bg1"/>
                        </a:solidFill>
                        <a:effectLst/>
                      </a:endParaRPr>
                    </a:p>
                  </a:txBody>
                  <a:tcPr marL="67351" marR="67351"/>
                </a:tc>
                <a:tc>
                  <a:txBody>
                    <a:bodyPr/>
                    <a:lstStyle/>
                    <a:p>
                      <a:pPr algn="ctr"/>
                      <a:r>
                        <a:rPr lang="en-US" sz="2100" b="1" dirty="0" smtClean="0">
                          <a:effectLst/>
                        </a:rPr>
                        <a:t>N / A</a:t>
                      </a:r>
                      <a:endParaRPr lang="en-US" sz="2100" b="1" dirty="0">
                        <a:solidFill>
                          <a:schemeClr val="bg1"/>
                        </a:solidFill>
                        <a:effectLst/>
                      </a:endParaRPr>
                    </a:p>
                  </a:txBody>
                  <a:tcPr marL="67351" marR="67351"/>
                </a:tc>
                <a:tc>
                  <a:txBody>
                    <a:bodyPr/>
                    <a:lstStyle/>
                    <a:p>
                      <a:pPr algn="ctr"/>
                      <a:r>
                        <a:rPr lang="en-US" sz="2100" b="1" dirty="0" smtClean="0">
                          <a:effectLst/>
                        </a:rPr>
                        <a:t>N / A</a:t>
                      </a:r>
                      <a:endParaRPr lang="en-US" sz="2100" b="1" dirty="0">
                        <a:solidFill>
                          <a:schemeClr val="bg1"/>
                        </a:solidFill>
                        <a:effectLst/>
                      </a:endParaRPr>
                    </a:p>
                  </a:txBody>
                  <a:tcPr marL="67351" marR="67351"/>
                </a:tc>
                <a:tc>
                  <a:txBody>
                    <a:bodyPr/>
                    <a:lstStyle/>
                    <a:p>
                      <a:pPr algn="ctr"/>
                      <a:r>
                        <a:rPr lang="en-US" sz="2100" b="1" dirty="0" smtClean="0">
                          <a:effectLst/>
                        </a:rPr>
                        <a:t>Crawling</a:t>
                      </a:r>
                      <a:endParaRPr lang="en-US" sz="2100" b="1" dirty="0">
                        <a:solidFill>
                          <a:schemeClr val="bg1"/>
                        </a:solidFill>
                        <a:effectLst/>
                      </a:endParaRPr>
                    </a:p>
                  </a:txBody>
                  <a:tcPr marL="67351" marR="67351"/>
                </a:tc>
              </a:tr>
              <a:tr h="370840">
                <a:tc>
                  <a:txBody>
                    <a:bodyPr/>
                    <a:lstStyle/>
                    <a:p>
                      <a:pPr algn="ctr"/>
                      <a:r>
                        <a:rPr lang="en-US" sz="2100" b="1" dirty="0" smtClean="0">
                          <a:effectLst/>
                        </a:rPr>
                        <a:t>10</a:t>
                      </a:r>
                      <a:endParaRPr lang="en-US" sz="2100" b="1" dirty="0">
                        <a:solidFill>
                          <a:schemeClr val="bg1"/>
                        </a:solidFill>
                        <a:effectLst/>
                      </a:endParaRPr>
                    </a:p>
                  </a:txBody>
                  <a:tcPr marL="67351" marR="67351"/>
                </a:tc>
                <a:tc gridSpan="3">
                  <a:txBody>
                    <a:bodyPr/>
                    <a:lstStyle/>
                    <a:p>
                      <a:pPr marL="0" marR="0" lvl="0" indent="0" algn="ctr" defTabSz="914363" rtl="0" eaLnBrk="1" fontAlgn="auto" latinLnBrk="0" hangingPunct="1">
                        <a:lnSpc>
                          <a:spcPct val="100000"/>
                        </a:lnSpc>
                        <a:spcBef>
                          <a:spcPts val="0"/>
                        </a:spcBef>
                        <a:spcAft>
                          <a:spcPts val="0"/>
                        </a:spcAft>
                        <a:buClrTx/>
                        <a:buSzTx/>
                        <a:buFontTx/>
                        <a:buNone/>
                        <a:tabLst/>
                        <a:defRPr/>
                      </a:pPr>
                      <a:r>
                        <a:rPr lang="en-US" sz="2100" b="1" dirty="0" smtClean="0">
                          <a:effectLst/>
                        </a:rPr>
                        <a:t>Any</a:t>
                      </a:r>
                      <a:r>
                        <a:rPr lang="en-US" sz="2100" b="1" baseline="0" dirty="0" smtClean="0">
                          <a:effectLst/>
                        </a:rPr>
                        <a:t> database copy </a:t>
                      </a:r>
                      <a:r>
                        <a:rPr lang="en-US" sz="2100" b="1" dirty="0" smtClean="0">
                          <a:effectLst/>
                        </a:rPr>
                        <a:t>with a status of Healthy, </a:t>
                      </a:r>
                      <a:r>
                        <a:rPr lang="en-US" sz="2100" b="1" dirty="0" err="1" smtClean="0">
                          <a:effectLst/>
                        </a:rPr>
                        <a:t>DisconnectedAndHealthy</a:t>
                      </a:r>
                      <a:r>
                        <a:rPr lang="en-US" sz="2100" b="1" dirty="0" smtClean="0">
                          <a:effectLst/>
                        </a:rPr>
                        <a:t>, </a:t>
                      </a:r>
                      <a:r>
                        <a:rPr lang="en-US" sz="2100" b="1" dirty="0" err="1" smtClean="0">
                          <a:effectLst/>
                        </a:rPr>
                        <a:t>DisconnectedAndResynchronizing</a:t>
                      </a:r>
                      <a:r>
                        <a:rPr lang="en-US" sz="2100" b="1" dirty="0" smtClean="0">
                          <a:effectLst/>
                        </a:rPr>
                        <a:t>, or </a:t>
                      </a:r>
                      <a:r>
                        <a:rPr lang="en-US" sz="2100" b="1" dirty="0" err="1" smtClean="0">
                          <a:effectLst/>
                        </a:rPr>
                        <a:t>SeedingSource</a:t>
                      </a:r>
                      <a:endParaRPr lang="en-US" sz="2100" b="1" dirty="0" smtClean="0">
                        <a:solidFill>
                          <a:schemeClr val="bg1"/>
                        </a:solidFill>
                        <a:effectLst/>
                      </a:endParaRPr>
                    </a:p>
                  </a:txBody>
                  <a:tcPr marL="67351" marR="67351"/>
                </a:tc>
                <a:tc hMerge="1">
                  <a:txBody>
                    <a:bodyPr/>
                    <a:lstStyle/>
                    <a:p>
                      <a:endParaRPr lang="en-US"/>
                    </a:p>
                  </a:txBody>
                  <a:tcPr/>
                </a:tc>
                <a:tc hMerge="1">
                  <a:txBody>
                    <a:bodyPr/>
                    <a:lstStyle/>
                    <a:p>
                      <a:endParaRPr lang="en-US" dirty="0"/>
                    </a:p>
                  </a:txBody>
                  <a:tcPr/>
                </a:tc>
              </a:tr>
            </a:tbl>
          </a:graphicData>
        </a:graphic>
      </p:graphicFrame>
    </p:spTree>
    <p:extLst>
      <p:ext uri="{BB962C8B-B14F-4D97-AF65-F5344CB8AC3E}">
        <p14:creationId xmlns:p14="http://schemas.microsoft.com/office/powerpoint/2010/main" val="313873116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p:txBody>
          <a:bodyPr/>
          <a:lstStyle/>
          <a:p>
            <a:r>
              <a:rPr lang="en-US" smtClean="0"/>
              <a:t>Best Copy Selection – RTM</a:t>
            </a:r>
            <a:endParaRPr lang="en-US" dirty="0"/>
          </a:p>
        </p:txBody>
      </p:sp>
      <p:sp>
        <p:nvSpPr>
          <p:cNvPr id="4" name="Content Placeholder 3"/>
          <p:cNvSpPr>
            <a:spLocks noGrp="1"/>
          </p:cNvSpPr>
          <p:nvPr>
            <p:ph idx="1"/>
          </p:nvPr>
        </p:nvSpPr>
        <p:spPr>
          <a:xfrm>
            <a:off x="457200" y="1523925"/>
            <a:ext cx="8229600" cy="3849291"/>
          </a:xfrm>
        </p:spPr>
        <p:txBody>
          <a:bodyPr>
            <a:normAutofit/>
          </a:bodyPr>
          <a:lstStyle/>
          <a:p>
            <a:r>
              <a:rPr lang="en-US" smtClean="0"/>
              <a:t>Four copies of DB1</a:t>
            </a:r>
          </a:p>
          <a:p>
            <a:r>
              <a:rPr lang="en-US" smtClean="0"/>
              <a:t>DB1 currently active on Server1</a:t>
            </a:r>
            <a:endParaRPr lang="en-US" dirty="0" smtClean="0"/>
          </a:p>
        </p:txBody>
      </p:sp>
      <p:graphicFrame>
        <p:nvGraphicFramePr>
          <p:cNvPr id="6" name="Table 5"/>
          <p:cNvGraphicFramePr>
            <a:graphicFrameLocks noGrp="1"/>
          </p:cNvGraphicFramePr>
          <p:nvPr>
            <p:extLst>
              <p:ext uri="{D42A27DB-BD31-4B8C-83A1-F6EECF244321}">
                <p14:modId xmlns:p14="http://schemas.microsoft.com/office/powerpoint/2010/main" val="2934038417"/>
              </p:ext>
            </p:extLst>
          </p:nvPr>
        </p:nvGraphicFramePr>
        <p:xfrm>
          <a:off x="152400" y="4556760"/>
          <a:ext cx="8839200" cy="1691640"/>
        </p:xfrm>
        <a:graphic>
          <a:graphicData uri="http://schemas.openxmlformats.org/drawingml/2006/table">
            <a:tbl>
              <a:tblPr firstRow="1" bandRow="1">
                <a:tableStyleId>{93296810-A885-4BE3-A3E7-6D5BEEA58F35}</a:tableStyleId>
              </a:tblPr>
              <a:tblGrid>
                <a:gridCol w="1473200"/>
                <a:gridCol w="1346200"/>
                <a:gridCol w="1371600"/>
                <a:gridCol w="1701800"/>
                <a:gridCol w="1193800"/>
                <a:gridCol w="1752600"/>
              </a:tblGrid>
              <a:tr h="370840">
                <a:tc>
                  <a:txBody>
                    <a:bodyPr/>
                    <a:lstStyle/>
                    <a:p>
                      <a:pPr algn="ctr"/>
                      <a:r>
                        <a:rPr lang="en-US" sz="1600" b="1" dirty="0" smtClean="0">
                          <a:effectLst/>
                        </a:rPr>
                        <a:t>Database Copy</a:t>
                      </a:r>
                      <a:endParaRPr lang="en-US" sz="1600" b="1" dirty="0">
                        <a:solidFill>
                          <a:schemeClr val="bg1"/>
                        </a:solidFill>
                        <a:effectLst/>
                      </a:endParaRPr>
                    </a:p>
                  </a:txBody>
                  <a:tcPr/>
                </a:tc>
                <a:tc>
                  <a:txBody>
                    <a:bodyPr/>
                    <a:lstStyle/>
                    <a:p>
                      <a:pPr algn="ctr"/>
                      <a:r>
                        <a:rPr lang="en-US" sz="1600" b="1" dirty="0" smtClean="0">
                          <a:effectLst/>
                        </a:rPr>
                        <a:t>Activation Preference</a:t>
                      </a:r>
                      <a:endParaRPr lang="en-US" sz="1600" b="1" dirty="0">
                        <a:solidFill>
                          <a:schemeClr val="bg1"/>
                        </a:solidFill>
                        <a:effectLst/>
                      </a:endParaRPr>
                    </a:p>
                  </a:txBody>
                  <a:tcPr/>
                </a:tc>
                <a:tc>
                  <a:txBody>
                    <a:bodyPr/>
                    <a:lstStyle/>
                    <a:p>
                      <a:pPr algn="ctr"/>
                      <a:r>
                        <a:rPr lang="en-US" sz="1600" b="1" dirty="0" smtClean="0">
                          <a:effectLst/>
                        </a:rPr>
                        <a:t>Copy Queue Length</a:t>
                      </a:r>
                      <a:endParaRPr lang="en-US" sz="1600" b="1" dirty="0">
                        <a:solidFill>
                          <a:schemeClr val="bg1"/>
                        </a:solidFill>
                        <a:effectLst/>
                      </a:endParaRPr>
                    </a:p>
                  </a:txBody>
                  <a:tcPr/>
                </a:tc>
                <a:tc>
                  <a:txBody>
                    <a:bodyPr/>
                    <a:lstStyle/>
                    <a:p>
                      <a:pPr algn="ctr"/>
                      <a:r>
                        <a:rPr lang="en-US" sz="1600" b="1" dirty="0" smtClean="0">
                          <a:effectLst/>
                        </a:rPr>
                        <a:t>Replay Queue Length</a:t>
                      </a:r>
                      <a:endParaRPr lang="en-US" sz="1600" b="1" dirty="0">
                        <a:solidFill>
                          <a:schemeClr val="bg1"/>
                        </a:solidFill>
                        <a:effectLst/>
                      </a:endParaRPr>
                    </a:p>
                  </a:txBody>
                  <a:tcPr/>
                </a:tc>
                <a:tc>
                  <a:txBody>
                    <a:bodyPr/>
                    <a:lstStyle/>
                    <a:p>
                      <a:pPr algn="ctr"/>
                      <a:r>
                        <a:rPr lang="en-US" sz="1600" b="1" dirty="0" smtClean="0">
                          <a:effectLst/>
                        </a:rPr>
                        <a:t>CI State</a:t>
                      </a:r>
                      <a:endParaRPr lang="en-US" sz="1600" b="1" dirty="0">
                        <a:solidFill>
                          <a:schemeClr val="bg1"/>
                        </a:solidFill>
                        <a:effectLst/>
                      </a:endParaRPr>
                    </a:p>
                  </a:txBody>
                  <a:tcPr/>
                </a:tc>
                <a:tc>
                  <a:txBody>
                    <a:bodyPr/>
                    <a:lstStyle/>
                    <a:p>
                      <a:pPr algn="ctr"/>
                      <a:r>
                        <a:rPr lang="en-US" sz="1600" b="1" dirty="0" smtClean="0">
                          <a:effectLst/>
                        </a:rPr>
                        <a:t>Database State</a:t>
                      </a:r>
                      <a:endParaRPr lang="en-US" sz="1600" b="1" dirty="0">
                        <a:solidFill>
                          <a:schemeClr val="bg1"/>
                        </a:solidFill>
                        <a:effectLst/>
                      </a:endParaRPr>
                    </a:p>
                  </a:txBody>
                  <a:tcPr/>
                </a:tc>
              </a:tr>
              <a:tr h="370840">
                <a:tc>
                  <a:txBody>
                    <a:bodyPr/>
                    <a:lstStyle/>
                    <a:p>
                      <a:r>
                        <a:rPr lang="en-US" sz="1600" b="1" dirty="0" smtClean="0">
                          <a:effectLst/>
                        </a:rPr>
                        <a:t>Server2\DB1</a:t>
                      </a:r>
                      <a:endParaRPr lang="en-US" sz="1600" b="1" dirty="0">
                        <a:solidFill>
                          <a:schemeClr val="bg1"/>
                        </a:solidFill>
                        <a:effectLst/>
                      </a:endParaRPr>
                    </a:p>
                  </a:txBody>
                  <a:tcPr/>
                </a:tc>
                <a:tc>
                  <a:txBody>
                    <a:bodyPr/>
                    <a:lstStyle/>
                    <a:p>
                      <a:pPr algn="ctr"/>
                      <a:r>
                        <a:rPr lang="en-US" sz="1600" b="1" dirty="0" smtClean="0">
                          <a:effectLst/>
                        </a:rPr>
                        <a:t>2</a:t>
                      </a:r>
                      <a:endParaRPr lang="en-US" sz="1600" b="1" dirty="0">
                        <a:solidFill>
                          <a:schemeClr val="bg1"/>
                        </a:solidFill>
                        <a:effectLst/>
                      </a:endParaRPr>
                    </a:p>
                  </a:txBody>
                  <a:tcPr/>
                </a:tc>
                <a:tc>
                  <a:txBody>
                    <a:bodyPr/>
                    <a:lstStyle/>
                    <a:p>
                      <a:pPr algn="ctr"/>
                      <a:r>
                        <a:rPr lang="en-US" sz="1600" b="1" dirty="0" smtClean="0">
                          <a:effectLst/>
                        </a:rPr>
                        <a:t>4</a:t>
                      </a:r>
                      <a:endParaRPr lang="en-US" sz="1600" b="1" dirty="0">
                        <a:solidFill>
                          <a:schemeClr val="bg1"/>
                        </a:solidFill>
                        <a:effectLst/>
                      </a:endParaRPr>
                    </a:p>
                  </a:txBody>
                  <a:tcPr/>
                </a:tc>
                <a:tc>
                  <a:txBody>
                    <a:bodyPr/>
                    <a:lstStyle/>
                    <a:p>
                      <a:pPr algn="ctr"/>
                      <a:r>
                        <a:rPr lang="en-US" sz="1600" b="1" dirty="0" smtClean="0">
                          <a:effectLst/>
                        </a:rPr>
                        <a:t>0</a:t>
                      </a:r>
                      <a:endParaRPr lang="en-US" sz="1600" b="1" dirty="0">
                        <a:solidFill>
                          <a:schemeClr val="bg1"/>
                        </a:solidFill>
                        <a:effectLst/>
                      </a:endParaRPr>
                    </a:p>
                  </a:txBody>
                  <a:tcPr/>
                </a:tc>
                <a:tc>
                  <a:txBody>
                    <a:bodyPr/>
                    <a:lstStyle/>
                    <a:p>
                      <a:pPr algn="ctr"/>
                      <a:r>
                        <a:rPr lang="en-US" sz="1600" b="1" dirty="0" smtClean="0">
                          <a:effectLst/>
                        </a:rPr>
                        <a:t>Healthy</a:t>
                      </a:r>
                      <a:endParaRPr lang="en-US" sz="1600" b="1" dirty="0">
                        <a:solidFill>
                          <a:schemeClr val="bg1"/>
                        </a:solidFill>
                        <a:effectLst/>
                      </a:endParaRPr>
                    </a:p>
                  </a:txBody>
                  <a:tcPr/>
                </a:tc>
                <a:tc>
                  <a:txBody>
                    <a:bodyPr/>
                    <a:lstStyle/>
                    <a:p>
                      <a:pPr algn="ctr"/>
                      <a:r>
                        <a:rPr lang="en-US" sz="1600" b="1" dirty="0" smtClean="0">
                          <a:effectLst/>
                        </a:rPr>
                        <a:t>Healthy</a:t>
                      </a:r>
                      <a:endParaRPr lang="en-US" sz="1600" b="1" dirty="0">
                        <a:solidFill>
                          <a:schemeClr val="bg1"/>
                        </a:solidFill>
                        <a:effectLst/>
                      </a:endParaRPr>
                    </a:p>
                  </a:txBody>
                  <a:tcPr/>
                </a:tc>
              </a:tr>
              <a:tr h="370840">
                <a:tc>
                  <a:txBody>
                    <a:bodyPr/>
                    <a:lstStyle/>
                    <a:p>
                      <a:r>
                        <a:rPr lang="en-US" sz="1600" b="1" dirty="0" smtClean="0">
                          <a:effectLst/>
                        </a:rPr>
                        <a:t>Server3\DB1</a:t>
                      </a:r>
                      <a:endParaRPr lang="en-US" sz="1600" b="1" dirty="0">
                        <a:solidFill>
                          <a:schemeClr val="bg1"/>
                        </a:solidFill>
                        <a:effectLst/>
                      </a:endParaRPr>
                    </a:p>
                  </a:txBody>
                  <a:tcPr/>
                </a:tc>
                <a:tc>
                  <a:txBody>
                    <a:bodyPr/>
                    <a:lstStyle/>
                    <a:p>
                      <a:pPr algn="ctr"/>
                      <a:r>
                        <a:rPr lang="en-US" sz="1600" b="1" dirty="0" smtClean="0">
                          <a:effectLst/>
                        </a:rPr>
                        <a:t>3</a:t>
                      </a:r>
                      <a:endParaRPr lang="en-US" sz="1600" b="1" dirty="0">
                        <a:solidFill>
                          <a:schemeClr val="bg1"/>
                        </a:solidFill>
                        <a:effectLst/>
                      </a:endParaRPr>
                    </a:p>
                  </a:txBody>
                  <a:tcPr/>
                </a:tc>
                <a:tc>
                  <a:txBody>
                    <a:bodyPr/>
                    <a:lstStyle/>
                    <a:p>
                      <a:pPr algn="ctr"/>
                      <a:r>
                        <a:rPr lang="en-US" sz="1600" b="1" dirty="0" smtClean="0">
                          <a:effectLst/>
                        </a:rPr>
                        <a:t>2</a:t>
                      </a:r>
                      <a:endParaRPr lang="en-US" sz="1600" b="1" dirty="0">
                        <a:solidFill>
                          <a:schemeClr val="bg1"/>
                        </a:solidFill>
                        <a:effectLst/>
                      </a:endParaRPr>
                    </a:p>
                  </a:txBody>
                  <a:tcPr/>
                </a:tc>
                <a:tc>
                  <a:txBody>
                    <a:bodyPr/>
                    <a:lstStyle/>
                    <a:p>
                      <a:pPr algn="ctr"/>
                      <a:r>
                        <a:rPr lang="en-US" sz="1600" b="1" dirty="0" smtClean="0">
                          <a:effectLst/>
                        </a:rPr>
                        <a:t>2</a:t>
                      </a:r>
                      <a:endParaRPr lang="en-US" sz="1600" b="1" dirty="0">
                        <a:solidFill>
                          <a:schemeClr val="bg1"/>
                        </a:solidFill>
                        <a:effectLst/>
                      </a:endParaRPr>
                    </a:p>
                  </a:txBody>
                  <a:tcPr/>
                </a:tc>
                <a:tc>
                  <a:txBody>
                    <a:bodyPr/>
                    <a:lstStyle/>
                    <a:p>
                      <a:pPr algn="ctr"/>
                      <a:r>
                        <a:rPr lang="en-US" sz="1600" b="1" dirty="0" smtClean="0">
                          <a:effectLst/>
                        </a:rPr>
                        <a:t>Healthy</a:t>
                      </a:r>
                      <a:endParaRPr lang="en-US" sz="1600" b="1" dirty="0">
                        <a:solidFill>
                          <a:schemeClr val="bg1"/>
                        </a:solidFill>
                        <a:effectLst/>
                      </a:endParaRPr>
                    </a:p>
                  </a:txBody>
                  <a:tcPr/>
                </a:tc>
                <a:tc>
                  <a:txBody>
                    <a:bodyPr/>
                    <a:lstStyle/>
                    <a:p>
                      <a:pPr algn="ctr"/>
                      <a:r>
                        <a:rPr lang="en-US" sz="1600" b="1" dirty="0" err="1" smtClean="0">
                          <a:effectLst/>
                        </a:rPr>
                        <a:t>DiscAndHealthy</a:t>
                      </a:r>
                      <a:endParaRPr lang="en-US" sz="1600" b="1" dirty="0">
                        <a:solidFill>
                          <a:schemeClr val="bg1"/>
                        </a:solidFill>
                        <a:effectLst/>
                      </a:endParaRPr>
                    </a:p>
                  </a:txBody>
                  <a:tcPr/>
                </a:tc>
              </a:tr>
              <a:tr h="370840">
                <a:tc>
                  <a:txBody>
                    <a:bodyPr/>
                    <a:lstStyle/>
                    <a:p>
                      <a:r>
                        <a:rPr lang="en-US" sz="1600" b="1" dirty="0" smtClean="0">
                          <a:effectLst/>
                        </a:rPr>
                        <a:t>Server4\DB1</a:t>
                      </a:r>
                      <a:endParaRPr lang="en-US" sz="1600" b="1" dirty="0">
                        <a:solidFill>
                          <a:schemeClr val="bg1"/>
                        </a:solidFill>
                        <a:effectLst/>
                      </a:endParaRPr>
                    </a:p>
                  </a:txBody>
                  <a:tcPr/>
                </a:tc>
                <a:tc>
                  <a:txBody>
                    <a:bodyPr/>
                    <a:lstStyle/>
                    <a:p>
                      <a:pPr algn="ctr"/>
                      <a:r>
                        <a:rPr lang="en-US" sz="1600" b="1" dirty="0" smtClean="0">
                          <a:effectLst/>
                        </a:rPr>
                        <a:t>4</a:t>
                      </a:r>
                      <a:endParaRPr lang="en-US" sz="1600" b="1" dirty="0">
                        <a:solidFill>
                          <a:schemeClr val="bg1"/>
                        </a:solidFill>
                        <a:effectLst/>
                      </a:endParaRPr>
                    </a:p>
                  </a:txBody>
                  <a:tcPr/>
                </a:tc>
                <a:tc>
                  <a:txBody>
                    <a:bodyPr/>
                    <a:lstStyle/>
                    <a:p>
                      <a:pPr algn="ctr"/>
                      <a:r>
                        <a:rPr lang="en-US" sz="1600" b="1" dirty="0" smtClean="0">
                          <a:effectLst/>
                        </a:rPr>
                        <a:t>10</a:t>
                      </a:r>
                      <a:endParaRPr lang="en-US" sz="1600" b="1" dirty="0">
                        <a:solidFill>
                          <a:schemeClr val="bg1"/>
                        </a:solidFill>
                        <a:effectLst/>
                      </a:endParaRPr>
                    </a:p>
                  </a:txBody>
                  <a:tcPr/>
                </a:tc>
                <a:tc>
                  <a:txBody>
                    <a:bodyPr/>
                    <a:lstStyle/>
                    <a:p>
                      <a:pPr algn="ctr"/>
                      <a:r>
                        <a:rPr lang="en-US" sz="1600" b="1" dirty="0" smtClean="0">
                          <a:effectLst/>
                        </a:rPr>
                        <a:t>0</a:t>
                      </a:r>
                      <a:endParaRPr lang="en-US" sz="1600" b="1" dirty="0">
                        <a:solidFill>
                          <a:schemeClr val="bg1"/>
                        </a:solidFill>
                        <a:effectLst/>
                      </a:endParaRPr>
                    </a:p>
                  </a:txBody>
                  <a:tcPr/>
                </a:tc>
                <a:tc>
                  <a:txBody>
                    <a:bodyPr/>
                    <a:lstStyle/>
                    <a:p>
                      <a:pPr algn="ctr"/>
                      <a:r>
                        <a:rPr lang="en-US" sz="1600" b="1" dirty="0" smtClean="0">
                          <a:effectLst/>
                        </a:rPr>
                        <a:t>Crawling</a:t>
                      </a:r>
                      <a:endParaRPr lang="en-US" sz="1600" b="1" dirty="0">
                        <a:solidFill>
                          <a:schemeClr val="bg1"/>
                        </a:solidFill>
                        <a:effectLst/>
                      </a:endParaRPr>
                    </a:p>
                  </a:txBody>
                  <a:tcPr/>
                </a:tc>
                <a:tc>
                  <a:txBody>
                    <a:bodyPr/>
                    <a:lstStyle/>
                    <a:p>
                      <a:pPr algn="ctr"/>
                      <a:r>
                        <a:rPr lang="en-US" sz="1600" b="1" dirty="0" smtClean="0">
                          <a:effectLst/>
                        </a:rPr>
                        <a:t>Healthy</a:t>
                      </a:r>
                      <a:endParaRPr lang="en-US" sz="1600" b="1" dirty="0">
                        <a:solidFill>
                          <a:schemeClr val="bg1"/>
                        </a:solidFill>
                        <a:effectLst/>
                      </a:endParaRPr>
                    </a:p>
                  </a:txBody>
                  <a:tcPr/>
                </a:tc>
              </a:tr>
            </a:tbl>
          </a:graphicData>
        </a:graphic>
      </p:graphicFrame>
      <p:sp>
        <p:nvSpPr>
          <p:cNvPr id="8" name="Rounded Rectangle 7"/>
          <p:cNvSpPr/>
          <p:nvPr/>
        </p:nvSpPr>
        <p:spPr>
          <a:xfrm>
            <a:off x="4983404" y="2557604"/>
            <a:ext cx="4084397" cy="1066801"/>
          </a:xfrm>
          <a:prstGeom prst="roundRect">
            <a:avLst/>
          </a:prstGeom>
          <a:ln/>
        </p:spPr>
        <p:style>
          <a:lnRef idx="1">
            <a:schemeClr val="accent6"/>
          </a:lnRef>
          <a:fillRef idx="2">
            <a:schemeClr val="accent6"/>
          </a:fillRef>
          <a:effectRef idx="1">
            <a:schemeClr val="accent6"/>
          </a:effectRef>
          <a:fontRef idx="minor">
            <a:schemeClr val="dk1"/>
          </a:fontRef>
        </p:style>
        <p:txBody>
          <a:bodyPr rtlCol="0" anchor="ctr"/>
          <a:lstStyle>
            <a:defPPr>
              <a:defRPr lang="en-US"/>
            </a:defPPr>
            <a:lvl1pPr marL="0" algn="l" defTabSz="914363" rtl="0" eaLnBrk="1" latinLnBrk="0" hangingPunct="1">
              <a:defRPr sz="1800" kern="1200">
                <a:solidFill>
                  <a:schemeClr val="lt1"/>
                </a:solidFill>
                <a:latin typeface="+mn-lt"/>
                <a:ea typeface="+mn-ea"/>
                <a:cs typeface="+mn-cs"/>
              </a:defRPr>
            </a:lvl1pPr>
            <a:lvl2pPr marL="457182" algn="l" defTabSz="914363" rtl="0" eaLnBrk="1" latinLnBrk="0" hangingPunct="1">
              <a:defRPr sz="1800" kern="1200">
                <a:solidFill>
                  <a:schemeClr val="lt1"/>
                </a:solidFill>
                <a:latin typeface="+mn-lt"/>
                <a:ea typeface="+mn-ea"/>
                <a:cs typeface="+mn-cs"/>
              </a:defRPr>
            </a:lvl2pPr>
            <a:lvl3pPr marL="914363" algn="l" defTabSz="914363" rtl="0" eaLnBrk="1" latinLnBrk="0" hangingPunct="1">
              <a:defRPr sz="1800" kern="1200">
                <a:solidFill>
                  <a:schemeClr val="lt1"/>
                </a:solidFill>
                <a:latin typeface="+mn-lt"/>
                <a:ea typeface="+mn-ea"/>
                <a:cs typeface="+mn-cs"/>
              </a:defRPr>
            </a:lvl3pPr>
            <a:lvl4pPr marL="1371545" algn="l" defTabSz="914363" rtl="0" eaLnBrk="1" latinLnBrk="0" hangingPunct="1">
              <a:defRPr sz="1800" kern="1200">
                <a:solidFill>
                  <a:schemeClr val="lt1"/>
                </a:solidFill>
                <a:latin typeface="+mn-lt"/>
                <a:ea typeface="+mn-ea"/>
                <a:cs typeface="+mn-cs"/>
              </a:defRPr>
            </a:lvl4pPr>
            <a:lvl5pPr marL="1828727" algn="l" defTabSz="914363" rtl="0" eaLnBrk="1" latinLnBrk="0" hangingPunct="1">
              <a:defRPr sz="1800" kern="1200">
                <a:solidFill>
                  <a:schemeClr val="lt1"/>
                </a:solidFill>
                <a:latin typeface="+mn-lt"/>
                <a:ea typeface="+mn-ea"/>
                <a:cs typeface="+mn-cs"/>
              </a:defRPr>
            </a:lvl5pPr>
            <a:lvl6pPr marL="2285909" algn="l" defTabSz="914363" rtl="0" eaLnBrk="1" latinLnBrk="0" hangingPunct="1">
              <a:defRPr sz="1800" kern="1200">
                <a:solidFill>
                  <a:schemeClr val="lt1"/>
                </a:solidFill>
                <a:latin typeface="+mn-lt"/>
                <a:ea typeface="+mn-ea"/>
                <a:cs typeface="+mn-cs"/>
              </a:defRPr>
            </a:lvl6pPr>
            <a:lvl7pPr marL="2743090" algn="l" defTabSz="914363" rtl="0" eaLnBrk="1" latinLnBrk="0" hangingPunct="1">
              <a:defRPr sz="1800" kern="1200">
                <a:solidFill>
                  <a:schemeClr val="lt1"/>
                </a:solidFill>
                <a:latin typeface="+mn-lt"/>
                <a:ea typeface="+mn-ea"/>
                <a:cs typeface="+mn-cs"/>
              </a:defRPr>
            </a:lvl7pPr>
            <a:lvl8pPr marL="3200272" algn="l" defTabSz="914363" rtl="0" eaLnBrk="1" latinLnBrk="0" hangingPunct="1">
              <a:defRPr sz="1800" kern="1200">
                <a:solidFill>
                  <a:schemeClr val="lt1"/>
                </a:solidFill>
                <a:latin typeface="+mn-lt"/>
                <a:ea typeface="+mn-ea"/>
                <a:cs typeface="+mn-cs"/>
              </a:defRPr>
            </a:lvl8pPr>
            <a:lvl9pPr marL="3657454" algn="l" defTabSz="914363" rtl="0" eaLnBrk="1" latinLnBrk="0" hangingPunct="1">
              <a:defRPr sz="1800" kern="1200">
                <a:solidFill>
                  <a:schemeClr val="lt1"/>
                </a:solidFill>
                <a:latin typeface="+mn-lt"/>
                <a:ea typeface="+mn-ea"/>
                <a:cs typeface="+mn-cs"/>
              </a:defRPr>
            </a:lvl9pPr>
          </a:lstStyle>
          <a:p>
            <a:pPr algn="ctr"/>
            <a:endParaRPr lang="en-US"/>
          </a:p>
        </p:txBody>
      </p:sp>
      <p:sp>
        <p:nvSpPr>
          <p:cNvPr id="9" name="Can 8"/>
          <p:cNvSpPr/>
          <p:nvPr/>
        </p:nvSpPr>
        <p:spPr>
          <a:xfrm>
            <a:off x="5321136" y="3756899"/>
            <a:ext cx="511765" cy="508846"/>
          </a:xfrm>
          <a:prstGeom prst="can">
            <a:avLst/>
          </a:prstGeom>
          <a:solidFill>
            <a:srgbClr val="00B050"/>
          </a:solidFill>
          <a:ln w="38100" cmpd="sng">
            <a:solidFill>
              <a:srgbClr val="385D8A"/>
            </a:solidFill>
          </a:ln>
        </p:spPr>
        <p:style>
          <a:lnRef idx="2">
            <a:schemeClr val="accent1"/>
          </a:lnRef>
          <a:fillRef idx="1">
            <a:schemeClr val="lt1"/>
          </a:fillRef>
          <a:effectRef idx="0">
            <a:schemeClr val="accent1"/>
          </a:effectRef>
          <a:fontRef idx="minor">
            <a:schemeClr val="dk1"/>
          </a:fontRef>
        </p:style>
        <p:txBody>
          <a:bodyPr rtlCol="0" anchor="ctr"/>
          <a:lstStyle>
            <a:defPPr>
              <a:defRPr lang="en-US"/>
            </a:defPPr>
            <a:lvl1pPr marL="0" algn="l" defTabSz="914363" rtl="0" eaLnBrk="1" latinLnBrk="0" hangingPunct="1">
              <a:defRPr sz="1800" kern="1200">
                <a:solidFill>
                  <a:schemeClr val="dk1"/>
                </a:solidFill>
                <a:latin typeface="+mn-lt"/>
                <a:ea typeface="+mn-ea"/>
                <a:cs typeface="+mn-cs"/>
              </a:defRPr>
            </a:lvl1pPr>
            <a:lvl2pPr marL="457182" algn="l" defTabSz="914363" rtl="0" eaLnBrk="1" latinLnBrk="0" hangingPunct="1">
              <a:defRPr sz="1800" kern="1200">
                <a:solidFill>
                  <a:schemeClr val="dk1"/>
                </a:solidFill>
                <a:latin typeface="+mn-lt"/>
                <a:ea typeface="+mn-ea"/>
                <a:cs typeface="+mn-cs"/>
              </a:defRPr>
            </a:lvl2pPr>
            <a:lvl3pPr marL="914363" algn="l" defTabSz="914363" rtl="0" eaLnBrk="1" latinLnBrk="0" hangingPunct="1">
              <a:defRPr sz="1800" kern="1200">
                <a:solidFill>
                  <a:schemeClr val="dk1"/>
                </a:solidFill>
                <a:latin typeface="+mn-lt"/>
                <a:ea typeface="+mn-ea"/>
                <a:cs typeface="+mn-cs"/>
              </a:defRPr>
            </a:lvl3pPr>
            <a:lvl4pPr marL="1371545" algn="l" defTabSz="914363" rtl="0" eaLnBrk="1" latinLnBrk="0" hangingPunct="1">
              <a:defRPr sz="1800" kern="1200">
                <a:solidFill>
                  <a:schemeClr val="dk1"/>
                </a:solidFill>
                <a:latin typeface="+mn-lt"/>
                <a:ea typeface="+mn-ea"/>
                <a:cs typeface="+mn-cs"/>
              </a:defRPr>
            </a:lvl4pPr>
            <a:lvl5pPr marL="1828727" algn="l" defTabSz="914363" rtl="0" eaLnBrk="1" latinLnBrk="0" hangingPunct="1">
              <a:defRPr sz="1800" kern="1200">
                <a:solidFill>
                  <a:schemeClr val="dk1"/>
                </a:solidFill>
                <a:latin typeface="+mn-lt"/>
                <a:ea typeface="+mn-ea"/>
                <a:cs typeface="+mn-cs"/>
              </a:defRPr>
            </a:lvl5pPr>
            <a:lvl6pPr marL="2285909" algn="l" defTabSz="914363" rtl="0" eaLnBrk="1" latinLnBrk="0" hangingPunct="1">
              <a:defRPr sz="1800" kern="1200">
                <a:solidFill>
                  <a:schemeClr val="dk1"/>
                </a:solidFill>
                <a:latin typeface="+mn-lt"/>
                <a:ea typeface="+mn-ea"/>
                <a:cs typeface="+mn-cs"/>
              </a:defRPr>
            </a:lvl6pPr>
            <a:lvl7pPr marL="2743090" algn="l" defTabSz="914363" rtl="0" eaLnBrk="1" latinLnBrk="0" hangingPunct="1">
              <a:defRPr sz="1800" kern="1200">
                <a:solidFill>
                  <a:schemeClr val="dk1"/>
                </a:solidFill>
                <a:latin typeface="+mn-lt"/>
                <a:ea typeface="+mn-ea"/>
                <a:cs typeface="+mn-cs"/>
              </a:defRPr>
            </a:lvl7pPr>
            <a:lvl8pPr marL="3200272" algn="l" defTabSz="914363" rtl="0" eaLnBrk="1" latinLnBrk="0" hangingPunct="1">
              <a:defRPr sz="1800" kern="1200">
                <a:solidFill>
                  <a:schemeClr val="dk1"/>
                </a:solidFill>
                <a:latin typeface="+mn-lt"/>
                <a:ea typeface="+mn-ea"/>
                <a:cs typeface="+mn-cs"/>
              </a:defRPr>
            </a:lvl8pPr>
            <a:lvl9pPr marL="3657454" algn="l" defTabSz="914363" rtl="0" eaLnBrk="1" latinLnBrk="0" hangingPunct="1">
              <a:defRPr sz="1800" kern="1200">
                <a:solidFill>
                  <a:schemeClr val="dk1"/>
                </a:solidFill>
                <a:latin typeface="+mn-lt"/>
                <a:ea typeface="+mn-ea"/>
                <a:cs typeface="+mn-cs"/>
              </a:defRPr>
            </a:lvl9pPr>
          </a:lstStyle>
          <a:p>
            <a:pPr algn="ctr"/>
            <a:r>
              <a:rPr lang="en-US" sz="1400" dirty="0" smtClean="0">
                <a:solidFill>
                  <a:srgbClr val="000000"/>
                </a:solidFill>
              </a:rPr>
              <a:t>DB1</a:t>
            </a:r>
            <a:endParaRPr lang="en-US" sz="1400" dirty="0">
              <a:solidFill>
                <a:srgbClr val="000000"/>
              </a:solidFill>
            </a:endParaRPr>
          </a:p>
        </p:txBody>
      </p:sp>
      <p:sp>
        <p:nvSpPr>
          <p:cNvPr id="10" name="Rectangle 9"/>
          <p:cNvSpPr/>
          <p:nvPr/>
        </p:nvSpPr>
        <p:spPr>
          <a:xfrm>
            <a:off x="5195705" y="2825177"/>
            <a:ext cx="755637" cy="575188"/>
          </a:xfrm>
          <a:prstGeom prst="rect">
            <a:avLst/>
          </a:prstGeom>
          <a:ln cap="rnd"/>
        </p:spPr>
        <p:style>
          <a:lnRef idx="1">
            <a:schemeClr val="accent1"/>
          </a:lnRef>
          <a:fillRef idx="2">
            <a:schemeClr val="accent1"/>
          </a:fillRef>
          <a:effectRef idx="1">
            <a:schemeClr val="accent1"/>
          </a:effectRef>
          <a:fontRef idx="minor">
            <a:schemeClr val="dk1"/>
          </a:fontRef>
        </p:style>
        <p:txBody>
          <a:bodyPr rtlCol="0" anchor="ctr"/>
          <a:lstStyle>
            <a:defPPr>
              <a:defRPr lang="en-US"/>
            </a:defPPr>
            <a:lvl1pPr marL="0" algn="l" defTabSz="914363" rtl="0" eaLnBrk="1" latinLnBrk="0" hangingPunct="1">
              <a:defRPr sz="1800" kern="1200">
                <a:solidFill>
                  <a:schemeClr val="dk1"/>
                </a:solidFill>
                <a:latin typeface="+mn-lt"/>
                <a:ea typeface="+mn-ea"/>
                <a:cs typeface="+mn-cs"/>
              </a:defRPr>
            </a:lvl1pPr>
            <a:lvl2pPr marL="457182" algn="l" defTabSz="914363" rtl="0" eaLnBrk="1" latinLnBrk="0" hangingPunct="1">
              <a:defRPr sz="1800" kern="1200">
                <a:solidFill>
                  <a:schemeClr val="dk1"/>
                </a:solidFill>
                <a:latin typeface="+mn-lt"/>
                <a:ea typeface="+mn-ea"/>
                <a:cs typeface="+mn-cs"/>
              </a:defRPr>
            </a:lvl2pPr>
            <a:lvl3pPr marL="914363" algn="l" defTabSz="914363" rtl="0" eaLnBrk="1" latinLnBrk="0" hangingPunct="1">
              <a:defRPr sz="1800" kern="1200">
                <a:solidFill>
                  <a:schemeClr val="dk1"/>
                </a:solidFill>
                <a:latin typeface="+mn-lt"/>
                <a:ea typeface="+mn-ea"/>
                <a:cs typeface="+mn-cs"/>
              </a:defRPr>
            </a:lvl3pPr>
            <a:lvl4pPr marL="1371545" algn="l" defTabSz="914363" rtl="0" eaLnBrk="1" latinLnBrk="0" hangingPunct="1">
              <a:defRPr sz="1800" kern="1200">
                <a:solidFill>
                  <a:schemeClr val="dk1"/>
                </a:solidFill>
                <a:latin typeface="+mn-lt"/>
                <a:ea typeface="+mn-ea"/>
                <a:cs typeface="+mn-cs"/>
              </a:defRPr>
            </a:lvl4pPr>
            <a:lvl5pPr marL="1828727" algn="l" defTabSz="914363" rtl="0" eaLnBrk="1" latinLnBrk="0" hangingPunct="1">
              <a:defRPr sz="1800" kern="1200">
                <a:solidFill>
                  <a:schemeClr val="dk1"/>
                </a:solidFill>
                <a:latin typeface="+mn-lt"/>
                <a:ea typeface="+mn-ea"/>
                <a:cs typeface="+mn-cs"/>
              </a:defRPr>
            </a:lvl5pPr>
            <a:lvl6pPr marL="2285909" algn="l" defTabSz="914363" rtl="0" eaLnBrk="1" latinLnBrk="0" hangingPunct="1">
              <a:defRPr sz="1800" kern="1200">
                <a:solidFill>
                  <a:schemeClr val="dk1"/>
                </a:solidFill>
                <a:latin typeface="+mn-lt"/>
                <a:ea typeface="+mn-ea"/>
                <a:cs typeface="+mn-cs"/>
              </a:defRPr>
            </a:lvl6pPr>
            <a:lvl7pPr marL="2743090" algn="l" defTabSz="914363" rtl="0" eaLnBrk="1" latinLnBrk="0" hangingPunct="1">
              <a:defRPr sz="1800" kern="1200">
                <a:solidFill>
                  <a:schemeClr val="dk1"/>
                </a:solidFill>
                <a:latin typeface="+mn-lt"/>
                <a:ea typeface="+mn-ea"/>
                <a:cs typeface="+mn-cs"/>
              </a:defRPr>
            </a:lvl7pPr>
            <a:lvl8pPr marL="3200272" algn="l" defTabSz="914363" rtl="0" eaLnBrk="1" latinLnBrk="0" hangingPunct="1">
              <a:defRPr sz="1800" kern="1200">
                <a:solidFill>
                  <a:schemeClr val="dk1"/>
                </a:solidFill>
                <a:latin typeface="+mn-lt"/>
                <a:ea typeface="+mn-ea"/>
                <a:cs typeface="+mn-cs"/>
              </a:defRPr>
            </a:lvl8pPr>
            <a:lvl9pPr marL="3657454" algn="l" defTabSz="914363" rtl="0" eaLnBrk="1" latinLnBrk="0" hangingPunct="1">
              <a:defRPr sz="1800" kern="1200">
                <a:solidFill>
                  <a:schemeClr val="dk1"/>
                </a:solidFill>
                <a:latin typeface="+mn-lt"/>
                <a:ea typeface="+mn-ea"/>
                <a:cs typeface="+mn-cs"/>
              </a:defRPr>
            </a:lvl9pPr>
          </a:lstStyle>
          <a:p>
            <a:pPr algn="ctr"/>
            <a:r>
              <a:rPr lang="en-US" sz="1200" b="1" dirty="0" smtClean="0">
                <a:solidFill>
                  <a:srgbClr val="000000"/>
                </a:solidFill>
              </a:rPr>
              <a:t>Server1</a:t>
            </a:r>
            <a:endParaRPr lang="en-US" sz="1200" b="1" dirty="0">
              <a:solidFill>
                <a:srgbClr val="000000"/>
              </a:solidFill>
            </a:endParaRPr>
          </a:p>
        </p:txBody>
      </p:sp>
      <p:sp>
        <p:nvSpPr>
          <p:cNvPr id="11" name="Rectangle 10"/>
          <p:cNvSpPr/>
          <p:nvPr/>
        </p:nvSpPr>
        <p:spPr>
          <a:xfrm>
            <a:off x="6183866" y="2825177"/>
            <a:ext cx="754577" cy="575188"/>
          </a:xfrm>
          <a:prstGeom prst="rect">
            <a:avLst/>
          </a:prstGeom>
          <a:ln cap="rnd"/>
        </p:spPr>
        <p:style>
          <a:lnRef idx="1">
            <a:schemeClr val="accent1"/>
          </a:lnRef>
          <a:fillRef idx="2">
            <a:schemeClr val="accent1"/>
          </a:fillRef>
          <a:effectRef idx="1">
            <a:schemeClr val="accent1"/>
          </a:effectRef>
          <a:fontRef idx="minor">
            <a:schemeClr val="dk1"/>
          </a:fontRef>
        </p:style>
        <p:txBody>
          <a:bodyPr rtlCol="0" anchor="ctr"/>
          <a:lstStyle>
            <a:defPPr>
              <a:defRPr lang="en-US"/>
            </a:defPPr>
            <a:lvl1pPr marL="0" algn="l" defTabSz="914363" rtl="0" eaLnBrk="1" latinLnBrk="0" hangingPunct="1">
              <a:defRPr sz="1800" kern="1200">
                <a:solidFill>
                  <a:schemeClr val="dk1"/>
                </a:solidFill>
                <a:latin typeface="+mn-lt"/>
                <a:ea typeface="+mn-ea"/>
                <a:cs typeface="+mn-cs"/>
              </a:defRPr>
            </a:lvl1pPr>
            <a:lvl2pPr marL="457182" algn="l" defTabSz="914363" rtl="0" eaLnBrk="1" latinLnBrk="0" hangingPunct="1">
              <a:defRPr sz="1800" kern="1200">
                <a:solidFill>
                  <a:schemeClr val="dk1"/>
                </a:solidFill>
                <a:latin typeface="+mn-lt"/>
                <a:ea typeface="+mn-ea"/>
                <a:cs typeface="+mn-cs"/>
              </a:defRPr>
            </a:lvl2pPr>
            <a:lvl3pPr marL="914363" algn="l" defTabSz="914363" rtl="0" eaLnBrk="1" latinLnBrk="0" hangingPunct="1">
              <a:defRPr sz="1800" kern="1200">
                <a:solidFill>
                  <a:schemeClr val="dk1"/>
                </a:solidFill>
                <a:latin typeface="+mn-lt"/>
                <a:ea typeface="+mn-ea"/>
                <a:cs typeface="+mn-cs"/>
              </a:defRPr>
            </a:lvl3pPr>
            <a:lvl4pPr marL="1371545" algn="l" defTabSz="914363" rtl="0" eaLnBrk="1" latinLnBrk="0" hangingPunct="1">
              <a:defRPr sz="1800" kern="1200">
                <a:solidFill>
                  <a:schemeClr val="dk1"/>
                </a:solidFill>
                <a:latin typeface="+mn-lt"/>
                <a:ea typeface="+mn-ea"/>
                <a:cs typeface="+mn-cs"/>
              </a:defRPr>
            </a:lvl4pPr>
            <a:lvl5pPr marL="1828727" algn="l" defTabSz="914363" rtl="0" eaLnBrk="1" latinLnBrk="0" hangingPunct="1">
              <a:defRPr sz="1800" kern="1200">
                <a:solidFill>
                  <a:schemeClr val="dk1"/>
                </a:solidFill>
                <a:latin typeface="+mn-lt"/>
                <a:ea typeface="+mn-ea"/>
                <a:cs typeface="+mn-cs"/>
              </a:defRPr>
            </a:lvl5pPr>
            <a:lvl6pPr marL="2285909" algn="l" defTabSz="914363" rtl="0" eaLnBrk="1" latinLnBrk="0" hangingPunct="1">
              <a:defRPr sz="1800" kern="1200">
                <a:solidFill>
                  <a:schemeClr val="dk1"/>
                </a:solidFill>
                <a:latin typeface="+mn-lt"/>
                <a:ea typeface="+mn-ea"/>
                <a:cs typeface="+mn-cs"/>
              </a:defRPr>
            </a:lvl6pPr>
            <a:lvl7pPr marL="2743090" algn="l" defTabSz="914363" rtl="0" eaLnBrk="1" latinLnBrk="0" hangingPunct="1">
              <a:defRPr sz="1800" kern="1200">
                <a:solidFill>
                  <a:schemeClr val="dk1"/>
                </a:solidFill>
                <a:latin typeface="+mn-lt"/>
                <a:ea typeface="+mn-ea"/>
                <a:cs typeface="+mn-cs"/>
              </a:defRPr>
            </a:lvl7pPr>
            <a:lvl8pPr marL="3200272" algn="l" defTabSz="914363" rtl="0" eaLnBrk="1" latinLnBrk="0" hangingPunct="1">
              <a:defRPr sz="1800" kern="1200">
                <a:solidFill>
                  <a:schemeClr val="dk1"/>
                </a:solidFill>
                <a:latin typeface="+mn-lt"/>
                <a:ea typeface="+mn-ea"/>
                <a:cs typeface="+mn-cs"/>
              </a:defRPr>
            </a:lvl8pPr>
            <a:lvl9pPr marL="3657454" algn="l" defTabSz="914363" rtl="0" eaLnBrk="1" latinLnBrk="0" hangingPunct="1">
              <a:defRPr sz="1800" kern="1200">
                <a:solidFill>
                  <a:schemeClr val="dk1"/>
                </a:solidFill>
                <a:latin typeface="+mn-lt"/>
                <a:ea typeface="+mn-ea"/>
                <a:cs typeface="+mn-cs"/>
              </a:defRPr>
            </a:lvl9pPr>
          </a:lstStyle>
          <a:p>
            <a:pPr algn="ctr"/>
            <a:r>
              <a:rPr lang="en-US" sz="1200" b="1" dirty="0" smtClean="0">
                <a:solidFill>
                  <a:srgbClr val="000000"/>
                </a:solidFill>
              </a:rPr>
              <a:t>Server2</a:t>
            </a:r>
            <a:endParaRPr lang="en-US" sz="1200" b="1" dirty="0">
              <a:solidFill>
                <a:srgbClr val="000000"/>
              </a:solidFill>
            </a:endParaRPr>
          </a:p>
        </p:txBody>
      </p:sp>
      <p:sp>
        <p:nvSpPr>
          <p:cNvPr id="12" name="Rectangle 11"/>
          <p:cNvSpPr/>
          <p:nvPr/>
        </p:nvSpPr>
        <p:spPr>
          <a:xfrm>
            <a:off x="7171623" y="2825177"/>
            <a:ext cx="754577" cy="575188"/>
          </a:xfrm>
          <a:prstGeom prst="rect">
            <a:avLst/>
          </a:prstGeom>
          <a:ln cap="rnd"/>
        </p:spPr>
        <p:style>
          <a:lnRef idx="1">
            <a:schemeClr val="accent1"/>
          </a:lnRef>
          <a:fillRef idx="2">
            <a:schemeClr val="accent1"/>
          </a:fillRef>
          <a:effectRef idx="1">
            <a:schemeClr val="accent1"/>
          </a:effectRef>
          <a:fontRef idx="minor">
            <a:schemeClr val="dk1"/>
          </a:fontRef>
        </p:style>
        <p:txBody>
          <a:bodyPr rtlCol="0" anchor="ctr"/>
          <a:lstStyle>
            <a:defPPr>
              <a:defRPr lang="en-US"/>
            </a:defPPr>
            <a:lvl1pPr marL="0" algn="l" defTabSz="914363" rtl="0" eaLnBrk="1" latinLnBrk="0" hangingPunct="1">
              <a:defRPr sz="1800" kern="1200">
                <a:solidFill>
                  <a:schemeClr val="dk1"/>
                </a:solidFill>
                <a:latin typeface="+mn-lt"/>
                <a:ea typeface="+mn-ea"/>
                <a:cs typeface="+mn-cs"/>
              </a:defRPr>
            </a:lvl1pPr>
            <a:lvl2pPr marL="457182" algn="l" defTabSz="914363" rtl="0" eaLnBrk="1" latinLnBrk="0" hangingPunct="1">
              <a:defRPr sz="1800" kern="1200">
                <a:solidFill>
                  <a:schemeClr val="dk1"/>
                </a:solidFill>
                <a:latin typeface="+mn-lt"/>
                <a:ea typeface="+mn-ea"/>
                <a:cs typeface="+mn-cs"/>
              </a:defRPr>
            </a:lvl2pPr>
            <a:lvl3pPr marL="914363" algn="l" defTabSz="914363" rtl="0" eaLnBrk="1" latinLnBrk="0" hangingPunct="1">
              <a:defRPr sz="1800" kern="1200">
                <a:solidFill>
                  <a:schemeClr val="dk1"/>
                </a:solidFill>
                <a:latin typeface="+mn-lt"/>
                <a:ea typeface="+mn-ea"/>
                <a:cs typeface="+mn-cs"/>
              </a:defRPr>
            </a:lvl3pPr>
            <a:lvl4pPr marL="1371545" algn="l" defTabSz="914363" rtl="0" eaLnBrk="1" latinLnBrk="0" hangingPunct="1">
              <a:defRPr sz="1800" kern="1200">
                <a:solidFill>
                  <a:schemeClr val="dk1"/>
                </a:solidFill>
                <a:latin typeface="+mn-lt"/>
                <a:ea typeface="+mn-ea"/>
                <a:cs typeface="+mn-cs"/>
              </a:defRPr>
            </a:lvl4pPr>
            <a:lvl5pPr marL="1828727" algn="l" defTabSz="914363" rtl="0" eaLnBrk="1" latinLnBrk="0" hangingPunct="1">
              <a:defRPr sz="1800" kern="1200">
                <a:solidFill>
                  <a:schemeClr val="dk1"/>
                </a:solidFill>
                <a:latin typeface="+mn-lt"/>
                <a:ea typeface="+mn-ea"/>
                <a:cs typeface="+mn-cs"/>
              </a:defRPr>
            </a:lvl5pPr>
            <a:lvl6pPr marL="2285909" algn="l" defTabSz="914363" rtl="0" eaLnBrk="1" latinLnBrk="0" hangingPunct="1">
              <a:defRPr sz="1800" kern="1200">
                <a:solidFill>
                  <a:schemeClr val="dk1"/>
                </a:solidFill>
                <a:latin typeface="+mn-lt"/>
                <a:ea typeface="+mn-ea"/>
                <a:cs typeface="+mn-cs"/>
              </a:defRPr>
            </a:lvl6pPr>
            <a:lvl7pPr marL="2743090" algn="l" defTabSz="914363" rtl="0" eaLnBrk="1" latinLnBrk="0" hangingPunct="1">
              <a:defRPr sz="1800" kern="1200">
                <a:solidFill>
                  <a:schemeClr val="dk1"/>
                </a:solidFill>
                <a:latin typeface="+mn-lt"/>
                <a:ea typeface="+mn-ea"/>
                <a:cs typeface="+mn-cs"/>
              </a:defRPr>
            </a:lvl7pPr>
            <a:lvl8pPr marL="3200272" algn="l" defTabSz="914363" rtl="0" eaLnBrk="1" latinLnBrk="0" hangingPunct="1">
              <a:defRPr sz="1800" kern="1200">
                <a:solidFill>
                  <a:schemeClr val="dk1"/>
                </a:solidFill>
                <a:latin typeface="+mn-lt"/>
                <a:ea typeface="+mn-ea"/>
                <a:cs typeface="+mn-cs"/>
              </a:defRPr>
            </a:lvl8pPr>
            <a:lvl9pPr marL="3657454" algn="l" defTabSz="914363" rtl="0" eaLnBrk="1" latinLnBrk="0" hangingPunct="1">
              <a:defRPr sz="1800" kern="1200">
                <a:solidFill>
                  <a:schemeClr val="dk1"/>
                </a:solidFill>
                <a:latin typeface="+mn-lt"/>
                <a:ea typeface="+mn-ea"/>
                <a:cs typeface="+mn-cs"/>
              </a:defRPr>
            </a:lvl9pPr>
          </a:lstStyle>
          <a:p>
            <a:pPr algn="ctr"/>
            <a:r>
              <a:rPr lang="en-US" sz="1200" b="1" dirty="0" smtClean="0">
                <a:solidFill>
                  <a:srgbClr val="000000"/>
                </a:solidFill>
              </a:rPr>
              <a:t>Server3</a:t>
            </a:r>
            <a:endParaRPr lang="en-US" sz="1200" b="1" dirty="0">
              <a:solidFill>
                <a:srgbClr val="000000"/>
              </a:solidFill>
            </a:endParaRPr>
          </a:p>
        </p:txBody>
      </p:sp>
      <p:cxnSp>
        <p:nvCxnSpPr>
          <p:cNvPr id="13" name="Straight Arrow Connector 12"/>
          <p:cNvCxnSpPr>
            <a:stCxn id="10" idx="2"/>
            <a:endCxn id="9" idx="1"/>
          </p:cNvCxnSpPr>
          <p:nvPr/>
        </p:nvCxnSpPr>
        <p:spPr>
          <a:xfrm>
            <a:off x="5573524" y="3400365"/>
            <a:ext cx="3494" cy="356534"/>
          </a:xfrm>
          <a:prstGeom prst="straightConnector1">
            <a:avLst/>
          </a:prstGeom>
          <a:ln w="38100">
            <a:solidFill>
              <a:schemeClr val="bg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4" name="Straight Arrow Connector 13"/>
          <p:cNvCxnSpPr>
            <a:stCxn id="11" idx="2"/>
          </p:cNvCxnSpPr>
          <p:nvPr/>
        </p:nvCxnSpPr>
        <p:spPr>
          <a:xfrm rot="16200000" flipH="1">
            <a:off x="6374747" y="3586774"/>
            <a:ext cx="376437" cy="3620"/>
          </a:xfrm>
          <a:prstGeom prst="straightConnector1">
            <a:avLst/>
          </a:prstGeom>
          <a:ln w="38100">
            <a:solidFill>
              <a:schemeClr val="bg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5" name="Straight Arrow Connector 14"/>
          <p:cNvCxnSpPr>
            <a:stCxn id="12" idx="2"/>
          </p:cNvCxnSpPr>
          <p:nvPr/>
        </p:nvCxnSpPr>
        <p:spPr>
          <a:xfrm rot="16200000" flipH="1">
            <a:off x="7357849" y="3591426"/>
            <a:ext cx="387070" cy="4948"/>
          </a:xfrm>
          <a:prstGeom prst="straightConnector1">
            <a:avLst/>
          </a:prstGeom>
          <a:ln w="38100">
            <a:solidFill>
              <a:schemeClr val="bg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16" name="Rectangle 15"/>
          <p:cNvSpPr/>
          <p:nvPr/>
        </p:nvSpPr>
        <p:spPr>
          <a:xfrm>
            <a:off x="8164284" y="2825177"/>
            <a:ext cx="754577" cy="575188"/>
          </a:xfrm>
          <a:prstGeom prst="rect">
            <a:avLst/>
          </a:prstGeom>
          <a:ln cap="rnd"/>
        </p:spPr>
        <p:style>
          <a:lnRef idx="1">
            <a:schemeClr val="accent1"/>
          </a:lnRef>
          <a:fillRef idx="2">
            <a:schemeClr val="accent1"/>
          </a:fillRef>
          <a:effectRef idx="1">
            <a:schemeClr val="accent1"/>
          </a:effectRef>
          <a:fontRef idx="minor">
            <a:schemeClr val="dk1"/>
          </a:fontRef>
        </p:style>
        <p:txBody>
          <a:bodyPr rtlCol="0" anchor="ctr"/>
          <a:lstStyle>
            <a:defPPr>
              <a:defRPr lang="en-US"/>
            </a:defPPr>
            <a:lvl1pPr marL="0" algn="l" defTabSz="914363" rtl="0" eaLnBrk="1" latinLnBrk="0" hangingPunct="1">
              <a:defRPr sz="1800" kern="1200">
                <a:solidFill>
                  <a:schemeClr val="dk1"/>
                </a:solidFill>
                <a:latin typeface="+mn-lt"/>
                <a:ea typeface="+mn-ea"/>
                <a:cs typeface="+mn-cs"/>
              </a:defRPr>
            </a:lvl1pPr>
            <a:lvl2pPr marL="457182" algn="l" defTabSz="914363" rtl="0" eaLnBrk="1" latinLnBrk="0" hangingPunct="1">
              <a:defRPr sz="1800" kern="1200">
                <a:solidFill>
                  <a:schemeClr val="dk1"/>
                </a:solidFill>
                <a:latin typeface="+mn-lt"/>
                <a:ea typeface="+mn-ea"/>
                <a:cs typeface="+mn-cs"/>
              </a:defRPr>
            </a:lvl2pPr>
            <a:lvl3pPr marL="914363" algn="l" defTabSz="914363" rtl="0" eaLnBrk="1" latinLnBrk="0" hangingPunct="1">
              <a:defRPr sz="1800" kern="1200">
                <a:solidFill>
                  <a:schemeClr val="dk1"/>
                </a:solidFill>
                <a:latin typeface="+mn-lt"/>
                <a:ea typeface="+mn-ea"/>
                <a:cs typeface="+mn-cs"/>
              </a:defRPr>
            </a:lvl3pPr>
            <a:lvl4pPr marL="1371545" algn="l" defTabSz="914363" rtl="0" eaLnBrk="1" latinLnBrk="0" hangingPunct="1">
              <a:defRPr sz="1800" kern="1200">
                <a:solidFill>
                  <a:schemeClr val="dk1"/>
                </a:solidFill>
                <a:latin typeface="+mn-lt"/>
                <a:ea typeface="+mn-ea"/>
                <a:cs typeface="+mn-cs"/>
              </a:defRPr>
            </a:lvl4pPr>
            <a:lvl5pPr marL="1828727" algn="l" defTabSz="914363" rtl="0" eaLnBrk="1" latinLnBrk="0" hangingPunct="1">
              <a:defRPr sz="1800" kern="1200">
                <a:solidFill>
                  <a:schemeClr val="dk1"/>
                </a:solidFill>
                <a:latin typeface="+mn-lt"/>
                <a:ea typeface="+mn-ea"/>
                <a:cs typeface="+mn-cs"/>
              </a:defRPr>
            </a:lvl5pPr>
            <a:lvl6pPr marL="2285909" algn="l" defTabSz="914363" rtl="0" eaLnBrk="1" latinLnBrk="0" hangingPunct="1">
              <a:defRPr sz="1800" kern="1200">
                <a:solidFill>
                  <a:schemeClr val="dk1"/>
                </a:solidFill>
                <a:latin typeface="+mn-lt"/>
                <a:ea typeface="+mn-ea"/>
                <a:cs typeface="+mn-cs"/>
              </a:defRPr>
            </a:lvl6pPr>
            <a:lvl7pPr marL="2743090" algn="l" defTabSz="914363" rtl="0" eaLnBrk="1" latinLnBrk="0" hangingPunct="1">
              <a:defRPr sz="1800" kern="1200">
                <a:solidFill>
                  <a:schemeClr val="dk1"/>
                </a:solidFill>
                <a:latin typeface="+mn-lt"/>
                <a:ea typeface="+mn-ea"/>
                <a:cs typeface="+mn-cs"/>
              </a:defRPr>
            </a:lvl7pPr>
            <a:lvl8pPr marL="3200272" algn="l" defTabSz="914363" rtl="0" eaLnBrk="1" latinLnBrk="0" hangingPunct="1">
              <a:defRPr sz="1800" kern="1200">
                <a:solidFill>
                  <a:schemeClr val="dk1"/>
                </a:solidFill>
                <a:latin typeface="+mn-lt"/>
                <a:ea typeface="+mn-ea"/>
                <a:cs typeface="+mn-cs"/>
              </a:defRPr>
            </a:lvl8pPr>
            <a:lvl9pPr marL="3657454" algn="l" defTabSz="914363" rtl="0" eaLnBrk="1" latinLnBrk="0" hangingPunct="1">
              <a:defRPr sz="1800" kern="1200">
                <a:solidFill>
                  <a:schemeClr val="dk1"/>
                </a:solidFill>
                <a:latin typeface="+mn-lt"/>
                <a:ea typeface="+mn-ea"/>
                <a:cs typeface="+mn-cs"/>
              </a:defRPr>
            </a:lvl9pPr>
          </a:lstStyle>
          <a:p>
            <a:pPr algn="ctr"/>
            <a:r>
              <a:rPr lang="en-US" sz="1200" b="1" dirty="0" smtClean="0">
                <a:solidFill>
                  <a:srgbClr val="000000"/>
                </a:solidFill>
              </a:rPr>
              <a:t>Server4</a:t>
            </a:r>
            <a:endParaRPr lang="en-US" sz="1200" b="1" dirty="0">
              <a:solidFill>
                <a:srgbClr val="000000"/>
              </a:solidFill>
            </a:endParaRPr>
          </a:p>
        </p:txBody>
      </p:sp>
      <p:cxnSp>
        <p:nvCxnSpPr>
          <p:cNvPr id="18" name="Straight Arrow Connector 17"/>
          <p:cNvCxnSpPr>
            <a:stCxn id="16" idx="2"/>
          </p:cNvCxnSpPr>
          <p:nvPr/>
        </p:nvCxnSpPr>
        <p:spPr>
          <a:xfrm rot="16200000" flipH="1">
            <a:off x="8348058" y="3593880"/>
            <a:ext cx="387070" cy="43"/>
          </a:xfrm>
          <a:prstGeom prst="straightConnector1">
            <a:avLst/>
          </a:prstGeom>
          <a:ln w="38100">
            <a:solidFill>
              <a:schemeClr val="bg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20" name="Can 19"/>
          <p:cNvSpPr/>
          <p:nvPr/>
        </p:nvSpPr>
        <p:spPr>
          <a:xfrm>
            <a:off x="6308893" y="3756899"/>
            <a:ext cx="511765" cy="508846"/>
          </a:xfrm>
          <a:prstGeom prst="can">
            <a:avLst/>
          </a:prstGeom>
          <a:solidFill>
            <a:schemeClr val="accent1"/>
          </a:solidFill>
          <a:ln w="38100" cmpd="sng">
            <a:solidFill>
              <a:srgbClr val="385D8A"/>
            </a:solidFill>
          </a:ln>
        </p:spPr>
        <p:style>
          <a:lnRef idx="2">
            <a:schemeClr val="accent1"/>
          </a:lnRef>
          <a:fillRef idx="1">
            <a:schemeClr val="lt1"/>
          </a:fillRef>
          <a:effectRef idx="0">
            <a:schemeClr val="accent1"/>
          </a:effectRef>
          <a:fontRef idx="minor">
            <a:schemeClr val="dk1"/>
          </a:fontRef>
        </p:style>
        <p:txBody>
          <a:bodyPr rtlCol="0" anchor="ctr"/>
          <a:lstStyle>
            <a:defPPr>
              <a:defRPr lang="en-US"/>
            </a:defPPr>
            <a:lvl1pPr marL="0" algn="l" defTabSz="914363" rtl="0" eaLnBrk="1" latinLnBrk="0" hangingPunct="1">
              <a:defRPr sz="1800" kern="1200">
                <a:solidFill>
                  <a:schemeClr val="dk1"/>
                </a:solidFill>
                <a:latin typeface="+mn-lt"/>
                <a:ea typeface="+mn-ea"/>
                <a:cs typeface="+mn-cs"/>
              </a:defRPr>
            </a:lvl1pPr>
            <a:lvl2pPr marL="457182" algn="l" defTabSz="914363" rtl="0" eaLnBrk="1" latinLnBrk="0" hangingPunct="1">
              <a:defRPr sz="1800" kern="1200">
                <a:solidFill>
                  <a:schemeClr val="dk1"/>
                </a:solidFill>
                <a:latin typeface="+mn-lt"/>
                <a:ea typeface="+mn-ea"/>
                <a:cs typeface="+mn-cs"/>
              </a:defRPr>
            </a:lvl2pPr>
            <a:lvl3pPr marL="914363" algn="l" defTabSz="914363" rtl="0" eaLnBrk="1" latinLnBrk="0" hangingPunct="1">
              <a:defRPr sz="1800" kern="1200">
                <a:solidFill>
                  <a:schemeClr val="dk1"/>
                </a:solidFill>
                <a:latin typeface="+mn-lt"/>
                <a:ea typeface="+mn-ea"/>
                <a:cs typeface="+mn-cs"/>
              </a:defRPr>
            </a:lvl3pPr>
            <a:lvl4pPr marL="1371545" algn="l" defTabSz="914363" rtl="0" eaLnBrk="1" latinLnBrk="0" hangingPunct="1">
              <a:defRPr sz="1800" kern="1200">
                <a:solidFill>
                  <a:schemeClr val="dk1"/>
                </a:solidFill>
                <a:latin typeface="+mn-lt"/>
                <a:ea typeface="+mn-ea"/>
                <a:cs typeface="+mn-cs"/>
              </a:defRPr>
            </a:lvl4pPr>
            <a:lvl5pPr marL="1828727" algn="l" defTabSz="914363" rtl="0" eaLnBrk="1" latinLnBrk="0" hangingPunct="1">
              <a:defRPr sz="1800" kern="1200">
                <a:solidFill>
                  <a:schemeClr val="dk1"/>
                </a:solidFill>
                <a:latin typeface="+mn-lt"/>
                <a:ea typeface="+mn-ea"/>
                <a:cs typeface="+mn-cs"/>
              </a:defRPr>
            </a:lvl5pPr>
            <a:lvl6pPr marL="2285909" algn="l" defTabSz="914363" rtl="0" eaLnBrk="1" latinLnBrk="0" hangingPunct="1">
              <a:defRPr sz="1800" kern="1200">
                <a:solidFill>
                  <a:schemeClr val="dk1"/>
                </a:solidFill>
                <a:latin typeface="+mn-lt"/>
                <a:ea typeface="+mn-ea"/>
                <a:cs typeface="+mn-cs"/>
              </a:defRPr>
            </a:lvl6pPr>
            <a:lvl7pPr marL="2743090" algn="l" defTabSz="914363" rtl="0" eaLnBrk="1" latinLnBrk="0" hangingPunct="1">
              <a:defRPr sz="1800" kern="1200">
                <a:solidFill>
                  <a:schemeClr val="dk1"/>
                </a:solidFill>
                <a:latin typeface="+mn-lt"/>
                <a:ea typeface="+mn-ea"/>
                <a:cs typeface="+mn-cs"/>
              </a:defRPr>
            </a:lvl7pPr>
            <a:lvl8pPr marL="3200272" algn="l" defTabSz="914363" rtl="0" eaLnBrk="1" latinLnBrk="0" hangingPunct="1">
              <a:defRPr sz="1800" kern="1200">
                <a:solidFill>
                  <a:schemeClr val="dk1"/>
                </a:solidFill>
                <a:latin typeface="+mn-lt"/>
                <a:ea typeface="+mn-ea"/>
                <a:cs typeface="+mn-cs"/>
              </a:defRPr>
            </a:lvl8pPr>
            <a:lvl9pPr marL="3657454" algn="l" defTabSz="914363" rtl="0" eaLnBrk="1" latinLnBrk="0" hangingPunct="1">
              <a:defRPr sz="1800" kern="1200">
                <a:solidFill>
                  <a:schemeClr val="dk1"/>
                </a:solidFill>
                <a:latin typeface="+mn-lt"/>
                <a:ea typeface="+mn-ea"/>
                <a:cs typeface="+mn-cs"/>
              </a:defRPr>
            </a:lvl9pPr>
          </a:lstStyle>
          <a:p>
            <a:pPr algn="ctr"/>
            <a:r>
              <a:rPr lang="en-US" sz="1400" dirty="0" smtClean="0">
                <a:solidFill>
                  <a:srgbClr val="000000"/>
                </a:solidFill>
              </a:rPr>
              <a:t>DB1</a:t>
            </a:r>
            <a:endParaRPr lang="en-US" sz="1400" dirty="0">
              <a:solidFill>
                <a:srgbClr val="000000"/>
              </a:solidFill>
            </a:endParaRPr>
          </a:p>
        </p:txBody>
      </p:sp>
      <p:sp>
        <p:nvSpPr>
          <p:cNvPr id="21" name="Can 20"/>
          <p:cNvSpPr/>
          <p:nvPr/>
        </p:nvSpPr>
        <p:spPr>
          <a:xfrm>
            <a:off x="7297976" y="3756899"/>
            <a:ext cx="511765" cy="508846"/>
          </a:xfrm>
          <a:prstGeom prst="can">
            <a:avLst/>
          </a:prstGeom>
          <a:solidFill>
            <a:schemeClr val="accent1"/>
          </a:solidFill>
          <a:ln w="38100" cmpd="sng">
            <a:solidFill>
              <a:srgbClr val="385D8A"/>
            </a:solidFill>
          </a:ln>
        </p:spPr>
        <p:style>
          <a:lnRef idx="2">
            <a:schemeClr val="accent1"/>
          </a:lnRef>
          <a:fillRef idx="1">
            <a:schemeClr val="lt1"/>
          </a:fillRef>
          <a:effectRef idx="0">
            <a:schemeClr val="accent1"/>
          </a:effectRef>
          <a:fontRef idx="minor">
            <a:schemeClr val="dk1"/>
          </a:fontRef>
        </p:style>
        <p:txBody>
          <a:bodyPr rtlCol="0" anchor="ctr"/>
          <a:lstStyle>
            <a:defPPr>
              <a:defRPr lang="en-US"/>
            </a:defPPr>
            <a:lvl1pPr marL="0" algn="l" defTabSz="914363" rtl="0" eaLnBrk="1" latinLnBrk="0" hangingPunct="1">
              <a:defRPr sz="1800" kern="1200">
                <a:solidFill>
                  <a:schemeClr val="dk1"/>
                </a:solidFill>
                <a:latin typeface="+mn-lt"/>
                <a:ea typeface="+mn-ea"/>
                <a:cs typeface="+mn-cs"/>
              </a:defRPr>
            </a:lvl1pPr>
            <a:lvl2pPr marL="457182" algn="l" defTabSz="914363" rtl="0" eaLnBrk="1" latinLnBrk="0" hangingPunct="1">
              <a:defRPr sz="1800" kern="1200">
                <a:solidFill>
                  <a:schemeClr val="dk1"/>
                </a:solidFill>
                <a:latin typeface="+mn-lt"/>
                <a:ea typeface="+mn-ea"/>
                <a:cs typeface="+mn-cs"/>
              </a:defRPr>
            </a:lvl2pPr>
            <a:lvl3pPr marL="914363" algn="l" defTabSz="914363" rtl="0" eaLnBrk="1" latinLnBrk="0" hangingPunct="1">
              <a:defRPr sz="1800" kern="1200">
                <a:solidFill>
                  <a:schemeClr val="dk1"/>
                </a:solidFill>
                <a:latin typeface="+mn-lt"/>
                <a:ea typeface="+mn-ea"/>
                <a:cs typeface="+mn-cs"/>
              </a:defRPr>
            </a:lvl3pPr>
            <a:lvl4pPr marL="1371545" algn="l" defTabSz="914363" rtl="0" eaLnBrk="1" latinLnBrk="0" hangingPunct="1">
              <a:defRPr sz="1800" kern="1200">
                <a:solidFill>
                  <a:schemeClr val="dk1"/>
                </a:solidFill>
                <a:latin typeface="+mn-lt"/>
                <a:ea typeface="+mn-ea"/>
                <a:cs typeface="+mn-cs"/>
              </a:defRPr>
            </a:lvl4pPr>
            <a:lvl5pPr marL="1828727" algn="l" defTabSz="914363" rtl="0" eaLnBrk="1" latinLnBrk="0" hangingPunct="1">
              <a:defRPr sz="1800" kern="1200">
                <a:solidFill>
                  <a:schemeClr val="dk1"/>
                </a:solidFill>
                <a:latin typeface="+mn-lt"/>
                <a:ea typeface="+mn-ea"/>
                <a:cs typeface="+mn-cs"/>
              </a:defRPr>
            </a:lvl5pPr>
            <a:lvl6pPr marL="2285909" algn="l" defTabSz="914363" rtl="0" eaLnBrk="1" latinLnBrk="0" hangingPunct="1">
              <a:defRPr sz="1800" kern="1200">
                <a:solidFill>
                  <a:schemeClr val="dk1"/>
                </a:solidFill>
                <a:latin typeface="+mn-lt"/>
                <a:ea typeface="+mn-ea"/>
                <a:cs typeface="+mn-cs"/>
              </a:defRPr>
            </a:lvl6pPr>
            <a:lvl7pPr marL="2743090" algn="l" defTabSz="914363" rtl="0" eaLnBrk="1" latinLnBrk="0" hangingPunct="1">
              <a:defRPr sz="1800" kern="1200">
                <a:solidFill>
                  <a:schemeClr val="dk1"/>
                </a:solidFill>
                <a:latin typeface="+mn-lt"/>
                <a:ea typeface="+mn-ea"/>
                <a:cs typeface="+mn-cs"/>
              </a:defRPr>
            </a:lvl7pPr>
            <a:lvl8pPr marL="3200272" algn="l" defTabSz="914363" rtl="0" eaLnBrk="1" latinLnBrk="0" hangingPunct="1">
              <a:defRPr sz="1800" kern="1200">
                <a:solidFill>
                  <a:schemeClr val="dk1"/>
                </a:solidFill>
                <a:latin typeface="+mn-lt"/>
                <a:ea typeface="+mn-ea"/>
                <a:cs typeface="+mn-cs"/>
              </a:defRPr>
            </a:lvl8pPr>
            <a:lvl9pPr marL="3657454" algn="l" defTabSz="914363" rtl="0" eaLnBrk="1" latinLnBrk="0" hangingPunct="1">
              <a:defRPr sz="1800" kern="1200">
                <a:solidFill>
                  <a:schemeClr val="dk1"/>
                </a:solidFill>
                <a:latin typeface="+mn-lt"/>
                <a:ea typeface="+mn-ea"/>
                <a:cs typeface="+mn-cs"/>
              </a:defRPr>
            </a:lvl9pPr>
          </a:lstStyle>
          <a:p>
            <a:pPr algn="ctr"/>
            <a:r>
              <a:rPr lang="en-US" sz="1400" dirty="0" smtClean="0">
                <a:solidFill>
                  <a:srgbClr val="000000"/>
                </a:solidFill>
              </a:rPr>
              <a:t>DB1</a:t>
            </a:r>
            <a:endParaRPr lang="en-US" sz="1400" dirty="0">
              <a:solidFill>
                <a:srgbClr val="000000"/>
              </a:solidFill>
            </a:endParaRPr>
          </a:p>
        </p:txBody>
      </p:sp>
      <p:sp>
        <p:nvSpPr>
          <p:cNvPr id="22" name="Can 21"/>
          <p:cNvSpPr/>
          <p:nvPr/>
        </p:nvSpPr>
        <p:spPr>
          <a:xfrm>
            <a:off x="8285690" y="3756899"/>
            <a:ext cx="511765" cy="508846"/>
          </a:xfrm>
          <a:prstGeom prst="can">
            <a:avLst/>
          </a:prstGeom>
          <a:solidFill>
            <a:schemeClr val="accent1"/>
          </a:solidFill>
          <a:ln w="38100" cmpd="sng">
            <a:solidFill>
              <a:srgbClr val="385D8A"/>
            </a:solidFill>
          </a:ln>
        </p:spPr>
        <p:style>
          <a:lnRef idx="2">
            <a:schemeClr val="accent1"/>
          </a:lnRef>
          <a:fillRef idx="1">
            <a:schemeClr val="lt1"/>
          </a:fillRef>
          <a:effectRef idx="0">
            <a:schemeClr val="accent1"/>
          </a:effectRef>
          <a:fontRef idx="minor">
            <a:schemeClr val="dk1"/>
          </a:fontRef>
        </p:style>
        <p:txBody>
          <a:bodyPr rtlCol="0" anchor="ctr"/>
          <a:lstStyle>
            <a:defPPr>
              <a:defRPr lang="en-US"/>
            </a:defPPr>
            <a:lvl1pPr marL="0" algn="l" defTabSz="914363" rtl="0" eaLnBrk="1" latinLnBrk="0" hangingPunct="1">
              <a:defRPr sz="1800" kern="1200">
                <a:solidFill>
                  <a:schemeClr val="dk1"/>
                </a:solidFill>
                <a:latin typeface="+mn-lt"/>
                <a:ea typeface="+mn-ea"/>
                <a:cs typeface="+mn-cs"/>
              </a:defRPr>
            </a:lvl1pPr>
            <a:lvl2pPr marL="457182" algn="l" defTabSz="914363" rtl="0" eaLnBrk="1" latinLnBrk="0" hangingPunct="1">
              <a:defRPr sz="1800" kern="1200">
                <a:solidFill>
                  <a:schemeClr val="dk1"/>
                </a:solidFill>
                <a:latin typeface="+mn-lt"/>
                <a:ea typeface="+mn-ea"/>
                <a:cs typeface="+mn-cs"/>
              </a:defRPr>
            </a:lvl2pPr>
            <a:lvl3pPr marL="914363" algn="l" defTabSz="914363" rtl="0" eaLnBrk="1" latinLnBrk="0" hangingPunct="1">
              <a:defRPr sz="1800" kern="1200">
                <a:solidFill>
                  <a:schemeClr val="dk1"/>
                </a:solidFill>
                <a:latin typeface="+mn-lt"/>
                <a:ea typeface="+mn-ea"/>
                <a:cs typeface="+mn-cs"/>
              </a:defRPr>
            </a:lvl3pPr>
            <a:lvl4pPr marL="1371545" algn="l" defTabSz="914363" rtl="0" eaLnBrk="1" latinLnBrk="0" hangingPunct="1">
              <a:defRPr sz="1800" kern="1200">
                <a:solidFill>
                  <a:schemeClr val="dk1"/>
                </a:solidFill>
                <a:latin typeface="+mn-lt"/>
                <a:ea typeface="+mn-ea"/>
                <a:cs typeface="+mn-cs"/>
              </a:defRPr>
            </a:lvl4pPr>
            <a:lvl5pPr marL="1828727" algn="l" defTabSz="914363" rtl="0" eaLnBrk="1" latinLnBrk="0" hangingPunct="1">
              <a:defRPr sz="1800" kern="1200">
                <a:solidFill>
                  <a:schemeClr val="dk1"/>
                </a:solidFill>
                <a:latin typeface="+mn-lt"/>
                <a:ea typeface="+mn-ea"/>
                <a:cs typeface="+mn-cs"/>
              </a:defRPr>
            </a:lvl5pPr>
            <a:lvl6pPr marL="2285909" algn="l" defTabSz="914363" rtl="0" eaLnBrk="1" latinLnBrk="0" hangingPunct="1">
              <a:defRPr sz="1800" kern="1200">
                <a:solidFill>
                  <a:schemeClr val="dk1"/>
                </a:solidFill>
                <a:latin typeface="+mn-lt"/>
                <a:ea typeface="+mn-ea"/>
                <a:cs typeface="+mn-cs"/>
              </a:defRPr>
            </a:lvl6pPr>
            <a:lvl7pPr marL="2743090" algn="l" defTabSz="914363" rtl="0" eaLnBrk="1" latinLnBrk="0" hangingPunct="1">
              <a:defRPr sz="1800" kern="1200">
                <a:solidFill>
                  <a:schemeClr val="dk1"/>
                </a:solidFill>
                <a:latin typeface="+mn-lt"/>
                <a:ea typeface="+mn-ea"/>
                <a:cs typeface="+mn-cs"/>
              </a:defRPr>
            </a:lvl7pPr>
            <a:lvl8pPr marL="3200272" algn="l" defTabSz="914363" rtl="0" eaLnBrk="1" latinLnBrk="0" hangingPunct="1">
              <a:defRPr sz="1800" kern="1200">
                <a:solidFill>
                  <a:schemeClr val="dk1"/>
                </a:solidFill>
                <a:latin typeface="+mn-lt"/>
                <a:ea typeface="+mn-ea"/>
                <a:cs typeface="+mn-cs"/>
              </a:defRPr>
            </a:lvl8pPr>
            <a:lvl9pPr marL="3657454" algn="l" defTabSz="914363" rtl="0" eaLnBrk="1" latinLnBrk="0" hangingPunct="1">
              <a:defRPr sz="1800" kern="1200">
                <a:solidFill>
                  <a:schemeClr val="dk1"/>
                </a:solidFill>
                <a:latin typeface="+mn-lt"/>
                <a:ea typeface="+mn-ea"/>
                <a:cs typeface="+mn-cs"/>
              </a:defRPr>
            </a:lvl9pPr>
          </a:lstStyle>
          <a:p>
            <a:pPr algn="ctr"/>
            <a:r>
              <a:rPr lang="en-US" sz="1400" dirty="0" smtClean="0">
                <a:solidFill>
                  <a:srgbClr val="000000"/>
                </a:solidFill>
              </a:rPr>
              <a:t>DB1</a:t>
            </a:r>
            <a:endParaRPr lang="en-US" sz="1400" dirty="0">
              <a:solidFill>
                <a:srgbClr val="000000"/>
              </a:solidFill>
            </a:endParaRPr>
          </a:p>
        </p:txBody>
      </p:sp>
      <p:sp>
        <p:nvSpPr>
          <p:cNvPr id="5" name="TextBox 4"/>
          <p:cNvSpPr txBox="1"/>
          <p:nvPr/>
        </p:nvSpPr>
        <p:spPr>
          <a:xfrm>
            <a:off x="5049707" y="3400962"/>
            <a:ext cx="1044326" cy="1323439"/>
          </a:xfrm>
          <a:prstGeom prst="rect">
            <a:avLst/>
          </a:prstGeom>
          <a:noFill/>
        </p:spPr>
        <p:txBody>
          <a:bodyPr wrap="square" rtlCol="0">
            <a:spAutoFit/>
          </a:bodyPr>
          <a:lstStyle/>
          <a:p>
            <a:pPr algn="ctr"/>
            <a:r>
              <a:rPr lang="en-US" sz="8000" b="1" dirty="0" smtClean="0">
                <a:solidFill>
                  <a:srgbClr val="FF0000"/>
                </a:solidFill>
                <a:effectLst>
                  <a:outerShdw blurRad="38100" dist="38100" dir="2700000" algn="tl">
                    <a:srgbClr val="000000">
                      <a:alpha val="43137"/>
                    </a:srgbClr>
                  </a:outerShdw>
                </a:effectLst>
              </a:rPr>
              <a:t>X</a:t>
            </a:r>
            <a:endParaRPr lang="en-US" sz="8000" b="1" dirty="0">
              <a:solidFill>
                <a:srgbClr val="FF0000"/>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364784803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en-US" smtClean="0">
                <a:effectLst>
                  <a:outerShdw blurRad="38100" dist="38100" dir="2700000" algn="tl">
                    <a:srgbClr val="000000">
                      <a:alpha val="43137"/>
                    </a:srgbClr>
                  </a:outerShdw>
                </a:effectLst>
              </a:rPr>
              <a:t>Exchange Server 2010 High Availability</a:t>
            </a:r>
            <a:endParaRPr lang="en-US" dirty="0">
              <a:effectLst>
                <a:outerShdw blurRad="38100" dist="38100" dir="2700000" algn="tl">
                  <a:srgbClr val="000000">
                    <a:alpha val="43137"/>
                  </a:srgbClr>
                </a:outerShdw>
              </a:effectLst>
            </a:endParaRPr>
          </a:p>
        </p:txBody>
      </p:sp>
      <p:sp>
        <p:nvSpPr>
          <p:cNvPr id="5" name="Subtitle 4"/>
          <p:cNvSpPr>
            <a:spLocks noGrp="1"/>
          </p:cNvSpPr>
          <p:nvPr>
            <p:ph type="subTitle" idx="1"/>
          </p:nvPr>
        </p:nvSpPr>
        <p:spPr/>
        <p:txBody>
          <a:bodyPr/>
          <a:lstStyle/>
          <a:p>
            <a:r>
              <a:rPr lang="en-US" dirty="0" smtClean="0">
                <a:effectLst>
                  <a:outerShdw blurRad="38100" dist="38100" dir="2700000" algn="tl">
                    <a:srgbClr val="000000">
                      <a:alpha val="43137"/>
                    </a:srgbClr>
                  </a:outerShdw>
                </a:effectLst>
              </a:rPr>
              <a:t>Deep Dive: </a:t>
            </a:r>
            <a:r>
              <a:rPr lang="en-US" dirty="0" smtClean="0">
                <a:solidFill>
                  <a:schemeClr val="accent5"/>
                </a:solidFill>
                <a:effectLst>
                  <a:outerShdw blurRad="38100" dist="38100" dir="2700000" algn="tl">
                    <a:srgbClr val="000000">
                      <a:alpha val="43137"/>
                    </a:srgbClr>
                  </a:outerShdw>
                </a:effectLst>
              </a:rPr>
              <a:t>Database Availability Group Networks</a:t>
            </a:r>
            <a:endParaRPr lang="en-US" dirty="0">
              <a:solidFill>
                <a:schemeClr val="accent5"/>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259242042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a:spLocks noGrp="1"/>
          </p:cNvSpPr>
          <p:nvPr>
            <p:ph type="title"/>
          </p:nvPr>
        </p:nvSpPr>
        <p:spPr/>
        <p:txBody>
          <a:bodyPr/>
          <a:lstStyle/>
          <a:p>
            <a:r>
              <a:rPr lang="en-US" smtClean="0"/>
              <a:t>Best Copy Selection – RTM</a:t>
            </a:r>
            <a:endParaRPr lang="en-US" dirty="0"/>
          </a:p>
        </p:txBody>
      </p:sp>
      <p:sp>
        <p:nvSpPr>
          <p:cNvPr id="4" name="Content Placeholder 3"/>
          <p:cNvSpPr>
            <a:spLocks noGrp="1"/>
          </p:cNvSpPr>
          <p:nvPr>
            <p:ph idx="1"/>
          </p:nvPr>
        </p:nvSpPr>
        <p:spPr>
          <a:xfrm>
            <a:off x="457200" y="1556792"/>
            <a:ext cx="8229600" cy="3849291"/>
          </a:xfrm>
        </p:spPr>
        <p:txBody>
          <a:bodyPr/>
          <a:lstStyle/>
          <a:p>
            <a:r>
              <a:rPr lang="en-US" smtClean="0"/>
              <a:t>Sort list of available copies based by Copy Queue Length (using Activation Preference as secondary sort key if necessary):</a:t>
            </a:r>
          </a:p>
          <a:p>
            <a:pPr lvl="1"/>
            <a:r>
              <a:rPr lang="en-US" smtClean="0"/>
              <a:t>Server3\DB1</a:t>
            </a:r>
          </a:p>
          <a:p>
            <a:pPr lvl="1"/>
            <a:r>
              <a:rPr lang="en-US" smtClean="0"/>
              <a:t>Server2\DB1</a:t>
            </a:r>
          </a:p>
          <a:p>
            <a:pPr lvl="1"/>
            <a:r>
              <a:rPr lang="en-US" smtClean="0"/>
              <a:t>Server4\DB1</a:t>
            </a:r>
            <a:endParaRPr lang="en-US" dirty="0" smtClean="0"/>
          </a:p>
        </p:txBody>
      </p:sp>
      <p:graphicFrame>
        <p:nvGraphicFramePr>
          <p:cNvPr id="7" name="Table 6"/>
          <p:cNvGraphicFramePr>
            <a:graphicFrameLocks noGrp="1"/>
          </p:cNvGraphicFramePr>
          <p:nvPr>
            <p:extLst>
              <p:ext uri="{D42A27DB-BD31-4B8C-83A1-F6EECF244321}">
                <p14:modId xmlns:p14="http://schemas.microsoft.com/office/powerpoint/2010/main" val="324110911"/>
              </p:ext>
            </p:extLst>
          </p:nvPr>
        </p:nvGraphicFramePr>
        <p:xfrm>
          <a:off x="152400" y="4556760"/>
          <a:ext cx="8839200" cy="1691640"/>
        </p:xfrm>
        <a:graphic>
          <a:graphicData uri="http://schemas.openxmlformats.org/drawingml/2006/table">
            <a:tbl>
              <a:tblPr firstRow="1" bandRow="1">
                <a:tableStyleId>{93296810-A885-4BE3-A3E7-6D5BEEA58F35}</a:tableStyleId>
              </a:tblPr>
              <a:tblGrid>
                <a:gridCol w="1473200"/>
                <a:gridCol w="1346200"/>
                <a:gridCol w="1371600"/>
                <a:gridCol w="1701800"/>
                <a:gridCol w="1193800"/>
                <a:gridCol w="1752600"/>
              </a:tblGrid>
              <a:tr h="370840">
                <a:tc>
                  <a:txBody>
                    <a:bodyPr/>
                    <a:lstStyle/>
                    <a:p>
                      <a:pPr algn="ctr"/>
                      <a:r>
                        <a:rPr lang="en-US" sz="1600" b="1" dirty="0" smtClean="0">
                          <a:effectLst/>
                        </a:rPr>
                        <a:t>Database Copy</a:t>
                      </a:r>
                      <a:endParaRPr lang="en-US" sz="1600" b="1" dirty="0">
                        <a:solidFill>
                          <a:schemeClr val="bg1"/>
                        </a:solidFill>
                        <a:effectLst/>
                      </a:endParaRPr>
                    </a:p>
                  </a:txBody>
                  <a:tcPr/>
                </a:tc>
                <a:tc>
                  <a:txBody>
                    <a:bodyPr/>
                    <a:lstStyle/>
                    <a:p>
                      <a:pPr algn="ctr"/>
                      <a:r>
                        <a:rPr lang="en-US" sz="1600" b="1" dirty="0" smtClean="0">
                          <a:effectLst/>
                        </a:rPr>
                        <a:t>Activation Preference</a:t>
                      </a:r>
                      <a:endParaRPr lang="en-US" sz="1600" b="1" dirty="0">
                        <a:solidFill>
                          <a:schemeClr val="bg1"/>
                        </a:solidFill>
                        <a:effectLst/>
                      </a:endParaRPr>
                    </a:p>
                  </a:txBody>
                  <a:tcPr/>
                </a:tc>
                <a:tc>
                  <a:txBody>
                    <a:bodyPr/>
                    <a:lstStyle/>
                    <a:p>
                      <a:pPr algn="ctr"/>
                      <a:r>
                        <a:rPr lang="en-US" sz="1600" b="1" dirty="0" smtClean="0">
                          <a:effectLst/>
                        </a:rPr>
                        <a:t>Copy Queue Length</a:t>
                      </a:r>
                      <a:endParaRPr lang="en-US" sz="1600" b="1" dirty="0">
                        <a:solidFill>
                          <a:schemeClr val="bg1"/>
                        </a:solidFill>
                        <a:effectLst/>
                      </a:endParaRPr>
                    </a:p>
                  </a:txBody>
                  <a:tcPr/>
                </a:tc>
                <a:tc>
                  <a:txBody>
                    <a:bodyPr/>
                    <a:lstStyle/>
                    <a:p>
                      <a:pPr algn="ctr"/>
                      <a:r>
                        <a:rPr lang="en-US" sz="1600" b="1" dirty="0" smtClean="0">
                          <a:effectLst/>
                        </a:rPr>
                        <a:t>Replay Queue Length</a:t>
                      </a:r>
                      <a:endParaRPr lang="en-US" sz="1600" b="1" dirty="0">
                        <a:solidFill>
                          <a:schemeClr val="bg1"/>
                        </a:solidFill>
                        <a:effectLst/>
                      </a:endParaRPr>
                    </a:p>
                  </a:txBody>
                  <a:tcPr/>
                </a:tc>
                <a:tc>
                  <a:txBody>
                    <a:bodyPr/>
                    <a:lstStyle/>
                    <a:p>
                      <a:pPr algn="ctr"/>
                      <a:r>
                        <a:rPr lang="en-US" sz="1600" b="1" dirty="0" smtClean="0">
                          <a:effectLst/>
                        </a:rPr>
                        <a:t>CI State</a:t>
                      </a:r>
                      <a:endParaRPr lang="en-US" sz="1600" b="1" dirty="0">
                        <a:solidFill>
                          <a:schemeClr val="bg1"/>
                        </a:solidFill>
                        <a:effectLst/>
                      </a:endParaRPr>
                    </a:p>
                  </a:txBody>
                  <a:tcPr/>
                </a:tc>
                <a:tc>
                  <a:txBody>
                    <a:bodyPr/>
                    <a:lstStyle/>
                    <a:p>
                      <a:pPr algn="ctr"/>
                      <a:r>
                        <a:rPr lang="en-US" sz="1600" b="1" dirty="0" smtClean="0">
                          <a:effectLst/>
                        </a:rPr>
                        <a:t>Database State</a:t>
                      </a:r>
                      <a:endParaRPr lang="en-US" sz="1600" b="1" dirty="0">
                        <a:solidFill>
                          <a:schemeClr val="bg1"/>
                        </a:solidFill>
                        <a:effectLst/>
                      </a:endParaRPr>
                    </a:p>
                  </a:txBody>
                  <a:tcPr/>
                </a:tc>
              </a:tr>
              <a:tr h="370840">
                <a:tc>
                  <a:txBody>
                    <a:bodyPr/>
                    <a:lstStyle/>
                    <a:p>
                      <a:r>
                        <a:rPr lang="en-US" sz="1600" b="1" dirty="0" smtClean="0">
                          <a:effectLst/>
                        </a:rPr>
                        <a:t>Server2\DB1</a:t>
                      </a:r>
                      <a:endParaRPr lang="en-US" sz="1600" b="1" dirty="0">
                        <a:solidFill>
                          <a:schemeClr val="bg1"/>
                        </a:solidFill>
                        <a:effectLst/>
                      </a:endParaRPr>
                    </a:p>
                  </a:txBody>
                  <a:tcPr/>
                </a:tc>
                <a:tc>
                  <a:txBody>
                    <a:bodyPr/>
                    <a:lstStyle/>
                    <a:p>
                      <a:pPr algn="ctr"/>
                      <a:r>
                        <a:rPr lang="en-US" sz="1600" b="1" dirty="0" smtClean="0">
                          <a:effectLst/>
                        </a:rPr>
                        <a:t>2</a:t>
                      </a:r>
                      <a:endParaRPr lang="en-US" sz="1600" b="1" dirty="0">
                        <a:solidFill>
                          <a:schemeClr val="bg1"/>
                        </a:solidFill>
                        <a:effectLst/>
                      </a:endParaRPr>
                    </a:p>
                  </a:txBody>
                  <a:tcPr/>
                </a:tc>
                <a:tc>
                  <a:txBody>
                    <a:bodyPr/>
                    <a:lstStyle/>
                    <a:p>
                      <a:pPr algn="ctr"/>
                      <a:r>
                        <a:rPr lang="en-US" sz="1600" b="1" dirty="0" smtClean="0">
                          <a:effectLst/>
                        </a:rPr>
                        <a:t>4</a:t>
                      </a:r>
                      <a:endParaRPr lang="en-US" sz="1600" b="1" dirty="0">
                        <a:solidFill>
                          <a:schemeClr val="bg1"/>
                        </a:solidFill>
                        <a:effectLst/>
                      </a:endParaRPr>
                    </a:p>
                  </a:txBody>
                  <a:tcPr/>
                </a:tc>
                <a:tc>
                  <a:txBody>
                    <a:bodyPr/>
                    <a:lstStyle/>
                    <a:p>
                      <a:pPr algn="ctr"/>
                      <a:r>
                        <a:rPr lang="en-US" sz="1600" b="1" dirty="0" smtClean="0">
                          <a:effectLst/>
                        </a:rPr>
                        <a:t>0</a:t>
                      </a:r>
                      <a:endParaRPr lang="en-US" sz="1600" b="1" dirty="0">
                        <a:solidFill>
                          <a:schemeClr val="bg1"/>
                        </a:solidFill>
                        <a:effectLst/>
                      </a:endParaRPr>
                    </a:p>
                  </a:txBody>
                  <a:tcPr/>
                </a:tc>
                <a:tc>
                  <a:txBody>
                    <a:bodyPr/>
                    <a:lstStyle/>
                    <a:p>
                      <a:pPr algn="ctr"/>
                      <a:r>
                        <a:rPr lang="en-US" sz="1600" b="1" dirty="0" smtClean="0">
                          <a:effectLst/>
                        </a:rPr>
                        <a:t>Healthy</a:t>
                      </a:r>
                      <a:endParaRPr lang="en-US" sz="1600" b="1" dirty="0">
                        <a:solidFill>
                          <a:schemeClr val="bg1"/>
                        </a:solidFill>
                        <a:effectLst/>
                      </a:endParaRPr>
                    </a:p>
                  </a:txBody>
                  <a:tcPr/>
                </a:tc>
                <a:tc>
                  <a:txBody>
                    <a:bodyPr/>
                    <a:lstStyle/>
                    <a:p>
                      <a:pPr algn="ctr"/>
                      <a:r>
                        <a:rPr lang="en-US" sz="1600" b="1" dirty="0" smtClean="0">
                          <a:effectLst/>
                        </a:rPr>
                        <a:t>Healthy</a:t>
                      </a:r>
                      <a:endParaRPr lang="en-US" sz="1600" b="1" dirty="0">
                        <a:solidFill>
                          <a:schemeClr val="bg1"/>
                        </a:solidFill>
                        <a:effectLst/>
                      </a:endParaRPr>
                    </a:p>
                  </a:txBody>
                  <a:tcPr/>
                </a:tc>
              </a:tr>
              <a:tr h="370840">
                <a:tc>
                  <a:txBody>
                    <a:bodyPr/>
                    <a:lstStyle/>
                    <a:p>
                      <a:r>
                        <a:rPr lang="en-US" sz="1600" b="1" dirty="0" smtClean="0">
                          <a:effectLst/>
                        </a:rPr>
                        <a:t>Server3\DB1</a:t>
                      </a:r>
                      <a:endParaRPr lang="en-US" sz="1600" b="1" dirty="0">
                        <a:solidFill>
                          <a:schemeClr val="bg1"/>
                        </a:solidFill>
                        <a:effectLst/>
                      </a:endParaRPr>
                    </a:p>
                  </a:txBody>
                  <a:tcPr/>
                </a:tc>
                <a:tc>
                  <a:txBody>
                    <a:bodyPr/>
                    <a:lstStyle/>
                    <a:p>
                      <a:pPr algn="ctr"/>
                      <a:r>
                        <a:rPr lang="en-US" sz="1600" b="1" dirty="0" smtClean="0">
                          <a:effectLst/>
                        </a:rPr>
                        <a:t>3</a:t>
                      </a:r>
                      <a:endParaRPr lang="en-US" sz="1600" b="1" dirty="0">
                        <a:solidFill>
                          <a:schemeClr val="bg1"/>
                        </a:solidFill>
                        <a:effectLst/>
                      </a:endParaRPr>
                    </a:p>
                  </a:txBody>
                  <a:tcPr/>
                </a:tc>
                <a:tc>
                  <a:txBody>
                    <a:bodyPr/>
                    <a:lstStyle/>
                    <a:p>
                      <a:pPr algn="ctr"/>
                      <a:r>
                        <a:rPr lang="en-US" sz="1600" b="1" dirty="0" smtClean="0">
                          <a:effectLst/>
                        </a:rPr>
                        <a:t>2</a:t>
                      </a:r>
                      <a:endParaRPr lang="en-US" sz="1600" b="1" dirty="0">
                        <a:solidFill>
                          <a:schemeClr val="bg1"/>
                        </a:solidFill>
                        <a:effectLst/>
                      </a:endParaRPr>
                    </a:p>
                  </a:txBody>
                  <a:tcPr/>
                </a:tc>
                <a:tc>
                  <a:txBody>
                    <a:bodyPr/>
                    <a:lstStyle/>
                    <a:p>
                      <a:pPr algn="ctr"/>
                      <a:r>
                        <a:rPr lang="en-US" sz="1600" b="1" dirty="0" smtClean="0">
                          <a:effectLst/>
                        </a:rPr>
                        <a:t>2</a:t>
                      </a:r>
                      <a:endParaRPr lang="en-US" sz="1600" b="1" dirty="0">
                        <a:solidFill>
                          <a:schemeClr val="bg1"/>
                        </a:solidFill>
                        <a:effectLst/>
                      </a:endParaRPr>
                    </a:p>
                  </a:txBody>
                  <a:tcPr/>
                </a:tc>
                <a:tc>
                  <a:txBody>
                    <a:bodyPr/>
                    <a:lstStyle/>
                    <a:p>
                      <a:pPr algn="ctr"/>
                      <a:r>
                        <a:rPr lang="en-US" sz="1600" b="1" dirty="0" smtClean="0">
                          <a:effectLst/>
                        </a:rPr>
                        <a:t>Healthy</a:t>
                      </a:r>
                      <a:endParaRPr lang="en-US" sz="1600" b="1" dirty="0">
                        <a:solidFill>
                          <a:schemeClr val="bg1"/>
                        </a:solidFill>
                        <a:effectLst/>
                      </a:endParaRPr>
                    </a:p>
                  </a:txBody>
                  <a:tcPr/>
                </a:tc>
                <a:tc>
                  <a:txBody>
                    <a:bodyPr/>
                    <a:lstStyle/>
                    <a:p>
                      <a:pPr algn="ctr"/>
                      <a:r>
                        <a:rPr lang="en-US" sz="1600" b="1" dirty="0" err="1" smtClean="0">
                          <a:effectLst/>
                        </a:rPr>
                        <a:t>DiscAndHealthy</a:t>
                      </a:r>
                      <a:endParaRPr lang="en-US" sz="1600" b="1" dirty="0">
                        <a:solidFill>
                          <a:schemeClr val="bg1"/>
                        </a:solidFill>
                        <a:effectLst/>
                      </a:endParaRPr>
                    </a:p>
                  </a:txBody>
                  <a:tcPr/>
                </a:tc>
              </a:tr>
              <a:tr h="370840">
                <a:tc>
                  <a:txBody>
                    <a:bodyPr/>
                    <a:lstStyle/>
                    <a:p>
                      <a:r>
                        <a:rPr lang="en-US" sz="1600" b="1" dirty="0" smtClean="0">
                          <a:effectLst/>
                        </a:rPr>
                        <a:t>Server4\DB1</a:t>
                      </a:r>
                      <a:endParaRPr lang="en-US" sz="1600" b="1" dirty="0">
                        <a:solidFill>
                          <a:schemeClr val="bg1"/>
                        </a:solidFill>
                        <a:effectLst/>
                      </a:endParaRPr>
                    </a:p>
                  </a:txBody>
                  <a:tcPr/>
                </a:tc>
                <a:tc>
                  <a:txBody>
                    <a:bodyPr/>
                    <a:lstStyle/>
                    <a:p>
                      <a:pPr algn="ctr"/>
                      <a:r>
                        <a:rPr lang="en-US" sz="1600" b="1" dirty="0" smtClean="0">
                          <a:effectLst/>
                        </a:rPr>
                        <a:t>4</a:t>
                      </a:r>
                      <a:endParaRPr lang="en-US" sz="1600" b="1" dirty="0">
                        <a:solidFill>
                          <a:schemeClr val="bg1"/>
                        </a:solidFill>
                        <a:effectLst/>
                      </a:endParaRPr>
                    </a:p>
                  </a:txBody>
                  <a:tcPr/>
                </a:tc>
                <a:tc>
                  <a:txBody>
                    <a:bodyPr/>
                    <a:lstStyle/>
                    <a:p>
                      <a:pPr algn="ctr"/>
                      <a:r>
                        <a:rPr lang="en-US" sz="1600" b="1" dirty="0" smtClean="0">
                          <a:effectLst/>
                        </a:rPr>
                        <a:t>10</a:t>
                      </a:r>
                      <a:endParaRPr lang="en-US" sz="1600" b="1" dirty="0">
                        <a:solidFill>
                          <a:schemeClr val="bg1"/>
                        </a:solidFill>
                        <a:effectLst/>
                      </a:endParaRPr>
                    </a:p>
                  </a:txBody>
                  <a:tcPr/>
                </a:tc>
                <a:tc>
                  <a:txBody>
                    <a:bodyPr/>
                    <a:lstStyle/>
                    <a:p>
                      <a:pPr algn="ctr"/>
                      <a:r>
                        <a:rPr lang="en-US" sz="1600" b="1" dirty="0" smtClean="0">
                          <a:effectLst/>
                        </a:rPr>
                        <a:t>0</a:t>
                      </a:r>
                      <a:endParaRPr lang="en-US" sz="1600" b="1" dirty="0">
                        <a:solidFill>
                          <a:schemeClr val="bg1"/>
                        </a:solidFill>
                        <a:effectLst/>
                      </a:endParaRPr>
                    </a:p>
                  </a:txBody>
                  <a:tcPr/>
                </a:tc>
                <a:tc>
                  <a:txBody>
                    <a:bodyPr/>
                    <a:lstStyle/>
                    <a:p>
                      <a:pPr algn="ctr"/>
                      <a:r>
                        <a:rPr lang="en-US" sz="1600" b="1" dirty="0" smtClean="0">
                          <a:effectLst/>
                        </a:rPr>
                        <a:t>Crawling</a:t>
                      </a:r>
                      <a:endParaRPr lang="en-US" sz="1600" b="1" dirty="0">
                        <a:solidFill>
                          <a:schemeClr val="bg1"/>
                        </a:solidFill>
                        <a:effectLst/>
                      </a:endParaRPr>
                    </a:p>
                  </a:txBody>
                  <a:tcPr/>
                </a:tc>
                <a:tc>
                  <a:txBody>
                    <a:bodyPr/>
                    <a:lstStyle/>
                    <a:p>
                      <a:pPr algn="ctr"/>
                      <a:r>
                        <a:rPr lang="en-US" sz="1600" b="1" dirty="0" smtClean="0">
                          <a:effectLst/>
                        </a:rPr>
                        <a:t>Healthy</a:t>
                      </a:r>
                      <a:endParaRPr lang="en-US" sz="1600" b="1" dirty="0">
                        <a:solidFill>
                          <a:schemeClr val="bg1"/>
                        </a:solidFill>
                        <a:effectLst/>
                      </a:endParaRPr>
                    </a:p>
                  </a:txBody>
                  <a:tcPr/>
                </a:tc>
              </a:tr>
            </a:tbl>
          </a:graphicData>
        </a:graphic>
      </p:graphicFrame>
    </p:spTree>
    <p:extLst>
      <p:ext uri="{BB962C8B-B14F-4D97-AF65-F5344CB8AC3E}">
        <p14:creationId xmlns:p14="http://schemas.microsoft.com/office/powerpoint/2010/main" val="339649455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a:spLocks noGrp="1"/>
          </p:cNvSpPr>
          <p:nvPr>
            <p:ph type="title"/>
          </p:nvPr>
        </p:nvSpPr>
        <p:spPr/>
        <p:txBody>
          <a:bodyPr/>
          <a:lstStyle/>
          <a:p>
            <a:r>
              <a:rPr lang="en-US" smtClean="0"/>
              <a:t>Best Copy Selection – RTM</a:t>
            </a:r>
            <a:endParaRPr lang="en-US" dirty="0"/>
          </a:p>
        </p:txBody>
      </p:sp>
      <p:sp>
        <p:nvSpPr>
          <p:cNvPr id="4" name="Content Placeholder 3"/>
          <p:cNvSpPr>
            <a:spLocks noGrp="1"/>
          </p:cNvSpPr>
          <p:nvPr>
            <p:ph idx="1"/>
          </p:nvPr>
        </p:nvSpPr>
        <p:spPr>
          <a:xfrm>
            <a:off x="457200" y="1556792"/>
            <a:ext cx="8229600" cy="3849291"/>
          </a:xfrm>
        </p:spPr>
        <p:txBody>
          <a:bodyPr/>
          <a:lstStyle/>
          <a:p>
            <a:r>
              <a:rPr lang="en-US" dirty="0" smtClean="0"/>
              <a:t>Only two copies meet first set of criteria for activation (CQL&lt; 10; RQL&lt; 50; CI=Healthy):</a:t>
            </a:r>
            <a:br>
              <a:rPr lang="en-US" dirty="0" smtClean="0"/>
            </a:br>
            <a:endParaRPr lang="en-US" dirty="0" smtClean="0"/>
          </a:p>
          <a:p>
            <a:pPr lvl="1"/>
            <a:r>
              <a:rPr lang="en-US" dirty="0" smtClean="0">
                <a:solidFill>
                  <a:schemeClr val="accent1"/>
                </a:solidFill>
              </a:rPr>
              <a:t>Server3\DB1</a:t>
            </a:r>
          </a:p>
          <a:p>
            <a:pPr lvl="1"/>
            <a:r>
              <a:rPr lang="en-US" dirty="0" smtClean="0">
                <a:solidFill>
                  <a:schemeClr val="accent1"/>
                </a:solidFill>
              </a:rPr>
              <a:t>Server2\DB1</a:t>
            </a:r>
          </a:p>
          <a:p>
            <a:pPr lvl="1"/>
            <a:r>
              <a:rPr lang="en-US" dirty="0" smtClean="0"/>
              <a:t>Server4\DB1</a:t>
            </a:r>
          </a:p>
        </p:txBody>
      </p:sp>
      <p:sp>
        <p:nvSpPr>
          <p:cNvPr id="5" name="TextBox 4"/>
          <p:cNvSpPr txBox="1"/>
          <p:nvPr/>
        </p:nvSpPr>
        <p:spPr>
          <a:xfrm>
            <a:off x="3481073" y="2905780"/>
            <a:ext cx="5051367" cy="461665"/>
          </a:xfrm>
          <a:prstGeom prst="rect">
            <a:avLst/>
          </a:prstGeom>
          <a:noFill/>
        </p:spPr>
        <p:txBody>
          <a:bodyPr wrap="square" rtlCol="0">
            <a:spAutoFit/>
          </a:bodyPr>
          <a:lstStyle/>
          <a:p>
            <a:r>
              <a:rPr lang="en-US" sz="2400" dirty="0" smtClean="0">
                <a:effectLst>
                  <a:outerShdw blurRad="38100" dist="38100" dir="2700000" algn="tl">
                    <a:srgbClr val="000000">
                      <a:alpha val="43137"/>
                    </a:srgbClr>
                  </a:outerShdw>
                </a:effectLst>
                <a:latin typeface="+mn-lt"/>
              </a:rPr>
              <a:t>Lowest copy queue length – tried first</a:t>
            </a:r>
            <a:endParaRPr lang="en-US" sz="2400" dirty="0">
              <a:effectLst>
                <a:outerShdw blurRad="38100" dist="38100" dir="2700000" algn="tl">
                  <a:srgbClr val="000000">
                    <a:alpha val="43137"/>
                  </a:srgbClr>
                </a:outerShdw>
              </a:effectLst>
              <a:latin typeface="+mn-lt"/>
            </a:endParaRPr>
          </a:p>
        </p:txBody>
      </p:sp>
      <p:cxnSp>
        <p:nvCxnSpPr>
          <p:cNvPr id="7" name="Straight Arrow Connector 6"/>
          <p:cNvCxnSpPr/>
          <p:nvPr/>
        </p:nvCxnSpPr>
        <p:spPr>
          <a:xfrm flipH="1">
            <a:off x="3030488" y="3140968"/>
            <a:ext cx="533400" cy="0"/>
          </a:xfrm>
          <a:prstGeom prst="straightConnector1">
            <a:avLst/>
          </a:prstGeom>
          <a:ln>
            <a:tailEnd type="arrow"/>
          </a:ln>
        </p:spPr>
        <p:style>
          <a:lnRef idx="3">
            <a:schemeClr val="accent4"/>
          </a:lnRef>
          <a:fillRef idx="0">
            <a:schemeClr val="accent4"/>
          </a:fillRef>
          <a:effectRef idx="2">
            <a:schemeClr val="accent4"/>
          </a:effectRef>
          <a:fontRef idx="minor">
            <a:schemeClr val="tx1"/>
          </a:fontRef>
        </p:style>
      </p:cxnSp>
      <p:graphicFrame>
        <p:nvGraphicFramePr>
          <p:cNvPr id="9" name="Table 8"/>
          <p:cNvGraphicFramePr>
            <a:graphicFrameLocks noGrp="1"/>
          </p:cNvGraphicFramePr>
          <p:nvPr>
            <p:extLst>
              <p:ext uri="{D42A27DB-BD31-4B8C-83A1-F6EECF244321}">
                <p14:modId xmlns:p14="http://schemas.microsoft.com/office/powerpoint/2010/main" val="3127321871"/>
              </p:ext>
            </p:extLst>
          </p:nvPr>
        </p:nvGraphicFramePr>
        <p:xfrm>
          <a:off x="152400" y="4556760"/>
          <a:ext cx="8839200" cy="1691640"/>
        </p:xfrm>
        <a:graphic>
          <a:graphicData uri="http://schemas.openxmlformats.org/drawingml/2006/table">
            <a:tbl>
              <a:tblPr firstRow="1" bandRow="1">
                <a:tableStyleId>{93296810-A885-4BE3-A3E7-6D5BEEA58F35}</a:tableStyleId>
              </a:tblPr>
              <a:tblGrid>
                <a:gridCol w="1473200"/>
                <a:gridCol w="1346200"/>
                <a:gridCol w="1371600"/>
                <a:gridCol w="1701800"/>
                <a:gridCol w="1193800"/>
                <a:gridCol w="1752600"/>
              </a:tblGrid>
              <a:tr h="370840">
                <a:tc>
                  <a:txBody>
                    <a:bodyPr/>
                    <a:lstStyle/>
                    <a:p>
                      <a:pPr algn="ctr"/>
                      <a:r>
                        <a:rPr lang="en-US" sz="1600" b="1" dirty="0" smtClean="0">
                          <a:effectLst/>
                        </a:rPr>
                        <a:t>Database Copy</a:t>
                      </a:r>
                      <a:endParaRPr lang="en-US" sz="1600" b="1" dirty="0">
                        <a:solidFill>
                          <a:schemeClr val="bg1"/>
                        </a:solidFill>
                        <a:effectLst/>
                      </a:endParaRPr>
                    </a:p>
                  </a:txBody>
                  <a:tcPr/>
                </a:tc>
                <a:tc>
                  <a:txBody>
                    <a:bodyPr/>
                    <a:lstStyle/>
                    <a:p>
                      <a:pPr algn="ctr"/>
                      <a:r>
                        <a:rPr lang="en-US" sz="1600" b="1" dirty="0" smtClean="0">
                          <a:effectLst/>
                        </a:rPr>
                        <a:t>Activation Preference</a:t>
                      </a:r>
                      <a:endParaRPr lang="en-US" sz="1600" b="1" dirty="0">
                        <a:solidFill>
                          <a:schemeClr val="bg1"/>
                        </a:solidFill>
                        <a:effectLst/>
                      </a:endParaRPr>
                    </a:p>
                  </a:txBody>
                  <a:tcPr/>
                </a:tc>
                <a:tc>
                  <a:txBody>
                    <a:bodyPr/>
                    <a:lstStyle/>
                    <a:p>
                      <a:pPr algn="ctr"/>
                      <a:r>
                        <a:rPr lang="en-US" sz="1600" b="1" dirty="0" smtClean="0">
                          <a:effectLst/>
                        </a:rPr>
                        <a:t>Copy Queue Length</a:t>
                      </a:r>
                      <a:endParaRPr lang="en-US" sz="1600" b="1" dirty="0">
                        <a:solidFill>
                          <a:schemeClr val="bg1"/>
                        </a:solidFill>
                        <a:effectLst/>
                      </a:endParaRPr>
                    </a:p>
                  </a:txBody>
                  <a:tcPr/>
                </a:tc>
                <a:tc>
                  <a:txBody>
                    <a:bodyPr/>
                    <a:lstStyle/>
                    <a:p>
                      <a:pPr algn="ctr"/>
                      <a:r>
                        <a:rPr lang="en-US" sz="1600" b="1" dirty="0" smtClean="0">
                          <a:effectLst/>
                        </a:rPr>
                        <a:t>Replay Queue Length</a:t>
                      </a:r>
                      <a:endParaRPr lang="en-US" sz="1600" b="1" dirty="0">
                        <a:solidFill>
                          <a:schemeClr val="bg1"/>
                        </a:solidFill>
                        <a:effectLst/>
                      </a:endParaRPr>
                    </a:p>
                  </a:txBody>
                  <a:tcPr/>
                </a:tc>
                <a:tc>
                  <a:txBody>
                    <a:bodyPr/>
                    <a:lstStyle/>
                    <a:p>
                      <a:pPr algn="ctr"/>
                      <a:r>
                        <a:rPr lang="en-US" sz="1600" b="1" dirty="0" smtClean="0">
                          <a:effectLst/>
                        </a:rPr>
                        <a:t>CI State</a:t>
                      </a:r>
                      <a:endParaRPr lang="en-US" sz="1600" b="1" dirty="0">
                        <a:solidFill>
                          <a:schemeClr val="bg1"/>
                        </a:solidFill>
                        <a:effectLst/>
                      </a:endParaRPr>
                    </a:p>
                  </a:txBody>
                  <a:tcPr/>
                </a:tc>
                <a:tc>
                  <a:txBody>
                    <a:bodyPr/>
                    <a:lstStyle/>
                    <a:p>
                      <a:pPr algn="ctr"/>
                      <a:r>
                        <a:rPr lang="en-US" sz="1600" b="1" dirty="0" smtClean="0">
                          <a:effectLst/>
                        </a:rPr>
                        <a:t>Database State</a:t>
                      </a:r>
                      <a:endParaRPr lang="en-US" sz="1600" b="1" dirty="0">
                        <a:solidFill>
                          <a:schemeClr val="bg1"/>
                        </a:solidFill>
                        <a:effectLst/>
                      </a:endParaRPr>
                    </a:p>
                  </a:txBody>
                  <a:tcPr/>
                </a:tc>
              </a:tr>
              <a:tr h="370840">
                <a:tc>
                  <a:txBody>
                    <a:bodyPr/>
                    <a:lstStyle/>
                    <a:p>
                      <a:r>
                        <a:rPr lang="en-US" sz="1600" b="1" dirty="0" smtClean="0">
                          <a:effectLst/>
                        </a:rPr>
                        <a:t>Server2\DB1</a:t>
                      </a:r>
                      <a:endParaRPr lang="en-US" sz="1600" b="1" dirty="0">
                        <a:solidFill>
                          <a:schemeClr val="bg1"/>
                        </a:solidFill>
                        <a:effectLst/>
                      </a:endParaRPr>
                    </a:p>
                  </a:txBody>
                  <a:tcPr/>
                </a:tc>
                <a:tc>
                  <a:txBody>
                    <a:bodyPr/>
                    <a:lstStyle/>
                    <a:p>
                      <a:pPr algn="ctr"/>
                      <a:r>
                        <a:rPr lang="en-US" sz="1600" b="1" dirty="0" smtClean="0">
                          <a:effectLst/>
                        </a:rPr>
                        <a:t>2</a:t>
                      </a:r>
                      <a:endParaRPr lang="en-US" sz="1600" b="1" dirty="0">
                        <a:solidFill>
                          <a:schemeClr val="bg1"/>
                        </a:solidFill>
                        <a:effectLst/>
                      </a:endParaRPr>
                    </a:p>
                  </a:txBody>
                  <a:tcPr/>
                </a:tc>
                <a:tc>
                  <a:txBody>
                    <a:bodyPr/>
                    <a:lstStyle/>
                    <a:p>
                      <a:pPr algn="ctr"/>
                      <a:r>
                        <a:rPr lang="en-US" sz="1600" b="1" dirty="0" smtClean="0">
                          <a:effectLst/>
                        </a:rPr>
                        <a:t>4</a:t>
                      </a:r>
                      <a:endParaRPr lang="en-US" sz="1600" b="1" dirty="0">
                        <a:solidFill>
                          <a:schemeClr val="bg1"/>
                        </a:solidFill>
                        <a:effectLst/>
                      </a:endParaRPr>
                    </a:p>
                  </a:txBody>
                  <a:tcPr/>
                </a:tc>
                <a:tc>
                  <a:txBody>
                    <a:bodyPr/>
                    <a:lstStyle/>
                    <a:p>
                      <a:pPr algn="ctr"/>
                      <a:r>
                        <a:rPr lang="en-US" sz="1600" b="1" dirty="0" smtClean="0">
                          <a:effectLst/>
                        </a:rPr>
                        <a:t>0</a:t>
                      </a:r>
                      <a:endParaRPr lang="en-US" sz="1600" b="1" dirty="0">
                        <a:solidFill>
                          <a:schemeClr val="bg1"/>
                        </a:solidFill>
                        <a:effectLst/>
                      </a:endParaRPr>
                    </a:p>
                  </a:txBody>
                  <a:tcPr/>
                </a:tc>
                <a:tc>
                  <a:txBody>
                    <a:bodyPr/>
                    <a:lstStyle/>
                    <a:p>
                      <a:pPr algn="ctr"/>
                      <a:r>
                        <a:rPr lang="en-US" sz="1600" b="1" dirty="0" smtClean="0">
                          <a:effectLst/>
                        </a:rPr>
                        <a:t>Healthy</a:t>
                      </a:r>
                      <a:endParaRPr lang="en-US" sz="1600" b="1" dirty="0">
                        <a:solidFill>
                          <a:schemeClr val="bg1"/>
                        </a:solidFill>
                        <a:effectLst/>
                      </a:endParaRPr>
                    </a:p>
                  </a:txBody>
                  <a:tcPr/>
                </a:tc>
                <a:tc>
                  <a:txBody>
                    <a:bodyPr/>
                    <a:lstStyle/>
                    <a:p>
                      <a:pPr algn="ctr"/>
                      <a:r>
                        <a:rPr lang="en-US" sz="1600" b="1" dirty="0" smtClean="0">
                          <a:effectLst/>
                        </a:rPr>
                        <a:t>Healthy</a:t>
                      </a:r>
                      <a:endParaRPr lang="en-US" sz="1600" b="1" dirty="0">
                        <a:solidFill>
                          <a:schemeClr val="bg1"/>
                        </a:solidFill>
                        <a:effectLst/>
                      </a:endParaRPr>
                    </a:p>
                  </a:txBody>
                  <a:tcPr/>
                </a:tc>
              </a:tr>
              <a:tr h="370840">
                <a:tc>
                  <a:txBody>
                    <a:bodyPr/>
                    <a:lstStyle/>
                    <a:p>
                      <a:r>
                        <a:rPr lang="en-US" sz="1600" b="1" dirty="0" smtClean="0">
                          <a:effectLst/>
                        </a:rPr>
                        <a:t>Server3\DB1</a:t>
                      </a:r>
                      <a:endParaRPr lang="en-US" sz="1600" b="1" dirty="0">
                        <a:solidFill>
                          <a:schemeClr val="bg1"/>
                        </a:solidFill>
                        <a:effectLst/>
                      </a:endParaRPr>
                    </a:p>
                  </a:txBody>
                  <a:tcPr/>
                </a:tc>
                <a:tc>
                  <a:txBody>
                    <a:bodyPr/>
                    <a:lstStyle/>
                    <a:p>
                      <a:pPr algn="ctr"/>
                      <a:r>
                        <a:rPr lang="en-US" sz="1600" b="1" dirty="0" smtClean="0">
                          <a:effectLst/>
                        </a:rPr>
                        <a:t>3</a:t>
                      </a:r>
                      <a:endParaRPr lang="en-US" sz="1600" b="1" dirty="0">
                        <a:solidFill>
                          <a:schemeClr val="bg1"/>
                        </a:solidFill>
                        <a:effectLst/>
                      </a:endParaRPr>
                    </a:p>
                  </a:txBody>
                  <a:tcPr/>
                </a:tc>
                <a:tc>
                  <a:txBody>
                    <a:bodyPr/>
                    <a:lstStyle/>
                    <a:p>
                      <a:pPr algn="ctr"/>
                      <a:r>
                        <a:rPr lang="en-US" sz="1600" b="1" dirty="0" smtClean="0">
                          <a:effectLst/>
                        </a:rPr>
                        <a:t>2</a:t>
                      </a:r>
                      <a:endParaRPr lang="en-US" sz="1600" b="1" dirty="0">
                        <a:solidFill>
                          <a:schemeClr val="bg1"/>
                        </a:solidFill>
                        <a:effectLst/>
                      </a:endParaRPr>
                    </a:p>
                  </a:txBody>
                  <a:tcPr/>
                </a:tc>
                <a:tc>
                  <a:txBody>
                    <a:bodyPr/>
                    <a:lstStyle/>
                    <a:p>
                      <a:pPr algn="ctr"/>
                      <a:r>
                        <a:rPr lang="en-US" sz="1600" b="1" dirty="0" smtClean="0">
                          <a:effectLst/>
                        </a:rPr>
                        <a:t>2</a:t>
                      </a:r>
                      <a:endParaRPr lang="en-US" sz="1600" b="1" dirty="0">
                        <a:solidFill>
                          <a:schemeClr val="bg1"/>
                        </a:solidFill>
                        <a:effectLst/>
                      </a:endParaRPr>
                    </a:p>
                  </a:txBody>
                  <a:tcPr/>
                </a:tc>
                <a:tc>
                  <a:txBody>
                    <a:bodyPr/>
                    <a:lstStyle/>
                    <a:p>
                      <a:pPr algn="ctr"/>
                      <a:r>
                        <a:rPr lang="en-US" sz="1600" b="1" dirty="0" smtClean="0">
                          <a:effectLst/>
                        </a:rPr>
                        <a:t>Healthy</a:t>
                      </a:r>
                      <a:endParaRPr lang="en-US" sz="1600" b="1" dirty="0">
                        <a:solidFill>
                          <a:schemeClr val="bg1"/>
                        </a:solidFill>
                        <a:effectLst/>
                      </a:endParaRPr>
                    </a:p>
                  </a:txBody>
                  <a:tcPr/>
                </a:tc>
                <a:tc>
                  <a:txBody>
                    <a:bodyPr/>
                    <a:lstStyle/>
                    <a:p>
                      <a:pPr algn="ctr"/>
                      <a:r>
                        <a:rPr lang="en-US" sz="1600" b="1" dirty="0" err="1" smtClean="0">
                          <a:effectLst/>
                        </a:rPr>
                        <a:t>DiscAndHealthy</a:t>
                      </a:r>
                      <a:endParaRPr lang="en-US" sz="1600" b="1" dirty="0">
                        <a:solidFill>
                          <a:schemeClr val="bg1"/>
                        </a:solidFill>
                        <a:effectLst/>
                      </a:endParaRPr>
                    </a:p>
                  </a:txBody>
                  <a:tcPr/>
                </a:tc>
              </a:tr>
              <a:tr h="370840">
                <a:tc>
                  <a:txBody>
                    <a:bodyPr/>
                    <a:lstStyle/>
                    <a:p>
                      <a:r>
                        <a:rPr lang="en-US" sz="1600" b="1" dirty="0" smtClean="0">
                          <a:effectLst/>
                        </a:rPr>
                        <a:t>Server4\DB1</a:t>
                      </a:r>
                      <a:endParaRPr lang="en-US" sz="1600" b="1" dirty="0">
                        <a:solidFill>
                          <a:schemeClr val="bg1"/>
                        </a:solidFill>
                        <a:effectLst/>
                      </a:endParaRPr>
                    </a:p>
                  </a:txBody>
                  <a:tcPr/>
                </a:tc>
                <a:tc>
                  <a:txBody>
                    <a:bodyPr/>
                    <a:lstStyle/>
                    <a:p>
                      <a:pPr algn="ctr"/>
                      <a:r>
                        <a:rPr lang="en-US" sz="1600" b="1" dirty="0" smtClean="0">
                          <a:effectLst/>
                        </a:rPr>
                        <a:t>4</a:t>
                      </a:r>
                      <a:endParaRPr lang="en-US" sz="1600" b="1" dirty="0">
                        <a:solidFill>
                          <a:schemeClr val="bg1"/>
                        </a:solidFill>
                        <a:effectLst/>
                      </a:endParaRPr>
                    </a:p>
                  </a:txBody>
                  <a:tcPr/>
                </a:tc>
                <a:tc>
                  <a:txBody>
                    <a:bodyPr/>
                    <a:lstStyle/>
                    <a:p>
                      <a:pPr algn="ctr"/>
                      <a:r>
                        <a:rPr lang="en-US" sz="1600" b="1" dirty="0" smtClean="0">
                          <a:effectLst/>
                        </a:rPr>
                        <a:t>10</a:t>
                      </a:r>
                      <a:endParaRPr lang="en-US" sz="1600" b="1" dirty="0">
                        <a:solidFill>
                          <a:schemeClr val="bg1"/>
                        </a:solidFill>
                        <a:effectLst/>
                      </a:endParaRPr>
                    </a:p>
                  </a:txBody>
                  <a:tcPr/>
                </a:tc>
                <a:tc>
                  <a:txBody>
                    <a:bodyPr/>
                    <a:lstStyle/>
                    <a:p>
                      <a:pPr algn="ctr"/>
                      <a:r>
                        <a:rPr lang="en-US" sz="1600" b="1" dirty="0" smtClean="0">
                          <a:effectLst/>
                        </a:rPr>
                        <a:t>0</a:t>
                      </a:r>
                      <a:endParaRPr lang="en-US" sz="1600" b="1" dirty="0">
                        <a:solidFill>
                          <a:schemeClr val="bg1"/>
                        </a:solidFill>
                        <a:effectLst/>
                      </a:endParaRPr>
                    </a:p>
                  </a:txBody>
                  <a:tcPr/>
                </a:tc>
                <a:tc>
                  <a:txBody>
                    <a:bodyPr/>
                    <a:lstStyle/>
                    <a:p>
                      <a:pPr algn="ctr"/>
                      <a:r>
                        <a:rPr lang="en-US" sz="1600" b="1" dirty="0" smtClean="0">
                          <a:effectLst/>
                        </a:rPr>
                        <a:t>Crawling</a:t>
                      </a:r>
                      <a:endParaRPr lang="en-US" sz="1600" b="1" dirty="0">
                        <a:solidFill>
                          <a:schemeClr val="bg1"/>
                        </a:solidFill>
                        <a:effectLst/>
                      </a:endParaRPr>
                    </a:p>
                  </a:txBody>
                  <a:tcPr/>
                </a:tc>
                <a:tc>
                  <a:txBody>
                    <a:bodyPr/>
                    <a:lstStyle/>
                    <a:p>
                      <a:pPr algn="ctr"/>
                      <a:r>
                        <a:rPr lang="en-US" sz="1600" b="1" dirty="0" smtClean="0">
                          <a:effectLst/>
                        </a:rPr>
                        <a:t>Healthy</a:t>
                      </a:r>
                      <a:endParaRPr lang="en-US" sz="1600" b="1" dirty="0">
                        <a:solidFill>
                          <a:schemeClr val="bg1"/>
                        </a:solidFill>
                        <a:effectLst/>
                      </a:endParaRPr>
                    </a:p>
                  </a:txBody>
                  <a:tcPr/>
                </a:tc>
              </a:tr>
            </a:tbl>
          </a:graphicData>
        </a:graphic>
      </p:graphicFrame>
    </p:spTree>
    <p:extLst>
      <p:ext uri="{BB962C8B-B14F-4D97-AF65-F5344CB8AC3E}">
        <p14:creationId xmlns:p14="http://schemas.microsoft.com/office/powerpoint/2010/main" val="362289659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p:txBody>
          <a:bodyPr/>
          <a:lstStyle/>
          <a:p>
            <a:r>
              <a:rPr lang="en-US" smtClean="0"/>
              <a:t>Best Copy Selection – SP1</a:t>
            </a:r>
            <a:endParaRPr lang="en-US" dirty="0"/>
          </a:p>
        </p:txBody>
      </p:sp>
      <p:sp>
        <p:nvSpPr>
          <p:cNvPr id="4" name="Content Placeholder 3"/>
          <p:cNvSpPr>
            <a:spLocks noGrp="1"/>
          </p:cNvSpPr>
          <p:nvPr>
            <p:ph idx="1"/>
          </p:nvPr>
        </p:nvSpPr>
        <p:spPr>
          <a:xfrm>
            <a:off x="457200" y="1556792"/>
            <a:ext cx="8229600" cy="3849291"/>
          </a:xfrm>
        </p:spPr>
        <p:txBody>
          <a:bodyPr/>
          <a:lstStyle/>
          <a:p>
            <a:r>
              <a:rPr lang="en-US" smtClean="0"/>
              <a:t>Four copies of DB1</a:t>
            </a:r>
          </a:p>
          <a:p>
            <a:r>
              <a:rPr lang="en-US" smtClean="0"/>
              <a:t>DB1 currently active on Server1</a:t>
            </a:r>
          </a:p>
          <a:p>
            <a:r>
              <a:rPr lang="en-US" smtClean="0"/>
              <a:t>Auto database mount</a:t>
            </a:r>
            <a:br>
              <a:rPr lang="en-US" smtClean="0"/>
            </a:br>
            <a:r>
              <a:rPr lang="en-US" smtClean="0"/>
              <a:t>dial set to Lossless</a:t>
            </a:r>
            <a:endParaRPr lang="en-US" dirty="0" smtClean="0"/>
          </a:p>
        </p:txBody>
      </p:sp>
      <p:sp>
        <p:nvSpPr>
          <p:cNvPr id="8" name="Rounded Rectangle 7"/>
          <p:cNvSpPr/>
          <p:nvPr/>
        </p:nvSpPr>
        <p:spPr>
          <a:xfrm>
            <a:off x="4983404" y="2557604"/>
            <a:ext cx="4084397" cy="1066801"/>
          </a:xfrm>
          <a:prstGeom prst="roundRect">
            <a:avLst/>
          </a:prstGeom>
          <a:ln/>
        </p:spPr>
        <p:style>
          <a:lnRef idx="1">
            <a:schemeClr val="accent6"/>
          </a:lnRef>
          <a:fillRef idx="2">
            <a:schemeClr val="accent6"/>
          </a:fillRef>
          <a:effectRef idx="1">
            <a:schemeClr val="accent6"/>
          </a:effectRef>
          <a:fontRef idx="minor">
            <a:schemeClr val="dk1"/>
          </a:fontRef>
        </p:style>
        <p:txBody>
          <a:bodyPr rtlCol="0" anchor="ctr"/>
          <a:lstStyle>
            <a:defPPr>
              <a:defRPr lang="en-US"/>
            </a:defPPr>
            <a:lvl1pPr marL="0" algn="l" defTabSz="914363" rtl="0" eaLnBrk="1" latinLnBrk="0" hangingPunct="1">
              <a:defRPr sz="1800" kern="1200">
                <a:solidFill>
                  <a:schemeClr val="lt1"/>
                </a:solidFill>
                <a:latin typeface="+mn-lt"/>
                <a:ea typeface="+mn-ea"/>
                <a:cs typeface="+mn-cs"/>
              </a:defRPr>
            </a:lvl1pPr>
            <a:lvl2pPr marL="457182" algn="l" defTabSz="914363" rtl="0" eaLnBrk="1" latinLnBrk="0" hangingPunct="1">
              <a:defRPr sz="1800" kern="1200">
                <a:solidFill>
                  <a:schemeClr val="lt1"/>
                </a:solidFill>
                <a:latin typeface="+mn-lt"/>
                <a:ea typeface="+mn-ea"/>
                <a:cs typeface="+mn-cs"/>
              </a:defRPr>
            </a:lvl2pPr>
            <a:lvl3pPr marL="914363" algn="l" defTabSz="914363" rtl="0" eaLnBrk="1" latinLnBrk="0" hangingPunct="1">
              <a:defRPr sz="1800" kern="1200">
                <a:solidFill>
                  <a:schemeClr val="lt1"/>
                </a:solidFill>
                <a:latin typeface="+mn-lt"/>
                <a:ea typeface="+mn-ea"/>
                <a:cs typeface="+mn-cs"/>
              </a:defRPr>
            </a:lvl3pPr>
            <a:lvl4pPr marL="1371545" algn="l" defTabSz="914363" rtl="0" eaLnBrk="1" latinLnBrk="0" hangingPunct="1">
              <a:defRPr sz="1800" kern="1200">
                <a:solidFill>
                  <a:schemeClr val="lt1"/>
                </a:solidFill>
                <a:latin typeface="+mn-lt"/>
                <a:ea typeface="+mn-ea"/>
                <a:cs typeface="+mn-cs"/>
              </a:defRPr>
            </a:lvl4pPr>
            <a:lvl5pPr marL="1828727" algn="l" defTabSz="914363" rtl="0" eaLnBrk="1" latinLnBrk="0" hangingPunct="1">
              <a:defRPr sz="1800" kern="1200">
                <a:solidFill>
                  <a:schemeClr val="lt1"/>
                </a:solidFill>
                <a:latin typeface="+mn-lt"/>
                <a:ea typeface="+mn-ea"/>
                <a:cs typeface="+mn-cs"/>
              </a:defRPr>
            </a:lvl5pPr>
            <a:lvl6pPr marL="2285909" algn="l" defTabSz="914363" rtl="0" eaLnBrk="1" latinLnBrk="0" hangingPunct="1">
              <a:defRPr sz="1800" kern="1200">
                <a:solidFill>
                  <a:schemeClr val="lt1"/>
                </a:solidFill>
                <a:latin typeface="+mn-lt"/>
                <a:ea typeface="+mn-ea"/>
                <a:cs typeface="+mn-cs"/>
              </a:defRPr>
            </a:lvl6pPr>
            <a:lvl7pPr marL="2743090" algn="l" defTabSz="914363" rtl="0" eaLnBrk="1" latinLnBrk="0" hangingPunct="1">
              <a:defRPr sz="1800" kern="1200">
                <a:solidFill>
                  <a:schemeClr val="lt1"/>
                </a:solidFill>
                <a:latin typeface="+mn-lt"/>
                <a:ea typeface="+mn-ea"/>
                <a:cs typeface="+mn-cs"/>
              </a:defRPr>
            </a:lvl7pPr>
            <a:lvl8pPr marL="3200272" algn="l" defTabSz="914363" rtl="0" eaLnBrk="1" latinLnBrk="0" hangingPunct="1">
              <a:defRPr sz="1800" kern="1200">
                <a:solidFill>
                  <a:schemeClr val="lt1"/>
                </a:solidFill>
                <a:latin typeface="+mn-lt"/>
                <a:ea typeface="+mn-ea"/>
                <a:cs typeface="+mn-cs"/>
              </a:defRPr>
            </a:lvl8pPr>
            <a:lvl9pPr marL="3657454" algn="l" defTabSz="914363" rtl="0" eaLnBrk="1" latinLnBrk="0" hangingPunct="1">
              <a:defRPr sz="1800" kern="1200">
                <a:solidFill>
                  <a:schemeClr val="lt1"/>
                </a:solidFill>
                <a:latin typeface="+mn-lt"/>
                <a:ea typeface="+mn-ea"/>
                <a:cs typeface="+mn-cs"/>
              </a:defRPr>
            </a:lvl9pPr>
          </a:lstStyle>
          <a:p>
            <a:pPr algn="ctr"/>
            <a:endParaRPr lang="en-US">
              <a:solidFill>
                <a:srgbClr val="000000"/>
              </a:solidFill>
            </a:endParaRPr>
          </a:p>
        </p:txBody>
      </p:sp>
      <p:sp>
        <p:nvSpPr>
          <p:cNvPr id="9" name="Can 8"/>
          <p:cNvSpPr/>
          <p:nvPr/>
        </p:nvSpPr>
        <p:spPr>
          <a:xfrm>
            <a:off x="5321136" y="3756899"/>
            <a:ext cx="511765" cy="508846"/>
          </a:xfrm>
          <a:prstGeom prst="can">
            <a:avLst/>
          </a:prstGeom>
          <a:solidFill>
            <a:srgbClr val="00B050"/>
          </a:solidFill>
          <a:ln w="38100" cmpd="sng">
            <a:solidFill>
              <a:srgbClr val="385D8A"/>
            </a:solidFill>
          </a:ln>
        </p:spPr>
        <p:style>
          <a:lnRef idx="2">
            <a:schemeClr val="accent1"/>
          </a:lnRef>
          <a:fillRef idx="1">
            <a:schemeClr val="lt1"/>
          </a:fillRef>
          <a:effectRef idx="0">
            <a:schemeClr val="accent1"/>
          </a:effectRef>
          <a:fontRef idx="minor">
            <a:schemeClr val="dk1"/>
          </a:fontRef>
        </p:style>
        <p:txBody>
          <a:bodyPr rtlCol="0" anchor="ctr"/>
          <a:lstStyle>
            <a:defPPr>
              <a:defRPr lang="en-US"/>
            </a:defPPr>
            <a:lvl1pPr marL="0" algn="l" defTabSz="914363" rtl="0" eaLnBrk="1" latinLnBrk="0" hangingPunct="1">
              <a:defRPr sz="1800" kern="1200">
                <a:solidFill>
                  <a:schemeClr val="dk1"/>
                </a:solidFill>
                <a:latin typeface="+mn-lt"/>
                <a:ea typeface="+mn-ea"/>
                <a:cs typeface="+mn-cs"/>
              </a:defRPr>
            </a:lvl1pPr>
            <a:lvl2pPr marL="457182" algn="l" defTabSz="914363" rtl="0" eaLnBrk="1" latinLnBrk="0" hangingPunct="1">
              <a:defRPr sz="1800" kern="1200">
                <a:solidFill>
                  <a:schemeClr val="dk1"/>
                </a:solidFill>
                <a:latin typeface="+mn-lt"/>
                <a:ea typeface="+mn-ea"/>
                <a:cs typeface="+mn-cs"/>
              </a:defRPr>
            </a:lvl2pPr>
            <a:lvl3pPr marL="914363" algn="l" defTabSz="914363" rtl="0" eaLnBrk="1" latinLnBrk="0" hangingPunct="1">
              <a:defRPr sz="1800" kern="1200">
                <a:solidFill>
                  <a:schemeClr val="dk1"/>
                </a:solidFill>
                <a:latin typeface="+mn-lt"/>
                <a:ea typeface="+mn-ea"/>
                <a:cs typeface="+mn-cs"/>
              </a:defRPr>
            </a:lvl3pPr>
            <a:lvl4pPr marL="1371545" algn="l" defTabSz="914363" rtl="0" eaLnBrk="1" latinLnBrk="0" hangingPunct="1">
              <a:defRPr sz="1800" kern="1200">
                <a:solidFill>
                  <a:schemeClr val="dk1"/>
                </a:solidFill>
                <a:latin typeface="+mn-lt"/>
                <a:ea typeface="+mn-ea"/>
                <a:cs typeface="+mn-cs"/>
              </a:defRPr>
            </a:lvl4pPr>
            <a:lvl5pPr marL="1828727" algn="l" defTabSz="914363" rtl="0" eaLnBrk="1" latinLnBrk="0" hangingPunct="1">
              <a:defRPr sz="1800" kern="1200">
                <a:solidFill>
                  <a:schemeClr val="dk1"/>
                </a:solidFill>
                <a:latin typeface="+mn-lt"/>
                <a:ea typeface="+mn-ea"/>
                <a:cs typeface="+mn-cs"/>
              </a:defRPr>
            </a:lvl5pPr>
            <a:lvl6pPr marL="2285909" algn="l" defTabSz="914363" rtl="0" eaLnBrk="1" latinLnBrk="0" hangingPunct="1">
              <a:defRPr sz="1800" kern="1200">
                <a:solidFill>
                  <a:schemeClr val="dk1"/>
                </a:solidFill>
                <a:latin typeface="+mn-lt"/>
                <a:ea typeface="+mn-ea"/>
                <a:cs typeface="+mn-cs"/>
              </a:defRPr>
            </a:lvl6pPr>
            <a:lvl7pPr marL="2743090" algn="l" defTabSz="914363" rtl="0" eaLnBrk="1" latinLnBrk="0" hangingPunct="1">
              <a:defRPr sz="1800" kern="1200">
                <a:solidFill>
                  <a:schemeClr val="dk1"/>
                </a:solidFill>
                <a:latin typeface="+mn-lt"/>
                <a:ea typeface="+mn-ea"/>
                <a:cs typeface="+mn-cs"/>
              </a:defRPr>
            </a:lvl7pPr>
            <a:lvl8pPr marL="3200272" algn="l" defTabSz="914363" rtl="0" eaLnBrk="1" latinLnBrk="0" hangingPunct="1">
              <a:defRPr sz="1800" kern="1200">
                <a:solidFill>
                  <a:schemeClr val="dk1"/>
                </a:solidFill>
                <a:latin typeface="+mn-lt"/>
                <a:ea typeface="+mn-ea"/>
                <a:cs typeface="+mn-cs"/>
              </a:defRPr>
            </a:lvl8pPr>
            <a:lvl9pPr marL="3657454" algn="l" defTabSz="914363" rtl="0" eaLnBrk="1" latinLnBrk="0" hangingPunct="1">
              <a:defRPr sz="1800" kern="1200">
                <a:solidFill>
                  <a:schemeClr val="dk1"/>
                </a:solidFill>
                <a:latin typeface="+mn-lt"/>
                <a:ea typeface="+mn-ea"/>
                <a:cs typeface="+mn-cs"/>
              </a:defRPr>
            </a:lvl9pPr>
          </a:lstStyle>
          <a:p>
            <a:pPr algn="ctr"/>
            <a:r>
              <a:rPr lang="en-US" sz="1400" dirty="0" smtClean="0">
                <a:solidFill>
                  <a:srgbClr val="000000"/>
                </a:solidFill>
              </a:rPr>
              <a:t>DB1</a:t>
            </a:r>
            <a:endParaRPr lang="en-US" sz="1400" dirty="0">
              <a:solidFill>
                <a:srgbClr val="000000"/>
              </a:solidFill>
            </a:endParaRPr>
          </a:p>
        </p:txBody>
      </p:sp>
      <p:sp>
        <p:nvSpPr>
          <p:cNvPr id="10" name="Rectangle 9"/>
          <p:cNvSpPr/>
          <p:nvPr/>
        </p:nvSpPr>
        <p:spPr>
          <a:xfrm>
            <a:off x="5195705" y="2825177"/>
            <a:ext cx="755637" cy="575188"/>
          </a:xfrm>
          <a:prstGeom prst="rect">
            <a:avLst/>
          </a:prstGeom>
          <a:ln cap="rnd"/>
        </p:spPr>
        <p:style>
          <a:lnRef idx="1">
            <a:schemeClr val="accent1"/>
          </a:lnRef>
          <a:fillRef idx="2">
            <a:schemeClr val="accent1"/>
          </a:fillRef>
          <a:effectRef idx="1">
            <a:schemeClr val="accent1"/>
          </a:effectRef>
          <a:fontRef idx="minor">
            <a:schemeClr val="dk1"/>
          </a:fontRef>
        </p:style>
        <p:txBody>
          <a:bodyPr rtlCol="0" anchor="ctr"/>
          <a:lstStyle>
            <a:defPPr>
              <a:defRPr lang="en-US"/>
            </a:defPPr>
            <a:lvl1pPr marL="0" algn="l" defTabSz="914363" rtl="0" eaLnBrk="1" latinLnBrk="0" hangingPunct="1">
              <a:defRPr sz="1800" kern="1200">
                <a:solidFill>
                  <a:schemeClr val="dk1"/>
                </a:solidFill>
                <a:latin typeface="+mn-lt"/>
                <a:ea typeface="+mn-ea"/>
                <a:cs typeface="+mn-cs"/>
              </a:defRPr>
            </a:lvl1pPr>
            <a:lvl2pPr marL="457182" algn="l" defTabSz="914363" rtl="0" eaLnBrk="1" latinLnBrk="0" hangingPunct="1">
              <a:defRPr sz="1800" kern="1200">
                <a:solidFill>
                  <a:schemeClr val="dk1"/>
                </a:solidFill>
                <a:latin typeface="+mn-lt"/>
                <a:ea typeface="+mn-ea"/>
                <a:cs typeface="+mn-cs"/>
              </a:defRPr>
            </a:lvl2pPr>
            <a:lvl3pPr marL="914363" algn="l" defTabSz="914363" rtl="0" eaLnBrk="1" latinLnBrk="0" hangingPunct="1">
              <a:defRPr sz="1800" kern="1200">
                <a:solidFill>
                  <a:schemeClr val="dk1"/>
                </a:solidFill>
                <a:latin typeface="+mn-lt"/>
                <a:ea typeface="+mn-ea"/>
                <a:cs typeface="+mn-cs"/>
              </a:defRPr>
            </a:lvl3pPr>
            <a:lvl4pPr marL="1371545" algn="l" defTabSz="914363" rtl="0" eaLnBrk="1" latinLnBrk="0" hangingPunct="1">
              <a:defRPr sz="1800" kern="1200">
                <a:solidFill>
                  <a:schemeClr val="dk1"/>
                </a:solidFill>
                <a:latin typeface="+mn-lt"/>
                <a:ea typeface="+mn-ea"/>
                <a:cs typeface="+mn-cs"/>
              </a:defRPr>
            </a:lvl4pPr>
            <a:lvl5pPr marL="1828727" algn="l" defTabSz="914363" rtl="0" eaLnBrk="1" latinLnBrk="0" hangingPunct="1">
              <a:defRPr sz="1800" kern="1200">
                <a:solidFill>
                  <a:schemeClr val="dk1"/>
                </a:solidFill>
                <a:latin typeface="+mn-lt"/>
                <a:ea typeface="+mn-ea"/>
                <a:cs typeface="+mn-cs"/>
              </a:defRPr>
            </a:lvl5pPr>
            <a:lvl6pPr marL="2285909" algn="l" defTabSz="914363" rtl="0" eaLnBrk="1" latinLnBrk="0" hangingPunct="1">
              <a:defRPr sz="1800" kern="1200">
                <a:solidFill>
                  <a:schemeClr val="dk1"/>
                </a:solidFill>
                <a:latin typeface="+mn-lt"/>
                <a:ea typeface="+mn-ea"/>
                <a:cs typeface="+mn-cs"/>
              </a:defRPr>
            </a:lvl6pPr>
            <a:lvl7pPr marL="2743090" algn="l" defTabSz="914363" rtl="0" eaLnBrk="1" latinLnBrk="0" hangingPunct="1">
              <a:defRPr sz="1800" kern="1200">
                <a:solidFill>
                  <a:schemeClr val="dk1"/>
                </a:solidFill>
                <a:latin typeface="+mn-lt"/>
                <a:ea typeface="+mn-ea"/>
                <a:cs typeface="+mn-cs"/>
              </a:defRPr>
            </a:lvl7pPr>
            <a:lvl8pPr marL="3200272" algn="l" defTabSz="914363" rtl="0" eaLnBrk="1" latinLnBrk="0" hangingPunct="1">
              <a:defRPr sz="1800" kern="1200">
                <a:solidFill>
                  <a:schemeClr val="dk1"/>
                </a:solidFill>
                <a:latin typeface="+mn-lt"/>
                <a:ea typeface="+mn-ea"/>
                <a:cs typeface="+mn-cs"/>
              </a:defRPr>
            </a:lvl8pPr>
            <a:lvl9pPr marL="3657454" algn="l" defTabSz="914363" rtl="0" eaLnBrk="1" latinLnBrk="0" hangingPunct="1">
              <a:defRPr sz="1800" kern="1200">
                <a:solidFill>
                  <a:schemeClr val="dk1"/>
                </a:solidFill>
                <a:latin typeface="+mn-lt"/>
                <a:ea typeface="+mn-ea"/>
                <a:cs typeface="+mn-cs"/>
              </a:defRPr>
            </a:lvl9pPr>
          </a:lstStyle>
          <a:p>
            <a:pPr algn="ctr"/>
            <a:r>
              <a:rPr lang="en-US" sz="1200" b="1" dirty="0" smtClean="0">
                <a:solidFill>
                  <a:srgbClr val="000000"/>
                </a:solidFill>
              </a:rPr>
              <a:t>Server1</a:t>
            </a:r>
            <a:endParaRPr lang="en-US" sz="1200" b="1" dirty="0">
              <a:solidFill>
                <a:srgbClr val="000000"/>
              </a:solidFill>
            </a:endParaRPr>
          </a:p>
        </p:txBody>
      </p:sp>
      <p:sp>
        <p:nvSpPr>
          <p:cNvPr id="11" name="Rectangle 10"/>
          <p:cNvSpPr/>
          <p:nvPr/>
        </p:nvSpPr>
        <p:spPr>
          <a:xfrm>
            <a:off x="6183866" y="2825177"/>
            <a:ext cx="754577" cy="575188"/>
          </a:xfrm>
          <a:prstGeom prst="rect">
            <a:avLst/>
          </a:prstGeom>
          <a:ln cap="rnd"/>
        </p:spPr>
        <p:style>
          <a:lnRef idx="1">
            <a:schemeClr val="accent1"/>
          </a:lnRef>
          <a:fillRef idx="2">
            <a:schemeClr val="accent1"/>
          </a:fillRef>
          <a:effectRef idx="1">
            <a:schemeClr val="accent1"/>
          </a:effectRef>
          <a:fontRef idx="minor">
            <a:schemeClr val="dk1"/>
          </a:fontRef>
        </p:style>
        <p:txBody>
          <a:bodyPr rtlCol="0" anchor="ctr"/>
          <a:lstStyle>
            <a:defPPr>
              <a:defRPr lang="en-US"/>
            </a:defPPr>
            <a:lvl1pPr marL="0" algn="l" defTabSz="914363" rtl="0" eaLnBrk="1" latinLnBrk="0" hangingPunct="1">
              <a:defRPr sz="1800" kern="1200">
                <a:solidFill>
                  <a:schemeClr val="dk1"/>
                </a:solidFill>
                <a:latin typeface="+mn-lt"/>
                <a:ea typeface="+mn-ea"/>
                <a:cs typeface="+mn-cs"/>
              </a:defRPr>
            </a:lvl1pPr>
            <a:lvl2pPr marL="457182" algn="l" defTabSz="914363" rtl="0" eaLnBrk="1" latinLnBrk="0" hangingPunct="1">
              <a:defRPr sz="1800" kern="1200">
                <a:solidFill>
                  <a:schemeClr val="dk1"/>
                </a:solidFill>
                <a:latin typeface="+mn-lt"/>
                <a:ea typeface="+mn-ea"/>
                <a:cs typeface="+mn-cs"/>
              </a:defRPr>
            </a:lvl2pPr>
            <a:lvl3pPr marL="914363" algn="l" defTabSz="914363" rtl="0" eaLnBrk="1" latinLnBrk="0" hangingPunct="1">
              <a:defRPr sz="1800" kern="1200">
                <a:solidFill>
                  <a:schemeClr val="dk1"/>
                </a:solidFill>
                <a:latin typeface="+mn-lt"/>
                <a:ea typeface="+mn-ea"/>
                <a:cs typeface="+mn-cs"/>
              </a:defRPr>
            </a:lvl3pPr>
            <a:lvl4pPr marL="1371545" algn="l" defTabSz="914363" rtl="0" eaLnBrk="1" latinLnBrk="0" hangingPunct="1">
              <a:defRPr sz="1800" kern="1200">
                <a:solidFill>
                  <a:schemeClr val="dk1"/>
                </a:solidFill>
                <a:latin typeface="+mn-lt"/>
                <a:ea typeface="+mn-ea"/>
                <a:cs typeface="+mn-cs"/>
              </a:defRPr>
            </a:lvl4pPr>
            <a:lvl5pPr marL="1828727" algn="l" defTabSz="914363" rtl="0" eaLnBrk="1" latinLnBrk="0" hangingPunct="1">
              <a:defRPr sz="1800" kern="1200">
                <a:solidFill>
                  <a:schemeClr val="dk1"/>
                </a:solidFill>
                <a:latin typeface="+mn-lt"/>
                <a:ea typeface="+mn-ea"/>
                <a:cs typeface="+mn-cs"/>
              </a:defRPr>
            </a:lvl5pPr>
            <a:lvl6pPr marL="2285909" algn="l" defTabSz="914363" rtl="0" eaLnBrk="1" latinLnBrk="0" hangingPunct="1">
              <a:defRPr sz="1800" kern="1200">
                <a:solidFill>
                  <a:schemeClr val="dk1"/>
                </a:solidFill>
                <a:latin typeface="+mn-lt"/>
                <a:ea typeface="+mn-ea"/>
                <a:cs typeface="+mn-cs"/>
              </a:defRPr>
            </a:lvl6pPr>
            <a:lvl7pPr marL="2743090" algn="l" defTabSz="914363" rtl="0" eaLnBrk="1" latinLnBrk="0" hangingPunct="1">
              <a:defRPr sz="1800" kern="1200">
                <a:solidFill>
                  <a:schemeClr val="dk1"/>
                </a:solidFill>
                <a:latin typeface="+mn-lt"/>
                <a:ea typeface="+mn-ea"/>
                <a:cs typeface="+mn-cs"/>
              </a:defRPr>
            </a:lvl7pPr>
            <a:lvl8pPr marL="3200272" algn="l" defTabSz="914363" rtl="0" eaLnBrk="1" latinLnBrk="0" hangingPunct="1">
              <a:defRPr sz="1800" kern="1200">
                <a:solidFill>
                  <a:schemeClr val="dk1"/>
                </a:solidFill>
                <a:latin typeface="+mn-lt"/>
                <a:ea typeface="+mn-ea"/>
                <a:cs typeface="+mn-cs"/>
              </a:defRPr>
            </a:lvl8pPr>
            <a:lvl9pPr marL="3657454" algn="l" defTabSz="914363" rtl="0" eaLnBrk="1" latinLnBrk="0" hangingPunct="1">
              <a:defRPr sz="1800" kern="1200">
                <a:solidFill>
                  <a:schemeClr val="dk1"/>
                </a:solidFill>
                <a:latin typeface="+mn-lt"/>
                <a:ea typeface="+mn-ea"/>
                <a:cs typeface="+mn-cs"/>
              </a:defRPr>
            </a:lvl9pPr>
          </a:lstStyle>
          <a:p>
            <a:pPr algn="ctr"/>
            <a:r>
              <a:rPr lang="en-US" sz="1200" b="1" dirty="0" smtClean="0">
                <a:solidFill>
                  <a:srgbClr val="000000"/>
                </a:solidFill>
              </a:rPr>
              <a:t>Server2</a:t>
            </a:r>
            <a:endParaRPr lang="en-US" sz="1200" b="1" dirty="0">
              <a:solidFill>
                <a:srgbClr val="000000"/>
              </a:solidFill>
            </a:endParaRPr>
          </a:p>
        </p:txBody>
      </p:sp>
      <p:sp>
        <p:nvSpPr>
          <p:cNvPr id="12" name="Rectangle 11"/>
          <p:cNvSpPr/>
          <p:nvPr/>
        </p:nvSpPr>
        <p:spPr>
          <a:xfrm>
            <a:off x="7171623" y="2825177"/>
            <a:ext cx="754577" cy="575188"/>
          </a:xfrm>
          <a:prstGeom prst="rect">
            <a:avLst/>
          </a:prstGeom>
          <a:ln cap="rnd"/>
        </p:spPr>
        <p:style>
          <a:lnRef idx="1">
            <a:schemeClr val="accent1"/>
          </a:lnRef>
          <a:fillRef idx="2">
            <a:schemeClr val="accent1"/>
          </a:fillRef>
          <a:effectRef idx="1">
            <a:schemeClr val="accent1"/>
          </a:effectRef>
          <a:fontRef idx="minor">
            <a:schemeClr val="dk1"/>
          </a:fontRef>
        </p:style>
        <p:txBody>
          <a:bodyPr rtlCol="0" anchor="ctr"/>
          <a:lstStyle>
            <a:defPPr>
              <a:defRPr lang="en-US"/>
            </a:defPPr>
            <a:lvl1pPr marL="0" algn="l" defTabSz="914363" rtl="0" eaLnBrk="1" latinLnBrk="0" hangingPunct="1">
              <a:defRPr sz="1800" kern="1200">
                <a:solidFill>
                  <a:schemeClr val="dk1"/>
                </a:solidFill>
                <a:latin typeface="+mn-lt"/>
                <a:ea typeface="+mn-ea"/>
                <a:cs typeface="+mn-cs"/>
              </a:defRPr>
            </a:lvl1pPr>
            <a:lvl2pPr marL="457182" algn="l" defTabSz="914363" rtl="0" eaLnBrk="1" latinLnBrk="0" hangingPunct="1">
              <a:defRPr sz="1800" kern="1200">
                <a:solidFill>
                  <a:schemeClr val="dk1"/>
                </a:solidFill>
                <a:latin typeface="+mn-lt"/>
                <a:ea typeface="+mn-ea"/>
                <a:cs typeface="+mn-cs"/>
              </a:defRPr>
            </a:lvl2pPr>
            <a:lvl3pPr marL="914363" algn="l" defTabSz="914363" rtl="0" eaLnBrk="1" latinLnBrk="0" hangingPunct="1">
              <a:defRPr sz="1800" kern="1200">
                <a:solidFill>
                  <a:schemeClr val="dk1"/>
                </a:solidFill>
                <a:latin typeface="+mn-lt"/>
                <a:ea typeface="+mn-ea"/>
                <a:cs typeface="+mn-cs"/>
              </a:defRPr>
            </a:lvl3pPr>
            <a:lvl4pPr marL="1371545" algn="l" defTabSz="914363" rtl="0" eaLnBrk="1" latinLnBrk="0" hangingPunct="1">
              <a:defRPr sz="1800" kern="1200">
                <a:solidFill>
                  <a:schemeClr val="dk1"/>
                </a:solidFill>
                <a:latin typeface="+mn-lt"/>
                <a:ea typeface="+mn-ea"/>
                <a:cs typeface="+mn-cs"/>
              </a:defRPr>
            </a:lvl4pPr>
            <a:lvl5pPr marL="1828727" algn="l" defTabSz="914363" rtl="0" eaLnBrk="1" latinLnBrk="0" hangingPunct="1">
              <a:defRPr sz="1800" kern="1200">
                <a:solidFill>
                  <a:schemeClr val="dk1"/>
                </a:solidFill>
                <a:latin typeface="+mn-lt"/>
                <a:ea typeface="+mn-ea"/>
                <a:cs typeface="+mn-cs"/>
              </a:defRPr>
            </a:lvl5pPr>
            <a:lvl6pPr marL="2285909" algn="l" defTabSz="914363" rtl="0" eaLnBrk="1" latinLnBrk="0" hangingPunct="1">
              <a:defRPr sz="1800" kern="1200">
                <a:solidFill>
                  <a:schemeClr val="dk1"/>
                </a:solidFill>
                <a:latin typeface="+mn-lt"/>
                <a:ea typeface="+mn-ea"/>
                <a:cs typeface="+mn-cs"/>
              </a:defRPr>
            </a:lvl6pPr>
            <a:lvl7pPr marL="2743090" algn="l" defTabSz="914363" rtl="0" eaLnBrk="1" latinLnBrk="0" hangingPunct="1">
              <a:defRPr sz="1800" kern="1200">
                <a:solidFill>
                  <a:schemeClr val="dk1"/>
                </a:solidFill>
                <a:latin typeface="+mn-lt"/>
                <a:ea typeface="+mn-ea"/>
                <a:cs typeface="+mn-cs"/>
              </a:defRPr>
            </a:lvl7pPr>
            <a:lvl8pPr marL="3200272" algn="l" defTabSz="914363" rtl="0" eaLnBrk="1" latinLnBrk="0" hangingPunct="1">
              <a:defRPr sz="1800" kern="1200">
                <a:solidFill>
                  <a:schemeClr val="dk1"/>
                </a:solidFill>
                <a:latin typeface="+mn-lt"/>
                <a:ea typeface="+mn-ea"/>
                <a:cs typeface="+mn-cs"/>
              </a:defRPr>
            </a:lvl8pPr>
            <a:lvl9pPr marL="3657454" algn="l" defTabSz="914363" rtl="0" eaLnBrk="1" latinLnBrk="0" hangingPunct="1">
              <a:defRPr sz="1800" kern="1200">
                <a:solidFill>
                  <a:schemeClr val="dk1"/>
                </a:solidFill>
                <a:latin typeface="+mn-lt"/>
                <a:ea typeface="+mn-ea"/>
                <a:cs typeface="+mn-cs"/>
              </a:defRPr>
            </a:lvl9pPr>
          </a:lstStyle>
          <a:p>
            <a:pPr algn="ctr"/>
            <a:r>
              <a:rPr lang="en-US" sz="1200" b="1" dirty="0" smtClean="0">
                <a:solidFill>
                  <a:srgbClr val="000000"/>
                </a:solidFill>
              </a:rPr>
              <a:t>Server3</a:t>
            </a:r>
            <a:endParaRPr lang="en-US" sz="1200" b="1" dirty="0">
              <a:solidFill>
                <a:srgbClr val="000000"/>
              </a:solidFill>
            </a:endParaRPr>
          </a:p>
        </p:txBody>
      </p:sp>
      <p:cxnSp>
        <p:nvCxnSpPr>
          <p:cNvPr id="13" name="Straight Arrow Connector 12"/>
          <p:cNvCxnSpPr>
            <a:stCxn id="10" idx="2"/>
            <a:endCxn id="9" idx="1"/>
          </p:cNvCxnSpPr>
          <p:nvPr/>
        </p:nvCxnSpPr>
        <p:spPr>
          <a:xfrm>
            <a:off x="5573524" y="3400365"/>
            <a:ext cx="3494" cy="356534"/>
          </a:xfrm>
          <a:prstGeom prst="straightConnector1">
            <a:avLst/>
          </a:prstGeom>
          <a:ln w="38100">
            <a:solidFill>
              <a:schemeClr val="bg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4" name="Straight Arrow Connector 13"/>
          <p:cNvCxnSpPr>
            <a:stCxn id="11" idx="2"/>
          </p:cNvCxnSpPr>
          <p:nvPr/>
        </p:nvCxnSpPr>
        <p:spPr>
          <a:xfrm rot="16200000" flipH="1">
            <a:off x="6374747" y="3586774"/>
            <a:ext cx="376437" cy="3620"/>
          </a:xfrm>
          <a:prstGeom prst="straightConnector1">
            <a:avLst/>
          </a:prstGeom>
          <a:ln w="38100">
            <a:solidFill>
              <a:schemeClr val="bg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5" name="Straight Arrow Connector 14"/>
          <p:cNvCxnSpPr>
            <a:stCxn id="12" idx="2"/>
          </p:cNvCxnSpPr>
          <p:nvPr/>
        </p:nvCxnSpPr>
        <p:spPr>
          <a:xfrm rot="16200000" flipH="1">
            <a:off x="7357849" y="3591426"/>
            <a:ext cx="387070" cy="4948"/>
          </a:xfrm>
          <a:prstGeom prst="straightConnector1">
            <a:avLst/>
          </a:prstGeom>
          <a:ln w="38100">
            <a:solidFill>
              <a:schemeClr val="bg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16" name="Rectangle 15"/>
          <p:cNvSpPr/>
          <p:nvPr/>
        </p:nvSpPr>
        <p:spPr>
          <a:xfrm>
            <a:off x="8164284" y="2825177"/>
            <a:ext cx="754577" cy="575188"/>
          </a:xfrm>
          <a:prstGeom prst="rect">
            <a:avLst/>
          </a:prstGeom>
          <a:ln cap="rnd"/>
        </p:spPr>
        <p:style>
          <a:lnRef idx="1">
            <a:schemeClr val="accent1"/>
          </a:lnRef>
          <a:fillRef idx="2">
            <a:schemeClr val="accent1"/>
          </a:fillRef>
          <a:effectRef idx="1">
            <a:schemeClr val="accent1"/>
          </a:effectRef>
          <a:fontRef idx="minor">
            <a:schemeClr val="dk1"/>
          </a:fontRef>
        </p:style>
        <p:txBody>
          <a:bodyPr rtlCol="0" anchor="ctr"/>
          <a:lstStyle>
            <a:defPPr>
              <a:defRPr lang="en-US"/>
            </a:defPPr>
            <a:lvl1pPr marL="0" algn="l" defTabSz="914363" rtl="0" eaLnBrk="1" latinLnBrk="0" hangingPunct="1">
              <a:defRPr sz="1800" kern="1200">
                <a:solidFill>
                  <a:schemeClr val="dk1"/>
                </a:solidFill>
                <a:latin typeface="+mn-lt"/>
                <a:ea typeface="+mn-ea"/>
                <a:cs typeface="+mn-cs"/>
              </a:defRPr>
            </a:lvl1pPr>
            <a:lvl2pPr marL="457182" algn="l" defTabSz="914363" rtl="0" eaLnBrk="1" latinLnBrk="0" hangingPunct="1">
              <a:defRPr sz="1800" kern="1200">
                <a:solidFill>
                  <a:schemeClr val="dk1"/>
                </a:solidFill>
                <a:latin typeface="+mn-lt"/>
                <a:ea typeface="+mn-ea"/>
                <a:cs typeface="+mn-cs"/>
              </a:defRPr>
            </a:lvl2pPr>
            <a:lvl3pPr marL="914363" algn="l" defTabSz="914363" rtl="0" eaLnBrk="1" latinLnBrk="0" hangingPunct="1">
              <a:defRPr sz="1800" kern="1200">
                <a:solidFill>
                  <a:schemeClr val="dk1"/>
                </a:solidFill>
                <a:latin typeface="+mn-lt"/>
                <a:ea typeface="+mn-ea"/>
                <a:cs typeface="+mn-cs"/>
              </a:defRPr>
            </a:lvl3pPr>
            <a:lvl4pPr marL="1371545" algn="l" defTabSz="914363" rtl="0" eaLnBrk="1" latinLnBrk="0" hangingPunct="1">
              <a:defRPr sz="1800" kern="1200">
                <a:solidFill>
                  <a:schemeClr val="dk1"/>
                </a:solidFill>
                <a:latin typeface="+mn-lt"/>
                <a:ea typeface="+mn-ea"/>
                <a:cs typeface="+mn-cs"/>
              </a:defRPr>
            </a:lvl4pPr>
            <a:lvl5pPr marL="1828727" algn="l" defTabSz="914363" rtl="0" eaLnBrk="1" latinLnBrk="0" hangingPunct="1">
              <a:defRPr sz="1800" kern="1200">
                <a:solidFill>
                  <a:schemeClr val="dk1"/>
                </a:solidFill>
                <a:latin typeface="+mn-lt"/>
                <a:ea typeface="+mn-ea"/>
                <a:cs typeface="+mn-cs"/>
              </a:defRPr>
            </a:lvl5pPr>
            <a:lvl6pPr marL="2285909" algn="l" defTabSz="914363" rtl="0" eaLnBrk="1" latinLnBrk="0" hangingPunct="1">
              <a:defRPr sz="1800" kern="1200">
                <a:solidFill>
                  <a:schemeClr val="dk1"/>
                </a:solidFill>
                <a:latin typeface="+mn-lt"/>
                <a:ea typeface="+mn-ea"/>
                <a:cs typeface="+mn-cs"/>
              </a:defRPr>
            </a:lvl6pPr>
            <a:lvl7pPr marL="2743090" algn="l" defTabSz="914363" rtl="0" eaLnBrk="1" latinLnBrk="0" hangingPunct="1">
              <a:defRPr sz="1800" kern="1200">
                <a:solidFill>
                  <a:schemeClr val="dk1"/>
                </a:solidFill>
                <a:latin typeface="+mn-lt"/>
                <a:ea typeface="+mn-ea"/>
                <a:cs typeface="+mn-cs"/>
              </a:defRPr>
            </a:lvl7pPr>
            <a:lvl8pPr marL="3200272" algn="l" defTabSz="914363" rtl="0" eaLnBrk="1" latinLnBrk="0" hangingPunct="1">
              <a:defRPr sz="1800" kern="1200">
                <a:solidFill>
                  <a:schemeClr val="dk1"/>
                </a:solidFill>
                <a:latin typeface="+mn-lt"/>
                <a:ea typeface="+mn-ea"/>
                <a:cs typeface="+mn-cs"/>
              </a:defRPr>
            </a:lvl8pPr>
            <a:lvl9pPr marL="3657454" algn="l" defTabSz="914363" rtl="0" eaLnBrk="1" latinLnBrk="0" hangingPunct="1">
              <a:defRPr sz="1800" kern="1200">
                <a:solidFill>
                  <a:schemeClr val="dk1"/>
                </a:solidFill>
                <a:latin typeface="+mn-lt"/>
                <a:ea typeface="+mn-ea"/>
                <a:cs typeface="+mn-cs"/>
              </a:defRPr>
            </a:lvl9pPr>
          </a:lstStyle>
          <a:p>
            <a:pPr algn="ctr"/>
            <a:r>
              <a:rPr lang="en-US" sz="1200" b="1" dirty="0" smtClean="0">
                <a:solidFill>
                  <a:srgbClr val="000000"/>
                </a:solidFill>
              </a:rPr>
              <a:t>Server4</a:t>
            </a:r>
            <a:endParaRPr lang="en-US" sz="1200" b="1" dirty="0">
              <a:solidFill>
                <a:srgbClr val="000000"/>
              </a:solidFill>
            </a:endParaRPr>
          </a:p>
        </p:txBody>
      </p:sp>
      <p:cxnSp>
        <p:nvCxnSpPr>
          <p:cNvPr id="18" name="Straight Arrow Connector 17"/>
          <p:cNvCxnSpPr>
            <a:stCxn id="16" idx="2"/>
          </p:cNvCxnSpPr>
          <p:nvPr/>
        </p:nvCxnSpPr>
        <p:spPr>
          <a:xfrm rot="16200000" flipH="1">
            <a:off x="8348058" y="3593880"/>
            <a:ext cx="387070" cy="43"/>
          </a:xfrm>
          <a:prstGeom prst="straightConnector1">
            <a:avLst/>
          </a:prstGeom>
          <a:ln w="38100">
            <a:solidFill>
              <a:schemeClr val="bg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20" name="Can 19"/>
          <p:cNvSpPr/>
          <p:nvPr/>
        </p:nvSpPr>
        <p:spPr>
          <a:xfrm>
            <a:off x="6308893" y="3756899"/>
            <a:ext cx="511765" cy="508846"/>
          </a:xfrm>
          <a:prstGeom prst="can">
            <a:avLst/>
          </a:prstGeom>
          <a:solidFill>
            <a:schemeClr val="accent1"/>
          </a:solidFill>
          <a:ln w="38100" cmpd="sng">
            <a:solidFill>
              <a:srgbClr val="385D8A"/>
            </a:solidFill>
          </a:ln>
        </p:spPr>
        <p:style>
          <a:lnRef idx="2">
            <a:schemeClr val="accent1"/>
          </a:lnRef>
          <a:fillRef idx="1">
            <a:schemeClr val="lt1"/>
          </a:fillRef>
          <a:effectRef idx="0">
            <a:schemeClr val="accent1"/>
          </a:effectRef>
          <a:fontRef idx="minor">
            <a:schemeClr val="dk1"/>
          </a:fontRef>
        </p:style>
        <p:txBody>
          <a:bodyPr rtlCol="0" anchor="ctr"/>
          <a:lstStyle>
            <a:defPPr>
              <a:defRPr lang="en-US"/>
            </a:defPPr>
            <a:lvl1pPr marL="0" algn="l" defTabSz="914363" rtl="0" eaLnBrk="1" latinLnBrk="0" hangingPunct="1">
              <a:defRPr sz="1800" kern="1200">
                <a:solidFill>
                  <a:schemeClr val="dk1"/>
                </a:solidFill>
                <a:latin typeface="+mn-lt"/>
                <a:ea typeface="+mn-ea"/>
                <a:cs typeface="+mn-cs"/>
              </a:defRPr>
            </a:lvl1pPr>
            <a:lvl2pPr marL="457182" algn="l" defTabSz="914363" rtl="0" eaLnBrk="1" latinLnBrk="0" hangingPunct="1">
              <a:defRPr sz="1800" kern="1200">
                <a:solidFill>
                  <a:schemeClr val="dk1"/>
                </a:solidFill>
                <a:latin typeface="+mn-lt"/>
                <a:ea typeface="+mn-ea"/>
                <a:cs typeface="+mn-cs"/>
              </a:defRPr>
            </a:lvl2pPr>
            <a:lvl3pPr marL="914363" algn="l" defTabSz="914363" rtl="0" eaLnBrk="1" latinLnBrk="0" hangingPunct="1">
              <a:defRPr sz="1800" kern="1200">
                <a:solidFill>
                  <a:schemeClr val="dk1"/>
                </a:solidFill>
                <a:latin typeface="+mn-lt"/>
                <a:ea typeface="+mn-ea"/>
                <a:cs typeface="+mn-cs"/>
              </a:defRPr>
            </a:lvl3pPr>
            <a:lvl4pPr marL="1371545" algn="l" defTabSz="914363" rtl="0" eaLnBrk="1" latinLnBrk="0" hangingPunct="1">
              <a:defRPr sz="1800" kern="1200">
                <a:solidFill>
                  <a:schemeClr val="dk1"/>
                </a:solidFill>
                <a:latin typeface="+mn-lt"/>
                <a:ea typeface="+mn-ea"/>
                <a:cs typeface="+mn-cs"/>
              </a:defRPr>
            </a:lvl4pPr>
            <a:lvl5pPr marL="1828727" algn="l" defTabSz="914363" rtl="0" eaLnBrk="1" latinLnBrk="0" hangingPunct="1">
              <a:defRPr sz="1800" kern="1200">
                <a:solidFill>
                  <a:schemeClr val="dk1"/>
                </a:solidFill>
                <a:latin typeface="+mn-lt"/>
                <a:ea typeface="+mn-ea"/>
                <a:cs typeface="+mn-cs"/>
              </a:defRPr>
            </a:lvl5pPr>
            <a:lvl6pPr marL="2285909" algn="l" defTabSz="914363" rtl="0" eaLnBrk="1" latinLnBrk="0" hangingPunct="1">
              <a:defRPr sz="1800" kern="1200">
                <a:solidFill>
                  <a:schemeClr val="dk1"/>
                </a:solidFill>
                <a:latin typeface="+mn-lt"/>
                <a:ea typeface="+mn-ea"/>
                <a:cs typeface="+mn-cs"/>
              </a:defRPr>
            </a:lvl6pPr>
            <a:lvl7pPr marL="2743090" algn="l" defTabSz="914363" rtl="0" eaLnBrk="1" latinLnBrk="0" hangingPunct="1">
              <a:defRPr sz="1800" kern="1200">
                <a:solidFill>
                  <a:schemeClr val="dk1"/>
                </a:solidFill>
                <a:latin typeface="+mn-lt"/>
                <a:ea typeface="+mn-ea"/>
                <a:cs typeface="+mn-cs"/>
              </a:defRPr>
            </a:lvl7pPr>
            <a:lvl8pPr marL="3200272" algn="l" defTabSz="914363" rtl="0" eaLnBrk="1" latinLnBrk="0" hangingPunct="1">
              <a:defRPr sz="1800" kern="1200">
                <a:solidFill>
                  <a:schemeClr val="dk1"/>
                </a:solidFill>
                <a:latin typeface="+mn-lt"/>
                <a:ea typeface="+mn-ea"/>
                <a:cs typeface="+mn-cs"/>
              </a:defRPr>
            </a:lvl8pPr>
            <a:lvl9pPr marL="3657454" algn="l" defTabSz="914363" rtl="0" eaLnBrk="1" latinLnBrk="0" hangingPunct="1">
              <a:defRPr sz="1800" kern="1200">
                <a:solidFill>
                  <a:schemeClr val="dk1"/>
                </a:solidFill>
                <a:latin typeface="+mn-lt"/>
                <a:ea typeface="+mn-ea"/>
                <a:cs typeface="+mn-cs"/>
              </a:defRPr>
            </a:lvl9pPr>
          </a:lstStyle>
          <a:p>
            <a:pPr algn="ctr"/>
            <a:r>
              <a:rPr lang="en-US" sz="1400" dirty="0" smtClean="0">
                <a:solidFill>
                  <a:srgbClr val="000000"/>
                </a:solidFill>
              </a:rPr>
              <a:t>DB1</a:t>
            </a:r>
            <a:endParaRPr lang="en-US" sz="1400" dirty="0">
              <a:solidFill>
                <a:srgbClr val="000000"/>
              </a:solidFill>
            </a:endParaRPr>
          </a:p>
        </p:txBody>
      </p:sp>
      <p:sp>
        <p:nvSpPr>
          <p:cNvPr id="21" name="Can 20"/>
          <p:cNvSpPr/>
          <p:nvPr/>
        </p:nvSpPr>
        <p:spPr>
          <a:xfrm>
            <a:off x="7297976" y="3756899"/>
            <a:ext cx="511765" cy="508846"/>
          </a:xfrm>
          <a:prstGeom prst="can">
            <a:avLst/>
          </a:prstGeom>
          <a:solidFill>
            <a:schemeClr val="accent1"/>
          </a:solidFill>
          <a:ln w="38100" cmpd="sng">
            <a:solidFill>
              <a:srgbClr val="385D8A"/>
            </a:solidFill>
          </a:ln>
        </p:spPr>
        <p:style>
          <a:lnRef idx="2">
            <a:schemeClr val="accent1"/>
          </a:lnRef>
          <a:fillRef idx="1">
            <a:schemeClr val="lt1"/>
          </a:fillRef>
          <a:effectRef idx="0">
            <a:schemeClr val="accent1"/>
          </a:effectRef>
          <a:fontRef idx="minor">
            <a:schemeClr val="dk1"/>
          </a:fontRef>
        </p:style>
        <p:txBody>
          <a:bodyPr rtlCol="0" anchor="ctr"/>
          <a:lstStyle>
            <a:defPPr>
              <a:defRPr lang="en-US"/>
            </a:defPPr>
            <a:lvl1pPr marL="0" algn="l" defTabSz="914363" rtl="0" eaLnBrk="1" latinLnBrk="0" hangingPunct="1">
              <a:defRPr sz="1800" kern="1200">
                <a:solidFill>
                  <a:schemeClr val="dk1"/>
                </a:solidFill>
                <a:latin typeface="+mn-lt"/>
                <a:ea typeface="+mn-ea"/>
                <a:cs typeface="+mn-cs"/>
              </a:defRPr>
            </a:lvl1pPr>
            <a:lvl2pPr marL="457182" algn="l" defTabSz="914363" rtl="0" eaLnBrk="1" latinLnBrk="0" hangingPunct="1">
              <a:defRPr sz="1800" kern="1200">
                <a:solidFill>
                  <a:schemeClr val="dk1"/>
                </a:solidFill>
                <a:latin typeface="+mn-lt"/>
                <a:ea typeface="+mn-ea"/>
                <a:cs typeface="+mn-cs"/>
              </a:defRPr>
            </a:lvl2pPr>
            <a:lvl3pPr marL="914363" algn="l" defTabSz="914363" rtl="0" eaLnBrk="1" latinLnBrk="0" hangingPunct="1">
              <a:defRPr sz="1800" kern="1200">
                <a:solidFill>
                  <a:schemeClr val="dk1"/>
                </a:solidFill>
                <a:latin typeface="+mn-lt"/>
                <a:ea typeface="+mn-ea"/>
                <a:cs typeface="+mn-cs"/>
              </a:defRPr>
            </a:lvl3pPr>
            <a:lvl4pPr marL="1371545" algn="l" defTabSz="914363" rtl="0" eaLnBrk="1" latinLnBrk="0" hangingPunct="1">
              <a:defRPr sz="1800" kern="1200">
                <a:solidFill>
                  <a:schemeClr val="dk1"/>
                </a:solidFill>
                <a:latin typeface="+mn-lt"/>
                <a:ea typeface="+mn-ea"/>
                <a:cs typeface="+mn-cs"/>
              </a:defRPr>
            </a:lvl4pPr>
            <a:lvl5pPr marL="1828727" algn="l" defTabSz="914363" rtl="0" eaLnBrk="1" latinLnBrk="0" hangingPunct="1">
              <a:defRPr sz="1800" kern="1200">
                <a:solidFill>
                  <a:schemeClr val="dk1"/>
                </a:solidFill>
                <a:latin typeface="+mn-lt"/>
                <a:ea typeface="+mn-ea"/>
                <a:cs typeface="+mn-cs"/>
              </a:defRPr>
            </a:lvl5pPr>
            <a:lvl6pPr marL="2285909" algn="l" defTabSz="914363" rtl="0" eaLnBrk="1" latinLnBrk="0" hangingPunct="1">
              <a:defRPr sz="1800" kern="1200">
                <a:solidFill>
                  <a:schemeClr val="dk1"/>
                </a:solidFill>
                <a:latin typeface="+mn-lt"/>
                <a:ea typeface="+mn-ea"/>
                <a:cs typeface="+mn-cs"/>
              </a:defRPr>
            </a:lvl6pPr>
            <a:lvl7pPr marL="2743090" algn="l" defTabSz="914363" rtl="0" eaLnBrk="1" latinLnBrk="0" hangingPunct="1">
              <a:defRPr sz="1800" kern="1200">
                <a:solidFill>
                  <a:schemeClr val="dk1"/>
                </a:solidFill>
                <a:latin typeface="+mn-lt"/>
                <a:ea typeface="+mn-ea"/>
                <a:cs typeface="+mn-cs"/>
              </a:defRPr>
            </a:lvl7pPr>
            <a:lvl8pPr marL="3200272" algn="l" defTabSz="914363" rtl="0" eaLnBrk="1" latinLnBrk="0" hangingPunct="1">
              <a:defRPr sz="1800" kern="1200">
                <a:solidFill>
                  <a:schemeClr val="dk1"/>
                </a:solidFill>
                <a:latin typeface="+mn-lt"/>
                <a:ea typeface="+mn-ea"/>
                <a:cs typeface="+mn-cs"/>
              </a:defRPr>
            </a:lvl8pPr>
            <a:lvl9pPr marL="3657454" algn="l" defTabSz="914363" rtl="0" eaLnBrk="1" latinLnBrk="0" hangingPunct="1">
              <a:defRPr sz="1800" kern="1200">
                <a:solidFill>
                  <a:schemeClr val="dk1"/>
                </a:solidFill>
                <a:latin typeface="+mn-lt"/>
                <a:ea typeface="+mn-ea"/>
                <a:cs typeface="+mn-cs"/>
              </a:defRPr>
            </a:lvl9pPr>
          </a:lstStyle>
          <a:p>
            <a:pPr algn="ctr"/>
            <a:r>
              <a:rPr lang="en-US" sz="1400" dirty="0" smtClean="0">
                <a:solidFill>
                  <a:srgbClr val="000000"/>
                </a:solidFill>
              </a:rPr>
              <a:t>DB1</a:t>
            </a:r>
            <a:endParaRPr lang="en-US" sz="1400" dirty="0">
              <a:solidFill>
                <a:srgbClr val="000000"/>
              </a:solidFill>
            </a:endParaRPr>
          </a:p>
        </p:txBody>
      </p:sp>
      <p:sp>
        <p:nvSpPr>
          <p:cNvPr id="22" name="Can 21"/>
          <p:cNvSpPr/>
          <p:nvPr/>
        </p:nvSpPr>
        <p:spPr>
          <a:xfrm>
            <a:off x="8285690" y="3756899"/>
            <a:ext cx="511765" cy="508846"/>
          </a:xfrm>
          <a:prstGeom prst="can">
            <a:avLst/>
          </a:prstGeom>
          <a:solidFill>
            <a:schemeClr val="accent1"/>
          </a:solidFill>
          <a:ln w="38100" cmpd="sng">
            <a:solidFill>
              <a:srgbClr val="385D8A"/>
            </a:solidFill>
          </a:ln>
        </p:spPr>
        <p:style>
          <a:lnRef idx="2">
            <a:schemeClr val="accent1"/>
          </a:lnRef>
          <a:fillRef idx="1">
            <a:schemeClr val="lt1"/>
          </a:fillRef>
          <a:effectRef idx="0">
            <a:schemeClr val="accent1"/>
          </a:effectRef>
          <a:fontRef idx="minor">
            <a:schemeClr val="dk1"/>
          </a:fontRef>
        </p:style>
        <p:txBody>
          <a:bodyPr rtlCol="0" anchor="ctr"/>
          <a:lstStyle>
            <a:defPPr>
              <a:defRPr lang="en-US"/>
            </a:defPPr>
            <a:lvl1pPr marL="0" algn="l" defTabSz="914363" rtl="0" eaLnBrk="1" latinLnBrk="0" hangingPunct="1">
              <a:defRPr sz="1800" kern="1200">
                <a:solidFill>
                  <a:schemeClr val="dk1"/>
                </a:solidFill>
                <a:latin typeface="+mn-lt"/>
                <a:ea typeface="+mn-ea"/>
                <a:cs typeface="+mn-cs"/>
              </a:defRPr>
            </a:lvl1pPr>
            <a:lvl2pPr marL="457182" algn="l" defTabSz="914363" rtl="0" eaLnBrk="1" latinLnBrk="0" hangingPunct="1">
              <a:defRPr sz="1800" kern="1200">
                <a:solidFill>
                  <a:schemeClr val="dk1"/>
                </a:solidFill>
                <a:latin typeface="+mn-lt"/>
                <a:ea typeface="+mn-ea"/>
                <a:cs typeface="+mn-cs"/>
              </a:defRPr>
            </a:lvl2pPr>
            <a:lvl3pPr marL="914363" algn="l" defTabSz="914363" rtl="0" eaLnBrk="1" latinLnBrk="0" hangingPunct="1">
              <a:defRPr sz="1800" kern="1200">
                <a:solidFill>
                  <a:schemeClr val="dk1"/>
                </a:solidFill>
                <a:latin typeface="+mn-lt"/>
                <a:ea typeface="+mn-ea"/>
                <a:cs typeface="+mn-cs"/>
              </a:defRPr>
            </a:lvl3pPr>
            <a:lvl4pPr marL="1371545" algn="l" defTabSz="914363" rtl="0" eaLnBrk="1" latinLnBrk="0" hangingPunct="1">
              <a:defRPr sz="1800" kern="1200">
                <a:solidFill>
                  <a:schemeClr val="dk1"/>
                </a:solidFill>
                <a:latin typeface="+mn-lt"/>
                <a:ea typeface="+mn-ea"/>
                <a:cs typeface="+mn-cs"/>
              </a:defRPr>
            </a:lvl4pPr>
            <a:lvl5pPr marL="1828727" algn="l" defTabSz="914363" rtl="0" eaLnBrk="1" latinLnBrk="0" hangingPunct="1">
              <a:defRPr sz="1800" kern="1200">
                <a:solidFill>
                  <a:schemeClr val="dk1"/>
                </a:solidFill>
                <a:latin typeface="+mn-lt"/>
                <a:ea typeface="+mn-ea"/>
                <a:cs typeface="+mn-cs"/>
              </a:defRPr>
            </a:lvl5pPr>
            <a:lvl6pPr marL="2285909" algn="l" defTabSz="914363" rtl="0" eaLnBrk="1" latinLnBrk="0" hangingPunct="1">
              <a:defRPr sz="1800" kern="1200">
                <a:solidFill>
                  <a:schemeClr val="dk1"/>
                </a:solidFill>
                <a:latin typeface="+mn-lt"/>
                <a:ea typeface="+mn-ea"/>
                <a:cs typeface="+mn-cs"/>
              </a:defRPr>
            </a:lvl6pPr>
            <a:lvl7pPr marL="2743090" algn="l" defTabSz="914363" rtl="0" eaLnBrk="1" latinLnBrk="0" hangingPunct="1">
              <a:defRPr sz="1800" kern="1200">
                <a:solidFill>
                  <a:schemeClr val="dk1"/>
                </a:solidFill>
                <a:latin typeface="+mn-lt"/>
                <a:ea typeface="+mn-ea"/>
                <a:cs typeface="+mn-cs"/>
              </a:defRPr>
            </a:lvl7pPr>
            <a:lvl8pPr marL="3200272" algn="l" defTabSz="914363" rtl="0" eaLnBrk="1" latinLnBrk="0" hangingPunct="1">
              <a:defRPr sz="1800" kern="1200">
                <a:solidFill>
                  <a:schemeClr val="dk1"/>
                </a:solidFill>
                <a:latin typeface="+mn-lt"/>
                <a:ea typeface="+mn-ea"/>
                <a:cs typeface="+mn-cs"/>
              </a:defRPr>
            </a:lvl8pPr>
            <a:lvl9pPr marL="3657454" algn="l" defTabSz="914363" rtl="0" eaLnBrk="1" latinLnBrk="0" hangingPunct="1">
              <a:defRPr sz="1800" kern="1200">
                <a:solidFill>
                  <a:schemeClr val="dk1"/>
                </a:solidFill>
                <a:latin typeface="+mn-lt"/>
                <a:ea typeface="+mn-ea"/>
                <a:cs typeface="+mn-cs"/>
              </a:defRPr>
            </a:lvl9pPr>
          </a:lstStyle>
          <a:p>
            <a:pPr algn="ctr"/>
            <a:r>
              <a:rPr lang="en-US" sz="1400" dirty="0" smtClean="0">
                <a:solidFill>
                  <a:srgbClr val="000000"/>
                </a:solidFill>
              </a:rPr>
              <a:t>DB1</a:t>
            </a:r>
            <a:endParaRPr lang="en-US" sz="1400" dirty="0">
              <a:solidFill>
                <a:srgbClr val="000000"/>
              </a:solidFill>
            </a:endParaRPr>
          </a:p>
        </p:txBody>
      </p:sp>
      <p:sp>
        <p:nvSpPr>
          <p:cNvPr id="5" name="TextBox 4"/>
          <p:cNvSpPr txBox="1"/>
          <p:nvPr/>
        </p:nvSpPr>
        <p:spPr>
          <a:xfrm>
            <a:off x="5049707" y="3400962"/>
            <a:ext cx="1044326" cy="1323439"/>
          </a:xfrm>
          <a:prstGeom prst="rect">
            <a:avLst/>
          </a:prstGeom>
          <a:noFill/>
        </p:spPr>
        <p:txBody>
          <a:bodyPr wrap="square" rtlCol="0">
            <a:spAutoFit/>
          </a:bodyPr>
          <a:lstStyle/>
          <a:p>
            <a:pPr algn="ctr"/>
            <a:r>
              <a:rPr lang="en-US" sz="8000" b="1" dirty="0" smtClean="0">
                <a:solidFill>
                  <a:srgbClr val="FF0000"/>
                </a:solidFill>
                <a:effectLst>
                  <a:outerShdw blurRad="38100" dist="38100" dir="2700000" algn="tl">
                    <a:srgbClr val="000000">
                      <a:alpha val="43137"/>
                    </a:srgbClr>
                  </a:outerShdw>
                </a:effectLst>
              </a:rPr>
              <a:t>X</a:t>
            </a:r>
            <a:endParaRPr lang="en-US" sz="8000" b="1" dirty="0">
              <a:solidFill>
                <a:srgbClr val="FF0000"/>
              </a:solidFill>
              <a:effectLst>
                <a:outerShdw blurRad="38100" dist="38100" dir="2700000" algn="tl">
                  <a:srgbClr val="000000">
                    <a:alpha val="43137"/>
                  </a:srgbClr>
                </a:outerShdw>
              </a:effectLst>
            </a:endParaRPr>
          </a:p>
        </p:txBody>
      </p:sp>
      <p:graphicFrame>
        <p:nvGraphicFramePr>
          <p:cNvPr id="19" name="Table 18"/>
          <p:cNvGraphicFramePr>
            <a:graphicFrameLocks noGrp="1"/>
          </p:cNvGraphicFramePr>
          <p:nvPr>
            <p:extLst>
              <p:ext uri="{D42A27DB-BD31-4B8C-83A1-F6EECF244321}">
                <p14:modId xmlns:p14="http://schemas.microsoft.com/office/powerpoint/2010/main" val="252814432"/>
              </p:ext>
            </p:extLst>
          </p:nvPr>
        </p:nvGraphicFramePr>
        <p:xfrm>
          <a:off x="152400" y="4556760"/>
          <a:ext cx="8839200" cy="1691640"/>
        </p:xfrm>
        <a:graphic>
          <a:graphicData uri="http://schemas.openxmlformats.org/drawingml/2006/table">
            <a:tbl>
              <a:tblPr firstRow="1" bandRow="1">
                <a:tableStyleId>{93296810-A885-4BE3-A3E7-6D5BEEA58F35}</a:tableStyleId>
              </a:tblPr>
              <a:tblGrid>
                <a:gridCol w="1473200"/>
                <a:gridCol w="1346200"/>
                <a:gridCol w="1371600"/>
                <a:gridCol w="1701800"/>
                <a:gridCol w="1193800"/>
                <a:gridCol w="1752600"/>
              </a:tblGrid>
              <a:tr h="370840">
                <a:tc>
                  <a:txBody>
                    <a:bodyPr/>
                    <a:lstStyle/>
                    <a:p>
                      <a:pPr algn="ctr"/>
                      <a:r>
                        <a:rPr lang="en-US" sz="1600" b="1" dirty="0" smtClean="0">
                          <a:effectLst/>
                        </a:rPr>
                        <a:t>Database Copy</a:t>
                      </a:r>
                      <a:endParaRPr lang="en-US" sz="1600" b="1" dirty="0">
                        <a:solidFill>
                          <a:schemeClr val="bg1"/>
                        </a:solidFill>
                        <a:effectLst/>
                      </a:endParaRPr>
                    </a:p>
                  </a:txBody>
                  <a:tcPr/>
                </a:tc>
                <a:tc>
                  <a:txBody>
                    <a:bodyPr/>
                    <a:lstStyle/>
                    <a:p>
                      <a:pPr algn="ctr"/>
                      <a:r>
                        <a:rPr lang="en-US" sz="1600" b="1" dirty="0" smtClean="0">
                          <a:effectLst/>
                        </a:rPr>
                        <a:t>Activation Preference</a:t>
                      </a:r>
                      <a:endParaRPr lang="en-US" sz="1600" b="1" dirty="0">
                        <a:solidFill>
                          <a:schemeClr val="bg1"/>
                        </a:solidFill>
                        <a:effectLst/>
                      </a:endParaRPr>
                    </a:p>
                  </a:txBody>
                  <a:tcPr/>
                </a:tc>
                <a:tc>
                  <a:txBody>
                    <a:bodyPr/>
                    <a:lstStyle/>
                    <a:p>
                      <a:pPr algn="ctr"/>
                      <a:r>
                        <a:rPr lang="en-US" sz="1600" b="1" dirty="0" smtClean="0">
                          <a:effectLst/>
                        </a:rPr>
                        <a:t>Copy Queue Length</a:t>
                      </a:r>
                      <a:endParaRPr lang="en-US" sz="1600" b="1" dirty="0">
                        <a:solidFill>
                          <a:schemeClr val="bg1"/>
                        </a:solidFill>
                        <a:effectLst/>
                      </a:endParaRPr>
                    </a:p>
                  </a:txBody>
                  <a:tcPr/>
                </a:tc>
                <a:tc>
                  <a:txBody>
                    <a:bodyPr/>
                    <a:lstStyle/>
                    <a:p>
                      <a:pPr algn="ctr"/>
                      <a:r>
                        <a:rPr lang="en-US" sz="1600" b="1" dirty="0" smtClean="0">
                          <a:effectLst/>
                        </a:rPr>
                        <a:t>Replay Queue Length</a:t>
                      </a:r>
                      <a:endParaRPr lang="en-US" sz="1600" b="1" dirty="0">
                        <a:solidFill>
                          <a:schemeClr val="bg1"/>
                        </a:solidFill>
                        <a:effectLst/>
                      </a:endParaRPr>
                    </a:p>
                  </a:txBody>
                  <a:tcPr/>
                </a:tc>
                <a:tc>
                  <a:txBody>
                    <a:bodyPr/>
                    <a:lstStyle/>
                    <a:p>
                      <a:pPr algn="ctr"/>
                      <a:r>
                        <a:rPr lang="en-US" sz="1600" b="1" dirty="0" smtClean="0">
                          <a:effectLst/>
                        </a:rPr>
                        <a:t>CI State</a:t>
                      </a:r>
                      <a:endParaRPr lang="en-US" sz="1600" b="1" dirty="0">
                        <a:solidFill>
                          <a:schemeClr val="bg1"/>
                        </a:solidFill>
                        <a:effectLst/>
                      </a:endParaRPr>
                    </a:p>
                  </a:txBody>
                  <a:tcPr/>
                </a:tc>
                <a:tc>
                  <a:txBody>
                    <a:bodyPr/>
                    <a:lstStyle/>
                    <a:p>
                      <a:pPr algn="ctr"/>
                      <a:r>
                        <a:rPr lang="en-US" sz="1600" b="1" dirty="0" smtClean="0">
                          <a:effectLst/>
                        </a:rPr>
                        <a:t>Database State</a:t>
                      </a:r>
                      <a:endParaRPr lang="en-US" sz="1600" b="1" dirty="0">
                        <a:solidFill>
                          <a:schemeClr val="bg1"/>
                        </a:solidFill>
                        <a:effectLst/>
                      </a:endParaRPr>
                    </a:p>
                  </a:txBody>
                  <a:tcPr/>
                </a:tc>
              </a:tr>
              <a:tr h="370840">
                <a:tc>
                  <a:txBody>
                    <a:bodyPr/>
                    <a:lstStyle/>
                    <a:p>
                      <a:r>
                        <a:rPr lang="en-US" sz="1600" b="1" dirty="0" smtClean="0">
                          <a:effectLst/>
                        </a:rPr>
                        <a:t>Server2\DB1</a:t>
                      </a:r>
                      <a:endParaRPr lang="en-US" sz="1600" b="1" dirty="0">
                        <a:solidFill>
                          <a:schemeClr val="bg1"/>
                        </a:solidFill>
                        <a:effectLst/>
                      </a:endParaRPr>
                    </a:p>
                  </a:txBody>
                  <a:tcPr/>
                </a:tc>
                <a:tc>
                  <a:txBody>
                    <a:bodyPr/>
                    <a:lstStyle/>
                    <a:p>
                      <a:pPr algn="ctr"/>
                      <a:r>
                        <a:rPr lang="en-US" sz="1600" b="1" dirty="0" smtClean="0">
                          <a:effectLst/>
                        </a:rPr>
                        <a:t>2</a:t>
                      </a:r>
                      <a:endParaRPr lang="en-US" sz="1600" b="1" dirty="0">
                        <a:solidFill>
                          <a:schemeClr val="bg1"/>
                        </a:solidFill>
                        <a:effectLst/>
                      </a:endParaRPr>
                    </a:p>
                  </a:txBody>
                  <a:tcPr/>
                </a:tc>
                <a:tc>
                  <a:txBody>
                    <a:bodyPr/>
                    <a:lstStyle/>
                    <a:p>
                      <a:pPr algn="ctr"/>
                      <a:r>
                        <a:rPr lang="en-US" sz="1600" b="1" dirty="0" smtClean="0">
                          <a:effectLst/>
                        </a:rPr>
                        <a:t>4</a:t>
                      </a:r>
                      <a:endParaRPr lang="en-US" sz="1600" b="1" dirty="0">
                        <a:solidFill>
                          <a:schemeClr val="bg1"/>
                        </a:solidFill>
                        <a:effectLst/>
                      </a:endParaRPr>
                    </a:p>
                  </a:txBody>
                  <a:tcPr/>
                </a:tc>
                <a:tc>
                  <a:txBody>
                    <a:bodyPr/>
                    <a:lstStyle/>
                    <a:p>
                      <a:pPr algn="ctr"/>
                      <a:r>
                        <a:rPr lang="en-US" sz="1600" b="1" dirty="0" smtClean="0">
                          <a:effectLst/>
                        </a:rPr>
                        <a:t>0</a:t>
                      </a:r>
                      <a:endParaRPr lang="en-US" sz="1600" b="1" dirty="0">
                        <a:solidFill>
                          <a:schemeClr val="bg1"/>
                        </a:solidFill>
                        <a:effectLst/>
                      </a:endParaRPr>
                    </a:p>
                  </a:txBody>
                  <a:tcPr/>
                </a:tc>
                <a:tc>
                  <a:txBody>
                    <a:bodyPr/>
                    <a:lstStyle/>
                    <a:p>
                      <a:pPr algn="ctr"/>
                      <a:r>
                        <a:rPr lang="en-US" sz="1600" b="1" dirty="0" smtClean="0">
                          <a:effectLst/>
                        </a:rPr>
                        <a:t>Healthy</a:t>
                      </a:r>
                      <a:endParaRPr lang="en-US" sz="1600" b="1" dirty="0">
                        <a:solidFill>
                          <a:schemeClr val="bg1"/>
                        </a:solidFill>
                        <a:effectLst/>
                      </a:endParaRPr>
                    </a:p>
                  </a:txBody>
                  <a:tcPr/>
                </a:tc>
                <a:tc>
                  <a:txBody>
                    <a:bodyPr/>
                    <a:lstStyle/>
                    <a:p>
                      <a:pPr algn="ctr"/>
                      <a:r>
                        <a:rPr lang="en-US" sz="1600" b="1" dirty="0" smtClean="0">
                          <a:effectLst/>
                        </a:rPr>
                        <a:t>Healthy</a:t>
                      </a:r>
                      <a:endParaRPr lang="en-US" sz="1600" b="1" dirty="0">
                        <a:solidFill>
                          <a:schemeClr val="bg1"/>
                        </a:solidFill>
                        <a:effectLst/>
                      </a:endParaRPr>
                    </a:p>
                  </a:txBody>
                  <a:tcPr/>
                </a:tc>
              </a:tr>
              <a:tr h="370840">
                <a:tc>
                  <a:txBody>
                    <a:bodyPr/>
                    <a:lstStyle/>
                    <a:p>
                      <a:r>
                        <a:rPr lang="en-US" sz="1600" b="1" dirty="0" smtClean="0">
                          <a:effectLst/>
                        </a:rPr>
                        <a:t>Server3\DB1</a:t>
                      </a:r>
                      <a:endParaRPr lang="en-US" sz="1600" b="1" dirty="0">
                        <a:solidFill>
                          <a:schemeClr val="bg1"/>
                        </a:solidFill>
                        <a:effectLst/>
                      </a:endParaRPr>
                    </a:p>
                  </a:txBody>
                  <a:tcPr/>
                </a:tc>
                <a:tc>
                  <a:txBody>
                    <a:bodyPr/>
                    <a:lstStyle/>
                    <a:p>
                      <a:pPr algn="ctr"/>
                      <a:r>
                        <a:rPr lang="en-US" sz="1600" b="1" dirty="0" smtClean="0">
                          <a:effectLst/>
                        </a:rPr>
                        <a:t>3</a:t>
                      </a:r>
                      <a:endParaRPr lang="en-US" sz="1600" b="1" dirty="0">
                        <a:solidFill>
                          <a:schemeClr val="bg1"/>
                        </a:solidFill>
                        <a:effectLst/>
                      </a:endParaRPr>
                    </a:p>
                  </a:txBody>
                  <a:tcPr/>
                </a:tc>
                <a:tc>
                  <a:txBody>
                    <a:bodyPr/>
                    <a:lstStyle/>
                    <a:p>
                      <a:pPr algn="ctr"/>
                      <a:r>
                        <a:rPr lang="en-US" sz="1600" b="1" dirty="0" smtClean="0">
                          <a:effectLst/>
                        </a:rPr>
                        <a:t>2</a:t>
                      </a:r>
                      <a:endParaRPr lang="en-US" sz="1600" b="1" dirty="0">
                        <a:solidFill>
                          <a:schemeClr val="bg1"/>
                        </a:solidFill>
                        <a:effectLst/>
                      </a:endParaRPr>
                    </a:p>
                  </a:txBody>
                  <a:tcPr/>
                </a:tc>
                <a:tc>
                  <a:txBody>
                    <a:bodyPr/>
                    <a:lstStyle/>
                    <a:p>
                      <a:pPr algn="ctr"/>
                      <a:r>
                        <a:rPr lang="en-US" sz="1600" b="1" dirty="0" smtClean="0">
                          <a:effectLst/>
                        </a:rPr>
                        <a:t>2</a:t>
                      </a:r>
                      <a:endParaRPr lang="en-US" sz="1600" b="1" dirty="0">
                        <a:solidFill>
                          <a:schemeClr val="bg1"/>
                        </a:solidFill>
                        <a:effectLst/>
                      </a:endParaRPr>
                    </a:p>
                  </a:txBody>
                  <a:tcPr/>
                </a:tc>
                <a:tc>
                  <a:txBody>
                    <a:bodyPr/>
                    <a:lstStyle/>
                    <a:p>
                      <a:pPr algn="ctr"/>
                      <a:r>
                        <a:rPr lang="en-US" sz="1600" b="1" dirty="0" smtClean="0">
                          <a:effectLst/>
                        </a:rPr>
                        <a:t>Healthy</a:t>
                      </a:r>
                      <a:endParaRPr lang="en-US" sz="1600" b="1" dirty="0">
                        <a:solidFill>
                          <a:schemeClr val="bg1"/>
                        </a:solidFill>
                        <a:effectLst/>
                      </a:endParaRPr>
                    </a:p>
                  </a:txBody>
                  <a:tcPr/>
                </a:tc>
                <a:tc>
                  <a:txBody>
                    <a:bodyPr/>
                    <a:lstStyle/>
                    <a:p>
                      <a:pPr algn="ctr"/>
                      <a:r>
                        <a:rPr lang="en-US" sz="1600" b="1" dirty="0" err="1" smtClean="0">
                          <a:effectLst/>
                        </a:rPr>
                        <a:t>DiscAndHealthy</a:t>
                      </a:r>
                      <a:endParaRPr lang="en-US" sz="1600" b="1" dirty="0">
                        <a:solidFill>
                          <a:schemeClr val="bg1"/>
                        </a:solidFill>
                        <a:effectLst/>
                      </a:endParaRPr>
                    </a:p>
                  </a:txBody>
                  <a:tcPr/>
                </a:tc>
              </a:tr>
              <a:tr h="370840">
                <a:tc>
                  <a:txBody>
                    <a:bodyPr/>
                    <a:lstStyle/>
                    <a:p>
                      <a:r>
                        <a:rPr lang="en-US" sz="1600" b="1" dirty="0" smtClean="0">
                          <a:effectLst/>
                        </a:rPr>
                        <a:t>Server4\DB1</a:t>
                      </a:r>
                      <a:endParaRPr lang="en-US" sz="1600" b="1" dirty="0">
                        <a:solidFill>
                          <a:schemeClr val="bg1"/>
                        </a:solidFill>
                        <a:effectLst/>
                      </a:endParaRPr>
                    </a:p>
                  </a:txBody>
                  <a:tcPr/>
                </a:tc>
                <a:tc>
                  <a:txBody>
                    <a:bodyPr/>
                    <a:lstStyle/>
                    <a:p>
                      <a:pPr algn="ctr"/>
                      <a:r>
                        <a:rPr lang="en-US" sz="1600" b="1" dirty="0" smtClean="0">
                          <a:effectLst/>
                        </a:rPr>
                        <a:t>4</a:t>
                      </a:r>
                      <a:endParaRPr lang="en-US" sz="1600" b="1" dirty="0">
                        <a:solidFill>
                          <a:schemeClr val="bg1"/>
                        </a:solidFill>
                        <a:effectLst/>
                      </a:endParaRPr>
                    </a:p>
                  </a:txBody>
                  <a:tcPr/>
                </a:tc>
                <a:tc>
                  <a:txBody>
                    <a:bodyPr/>
                    <a:lstStyle/>
                    <a:p>
                      <a:pPr algn="ctr"/>
                      <a:r>
                        <a:rPr lang="en-US" sz="1600" b="1" dirty="0" smtClean="0">
                          <a:effectLst/>
                        </a:rPr>
                        <a:t>10</a:t>
                      </a:r>
                      <a:endParaRPr lang="en-US" sz="1600" b="1" dirty="0">
                        <a:solidFill>
                          <a:schemeClr val="bg1"/>
                        </a:solidFill>
                        <a:effectLst/>
                      </a:endParaRPr>
                    </a:p>
                  </a:txBody>
                  <a:tcPr/>
                </a:tc>
                <a:tc>
                  <a:txBody>
                    <a:bodyPr/>
                    <a:lstStyle/>
                    <a:p>
                      <a:pPr algn="ctr"/>
                      <a:r>
                        <a:rPr lang="en-US" sz="1600" b="1" dirty="0" smtClean="0">
                          <a:effectLst/>
                        </a:rPr>
                        <a:t>0</a:t>
                      </a:r>
                      <a:endParaRPr lang="en-US" sz="1600" b="1" dirty="0">
                        <a:solidFill>
                          <a:schemeClr val="bg1"/>
                        </a:solidFill>
                        <a:effectLst/>
                      </a:endParaRPr>
                    </a:p>
                  </a:txBody>
                  <a:tcPr/>
                </a:tc>
                <a:tc>
                  <a:txBody>
                    <a:bodyPr/>
                    <a:lstStyle/>
                    <a:p>
                      <a:pPr algn="ctr"/>
                      <a:r>
                        <a:rPr lang="en-US" sz="1600" b="1" dirty="0" smtClean="0">
                          <a:effectLst/>
                        </a:rPr>
                        <a:t>Crawling</a:t>
                      </a:r>
                      <a:endParaRPr lang="en-US" sz="1600" b="1" dirty="0">
                        <a:solidFill>
                          <a:schemeClr val="bg1"/>
                        </a:solidFill>
                        <a:effectLst/>
                      </a:endParaRPr>
                    </a:p>
                  </a:txBody>
                  <a:tcPr/>
                </a:tc>
                <a:tc>
                  <a:txBody>
                    <a:bodyPr/>
                    <a:lstStyle/>
                    <a:p>
                      <a:pPr algn="ctr"/>
                      <a:r>
                        <a:rPr lang="en-US" sz="1600" b="1" dirty="0" smtClean="0">
                          <a:effectLst/>
                        </a:rPr>
                        <a:t>Healthy</a:t>
                      </a:r>
                      <a:endParaRPr lang="en-US" sz="1600" b="1" dirty="0">
                        <a:solidFill>
                          <a:schemeClr val="bg1"/>
                        </a:solidFill>
                        <a:effectLst/>
                      </a:endParaRPr>
                    </a:p>
                  </a:txBody>
                  <a:tcPr/>
                </a:tc>
              </a:tr>
            </a:tbl>
          </a:graphicData>
        </a:graphic>
      </p:graphicFrame>
    </p:spTree>
    <p:extLst>
      <p:ext uri="{BB962C8B-B14F-4D97-AF65-F5344CB8AC3E}">
        <p14:creationId xmlns:p14="http://schemas.microsoft.com/office/powerpoint/2010/main" val="80972563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a:spLocks noGrp="1"/>
          </p:cNvSpPr>
          <p:nvPr>
            <p:ph type="title"/>
          </p:nvPr>
        </p:nvSpPr>
        <p:spPr/>
        <p:txBody>
          <a:bodyPr/>
          <a:lstStyle/>
          <a:p>
            <a:r>
              <a:rPr lang="en-US" smtClean="0"/>
              <a:t>Best Copy Selection – SP1</a:t>
            </a:r>
            <a:endParaRPr lang="en-US" dirty="0"/>
          </a:p>
        </p:txBody>
      </p:sp>
      <p:sp>
        <p:nvSpPr>
          <p:cNvPr id="4" name="Content Placeholder 3"/>
          <p:cNvSpPr>
            <a:spLocks noGrp="1"/>
          </p:cNvSpPr>
          <p:nvPr>
            <p:ph idx="1"/>
          </p:nvPr>
        </p:nvSpPr>
        <p:spPr>
          <a:xfrm>
            <a:off x="457200" y="1628800"/>
            <a:ext cx="8229600" cy="3849291"/>
          </a:xfrm>
        </p:spPr>
        <p:txBody>
          <a:bodyPr/>
          <a:lstStyle/>
          <a:p>
            <a:r>
              <a:rPr lang="en-US" smtClean="0"/>
              <a:t>Sort list of available copies based by Activation Preference:</a:t>
            </a:r>
          </a:p>
          <a:p>
            <a:pPr lvl="1"/>
            <a:r>
              <a:rPr lang="en-US" smtClean="0"/>
              <a:t>Server2\DB1</a:t>
            </a:r>
          </a:p>
          <a:p>
            <a:pPr lvl="1"/>
            <a:r>
              <a:rPr lang="en-US" smtClean="0"/>
              <a:t>Server3\DB1</a:t>
            </a:r>
          </a:p>
          <a:p>
            <a:pPr lvl="1"/>
            <a:r>
              <a:rPr lang="en-US" smtClean="0"/>
              <a:t>Server4\DB1</a:t>
            </a:r>
            <a:endParaRPr lang="en-US" dirty="0" smtClean="0"/>
          </a:p>
        </p:txBody>
      </p:sp>
      <p:graphicFrame>
        <p:nvGraphicFramePr>
          <p:cNvPr id="7" name="Table 6"/>
          <p:cNvGraphicFramePr>
            <a:graphicFrameLocks noGrp="1"/>
          </p:cNvGraphicFramePr>
          <p:nvPr>
            <p:extLst>
              <p:ext uri="{D42A27DB-BD31-4B8C-83A1-F6EECF244321}">
                <p14:modId xmlns:p14="http://schemas.microsoft.com/office/powerpoint/2010/main" val="114620013"/>
              </p:ext>
            </p:extLst>
          </p:nvPr>
        </p:nvGraphicFramePr>
        <p:xfrm>
          <a:off x="152400" y="4556760"/>
          <a:ext cx="8839200" cy="1691640"/>
        </p:xfrm>
        <a:graphic>
          <a:graphicData uri="http://schemas.openxmlformats.org/drawingml/2006/table">
            <a:tbl>
              <a:tblPr firstRow="1" bandRow="1">
                <a:tableStyleId>{93296810-A885-4BE3-A3E7-6D5BEEA58F35}</a:tableStyleId>
              </a:tblPr>
              <a:tblGrid>
                <a:gridCol w="1473200"/>
                <a:gridCol w="1346200"/>
                <a:gridCol w="1371600"/>
                <a:gridCol w="1701800"/>
                <a:gridCol w="1193800"/>
                <a:gridCol w="1752600"/>
              </a:tblGrid>
              <a:tr h="370840">
                <a:tc>
                  <a:txBody>
                    <a:bodyPr/>
                    <a:lstStyle/>
                    <a:p>
                      <a:pPr algn="ctr"/>
                      <a:r>
                        <a:rPr lang="en-US" sz="1600" b="1" dirty="0" smtClean="0">
                          <a:effectLst/>
                        </a:rPr>
                        <a:t>Database Copy</a:t>
                      </a:r>
                      <a:endParaRPr lang="en-US" sz="1600" b="1" dirty="0">
                        <a:solidFill>
                          <a:schemeClr val="bg1"/>
                        </a:solidFill>
                        <a:effectLst/>
                      </a:endParaRPr>
                    </a:p>
                  </a:txBody>
                  <a:tcPr/>
                </a:tc>
                <a:tc>
                  <a:txBody>
                    <a:bodyPr/>
                    <a:lstStyle/>
                    <a:p>
                      <a:pPr algn="ctr"/>
                      <a:r>
                        <a:rPr lang="en-US" sz="1600" b="1" dirty="0" smtClean="0">
                          <a:effectLst/>
                        </a:rPr>
                        <a:t>Activation Preference</a:t>
                      </a:r>
                      <a:endParaRPr lang="en-US" sz="1600" b="1" dirty="0">
                        <a:solidFill>
                          <a:schemeClr val="bg1"/>
                        </a:solidFill>
                        <a:effectLst/>
                      </a:endParaRPr>
                    </a:p>
                  </a:txBody>
                  <a:tcPr/>
                </a:tc>
                <a:tc>
                  <a:txBody>
                    <a:bodyPr/>
                    <a:lstStyle/>
                    <a:p>
                      <a:pPr algn="ctr"/>
                      <a:r>
                        <a:rPr lang="en-US" sz="1600" b="1" dirty="0" smtClean="0">
                          <a:effectLst/>
                        </a:rPr>
                        <a:t>Copy Queue Length</a:t>
                      </a:r>
                      <a:endParaRPr lang="en-US" sz="1600" b="1" dirty="0">
                        <a:solidFill>
                          <a:schemeClr val="bg1"/>
                        </a:solidFill>
                        <a:effectLst/>
                      </a:endParaRPr>
                    </a:p>
                  </a:txBody>
                  <a:tcPr/>
                </a:tc>
                <a:tc>
                  <a:txBody>
                    <a:bodyPr/>
                    <a:lstStyle/>
                    <a:p>
                      <a:pPr algn="ctr"/>
                      <a:r>
                        <a:rPr lang="en-US" sz="1600" b="1" dirty="0" smtClean="0">
                          <a:effectLst/>
                        </a:rPr>
                        <a:t>Replay Queue Length</a:t>
                      </a:r>
                      <a:endParaRPr lang="en-US" sz="1600" b="1" dirty="0">
                        <a:solidFill>
                          <a:schemeClr val="bg1"/>
                        </a:solidFill>
                        <a:effectLst/>
                      </a:endParaRPr>
                    </a:p>
                  </a:txBody>
                  <a:tcPr/>
                </a:tc>
                <a:tc>
                  <a:txBody>
                    <a:bodyPr/>
                    <a:lstStyle/>
                    <a:p>
                      <a:pPr algn="ctr"/>
                      <a:r>
                        <a:rPr lang="en-US" sz="1600" b="1" dirty="0" smtClean="0">
                          <a:effectLst/>
                        </a:rPr>
                        <a:t>CI State</a:t>
                      </a:r>
                      <a:endParaRPr lang="en-US" sz="1600" b="1" dirty="0">
                        <a:solidFill>
                          <a:schemeClr val="bg1"/>
                        </a:solidFill>
                        <a:effectLst/>
                      </a:endParaRPr>
                    </a:p>
                  </a:txBody>
                  <a:tcPr/>
                </a:tc>
                <a:tc>
                  <a:txBody>
                    <a:bodyPr/>
                    <a:lstStyle/>
                    <a:p>
                      <a:pPr algn="ctr"/>
                      <a:r>
                        <a:rPr lang="en-US" sz="1600" b="1" dirty="0" smtClean="0">
                          <a:effectLst/>
                        </a:rPr>
                        <a:t>Database State</a:t>
                      </a:r>
                      <a:endParaRPr lang="en-US" sz="1600" b="1" dirty="0">
                        <a:solidFill>
                          <a:schemeClr val="bg1"/>
                        </a:solidFill>
                        <a:effectLst/>
                      </a:endParaRPr>
                    </a:p>
                  </a:txBody>
                  <a:tcPr/>
                </a:tc>
              </a:tr>
              <a:tr h="370840">
                <a:tc>
                  <a:txBody>
                    <a:bodyPr/>
                    <a:lstStyle/>
                    <a:p>
                      <a:r>
                        <a:rPr lang="en-US" sz="1600" b="1" dirty="0" smtClean="0">
                          <a:effectLst/>
                        </a:rPr>
                        <a:t>Server2\DB1</a:t>
                      </a:r>
                      <a:endParaRPr lang="en-US" sz="1600" b="1" dirty="0">
                        <a:solidFill>
                          <a:schemeClr val="bg1"/>
                        </a:solidFill>
                        <a:effectLst/>
                      </a:endParaRPr>
                    </a:p>
                  </a:txBody>
                  <a:tcPr/>
                </a:tc>
                <a:tc>
                  <a:txBody>
                    <a:bodyPr/>
                    <a:lstStyle/>
                    <a:p>
                      <a:pPr algn="ctr"/>
                      <a:r>
                        <a:rPr lang="en-US" sz="1600" b="1" dirty="0" smtClean="0">
                          <a:effectLst/>
                        </a:rPr>
                        <a:t>2</a:t>
                      </a:r>
                      <a:endParaRPr lang="en-US" sz="1600" b="1" dirty="0">
                        <a:solidFill>
                          <a:schemeClr val="bg1"/>
                        </a:solidFill>
                        <a:effectLst/>
                      </a:endParaRPr>
                    </a:p>
                  </a:txBody>
                  <a:tcPr/>
                </a:tc>
                <a:tc>
                  <a:txBody>
                    <a:bodyPr/>
                    <a:lstStyle/>
                    <a:p>
                      <a:pPr algn="ctr"/>
                      <a:r>
                        <a:rPr lang="en-US" sz="1600" b="1" dirty="0" smtClean="0">
                          <a:effectLst/>
                        </a:rPr>
                        <a:t>4</a:t>
                      </a:r>
                      <a:endParaRPr lang="en-US" sz="1600" b="1" dirty="0">
                        <a:solidFill>
                          <a:schemeClr val="bg1"/>
                        </a:solidFill>
                        <a:effectLst/>
                      </a:endParaRPr>
                    </a:p>
                  </a:txBody>
                  <a:tcPr/>
                </a:tc>
                <a:tc>
                  <a:txBody>
                    <a:bodyPr/>
                    <a:lstStyle/>
                    <a:p>
                      <a:pPr algn="ctr"/>
                      <a:r>
                        <a:rPr lang="en-US" sz="1600" b="1" dirty="0" smtClean="0">
                          <a:effectLst/>
                        </a:rPr>
                        <a:t>0</a:t>
                      </a:r>
                      <a:endParaRPr lang="en-US" sz="1600" b="1" dirty="0">
                        <a:solidFill>
                          <a:schemeClr val="bg1"/>
                        </a:solidFill>
                        <a:effectLst/>
                      </a:endParaRPr>
                    </a:p>
                  </a:txBody>
                  <a:tcPr/>
                </a:tc>
                <a:tc>
                  <a:txBody>
                    <a:bodyPr/>
                    <a:lstStyle/>
                    <a:p>
                      <a:pPr algn="ctr"/>
                      <a:r>
                        <a:rPr lang="en-US" sz="1600" b="1" dirty="0" smtClean="0">
                          <a:effectLst/>
                        </a:rPr>
                        <a:t>Healthy</a:t>
                      </a:r>
                      <a:endParaRPr lang="en-US" sz="1600" b="1" dirty="0">
                        <a:solidFill>
                          <a:schemeClr val="bg1"/>
                        </a:solidFill>
                        <a:effectLst/>
                      </a:endParaRPr>
                    </a:p>
                  </a:txBody>
                  <a:tcPr/>
                </a:tc>
                <a:tc>
                  <a:txBody>
                    <a:bodyPr/>
                    <a:lstStyle/>
                    <a:p>
                      <a:pPr algn="ctr"/>
                      <a:r>
                        <a:rPr lang="en-US" sz="1600" b="1" dirty="0" smtClean="0">
                          <a:effectLst/>
                        </a:rPr>
                        <a:t>Healthy</a:t>
                      </a:r>
                      <a:endParaRPr lang="en-US" sz="1600" b="1" dirty="0">
                        <a:solidFill>
                          <a:schemeClr val="bg1"/>
                        </a:solidFill>
                        <a:effectLst/>
                      </a:endParaRPr>
                    </a:p>
                  </a:txBody>
                  <a:tcPr/>
                </a:tc>
              </a:tr>
              <a:tr h="370840">
                <a:tc>
                  <a:txBody>
                    <a:bodyPr/>
                    <a:lstStyle/>
                    <a:p>
                      <a:r>
                        <a:rPr lang="en-US" sz="1600" b="1" dirty="0" smtClean="0">
                          <a:effectLst/>
                        </a:rPr>
                        <a:t>Server3\DB1</a:t>
                      </a:r>
                      <a:endParaRPr lang="en-US" sz="1600" b="1" dirty="0">
                        <a:solidFill>
                          <a:schemeClr val="bg1"/>
                        </a:solidFill>
                        <a:effectLst/>
                      </a:endParaRPr>
                    </a:p>
                  </a:txBody>
                  <a:tcPr/>
                </a:tc>
                <a:tc>
                  <a:txBody>
                    <a:bodyPr/>
                    <a:lstStyle/>
                    <a:p>
                      <a:pPr algn="ctr"/>
                      <a:r>
                        <a:rPr lang="en-US" sz="1600" b="1" dirty="0" smtClean="0">
                          <a:effectLst/>
                        </a:rPr>
                        <a:t>3</a:t>
                      </a:r>
                      <a:endParaRPr lang="en-US" sz="1600" b="1" dirty="0">
                        <a:solidFill>
                          <a:schemeClr val="bg1"/>
                        </a:solidFill>
                        <a:effectLst/>
                      </a:endParaRPr>
                    </a:p>
                  </a:txBody>
                  <a:tcPr/>
                </a:tc>
                <a:tc>
                  <a:txBody>
                    <a:bodyPr/>
                    <a:lstStyle/>
                    <a:p>
                      <a:pPr algn="ctr"/>
                      <a:r>
                        <a:rPr lang="en-US" sz="1600" b="1" dirty="0" smtClean="0">
                          <a:effectLst/>
                        </a:rPr>
                        <a:t>2</a:t>
                      </a:r>
                      <a:endParaRPr lang="en-US" sz="1600" b="1" dirty="0">
                        <a:solidFill>
                          <a:schemeClr val="bg1"/>
                        </a:solidFill>
                        <a:effectLst/>
                      </a:endParaRPr>
                    </a:p>
                  </a:txBody>
                  <a:tcPr/>
                </a:tc>
                <a:tc>
                  <a:txBody>
                    <a:bodyPr/>
                    <a:lstStyle/>
                    <a:p>
                      <a:pPr algn="ctr"/>
                      <a:r>
                        <a:rPr lang="en-US" sz="1600" b="1" dirty="0" smtClean="0">
                          <a:effectLst/>
                        </a:rPr>
                        <a:t>2</a:t>
                      </a:r>
                      <a:endParaRPr lang="en-US" sz="1600" b="1" dirty="0">
                        <a:solidFill>
                          <a:schemeClr val="bg1"/>
                        </a:solidFill>
                        <a:effectLst/>
                      </a:endParaRPr>
                    </a:p>
                  </a:txBody>
                  <a:tcPr/>
                </a:tc>
                <a:tc>
                  <a:txBody>
                    <a:bodyPr/>
                    <a:lstStyle/>
                    <a:p>
                      <a:pPr algn="ctr"/>
                      <a:r>
                        <a:rPr lang="en-US" sz="1600" b="1" dirty="0" smtClean="0">
                          <a:effectLst/>
                        </a:rPr>
                        <a:t>Healthy</a:t>
                      </a:r>
                      <a:endParaRPr lang="en-US" sz="1600" b="1" dirty="0">
                        <a:solidFill>
                          <a:schemeClr val="bg1"/>
                        </a:solidFill>
                        <a:effectLst/>
                      </a:endParaRPr>
                    </a:p>
                  </a:txBody>
                  <a:tcPr/>
                </a:tc>
                <a:tc>
                  <a:txBody>
                    <a:bodyPr/>
                    <a:lstStyle/>
                    <a:p>
                      <a:pPr algn="ctr"/>
                      <a:r>
                        <a:rPr lang="en-US" sz="1600" b="1" dirty="0" err="1" smtClean="0">
                          <a:effectLst/>
                        </a:rPr>
                        <a:t>DiscAndHealthy</a:t>
                      </a:r>
                      <a:endParaRPr lang="en-US" sz="1600" b="1" dirty="0">
                        <a:solidFill>
                          <a:schemeClr val="bg1"/>
                        </a:solidFill>
                        <a:effectLst/>
                      </a:endParaRPr>
                    </a:p>
                  </a:txBody>
                  <a:tcPr/>
                </a:tc>
              </a:tr>
              <a:tr h="370840">
                <a:tc>
                  <a:txBody>
                    <a:bodyPr/>
                    <a:lstStyle/>
                    <a:p>
                      <a:r>
                        <a:rPr lang="en-US" sz="1600" b="1" dirty="0" smtClean="0">
                          <a:effectLst/>
                        </a:rPr>
                        <a:t>Server4\DB1</a:t>
                      </a:r>
                      <a:endParaRPr lang="en-US" sz="1600" b="1" dirty="0">
                        <a:solidFill>
                          <a:schemeClr val="bg1"/>
                        </a:solidFill>
                        <a:effectLst/>
                      </a:endParaRPr>
                    </a:p>
                  </a:txBody>
                  <a:tcPr/>
                </a:tc>
                <a:tc>
                  <a:txBody>
                    <a:bodyPr/>
                    <a:lstStyle/>
                    <a:p>
                      <a:pPr algn="ctr"/>
                      <a:r>
                        <a:rPr lang="en-US" sz="1600" b="1" dirty="0" smtClean="0">
                          <a:effectLst/>
                        </a:rPr>
                        <a:t>4</a:t>
                      </a:r>
                      <a:endParaRPr lang="en-US" sz="1600" b="1" dirty="0">
                        <a:solidFill>
                          <a:schemeClr val="bg1"/>
                        </a:solidFill>
                        <a:effectLst/>
                      </a:endParaRPr>
                    </a:p>
                  </a:txBody>
                  <a:tcPr/>
                </a:tc>
                <a:tc>
                  <a:txBody>
                    <a:bodyPr/>
                    <a:lstStyle/>
                    <a:p>
                      <a:pPr algn="ctr"/>
                      <a:r>
                        <a:rPr lang="en-US" sz="1600" b="1" dirty="0" smtClean="0">
                          <a:effectLst/>
                        </a:rPr>
                        <a:t>10</a:t>
                      </a:r>
                      <a:endParaRPr lang="en-US" sz="1600" b="1" dirty="0">
                        <a:solidFill>
                          <a:schemeClr val="bg1"/>
                        </a:solidFill>
                        <a:effectLst/>
                      </a:endParaRPr>
                    </a:p>
                  </a:txBody>
                  <a:tcPr/>
                </a:tc>
                <a:tc>
                  <a:txBody>
                    <a:bodyPr/>
                    <a:lstStyle/>
                    <a:p>
                      <a:pPr algn="ctr"/>
                      <a:r>
                        <a:rPr lang="en-US" sz="1600" b="1" dirty="0" smtClean="0">
                          <a:effectLst/>
                        </a:rPr>
                        <a:t>0</a:t>
                      </a:r>
                      <a:endParaRPr lang="en-US" sz="1600" b="1" dirty="0">
                        <a:solidFill>
                          <a:schemeClr val="bg1"/>
                        </a:solidFill>
                        <a:effectLst/>
                      </a:endParaRPr>
                    </a:p>
                  </a:txBody>
                  <a:tcPr/>
                </a:tc>
                <a:tc>
                  <a:txBody>
                    <a:bodyPr/>
                    <a:lstStyle/>
                    <a:p>
                      <a:pPr algn="ctr"/>
                      <a:r>
                        <a:rPr lang="en-US" sz="1600" b="1" dirty="0" smtClean="0">
                          <a:effectLst/>
                        </a:rPr>
                        <a:t>Crawling</a:t>
                      </a:r>
                      <a:endParaRPr lang="en-US" sz="1600" b="1" dirty="0">
                        <a:solidFill>
                          <a:schemeClr val="bg1"/>
                        </a:solidFill>
                        <a:effectLst/>
                      </a:endParaRPr>
                    </a:p>
                  </a:txBody>
                  <a:tcPr/>
                </a:tc>
                <a:tc>
                  <a:txBody>
                    <a:bodyPr/>
                    <a:lstStyle/>
                    <a:p>
                      <a:pPr algn="ctr"/>
                      <a:r>
                        <a:rPr lang="en-US" sz="1600" b="1" dirty="0" smtClean="0">
                          <a:effectLst/>
                        </a:rPr>
                        <a:t>Healthy</a:t>
                      </a:r>
                      <a:endParaRPr lang="en-US" sz="1600" b="1" dirty="0">
                        <a:solidFill>
                          <a:schemeClr val="bg1"/>
                        </a:solidFill>
                        <a:effectLst/>
                      </a:endParaRPr>
                    </a:p>
                  </a:txBody>
                  <a:tcPr/>
                </a:tc>
              </a:tr>
            </a:tbl>
          </a:graphicData>
        </a:graphic>
      </p:graphicFrame>
    </p:spTree>
    <p:extLst>
      <p:ext uri="{BB962C8B-B14F-4D97-AF65-F5344CB8AC3E}">
        <p14:creationId xmlns:p14="http://schemas.microsoft.com/office/powerpoint/2010/main" val="4151774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a:spLocks noGrp="1"/>
          </p:cNvSpPr>
          <p:nvPr>
            <p:ph type="title"/>
          </p:nvPr>
        </p:nvSpPr>
        <p:spPr/>
        <p:txBody>
          <a:bodyPr/>
          <a:lstStyle/>
          <a:p>
            <a:r>
              <a:rPr lang="en-US" smtClean="0"/>
              <a:t>Best Copy Selection – SP1</a:t>
            </a:r>
            <a:endParaRPr lang="en-US" dirty="0"/>
          </a:p>
        </p:txBody>
      </p:sp>
      <p:sp>
        <p:nvSpPr>
          <p:cNvPr id="4" name="Content Placeholder 3"/>
          <p:cNvSpPr>
            <a:spLocks noGrp="1"/>
          </p:cNvSpPr>
          <p:nvPr>
            <p:ph idx="1"/>
          </p:nvPr>
        </p:nvSpPr>
        <p:spPr>
          <a:xfrm>
            <a:off x="457200" y="1628800"/>
            <a:ext cx="8229600" cy="3849291"/>
          </a:xfrm>
        </p:spPr>
        <p:txBody>
          <a:bodyPr/>
          <a:lstStyle/>
          <a:p>
            <a:r>
              <a:rPr lang="en-US" dirty="0" smtClean="0"/>
              <a:t>Sort list of available copies based by Activation Preference:</a:t>
            </a:r>
          </a:p>
          <a:p>
            <a:pPr lvl="1"/>
            <a:r>
              <a:rPr lang="en-US" dirty="0" smtClean="0">
                <a:solidFill>
                  <a:schemeClr val="accent1"/>
                </a:solidFill>
              </a:rPr>
              <a:t>Server2\DB1</a:t>
            </a:r>
          </a:p>
          <a:p>
            <a:pPr lvl="1"/>
            <a:r>
              <a:rPr lang="en-US" dirty="0" smtClean="0"/>
              <a:t>Server3\DB1</a:t>
            </a:r>
          </a:p>
          <a:p>
            <a:pPr lvl="1"/>
            <a:r>
              <a:rPr lang="en-US" dirty="0" smtClean="0"/>
              <a:t>Server4\DB1</a:t>
            </a:r>
          </a:p>
        </p:txBody>
      </p:sp>
      <p:sp>
        <p:nvSpPr>
          <p:cNvPr id="5" name="TextBox 4"/>
          <p:cNvSpPr txBox="1"/>
          <p:nvPr/>
        </p:nvSpPr>
        <p:spPr>
          <a:xfrm>
            <a:off x="3599147" y="2511946"/>
            <a:ext cx="5290896" cy="461665"/>
          </a:xfrm>
          <a:prstGeom prst="rect">
            <a:avLst/>
          </a:prstGeom>
          <a:noFill/>
        </p:spPr>
        <p:txBody>
          <a:bodyPr wrap="square" rtlCol="0">
            <a:spAutoFit/>
          </a:bodyPr>
          <a:lstStyle/>
          <a:p>
            <a:r>
              <a:rPr lang="en-US" sz="2400" dirty="0" smtClean="0">
                <a:latin typeface="+mn-lt"/>
              </a:rPr>
              <a:t>Lowest preference value – tried first</a:t>
            </a:r>
            <a:endParaRPr lang="en-US" sz="2400" dirty="0">
              <a:latin typeface="+mn-lt"/>
            </a:endParaRPr>
          </a:p>
        </p:txBody>
      </p:sp>
      <p:cxnSp>
        <p:nvCxnSpPr>
          <p:cNvPr id="7" name="Straight Arrow Connector 6"/>
          <p:cNvCxnSpPr/>
          <p:nvPr/>
        </p:nvCxnSpPr>
        <p:spPr>
          <a:xfrm flipH="1">
            <a:off x="3050307" y="2767591"/>
            <a:ext cx="533400" cy="0"/>
          </a:xfrm>
          <a:prstGeom prst="straightConnector1">
            <a:avLst/>
          </a:prstGeom>
          <a:ln>
            <a:tailEnd type="arrow"/>
          </a:ln>
        </p:spPr>
        <p:style>
          <a:lnRef idx="3">
            <a:schemeClr val="accent4"/>
          </a:lnRef>
          <a:fillRef idx="0">
            <a:schemeClr val="accent4"/>
          </a:fillRef>
          <a:effectRef idx="2">
            <a:schemeClr val="accent4"/>
          </a:effectRef>
          <a:fontRef idx="minor">
            <a:schemeClr val="tx1"/>
          </a:fontRef>
        </p:style>
      </p:cxnSp>
      <p:graphicFrame>
        <p:nvGraphicFramePr>
          <p:cNvPr id="9" name="Table 8"/>
          <p:cNvGraphicFramePr>
            <a:graphicFrameLocks noGrp="1"/>
          </p:cNvGraphicFramePr>
          <p:nvPr>
            <p:extLst>
              <p:ext uri="{D42A27DB-BD31-4B8C-83A1-F6EECF244321}">
                <p14:modId xmlns:p14="http://schemas.microsoft.com/office/powerpoint/2010/main" val="3080231239"/>
              </p:ext>
            </p:extLst>
          </p:nvPr>
        </p:nvGraphicFramePr>
        <p:xfrm>
          <a:off x="152400" y="4556760"/>
          <a:ext cx="8839200" cy="1691640"/>
        </p:xfrm>
        <a:graphic>
          <a:graphicData uri="http://schemas.openxmlformats.org/drawingml/2006/table">
            <a:tbl>
              <a:tblPr firstRow="1" bandRow="1">
                <a:tableStyleId>{93296810-A885-4BE3-A3E7-6D5BEEA58F35}</a:tableStyleId>
              </a:tblPr>
              <a:tblGrid>
                <a:gridCol w="1473200"/>
                <a:gridCol w="1346200"/>
                <a:gridCol w="1371600"/>
                <a:gridCol w="1701800"/>
                <a:gridCol w="1193800"/>
                <a:gridCol w="1752600"/>
              </a:tblGrid>
              <a:tr h="370840">
                <a:tc>
                  <a:txBody>
                    <a:bodyPr/>
                    <a:lstStyle/>
                    <a:p>
                      <a:pPr algn="ctr"/>
                      <a:r>
                        <a:rPr lang="en-US" sz="1600" b="1" dirty="0" smtClean="0">
                          <a:effectLst/>
                        </a:rPr>
                        <a:t>Database Copy</a:t>
                      </a:r>
                      <a:endParaRPr lang="en-US" sz="1600" b="1" dirty="0">
                        <a:solidFill>
                          <a:schemeClr val="bg1"/>
                        </a:solidFill>
                        <a:effectLst/>
                      </a:endParaRPr>
                    </a:p>
                  </a:txBody>
                  <a:tcPr/>
                </a:tc>
                <a:tc>
                  <a:txBody>
                    <a:bodyPr/>
                    <a:lstStyle/>
                    <a:p>
                      <a:pPr algn="ctr"/>
                      <a:r>
                        <a:rPr lang="en-US" sz="1600" b="1" dirty="0" smtClean="0">
                          <a:effectLst/>
                        </a:rPr>
                        <a:t>Activation Preference</a:t>
                      </a:r>
                      <a:endParaRPr lang="en-US" sz="1600" b="1" dirty="0">
                        <a:solidFill>
                          <a:schemeClr val="bg1"/>
                        </a:solidFill>
                        <a:effectLst/>
                      </a:endParaRPr>
                    </a:p>
                  </a:txBody>
                  <a:tcPr/>
                </a:tc>
                <a:tc>
                  <a:txBody>
                    <a:bodyPr/>
                    <a:lstStyle/>
                    <a:p>
                      <a:pPr algn="ctr"/>
                      <a:r>
                        <a:rPr lang="en-US" sz="1600" b="1" dirty="0" smtClean="0">
                          <a:effectLst/>
                        </a:rPr>
                        <a:t>Copy Queue Length</a:t>
                      </a:r>
                      <a:endParaRPr lang="en-US" sz="1600" b="1" dirty="0">
                        <a:solidFill>
                          <a:schemeClr val="bg1"/>
                        </a:solidFill>
                        <a:effectLst/>
                      </a:endParaRPr>
                    </a:p>
                  </a:txBody>
                  <a:tcPr/>
                </a:tc>
                <a:tc>
                  <a:txBody>
                    <a:bodyPr/>
                    <a:lstStyle/>
                    <a:p>
                      <a:pPr algn="ctr"/>
                      <a:r>
                        <a:rPr lang="en-US" sz="1600" b="1" dirty="0" smtClean="0">
                          <a:effectLst/>
                        </a:rPr>
                        <a:t>Replay Queue Length</a:t>
                      </a:r>
                      <a:endParaRPr lang="en-US" sz="1600" b="1" dirty="0">
                        <a:solidFill>
                          <a:schemeClr val="bg1"/>
                        </a:solidFill>
                        <a:effectLst/>
                      </a:endParaRPr>
                    </a:p>
                  </a:txBody>
                  <a:tcPr/>
                </a:tc>
                <a:tc>
                  <a:txBody>
                    <a:bodyPr/>
                    <a:lstStyle/>
                    <a:p>
                      <a:pPr algn="ctr"/>
                      <a:r>
                        <a:rPr lang="en-US" sz="1600" b="1" dirty="0" smtClean="0">
                          <a:effectLst/>
                        </a:rPr>
                        <a:t>CI State</a:t>
                      </a:r>
                      <a:endParaRPr lang="en-US" sz="1600" b="1" dirty="0">
                        <a:solidFill>
                          <a:schemeClr val="bg1"/>
                        </a:solidFill>
                        <a:effectLst/>
                      </a:endParaRPr>
                    </a:p>
                  </a:txBody>
                  <a:tcPr/>
                </a:tc>
                <a:tc>
                  <a:txBody>
                    <a:bodyPr/>
                    <a:lstStyle/>
                    <a:p>
                      <a:pPr algn="ctr"/>
                      <a:r>
                        <a:rPr lang="en-US" sz="1600" b="1" dirty="0" smtClean="0">
                          <a:effectLst/>
                        </a:rPr>
                        <a:t>Database State</a:t>
                      </a:r>
                      <a:endParaRPr lang="en-US" sz="1600" b="1" dirty="0">
                        <a:solidFill>
                          <a:schemeClr val="bg1"/>
                        </a:solidFill>
                        <a:effectLst/>
                      </a:endParaRPr>
                    </a:p>
                  </a:txBody>
                  <a:tcPr/>
                </a:tc>
              </a:tr>
              <a:tr h="370840">
                <a:tc>
                  <a:txBody>
                    <a:bodyPr/>
                    <a:lstStyle/>
                    <a:p>
                      <a:r>
                        <a:rPr lang="en-US" sz="1600" b="1" dirty="0" smtClean="0">
                          <a:effectLst/>
                        </a:rPr>
                        <a:t>Server2\DB1</a:t>
                      </a:r>
                      <a:endParaRPr lang="en-US" sz="1600" b="1" dirty="0">
                        <a:solidFill>
                          <a:schemeClr val="bg1"/>
                        </a:solidFill>
                        <a:effectLst/>
                      </a:endParaRPr>
                    </a:p>
                  </a:txBody>
                  <a:tcPr/>
                </a:tc>
                <a:tc>
                  <a:txBody>
                    <a:bodyPr/>
                    <a:lstStyle/>
                    <a:p>
                      <a:pPr algn="ctr"/>
                      <a:r>
                        <a:rPr lang="en-US" sz="1600" b="1" dirty="0" smtClean="0">
                          <a:effectLst/>
                        </a:rPr>
                        <a:t>2</a:t>
                      </a:r>
                      <a:endParaRPr lang="en-US" sz="1600" b="1" dirty="0">
                        <a:solidFill>
                          <a:schemeClr val="bg1"/>
                        </a:solidFill>
                        <a:effectLst/>
                      </a:endParaRPr>
                    </a:p>
                  </a:txBody>
                  <a:tcPr/>
                </a:tc>
                <a:tc>
                  <a:txBody>
                    <a:bodyPr/>
                    <a:lstStyle/>
                    <a:p>
                      <a:pPr algn="ctr"/>
                      <a:r>
                        <a:rPr lang="en-US" sz="1600" b="1" dirty="0" smtClean="0">
                          <a:effectLst/>
                        </a:rPr>
                        <a:t>4</a:t>
                      </a:r>
                      <a:endParaRPr lang="en-US" sz="1600" b="1" dirty="0">
                        <a:solidFill>
                          <a:schemeClr val="bg1"/>
                        </a:solidFill>
                        <a:effectLst/>
                      </a:endParaRPr>
                    </a:p>
                  </a:txBody>
                  <a:tcPr/>
                </a:tc>
                <a:tc>
                  <a:txBody>
                    <a:bodyPr/>
                    <a:lstStyle/>
                    <a:p>
                      <a:pPr algn="ctr"/>
                      <a:r>
                        <a:rPr lang="en-US" sz="1600" b="1" dirty="0" smtClean="0">
                          <a:effectLst/>
                        </a:rPr>
                        <a:t>0</a:t>
                      </a:r>
                      <a:endParaRPr lang="en-US" sz="1600" b="1" dirty="0">
                        <a:solidFill>
                          <a:schemeClr val="bg1"/>
                        </a:solidFill>
                        <a:effectLst/>
                      </a:endParaRPr>
                    </a:p>
                  </a:txBody>
                  <a:tcPr/>
                </a:tc>
                <a:tc>
                  <a:txBody>
                    <a:bodyPr/>
                    <a:lstStyle/>
                    <a:p>
                      <a:pPr algn="ctr"/>
                      <a:r>
                        <a:rPr lang="en-US" sz="1600" b="1" dirty="0" smtClean="0">
                          <a:effectLst/>
                        </a:rPr>
                        <a:t>Healthy</a:t>
                      </a:r>
                      <a:endParaRPr lang="en-US" sz="1600" b="1" dirty="0">
                        <a:solidFill>
                          <a:schemeClr val="bg1"/>
                        </a:solidFill>
                        <a:effectLst/>
                      </a:endParaRPr>
                    </a:p>
                  </a:txBody>
                  <a:tcPr/>
                </a:tc>
                <a:tc>
                  <a:txBody>
                    <a:bodyPr/>
                    <a:lstStyle/>
                    <a:p>
                      <a:pPr algn="ctr"/>
                      <a:r>
                        <a:rPr lang="en-US" sz="1600" b="1" dirty="0" smtClean="0">
                          <a:effectLst/>
                        </a:rPr>
                        <a:t>Healthy</a:t>
                      </a:r>
                      <a:endParaRPr lang="en-US" sz="1600" b="1" dirty="0">
                        <a:solidFill>
                          <a:schemeClr val="bg1"/>
                        </a:solidFill>
                        <a:effectLst/>
                      </a:endParaRPr>
                    </a:p>
                  </a:txBody>
                  <a:tcPr/>
                </a:tc>
              </a:tr>
              <a:tr h="370840">
                <a:tc>
                  <a:txBody>
                    <a:bodyPr/>
                    <a:lstStyle/>
                    <a:p>
                      <a:r>
                        <a:rPr lang="en-US" sz="1600" b="1" dirty="0" smtClean="0">
                          <a:effectLst/>
                        </a:rPr>
                        <a:t>Server3\DB1</a:t>
                      </a:r>
                      <a:endParaRPr lang="en-US" sz="1600" b="1" dirty="0">
                        <a:solidFill>
                          <a:schemeClr val="bg1"/>
                        </a:solidFill>
                        <a:effectLst/>
                      </a:endParaRPr>
                    </a:p>
                  </a:txBody>
                  <a:tcPr/>
                </a:tc>
                <a:tc>
                  <a:txBody>
                    <a:bodyPr/>
                    <a:lstStyle/>
                    <a:p>
                      <a:pPr algn="ctr"/>
                      <a:r>
                        <a:rPr lang="en-US" sz="1600" b="1" dirty="0" smtClean="0">
                          <a:effectLst/>
                        </a:rPr>
                        <a:t>3</a:t>
                      </a:r>
                      <a:endParaRPr lang="en-US" sz="1600" b="1" dirty="0">
                        <a:solidFill>
                          <a:schemeClr val="bg1"/>
                        </a:solidFill>
                        <a:effectLst/>
                      </a:endParaRPr>
                    </a:p>
                  </a:txBody>
                  <a:tcPr/>
                </a:tc>
                <a:tc>
                  <a:txBody>
                    <a:bodyPr/>
                    <a:lstStyle/>
                    <a:p>
                      <a:pPr algn="ctr"/>
                      <a:r>
                        <a:rPr lang="en-US" sz="1600" b="1" dirty="0" smtClean="0">
                          <a:effectLst/>
                        </a:rPr>
                        <a:t>2</a:t>
                      </a:r>
                      <a:endParaRPr lang="en-US" sz="1600" b="1" dirty="0">
                        <a:solidFill>
                          <a:schemeClr val="bg1"/>
                        </a:solidFill>
                        <a:effectLst/>
                      </a:endParaRPr>
                    </a:p>
                  </a:txBody>
                  <a:tcPr/>
                </a:tc>
                <a:tc>
                  <a:txBody>
                    <a:bodyPr/>
                    <a:lstStyle/>
                    <a:p>
                      <a:pPr algn="ctr"/>
                      <a:r>
                        <a:rPr lang="en-US" sz="1600" b="1" dirty="0" smtClean="0">
                          <a:effectLst/>
                        </a:rPr>
                        <a:t>2</a:t>
                      </a:r>
                      <a:endParaRPr lang="en-US" sz="1600" b="1" dirty="0">
                        <a:solidFill>
                          <a:schemeClr val="bg1"/>
                        </a:solidFill>
                        <a:effectLst/>
                      </a:endParaRPr>
                    </a:p>
                  </a:txBody>
                  <a:tcPr/>
                </a:tc>
                <a:tc>
                  <a:txBody>
                    <a:bodyPr/>
                    <a:lstStyle/>
                    <a:p>
                      <a:pPr algn="ctr"/>
                      <a:r>
                        <a:rPr lang="en-US" sz="1600" b="1" dirty="0" smtClean="0">
                          <a:effectLst/>
                        </a:rPr>
                        <a:t>Healthy</a:t>
                      </a:r>
                      <a:endParaRPr lang="en-US" sz="1600" b="1" dirty="0">
                        <a:solidFill>
                          <a:schemeClr val="bg1"/>
                        </a:solidFill>
                        <a:effectLst/>
                      </a:endParaRPr>
                    </a:p>
                  </a:txBody>
                  <a:tcPr/>
                </a:tc>
                <a:tc>
                  <a:txBody>
                    <a:bodyPr/>
                    <a:lstStyle/>
                    <a:p>
                      <a:pPr algn="ctr"/>
                      <a:r>
                        <a:rPr lang="en-US" sz="1600" b="1" dirty="0" err="1" smtClean="0">
                          <a:effectLst/>
                        </a:rPr>
                        <a:t>DiscAndHealthy</a:t>
                      </a:r>
                      <a:endParaRPr lang="en-US" sz="1600" b="1" dirty="0">
                        <a:solidFill>
                          <a:schemeClr val="bg1"/>
                        </a:solidFill>
                        <a:effectLst/>
                      </a:endParaRPr>
                    </a:p>
                  </a:txBody>
                  <a:tcPr/>
                </a:tc>
              </a:tr>
              <a:tr h="370840">
                <a:tc>
                  <a:txBody>
                    <a:bodyPr/>
                    <a:lstStyle/>
                    <a:p>
                      <a:r>
                        <a:rPr lang="en-US" sz="1600" b="1" dirty="0" smtClean="0">
                          <a:effectLst/>
                        </a:rPr>
                        <a:t>Server4\DB1</a:t>
                      </a:r>
                      <a:endParaRPr lang="en-US" sz="1600" b="1" dirty="0">
                        <a:solidFill>
                          <a:schemeClr val="bg1"/>
                        </a:solidFill>
                        <a:effectLst/>
                      </a:endParaRPr>
                    </a:p>
                  </a:txBody>
                  <a:tcPr/>
                </a:tc>
                <a:tc>
                  <a:txBody>
                    <a:bodyPr/>
                    <a:lstStyle/>
                    <a:p>
                      <a:pPr algn="ctr"/>
                      <a:r>
                        <a:rPr lang="en-US" sz="1600" b="1" dirty="0" smtClean="0">
                          <a:effectLst/>
                        </a:rPr>
                        <a:t>4</a:t>
                      </a:r>
                      <a:endParaRPr lang="en-US" sz="1600" b="1" dirty="0">
                        <a:solidFill>
                          <a:schemeClr val="bg1"/>
                        </a:solidFill>
                        <a:effectLst/>
                      </a:endParaRPr>
                    </a:p>
                  </a:txBody>
                  <a:tcPr/>
                </a:tc>
                <a:tc>
                  <a:txBody>
                    <a:bodyPr/>
                    <a:lstStyle/>
                    <a:p>
                      <a:pPr algn="ctr"/>
                      <a:r>
                        <a:rPr lang="en-US" sz="1600" b="1" dirty="0" smtClean="0">
                          <a:effectLst/>
                        </a:rPr>
                        <a:t>10</a:t>
                      </a:r>
                      <a:endParaRPr lang="en-US" sz="1600" b="1" dirty="0">
                        <a:solidFill>
                          <a:schemeClr val="bg1"/>
                        </a:solidFill>
                        <a:effectLst/>
                      </a:endParaRPr>
                    </a:p>
                  </a:txBody>
                  <a:tcPr/>
                </a:tc>
                <a:tc>
                  <a:txBody>
                    <a:bodyPr/>
                    <a:lstStyle/>
                    <a:p>
                      <a:pPr algn="ctr"/>
                      <a:r>
                        <a:rPr lang="en-US" sz="1600" b="1" dirty="0" smtClean="0">
                          <a:effectLst/>
                        </a:rPr>
                        <a:t>0</a:t>
                      </a:r>
                      <a:endParaRPr lang="en-US" sz="1600" b="1" dirty="0">
                        <a:solidFill>
                          <a:schemeClr val="bg1"/>
                        </a:solidFill>
                        <a:effectLst/>
                      </a:endParaRPr>
                    </a:p>
                  </a:txBody>
                  <a:tcPr/>
                </a:tc>
                <a:tc>
                  <a:txBody>
                    <a:bodyPr/>
                    <a:lstStyle/>
                    <a:p>
                      <a:pPr algn="ctr"/>
                      <a:r>
                        <a:rPr lang="en-US" sz="1600" b="1" dirty="0" smtClean="0">
                          <a:effectLst/>
                        </a:rPr>
                        <a:t>Crawling</a:t>
                      </a:r>
                      <a:endParaRPr lang="en-US" sz="1600" b="1" dirty="0">
                        <a:solidFill>
                          <a:schemeClr val="bg1"/>
                        </a:solidFill>
                        <a:effectLst/>
                      </a:endParaRPr>
                    </a:p>
                  </a:txBody>
                  <a:tcPr/>
                </a:tc>
                <a:tc>
                  <a:txBody>
                    <a:bodyPr/>
                    <a:lstStyle/>
                    <a:p>
                      <a:pPr algn="ctr"/>
                      <a:r>
                        <a:rPr lang="en-US" sz="1600" b="1" dirty="0" smtClean="0">
                          <a:effectLst/>
                        </a:rPr>
                        <a:t>Healthy</a:t>
                      </a:r>
                      <a:endParaRPr lang="en-US" sz="1600" b="1" dirty="0">
                        <a:solidFill>
                          <a:schemeClr val="bg1"/>
                        </a:solidFill>
                        <a:effectLst/>
                      </a:endParaRPr>
                    </a:p>
                  </a:txBody>
                  <a:tcPr/>
                </a:tc>
              </a:tr>
            </a:tbl>
          </a:graphicData>
        </a:graphic>
      </p:graphicFrame>
    </p:spTree>
    <p:extLst>
      <p:ext uri="{BB962C8B-B14F-4D97-AF65-F5344CB8AC3E}">
        <p14:creationId xmlns:p14="http://schemas.microsoft.com/office/powerpoint/2010/main" val="373369201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p:txBody>
          <a:bodyPr/>
          <a:lstStyle/>
          <a:p>
            <a:r>
              <a:rPr lang="en-US" smtClean="0"/>
              <a:t>Best Copy Selection</a:t>
            </a:r>
            <a:endParaRPr lang="en-US" dirty="0"/>
          </a:p>
        </p:txBody>
      </p:sp>
      <p:sp>
        <p:nvSpPr>
          <p:cNvPr id="3" name="Content Placeholder 2"/>
          <p:cNvSpPr>
            <a:spLocks noGrp="1"/>
          </p:cNvSpPr>
          <p:nvPr>
            <p:ph idx="1"/>
          </p:nvPr>
        </p:nvSpPr>
        <p:spPr/>
        <p:txBody>
          <a:bodyPr>
            <a:normAutofit fontScale="77500" lnSpcReduction="20000"/>
          </a:bodyPr>
          <a:lstStyle/>
          <a:p>
            <a:r>
              <a:rPr lang="en-US" sz="3600" smtClean="0"/>
              <a:t>After Active Manager determines the best copy to activate</a:t>
            </a:r>
          </a:p>
          <a:p>
            <a:pPr lvl="1"/>
            <a:r>
              <a:rPr lang="en-US" sz="3200" smtClean="0"/>
              <a:t>The Replication service on the target server attempts to copy missing log files from the source (ACLL)</a:t>
            </a:r>
          </a:p>
          <a:p>
            <a:pPr lvl="2"/>
            <a:r>
              <a:rPr lang="en-US" sz="2800" smtClean="0"/>
              <a:t>If successful, then the database will mount with zero data loss</a:t>
            </a:r>
          </a:p>
          <a:p>
            <a:pPr lvl="2"/>
            <a:r>
              <a:rPr lang="en-US" sz="2800" smtClean="0"/>
              <a:t>If unsuccessful (lossy failure), then the database will mount based on the AutoDatabaseMountDial setting</a:t>
            </a:r>
          </a:p>
          <a:p>
            <a:pPr lvl="2"/>
            <a:r>
              <a:rPr lang="en-US" sz="2800" smtClean="0"/>
              <a:t>If data loss is outside of dial setting, next copy will be tried</a:t>
            </a:r>
            <a:endParaRPr lang="en-US" sz="2800" dirty="0" smtClean="0"/>
          </a:p>
        </p:txBody>
      </p:sp>
    </p:spTree>
    <p:extLst>
      <p:ext uri="{BB962C8B-B14F-4D97-AF65-F5344CB8AC3E}">
        <p14:creationId xmlns:p14="http://schemas.microsoft.com/office/powerpoint/2010/main" val="190960900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p:txBody>
          <a:bodyPr/>
          <a:lstStyle/>
          <a:p>
            <a:r>
              <a:rPr lang="en-US" smtClean="0"/>
              <a:t>Best Copy Selection</a:t>
            </a:r>
            <a:endParaRPr lang="en-US" dirty="0"/>
          </a:p>
        </p:txBody>
      </p:sp>
      <p:sp>
        <p:nvSpPr>
          <p:cNvPr id="3" name="Content Placeholder 2"/>
          <p:cNvSpPr>
            <a:spLocks noGrp="1"/>
          </p:cNvSpPr>
          <p:nvPr>
            <p:ph idx="1"/>
          </p:nvPr>
        </p:nvSpPr>
        <p:spPr/>
        <p:txBody>
          <a:bodyPr>
            <a:normAutofit fontScale="85000" lnSpcReduction="10000"/>
          </a:bodyPr>
          <a:lstStyle/>
          <a:p>
            <a:r>
              <a:rPr lang="en-US" sz="3600" dirty="0" smtClean="0"/>
              <a:t>If an activated database copy is mounted</a:t>
            </a:r>
          </a:p>
          <a:p>
            <a:pPr lvl="1"/>
            <a:r>
              <a:rPr lang="en-US" sz="3200" dirty="0" smtClean="0"/>
              <a:t>It will generate new log files (using the same log generation sequence)</a:t>
            </a:r>
          </a:p>
          <a:p>
            <a:pPr lvl="1"/>
            <a:r>
              <a:rPr lang="en-US" sz="3200" dirty="0" smtClean="0"/>
              <a:t>Transport Dumpster requests will be initiated for the mounted database to recover lost messages</a:t>
            </a:r>
          </a:p>
          <a:p>
            <a:pPr lvl="1"/>
            <a:r>
              <a:rPr lang="en-US" sz="3200" dirty="0" smtClean="0"/>
              <a:t>When original server or database recovers, it will run through divergence detection and either perform an incremental </a:t>
            </a:r>
            <a:r>
              <a:rPr lang="en-US" sz="3200" dirty="0" err="1" smtClean="0"/>
              <a:t>resync</a:t>
            </a:r>
            <a:r>
              <a:rPr lang="en-US" sz="3200" dirty="0" smtClean="0"/>
              <a:t> or require a full reseed</a:t>
            </a:r>
          </a:p>
        </p:txBody>
      </p:sp>
    </p:spTree>
    <p:extLst>
      <p:ext uri="{BB962C8B-B14F-4D97-AF65-F5344CB8AC3E}">
        <p14:creationId xmlns:p14="http://schemas.microsoft.com/office/powerpoint/2010/main" val="387172750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smtClean="0">
                <a:effectLst>
                  <a:outerShdw blurRad="38100" dist="38100" dir="2700000" algn="tl">
                    <a:srgbClr val="000000">
                      <a:alpha val="43137"/>
                    </a:srgbClr>
                  </a:outerShdw>
                </a:effectLst>
              </a:rPr>
              <a:t>Exchange Server 2010 High Availability</a:t>
            </a:r>
            <a:endParaRPr lang="en-US" dirty="0">
              <a:effectLst>
                <a:outerShdw blurRad="38100" dist="38100" dir="2700000" algn="tl">
                  <a:srgbClr val="000000">
                    <a:alpha val="43137"/>
                  </a:srgbClr>
                </a:outerShdw>
              </a:effectLst>
            </a:endParaRPr>
          </a:p>
        </p:txBody>
      </p:sp>
      <p:sp>
        <p:nvSpPr>
          <p:cNvPr id="4" name="Subtitle 3"/>
          <p:cNvSpPr>
            <a:spLocks noGrp="1"/>
          </p:cNvSpPr>
          <p:nvPr>
            <p:ph type="subTitle" idx="1"/>
          </p:nvPr>
        </p:nvSpPr>
        <p:spPr/>
        <p:txBody>
          <a:bodyPr/>
          <a:lstStyle/>
          <a:p>
            <a:r>
              <a:rPr lang="en-US" dirty="0" smtClean="0">
                <a:effectLst>
                  <a:outerShdw blurRad="38100" dist="38100" dir="2700000" algn="tl">
                    <a:srgbClr val="000000">
                      <a:alpha val="43137"/>
                    </a:srgbClr>
                  </a:outerShdw>
                </a:effectLst>
              </a:rPr>
              <a:t>Deep Dive: </a:t>
            </a:r>
            <a:r>
              <a:rPr lang="en-US" dirty="0" smtClean="0">
                <a:solidFill>
                  <a:schemeClr val="accent5"/>
                </a:solidFill>
                <a:effectLst>
                  <a:outerShdw blurRad="38100" dist="38100" dir="2700000" algn="tl">
                    <a:srgbClr val="000000">
                      <a:alpha val="43137"/>
                    </a:srgbClr>
                  </a:outerShdw>
                </a:effectLst>
              </a:rPr>
              <a:t>Datacenter Activation Coordination Mode</a:t>
            </a:r>
            <a:endParaRPr lang="en-US" dirty="0">
              <a:solidFill>
                <a:schemeClr val="accent5"/>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345105247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mtClean="0"/>
              <a:t>Datacenter Activation Coordination Mode</a:t>
            </a:r>
            <a:endParaRPr lang="en-US" dirty="0"/>
          </a:p>
        </p:txBody>
      </p:sp>
      <p:sp>
        <p:nvSpPr>
          <p:cNvPr id="3" name="Content Placeholder 2"/>
          <p:cNvSpPr>
            <a:spLocks noGrp="1"/>
          </p:cNvSpPr>
          <p:nvPr>
            <p:ph idx="1"/>
          </p:nvPr>
        </p:nvSpPr>
        <p:spPr/>
        <p:txBody>
          <a:bodyPr>
            <a:normAutofit fontScale="92500" lnSpcReduction="20000"/>
          </a:bodyPr>
          <a:lstStyle/>
          <a:p>
            <a:r>
              <a:rPr lang="en-US" smtClean="0"/>
              <a:t>DAC mode is a property of a DAG</a:t>
            </a:r>
          </a:p>
          <a:p>
            <a:r>
              <a:rPr lang="en-US" smtClean="0"/>
              <a:t>Acts as an application-level form of quorum</a:t>
            </a:r>
          </a:p>
          <a:p>
            <a:pPr lvl="1"/>
            <a:r>
              <a:rPr lang="en-US" smtClean="0"/>
              <a:t>Controls whether or not a Mailbox server attempts to mount its active databases on startup</a:t>
            </a:r>
          </a:p>
          <a:p>
            <a:pPr lvl="1"/>
            <a:r>
              <a:rPr lang="en-US" smtClean="0"/>
              <a:t>Designed to prevent multiple copies of same database mounting on different members due to loss of network (split brain)</a:t>
            </a:r>
          </a:p>
          <a:p>
            <a:r>
              <a:rPr lang="en-US" smtClean="0"/>
              <a:t>Also enables use of Site Resilience tasks</a:t>
            </a:r>
          </a:p>
          <a:p>
            <a:pPr lvl="1"/>
            <a:r>
              <a:rPr lang="en-US" smtClean="0"/>
              <a:t>Stop-DatabaseAvailabilityGroup</a:t>
            </a:r>
          </a:p>
          <a:p>
            <a:pPr lvl="1"/>
            <a:r>
              <a:rPr lang="en-US" smtClean="0"/>
              <a:t>Restore-DatabaseAvailabilityGroup</a:t>
            </a:r>
          </a:p>
          <a:p>
            <a:pPr lvl="1"/>
            <a:r>
              <a:rPr lang="en-US" smtClean="0"/>
              <a:t>Start-DatabaseAvailabilityGroup</a:t>
            </a:r>
            <a:endParaRPr lang="en-US" dirty="0"/>
          </a:p>
        </p:txBody>
      </p:sp>
    </p:spTree>
    <p:extLst>
      <p:ext uri="{BB962C8B-B14F-4D97-AF65-F5344CB8AC3E}">
        <p14:creationId xmlns:p14="http://schemas.microsoft.com/office/powerpoint/2010/main" val="176955820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mtClean="0"/>
              <a:t>Datacenter Activation Coordination Mode</a:t>
            </a:r>
            <a:endParaRPr lang="en-US" dirty="0"/>
          </a:p>
        </p:txBody>
      </p:sp>
      <p:sp>
        <p:nvSpPr>
          <p:cNvPr id="3" name="Content Placeholder 2"/>
          <p:cNvSpPr>
            <a:spLocks noGrp="1"/>
          </p:cNvSpPr>
          <p:nvPr>
            <p:ph idx="1"/>
          </p:nvPr>
        </p:nvSpPr>
        <p:spPr/>
        <p:txBody>
          <a:bodyPr>
            <a:normAutofit fontScale="77500" lnSpcReduction="20000"/>
          </a:bodyPr>
          <a:lstStyle/>
          <a:p>
            <a:r>
              <a:rPr lang="en-US" sz="3600" smtClean="0"/>
              <a:t>RTM: DAC Mode for DAGs with three or more members that are extended to two Active Directory sites</a:t>
            </a:r>
          </a:p>
          <a:p>
            <a:pPr lvl="1"/>
            <a:r>
              <a:rPr lang="en-US" sz="3200" smtClean="0"/>
              <a:t>Don’t enable for two-member DAGs where each member is in different AD site or DAGs where all members are in the same AD site</a:t>
            </a:r>
          </a:p>
          <a:p>
            <a:r>
              <a:rPr lang="en-US" sz="3600" smtClean="0"/>
              <a:t>SP1: DAC Mode can be enabled for all DAGs</a:t>
            </a:r>
          </a:p>
          <a:p>
            <a:r>
              <a:rPr lang="en-US" sz="3600" smtClean="0"/>
              <a:t>If using Third Party Replication (TPR) mode, check with your vendor for guidance on DAC mode</a:t>
            </a:r>
            <a:endParaRPr lang="en-US" sz="3600" dirty="0"/>
          </a:p>
        </p:txBody>
      </p:sp>
    </p:spTree>
    <p:extLst>
      <p:ext uri="{BB962C8B-B14F-4D97-AF65-F5344CB8AC3E}">
        <p14:creationId xmlns:p14="http://schemas.microsoft.com/office/powerpoint/2010/main" val="159653530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DAG Networks</a:t>
            </a:r>
            <a:endParaRPr lang="en-US" dirty="0"/>
          </a:p>
        </p:txBody>
      </p:sp>
      <p:sp>
        <p:nvSpPr>
          <p:cNvPr id="3" name="Content Placeholder 2"/>
          <p:cNvSpPr>
            <a:spLocks noGrp="1"/>
          </p:cNvSpPr>
          <p:nvPr>
            <p:ph idx="1"/>
          </p:nvPr>
        </p:nvSpPr>
        <p:spPr/>
        <p:txBody>
          <a:bodyPr>
            <a:normAutofit fontScale="85000" lnSpcReduction="10000"/>
          </a:bodyPr>
          <a:lstStyle/>
          <a:p>
            <a:r>
              <a:rPr lang="en-US" dirty="0" smtClean="0"/>
              <a:t>A DAG network is a collection of one or more subnets</a:t>
            </a:r>
          </a:p>
          <a:p>
            <a:r>
              <a:rPr lang="en-US" dirty="0" smtClean="0"/>
              <a:t>There are two types of DAG networks</a:t>
            </a:r>
          </a:p>
          <a:p>
            <a:pPr lvl="1"/>
            <a:r>
              <a:rPr lang="en-US" dirty="0" smtClean="0"/>
              <a:t>MAPI Network - connects DAG members to network resources (Active Directory, other Exchange servers, DNS, etc.)</a:t>
            </a:r>
          </a:p>
          <a:p>
            <a:pPr lvl="2"/>
            <a:r>
              <a:rPr lang="en-US" dirty="0" smtClean="0"/>
              <a:t>Registered in DNS / DNS configured</a:t>
            </a:r>
          </a:p>
          <a:p>
            <a:pPr lvl="2"/>
            <a:r>
              <a:rPr lang="en-US" dirty="0" smtClean="0"/>
              <a:t>Uses default gateway</a:t>
            </a:r>
          </a:p>
          <a:p>
            <a:pPr lvl="2"/>
            <a:r>
              <a:rPr lang="en-US" dirty="0" smtClean="0"/>
              <a:t>Client for Microsoft Networks/File and Print Sharing enabled</a:t>
            </a:r>
          </a:p>
          <a:p>
            <a:pPr lvl="1"/>
            <a:r>
              <a:rPr lang="en-US" dirty="0" smtClean="0"/>
              <a:t>Replication Network - used for/by continuous replication (log shipping and seeding)</a:t>
            </a:r>
          </a:p>
          <a:p>
            <a:pPr lvl="2"/>
            <a:r>
              <a:rPr lang="en-US" dirty="0" smtClean="0"/>
              <a:t>Not registered in DNS / DNS not configured</a:t>
            </a:r>
          </a:p>
          <a:p>
            <a:pPr lvl="2"/>
            <a:r>
              <a:rPr lang="en-US" dirty="0" smtClean="0"/>
              <a:t>Typically no default gateway</a:t>
            </a:r>
          </a:p>
          <a:p>
            <a:pPr lvl="2"/>
            <a:r>
              <a:rPr lang="en-US" dirty="0" smtClean="0"/>
              <a:t>Client for Microsoft Networks/File and Print Sharing disabled</a:t>
            </a:r>
          </a:p>
        </p:txBody>
      </p:sp>
    </p:spTree>
    <p:extLst>
      <p:ext uri="{BB962C8B-B14F-4D97-AF65-F5344CB8AC3E}">
        <p14:creationId xmlns:p14="http://schemas.microsoft.com/office/powerpoint/2010/main" val="130955624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mtClean="0"/>
              <a:t>Datacenter Activation Coordination Mode</a:t>
            </a:r>
            <a:endParaRPr lang="en-US" dirty="0"/>
          </a:p>
        </p:txBody>
      </p:sp>
      <p:sp>
        <p:nvSpPr>
          <p:cNvPr id="3" name="Content Placeholder 2"/>
          <p:cNvSpPr>
            <a:spLocks noGrp="1"/>
          </p:cNvSpPr>
          <p:nvPr>
            <p:ph idx="1"/>
          </p:nvPr>
        </p:nvSpPr>
        <p:spPr/>
        <p:txBody>
          <a:bodyPr>
            <a:normAutofit fontScale="92500"/>
          </a:bodyPr>
          <a:lstStyle/>
          <a:p>
            <a:r>
              <a:rPr lang="en-US" sz="4000" smtClean="0"/>
              <a:t>Uses Datacenter Activation Coordination Protocol (DACP)</a:t>
            </a:r>
          </a:p>
          <a:p>
            <a:r>
              <a:rPr lang="en-US" sz="4000" smtClean="0"/>
              <a:t>A bit in memory (in MSExchangeRepl.exe) set to either:</a:t>
            </a:r>
          </a:p>
          <a:p>
            <a:pPr lvl="1"/>
            <a:r>
              <a:rPr lang="en-US" sz="3600" smtClean="0"/>
              <a:t>0 = can’t mount</a:t>
            </a:r>
          </a:p>
          <a:p>
            <a:pPr lvl="1"/>
            <a:r>
              <a:rPr lang="en-US" sz="3600" smtClean="0"/>
              <a:t>1 = can mount</a:t>
            </a:r>
            <a:endParaRPr lang="en-US" sz="3600" dirty="0"/>
          </a:p>
        </p:txBody>
      </p:sp>
    </p:spTree>
    <p:extLst>
      <p:ext uri="{BB962C8B-B14F-4D97-AF65-F5344CB8AC3E}">
        <p14:creationId xmlns:p14="http://schemas.microsoft.com/office/powerpoint/2010/main" val="356844360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Datacenter Activation Coordination Mode</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Active Manager startup sequence</a:t>
            </a:r>
          </a:p>
          <a:p>
            <a:pPr lvl="1"/>
            <a:r>
              <a:rPr lang="en-US" dirty="0" smtClean="0"/>
              <a:t>DACP is set to 0</a:t>
            </a:r>
          </a:p>
          <a:p>
            <a:pPr lvl="1"/>
            <a:r>
              <a:rPr lang="en-US" dirty="0" smtClean="0"/>
              <a:t>DAG member communicates with other DAG members it can reach to determine the current value for their DACP bits</a:t>
            </a:r>
          </a:p>
          <a:p>
            <a:pPr lvl="2"/>
            <a:r>
              <a:rPr lang="en-US" dirty="0" smtClean="0"/>
              <a:t>If the starting DAG member can communicate with all other members on the </a:t>
            </a:r>
            <a:r>
              <a:rPr lang="en-US" dirty="0" err="1" smtClean="0"/>
              <a:t>StartedServers</a:t>
            </a:r>
            <a:r>
              <a:rPr lang="en-US" dirty="0" smtClean="0"/>
              <a:t> list, DACP bit switches to 1</a:t>
            </a:r>
          </a:p>
          <a:p>
            <a:pPr lvl="2"/>
            <a:r>
              <a:rPr lang="en-US" dirty="0" smtClean="0"/>
              <a:t>If the starting DAG member can communicate with another member, and that other member’s DACP bit is set to 1, starting DAG member DACP bit switches to 1</a:t>
            </a:r>
          </a:p>
          <a:p>
            <a:pPr lvl="2"/>
            <a:r>
              <a:rPr lang="en-US" dirty="0" smtClean="0"/>
              <a:t>If the starting DAG member can communicate with another member, and that other member’s DACP bits are set to 0, starting DAG member DACP bit remains at 0</a:t>
            </a:r>
          </a:p>
        </p:txBody>
      </p:sp>
    </p:spTree>
    <p:extLst>
      <p:ext uri="{BB962C8B-B14F-4D97-AF65-F5344CB8AC3E}">
        <p14:creationId xmlns:p14="http://schemas.microsoft.com/office/powerpoint/2010/main" val="281981980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4" name="Object 13"/>
          <p:cNvGraphicFramePr>
            <a:graphicFrameLocks noChangeAspect="1"/>
          </p:cNvGraphicFramePr>
          <p:nvPr>
            <p:extLst>
              <p:ext uri="{D42A27DB-BD31-4B8C-83A1-F6EECF244321}">
                <p14:modId xmlns:p14="http://schemas.microsoft.com/office/powerpoint/2010/main" val="1179998608"/>
              </p:ext>
            </p:extLst>
          </p:nvPr>
        </p:nvGraphicFramePr>
        <p:xfrm>
          <a:off x="467544" y="1318220"/>
          <a:ext cx="8280920" cy="4991100"/>
        </p:xfrm>
        <a:graphic>
          <a:graphicData uri="http://schemas.openxmlformats.org/presentationml/2006/ole">
            <mc:AlternateContent xmlns:mc="http://schemas.openxmlformats.org/markup-compatibility/2006">
              <mc:Choice xmlns:v="urn:schemas-microsoft-com:vml" Requires="v">
                <p:oleObj spid="_x0000_s1034" name="Visio" r:id="rId4" imgW="8263042" imgH="4991154" progId="Visio.Drawing.11">
                  <p:embed/>
                </p:oleObj>
              </mc:Choice>
              <mc:Fallback>
                <p:oleObj name="Visio" r:id="rId4" imgW="8263042" imgH="4991154" progId="Visio.Drawing.11">
                  <p:embed/>
                  <p:pic>
                    <p:nvPicPr>
                      <p:cNvPr id="0" name=""/>
                      <p:cNvPicPr>
                        <a:picLocks noChangeAspect="1" noChangeArrowheads="1"/>
                      </p:cNvPicPr>
                      <p:nvPr/>
                    </p:nvPicPr>
                    <p:blipFill>
                      <a:blip r:embed="rId5"/>
                      <a:srcRect/>
                      <a:stretch>
                        <a:fillRect/>
                      </a:stretch>
                    </p:blipFill>
                    <p:spPr bwMode="auto">
                      <a:xfrm>
                        <a:off x="467544" y="1318220"/>
                        <a:ext cx="8280920" cy="4991100"/>
                      </a:xfrm>
                      <a:prstGeom prst="rect">
                        <a:avLst/>
                      </a:prstGeom>
                      <a:noFill/>
                      <a:extLst/>
                    </p:spPr>
                  </p:pic>
                </p:oleObj>
              </mc:Fallback>
            </mc:AlternateContent>
          </a:graphicData>
        </a:graphic>
      </p:graphicFrame>
      <p:sp>
        <p:nvSpPr>
          <p:cNvPr id="15" name="Multiply 14"/>
          <p:cNvSpPr/>
          <p:nvPr/>
        </p:nvSpPr>
        <p:spPr>
          <a:xfrm>
            <a:off x="4523471" y="3454896"/>
            <a:ext cx="514485" cy="838200"/>
          </a:xfrm>
          <a:prstGeom prst="mathMultiply">
            <a:avLst/>
          </a:prstGeom>
        </p:spPr>
        <p:style>
          <a:lnRef idx="0">
            <a:schemeClr val="accent2"/>
          </a:lnRef>
          <a:fillRef idx="3">
            <a:schemeClr val="accent2"/>
          </a:fillRef>
          <a:effectRef idx="3">
            <a:schemeClr val="accent2"/>
          </a:effectRef>
          <a:fontRef idx="minor">
            <a:schemeClr val="lt1"/>
          </a:fontRef>
        </p:style>
        <p:txBody>
          <a:bodyPr lIns="108834" tIns="54418" rIns="108834" bIns="54418" rtlCol="0" anchor="ctr"/>
          <a:lstStyle/>
          <a:p>
            <a:endParaRPr lang="en-US">
              <a:solidFill>
                <a:srgbClr val="FFFFFF"/>
              </a:solidFill>
            </a:endParaRPr>
          </a:p>
        </p:txBody>
      </p:sp>
      <p:sp>
        <p:nvSpPr>
          <p:cNvPr id="2" name="Title 1"/>
          <p:cNvSpPr>
            <a:spLocks noGrp="1"/>
          </p:cNvSpPr>
          <p:nvPr>
            <p:ph type="title"/>
          </p:nvPr>
        </p:nvSpPr>
        <p:spPr/>
        <p:txBody>
          <a:bodyPr>
            <a:normAutofit fontScale="90000"/>
          </a:bodyPr>
          <a:lstStyle/>
          <a:p>
            <a:r>
              <a:rPr lang="en-US" dirty="0"/>
              <a:t>Datacenter Activation Coordination Mode</a:t>
            </a:r>
          </a:p>
        </p:txBody>
      </p:sp>
      <p:sp>
        <p:nvSpPr>
          <p:cNvPr id="7" name="Multiply 6"/>
          <p:cNvSpPr/>
          <p:nvPr/>
        </p:nvSpPr>
        <p:spPr>
          <a:xfrm>
            <a:off x="539552" y="908720"/>
            <a:ext cx="4176464" cy="5824611"/>
          </a:xfrm>
          <a:prstGeom prst="mathMultiply">
            <a:avLst/>
          </a:prstGeom>
        </p:spPr>
        <p:style>
          <a:lnRef idx="0">
            <a:schemeClr val="accent2"/>
          </a:lnRef>
          <a:fillRef idx="3">
            <a:schemeClr val="accent2"/>
          </a:fillRef>
          <a:effectRef idx="3">
            <a:schemeClr val="accent2"/>
          </a:effectRef>
          <a:fontRef idx="minor">
            <a:schemeClr val="lt1"/>
          </a:fontRef>
        </p:style>
        <p:txBody>
          <a:bodyPr lIns="108834" tIns="54418" rIns="108834" bIns="54418" rtlCol="0" anchor="ctr"/>
          <a:lstStyle/>
          <a:p>
            <a:endParaRPr lang="en-US">
              <a:solidFill>
                <a:srgbClr val="FFFFFF"/>
              </a:solidFill>
            </a:endParaRPr>
          </a:p>
        </p:txBody>
      </p:sp>
      <p:sp>
        <p:nvSpPr>
          <p:cNvPr id="9" name="Multiply 8"/>
          <p:cNvSpPr/>
          <p:nvPr/>
        </p:nvSpPr>
        <p:spPr>
          <a:xfrm>
            <a:off x="5940152" y="4797152"/>
            <a:ext cx="514485" cy="838200"/>
          </a:xfrm>
          <a:prstGeom prst="mathMultiply">
            <a:avLst/>
          </a:prstGeom>
        </p:spPr>
        <p:style>
          <a:lnRef idx="0">
            <a:schemeClr val="accent2"/>
          </a:lnRef>
          <a:fillRef idx="3">
            <a:schemeClr val="accent2"/>
          </a:fillRef>
          <a:effectRef idx="3">
            <a:schemeClr val="accent2"/>
          </a:effectRef>
          <a:fontRef idx="minor">
            <a:schemeClr val="lt1"/>
          </a:fontRef>
        </p:style>
        <p:txBody>
          <a:bodyPr lIns="108834" tIns="54418" rIns="108834" bIns="54418" rtlCol="0" anchor="ctr"/>
          <a:lstStyle/>
          <a:p>
            <a:endParaRPr lang="en-US">
              <a:solidFill>
                <a:srgbClr val="FFFFFF"/>
              </a:solidFill>
            </a:endParaRPr>
          </a:p>
        </p:txBody>
      </p:sp>
      <p:sp>
        <p:nvSpPr>
          <p:cNvPr id="10" name="Multiply 9"/>
          <p:cNvSpPr/>
          <p:nvPr/>
        </p:nvSpPr>
        <p:spPr>
          <a:xfrm>
            <a:off x="7236296" y="4797152"/>
            <a:ext cx="514485" cy="838200"/>
          </a:xfrm>
          <a:prstGeom prst="mathMultiply">
            <a:avLst/>
          </a:prstGeom>
        </p:spPr>
        <p:style>
          <a:lnRef idx="0">
            <a:schemeClr val="accent2"/>
          </a:lnRef>
          <a:fillRef idx="3">
            <a:schemeClr val="accent2"/>
          </a:fillRef>
          <a:effectRef idx="3">
            <a:schemeClr val="accent2"/>
          </a:effectRef>
          <a:fontRef idx="minor">
            <a:schemeClr val="lt1"/>
          </a:fontRef>
        </p:style>
        <p:txBody>
          <a:bodyPr lIns="108834" tIns="54418" rIns="108834" bIns="54418" rtlCol="0" anchor="ctr"/>
          <a:lstStyle/>
          <a:p>
            <a:endParaRPr lang="en-US">
              <a:solidFill>
                <a:srgbClr val="FFFFFF"/>
              </a:solidFill>
            </a:endParaRPr>
          </a:p>
        </p:txBody>
      </p:sp>
    </p:spTree>
    <p:extLst>
      <p:ext uri="{BB962C8B-B14F-4D97-AF65-F5344CB8AC3E}">
        <p14:creationId xmlns:p14="http://schemas.microsoft.com/office/powerpoint/2010/main" val="46704168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9"/>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7" grpId="0" animBg="1"/>
      <p:bldP spid="9" grpId="0" animBg="1"/>
      <p:bldP spid="10" grpId="0" animBg="1"/>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4" name="Object 13"/>
          <p:cNvGraphicFramePr>
            <a:graphicFrameLocks noChangeAspect="1"/>
          </p:cNvGraphicFramePr>
          <p:nvPr>
            <p:extLst>
              <p:ext uri="{D42A27DB-BD31-4B8C-83A1-F6EECF244321}">
                <p14:modId xmlns:p14="http://schemas.microsoft.com/office/powerpoint/2010/main" val="2404254954"/>
              </p:ext>
            </p:extLst>
          </p:nvPr>
        </p:nvGraphicFramePr>
        <p:xfrm>
          <a:off x="467544" y="1318220"/>
          <a:ext cx="8280920" cy="4991100"/>
        </p:xfrm>
        <a:graphic>
          <a:graphicData uri="http://schemas.openxmlformats.org/presentationml/2006/ole">
            <mc:AlternateContent xmlns:mc="http://schemas.openxmlformats.org/markup-compatibility/2006">
              <mc:Choice xmlns:v="urn:schemas-microsoft-com:vml" Requires="v">
                <p:oleObj spid="_x0000_s2058" name="Visio" r:id="rId4" imgW="8263042" imgH="4991154" progId="Visio.Drawing.11">
                  <p:embed/>
                </p:oleObj>
              </mc:Choice>
              <mc:Fallback>
                <p:oleObj name="Visio" r:id="rId4" imgW="8263042" imgH="4991154" progId="Visio.Drawing.11">
                  <p:embed/>
                  <p:pic>
                    <p:nvPicPr>
                      <p:cNvPr id="0" name=""/>
                      <p:cNvPicPr>
                        <a:picLocks noChangeAspect="1" noChangeArrowheads="1"/>
                      </p:cNvPicPr>
                      <p:nvPr/>
                    </p:nvPicPr>
                    <p:blipFill>
                      <a:blip r:embed="rId5"/>
                      <a:srcRect/>
                      <a:stretch>
                        <a:fillRect/>
                      </a:stretch>
                    </p:blipFill>
                    <p:spPr bwMode="auto">
                      <a:xfrm>
                        <a:off x="467544" y="1318220"/>
                        <a:ext cx="8280920" cy="4991100"/>
                      </a:xfrm>
                      <a:prstGeom prst="rect">
                        <a:avLst/>
                      </a:prstGeom>
                      <a:noFill/>
                      <a:extLst/>
                    </p:spPr>
                  </p:pic>
                </p:oleObj>
              </mc:Fallback>
            </mc:AlternateContent>
          </a:graphicData>
        </a:graphic>
      </p:graphicFrame>
      <p:sp>
        <p:nvSpPr>
          <p:cNvPr id="15" name="Multiply 14"/>
          <p:cNvSpPr/>
          <p:nvPr/>
        </p:nvSpPr>
        <p:spPr>
          <a:xfrm>
            <a:off x="4523471" y="3454896"/>
            <a:ext cx="514485" cy="838200"/>
          </a:xfrm>
          <a:prstGeom prst="mathMultiply">
            <a:avLst/>
          </a:prstGeom>
        </p:spPr>
        <p:style>
          <a:lnRef idx="0">
            <a:schemeClr val="accent2"/>
          </a:lnRef>
          <a:fillRef idx="3">
            <a:schemeClr val="accent2"/>
          </a:fillRef>
          <a:effectRef idx="3">
            <a:schemeClr val="accent2"/>
          </a:effectRef>
          <a:fontRef idx="minor">
            <a:schemeClr val="lt1"/>
          </a:fontRef>
        </p:style>
        <p:txBody>
          <a:bodyPr lIns="108834" tIns="54418" rIns="108834" bIns="54418" rtlCol="0" anchor="ctr"/>
          <a:lstStyle/>
          <a:p>
            <a:endParaRPr lang="en-US">
              <a:solidFill>
                <a:srgbClr val="FFFFFF"/>
              </a:solidFill>
            </a:endParaRPr>
          </a:p>
        </p:txBody>
      </p:sp>
      <p:sp>
        <p:nvSpPr>
          <p:cNvPr id="2" name="Title 1"/>
          <p:cNvSpPr>
            <a:spLocks noGrp="1"/>
          </p:cNvSpPr>
          <p:nvPr>
            <p:ph type="title"/>
          </p:nvPr>
        </p:nvSpPr>
        <p:spPr/>
        <p:txBody>
          <a:bodyPr>
            <a:normAutofit fontScale="90000"/>
          </a:bodyPr>
          <a:lstStyle/>
          <a:p>
            <a:r>
              <a:rPr lang="en-US" dirty="0"/>
              <a:t>Datacenter Activation Coordination Mode</a:t>
            </a:r>
          </a:p>
        </p:txBody>
      </p:sp>
      <p:sp>
        <p:nvSpPr>
          <p:cNvPr id="7" name="Multiply 6"/>
          <p:cNvSpPr/>
          <p:nvPr/>
        </p:nvSpPr>
        <p:spPr>
          <a:xfrm>
            <a:off x="539552" y="908720"/>
            <a:ext cx="4176464" cy="5824611"/>
          </a:xfrm>
          <a:prstGeom prst="mathMultiply">
            <a:avLst/>
          </a:prstGeom>
        </p:spPr>
        <p:style>
          <a:lnRef idx="0">
            <a:schemeClr val="accent2"/>
          </a:lnRef>
          <a:fillRef idx="3">
            <a:schemeClr val="accent2"/>
          </a:fillRef>
          <a:effectRef idx="3">
            <a:schemeClr val="accent2"/>
          </a:effectRef>
          <a:fontRef idx="minor">
            <a:schemeClr val="lt1"/>
          </a:fontRef>
        </p:style>
        <p:txBody>
          <a:bodyPr lIns="108834" tIns="54418" rIns="108834" bIns="54418" rtlCol="0" anchor="ctr"/>
          <a:lstStyle/>
          <a:p>
            <a:endParaRPr lang="en-US">
              <a:solidFill>
                <a:srgbClr val="FFFFFF"/>
              </a:solidFill>
            </a:endParaRPr>
          </a:p>
        </p:txBody>
      </p:sp>
    </p:spTree>
    <p:extLst>
      <p:ext uri="{BB962C8B-B14F-4D97-AF65-F5344CB8AC3E}">
        <p14:creationId xmlns:p14="http://schemas.microsoft.com/office/powerpoint/2010/main" val="418790753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grpId="1" nodeType="clickEffect">
                                  <p:stCondLst>
                                    <p:cond delay="0"/>
                                  </p:stCondLst>
                                  <p:childTnLst>
                                    <p:set>
                                      <p:cBhvr>
                                        <p:cTn id="6" dur="1" fill="hold">
                                          <p:stCondLst>
                                            <p:cond delay="0"/>
                                          </p:stCondLst>
                                        </p:cTn>
                                        <p:tgtEl>
                                          <p:spTgt spid="7"/>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1" animBg="1"/>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4" name="Object 13"/>
          <p:cNvGraphicFramePr>
            <a:graphicFrameLocks noChangeAspect="1"/>
          </p:cNvGraphicFramePr>
          <p:nvPr>
            <p:extLst>
              <p:ext uri="{D42A27DB-BD31-4B8C-83A1-F6EECF244321}">
                <p14:modId xmlns:p14="http://schemas.microsoft.com/office/powerpoint/2010/main" val="3449211495"/>
              </p:ext>
            </p:extLst>
          </p:nvPr>
        </p:nvGraphicFramePr>
        <p:xfrm>
          <a:off x="467544" y="1318220"/>
          <a:ext cx="8280920" cy="4991100"/>
        </p:xfrm>
        <a:graphic>
          <a:graphicData uri="http://schemas.openxmlformats.org/presentationml/2006/ole">
            <mc:AlternateContent xmlns:mc="http://schemas.openxmlformats.org/markup-compatibility/2006">
              <mc:Choice xmlns:v="urn:schemas-microsoft-com:vml" Requires="v">
                <p:oleObj spid="_x0000_s3082" name="Visio" r:id="rId4" imgW="8263042" imgH="4991154" progId="Visio.Drawing.11">
                  <p:embed/>
                </p:oleObj>
              </mc:Choice>
              <mc:Fallback>
                <p:oleObj name="Visio" r:id="rId4" imgW="8263042" imgH="4991154" progId="Visio.Drawing.11">
                  <p:embed/>
                  <p:pic>
                    <p:nvPicPr>
                      <p:cNvPr id="0" name=""/>
                      <p:cNvPicPr>
                        <a:picLocks noChangeAspect="1" noChangeArrowheads="1"/>
                      </p:cNvPicPr>
                      <p:nvPr/>
                    </p:nvPicPr>
                    <p:blipFill>
                      <a:blip r:embed="rId5"/>
                      <a:srcRect/>
                      <a:stretch>
                        <a:fillRect/>
                      </a:stretch>
                    </p:blipFill>
                    <p:spPr bwMode="auto">
                      <a:xfrm>
                        <a:off x="467544" y="1318220"/>
                        <a:ext cx="8280920" cy="4991100"/>
                      </a:xfrm>
                      <a:prstGeom prst="rect">
                        <a:avLst/>
                      </a:prstGeom>
                      <a:noFill/>
                      <a:extLst/>
                    </p:spPr>
                  </p:pic>
                </p:oleObj>
              </mc:Fallback>
            </mc:AlternateContent>
          </a:graphicData>
        </a:graphic>
      </p:graphicFrame>
      <p:sp>
        <p:nvSpPr>
          <p:cNvPr id="15" name="Multiply 14"/>
          <p:cNvSpPr/>
          <p:nvPr/>
        </p:nvSpPr>
        <p:spPr>
          <a:xfrm>
            <a:off x="4523471" y="3454896"/>
            <a:ext cx="514485" cy="838200"/>
          </a:xfrm>
          <a:prstGeom prst="mathMultiply">
            <a:avLst/>
          </a:prstGeom>
        </p:spPr>
        <p:style>
          <a:lnRef idx="0">
            <a:schemeClr val="accent2"/>
          </a:lnRef>
          <a:fillRef idx="3">
            <a:schemeClr val="accent2"/>
          </a:fillRef>
          <a:effectRef idx="3">
            <a:schemeClr val="accent2"/>
          </a:effectRef>
          <a:fontRef idx="minor">
            <a:schemeClr val="lt1"/>
          </a:fontRef>
        </p:style>
        <p:txBody>
          <a:bodyPr lIns="108834" tIns="54418" rIns="108834" bIns="54418" rtlCol="0" anchor="ctr"/>
          <a:lstStyle/>
          <a:p>
            <a:endParaRPr lang="en-US">
              <a:solidFill>
                <a:srgbClr val="FFFFFF"/>
              </a:solidFill>
            </a:endParaRPr>
          </a:p>
        </p:txBody>
      </p:sp>
      <p:sp>
        <p:nvSpPr>
          <p:cNvPr id="2" name="Title 1"/>
          <p:cNvSpPr>
            <a:spLocks noGrp="1"/>
          </p:cNvSpPr>
          <p:nvPr>
            <p:ph type="title"/>
          </p:nvPr>
        </p:nvSpPr>
        <p:spPr/>
        <p:txBody>
          <a:bodyPr>
            <a:normAutofit fontScale="90000"/>
          </a:bodyPr>
          <a:lstStyle/>
          <a:p>
            <a:r>
              <a:rPr lang="en-US" dirty="0"/>
              <a:t>Datacenter Activation Coordination Mode</a:t>
            </a:r>
          </a:p>
        </p:txBody>
      </p:sp>
      <p:sp>
        <p:nvSpPr>
          <p:cNvPr id="3" name="TextBox 2"/>
          <p:cNvSpPr txBox="1"/>
          <p:nvPr/>
        </p:nvSpPr>
        <p:spPr>
          <a:xfrm>
            <a:off x="1763688" y="4859868"/>
            <a:ext cx="432048" cy="369332"/>
          </a:xfrm>
          <a:prstGeom prst="rect">
            <a:avLst/>
          </a:prstGeom>
          <a:noFill/>
        </p:spPr>
        <p:txBody>
          <a:bodyPr wrap="square" rtlCol="0">
            <a:spAutoFit/>
          </a:bodyPr>
          <a:lstStyle/>
          <a:p>
            <a:pPr algn="ctr"/>
            <a:r>
              <a:rPr lang="en-US" b="1" dirty="0" smtClean="0">
                <a:effectLst>
                  <a:outerShdw blurRad="38100" dist="38100" dir="2700000" algn="tl">
                    <a:srgbClr val="000000">
                      <a:alpha val="43137"/>
                    </a:srgbClr>
                  </a:outerShdw>
                </a:effectLst>
              </a:rPr>
              <a:t>0</a:t>
            </a:r>
            <a:endParaRPr lang="en-US" b="1" dirty="0">
              <a:effectLst>
                <a:outerShdw blurRad="38100" dist="38100" dir="2700000" algn="tl">
                  <a:srgbClr val="000000">
                    <a:alpha val="43137"/>
                  </a:srgbClr>
                </a:outerShdw>
              </a:effectLst>
            </a:endParaRPr>
          </a:p>
        </p:txBody>
      </p:sp>
      <p:sp>
        <p:nvSpPr>
          <p:cNvPr id="8" name="TextBox 7"/>
          <p:cNvSpPr txBox="1"/>
          <p:nvPr/>
        </p:nvSpPr>
        <p:spPr>
          <a:xfrm>
            <a:off x="3203848" y="4859868"/>
            <a:ext cx="432048" cy="369332"/>
          </a:xfrm>
          <a:prstGeom prst="rect">
            <a:avLst/>
          </a:prstGeom>
          <a:noFill/>
        </p:spPr>
        <p:txBody>
          <a:bodyPr wrap="square" rtlCol="0">
            <a:spAutoFit/>
          </a:bodyPr>
          <a:lstStyle/>
          <a:p>
            <a:pPr algn="ctr"/>
            <a:r>
              <a:rPr lang="en-US" b="1" dirty="0" smtClean="0">
                <a:effectLst>
                  <a:outerShdw blurRad="38100" dist="38100" dir="2700000" algn="tl">
                    <a:srgbClr val="000000">
                      <a:alpha val="43137"/>
                    </a:srgbClr>
                  </a:outerShdw>
                </a:effectLst>
              </a:rPr>
              <a:t>0</a:t>
            </a:r>
            <a:endParaRPr lang="en-US" b="1" dirty="0">
              <a:effectLst>
                <a:outerShdw blurRad="38100" dist="38100" dir="2700000" algn="tl">
                  <a:srgbClr val="000000">
                    <a:alpha val="43137"/>
                  </a:srgbClr>
                </a:outerShdw>
              </a:effectLst>
            </a:endParaRPr>
          </a:p>
        </p:txBody>
      </p:sp>
      <p:sp>
        <p:nvSpPr>
          <p:cNvPr id="9" name="TextBox 8"/>
          <p:cNvSpPr txBox="1"/>
          <p:nvPr/>
        </p:nvSpPr>
        <p:spPr>
          <a:xfrm>
            <a:off x="6012160" y="4859868"/>
            <a:ext cx="432048" cy="369332"/>
          </a:xfrm>
          <a:prstGeom prst="rect">
            <a:avLst/>
          </a:prstGeom>
          <a:noFill/>
        </p:spPr>
        <p:txBody>
          <a:bodyPr wrap="square" rtlCol="0">
            <a:spAutoFit/>
          </a:bodyPr>
          <a:lstStyle/>
          <a:p>
            <a:pPr algn="ctr"/>
            <a:r>
              <a:rPr lang="en-US" b="1" dirty="0" smtClean="0">
                <a:effectLst>
                  <a:outerShdw blurRad="38100" dist="38100" dir="2700000" algn="tl">
                    <a:srgbClr val="000000">
                      <a:alpha val="43137"/>
                    </a:srgbClr>
                  </a:outerShdw>
                </a:effectLst>
              </a:rPr>
              <a:t>1</a:t>
            </a:r>
            <a:endParaRPr lang="en-US" b="1" dirty="0">
              <a:effectLst>
                <a:outerShdw blurRad="38100" dist="38100" dir="2700000" algn="tl">
                  <a:srgbClr val="000000">
                    <a:alpha val="43137"/>
                  </a:srgbClr>
                </a:outerShdw>
              </a:effectLst>
            </a:endParaRPr>
          </a:p>
        </p:txBody>
      </p:sp>
      <p:sp>
        <p:nvSpPr>
          <p:cNvPr id="10" name="TextBox 9"/>
          <p:cNvSpPr txBox="1"/>
          <p:nvPr/>
        </p:nvSpPr>
        <p:spPr>
          <a:xfrm>
            <a:off x="7308304" y="4869160"/>
            <a:ext cx="432048" cy="369332"/>
          </a:xfrm>
          <a:prstGeom prst="rect">
            <a:avLst/>
          </a:prstGeom>
          <a:noFill/>
        </p:spPr>
        <p:txBody>
          <a:bodyPr wrap="square" rtlCol="0">
            <a:spAutoFit/>
          </a:bodyPr>
          <a:lstStyle/>
          <a:p>
            <a:pPr algn="ctr"/>
            <a:r>
              <a:rPr lang="en-US" b="1" dirty="0" smtClean="0">
                <a:effectLst>
                  <a:outerShdw blurRad="38100" dist="38100" dir="2700000" algn="tl">
                    <a:srgbClr val="000000">
                      <a:alpha val="43137"/>
                    </a:srgbClr>
                  </a:outerShdw>
                </a:effectLst>
              </a:rPr>
              <a:t>1</a:t>
            </a:r>
            <a:endParaRPr lang="en-US" b="1"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374052554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itle 15"/>
          <p:cNvSpPr>
            <a:spLocks noGrp="1"/>
          </p:cNvSpPr>
          <p:nvPr>
            <p:ph type="title" idx="4294967295"/>
          </p:nvPr>
        </p:nvSpPr>
        <p:spPr>
          <a:xfrm>
            <a:off x="0" y="333375"/>
            <a:ext cx="8229600" cy="1143000"/>
          </a:xfrm>
        </p:spPr>
        <p:txBody>
          <a:bodyPr/>
          <a:lstStyle/>
          <a:p>
            <a:r>
              <a:rPr lang="en-US" dirty="0" smtClean="0"/>
              <a:t>Resources</a:t>
            </a:r>
            <a:endParaRPr lang="en-US" dirty="0"/>
          </a:p>
        </p:txBody>
      </p:sp>
      <p:sp>
        <p:nvSpPr>
          <p:cNvPr id="13" name="Rectangle 12"/>
          <p:cNvSpPr/>
          <p:nvPr/>
        </p:nvSpPr>
        <p:spPr bwMode="auto">
          <a:xfrm>
            <a:off x="381000" y="1375674"/>
            <a:ext cx="8382000" cy="609398"/>
          </a:xfrm>
          <a:prstGeom prst="rect">
            <a:avLst/>
          </a:prstGeom>
          <a:noFill/>
          <a:ln w="38100">
            <a:solidFill>
              <a:schemeClr val="accent1"/>
            </a:solidFill>
            <a:miter lim="800000"/>
            <a:headEnd type="none" w="med" len="med"/>
            <a:tailEnd type="none" w="med" len="med"/>
          </a:ln>
          <a:effectLst/>
          <a:scene3d>
            <a:camera prst="orthographicFront" fov="0">
              <a:rot lat="0" lon="0" rev="0"/>
            </a:camera>
            <a:lightRig rig="soft" dir="tl">
              <a:rot lat="0" lon="0" rev="20000000"/>
            </a:lightRig>
          </a:scene3d>
          <a:sp3d prstMaterial="matte"/>
        </p:spPr>
        <p:style>
          <a:lnRef idx="0">
            <a:schemeClr val="accent2"/>
          </a:lnRef>
          <a:fillRef idx="3">
            <a:schemeClr val="accent2"/>
          </a:fillRef>
          <a:effectRef idx="3">
            <a:schemeClr val="accent2"/>
          </a:effectRef>
          <a:fontRef idx="minor">
            <a:schemeClr val="lt1"/>
          </a:fontRef>
        </p:style>
        <p:txBody>
          <a:bodyPr vert="horz" wrap="square" lIns="91436" tIns="137160" rIns="91436" bIns="137160" numCol="1" rtlCol="0" anchor="t" anchorCtr="0" compatLnSpc="1">
            <a:prstTxWarp prst="textNoShape">
              <a:avLst/>
            </a:prstTxWarp>
            <a:spAutoFit/>
          </a:bodyPr>
          <a:lstStyle/>
          <a:p>
            <a:pPr marL="460375" lvl="0" indent="-460375">
              <a:lnSpc>
                <a:spcPct val="90000"/>
              </a:lnSpc>
              <a:spcBef>
                <a:spcPct val="20000"/>
              </a:spcBef>
              <a:buSzPct val="90000"/>
              <a:buBlip>
                <a:blip r:embed="rId3"/>
              </a:buBlip>
            </a:pPr>
            <a:r>
              <a:rPr lang="en-US" sz="2400" dirty="0">
                <a:solidFill>
                  <a:schemeClr val="bg1"/>
                </a:solidFill>
              </a:rPr>
              <a:t>Exchange Team Blog - http</a:t>
            </a:r>
            <a:r>
              <a:rPr lang="en-US" sz="2400" dirty="0" smtClean="0">
                <a:solidFill>
                  <a:schemeClr val="bg1"/>
                </a:solidFill>
              </a:rPr>
              <a:t>://aka.ms/ehlo</a:t>
            </a:r>
            <a:endParaRPr lang="en-US" sz="2400" dirty="0">
              <a:solidFill>
                <a:schemeClr val="bg1"/>
              </a:solidFill>
            </a:endParaRPr>
          </a:p>
        </p:txBody>
      </p:sp>
      <p:sp>
        <p:nvSpPr>
          <p:cNvPr id="14" name="Rectangle 13"/>
          <p:cNvSpPr/>
          <p:nvPr/>
        </p:nvSpPr>
        <p:spPr bwMode="auto">
          <a:xfrm>
            <a:off x="381000" y="2208393"/>
            <a:ext cx="8382000" cy="609398"/>
          </a:xfrm>
          <a:prstGeom prst="rect">
            <a:avLst/>
          </a:prstGeom>
          <a:noFill/>
          <a:ln w="38100">
            <a:solidFill>
              <a:schemeClr val="accent1"/>
            </a:solidFill>
            <a:headEnd type="none" w="med" len="med"/>
            <a:tailEnd type="none" w="med" len="med"/>
          </a:ln>
          <a:effectLst/>
          <a:scene3d>
            <a:camera prst="orthographicFront" fov="0">
              <a:rot lat="0" lon="0" rev="0"/>
            </a:camera>
            <a:lightRig rig="soft" dir="tl">
              <a:rot lat="0" lon="0" rev="20000000"/>
            </a:lightRig>
          </a:scene3d>
          <a:sp3d prstMaterial="matte"/>
        </p:spPr>
        <p:style>
          <a:lnRef idx="0">
            <a:schemeClr val="accent2"/>
          </a:lnRef>
          <a:fillRef idx="3">
            <a:schemeClr val="accent2"/>
          </a:fillRef>
          <a:effectRef idx="3">
            <a:schemeClr val="accent2"/>
          </a:effectRef>
          <a:fontRef idx="minor">
            <a:schemeClr val="lt1"/>
          </a:fontRef>
        </p:style>
        <p:txBody>
          <a:bodyPr vert="horz" wrap="square" lIns="91436" tIns="137160" rIns="91436" bIns="137160" numCol="1" rtlCol="0" anchor="t" anchorCtr="0" compatLnSpc="1">
            <a:prstTxWarp prst="textNoShape">
              <a:avLst/>
            </a:prstTxWarp>
            <a:spAutoFit/>
          </a:bodyPr>
          <a:lstStyle/>
          <a:p>
            <a:pPr marL="460375" lvl="0" indent="-460375">
              <a:lnSpc>
                <a:spcPct val="90000"/>
              </a:lnSpc>
              <a:spcBef>
                <a:spcPct val="20000"/>
              </a:spcBef>
              <a:buSzPct val="90000"/>
              <a:buBlip>
                <a:blip r:embed="rId3"/>
              </a:buBlip>
            </a:pPr>
            <a:r>
              <a:rPr lang="en-US" sz="2400" dirty="0" smtClean="0">
                <a:solidFill>
                  <a:schemeClr val="bg1"/>
                </a:solidFill>
              </a:rPr>
              <a:t>Exchange 2010 Documentation </a:t>
            </a:r>
            <a:r>
              <a:rPr lang="en-US" sz="2400" dirty="0">
                <a:solidFill>
                  <a:schemeClr val="bg1"/>
                </a:solidFill>
              </a:rPr>
              <a:t>- http://</a:t>
            </a:r>
            <a:r>
              <a:rPr lang="en-US" sz="2400" dirty="0" smtClean="0">
                <a:solidFill>
                  <a:schemeClr val="bg1"/>
                </a:solidFill>
              </a:rPr>
              <a:t>aka.ms/ex2010docs</a:t>
            </a:r>
            <a:endParaRPr lang="en-US" sz="2400" dirty="0">
              <a:solidFill>
                <a:schemeClr val="bg1"/>
              </a:solidFill>
            </a:endParaRPr>
          </a:p>
        </p:txBody>
      </p:sp>
      <p:sp>
        <p:nvSpPr>
          <p:cNvPr id="15" name="Rectangle 14"/>
          <p:cNvSpPr/>
          <p:nvPr/>
        </p:nvSpPr>
        <p:spPr bwMode="auto">
          <a:xfrm>
            <a:off x="381000" y="3041112"/>
            <a:ext cx="8382000" cy="609398"/>
          </a:xfrm>
          <a:prstGeom prst="rect">
            <a:avLst/>
          </a:prstGeom>
          <a:noFill/>
          <a:ln w="38100">
            <a:solidFill>
              <a:schemeClr val="accent1"/>
            </a:solidFill>
            <a:headEnd type="none" w="med" len="med"/>
            <a:tailEnd type="none" w="med" len="med"/>
          </a:ln>
          <a:effectLst/>
          <a:scene3d>
            <a:camera prst="orthographicFront" fov="0">
              <a:rot lat="0" lon="0" rev="0"/>
            </a:camera>
            <a:lightRig rig="soft" dir="tl">
              <a:rot lat="0" lon="0" rev="20000000"/>
            </a:lightRig>
          </a:scene3d>
          <a:sp3d prstMaterial="matte"/>
        </p:spPr>
        <p:style>
          <a:lnRef idx="0">
            <a:schemeClr val="accent2"/>
          </a:lnRef>
          <a:fillRef idx="3">
            <a:schemeClr val="accent2"/>
          </a:fillRef>
          <a:effectRef idx="3">
            <a:schemeClr val="accent2"/>
          </a:effectRef>
          <a:fontRef idx="minor">
            <a:schemeClr val="lt1"/>
          </a:fontRef>
        </p:style>
        <p:txBody>
          <a:bodyPr vert="horz" wrap="square" lIns="91436" tIns="137160" rIns="91436" bIns="137160" numCol="1" rtlCol="0" anchor="t" anchorCtr="0" compatLnSpc="1">
            <a:prstTxWarp prst="textNoShape">
              <a:avLst/>
            </a:prstTxWarp>
            <a:spAutoFit/>
          </a:bodyPr>
          <a:lstStyle/>
          <a:p>
            <a:pPr marL="460375" lvl="0" indent="-460375">
              <a:lnSpc>
                <a:spcPct val="90000"/>
              </a:lnSpc>
              <a:spcBef>
                <a:spcPct val="20000"/>
              </a:spcBef>
              <a:buSzPct val="90000"/>
              <a:buBlip>
                <a:blip r:embed="rId3"/>
              </a:buBlip>
            </a:pPr>
            <a:r>
              <a:rPr lang="en-US" sz="2400" dirty="0" smtClean="0">
                <a:solidFill>
                  <a:schemeClr val="bg1"/>
                </a:solidFill>
              </a:rPr>
              <a:t>My Blog – </a:t>
            </a:r>
            <a:r>
              <a:rPr lang="en-US" sz="2400" dirty="0">
                <a:solidFill>
                  <a:schemeClr val="bg1"/>
                </a:solidFill>
              </a:rPr>
              <a:t>http://aka.ms/schnoll</a:t>
            </a:r>
          </a:p>
        </p:txBody>
      </p:sp>
      <p:sp>
        <p:nvSpPr>
          <p:cNvPr id="17" name="Rectangle 16"/>
          <p:cNvSpPr/>
          <p:nvPr/>
        </p:nvSpPr>
        <p:spPr bwMode="auto">
          <a:xfrm>
            <a:off x="381000" y="3873831"/>
            <a:ext cx="8382000" cy="609398"/>
          </a:xfrm>
          <a:prstGeom prst="rect">
            <a:avLst/>
          </a:prstGeom>
          <a:noFill/>
          <a:ln w="38100">
            <a:solidFill>
              <a:schemeClr val="accent1"/>
            </a:solidFill>
            <a:headEnd type="none" w="med" len="med"/>
            <a:tailEnd type="none" w="med" len="med"/>
          </a:ln>
          <a:effectLst/>
          <a:scene3d>
            <a:camera prst="orthographicFront" fov="0">
              <a:rot lat="0" lon="0" rev="0"/>
            </a:camera>
            <a:lightRig rig="soft" dir="tl">
              <a:rot lat="0" lon="0" rev="20000000"/>
            </a:lightRig>
          </a:scene3d>
          <a:sp3d prstMaterial="matte"/>
        </p:spPr>
        <p:style>
          <a:lnRef idx="0">
            <a:schemeClr val="accent2"/>
          </a:lnRef>
          <a:fillRef idx="3">
            <a:schemeClr val="accent2"/>
          </a:fillRef>
          <a:effectRef idx="3">
            <a:schemeClr val="accent2"/>
          </a:effectRef>
          <a:fontRef idx="minor">
            <a:schemeClr val="lt1"/>
          </a:fontRef>
        </p:style>
        <p:txBody>
          <a:bodyPr vert="horz" wrap="square" lIns="91436" tIns="137160" rIns="91436" bIns="137160" numCol="1" rtlCol="0" anchor="t" anchorCtr="0" compatLnSpc="1">
            <a:prstTxWarp prst="textNoShape">
              <a:avLst/>
            </a:prstTxWarp>
            <a:spAutoFit/>
          </a:bodyPr>
          <a:lstStyle/>
          <a:p>
            <a:pPr marL="460375" lvl="0" indent="-460375">
              <a:lnSpc>
                <a:spcPct val="90000"/>
              </a:lnSpc>
              <a:spcBef>
                <a:spcPct val="20000"/>
              </a:spcBef>
              <a:buSzPct val="90000"/>
              <a:buBlip>
                <a:blip r:embed="rId3"/>
              </a:buBlip>
            </a:pPr>
            <a:r>
              <a:rPr lang="en-US" sz="2400" dirty="0" smtClean="0">
                <a:solidFill>
                  <a:schemeClr val="bg1"/>
                </a:solidFill>
              </a:rPr>
              <a:t>Twitter: @</a:t>
            </a:r>
            <a:r>
              <a:rPr lang="en-US" sz="2400" dirty="0" err="1" smtClean="0">
                <a:solidFill>
                  <a:schemeClr val="bg1"/>
                </a:solidFill>
              </a:rPr>
              <a:t>schnoll</a:t>
            </a:r>
            <a:endParaRPr lang="en-US" sz="2400" dirty="0">
              <a:solidFill>
                <a:schemeClr val="bg1"/>
              </a:solidFill>
            </a:endParaRPr>
          </a:p>
        </p:txBody>
      </p:sp>
    </p:spTree>
    <p:extLst>
      <p:ext uri="{BB962C8B-B14F-4D97-AF65-F5344CB8AC3E}">
        <p14:creationId xmlns:p14="http://schemas.microsoft.com/office/powerpoint/2010/main" val="299104112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93172" y="274637"/>
            <a:ext cx="8471316" cy="1143000"/>
          </a:xfrm>
        </p:spPr>
        <p:txBody>
          <a:bodyPr>
            <a:normAutofit/>
          </a:bodyPr>
          <a:lstStyle/>
          <a:p>
            <a:r>
              <a:rPr lang="en-GB" sz="3200" dirty="0" smtClean="0"/>
              <a:t>Enrol in Microsoft Virtual Academy Today</a:t>
            </a:r>
            <a:endParaRPr lang="en-GB" sz="3200" dirty="0"/>
          </a:p>
        </p:txBody>
      </p:sp>
      <p:sp>
        <p:nvSpPr>
          <p:cNvPr id="8" name="TextBox 7"/>
          <p:cNvSpPr txBox="1"/>
          <p:nvPr/>
        </p:nvSpPr>
        <p:spPr>
          <a:xfrm>
            <a:off x="493172" y="1412777"/>
            <a:ext cx="8471316" cy="1138773"/>
          </a:xfrm>
          <a:prstGeom prst="rect">
            <a:avLst/>
          </a:prstGeom>
          <a:noFill/>
          <a:effectLst>
            <a:innerShdw blurRad="63500" dist="50800" dir="2700000">
              <a:prstClr val="black">
                <a:alpha val="50000"/>
              </a:prstClr>
            </a:innerShdw>
          </a:effectLst>
          <a:scene3d>
            <a:camera prst="orthographicFront"/>
            <a:lightRig rig="threePt" dir="t"/>
          </a:scene3d>
          <a:sp3d>
            <a:bevelT/>
          </a:sp3d>
        </p:spPr>
        <p:txBody>
          <a:bodyPr wrap="square" rtlCol="0">
            <a:spAutoFit/>
          </a:bodyPr>
          <a:lstStyle/>
          <a:p>
            <a:r>
              <a:rPr lang="en-US" sz="2000" b="1" dirty="0" smtClean="0">
                <a:solidFill>
                  <a:srgbClr val="FFFFFF"/>
                </a:solidFill>
                <a:latin typeface="Segoe UI" pitchFamily="34" charset="0"/>
                <a:cs typeface="Segoe UI" pitchFamily="34" charset="0"/>
              </a:rPr>
              <a:t>Why Enroll, other than it being free?</a:t>
            </a:r>
          </a:p>
          <a:p>
            <a:r>
              <a:rPr lang="en-US" sz="1600" dirty="0" smtClean="0">
                <a:solidFill>
                  <a:srgbClr val="FFFFFF"/>
                </a:solidFill>
                <a:latin typeface="Segoe UI" pitchFamily="34" charset="0"/>
                <a:cs typeface="Segoe UI" pitchFamily="34" charset="0"/>
              </a:rPr>
              <a:t>The MVA helps improve </a:t>
            </a:r>
            <a:r>
              <a:rPr lang="en-US" sz="1600" dirty="0">
                <a:solidFill>
                  <a:srgbClr val="FFFFFF"/>
                </a:solidFill>
                <a:latin typeface="Segoe UI" pitchFamily="34" charset="0"/>
                <a:cs typeface="Segoe UI" pitchFamily="34" charset="0"/>
              </a:rPr>
              <a:t>your IT skill set and advance your career with </a:t>
            </a:r>
            <a:r>
              <a:rPr lang="en-US" sz="1600" dirty="0" smtClean="0">
                <a:solidFill>
                  <a:srgbClr val="FFFFFF"/>
                </a:solidFill>
                <a:latin typeface="Segoe UI" pitchFamily="34" charset="0"/>
                <a:cs typeface="Segoe UI" pitchFamily="34" charset="0"/>
              </a:rPr>
              <a:t>a </a:t>
            </a:r>
            <a:r>
              <a:rPr lang="en-US" sz="1600" dirty="0">
                <a:solidFill>
                  <a:srgbClr val="FFFFFF"/>
                </a:solidFill>
                <a:latin typeface="Segoe UI" pitchFamily="34" charset="0"/>
                <a:cs typeface="Segoe UI" pitchFamily="34" charset="0"/>
              </a:rPr>
              <a:t>free, easy to access training portal that allows you to learn at your own pace, focusing on Microsoft </a:t>
            </a:r>
            <a:r>
              <a:rPr lang="en-US" sz="1600" dirty="0" smtClean="0">
                <a:solidFill>
                  <a:srgbClr val="FFFFFF"/>
                </a:solidFill>
                <a:latin typeface="Segoe UI" pitchFamily="34" charset="0"/>
                <a:cs typeface="Segoe UI" pitchFamily="34" charset="0"/>
              </a:rPr>
              <a:t>technologies.</a:t>
            </a:r>
            <a:endParaRPr lang="en-GB" sz="1600" dirty="0">
              <a:solidFill>
                <a:srgbClr val="FFFFFF"/>
              </a:solidFill>
              <a:latin typeface="Segoe UI" pitchFamily="34" charset="0"/>
              <a:cs typeface="Segoe UI" pitchFamily="34" charset="0"/>
            </a:endParaRPr>
          </a:p>
        </p:txBody>
      </p:sp>
      <p:sp>
        <p:nvSpPr>
          <p:cNvPr id="9" name="TextBox 8"/>
          <p:cNvSpPr txBox="1"/>
          <p:nvPr/>
        </p:nvSpPr>
        <p:spPr>
          <a:xfrm>
            <a:off x="493173" y="2697734"/>
            <a:ext cx="8038829" cy="1323439"/>
          </a:xfrm>
          <a:prstGeom prst="rect">
            <a:avLst/>
          </a:prstGeom>
          <a:noFill/>
        </p:spPr>
        <p:txBody>
          <a:bodyPr wrap="square" rtlCol="0">
            <a:spAutoFit/>
          </a:bodyPr>
          <a:lstStyle/>
          <a:p>
            <a:r>
              <a:rPr lang="en-GB" sz="2000" b="1" dirty="0">
                <a:solidFill>
                  <a:srgbClr val="FFFFFF"/>
                </a:solidFill>
                <a:latin typeface="Segoe UI" pitchFamily="34" charset="0"/>
                <a:cs typeface="Segoe UI" pitchFamily="34" charset="0"/>
              </a:rPr>
              <a:t>What Do I </a:t>
            </a:r>
            <a:r>
              <a:rPr lang="en-GB" sz="2000" b="1" dirty="0" smtClean="0">
                <a:solidFill>
                  <a:srgbClr val="FFFFFF"/>
                </a:solidFill>
                <a:latin typeface="Segoe UI" pitchFamily="34" charset="0"/>
                <a:cs typeface="Segoe UI" pitchFamily="34" charset="0"/>
              </a:rPr>
              <a:t>get for enrolment?</a:t>
            </a:r>
            <a:r>
              <a:rPr lang="en-GB" sz="2000" b="1" dirty="0">
                <a:solidFill>
                  <a:srgbClr val="FFFFFF"/>
                </a:solidFill>
                <a:latin typeface="Segoe UI" pitchFamily="34" charset="0"/>
                <a:cs typeface="Segoe UI" pitchFamily="34" charset="0"/>
              </a:rPr>
              <a:t>	</a:t>
            </a:r>
          </a:p>
          <a:p>
            <a:pPr marL="342900" indent="-342900">
              <a:spcBef>
                <a:spcPct val="20000"/>
              </a:spcBef>
              <a:buClr>
                <a:srgbClr val="03C2F1"/>
              </a:buClr>
              <a:buFont typeface="Segoe UI" pitchFamily="34" charset="0"/>
              <a:buChar char="►"/>
            </a:pPr>
            <a:r>
              <a:rPr lang="en-GB" sz="1600" dirty="0">
                <a:solidFill>
                  <a:srgbClr val="FFFFFF"/>
                </a:solidFill>
                <a:latin typeface="Segoe UI" pitchFamily="34" charset="0"/>
                <a:ea typeface="Segoe UI" pitchFamily="34" charset="0"/>
                <a:cs typeface="Segoe UI" pitchFamily="34" charset="0"/>
              </a:rPr>
              <a:t>Free training to make you become the Cloud-Hero in my Organization</a:t>
            </a:r>
          </a:p>
          <a:p>
            <a:pPr marL="342900" indent="-342900">
              <a:spcBef>
                <a:spcPct val="20000"/>
              </a:spcBef>
              <a:buClr>
                <a:srgbClr val="03C2F1"/>
              </a:buClr>
              <a:buFont typeface="Segoe UI" pitchFamily="34" charset="0"/>
              <a:buChar char="►"/>
            </a:pPr>
            <a:r>
              <a:rPr lang="en-GB" sz="1600" dirty="0">
                <a:solidFill>
                  <a:srgbClr val="FFFFFF"/>
                </a:solidFill>
                <a:latin typeface="Segoe UI" pitchFamily="34" charset="0"/>
                <a:ea typeface="Segoe UI" pitchFamily="34" charset="0"/>
                <a:cs typeface="Segoe UI" pitchFamily="34" charset="0"/>
              </a:rPr>
              <a:t>Help mastering your Training Path and get the recognition</a:t>
            </a:r>
          </a:p>
          <a:p>
            <a:pPr marL="342900" indent="-342900">
              <a:spcBef>
                <a:spcPct val="20000"/>
              </a:spcBef>
              <a:buClr>
                <a:srgbClr val="03C2F1"/>
              </a:buClr>
              <a:buFont typeface="Segoe UI" pitchFamily="34" charset="0"/>
              <a:buChar char="►"/>
            </a:pPr>
            <a:r>
              <a:rPr lang="en-GB" sz="1600" dirty="0">
                <a:solidFill>
                  <a:srgbClr val="FFFFFF"/>
                </a:solidFill>
                <a:latin typeface="Segoe UI" pitchFamily="34" charset="0"/>
                <a:ea typeface="Segoe UI" pitchFamily="34" charset="0"/>
                <a:cs typeface="Segoe UI" pitchFamily="34" charset="0"/>
              </a:rPr>
              <a:t>Connect with other IT Pros and discuss The Cloud </a:t>
            </a:r>
          </a:p>
        </p:txBody>
      </p:sp>
      <p:sp>
        <p:nvSpPr>
          <p:cNvPr id="12" name="TextBox 11"/>
          <p:cNvSpPr txBox="1"/>
          <p:nvPr/>
        </p:nvSpPr>
        <p:spPr>
          <a:xfrm>
            <a:off x="493172" y="4167356"/>
            <a:ext cx="7416824" cy="817245"/>
          </a:xfrm>
          <a:prstGeom prst="roundRect">
            <a:avLst/>
          </a:prstGeom>
          <a:noFill/>
        </p:spPr>
        <p:txBody>
          <a:bodyPr wrap="square" rtlCol="0">
            <a:spAutoFit/>
          </a:bodyPr>
          <a:lstStyle/>
          <a:p>
            <a:r>
              <a:rPr lang="en-GB" b="1" dirty="0">
                <a:solidFill>
                  <a:srgbClr val="FFFFFF"/>
                </a:solidFill>
                <a:latin typeface="Segoe UI" pitchFamily="34" charset="0"/>
                <a:cs typeface="Segoe UI" pitchFamily="34" charset="0"/>
              </a:rPr>
              <a:t>Where do I </a:t>
            </a:r>
            <a:r>
              <a:rPr lang="en-GB" b="1" dirty="0" smtClean="0">
                <a:solidFill>
                  <a:srgbClr val="FFFFFF"/>
                </a:solidFill>
                <a:latin typeface="Segoe UI" pitchFamily="34" charset="0"/>
                <a:cs typeface="Segoe UI" pitchFamily="34" charset="0"/>
              </a:rPr>
              <a:t>Enrol?</a:t>
            </a:r>
            <a:endParaRPr lang="en-GB" sz="1600" b="1" dirty="0">
              <a:solidFill>
                <a:srgbClr val="FFFFFF"/>
              </a:solidFill>
              <a:latin typeface="Segoe UI" pitchFamily="34" charset="0"/>
              <a:cs typeface="Segoe UI" pitchFamily="34" charset="0"/>
            </a:endParaRPr>
          </a:p>
          <a:p>
            <a:r>
              <a:rPr lang="en-GB" sz="2400" b="1" dirty="0" smtClean="0">
                <a:solidFill>
                  <a:srgbClr val="00B0F0"/>
                </a:solidFill>
                <a:latin typeface="Segoe UI" pitchFamily="34" charset="0"/>
                <a:cs typeface="Segoe UI" pitchFamily="34" charset="0"/>
                <a:hlinkClick r:id="rId2"/>
              </a:rPr>
              <a:t>www.microsoftvirtualacademy.com</a:t>
            </a:r>
            <a:r>
              <a:rPr lang="en-GB" sz="2400" b="1" dirty="0" smtClean="0">
                <a:solidFill>
                  <a:srgbClr val="00B0F0"/>
                </a:solidFill>
                <a:latin typeface="Segoe UI" pitchFamily="34" charset="0"/>
                <a:cs typeface="Segoe UI" pitchFamily="34" charset="0"/>
              </a:rPr>
              <a:t> </a:t>
            </a:r>
            <a:endParaRPr lang="en-GB" sz="2400" b="1" dirty="0">
              <a:solidFill>
                <a:srgbClr val="00B0F0"/>
              </a:solidFill>
              <a:latin typeface="Segoe UI" pitchFamily="34" charset="0"/>
              <a:cs typeface="Segoe UI" pitchFamily="34" charset="0"/>
            </a:endParaRPr>
          </a:p>
        </p:txBody>
      </p:sp>
      <p:sp>
        <p:nvSpPr>
          <p:cNvPr id="13" name="TextBox 12"/>
          <p:cNvSpPr txBox="1"/>
          <p:nvPr/>
        </p:nvSpPr>
        <p:spPr>
          <a:xfrm>
            <a:off x="521747" y="5213559"/>
            <a:ext cx="7416824" cy="400110"/>
          </a:xfrm>
          <a:prstGeom prst="rect">
            <a:avLst/>
          </a:prstGeom>
          <a:noFill/>
        </p:spPr>
        <p:txBody>
          <a:bodyPr wrap="square" rtlCol="0">
            <a:spAutoFit/>
          </a:bodyPr>
          <a:lstStyle/>
          <a:p>
            <a:r>
              <a:rPr lang="en-GB" sz="2000" b="1" dirty="0">
                <a:solidFill>
                  <a:srgbClr val="FFFFFF"/>
                </a:solidFill>
                <a:latin typeface="Segoe UI" pitchFamily="34" charset="0"/>
                <a:cs typeface="Segoe UI" pitchFamily="34" charset="0"/>
              </a:rPr>
              <a:t>Then tell us what you </a:t>
            </a:r>
            <a:r>
              <a:rPr lang="en-GB" sz="2000" b="1" dirty="0" smtClean="0">
                <a:solidFill>
                  <a:srgbClr val="FFFFFF"/>
                </a:solidFill>
                <a:latin typeface="Segoe UI" pitchFamily="34" charset="0"/>
                <a:cs typeface="Segoe UI" pitchFamily="34" charset="0"/>
              </a:rPr>
              <a:t>think. </a:t>
            </a:r>
            <a:r>
              <a:rPr lang="en-GB" sz="1600" dirty="0" smtClean="0">
                <a:solidFill>
                  <a:srgbClr val="FFFFFF"/>
                </a:solidFill>
                <a:latin typeface="Segoe UI" pitchFamily="34" charset="0"/>
                <a:cs typeface="Segoe UI" pitchFamily="34" charset="0"/>
              </a:rPr>
              <a:t>TellTheDean@microsoft.com</a:t>
            </a:r>
          </a:p>
        </p:txBody>
      </p:sp>
      <p:grpSp>
        <p:nvGrpSpPr>
          <p:cNvPr id="5" name="Group 4"/>
          <p:cNvGrpSpPr/>
          <p:nvPr/>
        </p:nvGrpSpPr>
        <p:grpSpPr>
          <a:xfrm>
            <a:off x="6228184" y="3621020"/>
            <a:ext cx="2549302" cy="1258207"/>
            <a:chOff x="6732240" y="2211710"/>
            <a:chExt cx="2160240" cy="799639"/>
          </a:xfrm>
          <a:effectLst>
            <a:reflection blurRad="6350" stA="52000" endA="300" endPos="35000" dir="5400000" sy="-100000" algn="bl" rotWithShape="0"/>
          </a:effectLst>
        </p:grpSpPr>
        <p:sp>
          <p:nvSpPr>
            <p:cNvPr id="3" name="Rounded Rectangle 2"/>
            <p:cNvSpPr/>
            <p:nvPr/>
          </p:nvSpPr>
          <p:spPr>
            <a:xfrm>
              <a:off x="6732240" y="2211710"/>
              <a:ext cx="2160240" cy="799639"/>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solidFill>
                  <a:srgbClr val="FFFFFF"/>
                </a:solidFill>
              </a:endParaRPr>
            </a:p>
          </p:txBody>
        </p:sp>
        <p:pic>
          <p:nvPicPr>
            <p:cNvPr id="7" name="Pictur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804248" y="2302400"/>
              <a:ext cx="2031581" cy="629389"/>
            </a:xfrm>
            <a:prstGeom prst="roundRect">
              <a:avLst>
                <a:gd name="adj" fmla="val 12264"/>
              </a:avLst>
            </a:prstGeom>
          </p:spPr>
        </p:pic>
      </p:grpSp>
    </p:spTree>
    <p:extLst>
      <p:ext uri="{BB962C8B-B14F-4D97-AF65-F5344CB8AC3E}">
        <p14:creationId xmlns:p14="http://schemas.microsoft.com/office/powerpoint/2010/main" val="4223807705"/>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Box 3"/>
          <p:cNvSpPr txBox="1">
            <a:spLocks noChangeArrowheads="1"/>
          </p:cNvSpPr>
          <p:nvPr/>
        </p:nvSpPr>
        <p:spPr bwMode="blackWhite">
          <a:xfrm>
            <a:off x="395536" y="5301208"/>
            <a:ext cx="8382000" cy="707872"/>
          </a:xfrm>
          <a:prstGeom prst="rect">
            <a:avLst/>
          </a:prstGeom>
          <a:noFill/>
          <a:ln w="12700">
            <a:noFill/>
            <a:miter lim="800000"/>
            <a:headEnd type="none" w="sm" len="sm"/>
            <a:tailEnd type="none" w="sm" len="sm"/>
          </a:ln>
          <a:effectLst/>
        </p:spPr>
        <p:txBody>
          <a:bodyPr vert="horz" wrap="square" lIns="91425" tIns="45713" rIns="91425" bIns="45713" numCol="1" anchor="t" anchorCtr="0" compatLnSpc="1">
            <a:prstTxWarp prst="textNoShape">
              <a:avLst/>
            </a:prstTxWarp>
            <a:spAutoFit/>
          </a:bodyPr>
          <a:lstStyle/>
          <a:p>
            <a:pPr algn="ctr" defTabSz="914099" eaLnBrk="0" hangingPunct="0"/>
            <a:r>
              <a:rPr lang="en-US" sz="800" dirty="0">
                <a:solidFill>
                  <a:schemeClr val="bg2"/>
                </a:solidFill>
                <a:latin typeface="Calibri" pitchFamily="34" charset="0"/>
                <a:cs typeface="Arial" charset="0"/>
              </a:rPr>
              <a:t>© </a:t>
            </a:r>
            <a:r>
              <a:rPr lang="en-US" sz="800" dirty="0" smtClean="0">
                <a:solidFill>
                  <a:schemeClr val="bg2"/>
                </a:solidFill>
                <a:latin typeface="Calibri" pitchFamily="34" charset="0"/>
                <a:cs typeface="Arial" charset="0"/>
              </a:rPr>
              <a:t>2010 Microsoft </a:t>
            </a:r>
            <a:r>
              <a:rPr lang="en-US" sz="800" dirty="0">
                <a:solidFill>
                  <a:schemeClr val="bg2"/>
                </a:solidFill>
                <a:latin typeface="Calibri" pitchFamily="34" charset="0"/>
                <a:cs typeface="Arial" charset="0"/>
              </a:rPr>
              <a:t>Corporation. All rights reserved. Microsoft, Windows, Windows Vista and other product names are or may be registered trademarks and/or trademarks in the U.S. and/or other countries.</a:t>
            </a:r>
          </a:p>
          <a:p>
            <a:pPr algn="ctr" defTabSz="914099" eaLnBrk="0" hangingPunct="0"/>
            <a:r>
              <a:rPr lang="en-US" sz="800" dirty="0">
                <a:solidFill>
                  <a:schemeClr val="bg2"/>
                </a:solidFill>
                <a:latin typeface="Calibri" pitchFamily="34" charset="0"/>
                <a:cs typeface="Arial"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r>
              <a:rPr lang="en-US" sz="800" dirty="0" smtClean="0">
                <a:solidFill>
                  <a:schemeClr val="bg2"/>
                </a:solidFill>
                <a:latin typeface="Calibri" pitchFamily="34" charset="0"/>
                <a:cs typeface="Arial" charset="0"/>
              </a:rPr>
              <a:t>MICROSOFT </a:t>
            </a:r>
            <a:r>
              <a:rPr lang="en-US" sz="800" dirty="0">
                <a:solidFill>
                  <a:schemeClr val="bg2"/>
                </a:solidFill>
                <a:latin typeface="Calibri" pitchFamily="34" charset="0"/>
                <a:cs typeface="Arial" charset="0"/>
              </a:rPr>
              <a:t>MAKES NO WARRANTIES, EXPRESS, IMPLIED OR STATUTORY, AS TO THE INFORMATION IN THIS PRESENTATION.</a:t>
            </a:r>
          </a:p>
        </p:txBody>
      </p:sp>
      <p:pic>
        <p:nvPicPr>
          <p:cNvPr id="7" name="Picture 2" descr="Microsoft logo and tagline"/>
          <p:cNvPicPr>
            <a:picLocks noChangeAspect="1" noChangeArrowheads="1"/>
          </p:cNvPicPr>
          <p:nvPr/>
        </p:nvPicPr>
        <p:blipFill>
          <a:blip r:embed="rId3" cstate="print"/>
          <a:srcRect r="25754" b="36106"/>
          <a:stretch>
            <a:fillRect/>
          </a:stretch>
        </p:blipFill>
        <p:spPr bwMode="black">
          <a:xfrm>
            <a:off x="2213840" y="2666735"/>
            <a:ext cx="4718061" cy="875731"/>
          </a:xfrm>
          <a:prstGeom prst="rect">
            <a:avLst/>
          </a:prstGeom>
          <a:noFill/>
          <a:ln>
            <a:noFill/>
          </a:ln>
        </p:spPr>
      </p:pic>
      <p:sp>
        <p:nvSpPr>
          <p:cNvPr id="3" name="Footer Placeholder 2"/>
          <p:cNvSpPr>
            <a:spLocks noGrp="1"/>
          </p:cNvSpPr>
          <p:nvPr>
            <p:ph type="ftr" sz="quarter" idx="11"/>
          </p:nvPr>
        </p:nvSpPr>
        <p:spPr/>
        <p:txBody>
          <a:bodyPr/>
          <a:lstStyle/>
          <a:p>
            <a:r>
              <a:rPr lang="en-AU" smtClean="0"/>
              <a:t>(c) 2011 Microsoft. All rights reserved.</a:t>
            </a:r>
            <a:endParaRPr lang="en-AU" dirty="0"/>
          </a:p>
        </p:txBody>
      </p:sp>
    </p:spTree>
  </p:cSld>
  <p:clrMapOvr>
    <a:masterClrMapping/>
  </p:clrMapOvr>
  <p:transition/>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 name="Rounded Rectangle 52"/>
          <p:cNvSpPr/>
          <p:nvPr/>
        </p:nvSpPr>
        <p:spPr bwMode="auto">
          <a:xfrm>
            <a:off x="4716016" y="3429000"/>
            <a:ext cx="4297363" cy="1152128"/>
          </a:xfrm>
          <a:prstGeom prst="roundRect">
            <a:avLst>
              <a:gd name="adj" fmla="val 50000"/>
            </a:avLst>
          </a:prstGeom>
          <a:gradFill rotWithShape="1">
            <a:gsLst>
              <a:gs pos="0">
                <a:schemeClr val="accent2"/>
              </a:gs>
              <a:gs pos="100000">
                <a:srgbClr val="000000">
                  <a:alpha val="0"/>
                </a:srgbClr>
              </a:gs>
            </a:gsLst>
            <a:lin ang="5400000" scaled="1"/>
          </a:gradFill>
          <a:ln w="9525">
            <a:noFill/>
            <a:miter lim="800000"/>
            <a:headEnd/>
            <a:tailEnd/>
          </a:ln>
        </p:spPr>
        <p:txBody>
          <a:bodyPr anchor="ctr"/>
          <a:lstStyle/>
          <a:p>
            <a:pPr algn="ctr">
              <a:defRPr/>
            </a:pPr>
            <a:endParaRPr lang="en-US" sz="1600">
              <a:solidFill>
                <a:srgbClr val="FFFFFF"/>
              </a:solidFill>
              <a:effectLst>
                <a:outerShdw blurRad="38100" dist="38100" dir="2700000" algn="tl">
                  <a:srgbClr val="C0C0C0"/>
                </a:outerShdw>
              </a:effectLst>
              <a:latin typeface="Segoe" pitchFamily="-108" charset="0"/>
            </a:endParaRPr>
          </a:p>
        </p:txBody>
      </p:sp>
      <p:sp>
        <p:nvSpPr>
          <p:cNvPr id="50" name="Rounded Rectangle 49"/>
          <p:cNvSpPr/>
          <p:nvPr/>
        </p:nvSpPr>
        <p:spPr bwMode="auto">
          <a:xfrm>
            <a:off x="323528" y="3429000"/>
            <a:ext cx="4297363" cy="1152128"/>
          </a:xfrm>
          <a:prstGeom prst="roundRect">
            <a:avLst>
              <a:gd name="adj" fmla="val 50000"/>
            </a:avLst>
          </a:prstGeom>
          <a:gradFill rotWithShape="1">
            <a:gsLst>
              <a:gs pos="0">
                <a:schemeClr val="accent2"/>
              </a:gs>
              <a:gs pos="100000">
                <a:srgbClr val="000000">
                  <a:alpha val="0"/>
                </a:srgbClr>
              </a:gs>
            </a:gsLst>
            <a:lin ang="5400000" scaled="1"/>
          </a:gradFill>
          <a:ln w="9525">
            <a:noFill/>
            <a:miter lim="800000"/>
            <a:headEnd/>
            <a:tailEnd/>
          </a:ln>
        </p:spPr>
        <p:txBody>
          <a:bodyPr anchor="ctr"/>
          <a:lstStyle/>
          <a:p>
            <a:pPr algn="ctr">
              <a:defRPr/>
            </a:pPr>
            <a:endParaRPr lang="en-US" sz="1600">
              <a:solidFill>
                <a:srgbClr val="FFFFFF"/>
              </a:solidFill>
              <a:effectLst>
                <a:outerShdw blurRad="38100" dist="38100" dir="2700000" algn="tl">
                  <a:srgbClr val="C0C0C0"/>
                </a:outerShdw>
              </a:effectLst>
              <a:latin typeface="Segoe" pitchFamily="-108" charset="0"/>
            </a:endParaRPr>
          </a:p>
        </p:txBody>
      </p:sp>
      <p:sp>
        <p:nvSpPr>
          <p:cNvPr id="48" name="Rounded Rectangle 47"/>
          <p:cNvSpPr/>
          <p:nvPr/>
        </p:nvSpPr>
        <p:spPr bwMode="auto">
          <a:xfrm>
            <a:off x="4644008" y="1268760"/>
            <a:ext cx="4297363" cy="1152128"/>
          </a:xfrm>
          <a:prstGeom prst="roundRect">
            <a:avLst>
              <a:gd name="adj" fmla="val 50000"/>
            </a:avLst>
          </a:prstGeom>
          <a:gradFill rotWithShape="1">
            <a:gsLst>
              <a:gs pos="0">
                <a:schemeClr val="accent2"/>
              </a:gs>
              <a:gs pos="100000">
                <a:srgbClr val="000000">
                  <a:alpha val="0"/>
                </a:srgbClr>
              </a:gs>
            </a:gsLst>
            <a:lin ang="5400000" scaled="1"/>
          </a:gradFill>
          <a:ln w="9525">
            <a:noFill/>
            <a:miter lim="800000"/>
            <a:headEnd/>
            <a:tailEnd/>
          </a:ln>
        </p:spPr>
        <p:txBody>
          <a:bodyPr anchor="ctr"/>
          <a:lstStyle/>
          <a:p>
            <a:pPr algn="ctr">
              <a:defRPr/>
            </a:pPr>
            <a:endParaRPr lang="en-US" sz="1600">
              <a:solidFill>
                <a:srgbClr val="FFFFFF"/>
              </a:solidFill>
              <a:effectLst>
                <a:outerShdw blurRad="38100" dist="38100" dir="2700000" algn="tl">
                  <a:srgbClr val="C0C0C0"/>
                </a:outerShdw>
              </a:effectLst>
              <a:latin typeface="Segoe" pitchFamily="-108" charset="0"/>
            </a:endParaRPr>
          </a:p>
        </p:txBody>
      </p:sp>
      <p:sp>
        <p:nvSpPr>
          <p:cNvPr id="29" name="Rounded Rectangle 28"/>
          <p:cNvSpPr/>
          <p:nvPr/>
        </p:nvSpPr>
        <p:spPr bwMode="auto">
          <a:xfrm>
            <a:off x="130621" y="1268760"/>
            <a:ext cx="4297363" cy="1152128"/>
          </a:xfrm>
          <a:prstGeom prst="roundRect">
            <a:avLst>
              <a:gd name="adj" fmla="val 50000"/>
            </a:avLst>
          </a:prstGeom>
          <a:gradFill rotWithShape="1">
            <a:gsLst>
              <a:gs pos="0">
                <a:schemeClr val="accent2"/>
              </a:gs>
              <a:gs pos="100000">
                <a:srgbClr val="000000">
                  <a:alpha val="0"/>
                </a:srgbClr>
              </a:gs>
            </a:gsLst>
            <a:lin ang="5400000" scaled="1"/>
          </a:gradFill>
          <a:ln w="9525">
            <a:noFill/>
            <a:miter lim="800000"/>
            <a:headEnd/>
            <a:tailEnd/>
          </a:ln>
        </p:spPr>
        <p:txBody>
          <a:bodyPr anchor="ctr"/>
          <a:lstStyle/>
          <a:p>
            <a:pPr algn="ctr">
              <a:defRPr/>
            </a:pPr>
            <a:endParaRPr lang="en-US" sz="1600">
              <a:solidFill>
                <a:srgbClr val="FFFFFF"/>
              </a:solidFill>
              <a:effectLst>
                <a:outerShdw blurRad="38100" dist="38100" dir="2700000" algn="tl">
                  <a:srgbClr val="C0C0C0"/>
                </a:outerShdw>
              </a:effectLst>
              <a:latin typeface="Segoe" pitchFamily="-108" charset="0"/>
            </a:endParaRPr>
          </a:p>
        </p:txBody>
      </p:sp>
      <p:pic>
        <p:nvPicPr>
          <p:cNvPr id="30724" name="Picture 23" descr="TechNet.png"/>
          <p:cNvPicPr>
            <a:picLocks noChangeAspect="1"/>
          </p:cNvPicPr>
          <p:nvPr/>
        </p:nvPicPr>
        <p:blipFill>
          <a:blip r:embed="rId3" cstate="print"/>
          <a:srcRect/>
          <a:stretch>
            <a:fillRect/>
          </a:stretch>
        </p:blipFill>
        <p:spPr bwMode="black">
          <a:xfrm>
            <a:off x="683568" y="3573016"/>
            <a:ext cx="3624263" cy="738188"/>
          </a:xfrm>
          <a:prstGeom prst="rect">
            <a:avLst/>
          </a:prstGeom>
          <a:noFill/>
          <a:ln w="9525">
            <a:noFill/>
            <a:miter lim="800000"/>
            <a:headEnd/>
            <a:tailEnd/>
          </a:ln>
        </p:spPr>
      </p:pic>
      <p:sp>
        <p:nvSpPr>
          <p:cNvPr id="30729" name="Rectangle 46"/>
          <p:cNvSpPr>
            <a:spLocks noChangeArrowheads="1"/>
          </p:cNvSpPr>
          <p:nvPr/>
        </p:nvSpPr>
        <p:spPr bwMode="auto">
          <a:xfrm>
            <a:off x="838200" y="2322513"/>
            <a:ext cx="3849688" cy="954087"/>
          </a:xfrm>
          <a:prstGeom prst="rect">
            <a:avLst/>
          </a:prstGeom>
          <a:noFill/>
          <a:ln w="9525">
            <a:noFill/>
            <a:miter lim="800000"/>
            <a:headEnd/>
            <a:tailEnd/>
          </a:ln>
        </p:spPr>
        <p:txBody>
          <a:bodyPr>
            <a:spAutoFit/>
          </a:bodyPr>
          <a:lstStyle/>
          <a:p>
            <a:pPr>
              <a:spcBef>
                <a:spcPts val="600"/>
              </a:spcBef>
            </a:pPr>
            <a:r>
              <a:rPr lang="en-US" sz="2000" dirty="0" smtClean="0">
                <a:solidFill>
                  <a:srgbClr val="F2F2F2"/>
                </a:solidFill>
                <a:hlinkClick r:id="rId4"/>
              </a:rPr>
              <a:t>www.msteched.com/Australia</a:t>
            </a:r>
            <a:r>
              <a:rPr lang="en-US" sz="2000" dirty="0" smtClean="0">
                <a:solidFill>
                  <a:srgbClr val="F2F2F2"/>
                </a:solidFill>
              </a:rPr>
              <a:t> </a:t>
            </a:r>
            <a:endParaRPr lang="en-US" sz="2000" dirty="0">
              <a:solidFill>
                <a:srgbClr val="F2F2F2"/>
              </a:solidFill>
            </a:endParaRPr>
          </a:p>
          <a:p>
            <a:pPr marL="0" lvl="1"/>
            <a:endParaRPr lang="en-US" dirty="0">
              <a:solidFill>
                <a:srgbClr val="F2F2F2"/>
              </a:solidFill>
            </a:endParaRPr>
          </a:p>
          <a:p>
            <a:pPr marL="0" lvl="1"/>
            <a:r>
              <a:rPr lang="en-US" dirty="0">
                <a:solidFill>
                  <a:srgbClr val="F2F2F2"/>
                </a:solidFill>
              </a:rPr>
              <a:t>Sessions On-Demand &amp; Community</a:t>
            </a:r>
          </a:p>
        </p:txBody>
      </p:sp>
      <p:sp>
        <p:nvSpPr>
          <p:cNvPr id="30730" name="Rectangle 47"/>
          <p:cNvSpPr>
            <a:spLocks noChangeArrowheads="1"/>
          </p:cNvSpPr>
          <p:nvPr/>
        </p:nvSpPr>
        <p:spPr bwMode="auto">
          <a:xfrm>
            <a:off x="733425" y="4473575"/>
            <a:ext cx="4067175" cy="1015663"/>
          </a:xfrm>
          <a:prstGeom prst="rect">
            <a:avLst/>
          </a:prstGeom>
          <a:noFill/>
          <a:ln w="9525">
            <a:noFill/>
            <a:miter lim="800000"/>
            <a:headEnd/>
            <a:tailEnd/>
          </a:ln>
        </p:spPr>
        <p:txBody>
          <a:bodyPr wrap="square">
            <a:spAutoFit/>
          </a:bodyPr>
          <a:lstStyle/>
          <a:p>
            <a:pPr>
              <a:spcBef>
                <a:spcPts val="600"/>
              </a:spcBef>
              <a:buSzPct val="120000"/>
              <a:tabLst>
                <a:tab pos="1828800" algn="l"/>
              </a:tabLst>
            </a:pPr>
            <a:r>
              <a:rPr lang="en-US" sz="2000" dirty="0">
                <a:solidFill>
                  <a:srgbClr val="F2F2F2"/>
                </a:solidFill>
                <a:hlinkClick r:id="rId5"/>
              </a:rPr>
              <a:t>http</a:t>
            </a:r>
            <a:r>
              <a:rPr lang="en-US" sz="2000" dirty="0" smtClean="0">
                <a:solidFill>
                  <a:srgbClr val="F2F2F2"/>
                </a:solidFill>
                <a:hlinkClick r:id="rId5"/>
              </a:rPr>
              <a:t>://</a:t>
            </a:r>
            <a:r>
              <a:rPr lang="en-AU" sz="2000" dirty="0" smtClean="0">
                <a:solidFill>
                  <a:srgbClr val="F2F2F2"/>
                </a:solidFill>
                <a:hlinkClick r:id="rId5"/>
              </a:rPr>
              <a:t> technet.microsoft.com/en-au</a:t>
            </a:r>
            <a:r>
              <a:rPr lang="en-US" sz="2400" b="1" dirty="0" smtClean="0">
                <a:solidFill>
                  <a:srgbClr val="F2F2F2"/>
                </a:solidFill>
                <a:hlinkClick r:id="rId5"/>
              </a:rPr>
              <a:t>  </a:t>
            </a:r>
            <a:endParaRPr lang="en-US" sz="2400" dirty="0">
              <a:solidFill>
                <a:srgbClr val="F2F2F2"/>
              </a:solidFill>
            </a:endParaRPr>
          </a:p>
          <a:p>
            <a:pPr marL="0" lvl="1">
              <a:tabLst>
                <a:tab pos="1828800" algn="l"/>
              </a:tabLst>
            </a:pPr>
            <a:endParaRPr lang="en-US" dirty="0">
              <a:solidFill>
                <a:srgbClr val="F2F2F2"/>
              </a:solidFill>
            </a:endParaRPr>
          </a:p>
          <a:p>
            <a:pPr marL="0" lvl="1">
              <a:tabLst>
                <a:tab pos="1828800" algn="l"/>
              </a:tabLst>
            </a:pPr>
            <a:r>
              <a:rPr lang="en-US" dirty="0">
                <a:solidFill>
                  <a:srgbClr val="F2F2F2"/>
                </a:solidFill>
              </a:rPr>
              <a:t>Resources for IT Professionals</a:t>
            </a:r>
          </a:p>
        </p:txBody>
      </p:sp>
      <p:pic>
        <p:nvPicPr>
          <p:cNvPr id="30731" name="Picture 24" descr="TechEd_online.png"/>
          <p:cNvPicPr>
            <a:picLocks noChangeAspect="1"/>
          </p:cNvPicPr>
          <p:nvPr/>
        </p:nvPicPr>
        <p:blipFill>
          <a:blip r:embed="rId6" cstate="print"/>
          <a:srcRect/>
          <a:stretch>
            <a:fillRect/>
          </a:stretch>
        </p:blipFill>
        <p:spPr bwMode="black">
          <a:xfrm>
            <a:off x="914400" y="1281113"/>
            <a:ext cx="2409825" cy="1076325"/>
          </a:xfrm>
          <a:prstGeom prst="rect">
            <a:avLst/>
          </a:prstGeom>
          <a:noFill/>
          <a:ln w="9525">
            <a:noFill/>
            <a:miter lim="800000"/>
            <a:headEnd/>
            <a:tailEnd/>
          </a:ln>
        </p:spPr>
      </p:pic>
      <p:pic>
        <p:nvPicPr>
          <p:cNvPr id="30733" name="Picture 26" descr="msdn_1inch_rgb.png"/>
          <p:cNvPicPr>
            <a:picLocks noChangeAspect="1"/>
          </p:cNvPicPr>
          <p:nvPr/>
        </p:nvPicPr>
        <p:blipFill>
          <a:blip r:embed="rId7" cstate="print"/>
          <a:srcRect/>
          <a:stretch>
            <a:fillRect/>
          </a:stretch>
        </p:blipFill>
        <p:spPr bwMode="black">
          <a:xfrm>
            <a:off x="5457825" y="3582988"/>
            <a:ext cx="1857375" cy="942975"/>
          </a:xfrm>
          <a:prstGeom prst="rect">
            <a:avLst/>
          </a:prstGeom>
          <a:noFill/>
          <a:ln w="9525">
            <a:noFill/>
            <a:miter lim="800000"/>
            <a:headEnd/>
            <a:tailEnd/>
          </a:ln>
        </p:spPr>
      </p:pic>
      <p:sp>
        <p:nvSpPr>
          <p:cNvPr id="30734" name="Rectangle 27"/>
          <p:cNvSpPr>
            <a:spLocks noChangeArrowheads="1"/>
          </p:cNvSpPr>
          <p:nvPr/>
        </p:nvSpPr>
        <p:spPr bwMode="auto">
          <a:xfrm>
            <a:off x="5218112" y="4473575"/>
            <a:ext cx="3925888" cy="1123384"/>
          </a:xfrm>
          <a:prstGeom prst="rect">
            <a:avLst/>
          </a:prstGeom>
          <a:noFill/>
          <a:ln w="9525">
            <a:noFill/>
            <a:miter lim="800000"/>
            <a:headEnd/>
            <a:tailEnd/>
          </a:ln>
        </p:spPr>
        <p:txBody>
          <a:bodyPr wrap="square">
            <a:spAutoFit/>
          </a:bodyPr>
          <a:lstStyle/>
          <a:p>
            <a:pPr>
              <a:spcBef>
                <a:spcPts val="600"/>
              </a:spcBef>
              <a:tabLst>
                <a:tab pos="1828800" algn="l"/>
              </a:tabLst>
            </a:pPr>
            <a:r>
              <a:rPr lang="en-US" sz="2000" dirty="0">
                <a:solidFill>
                  <a:srgbClr val="F2F2F2"/>
                </a:solidFill>
                <a:hlinkClick r:id="rId8"/>
              </a:rPr>
              <a:t>http</a:t>
            </a:r>
            <a:r>
              <a:rPr lang="en-US" sz="2000" dirty="0" smtClean="0">
                <a:solidFill>
                  <a:srgbClr val="F2F2F2"/>
                </a:solidFill>
                <a:hlinkClick r:id="rId8"/>
              </a:rPr>
              <a:t>://</a:t>
            </a:r>
            <a:r>
              <a:rPr lang="en-AU" sz="2000" dirty="0" smtClean="0">
                <a:solidFill>
                  <a:srgbClr val="F2F2F2"/>
                </a:solidFill>
                <a:hlinkClick r:id="rId8"/>
              </a:rPr>
              <a:t>msdn.microsoft.com/en-au</a:t>
            </a:r>
            <a:endParaRPr lang="en-AU" sz="2000" dirty="0" smtClean="0">
              <a:solidFill>
                <a:srgbClr val="F2F2F2"/>
              </a:solidFill>
            </a:endParaRPr>
          </a:p>
          <a:p>
            <a:pPr>
              <a:spcBef>
                <a:spcPts val="600"/>
              </a:spcBef>
              <a:tabLst>
                <a:tab pos="1828800" algn="l"/>
              </a:tabLst>
            </a:pPr>
            <a:r>
              <a:rPr lang="en-US" sz="2400" b="1" dirty="0" smtClean="0">
                <a:solidFill>
                  <a:srgbClr val="F2F2F2"/>
                </a:solidFill>
              </a:rPr>
              <a:t> </a:t>
            </a:r>
            <a:endParaRPr lang="en-US" dirty="0">
              <a:solidFill>
                <a:srgbClr val="F2F2F2"/>
              </a:solidFill>
            </a:endParaRPr>
          </a:p>
          <a:p>
            <a:pPr marL="0" lvl="1">
              <a:tabLst>
                <a:tab pos="1828800" algn="l"/>
              </a:tabLst>
            </a:pPr>
            <a:r>
              <a:rPr lang="en-US" dirty="0">
                <a:solidFill>
                  <a:srgbClr val="F2F2F2"/>
                </a:solidFill>
              </a:rPr>
              <a:t>Resources for Developers</a:t>
            </a:r>
          </a:p>
        </p:txBody>
      </p:sp>
      <p:sp>
        <p:nvSpPr>
          <p:cNvPr id="30748" name="Rectangle 56"/>
          <p:cNvSpPr>
            <a:spLocks noChangeArrowheads="1"/>
          </p:cNvSpPr>
          <p:nvPr/>
        </p:nvSpPr>
        <p:spPr bwMode="auto">
          <a:xfrm>
            <a:off x="4629150" y="2322513"/>
            <a:ext cx="4514850" cy="954087"/>
          </a:xfrm>
          <a:prstGeom prst="rect">
            <a:avLst/>
          </a:prstGeom>
          <a:noFill/>
          <a:ln w="9525">
            <a:noFill/>
            <a:miter lim="800000"/>
            <a:headEnd/>
            <a:tailEnd/>
          </a:ln>
        </p:spPr>
        <p:txBody>
          <a:bodyPr>
            <a:spAutoFit/>
          </a:bodyPr>
          <a:lstStyle/>
          <a:p>
            <a:pPr>
              <a:spcBef>
                <a:spcPts val="600"/>
              </a:spcBef>
            </a:pPr>
            <a:r>
              <a:rPr lang="en-AU" sz="2000" dirty="0" smtClean="0">
                <a:solidFill>
                  <a:srgbClr val="F2F2F2"/>
                </a:solidFill>
                <a:hlinkClick r:id="rId9"/>
              </a:rPr>
              <a:t>www.microsoft.com/australia/learning</a:t>
            </a:r>
            <a:r>
              <a:rPr lang="en-US" sz="2000" dirty="0" smtClean="0">
                <a:solidFill>
                  <a:srgbClr val="F2F2F2"/>
                </a:solidFill>
              </a:rPr>
              <a:t>  </a:t>
            </a:r>
            <a:endParaRPr lang="en-US" sz="2000" dirty="0">
              <a:solidFill>
                <a:srgbClr val="F2F2F2"/>
              </a:solidFill>
            </a:endParaRPr>
          </a:p>
          <a:p>
            <a:pPr marL="0" lvl="1"/>
            <a:endParaRPr lang="en-US" dirty="0">
              <a:solidFill>
                <a:srgbClr val="F2F2F2"/>
              </a:solidFill>
            </a:endParaRPr>
          </a:p>
          <a:p>
            <a:r>
              <a:rPr lang="en-US" dirty="0">
                <a:solidFill>
                  <a:srgbClr val="F2F2F2"/>
                </a:solidFill>
              </a:rPr>
              <a:t>Microsoft Certification &amp; Training Resources</a:t>
            </a:r>
          </a:p>
        </p:txBody>
      </p:sp>
      <p:sp>
        <p:nvSpPr>
          <p:cNvPr id="54" name="Title 1"/>
          <p:cNvSpPr>
            <a:spLocks noGrp="1"/>
          </p:cNvSpPr>
          <p:nvPr>
            <p:ph type="title"/>
          </p:nvPr>
        </p:nvSpPr>
        <p:spPr/>
        <p:txBody>
          <a:bodyPr/>
          <a:lstStyle/>
          <a:p>
            <a:pPr eaLnBrk="1" hangingPunct="1">
              <a:defRPr/>
            </a:pPr>
            <a:r>
              <a:rPr dirty="0" smtClean="0">
                <a:ln>
                  <a:noFill/>
                </a:ln>
              </a:rPr>
              <a:t>Resources</a:t>
            </a:r>
          </a:p>
        </p:txBody>
      </p:sp>
      <p:grpSp>
        <p:nvGrpSpPr>
          <p:cNvPr id="6" name="Group 57"/>
          <p:cNvGrpSpPr>
            <a:grpSpLocks/>
          </p:cNvGrpSpPr>
          <p:nvPr/>
        </p:nvGrpSpPr>
        <p:grpSpPr bwMode="auto">
          <a:xfrm>
            <a:off x="5148064" y="1268760"/>
            <a:ext cx="3476625" cy="771525"/>
            <a:chOff x="5561787" y="0"/>
            <a:chExt cx="3477054" cy="771334"/>
          </a:xfrm>
        </p:grpSpPr>
        <p:pic>
          <p:nvPicPr>
            <p:cNvPr id="30754" name="Picture 55" descr="ms_Learning_w.eps"/>
            <p:cNvPicPr>
              <a:picLocks noChangeAspect="1"/>
            </p:cNvPicPr>
            <p:nvPr/>
          </p:nvPicPr>
          <p:blipFill>
            <a:blip r:embed="rId10" cstate="print"/>
            <a:srcRect l="51466"/>
            <a:stretch>
              <a:fillRect/>
            </a:stretch>
          </p:blipFill>
          <p:spPr bwMode="black">
            <a:xfrm>
              <a:off x="7257327" y="0"/>
              <a:ext cx="1781514" cy="771334"/>
            </a:xfrm>
            <a:prstGeom prst="rect">
              <a:avLst/>
            </a:prstGeom>
            <a:noFill/>
            <a:ln w="9525">
              <a:noFill/>
              <a:miter lim="800000"/>
              <a:headEnd/>
              <a:tailEnd/>
            </a:ln>
          </p:spPr>
        </p:pic>
        <p:pic>
          <p:nvPicPr>
            <p:cNvPr id="30755" name="Picture 2" descr="C:\Documents and Settings\Pennie\My Documents\ACERDATA (D)\Pennie's documents\MS Image\Boxshot_Logo\MICROSOFT\Microsoft Logo wht shadow.png"/>
            <p:cNvPicPr>
              <a:picLocks noChangeAspect="1" noChangeArrowheads="1"/>
            </p:cNvPicPr>
            <p:nvPr/>
          </p:nvPicPr>
          <p:blipFill>
            <a:blip r:embed="rId11" cstate="print"/>
            <a:srcRect/>
            <a:stretch>
              <a:fillRect/>
            </a:stretch>
          </p:blipFill>
          <p:spPr bwMode="black">
            <a:xfrm>
              <a:off x="5561787" y="254642"/>
              <a:ext cx="1693646" cy="312516"/>
            </a:xfrm>
            <a:prstGeom prst="rect">
              <a:avLst/>
            </a:prstGeom>
            <a:noFill/>
            <a:ln w="9525">
              <a:noFill/>
              <a:miter lim="800000"/>
              <a:headEnd/>
              <a:tailEnd/>
            </a:ln>
          </p:spPr>
        </p:pic>
      </p:grpSp>
      <p:sp>
        <p:nvSpPr>
          <p:cNvPr id="3" name="Footer Placeholder 2"/>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Tree>
    <p:extLst>
      <p:ext uri="{BB962C8B-B14F-4D97-AF65-F5344CB8AC3E}">
        <p14:creationId xmlns:p14="http://schemas.microsoft.com/office/powerpoint/2010/main" val="2320510248"/>
      </p:ext>
    </p:extLst>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DAG Networks</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All DAGs must have:</a:t>
            </a:r>
          </a:p>
          <a:p>
            <a:pPr lvl="1"/>
            <a:r>
              <a:rPr lang="en-US" dirty="0" smtClean="0"/>
              <a:t>Exactly one MAPI network</a:t>
            </a:r>
          </a:p>
          <a:p>
            <a:pPr lvl="1"/>
            <a:r>
              <a:rPr lang="en-US" dirty="0" smtClean="0"/>
              <a:t>Zero or more Replication networks</a:t>
            </a:r>
          </a:p>
          <a:p>
            <a:pPr lvl="2"/>
            <a:r>
              <a:rPr lang="en-US" dirty="0" smtClean="0"/>
              <a:t>Separate network(s) on separate subnet(s)</a:t>
            </a:r>
          </a:p>
          <a:p>
            <a:pPr lvl="2"/>
            <a:r>
              <a:rPr lang="en-US" dirty="0" smtClean="0"/>
              <a:t>LRU determines which replication network is used with multiple replication networks</a:t>
            </a:r>
          </a:p>
          <a:p>
            <a:r>
              <a:rPr lang="en-US" dirty="0" smtClean="0"/>
              <a:t>DAG networks automatically created when Mailbox server is added to DAG</a:t>
            </a:r>
          </a:p>
          <a:p>
            <a:pPr lvl="1"/>
            <a:r>
              <a:rPr lang="en-US" dirty="0" smtClean="0"/>
              <a:t>Based on cluster’s enumeration of networks</a:t>
            </a:r>
          </a:p>
          <a:p>
            <a:pPr lvl="2"/>
            <a:r>
              <a:rPr lang="en-US" dirty="0" smtClean="0"/>
              <a:t>Cluster enumeration based on subnet</a:t>
            </a:r>
          </a:p>
          <a:p>
            <a:pPr lvl="2"/>
            <a:r>
              <a:rPr lang="en-US" dirty="0" smtClean="0"/>
              <a:t>One cluster network is created for each subnet</a:t>
            </a:r>
            <a:endParaRPr lang="en-US" dirty="0"/>
          </a:p>
        </p:txBody>
      </p:sp>
    </p:spTree>
    <p:extLst>
      <p:ext uri="{BB962C8B-B14F-4D97-AF65-F5344CB8AC3E}">
        <p14:creationId xmlns:p14="http://schemas.microsoft.com/office/powerpoint/2010/main" val="334295708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DAG Networks</a:t>
            </a:r>
            <a:endParaRPr lang="en-US" dirty="0"/>
          </a:p>
        </p:txBody>
      </p:sp>
      <p:sp>
        <p:nvSpPr>
          <p:cNvPr id="3" name="Content Placeholder 2"/>
          <p:cNvSpPr>
            <a:spLocks noGrp="1"/>
          </p:cNvSpPr>
          <p:nvPr>
            <p:ph idx="1"/>
          </p:nvPr>
        </p:nvSpPr>
        <p:spPr/>
        <p:txBody>
          <a:bodyPr/>
          <a:lstStyle/>
          <a:p>
            <a:r>
              <a:rPr lang="en-US" smtClean="0"/>
              <a:t>Maximum round trip return latency between all DAG members must be 500 ms or less</a:t>
            </a:r>
          </a:p>
          <a:p>
            <a:pPr lvl="1"/>
            <a:r>
              <a:rPr lang="en-US" smtClean="0"/>
              <a:t>Regardless of the latency of the solution, customers should validate that the network between all DAG members is capable of satisfying the data protection and availability goals of the deployment</a:t>
            </a:r>
          </a:p>
          <a:p>
            <a:pPr lvl="1"/>
            <a:r>
              <a:rPr lang="en-US" smtClean="0"/>
              <a:t>May need to investigate increasing the number of databases or decreasing the number of mailboxes per database to achieve desired goals</a:t>
            </a:r>
            <a:endParaRPr lang="en-US" dirty="0" smtClean="0"/>
          </a:p>
        </p:txBody>
      </p:sp>
    </p:spTree>
    <p:extLst>
      <p:ext uri="{BB962C8B-B14F-4D97-AF65-F5344CB8AC3E}">
        <p14:creationId xmlns:p14="http://schemas.microsoft.com/office/powerpoint/2010/main" val="116857687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DAG Networks</a:t>
            </a:r>
            <a:endParaRPr lang="en-US"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1532972131"/>
              </p:ext>
            </p:extLst>
          </p:nvPr>
        </p:nvGraphicFramePr>
        <p:xfrm>
          <a:off x="381099" y="1391795"/>
          <a:ext cx="8381802" cy="1981200"/>
        </p:xfrm>
        <a:graphic>
          <a:graphicData uri="http://schemas.openxmlformats.org/drawingml/2006/table">
            <a:tbl>
              <a:tblPr firstRow="1" bandRow="1">
                <a:tableStyleId>{10A1B5D5-9B99-4C35-A422-299274C87663}</a:tableStyleId>
              </a:tblPr>
              <a:tblGrid>
                <a:gridCol w="2666901"/>
                <a:gridCol w="3276600"/>
                <a:gridCol w="2438301"/>
              </a:tblGrid>
              <a:tr h="370840">
                <a:tc>
                  <a:txBody>
                    <a:bodyPr/>
                    <a:lstStyle/>
                    <a:p>
                      <a:r>
                        <a:rPr lang="en-US" sz="2000" b="1" dirty="0" smtClean="0">
                          <a:effectLst/>
                        </a:rPr>
                        <a:t>Server / Network</a:t>
                      </a:r>
                      <a:endParaRPr lang="en-US" sz="2000" b="1" dirty="0">
                        <a:solidFill>
                          <a:schemeClr val="bg1"/>
                        </a:solidFill>
                        <a:effectLst/>
                      </a:endParaRPr>
                    </a:p>
                  </a:txBody>
                  <a:tcPr marL="68598" marR="68598"/>
                </a:tc>
                <a:tc>
                  <a:txBody>
                    <a:bodyPr/>
                    <a:lstStyle/>
                    <a:p>
                      <a:r>
                        <a:rPr lang="en-US" sz="2000" b="1" dirty="0" smtClean="0">
                          <a:effectLst/>
                        </a:rPr>
                        <a:t> IP Address / Subnet</a:t>
                      </a:r>
                      <a:r>
                        <a:rPr lang="en-US" sz="2000" b="1" baseline="0" dirty="0" smtClean="0">
                          <a:effectLst/>
                        </a:rPr>
                        <a:t> Bits</a:t>
                      </a:r>
                      <a:endParaRPr lang="en-US" sz="2000" b="1" dirty="0">
                        <a:solidFill>
                          <a:schemeClr val="bg1"/>
                        </a:solidFill>
                        <a:effectLst/>
                      </a:endParaRPr>
                    </a:p>
                  </a:txBody>
                  <a:tcPr marL="68598" marR="68598"/>
                </a:tc>
                <a:tc>
                  <a:txBody>
                    <a:bodyPr/>
                    <a:lstStyle/>
                    <a:p>
                      <a:r>
                        <a:rPr lang="en-US" sz="2000" b="1" dirty="0" smtClean="0">
                          <a:effectLst/>
                        </a:rPr>
                        <a:t>Default Gateway</a:t>
                      </a:r>
                      <a:endParaRPr lang="en-US" sz="2000" b="1" dirty="0">
                        <a:solidFill>
                          <a:schemeClr val="bg1"/>
                        </a:solidFill>
                        <a:effectLst/>
                      </a:endParaRPr>
                    </a:p>
                  </a:txBody>
                  <a:tcPr marL="68598" marR="68598"/>
                </a:tc>
              </a:tr>
              <a:tr h="370840">
                <a:tc>
                  <a:txBody>
                    <a:bodyPr/>
                    <a:lstStyle/>
                    <a:p>
                      <a:r>
                        <a:rPr lang="en-US" sz="2000" b="1" dirty="0" smtClean="0">
                          <a:effectLst/>
                        </a:rPr>
                        <a:t>EX1</a:t>
                      </a:r>
                      <a:r>
                        <a:rPr lang="en-US" sz="2000" b="1" baseline="0" dirty="0" smtClean="0">
                          <a:effectLst/>
                        </a:rPr>
                        <a:t> – MAPI</a:t>
                      </a:r>
                      <a:endParaRPr lang="en-US" sz="2000" b="1" dirty="0">
                        <a:effectLst/>
                      </a:endParaRPr>
                    </a:p>
                  </a:txBody>
                  <a:tcPr marL="68598" marR="68598"/>
                </a:tc>
                <a:tc>
                  <a:txBody>
                    <a:bodyPr/>
                    <a:lstStyle/>
                    <a:p>
                      <a:r>
                        <a:rPr lang="en-US" sz="2000" b="1" dirty="0" smtClean="0">
                          <a:effectLst/>
                        </a:rPr>
                        <a:t>192.168.0.15/24</a:t>
                      </a:r>
                      <a:endParaRPr lang="en-US" sz="2000" b="1" dirty="0">
                        <a:effectLst/>
                      </a:endParaRPr>
                    </a:p>
                  </a:txBody>
                  <a:tcPr marL="68598" marR="68598"/>
                </a:tc>
                <a:tc>
                  <a:txBody>
                    <a:bodyPr/>
                    <a:lstStyle/>
                    <a:p>
                      <a:r>
                        <a:rPr lang="en-US" sz="2000" b="1" dirty="0" smtClean="0">
                          <a:effectLst/>
                        </a:rPr>
                        <a:t>192.168.0.1</a:t>
                      </a:r>
                      <a:endParaRPr lang="en-US" sz="2000" b="1" dirty="0">
                        <a:effectLst/>
                      </a:endParaRPr>
                    </a:p>
                  </a:txBody>
                  <a:tcPr marL="68598" marR="68598"/>
                </a:tc>
              </a:tr>
              <a:tr h="370840">
                <a:tc>
                  <a:txBody>
                    <a:bodyPr/>
                    <a:lstStyle/>
                    <a:p>
                      <a:r>
                        <a:rPr lang="en-US" sz="2000" b="1" dirty="0" smtClean="0">
                          <a:effectLst/>
                        </a:rPr>
                        <a:t>EX1 – REPLICATION</a:t>
                      </a:r>
                      <a:endParaRPr lang="en-US" sz="2000" b="1" dirty="0">
                        <a:effectLst/>
                      </a:endParaRPr>
                    </a:p>
                  </a:txBody>
                  <a:tcPr marL="68598" marR="68598"/>
                </a:tc>
                <a:tc>
                  <a:txBody>
                    <a:bodyPr/>
                    <a:lstStyle/>
                    <a:p>
                      <a:r>
                        <a:rPr lang="en-US" sz="2000" b="1" dirty="0" smtClean="0">
                          <a:effectLst/>
                        </a:rPr>
                        <a:t>10.0.0.15/24</a:t>
                      </a:r>
                      <a:endParaRPr lang="en-US" sz="2000" b="1" dirty="0">
                        <a:effectLst/>
                      </a:endParaRPr>
                    </a:p>
                  </a:txBody>
                  <a:tcPr marL="68598" marR="68598"/>
                </a:tc>
                <a:tc>
                  <a:txBody>
                    <a:bodyPr/>
                    <a:lstStyle/>
                    <a:p>
                      <a:r>
                        <a:rPr lang="en-US" sz="2000" b="1" dirty="0" smtClean="0">
                          <a:effectLst/>
                        </a:rPr>
                        <a:t>N / A</a:t>
                      </a:r>
                      <a:endParaRPr lang="en-US" sz="2000" b="1" dirty="0">
                        <a:effectLst/>
                      </a:endParaRPr>
                    </a:p>
                  </a:txBody>
                  <a:tcPr marL="68598" marR="68598"/>
                </a:tc>
              </a:tr>
              <a:tr h="370840">
                <a:tc>
                  <a:txBody>
                    <a:bodyPr/>
                    <a:lstStyle/>
                    <a:p>
                      <a:r>
                        <a:rPr lang="en-US" sz="2000" b="1" dirty="0" smtClean="0">
                          <a:effectLst/>
                        </a:rPr>
                        <a:t>EX2 – MAPI</a:t>
                      </a:r>
                      <a:endParaRPr lang="en-US" sz="2000" b="1" dirty="0">
                        <a:effectLst/>
                      </a:endParaRPr>
                    </a:p>
                  </a:txBody>
                  <a:tcPr marL="68598" marR="68598"/>
                </a:tc>
                <a:tc>
                  <a:txBody>
                    <a:bodyPr/>
                    <a:lstStyle/>
                    <a:p>
                      <a:r>
                        <a:rPr lang="en-US" sz="2000" b="1" dirty="0" smtClean="0">
                          <a:effectLst/>
                        </a:rPr>
                        <a:t>192.168.0.16/24</a:t>
                      </a:r>
                      <a:endParaRPr lang="en-US" sz="2000" b="1" dirty="0">
                        <a:effectLst/>
                      </a:endParaRPr>
                    </a:p>
                  </a:txBody>
                  <a:tcPr marL="68598" marR="68598"/>
                </a:tc>
                <a:tc>
                  <a:txBody>
                    <a:bodyPr/>
                    <a:lstStyle/>
                    <a:p>
                      <a:r>
                        <a:rPr lang="en-US" sz="2000" b="1" dirty="0" smtClean="0">
                          <a:effectLst/>
                        </a:rPr>
                        <a:t>192.168.0.1</a:t>
                      </a:r>
                      <a:endParaRPr lang="en-US" sz="2000" b="1" dirty="0">
                        <a:effectLst/>
                      </a:endParaRPr>
                    </a:p>
                  </a:txBody>
                  <a:tcPr marL="68598" marR="68598"/>
                </a:tc>
              </a:tr>
              <a:tr h="370840">
                <a:tc>
                  <a:txBody>
                    <a:bodyPr/>
                    <a:lstStyle/>
                    <a:p>
                      <a:r>
                        <a:rPr lang="en-US" sz="2000" b="1" dirty="0" smtClean="0">
                          <a:effectLst/>
                        </a:rPr>
                        <a:t>EX2 –</a:t>
                      </a:r>
                      <a:r>
                        <a:rPr lang="en-US" sz="2000" b="1" baseline="0" dirty="0" smtClean="0">
                          <a:effectLst/>
                        </a:rPr>
                        <a:t> REPLICATION</a:t>
                      </a:r>
                      <a:endParaRPr lang="en-US" sz="2000" b="1" dirty="0">
                        <a:effectLst/>
                      </a:endParaRPr>
                    </a:p>
                  </a:txBody>
                  <a:tcPr marL="68598" marR="68598"/>
                </a:tc>
                <a:tc>
                  <a:txBody>
                    <a:bodyPr/>
                    <a:lstStyle/>
                    <a:p>
                      <a:r>
                        <a:rPr lang="en-US" sz="2000" b="1" dirty="0" smtClean="0">
                          <a:effectLst/>
                        </a:rPr>
                        <a:t>10.0.0.16/24</a:t>
                      </a:r>
                      <a:endParaRPr lang="en-US" sz="2000" b="1" dirty="0">
                        <a:effectLst/>
                      </a:endParaRPr>
                    </a:p>
                  </a:txBody>
                  <a:tcPr marL="68598" marR="68598"/>
                </a:tc>
                <a:tc>
                  <a:txBody>
                    <a:bodyPr/>
                    <a:lstStyle/>
                    <a:p>
                      <a:r>
                        <a:rPr lang="en-US" sz="2000" b="1" dirty="0" smtClean="0">
                          <a:effectLst/>
                        </a:rPr>
                        <a:t>N / A</a:t>
                      </a:r>
                      <a:endParaRPr lang="en-US" sz="2000" b="1" dirty="0">
                        <a:effectLst/>
                      </a:endParaRPr>
                    </a:p>
                  </a:txBody>
                  <a:tcPr marL="68598" marR="68598"/>
                </a:tc>
              </a:tr>
            </a:tbl>
          </a:graphicData>
        </a:graphic>
      </p:graphicFrame>
      <p:graphicFrame>
        <p:nvGraphicFramePr>
          <p:cNvPr id="6" name="Table 5"/>
          <p:cNvGraphicFramePr>
            <a:graphicFrameLocks noGrp="1"/>
          </p:cNvGraphicFramePr>
          <p:nvPr>
            <p:extLst>
              <p:ext uri="{D42A27DB-BD31-4B8C-83A1-F6EECF244321}">
                <p14:modId xmlns:p14="http://schemas.microsoft.com/office/powerpoint/2010/main" val="641510881"/>
              </p:ext>
            </p:extLst>
          </p:nvPr>
        </p:nvGraphicFramePr>
        <p:xfrm>
          <a:off x="375656" y="4007881"/>
          <a:ext cx="8411404" cy="1920240"/>
        </p:xfrm>
        <a:graphic>
          <a:graphicData uri="http://schemas.openxmlformats.org/drawingml/2006/table">
            <a:tbl>
              <a:tblPr firstRow="1" bandRow="1">
                <a:tableStyleId>{93296810-A885-4BE3-A3E7-6D5BEEA58F35}</a:tableStyleId>
              </a:tblPr>
              <a:tblGrid>
                <a:gridCol w="1748072"/>
                <a:gridCol w="1728192"/>
                <a:gridCol w="1944216"/>
                <a:gridCol w="1512168"/>
                <a:gridCol w="1478756"/>
              </a:tblGrid>
              <a:tr h="370840">
                <a:tc>
                  <a:txBody>
                    <a:bodyPr/>
                    <a:lstStyle/>
                    <a:p>
                      <a:r>
                        <a:rPr lang="en-US" sz="1800" b="1" dirty="0" smtClean="0">
                          <a:effectLst/>
                        </a:rPr>
                        <a:t>Name</a:t>
                      </a:r>
                      <a:endParaRPr lang="en-US" sz="1800" b="1" dirty="0">
                        <a:solidFill>
                          <a:schemeClr val="bg1"/>
                        </a:solidFill>
                        <a:effectLst/>
                      </a:endParaRPr>
                    </a:p>
                  </a:txBody>
                  <a:tcPr marL="68598" marR="68598"/>
                </a:tc>
                <a:tc>
                  <a:txBody>
                    <a:bodyPr/>
                    <a:lstStyle/>
                    <a:p>
                      <a:r>
                        <a:rPr lang="en-US" sz="1800" b="1" dirty="0" smtClean="0">
                          <a:effectLst/>
                        </a:rPr>
                        <a:t>Subnet(s)</a:t>
                      </a:r>
                      <a:endParaRPr lang="en-US" sz="1800" b="1" dirty="0">
                        <a:solidFill>
                          <a:schemeClr val="bg1"/>
                        </a:solidFill>
                        <a:effectLst/>
                      </a:endParaRPr>
                    </a:p>
                  </a:txBody>
                  <a:tcPr marL="68598" marR="68598"/>
                </a:tc>
                <a:tc>
                  <a:txBody>
                    <a:bodyPr/>
                    <a:lstStyle/>
                    <a:p>
                      <a:r>
                        <a:rPr lang="en-US" sz="1800" b="1" dirty="0" smtClean="0">
                          <a:effectLst/>
                        </a:rPr>
                        <a:t>Interface(s)</a:t>
                      </a:r>
                      <a:endParaRPr lang="en-US" sz="1800" b="1" dirty="0">
                        <a:solidFill>
                          <a:schemeClr val="bg1"/>
                        </a:solidFill>
                        <a:effectLst/>
                      </a:endParaRPr>
                    </a:p>
                  </a:txBody>
                  <a:tcPr marL="68598" marR="68598"/>
                </a:tc>
                <a:tc>
                  <a:txBody>
                    <a:bodyPr/>
                    <a:lstStyle/>
                    <a:p>
                      <a:r>
                        <a:rPr lang="en-US" sz="1800" b="1" dirty="0" smtClean="0">
                          <a:effectLst/>
                        </a:rPr>
                        <a:t>MAPI Access Enabled</a:t>
                      </a:r>
                      <a:endParaRPr lang="en-US" sz="1800" b="1" dirty="0">
                        <a:solidFill>
                          <a:schemeClr val="bg1"/>
                        </a:solidFill>
                        <a:effectLst/>
                      </a:endParaRPr>
                    </a:p>
                  </a:txBody>
                  <a:tcPr marL="68598" marR="68598"/>
                </a:tc>
                <a:tc>
                  <a:txBody>
                    <a:bodyPr/>
                    <a:lstStyle/>
                    <a:p>
                      <a:r>
                        <a:rPr lang="en-US" sz="1800" b="1" dirty="0" smtClean="0">
                          <a:effectLst/>
                        </a:rPr>
                        <a:t>Replication Enabled</a:t>
                      </a:r>
                      <a:endParaRPr lang="en-US" sz="1800" b="1" dirty="0">
                        <a:solidFill>
                          <a:schemeClr val="bg1"/>
                        </a:solidFill>
                        <a:effectLst/>
                      </a:endParaRPr>
                    </a:p>
                  </a:txBody>
                  <a:tcPr marL="68598" marR="68598"/>
                </a:tc>
              </a:tr>
              <a:tr h="370840">
                <a:tc>
                  <a:txBody>
                    <a:bodyPr/>
                    <a:lstStyle/>
                    <a:p>
                      <a:r>
                        <a:rPr lang="en-US" sz="1800" b="1" dirty="0" smtClean="0">
                          <a:effectLst/>
                        </a:rPr>
                        <a:t>DAGNetwork01</a:t>
                      </a:r>
                      <a:endParaRPr lang="en-US" sz="1800" b="1" dirty="0">
                        <a:effectLst/>
                      </a:endParaRPr>
                    </a:p>
                  </a:txBody>
                  <a:tcPr marL="68598" marR="68598"/>
                </a:tc>
                <a:tc>
                  <a:txBody>
                    <a:bodyPr/>
                    <a:lstStyle/>
                    <a:p>
                      <a:r>
                        <a:rPr lang="en-US" sz="1800" b="1" dirty="0" smtClean="0">
                          <a:effectLst/>
                        </a:rPr>
                        <a:t>192.168.0.0/24</a:t>
                      </a:r>
                      <a:endParaRPr lang="en-US" sz="1800" b="1" dirty="0">
                        <a:effectLst/>
                      </a:endParaRPr>
                    </a:p>
                  </a:txBody>
                  <a:tcPr marL="68598" marR="68598"/>
                </a:tc>
                <a:tc>
                  <a:txBody>
                    <a:bodyPr/>
                    <a:lstStyle/>
                    <a:p>
                      <a:r>
                        <a:rPr lang="en-US" sz="1800" b="1" dirty="0" smtClean="0">
                          <a:effectLst/>
                        </a:rPr>
                        <a:t>EX1 (192.168.0.15)</a:t>
                      </a:r>
                    </a:p>
                    <a:p>
                      <a:r>
                        <a:rPr lang="en-US" sz="1800" b="1" dirty="0" smtClean="0">
                          <a:effectLst/>
                        </a:rPr>
                        <a:t>EX2 (192.168.0.16)</a:t>
                      </a:r>
                      <a:endParaRPr lang="en-US" sz="1800" b="1" dirty="0">
                        <a:effectLst/>
                      </a:endParaRPr>
                    </a:p>
                  </a:txBody>
                  <a:tcPr marL="68598" marR="68598"/>
                </a:tc>
                <a:tc>
                  <a:txBody>
                    <a:bodyPr/>
                    <a:lstStyle/>
                    <a:p>
                      <a:pPr algn="ctr"/>
                      <a:r>
                        <a:rPr lang="en-US" sz="1800" b="1" dirty="0" smtClean="0">
                          <a:effectLst/>
                        </a:rPr>
                        <a:t>True</a:t>
                      </a:r>
                      <a:endParaRPr lang="en-US" sz="1800" b="1" dirty="0">
                        <a:effectLst/>
                      </a:endParaRPr>
                    </a:p>
                  </a:txBody>
                  <a:tcPr marL="68598" marR="68598"/>
                </a:tc>
                <a:tc>
                  <a:txBody>
                    <a:bodyPr/>
                    <a:lstStyle/>
                    <a:p>
                      <a:pPr algn="ctr"/>
                      <a:r>
                        <a:rPr lang="en-US" sz="1800" b="1" dirty="0" smtClean="0">
                          <a:effectLst/>
                        </a:rPr>
                        <a:t>True</a:t>
                      </a:r>
                      <a:endParaRPr lang="en-US" sz="1800" b="1" dirty="0">
                        <a:effectLst/>
                      </a:endParaRPr>
                    </a:p>
                  </a:txBody>
                  <a:tcPr marL="68598" marR="68598"/>
                </a:tc>
              </a:tr>
              <a:tr h="370840">
                <a:tc>
                  <a:txBody>
                    <a:bodyPr/>
                    <a:lstStyle/>
                    <a:p>
                      <a:r>
                        <a:rPr lang="en-US" sz="1800" b="1" dirty="0" smtClean="0">
                          <a:effectLst/>
                        </a:rPr>
                        <a:t>DAGNetwork02</a:t>
                      </a:r>
                      <a:endParaRPr lang="en-US" sz="1800" b="1" dirty="0">
                        <a:effectLst/>
                      </a:endParaRPr>
                    </a:p>
                  </a:txBody>
                  <a:tcPr marL="68598" marR="68598"/>
                </a:tc>
                <a:tc>
                  <a:txBody>
                    <a:bodyPr/>
                    <a:lstStyle/>
                    <a:p>
                      <a:r>
                        <a:rPr lang="en-US" sz="1800" b="1" dirty="0" smtClean="0">
                          <a:effectLst/>
                        </a:rPr>
                        <a:t>10.0.0.0/24</a:t>
                      </a:r>
                      <a:endParaRPr lang="en-US" sz="1800" b="1" dirty="0">
                        <a:effectLst/>
                      </a:endParaRPr>
                    </a:p>
                  </a:txBody>
                  <a:tcPr marL="68598" marR="68598"/>
                </a:tc>
                <a:tc>
                  <a:txBody>
                    <a:bodyPr/>
                    <a:lstStyle/>
                    <a:p>
                      <a:r>
                        <a:rPr lang="en-US" sz="1800" b="1" dirty="0" smtClean="0">
                          <a:effectLst/>
                        </a:rPr>
                        <a:t>EX1 (10.0.0.15)</a:t>
                      </a:r>
                    </a:p>
                    <a:p>
                      <a:r>
                        <a:rPr lang="en-US" sz="1800" b="1" dirty="0" smtClean="0">
                          <a:effectLst/>
                        </a:rPr>
                        <a:t>EX2 (10.0.0.16)</a:t>
                      </a:r>
                      <a:endParaRPr lang="en-US" sz="1800" b="1" dirty="0">
                        <a:effectLst/>
                      </a:endParaRPr>
                    </a:p>
                  </a:txBody>
                  <a:tcPr marL="68598" marR="68598"/>
                </a:tc>
                <a:tc>
                  <a:txBody>
                    <a:bodyPr/>
                    <a:lstStyle/>
                    <a:p>
                      <a:pPr algn="ctr"/>
                      <a:r>
                        <a:rPr lang="en-US" sz="1800" b="1" dirty="0" smtClean="0">
                          <a:effectLst/>
                        </a:rPr>
                        <a:t>False</a:t>
                      </a:r>
                      <a:endParaRPr lang="en-US" sz="1800" b="1" dirty="0">
                        <a:effectLst/>
                      </a:endParaRPr>
                    </a:p>
                  </a:txBody>
                  <a:tcPr marL="68598" marR="68598"/>
                </a:tc>
                <a:tc>
                  <a:txBody>
                    <a:bodyPr/>
                    <a:lstStyle/>
                    <a:p>
                      <a:pPr algn="ctr"/>
                      <a:r>
                        <a:rPr lang="en-US" sz="1800" b="1" dirty="0" smtClean="0">
                          <a:effectLst/>
                        </a:rPr>
                        <a:t>True</a:t>
                      </a:r>
                      <a:endParaRPr lang="en-US" sz="1800" b="1" dirty="0">
                        <a:effectLst/>
                      </a:endParaRPr>
                    </a:p>
                  </a:txBody>
                  <a:tcPr marL="68598" marR="68598"/>
                </a:tc>
              </a:tr>
            </a:tbl>
          </a:graphicData>
        </a:graphic>
      </p:graphicFrame>
    </p:spTree>
    <p:extLst>
      <p:ext uri="{BB962C8B-B14F-4D97-AF65-F5344CB8AC3E}">
        <p14:creationId xmlns:p14="http://schemas.microsoft.com/office/powerpoint/2010/main" val="141928881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DAG Networks</a:t>
            </a:r>
            <a:endParaRPr lang="en-US" dirty="0"/>
          </a:p>
        </p:txBody>
      </p:sp>
      <p:graphicFrame>
        <p:nvGraphicFramePr>
          <p:cNvPr id="6" name="Table 5"/>
          <p:cNvGraphicFramePr>
            <a:graphicFrameLocks noGrp="1"/>
          </p:cNvGraphicFramePr>
          <p:nvPr>
            <p:extLst>
              <p:ext uri="{D42A27DB-BD31-4B8C-83A1-F6EECF244321}">
                <p14:modId xmlns:p14="http://schemas.microsoft.com/office/powerpoint/2010/main" val="3091986610"/>
              </p:ext>
            </p:extLst>
          </p:nvPr>
        </p:nvGraphicFramePr>
        <p:xfrm>
          <a:off x="375656" y="4007881"/>
          <a:ext cx="8411404" cy="2123440"/>
        </p:xfrm>
        <a:graphic>
          <a:graphicData uri="http://schemas.openxmlformats.org/drawingml/2006/table">
            <a:tbl>
              <a:tblPr firstRow="1" bandRow="1">
                <a:tableStyleId>{93296810-A885-4BE3-A3E7-6D5BEEA58F35}</a:tableStyleId>
              </a:tblPr>
              <a:tblGrid>
                <a:gridCol w="1892088"/>
                <a:gridCol w="1584176"/>
                <a:gridCol w="1944216"/>
                <a:gridCol w="1512168"/>
                <a:gridCol w="1478756"/>
              </a:tblGrid>
              <a:tr h="370840">
                <a:tc>
                  <a:txBody>
                    <a:bodyPr/>
                    <a:lstStyle/>
                    <a:p>
                      <a:r>
                        <a:rPr lang="en-US" sz="1800" b="1" dirty="0" smtClean="0">
                          <a:effectLst/>
                        </a:rPr>
                        <a:t>Name</a:t>
                      </a:r>
                      <a:endParaRPr lang="en-US" sz="1800" b="1" dirty="0">
                        <a:solidFill>
                          <a:schemeClr val="bg1"/>
                        </a:solidFill>
                        <a:effectLst/>
                      </a:endParaRPr>
                    </a:p>
                  </a:txBody>
                  <a:tcPr marL="68598" marR="68598"/>
                </a:tc>
                <a:tc>
                  <a:txBody>
                    <a:bodyPr/>
                    <a:lstStyle/>
                    <a:p>
                      <a:r>
                        <a:rPr lang="en-US" sz="1800" b="1" dirty="0" smtClean="0">
                          <a:effectLst/>
                        </a:rPr>
                        <a:t>Subnet(s)</a:t>
                      </a:r>
                      <a:endParaRPr lang="en-US" sz="1800" b="1" dirty="0">
                        <a:solidFill>
                          <a:schemeClr val="bg1"/>
                        </a:solidFill>
                        <a:effectLst/>
                      </a:endParaRPr>
                    </a:p>
                  </a:txBody>
                  <a:tcPr marL="68598" marR="68598"/>
                </a:tc>
                <a:tc>
                  <a:txBody>
                    <a:bodyPr/>
                    <a:lstStyle/>
                    <a:p>
                      <a:r>
                        <a:rPr lang="en-US" sz="1800" b="1" dirty="0" smtClean="0">
                          <a:effectLst/>
                        </a:rPr>
                        <a:t>Interface(s)</a:t>
                      </a:r>
                      <a:endParaRPr lang="en-US" sz="1800" b="1" dirty="0">
                        <a:solidFill>
                          <a:schemeClr val="bg1"/>
                        </a:solidFill>
                        <a:effectLst/>
                      </a:endParaRPr>
                    </a:p>
                  </a:txBody>
                  <a:tcPr marL="68598" marR="68598"/>
                </a:tc>
                <a:tc>
                  <a:txBody>
                    <a:bodyPr/>
                    <a:lstStyle/>
                    <a:p>
                      <a:r>
                        <a:rPr lang="en-US" sz="1800" b="1" dirty="0" smtClean="0">
                          <a:effectLst/>
                        </a:rPr>
                        <a:t>MAPI Access Enabled</a:t>
                      </a:r>
                      <a:endParaRPr lang="en-US" sz="1800" b="1" dirty="0">
                        <a:solidFill>
                          <a:schemeClr val="bg1"/>
                        </a:solidFill>
                        <a:effectLst/>
                      </a:endParaRPr>
                    </a:p>
                  </a:txBody>
                  <a:tcPr marL="68598" marR="68598"/>
                </a:tc>
                <a:tc>
                  <a:txBody>
                    <a:bodyPr/>
                    <a:lstStyle/>
                    <a:p>
                      <a:r>
                        <a:rPr lang="en-US" sz="1800" b="1" dirty="0" smtClean="0">
                          <a:effectLst/>
                        </a:rPr>
                        <a:t>Replication Enabled</a:t>
                      </a:r>
                      <a:endParaRPr lang="en-US" sz="1800" b="1" dirty="0">
                        <a:solidFill>
                          <a:schemeClr val="bg1"/>
                        </a:solidFill>
                        <a:effectLst/>
                      </a:endParaRPr>
                    </a:p>
                  </a:txBody>
                  <a:tcPr marL="68598" marR="68598"/>
                </a:tc>
              </a:tr>
              <a:tr h="370840">
                <a:tc>
                  <a:txBody>
                    <a:bodyPr/>
                    <a:lstStyle/>
                    <a:p>
                      <a:r>
                        <a:rPr lang="en-US" sz="1800" b="1" dirty="0" smtClean="0">
                          <a:effectLst/>
                        </a:rPr>
                        <a:t>DAGNetwork01</a:t>
                      </a:r>
                      <a:endParaRPr lang="en-US" sz="1800" b="1" dirty="0">
                        <a:effectLst/>
                      </a:endParaRPr>
                    </a:p>
                  </a:txBody>
                  <a:tcPr marL="68598" marR="68598"/>
                </a:tc>
                <a:tc>
                  <a:txBody>
                    <a:bodyPr/>
                    <a:lstStyle/>
                    <a:p>
                      <a:r>
                        <a:rPr lang="en-US" sz="1800" b="1" dirty="0" smtClean="0">
                          <a:effectLst/>
                        </a:rPr>
                        <a:t>192.168.0.0/24</a:t>
                      </a:r>
                      <a:endParaRPr lang="en-US" sz="1800" b="1" dirty="0">
                        <a:effectLst/>
                      </a:endParaRPr>
                    </a:p>
                  </a:txBody>
                  <a:tcPr marL="68598" marR="68598"/>
                </a:tc>
                <a:tc>
                  <a:txBody>
                    <a:bodyPr/>
                    <a:lstStyle/>
                    <a:p>
                      <a:r>
                        <a:rPr lang="en-US" sz="1800" b="1" dirty="0" smtClean="0">
                          <a:effectLst/>
                        </a:rPr>
                        <a:t>EX1 (192.168.0.15)</a:t>
                      </a:r>
                    </a:p>
                  </a:txBody>
                  <a:tcPr marL="68598" marR="68598"/>
                </a:tc>
                <a:tc>
                  <a:txBody>
                    <a:bodyPr/>
                    <a:lstStyle/>
                    <a:p>
                      <a:pPr algn="ctr"/>
                      <a:r>
                        <a:rPr lang="en-US" sz="1800" b="1" dirty="0" smtClean="0">
                          <a:effectLst/>
                        </a:rPr>
                        <a:t>True</a:t>
                      </a:r>
                      <a:endParaRPr lang="en-US" sz="1800" b="1" dirty="0">
                        <a:effectLst/>
                      </a:endParaRPr>
                    </a:p>
                  </a:txBody>
                  <a:tcPr marL="68598" marR="68598"/>
                </a:tc>
                <a:tc>
                  <a:txBody>
                    <a:bodyPr/>
                    <a:lstStyle/>
                    <a:p>
                      <a:pPr algn="ctr"/>
                      <a:r>
                        <a:rPr lang="en-US" sz="1800" b="1" dirty="0" smtClean="0">
                          <a:effectLst/>
                        </a:rPr>
                        <a:t>True</a:t>
                      </a:r>
                      <a:endParaRPr lang="en-US" sz="1800" b="1" dirty="0">
                        <a:effectLst/>
                      </a:endParaRPr>
                    </a:p>
                  </a:txBody>
                  <a:tcPr marL="68598" marR="68598"/>
                </a:tc>
              </a:tr>
              <a:tr h="370840">
                <a:tc>
                  <a:txBody>
                    <a:bodyPr/>
                    <a:lstStyle/>
                    <a:p>
                      <a:r>
                        <a:rPr lang="en-US" sz="1800" b="1" dirty="0" smtClean="0">
                          <a:effectLst/>
                        </a:rPr>
                        <a:t>DAGNetwork02</a:t>
                      </a:r>
                      <a:endParaRPr lang="en-US" sz="1800" b="1" dirty="0">
                        <a:effectLst/>
                      </a:endParaRPr>
                    </a:p>
                  </a:txBody>
                  <a:tcPr marL="68598" marR="68598"/>
                </a:tc>
                <a:tc>
                  <a:txBody>
                    <a:bodyPr/>
                    <a:lstStyle/>
                    <a:p>
                      <a:r>
                        <a:rPr lang="en-US" sz="1800" b="1" dirty="0" smtClean="0">
                          <a:effectLst/>
                        </a:rPr>
                        <a:t>10.0.0.0/24</a:t>
                      </a:r>
                      <a:endParaRPr lang="en-US" sz="1800" b="1" dirty="0">
                        <a:effectLst/>
                      </a:endParaRPr>
                    </a:p>
                  </a:txBody>
                  <a:tcPr marL="68598" marR="68598"/>
                </a:tc>
                <a:tc>
                  <a:txBody>
                    <a:bodyPr/>
                    <a:lstStyle/>
                    <a:p>
                      <a:r>
                        <a:rPr lang="en-US" sz="1800" b="1" dirty="0" smtClean="0">
                          <a:effectLst/>
                        </a:rPr>
                        <a:t>EX1 (10.0.0.15)</a:t>
                      </a:r>
                    </a:p>
                  </a:txBody>
                  <a:tcPr marL="68598" marR="68598"/>
                </a:tc>
                <a:tc>
                  <a:txBody>
                    <a:bodyPr/>
                    <a:lstStyle/>
                    <a:p>
                      <a:pPr algn="ctr"/>
                      <a:r>
                        <a:rPr lang="en-US" sz="1800" b="1" dirty="0" smtClean="0">
                          <a:effectLst/>
                        </a:rPr>
                        <a:t>False</a:t>
                      </a:r>
                      <a:endParaRPr lang="en-US" sz="1800" b="1" dirty="0">
                        <a:effectLst/>
                      </a:endParaRPr>
                    </a:p>
                  </a:txBody>
                  <a:tcPr marL="68598" marR="68598"/>
                </a:tc>
                <a:tc>
                  <a:txBody>
                    <a:bodyPr/>
                    <a:lstStyle/>
                    <a:p>
                      <a:pPr algn="ctr"/>
                      <a:r>
                        <a:rPr lang="en-US" sz="1800" b="1" dirty="0" smtClean="0">
                          <a:effectLst/>
                        </a:rPr>
                        <a:t>True</a:t>
                      </a:r>
                      <a:endParaRPr lang="en-US" sz="1800" b="1" dirty="0">
                        <a:effectLst/>
                      </a:endParaRPr>
                    </a:p>
                  </a:txBody>
                  <a:tcPr marL="68598" marR="68598"/>
                </a:tc>
              </a:tr>
              <a:tr h="370840">
                <a:tc>
                  <a:txBody>
                    <a:bodyPr/>
                    <a:lstStyle/>
                    <a:p>
                      <a:r>
                        <a:rPr lang="en-US" sz="1800" b="1" dirty="0" smtClean="0">
                          <a:effectLst/>
                        </a:rPr>
                        <a:t>DAGNetwork03</a:t>
                      </a:r>
                      <a:endParaRPr lang="en-US" sz="1800" b="1" dirty="0">
                        <a:effectLst/>
                      </a:endParaRPr>
                    </a:p>
                  </a:txBody>
                  <a:tcPr marL="68598" marR="68598"/>
                </a:tc>
                <a:tc>
                  <a:txBody>
                    <a:bodyPr/>
                    <a:lstStyle/>
                    <a:p>
                      <a:r>
                        <a:rPr lang="en-US" sz="1800" b="1" dirty="0" smtClean="0">
                          <a:effectLst/>
                        </a:rPr>
                        <a:t>192.168.1.0/24</a:t>
                      </a:r>
                      <a:endParaRPr lang="en-US" sz="1800" b="1" dirty="0">
                        <a:effectLst/>
                      </a:endParaRPr>
                    </a:p>
                  </a:txBody>
                  <a:tcPr marL="68598" marR="68598"/>
                </a:tc>
                <a:tc>
                  <a:txBody>
                    <a:bodyPr/>
                    <a:lstStyle/>
                    <a:p>
                      <a:pPr marL="0" marR="0" indent="0" algn="l" defTabSz="914363" rtl="0" eaLnBrk="1" fontAlgn="auto" latinLnBrk="0" hangingPunct="1">
                        <a:lnSpc>
                          <a:spcPct val="100000"/>
                        </a:lnSpc>
                        <a:spcBef>
                          <a:spcPts val="0"/>
                        </a:spcBef>
                        <a:spcAft>
                          <a:spcPts val="0"/>
                        </a:spcAft>
                        <a:buClrTx/>
                        <a:buSzTx/>
                        <a:buFontTx/>
                        <a:buNone/>
                        <a:tabLst/>
                        <a:defRPr/>
                      </a:pPr>
                      <a:r>
                        <a:rPr lang="en-US" sz="1800" b="1" dirty="0" smtClean="0">
                          <a:effectLst/>
                        </a:rPr>
                        <a:t>EX2 (192.168.1.15)</a:t>
                      </a:r>
                    </a:p>
                  </a:txBody>
                  <a:tcPr marL="68598" marR="68598"/>
                </a:tc>
                <a:tc>
                  <a:txBody>
                    <a:bodyPr/>
                    <a:lstStyle/>
                    <a:p>
                      <a:pPr algn="ctr"/>
                      <a:r>
                        <a:rPr lang="en-US" sz="1800" b="1" dirty="0" smtClean="0">
                          <a:effectLst/>
                        </a:rPr>
                        <a:t>True</a:t>
                      </a:r>
                      <a:endParaRPr lang="en-US" sz="1800" b="1" dirty="0">
                        <a:effectLst/>
                      </a:endParaRPr>
                    </a:p>
                  </a:txBody>
                  <a:tcPr marL="68598" marR="68598"/>
                </a:tc>
                <a:tc>
                  <a:txBody>
                    <a:bodyPr/>
                    <a:lstStyle/>
                    <a:p>
                      <a:pPr algn="ctr"/>
                      <a:r>
                        <a:rPr lang="en-US" sz="1800" b="1" dirty="0" smtClean="0">
                          <a:effectLst/>
                        </a:rPr>
                        <a:t>True</a:t>
                      </a:r>
                      <a:endParaRPr lang="en-US" sz="1800" b="1" dirty="0">
                        <a:effectLst/>
                      </a:endParaRPr>
                    </a:p>
                  </a:txBody>
                  <a:tcPr marL="68598" marR="68598"/>
                </a:tc>
              </a:tr>
              <a:tr h="370840">
                <a:tc>
                  <a:txBody>
                    <a:bodyPr/>
                    <a:lstStyle/>
                    <a:p>
                      <a:r>
                        <a:rPr lang="en-US" sz="1800" b="1" dirty="0" smtClean="0">
                          <a:effectLst/>
                        </a:rPr>
                        <a:t>DAGNetwork04</a:t>
                      </a:r>
                      <a:endParaRPr lang="en-US" sz="1800" b="1" dirty="0">
                        <a:effectLst/>
                      </a:endParaRPr>
                    </a:p>
                  </a:txBody>
                  <a:tcPr marL="68598" marR="68598"/>
                </a:tc>
                <a:tc>
                  <a:txBody>
                    <a:bodyPr/>
                    <a:lstStyle/>
                    <a:p>
                      <a:r>
                        <a:rPr lang="en-US" sz="1800" b="1" dirty="0" smtClean="0">
                          <a:effectLst/>
                        </a:rPr>
                        <a:t>10.0.1.0/24</a:t>
                      </a:r>
                      <a:endParaRPr lang="en-US" sz="1800" b="1" dirty="0">
                        <a:effectLst/>
                      </a:endParaRPr>
                    </a:p>
                  </a:txBody>
                  <a:tcPr marL="68598" marR="68598"/>
                </a:tc>
                <a:tc>
                  <a:txBody>
                    <a:bodyPr/>
                    <a:lstStyle/>
                    <a:p>
                      <a:pPr marL="0" marR="0" indent="0" algn="l" defTabSz="914363" rtl="0" eaLnBrk="1" fontAlgn="auto" latinLnBrk="0" hangingPunct="1">
                        <a:lnSpc>
                          <a:spcPct val="100000"/>
                        </a:lnSpc>
                        <a:spcBef>
                          <a:spcPts val="0"/>
                        </a:spcBef>
                        <a:spcAft>
                          <a:spcPts val="0"/>
                        </a:spcAft>
                        <a:buClrTx/>
                        <a:buSzTx/>
                        <a:buFontTx/>
                        <a:buNone/>
                        <a:tabLst/>
                        <a:defRPr/>
                      </a:pPr>
                      <a:r>
                        <a:rPr lang="en-US" sz="1800" b="1" dirty="0" smtClean="0">
                          <a:effectLst/>
                        </a:rPr>
                        <a:t>EX2 (10.0.1.15)</a:t>
                      </a:r>
                    </a:p>
                  </a:txBody>
                  <a:tcPr marL="68598" marR="68598"/>
                </a:tc>
                <a:tc>
                  <a:txBody>
                    <a:bodyPr/>
                    <a:lstStyle/>
                    <a:p>
                      <a:pPr algn="ctr"/>
                      <a:r>
                        <a:rPr lang="en-US" sz="1800" b="1" dirty="0" smtClean="0">
                          <a:effectLst/>
                        </a:rPr>
                        <a:t>False</a:t>
                      </a:r>
                      <a:endParaRPr lang="en-US" sz="1800" b="1" dirty="0">
                        <a:effectLst/>
                      </a:endParaRPr>
                    </a:p>
                  </a:txBody>
                  <a:tcPr marL="68598" marR="68598"/>
                </a:tc>
                <a:tc>
                  <a:txBody>
                    <a:bodyPr/>
                    <a:lstStyle/>
                    <a:p>
                      <a:pPr algn="ctr"/>
                      <a:r>
                        <a:rPr lang="en-US" sz="1800" b="1" dirty="0" smtClean="0">
                          <a:effectLst/>
                        </a:rPr>
                        <a:t>True</a:t>
                      </a:r>
                      <a:endParaRPr lang="en-US" sz="1800" b="1" dirty="0">
                        <a:effectLst/>
                      </a:endParaRPr>
                    </a:p>
                  </a:txBody>
                  <a:tcPr marL="68598" marR="68598"/>
                </a:tc>
              </a:tr>
            </a:tbl>
          </a:graphicData>
        </a:graphic>
      </p:graphicFrame>
      <p:graphicFrame>
        <p:nvGraphicFramePr>
          <p:cNvPr id="7" name="Content Placeholder 4"/>
          <p:cNvGraphicFramePr>
            <a:graphicFrameLocks/>
          </p:cNvGraphicFramePr>
          <p:nvPr>
            <p:extLst>
              <p:ext uri="{D42A27DB-BD31-4B8C-83A1-F6EECF244321}">
                <p14:modId xmlns:p14="http://schemas.microsoft.com/office/powerpoint/2010/main" val="2885755691"/>
              </p:ext>
            </p:extLst>
          </p:nvPr>
        </p:nvGraphicFramePr>
        <p:xfrm>
          <a:off x="381099" y="1391795"/>
          <a:ext cx="8381802" cy="1981200"/>
        </p:xfrm>
        <a:graphic>
          <a:graphicData uri="http://schemas.openxmlformats.org/drawingml/2006/table">
            <a:tbl>
              <a:tblPr firstRow="1" bandRow="1">
                <a:tableStyleId>{10A1B5D5-9B99-4C35-A422-299274C87663}</a:tableStyleId>
              </a:tblPr>
              <a:tblGrid>
                <a:gridCol w="2666901"/>
                <a:gridCol w="3276600"/>
                <a:gridCol w="2438301"/>
              </a:tblGrid>
              <a:tr h="370840">
                <a:tc>
                  <a:txBody>
                    <a:bodyPr/>
                    <a:lstStyle/>
                    <a:p>
                      <a:r>
                        <a:rPr lang="en-US" sz="2000" b="1" dirty="0" smtClean="0">
                          <a:effectLst/>
                        </a:rPr>
                        <a:t>Server / Network</a:t>
                      </a:r>
                      <a:endParaRPr lang="en-US" sz="2000" b="1" dirty="0">
                        <a:solidFill>
                          <a:schemeClr val="bg1"/>
                        </a:solidFill>
                        <a:effectLst/>
                      </a:endParaRPr>
                    </a:p>
                  </a:txBody>
                  <a:tcPr marL="68598" marR="68598"/>
                </a:tc>
                <a:tc>
                  <a:txBody>
                    <a:bodyPr/>
                    <a:lstStyle/>
                    <a:p>
                      <a:r>
                        <a:rPr lang="en-US" sz="2000" b="1" dirty="0" smtClean="0">
                          <a:effectLst/>
                        </a:rPr>
                        <a:t> IP Address / Subnet</a:t>
                      </a:r>
                      <a:r>
                        <a:rPr lang="en-US" sz="2000" b="1" baseline="0" dirty="0" smtClean="0">
                          <a:effectLst/>
                        </a:rPr>
                        <a:t> Bits</a:t>
                      </a:r>
                      <a:endParaRPr lang="en-US" sz="2000" b="1" dirty="0">
                        <a:solidFill>
                          <a:schemeClr val="bg1"/>
                        </a:solidFill>
                        <a:effectLst/>
                      </a:endParaRPr>
                    </a:p>
                  </a:txBody>
                  <a:tcPr marL="68598" marR="68598"/>
                </a:tc>
                <a:tc>
                  <a:txBody>
                    <a:bodyPr/>
                    <a:lstStyle/>
                    <a:p>
                      <a:r>
                        <a:rPr lang="en-US" sz="2000" b="1" dirty="0" smtClean="0">
                          <a:effectLst/>
                        </a:rPr>
                        <a:t>Default Gateway</a:t>
                      </a:r>
                      <a:endParaRPr lang="en-US" sz="2000" b="1" dirty="0">
                        <a:solidFill>
                          <a:schemeClr val="bg1"/>
                        </a:solidFill>
                        <a:effectLst/>
                      </a:endParaRPr>
                    </a:p>
                  </a:txBody>
                  <a:tcPr marL="68598" marR="68598"/>
                </a:tc>
              </a:tr>
              <a:tr h="370840">
                <a:tc>
                  <a:txBody>
                    <a:bodyPr/>
                    <a:lstStyle/>
                    <a:p>
                      <a:r>
                        <a:rPr lang="en-US" sz="2000" b="1" dirty="0" smtClean="0">
                          <a:effectLst/>
                        </a:rPr>
                        <a:t>EX1</a:t>
                      </a:r>
                      <a:r>
                        <a:rPr lang="en-US" sz="2000" b="1" baseline="0" dirty="0" smtClean="0">
                          <a:effectLst/>
                        </a:rPr>
                        <a:t> – MAPI</a:t>
                      </a:r>
                      <a:endParaRPr lang="en-US" sz="2000" b="1" dirty="0">
                        <a:effectLst/>
                      </a:endParaRPr>
                    </a:p>
                  </a:txBody>
                  <a:tcPr marL="68598" marR="68598"/>
                </a:tc>
                <a:tc>
                  <a:txBody>
                    <a:bodyPr/>
                    <a:lstStyle/>
                    <a:p>
                      <a:r>
                        <a:rPr lang="en-US" sz="2000" b="1" dirty="0" smtClean="0">
                          <a:effectLst/>
                        </a:rPr>
                        <a:t>192.168.0.15/24</a:t>
                      </a:r>
                      <a:endParaRPr lang="en-US" sz="2000" b="1" dirty="0">
                        <a:effectLst/>
                      </a:endParaRPr>
                    </a:p>
                  </a:txBody>
                  <a:tcPr marL="68598" marR="68598"/>
                </a:tc>
                <a:tc>
                  <a:txBody>
                    <a:bodyPr/>
                    <a:lstStyle/>
                    <a:p>
                      <a:r>
                        <a:rPr lang="en-US" sz="2000" b="1" dirty="0" smtClean="0">
                          <a:effectLst/>
                        </a:rPr>
                        <a:t>192.168.0.1</a:t>
                      </a:r>
                      <a:endParaRPr lang="en-US" sz="2000" b="1" dirty="0">
                        <a:effectLst/>
                      </a:endParaRPr>
                    </a:p>
                  </a:txBody>
                  <a:tcPr marL="68598" marR="68598"/>
                </a:tc>
              </a:tr>
              <a:tr h="370840">
                <a:tc>
                  <a:txBody>
                    <a:bodyPr/>
                    <a:lstStyle/>
                    <a:p>
                      <a:r>
                        <a:rPr lang="en-US" sz="2000" b="1" dirty="0" smtClean="0">
                          <a:effectLst/>
                        </a:rPr>
                        <a:t>EX1 – REPLICATION</a:t>
                      </a:r>
                      <a:endParaRPr lang="en-US" sz="2000" b="1" dirty="0">
                        <a:effectLst/>
                      </a:endParaRPr>
                    </a:p>
                  </a:txBody>
                  <a:tcPr marL="68598" marR="68598"/>
                </a:tc>
                <a:tc>
                  <a:txBody>
                    <a:bodyPr/>
                    <a:lstStyle/>
                    <a:p>
                      <a:r>
                        <a:rPr lang="en-US" sz="2000" b="1" dirty="0" smtClean="0">
                          <a:effectLst/>
                        </a:rPr>
                        <a:t>10.0.0.15/24</a:t>
                      </a:r>
                      <a:endParaRPr lang="en-US" sz="2000" b="1" dirty="0">
                        <a:effectLst/>
                      </a:endParaRPr>
                    </a:p>
                  </a:txBody>
                  <a:tcPr marL="68598" marR="68598"/>
                </a:tc>
                <a:tc>
                  <a:txBody>
                    <a:bodyPr/>
                    <a:lstStyle/>
                    <a:p>
                      <a:r>
                        <a:rPr lang="en-US" sz="2000" b="1" dirty="0" smtClean="0">
                          <a:effectLst/>
                        </a:rPr>
                        <a:t>N / A</a:t>
                      </a:r>
                      <a:endParaRPr lang="en-US" sz="2000" b="1" dirty="0">
                        <a:effectLst/>
                      </a:endParaRPr>
                    </a:p>
                  </a:txBody>
                  <a:tcPr marL="68598" marR="68598"/>
                </a:tc>
              </a:tr>
              <a:tr h="370840">
                <a:tc>
                  <a:txBody>
                    <a:bodyPr/>
                    <a:lstStyle/>
                    <a:p>
                      <a:r>
                        <a:rPr lang="en-US" sz="2000" b="1" dirty="0" smtClean="0">
                          <a:effectLst/>
                        </a:rPr>
                        <a:t>EX2 – MAPI</a:t>
                      </a:r>
                      <a:endParaRPr lang="en-US" sz="2000" b="1" dirty="0">
                        <a:effectLst/>
                      </a:endParaRPr>
                    </a:p>
                  </a:txBody>
                  <a:tcPr marL="68598" marR="68598"/>
                </a:tc>
                <a:tc>
                  <a:txBody>
                    <a:bodyPr/>
                    <a:lstStyle/>
                    <a:p>
                      <a:r>
                        <a:rPr lang="en-US" sz="2000" b="1" dirty="0" smtClean="0">
                          <a:effectLst/>
                        </a:rPr>
                        <a:t>192.168.1.15/24</a:t>
                      </a:r>
                      <a:endParaRPr lang="en-US" sz="2000" b="1" dirty="0">
                        <a:effectLst/>
                      </a:endParaRPr>
                    </a:p>
                  </a:txBody>
                  <a:tcPr marL="68598" marR="68598"/>
                </a:tc>
                <a:tc>
                  <a:txBody>
                    <a:bodyPr/>
                    <a:lstStyle/>
                    <a:p>
                      <a:r>
                        <a:rPr lang="en-US" sz="2000" b="1" dirty="0" smtClean="0">
                          <a:effectLst/>
                        </a:rPr>
                        <a:t>192.168.1.1</a:t>
                      </a:r>
                      <a:endParaRPr lang="en-US" sz="2000" b="1" dirty="0">
                        <a:effectLst/>
                      </a:endParaRPr>
                    </a:p>
                  </a:txBody>
                  <a:tcPr marL="68598" marR="68598"/>
                </a:tc>
              </a:tr>
              <a:tr h="370840">
                <a:tc>
                  <a:txBody>
                    <a:bodyPr/>
                    <a:lstStyle/>
                    <a:p>
                      <a:r>
                        <a:rPr lang="en-US" sz="2000" b="1" dirty="0" smtClean="0">
                          <a:effectLst/>
                        </a:rPr>
                        <a:t>EX2 –</a:t>
                      </a:r>
                      <a:r>
                        <a:rPr lang="en-US" sz="2000" b="1" baseline="0" dirty="0" smtClean="0">
                          <a:effectLst/>
                        </a:rPr>
                        <a:t> REPLICATION</a:t>
                      </a:r>
                      <a:endParaRPr lang="en-US" sz="2000" b="1" dirty="0">
                        <a:effectLst/>
                      </a:endParaRPr>
                    </a:p>
                  </a:txBody>
                  <a:tcPr marL="68598" marR="68598"/>
                </a:tc>
                <a:tc>
                  <a:txBody>
                    <a:bodyPr/>
                    <a:lstStyle/>
                    <a:p>
                      <a:r>
                        <a:rPr lang="en-US" sz="2000" b="1" dirty="0" smtClean="0">
                          <a:effectLst/>
                        </a:rPr>
                        <a:t>10.0.1.15/24</a:t>
                      </a:r>
                      <a:endParaRPr lang="en-US" sz="2000" b="1" dirty="0">
                        <a:effectLst/>
                      </a:endParaRPr>
                    </a:p>
                  </a:txBody>
                  <a:tcPr marL="68598" marR="68598"/>
                </a:tc>
                <a:tc>
                  <a:txBody>
                    <a:bodyPr/>
                    <a:lstStyle/>
                    <a:p>
                      <a:r>
                        <a:rPr lang="en-US" sz="2000" b="1" dirty="0" smtClean="0">
                          <a:effectLst/>
                        </a:rPr>
                        <a:t>N / A</a:t>
                      </a:r>
                      <a:endParaRPr lang="en-US" sz="2000" b="1" dirty="0">
                        <a:effectLst/>
                      </a:endParaRPr>
                    </a:p>
                  </a:txBody>
                  <a:tcPr marL="68598" marR="68598"/>
                </a:tc>
              </a:tr>
            </a:tbl>
          </a:graphicData>
        </a:graphic>
      </p:graphicFrame>
    </p:spTree>
    <p:extLst>
      <p:ext uri="{BB962C8B-B14F-4D97-AF65-F5344CB8AC3E}">
        <p14:creationId xmlns:p14="http://schemas.microsoft.com/office/powerpoint/2010/main" val="388473086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Custom 3">
      <a:dk1>
        <a:srgbClr val="000000"/>
      </a:dk1>
      <a:lt1>
        <a:srgbClr val="FFFFFF"/>
      </a:lt1>
      <a:dk2>
        <a:srgbClr val="000000"/>
      </a:dk2>
      <a:lt2>
        <a:srgbClr val="F2F2F2"/>
      </a:lt2>
      <a:accent1>
        <a:srgbClr val="03C2F1"/>
      </a:accent1>
      <a:accent2>
        <a:srgbClr val="F15C44"/>
      </a:accent2>
      <a:accent3>
        <a:srgbClr val="33CC33"/>
      </a:accent3>
      <a:accent4>
        <a:srgbClr val="ED1977"/>
      </a:accent4>
      <a:accent5>
        <a:srgbClr val="FFFF00"/>
      </a:accent5>
      <a:accent6>
        <a:srgbClr val="824BB5"/>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Office Theme">
  <a:themeElements>
    <a:clrScheme name="TEch Ed 2011">
      <a:dk1>
        <a:srgbClr val="000000"/>
      </a:dk1>
      <a:lt1>
        <a:srgbClr val="FFFFFF"/>
      </a:lt1>
      <a:dk2>
        <a:srgbClr val="000000"/>
      </a:dk2>
      <a:lt2>
        <a:srgbClr val="F2F2F2"/>
      </a:lt2>
      <a:accent1>
        <a:srgbClr val="03C2F1"/>
      </a:accent1>
      <a:accent2>
        <a:srgbClr val="F15C44"/>
      </a:accent2>
      <a:accent3>
        <a:srgbClr val="33CC33"/>
      </a:accent3>
      <a:accent4>
        <a:srgbClr val="ED1977"/>
      </a:accent4>
      <a:accent5>
        <a:srgbClr val="FFFF00"/>
      </a:accent5>
      <a:accent6>
        <a:srgbClr val="824BB5"/>
      </a:accent6>
      <a:hlink>
        <a:srgbClr val="03C2F1"/>
      </a:hlink>
      <a:folHlink>
        <a:srgbClr val="FFFF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2_Office Theme">
  <a:themeElements>
    <a:clrScheme name="TEch Ed 2011">
      <a:dk1>
        <a:srgbClr val="000000"/>
      </a:dk1>
      <a:lt1>
        <a:srgbClr val="FFFFFF"/>
      </a:lt1>
      <a:dk2>
        <a:srgbClr val="000000"/>
      </a:dk2>
      <a:lt2>
        <a:srgbClr val="F2F2F2"/>
      </a:lt2>
      <a:accent1>
        <a:srgbClr val="03C2F1"/>
      </a:accent1>
      <a:accent2>
        <a:srgbClr val="F15C44"/>
      </a:accent2>
      <a:accent3>
        <a:srgbClr val="33CC33"/>
      </a:accent3>
      <a:accent4>
        <a:srgbClr val="ED1977"/>
      </a:accent4>
      <a:accent5>
        <a:srgbClr val="FFFF00"/>
      </a:accent5>
      <a:accent6>
        <a:srgbClr val="824BB5"/>
      </a:accent6>
      <a:hlink>
        <a:srgbClr val="03C2F1"/>
      </a:hlink>
      <a:folHlink>
        <a:srgbClr val="FFFF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3620</Words>
  <Application>Microsoft Office PowerPoint</Application>
  <PresentationFormat>On-screen Show (4:3)</PresentationFormat>
  <Paragraphs>680</Paragraphs>
  <Slides>58</Slides>
  <Notes>27</Notes>
  <HiddenSlides>0</HiddenSlides>
  <MMClips>0</MMClips>
  <ScaleCrop>false</ScaleCrop>
  <HeadingPairs>
    <vt:vector size="6" baseType="variant">
      <vt:variant>
        <vt:lpstr>Theme</vt:lpstr>
      </vt:variant>
      <vt:variant>
        <vt:i4>3</vt:i4>
      </vt:variant>
      <vt:variant>
        <vt:lpstr>Embedded OLE Servers</vt:lpstr>
      </vt:variant>
      <vt:variant>
        <vt:i4>1</vt:i4>
      </vt:variant>
      <vt:variant>
        <vt:lpstr>Slide Titles</vt:lpstr>
      </vt:variant>
      <vt:variant>
        <vt:i4>58</vt:i4>
      </vt:variant>
    </vt:vector>
  </HeadingPairs>
  <TitlesOfParts>
    <vt:vector size="62" baseType="lpstr">
      <vt:lpstr>Office Theme</vt:lpstr>
      <vt:lpstr>1_Office Theme</vt:lpstr>
      <vt:lpstr>2_Office Theme</vt:lpstr>
      <vt:lpstr>Visio</vt:lpstr>
      <vt:lpstr>PowerPoint Presentation</vt:lpstr>
      <vt:lpstr>Exchange server 2010 high availability deep dive</vt:lpstr>
      <vt:lpstr>Agenda</vt:lpstr>
      <vt:lpstr>Exchange Server 2010 High Availability</vt:lpstr>
      <vt:lpstr>DAG Networks</vt:lpstr>
      <vt:lpstr>DAG Networks</vt:lpstr>
      <vt:lpstr>DAG Networks</vt:lpstr>
      <vt:lpstr>DAG Networks</vt:lpstr>
      <vt:lpstr>DAG Networks</vt:lpstr>
      <vt:lpstr>DAG Networks</vt:lpstr>
      <vt:lpstr>DAG Networks</vt:lpstr>
      <vt:lpstr>DAG Networks</vt:lpstr>
      <vt:lpstr>DAG Networks</vt:lpstr>
      <vt:lpstr>DAG Networks</vt:lpstr>
      <vt:lpstr>DAG Networks</vt:lpstr>
      <vt:lpstr>Exchange Server 2010 High Availability</vt:lpstr>
      <vt:lpstr>Active Manager</vt:lpstr>
      <vt:lpstr>Active Manager Functionality</vt:lpstr>
      <vt:lpstr>AutoMount on DAG Members</vt:lpstr>
      <vt:lpstr>AutoMount on DAG Members</vt:lpstr>
      <vt:lpstr>AutoMount on DAG Members</vt:lpstr>
      <vt:lpstr>AutoMount on DAG Members</vt:lpstr>
      <vt:lpstr>AutoMount on DAG Members</vt:lpstr>
      <vt:lpstr>Mount / Dismount Database Copy</vt:lpstr>
      <vt:lpstr>Mount Database – DAG Member</vt:lpstr>
      <vt:lpstr>Mount Database – DAG Member</vt:lpstr>
      <vt:lpstr>Mount Database – DAG Member</vt:lpstr>
      <vt:lpstr>Dismount Database – DAG Member</vt:lpstr>
      <vt:lpstr>Dismount Database – DAG Member</vt:lpstr>
      <vt:lpstr>Auto Dismount – DAG Member</vt:lpstr>
      <vt:lpstr>Auto Dismount – DAG Member</vt:lpstr>
      <vt:lpstr>Active Manager – Move Database</vt:lpstr>
      <vt:lpstr>Exchange Server 2010 High Availability</vt:lpstr>
      <vt:lpstr>Best Copy Selection</vt:lpstr>
      <vt:lpstr>Best Copy Selection – RTM</vt:lpstr>
      <vt:lpstr>Best Copy Selection – SP1</vt:lpstr>
      <vt:lpstr>Best Copy Selection</vt:lpstr>
      <vt:lpstr>Best Copy Selection</vt:lpstr>
      <vt:lpstr>Best Copy Selection – RTM</vt:lpstr>
      <vt:lpstr>Best Copy Selection – RTM</vt:lpstr>
      <vt:lpstr>Best Copy Selection – RTM</vt:lpstr>
      <vt:lpstr>Best Copy Selection – SP1</vt:lpstr>
      <vt:lpstr>Best Copy Selection – SP1</vt:lpstr>
      <vt:lpstr>Best Copy Selection – SP1</vt:lpstr>
      <vt:lpstr>Best Copy Selection</vt:lpstr>
      <vt:lpstr>Best Copy Selection</vt:lpstr>
      <vt:lpstr>Exchange Server 2010 High Availability</vt:lpstr>
      <vt:lpstr>Datacenter Activation Coordination Mode</vt:lpstr>
      <vt:lpstr>Datacenter Activation Coordination Mode</vt:lpstr>
      <vt:lpstr>Datacenter Activation Coordination Mode</vt:lpstr>
      <vt:lpstr>Datacenter Activation Coordination Mode</vt:lpstr>
      <vt:lpstr>Datacenter Activation Coordination Mode</vt:lpstr>
      <vt:lpstr>Datacenter Activation Coordination Mode</vt:lpstr>
      <vt:lpstr>Datacenter Activation Coordination Mode</vt:lpstr>
      <vt:lpstr>Resources</vt:lpstr>
      <vt:lpstr>Enrol in Microsoft Virtual Academy Today</vt:lpstr>
      <vt:lpstr>PowerPoint Presentation</vt:lpstr>
      <vt:lpstr>Resources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subject/>
  <dc:creator/>
  <cp:lastModifiedBy/>
  <cp:revision>1</cp:revision>
  <dcterms:created xsi:type="dcterms:W3CDTF">2011-09-02T01:55:40Z</dcterms:created>
  <dcterms:modified xsi:type="dcterms:W3CDTF">2011-09-02T01:56:30Z</dcterms:modified>
</cp:coreProperties>
</file>