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87" r:id="rId2"/>
  </p:sldMasterIdLst>
  <p:notesMasterIdLst>
    <p:notesMasterId r:id="rId43"/>
  </p:notesMasterIdLst>
  <p:sldIdLst>
    <p:sldId id="279" r:id="rId3"/>
    <p:sldId id="280" r:id="rId4"/>
    <p:sldId id="285" r:id="rId5"/>
    <p:sldId id="286" r:id="rId6"/>
    <p:sldId id="287" r:id="rId7"/>
    <p:sldId id="289" r:id="rId8"/>
    <p:sldId id="312" r:id="rId9"/>
    <p:sldId id="315" r:id="rId10"/>
    <p:sldId id="316" r:id="rId11"/>
    <p:sldId id="322" r:id="rId12"/>
    <p:sldId id="290" r:id="rId13"/>
    <p:sldId id="327" r:id="rId14"/>
    <p:sldId id="291" r:id="rId15"/>
    <p:sldId id="314" r:id="rId16"/>
    <p:sldId id="333" r:id="rId17"/>
    <p:sldId id="334" r:id="rId18"/>
    <p:sldId id="335" r:id="rId19"/>
    <p:sldId id="336" r:id="rId20"/>
    <p:sldId id="340" r:id="rId21"/>
    <p:sldId id="328" r:id="rId22"/>
    <p:sldId id="323" r:id="rId23"/>
    <p:sldId id="295" r:id="rId24"/>
    <p:sldId id="318" r:id="rId25"/>
    <p:sldId id="337" r:id="rId26"/>
    <p:sldId id="338" r:id="rId27"/>
    <p:sldId id="339" r:id="rId28"/>
    <p:sldId id="302" r:id="rId29"/>
    <p:sldId id="304" r:id="rId30"/>
    <p:sldId id="305" r:id="rId31"/>
    <p:sldId id="306" r:id="rId32"/>
    <p:sldId id="321" r:id="rId33"/>
    <p:sldId id="308" r:id="rId34"/>
    <p:sldId id="309" r:id="rId35"/>
    <p:sldId id="310" r:id="rId36"/>
    <p:sldId id="324" r:id="rId37"/>
    <p:sldId id="325" r:id="rId38"/>
    <p:sldId id="326" r:id="rId39"/>
    <p:sldId id="344" r:id="rId40"/>
    <p:sldId id="270" r:id="rId41"/>
    <p:sldId id="271"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605" autoAdjust="0"/>
    <p:restoredTop sz="92411" autoAdjust="0"/>
  </p:normalViewPr>
  <p:slideViewPr>
    <p:cSldViewPr>
      <p:cViewPr>
        <p:scale>
          <a:sx n="80" d="100"/>
          <a:sy n="80" d="100"/>
        </p:scale>
        <p:origin x="-1554"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27</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980CB99-47E3-46F4-AAEB-3919FBEFC014}" type="slidenum">
              <a:rPr lang="en-US" smtClean="0">
                <a:latin typeface="Segoe" pitchFamily="34" charset="0"/>
              </a:rPr>
              <a:pPr/>
              <a:t>28</a:t>
            </a:fld>
            <a:endParaRPr lang="en-US">
              <a:latin typeface="Segoe"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29</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572000"/>
          </a:xfrm>
          <a:prstGeom prst="rect">
            <a:avLst/>
          </a:prstGeom>
        </p:spPr>
        <p:txBody>
          <a:bodyPr>
            <a:noAutofit/>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30</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fld id="{8980CB99-47E3-46F4-AAEB-3919FBEFC014}" type="slidenum">
              <a:rPr lang="en-US" smtClean="0">
                <a:latin typeface="Segoe" pitchFamily="34" charset="0"/>
              </a:rPr>
              <a:pPr/>
              <a:t>32</a:t>
            </a:fld>
            <a:endParaRPr lang="en-US">
              <a:latin typeface="Segoe" pitchFamily="34" charset="0"/>
            </a:endParaRPr>
          </a:p>
        </p:txBody>
      </p:sp>
    </p:spTree>
    <p:extLst>
      <p:ext uri="{BB962C8B-B14F-4D97-AF65-F5344CB8AC3E}">
        <p14:creationId xmlns:p14="http://schemas.microsoft.com/office/powerpoint/2010/main" val="25508450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6421" y="4344025"/>
            <a:ext cx="5485158" cy="4114488"/>
          </a:xfrm>
          <a:prstGeom prst="rect">
            <a:avLst/>
          </a:prstGeom>
        </p:spPr>
        <p:txBody>
          <a:bodyPr lIns="89730" tIns="44865" rIns="89730" bIns="44865">
            <a:normAutofit/>
          </a:bodyPr>
          <a:lstStyle/>
          <a:p>
            <a:pPr>
              <a:buFont typeface="Arial" pitchFamily="34" charset="0"/>
              <a:buChar char="•"/>
            </a:pP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11:51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40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900DA239-50B2-4766-8975-F71EEC30C40B}" type="slidenum">
              <a:rPr lang="en-US"/>
              <a:pPr defTabSz="912813" fontAlgn="base">
                <a:spcBef>
                  <a:spcPct val="0"/>
                </a:spcBef>
                <a:spcAft>
                  <a:spcPct val="0"/>
                </a:spcAft>
                <a:defRPr/>
              </a:pPr>
              <a:t>3</a:t>
            </a:fld>
            <a:endParaRPr lang="en-US"/>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1206" name="Rectangle 3"/>
          <p:cNvSpPr>
            <a:spLocks noGrp="1" noChangeArrowheads="1"/>
          </p:cNvSpPr>
          <p:nvPr>
            <p:ph type="body" idx="1"/>
          </p:nvPr>
        </p:nvSpPr>
        <p:spPr>
          <a:ln/>
        </p:spPr>
        <p:txBody>
          <a:bodyPr wrap="square" numCol="1" anchor="t" anchorCtr="0" compatLnSpc="1">
            <a:prstTxWarp prst="textNoShape">
              <a:avLst/>
            </a:prstTxWarp>
            <a:noAutofit/>
          </a:bodyPr>
          <a:lstStyle/>
          <a:p>
            <a:endParaRPr lang="en-US" dirty="0"/>
          </a:p>
        </p:txBody>
      </p:sp>
      <p:sp>
        <p:nvSpPr>
          <p:cNvPr id="30724"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smtClean="0">
                <a:latin typeface="Segoe"/>
              </a:rPr>
              <a:t>© 2008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smtClean="0">
                <a:latin typeface="Segoe"/>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latin typeface="Segoe"/>
              </a:rPr>
            </a:br>
            <a:r>
              <a:rPr lang="en-US" smtClean="0">
                <a:latin typeface="Segoe"/>
              </a:rPr>
              <a:t>MICROSOFT MAKES NO WARRANTIES, EXPRESS, IMPLIED OR STATUTORY, AS TO THE INFORMATION IN THIS PRESENTATION.</a:t>
            </a:r>
          </a:p>
        </p:txBody>
      </p:sp>
      <p:sp>
        <p:nvSpPr>
          <p:cNvPr id="30725" name="Date Placeholder 8"/>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fld id="{4D093EF9-4CBF-4804-9B06-C2E1D7466A5E}" type="datetime1">
              <a:rPr lang="en-US"/>
              <a:pPr defTabSz="912813" fontAlgn="base">
                <a:spcBef>
                  <a:spcPct val="0"/>
                </a:spcBef>
                <a:spcAft>
                  <a:spcPct val="0"/>
                </a:spcAft>
                <a:defRPr/>
              </a:pPr>
              <a:t>9/2/2011</a:t>
            </a:fld>
            <a:endParaRPr lang="en-US"/>
          </a:p>
        </p:txBody>
      </p:sp>
      <p:sp>
        <p:nvSpPr>
          <p:cNvPr id="30726" name="Header Placeholder 9"/>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A689953-5BC9-40D7-A821-AC3BCBCFB47D}"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24253308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fontScale="77500" lnSpcReduction="20000"/>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34822971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22</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A689953-5BC9-40D7-A821-AC3BCBCFB47D}" type="slidenum">
              <a:rPr lang="en-US" smtClean="0"/>
              <a:pPr/>
              <a:t>23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6"/>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47800"/>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6"/>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MSconfidential.png"/>
          <p:cNvPicPr>
            <a:picLocks noChangeAspect="1"/>
          </p:cNvPicPr>
          <p:nvPr userDrawn="1"/>
        </p:nvPicPr>
        <p:blipFill>
          <a:blip r:embed="rId2"/>
          <a:stretch>
            <a:fillRect/>
          </a:stretch>
        </p:blipFill>
        <p:spPr bwMode="invGray">
          <a:xfrm>
            <a:off x="3550921" y="6477000"/>
            <a:ext cx="2042159" cy="304800"/>
          </a:xfrm>
          <a:prstGeom prst="rect">
            <a:avLst/>
          </a:prstGeom>
        </p:spPr>
      </p:pic>
    </p:spTree>
    <p:extLst>
      <p:ext uri="{BB962C8B-B14F-4D97-AF65-F5344CB8AC3E}">
        <p14:creationId xmlns:p14="http://schemas.microsoft.com/office/powerpoint/2010/main" val="3313651162"/>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1029355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13977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5489360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64734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1784541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3438971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1979909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176142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1627962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1889812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704324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727006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6083681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2118535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extLst>
      <p:ext uri="{BB962C8B-B14F-4D97-AF65-F5344CB8AC3E}">
        <p14:creationId xmlns:p14="http://schemas.microsoft.com/office/powerpoint/2010/main" val="13415175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2623449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806272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1.jpe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7"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5" r:id="rId3"/>
    <p:sldLayoutId id="2147483662"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4" r:id="rId15"/>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63888242"/>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8.xml"/><Relationship Id="rId1" Type="http://schemas.openxmlformats.org/officeDocument/2006/relationships/tags" Target="../tags/tag3.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5.png"/><Relationship Id="rId7"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image" Target="../media/image26.png"/><Relationship Id="rId11" Type="http://schemas.openxmlformats.org/officeDocument/2006/relationships/image" Target="../media/image29.png"/><Relationship Id="rId5" Type="http://schemas.openxmlformats.org/officeDocument/2006/relationships/hyperlink" Target="http://technet.microsoft.com/en-au" TargetMode="External"/><Relationship Id="rId10" Type="http://schemas.openxmlformats.org/officeDocument/2006/relationships/image" Target="../media/image28.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Outlook 2003 with Exchange 2010</a:t>
            </a:r>
            <a:endParaRPr lang="en-US" dirty="0"/>
          </a:p>
        </p:txBody>
      </p:sp>
      <p:sp>
        <p:nvSpPr>
          <p:cNvPr id="3" name="Content Placeholder 2"/>
          <p:cNvSpPr>
            <a:spLocks noGrp="1"/>
          </p:cNvSpPr>
          <p:nvPr>
            <p:ph idx="1"/>
          </p:nvPr>
        </p:nvSpPr>
        <p:spPr/>
        <p:txBody>
          <a:bodyPr>
            <a:normAutofit fontScale="92500" lnSpcReduction="10000"/>
          </a:bodyPr>
          <a:lstStyle/>
          <a:p>
            <a:r>
              <a:rPr lang="en-AU" dirty="0" smtClean="0"/>
              <a:t>Fully Supported</a:t>
            </a:r>
          </a:p>
          <a:p>
            <a:pPr lvl="1"/>
            <a:r>
              <a:rPr lang="en-AU" dirty="0" smtClean="0"/>
              <a:t>Outlook 2003 by default does not turn on encryption for client – server communication</a:t>
            </a:r>
          </a:p>
          <a:p>
            <a:pPr lvl="1"/>
            <a:r>
              <a:rPr lang="en-AU" dirty="0" smtClean="0"/>
              <a:t>Outlook 2007/2010 – on by default</a:t>
            </a:r>
          </a:p>
          <a:p>
            <a:r>
              <a:rPr lang="en-AU" dirty="0" smtClean="0"/>
              <a:t>Encryption Options</a:t>
            </a:r>
          </a:p>
          <a:p>
            <a:pPr lvl="1"/>
            <a:r>
              <a:rPr lang="en-AU" dirty="0" smtClean="0"/>
              <a:t>Option 1: Turn of encryption for client communication</a:t>
            </a:r>
          </a:p>
          <a:p>
            <a:pPr lvl="2"/>
            <a:r>
              <a:rPr lang="en-AU" sz="1600" dirty="0" smtClean="0"/>
              <a:t>Set-</a:t>
            </a:r>
            <a:r>
              <a:rPr lang="en-AU" sz="1600" dirty="0" err="1" smtClean="0"/>
              <a:t>rpcClientAccess</a:t>
            </a:r>
            <a:r>
              <a:rPr lang="en-AU" sz="1600" dirty="0" smtClean="0"/>
              <a:t> –server{</a:t>
            </a:r>
            <a:r>
              <a:rPr lang="en-AU" sz="1600" dirty="0" err="1" smtClean="0"/>
              <a:t>servername</a:t>
            </a:r>
            <a:r>
              <a:rPr lang="en-AU" sz="1600" dirty="0" smtClean="0"/>
              <a:t>} –</a:t>
            </a:r>
            <a:r>
              <a:rPr lang="en-AU" sz="1600" dirty="0" err="1" smtClean="0"/>
              <a:t>encryptionRequired</a:t>
            </a:r>
            <a:r>
              <a:rPr lang="en-AU" sz="1600" dirty="0" smtClean="0"/>
              <a:t> $False</a:t>
            </a:r>
          </a:p>
          <a:p>
            <a:pPr lvl="1"/>
            <a:r>
              <a:rPr lang="en-AU" dirty="0" smtClean="0"/>
              <a:t>Option 2: Turn on encryption at the client manually or with Group Policies</a:t>
            </a:r>
          </a:p>
          <a:p>
            <a:pPr lvl="2"/>
            <a:r>
              <a:rPr lang="en-AU" dirty="0" smtClean="0"/>
              <a:t>MSKB 2006508</a:t>
            </a:r>
          </a:p>
          <a:p>
            <a:r>
              <a:rPr lang="en-AU" dirty="0" smtClean="0"/>
              <a:t>Outlook 2003 performance – UDP on Exchange 2010</a:t>
            </a:r>
          </a:p>
          <a:p>
            <a:pPr lvl="1"/>
            <a:r>
              <a:rPr lang="en-AU" dirty="0" smtClean="0"/>
              <a:t>Requires Exchange 2010 SP1 RU3 or above</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4699735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Rounded Rectangle 81"/>
          <p:cNvSpPr>
            <a:spLocks noChangeArrowheads="1"/>
          </p:cNvSpPr>
          <p:nvPr/>
        </p:nvSpPr>
        <p:spPr bwMode="gray">
          <a:xfrm>
            <a:off x="6600091" y="2356338"/>
            <a:ext cx="2369365" cy="3028462"/>
          </a:xfrm>
          <a:prstGeom prst="roundRect">
            <a:avLst>
              <a:gd name="adj" fmla="val 5852"/>
            </a:avLst>
          </a:prstGeom>
          <a:gradFill flip="none" rotWithShape="1">
            <a:gsLst>
              <a:gs pos="0">
                <a:schemeClr val="bg1">
                  <a:lumMod val="85000"/>
                  <a:alpha val="67000"/>
                </a:schemeClr>
              </a:gs>
              <a:gs pos="50000">
                <a:schemeClr val="tx1">
                  <a:lumMod val="20000"/>
                  <a:lumOff val="80000"/>
                  <a:alpha val="41000"/>
                </a:schemeClr>
              </a:gs>
              <a:gs pos="100000">
                <a:schemeClr val="bg1">
                  <a:lumMod val="95000"/>
                  <a:alpha val="60000"/>
                </a:schemeClr>
              </a:gs>
            </a:gsLst>
            <a:lin ang="13500000" scaled="1"/>
            <a:tileRect/>
          </a:gradFill>
          <a:ln>
            <a:solidFill>
              <a:schemeClr val="accent1"/>
            </a:solidFill>
            <a:headEnd type="none" w="med" len="med"/>
            <a:tailEnd type="none" w="med" len="med"/>
          </a:ln>
          <a:effectLst>
            <a:outerShdw blurRad="101600" dist="63500" dir="2700000" algn="tl" rotWithShape="0">
              <a:prstClr val="black">
                <a:alpha val="20000"/>
              </a:prstClr>
            </a:outerShdw>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523854" algn="ctr" defTabSz="914099">
              <a:lnSpc>
                <a:spcPct val="85000"/>
              </a:lnSpc>
              <a:spcBef>
                <a:spcPct val="50000"/>
              </a:spcBef>
              <a:buClr>
                <a:srgbClr val="FFC000"/>
              </a:buClr>
              <a:buSzPct val="76000"/>
              <a:defRPr/>
            </a:pPr>
            <a:endParaRPr lang="en-US" sz="2300" dirty="0">
              <a:solidFill>
                <a:srgbClr val="FFFFFF"/>
              </a:solidFill>
              <a:latin typeface="Segoe" pitchFamily="34" charset="0"/>
            </a:endParaRPr>
          </a:p>
        </p:txBody>
      </p:sp>
      <p:sp>
        <p:nvSpPr>
          <p:cNvPr id="80" name="Rounded Rectangle 79"/>
          <p:cNvSpPr>
            <a:spLocks noChangeArrowheads="1"/>
          </p:cNvSpPr>
          <p:nvPr/>
        </p:nvSpPr>
        <p:spPr bwMode="gray">
          <a:xfrm>
            <a:off x="216226" y="993422"/>
            <a:ext cx="6197600" cy="5712178"/>
          </a:xfrm>
          <a:prstGeom prst="roundRect">
            <a:avLst>
              <a:gd name="adj" fmla="val 2389"/>
            </a:avLst>
          </a:prstGeom>
          <a:gradFill flip="none" rotWithShape="1">
            <a:gsLst>
              <a:gs pos="0">
                <a:schemeClr val="bg1">
                  <a:lumMod val="85000"/>
                  <a:alpha val="67000"/>
                </a:schemeClr>
              </a:gs>
              <a:gs pos="50000">
                <a:schemeClr val="tx1">
                  <a:lumMod val="20000"/>
                  <a:lumOff val="80000"/>
                  <a:alpha val="41000"/>
                </a:schemeClr>
              </a:gs>
              <a:gs pos="100000">
                <a:schemeClr val="bg1">
                  <a:lumMod val="95000"/>
                  <a:alpha val="60000"/>
                </a:schemeClr>
              </a:gs>
            </a:gsLst>
            <a:lin ang="13500000" scaled="1"/>
            <a:tileRect/>
          </a:gradFill>
          <a:ln>
            <a:solidFill>
              <a:schemeClr val="accent1"/>
            </a:solidFill>
            <a:headEnd type="none" w="med" len="med"/>
            <a:tailEnd type="none" w="med" len="med"/>
          </a:ln>
          <a:effectLst>
            <a:outerShdw blurRad="101600" dist="63500" dir="2700000" algn="tl" rotWithShape="0">
              <a:prstClr val="black">
                <a:alpha val="20000"/>
              </a:prstClr>
            </a:outerShdw>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523854" algn="ctr" defTabSz="914099">
              <a:lnSpc>
                <a:spcPct val="85000"/>
              </a:lnSpc>
              <a:spcBef>
                <a:spcPct val="50000"/>
              </a:spcBef>
              <a:buClr>
                <a:srgbClr val="FFC000"/>
              </a:buClr>
              <a:buSzPct val="76000"/>
              <a:defRPr/>
            </a:pPr>
            <a:endParaRPr lang="en-US" sz="2300" dirty="0">
              <a:solidFill>
                <a:srgbClr val="FFFFFF"/>
              </a:solidFill>
              <a:latin typeface="Segoe" pitchFamily="34" charset="0"/>
            </a:endParaRPr>
          </a:p>
        </p:txBody>
      </p:sp>
      <p:sp>
        <p:nvSpPr>
          <p:cNvPr id="4" name="Title 3"/>
          <p:cNvSpPr>
            <a:spLocks noGrp="1"/>
          </p:cNvSpPr>
          <p:nvPr>
            <p:ph type="title"/>
          </p:nvPr>
        </p:nvSpPr>
        <p:spPr>
          <a:xfrm>
            <a:off x="457200" y="-99392"/>
            <a:ext cx="8229600" cy="1143000"/>
          </a:xfrm>
        </p:spPr>
        <p:txBody>
          <a:bodyPr/>
          <a:lstStyle/>
          <a:p>
            <a:r>
              <a:rPr lang="en-US" dirty="0" smtClean="0"/>
              <a:t>Upgrading to Exchange 2010</a:t>
            </a:r>
            <a:endParaRPr lang="en-US" dirty="0"/>
          </a:p>
        </p:txBody>
      </p:sp>
      <p:sp>
        <p:nvSpPr>
          <p:cNvPr id="32" name="Freeform 31"/>
          <p:cNvSpPr/>
          <p:nvPr/>
        </p:nvSpPr>
        <p:spPr>
          <a:xfrm>
            <a:off x="4390292" y="2971800"/>
            <a:ext cx="900430" cy="1813560"/>
          </a:xfrm>
          <a:custGeom>
            <a:avLst/>
            <a:gdLst>
              <a:gd name="connsiteX0" fmla="*/ 99060 w 900430"/>
              <a:gd name="connsiteY0" fmla="*/ 1813560 h 1813560"/>
              <a:gd name="connsiteX1" fmla="*/ 883920 w 900430"/>
              <a:gd name="connsiteY1" fmla="*/ 1013460 h 1813560"/>
              <a:gd name="connsiteX2" fmla="*/ 0 w 900430"/>
              <a:gd name="connsiteY2" fmla="*/ 0 h 1813560"/>
            </a:gdLst>
            <a:ahLst/>
            <a:cxnLst>
              <a:cxn ang="0">
                <a:pos x="connsiteX0" y="connsiteY0"/>
              </a:cxn>
              <a:cxn ang="0">
                <a:pos x="connsiteX1" y="connsiteY1"/>
              </a:cxn>
              <a:cxn ang="0">
                <a:pos x="connsiteX2" y="connsiteY2"/>
              </a:cxn>
            </a:cxnLst>
            <a:rect l="l" t="t" r="r" b="b"/>
            <a:pathLst>
              <a:path w="900430" h="1813560">
                <a:moveTo>
                  <a:pt x="99060" y="1813560"/>
                </a:moveTo>
                <a:cubicBezTo>
                  <a:pt x="499745" y="1564640"/>
                  <a:pt x="900430" y="1315720"/>
                  <a:pt x="883920" y="1013460"/>
                </a:cubicBezTo>
                <a:cubicBezTo>
                  <a:pt x="867410" y="711200"/>
                  <a:pt x="433705" y="355600"/>
                  <a:pt x="0" y="0"/>
                </a:cubicBezTo>
              </a:path>
            </a:pathLst>
          </a:custGeom>
          <a:ln w="28575" cmpd="sng">
            <a:solidFill>
              <a:srgbClr val="FFC000"/>
            </a:solidFill>
            <a:headEnd type="non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en-US">
              <a:solidFill>
                <a:srgbClr val="FFFFFF"/>
              </a:solidFill>
            </a:endParaRPr>
          </a:p>
        </p:txBody>
      </p:sp>
      <p:cxnSp>
        <p:nvCxnSpPr>
          <p:cNvPr id="35" name="Straight Arrow Connector 34"/>
          <p:cNvCxnSpPr/>
          <p:nvPr/>
        </p:nvCxnSpPr>
        <p:spPr>
          <a:xfrm>
            <a:off x="5151664" y="3201988"/>
            <a:ext cx="2087336" cy="1588"/>
          </a:xfrm>
          <a:prstGeom prst="straightConnector1">
            <a:avLst/>
          </a:prstGeom>
          <a:ln w="28575" cmpd="sng">
            <a:solidFill>
              <a:srgbClr val="FFC000"/>
            </a:solidFill>
            <a:headEnd type="none" w="med" len="med"/>
            <a:tailEnd type="triangle" w="med" len="med"/>
          </a:ln>
        </p:spPr>
        <p:style>
          <a:lnRef idx="2">
            <a:schemeClr val="dk1"/>
          </a:lnRef>
          <a:fillRef idx="0">
            <a:schemeClr val="dk1"/>
          </a:fillRef>
          <a:effectRef idx="1">
            <a:schemeClr val="dk1"/>
          </a:effectRef>
          <a:fontRef idx="minor">
            <a:schemeClr val="tx1"/>
          </a:fontRef>
        </p:style>
      </p:cxnSp>
      <p:sp>
        <p:nvSpPr>
          <p:cNvPr id="36" name="TextBox 35"/>
          <p:cNvSpPr txBox="1"/>
          <p:nvPr/>
        </p:nvSpPr>
        <p:spPr>
          <a:xfrm>
            <a:off x="5085375" y="2930968"/>
            <a:ext cx="756625" cy="307777"/>
          </a:xfrm>
          <a:prstGeom prst="rect">
            <a:avLst/>
          </a:prstGeom>
          <a:noFill/>
        </p:spPr>
        <p:txBody>
          <a:bodyPr wrap="square" rtlCol="0">
            <a:spAutoFit/>
          </a:bodyPr>
          <a:lstStyle/>
          <a:p>
            <a:pPr algn="ctr"/>
            <a:r>
              <a:rPr lang="en-US" sz="1400" dirty="0" smtClean="0">
                <a:solidFill>
                  <a:srgbClr val="FFFFFF"/>
                </a:solidFill>
              </a:rPr>
              <a:t>Proxy</a:t>
            </a:r>
            <a:endParaRPr lang="en-US" sz="1400" dirty="0">
              <a:solidFill>
                <a:srgbClr val="FFFFFF"/>
              </a:solidFill>
            </a:endParaRPr>
          </a:p>
        </p:txBody>
      </p:sp>
      <p:sp>
        <p:nvSpPr>
          <p:cNvPr id="56" name="Rectangle 55"/>
          <p:cNvSpPr/>
          <p:nvPr/>
        </p:nvSpPr>
        <p:spPr>
          <a:xfrm>
            <a:off x="275864" y="1024303"/>
            <a:ext cx="2584566" cy="338554"/>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txBody>
          <a:bodyPr wrap="square">
            <a:spAutoFit/>
          </a:bodyPr>
          <a:lstStyle/>
          <a:p>
            <a:r>
              <a:rPr lang="en-US" sz="1600" dirty="0" smtClean="0">
                <a:solidFill>
                  <a:srgbClr val="FFFFFF"/>
                </a:solidFill>
                <a:latin typeface="Segoe" pitchFamily="34" charset="0"/>
              </a:rPr>
              <a:t>Internet Facing AD Site</a:t>
            </a:r>
            <a:endParaRPr lang="en-US" sz="1600" dirty="0">
              <a:solidFill>
                <a:srgbClr val="FFFFFF"/>
              </a:solidFill>
              <a:latin typeface="Segoe" pitchFamily="34" charset="0"/>
            </a:endParaRPr>
          </a:p>
        </p:txBody>
      </p:sp>
      <p:sp>
        <p:nvSpPr>
          <p:cNvPr id="58" name="Rectangle 57"/>
          <p:cNvSpPr/>
          <p:nvPr/>
        </p:nvSpPr>
        <p:spPr>
          <a:xfrm>
            <a:off x="6615878" y="2390254"/>
            <a:ext cx="2209428" cy="338554"/>
          </a:xfrm>
          <a:prstGeom prst="rect">
            <a:avLst/>
          </a:prstGeom>
          <a:noFill/>
          <a:ln>
            <a:noFill/>
            <a:headEnd type="none" w="med" len="med"/>
            <a:tailEnd type="none" w="med" len="med"/>
          </a:ln>
          <a:effectLst/>
          <a:scene3d>
            <a:camera prst="orthographicFront">
              <a:rot lat="0" lon="0" rev="0"/>
            </a:camera>
            <a:lightRig rig="threePt" dir="t">
              <a:rot lat="0" lon="0" rev="1200000"/>
            </a:lightRig>
          </a:scene3d>
          <a:sp3d/>
        </p:spPr>
        <p:txBody>
          <a:bodyPr wrap="square">
            <a:spAutoFit/>
          </a:bodyPr>
          <a:lstStyle/>
          <a:p>
            <a:r>
              <a:rPr lang="en-US" sz="1600" dirty="0" smtClean="0">
                <a:solidFill>
                  <a:srgbClr val="FFFFFF"/>
                </a:solidFill>
                <a:latin typeface="Segoe" pitchFamily="34" charset="0"/>
              </a:rPr>
              <a:t>Internal AD Site</a:t>
            </a:r>
            <a:endParaRPr lang="en-US" sz="1600" dirty="0">
              <a:solidFill>
                <a:srgbClr val="FFFFFF"/>
              </a:solidFill>
              <a:latin typeface="Segoe" pitchFamily="34" charset="0"/>
            </a:endParaRPr>
          </a:p>
        </p:txBody>
      </p:sp>
      <p:grpSp>
        <p:nvGrpSpPr>
          <p:cNvPr id="83" name="Group 82"/>
          <p:cNvGrpSpPr/>
          <p:nvPr/>
        </p:nvGrpSpPr>
        <p:grpSpPr>
          <a:xfrm>
            <a:off x="3326510" y="6215377"/>
            <a:ext cx="2190717" cy="318118"/>
            <a:chOff x="3326510" y="6215377"/>
            <a:chExt cx="2190717" cy="318118"/>
          </a:xfrm>
        </p:grpSpPr>
        <p:sp>
          <p:nvSpPr>
            <p:cNvPr id="60" name="Snip Single Corner Rectangle 59"/>
            <p:cNvSpPr/>
            <p:nvPr/>
          </p:nvSpPr>
          <p:spPr>
            <a:xfrm>
              <a:off x="3326510" y="6223859"/>
              <a:ext cx="2190717" cy="309636"/>
            </a:xfrm>
            <a:prstGeom prst="snip1Rect">
              <a:avLst>
                <a:gd name="adj" fmla="val 0"/>
              </a:avLst>
            </a:prstGeom>
            <a:gradFill flip="none" rotWithShape="1">
              <a:gsLst>
                <a:gs pos="0">
                  <a:srgbClr val="1B396B"/>
                </a:gs>
                <a:gs pos="25000">
                  <a:schemeClr val="accent2">
                    <a:lumMod val="75000"/>
                  </a:schemeClr>
                </a:gs>
                <a:gs pos="80000">
                  <a:schemeClr val="accent2"/>
                </a:gs>
                <a:gs pos="100000">
                  <a:srgbClr val="5C9EE6"/>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342900" indent="-342900" fontAlgn="base">
                <a:spcBef>
                  <a:spcPct val="20000"/>
                </a:spcBef>
                <a:spcAft>
                  <a:spcPts val="1200"/>
                </a:spcAft>
                <a:buClr>
                  <a:srgbClr val="FF5B00"/>
                </a:buClr>
              </a:pPr>
              <a:endParaRPr lang="en-US" dirty="0" smtClean="0">
                <a:solidFill>
                  <a:srgbClr val="FFFFFF"/>
                </a:solidFill>
                <a:effectLst>
                  <a:outerShdw blurRad="38100" dist="38100" dir="2700000" algn="tl">
                    <a:srgbClr val="000000">
                      <a:alpha val="43137"/>
                    </a:srgbClr>
                  </a:outerShdw>
                </a:effectLst>
                <a:latin typeface="Segoe Semibold" pitchFamily="34" charset="0"/>
                <a:cs typeface="Segoe UI" pitchFamily="34" charset="0"/>
              </a:endParaRPr>
            </a:p>
          </p:txBody>
        </p:sp>
        <p:sp>
          <p:nvSpPr>
            <p:cNvPr id="61" name="Rectangle 60"/>
            <p:cNvSpPr/>
            <p:nvPr/>
          </p:nvSpPr>
          <p:spPr>
            <a:xfrm>
              <a:off x="3371277" y="6215377"/>
              <a:ext cx="2109262" cy="312174"/>
            </a:xfrm>
            <a:prstGeom prst="rect">
              <a:avLst/>
            </a:prstGeom>
            <a:noFill/>
            <a:ln>
              <a:noFill/>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342900" indent="-342900" fontAlgn="base">
                <a:spcBef>
                  <a:spcPct val="20000"/>
                </a:spcBef>
                <a:spcAft>
                  <a:spcPts val="1200"/>
                </a:spcAft>
                <a:buClr>
                  <a:srgbClr val="FF5B00"/>
                </a:buClr>
              </a:pPr>
              <a:r>
                <a:rPr lang="en-US" sz="1200" dirty="0" smtClean="0">
                  <a:solidFill>
                    <a:srgbClr val="FFFFFF"/>
                  </a:solidFill>
                  <a:effectLst>
                    <a:outerShdw blurRad="38100" dist="38100" dir="2700000" algn="tl">
                      <a:srgbClr val="000000">
                        <a:alpha val="43137"/>
                      </a:srgbClr>
                    </a:outerShdw>
                  </a:effectLst>
                  <a:latin typeface="Segoe Semibold" pitchFamily="34" charset="0"/>
                  <a:cs typeface="Segoe UI" pitchFamily="34" charset="0"/>
                </a:rPr>
                <a:t>Decommission old servers</a:t>
              </a:r>
            </a:p>
          </p:txBody>
        </p:sp>
      </p:grpSp>
      <p:grpSp>
        <p:nvGrpSpPr>
          <p:cNvPr id="71" name="Group 70"/>
          <p:cNvGrpSpPr/>
          <p:nvPr/>
        </p:nvGrpSpPr>
        <p:grpSpPr>
          <a:xfrm>
            <a:off x="6685687" y="4890986"/>
            <a:ext cx="2192738" cy="387180"/>
            <a:chOff x="6685687" y="5288134"/>
            <a:chExt cx="2192738" cy="341762"/>
          </a:xfrm>
        </p:grpSpPr>
        <p:sp>
          <p:nvSpPr>
            <p:cNvPr id="67" name="Snip Single Corner Rectangle 66"/>
            <p:cNvSpPr/>
            <p:nvPr/>
          </p:nvSpPr>
          <p:spPr>
            <a:xfrm>
              <a:off x="6703296" y="5288134"/>
              <a:ext cx="2107990" cy="309636"/>
            </a:xfrm>
            <a:prstGeom prst="snip1Rect">
              <a:avLst>
                <a:gd name="adj" fmla="val 0"/>
              </a:avLst>
            </a:prstGeom>
            <a:gradFill flip="none" rotWithShape="1">
              <a:gsLst>
                <a:gs pos="0">
                  <a:srgbClr val="1B396B"/>
                </a:gs>
                <a:gs pos="25000">
                  <a:schemeClr val="accent2">
                    <a:lumMod val="75000"/>
                  </a:schemeClr>
                </a:gs>
                <a:gs pos="80000">
                  <a:schemeClr val="accent2"/>
                </a:gs>
                <a:gs pos="100000">
                  <a:srgbClr val="5C9EE6"/>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342900" indent="-342900" fontAlgn="base">
                <a:spcBef>
                  <a:spcPct val="20000"/>
                </a:spcBef>
                <a:spcAft>
                  <a:spcPts val="1200"/>
                </a:spcAft>
                <a:buClr>
                  <a:srgbClr val="FF5B00"/>
                </a:buClr>
              </a:pPr>
              <a:endParaRPr lang="en-US" dirty="0" smtClean="0">
                <a:solidFill>
                  <a:srgbClr val="FFFFFF"/>
                </a:solidFill>
                <a:effectLst>
                  <a:outerShdw blurRad="38100" dist="38100" dir="2700000" algn="tl">
                    <a:srgbClr val="000000">
                      <a:alpha val="43137"/>
                    </a:srgbClr>
                  </a:outerShdw>
                </a:effectLst>
                <a:latin typeface="Segoe Semibold" pitchFamily="34" charset="0"/>
                <a:cs typeface="Segoe UI" pitchFamily="34" charset="0"/>
              </a:endParaRPr>
            </a:p>
          </p:txBody>
        </p:sp>
        <p:sp>
          <p:nvSpPr>
            <p:cNvPr id="68" name="Rectangle 67"/>
            <p:cNvSpPr/>
            <p:nvPr/>
          </p:nvSpPr>
          <p:spPr>
            <a:xfrm>
              <a:off x="6685687" y="5295232"/>
              <a:ext cx="2192738" cy="334664"/>
            </a:xfrm>
            <a:prstGeom prst="rect">
              <a:avLst/>
            </a:prstGeom>
            <a:noFill/>
            <a:ln>
              <a:noFill/>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fontAlgn="base">
                <a:spcBef>
                  <a:spcPct val="20000"/>
                </a:spcBef>
                <a:spcAft>
                  <a:spcPts val="1200"/>
                </a:spcAft>
                <a:buClr>
                  <a:srgbClr val="FF5B00"/>
                </a:buClr>
              </a:pPr>
              <a:r>
                <a:rPr lang="en-US" sz="1200" dirty="0" smtClean="0">
                  <a:solidFill>
                    <a:srgbClr val="FFFFFF"/>
                  </a:solidFill>
                  <a:effectLst>
                    <a:outerShdw blurRad="38100" dist="38100" dir="2700000" algn="tl">
                      <a:srgbClr val="000000">
                        <a:alpha val="43137"/>
                      </a:srgbClr>
                    </a:outerShdw>
                  </a:effectLst>
                  <a:latin typeface="Segoe Semibold" pitchFamily="34" charset="0"/>
                  <a:cs typeface="Segoe UI" pitchFamily="34" charset="0"/>
                </a:rPr>
                <a:t>Upgrade Internal sites NEXT</a:t>
              </a:r>
            </a:p>
          </p:txBody>
        </p:sp>
      </p:grpSp>
      <p:grpSp>
        <p:nvGrpSpPr>
          <p:cNvPr id="86" name="Group 85"/>
          <p:cNvGrpSpPr/>
          <p:nvPr/>
        </p:nvGrpSpPr>
        <p:grpSpPr>
          <a:xfrm>
            <a:off x="385559" y="1424658"/>
            <a:ext cx="2120161" cy="480341"/>
            <a:chOff x="385559" y="1424658"/>
            <a:chExt cx="2120161" cy="480341"/>
          </a:xfrm>
        </p:grpSpPr>
        <p:sp>
          <p:nvSpPr>
            <p:cNvPr id="69" name="Snip Single Corner Rectangle 68"/>
            <p:cNvSpPr/>
            <p:nvPr/>
          </p:nvSpPr>
          <p:spPr>
            <a:xfrm>
              <a:off x="385559" y="1424658"/>
              <a:ext cx="2120161" cy="480341"/>
            </a:xfrm>
            <a:prstGeom prst="snip1Rect">
              <a:avLst>
                <a:gd name="adj" fmla="val 940"/>
              </a:avLst>
            </a:prstGeom>
            <a:gradFill flip="none" rotWithShape="1">
              <a:gsLst>
                <a:gs pos="0">
                  <a:srgbClr val="1B396B"/>
                </a:gs>
                <a:gs pos="25000">
                  <a:schemeClr val="accent2">
                    <a:lumMod val="75000"/>
                  </a:schemeClr>
                </a:gs>
                <a:gs pos="80000">
                  <a:schemeClr val="accent2"/>
                </a:gs>
                <a:gs pos="100000">
                  <a:srgbClr val="5C9EE6"/>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342900" indent="-342900" fontAlgn="base">
                <a:spcBef>
                  <a:spcPct val="20000"/>
                </a:spcBef>
                <a:spcAft>
                  <a:spcPts val="1200"/>
                </a:spcAft>
                <a:buClr>
                  <a:srgbClr val="FF5B00"/>
                </a:buClr>
              </a:pPr>
              <a:endParaRPr lang="en-US" dirty="0" smtClean="0">
                <a:solidFill>
                  <a:srgbClr val="FFFFFF"/>
                </a:solidFill>
                <a:effectLst>
                  <a:outerShdw blurRad="38100" dist="38100" dir="2700000" algn="tl">
                    <a:srgbClr val="000000">
                      <a:alpha val="43137"/>
                    </a:srgbClr>
                  </a:outerShdw>
                </a:effectLst>
                <a:latin typeface="Segoe Semibold" pitchFamily="34" charset="0"/>
                <a:cs typeface="Segoe UI" pitchFamily="34" charset="0"/>
              </a:endParaRPr>
            </a:p>
          </p:txBody>
        </p:sp>
        <p:sp>
          <p:nvSpPr>
            <p:cNvPr id="70" name="Rectangle 69"/>
            <p:cNvSpPr/>
            <p:nvPr/>
          </p:nvSpPr>
          <p:spPr>
            <a:xfrm>
              <a:off x="435968" y="1443335"/>
              <a:ext cx="1899826" cy="412625"/>
            </a:xfrm>
            <a:prstGeom prst="rect">
              <a:avLst/>
            </a:prstGeom>
            <a:noFill/>
            <a:ln>
              <a:noFill/>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spcBef>
                  <a:spcPct val="20000"/>
                </a:spcBef>
                <a:spcAft>
                  <a:spcPts val="1200"/>
                </a:spcAft>
                <a:buClr>
                  <a:srgbClr val="FF5B00"/>
                </a:buClr>
              </a:pPr>
              <a:r>
                <a:rPr lang="en-US" sz="1200" dirty="0" smtClean="0">
                  <a:solidFill>
                    <a:srgbClr val="FFFFFF"/>
                  </a:solidFill>
                  <a:effectLst>
                    <a:outerShdw blurRad="38100" dist="38100" dir="2700000" algn="tl">
                      <a:srgbClr val="000000">
                        <a:alpha val="43137"/>
                      </a:srgbClr>
                    </a:outerShdw>
                  </a:effectLst>
                  <a:latin typeface="Segoe Semibold" pitchFamily="34" charset="0"/>
                  <a:cs typeface="Segoe UI" pitchFamily="34" charset="0"/>
                </a:rPr>
                <a:t>Upgrade Internet-facing sites FIRST</a:t>
              </a:r>
            </a:p>
          </p:txBody>
        </p:sp>
      </p:grpSp>
      <p:grpSp>
        <p:nvGrpSpPr>
          <p:cNvPr id="87" name="Group 86"/>
          <p:cNvGrpSpPr/>
          <p:nvPr/>
        </p:nvGrpSpPr>
        <p:grpSpPr>
          <a:xfrm>
            <a:off x="4342530" y="4893014"/>
            <a:ext cx="2085435" cy="309636"/>
            <a:chOff x="4342530" y="4893014"/>
            <a:chExt cx="2085435" cy="309636"/>
          </a:xfrm>
        </p:grpSpPr>
        <p:sp>
          <p:nvSpPr>
            <p:cNvPr id="51" name="Snip Single Corner Rectangle 50"/>
            <p:cNvSpPr/>
            <p:nvPr/>
          </p:nvSpPr>
          <p:spPr>
            <a:xfrm>
              <a:off x="4342530" y="4893014"/>
              <a:ext cx="2076377" cy="309636"/>
            </a:xfrm>
            <a:prstGeom prst="snip1Rect">
              <a:avLst>
                <a:gd name="adj" fmla="val 0"/>
              </a:avLst>
            </a:prstGeom>
            <a:gradFill flip="none" rotWithShape="1">
              <a:gsLst>
                <a:gs pos="0">
                  <a:srgbClr val="B64506"/>
                </a:gs>
                <a:gs pos="25000">
                  <a:srgbClr val="CB790B"/>
                </a:gs>
                <a:gs pos="80000">
                  <a:srgbClr val="FA9B00"/>
                </a:gs>
                <a:gs pos="100000">
                  <a:srgbClr val="FFC971"/>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85000"/>
                </a:lnSpc>
                <a:spcBef>
                  <a:spcPct val="0"/>
                </a:spcBef>
                <a:spcAft>
                  <a:spcPct val="0"/>
                </a:spcAft>
                <a:defRPr/>
              </a:pPr>
              <a:endParaRPr lang="en-US" sz="2800" dirty="0" smtClean="0">
                <a:solidFill>
                  <a:srgbClr val="FFFFFF"/>
                </a:solidFill>
                <a:effectLst>
                  <a:outerShdw blurRad="38100" dist="38100" dir="2700000" algn="tl">
                    <a:srgbClr val="000000">
                      <a:alpha val="43137"/>
                    </a:srgbClr>
                  </a:outerShdw>
                </a:effectLst>
                <a:latin typeface="Segoe Semibold" pitchFamily="34" charset="0"/>
              </a:endParaRPr>
            </a:p>
          </p:txBody>
        </p:sp>
        <p:sp>
          <p:nvSpPr>
            <p:cNvPr id="52" name="Rectangle 51"/>
            <p:cNvSpPr/>
            <p:nvPr/>
          </p:nvSpPr>
          <p:spPr>
            <a:xfrm>
              <a:off x="4609300" y="4911690"/>
              <a:ext cx="1818665" cy="276999"/>
            </a:xfrm>
            <a:prstGeom prst="rect">
              <a:avLst/>
            </a:prstGeom>
          </p:spPr>
          <p:txBody>
            <a:bodyPr wrap="square">
              <a:spAutoFit/>
            </a:bodyPr>
            <a:lstStyle/>
            <a:p>
              <a:pPr marL="342900" indent="-342900">
                <a:spcBef>
                  <a:spcPct val="20000"/>
                </a:spcBef>
                <a:spcAft>
                  <a:spcPts val="1200"/>
                </a:spcAft>
                <a:buClr>
                  <a:srgbClr val="FF5B00"/>
                </a:buClr>
              </a:pPr>
              <a:r>
                <a:rPr lang="en-US" sz="1200" dirty="0" smtClean="0">
                  <a:solidFill>
                    <a:srgbClr val="FFFFFF"/>
                  </a:solidFill>
                  <a:effectLst>
                    <a:outerShdw blurRad="38100" dist="38100" dir="2700000" algn="tl">
                      <a:srgbClr val="000000">
                        <a:alpha val="43137"/>
                      </a:srgbClr>
                    </a:outerShdw>
                  </a:effectLst>
                  <a:latin typeface="Segoe Semibold" pitchFamily="34" charset="0"/>
                  <a:cs typeface="Segoe UI" pitchFamily="34" charset="0"/>
                </a:rPr>
                <a:t>Upgrade servers to SP2</a:t>
              </a:r>
            </a:p>
          </p:txBody>
        </p:sp>
        <p:sp>
          <p:nvSpPr>
            <p:cNvPr id="84" name="Rectangle 83"/>
            <p:cNvSpPr/>
            <p:nvPr/>
          </p:nvSpPr>
          <p:spPr>
            <a:xfrm>
              <a:off x="4441308" y="4893193"/>
              <a:ext cx="151441" cy="307777"/>
            </a:xfrm>
            <a:prstGeom prst="rect">
              <a:avLst/>
            </a:prstGeom>
          </p:spPr>
          <p:txBody>
            <a:bodyPr wrap="square" lIns="0" tIns="0" rIns="0" bIns="0">
              <a:spAutoFit/>
            </a:bodyPr>
            <a:lstStyle/>
            <a:p>
              <a:pPr algn="ctr"/>
              <a:r>
                <a:rPr lang="en-US" sz="2000" b="1" dirty="0">
                  <a:solidFill>
                    <a:srgbClr val="FFFFFF"/>
                  </a:solidFill>
                  <a:effectLst>
                    <a:outerShdw blurRad="38100" dist="38100" dir="2700000" algn="tl">
                      <a:srgbClr val="000000">
                        <a:alpha val="43137"/>
                      </a:srgbClr>
                    </a:outerShdw>
                  </a:effectLst>
                  <a:latin typeface="Segoe" pitchFamily="34" charset="0"/>
                </a:rPr>
                <a:t>1</a:t>
              </a:r>
              <a:endParaRPr lang="en-US" sz="2000" dirty="0">
                <a:solidFill>
                  <a:srgbClr val="FFFFFF"/>
                </a:solidFill>
                <a:effectLst>
                  <a:outerShdw blurRad="38100" dist="38100" dir="2700000" algn="tl">
                    <a:srgbClr val="000000">
                      <a:alpha val="43137"/>
                    </a:srgbClr>
                  </a:outerShdw>
                </a:effectLst>
                <a:latin typeface="Segoe" pitchFamily="34" charset="0"/>
              </a:endParaRPr>
            </a:p>
          </p:txBody>
        </p:sp>
      </p:grpSp>
      <p:grpSp>
        <p:nvGrpSpPr>
          <p:cNvPr id="89" name="Group 88"/>
          <p:cNvGrpSpPr/>
          <p:nvPr/>
        </p:nvGrpSpPr>
        <p:grpSpPr>
          <a:xfrm>
            <a:off x="4596314" y="3546053"/>
            <a:ext cx="1682045" cy="309636"/>
            <a:chOff x="4596314" y="3546053"/>
            <a:chExt cx="1682045" cy="309636"/>
          </a:xfrm>
        </p:grpSpPr>
        <p:sp>
          <p:nvSpPr>
            <p:cNvPr id="77" name="Snip Single Corner Rectangle 76"/>
            <p:cNvSpPr/>
            <p:nvPr/>
          </p:nvSpPr>
          <p:spPr>
            <a:xfrm>
              <a:off x="4596314" y="3546053"/>
              <a:ext cx="1682045" cy="309636"/>
            </a:xfrm>
            <a:prstGeom prst="snip1Rect">
              <a:avLst>
                <a:gd name="adj" fmla="val 0"/>
              </a:avLst>
            </a:prstGeom>
            <a:gradFill flip="none" rotWithShape="1">
              <a:gsLst>
                <a:gs pos="0">
                  <a:srgbClr val="B64506"/>
                </a:gs>
                <a:gs pos="25000">
                  <a:srgbClr val="CB790B"/>
                </a:gs>
                <a:gs pos="80000">
                  <a:srgbClr val="FA9B00"/>
                </a:gs>
                <a:gs pos="100000">
                  <a:srgbClr val="FFC971"/>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85000"/>
                </a:lnSpc>
                <a:spcBef>
                  <a:spcPct val="0"/>
                </a:spcBef>
                <a:spcAft>
                  <a:spcPct val="0"/>
                </a:spcAft>
                <a:defRPr/>
              </a:pPr>
              <a:endParaRPr lang="en-US" sz="2800" dirty="0" smtClean="0">
                <a:solidFill>
                  <a:srgbClr val="FFFFFF"/>
                </a:solidFill>
                <a:effectLst>
                  <a:outerShdw blurRad="38100" dist="38100" dir="2700000" algn="tl">
                    <a:srgbClr val="000000">
                      <a:alpha val="43137"/>
                    </a:srgbClr>
                  </a:outerShdw>
                </a:effectLst>
                <a:latin typeface="Segoe Semibold" pitchFamily="34" charset="0"/>
              </a:endParaRPr>
            </a:p>
          </p:txBody>
        </p:sp>
        <p:sp>
          <p:nvSpPr>
            <p:cNvPr id="78" name="Rectangle 77"/>
            <p:cNvSpPr/>
            <p:nvPr/>
          </p:nvSpPr>
          <p:spPr>
            <a:xfrm>
              <a:off x="4841667" y="3564729"/>
              <a:ext cx="1436691" cy="276999"/>
            </a:xfrm>
            <a:prstGeom prst="rect">
              <a:avLst/>
            </a:prstGeom>
          </p:spPr>
          <p:txBody>
            <a:bodyPr wrap="square">
              <a:spAutoFit/>
            </a:bodyPr>
            <a:lstStyle/>
            <a:p>
              <a:pPr marL="342900" indent="-342900">
                <a:spcBef>
                  <a:spcPct val="20000"/>
                </a:spcBef>
                <a:spcAft>
                  <a:spcPts val="1200"/>
                </a:spcAft>
                <a:buClr>
                  <a:srgbClr val="FF5B00"/>
                </a:buClr>
              </a:pPr>
              <a:r>
                <a:rPr lang="en-US" sz="1200" dirty="0" smtClean="0">
                  <a:solidFill>
                    <a:srgbClr val="FFFFFF"/>
                  </a:solidFill>
                  <a:effectLst>
                    <a:outerShdw blurRad="38100" dist="38100" dir="2700000" algn="tl">
                      <a:srgbClr val="000000">
                        <a:alpha val="43137"/>
                      </a:srgbClr>
                    </a:outerShdw>
                  </a:effectLst>
                  <a:latin typeface="Segoe Semibold" pitchFamily="34" charset="0"/>
                  <a:cs typeface="Segoe UI" pitchFamily="34" charset="0"/>
                </a:rPr>
                <a:t>Move Mailboxes</a:t>
              </a:r>
            </a:p>
          </p:txBody>
        </p:sp>
        <p:sp>
          <p:nvSpPr>
            <p:cNvPr id="94" name="Rectangle 93"/>
            <p:cNvSpPr/>
            <p:nvPr/>
          </p:nvSpPr>
          <p:spPr>
            <a:xfrm>
              <a:off x="4666488" y="3546705"/>
              <a:ext cx="151441" cy="307777"/>
            </a:xfrm>
            <a:prstGeom prst="rect">
              <a:avLst/>
            </a:prstGeom>
          </p:spPr>
          <p:txBody>
            <a:bodyPr wrap="square" lIns="0" tIns="0" rIns="0" bIns="0">
              <a:spAutoFit/>
            </a:bodyPr>
            <a:lstStyle/>
            <a:p>
              <a:pPr algn="ctr"/>
              <a:r>
                <a:rPr lang="en-US" sz="2000" b="1" dirty="0" smtClean="0">
                  <a:solidFill>
                    <a:srgbClr val="FFFFFF"/>
                  </a:solidFill>
                  <a:effectLst>
                    <a:outerShdw blurRad="38100" dist="38100" dir="2700000" algn="tl">
                      <a:srgbClr val="000000">
                        <a:alpha val="43137"/>
                      </a:srgbClr>
                    </a:outerShdw>
                  </a:effectLst>
                  <a:latin typeface="Segoe" pitchFamily="34" charset="0"/>
                </a:rPr>
                <a:t>5</a:t>
              </a:r>
              <a:endParaRPr lang="en-US" sz="2000" dirty="0">
                <a:solidFill>
                  <a:srgbClr val="FFFFFF"/>
                </a:solidFill>
                <a:effectLst>
                  <a:outerShdw blurRad="38100" dist="38100" dir="2700000" algn="tl">
                    <a:srgbClr val="000000">
                      <a:alpha val="43137"/>
                    </a:srgbClr>
                  </a:outerShdw>
                </a:effectLst>
                <a:latin typeface="Segoe" pitchFamily="34" charset="0"/>
              </a:endParaRPr>
            </a:p>
          </p:txBody>
        </p:sp>
      </p:grpSp>
      <p:grpSp>
        <p:nvGrpSpPr>
          <p:cNvPr id="114" name="Group 113"/>
          <p:cNvGrpSpPr/>
          <p:nvPr/>
        </p:nvGrpSpPr>
        <p:grpSpPr>
          <a:xfrm>
            <a:off x="175847" y="3259481"/>
            <a:ext cx="3315206" cy="1617319"/>
            <a:chOff x="175847" y="3259481"/>
            <a:chExt cx="3315206" cy="1617319"/>
          </a:xfrm>
        </p:grpSpPr>
        <p:sp>
          <p:nvSpPr>
            <p:cNvPr id="8" name="TextBox 7"/>
            <p:cNvSpPr txBox="1"/>
            <p:nvPr/>
          </p:nvSpPr>
          <p:spPr>
            <a:xfrm rot="16200000">
              <a:off x="-129141" y="3564469"/>
              <a:ext cx="979307" cy="369332"/>
            </a:xfrm>
            <a:prstGeom prst="rect">
              <a:avLst/>
            </a:prstGeom>
            <a:noFill/>
            <a:effectLst/>
          </p:spPr>
          <p:txBody>
            <a:bodyPr wrap="none" rtlCol="0">
              <a:spAutoFit/>
            </a:bodyPr>
            <a:lstStyle/>
            <a:p>
              <a:r>
                <a:rPr lang="en-US" dirty="0" smtClean="0">
                  <a:solidFill>
                    <a:srgbClr val="FFFFFF"/>
                  </a:solidFill>
                </a:rPr>
                <a:t>Internet</a:t>
              </a:r>
              <a:endParaRPr lang="en-US" dirty="0">
                <a:solidFill>
                  <a:srgbClr val="FFFFFF"/>
                </a:solidFill>
              </a:endParaRPr>
            </a:p>
          </p:txBody>
        </p:sp>
        <p:cxnSp>
          <p:nvCxnSpPr>
            <p:cNvPr id="28" name="Straight Arrow Connector 27"/>
            <p:cNvCxnSpPr/>
            <p:nvPr/>
          </p:nvCxnSpPr>
          <p:spPr>
            <a:xfrm>
              <a:off x="717176" y="3827929"/>
              <a:ext cx="2606316" cy="1048871"/>
            </a:xfrm>
            <a:prstGeom prst="straightConnector1">
              <a:avLst/>
            </a:prstGeom>
            <a:ln w="28575" cmpd="sng">
              <a:solidFill>
                <a:srgbClr val="FFC000"/>
              </a:solidFill>
              <a:headEnd type="none" w="med" len="med"/>
              <a:tailEnd type="triangle" w="med" len="med"/>
            </a:ln>
          </p:spPr>
          <p:style>
            <a:lnRef idx="2">
              <a:schemeClr val="dk1"/>
            </a:lnRef>
            <a:fillRef idx="0">
              <a:schemeClr val="dk1"/>
            </a:fillRef>
            <a:effectRef idx="1">
              <a:schemeClr val="dk1"/>
            </a:effectRef>
            <a:fontRef idx="minor">
              <a:schemeClr val="tx1"/>
            </a:fontRef>
          </p:style>
        </p:cxnSp>
        <p:sp>
          <p:nvSpPr>
            <p:cNvPr id="42" name="TextBox 41"/>
            <p:cNvSpPr txBox="1"/>
            <p:nvPr/>
          </p:nvSpPr>
          <p:spPr>
            <a:xfrm rot="1229464">
              <a:off x="1544769" y="4280785"/>
              <a:ext cx="1739579" cy="261610"/>
            </a:xfrm>
            <a:prstGeom prst="rect">
              <a:avLst/>
            </a:prstGeom>
            <a:noFill/>
          </p:spPr>
          <p:txBody>
            <a:bodyPr wrap="none" rtlCol="0">
              <a:spAutoFit/>
            </a:bodyPr>
            <a:lstStyle/>
            <a:p>
              <a:r>
                <a:rPr lang="en-US" sz="1100" dirty="0" smtClean="0">
                  <a:solidFill>
                    <a:srgbClr val="FFFFFF"/>
                  </a:solidFill>
                </a:rPr>
                <a:t>https://mail.contoso.com</a:t>
              </a:r>
              <a:endParaRPr lang="en-US" sz="1100" dirty="0">
                <a:solidFill>
                  <a:srgbClr val="FFFFFF"/>
                </a:solidFill>
              </a:endParaRPr>
            </a:p>
          </p:txBody>
        </p:sp>
        <p:sp>
          <p:nvSpPr>
            <p:cNvPr id="43" name="TextBox 42"/>
            <p:cNvSpPr txBox="1"/>
            <p:nvPr/>
          </p:nvSpPr>
          <p:spPr>
            <a:xfrm rot="1229464">
              <a:off x="1212865" y="4103892"/>
              <a:ext cx="2278188" cy="261610"/>
            </a:xfrm>
            <a:prstGeom prst="rect">
              <a:avLst/>
            </a:prstGeom>
            <a:noFill/>
          </p:spPr>
          <p:txBody>
            <a:bodyPr wrap="none" rtlCol="0">
              <a:spAutoFit/>
            </a:bodyPr>
            <a:lstStyle/>
            <a:p>
              <a:r>
                <a:rPr lang="en-US" sz="1100" dirty="0" smtClean="0">
                  <a:solidFill>
                    <a:srgbClr val="FFFFFF"/>
                  </a:solidFill>
                </a:rPr>
                <a:t>https://autodiscover.contoso.com</a:t>
              </a:r>
              <a:endParaRPr lang="en-US" sz="1100" dirty="0">
                <a:solidFill>
                  <a:srgbClr val="FFFFFF"/>
                </a:solidFill>
              </a:endParaRPr>
            </a:p>
          </p:txBody>
        </p:sp>
        <p:cxnSp>
          <p:nvCxnSpPr>
            <p:cNvPr id="7" name="Straight Arrow Connector 6"/>
            <p:cNvCxnSpPr/>
            <p:nvPr/>
          </p:nvCxnSpPr>
          <p:spPr>
            <a:xfrm rot="10800000" flipV="1">
              <a:off x="504092" y="3809206"/>
              <a:ext cx="227806" cy="794"/>
            </a:xfrm>
            <a:prstGeom prst="straightConnector1">
              <a:avLst/>
            </a:prstGeom>
            <a:ln w="28575" cmpd="sng">
              <a:solidFill>
                <a:srgbClr val="FFC000"/>
              </a:solidFill>
              <a:tailEnd type="oval"/>
            </a:ln>
          </p:spPr>
          <p:style>
            <a:lnRef idx="2">
              <a:schemeClr val="dk1"/>
            </a:lnRef>
            <a:fillRef idx="0">
              <a:schemeClr val="dk1"/>
            </a:fillRef>
            <a:effectRef idx="1">
              <a:schemeClr val="dk1"/>
            </a:effectRef>
            <a:fontRef idx="minor">
              <a:schemeClr val="tx1"/>
            </a:fontRef>
          </p:style>
        </p:cxnSp>
      </p:grpSp>
      <p:grpSp>
        <p:nvGrpSpPr>
          <p:cNvPr id="96" name="Group 95"/>
          <p:cNvGrpSpPr/>
          <p:nvPr/>
        </p:nvGrpSpPr>
        <p:grpSpPr>
          <a:xfrm>
            <a:off x="732692" y="2819400"/>
            <a:ext cx="2691686" cy="989806"/>
            <a:chOff x="732692" y="2819400"/>
            <a:chExt cx="2691686" cy="989806"/>
          </a:xfrm>
        </p:grpSpPr>
        <p:cxnSp>
          <p:nvCxnSpPr>
            <p:cNvPr id="41" name="Straight Arrow Connector 40"/>
            <p:cNvCxnSpPr/>
            <p:nvPr/>
          </p:nvCxnSpPr>
          <p:spPr>
            <a:xfrm flipV="1">
              <a:off x="732692" y="2819400"/>
              <a:ext cx="2667000" cy="989806"/>
            </a:xfrm>
            <a:prstGeom prst="straightConnector1">
              <a:avLst/>
            </a:prstGeom>
            <a:ln w="28575" cmpd="sng">
              <a:solidFill>
                <a:srgbClr val="FFC000"/>
              </a:solidFill>
              <a:headEnd type="none" w="med" len="med"/>
              <a:tailEnd type="triangle" w="med" len="med"/>
            </a:ln>
          </p:spPr>
          <p:style>
            <a:lnRef idx="2">
              <a:schemeClr val="dk1"/>
            </a:lnRef>
            <a:fillRef idx="0">
              <a:schemeClr val="dk1"/>
            </a:fillRef>
            <a:effectRef idx="1">
              <a:schemeClr val="dk1"/>
            </a:effectRef>
            <a:fontRef idx="minor">
              <a:schemeClr val="tx1"/>
            </a:fontRef>
          </p:style>
        </p:cxnSp>
        <p:sp>
          <p:nvSpPr>
            <p:cNvPr id="76" name="TextBox 75"/>
            <p:cNvSpPr txBox="1"/>
            <p:nvPr/>
          </p:nvSpPr>
          <p:spPr>
            <a:xfrm rot="20385685">
              <a:off x="1478094" y="3348040"/>
              <a:ext cx="1739579" cy="261610"/>
            </a:xfrm>
            <a:prstGeom prst="rect">
              <a:avLst/>
            </a:prstGeom>
            <a:noFill/>
          </p:spPr>
          <p:txBody>
            <a:bodyPr wrap="none" rtlCol="0">
              <a:spAutoFit/>
            </a:bodyPr>
            <a:lstStyle/>
            <a:p>
              <a:r>
                <a:rPr lang="en-US" sz="1100" dirty="0" smtClean="0">
                  <a:solidFill>
                    <a:srgbClr val="FFFFFF"/>
                  </a:solidFill>
                </a:rPr>
                <a:t>https://mail.contoso.com</a:t>
              </a:r>
              <a:endParaRPr lang="en-US" sz="1100" dirty="0">
                <a:solidFill>
                  <a:srgbClr val="FFFFFF"/>
                </a:solidFill>
              </a:endParaRPr>
            </a:p>
          </p:txBody>
        </p:sp>
        <p:sp>
          <p:nvSpPr>
            <p:cNvPr id="79" name="TextBox 78"/>
            <p:cNvSpPr txBox="1"/>
            <p:nvPr/>
          </p:nvSpPr>
          <p:spPr>
            <a:xfrm rot="20385685">
              <a:off x="1146190" y="3205014"/>
              <a:ext cx="2278188" cy="261610"/>
            </a:xfrm>
            <a:prstGeom prst="rect">
              <a:avLst/>
            </a:prstGeom>
            <a:noFill/>
          </p:spPr>
          <p:txBody>
            <a:bodyPr wrap="none" rtlCol="0">
              <a:spAutoFit/>
            </a:bodyPr>
            <a:lstStyle/>
            <a:p>
              <a:r>
                <a:rPr lang="en-US" sz="1100" dirty="0" smtClean="0">
                  <a:solidFill>
                    <a:srgbClr val="FFFFFF"/>
                  </a:solidFill>
                </a:rPr>
                <a:t>https://autodiscover.contoso.com</a:t>
              </a:r>
              <a:endParaRPr lang="en-US" sz="1100" dirty="0">
                <a:solidFill>
                  <a:srgbClr val="FFFFFF"/>
                </a:solidFill>
              </a:endParaRPr>
            </a:p>
          </p:txBody>
        </p:sp>
      </p:grpSp>
      <p:grpSp>
        <p:nvGrpSpPr>
          <p:cNvPr id="113" name="Group 112"/>
          <p:cNvGrpSpPr/>
          <p:nvPr/>
        </p:nvGrpSpPr>
        <p:grpSpPr>
          <a:xfrm>
            <a:off x="391710" y="2086829"/>
            <a:ext cx="2126546" cy="1034742"/>
            <a:chOff x="391710" y="2086829"/>
            <a:chExt cx="2126546" cy="1034742"/>
          </a:xfrm>
        </p:grpSpPr>
        <p:sp>
          <p:nvSpPr>
            <p:cNvPr id="59" name="Round Same Side Corner Rectangle 58"/>
            <p:cNvSpPr/>
            <p:nvPr/>
          </p:nvSpPr>
          <p:spPr>
            <a:xfrm flipH="1" flipV="1">
              <a:off x="391710" y="2354314"/>
              <a:ext cx="2120262" cy="767257"/>
            </a:xfrm>
            <a:prstGeom prst="round2SameRect">
              <a:avLst/>
            </a:prstGeom>
            <a:solidFill>
              <a:srgbClr val="FFFFFF">
                <a:lumMod val="95000"/>
                <a:alpha val="65000"/>
              </a:srgbClr>
            </a:solidFill>
            <a:ln>
              <a:solidFill>
                <a:schemeClr val="accent1"/>
              </a:solidFill>
            </a:ln>
            <a:effectLst>
              <a:outerShdw blurRad="50800" dist="38100" dir="2700000" algn="tl" rotWithShape="0">
                <a:prstClr val="black">
                  <a:alpha val="40000"/>
                </a:prstClr>
              </a:outerShdw>
            </a:effectLst>
          </p:spPr>
          <p:txBody>
            <a:bodyPr wrap="square">
              <a:noAutofit/>
            </a:bodyPr>
            <a:lstStyle/>
            <a:p>
              <a:pPr marL="0" lvl="2">
                <a:lnSpc>
                  <a:spcPct val="90000"/>
                </a:lnSpc>
                <a:spcBef>
                  <a:spcPct val="20000"/>
                </a:spcBef>
                <a:spcAft>
                  <a:spcPts val="400"/>
                </a:spcAft>
                <a:buClr>
                  <a:srgbClr val="777777"/>
                </a:buClr>
                <a:buSzPct val="135000"/>
              </a:pPr>
              <a:endParaRPr lang="en-US" sz="1400" dirty="0" smtClean="0">
                <a:solidFill>
                  <a:srgbClr val="FFFFFF"/>
                </a:solidFill>
              </a:endParaRPr>
            </a:p>
          </p:txBody>
        </p:sp>
        <p:sp>
          <p:nvSpPr>
            <p:cNvPr id="73" name="Rectangle 72"/>
            <p:cNvSpPr/>
            <p:nvPr/>
          </p:nvSpPr>
          <p:spPr>
            <a:xfrm>
              <a:off x="394952" y="2375076"/>
              <a:ext cx="2112916" cy="693523"/>
            </a:xfrm>
            <a:prstGeom prst="rect">
              <a:avLst/>
            </a:prstGeom>
            <a:noFill/>
            <a:effectLst/>
          </p:spPr>
          <p:txBody>
            <a:bodyPr wrap="square">
              <a:spAutoFit/>
            </a:bodyPr>
            <a:lstStyle/>
            <a:p>
              <a:pPr marL="112713" lvl="2" indent="-112713">
                <a:lnSpc>
                  <a:spcPct val="90000"/>
                </a:lnSpc>
                <a:spcAft>
                  <a:spcPts val="400"/>
                </a:spcAft>
                <a:buClr>
                  <a:srgbClr val="777777"/>
                </a:buClr>
                <a:buSzPct val="135000"/>
                <a:buFont typeface="Arial" pitchFamily="34" charset="0"/>
                <a:buChar char="•"/>
              </a:pPr>
              <a:r>
                <a:rPr lang="en-US" sz="1200" dirty="0" smtClean="0">
                  <a:solidFill>
                    <a:srgbClr val="FFFFFF"/>
                  </a:solidFill>
                </a:rPr>
                <a:t>Internet hostname switch</a:t>
              </a:r>
              <a:endParaRPr lang="en-US" sz="1200" dirty="0">
                <a:solidFill>
                  <a:srgbClr val="FFFFFF"/>
                </a:solidFill>
              </a:endParaRPr>
            </a:p>
            <a:p>
              <a:pPr marL="112713" lvl="2" indent="-112713">
                <a:lnSpc>
                  <a:spcPct val="90000"/>
                </a:lnSpc>
                <a:spcAft>
                  <a:spcPts val="400"/>
                </a:spcAft>
                <a:buClr>
                  <a:srgbClr val="777777"/>
                </a:buClr>
                <a:buSzPct val="135000"/>
                <a:buFont typeface="Arial" pitchFamily="34" charset="0"/>
                <a:buChar char="•"/>
              </a:pPr>
              <a:r>
                <a:rPr lang="en-US" sz="1200" dirty="0" smtClean="0">
                  <a:solidFill>
                    <a:srgbClr val="FFFFFF"/>
                  </a:solidFill>
                </a:rPr>
                <a:t>Unified Messaging switch</a:t>
              </a:r>
            </a:p>
            <a:p>
              <a:pPr marL="112713" lvl="2" indent="-112713">
                <a:lnSpc>
                  <a:spcPct val="90000"/>
                </a:lnSpc>
                <a:spcAft>
                  <a:spcPts val="400"/>
                </a:spcAft>
                <a:buClr>
                  <a:srgbClr val="777777"/>
                </a:buClr>
                <a:buSzPct val="135000"/>
                <a:buFont typeface="Arial" pitchFamily="34" charset="0"/>
                <a:buChar char="•"/>
              </a:pPr>
              <a:r>
                <a:rPr lang="en-US" sz="1200" dirty="0" smtClean="0">
                  <a:solidFill>
                    <a:srgbClr val="FFFFFF"/>
                  </a:solidFill>
                </a:rPr>
                <a:t>SMTP switch</a:t>
              </a:r>
            </a:p>
          </p:txBody>
        </p:sp>
        <p:sp>
          <p:nvSpPr>
            <p:cNvPr id="74" name="Snip Single Corner Rectangle 73"/>
            <p:cNvSpPr/>
            <p:nvPr/>
          </p:nvSpPr>
          <p:spPr>
            <a:xfrm>
              <a:off x="396848" y="2086829"/>
              <a:ext cx="2121408" cy="288247"/>
            </a:xfrm>
            <a:prstGeom prst="snip1Rect">
              <a:avLst>
                <a:gd name="adj" fmla="val 0"/>
              </a:avLst>
            </a:prstGeom>
            <a:gradFill flip="none" rotWithShape="1">
              <a:gsLst>
                <a:gs pos="0">
                  <a:srgbClr val="B64506"/>
                </a:gs>
                <a:gs pos="25000">
                  <a:srgbClr val="CB790B"/>
                </a:gs>
                <a:gs pos="80000">
                  <a:srgbClr val="FA9B00"/>
                </a:gs>
                <a:gs pos="100000">
                  <a:srgbClr val="FFC971"/>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85000"/>
                </a:lnSpc>
                <a:spcBef>
                  <a:spcPct val="0"/>
                </a:spcBef>
                <a:spcAft>
                  <a:spcPct val="0"/>
                </a:spcAft>
                <a:defRPr/>
              </a:pPr>
              <a:endParaRPr lang="en-US" sz="2800" dirty="0" smtClean="0">
                <a:solidFill>
                  <a:srgbClr val="FFFFFF"/>
                </a:solidFill>
                <a:effectLst>
                  <a:outerShdw blurRad="38100" dist="38100" dir="2700000" algn="tl">
                    <a:srgbClr val="000000">
                      <a:alpha val="43137"/>
                    </a:srgbClr>
                  </a:outerShdw>
                </a:effectLst>
                <a:latin typeface="Segoe Semibold" pitchFamily="34" charset="0"/>
              </a:endParaRPr>
            </a:p>
          </p:txBody>
        </p:sp>
        <p:sp>
          <p:nvSpPr>
            <p:cNvPr id="75" name="Rectangle 74"/>
            <p:cNvSpPr/>
            <p:nvPr/>
          </p:nvSpPr>
          <p:spPr>
            <a:xfrm>
              <a:off x="582336" y="2106718"/>
              <a:ext cx="1877781" cy="276999"/>
            </a:xfrm>
            <a:prstGeom prst="rect">
              <a:avLst/>
            </a:prstGeom>
          </p:spPr>
          <p:txBody>
            <a:bodyPr wrap="square">
              <a:spAutoFit/>
            </a:bodyPr>
            <a:lstStyle/>
            <a:p>
              <a:pPr marL="342900" indent="-342900">
                <a:spcBef>
                  <a:spcPct val="20000"/>
                </a:spcBef>
                <a:spcAft>
                  <a:spcPts val="1200"/>
                </a:spcAft>
                <a:buClr>
                  <a:srgbClr val="FF5B00"/>
                </a:buClr>
              </a:pPr>
              <a:r>
                <a:rPr lang="en-US" sz="1200" dirty="0" smtClean="0">
                  <a:solidFill>
                    <a:srgbClr val="FFFFFF"/>
                  </a:solidFill>
                  <a:effectLst>
                    <a:outerShdw blurRad="38100" dist="38100" dir="2700000" algn="tl">
                      <a:srgbClr val="000000">
                        <a:alpha val="43137"/>
                      </a:srgbClr>
                    </a:outerShdw>
                  </a:effectLst>
                  <a:latin typeface="Segoe Semibold" pitchFamily="34" charset="0"/>
                  <a:cs typeface="Segoe UI" pitchFamily="34" charset="0"/>
                </a:rPr>
                <a:t>Move Infra Pointers</a:t>
              </a:r>
            </a:p>
          </p:txBody>
        </p:sp>
        <p:sp>
          <p:nvSpPr>
            <p:cNvPr id="92" name="Rectangle 91"/>
            <p:cNvSpPr/>
            <p:nvPr/>
          </p:nvSpPr>
          <p:spPr>
            <a:xfrm>
              <a:off x="444984" y="2087602"/>
              <a:ext cx="151441" cy="307777"/>
            </a:xfrm>
            <a:prstGeom prst="rect">
              <a:avLst/>
            </a:prstGeom>
          </p:spPr>
          <p:txBody>
            <a:bodyPr wrap="square" lIns="0" tIns="0" rIns="0" bIns="0">
              <a:spAutoFit/>
            </a:bodyPr>
            <a:lstStyle/>
            <a:p>
              <a:pPr algn="ctr"/>
              <a:r>
                <a:rPr lang="en-US" sz="2000" b="1" dirty="0">
                  <a:solidFill>
                    <a:srgbClr val="FFFFFF"/>
                  </a:solidFill>
                  <a:effectLst>
                    <a:outerShdw blurRad="38100" dist="38100" dir="2700000" algn="tl">
                      <a:srgbClr val="000000">
                        <a:alpha val="43137"/>
                      </a:srgbClr>
                    </a:outerShdw>
                  </a:effectLst>
                  <a:latin typeface="Segoe" pitchFamily="34" charset="0"/>
                </a:rPr>
                <a:t>4</a:t>
              </a:r>
              <a:endParaRPr lang="en-US" sz="2000" dirty="0">
                <a:solidFill>
                  <a:srgbClr val="FFFFFF"/>
                </a:solidFill>
                <a:effectLst>
                  <a:outerShdw blurRad="38100" dist="38100" dir="2700000" algn="tl">
                    <a:srgbClr val="000000">
                      <a:alpha val="43137"/>
                    </a:srgbClr>
                  </a:outerShdw>
                </a:effectLst>
                <a:latin typeface="Segoe" pitchFamily="34" charset="0"/>
              </a:endParaRPr>
            </a:p>
          </p:txBody>
        </p:sp>
      </p:grpSp>
      <p:grpSp>
        <p:nvGrpSpPr>
          <p:cNvPr id="91" name="Group 90"/>
          <p:cNvGrpSpPr/>
          <p:nvPr/>
        </p:nvGrpSpPr>
        <p:grpSpPr>
          <a:xfrm>
            <a:off x="332943" y="4792976"/>
            <a:ext cx="2208793" cy="1681713"/>
            <a:chOff x="332943" y="4792976"/>
            <a:chExt cx="2208793" cy="1681713"/>
          </a:xfrm>
        </p:grpSpPr>
        <p:sp>
          <p:nvSpPr>
            <p:cNvPr id="62" name="Round Same Side Corner Rectangle 61"/>
            <p:cNvSpPr/>
            <p:nvPr/>
          </p:nvSpPr>
          <p:spPr>
            <a:xfrm flipH="1" flipV="1">
              <a:off x="332943" y="5240676"/>
              <a:ext cx="2188583" cy="1234013"/>
            </a:xfrm>
            <a:prstGeom prst="round2SameRect">
              <a:avLst/>
            </a:prstGeom>
            <a:solidFill>
              <a:srgbClr val="FFFFFF">
                <a:lumMod val="95000"/>
                <a:alpha val="65000"/>
              </a:srgbClr>
            </a:solidFill>
            <a:ln>
              <a:solidFill>
                <a:schemeClr val="accent1"/>
              </a:solidFill>
            </a:ln>
            <a:effectLst>
              <a:outerShdw blurRad="50800" dist="38100" dir="2700000" algn="tl" rotWithShape="0">
                <a:prstClr val="black">
                  <a:alpha val="40000"/>
                </a:prstClr>
              </a:outerShdw>
            </a:effectLst>
          </p:spPr>
          <p:txBody>
            <a:bodyPr wrap="square">
              <a:noAutofit/>
            </a:bodyPr>
            <a:lstStyle/>
            <a:p>
              <a:pPr marL="0" lvl="2">
                <a:lnSpc>
                  <a:spcPct val="90000"/>
                </a:lnSpc>
                <a:spcBef>
                  <a:spcPct val="20000"/>
                </a:spcBef>
                <a:spcAft>
                  <a:spcPts val="400"/>
                </a:spcAft>
                <a:buClr>
                  <a:srgbClr val="777777"/>
                </a:buClr>
                <a:buSzPct val="135000"/>
              </a:pPr>
              <a:endParaRPr lang="en-US" sz="1400" dirty="0" smtClean="0">
                <a:solidFill>
                  <a:srgbClr val="FFFFFF"/>
                </a:solidFill>
              </a:endParaRPr>
            </a:p>
          </p:txBody>
        </p:sp>
        <p:sp>
          <p:nvSpPr>
            <p:cNvPr id="48" name="Rectangle 47"/>
            <p:cNvSpPr/>
            <p:nvPr/>
          </p:nvSpPr>
          <p:spPr>
            <a:xfrm>
              <a:off x="340403" y="5252359"/>
              <a:ext cx="2190045" cy="1192121"/>
            </a:xfrm>
            <a:prstGeom prst="rect">
              <a:avLst/>
            </a:prstGeom>
            <a:noFill/>
            <a:effectLst/>
          </p:spPr>
          <p:txBody>
            <a:bodyPr wrap="square" rtlCol="0">
              <a:spAutoFit/>
            </a:bodyPr>
            <a:lstStyle/>
            <a:p>
              <a:pPr marL="112713" lvl="2" indent="-112713">
                <a:lnSpc>
                  <a:spcPct val="90000"/>
                </a:lnSpc>
                <a:spcAft>
                  <a:spcPts val="400"/>
                </a:spcAft>
                <a:buClr>
                  <a:srgbClr val="777777"/>
                </a:buClr>
                <a:buSzPct val="135000"/>
                <a:buFont typeface="Arial" pitchFamily="34" charset="0"/>
                <a:buChar char="•"/>
              </a:pPr>
              <a:r>
                <a:rPr lang="en-US" sz="1200" dirty="0">
                  <a:solidFill>
                    <a:srgbClr val="FFFFFF"/>
                  </a:solidFill>
                </a:rPr>
                <a:t>SSL cert purchase</a:t>
              </a:r>
            </a:p>
            <a:p>
              <a:pPr marL="112713" lvl="2" indent="-112713">
                <a:lnSpc>
                  <a:spcPct val="90000"/>
                </a:lnSpc>
                <a:spcAft>
                  <a:spcPts val="400"/>
                </a:spcAft>
                <a:buClr>
                  <a:srgbClr val="777777"/>
                </a:buClr>
                <a:buSzPct val="135000"/>
                <a:buFont typeface="Arial" pitchFamily="34" charset="0"/>
                <a:buChar char="•"/>
              </a:pPr>
              <a:r>
                <a:rPr lang="en-US" sz="1200" dirty="0">
                  <a:solidFill>
                    <a:srgbClr val="FFFFFF"/>
                  </a:solidFill>
                </a:rPr>
                <a:t>End </a:t>
              </a:r>
              <a:r>
                <a:rPr lang="en-US" sz="1200" dirty="0" smtClean="0">
                  <a:solidFill>
                    <a:srgbClr val="FFFFFF"/>
                  </a:solidFill>
                </a:rPr>
                <a:t>users </a:t>
              </a:r>
              <a:r>
                <a:rPr lang="en-US" sz="1200" dirty="0">
                  <a:solidFill>
                    <a:srgbClr val="FFFFFF"/>
                  </a:solidFill>
                </a:rPr>
                <a:t>don’t see this </a:t>
              </a:r>
              <a:r>
                <a:rPr lang="en-US" sz="1200" dirty="0" smtClean="0">
                  <a:solidFill>
                    <a:srgbClr val="FFFFFF"/>
                  </a:solidFill>
                </a:rPr>
                <a:t>hostname</a:t>
              </a:r>
            </a:p>
            <a:p>
              <a:pPr marL="112713" lvl="2" indent="-112713">
                <a:lnSpc>
                  <a:spcPct val="90000"/>
                </a:lnSpc>
                <a:spcAft>
                  <a:spcPts val="400"/>
                </a:spcAft>
                <a:buClr>
                  <a:srgbClr val="777777"/>
                </a:buClr>
                <a:buSzPct val="135000"/>
                <a:buFont typeface="Arial" pitchFamily="34" charset="0"/>
                <a:buChar char="•"/>
              </a:pPr>
              <a:r>
                <a:rPr lang="en-US" sz="1200" dirty="0" smtClean="0">
                  <a:solidFill>
                    <a:srgbClr val="FFFFFF"/>
                  </a:solidFill>
                </a:rPr>
                <a:t>Used </a:t>
              </a:r>
              <a:r>
                <a:rPr lang="en-US" sz="1200" dirty="0">
                  <a:solidFill>
                    <a:srgbClr val="FFFFFF"/>
                  </a:solidFill>
                </a:rPr>
                <a:t>when </a:t>
              </a:r>
              <a:r>
                <a:rPr lang="en-US" sz="1200" dirty="0" smtClean="0">
                  <a:solidFill>
                    <a:srgbClr val="FFFFFF"/>
                  </a:solidFill>
                </a:rPr>
                <a:t>new CAS tell </a:t>
              </a:r>
              <a:r>
                <a:rPr lang="en-US" sz="1200" dirty="0">
                  <a:solidFill>
                    <a:srgbClr val="FFFFFF"/>
                  </a:solidFill>
                </a:rPr>
                <a:t>clients to talk to </a:t>
              </a:r>
              <a:r>
                <a:rPr lang="en-US" sz="1200" dirty="0" smtClean="0">
                  <a:solidFill>
                    <a:srgbClr val="FFFFFF"/>
                  </a:solidFill>
                </a:rPr>
                <a:t>legacy environments</a:t>
              </a:r>
              <a:endParaRPr lang="en-US" sz="1200" dirty="0">
                <a:solidFill>
                  <a:srgbClr val="FFFFFF"/>
                </a:solidFill>
              </a:endParaRPr>
            </a:p>
          </p:txBody>
        </p:sp>
        <p:sp>
          <p:nvSpPr>
            <p:cNvPr id="49" name="Snip Single Corner Rectangle 48"/>
            <p:cNvSpPr/>
            <p:nvPr/>
          </p:nvSpPr>
          <p:spPr>
            <a:xfrm>
              <a:off x="340403" y="4792976"/>
              <a:ext cx="2201333" cy="459383"/>
            </a:xfrm>
            <a:prstGeom prst="snip1Rect">
              <a:avLst>
                <a:gd name="adj" fmla="val 0"/>
              </a:avLst>
            </a:prstGeom>
            <a:gradFill flip="none" rotWithShape="1">
              <a:gsLst>
                <a:gs pos="0">
                  <a:srgbClr val="B64506"/>
                </a:gs>
                <a:gs pos="25000">
                  <a:srgbClr val="CB790B"/>
                </a:gs>
                <a:gs pos="80000">
                  <a:srgbClr val="FA9B00"/>
                </a:gs>
                <a:gs pos="100000">
                  <a:srgbClr val="FFC971"/>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85000"/>
                </a:lnSpc>
                <a:spcBef>
                  <a:spcPct val="0"/>
                </a:spcBef>
                <a:spcAft>
                  <a:spcPct val="0"/>
                </a:spcAft>
                <a:defRPr/>
              </a:pPr>
              <a:endParaRPr lang="en-US" sz="2800" dirty="0" smtClean="0">
                <a:solidFill>
                  <a:srgbClr val="FFFFFF"/>
                </a:solidFill>
                <a:effectLst>
                  <a:outerShdw blurRad="38100" dist="38100" dir="2700000" algn="tl">
                    <a:srgbClr val="000000">
                      <a:alpha val="43137"/>
                    </a:srgbClr>
                  </a:outerShdw>
                </a:effectLst>
                <a:latin typeface="Segoe Semibold" pitchFamily="34" charset="0"/>
              </a:endParaRPr>
            </a:p>
          </p:txBody>
        </p:sp>
        <p:sp>
          <p:nvSpPr>
            <p:cNvPr id="50" name="Rectangle 49"/>
            <p:cNvSpPr/>
            <p:nvPr/>
          </p:nvSpPr>
          <p:spPr>
            <a:xfrm>
              <a:off x="547108" y="4803035"/>
              <a:ext cx="1814006" cy="461665"/>
            </a:xfrm>
            <a:prstGeom prst="rect">
              <a:avLst/>
            </a:prstGeom>
          </p:spPr>
          <p:txBody>
            <a:bodyPr wrap="square">
              <a:spAutoFit/>
            </a:bodyPr>
            <a:lstStyle/>
            <a:p>
              <a:pPr>
                <a:spcBef>
                  <a:spcPct val="20000"/>
                </a:spcBef>
                <a:spcAft>
                  <a:spcPts val="1200"/>
                </a:spcAft>
                <a:buClr>
                  <a:srgbClr val="FF5B00"/>
                </a:buClr>
              </a:pPr>
              <a:r>
                <a:rPr lang="en-US" sz="1200" dirty="0" smtClean="0">
                  <a:solidFill>
                    <a:srgbClr val="FFFFFF"/>
                  </a:solidFill>
                  <a:effectLst>
                    <a:outerShdw blurRad="38100" dist="38100" dir="2700000" algn="tl">
                      <a:srgbClr val="000000">
                        <a:alpha val="43137"/>
                      </a:srgbClr>
                    </a:outerShdw>
                  </a:effectLst>
                  <a:latin typeface="Segoe Semibold" pitchFamily="34" charset="0"/>
                  <a:cs typeface="Segoe UI" pitchFamily="34" charset="0"/>
                </a:rPr>
                <a:t>Legacy hostnames for old FE/CAS</a:t>
              </a:r>
            </a:p>
          </p:txBody>
        </p:sp>
        <p:sp>
          <p:nvSpPr>
            <p:cNvPr id="90" name="Rectangle 89"/>
            <p:cNvSpPr/>
            <p:nvPr/>
          </p:nvSpPr>
          <p:spPr>
            <a:xfrm>
              <a:off x="410740" y="4890606"/>
              <a:ext cx="151441" cy="307777"/>
            </a:xfrm>
            <a:prstGeom prst="rect">
              <a:avLst/>
            </a:prstGeom>
          </p:spPr>
          <p:txBody>
            <a:bodyPr wrap="square" lIns="0" tIns="0" rIns="0" bIns="0">
              <a:spAutoFit/>
            </a:bodyPr>
            <a:lstStyle/>
            <a:p>
              <a:pPr algn="ctr"/>
              <a:r>
                <a:rPr lang="en-US" sz="2000" b="1" dirty="0" smtClean="0">
                  <a:solidFill>
                    <a:srgbClr val="FFFFFF"/>
                  </a:solidFill>
                  <a:effectLst>
                    <a:outerShdw blurRad="38100" dist="38100" dir="2700000" algn="tl">
                      <a:srgbClr val="000000">
                        <a:alpha val="43137"/>
                      </a:srgbClr>
                    </a:outerShdw>
                  </a:effectLst>
                  <a:latin typeface="Segoe" pitchFamily="34" charset="0"/>
                </a:rPr>
                <a:t>3</a:t>
              </a:r>
              <a:endParaRPr lang="en-US" sz="2000" dirty="0">
                <a:solidFill>
                  <a:srgbClr val="FFFFFF"/>
                </a:solidFill>
                <a:effectLst>
                  <a:outerShdw blurRad="38100" dist="38100" dir="2700000" algn="tl">
                    <a:srgbClr val="000000">
                      <a:alpha val="43137"/>
                    </a:srgbClr>
                  </a:outerShdw>
                </a:effectLst>
                <a:latin typeface="Segoe" pitchFamily="34" charset="0"/>
              </a:endParaRPr>
            </a:p>
          </p:txBody>
        </p:sp>
      </p:grpSp>
      <p:grpSp>
        <p:nvGrpSpPr>
          <p:cNvPr id="112" name="Group 111"/>
          <p:cNvGrpSpPr/>
          <p:nvPr/>
        </p:nvGrpSpPr>
        <p:grpSpPr>
          <a:xfrm>
            <a:off x="3888509" y="1235753"/>
            <a:ext cx="2356555" cy="1013187"/>
            <a:chOff x="3888509" y="1235753"/>
            <a:chExt cx="2356555" cy="1013187"/>
          </a:xfrm>
        </p:grpSpPr>
        <p:sp>
          <p:nvSpPr>
            <p:cNvPr id="63" name="Round Same Side Corner Rectangle 62"/>
            <p:cNvSpPr/>
            <p:nvPr/>
          </p:nvSpPr>
          <p:spPr>
            <a:xfrm flipH="1" flipV="1">
              <a:off x="3888509" y="1481683"/>
              <a:ext cx="2290618" cy="767257"/>
            </a:xfrm>
            <a:prstGeom prst="round2SameRect">
              <a:avLst/>
            </a:prstGeom>
            <a:solidFill>
              <a:srgbClr val="FFFFFF">
                <a:lumMod val="95000"/>
                <a:alpha val="65000"/>
              </a:srgbClr>
            </a:solidFill>
            <a:ln>
              <a:solidFill>
                <a:schemeClr val="accent1"/>
              </a:solidFill>
            </a:ln>
            <a:effectLst>
              <a:outerShdw blurRad="50800" dist="38100" dir="2700000" algn="tl" rotWithShape="0">
                <a:prstClr val="black">
                  <a:alpha val="40000"/>
                </a:prstClr>
              </a:outerShdw>
            </a:effectLst>
          </p:spPr>
          <p:txBody>
            <a:bodyPr wrap="square">
              <a:noAutofit/>
            </a:bodyPr>
            <a:lstStyle/>
            <a:p>
              <a:pPr marL="0" lvl="2">
                <a:lnSpc>
                  <a:spcPct val="90000"/>
                </a:lnSpc>
                <a:spcBef>
                  <a:spcPct val="20000"/>
                </a:spcBef>
                <a:spcAft>
                  <a:spcPts val="400"/>
                </a:spcAft>
                <a:buClr>
                  <a:srgbClr val="777777"/>
                </a:buClr>
                <a:buSzPct val="135000"/>
              </a:pPr>
              <a:endParaRPr lang="en-US" sz="1400" dirty="0" smtClean="0">
                <a:solidFill>
                  <a:srgbClr val="FFFFFF"/>
                </a:solidFill>
              </a:endParaRPr>
            </a:p>
          </p:txBody>
        </p:sp>
        <p:sp>
          <p:nvSpPr>
            <p:cNvPr id="64" name="Rectangle 63"/>
            <p:cNvSpPr/>
            <p:nvPr/>
          </p:nvSpPr>
          <p:spPr>
            <a:xfrm>
              <a:off x="3907693" y="1524000"/>
              <a:ext cx="2280355" cy="642227"/>
            </a:xfrm>
            <a:prstGeom prst="rect">
              <a:avLst/>
            </a:prstGeom>
            <a:noFill/>
            <a:effectLst/>
          </p:spPr>
          <p:txBody>
            <a:bodyPr wrap="square" rtlCol="0">
              <a:spAutoFit/>
            </a:bodyPr>
            <a:lstStyle/>
            <a:p>
              <a:pPr marL="112713" lvl="2" indent="-112713">
                <a:lnSpc>
                  <a:spcPct val="90000"/>
                </a:lnSpc>
                <a:spcAft>
                  <a:spcPts val="400"/>
                </a:spcAft>
                <a:buClr>
                  <a:srgbClr val="777777"/>
                </a:buClr>
                <a:buSzPct val="135000"/>
                <a:buFont typeface="Arial" pitchFamily="34" charset="0"/>
                <a:buChar char="•"/>
              </a:pPr>
              <a:r>
                <a:rPr lang="en-US" sz="1200" dirty="0" smtClean="0">
                  <a:solidFill>
                    <a:srgbClr val="FFFFFF"/>
                  </a:solidFill>
                </a:rPr>
                <a:t>Start small</a:t>
              </a:r>
              <a:endParaRPr lang="en-US" sz="1200" dirty="0">
                <a:solidFill>
                  <a:srgbClr val="FFFFFF"/>
                </a:solidFill>
              </a:endParaRPr>
            </a:p>
            <a:p>
              <a:pPr marL="112713" lvl="2" indent="-112713">
                <a:lnSpc>
                  <a:spcPct val="90000"/>
                </a:lnSpc>
                <a:spcAft>
                  <a:spcPts val="400"/>
                </a:spcAft>
                <a:buClr>
                  <a:srgbClr val="777777"/>
                </a:buClr>
                <a:buSzPct val="135000"/>
                <a:buFont typeface="Arial" pitchFamily="34" charset="0"/>
                <a:buChar char="•"/>
              </a:pPr>
              <a:r>
                <a:rPr lang="en-US" sz="1200" dirty="0" smtClean="0">
                  <a:solidFill>
                    <a:srgbClr val="FFFFFF"/>
                  </a:solidFill>
                </a:rPr>
                <a:t>Gradually add more servers to support scale</a:t>
              </a:r>
            </a:p>
          </p:txBody>
        </p:sp>
        <p:sp>
          <p:nvSpPr>
            <p:cNvPr id="65" name="Snip Single Corner Rectangle 64"/>
            <p:cNvSpPr/>
            <p:nvPr/>
          </p:nvSpPr>
          <p:spPr>
            <a:xfrm>
              <a:off x="3896402" y="1235753"/>
              <a:ext cx="2304288" cy="288247"/>
            </a:xfrm>
            <a:prstGeom prst="snip1Rect">
              <a:avLst>
                <a:gd name="adj" fmla="val 0"/>
              </a:avLst>
            </a:prstGeom>
            <a:gradFill flip="none" rotWithShape="1">
              <a:gsLst>
                <a:gs pos="0">
                  <a:srgbClr val="B64506"/>
                </a:gs>
                <a:gs pos="25000">
                  <a:srgbClr val="CB790B"/>
                </a:gs>
                <a:gs pos="80000">
                  <a:srgbClr val="FA9B00"/>
                </a:gs>
                <a:gs pos="100000">
                  <a:srgbClr val="FFC971"/>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85000"/>
                </a:lnSpc>
                <a:spcBef>
                  <a:spcPct val="0"/>
                </a:spcBef>
                <a:spcAft>
                  <a:spcPct val="0"/>
                </a:spcAft>
                <a:defRPr/>
              </a:pPr>
              <a:endParaRPr lang="en-US" sz="2800" dirty="0" smtClean="0">
                <a:solidFill>
                  <a:srgbClr val="FFFFFF"/>
                </a:solidFill>
                <a:effectLst>
                  <a:outerShdw blurRad="38100" dist="38100" dir="2700000" algn="tl">
                    <a:srgbClr val="000000">
                      <a:alpha val="43137"/>
                    </a:srgbClr>
                  </a:outerShdw>
                </a:effectLst>
                <a:latin typeface="Segoe Semibold" pitchFamily="34" charset="0"/>
              </a:endParaRPr>
            </a:p>
          </p:txBody>
        </p:sp>
        <p:sp>
          <p:nvSpPr>
            <p:cNvPr id="66" name="Rectangle 65"/>
            <p:cNvSpPr/>
            <p:nvPr/>
          </p:nvSpPr>
          <p:spPr>
            <a:xfrm>
              <a:off x="4135802" y="1255642"/>
              <a:ext cx="2109262" cy="276999"/>
            </a:xfrm>
            <a:prstGeom prst="rect">
              <a:avLst/>
            </a:prstGeom>
          </p:spPr>
          <p:txBody>
            <a:bodyPr wrap="square">
              <a:spAutoFit/>
            </a:bodyPr>
            <a:lstStyle/>
            <a:p>
              <a:pPr marL="342900" indent="-342900">
                <a:spcBef>
                  <a:spcPct val="20000"/>
                </a:spcBef>
                <a:spcAft>
                  <a:spcPts val="1200"/>
                </a:spcAft>
                <a:buClr>
                  <a:srgbClr val="FF5B00"/>
                </a:buClr>
              </a:pPr>
              <a:r>
                <a:rPr lang="en-US" sz="1200" dirty="0" smtClean="0">
                  <a:solidFill>
                    <a:srgbClr val="FFFFFF"/>
                  </a:solidFill>
                  <a:effectLst>
                    <a:outerShdw blurRad="38100" dist="38100" dir="2700000" algn="tl">
                      <a:srgbClr val="000000">
                        <a:alpha val="43137"/>
                      </a:srgbClr>
                    </a:outerShdw>
                  </a:effectLst>
                  <a:latin typeface="Segoe Semibold" pitchFamily="34" charset="0"/>
                  <a:cs typeface="Segoe UI" pitchFamily="34" charset="0"/>
                </a:rPr>
                <a:t>Deploy E2010 Servers</a:t>
              </a:r>
            </a:p>
          </p:txBody>
        </p:sp>
        <p:sp>
          <p:nvSpPr>
            <p:cNvPr id="88" name="Rectangle 87"/>
            <p:cNvSpPr/>
            <p:nvPr/>
          </p:nvSpPr>
          <p:spPr>
            <a:xfrm>
              <a:off x="3972431" y="1247815"/>
              <a:ext cx="151441" cy="307777"/>
            </a:xfrm>
            <a:prstGeom prst="rect">
              <a:avLst/>
            </a:prstGeom>
          </p:spPr>
          <p:txBody>
            <a:bodyPr wrap="square" lIns="0" tIns="0" rIns="0" bIns="0">
              <a:spAutoFit/>
            </a:bodyPr>
            <a:lstStyle/>
            <a:p>
              <a:pPr algn="ctr"/>
              <a:r>
                <a:rPr lang="en-US" sz="2000" b="1" dirty="0">
                  <a:solidFill>
                    <a:srgbClr val="FFFFFF"/>
                  </a:solidFill>
                  <a:effectLst>
                    <a:outerShdw blurRad="38100" dist="38100" dir="2700000" algn="tl">
                      <a:srgbClr val="000000">
                        <a:alpha val="43137"/>
                      </a:srgbClr>
                    </a:outerShdw>
                  </a:effectLst>
                  <a:latin typeface="Segoe" pitchFamily="34" charset="0"/>
                </a:rPr>
                <a:t>2</a:t>
              </a:r>
              <a:endParaRPr lang="en-US" sz="2000" dirty="0">
                <a:solidFill>
                  <a:srgbClr val="FFFFFF"/>
                </a:solidFill>
                <a:effectLst>
                  <a:outerShdw blurRad="38100" dist="38100" dir="2700000" algn="tl">
                    <a:srgbClr val="000000">
                      <a:alpha val="43137"/>
                    </a:srgbClr>
                  </a:outerShdw>
                </a:effectLst>
                <a:latin typeface="Segoe" pitchFamily="34" charset="0"/>
              </a:endParaRPr>
            </a:p>
          </p:txBody>
        </p:sp>
      </p:grpSp>
      <p:grpSp>
        <p:nvGrpSpPr>
          <p:cNvPr id="85" name="Group 84"/>
          <p:cNvGrpSpPr/>
          <p:nvPr/>
        </p:nvGrpSpPr>
        <p:grpSpPr>
          <a:xfrm>
            <a:off x="2708246" y="4235998"/>
            <a:ext cx="2332264" cy="1352157"/>
            <a:chOff x="2708246" y="4235998"/>
            <a:chExt cx="2332264" cy="1352157"/>
          </a:xfrm>
        </p:grpSpPr>
        <p:sp>
          <p:nvSpPr>
            <p:cNvPr id="13" name="TextBox 12"/>
            <p:cNvSpPr txBox="1"/>
            <p:nvPr/>
          </p:nvSpPr>
          <p:spPr>
            <a:xfrm>
              <a:off x="2708246" y="5280378"/>
              <a:ext cx="2332264" cy="307777"/>
            </a:xfrm>
            <a:prstGeom prst="rect">
              <a:avLst/>
            </a:prstGeom>
            <a:noFill/>
          </p:spPr>
          <p:txBody>
            <a:bodyPr wrap="square" rtlCol="0">
              <a:spAutoFit/>
            </a:bodyPr>
            <a:lstStyle/>
            <a:p>
              <a:pPr algn="ctr"/>
              <a:r>
                <a:rPr lang="en-US" sz="1400" dirty="0" smtClean="0">
                  <a:solidFill>
                    <a:srgbClr val="FFFFFF"/>
                  </a:solidFill>
                </a:rPr>
                <a:t>E200x Servers</a:t>
              </a:r>
              <a:endParaRPr lang="en-US" sz="1400" dirty="0">
                <a:solidFill>
                  <a:srgbClr val="FFFFFF"/>
                </a:solidFill>
              </a:endParaRPr>
            </a:p>
          </p:txBody>
        </p:sp>
        <p:grpSp>
          <p:nvGrpSpPr>
            <p:cNvPr id="101" name="Group 100"/>
            <p:cNvGrpSpPr/>
            <p:nvPr/>
          </p:nvGrpSpPr>
          <p:grpSpPr>
            <a:xfrm>
              <a:off x="3386923" y="4235998"/>
              <a:ext cx="875180" cy="1117454"/>
              <a:chOff x="6870352" y="5717321"/>
              <a:chExt cx="875180" cy="1117454"/>
            </a:xfrm>
          </p:grpSpPr>
          <p:pic>
            <p:nvPicPr>
              <p:cNvPr id="97" name="Picture 96" descr="server_icon.png"/>
              <p:cNvPicPr>
                <a:picLocks noChangeAspect="1"/>
              </p:cNvPicPr>
              <p:nvPr/>
            </p:nvPicPr>
            <p:blipFill>
              <a:blip r:embed="rId4"/>
              <a:stretch>
                <a:fillRect/>
              </a:stretch>
            </p:blipFill>
            <p:spPr>
              <a:xfrm>
                <a:off x="6870352" y="5717321"/>
                <a:ext cx="584897" cy="798140"/>
              </a:xfrm>
              <a:prstGeom prst="rect">
                <a:avLst/>
              </a:prstGeom>
            </p:spPr>
          </p:pic>
          <p:pic>
            <p:nvPicPr>
              <p:cNvPr id="98" name="Picture 97" descr="server_icon.png"/>
              <p:cNvPicPr>
                <a:picLocks noChangeAspect="1"/>
              </p:cNvPicPr>
              <p:nvPr/>
            </p:nvPicPr>
            <p:blipFill>
              <a:blip r:embed="rId4"/>
              <a:stretch>
                <a:fillRect/>
              </a:stretch>
            </p:blipFill>
            <p:spPr>
              <a:xfrm>
                <a:off x="6967113" y="5814083"/>
                <a:ext cx="584897" cy="798140"/>
              </a:xfrm>
              <a:prstGeom prst="rect">
                <a:avLst/>
              </a:prstGeom>
            </p:spPr>
          </p:pic>
          <p:pic>
            <p:nvPicPr>
              <p:cNvPr id="99" name="Picture 98" descr="server_icon.png"/>
              <p:cNvPicPr>
                <a:picLocks noChangeAspect="1"/>
              </p:cNvPicPr>
              <p:nvPr/>
            </p:nvPicPr>
            <p:blipFill>
              <a:blip r:embed="rId4"/>
              <a:stretch>
                <a:fillRect/>
              </a:stretch>
            </p:blipFill>
            <p:spPr>
              <a:xfrm>
                <a:off x="7063874" y="5925359"/>
                <a:ext cx="584897" cy="798140"/>
              </a:xfrm>
              <a:prstGeom prst="rect">
                <a:avLst/>
              </a:prstGeom>
            </p:spPr>
          </p:pic>
          <p:pic>
            <p:nvPicPr>
              <p:cNvPr id="100" name="Picture 99" descr="server_icon.png"/>
              <p:cNvPicPr>
                <a:picLocks noChangeAspect="1"/>
              </p:cNvPicPr>
              <p:nvPr/>
            </p:nvPicPr>
            <p:blipFill>
              <a:blip r:embed="rId4"/>
              <a:stretch>
                <a:fillRect/>
              </a:stretch>
            </p:blipFill>
            <p:spPr>
              <a:xfrm>
                <a:off x="7160635" y="6036635"/>
                <a:ext cx="584897" cy="798140"/>
              </a:xfrm>
              <a:prstGeom prst="rect">
                <a:avLst/>
              </a:prstGeom>
            </p:spPr>
          </p:pic>
        </p:grpSp>
      </p:grpSp>
      <p:grpSp>
        <p:nvGrpSpPr>
          <p:cNvPr id="102" name="Group 101"/>
          <p:cNvGrpSpPr/>
          <p:nvPr/>
        </p:nvGrpSpPr>
        <p:grpSpPr>
          <a:xfrm>
            <a:off x="3394180" y="2172206"/>
            <a:ext cx="875180" cy="1117454"/>
            <a:chOff x="6870352" y="5717321"/>
            <a:chExt cx="875180" cy="1117454"/>
          </a:xfrm>
        </p:grpSpPr>
        <p:pic>
          <p:nvPicPr>
            <p:cNvPr id="103" name="Picture 102" descr="server_icon.png"/>
            <p:cNvPicPr>
              <a:picLocks noChangeAspect="1"/>
            </p:cNvPicPr>
            <p:nvPr/>
          </p:nvPicPr>
          <p:blipFill>
            <a:blip r:embed="rId4"/>
            <a:stretch>
              <a:fillRect/>
            </a:stretch>
          </p:blipFill>
          <p:spPr>
            <a:xfrm>
              <a:off x="6870352" y="5717321"/>
              <a:ext cx="584897" cy="798140"/>
            </a:xfrm>
            <a:prstGeom prst="rect">
              <a:avLst/>
            </a:prstGeom>
          </p:spPr>
        </p:pic>
        <p:pic>
          <p:nvPicPr>
            <p:cNvPr id="104" name="Picture 103" descr="server_icon.png"/>
            <p:cNvPicPr>
              <a:picLocks noChangeAspect="1"/>
            </p:cNvPicPr>
            <p:nvPr/>
          </p:nvPicPr>
          <p:blipFill>
            <a:blip r:embed="rId4"/>
            <a:stretch>
              <a:fillRect/>
            </a:stretch>
          </p:blipFill>
          <p:spPr>
            <a:xfrm>
              <a:off x="6967113" y="5814083"/>
              <a:ext cx="584897" cy="798140"/>
            </a:xfrm>
            <a:prstGeom prst="rect">
              <a:avLst/>
            </a:prstGeom>
          </p:spPr>
        </p:pic>
        <p:pic>
          <p:nvPicPr>
            <p:cNvPr id="105" name="Picture 104" descr="server_icon.png"/>
            <p:cNvPicPr>
              <a:picLocks noChangeAspect="1"/>
            </p:cNvPicPr>
            <p:nvPr/>
          </p:nvPicPr>
          <p:blipFill>
            <a:blip r:embed="rId4"/>
            <a:stretch>
              <a:fillRect/>
            </a:stretch>
          </p:blipFill>
          <p:spPr>
            <a:xfrm>
              <a:off x="7063874" y="5925359"/>
              <a:ext cx="584897" cy="798140"/>
            </a:xfrm>
            <a:prstGeom prst="rect">
              <a:avLst/>
            </a:prstGeom>
          </p:spPr>
        </p:pic>
        <p:pic>
          <p:nvPicPr>
            <p:cNvPr id="106" name="Picture 105" descr="server_icon.png"/>
            <p:cNvPicPr>
              <a:picLocks noChangeAspect="1"/>
            </p:cNvPicPr>
            <p:nvPr/>
          </p:nvPicPr>
          <p:blipFill>
            <a:blip r:embed="rId4"/>
            <a:stretch>
              <a:fillRect/>
            </a:stretch>
          </p:blipFill>
          <p:spPr>
            <a:xfrm>
              <a:off x="7160635" y="6036635"/>
              <a:ext cx="584897" cy="798140"/>
            </a:xfrm>
            <a:prstGeom prst="rect">
              <a:avLst/>
            </a:prstGeom>
          </p:spPr>
        </p:pic>
      </p:grpSp>
      <p:grpSp>
        <p:nvGrpSpPr>
          <p:cNvPr id="93" name="Group 92"/>
          <p:cNvGrpSpPr/>
          <p:nvPr/>
        </p:nvGrpSpPr>
        <p:grpSpPr>
          <a:xfrm>
            <a:off x="6880592" y="2920185"/>
            <a:ext cx="1752600" cy="1385161"/>
            <a:chOff x="6880592" y="2920185"/>
            <a:chExt cx="1752600" cy="1385161"/>
          </a:xfrm>
        </p:grpSpPr>
        <p:sp>
          <p:nvSpPr>
            <p:cNvPr id="25" name="TextBox 24"/>
            <p:cNvSpPr txBox="1"/>
            <p:nvPr/>
          </p:nvSpPr>
          <p:spPr>
            <a:xfrm>
              <a:off x="6880592" y="3997569"/>
              <a:ext cx="1752600" cy="307777"/>
            </a:xfrm>
            <a:prstGeom prst="rect">
              <a:avLst/>
            </a:prstGeom>
            <a:noFill/>
          </p:spPr>
          <p:txBody>
            <a:bodyPr wrap="square" rtlCol="0">
              <a:spAutoFit/>
            </a:bodyPr>
            <a:lstStyle/>
            <a:p>
              <a:pPr algn="ctr"/>
              <a:r>
                <a:rPr lang="en-US" sz="1400" dirty="0" smtClean="0">
                  <a:solidFill>
                    <a:srgbClr val="FFFFFF"/>
                  </a:solidFill>
                </a:rPr>
                <a:t>E200x Servers</a:t>
              </a:r>
              <a:endParaRPr lang="en-US" sz="1400" dirty="0">
                <a:solidFill>
                  <a:srgbClr val="FFFFFF"/>
                </a:solidFill>
              </a:endParaRPr>
            </a:p>
          </p:txBody>
        </p:sp>
        <p:grpSp>
          <p:nvGrpSpPr>
            <p:cNvPr id="107" name="Group 106"/>
            <p:cNvGrpSpPr/>
            <p:nvPr/>
          </p:nvGrpSpPr>
          <p:grpSpPr>
            <a:xfrm>
              <a:off x="7291267" y="2920185"/>
              <a:ext cx="875180" cy="1117454"/>
              <a:chOff x="6870352" y="5717321"/>
              <a:chExt cx="875180" cy="1117454"/>
            </a:xfrm>
          </p:grpSpPr>
          <p:pic>
            <p:nvPicPr>
              <p:cNvPr id="108" name="Picture 107" descr="server_icon.png"/>
              <p:cNvPicPr>
                <a:picLocks noChangeAspect="1"/>
              </p:cNvPicPr>
              <p:nvPr/>
            </p:nvPicPr>
            <p:blipFill>
              <a:blip r:embed="rId4"/>
              <a:stretch>
                <a:fillRect/>
              </a:stretch>
            </p:blipFill>
            <p:spPr>
              <a:xfrm>
                <a:off x="6870352" y="5717321"/>
                <a:ext cx="584897" cy="798140"/>
              </a:xfrm>
              <a:prstGeom prst="rect">
                <a:avLst/>
              </a:prstGeom>
            </p:spPr>
          </p:pic>
          <p:pic>
            <p:nvPicPr>
              <p:cNvPr id="109" name="Picture 108" descr="server_icon.png"/>
              <p:cNvPicPr>
                <a:picLocks noChangeAspect="1"/>
              </p:cNvPicPr>
              <p:nvPr/>
            </p:nvPicPr>
            <p:blipFill>
              <a:blip r:embed="rId4"/>
              <a:stretch>
                <a:fillRect/>
              </a:stretch>
            </p:blipFill>
            <p:spPr>
              <a:xfrm>
                <a:off x="6967113" y="5814083"/>
                <a:ext cx="584897" cy="798140"/>
              </a:xfrm>
              <a:prstGeom prst="rect">
                <a:avLst/>
              </a:prstGeom>
            </p:spPr>
          </p:pic>
          <p:pic>
            <p:nvPicPr>
              <p:cNvPr id="110" name="Picture 109" descr="server_icon.png"/>
              <p:cNvPicPr>
                <a:picLocks noChangeAspect="1"/>
              </p:cNvPicPr>
              <p:nvPr/>
            </p:nvPicPr>
            <p:blipFill>
              <a:blip r:embed="rId4"/>
              <a:stretch>
                <a:fillRect/>
              </a:stretch>
            </p:blipFill>
            <p:spPr>
              <a:xfrm>
                <a:off x="7063874" y="5925359"/>
                <a:ext cx="584897" cy="798140"/>
              </a:xfrm>
              <a:prstGeom prst="rect">
                <a:avLst/>
              </a:prstGeom>
            </p:spPr>
          </p:pic>
          <p:pic>
            <p:nvPicPr>
              <p:cNvPr id="111" name="Picture 110" descr="server_icon.png"/>
              <p:cNvPicPr>
                <a:picLocks noChangeAspect="1"/>
              </p:cNvPicPr>
              <p:nvPr/>
            </p:nvPicPr>
            <p:blipFill>
              <a:blip r:embed="rId4"/>
              <a:stretch>
                <a:fillRect/>
              </a:stretch>
            </p:blipFill>
            <p:spPr>
              <a:xfrm>
                <a:off x="7160635" y="6036635"/>
                <a:ext cx="584897" cy="798140"/>
              </a:xfrm>
              <a:prstGeom prst="rect">
                <a:avLst/>
              </a:prstGeom>
            </p:spPr>
          </p:pic>
        </p:grpSp>
      </p:grpSp>
      <p:sp>
        <p:nvSpPr>
          <p:cNvPr id="115" name="TextBox 114"/>
          <p:cNvSpPr txBox="1"/>
          <p:nvPr/>
        </p:nvSpPr>
        <p:spPr>
          <a:xfrm rot="1293931">
            <a:off x="992015" y="4320537"/>
            <a:ext cx="1875835" cy="261610"/>
          </a:xfrm>
          <a:prstGeom prst="rect">
            <a:avLst/>
          </a:prstGeom>
          <a:noFill/>
        </p:spPr>
        <p:txBody>
          <a:bodyPr wrap="none" rtlCol="0">
            <a:spAutoFit/>
          </a:bodyPr>
          <a:lstStyle/>
          <a:p>
            <a:r>
              <a:rPr lang="en-US" sz="1100" dirty="0" smtClean="0">
                <a:solidFill>
                  <a:srgbClr val="FFFFFF"/>
                </a:solidFill>
              </a:rPr>
              <a:t>https://legacy.contoso.com</a:t>
            </a:r>
            <a:endParaRPr lang="en-US" sz="1100" dirty="0">
              <a:solidFill>
                <a:srgbClr val="FFFFFF"/>
              </a:solidFill>
            </a:endParaRPr>
          </a:p>
        </p:txBody>
      </p:sp>
    </p:spTree>
    <p:custDataLst>
      <p:tags r:id="rId1"/>
    </p:custDataLst>
    <p:extLst>
      <p:ext uri="{BB962C8B-B14F-4D97-AF65-F5344CB8AC3E}">
        <p14:creationId xmlns:p14="http://schemas.microsoft.com/office/powerpoint/2010/main" val="8016236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1000"/>
                                        <p:tgtEl>
                                          <p:spTgt spid="85"/>
                                        </p:tgtEl>
                                      </p:cBhvr>
                                    </p:animEffect>
                                  </p:childTnLst>
                                </p:cTn>
                              </p:par>
                              <p:par>
                                <p:cTn id="8" presetID="10" presetClass="entr" presetSubtype="0" fill="hold" nodeType="withEffect">
                                  <p:stCondLst>
                                    <p:cond delay="0"/>
                                  </p:stCondLst>
                                  <p:childTnLst>
                                    <p:set>
                                      <p:cBhvr>
                                        <p:cTn id="9" dur="1" fill="hold">
                                          <p:stCondLst>
                                            <p:cond delay="0"/>
                                          </p:stCondLst>
                                        </p:cTn>
                                        <p:tgtEl>
                                          <p:spTgt spid="87"/>
                                        </p:tgtEl>
                                        <p:attrNameLst>
                                          <p:attrName>style.visibility</p:attrName>
                                        </p:attrNameLst>
                                      </p:cBhvr>
                                      <p:to>
                                        <p:strVal val="visible"/>
                                      </p:to>
                                    </p:set>
                                    <p:animEffect transition="in" filter="fade">
                                      <p:cBhvr>
                                        <p:cTn id="10" dur="1000"/>
                                        <p:tgtEl>
                                          <p:spTgt spid="8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2"/>
                                        </p:tgtEl>
                                        <p:attrNameLst>
                                          <p:attrName>style.visibility</p:attrName>
                                        </p:attrNameLst>
                                      </p:cBhvr>
                                      <p:to>
                                        <p:strVal val="visible"/>
                                      </p:to>
                                    </p:set>
                                    <p:animEffect transition="in" filter="fade">
                                      <p:cBhvr>
                                        <p:cTn id="15" dur="1000"/>
                                        <p:tgtEl>
                                          <p:spTgt spid="102"/>
                                        </p:tgtEl>
                                      </p:cBhvr>
                                    </p:animEffect>
                                  </p:childTnLst>
                                </p:cTn>
                              </p:par>
                              <p:par>
                                <p:cTn id="16" presetID="10" presetClass="entr" presetSubtype="0" fill="hold" nodeType="withEffect">
                                  <p:stCondLst>
                                    <p:cond delay="0"/>
                                  </p:stCondLst>
                                  <p:childTnLst>
                                    <p:set>
                                      <p:cBhvr>
                                        <p:cTn id="17" dur="1" fill="hold">
                                          <p:stCondLst>
                                            <p:cond delay="0"/>
                                          </p:stCondLst>
                                        </p:cTn>
                                        <p:tgtEl>
                                          <p:spTgt spid="112"/>
                                        </p:tgtEl>
                                        <p:attrNameLst>
                                          <p:attrName>style.visibility</p:attrName>
                                        </p:attrNameLst>
                                      </p:cBhvr>
                                      <p:to>
                                        <p:strVal val="visible"/>
                                      </p:to>
                                    </p:set>
                                    <p:animEffect transition="in" filter="fade">
                                      <p:cBhvr>
                                        <p:cTn id="18" dur="1000"/>
                                        <p:tgtEl>
                                          <p:spTgt spid="1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4"/>
                                        </p:tgtEl>
                                        <p:attrNameLst>
                                          <p:attrName>style.visibility</p:attrName>
                                        </p:attrNameLst>
                                      </p:cBhvr>
                                      <p:to>
                                        <p:strVal val="visible"/>
                                      </p:to>
                                    </p:set>
                                    <p:animEffect transition="in" filter="fade">
                                      <p:cBhvr>
                                        <p:cTn id="23" dur="1000"/>
                                        <p:tgtEl>
                                          <p:spTgt spid="1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5"/>
                                        </p:tgtEl>
                                        <p:attrNameLst>
                                          <p:attrName>style.visibility</p:attrName>
                                        </p:attrNameLst>
                                      </p:cBhvr>
                                      <p:to>
                                        <p:strVal val="visible"/>
                                      </p:to>
                                    </p:set>
                                    <p:animEffect transition="in" filter="fade">
                                      <p:cBhvr>
                                        <p:cTn id="26" dur="1000"/>
                                        <p:tgtEl>
                                          <p:spTgt spid="115"/>
                                        </p:tgtEl>
                                      </p:cBhvr>
                                    </p:animEffect>
                                  </p:childTnLst>
                                </p:cTn>
                              </p:par>
                              <p:par>
                                <p:cTn id="27" presetID="10" presetClass="entr" presetSubtype="0" fill="hold" nodeType="withEffect">
                                  <p:stCondLst>
                                    <p:cond delay="0"/>
                                  </p:stCondLst>
                                  <p:childTnLst>
                                    <p:set>
                                      <p:cBhvr>
                                        <p:cTn id="28" dur="1" fill="hold">
                                          <p:stCondLst>
                                            <p:cond delay="0"/>
                                          </p:stCondLst>
                                        </p:cTn>
                                        <p:tgtEl>
                                          <p:spTgt spid="91"/>
                                        </p:tgtEl>
                                        <p:attrNameLst>
                                          <p:attrName>style.visibility</p:attrName>
                                        </p:attrNameLst>
                                      </p:cBhvr>
                                      <p:to>
                                        <p:strVal val="visible"/>
                                      </p:to>
                                    </p:set>
                                    <p:animEffect transition="in" filter="fade">
                                      <p:cBhvr>
                                        <p:cTn id="29" dur="1000"/>
                                        <p:tgtEl>
                                          <p:spTgt spid="9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13"/>
                                        </p:tgtEl>
                                        <p:attrNameLst>
                                          <p:attrName>style.visibility</p:attrName>
                                        </p:attrNameLst>
                                      </p:cBhvr>
                                      <p:to>
                                        <p:strVal val="visible"/>
                                      </p:to>
                                    </p:set>
                                    <p:animEffect transition="in" filter="fade">
                                      <p:cBhvr>
                                        <p:cTn id="34" dur="1000"/>
                                        <p:tgtEl>
                                          <p:spTgt spid="113"/>
                                        </p:tgtEl>
                                      </p:cBhvr>
                                    </p:animEffect>
                                  </p:childTnLst>
                                </p:cTn>
                              </p:par>
                              <p:par>
                                <p:cTn id="35" presetID="10" presetClass="entr" presetSubtype="0" fill="hold" nodeType="withEffect">
                                  <p:stCondLst>
                                    <p:cond delay="0"/>
                                  </p:stCondLst>
                                  <p:childTnLst>
                                    <p:set>
                                      <p:cBhvr>
                                        <p:cTn id="36" dur="1" fill="hold">
                                          <p:stCondLst>
                                            <p:cond delay="0"/>
                                          </p:stCondLst>
                                        </p:cTn>
                                        <p:tgtEl>
                                          <p:spTgt spid="96"/>
                                        </p:tgtEl>
                                        <p:attrNameLst>
                                          <p:attrName>style.visibility</p:attrName>
                                        </p:attrNameLst>
                                      </p:cBhvr>
                                      <p:to>
                                        <p:strVal val="visible"/>
                                      </p:to>
                                    </p:set>
                                    <p:animEffect transition="in" filter="fade">
                                      <p:cBhvr>
                                        <p:cTn id="37" dur="1000"/>
                                        <p:tgtEl>
                                          <p:spTgt spid="9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89"/>
                                        </p:tgtEl>
                                        <p:attrNameLst>
                                          <p:attrName>style.visibility</p:attrName>
                                        </p:attrNameLst>
                                      </p:cBhvr>
                                      <p:to>
                                        <p:strVal val="visible"/>
                                      </p:to>
                                    </p:set>
                                    <p:animEffect transition="in" filter="fade">
                                      <p:cBhvr>
                                        <p:cTn id="42" dur="1000"/>
                                        <p:tgtEl>
                                          <p:spTgt spid="8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1000"/>
                                        <p:tgtEl>
                                          <p:spTgt spid="3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1000"/>
                                        <p:tgtEl>
                                          <p:spTgt spid="36"/>
                                        </p:tgtEl>
                                      </p:cBhvr>
                                    </p:animEffect>
                                  </p:childTnLst>
                                </p:cTn>
                              </p:par>
                              <p:par>
                                <p:cTn id="49" presetID="10" presetClass="entr" presetSubtype="0" fill="hold"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1000"/>
                                        <p:tgtEl>
                                          <p:spTgt spid="35"/>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83"/>
                                        </p:tgtEl>
                                        <p:attrNameLst>
                                          <p:attrName>style.visibility</p:attrName>
                                        </p:attrNameLst>
                                      </p:cBhvr>
                                      <p:to>
                                        <p:strVal val="visible"/>
                                      </p:to>
                                    </p:set>
                                    <p:animEffect transition="in" filter="fade">
                                      <p:cBhvr>
                                        <p:cTn id="56" dur="1000"/>
                                        <p:tgtEl>
                                          <p:spTgt spid="83"/>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fade">
                                      <p:cBhvr>
                                        <p:cTn id="61" dur="10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6" grpId="0"/>
      <p:bldP spid="1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Title 1"/>
          <p:cNvSpPr txBox="1">
            <a:spLocks/>
          </p:cNvSpPr>
          <p:nvPr/>
        </p:nvSpPr>
        <p:spPr>
          <a:xfrm>
            <a:off x="539552" y="2204864"/>
            <a:ext cx="7772400" cy="136207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smtClean="0"/>
              <a:t>Useful Tools and Scripts</a:t>
            </a:r>
            <a:endParaRPr lang="en-AU" dirty="0"/>
          </a:p>
        </p:txBody>
      </p:sp>
    </p:spTree>
    <p:extLst>
      <p:ext uri="{BB962C8B-B14F-4D97-AF65-F5344CB8AC3E}">
        <p14:creationId xmlns:p14="http://schemas.microsoft.com/office/powerpoint/2010/main" val="16167173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88024" y="1484784"/>
            <a:ext cx="2433015" cy="2433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69277" y="228600"/>
            <a:ext cx="8382000" cy="664797"/>
          </a:xfrm>
        </p:spPr>
        <p:txBody>
          <a:bodyPr>
            <a:normAutofit fontScale="90000"/>
          </a:bodyPr>
          <a:lstStyle/>
          <a:p>
            <a:r>
              <a:rPr lang="en-US" sz="4800" dirty="0" smtClean="0"/>
              <a:t>Preparation Tools</a:t>
            </a:r>
            <a:endParaRPr lang="en-US" sz="3200" dirty="0">
              <a:solidFill>
                <a:schemeClr val="accent1"/>
              </a:solidFill>
              <a:effectLst>
                <a:outerShdw blurRad="38100" dist="38100" dir="2700000" algn="tl">
                  <a:srgbClr val="000000">
                    <a:alpha val="43137"/>
                  </a:srgbClr>
                </a:outerShdw>
              </a:effectLst>
            </a:endParaRPr>
          </a:p>
        </p:txBody>
      </p:sp>
      <p:pic>
        <p:nvPicPr>
          <p:cNvPr id="1029" name="Picture 5" descr="E:\ankur1.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5436096" y="2432555"/>
            <a:ext cx="3116259" cy="1964012"/>
          </a:xfrm>
          <a:prstGeom prst="rect">
            <a:avLst/>
          </a:prstGeom>
          <a:ln>
            <a:solidFill>
              <a:schemeClr val="bg1">
                <a:lumMod val="75000"/>
              </a:schemeClr>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1" name="Rectangle 30"/>
          <p:cNvSpPr/>
          <p:nvPr/>
        </p:nvSpPr>
        <p:spPr>
          <a:xfrm>
            <a:off x="376606" y="890705"/>
            <a:ext cx="8281258" cy="584775"/>
          </a:xfrm>
          <a:prstGeom prst="rect">
            <a:avLst/>
          </a:prstGeom>
        </p:spPr>
        <p:txBody>
          <a:bodyPr wrap="square">
            <a:spAutoFit/>
          </a:bodyPr>
          <a:lstStyle/>
          <a:p>
            <a:r>
              <a:rPr lang="en-US" sz="3200" spc="-150" dirty="0" smtClean="0">
                <a:ln w="3175">
                  <a:noFill/>
                </a:ln>
                <a:solidFill>
                  <a:schemeClr val="accent4">
                    <a:lumMod val="60000"/>
                    <a:lumOff val="40000"/>
                  </a:schemeClr>
                </a:solidFill>
                <a:effectLst>
                  <a:outerShdw blurRad="38100" dist="38100" dir="2700000" algn="tl">
                    <a:srgbClr val="000000">
                      <a:alpha val="43137"/>
                    </a:srgbClr>
                  </a:outerShdw>
                </a:effectLst>
                <a:latin typeface="Segoe" pitchFamily="34" charset="0"/>
                <a:cs typeface="Arial" charset="0"/>
              </a:rPr>
              <a:t>Finding and solving problems before users do</a:t>
            </a:r>
          </a:p>
        </p:txBody>
      </p:sp>
      <p:grpSp>
        <p:nvGrpSpPr>
          <p:cNvPr id="36" name="Group 35"/>
          <p:cNvGrpSpPr/>
          <p:nvPr/>
        </p:nvGrpSpPr>
        <p:grpSpPr>
          <a:xfrm>
            <a:off x="818324" y="3360627"/>
            <a:ext cx="3537652" cy="777035"/>
            <a:chOff x="513826" y="3078866"/>
            <a:chExt cx="3896127" cy="998214"/>
          </a:xfrm>
        </p:grpSpPr>
        <p:sp>
          <p:nvSpPr>
            <p:cNvPr id="19" name="Round Same Side Corner Rectangle 18"/>
            <p:cNvSpPr/>
            <p:nvPr/>
          </p:nvSpPr>
          <p:spPr>
            <a:xfrm flipV="1">
              <a:off x="532897" y="3501008"/>
              <a:ext cx="3877056" cy="576072"/>
            </a:xfrm>
            <a:prstGeom prst="round2SameRect">
              <a:avLst/>
            </a:prstGeom>
            <a:solidFill>
              <a:srgbClr val="FFFFFF">
                <a:lumMod val="95000"/>
                <a:alpha val="65000"/>
              </a:srgbClr>
            </a:solidFill>
            <a:ln>
              <a:solidFill>
                <a:schemeClr val="accent2"/>
              </a:solidFill>
            </a:ln>
            <a:effectLst>
              <a:outerShdw blurRad="50800" dist="38100" dir="2700000" algn="tl" rotWithShape="0">
                <a:prstClr val="black">
                  <a:alpha val="40000"/>
                </a:prstClr>
              </a:outerShdw>
            </a:effectLst>
          </p:spPr>
          <p:txBody>
            <a:bodyPr wrap="square">
              <a:noAutofit/>
            </a:bodyPr>
            <a:lstStyle/>
            <a:p>
              <a:pPr marL="0" lvl="2">
                <a:lnSpc>
                  <a:spcPct val="90000"/>
                </a:lnSpc>
                <a:spcBef>
                  <a:spcPct val="20000"/>
                </a:spcBef>
                <a:spcAft>
                  <a:spcPts val="400"/>
                </a:spcAft>
                <a:buClr>
                  <a:srgbClr val="777777"/>
                </a:buClr>
                <a:buSzPct val="135000"/>
              </a:pPr>
              <a:endParaRPr lang="en-US" sz="1400" dirty="0" smtClean="0"/>
            </a:p>
          </p:txBody>
        </p:sp>
        <p:sp>
          <p:nvSpPr>
            <p:cNvPr id="42" name="Rectangle 41"/>
            <p:cNvSpPr/>
            <p:nvPr/>
          </p:nvSpPr>
          <p:spPr>
            <a:xfrm>
              <a:off x="526610" y="3545902"/>
              <a:ext cx="3667016" cy="480131"/>
            </a:xfrm>
            <a:prstGeom prst="rect">
              <a:avLst/>
            </a:prstGeom>
          </p:spPr>
          <p:txBody>
            <a:bodyPr wrap="square">
              <a:spAutoFit/>
            </a:bodyPr>
            <a:lstStyle/>
            <a:p>
              <a:pPr marL="0" lvl="2">
                <a:lnSpc>
                  <a:spcPct val="90000"/>
                </a:lnSpc>
                <a:spcBef>
                  <a:spcPct val="20000"/>
                </a:spcBef>
                <a:spcAft>
                  <a:spcPts val="400"/>
                </a:spcAft>
                <a:buClr>
                  <a:srgbClr val="777777"/>
                </a:buClr>
                <a:buSzPct val="135000"/>
              </a:pPr>
              <a:r>
                <a:rPr lang="en-US" sz="1400" dirty="0" smtClean="0"/>
                <a:t>Help determine the cause of performance, mail flow, and database issues</a:t>
              </a:r>
            </a:p>
          </p:txBody>
        </p:sp>
        <p:sp>
          <p:nvSpPr>
            <p:cNvPr id="32" name="Round Same Side Corner Rectangle 31"/>
            <p:cNvSpPr/>
            <p:nvPr/>
          </p:nvSpPr>
          <p:spPr>
            <a:xfrm>
              <a:off x="513826" y="3078866"/>
              <a:ext cx="3896127" cy="442359"/>
            </a:xfrm>
            <a:prstGeom prst="round2SameRect">
              <a:avLst/>
            </a:prstGeom>
            <a:gradFill flip="none" rotWithShape="1">
              <a:gsLst>
                <a:gs pos="0">
                  <a:srgbClr val="1B396B"/>
                </a:gs>
                <a:gs pos="25000">
                  <a:schemeClr val="accent2">
                    <a:lumMod val="75000"/>
                  </a:schemeClr>
                </a:gs>
                <a:gs pos="80000">
                  <a:schemeClr val="accent2"/>
                </a:gs>
                <a:gs pos="100000">
                  <a:srgbClr val="5C9EE6"/>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342900" lvl="0" indent="-342900">
                <a:spcBef>
                  <a:spcPct val="20000"/>
                </a:spcBef>
                <a:spcAft>
                  <a:spcPts val="1200"/>
                </a:spcAft>
                <a:buClr>
                  <a:srgbClr val="FF5B00"/>
                </a:buClr>
              </a:pPr>
              <a:r>
                <a:rPr lang="en-US" dirty="0" smtClean="0">
                  <a:gradFill>
                    <a:gsLst>
                      <a:gs pos="0">
                        <a:srgbClr val="FFFFFF"/>
                      </a:gs>
                      <a:gs pos="100000">
                        <a:srgbClr val="FFFFFF"/>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Troubleshooting Assistant</a:t>
              </a:r>
              <a:r>
                <a:rPr lang="en-US" dirty="0" smtClean="0">
                  <a:gradFill>
                    <a:gsLst>
                      <a:gs pos="0">
                        <a:schemeClr val="bg1"/>
                      </a:gs>
                      <a:gs pos="100000">
                        <a:schemeClr val="bg1"/>
                      </a:gs>
                    </a:gsLst>
                    <a:lin ang="13500000" scaled="1"/>
                  </a:gradFill>
                  <a:latin typeface="Segoe Semibold" pitchFamily="34" charset="0"/>
                </a:rPr>
                <a:t> </a:t>
              </a:r>
            </a:p>
          </p:txBody>
        </p:sp>
      </p:grpSp>
      <p:grpSp>
        <p:nvGrpSpPr>
          <p:cNvPr id="37" name="Group 36"/>
          <p:cNvGrpSpPr/>
          <p:nvPr/>
        </p:nvGrpSpPr>
        <p:grpSpPr>
          <a:xfrm>
            <a:off x="1184520" y="4353686"/>
            <a:ext cx="3459488" cy="835643"/>
            <a:chOff x="507600" y="4224759"/>
            <a:chExt cx="3890779" cy="1089500"/>
          </a:xfrm>
        </p:grpSpPr>
        <p:sp>
          <p:nvSpPr>
            <p:cNvPr id="24" name="Round Same Side Corner Rectangle 23"/>
            <p:cNvSpPr/>
            <p:nvPr/>
          </p:nvSpPr>
          <p:spPr>
            <a:xfrm flipV="1">
              <a:off x="521323" y="4642207"/>
              <a:ext cx="3877056" cy="576072"/>
            </a:xfrm>
            <a:prstGeom prst="round2SameRect">
              <a:avLst/>
            </a:prstGeom>
            <a:solidFill>
              <a:srgbClr val="FFFFFF">
                <a:lumMod val="95000"/>
                <a:alpha val="65000"/>
              </a:srgbClr>
            </a:solidFill>
            <a:ln>
              <a:solidFill>
                <a:schemeClr val="accent3"/>
              </a:solidFill>
            </a:ln>
            <a:effectLst>
              <a:outerShdw blurRad="50800" dist="38100" dir="2700000" algn="tl" rotWithShape="0">
                <a:prstClr val="black">
                  <a:alpha val="40000"/>
                </a:prstClr>
              </a:outerShdw>
            </a:effectLst>
          </p:spPr>
          <p:txBody>
            <a:bodyPr wrap="square">
              <a:noAutofit/>
            </a:bodyPr>
            <a:lstStyle/>
            <a:p>
              <a:pPr marL="0" lvl="2">
                <a:lnSpc>
                  <a:spcPct val="90000"/>
                </a:lnSpc>
                <a:spcBef>
                  <a:spcPct val="20000"/>
                </a:spcBef>
                <a:spcAft>
                  <a:spcPts val="400"/>
                </a:spcAft>
                <a:buClr>
                  <a:srgbClr val="777777"/>
                </a:buClr>
                <a:buSzPct val="135000"/>
              </a:pPr>
              <a:endParaRPr lang="en-US" sz="1400" dirty="0" smtClean="0"/>
            </a:p>
          </p:txBody>
        </p:sp>
        <p:sp>
          <p:nvSpPr>
            <p:cNvPr id="41" name="Rectangle 40"/>
            <p:cNvSpPr/>
            <p:nvPr/>
          </p:nvSpPr>
          <p:spPr>
            <a:xfrm>
              <a:off x="536135" y="4688271"/>
              <a:ext cx="3625959" cy="625988"/>
            </a:xfrm>
            <a:prstGeom prst="rect">
              <a:avLst/>
            </a:prstGeom>
          </p:spPr>
          <p:txBody>
            <a:bodyPr wrap="square">
              <a:spAutoFit/>
            </a:bodyPr>
            <a:lstStyle/>
            <a:p>
              <a:pPr marL="0" lvl="2">
                <a:lnSpc>
                  <a:spcPct val="90000"/>
                </a:lnSpc>
                <a:spcBef>
                  <a:spcPct val="20000"/>
                </a:spcBef>
                <a:spcAft>
                  <a:spcPts val="400"/>
                </a:spcAft>
                <a:buClr>
                  <a:srgbClr val="777777"/>
                </a:buClr>
                <a:buSzPct val="135000"/>
              </a:pPr>
              <a:r>
                <a:rPr lang="en-US" sz="1400" dirty="0" smtClean="0"/>
                <a:t>Simulate and test how a server responds to e-mail loads</a:t>
              </a:r>
            </a:p>
          </p:txBody>
        </p:sp>
        <p:sp>
          <p:nvSpPr>
            <p:cNvPr id="33" name="Round Same Side Corner Rectangle 32"/>
            <p:cNvSpPr/>
            <p:nvPr/>
          </p:nvSpPr>
          <p:spPr>
            <a:xfrm>
              <a:off x="507600" y="4224759"/>
              <a:ext cx="3890779" cy="462987"/>
            </a:xfrm>
            <a:prstGeom prst="round2SameRect">
              <a:avLst/>
            </a:prstGeom>
            <a:gradFill flip="none" rotWithShape="1">
              <a:gsLst>
                <a:gs pos="0">
                  <a:schemeClr val="accent3">
                    <a:lumMod val="50000"/>
                  </a:schemeClr>
                </a:gs>
                <a:gs pos="25000">
                  <a:schemeClr val="accent3">
                    <a:lumMod val="75000"/>
                  </a:schemeClr>
                </a:gs>
                <a:gs pos="80000">
                  <a:schemeClr val="accent3"/>
                </a:gs>
                <a:gs pos="100000">
                  <a:schemeClr val="accent3">
                    <a:lumMod val="60000"/>
                    <a:lumOff val="40000"/>
                    <a:alpha val="69000"/>
                  </a:schemeClr>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342900" indent="-342900">
                <a:spcBef>
                  <a:spcPct val="20000"/>
                </a:spcBef>
                <a:spcAft>
                  <a:spcPts val="1200"/>
                </a:spcAft>
                <a:buClr>
                  <a:srgbClr val="FF5B00"/>
                </a:buClr>
              </a:pPr>
              <a:r>
                <a:rPr lang="en-AU" dirty="0" smtClean="0">
                  <a:solidFill>
                    <a:srgbClr val="FFFFFF"/>
                  </a:solidFill>
                  <a:effectLst>
                    <a:outerShdw blurRad="38100" dist="38100" dir="2700000" algn="tl">
                      <a:srgbClr val="000000">
                        <a:alpha val="43137"/>
                      </a:srgbClr>
                    </a:outerShdw>
                  </a:effectLst>
                  <a:latin typeface="Segoe Semibold" pitchFamily="34" charset="0"/>
                  <a:cs typeface="Segoe UI" pitchFamily="34" charset="0"/>
                </a:rPr>
                <a:t>Remote Connectivity </a:t>
              </a:r>
              <a:r>
                <a:rPr lang="en-AU" dirty="0" err="1" smtClean="0">
                  <a:solidFill>
                    <a:srgbClr val="FFFFFF"/>
                  </a:solidFill>
                  <a:effectLst>
                    <a:outerShdw blurRad="38100" dist="38100" dir="2700000" algn="tl">
                      <a:srgbClr val="000000">
                        <a:alpha val="43137"/>
                      </a:srgbClr>
                    </a:outerShdw>
                  </a:effectLst>
                  <a:latin typeface="Segoe Semibold" pitchFamily="34" charset="0"/>
                  <a:cs typeface="Segoe UI" pitchFamily="34" charset="0"/>
                </a:rPr>
                <a:t>Analyzer</a:t>
              </a:r>
              <a:endParaRPr lang="en-US" dirty="0" smtClean="0">
                <a:solidFill>
                  <a:srgbClr val="FFFFFF"/>
                </a:solidFill>
                <a:effectLst>
                  <a:outerShdw blurRad="38100" dist="38100" dir="2700000" algn="tl">
                    <a:srgbClr val="000000">
                      <a:alpha val="43137"/>
                    </a:srgbClr>
                  </a:outerShdw>
                </a:effectLst>
                <a:latin typeface="Segoe Semibold" pitchFamily="34" charset="0"/>
                <a:cs typeface="Segoe UI" pitchFamily="34" charset="0"/>
              </a:endParaRPr>
            </a:p>
          </p:txBody>
        </p:sp>
      </p:grpSp>
      <p:pic>
        <p:nvPicPr>
          <p:cNvPr id="3891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09591" y="3248309"/>
            <a:ext cx="2901241" cy="2296516"/>
          </a:xfrm>
          <a:prstGeom prst="rect">
            <a:avLst/>
          </a:prstGeom>
          <a:noFill/>
          <a:ln>
            <a:noFill/>
          </a:ln>
          <a:effectLst>
            <a:glow rad="63500">
              <a:schemeClr val="tx1">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8" name="Group 37"/>
          <p:cNvGrpSpPr/>
          <p:nvPr/>
        </p:nvGrpSpPr>
        <p:grpSpPr>
          <a:xfrm>
            <a:off x="1381465" y="5301050"/>
            <a:ext cx="3622582" cy="852836"/>
            <a:chOff x="505321" y="5350935"/>
            <a:chExt cx="3890779" cy="1023866"/>
          </a:xfrm>
        </p:grpSpPr>
        <p:sp>
          <p:nvSpPr>
            <p:cNvPr id="29" name="Round Same Side Corner Rectangle 28"/>
            <p:cNvSpPr/>
            <p:nvPr/>
          </p:nvSpPr>
          <p:spPr>
            <a:xfrm flipV="1">
              <a:off x="519044" y="5798729"/>
              <a:ext cx="3877056" cy="576072"/>
            </a:xfrm>
            <a:prstGeom prst="round2SameRect">
              <a:avLst/>
            </a:prstGeom>
            <a:solidFill>
              <a:srgbClr val="FFFFFF">
                <a:lumMod val="95000"/>
                <a:alpha val="65000"/>
              </a:srgbClr>
            </a:solidFill>
            <a:ln>
              <a:solidFill>
                <a:schemeClr val="accent4"/>
              </a:solidFill>
            </a:ln>
            <a:effectLst>
              <a:outerShdw blurRad="50800" dist="38100" dir="2700000" algn="tl" rotWithShape="0">
                <a:prstClr val="black">
                  <a:alpha val="40000"/>
                </a:prstClr>
              </a:outerShdw>
            </a:effectLst>
          </p:spPr>
          <p:txBody>
            <a:bodyPr wrap="square">
              <a:noAutofit/>
            </a:bodyPr>
            <a:lstStyle/>
            <a:p>
              <a:pPr marL="0" lvl="2">
                <a:lnSpc>
                  <a:spcPct val="90000"/>
                </a:lnSpc>
                <a:spcBef>
                  <a:spcPct val="20000"/>
                </a:spcBef>
                <a:spcAft>
                  <a:spcPts val="400"/>
                </a:spcAft>
                <a:buClr>
                  <a:srgbClr val="777777"/>
                </a:buClr>
                <a:buSzPct val="135000"/>
              </a:pPr>
              <a:endParaRPr lang="en-US" sz="1400" dirty="0" smtClean="0"/>
            </a:p>
          </p:txBody>
        </p:sp>
        <p:sp>
          <p:nvSpPr>
            <p:cNvPr id="40" name="Rectangle 39"/>
            <p:cNvSpPr/>
            <p:nvPr/>
          </p:nvSpPr>
          <p:spPr>
            <a:xfrm>
              <a:off x="526610" y="5847424"/>
              <a:ext cx="3740588" cy="480131"/>
            </a:xfrm>
            <a:prstGeom prst="rect">
              <a:avLst/>
            </a:prstGeom>
          </p:spPr>
          <p:txBody>
            <a:bodyPr wrap="square">
              <a:spAutoFit/>
            </a:bodyPr>
            <a:lstStyle/>
            <a:p>
              <a:pPr marL="0" lvl="2">
                <a:lnSpc>
                  <a:spcPct val="90000"/>
                </a:lnSpc>
                <a:spcBef>
                  <a:spcPct val="20000"/>
                </a:spcBef>
                <a:spcAft>
                  <a:spcPts val="400"/>
                </a:spcAft>
                <a:buClr>
                  <a:srgbClr val="777777"/>
                </a:buClr>
                <a:buSzPct val="135000"/>
              </a:pPr>
              <a:r>
                <a:rPr lang="en-US" sz="1400" dirty="0" smtClean="0"/>
                <a:t>Determine overall health of Exchange system and topology</a:t>
              </a:r>
            </a:p>
          </p:txBody>
        </p:sp>
        <p:sp>
          <p:nvSpPr>
            <p:cNvPr id="34" name="Round Same Side Corner Rectangle 33"/>
            <p:cNvSpPr/>
            <p:nvPr/>
          </p:nvSpPr>
          <p:spPr>
            <a:xfrm>
              <a:off x="505321" y="5350935"/>
              <a:ext cx="3890779" cy="462987"/>
            </a:xfrm>
            <a:prstGeom prst="round2SameRect">
              <a:avLst/>
            </a:prstGeom>
            <a:gradFill flip="none" rotWithShape="1">
              <a:gsLst>
                <a:gs pos="0">
                  <a:schemeClr val="accent4">
                    <a:lumMod val="75000"/>
                  </a:schemeClr>
                </a:gs>
                <a:gs pos="25000">
                  <a:schemeClr val="accent4">
                    <a:lumMod val="75000"/>
                  </a:schemeClr>
                </a:gs>
                <a:gs pos="80000">
                  <a:schemeClr val="accent4"/>
                </a:gs>
                <a:gs pos="100000">
                  <a:schemeClr val="accent4">
                    <a:lumMod val="60000"/>
                    <a:lumOff val="40000"/>
                  </a:schemeClr>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indent="-342900" defTabSz="914099" fontAlgn="base">
                <a:lnSpc>
                  <a:spcPct val="85000"/>
                </a:lnSpc>
                <a:spcBef>
                  <a:spcPct val="0"/>
                </a:spcBef>
                <a:spcAft>
                  <a:spcPct val="0"/>
                </a:spcAft>
                <a:buClr>
                  <a:srgbClr val="FF5B00"/>
                </a:buClr>
                <a:defRPr/>
              </a:pPr>
              <a:r>
                <a:rPr lang="en-US" dirty="0" smtClean="0">
                  <a:gradFill>
                    <a:gsLst>
                      <a:gs pos="0">
                        <a:schemeClr val="bg1"/>
                      </a:gs>
                      <a:gs pos="100000">
                        <a:schemeClr val="bg1"/>
                      </a:gs>
                    </a:gsLst>
                    <a:lin ang="13500000" scaled="1"/>
                  </a:gradFill>
                  <a:latin typeface="Segoe Semibold" pitchFamily="34" charset="0"/>
                </a:rPr>
                <a:t>Best Practice Analyzer</a:t>
              </a:r>
            </a:p>
          </p:txBody>
        </p:sp>
      </p:grpSp>
      <p:grpSp>
        <p:nvGrpSpPr>
          <p:cNvPr id="20" name="Group 19"/>
          <p:cNvGrpSpPr/>
          <p:nvPr/>
        </p:nvGrpSpPr>
        <p:grpSpPr>
          <a:xfrm>
            <a:off x="483509" y="2409470"/>
            <a:ext cx="3656442" cy="782190"/>
            <a:chOff x="513826" y="3078866"/>
            <a:chExt cx="3896128" cy="998214"/>
          </a:xfrm>
        </p:grpSpPr>
        <p:sp>
          <p:nvSpPr>
            <p:cNvPr id="21" name="Round Same Side Corner Rectangle 20"/>
            <p:cNvSpPr/>
            <p:nvPr/>
          </p:nvSpPr>
          <p:spPr>
            <a:xfrm flipV="1">
              <a:off x="532898" y="3501008"/>
              <a:ext cx="3877056" cy="576072"/>
            </a:xfrm>
            <a:prstGeom prst="round2SameRect">
              <a:avLst/>
            </a:prstGeom>
            <a:solidFill>
              <a:srgbClr val="FFFFFF">
                <a:lumMod val="95000"/>
                <a:alpha val="65000"/>
              </a:srgbClr>
            </a:solidFill>
            <a:ln>
              <a:solidFill>
                <a:schemeClr val="accent2"/>
              </a:solidFill>
            </a:ln>
            <a:effectLst>
              <a:outerShdw blurRad="50800" dist="38100" dir="2700000" algn="tl" rotWithShape="0">
                <a:prstClr val="black">
                  <a:alpha val="40000"/>
                </a:prstClr>
              </a:outerShdw>
            </a:effectLst>
          </p:spPr>
          <p:txBody>
            <a:bodyPr wrap="square">
              <a:noAutofit/>
            </a:bodyPr>
            <a:lstStyle/>
            <a:p>
              <a:pPr marL="0" lvl="2">
                <a:lnSpc>
                  <a:spcPct val="90000"/>
                </a:lnSpc>
                <a:spcBef>
                  <a:spcPct val="20000"/>
                </a:spcBef>
                <a:spcAft>
                  <a:spcPts val="400"/>
                </a:spcAft>
                <a:buClr>
                  <a:srgbClr val="777777"/>
                </a:buClr>
                <a:buSzPct val="135000"/>
              </a:pPr>
              <a:endParaRPr lang="en-US" sz="1400" dirty="0" smtClean="0"/>
            </a:p>
          </p:txBody>
        </p:sp>
        <p:sp>
          <p:nvSpPr>
            <p:cNvPr id="22" name="Rectangle 21"/>
            <p:cNvSpPr/>
            <p:nvPr/>
          </p:nvSpPr>
          <p:spPr>
            <a:xfrm>
              <a:off x="526610" y="3545902"/>
              <a:ext cx="3667016" cy="480131"/>
            </a:xfrm>
            <a:prstGeom prst="rect">
              <a:avLst/>
            </a:prstGeom>
          </p:spPr>
          <p:txBody>
            <a:bodyPr wrap="square">
              <a:spAutoFit/>
            </a:bodyPr>
            <a:lstStyle/>
            <a:p>
              <a:pPr marL="0" lvl="2">
                <a:lnSpc>
                  <a:spcPct val="90000"/>
                </a:lnSpc>
                <a:spcBef>
                  <a:spcPct val="20000"/>
                </a:spcBef>
                <a:spcAft>
                  <a:spcPts val="400"/>
                </a:spcAft>
                <a:buClr>
                  <a:srgbClr val="777777"/>
                </a:buClr>
                <a:buSzPct val="135000"/>
              </a:pPr>
              <a:r>
                <a:rPr lang="en-US" sz="1400" dirty="0" smtClean="0"/>
                <a:t>Provides </a:t>
              </a:r>
              <a:r>
                <a:rPr lang="en-US" sz="1400" dirty="0" err="1" smtClean="0"/>
                <a:t>customised</a:t>
              </a:r>
              <a:r>
                <a:rPr lang="en-US" sz="1400" dirty="0" smtClean="0"/>
                <a:t> instructions for upgrading to Exchange 2010</a:t>
              </a:r>
            </a:p>
          </p:txBody>
        </p:sp>
        <p:sp>
          <p:nvSpPr>
            <p:cNvPr id="23" name="Round Same Side Corner Rectangle 22"/>
            <p:cNvSpPr/>
            <p:nvPr/>
          </p:nvSpPr>
          <p:spPr>
            <a:xfrm>
              <a:off x="513826" y="3078866"/>
              <a:ext cx="3896127" cy="442359"/>
            </a:xfrm>
            <a:prstGeom prst="round2SameRect">
              <a:avLst/>
            </a:prstGeom>
            <a:solidFill>
              <a:schemeClr val="accent1">
                <a:lumMod val="75000"/>
              </a:schemeClr>
            </a:soli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342900" lvl="0" indent="-342900">
                <a:spcBef>
                  <a:spcPct val="20000"/>
                </a:spcBef>
                <a:spcAft>
                  <a:spcPts val="1200"/>
                </a:spcAft>
                <a:buClr>
                  <a:srgbClr val="FF5B00"/>
                </a:buClr>
              </a:pPr>
              <a:r>
                <a:rPr lang="en-US" dirty="0" smtClean="0">
                  <a:gradFill>
                    <a:gsLst>
                      <a:gs pos="0">
                        <a:srgbClr val="FFFFFF"/>
                      </a:gs>
                      <a:gs pos="100000">
                        <a:srgbClr val="FFFFFF"/>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Deployment Assistant</a:t>
              </a:r>
              <a:r>
                <a:rPr lang="en-US" dirty="0" smtClean="0">
                  <a:gradFill>
                    <a:gsLst>
                      <a:gs pos="0">
                        <a:schemeClr val="bg1"/>
                      </a:gs>
                      <a:gs pos="100000">
                        <a:schemeClr val="bg1"/>
                      </a:gs>
                    </a:gsLst>
                    <a:lin ang="13500000" scaled="1"/>
                  </a:gradFill>
                  <a:latin typeface="Segoe Semibold" pitchFamily="34" charset="0"/>
                </a:rPr>
                <a:t> </a:t>
              </a:r>
            </a:p>
          </p:txBody>
        </p:sp>
      </p:grpSp>
      <p:pic>
        <p:nvPicPr>
          <p:cNvPr id="1030" name="Picture 6" descr="E:\ankur2.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5076056" y="4350504"/>
            <a:ext cx="2865593" cy="1981538"/>
          </a:xfrm>
          <a:prstGeom prst="rect">
            <a:avLst/>
          </a:prstGeom>
          <a:ln>
            <a:solidFill>
              <a:schemeClr val="bg1">
                <a:lumMod val="75000"/>
              </a:schemeClr>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26" name="Group 25"/>
          <p:cNvGrpSpPr/>
          <p:nvPr/>
        </p:nvGrpSpPr>
        <p:grpSpPr>
          <a:xfrm>
            <a:off x="221767" y="1484784"/>
            <a:ext cx="3505593" cy="777035"/>
            <a:chOff x="496814" y="3078866"/>
            <a:chExt cx="3877056" cy="998214"/>
          </a:xfrm>
        </p:grpSpPr>
        <p:sp>
          <p:nvSpPr>
            <p:cNvPr id="27" name="Round Same Side Corner Rectangle 26"/>
            <p:cNvSpPr/>
            <p:nvPr/>
          </p:nvSpPr>
          <p:spPr>
            <a:xfrm flipV="1">
              <a:off x="496814" y="3501008"/>
              <a:ext cx="3877056" cy="576072"/>
            </a:xfrm>
            <a:prstGeom prst="round2SameRect">
              <a:avLst/>
            </a:prstGeom>
            <a:solidFill>
              <a:srgbClr val="FFFFFF">
                <a:lumMod val="95000"/>
                <a:alpha val="65000"/>
              </a:srgbClr>
            </a:solidFill>
            <a:ln>
              <a:solidFill>
                <a:schemeClr val="accent2"/>
              </a:solidFill>
            </a:ln>
            <a:effectLst>
              <a:outerShdw blurRad="50800" dist="38100" dir="2700000" algn="tl" rotWithShape="0">
                <a:prstClr val="black">
                  <a:alpha val="40000"/>
                </a:prstClr>
              </a:outerShdw>
            </a:effectLst>
          </p:spPr>
          <p:txBody>
            <a:bodyPr wrap="square">
              <a:noAutofit/>
            </a:bodyPr>
            <a:lstStyle/>
            <a:p>
              <a:pPr marL="0" lvl="2">
                <a:lnSpc>
                  <a:spcPct val="90000"/>
                </a:lnSpc>
                <a:spcBef>
                  <a:spcPct val="20000"/>
                </a:spcBef>
                <a:spcAft>
                  <a:spcPts val="400"/>
                </a:spcAft>
                <a:buClr>
                  <a:srgbClr val="777777"/>
                </a:buClr>
                <a:buSzPct val="135000"/>
              </a:pPr>
              <a:endParaRPr lang="en-US" sz="1400" dirty="0" smtClean="0"/>
            </a:p>
          </p:txBody>
        </p:sp>
        <p:sp>
          <p:nvSpPr>
            <p:cNvPr id="28" name="Rectangle 27"/>
            <p:cNvSpPr/>
            <p:nvPr/>
          </p:nvSpPr>
          <p:spPr>
            <a:xfrm>
              <a:off x="526610" y="3545902"/>
              <a:ext cx="3667016" cy="367706"/>
            </a:xfrm>
            <a:prstGeom prst="rect">
              <a:avLst/>
            </a:prstGeom>
          </p:spPr>
          <p:txBody>
            <a:bodyPr wrap="square">
              <a:spAutoFit/>
            </a:bodyPr>
            <a:lstStyle/>
            <a:p>
              <a:pPr marL="0" lvl="2">
                <a:lnSpc>
                  <a:spcPct val="90000"/>
                </a:lnSpc>
                <a:spcBef>
                  <a:spcPct val="20000"/>
                </a:spcBef>
                <a:spcAft>
                  <a:spcPts val="400"/>
                </a:spcAft>
                <a:buClr>
                  <a:srgbClr val="777777"/>
                </a:buClr>
                <a:buSzPct val="135000"/>
              </a:pPr>
              <a:r>
                <a:rPr lang="en-US" sz="1400" dirty="0" smtClean="0"/>
                <a:t>Focus on overall topology readiness</a:t>
              </a:r>
            </a:p>
          </p:txBody>
        </p:sp>
        <p:sp>
          <p:nvSpPr>
            <p:cNvPr id="30" name="Round Same Side Corner Rectangle 29"/>
            <p:cNvSpPr/>
            <p:nvPr/>
          </p:nvSpPr>
          <p:spPr>
            <a:xfrm>
              <a:off x="513826" y="3078866"/>
              <a:ext cx="3860044" cy="442358"/>
            </a:xfrm>
            <a:prstGeom prst="round2SameRect">
              <a:avLst/>
            </a:prstGeom>
            <a:solidFill>
              <a:schemeClr val="accent5">
                <a:lumMod val="50000"/>
              </a:schemeClr>
            </a:soli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342900" lvl="0" indent="-342900">
                <a:spcBef>
                  <a:spcPct val="20000"/>
                </a:spcBef>
                <a:spcAft>
                  <a:spcPts val="1200"/>
                </a:spcAft>
                <a:buClr>
                  <a:srgbClr val="FF5B00"/>
                </a:buClr>
              </a:pPr>
              <a:r>
                <a:rPr lang="en-US" dirty="0" smtClean="0">
                  <a:gradFill>
                    <a:gsLst>
                      <a:gs pos="0">
                        <a:srgbClr val="FFFFFF"/>
                      </a:gs>
                      <a:gs pos="100000">
                        <a:srgbClr val="FFFFFF"/>
                      </a:gs>
                    </a:gsLst>
                    <a:lin ang="13500000" scaled="1"/>
                  </a:gradFill>
                  <a:effectLst>
                    <a:outerShdw blurRad="38100" dist="38100" dir="2700000" algn="tl">
                      <a:srgbClr val="000000">
                        <a:alpha val="43137"/>
                      </a:srgbClr>
                    </a:outerShdw>
                  </a:effectLst>
                  <a:latin typeface="Segoe Semibold" pitchFamily="34" charset="0"/>
                  <a:cs typeface="Segoe UI" pitchFamily="34" charset="0"/>
                </a:rPr>
                <a:t>Pre-Deployment Assistant</a:t>
              </a:r>
              <a:r>
                <a:rPr lang="en-US" dirty="0" smtClean="0">
                  <a:gradFill>
                    <a:gsLst>
                      <a:gs pos="0">
                        <a:schemeClr val="bg1"/>
                      </a:gs>
                      <a:gs pos="100000">
                        <a:schemeClr val="bg1"/>
                      </a:gs>
                    </a:gsLst>
                    <a:lin ang="13500000" scaled="1"/>
                  </a:gradFill>
                  <a:latin typeface="Segoe Semibold" pitchFamily="34" charset="0"/>
                </a:rPr>
                <a:t> </a:t>
              </a:r>
            </a:p>
          </p:txBody>
        </p:sp>
      </p:grpSp>
    </p:spTree>
    <p:extLst>
      <p:ext uri="{BB962C8B-B14F-4D97-AF65-F5344CB8AC3E}">
        <p14:creationId xmlns:p14="http://schemas.microsoft.com/office/powerpoint/2010/main" val="28605867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par>
                                <p:cTn id="20" presetID="10" presetClass="entr" presetSubtype="0" fill="hold" nodeType="withEffect">
                                  <p:stCondLst>
                                    <p:cond delay="0"/>
                                  </p:stCondLst>
                                  <p:childTnLst>
                                    <p:set>
                                      <p:cBhvr>
                                        <p:cTn id="21" dur="1" fill="hold">
                                          <p:stCondLst>
                                            <p:cond delay="0"/>
                                          </p:stCondLst>
                                        </p:cTn>
                                        <p:tgtEl>
                                          <p:spTgt spid="1029"/>
                                        </p:tgtEl>
                                        <p:attrNameLst>
                                          <p:attrName>style.visibility</p:attrName>
                                        </p:attrNameLst>
                                      </p:cBhvr>
                                      <p:to>
                                        <p:strVal val="visible"/>
                                      </p:to>
                                    </p:set>
                                    <p:animEffect transition="in" filter="fade">
                                      <p:cBhvr>
                                        <p:cTn id="22" dur="500"/>
                                        <p:tgtEl>
                                          <p:spTgt spid="102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par>
                                <p:cTn id="28" presetID="1" presetClass="entr" presetSubtype="0" fill="hold" nodeType="withEffect">
                                  <p:stCondLst>
                                    <p:cond delay="0"/>
                                  </p:stCondLst>
                                  <p:childTnLst>
                                    <p:set>
                                      <p:cBhvr>
                                        <p:cTn id="29" dur="1" fill="hold">
                                          <p:stCondLst>
                                            <p:cond delay="0"/>
                                          </p:stCondLst>
                                        </p:cTn>
                                        <p:tgtEl>
                                          <p:spTgt spid="38914"/>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nodeType="withEffect">
                                  <p:stCondLst>
                                    <p:cond delay="0"/>
                                  </p:stCondLst>
                                  <p:childTnLst>
                                    <p:set>
                                      <p:cBhvr>
                                        <p:cTn id="36" dur="1" fill="hold">
                                          <p:stCondLst>
                                            <p:cond delay="0"/>
                                          </p:stCondLst>
                                        </p:cTn>
                                        <p:tgtEl>
                                          <p:spTgt spid="1030"/>
                                        </p:tgtEl>
                                        <p:attrNameLst>
                                          <p:attrName>style.visibility</p:attrName>
                                        </p:attrNameLst>
                                      </p:cBhvr>
                                      <p:to>
                                        <p:strVal val="visible"/>
                                      </p:to>
                                    </p:set>
                                    <p:animEffect transition="in" filter="fade">
                                      <p:cBhvr>
                                        <p:cTn id="37" dur="5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p:txBody>
          <a:bodyPr/>
          <a:lstStyle/>
          <a:p>
            <a:r>
              <a:rPr lang="en-US" smtClean="0"/>
              <a:t>Exchange Server Deployment Assistant</a:t>
            </a:r>
            <a:endParaRPr lang="en-US" dirty="0"/>
          </a:p>
        </p:txBody>
      </p:sp>
      <p:sp>
        <p:nvSpPr>
          <p:cNvPr id="6" name="Content Placeholder 5"/>
          <p:cNvSpPr>
            <a:spLocks noGrp="1"/>
          </p:cNvSpPr>
          <p:nvPr>
            <p:ph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994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463352"/>
            <a:ext cx="7586474" cy="4804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924" y="1463352"/>
            <a:ext cx="7560840" cy="4839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9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5924" y="1511876"/>
            <a:ext cx="7586474" cy="47424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94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5562" y="1447369"/>
            <a:ext cx="7582472" cy="4855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94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9401" y="1511876"/>
            <a:ext cx="7695919" cy="4756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itle 1"/>
          <p:cNvSpPr txBox="1">
            <a:spLocks/>
          </p:cNvSpPr>
          <p:nvPr/>
        </p:nvSpPr>
        <p:spPr>
          <a:xfrm>
            <a:off x="344361" y="5159878"/>
            <a:ext cx="8229600" cy="1143000"/>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chor="ctr">
            <a:normAutofit lnSpcReduction="10000"/>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pPr algn="ctr"/>
            <a:r>
              <a:rPr lang="en-US" dirty="0" smtClean="0"/>
              <a:t>Exchange Server Deployment Assistant is your Best Friend</a:t>
            </a:r>
            <a:endParaRPr lang="en-US" dirty="0"/>
          </a:p>
        </p:txBody>
      </p:sp>
    </p:spTree>
    <p:extLst>
      <p:ext uri="{BB962C8B-B14F-4D97-AF65-F5344CB8AC3E}">
        <p14:creationId xmlns:p14="http://schemas.microsoft.com/office/powerpoint/2010/main" val="3356864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9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9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9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9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94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553998"/>
          </a:xfrm>
        </p:spPr>
        <p:txBody>
          <a:bodyPr>
            <a:normAutofit fontScale="90000"/>
          </a:bodyPr>
          <a:lstStyle/>
          <a:p>
            <a:r>
              <a:rPr lang="en-US" sz="4000" dirty="0" smtClean="0"/>
              <a:t>Mailbox Assistants Troubleshooter (SP1)</a:t>
            </a:r>
            <a:endParaRPr lang="en-US" sz="4000" dirty="0"/>
          </a:p>
        </p:txBody>
      </p:sp>
      <p:sp>
        <p:nvSpPr>
          <p:cNvPr id="3" name="Content Placeholder 2"/>
          <p:cNvSpPr>
            <a:spLocks noGrp="1"/>
          </p:cNvSpPr>
          <p:nvPr>
            <p:ph idx="1"/>
          </p:nvPr>
        </p:nvSpPr>
        <p:spPr>
          <a:xfrm>
            <a:off x="381000" y="1447800"/>
            <a:ext cx="8382000" cy="3699474"/>
          </a:xfrm>
        </p:spPr>
        <p:txBody>
          <a:bodyPr>
            <a:normAutofit fontScale="85000" lnSpcReduction="20000"/>
          </a:bodyPr>
          <a:lstStyle/>
          <a:p>
            <a:r>
              <a:rPr lang="en-US" sz="2800" dirty="0" smtClean="0"/>
              <a:t>Mailbox Assistants perform event-based and time-based functions (e.g., free/busy, resource booking, conversations, calendar repair, etc.)</a:t>
            </a:r>
          </a:p>
          <a:p>
            <a:r>
              <a:rPr lang="en-US" sz="2800" dirty="0" smtClean="0">
                <a:solidFill>
                  <a:srgbClr val="FFFF00"/>
                </a:solidFill>
                <a:effectLst>
                  <a:outerShdw blurRad="38100" dist="38100" dir="2700000" algn="tl">
                    <a:srgbClr val="000000">
                      <a:alpha val="43137"/>
                    </a:srgbClr>
                  </a:outerShdw>
                </a:effectLst>
              </a:rPr>
              <a:t>Test-</a:t>
            </a:r>
            <a:r>
              <a:rPr lang="en-US" sz="2800" dirty="0" err="1" smtClean="0">
                <a:solidFill>
                  <a:srgbClr val="FFFF00"/>
                </a:solidFill>
                <a:effectLst>
                  <a:outerShdw blurRad="38100" dist="38100" dir="2700000" algn="tl">
                    <a:srgbClr val="000000">
                      <a:alpha val="43137"/>
                    </a:srgbClr>
                  </a:outerShdw>
                </a:effectLst>
              </a:rPr>
              <a:t>AssistantHealth</a:t>
            </a:r>
            <a:r>
              <a:rPr lang="en-US" sz="2800" dirty="0" smtClean="0"/>
              <a:t> can be used to verify the health of the Microsoft Exchange Mailbox Assistants services, to recover from health issues, and to report on the diagnosis or recovery action</a:t>
            </a:r>
          </a:p>
          <a:p>
            <a:r>
              <a:rPr lang="en-US" sz="2800" dirty="0" smtClean="0"/>
              <a:t>Includes </a:t>
            </a:r>
            <a:r>
              <a:rPr lang="en-US" sz="2800" dirty="0" err="1" smtClean="0">
                <a:solidFill>
                  <a:srgbClr val="FFFF00"/>
                </a:solidFill>
                <a:effectLst>
                  <a:outerShdw blurRad="38100" dist="38100" dir="2700000" algn="tl">
                    <a:srgbClr val="000000">
                      <a:alpha val="43137"/>
                    </a:srgbClr>
                  </a:outerShdw>
                </a:effectLst>
              </a:rPr>
              <a:t>ResolveProblems</a:t>
            </a:r>
            <a:r>
              <a:rPr lang="en-US" sz="2800" dirty="0" smtClean="0"/>
              <a:t> parameter which can</a:t>
            </a:r>
          </a:p>
          <a:p>
            <a:pPr lvl="1"/>
            <a:r>
              <a:rPr lang="en-US" sz="2400" dirty="0" smtClean="0"/>
              <a:t>Start the service if it is not running</a:t>
            </a:r>
          </a:p>
          <a:p>
            <a:pPr lvl="1"/>
            <a:r>
              <a:rPr lang="en-US" sz="2400" dirty="0" smtClean="0"/>
              <a:t>Restart the service if it is hung or deadlocked for more than 15 minutes</a:t>
            </a:r>
            <a:endParaRPr lang="en-US" sz="2400" dirty="0"/>
          </a:p>
        </p:txBody>
      </p:sp>
    </p:spTree>
    <p:extLst>
      <p:ext uri="{BB962C8B-B14F-4D97-AF65-F5344CB8AC3E}">
        <p14:creationId xmlns:p14="http://schemas.microsoft.com/office/powerpoint/2010/main" val="22730250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553998"/>
          </a:xfrm>
        </p:spPr>
        <p:txBody>
          <a:bodyPr>
            <a:noAutofit/>
          </a:bodyPr>
          <a:lstStyle/>
          <a:p>
            <a:r>
              <a:rPr lang="en-US" sz="3200" dirty="0" smtClean="0"/>
              <a:t>Database Log Growth Troubleshooter (SP1)</a:t>
            </a:r>
            <a:endParaRPr lang="en-US" sz="3200" dirty="0"/>
          </a:p>
        </p:txBody>
      </p:sp>
      <p:sp>
        <p:nvSpPr>
          <p:cNvPr id="3" name="Content Placeholder 2"/>
          <p:cNvSpPr>
            <a:spLocks noGrp="1"/>
          </p:cNvSpPr>
          <p:nvPr>
            <p:ph idx="1"/>
          </p:nvPr>
        </p:nvSpPr>
        <p:spPr>
          <a:xfrm>
            <a:off x="381000" y="1447800"/>
            <a:ext cx="8382000" cy="4044184"/>
          </a:xfrm>
        </p:spPr>
        <p:txBody>
          <a:bodyPr>
            <a:normAutofit lnSpcReduction="10000"/>
          </a:bodyPr>
          <a:lstStyle/>
          <a:p>
            <a:r>
              <a:rPr lang="en-US" dirty="0" smtClean="0">
                <a:solidFill>
                  <a:srgbClr val="FFFF00"/>
                </a:solidFill>
                <a:effectLst>
                  <a:outerShdw blurRad="38100" dist="38100" dir="2700000" algn="tl">
                    <a:srgbClr val="000000">
                      <a:alpha val="43137"/>
                    </a:srgbClr>
                  </a:outerShdw>
                </a:effectLst>
              </a:rPr>
              <a:t>Troubleshoot-DatabaseSpace.ps1</a:t>
            </a:r>
            <a:r>
              <a:rPr lang="en-US" dirty="0" smtClean="0"/>
              <a:t> detects excessive log growth issues and takes action</a:t>
            </a:r>
          </a:p>
          <a:p>
            <a:r>
              <a:rPr lang="en-US" dirty="0" smtClean="0"/>
              <a:t>By default</a:t>
            </a:r>
          </a:p>
          <a:p>
            <a:pPr lvl="1"/>
            <a:r>
              <a:rPr lang="en-US" dirty="0" smtClean="0"/>
              <a:t>Runs every 15 minutes to determine available free space</a:t>
            </a:r>
          </a:p>
          <a:p>
            <a:pPr lvl="1"/>
            <a:r>
              <a:rPr lang="en-US" dirty="0" smtClean="0"/>
              <a:t>If free space &lt; 25%, tools runs an algorithm to determine if excessive log growth is cause</a:t>
            </a:r>
          </a:p>
          <a:p>
            <a:pPr lvl="2"/>
            <a:r>
              <a:rPr lang="en-US" dirty="0" smtClean="0"/>
              <a:t>If it is cause, the tool quarantines or throttles mailboxes causing excessive growth, as appropriate</a:t>
            </a:r>
          </a:p>
          <a:p>
            <a:r>
              <a:rPr lang="en-US" dirty="0" smtClean="0"/>
              <a:t>Defaults defined in </a:t>
            </a:r>
            <a:r>
              <a:rPr lang="en-US" dirty="0" smtClean="0">
                <a:solidFill>
                  <a:srgbClr val="FFFF00"/>
                </a:solidFill>
                <a:effectLst>
                  <a:outerShdw blurRad="38100" dist="38100" dir="2700000" algn="tl">
                    <a:srgbClr val="000000">
                      <a:alpha val="43137"/>
                    </a:srgbClr>
                  </a:outerShdw>
                </a:effectLst>
              </a:rPr>
              <a:t>StoreTSConstants.ps1</a:t>
            </a:r>
            <a:endParaRPr lang="en-US"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637491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553998"/>
          </a:xfrm>
        </p:spPr>
        <p:txBody>
          <a:bodyPr>
            <a:normAutofit fontScale="90000"/>
          </a:bodyPr>
          <a:lstStyle/>
          <a:p>
            <a:r>
              <a:rPr lang="en-US" sz="4000" dirty="0" smtClean="0"/>
              <a:t>Database Latency Troubleshooter (SP1)</a:t>
            </a:r>
            <a:endParaRPr lang="en-US" sz="4000" dirty="0"/>
          </a:p>
        </p:txBody>
      </p:sp>
      <p:sp>
        <p:nvSpPr>
          <p:cNvPr id="3" name="Content Placeholder 2"/>
          <p:cNvSpPr>
            <a:spLocks noGrp="1"/>
          </p:cNvSpPr>
          <p:nvPr>
            <p:ph idx="1"/>
          </p:nvPr>
        </p:nvSpPr>
        <p:spPr>
          <a:xfrm>
            <a:off x="381000" y="1447799"/>
            <a:ext cx="8382000" cy="3945696"/>
          </a:xfrm>
        </p:spPr>
        <p:txBody>
          <a:bodyPr>
            <a:normAutofit fontScale="92500" lnSpcReduction="10000"/>
          </a:bodyPr>
          <a:lstStyle/>
          <a:p>
            <a:r>
              <a:rPr lang="en-US" dirty="0" smtClean="0">
                <a:solidFill>
                  <a:srgbClr val="FFFF00"/>
                </a:solidFill>
                <a:effectLst>
                  <a:outerShdw blurRad="38100" dist="38100" dir="2700000" algn="tl">
                    <a:srgbClr val="000000">
                      <a:alpha val="43137"/>
                    </a:srgbClr>
                  </a:outerShdw>
                </a:effectLst>
              </a:rPr>
              <a:t>Troubleshoot-DatabaseLatency.ps1</a:t>
            </a:r>
            <a:r>
              <a:rPr lang="en-US" dirty="0" smtClean="0"/>
              <a:t> used by SCOM, but can be used outside of SCOM as a schedule task</a:t>
            </a:r>
          </a:p>
          <a:p>
            <a:pPr lvl="1"/>
            <a:r>
              <a:rPr lang="en-US" dirty="0"/>
              <a:t>Defaults defined in </a:t>
            </a:r>
            <a:r>
              <a:rPr lang="en-US" dirty="0">
                <a:solidFill>
                  <a:srgbClr val="FFFF00"/>
                </a:solidFill>
                <a:effectLst>
                  <a:outerShdw blurRad="38100" dist="38100" dir="2700000" algn="tl">
                    <a:srgbClr val="000000">
                      <a:alpha val="43137"/>
                    </a:srgbClr>
                  </a:outerShdw>
                </a:effectLst>
              </a:rPr>
              <a:t>StoreTSConstants.ps1</a:t>
            </a:r>
            <a:endParaRPr lang="en-US" dirty="0" smtClean="0">
              <a:solidFill>
                <a:srgbClr val="FFFF00"/>
              </a:solidFill>
              <a:effectLst>
                <a:outerShdw blurRad="38100" dist="38100" dir="2700000" algn="tl">
                  <a:srgbClr val="000000">
                    <a:alpha val="43137"/>
                  </a:srgbClr>
                </a:outerShdw>
              </a:effectLst>
            </a:endParaRPr>
          </a:p>
          <a:p>
            <a:r>
              <a:rPr lang="en-US" sz="2800" dirty="0" smtClean="0"/>
              <a:t>Checks for database latencies above value of </a:t>
            </a:r>
            <a:r>
              <a:rPr lang="en-US" sz="2800" dirty="0" err="1" smtClean="0"/>
              <a:t>LatencyThreshold</a:t>
            </a:r>
            <a:r>
              <a:rPr lang="en-US" sz="2800" dirty="0" smtClean="0"/>
              <a:t> (default is 70 </a:t>
            </a:r>
            <a:r>
              <a:rPr lang="en-US" sz="2800" dirty="0" err="1" smtClean="0"/>
              <a:t>ms</a:t>
            </a:r>
            <a:r>
              <a:rPr lang="en-US" sz="2800" dirty="0" smtClean="0"/>
              <a:t>)</a:t>
            </a:r>
          </a:p>
          <a:p>
            <a:r>
              <a:rPr lang="en-US" sz="2800" dirty="0" smtClean="0"/>
              <a:t>Checks disk’s transfer rate against read rate and read latency performance counters</a:t>
            </a:r>
            <a:endParaRPr lang="en-US" sz="2400" dirty="0" smtClean="0"/>
          </a:p>
          <a:p>
            <a:r>
              <a:rPr lang="en-US" sz="2800" dirty="0" smtClean="0"/>
              <a:t>Checks to see if any user is using more than one thread for duration of </a:t>
            </a:r>
            <a:r>
              <a:rPr lang="en-US" sz="2800" dirty="0" err="1" smtClean="0">
                <a:solidFill>
                  <a:srgbClr val="FFFF00"/>
                </a:solidFill>
                <a:effectLst>
                  <a:outerShdw blurRad="38100" dist="38100" dir="2700000" algn="tl">
                    <a:srgbClr val="000000">
                      <a:alpha val="43137"/>
                    </a:srgbClr>
                  </a:outerShdw>
                </a:effectLst>
              </a:rPr>
              <a:t>TimeInServerThreshold</a:t>
            </a:r>
            <a:r>
              <a:rPr lang="en-US" sz="2800" dirty="0" smtClean="0"/>
              <a:t> (default is 10 min)</a:t>
            </a:r>
            <a:endParaRPr lang="en-US" sz="2800" dirty="0"/>
          </a:p>
        </p:txBody>
      </p:sp>
    </p:spTree>
    <p:extLst>
      <p:ext uri="{BB962C8B-B14F-4D97-AF65-F5344CB8AC3E}">
        <p14:creationId xmlns:p14="http://schemas.microsoft.com/office/powerpoint/2010/main" val="7085307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553998"/>
          </a:xfrm>
        </p:spPr>
        <p:txBody>
          <a:bodyPr>
            <a:noAutofit/>
          </a:bodyPr>
          <a:lstStyle/>
          <a:p>
            <a:r>
              <a:rPr lang="en-US" dirty="0" smtClean="0"/>
              <a:t>Database Latency Troubleshooter (SP1)</a:t>
            </a:r>
            <a:endParaRPr lang="en-US" dirty="0"/>
          </a:p>
        </p:txBody>
      </p:sp>
      <p:sp>
        <p:nvSpPr>
          <p:cNvPr id="3" name="Content Placeholder 2"/>
          <p:cNvSpPr>
            <a:spLocks noGrp="1"/>
          </p:cNvSpPr>
          <p:nvPr>
            <p:ph idx="1"/>
          </p:nvPr>
        </p:nvSpPr>
        <p:spPr>
          <a:xfrm>
            <a:off x="381000" y="1447801"/>
            <a:ext cx="8382000" cy="4136517"/>
          </a:xfrm>
        </p:spPr>
        <p:txBody>
          <a:bodyPr>
            <a:normAutofit lnSpcReduction="10000"/>
          </a:bodyPr>
          <a:lstStyle/>
          <a:p>
            <a:r>
              <a:rPr lang="en-US" dirty="0" smtClean="0"/>
              <a:t>Disk’s transfers-per-second rate &lt; </a:t>
            </a:r>
            <a:r>
              <a:rPr lang="en-US" dirty="0" err="1" smtClean="0"/>
              <a:t>DiskReadRateThreshold</a:t>
            </a:r>
            <a:endParaRPr lang="en-US" dirty="0"/>
          </a:p>
          <a:p>
            <a:r>
              <a:rPr lang="en-US" dirty="0" smtClean="0"/>
              <a:t>Disk’s seconds-per-transfer rate &gt; </a:t>
            </a:r>
            <a:r>
              <a:rPr lang="en-US" dirty="0" err="1" smtClean="0"/>
              <a:t>DiskReadLatencyThreshold</a:t>
            </a:r>
            <a:endParaRPr lang="en-US" dirty="0" smtClean="0"/>
          </a:p>
          <a:p>
            <a:pPr lvl="1"/>
            <a:r>
              <a:rPr lang="en-US" dirty="0" smtClean="0"/>
              <a:t>If both conditions are true, it indicates that disk has high latency under low load, which often means the disk is going bad and needs replacing</a:t>
            </a:r>
          </a:p>
          <a:p>
            <a:r>
              <a:rPr lang="en-US" dirty="0" smtClean="0"/>
              <a:t>User using more than one thread for duration of </a:t>
            </a:r>
            <a:r>
              <a:rPr lang="en-US" dirty="0" err="1" smtClean="0">
                <a:solidFill>
                  <a:srgbClr val="FFFF00"/>
                </a:solidFill>
                <a:effectLst>
                  <a:outerShdw blurRad="38100" dist="38100" dir="2700000" algn="tl">
                    <a:srgbClr val="000000">
                      <a:alpha val="43137"/>
                    </a:srgbClr>
                  </a:outerShdw>
                </a:effectLst>
              </a:rPr>
              <a:t>TimeInServerThreshold</a:t>
            </a:r>
            <a:endParaRPr lang="en-US" dirty="0" smtClean="0">
              <a:solidFill>
                <a:srgbClr val="FFFF00"/>
              </a:solidFill>
              <a:effectLst>
                <a:outerShdw blurRad="38100" dist="38100" dir="2700000" algn="tl">
                  <a:srgbClr val="000000">
                    <a:alpha val="43137"/>
                  </a:srgbClr>
                </a:outerShdw>
              </a:effectLst>
            </a:endParaRPr>
          </a:p>
          <a:p>
            <a:pPr lvl="1"/>
            <a:r>
              <a:rPr lang="en-US" dirty="0" smtClean="0"/>
              <a:t>Mailbox quarantined for 6 hours</a:t>
            </a:r>
            <a:endParaRPr lang="en-US" dirty="0"/>
          </a:p>
        </p:txBody>
      </p:sp>
    </p:spTree>
    <p:extLst>
      <p:ext uri="{BB962C8B-B14F-4D97-AF65-F5344CB8AC3E}">
        <p14:creationId xmlns:p14="http://schemas.microsoft.com/office/powerpoint/2010/main" val="104958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Getting All Logon Statistics from Outlook</a:t>
            </a:r>
            <a:endParaRPr lang="en-US" dirty="0"/>
          </a:p>
        </p:txBody>
      </p:sp>
      <p:sp>
        <p:nvSpPr>
          <p:cNvPr id="3" name="Content Placeholder 2"/>
          <p:cNvSpPr>
            <a:spLocks noGrp="1"/>
          </p:cNvSpPr>
          <p:nvPr>
            <p:ph idx="1"/>
          </p:nvPr>
        </p:nvSpPr>
        <p:spPr>
          <a:xfrm>
            <a:off x="389436" y="1447801"/>
            <a:ext cx="8363938" cy="4645496"/>
          </a:xfrm>
        </p:spPr>
        <p:txBody>
          <a:bodyPr>
            <a:normAutofit fontScale="92500" lnSpcReduction="10000"/>
          </a:bodyPr>
          <a:lstStyle/>
          <a:p>
            <a:r>
              <a:rPr lang="en-US" dirty="0"/>
              <a:t>Use </a:t>
            </a:r>
            <a:r>
              <a:rPr lang="en-US" dirty="0" smtClean="0"/>
              <a:t>Get-</a:t>
            </a:r>
            <a:r>
              <a:rPr lang="en-US" dirty="0" err="1" smtClean="0"/>
              <a:t>LogonStatistics</a:t>
            </a:r>
            <a:r>
              <a:rPr lang="en-US" dirty="0" smtClean="0"/>
              <a:t> to </a:t>
            </a:r>
            <a:r>
              <a:rPr lang="en-US" dirty="0"/>
              <a:t>retrieve </a:t>
            </a:r>
            <a:r>
              <a:rPr lang="en-US" dirty="0" smtClean="0"/>
              <a:t>data </a:t>
            </a:r>
            <a:r>
              <a:rPr lang="en-US" dirty="0"/>
              <a:t>such as </a:t>
            </a:r>
            <a:r>
              <a:rPr lang="en-US" dirty="0" smtClean="0"/>
              <a:t>logon </a:t>
            </a:r>
            <a:r>
              <a:rPr lang="en-US" dirty="0"/>
              <a:t>time, last access time, client version, and adapter </a:t>
            </a:r>
            <a:r>
              <a:rPr lang="en-US" dirty="0" smtClean="0"/>
              <a:t>speed</a:t>
            </a:r>
          </a:p>
          <a:p>
            <a:pPr lvl="1"/>
            <a:r>
              <a:rPr lang="en-US" sz="2000" dirty="0" smtClean="0">
                <a:solidFill>
                  <a:srgbClr val="FFFF00"/>
                </a:solidFill>
                <a:effectLst>
                  <a:outerShdw blurRad="38100" dist="38100" dir="2700000" algn="tl">
                    <a:srgbClr val="000000">
                      <a:alpha val="43137"/>
                    </a:srgbClr>
                  </a:outerShdw>
                </a:effectLst>
                <a:latin typeface="Consolas" pitchFamily="49" charset="0"/>
                <a:cs typeface="Consolas" pitchFamily="49" charset="0"/>
              </a:rPr>
              <a:t>Get-</a:t>
            </a:r>
            <a:r>
              <a:rPr lang="en-US" sz="2000" dirty="0" err="1" smtClean="0">
                <a:solidFill>
                  <a:srgbClr val="FFFF00"/>
                </a:solidFill>
                <a:effectLst>
                  <a:outerShdw blurRad="38100" dist="38100" dir="2700000" algn="tl">
                    <a:srgbClr val="000000">
                      <a:alpha val="43137"/>
                    </a:srgbClr>
                  </a:outerShdw>
                </a:effectLst>
                <a:latin typeface="Consolas" pitchFamily="49" charset="0"/>
                <a:cs typeface="Consolas" pitchFamily="49" charset="0"/>
              </a:rPr>
              <a:t>LogonStatistics</a:t>
            </a:r>
            <a:r>
              <a:rPr lang="en-US" sz="2000" dirty="0" smtClean="0">
                <a:solidFill>
                  <a:srgbClr val="FFFF00"/>
                </a:solidFill>
                <a:effectLst>
                  <a:outerShdw blurRad="38100" dist="38100" dir="2700000" algn="tl">
                    <a:srgbClr val="000000">
                      <a:alpha val="43137"/>
                    </a:srgbClr>
                  </a:outerShdw>
                </a:effectLst>
                <a:latin typeface="Consolas" pitchFamily="49" charset="0"/>
                <a:cs typeface="Consolas" pitchFamily="49" charset="0"/>
              </a:rPr>
              <a:t> </a:t>
            </a:r>
            <a:r>
              <a:rPr lang="en-US" sz="2000" dirty="0">
                <a:solidFill>
                  <a:srgbClr val="FFFF00"/>
                </a:solidFill>
                <a:effectLst>
                  <a:outerShdw blurRad="38100" dist="38100" dir="2700000" algn="tl">
                    <a:srgbClr val="000000">
                      <a:alpha val="43137"/>
                    </a:srgbClr>
                  </a:outerShdw>
                </a:effectLst>
                <a:latin typeface="Consolas" pitchFamily="49" charset="0"/>
                <a:cs typeface="Consolas" pitchFamily="49" charset="0"/>
              </a:rPr>
              <a:t>-Server &lt;</a:t>
            </a:r>
            <a:r>
              <a:rPr lang="en-US" sz="2000" dirty="0" err="1">
                <a:solidFill>
                  <a:srgbClr val="FFFF00"/>
                </a:solidFill>
                <a:effectLst>
                  <a:outerShdw blurRad="38100" dist="38100" dir="2700000" algn="tl">
                    <a:srgbClr val="000000">
                      <a:alpha val="43137"/>
                    </a:srgbClr>
                  </a:outerShdw>
                </a:effectLst>
                <a:latin typeface="Consolas" pitchFamily="49" charset="0"/>
                <a:cs typeface="Consolas" pitchFamily="49" charset="0"/>
              </a:rPr>
              <a:t>ServerName</a:t>
            </a:r>
            <a:r>
              <a:rPr lang="en-US" sz="2000" dirty="0">
                <a:solidFill>
                  <a:srgbClr val="FFFF00"/>
                </a:solidFill>
                <a:effectLst>
                  <a:outerShdw blurRad="38100" dist="38100" dir="2700000" algn="tl">
                    <a:srgbClr val="000000">
                      <a:alpha val="43137"/>
                    </a:srgbClr>
                  </a:outerShdw>
                </a:effectLst>
                <a:latin typeface="Consolas" pitchFamily="49" charset="0"/>
                <a:cs typeface="Consolas" pitchFamily="49" charset="0"/>
              </a:rPr>
              <a:t>&gt;</a:t>
            </a:r>
            <a:endParaRPr lang="en-US" sz="1700" dirty="0" smtClean="0"/>
          </a:p>
          <a:p>
            <a:r>
              <a:rPr lang="en-US" dirty="0" smtClean="0"/>
              <a:t>By default, Outlook 2010 and Outlook 2007 SP3 don’t transmit IP address, MAC address, username or machine name because it is considered PII (privacy)</a:t>
            </a:r>
          </a:p>
          <a:p>
            <a:pPr lvl="1"/>
            <a:r>
              <a:rPr lang="en-US" dirty="0"/>
              <a:t>Check “Enable troubleshooting logging</a:t>
            </a:r>
            <a:r>
              <a:rPr lang="en-US" dirty="0" smtClean="0"/>
              <a:t>” checkbox or add registry entry to Outlook client to get this info</a:t>
            </a:r>
            <a:endParaRPr lang="en-US" dirty="0"/>
          </a:p>
          <a:p>
            <a:pPr lvl="1"/>
            <a:r>
              <a:rPr lang="en-US" sz="1500" b="1" dirty="0" smtClean="0">
                <a:solidFill>
                  <a:srgbClr val="FFFF00"/>
                </a:solidFill>
                <a:effectLst>
                  <a:outerShdw blurRad="38100" dist="38100" dir="2700000" algn="tl">
                    <a:srgbClr val="000000">
                      <a:alpha val="43137"/>
                    </a:srgbClr>
                  </a:outerShdw>
                </a:effectLst>
                <a:latin typeface="Consolas" pitchFamily="49" charset="0"/>
                <a:cs typeface="Consolas" pitchFamily="49" charset="0"/>
              </a:rPr>
              <a:t>HKCU\Software\Policies\Microsoft\Office\14.0\Outlook\</a:t>
            </a:r>
            <a:r>
              <a:rPr lang="en-US" sz="1500" b="1" dirty="0" err="1" smtClean="0">
                <a:solidFill>
                  <a:srgbClr val="FFFF00"/>
                </a:solidFill>
                <a:effectLst>
                  <a:outerShdw blurRad="38100" dist="38100" dir="2700000" algn="tl">
                    <a:srgbClr val="000000">
                      <a:alpha val="43137"/>
                    </a:srgbClr>
                  </a:outerShdw>
                </a:effectLst>
                <a:latin typeface="Consolas" pitchFamily="49" charset="0"/>
                <a:cs typeface="Consolas" pitchFamily="49" charset="0"/>
              </a:rPr>
              <a:t>CancelRPC</a:t>
            </a:r>
            <a:r>
              <a:rPr lang="en-US" sz="1500" b="1" dirty="0" smtClean="0">
                <a:solidFill>
                  <a:srgbClr val="FFFF00"/>
                </a:solidFill>
                <a:effectLst>
                  <a:outerShdw blurRad="38100" dist="38100" dir="2700000" algn="tl">
                    <a:srgbClr val="000000">
                      <a:alpha val="43137"/>
                    </a:srgbClr>
                  </a:outerShdw>
                </a:effectLst>
                <a:latin typeface="Consolas" pitchFamily="49" charset="0"/>
                <a:cs typeface="Consolas" pitchFamily="49" charset="0"/>
              </a:rPr>
              <a:t>\</a:t>
            </a:r>
            <a:r>
              <a:rPr lang="en-US" sz="1500" b="1" dirty="0" err="1" smtClean="0">
                <a:solidFill>
                  <a:srgbClr val="FFFF00"/>
                </a:solidFill>
                <a:effectLst>
                  <a:outerShdw blurRad="38100" dist="38100" dir="2700000" algn="tl">
                    <a:srgbClr val="000000">
                      <a:alpha val="43137"/>
                    </a:srgbClr>
                  </a:outerShdw>
                </a:effectLst>
                <a:latin typeface="Consolas" pitchFamily="49" charset="0"/>
                <a:cs typeface="Consolas" pitchFamily="49" charset="0"/>
              </a:rPr>
              <a:t>EnablePerfTracking</a:t>
            </a:r>
            <a:endParaRPr lang="en-US" sz="1500" b="1" dirty="0" smtClean="0">
              <a:solidFill>
                <a:srgbClr val="FFFF00"/>
              </a:solidFill>
              <a:effectLst>
                <a:outerShdw blurRad="38100" dist="38100" dir="2700000" algn="tl">
                  <a:srgbClr val="000000">
                    <a:alpha val="43137"/>
                  </a:srgbClr>
                </a:outerShdw>
              </a:effectLst>
              <a:latin typeface="Consolas" pitchFamily="49" charset="0"/>
              <a:cs typeface="Consolas" pitchFamily="49" charset="0"/>
            </a:endParaRPr>
          </a:p>
          <a:p>
            <a:pPr lvl="1"/>
            <a:r>
              <a:rPr lang="en-US" sz="1500" b="1" dirty="0" smtClean="0">
                <a:solidFill>
                  <a:srgbClr val="FFFF00"/>
                </a:solidFill>
                <a:effectLst>
                  <a:outerShdw blurRad="38100" dist="38100" dir="2700000" algn="tl">
                    <a:srgbClr val="000000">
                      <a:alpha val="43137"/>
                    </a:srgbClr>
                  </a:outerShdw>
                </a:effectLst>
                <a:latin typeface="Consolas" pitchFamily="49" charset="0"/>
                <a:cs typeface="Consolas" pitchFamily="49" charset="0"/>
              </a:rPr>
              <a:t>HKCU\Software\Microsoft\Office\14.0\Outlook\</a:t>
            </a:r>
            <a:r>
              <a:rPr lang="en-US" sz="1500" b="1" dirty="0" err="1" smtClean="0">
                <a:solidFill>
                  <a:srgbClr val="FFFF00"/>
                </a:solidFill>
                <a:effectLst>
                  <a:outerShdw blurRad="38100" dist="38100" dir="2700000" algn="tl">
                    <a:srgbClr val="000000">
                      <a:alpha val="43137"/>
                    </a:srgbClr>
                  </a:outerShdw>
                </a:effectLst>
                <a:latin typeface="Consolas" pitchFamily="49" charset="0"/>
                <a:cs typeface="Consolas" pitchFamily="49" charset="0"/>
              </a:rPr>
              <a:t>CancelRPC</a:t>
            </a:r>
            <a:r>
              <a:rPr lang="en-US" sz="1500" b="1" dirty="0" smtClean="0">
                <a:solidFill>
                  <a:srgbClr val="FFFF00"/>
                </a:solidFill>
                <a:effectLst>
                  <a:outerShdw blurRad="38100" dist="38100" dir="2700000" algn="tl">
                    <a:srgbClr val="000000">
                      <a:alpha val="43137"/>
                    </a:srgbClr>
                  </a:outerShdw>
                </a:effectLst>
                <a:latin typeface="Consolas" pitchFamily="49" charset="0"/>
                <a:cs typeface="Consolas" pitchFamily="49" charset="0"/>
              </a:rPr>
              <a:t>\</a:t>
            </a:r>
            <a:r>
              <a:rPr lang="en-US" sz="1500" b="1" dirty="0" err="1" smtClean="0">
                <a:solidFill>
                  <a:srgbClr val="FFFF00"/>
                </a:solidFill>
                <a:effectLst>
                  <a:outerShdw blurRad="38100" dist="38100" dir="2700000" algn="tl">
                    <a:srgbClr val="000000">
                      <a:alpha val="43137"/>
                    </a:srgbClr>
                  </a:outerShdw>
                </a:effectLst>
                <a:latin typeface="Consolas" pitchFamily="49" charset="0"/>
                <a:cs typeface="Consolas" pitchFamily="49" charset="0"/>
              </a:rPr>
              <a:t>EnablePerfTracking</a:t>
            </a:r>
            <a:endParaRPr lang="en-US" sz="1500" b="1" dirty="0" smtClean="0">
              <a:solidFill>
                <a:srgbClr val="FFFF00"/>
              </a:solidFill>
              <a:effectLst>
                <a:outerShdw blurRad="38100" dist="38100" dir="2700000" algn="tl">
                  <a:srgbClr val="000000">
                    <a:alpha val="43137"/>
                  </a:srgbClr>
                </a:outerShdw>
              </a:effectLst>
              <a:latin typeface="Consolas" pitchFamily="49" charset="0"/>
              <a:cs typeface="Consolas" pitchFamily="49" charset="0"/>
            </a:endParaRPr>
          </a:p>
          <a:p>
            <a:pPr marL="798513" lvl="2" indent="0">
              <a:buNone/>
            </a:pPr>
            <a:r>
              <a:rPr lang="en-US" sz="1800" b="1" dirty="0" smtClean="0">
                <a:solidFill>
                  <a:srgbClr val="FFFF00"/>
                </a:solidFill>
                <a:effectLst>
                  <a:outerShdw blurRad="38100" dist="38100" dir="2700000" algn="tl">
                    <a:srgbClr val="000000">
                      <a:alpha val="43137"/>
                    </a:srgbClr>
                  </a:outerShdw>
                </a:effectLst>
                <a:latin typeface="Consolas" pitchFamily="49" charset="0"/>
                <a:cs typeface="Consolas" pitchFamily="49" charset="0"/>
              </a:rPr>
              <a:t>DWORD</a:t>
            </a:r>
            <a:r>
              <a:rPr lang="en-US" sz="1800" b="1" dirty="0">
                <a:solidFill>
                  <a:srgbClr val="FFFF00"/>
                </a:solidFill>
                <a:effectLst>
                  <a:outerShdw blurRad="38100" dist="38100" dir="2700000" algn="tl">
                    <a:srgbClr val="000000">
                      <a:alpha val="43137"/>
                    </a:srgbClr>
                  </a:outerShdw>
                </a:effectLst>
                <a:latin typeface="Consolas" pitchFamily="49" charset="0"/>
                <a:cs typeface="Consolas" pitchFamily="49" charset="0"/>
              </a:rPr>
              <a:t>, Value: </a:t>
            </a:r>
            <a:r>
              <a:rPr lang="en-US" sz="1800" b="1" dirty="0" smtClean="0">
                <a:solidFill>
                  <a:srgbClr val="FFFF00"/>
                </a:solidFill>
                <a:effectLst>
                  <a:outerShdw blurRad="38100" dist="38100" dir="2700000" algn="tl">
                    <a:srgbClr val="000000">
                      <a:alpha val="43137"/>
                    </a:srgbClr>
                  </a:outerShdw>
                </a:effectLst>
                <a:latin typeface="Consolas" pitchFamily="49" charset="0"/>
                <a:cs typeface="Consolas" pitchFamily="49" charset="0"/>
              </a:rPr>
              <a:t>0x00000028</a:t>
            </a:r>
            <a:endParaRPr lang="en-US" sz="2000" b="1" dirty="0">
              <a:solidFill>
                <a:srgbClr val="FFFF00"/>
              </a:solidFill>
              <a:effectLst>
                <a:outerShdw blurRad="38100" dist="38100" dir="2700000" algn="tl">
                  <a:srgbClr val="000000">
                    <a:alpha val="43137"/>
                  </a:srgbClr>
                </a:outerShdw>
              </a:effectLst>
              <a:latin typeface="Consolas" pitchFamily="49" charset="0"/>
              <a:cs typeface="Consolas" pitchFamily="49" charset="0"/>
            </a:endParaRPr>
          </a:p>
        </p:txBody>
      </p:sp>
    </p:spTree>
    <p:extLst>
      <p:ext uri="{BB962C8B-B14F-4D97-AF65-F5344CB8AC3E}">
        <p14:creationId xmlns:p14="http://schemas.microsoft.com/office/powerpoint/2010/main" val="5259436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272" y="4509120"/>
            <a:ext cx="8314184" cy="1362075"/>
          </a:xfrm>
        </p:spPr>
        <p:txBody>
          <a:bodyPr/>
          <a:lstStyle/>
          <a:p>
            <a:pPr lvl="0"/>
            <a:r>
              <a:rPr lang="en-AU" dirty="0" smtClean="0"/>
              <a:t>Upgrading to Exchange 2010</a:t>
            </a:r>
            <a:endParaRPr lang="en-AU" dirty="0"/>
          </a:p>
        </p:txBody>
      </p:sp>
      <p:sp>
        <p:nvSpPr>
          <p:cNvPr id="3" name="Text Placeholder 2"/>
          <p:cNvSpPr>
            <a:spLocks noGrp="1"/>
          </p:cNvSpPr>
          <p:nvPr>
            <p:ph type="body" idx="1"/>
          </p:nvPr>
        </p:nvSpPr>
        <p:spPr>
          <a:xfrm>
            <a:off x="539552" y="2072829"/>
            <a:ext cx="7772400" cy="1500187"/>
          </a:xfrm>
        </p:spPr>
        <p:txBody>
          <a:bodyPr/>
          <a:lstStyle/>
          <a:p>
            <a:pPr>
              <a:defRPr/>
            </a:pPr>
            <a:r>
              <a:rPr lang="en-AU" dirty="0" smtClean="0"/>
              <a:t>Colin Lee </a:t>
            </a:r>
          </a:p>
          <a:p>
            <a:pPr>
              <a:defRPr/>
            </a:pPr>
            <a:r>
              <a:rPr lang="en-AU" dirty="0" smtClean="0"/>
              <a:t>MCM/A </a:t>
            </a:r>
            <a:r>
              <a:rPr lang="en-AU" dirty="0"/>
              <a:t>– Exchange</a:t>
            </a:r>
            <a:endParaRPr lang="en-US" dirty="0"/>
          </a:p>
          <a:p>
            <a:pPr lvl="0">
              <a:defRPr/>
            </a:pPr>
            <a:r>
              <a:rPr lang="en-AU" dirty="0" smtClean="0"/>
              <a:t>Practice Executive – UC</a:t>
            </a:r>
            <a:endParaRPr lang="en-US" dirty="0" smtClean="0"/>
          </a:p>
          <a:p>
            <a:pPr lvl="0">
              <a:defRPr/>
            </a:pPr>
            <a:r>
              <a:rPr lang="en-AU" dirty="0" smtClean="0"/>
              <a:t>Dell</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EXL310</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Text Placeholder 2"/>
          <p:cNvSpPr txBox="1">
            <a:spLocks/>
          </p:cNvSpPr>
          <p:nvPr/>
        </p:nvSpPr>
        <p:spPr>
          <a:xfrm>
            <a:off x="4432448" y="2060848"/>
            <a:ext cx="7772400" cy="1500187"/>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defRPr/>
            </a:pPr>
            <a:r>
              <a:rPr lang="en-AU" dirty="0" smtClean="0"/>
              <a:t>Sofiane Behraoui </a:t>
            </a:r>
          </a:p>
          <a:p>
            <a:pPr>
              <a:defRPr/>
            </a:pPr>
            <a:r>
              <a:rPr lang="en-AU" dirty="0" smtClean="0"/>
              <a:t>MCM – Exchange</a:t>
            </a:r>
            <a:endParaRPr lang="en-US" dirty="0" smtClean="0"/>
          </a:p>
          <a:p>
            <a:pPr>
              <a:defRPr/>
            </a:pPr>
            <a:r>
              <a:rPr lang="en-AU" dirty="0" smtClean="0"/>
              <a:t>Practice Lead – GICS</a:t>
            </a:r>
            <a:endParaRPr lang="en-US" dirty="0" smtClean="0"/>
          </a:p>
          <a:p>
            <a:pPr>
              <a:defRPr/>
            </a:pPr>
            <a:r>
              <a:rPr lang="en-AU" dirty="0" smtClean="0"/>
              <a:t>Dell ANZ</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Title 1"/>
          <p:cNvSpPr txBox="1">
            <a:spLocks/>
          </p:cNvSpPr>
          <p:nvPr/>
        </p:nvSpPr>
        <p:spPr>
          <a:xfrm>
            <a:off x="539552" y="2204864"/>
            <a:ext cx="7772400" cy="136207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smtClean="0"/>
              <a:t>Deployment Considerations</a:t>
            </a:r>
            <a:endParaRPr lang="en-AU" dirty="0"/>
          </a:p>
        </p:txBody>
      </p:sp>
    </p:spTree>
    <p:extLst>
      <p:ext uri="{BB962C8B-B14F-4D97-AF65-F5344CB8AC3E}">
        <p14:creationId xmlns:p14="http://schemas.microsoft.com/office/powerpoint/2010/main" val="34259746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AU" dirty="0" smtClean="0"/>
              <a:t>Deploy Multiple Role Servers</a:t>
            </a:r>
          </a:p>
          <a:p>
            <a:pPr lvl="1"/>
            <a:r>
              <a:rPr lang="en-AU" dirty="0" smtClean="0"/>
              <a:t>CAS/HUB/MBX collocated</a:t>
            </a:r>
          </a:p>
          <a:p>
            <a:pPr lvl="1"/>
            <a:r>
              <a:rPr lang="en-AU" dirty="0" smtClean="0"/>
              <a:t>Even in Virtualised environments</a:t>
            </a:r>
          </a:p>
          <a:p>
            <a:r>
              <a:rPr lang="en-AU" dirty="0" smtClean="0"/>
              <a:t>Deploy an CAS array</a:t>
            </a:r>
          </a:p>
          <a:p>
            <a:pPr lvl="1"/>
            <a:r>
              <a:rPr lang="en-AU" dirty="0" smtClean="0"/>
              <a:t>Use hardware load balancer</a:t>
            </a:r>
          </a:p>
          <a:p>
            <a:pPr lvl="2"/>
            <a:r>
              <a:rPr lang="en-AU" dirty="0" smtClean="0"/>
              <a:t>Note: Virtual equivalents are also available (F5, Kemp, </a:t>
            </a:r>
            <a:r>
              <a:rPr lang="en-AU" dirty="0" err="1" smtClean="0"/>
              <a:t>etc</a:t>
            </a:r>
            <a:r>
              <a:rPr lang="en-AU" dirty="0" smtClean="0"/>
              <a:t>)</a:t>
            </a:r>
          </a:p>
          <a:p>
            <a:r>
              <a:rPr lang="en-AU" dirty="0" smtClean="0"/>
              <a:t>Look at flexible storage options</a:t>
            </a:r>
          </a:p>
          <a:p>
            <a:pPr lvl="1"/>
            <a:r>
              <a:rPr lang="en-AU" dirty="0" smtClean="0"/>
              <a:t>DAS, SAS, SATA – JBOD configurations</a:t>
            </a:r>
          </a:p>
          <a:p>
            <a:r>
              <a:rPr lang="en-AU" dirty="0" smtClean="0"/>
              <a:t>Leverage DAG for HA and DR</a:t>
            </a:r>
          </a:p>
          <a:p>
            <a:pPr lvl="1"/>
            <a:r>
              <a:rPr lang="en-AU" dirty="0" smtClean="0"/>
              <a:t>They are separate scenarios</a:t>
            </a:r>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itle 1"/>
          <p:cNvSpPr txBox="1">
            <a:spLocks/>
          </p:cNvSpPr>
          <p:nvPr/>
        </p:nvSpPr>
        <p:spPr>
          <a:xfrm>
            <a:off x="381000" y="228600"/>
            <a:ext cx="8382000" cy="664797"/>
          </a:xfrm>
          <a:prstGeom prst="rect">
            <a:avLst/>
          </a:prstGeom>
        </p:spPr>
        <p:txBody>
          <a:bodyPr vert="horz" lIns="91440" tIns="45720" rIns="91440" bIns="45720" rtlCol="0" anchor="ctr">
            <a:normAutofit fontScale="90000" lnSpcReduction="20000"/>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pPr defTabSz="914099"/>
            <a:r>
              <a:rPr lang="en-US" sz="4800" smtClean="0"/>
              <a:t>Deploying Exchange 2010</a:t>
            </a:r>
            <a:endParaRPr lang="en-US" sz="2400" b="1" dirty="0">
              <a:gradFill>
                <a:gsLst>
                  <a:gs pos="0">
                    <a:schemeClr val="tx1">
                      <a:lumMod val="95000"/>
                      <a:lumOff val="5000"/>
                    </a:schemeClr>
                  </a:gs>
                  <a:gs pos="100000">
                    <a:schemeClr val="tx1">
                      <a:lumMod val="65000"/>
                      <a:lumOff val="35000"/>
                    </a:schemeClr>
                  </a:gs>
                </a:gsLst>
                <a:lin ang="5400000" scaled="0"/>
              </a:gradFill>
            </a:endParaRPr>
          </a:p>
        </p:txBody>
      </p:sp>
      <p:sp>
        <p:nvSpPr>
          <p:cNvPr id="6" name="Rectangle 5"/>
          <p:cNvSpPr/>
          <p:nvPr/>
        </p:nvSpPr>
        <p:spPr>
          <a:xfrm>
            <a:off x="414335" y="946252"/>
            <a:ext cx="8139356" cy="590931"/>
          </a:xfrm>
          <a:prstGeom prst="rect">
            <a:avLst/>
          </a:prstGeom>
        </p:spPr>
        <p:txBody>
          <a:bodyPr wrap="square">
            <a:spAutoFit/>
          </a:bodyPr>
          <a:lstStyle/>
          <a:p>
            <a:pPr>
              <a:lnSpc>
                <a:spcPct val="90000"/>
              </a:lnSpc>
              <a:spcBef>
                <a:spcPct val="20000"/>
              </a:spcBef>
              <a:defRPr/>
            </a:pPr>
            <a:r>
              <a:rPr lang="en-US" sz="3600" spc="-150" dirty="0" smtClean="0">
                <a:ln w="3175">
                  <a:noFill/>
                </a:ln>
                <a:solidFill>
                  <a:schemeClr val="accent4">
                    <a:lumMod val="60000"/>
                    <a:lumOff val="40000"/>
                  </a:schemeClr>
                </a:solidFill>
                <a:effectLst>
                  <a:outerShdw blurRad="38100" dist="38100" dir="2700000" algn="tl">
                    <a:srgbClr val="000000">
                      <a:alpha val="43137"/>
                    </a:srgbClr>
                  </a:outerShdw>
                </a:effectLst>
                <a:latin typeface="Segoe" pitchFamily="34" charset="0"/>
                <a:cs typeface="Arial" charset="0"/>
              </a:rPr>
              <a:t>Topology decisions</a:t>
            </a:r>
          </a:p>
        </p:txBody>
      </p:sp>
    </p:spTree>
    <p:extLst>
      <p:ext uri="{BB962C8B-B14F-4D97-AF65-F5344CB8AC3E}">
        <p14:creationId xmlns:p14="http://schemas.microsoft.com/office/powerpoint/2010/main" val="29646090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21"/>
          <p:cNvSpPr/>
          <p:nvPr/>
        </p:nvSpPr>
        <p:spPr bwMode="auto">
          <a:xfrm flipH="1">
            <a:off x="128358" y="1276539"/>
            <a:ext cx="8757024" cy="5251582"/>
          </a:xfrm>
          <a:prstGeom prst="roundRect">
            <a:avLst>
              <a:gd name="adj" fmla="val 1256"/>
            </a:avLst>
          </a:prstGeom>
          <a:gradFill flip="none" rotWithShape="1">
            <a:gsLst>
              <a:gs pos="0">
                <a:schemeClr val="bg1">
                  <a:lumMod val="85000"/>
                  <a:alpha val="67000"/>
                </a:schemeClr>
              </a:gs>
              <a:gs pos="50000">
                <a:schemeClr val="tx1">
                  <a:lumMod val="20000"/>
                  <a:lumOff val="80000"/>
                  <a:alpha val="41000"/>
                </a:schemeClr>
              </a:gs>
              <a:gs pos="100000">
                <a:schemeClr val="bg1">
                  <a:lumMod val="95000"/>
                  <a:alpha val="60000"/>
                </a:schemeClr>
              </a:gs>
            </a:gsLst>
            <a:lin ang="13500000" scaled="1"/>
            <a:tileRect/>
          </a:gradFill>
          <a:ln>
            <a:solidFill>
              <a:schemeClr val="accent1"/>
            </a:solidFill>
            <a:headEnd type="none" w="med" len="med"/>
            <a:tailEnd type="none" w="med" len="med"/>
          </a:ln>
          <a:effectLst>
            <a:outerShdw blurRad="101600" dist="63500" dir="2700000" algn="tl" rotWithShape="0">
              <a:prstClr val="black">
                <a:alpha val="20000"/>
              </a:prstClr>
            </a:outerShdw>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R="0" lvl="0" indent="-523854" algn="ctr" defTabSz="914099" fontAlgn="auto">
              <a:lnSpc>
                <a:spcPct val="85000"/>
              </a:lnSpc>
              <a:spcBef>
                <a:spcPts val="0"/>
              </a:spcBef>
              <a:spcAft>
                <a:spcPts val="0"/>
              </a:spcAft>
              <a:buClr>
                <a:srgbClr val="FFC000"/>
              </a:buClr>
              <a:buSzPct val="76000"/>
              <a:buFontTx/>
              <a:buNone/>
              <a:tabLst/>
              <a:defRPr/>
            </a:pPr>
            <a:endParaRPr lang="en-US" sz="2300" dirty="0" smtClean="0">
              <a:gradFill>
                <a:gsLst>
                  <a:gs pos="0">
                    <a:schemeClr val="tx1"/>
                  </a:gs>
                  <a:gs pos="50000">
                    <a:schemeClr val="tx1"/>
                  </a:gs>
                </a:gsLst>
                <a:lin ang="5400000" scaled="0"/>
              </a:gradFill>
              <a:latin typeface="Segoe" pitchFamily="34" charset="0"/>
            </a:endParaRPr>
          </a:p>
        </p:txBody>
      </p:sp>
      <p:sp>
        <p:nvSpPr>
          <p:cNvPr id="21" name="Rounded Rectangle 20"/>
          <p:cNvSpPr/>
          <p:nvPr/>
        </p:nvSpPr>
        <p:spPr bwMode="auto">
          <a:xfrm flipH="1">
            <a:off x="3090038" y="1952478"/>
            <a:ext cx="2791649" cy="4420744"/>
          </a:xfrm>
          <a:prstGeom prst="roundRect">
            <a:avLst>
              <a:gd name="adj" fmla="val 1256"/>
            </a:avLst>
          </a:prstGeom>
          <a:noFill/>
          <a:ln w="9525" cap="flat" cmpd="sng" algn="ctr">
            <a:solidFill>
              <a:schemeClr val="accent2"/>
            </a:solidFill>
            <a:prstDash val="solid"/>
          </a:ln>
          <a:effectLst>
            <a:outerShdw blurRad="40000" dist="20000" dir="5400000" rotWithShape="0">
              <a:srgbClr val="000000">
                <a:alpha val="38000"/>
              </a:srgbClr>
            </a:outerShdw>
          </a:effectLst>
        </p:spPr>
        <p:txBody>
          <a:bodyPr anchor="ctr"/>
          <a:lstStyle/>
          <a:p>
            <a:pPr marL="523854" marR="0" lvl="0" indent="-523854" algn="ctr" defTabSz="912777" eaLnBrk="0" fontAlgn="auto" latinLnBrk="0" hangingPunct="0">
              <a:lnSpc>
                <a:spcPct val="85000"/>
              </a:lnSpc>
              <a:spcBef>
                <a:spcPts val="0"/>
              </a:spcBef>
              <a:spcAft>
                <a:spcPts val="0"/>
              </a:spcAft>
              <a:buClr>
                <a:srgbClr val="FFC000"/>
              </a:buClr>
              <a:buSzPct val="76000"/>
              <a:buFontTx/>
              <a:buNone/>
              <a:tabLst/>
              <a:defRPr/>
            </a:pPr>
            <a:endParaRPr kumimoji="0" lang="en-US" sz="3000" b="0" i="1" u="none" strike="noStrike" kern="0" cap="none" spc="-50" normalizeH="0" baseline="0" noProof="0" dirty="0" smtClean="0">
              <a:ln>
                <a:noFill/>
              </a:ln>
              <a:solidFill>
                <a:srgbClr val="FFFFFF"/>
              </a:solidFill>
              <a:effectLst/>
              <a:uLnTx/>
              <a:uFillTx/>
              <a:latin typeface="Arial"/>
              <a:ea typeface="+mn-ea"/>
              <a:cs typeface="+mn-cs"/>
            </a:endParaRPr>
          </a:p>
        </p:txBody>
      </p:sp>
      <p:sp>
        <p:nvSpPr>
          <p:cNvPr id="28" name="Rectangle 27"/>
          <p:cNvSpPr/>
          <p:nvPr/>
        </p:nvSpPr>
        <p:spPr bwMode="auto">
          <a:xfrm>
            <a:off x="3098800" y="5347852"/>
            <a:ext cx="2791178" cy="381000"/>
          </a:xfrm>
          <a:prstGeom prst="rect">
            <a:avLst/>
          </a:prstGeom>
          <a:gradFill flip="none" rotWithShape="1">
            <a:gsLst>
              <a:gs pos="0">
                <a:srgbClr val="1B396B"/>
              </a:gs>
              <a:gs pos="25000">
                <a:schemeClr val="accent2">
                  <a:lumMod val="75000"/>
                </a:schemeClr>
              </a:gs>
              <a:gs pos="80000">
                <a:schemeClr val="accent2"/>
              </a:gs>
              <a:gs pos="100000">
                <a:srgbClr val="5C9EE6"/>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lvl="0" algn="ctr" defTabSz="914099">
              <a:lnSpc>
                <a:spcPct val="85000"/>
              </a:lnSpc>
            </a:pPr>
            <a:r>
              <a:rPr lang="en-US" sz="1600" dirty="0" smtClean="0">
                <a:gradFill>
                  <a:gsLst>
                    <a:gs pos="0">
                      <a:schemeClr val="bg1"/>
                    </a:gs>
                    <a:gs pos="100000">
                      <a:schemeClr val="bg1"/>
                    </a:gs>
                  </a:gsLst>
                  <a:lin ang="13500000" scaled="1"/>
                </a:gradFill>
                <a:latin typeface="Segoe Semibold" pitchFamily="34" charset="0"/>
              </a:rPr>
              <a:t>Autodiscover.contoso.com</a:t>
            </a:r>
          </a:p>
        </p:txBody>
      </p:sp>
      <p:sp>
        <p:nvSpPr>
          <p:cNvPr id="20" name="Rounded Rectangle 19"/>
          <p:cNvSpPr/>
          <p:nvPr/>
        </p:nvSpPr>
        <p:spPr bwMode="auto">
          <a:xfrm flipH="1">
            <a:off x="238124" y="1952478"/>
            <a:ext cx="2788853" cy="4420744"/>
          </a:xfrm>
          <a:prstGeom prst="roundRect">
            <a:avLst>
              <a:gd name="adj" fmla="val 1256"/>
            </a:avLst>
          </a:prstGeom>
          <a:noFill/>
          <a:ln w="9525" cap="flat" cmpd="sng" algn="ctr">
            <a:solidFill>
              <a:schemeClr val="accent1"/>
            </a:solidFill>
            <a:prstDash val="solid"/>
          </a:ln>
          <a:effectLst>
            <a:outerShdw blurRad="40000" dist="20000" dir="5400000" rotWithShape="0">
              <a:srgbClr val="000000">
                <a:alpha val="38000"/>
              </a:srgbClr>
            </a:outerShdw>
          </a:effectLst>
        </p:spPr>
        <p:txBody>
          <a:bodyPr anchor="ctr"/>
          <a:lstStyle/>
          <a:p>
            <a:pPr marL="523854" marR="0" lvl="0" indent="-523854" algn="ctr" defTabSz="912777" eaLnBrk="0" fontAlgn="auto" latinLnBrk="0" hangingPunct="0">
              <a:lnSpc>
                <a:spcPct val="85000"/>
              </a:lnSpc>
              <a:spcBef>
                <a:spcPts val="0"/>
              </a:spcBef>
              <a:spcAft>
                <a:spcPts val="0"/>
              </a:spcAft>
              <a:buClr>
                <a:srgbClr val="FFC000"/>
              </a:buClr>
              <a:buSzPct val="76000"/>
              <a:buFontTx/>
              <a:buNone/>
              <a:tabLst/>
              <a:defRPr/>
            </a:pPr>
            <a:endParaRPr kumimoji="0" lang="en-US" sz="3000" b="0" i="1" u="none" strike="noStrike" kern="0" cap="none" spc="-50" normalizeH="0" baseline="0" noProof="0" dirty="0" smtClean="0">
              <a:ln>
                <a:noFill/>
              </a:ln>
              <a:solidFill>
                <a:srgbClr val="FFFFFF"/>
              </a:solidFill>
              <a:effectLst/>
              <a:uLnTx/>
              <a:uFillTx/>
              <a:latin typeface="Arial"/>
              <a:ea typeface="+mn-ea"/>
              <a:cs typeface="+mn-cs"/>
            </a:endParaRPr>
          </a:p>
        </p:txBody>
      </p:sp>
      <p:sp>
        <p:nvSpPr>
          <p:cNvPr id="27" name="Rounded Rectangle 26"/>
          <p:cNvSpPr/>
          <p:nvPr/>
        </p:nvSpPr>
        <p:spPr bwMode="auto">
          <a:xfrm flipH="1">
            <a:off x="5962649" y="1952478"/>
            <a:ext cx="2781957" cy="4420744"/>
          </a:xfrm>
          <a:prstGeom prst="roundRect">
            <a:avLst>
              <a:gd name="adj" fmla="val 1256"/>
            </a:avLst>
          </a:prstGeom>
          <a:noFill/>
          <a:ln w="9525" cap="flat" cmpd="sng" algn="ctr">
            <a:solidFill>
              <a:schemeClr val="accent3"/>
            </a:solidFill>
            <a:prstDash val="solid"/>
          </a:ln>
          <a:effectLst>
            <a:outerShdw blurRad="40000" dist="20000" dir="5400000" rotWithShape="0">
              <a:srgbClr val="000000">
                <a:alpha val="38000"/>
              </a:srgbClr>
            </a:outerShdw>
          </a:effectLst>
        </p:spPr>
        <p:txBody>
          <a:bodyPr anchor="ctr"/>
          <a:lstStyle/>
          <a:p>
            <a:pPr marL="523854" marR="0" lvl="0" indent="-523854" algn="ctr" defTabSz="912777" eaLnBrk="0" fontAlgn="auto" latinLnBrk="0" hangingPunct="0">
              <a:lnSpc>
                <a:spcPct val="85000"/>
              </a:lnSpc>
              <a:spcBef>
                <a:spcPts val="0"/>
              </a:spcBef>
              <a:spcAft>
                <a:spcPts val="0"/>
              </a:spcAft>
              <a:buClr>
                <a:srgbClr val="FFC000"/>
              </a:buClr>
              <a:buSzPct val="76000"/>
              <a:buFontTx/>
              <a:buNone/>
              <a:tabLst/>
              <a:defRPr/>
            </a:pPr>
            <a:endParaRPr kumimoji="0" lang="en-US" sz="3000" b="0" i="1" u="none" strike="noStrike" kern="0" cap="none" spc="-50" normalizeH="0" baseline="0" noProof="0" dirty="0" smtClean="0">
              <a:ln>
                <a:noFill/>
              </a:ln>
              <a:solidFill>
                <a:srgbClr val="FFFFFF"/>
              </a:solidFill>
              <a:effectLst/>
              <a:uLnTx/>
              <a:uFillTx/>
              <a:latin typeface="Arial"/>
              <a:ea typeface="+mn-ea"/>
              <a:cs typeface="+mn-cs"/>
            </a:endParaRPr>
          </a:p>
        </p:txBody>
      </p:sp>
      <p:sp>
        <p:nvSpPr>
          <p:cNvPr id="14" name="Rectangle 13"/>
          <p:cNvSpPr/>
          <p:nvPr/>
        </p:nvSpPr>
        <p:spPr bwMode="auto">
          <a:xfrm>
            <a:off x="245233" y="5347852"/>
            <a:ext cx="2791178" cy="381000"/>
          </a:xfrm>
          <a:prstGeom prst="rect">
            <a:avLst/>
          </a:prstGeom>
          <a:gradFill flip="none" rotWithShape="1">
            <a:gsLst>
              <a:gs pos="0">
                <a:srgbClr val="B64506"/>
              </a:gs>
              <a:gs pos="25000">
                <a:srgbClr val="CB790B"/>
              </a:gs>
              <a:gs pos="80000">
                <a:srgbClr val="FA9B00"/>
              </a:gs>
              <a:gs pos="100000">
                <a:srgbClr val="FFC971"/>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lvl="0" algn="ctr" defTabSz="914099">
              <a:lnSpc>
                <a:spcPct val="85000"/>
              </a:lnSpc>
              <a:buNone/>
              <a:defRPr/>
            </a:pPr>
            <a:r>
              <a:rPr lang="en-US" dirty="0" smtClean="0">
                <a:gradFill>
                  <a:gsLst>
                    <a:gs pos="0">
                      <a:schemeClr val="bg1"/>
                    </a:gs>
                    <a:gs pos="100000">
                      <a:schemeClr val="bg1"/>
                    </a:gs>
                  </a:gsLst>
                  <a:lin ang="13500000" scaled="1"/>
                </a:gradFill>
                <a:latin typeface="Segoe Semibold" pitchFamily="34" charset="0"/>
              </a:rPr>
              <a:t>smtp.contoso.com</a:t>
            </a:r>
          </a:p>
        </p:txBody>
      </p:sp>
      <p:sp>
        <p:nvSpPr>
          <p:cNvPr id="26" name="Rectangle 25"/>
          <p:cNvSpPr/>
          <p:nvPr/>
        </p:nvSpPr>
        <p:spPr bwMode="auto">
          <a:xfrm>
            <a:off x="5966764" y="5347852"/>
            <a:ext cx="2791178" cy="381000"/>
          </a:xfrm>
          <a:prstGeom prst="rect">
            <a:avLst/>
          </a:prstGeom>
          <a:gradFill flip="none" rotWithShape="1">
            <a:gsLst>
              <a:gs pos="0">
                <a:schemeClr val="accent3">
                  <a:lumMod val="50000"/>
                </a:schemeClr>
              </a:gs>
              <a:gs pos="25000">
                <a:schemeClr val="accent3">
                  <a:lumMod val="75000"/>
                </a:schemeClr>
              </a:gs>
              <a:gs pos="80000">
                <a:schemeClr val="accent3"/>
              </a:gs>
              <a:gs pos="100000">
                <a:schemeClr val="accent3">
                  <a:lumMod val="60000"/>
                  <a:lumOff val="40000"/>
                  <a:alpha val="69000"/>
                </a:schemeClr>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lnSpc>
                <a:spcPct val="85000"/>
              </a:lnSpc>
            </a:pPr>
            <a:r>
              <a:rPr lang="en-US" dirty="0" smtClean="0">
                <a:gradFill>
                  <a:gsLst>
                    <a:gs pos="0">
                      <a:schemeClr val="bg1"/>
                    </a:gs>
                    <a:gs pos="100000">
                      <a:schemeClr val="bg1"/>
                    </a:gs>
                  </a:gsLst>
                  <a:lin ang="13500000" scaled="1"/>
                </a:gradFill>
                <a:latin typeface="Segoe Semibold" pitchFamily="34" charset="0"/>
              </a:rPr>
              <a:t>legacy.contoso.com</a:t>
            </a:r>
          </a:p>
        </p:txBody>
      </p:sp>
      <p:sp>
        <p:nvSpPr>
          <p:cNvPr id="25" name="Rectangle 24"/>
          <p:cNvSpPr/>
          <p:nvPr/>
        </p:nvSpPr>
        <p:spPr bwMode="auto">
          <a:xfrm>
            <a:off x="5957710" y="1788486"/>
            <a:ext cx="2800528" cy="381000"/>
          </a:xfrm>
          <a:prstGeom prst="rect">
            <a:avLst/>
          </a:prstGeom>
          <a:gradFill flip="none" rotWithShape="1">
            <a:gsLst>
              <a:gs pos="0">
                <a:schemeClr val="accent3">
                  <a:lumMod val="50000"/>
                </a:schemeClr>
              </a:gs>
              <a:gs pos="25000">
                <a:schemeClr val="accent3">
                  <a:lumMod val="75000"/>
                </a:schemeClr>
              </a:gs>
              <a:gs pos="80000">
                <a:schemeClr val="accent3"/>
              </a:gs>
              <a:gs pos="100000">
                <a:schemeClr val="accent3">
                  <a:lumMod val="60000"/>
                  <a:lumOff val="40000"/>
                  <a:alpha val="69000"/>
                </a:schemeClr>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lnSpc>
                <a:spcPct val="85000"/>
              </a:lnSpc>
            </a:pPr>
            <a:r>
              <a:rPr lang="en-US" dirty="0" smtClean="0">
                <a:gradFill>
                  <a:gsLst>
                    <a:gs pos="0">
                      <a:schemeClr val="bg1"/>
                    </a:gs>
                    <a:gs pos="100000">
                      <a:schemeClr val="bg1"/>
                    </a:gs>
                  </a:gsLst>
                  <a:lin ang="13500000" scaled="1"/>
                </a:gradFill>
                <a:latin typeface="Segoe Semibold" pitchFamily="34" charset="0"/>
              </a:rPr>
              <a:t>mail.contoso.com</a:t>
            </a:r>
          </a:p>
        </p:txBody>
      </p:sp>
      <p:sp>
        <p:nvSpPr>
          <p:cNvPr id="24" name="Rectangle 23"/>
          <p:cNvSpPr/>
          <p:nvPr/>
        </p:nvSpPr>
        <p:spPr bwMode="auto">
          <a:xfrm>
            <a:off x="235885" y="1788486"/>
            <a:ext cx="2805112" cy="381000"/>
          </a:xfrm>
          <a:prstGeom prst="rect">
            <a:avLst/>
          </a:prstGeom>
          <a:gradFill flip="none" rotWithShape="1">
            <a:gsLst>
              <a:gs pos="0">
                <a:srgbClr val="B64506"/>
              </a:gs>
              <a:gs pos="25000">
                <a:srgbClr val="CB790B"/>
              </a:gs>
              <a:gs pos="80000">
                <a:srgbClr val="FA9B00"/>
              </a:gs>
              <a:gs pos="100000">
                <a:srgbClr val="FFC971"/>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lnSpc>
                <a:spcPct val="85000"/>
              </a:lnSpc>
              <a:defRPr/>
            </a:pPr>
            <a:r>
              <a:rPr lang="en-US" dirty="0" smtClean="0">
                <a:gradFill>
                  <a:gsLst>
                    <a:gs pos="0">
                      <a:schemeClr val="bg1"/>
                    </a:gs>
                    <a:gs pos="100000">
                      <a:schemeClr val="bg1"/>
                    </a:gs>
                  </a:gsLst>
                  <a:lin ang="13500000" scaled="1"/>
                </a:gradFill>
                <a:latin typeface="Segoe Semibold" pitchFamily="34" charset="0"/>
              </a:rPr>
              <a:t>mail.contoso.com</a:t>
            </a:r>
          </a:p>
        </p:txBody>
      </p:sp>
      <p:sp>
        <p:nvSpPr>
          <p:cNvPr id="23" name="Rectangle 22"/>
          <p:cNvSpPr/>
          <p:nvPr/>
        </p:nvSpPr>
        <p:spPr bwMode="auto">
          <a:xfrm>
            <a:off x="3088622" y="1788486"/>
            <a:ext cx="2805289" cy="381000"/>
          </a:xfrm>
          <a:prstGeom prst="rect">
            <a:avLst/>
          </a:prstGeom>
          <a:gradFill flip="none" rotWithShape="1">
            <a:gsLst>
              <a:gs pos="0">
                <a:srgbClr val="1B396B"/>
              </a:gs>
              <a:gs pos="25000">
                <a:schemeClr val="accent2">
                  <a:lumMod val="75000"/>
                </a:schemeClr>
              </a:gs>
              <a:gs pos="80000">
                <a:schemeClr val="accent2"/>
              </a:gs>
              <a:gs pos="100000">
                <a:srgbClr val="5C9EE6"/>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lnSpc>
                <a:spcPct val="85000"/>
              </a:lnSpc>
            </a:pPr>
            <a:r>
              <a:rPr lang="en-US" dirty="0" smtClean="0">
                <a:gradFill>
                  <a:gsLst>
                    <a:gs pos="0">
                      <a:schemeClr val="bg1"/>
                    </a:gs>
                    <a:gs pos="100000">
                      <a:schemeClr val="bg1"/>
                    </a:gs>
                  </a:gsLst>
                  <a:lin ang="13500000" scaled="1"/>
                </a:gradFill>
                <a:latin typeface="Segoe Semibold" pitchFamily="34" charset="0"/>
              </a:rPr>
              <a:t>mail.contoso.com</a:t>
            </a:r>
          </a:p>
        </p:txBody>
      </p:sp>
      <p:sp>
        <p:nvSpPr>
          <p:cNvPr id="4" name="Text Placeholder 3"/>
          <p:cNvSpPr>
            <a:spLocks noGrp="1"/>
          </p:cNvSpPr>
          <p:nvPr>
            <p:ph type="body" idx="1"/>
          </p:nvPr>
        </p:nvSpPr>
        <p:spPr>
          <a:xfrm>
            <a:off x="285045" y="1397224"/>
            <a:ext cx="2667000" cy="341047"/>
          </a:xfrm>
        </p:spPr>
        <p:txBody>
          <a:bodyPr>
            <a:normAutofit fontScale="92500" lnSpcReduction="20000"/>
          </a:bodyPr>
          <a:lstStyle/>
          <a:p>
            <a:pPr algn="ctr"/>
            <a:r>
              <a:rPr lang="en-US" sz="2400" dirty="0" smtClean="0">
                <a:gradFill>
                  <a:gsLst>
                    <a:gs pos="0">
                      <a:schemeClr val="tx1">
                        <a:lumMod val="95000"/>
                        <a:lumOff val="5000"/>
                      </a:schemeClr>
                    </a:gs>
                    <a:gs pos="100000">
                      <a:schemeClr val="tx1">
                        <a:lumMod val="65000"/>
                        <a:lumOff val="35000"/>
                      </a:schemeClr>
                    </a:gs>
                  </a:gsLst>
                  <a:lin ang="5400000" scaled="0"/>
                </a:gradFill>
                <a:latin typeface="Segoe UI" pitchFamily="34" charset="0"/>
                <a:cs typeface="Segoe UI" pitchFamily="34" charset="0"/>
              </a:rPr>
              <a:t>Exchange 2003</a:t>
            </a:r>
            <a:endParaRPr lang="en-US" sz="2400" dirty="0">
              <a:gradFill>
                <a:gsLst>
                  <a:gs pos="0">
                    <a:schemeClr val="tx1">
                      <a:lumMod val="95000"/>
                      <a:lumOff val="5000"/>
                    </a:schemeClr>
                  </a:gs>
                  <a:gs pos="100000">
                    <a:schemeClr val="tx1">
                      <a:lumMod val="65000"/>
                      <a:lumOff val="35000"/>
                    </a:schemeClr>
                  </a:gs>
                </a:gsLst>
                <a:lin ang="5400000" scaled="0"/>
              </a:gradFill>
              <a:latin typeface="Segoe UI" pitchFamily="34" charset="0"/>
              <a:cs typeface="Segoe UI" pitchFamily="34" charset="0"/>
            </a:endParaRPr>
          </a:p>
        </p:txBody>
      </p:sp>
      <p:sp>
        <p:nvSpPr>
          <p:cNvPr id="16" name="Content Placeholder 4"/>
          <p:cNvSpPr>
            <a:spLocks noGrp="1"/>
          </p:cNvSpPr>
          <p:nvPr>
            <p:ph sz="half" idx="2"/>
          </p:nvPr>
        </p:nvSpPr>
        <p:spPr>
          <a:xfrm>
            <a:off x="3204350" y="2008877"/>
            <a:ext cx="2667001" cy="3148315"/>
          </a:xfrm>
        </p:spPr>
        <p:txBody>
          <a:bodyPr>
            <a:noAutofit/>
          </a:bodyPr>
          <a:lstStyle/>
          <a:p>
            <a:pPr marL="0" indent="0">
              <a:buNone/>
            </a:pPr>
            <a:endParaRPr lang="en-US" sz="700" dirty="0" smtClean="0">
              <a:solidFill>
                <a:srgbClr val="FFFFFF"/>
              </a:solidFill>
            </a:endParaRPr>
          </a:p>
          <a:p>
            <a:pPr>
              <a:buNone/>
            </a:pPr>
            <a:r>
              <a:rPr lang="en-US" sz="1800" dirty="0" smtClean="0"/>
              <a:t>Outlook Web Access</a:t>
            </a:r>
          </a:p>
          <a:p>
            <a:pPr lvl="1"/>
            <a:r>
              <a:rPr lang="en-US" sz="1600" dirty="0" smtClean="0"/>
              <a:t>/</a:t>
            </a:r>
            <a:r>
              <a:rPr lang="en-US" sz="1600" dirty="0" err="1" smtClean="0"/>
              <a:t>owa</a:t>
            </a:r>
            <a:endParaRPr lang="en-US" sz="1600" dirty="0" smtClean="0"/>
          </a:p>
          <a:p>
            <a:pPr>
              <a:buNone/>
            </a:pPr>
            <a:r>
              <a:rPr lang="en-US" sz="1800" dirty="0" smtClean="0"/>
              <a:t>Exchange Web Services</a:t>
            </a:r>
          </a:p>
          <a:p>
            <a:pPr lvl="1"/>
            <a:r>
              <a:rPr lang="en-US" sz="1600" dirty="0" smtClean="0"/>
              <a:t>/</a:t>
            </a:r>
            <a:r>
              <a:rPr lang="en-US" sz="1600" dirty="0" err="1" smtClean="0"/>
              <a:t>ews</a:t>
            </a:r>
            <a:endParaRPr lang="en-US" sz="1600" dirty="0" smtClean="0"/>
          </a:p>
          <a:p>
            <a:pPr>
              <a:buNone/>
            </a:pPr>
            <a:r>
              <a:rPr lang="en-US" sz="1800" dirty="0" smtClean="0"/>
              <a:t>Offline Address Book</a:t>
            </a:r>
          </a:p>
          <a:p>
            <a:pPr lvl="1"/>
            <a:r>
              <a:rPr lang="en-US" sz="1600" dirty="0" smtClean="0"/>
              <a:t>/</a:t>
            </a:r>
            <a:r>
              <a:rPr lang="en-US" sz="1600" dirty="0" err="1" smtClean="0"/>
              <a:t>oab</a:t>
            </a:r>
            <a:endParaRPr lang="en-US" sz="1600" dirty="0" smtClean="0"/>
          </a:p>
          <a:p>
            <a:pPr>
              <a:buNone/>
            </a:pPr>
            <a:r>
              <a:rPr lang="en-US" sz="1800" dirty="0" smtClean="0"/>
              <a:t>Unified Messaging</a:t>
            </a:r>
          </a:p>
          <a:p>
            <a:pPr lvl="1"/>
            <a:r>
              <a:rPr lang="en-US" sz="1600" dirty="0" smtClean="0"/>
              <a:t>/</a:t>
            </a:r>
            <a:r>
              <a:rPr lang="en-US" sz="1600" dirty="0" err="1" smtClean="0"/>
              <a:t>unifiedmessaging</a:t>
            </a:r>
            <a:endParaRPr lang="en-US" sz="1600" dirty="0" smtClean="0"/>
          </a:p>
          <a:p>
            <a:pPr>
              <a:buNone/>
            </a:pPr>
            <a:r>
              <a:rPr lang="en-US" sz="1800" strike="sngStrike" dirty="0" smtClean="0"/>
              <a:t>Outlook Mobile Access</a:t>
            </a:r>
          </a:p>
          <a:p>
            <a:pPr lvl="1"/>
            <a:r>
              <a:rPr lang="en-US" sz="1600" strike="sngStrike" dirty="0" smtClean="0"/>
              <a:t>/</a:t>
            </a:r>
            <a:r>
              <a:rPr lang="en-US" sz="1600" strike="sngStrike" dirty="0" err="1" smtClean="0"/>
              <a:t>oma</a:t>
            </a:r>
            <a:endParaRPr lang="en-US" sz="1600" strike="sngStrike" dirty="0" smtClean="0"/>
          </a:p>
        </p:txBody>
      </p:sp>
      <p:sp>
        <p:nvSpPr>
          <p:cNvPr id="17" name="Text Placeholder 3"/>
          <p:cNvSpPr>
            <a:spLocks noGrp="1"/>
          </p:cNvSpPr>
          <p:nvPr>
            <p:ph type="body" sz="quarter" idx="3"/>
          </p:nvPr>
        </p:nvSpPr>
        <p:spPr>
          <a:xfrm>
            <a:off x="5994399" y="1303699"/>
            <a:ext cx="2667000" cy="434571"/>
          </a:xfrm>
        </p:spPr>
        <p:txBody>
          <a:bodyPr>
            <a:noAutofit/>
          </a:bodyPr>
          <a:lstStyle/>
          <a:p>
            <a:pPr algn="ctr"/>
            <a:r>
              <a:rPr lang="en-US" sz="2400" dirty="0" smtClean="0">
                <a:gradFill>
                  <a:gsLst>
                    <a:gs pos="0">
                      <a:schemeClr val="tx1">
                        <a:lumMod val="95000"/>
                        <a:lumOff val="5000"/>
                      </a:schemeClr>
                    </a:gs>
                    <a:gs pos="100000">
                      <a:schemeClr val="tx1">
                        <a:lumMod val="65000"/>
                        <a:lumOff val="35000"/>
                      </a:schemeClr>
                    </a:gs>
                  </a:gsLst>
                  <a:lin ang="5400000" scaled="0"/>
                </a:gradFill>
                <a:latin typeface="Segoe UI" pitchFamily="34" charset="0"/>
                <a:cs typeface="Segoe UI" pitchFamily="34" charset="0"/>
              </a:rPr>
              <a:t>Exchange 2010</a:t>
            </a:r>
            <a:endParaRPr lang="en-US" sz="2400" dirty="0">
              <a:gradFill>
                <a:gsLst>
                  <a:gs pos="0">
                    <a:schemeClr val="tx1">
                      <a:lumMod val="95000"/>
                      <a:lumOff val="5000"/>
                    </a:schemeClr>
                  </a:gs>
                  <a:gs pos="100000">
                    <a:schemeClr val="tx1">
                      <a:lumMod val="65000"/>
                      <a:lumOff val="35000"/>
                    </a:schemeClr>
                  </a:gs>
                </a:gsLst>
                <a:lin ang="5400000" scaled="0"/>
              </a:gradFill>
              <a:latin typeface="Segoe UI" pitchFamily="34" charset="0"/>
              <a:cs typeface="Segoe UI" pitchFamily="34" charset="0"/>
            </a:endParaRPr>
          </a:p>
        </p:txBody>
      </p:sp>
      <p:sp>
        <p:nvSpPr>
          <p:cNvPr id="18" name="Content Placeholder 4"/>
          <p:cNvSpPr>
            <a:spLocks noGrp="1"/>
          </p:cNvSpPr>
          <p:nvPr>
            <p:ph sz="quarter" idx="4"/>
          </p:nvPr>
        </p:nvSpPr>
        <p:spPr>
          <a:xfrm>
            <a:off x="6084424" y="2177200"/>
            <a:ext cx="2667001" cy="1248034"/>
          </a:xfrm>
        </p:spPr>
        <p:txBody>
          <a:bodyPr>
            <a:normAutofit fontScale="92500" lnSpcReduction="10000"/>
          </a:bodyPr>
          <a:lstStyle/>
          <a:p>
            <a:pPr marL="0" indent="0">
              <a:buNone/>
            </a:pPr>
            <a:endParaRPr lang="en-US" sz="700" dirty="0" smtClean="0">
              <a:solidFill>
                <a:srgbClr val="FFFFFF"/>
              </a:solidFill>
            </a:endParaRPr>
          </a:p>
          <a:p>
            <a:pPr>
              <a:buNone/>
            </a:pPr>
            <a:r>
              <a:rPr lang="en-US" sz="1800" dirty="0" smtClean="0"/>
              <a:t>Exchange Control Panel</a:t>
            </a:r>
          </a:p>
          <a:p>
            <a:pPr lvl="1"/>
            <a:r>
              <a:rPr lang="en-US" sz="1600" dirty="0" smtClean="0"/>
              <a:t>/</a:t>
            </a:r>
            <a:r>
              <a:rPr lang="en-US" sz="1600" dirty="0" err="1" smtClean="0"/>
              <a:t>ecp</a:t>
            </a:r>
            <a:endParaRPr lang="en-US" sz="1600" dirty="0" smtClean="0"/>
          </a:p>
          <a:p>
            <a:pPr>
              <a:buNone/>
            </a:pPr>
            <a:r>
              <a:rPr lang="en-US" sz="1800" strike="sngStrike" dirty="0" smtClean="0"/>
              <a:t>Unified Messaging</a:t>
            </a:r>
          </a:p>
          <a:p>
            <a:pPr lvl="1"/>
            <a:r>
              <a:rPr lang="en-US" sz="1600" strike="sngStrike" dirty="0" smtClean="0"/>
              <a:t>/</a:t>
            </a:r>
            <a:r>
              <a:rPr lang="en-US" sz="1600" strike="sngStrike" dirty="0" err="1" smtClean="0"/>
              <a:t>unifiedmessaging</a:t>
            </a:r>
            <a:endParaRPr lang="en-US" sz="1600" strike="sngStrike" dirty="0" smtClean="0"/>
          </a:p>
        </p:txBody>
      </p:sp>
      <p:sp>
        <p:nvSpPr>
          <p:cNvPr id="2" name="Title 1"/>
          <p:cNvSpPr>
            <a:spLocks noGrp="1"/>
          </p:cNvSpPr>
          <p:nvPr>
            <p:ph type="title"/>
          </p:nvPr>
        </p:nvSpPr>
        <p:spPr>
          <a:xfrm>
            <a:off x="381000" y="230188"/>
            <a:ext cx="8382000" cy="742085"/>
          </a:xfrm>
        </p:spPr>
        <p:txBody>
          <a:bodyPr>
            <a:normAutofit fontScale="90000"/>
          </a:bodyPr>
          <a:lstStyle/>
          <a:p>
            <a:r>
              <a:rPr lang="en-US" sz="4800" dirty="0" smtClean="0"/>
              <a:t>Namespaces and URLs</a:t>
            </a:r>
            <a:endParaRPr lang="en-US" sz="4800" dirty="0">
              <a:solidFill>
                <a:schemeClr val="tx1">
                  <a:lumMod val="75000"/>
                  <a:lumOff val="25000"/>
                </a:schemeClr>
              </a:solidFill>
            </a:endParaRPr>
          </a:p>
        </p:txBody>
      </p:sp>
      <p:sp>
        <p:nvSpPr>
          <p:cNvPr id="5" name="Content Placeholder 4"/>
          <p:cNvSpPr>
            <a:spLocks noGrp="1"/>
          </p:cNvSpPr>
          <p:nvPr>
            <p:ph sz="half" idx="4294967295"/>
          </p:nvPr>
        </p:nvSpPr>
        <p:spPr>
          <a:xfrm>
            <a:off x="369425" y="2060848"/>
            <a:ext cx="2667000" cy="2672021"/>
          </a:xfrm>
        </p:spPr>
        <p:txBody>
          <a:bodyPr>
            <a:noAutofit/>
          </a:bodyPr>
          <a:lstStyle/>
          <a:p>
            <a:pPr marL="0" indent="0">
              <a:buNone/>
            </a:pPr>
            <a:endParaRPr lang="en-US" sz="700" dirty="0">
              <a:solidFill>
                <a:srgbClr val="FFFFFF"/>
              </a:solidFill>
            </a:endParaRPr>
          </a:p>
          <a:p>
            <a:pPr>
              <a:buNone/>
            </a:pPr>
            <a:r>
              <a:rPr lang="en-US" sz="1600" dirty="0"/>
              <a:t>Outlook Web Access</a:t>
            </a:r>
          </a:p>
          <a:p>
            <a:pPr lvl="1"/>
            <a:r>
              <a:rPr lang="en-US" sz="1600" dirty="0"/>
              <a:t>/exchange, </a:t>
            </a:r>
            <a:r>
              <a:rPr lang="en-US" sz="1600" dirty="0" smtClean="0"/>
              <a:t>/</a:t>
            </a:r>
            <a:r>
              <a:rPr lang="en-US" sz="1600" dirty="0" err="1" smtClean="0"/>
              <a:t>exchweb</a:t>
            </a:r>
            <a:r>
              <a:rPr lang="en-US" sz="1600" dirty="0"/>
              <a:t>, /public</a:t>
            </a:r>
          </a:p>
          <a:p>
            <a:pPr>
              <a:buNone/>
            </a:pPr>
            <a:r>
              <a:rPr lang="en-US" sz="1600" dirty="0"/>
              <a:t>Exchange ActiveSync</a:t>
            </a:r>
          </a:p>
          <a:p>
            <a:pPr lvl="1"/>
            <a:r>
              <a:rPr lang="en-US" sz="1600" dirty="0" smtClean="0"/>
              <a:t>/</a:t>
            </a:r>
            <a:r>
              <a:rPr lang="en-US" sz="1600" dirty="0" err="1" smtClean="0"/>
              <a:t>microsoft</a:t>
            </a:r>
            <a:r>
              <a:rPr lang="en-US" sz="1600" dirty="0" smtClean="0"/>
              <a:t>-server-</a:t>
            </a:r>
            <a:r>
              <a:rPr lang="en-US" sz="1600" dirty="0" err="1" smtClean="0"/>
              <a:t>activesync</a:t>
            </a:r>
            <a:endParaRPr lang="en-US" sz="1600" dirty="0"/>
          </a:p>
          <a:p>
            <a:pPr>
              <a:buNone/>
            </a:pPr>
            <a:r>
              <a:rPr lang="en-US" sz="1600" dirty="0" smtClean="0"/>
              <a:t>Outlook Anywhere</a:t>
            </a:r>
          </a:p>
          <a:p>
            <a:pPr lvl="1"/>
            <a:r>
              <a:rPr lang="en-US" sz="1600" dirty="0" smtClean="0"/>
              <a:t>/</a:t>
            </a:r>
            <a:r>
              <a:rPr lang="en-US" sz="1600" dirty="0" err="1" smtClean="0"/>
              <a:t>rpc</a:t>
            </a:r>
            <a:endParaRPr lang="en-US" sz="1600" dirty="0"/>
          </a:p>
          <a:p>
            <a:pPr>
              <a:buNone/>
            </a:pPr>
            <a:r>
              <a:rPr lang="en-US" sz="1600" dirty="0" smtClean="0"/>
              <a:t>POP/IMAP</a:t>
            </a:r>
            <a:endParaRPr lang="en-US" sz="1600" dirty="0"/>
          </a:p>
          <a:p>
            <a:pPr>
              <a:buNone/>
            </a:pPr>
            <a:r>
              <a:rPr lang="en-US" sz="1600" dirty="0" smtClean="0"/>
              <a:t>Outlook Mobile Access</a:t>
            </a:r>
          </a:p>
          <a:p>
            <a:pPr lvl="1"/>
            <a:r>
              <a:rPr lang="en-US" sz="1600" dirty="0" smtClean="0"/>
              <a:t>/</a:t>
            </a:r>
            <a:r>
              <a:rPr lang="en-US" sz="1600" dirty="0" err="1" smtClean="0"/>
              <a:t>oma</a:t>
            </a:r>
            <a:endParaRPr lang="en-US" sz="1800" dirty="0" smtClean="0"/>
          </a:p>
        </p:txBody>
      </p:sp>
      <p:sp>
        <p:nvSpPr>
          <p:cNvPr id="15" name="Text Placeholder 3"/>
          <p:cNvSpPr>
            <a:spLocks noGrp="1"/>
          </p:cNvSpPr>
          <p:nvPr>
            <p:ph type="body" idx="4294967295"/>
          </p:nvPr>
        </p:nvSpPr>
        <p:spPr>
          <a:xfrm>
            <a:off x="3132952" y="1303700"/>
            <a:ext cx="2667000" cy="434571"/>
          </a:xfrm>
        </p:spPr>
        <p:txBody>
          <a:bodyPr anchor="b">
            <a:noAutofit/>
          </a:bodyPr>
          <a:lstStyle/>
          <a:p>
            <a:pPr marL="0" algn="ctr">
              <a:buNone/>
            </a:pPr>
            <a:r>
              <a:rPr lang="en-US" sz="2400" b="1" dirty="0" smtClean="0">
                <a:gradFill>
                  <a:gsLst>
                    <a:gs pos="0">
                      <a:schemeClr val="tx1">
                        <a:lumMod val="95000"/>
                        <a:lumOff val="5000"/>
                      </a:schemeClr>
                    </a:gs>
                    <a:gs pos="100000">
                      <a:schemeClr val="tx1">
                        <a:lumMod val="65000"/>
                        <a:lumOff val="35000"/>
                      </a:schemeClr>
                    </a:gs>
                  </a:gsLst>
                  <a:lin ang="5400000" scaled="0"/>
                </a:gradFill>
                <a:latin typeface="Segoe UI" pitchFamily="34" charset="0"/>
                <a:cs typeface="Segoe UI" pitchFamily="34" charset="0"/>
              </a:rPr>
              <a:t>Exchange 2007</a:t>
            </a:r>
            <a:endParaRPr lang="en-US" sz="2400" b="1" dirty="0">
              <a:gradFill>
                <a:gsLst>
                  <a:gs pos="0">
                    <a:schemeClr val="tx1">
                      <a:lumMod val="95000"/>
                      <a:lumOff val="5000"/>
                    </a:schemeClr>
                  </a:gs>
                  <a:gs pos="100000">
                    <a:schemeClr val="tx1">
                      <a:lumMod val="65000"/>
                      <a:lumOff val="35000"/>
                    </a:schemeClr>
                  </a:gs>
                </a:gsLst>
                <a:lin ang="5400000" scaled="0"/>
              </a:gradFill>
              <a:latin typeface="Segoe UI" pitchFamily="34" charset="0"/>
              <a:cs typeface="Segoe UI" pitchFamily="34" charset="0"/>
            </a:endParaRPr>
          </a:p>
        </p:txBody>
      </p:sp>
      <p:sp>
        <p:nvSpPr>
          <p:cNvPr id="19" name="TextBox 18"/>
          <p:cNvSpPr txBox="1"/>
          <p:nvPr/>
        </p:nvSpPr>
        <p:spPr>
          <a:xfrm>
            <a:off x="6096000" y="4190155"/>
            <a:ext cx="2590800" cy="646331"/>
          </a:xfrm>
          <a:prstGeom prst="rect">
            <a:avLst/>
          </a:prstGeom>
          <a:noFill/>
        </p:spPr>
        <p:txBody>
          <a:bodyPr wrap="square" lIns="0" tIns="0" rIns="0" bIns="0" rtlCol="0">
            <a:spAutoFit/>
          </a:bodyPr>
          <a:lstStyle/>
          <a:p>
            <a:r>
              <a:rPr lang="en-US" sz="1400" dirty="0" smtClean="0">
                <a:gradFill>
                  <a:gsLst>
                    <a:gs pos="0">
                      <a:schemeClr val="tx1"/>
                    </a:gs>
                    <a:gs pos="86000">
                      <a:schemeClr val="tx1"/>
                    </a:gs>
                  </a:gsLst>
                  <a:lin ang="5400000" scaled="0"/>
                </a:gradFill>
              </a:rPr>
              <a:t>Note: the /exchange and /public </a:t>
            </a:r>
            <a:r>
              <a:rPr lang="en-US" sz="1400" dirty="0" err="1" smtClean="0">
                <a:gradFill>
                  <a:gsLst>
                    <a:gs pos="0">
                      <a:schemeClr val="tx1"/>
                    </a:gs>
                    <a:gs pos="86000">
                      <a:schemeClr val="tx1"/>
                    </a:gs>
                  </a:gsLst>
                  <a:lin ang="5400000" scaled="0"/>
                </a:gradFill>
              </a:rPr>
              <a:t>vdirs</a:t>
            </a:r>
            <a:r>
              <a:rPr lang="en-US" sz="1400" dirty="0" smtClean="0">
                <a:gradFill>
                  <a:gsLst>
                    <a:gs pos="0">
                      <a:schemeClr val="tx1"/>
                    </a:gs>
                    <a:gs pos="86000">
                      <a:schemeClr val="tx1"/>
                    </a:gs>
                  </a:gsLst>
                  <a:lin ang="5400000" scaled="0"/>
                </a:gradFill>
              </a:rPr>
              <a:t> will provide a 301 redirect experience to /</a:t>
            </a:r>
            <a:r>
              <a:rPr lang="en-US" sz="1400" dirty="0" err="1" smtClean="0">
                <a:gradFill>
                  <a:gsLst>
                    <a:gs pos="0">
                      <a:schemeClr val="tx1"/>
                    </a:gs>
                    <a:gs pos="86000">
                      <a:schemeClr val="tx1"/>
                    </a:gs>
                  </a:gsLst>
                  <a:lin ang="5400000" scaled="0"/>
                </a:gradFill>
              </a:rPr>
              <a:t>owa</a:t>
            </a:r>
            <a:endParaRPr lang="en-US" sz="1400" dirty="0" smtClean="0">
              <a:gradFill>
                <a:gsLst>
                  <a:gs pos="0">
                    <a:schemeClr val="tx1"/>
                  </a:gs>
                  <a:gs pos="86000">
                    <a:schemeClr val="tx1"/>
                  </a:gs>
                </a:gsLst>
                <a:lin ang="5400000" scaled="0"/>
              </a:gradFill>
            </a:endParaRPr>
          </a:p>
        </p:txBody>
      </p:sp>
      <p:sp>
        <p:nvSpPr>
          <p:cNvPr id="29" name="Rectangle 28"/>
          <p:cNvSpPr/>
          <p:nvPr/>
        </p:nvSpPr>
        <p:spPr>
          <a:xfrm>
            <a:off x="353385" y="5848645"/>
            <a:ext cx="2696187" cy="369332"/>
          </a:xfrm>
          <a:prstGeom prst="rect">
            <a:avLst/>
          </a:prstGeom>
        </p:spPr>
        <p:txBody>
          <a:bodyPr wrap="none">
            <a:spAutoFit/>
          </a:bodyPr>
          <a:lstStyle/>
          <a:p>
            <a:pPr>
              <a:buNone/>
            </a:pPr>
            <a:r>
              <a:rPr lang="en-US" dirty="0" smtClean="0"/>
              <a:t>Clients and SMTP servers</a:t>
            </a:r>
          </a:p>
        </p:txBody>
      </p:sp>
      <p:sp>
        <p:nvSpPr>
          <p:cNvPr id="31" name="Rectangle 30"/>
          <p:cNvSpPr/>
          <p:nvPr/>
        </p:nvSpPr>
        <p:spPr>
          <a:xfrm>
            <a:off x="3200399" y="5725528"/>
            <a:ext cx="2598517" cy="615553"/>
          </a:xfrm>
          <a:prstGeom prst="rect">
            <a:avLst/>
          </a:prstGeom>
        </p:spPr>
        <p:txBody>
          <a:bodyPr wrap="square">
            <a:spAutoFit/>
          </a:bodyPr>
          <a:lstStyle/>
          <a:p>
            <a:pPr>
              <a:buNone/>
            </a:pPr>
            <a:r>
              <a:rPr lang="en-US" dirty="0" err="1" smtClean="0"/>
              <a:t>Autodiscover</a:t>
            </a:r>
            <a:endParaRPr lang="en-US" dirty="0" smtClean="0"/>
          </a:p>
          <a:p>
            <a:pPr lvl="1"/>
            <a:r>
              <a:rPr lang="en-US" sz="1600" dirty="0" smtClean="0"/>
              <a:t>/</a:t>
            </a:r>
            <a:r>
              <a:rPr lang="en-US" sz="1600" dirty="0" err="1" smtClean="0"/>
              <a:t>autodiscover</a:t>
            </a:r>
            <a:endParaRPr lang="en-US" sz="1600" dirty="0"/>
          </a:p>
        </p:txBody>
      </p:sp>
      <p:sp>
        <p:nvSpPr>
          <p:cNvPr id="32" name="Rectangle 31"/>
          <p:cNvSpPr/>
          <p:nvPr/>
        </p:nvSpPr>
        <p:spPr>
          <a:xfrm>
            <a:off x="6117221" y="5710278"/>
            <a:ext cx="2516140" cy="477054"/>
          </a:xfrm>
          <a:prstGeom prst="rect">
            <a:avLst/>
          </a:prstGeom>
        </p:spPr>
        <p:txBody>
          <a:bodyPr wrap="square">
            <a:spAutoFit/>
          </a:bodyPr>
          <a:lstStyle/>
          <a:p>
            <a:endParaRPr lang="en-US" sz="700" dirty="0" smtClean="0"/>
          </a:p>
          <a:p>
            <a:pPr>
              <a:buNone/>
            </a:pPr>
            <a:r>
              <a:rPr lang="en-US" dirty="0" smtClean="0"/>
              <a:t>E2003/E2007 services</a:t>
            </a:r>
          </a:p>
        </p:txBody>
      </p:sp>
    </p:spTree>
    <p:custDataLst>
      <p:tags r:id="rId1"/>
    </p:custDataLst>
    <p:extLst>
      <p:ext uri="{BB962C8B-B14F-4D97-AF65-F5344CB8AC3E}">
        <p14:creationId xmlns:p14="http://schemas.microsoft.com/office/powerpoint/2010/main" val="68149169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Effect transition="in" filter="fade">
                                      <p:cBhvr>
                                        <p:cTn id="20" dur="500"/>
                                        <p:tgtEl>
                                          <p:spTgt spid="5">
                                            <p:txEl>
                                              <p:pRg st="1" end="1"/>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Effect transition="in" filter="fade">
                                      <p:cBhvr>
                                        <p:cTn id="23" dur="500"/>
                                        <p:tgtEl>
                                          <p:spTgt spid="5">
                                            <p:txEl>
                                              <p:pRg st="2" end="2"/>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3" end="3"/>
                                            </p:txEl>
                                          </p:spTgt>
                                        </p:tgtEl>
                                        <p:attrNameLst>
                                          <p:attrName>style.visibility</p:attrName>
                                        </p:attrNameLst>
                                      </p:cBhvr>
                                      <p:to>
                                        <p:strVal val="visible"/>
                                      </p:to>
                                    </p:set>
                                    <p:animEffect transition="in" filter="fade">
                                      <p:cBhvr>
                                        <p:cTn id="26" dur="500"/>
                                        <p:tgtEl>
                                          <p:spTgt spid="5">
                                            <p:txEl>
                                              <p:pRg st="3" end="3"/>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Effect transition="in" filter="fade">
                                      <p:cBhvr>
                                        <p:cTn id="29" dur="500"/>
                                        <p:tgtEl>
                                          <p:spTgt spid="5">
                                            <p:txEl>
                                              <p:pRg st="4" end="4"/>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animEffect transition="in" filter="fade">
                                      <p:cBhvr>
                                        <p:cTn id="35" dur="500"/>
                                        <p:tgtEl>
                                          <p:spTgt spid="5">
                                            <p:txEl>
                                              <p:pRg st="6" end="6"/>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7" end="7"/>
                                            </p:txEl>
                                          </p:spTgt>
                                        </p:tgtEl>
                                        <p:attrNameLst>
                                          <p:attrName>style.visibility</p:attrName>
                                        </p:attrNameLst>
                                      </p:cBhvr>
                                      <p:to>
                                        <p:strVal val="visible"/>
                                      </p:to>
                                    </p:set>
                                    <p:animEffect transition="in" filter="fade">
                                      <p:cBhvr>
                                        <p:cTn id="38" dur="500"/>
                                        <p:tgtEl>
                                          <p:spTgt spid="5">
                                            <p:txEl>
                                              <p:pRg st="7" end="7"/>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8" end="8"/>
                                            </p:txEl>
                                          </p:spTgt>
                                        </p:tgtEl>
                                        <p:attrNameLst>
                                          <p:attrName>style.visibility</p:attrName>
                                        </p:attrNameLst>
                                      </p:cBhvr>
                                      <p:to>
                                        <p:strVal val="visible"/>
                                      </p:to>
                                    </p:set>
                                    <p:animEffect transition="in" filter="fade">
                                      <p:cBhvr>
                                        <p:cTn id="41" dur="500"/>
                                        <p:tgtEl>
                                          <p:spTgt spid="5">
                                            <p:txEl>
                                              <p:pRg st="8" end="8"/>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
                                            <p:txEl>
                                              <p:pRg st="9" end="9"/>
                                            </p:txEl>
                                          </p:spTgt>
                                        </p:tgtEl>
                                        <p:attrNameLst>
                                          <p:attrName>style.visibility</p:attrName>
                                        </p:attrNameLst>
                                      </p:cBhvr>
                                      <p:to>
                                        <p:strVal val="visible"/>
                                      </p:to>
                                    </p:set>
                                    <p:animEffect transition="in" filter="fade">
                                      <p:cBhvr>
                                        <p:cTn id="44" dur="500"/>
                                        <p:tgtEl>
                                          <p:spTgt spid="5">
                                            <p:txEl>
                                              <p:pRg st="9" end="9"/>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5">
                                            <p:txEl>
                                              <p:pRg st="0" end="0"/>
                                            </p:txEl>
                                          </p:spTgt>
                                        </p:tgtEl>
                                        <p:attrNameLst>
                                          <p:attrName>style.visibility</p:attrName>
                                        </p:attrNameLst>
                                      </p:cBhvr>
                                      <p:to>
                                        <p:strVal val="visible"/>
                                      </p:to>
                                    </p:set>
                                    <p:animEffect transition="in" filter="fade">
                                      <p:cBhvr>
                                        <p:cTn id="52" dur="500"/>
                                        <p:tgtEl>
                                          <p:spTgt spid="15">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500"/>
                            </p:stCondLst>
                            <p:childTnLst>
                              <p:par>
                                <p:cTn id="63" presetID="10" presetClass="entr" presetSubtype="0" fill="hold" grpId="0" nodeType="afterEffect">
                                  <p:stCondLst>
                                    <p:cond delay="0"/>
                                  </p:stCondLst>
                                  <p:childTnLst>
                                    <p:set>
                                      <p:cBhvr>
                                        <p:cTn id="64" dur="1" fill="hold">
                                          <p:stCondLst>
                                            <p:cond delay="0"/>
                                          </p:stCondLst>
                                        </p:cTn>
                                        <p:tgtEl>
                                          <p:spTgt spid="16">
                                            <p:txEl>
                                              <p:pRg st="1" end="1"/>
                                            </p:txEl>
                                          </p:spTgt>
                                        </p:tgtEl>
                                        <p:attrNameLst>
                                          <p:attrName>style.visibility</p:attrName>
                                        </p:attrNameLst>
                                      </p:cBhvr>
                                      <p:to>
                                        <p:strVal val="visible"/>
                                      </p:to>
                                    </p:set>
                                    <p:animEffect transition="in" filter="fade">
                                      <p:cBhvr>
                                        <p:cTn id="65" dur="500"/>
                                        <p:tgtEl>
                                          <p:spTgt spid="16">
                                            <p:txEl>
                                              <p:pRg st="1" end="1"/>
                                            </p:txEl>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6">
                                            <p:txEl>
                                              <p:pRg st="2" end="2"/>
                                            </p:txEl>
                                          </p:spTgt>
                                        </p:tgtEl>
                                        <p:attrNameLst>
                                          <p:attrName>style.visibility</p:attrName>
                                        </p:attrNameLst>
                                      </p:cBhvr>
                                      <p:to>
                                        <p:strVal val="visible"/>
                                      </p:to>
                                    </p:set>
                                    <p:animEffect transition="in" filter="fade">
                                      <p:cBhvr>
                                        <p:cTn id="68" dur="500"/>
                                        <p:tgtEl>
                                          <p:spTgt spid="16">
                                            <p:txEl>
                                              <p:pRg st="2" end="2"/>
                                            </p:txEl>
                                          </p:spTgt>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6">
                                            <p:txEl>
                                              <p:pRg st="3" end="3"/>
                                            </p:txEl>
                                          </p:spTgt>
                                        </p:tgtEl>
                                        <p:attrNameLst>
                                          <p:attrName>style.visibility</p:attrName>
                                        </p:attrNameLst>
                                      </p:cBhvr>
                                      <p:to>
                                        <p:strVal val="visible"/>
                                      </p:to>
                                    </p:set>
                                    <p:animEffect transition="in" filter="fade">
                                      <p:cBhvr>
                                        <p:cTn id="71" dur="500"/>
                                        <p:tgtEl>
                                          <p:spTgt spid="16">
                                            <p:txEl>
                                              <p:pRg st="3" end="3"/>
                                            </p:txEl>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6">
                                            <p:txEl>
                                              <p:pRg st="4" end="4"/>
                                            </p:txEl>
                                          </p:spTgt>
                                        </p:tgtEl>
                                        <p:attrNameLst>
                                          <p:attrName>style.visibility</p:attrName>
                                        </p:attrNameLst>
                                      </p:cBhvr>
                                      <p:to>
                                        <p:strVal val="visible"/>
                                      </p:to>
                                    </p:set>
                                    <p:animEffect transition="in" filter="fade">
                                      <p:cBhvr>
                                        <p:cTn id="74" dur="500"/>
                                        <p:tgtEl>
                                          <p:spTgt spid="16">
                                            <p:txEl>
                                              <p:pRg st="4" end="4"/>
                                            </p:txEl>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6">
                                            <p:txEl>
                                              <p:pRg st="5" end="5"/>
                                            </p:txEl>
                                          </p:spTgt>
                                        </p:tgtEl>
                                        <p:attrNameLst>
                                          <p:attrName>style.visibility</p:attrName>
                                        </p:attrNameLst>
                                      </p:cBhvr>
                                      <p:to>
                                        <p:strVal val="visible"/>
                                      </p:to>
                                    </p:set>
                                    <p:animEffect transition="in" filter="fade">
                                      <p:cBhvr>
                                        <p:cTn id="77" dur="500"/>
                                        <p:tgtEl>
                                          <p:spTgt spid="16">
                                            <p:txEl>
                                              <p:pRg st="5" end="5"/>
                                            </p:txEl>
                                          </p:spTgt>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6">
                                            <p:txEl>
                                              <p:pRg st="6" end="6"/>
                                            </p:txEl>
                                          </p:spTgt>
                                        </p:tgtEl>
                                        <p:attrNameLst>
                                          <p:attrName>style.visibility</p:attrName>
                                        </p:attrNameLst>
                                      </p:cBhvr>
                                      <p:to>
                                        <p:strVal val="visible"/>
                                      </p:to>
                                    </p:set>
                                    <p:animEffect transition="in" filter="fade">
                                      <p:cBhvr>
                                        <p:cTn id="80" dur="500"/>
                                        <p:tgtEl>
                                          <p:spTgt spid="16">
                                            <p:txEl>
                                              <p:pRg st="6" end="6"/>
                                            </p:txEl>
                                          </p:spTgt>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6">
                                            <p:txEl>
                                              <p:pRg st="7" end="7"/>
                                            </p:txEl>
                                          </p:spTgt>
                                        </p:tgtEl>
                                        <p:attrNameLst>
                                          <p:attrName>style.visibility</p:attrName>
                                        </p:attrNameLst>
                                      </p:cBhvr>
                                      <p:to>
                                        <p:strVal val="visible"/>
                                      </p:to>
                                    </p:set>
                                    <p:animEffect transition="in" filter="fade">
                                      <p:cBhvr>
                                        <p:cTn id="83" dur="500"/>
                                        <p:tgtEl>
                                          <p:spTgt spid="16">
                                            <p:txEl>
                                              <p:pRg st="7" end="7"/>
                                            </p:txEl>
                                          </p:spTgt>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6">
                                            <p:txEl>
                                              <p:pRg st="8" end="8"/>
                                            </p:txEl>
                                          </p:spTgt>
                                        </p:tgtEl>
                                        <p:attrNameLst>
                                          <p:attrName>style.visibility</p:attrName>
                                        </p:attrNameLst>
                                      </p:cBhvr>
                                      <p:to>
                                        <p:strVal val="visible"/>
                                      </p:to>
                                    </p:set>
                                    <p:animEffect transition="in" filter="fade">
                                      <p:cBhvr>
                                        <p:cTn id="86" dur="500"/>
                                        <p:tgtEl>
                                          <p:spTgt spid="16">
                                            <p:txEl>
                                              <p:pRg st="8" end="8"/>
                                            </p:txEl>
                                          </p:spTgt>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6">
                                            <p:txEl>
                                              <p:pRg st="9" end="9"/>
                                            </p:txEl>
                                          </p:spTgt>
                                        </p:tgtEl>
                                        <p:attrNameLst>
                                          <p:attrName>style.visibility</p:attrName>
                                        </p:attrNameLst>
                                      </p:cBhvr>
                                      <p:to>
                                        <p:strVal val="visible"/>
                                      </p:to>
                                    </p:set>
                                    <p:animEffect transition="in" filter="fade">
                                      <p:cBhvr>
                                        <p:cTn id="89" dur="500"/>
                                        <p:tgtEl>
                                          <p:spTgt spid="16">
                                            <p:txEl>
                                              <p:pRg st="9" end="9"/>
                                            </p:txEl>
                                          </p:spTgt>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6">
                                            <p:txEl>
                                              <p:pRg st="10" end="10"/>
                                            </p:txEl>
                                          </p:spTgt>
                                        </p:tgtEl>
                                        <p:attrNameLst>
                                          <p:attrName>style.visibility</p:attrName>
                                        </p:attrNameLst>
                                      </p:cBhvr>
                                      <p:to>
                                        <p:strVal val="visible"/>
                                      </p:to>
                                    </p:set>
                                    <p:animEffect transition="in" filter="fade">
                                      <p:cBhvr>
                                        <p:cTn id="92" dur="500"/>
                                        <p:tgtEl>
                                          <p:spTgt spid="16">
                                            <p:txEl>
                                              <p:pRg st="10" end="10"/>
                                            </p:txEl>
                                          </p:spTgt>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Effect transition="in" filter="fade">
                                      <p:cBhvr>
                                        <p:cTn id="95" dur="500"/>
                                        <p:tgtEl>
                                          <p:spTgt spid="31"/>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17">
                                            <p:txEl>
                                              <p:pRg st="0" end="0"/>
                                            </p:txEl>
                                          </p:spTgt>
                                        </p:tgtEl>
                                        <p:attrNameLst>
                                          <p:attrName>style.visibility</p:attrName>
                                        </p:attrNameLst>
                                      </p:cBhvr>
                                      <p:to>
                                        <p:strVal val="visible"/>
                                      </p:to>
                                    </p:set>
                                    <p:animEffect transition="in" filter="fade">
                                      <p:cBhvr>
                                        <p:cTn id="100" dur="500"/>
                                        <p:tgtEl>
                                          <p:spTgt spid="17">
                                            <p:txEl>
                                              <p:pRg st="0" end="0"/>
                                            </p:tx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fade">
                                      <p:cBhvr>
                                        <p:cTn id="103" dur="500"/>
                                        <p:tgtEl>
                                          <p:spTgt spid="27"/>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fade">
                                      <p:cBhvr>
                                        <p:cTn id="106" dur="500"/>
                                        <p:tgtEl>
                                          <p:spTgt spid="26"/>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25"/>
                                        </p:tgtEl>
                                        <p:attrNameLst>
                                          <p:attrName>style.visibility</p:attrName>
                                        </p:attrNameLst>
                                      </p:cBhvr>
                                      <p:to>
                                        <p:strVal val="visible"/>
                                      </p:to>
                                    </p:set>
                                    <p:animEffect transition="in" filter="fade">
                                      <p:cBhvr>
                                        <p:cTn id="109" dur="500"/>
                                        <p:tgtEl>
                                          <p:spTgt spid="25"/>
                                        </p:tgtEl>
                                      </p:cBhvr>
                                    </p:animEffect>
                                  </p:childTnLst>
                                </p:cTn>
                              </p:par>
                            </p:childTnLst>
                          </p:cTn>
                        </p:par>
                        <p:par>
                          <p:cTn id="110" fill="hold">
                            <p:stCondLst>
                              <p:cond delay="500"/>
                            </p:stCondLst>
                            <p:childTnLst>
                              <p:par>
                                <p:cTn id="111" presetID="10" presetClass="entr" presetSubtype="0" fill="hold" grpId="0" nodeType="afterEffect">
                                  <p:stCondLst>
                                    <p:cond delay="0"/>
                                  </p:stCondLst>
                                  <p:childTnLst>
                                    <p:set>
                                      <p:cBhvr>
                                        <p:cTn id="112" dur="1" fill="hold">
                                          <p:stCondLst>
                                            <p:cond delay="0"/>
                                          </p:stCondLst>
                                        </p:cTn>
                                        <p:tgtEl>
                                          <p:spTgt spid="18">
                                            <p:txEl>
                                              <p:pRg st="1" end="1"/>
                                            </p:txEl>
                                          </p:spTgt>
                                        </p:tgtEl>
                                        <p:attrNameLst>
                                          <p:attrName>style.visibility</p:attrName>
                                        </p:attrNameLst>
                                      </p:cBhvr>
                                      <p:to>
                                        <p:strVal val="visible"/>
                                      </p:to>
                                    </p:set>
                                    <p:animEffect transition="in" filter="fade">
                                      <p:cBhvr>
                                        <p:cTn id="113" dur="500"/>
                                        <p:tgtEl>
                                          <p:spTgt spid="18">
                                            <p:txEl>
                                              <p:pRg st="1" end="1"/>
                                            </p:txEl>
                                          </p:spTgt>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18">
                                            <p:txEl>
                                              <p:pRg st="2" end="2"/>
                                            </p:txEl>
                                          </p:spTgt>
                                        </p:tgtEl>
                                        <p:attrNameLst>
                                          <p:attrName>style.visibility</p:attrName>
                                        </p:attrNameLst>
                                      </p:cBhvr>
                                      <p:to>
                                        <p:strVal val="visible"/>
                                      </p:to>
                                    </p:set>
                                    <p:animEffect transition="in" filter="fade">
                                      <p:cBhvr>
                                        <p:cTn id="116" dur="500"/>
                                        <p:tgtEl>
                                          <p:spTgt spid="18">
                                            <p:txEl>
                                              <p:pRg st="2" end="2"/>
                                            </p:txEl>
                                          </p:spTgt>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18">
                                            <p:txEl>
                                              <p:pRg st="3" end="3"/>
                                            </p:txEl>
                                          </p:spTgt>
                                        </p:tgtEl>
                                        <p:attrNameLst>
                                          <p:attrName>style.visibility</p:attrName>
                                        </p:attrNameLst>
                                      </p:cBhvr>
                                      <p:to>
                                        <p:strVal val="visible"/>
                                      </p:to>
                                    </p:set>
                                    <p:animEffect transition="in" filter="fade">
                                      <p:cBhvr>
                                        <p:cTn id="119" dur="500"/>
                                        <p:tgtEl>
                                          <p:spTgt spid="18">
                                            <p:txEl>
                                              <p:pRg st="3" end="3"/>
                                            </p:txEl>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18">
                                            <p:txEl>
                                              <p:pRg st="4" end="4"/>
                                            </p:txEl>
                                          </p:spTgt>
                                        </p:tgtEl>
                                        <p:attrNameLst>
                                          <p:attrName>style.visibility</p:attrName>
                                        </p:attrNameLst>
                                      </p:cBhvr>
                                      <p:to>
                                        <p:strVal val="visible"/>
                                      </p:to>
                                    </p:set>
                                    <p:animEffect transition="in" filter="fade">
                                      <p:cBhvr>
                                        <p:cTn id="122" dur="500"/>
                                        <p:tgtEl>
                                          <p:spTgt spid="18">
                                            <p:txEl>
                                              <p:pRg st="4" end="4"/>
                                            </p:txEl>
                                          </p:spTgt>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19"/>
                                        </p:tgtEl>
                                        <p:attrNameLst>
                                          <p:attrName>style.visibility</p:attrName>
                                        </p:attrNameLst>
                                      </p:cBhvr>
                                      <p:to>
                                        <p:strVal val="visible"/>
                                      </p:to>
                                    </p:set>
                                    <p:animEffect transition="in" filter="fade">
                                      <p:cBhvr>
                                        <p:cTn id="125" dur="500"/>
                                        <p:tgtEl>
                                          <p:spTgt spid="19"/>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32"/>
                                        </p:tgtEl>
                                        <p:attrNameLst>
                                          <p:attrName>style.visibility</p:attrName>
                                        </p:attrNameLst>
                                      </p:cBhvr>
                                      <p:to>
                                        <p:strVal val="visible"/>
                                      </p:to>
                                    </p:set>
                                    <p:animEffect transition="in" filter="fade">
                                      <p:cBhvr>
                                        <p:cTn id="12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0" grpId="0" animBg="1"/>
      <p:bldP spid="27" grpId="0" animBg="1"/>
      <p:bldP spid="14" grpId="0" animBg="1"/>
      <p:bldP spid="26" grpId="0" animBg="1"/>
      <p:bldP spid="25" grpId="0" animBg="1"/>
      <p:bldP spid="24" grpId="0" animBg="1"/>
      <p:bldP spid="23" grpId="0" animBg="1"/>
      <p:bldP spid="4" grpId="0" build="p"/>
      <p:bldP spid="16" grpId="0" build="p"/>
      <p:bldP spid="17" grpId="0" build="p"/>
      <p:bldP spid="18" grpId="0" build="p"/>
      <p:bldP spid="5" grpId="0" build="p"/>
      <p:bldP spid="15" grpId="0" build="p"/>
      <p:bldP spid="19" grpId="0"/>
      <p:bldP spid="29" grpId="0"/>
      <p:bldP spid="31" grpId="0"/>
      <p:bldP spid="3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81794" y="121101"/>
            <a:ext cx="82296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smtClean="0"/>
              <a:t>Deploying SSL Certificates</a:t>
            </a:r>
            <a:endParaRPr lang="en-US" dirty="0"/>
          </a:p>
        </p:txBody>
      </p:sp>
      <p:sp>
        <p:nvSpPr>
          <p:cNvPr id="7" name="Content Placeholder 2"/>
          <p:cNvSpPr>
            <a:spLocks noGrp="1"/>
          </p:cNvSpPr>
          <p:nvPr>
            <p:ph idx="1"/>
          </p:nvPr>
        </p:nvSpPr>
        <p:spPr>
          <a:xfrm>
            <a:off x="677166" y="1279301"/>
            <a:ext cx="8229600" cy="4525963"/>
          </a:xfrm>
        </p:spPr>
        <p:txBody>
          <a:bodyPr>
            <a:normAutofit fontScale="85000" lnSpcReduction="10000"/>
          </a:bodyPr>
          <a:lstStyle/>
          <a:p>
            <a:r>
              <a:rPr lang="en-US" dirty="0"/>
              <a:t>Use “Subject Alternative Name” (SAN) certificate which can cover multiple hostnames</a:t>
            </a:r>
          </a:p>
          <a:p>
            <a:r>
              <a:rPr lang="en-US" dirty="0"/>
              <a:t>Minimize the number of certificates</a:t>
            </a:r>
          </a:p>
          <a:p>
            <a:pPr lvl="1"/>
            <a:r>
              <a:rPr lang="en-US" dirty="0"/>
              <a:t>1 certificate for all CAS servers + reverse proxy + Edge/Hub</a:t>
            </a:r>
          </a:p>
          <a:p>
            <a:r>
              <a:rPr lang="en-US" dirty="0"/>
              <a:t>Minimize number of hostnames</a:t>
            </a:r>
          </a:p>
          <a:p>
            <a:pPr lvl="1"/>
            <a:r>
              <a:rPr lang="en-US" dirty="0"/>
              <a:t>Use “Split DNS” for Exchange hostnames</a:t>
            </a:r>
          </a:p>
          <a:p>
            <a:pPr lvl="1"/>
            <a:r>
              <a:rPr lang="en-US" dirty="0"/>
              <a:t>mail.contoso.com for Exchange connectivity on intranet and Internet</a:t>
            </a:r>
          </a:p>
          <a:p>
            <a:pPr lvl="1"/>
            <a:r>
              <a:rPr lang="en-US" dirty="0"/>
              <a:t>mail.contoso.com has different IP addresses in intranet/Internet DNS</a:t>
            </a:r>
          </a:p>
          <a:p>
            <a:r>
              <a:rPr lang="en-US" dirty="0"/>
              <a:t>Don’t list machine hostnames in certificate hostname list</a:t>
            </a:r>
          </a:p>
          <a:p>
            <a:pPr lvl="1"/>
            <a:r>
              <a:rPr lang="en-US" dirty="0"/>
              <a:t>Use Load Balance (LB) arrays for intranet and Internet access to servers</a:t>
            </a:r>
          </a:p>
          <a:p>
            <a:endParaRPr lang="en-US" dirty="0"/>
          </a:p>
        </p:txBody>
      </p:sp>
    </p:spTree>
    <p:extLst>
      <p:ext uri="{BB962C8B-B14F-4D97-AF65-F5344CB8AC3E}">
        <p14:creationId xmlns:p14="http://schemas.microsoft.com/office/powerpoint/2010/main" val="27029056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a:t>OWA and EWS load balancing require </a:t>
            </a:r>
            <a:r>
              <a:rPr lang="en-US" dirty="0" smtClean="0"/>
              <a:t> Client</a:t>
            </a:r>
            <a:r>
              <a:rPr lang="en-US" dirty="0" smtClean="0">
                <a:sym typeface="Wingdings" pitchFamily="2" charset="2"/>
              </a:rPr>
              <a:t></a:t>
            </a:r>
            <a:r>
              <a:rPr lang="en-US" dirty="0" smtClean="0"/>
              <a:t>Server </a:t>
            </a:r>
            <a:r>
              <a:rPr lang="en-US" dirty="0"/>
              <a:t>affinity</a:t>
            </a:r>
          </a:p>
          <a:p>
            <a:pPr lvl="1"/>
            <a:r>
              <a:rPr lang="en-US" dirty="0"/>
              <a:t>Client-IP based Windows NLB or LB device using cookie-based affinity</a:t>
            </a:r>
          </a:p>
          <a:p>
            <a:r>
              <a:rPr lang="en-US" dirty="0"/>
              <a:t>Tell </a:t>
            </a:r>
            <a:r>
              <a:rPr lang="en-US" dirty="0" err="1"/>
              <a:t>Autodiscover</a:t>
            </a:r>
            <a:r>
              <a:rPr lang="en-US" dirty="0"/>
              <a:t> where to send </a:t>
            </a:r>
            <a:r>
              <a:rPr lang="en-US" dirty="0" smtClean="0"/>
              <a:t>clients.</a:t>
            </a:r>
          </a:p>
          <a:p>
            <a:pPr lvl="1"/>
            <a:r>
              <a:rPr lang="en-US" dirty="0" smtClean="0"/>
              <a:t>Configure </a:t>
            </a:r>
            <a:r>
              <a:rPr lang="en-US" dirty="0" err="1"/>
              <a:t>internalURL</a:t>
            </a:r>
            <a:r>
              <a:rPr lang="en-US" dirty="0"/>
              <a:t> and </a:t>
            </a:r>
            <a:r>
              <a:rPr lang="en-US" dirty="0" err="1"/>
              <a:t>externalURL</a:t>
            </a:r>
            <a:r>
              <a:rPr lang="en-US" dirty="0"/>
              <a:t> parameters and virtual directories</a:t>
            </a:r>
          </a:p>
          <a:p>
            <a:pPr lvl="1"/>
            <a:r>
              <a:rPr lang="en-US" dirty="0"/>
              <a:t>Example: Set-</a:t>
            </a:r>
            <a:r>
              <a:rPr lang="en-US" dirty="0" err="1"/>
              <a:t>WebServicesVirtualDirectory</a:t>
            </a:r>
            <a:r>
              <a:rPr lang="en-US" dirty="0"/>
              <a:t> cas2010\</a:t>
            </a:r>
            <a:r>
              <a:rPr lang="en-US" dirty="0" err="1"/>
              <a:t>ews</a:t>
            </a:r>
            <a:r>
              <a:rPr lang="en-US" dirty="0"/>
              <a:t>* -</a:t>
            </a:r>
            <a:r>
              <a:rPr lang="en-US" dirty="0" err="1"/>
              <a:t>ExternalURL</a:t>
            </a:r>
            <a:r>
              <a:rPr lang="en-US" dirty="0"/>
              <a:t> https://mail.contoso.com/ews/exchange.asmx</a:t>
            </a:r>
          </a:p>
          <a:p>
            <a:r>
              <a:rPr lang="en-US" dirty="0" smtClean="0"/>
              <a:t>Outlook </a:t>
            </a:r>
            <a:r>
              <a:rPr lang="en-US" dirty="0"/>
              <a:t>clients </a:t>
            </a:r>
            <a:r>
              <a:rPr lang="en-US" dirty="0" smtClean="0"/>
              <a:t>connection for </a:t>
            </a:r>
            <a:r>
              <a:rPr lang="en-US" dirty="0"/>
              <a:t>intranet MAPI access</a:t>
            </a:r>
          </a:p>
          <a:p>
            <a:pPr lvl="1"/>
            <a:r>
              <a:rPr lang="en-US" dirty="0"/>
              <a:t>Use New-</a:t>
            </a:r>
            <a:r>
              <a:rPr lang="en-US" dirty="0" err="1"/>
              <a:t>ClientAccessArray</a:t>
            </a:r>
            <a:r>
              <a:rPr lang="en-US" dirty="0"/>
              <a:t> and set-</a:t>
            </a:r>
            <a:r>
              <a:rPr lang="en-US" dirty="0" err="1"/>
              <a:t>mailboxdatabase</a:t>
            </a:r>
            <a:endParaRPr lang="en-US" dirty="0"/>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itle 1"/>
          <p:cNvSpPr txBox="1">
            <a:spLocks/>
          </p:cNvSpPr>
          <p:nvPr/>
        </p:nvSpPr>
        <p:spPr>
          <a:xfrm>
            <a:off x="381000" y="228600"/>
            <a:ext cx="8382000" cy="664797"/>
          </a:xfrm>
          <a:prstGeom prst="rect">
            <a:avLst/>
          </a:prstGeom>
        </p:spPr>
        <p:txBody>
          <a:bodyPr vert="horz" lIns="91440" tIns="45720" rIns="91440" bIns="45720" rtlCol="0" anchor="ctr">
            <a:normAutofit fontScale="90000" lnSpcReduction="20000"/>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pPr defTabSz="914099"/>
            <a:r>
              <a:rPr lang="en-US" sz="4800" smtClean="0"/>
              <a:t>Deploying Exchange 2010</a:t>
            </a:r>
            <a:endParaRPr lang="en-US" sz="2400" b="1" dirty="0">
              <a:gradFill>
                <a:gsLst>
                  <a:gs pos="0">
                    <a:schemeClr val="tx1">
                      <a:lumMod val="95000"/>
                      <a:lumOff val="5000"/>
                    </a:schemeClr>
                  </a:gs>
                  <a:gs pos="100000">
                    <a:schemeClr val="tx1">
                      <a:lumMod val="65000"/>
                      <a:lumOff val="35000"/>
                    </a:schemeClr>
                  </a:gs>
                </a:gsLst>
                <a:lin ang="5400000" scaled="0"/>
              </a:gradFill>
            </a:endParaRPr>
          </a:p>
        </p:txBody>
      </p:sp>
      <p:sp>
        <p:nvSpPr>
          <p:cNvPr id="6" name="Rectangle 5"/>
          <p:cNvSpPr/>
          <p:nvPr/>
        </p:nvSpPr>
        <p:spPr>
          <a:xfrm>
            <a:off x="414335" y="946252"/>
            <a:ext cx="8139356" cy="590931"/>
          </a:xfrm>
          <a:prstGeom prst="rect">
            <a:avLst/>
          </a:prstGeom>
        </p:spPr>
        <p:txBody>
          <a:bodyPr wrap="square">
            <a:spAutoFit/>
          </a:bodyPr>
          <a:lstStyle/>
          <a:p>
            <a:pPr>
              <a:lnSpc>
                <a:spcPct val="90000"/>
              </a:lnSpc>
              <a:spcBef>
                <a:spcPct val="20000"/>
              </a:spcBef>
              <a:defRPr/>
            </a:pPr>
            <a:r>
              <a:rPr lang="en-US" sz="3600" spc="-150" dirty="0" smtClean="0">
                <a:ln w="3175">
                  <a:noFill/>
                </a:ln>
                <a:solidFill>
                  <a:schemeClr val="accent4">
                    <a:lumMod val="60000"/>
                    <a:lumOff val="40000"/>
                  </a:schemeClr>
                </a:solidFill>
                <a:effectLst>
                  <a:outerShdw blurRad="38100" dist="38100" dir="2700000" algn="tl">
                    <a:srgbClr val="000000">
                      <a:alpha val="43137"/>
                    </a:srgbClr>
                  </a:outerShdw>
                </a:effectLst>
                <a:latin typeface="Segoe" pitchFamily="34" charset="0"/>
                <a:cs typeface="Arial" charset="0"/>
              </a:rPr>
              <a:t>Topology decisions—CAS load balancing</a:t>
            </a:r>
          </a:p>
        </p:txBody>
      </p:sp>
    </p:spTree>
    <p:extLst>
      <p:ext uri="{BB962C8B-B14F-4D97-AF65-F5344CB8AC3E}">
        <p14:creationId xmlns:p14="http://schemas.microsoft.com/office/powerpoint/2010/main" val="29891468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a:t>Obtain and deploy a new certificate that includes the required host name values</a:t>
            </a:r>
          </a:p>
          <a:p>
            <a:pPr lvl="1"/>
            <a:r>
              <a:rPr lang="en-US" dirty="0"/>
              <a:t>mail.contoso.com</a:t>
            </a:r>
          </a:p>
          <a:p>
            <a:pPr lvl="1"/>
            <a:r>
              <a:rPr lang="en-US" dirty="0"/>
              <a:t>autodiscover.contoso.com</a:t>
            </a:r>
          </a:p>
          <a:p>
            <a:pPr lvl="1"/>
            <a:r>
              <a:rPr lang="en-US" dirty="0"/>
              <a:t>legacy.contoso.com</a:t>
            </a:r>
          </a:p>
          <a:p>
            <a:r>
              <a:rPr lang="en-US" dirty="0"/>
              <a:t>Upgrade all Exchange servers to Service Pack 2</a:t>
            </a:r>
          </a:p>
          <a:p>
            <a:pPr lvl="1"/>
            <a:r>
              <a:rPr lang="en-US" dirty="0"/>
              <a:t>Enable Integrated Windows Authentication on Exchange 2003 MSAS virtual directory (KB 937031)</a:t>
            </a:r>
          </a:p>
          <a:p>
            <a:r>
              <a:rPr lang="en-US" dirty="0"/>
              <a:t>Install and configure CAS2010 servers</a:t>
            </a:r>
          </a:p>
          <a:p>
            <a:pPr lvl="1"/>
            <a:r>
              <a:rPr lang="en-US" dirty="0"/>
              <a:t>Configure </a:t>
            </a:r>
            <a:r>
              <a:rPr lang="en-US" dirty="0" err="1"/>
              <a:t>InternalURLs</a:t>
            </a:r>
            <a:r>
              <a:rPr lang="en-US" dirty="0"/>
              <a:t> and </a:t>
            </a:r>
            <a:r>
              <a:rPr lang="en-US" dirty="0" err="1"/>
              <a:t>ExternalURLs</a:t>
            </a:r>
            <a:endParaRPr lang="en-US" dirty="0"/>
          </a:p>
          <a:p>
            <a:pPr lvl="1"/>
            <a:r>
              <a:rPr lang="en-US" dirty="0"/>
              <a:t>Enable Outlook Anywhere</a:t>
            </a:r>
          </a:p>
          <a:p>
            <a:pPr lvl="1"/>
            <a:r>
              <a:rPr lang="en-US" dirty="0"/>
              <a:t>Configure the Exchange2003URL parameter to be https://legacy.contoso.com/exchange</a:t>
            </a:r>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itle 4"/>
          <p:cNvSpPr>
            <a:spLocks noGrp="1"/>
          </p:cNvSpPr>
          <p:nvPr>
            <p:ph type="title"/>
          </p:nvPr>
        </p:nvSpPr>
        <p:spPr>
          <a:xfrm>
            <a:off x="381000" y="228600"/>
            <a:ext cx="8382000" cy="664797"/>
          </a:xfrm>
        </p:spPr>
        <p:txBody>
          <a:bodyPr/>
          <a:lstStyle/>
          <a:p>
            <a:r>
              <a:rPr lang="en-US" dirty="0" smtClean="0"/>
              <a:t>Switching to CAS2010</a:t>
            </a:r>
            <a:endParaRPr lang="en-US" sz="3200" dirty="0">
              <a:solidFill>
                <a:schemeClr val="accent1"/>
              </a:solidFill>
              <a:effectLst>
                <a:outerShdw blurRad="38100" dist="38100" dir="2700000" algn="tl">
                  <a:srgbClr val="000000">
                    <a:alpha val="43137"/>
                  </a:srgbClr>
                </a:outerShdw>
              </a:effectLst>
            </a:endParaRPr>
          </a:p>
        </p:txBody>
      </p:sp>
      <p:sp>
        <p:nvSpPr>
          <p:cNvPr id="6" name="Rectangle 5"/>
          <p:cNvSpPr/>
          <p:nvPr/>
        </p:nvSpPr>
        <p:spPr>
          <a:xfrm>
            <a:off x="515206" y="960746"/>
            <a:ext cx="5906814" cy="590931"/>
          </a:xfrm>
          <a:prstGeom prst="rect">
            <a:avLst/>
          </a:prstGeom>
        </p:spPr>
        <p:txBody>
          <a:bodyPr wrap="square">
            <a:spAutoFit/>
          </a:bodyPr>
          <a:lstStyle/>
          <a:p>
            <a:pPr>
              <a:lnSpc>
                <a:spcPct val="90000"/>
              </a:lnSpc>
            </a:pPr>
            <a:r>
              <a:rPr lang="en-US" sz="3600" spc="-150" dirty="0" smtClean="0">
                <a:ln w="3175">
                  <a:noFill/>
                </a:ln>
                <a:solidFill>
                  <a:schemeClr val="accent4">
                    <a:lumMod val="60000"/>
                    <a:lumOff val="40000"/>
                  </a:schemeClr>
                </a:solidFill>
                <a:effectLst>
                  <a:outerShdw blurRad="38100" dist="38100" dir="2700000" algn="tl">
                    <a:srgbClr val="000000">
                      <a:alpha val="43137"/>
                    </a:srgbClr>
                  </a:outerShdw>
                </a:effectLst>
                <a:latin typeface="Segoe" pitchFamily="34" charset="0"/>
                <a:cs typeface="Arial" charset="0"/>
              </a:rPr>
              <a:t>Preparatory steps</a:t>
            </a:r>
          </a:p>
        </p:txBody>
      </p:sp>
    </p:spTree>
    <p:extLst>
      <p:ext uri="{BB962C8B-B14F-4D97-AF65-F5344CB8AC3E}">
        <p14:creationId xmlns:p14="http://schemas.microsoft.com/office/powerpoint/2010/main" val="2097958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16224"/>
            <a:ext cx="8229600" cy="4205064"/>
          </a:xfrm>
        </p:spPr>
        <p:txBody>
          <a:bodyPr>
            <a:normAutofit fontScale="92500" lnSpcReduction="20000"/>
          </a:bodyPr>
          <a:lstStyle/>
          <a:p>
            <a:r>
              <a:rPr lang="en-US" dirty="0"/>
              <a:t>Join CAS2010 to a load balanced array</a:t>
            </a:r>
          </a:p>
          <a:p>
            <a:pPr lvl="1"/>
            <a:r>
              <a:rPr lang="en-US" dirty="0"/>
              <a:t>Create CAS2010 RPC Client Access Service array</a:t>
            </a:r>
          </a:p>
          <a:p>
            <a:pPr lvl="1"/>
            <a:r>
              <a:rPr lang="en-US" dirty="0"/>
              <a:t>Ensure MAPI RPC and HTTPS ports are load balanced</a:t>
            </a:r>
          </a:p>
          <a:p>
            <a:r>
              <a:rPr lang="en-US" dirty="0"/>
              <a:t>Install HUB2010 and MBX2010 servers</a:t>
            </a:r>
          </a:p>
          <a:p>
            <a:pPr lvl="1"/>
            <a:r>
              <a:rPr lang="en-US" dirty="0"/>
              <a:t>Configure routing coexistence</a:t>
            </a:r>
          </a:p>
          <a:p>
            <a:r>
              <a:rPr lang="en-US" dirty="0"/>
              <a:t>Create Legacy hostname in DNS</a:t>
            </a:r>
          </a:p>
          <a:p>
            <a:r>
              <a:rPr lang="en-US" dirty="0"/>
              <a:t>Create Legacy publishing rules in your reverse proxy/firewall solution pointed to FE2003 / CAS2007 array</a:t>
            </a:r>
          </a:p>
          <a:p>
            <a:r>
              <a:rPr lang="en-US" dirty="0"/>
              <a:t>Use </a:t>
            </a:r>
            <a:r>
              <a:rPr lang="en-US" dirty="0" err="1"/>
              <a:t>ExRCA</a:t>
            </a:r>
            <a:r>
              <a:rPr lang="en-US" dirty="0"/>
              <a:t> to verify connectivity for Legacy hostname against E2003/E2007</a:t>
            </a:r>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itle 1"/>
          <p:cNvSpPr>
            <a:spLocks noGrp="1"/>
          </p:cNvSpPr>
          <p:nvPr>
            <p:ph type="title"/>
          </p:nvPr>
        </p:nvSpPr>
        <p:spPr>
          <a:xfrm>
            <a:off x="381000" y="228600"/>
            <a:ext cx="8382000" cy="664797"/>
          </a:xfrm>
        </p:spPr>
        <p:txBody>
          <a:bodyPr/>
          <a:lstStyle/>
          <a:p>
            <a:r>
              <a:rPr lang="en-US" dirty="0"/>
              <a:t>Switching to </a:t>
            </a:r>
            <a:r>
              <a:rPr lang="en-US" dirty="0" smtClean="0"/>
              <a:t>CAS2010</a:t>
            </a:r>
            <a:endParaRPr lang="en-US" sz="3200" dirty="0">
              <a:solidFill>
                <a:schemeClr val="accent1"/>
              </a:solidFill>
              <a:effectLst>
                <a:outerShdw blurRad="38100" dist="38100" dir="2700000" algn="tl">
                  <a:srgbClr val="000000">
                    <a:alpha val="43137"/>
                  </a:srgbClr>
                </a:outerShdw>
              </a:effectLst>
            </a:endParaRPr>
          </a:p>
        </p:txBody>
      </p:sp>
      <p:sp>
        <p:nvSpPr>
          <p:cNvPr id="6" name="Rectangle 5"/>
          <p:cNvSpPr/>
          <p:nvPr/>
        </p:nvSpPr>
        <p:spPr>
          <a:xfrm>
            <a:off x="515206" y="944128"/>
            <a:ext cx="5906814" cy="590931"/>
          </a:xfrm>
          <a:prstGeom prst="rect">
            <a:avLst/>
          </a:prstGeom>
        </p:spPr>
        <p:txBody>
          <a:bodyPr wrap="square">
            <a:spAutoFit/>
          </a:bodyPr>
          <a:lstStyle/>
          <a:p>
            <a:pPr>
              <a:lnSpc>
                <a:spcPct val="90000"/>
              </a:lnSpc>
            </a:pPr>
            <a:r>
              <a:rPr lang="en-US" sz="3600" spc="-150" dirty="0" smtClean="0">
                <a:ln w="3175">
                  <a:noFill/>
                </a:ln>
                <a:solidFill>
                  <a:schemeClr val="accent4">
                    <a:lumMod val="60000"/>
                    <a:lumOff val="40000"/>
                  </a:schemeClr>
                </a:solidFill>
                <a:effectLst>
                  <a:outerShdw blurRad="38100" dist="38100" dir="2700000" algn="tl">
                    <a:srgbClr val="000000">
                      <a:alpha val="43137"/>
                    </a:srgbClr>
                  </a:outerShdw>
                </a:effectLst>
                <a:latin typeface="Segoe" pitchFamily="34" charset="0"/>
                <a:cs typeface="Arial" charset="0"/>
              </a:rPr>
              <a:t>Preparatory steps, continued</a:t>
            </a:r>
          </a:p>
        </p:txBody>
      </p:sp>
    </p:spTree>
    <p:extLst>
      <p:ext uri="{BB962C8B-B14F-4D97-AF65-F5344CB8AC3E}">
        <p14:creationId xmlns:p14="http://schemas.microsoft.com/office/powerpoint/2010/main" val="122415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a:spLocks noChangeArrowheads="1"/>
          </p:cNvSpPr>
          <p:nvPr/>
        </p:nvSpPr>
        <p:spPr bwMode="gray">
          <a:xfrm>
            <a:off x="5147733" y="3217333"/>
            <a:ext cx="3567289" cy="1704624"/>
          </a:xfrm>
          <a:prstGeom prst="roundRect">
            <a:avLst>
              <a:gd name="adj" fmla="val 5852"/>
            </a:avLst>
          </a:prstGeom>
          <a:gradFill flip="none" rotWithShape="1">
            <a:gsLst>
              <a:gs pos="0">
                <a:schemeClr val="bg1">
                  <a:lumMod val="85000"/>
                  <a:alpha val="67000"/>
                </a:schemeClr>
              </a:gs>
              <a:gs pos="50000">
                <a:schemeClr val="tx1">
                  <a:lumMod val="20000"/>
                  <a:lumOff val="80000"/>
                  <a:alpha val="41000"/>
                </a:schemeClr>
              </a:gs>
              <a:gs pos="100000">
                <a:schemeClr val="bg1">
                  <a:lumMod val="95000"/>
                  <a:alpha val="60000"/>
                </a:schemeClr>
              </a:gs>
            </a:gsLst>
            <a:lin ang="13500000" scaled="1"/>
            <a:tileRect/>
          </a:gradFill>
          <a:ln>
            <a:solidFill>
              <a:schemeClr val="accent1"/>
            </a:solidFill>
            <a:headEnd type="none" w="med" len="med"/>
            <a:tailEnd type="none" w="med" len="med"/>
          </a:ln>
          <a:effectLst>
            <a:outerShdw blurRad="101600" dist="63500" dir="2700000" algn="tl" rotWithShape="0">
              <a:prstClr val="black">
                <a:alpha val="20000"/>
              </a:prstClr>
            </a:outerShdw>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523854" algn="ctr" defTabSz="914099">
              <a:lnSpc>
                <a:spcPct val="85000"/>
              </a:lnSpc>
              <a:spcBef>
                <a:spcPct val="50000"/>
              </a:spcBef>
              <a:buClr>
                <a:srgbClr val="FFC000"/>
              </a:buClr>
              <a:buSzPct val="76000"/>
              <a:defRPr/>
            </a:pPr>
            <a:endParaRPr lang="en-US" sz="2300" dirty="0">
              <a:gradFill>
                <a:gsLst>
                  <a:gs pos="0">
                    <a:schemeClr val="tx1"/>
                  </a:gs>
                  <a:gs pos="50000">
                    <a:schemeClr val="tx1"/>
                  </a:gs>
                </a:gsLst>
                <a:lin ang="5400000" scaled="0"/>
              </a:gradFill>
              <a:latin typeface="Segoe" pitchFamily="34" charset="0"/>
            </a:endParaRPr>
          </a:p>
        </p:txBody>
      </p:sp>
      <p:sp>
        <p:nvSpPr>
          <p:cNvPr id="2" name="Title 1"/>
          <p:cNvSpPr>
            <a:spLocks noGrp="1"/>
          </p:cNvSpPr>
          <p:nvPr>
            <p:ph type="title"/>
          </p:nvPr>
        </p:nvSpPr>
        <p:spPr>
          <a:xfrm>
            <a:off x="381000" y="228600"/>
            <a:ext cx="8382000" cy="664797"/>
          </a:xfrm>
        </p:spPr>
        <p:txBody>
          <a:bodyPr/>
          <a:lstStyle/>
          <a:p>
            <a:r>
              <a:rPr lang="en-US" dirty="0" smtClean="0"/>
              <a:t>Switching to CAS2010</a:t>
            </a:r>
            <a:endParaRPr lang="en-US" sz="3200" dirty="0">
              <a:solidFill>
                <a:schemeClr val="accent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62986" y="1457222"/>
            <a:ext cx="4085865" cy="4852098"/>
          </a:xfrm>
        </p:spPr>
        <p:txBody>
          <a:bodyPr>
            <a:normAutofit fontScale="92500"/>
          </a:bodyPr>
          <a:lstStyle/>
          <a:p>
            <a:pPr marL="0" indent="0">
              <a:buNone/>
            </a:pPr>
            <a:r>
              <a:rPr lang="en-US" sz="1800" dirty="0" smtClean="0">
                <a:latin typeface="Segoe Semibold" pitchFamily="34" charset="0"/>
              </a:rPr>
              <a:t>The switchover involves a minor service interruption</a:t>
            </a:r>
          </a:p>
          <a:p>
            <a:endParaRPr lang="en-US" sz="1050" dirty="0" smtClean="0"/>
          </a:p>
          <a:p>
            <a:pPr>
              <a:buFont typeface="+mj-lt"/>
              <a:buAutoNum type="arabicPeriod"/>
            </a:pPr>
            <a:r>
              <a:rPr lang="en-US" sz="1600" dirty="0" smtClean="0"/>
              <a:t>Update/Create Autodiscover publishing rule</a:t>
            </a:r>
          </a:p>
          <a:p>
            <a:pPr>
              <a:buFont typeface="+mj-lt"/>
              <a:buAutoNum type="arabicPeriod"/>
            </a:pPr>
            <a:r>
              <a:rPr lang="en-US" sz="1600" dirty="0" smtClean="0"/>
              <a:t>Update Mail publishing rules</a:t>
            </a:r>
          </a:p>
          <a:p>
            <a:pPr lvl="1">
              <a:buFont typeface="+mj-lt"/>
              <a:buAutoNum type="alphaLcPeriod"/>
            </a:pPr>
            <a:r>
              <a:rPr lang="en-US" sz="1400" dirty="0" smtClean="0"/>
              <a:t>Update paths with new Exchange 2010 specific virtual directories</a:t>
            </a:r>
          </a:p>
          <a:p>
            <a:pPr>
              <a:buFont typeface="+mj-lt"/>
              <a:buAutoNum type="arabicPeriod"/>
            </a:pPr>
            <a:endParaRPr lang="en-US" sz="1000" dirty="0" smtClean="0"/>
          </a:p>
          <a:p>
            <a:pPr>
              <a:buFont typeface="+mj-lt"/>
              <a:buAutoNum type="arabicPeriod"/>
            </a:pPr>
            <a:r>
              <a:rPr lang="en-US" sz="1600" b="1" dirty="0" smtClean="0"/>
              <a:t>Switch</a:t>
            </a:r>
            <a:r>
              <a:rPr lang="en-US" sz="1600" dirty="0" smtClean="0"/>
              <a:t>: Move Mail… and </a:t>
            </a:r>
            <a:r>
              <a:rPr lang="en-US" sz="1600" dirty="0" err="1" smtClean="0"/>
              <a:t>Autodiscover</a:t>
            </a:r>
            <a:r>
              <a:rPr lang="en-US" sz="1600" dirty="0" smtClean="0"/>
              <a:t>… hostnames to point to CAS2010 array</a:t>
            </a:r>
          </a:p>
          <a:p>
            <a:pPr>
              <a:buFont typeface="+mj-lt"/>
              <a:buAutoNum type="arabicPeriod"/>
            </a:pPr>
            <a:endParaRPr lang="en-US" sz="1000" dirty="0" smtClean="0"/>
          </a:p>
          <a:p>
            <a:pPr>
              <a:buFont typeface="+mj-lt"/>
              <a:buAutoNum type="arabicPeriod"/>
            </a:pPr>
            <a:r>
              <a:rPr lang="en-US" sz="1600" dirty="0" smtClean="0"/>
              <a:t>Reconfigure CAS2007 </a:t>
            </a:r>
            <a:r>
              <a:rPr lang="en-US" sz="1600" dirty="0" err="1" smtClean="0"/>
              <a:t>internalURLs</a:t>
            </a:r>
            <a:r>
              <a:rPr lang="en-US" sz="1600" dirty="0" smtClean="0"/>
              <a:t> and </a:t>
            </a:r>
            <a:r>
              <a:rPr lang="en-US" sz="1600" dirty="0" err="1" smtClean="0"/>
              <a:t>externalURLs</a:t>
            </a:r>
            <a:r>
              <a:rPr lang="en-US" sz="1600" dirty="0" smtClean="0"/>
              <a:t> to now utilize Legacy namespace</a:t>
            </a:r>
          </a:p>
          <a:p>
            <a:pPr>
              <a:buFont typeface="+mj-lt"/>
              <a:buAutoNum type="arabicPeriod"/>
            </a:pPr>
            <a:r>
              <a:rPr lang="en-US" sz="1600" dirty="0" smtClean="0"/>
              <a:t>Disable Outlook Anywhere on legacy Exchange</a:t>
            </a:r>
          </a:p>
          <a:p>
            <a:pPr>
              <a:buFont typeface="+mj-lt"/>
              <a:buAutoNum type="arabicPeriod"/>
            </a:pPr>
            <a:r>
              <a:rPr lang="en-US" sz="1600" dirty="0" smtClean="0"/>
              <a:t>Test that CAS2010 is redirecting/ </a:t>
            </a:r>
            <a:r>
              <a:rPr lang="en-US" sz="1600" dirty="0" err="1" smtClean="0"/>
              <a:t>proxying</a:t>
            </a:r>
            <a:r>
              <a:rPr lang="en-US" sz="1600" dirty="0" smtClean="0"/>
              <a:t> to CAS2007 (externally and internally)</a:t>
            </a:r>
          </a:p>
        </p:txBody>
      </p:sp>
      <p:sp>
        <p:nvSpPr>
          <p:cNvPr id="6" name="TextBox 5"/>
          <p:cNvSpPr txBox="1"/>
          <p:nvPr/>
        </p:nvSpPr>
        <p:spPr>
          <a:xfrm>
            <a:off x="5868144" y="1905000"/>
            <a:ext cx="667658" cy="338554"/>
          </a:xfrm>
          <a:prstGeom prst="rect">
            <a:avLst/>
          </a:prstGeom>
          <a:noFill/>
        </p:spPr>
        <p:txBody>
          <a:bodyPr wrap="square" rtlCol="0">
            <a:spAutoFit/>
          </a:bodyPr>
          <a:lstStyle/>
          <a:p>
            <a:pPr algn="ctr"/>
            <a:r>
              <a:rPr lang="en-US" sz="1600" dirty="0" smtClean="0">
                <a:solidFill>
                  <a:schemeClr val="bg1"/>
                </a:solidFill>
              </a:rPr>
              <a:t>TMG</a:t>
            </a:r>
            <a:endParaRPr lang="en-US" sz="1600" dirty="0">
              <a:solidFill>
                <a:schemeClr val="bg1"/>
              </a:solidFill>
            </a:endParaRPr>
          </a:p>
        </p:txBody>
      </p:sp>
      <p:sp>
        <p:nvSpPr>
          <p:cNvPr id="10" name="TextBox 9"/>
          <p:cNvSpPr txBox="1"/>
          <p:nvPr/>
        </p:nvSpPr>
        <p:spPr>
          <a:xfrm>
            <a:off x="5257800" y="4588814"/>
            <a:ext cx="1371600" cy="338554"/>
          </a:xfrm>
          <a:prstGeom prst="rect">
            <a:avLst/>
          </a:prstGeom>
          <a:noFill/>
        </p:spPr>
        <p:txBody>
          <a:bodyPr wrap="square" rtlCol="0">
            <a:spAutoFit/>
          </a:bodyPr>
          <a:lstStyle/>
          <a:p>
            <a:pPr algn="ctr"/>
            <a:r>
              <a:rPr lang="en-US" sz="1600" dirty="0" smtClean="0"/>
              <a:t>E200x SP2</a:t>
            </a:r>
          </a:p>
        </p:txBody>
      </p:sp>
      <p:sp>
        <p:nvSpPr>
          <p:cNvPr id="11" name="TextBox 10"/>
          <p:cNvSpPr txBox="1"/>
          <p:nvPr/>
        </p:nvSpPr>
        <p:spPr>
          <a:xfrm>
            <a:off x="6781800" y="4342593"/>
            <a:ext cx="2057400" cy="584775"/>
          </a:xfrm>
          <a:prstGeom prst="rect">
            <a:avLst/>
          </a:prstGeom>
          <a:noFill/>
        </p:spPr>
        <p:txBody>
          <a:bodyPr wrap="square" rtlCol="0">
            <a:spAutoFit/>
          </a:bodyPr>
          <a:lstStyle/>
          <a:p>
            <a:pPr algn="ctr"/>
            <a:r>
              <a:rPr lang="en-US" sz="1600" dirty="0" smtClean="0"/>
              <a:t>E2010 CAS+HUB+MBX</a:t>
            </a:r>
            <a:endParaRPr lang="en-US" sz="1600" dirty="0"/>
          </a:p>
        </p:txBody>
      </p:sp>
      <p:sp>
        <p:nvSpPr>
          <p:cNvPr id="13" name="TextBox 12"/>
          <p:cNvSpPr txBox="1"/>
          <p:nvPr/>
        </p:nvSpPr>
        <p:spPr>
          <a:xfrm>
            <a:off x="6705600" y="990600"/>
            <a:ext cx="1828800" cy="646331"/>
          </a:xfrm>
          <a:prstGeom prst="rect">
            <a:avLst/>
          </a:prstGeom>
          <a:noFill/>
        </p:spPr>
        <p:txBody>
          <a:bodyPr wrap="square" rtlCol="0">
            <a:spAutoFit/>
          </a:bodyPr>
          <a:lstStyle/>
          <a:p>
            <a:r>
              <a:rPr lang="en-US" dirty="0" err="1" smtClean="0">
                <a:solidFill>
                  <a:schemeClr val="bg1"/>
                </a:solidFill>
              </a:rPr>
              <a:t>autodiscover</a:t>
            </a:r>
            <a:r>
              <a:rPr lang="en-US" dirty="0" smtClean="0">
                <a:solidFill>
                  <a:schemeClr val="bg1"/>
                </a:solidFill>
              </a:rPr>
              <a:t>…</a:t>
            </a:r>
          </a:p>
          <a:p>
            <a:r>
              <a:rPr lang="en-US" dirty="0" smtClean="0">
                <a:solidFill>
                  <a:schemeClr val="bg1"/>
                </a:solidFill>
              </a:rPr>
              <a:t>mail…</a:t>
            </a:r>
            <a:endParaRPr lang="en-US" dirty="0">
              <a:solidFill>
                <a:schemeClr val="bg1"/>
              </a:solidFill>
            </a:endParaRPr>
          </a:p>
        </p:txBody>
      </p:sp>
      <p:cxnSp>
        <p:nvCxnSpPr>
          <p:cNvPr id="14" name="Straight Arrow Connector 13"/>
          <p:cNvCxnSpPr/>
          <p:nvPr/>
        </p:nvCxnSpPr>
        <p:spPr>
          <a:xfrm rot="10800000" flipV="1">
            <a:off x="6400801" y="3810000"/>
            <a:ext cx="914400" cy="0"/>
          </a:xfrm>
          <a:prstGeom prst="straightConnector1">
            <a:avLst/>
          </a:prstGeom>
          <a:ln w="31750" cmpd="sng">
            <a:solidFill>
              <a:schemeClr val="tx1"/>
            </a:solidFill>
            <a:headEnd type="none" w="med" len="med"/>
            <a:tailEnd type="triangle" w="med" len="med"/>
          </a:ln>
        </p:spPr>
        <p:style>
          <a:lnRef idx="2">
            <a:schemeClr val="dk1"/>
          </a:lnRef>
          <a:fillRef idx="0">
            <a:schemeClr val="dk1"/>
          </a:fillRef>
          <a:effectRef idx="1">
            <a:schemeClr val="dk1"/>
          </a:effectRef>
          <a:fontRef idx="minor">
            <a:schemeClr val="tx1"/>
          </a:fontRef>
        </p:style>
      </p:cxnSp>
      <p:sp>
        <p:nvSpPr>
          <p:cNvPr id="16" name="Oval 15"/>
          <p:cNvSpPr>
            <a:spLocks noChangeArrowheads="1"/>
          </p:cNvSpPr>
          <p:nvPr/>
        </p:nvSpPr>
        <p:spPr bwMode="auto">
          <a:xfrm>
            <a:off x="7086600" y="2509284"/>
            <a:ext cx="381000" cy="228600"/>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eaLnBrk="0" hangingPunct="0">
              <a:lnSpc>
                <a:spcPct val="100000"/>
              </a:lnSpc>
              <a:spcBef>
                <a:spcPct val="0"/>
              </a:spcBef>
            </a:pPr>
            <a:r>
              <a:rPr lang="en-US" sz="1400" dirty="0" smtClean="0">
                <a:solidFill>
                  <a:schemeClr val="bg1"/>
                </a:solidFill>
                <a:effectLst>
                  <a:outerShdw blurRad="38100" dist="38100" dir="2700000" algn="tl">
                    <a:srgbClr val="000000">
                      <a:alpha val="43137"/>
                    </a:srgbClr>
                  </a:outerShdw>
                </a:effectLst>
                <a:latin typeface="Segoe Semibold" pitchFamily="34" charset="0"/>
              </a:rPr>
              <a:t>1</a:t>
            </a:r>
            <a:endParaRPr lang="en-US" sz="1800" dirty="0">
              <a:solidFill>
                <a:schemeClr val="bg1"/>
              </a:solidFill>
              <a:effectLst>
                <a:outerShdw blurRad="38100" dist="38100" dir="2700000" algn="tl">
                  <a:srgbClr val="000000">
                    <a:alpha val="43137"/>
                  </a:srgbClr>
                </a:outerShdw>
              </a:effectLst>
              <a:latin typeface="Segoe Semibold" pitchFamily="34" charset="0"/>
            </a:endParaRPr>
          </a:p>
        </p:txBody>
      </p:sp>
      <p:sp>
        <p:nvSpPr>
          <p:cNvPr id="18" name="Oval 17"/>
          <p:cNvSpPr>
            <a:spLocks noChangeArrowheads="1"/>
          </p:cNvSpPr>
          <p:nvPr/>
        </p:nvSpPr>
        <p:spPr bwMode="auto">
          <a:xfrm>
            <a:off x="6665025" y="3886200"/>
            <a:ext cx="381000" cy="228600"/>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eaLnBrk="0" hangingPunct="0">
              <a:lnSpc>
                <a:spcPct val="100000"/>
              </a:lnSpc>
              <a:spcBef>
                <a:spcPct val="0"/>
              </a:spcBef>
            </a:pPr>
            <a:r>
              <a:rPr lang="en-US" sz="1400" dirty="0" smtClean="0">
                <a:solidFill>
                  <a:schemeClr val="bg1"/>
                </a:solidFill>
                <a:effectLst>
                  <a:outerShdw blurRad="38100" dist="38100" dir="2700000" algn="tl">
                    <a:srgbClr val="000000">
                      <a:alpha val="43137"/>
                    </a:srgbClr>
                  </a:outerShdw>
                </a:effectLst>
                <a:latin typeface="Segoe Semibold" pitchFamily="34" charset="0"/>
              </a:rPr>
              <a:t>2</a:t>
            </a:r>
            <a:endParaRPr lang="en-US" sz="1800" dirty="0">
              <a:solidFill>
                <a:schemeClr val="bg1"/>
              </a:solidFill>
              <a:effectLst>
                <a:outerShdw blurRad="38100" dist="38100" dir="2700000" algn="tl">
                  <a:srgbClr val="000000">
                    <a:alpha val="43137"/>
                  </a:srgbClr>
                </a:outerShdw>
              </a:effectLst>
              <a:latin typeface="Segoe Semibold" pitchFamily="34" charset="0"/>
            </a:endParaRPr>
          </a:p>
        </p:txBody>
      </p:sp>
      <p:sp>
        <p:nvSpPr>
          <p:cNvPr id="19" name="Oval 18"/>
          <p:cNvSpPr>
            <a:spLocks noChangeArrowheads="1"/>
          </p:cNvSpPr>
          <p:nvPr/>
        </p:nvSpPr>
        <p:spPr bwMode="auto">
          <a:xfrm>
            <a:off x="6019800" y="2524326"/>
            <a:ext cx="381000" cy="228600"/>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eaLnBrk="0" hangingPunct="0">
              <a:lnSpc>
                <a:spcPct val="100000"/>
              </a:lnSpc>
              <a:spcBef>
                <a:spcPct val="0"/>
              </a:spcBef>
            </a:pPr>
            <a:r>
              <a:rPr lang="en-US" sz="1400" dirty="0" smtClean="0">
                <a:solidFill>
                  <a:schemeClr val="bg1"/>
                </a:solidFill>
                <a:effectLst>
                  <a:outerShdw blurRad="38100" dist="38100" dir="2700000" algn="tl">
                    <a:srgbClr val="000000">
                      <a:alpha val="43137"/>
                    </a:srgbClr>
                  </a:outerShdw>
                </a:effectLst>
                <a:latin typeface="Segoe Semibold" pitchFamily="34" charset="0"/>
              </a:rPr>
              <a:t>2</a:t>
            </a:r>
            <a:endParaRPr lang="en-US" sz="1800" dirty="0">
              <a:solidFill>
                <a:schemeClr val="bg1"/>
              </a:solidFill>
              <a:effectLst>
                <a:outerShdw blurRad="38100" dist="38100" dir="2700000" algn="tl">
                  <a:srgbClr val="000000">
                    <a:alpha val="43137"/>
                  </a:srgbClr>
                </a:outerShdw>
              </a:effectLst>
              <a:latin typeface="Segoe Semibold" pitchFamily="34" charset="0"/>
            </a:endParaRPr>
          </a:p>
        </p:txBody>
      </p:sp>
      <p:sp>
        <p:nvSpPr>
          <p:cNvPr id="21" name="Oval 20"/>
          <p:cNvSpPr>
            <a:spLocks noChangeArrowheads="1"/>
          </p:cNvSpPr>
          <p:nvPr/>
        </p:nvSpPr>
        <p:spPr bwMode="auto">
          <a:xfrm>
            <a:off x="5486400" y="5181600"/>
            <a:ext cx="381000" cy="228600"/>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eaLnBrk="0" hangingPunct="0">
              <a:lnSpc>
                <a:spcPct val="100000"/>
              </a:lnSpc>
              <a:spcBef>
                <a:spcPct val="0"/>
              </a:spcBef>
            </a:pPr>
            <a:r>
              <a:rPr lang="en-US" sz="1400" dirty="0" smtClean="0">
                <a:solidFill>
                  <a:schemeClr val="bg1"/>
                </a:solidFill>
                <a:effectLst>
                  <a:outerShdw blurRad="38100" dist="38100" dir="2700000" algn="tl">
                    <a:srgbClr val="000000">
                      <a:alpha val="43137"/>
                    </a:srgbClr>
                  </a:outerShdw>
                </a:effectLst>
                <a:latin typeface="Segoe Semibold" pitchFamily="34" charset="0"/>
              </a:rPr>
              <a:t>1</a:t>
            </a:r>
            <a:endParaRPr lang="en-US" sz="1800" dirty="0">
              <a:solidFill>
                <a:schemeClr val="bg1"/>
              </a:solidFill>
              <a:effectLst>
                <a:outerShdw blurRad="38100" dist="38100" dir="2700000" algn="tl">
                  <a:srgbClr val="000000">
                    <a:alpha val="43137"/>
                  </a:srgbClr>
                </a:outerShdw>
              </a:effectLst>
              <a:latin typeface="Segoe Semibold" pitchFamily="34" charset="0"/>
            </a:endParaRPr>
          </a:p>
        </p:txBody>
      </p:sp>
      <p:sp>
        <p:nvSpPr>
          <p:cNvPr id="22" name="TextBox 21"/>
          <p:cNvSpPr txBox="1"/>
          <p:nvPr/>
        </p:nvSpPr>
        <p:spPr>
          <a:xfrm>
            <a:off x="5867400" y="5039380"/>
            <a:ext cx="2819400" cy="523220"/>
          </a:xfrm>
          <a:prstGeom prst="rect">
            <a:avLst/>
          </a:prstGeom>
          <a:noFill/>
        </p:spPr>
        <p:txBody>
          <a:bodyPr wrap="square" rtlCol="0">
            <a:spAutoFit/>
          </a:bodyPr>
          <a:lstStyle/>
          <a:p>
            <a:r>
              <a:rPr lang="en-US" sz="1400" dirty="0" smtClean="0">
                <a:solidFill>
                  <a:schemeClr val="bg1"/>
                </a:solidFill>
              </a:rPr>
              <a:t>Clients access E2010 through Autodiscover… and mail…</a:t>
            </a:r>
          </a:p>
        </p:txBody>
      </p:sp>
      <p:sp>
        <p:nvSpPr>
          <p:cNvPr id="23" name="Rectangle 22"/>
          <p:cNvSpPr/>
          <p:nvPr/>
        </p:nvSpPr>
        <p:spPr>
          <a:xfrm>
            <a:off x="5867400" y="5648980"/>
            <a:ext cx="2667000" cy="523220"/>
          </a:xfrm>
          <a:prstGeom prst="rect">
            <a:avLst/>
          </a:prstGeom>
        </p:spPr>
        <p:txBody>
          <a:bodyPr wrap="square">
            <a:spAutoFit/>
          </a:bodyPr>
          <a:lstStyle/>
          <a:p>
            <a:r>
              <a:rPr lang="en-US" sz="1400" dirty="0" smtClean="0">
                <a:solidFill>
                  <a:schemeClr val="bg1"/>
                </a:solidFill>
              </a:rPr>
              <a:t>Redirection (legacy…), </a:t>
            </a:r>
            <a:r>
              <a:rPr lang="en-US" sz="1400" dirty="0" err="1" smtClean="0">
                <a:solidFill>
                  <a:schemeClr val="bg1"/>
                </a:solidFill>
              </a:rPr>
              <a:t>proxying</a:t>
            </a:r>
            <a:r>
              <a:rPr lang="en-US" sz="1400" dirty="0" smtClean="0">
                <a:solidFill>
                  <a:schemeClr val="bg1"/>
                </a:solidFill>
              </a:rPr>
              <a:t>, </a:t>
            </a:r>
            <a:r>
              <a:rPr lang="en-US" sz="1400" dirty="0">
                <a:solidFill>
                  <a:schemeClr val="bg1"/>
                </a:solidFill>
              </a:rPr>
              <a:t>and direct access to </a:t>
            </a:r>
            <a:r>
              <a:rPr lang="en-US" sz="1400" dirty="0" smtClean="0">
                <a:solidFill>
                  <a:schemeClr val="bg1"/>
                </a:solidFill>
              </a:rPr>
              <a:t>E2003/E2007</a:t>
            </a:r>
            <a:endParaRPr lang="en-US" sz="1400" dirty="0">
              <a:solidFill>
                <a:schemeClr val="bg1"/>
              </a:solidFill>
            </a:endParaRPr>
          </a:p>
        </p:txBody>
      </p:sp>
      <p:sp>
        <p:nvSpPr>
          <p:cNvPr id="24" name="Oval 23"/>
          <p:cNvSpPr>
            <a:spLocks noChangeArrowheads="1"/>
          </p:cNvSpPr>
          <p:nvPr/>
        </p:nvSpPr>
        <p:spPr bwMode="auto">
          <a:xfrm>
            <a:off x="5486400" y="5791200"/>
            <a:ext cx="381000" cy="228600"/>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eaLnBrk="0" hangingPunct="0">
              <a:lnSpc>
                <a:spcPct val="100000"/>
              </a:lnSpc>
              <a:spcBef>
                <a:spcPct val="0"/>
              </a:spcBef>
            </a:pPr>
            <a:r>
              <a:rPr lang="en-US" sz="1400" dirty="0" smtClean="0">
                <a:solidFill>
                  <a:schemeClr val="bg1"/>
                </a:solidFill>
                <a:effectLst>
                  <a:outerShdw blurRad="38100" dist="38100" dir="2700000" algn="tl">
                    <a:srgbClr val="000000">
                      <a:alpha val="43137"/>
                    </a:srgbClr>
                  </a:outerShdw>
                </a:effectLst>
                <a:latin typeface="Segoe Semibold" pitchFamily="34" charset="0"/>
              </a:rPr>
              <a:t>2</a:t>
            </a:r>
            <a:endParaRPr lang="en-US" sz="1400" dirty="0">
              <a:solidFill>
                <a:schemeClr val="bg1"/>
              </a:solidFill>
              <a:effectLst>
                <a:outerShdw blurRad="38100" dist="38100" dir="2700000" algn="tl">
                  <a:srgbClr val="000000">
                    <a:alpha val="43137"/>
                  </a:srgbClr>
                </a:outerShdw>
              </a:effectLst>
              <a:latin typeface="Segoe Semibold" pitchFamily="34" charset="0"/>
            </a:endParaRPr>
          </a:p>
        </p:txBody>
      </p:sp>
      <p:sp>
        <p:nvSpPr>
          <p:cNvPr id="25" name="TextBox 24"/>
          <p:cNvSpPr txBox="1"/>
          <p:nvPr/>
        </p:nvSpPr>
        <p:spPr>
          <a:xfrm>
            <a:off x="4876800" y="1295400"/>
            <a:ext cx="1828800" cy="369332"/>
          </a:xfrm>
          <a:prstGeom prst="rect">
            <a:avLst/>
          </a:prstGeom>
          <a:noFill/>
        </p:spPr>
        <p:txBody>
          <a:bodyPr wrap="square" rtlCol="0">
            <a:spAutoFit/>
          </a:bodyPr>
          <a:lstStyle/>
          <a:p>
            <a:pPr algn="r"/>
            <a:r>
              <a:rPr lang="en-US" dirty="0" smtClean="0">
                <a:solidFill>
                  <a:schemeClr val="bg1"/>
                </a:solidFill>
              </a:rPr>
              <a:t>legacy…</a:t>
            </a:r>
            <a:endParaRPr lang="en-US" dirty="0">
              <a:solidFill>
                <a:schemeClr val="bg1"/>
              </a:solidFill>
            </a:endParaRPr>
          </a:p>
        </p:txBody>
      </p:sp>
      <p:sp>
        <p:nvSpPr>
          <p:cNvPr id="32" name="Rectangle 31"/>
          <p:cNvSpPr/>
          <p:nvPr/>
        </p:nvSpPr>
        <p:spPr>
          <a:xfrm>
            <a:off x="365032" y="948578"/>
            <a:ext cx="5906814" cy="590931"/>
          </a:xfrm>
          <a:prstGeom prst="rect">
            <a:avLst/>
          </a:prstGeom>
        </p:spPr>
        <p:txBody>
          <a:bodyPr wrap="square">
            <a:spAutoFit/>
          </a:bodyPr>
          <a:lstStyle/>
          <a:p>
            <a:pPr>
              <a:lnSpc>
                <a:spcPct val="90000"/>
              </a:lnSpc>
            </a:pPr>
            <a:r>
              <a:rPr lang="en-US" sz="3600" spc="-150" dirty="0" smtClean="0">
                <a:ln w="3175">
                  <a:noFill/>
                </a:ln>
                <a:solidFill>
                  <a:schemeClr val="accent4">
                    <a:lumMod val="60000"/>
                    <a:lumOff val="40000"/>
                  </a:schemeClr>
                </a:solidFill>
                <a:effectLst>
                  <a:outerShdw blurRad="38100" dist="38100" dir="2700000" algn="tl">
                    <a:srgbClr val="000000">
                      <a:alpha val="43137"/>
                    </a:srgbClr>
                  </a:outerShdw>
                </a:effectLst>
                <a:latin typeface="Segoe" pitchFamily="34" charset="0"/>
                <a:cs typeface="Arial" charset="0"/>
              </a:rPr>
              <a:t>The switchover</a:t>
            </a:r>
          </a:p>
        </p:txBody>
      </p:sp>
      <p:pic>
        <p:nvPicPr>
          <p:cNvPr id="33" name="Picture 32" descr="server_icon.png"/>
          <p:cNvPicPr>
            <a:picLocks noChangeAspect="1"/>
          </p:cNvPicPr>
          <p:nvPr/>
        </p:nvPicPr>
        <p:blipFill>
          <a:blip r:embed="rId3"/>
          <a:stretch>
            <a:fillRect/>
          </a:stretch>
        </p:blipFill>
        <p:spPr>
          <a:xfrm>
            <a:off x="6450903" y="1690986"/>
            <a:ext cx="584897" cy="798140"/>
          </a:xfrm>
          <a:prstGeom prst="rect">
            <a:avLst/>
          </a:prstGeom>
        </p:spPr>
      </p:pic>
      <p:grpSp>
        <p:nvGrpSpPr>
          <p:cNvPr id="36" name="Group 35"/>
          <p:cNvGrpSpPr/>
          <p:nvPr/>
        </p:nvGrpSpPr>
        <p:grpSpPr>
          <a:xfrm>
            <a:off x="7334809" y="3413177"/>
            <a:ext cx="824381" cy="950540"/>
            <a:chOff x="2399952" y="5370358"/>
            <a:chExt cx="824381" cy="950540"/>
          </a:xfrm>
        </p:grpSpPr>
        <p:pic>
          <p:nvPicPr>
            <p:cNvPr id="34" name="Picture 33" descr="server_icon.png"/>
            <p:cNvPicPr>
              <a:picLocks noChangeAspect="1"/>
            </p:cNvPicPr>
            <p:nvPr/>
          </p:nvPicPr>
          <p:blipFill>
            <a:blip r:embed="rId3"/>
            <a:stretch>
              <a:fillRect/>
            </a:stretch>
          </p:blipFill>
          <p:spPr>
            <a:xfrm>
              <a:off x="2399952" y="5370358"/>
              <a:ext cx="584897" cy="798140"/>
            </a:xfrm>
            <a:prstGeom prst="rect">
              <a:avLst/>
            </a:prstGeom>
          </p:spPr>
        </p:pic>
        <p:pic>
          <p:nvPicPr>
            <p:cNvPr id="35" name="Picture 34" descr="server_icon.png"/>
            <p:cNvPicPr>
              <a:picLocks noChangeAspect="1"/>
            </p:cNvPicPr>
            <p:nvPr/>
          </p:nvPicPr>
          <p:blipFill>
            <a:blip r:embed="rId3"/>
            <a:stretch>
              <a:fillRect/>
            </a:stretch>
          </p:blipFill>
          <p:spPr>
            <a:xfrm>
              <a:off x="2639436" y="5522758"/>
              <a:ext cx="584897" cy="798140"/>
            </a:xfrm>
            <a:prstGeom prst="rect">
              <a:avLst/>
            </a:prstGeom>
          </p:spPr>
        </p:pic>
      </p:grpSp>
      <p:grpSp>
        <p:nvGrpSpPr>
          <p:cNvPr id="37" name="Group 36"/>
          <p:cNvGrpSpPr/>
          <p:nvPr/>
        </p:nvGrpSpPr>
        <p:grpSpPr>
          <a:xfrm>
            <a:off x="5440694" y="3413177"/>
            <a:ext cx="824381" cy="950540"/>
            <a:chOff x="2399952" y="5370358"/>
            <a:chExt cx="824381" cy="950540"/>
          </a:xfrm>
        </p:grpSpPr>
        <p:pic>
          <p:nvPicPr>
            <p:cNvPr id="38" name="Picture 37" descr="server_icon.png"/>
            <p:cNvPicPr>
              <a:picLocks noChangeAspect="1"/>
            </p:cNvPicPr>
            <p:nvPr/>
          </p:nvPicPr>
          <p:blipFill>
            <a:blip r:embed="rId3"/>
            <a:stretch>
              <a:fillRect/>
            </a:stretch>
          </p:blipFill>
          <p:spPr>
            <a:xfrm>
              <a:off x="2399952" y="5370358"/>
              <a:ext cx="584897" cy="798140"/>
            </a:xfrm>
            <a:prstGeom prst="rect">
              <a:avLst/>
            </a:prstGeom>
          </p:spPr>
        </p:pic>
        <p:pic>
          <p:nvPicPr>
            <p:cNvPr id="39" name="Picture 38" descr="server_icon.png"/>
            <p:cNvPicPr>
              <a:picLocks noChangeAspect="1"/>
            </p:cNvPicPr>
            <p:nvPr/>
          </p:nvPicPr>
          <p:blipFill>
            <a:blip r:embed="rId3"/>
            <a:stretch>
              <a:fillRect/>
            </a:stretch>
          </p:blipFill>
          <p:spPr>
            <a:xfrm>
              <a:off x="2639436" y="5522758"/>
              <a:ext cx="584897" cy="798140"/>
            </a:xfrm>
            <a:prstGeom prst="rect">
              <a:avLst/>
            </a:prstGeom>
          </p:spPr>
        </p:pic>
      </p:grpSp>
      <p:sp>
        <p:nvSpPr>
          <p:cNvPr id="15" name="Freeform 14"/>
          <p:cNvSpPr/>
          <p:nvPr/>
        </p:nvSpPr>
        <p:spPr bwMode="auto">
          <a:xfrm>
            <a:off x="5943600" y="1600201"/>
            <a:ext cx="1447800" cy="1828800"/>
          </a:xfrm>
          <a:custGeom>
            <a:avLst/>
            <a:gdLst>
              <a:gd name="connsiteX0" fmla="*/ 1306939 w 1306939"/>
              <a:gd name="connsiteY0" fmla="*/ 1811628 h 1811628"/>
              <a:gd name="connsiteX1" fmla="*/ 1168146 w 1306939"/>
              <a:gd name="connsiteY1" fmla="*/ 1509550 h 1811628"/>
              <a:gd name="connsiteX2" fmla="*/ 719110 w 1306939"/>
              <a:gd name="connsiteY2" fmla="*/ 1321771 h 1811628"/>
              <a:gd name="connsiteX3" fmla="*/ 596646 w 1306939"/>
              <a:gd name="connsiteY3" fmla="*/ 154278 h 1811628"/>
              <a:gd name="connsiteX4" fmla="*/ 506839 w 1306939"/>
              <a:gd name="connsiteY4" fmla="*/ 137950 h 1811628"/>
              <a:gd name="connsiteX5" fmla="*/ 466017 w 1306939"/>
              <a:gd name="connsiteY5" fmla="*/ 1305443 h 1811628"/>
              <a:gd name="connsiteX6" fmla="*/ 74132 w 1306939"/>
              <a:gd name="connsiteY6" fmla="*/ 1525878 h 1811628"/>
              <a:gd name="connsiteX7" fmla="*/ 653 w 1306939"/>
              <a:gd name="connsiteY7" fmla="*/ 1770807 h 1811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939" h="1811628">
                <a:moveTo>
                  <a:pt x="1306939" y="1811628"/>
                </a:moveTo>
                <a:cubicBezTo>
                  <a:pt x="1286528" y="1701410"/>
                  <a:pt x="1266117" y="1591193"/>
                  <a:pt x="1168146" y="1509550"/>
                </a:cubicBezTo>
                <a:cubicBezTo>
                  <a:pt x="1070175" y="1427907"/>
                  <a:pt x="814360" y="1547650"/>
                  <a:pt x="719110" y="1321771"/>
                </a:cubicBezTo>
                <a:cubicBezTo>
                  <a:pt x="623860" y="1095892"/>
                  <a:pt x="632024" y="351581"/>
                  <a:pt x="596646" y="154278"/>
                </a:cubicBezTo>
                <a:cubicBezTo>
                  <a:pt x="561268" y="-43025"/>
                  <a:pt x="528610" y="-53911"/>
                  <a:pt x="506839" y="137950"/>
                </a:cubicBezTo>
                <a:cubicBezTo>
                  <a:pt x="485068" y="329811"/>
                  <a:pt x="538135" y="1074122"/>
                  <a:pt x="466017" y="1305443"/>
                </a:cubicBezTo>
                <a:cubicBezTo>
                  <a:pt x="393899" y="1536764"/>
                  <a:pt x="151693" y="1448317"/>
                  <a:pt x="74132" y="1525878"/>
                </a:cubicBezTo>
                <a:cubicBezTo>
                  <a:pt x="-3429" y="1603439"/>
                  <a:pt x="-1388" y="1687123"/>
                  <a:pt x="653" y="1770807"/>
                </a:cubicBezTo>
              </a:path>
            </a:pathLst>
          </a:custGeom>
          <a:noFill/>
          <a:ln w="38100">
            <a:solidFill>
              <a:schemeClr val="tx1"/>
            </a:solidFill>
            <a:headEnd type="none" w="med" len="med"/>
            <a:tailEnd type="triangl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atMod val="300000"/>
              </a:schemeClr>
            </a:contourClr>
          </a:sp3d>
          <a:extLst>
            <a:ext uri="{53640926-AAD7-44D8-BBD7-CCE9431645EC}">
              <a14:shadowObscured xmlns:a14="http://schemas.microsoft.com/office/drawing/2010/main"/>
            </a:ext>
          </a:ex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0" name="Freeform 19"/>
          <p:cNvSpPr/>
          <p:nvPr/>
        </p:nvSpPr>
        <p:spPr bwMode="auto">
          <a:xfrm rot="21393352">
            <a:off x="6932135" y="1613555"/>
            <a:ext cx="673425" cy="1821543"/>
          </a:xfrm>
          <a:custGeom>
            <a:avLst/>
            <a:gdLst>
              <a:gd name="connsiteX0" fmla="*/ 32437 w 591237"/>
              <a:gd name="connsiteY0" fmla="*/ 0 h 1821543"/>
              <a:gd name="connsiteX1" fmla="*/ 61465 w 591237"/>
              <a:gd name="connsiteY1" fmla="*/ 1052285 h 1821543"/>
              <a:gd name="connsiteX2" fmla="*/ 591237 w 591237"/>
              <a:gd name="connsiteY2" fmla="*/ 1821543 h 1821543"/>
            </a:gdLst>
            <a:ahLst/>
            <a:cxnLst>
              <a:cxn ang="0">
                <a:pos x="connsiteX0" y="connsiteY0"/>
              </a:cxn>
              <a:cxn ang="0">
                <a:pos x="connsiteX1" y="connsiteY1"/>
              </a:cxn>
              <a:cxn ang="0">
                <a:pos x="connsiteX2" y="connsiteY2"/>
              </a:cxn>
            </a:cxnLst>
            <a:rect l="l" t="t" r="r" b="b"/>
            <a:pathLst>
              <a:path w="591237" h="1821543">
                <a:moveTo>
                  <a:pt x="32437" y="0"/>
                </a:moveTo>
                <a:cubicBezTo>
                  <a:pt x="384" y="374347"/>
                  <a:pt x="-31668" y="748695"/>
                  <a:pt x="61465" y="1052285"/>
                </a:cubicBezTo>
                <a:cubicBezTo>
                  <a:pt x="154598" y="1355875"/>
                  <a:pt x="372917" y="1588709"/>
                  <a:pt x="591237" y="1821543"/>
                </a:cubicBezTo>
              </a:path>
            </a:pathLst>
          </a:custGeom>
          <a:noFill/>
          <a:ln w="38100">
            <a:solidFill>
              <a:schemeClr val="tx1"/>
            </a:solidFill>
            <a:headEnd type="none" w="med" len="med"/>
            <a:tailEnd type="triangle" w="med" len="me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atMod val="300000"/>
              </a:schemeClr>
            </a:contourClr>
          </a:sp3d>
          <a:extLst>
            <a:ext uri="{53640926-AAD7-44D8-BBD7-CCE9431645EC}">
              <a14:shadowObscured xmlns:a14="http://schemas.microsoft.com/office/drawing/2010/main"/>
            </a:ext>
          </a:ex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1262134"/>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sv-SE" dirty="0" smtClean="0"/>
              <a:t>Client Access Upgrade</a:t>
            </a:r>
            <a:endParaRPr lang="en-US" dirty="0"/>
          </a:p>
        </p:txBody>
      </p:sp>
      <p:sp>
        <p:nvSpPr>
          <p:cNvPr id="3" name="Content Placeholder 2"/>
          <p:cNvSpPr>
            <a:spLocks noGrp="1"/>
          </p:cNvSpPr>
          <p:nvPr>
            <p:ph sz="half" idx="1"/>
          </p:nvPr>
        </p:nvSpPr>
        <p:spPr>
          <a:xfrm>
            <a:off x="555083" y="1433105"/>
            <a:ext cx="3493477" cy="3708708"/>
          </a:xfrm>
        </p:spPr>
        <p:txBody>
          <a:bodyPr>
            <a:normAutofit fontScale="92500"/>
          </a:bodyPr>
          <a:lstStyle/>
          <a:p>
            <a:pPr>
              <a:lnSpc>
                <a:spcPct val="100000"/>
              </a:lnSpc>
              <a:spcBef>
                <a:spcPts val="0"/>
              </a:spcBef>
              <a:spcAft>
                <a:spcPts val="600"/>
              </a:spcAft>
            </a:pPr>
            <a:r>
              <a:rPr lang="sv-SE" sz="1800" dirty="0" smtClean="0"/>
              <a:t>Clients access CAS2010 first</a:t>
            </a:r>
          </a:p>
          <a:p>
            <a:pPr>
              <a:lnSpc>
                <a:spcPct val="100000"/>
              </a:lnSpc>
              <a:spcBef>
                <a:spcPts val="0"/>
              </a:spcBef>
              <a:spcAft>
                <a:spcPts val="600"/>
              </a:spcAft>
            </a:pPr>
            <a:r>
              <a:rPr lang="sv-SE" sz="1800" dirty="0" smtClean="0"/>
              <a:t>Four different things happen for E2003</a:t>
            </a:r>
            <a:r>
              <a:rPr lang="en-US" sz="1800" dirty="0" smtClean="0"/>
              <a:t>/ E2007 mailboxes</a:t>
            </a:r>
            <a:endParaRPr lang="sv-SE" sz="1800" dirty="0" smtClean="0"/>
          </a:p>
          <a:p>
            <a:pPr marL="805114" lvl="1" indent="-457200">
              <a:lnSpc>
                <a:spcPct val="100000"/>
              </a:lnSpc>
              <a:spcBef>
                <a:spcPts val="0"/>
              </a:spcBef>
              <a:spcAft>
                <a:spcPts val="600"/>
              </a:spcAft>
              <a:buFont typeface="+mj-lt"/>
              <a:buAutoNum type="arabicPeriod"/>
            </a:pPr>
            <a:r>
              <a:rPr lang="sv-SE" sz="1800" b="1" dirty="0" smtClean="0">
                <a:latin typeface="Segoe Semibold" pitchFamily="34" charset="0"/>
              </a:rPr>
              <a:t>Autodiscover</a:t>
            </a:r>
            <a:r>
              <a:rPr lang="sv-SE" sz="1800" dirty="0" smtClean="0"/>
              <a:t> tells clients to talk to CAS2007</a:t>
            </a:r>
          </a:p>
          <a:p>
            <a:pPr marL="805114" lvl="1" indent="-457200">
              <a:lnSpc>
                <a:spcPct val="100000"/>
              </a:lnSpc>
              <a:spcBef>
                <a:spcPts val="0"/>
              </a:spcBef>
              <a:spcAft>
                <a:spcPts val="600"/>
              </a:spcAft>
              <a:buFont typeface="+mj-lt"/>
              <a:buAutoNum type="arabicPeriod"/>
            </a:pPr>
            <a:r>
              <a:rPr lang="sv-SE" sz="1800" b="1" dirty="0" smtClean="0">
                <a:latin typeface="Segoe Semibold" pitchFamily="34" charset="0"/>
              </a:rPr>
              <a:t>HTTP redirect </a:t>
            </a:r>
            <a:r>
              <a:rPr lang="sv-SE" sz="1800" dirty="0" smtClean="0"/>
              <a:t>to FE2003 or CAS2007</a:t>
            </a:r>
          </a:p>
          <a:p>
            <a:pPr marL="805114" lvl="1" indent="-457200">
              <a:lnSpc>
                <a:spcPct val="100000"/>
              </a:lnSpc>
              <a:spcBef>
                <a:spcPts val="0"/>
              </a:spcBef>
              <a:spcAft>
                <a:spcPts val="600"/>
              </a:spcAft>
              <a:buFont typeface="+mj-lt"/>
              <a:buAutoNum type="arabicPeriod"/>
            </a:pPr>
            <a:r>
              <a:rPr lang="sv-SE" sz="1800" b="1" dirty="0" smtClean="0">
                <a:latin typeface="Segoe Semibold" pitchFamily="34" charset="0"/>
              </a:rPr>
              <a:t>Proxying</a:t>
            </a:r>
            <a:r>
              <a:rPr lang="sv-SE" sz="1800" b="1" dirty="0" smtClean="0"/>
              <a:t> </a:t>
            </a:r>
            <a:r>
              <a:rPr lang="sv-SE" sz="1800" dirty="0" smtClean="0"/>
              <a:t>of requests from CAS2010 to CAS2007</a:t>
            </a:r>
          </a:p>
          <a:p>
            <a:pPr marL="805114" lvl="1" indent="-457200">
              <a:lnSpc>
                <a:spcPct val="100000"/>
              </a:lnSpc>
              <a:spcBef>
                <a:spcPts val="0"/>
              </a:spcBef>
              <a:spcAft>
                <a:spcPts val="600"/>
              </a:spcAft>
              <a:buFont typeface="+mj-lt"/>
              <a:buAutoNum type="arabicPeriod"/>
            </a:pPr>
            <a:r>
              <a:rPr lang="en-US" sz="1800" b="1" dirty="0" smtClean="0">
                <a:latin typeface="Segoe Semibold" pitchFamily="34" charset="0"/>
              </a:rPr>
              <a:t>Direct CAS2010 support </a:t>
            </a:r>
            <a:r>
              <a:rPr lang="en-US" sz="1800" dirty="0" smtClean="0"/>
              <a:t>for the service against BE2003 and MBX2007</a:t>
            </a:r>
            <a:endParaRPr lang="sv-SE" sz="1800" dirty="0" smtClean="0"/>
          </a:p>
        </p:txBody>
      </p:sp>
      <p:graphicFrame>
        <p:nvGraphicFramePr>
          <p:cNvPr id="6" name="Content Placeholder 5"/>
          <p:cNvGraphicFramePr>
            <a:graphicFrameLocks noGrp="1"/>
          </p:cNvGraphicFramePr>
          <p:nvPr>
            <p:ph sz="half" idx="2"/>
            <p:extLst>
              <p:ext uri="{D42A27DB-BD31-4B8C-83A1-F6EECF244321}">
                <p14:modId xmlns:p14="http://schemas.microsoft.com/office/powerpoint/2010/main" val="2668060916"/>
              </p:ext>
            </p:extLst>
          </p:nvPr>
        </p:nvGraphicFramePr>
        <p:xfrm>
          <a:off x="4240235" y="1417508"/>
          <a:ext cx="4310840" cy="4468689"/>
        </p:xfrm>
        <a:graphic>
          <a:graphicData uri="http://schemas.openxmlformats.org/drawingml/2006/table">
            <a:tbl>
              <a:tblPr firstRow="1" bandRow="1">
                <a:effectLst>
                  <a:outerShdw blurRad="292100" dist="139700" dir="2700000" algn="tl" rotWithShape="0">
                    <a:prstClr val="black">
                      <a:alpha val="65000"/>
                    </a:prstClr>
                  </a:outerShdw>
                </a:effectLst>
                <a:tableStyleId>{5C22544A-7EE6-4342-B048-85BDC9FD1C3A}</a:tableStyleId>
              </a:tblPr>
              <a:tblGrid>
                <a:gridCol w="1407725"/>
                <a:gridCol w="2903115"/>
              </a:tblGrid>
              <a:tr h="542123">
                <a:tc>
                  <a:txBody>
                    <a:bodyPr/>
                    <a:lstStyle/>
                    <a:p>
                      <a:r>
                        <a:rPr lang="en-US" sz="1500" dirty="0" smtClean="0">
                          <a:solidFill>
                            <a:schemeClr val="tx1"/>
                          </a:solidFill>
                          <a:effectLst>
                            <a:outerShdw blurRad="38100" dist="38100" dir="2700000" algn="tl">
                              <a:srgbClr val="000000">
                                <a:alpha val="43137"/>
                              </a:srgbClr>
                            </a:outerShdw>
                          </a:effectLst>
                        </a:rPr>
                        <a:t>CAS2010 Service</a:t>
                      </a:r>
                      <a:endParaRPr lang="en-US" sz="1500" dirty="0">
                        <a:solidFill>
                          <a:schemeClr val="tx1"/>
                        </a:solidFill>
                        <a:effectLst>
                          <a:outerShdw blurRad="38100" dist="38100" dir="2700000" algn="tl">
                            <a:srgbClr val="000000">
                              <a:alpha val="43137"/>
                            </a:srgbClr>
                          </a:outerShdw>
                        </a:effectLst>
                      </a:endParaRPr>
                    </a:p>
                  </a:txBody>
                  <a:tcPr marL="77446" marR="77446" marT="38723" marB="38723">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gradFill>
                      <a:gsLst>
                        <a:gs pos="0">
                          <a:srgbClr val="B64506"/>
                        </a:gs>
                        <a:gs pos="25000">
                          <a:srgbClr val="CB790B"/>
                        </a:gs>
                        <a:gs pos="80000">
                          <a:srgbClr val="FA9B00"/>
                        </a:gs>
                        <a:gs pos="100000">
                          <a:srgbClr val="FFC971"/>
                        </a:gs>
                      </a:gsLst>
                      <a:lin ang="5400000" scaled="1"/>
                    </a:gradFill>
                  </a:tcPr>
                </a:tc>
                <a:tc>
                  <a:txBody>
                    <a:bodyPr/>
                    <a:lstStyle/>
                    <a:p>
                      <a:r>
                        <a:rPr lang="en-US" sz="1500" dirty="0" smtClean="0">
                          <a:solidFill>
                            <a:schemeClr val="tx1"/>
                          </a:solidFill>
                          <a:effectLst>
                            <a:outerShdw blurRad="38100" dist="38100" dir="2700000" algn="tl">
                              <a:srgbClr val="000000">
                                <a:alpha val="43137"/>
                              </a:srgbClr>
                            </a:outerShdw>
                          </a:effectLst>
                        </a:rPr>
                        <a:t>E2003/E2007 mailbox treatment</a:t>
                      </a:r>
                      <a:endParaRPr lang="en-US" sz="1500" dirty="0">
                        <a:solidFill>
                          <a:schemeClr val="tx1"/>
                        </a:solidFill>
                        <a:effectLst>
                          <a:outerShdw blurRad="38100" dist="38100" dir="2700000" algn="tl">
                            <a:srgbClr val="000000">
                              <a:alpha val="43137"/>
                            </a:srgbClr>
                          </a:outerShdw>
                        </a:effectLst>
                      </a:endParaRPr>
                    </a:p>
                  </a:txBody>
                  <a:tcPr marL="77446" marR="77446" marT="38723" marB="38723">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gradFill>
                      <a:gsLst>
                        <a:gs pos="0">
                          <a:srgbClr val="B64506"/>
                        </a:gs>
                        <a:gs pos="25000">
                          <a:srgbClr val="CB790B"/>
                        </a:gs>
                        <a:gs pos="80000">
                          <a:srgbClr val="FA9B00"/>
                        </a:gs>
                        <a:gs pos="100000">
                          <a:srgbClr val="FFC971"/>
                        </a:gs>
                      </a:gsLst>
                      <a:lin ang="5400000" scaled="1"/>
                    </a:gradFill>
                  </a:tcPr>
                </a:tc>
              </a:tr>
              <a:tr h="542123">
                <a:tc>
                  <a:txBody>
                    <a:bodyPr/>
                    <a:lstStyle/>
                    <a:p>
                      <a:r>
                        <a:rPr lang="en-US" sz="1500" b="1" dirty="0" smtClean="0">
                          <a:solidFill>
                            <a:schemeClr val="tx1"/>
                          </a:solidFill>
                          <a:latin typeface="Segoe Semibold" pitchFamily="34" charset="0"/>
                        </a:rPr>
                        <a:t>Outlook</a:t>
                      </a:r>
                      <a:r>
                        <a:rPr lang="en-US" sz="1500" b="1" baseline="0" dirty="0" smtClean="0">
                          <a:solidFill>
                            <a:schemeClr val="tx1"/>
                          </a:solidFill>
                          <a:latin typeface="Segoe Semibold" pitchFamily="34" charset="0"/>
                        </a:rPr>
                        <a:t> Web App</a:t>
                      </a:r>
                      <a:endParaRPr lang="en-US" sz="1500" b="1" dirty="0" smtClean="0">
                        <a:solidFill>
                          <a:schemeClr val="tx1"/>
                        </a:solidFill>
                        <a:latin typeface="Segoe Semibold" pitchFamily="34" charset="0"/>
                      </a:endParaRPr>
                    </a:p>
                  </a:txBody>
                  <a:tcPr marL="77446" marR="77446" marT="38723" marB="38723">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500" dirty="0" smtClean="0">
                          <a:solidFill>
                            <a:schemeClr val="tx1"/>
                          </a:solidFill>
                        </a:rPr>
                        <a:t>Redirect (</a:t>
                      </a:r>
                      <a:r>
                        <a:rPr lang="en-US" sz="1500" baseline="0" dirty="0" smtClean="0">
                          <a:solidFill>
                            <a:schemeClr val="tx1"/>
                          </a:solidFill>
                        </a:rPr>
                        <a:t>with Single Sign-On for Forms-Based Authentication)</a:t>
                      </a:r>
                      <a:endParaRPr lang="en-US" sz="1500" dirty="0">
                        <a:solidFill>
                          <a:schemeClr val="tx1"/>
                        </a:solidFill>
                      </a:endParaRPr>
                    </a:p>
                  </a:txBody>
                  <a:tcPr marL="77446" marR="77446" marT="38723" marB="38723">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315828">
                <a:tc>
                  <a:txBody>
                    <a:bodyPr/>
                    <a:lstStyle/>
                    <a:p>
                      <a:r>
                        <a:rPr lang="en-US" sz="1500" b="1" dirty="0" smtClean="0">
                          <a:solidFill>
                            <a:schemeClr val="tx1"/>
                          </a:solidFill>
                          <a:latin typeface="Segoe Semibold" pitchFamily="34" charset="0"/>
                        </a:rPr>
                        <a:t>Exchange ActiveSync</a:t>
                      </a:r>
                      <a:endParaRPr lang="en-US" sz="1500" b="1" dirty="0">
                        <a:solidFill>
                          <a:schemeClr val="tx1"/>
                        </a:solidFill>
                        <a:latin typeface="Segoe Semibold" pitchFamily="34" charset="0"/>
                      </a:endParaRPr>
                    </a:p>
                  </a:txBody>
                  <a:tcPr marL="77446" marR="77446" marT="38723" marB="38723">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91440" indent="-91440">
                        <a:buFont typeface="Arial" pitchFamily="34" charset="0"/>
                        <a:buChar char="•"/>
                      </a:pPr>
                      <a:r>
                        <a:rPr lang="en-US" sz="1500" dirty="0" smtClean="0">
                          <a:solidFill>
                            <a:schemeClr val="tx1"/>
                          </a:solidFill>
                        </a:rPr>
                        <a:t>E2007: Autodiscover and redirect (WM6.1 and newer), </a:t>
                      </a:r>
                      <a:r>
                        <a:rPr lang="en-US" sz="1500" dirty="0" err="1" smtClean="0">
                          <a:solidFill>
                            <a:schemeClr val="tx1"/>
                          </a:solidFill>
                        </a:rPr>
                        <a:t>Proxying</a:t>
                      </a:r>
                      <a:r>
                        <a:rPr lang="en-US" sz="1500" baseline="0" dirty="0" smtClean="0">
                          <a:solidFill>
                            <a:schemeClr val="tx1"/>
                          </a:solidFill>
                        </a:rPr>
                        <a:t> (WM6 and older, all non-Microsoft)</a:t>
                      </a:r>
                    </a:p>
                    <a:p>
                      <a:pPr marL="91440" indent="-91440">
                        <a:buFont typeface="Arial" pitchFamily="34" charset="0"/>
                        <a:buChar char="•"/>
                      </a:pPr>
                      <a:r>
                        <a:rPr lang="en-US" sz="1500" dirty="0" smtClean="0">
                          <a:solidFill>
                            <a:schemeClr val="tx1"/>
                          </a:solidFill>
                        </a:rPr>
                        <a:t>E2003: Direct CAS2010 support</a:t>
                      </a:r>
                    </a:p>
                  </a:txBody>
                  <a:tcPr marL="77446" marR="77446" marT="38723" marB="38723">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74461">
                <a:tc>
                  <a:txBody>
                    <a:bodyPr/>
                    <a:lstStyle/>
                    <a:p>
                      <a:r>
                        <a:rPr lang="en-US" sz="1500" b="1" dirty="0" smtClean="0">
                          <a:solidFill>
                            <a:schemeClr val="tx1"/>
                          </a:solidFill>
                          <a:latin typeface="Segoe Semibold" pitchFamily="34" charset="0"/>
                        </a:rPr>
                        <a:t>Outlook Anywhere,</a:t>
                      </a:r>
                      <a:r>
                        <a:rPr lang="en-US" sz="1500" b="1" baseline="0" dirty="0" smtClean="0">
                          <a:solidFill>
                            <a:schemeClr val="tx1"/>
                          </a:solidFill>
                          <a:latin typeface="Segoe Semibold" pitchFamily="34" charset="0"/>
                        </a:rPr>
                        <a:t> </a:t>
                      </a:r>
                      <a:r>
                        <a:rPr lang="en-US" sz="1500" b="1" dirty="0" smtClean="0">
                          <a:solidFill>
                            <a:schemeClr val="tx1"/>
                          </a:solidFill>
                          <a:latin typeface="Segoe Semibold" pitchFamily="34" charset="0"/>
                        </a:rPr>
                        <a:t>OAB,</a:t>
                      </a:r>
                      <a:r>
                        <a:rPr lang="en-US" sz="1500" b="1" baseline="0" dirty="0" smtClean="0">
                          <a:solidFill>
                            <a:schemeClr val="tx1"/>
                          </a:solidFill>
                          <a:latin typeface="Segoe Semibold" pitchFamily="34" charset="0"/>
                        </a:rPr>
                        <a:t> and </a:t>
                      </a:r>
                      <a:r>
                        <a:rPr lang="en-US" sz="1500" b="1" baseline="0" dirty="0" err="1" smtClean="0">
                          <a:solidFill>
                            <a:schemeClr val="tx1"/>
                          </a:solidFill>
                          <a:latin typeface="Segoe Semibold" pitchFamily="34" charset="0"/>
                        </a:rPr>
                        <a:t>Autodiscover</a:t>
                      </a:r>
                      <a:endParaRPr lang="en-US" sz="1500" b="1" dirty="0">
                        <a:solidFill>
                          <a:schemeClr val="tx1"/>
                        </a:solidFill>
                        <a:latin typeface="Segoe Semibold" pitchFamily="34" charset="0"/>
                      </a:endParaRPr>
                    </a:p>
                  </a:txBody>
                  <a:tcPr marL="77446" marR="77446" marT="38723" marB="38723">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500" dirty="0" smtClean="0">
                          <a:solidFill>
                            <a:schemeClr val="tx1"/>
                          </a:solidFill>
                        </a:rPr>
                        <a:t>Direct CAS2010 support</a:t>
                      </a:r>
                    </a:p>
                  </a:txBody>
                  <a:tcPr marL="77446" marR="77446" marT="38723" marB="38723">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09785">
                <a:tc>
                  <a:txBody>
                    <a:bodyPr/>
                    <a:lstStyle/>
                    <a:p>
                      <a:r>
                        <a:rPr lang="en-US" sz="1500" b="1" dirty="0" smtClean="0">
                          <a:solidFill>
                            <a:schemeClr val="tx1"/>
                          </a:solidFill>
                          <a:latin typeface="Segoe Semibold" pitchFamily="34" charset="0"/>
                        </a:rPr>
                        <a:t>Exchange Web Services</a:t>
                      </a:r>
                      <a:endParaRPr lang="en-US" sz="1500" b="1" dirty="0">
                        <a:solidFill>
                          <a:schemeClr val="tx1"/>
                        </a:solidFill>
                        <a:latin typeface="Segoe Semibold" pitchFamily="34" charset="0"/>
                      </a:endParaRPr>
                    </a:p>
                  </a:txBody>
                  <a:tcPr marL="77446" marR="77446" marT="38723" marB="38723">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500" dirty="0" smtClean="0">
                          <a:solidFill>
                            <a:schemeClr val="tx1"/>
                          </a:solidFill>
                        </a:rPr>
                        <a:t>Autodiscover</a:t>
                      </a:r>
                      <a:endParaRPr lang="en-US" sz="1500" dirty="0">
                        <a:solidFill>
                          <a:schemeClr val="tx1"/>
                        </a:solidFill>
                      </a:endParaRPr>
                    </a:p>
                  </a:txBody>
                  <a:tcPr marL="77446" marR="77446" marT="38723" marB="38723">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2123">
                <a:tc>
                  <a:txBody>
                    <a:bodyPr/>
                    <a:lstStyle/>
                    <a:p>
                      <a:r>
                        <a:rPr lang="en-US" sz="1500" b="1" dirty="0" smtClean="0">
                          <a:solidFill>
                            <a:schemeClr val="tx1"/>
                          </a:solidFill>
                          <a:latin typeface="Segoe Semibold" pitchFamily="34" charset="0"/>
                        </a:rPr>
                        <a:t>POP/IMAP</a:t>
                      </a:r>
                      <a:endParaRPr lang="en-US" sz="1500" b="1" dirty="0">
                        <a:solidFill>
                          <a:schemeClr val="tx1"/>
                        </a:solidFill>
                        <a:latin typeface="Segoe Semibold" pitchFamily="34" charset="0"/>
                      </a:endParaRPr>
                    </a:p>
                  </a:txBody>
                  <a:tcPr marL="77446" marR="77446" marT="38723" marB="38723">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500" dirty="0" smtClean="0">
                          <a:solidFill>
                            <a:schemeClr val="tx1"/>
                          </a:solidFill>
                        </a:rPr>
                        <a:t>E2007:Proxy</a:t>
                      </a:r>
                    </a:p>
                    <a:p>
                      <a:r>
                        <a:rPr lang="en-US" sz="1500" dirty="0" smtClean="0">
                          <a:solidFill>
                            <a:schemeClr val="tx1"/>
                          </a:solidFill>
                        </a:rPr>
                        <a:t>E2003:</a:t>
                      </a:r>
                      <a:r>
                        <a:rPr lang="en-US" sz="1500" baseline="0" dirty="0" smtClean="0">
                          <a:solidFill>
                            <a:schemeClr val="tx1"/>
                          </a:solidFill>
                        </a:rPr>
                        <a:t> </a:t>
                      </a:r>
                      <a:r>
                        <a:rPr lang="en-US" sz="1500" dirty="0" smtClean="0">
                          <a:solidFill>
                            <a:schemeClr val="tx1"/>
                          </a:solidFill>
                        </a:rPr>
                        <a:t>Direct CAS2010 support</a:t>
                      </a:r>
                      <a:endParaRPr lang="en-US" sz="1500" dirty="0">
                        <a:solidFill>
                          <a:schemeClr val="tx1"/>
                        </a:solidFill>
                      </a:endParaRPr>
                    </a:p>
                  </a:txBody>
                  <a:tcPr marL="77446" marR="77446" marT="38723" marB="38723">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extLst>
      <p:ext uri="{BB962C8B-B14F-4D97-AF65-F5344CB8AC3E}">
        <p14:creationId xmlns:p14="http://schemas.microsoft.com/office/powerpoint/2010/main" val="33264586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72"/>
          <p:cNvGrpSpPr/>
          <p:nvPr/>
        </p:nvGrpSpPr>
        <p:grpSpPr>
          <a:xfrm>
            <a:off x="7616366" y="1424930"/>
            <a:ext cx="1332400" cy="995313"/>
            <a:chOff x="7616366" y="1424930"/>
            <a:chExt cx="1332400" cy="995313"/>
          </a:xfrm>
        </p:grpSpPr>
        <p:sp>
          <p:nvSpPr>
            <p:cNvPr id="69" name="Rounded Rectangle 68"/>
            <p:cNvSpPr/>
            <p:nvPr/>
          </p:nvSpPr>
          <p:spPr>
            <a:xfrm>
              <a:off x="7616366" y="1424930"/>
              <a:ext cx="1300899" cy="995313"/>
            </a:xfrm>
            <a:prstGeom prst="roundRect">
              <a:avLst/>
            </a:prstGeom>
            <a:gradFill flip="none" rotWithShape="1">
              <a:gsLst>
                <a:gs pos="0">
                  <a:srgbClr val="B64506"/>
                </a:gs>
                <a:gs pos="25000">
                  <a:srgbClr val="CB790B"/>
                </a:gs>
                <a:gs pos="80000">
                  <a:srgbClr val="FA9B00"/>
                </a:gs>
                <a:gs pos="100000">
                  <a:srgbClr val="FFC971"/>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sp>
        <p:sp>
          <p:nvSpPr>
            <p:cNvPr id="71" name="Rounded Rectangle 4"/>
            <p:cNvSpPr/>
            <p:nvPr/>
          </p:nvSpPr>
          <p:spPr>
            <a:xfrm>
              <a:off x="7701285" y="1484376"/>
              <a:ext cx="1247481" cy="839077"/>
            </a:xfrm>
            <a:prstGeom prst="rect">
              <a:avLst/>
            </a:prstGeom>
            <a:ln>
              <a:noFill/>
            </a:ln>
            <a:scene3d>
              <a:camera prst="orthographicFront"/>
              <a:lightRig rig="threePt" dir="t"/>
            </a:scene3d>
            <a:sp3d/>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defTabSz="577850">
                <a:lnSpc>
                  <a:spcPct val="90000"/>
                </a:lnSpc>
                <a:spcBef>
                  <a:spcPct val="0"/>
                </a:spcBef>
                <a:spcAft>
                  <a:spcPts val="200"/>
                </a:spcAft>
              </a:pPr>
              <a:r>
                <a:rPr lang="en-US" sz="1050" b="1" dirty="0" smtClean="0">
                  <a:solidFill>
                    <a:schemeClr val="tx1">
                      <a:lumMod val="95000"/>
                      <a:lumOff val="5000"/>
                    </a:schemeClr>
                  </a:solidFill>
                </a:rPr>
                <a:t>Step 5: </a:t>
              </a:r>
              <a:endParaRPr lang="en-US" sz="1050" dirty="0">
                <a:solidFill>
                  <a:schemeClr val="tx1">
                    <a:lumMod val="95000"/>
                    <a:lumOff val="5000"/>
                  </a:schemeClr>
                </a:solidFill>
              </a:endParaRPr>
            </a:p>
            <a:p>
              <a:r>
                <a:rPr lang="en-US" sz="1050" dirty="0" smtClean="0">
                  <a:solidFill>
                    <a:schemeClr val="tx1"/>
                  </a:solidFill>
                </a:rPr>
                <a:t>Switch Internet </a:t>
              </a:r>
              <a:br>
                <a:rPr lang="en-US" sz="1050" dirty="0" smtClean="0">
                  <a:solidFill>
                    <a:schemeClr val="tx1"/>
                  </a:solidFill>
                </a:rPr>
              </a:br>
              <a:r>
                <a:rPr lang="en-US" sz="1050" dirty="0" smtClean="0">
                  <a:solidFill>
                    <a:schemeClr val="tx1"/>
                  </a:solidFill>
                </a:rPr>
                <a:t>e-mail submission to Edge 2010</a:t>
              </a:r>
              <a:endParaRPr lang="en-US" sz="1050" dirty="0">
                <a:solidFill>
                  <a:schemeClr val="tx1"/>
                </a:solidFill>
              </a:endParaRPr>
            </a:p>
          </p:txBody>
        </p:sp>
      </p:grpSp>
      <p:sp>
        <p:nvSpPr>
          <p:cNvPr id="50" name="Text Placeholder 84"/>
          <p:cNvSpPr txBox="1">
            <a:spLocks/>
          </p:cNvSpPr>
          <p:nvPr/>
        </p:nvSpPr>
        <p:spPr>
          <a:xfrm>
            <a:off x="228599" y="1300002"/>
            <a:ext cx="3910911" cy="1821569"/>
          </a:xfrm>
          <a:prstGeom prst="rect">
            <a:avLst/>
          </a:prstGeom>
        </p:spPr>
        <p:txBody>
          <a:bodyPr/>
          <a:lstStyle/>
          <a:p>
            <a:pPr marL="285750" marR="0" lvl="0" indent="-285750" algn="l" defTabSz="914363" rtl="0" eaLnBrk="1" fontAlgn="auto" latinLnBrk="0" hangingPunct="1">
              <a:spcAft>
                <a:spcPts val="600"/>
              </a:spcAft>
              <a:buClr>
                <a:srgbClr val="777777"/>
              </a:buClr>
              <a:buSzPct val="135000"/>
              <a:buFont typeface="Wingdings" pitchFamily="2" charset="2"/>
              <a:buChar char="§"/>
              <a:defRPr/>
            </a:pPr>
            <a:r>
              <a:rPr kumimoji="0" lang="en-US" i="0" u="none" strike="noStrike" kern="1200" cap="none" spc="0" normalizeH="0" baseline="0" noProof="0" dirty="0" smtClean="0">
                <a:ln>
                  <a:noFill/>
                </a:ln>
                <a:solidFill>
                  <a:schemeClr val="bg1"/>
                </a:solidFill>
                <a:effectLst/>
                <a:uLnTx/>
                <a:uFillTx/>
                <a:latin typeface="+mn-lt"/>
                <a:ea typeface="+mn-ea"/>
                <a:cs typeface="+mn-cs"/>
              </a:rPr>
              <a:t>- Follow this flow for each physical location</a:t>
            </a:r>
          </a:p>
          <a:p>
            <a:pPr marL="285750" marR="0" lvl="0" indent="-285750" algn="l" defTabSz="914363" rtl="0" eaLnBrk="1" fontAlgn="auto" latinLnBrk="0" hangingPunct="1">
              <a:spcBef>
                <a:spcPct val="20000"/>
              </a:spcBef>
              <a:spcAft>
                <a:spcPts val="600"/>
              </a:spcAft>
              <a:buClr>
                <a:srgbClr val="777777"/>
              </a:buClr>
              <a:buSzPct val="135000"/>
              <a:buFont typeface="Wingdings" pitchFamily="2" charset="2"/>
              <a:buChar char="§"/>
              <a:defRPr/>
            </a:pPr>
            <a:r>
              <a:rPr kumimoji="0" lang="en-US" i="0" u="none" strike="noStrike" kern="1200" cap="none" spc="0" normalizeH="0" baseline="0" noProof="0" dirty="0" smtClean="0">
                <a:ln>
                  <a:noFill/>
                </a:ln>
                <a:solidFill>
                  <a:schemeClr val="bg1"/>
                </a:solidFill>
                <a:effectLst/>
                <a:uLnTx/>
                <a:uFillTx/>
                <a:latin typeface="+mn-lt"/>
                <a:ea typeface="+mn-ea"/>
                <a:cs typeface="+mn-cs"/>
              </a:rPr>
              <a:t>- Edge servers are optional</a:t>
            </a:r>
          </a:p>
          <a:p>
            <a:pPr marL="285750" marR="0" lvl="0" indent="-285750" algn="l" defTabSz="914363" rtl="0" eaLnBrk="1" fontAlgn="auto" latinLnBrk="0" hangingPunct="1">
              <a:spcBef>
                <a:spcPct val="20000"/>
              </a:spcBef>
              <a:spcAft>
                <a:spcPts val="600"/>
              </a:spcAft>
              <a:buClr>
                <a:srgbClr val="777777"/>
              </a:buClr>
              <a:buSzPct val="135000"/>
              <a:buFont typeface="Wingdings" pitchFamily="2" charset="2"/>
              <a:buChar char="§"/>
              <a:defRPr/>
            </a:pPr>
            <a:r>
              <a:rPr kumimoji="0" lang="en-US" i="0" u="none" strike="noStrike" kern="1200" cap="none" spc="0" normalizeH="0" baseline="0" noProof="0" dirty="0" smtClean="0">
                <a:ln>
                  <a:noFill/>
                </a:ln>
                <a:solidFill>
                  <a:schemeClr val="bg1"/>
                </a:solidFill>
                <a:effectLst/>
                <a:uLnTx/>
                <a:uFillTx/>
                <a:latin typeface="+mn-lt"/>
                <a:ea typeface="+mn-ea"/>
                <a:cs typeface="+mn-cs"/>
              </a:rPr>
              <a:t>- Edge 2007 SP2 can be used with HUB 2010</a:t>
            </a:r>
            <a:endParaRPr kumimoji="0" lang="en-US" i="0" u="none" strike="noStrike" kern="1200" cap="none" spc="0" normalizeH="0" baseline="0" noProof="0" dirty="0">
              <a:ln>
                <a:noFill/>
              </a:ln>
              <a:solidFill>
                <a:schemeClr val="bg1"/>
              </a:solidFill>
              <a:effectLst/>
              <a:uLnTx/>
              <a:uFillTx/>
              <a:latin typeface="+mn-lt"/>
              <a:ea typeface="+mn-ea"/>
              <a:cs typeface="+mn-cs"/>
            </a:endParaRPr>
          </a:p>
        </p:txBody>
      </p:sp>
      <p:sp>
        <p:nvSpPr>
          <p:cNvPr id="54" name="Rounded Rectangle 53"/>
          <p:cNvSpPr>
            <a:spLocks noChangeArrowheads="1"/>
          </p:cNvSpPr>
          <p:nvPr/>
        </p:nvSpPr>
        <p:spPr bwMode="gray">
          <a:xfrm>
            <a:off x="1705230" y="3422824"/>
            <a:ext cx="2001794" cy="3076832"/>
          </a:xfrm>
          <a:prstGeom prst="roundRect">
            <a:avLst>
              <a:gd name="adj" fmla="val 13877"/>
            </a:avLst>
          </a:prstGeom>
          <a:gradFill flip="none" rotWithShape="1">
            <a:gsLst>
              <a:gs pos="0">
                <a:schemeClr val="bg1">
                  <a:lumMod val="85000"/>
                  <a:alpha val="67000"/>
                </a:schemeClr>
              </a:gs>
              <a:gs pos="50000">
                <a:schemeClr val="tx1">
                  <a:lumMod val="20000"/>
                  <a:lumOff val="80000"/>
                  <a:alpha val="41000"/>
                </a:schemeClr>
              </a:gs>
              <a:gs pos="100000">
                <a:schemeClr val="bg1">
                  <a:lumMod val="95000"/>
                  <a:alpha val="60000"/>
                </a:schemeClr>
              </a:gs>
            </a:gsLst>
            <a:lin ang="13500000" scaled="1"/>
            <a:tileRect/>
          </a:gradFill>
          <a:ln>
            <a:solidFill>
              <a:schemeClr val="accent1"/>
            </a:solidFill>
            <a:headEnd type="none" w="med" len="med"/>
            <a:tailEnd type="none" w="med" len="med"/>
          </a:ln>
          <a:effectLst>
            <a:outerShdw blurRad="101600" dist="63500" dir="2700000" algn="tl" rotWithShape="0">
              <a:prstClr val="black">
                <a:alpha val="20000"/>
              </a:prstClr>
            </a:outerShdw>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523854" algn="ctr" defTabSz="914099">
              <a:lnSpc>
                <a:spcPct val="85000"/>
              </a:lnSpc>
              <a:spcBef>
                <a:spcPct val="50000"/>
              </a:spcBef>
              <a:buClr>
                <a:srgbClr val="FFC000"/>
              </a:buClr>
              <a:buSzPct val="76000"/>
              <a:defRPr/>
            </a:pPr>
            <a:endParaRPr lang="en-US" sz="2300" dirty="0">
              <a:gradFill>
                <a:gsLst>
                  <a:gs pos="0">
                    <a:schemeClr val="tx1"/>
                  </a:gs>
                  <a:gs pos="50000">
                    <a:schemeClr val="tx1"/>
                  </a:gs>
                </a:gsLst>
                <a:lin ang="5400000" scaled="0"/>
              </a:gradFill>
              <a:latin typeface="Segoe" pitchFamily="34" charset="0"/>
            </a:endParaRPr>
          </a:p>
        </p:txBody>
      </p:sp>
      <p:sp>
        <p:nvSpPr>
          <p:cNvPr id="51" name="Rounded Rectangle 50"/>
          <p:cNvSpPr>
            <a:spLocks noChangeArrowheads="1"/>
          </p:cNvSpPr>
          <p:nvPr/>
        </p:nvSpPr>
        <p:spPr bwMode="gray">
          <a:xfrm>
            <a:off x="4139510" y="3422824"/>
            <a:ext cx="4386647" cy="3076832"/>
          </a:xfrm>
          <a:prstGeom prst="roundRect">
            <a:avLst>
              <a:gd name="adj" fmla="val 5852"/>
            </a:avLst>
          </a:prstGeom>
          <a:gradFill flip="none" rotWithShape="1">
            <a:gsLst>
              <a:gs pos="0">
                <a:schemeClr val="bg1">
                  <a:lumMod val="85000"/>
                  <a:alpha val="67000"/>
                </a:schemeClr>
              </a:gs>
              <a:gs pos="50000">
                <a:schemeClr val="tx1">
                  <a:lumMod val="20000"/>
                  <a:lumOff val="80000"/>
                  <a:alpha val="41000"/>
                </a:schemeClr>
              </a:gs>
              <a:gs pos="100000">
                <a:schemeClr val="bg1">
                  <a:lumMod val="95000"/>
                  <a:alpha val="60000"/>
                </a:schemeClr>
              </a:gs>
            </a:gsLst>
            <a:lin ang="13500000" scaled="1"/>
            <a:tileRect/>
          </a:gradFill>
          <a:ln>
            <a:solidFill>
              <a:schemeClr val="accent1"/>
            </a:solidFill>
            <a:headEnd type="none" w="med" len="med"/>
            <a:tailEnd type="none" w="med" len="med"/>
          </a:ln>
          <a:effectLst>
            <a:outerShdw blurRad="101600" dist="63500" dir="2700000" algn="tl" rotWithShape="0">
              <a:prstClr val="black">
                <a:alpha val="20000"/>
              </a:prstClr>
            </a:outerShdw>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523854" algn="ctr" defTabSz="914099">
              <a:lnSpc>
                <a:spcPct val="85000"/>
              </a:lnSpc>
              <a:spcBef>
                <a:spcPct val="50000"/>
              </a:spcBef>
              <a:buClr>
                <a:srgbClr val="FFC000"/>
              </a:buClr>
              <a:buSzPct val="76000"/>
              <a:defRPr/>
            </a:pPr>
            <a:endParaRPr lang="en-US" sz="2300" dirty="0">
              <a:gradFill>
                <a:gsLst>
                  <a:gs pos="0">
                    <a:schemeClr val="tx1"/>
                  </a:gs>
                  <a:gs pos="50000">
                    <a:schemeClr val="tx1"/>
                  </a:gs>
                </a:gsLst>
                <a:lin ang="5400000" scaled="0"/>
              </a:gradFill>
              <a:latin typeface="Segoe" pitchFamily="34" charset="0"/>
            </a:endParaRPr>
          </a:p>
        </p:txBody>
      </p:sp>
      <p:sp>
        <p:nvSpPr>
          <p:cNvPr id="4" name="Title 3"/>
          <p:cNvSpPr>
            <a:spLocks noGrp="1"/>
          </p:cNvSpPr>
          <p:nvPr>
            <p:ph type="title"/>
          </p:nvPr>
        </p:nvSpPr>
        <p:spPr/>
        <p:txBody>
          <a:bodyPr/>
          <a:lstStyle/>
          <a:p>
            <a:r>
              <a:rPr lang="en-US" dirty="0" smtClean="0"/>
              <a:t>SMTP Transport Upgrade</a:t>
            </a:r>
            <a:endParaRPr lang="en-US" dirty="0"/>
          </a:p>
        </p:txBody>
      </p:sp>
      <p:pic>
        <p:nvPicPr>
          <p:cNvPr id="8" name="Picture 26" descr="server"/>
          <p:cNvPicPr>
            <a:picLocks noChangeAspect="1" noChangeArrowheads="1"/>
          </p:cNvPicPr>
          <p:nvPr/>
        </p:nvPicPr>
        <p:blipFill>
          <a:blip r:embed="rId3"/>
          <a:stretch>
            <a:fillRect/>
          </a:stretch>
        </p:blipFill>
        <p:spPr bwMode="auto">
          <a:xfrm>
            <a:off x="2334466" y="3878448"/>
            <a:ext cx="584897" cy="798140"/>
          </a:xfrm>
          <a:prstGeom prst="rect">
            <a:avLst/>
          </a:prstGeom>
          <a:noFill/>
        </p:spPr>
      </p:pic>
      <p:pic>
        <p:nvPicPr>
          <p:cNvPr id="9" name="Picture 26" descr="server"/>
          <p:cNvPicPr>
            <a:picLocks noChangeAspect="1" noChangeArrowheads="1"/>
          </p:cNvPicPr>
          <p:nvPr/>
        </p:nvPicPr>
        <p:blipFill>
          <a:blip r:embed="rId3"/>
          <a:stretch>
            <a:fillRect/>
          </a:stretch>
        </p:blipFill>
        <p:spPr bwMode="auto">
          <a:xfrm>
            <a:off x="2334466" y="5359194"/>
            <a:ext cx="584897" cy="798140"/>
          </a:xfrm>
          <a:prstGeom prst="rect">
            <a:avLst/>
          </a:prstGeom>
          <a:noFill/>
        </p:spPr>
      </p:pic>
      <p:sp>
        <p:nvSpPr>
          <p:cNvPr id="10" name="TextBox 9"/>
          <p:cNvSpPr txBox="1"/>
          <p:nvPr/>
        </p:nvSpPr>
        <p:spPr>
          <a:xfrm>
            <a:off x="1779369" y="4668807"/>
            <a:ext cx="1680519" cy="307777"/>
          </a:xfrm>
          <a:prstGeom prst="rect">
            <a:avLst/>
          </a:prstGeom>
          <a:noFill/>
        </p:spPr>
        <p:txBody>
          <a:bodyPr wrap="square" rtlCol="0">
            <a:spAutoFit/>
          </a:bodyPr>
          <a:lstStyle/>
          <a:p>
            <a:pPr algn="ctr"/>
            <a:r>
              <a:rPr lang="en-US" sz="1400" dirty="0" smtClean="0"/>
              <a:t>E2003 Bridgehead</a:t>
            </a:r>
          </a:p>
        </p:txBody>
      </p:sp>
      <p:sp>
        <p:nvSpPr>
          <p:cNvPr id="11" name="TextBox 10"/>
          <p:cNvSpPr txBox="1"/>
          <p:nvPr/>
        </p:nvSpPr>
        <p:spPr>
          <a:xfrm>
            <a:off x="1935888" y="6090382"/>
            <a:ext cx="1561070" cy="307777"/>
          </a:xfrm>
          <a:prstGeom prst="rect">
            <a:avLst/>
          </a:prstGeom>
          <a:noFill/>
        </p:spPr>
        <p:txBody>
          <a:bodyPr wrap="square" rtlCol="0">
            <a:spAutoFit/>
          </a:bodyPr>
          <a:lstStyle/>
          <a:p>
            <a:pPr algn="ctr"/>
            <a:r>
              <a:rPr lang="en-US" sz="1400" dirty="0" smtClean="0"/>
              <a:t>E2003 Back-End</a:t>
            </a:r>
          </a:p>
        </p:txBody>
      </p:sp>
      <p:pic>
        <p:nvPicPr>
          <p:cNvPr id="12" name="Picture 26" descr="server"/>
          <p:cNvPicPr>
            <a:picLocks noChangeAspect="1" noChangeArrowheads="1"/>
          </p:cNvPicPr>
          <p:nvPr/>
        </p:nvPicPr>
        <p:blipFill>
          <a:blip r:embed="rId3"/>
          <a:stretch>
            <a:fillRect/>
          </a:stretch>
        </p:blipFill>
        <p:spPr bwMode="auto">
          <a:xfrm>
            <a:off x="5001466" y="3878448"/>
            <a:ext cx="584897" cy="798140"/>
          </a:xfrm>
          <a:prstGeom prst="rect">
            <a:avLst/>
          </a:prstGeom>
          <a:noFill/>
        </p:spPr>
      </p:pic>
      <p:pic>
        <p:nvPicPr>
          <p:cNvPr id="13" name="Picture 26" descr="server"/>
          <p:cNvPicPr>
            <a:picLocks noChangeAspect="1" noChangeArrowheads="1"/>
          </p:cNvPicPr>
          <p:nvPr/>
        </p:nvPicPr>
        <p:blipFill>
          <a:blip r:embed="rId3"/>
          <a:stretch>
            <a:fillRect/>
          </a:stretch>
        </p:blipFill>
        <p:spPr bwMode="auto">
          <a:xfrm>
            <a:off x="5001466" y="5359194"/>
            <a:ext cx="584897" cy="798140"/>
          </a:xfrm>
          <a:prstGeom prst="rect">
            <a:avLst/>
          </a:prstGeom>
          <a:noFill/>
        </p:spPr>
      </p:pic>
      <p:sp>
        <p:nvSpPr>
          <p:cNvPr id="14" name="TextBox 13"/>
          <p:cNvSpPr txBox="1"/>
          <p:nvPr/>
        </p:nvSpPr>
        <p:spPr>
          <a:xfrm>
            <a:off x="4602888" y="4631736"/>
            <a:ext cx="1371600" cy="307777"/>
          </a:xfrm>
          <a:prstGeom prst="rect">
            <a:avLst/>
          </a:prstGeom>
          <a:noFill/>
        </p:spPr>
        <p:txBody>
          <a:bodyPr wrap="square" rtlCol="0">
            <a:spAutoFit/>
          </a:bodyPr>
          <a:lstStyle/>
          <a:p>
            <a:pPr algn="ctr"/>
            <a:r>
              <a:rPr lang="en-US" sz="1400" dirty="0" smtClean="0"/>
              <a:t>E2010 HUB</a:t>
            </a:r>
          </a:p>
        </p:txBody>
      </p:sp>
      <p:sp>
        <p:nvSpPr>
          <p:cNvPr id="15" name="TextBox 14"/>
          <p:cNvSpPr txBox="1"/>
          <p:nvPr/>
        </p:nvSpPr>
        <p:spPr>
          <a:xfrm>
            <a:off x="4602888" y="6090382"/>
            <a:ext cx="1371600" cy="307777"/>
          </a:xfrm>
          <a:prstGeom prst="rect">
            <a:avLst/>
          </a:prstGeom>
          <a:noFill/>
        </p:spPr>
        <p:txBody>
          <a:bodyPr wrap="square" rtlCol="0">
            <a:spAutoFit/>
          </a:bodyPr>
          <a:lstStyle/>
          <a:p>
            <a:pPr algn="ctr"/>
            <a:r>
              <a:rPr lang="en-US" sz="1400" dirty="0" smtClean="0"/>
              <a:t>E2010 MBX</a:t>
            </a:r>
          </a:p>
        </p:txBody>
      </p:sp>
      <p:pic>
        <p:nvPicPr>
          <p:cNvPr id="16" name="Picture 26" descr="server"/>
          <p:cNvPicPr>
            <a:picLocks noChangeAspect="1" noChangeArrowheads="1"/>
          </p:cNvPicPr>
          <p:nvPr/>
        </p:nvPicPr>
        <p:blipFill>
          <a:blip r:embed="rId3"/>
          <a:stretch>
            <a:fillRect/>
          </a:stretch>
        </p:blipFill>
        <p:spPr bwMode="auto">
          <a:xfrm>
            <a:off x="7135066" y="3878448"/>
            <a:ext cx="584897" cy="798140"/>
          </a:xfrm>
          <a:prstGeom prst="rect">
            <a:avLst/>
          </a:prstGeom>
          <a:noFill/>
        </p:spPr>
      </p:pic>
      <p:pic>
        <p:nvPicPr>
          <p:cNvPr id="17" name="Picture 26" descr="server"/>
          <p:cNvPicPr>
            <a:picLocks noChangeAspect="1" noChangeArrowheads="1"/>
          </p:cNvPicPr>
          <p:nvPr/>
        </p:nvPicPr>
        <p:blipFill>
          <a:blip r:embed="rId3"/>
          <a:stretch>
            <a:fillRect/>
          </a:stretch>
        </p:blipFill>
        <p:spPr bwMode="auto">
          <a:xfrm>
            <a:off x="7135066" y="5359194"/>
            <a:ext cx="584897" cy="798140"/>
          </a:xfrm>
          <a:prstGeom prst="rect">
            <a:avLst/>
          </a:prstGeom>
          <a:noFill/>
        </p:spPr>
      </p:pic>
      <p:sp>
        <p:nvSpPr>
          <p:cNvPr id="18" name="TextBox 17"/>
          <p:cNvSpPr txBox="1"/>
          <p:nvPr/>
        </p:nvSpPr>
        <p:spPr>
          <a:xfrm>
            <a:off x="6736488" y="4631736"/>
            <a:ext cx="1371600" cy="307777"/>
          </a:xfrm>
          <a:prstGeom prst="rect">
            <a:avLst/>
          </a:prstGeom>
          <a:noFill/>
        </p:spPr>
        <p:txBody>
          <a:bodyPr wrap="square" rtlCol="0">
            <a:spAutoFit/>
          </a:bodyPr>
          <a:lstStyle/>
          <a:p>
            <a:pPr algn="ctr"/>
            <a:r>
              <a:rPr lang="en-US" sz="1400" dirty="0" smtClean="0"/>
              <a:t>E2007 HUB</a:t>
            </a:r>
          </a:p>
        </p:txBody>
      </p:sp>
      <p:sp>
        <p:nvSpPr>
          <p:cNvPr id="19" name="TextBox 18"/>
          <p:cNvSpPr txBox="1"/>
          <p:nvPr/>
        </p:nvSpPr>
        <p:spPr>
          <a:xfrm>
            <a:off x="6736488" y="6090382"/>
            <a:ext cx="1371600" cy="307777"/>
          </a:xfrm>
          <a:prstGeom prst="rect">
            <a:avLst/>
          </a:prstGeom>
          <a:noFill/>
        </p:spPr>
        <p:txBody>
          <a:bodyPr wrap="square" rtlCol="0">
            <a:spAutoFit/>
          </a:bodyPr>
          <a:lstStyle/>
          <a:p>
            <a:pPr algn="ctr"/>
            <a:r>
              <a:rPr lang="en-US" sz="1400" dirty="0" smtClean="0"/>
              <a:t>E2007 MBX</a:t>
            </a:r>
          </a:p>
        </p:txBody>
      </p:sp>
      <p:pic>
        <p:nvPicPr>
          <p:cNvPr id="20" name="Picture 26" descr="server"/>
          <p:cNvPicPr>
            <a:picLocks noChangeAspect="1" noChangeArrowheads="1"/>
          </p:cNvPicPr>
          <p:nvPr/>
        </p:nvPicPr>
        <p:blipFill>
          <a:blip r:embed="rId3"/>
          <a:stretch>
            <a:fillRect/>
          </a:stretch>
        </p:blipFill>
        <p:spPr bwMode="auto">
          <a:xfrm>
            <a:off x="5031628" y="2092213"/>
            <a:ext cx="584897" cy="798140"/>
          </a:xfrm>
          <a:prstGeom prst="rect">
            <a:avLst/>
          </a:prstGeom>
          <a:noFill/>
        </p:spPr>
      </p:pic>
      <p:sp>
        <p:nvSpPr>
          <p:cNvPr id="21" name="TextBox 20"/>
          <p:cNvSpPr txBox="1"/>
          <p:nvPr/>
        </p:nvSpPr>
        <p:spPr>
          <a:xfrm>
            <a:off x="4633050" y="2820787"/>
            <a:ext cx="1371600" cy="307777"/>
          </a:xfrm>
          <a:prstGeom prst="rect">
            <a:avLst/>
          </a:prstGeom>
          <a:noFill/>
        </p:spPr>
        <p:txBody>
          <a:bodyPr wrap="square" rtlCol="0">
            <a:spAutoFit/>
          </a:bodyPr>
          <a:lstStyle/>
          <a:p>
            <a:pPr algn="ctr"/>
            <a:r>
              <a:rPr lang="en-US" sz="1400" dirty="0" smtClean="0">
                <a:solidFill>
                  <a:schemeClr val="bg1"/>
                </a:solidFill>
              </a:rPr>
              <a:t>E2010 Edge</a:t>
            </a:r>
          </a:p>
        </p:txBody>
      </p:sp>
      <p:pic>
        <p:nvPicPr>
          <p:cNvPr id="22" name="Picture 26" descr="server"/>
          <p:cNvPicPr>
            <a:picLocks noChangeAspect="1" noChangeArrowheads="1"/>
          </p:cNvPicPr>
          <p:nvPr/>
        </p:nvPicPr>
        <p:blipFill>
          <a:blip r:embed="rId3"/>
          <a:stretch>
            <a:fillRect/>
          </a:stretch>
        </p:blipFill>
        <p:spPr bwMode="auto">
          <a:xfrm>
            <a:off x="7089028" y="2092213"/>
            <a:ext cx="584897" cy="798140"/>
          </a:xfrm>
          <a:prstGeom prst="rect">
            <a:avLst/>
          </a:prstGeom>
          <a:noFill/>
        </p:spPr>
      </p:pic>
      <p:sp>
        <p:nvSpPr>
          <p:cNvPr id="23" name="TextBox 22"/>
          <p:cNvSpPr txBox="1"/>
          <p:nvPr/>
        </p:nvSpPr>
        <p:spPr>
          <a:xfrm>
            <a:off x="6736488" y="2845501"/>
            <a:ext cx="1371600" cy="307777"/>
          </a:xfrm>
          <a:prstGeom prst="rect">
            <a:avLst/>
          </a:prstGeom>
          <a:noFill/>
        </p:spPr>
        <p:txBody>
          <a:bodyPr wrap="square" rtlCol="0">
            <a:spAutoFit/>
          </a:bodyPr>
          <a:lstStyle/>
          <a:p>
            <a:pPr algn="ctr"/>
            <a:r>
              <a:rPr lang="en-US" sz="1400" dirty="0" smtClean="0">
                <a:solidFill>
                  <a:schemeClr val="bg1"/>
                </a:solidFill>
              </a:rPr>
              <a:t>E2007 Edge</a:t>
            </a:r>
          </a:p>
        </p:txBody>
      </p:sp>
      <p:cxnSp>
        <p:nvCxnSpPr>
          <p:cNvPr id="26" name="Straight Arrow Connector 25"/>
          <p:cNvCxnSpPr/>
          <p:nvPr/>
        </p:nvCxnSpPr>
        <p:spPr>
          <a:xfrm rot="16200000" flipH="1">
            <a:off x="5101741" y="5175887"/>
            <a:ext cx="373894" cy="1"/>
          </a:xfrm>
          <a:prstGeom prst="straightConnector1">
            <a:avLst/>
          </a:prstGeom>
          <a:ln w="28575" cmpd="sng">
            <a:solidFill>
              <a:schemeClr val="tx1"/>
            </a:solidFill>
            <a:headEnd type="none" w="med" len="med"/>
            <a:tailEnd type="triangle" w="med" len="med"/>
          </a:ln>
        </p:spPr>
        <p:style>
          <a:lnRef idx="2">
            <a:schemeClr val="dk1"/>
          </a:lnRef>
          <a:fillRef idx="0">
            <a:schemeClr val="dk1"/>
          </a:fillRef>
          <a:effectRef idx="1">
            <a:schemeClr val="dk1"/>
          </a:effectRef>
          <a:fontRef idx="minor">
            <a:schemeClr val="tx1"/>
          </a:fontRef>
        </p:style>
      </p:cxnSp>
      <p:cxnSp>
        <p:nvCxnSpPr>
          <p:cNvPr id="27" name="Straight Arrow Connector 26"/>
          <p:cNvCxnSpPr>
            <a:stCxn id="12" idx="3"/>
            <a:endCxn id="16" idx="1"/>
          </p:cNvCxnSpPr>
          <p:nvPr/>
        </p:nvCxnSpPr>
        <p:spPr>
          <a:xfrm>
            <a:off x="5586363" y="4277519"/>
            <a:ext cx="1548703" cy="1588"/>
          </a:xfrm>
          <a:prstGeom prst="straightConnector1">
            <a:avLst/>
          </a:prstGeom>
          <a:ln w="28575" cmpd="sng">
            <a:solidFill>
              <a:schemeClr val="tx1"/>
            </a:solidFill>
            <a:headEnd type="none" w="med" len="med"/>
            <a:tailEnd type="triangle" w="med" len="med"/>
          </a:ln>
        </p:spPr>
        <p:style>
          <a:lnRef idx="2">
            <a:schemeClr val="dk1"/>
          </a:lnRef>
          <a:fillRef idx="0">
            <a:schemeClr val="dk1"/>
          </a:fillRef>
          <a:effectRef idx="1">
            <a:schemeClr val="dk1"/>
          </a:effectRef>
          <a:fontRef idx="minor">
            <a:schemeClr val="tx1"/>
          </a:fontRef>
        </p:style>
      </p:cxnSp>
      <p:cxnSp>
        <p:nvCxnSpPr>
          <p:cNvPr id="28" name="Straight Arrow Connector 27"/>
          <p:cNvCxnSpPr>
            <a:stCxn id="12" idx="1"/>
            <a:endCxn id="8" idx="3"/>
          </p:cNvCxnSpPr>
          <p:nvPr/>
        </p:nvCxnSpPr>
        <p:spPr>
          <a:xfrm rot="10800000">
            <a:off x="2919364" y="4277519"/>
            <a:ext cx="2082103" cy="1588"/>
          </a:xfrm>
          <a:prstGeom prst="straightConnector1">
            <a:avLst/>
          </a:prstGeom>
          <a:ln w="28575" cmpd="sng">
            <a:solidFill>
              <a:schemeClr val="tx1"/>
            </a:solidFill>
            <a:headEnd type="none" w="med" len="med"/>
            <a:tailEnd type="triangle" w="med" len="med"/>
          </a:ln>
        </p:spPr>
        <p:style>
          <a:lnRef idx="2">
            <a:schemeClr val="dk1"/>
          </a:lnRef>
          <a:fillRef idx="0">
            <a:schemeClr val="dk1"/>
          </a:fillRef>
          <a:effectRef idx="1">
            <a:schemeClr val="dk1"/>
          </a:effectRef>
          <a:fontRef idx="minor">
            <a:schemeClr val="tx1"/>
          </a:fontRef>
        </p:style>
      </p:cxnSp>
      <p:cxnSp>
        <p:nvCxnSpPr>
          <p:cNvPr id="29" name="Straight Arrow Connector 28"/>
          <p:cNvCxnSpPr/>
          <p:nvPr/>
        </p:nvCxnSpPr>
        <p:spPr>
          <a:xfrm rot="5400000">
            <a:off x="7037005" y="3486041"/>
            <a:ext cx="768980" cy="1588"/>
          </a:xfrm>
          <a:prstGeom prst="straightConnector1">
            <a:avLst/>
          </a:prstGeom>
          <a:ln w="28575" cmpd="sng">
            <a:solidFill>
              <a:schemeClr val="tx1"/>
            </a:solidFill>
            <a:headEnd type="none" w="med" len="med"/>
            <a:tailEnd type="triangle" w="med" len="med"/>
          </a:ln>
        </p:spPr>
        <p:style>
          <a:lnRef idx="2">
            <a:schemeClr val="dk1"/>
          </a:lnRef>
          <a:fillRef idx="0">
            <a:schemeClr val="dk1"/>
          </a:fillRef>
          <a:effectRef idx="1">
            <a:schemeClr val="dk1"/>
          </a:effectRef>
          <a:fontRef idx="minor">
            <a:schemeClr val="tx1"/>
          </a:fontRef>
        </p:style>
      </p:cxnSp>
      <p:cxnSp>
        <p:nvCxnSpPr>
          <p:cNvPr id="31" name="Straight Arrow Connector 30"/>
          <p:cNvCxnSpPr/>
          <p:nvPr/>
        </p:nvCxnSpPr>
        <p:spPr>
          <a:xfrm rot="10800000" flipV="1">
            <a:off x="5517288" y="3064475"/>
            <a:ext cx="1377782" cy="881459"/>
          </a:xfrm>
          <a:prstGeom prst="straightConnector1">
            <a:avLst/>
          </a:prstGeom>
          <a:ln w="28575" cmpd="sng">
            <a:solidFill>
              <a:schemeClr val="tx1"/>
            </a:solidFill>
            <a:headEnd type="none" w="med" len="med"/>
            <a:tailEnd type="triangle" w="med" len="med"/>
          </a:ln>
        </p:spPr>
        <p:style>
          <a:lnRef idx="2">
            <a:schemeClr val="dk1"/>
          </a:lnRef>
          <a:fillRef idx="0">
            <a:schemeClr val="dk1"/>
          </a:fillRef>
          <a:effectRef idx="1">
            <a:schemeClr val="dk1"/>
          </a:effectRef>
          <a:fontRef idx="minor">
            <a:schemeClr val="tx1"/>
          </a:fontRef>
        </p:style>
      </p:cxnSp>
      <p:sp>
        <p:nvSpPr>
          <p:cNvPr id="38" name="TextBox 37"/>
          <p:cNvSpPr txBox="1"/>
          <p:nvPr/>
        </p:nvSpPr>
        <p:spPr>
          <a:xfrm>
            <a:off x="3830592" y="1326307"/>
            <a:ext cx="2446636" cy="338554"/>
          </a:xfrm>
          <a:prstGeom prst="rect">
            <a:avLst/>
          </a:prstGeom>
          <a:noFill/>
        </p:spPr>
        <p:txBody>
          <a:bodyPr wrap="square" rtlCol="0">
            <a:spAutoFit/>
          </a:bodyPr>
          <a:lstStyle/>
          <a:p>
            <a:pPr algn="ctr"/>
            <a:r>
              <a:rPr lang="en-US" sz="1600" dirty="0" smtClean="0">
                <a:solidFill>
                  <a:schemeClr val="bg1"/>
                </a:solidFill>
              </a:rPr>
              <a:t>Internet SMTP Servers</a:t>
            </a:r>
          </a:p>
        </p:txBody>
      </p:sp>
      <p:cxnSp>
        <p:nvCxnSpPr>
          <p:cNvPr id="39" name="Straight Arrow Connector 38"/>
          <p:cNvCxnSpPr/>
          <p:nvPr/>
        </p:nvCxnSpPr>
        <p:spPr>
          <a:xfrm>
            <a:off x="5441088" y="1651363"/>
            <a:ext cx="1750544" cy="548140"/>
          </a:xfrm>
          <a:prstGeom prst="straightConnector1">
            <a:avLst/>
          </a:prstGeom>
          <a:ln w="28575" cmpd="sng">
            <a:solidFill>
              <a:schemeClr val="tx1"/>
            </a:solidFill>
            <a:prstDash val="sysDash"/>
            <a:headEnd type="none" w="med" len="med"/>
            <a:tailEnd type="triangle" w="med" len="med"/>
          </a:ln>
        </p:spPr>
        <p:style>
          <a:lnRef idx="2">
            <a:schemeClr val="dk1"/>
          </a:lnRef>
          <a:fillRef idx="0">
            <a:schemeClr val="dk1"/>
          </a:fillRef>
          <a:effectRef idx="1">
            <a:schemeClr val="dk1"/>
          </a:effectRef>
          <a:fontRef idx="minor">
            <a:schemeClr val="tx1"/>
          </a:fontRef>
        </p:style>
      </p:cxnSp>
      <p:cxnSp>
        <p:nvCxnSpPr>
          <p:cNvPr id="40" name="Straight Arrow Connector 39"/>
          <p:cNvCxnSpPr>
            <a:endCxn id="20" idx="0"/>
          </p:cNvCxnSpPr>
          <p:nvPr/>
        </p:nvCxnSpPr>
        <p:spPr>
          <a:xfrm rot="5400000">
            <a:off x="5166516" y="1808924"/>
            <a:ext cx="432140" cy="117018"/>
          </a:xfrm>
          <a:prstGeom prst="straightConnector1">
            <a:avLst/>
          </a:prstGeom>
          <a:ln w="28575" cmpd="sng">
            <a:solidFill>
              <a:schemeClr val="tx1"/>
            </a:solidFill>
            <a:headEnd type="none" w="med" len="med"/>
            <a:tailEnd type="triangle" w="med" len="med"/>
          </a:ln>
        </p:spPr>
        <p:style>
          <a:lnRef idx="2">
            <a:schemeClr val="dk1"/>
          </a:lnRef>
          <a:fillRef idx="0">
            <a:schemeClr val="dk1"/>
          </a:fillRef>
          <a:effectRef idx="1">
            <a:schemeClr val="dk1"/>
          </a:effectRef>
          <a:fontRef idx="minor">
            <a:schemeClr val="tx1"/>
          </a:fontRef>
        </p:style>
      </p:cxnSp>
      <p:sp>
        <p:nvSpPr>
          <p:cNvPr id="45" name="Multiply 44"/>
          <p:cNvSpPr/>
          <p:nvPr/>
        </p:nvSpPr>
        <p:spPr bwMode="auto">
          <a:xfrm>
            <a:off x="7193688" y="3107736"/>
            <a:ext cx="507670" cy="640278"/>
          </a:xfrm>
          <a:prstGeom prst="mathMultiply">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5400000" scaled="1"/>
            <a:tileRect/>
          </a:gradFill>
          <a:ln>
            <a:headEnd type="none" w="med" len="med"/>
            <a:tailEnd type="none" w="med" len="med"/>
          </a:ln>
          <a:effectLst/>
          <a:scene3d>
            <a:camera prst="orthographicFront">
              <a:rot lat="0" lon="0" rev="0"/>
            </a:camera>
            <a:lightRig rig="threePt" dir="t">
              <a:rot lat="0" lon="0" rev="120000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tx1">
                  <a:lumMod val="95000"/>
                  <a:lumOff val="5000"/>
                </a:schemeClr>
              </a:solidFill>
              <a:effectLst>
                <a:outerShdw blurRad="38100" dist="38100" dir="2700000" algn="tl">
                  <a:srgbClr val="000000">
                    <a:alpha val="43137"/>
                  </a:srgbClr>
                </a:outerShdw>
              </a:effectLst>
              <a:latin typeface="Segoe" pitchFamily="34" charset="0"/>
            </a:endParaRPr>
          </a:p>
        </p:txBody>
      </p:sp>
      <p:sp>
        <p:nvSpPr>
          <p:cNvPr id="46" name="Multiply 45"/>
          <p:cNvSpPr/>
          <p:nvPr/>
        </p:nvSpPr>
        <p:spPr bwMode="auto">
          <a:xfrm>
            <a:off x="6067164" y="1600215"/>
            <a:ext cx="507670" cy="640278"/>
          </a:xfrm>
          <a:prstGeom prst="mathMultiply">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5400000" scaled="1"/>
            <a:tileRect/>
          </a:gradFill>
          <a:ln>
            <a:headEnd type="none" w="med" len="med"/>
            <a:tailEnd type="none" w="med" len="med"/>
          </a:ln>
          <a:effectLst/>
          <a:scene3d>
            <a:camera prst="orthographicFront">
              <a:rot lat="0" lon="0" rev="0"/>
            </a:camera>
            <a:lightRig rig="threePt" dir="t">
              <a:rot lat="0" lon="0" rev="120000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tx1">
                  <a:lumMod val="95000"/>
                  <a:lumOff val="5000"/>
                </a:schemeClr>
              </a:solidFill>
              <a:effectLst>
                <a:outerShdw blurRad="38100" dist="38100" dir="2700000" algn="tl">
                  <a:srgbClr val="000000">
                    <a:alpha val="43137"/>
                  </a:srgbClr>
                </a:outerShdw>
              </a:effectLst>
              <a:latin typeface="Segoe" pitchFamily="34" charset="0"/>
            </a:endParaRPr>
          </a:p>
        </p:txBody>
      </p:sp>
      <p:sp>
        <p:nvSpPr>
          <p:cNvPr id="47" name="Multiply 46"/>
          <p:cNvSpPr/>
          <p:nvPr/>
        </p:nvSpPr>
        <p:spPr bwMode="auto">
          <a:xfrm>
            <a:off x="6126888" y="3107736"/>
            <a:ext cx="507670" cy="640278"/>
          </a:xfrm>
          <a:prstGeom prst="mathMultiply">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5400000" scaled="1"/>
            <a:tileRect/>
          </a:gradFill>
          <a:ln>
            <a:headEnd type="none" w="med" len="med"/>
            <a:tailEnd type="none" w="med" len="med"/>
          </a:ln>
          <a:effectLst/>
          <a:scene3d>
            <a:camera prst="orthographicFront">
              <a:rot lat="0" lon="0" rev="0"/>
            </a:camera>
            <a:lightRig rig="threePt" dir="t">
              <a:rot lat="0" lon="0" rev="120000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tx1">
                  <a:lumMod val="95000"/>
                  <a:lumOff val="5000"/>
                </a:schemeClr>
              </a:solidFill>
              <a:effectLst>
                <a:outerShdw blurRad="38100" dist="38100" dir="2700000" algn="tl">
                  <a:srgbClr val="000000">
                    <a:alpha val="43137"/>
                  </a:srgbClr>
                </a:outerShdw>
              </a:effectLst>
              <a:latin typeface="Segoe" pitchFamily="34" charset="0"/>
            </a:endParaRPr>
          </a:p>
        </p:txBody>
      </p:sp>
      <p:cxnSp>
        <p:nvCxnSpPr>
          <p:cNvPr id="48" name="Straight Arrow Connector 47"/>
          <p:cNvCxnSpPr/>
          <p:nvPr/>
        </p:nvCxnSpPr>
        <p:spPr>
          <a:xfrm rot="5400000">
            <a:off x="2992388" y="1666111"/>
            <a:ext cx="2467242" cy="2446635"/>
          </a:xfrm>
          <a:prstGeom prst="straightConnector1">
            <a:avLst/>
          </a:prstGeom>
          <a:ln w="28575" cmpd="sng">
            <a:solidFill>
              <a:schemeClr val="tx1"/>
            </a:solidFill>
            <a:prstDash val="sysDash"/>
            <a:headEnd type="none" w="med" len="med"/>
            <a:tailEnd type="triangle" w="med" len="med"/>
          </a:ln>
        </p:spPr>
        <p:style>
          <a:lnRef idx="2">
            <a:schemeClr val="dk1"/>
          </a:lnRef>
          <a:fillRef idx="0">
            <a:schemeClr val="dk1"/>
          </a:fillRef>
          <a:effectRef idx="1">
            <a:schemeClr val="dk1"/>
          </a:effectRef>
          <a:fontRef idx="minor">
            <a:schemeClr val="tx1"/>
          </a:fontRef>
        </p:style>
      </p:cxnSp>
      <p:sp>
        <p:nvSpPr>
          <p:cNvPr id="49" name="Multiply 48"/>
          <p:cNvSpPr/>
          <p:nvPr/>
        </p:nvSpPr>
        <p:spPr bwMode="auto">
          <a:xfrm>
            <a:off x="4041672" y="2520791"/>
            <a:ext cx="507670" cy="640278"/>
          </a:xfrm>
          <a:prstGeom prst="mathMultiply">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5400000" scaled="1"/>
            <a:tileRect/>
          </a:gradFill>
          <a:ln>
            <a:headEnd type="none" w="med" len="med"/>
            <a:tailEnd type="none" w="med" len="med"/>
          </a:ln>
          <a:effectLst/>
          <a:scene3d>
            <a:camera prst="orthographicFront">
              <a:rot lat="0" lon="0" rev="0"/>
            </a:camera>
            <a:lightRig rig="threePt" dir="t">
              <a:rot lat="0" lon="0" rev="120000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tx1">
                  <a:lumMod val="95000"/>
                  <a:lumOff val="5000"/>
                </a:schemeClr>
              </a:solidFill>
              <a:effectLst>
                <a:outerShdw blurRad="38100" dist="38100" dir="2700000" algn="tl">
                  <a:srgbClr val="000000">
                    <a:alpha val="43137"/>
                  </a:srgbClr>
                </a:outerShdw>
              </a:effectLst>
              <a:latin typeface="Segoe" pitchFamily="34" charset="0"/>
            </a:endParaRPr>
          </a:p>
        </p:txBody>
      </p:sp>
      <p:cxnSp>
        <p:nvCxnSpPr>
          <p:cNvPr id="60" name="Straight Arrow Connector 59"/>
          <p:cNvCxnSpPr/>
          <p:nvPr/>
        </p:nvCxnSpPr>
        <p:spPr>
          <a:xfrm rot="16200000" flipH="1">
            <a:off x="7264175" y="5175888"/>
            <a:ext cx="373894" cy="1"/>
          </a:xfrm>
          <a:prstGeom prst="straightConnector1">
            <a:avLst/>
          </a:prstGeom>
          <a:ln w="28575" cmpd="sng">
            <a:solidFill>
              <a:schemeClr val="tx1"/>
            </a:solidFill>
            <a:headEnd type="none" w="med" len="med"/>
            <a:tailEnd type="triangle" w="med" len="med"/>
          </a:ln>
        </p:spPr>
        <p:style>
          <a:lnRef idx="2">
            <a:schemeClr val="dk1"/>
          </a:lnRef>
          <a:fillRef idx="0">
            <a:schemeClr val="dk1"/>
          </a:fillRef>
          <a:effectRef idx="1">
            <a:schemeClr val="dk1"/>
          </a:effectRef>
          <a:fontRef idx="minor">
            <a:schemeClr val="tx1"/>
          </a:fontRef>
        </p:style>
      </p:cxnSp>
      <p:cxnSp>
        <p:nvCxnSpPr>
          <p:cNvPr id="61" name="Straight Arrow Connector 60"/>
          <p:cNvCxnSpPr/>
          <p:nvPr/>
        </p:nvCxnSpPr>
        <p:spPr>
          <a:xfrm rot="16200000" flipH="1">
            <a:off x="2469753" y="5175888"/>
            <a:ext cx="373894" cy="1"/>
          </a:xfrm>
          <a:prstGeom prst="straightConnector1">
            <a:avLst/>
          </a:prstGeom>
          <a:ln w="28575" cmpd="sng">
            <a:solidFill>
              <a:schemeClr val="tx1"/>
            </a:solidFill>
            <a:headEnd type="none" w="med" len="med"/>
            <a:tailEnd type="triangle" w="med" len="med"/>
          </a:ln>
        </p:spPr>
        <p:style>
          <a:lnRef idx="2">
            <a:schemeClr val="dk1"/>
          </a:lnRef>
          <a:fillRef idx="0">
            <a:schemeClr val="dk1"/>
          </a:fillRef>
          <a:effectRef idx="1">
            <a:schemeClr val="dk1"/>
          </a:effectRef>
          <a:fontRef idx="minor">
            <a:schemeClr val="tx1"/>
          </a:fontRef>
        </p:style>
      </p:cxnSp>
      <p:cxnSp>
        <p:nvCxnSpPr>
          <p:cNvPr id="70" name="Straight Arrow Connector 69"/>
          <p:cNvCxnSpPr/>
          <p:nvPr/>
        </p:nvCxnSpPr>
        <p:spPr>
          <a:xfrm rot="5400000">
            <a:off x="4936354" y="3486041"/>
            <a:ext cx="768980" cy="1588"/>
          </a:xfrm>
          <a:prstGeom prst="straightConnector1">
            <a:avLst/>
          </a:prstGeom>
          <a:ln w="28575" cmpd="sng">
            <a:solidFill>
              <a:schemeClr val="tx1"/>
            </a:solidFill>
            <a:headEnd type="none" w="med" len="med"/>
            <a:tailEnd type="triangle" w="med" len="med"/>
          </a:ln>
        </p:spPr>
        <p:style>
          <a:lnRef idx="2">
            <a:schemeClr val="dk1"/>
          </a:lnRef>
          <a:fillRef idx="0">
            <a:schemeClr val="dk1"/>
          </a:fillRef>
          <a:effectRef idx="1">
            <a:schemeClr val="dk1"/>
          </a:effectRef>
          <a:fontRef idx="minor">
            <a:schemeClr val="tx1"/>
          </a:fontRef>
        </p:style>
      </p:cxnSp>
      <p:grpSp>
        <p:nvGrpSpPr>
          <p:cNvPr id="52" name="Group 51"/>
          <p:cNvGrpSpPr/>
          <p:nvPr/>
        </p:nvGrpSpPr>
        <p:grpSpPr>
          <a:xfrm>
            <a:off x="240584" y="5046739"/>
            <a:ext cx="1745673" cy="684450"/>
            <a:chOff x="240584" y="5046739"/>
            <a:chExt cx="1745673" cy="684450"/>
          </a:xfrm>
        </p:grpSpPr>
        <p:sp>
          <p:nvSpPr>
            <p:cNvPr id="53" name="Rounded Rectangle 52"/>
            <p:cNvSpPr/>
            <p:nvPr/>
          </p:nvSpPr>
          <p:spPr>
            <a:xfrm>
              <a:off x="240584" y="5046739"/>
              <a:ext cx="1745673" cy="684450"/>
            </a:xfrm>
            <a:prstGeom prst="roundRect">
              <a:avLst/>
            </a:prstGeom>
            <a:gradFill flip="none" rotWithShape="1">
              <a:gsLst>
                <a:gs pos="0">
                  <a:srgbClr val="B64506"/>
                </a:gs>
                <a:gs pos="25000">
                  <a:srgbClr val="CB790B"/>
                </a:gs>
                <a:gs pos="80000">
                  <a:srgbClr val="FA9B00"/>
                </a:gs>
                <a:gs pos="100000">
                  <a:srgbClr val="FFC971"/>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sp>
        <p:sp>
          <p:nvSpPr>
            <p:cNvPr id="55" name="Rounded Rectangle 4"/>
            <p:cNvSpPr/>
            <p:nvPr/>
          </p:nvSpPr>
          <p:spPr>
            <a:xfrm>
              <a:off x="312516" y="5103302"/>
              <a:ext cx="1669129" cy="617626"/>
            </a:xfrm>
            <a:prstGeom prst="rect">
              <a:avLst/>
            </a:prstGeom>
            <a:ln>
              <a:noFill/>
            </a:ln>
            <a:scene3d>
              <a:camera prst="orthographicFront"/>
              <a:lightRig rig="threePt" dir="t"/>
            </a:scene3d>
            <a:sp3d/>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defTabSz="577850">
                <a:lnSpc>
                  <a:spcPct val="90000"/>
                </a:lnSpc>
                <a:spcBef>
                  <a:spcPct val="0"/>
                </a:spcBef>
                <a:spcAft>
                  <a:spcPts val="200"/>
                </a:spcAft>
              </a:pPr>
              <a:r>
                <a:rPr lang="en-US" sz="1050" b="1" dirty="0" smtClean="0">
                  <a:solidFill>
                    <a:schemeClr val="tx1">
                      <a:lumMod val="95000"/>
                      <a:lumOff val="5000"/>
                    </a:schemeClr>
                  </a:solidFill>
                </a:rPr>
                <a:t>Step 1: </a:t>
              </a:r>
              <a:endParaRPr lang="en-US" sz="1050" dirty="0">
                <a:solidFill>
                  <a:schemeClr val="tx1">
                    <a:lumMod val="95000"/>
                    <a:lumOff val="5000"/>
                  </a:schemeClr>
                </a:solidFill>
              </a:endParaRPr>
            </a:p>
            <a:p>
              <a:r>
                <a:rPr lang="en-US" sz="1050" dirty="0" smtClean="0">
                  <a:solidFill>
                    <a:schemeClr val="tx1"/>
                  </a:solidFill>
                </a:rPr>
                <a:t>Upgrade existing E2003 and E2007 servers to SP2 </a:t>
              </a:r>
              <a:endParaRPr lang="en-US" sz="1050" dirty="0">
                <a:solidFill>
                  <a:schemeClr val="tx1"/>
                </a:solidFill>
              </a:endParaRPr>
            </a:p>
          </p:txBody>
        </p:sp>
      </p:grpSp>
      <p:grpSp>
        <p:nvGrpSpPr>
          <p:cNvPr id="66" name="Group 65"/>
          <p:cNvGrpSpPr/>
          <p:nvPr/>
        </p:nvGrpSpPr>
        <p:grpSpPr>
          <a:xfrm>
            <a:off x="3108475" y="5046739"/>
            <a:ext cx="1745673" cy="684450"/>
            <a:chOff x="3108475" y="5046739"/>
            <a:chExt cx="1745673" cy="684450"/>
          </a:xfrm>
        </p:grpSpPr>
        <p:sp>
          <p:nvSpPr>
            <p:cNvPr id="57" name="Rounded Rectangle 56"/>
            <p:cNvSpPr/>
            <p:nvPr/>
          </p:nvSpPr>
          <p:spPr>
            <a:xfrm>
              <a:off x="3108475" y="5046739"/>
              <a:ext cx="1745673" cy="684450"/>
            </a:xfrm>
            <a:prstGeom prst="roundRect">
              <a:avLst/>
            </a:prstGeom>
            <a:gradFill flip="none" rotWithShape="1">
              <a:gsLst>
                <a:gs pos="0">
                  <a:srgbClr val="B64506"/>
                </a:gs>
                <a:gs pos="25000">
                  <a:srgbClr val="CB790B"/>
                </a:gs>
                <a:gs pos="80000">
                  <a:srgbClr val="FA9B00"/>
                </a:gs>
                <a:gs pos="100000">
                  <a:srgbClr val="FFC971"/>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sp>
        <p:sp>
          <p:nvSpPr>
            <p:cNvPr id="58" name="Rounded Rectangle 4"/>
            <p:cNvSpPr/>
            <p:nvPr/>
          </p:nvSpPr>
          <p:spPr>
            <a:xfrm>
              <a:off x="3169896" y="5150734"/>
              <a:ext cx="1669129" cy="416690"/>
            </a:xfrm>
            <a:prstGeom prst="rect">
              <a:avLst/>
            </a:prstGeom>
            <a:ln>
              <a:noFill/>
            </a:ln>
            <a:scene3d>
              <a:camera prst="orthographicFront"/>
              <a:lightRig rig="threePt" dir="t"/>
            </a:scene3d>
            <a:sp3d/>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defTabSz="577850">
                <a:lnSpc>
                  <a:spcPct val="90000"/>
                </a:lnSpc>
                <a:spcBef>
                  <a:spcPct val="0"/>
                </a:spcBef>
                <a:spcAft>
                  <a:spcPts val="200"/>
                </a:spcAft>
              </a:pPr>
              <a:r>
                <a:rPr lang="en-US" sz="1050" b="1" dirty="0" smtClean="0">
                  <a:solidFill>
                    <a:schemeClr val="tx1">
                      <a:lumMod val="95000"/>
                      <a:lumOff val="5000"/>
                    </a:schemeClr>
                  </a:solidFill>
                </a:rPr>
                <a:t>Step 2: </a:t>
              </a:r>
              <a:endParaRPr lang="en-US" sz="1050" dirty="0">
                <a:solidFill>
                  <a:schemeClr val="tx1">
                    <a:lumMod val="95000"/>
                    <a:lumOff val="5000"/>
                  </a:schemeClr>
                </a:solidFill>
              </a:endParaRPr>
            </a:p>
            <a:p>
              <a:r>
                <a:rPr lang="en-US" sz="1050" dirty="0" smtClean="0">
                  <a:solidFill>
                    <a:schemeClr val="tx1"/>
                  </a:solidFill>
                </a:rPr>
                <a:t>Install HUB and MBX 2010</a:t>
              </a:r>
              <a:endParaRPr lang="en-US" sz="1050" dirty="0">
                <a:solidFill>
                  <a:schemeClr val="tx1"/>
                </a:solidFill>
              </a:endParaRPr>
            </a:p>
          </p:txBody>
        </p:sp>
      </p:grpSp>
      <p:grpSp>
        <p:nvGrpSpPr>
          <p:cNvPr id="74" name="Group 73"/>
          <p:cNvGrpSpPr/>
          <p:nvPr/>
        </p:nvGrpSpPr>
        <p:grpSpPr>
          <a:xfrm>
            <a:off x="7758227" y="3315051"/>
            <a:ext cx="1159038" cy="1028349"/>
            <a:chOff x="7758227" y="3315051"/>
            <a:chExt cx="1159038" cy="1028349"/>
          </a:xfrm>
        </p:grpSpPr>
        <p:sp>
          <p:nvSpPr>
            <p:cNvPr id="62" name="Rounded Rectangle 61"/>
            <p:cNvSpPr/>
            <p:nvPr/>
          </p:nvSpPr>
          <p:spPr>
            <a:xfrm>
              <a:off x="7758227" y="3315051"/>
              <a:ext cx="1159038" cy="1028349"/>
            </a:xfrm>
            <a:prstGeom prst="roundRect">
              <a:avLst/>
            </a:prstGeom>
            <a:gradFill flip="none" rotWithShape="1">
              <a:gsLst>
                <a:gs pos="0">
                  <a:srgbClr val="B64506"/>
                </a:gs>
                <a:gs pos="25000">
                  <a:srgbClr val="CB790B"/>
                </a:gs>
                <a:gs pos="80000">
                  <a:srgbClr val="FA9B00"/>
                </a:gs>
                <a:gs pos="100000">
                  <a:srgbClr val="FFC971"/>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sp>
        <p:sp>
          <p:nvSpPr>
            <p:cNvPr id="63" name="Rounded Rectangle 4"/>
            <p:cNvSpPr/>
            <p:nvPr/>
          </p:nvSpPr>
          <p:spPr>
            <a:xfrm>
              <a:off x="7794613" y="3449256"/>
              <a:ext cx="1083169" cy="787467"/>
            </a:xfrm>
            <a:prstGeom prst="rect">
              <a:avLst/>
            </a:prstGeom>
            <a:ln>
              <a:noFill/>
            </a:ln>
            <a:scene3d>
              <a:camera prst="orthographicFront"/>
              <a:lightRig rig="threePt" dir="t"/>
            </a:scene3d>
            <a:sp3d/>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defTabSz="577850">
                <a:lnSpc>
                  <a:spcPct val="90000"/>
                </a:lnSpc>
                <a:spcBef>
                  <a:spcPct val="0"/>
                </a:spcBef>
                <a:spcAft>
                  <a:spcPts val="200"/>
                </a:spcAft>
              </a:pPr>
              <a:r>
                <a:rPr lang="en-US" sz="1050" b="1" dirty="0" smtClean="0">
                  <a:solidFill>
                    <a:schemeClr val="tx1">
                      <a:lumMod val="95000"/>
                      <a:lumOff val="5000"/>
                    </a:schemeClr>
                  </a:solidFill>
                </a:rPr>
                <a:t>Step 3: </a:t>
              </a:r>
              <a:endParaRPr lang="en-US" sz="1050" dirty="0">
                <a:solidFill>
                  <a:schemeClr val="tx1">
                    <a:lumMod val="95000"/>
                    <a:lumOff val="5000"/>
                  </a:schemeClr>
                </a:solidFill>
              </a:endParaRPr>
            </a:p>
            <a:p>
              <a:r>
                <a:rPr lang="en-US" sz="1050" dirty="0" smtClean="0">
                  <a:solidFill>
                    <a:schemeClr val="tx1"/>
                  </a:solidFill>
                </a:rPr>
                <a:t>Switch </a:t>
              </a:r>
              <a:r>
                <a:rPr lang="en-US" sz="1050" dirty="0" err="1" smtClean="0">
                  <a:solidFill>
                    <a:schemeClr val="tx1"/>
                  </a:solidFill>
                </a:rPr>
                <a:t>Edgesync</a:t>
              </a:r>
              <a:r>
                <a:rPr lang="en-US" sz="1050" dirty="0" smtClean="0">
                  <a:solidFill>
                    <a:schemeClr val="tx1"/>
                  </a:solidFill>
                </a:rPr>
                <a:t> +SMTP to go to HUB2010</a:t>
              </a:r>
              <a:endParaRPr lang="en-US" sz="1050" dirty="0">
                <a:solidFill>
                  <a:schemeClr val="tx1"/>
                </a:solidFill>
              </a:endParaRPr>
            </a:p>
          </p:txBody>
        </p:sp>
      </p:grpSp>
      <p:grpSp>
        <p:nvGrpSpPr>
          <p:cNvPr id="72" name="Group 71"/>
          <p:cNvGrpSpPr/>
          <p:nvPr/>
        </p:nvGrpSpPr>
        <p:grpSpPr>
          <a:xfrm>
            <a:off x="5703234" y="2215796"/>
            <a:ext cx="1227998" cy="626052"/>
            <a:chOff x="5703234" y="2215796"/>
            <a:chExt cx="1227998" cy="626052"/>
          </a:xfrm>
        </p:grpSpPr>
        <p:sp>
          <p:nvSpPr>
            <p:cNvPr id="65" name="Rounded Rectangle 64"/>
            <p:cNvSpPr/>
            <p:nvPr/>
          </p:nvSpPr>
          <p:spPr>
            <a:xfrm>
              <a:off x="5703234" y="2215796"/>
              <a:ext cx="1227998" cy="626052"/>
            </a:xfrm>
            <a:prstGeom prst="roundRect">
              <a:avLst/>
            </a:prstGeom>
            <a:gradFill flip="none" rotWithShape="1">
              <a:gsLst>
                <a:gs pos="0">
                  <a:srgbClr val="B64506"/>
                </a:gs>
                <a:gs pos="25000">
                  <a:srgbClr val="CB790B"/>
                </a:gs>
                <a:gs pos="80000">
                  <a:srgbClr val="FA9B00"/>
                </a:gs>
                <a:gs pos="100000">
                  <a:srgbClr val="FFC971"/>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sp>
        <p:sp>
          <p:nvSpPr>
            <p:cNvPr id="67" name="Rounded Rectangle 4"/>
            <p:cNvSpPr/>
            <p:nvPr/>
          </p:nvSpPr>
          <p:spPr>
            <a:xfrm>
              <a:off x="5753305" y="2291787"/>
              <a:ext cx="1174153" cy="507924"/>
            </a:xfrm>
            <a:prstGeom prst="rect">
              <a:avLst/>
            </a:prstGeom>
            <a:ln>
              <a:noFill/>
            </a:ln>
            <a:scene3d>
              <a:camera prst="orthographicFront"/>
              <a:lightRig rig="threePt" dir="t"/>
            </a:scene3d>
            <a:sp3d/>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defTabSz="577850">
                <a:lnSpc>
                  <a:spcPct val="90000"/>
                </a:lnSpc>
                <a:spcBef>
                  <a:spcPct val="0"/>
                </a:spcBef>
                <a:spcAft>
                  <a:spcPts val="200"/>
                </a:spcAft>
              </a:pPr>
              <a:r>
                <a:rPr lang="en-US" sz="1050" b="1" dirty="0" smtClean="0">
                  <a:solidFill>
                    <a:schemeClr val="tx1">
                      <a:lumMod val="95000"/>
                      <a:lumOff val="5000"/>
                    </a:schemeClr>
                  </a:solidFill>
                </a:rPr>
                <a:t>Step 4: </a:t>
              </a:r>
              <a:endParaRPr lang="en-US" sz="1050" dirty="0">
                <a:solidFill>
                  <a:schemeClr val="tx1">
                    <a:lumMod val="95000"/>
                    <a:lumOff val="5000"/>
                  </a:schemeClr>
                </a:solidFill>
              </a:endParaRPr>
            </a:p>
            <a:p>
              <a:r>
                <a:rPr lang="en-US" sz="1050" dirty="0" smtClean="0">
                  <a:solidFill>
                    <a:schemeClr val="tx1"/>
                  </a:solidFill>
                </a:rPr>
                <a:t>Install Edge 2010</a:t>
              </a:r>
              <a:endParaRPr lang="en-US" sz="1050" dirty="0">
                <a:solidFill>
                  <a:schemeClr val="tx1"/>
                </a:solidFill>
              </a:endParaRPr>
            </a:p>
          </p:txBody>
        </p:sp>
      </p:grpSp>
    </p:spTree>
    <p:extLst>
      <p:ext uri="{BB962C8B-B14F-4D97-AF65-F5344CB8AC3E}">
        <p14:creationId xmlns:p14="http://schemas.microsoft.com/office/powerpoint/2010/main" val="3166507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6"/>
                                        </p:tgtEl>
                                        <p:attrNameLst>
                                          <p:attrName>style.visibility</p:attrName>
                                        </p:attrNameLst>
                                      </p:cBhvr>
                                      <p:to>
                                        <p:strVal val="visible"/>
                                      </p:to>
                                    </p:set>
                                    <p:animEffect transition="in" filter="fade">
                                      <p:cBhvr>
                                        <p:cTn id="12" dur="1000"/>
                                        <p:tgtEl>
                                          <p:spTgt spid="66"/>
                                        </p:tgtEl>
                                      </p:cBhvr>
                                    </p:animEffect>
                                  </p:childTnLst>
                                </p:cTn>
                              </p:par>
                              <p:par>
                                <p:cTn id="13" presetID="10"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childTnLst>
                                </p:cTn>
                              </p:par>
                              <p:par>
                                <p:cTn id="19" presetID="10" presetClass="entr" presetSubtype="0"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1000"/>
                                        <p:tgtEl>
                                          <p:spTgt spid="2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childTnLst>
                                </p:cTn>
                              </p:par>
                              <p:par>
                                <p:cTn id="25" presetID="10"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childTnLst>
                                </p:cTn>
                              </p:par>
                              <p:par>
                                <p:cTn id="28" presetID="10" presetClass="entr" presetSubtype="0" fill="hold"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fade">
                                      <p:cBhvr>
                                        <p:cTn id="35" dur="1000"/>
                                        <p:tgtEl>
                                          <p:spTgt spid="7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fade">
                                      <p:cBhvr>
                                        <p:cTn id="38" dur="1000"/>
                                        <p:tgtEl>
                                          <p:spTgt spid="45"/>
                                        </p:tgtEl>
                                      </p:cBhvr>
                                    </p:animEffect>
                                  </p:childTnLst>
                                </p:cTn>
                              </p:par>
                              <p:par>
                                <p:cTn id="39" presetID="10" presetClass="entr" presetSubtype="0" fill="hold"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1000"/>
                                        <p:tgtEl>
                                          <p:spTgt spid="3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72"/>
                                        </p:tgtEl>
                                        <p:attrNameLst>
                                          <p:attrName>style.visibility</p:attrName>
                                        </p:attrNameLst>
                                      </p:cBhvr>
                                      <p:to>
                                        <p:strVal val="visible"/>
                                      </p:to>
                                    </p:set>
                                    <p:animEffect transition="in" filter="fade">
                                      <p:cBhvr>
                                        <p:cTn id="46" dur="1000"/>
                                        <p:tgtEl>
                                          <p:spTgt spid="72"/>
                                        </p:tgtEl>
                                      </p:cBhvr>
                                    </p:animEffect>
                                  </p:childTnLst>
                                </p:cTn>
                              </p:par>
                              <p:par>
                                <p:cTn id="47" presetID="10" presetClass="entr" presetSubtype="0"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1000"/>
                                        <p:tgtEl>
                                          <p:spTgt spid="2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1000"/>
                                        <p:tgtEl>
                                          <p:spTgt spid="21"/>
                                        </p:tgtEl>
                                      </p:cBhvr>
                                    </p:animEffect>
                                  </p:childTnLst>
                                </p:cTn>
                              </p:par>
                              <p:par>
                                <p:cTn id="53" presetID="10" presetClass="entr" presetSubtype="0" fill="hold"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transition="in" filter="fade">
                                      <p:cBhvr>
                                        <p:cTn id="55" dur="1000"/>
                                        <p:tgtEl>
                                          <p:spTgt spid="70"/>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73"/>
                                        </p:tgtEl>
                                        <p:attrNameLst>
                                          <p:attrName>style.visibility</p:attrName>
                                        </p:attrNameLst>
                                      </p:cBhvr>
                                      <p:to>
                                        <p:strVal val="visible"/>
                                      </p:to>
                                    </p:set>
                                    <p:animEffect transition="in" filter="fade">
                                      <p:cBhvr>
                                        <p:cTn id="60" dur="1000"/>
                                        <p:tgtEl>
                                          <p:spTgt spid="73"/>
                                        </p:tgtEl>
                                      </p:cBhvr>
                                    </p:animEffect>
                                  </p:childTnLst>
                                </p:cTn>
                              </p:par>
                              <p:par>
                                <p:cTn id="61" presetID="10" presetClass="entr" presetSubtype="0" fill="hold" nodeType="with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fade">
                                      <p:cBhvr>
                                        <p:cTn id="63" dur="1000"/>
                                        <p:tgtEl>
                                          <p:spTgt spid="61"/>
                                        </p:tgtEl>
                                      </p:cBhvr>
                                    </p:animEffect>
                                  </p:childTnLst>
                                </p:cTn>
                              </p:par>
                              <p:par>
                                <p:cTn id="64" presetID="10" presetClass="entr" presetSubtype="0" fill="hold" nodeType="withEffect">
                                  <p:stCondLst>
                                    <p:cond delay="0"/>
                                  </p:stCondLst>
                                  <p:childTnLst>
                                    <p:set>
                                      <p:cBhvr>
                                        <p:cTn id="65" dur="1" fill="hold">
                                          <p:stCondLst>
                                            <p:cond delay="0"/>
                                          </p:stCondLst>
                                        </p:cTn>
                                        <p:tgtEl>
                                          <p:spTgt spid="60"/>
                                        </p:tgtEl>
                                        <p:attrNameLst>
                                          <p:attrName>style.visibility</p:attrName>
                                        </p:attrNameLst>
                                      </p:cBhvr>
                                      <p:to>
                                        <p:strVal val="visible"/>
                                      </p:to>
                                    </p:set>
                                    <p:animEffect transition="in" filter="fade">
                                      <p:cBhvr>
                                        <p:cTn id="66" dur="1000"/>
                                        <p:tgtEl>
                                          <p:spTgt spid="60"/>
                                        </p:tgtEl>
                                      </p:cBhvr>
                                    </p:animEffect>
                                  </p:childTnLst>
                                </p:cTn>
                              </p:par>
                              <p:par>
                                <p:cTn id="67" presetID="10" presetClass="entr" presetSubtype="0" fill="hold"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fade">
                                      <p:cBhvr>
                                        <p:cTn id="69" dur="1000"/>
                                        <p:tgtEl>
                                          <p:spTgt spid="2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fade">
                                      <p:cBhvr>
                                        <p:cTn id="72" dur="1000"/>
                                        <p:tgtEl>
                                          <p:spTgt spid="49"/>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Effect transition="in" filter="fade">
                                      <p:cBhvr>
                                        <p:cTn id="75" dur="1000"/>
                                        <p:tgtEl>
                                          <p:spTgt spid="4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fade">
                                      <p:cBhvr>
                                        <p:cTn id="78" dur="1000"/>
                                        <p:tgtEl>
                                          <p:spTgt spid="47"/>
                                        </p:tgtEl>
                                      </p:cBhvr>
                                    </p:animEffect>
                                  </p:childTnLst>
                                </p:cTn>
                              </p:par>
                              <p:par>
                                <p:cTn id="79" presetID="10" presetClass="entr" presetSubtype="0" fill="hold"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21" grpId="0"/>
      <p:bldP spid="45" grpId="0" animBg="1"/>
      <p:bldP spid="46" grpId="0" animBg="1"/>
      <p:bldP spid="47" grpId="0" animBg="1"/>
      <p:bldP spid="4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4" name="Rectangle 8"/>
          <p:cNvSpPr>
            <a:spLocks noGrp="1" noChangeArrowheads="1"/>
          </p:cNvSpPr>
          <p:nvPr>
            <p:ph type="title"/>
          </p:nvPr>
        </p:nvSpPr>
        <p:spPr>
          <a:xfrm>
            <a:off x="381000" y="228600"/>
            <a:ext cx="8382000" cy="609398"/>
          </a:xfrm>
        </p:spPr>
        <p:txBody>
          <a:bodyPr>
            <a:normAutofit fontScale="90000"/>
          </a:bodyPr>
          <a:lstStyle/>
          <a:p>
            <a:r>
              <a:rPr lang="en-US" sz="4400" dirty="0" smtClean="0"/>
              <a:t>Session Objectives and Takeaways</a:t>
            </a:r>
            <a:endParaRPr lang="en-US" sz="4400" dirty="0"/>
          </a:p>
        </p:txBody>
      </p:sp>
      <p:sp>
        <p:nvSpPr>
          <p:cNvPr id="4" name="Text Placeholder 2"/>
          <p:cNvSpPr>
            <a:spLocks noGrp="1"/>
          </p:cNvSpPr>
          <p:nvPr>
            <p:ph idx="1"/>
          </p:nvPr>
        </p:nvSpPr>
        <p:spPr>
          <a:xfrm>
            <a:off x="467544" y="1700808"/>
            <a:ext cx="8229600" cy="4824536"/>
          </a:xfrm>
        </p:spPr>
        <p:txBody>
          <a:bodyPr/>
          <a:lstStyle/>
          <a:p>
            <a:r>
              <a:rPr lang="en-AU" dirty="0" smtClean="0"/>
              <a:t>Session Objectives</a:t>
            </a:r>
          </a:p>
          <a:p>
            <a:pPr lvl="1"/>
            <a:r>
              <a:rPr lang="en-AU" dirty="0" smtClean="0"/>
              <a:t>What’s new in Exchange 2010</a:t>
            </a:r>
            <a:endParaRPr lang="en-US" dirty="0" smtClean="0"/>
          </a:p>
          <a:p>
            <a:pPr lvl="1"/>
            <a:r>
              <a:rPr lang="en-AU" dirty="0" smtClean="0"/>
              <a:t>Transition and Migration to Exchange 2010</a:t>
            </a:r>
            <a:endParaRPr lang="en-US" dirty="0" smtClean="0"/>
          </a:p>
          <a:p>
            <a:pPr lvl="1"/>
            <a:r>
              <a:rPr lang="en-US" dirty="0" smtClean="0"/>
              <a:t>Take in the Best Practices for deployment</a:t>
            </a:r>
          </a:p>
          <a:p>
            <a:pPr lvl="1"/>
            <a:r>
              <a:rPr lang="en-AU" dirty="0" smtClean="0"/>
              <a:t>Tips and Tricks to help streamline the process</a:t>
            </a:r>
          </a:p>
          <a:p>
            <a:pPr lvl="1"/>
            <a:endParaRPr lang="en-AU" dirty="0"/>
          </a:p>
          <a:p>
            <a:r>
              <a:rPr lang="en-US" dirty="0"/>
              <a:t>Upgrade to Exchange 2010 can be done with no significant user access downtime</a:t>
            </a:r>
          </a:p>
          <a:p>
            <a:r>
              <a:rPr lang="en-AU" dirty="0" smtClean="0"/>
              <a:t>Planning and Preparation will help you succeed</a:t>
            </a:r>
          </a:p>
          <a:p>
            <a:r>
              <a:rPr lang="en-AU" dirty="0" smtClean="0"/>
              <a:t>Use the </a:t>
            </a:r>
            <a:r>
              <a:rPr lang="en-AU" dirty="0"/>
              <a:t>T</a:t>
            </a:r>
            <a:r>
              <a:rPr lang="en-AU" dirty="0" smtClean="0"/>
              <a:t>ools</a:t>
            </a:r>
          </a:p>
          <a:p>
            <a:pPr marL="457200" lvl="1" indent="0">
              <a:buNone/>
            </a:pPr>
            <a:endParaRPr lang="en-AU" dirty="0" smtClean="0"/>
          </a:p>
        </p:txBody>
      </p:sp>
    </p:spTree>
    <p:extLst>
      <p:ext uri="{BB962C8B-B14F-4D97-AF65-F5344CB8AC3E}">
        <p14:creationId xmlns:p14="http://schemas.microsoft.com/office/powerpoint/2010/main" val="1019132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p:txBody>
          <a:bodyPr/>
          <a:lstStyle/>
          <a:p>
            <a:r>
              <a:rPr lang="en-US" dirty="0" smtClean="0"/>
              <a:t>Unified Messaging Upgrade</a:t>
            </a:r>
            <a:endParaRPr lang="en-US" dirty="0"/>
          </a:p>
        </p:txBody>
      </p:sp>
      <p:grpSp>
        <p:nvGrpSpPr>
          <p:cNvPr id="8" name="Group 32"/>
          <p:cNvGrpSpPr/>
          <p:nvPr/>
        </p:nvGrpSpPr>
        <p:grpSpPr>
          <a:xfrm>
            <a:off x="7175932" y="2825615"/>
            <a:ext cx="1371600" cy="684450"/>
            <a:chOff x="0" y="54213"/>
            <a:chExt cx="1524000" cy="684450"/>
          </a:xfrm>
          <a:effectLst>
            <a:outerShdw blurRad="50800" dist="38100" dir="2700000" algn="tl" rotWithShape="0">
              <a:prstClr val="black">
                <a:alpha val="40000"/>
              </a:prstClr>
            </a:outerShdw>
          </a:effectLst>
        </p:grpSpPr>
        <p:sp>
          <p:nvSpPr>
            <p:cNvPr id="9" name="Rounded Rectangle 8"/>
            <p:cNvSpPr/>
            <p:nvPr/>
          </p:nvSpPr>
          <p:spPr>
            <a:xfrm>
              <a:off x="0" y="54213"/>
              <a:ext cx="1524000" cy="684450"/>
            </a:xfrm>
            <a:prstGeom prst="roundRect">
              <a:avLst/>
            </a:prstGeom>
            <a:gradFill flip="none" rotWithShape="1">
              <a:gsLst>
                <a:gs pos="0">
                  <a:srgbClr val="B64506"/>
                </a:gs>
                <a:gs pos="25000">
                  <a:srgbClr val="CB790B"/>
                </a:gs>
                <a:gs pos="80000">
                  <a:srgbClr val="FA9B00"/>
                </a:gs>
                <a:gs pos="100000">
                  <a:srgbClr val="FFC971"/>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sp>
        <p:sp>
          <p:nvSpPr>
            <p:cNvPr id="13" name="Rounded Rectangle 4"/>
            <p:cNvSpPr/>
            <p:nvPr/>
          </p:nvSpPr>
          <p:spPr>
            <a:xfrm>
              <a:off x="33412" y="87625"/>
              <a:ext cx="1457176" cy="617626"/>
            </a:xfrm>
            <a:prstGeom prst="rect">
              <a:avLst/>
            </a:prstGeom>
            <a:noFill/>
            <a:ln>
              <a:noFill/>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nSpc>
                  <a:spcPct val="90000"/>
                </a:lnSpc>
                <a:spcBef>
                  <a:spcPct val="0"/>
                </a:spcBef>
                <a:spcAft>
                  <a:spcPts val="200"/>
                </a:spcAft>
              </a:pPr>
              <a:r>
                <a:rPr lang="en-US" sz="1050" b="1" dirty="0" smtClean="0">
                  <a:solidFill>
                    <a:schemeClr val="tx1"/>
                  </a:solidFill>
                  <a:latin typeface="+mj-lt"/>
                </a:rPr>
                <a:t>Step 1: </a:t>
              </a:r>
              <a:endParaRPr lang="en-US" sz="1050" b="1" dirty="0">
                <a:solidFill>
                  <a:schemeClr val="tx1"/>
                </a:solidFill>
                <a:latin typeface="+mj-lt"/>
              </a:endParaRPr>
            </a:p>
            <a:p>
              <a:pPr>
                <a:lnSpc>
                  <a:spcPct val="90000"/>
                </a:lnSpc>
                <a:spcBef>
                  <a:spcPct val="0"/>
                </a:spcBef>
                <a:spcAft>
                  <a:spcPts val="200"/>
                </a:spcAft>
              </a:pPr>
              <a:r>
                <a:rPr lang="en-US" sz="1050" dirty="0" smtClean="0">
                  <a:solidFill>
                    <a:schemeClr val="tx1"/>
                  </a:solidFill>
                  <a:latin typeface="+mj-lt"/>
                </a:rPr>
                <a:t>Introduce UM 2010 to existing dial plan</a:t>
              </a:r>
            </a:p>
          </p:txBody>
        </p:sp>
      </p:grpSp>
      <p:grpSp>
        <p:nvGrpSpPr>
          <p:cNvPr id="17" name="Group 32"/>
          <p:cNvGrpSpPr/>
          <p:nvPr/>
        </p:nvGrpSpPr>
        <p:grpSpPr>
          <a:xfrm>
            <a:off x="5570784" y="4391179"/>
            <a:ext cx="1371600" cy="684450"/>
            <a:chOff x="0" y="54213"/>
            <a:chExt cx="1524000" cy="684450"/>
          </a:xfrm>
          <a:effectLst>
            <a:outerShdw blurRad="50800" dist="38100" dir="2700000" algn="tl" rotWithShape="0">
              <a:prstClr val="black">
                <a:alpha val="40000"/>
              </a:prstClr>
            </a:outerShdw>
          </a:effectLst>
        </p:grpSpPr>
        <p:sp>
          <p:nvSpPr>
            <p:cNvPr id="18" name="Rounded Rectangle 17"/>
            <p:cNvSpPr/>
            <p:nvPr/>
          </p:nvSpPr>
          <p:spPr>
            <a:xfrm>
              <a:off x="0" y="54213"/>
              <a:ext cx="1524000" cy="684450"/>
            </a:xfrm>
            <a:prstGeom prst="roundRect">
              <a:avLst/>
            </a:prstGeom>
            <a:gradFill flip="none" rotWithShape="1">
              <a:gsLst>
                <a:gs pos="0">
                  <a:srgbClr val="B64506"/>
                </a:gs>
                <a:gs pos="25000">
                  <a:srgbClr val="CB790B"/>
                </a:gs>
                <a:gs pos="80000">
                  <a:srgbClr val="FA9B00"/>
                </a:gs>
                <a:gs pos="100000">
                  <a:srgbClr val="FFC971"/>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sp>
        <p:sp>
          <p:nvSpPr>
            <p:cNvPr id="19" name="Rounded Rectangle 4"/>
            <p:cNvSpPr/>
            <p:nvPr/>
          </p:nvSpPr>
          <p:spPr>
            <a:xfrm>
              <a:off x="33412" y="87625"/>
              <a:ext cx="1457176" cy="617626"/>
            </a:xfrm>
            <a:prstGeom prst="rect">
              <a:avLst/>
            </a:prstGeom>
            <a:noFill/>
            <a:ln>
              <a:noFill/>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nSpc>
                  <a:spcPct val="90000"/>
                </a:lnSpc>
                <a:spcBef>
                  <a:spcPct val="0"/>
                </a:spcBef>
                <a:spcAft>
                  <a:spcPts val="200"/>
                </a:spcAft>
              </a:pPr>
              <a:r>
                <a:rPr lang="en-US" sz="1050" b="1" dirty="0" smtClean="0">
                  <a:solidFill>
                    <a:schemeClr val="tx1"/>
                  </a:solidFill>
                  <a:latin typeface="+mj-lt"/>
                </a:rPr>
                <a:t>Step </a:t>
              </a:r>
              <a:r>
                <a:rPr lang="en-US" sz="1050" b="1" dirty="0">
                  <a:solidFill>
                    <a:schemeClr val="tx1"/>
                  </a:solidFill>
                  <a:latin typeface="+mj-lt"/>
                </a:rPr>
                <a:t>2</a:t>
              </a:r>
              <a:r>
                <a:rPr lang="en-US" sz="1050" b="1" dirty="0" smtClean="0">
                  <a:solidFill>
                    <a:schemeClr val="tx1"/>
                  </a:solidFill>
                  <a:latin typeface="+mj-lt"/>
                </a:rPr>
                <a:t>: </a:t>
              </a:r>
              <a:endParaRPr lang="en-US" sz="1050" b="1" dirty="0">
                <a:solidFill>
                  <a:schemeClr val="tx1"/>
                </a:solidFill>
                <a:latin typeface="+mj-lt"/>
              </a:endParaRPr>
            </a:p>
            <a:p>
              <a:pPr>
                <a:lnSpc>
                  <a:spcPct val="90000"/>
                </a:lnSpc>
                <a:spcBef>
                  <a:spcPct val="0"/>
                </a:spcBef>
                <a:spcAft>
                  <a:spcPts val="200"/>
                </a:spcAft>
              </a:pPr>
              <a:r>
                <a:rPr lang="en-US" sz="1050" dirty="0" smtClean="0">
                  <a:solidFill>
                    <a:schemeClr val="tx1"/>
                  </a:solidFill>
                  <a:latin typeface="+mj-lt"/>
                </a:rPr>
                <a:t>Route IP GW/PBX calls to UM 2010 for dial plan</a:t>
              </a:r>
            </a:p>
          </p:txBody>
        </p:sp>
      </p:grpSp>
      <p:grpSp>
        <p:nvGrpSpPr>
          <p:cNvPr id="20" name="Group 32"/>
          <p:cNvGrpSpPr/>
          <p:nvPr/>
        </p:nvGrpSpPr>
        <p:grpSpPr>
          <a:xfrm>
            <a:off x="6055693" y="5600483"/>
            <a:ext cx="1371600" cy="684450"/>
            <a:chOff x="0" y="54213"/>
            <a:chExt cx="1524000" cy="684450"/>
          </a:xfrm>
          <a:effectLst>
            <a:outerShdw blurRad="50800" dist="38100" dir="2700000" algn="tl" rotWithShape="0">
              <a:prstClr val="black">
                <a:alpha val="40000"/>
              </a:prstClr>
            </a:outerShdw>
          </a:effectLst>
        </p:grpSpPr>
        <p:sp>
          <p:nvSpPr>
            <p:cNvPr id="21" name="Rounded Rectangle 20"/>
            <p:cNvSpPr/>
            <p:nvPr/>
          </p:nvSpPr>
          <p:spPr>
            <a:xfrm>
              <a:off x="0" y="54213"/>
              <a:ext cx="1524000" cy="684450"/>
            </a:xfrm>
            <a:prstGeom prst="roundRect">
              <a:avLst/>
            </a:prstGeom>
            <a:gradFill flip="none" rotWithShape="1">
              <a:gsLst>
                <a:gs pos="0">
                  <a:srgbClr val="B64506"/>
                </a:gs>
                <a:gs pos="25000">
                  <a:srgbClr val="CB790B"/>
                </a:gs>
                <a:gs pos="80000">
                  <a:srgbClr val="FA9B00"/>
                </a:gs>
                <a:gs pos="100000">
                  <a:srgbClr val="FFC971"/>
                </a:gs>
              </a:gsLst>
              <a:lin ang="5400000" scaled="1"/>
              <a:tileRect/>
            </a:gradFill>
            <a:ln>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sp>
        <p:sp>
          <p:nvSpPr>
            <p:cNvPr id="22" name="Rounded Rectangle 4"/>
            <p:cNvSpPr/>
            <p:nvPr/>
          </p:nvSpPr>
          <p:spPr>
            <a:xfrm>
              <a:off x="33412" y="87625"/>
              <a:ext cx="1457176" cy="617626"/>
            </a:xfrm>
            <a:prstGeom prst="rect">
              <a:avLst/>
            </a:prstGeom>
            <a:noFill/>
            <a:ln>
              <a:noFill/>
              <a:headEnd type="none" w="med" len="med"/>
              <a:tailEnd type="none" w="med" len="med"/>
            </a:ln>
            <a:effectLst>
              <a:outerShdw blurRad="101600" dist="25400" dir="2700000" algn="tl" rotWithShape="0">
                <a:prstClr val="black">
                  <a:alpha val="25000"/>
                </a:prstClr>
              </a:outerShdw>
            </a:effectLst>
            <a:scene3d>
              <a:camera prst="orthographicFront">
                <a:rot lat="0" lon="0" rev="0"/>
              </a:camera>
              <a:lightRig rig="threePt" dir="t">
                <a:rot lat="0" lon="0" rev="1200000"/>
              </a:lightRig>
            </a:scene3d>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nSpc>
                  <a:spcPct val="90000"/>
                </a:lnSpc>
                <a:spcBef>
                  <a:spcPct val="0"/>
                </a:spcBef>
                <a:spcAft>
                  <a:spcPts val="200"/>
                </a:spcAft>
              </a:pPr>
              <a:r>
                <a:rPr lang="en-US" sz="1050" b="1" dirty="0" smtClean="0">
                  <a:solidFill>
                    <a:schemeClr val="tx1"/>
                  </a:solidFill>
                  <a:latin typeface="+mj-lt"/>
                </a:rPr>
                <a:t>Step 3:</a:t>
              </a:r>
            </a:p>
            <a:p>
              <a:pPr>
                <a:lnSpc>
                  <a:spcPct val="90000"/>
                </a:lnSpc>
                <a:spcBef>
                  <a:spcPct val="0"/>
                </a:spcBef>
                <a:spcAft>
                  <a:spcPts val="200"/>
                </a:spcAft>
              </a:pPr>
              <a:r>
                <a:rPr lang="en-US" sz="1050" dirty="0" smtClean="0">
                  <a:solidFill>
                    <a:schemeClr val="tx1"/>
                  </a:solidFill>
                  <a:latin typeface="+mj-lt"/>
                </a:rPr>
                <a:t>Remove UM 2007 after mailboxes have been moved</a:t>
              </a:r>
            </a:p>
          </p:txBody>
        </p:sp>
      </p:grpSp>
      <p:grpSp>
        <p:nvGrpSpPr>
          <p:cNvPr id="27" name="Group 26"/>
          <p:cNvGrpSpPr/>
          <p:nvPr/>
        </p:nvGrpSpPr>
        <p:grpSpPr>
          <a:xfrm>
            <a:off x="4420788" y="1847780"/>
            <a:ext cx="4114799" cy="3589156"/>
            <a:chOff x="4174676" y="1606695"/>
            <a:chExt cx="4114799" cy="3589156"/>
          </a:xfrm>
        </p:grpSpPr>
        <p:pic>
          <p:nvPicPr>
            <p:cNvPr id="15"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174676" y="1606695"/>
              <a:ext cx="4114799" cy="3589156"/>
            </a:xfrm>
            <a:prstGeom prst="rect">
              <a:avLst/>
            </a:prstGeom>
            <a:noFill/>
            <a:ln w="9525">
              <a:noFill/>
              <a:miter lim="800000"/>
              <a:headEnd/>
              <a:tailEnd/>
            </a:ln>
            <a:effectLst/>
          </p:spPr>
        </p:pic>
        <p:pic>
          <p:nvPicPr>
            <p:cNvPr id="24" name="Picture 23" descr="Server.png"/>
            <p:cNvPicPr>
              <a:picLocks noChangeAspect="1"/>
            </p:cNvPicPr>
            <p:nvPr/>
          </p:nvPicPr>
          <p:blipFill>
            <a:blip r:embed="rId4"/>
            <a:stretch>
              <a:fillRect/>
            </a:stretch>
          </p:blipFill>
          <p:spPr>
            <a:xfrm>
              <a:off x="7536477" y="3420093"/>
              <a:ext cx="740623" cy="944835"/>
            </a:xfrm>
            <a:prstGeom prst="rect">
              <a:avLst/>
            </a:prstGeom>
          </p:spPr>
        </p:pic>
        <p:pic>
          <p:nvPicPr>
            <p:cNvPr id="25" name="Picture 24" descr="Server.png"/>
            <p:cNvPicPr>
              <a:picLocks noChangeAspect="1"/>
            </p:cNvPicPr>
            <p:nvPr/>
          </p:nvPicPr>
          <p:blipFill>
            <a:blip r:embed="rId4"/>
            <a:stretch>
              <a:fillRect/>
            </a:stretch>
          </p:blipFill>
          <p:spPr>
            <a:xfrm>
              <a:off x="6752706" y="3895106"/>
              <a:ext cx="740623" cy="944835"/>
            </a:xfrm>
            <a:prstGeom prst="rect">
              <a:avLst/>
            </a:prstGeom>
          </p:spPr>
        </p:pic>
      </p:grpSp>
      <p:sp>
        <p:nvSpPr>
          <p:cNvPr id="28" name="Multiply 27"/>
          <p:cNvSpPr/>
          <p:nvPr/>
        </p:nvSpPr>
        <p:spPr bwMode="auto">
          <a:xfrm>
            <a:off x="7113518" y="4540502"/>
            <a:ext cx="498764" cy="878774"/>
          </a:xfrm>
          <a:prstGeom prst="mathMultiply">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5400000" scaled="1"/>
            <a:tileRect/>
          </a:gradFill>
          <a:ln>
            <a:headEnd type="none" w="med" len="med"/>
            <a:tailEnd type="none" w="med" len="med"/>
          </a:ln>
          <a:effectLst/>
          <a:scene3d>
            <a:camera prst="orthographicFront">
              <a:rot lat="0" lon="0" rev="0"/>
            </a:camera>
            <a:lightRig rig="threePt" dir="t">
              <a:rot lat="0" lon="0" rev="1200000"/>
            </a:lightRig>
          </a:scene3d>
          <a:sp3d>
            <a:bevelT w="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tx1">
                  <a:lumMod val="95000"/>
                  <a:lumOff val="5000"/>
                </a:schemeClr>
              </a:solidFill>
              <a:effectLst>
                <a:outerShdw blurRad="38100" dist="38100" dir="2700000" algn="tl">
                  <a:srgbClr val="000000">
                    <a:alpha val="43137"/>
                  </a:srgbClr>
                </a:outerShdw>
              </a:effectLst>
              <a:latin typeface="Segoe" pitchFamily="34" charset="0"/>
            </a:endParaRPr>
          </a:p>
        </p:txBody>
      </p:sp>
      <p:sp>
        <p:nvSpPr>
          <p:cNvPr id="26" name="Content Placeholder 2"/>
          <p:cNvSpPr>
            <a:spLocks noGrp="1"/>
          </p:cNvSpPr>
          <p:nvPr>
            <p:ph idx="1"/>
          </p:nvPr>
        </p:nvSpPr>
        <p:spPr>
          <a:xfrm>
            <a:off x="277041" y="1815352"/>
            <a:ext cx="3990159" cy="4468907"/>
          </a:xfrm>
        </p:spPr>
        <p:txBody>
          <a:bodyPr>
            <a:normAutofit fontScale="77500" lnSpcReduction="20000"/>
          </a:bodyPr>
          <a:lstStyle/>
          <a:p>
            <a:r>
              <a:rPr lang="en-AU" dirty="0"/>
              <a:t>IP </a:t>
            </a:r>
            <a:r>
              <a:rPr lang="en-AU" dirty="0" err="1"/>
              <a:t>PBXes</a:t>
            </a:r>
            <a:r>
              <a:rPr lang="en-AU" dirty="0"/>
              <a:t> and GWs</a:t>
            </a:r>
          </a:p>
          <a:p>
            <a:pPr lvl="1"/>
            <a:r>
              <a:rPr lang="en-AU" dirty="0"/>
              <a:t>Configure to send all traffic to E2010 UM</a:t>
            </a:r>
          </a:p>
          <a:p>
            <a:pPr lvl="1"/>
            <a:r>
              <a:rPr lang="en-AU" dirty="0"/>
              <a:t>E2010 UM will redirect to E2007 UM when </a:t>
            </a:r>
            <a:r>
              <a:rPr lang="en-AU" dirty="0" smtClean="0"/>
              <a:t>necessary</a:t>
            </a:r>
          </a:p>
          <a:p>
            <a:pPr lvl="1"/>
            <a:endParaRPr lang="en-AU" dirty="0" smtClean="0"/>
          </a:p>
          <a:p>
            <a:r>
              <a:rPr lang="en-AU" dirty="0" err="1"/>
              <a:t>Lync</a:t>
            </a:r>
            <a:r>
              <a:rPr lang="en-AU" dirty="0"/>
              <a:t> 2010</a:t>
            </a:r>
          </a:p>
          <a:p>
            <a:pPr lvl="1"/>
            <a:r>
              <a:rPr lang="en-AU" dirty="0"/>
              <a:t>With E2010 RTM, create new dial plan for E2010 UM users</a:t>
            </a:r>
          </a:p>
          <a:p>
            <a:pPr lvl="1"/>
            <a:r>
              <a:rPr lang="en-AU" dirty="0" err="1" smtClean="0"/>
              <a:t>Lync</a:t>
            </a:r>
            <a:r>
              <a:rPr lang="en-AU" dirty="0" smtClean="0"/>
              <a:t> update: </a:t>
            </a:r>
            <a:r>
              <a:rPr lang="en-AU" dirty="0" err="1" smtClean="0"/>
              <a:t>Lync</a:t>
            </a:r>
            <a:r>
              <a:rPr lang="en-AU" dirty="0" smtClean="0"/>
              <a:t> </a:t>
            </a:r>
            <a:r>
              <a:rPr lang="en-AU" dirty="0"/>
              <a:t>will automatically talk to E2010 UM, which will redirect to E2007 UM when </a:t>
            </a:r>
            <a:r>
              <a:rPr lang="en-AU" dirty="0" smtClean="0"/>
              <a:t>necessary</a:t>
            </a:r>
          </a:p>
          <a:p>
            <a:r>
              <a:rPr lang="en-AU" dirty="0" smtClean="0"/>
              <a:t>TIP: UM is not supported in a virtualised environment.</a:t>
            </a:r>
            <a:endParaRPr lang="en-AU" dirty="0"/>
          </a:p>
        </p:txBody>
      </p:sp>
    </p:spTree>
    <p:extLst>
      <p:ext uri="{BB962C8B-B14F-4D97-AF65-F5344CB8AC3E}">
        <p14:creationId xmlns:p14="http://schemas.microsoft.com/office/powerpoint/2010/main" val="2865995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AU" dirty="0"/>
              <a:t>Co-existence </a:t>
            </a:r>
            <a:r>
              <a:rPr lang="en-AU" dirty="0" smtClean="0"/>
              <a:t>supported for Exchange </a:t>
            </a:r>
            <a:r>
              <a:rPr lang="en-AU" dirty="0"/>
              <a:t>2010 and </a:t>
            </a:r>
            <a:br>
              <a:rPr lang="en-AU" dirty="0"/>
            </a:br>
            <a:r>
              <a:rPr lang="en-AU" dirty="0" smtClean="0"/>
              <a:t>Exchange </a:t>
            </a:r>
            <a:r>
              <a:rPr lang="en-AU" dirty="0"/>
              <a:t>2003/2007</a:t>
            </a:r>
          </a:p>
          <a:p>
            <a:r>
              <a:rPr lang="en-AU" dirty="0"/>
              <a:t>Outlook can </a:t>
            </a:r>
            <a:r>
              <a:rPr lang="en-AU" dirty="0" smtClean="0"/>
              <a:t>access mailbox data </a:t>
            </a:r>
            <a:r>
              <a:rPr lang="en-AU" dirty="0"/>
              <a:t>from </a:t>
            </a:r>
            <a:r>
              <a:rPr lang="en-AU" dirty="0" smtClean="0"/>
              <a:t>Exchange 2010  </a:t>
            </a:r>
            <a:r>
              <a:rPr lang="en-AU" dirty="0"/>
              <a:t>and public folder from </a:t>
            </a:r>
            <a:r>
              <a:rPr lang="en-AU" dirty="0" smtClean="0"/>
              <a:t>Exchange 2003/2007</a:t>
            </a:r>
            <a:endParaRPr lang="en-AU" dirty="0"/>
          </a:p>
          <a:p>
            <a:r>
              <a:rPr lang="en-AU" dirty="0"/>
              <a:t>OWA 2010 will allow access to public folders with replica </a:t>
            </a:r>
            <a:r>
              <a:rPr lang="en-AU" dirty="0" smtClean="0"/>
              <a:t>on Exchange </a:t>
            </a:r>
            <a:r>
              <a:rPr lang="en-AU" dirty="0"/>
              <a:t>2010</a:t>
            </a:r>
          </a:p>
          <a:p>
            <a:r>
              <a:rPr lang="en-AU" dirty="0"/>
              <a:t>Get-</a:t>
            </a:r>
            <a:r>
              <a:rPr lang="en-AU" dirty="0" err="1"/>
              <a:t>PublicFolderStatistics</a:t>
            </a:r>
            <a:r>
              <a:rPr lang="en-AU" dirty="0"/>
              <a:t> help take action</a:t>
            </a:r>
          </a:p>
          <a:p>
            <a:pPr lvl="1"/>
            <a:r>
              <a:rPr lang="en-AU" dirty="0" smtClean="0"/>
              <a:t>Move</a:t>
            </a:r>
          </a:p>
          <a:p>
            <a:pPr lvl="1"/>
            <a:r>
              <a:rPr lang="en-AU" dirty="0" smtClean="0"/>
              <a:t>Delete</a:t>
            </a:r>
            <a:endParaRPr lang="en-AU" dirty="0"/>
          </a:p>
          <a:p>
            <a:pPr lvl="1"/>
            <a:r>
              <a:rPr lang="en-AU" dirty="0" smtClean="0"/>
              <a:t>Migrate to SharePoint</a:t>
            </a:r>
          </a:p>
          <a:p>
            <a:r>
              <a:rPr lang="en-AU" dirty="0" smtClean="0"/>
              <a:t>Public Folder DB can be located on Exchange 2010 that is part of a DAG but must use PF replication and not DAG technology.</a:t>
            </a:r>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itle 1"/>
          <p:cNvSpPr>
            <a:spLocks noGrp="1"/>
          </p:cNvSpPr>
          <p:nvPr>
            <p:ph type="title"/>
          </p:nvPr>
        </p:nvSpPr>
        <p:spPr/>
        <p:txBody>
          <a:bodyPr/>
          <a:lstStyle/>
          <a:p>
            <a:r>
              <a:rPr lang="en-US" dirty="0" smtClean="0"/>
              <a:t>Public Folders</a:t>
            </a:r>
            <a:endParaRPr lang="en-US" dirty="0"/>
          </a:p>
        </p:txBody>
      </p:sp>
    </p:spTree>
    <p:extLst>
      <p:ext uri="{BB962C8B-B14F-4D97-AF65-F5344CB8AC3E}">
        <p14:creationId xmlns:p14="http://schemas.microsoft.com/office/powerpoint/2010/main" val="37524003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4797"/>
          </a:xfrm>
        </p:spPr>
        <p:txBody>
          <a:bodyPr/>
          <a:lstStyle/>
          <a:p>
            <a:r>
              <a:rPr lang="en-US" dirty="0" smtClean="0"/>
              <a:t>Service Level Agreement</a:t>
            </a:r>
            <a:endParaRPr lang="en-US" sz="2400" b="1" dirty="0">
              <a:gradFill>
                <a:gsLst>
                  <a:gs pos="0">
                    <a:schemeClr val="tx1">
                      <a:lumMod val="95000"/>
                      <a:lumOff val="5000"/>
                    </a:schemeClr>
                  </a:gs>
                  <a:gs pos="100000">
                    <a:schemeClr val="tx1">
                      <a:lumMod val="65000"/>
                      <a:lumOff val="35000"/>
                    </a:schemeClr>
                  </a:gs>
                </a:gsLst>
                <a:lin ang="5400000" scaled="0"/>
              </a:gradFill>
              <a:latin typeface="Segoe UI" pitchFamily="34" charset="0"/>
              <a:cs typeface="Segoe UI" pitchFamily="34" charset="0"/>
            </a:endParaRPr>
          </a:p>
        </p:txBody>
      </p:sp>
      <p:sp>
        <p:nvSpPr>
          <p:cNvPr id="3" name="Text Placeholder 2"/>
          <p:cNvSpPr>
            <a:spLocks noGrp="1"/>
          </p:cNvSpPr>
          <p:nvPr>
            <p:ph idx="1"/>
          </p:nvPr>
        </p:nvSpPr>
        <p:spPr>
          <a:xfrm>
            <a:off x="915900" y="5124031"/>
            <a:ext cx="7096417" cy="1077218"/>
          </a:xfrm>
        </p:spPr>
        <p:txBody>
          <a:bodyPr>
            <a:normAutofit lnSpcReduction="10000"/>
          </a:bodyPr>
          <a:lstStyle/>
          <a:p>
            <a:pPr>
              <a:lnSpc>
                <a:spcPct val="100000"/>
              </a:lnSpc>
              <a:spcBef>
                <a:spcPts val="0"/>
              </a:spcBef>
              <a:spcAft>
                <a:spcPts val="600"/>
              </a:spcAft>
            </a:pPr>
            <a:r>
              <a:rPr lang="en-US" sz="2000" dirty="0" smtClean="0"/>
              <a:t>1GB mailbox could take 90 minutes or more  to move</a:t>
            </a:r>
          </a:p>
          <a:p>
            <a:pPr lvl="1">
              <a:lnSpc>
                <a:spcPct val="100000"/>
              </a:lnSpc>
              <a:spcBef>
                <a:spcPts val="0"/>
              </a:spcBef>
              <a:spcAft>
                <a:spcPts val="600"/>
              </a:spcAft>
            </a:pPr>
            <a:r>
              <a:rPr lang="en-US" sz="2000" dirty="0" smtClean="0"/>
              <a:t>Pain: User is disconnected for the duration</a:t>
            </a:r>
          </a:p>
          <a:p>
            <a:pPr lvl="1">
              <a:lnSpc>
                <a:spcPct val="100000"/>
              </a:lnSpc>
              <a:spcBef>
                <a:spcPts val="0"/>
              </a:spcBef>
              <a:spcAft>
                <a:spcPts val="600"/>
              </a:spcAft>
            </a:pPr>
            <a:r>
              <a:rPr lang="en-US" sz="2000" dirty="0" smtClean="0"/>
              <a:t>Pain: Your SLA for availability is not met</a:t>
            </a:r>
            <a:endParaRPr lang="en-US" sz="2000" dirty="0"/>
          </a:p>
        </p:txBody>
      </p:sp>
      <p:graphicFrame>
        <p:nvGraphicFramePr>
          <p:cNvPr id="5" name="Content Placeholder 3"/>
          <p:cNvGraphicFramePr>
            <a:graphicFrameLocks/>
          </p:cNvGraphicFramePr>
          <p:nvPr>
            <p:extLst>
              <p:ext uri="{D42A27DB-BD31-4B8C-83A1-F6EECF244321}">
                <p14:modId xmlns:p14="http://schemas.microsoft.com/office/powerpoint/2010/main" val="1211964274"/>
              </p:ext>
            </p:extLst>
          </p:nvPr>
        </p:nvGraphicFramePr>
        <p:xfrm>
          <a:off x="936737" y="1868826"/>
          <a:ext cx="7044615" cy="2921095"/>
        </p:xfrm>
        <a:graphic>
          <a:graphicData uri="http://schemas.openxmlformats.org/drawingml/2006/table">
            <a:tbl>
              <a:tblPr firstRow="1" bandRow="1">
                <a:tableStyleId>{10A1B5D5-9B99-4C35-A422-299274C87663}</a:tableStyleId>
              </a:tblPr>
              <a:tblGrid>
                <a:gridCol w="2348205"/>
                <a:gridCol w="2348205"/>
                <a:gridCol w="2348205"/>
              </a:tblGrid>
              <a:tr h="760729">
                <a:tc>
                  <a:txBody>
                    <a:bodyPr/>
                    <a:lstStyle/>
                    <a:p>
                      <a:pPr marL="0" algn="ctr" defTabSz="914099" rtl="0" eaLnBrk="1" fontAlgn="base" latinLnBrk="0" hangingPunct="1">
                        <a:spcBef>
                          <a:spcPct val="0"/>
                        </a:spcBef>
                        <a:spcAft>
                          <a:spcPct val="0"/>
                        </a:spcAft>
                      </a:pPr>
                      <a:r>
                        <a:rPr lang="en-US" sz="1600" kern="1200" dirty="0" smtClean="0">
                          <a:effectLst>
                            <a:outerShdw blurRad="38100" dist="38100" dir="2700000" algn="tl">
                              <a:srgbClr val="000000">
                                <a:alpha val="43137"/>
                              </a:srgbClr>
                            </a:outerShdw>
                          </a:effectLst>
                        </a:rPr>
                        <a:t>Availability</a:t>
                      </a:r>
                      <a:endParaRPr lang="en-US" sz="1600" b="1" kern="1200" dirty="0" smtClean="0">
                        <a:solidFill>
                          <a:schemeClr val="bg1"/>
                        </a:solidFill>
                        <a:effectLst>
                          <a:outerShdw blurRad="38100" dist="38100" dir="2700000" algn="tl">
                            <a:srgbClr val="000000">
                              <a:alpha val="43137"/>
                            </a:srgbClr>
                          </a:outerShdw>
                        </a:effectLst>
                        <a:latin typeface="Calibri" pitchFamily="34" charset="0"/>
                        <a:ea typeface="+mn-ea"/>
                        <a:cs typeface="+mn-cs"/>
                      </a:endParaRPr>
                    </a:p>
                  </a:txBody>
                  <a:tcPr anchor="ctr"/>
                </a:tc>
                <a:tc gridSpan="2">
                  <a:txBody>
                    <a:bodyPr/>
                    <a:lstStyle/>
                    <a:p>
                      <a:pPr marL="0" marR="0" indent="0" algn="ctr" defTabSz="914099" rtl="0" eaLnBrk="1" fontAlgn="base" latinLnBrk="0" hangingPunct="1">
                        <a:lnSpc>
                          <a:spcPct val="100000"/>
                        </a:lnSpc>
                        <a:spcBef>
                          <a:spcPct val="0"/>
                        </a:spcBef>
                        <a:spcAft>
                          <a:spcPct val="0"/>
                        </a:spcAft>
                        <a:buClrTx/>
                        <a:buSzTx/>
                        <a:buFontTx/>
                        <a:buNone/>
                        <a:tabLst/>
                        <a:defRPr/>
                      </a:pPr>
                      <a:r>
                        <a:rPr lang="en-US" sz="1600" dirty="0" smtClean="0">
                          <a:effectLst>
                            <a:outerShdw blurRad="38100" dist="38100" dir="2700000" algn="tl">
                              <a:srgbClr val="000000">
                                <a:alpha val="43137"/>
                              </a:srgbClr>
                            </a:outerShdw>
                          </a:effectLst>
                        </a:rPr>
                        <a:t>Yearly Downtime allowed w/</a:t>
                      </a:r>
                    </a:p>
                    <a:p>
                      <a:pPr marL="0" marR="0" indent="0" algn="ctr" defTabSz="914099" rtl="0" eaLnBrk="1" fontAlgn="base" latinLnBrk="0" hangingPunct="1">
                        <a:lnSpc>
                          <a:spcPct val="100000"/>
                        </a:lnSpc>
                        <a:spcBef>
                          <a:spcPct val="0"/>
                        </a:spcBef>
                        <a:spcAft>
                          <a:spcPct val="0"/>
                        </a:spcAft>
                        <a:buClrTx/>
                        <a:buSzTx/>
                        <a:buFontTx/>
                        <a:buNone/>
                        <a:tabLst/>
                        <a:defRPr/>
                      </a:pPr>
                      <a:r>
                        <a:rPr lang="en-US" sz="1600" dirty="0" smtClean="0">
                          <a:effectLst>
                            <a:outerShdw blurRad="38100" dist="38100" dir="2700000" algn="tl">
                              <a:srgbClr val="000000">
                                <a:alpha val="43137"/>
                              </a:srgbClr>
                            </a:outerShdw>
                          </a:effectLst>
                        </a:rPr>
                        <a:t>24-hour day                      8-hour day</a:t>
                      </a:r>
                      <a:endParaRPr lang="en-US" sz="1600" b="1" dirty="0" smtClean="0">
                        <a:solidFill>
                          <a:schemeClr val="bg1"/>
                        </a:solidFill>
                        <a:effectLst>
                          <a:outerShdw blurRad="38100" dist="38100" dir="2700000" algn="tl">
                            <a:srgbClr val="000000">
                              <a:alpha val="43137"/>
                            </a:srgbClr>
                          </a:outerShdw>
                        </a:effectLst>
                        <a:latin typeface="Segoe Semibold" pitchFamily="34" charset="0"/>
                        <a:ea typeface="Calibri"/>
                        <a:cs typeface="Times New Roman"/>
                      </a:endParaRPr>
                    </a:p>
                  </a:txBody>
                  <a:tcPr anchor="ct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360061">
                <a:tc>
                  <a:txBody>
                    <a:bodyPr/>
                    <a:lstStyle/>
                    <a:p>
                      <a:pPr marL="0" marR="0" algn="ctr">
                        <a:lnSpc>
                          <a:spcPct val="100000"/>
                        </a:lnSpc>
                        <a:spcBef>
                          <a:spcPts val="300"/>
                        </a:spcBef>
                        <a:spcAft>
                          <a:spcPts val="0"/>
                        </a:spcAft>
                      </a:pPr>
                      <a:r>
                        <a:rPr lang="en-US" sz="1400" dirty="0">
                          <a:effectLst/>
                        </a:rPr>
                        <a:t>95%</a:t>
                      </a:r>
                      <a:endParaRPr lang="en-US" sz="1400" dirty="0">
                        <a:effectLst/>
                        <a:latin typeface="Calibri"/>
                        <a:ea typeface="Calibri"/>
                        <a:cs typeface="Times New Roman"/>
                      </a:endParaRPr>
                    </a:p>
                  </a:txBody>
                  <a:tcPr marL="73152" marR="73152" marT="0" marB="0" anchor="ctr"/>
                </a:tc>
                <a:tc>
                  <a:txBody>
                    <a:bodyPr/>
                    <a:lstStyle/>
                    <a:p>
                      <a:pPr marL="0" marR="0" algn="ctr">
                        <a:lnSpc>
                          <a:spcPct val="100000"/>
                        </a:lnSpc>
                        <a:spcBef>
                          <a:spcPts val="300"/>
                        </a:spcBef>
                        <a:spcAft>
                          <a:spcPts val="0"/>
                        </a:spcAft>
                      </a:pPr>
                      <a:r>
                        <a:rPr lang="en-US" sz="1400" dirty="0">
                          <a:effectLst/>
                        </a:rPr>
                        <a:t>438 </a:t>
                      </a:r>
                      <a:r>
                        <a:rPr lang="en-US" sz="1400" dirty="0" smtClean="0">
                          <a:effectLst/>
                        </a:rPr>
                        <a:t>h (18.25 d)</a:t>
                      </a:r>
                      <a:endParaRPr lang="en-US" sz="1400" dirty="0">
                        <a:effectLst/>
                        <a:latin typeface="Calibri"/>
                        <a:ea typeface="Calibri"/>
                        <a:cs typeface="Times New Roman"/>
                      </a:endParaRPr>
                    </a:p>
                  </a:txBody>
                  <a:tcPr marL="73152" marR="73152" marT="0" marB="0" anchor="ctr"/>
                </a:tc>
                <a:tc>
                  <a:txBody>
                    <a:bodyPr/>
                    <a:lstStyle/>
                    <a:p>
                      <a:pPr marL="0" marR="0" algn="ctr">
                        <a:lnSpc>
                          <a:spcPct val="100000"/>
                        </a:lnSpc>
                        <a:spcBef>
                          <a:spcPts val="300"/>
                        </a:spcBef>
                        <a:spcAft>
                          <a:spcPts val="0"/>
                        </a:spcAft>
                      </a:pPr>
                      <a:r>
                        <a:rPr lang="en-US" sz="1400" dirty="0">
                          <a:effectLst/>
                        </a:rPr>
                        <a:t>145.6 </a:t>
                      </a:r>
                      <a:r>
                        <a:rPr lang="en-US" sz="1400" dirty="0" smtClean="0">
                          <a:effectLst/>
                        </a:rPr>
                        <a:t>h (6.07 d)</a:t>
                      </a:r>
                      <a:endParaRPr lang="en-US" sz="1400" dirty="0">
                        <a:effectLst/>
                        <a:latin typeface="Calibri"/>
                        <a:ea typeface="Calibri"/>
                        <a:cs typeface="Times New Roman"/>
                      </a:endParaRPr>
                    </a:p>
                  </a:txBody>
                  <a:tcPr marL="73152" marR="73152" marT="0" marB="0" anchor="ctr"/>
                </a:tc>
              </a:tr>
              <a:tr h="360061">
                <a:tc>
                  <a:txBody>
                    <a:bodyPr/>
                    <a:lstStyle/>
                    <a:p>
                      <a:pPr marL="0" marR="0" algn="ctr">
                        <a:lnSpc>
                          <a:spcPct val="100000"/>
                        </a:lnSpc>
                        <a:spcBef>
                          <a:spcPts val="300"/>
                        </a:spcBef>
                        <a:spcAft>
                          <a:spcPts val="0"/>
                        </a:spcAft>
                      </a:pPr>
                      <a:r>
                        <a:rPr lang="en-US" sz="1400" dirty="0">
                          <a:effectLst/>
                        </a:rPr>
                        <a:t>99%</a:t>
                      </a:r>
                      <a:endParaRPr lang="en-US" sz="1400" dirty="0">
                        <a:effectLst/>
                        <a:latin typeface="Calibri"/>
                        <a:ea typeface="Calibri"/>
                        <a:cs typeface="Times New Roman"/>
                      </a:endParaRPr>
                    </a:p>
                  </a:txBody>
                  <a:tcPr marL="73152" marR="73152" marT="0" marB="0" anchor="ctr"/>
                </a:tc>
                <a:tc>
                  <a:txBody>
                    <a:bodyPr/>
                    <a:lstStyle/>
                    <a:p>
                      <a:pPr marL="0" marR="0" algn="ctr">
                        <a:lnSpc>
                          <a:spcPct val="100000"/>
                        </a:lnSpc>
                        <a:spcBef>
                          <a:spcPts val="300"/>
                        </a:spcBef>
                        <a:spcAft>
                          <a:spcPts val="0"/>
                        </a:spcAft>
                      </a:pPr>
                      <a:r>
                        <a:rPr lang="en-US" sz="1400" dirty="0">
                          <a:effectLst/>
                        </a:rPr>
                        <a:t>87.6 </a:t>
                      </a:r>
                      <a:r>
                        <a:rPr lang="en-US" sz="1400" dirty="0" smtClean="0">
                          <a:effectLst/>
                        </a:rPr>
                        <a:t>h (3.65 d)</a:t>
                      </a:r>
                      <a:endParaRPr lang="en-US" sz="1400" dirty="0">
                        <a:effectLst/>
                        <a:latin typeface="Calibri"/>
                        <a:ea typeface="Calibri"/>
                        <a:cs typeface="Times New Roman"/>
                      </a:endParaRPr>
                    </a:p>
                  </a:txBody>
                  <a:tcPr marL="73152" marR="73152" marT="0" marB="0" anchor="ctr"/>
                </a:tc>
                <a:tc>
                  <a:txBody>
                    <a:bodyPr/>
                    <a:lstStyle/>
                    <a:p>
                      <a:pPr marL="0" marR="0" algn="ctr">
                        <a:lnSpc>
                          <a:spcPct val="100000"/>
                        </a:lnSpc>
                        <a:spcBef>
                          <a:spcPts val="300"/>
                        </a:spcBef>
                        <a:spcAft>
                          <a:spcPts val="0"/>
                        </a:spcAft>
                      </a:pPr>
                      <a:r>
                        <a:rPr lang="en-US" sz="1400" dirty="0">
                          <a:effectLst/>
                        </a:rPr>
                        <a:t>29.12 </a:t>
                      </a:r>
                      <a:r>
                        <a:rPr lang="en-US" sz="1400" dirty="0" smtClean="0">
                          <a:effectLst/>
                        </a:rPr>
                        <a:t>h (1.21 d)</a:t>
                      </a:r>
                      <a:endParaRPr lang="en-US" sz="1400" dirty="0">
                        <a:effectLst/>
                        <a:latin typeface="Calibri"/>
                        <a:ea typeface="Calibri"/>
                        <a:cs typeface="Times New Roman"/>
                      </a:endParaRPr>
                    </a:p>
                  </a:txBody>
                  <a:tcPr marL="73152" marR="73152" marT="0" marB="0" anchor="ctr"/>
                </a:tc>
              </a:tr>
              <a:tr h="360061">
                <a:tc>
                  <a:txBody>
                    <a:bodyPr/>
                    <a:lstStyle/>
                    <a:p>
                      <a:pPr marL="0" marR="0" algn="ctr">
                        <a:lnSpc>
                          <a:spcPct val="100000"/>
                        </a:lnSpc>
                        <a:spcBef>
                          <a:spcPts val="300"/>
                        </a:spcBef>
                        <a:spcAft>
                          <a:spcPts val="0"/>
                        </a:spcAft>
                      </a:pPr>
                      <a:r>
                        <a:rPr lang="en-US" sz="1400" dirty="0">
                          <a:effectLst/>
                        </a:rPr>
                        <a:t>99.9%</a:t>
                      </a:r>
                      <a:endParaRPr lang="en-US" sz="1400" dirty="0">
                        <a:effectLst/>
                        <a:latin typeface="Calibri"/>
                        <a:ea typeface="Calibri"/>
                        <a:cs typeface="Times New Roman"/>
                      </a:endParaRPr>
                    </a:p>
                  </a:txBody>
                  <a:tcPr marL="73152" marR="73152" marT="0" marB="0" anchor="ctr"/>
                </a:tc>
                <a:tc>
                  <a:txBody>
                    <a:bodyPr/>
                    <a:lstStyle/>
                    <a:p>
                      <a:pPr marL="0" marR="0" algn="ctr">
                        <a:lnSpc>
                          <a:spcPct val="100000"/>
                        </a:lnSpc>
                        <a:spcBef>
                          <a:spcPts val="300"/>
                        </a:spcBef>
                        <a:spcAft>
                          <a:spcPts val="0"/>
                        </a:spcAft>
                      </a:pPr>
                      <a:r>
                        <a:rPr lang="en-US" sz="1400" dirty="0">
                          <a:effectLst/>
                        </a:rPr>
                        <a:t>8.76 </a:t>
                      </a:r>
                      <a:r>
                        <a:rPr lang="en-US" sz="1400" dirty="0" smtClean="0">
                          <a:effectLst/>
                        </a:rPr>
                        <a:t>h</a:t>
                      </a:r>
                      <a:endParaRPr lang="en-US" sz="1400" dirty="0">
                        <a:effectLst/>
                        <a:latin typeface="Calibri"/>
                        <a:ea typeface="Calibri"/>
                        <a:cs typeface="Times New Roman"/>
                      </a:endParaRPr>
                    </a:p>
                  </a:txBody>
                  <a:tcPr marL="73152" marR="73152" marT="0" marB="0" anchor="ctr"/>
                </a:tc>
                <a:tc>
                  <a:txBody>
                    <a:bodyPr/>
                    <a:lstStyle/>
                    <a:p>
                      <a:pPr marL="0" marR="0" algn="ctr">
                        <a:lnSpc>
                          <a:spcPct val="100000"/>
                        </a:lnSpc>
                        <a:spcBef>
                          <a:spcPts val="300"/>
                        </a:spcBef>
                        <a:spcAft>
                          <a:spcPts val="0"/>
                        </a:spcAft>
                      </a:pPr>
                      <a:r>
                        <a:rPr lang="en-US" sz="1400" dirty="0">
                          <a:effectLst/>
                        </a:rPr>
                        <a:t>2.91 </a:t>
                      </a:r>
                      <a:r>
                        <a:rPr lang="en-US" sz="1400" dirty="0" smtClean="0">
                          <a:effectLst/>
                        </a:rPr>
                        <a:t>h</a:t>
                      </a:r>
                      <a:endParaRPr lang="en-US" sz="1400" dirty="0">
                        <a:effectLst/>
                        <a:latin typeface="Calibri"/>
                        <a:ea typeface="Calibri"/>
                        <a:cs typeface="Times New Roman"/>
                      </a:endParaRPr>
                    </a:p>
                  </a:txBody>
                  <a:tcPr marL="73152" marR="73152" marT="0" marB="0" anchor="ctr"/>
                </a:tc>
              </a:tr>
              <a:tr h="360061">
                <a:tc>
                  <a:txBody>
                    <a:bodyPr/>
                    <a:lstStyle/>
                    <a:p>
                      <a:pPr marL="0" marR="0" algn="ctr">
                        <a:lnSpc>
                          <a:spcPct val="100000"/>
                        </a:lnSpc>
                        <a:spcBef>
                          <a:spcPts val="300"/>
                        </a:spcBef>
                        <a:spcAft>
                          <a:spcPts val="0"/>
                        </a:spcAft>
                      </a:pPr>
                      <a:r>
                        <a:rPr lang="en-US" sz="1400" dirty="0">
                          <a:effectLst/>
                        </a:rPr>
                        <a:t>99.99%</a:t>
                      </a:r>
                      <a:endParaRPr lang="en-US" sz="1400" dirty="0">
                        <a:effectLst/>
                        <a:latin typeface="Calibri"/>
                        <a:ea typeface="Calibri"/>
                        <a:cs typeface="Times New Roman"/>
                      </a:endParaRPr>
                    </a:p>
                  </a:txBody>
                  <a:tcPr marL="73152" marR="73152" marT="0" marB="0" anchor="ctr"/>
                </a:tc>
                <a:tc>
                  <a:txBody>
                    <a:bodyPr/>
                    <a:lstStyle/>
                    <a:p>
                      <a:pPr marL="0" marR="0" algn="ctr">
                        <a:lnSpc>
                          <a:spcPct val="100000"/>
                        </a:lnSpc>
                        <a:spcBef>
                          <a:spcPts val="300"/>
                        </a:spcBef>
                        <a:spcAft>
                          <a:spcPts val="0"/>
                        </a:spcAft>
                      </a:pPr>
                      <a:r>
                        <a:rPr lang="en-US" sz="1400" dirty="0">
                          <a:effectLst/>
                        </a:rPr>
                        <a:t>52.56 </a:t>
                      </a:r>
                      <a:r>
                        <a:rPr lang="en-US" sz="1400" dirty="0" smtClean="0">
                          <a:effectLst/>
                        </a:rPr>
                        <a:t>min</a:t>
                      </a:r>
                      <a:endParaRPr lang="en-US" sz="1400" dirty="0">
                        <a:effectLst/>
                        <a:latin typeface="Calibri"/>
                        <a:ea typeface="Calibri"/>
                        <a:cs typeface="Times New Roman"/>
                      </a:endParaRPr>
                    </a:p>
                  </a:txBody>
                  <a:tcPr marL="73152" marR="73152" marT="0" marB="0" anchor="ctr"/>
                </a:tc>
                <a:tc>
                  <a:txBody>
                    <a:bodyPr/>
                    <a:lstStyle/>
                    <a:p>
                      <a:pPr marL="0" marR="0" algn="ctr">
                        <a:lnSpc>
                          <a:spcPct val="100000"/>
                        </a:lnSpc>
                        <a:spcBef>
                          <a:spcPts val="300"/>
                        </a:spcBef>
                        <a:spcAft>
                          <a:spcPts val="0"/>
                        </a:spcAft>
                      </a:pPr>
                      <a:r>
                        <a:rPr lang="en-US" sz="1400" dirty="0">
                          <a:effectLst/>
                        </a:rPr>
                        <a:t>17.47 </a:t>
                      </a:r>
                      <a:r>
                        <a:rPr lang="en-US" sz="1400" dirty="0" smtClean="0">
                          <a:effectLst/>
                        </a:rPr>
                        <a:t>min</a:t>
                      </a:r>
                      <a:endParaRPr lang="en-US" sz="1400" dirty="0">
                        <a:effectLst/>
                        <a:latin typeface="Calibri"/>
                        <a:ea typeface="Calibri"/>
                        <a:cs typeface="Times New Roman"/>
                      </a:endParaRPr>
                    </a:p>
                  </a:txBody>
                  <a:tcPr marL="73152" marR="73152" marT="0" marB="0" anchor="ctr"/>
                </a:tc>
              </a:tr>
              <a:tr h="360061">
                <a:tc>
                  <a:txBody>
                    <a:bodyPr/>
                    <a:lstStyle/>
                    <a:p>
                      <a:pPr marL="0" marR="0" algn="ctr">
                        <a:lnSpc>
                          <a:spcPct val="100000"/>
                        </a:lnSpc>
                        <a:spcBef>
                          <a:spcPts val="300"/>
                        </a:spcBef>
                        <a:spcAft>
                          <a:spcPts val="0"/>
                        </a:spcAft>
                      </a:pPr>
                      <a:r>
                        <a:rPr lang="en-US" sz="1400" dirty="0">
                          <a:effectLst/>
                        </a:rPr>
                        <a:t>99.999% (“five nines”)</a:t>
                      </a:r>
                      <a:endParaRPr lang="en-US" sz="1400" dirty="0">
                        <a:effectLst/>
                        <a:latin typeface="Calibri"/>
                        <a:ea typeface="Calibri"/>
                        <a:cs typeface="Times New Roman"/>
                      </a:endParaRPr>
                    </a:p>
                  </a:txBody>
                  <a:tcPr marL="73152" marR="73152" marT="0" marB="0" anchor="ctr"/>
                </a:tc>
                <a:tc>
                  <a:txBody>
                    <a:bodyPr/>
                    <a:lstStyle/>
                    <a:p>
                      <a:pPr marL="0" marR="0" algn="ctr">
                        <a:lnSpc>
                          <a:spcPct val="100000"/>
                        </a:lnSpc>
                        <a:spcBef>
                          <a:spcPts val="300"/>
                        </a:spcBef>
                        <a:spcAft>
                          <a:spcPts val="0"/>
                        </a:spcAft>
                      </a:pPr>
                      <a:r>
                        <a:rPr lang="en-US" sz="1400" dirty="0">
                          <a:effectLst/>
                        </a:rPr>
                        <a:t>5.256 </a:t>
                      </a:r>
                      <a:r>
                        <a:rPr lang="en-US" sz="1400" dirty="0" smtClean="0">
                          <a:effectLst/>
                        </a:rPr>
                        <a:t>min</a:t>
                      </a:r>
                      <a:endParaRPr lang="en-US" sz="1400" dirty="0">
                        <a:effectLst/>
                        <a:latin typeface="Calibri"/>
                        <a:ea typeface="Calibri"/>
                        <a:cs typeface="Times New Roman"/>
                      </a:endParaRPr>
                    </a:p>
                  </a:txBody>
                  <a:tcPr marL="73152" marR="73152" marT="0" marB="0" anchor="ctr"/>
                </a:tc>
                <a:tc>
                  <a:txBody>
                    <a:bodyPr/>
                    <a:lstStyle/>
                    <a:p>
                      <a:pPr marL="0" marR="0" algn="ctr">
                        <a:lnSpc>
                          <a:spcPct val="100000"/>
                        </a:lnSpc>
                        <a:spcBef>
                          <a:spcPts val="300"/>
                        </a:spcBef>
                        <a:spcAft>
                          <a:spcPts val="0"/>
                        </a:spcAft>
                      </a:pPr>
                      <a:r>
                        <a:rPr lang="en-US" sz="1400" dirty="0">
                          <a:effectLst/>
                        </a:rPr>
                        <a:t>1.747 </a:t>
                      </a:r>
                      <a:r>
                        <a:rPr lang="en-US" sz="1400" dirty="0" smtClean="0">
                          <a:effectLst/>
                        </a:rPr>
                        <a:t>min</a:t>
                      </a:r>
                      <a:endParaRPr lang="en-US" sz="1400" dirty="0">
                        <a:effectLst/>
                        <a:latin typeface="Calibri"/>
                        <a:ea typeface="Calibri"/>
                        <a:cs typeface="Times New Roman"/>
                      </a:endParaRPr>
                    </a:p>
                  </a:txBody>
                  <a:tcPr marL="73152" marR="73152" marT="0" marB="0" anchor="ctr"/>
                </a:tc>
              </a:tr>
              <a:tr h="360061">
                <a:tc>
                  <a:txBody>
                    <a:bodyPr/>
                    <a:lstStyle/>
                    <a:p>
                      <a:pPr marL="0" marR="0" algn="ctr">
                        <a:lnSpc>
                          <a:spcPct val="100000"/>
                        </a:lnSpc>
                        <a:spcBef>
                          <a:spcPts val="300"/>
                        </a:spcBef>
                        <a:spcAft>
                          <a:spcPts val="0"/>
                        </a:spcAft>
                      </a:pPr>
                      <a:r>
                        <a:rPr lang="en-US" sz="1400" dirty="0">
                          <a:effectLst/>
                        </a:rPr>
                        <a:t>99.9999%</a:t>
                      </a:r>
                      <a:endParaRPr lang="en-US" sz="1400" dirty="0">
                        <a:effectLst/>
                        <a:latin typeface="Calibri"/>
                        <a:ea typeface="Calibri"/>
                        <a:cs typeface="Times New Roman"/>
                      </a:endParaRPr>
                    </a:p>
                  </a:txBody>
                  <a:tcPr marL="73152" marR="73152" marT="0" marB="0" anchor="ctr"/>
                </a:tc>
                <a:tc>
                  <a:txBody>
                    <a:bodyPr/>
                    <a:lstStyle/>
                    <a:p>
                      <a:pPr marL="0" marR="0" algn="ctr">
                        <a:lnSpc>
                          <a:spcPct val="100000"/>
                        </a:lnSpc>
                        <a:spcBef>
                          <a:spcPts val="300"/>
                        </a:spcBef>
                        <a:spcAft>
                          <a:spcPts val="0"/>
                        </a:spcAft>
                      </a:pPr>
                      <a:r>
                        <a:rPr lang="en-US" sz="1400" dirty="0">
                          <a:effectLst/>
                        </a:rPr>
                        <a:t>31.536 </a:t>
                      </a:r>
                      <a:r>
                        <a:rPr lang="en-US" sz="1400" dirty="0" smtClean="0">
                          <a:effectLst/>
                        </a:rPr>
                        <a:t>sec</a:t>
                      </a:r>
                      <a:endParaRPr lang="en-US" sz="1400" dirty="0">
                        <a:effectLst/>
                        <a:latin typeface="Calibri"/>
                        <a:ea typeface="Calibri"/>
                        <a:cs typeface="Times New Roman"/>
                      </a:endParaRPr>
                    </a:p>
                  </a:txBody>
                  <a:tcPr marL="73152" marR="73152" marT="0" marB="0" anchor="ctr"/>
                </a:tc>
                <a:tc>
                  <a:txBody>
                    <a:bodyPr/>
                    <a:lstStyle/>
                    <a:p>
                      <a:pPr marL="0" marR="0" algn="ctr">
                        <a:lnSpc>
                          <a:spcPct val="100000"/>
                        </a:lnSpc>
                        <a:spcBef>
                          <a:spcPts val="300"/>
                        </a:spcBef>
                        <a:spcAft>
                          <a:spcPts val="0"/>
                        </a:spcAft>
                      </a:pPr>
                      <a:r>
                        <a:rPr lang="en-US" sz="1400" dirty="0">
                          <a:effectLst/>
                        </a:rPr>
                        <a:t>10.483 </a:t>
                      </a:r>
                      <a:r>
                        <a:rPr lang="en-US" sz="1400" dirty="0" smtClean="0">
                          <a:effectLst/>
                        </a:rPr>
                        <a:t>sec</a:t>
                      </a:r>
                      <a:endParaRPr lang="en-US" sz="1400" dirty="0">
                        <a:effectLst/>
                        <a:latin typeface="Calibri"/>
                        <a:ea typeface="Calibri"/>
                        <a:cs typeface="Times New Roman"/>
                      </a:endParaRPr>
                    </a:p>
                  </a:txBody>
                  <a:tcPr marL="73152" marR="73152" marT="0" marB="0" anchor="ctr"/>
                </a:tc>
              </a:tr>
            </a:tbl>
          </a:graphicData>
        </a:graphic>
      </p:graphicFrame>
      <p:sp>
        <p:nvSpPr>
          <p:cNvPr id="6" name="Text Placeholder 26"/>
          <p:cNvSpPr txBox="1">
            <a:spLocks/>
          </p:cNvSpPr>
          <p:nvPr/>
        </p:nvSpPr>
        <p:spPr>
          <a:xfrm>
            <a:off x="404613" y="920909"/>
            <a:ext cx="8042274" cy="486752"/>
          </a:xfrm>
          <a:prstGeom prst="rect">
            <a:avLst/>
          </a:prstGeom>
        </p:spPr>
        <p:txBody>
          <a:bodyPr/>
          <a:lstStyle/>
          <a:p>
            <a:pPr marL="457200" marR="0" lvl="0" indent="-457200" algn="l" defTabSz="914363" rtl="0" eaLnBrk="1" fontAlgn="auto" latinLnBrk="0" hangingPunct="1">
              <a:lnSpc>
                <a:spcPct val="90000"/>
              </a:lnSpc>
              <a:spcBef>
                <a:spcPct val="20000"/>
              </a:spcBef>
              <a:spcAft>
                <a:spcPts val="0"/>
              </a:spcAft>
              <a:buClr>
                <a:srgbClr val="777777"/>
              </a:buClr>
              <a:buSzPct val="130000"/>
              <a:buFont typeface="Arial" pitchFamily="34" charset="0"/>
              <a:buNone/>
              <a:tabLst/>
              <a:defRPr/>
            </a:pPr>
            <a:r>
              <a:rPr lang="en-US" sz="3600" spc="-150" dirty="0" smtClean="0">
                <a:ln w="3175">
                  <a:noFill/>
                </a:ln>
                <a:solidFill>
                  <a:schemeClr val="accent4">
                    <a:lumMod val="60000"/>
                    <a:lumOff val="40000"/>
                  </a:schemeClr>
                </a:solidFill>
                <a:effectLst>
                  <a:outerShdw blurRad="38100" dist="38100" dir="2700000" algn="tl">
                    <a:srgbClr val="000000">
                      <a:alpha val="43137"/>
                    </a:srgbClr>
                  </a:outerShdw>
                </a:effectLst>
                <a:latin typeface="Segoe" pitchFamily="34" charset="0"/>
                <a:cs typeface="Arial" charset="0"/>
              </a:rPr>
              <a:t>Service availability during migration</a:t>
            </a:r>
            <a:endParaRPr lang="en-US" sz="3600" spc="-150" dirty="0">
              <a:ln w="3175">
                <a:noFill/>
              </a:ln>
              <a:solidFill>
                <a:schemeClr val="accent4">
                  <a:lumMod val="60000"/>
                  <a:lumOff val="40000"/>
                </a:schemeClr>
              </a:solidFill>
              <a:effectLst>
                <a:outerShdw blurRad="38100" dist="38100" dir="2700000" algn="tl">
                  <a:srgbClr val="000000">
                    <a:alpha val="43137"/>
                  </a:srgbClr>
                </a:outerShdw>
              </a:effectLst>
              <a:latin typeface="Segoe" pitchFamily="34" charset="0"/>
              <a:cs typeface="Arial" charset="0"/>
            </a:endParaRPr>
          </a:p>
        </p:txBody>
      </p:sp>
    </p:spTree>
    <p:extLst>
      <p:ext uri="{BB962C8B-B14F-4D97-AF65-F5344CB8AC3E}">
        <p14:creationId xmlns:p14="http://schemas.microsoft.com/office/powerpoint/2010/main" val="11237038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5"/>
          <p:cNvGrpSpPr/>
          <p:nvPr/>
        </p:nvGrpSpPr>
        <p:grpSpPr>
          <a:xfrm>
            <a:off x="381000" y="1999525"/>
            <a:ext cx="3244909" cy="4029504"/>
            <a:chOff x="304800" y="2396612"/>
            <a:chExt cx="3244909" cy="4029504"/>
          </a:xfrm>
        </p:grpSpPr>
        <p:pic>
          <p:nvPicPr>
            <p:cNvPr id="46081" name="Picture 1" descr="\\eventsql\dvd\Online_ART\DVD_ART34\Artwork_Imagery\Icons - Illustrations\_VIRTUALIZATION ICONS\server.png"/>
            <p:cNvPicPr>
              <a:picLocks noChangeAspect="1" noChangeArrowheads="1"/>
            </p:cNvPicPr>
            <p:nvPr/>
          </p:nvPicPr>
          <p:blipFill>
            <a:blip r:embed="rId3" cstate="print"/>
            <a:srcRect/>
            <a:stretch>
              <a:fillRect/>
            </a:stretch>
          </p:blipFill>
          <p:spPr bwMode="auto">
            <a:xfrm>
              <a:off x="1213605" y="3429001"/>
              <a:ext cx="1295400" cy="1029474"/>
            </a:xfrm>
            <a:prstGeom prst="rect">
              <a:avLst/>
            </a:prstGeom>
            <a:noFill/>
          </p:spPr>
        </p:pic>
        <p:pic>
          <p:nvPicPr>
            <p:cNvPr id="87" name="Picture 3" descr="\\eventsql\dvd27\Clip_Installer\DVD_ART\Artwork_Imagery\HARDWARE_IMAGERY\Illustration - Misc Hardware\Windows Server Icons\Hardware\Computer.png"/>
            <p:cNvPicPr>
              <a:picLocks noChangeAspect="1" noChangeArrowheads="1"/>
            </p:cNvPicPr>
            <p:nvPr/>
          </p:nvPicPr>
          <p:blipFill>
            <a:blip r:embed="rId4" cstate="screen"/>
            <a:srcRect/>
            <a:stretch>
              <a:fillRect/>
            </a:stretch>
          </p:blipFill>
          <p:spPr bwMode="auto">
            <a:xfrm>
              <a:off x="1358385" y="2396612"/>
              <a:ext cx="1005840" cy="839585"/>
            </a:xfrm>
            <a:prstGeom prst="rect">
              <a:avLst/>
            </a:prstGeom>
            <a:noFill/>
          </p:spPr>
        </p:pic>
        <p:cxnSp>
          <p:nvCxnSpPr>
            <p:cNvPr id="91" name="Straight Arrow Connector 90"/>
            <p:cNvCxnSpPr/>
            <p:nvPr/>
          </p:nvCxnSpPr>
          <p:spPr>
            <a:xfrm flipV="1">
              <a:off x="838200" y="4191000"/>
              <a:ext cx="762000" cy="567812"/>
            </a:xfrm>
            <a:prstGeom prst="straightConnector1">
              <a:avLst/>
            </a:prstGeom>
            <a:ln w="19050">
              <a:solidFill>
                <a:schemeClr val="tx1"/>
              </a:solidFill>
              <a:prstDash val="sysDot"/>
              <a:headEnd type="triangle"/>
              <a:tailEnd type="none"/>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rot="16200000" flipH="1">
              <a:off x="1594604" y="3543298"/>
              <a:ext cx="533402" cy="2"/>
            </a:xfrm>
            <a:prstGeom prst="straightConnector1">
              <a:avLst/>
            </a:prstGeom>
            <a:ln w="19050">
              <a:solidFill>
                <a:schemeClr val="tx1"/>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98" name="Right Arrow 97"/>
            <p:cNvSpPr/>
            <p:nvPr/>
          </p:nvSpPr>
          <p:spPr bwMode="auto">
            <a:xfrm>
              <a:off x="1981200" y="5334000"/>
              <a:ext cx="533400" cy="152400"/>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300"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104" name="Rectangle 103"/>
            <p:cNvSpPr/>
            <p:nvPr/>
          </p:nvSpPr>
          <p:spPr>
            <a:xfrm>
              <a:off x="2384454" y="2619284"/>
              <a:ext cx="950901" cy="253916"/>
            </a:xfrm>
            <a:prstGeom prst="rect">
              <a:avLst/>
            </a:prstGeom>
          </p:spPr>
          <p:txBody>
            <a:bodyPr wrap="none">
              <a:spAutoFit/>
            </a:bodyPr>
            <a:lstStyle/>
            <a:p>
              <a:pPr algn="ctr" defTabSz="914363" rtl="0"/>
              <a:r>
                <a:rPr lang="en-US" sz="1050" kern="1200" dirty="0" smtClean="0">
                  <a:latin typeface="Segoe"/>
                  <a:ea typeface="+mn-ea"/>
                  <a:cs typeface="+mn-cs"/>
                </a:rPr>
                <a:t>E-mail </a:t>
              </a:r>
              <a:r>
                <a:rPr lang="en-US" sz="1050" kern="1200" dirty="0">
                  <a:latin typeface="Segoe"/>
                  <a:ea typeface="+mn-ea"/>
                  <a:cs typeface="+mn-cs"/>
                </a:rPr>
                <a:t>Client</a:t>
              </a:r>
            </a:p>
          </p:txBody>
        </p:sp>
        <p:grpSp>
          <p:nvGrpSpPr>
            <p:cNvPr id="3" name="Group 105"/>
            <p:cNvGrpSpPr/>
            <p:nvPr/>
          </p:nvGrpSpPr>
          <p:grpSpPr>
            <a:xfrm>
              <a:off x="304800" y="4800600"/>
              <a:ext cx="1197764" cy="1625516"/>
              <a:chOff x="391257" y="4953000"/>
              <a:chExt cx="1197764" cy="1625516"/>
            </a:xfrm>
          </p:grpSpPr>
          <p:pic>
            <p:nvPicPr>
              <p:cNvPr id="46082" name="Picture 2" descr="\\eventsql\dvd\Online_ART\DVD_ART34\Artwork_Imagery\Icons - Illustrations\_WINDOWS SERVER ICONS\Hardware\Virtual Servers 2.png"/>
              <p:cNvPicPr>
                <a:picLocks noChangeAspect="1" noChangeArrowheads="1"/>
              </p:cNvPicPr>
              <p:nvPr/>
            </p:nvPicPr>
            <p:blipFill>
              <a:blip r:embed="rId5" cstate="print"/>
              <a:srcRect/>
              <a:stretch>
                <a:fillRect/>
              </a:stretch>
            </p:blipFill>
            <p:spPr bwMode="auto">
              <a:xfrm>
                <a:off x="564320" y="4953000"/>
                <a:ext cx="851638" cy="1390650"/>
              </a:xfrm>
              <a:prstGeom prst="rect">
                <a:avLst/>
              </a:prstGeom>
              <a:noFill/>
            </p:spPr>
          </p:pic>
          <p:sp>
            <p:nvSpPr>
              <p:cNvPr id="105" name="Rectangle 104"/>
              <p:cNvSpPr/>
              <p:nvPr/>
            </p:nvSpPr>
            <p:spPr>
              <a:xfrm>
                <a:off x="391257" y="6324600"/>
                <a:ext cx="1197764" cy="253916"/>
              </a:xfrm>
              <a:prstGeom prst="rect">
                <a:avLst/>
              </a:prstGeom>
            </p:spPr>
            <p:txBody>
              <a:bodyPr wrap="none">
                <a:spAutoFit/>
              </a:bodyPr>
              <a:lstStyle/>
              <a:p>
                <a:pPr algn="r" defTabSz="914363" rtl="0"/>
                <a:r>
                  <a:rPr lang="en-US" sz="1050" kern="1200" dirty="0">
                    <a:latin typeface="Segoe"/>
                    <a:ea typeface="+mn-ea"/>
                    <a:cs typeface="+mn-cs"/>
                  </a:rPr>
                  <a:t>Mailbox Server 1</a:t>
                </a:r>
              </a:p>
            </p:txBody>
          </p:sp>
        </p:grpSp>
        <p:grpSp>
          <p:nvGrpSpPr>
            <p:cNvPr id="4" name="Group 106"/>
            <p:cNvGrpSpPr/>
            <p:nvPr/>
          </p:nvGrpSpPr>
          <p:grpSpPr>
            <a:xfrm>
              <a:off x="2351945" y="4800600"/>
              <a:ext cx="1197764" cy="1625516"/>
              <a:chOff x="391259" y="4953000"/>
              <a:chExt cx="1197764" cy="1625516"/>
            </a:xfrm>
          </p:grpSpPr>
          <p:pic>
            <p:nvPicPr>
              <p:cNvPr id="108" name="Picture 2" descr="\\eventsql\dvd\Online_ART\DVD_ART34\Artwork_Imagery\Icons - Illustrations\_WINDOWS SERVER ICONS\Hardware\Virtual Servers 2.png"/>
              <p:cNvPicPr>
                <a:picLocks noChangeAspect="1" noChangeArrowheads="1"/>
              </p:cNvPicPr>
              <p:nvPr/>
            </p:nvPicPr>
            <p:blipFill>
              <a:blip r:embed="rId5" cstate="print"/>
              <a:srcRect/>
              <a:stretch>
                <a:fillRect/>
              </a:stretch>
            </p:blipFill>
            <p:spPr bwMode="auto">
              <a:xfrm>
                <a:off x="564320" y="4953000"/>
                <a:ext cx="851638" cy="1390650"/>
              </a:xfrm>
              <a:prstGeom prst="rect">
                <a:avLst/>
              </a:prstGeom>
              <a:noFill/>
            </p:spPr>
          </p:pic>
          <p:sp>
            <p:nvSpPr>
              <p:cNvPr id="109" name="Rectangle 108"/>
              <p:cNvSpPr/>
              <p:nvPr/>
            </p:nvSpPr>
            <p:spPr>
              <a:xfrm>
                <a:off x="391259" y="6324600"/>
                <a:ext cx="1197764" cy="253916"/>
              </a:xfrm>
              <a:prstGeom prst="rect">
                <a:avLst/>
              </a:prstGeom>
            </p:spPr>
            <p:txBody>
              <a:bodyPr wrap="none">
                <a:spAutoFit/>
              </a:bodyPr>
              <a:lstStyle/>
              <a:p>
                <a:pPr algn="r" defTabSz="914363" rtl="0"/>
                <a:r>
                  <a:rPr lang="en-US" sz="1050" kern="1200" dirty="0">
                    <a:latin typeface="Segoe"/>
                    <a:ea typeface="+mn-ea"/>
                    <a:cs typeface="+mn-cs"/>
                  </a:rPr>
                  <a:t>Mailbox Server 2</a:t>
                </a:r>
              </a:p>
            </p:txBody>
          </p:sp>
        </p:grpSp>
        <p:cxnSp>
          <p:nvCxnSpPr>
            <p:cNvPr id="112" name="Straight Arrow Connector 111"/>
            <p:cNvCxnSpPr/>
            <p:nvPr/>
          </p:nvCxnSpPr>
          <p:spPr>
            <a:xfrm flipH="1" flipV="1">
              <a:off x="2133600" y="4191000"/>
              <a:ext cx="762000" cy="567812"/>
            </a:xfrm>
            <a:prstGeom prst="straightConnector1">
              <a:avLst/>
            </a:prstGeom>
            <a:ln w="19050">
              <a:solidFill>
                <a:schemeClr val="tx1"/>
              </a:solidFill>
              <a:prstDash val="sysDot"/>
              <a:headEnd type="triangle"/>
              <a:tailEnd type="none"/>
            </a:ln>
          </p:spPr>
          <p:style>
            <a:lnRef idx="1">
              <a:schemeClr val="accent1"/>
            </a:lnRef>
            <a:fillRef idx="0">
              <a:schemeClr val="accent1"/>
            </a:fillRef>
            <a:effectRef idx="0">
              <a:schemeClr val="accent1"/>
            </a:effectRef>
            <a:fontRef idx="minor">
              <a:schemeClr val="tx1"/>
            </a:fontRef>
          </p:style>
        </p:cxnSp>
        <p:sp>
          <p:nvSpPr>
            <p:cNvPr id="103" name="Rectangle 102"/>
            <p:cNvSpPr/>
            <p:nvPr/>
          </p:nvSpPr>
          <p:spPr>
            <a:xfrm>
              <a:off x="1143000" y="4428696"/>
              <a:ext cx="1436611" cy="253916"/>
            </a:xfrm>
            <a:prstGeom prst="rect">
              <a:avLst/>
            </a:prstGeom>
          </p:spPr>
          <p:txBody>
            <a:bodyPr wrap="none">
              <a:spAutoFit/>
            </a:bodyPr>
            <a:lstStyle/>
            <a:p>
              <a:pPr algn="ctr" defTabSz="914363" rtl="0"/>
              <a:r>
                <a:rPr lang="en-US" sz="1050" kern="1200" dirty="0">
                  <a:latin typeface="Segoe"/>
                  <a:ea typeface="+mn-ea"/>
                  <a:cs typeface="+mn-cs"/>
                </a:rPr>
                <a:t>Client Access Server</a:t>
              </a:r>
            </a:p>
          </p:txBody>
        </p:sp>
        <p:pic>
          <p:nvPicPr>
            <p:cNvPr id="46083" name="Picture 3" descr="\\eventsql\dvd\Online_ART\DVD_ART34\Artwork_Imagery\Icons - Illustrations\_MSN ICONS\MSN icon envelope email mail letter.png"/>
            <p:cNvPicPr>
              <a:picLocks noChangeAspect="1" noChangeArrowheads="1"/>
            </p:cNvPicPr>
            <p:nvPr/>
          </p:nvPicPr>
          <p:blipFill>
            <a:blip r:embed="rId6" cstate="print"/>
            <a:srcRect/>
            <a:stretch>
              <a:fillRect/>
            </a:stretch>
          </p:blipFill>
          <p:spPr bwMode="auto">
            <a:xfrm>
              <a:off x="1371600" y="5166360"/>
              <a:ext cx="335601" cy="548640"/>
            </a:xfrm>
            <a:prstGeom prst="rect">
              <a:avLst/>
            </a:prstGeom>
            <a:noFill/>
          </p:spPr>
        </p:pic>
        <p:pic>
          <p:nvPicPr>
            <p:cNvPr id="114" name="Picture 3" descr="\\eventsql\dvd\Online_ART\DVD_ART34\Artwork_Imagery\Icons - Illustrations\_MSN ICONS\MSN icon envelope email mail letter.png"/>
            <p:cNvPicPr>
              <a:picLocks noChangeAspect="1" noChangeArrowheads="1"/>
            </p:cNvPicPr>
            <p:nvPr/>
          </p:nvPicPr>
          <p:blipFill>
            <a:blip r:embed="rId6" cstate="print"/>
            <a:srcRect/>
            <a:stretch>
              <a:fillRect/>
            </a:stretch>
          </p:blipFill>
          <p:spPr bwMode="auto">
            <a:xfrm>
              <a:off x="1508599" y="5288280"/>
              <a:ext cx="335601" cy="548640"/>
            </a:xfrm>
            <a:prstGeom prst="rect">
              <a:avLst/>
            </a:prstGeom>
            <a:noFill/>
          </p:spPr>
        </p:pic>
        <p:pic>
          <p:nvPicPr>
            <p:cNvPr id="115" name="Picture 3" descr="\\eventsql\dvd\Online_ART\DVD_ART34\Artwork_Imagery\Icons - Illustrations\_MSN ICONS\MSN icon envelope email mail letter.png"/>
            <p:cNvPicPr>
              <a:picLocks noChangeAspect="1" noChangeArrowheads="1"/>
            </p:cNvPicPr>
            <p:nvPr/>
          </p:nvPicPr>
          <p:blipFill>
            <a:blip r:embed="rId6" cstate="print"/>
            <a:srcRect/>
            <a:stretch>
              <a:fillRect/>
            </a:stretch>
          </p:blipFill>
          <p:spPr bwMode="auto">
            <a:xfrm>
              <a:off x="1645599" y="5410200"/>
              <a:ext cx="335601" cy="548640"/>
            </a:xfrm>
            <a:prstGeom prst="rect">
              <a:avLst/>
            </a:prstGeom>
            <a:noFill/>
          </p:spPr>
        </p:pic>
      </p:grpSp>
      <p:sp>
        <p:nvSpPr>
          <p:cNvPr id="25" name="Title 1"/>
          <p:cNvSpPr>
            <a:spLocks noGrp="1"/>
          </p:cNvSpPr>
          <p:nvPr>
            <p:ph type="title"/>
          </p:nvPr>
        </p:nvSpPr>
        <p:spPr>
          <a:xfrm>
            <a:off x="323850" y="311027"/>
            <a:ext cx="9048750" cy="664797"/>
          </a:xfrm>
        </p:spPr>
        <p:txBody>
          <a:bodyPr/>
          <a:lstStyle/>
          <a:p>
            <a:r>
              <a:rPr lang="en-US" dirty="0" smtClean="0"/>
              <a:t>Online Move Mailbox</a:t>
            </a:r>
            <a:endParaRPr lang="en-US" dirty="0"/>
          </a:p>
        </p:txBody>
      </p:sp>
      <p:sp>
        <p:nvSpPr>
          <p:cNvPr id="26" name="Rectangle 25"/>
          <p:cNvSpPr/>
          <p:nvPr/>
        </p:nvSpPr>
        <p:spPr>
          <a:xfrm>
            <a:off x="341586" y="995470"/>
            <a:ext cx="8116614" cy="646331"/>
          </a:xfrm>
          <a:prstGeom prst="rect">
            <a:avLst/>
          </a:prstGeom>
        </p:spPr>
        <p:txBody>
          <a:bodyPr wrap="square">
            <a:spAutoFit/>
          </a:bodyPr>
          <a:lstStyle/>
          <a:p>
            <a:pPr>
              <a:buNone/>
              <a:defRPr/>
            </a:pPr>
            <a:r>
              <a:rPr lang="en-US" sz="3600" spc="-150" dirty="0" smtClean="0">
                <a:ln w="3175">
                  <a:noFill/>
                </a:ln>
                <a:solidFill>
                  <a:schemeClr val="accent4">
                    <a:lumMod val="60000"/>
                    <a:lumOff val="40000"/>
                  </a:schemeClr>
                </a:solidFill>
                <a:effectLst>
                  <a:outerShdw blurRad="38100" dist="38100" dir="2700000" algn="tl">
                    <a:srgbClr val="000000">
                      <a:alpha val="43137"/>
                    </a:srgbClr>
                  </a:outerShdw>
                </a:effectLst>
                <a:latin typeface="Segoe" pitchFamily="34" charset="0"/>
                <a:cs typeface="Arial" charset="0"/>
              </a:rPr>
              <a:t>Minimal disruption</a:t>
            </a:r>
          </a:p>
        </p:txBody>
      </p:sp>
      <p:sp>
        <p:nvSpPr>
          <p:cNvPr id="27" name="Rectangle 26"/>
          <p:cNvSpPr/>
          <p:nvPr/>
        </p:nvSpPr>
        <p:spPr>
          <a:xfrm>
            <a:off x="405114" y="6117924"/>
            <a:ext cx="3333509" cy="430887"/>
          </a:xfrm>
          <a:prstGeom prst="rect">
            <a:avLst/>
          </a:prstGeom>
        </p:spPr>
        <p:txBody>
          <a:bodyPr wrap="square">
            <a:spAutoFit/>
          </a:bodyPr>
          <a:lstStyle/>
          <a:p>
            <a:pPr marL="396875" lvl="0" indent="-396875">
              <a:lnSpc>
                <a:spcPct val="90000"/>
              </a:lnSpc>
              <a:spcBef>
                <a:spcPct val="20000"/>
              </a:spcBef>
              <a:buSzPct val="125000"/>
              <a:defRPr/>
            </a:pPr>
            <a:r>
              <a:rPr lang="en-US" sz="1100" dirty="0" smtClean="0">
                <a:solidFill>
                  <a:srgbClr val="FFFFFF"/>
                </a:solidFill>
              </a:rPr>
              <a:t>Exchange 2010 and Exchange 2007 SP2 Online</a:t>
            </a:r>
          </a:p>
          <a:p>
            <a:pPr marL="396875" lvl="0" indent="-396875">
              <a:lnSpc>
                <a:spcPct val="90000"/>
              </a:lnSpc>
              <a:spcBef>
                <a:spcPct val="20000"/>
              </a:spcBef>
              <a:buSzPct val="125000"/>
              <a:defRPr/>
            </a:pPr>
            <a:r>
              <a:rPr lang="en-US" sz="1100" dirty="0" smtClean="0">
                <a:solidFill>
                  <a:srgbClr val="FFFFFF"/>
                </a:solidFill>
              </a:rPr>
              <a:t>Exchange 2003 Offline </a:t>
            </a:r>
          </a:p>
        </p:txBody>
      </p:sp>
      <p:sp>
        <p:nvSpPr>
          <p:cNvPr id="24" name="Content Placeholder 2"/>
          <p:cNvSpPr>
            <a:spLocks noGrp="1"/>
          </p:cNvSpPr>
          <p:nvPr>
            <p:ph idx="1"/>
          </p:nvPr>
        </p:nvSpPr>
        <p:spPr>
          <a:xfrm>
            <a:off x="4057600" y="1690628"/>
            <a:ext cx="4762872" cy="4338401"/>
          </a:xfrm>
        </p:spPr>
        <p:txBody>
          <a:bodyPr>
            <a:normAutofit fontScale="77500" lnSpcReduction="20000"/>
          </a:bodyPr>
          <a:lstStyle/>
          <a:p>
            <a:r>
              <a:rPr lang="en-AU" dirty="0"/>
              <a:t>Users remain online while their mailboxes are moved between servers</a:t>
            </a:r>
          </a:p>
          <a:p>
            <a:pPr lvl="1"/>
            <a:r>
              <a:rPr lang="en-AU" dirty="0"/>
              <a:t>Sending messages</a:t>
            </a:r>
          </a:p>
          <a:p>
            <a:pPr lvl="1"/>
            <a:r>
              <a:rPr lang="en-AU" dirty="0"/>
              <a:t>Receiving messages</a:t>
            </a:r>
          </a:p>
          <a:p>
            <a:pPr lvl="1"/>
            <a:r>
              <a:rPr lang="en-AU" dirty="0"/>
              <a:t>Accessing entire mailbox</a:t>
            </a:r>
          </a:p>
          <a:p>
            <a:r>
              <a:rPr lang="en-AU" dirty="0"/>
              <a:t>Administrators can perform migration and maintenance during regular hours</a:t>
            </a:r>
          </a:p>
          <a:p>
            <a:r>
              <a:rPr lang="en-AU" dirty="0"/>
              <a:t>Also can be used to migrate </a:t>
            </a:r>
            <a:br>
              <a:rPr lang="en-AU" dirty="0"/>
            </a:br>
            <a:r>
              <a:rPr lang="en-AU" dirty="0"/>
              <a:t>users from on-premises server </a:t>
            </a:r>
            <a:br>
              <a:rPr lang="en-AU" dirty="0"/>
            </a:br>
            <a:r>
              <a:rPr lang="en-AU" dirty="0"/>
              <a:t>to Exchange </a:t>
            </a:r>
            <a:r>
              <a:rPr lang="en-AU" dirty="0" smtClean="0"/>
              <a:t>Online</a:t>
            </a:r>
          </a:p>
          <a:p>
            <a:r>
              <a:rPr lang="en-AU" dirty="0" smtClean="0"/>
              <a:t>Move Request (SP1) performed by MRS on all CAS</a:t>
            </a:r>
            <a:endParaRPr lang="en-AU" dirty="0"/>
          </a:p>
          <a:p>
            <a:endParaRPr lang="en-US" dirty="0"/>
          </a:p>
        </p:txBody>
      </p:sp>
    </p:spTree>
    <p:extLst>
      <p:ext uri="{BB962C8B-B14F-4D97-AF65-F5344CB8AC3E}">
        <p14:creationId xmlns:p14="http://schemas.microsoft.com/office/powerpoint/2010/main" val="11451198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743200"/>
            <a:ext cx="8382000" cy="664797"/>
          </a:xfrm>
        </p:spPr>
        <p:txBody>
          <a:bodyPr/>
          <a:lstStyle/>
          <a:p>
            <a:pPr algn="ctr"/>
            <a:r>
              <a:rPr lang="en-US" dirty="0" smtClean="0"/>
              <a:t>Time to retire E2003 and E2007</a:t>
            </a:r>
            <a:endParaRPr lang="en-US" sz="4000" dirty="0"/>
          </a:p>
        </p:txBody>
      </p:sp>
    </p:spTree>
    <p:extLst>
      <p:ext uri="{BB962C8B-B14F-4D97-AF65-F5344CB8AC3E}">
        <p14:creationId xmlns:p14="http://schemas.microsoft.com/office/powerpoint/2010/main" val="24536334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Foreign Messaging System Migration</a:t>
            </a:r>
            <a:endParaRPr lang="en-US" dirty="0"/>
          </a:p>
        </p:txBody>
      </p:sp>
      <p:sp>
        <p:nvSpPr>
          <p:cNvPr id="3" name="Content Placeholder 2"/>
          <p:cNvSpPr>
            <a:spLocks noGrp="1"/>
          </p:cNvSpPr>
          <p:nvPr>
            <p:ph idx="1"/>
          </p:nvPr>
        </p:nvSpPr>
        <p:spPr/>
        <p:txBody>
          <a:bodyPr>
            <a:normAutofit fontScale="85000" lnSpcReduction="20000"/>
          </a:bodyPr>
          <a:lstStyle/>
          <a:p>
            <a:r>
              <a:rPr lang="en-AU" dirty="0" smtClean="0"/>
              <a:t>Lotus Notes</a:t>
            </a:r>
          </a:p>
          <a:p>
            <a:pPr lvl="1"/>
            <a:r>
              <a:rPr lang="en-AU" dirty="0" smtClean="0"/>
              <a:t>Quest</a:t>
            </a:r>
          </a:p>
          <a:p>
            <a:pPr lvl="1"/>
            <a:r>
              <a:rPr lang="en-AU" dirty="0" smtClean="0"/>
              <a:t>Binary Tree</a:t>
            </a:r>
          </a:p>
          <a:p>
            <a:pPr lvl="1"/>
            <a:r>
              <a:rPr lang="en-AU" dirty="0" smtClean="0"/>
              <a:t>Etc…</a:t>
            </a:r>
          </a:p>
          <a:p>
            <a:r>
              <a:rPr lang="en-AU" dirty="0" err="1" smtClean="0"/>
              <a:t>Groupwise</a:t>
            </a:r>
            <a:endParaRPr lang="en-AU" dirty="0" smtClean="0"/>
          </a:p>
          <a:p>
            <a:pPr lvl="1"/>
            <a:r>
              <a:rPr lang="en-AU" dirty="0" smtClean="0"/>
              <a:t>Quest</a:t>
            </a:r>
          </a:p>
          <a:p>
            <a:pPr lvl="1"/>
            <a:r>
              <a:rPr lang="en-AU" dirty="0" smtClean="0"/>
              <a:t>MigrationWiz</a:t>
            </a:r>
          </a:p>
          <a:p>
            <a:pPr lvl="1"/>
            <a:r>
              <a:rPr lang="en-AU" dirty="0" err="1" smtClean="0"/>
              <a:t>Transend</a:t>
            </a:r>
            <a:endParaRPr lang="en-AU" dirty="0" smtClean="0"/>
          </a:p>
          <a:p>
            <a:pPr lvl="1"/>
            <a:r>
              <a:rPr lang="en-AU" dirty="0" smtClean="0"/>
              <a:t>Etc…</a:t>
            </a:r>
          </a:p>
          <a:p>
            <a:r>
              <a:rPr lang="en-AU" dirty="0" smtClean="0"/>
              <a:t>Gmail</a:t>
            </a:r>
          </a:p>
          <a:p>
            <a:pPr lvl="1"/>
            <a:r>
              <a:rPr lang="en-AU" dirty="0" smtClean="0"/>
              <a:t>MigrationWiz</a:t>
            </a:r>
          </a:p>
          <a:p>
            <a:pPr lvl="1"/>
            <a:r>
              <a:rPr lang="en-AU" dirty="0" err="1" smtClean="0"/>
              <a:t>Transend</a:t>
            </a:r>
            <a:endParaRPr lang="en-AU" dirty="0" smtClean="0"/>
          </a:p>
          <a:p>
            <a:pPr lvl="1"/>
            <a:r>
              <a:rPr lang="en-AU" dirty="0" smtClean="0"/>
              <a:t>Etc…  		</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4321189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Lotus Notes Migration</a:t>
            </a:r>
            <a:endParaRPr lang="en-US" dirty="0"/>
          </a:p>
        </p:txBody>
      </p:sp>
      <p:sp>
        <p:nvSpPr>
          <p:cNvPr id="3" name="Content Placeholder 2"/>
          <p:cNvSpPr>
            <a:spLocks noGrp="1"/>
          </p:cNvSpPr>
          <p:nvPr>
            <p:ph idx="1"/>
          </p:nvPr>
        </p:nvSpPr>
        <p:spPr>
          <a:xfrm>
            <a:off x="457200" y="1340768"/>
            <a:ext cx="8229600" cy="4925144"/>
          </a:xfrm>
        </p:spPr>
        <p:txBody>
          <a:bodyPr>
            <a:normAutofit fontScale="77500" lnSpcReduction="20000"/>
          </a:bodyPr>
          <a:lstStyle/>
          <a:p>
            <a:r>
              <a:rPr lang="en-AU" dirty="0" smtClean="0"/>
              <a:t>Quest</a:t>
            </a:r>
          </a:p>
          <a:p>
            <a:pPr lvl="1"/>
            <a:r>
              <a:rPr lang="en-US" dirty="0"/>
              <a:t>Notes Migrator for Exchange</a:t>
            </a:r>
          </a:p>
          <a:p>
            <a:pPr lvl="1"/>
            <a:r>
              <a:rPr lang="en-US" dirty="0" smtClean="0"/>
              <a:t>Coexistence Manager for Notes</a:t>
            </a:r>
            <a:endParaRPr lang="en-US" dirty="0"/>
          </a:p>
          <a:p>
            <a:r>
              <a:rPr lang="en-AU" dirty="0" smtClean="0"/>
              <a:t>Binary Tree</a:t>
            </a:r>
          </a:p>
          <a:p>
            <a:pPr lvl="1"/>
            <a:r>
              <a:rPr lang="en-AU" dirty="0" smtClean="0"/>
              <a:t>CMT – Exchange</a:t>
            </a:r>
          </a:p>
          <a:p>
            <a:pPr lvl="1"/>
            <a:r>
              <a:rPr lang="en-AU" dirty="0" smtClean="0"/>
              <a:t>CMT – Coexistence</a:t>
            </a:r>
          </a:p>
          <a:p>
            <a:pPr lvl="2"/>
            <a:r>
              <a:rPr lang="en-AU" dirty="0" smtClean="0"/>
              <a:t>Hosted Migration possible</a:t>
            </a:r>
          </a:p>
          <a:p>
            <a:r>
              <a:rPr lang="en-AU" dirty="0" smtClean="0"/>
              <a:t>Best Practice</a:t>
            </a:r>
          </a:p>
          <a:p>
            <a:pPr lvl="1"/>
            <a:r>
              <a:rPr lang="en-AU" dirty="0" smtClean="0"/>
              <a:t>Migrate as Fast as you can</a:t>
            </a:r>
          </a:p>
          <a:p>
            <a:pPr lvl="1"/>
            <a:r>
              <a:rPr lang="en-AU" dirty="0" smtClean="0"/>
              <a:t>Remediate existing directory and email infrastructure</a:t>
            </a:r>
          </a:p>
          <a:p>
            <a:pPr lvl="2"/>
            <a:r>
              <a:rPr lang="en-AU" dirty="0" smtClean="0"/>
              <a:t>i.e. Enforce mail retention</a:t>
            </a:r>
          </a:p>
          <a:p>
            <a:pPr lvl="1"/>
            <a:r>
              <a:rPr lang="en-AU" dirty="0" smtClean="0"/>
              <a:t>Use out of the box functionality from Exchange, Quest and/or Binary Tree</a:t>
            </a:r>
          </a:p>
          <a:p>
            <a:pPr lvl="1"/>
            <a:r>
              <a:rPr lang="en-AU" dirty="0" smtClean="0"/>
              <a:t>Don’t assume you need to migrate everything</a:t>
            </a:r>
          </a:p>
          <a:p>
            <a:pPr lvl="1"/>
            <a:r>
              <a:rPr lang="en-AU" dirty="0" smtClean="0"/>
              <a:t>Don’t assume you need to migrate applications before e-mail</a:t>
            </a:r>
          </a:p>
          <a:p>
            <a:pPr lvl="1"/>
            <a:r>
              <a:rPr lang="en-AU" dirty="0" smtClean="0"/>
              <a:t>Don’t ignore potential regional issues</a:t>
            </a:r>
          </a:p>
          <a:p>
            <a:pPr lvl="2"/>
            <a:r>
              <a:rPr lang="en-AU" dirty="0" smtClean="0"/>
              <a:t> i.e. legal and regulatory requirements </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50653248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Groupwise</a:t>
            </a:r>
            <a:r>
              <a:rPr lang="en-AU" dirty="0" smtClean="0"/>
              <a:t> Migration</a:t>
            </a:r>
            <a:endParaRPr lang="en-US" dirty="0"/>
          </a:p>
        </p:txBody>
      </p:sp>
      <p:sp>
        <p:nvSpPr>
          <p:cNvPr id="3" name="Content Placeholder 2"/>
          <p:cNvSpPr>
            <a:spLocks noGrp="1"/>
          </p:cNvSpPr>
          <p:nvPr>
            <p:ph idx="1"/>
          </p:nvPr>
        </p:nvSpPr>
        <p:spPr/>
        <p:txBody>
          <a:bodyPr/>
          <a:lstStyle/>
          <a:p>
            <a:r>
              <a:rPr lang="en-AU" dirty="0" smtClean="0"/>
              <a:t>Quest</a:t>
            </a:r>
          </a:p>
          <a:p>
            <a:pPr lvl="1"/>
            <a:r>
              <a:rPr lang="en-AU" dirty="0" err="1" smtClean="0"/>
              <a:t>Groupwise</a:t>
            </a:r>
            <a:r>
              <a:rPr lang="en-AU" dirty="0" smtClean="0"/>
              <a:t> Migrator for Exchange</a:t>
            </a:r>
          </a:p>
          <a:p>
            <a:pPr lvl="2"/>
            <a:r>
              <a:rPr lang="en-AU" dirty="0" smtClean="0"/>
              <a:t>Working on coexistence</a:t>
            </a:r>
          </a:p>
          <a:p>
            <a:r>
              <a:rPr lang="en-AU" dirty="0" smtClean="0"/>
              <a:t>MigrationWiz</a:t>
            </a:r>
          </a:p>
          <a:p>
            <a:pPr lvl="1"/>
            <a:r>
              <a:rPr lang="en-AU" dirty="0" smtClean="0"/>
              <a:t>Hosted migration, per mailbox</a:t>
            </a:r>
          </a:p>
          <a:p>
            <a:r>
              <a:rPr lang="en-AU" dirty="0" err="1" smtClean="0"/>
              <a:t>Transend</a:t>
            </a:r>
            <a:endParaRPr lang="en-AU" dirty="0" smtClean="0"/>
          </a:p>
          <a:p>
            <a:pPr lvl="1"/>
            <a:r>
              <a:rPr lang="en-AU" dirty="0" err="1" smtClean="0"/>
              <a:t>Transend</a:t>
            </a:r>
            <a:r>
              <a:rPr lang="en-AU" dirty="0" smtClean="0"/>
              <a:t> Migrator</a:t>
            </a:r>
          </a:p>
          <a:p>
            <a:pPr lvl="2"/>
            <a:r>
              <a:rPr lang="en-AU" dirty="0" smtClean="0"/>
              <a:t>Multiple platforms supported beyond </a:t>
            </a:r>
            <a:r>
              <a:rPr lang="en-AU" dirty="0" err="1"/>
              <a:t>G</a:t>
            </a:r>
            <a:r>
              <a:rPr lang="en-AU" dirty="0" err="1" smtClean="0"/>
              <a:t>roupwise</a:t>
            </a:r>
            <a:endParaRPr lang="en-AU" dirty="0" smtClean="0"/>
          </a:p>
          <a:p>
            <a:r>
              <a:rPr lang="en-AU" dirty="0" smtClean="0"/>
              <a:t>Lack of coexistence across all vendors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1589948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422380770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lstStyle/>
          <a:p>
            <a:r>
              <a:rPr lang="en-US" dirty="0" smtClean="0"/>
              <a:t>New from E2003 to E2007</a:t>
            </a:r>
            <a:endParaRPr lang="en-US" dirty="0"/>
          </a:p>
        </p:txBody>
      </p:sp>
      <p:sp>
        <p:nvSpPr>
          <p:cNvPr id="3" name="Content Placeholder 2"/>
          <p:cNvSpPr>
            <a:spLocks noGrp="1"/>
          </p:cNvSpPr>
          <p:nvPr>
            <p:ph idx="1"/>
          </p:nvPr>
        </p:nvSpPr>
        <p:spPr>
          <a:xfrm>
            <a:off x="611560" y="1124744"/>
            <a:ext cx="8382000" cy="5133713"/>
          </a:xfrm>
        </p:spPr>
        <p:txBody>
          <a:bodyPr>
            <a:normAutofit/>
          </a:bodyPr>
          <a:lstStyle/>
          <a:p>
            <a:r>
              <a:rPr lang="en-US" sz="2400" dirty="0" smtClean="0"/>
              <a:t>Front-End / Back-End -&gt;CAS / MBX / HUB / EDGE / UM</a:t>
            </a:r>
          </a:p>
          <a:p>
            <a:r>
              <a:rPr lang="en-US" sz="2400" dirty="0" smtClean="0"/>
              <a:t>64bit servers support</a:t>
            </a:r>
          </a:p>
          <a:p>
            <a:r>
              <a:rPr lang="en-US" sz="2400" dirty="0" smtClean="0"/>
              <a:t>Active Directory Sites replace Routing Groups</a:t>
            </a:r>
          </a:p>
          <a:p>
            <a:r>
              <a:rPr lang="en-US" sz="2400" dirty="0" err="1" smtClean="0"/>
              <a:t>Autodiscover</a:t>
            </a:r>
            <a:r>
              <a:rPr lang="en-US" sz="2400" dirty="0" smtClean="0"/>
              <a:t> to automatically configure clients</a:t>
            </a:r>
          </a:p>
          <a:p>
            <a:r>
              <a:rPr lang="en-US" sz="2400" dirty="0" smtClean="0"/>
              <a:t>Removes Outlook 2007+ need for Public Folders</a:t>
            </a:r>
          </a:p>
          <a:p>
            <a:pPr lvl="1"/>
            <a:r>
              <a:rPr lang="en-US" sz="2000" dirty="0" smtClean="0"/>
              <a:t>Availability Service: Free/Busy information read direct from mailboxes, not from Public Folders</a:t>
            </a:r>
          </a:p>
          <a:p>
            <a:pPr lvl="1"/>
            <a:r>
              <a:rPr lang="en-US" sz="2000" dirty="0" smtClean="0"/>
              <a:t>Offline Address Book download from Client Access Server</a:t>
            </a:r>
          </a:p>
          <a:p>
            <a:r>
              <a:rPr lang="en-US" sz="2400" dirty="0" smtClean="0"/>
              <a:t>New admin tools</a:t>
            </a:r>
          </a:p>
          <a:p>
            <a:pPr lvl="1"/>
            <a:r>
              <a:rPr lang="en-US" sz="2000" dirty="0" smtClean="0"/>
              <a:t>Exchange Management Console (EMC) and </a:t>
            </a:r>
            <a:r>
              <a:rPr lang="en-US" sz="2000" dirty="0" err="1" smtClean="0"/>
              <a:t>Powershell</a:t>
            </a:r>
            <a:endParaRPr lang="en-US" sz="2000" dirty="0" smtClean="0"/>
          </a:p>
          <a:p>
            <a:r>
              <a:rPr lang="en-US" sz="2400" dirty="0" smtClean="0"/>
              <a:t>Unified Messaging: Get voice mail in your inbox</a:t>
            </a:r>
          </a:p>
          <a:p>
            <a:r>
              <a:rPr lang="en-US" sz="2400" dirty="0" smtClean="0"/>
              <a:t>New Developer API: Exchange Web Services (EWS)</a:t>
            </a:r>
          </a:p>
        </p:txBody>
      </p:sp>
    </p:spTree>
    <p:extLst>
      <p:ext uri="{BB962C8B-B14F-4D97-AF65-F5344CB8AC3E}">
        <p14:creationId xmlns:p14="http://schemas.microsoft.com/office/powerpoint/2010/main" val="401750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lstStyle/>
          <a:p>
            <a:r>
              <a:rPr lang="en-US" dirty="0" smtClean="0"/>
              <a:t>New from E2007 to E2010</a:t>
            </a:r>
            <a:endParaRPr lang="en-US" dirty="0"/>
          </a:p>
        </p:txBody>
      </p:sp>
      <p:sp>
        <p:nvSpPr>
          <p:cNvPr id="3" name="Content Placeholder 2"/>
          <p:cNvSpPr>
            <a:spLocks noGrp="1"/>
          </p:cNvSpPr>
          <p:nvPr>
            <p:ph idx="1"/>
          </p:nvPr>
        </p:nvSpPr>
        <p:spPr>
          <a:xfrm>
            <a:off x="381000" y="1143000"/>
            <a:ext cx="8382000" cy="4992136"/>
          </a:xfrm>
        </p:spPr>
        <p:txBody>
          <a:bodyPr>
            <a:normAutofit/>
          </a:bodyPr>
          <a:lstStyle/>
          <a:p>
            <a:r>
              <a:rPr lang="en-US" sz="2400" dirty="0" smtClean="0"/>
              <a:t>Exchange 2010:  On-Premise, Office365 or Hybrid </a:t>
            </a:r>
          </a:p>
          <a:p>
            <a:r>
              <a:rPr lang="en-US" sz="2400" dirty="0" smtClean="0"/>
              <a:t>High Availability: Database </a:t>
            </a:r>
            <a:r>
              <a:rPr lang="en-US" sz="2400" dirty="0"/>
              <a:t>Availability Groups (DAG</a:t>
            </a:r>
            <a:r>
              <a:rPr lang="en-US" sz="2400" dirty="0" smtClean="0"/>
              <a:t>)</a:t>
            </a:r>
          </a:p>
          <a:p>
            <a:pPr lvl="1"/>
            <a:r>
              <a:rPr lang="en-US" sz="2000" dirty="0" smtClean="0"/>
              <a:t>Provides HA and disaster recovery</a:t>
            </a:r>
          </a:p>
          <a:p>
            <a:pPr lvl="1"/>
            <a:r>
              <a:rPr lang="en-US" sz="2000" dirty="0" smtClean="0"/>
              <a:t>30-second fail-over with simplified admin experience</a:t>
            </a:r>
          </a:p>
          <a:p>
            <a:pPr lvl="1"/>
            <a:r>
              <a:rPr lang="en-US" sz="2000" dirty="0" smtClean="0"/>
              <a:t>Flexibility in storage choices (SATA disks, JBOD, etc.)</a:t>
            </a:r>
          </a:p>
          <a:p>
            <a:pPr lvl="1"/>
            <a:r>
              <a:rPr lang="en-US" sz="2000" dirty="0" smtClean="0"/>
              <a:t>Replaces SCC, SCR, LCR, and CCR from E2007</a:t>
            </a:r>
          </a:p>
          <a:p>
            <a:r>
              <a:rPr lang="en-US" sz="2400" dirty="0" smtClean="0"/>
              <a:t>64bit management tool support</a:t>
            </a:r>
          </a:p>
          <a:p>
            <a:r>
              <a:rPr lang="en-US" sz="2400" dirty="0" smtClean="0"/>
              <a:t>RPC </a:t>
            </a:r>
            <a:r>
              <a:rPr lang="en-US" sz="2400" dirty="0"/>
              <a:t>Client Access </a:t>
            </a:r>
            <a:r>
              <a:rPr lang="en-US" sz="2400" dirty="0" smtClean="0"/>
              <a:t>and Address Book service</a:t>
            </a:r>
          </a:p>
          <a:p>
            <a:pPr lvl="1"/>
            <a:r>
              <a:rPr lang="en-US" sz="2000" dirty="0" smtClean="0"/>
              <a:t>Improved High Availability solution</a:t>
            </a:r>
          </a:p>
          <a:p>
            <a:pPr lvl="1"/>
            <a:r>
              <a:rPr lang="en-US" sz="2000" dirty="0" smtClean="0"/>
              <a:t>Outlook MAPI connects directly to Client Access Servers</a:t>
            </a:r>
          </a:p>
          <a:p>
            <a:r>
              <a:rPr lang="en-US" sz="2400" dirty="0" err="1" smtClean="0"/>
              <a:t>ExOLEDB</a:t>
            </a:r>
            <a:r>
              <a:rPr lang="en-US" sz="2400" dirty="0" smtClean="0"/>
              <a:t>, WebDAV and </a:t>
            </a:r>
            <a:r>
              <a:rPr lang="en-US" sz="2400" dirty="0" err="1" smtClean="0"/>
              <a:t>CDOEx</a:t>
            </a:r>
            <a:r>
              <a:rPr lang="en-US" sz="2400" dirty="0" smtClean="0"/>
              <a:t> are gone</a:t>
            </a:r>
          </a:p>
          <a:p>
            <a:pPr lvl="1"/>
            <a:r>
              <a:rPr lang="en-US" sz="2000" dirty="0" smtClean="0"/>
              <a:t>“Entourage EWS” uses EWS</a:t>
            </a:r>
          </a:p>
        </p:txBody>
      </p:sp>
    </p:spTree>
    <p:extLst>
      <p:ext uri="{BB962C8B-B14F-4D97-AF65-F5344CB8AC3E}">
        <p14:creationId xmlns:p14="http://schemas.microsoft.com/office/powerpoint/2010/main" val="39128319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609398"/>
          </a:xfrm>
        </p:spPr>
        <p:txBody>
          <a:bodyPr>
            <a:normAutofit fontScale="90000"/>
          </a:bodyPr>
          <a:lstStyle/>
          <a:p>
            <a:r>
              <a:rPr lang="en-US" sz="4400" dirty="0" smtClean="0"/>
              <a:t>Exchange Server 2010 Prerequisites</a:t>
            </a:r>
            <a:endParaRPr lang="en-US" sz="4400" dirty="0"/>
          </a:p>
        </p:txBody>
      </p:sp>
      <p:sp>
        <p:nvSpPr>
          <p:cNvPr id="3" name="Content Placeholder 2"/>
          <p:cNvSpPr>
            <a:spLocks noGrp="1"/>
          </p:cNvSpPr>
          <p:nvPr>
            <p:ph idx="1"/>
          </p:nvPr>
        </p:nvSpPr>
        <p:spPr>
          <a:xfrm>
            <a:off x="539552" y="1196752"/>
            <a:ext cx="8229600" cy="4824536"/>
          </a:xfrm>
        </p:spPr>
        <p:txBody>
          <a:bodyPr>
            <a:normAutofit fontScale="70000" lnSpcReduction="20000"/>
          </a:bodyPr>
          <a:lstStyle/>
          <a:p>
            <a:pPr lvl="0"/>
            <a:r>
              <a:rPr lang="en-US" dirty="0"/>
              <a:t>Active</a:t>
            </a:r>
            <a:r>
              <a:rPr lang="en-US" dirty="0">
                <a:solidFill>
                  <a:srgbClr val="FFFFFF"/>
                </a:solidFill>
              </a:rPr>
              <a:t> Directory</a:t>
            </a:r>
          </a:p>
          <a:p>
            <a:pPr lvl="1"/>
            <a:r>
              <a:rPr lang="en-AU" dirty="0"/>
              <a:t>Windows 2003 SP2 </a:t>
            </a:r>
            <a:r>
              <a:rPr lang="en-AU" dirty="0" smtClean="0"/>
              <a:t>GC </a:t>
            </a:r>
            <a:r>
              <a:rPr lang="en-AU" dirty="0"/>
              <a:t>server is installed in each Exchange Active Directory (AD) site</a:t>
            </a:r>
          </a:p>
          <a:p>
            <a:pPr lvl="2"/>
            <a:r>
              <a:rPr lang="en-AU" b="1" dirty="0"/>
              <a:t>No hard requirement </a:t>
            </a:r>
            <a:r>
              <a:rPr lang="en-AU" dirty="0"/>
              <a:t>for Windows Server  2008 AD</a:t>
            </a:r>
          </a:p>
          <a:p>
            <a:pPr lvl="1"/>
            <a:r>
              <a:rPr lang="en-AU" dirty="0"/>
              <a:t>Windows Server 2003 forest functional </a:t>
            </a:r>
            <a:r>
              <a:rPr lang="en-AU" dirty="0" smtClean="0"/>
              <a:t>level</a:t>
            </a:r>
          </a:p>
          <a:p>
            <a:pPr lvl="1"/>
            <a:r>
              <a:rPr lang="en-AU" dirty="0" smtClean="0"/>
              <a:t>TIP: Windows Server 2008 RODC is cannot replace an GC</a:t>
            </a:r>
            <a:endParaRPr lang="en-AU" dirty="0"/>
          </a:p>
          <a:p>
            <a:r>
              <a:rPr lang="en-AU" dirty="0" smtClean="0"/>
              <a:t>Exchange</a:t>
            </a:r>
          </a:p>
          <a:p>
            <a:pPr lvl="1"/>
            <a:r>
              <a:rPr lang="en-AU" dirty="0"/>
              <a:t>All Legacy Exchange CAS and UM servers must have SP2</a:t>
            </a:r>
          </a:p>
          <a:p>
            <a:pPr lvl="1"/>
            <a:r>
              <a:rPr lang="en-AU" dirty="0"/>
              <a:t>Existing servers are Exchange 2003 SP2 or Exchange 2007 SP2. No Exchange 2000 or older servers</a:t>
            </a:r>
            <a:r>
              <a:rPr lang="en-AU" dirty="0" smtClean="0"/>
              <a:t>.</a:t>
            </a:r>
          </a:p>
          <a:p>
            <a:r>
              <a:rPr lang="en-US" dirty="0">
                <a:solidFill>
                  <a:srgbClr val="FFFFFF"/>
                </a:solidFill>
              </a:rPr>
              <a:t>To install Exchange 2010 on a machine</a:t>
            </a:r>
          </a:p>
          <a:p>
            <a:pPr lvl="1"/>
            <a:r>
              <a:rPr lang="en-AU" dirty="0"/>
              <a:t>Windows Server 2008 SP2 or R2 64-bit editions (</a:t>
            </a:r>
            <a:r>
              <a:rPr lang="en-AU" dirty="0" err="1"/>
              <a:t>Std</a:t>
            </a:r>
            <a:r>
              <a:rPr lang="en-AU" dirty="0"/>
              <a:t>/</a:t>
            </a:r>
            <a:r>
              <a:rPr lang="en-AU" dirty="0" err="1"/>
              <a:t>Ent</a:t>
            </a:r>
            <a:r>
              <a:rPr lang="en-AU" dirty="0"/>
              <a:t>)</a:t>
            </a:r>
          </a:p>
          <a:p>
            <a:pPr lvl="1"/>
            <a:r>
              <a:rPr lang="en-AU" dirty="0"/>
              <a:t>Windows Management Framework</a:t>
            </a:r>
          </a:p>
          <a:p>
            <a:pPr lvl="1"/>
            <a:r>
              <a:rPr lang="en-AU" dirty="0"/>
              <a:t>.NET Framework 3.5 SP1 </a:t>
            </a:r>
          </a:p>
          <a:p>
            <a:pPr lvl="1"/>
            <a:r>
              <a:rPr lang="en-AU" dirty="0"/>
              <a:t>Internet Information Services (IIS</a:t>
            </a:r>
            <a:r>
              <a:rPr lang="en-AU" dirty="0" smtClean="0"/>
              <a:t>)</a:t>
            </a:r>
          </a:p>
          <a:p>
            <a:r>
              <a:rPr lang="en-AU" dirty="0" smtClean="0"/>
              <a:t>TIP: Use Windows Server 2008 R2 SP1 – Supported and Recommended</a:t>
            </a:r>
          </a:p>
          <a:p>
            <a:pPr lvl="1"/>
            <a:r>
              <a:rPr lang="en-AU" dirty="0" smtClean="0"/>
              <a:t>Hotfixes are rolled into SP1</a:t>
            </a:r>
            <a:endParaRPr lang="en-AU" dirty="0"/>
          </a:p>
          <a:p>
            <a:pPr lvl="1"/>
            <a:endParaRPr lang="en-US" dirty="0"/>
          </a:p>
        </p:txBody>
      </p:sp>
    </p:spTree>
    <p:extLst>
      <p:ext uri="{BB962C8B-B14F-4D97-AF65-F5344CB8AC3E}">
        <p14:creationId xmlns:p14="http://schemas.microsoft.com/office/powerpoint/2010/main" val="7500837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Exchange Server 2010 Updates</a:t>
            </a:r>
            <a:endParaRPr lang="en-US" dirty="0"/>
          </a:p>
        </p:txBody>
      </p:sp>
      <p:sp>
        <p:nvSpPr>
          <p:cNvPr id="3" name="Content Placeholder 2"/>
          <p:cNvSpPr>
            <a:spLocks noGrp="1"/>
          </p:cNvSpPr>
          <p:nvPr>
            <p:ph idx="1"/>
          </p:nvPr>
        </p:nvSpPr>
        <p:spPr>
          <a:xfrm>
            <a:off x="389436" y="1447799"/>
            <a:ext cx="8363938" cy="4173450"/>
          </a:xfrm>
        </p:spPr>
        <p:txBody>
          <a:bodyPr>
            <a:normAutofit fontScale="92500"/>
          </a:bodyPr>
          <a:lstStyle/>
          <a:p>
            <a:r>
              <a:rPr lang="en-US" dirty="0" smtClean="0"/>
              <a:t>Latest SP1 update</a:t>
            </a:r>
          </a:p>
          <a:p>
            <a:pPr lvl="1"/>
            <a:r>
              <a:rPr lang="en-US" dirty="0"/>
              <a:t>Update Rollup 4</a:t>
            </a:r>
            <a:r>
              <a:rPr lang="en-US" dirty="0" smtClean="0"/>
              <a:t> </a:t>
            </a:r>
            <a:r>
              <a:rPr lang="en-US" dirty="0"/>
              <a:t>for Exchange Server 2010 </a:t>
            </a:r>
            <a:r>
              <a:rPr lang="en-US" dirty="0" smtClean="0"/>
              <a:t>SP1 </a:t>
            </a:r>
            <a:r>
              <a:rPr lang="en-US" dirty="0"/>
              <a:t>(14.1.323.6</a:t>
            </a:r>
            <a:r>
              <a:rPr lang="en-US" dirty="0" smtClean="0"/>
              <a:t>)</a:t>
            </a:r>
          </a:p>
          <a:p>
            <a:pPr lvl="2"/>
            <a:r>
              <a:rPr lang="en-US" dirty="0" smtClean="0"/>
              <a:t>Re-Released July 27, 2011 (MSKB </a:t>
            </a:r>
            <a:r>
              <a:rPr lang="en-US" dirty="0"/>
              <a:t>2579150)</a:t>
            </a:r>
            <a:endParaRPr lang="en-US" dirty="0" smtClean="0"/>
          </a:p>
          <a:p>
            <a:r>
              <a:rPr lang="en-US" dirty="0" smtClean="0"/>
              <a:t>Latest RTM update</a:t>
            </a:r>
          </a:p>
          <a:p>
            <a:pPr lvl="1"/>
            <a:r>
              <a:rPr lang="en-US" dirty="0"/>
              <a:t>Update Rollup 5 for Exchange Server </a:t>
            </a:r>
            <a:r>
              <a:rPr lang="en-US" dirty="0" smtClean="0"/>
              <a:t>2010 (14.0.726.0)</a:t>
            </a:r>
          </a:p>
          <a:p>
            <a:pPr lvl="2"/>
            <a:r>
              <a:rPr lang="en-US" dirty="0" smtClean="0"/>
              <a:t>Released December 13, 2010 (MSKB 2407113)</a:t>
            </a:r>
          </a:p>
          <a:p>
            <a:r>
              <a:rPr lang="en-US" dirty="0" smtClean="0"/>
              <a:t>See </a:t>
            </a:r>
            <a:r>
              <a:rPr lang="en-US" dirty="0"/>
              <a:t>TechNet Wiki </a:t>
            </a:r>
            <a:r>
              <a:rPr lang="en-US" dirty="0" smtClean="0"/>
              <a:t>for more info -http</a:t>
            </a:r>
            <a:r>
              <a:rPr lang="en-US" dirty="0"/>
              <a:t>://</a:t>
            </a:r>
            <a:r>
              <a:rPr lang="en-US" dirty="0" smtClean="0"/>
              <a:t>social.technet.microsoft.com/wiki/contents/articles/exchange-server-and-update-rollups-builds-numbers.aspx </a:t>
            </a:r>
            <a:endParaRPr lang="en-US" dirty="0"/>
          </a:p>
        </p:txBody>
      </p:sp>
    </p:spTree>
    <p:extLst>
      <p:ext uri="{BB962C8B-B14F-4D97-AF65-F5344CB8AC3E}">
        <p14:creationId xmlns:p14="http://schemas.microsoft.com/office/powerpoint/2010/main" val="7632975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dirty="0" smtClean="0"/>
              <a:t>Setup – New Experience (SP1)</a:t>
            </a:r>
            <a:endParaRPr lang="en-US" dirty="0"/>
          </a:p>
        </p:txBody>
      </p:sp>
      <p:sp>
        <p:nvSpPr>
          <p:cNvPr id="3" name="Content Placeholder 2"/>
          <p:cNvSpPr>
            <a:spLocks noGrp="1"/>
          </p:cNvSpPr>
          <p:nvPr>
            <p:ph idx="1"/>
          </p:nvPr>
        </p:nvSpPr>
        <p:spPr>
          <a:xfrm>
            <a:off x="389436" y="1447800"/>
            <a:ext cx="8363938" cy="1458861"/>
          </a:xfrm>
        </p:spPr>
        <p:txBody>
          <a:bodyPr>
            <a:normAutofit fontScale="92500"/>
          </a:bodyPr>
          <a:lstStyle/>
          <a:p>
            <a:r>
              <a:rPr lang="en-US" dirty="0" smtClean="0"/>
              <a:t>Install required Windows Roles and Features</a:t>
            </a:r>
          </a:p>
          <a:p>
            <a:r>
              <a:rPr lang="en-US" dirty="0" smtClean="0"/>
              <a:t>RTM -&gt; SP1 Upgrade</a:t>
            </a:r>
          </a:p>
          <a:p>
            <a:pPr lvl="1"/>
            <a:r>
              <a:rPr lang="en-US" dirty="0" smtClean="0">
                <a:solidFill>
                  <a:srgbClr val="FFFF00"/>
                </a:solidFill>
                <a:effectLst>
                  <a:outerShdw blurRad="38100" dist="38100" dir="2700000" algn="tl">
                    <a:srgbClr val="000000">
                      <a:alpha val="43137"/>
                    </a:srgbClr>
                  </a:outerShdw>
                </a:effectLst>
                <a:latin typeface="Consolas" pitchFamily="49" charset="0"/>
                <a:cs typeface="Consolas" pitchFamily="49" charset="0"/>
              </a:rPr>
              <a:t>Setup.com /</a:t>
            </a:r>
            <a:r>
              <a:rPr lang="en-US" dirty="0" err="1" smtClean="0">
                <a:solidFill>
                  <a:srgbClr val="FFFF00"/>
                </a:solidFill>
                <a:effectLst>
                  <a:outerShdw blurRad="38100" dist="38100" dir="2700000" algn="tl">
                    <a:srgbClr val="000000">
                      <a:alpha val="43137"/>
                    </a:srgbClr>
                  </a:outerShdw>
                </a:effectLst>
                <a:latin typeface="Consolas" pitchFamily="49" charset="0"/>
                <a:cs typeface="Consolas" pitchFamily="49" charset="0"/>
              </a:rPr>
              <a:t>m:upgrade</a:t>
            </a:r>
            <a:r>
              <a:rPr lang="en-US" dirty="0" smtClean="0">
                <a:solidFill>
                  <a:srgbClr val="FFFF00"/>
                </a:solidFill>
                <a:effectLst>
                  <a:outerShdw blurRad="38100" dist="38100" dir="2700000" algn="tl">
                    <a:srgbClr val="000000">
                      <a:alpha val="43137"/>
                    </a:srgbClr>
                  </a:outerShdw>
                </a:effectLst>
                <a:latin typeface="Consolas" pitchFamily="49" charset="0"/>
                <a:cs typeface="Consolas" pitchFamily="49" charset="0"/>
              </a:rPr>
              <a:t> /</a:t>
            </a:r>
            <a:r>
              <a:rPr lang="en-US" dirty="0" err="1" smtClean="0">
                <a:solidFill>
                  <a:srgbClr val="FFFF00"/>
                </a:solidFill>
                <a:effectLst>
                  <a:outerShdw blurRad="38100" dist="38100" dir="2700000" algn="tl">
                    <a:srgbClr val="000000">
                      <a:alpha val="43137"/>
                    </a:srgbClr>
                  </a:outerShdw>
                </a:effectLst>
                <a:latin typeface="Consolas" pitchFamily="49" charset="0"/>
                <a:cs typeface="Consolas" pitchFamily="49" charset="0"/>
              </a:rPr>
              <a:t>installwindowscomponents</a:t>
            </a:r>
            <a:endParaRPr lang="en-US" dirty="0">
              <a:solidFill>
                <a:srgbClr val="FFFF00"/>
              </a:solidFill>
              <a:effectLst>
                <a:outerShdw blurRad="38100" dist="38100" dir="2700000" algn="tl">
                  <a:srgbClr val="000000">
                    <a:alpha val="43137"/>
                  </a:srgbClr>
                </a:outerShdw>
              </a:effectLst>
              <a:latin typeface="Consolas" pitchFamily="49" charset="0"/>
              <a:cs typeface="Consolas" pitchFamily="49" charset="0"/>
            </a:endParaRPr>
          </a:p>
        </p:txBody>
      </p:sp>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6372" y="1143000"/>
            <a:ext cx="4853299" cy="529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4"/>
          <p:cNvSpPr/>
          <p:nvPr/>
        </p:nvSpPr>
        <p:spPr>
          <a:xfrm>
            <a:off x="2726765" y="5202560"/>
            <a:ext cx="3828754" cy="360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580183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398"/>
          </a:xfrm>
        </p:spPr>
        <p:txBody>
          <a:bodyPr>
            <a:normAutofit fontScale="90000"/>
          </a:bodyPr>
          <a:lstStyle/>
          <a:p>
            <a:r>
              <a:rPr lang="en-US" sz="4400" smtClean="0"/>
              <a:t>Setup – New GUI Experience (SP1)</a:t>
            </a:r>
            <a:endParaRPr lang="en-US" sz="4400" dirty="0"/>
          </a:p>
        </p:txBody>
      </p:sp>
      <p:sp>
        <p:nvSpPr>
          <p:cNvPr id="3" name="Content Placeholder 2"/>
          <p:cNvSpPr>
            <a:spLocks noGrp="1"/>
          </p:cNvSpPr>
          <p:nvPr>
            <p:ph idx="1"/>
          </p:nvPr>
        </p:nvSpPr>
        <p:spPr>
          <a:xfrm>
            <a:off x="389436" y="1447799"/>
            <a:ext cx="8363938" cy="4764381"/>
          </a:xfrm>
        </p:spPr>
        <p:txBody>
          <a:bodyPr>
            <a:normAutofit fontScale="77500" lnSpcReduction="20000"/>
          </a:bodyPr>
          <a:lstStyle/>
          <a:p>
            <a:r>
              <a:rPr lang="en-US" sz="4000" smtClean="0"/>
              <a:t>Apply strict split permissions security model</a:t>
            </a:r>
          </a:p>
          <a:p>
            <a:pPr lvl="1"/>
            <a:r>
              <a:rPr lang="en-US" sz="3600" smtClean="0"/>
              <a:t>Typically used by large orgs that completely separate responsibility for management of Exchange and Active Directory between different groups of people</a:t>
            </a:r>
          </a:p>
          <a:p>
            <a:pPr lvl="1"/>
            <a:r>
              <a:rPr lang="en-US" sz="3600" smtClean="0"/>
              <a:t>Removes ability for Exchange servers and admins to create Active Directory objects, such as users, groups and contacts, as well as the ability to manage non-Exchange attributes on those objects</a:t>
            </a:r>
            <a:endParaRPr lang="en-US" sz="36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9268" y="1373460"/>
            <a:ext cx="4638931" cy="529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2708268" y="2852936"/>
            <a:ext cx="3816424" cy="2880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9308196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4|2.9|18|1.7"/>
</p:tagLst>
</file>

<file path=ppt/tags/tag2.xml><?xml version="1.0" encoding="utf-8"?>
<p:tagLst xmlns:a="http://schemas.openxmlformats.org/drawingml/2006/main" xmlns:r="http://schemas.openxmlformats.org/officeDocument/2006/relationships" xmlns:p="http://schemas.openxmlformats.org/presentationml/2006/main">
  <p:tag name="TIMING" val="|.9|52.3|2.9"/>
</p:tagLst>
</file>

<file path=ppt/tags/tag3.xml><?xml version="1.0" encoding="utf-8"?>
<p:tagLst xmlns:a="http://schemas.openxmlformats.org/drawingml/2006/main" xmlns:r="http://schemas.openxmlformats.org/officeDocument/2006/relationships" xmlns:p="http://schemas.openxmlformats.org/presentationml/2006/main">
  <p:tag name="TIMING" val="|22.6|1.7|6|9.1|35.1|2.8|16.1"/>
</p:tagLst>
</file>

<file path=ppt/tags/tag4.xml><?xml version="1.0" encoding="utf-8"?>
<p:tagLst xmlns:a="http://schemas.openxmlformats.org/drawingml/2006/main" xmlns:r="http://schemas.openxmlformats.org/officeDocument/2006/relationships" xmlns:p="http://schemas.openxmlformats.org/presentationml/2006/main">
  <p:tag name="TIMING" val="|0|50.7|36.7"/>
</p:tagLst>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2913</Words>
  <Application>Microsoft Office PowerPoint</Application>
  <PresentationFormat>On-screen Show (4:3)</PresentationFormat>
  <Paragraphs>504</Paragraphs>
  <Slides>40</Slides>
  <Notes>17</Notes>
  <HiddenSlides>0</HiddenSlides>
  <MMClips>0</MMClips>
  <ScaleCrop>false</ScaleCrop>
  <HeadingPairs>
    <vt:vector size="4" baseType="variant">
      <vt:variant>
        <vt:lpstr>Theme</vt:lpstr>
      </vt:variant>
      <vt:variant>
        <vt:i4>2</vt:i4>
      </vt:variant>
      <vt:variant>
        <vt:lpstr>Slide Titles</vt:lpstr>
      </vt:variant>
      <vt:variant>
        <vt:i4>40</vt:i4>
      </vt:variant>
    </vt:vector>
  </HeadingPairs>
  <TitlesOfParts>
    <vt:vector size="42" baseType="lpstr">
      <vt:lpstr>Office Theme</vt:lpstr>
      <vt:lpstr>3_Office Theme</vt:lpstr>
      <vt:lpstr>PowerPoint Presentation</vt:lpstr>
      <vt:lpstr>Upgrading to Exchange 2010</vt:lpstr>
      <vt:lpstr>Session Objectives and Takeaways</vt:lpstr>
      <vt:lpstr>New from E2003 to E2007</vt:lpstr>
      <vt:lpstr>New from E2007 to E2010</vt:lpstr>
      <vt:lpstr>Exchange Server 2010 Prerequisites</vt:lpstr>
      <vt:lpstr>Exchange Server 2010 Updates</vt:lpstr>
      <vt:lpstr>Setup – New Experience (SP1)</vt:lpstr>
      <vt:lpstr>Setup – New GUI Experience (SP1)</vt:lpstr>
      <vt:lpstr>Outlook 2003 with Exchange 2010</vt:lpstr>
      <vt:lpstr>Upgrading to Exchange 2010</vt:lpstr>
      <vt:lpstr>PowerPoint Presentation</vt:lpstr>
      <vt:lpstr>Preparation Tools</vt:lpstr>
      <vt:lpstr>Exchange Server Deployment Assistant</vt:lpstr>
      <vt:lpstr>Mailbox Assistants Troubleshooter (SP1)</vt:lpstr>
      <vt:lpstr>Database Log Growth Troubleshooter (SP1)</vt:lpstr>
      <vt:lpstr>Database Latency Troubleshooter (SP1)</vt:lpstr>
      <vt:lpstr>Database Latency Troubleshooter (SP1)</vt:lpstr>
      <vt:lpstr>Getting All Logon Statistics from Outlook</vt:lpstr>
      <vt:lpstr>PowerPoint Presentation</vt:lpstr>
      <vt:lpstr>PowerPoint Presentation</vt:lpstr>
      <vt:lpstr>Namespaces and URLs</vt:lpstr>
      <vt:lpstr>PowerPoint Presentation</vt:lpstr>
      <vt:lpstr>PowerPoint Presentation</vt:lpstr>
      <vt:lpstr>Switching to CAS2010</vt:lpstr>
      <vt:lpstr>Switching to CAS2010</vt:lpstr>
      <vt:lpstr>Switching to CAS2010</vt:lpstr>
      <vt:lpstr>Client Access Upgrade</vt:lpstr>
      <vt:lpstr>SMTP Transport Upgrade</vt:lpstr>
      <vt:lpstr>Unified Messaging Upgrade</vt:lpstr>
      <vt:lpstr>Public Folders</vt:lpstr>
      <vt:lpstr>Service Level Agreement</vt:lpstr>
      <vt:lpstr>Online Move Mailbox</vt:lpstr>
      <vt:lpstr>Time to retire E2003 and E2007</vt:lpstr>
      <vt:lpstr>Foreign Messaging System Migration</vt:lpstr>
      <vt:lpstr>Lotus Notes Migration</vt:lpstr>
      <vt:lpstr>Groupwise Migration</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2011-09-02T01:53:23Z</dcterms:created>
  <dcterms:modified xsi:type="dcterms:W3CDTF">2011-09-02T01:53:28Z</dcterms:modified>
</cp:coreProperties>
</file>